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74" r:id="rId4"/>
    <p:sldId id="273" r:id="rId5"/>
    <p:sldId id="267" r:id="rId6"/>
    <p:sldId id="263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=""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4942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Y CONTROL DE DERRAMES </a:t>
            </a:r>
          </a:p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Hernández Nope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=""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8106" y="1875780"/>
            <a:ext cx="1829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las barreras de protección?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1697002" y="4305300"/>
            <a:ext cx="627682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Un kit de control de derrames es un conjunto de herramientas y materiales que se utilizan para limpiar derrames de sustancias peligrosas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95717"/>
            <a:ext cx="8535569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2876" y="1252077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derrames de riesgo biológico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9" name="CuadroTexto 12">
            <a:extLst>
              <a:ext uri="{FF2B5EF4-FFF2-40B4-BE49-F238E27FC236}">
                <a16:creationId xmlns="" xmlns:a16="http://schemas.microsoft.com/office/drawing/2014/main" id="{20A65D53-4383-51A5-83E5-76B89E1DED74}"/>
              </a:ext>
            </a:extLst>
          </p:cNvPr>
          <p:cNvSpPr txBox="1"/>
          <p:nvPr/>
        </p:nvSpPr>
        <p:spPr>
          <a:xfrm>
            <a:off x="904212" y="3879907"/>
            <a:ext cx="588784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Una vez identificado el derrame por fluidos corporales, realizar el llamado al auxiliar de servicios generales. </a:t>
            </a:r>
          </a:p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El personal debe portar los elementos de protección requeridos para dar inicio al procedimiento manejo de derrames que se encuentra dentro del Kit Control de Derrames.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4 Rectángulo redondeado"/>
          <p:cNvSpPr/>
          <p:nvPr/>
        </p:nvSpPr>
        <p:spPr>
          <a:xfrm>
            <a:off x="11076566" y="2441391"/>
            <a:ext cx="2313457" cy="8016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>
                <a:effectLst/>
                <a:latin typeface="Arial" pitchFamily="34" charset="0"/>
                <a:ea typeface="Arial MT"/>
                <a:cs typeface="Arial" pitchFamily="34" charset="0"/>
              </a:rPr>
              <a:t>Identificación del derrame  </a:t>
            </a:r>
            <a:endParaRPr lang="es-CO" sz="160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3" name="5 Rombo"/>
          <p:cNvSpPr/>
          <p:nvPr/>
        </p:nvSpPr>
        <p:spPr>
          <a:xfrm>
            <a:off x="7751225" y="3508191"/>
            <a:ext cx="3200400" cy="114020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Derrame por fluidos corporales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4" name="6 Rombo"/>
          <p:cNvSpPr/>
          <p:nvPr/>
        </p:nvSpPr>
        <p:spPr>
          <a:xfrm>
            <a:off x="13784574" y="3470290"/>
            <a:ext cx="3200400" cy="12160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Derrame o ruptura de medicamentos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9" name="13 Rectángulo"/>
          <p:cNvSpPr/>
          <p:nvPr/>
        </p:nvSpPr>
        <p:spPr>
          <a:xfrm>
            <a:off x="8074122" y="5309302"/>
            <a:ext cx="2554605" cy="557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Aislar el área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1" name="15 Rectángulo"/>
          <p:cNvSpPr/>
          <p:nvPr/>
        </p:nvSpPr>
        <p:spPr>
          <a:xfrm>
            <a:off x="11752649" y="5071123"/>
            <a:ext cx="2157783" cy="10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Aplicar el solidificador sobre el derrame y dejar actuar por 3 minutos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3" name="17 Rectángulo"/>
          <p:cNvSpPr/>
          <p:nvPr/>
        </p:nvSpPr>
        <p:spPr>
          <a:xfrm>
            <a:off x="15118597" y="5238182"/>
            <a:ext cx="2093294" cy="699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Recoger el producto solidificado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4" name="18 Rectángulo"/>
          <p:cNvSpPr/>
          <p:nvPr/>
        </p:nvSpPr>
        <p:spPr>
          <a:xfrm>
            <a:off x="14891679" y="6596968"/>
            <a:ext cx="2547130" cy="102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Depositarlo en bolsa roja debidamente rotulada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6" name="20 Rectángulo"/>
          <p:cNvSpPr/>
          <p:nvPr/>
        </p:nvSpPr>
        <p:spPr>
          <a:xfrm>
            <a:off x="11501172" y="6574331"/>
            <a:ext cx="262442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Aplicar detergente </a:t>
            </a:r>
            <a:r>
              <a:rPr lang="es-MX" sz="1600" dirty="0" smtClean="0">
                <a:effectLst/>
                <a:latin typeface="Arial" pitchFamily="34" charset="0"/>
                <a:ea typeface="Arial MT"/>
                <a:cs typeface="Arial" pitchFamily="34" charset="0"/>
              </a:rPr>
              <a:t>pre descontaminante </a:t>
            </a: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y limpiar con ayuda de los paños absorbentes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0" name="24 Rectángulo"/>
          <p:cNvSpPr/>
          <p:nvPr/>
        </p:nvSpPr>
        <p:spPr>
          <a:xfrm>
            <a:off x="8074121" y="6619605"/>
            <a:ext cx="2554605" cy="976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Realizar desinfección según el manual de limpieza y desinfección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2" name="26 Rectángulo"/>
          <p:cNvSpPr/>
          <p:nvPr/>
        </p:nvSpPr>
        <p:spPr>
          <a:xfrm>
            <a:off x="8122687" y="8363263"/>
            <a:ext cx="245747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 smtClean="0">
                <a:effectLst/>
                <a:latin typeface="Arial" pitchFamily="34" charset="0"/>
                <a:ea typeface="Arial MT"/>
                <a:cs typeface="Arial" pitchFamily="34" charset="0"/>
              </a:rPr>
              <a:t>Depositarlo </a:t>
            </a: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todos los materiales desechables en la bolsa roja debidamente rotulada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3" name="27 Rectángulo"/>
          <p:cNvSpPr/>
          <p:nvPr/>
        </p:nvSpPr>
        <p:spPr>
          <a:xfrm>
            <a:off x="11622340" y="8484115"/>
            <a:ext cx="2382090" cy="105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>
                <a:effectLst/>
                <a:latin typeface="Arial" pitchFamily="34" charset="0"/>
                <a:ea typeface="Arial MT"/>
                <a:cs typeface="Arial" pitchFamily="34" charset="0"/>
              </a:rPr>
              <a:t>Lavar y desinfectar escoba y recogedor  </a:t>
            </a:r>
            <a:endParaRPr lang="es-CO" sz="160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4" name="28 Rectángulo redondeado"/>
          <p:cNvSpPr/>
          <p:nvPr/>
        </p:nvSpPr>
        <p:spPr>
          <a:xfrm>
            <a:off x="15008155" y="8418970"/>
            <a:ext cx="2620742" cy="1183985"/>
          </a:xfrm>
          <a:prstGeom prst="roundRect">
            <a:avLst>
              <a:gd name="adj" fmla="val 39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Reponer elementos y reubicar el Kit control de derrames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cxnSp>
        <p:nvCxnSpPr>
          <p:cNvPr id="45" name="30 Conector angular"/>
          <p:cNvCxnSpPr>
            <a:stCxn id="22" idx="1"/>
            <a:endCxn id="23" idx="0"/>
          </p:cNvCxnSpPr>
          <p:nvPr/>
        </p:nvCxnSpPr>
        <p:spPr>
          <a:xfrm rot="10800000" flipV="1">
            <a:off x="9351426" y="2842235"/>
            <a:ext cx="1725141" cy="6659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DIAGRAMA DE FLUJO OPERACIONAL </a:t>
            </a:r>
            <a:endParaRPr kumimoji="0" lang="es-C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4587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     No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9159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         </a:t>
            </a:r>
            <a:endParaRPr kumimoji="0" lang="es-C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0" y="13731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0" y="27447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                </a:t>
            </a:r>
            <a:endParaRPr kumimoji="0" lang="es-C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60 Conector recto de flecha"/>
          <p:cNvCxnSpPr>
            <a:stCxn id="23" idx="3"/>
          </p:cNvCxnSpPr>
          <p:nvPr/>
        </p:nvCxnSpPr>
        <p:spPr>
          <a:xfrm flipV="1">
            <a:off x="10951625" y="4078292"/>
            <a:ext cx="28314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12276091" y="3909016"/>
            <a:ext cx="365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Si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61 Conector recto de flecha"/>
          <p:cNvCxnSpPr>
            <a:stCxn id="23" idx="2"/>
            <a:endCxn id="29" idx="0"/>
          </p:cNvCxnSpPr>
          <p:nvPr/>
        </p:nvCxnSpPr>
        <p:spPr>
          <a:xfrm>
            <a:off x="9351425" y="4648394"/>
            <a:ext cx="0" cy="660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9168523" y="4809571"/>
            <a:ext cx="365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Si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69 Conector recto de flecha"/>
          <p:cNvCxnSpPr>
            <a:stCxn id="29" idx="3"/>
            <a:endCxn id="31" idx="1"/>
          </p:cNvCxnSpPr>
          <p:nvPr/>
        </p:nvCxnSpPr>
        <p:spPr>
          <a:xfrm>
            <a:off x="10628727" y="5588067"/>
            <a:ext cx="11239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stCxn id="31" idx="3"/>
            <a:endCxn id="33" idx="1"/>
          </p:cNvCxnSpPr>
          <p:nvPr/>
        </p:nvCxnSpPr>
        <p:spPr>
          <a:xfrm>
            <a:off x="13910432" y="5588067"/>
            <a:ext cx="1208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>
            <a:stCxn id="33" idx="2"/>
            <a:endCxn id="34" idx="0"/>
          </p:cNvCxnSpPr>
          <p:nvPr/>
        </p:nvCxnSpPr>
        <p:spPr>
          <a:xfrm>
            <a:off x="16165244" y="5937952"/>
            <a:ext cx="0" cy="659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34" idx="1"/>
            <a:endCxn id="36" idx="3"/>
          </p:cNvCxnSpPr>
          <p:nvPr/>
        </p:nvCxnSpPr>
        <p:spPr>
          <a:xfrm flipH="1">
            <a:off x="14125597" y="7107731"/>
            <a:ext cx="766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>
            <a:stCxn id="36" idx="1"/>
          </p:cNvCxnSpPr>
          <p:nvPr/>
        </p:nvCxnSpPr>
        <p:spPr>
          <a:xfrm flipH="1">
            <a:off x="10628727" y="7107731"/>
            <a:ext cx="8724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stCxn id="40" idx="2"/>
            <a:endCxn id="42" idx="0"/>
          </p:cNvCxnSpPr>
          <p:nvPr/>
        </p:nvCxnSpPr>
        <p:spPr>
          <a:xfrm flipH="1">
            <a:off x="9351423" y="7595857"/>
            <a:ext cx="1" cy="767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>
            <a:stCxn id="42" idx="3"/>
            <a:endCxn id="43" idx="1"/>
          </p:cNvCxnSpPr>
          <p:nvPr/>
        </p:nvCxnSpPr>
        <p:spPr>
          <a:xfrm flipV="1">
            <a:off x="10580159" y="9010004"/>
            <a:ext cx="1042181" cy="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43" idx="3"/>
            <a:endCxn id="44" idx="1"/>
          </p:cNvCxnSpPr>
          <p:nvPr/>
        </p:nvCxnSpPr>
        <p:spPr>
          <a:xfrm>
            <a:off x="14004430" y="9010004"/>
            <a:ext cx="1003725" cy="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1255" y="1162623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derrame o ruptura de medicamentos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7 Rectángulo redondeado"/>
          <p:cNvSpPr/>
          <p:nvPr/>
        </p:nvSpPr>
        <p:spPr>
          <a:xfrm>
            <a:off x="10447270" y="2262570"/>
            <a:ext cx="2355215" cy="6172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>
                <a:effectLst/>
                <a:latin typeface="Arial" pitchFamily="34" charset="0"/>
                <a:ea typeface="Arial MT"/>
                <a:cs typeface="Arial" pitchFamily="34" charset="0"/>
              </a:rPr>
              <a:t>Identificación del derrame  </a:t>
            </a:r>
            <a:endParaRPr lang="es-CO" sz="160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3" name="29 Rombo"/>
          <p:cNvSpPr/>
          <p:nvPr/>
        </p:nvSpPr>
        <p:spPr>
          <a:xfrm>
            <a:off x="5726701" y="2965502"/>
            <a:ext cx="3505200" cy="129600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Derrame o ruptura de medicamentos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 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4" name="23 Rombo"/>
          <p:cNvSpPr/>
          <p:nvPr/>
        </p:nvSpPr>
        <p:spPr>
          <a:xfrm>
            <a:off x="13316942" y="2990718"/>
            <a:ext cx="3053738" cy="124556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Derrame por riesgos biológicos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29" name="680602504 Rectángulo"/>
          <p:cNvSpPr/>
          <p:nvPr/>
        </p:nvSpPr>
        <p:spPr>
          <a:xfrm>
            <a:off x="6375508" y="4689620"/>
            <a:ext cx="2207588" cy="79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Aislar el área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1" name="680602503 Rectángulo"/>
          <p:cNvSpPr/>
          <p:nvPr/>
        </p:nvSpPr>
        <p:spPr>
          <a:xfrm>
            <a:off x="9224153" y="4649552"/>
            <a:ext cx="2479887" cy="87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Retirar envases rotos y depositarlos dentro del </a:t>
            </a:r>
            <a:r>
              <a:rPr lang="es-MX" sz="1600" dirty="0" smtClean="0">
                <a:effectLst/>
                <a:latin typeface="Arial" pitchFamily="34" charset="0"/>
                <a:ea typeface="Arial MT"/>
                <a:cs typeface="Arial" pitchFamily="34" charset="0"/>
              </a:rPr>
              <a:t>guardián. 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cxnSp>
        <p:nvCxnSpPr>
          <p:cNvPr id="32" name="680602505 Conector recto de flecha"/>
          <p:cNvCxnSpPr>
            <a:stCxn id="31" idx="3"/>
            <a:endCxn id="41" idx="1"/>
          </p:cNvCxnSpPr>
          <p:nvPr/>
        </p:nvCxnSpPr>
        <p:spPr>
          <a:xfrm>
            <a:off x="11704040" y="5086824"/>
            <a:ext cx="24603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8 Conector angular"/>
          <p:cNvCxnSpPr>
            <a:stCxn id="22" idx="1"/>
            <a:endCxn id="23" idx="0"/>
          </p:cNvCxnSpPr>
          <p:nvPr/>
        </p:nvCxnSpPr>
        <p:spPr>
          <a:xfrm rot="10800000" flipV="1">
            <a:off x="7479302" y="2571180"/>
            <a:ext cx="2967969" cy="3943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680602509 Rectángulo"/>
          <p:cNvSpPr/>
          <p:nvPr/>
        </p:nvSpPr>
        <p:spPr>
          <a:xfrm>
            <a:off x="8945430" y="8457653"/>
            <a:ext cx="2247793" cy="105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Aplicar detergente </a:t>
            </a:r>
            <a:r>
              <a:rPr lang="es-MX" sz="1600" dirty="0" smtClean="0">
                <a:effectLst/>
                <a:latin typeface="Arial" pitchFamily="34" charset="0"/>
                <a:ea typeface="Arial MT"/>
                <a:cs typeface="Arial" pitchFamily="34" charset="0"/>
              </a:rPr>
              <a:t>pre-descontaminante </a:t>
            </a: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y limpiar con ayuda de los paños absorbentes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6" name="680602508 Rectángulo"/>
          <p:cNvSpPr/>
          <p:nvPr/>
        </p:nvSpPr>
        <p:spPr>
          <a:xfrm>
            <a:off x="6058589" y="8350204"/>
            <a:ext cx="2215408" cy="126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Realizar desinfección según el manual de limpieza y desinfección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7" name="680602516 Rectángulo"/>
          <p:cNvSpPr/>
          <p:nvPr/>
        </p:nvSpPr>
        <p:spPr>
          <a:xfrm>
            <a:off x="3218269" y="8326526"/>
            <a:ext cx="2241443" cy="131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Depositarlo todos los materiales desechables en la bolsa roja debidamente rotulada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8" name="680602515 Rectángulo"/>
          <p:cNvSpPr/>
          <p:nvPr/>
        </p:nvSpPr>
        <p:spPr>
          <a:xfrm>
            <a:off x="3182708" y="6965017"/>
            <a:ext cx="2312563" cy="84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Lavar y desinfectar escoba y recogedor 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9" name="680602514 Rectángulo redondeado"/>
          <p:cNvSpPr/>
          <p:nvPr/>
        </p:nvSpPr>
        <p:spPr>
          <a:xfrm>
            <a:off x="6058589" y="6720859"/>
            <a:ext cx="2361555" cy="1334770"/>
          </a:xfrm>
          <a:prstGeom prst="roundRect">
            <a:avLst>
              <a:gd name="adj" fmla="val 39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Reponer elementos y reubicar el Kit control de derrames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cxnSp>
        <p:nvCxnSpPr>
          <p:cNvPr id="40" name="680602507 Conector recto de flecha"/>
          <p:cNvCxnSpPr/>
          <p:nvPr/>
        </p:nvCxnSpPr>
        <p:spPr>
          <a:xfrm flipH="1">
            <a:off x="11575982" y="6046085"/>
            <a:ext cx="346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80602520 Rombo"/>
          <p:cNvSpPr/>
          <p:nvPr/>
        </p:nvSpPr>
        <p:spPr>
          <a:xfrm>
            <a:off x="14164429" y="4718685"/>
            <a:ext cx="1652905" cy="73627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Solido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2" name="680602521 Rombo"/>
          <p:cNvSpPr/>
          <p:nvPr/>
        </p:nvSpPr>
        <p:spPr>
          <a:xfrm>
            <a:off x="11894650" y="5754964"/>
            <a:ext cx="1966380" cy="58224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Liquido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cxnSp>
        <p:nvCxnSpPr>
          <p:cNvPr id="43" name="680602522 Conector recto de flecha"/>
          <p:cNvCxnSpPr>
            <a:endCxn id="42" idx="0"/>
          </p:cNvCxnSpPr>
          <p:nvPr/>
        </p:nvCxnSpPr>
        <p:spPr>
          <a:xfrm flipH="1">
            <a:off x="12877840" y="5086824"/>
            <a:ext cx="10454" cy="668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80602523 Rectángulo"/>
          <p:cNvSpPr/>
          <p:nvPr/>
        </p:nvSpPr>
        <p:spPr>
          <a:xfrm>
            <a:off x="9540809" y="5660045"/>
            <a:ext cx="2031365" cy="89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Con Paños absorbentes recoger el derrame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45" name="680602525 Rectángulo"/>
          <p:cNvSpPr/>
          <p:nvPr/>
        </p:nvSpPr>
        <p:spPr>
          <a:xfrm>
            <a:off x="14084616" y="5865128"/>
            <a:ext cx="1812529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Con un paño húmedo recoger el derrame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cxnSp>
        <p:nvCxnSpPr>
          <p:cNvPr id="47" name="680602527 Conector recto de flecha"/>
          <p:cNvCxnSpPr>
            <a:endCxn id="45" idx="0"/>
          </p:cNvCxnSpPr>
          <p:nvPr/>
        </p:nvCxnSpPr>
        <p:spPr>
          <a:xfrm>
            <a:off x="14990881" y="5454963"/>
            <a:ext cx="0" cy="41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73658626 Rectángulo"/>
          <p:cNvSpPr/>
          <p:nvPr/>
        </p:nvSpPr>
        <p:spPr>
          <a:xfrm>
            <a:off x="11683509" y="6997477"/>
            <a:ext cx="202289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Retirar los residuos con ayuda del recogedor y de la escoba de mano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51" name="773658628 Rectángulo"/>
          <p:cNvSpPr/>
          <p:nvPr/>
        </p:nvSpPr>
        <p:spPr>
          <a:xfrm>
            <a:off x="11835168" y="8385130"/>
            <a:ext cx="1719580" cy="119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600" dirty="0">
                <a:effectLst/>
                <a:latin typeface="Arial" pitchFamily="34" charset="0"/>
                <a:ea typeface="Arial MT"/>
                <a:cs typeface="Arial" pitchFamily="34" charset="0"/>
              </a:rPr>
              <a:t>Depositarlo en bolsa roja debidamente rotulada </a:t>
            </a:r>
            <a:endParaRPr lang="es-CO" sz="1600" dirty="0">
              <a:effectLst/>
              <a:latin typeface="Arial" pitchFamily="34" charset="0"/>
              <a:ea typeface="Arial MT"/>
              <a:cs typeface="Arial" pitchFamily="34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0" y="9159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" pitchFamily="34" charset="0"/>
              </a:rPr>
              <a:t>         </a:t>
            </a:r>
            <a:endParaRPr kumimoji="0" lang="es-CO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0" y="13731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4" name="3073 Conector recto de flecha"/>
          <p:cNvCxnSpPr>
            <a:stCxn id="23" idx="3"/>
            <a:endCxn id="24" idx="1"/>
          </p:cNvCxnSpPr>
          <p:nvPr/>
        </p:nvCxnSpPr>
        <p:spPr>
          <a:xfrm flipV="1">
            <a:off x="9231901" y="3613503"/>
            <a:ext cx="408504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3099 Conector angular"/>
          <p:cNvCxnSpPr>
            <a:stCxn id="44" idx="2"/>
            <a:endCxn id="50" idx="1"/>
          </p:cNvCxnSpPr>
          <p:nvPr/>
        </p:nvCxnSpPr>
        <p:spPr>
          <a:xfrm rot="16200000" flipH="1">
            <a:off x="10633502" y="6480869"/>
            <a:ext cx="972997" cy="11270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3101 Conector angular"/>
          <p:cNvCxnSpPr>
            <a:stCxn id="45" idx="2"/>
            <a:endCxn id="50" idx="3"/>
          </p:cNvCxnSpPr>
          <p:nvPr/>
        </p:nvCxnSpPr>
        <p:spPr>
          <a:xfrm rot="5400000">
            <a:off x="13962810" y="6502805"/>
            <a:ext cx="771669" cy="12844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3103 Conector recto de flecha"/>
          <p:cNvCxnSpPr>
            <a:stCxn id="50" idx="2"/>
            <a:endCxn id="51" idx="0"/>
          </p:cNvCxnSpPr>
          <p:nvPr/>
        </p:nvCxnSpPr>
        <p:spPr>
          <a:xfrm>
            <a:off x="12694958" y="8064277"/>
            <a:ext cx="0" cy="320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7" name="3106 Conector recto de flecha"/>
          <p:cNvCxnSpPr>
            <a:stCxn id="51" idx="1"/>
            <a:endCxn id="35" idx="3"/>
          </p:cNvCxnSpPr>
          <p:nvPr/>
        </p:nvCxnSpPr>
        <p:spPr>
          <a:xfrm flipH="1" flipV="1">
            <a:off x="11193223" y="8983433"/>
            <a:ext cx="6419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3108 Conector recto de flecha"/>
          <p:cNvCxnSpPr>
            <a:stCxn id="35" idx="1"/>
            <a:endCxn id="36" idx="3"/>
          </p:cNvCxnSpPr>
          <p:nvPr/>
        </p:nvCxnSpPr>
        <p:spPr>
          <a:xfrm flipH="1">
            <a:off x="8273997" y="8983433"/>
            <a:ext cx="6714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3110 Conector recto de flecha"/>
          <p:cNvCxnSpPr>
            <a:stCxn id="36" idx="1"/>
            <a:endCxn id="37" idx="3"/>
          </p:cNvCxnSpPr>
          <p:nvPr/>
        </p:nvCxnSpPr>
        <p:spPr>
          <a:xfrm flipH="1">
            <a:off x="5459712" y="8983433"/>
            <a:ext cx="5988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3" name="3112 Conector recto de flecha"/>
          <p:cNvCxnSpPr>
            <a:stCxn id="37" idx="0"/>
            <a:endCxn id="38" idx="2"/>
          </p:cNvCxnSpPr>
          <p:nvPr/>
        </p:nvCxnSpPr>
        <p:spPr>
          <a:xfrm flipH="1" flipV="1">
            <a:off x="4338990" y="7811472"/>
            <a:ext cx="1" cy="515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5" name="3114 Conector recto de flecha"/>
          <p:cNvCxnSpPr>
            <a:stCxn id="38" idx="3"/>
            <a:endCxn id="39" idx="1"/>
          </p:cNvCxnSpPr>
          <p:nvPr/>
        </p:nvCxnSpPr>
        <p:spPr>
          <a:xfrm flipV="1">
            <a:off x="5495271" y="7388244"/>
            <a:ext cx="5633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3116 Conector recto de flecha"/>
          <p:cNvCxnSpPr>
            <a:stCxn id="23" idx="2"/>
            <a:endCxn id="29" idx="0"/>
          </p:cNvCxnSpPr>
          <p:nvPr/>
        </p:nvCxnSpPr>
        <p:spPr>
          <a:xfrm>
            <a:off x="7479301" y="4261505"/>
            <a:ext cx="1" cy="428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3119 Conector recto de flecha"/>
          <p:cNvCxnSpPr>
            <a:stCxn id="29" idx="3"/>
            <a:endCxn id="31" idx="1"/>
          </p:cNvCxnSpPr>
          <p:nvPr/>
        </p:nvCxnSpPr>
        <p:spPr>
          <a:xfrm>
            <a:off x="8583096" y="5086824"/>
            <a:ext cx="6410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10947009" y="3491409"/>
            <a:ext cx="365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Si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7296398" y="4199780"/>
            <a:ext cx="3658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Si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0" y="1875781"/>
            <a:ext cx="1828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¿Quie</a:t>
            </a: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puede realizar este proceso?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8001000" y="357227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control de derrames puede ser realizado por personal capacitado, como supervisores, operarios, o brigadas de emergencia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 socializa el paso a paso del protocolo, teniendo en cuenta que el Kit cuenta con los elementos de protección personal adecuados, se puede hacer uso del kit sin tener en cuenta el cargo y siempre y cuando la persona se encuentre capacitada, en caso en que sea necesario.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2" y="3610370"/>
            <a:ext cx="6579908" cy="46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=""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380</Words>
  <Application>Microsoft Office PowerPoint</Application>
  <PresentationFormat>Personalizado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Sergio Trendy</vt:lpstr>
      <vt:lpstr>Arial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TOC-PGIRSH</cp:lastModifiedBy>
  <cp:revision>36</cp:revision>
  <dcterms:created xsi:type="dcterms:W3CDTF">2006-08-16T00:00:00Z</dcterms:created>
  <dcterms:modified xsi:type="dcterms:W3CDTF">2025-01-14T20:46:56Z</dcterms:modified>
  <dc:identifier>DAGUaw7a7_I</dc:identifier>
</cp:coreProperties>
</file>