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2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62" r:id="rId12"/>
    <p:sldId id="340" r:id="rId13"/>
    <p:sldId id="341" r:id="rId14"/>
    <p:sldId id="342" r:id="rId15"/>
    <p:sldId id="343" r:id="rId16"/>
    <p:sldId id="363" r:id="rId17"/>
    <p:sldId id="344" r:id="rId18"/>
    <p:sldId id="358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15" r:id="rId27"/>
    <p:sldId id="316" r:id="rId28"/>
    <p:sldId id="364" r:id="rId29"/>
    <p:sldId id="317" r:id="rId30"/>
    <p:sldId id="330" r:id="rId31"/>
    <p:sldId id="318" r:id="rId32"/>
    <p:sldId id="320" r:id="rId33"/>
    <p:sldId id="319" r:id="rId34"/>
    <p:sldId id="325" r:id="rId35"/>
    <p:sldId id="326" r:id="rId36"/>
    <p:sldId id="327" r:id="rId37"/>
    <p:sldId id="328" r:id="rId38"/>
    <p:sldId id="329" r:id="rId39"/>
    <p:sldId id="356" r:id="rId40"/>
    <p:sldId id="357" r:id="rId41"/>
    <p:sldId id="263" r:id="rId42"/>
  </p:sldIdLst>
  <p:sldSz cx="18288000" cy="10287000"/>
  <p:notesSz cx="6858000" cy="9144000"/>
  <p:embeddedFontLst>
    <p:embeddedFont>
      <p:font typeface="Arial Black" panose="020B0A04020102020204" pitchFamily="3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Lucida Calligraphy" panose="03010101010101010101" pitchFamily="66" charset="0"/>
      <p:regular r:id="rId54"/>
    </p:embeddedFont>
    <p:embeddedFont>
      <p:font typeface="Monotype Corsiva" panose="03010101010201010101" pitchFamily="66" charset="0"/>
      <p:italic r:id="rId55"/>
    </p:embeddedFont>
    <p:embeddedFont>
      <p:font typeface="Ravie" panose="04040805050809020602" pitchFamily="82" charset="0"/>
      <p:regular r:id="rId56"/>
    </p:embeddedFont>
    <p:embeddedFont>
      <p:font typeface="Snap ITC" panose="04040A07060A02020202" pitchFamily="82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80E2-2881-4D9C-BD0C-4241D3254588}" type="doc">
      <dgm:prSet loTypeId="urn:microsoft.com/office/officeart/2005/8/layout/cycle6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26DDC859-EECF-48F7-ACFE-0EB6F8C8260E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/>
              </a:solidFill>
              <a:latin typeface="Comic Sans MS" pitchFamily="66" charset="0"/>
            </a:rPr>
            <a:t>Se Socializará con todo el personal de la institución la política de IAMII  </a:t>
          </a:r>
          <a:endParaRPr lang="es-ES_tradnl" sz="1800" dirty="0">
            <a:solidFill>
              <a:schemeClr val="tx1"/>
            </a:solidFill>
          </a:endParaRPr>
        </a:p>
      </dgm:t>
    </dgm:pt>
    <dgm:pt modelId="{FB0B72F1-526C-49FD-853B-82FA0DF4542F}" type="parTrans" cxnId="{E98380D7-710D-4B57-A89E-D96A01C8D35E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CD5FBA6C-A53C-479E-AC70-7AF5F0B760A3}" type="sibTrans" cxnId="{E98380D7-710D-4B57-A89E-D96A01C8D35E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D3678836-472A-4173-BB35-7467F1F8B2DF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/>
              </a:solidFill>
              <a:latin typeface="Comic Sans MS" pitchFamily="66" charset="0"/>
            </a:rPr>
            <a:t>Se Publicará la política  en las áreas de atención a la población materno infantil.</a:t>
          </a:r>
          <a:endParaRPr lang="es-ES_tradnl" sz="1800" dirty="0">
            <a:solidFill>
              <a:schemeClr val="tx1"/>
            </a:solidFill>
          </a:endParaRPr>
        </a:p>
      </dgm:t>
    </dgm:pt>
    <dgm:pt modelId="{E182D6E7-1469-4C53-8B71-122F38DB9F78}" type="parTrans" cxnId="{417369B5-C8A0-48B9-AF34-ECD51F011242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67B42F7F-B941-4968-AFFB-6968019AE869}" type="sibTrans" cxnId="{417369B5-C8A0-48B9-AF34-ECD51F011242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C9B081A1-A3A9-4EFA-98C2-DBFA4D6D5F01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/>
              </a:solidFill>
              <a:latin typeface="Comic Sans MS" pitchFamily="66" charset="0"/>
            </a:rPr>
            <a:t>Se Incluirá dentro del Plan de Desarrollo Institucional</a:t>
          </a:r>
          <a:endParaRPr lang="es-ES_tradnl" sz="1800" dirty="0">
            <a:solidFill>
              <a:schemeClr val="tx1"/>
            </a:solidFill>
          </a:endParaRPr>
        </a:p>
      </dgm:t>
    </dgm:pt>
    <dgm:pt modelId="{98676A72-520E-425B-A5D8-713D49CE2296}" type="parTrans" cxnId="{F2BFE332-570B-4177-A068-C456AD709C9F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55BA4F5F-0CB2-4BFE-AFB9-B0DE778EB3C7}" type="sibTrans" cxnId="{F2BFE332-570B-4177-A068-C456AD709C9F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0925A3D0-E8B7-464D-8F36-49A9A4888E51}">
      <dgm:prSet custT="1"/>
      <dgm:spPr/>
      <dgm:t>
        <a:bodyPr/>
        <a:lstStyle/>
        <a:p>
          <a:r>
            <a:rPr lang="es-ES_tradnl" sz="1800" dirty="0">
              <a:solidFill>
                <a:schemeClr val="tx1"/>
              </a:solidFill>
              <a:latin typeface="Comic Sans MS" pitchFamily="66" charset="0"/>
            </a:rPr>
            <a:t>Se conformará un Comité Institucional mediante acto administrativo</a:t>
          </a:r>
          <a:endParaRPr lang="es-ES_tradnl" sz="1800" dirty="0">
            <a:solidFill>
              <a:schemeClr val="tx1"/>
            </a:solidFill>
          </a:endParaRPr>
        </a:p>
      </dgm:t>
    </dgm:pt>
    <dgm:pt modelId="{F3541629-E3DB-4397-B8FA-80A462E6BCFF}" type="parTrans" cxnId="{4CF896AD-03A6-41A0-877E-3938EE2839EA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B317FA41-7C9F-400B-A74C-64E2C91F9A9C}" type="sibTrans" cxnId="{4CF896AD-03A6-41A0-877E-3938EE2839EA}">
      <dgm:prSet/>
      <dgm:spPr/>
      <dgm:t>
        <a:bodyPr/>
        <a:lstStyle/>
        <a:p>
          <a:endParaRPr lang="es-ES_tradnl" sz="1800">
            <a:solidFill>
              <a:schemeClr val="tx1"/>
            </a:solidFill>
          </a:endParaRPr>
        </a:p>
      </dgm:t>
    </dgm:pt>
    <dgm:pt modelId="{3749CD35-3D7D-4556-8756-CDAB4D83939B}" type="pres">
      <dgm:prSet presAssocID="{3D5880E2-2881-4D9C-BD0C-4241D3254588}" presName="cycle" presStyleCnt="0">
        <dgm:presLayoutVars>
          <dgm:dir/>
          <dgm:resizeHandles val="exact"/>
        </dgm:presLayoutVars>
      </dgm:prSet>
      <dgm:spPr/>
    </dgm:pt>
    <dgm:pt modelId="{B2DDE8DD-A915-4095-B29A-B8D1F395E7B4}" type="pres">
      <dgm:prSet presAssocID="{26DDC859-EECF-48F7-ACFE-0EB6F8C8260E}" presName="node" presStyleLbl="node1" presStyleIdx="0" presStyleCnt="4" custScaleX="195802">
        <dgm:presLayoutVars>
          <dgm:bulletEnabled val="1"/>
        </dgm:presLayoutVars>
      </dgm:prSet>
      <dgm:spPr/>
    </dgm:pt>
    <dgm:pt modelId="{6BB1A915-02A2-4ADA-9F78-55E747147822}" type="pres">
      <dgm:prSet presAssocID="{26DDC859-EECF-48F7-ACFE-0EB6F8C8260E}" presName="spNode" presStyleCnt="0"/>
      <dgm:spPr/>
    </dgm:pt>
    <dgm:pt modelId="{26CE00AA-4AAE-4F28-B058-79A9E54DF602}" type="pres">
      <dgm:prSet presAssocID="{CD5FBA6C-A53C-479E-AC70-7AF5F0B760A3}" presName="sibTrans" presStyleLbl="sibTrans1D1" presStyleIdx="0" presStyleCnt="4"/>
      <dgm:spPr/>
    </dgm:pt>
    <dgm:pt modelId="{11BD1B54-9E2C-49FF-8272-0F65EEC003EF}" type="pres">
      <dgm:prSet presAssocID="{D3678836-472A-4173-BB35-7467F1F8B2DF}" presName="node" presStyleLbl="node1" presStyleIdx="1" presStyleCnt="4" custScaleX="135070" custScaleY="137023" custRadScaleRad="124332" custRadScaleInc="33144">
        <dgm:presLayoutVars>
          <dgm:bulletEnabled val="1"/>
        </dgm:presLayoutVars>
      </dgm:prSet>
      <dgm:spPr/>
    </dgm:pt>
    <dgm:pt modelId="{2352D7C5-B658-4FFE-B81F-DD4584BAC49F}" type="pres">
      <dgm:prSet presAssocID="{D3678836-472A-4173-BB35-7467F1F8B2DF}" presName="spNode" presStyleCnt="0"/>
      <dgm:spPr/>
    </dgm:pt>
    <dgm:pt modelId="{768828DE-9911-4BDD-9027-E325F71230E4}" type="pres">
      <dgm:prSet presAssocID="{67B42F7F-B941-4968-AFFB-6968019AE869}" presName="sibTrans" presStyleLbl="sibTrans1D1" presStyleIdx="1" presStyleCnt="4"/>
      <dgm:spPr/>
    </dgm:pt>
    <dgm:pt modelId="{47923E80-B07A-449A-BC29-FA4ADAF25020}" type="pres">
      <dgm:prSet presAssocID="{0925A3D0-E8B7-464D-8F36-49A9A4888E51}" presName="node" presStyleLbl="node1" presStyleIdx="2" presStyleCnt="4" custScaleX="129487" custScaleY="158330">
        <dgm:presLayoutVars>
          <dgm:bulletEnabled val="1"/>
        </dgm:presLayoutVars>
      </dgm:prSet>
      <dgm:spPr/>
    </dgm:pt>
    <dgm:pt modelId="{2F250871-F741-4326-A904-CE7E9B0B809F}" type="pres">
      <dgm:prSet presAssocID="{0925A3D0-E8B7-464D-8F36-49A9A4888E51}" presName="spNode" presStyleCnt="0"/>
      <dgm:spPr/>
    </dgm:pt>
    <dgm:pt modelId="{E99C13C6-E2C8-4CD4-802C-68A30F8E968F}" type="pres">
      <dgm:prSet presAssocID="{B317FA41-7C9F-400B-A74C-64E2C91F9A9C}" presName="sibTrans" presStyleLbl="sibTrans1D1" presStyleIdx="2" presStyleCnt="4"/>
      <dgm:spPr/>
    </dgm:pt>
    <dgm:pt modelId="{8A1A3FC7-D511-444E-B472-E9A7DFF46667}" type="pres">
      <dgm:prSet presAssocID="{C9B081A1-A3A9-4EFA-98C2-DBFA4D6D5F01}" presName="node" presStyleLbl="node1" presStyleIdx="3" presStyleCnt="4" custScaleX="118726" custScaleY="178477" custRadScaleRad="143026" custRadScaleInc="-18312">
        <dgm:presLayoutVars>
          <dgm:bulletEnabled val="1"/>
        </dgm:presLayoutVars>
      </dgm:prSet>
      <dgm:spPr/>
    </dgm:pt>
    <dgm:pt modelId="{0333507A-5725-486C-A826-2770EA3B13CA}" type="pres">
      <dgm:prSet presAssocID="{C9B081A1-A3A9-4EFA-98C2-DBFA4D6D5F01}" presName="spNode" presStyleCnt="0"/>
      <dgm:spPr/>
    </dgm:pt>
    <dgm:pt modelId="{1CB98B20-FE46-4254-957E-D805B8BE6C51}" type="pres">
      <dgm:prSet presAssocID="{55BA4F5F-0CB2-4BFE-AFB9-B0DE778EB3C7}" presName="sibTrans" presStyleLbl="sibTrans1D1" presStyleIdx="3" presStyleCnt="4"/>
      <dgm:spPr/>
    </dgm:pt>
  </dgm:ptLst>
  <dgm:cxnLst>
    <dgm:cxn modelId="{41247D0E-801E-456F-8B06-5F6C26E743C7}" type="presOf" srcId="{D3678836-472A-4173-BB35-7467F1F8B2DF}" destId="{11BD1B54-9E2C-49FF-8272-0F65EEC003EF}" srcOrd="0" destOrd="0" presId="urn:microsoft.com/office/officeart/2005/8/layout/cycle6"/>
    <dgm:cxn modelId="{D48A9A2E-D010-439B-8D7C-5E43B7A17D92}" type="presOf" srcId="{26DDC859-EECF-48F7-ACFE-0EB6F8C8260E}" destId="{B2DDE8DD-A915-4095-B29A-B8D1F395E7B4}" srcOrd="0" destOrd="0" presId="urn:microsoft.com/office/officeart/2005/8/layout/cycle6"/>
    <dgm:cxn modelId="{F2BFE332-570B-4177-A068-C456AD709C9F}" srcId="{3D5880E2-2881-4D9C-BD0C-4241D3254588}" destId="{C9B081A1-A3A9-4EFA-98C2-DBFA4D6D5F01}" srcOrd="3" destOrd="0" parTransId="{98676A72-520E-425B-A5D8-713D49CE2296}" sibTransId="{55BA4F5F-0CB2-4BFE-AFB9-B0DE778EB3C7}"/>
    <dgm:cxn modelId="{AF1A2340-2FDB-4DE6-9378-50D6554C600D}" type="presOf" srcId="{55BA4F5F-0CB2-4BFE-AFB9-B0DE778EB3C7}" destId="{1CB98B20-FE46-4254-957E-D805B8BE6C51}" srcOrd="0" destOrd="0" presId="urn:microsoft.com/office/officeart/2005/8/layout/cycle6"/>
    <dgm:cxn modelId="{DB1E706C-2C5B-4E40-A666-1925E0AEEBFD}" type="presOf" srcId="{B317FA41-7C9F-400B-A74C-64E2C91F9A9C}" destId="{E99C13C6-E2C8-4CD4-802C-68A30F8E968F}" srcOrd="0" destOrd="0" presId="urn:microsoft.com/office/officeart/2005/8/layout/cycle6"/>
    <dgm:cxn modelId="{DD8AFF81-D07B-4A0F-B98D-03A09D4FB751}" type="presOf" srcId="{0925A3D0-E8B7-464D-8F36-49A9A4888E51}" destId="{47923E80-B07A-449A-BC29-FA4ADAF25020}" srcOrd="0" destOrd="0" presId="urn:microsoft.com/office/officeart/2005/8/layout/cycle6"/>
    <dgm:cxn modelId="{0BE9438A-3408-4023-8A58-CF608F4E0187}" type="presOf" srcId="{C9B081A1-A3A9-4EFA-98C2-DBFA4D6D5F01}" destId="{8A1A3FC7-D511-444E-B472-E9A7DFF46667}" srcOrd="0" destOrd="0" presId="urn:microsoft.com/office/officeart/2005/8/layout/cycle6"/>
    <dgm:cxn modelId="{6A20E198-F8A5-49CB-8844-E7F3E4B32D19}" type="presOf" srcId="{67B42F7F-B941-4968-AFFB-6968019AE869}" destId="{768828DE-9911-4BDD-9027-E325F71230E4}" srcOrd="0" destOrd="0" presId="urn:microsoft.com/office/officeart/2005/8/layout/cycle6"/>
    <dgm:cxn modelId="{4CF896AD-03A6-41A0-877E-3938EE2839EA}" srcId="{3D5880E2-2881-4D9C-BD0C-4241D3254588}" destId="{0925A3D0-E8B7-464D-8F36-49A9A4888E51}" srcOrd="2" destOrd="0" parTransId="{F3541629-E3DB-4397-B8FA-80A462E6BCFF}" sibTransId="{B317FA41-7C9F-400B-A74C-64E2C91F9A9C}"/>
    <dgm:cxn modelId="{417369B5-C8A0-48B9-AF34-ECD51F011242}" srcId="{3D5880E2-2881-4D9C-BD0C-4241D3254588}" destId="{D3678836-472A-4173-BB35-7467F1F8B2DF}" srcOrd="1" destOrd="0" parTransId="{E182D6E7-1469-4C53-8B71-122F38DB9F78}" sibTransId="{67B42F7F-B941-4968-AFFB-6968019AE869}"/>
    <dgm:cxn modelId="{48CF68C5-B0FA-40FD-9B65-7F7C790D8219}" type="presOf" srcId="{CD5FBA6C-A53C-479E-AC70-7AF5F0B760A3}" destId="{26CE00AA-4AAE-4F28-B058-79A9E54DF602}" srcOrd="0" destOrd="0" presId="urn:microsoft.com/office/officeart/2005/8/layout/cycle6"/>
    <dgm:cxn modelId="{47C76BC7-FCE8-4844-A641-D6967AEE645D}" type="presOf" srcId="{3D5880E2-2881-4D9C-BD0C-4241D3254588}" destId="{3749CD35-3D7D-4556-8756-CDAB4D83939B}" srcOrd="0" destOrd="0" presId="urn:microsoft.com/office/officeart/2005/8/layout/cycle6"/>
    <dgm:cxn modelId="{E98380D7-710D-4B57-A89E-D96A01C8D35E}" srcId="{3D5880E2-2881-4D9C-BD0C-4241D3254588}" destId="{26DDC859-EECF-48F7-ACFE-0EB6F8C8260E}" srcOrd="0" destOrd="0" parTransId="{FB0B72F1-526C-49FD-853B-82FA0DF4542F}" sibTransId="{CD5FBA6C-A53C-479E-AC70-7AF5F0B760A3}"/>
    <dgm:cxn modelId="{3CF6AD56-CCAB-4935-B1B0-B1BD48B20FA3}" type="presParOf" srcId="{3749CD35-3D7D-4556-8756-CDAB4D83939B}" destId="{B2DDE8DD-A915-4095-B29A-B8D1F395E7B4}" srcOrd="0" destOrd="0" presId="urn:microsoft.com/office/officeart/2005/8/layout/cycle6"/>
    <dgm:cxn modelId="{EFA70DEC-90A2-4590-9797-F33242FE1C54}" type="presParOf" srcId="{3749CD35-3D7D-4556-8756-CDAB4D83939B}" destId="{6BB1A915-02A2-4ADA-9F78-55E747147822}" srcOrd="1" destOrd="0" presId="urn:microsoft.com/office/officeart/2005/8/layout/cycle6"/>
    <dgm:cxn modelId="{88764639-C2C2-44E6-AA4D-7FFFDAAE6D8D}" type="presParOf" srcId="{3749CD35-3D7D-4556-8756-CDAB4D83939B}" destId="{26CE00AA-4AAE-4F28-B058-79A9E54DF602}" srcOrd="2" destOrd="0" presId="urn:microsoft.com/office/officeart/2005/8/layout/cycle6"/>
    <dgm:cxn modelId="{95174738-3ADA-47D1-8771-2BE51836C80B}" type="presParOf" srcId="{3749CD35-3D7D-4556-8756-CDAB4D83939B}" destId="{11BD1B54-9E2C-49FF-8272-0F65EEC003EF}" srcOrd="3" destOrd="0" presId="urn:microsoft.com/office/officeart/2005/8/layout/cycle6"/>
    <dgm:cxn modelId="{58A9D5E6-8E09-43CD-9B19-18FB1A5E7617}" type="presParOf" srcId="{3749CD35-3D7D-4556-8756-CDAB4D83939B}" destId="{2352D7C5-B658-4FFE-B81F-DD4584BAC49F}" srcOrd="4" destOrd="0" presId="urn:microsoft.com/office/officeart/2005/8/layout/cycle6"/>
    <dgm:cxn modelId="{2D44111E-13BA-4973-A597-459FD24F25FC}" type="presParOf" srcId="{3749CD35-3D7D-4556-8756-CDAB4D83939B}" destId="{768828DE-9911-4BDD-9027-E325F71230E4}" srcOrd="5" destOrd="0" presId="urn:microsoft.com/office/officeart/2005/8/layout/cycle6"/>
    <dgm:cxn modelId="{AD54CA20-BF52-4AD0-A96B-C850C5F44B32}" type="presParOf" srcId="{3749CD35-3D7D-4556-8756-CDAB4D83939B}" destId="{47923E80-B07A-449A-BC29-FA4ADAF25020}" srcOrd="6" destOrd="0" presId="urn:microsoft.com/office/officeart/2005/8/layout/cycle6"/>
    <dgm:cxn modelId="{7D1DD7EC-B0C8-4158-A095-7050CB2CC010}" type="presParOf" srcId="{3749CD35-3D7D-4556-8756-CDAB4D83939B}" destId="{2F250871-F741-4326-A904-CE7E9B0B809F}" srcOrd="7" destOrd="0" presId="urn:microsoft.com/office/officeart/2005/8/layout/cycle6"/>
    <dgm:cxn modelId="{49B05897-6AAA-4AFA-B3B2-D88CFC50E4AD}" type="presParOf" srcId="{3749CD35-3D7D-4556-8756-CDAB4D83939B}" destId="{E99C13C6-E2C8-4CD4-802C-68A30F8E968F}" srcOrd="8" destOrd="0" presId="urn:microsoft.com/office/officeart/2005/8/layout/cycle6"/>
    <dgm:cxn modelId="{C1428509-E45A-4F93-A07C-C06577BAEA52}" type="presParOf" srcId="{3749CD35-3D7D-4556-8756-CDAB4D83939B}" destId="{8A1A3FC7-D511-444E-B472-E9A7DFF46667}" srcOrd="9" destOrd="0" presId="urn:microsoft.com/office/officeart/2005/8/layout/cycle6"/>
    <dgm:cxn modelId="{B2F124F3-CBB4-40A6-A67E-39B0653D702C}" type="presParOf" srcId="{3749CD35-3D7D-4556-8756-CDAB4D83939B}" destId="{0333507A-5725-486C-A826-2770EA3B13CA}" srcOrd="10" destOrd="0" presId="urn:microsoft.com/office/officeart/2005/8/layout/cycle6"/>
    <dgm:cxn modelId="{32FD7D50-C601-4BE9-919D-03B3ECC5F8C7}" type="presParOf" srcId="{3749CD35-3D7D-4556-8756-CDAB4D83939B}" destId="{1CB98B20-FE46-4254-957E-D805B8BE6C5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6A5C5-8230-45C8-9485-EFA901DA9401}" type="doc">
      <dgm:prSet loTypeId="urn:microsoft.com/office/officeart/2005/8/layout/default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21301968-3C46-4A80-8012-32AFFE42F30B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afianzará el curso de la preparación para la maternidad y la paternidad exitosa.</a:t>
          </a:r>
        </a:p>
      </dgm:t>
    </dgm:pt>
    <dgm:pt modelId="{CEB2A0C8-6CFB-4386-B96D-8E90B02DA36F}" type="parTrans" cxnId="{1E9DD14E-0248-4638-AF07-FC22EC4D6775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FADC3B7A-7310-498A-8783-5F5EB4E8498A}" type="sibTrans" cxnId="{1E9DD14E-0248-4638-AF07-FC22EC4D6775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B46AA9D3-DEC1-42FE-B3D7-103A4FF8D5D6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garantizará el cumplimiento del protocolo de control prenatal, parto y puerperio.</a:t>
          </a:r>
        </a:p>
      </dgm:t>
    </dgm:pt>
    <dgm:pt modelId="{2C44C65B-C718-4D8A-90C7-61AD7B4BA294}" type="parTrans" cxnId="{B7E48C6C-6F79-472D-BD13-0ED650293240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7A3C474C-C15F-4787-9BCF-A405BB6D7ADC}" type="sibTrans" cxnId="{B7E48C6C-6F79-472D-BD13-0ED650293240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7C7773AC-578D-456A-AB45-BD713264D1D6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garantizará la continuidad del control prenatal, la atención del trabajo de parto, parto y puerperio .</a:t>
          </a:r>
        </a:p>
      </dgm:t>
    </dgm:pt>
    <dgm:pt modelId="{D95E4E75-A2CC-47BF-B489-46D2EB0E2430}" type="parTrans" cxnId="{2A1EBD85-7011-47AA-8164-4A721B663B84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7AD13A92-E2EC-42AE-ABA6-5D96BD3468FC}" type="sibTrans" cxnId="{2A1EBD85-7011-47AA-8164-4A721B663B84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6F5F716A-5CA8-47AE-86C4-CED157E96498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fortalecerá la captación temprana de la gestante  antes de la semana 10 y la adherencia a los controles prenatales y curso.</a:t>
          </a:r>
        </a:p>
      </dgm:t>
    </dgm:pt>
    <dgm:pt modelId="{28D90C0D-B522-482C-B748-B09D3C8BE126}" type="sibTrans" cxnId="{7FF3C495-1BA0-4019-BA57-72BF2369F041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6F7C29AE-F3D5-47ED-A33C-C4BDCE3B6774}" type="parTrans" cxnId="{7FF3C495-1BA0-4019-BA57-72BF2369F041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83127F6A-0609-4542-99A4-D96D2AC77D54}" type="pres">
      <dgm:prSet presAssocID="{6A66A5C5-8230-45C8-9485-EFA901DA9401}" presName="diagram" presStyleCnt="0">
        <dgm:presLayoutVars>
          <dgm:dir/>
          <dgm:resizeHandles val="exact"/>
        </dgm:presLayoutVars>
      </dgm:prSet>
      <dgm:spPr/>
    </dgm:pt>
    <dgm:pt modelId="{2DD7C0F3-23E1-424D-996B-0B769FA50667}" type="pres">
      <dgm:prSet presAssocID="{21301968-3C46-4A80-8012-32AFFE42F30B}" presName="node" presStyleLbl="node1" presStyleIdx="0" presStyleCnt="4" custLinFactX="10026" custLinFactNeighborX="100000" custLinFactNeighborY="-22130">
        <dgm:presLayoutVars>
          <dgm:bulletEnabled val="1"/>
        </dgm:presLayoutVars>
      </dgm:prSet>
      <dgm:spPr/>
    </dgm:pt>
    <dgm:pt modelId="{0060FB1E-E763-467C-B575-81357D858DBD}" type="pres">
      <dgm:prSet presAssocID="{FADC3B7A-7310-498A-8783-5F5EB4E8498A}" presName="sibTrans" presStyleCnt="0"/>
      <dgm:spPr/>
    </dgm:pt>
    <dgm:pt modelId="{96E4562F-9C2E-499E-80CB-B4D0D1511B75}" type="pres">
      <dgm:prSet presAssocID="{6F5F716A-5CA8-47AE-86C4-CED157E96498}" presName="node" presStyleLbl="node1" presStyleIdx="1" presStyleCnt="4" custLinFactX="-4297" custLinFactNeighborX="-100000" custLinFactNeighborY="-20562">
        <dgm:presLayoutVars>
          <dgm:bulletEnabled val="1"/>
        </dgm:presLayoutVars>
      </dgm:prSet>
      <dgm:spPr/>
    </dgm:pt>
    <dgm:pt modelId="{7C5EDAA2-1734-4A36-90AE-D59251D09154}" type="pres">
      <dgm:prSet presAssocID="{28D90C0D-B522-482C-B748-B09D3C8BE126}" presName="sibTrans" presStyleCnt="0"/>
      <dgm:spPr/>
    </dgm:pt>
    <dgm:pt modelId="{5E83955B-2F53-4B66-9C0C-C04769AF4286}" type="pres">
      <dgm:prSet presAssocID="{B46AA9D3-DEC1-42FE-B3D7-103A4FF8D5D6}" presName="node" presStyleLbl="node1" presStyleIdx="2" presStyleCnt="4" custScaleY="71205" custLinFactNeighborX="3793" custLinFactNeighborY="-43418">
        <dgm:presLayoutVars>
          <dgm:bulletEnabled val="1"/>
        </dgm:presLayoutVars>
      </dgm:prSet>
      <dgm:spPr/>
    </dgm:pt>
    <dgm:pt modelId="{7884FD93-2016-4C8A-807F-477702054193}" type="pres">
      <dgm:prSet presAssocID="{7A3C474C-C15F-4787-9BCF-A405BB6D7ADC}" presName="sibTrans" presStyleCnt="0"/>
      <dgm:spPr/>
    </dgm:pt>
    <dgm:pt modelId="{6C408F36-3C84-4FB6-8FF0-2DCEBAF6FC62}" type="pres">
      <dgm:prSet presAssocID="{7C7773AC-578D-456A-AB45-BD713264D1D6}" presName="node" presStyleLbl="node1" presStyleIdx="3" presStyleCnt="4" custLinFactNeighborX="729" custLinFactNeighborY="-29020">
        <dgm:presLayoutVars>
          <dgm:bulletEnabled val="1"/>
        </dgm:presLayoutVars>
      </dgm:prSet>
      <dgm:spPr/>
    </dgm:pt>
  </dgm:ptLst>
  <dgm:cxnLst>
    <dgm:cxn modelId="{36195A3D-5749-4A20-95D8-043559C610A9}" type="presOf" srcId="{6A66A5C5-8230-45C8-9485-EFA901DA9401}" destId="{83127F6A-0609-4542-99A4-D96D2AC77D54}" srcOrd="0" destOrd="0" presId="urn:microsoft.com/office/officeart/2005/8/layout/default#2"/>
    <dgm:cxn modelId="{5888073E-6F3E-460B-8A19-EB748AD6941A}" type="presOf" srcId="{B46AA9D3-DEC1-42FE-B3D7-103A4FF8D5D6}" destId="{5E83955B-2F53-4B66-9C0C-C04769AF4286}" srcOrd="0" destOrd="0" presId="urn:microsoft.com/office/officeart/2005/8/layout/default#2"/>
    <dgm:cxn modelId="{40CCB561-B2E3-443C-87B0-66AB215D0800}" type="presOf" srcId="{7C7773AC-578D-456A-AB45-BD713264D1D6}" destId="{6C408F36-3C84-4FB6-8FF0-2DCEBAF6FC62}" srcOrd="0" destOrd="0" presId="urn:microsoft.com/office/officeart/2005/8/layout/default#2"/>
    <dgm:cxn modelId="{B7E48C6C-6F79-472D-BD13-0ED650293240}" srcId="{6A66A5C5-8230-45C8-9485-EFA901DA9401}" destId="{B46AA9D3-DEC1-42FE-B3D7-103A4FF8D5D6}" srcOrd="2" destOrd="0" parTransId="{2C44C65B-C718-4D8A-90C7-61AD7B4BA294}" sibTransId="{7A3C474C-C15F-4787-9BCF-A405BB6D7ADC}"/>
    <dgm:cxn modelId="{1E9DD14E-0248-4638-AF07-FC22EC4D6775}" srcId="{6A66A5C5-8230-45C8-9485-EFA901DA9401}" destId="{21301968-3C46-4A80-8012-32AFFE42F30B}" srcOrd="0" destOrd="0" parTransId="{CEB2A0C8-6CFB-4386-B96D-8E90B02DA36F}" sibTransId="{FADC3B7A-7310-498A-8783-5F5EB4E8498A}"/>
    <dgm:cxn modelId="{2A1EBD85-7011-47AA-8164-4A721B663B84}" srcId="{6A66A5C5-8230-45C8-9485-EFA901DA9401}" destId="{7C7773AC-578D-456A-AB45-BD713264D1D6}" srcOrd="3" destOrd="0" parTransId="{D95E4E75-A2CC-47BF-B489-46D2EB0E2430}" sibTransId="{7AD13A92-E2EC-42AE-ABA6-5D96BD3468FC}"/>
    <dgm:cxn modelId="{7FF3C495-1BA0-4019-BA57-72BF2369F041}" srcId="{6A66A5C5-8230-45C8-9485-EFA901DA9401}" destId="{6F5F716A-5CA8-47AE-86C4-CED157E96498}" srcOrd="1" destOrd="0" parTransId="{6F7C29AE-F3D5-47ED-A33C-C4BDCE3B6774}" sibTransId="{28D90C0D-B522-482C-B748-B09D3C8BE126}"/>
    <dgm:cxn modelId="{A7B430D3-A8A7-43E6-9DDA-BE985ADDA356}" type="presOf" srcId="{21301968-3C46-4A80-8012-32AFFE42F30B}" destId="{2DD7C0F3-23E1-424D-996B-0B769FA50667}" srcOrd="0" destOrd="0" presId="urn:microsoft.com/office/officeart/2005/8/layout/default#2"/>
    <dgm:cxn modelId="{052F52F1-F165-4802-9C92-F1FC3E2493C0}" type="presOf" srcId="{6F5F716A-5CA8-47AE-86C4-CED157E96498}" destId="{96E4562F-9C2E-499E-80CB-B4D0D1511B75}" srcOrd="0" destOrd="0" presId="urn:microsoft.com/office/officeart/2005/8/layout/default#2"/>
    <dgm:cxn modelId="{B42B71FD-93F1-4954-9E35-A712132E565E}" type="presParOf" srcId="{83127F6A-0609-4542-99A4-D96D2AC77D54}" destId="{2DD7C0F3-23E1-424D-996B-0B769FA50667}" srcOrd="0" destOrd="0" presId="urn:microsoft.com/office/officeart/2005/8/layout/default#2"/>
    <dgm:cxn modelId="{7589ED1C-7A7B-40A9-9ABC-9610D608E695}" type="presParOf" srcId="{83127F6A-0609-4542-99A4-D96D2AC77D54}" destId="{0060FB1E-E763-467C-B575-81357D858DBD}" srcOrd="1" destOrd="0" presId="urn:microsoft.com/office/officeart/2005/8/layout/default#2"/>
    <dgm:cxn modelId="{C555FE64-463E-49D1-AE97-F2073B31BB2B}" type="presParOf" srcId="{83127F6A-0609-4542-99A4-D96D2AC77D54}" destId="{96E4562F-9C2E-499E-80CB-B4D0D1511B75}" srcOrd="2" destOrd="0" presId="urn:microsoft.com/office/officeart/2005/8/layout/default#2"/>
    <dgm:cxn modelId="{F69A3FBE-67AA-4626-903A-763ED7E7AB1E}" type="presParOf" srcId="{83127F6A-0609-4542-99A4-D96D2AC77D54}" destId="{7C5EDAA2-1734-4A36-90AE-D59251D09154}" srcOrd="3" destOrd="0" presId="urn:microsoft.com/office/officeart/2005/8/layout/default#2"/>
    <dgm:cxn modelId="{23C4335F-739E-4E71-85C6-4F4625FC570D}" type="presParOf" srcId="{83127F6A-0609-4542-99A4-D96D2AC77D54}" destId="{5E83955B-2F53-4B66-9C0C-C04769AF4286}" srcOrd="4" destOrd="0" presId="urn:microsoft.com/office/officeart/2005/8/layout/default#2"/>
    <dgm:cxn modelId="{22505A58-4DF7-41BC-B2E7-912A8C88ABBA}" type="presParOf" srcId="{83127F6A-0609-4542-99A4-D96D2AC77D54}" destId="{7884FD93-2016-4C8A-807F-477702054193}" srcOrd="5" destOrd="0" presId="urn:microsoft.com/office/officeart/2005/8/layout/default#2"/>
    <dgm:cxn modelId="{892EC1B5-01B8-427B-B53D-8B798FD9ACA7}" type="presParOf" srcId="{83127F6A-0609-4542-99A4-D96D2AC77D54}" destId="{6C408F36-3C84-4FB6-8FF0-2DCEBAF6FC6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9E9DE-8B62-4322-A590-2CA00E0CF739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744AE614-5453-406F-8312-A9C96419E01C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garantizará la prueba voluntaria de VIH.</a:t>
          </a:r>
        </a:p>
      </dgm:t>
    </dgm:pt>
    <dgm:pt modelId="{0C87D972-1450-46D7-9E51-5BDC6F99FD9E}" type="parTrans" cxnId="{E53C79E0-3933-4F53-832D-AA23F49471D8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24A4DDEA-F548-408D-9DF8-37472D4345D8}" type="sibTrans" cxnId="{E53C79E0-3933-4F53-832D-AA23F49471D8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B9A1B832-A422-4967-9730-653AC09966FA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 Se reforzarán en los controles prenatales, la importancia de la lactancia materna.</a:t>
          </a:r>
        </a:p>
      </dgm:t>
    </dgm:pt>
    <dgm:pt modelId="{9023E0B1-5E78-4BF4-B424-AB6F76CF9ECE}" type="parTrans" cxnId="{3640AC75-0293-478F-BB7B-F5ACB6D73042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09A6BC33-B4D2-4A39-ADB0-70A726D6FFEF}" type="sibTrans" cxnId="{3640AC75-0293-478F-BB7B-F5ACB6D73042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DEF97BEA-B075-4EDE-83D5-A0E4B2CA3AA7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 Se brindará apoyo especial a las mujeres, parejas o familia en condiciones especiales.</a:t>
          </a:r>
        </a:p>
      </dgm:t>
    </dgm:pt>
    <dgm:pt modelId="{DC04145F-639A-4510-99B3-2E96E11E132C}" type="parTrans" cxnId="{97D5F2CC-A85F-449F-8A6F-45CF9B8B50AA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D059ADFC-8754-4B4E-8997-CF814A7A2317}" type="sibTrans" cxnId="{97D5F2CC-A85F-449F-8A6F-45CF9B8B50AA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FA60E66E-FC6C-4FEC-B54F-3C82995EC1D9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promoverá la participación activa del padre y la familia.</a:t>
          </a:r>
        </a:p>
      </dgm:t>
    </dgm:pt>
    <dgm:pt modelId="{BEFE04C6-8E01-4FE5-A866-EDD927143A09}" type="parTrans" cxnId="{12FC315D-1B5D-4583-B76A-488ADF4AD58E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161B8381-960A-4E35-AFC9-807F532831B6}" type="sibTrans" cxnId="{12FC315D-1B5D-4583-B76A-488ADF4AD58E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5BB651E7-993C-4FC4-BC12-741DACD39B2A}" type="pres">
      <dgm:prSet presAssocID="{E5E9E9DE-8B62-4322-A590-2CA00E0CF739}" presName="matrix" presStyleCnt="0">
        <dgm:presLayoutVars>
          <dgm:chMax val="1"/>
          <dgm:dir/>
          <dgm:resizeHandles val="exact"/>
        </dgm:presLayoutVars>
      </dgm:prSet>
      <dgm:spPr/>
    </dgm:pt>
    <dgm:pt modelId="{DA9D5136-0000-45FB-B371-77F9C941CBCC}" type="pres">
      <dgm:prSet presAssocID="{E5E9E9DE-8B62-4322-A590-2CA00E0CF739}" presName="axisShape" presStyleLbl="bgShp" presStyleIdx="0" presStyleCnt="1" custLinFactNeighborX="-16901" custLinFactNeighborY="9859"/>
      <dgm:spPr/>
    </dgm:pt>
    <dgm:pt modelId="{417543D3-9E8F-4943-91E3-3F96A5EE715D}" type="pres">
      <dgm:prSet presAssocID="{E5E9E9DE-8B62-4322-A590-2CA00E0CF73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6DBE269-9CB6-472F-BF98-BCCB626FC2ED}" type="pres">
      <dgm:prSet presAssocID="{E5E9E9DE-8B62-4322-A590-2CA00E0CF73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9CC913-B299-4304-913D-230355231D2A}" type="pres">
      <dgm:prSet presAssocID="{E5E9E9DE-8B62-4322-A590-2CA00E0CF73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7E129BD-5441-47B1-AA6C-5FD356682B2D}" type="pres">
      <dgm:prSet presAssocID="{E5E9E9DE-8B62-4322-A590-2CA00E0CF73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DB9B28-4E17-4091-9B48-6068475B14D9}" type="presOf" srcId="{B9A1B832-A422-4967-9730-653AC09966FA}" destId="{16DBE269-9CB6-472F-BF98-BCCB626FC2ED}" srcOrd="0" destOrd="0" presId="urn:microsoft.com/office/officeart/2005/8/layout/matrix2"/>
    <dgm:cxn modelId="{12FC315D-1B5D-4583-B76A-488ADF4AD58E}" srcId="{E5E9E9DE-8B62-4322-A590-2CA00E0CF739}" destId="{FA60E66E-FC6C-4FEC-B54F-3C82995EC1D9}" srcOrd="3" destOrd="0" parTransId="{BEFE04C6-8E01-4FE5-A866-EDD927143A09}" sibTransId="{161B8381-960A-4E35-AFC9-807F532831B6}"/>
    <dgm:cxn modelId="{3640AC75-0293-478F-BB7B-F5ACB6D73042}" srcId="{E5E9E9DE-8B62-4322-A590-2CA00E0CF739}" destId="{B9A1B832-A422-4967-9730-653AC09966FA}" srcOrd="1" destOrd="0" parTransId="{9023E0B1-5E78-4BF4-B424-AB6F76CF9ECE}" sibTransId="{09A6BC33-B4D2-4A39-ADB0-70A726D6FFEF}"/>
    <dgm:cxn modelId="{365C5EAC-2DBA-4C9E-A11D-EDB693B9D828}" type="presOf" srcId="{FA60E66E-FC6C-4FEC-B54F-3C82995EC1D9}" destId="{E7E129BD-5441-47B1-AA6C-5FD356682B2D}" srcOrd="0" destOrd="0" presId="urn:microsoft.com/office/officeart/2005/8/layout/matrix2"/>
    <dgm:cxn modelId="{D75138B4-A3BC-444C-ADAA-9FD8B8EB5379}" type="presOf" srcId="{744AE614-5453-406F-8312-A9C96419E01C}" destId="{417543D3-9E8F-4943-91E3-3F96A5EE715D}" srcOrd="0" destOrd="0" presId="urn:microsoft.com/office/officeart/2005/8/layout/matrix2"/>
    <dgm:cxn modelId="{97D5F2CC-A85F-449F-8A6F-45CF9B8B50AA}" srcId="{E5E9E9DE-8B62-4322-A590-2CA00E0CF739}" destId="{DEF97BEA-B075-4EDE-83D5-A0E4B2CA3AA7}" srcOrd="2" destOrd="0" parTransId="{DC04145F-639A-4510-99B3-2E96E11E132C}" sibTransId="{D059ADFC-8754-4B4E-8997-CF814A7A2317}"/>
    <dgm:cxn modelId="{1509D7D2-E1CA-484C-9825-135309953535}" type="presOf" srcId="{DEF97BEA-B075-4EDE-83D5-A0E4B2CA3AA7}" destId="{EF9CC913-B299-4304-913D-230355231D2A}" srcOrd="0" destOrd="0" presId="urn:microsoft.com/office/officeart/2005/8/layout/matrix2"/>
    <dgm:cxn modelId="{E53C79E0-3933-4F53-832D-AA23F49471D8}" srcId="{E5E9E9DE-8B62-4322-A590-2CA00E0CF739}" destId="{744AE614-5453-406F-8312-A9C96419E01C}" srcOrd="0" destOrd="0" parTransId="{0C87D972-1450-46D7-9E51-5BDC6F99FD9E}" sibTransId="{24A4DDEA-F548-408D-9DF8-37472D4345D8}"/>
    <dgm:cxn modelId="{BFFC1DF3-C1AD-4E89-A077-CB107491458F}" type="presOf" srcId="{E5E9E9DE-8B62-4322-A590-2CA00E0CF739}" destId="{5BB651E7-993C-4FC4-BC12-741DACD39B2A}" srcOrd="0" destOrd="0" presId="urn:microsoft.com/office/officeart/2005/8/layout/matrix2"/>
    <dgm:cxn modelId="{561A4C82-4CE1-48FF-AAA9-1DD3C1A52343}" type="presParOf" srcId="{5BB651E7-993C-4FC4-BC12-741DACD39B2A}" destId="{DA9D5136-0000-45FB-B371-77F9C941CBCC}" srcOrd="0" destOrd="0" presId="urn:microsoft.com/office/officeart/2005/8/layout/matrix2"/>
    <dgm:cxn modelId="{7716CAD9-4648-4D2B-AF1C-E309A8294E1E}" type="presParOf" srcId="{5BB651E7-993C-4FC4-BC12-741DACD39B2A}" destId="{417543D3-9E8F-4943-91E3-3F96A5EE715D}" srcOrd="1" destOrd="0" presId="urn:microsoft.com/office/officeart/2005/8/layout/matrix2"/>
    <dgm:cxn modelId="{F301DD4F-3507-4EA8-A82C-8868DB62E114}" type="presParOf" srcId="{5BB651E7-993C-4FC4-BC12-741DACD39B2A}" destId="{16DBE269-9CB6-472F-BF98-BCCB626FC2ED}" srcOrd="2" destOrd="0" presId="urn:microsoft.com/office/officeart/2005/8/layout/matrix2"/>
    <dgm:cxn modelId="{19396E9F-236E-4C58-9EA4-3846EAB5AE57}" type="presParOf" srcId="{5BB651E7-993C-4FC4-BC12-741DACD39B2A}" destId="{EF9CC913-B299-4304-913D-230355231D2A}" srcOrd="3" destOrd="0" presId="urn:microsoft.com/office/officeart/2005/8/layout/matrix2"/>
    <dgm:cxn modelId="{551732ED-B63F-4587-87F3-D0D8E06BDFE7}" type="presParOf" srcId="{5BB651E7-993C-4FC4-BC12-741DACD39B2A}" destId="{E7E129BD-5441-47B1-AA6C-5FD356682B2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86373-75E5-41E0-8E08-E18FAC18A900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0BD36FE2-C42A-4F98-A8F5-19167CA6E256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promoverá y facilitará el acompañamiento de la pareja ó acompañante a la madre durante la etapa de puerperio .</a:t>
          </a:r>
        </a:p>
      </dgm:t>
    </dgm:pt>
    <dgm:pt modelId="{14D06718-997F-42FE-8215-A92548A49D51}" type="parTrans" cxnId="{2273559B-08AA-4465-A7EE-BACAC74357B0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54D04169-FF84-4D09-8E0E-6EA9C64B9F8D}" type="sibTrans" cxnId="{2273559B-08AA-4465-A7EE-BACAC74357B0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A8017196-BC4E-4B0B-A246-97BD027FA8C7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brindará un espacio  a cada puérpera durante la hospitalización.</a:t>
          </a:r>
        </a:p>
      </dgm:t>
    </dgm:pt>
    <dgm:pt modelId="{F5A38C47-C73F-4A33-BEE0-32E83D7B6D01}" type="parTrans" cxnId="{F151CE1D-D9E2-4C9B-80AB-E7180D246436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9D350BBB-F7F6-4C7C-8DDC-3735F3E4850E}" type="sibTrans" cxnId="{F151CE1D-D9E2-4C9B-80AB-E7180D246436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17637CDD-D068-4655-8BC8-9D305D3CB2FF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apoyará el proceso de lactancia materna brindando ayuda efectiva a todas las madres y sus recién nacidos</a:t>
          </a:r>
        </a:p>
      </dgm:t>
    </dgm:pt>
    <dgm:pt modelId="{8A3F4B25-F85A-4FC3-A882-A8614E4C1077}" type="parTrans" cxnId="{49DD8042-A750-4DBC-8982-512926F237C7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E5A962BD-AD06-4288-A4CE-E7948559F020}" type="sibTrans" cxnId="{49DD8042-A750-4DBC-8982-512926F237C7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32555BEF-249B-4E13-A32A-5293A9D89205}">
      <dgm:prSet phldrT="[Texto]" custT="1"/>
      <dgm:spPr/>
      <dgm:t>
        <a:bodyPr/>
        <a:lstStyle/>
        <a:p>
          <a:r>
            <a:rPr lang="es-ES_tradnl" sz="1800" dirty="0">
              <a:latin typeface="Comic Sans MS" pitchFamily="66" charset="0"/>
            </a:rPr>
            <a:t>Se realizará de manera sistemática la valoración de la pareja lactante, verificando la succión efectiva a los neonatos.</a:t>
          </a:r>
        </a:p>
      </dgm:t>
    </dgm:pt>
    <dgm:pt modelId="{F742CA2F-C192-481E-8EF4-790EA8245755}" type="parTrans" cxnId="{FD209509-CFCC-4B2D-B95F-5A78C8B3713B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7A412EC0-788D-46A0-839A-BB7B80E02251}" type="sibTrans" cxnId="{FD209509-CFCC-4B2D-B95F-5A78C8B3713B}">
      <dgm:prSet/>
      <dgm:spPr/>
      <dgm:t>
        <a:bodyPr/>
        <a:lstStyle/>
        <a:p>
          <a:endParaRPr lang="es-ES_tradnl" sz="1800">
            <a:latin typeface="Comic Sans MS" pitchFamily="66" charset="0"/>
          </a:endParaRPr>
        </a:p>
      </dgm:t>
    </dgm:pt>
    <dgm:pt modelId="{FE15793F-F914-47D8-ACAD-61FCCE6C5F87}" type="pres">
      <dgm:prSet presAssocID="{C4786373-75E5-41E0-8E08-E18FAC18A900}" presName="matrix" presStyleCnt="0">
        <dgm:presLayoutVars>
          <dgm:chMax val="1"/>
          <dgm:dir/>
          <dgm:resizeHandles val="exact"/>
        </dgm:presLayoutVars>
      </dgm:prSet>
      <dgm:spPr/>
    </dgm:pt>
    <dgm:pt modelId="{BC1E55DC-2E37-4595-8E73-02166C42BF3F}" type="pres">
      <dgm:prSet presAssocID="{C4786373-75E5-41E0-8E08-E18FAC18A900}" presName="diamond" presStyleLbl="bgShp" presStyleIdx="0" presStyleCnt="1"/>
      <dgm:spPr/>
    </dgm:pt>
    <dgm:pt modelId="{A2931C63-0424-427B-A532-37AA3C9D75C2}" type="pres">
      <dgm:prSet presAssocID="{C4786373-75E5-41E0-8E08-E18FAC18A900}" presName="quad1" presStyleLbl="node1" presStyleIdx="0" presStyleCnt="4" custScaleX="145253" custLinFactNeighborX="-30908" custLinFactNeighborY="-3569">
        <dgm:presLayoutVars>
          <dgm:chMax val="0"/>
          <dgm:chPref val="0"/>
          <dgm:bulletEnabled val="1"/>
        </dgm:presLayoutVars>
      </dgm:prSet>
      <dgm:spPr/>
    </dgm:pt>
    <dgm:pt modelId="{9C928C91-B0F6-4301-98A9-403D47099D1A}" type="pres">
      <dgm:prSet presAssocID="{C4786373-75E5-41E0-8E08-E18FAC18A900}" presName="quad2" presStyleLbl="node1" presStyleIdx="1" presStyleCnt="4" custScaleX="148509" custScaleY="93070" custLinFactNeighborX="22141" custLinFactNeighborY="3361">
        <dgm:presLayoutVars>
          <dgm:chMax val="0"/>
          <dgm:chPref val="0"/>
          <dgm:bulletEnabled val="1"/>
        </dgm:presLayoutVars>
      </dgm:prSet>
      <dgm:spPr/>
    </dgm:pt>
    <dgm:pt modelId="{8BC44214-CDAD-4CB2-A952-4570AF33F6EB}" type="pres">
      <dgm:prSet presAssocID="{C4786373-75E5-41E0-8E08-E18FAC18A900}" presName="quad3" presStyleLbl="node1" presStyleIdx="2" presStyleCnt="4" custScaleX="134651" custLinFactNeighborX="-15696" custLinFactNeighborY="13479">
        <dgm:presLayoutVars>
          <dgm:chMax val="0"/>
          <dgm:chPref val="0"/>
          <dgm:bulletEnabled val="1"/>
        </dgm:presLayoutVars>
      </dgm:prSet>
      <dgm:spPr/>
    </dgm:pt>
    <dgm:pt modelId="{EC90E1B1-0D1B-483E-B9C4-072B3B6165C8}" type="pres">
      <dgm:prSet presAssocID="{C4786373-75E5-41E0-8E08-E18FAC18A900}" presName="quad4" presStyleLbl="node1" presStyleIdx="3" presStyleCnt="4" custScaleX="128691" custLinFactNeighborX="15211" custLinFactNeighborY="10014">
        <dgm:presLayoutVars>
          <dgm:chMax val="0"/>
          <dgm:chPref val="0"/>
          <dgm:bulletEnabled val="1"/>
        </dgm:presLayoutVars>
      </dgm:prSet>
      <dgm:spPr/>
    </dgm:pt>
  </dgm:ptLst>
  <dgm:cxnLst>
    <dgm:cxn modelId="{FD209509-CFCC-4B2D-B95F-5A78C8B3713B}" srcId="{C4786373-75E5-41E0-8E08-E18FAC18A900}" destId="{32555BEF-249B-4E13-A32A-5293A9D89205}" srcOrd="3" destOrd="0" parTransId="{F742CA2F-C192-481E-8EF4-790EA8245755}" sibTransId="{7A412EC0-788D-46A0-839A-BB7B80E02251}"/>
    <dgm:cxn modelId="{944CDB0B-237C-4BD9-B7AB-9844732505C5}" type="presOf" srcId="{32555BEF-249B-4E13-A32A-5293A9D89205}" destId="{EC90E1B1-0D1B-483E-B9C4-072B3B6165C8}" srcOrd="0" destOrd="0" presId="urn:microsoft.com/office/officeart/2005/8/layout/matrix3"/>
    <dgm:cxn modelId="{F151CE1D-D9E2-4C9B-80AB-E7180D246436}" srcId="{C4786373-75E5-41E0-8E08-E18FAC18A900}" destId="{A8017196-BC4E-4B0B-A246-97BD027FA8C7}" srcOrd="1" destOrd="0" parTransId="{F5A38C47-C73F-4A33-BEE0-32E83D7B6D01}" sibTransId="{9D350BBB-F7F6-4C7C-8DDC-3735F3E4850E}"/>
    <dgm:cxn modelId="{49DD8042-A750-4DBC-8982-512926F237C7}" srcId="{C4786373-75E5-41E0-8E08-E18FAC18A900}" destId="{17637CDD-D068-4655-8BC8-9D305D3CB2FF}" srcOrd="2" destOrd="0" parTransId="{8A3F4B25-F85A-4FC3-A882-A8614E4C1077}" sibTransId="{E5A962BD-AD06-4288-A4CE-E7948559F020}"/>
    <dgm:cxn modelId="{D90CD27B-8AFA-44C0-BB0C-62E120329295}" type="presOf" srcId="{17637CDD-D068-4655-8BC8-9D305D3CB2FF}" destId="{8BC44214-CDAD-4CB2-A952-4570AF33F6EB}" srcOrd="0" destOrd="0" presId="urn:microsoft.com/office/officeart/2005/8/layout/matrix3"/>
    <dgm:cxn modelId="{A98B958A-C14A-44F9-A0CA-6C945B5091F4}" type="presOf" srcId="{C4786373-75E5-41E0-8E08-E18FAC18A900}" destId="{FE15793F-F914-47D8-ACAD-61FCCE6C5F87}" srcOrd="0" destOrd="0" presId="urn:microsoft.com/office/officeart/2005/8/layout/matrix3"/>
    <dgm:cxn modelId="{3BBFB28A-D7F3-42CC-84FD-4E18D7783739}" type="presOf" srcId="{0BD36FE2-C42A-4F98-A8F5-19167CA6E256}" destId="{A2931C63-0424-427B-A532-37AA3C9D75C2}" srcOrd="0" destOrd="0" presId="urn:microsoft.com/office/officeart/2005/8/layout/matrix3"/>
    <dgm:cxn modelId="{2273559B-08AA-4465-A7EE-BACAC74357B0}" srcId="{C4786373-75E5-41E0-8E08-E18FAC18A900}" destId="{0BD36FE2-C42A-4F98-A8F5-19167CA6E256}" srcOrd="0" destOrd="0" parTransId="{14D06718-997F-42FE-8215-A92548A49D51}" sibTransId="{54D04169-FF84-4D09-8E0E-6EA9C64B9F8D}"/>
    <dgm:cxn modelId="{1C9A80BD-35B1-43C3-83FC-8A508964F7B9}" type="presOf" srcId="{A8017196-BC4E-4B0B-A246-97BD027FA8C7}" destId="{9C928C91-B0F6-4301-98A9-403D47099D1A}" srcOrd="0" destOrd="0" presId="urn:microsoft.com/office/officeart/2005/8/layout/matrix3"/>
    <dgm:cxn modelId="{C09AD2E3-731F-4D66-93CF-D0CA7677AB8A}" type="presParOf" srcId="{FE15793F-F914-47D8-ACAD-61FCCE6C5F87}" destId="{BC1E55DC-2E37-4595-8E73-02166C42BF3F}" srcOrd="0" destOrd="0" presId="urn:microsoft.com/office/officeart/2005/8/layout/matrix3"/>
    <dgm:cxn modelId="{48B26009-02A2-496B-AFFF-6CA50C2E379A}" type="presParOf" srcId="{FE15793F-F914-47D8-ACAD-61FCCE6C5F87}" destId="{A2931C63-0424-427B-A532-37AA3C9D75C2}" srcOrd="1" destOrd="0" presId="urn:microsoft.com/office/officeart/2005/8/layout/matrix3"/>
    <dgm:cxn modelId="{5ECA20AC-635E-4EFE-A40B-F68295D1A064}" type="presParOf" srcId="{FE15793F-F914-47D8-ACAD-61FCCE6C5F87}" destId="{9C928C91-B0F6-4301-98A9-403D47099D1A}" srcOrd="2" destOrd="0" presId="urn:microsoft.com/office/officeart/2005/8/layout/matrix3"/>
    <dgm:cxn modelId="{E3C92777-D241-4F65-BCCB-5678DEDBC19D}" type="presParOf" srcId="{FE15793F-F914-47D8-ACAD-61FCCE6C5F87}" destId="{8BC44214-CDAD-4CB2-A952-4570AF33F6EB}" srcOrd="3" destOrd="0" presId="urn:microsoft.com/office/officeart/2005/8/layout/matrix3"/>
    <dgm:cxn modelId="{CC127268-9B82-4D46-9BA1-7627DDD6F33F}" type="presParOf" srcId="{FE15793F-F914-47D8-ACAD-61FCCE6C5F87}" destId="{EC90E1B1-0D1B-483E-B9C4-072B3B6165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DE8DD-A915-4095-B29A-B8D1F395E7B4}">
      <dsp:nvSpPr>
        <dsp:cNvPr id="0" name=""/>
        <dsp:cNvSpPr/>
      </dsp:nvSpPr>
      <dsp:spPr>
        <a:xfrm>
          <a:off x="2494857" y="-253971"/>
          <a:ext cx="5270246" cy="1749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Comic Sans MS" pitchFamily="66" charset="0"/>
            </a:rPr>
            <a:t>Se Socializará con todo el personal de la institución la política de IAMII  </a:t>
          </a:r>
          <a:endParaRPr lang="es-ES_tradnl" sz="1800" kern="1200" dirty="0">
            <a:solidFill>
              <a:schemeClr val="tx1"/>
            </a:solidFill>
          </a:endParaRPr>
        </a:p>
      </dsp:txBody>
      <dsp:txXfrm>
        <a:off x="2580263" y="-168565"/>
        <a:ext cx="5099434" cy="1578741"/>
      </dsp:txXfrm>
    </dsp:sp>
    <dsp:sp modelId="{26CE00AA-4AAE-4F28-B058-79A9E54DF602}">
      <dsp:nvSpPr>
        <dsp:cNvPr id="0" name=""/>
        <dsp:cNvSpPr/>
      </dsp:nvSpPr>
      <dsp:spPr>
        <a:xfrm>
          <a:off x="1936754" y="1242195"/>
          <a:ext cx="5780054" cy="5780054"/>
        </a:xfrm>
        <a:custGeom>
          <a:avLst/>
          <a:gdLst/>
          <a:ahLst/>
          <a:cxnLst/>
          <a:rect l="0" t="0" r="0" b="0"/>
          <a:pathLst>
            <a:path>
              <a:moveTo>
                <a:pt x="4091973" y="261799"/>
              </a:moveTo>
              <a:arcTo wR="2890027" hR="2890027" stAng="17674539" swAng="242975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D1B54-9E2C-49FF-8272-0F65EEC003EF}">
      <dsp:nvSpPr>
        <dsp:cNvPr id="0" name=""/>
        <dsp:cNvSpPr/>
      </dsp:nvSpPr>
      <dsp:spPr>
        <a:xfrm>
          <a:off x="6844349" y="2932637"/>
          <a:ext cx="3635571" cy="239729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Comic Sans MS" pitchFamily="66" charset="0"/>
            </a:rPr>
            <a:t>Se Publicará la política  en las áreas de atención a la población materno infantil.</a:t>
          </a:r>
          <a:endParaRPr lang="es-ES_tradnl" sz="1800" kern="1200" dirty="0">
            <a:solidFill>
              <a:schemeClr val="tx1"/>
            </a:solidFill>
          </a:endParaRPr>
        </a:p>
      </dsp:txBody>
      <dsp:txXfrm>
        <a:off x="6961375" y="3049663"/>
        <a:ext cx="3401519" cy="2163238"/>
      </dsp:txXfrm>
    </dsp:sp>
    <dsp:sp modelId="{768828DE-9911-4BDD-9027-E325F71230E4}">
      <dsp:nvSpPr>
        <dsp:cNvPr id="0" name=""/>
        <dsp:cNvSpPr/>
      </dsp:nvSpPr>
      <dsp:spPr>
        <a:xfrm>
          <a:off x="3706247" y="49543"/>
          <a:ext cx="5780054" cy="5780054"/>
        </a:xfrm>
        <a:custGeom>
          <a:avLst/>
          <a:gdLst/>
          <a:ahLst/>
          <a:cxnLst/>
          <a:rect l="0" t="0" r="0" b="0"/>
          <a:pathLst>
            <a:path>
              <a:moveTo>
                <a:pt x="4502486" y="5288408"/>
              </a:moveTo>
              <a:arcTo wR="2890027" hR="2890027" stAng="3365197" swAng="1688523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23E80-B07A-449A-BC29-FA4ADAF25020}">
      <dsp:nvSpPr>
        <dsp:cNvPr id="0" name=""/>
        <dsp:cNvSpPr/>
      </dsp:nvSpPr>
      <dsp:spPr>
        <a:xfrm>
          <a:off x="3387331" y="5015826"/>
          <a:ext cx="3485298" cy="277006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Comic Sans MS" pitchFamily="66" charset="0"/>
            </a:rPr>
            <a:t>Se conformará un Comité Institucional mediante acto administrativo</a:t>
          </a:r>
          <a:endParaRPr lang="es-ES_tradnl" sz="1800" kern="1200" dirty="0">
            <a:solidFill>
              <a:schemeClr val="tx1"/>
            </a:solidFill>
          </a:endParaRPr>
        </a:p>
      </dsp:txBody>
      <dsp:txXfrm>
        <a:off x="3522555" y="5151050"/>
        <a:ext cx="3214850" cy="2499619"/>
      </dsp:txXfrm>
    </dsp:sp>
    <dsp:sp modelId="{E99C13C6-E2C8-4CD4-802C-68A30F8E968F}">
      <dsp:nvSpPr>
        <dsp:cNvPr id="0" name=""/>
        <dsp:cNvSpPr/>
      </dsp:nvSpPr>
      <dsp:spPr>
        <a:xfrm>
          <a:off x="656991" y="40715"/>
          <a:ext cx="5780054" cy="5780054"/>
        </a:xfrm>
        <a:custGeom>
          <a:avLst/>
          <a:gdLst/>
          <a:ahLst/>
          <a:cxnLst/>
          <a:rect l="0" t="0" r="0" b="0"/>
          <a:pathLst>
            <a:path>
              <a:moveTo>
                <a:pt x="2717631" y="5774908"/>
              </a:moveTo>
              <a:arcTo wR="2890027" hR="2890027" stAng="5605190" swAng="1496442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A3FC7-D511-444E-B472-E9A7DFF46667}">
      <dsp:nvSpPr>
        <dsp:cNvPr id="0" name=""/>
        <dsp:cNvSpPr/>
      </dsp:nvSpPr>
      <dsp:spPr>
        <a:xfrm>
          <a:off x="0" y="2345275"/>
          <a:ext cx="3195653" cy="312255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  <a:latin typeface="Comic Sans MS" pitchFamily="66" charset="0"/>
            </a:rPr>
            <a:t>Se Incluirá dentro del Plan de Desarrollo Institucional</a:t>
          </a:r>
          <a:endParaRPr lang="es-ES_tradnl" sz="1800" kern="1200" dirty="0">
            <a:solidFill>
              <a:schemeClr val="tx1"/>
            </a:solidFill>
          </a:endParaRPr>
        </a:p>
      </dsp:txBody>
      <dsp:txXfrm>
        <a:off x="152430" y="2497705"/>
        <a:ext cx="2890793" cy="2817690"/>
      </dsp:txXfrm>
    </dsp:sp>
    <dsp:sp modelId="{1CB98B20-FE46-4254-957E-D805B8BE6C51}">
      <dsp:nvSpPr>
        <dsp:cNvPr id="0" name=""/>
        <dsp:cNvSpPr/>
      </dsp:nvSpPr>
      <dsp:spPr>
        <a:xfrm>
          <a:off x="2715956" y="1124705"/>
          <a:ext cx="5780054" cy="5780054"/>
        </a:xfrm>
        <a:custGeom>
          <a:avLst/>
          <a:gdLst/>
          <a:ahLst/>
          <a:cxnLst/>
          <a:rect l="0" t="0" r="0" b="0"/>
          <a:pathLst>
            <a:path>
              <a:moveTo>
                <a:pt x="487212" y="1284181"/>
              </a:moveTo>
              <a:arcTo wR="2890027" hR="2890027" stAng="12825332" swAng="1597718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7C0F3-23E1-424D-996B-0B769FA50667}">
      <dsp:nvSpPr>
        <dsp:cNvPr id="0" name=""/>
        <dsp:cNvSpPr/>
      </dsp:nvSpPr>
      <dsp:spPr>
        <a:xfrm>
          <a:off x="5951085" y="235505"/>
          <a:ext cx="5407556" cy="32445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afianzará el curso de la preparación para la maternidad y la paternidad exitosa.</a:t>
          </a:r>
        </a:p>
      </dsp:txBody>
      <dsp:txXfrm>
        <a:off x="5951085" y="235505"/>
        <a:ext cx="5407556" cy="3244533"/>
      </dsp:txXfrm>
    </dsp:sp>
    <dsp:sp modelId="{96E4562F-9C2E-499E-80CB-B4D0D1511B75}">
      <dsp:nvSpPr>
        <dsp:cNvPr id="0" name=""/>
        <dsp:cNvSpPr/>
      </dsp:nvSpPr>
      <dsp:spPr>
        <a:xfrm>
          <a:off x="309779" y="286379"/>
          <a:ext cx="5407556" cy="3244533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fortalecerá la captación temprana de la gestante  antes de la semana 10 y la adherencia a los controles prenatales y curso.</a:t>
          </a:r>
        </a:p>
      </dsp:txBody>
      <dsp:txXfrm>
        <a:off x="309779" y="286379"/>
        <a:ext cx="5407556" cy="3244533"/>
      </dsp:txXfrm>
    </dsp:sp>
    <dsp:sp modelId="{5E83955B-2F53-4B66-9C0C-C04769AF4286}">
      <dsp:nvSpPr>
        <dsp:cNvPr id="0" name=""/>
        <dsp:cNvSpPr/>
      </dsp:nvSpPr>
      <dsp:spPr>
        <a:xfrm>
          <a:off x="206495" y="3797230"/>
          <a:ext cx="5407556" cy="2310270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garantizará el cumplimiento del protocolo de control prenatal, parto y puerperio.</a:t>
          </a:r>
        </a:p>
      </dsp:txBody>
      <dsp:txXfrm>
        <a:off x="206495" y="3797230"/>
        <a:ext cx="5407556" cy="2310270"/>
      </dsp:txXfrm>
    </dsp:sp>
    <dsp:sp modelId="{6C408F36-3C84-4FB6-8FF0-2DCEBAF6FC62}">
      <dsp:nvSpPr>
        <dsp:cNvPr id="0" name=""/>
        <dsp:cNvSpPr/>
      </dsp:nvSpPr>
      <dsp:spPr>
        <a:xfrm>
          <a:off x="5951085" y="3797246"/>
          <a:ext cx="5407556" cy="324453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garantizará la continuidad del control prenatal, la atención del trabajo de parto, parto y puerperio .</a:t>
          </a:r>
        </a:p>
      </dsp:txBody>
      <dsp:txXfrm>
        <a:off x="5951085" y="3797246"/>
        <a:ext cx="5407556" cy="3244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5136-0000-45FB-B371-77F9C941CBCC}">
      <dsp:nvSpPr>
        <dsp:cNvPr id="0" name=""/>
        <dsp:cNvSpPr/>
      </dsp:nvSpPr>
      <dsp:spPr>
        <a:xfrm>
          <a:off x="0" y="0"/>
          <a:ext cx="7608147" cy="760814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7543D3-9E8F-4943-91E3-3F96A5EE715D}">
      <dsp:nvSpPr>
        <dsp:cNvPr id="0" name=""/>
        <dsp:cNvSpPr/>
      </dsp:nvSpPr>
      <dsp:spPr>
        <a:xfrm>
          <a:off x="708843" y="494529"/>
          <a:ext cx="3043258" cy="30432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garantizará la prueba voluntaria de VIH.</a:t>
          </a:r>
        </a:p>
      </dsp:txBody>
      <dsp:txXfrm>
        <a:off x="857403" y="643089"/>
        <a:ext cx="2746138" cy="2746138"/>
      </dsp:txXfrm>
    </dsp:sp>
    <dsp:sp modelId="{16DBE269-9CB6-472F-BF98-BCCB626FC2ED}">
      <dsp:nvSpPr>
        <dsp:cNvPr id="0" name=""/>
        <dsp:cNvSpPr/>
      </dsp:nvSpPr>
      <dsp:spPr>
        <a:xfrm>
          <a:off x="4284672" y="494529"/>
          <a:ext cx="3043258" cy="304325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 Se reforzarán en los controles prenatales, la importancia de la lactancia materna.</a:t>
          </a:r>
        </a:p>
      </dsp:txBody>
      <dsp:txXfrm>
        <a:off x="4433232" y="643089"/>
        <a:ext cx="2746138" cy="2746138"/>
      </dsp:txXfrm>
    </dsp:sp>
    <dsp:sp modelId="{EF9CC913-B299-4304-913D-230355231D2A}">
      <dsp:nvSpPr>
        <dsp:cNvPr id="0" name=""/>
        <dsp:cNvSpPr/>
      </dsp:nvSpPr>
      <dsp:spPr>
        <a:xfrm>
          <a:off x="708843" y="4070358"/>
          <a:ext cx="3043258" cy="304325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 Se brindará apoyo especial a las mujeres, parejas o familia en condiciones especiales.</a:t>
          </a:r>
        </a:p>
      </dsp:txBody>
      <dsp:txXfrm>
        <a:off x="857403" y="4218918"/>
        <a:ext cx="2746138" cy="2746138"/>
      </dsp:txXfrm>
    </dsp:sp>
    <dsp:sp modelId="{E7E129BD-5441-47B1-AA6C-5FD356682B2D}">
      <dsp:nvSpPr>
        <dsp:cNvPr id="0" name=""/>
        <dsp:cNvSpPr/>
      </dsp:nvSpPr>
      <dsp:spPr>
        <a:xfrm>
          <a:off x="4284672" y="4070358"/>
          <a:ext cx="3043258" cy="304325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promoverá la participación activa del padre y la familia.</a:t>
          </a:r>
        </a:p>
      </dsp:txBody>
      <dsp:txXfrm>
        <a:off x="4433232" y="4218918"/>
        <a:ext cx="2746138" cy="2746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E55DC-2E37-4595-8E73-02166C42BF3F}">
      <dsp:nvSpPr>
        <dsp:cNvPr id="0" name=""/>
        <dsp:cNvSpPr/>
      </dsp:nvSpPr>
      <dsp:spPr>
        <a:xfrm>
          <a:off x="1553776" y="0"/>
          <a:ext cx="7929618" cy="792961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31C63-0424-427B-A532-37AA3C9D75C2}">
      <dsp:nvSpPr>
        <dsp:cNvPr id="0" name=""/>
        <dsp:cNvSpPr/>
      </dsp:nvSpPr>
      <dsp:spPr>
        <a:xfrm>
          <a:off x="651508" y="642940"/>
          <a:ext cx="4492023" cy="30925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promoverá y facilitará el acompañamiento de la pareja ó acompañante a la madre durante la etapa de puerperio .</a:t>
          </a:r>
        </a:p>
      </dsp:txBody>
      <dsp:txXfrm>
        <a:off x="802474" y="793906"/>
        <a:ext cx="4190091" cy="2790619"/>
      </dsp:txXfrm>
    </dsp:sp>
    <dsp:sp modelId="{9C928C91-B0F6-4301-98A9-403D47099D1A}">
      <dsp:nvSpPr>
        <dsp:cNvPr id="0" name=""/>
        <dsp:cNvSpPr/>
      </dsp:nvSpPr>
      <dsp:spPr>
        <a:xfrm>
          <a:off x="5572168" y="964411"/>
          <a:ext cx="4592716" cy="287823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brindará un espacio  a cada puérpera durante la hospitalización.</a:t>
          </a:r>
        </a:p>
      </dsp:txBody>
      <dsp:txXfrm>
        <a:off x="5712672" y="1104915"/>
        <a:ext cx="4311708" cy="2597229"/>
      </dsp:txXfrm>
    </dsp:sp>
    <dsp:sp modelId="{8BC44214-CDAD-4CB2-A952-4570AF33F6EB}">
      <dsp:nvSpPr>
        <dsp:cNvPr id="0" name=""/>
        <dsp:cNvSpPr/>
      </dsp:nvSpPr>
      <dsp:spPr>
        <a:xfrm>
          <a:off x="1285883" y="4500598"/>
          <a:ext cx="4164150" cy="309255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apoyará el proceso de lactancia materna brindando ayuda efectiva a todas las madres y sus recién nacidos</a:t>
          </a:r>
        </a:p>
      </dsp:txBody>
      <dsp:txXfrm>
        <a:off x="1436849" y="4651564"/>
        <a:ext cx="3862218" cy="2790619"/>
      </dsp:txXfrm>
    </dsp:sp>
    <dsp:sp modelId="{EC90E1B1-0D1B-483E-B9C4-072B3B6165C8}">
      <dsp:nvSpPr>
        <dsp:cNvPr id="0" name=""/>
        <dsp:cNvSpPr/>
      </dsp:nvSpPr>
      <dsp:spPr>
        <a:xfrm>
          <a:off x="5664295" y="4393441"/>
          <a:ext cx="3979834" cy="309255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itchFamily="66" charset="0"/>
            </a:rPr>
            <a:t>Se realizará de manera sistemática la valoración de la pareja lactante, verificando la succión efectiva a los neonatos.</a:t>
          </a:r>
        </a:p>
      </dsp:txBody>
      <dsp:txXfrm>
        <a:off x="5815261" y="4544407"/>
        <a:ext cx="3677902" cy="279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FAF02AA-BB32-4F60-B6A0-F75155365A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EFF607-CFCD-416F-B87C-E4378087B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A0F0-850D-430A-8DFE-83B1F086CF07}" type="datetimeFigureOut">
              <a:rPr lang="es-CO" smtClean="0"/>
              <a:t>13/01/2025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CFFE6E-DFA4-4F35-8490-E5F2D0B15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E30DE-D4E2-4167-871E-EE925CFFA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C44C-FD9E-44A0-9109-0F94934967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61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B7D4B-E792-4C28-9459-F6F1F2FC3093}" type="datetimeFigureOut">
              <a:rPr lang="es-CO" smtClean="0"/>
              <a:t>13/01/2025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2915-840D-4F9C-B516-06C19F0AD1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69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DCC-DB2B-457B-95C8-1C61CB862B7A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615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DCC-DB2B-457B-95C8-1C61CB862B7A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67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file:///G:\parto%20vaginal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5094598" y="7852015"/>
            <a:ext cx="12151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INSTITUCIONES AMIGAS DE </a:t>
            </a:r>
          </a:p>
          <a:p>
            <a:pPr algn="ctr"/>
            <a:r>
              <a:rPr lang="es-E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 Y LA INFANCIA CON ENFOQUE INTEGRAL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(IAMI)</a:t>
            </a:r>
          </a:p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(Yesenia Gisela Vega Muñoz)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6172200" y="2388467"/>
            <a:ext cx="9448937" cy="7802685"/>
          </a:xfrm>
          <a:prstGeom prst="horizontalScroll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32E2E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49156" name="Picture 4" descr="http://www.minproteccionsocial.gov.co/VBeContent/images/news/ImgNewsNo814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551212"/>
            <a:ext cx="4662462" cy="649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33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CuadroTexto"/>
          <p:cNvSpPr txBox="1"/>
          <p:nvPr/>
        </p:nvSpPr>
        <p:spPr>
          <a:xfrm>
            <a:off x="7370048" y="3366965"/>
            <a:ext cx="82510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Lucida Calligraphy" pitchFamily="66" charset="0"/>
              </a:rPr>
              <a:t>Somos una institución, prestadora de servicios integrales en salud, que brinda atención con calidad, continuidad, integralidad, </a:t>
            </a:r>
            <a:r>
              <a:rPr lang="es-ES_tradnl" sz="2400" dirty="0">
                <a:latin typeface="Lucida Calligraphy" pitchFamily="66" charset="0"/>
              </a:rPr>
              <a:t>comodidad, exhaustividad, y calidez a la población materno infantil, con enfoque en los derechos humanos, derechos en salud sexual y reproductiva, genero y enfoque diferencial. facilitándoles el acceso a los servicios de salud, permitiendo el acompañamiento de su pareja y/o familia en el proceso de gestación, parto,  puerperio,  crecimiento y desarrollo; con la participación activa de todos los funcionarios de la institución y la sociedad civil, contribuyendo al mejoramiento del estado de salud y  nutrición  de las gestantes, madres, niños, niñas y adolescentes.</a:t>
            </a:r>
          </a:p>
          <a:p>
            <a:endParaRPr lang="es-ES_tradnl" sz="2400" dirty="0"/>
          </a:p>
        </p:txBody>
      </p:sp>
      <p:sp>
        <p:nvSpPr>
          <p:cNvPr id="10" name="9 Rectángulo"/>
          <p:cNvSpPr/>
          <p:nvPr/>
        </p:nvSpPr>
        <p:spPr>
          <a:xfrm>
            <a:off x="7107645" y="1457443"/>
            <a:ext cx="7578045" cy="186204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s-ES" sz="2800" b="1" spc="4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Ravie" pitchFamily="82" charset="0"/>
              </a:rPr>
              <a:t>POLITICA IAMII</a:t>
            </a:r>
          </a:p>
          <a:p>
            <a:pPr algn="ctr"/>
            <a:r>
              <a:rPr lang="es-ES" sz="2800" b="1" spc="4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Ravie" pitchFamily="82" charset="0"/>
              </a:rPr>
              <a:t>INSTITUCIONAL</a:t>
            </a:r>
          </a:p>
          <a:p>
            <a:pPr algn="ctr"/>
            <a:r>
              <a:rPr lang="es-ES" sz="2800" b="1" spc="4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Resol 021 del 30 de enero de 2024</a:t>
            </a:r>
          </a:p>
        </p:txBody>
      </p:sp>
      <p:sp>
        <p:nvSpPr>
          <p:cNvPr id="2" name="Elipse 1"/>
          <p:cNvSpPr/>
          <p:nvPr/>
        </p:nvSpPr>
        <p:spPr>
          <a:xfrm>
            <a:off x="1290999" y="876300"/>
            <a:ext cx="301181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PASO 1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BE7C0F1-9A08-46EE-BB93-0D938A0E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13714"/>
            <a:ext cx="9520200" cy="1143000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latin typeface="Ravie" panose="04040805050809020602" pitchFamily="82" charset="0"/>
              </a:rPr>
              <a:t>INTEGRANTES DEL COMITÉ IAMII</a:t>
            </a:r>
          </a:p>
        </p:txBody>
      </p:sp>
      <p:pic>
        <p:nvPicPr>
          <p:cNvPr id="4" name="Picture 2" descr="Resultado de imagen para comite de segurid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666750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95328" y="2335188"/>
            <a:ext cx="7668852" cy="70207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1650" dirty="0">
              <a:latin typeface="Ravie" panose="040408050508090206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05000" y="1903140"/>
            <a:ext cx="12039600" cy="81009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700" dirty="0"/>
              <a:t>- </a:t>
            </a:r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El Gerente o su delegado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Subgerencia Administrativa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Líder de IAMI institucional- Profesional Especializado Área Comunitaria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Profesional Especializado(a) Área Hospitalaria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Medico(a) de Protección específica y Detección Temprana (P y D)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Enfermera de Protección Especifica y Detección Temprana (P y D)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del área de Calidad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 Odontología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del Laboratorio Clínico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 Enfermería.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 Nutrición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 la comunidad y/o grupos de apoyo comunitario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del Ente Municipal 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Lucida Calligraphy" panose="03010101010101010101" pitchFamily="66" charset="0"/>
                <a:cs typeface="Arial" panose="020B0604020202020204" pitchFamily="34" charset="0"/>
              </a:rPr>
              <a:t>- Un Representante de los Centros de Salud Johan, Rafael Reyes y puesto de salud de Jerusalén</a:t>
            </a:r>
            <a:endParaRPr lang="es-CO" sz="2400" dirty="0">
              <a:latin typeface="Lucida Calligraphy" panose="03010101010101010101" pitchFamily="66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24C046-A3D1-4AD0-AB07-A520B265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3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28379538"/>
              </p:ext>
            </p:extLst>
          </p:nvPr>
        </p:nvGraphicFramePr>
        <p:xfrm>
          <a:off x="3464679" y="1790700"/>
          <a:ext cx="10479921" cy="753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48100"/>
            <a:ext cx="2981340" cy="2981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074F8B-8259-4386-B9EE-C5C433A27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xplosión 2"/>
          <p:cNvSpPr/>
          <p:nvPr/>
        </p:nvSpPr>
        <p:spPr>
          <a:xfrm>
            <a:off x="6250762" y="2700496"/>
            <a:ext cx="5161490" cy="255101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CuadroTexto"/>
          <p:cNvSpPr txBox="1"/>
          <p:nvPr/>
        </p:nvSpPr>
        <p:spPr>
          <a:xfrm>
            <a:off x="7277580" y="3529796"/>
            <a:ext cx="26527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b="1" dirty="0">
                <a:latin typeface="Comic Sans MS" pitchFamily="66" charset="0"/>
              </a:rPr>
              <a:t>CAPACITAR A TODO EL PERSONAL</a:t>
            </a:r>
            <a:r>
              <a:rPr lang="es-ES_tradnl" sz="2700" dirty="0">
                <a:latin typeface="Comic Sans MS" pitchFamily="66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25650" y="1282677"/>
            <a:ext cx="5161490" cy="170816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2</a:t>
            </a:r>
          </a:p>
          <a:p>
            <a:pPr algn="ctr"/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Calidad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365" y="1285848"/>
            <a:ext cx="2678925" cy="3214710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9465471" y="5036344"/>
            <a:ext cx="4286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Por medio de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465075" y="5893599"/>
            <a:ext cx="5786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UN PLAN DE CAPACITACIÓN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786942" y="6429384"/>
            <a:ext cx="4286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Con sus programas de  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8929686" y="5360898"/>
            <a:ext cx="642942" cy="238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4429092" y="6965169"/>
            <a:ext cx="4607751" cy="96441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928894" y="8251053"/>
            <a:ext cx="3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INFORMACIÓN</a:t>
            </a:r>
            <a:endParaRPr lang="es-ES_tradnl" sz="2700" dirty="0"/>
          </a:p>
        </p:txBody>
      </p:sp>
      <p:cxnSp>
        <p:nvCxnSpPr>
          <p:cNvPr id="26" name="25 Conector recto de flecha"/>
          <p:cNvCxnSpPr/>
          <p:nvPr/>
        </p:nvCxnSpPr>
        <p:spPr>
          <a:xfrm rot="10800000" flipV="1">
            <a:off x="7750959" y="6965169"/>
            <a:ext cx="1285884" cy="96441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9036843" y="6965169"/>
            <a:ext cx="1285884" cy="96441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143604" y="8251053"/>
            <a:ext cx="3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INDUCCIÓN</a:t>
            </a:r>
            <a:endParaRPr lang="es-ES_tradnl" sz="27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603940" y="8251056"/>
            <a:ext cx="332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CAPACITACIÓN Y ACTUALIZACION</a:t>
            </a:r>
            <a:endParaRPr lang="es-ES_tradnl" sz="2700" dirty="0"/>
          </a:p>
        </p:txBody>
      </p:sp>
      <p:cxnSp>
        <p:nvCxnSpPr>
          <p:cNvPr id="43" name="42 Conector recto de flecha"/>
          <p:cNvCxnSpPr/>
          <p:nvPr/>
        </p:nvCxnSpPr>
        <p:spPr>
          <a:xfrm>
            <a:off x="9036843" y="6965169"/>
            <a:ext cx="4500594" cy="96441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12358710" y="8143896"/>
            <a:ext cx="3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EDUCACIÓN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632360-2244-4DDE-9393-EF006502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orazón"/>
          <p:cNvSpPr/>
          <p:nvPr/>
        </p:nvSpPr>
        <p:spPr>
          <a:xfrm>
            <a:off x="2607423" y="7715268"/>
            <a:ext cx="1928826" cy="1714512"/>
          </a:xfrm>
          <a:prstGeom prst="heart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50366" y="2035946"/>
            <a:ext cx="7243770" cy="6560529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s-ES_tradnl" sz="3000" dirty="0">
                <a:latin typeface="Comic Sans MS" pitchFamily="66" charset="0"/>
              </a:rPr>
              <a:t>Se desarrollará el Plan de Capacitación con enfoque de derechos humanos, perspectiva de género y criterios de calidad.</a:t>
            </a:r>
          </a:p>
          <a:p>
            <a:pPr>
              <a:buNone/>
            </a:pPr>
            <a:endParaRPr lang="es-ES_tradnl" sz="3000" dirty="0">
              <a:latin typeface="Comic Sans MS" pitchFamily="66" charset="0"/>
            </a:endParaRPr>
          </a:p>
          <a:p>
            <a:pPr algn="just">
              <a:buBlip>
                <a:blip r:embed="rId2"/>
              </a:buBlip>
            </a:pPr>
            <a:r>
              <a:rPr lang="es-ES_tradnl" sz="3000" dirty="0">
                <a:latin typeface="Comic Sans MS" pitchFamily="66" charset="0"/>
              </a:rPr>
              <a:t>Se garantizará la asistencia de todo el personal de la institución.</a:t>
            </a:r>
          </a:p>
          <a:p>
            <a:pPr>
              <a:buNone/>
            </a:pPr>
            <a:endParaRPr lang="es-ES_tradnl" sz="3000" dirty="0">
              <a:latin typeface="Comic Sans MS" pitchFamily="66" charset="0"/>
            </a:endParaRPr>
          </a:p>
          <a:p>
            <a:pPr algn="just">
              <a:buBlip>
                <a:blip r:embed="rId2"/>
              </a:buBlip>
            </a:pPr>
            <a:r>
              <a:rPr lang="es-ES_tradnl" sz="3000" dirty="0">
                <a:latin typeface="Comic Sans MS" pitchFamily="66" charset="0"/>
              </a:rPr>
              <a:t>Se realizará la capacitación sobre IAMII al personal nuevo.</a:t>
            </a:r>
          </a:p>
          <a:p>
            <a:pPr algn="just">
              <a:buBlip>
                <a:blip r:embed="rId2"/>
              </a:buBlip>
            </a:pPr>
            <a:r>
              <a:rPr lang="es-ES_tradnl" sz="3000" dirty="0">
                <a:latin typeface="Comic Sans MS" pitchFamily="66" charset="0"/>
              </a:rPr>
              <a:t>Garantizará educación a la comunidad sobre salud, nutrición y pautas de crianza.</a:t>
            </a:r>
          </a:p>
          <a:p>
            <a:pPr algn="just">
              <a:buNone/>
            </a:pPr>
            <a:endParaRPr lang="es-ES_tradnl" sz="3000" dirty="0">
              <a:latin typeface="Comic Sans MS" pitchFamily="66" charset="0"/>
            </a:endParaRPr>
          </a:p>
          <a:p>
            <a:pPr algn="just">
              <a:buBlip>
                <a:blip r:embed="rId2"/>
              </a:buBlip>
            </a:pPr>
            <a:endParaRPr lang="es-ES_tradnl" sz="3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198" y="1821633"/>
            <a:ext cx="4121949" cy="6643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onector"/>
          <p:cNvSpPr/>
          <p:nvPr/>
        </p:nvSpPr>
        <p:spPr>
          <a:xfrm>
            <a:off x="3250365" y="964376"/>
            <a:ext cx="321471" cy="3214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Conector"/>
          <p:cNvSpPr/>
          <p:nvPr/>
        </p:nvSpPr>
        <p:spPr>
          <a:xfrm>
            <a:off x="3571836" y="1309797"/>
            <a:ext cx="428628" cy="51183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0" name="9 Conector"/>
          <p:cNvSpPr/>
          <p:nvPr/>
        </p:nvSpPr>
        <p:spPr>
          <a:xfrm>
            <a:off x="3678993" y="583649"/>
            <a:ext cx="321471" cy="3807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1" name="10 Conector"/>
          <p:cNvSpPr/>
          <p:nvPr/>
        </p:nvSpPr>
        <p:spPr>
          <a:xfrm>
            <a:off x="4000464" y="1071533"/>
            <a:ext cx="321471" cy="3214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6" name="15 Corazón"/>
          <p:cNvSpPr/>
          <p:nvPr/>
        </p:nvSpPr>
        <p:spPr>
          <a:xfrm>
            <a:off x="4857720" y="8465367"/>
            <a:ext cx="1071570" cy="85725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8" name="17 Corazón"/>
          <p:cNvSpPr/>
          <p:nvPr/>
        </p:nvSpPr>
        <p:spPr>
          <a:xfrm>
            <a:off x="5929290" y="9108309"/>
            <a:ext cx="857256" cy="6429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35EB0F-07BD-4923-902E-D92835E4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172200" y="1326492"/>
            <a:ext cx="5069978" cy="170816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3</a:t>
            </a:r>
          </a:p>
          <a:p>
            <a:pPr algn="ctr"/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P y D</a:t>
            </a:r>
          </a:p>
        </p:txBody>
      </p:sp>
      <p:pic>
        <p:nvPicPr>
          <p:cNvPr id="14" name="Picture 4" descr="http://gua30.files.wordpress.com/2008/07/gest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556" y="3307296"/>
            <a:ext cx="6636273" cy="6066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15 Corazón"/>
          <p:cNvSpPr/>
          <p:nvPr/>
        </p:nvSpPr>
        <p:spPr>
          <a:xfrm>
            <a:off x="3357522" y="1393005"/>
            <a:ext cx="750099" cy="750099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7" name="16 Corazón"/>
          <p:cNvSpPr/>
          <p:nvPr/>
        </p:nvSpPr>
        <p:spPr>
          <a:xfrm>
            <a:off x="2607423" y="321435"/>
            <a:ext cx="1071570" cy="1071570"/>
          </a:xfrm>
          <a:prstGeom prst="heart">
            <a:avLst/>
          </a:prstGeom>
          <a:solidFill>
            <a:srgbClr val="FF0066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8" name="17 Corazón"/>
          <p:cNvSpPr/>
          <p:nvPr/>
        </p:nvSpPr>
        <p:spPr>
          <a:xfrm>
            <a:off x="3893307" y="2250261"/>
            <a:ext cx="642942" cy="535785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9" name="8 Rectángulo"/>
          <p:cNvSpPr/>
          <p:nvPr/>
        </p:nvSpPr>
        <p:spPr>
          <a:xfrm>
            <a:off x="4391472" y="4470167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200" b="1" dirty="0">
                <a:latin typeface="Comic Sans MS" pitchFamily="66" charset="0"/>
              </a:rPr>
              <a:t>Empoderamiento de las mujeres y sus familias para el cuidado CPN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C25238-742F-47C1-8309-5EFCA898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Llamada de nube"/>
          <p:cNvSpPr/>
          <p:nvPr/>
        </p:nvSpPr>
        <p:spPr>
          <a:xfrm>
            <a:off x="3786150" y="2464575"/>
            <a:ext cx="9108345" cy="4607751"/>
          </a:xfrm>
          <a:prstGeom prst="cloudCallout">
            <a:avLst>
              <a:gd name="adj1" fmla="val 43466"/>
              <a:gd name="adj2" fmla="val 858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54281" name="Picture 9" descr="http://www.radiosantafe.com/wp-content/uploads/2009/06/embaraz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8270" y="736293"/>
            <a:ext cx="1928826" cy="2726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15 Corazón"/>
          <p:cNvSpPr/>
          <p:nvPr/>
        </p:nvSpPr>
        <p:spPr>
          <a:xfrm>
            <a:off x="3413861" y="2393108"/>
            <a:ext cx="750099" cy="750099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7" name="16 Corazón"/>
          <p:cNvSpPr/>
          <p:nvPr/>
        </p:nvSpPr>
        <p:spPr>
          <a:xfrm>
            <a:off x="2700725" y="1321538"/>
            <a:ext cx="1071570" cy="1071570"/>
          </a:xfrm>
          <a:prstGeom prst="heart">
            <a:avLst/>
          </a:prstGeom>
          <a:solidFill>
            <a:srgbClr val="FF0066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8" name="17 Corazón"/>
          <p:cNvSpPr/>
          <p:nvPr/>
        </p:nvSpPr>
        <p:spPr>
          <a:xfrm>
            <a:off x="3975751" y="3214674"/>
            <a:ext cx="642942" cy="535785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9" name="8 Rectángulo"/>
          <p:cNvSpPr/>
          <p:nvPr/>
        </p:nvSpPr>
        <p:spPr>
          <a:xfrm>
            <a:off x="4643406" y="3091276"/>
            <a:ext cx="79296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 dirty="0">
                <a:latin typeface="Comic Sans MS" pitchFamily="66" charset="0"/>
              </a:rPr>
              <a:t>FORTALECER EL CONOCIMIENTO A LAS MUJERES GESTANTES Y SUS FAMILIAS BRINDANDO EDUCACIÓN, ATENCIÓN OPORTUNA Y PERTINENTE PARA QUE PUEDAN VIVIR SATISFACTORIAMENTE SU GESTACIÓN Y PREPARARSE PARA EL PARTO Y EL PUERPERIO.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40F68-92DE-41C0-A034-824F3D82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76207558"/>
              </p:ext>
            </p:extLst>
          </p:nvPr>
        </p:nvGraphicFramePr>
        <p:xfrm>
          <a:off x="3036051" y="1028700"/>
          <a:ext cx="11358642" cy="893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3307" y="7072330"/>
            <a:ext cx="4607751" cy="27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535F0E-4540-474F-84E8-3CE00F747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9563024" y="4552419"/>
            <a:ext cx="4765556" cy="2859333"/>
            <a:chOff x="4000541" y="4429161"/>
            <a:chExt cx="3177037" cy="1906222"/>
          </a:xfrm>
          <a:scene3d>
            <a:camera prst="orthographicFront"/>
            <a:lightRig rig="flat" dir="t"/>
          </a:scene3d>
        </p:grpSpPr>
        <p:sp>
          <p:nvSpPr>
            <p:cNvPr id="5" name="4 Rectángulo"/>
            <p:cNvSpPr/>
            <p:nvPr/>
          </p:nvSpPr>
          <p:spPr>
            <a:xfrm>
              <a:off x="4000541" y="4429161"/>
              <a:ext cx="3177037" cy="190622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7235884"/>
                <a:satOff val="-43603"/>
                <a:lumOff val="1960"/>
                <a:alphaOff val="0"/>
              </a:schemeClr>
            </a:fillRef>
            <a:effectRef idx="1">
              <a:schemeClr val="accent4">
                <a:hueOff val="17235884"/>
                <a:satOff val="-43603"/>
                <a:lumOff val="19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000541" y="4429161"/>
              <a:ext cx="3177037" cy="1906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700" dirty="0">
                  <a:latin typeface="Comic Sans MS" pitchFamily="66" charset="0"/>
                </a:rPr>
                <a:t>Se hará especial énfasis en el manejo adecuado del carné materno perinatal y de la carpeta de control prenatal.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9505656" y="1922302"/>
            <a:ext cx="4714908" cy="1338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700" dirty="0">
                <a:latin typeface="Comic Sans MS" pitchFamily="66" charset="0"/>
              </a:rPr>
              <a:t>Se realizará atención diferencial a la gestantes adolescentes</a:t>
            </a:r>
          </a:p>
        </p:txBody>
      </p:sp>
      <p:pic>
        <p:nvPicPr>
          <p:cNvPr id="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0" y="1705214"/>
            <a:ext cx="5148531" cy="678666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AE17F1-F80B-4880-9872-0FA8D59E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5393505" y="1285848"/>
          <a:ext cx="8036775" cy="760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eltiempo.com/vidadehoy/salud/IMAGEN/IMAGEN-5566187-1.gi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4582" y="3214674"/>
            <a:ext cx="2944125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01652" y="3000360"/>
            <a:ext cx="2457759" cy="439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6F9102E-D00F-4C2F-8842-D10F7793D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78993" y="5893600"/>
            <a:ext cx="11037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r>
              <a:rPr lang="es-ES" sz="3600" dirty="0">
                <a:latin typeface="Comic Sans MS" pitchFamily="66" charset="0"/>
                <a:cs typeface="Times New Roman" pitchFamily="18" charset="0"/>
              </a:rPr>
              <a:t>El Hospital Marco Felipe Afanador, cuenta con:</a:t>
            </a:r>
          </a:p>
          <a:p>
            <a:pPr algn="just" eaLnBrk="0" hangingPunct="0">
              <a:buBlip>
                <a:blip r:embed="rId2"/>
              </a:buBlip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r>
              <a:rPr lang="es-ES" sz="3600" dirty="0">
                <a:latin typeface="Comic Sans MS" pitchFamily="66" charset="0"/>
                <a:cs typeface="Times New Roman" pitchFamily="18" charset="0"/>
              </a:rPr>
              <a:t>Dos centros de salud: RAFAEL REYES de Apulo y JOHAN de Agua de Dios.</a:t>
            </a:r>
          </a:p>
          <a:p>
            <a:pPr algn="just" eaLnBrk="0" hangingPunct="0">
              <a:buBlip>
                <a:blip r:embed="rId2"/>
              </a:buBlip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r>
              <a:rPr lang="es-ES" sz="3600" dirty="0">
                <a:latin typeface="Comic Sans MS" pitchFamily="66" charset="0"/>
                <a:cs typeface="Times New Roman" pitchFamily="18" charset="0"/>
              </a:rPr>
              <a:t>Un puesto de salud en el municipio de Jerusalén , cubriendo una amplia zona de influencia en la región.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71836" y="2357418"/>
            <a:ext cx="1071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endParaRPr lang="es-ES" sz="3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endParaRPr lang="es-ES" sz="3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tabLst>
                <a:tab pos="-1371600" algn="l"/>
                <a:tab pos="-685800" algn="l"/>
                <a:tab pos="547688" algn="l"/>
                <a:tab pos="2331245" algn="l"/>
                <a:tab pos="8091488" algn="l"/>
                <a:tab pos="9601200" algn="l"/>
              </a:tabLst>
            </a:pPr>
            <a:r>
              <a:rPr lang="es-ES" sz="36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 acuerdo a la estructura Administrativa del Sistema Nacional de Salud, 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 Hospital pertenece al Nivel I prestando algunos servicios de nivel II.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105220" y="1821637"/>
            <a:ext cx="9601666" cy="87716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MARCO INSTITUCIONAL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E45BF9-3A2B-16A6-BD28-07ACBF2D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56" y="8428425"/>
            <a:ext cx="2597121" cy="20027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1B7451-7D7E-4D81-83C7-6839749A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69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strella de 7 puntas"/>
          <p:cNvSpPr/>
          <p:nvPr/>
        </p:nvSpPr>
        <p:spPr>
          <a:xfrm>
            <a:off x="2928894" y="3107517"/>
            <a:ext cx="7500990" cy="5679321"/>
          </a:xfrm>
          <a:prstGeom prst="star7">
            <a:avLst/>
          </a:prstGeom>
          <a:solidFill>
            <a:srgbClr val="FFD24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Rectángulo"/>
          <p:cNvSpPr/>
          <p:nvPr/>
        </p:nvSpPr>
        <p:spPr>
          <a:xfrm>
            <a:off x="6172200" y="1500162"/>
            <a:ext cx="5196615" cy="170816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4</a:t>
            </a:r>
          </a:p>
          <a:p>
            <a:pPr algn="ctr"/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Hospitalario</a:t>
            </a:r>
          </a:p>
        </p:txBody>
      </p:sp>
      <p:pic>
        <p:nvPicPr>
          <p:cNvPr id="5" name="Picture 2" descr="http://1.bp.blogspot.com/_1o2f9bOfYR4/SZ0-PVREarI/AAAAAAAAEtU/AuXIsFgS9_w/s400/parto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10644198" y="3536145"/>
            <a:ext cx="4607751" cy="60007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107621" y="4279407"/>
            <a:ext cx="5250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b="1" dirty="0">
                <a:latin typeface="Comic Sans MS" pitchFamily="66" charset="0"/>
              </a:rPr>
              <a:t>MEJORES CONDICIONES DEL NACIMIENTO.</a:t>
            </a:r>
          </a:p>
          <a:p>
            <a:pPr algn="ctr"/>
            <a:r>
              <a:rPr lang="es-ES_tradnl" sz="2700" b="1" dirty="0">
                <a:latin typeface="Comic Sans MS" pitchFamily="66" charset="0"/>
              </a:rPr>
              <a:t>GARANTIZAR LA ATENCIÓN DEL TRABAJO DE PARTO Y EL PARTO CON CALIDAD Y CALIDEZ, EN COMPAÑÍA DE UNA PERSONA SIGNIFICATIVA PARA LA MADRE.</a:t>
            </a:r>
          </a:p>
        </p:txBody>
      </p:sp>
      <p:sp>
        <p:nvSpPr>
          <p:cNvPr id="8" name="7 Estrella de 5 puntas"/>
          <p:cNvSpPr/>
          <p:nvPr/>
        </p:nvSpPr>
        <p:spPr>
          <a:xfrm>
            <a:off x="3250365" y="2129424"/>
            <a:ext cx="1500198" cy="128588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9" name="8 Estrella de 5 puntas"/>
          <p:cNvSpPr/>
          <p:nvPr/>
        </p:nvSpPr>
        <p:spPr>
          <a:xfrm>
            <a:off x="13182600" y="907803"/>
            <a:ext cx="1500198" cy="128588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7CD3FE-E471-494C-9A72-44B2F39A0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Nube"/>
          <p:cNvSpPr/>
          <p:nvPr/>
        </p:nvSpPr>
        <p:spPr>
          <a:xfrm>
            <a:off x="1000068" y="1477076"/>
            <a:ext cx="4714908" cy="342902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6" name="5 Nube"/>
          <p:cNvSpPr/>
          <p:nvPr/>
        </p:nvSpPr>
        <p:spPr>
          <a:xfrm>
            <a:off x="11353800" y="1168300"/>
            <a:ext cx="5036379" cy="396480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7" name="6 Nube"/>
          <p:cNvSpPr/>
          <p:nvPr/>
        </p:nvSpPr>
        <p:spPr>
          <a:xfrm>
            <a:off x="2743200" y="6536541"/>
            <a:ext cx="6934200" cy="3000822"/>
          </a:xfrm>
          <a:prstGeom prst="clou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Nube"/>
          <p:cNvSpPr/>
          <p:nvPr/>
        </p:nvSpPr>
        <p:spPr>
          <a:xfrm>
            <a:off x="10965669" y="6322227"/>
            <a:ext cx="4393437" cy="2678925"/>
          </a:xfrm>
          <a:prstGeom prst="cloud">
            <a:avLst/>
          </a:prstGeom>
          <a:solidFill>
            <a:srgbClr val="E2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1" name="10 CuadroTexto"/>
          <p:cNvSpPr txBox="1"/>
          <p:nvPr/>
        </p:nvSpPr>
        <p:spPr>
          <a:xfrm>
            <a:off x="1267960" y="2106675"/>
            <a:ext cx="41791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Explicará a la gestante y su compañero sobre las intervenciones del trabajo de parto y parto.</a:t>
            </a:r>
            <a:endParaRPr lang="es-ES_tradnl" sz="27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782427" y="1715363"/>
            <a:ext cx="417912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Aplicará el protocolo de atención del trabajo de parto, parto y atención al recién nacido, evitando intervenciones innecesarias .</a:t>
            </a:r>
            <a:endParaRPr lang="es-ES_tradnl" sz="27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10000" y="6952039"/>
            <a:ext cx="50887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Favorecerá el contacto piel a piel entre madre e hijo  y el inicio temprano de la lactancia materna mínimo una (1) hora después del nacimiento.</a:t>
            </a:r>
            <a:endParaRPr lang="es-ES_tradnl" sz="27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179983" y="664370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Aplicará el protocolo de atención al parto de mujeres VIH (+) (cesárea)</a:t>
            </a:r>
            <a:endParaRPr lang="es-ES_tradnl" sz="2700" dirty="0"/>
          </a:p>
        </p:txBody>
      </p:sp>
      <p:pic>
        <p:nvPicPr>
          <p:cNvPr id="68612" name="Picture 4" descr="http://causaabierta.blogia.com/upload/20100221114143-parto-natu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3428992"/>
            <a:ext cx="3643338" cy="2732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3D2C27-D08F-4DAB-BE47-86900C34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8822529" y="1285848"/>
            <a:ext cx="5679321" cy="342902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6" name="5 Nube"/>
          <p:cNvSpPr/>
          <p:nvPr/>
        </p:nvSpPr>
        <p:spPr>
          <a:xfrm>
            <a:off x="9036843" y="5036343"/>
            <a:ext cx="5250693" cy="450059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7" name="Picture 2" descr="http://farm5.static.flickr.com/4037/4166010145_d231cb74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22" y="1393005"/>
            <a:ext cx="4941081" cy="7608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9679785" y="1928790"/>
            <a:ext cx="40719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Garantizará una atención humanizada y cálida a la gestante durante el trabajo de parto y parto</a:t>
            </a:r>
            <a:endParaRPr lang="es-ES_tradnl" sz="27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572628" y="5786443"/>
            <a:ext cx="42862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otorgará  a todos los recién nacidos, un diploma de nacimiento que certifique que fueron atendidos en el Hospital Marco Felipe Afanador.</a:t>
            </a:r>
          </a:p>
          <a:p>
            <a:endParaRPr lang="es-ES_tradnl" sz="2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B2741E-53E7-4897-BD1E-AF2635A6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ovalada"/>
          <p:cNvSpPr/>
          <p:nvPr/>
        </p:nvSpPr>
        <p:spPr>
          <a:xfrm>
            <a:off x="3164186" y="2906028"/>
            <a:ext cx="7179519" cy="3857652"/>
          </a:xfrm>
          <a:prstGeom prst="wedgeEllipseCallout">
            <a:avLst>
              <a:gd name="adj1" fmla="val 25260"/>
              <a:gd name="adj2" fmla="val 636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Rectángulo"/>
          <p:cNvSpPr/>
          <p:nvPr/>
        </p:nvSpPr>
        <p:spPr>
          <a:xfrm>
            <a:off x="6307805" y="1204340"/>
            <a:ext cx="5478743" cy="170816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5 </a:t>
            </a:r>
          </a:p>
          <a:p>
            <a:pPr algn="ctr"/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Enfermería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00252" y="3101723"/>
            <a:ext cx="621510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700" b="1" dirty="0">
                <a:latin typeface="Comic Sans MS" pitchFamily="66" charset="0"/>
              </a:rPr>
              <a:t>AYUDA EFECTIVA PARA INICIAR EL CUIDADO DEL RECIEN NACIDO Y DE LA PUERPERA. BRINDAR ORIENTACIÓN Y AYUDA A LAS MADRES Y FAMILIARES ACOMPAÑANTES</a:t>
            </a:r>
          </a:p>
          <a:p>
            <a:pPr algn="ctr"/>
            <a:r>
              <a:rPr lang="es-ES_tradnl" sz="2700" b="1" dirty="0">
                <a:latin typeface="Comic Sans MS" pitchFamily="66" charset="0"/>
              </a:rPr>
              <a:t>SOBRE EL CUIDADO DE LAS NIÑAS Y NIÑOS RECIÉN NACIDOS Y LACTANTES.</a:t>
            </a:r>
          </a:p>
        </p:txBody>
      </p:sp>
      <p:pic>
        <p:nvPicPr>
          <p:cNvPr id="71682" name="Picture 2" descr="http://3.bp.blogspot.com/_6OJy2dJt-eU/S0D8mD6059I/AAAAAAAACNU/MN60QeRTHn4/s400/RecienNac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1161" y="5893599"/>
            <a:ext cx="5500688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Sol"/>
          <p:cNvSpPr/>
          <p:nvPr/>
        </p:nvSpPr>
        <p:spPr>
          <a:xfrm>
            <a:off x="11394297" y="2143104"/>
            <a:ext cx="2893239" cy="2678925"/>
          </a:xfrm>
          <a:prstGeom prst="sun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0" name="9 Luna"/>
          <p:cNvSpPr/>
          <p:nvPr/>
        </p:nvSpPr>
        <p:spPr>
          <a:xfrm>
            <a:off x="3893307" y="6965169"/>
            <a:ext cx="2143140" cy="2250297"/>
          </a:xfrm>
          <a:prstGeom prst="moon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F66607-45A7-4C2E-98A6-03D9109B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571836" y="1178691"/>
          <a:ext cx="11037171" cy="792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AFD2F57-8E50-4978-A40B-2FCC3D7ED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50761" y="6858013"/>
            <a:ext cx="6858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sz="2700" dirty="0">
              <a:latin typeface="Comic Sans MS" pitchFamily="66" charset="0"/>
            </a:endParaRPr>
          </a:p>
          <a:p>
            <a:endParaRPr lang="es-ES_tradnl" sz="2700" dirty="0">
              <a:latin typeface="Comic Sans MS" pitchFamily="66" charset="0"/>
            </a:endParaRPr>
          </a:p>
          <a:p>
            <a:r>
              <a:rPr lang="es-ES_tradnl" sz="2700" dirty="0">
                <a:latin typeface="Comic Sans MS" pitchFamily="66" charset="0"/>
              </a:rPr>
              <a:t> </a:t>
            </a:r>
          </a:p>
          <a:p>
            <a:endParaRPr lang="es-ES_tradnl" sz="2700" dirty="0">
              <a:latin typeface="Comic Sans MS" pitchFamily="66" charset="0"/>
            </a:endParaRPr>
          </a:p>
          <a:p>
            <a:r>
              <a:rPr lang="es-ES_tradnl" sz="2700" dirty="0">
                <a:latin typeface="Comic Sans MS" pitchFamily="66" charset="0"/>
              </a:rPr>
              <a:t> </a:t>
            </a:r>
            <a:endParaRPr lang="es-ES_tradnl" sz="2700" dirty="0"/>
          </a:p>
        </p:txBody>
      </p:sp>
      <p:sp>
        <p:nvSpPr>
          <p:cNvPr id="3" name="2 Nube"/>
          <p:cNvSpPr/>
          <p:nvPr/>
        </p:nvSpPr>
        <p:spPr>
          <a:xfrm>
            <a:off x="5714976" y="4286244"/>
            <a:ext cx="5679321" cy="225029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CuadroTexto"/>
          <p:cNvSpPr txBox="1"/>
          <p:nvPr/>
        </p:nvSpPr>
        <p:spPr>
          <a:xfrm>
            <a:off x="6357918" y="4500562"/>
            <a:ext cx="46077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Se garantizará que durante el puerperio se realice educación a la madre sobre</a:t>
            </a:r>
            <a:endParaRPr lang="es-ES_tradnl" sz="2700" dirty="0"/>
          </a:p>
        </p:txBody>
      </p:sp>
      <p:sp>
        <p:nvSpPr>
          <p:cNvPr id="5" name="4 Pergamino horizontal"/>
          <p:cNvSpPr/>
          <p:nvPr/>
        </p:nvSpPr>
        <p:spPr>
          <a:xfrm>
            <a:off x="2714580" y="5786442"/>
            <a:ext cx="2893239" cy="1928826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6" name="5 CuadroTexto"/>
          <p:cNvSpPr txBox="1"/>
          <p:nvPr/>
        </p:nvSpPr>
        <p:spPr>
          <a:xfrm>
            <a:off x="2928894" y="6429384"/>
            <a:ext cx="2464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Autocuidado</a:t>
            </a:r>
          </a:p>
        </p:txBody>
      </p:sp>
      <p:sp>
        <p:nvSpPr>
          <p:cNvPr id="7" name="6 Pergamino horizontal"/>
          <p:cNvSpPr/>
          <p:nvPr/>
        </p:nvSpPr>
        <p:spPr>
          <a:xfrm>
            <a:off x="4000464" y="2143104"/>
            <a:ext cx="2893239" cy="1928826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CuadroTexto"/>
          <p:cNvSpPr txBox="1"/>
          <p:nvPr/>
        </p:nvSpPr>
        <p:spPr>
          <a:xfrm>
            <a:off x="4214778" y="2678892"/>
            <a:ext cx="2464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Lactancia materna</a:t>
            </a:r>
          </a:p>
        </p:txBody>
      </p:sp>
      <p:sp>
        <p:nvSpPr>
          <p:cNvPr id="9" name="8 Pergamino horizontal"/>
          <p:cNvSpPr/>
          <p:nvPr/>
        </p:nvSpPr>
        <p:spPr>
          <a:xfrm>
            <a:off x="8501058" y="2035947"/>
            <a:ext cx="2893239" cy="1928826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0" name="9 CuadroTexto"/>
          <p:cNvSpPr txBox="1"/>
          <p:nvPr/>
        </p:nvSpPr>
        <p:spPr>
          <a:xfrm>
            <a:off x="8822529" y="2464578"/>
            <a:ext cx="26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Puericultura </a:t>
            </a:r>
          </a:p>
          <a:p>
            <a:endParaRPr lang="es-ES_tradnl" sz="2700" dirty="0"/>
          </a:p>
        </p:txBody>
      </p:sp>
      <p:sp>
        <p:nvSpPr>
          <p:cNvPr id="11" name="10 Pergamino horizontal"/>
          <p:cNvSpPr/>
          <p:nvPr/>
        </p:nvSpPr>
        <p:spPr>
          <a:xfrm>
            <a:off x="10537041" y="6429384"/>
            <a:ext cx="2893239" cy="1928826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2" name="11 CuadroTexto"/>
          <p:cNvSpPr txBox="1"/>
          <p:nvPr/>
        </p:nvSpPr>
        <p:spPr>
          <a:xfrm>
            <a:off x="10751355" y="6965172"/>
            <a:ext cx="26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Nutrición materna</a:t>
            </a:r>
          </a:p>
        </p:txBody>
      </p:sp>
      <p:sp>
        <p:nvSpPr>
          <p:cNvPr id="13" name="12 Pergamino horizontal"/>
          <p:cNvSpPr/>
          <p:nvPr/>
        </p:nvSpPr>
        <p:spPr>
          <a:xfrm>
            <a:off x="6465075" y="7393797"/>
            <a:ext cx="3429024" cy="1928826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4" name="13 CuadroTexto"/>
          <p:cNvSpPr txBox="1"/>
          <p:nvPr/>
        </p:nvSpPr>
        <p:spPr>
          <a:xfrm>
            <a:off x="6679389" y="7715272"/>
            <a:ext cx="3107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Signos de alarma de la madre y el recién nacido.</a:t>
            </a:r>
            <a:endParaRPr lang="es-ES_tradnl" sz="2700" dirty="0"/>
          </a:p>
          <a:p>
            <a:pPr algn="ctr"/>
            <a:endParaRPr lang="es-ES_tradnl" sz="2700" dirty="0"/>
          </a:p>
        </p:txBody>
      </p:sp>
      <p:cxnSp>
        <p:nvCxnSpPr>
          <p:cNvPr id="16" name="15 Conector recto de flecha"/>
          <p:cNvCxnSpPr>
            <a:endCxn id="9" idx="2"/>
          </p:cNvCxnSpPr>
          <p:nvPr/>
        </p:nvCxnSpPr>
        <p:spPr>
          <a:xfrm rot="5400000" flipH="1" flipV="1">
            <a:off x="9586027" y="3924595"/>
            <a:ext cx="562574" cy="160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0751355" y="6000756"/>
            <a:ext cx="428628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7912886" y="6910400"/>
            <a:ext cx="535785" cy="2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 flipV="1">
            <a:off x="5822133" y="6322227"/>
            <a:ext cx="535785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6200000" flipV="1">
            <a:off x="5984060" y="4124318"/>
            <a:ext cx="535785" cy="216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ttp://reflexionesdiarias.files.wordpress.com/2009/02/mad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2925" y="1071534"/>
            <a:ext cx="332186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BF7AFBB-7C5D-4F77-B0B4-62AF7A92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39728" y="3071419"/>
            <a:ext cx="10501385" cy="1061829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s-E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PROMOCION PROTECCION Y APOYO EFECTIVO EN LA PRACTICA DE LA LACTANCIA MATERNA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197578" y="4042282"/>
            <a:ext cx="58936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>
                <a:latin typeface="Comic Sans MS" pitchFamily="66" charset="0"/>
              </a:rPr>
              <a:t>El personal del área deberá brindar información veraz y completa a las madres sobre</a:t>
            </a:r>
            <a:endParaRPr lang="es-CO" sz="2700" b="1" dirty="0">
              <a:latin typeface="Comic Sans MS" pitchFamily="66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7804537" y="4561593"/>
            <a:ext cx="964413" cy="1178727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6 Nube"/>
          <p:cNvSpPr/>
          <p:nvPr/>
        </p:nvSpPr>
        <p:spPr>
          <a:xfrm>
            <a:off x="3124200" y="5618953"/>
            <a:ext cx="4929222" cy="235745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latin typeface="Comic Sans MS" pitchFamily="66" charset="0"/>
              </a:rPr>
              <a:t>La importancia y beneficios de la lactancia materna </a:t>
            </a:r>
            <a:endParaRPr lang="es-CO" sz="2700" dirty="0">
              <a:latin typeface="Comic Sans MS" pitchFamily="66" charset="0"/>
            </a:endParaRPr>
          </a:p>
        </p:txBody>
      </p:sp>
      <p:sp>
        <p:nvSpPr>
          <p:cNvPr id="20" name="19 Nube"/>
          <p:cNvSpPr/>
          <p:nvPr/>
        </p:nvSpPr>
        <p:spPr>
          <a:xfrm>
            <a:off x="8768950" y="5495772"/>
            <a:ext cx="6000792" cy="267892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700" dirty="0">
                <a:latin typeface="Comic Sans MS" pitchFamily="66" charset="0"/>
              </a:rPr>
              <a:t>Los riesgos de la alimentación con leches de fórmula, chupos y biberones. </a:t>
            </a:r>
            <a:endParaRPr lang="es-CO" sz="2700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22132" y="1456513"/>
            <a:ext cx="5893635" cy="170816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6</a:t>
            </a:r>
          </a:p>
          <a:p>
            <a:pPr algn="ctr"/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Enfermería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36447" y="8465367"/>
            <a:ext cx="61079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latin typeface="Comic Sans MS" pitchFamily="66" charset="0"/>
              </a:rPr>
              <a:t>RESPETANDO EL CRITERIO Y AUTONOMIA DE LA MADRE Y SU FAMILIA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DE0356-2358-49A3-9FA6-CC324CB1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www.minproteccionsocial.gov.co/VBeContent/images/news/ImgNewsNo814705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7423" y="2324099"/>
            <a:ext cx="10608543" cy="721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839728" y="1725809"/>
            <a:ext cx="106085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 SE BRINDARA AYUDA EFECTIVA A LAS MADRES </a:t>
            </a:r>
            <a:r>
              <a:rPr lang="es-CO" sz="3000" b="1" dirty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Snap ITC" pitchFamily="82" charset="0"/>
              </a:rPr>
              <a:t>ACERCA</a:t>
            </a:r>
            <a:r>
              <a:rPr lang="es-CO" sz="3000" b="1" dirty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 DE LA LACTANCIA MATERNA EXCLUSIVA HASTA LOS PRIMEROS 6 MESES DE VIDA A LIBRE DEMANDA   Y LACTANCIA MATERNA MAS COMPLEMENTARIA HASTA LOS 2 AÑOS O MAS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19184" y="4257120"/>
            <a:ext cx="3857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b="1" dirty="0"/>
              <a:t>Orientándola </a:t>
            </a:r>
          </a:p>
        </p:txBody>
      </p:sp>
      <p:sp>
        <p:nvSpPr>
          <p:cNvPr id="6" name="5 Preparación"/>
          <p:cNvSpPr/>
          <p:nvPr/>
        </p:nvSpPr>
        <p:spPr>
          <a:xfrm>
            <a:off x="249993" y="4776286"/>
            <a:ext cx="6536577" cy="1658588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TECNICAS DE AMAMANTAMIENTO </a:t>
            </a:r>
          </a:p>
        </p:txBody>
      </p:sp>
      <p:sp>
        <p:nvSpPr>
          <p:cNvPr id="10" name="9 Preparación"/>
          <p:cNvSpPr/>
          <p:nvPr/>
        </p:nvSpPr>
        <p:spPr>
          <a:xfrm>
            <a:off x="12573000" y="8303572"/>
            <a:ext cx="5357850" cy="171451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EXTRACCION </a:t>
            </a:r>
          </a:p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CONSERVACION DE LA LECHE 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2695546" y="6875626"/>
            <a:ext cx="3836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b="1" dirty="0"/>
              <a:t>El personal debe conocer y aplicar el decreto 1397 de 1992 “ Código de Comercialización de Sucedáneos de la Leche Materna.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B3CFEF-3BC0-4A05-AAF7-D729CB8D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www.minproteccionsocial.gov.co/VBeContent/images/news/ImgNewsNo814705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0711" y="2628900"/>
            <a:ext cx="11317689" cy="672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164703" y="1789795"/>
            <a:ext cx="10608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200" b="1" dirty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CONSERVACION DE LA LECHE MATERNA</a:t>
            </a:r>
          </a:p>
        </p:txBody>
      </p:sp>
      <p:sp>
        <p:nvSpPr>
          <p:cNvPr id="10" name="9 Preparación"/>
          <p:cNvSpPr/>
          <p:nvPr/>
        </p:nvSpPr>
        <p:spPr>
          <a:xfrm>
            <a:off x="673574" y="2242219"/>
            <a:ext cx="5357850" cy="171451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TEMPERATURA AMBIENTE </a:t>
            </a:r>
          </a:p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4 HORAS</a:t>
            </a:r>
          </a:p>
        </p:txBody>
      </p:sp>
      <p:sp>
        <p:nvSpPr>
          <p:cNvPr id="7" name="9 Preparación"/>
          <p:cNvSpPr/>
          <p:nvPr/>
        </p:nvSpPr>
        <p:spPr>
          <a:xfrm>
            <a:off x="9645325" y="4212298"/>
            <a:ext cx="5343092" cy="1682099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REFRIGERADA</a:t>
            </a:r>
          </a:p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12 HORAS</a:t>
            </a:r>
          </a:p>
        </p:txBody>
      </p:sp>
      <p:sp>
        <p:nvSpPr>
          <p:cNvPr id="8" name="9 Preparación"/>
          <p:cNvSpPr/>
          <p:nvPr/>
        </p:nvSpPr>
        <p:spPr>
          <a:xfrm>
            <a:off x="1219200" y="7666230"/>
            <a:ext cx="5343092" cy="1682099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CONGELADA</a:t>
            </a:r>
          </a:p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3 MESES</a:t>
            </a:r>
          </a:p>
        </p:txBody>
      </p:sp>
      <p:sp>
        <p:nvSpPr>
          <p:cNvPr id="9" name="9 Preparación"/>
          <p:cNvSpPr/>
          <p:nvPr/>
        </p:nvSpPr>
        <p:spPr>
          <a:xfrm>
            <a:off x="9411892" y="7791164"/>
            <a:ext cx="5293184" cy="163861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EN FRASCOS DE VIDRIO CON TAPA ROSCA PLASTICA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E6BEEB-5A6D-4CE0-98F1-AADD92B8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www.abcdelbebe.com/files/agua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876300"/>
            <a:ext cx="17449799" cy="876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678993" y="1071534"/>
            <a:ext cx="10501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700" dirty="0">
                <a:latin typeface="Comic Sans MS" pitchFamily="66" charset="0"/>
              </a:rPr>
              <a:t>SI LA DECISION ES LA ALIMENTACION  CON FORMULA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786546" y="2250261"/>
            <a:ext cx="3750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latin typeface="Comic Sans MS" pitchFamily="66" charset="0"/>
              </a:rPr>
              <a:t>SE BRINDARA</a:t>
            </a:r>
          </a:p>
        </p:txBody>
      </p:sp>
      <p:sp>
        <p:nvSpPr>
          <p:cNvPr id="5" name="4 Elipse"/>
          <p:cNvSpPr/>
          <p:nvPr/>
        </p:nvSpPr>
        <p:spPr>
          <a:xfrm>
            <a:off x="3217568" y="3624604"/>
            <a:ext cx="5465007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ACOMPAÑAMIENTO</a:t>
            </a:r>
            <a:r>
              <a:rPr lang="es-CO" sz="2700" dirty="0"/>
              <a:t> </a:t>
            </a:r>
          </a:p>
        </p:txBody>
      </p:sp>
      <p:sp>
        <p:nvSpPr>
          <p:cNvPr id="6" name="5 Elipse"/>
          <p:cNvSpPr/>
          <p:nvPr/>
        </p:nvSpPr>
        <p:spPr>
          <a:xfrm>
            <a:off x="9679785" y="3643302"/>
            <a:ext cx="4393437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ASISTENCIA TECNICA </a:t>
            </a:r>
          </a:p>
        </p:txBody>
      </p:sp>
      <p:sp>
        <p:nvSpPr>
          <p:cNvPr id="7" name="6 Abrir llave"/>
          <p:cNvSpPr/>
          <p:nvPr/>
        </p:nvSpPr>
        <p:spPr>
          <a:xfrm rot="16200000">
            <a:off x="8608215" y="4286244"/>
            <a:ext cx="964413" cy="2893239"/>
          </a:xfrm>
          <a:prstGeom prst="leftBrace">
            <a:avLst>
              <a:gd name="adj1" fmla="val 29490"/>
              <a:gd name="adj2" fmla="val 507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8" name="7 CuadroTexto"/>
          <p:cNvSpPr txBox="1"/>
          <p:nvPr/>
        </p:nvSpPr>
        <p:spPr>
          <a:xfrm>
            <a:off x="7858116" y="6107914"/>
            <a:ext cx="2678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/>
              <a:t>FINALIDAD </a:t>
            </a:r>
          </a:p>
        </p:txBody>
      </p:sp>
      <p:sp>
        <p:nvSpPr>
          <p:cNvPr id="9" name="8 Proceso alternativo"/>
          <p:cNvSpPr/>
          <p:nvPr/>
        </p:nvSpPr>
        <p:spPr>
          <a:xfrm>
            <a:off x="3571836" y="6177673"/>
            <a:ext cx="4286280" cy="139304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MINIMIZAR LOS RIESGOS </a:t>
            </a:r>
          </a:p>
        </p:txBody>
      </p:sp>
      <p:sp>
        <p:nvSpPr>
          <p:cNvPr id="10" name="9 Proceso alternativo"/>
          <p:cNvSpPr/>
          <p:nvPr/>
        </p:nvSpPr>
        <p:spPr>
          <a:xfrm>
            <a:off x="10235985" y="6305712"/>
            <a:ext cx="5143536" cy="117872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DETECTAR ALTERACIONES</a:t>
            </a:r>
          </a:p>
        </p:txBody>
      </p:sp>
      <p:sp>
        <p:nvSpPr>
          <p:cNvPr id="11" name="10 Proceso alternativo"/>
          <p:cNvSpPr/>
          <p:nvPr/>
        </p:nvSpPr>
        <p:spPr>
          <a:xfrm>
            <a:off x="6840124" y="8180385"/>
            <a:ext cx="4607751" cy="107157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100" b="1" dirty="0">
                <a:latin typeface="Comic Sans MS" pitchFamily="66" charset="0"/>
              </a:rPr>
              <a:t>CRECIMIENTO Y DESARROLLO TOMANDO ACCIONES PREVENTIVAS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 flipV="1">
            <a:off x="8126008" y="6722584"/>
            <a:ext cx="2035983" cy="139304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195064" y="6874193"/>
            <a:ext cx="182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DURANTE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8501058" y="1607319"/>
            <a:ext cx="535785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cxnSp>
        <p:nvCxnSpPr>
          <p:cNvPr id="17" name="16 Conector recto"/>
          <p:cNvCxnSpPr/>
          <p:nvPr/>
        </p:nvCxnSpPr>
        <p:spPr>
          <a:xfrm rot="10800000">
            <a:off x="6250761" y="2571732"/>
            <a:ext cx="1178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>
            <a:off x="10001256" y="2571734"/>
            <a:ext cx="1178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5769746" y="3053939"/>
            <a:ext cx="963222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10698968" y="3052748"/>
            <a:ext cx="963222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276EFBEF-2253-4BC2-95F4-D9B43E6D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3505" y="3643303"/>
            <a:ext cx="7500990" cy="3462486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IAMII</a:t>
            </a:r>
          </a:p>
          <a:p>
            <a:pPr algn="ctr"/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ES COMPROMISO</a:t>
            </a:r>
          </a:p>
          <a:p>
            <a:pPr algn="ctr"/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 DE TODOS</a:t>
            </a:r>
          </a:p>
        </p:txBody>
      </p:sp>
      <p:pic>
        <p:nvPicPr>
          <p:cNvPr id="5" name="4 Imagen" descr="http://ucables.com/img/ipics/CHIEF-EXECUTIVE-OFFIC-R22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679" y="1393009"/>
            <a:ext cx="2893239" cy="3610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http://andresg.files.wordpress.com/2008/06/vigilan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181" y="5143500"/>
            <a:ext cx="2090832" cy="4148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Flecha curvada hacia abajo"/>
          <p:cNvSpPr/>
          <p:nvPr/>
        </p:nvSpPr>
        <p:spPr>
          <a:xfrm>
            <a:off x="9036843" y="1500162"/>
            <a:ext cx="3964809" cy="1714512"/>
          </a:xfrm>
          <a:prstGeom prst="curvedDownArrow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10800000">
            <a:off x="4750563" y="7393797"/>
            <a:ext cx="3964809" cy="1714512"/>
          </a:xfrm>
          <a:prstGeom prst="curvedDownArrow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1062C7-77D1-034C-79FC-D8E763612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59" y="8082916"/>
            <a:ext cx="2601474" cy="20025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B55EFD-784A-4080-92AF-CF79CF77A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4"/>
            <a:ext cx="8701086" cy="973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http://www.bebegadgets.com/wp-content/uploads/2007/09/sillon_lactancia.jpg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29686" y="18383"/>
            <a:ext cx="8367714" cy="996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5128605" y="1211641"/>
            <a:ext cx="750099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7</a:t>
            </a:r>
          </a:p>
          <a:p>
            <a:pPr algn="ctr"/>
            <a:r>
              <a:rPr lang="es-ES" sz="21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Hospitalario</a:t>
            </a:r>
            <a:r>
              <a:rPr lang="es-ES" sz="2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85235" y="3506071"/>
            <a:ext cx="9965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Comic Sans MS" pitchFamily="66" charset="0"/>
              </a:rPr>
              <a:t>Favorecer el alojamiento conjunto de la madre y el recién nacido, </a:t>
            </a:r>
          </a:p>
          <a:p>
            <a:pPr algn="ctr"/>
            <a:endParaRPr lang="es-CO" sz="3600" dirty="0">
              <a:latin typeface="Comic Sans MS" pitchFamily="66" charset="0"/>
            </a:endParaRPr>
          </a:p>
          <a:p>
            <a:pPr algn="ctr"/>
            <a:r>
              <a:rPr lang="es-CO" sz="3600" dirty="0">
                <a:latin typeface="Comic Sans MS" pitchFamily="66" charset="0"/>
              </a:rPr>
              <a:t> crear condiciones para mantener la lactancia materna incluso </a:t>
            </a:r>
          </a:p>
          <a:p>
            <a:pPr algn="ctr"/>
            <a:endParaRPr lang="es-CO" sz="3600" dirty="0">
              <a:latin typeface="Comic Sans MS" pitchFamily="66" charset="0"/>
            </a:endParaRPr>
          </a:p>
          <a:p>
            <a:pPr algn="ctr"/>
            <a:r>
              <a:rPr lang="es-CO" sz="3600" dirty="0">
                <a:latin typeface="Comic Sans MS" pitchFamily="66" charset="0"/>
              </a:rPr>
              <a:t>en  hospitalización de la madre y/o de su hijo o hija</a:t>
            </a:r>
          </a:p>
          <a:p>
            <a:pPr algn="ctr"/>
            <a:r>
              <a:rPr lang="es-CO" sz="3600" dirty="0">
                <a:latin typeface="Comic Sans MS" pitchFamily="66" charset="0"/>
              </a:rPr>
              <a:t> </a:t>
            </a:r>
          </a:p>
          <a:p>
            <a:pPr algn="ctr"/>
            <a:r>
              <a:rPr lang="es-CO" sz="3600" dirty="0">
                <a:latin typeface="Comic Sans MS" pitchFamily="66" charset="0"/>
              </a:rPr>
              <a:t> permitir la presencia de un familiar 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8668417" y="2771009"/>
            <a:ext cx="63952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5" name="4 Flecha abajo"/>
          <p:cNvSpPr/>
          <p:nvPr/>
        </p:nvSpPr>
        <p:spPr>
          <a:xfrm>
            <a:off x="8828514" y="4607715"/>
            <a:ext cx="428628" cy="53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" name="5 Flecha abajo"/>
          <p:cNvSpPr/>
          <p:nvPr/>
        </p:nvSpPr>
        <p:spPr>
          <a:xfrm>
            <a:off x="8828514" y="6283717"/>
            <a:ext cx="428628" cy="53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7" name="6 Flecha abajo"/>
          <p:cNvSpPr/>
          <p:nvPr/>
        </p:nvSpPr>
        <p:spPr>
          <a:xfrm>
            <a:off x="8828514" y="7959719"/>
            <a:ext cx="428628" cy="53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0E3F33-BBAB-4AE9-925E-FD8EB47B7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http://www.bebegadgets.com/wp-content/uploads/2007/09/sillon_lactancia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2143103"/>
            <a:ext cx="16154400" cy="78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3184864" y="1209401"/>
            <a:ext cx="11424143" cy="969496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AREA DE LACTANCIA</a:t>
            </a:r>
            <a:r>
              <a:rPr lang="es-ES" sz="54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93505" y="2464579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latin typeface="Comic Sans MS" pitchFamily="66" charset="0"/>
              </a:rPr>
              <a:t>Se implementará áreas de lactancia materna</a:t>
            </a:r>
            <a:endParaRPr lang="es-CO" sz="2400" b="1" dirty="0">
              <a:latin typeface="Comic Sans MS" pitchFamily="66" charset="0"/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8501058" y="2170422"/>
            <a:ext cx="321471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8" name="17 CuadroTexto"/>
          <p:cNvSpPr txBox="1"/>
          <p:nvPr/>
        </p:nvSpPr>
        <p:spPr>
          <a:xfrm>
            <a:off x="3893307" y="3771849"/>
            <a:ext cx="45005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latin typeface="Comic Sans MS" pitchFamily="66" charset="0"/>
              </a:rPr>
              <a:t>crear entornos favorables</a:t>
            </a:r>
            <a:r>
              <a:rPr lang="es-ES_tradnl" sz="2700" dirty="0"/>
              <a:t>  </a:t>
            </a:r>
            <a:endParaRPr lang="es-CO" sz="27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9251157" y="3536146"/>
            <a:ext cx="4286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7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822529" y="3685268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Comic Sans MS" pitchFamily="66" charset="0"/>
              </a:rPr>
              <a:t>favoreciendo  el vínculo afectivo</a:t>
            </a:r>
            <a:endParaRPr lang="es-CO" sz="2400" b="1" dirty="0">
              <a:latin typeface="Comic Sans MS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29290" y="4929187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Comic Sans MS" pitchFamily="66" charset="0"/>
              </a:rPr>
              <a:t>el desarrollo integral del niño o niña</a:t>
            </a:r>
            <a:endParaRPr lang="es-CO" sz="2400" b="1" dirty="0">
              <a:latin typeface="Comic Sans MS" pitchFamily="66" charset="0"/>
            </a:endParaRPr>
          </a:p>
        </p:txBody>
      </p:sp>
      <p:sp>
        <p:nvSpPr>
          <p:cNvPr id="22" name="21 Flecha curvada hacia la derecha"/>
          <p:cNvSpPr/>
          <p:nvPr/>
        </p:nvSpPr>
        <p:spPr>
          <a:xfrm>
            <a:off x="7215174" y="3000360"/>
            <a:ext cx="428628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solidFill>
                <a:schemeClr val="tx1"/>
              </a:solidFill>
            </a:endParaRPr>
          </a:p>
        </p:txBody>
      </p:sp>
      <p:sp>
        <p:nvSpPr>
          <p:cNvPr id="23" name="22 Flecha curvada hacia la izquierda"/>
          <p:cNvSpPr/>
          <p:nvPr/>
        </p:nvSpPr>
        <p:spPr>
          <a:xfrm>
            <a:off x="9679785" y="3000360"/>
            <a:ext cx="321471" cy="6429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solidFill>
                <a:schemeClr val="tx1"/>
              </a:solidFill>
            </a:endParaRPr>
          </a:p>
        </p:txBody>
      </p:sp>
      <p:sp>
        <p:nvSpPr>
          <p:cNvPr id="24" name="23 Cerrar llave"/>
          <p:cNvSpPr/>
          <p:nvPr/>
        </p:nvSpPr>
        <p:spPr>
          <a:xfrm rot="5400000">
            <a:off x="8072430" y="3000360"/>
            <a:ext cx="750099" cy="3107553"/>
          </a:xfrm>
          <a:prstGeom prst="rightBrace">
            <a:avLst>
              <a:gd name="adj1" fmla="val 8333"/>
              <a:gd name="adj2" fmla="val 50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6" name="15 Nube"/>
          <p:cNvSpPr/>
          <p:nvPr/>
        </p:nvSpPr>
        <p:spPr>
          <a:xfrm>
            <a:off x="3893307" y="7179483"/>
            <a:ext cx="10394229" cy="24646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Permitirá el acompañamiento familiar en los servicios informándoles los cuidados que deben tener las maternas o niños hospitalizados</a:t>
            </a:r>
            <a:endParaRPr lang="es-CO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C32B-7C55-4614-856F-D2F16E9D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minproteccionsocial.gov.co/VBeContent/images/news/ImgNewsNo814705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94" y="738989"/>
            <a:ext cx="5572164" cy="921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http://www.bebegadgets.com/wp-content/uploads/2007/09/sillon_lactancia.jpg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0" y="575567"/>
            <a:ext cx="6322215" cy="942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Nube"/>
          <p:cNvSpPr/>
          <p:nvPr/>
        </p:nvSpPr>
        <p:spPr>
          <a:xfrm>
            <a:off x="6022772" y="1561724"/>
            <a:ext cx="5791199" cy="26789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Sensibilización de la importancia de vincular al niño a la valoración integral  en la primera infancia</a:t>
            </a:r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786150" y="4179087"/>
            <a:ext cx="3964809" cy="8572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hospitalización  posparto</a:t>
            </a:r>
          </a:p>
          <a:p>
            <a:pPr algn="ctr"/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679785" y="4179087"/>
            <a:ext cx="3964809" cy="8572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control  RN </a:t>
            </a:r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a los 3 o 5 días</a:t>
            </a:r>
          </a:p>
          <a:p>
            <a:pPr algn="ctr"/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011484" y="6209533"/>
            <a:ext cx="3964809" cy="8572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consulta de pos parto</a:t>
            </a:r>
          </a:p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a los 3 o 5 días</a:t>
            </a:r>
          </a:p>
          <a:p>
            <a:pPr algn="ctr"/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14 Flecha izquierda, derecha y arriba"/>
          <p:cNvSpPr/>
          <p:nvPr/>
        </p:nvSpPr>
        <p:spPr>
          <a:xfrm rot="10800000">
            <a:off x="7965273" y="4393402"/>
            <a:ext cx="1500198" cy="1071572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6" name="15 CuadroTexto"/>
          <p:cNvSpPr txBox="1"/>
          <p:nvPr/>
        </p:nvSpPr>
        <p:spPr>
          <a:xfrm>
            <a:off x="5679086" y="7878412"/>
            <a:ext cx="7393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latin typeface="Comic Sans MS" pitchFamily="66" charset="0"/>
              </a:rPr>
              <a:t>Siguiendo los protocolos  basados en la atención de </a:t>
            </a:r>
            <a:r>
              <a:rPr lang="es-ES_tradnl" sz="2700" dirty="0">
                <a:latin typeface="Comic Sans MS" pitchFamily="66" charset="0"/>
              </a:rPr>
              <a:t>valoración integral  en la primera infancia</a:t>
            </a:r>
            <a:endParaRPr lang="es-CO" sz="2700" dirty="0">
              <a:latin typeface="Comic Sans MS" pitchFamily="66" charset="0"/>
            </a:endParaRPr>
          </a:p>
          <a:p>
            <a:pPr algn="ctr"/>
            <a:endParaRPr lang="es-CO" sz="2700" dirty="0">
              <a:latin typeface="Comic Sans MS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4F8477-A9A2-412A-8969-1779DF996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http://www.medservice.com.co/pagina/images/stories/dormir-bebe.jp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900" y="408069"/>
            <a:ext cx="17602200" cy="97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750559" y="1269468"/>
            <a:ext cx="750099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8</a:t>
            </a:r>
            <a:r>
              <a:rPr lang="es-ES" sz="72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 </a:t>
            </a:r>
            <a:endParaRPr lang="es-ES" sz="2100" b="1" dirty="0">
              <a:ln w="11430"/>
              <a:solidFill>
                <a:srgbClr val="32E2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itchFamily="82" charset="0"/>
            </a:endParaRPr>
          </a:p>
          <a:p>
            <a:pPr algn="ctr"/>
            <a:r>
              <a:rPr lang="es-ES" sz="21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 P y 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321935" y="6793397"/>
            <a:ext cx="964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la orientación a madres y sus familias sobre cuidados de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57716" y="2731408"/>
            <a:ext cx="696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itchFamily="66" charset="0"/>
              </a:rPr>
              <a:t>Proveer atención integral a niñas y niños menores de 6 años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29091" y="3910668"/>
            <a:ext cx="80367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b="1" dirty="0"/>
              <a:t> </a:t>
            </a:r>
            <a:r>
              <a:rPr lang="es-ES_tradnl" sz="2400" dirty="0">
                <a:latin typeface="Comic Sans MS" pitchFamily="66" charset="0"/>
              </a:rPr>
              <a:t>asegurando el seguimiento dinámico</a:t>
            </a:r>
          </a:p>
          <a:p>
            <a:pPr algn="ctr"/>
            <a:r>
              <a:rPr lang="es-ES_tradnl" sz="2400" dirty="0">
                <a:latin typeface="Comic Sans MS" pitchFamily="66" charset="0"/>
              </a:rPr>
              <a:t>del crecimiento y desarrollo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8341609" y="3573102"/>
            <a:ext cx="321471" cy="448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3" name="12 CuadroTexto"/>
          <p:cNvSpPr txBox="1"/>
          <p:nvPr/>
        </p:nvSpPr>
        <p:spPr>
          <a:xfrm>
            <a:off x="3196784" y="5214026"/>
            <a:ext cx="1060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itchFamily="66" charset="0"/>
              </a:rPr>
              <a:t>intervención oportuna de las alteraciones detectadas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48200" y="8380433"/>
            <a:ext cx="3000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alimentación </a:t>
            </a:r>
            <a:endParaRPr lang="es-CO" sz="27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882326" y="8376778"/>
            <a:ext cx="2143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salud</a:t>
            </a:r>
            <a:endParaRPr lang="es-CO" sz="2700" dirty="0"/>
          </a:p>
        </p:txBody>
      </p:sp>
      <p:sp>
        <p:nvSpPr>
          <p:cNvPr id="17" name="16 Flecha abajo"/>
          <p:cNvSpPr/>
          <p:nvPr/>
        </p:nvSpPr>
        <p:spPr>
          <a:xfrm>
            <a:off x="8233164" y="5901984"/>
            <a:ext cx="535785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8" name="17 Flecha abajo"/>
          <p:cNvSpPr/>
          <p:nvPr/>
        </p:nvSpPr>
        <p:spPr>
          <a:xfrm>
            <a:off x="8340319" y="4792523"/>
            <a:ext cx="321471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9" name="18 Cerrar llave"/>
          <p:cNvSpPr/>
          <p:nvPr/>
        </p:nvSpPr>
        <p:spPr>
          <a:xfrm rot="16200000">
            <a:off x="8018851" y="4900684"/>
            <a:ext cx="964413" cy="58936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4E63EB-626C-47AF-809E-B8A0BCA5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2678" y="763085"/>
            <a:ext cx="15962322" cy="9250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3110457" y="1417974"/>
            <a:ext cx="11424143" cy="1800493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En crecimiento y desarrollo se debe:</a:t>
            </a:r>
          </a:p>
        </p:txBody>
      </p:sp>
      <p:sp>
        <p:nvSpPr>
          <p:cNvPr id="6" name="5 Sol"/>
          <p:cNvSpPr/>
          <p:nvPr/>
        </p:nvSpPr>
        <p:spPr>
          <a:xfrm>
            <a:off x="3357522" y="3214674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7" name="6 CuadroTexto"/>
          <p:cNvSpPr txBox="1"/>
          <p:nvPr/>
        </p:nvSpPr>
        <p:spPr>
          <a:xfrm>
            <a:off x="4107621" y="3214678"/>
            <a:ext cx="8465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Comic Sans MS" pitchFamily="66" charset="0"/>
              </a:rPr>
              <a:t>Control con las curvas de crecimiento y desarrollo Resolución 2465 del 2016.</a:t>
            </a:r>
          </a:p>
          <a:p>
            <a:endParaRPr lang="es-CO" sz="2400" dirty="0">
              <a:latin typeface="Comic Sans MS" pitchFamily="66" charset="0"/>
            </a:endParaRPr>
          </a:p>
        </p:txBody>
      </p:sp>
      <p:sp>
        <p:nvSpPr>
          <p:cNvPr id="8" name="7 Sol"/>
          <p:cNvSpPr/>
          <p:nvPr/>
        </p:nvSpPr>
        <p:spPr>
          <a:xfrm>
            <a:off x="3357522" y="4071930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0" name="9 CuadroTexto"/>
          <p:cNvSpPr txBox="1"/>
          <p:nvPr/>
        </p:nvSpPr>
        <p:spPr>
          <a:xfrm>
            <a:off x="4214778" y="4095610"/>
            <a:ext cx="760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Prácticas de crianza en alimentación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12" name="11 Sol"/>
          <p:cNvSpPr/>
          <p:nvPr/>
        </p:nvSpPr>
        <p:spPr>
          <a:xfrm>
            <a:off x="3391940" y="4807725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3" name="12 CuadroTexto"/>
          <p:cNvSpPr txBox="1"/>
          <p:nvPr/>
        </p:nvSpPr>
        <p:spPr>
          <a:xfrm>
            <a:off x="4214778" y="481946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Estimulación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22" name="21 Lágrima"/>
          <p:cNvSpPr/>
          <p:nvPr/>
        </p:nvSpPr>
        <p:spPr>
          <a:xfrm rot="13654274">
            <a:off x="8841347" y="4377770"/>
            <a:ext cx="2030196" cy="2067249"/>
          </a:xfrm>
          <a:prstGeom prst="teardrop">
            <a:avLst>
              <a:gd name="adj" fmla="val 200000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4" name="23 CuadroTexto"/>
          <p:cNvSpPr txBox="1"/>
          <p:nvPr/>
        </p:nvSpPr>
        <p:spPr>
          <a:xfrm>
            <a:off x="8822529" y="4714876"/>
            <a:ext cx="182166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700" dirty="0">
                <a:latin typeface="Comic Sans MS" pitchFamily="66" charset="0"/>
              </a:rPr>
              <a:t> </a:t>
            </a:r>
            <a:r>
              <a:rPr lang="es-ES_tradnl" sz="2100" dirty="0">
                <a:latin typeface="Comic Sans MS" pitchFamily="66" charset="0"/>
              </a:rPr>
              <a:t>Lenguaje</a:t>
            </a:r>
          </a:p>
          <a:p>
            <a:pPr algn="just"/>
            <a:r>
              <a:rPr lang="es-ES_tradnl" sz="2100" dirty="0">
                <a:latin typeface="Comic Sans MS" pitchFamily="66" charset="0"/>
              </a:rPr>
              <a:t> Reposo</a:t>
            </a:r>
          </a:p>
          <a:p>
            <a:pPr algn="just"/>
            <a:r>
              <a:rPr lang="es-ES_tradnl" sz="2100" dirty="0">
                <a:latin typeface="Comic Sans MS" pitchFamily="66" charset="0"/>
              </a:rPr>
              <a:t> Juego</a:t>
            </a:r>
            <a:endParaRPr lang="es-CO" sz="2100" dirty="0"/>
          </a:p>
        </p:txBody>
      </p:sp>
      <p:sp>
        <p:nvSpPr>
          <p:cNvPr id="25" name="24 Sol"/>
          <p:cNvSpPr/>
          <p:nvPr/>
        </p:nvSpPr>
        <p:spPr>
          <a:xfrm>
            <a:off x="8608215" y="4822029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26" name="25 Sol"/>
          <p:cNvSpPr/>
          <p:nvPr/>
        </p:nvSpPr>
        <p:spPr>
          <a:xfrm>
            <a:off x="8608215" y="5250657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27" name="26 Sol"/>
          <p:cNvSpPr/>
          <p:nvPr/>
        </p:nvSpPr>
        <p:spPr>
          <a:xfrm>
            <a:off x="8715372" y="5679285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28" name="27 Sol"/>
          <p:cNvSpPr/>
          <p:nvPr/>
        </p:nvSpPr>
        <p:spPr>
          <a:xfrm>
            <a:off x="3357522" y="6322227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0" name="29 CuadroTexto"/>
          <p:cNvSpPr txBox="1"/>
          <p:nvPr/>
        </p:nvSpPr>
        <p:spPr>
          <a:xfrm>
            <a:off x="4107621" y="635018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Factores protectores de la salud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31" name="30 Lágrima"/>
          <p:cNvSpPr/>
          <p:nvPr/>
        </p:nvSpPr>
        <p:spPr>
          <a:xfrm rot="13399298">
            <a:off x="10957908" y="5622482"/>
            <a:ext cx="2422245" cy="2205570"/>
          </a:xfrm>
          <a:prstGeom prst="teardrop">
            <a:avLst>
              <a:gd name="adj" fmla="val 200000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2" name="31 CuadroTexto"/>
          <p:cNvSpPr txBox="1"/>
          <p:nvPr/>
        </p:nvSpPr>
        <p:spPr>
          <a:xfrm>
            <a:off x="11287140" y="5893603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dirty="0">
                <a:latin typeface="Comic Sans MS" pitchFamily="66" charset="0"/>
              </a:rPr>
              <a:t>Higiene</a:t>
            </a:r>
          </a:p>
          <a:p>
            <a:r>
              <a:rPr lang="es-ES_tradnl" sz="2100" dirty="0">
                <a:latin typeface="Comic Sans MS" pitchFamily="66" charset="0"/>
              </a:rPr>
              <a:t>Vacunación</a:t>
            </a:r>
          </a:p>
          <a:p>
            <a:r>
              <a:rPr lang="es-ES_tradnl" sz="2100" dirty="0">
                <a:latin typeface="Comic Sans MS" pitchFamily="66" charset="0"/>
              </a:rPr>
              <a:t>Salud oral</a:t>
            </a:r>
          </a:p>
          <a:p>
            <a:r>
              <a:rPr lang="es-ES_tradnl" sz="2100" dirty="0">
                <a:latin typeface="Comic Sans MS" pitchFamily="66" charset="0"/>
              </a:rPr>
              <a:t>Ambiente sano</a:t>
            </a:r>
            <a:endParaRPr lang="es-CO" sz="2100" dirty="0">
              <a:latin typeface="Comic Sans MS" pitchFamily="66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107621" y="717948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Prevención de accidentes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321935" y="8031656"/>
            <a:ext cx="1017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Signos de alarma sobre enfermedades prevalentes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35" name="34 Sol"/>
          <p:cNvSpPr/>
          <p:nvPr/>
        </p:nvSpPr>
        <p:spPr>
          <a:xfrm>
            <a:off x="11072826" y="5893599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6" name="35 Sol"/>
          <p:cNvSpPr/>
          <p:nvPr/>
        </p:nvSpPr>
        <p:spPr>
          <a:xfrm>
            <a:off x="11072826" y="6536541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7" name="36 Sol"/>
          <p:cNvSpPr/>
          <p:nvPr/>
        </p:nvSpPr>
        <p:spPr>
          <a:xfrm>
            <a:off x="11072826" y="6215070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 dirty="0"/>
          </a:p>
        </p:txBody>
      </p:sp>
      <p:sp>
        <p:nvSpPr>
          <p:cNvPr id="38" name="37 Sol"/>
          <p:cNvSpPr/>
          <p:nvPr/>
        </p:nvSpPr>
        <p:spPr>
          <a:xfrm>
            <a:off x="11072826" y="6858012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9" name="38 Sol"/>
          <p:cNvSpPr/>
          <p:nvPr/>
        </p:nvSpPr>
        <p:spPr>
          <a:xfrm>
            <a:off x="3357522" y="7286640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0" name="39 Sol"/>
          <p:cNvSpPr/>
          <p:nvPr/>
        </p:nvSpPr>
        <p:spPr>
          <a:xfrm>
            <a:off x="3357522" y="8143896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1" name="40 Lágrima"/>
          <p:cNvSpPr/>
          <p:nvPr/>
        </p:nvSpPr>
        <p:spPr>
          <a:xfrm rot="13399298">
            <a:off x="12942930" y="7585780"/>
            <a:ext cx="1400433" cy="1330556"/>
          </a:xfrm>
          <a:prstGeom prst="teardrop">
            <a:avLst>
              <a:gd name="adj" fmla="val 200000"/>
            </a:avLst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42" name="41 CuadroTexto"/>
          <p:cNvSpPr txBox="1"/>
          <p:nvPr/>
        </p:nvSpPr>
        <p:spPr>
          <a:xfrm>
            <a:off x="13108809" y="8003705"/>
            <a:ext cx="1071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00" dirty="0">
                <a:latin typeface="Comic Sans MS" pitchFamily="66" charset="0"/>
              </a:rPr>
              <a:t>AIEPI</a:t>
            </a:r>
          </a:p>
        </p:txBody>
      </p:sp>
      <p:sp>
        <p:nvSpPr>
          <p:cNvPr id="44" name="43 Sol"/>
          <p:cNvSpPr/>
          <p:nvPr/>
        </p:nvSpPr>
        <p:spPr>
          <a:xfrm>
            <a:off x="12894495" y="8036739"/>
            <a:ext cx="214314" cy="321471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3" name="42 CuadroTexto"/>
          <p:cNvSpPr txBox="1"/>
          <p:nvPr/>
        </p:nvSpPr>
        <p:spPr>
          <a:xfrm>
            <a:off x="3163990" y="8818392"/>
            <a:ext cx="1135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es-CO" sz="2700" dirty="0">
                <a:latin typeface="Comic Sans MS" pitchFamily="66" charset="0"/>
              </a:rPr>
              <a:t> Valoración integral en cada consulta aplicando el instrumento AIEPI en control y urgencias</a:t>
            </a:r>
          </a:p>
        </p:txBody>
      </p:sp>
      <p:sp>
        <p:nvSpPr>
          <p:cNvPr id="45" name="11 Sol"/>
          <p:cNvSpPr/>
          <p:nvPr/>
        </p:nvSpPr>
        <p:spPr>
          <a:xfrm>
            <a:off x="3357522" y="5557824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6" name="12 CuadroTexto"/>
          <p:cNvSpPr txBox="1"/>
          <p:nvPr/>
        </p:nvSpPr>
        <p:spPr>
          <a:xfrm>
            <a:off x="4283460" y="5467540"/>
            <a:ext cx="4539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itchFamily="66" charset="0"/>
              </a:rPr>
              <a:t>Promoción de la resolución 2350-de 2020 </a:t>
            </a:r>
            <a:endParaRPr lang="es-CO" sz="2400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F05F8E-0F20-410A-97EA-F6A0C674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79304" y="964377"/>
            <a:ext cx="12001584" cy="9072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Proceso alternativo"/>
          <p:cNvSpPr/>
          <p:nvPr/>
        </p:nvSpPr>
        <p:spPr>
          <a:xfrm>
            <a:off x="6950911" y="1159702"/>
            <a:ext cx="3536182" cy="191304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La institución debe contar con mecanismos verificables</a:t>
            </a:r>
            <a:endParaRPr lang="es-CO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817929" y="5268504"/>
            <a:ext cx="2786082" cy="1178727"/>
          </a:xfrm>
          <a:prstGeom prst="rightArrow">
            <a:avLst/>
          </a:prstGeom>
          <a:solidFill>
            <a:srgbClr val="FFD9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referencia</a:t>
            </a:r>
            <a:endParaRPr lang="es-CO" sz="2700" dirty="0"/>
          </a:p>
        </p:txBody>
      </p:sp>
      <p:sp>
        <p:nvSpPr>
          <p:cNvPr id="8" name="7 Medio marco"/>
          <p:cNvSpPr/>
          <p:nvPr/>
        </p:nvSpPr>
        <p:spPr>
          <a:xfrm>
            <a:off x="4606621" y="2877426"/>
            <a:ext cx="1714512" cy="2357454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solidFill>
                <a:schemeClr val="tx1"/>
              </a:solidFill>
            </a:endParaRPr>
          </a:p>
        </p:txBody>
      </p:sp>
      <p:sp>
        <p:nvSpPr>
          <p:cNvPr id="9" name="8 Medio marco"/>
          <p:cNvSpPr/>
          <p:nvPr/>
        </p:nvSpPr>
        <p:spPr>
          <a:xfrm flipH="1">
            <a:off x="11880313" y="3072751"/>
            <a:ext cx="1607355" cy="2357454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solidFill>
                <a:schemeClr val="tx1"/>
              </a:solidFill>
            </a:endParaRPr>
          </a:p>
        </p:txBody>
      </p:sp>
      <p:sp>
        <p:nvSpPr>
          <p:cNvPr id="10" name="9 Nube"/>
          <p:cNvSpPr/>
          <p:nvPr/>
        </p:nvSpPr>
        <p:spPr>
          <a:xfrm>
            <a:off x="4297140" y="8358210"/>
            <a:ext cx="3536181" cy="12858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 interna </a:t>
            </a:r>
            <a:endParaRPr lang="es-CO" sz="2700" dirty="0"/>
          </a:p>
        </p:txBody>
      </p:sp>
      <p:sp>
        <p:nvSpPr>
          <p:cNvPr id="11" name="10 Flecha izquierda"/>
          <p:cNvSpPr/>
          <p:nvPr/>
        </p:nvSpPr>
        <p:spPr>
          <a:xfrm>
            <a:off x="12420600" y="5268504"/>
            <a:ext cx="3321867" cy="1178727"/>
          </a:xfrm>
          <a:prstGeom prst="leftArrow">
            <a:avLst/>
          </a:prstGeom>
          <a:solidFill>
            <a:srgbClr val="FFD9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contrareferencia </a:t>
            </a:r>
            <a:endParaRPr lang="es-CO" sz="2700" dirty="0"/>
          </a:p>
        </p:txBody>
      </p:sp>
      <p:sp>
        <p:nvSpPr>
          <p:cNvPr id="12" name="11 Nube"/>
          <p:cNvSpPr/>
          <p:nvPr/>
        </p:nvSpPr>
        <p:spPr>
          <a:xfrm>
            <a:off x="9059715" y="8481284"/>
            <a:ext cx="4071966" cy="11787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externa</a:t>
            </a:r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CO" sz="2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39C709-7B4E-4E3E-B279-328EF95E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rtal.sochipe.cl/subidos/noticias/fotos/madre-e-hij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20000"/>
          </a:blip>
          <a:srcRect/>
          <a:stretch>
            <a:fillRect/>
          </a:stretch>
        </p:blipFill>
        <p:spPr bwMode="auto">
          <a:xfrm>
            <a:off x="3358264" y="1071534"/>
            <a:ext cx="10711649" cy="8959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323576" y="3140744"/>
            <a:ext cx="11424143" cy="1246495"/>
          </a:xfrm>
          <a:prstGeom prst="rect">
            <a:avLst/>
          </a:prstGeom>
          <a:noFill/>
          <a:ln>
            <a:noFill/>
          </a:ln>
        </p:spPr>
        <p:txBody>
          <a:bodyPr wrap="squar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GARANTIZAR ENTORNOS</a:t>
            </a:r>
          </a:p>
          <a:p>
            <a:pPr algn="ctr"/>
            <a:r>
              <a:rPr lang="es-ES" sz="3600" b="1" dirty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PROTECTORES Y ESPACIOS AMIGABLES</a:t>
            </a:r>
          </a:p>
        </p:txBody>
      </p:sp>
      <p:sp>
        <p:nvSpPr>
          <p:cNvPr id="6" name="5 Hexágono"/>
          <p:cNvSpPr/>
          <p:nvPr/>
        </p:nvSpPr>
        <p:spPr>
          <a:xfrm>
            <a:off x="8714089" y="4735334"/>
            <a:ext cx="3429024" cy="107157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Actitud positiva y atenta</a:t>
            </a:r>
          </a:p>
        </p:txBody>
      </p:sp>
      <p:sp>
        <p:nvSpPr>
          <p:cNvPr id="7" name="6 Hexágono"/>
          <p:cNvSpPr/>
          <p:nvPr/>
        </p:nvSpPr>
        <p:spPr>
          <a:xfrm>
            <a:off x="5071909" y="4687515"/>
            <a:ext cx="3429024" cy="106986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Derechos humanos</a:t>
            </a:r>
          </a:p>
        </p:txBody>
      </p:sp>
      <p:sp>
        <p:nvSpPr>
          <p:cNvPr id="8" name="7 Hexágono"/>
          <p:cNvSpPr/>
          <p:nvPr/>
        </p:nvSpPr>
        <p:spPr>
          <a:xfrm>
            <a:off x="12037239" y="5143500"/>
            <a:ext cx="3429024" cy="107157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Percibir las necesidades de la mamás</a:t>
            </a:r>
          </a:p>
        </p:txBody>
      </p:sp>
      <p:sp>
        <p:nvSpPr>
          <p:cNvPr id="9" name="8 Elipse"/>
          <p:cNvSpPr/>
          <p:nvPr/>
        </p:nvSpPr>
        <p:spPr>
          <a:xfrm>
            <a:off x="2908374" y="5913264"/>
            <a:ext cx="3643338" cy="1714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solidFill>
                  <a:schemeClr val="tx1"/>
                </a:solidFill>
                <a:latin typeface="Comic Sans MS" pitchFamily="66" charset="0"/>
              </a:rPr>
              <a:t>EL PERSONAL ENTRENADO</a:t>
            </a:r>
          </a:p>
        </p:txBody>
      </p:sp>
      <p:sp>
        <p:nvSpPr>
          <p:cNvPr id="10" name="9 Hexágono"/>
          <p:cNvSpPr/>
          <p:nvPr/>
        </p:nvSpPr>
        <p:spPr>
          <a:xfrm>
            <a:off x="12144396" y="6643698"/>
            <a:ext cx="3429024" cy="107157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Relacionarse de manera respetuosa</a:t>
            </a:r>
          </a:p>
        </p:txBody>
      </p:sp>
      <p:sp>
        <p:nvSpPr>
          <p:cNvPr id="11" name="10 Hexágono"/>
          <p:cNvSpPr/>
          <p:nvPr/>
        </p:nvSpPr>
        <p:spPr>
          <a:xfrm>
            <a:off x="9144000" y="7929582"/>
            <a:ext cx="3857652" cy="150019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Brinde asesoría en los temas planteados dentro de la estrategia </a:t>
            </a:r>
          </a:p>
        </p:txBody>
      </p:sp>
      <p:sp>
        <p:nvSpPr>
          <p:cNvPr id="12" name="11 Hexágono"/>
          <p:cNvSpPr/>
          <p:nvPr/>
        </p:nvSpPr>
        <p:spPr>
          <a:xfrm>
            <a:off x="5393505" y="8143896"/>
            <a:ext cx="3429024" cy="107157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Comic Sans MS" pitchFamily="66" charset="0"/>
              </a:rPr>
              <a:t>No restringir la entrada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33242" y="1254230"/>
            <a:ext cx="742290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9</a:t>
            </a:r>
          </a:p>
          <a:p>
            <a:pPr algn="ctr"/>
            <a:r>
              <a:rPr lang="es-ES" sz="21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Subgerencia</a:t>
            </a:r>
            <a:endParaRPr lang="es-ES" sz="2100" b="1" dirty="0">
              <a:ln w="11430"/>
              <a:solidFill>
                <a:srgbClr val="32E2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FF2DD2-F27A-4EDB-A8A6-82248919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678993" y="5143500"/>
            <a:ext cx="10822857" cy="857256"/>
          </a:xfrm>
          <a:prstGeom prst="roundRect">
            <a:avLst/>
          </a:prstGeom>
          <a:solidFill>
            <a:srgbClr val="FFD9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9200" y="1071538"/>
            <a:ext cx="16154400" cy="866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4978732" y="1848815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1430">
                  <a:solidFill>
                    <a:schemeClr val="tx1"/>
                  </a:solidFill>
                </a:ln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La institución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928894" y="3750459"/>
            <a:ext cx="4179123" cy="1285884"/>
          </a:xfrm>
          <a:prstGeom prst="roundRect">
            <a:avLst/>
          </a:prstGeom>
          <a:gradFill flip="none" rotWithShape="1">
            <a:gsLst>
              <a:gs pos="0">
                <a:srgbClr val="FFD243">
                  <a:tint val="66000"/>
                  <a:satMod val="160000"/>
                </a:srgbClr>
              </a:gs>
              <a:gs pos="50000">
                <a:srgbClr val="FFD243">
                  <a:tint val="44500"/>
                  <a:satMod val="160000"/>
                </a:srgbClr>
              </a:gs>
              <a:gs pos="100000">
                <a:srgbClr val="FFD24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Entrega oportuna y preferencial de servicios a madres, niñas y niños</a:t>
            </a:r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8622070" y="2732467"/>
            <a:ext cx="535785" cy="75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43208" y="6000757"/>
            <a:ext cx="32147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n>
                  <a:solidFill>
                    <a:srgbClr val="FFC000"/>
                  </a:solidFill>
                </a:ln>
                <a:latin typeface="Comic Sans MS" pitchFamily="66" charset="0"/>
              </a:rPr>
              <a:t>Servicios administrativos, citas, farmacia, exámenes diagnósticos</a:t>
            </a:r>
            <a:endParaRPr lang="es-CO" sz="2700" dirty="0">
              <a:ln>
                <a:solidFill>
                  <a:srgbClr val="FFC000"/>
                </a:solidFill>
              </a:ln>
              <a:latin typeface="Comic Sans MS" pitchFamily="66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429092" y="5143500"/>
            <a:ext cx="535785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2" name="11 Rectángulo redondeado"/>
          <p:cNvSpPr/>
          <p:nvPr/>
        </p:nvSpPr>
        <p:spPr>
          <a:xfrm>
            <a:off x="7322331" y="3536145"/>
            <a:ext cx="4179123" cy="1714512"/>
          </a:xfrm>
          <a:prstGeom prst="roundRect">
            <a:avLst/>
          </a:prstGeom>
          <a:gradFill flip="none" rotWithShape="1">
            <a:gsLst>
              <a:gs pos="0">
                <a:srgbClr val="FFD243">
                  <a:tint val="66000"/>
                  <a:satMod val="160000"/>
                </a:srgbClr>
              </a:gs>
              <a:gs pos="50000">
                <a:srgbClr val="FFD243">
                  <a:tint val="44500"/>
                  <a:satMod val="160000"/>
                </a:srgbClr>
              </a:gs>
              <a:gs pos="100000">
                <a:srgbClr val="FFD24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El personal de salud de los servicios de salud sexual y reproductiva, consulta externa y urgencias</a:t>
            </a:r>
            <a:endParaRPr lang="es-CO" sz="2400" dirty="0">
              <a:solidFill>
                <a:schemeClr val="tx1"/>
              </a:solidFill>
            </a:endParaRPr>
          </a:p>
          <a:p>
            <a:pPr algn="ctr"/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29488" y="6215071"/>
            <a:ext cx="26789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n>
                  <a:solidFill>
                    <a:srgbClr val="FFC000"/>
                  </a:solidFill>
                </a:ln>
                <a:latin typeface="Comic Sans MS" pitchFamily="66" charset="0"/>
              </a:rPr>
              <a:t>Deberá prodigar un manejo respetuoso, rápido, y eficaz</a:t>
            </a:r>
            <a:endParaRPr lang="es-CO" sz="2700" dirty="0">
              <a:ln>
                <a:solidFill>
                  <a:srgbClr val="FFC000"/>
                </a:solidFill>
              </a:ln>
              <a:latin typeface="Comic Sans MS" pitchFamily="66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8715372" y="5357814"/>
            <a:ext cx="535785" cy="75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9" name="18 Rectángulo redondeado"/>
          <p:cNvSpPr/>
          <p:nvPr/>
        </p:nvSpPr>
        <p:spPr>
          <a:xfrm>
            <a:off x="11608611" y="3536145"/>
            <a:ext cx="4179123" cy="1714512"/>
          </a:xfrm>
          <a:prstGeom prst="roundRect">
            <a:avLst/>
          </a:prstGeom>
          <a:gradFill flip="none" rotWithShape="1">
            <a:gsLst>
              <a:gs pos="0">
                <a:srgbClr val="FFD243">
                  <a:tint val="66000"/>
                  <a:satMod val="160000"/>
                </a:srgbClr>
              </a:gs>
              <a:gs pos="50000">
                <a:srgbClr val="FFD243">
                  <a:tint val="44500"/>
                  <a:satMod val="160000"/>
                </a:srgbClr>
              </a:gs>
              <a:gs pos="100000">
                <a:srgbClr val="FFD24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El personal administrativo incluyendo los servicios de salud sexual</a:t>
            </a:r>
            <a:endParaRPr lang="es-CO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20 Flecha abajo"/>
          <p:cNvSpPr/>
          <p:nvPr/>
        </p:nvSpPr>
        <p:spPr>
          <a:xfrm>
            <a:off x="12894495" y="5357814"/>
            <a:ext cx="535785" cy="750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644198" y="6107913"/>
            <a:ext cx="5143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700" dirty="0">
                <a:ln>
                  <a:solidFill>
                    <a:srgbClr val="FFC000"/>
                  </a:solidFill>
                </a:ln>
                <a:latin typeface="Comic Sans MS" pitchFamily="66" charset="0"/>
              </a:rPr>
              <a:t>Dar aviso a la policía,</a:t>
            </a:r>
          </a:p>
          <a:p>
            <a:pPr lvl="0"/>
            <a:r>
              <a:rPr lang="es-ES_tradnl" sz="2700" dirty="0">
                <a:ln>
                  <a:solidFill>
                    <a:srgbClr val="FFC000"/>
                  </a:solidFill>
                </a:ln>
                <a:latin typeface="Comic Sans MS" pitchFamily="66" charset="0"/>
              </a:rPr>
              <a:t> Comisarías de familia o al equipo del Programa de Prevención y Atención a la violencia intrafamiliar y la violencia contra las mujeres</a:t>
            </a:r>
            <a:r>
              <a:rPr lang="es-ES_tradnl" sz="2700" dirty="0"/>
              <a:t>.</a:t>
            </a:r>
            <a:endParaRPr lang="es-CO" sz="2700" dirty="0"/>
          </a:p>
          <a:p>
            <a:r>
              <a:rPr lang="es-ES_tradnl" sz="2700" dirty="0"/>
              <a:t> </a:t>
            </a:r>
            <a:endParaRPr lang="es-CO" sz="2700" dirty="0"/>
          </a:p>
          <a:p>
            <a:endParaRPr lang="es-CO" sz="27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733BF9-FB78-47E3-8958-8E4C95BD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Nube"/>
          <p:cNvSpPr/>
          <p:nvPr/>
        </p:nvSpPr>
        <p:spPr>
          <a:xfrm>
            <a:off x="2971089" y="2317768"/>
            <a:ext cx="12802311" cy="68643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Garantizará</a:t>
            </a:r>
            <a:r>
              <a:rPr lang="es-CO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endParaRPr lang="es-CO" sz="27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s-CO" sz="27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CO" sz="2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Señalización adecuada del programa IAMII.</a:t>
            </a:r>
          </a:p>
          <a:p>
            <a:endParaRPr lang="es-CO" sz="27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CO" sz="2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Entrega de información a los usuarios por medio de: pagina WEB, Facebook, folletos y pancartas.</a:t>
            </a:r>
          </a:p>
          <a:p>
            <a:endParaRPr lang="es-CO" sz="27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CO" sz="2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Mantenimiento de programa.</a:t>
            </a:r>
          </a:p>
          <a:p>
            <a:endParaRPr lang="es-CO" sz="27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CO" sz="2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Existencia de espacios amigables, cómodos, seguros en los servicios. </a:t>
            </a:r>
          </a:p>
          <a:p>
            <a:r>
              <a:rPr lang="es-CO" sz="27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endParaRPr lang="es-CO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Sol"/>
          <p:cNvSpPr/>
          <p:nvPr/>
        </p:nvSpPr>
        <p:spPr>
          <a:xfrm>
            <a:off x="4067436" y="4030076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Sol"/>
          <p:cNvSpPr/>
          <p:nvPr/>
        </p:nvSpPr>
        <p:spPr>
          <a:xfrm>
            <a:off x="4067436" y="4875608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5" name="4 Sol"/>
          <p:cNvSpPr/>
          <p:nvPr/>
        </p:nvSpPr>
        <p:spPr>
          <a:xfrm>
            <a:off x="4067436" y="6107913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6" name="5 Sol"/>
          <p:cNvSpPr/>
          <p:nvPr/>
        </p:nvSpPr>
        <p:spPr>
          <a:xfrm>
            <a:off x="4067436" y="6954980"/>
            <a:ext cx="535785" cy="535785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Rectángulo"/>
          <p:cNvSpPr/>
          <p:nvPr/>
        </p:nvSpPr>
        <p:spPr>
          <a:xfrm>
            <a:off x="3337783" y="1579104"/>
            <a:ext cx="53687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200" b="1" dirty="0">
                <a:ln w="11430">
                  <a:solidFill>
                    <a:schemeClr val="tx1"/>
                  </a:solidFill>
                </a:ln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La institución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ABDAF9-CCC2-45E8-BAF7-7E244B70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3527376" y="4980247"/>
            <a:ext cx="8396721" cy="464210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2" name="1 CuadroTexto"/>
          <p:cNvSpPr txBox="1"/>
          <p:nvPr/>
        </p:nvSpPr>
        <p:spPr>
          <a:xfrm>
            <a:off x="4135976" y="5800886"/>
            <a:ext cx="71795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00" dirty="0">
                <a:latin typeface="Comic Sans MS" pitchFamily="66" charset="0"/>
              </a:rPr>
              <a:t>DISEÑO DE ESTRATEGIAS Y MECANISMOS DE APOYO COMUNITARIO E INSTITUCIONAL A LAS MADRES, LOS PADRES Y LAS FAMILIAS, QUE ASEGUREN LA CONTINUIDAD DE LAS ACCIONES</a:t>
            </a:r>
          </a:p>
          <a:p>
            <a:pPr algn="ctr"/>
            <a:r>
              <a:rPr lang="es-CO" sz="2700" dirty="0">
                <a:latin typeface="Comic Sans MS" pitchFamily="66" charset="0"/>
              </a:rPr>
              <a:t>DESARROLLADAS.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32219" y="1017316"/>
            <a:ext cx="8162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10</a:t>
            </a:r>
          </a:p>
          <a:p>
            <a:pPr algn="ctr"/>
            <a:r>
              <a:rPr lang="es-ES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Comunitaria</a:t>
            </a:r>
            <a:r>
              <a:rPr lang="es-ES" sz="24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52800" y="2997295"/>
            <a:ext cx="10585176" cy="1788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CUIDADO DE LA SALUD Y NUTRICION MATERNA E INFANTIL MAS ALLA DE LA INSTITUCION  DE SALUD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997C22-BA0D-4FDE-80C2-AF32CB5C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836" y="1285851"/>
            <a:ext cx="8786874" cy="143116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Lineamientos para </a:t>
            </a:r>
          </a:p>
          <a:p>
            <a:pPr algn="ctr"/>
            <a:r>
              <a:rPr lang="es-ES"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la estrategia </a:t>
            </a:r>
            <a:r>
              <a:rPr lang="es-ES" sz="4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iamiI</a:t>
            </a:r>
            <a:r>
              <a:rPr lang="es-ES" sz="4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86000" y="3857620"/>
            <a:ext cx="28932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El ministerio de salud y de la protección social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86000" y="5453599"/>
            <a:ext cx="2893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MPS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72034" y="3857620"/>
            <a:ext cx="2464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UNICEF</a:t>
            </a:r>
          </a:p>
          <a:p>
            <a:pPr algn="ctr"/>
            <a:r>
              <a:rPr lang="es-ES_tradnl" sz="2700" dirty="0">
                <a:latin typeface="Comic Sans MS" pitchFamily="66" charset="0"/>
              </a:rPr>
              <a:t>Fondo de las Naciones Unidas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29488" y="3857616"/>
            <a:ext cx="26789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Entidades Territoriales de Salud</a:t>
            </a:r>
          </a:p>
        </p:txBody>
      </p:sp>
      <p:sp>
        <p:nvSpPr>
          <p:cNvPr id="12" name="11 Menos"/>
          <p:cNvSpPr/>
          <p:nvPr/>
        </p:nvSpPr>
        <p:spPr>
          <a:xfrm>
            <a:off x="2500266" y="5679285"/>
            <a:ext cx="13073154" cy="321471"/>
          </a:xfrm>
          <a:prstGeom prst="mathMinus">
            <a:avLst>
              <a:gd name="adj1" fmla="val 51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5" name="14 Flecha abajo"/>
          <p:cNvSpPr/>
          <p:nvPr/>
        </p:nvSpPr>
        <p:spPr>
          <a:xfrm>
            <a:off x="4107621" y="5786442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6" name="15 Flecha abajo"/>
          <p:cNvSpPr/>
          <p:nvPr/>
        </p:nvSpPr>
        <p:spPr>
          <a:xfrm>
            <a:off x="6679389" y="5893599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7" name="16 Flecha abajo"/>
          <p:cNvSpPr/>
          <p:nvPr/>
        </p:nvSpPr>
        <p:spPr>
          <a:xfrm>
            <a:off x="8822529" y="5893599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8" name="17 CuadroTexto"/>
          <p:cNvSpPr txBox="1"/>
          <p:nvPr/>
        </p:nvSpPr>
        <p:spPr>
          <a:xfrm>
            <a:off x="3786150" y="6965173"/>
            <a:ext cx="9965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Han venido trabajando la Iniciativa IAMII.</a:t>
            </a:r>
          </a:p>
          <a:p>
            <a:pPr algn="ctr"/>
            <a:r>
              <a:rPr lang="es-ES_tradnl" sz="2700" dirty="0">
                <a:latin typeface="Comic Sans MS" pitchFamily="66" charset="0"/>
              </a:rPr>
              <a:t>Han planteado </a:t>
            </a:r>
            <a:r>
              <a:rPr lang="es-ES_tradnl" sz="2700" b="1" dirty="0">
                <a:solidFill>
                  <a:srgbClr val="FF0066"/>
                </a:solidFill>
                <a:latin typeface="Lucida Calligraphy" pitchFamily="66" charset="0"/>
              </a:rPr>
              <a:t>CRÍTERIOS GLOBALES </a:t>
            </a:r>
            <a:r>
              <a:rPr lang="es-ES_tradnl" sz="2700" b="1" dirty="0">
                <a:latin typeface="Comic Sans MS" pitchFamily="66" charset="0"/>
              </a:rPr>
              <a:t>,</a:t>
            </a:r>
          </a:p>
          <a:p>
            <a:pPr algn="ctr"/>
            <a:r>
              <a:rPr lang="es-ES_tradnl" sz="2700" dirty="0">
                <a:latin typeface="Comic Sans MS" pitchFamily="66" charset="0"/>
              </a:rPr>
              <a:t>para brindar una  atención integral</a:t>
            </a:r>
            <a:r>
              <a:rPr lang="es-ES_tradnl" sz="2700" b="1" dirty="0">
                <a:solidFill>
                  <a:srgbClr val="FF0066"/>
                </a:solidFill>
                <a:latin typeface="Lucida Calligraphy" pitchFamily="66" charset="0"/>
              </a:rPr>
              <a:t> </a:t>
            </a:r>
            <a:r>
              <a:rPr lang="es-ES_tradnl" sz="2700" dirty="0">
                <a:latin typeface="Comic Sans MS" pitchFamily="66" charset="0"/>
              </a:rPr>
              <a:t>en los diversos momentos del ciclo vital.</a:t>
            </a:r>
            <a:endParaRPr lang="es-ES_tradnl" sz="2700" b="1" dirty="0">
              <a:solidFill>
                <a:srgbClr val="FF0066"/>
              </a:solidFill>
              <a:latin typeface="Lucida Calligraphy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7338" y="750067"/>
            <a:ext cx="2107401" cy="24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0001256" y="3857616"/>
            <a:ext cx="26789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Organización No Gubernamental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11287140" y="5893599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20" name="19 CuadroTexto"/>
          <p:cNvSpPr txBox="1"/>
          <p:nvPr/>
        </p:nvSpPr>
        <p:spPr>
          <a:xfrm>
            <a:off x="12680181" y="3857620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latin typeface="Comic Sans MS" pitchFamily="66" charset="0"/>
              </a:rPr>
              <a:t>Organizaciones sociales y de ámbito académico</a:t>
            </a:r>
          </a:p>
        </p:txBody>
      </p:sp>
      <p:sp>
        <p:nvSpPr>
          <p:cNvPr id="21" name="20 Flecha abajo"/>
          <p:cNvSpPr/>
          <p:nvPr/>
        </p:nvSpPr>
        <p:spPr>
          <a:xfrm>
            <a:off x="13644594" y="5786442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E61CD4-946C-442C-BAD9-321D6B74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6" descr="http://media.parabebes.com/fotos/2/5/7/l.gemelas_124699375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2176" y="1513013"/>
            <a:ext cx="10502418" cy="7981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Llamada de nube"/>
          <p:cNvSpPr/>
          <p:nvPr/>
        </p:nvSpPr>
        <p:spPr>
          <a:xfrm>
            <a:off x="6893703" y="1178691"/>
            <a:ext cx="4714908" cy="332186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solidFill>
                  <a:schemeClr val="tx1"/>
                </a:solidFill>
                <a:latin typeface="Comic Sans MS" pitchFamily="66" charset="0"/>
              </a:rPr>
              <a:t>Las instituciones deben coordinar la conformación y consolidación de equipos extramurales</a:t>
            </a:r>
            <a:endParaRPr lang="es-CO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821737" y="5357814"/>
            <a:ext cx="3964809" cy="964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latin typeface="Comic Sans MS" pitchFamily="66" charset="0"/>
              </a:rPr>
              <a:t>Promotores/as de salud “GEBIS”</a:t>
            </a:r>
            <a:endParaRPr lang="es-CO" sz="27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7215174" y="5357814"/>
            <a:ext cx="3964809" cy="964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latin typeface="Comic Sans MS" pitchFamily="66" charset="0"/>
              </a:rPr>
              <a:t>Madres FAMI, </a:t>
            </a:r>
            <a:endParaRPr lang="es-CO" sz="2700" dirty="0">
              <a:latin typeface="Comic Sans MS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608611" y="5357814"/>
            <a:ext cx="3964809" cy="964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700" dirty="0">
                <a:latin typeface="Comic Sans MS" pitchFamily="66" charset="0"/>
              </a:rPr>
              <a:t>Consejeras comunitarias</a:t>
            </a:r>
            <a:endParaRPr lang="es-CO" sz="2700" dirty="0">
              <a:latin typeface="Comic Sans MS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894495" y="7715268"/>
            <a:ext cx="2571768" cy="964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Red del buen trato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9679785" y="7715268"/>
            <a:ext cx="2571768" cy="964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700" dirty="0">
                <a:latin typeface="Comic Sans MS" pitchFamily="66" charset="0"/>
              </a:rPr>
              <a:t>Inspección de familia</a:t>
            </a:r>
          </a:p>
        </p:txBody>
      </p:sp>
      <p:sp>
        <p:nvSpPr>
          <p:cNvPr id="8" name="7 Lágrima"/>
          <p:cNvSpPr/>
          <p:nvPr/>
        </p:nvSpPr>
        <p:spPr>
          <a:xfrm>
            <a:off x="5929290" y="4822029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9" name="8 Lágrima"/>
          <p:cNvSpPr/>
          <p:nvPr/>
        </p:nvSpPr>
        <p:spPr>
          <a:xfrm>
            <a:off x="6357918" y="4286244"/>
            <a:ext cx="535785" cy="5357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0" name="9 Lágrima"/>
          <p:cNvSpPr/>
          <p:nvPr/>
        </p:nvSpPr>
        <p:spPr>
          <a:xfrm>
            <a:off x="11501454" y="6536541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1" name="10 Lágrima"/>
          <p:cNvSpPr/>
          <p:nvPr/>
        </p:nvSpPr>
        <p:spPr>
          <a:xfrm rot="16416730">
            <a:off x="11072826" y="3979059"/>
            <a:ext cx="535785" cy="5357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2" name="11 Lágrima"/>
          <p:cNvSpPr/>
          <p:nvPr/>
        </p:nvSpPr>
        <p:spPr>
          <a:xfrm rot="16416730">
            <a:off x="11699421" y="4484211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3" name="12 Lágrima"/>
          <p:cNvSpPr/>
          <p:nvPr/>
        </p:nvSpPr>
        <p:spPr>
          <a:xfrm>
            <a:off x="10858512" y="7072326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4" name="13 Lágrima"/>
          <p:cNvSpPr/>
          <p:nvPr/>
        </p:nvSpPr>
        <p:spPr>
          <a:xfrm rot="17888953">
            <a:off x="13549896" y="6524082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sp>
        <p:nvSpPr>
          <p:cNvPr id="15" name="14 Lágrima"/>
          <p:cNvSpPr/>
          <p:nvPr/>
        </p:nvSpPr>
        <p:spPr>
          <a:xfrm rot="16200000">
            <a:off x="14073222" y="7072326"/>
            <a:ext cx="535785" cy="535785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700">
              <a:latin typeface="Comic Sans MS" pitchFamily="66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1628799-1A7B-4DD4-AF34-5C56E5C31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464723" y="1714480"/>
            <a:ext cx="11251406" cy="7822406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700"/>
          </a:p>
        </p:txBody>
      </p:sp>
      <p:sp>
        <p:nvSpPr>
          <p:cNvPr id="5" name="4 Flecha derecha"/>
          <p:cNvSpPr/>
          <p:nvPr/>
        </p:nvSpPr>
        <p:spPr>
          <a:xfrm>
            <a:off x="3743400" y="1903140"/>
            <a:ext cx="3536157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GESTACION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7444052" y="3847356"/>
            <a:ext cx="3536156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PUERPERIO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8072438" y="5893595"/>
            <a:ext cx="3536157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PERIODO</a:t>
            </a:r>
            <a:r>
              <a:rPr lang="es-ES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NEONATAL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9786938" y="7608095"/>
            <a:ext cx="3536157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INFANCIA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44" y="3107521"/>
            <a:ext cx="2857502" cy="28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21" y="6536541"/>
            <a:ext cx="3321867" cy="24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 Flecha derecha"/>
          <p:cNvSpPr/>
          <p:nvPr/>
        </p:nvSpPr>
        <p:spPr>
          <a:xfrm>
            <a:off x="3743404" y="3847356"/>
            <a:ext cx="3536156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PARTO</a:t>
            </a:r>
          </a:p>
        </p:txBody>
      </p:sp>
      <p:sp>
        <p:nvSpPr>
          <p:cNvPr id="10" name="5 Flecha derecha"/>
          <p:cNvSpPr/>
          <p:nvPr/>
        </p:nvSpPr>
        <p:spPr>
          <a:xfrm>
            <a:off x="7444052" y="1916832"/>
            <a:ext cx="3536156" cy="1714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TRABAJO DE PARTO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5ACE00-96C4-4E1F-AC95-1E0BF460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7 puntas"/>
          <p:cNvSpPr/>
          <p:nvPr/>
        </p:nvSpPr>
        <p:spPr>
          <a:xfrm>
            <a:off x="2607423" y="214282"/>
            <a:ext cx="7072362" cy="4500533"/>
          </a:xfrm>
          <a:prstGeom prst="star7">
            <a:avLst/>
          </a:prstGeom>
          <a:solidFill>
            <a:srgbClr val="5BF3A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7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s-CO" sz="27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PERIODO INICIAL</a:t>
            </a:r>
          </a:p>
          <a:p>
            <a:pPr algn="ctr">
              <a:defRPr/>
            </a:pPr>
            <a:r>
              <a:rPr lang="es-CO" sz="2700" dirty="0">
                <a:solidFill>
                  <a:schemeClr val="tx1"/>
                </a:solidFill>
                <a:latin typeface="Comic Sans MS" pitchFamily="66" charset="0"/>
              </a:rPr>
              <a:t>1990 con la Iniciativa Hospitales Amigos de los Niños presentada por OMS/UNICEF</a:t>
            </a:r>
          </a:p>
          <a:p>
            <a:pPr algn="ctr">
              <a:defRPr/>
            </a:pPr>
            <a:r>
              <a:rPr lang="es-CO" sz="2700" dirty="0">
                <a:solidFill>
                  <a:schemeClr val="tx1"/>
                </a:solidFill>
                <a:latin typeface="Comic Sans MS" pitchFamily="66" charset="0"/>
              </a:rPr>
              <a:t>(Lactancia Materna)</a:t>
            </a:r>
            <a:endParaRPr lang="es-ES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strella de 7 puntas"/>
          <p:cNvSpPr/>
          <p:nvPr/>
        </p:nvSpPr>
        <p:spPr>
          <a:xfrm>
            <a:off x="6250761" y="3643302"/>
            <a:ext cx="5465007" cy="52506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7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PERIODO DE TRANSICIÓN</a:t>
            </a:r>
          </a:p>
          <a:p>
            <a:pPr algn="ctr">
              <a:defRPr/>
            </a:pPr>
            <a:r>
              <a:rPr lang="es-ES" sz="2700" dirty="0">
                <a:solidFill>
                  <a:schemeClr val="tx1"/>
                </a:solidFill>
                <a:latin typeface="Comic Sans MS" pitchFamily="66" charset="0"/>
              </a:rPr>
              <a:t>Interrelación de acciones, programas y proyectos.</a:t>
            </a:r>
          </a:p>
          <a:p>
            <a:pPr algn="ctr">
              <a:defRPr/>
            </a:pPr>
            <a:r>
              <a:rPr lang="es-ES" sz="2700" dirty="0">
                <a:solidFill>
                  <a:schemeClr val="tx1"/>
                </a:solidFill>
                <a:latin typeface="Comic Sans MS" pitchFamily="66" charset="0"/>
              </a:rPr>
              <a:t>Derechos humanos, sexuales,  reproductivos y género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643012" y="8251054"/>
            <a:ext cx="8415338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1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EVOLUCION</a:t>
            </a:r>
          </a:p>
        </p:txBody>
      </p:sp>
      <p:sp>
        <p:nvSpPr>
          <p:cNvPr id="9" name="8 Estrella de 7 puntas"/>
          <p:cNvSpPr/>
          <p:nvPr/>
        </p:nvSpPr>
        <p:spPr>
          <a:xfrm>
            <a:off x="10536993" y="5786442"/>
            <a:ext cx="5465007" cy="407196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7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s-ES" sz="2700" b="1" dirty="0">
                <a:solidFill>
                  <a:schemeClr val="tx1"/>
                </a:solidFill>
                <a:latin typeface="Comic Sans MS" pitchFamily="66" charset="0"/>
              </a:rPr>
              <a:t>PERIODO NUEVO</a:t>
            </a:r>
          </a:p>
          <a:p>
            <a:pPr algn="ctr">
              <a:defRPr/>
            </a:pPr>
            <a:r>
              <a:rPr lang="es-ES" sz="2700" dirty="0">
                <a:solidFill>
                  <a:schemeClr val="tx1"/>
                </a:solidFill>
                <a:latin typeface="Comic Sans MS" pitchFamily="66" charset="0"/>
              </a:rPr>
              <a:t>Integralidad</a:t>
            </a:r>
          </a:p>
          <a:p>
            <a:pPr algn="ctr">
              <a:defRPr/>
            </a:pPr>
            <a:r>
              <a:rPr lang="es-ES" sz="2700" dirty="0">
                <a:solidFill>
                  <a:schemeClr val="tx1"/>
                </a:solidFill>
                <a:latin typeface="Comic Sans MS" pitchFamily="66" charset="0"/>
              </a:rPr>
              <a:t>Materno infantil</a:t>
            </a:r>
          </a:p>
        </p:txBody>
      </p:sp>
      <p:pic>
        <p:nvPicPr>
          <p:cNvPr id="10" name="9 Imagen" descr="http://s2.fotolog.com.ar/photo/l/000/207/207890_2215105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198" y="964377"/>
            <a:ext cx="379603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C1E6E94-DFED-4C63-B9E4-4EDBD011D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57324" y="964381"/>
            <a:ext cx="88940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7200" b="1" dirty="0">
                <a:ln/>
                <a:solidFill>
                  <a:srgbClr val="7030A0"/>
                </a:solidFill>
                <a:latin typeface="Ravie" pitchFamily="82" charset="0"/>
              </a:rPr>
              <a:t>PILARES</a:t>
            </a:r>
          </a:p>
        </p:txBody>
      </p:sp>
      <p:sp>
        <p:nvSpPr>
          <p:cNvPr id="5" name="4 Nube"/>
          <p:cNvSpPr/>
          <p:nvPr/>
        </p:nvSpPr>
        <p:spPr>
          <a:xfrm>
            <a:off x="9894099" y="1393005"/>
            <a:ext cx="3750495" cy="2143140"/>
          </a:xfrm>
          <a:prstGeom prst="cloud">
            <a:avLst/>
          </a:prstGeom>
          <a:gradFill>
            <a:gsLst>
              <a:gs pos="62000">
                <a:schemeClr val="accent3">
                  <a:lumMod val="60000"/>
                  <a:lumOff val="40000"/>
                  <a:alpha val="74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La integración de servicios y programas</a:t>
            </a:r>
            <a:endParaRPr lang="es-ES" sz="27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Nube"/>
          <p:cNvSpPr/>
          <p:nvPr/>
        </p:nvSpPr>
        <p:spPr>
          <a:xfrm>
            <a:off x="4107621" y="3750463"/>
            <a:ext cx="3750468" cy="2786063"/>
          </a:xfrm>
          <a:prstGeom prst="cloud">
            <a:avLst/>
          </a:prstGeom>
          <a:gradFill>
            <a:gsLst>
              <a:gs pos="56000">
                <a:schemeClr val="accent3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La continuidad de la atención</a:t>
            </a:r>
            <a:r>
              <a:rPr lang="es-CO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Nube"/>
          <p:cNvSpPr/>
          <p:nvPr/>
        </p:nvSpPr>
        <p:spPr>
          <a:xfrm>
            <a:off x="10215570" y="7072330"/>
            <a:ext cx="3750468" cy="2250278"/>
          </a:xfrm>
          <a:prstGeom prst="cloud">
            <a:avLst/>
          </a:prstGeom>
          <a:gradFill>
            <a:gsLst>
              <a:gs pos="43000">
                <a:schemeClr val="accent3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700" b="1" dirty="0">
                <a:solidFill>
                  <a:schemeClr val="tx1"/>
                </a:solidFill>
                <a:latin typeface="Comic Sans MS" pitchFamily="66" charset="0"/>
              </a:rPr>
              <a:t>La óptima calidad de la atención</a:t>
            </a:r>
            <a:r>
              <a:rPr lang="es-CO" sz="27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" sz="27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7041" y="4071934"/>
            <a:ext cx="3274758" cy="254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11 Conector recto"/>
          <p:cNvCxnSpPr/>
          <p:nvPr/>
        </p:nvCxnSpPr>
        <p:spPr>
          <a:xfrm rot="5400000" flipH="1" flipV="1">
            <a:off x="5500662" y="3214674"/>
            <a:ext cx="1071570" cy="2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036447" y="2678889"/>
            <a:ext cx="3857652" cy="2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6" idx="1"/>
          </p:cNvCxnSpPr>
          <p:nvPr/>
        </p:nvCxnSpPr>
        <p:spPr>
          <a:xfrm rot="16200000" flipH="1">
            <a:off x="5150906" y="7365507"/>
            <a:ext cx="1717499" cy="535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7" idx="2"/>
          </p:cNvCxnSpPr>
          <p:nvPr/>
        </p:nvCxnSpPr>
        <p:spPr>
          <a:xfrm flipV="1">
            <a:off x="6036447" y="8197469"/>
            <a:ext cx="4190757" cy="53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11715768" y="3857616"/>
            <a:ext cx="428628" cy="2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11824116" y="6856821"/>
            <a:ext cx="428628" cy="2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714580" y="8572524"/>
            <a:ext cx="72866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700" b="1" dirty="0">
                <a:solidFill>
                  <a:srgbClr val="7030A0"/>
                </a:solidFill>
                <a:latin typeface="Comic Sans MS" pitchFamily="66" charset="0"/>
              </a:rPr>
              <a:t>Es necesaria la articulación con estrategias como AIEPI Y GRUPOS DE APOYO COMUNITARIO.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D222AE-3A3C-42DE-BBE9-7589A4A1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12" y="1607320"/>
            <a:ext cx="11237681" cy="2908489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DIEZ PASOS para la implementación en ips hospitalarias y ambulatorias de la estrategia instituciones amigas de la mujer y la infancia CON ENFOQUE INTEGRAL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33" y="5893603"/>
            <a:ext cx="5893635" cy="407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Sol"/>
          <p:cNvSpPr/>
          <p:nvPr/>
        </p:nvSpPr>
        <p:spPr>
          <a:xfrm>
            <a:off x="2928894" y="8786838"/>
            <a:ext cx="964413" cy="96441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7" name="6 Sol"/>
          <p:cNvSpPr/>
          <p:nvPr/>
        </p:nvSpPr>
        <p:spPr>
          <a:xfrm>
            <a:off x="2555268" y="1262763"/>
            <a:ext cx="964413" cy="96441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Sol"/>
          <p:cNvSpPr/>
          <p:nvPr/>
        </p:nvSpPr>
        <p:spPr>
          <a:xfrm>
            <a:off x="12322560" y="5411393"/>
            <a:ext cx="964413" cy="96441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9" name="8 Sol"/>
          <p:cNvSpPr/>
          <p:nvPr/>
        </p:nvSpPr>
        <p:spPr>
          <a:xfrm>
            <a:off x="14228259" y="1370775"/>
            <a:ext cx="964413" cy="96441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2CE677-7F44-EF17-ED05-5B01C356E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80" y="6929180"/>
            <a:ext cx="2601474" cy="2002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5A7D0F-5CD6-262C-19B0-CAB504902F35}"/>
              </a:ext>
            </a:extLst>
          </p:cNvPr>
          <p:cNvGrpSpPr>
            <a:grpSpLocks/>
          </p:cNvGrpSpPr>
          <p:nvPr/>
        </p:nvGrpSpPr>
        <p:grpSpPr bwMode="auto">
          <a:xfrm>
            <a:off x="9684060" y="174952"/>
            <a:ext cx="5460732" cy="1287617"/>
            <a:chOff x="981" y="539"/>
            <a:chExt cx="5407" cy="144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8B02B2E1-21CE-FE98-167E-18CABE68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539"/>
              <a:ext cx="1368" cy="14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006E26E-3BB6-B6B8-B6C9-A90B64D1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859"/>
              <a:ext cx="3955" cy="65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miter lim="800000"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A197560-CFD0-A351-C0F7-AA13FB39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932"/>
              <a:ext cx="3969" cy="510"/>
            </a:xfrm>
            <a:prstGeom prst="rect">
              <a:avLst/>
            </a:prstGeom>
            <a:solidFill>
              <a:srgbClr val="3B26D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60B18F09-4B42-E992-655E-8B4250877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" y="950"/>
              <a:ext cx="4303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37160" tIns="70200" rIns="137160" bIns="6858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500"/>
                </a:spcAft>
              </a:pPr>
              <a:r>
                <a:rPr lang="es-CO" sz="2400" b="1" i="1" dirty="0">
                  <a:solidFill>
                    <a:srgbClr val="FFFFFF"/>
                  </a:solidFill>
                  <a:latin typeface="Futura Lt BT" charset="0"/>
                </a:rPr>
                <a:t>  </a:t>
              </a:r>
              <a:r>
                <a:rPr lang="es-CO" sz="1500" i="1" dirty="0">
                  <a:solidFill>
                    <a:srgbClr val="FFFFFF"/>
                  </a:solidFill>
                  <a:latin typeface="Futura Lt BT" charset="0"/>
                </a:rPr>
                <a:t>HOSPITAL MARCO FELIPE AFANADOR</a:t>
              </a:r>
              <a:endParaRPr lang="es-CO" sz="1500" dirty="0">
                <a:latin typeface="Arial" pitchFamily="34" charset="0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4CB7D836-0ECD-9005-E9CE-38BEFA19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648"/>
              <a:ext cx="1229" cy="1206"/>
            </a:xfrm>
            <a:prstGeom prst="ellipse">
              <a:avLst/>
            </a:prstGeom>
            <a:solidFill>
              <a:srgbClr val="3B26D6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77A6E49E-C8BB-DBA3-015D-B35508265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634"/>
              <a:ext cx="1160" cy="1253"/>
            </a:xfrm>
            <a:prstGeom prst="ellipse">
              <a:avLst/>
            </a:prstGeom>
            <a:solidFill>
              <a:srgbClr val="3B26D6"/>
            </a:solidFill>
            <a:ln w="76200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7F59C532-BA8A-72E4-4BC8-879835B32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28"/>
              <a:ext cx="174" cy="12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7D16BCA2-9F7C-5BD7-332D-20F4768B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1028"/>
              <a:ext cx="139" cy="21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D330E03B-B7F1-FDFF-84EF-5748BFED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1032"/>
              <a:ext cx="139" cy="2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41F40108-DBAF-B2DD-4336-24F12DDFD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787"/>
              <a:ext cx="163" cy="1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45791" dir="2021404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2ACEF624-133E-B33E-3585-9DA59888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44"/>
              <a:ext cx="884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B63A2F30-A5B5-2F4F-6E53-5F8782693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1383"/>
              <a:ext cx="139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57D3BF3-2F7B-3787-0F24-B47A1502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383"/>
              <a:ext cx="139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40976CF4-27E9-4777-87FB-8B6F53575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025"/>
              <a:ext cx="174" cy="12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0BEEE5C1-0D5B-E6F9-36A8-E39FD747B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787"/>
              <a:ext cx="163" cy="1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45791" dir="2021404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D9DFC609-106B-BC3F-B1C7-FADE95C7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969"/>
              <a:ext cx="115" cy="1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40161" dir="1106097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s-CO" sz="2700"/>
            </a:p>
          </p:txBody>
        </p:sp>
        <p:sp>
          <p:nvSpPr>
            <p:cNvPr id="25" name="AutoShape 19">
              <a:extLst>
                <a:ext uri="{FF2B5EF4-FFF2-40B4-BE49-F238E27FC236}">
                  <a16:creationId xmlns:a16="http://schemas.microsoft.com/office/drawing/2014/main" id="{F1D0787C-CA07-11C0-F1D7-4941F8C31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1589"/>
              <a:ext cx="2154" cy="340"/>
            </a:xfrm>
            <a:prstGeom prst="flowChartAlternateProcess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500"/>
                </a:spcAft>
              </a:pPr>
              <a:r>
                <a:rPr lang="es-CO" sz="12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utura Lt BT" charset="0"/>
                </a:rPr>
                <a:t>Empresa Social del Estado</a:t>
              </a:r>
              <a:endParaRPr lang="es-CO" sz="1200" dirty="0">
                <a:latin typeface="Arial" pitchFamily="34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6A569AB8-31A7-43F5-AA42-B52807D92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7"/>
            <a:ext cx="18288000" cy="10188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rgamino horizontal"/>
          <p:cNvSpPr/>
          <p:nvPr/>
        </p:nvSpPr>
        <p:spPr>
          <a:xfrm>
            <a:off x="3893307" y="6965169"/>
            <a:ext cx="3857652" cy="2464611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_tradnl" sz="27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2926" y="1071533"/>
            <a:ext cx="3107554" cy="3107554"/>
          </a:xfrm>
          <a:prstGeom prst="rect">
            <a:avLst/>
          </a:prstGeom>
          <a:noFill/>
          <a:ln w="57150">
            <a:solidFill>
              <a:srgbClr val="32E2E6"/>
            </a:solidFill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913945" y="1553714"/>
            <a:ext cx="4731744" cy="175432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1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PASO 1</a:t>
            </a:r>
          </a:p>
          <a:p>
            <a:pPr algn="ctr"/>
            <a:r>
              <a:rPr lang="es-ES" sz="2400" b="1" dirty="0">
                <a:ln w="11430"/>
                <a:solidFill>
                  <a:srgbClr val="32E2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Líder: Comunitaria</a:t>
            </a:r>
          </a:p>
        </p:txBody>
      </p:sp>
      <p:sp>
        <p:nvSpPr>
          <p:cNvPr id="6" name="5 Nube"/>
          <p:cNvSpPr/>
          <p:nvPr/>
        </p:nvSpPr>
        <p:spPr>
          <a:xfrm>
            <a:off x="6143604" y="3236254"/>
            <a:ext cx="4731744" cy="263576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" name="3 CuadroTexto"/>
          <p:cNvSpPr txBox="1"/>
          <p:nvPr/>
        </p:nvSpPr>
        <p:spPr>
          <a:xfrm>
            <a:off x="6786546" y="2614888"/>
            <a:ext cx="3321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700" dirty="0">
              <a:latin typeface="Comic Sans MS" pitchFamily="66" charset="0"/>
            </a:endParaRPr>
          </a:p>
          <a:p>
            <a:pPr algn="just"/>
            <a:endParaRPr lang="es-ES_tradnl" sz="2700" dirty="0">
              <a:latin typeface="Comic Sans MS" pitchFamily="66" charset="0"/>
            </a:endParaRPr>
          </a:p>
          <a:p>
            <a:pPr algn="just"/>
            <a:endParaRPr lang="es-CO" sz="2700" b="1" dirty="0">
              <a:latin typeface="Comic Sans MS" pitchFamily="66" charset="0"/>
            </a:endParaRPr>
          </a:p>
          <a:p>
            <a:pPr algn="ctr"/>
            <a:r>
              <a:rPr lang="es-CO" sz="2700" b="1" dirty="0">
                <a:latin typeface="Comic Sans MS" pitchFamily="66" charset="0"/>
              </a:rPr>
              <a:t>DISPONER POR ESCRITO DE UNA POLÍTICA.</a:t>
            </a:r>
          </a:p>
          <a:p>
            <a:pPr algn="just"/>
            <a:endParaRPr lang="es-CO" sz="2700" dirty="0">
              <a:latin typeface="Comic Sans MS" pitchFamily="66" charset="0"/>
            </a:endParaRPr>
          </a:p>
          <a:p>
            <a:pPr algn="just"/>
            <a:endParaRPr lang="es-CO" sz="2700" dirty="0">
              <a:latin typeface="Comic Sans MS" pitchFamily="66" charset="0"/>
            </a:endParaRPr>
          </a:p>
          <a:p>
            <a:pPr algn="just"/>
            <a:endParaRPr lang="es-ES_tradnl" sz="2700" dirty="0">
              <a:latin typeface="Comic Sans MS" pitchFamily="66" charset="0"/>
            </a:endParaRPr>
          </a:p>
          <a:p>
            <a:endParaRPr lang="es-ES_tradnl" sz="2700" dirty="0">
              <a:latin typeface="Comic Sans MS" pitchFamily="66" charset="0"/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2607423" y="964377"/>
            <a:ext cx="1500198" cy="13930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4" name="13 Estrella de 5 puntas"/>
          <p:cNvSpPr/>
          <p:nvPr/>
        </p:nvSpPr>
        <p:spPr>
          <a:xfrm>
            <a:off x="4536249" y="3214674"/>
            <a:ext cx="750099" cy="7500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5" name="14 Estrella de 5 puntas"/>
          <p:cNvSpPr/>
          <p:nvPr/>
        </p:nvSpPr>
        <p:spPr>
          <a:xfrm>
            <a:off x="3678993" y="2143104"/>
            <a:ext cx="1071570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16" name="15 CuadroTexto"/>
          <p:cNvSpPr txBox="1"/>
          <p:nvPr/>
        </p:nvSpPr>
        <p:spPr>
          <a:xfrm>
            <a:off x="4107621" y="760811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latin typeface="Comic Sans MS" pitchFamily="66" charset="0"/>
              </a:rPr>
              <a:t>Los 10 pasos IAMII.</a:t>
            </a:r>
            <a:endParaRPr lang="es-ES_tradnl" sz="3600" dirty="0"/>
          </a:p>
        </p:txBody>
      </p:sp>
      <p:sp>
        <p:nvSpPr>
          <p:cNvPr id="17" name="16 Pergamino horizontal"/>
          <p:cNvSpPr/>
          <p:nvPr/>
        </p:nvSpPr>
        <p:spPr>
          <a:xfrm>
            <a:off x="8393901" y="6858012"/>
            <a:ext cx="6750891" cy="2464611"/>
          </a:xfrm>
          <a:prstGeom prst="horizontalScroll">
            <a:avLst/>
          </a:prstGeom>
          <a:solidFill>
            <a:srgbClr val="32E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_tradnl" sz="27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822529" y="7393801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>
                <a:latin typeface="Comic Sans MS" pitchFamily="66" charset="0"/>
              </a:rPr>
              <a:t>Los derechos humanos, salud sexual y reproductiva, genero y enfoque diferencial.</a:t>
            </a:r>
            <a:endParaRPr lang="es-ES_tradnl" sz="3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86150" y="6000756"/>
            <a:ext cx="3214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Que contemple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0537041" y="5893599"/>
            <a:ext cx="3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dirty="0">
                <a:latin typeface="Comic Sans MS" pitchFamily="66" charset="0"/>
              </a:rPr>
              <a:t>Con enfoque  en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 rot="10800000" flipV="1">
            <a:off x="5822133" y="5893599"/>
            <a:ext cx="2357454" cy="1178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9036843" y="5893599"/>
            <a:ext cx="2035983" cy="1178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CDA2165-EC4C-40DF-B3D7-63FE2CDB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"/>
            <a:ext cx="18288000" cy="101864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06E59F7-5EC3-4172-84FC-CDE7437D7B00}" vid="{5D61AA93-17F5-4E66-8858-008D19EC5C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205</TotalTime>
  <Words>1917</Words>
  <Application>Microsoft Office PowerPoint</Application>
  <PresentationFormat>Personalizado</PresentationFormat>
  <Paragraphs>281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Ravie</vt:lpstr>
      <vt:lpstr>Monotype Corsiva</vt:lpstr>
      <vt:lpstr>Lucida Calligraphy</vt:lpstr>
      <vt:lpstr>Arial</vt:lpstr>
      <vt:lpstr>Arial Black</vt:lpstr>
      <vt:lpstr>Calibri</vt:lpstr>
      <vt:lpstr>Snap ITC</vt:lpstr>
      <vt:lpstr>Comic Sans MS</vt:lpstr>
      <vt:lpstr>Futura Lt BT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INTEGRANTES DEL COMITÉ IAMII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COMUNITARIA-HP</cp:lastModifiedBy>
  <cp:revision>27</cp:revision>
  <dcterms:created xsi:type="dcterms:W3CDTF">2006-08-16T00:00:00Z</dcterms:created>
  <dcterms:modified xsi:type="dcterms:W3CDTF">2025-01-13T21:34:44Z</dcterms:modified>
  <dc:identifier>DAGUaw7a7_I</dc:identifier>
</cp:coreProperties>
</file>