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70" r:id="rId4"/>
    <p:sldId id="269" r:id="rId5"/>
    <p:sldId id="267" r:id="rId6"/>
    <p:sldId id="268" r:id="rId7"/>
    <p:sldId id="266" r:id="rId8"/>
    <p:sldId id="273" r:id="rId9"/>
    <p:sldId id="271" r:id="rId10"/>
    <p:sldId id="272" r:id="rId11"/>
    <p:sldId id="26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78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sv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sv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02" b="-230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4998" y="9830067"/>
            <a:ext cx="18475486" cy="490439"/>
            <a:chOff x="0" y="0"/>
            <a:chExt cx="24633982" cy="65391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202044" cy="653919"/>
              <a:chOff x="0" y="0"/>
              <a:chExt cx="1817688" cy="12916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A4C9F1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202044" y="0"/>
              <a:ext cx="9202044" cy="653919"/>
              <a:chOff x="0" y="0"/>
              <a:chExt cx="1817688" cy="12916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8404089" y="0"/>
              <a:ext cx="6229893" cy="653919"/>
              <a:chOff x="0" y="0"/>
              <a:chExt cx="1230596" cy="1291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30596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230596" h="129169">
                    <a:moveTo>
                      <a:pt x="0" y="0"/>
                    </a:moveTo>
                    <a:lnTo>
                      <a:pt x="1230596" y="0"/>
                    </a:lnTo>
                    <a:lnTo>
                      <a:pt x="1230596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230596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 flipH="1" flipV="1">
            <a:off x="0" y="0"/>
            <a:ext cx="4982603" cy="4114800"/>
          </a:xfrm>
          <a:custGeom>
            <a:avLst/>
            <a:gdLst/>
            <a:ahLst/>
            <a:cxnLst/>
            <a:rect l="l" t="t" r="r" b="b"/>
            <a:pathLst>
              <a:path w="4982603" h="4114800">
                <a:moveTo>
                  <a:pt x="498260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2603" y="0"/>
                </a:lnTo>
                <a:lnTo>
                  <a:pt x="4982603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871794" y="14766"/>
            <a:ext cx="3743885" cy="1218723"/>
          </a:xfrm>
          <a:custGeom>
            <a:avLst/>
            <a:gdLst/>
            <a:ahLst/>
            <a:cxnLst/>
            <a:rect l="l" t="t" r="r" b="b"/>
            <a:pathLst>
              <a:path w="3743885" h="1218723">
                <a:moveTo>
                  <a:pt x="0" y="0"/>
                </a:moveTo>
                <a:lnTo>
                  <a:pt x="3743885" y="0"/>
                </a:lnTo>
                <a:lnTo>
                  <a:pt x="3743885" y="1218722"/>
                </a:lnTo>
                <a:lnTo>
                  <a:pt x="0" y="1218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3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536337" y="146572"/>
            <a:ext cx="3594552" cy="905198"/>
          </a:xfrm>
          <a:custGeom>
            <a:avLst/>
            <a:gdLst/>
            <a:ahLst/>
            <a:cxnLst/>
            <a:rect l="l" t="t" r="r" b="b"/>
            <a:pathLst>
              <a:path w="3594552" h="905198">
                <a:moveTo>
                  <a:pt x="0" y="0"/>
                </a:moveTo>
                <a:lnTo>
                  <a:pt x="3594552" y="0"/>
                </a:lnTo>
                <a:lnTo>
                  <a:pt x="3594552" y="905198"/>
                </a:lnTo>
                <a:lnTo>
                  <a:pt x="0" y="905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52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04762" y="7620218"/>
            <a:ext cx="2186946" cy="2131103"/>
          </a:xfrm>
          <a:custGeom>
            <a:avLst/>
            <a:gdLst/>
            <a:ahLst/>
            <a:cxnLst/>
            <a:rect l="l" t="t" r="r" b="b"/>
            <a:pathLst>
              <a:path w="1741235" h="1741235">
                <a:moveTo>
                  <a:pt x="0" y="0"/>
                </a:moveTo>
                <a:lnTo>
                  <a:pt x="1741235" y="0"/>
                </a:lnTo>
                <a:lnTo>
                  <a:pt x="1741235" y="1741235"/>
                </a:lnTo>
                <a:lnTo>
                  <a:pt x="0" y="1741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DE6DD13-515B-49EA-8915-53DBD7D922A5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18" b="95982" l="901" r="98649">
                        <a14:foregroundMark x1="3941" y1="16518" x2="3941" y2="16518"/>
                        <a14:foregroundMark x1="1689" y1="33482" x2="1689" y2="33482"/>
                        <a14:foregroundMark x1="3716" y1="77679" x2="3716" y2="77679"/>
                        <a14:foregroundMark x1="11261" y1="91518" x2="11261" y2="91518"/>
                        <a14:foregroundMark x1="20946" y1="79464" x2="20946" y2="79464"/>
                        <a14:foregroundMark x1="22635" y1="59821" x2="22635" y2="59821"/>
                        <a14:foregroundMark x1="21171" y1="19643" x2="21171" y2="19643"/>
                        <a14:foregroundMark x1="13401" y1="4018" x2="13401" y2="4018"/>
                        <a14:foregroundMark x1="15315" y1="27232" x2="15315" y2="27232"/>
                        <a14:foregroundMark x1="8446" y1="26339" x2="8446" y2="26339"/>
                        <a14:foregroundMark x1="9234" y1="42857" x2="9234" y2="42857"/>
                        <a14:foregroundMark x1="12387" y1="36161" x2="12387" y2="36161"/>
                        <a14:foregroundMark x1="2590" y1="66518" x2="2590" y2="66518"/>
                        <a14:foregroundMark x1="901" y1="53125" x2="901" y2="53125"/>
                        <a14:foregroundMark x1="92793" y1="50000" x2="92793" y2="50000"/>
                        <a14:foregroundMark x1="95158" y1="27232" x2="95158" y2="27232"/>
                        <a14:foregroundMark x1="98761" y1="28125" x2="98761" y2="28125"/>
                        <a14:foregroundMark x1="98423" y1="51786" x2="98423" y2="51786"/>
                        <a14:foregroundMark x1="98761" y1="76786" x2="98761" y2="76786"/>
                        <a14:foregroundMark x1="86261" y1="72768" x2="86261" y2="72768"/>
                        <a14:foregroundMark x1="77815" y1="78571" x2="77815" y2="78571"/>
                        <a14:foregroundMark x1="73986" y1="76786" x2="73986" y2="76786"/>
                        <a14:foregroundMark x1="80293" y1="77679" x2="80293" y2="77679"/>
                        <a14:foregroundMark x1="90878" y1="65625" x2="90878" y2="65625"/>
                        <a14:foregroundMark x1="84797" y1="66518" x2="84797" y2="66518"/>
                        <a14:foregroundMark x1="70608" y1="65625" x2="70608" y2="65625"/>
                        <a14:foregroundMark x1="56982" y1="63839" x2="56982" y2="63839"/>
                        <a14:foregroundMark x1="52365" y1="64732" x2="52365" y2="64732"/>
                        <a14:foregroundMark x1="42905" y1="64732" x2="42905" y2="64732"/>
                        <a14:foregroundMark x1="37275" y1="66964" x2="37275" y2="66964"/>
                        <a14:foregroundMark x1="29054" y1="65625" x2="29054" y2="65625"/>
                        <a14:foregroundMark x1="22523" y1="71875" x2="22523" y2="71875"/>
                        <a14:foregroundMark x1="19482" y1="88393" x2="19482" y2="88393"/>
                        <a14:foregroundMark x1="13964" y1="95982" x2="13964" y2="95982"/>
                        <a14:foregroundMark x1="8221" y1="90179" x2="8221" y2="90179"/>
                        <a14:foregroundMark x1="4279" y1="23214" x2="4279" y2="23214"/>
                        <a14:foregroundMark x1="8108" y1="9821" x2="8108" y2="9821"/>
                        <a14:foregroundMark x1="15653" y1="12500" x2="15653" y2="12500"/>
                        <a14:foregroundMark x1="17342" y1="11607" x2="17342" y2="11607"/>
                        <a14:foregroundMark x1="23761" y1="25446" x2="23761" y2="25446"/>
                        <a14:foregroundMark x1="42005" y1="23661" x2="42005" y2="23661"/>
                        <a14:foregroundMark x1="53153" y1="23661" x2="53153" y2="23661"/>
                        <a14:foregroundMark x1="67005" y1="23661" x2="67005" y2="23661"/>
                        <a14:foregroundMark x1="79842" y1="23661" x2="79842" y2="23661"/>
                        <a14:foregroundMark x1="90315" y1="23661" x2="90315" y2="23661"/>
                        <a14:foregroundMark x1="93356" y1="28125" x2="93356" y2="28125"/>
                        <a14:foregroundMark x1="98649" y1="61607" x2="98649" y2="61607"/>
                        <a14:foregroundMark x1="9797" y1="58036" x2="9797" y2="58036"/>
                        <a14:foregroundMark x1="17342" y1="54018" x2="17342" y2="54018"/>
                        <a14:foregroundMark x1="25450" y1="29464" x2="26239" y2="28571"/>
                        <a14:foregroundMark x1="34797" y1="24554" x2="34797" y2="24554"/>
                        <a14:foregroundMark x1="48423" y1="29464" x2="48423" y2="29464"/>
                        <a14:foregroundMark x1="57320" y1="26339" x2="57320" y2="26339"/>
                        <a14:foregroundMark x1="70045" y1="30357" x2="70045" y2="30357"/>
                        <a14:foregroundMark x1="83221" y1="26339" x2="83221" y2="26339"/>
                        <a14:foregroundMark x1="76239" y1="62946" x2="76239" y2="62946"/>
                        <a14:foregroundMark x1="51239" y1="28571" x2="51239" y2="28571"/>
                        <a14:foregroundMark x1="60135" y1="25446" x2="60135" y2="25446"/>
                        <a14:foregroundMark x1="63626" y1="27232" x2="63626" y2="27232"/>
                        <a14:foregroundMark x1="73086" y1="24554" x2="73086" y2="24554"/>
                        <a14:foregroundMark x1="76689" y1="25446" x2="76689" y2="25446"/>
                        <a14:foregroundMark x1="97860" y1="25446" x2="97860" y2="25446"/>
                        <a14:foregroundMark x1="93356" y1="25446" x2="93356" y2="25446"/>
                        <a14:foregroundMark x1="86486" y1="24554" x2="86486" y2="24554"/>
                        <a14:foregroundMark x1="69595" y1="23661" x2="69595" y2="23661"/>
                        <a14:foregroundMark x1="62838" y1="25446" x2="62838" y2="25446"/>
                        <a14:foregroundMark x1="45608" y1="25446" x2="45608" y2="25446"/>
                        <a14:foregroundMark x1="39302" y1="24554" x2="39302" y2="24554"/>
                        <a14:foregroundMark x1="49550" y1="23661" x2="49550" y2="23661"/>
                        <a14:foregroundMark x1="46171" y1="28571" x2="46171" y2="28571"/>
                        <a14:foregroundMark x1="37950" y1="28571" x2="37950" y2="28571"/>
                        <a14:foregroundMark x1="29505" y1="25446" x2="29505" y2="25446"/>
                        <a14:foregroundMark x1="4955" y1="16518" x2="6194" y2="15625"/>
                        <a14:foregroundMark x1="3716" y1="17411" x2="4955" y2="16518"/>
                        <a14:backgroundMark x1="3716" y1="15625" x2="3716" y2="15625"/>
                        <a14:backgroundMark x1="3153" y1="17411" x2="3153" y2="17411"/>
                        <a14:backgroundMark x1="3491" y1="17411" x2="3491" y2="17411"/>
                        <a14:backgroundMark x1="3716" y1="15625" x2="3716" y2="15625"/>
                        <a14:backgroundMark x1="3716" y1="16518" x2="3716" y2="16518"/>
                        <a14:backgroundMark x1="3829" y1="16518" x2="3829" y2="16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66"/>
            <a:ext cx="4349177" cy="1112061"/>
          </a:xfrm>
          <a:prstGeom prst="rect">
            <a:avLst/>
          </a:prstGeom>
        </p:spPr>
      </p:pic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A2283DCB-9388-4DBD-B066-1FFCCE2193F5}"/>
              </a:ext>
            </a:extLst>
          </p:cNvPr>
          <p:cNvSpPr/>
          <p:nvPr/>
        </p:nvSpPr>
        <p:spPr>
          <a:xfrm flipH="1">
            <a:off x="4038600" y="7852015"/>
            <a:ext cx="14263577" cy="197805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bg1">
                  <a:alpha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D03DAB-DA87-4F2E-B2B8-F85D51BC5199}"/>
              </a:ext>
            </a:extLst>
          </p:cNvPr>
          <p:cNvSpPr txBox="1"/>
          <p:nvPr/>
        </p:nvSpPr>
        <p:spPr>
          <a:xfrm>
            <a:off x="3345768" y="7958677"/>
            <a:ext cx="16703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INDUCCIÓN</a:t>
            </a:r>
            <a:endParaRPr lang="es-ES" sz="5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POR: 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SANDA SILVA Y PAULA RAMREZ</a:t>
            </a:r>
            <a:endParaRPr lang="es-CO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22EA3B98-6BF1-48A8-BF0C-A89191EAED5A}"/>
              </a:ext>
            </a:extLst>
          </p:cNvPr>
          <p:cNvSpPr/>
          <p:nvPr/>
        </p:nvSpPr>
        <p:spPr>
          <a:xfrm flipH="1">
            <a:off x="2971800" y="7852015"/>
            <a:ext cx="1828800" cy="196749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  <a:alpha val="97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2000">
                <a:schemeClr val="accent1">
                  <a:tint val="23500"/>
                  <a:satMod val="160000"/>
                  <a:alpha val="2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D07913BF-4B25-404F-B14D-E25E620F5112}"/>
              </a:ext>
            </a:extLst>
          </p:cNvPr>
          <p:cNvSpPr txBox="1"/>
          <p:nvPr/>
        </p:nvSpPr>
        <p:spPr>
          <a:xfrm>
            <a:off x="1674808" y="1971380"/>
            <a:ext cx="15125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3200" dirty="0" smtClean="0"/>
              <a:t>No </a:t>
            </a:r>
            <a:r>
              <a:rPr lang="es-ES" sz="3200" dirty="0"/>
              <a:t>realicemos comentarios relacionados con la situación de los usuarios o con las diferentes medidas adoptadas por el gobierno para dar respuesta a sus necesidades.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3200" dirty="0" smtClean="0"/>
              <a:t>No </a:t>
            </a:r>
            <a:r>
              <a:rPr lang="es-ES" sz="3200" dirty="0"/>
              <a:t>olvidemos que las personas legalmente consideradas como población con enfoque diferencial están en situación de vulnerabilidad e inequidad dentro de la sociedad, ya sea por motivos económicos, políticos o socio-culturales, y que nuestro deber como seres humanos y funcionarios públicos es garantizar que todos los ciudadanos tengan la posibilidad de ejercer sus derechos evitando re-victimizarlos. 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43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1255" y="8767599"/>
            <a:ext cx="18288000" cy="1519401"/>
            <a:chOff x="0" y="0"/>
            <a:chExt cx="4816593" cy="400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00171"/>
            </a:xfrm>
            <a:custGeom>
              <a:avLst/>
              <a:gdLst/>
              <a:ahLst/>
              <a:cxnLst/>
              <a:rect l="l" t="t" r="r" b="b"/>
              <a:pathLst>
                <a:path w="4816592" h="400171">
                  <a:moveTo>
                    <a:pt x="0" y="0"/>
                  </a:moveTo>
                  <a:lnTo>
                    <a:pt x="4816592" y="0"/>
                  </a:lnTo>
                  <a:lnTo>
                    <a:pt x="4816592" y="400171"/>
                  </a:lnTo>
                  <a:lnTo>
                    <a:pt x="0" y="400171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438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40AE3F0-1321-423C-B07E-F7326823D41F}"/>
              </a:ext>
            </a:extLst>
          </p:cNvPr>
          <p:cNvGrpSpPr/>
          <p:nvPr/>
        </p:nvGrpSpPr>
        <p:grpSpPr>
          <a:xfrm>
            <a:off x="0" y="0"/>
            <a:ext cx="18288000" cy="10354013"/>
            <a:chOff x="0" y="0"/>
            <a:chExt cx="18288000" cy="10354013"/>
          </a:xfrm>
        </p:grpSpPr>
        <p:sp>
          <p:nvSpPr>
            <p:cNvPr id="2" name="Freeform 2"/>
            <p:cNvSpPr/>
            <p:nvPr/>
          </p:nvSpPr>
          <p:spPr>
            <a:xfrm>
              <a:off x="4336414" y="640926"/>
              <a:ext cx="9760586" cy="9222648"/>
            </a:xfrm>
            <a:custGeom>
              <a:avLst/>
              <a:gdLst/>
              <a:ahLst/>
              <a:cxnLst/>
              <a:rect l="l" t="t" r="r" b="b"/>
              <a:pathLst>
                <a:path w="9615170" h="9615170">
                  <a:moveTo>
                    <a:pt x="0" y="0"/>
                  </a:moveTo>
                  <a:lnTo>
                    <a:pt x="9615169" y="0"/>
                  </a:lnTo>
                  <a:lnTo>
                    <a:pt x="9615169" y="9615169"/>
                  </a:lnTo>
                  <a:lnTo>
                    <a:pt x="0" y="961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30193" y="0"/>
              <a:ext cx="18257807" cy="490439"/>
              <a:chOff x="0" y="0"/>
              <a:chExt cx="24633982" cy="653919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0" name="Group 10"/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3357368" y="1746183"/>
              <a:ext cx="11573261" cy="5765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78"/>
                </a:lnSpc>
              </a:pPr>
              <a:r>
                <a:rPr lang="en-US" sz="17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Sergio Trendy"/>
                  <a:cs typeface="Arial" panose="020B0604020202020204" pitchFamily="34" charset="0"/>
                  <a:sym typeface="Sergio Trendy"/>
                </a:rPr>
                <a:t>GRACIAS</a:t>
              </a:r>
              <a:endParaRPr lang="en-US" sz="14698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rgio Trendy"/>
                <a:cs typeface="Arial" panose="020B0604020202020204" pitchFamily="34" charset="0"/>
                <a:sym typeface="Sergio Trendy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0" y="0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4982603" y="0"/>
                  </a:lnTo>
                  <a:lnTo>
                    <a:pt x="4982603" y="41148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294142" y="6239213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0" y="0"/>
                  </a:moveTo>
                  <a:lnTo>
                    <a:pt x="4982603" y="0"/>
                  </a:lnTo>
                  <a:lnTo>
                    <a:pt x="49826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3D0826E-D181-471E-95DF-2AE3566A7FAA}"/>
                </a:ext>
              </a:extLst>
            </p:cNvPr>
            <p:cNvSpPr/>
            <p:nvPr/>
          </p:nvSpPr>
          <p:spPr>
            <a:xfrm>
              <a:off x="4460348" y="9032108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32372BF5-D14C-486D-830B-23781D72B261}"/>
                </a:ext>
              </a:extLst>
            </p:cNvPr>
            <p:cNvSpPr/>
            <p:nvPr/>
          </p:nvSpPr>
          <p:spPr>
            <a:xfrm>
              <a:off x="8442358" y="9275505"/>
              <a:ext cx="3594552" cy="905198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1EBF852-9842-4CBE-9EA9-441DF1856C14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71" y="9068642"/>
              <a:ext cx="4349177" cy="11120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1028700" y="1292021"/>
            <a:ext cx="1653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DEBERES Y DERECHOS DE LOS USUARIOS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4"/>
          <a:stretch/>
        </p:blipFill>
        <p:spPr>
          <a:xfrm>
            <a:off x="3322698" y="2229770"/>
            <a:ext cx="12478868" cy="73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6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1028700" y="1292021"/>
            <a:ext cx="1653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DEBERES Y DERECHOS DE LOS USUARIOS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47628"/>
            <a:ext cx="12664533" cy="72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83" y="1874313"/>
            <a:ext cx="9934017" cy="79557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992042" y="1166709"/>
            <a:ext cx="17288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FLUJOGRAMA DE ATENCIÓN AL USUARIO.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5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4481136" y="1252077"/>
            <a:ext cx="10023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DIFERENCIAL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07913BF-4B25-404F-B14D-E25E620F5112}"/>
              </a:ext>
            </a:extLst>
          </p:cNvPr>
          <p:cNvSpPr txBox="1"/>
          <p:nvPr/>
        </p:nvSpPr>
        <p:spPr>
          <a:xfrm>
            <a:off x="1930256" y="2746618"/>
            <a:ext cx="15125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/>
              <a:t>El enfoque diferencial es un desarrollo progresivo del principio de igualdad y no discriminación. Aunque todas las personas son iguales ante ley, esta afecta de manera diferente a cada una, de acuerdo con su condición de clase, género, grupo étnico, edad, salud física o mental y orientación sexual. Por lo anterior, para que la igualdad sea efectiva, el reconocimiento, el respeto, la protección, la garantía de derechos y el trato deben estar acordes con las particularidades propias de </a:t>
            </a:r>
            <a:r>
              <a:rPr lang="es-ES" sz="3600" dirty="0" smtClean="0"/>
              <a:t>cada individuo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2971" t="23958" r="17205" b="8333"/>
          <a:stretch/>
        </p:blipFill>
        <p:spPr>
          <a:xfrm>
            <a:off x="4882603" y="1023174"/>
            <a:ext cx="9493863" cy="8821007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9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5181600" y="1485435"/>
            <a:ext cx="8123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07913BF-4B25-404F-B14D-E25E620F5112}"/>
              </a:ext>
            </a:extLst>
          </p:cNvPr>
          <p:cNvSpPr txBox="1"/>
          <p:nvPr/>
        </p:nvSpPr>
        <p:spPr>
          <a:xfrm>
            <a:off x="2045795" y="2501098"/>
            <a:ext cx="151257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/>
              <a:t>Asegurar que todas las personas tengan las mismas oportunidades, y la posibilidad real y efectiva de acceder, participar, relacionarse y disfrutar de un bien servicio o ambiente, junto con los demás ciudadanos, sin ninguna limitación o restricción, mediante acciones concretas que ayuden a mejorar la calidad de vida de las personas con enfoque </a:t>
            </a:r>
            <a:r>
              <a:rPr lang="es-ES" sz="3200" dirty="0" smtClean="0"/>
              <a:t>Diferencial.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Favorecer </a:t>
            </a:r>
            <a:r>
              <a:rPr lang="es-ES" sz="3200" dirty="0"/>
              <a:t>a personas o grupos con algún tipo de enfoque diferencial, con el fin de eliminar o reducir las desigualdades y barreras de tipo actitudinal, social, cultural o económico que los afectan.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Promover </a:t>
            </a:r>
            <a:r>
              <a:rPr lang="es-ES" sz="3200" dirty="0"/>
              <a:t>condiciones de igualdad en el proceso comunicativo a través de un medio cálido y humanizado</a:t>
            </a:r>
            <a:r>
              <a:rPr lang="es-ES" sz="3200" dirty="0" smtClean="0"/>
              <a:t>.</a:t>
            </a:r>
          </a:p>
          <a:p>
            <a:pPr algn="just"/>
            <a:endParaRPr lang="es-ES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b="1" dirty="0" smtClean="0">
                <a:cs typeface="Arial" panose="020B0604020202020204" pitchFamily="34" charset="0"/>
              </a:rPr>
              <a:t>RESPONSABLES DEL CUMPLIMIENTO: </a:t>
            </a:r>
            <a:r>
              <a:rPr lang="es-ES" sz="3200" b="1" dirty="0"/>
              <a:t>Todos los funcionarios contratados por la ESE y sus unidades funcionales. </a:t>
            </a:r>
            <a:endParaRPr lang="es-CO" sz="3200" b="1" dirty="0"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2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0" y="1326610"/>
            <a:ext cx="17969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BRINDAR ATENCIÓN DESDE EL ENFOQUE DIFERENCIAL?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07913BF-4B25-404F-B14D-E25E620F5112}"/>
              </a:ext>
            </a:extLst>
          </p:cNvPr>
          <p:cNvSpPr txBox="1"/>
          <p:nvPr/>
        </p:nvSpPr>
        <p:spPr>
          <a:xfrm>
            <a:off x="2057400" y="3691039"/>
            <a:ext cx="15125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3200" dirty="0"/>
              <a:t>Promover la no-discriminación en el ejercicio de los derechos, la inclusión social y el acceso equitativo a los recursos y los servicios de salud.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3200" dirty="0" smtClean="0"/>
              <a:t>Reconocer </a:t>
            </a:r>
            <a:r>
              <a:rPr lang="es-ES" sz="3200" dirty="0"/>
              <a:t>las vulnerabilidades y necesidades particulares de cada grupo particular y actuar sobre ellas.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3200" dirty="0" smtClean="0"/>
              <a:t>Promover </a:t>
            </a:r>
            <a:r>
              <a:rPr lang="es-ES" sz="3200" dirty="0"/>
              <a:t>el acceso en forma equitativa a la toma de decisiones, a la participación y a la organización.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3200" dirty="0" smtClean="0"/>
              <a:t>Realizar </a:t>
            </a:r>
            <a:r>
              <a:rPr lang="es-ES" sz="3200" dirty="0"/>
              <a:t>acciones positivas para desarrollar la autoestima y la autonomía de las personas, con particular énfasis en aquellas que pertenecen a los grupos tradicionalmente subordinados. 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38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D07913BF-4B25-404F-B14D-E25E620F5112}"/>
              </a:ext>
            </a:extLst>
          </p:cNvPr>
          <p:cNvSpPr txBox="1"/>
          <p:nvPr/>
        </p:nvSpPr>
        <p:spPr>
          <a:xfrm>
            <a:off x="2480046" y="1425111"/>
            <a:ext cx="151257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/>
              <a:t>Eliminar </a:t>
            </a:r>
            <a:r>
              <a:rPr lang="es-ES" sz="3200" dirty="0"/>
              <a:t>los estereotipos que obstaculicen el libre ejercicio de los Derechos y la inclusión social.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/>
              <a:t>Se </a:t>
            </a:r>
            <a:r>
              <a:rPr lang="es-ES" sz="3200" dirty="0"/>
              <a:t>debe preguntar al usuario de estas poblaciones de manera cortes y respetuosa si tiene dudas frente a los servicios de salud, para confirmar si nuestra orientación fue oportuna, eficaz y efectiva. No olvidemos que muchas de estas personas pueden tener prevención o temor a preguntar.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/>
              <a:t>Se </a:t>
            </a:r>
            <a:r>
              <a:rPr lang="es-ES" sz="3200" dirty="0"/>
              <a:t>debe evitar al máximo generar lazos de asistencialismo o paternalismo con los usuarios y restrinjamos la entrega de alimentos, ropa o dinero.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/>
              <a:t>El </a:t>
            </a:r>
            <a:r>
              <a:rPr lang="es-ES" sz="3200" dirty="0"/>
              <a:t>encontrarse en condición de desplazamiento no es una decisión ni una opción de vida, es una condición adquirida como consecuencia del conflicto armado</a:t>
            </a:r>
            <a:r>
              <a:rPr lang="es-ES" sz="32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/>
              <a:t> </a:t>
            </a:r>
            <a:r>
              <a:rPr lang="es-ES" sz="3200" dirty="0"/>
              <a:t>Antes de prestar la atención a los usuarios se debe indagar si pertenecen a población Indígena, Afro Colombiana o raizales (nativos de San Andrés, Providencias y Santa Catalina), campesinos del casco rural o urbano, pues esto genera unos comportamientos específicos debido a sus creencias y costumbres. 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4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606</Words>
  <Application>Microsoft Office PowerPoint</Application>
  <PresentationFormat>Personalizado</PresentationFormat>
  <Paragraphs>26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Calibri</vt:lpstr>
      <vt:lpstr>Wingdings</vt:lpstr>
      <vt:lpstr>Sergio Trendy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TOC-041-AREA-TICS</dc:creator>
  <cp:lastModifiedBy>USER</cp:lastModifiedBy>
  <cp:revision>19</cp:revision>
  <dcterms:created xsi:type="dcterms:W3CDTF">2006-08-16T00:00:00Z</dcterms:created>
  <dcterms:modified xsi:type="dcterms:W3CDTF">2025-01-18T21:03:06Z</dcterms:modified>
  <dc:identifier>DAGUaw7a7_I</dc:identifier>
</cp:coreProperties>
</file>