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63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2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02" b="-23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998" y="9830067"/>
            <a:ext cx="18475486" cy="490439"/>
            <a:chOff x="0" y="0"/>
            <a:chExt cx="24633982" cy="65391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202044" cy="653919"/>
              <a:chOff x="0" y="0"/>
              <a:chExt cx="1817688" cy="12916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17688" cy="129169"/>
              </a:xfrm>
              <a:custGeom>
                <a:avLst/>
                <a:gdLst/>
                <a:ahLst/>
                <a:cxnLst/>
                <a:rect l="l" t="t" r="r" b="b"/>
                <a:pathLst>
                  <a:path w="1817688" h="129169">
                    <a:moveTo>
                      <a:pt x="0" y="0"/>
                    </a:moveTo>
                    <a:lnTo>
                      <a:pt x="1817688" y="0"/>
                    </a:lnTo>
                    <a:lnTo>
                      <a:pt x="1817688" y="129169"/>
                    </a:lnTo>
                    <a:lnTo>
                      <a:pt x="0" y="129169"/>
                    </a:lnTo>
                    <a:close/>
                  </a:path>
                </a:pathLst>
              </a:custGeom>
              <a:solidFill>
                <a:srgbClr val="A4C9F1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817688" cy="1672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9202044" y="0"/>
              <a:ext cx="9202044" cy="653919"/>
              <a:chOff x="0" y="0"/>
              <a:chExt cx="1817688" cy="12916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17688" cy="129169"/>
              </a:xfrm>
              <a:custGeom>
                <a:avLst/>
                <a:gdLst/>
                <a:ahLst/>
                <a:cxnLst/>
                <a:rect l="l" t="t" r="r" b="b"/>
                <a:pathLst>
                  <a:path w="1817688" h="129169">
                    <a:moveTo>
                      <a:pt x="0" y="0"/>
                    </a:moveTo>
                    <a:lnTo>
                      <a:pt x="1817688" y="0"/>
                    </a:lnTo>
                    <a:lnTo>
                      <a:pt x="1817688" y="129169"/>
                    </a:lnTo>
                    <a:lnTo>
                      <a:pt x="0" y="129169"/>
                    </a:lnTo>
                    <a:close/>
                  </a:path>
                </a:pathLst>
              </a:custGeom>
              <a:solidFill>
                <a:srgbClr val="FFE500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17688" cy="1672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8404089" y="0"/>
              <a:ext cx="6229893" cy="653919"/>
              <a:chOff x="0" y="0"/>
              <a:chExt cx="1230596" cy="1291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30596" cy="129169"/>
              </a:xfrm>
              <a:custGeom>
                <a:avLst/>
                <a:gdLst/>
                <a:ahLst/>
                <a:cxnLst/>
                <a:rect l="l" t="t" r="r" b="b"/>
                <a:pathLst>
                  <a:path w="1230596" h="129169">
                    <a:moveTo>
                      <a:pt x="0" y="0"/>
                    </a:moveTo>
                    <a:lnTo>
                      <a:pt x="1230596" y="0"/>
                    </a:lnTo>
                    <a:lnTo>
                      <a:pt x="1230596" y="129169"/>
                    </a:lnTo>
                    <a:lnTo>
                      <a:pt x="0" y="129169"/>
                    </a:lnTo>
                    <a:close/>
                  </a:path>
                </a:pathLst>
              </a:custGeom>
              <a:solidFill>
                <a:srgbClr val="FF3131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230596" cy="1672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 flipH="1" flipV="1">
            <a:off x="0" y="0"/>
            <a:ext cx="4982603" cy="4114800"/>
          </a:xfrm>
          <a:custGeom>
            <a:avLst/>
            <a:gdLst/>
            <a:ahLst/>
            <a:cxnLst/>
            <a:rect l="l" t="t" r="r" b="b"/>
            <a:pathLst>
              <a:path w="4982603" h="4114800">
                <a:moveTo>
                  <a:pt x="498260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82603" y="0"/>
                </a:lnTo>
                <a:lnTo>
                  <a:pt x="4982603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71794" y="14766"/>
            <a:ext cx="3743885" cy="1218723"/>
          </a:xfrm>
          <a:custGeom>
            <a:avLst/>
            <a:gdLst/>
            <a:ahLst/>
            <a:cxnLst/>
            <a:rect l="l" t="t" r="r" b="b"/>
            <a:pathLst>
              <a:path w="3743885" h="1218723">
                <a:moveTo>
                  <a:pt x="0" y="0"/>
                </a:moveTo>
                <a:lnTo>
                  <a:pt x="3743885" y="0"/>
                </a:lnTo>
                <a:lnTo>
                  <a:pt x="3743885" y="1218722"/>
                </a:lnTo>
                <a:lnTo>
                  <a:pt x="0" y="1218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63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36337" y="146572"/>
            <a:ext cx="3594552" cy="905198"/>
          </a:xfrm>
          <a:custGeom>
            <a:avLst/>
            <a:gdLst/>
            <a:ahLst/>
            <a:cxnLst/>
            <a:rect l="l" t="t" r="r" b="b"/>
            <a:pathLst>
              <a:path w="3594552" h="905198">
                <a:moveTo>
                  <a:pt x="0" y="0"/>
                </a:moveTo>
                <a:lnTo>
                  <a:pt x="3594552" y="0"/>
                </a:lnTo>
                <a:lnTo>
                  <a:pt x="3594552" y="905198"/>
                </a:lnTo>
                <a:lnTo>
                  <a:pt x="0" y="905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521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04762" y="7620218"/>
            <a:ext cx="2186946" cy="2131103"/>
          </a:xfrm>
          <a:custGeom>
            <a:avLst/>
            <a:gdLst/>
            <a:ahLst/>
            <a:cxnLst/>
            <a:rect l="l" t="t" r="r" b="b"/>
            <a:pathLst>
              <a:path w="1741235" h="1741235">
                <a:moveTo>
                  <a:pt x="0" y="0"/>
                </a:moveTo>
                <a:lnTo>
                  <a:pt x="1741235" y="0"/>
                </a:lnTo>
                <a:lnTo>
                  <a:pt x="1741235" y="1741235"/>
                </a:lnTo>
                <a:lnTo>
                  <a:pt x="0" y="17412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DE6DD13-515B-49EA-8915-53DBD7D922A5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18" b="95982" l="901" r="98649">
                        <a14:foregroundMark x1="3941" y1="16518" x2="3941" y2="16518"/>
                        <a14:foregroundMark x1="1689" y1="33482" x2="1689" y2="33482"/>
                        <a14:foregroundMark x1="3716" y1="77679" x2="3716" y2="77679"/>
                        <a14:foregroundMark x1="11261" y1="91518" x2="11261" y2="91518"/>
                        <a14:foregroundMark x1="20946" y1="79464" x2="20946" y2="79464"/>
                        <a14:foregroundMark x1="22635" y1="59821" x2="22635" y2="59821"/>
                        <a14:foregroundMark x1="21171" y1="19643" x2="21171" y2="19643"/>
                        <a14:foregroundMark x1="13401" y1="4018" x2="13401" y2="4018"/>
                        <a14:foregroundMark x1="15315" y1="27232" x2="15315" y2="27232"/>
                        <a14:foregroundMark x1="8446" y1="26339" x2="8446" y2="26339"/>
                        <a14:foregroundMark x1="9234" y1="42857" x2="9234" y2="42857"/>
                        <a14:foregroundMark x1="12387" y1="36161" x2="12387" y2="36161"/>
                        <a14:foregroundMark x1="2590" y1="66518" x2="2590" y2="66518"/>
                        <a14:foregroundMark x1="901" y1="53125" x2="901" y2="53125"/>
                        <a14:foregroundMark x1="92793" y1="50000" x2="92793" y2="50000"/>
                        <a14:foregroundMark x1="95158" y1="27232" x2="95158" y2="27232"/>
                        <a14:foregroundMark x1="98761" y1="28125" x2="98761" y2="28125"/>
                        <a14:foregroundMark x1="98423" y1="51786" x2="98423" y2="51786"/>
                        <a14:foregroundMark x1="98761" y1="76786" x2="98761" y2="76786"/>
                        <a14:foregroundMark x1="86261" y1="72768" x2="86261" y2="72768"/>
                        <a14:foregroundMark x1="77815" y1="78571" x2="77815" y2="78571"/>
                        <a14:foregroundMark x1="73986" y1="76786" x2="73986" y2="76786"/>
                        <a14:foregroundMark x1="80293" y1="77679" x2="80293" y2="77679"/>
                        <a14:foregroundMark x1="90878" y1="65625" x2="90878" y2="65625"/>
                        <a14:foregroundMark x1="84797" y1="66518" x2="84797" y2="66518"/>
                        <a14:foregroundMark x1="70608" y1="65625" x2="70608" y2="65625"/>
                        <a14:foregroundMark x1="56982" y1="63839" x2="56982" y2="63839"/>
                        <a14:foregroundMark x1="52365" y1="64732" x2="52365" y2="64732"/>
                        <a14:foregroundMark x1="42905" y1="64732" x2="42905" y2="64732"/>
                        <a14:foregroundMark x1="37275" y1="66964" x2="37275" y2="66964"/>
                        <a14:foregroundMark x1="29054" y1="65625" x2="29054" y2="65625"/>
                        <a14:foregroundMark x1="22523" y1="71875" x2="22523" y2="71875"/>
                        <a14:foregroundMark x1="19482" y1="88393" x2="19482" y2="88393"/>
                        <a14:foregroundMark x1="13964" y1="95982" x2="13964" y2="95982"/>
                        <a14:foregroundMark x1="8221" y1="90179" x2="8221" y2="90179"/>
                        <a14:foregroundMark x1="4279" y1="23214" x2="4279" y2="23214"/>
                        <a14:foregroundMark x1="8108" y1="9821" x2="8108" y2="9821"/>
                        <a14:foregroundMark x1="15653" y1="12500" x2="15653" y2="12500"/>
                        <a14:foregroundMark x1="17342" y1="11607" x2="17342" y2="11607"/>
                        <a14:foregroundMark x1="23761" y1="25446" x2="23761" y2="25446"/>
                        <a14:foregroundMark x1="42005" y1="23661" x2="42005" y2="23661"/>
                        <a14:foregroundMark x1="53153" y1="23661" x2="53153" y2="23661"/>
                        <a14:foregroundMark x1="67005" y1="23661" x2="67005" y2="23661"/>
                        <a14:foregroundMark x1="79842" y1="23661" x2="79842" y2="23661"/>
                        <a14:foregroundMark x1="90315" y1="23661" x2="90315" y2="23661"/>
                        <a14:foregroundMark x1="93356" y1="28125" x2="93356" y2="28125"/>
                        <a14:foregroundMark x1="98649" y1="61607" x2="98649" y2="61607"/>
                        <a14:foregroundMark x1="9797" y1="58036" x2="9797" y2="58036"/>
                        <a14:foregroundMark x1="17342" y1="54018" x2="17342" y2="54018"/>
                        <a14:foregroundMark x1="25450" y1="29464" x2="26239" y2="28571"/>
                        <a14:foregroundMark x1="34797" y1="24554" x2="34797" y2="24554"/>
                        <a14:foregroundMark x1="48423" y1="29464" x2="48423" y2="29464"/>
                        <a14:foregroundMark x1="57320" y1="26339" x2="57320" y2="26339"/>
                        <a14:foregroundMark x1="70045" y1="30357" x2="70045" y2="30357"/>
                        <a14:foregroundMark x1="83221" y1="26339" x2="83221" y2="26339"/>
                        <a14:foregroundMark x1="76239" y1="62946" x2="76239" y2="62946"/>
                        <a14:foregroundMark x1="51239" y1="28571" x2="51239" y2="28571"/>
                        <a14:foregroundMark x1="60135" y1="25446" x2="60135" y2="25446"/>
                        <a14:foregroundMark x1="63626" y1="27232" x2="63626" y2="27232"/>
                        <a14:foregroundMark x1="73086" y1="24554" x2="73086" y2="24554"/>
                        <a14:foregroundMark x1="76689" y1="25446" x2="76689" y2="25446"/>
                        <a14:foregroundMark x1="97860" y1="25446" x2="97860" y2="25446"/>
                        <a14:foregroundMark x1="93356" y1="25446" x2="93356" y2="25446"/>
                        <a14:foregroundMark x1="86486" y1="24554" x2="86486" y2="24554"/>
                        <a14:foregroundMark x1="69595" y1="23661" x2="69595" y2="23661"/>
                        <a14:foregroundMark x1="62838" y1="25446" x2="62838" y2="25446"/>
                        <a14:foregroundMark x1="45608" y1="25446" x2="45608" y2="25446"/>
                        <a14:foregroundMark x1="39302" y1="24554" x2="39302" y2="24554"/>
                        <a14:foregroundMark x1="49550" y1="23661" x2="49550" y2="23661"/>
                        <a14:foregroundMark x1="46171" y1="28571" x2="46171" y2="28571"/>
                        <a14:foregroundMark x1="37950" y1="28571" x2="37950" y2="28571"/>
                        <a14:foregroundMark x1="29505" y1="25446" x2="29505" y2="25446"/>
                        <a14:foregroundMark x1="4955" y1="16518" x2="6194" y2="15625"/>
                        <a14:foregroundMark x1="3716" y1="17411" x2="4955" y2="16518"/>
                        <a14:backgroundMark x1="3716" y1="15625" x2="3716" y2="15625"/>
                        <a14:backgroundMark x1="3153" y1="17411" x2="3153" y2="17411"/>
                        <a14:backgroundMark x1="3491" y1="17411" x2="3491" y2="17411"/>
                        <a14:backgroundMark x1="3716" y1="15625" x2="3716" y2="15625"/>
                        <a14:backgroundMark x1="3716" y1="16518" x2="3716" y2="16518"/>
                        <a14:backgroundMark x1="3829" y1="16518" x2="3829" y2="16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766"/>
            <a:ext cx="4349177" cy="1112061"/>
          </a:xfrm>
          <a:prstGeom prst="rect">
            <a:avLst/>
          </a:prstGeom>
        </p:spPr>
      </p:pic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A2283DCB-9388-4DBD-B066-1FFCCE2193F5}"/>
              </a:ext>
            </a:extLst>
          </p:cNvPr>
          <p:cNvSpPr/>
          <p:nvPr/>
        </p:nvSpPr>
        <p:spPr>
          <a:xfrm flipH="1">
            <a:off x="4038600" y="7852015"/>
            <a:ext cx="14263577" cy="1978052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0">
                <a:schemeClr val="bg1">
                  <a:alpha val="2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CD03DAB-DA87-4F2E-B2B8-F85D51BC5199}"/>
              </a:ext>
            </a:extLst>
          </p:cNvPr>
          <p:cNvSpPr txBox="1"/>
          <p:nvPr/>
        </p:nvSpPr>
        <p:spPr>
          <a:xfrm>
            <a:off x="3345768" y="7958677"/>
            <a:ext cx="16703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 </a:t>
            </a:r>
          </a:p>
          <a:p>
            <a:pPr algn="ctr"/>
            <a:r>
              <a:rPr lang="es-ES" sz="5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POR: ÁREA DE SISTEMAS</a:t>
            </a:r>
            <a:endParaRPr lang="es-CO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echa: cheurón 12">
            <a:extLst>
              <a:ext uri="{FF2B5EF4-FFF2-40B4-BE49-F238E27FC236}">
                <a16:creationId xmlns:a16="http://schemas.microsoft.com/office/drawing/2014/main" id="{22EA3B98-6BF1-48A8-BF0C-A89191EAED5A}"/>
              </a:ext>
            </a:extLst>
          </p:cNvPr>
          <p:cNvSpPr/>
          <p:nvPr/>
        </p:nvSpPr>
        <p:spPr>
          <a:xfrm flipH="1">
            <a:off x="2971800" y="7852015"/>
            <a:ext cx="1828800" cy="1967497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95000"/>
                  <a:alpha val="97000"/>
                </a:schemeClr>
              </a:gs>
              <a:gs pos="0">
                <a:schemeClr val="accent1">
                  <a:tint val="44500"/>
                  <a:satMod val="160000"/>
                </a:schemeClr>
              </a:gs>
              <a:gs pos="12000">
                <a:schemeClr val="accent1">
                  <a:tint val="23500"/>
                  <a:satMod val="160000"/>
                  <a:alpha val="29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5069-92F7-390F-0122-4435832CA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AD0846EC-6883-634B-F202-DE0B62E56699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96C1279-4CA0-D615-1238-D280D8F9B873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CC0836A5-5DBE-ABFE-CB98-2D6698EAF478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B65E4F89-5CAB-E138-A999-39139740B5E3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B6083443-4251-BB77-2ED8-F602B5CFB5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606B224-F02D-F15E-54D7-47ED48A7F64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3D1563F-8944-EB7D-B3B3-6243B42EAE4D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E651E27E-BD42-002A-149F-5D29692E426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E18528BB-B3EA-6B6D-7AFD-F0473910D17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00202DF3-5AF5-08B2-880F-68A5A4AD7012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0461D281-89B6-269A-4669-7D982E64688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5B755F1C-CBDF-F626-0265-2B40BDA88FEF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5A3E8CF0-0C8C-B2B5-EB73-1D76D17F3D07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21138EA-AF21-1E8F-4BE6-730145C23941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EB02B8B-07DE-A079-37CD-28B6C0539AD6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427A233-1562-4CBE-198F-4416D908EA61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F7A5C07-625E-E838-FB35-E57127335271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Google Shape;180;p22">
            <a:extLst>
              <a:ext uri="{FF2B5EF4-FFF2-40B4-BE49-F238E27FC236}">
                <a16:creationId xmlns:a16="http://schemas.microsoft.com/office/drawing/2014/main" id="{C0FEB092-B1C2-8839-CDE5-4CED90A7300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12687" y="2460343"/>
            <a:ext cx="12062626" cy="6832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42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1255" y="8767599"/>
            <a:ext cx="18288000" cy="1519401"/>
            <a:chOff x="0" y="0"/>
            <a:chExt cx="4816593" cy="4001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00171"/>
            </a:xfrm>
            <a:custGeom>
              <a:avLst/>
              <a:gdLst/>
              <a:ahLst/>
              <a:cxnLst/>
              <a:rect l="l" t="t" r="r" b="b"/>
              <a:pathLst>
                <a:path w="4816592" h="400171">
                  <a:moveTo>
                    <a:pt x="0" y="0"/>
                  </a:moveTo>
                  <a:lnTo>
                    <a:pt x="4816592" y="0"/>
                  </a:lnTo>
                  <a:lnTo>
                    <a:pt x="4816592" y="400171"/>
                  </a:lnTo>
                  <a:lnTo>
                    <a:pt x="0" y="400171"/>
                  </a:ln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38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40AE3F0-1321-423C-B07E-F7326823D41F}"/>
              </a:ext>
            </a:extLst>
          </p:cNvPr>
          <p:cNvGrpSpPr/>
          <p:nvPr/>
        </p:nvGrpSpPr>
        <p:grpSpPr>
          <a:xfrm>
            <a:off x="0" y="0"/>
            <a:ext cx="18288000" cy="10354013"/>
            <a:chOff x="0" y="0"/>
            <a:chExt cx="18288000" cy="10354013"/>
          </a:xfrm>
        </p:grpSpPr>
        <p:sp>
          <p:nvSpPr>
            <p:cNvPr id="2" name="Freeform 2"/>
            <p:cNvSpPr/>
            <p:nvPr/>
          </p:nvSpPr>
          <p:spPr>
            <a:xfrm>
              <a:off x="4336414" y="640926"/>
              <a:ext cx="9760586" cy="9222648"/>
            </a:xfrm>
            <a:custGeom>
              <a:avLst/>
              <a:gdLst/>
              <a:ahLst/>
              <a:cxnLst/>
              <a:rect l="l" t="t" r="r" b="b"/>
              <a:pathLst>
                <a:path w="9615170" h="9615170">
                  <a:moveTo>
                    <a:pt x="0" y="0"/>
                  </a:moveTo>
                  <a:lnTo>
                    <a:pt x="9615169" y="0"/>
                  </a:lnTo>
                  <a:lnTo>
                    <a:pt x="9615169" y="9615169"/>
                  </a:lnTo>
                  <a:lnTo>
                    <a:pt x="0" y="9615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7000"/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30193" y="0"/>
              <a:ext cx="18257807" cy="490439"/>
              <a:chOff x="0" y="0"/>
              <a:chExt cx="24633982" cy="653919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0" name="Group 10"/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12"/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3" name="Group 13"/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21" name="TextBox 21"/>
            <p:cNvSpPr txBox="1"/>
            <p:nvPr/>
          </p:nvSpPr>
          <p:spPr>
            <a:xfrm>
              <a:off x="3357368" y="1746183"/>
              <a:ext cx="11573261" cy="576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78"/>
                </a:lnSpc>
              </a:pPr>
              <a:r>
                <a:rPr lang="en-US" sz="176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Sergio Trendy"/>
                  <a:cs typeface="Arial" panose="020B0604020202020204" pitchFamily="34" charset="0"/>
                  <a:sym typeface="Sergio Trendy"/>
                </a:rPr>
                <a:t>GRACIAS</a:t>
              </a:r>
              <a:endParaRPr lang="en-US" sz="1469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rgio Trendy"/>
                <a:cs typeface="Arial" panose="020B0604020202020204" pitchFamily="34" charset="0"/>
                <a:sym typeface="Sergio Trendy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 flipH="1" flipV="1">
              <a:off x="0" y="0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4114800"/>
                  </a:moveTo>
                  <a:lnTo>
                    <a:pt x="0" y="4114800"/>
                  </a:lnTo>
                  <a:lnTo>
                    <a:pt x="0" y="0"/>
                  </a:lnTo>
                  <a:lnTo>
                    <a:pt x="4982603" y="0"/>
                  </a:lnTo>
                  <a:lnTo>
                    <a:pt x="4982603" y="411480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3294142" y="6239213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0" y="0"/>
                  </a:moveTo>
                  <a:lnTo>
                    <a:pt x="4982603" y="0"/>
                  </a:lnTo>
                  <a:lnTo>
                    <a:pt x="498260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B3D0826E-D181-471E-95DF-2AE3566A7FAA}"/>
                </a:ext>
              </a:extLst>
            </p:cNvPr>
            <p:cNvSpPr/>
            <p:nvPr/>
          </p:nvSpPr>
          <p:spPr>
            <a:xfrm>
              <a:off x="4460348" y="9032108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32372BF5-D14C-486D-830B-23781D72B261}"/>
                </a:ext>
              </a:extLst>
            </p:cNvPr>
            <p:cNvSpPr/>
            <p:nvPr/>
          </p:nvSpPr>
          <p:spPr>
            <a:xfrm>
              <a:off x="8442358" y="9275505"/>
              <a:ext cx="3594552" cy="905198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61EBF852-9842-4CBE-9EA9-441DF1856C14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71" y="9068642"/>
              <a:ext cx="4349177" cy="11120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90F5EDB3-6634-4329-9973-7EF883053806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CDAD0B6-580F-4DF0-90CF-FEF2EF46DD69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42537771-7122-4FB1-81C4-1D23AA26EB5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1650D95E-778D-4636-99D9-543B4783DFA1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BCD3AC0A-2A7A-42E6-B5FD-5DA50470B7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1B978F3C-63AB-425F-B50D-BBA36E8FE64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CC970A3-B7AB-4B3D-A0D6-05B1264E1E06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E803095F-8683-4F93-AD8E-A5C7E7A168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0C2DE8FA-273D-43C6-B8D6-B7B27D6F58C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A04E8578-DD89-490C-BF70-C43C66E5F4CD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1D1CF0E6-5EC2-4D52-AC22-56D6685FD3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2C1516DC-E29F-4B77-8BFB-C881E70792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5420246-A127-455E-BAF0-39DB7FC953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AEF365EA-3D49-45E9-B88A-BC5699C6DCA3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C88C413-2B4D-484C-8AA6-5E98135FF16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A47789F-FB8C-4400-842C-12FF0DCCFC1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9306C99C-D63A-410C-9783-0EC978406CBE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Google Shape;94;p14">
            <a:extLst>
              <a:ext uri="{FF2B5EF4-FFF2-40B4-BE49-F238E27FC236}">
                <a16:creationId xmlns:a16="http://schemas.microsoft.com/office/drawing/2014/main" id="{773DDC72-0945-BAFA-4F1D-FBFE662EF27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98915" y="3092062"/>
            <a:ext cx="5598306" cy="467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5;p14">
            <a:extLst>
              <a:ext uri="{FF2B5EF4-FFF2-40B4-BE49-F238E27FC236}">
                <a16:creationId xmlns:a16="http://schemas.microsoft.com/office/drawing/2014/main" id="{52A83ACC-19BD-4A2F-221F-FB47F9603077}"/>
              </a:ext>
            </a:extLst>
          </p:cNvPr>
          <p:cNvSpPr txBox="1"/>
          <p:nvPr/>
        </p:nvSpPr>
        <p:spPr>
          <a:xfrm>
            <a:off x="3379818" y="3036105"/>
            <a:ext cx="5764182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Seguridad Informática es el área que se enfoca en la protección de la infraestructura tecnológica y todo lo relacionado con esta “incluye la información de cada usuario”</a:t>
            </a:r>
            <a:endParaRPr sz="4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46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4DCEF-7F4A-2A05-9CF6-94AEC1E93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F2D2B28D-E92B-0F51-F75D-CDF730755945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B7E2254-BCA0-FA16-20D8-1251C19E35B6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71952E72-D7B8-9850-8D92-D3B07F3DCAD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1E757BBF-9CF7-74E3-946B-B678A0488E95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DB8B47D3-1ED4-B5E5-86E6-D56BA06645D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C8A0FF37-A648-26B9-D52B-39E15350135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D41C003-0715-7148-3C30-10A3C3290067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DF09C4F2-994E-8F3D-2170-14CFCBB9948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DD918C36-51A4-609E-E709-53C1770E439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47266167-7406-4B57-66D7-D9ED00111A0A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5FD34249-F555-C83E-AE33-1EFD6C6D3C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629DCC4B-3B39-CA99-27D7-314079F2426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C767ACA6-5CBC-F06E-EEB4-F8C35F173D0C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5D9A6C33-7D47-7DF9-1968-B59A71C28B76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12EDEEA4-4685-C850-1164-FEB2F49B5100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3A51F87-4865-9107-612B-5AD29446B14F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9FBA5075-87A9-AC21-D6DB-6CE68F2F532A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18" name="Google Shape;104;p15">
            <a:extLst>
              <a:ext uri="{FF2B5EF4-FFF2-40B4-BE49-F238E27FC236}">
                <a16:creationId xmlns:a16="http://schemas.microsoft.com/office/drawing/2014/main" id="{D0F2F88C-21E4-49C5-8A42-036D8FBFBB8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03754" y="2590370"/>
            <a:ext cx="5901268" cy="539321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05;p15">
            <a:extLst>
              <a:ext uri="{FF2B5EF4-FFF2-40B4-BE49-F238E27FC236}">
                <a16:creationId xmlns:a16="http://schemas.microsoft.com/office/drawing/2014/main" id="{5D4FEB32-68FF-2EC8-938B-425CD9903522}"/>
              </a:ext>
            </a:extLst>
          </p:cNvPr>
          <p:cNvSpPr txBox="1"/>
          <p:nvPr/>
        </p:nvSpPr>
        <p:spPr>
          <a:xfrm>
            <a:off x="3505200" y="2498904"/>
            <a:ext cx="5508680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Seguridad Informática comprende software, bases de datos, archivos y todo lo que el hospital valore y signifique un riesgo si ésta llega a manos de otras personas.</a:t>
            </a:r>
            <a:endParaRPr sz="3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 tipo de información se conoce como información privada o confidencial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63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9C1B-CC75-EB09-7878-5D728082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B2B9FA7D-12A7-9E7B-19CA-94EAF9CA6A69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8CEFAAD-26FF-4B02-14A7-8A91811EE2FE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70345104-411B-32EC-CD7B-A83297230EF6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69588119-0B5C-86AF-1E08-C7771DB59CD9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1B0A8780-492F-B0BC-026C-FBFB48E24C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11120326-69DD-C3AC-0525-E51E4758303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01C9244-E8A8-0B08-9C64-5C96714C0105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C72628FC-F410-B321-232B-4D437C43B4A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CC6F36ED-A694-507E-702B-771A4DDC5DD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7AE08820-E3AF-18E3-091C-87E1E40C2610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4C0C519C-2AA0-A58A-8FE6-40F480EB2B6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FD0E237D-BA10-0F69-AE36-1C2F34624BE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9CD4312-4106-9139-0205-0520BDCEC9AE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79CE0D71-B138-7095-06D2-CA480371E261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3992930-F205-60B7-DCF6-5A6AB21251B2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FC0BAF7-C95F-4997-B0D3-ADB18EDE11A4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5E15F9CF-8E90-5804-4DEB-D2F80BEDA7B8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sp>
        <p:nvSpPr>
          <p:cNvPr id="3" name="Google Shape;114;p16">
            <a:extLst>
              <a:ext uri="{FF2B5EF4-FFF2-40B4-BE49-F238E27FC236}">
                <a16:creationId xmlns:a16="http://schemas.microsoft.com/office/drawing/2014/main" id="{B244D283-BC37-B5B6-9522-97C745956859}"/>
              </a:ext>
            </a:extLst>
          </p:cNvPr>
          <p:cNvSpPr txBox="1"/>
          <p:nvPr/>
        </p:nvSpPr>
        <p:spPr>
          <a:xfrm>
            <a:off x="4114800" y="2749698"/>
            <a:ext cx="5029200" cy="686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Seguridad Informática está concebida para proteger los archivos informáticos, entre los que se encuentran:</a:t>
            </a:r>
            <a:endParaRPr sz="4000"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s-CO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información contenida</a:t>
            </a:r>
            <a:endParaRPr sz="4000"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s-CO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infraestructura </a:t>
            </a:r>
            <a:endParaRPr sz="4000"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s-CO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usuarios</a:t>
            </a:r>
            <a:endParaRPr sz="4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15;p16">
            <a:extLst>
              <a:ext uri="{FF2B5EF4-FFF2-40B4-BE49-F238E27FC236}">
                <a16:creationId xmlns:a16="http://schemas.microsoft.com/office/drawing/2014/main" id="{E9EAA889-0D75-33FB-6843-C8B7B8C5257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48256" y="3037474"/>
            <a:ext cx="6299623" cy="5059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79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098C2-D0DA-5EE1-7A59-2C824B32E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CB1C5C10-7566-5067-4C25-59AA87323B1E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5BE05EA-EE6B-3191-A9EA-87B3C5B8EFC1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C616CAF3-B62C-7B25-1735-281ADA188B69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6460BB8D-43EA-6628-B603-C62E39A7E13F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08163B9D-43B6-CDD4-A57D-1D683539A15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3F46523A-E73C-F4F8-9D3D-4C678F3D93D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F348251-2480-CEDE-BBF6-845EB9D60799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C3C19CF6-C934-C37B-BE20-6E0FD850BF7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19640292-3B19-A157-1821-2E708FB10526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52F695C1-DFE2-5153-7394-878A8E4146CB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24305A29-F595-F799-86B6-7B76C5F363C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A0861BAB-C293-A968-CAD0-7FD9AB24861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70017BAB-A598-CC4C-2FB5-45CD241C08A3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825D3847-B6B4-C0FA-1115-FAACF632EC05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9826663-49F7-B6C7-4A3E-EF691B918049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02B2D94-8546-F365-3A40-C73570076930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F124744D-353B-70A8-85D3-E6916938EC53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Google Shape;124;p17">
            <a:extLst>
              <a:ext uri="{FF2B5EF4-FFF2-40B4-BE49-F238E27FC236}">
                <a16:creationId xmlns:a16="http://schemas.microsoft.com/office/drawing/2014/main" id="{D18911AF-508F-5A49-8FDE-054759BDCE8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35734" y="2781300"/>
            <a:ext cx="5724667" cy="5444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5;p17">
            <a:extLst>
              <a:ext uri="{FF2B5EF4-FFF2-40B4-BE49-F238E27FC236}">
                <a16:creationId xmlns:a16="http://schemas.microsoft.com/office/drawing/2014/main" id="{1F371E20-6E78-DA22-3346-F65DD46DFDD2}"/>
              </a:ext>
            </a:extLst>
          </p:cNvPr>
          <p:cNvSpPr txBox="1"/>
          <p:nvPr/>
        </p:nvSpPr>
        <p:spPr>
          <a:xfrm>
            <a:off x="2068655" y="2539676"/>
            <a:ext cx="7620000" cy="6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Tipos de Amenazas</a:t>
            </a:r>
            <a:endParaRPr sz="2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hecho de conectar una red a un entorno externo, nos da la posibilidad de que algún atacante externo pueda entrar en ella, con esto, puede realizar robo de información o alterar el funcionamiento de la red.</a:t>
            </a:r>
            <a:endParaRPr sz="28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CO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Amenazas Internas: En ocasiones son mucho mas peligrosas que las externas, pues desde adentro se puede atacar mas fácil los bancos de datos.</a:t>
            </a:r>
            <a:endParaRPr sz="28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CO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Amenazas Externas: Son aquellas que se originan desde fuera de la red, se producen al navegar o ingresar a páginas de dudosa procedencia, también se pueden causar por correos electrónicos con virus de “SPAM”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857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55CAE-9207-A0E0-896D-FE63A07CF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1374962F-F0A8-B51B-9991-6570A1997190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DE5BA2E-3C34-48CC-9AD4-3A7B783B2608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9403CB88-7669-4702-C290-B82C6273A9D7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6402D365-9524-AF2A-2323-B38682D9EBE9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14FC26CA-AD9E-5D80-D532-ED921B11D40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1643DC87-53DD-0C8E-B043-02B14F09F0D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2FFD28D-0430-90BA-60C5-5A93BA51C502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C5EB7C34-EB4A-9B05-3AFC-F4FA8EBA50C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E62C2694-6E45-4D63-2373-A5F7A54A664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3248685A-133D-C650-1351-3556881F6212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52359459-651C-9DB6-D03E-DC75F5FBE1F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AF084919-7427-6977-9BA5-2D208770B44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0B7B0757-F3FA-B7F9-F915-1D0FCD185319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769B3827-0F31-C9A9-FF0C-4CF3AD166571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03D3DB7-7826-2AAD-9E97-2F55A56EC83E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8484FA65-D32B-C3EF-F2C4-9D2370C66A97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7FAC4B2-6227-5B27-E0AB-92F6D7CCBB15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sp>
        <p:nvSpPr>
          <p:cNvPr id="3" name="Google Shape;134;p18">
            <a:extLst>
              <a:ext uri="{FF2B5EF4-FFF2-40B4-BE49-F238E27FC236}">
                <a16:creationId xmlns:a16="http://schemas.microsoft.com/office/drawing/2014/main" id="{945AAB80-101B-FC66-F8D1-6881E75F1FDF}"/>
              </a:ext>
            </a:extLst>
          </p:cNvPr>
          <p:cNvSpPr txBox="1"/>
          <p:nvPr/>
        </p:nvSpPr>
        <p:spPr>
          <a:xfrm>
            <a:off x="2310666" y="2964668"/>
            <a:ext cx="7227745" cy="61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 Lógica</a:t>
            </a:r>
            <a:endParaRPr sz="2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la protección de la información, en su propio medio contra copia, difusión, robo y/o difusión.</a:t>
            </a:r>
            <a:endParaRPr sz="2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Hospital cuenta con una infraestructura de red protegida por medio se un Firewall el cual administra la red y controla el acceso de los usuarios.</a:t>
            </a:r>
            <a:endParaRPr sz="2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la protección de barreras y procedimientos que resguarden el acceso de datos, y solo permitan acceder a ellos a las personas con la autorización correspondiente.</a:t>
            </a:r>
            <a:endParaRPr sz="2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35;p18">
            <a:extLst>
              <a:ext uri="{FF2B5EF4-FFF2-40B4-BE49-F238E27FC236}">
                <a16:creationId xmlns:a16="http://schemas.microsoft.com/office/drawing/2014/main" id="{394CA62B-89FC-8D51-688A-81B3B1EB1B6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53610" y="2781300"/>
            <a:ext cx="5488916" cy="5455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0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68BE9-2A62-322F-FD29-2A937254C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433D7407-D22B-901B-41CA-C6FE0A2AC80C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1825F0D-4284-846E-8F4E-96AADC334EBA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5A21F8E5-EFF4-95C6-991A-52088B9E51F0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53C120A8-922F-3A54-D543-FEC789111D42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99EB5B8-94C6-3840-8239-BA2C6D1AA0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B552DD07-DA31-FCFE-2746-8388FEDE682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3045274-3E99-291D-C0D5-9B34914FBAD5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0D30B6A8-F92D-AA6D-AE28-8FDAF53247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80B3B558-DC2A-8607-FD05-254E067940C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82CC1938-0DE0-8956-93F6-42D85F8578A8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F25210FA-2D4D-5C97-0107-C338EDB6D3C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7D344D4B-A810-E48A-EF5C-D514BAE4030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A6F9DCD-86F5-3300-2E31-1572CA7CE347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E89676E8-B0EF-FBEF-E170-26085FAA5321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6FB1CFD-0E6F-4581-0349-A4B569D9FEE1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91275F4-2AB3-781A-EC1D-DA740E3F60E3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03A2A492-4B97-1779-C5FD-3CD360AF95C7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sp>
        <p:nvSpPr>
          <p:cNvPr id="3" name="Google Shape;144;p19">
            <a:extLst>
              <a:ext uri="{FF2B5EF4-FFF2-40B4-BE49-F238E27FC236}">
                <a16:creationId xmlns:a16="http://schemas.microsoft.com/office/drawing/2014/main" id="{132414BC-6A8B-FE58-749B-7ECB3E54F4A1}"/>
              </a:ext>
            </a:extLst>
          </p:cNvPr>
          <p:cNvSpPr txBox="1"/>
          <p:nvPr/>
        </p:nvSpPr>
        <p:spPr>
          <a:xfrm>
            <a:off x="2209800" y="3049872"/>
            <a:ext cx="113879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 Lógica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45;p19">
            <a:extLst>
              <a:ext uri="{FF2B5EF4-FFF2-40B4-BE49-F238E27FC236}">
                <a16:creationId xmlns:a16="http://schemas.microsoft.com/office/drawing/2014/main" id="{7C4E5A3F-D966-44FC-C29D-4851C8146E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06601" y="3340237"/>
            <a:ext cx="5982308" cy="556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46;p19">
            <a:extLst>
              <a:ext uri="{FF2B5EF4-FFF2-40B4-BE49-F238E27FC236}">
                <a16:creationId xmlns:a16="http://schemas.microsoft.com/office/drawing/2014/main" id="{83FD3CA6-A368-0452-0A5B-FEAD95A357FD}"/>
              </a:ext>
            </a:extLst>
          </p:cNvPr>
          <p:cNvSpPr/>
          <p:nvPr/>
        </p:nvSpPr>
        <p:spPr>
          <a:xfrm>
            <a:off x="952267" y="3733988"/>
            <a:ext cx="4019082" cy="18553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Controles de acceso para salvaguardar la información almacenada</a:t>
            </a:r>
            <a:endParaRPr/>
          </a:p>
        </p:txBody>
      </p:sp>
      <p:sp>
        <p:nvSpPr>
          <p:cNvPr id="22" name="Google Shape;147;p19">
            <a:extLst>
              <a:ext uri="{FF2B5EF4-FFF2-40B4-BE49-F238E27FC236}">
                <a16:creationId xmlns:a16="http://schemas.microsoft.com/office/drawing/2014/main" id="{EC7E3D4D-FFFF-DD43-C76C-4767CB990E5E}"/>
              </a:ext>
            </a:extLst>
          </p:cNvPr>
          <p:cNvSpPr/>
          <p:nvPr/>
        </p:nvSpPr>
        <p:spPr>
          <a:xfrm>
            <a:off x="6548945" y="3717713"/>
            <a:ext cx="4019083" cy="18553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Controlar y salvaguardar la información generada</a:t>
            </a:r>
            <a:endParaRPr/>
          </a:p>
        </p:txBody>
      </p:sp>
      <p:sp>
        <p:nvSpPr>
          <p:cNvPr id="23" name="Google Shape;148;p19">
            <a:extLst>
              <a:ext uri="{FF2B5EF4-FFF2-40B4-BE49-F238E27FC236}">
                <a16:creationId xmlns:a16="http://schemas.microsoft.com/office/drawing/2014/main" id="{A457B9EC-DF39-B5FB-9204-455BF9F1C070}"/>
              </a:ext>
            </a:extLst>
          </p:cNvPr>
          <p:cNvSpPr/>
          <p:nvPr/>
        </p:nvSpPr>
        <p:spPr>
          <a:xfrm>
            <a:off x="3497173" y="7045953"/>
            <a:ext cx="3894227" cy="18553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Identificar individualmente a cada usuario y su rol en el sistema</a:t>
            </a:r>
            <a:endParaRPr/>
          </a:p>
        </p:txBody>
      </p:sp>
      <p:sp>
        <p:nvSpPr>
          <p:cNvPr id="24" name="Google Shape;149;p19">
            <a:extLst>
              <a:ext uri="{FF2B5EF4-FFF2-40B4-BE49-F238E27FC236}">
                <a16:creationId xmlns:a16="http://schemas.microsoft.com/office/drawing/2014/main" id="{46343892-8CC3-CD8A-2876-40034E381DE1}"/>
              </a:ext>
            </a:extLst>
          </p:cNvPr>
          <p:cNvSpPr/>
          <p:nvPr/>
        </p:nvSpPr>
        <p:spPr>
          <a:xfrm>
            <a:off x="5035025" y="4260581"/>
            <a:ext cx="1457045" cy="68569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50;p19">
            <a:extLst>
              <a:ext uri="{FF2B5EF4-FFF2-40B4-BE49-F238E27FC236}">
                <a16:creationId xmlns:a16="http://schemas.microsoft.com/office/drawing/2014/main" id="{23A3DA93-CE25-D8D3-4E52-965B0AC2E185}"/>
              </a:ext>
            </a:extLst>
          </p:cNvPr>
          <p:cNvSpPr/>
          <p:nvPr/>
        </p:nvSpPr>
        <p:spPr>
          <a:xfrm rot="10800000">
            <a:off x="7574558" y="5905500"/>
            <a:ext cx="1667935" cy="241325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51;p19">
            <a:extLst>
              <a:ext uri="{FF2B5EF4-FFF2-40B4-BE49-F238E27FC236}">
                <a16:creationId xmlns:a16="http://schemas.microsoft.com/office/drawing/2014/main" id="{991AABFF-CAE7-B542-D5C4-7F504808A02C}"/>
              </a:ext>
            </a:extLst>
          </p:cNvPr>
          <p:cNvSpPr/>
          <p:nvPr/>
        </p:nvSpPr>
        <p:spPr>
          <a:xfrm rot="-5400000">
            <a:off x="1214043" y="6218784"/>
            <a:ext cx="2532006" cy="16679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89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841DA-3942-89FA-4003-0C5934DEE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B36BD668-A1AC-5599-A223-9B2F7B8FECBD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4E2EDFE-675D-1759-218C-F7FAB1042D5B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30D721CC-65A5-D0F2-51E2-D39A017C20F5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00DA0B42-3372-07E9-C8DB-15DE951C4990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48B06BFD-C268-848B-6556-D3099E6605F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D7E321F-88DB-5216-FA39-340A34EAB7B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970BA6C-5834-8D93-4D54-81A9F0B32C4A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A7D2F0FD-305D-CF77-D068-19B6FDCF6AE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C3EE2573-491E-8A34-20E6-9D9EED43F61F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78B5D078-4CEF-52D9-0470-5D2B199EFCDF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7FF54ADC-487B-92E4-1C99-08FFE37004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5207FB70-F57C-37C4-D225-378539CD32F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21FD204-21DC-AF37-97CE-5E1C5883C357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36D2E01E-4BA8-0B3D-87AE-A64E011E93C5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5833654E-34A9-B5D7-B756-D9784D10C1B7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6957927-46DE-A5D2-36A6-22C73B727A36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59A32B0-4439-953D-9214-B365980A9AAB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sp>
        <p:nvSpPr>
          <p:cNvPr id="3" name="Google Shape;160;p20">
            <a:extLst>
              <a:ext uri="{FF2B5EF4-FFF2-40B4-BE49-F238E27FC236}">
                <a16:creationId xmlns:a16="http://schemas.microsoft.com/office/drawing/2014/main" id="{0D21EBEF-E8DD-F727-049E-297408EF57A2}"/>
              </a:ext>
            </a:extLst>
          </p:cNvPr>
          <p:cNvSpPr txBox="1"/>
          <p:nvPr/>
        </p:nvSpPr>
        <p:spPr>
          <a:xfrm>
            <a:off x="2755638" y="2539676"/>
            <a:ext cx="6579070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Seguridad Lógica</a:t>
            </a:r>
            <a:endParaRPr sz="3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Consecuencias: </a:t>
            </a:r>
            <a:endParaRPr sz="36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CO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Cambio de los datos.</a:t>
            </a:r>
            <a:endParaRPr sz="36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CO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Perdida o copia de información y programas.</a:t>
            </a:r>
            <a:endParaRPr sz="36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CO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Códigos ocultos en programas y descargar.</a:t>
            </a:r>
            <a:endParaRPr sz="36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s-CO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Entrada de virus</a:t>
            </a:r>
            <a:endParaRPr sz="3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61;p20">
            <a:extLst>
              <a:ext uri="{FF2B5EF4-FFF2-40B4-BE49-F238E27FC236}">
                <a16:creationId xmlns:a16="http://schemas.microsoft.com/office/drawing/2014/main" id="{A0A9AAE8-6077-DD1F-D87D-AA70EC4D66A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3000"/>
          <a:stretch/>
        </p:blipFill>
        <p:spPr>
          <a:xfrm>
            <a:off x="10489985" y="2730400"/>
            <a:ext cx="6416166" cy="528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00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66852-01AF-5C2F-5CC4-778F053F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9F02846C-1EB2-235C-B7EA-6E9A63D14764}"/>
              </a:ext>
            </a:extLst>
          </p:cNvPr>
          <p:cNvSpPr txBox="1"/>
          <p:nvPr/>
        </p:nvSpPr>
        <p:spPr>
          <a:xfrm>
            <a:off x="4635037" y="1352981"/>
            <a:ext cx="112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INFORMATICA</a:t>
            </a:r>
            <a:endParaRPr lang="es-CO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FC694F7-7916-CBA7-610A-D499399BDFB7}"/>
              </a:ext>
            </a:extLst>
          </p:cNvPr>
          <p:cNvGrpSpPr/>
          <p:nvPr/>
        </p:nvGrpSpPr>
        <p:grpSpPr>
          <a:xfrm>
            <a:off x="-104998" y="33354"/>
            <a:ext cx="18475486" cy="10287152"/>
            <a:chOff x="-104998" y="33354"/>
            <a:chExt cx="18475486" cy="10287152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DBEC3ABB-987B-0631-FAFA-FD83CAD05B18}"/>
                </a:ext>
              </a:extLst>
            </p:cNvPr>
            <p:cNvGrpSpPr/>
            <p:nvPr/>
          </p:nvGrpSpPr>
          <p:grpSpPr>
            <a:xfrm>
              <a:off x="-104998" y="9830067"/>
              <a:ext cx="18475486" cy="490439"/>
              <a:chOff x="0" y="0"/>
              <a:chExt cx="24633982" cy="653919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FC10F0CF-1DBF-5E3C-252A-417B6E553C86}"/>
                  </a:ext>
                </a:extLst>
              </p:cNvPr>
              <p:cNvGrpSpPr/>
              <p:nvPr/>
            </p:nvGrpSpPr>
            <p:grpSpPr>
              <a:xfrm>
                <a:off x="0" y="0"/>
                <a:ext cx="9202044" cy="653919"/>
                <a:chOff x="0" y="0"/>
                <a:chExt cx="1817688" cy="129169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F6B04FAA-9D5E-CD74-DE1F-7EDEB160C6B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A4C9F1"/>
                </a:solidFill>
              </p:spPr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EF2D0E7F-68FA-17D0-A321-27DF77547ED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38E4393-4205-0DBD-9FC8-18F6AAF1EB3A}"/>
                  </a:ext>
                </a:extLst>
              </p:cNvPr>
              <p:cNvGrpSpPr/>
              <p:nvPr/>
            </p:nvGrpSpPr>
            <p:grpSpPr>
              <a:xfrm>
                <a:off x="9202044" y="0"/>
                <a:ext cx="9202044" cy="653919"/>
                <a:chOff x="0" y="0"/>
                <a:chExt cx="1817688" cy="129169"/>
              </a:xfrm>
            </p:grpSpPr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71B6D4F5-163E-E54C-3601-4422B30B11F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817688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688" h="129169">
                      <a:moveTo>
                        <a:pt x="0" y="0"/>
                      </a:moveTo>
                      <a:lnTo>
                        <a:pt x="1817688" y="0"/>
                      </a:lnTo>
                      <a:lnTo>
                        <a:pt x="1817688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E500"/>
                </a:solidFill>
              </p:spPr>
            </p:sp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08CA4FEA-1FFE-88F8-F45B-8546FABA114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817688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9">
                <a:extLst>
                  <a:ext uri="{FF2B5EF4-FFF2-40B4-BE49-F238E27FC236}">
                    <a16:creationId xmlns:a16="http://schemas.microsoft.com/office/drawing/2014/main" id="{7866FC7D-9A55-4FF3-412C-88CFC0599D0F}"/>
                  </a:ext>
                </a:extLst>
              </p:cNvPr>
              <p:cNvGrpSpPr/>
              <p:nvPr/>
            </p:nvGrpSpPr>
            <p:grpSpPr>
              <a:xfrm>
                <a:off x="18404089" y="0"/>
                <a:ext cx="6229893" cy="653919"/>
                <a:chOff x="0" y="0"/>
                <a:chExt cx="1230596" cy="129169"/>
              </a:xfrm>
            </p:grpSpPr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B8853B2F-2B1D-B427-9FB4-0FBD7F27339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30596" cy="129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596" h="129169">
                      <a:moveTo>
                        <a:pt x="0" y="0"/>
                      </a:moveTo>
                      <a:lnTo>
                        <a:pt x="1230596" y="0"/>
                      </a:lnTo>
                      <a:lnTo>
                        <a:pt x="1230596" y="129169"/>
                      </a:lnTo>
                      <a:lnTo>
                        <a:pt x="0" y="129169"/>
                      </a:lnTo>
                      <a:close/>
                    </a:path>
                  </a:pathLst>
                </a:custGeom>
                <a:solidFill>
                  <a:srgbClr val="FF3131"/>
                </a:solidFill>
              </p:spPr>
            </p:sp>
            <p:sp>
              <p:nvSpPr>
                <p:cNvPr id="10" name="TextBox 11">
                  <a:extLst>
                    <a:ext uri="{FF2B5EF4-FFF2-40B4-BE49-F238E27FC236}">
                      <a16:creationId xmlns:a16="http://schemas.microsoft.com/office/drawing/2014/main" id="{600C05E8-E3BF-3390-B58C-D5A02010F07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230596" cy="1672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E29DE7A-6767-7E8D-010B-AC25219D07AA}"/>
                </a:ext>
              </a:extLst>
            </p:cNvPr>
            <p:cNvSpPr/>
            <p:nvPr/>
          </p:nvSpPr>
          <p:spPr>
            <a:xfrm flipH="1">
              <a:off x="-11255" y="6205706"/>
              <a:ext cx="4982603" cy="4114800"/>
            </a:xfrm>
            <a:custGeom>
              <a:avLst/>
              <a:gdLst/>
              <a:ahLst/>
              <a:cxnLst/>
              <a:rect l="l" t="t" r="r" b="b"/>
              <a:pathLst>
                <a:path w="4982603" h="4114800">
                  <a:moveTo>
                    <a:pt x="4982603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4982603" y="4114800"/>
                  </a:lnTo>
                  <a:lnTo>
                    <a:pt x="49826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62A44315-8A03-E098-34FC-D1D1E32D3925}"/>
                </a:ext>
              </a:extLst>
            </p:cNvPr>
            <p:cNvSpPr/>
            <p:nvPr/>
          </p:nvSpPr>
          <p:spPr>
            <a:xfrm>
              <a:off x="390212" y="8922898"/>
              <a:ext cx="1276976" cy="1276976"/>
            </a:xfrm>
            <a:custGeom>
              <a:avLst/>
              <a:gdLst/>
              <a:ahLst/>
              <a:cxnLst/>
              <a:rect l="l" t="t" r="r" b="b"/>
              <a:pathLst>
                <a:path w="1276976" h="1276976">
                  <a:moveTo>
                    <a:pt x="0" y="0"/>
                  </a:moveTo>
                  <a:lnTo>
                    <a:pt x="1276976" y="0"/>
                  </a:lnTo>
                  <a:lnTo>
                    <a:pt x="1276976" y="1276975"/>
                  </a:lnTo>
                  <a:lnTo>
                    <a:pt x="0" y="1276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0833721-E47E-A3FB-8B42-172D5F66A197}"/>
                </a:ext>
              </a:extLst>
            </p:cNvPr>
            <p:cNvSpPr/>
            <p:nvPr/>
          </p:nvSpPr>
          <p:spPr>
            <a:xfrm>
              <a:off x="4714315" y="33354"/>
              <a:ext cx="3743885" cy="1218723"/>
            </a:xfrm>
            <a:custGeom>
              <a:avLst/>
              <a:gdLst/>
              <a:ahLst/>
              <a:cxnLst/>
              <a:rect l="l" t="t" r="r" b="b"/>
              <a:pathLst>
                <a:path w="3743885" h="1218723">
                  <a:moveTo>
                    <a:pt x="0" y="0"/>
                  </a:moveTo>
                  <a:lnTo>
                    <a:pt x="3743885" y="0"/>
                  </a:lnTo>
                  <a:lnTo>
                    <a:pt x="3743885" y="1218722"/>
                  </a:lnTo>
                  <a:lnTo>
                    <a:pt x="0" y="121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639"/>
              </a:stretch>
            </a:blipFill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CDD6847-C002-4DF8-6990-05D85855310D}"/>
                </a:ext>
              </a:extLst>
            </p:cNvPr>
            <p:cNvSpPr/>
            <p:nvPr/>
          </p:nvSpPr>
          <p:spPr>
            <a:xfrm>
              <a:off x="8463146" y="166286"/>
              <a:ext cx="3743884" cy="1015663"/>
            </a:xfrm>
            <a:custGeom>
              <a:avLst/>
              <a:gdLst/>
              <a:ahLst/>
              <a:cxnLst/>
              <a:rect l="l" t="t" r="r" b="b"/>
              <a:pathLst>
                <a:path w="3594552" h="905198">
                  <a:moveTo>
                    <a:pt x="0" y="0"/>
                  </a:moveTo>
                  <a:lnTo>
                    <a:pt x="3594552" y="0"/>
                  </a:lnTo>
                  <a:lnTo>
                    <a:pt x="3594552" y="905198"/>
                  </a:lnTo>
                  <a:lnTo>
                    <a:pt x="0" y="90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6521"/>
              </a:stretch>
            </a:blipFill>
          </p:spPr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2115FC2-6F24-C75C-AEF6-D2F9FDD3535D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18" b="95982" l="901" r="98649">
                          <a14:foregroundMark x1="3941" y1="16518" x2="3941" y2="16518"/>
                          <a14:foregroundMark x1="1689" y1="33482" x2="1689" y2="33482"/>
                          <a14:foregroundMark x1="3716" y1="77679" x2="3716" y2="77679"/>
                          <a14:foregroundMark x1="11261" y1="91518" x2="11261" y2="91518"/>
                          <a14:foregroundMark x1="20946" y1="79464" x2="20946" y2="79464"/>
                          <a14:foregroundMark x1="22635" y1="59821" x2="22635" y2="59821"/>
                          <a14:foregroundMark x1="21171" y1="19643" x2="21171" y2="19643"/>
                          <a14:foregroundMark x1="13401" y1="4018" x2="13401" y2="4018"/>
                          <a14:foregroundMark x1="15315" y1="27232" x2="15315" y2="27232"/>
                          <a14:foregroundMark x1="8446" y1="26339" x2="8446" y2="26339"/>
                          <a14:foregroundMark x1="9234" y1="42857" x2="9234" y2="42857"/>
                          <a14:foregroundMark x1="12387" y1="36161" x2="12387" y2="36161"/>
                          <a14:foregroundMark x1="2590" y1="66518" x2="2590" y2="66518"/>
                          <a14:foregroundMark x1="901" y1="53125" x2="901" y2="53125"/>
                          <a14:foregroundMark x1="92793" y1="50000" x2="92793" y2="50000"/>
                          <a14:foregroundMark x1="95158" y1="27232" x2="95158" y2="27232"/>
                          <a14:foregroundMark x1="98761" y1="28125" x2="98761" y2="28125"/>
                          <a14:foregroundMark x1="98423" y1="51786" x2="98423" y2="51786"/>
                          <a14:foregroundMark x1="98761" y1="76786" x2="98761" y2="76786"/>
                          <a14:foregroundMark x1="86261" y1="72768" x2="86261" y2="72768"/>
                          <a14:foregroundMark x1="77815" y1="78571" x2="77815" y2="78571"/>
                          <a14:foregroundMark x1="73986" y1="76786" x2="73986" y2="76786"/>
                          <a14:foregroundMark x1="80293" y1="77679" x2="80293" y2="77679"/>
                          <a14:foregroundMark x1="90878" y1="65625" x2="90878" y2="65625"/>
                          <a14:foregroundMark x1="84797" y1="66518" x2="84797" y2="66518"/>
                          <a14:foregroundMark x1="70608" y1="65625" x2="70608" y2="65625"/>
                          <a14:foregroundMark x1="56982" y1="63839" x2="56982" y2="63839"/>
                          <a14:foregroundMark x1="52365" y1="64732" x2="52365" y2="64732"/>
                          <a14:foregroundMark x1="42905" y1="64732" x2="42905" y2="64732"/>
                          <a14:foregroundMark x1="37275" y1="66964" x2="37275" y2="66964"/>
                          <a14:foregroundMark x1="29054" y1="65625" x2="29054" y2="65625"/>
                          <a14:foregroundMark x1="22523" y1="71875" x2="22523" y2="71875"/>
                          <a14:foregroundMark x1="19482" y1="88393" x2="19482" y2="88393"/>
                          <a14:foregroundMark x1="13964" y1="95982" x2="13964" y2="95982"/>
                          <a14:foregroundMark x1="8221" y1="90179" x2="8221" y2="90179"/>
                          <a14:foregroundMark x1="4279" y1="23214" x2="4279" y2="23214"/>
                          <a14:foregroundMark x1="8108" y1="9821" x2="8108" y2="9821"/>
                          <a14:foregroundMark x1="15653" y1="12500" x2="15653" y2="12500"/>
                          <a14:foregroundMark x1="17342" y1="11607" x2="17342" y2="11607"/>
                          <a14:foregroundMark x1="23761" y1="25446" x2="23761" y2="25446"/>
                          <a14:foregroundMark x1="42005" y1="23661" x2="42005" y2="23661"/>
                          <a14:foregroundMark x1="53153" y1="23661" x2="53153" y2="23661"/>
                          <a14:foregroundMark x1="67005" y1="23661" x2="67005" y2="23661"/>
                          <a14:foregroundMark x1="79842" y1="23661" x2="79842" y2="23661"/>
                          <a14:foregroundMark x1="90315" y1="23661" x2="90315" y2="23661"/>
                          <a14:foregroundMark x1="93356" y1="28125" x2="93356" y2="28125"/>
                          <a14:foregroundMark x1="98649" y1="61607" x2="98649" y2="61607"/>
                          <a14:foregroundMark x1="9797" y1="58036" x2="9797" y2="58036"/>
                          <a14:foregroundMark x1="17342" y1="54018" x2="17342" y2="54018"/>
                          <a14:foregroundMark x1="25450" y1="29464" x2="26239" y2="28571"/>
                          <a14:foregroundMark x1="34797" y1="24554" x2="34797" y2="24554"/>
                          <a14:foregroundMark x1="48423" y1="29464" x2="48423" y2="29464"/>
                          <a14:foregroundMark x1="57320" y1="26339" x2="57320" y2="26339"/>
                          <a14:foregroundMark x1="70045" y1="30357" x2="70045" y2="30357"/>
                          <a14:foregroundMark x1="83221" y1="26339" x2="83221" y2="26339"/>
                          <a14:foregroundMark x1="76239" y1="62946" x2="76239" y2="62946"/>
                          <a14:foregroundMark x1="51239" y1="28571" x2="51239" y2="28571"/>
                          <a14:foregroundMark x1="60135" y1="25446" x2="60135" y2="25446"/>
                          <a14:foregroundMark x1="63626" y1="27232" x2="63626" y2="27232"/>
                          <a14:foregroundMark x1="73086" y1="24554" x2="73086" y2="24554"/>
                          <a14:foregroundMark x1="76689" y1="25446" x2="76689" y2="25446"/>
                          <a14:foregroundMark x1="97860" y1="25446" x2="97860" y2="25446"/>
                          <a14:foregroundMark x1="93356" y1="25446" x2="93356" y2="25446"/>
                          <a14:foregroundMark x1="86486" y1="24554" x2="86486" y2="24554"/>
                          <a14:foregroundMark x1="69595" y1="23661" x2="69595" y2="23661"/>
                          <a14:foregroundMark x1="62838" y1="25446" x2="62838" y2="25446"/>
                          <a14:foregroundMark x1="45608" y1="25446" x2="45608" y2="25446"/>
                          <a14:foregroundMark x1="39302" y1="24554" x2="39302" y2="24554"/>
                          <a14:foregroundMark x1="49550" y1="23661" x2="49550" y2="23661"/>
                          <a14:foregroundMark x1="46171" y1="28571" x2="46171" y2="28571"/>
                          <a14:foregroundMark x1="37950" y1="28571" x2="37950" y2="28571"/>
                          <a14:foregroundMark x1="29505" y1="25446" x2="29505" y2="25446"/>
                          <a14:foregroundMark x1="4955" y1="16518" x2="6194" y2="15625"/>
                          <a14:foregroundMark x1="3716" y1="17411" x2="4955" y2="16518"/>
                          <a14:backgroundMark x1="3716" y1="15625" x2="3716" y2="15625"/>
                          <a14:backgroundMark x1="3153" y1="17411" x2="3153" y2="17411"/>
                          <a14:backgroundMark x1="3491" y1="17411" x2="3491" y2="17411"/>
                          <a14:backgroundMark x1="3716" y1="15625" x2="3716" y2="15625"/>
                          <a14:backgroundMark x1="3716" y1="16518" x2="3716" y2="16518"/>
                          <a14:backgroundMark x1="3829" y1="16518" x2="3829" y2="1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59" y="69888"/>
              <a:ext cx="4349177" cy="1112061"/>
            </a:xfrm>
            <a:prstGeom prst="rect">
              <a:avLst/>
            </a:prstGeom>
          </p:spPr>
        </p:pic>
      </p:grpSp>
      <p:pic>
        <p:nvPicPr>
          <p:cNvPr id="3" name="Google Shape;170;p21">
            <a:extLst>
              <a:ext uri="{FF2B5EF4-FFF2-40B4-BE49-F238E27FC236}">
                <a16:creationId xmlns:a16="http://schemas.microsoft.com/office/drawing/2014/main" id="{F7D4D44E-A63C-A223-18CB-594E0997160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73868" y="3133514"/>
            <a:ext cx="6248400" cy="535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71;p21">
            <a:extLst>
              <a:ext uri="{FF2B5EF4-FFF2-40B4-BE49-F238E27FC236}">
                <a16:creationId xmlns:a16="http://schemas.microsoft.com/office/drawing/2014/main" id="{EEE545F6-BCE8-532C-D765-AF10A9A8B56E}"/>
              </a:ext>
            </a:extLst>
          </p:cNvPr>
          <p:cNvSpPr txBox="1"/>
          <p:nvPr/>
        </p:nvSpPr>
        <p:spPr>
          <a:xfrm>
            <a:off x="2124115" y="2628901"/>
            <a:ext cx="7324685" cy="649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Ataque Informático </a:t>
            </a:r>
            <a:endParaRPr sz="32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ataque informático es cualquier agresión o intento de agresión hacia los activos informáticos.  En un ataque se pueden usar programas generalmente malware que busca aprovechar una vulnerabilidad existente. Estos provienen normalmente de internet.</a:t>
            </a:r>
            <a:endParaRPr sz="32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Colombia esta entre los primeros 15 países que sufren ataques cibernéticos.</a:t>
            </a:r>
            <a:endParaRPr sz="32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214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417</Words>
  <Application>Microsoft Office PowerPoint</Application>
  <PresentationFormat>Personalizado</PresentationFormat>
  <Paragraphs>45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Noto Sans Symbols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</dc:title>
  <dc:creator>TOC-041-AREA-TICS</dc:creator>
  <cp:lastModifiedBy>JHON FREDY monsalve sanchez</cp:lastModifiedBy>
  <cp:revision>22</cp:revision>
  <dcterms:created xsi:type="dcterms:W3CDTF">2006-08-16T00:00:00Z</dcterms:created>
  <dcterms:modified xsi:type="dcterms:W3CDTF">2025-01-20T02:43:54Z</dcterms:modified>
  <dc:identifier>DAGUaw7a7_I</dc:identifier>
</cp:coreProperties>
</file>