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70" r:id="rId4"/>
    <p:sldId id="271" r:id="rId5"/>
    <p:sldId id="272" r:id="rId6"/>
    <p:sldId id="263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740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6703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DE INTEGRIDAD Y BUEN GOBIERNO</a:t>
            </a:r>
          </a:p>
          <a:p>
            <a:pPr algn="ctr"/>
            <a:r>
              <a:rPr lang="es-ES" sz="5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POR:Tania</a:t>
            </a:r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Andrea Moreno González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3348196" y="991687"/>
            <a:ext cx="1296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DE BUEN GOBIERNO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B1267-051F-091E-6BDD-B494F34D0E50}"/>
              </a:ext>
            </a:extLst>
          </p:cNvPr>
          <p:cNvSpPr txBox="1"/>
          <p:nvPr/>
        </p:nvSpPr>
        <p:spPr>
          <a:xfrm>
            <a:off x="2286001" y="2073982"/>
            <a:ext cx="1508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?</a:t>
            </a:r>
          </a:p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Disposiciones voluntarias de autorregulación de quienes ejercen el gobierno de las entidades, que a manera de compromiso ético buscan garantizar una gestión eficiente, íntegra y transparente en la administración pública.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988B4CD-F22F-EE27-2D29-D161EE4085B7}"/>
              </a:ext>
            </a:extLst>
          </p:cNvPr>
          <p:cNvSpPr txBox="1"/>
          <p:nvPr/>
        </p:nvSpPr>
        <p:spPr>
          <a:xfrm>
            <a:off x="4604526" y="4714833"/>
            <a:ext cx="11285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DE INTEGRIDAD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23CCDC5-C196-93A5-3138-7195E15EA38E}"/>
              </a:ext>
            </a:extLst>
          </p:cNvPr>
          <p:cNvSpPr txBox="1"/>
          <p:nvPr/>
        </p:nvSpPr>
        <p:spPr>
          <a:xfrm>
            <a:off x="2057400" y="5811237"/>
            <a:ext cx="1508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?</a:t>
            </a:r>
          </a:p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Documento de referencia para gestionar la ética en el día a día de la entidad. Está conformado por los principios, valores y directrices que, en coherencia con el Código de Buen Gobierno, todo servidor público de la entidad debe observar en el ejercicio de su función administrativa. 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F6E39-A615-94DD-D964-5C22E4F3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15CF4B93-09BF-59F6-1352-81E9873B077B}"/>
              </a:ext>
            </a:extLst>
          </p:cNvPr>
          <p:cNvSpPr txBox="1"/>
          <p:nvPr/>
        </p:nvSpPr>
        <p:spPr>
          <a:xfrm>
            <a:off x="3348196" y="991687"/>
            <a:ext cx="1296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DE INTEGRIDAD Y BUEN GOBIERNO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7E934F1-4A41-BFB3-B868-D98D81B17BE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9D074B9E-2EDD-A271-1C66-BE78A93BE48F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2E1B9ABA-8093-6C05-9E5C-4243FEA37310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E4C4AE79-27A7-8300-7941-17C4EB1F64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64D706B7-73F5-9FF2-E2E7-24594465D07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CAC4F83-DF49-0F82-2731-E4CAF9422695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3BA0F2ED-1AC2-DBC6-A1A3-3E5C8D28C9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5850E969-1E71-911F-9F54-F84742D3E39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1FEDAB9A-73A3-F3FA-887F-0526E81B3CBC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1EF71074-AC15-AFC8-F330-A7BBB7C1C13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603BD87A-4A7B-DC6D-4EA8-4D497DFE6AC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5BD18D03-C6A2-786B-5C80-AE8D1F70622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C1AC6FED-05E1-D126-5878-2ED46A034098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8D2EB34-4021-7B49-5FE9-CC0D5C95F982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C521BCD-DA17-CF6E-A3E8-EEC7D792A876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C7E5812-C785-F045-8983-8A394F206F55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98C8499-8558-DC1E-42D8-62C184771984}"/>
              </a:ext>
            </a:extLst>
          </p:cNvPr>
          <p:cNvSpPr txBox="1"/>
          <p:nvPr/>
        </p:nvSpPr>
        <p:spPr>
          <a:xfrm>
            <a:off x="2375309" y="3075340"/>
            <a:ext cx="1508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Establecer los lineamientos, directrices, buenas prácticas de buen gobierno de la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ESE Hospital Marco Felipe Afanador de Tocaima, con el propósito de promover la eficacia, la efectividad, transparencia e integridad de la Entidad, generando un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impacto positivo sobre los grupos de interés.</a:t>
            </a:r>
          </a:p>
          <a:p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•Promover el desarrollo de buenas prácticas de gobierno que generen confianza en los grupos de interés. 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•Fortalecer la imagen institucional en el sector Salud especialmente en la región Sur Occidente, para lograr mayores niveles de competitividad y productividad a nivel nacional.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0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960DB-FED0-1030-F50E-AB0FCE85E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4DA742CA-5831-49A6-CFD9-ADAD30F2F302}"/>
              </a:ext>
            </a:extLst>
          </p:cNvPr>
          <p:cNvSpPr txBox="1"/>
          <p:nvPr/>
        </p:nvSpPr>
        <p:spPr>
          <a:xfrm>
            <a:off x="3348196" y="991687"/>
            <a:ext cx="1296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DE INTEGRIDAD Y BUEN GOBIERNO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4743602-0496-6DE3-097D-397FF420A8F1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732EEB94-7305-9768-F287-E10643E9B74E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0BE91F54-7C95-B2C5-B2BA-E753756E4A93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D1FFAAA2-AA41-0F1A-E314-14DC829705D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353CE196-B7DB-BF4A-080C-CB88B04BA9E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1B90107-A905-A424-E204-063E117F2285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7F7C813E-8D56-DB5B-2E78-992270FE59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34B5F4B9-D7A4-C065-3180-C47BED2F7F2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F2F60F42-262C-5953-896F-3CCF6D581F04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61B07477-475C-683E-5947-C30DA30E2D9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46BC2FCB-D6E7-AE32-9E48-009B11EE98B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96132385-D04B-9E7D-B966-081B3103BC22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CC497425-1D03-3C5F-8977-3B20290FAC2B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6083564-7C72-DAA2-73DB-0554D9EEAC9C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790D367-FA75-0D0A-6D44-002592A3FADE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819E0F1-49B4-85F0-86E9-1C152C87CFE9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2B0D868-4124-EF88-94AD-C006394F0A00}"/>
              </a:ext>
            </a:extLst>
          </p:cNvPr>
          <p:cNvSpPr txBox="1"/>
          <p:nvPr/>
        </p:nvSpPr>
        <p:spPr>
          <a:xfrm>
            <a:off x="2375309" y="3075340"/>
            <a:ext cx="1508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Principios Éticos</a:t>
            </a:r>
          </a:p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Creencias básicas sobre la forma correcta como debemos relacionarnos con los otros y con el mundo, desde las cuales se erige el sistema de valores éticos al cual la persona o el grupo se adscriben, los principio de la entidad son:</a:t>
            </a:r>
          </a:p>
          <a:p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EF9B23-F812-E791-10A9-065195C530AB}"/>
              </a:ext>
            </a:extLst>
          </p:cNvPr>
          <p:cNvSpPr txBox="1"/>
          <p:nvPr/>
        </p:nvSpPr>
        <p:spPr>
          <a:xfrm>
            <a:off x="2375309" y="5372100"/>
            <a:ext cx="15522479" cy="392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EE8BB9-668D-710E-D2B4-003625CC5292}"/>
              </a:ext>
            </a:extLst>
          </p:cNvPr>
          <p:cNvSpPr txBox="1"/>
          <p:nvPr/>
        </p:nvSpPr>
        <p:spPr>
          <a:xfrm>
            <a:off x="2375309" y="5372100"/>
            <a:ext cx="14541091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CO" sz="2800" b="1" dirty="0"/>
              <a:t> Principio de Legalidad </a:t>
            </a:r>
          </a:p>
          <a:p>
            <a:r>
              <a:rPr lang="es-CO" sz="2800" b="1" dirty="0"/>
              <a:t> Principio de Transparencia </a:t>
            </a:r>
          </a:p>
          <a:p>
            <a:r>
              <a:rPr lang="es-ES" sz="2800" b="1" dirty="0"/>
              <a:t>Principio de la Responsabilidad Social</a:t>
            </a:r>
            <a:endParaRPr lang="es-CO" sz="2800" b="1" dirty="0"/>
          </a:p>
          <a:p>
            <a:r>
              <a:rPr lang="es-ES" sz="2800" b="1" dirty="0"/>
              <a:t>Principio de garantía del Debido Proceso </a:t>
            </a:r>
            <a:endParaRPr lang="es-CO" sz="2800" b="1" dirty="0"/>
          </a:p>
          <a:p>
            <a:r>
              <a:rPr lang="es-CO" sz="2800" b="1" dirty="0"/>
              <a:t>Principio de eficiencia</a:t>
            </a:r>
            <a:endParaRPr lang="es-ES" sz="2800" b="1" dirty="0"/>
          </a:p>
          <a:p>
            <a:r>
              <a:rPr lang="es-ES" sz="2800" b="1" dirty="0"/>
              <a:t>Principio de imparcialidad, independencia y objetividad</a:t>
            </a:r>
            <a:endParaRPr lang="es-CO" sz="2800" b="1" dirty="0"/>
          </a:p>
          <a:p>
            <a:r>
              <a:rPr lang="es-ES" sz="2800" b="1" dirty="0"/>
              <a:t>Principio de responsabilidad en el Acto de Delegación</a:t>
            </a:r>
            <a:endParaRPr lang="es-CO" sz="2800" b="1" dirty="0"/>
          </a:p>
          <a:p>
            <a:r>
              <a:rPr lang="es-CO" sz="2800" b="1" dirty="0"/>
              <a:t>Principio de no discriminación </a:t>
            </a:r>
          </a:p>
          <a:p>
            <a:r>
              <a:rPr lang="es-CO" sz="2800" b="1" dirty="0"/>
              <a:t>Principio de no discriminación </a:t>
            </a:r>
          </a:p>
          <a:p>
            <a:r>
              <a:rPr lang="es-CO" sz="2800" b="1" dirty="0"/>
              <a:t>Principio de Eficacia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38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16CCF-1F25-EFBD-AE21-8576DBB2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id="{4982732C-68C7-6D8E-C79E-06F11C56F7C1}"/>
              </a:ext>
            </a:extLst>
          </p:cNvPr>
          <p:cNvSpPr txBox="1"/>
          <p:nvPr/>
        </p:nvSpPr>
        <p:spPr>
          <a:xfrm>
            <a:off x="3348196" y="991687"/>
            <a:ext cx="1296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CODIGO DE INTEGRIDAD Y BUEN GOBIERNO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4DE892D-3970-65A0-3EA8-2208892E29CC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AE47E68B-2565-F047-A49D-DB073F157FCC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:a16="http://schemas.microsoft.com/office/drawing/2014/main" id="{4F8C4FBB-0384-FF5F-0930-898B9C590DD2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:a16="http://schemas.microsoft.com/office/drawing/2014/main" id="{BCD311E9-DE6C-E823-44CA-0377483970C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:a16="http://schemas.microsoft.com/office/drawing/2014/main" id="{C87E4AE1-410B-97A9-93F2-822997AAEE57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F12C449-EA7F-8DEE-C70C-96EB851E1412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:a16="http://schemas.microsoft.com/office/drawing/2014/main" id="{1A2D1874-1AFD-667B-D9A6-3F83795C425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:a16="http://schemas.microsoft.com/office/drawing/2014/main" id="{24A5A6E5-E450-366E-2DD8-DAA7066C7F6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BE0221F6-FECE-C391-382D-3E57F120F5AF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:a16="http://schemas.microsoft.com/office/drawing/2014/main" id="{93C2BB0A-3687-3231-6EBE-2459FED4A2D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:a16="http://schemas.microsoft.com/office/drawing/2014/main" id="{1EF9C265-D9F3-51CA-3484-0915E3C5DF8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D8C459DE-FC45-80E0-D304-9E25A3DA4659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ED4D3FCD-CD9A-3D1B-678A-AB3A9BCC3991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9DD3AD1-5EE7-ED03-8FD7-2D0079750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6D33FAA5-7687-F6C5-0356-887564677880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B56541B-0219-D64E-D576-9AE7A7A8FB9A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34E0E4-4F50-85A7-966C-96E7FC0783A4}"/>
              </a:ext>
            </a:extLst>
          </p:cNvPr>
          <p:cNvSpPr txBox="1"/>
          <p:nvPr/>
        </p:nvSpPr>
        <p:spPr>
          <a:xfrm>
            <a:off x="2375309" y="3075340"/>
            <a:ext cx="1508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VALOR ETICO</a:t>
            </a:r>
          </a:p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Forma de ser y de actuar de las personas que son altamente deseables como atributos o cualidades propias y de los demás, por cuanto posibilitan la construcción de una convivencia gratificante en el marco de la dignidad humana. Los valores éticos se refieren a formas de ser o de actuar para llevar a la práctica los principios éticos. 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538620-B250-0093-9BE2-A122B5C33674}"/>
              </a:ext>
            </a:extLst>
          </p:cNvPr>
          <p:cNvSpPr txBox="1"/>
          <p:nvPr/>
        </p:nvSpPr>
        <p:spPr>
          <a:xfrm>
            <a:off x="2375309" y="5372100"/>
            <a:ext cx="15522479" cy="392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A85DF8B-5379-9907-ED22-9A5292A8CA8F}"/>
              </a:ext>
            </a:extLst>
          </p:cNvPr>
          <p:cNvSpPr txBox="1"/>
          <p:nvPr/>
        </p:nvSpPr>
        <p:spPr>
          <a:xfrm>
            <a:off x="2480046" y="6019978"/>
            <a:ext cx="14541091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✓Respeto 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✓Compromiso 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✓Diligencia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 ✓Justicia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 ✓Honestidad </a:t>
            </a:r>
          </a:p>
          <a:p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✓Confidencialidad</a:t>
            </a:r>
          </a:p>
        </p:txBody>
      </p:sp>
    </p:spTree>
    <p:extLst>
      <p:ext uri="{BB962C8B-B14F-4D97-AF65-F5344CB8AC3E}">
        <p14:creationId xmlns:p14="http://schemas.microsoft.com/office/powerpoint/2010/main" val="397965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404</Words>
  <Application>Microsoft Office PowerPoint</Application>
  <PresentationFormat>Personalizado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TANIA ANDREA MORENO GONZALEZ</cp:lastModifiedBy>
  <cp:revision>16</cp:revision>
  <dcterms:created xsi:type="dcterms:W3CDTF">2006-08-16T00:00:00Z</dcterms:created>
  <dcterms:modified xsi:type="dcterms:W3CDTF">2025-01-16T05:02:05Z</dcterms:modified>
  <dc:identifier>DAGUaw7a7_I</dc:identifier>
</cp:coreProperties>
</file>