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65" r:id="rId4"/>
    <p:sldId id="269" r:id="rId5"/>
    <p:sldId id="267" r:id="rId6"/>
    <p:sldId id="268" r:id="rId7"/>
    <p:sldId id="266" r:id="rId8"/>
    <p:sldId id="263" r:id="rId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25" d="100"/>
          <a:sy n="25" d="100"/>
        </p:scale>
        <p:origin x="1740" y="5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302" b="-230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04998" y="9830067"/>
            <a:ext cx="18475486" cy="490439"/>
            <a:chOff x="0" y="0"/>
            <a:chExt cx="24633982" cy="65391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9202044" cy="653919"/>
              <a:chOff x="0" y="0"/>
              <a:chExt cx="1817688" cy="129169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817688" cy="129169"/>
              </a:xfrm>
              <a:custGeom>
                <a:avLst/>
                <a:gdLst/>
                <a:ahLst/>
                <a:cxnLst/>
                <a:rect l="l" t="t" r="r" b="b"/>
                <a:pathLst>
                  <a:path w="1817688" h="129169">
                    <a:moveTo>
                      <a:pt x="0" y="0"/>
                    </a:moveTo>
                    <a:lnTo>
                      <a:pt x="1817688" y="0"/>
                    </a:lnTo>
                    <a:lnTo>
                      <a:pt x="1817688" y="129169"/>
                    </a:lnTo>
                    <a:lnTo>
                      <a:pt x="0" y="129169"/>
                    </a:lnTo>
                    <a:close/>
                  </a:path>
                </a:pathLst>
              </a:custGeom>
              <a:solidFill>
                <a:srgbClr val="A4C9F1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1817688" cy="1672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9202044" y="0"/>
              <a:ext cx="9202044" cy="653919"/>
              <a:chOff x="0" y="0"/>
              <a:chExt cx="1817688" cy="12916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817688" cy="129169"/>
              </a:xfrm>
              <a:custGeom>
                <a:avLst/>
                <a:gdLst/>
                <a:ahLst/>
                <a:cxnLst/>
                <a:rect l="l" t="t" r="r" b="b"/>
                <a:pathLst>
                  <a:path w="1817688" h="129169">
                    <a:moveTo>
                      <a:pt x="0" y="0"/>
                    </a:moveTo>
                    <a:lnTo>
                      <a:pt x="1817688" y="0"/>
                    </a:lnTo>
                    <a:lnTo>
                      <a:pt x="1817688" y="129169"/>
                    </a:lnTo>
                    <a:lnTo>
                      <a:pt x="0" y="129169"/>
                    </a:lnTo>
                    <a:close/>
                  </a:path>
                </a:pathLst>
              </a:custGeom>
              <a:solidFill>
                <a:srgbClr val="FFE50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817688" cy="1672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8404089" y="0"/>
              <a:ext cx="6229893" cy="653919"/>
              <a:chOff x="0" y="0"/>
              <a:chExt cx="1230596" cy="12916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230596" cy="129169"/>
              </a:xfrm>
              <a:custGeom>
                <a:avLst/>
                <a:gdLst/>
                <a:ahLst/>
                <a:cxnLst/>
                <a:rect l="l" t="t" r="r" b="b"/>
                <a:pathLst>
                  <a:path w="1230596" h="129169">
                    <a:moveTo>
                      <a:pt x="0" y="0"/>
                    </a:moveTo>
                    <a:lnTo>
                      <a:pt x="1230596" y="0"/>
                    </a:lnTo>
                    <a:lnTo>
                      <a:pt x="1230596" y="129169"/>
                    </a:lnTo>
                    <a:lnTo>
                      <a:pt x="0" y="129169"/>
                    </a:lnTo>
                    <a:close/>
                  </a:path>
                </a:pathLst>
              </a:custGeom>
              <a:solidFill>
                <a:srgbClr val="FF3131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230596" cy="1672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/>
          <p:cNvSpPr/>
          <p:nvPr/>
        </p:nvSpPr>
        <p:spPr>
          <a:xfrm flipH="1" flipV="1">
            <a:off x="0" y="0"/>
            <a:ext cx="4982603" cy="4114800"/>
          </a:xfrm>
          <a:custGeom>
            <a:avLst/>
            <a:gdLst/>
            <a:ahLst/>
            <a:cxnLst/>
            <a:rect l="l" t="t" r="r" b="b"/>
            <a:pathLst>
              <a:path w="4982603" h="4114800">
                <a:moveTo>
                  <a:pt x="4982603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982603" y="0"/>
                </a:lnTo>
                <a:lnTo>
                  <a:pt x="4982603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871794" y="14766"/>
            <a:ext cx="3743885" cy="1218723"/>
          </a:xfrm>
          <a:custGeom>
            <a:avLst/>
            <a:gdLst/>
            <a:ahLst/>
            <a:cxnLst/>
            <a:rect l="l" t="t" r="r" b="b"/>
            <a:pathLst>
              <a:path w="3743885" h="1218723">
                <a:moveTo>
                  <a:pt x="0" y="0"/>
                </a:moveTo>
                <a:lnTo>
                  <a:pt x="3743885" y="0"/>
                </a:lnTo>
                <a:lnTo>
                  <a:pt x="3743885" y="1218722"/>
                </a:lnTo>
                <a:lnTo>
                  <a:pt x="0" y="12187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639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536337" y="146572"/>
            <a:ext cx="3594552" cy="905198"/>
          </a:xfrm>
          <a:custGeom>
            <a:avLst/>
            <a:gdLst/>
            <a:ahLst/>
            <a:cxnLst/>
            <a:rect l="l" t="t" r="r" b="b"/>
            <a:pathLst>
              <a:path w="3594552" h="905198">
                <a:moveTo>
                  <a:pt x="0" y="0"/>
                </a:moveTo>
                <a:lnTo>
                  <a:pt x="3594552" y="0"/>
                </a:lnTo>
                <a:lnTo>
                  <a:pt x="3594552" y="905198"/>
                </a:lnTo>
                <a:lnTo>
                  <a:pt x="0" y="9051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6521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504762" y="7620218"/>
            <a:ext cx="2186946" cy="2131103"/>
          </a:xfrm>
          <a:custGeom>
            <a:avLst/>
            <a:gdLst/>
            <a:ahLst/>
            <a:cxnLst/>
            <a:rect l="l" t="t" r="r" b="b"/>
            <a:pathLst>
              <a:path w="1741235" h="1741235">
                <a:moveTo>
                  <a:pt x="0" y="0"/>
                </a:moveTo>
                <a:lnTo>
                  <a:pt x="1741235" y="0"/>
                </a:lnTo>
                <a:lnTo>
                  <a:pt x="1741235" y="1741235"/>
                </a:lnTo>
                <a:lnTo>
                  <a:pt x="0" y="17412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6DE6DD13-515B-49EA-8915-53DBD7D922A5}"/>
              </a:ext>
            </a:extLst>
          </p:cNvPr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18" b="95982" l="901" r="98649">
                        <a14:foregroundMark x1="3941" y1="16518" x2="3941" y2="16518"/>
                        <a14:foregroundMark x1="1689" y1="33482" x2="1689" y2="33482"/>
                        <a14:foregroundMark x1="3716" y1="77679" x2="3716" y2="77679"/>
                        <a14:foregroundMark x1="11261" y1="91518" x2="11261" y2="91518"/>
                        <a14:foregroundMark x1="20946" y1="79464" x2="20946" y2="79464"/>
                        <a14:foregroundMark x1="22635" y1="59821" x2="22635" y2="59821"/>
                        <a14:foregroundMark x1="21171" y1="19643" x2="21171" y2="19643"/>
                        <a14:foregroundMark x1="13401" y1="4018" x2="13401" y2="4018"/>
                        <a14:foregroundMark x1="15315" y1="27232" x2="15315" y2="27232"/>
                        <a14:foregroundMark x1="8446" y1="26339" x2="8446" y2="26339"/>
                        <a14:foregroundMark x1="9234" y1="42857" x2="9234" y2="42857"/>
                        <a14:foregroundMark x1="12387" y1="36161" x2="12387" y2="36161"/>
                        <a14:foregroundMark x1="2590" y1="66518" x2="2590" y2="66518"/>
                        <a14:foregroundMark x1="901" y1="53125" x2="901" y2="53125"/>
                        <a14:foregroundMark x1="92793" y1="50000" x2="92793" y2="50000"/>
                        <a14:foregroundMark x1="95158" y1="27232" x2="95158" y2="27232"/>
                        <a14:foregroundMark x1="98761" y1="28125" x2="98761" y2="28125"/>
                        <a14:foregroundMark x1="98423" y1="51786" x2="98423" y2="51786"/>
                        <a14:foregroundMark x1="98761" y1="76786" x2="98761" y2="76786"/>
                        <a14:foregroundMark x1="86261" y1="72768" x2="86261" y2="72768"/>
                        <a14:foregroundMark x1="77815" y1="78571" x2="77815" y2="78571"/>
                        <a14:foregroundMark x1="73986" y1="76786" x2="73986" y2="76786"/>
                        <a14:foregroundMark x1="80293" y1="77679" x2="80293" y2="77679"/>
                        <a14:foregroundMark x1="90878" y1="65625" x2="90878" y2="65625"/>
                        <a14:foregroundMark x1="84797" y1="66518" x2="84797" y2="66518"/>
                        <a14:foregroundMark x1="70608" y1="65625" x2="70608" y2="65625"/>
                        <a14:foregroundMark x1="56982" y1="63839" x2="56982" y2="63839"/>
                        <a14:foregroundMark x1="52365" y1="64732" x2="52365" y2="64732"/>
                        <a14:foregroundMark x1="42905" y1="64732" x2="42905" y2="64732"/>
                        <a14:foregroundMark x1="37275" y1="66964" x2="37275" y2="66964"/>
                        <a14:foregroundMark x1="29054" y1="65625" x2="29054" y2="65625"/>
                        <a14:foregroundMark x1="22523" y1="71875" x2="22523" y2="71875"/>
                        <a14:foregroundMark x1="19482" y1="88393" x2="19482" y2="88393"/>
                        <a14:foregroundMark x1="13964" y1="95982" x2="13964" y2="95982"/>
                        <a14:foregroundMark x1="8221" y1="90179" x2="8221" y2="90179"/>
                        <a14:foregroundMark x1="4279" y1="23214" x2="4279" y2="23214"/>
                        <a14:foregroundMark x1="8108" y1="9821" x2="8108" y2="9821"/>
                        <a14:foregroundMark x1="15653" y1="12500" x2="15653" y2="12500"/>
                        <a14:foregroundMark x1="17342" y1="11607" x2="17342" y2="11607"/>
                        <a14:foregroundMark x1="23761" y1="25446" x2="23761" y2="25446"/>
                        <a14:foregroundMark x1="42005" y1="23661" x2="42005" y2="23661"/>
                        <a14:foregroundMark x1="53153" y1="23661" x2="53153" y2="23661"/>
                        <a14:foregroundMark x1="67005" y1="23661" x2="67005" y2="23661"/>
                        <a14:foregroundMark x1="79842" y1="23661" x2="79842" y2="23661"/>
                        <a14:foregroundMark x1="90315" y1="23661" x2="90315" y2="23661"/>
                        <a14:foregroundMark x1="93356" y1="28125" x2="93356" y2="28125"/>
                        <a14:foregroundMark x1="98649" y1="61607" x2="98649" y2="61607"/>
                        <a14:foregroundMark x1="9797" y1="58036" x2="9797" y2="58036"/>
                        <a14:foregroundMark x1="17342" y1="54018" x2="17342" y2="54018"/>
                        <a14:foregroundMark x1="25450" y1="29464" x2="26239" y2="28571"/>
                        <a14:foregroundMark x1="34797" y1="24554" x2="34797" y2="24554"/>
                        <a14:foregroundMark x1="48423" y1="29464" x2="48423" y2="29464"/>
                        <a14:foregroundMark x1="57320" y1="26339" x2="57320" y2="26339"/>
                        <a14:foregroundMark x1="70045" y1="30357" x2="70045" y2="30357"/>
                        <a14:foregroundMark x1="83221" y1="26339" x2="83221" y2="26339"/>
                        <a14:foregroundMark x1="76239" y1="62946" x2="76239" y2="62946"/>
                        <a14:foregroundMark x1="51239" y1="28571" x2="51239" y2="28571"/>
                        <a14:foregroundMark x1="60135" y1="25446" x2="60135" y2="25446"/>
                        <a14:foregroundMark x1="63626" y1="27232" x2="63626" y2="27232"/>
                        <a14:foregroundMark x1="73086" y1="24554" x2="73086" y2="24554"/>
                        <a14:foregroundMark x1="76689" y1="25446" x2="76689" y2="25446"/>
                        <a14:foregroundMark x1="97860" y1="25446" x2="97860" y2="25446"/>
                        <a14:foregroundMark x1="93356" y1="25446" x2="93356" y2="25446"/>
                        <a14:foregroundMark x1="86486" y1="24554" x2="86486" y2="24554"/>
                        <a14:foregroundMark x1="69595" y1="23661" x2="69595" y2="23661"/>
                        <a14:foregroundMark x1="62838" y1="25446" x2="62838" y2="25446"/>
                        <a14:foregroundMark x1="45608" y1="25446" x2="45608" y2="25446"/>
                        <a14:foregroundMark x1="39302" y1="24554" x2="39302" y2="24554"/>
                        <a14:foregroundMark x1="49550" y1="23661" x2="49550" y2="23661"/>
                        <a14:foregroundMark x1="46171" y1="28571" x2="46171" y2="28571"/>
                        <a14:foregroundMark x1="37950" y1="28571" x2="37950" y2="28571"/>
                        <a14:foregroundMark x1="29505" y1="25446" x2="29505" y2="25446"/>
                        <a14:foregroundMark x1="4955" y1="16518" x2="6194" y2="15625"/>
                        <a14:foregroundMark x1="3716" y1="17411" x2="4955" y2="16518"/>
                        <a14:backgroundMark x1="3716" y1="15625" x2="3716" y2="15625"/>
                        <a14:backgroundMark x1="3153" y1="17411" x2="3153" y2="17411"/>
                        <a14:backgroundMark x1="3491" y1="17411" x2="3491" y2="17411"/>
                        <a14:backgroundMark x1="3716" y1="15625" x2="3716" y2="15625"/>
                        <a14:backgroundMark x1="3716" y1="16518" x2="3716" y2="16518"/>
                        <a14:backgroundMark x1="3829" y1="16518" x2="3829" y2="165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766"/>
            <a:ext cx="4349177" cy="1112061"/>
          </a:xfrm>
          <a:prstGeom prst="rect">
            <a:avLst/>
          </a:prstGeom>
        </p:spPr>
      </p:pic>
      <p:sp>
        <p:nvSpPr>
          <p:cNvPr id="15" name="Flecha: pentágono 14">
            <a:extLst>
              <a:ext uri="{FF2B5EF4-FFF2-40B4-BE49-F238E27FC236}">
                <a16:creationId xmlns:a16="http://schemas.microsoft.com/office/drawing/2014/main" id="{A2283DCB-9388-4DBD-B066-1FFCCE2193F5}"/>
              </a:ext>
            </a:extLst>
          </p:cNvPr>
          <p:cNvSpPr/>
          <p:nvPr/>
        </p:nvSpPr>
        <p:spPr>
          <a:xfrm flipH="1">
            <a:off x="4038600" y="7852015"/>
            <a:ext cx="14263577" cy="1978052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0">
                <a:schemeClr val="bg1">
                  <a:alpha val="2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CD03DAB-DA87-4F2E-B2B8-F85D51BC5199}"/>
              </a:ext>
            </a:extLst>
          </p:cNvPr>
          <p:cNvSpPr txBox="1"/>
          <p:nvPr/>
        </p:nvSpPr>
        <p:spPr>
          <a:xfrm>
            <a:off x="3345768" y="7958677"/>
            <a:ext cx="167039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INDUCCION TALENTO HUMANO</a:t>
            </a:r>
          </a:p>
          <a:p>
            <a:pPr algn="ctr"/>
            <a:r>
              <a:rPr lang="es-ES" sz="5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POR:Tania</a:t>
            </a:r>
            <a:r>
              <a:rPr lang="es-ES" sz="5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Andrea Moreno González</a:t>
            </a:r>
            <a:endParaRPr lang="es-CO" sz="4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echa: cheurón 12">
            <a:extLst>
              <a:ext uri="{FF2B5EF4-FFF2-40B4-BE49-F238E27FC236}">
                <a16:creationId xmlns:a16="http://schemas.microsoft.com/office/drawing/2014/main" id="{22EA3B98-6BF1-48A8-BF0C-A89191EAED5A}"/>
              </a:ext>
            </a:extLst>
          </p:cNvPr>
          <p:cNvSpPr/>
          <p:nvPr/>
        </p:nvSpPr>
        <p:spPr>
          <a:xfrm flipH="1">
            <a:off x="2971800" y="7852015"/>
            <a:ext cx="1828800" cy="196749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95000"/>
                  <a:alpha val="97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2000">
                <a:schemeClr val="accent1">
                  <a:tint val="23500"/>
                  <a:satMod val="160000"/>
                  <a:alpha val="29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90F5EDB3-6634-4329-9973-7EF883053806}"/>
              </a:ext>
            </a:extLst>
          </p:cNvPr>
          <p:cNvSpPr txBox="1"/>
          <p:nvPr/>
        </p:nvSpPr>
        <p:spPr>
          <a:xfrm>
            <a:off x="3348196" y="991687"/>
            <a:ext cx="12963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VINCULACIÓN 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pic>
        <p:nvPicPr>
          <p:cNvPr id="45" name="Imagen 44">
            <a:extLst>
              <a:ext uri="{FF2B5EF4-FFF2-40B4-BE49-F238E27FC236}">
                <a16:creationId xmlns:a16="http://schemas.microsoft.com/office/drawing/2014/main" id="{6616DF43-7D9F-4DAD-038B-C06C10BA53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2400" y="2211976"/>
            <a:ext cx="11258709" cy="712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6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90F5EDB3-6634-4329-9973-7EF883053806}"/>
              </a:ext>
            </a:extLst>
          </p:cNvPr>
          <p:cNvSpPr txBox="1"/>
          <p:nvPr/>
        </p:nvSpPr>
        <p:spPr>
          <a:xfrm>
            <a:off x="2194821" y="1218972"/>
            <a:ext cx="13824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 POR PRESTACIÓN DE SERVICIOS </a:t>
            </a:r>
            <a:endParaRPr lang="es-CO" sz="6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6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3A3FE081-E4F7-D394-0995-5292F8939E7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b="11481"/>
          <a:stretch/>
        </p:blipFill>
        <p:spPr>
          <a:xfrm>
            <a:off x="5377678" y="3043631"/>
            <a:ext cx="10471921" cy="65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24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90F5EDB3-6634-4329-9973-7EF883053806}"/>
              </a:ext>
            </a:extLst>
          </p:cNvPr>
          <p:cNvSpPr txBox="1"/>
          <p:nvPr/>
        </p:nvSpPr>
        <p:spPr>
          <a:xfrm>
            <a:off x="-11255" y="1169430"/>
            <a:ext cx="1826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INDUCCIÓN</a:t>
            </a:r>
          </a:p>
          <a:p>
            <a:pPr algn="ctr"/>
            <a:r>
              <a:rPr lang="es-ES" sz="3600" dirty="0">
                <a:latin typeface="+mj-lt"/>
                <a:ea typeface="+mj-ea"/>
                <a:cs typeface="+mj-cs"/>
              </a:rPr>
              <a:t>El proceso de inducción de la entidad, se divide en 2 fases y lo debe realizar todo el personal sin importar el tipo de vinculación que tenga con la entidad; de la siguiente forma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BDC819BD-35B4-F54E-7C2F-E696B034F7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2954" y="1252076"/>
            <a:ext cx="14985446" cy="924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29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90F5EDB3-6634-4329-9973-7EF883053806}"/>
              </a:ext>
            </a:extLst>
          </p:cNvPr>
          <p:cNvSpPr txBox="1"/>
          <p:nvPr/>
        </p:nvSpPr>
        <p:spPr>
          <a:xfrm>
            <a:off x="1028700" y="1326610"/>
            <a:ext cx="1592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SOCIALIZACIÓN DE PLAN DE CAPACITACIÓN INSTITUCIONAL (PIC)</a:t>
            </a:r>
            <a:endParaRPr lang="es-CO" sz="6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07913BF-4B25-404F-B14D-E25E620F5112}"/>
              </a:ext>
            </a:extLst>
          </p:cNvPr>
          <p:cNvSpPr txBox="1"/>
          <p:nvPr/>
        </p:nvSpPr>
        <p:spPr>
          <a:xfrm>
            <a:off x="1810966" y="3340135"/>
            <a:ext cx="151257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Objetivo: Fortalecer las competencias del talento humano de la Empresa Social del Estado Hospital Marco Felipe Afanador de Tocaima, mediante la educación continua y la educación para el desarrollo y el trabajo, que permitan una mejora en su desempeño, el desempeño de los procesos, y la mejora continua de la calidad de los servicios.</a:t>
            </a:r>
          </a:p>
          <a:p>
            <a:pPr algn="just"/>
            <a:endParaRPr lang="es-CO" sz="3200" dirty="0">
              <a:latin typeface="Arial" panose="020B0604020202020204" pitchFamily="34" charset="0"/>
            </a:endParaRPr>
          </a:p>
          <a:p>
            <a:pPr algn="just"/>
            <a:r>
              <a:rPr lang="es-CO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el plan de capacitación institucional integra todas la necesidades y armonización con los subprocesos asistenciales y administrativos en la identificación de sus necesidades de capacitación, entrenamiento, inducción, reinducción</a:t>
            </a:r>
            <a:endParaRPr lang="es-CO" sz="3200" dirty="0"/>
          </a:p>
          <a:p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1363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90F5EDB3-6634-4329-9973-7EF883053806}"/>
              </a:ext>
            </a:extLst>
          </p:cNvPr>
          <p:cNvSpPr txBox="1"/>
          <p:nvPr/>
        </p:nvSpPr>
        <p:spPr>
          <a:xfrm>
            <a:off x="1866900" y="1623363"/>
            <a:ext cx="1455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PLAN DE CAPACITACIÓN INSTITUCIONAL (PIC) </a:t>
            </a:r>
          </a:p>
          <a:p>
            <a:pPr algn="ctr"/>
            <a:endParaRPr lang="es-CO" sz="6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CC5DFB10-2518-BF66-D87F-D452B21E7484}"/>
              </a:ext>
            </a:extLst>
          </p:cNvPr>
          <p:cNvSpPr txBox="1"/>
          <p:nvPr/>
        </p:nvSpPr>
        <p:spPr>
          <a:xfrm>
            <a:off x="2959651" y="3736790"/>
            <a:ext cx="1236869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Blip>
                <a:blip r:embed="rId9"/>
              </a:buBlip>
            </a:pPr>
            <a:r>
              <a:rPr lang="es-CO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Este programa se desarrollará </a:t>
            </a:r>
            <a:r>
              <a:rPr lang="es-CO" sz="3200" dirty="0">
                <a:latin typeface="Arial" panose="020B0604020202020204" pitchFamily="34" charset="0"/>
                <a:ea typeface="Times New Roman" panose="02020603050405020304" pitchFamily="18" charset="0"/>
              </a:rPr>
              <a:t>mes a mes con base a las necesidades de la entidad, las cuales se establecen desde el inicio de año, s</a:t>
            </a:r>
            <a:r>
              <a:rPr lang="es-E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e trata de la formación organizada, dirigida y ejecutada por facilitadores internos con los recursos disponibles de la entidad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, se interpreta como una de las funciones o actividades </a:t>
            </a:r>
            <a:r>
              <a:rPr lang="es-ES" sz="32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contra-actuales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de obligatorio cumplimiento.</a:t>
            </a:r>
          </a:p>
          <a:p>
            <a:pPr lvl="0" algn="just"/>
            <a:endParaRPr lang="es-ES" sz="32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Blip>
                <a:blip r:embed="rId9"/>
              </a:buBlip>
            </a:pP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</a:rPr>
              <a:t>Para esta capacitación se tendrá diferentes modalidades de ejecución, entre ellas, por medio de la intranet institucional o de forma presencial; esto dependerá de las necesidades de capacitación.</a:t>
            </a:r>
          </a:p>
          <a:p>
            <a:pPr lvl="0" algn="just"/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     </a:t>
            </a:r>
          </a:p>
          <a:p>
            <a:pPr algn="just"/>
            <a:r>
              <a:rPr lang="es-E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 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71981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90F5EDB3-6634-4329-9973-7EF883053806}"/>
              </a:ext>
            </a:extLst>
          </p:cNvPr>
          <p:cNvSpPr txBox="1"/>
          <p:nvPr/>
        </p:nvSpPr>
        <p:spPr>
          <a:xfrm>
            <a:off x="3955505" y="1890678"/>
            <a:ext cx="1135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DE REINDUCCIÓN </a:t>
            </a:r>
            <a:endParaRPr lang="es-CO" sz="6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A184C008-3156-B076-B4DE-F8CB0C6EE4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1136" y="3585276"/>
            <a:ext cx="10814017" cy="57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76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1255" y="8767599"/>
            <a:ext cx="18288000" cy="1519401"/>
            <a:chOff x="0" y="0"/>
            <a:chExt cx="4816593" cy="4001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400171"/>
            </a:xfrm>
            <a:custGeom>
              <a:avLst/>
              <a:gdLst/>
              <a:ahLst/>
              <a:cxnLst/>
              <a:rect l="l" t="t" r="r" b="b"/>
              <a:pathLst>
                <a:path w="4816592" h="400171">
                  <a:moveTo>
                    <a:pt x="0" y="0"/>
                  </a:moveTo>
                  <a:lnTo>
                    <a:pt x="4816592" y="0"/>
                  </a:lnTo>
                  <a:lnTo>
                    <a:pt x="4816592" y="400171"/>
                  </a:lnTo>
                  <a:lnTo>
                    <a:pt x="0" y="400171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438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F40AE3F0-1321-423C-B07E-F7326823D41F}"/>
              </a:ext>
            </a:extLst>
          </p:cNvPr>
          <p:cNvGrpSpPr/>
          <p:nvPr/>
        </p:nvGrpSpPr>
        <p:grpSpPr>
          <a:xfrm>
            <a:off x="0" y="0"/>
            <a:ext cx="18288000" cy="10354013"/>
            <a:chOff x="0" y="0"/>
            <a:chExt cx="18288000" cy="10354013"/>
          </a:xfrm>
        </p:grpSpPr>
        <p:sp>
          <p:nvSpPr>
            <p:cNvPr id="2" name="Freeform 2"/>
            <p:cNvSpPr/>
            <p:nvPr/>
          </p:nvSpPr>
          <p:spPr>
            <a:xfrm>
              <a:off x="4336414" y="640926"/>
              <a:ext cx="9760586" cy="9222648"/>
            </a:xfrm>
            <a:custGeom>
              <a:avLst/>
              <a:gdLst/>
              <a:ahLst/>
              <a:cxnLst/>
              <a:rect l="l" t="t" r="r" b="b"/>
              <a:pathLst>
                <a:path w="9615170" h="9615170">
                  <a:moveTo>
                    <a:pt x="0" y="0"/>
                  </a:moveTo>
                  <a:lnTo>
                    <a:pt x="9615169" y="0"/>
                  </a:lnTo>
                  <a:lnTo>
                    <a:pt x="9615169" y="9615169"/>
                  </a:lnTo>
                  <a:lnTo>
                    <a:pt x="0" y="96151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7000"/>
              </a:blip>
              <a:stretch>
                <a:fillRect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30193" y="0"/>
              <a:ext cx="18257807" cy="490439"/>
              <a:chOff x="0" y="0"/>
              <a:chExt cx="24633982" cy="653919"/>
            </a:xfrm>
          </p:grpSpPr>
          <p:grpSp>
            <p:nvGrpSpPr>
              <p:cNvPr id="7" name="Group 7"/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8" name="Freeform 8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9" name="TextBox 9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10" name="Group 10"/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11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12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13" name="Group 13"/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14" name="Freeform 14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5" name="TextBox 15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21" name="TextBox 21"/>
            <p:cNvSpPr txBox="1"/>
            <p:nvPr/>
          </p:nvSpPr>
          <p:spPr>
            <a:xfrm>
              <a:off x="3357368" y="1746183"/>
              <a:ext cx="11573261" cy="5765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78"/>
                </a:lnSpc>
              </a:pPr>
              <a:r>
                <a:rPr lang="en-US" sz="176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Sergio Trendy"/>
                  <a:cs typeface="Arial" panose="020B0604020202020204" pitchFamily="34" charset="0"/>
                  <a:sym typeface="Sergio Trendy"/>
                </a:rPr>
                <a:t>GRACIAS</a:t>
              </a:r>
              <a:endParaRPr lang="en-US" sz="14698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rgio Trendy"/>
                <a:cs typeface="Arial" panose="020B0604020202020204" pitchFamily="34" charset="0"/>
                <a:sym typeface="Sergio Trendy"/>
              </a:endParaRPr>
            </a:p>
          </p:txBody>
        </p:sp>
        <p:sp>
          <p:nvSpPr>
            <p:cNvPr id="22" name="Freeform 22"/>
            <p:cNvSpPr/>
            <p:nvPr/>
          </p:nvSpPr>
          <p:spPr>
            <a:xfrm flipH="1" flipV="1">
              <a:off x="0" y="0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4114800"/>
                  </a:moveTo>
                  <a:lnTo>
                    <a:pt x="0" y="4114800"/>
                  </a:lnTo>
                  <a:lnTo>
                    <a:pt x="0" y="0"/>
                  </a:lnTo>
                  <a:lnTo>
                    <a:pt x="4982603" y="0"/>
                  </a:lnTo>
                  <a:lnTo>
                    <a:pt x="4982603" y="411480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3294142" y="6239213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0" y="0"/>
                  </a:moveTo>
                  <a:lnTo>
                    <a:pt x="4982603" y="0"/>
                  </a:lnTo>
                  <a:lnTo>
                    <a:pt x="4982603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B3D0826E-D181-471E-95DF-2AE3566A7FAA}"/>
                </a:ext>
              </a:extLst>
            </p:cNvPr>
            <p:cNvSpPr/>
            <p:nvPr/>
          </p:nvSpPr>
          <p:spPr>
            <a:xfrm>
              <a:off x="4460348" y="9032108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32372BF5-D14C-486D-830B-23781D72B261}"/>
                </a:ext>
              </a:extLst>
            </p:cNvPr>
            <p:cNvSpPr/>
            <p:nvPr/>
          </p:nvSpPr>
          <p:spPr>
            <a:xfrm>
              <a:off x="8442358" y="9275505"/>
              <a:ext cx="3594552" cy="905198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61EBF852-9842-4CBE-9EA9-441DF1856C14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71" y="9068642"/>
              <a:ext cx="4349177" cy="111206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263</Words>
  <Application>Microsoft Office PowerPoint</Application>
  <PresentationFormat>Personalizado</PresentationFormat>
  <Paragraphs>18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Symbol</vt:lpstr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</dc:title>
  <dc:creator>TOC-041-AREA-TICS</dc:creator>
  <cp:lastModifiedBy>TANIA ANDREA MORENO GONZALEZ</cp:lastModifiedBy>
  <cp:revision>16</cp:revision>
  <dcterms:created xsi:type="dcterms:W3CDTF">2006-08-16T00:00:00Z</dcterms:created>
  <dcterms:modified xsi:type="dcterms:W3CDTF">2025-01-16T04:50:08Z</dcterms:modified>
  <dc:identifier>DAGUaw7a7_I</dc:identifier>
</cp:coreProperties>
</file>