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4" r:id="rId3"/>
    <p:sldId id="265" r:id="rId4"/>
    <p:sldId id="269" r:id="rId5"/>
    <p:sldId id="268" r:id="rId6"/>
    <p:sldId id="267" r:id="rId7"/>
    <p:sldId id="266" r:id="rId8"/>
    <p:sldId id="270" r:id="rId9"/>
    <p:sldId id="272" r:id="rId10"/>
    <p:sldId id="271" r:id="rId11"/>
    <p:sldId id="274" r:id="rId12"/>
    <p:sldId id="263" r:id="rId13"/>
  </p:sldIdLst>
  <p:sldSz cx="18288000" cy="10287000"/>
  <p:notesSz cx="6858000" cy="9144000"/>
  <p:embeddedFontLst>
    <p:embeddedFont>
      <p:font typeface="Arial Narrow" panose="020B060602020203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73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02" b="-2302"/>
            </a:stretch>
          </a:blipFill>
        </p:spPr>
      </p:sp>
      <p:grpSp>
        <p:nvGrpSpPr>
          <p:cNvPr id="3" name="Group 3"/>
          <p:cNvGrpSpPr/>
          <p:nvPr/>
        </p:nvGrpSpPr>
        <p:grpSpPr>
          <a:xfrm>
            <a:off x="-104998" y="9830067"/>
            <a:ext cx="18475486" cy="490439"/>
            <a:chOff x="0" y="0"/>
            <a:chExt cx="24633982" cy="653919"/>
          </a:xfrm>
        </p:grpSpPr>
        <p:grpSp>
          <p:nvGrpSpPr>
            <p:cNvPr id="4" name="Group 4"/>
            <p:cNvGrpSpPr/>
            <p:nvPr/>
          </p:nvGrpSpPr>
          <p:grpSpPr>
            <a:xfrm>
              <a:off x="0" y="0"/>
              <a:ext cx="9202044" cy="653919"/>
              <a:chOff x="0" y="0"/>
              <a:chExt cx="1817688" cy="129169"/>
            </a:xfrm>
          </p:grpSpPr>
          <p:sp>
            <p:nvSpPr>
              <p:cNvPr id="5" name="Freeform 5"/>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6" name="TextBox 6"/>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9202044" y="0"/>
              <a:ext cx="9202044" cy="653919"/>
              <a:chOff x="0" y="0"/>
              <a:chExt cx="1817688" cy="129169"/>
            </a:xfrm>
          </p:grpSpPr>
          <p:sp>
            <p:nvSpPr>
              <p:cNvPr id="8" name="Freeform 8"/>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9" name="TextBox 9"/>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404089" y="0"/>
              <a:ext cx="6229893" cy="653919"/>
              <a:chOff x="0" y="0"/>
              <a:chExt cx="1230596" cy="129169"/>
            </a:xfrm>
          </p:grpSpPr>
          <p:sp>
            <p:nvSpPr>
              <p:cNvPr id="11" name="Freeform 11"/>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2" name="TextBox 12"/>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4" name="Freeform 14"/>
          <p:cNvSpPr/>
          <p:nvPr/>
        </p:nvSpPr>
        <p:spPr>
          <a:xfrm flipH="1" flipV="1">
            <a:off x="0" y="0"/>
            <a:ext cx="4982603" cy="4114800"/>
          </a:xfrm>
          <a:custGeom>
            <a:avLst/>
            <a:gdLst/>
            <a:ahLst/>
            <a:cxnLst/>
            <a:rect l="l" t="t" r="r" b="b"/>
            <a:pathLst>
              <a:path w="4982603" h="4114800">
                <a:moveTo>
                  <a:pt x="4982603" y="4114800"/>
                </a:moveTo>
                <a:lnTo>
                  <a:pt x="0" y="4114800"/>
                </a:lnTo>
                <a:lnTo>
                  <a:pt x="0" y="0"/>
                </a:lnTo>
                <a:lnTo>
                  <a:pt x="4982603" y="0"/>
                </a:lnTo>
                <a:lnTo>
                  <a:pt x="4982603" y="411480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6" name="Freeform 16"/>
          <p:cNvSpPr/>
          <p:nvPr/>
        </p:nvSpPr>
        <p:spPr>
          <a:xfrm>
            <a:off x="10871794" y="14766"/>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17" name="Freeform 17"/>
          <p:cNvSpPr/>
          <p:nvPr/>
        </p:nvSpPr>
        <p:spPr>
          <a:xfrm>
            <a:off x="14536337" y="146572"/>
            <a:ext cx="3594552" cy="905198"/>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sp>
        <p:nvSpPr>
          <p:cNvPr id="21" name="Freeform 21"/>
          <p:cNvSpPr/>
          <p:nvPr/>
        </p:nvSpPr>
        <p:spPr>
          <a:xfrm>
            <a:off x="504762" y="7620218"/>
            <a:ext cx="2186946" cy="2131103"/>
          </a:xfrm>
          <a:custGeom>
            <a:avLst/>
            <a:gdLst/>
            <a:ahLst/>
            <a:cxnLst/>
            <a:rect l="l" t="t" r="r" b="b"/>
            <a:pathLst>
              <a:path w="1741235" h="1741235">
                <a:moveTo>
                  <a:pt x="0" y="0"/>
                </a:moveTo>
                <a:lnTo>
                  <a:pt x="1741235" y="0"/>
                </a:lnTo>
                <a:lnTo>
                  <a:pt x="1741235" y="1741235"/>
                </a:lnTo>
                <a:lnTo>
                  <a:pt x="0" y="1741235"/>
                </a:lnTo>
                <a:lnTo>
                  <a:pt x="0" y="0"/>
                </a:lnTo>
                <a:close/>
              </a:path>
            </a:pathLst>
          </a:custGeom>
          <a:blipFill>
            <a:blip r:embed="rId7"/>
            <a:stretch>
              <a:fillRect/>
            </a:stretch>
          </a:blipFill>
        </p:spPr>
      </p:sp>
      <p:pic>
        <p:nvPicPr>
          <p:cNvPr id="22" name="Imagen 21">
            <a:extLst>
              <a:ext uri="{FF2B5EF4-FFF2-40B4-BE49-F238E27FC236}">
                <a16:creationId xmlns="" xmlns:a16="http://schemas.microsoft.com/office/drawing/2014/main" id="{6DE6DD13-515B-49EA-8915-53DBD7D922A5}"/>
              </a:ext>
            </a:extLst>
          </p:cNvPr>
          <p:cNvPicPr/>
          <p:nvPr/>
        </p:nvPicPr>
        <p:blipFill>
          <a:blip r:embed="rId8">
            <a:extLst>
              <a:ext uri="{BEBA8EAE-BF5A-486C-A8C5-ECC9F3942E4B}">
                <a14:imgProps xmlns:a14="http://schemas.microsoft.com/office/drawing/2010/main">
                  <a14:imgLayer r:embed="rId9">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6172200" y="14766"/>
            <a:ext cx="4349177" cy="1112061"/>
          </a:xfrm>
          <a:prstGeom prst="rect">
            <a:avLst/>
          </a:prstGeom>
        </p:spPr>
      </p:pic>
      <p:sp>
        <p:nvSpPr>
          <p:cNvPr id="15" name="Flecha: pentágono 14">
            <a:extLst>
              <a:ext uri="{FF2B5EF4-FFF2-40B4-BE49-F238E27FC236}">
                <a16:creationId xmlns="" xmlns:a16="http://schemas.microsoft.com/office/drawing/2014/main" id="{A2283DCB-9388-4DBD-B066-1FFCCE2193F5}"/>
              </a:ext>
            </a:extLst>
          </p:cNvPr>
          <p:cNvSpPr/>
          <p:nvPr/>
        </p:nvSpPr>
        <p:spPr>
          <a:xfrm flipH="1">
            <a:off x="4038600" y="7852015"/>
            <a:ext cx="14263577" cy="1978052"/>
          </a:xfrm>
          <a:prstGeom prst="homePlate">
            <a:avLst/>
          </a:prstGeom>
          <a:gradFill flip="none" rotWithShape="1">
            <a:gsLst>
              <a:gs pos="0">
                <a:schemeClr val="accent1">
                  <a:lumMod val="5000"/>
                  <a:lumOff val="95000"/>
                </a:schemeClr>
              </a:gs>
              <a:gs pos="74000">
                <a:schemeClr val="accent1">
                  <a:lumMod val="45000"/>
                  <a:lumOff val="55000"/>
                </a:schemeClr>
              </a:gs>
              <a:gs pos="0">
                <a:schemeClr val="bg1">
                  <a:alpha val="2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endParaRPr>
          </a:p>
        </p:txBody>
      </p:sp>
      <p:sp>
        <p:nvSpPr>
          <p:cNvPr id="23" name="CuadroTexto 22">
            <a:extLst>
              <a:ext uri="{FF2B5EF4-FFF2-40B4-BE49-F238E27FC236}">
                <a16:creationId xmlns="" xmlns:a16="http://schemas.microsoft.com/office/drawing/2014/main" id="{5CD03DAB-DA87-4F2E-B2B8-F85D51BC5199}"/>
              </a:ext>
            </a:extLst>
          </p:cNvPr>
          <p:cNvSpPr txBox="1"/>
          <p:nvPr/>
        </p:nvSpPr>
        <p:spPr>
          <a:xfrm>
            <a:off x="3345768" y="7958677"/>
            <a:ext cx="16703942" cy="1754326"/>
          </a:xfrm>
          <a:prstGeom prst="rect">
            <a:avLst/>
          </a:prstGeom>
          <a:noFill/>
        </p:spPr>
        <p:txBody>
          <a:bodyPr wrap="square" rtlCol="0">
            <a:spAutoFit/>
          </a:bodyPr>
          <a:lstStyle/>
          <a:p>
            <a:pPr algn="ctr"/>
            <a:r>
              <a:rPr lang="es-ES" sz="5400" b="1" dirty="0">
                <a:solidFill>
                  <a:schemeClr val="accent1">
                    <a:lumMod val="50000"/>
                  </a:schemeClr>
                </a:solidFill>
                <a:latin typeface="Arial" panose="020B0604020202020204" pitchFamily="34" charset="0"/>
                <a:cs typeface="Arial" panose="020B0604020202020204" pitchFamily="34" charset="0"/>
              </a:rPr>
              <a:t>TEMA DE LA CAPACITACIÓN</a:t>
            </a:r>
          </a:p>
          <a:p>
            <a:pPr algn="ctr"/>
            <a:r>
              <a:rPr lang="es-ES" sz="5400" b="1" dirty="0">
                <a:solidFill>
                  <a:schemeClr val="accent1">
                    <a:lumMod val="50000"/>
                  </a:schemeClr>
                </a:solidFill>
                <a:latin typeface="Arial" panose="020B0604020202020204" pitchFamily="34" charset="0"/>
                <a:cs typeface="Arial" panose="020B0604020202020204" pitchFamily="34" charset="0"/>
              </a:rPr>
              <a:t>POR: </a:t>
            </a:r>
            <a:r>
              <a:rPr lang="es-ES" sz="5400" b="1" dirty="0" smtClean="0">
                <a:solidFill>
                  <a:schemeClr val="accent1">
                    <a:lumMod val="50000"/>
                  </a:schemeClr>
                </a:solidFill>
                <a:latin typeface="Arial" panose="020B0604020202020204" pitchFamily="34" charset="0"/>
                <a:cs typeface="Arial" panose="020B0604020202020204" pitchFamily="34" charset="0"/>
              </a:rPr>
              <a:t>Gilberto Montes </a:t>
            </a:r>
            <a:r>
              <a:rPr lang="es-ES" sz="5400" b="1" dirty="0" err="1" smtClean="0">
                <a:solidFill>
                  <a:schemeClr val="accent1">
                    <a:lumMod val="50000"/>
                  </a:schemeClr>
                </a:solidFill>
                <a:latin typeface="Arial" panose="020B0604020202020204" pitchFamily="34" charset="0"/>
                <a:cs typeface="Arial" panose="020B0604020202020204" pitchFamily="34" charset="0"/>
              </a:rPr>
              <a:t>Tellez</a:t>
            </a:r>
            <a:endParaRPr lang="es-CO" sz="4800" b="1" dirty="0">
              <a:solidFill>
                <a:schemeClr val="accent1">
                  <a:lumMod val="50000"/>
                </a:schemeClr>
              </a:solidFill>
              <a:latin typeface="Arial" panose="020B0604020202020204" pitchFamily="34" charset="0"/>
              <a:cs typeface="Arial" panose="020B0604020202020204" pitchFamily="34" charset="0"/>
            </a:endParaRPr>
          </a:p>
        </p:txBody>
      </p:sp>
      <p:sp>
        <p:nvSpPr>
          <p:cNvPr id="13" name="Flecha: cheurón 12">
            <a:extLst>
              <a:ext uri="{FF2B5EF4-FFF2-40B4-BE49-F238E27FC236}">
                <a16:creationId xmlns="" xmlns:a16="http://schemas.microsoft.com/office/drawing/2014/main" id="{22EA3B98-6BF1-48A8-BF0C-A89191EAED5A}"/>
              </a:ext>
            </a:extLst>
          </p:cNvPr>
          <p:cNvSpPr/>
          <p:nvPr/>
        </p:nvSpPr>
        <p:spPr>
          <a:xfrm flipH="1">
            <a:off x="2971800" y="7852015"/>
            <a:ext cx="1828800" cy="1967497"/>
          </a:xfrm>
          <a:prstGeom prst="chevron">
            <a:avLst>
              <a:gd name="adj" fmla="val 50000"/>
            </a:avLst>
          </a:prstGeom>
          <a:gradFill flip="none" rotWithShape="1">
            <a:gsLst>
              <a:gs pos="0">
                <a:schemeClr val="bg1">
                  <a:lumMod val="95000"/>
                  <a:alpha val="97000"/>
                </a:schemeClr>
              </a:gs>
              <a:gs pos="0">
                <a:schemeClr val="accent1">
                  <a:tint val="44500"/>
                  <a:satMod val="160000"/>
                </a:schemeClr>
              </a:gs>
              <a:gs pos="12000">
                <a:schemeClr val="accent1">
                  <a:tint val="23500"/>
                  <a:satMod val="160000"/>
                  <a:alpha val="29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1667188" y="1538775"/>
            <a:ext cx="14182412" cy="1015663"/>
          </a:xfrm>
          <a:prstGeom prst="rect">
            <a:avLst/>
          </a:prstGeom>
          <a:noFill/>
        </p:spPr>
        <p:txBody>
          <a:bodyPr wrap="square" rtlCol="0">
            <a:spAutoFit/>
          </a:bodyPr>
          <a:lstStyle/>
          <a:p>
            <a:pPr algn="ctr"/>
            <a:r>
              <a:rPr lang="es-ES" sz="6000" b="1" dirty="0" smtClean="0">
                <a:solidFill>
                  <a:schemeClr val="accent1">
                    <a:lumMod val="75000"/>
                  </a:schemeClr>
                </a:solidFill>
                <a:latin typeface="Arial" panose="020B0604020202020204" pitchFamily="34" charset="0"/>
                <a:cs typeface="Arial" panose="020B0604020202020204" pitchFamily="34" charset="0"/>
              </a:rPr>
              <a:t>Autocontrol y Autoevaluación</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 xmlns:a16="http://schemas.microsoft.com/office/drawing/2014/main" id="{D07913BF-4B25-404F-B14D-E25E620F5112}"/>
              </a:ext>
            </a:extLst>
          </p:cNvPr>
          <p:cNvSpPr txBox="1"/>
          <p:nvPr/>
        </p:nvSpPr>
        <p:spPr>
          <a:xfrm>
            <a:off x="2066883" y="2535261"/>
            <a:ext cx="15611938" cy="6494085"/>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Autocontrol: Capacidad de cada servidor público para aplicar en el día a día los controles que han sido diseñados para garantizar de forma razonable el cumplimiento de metas y objetivos de la entidad en sus diferentes niveles. </a:t>
            </a:r>
            <a:endParaRPr lang="es-MX" sz="3200" dirty="0" smtClean="0">
              <a:latin typeface="Arial" panose="020B0604020202020204" pitchFamily="34" charset="0"/>
              <a:cs typeface="Arial" panose="020B0604020202020204" pitchFamily="34" charset="0"/>
            </a:endParaRPr>
          </a:p>
          <a:p>
            <a:pPr algn="just"/>
            <a:endParaRPr lang="es-MX" sz="3200" dirty="0">
              <a:latin typeface="Arial" panose="020B0604020202020204" pitchFamily="34" charset="0"/>
              <a:cs typeface="Arial" panose="020B0604020202020204" pitchFamily="34" charset="0"/>
            </a:endParaRPr>
          </a:p>
          <a:p>
            <a:pPr algn="just"/>
            <a:r>
              <a:rPr lang="es-MX" sz="3200" dirty="0">
                <a:latin typeface="Arial" panose="020B0604020202020204" pitchFamily="34" charset="0"/>
                <a:cs typeface="Arial" panose="020B0604020202020204" pitchFamily="34" charset="0"/>
              </a:rPr>
              <a:t>Autoevaluación: Proceso sistemático que permite evaluar de forma periódica el ejercicio de las operaciones clave de la entidad, permitiendo generar información a tiempo para la toma de decisiones. </a:t>
            </a:r>
            <a:endParaRPr lang="es-MX" sz="3200" dirty="0" smtClean="0">
              <a:latin typeface="Arial" panose="020B0604020202020204" pitchFamily="34" charset="0"/>
              <a:cs typeface="Arial" panose="020B0604020202020204" pitchFamily="34" charset="0"/>
            </a:endParaRPr>
          </a:p>
          <a:p>
            <a:pPr algn="just"/>
            <a:endParaRPr lang="es-MX" sz="3200" dirty="0">
              <a:latin typeface="Arial" panose="020B0604020202020204" pitchFamily="34" charset="0"/>
              <a:cs typeface="Arial" panose="020B0604020202020204" pitchFamily="34" charset="0"/>
            </a:endParaRPr>
          </a:p>
          <a:p>
            <a:pPr algn="just"/>
            <a:r>
              <a:rPr lang="es-MX" sz="3200" dirty="0" smtClean="0">
                <a:latin typeface="Arial" panose="020B0604020202020204" pitchFamily="34" charset="0"/>
                <a:cs typeface="Arial" panose="020B0604020202020204" pitchFamily="34" charset="0"/>
              </a:rPr>
              <a:t>Es necesario que los funcionarios de la E.S.E Hospital Marco Felipe Afanador de Tocaima realicen autoevaluación y autocontrol permanente de sus procesos y procedimientos, con </a:t>
            </a:r>
            <a:r>
              <a:rPr lang="es-MX" sz="3200" dirty="0">
                <a:latin typeface="Arial" panose="020B0604020202020204" pitchFamily="34" charset="0"/>
                <a:cs typeface="Arial" panose="020B0604020202020204" pitchFamily="34" charset="0"/>
              </a:rPr>
              <a:t>el fin de identificar sus fortalezas y debilidades, sus oportunidades y amenazas; buscando el mejoramiento continuo que garantice altos niveles de calidad en la prestación de </a:t>
            </a:r>
            <a:r>
              <a:rPr lang="es-MX" sz="3200" dirty="0" smtClean="0">
                <a:latin typeface="Arial" panose="020B0604020202020204" pitchFamily="34" charset="0"/>
                <a:cs typeface="Arial" panose="020B0604020202020204" pitchFamily="34" charset="0"/>
              </a:rPr>
              <a:t>sus servicios. </a:t>
            </a:r>
            <a:endParaRPr lang="es-CO" sz="3200" dirty="0">
              <a:latin typeface="Arial" panose="020B0604020202020204" pitchFamily="34" charset="0"/>
              <a:cs typeface="Arial" panose="020B0604020202020204" pitchFamily="34" charset="0"/>
            </a:endParaRP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Tree>
    <p:extLst>
      <p:ext uri="{BB962C8B-B14F-4D97-AF65-F5344CB8AC3E}">
        <p14:creationId xmlns:p14="http://schemas.microsoft.com/office/powerpoint/2010/main" val="206929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1667188" y="1538775"/>
            <a:ext cx="15249212" cy="2123658"/>
          </a:xfrm>
          <a:prstGeom prst="rect">
            <a:avLst/>
          </a:prstGeom>
          <a:noFill/>
        </p:spPr>
        <p:txBody>
          <a:bodyPr wrap="square" rtlCol="0">
            <a:spAutoFit/>
          </a:bodyPr>
          <a:lstStyle/>
          <a:p>
            <a:pPr algn="ctr"/>
            <a:r>
              <a:rPr lang="es-ES" sz="4400" b="1" dirty="0" smtClean="0">
                <a:solidFill>
                  <a:schemeClr val="accent1">
                    <a:lumMod val="75000"/>
                  </a:schemeClr>
                </a:solidFill>
                <a:latin typeface="Arial" panose="020B0604020202020204" pitchFamily="34" charset="0"/>
                <a:cs typeface="Arial" panose="020B0604020202020204" pitchFamily="34" charset="0"/>
              </a:rPr>
              <a:t>Decreto 403 de 2020 “</a:t>
            </a:r>
            <a:r>
              <a:rPr lang="es-MX" sz="4400" b="1" dirty="0" smtClean="0">
                <a:solidFill>
                  <a:schemeClr val="accent1">
                    <a:lumMod val="75000"/>
                  </a:schemeClr>
                </a:solidFill>
                <a:latin typeface="Arial" panose="020B0604020202020204" pitchFamily="34" charset="0"/>
                <a:cs typeface="Arial" panose="020B0604020202020204" pitchFamily="34" charset="0"/>
              </a:rPr>
              <a:t>Por </a:t>
            </a:r>
            <a:r>
              <a:rPr lang="es-MX" sz="4400" b="1" dirty="0">
                <a:solidFill>
                  <a:schemeClr val="accent1">
                    <a:lumMod val="75000"/>
                  </a:schemeClr>
                </a:solidFill>
                <a:latin typeface="Arial" panose="020B0604020202020204" pitchFamily="34" charset="0"/>
                <a:cs typeface="Arial" panose="020B0604020202020204" pitchFamily="34" charset="0"/>
              </a:rPr>
              <a:t>el cual se dictan normas para la correcta implementación del Acto Legislativo 04 de 2019 y el fortalecimiento del control fiscal</a:t>
            </a:r>
            <a:r>
              <a:rPr lang="es-MX" sz="4400" b="1" dirty="0" smtClean="0">
                <a:solidFill>
                  <a:schemeClr val="accent1">
                    <a:lumMod val="75000"/>
                  </a:schemeClr>
                </a:solidFill>
                <a:latin typeface="Arial" panose="020B0604020202020204" pitchFamily="34" charset="0"/>
                <a:cs typeface="Arial" panose="020B0604020202020204" pitchFamily="34" charset="0"/>
              </a:rPr>
              <a:t>”</a:t>
            </a:r>
            <a:endParaRPr lang="es-CO" sz="4400" b="1" dirty="0">
              <a:solidFill>
                <a:schemeClr val="accent1">
                  <a:lumMod val="75000"/>
                </a:schemeClr>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 xmlns:a16="http://schemas.microsoft.com/office/drawing/2014/main" id="{D07913BF-4B25-404F-B14D-E25E620F5112}"/>
              </a:ext>
            </a:extLst>
          </p:cNvPr>
          <p:cNvSpPr txBox="1"/>
          <p:nvPr/>
        </p:nvSpPr>
        <p:spPr>
          <a:xfrm>
            <a:off x="1667188" y="3662433"/>
            <a:ext cx="15249212" cy="6001643"/>
          </a:xfrm>
          <a:prstGeom prst="rect">
            <a:avLst/>
          </a:prstGeom>
          <a:noFill/>
        </p:spPr>
        <p:txBody>
          <a:bodyPr wrap="square" rtlCol="0">
            <a:spAutoFit/>
          </a:bodyPr>
          <a:lstStyle/>
          <a:p>
            <a:pPr algn="just"/>
            <a:r>
              <a:rPr lang="es-MX" sz="3200" dirty="0" smtClean="0">
                <a:latin typeface="Arial" panose="020B0604020202020204" pitchFamily="34" charset="0"/>
                <a:cs typeface="Arial" panose="020B0604020202020204" pitchFamily="34" charset="0"/>
              </a:rPr>
              <a:t>ARTÍCULO </a:t>
            </a:r>
            <a:r>
              <a:rPr lang="es-MX" sz="3200" dirty="0">
                <a:latin typeface="Arial" panose="020B0604020202020204" pitchFamily="34" charset="0"/>
                <a:cs typeface="Arial" panose="020B0604020202020204" pitchFamily="34" charset="0"/>
              </a:rPr>
              <a:t>151. Deber de entrega de información para el ejercicio de las funciones de la unidad u </a:t>
            </a:r>
            <a:r>
              <a:rPr lang="es-MX" sz="3200" dirty="0" smtClean="0">
                <a:latin typeface="Arial" panose="020B0604020202020204" pitchFamily="34" charset="0"/>
                <a:cs typeface="Arial" panose="020B0604020202020204" pitchFamily="34" charset="0"/>
              </a:rPr>
              <a:t>oficina de </a:t>
            </a:r>
            <a:r>
              <a:rPr lang="es-MX" sz="3200" dirty="0">
                <a:latin typeface="Arial" panose="020B0604020202020204" pitchFamily="34" charset="0"/>
                <a:cs typeface="Arial" panose="020B0604020202020204" pitchFamily="34" charset="0"/>
              </a:rPr>
              <a:t>control interno. Los servidores responsables de la información </a:t>
            </a:r>
            <a:r>
              <a:rPr lang="es-MX" sz="3200" dirty="0" smtClean="0">
                <a:latin typeface="Arial" panose="020B0604020202020204" pitchFamily="34" charset="0"/>
                <a:cs typeface="Arial" panose="020B0604020202020204" pitchFamily="34" charset="0"/>
              </a:rPr>
              <a:t>requerida por </a:t>
            </a:r>
            <a:r>
              <a:rPr lang="es-MX" sz="3200" dirty="0">
                <a:latin typeface="Arial" panose="020B0604020202020204" pitchFamily="34" charset="0"/>
                <a:cs typeface="Arial" panose="020B0604020202020204" pitchFamily="34" charset="0"/>
              </a:rPr>
              <a:t>la unidad u oficina </a:t>
            </a:r>
            <a:r>
              <a:rPr lang="es-MX" sz="3200" dirty="0" smtClean="0">
                <a:latin typeface="Arial" panose="020B0604020202020204" pitchFamily="34" charset="0"/>
                <a:cs typeface="Arial" panose="020B0604020202020204" pitchFamily="34" charset="0"/>
              </a:rPr>
              <a:t>de control </a:t>
            </a:r>
            <a:r>
              <a:rPr lang="es-MX" sz="3200" dirty="0">
                <a:latin typeface="Arial" panose="020B0604020202020204" pitchFamily="34" charset="0"/>
                <a:cs typeface="Arial" panose="020B0604020202020204" pitchFamily="34" charset="0"/>
              </a:rPr>
              <a:t>interno deberán facilitar el acceso y el suministro de información confiable y oportuna para el </a:t>
            </a:r>
            <a:r>
              <a:rPr lang="es-MX" sz="3200" dirty="0" smtClean="0">
                <a:latin typeface="Arial" panose="020B0604020202020204" pitchFamily="34" charset="0"/>
                <a:cs typeface="Arial" panose="020B0604020202020204" pitchFamily="34" charset="0"/>
              </a:rPr>
              <a:t>debido</a:t>
            </a:r>
            <a:r>
              <a:rPr lang="es-MX" sz="3200" dirty="0">
                <a:latin typeface="Arial" panose="020B0604020202020204" pitchFamily="34" charset="0"/>
                <a:cs typeface="Arial" panose="020B0604020202020204" pitchFamily="34" charset="0"/>
              </a:rPr>
              <a:t> </a:t>
            </a:r>
            <a:r>
              <a:rPr lang="es-MX" sz="3200" dirty="0" smtClean="0">
                <a:latin typeface="Arial" panose="020B0604020202020204" pitchFamily="34" charset="0"/>
                <a:cs typeface="Arial" panose="020B0604020202020204" pitchFamily="34" charset="0"/>
              </a:rPr>
              <a:t>ejercicio </a:t>
            </a:r>
            <a:r>
              <a:rPr lang="es-MX" sz="3200" dirty="0">
                <a:latin typeface="Arial" panose="020B0604020202020204" pitchFamily="34" charset="0"/>
                <a:cs typeface="Arial" panose="020B0604020202020204" pitchFamily="34" charset="0"/>
              </a:rPr>
              <a:t>de sus funciones, salvo las excepciones establecidas en la ley. Los requerimientos de </a:t>
            </a:r>
            <a:r>
              <a:rPr lang="es-MX" sz="3200" dirty="0" smtClean="0">
                <a:latin typeface="Arial" panose="020B0604020202020204" pitchFamily="34" charset="0"/>
                <a:cs typeface="Arial" panose="020B0604020202020204" pitchFamily="34" charset="0"/>
              </a:rPr>
              <a:t>información deberán </a:t>
            </a:r>
            <a:r>
              <a:rPr lang="es-MX" sz="3200" dirty="0">
                <a:latin typeface="Arial" panose="020B0604020202020204" pitchFamily="34" charset="0"/>
                <a:cs typeface="Arial" panose="020B0604020202020204" pitchFamily="34" charset="0"/>
              </a:rPr>
              <a:t>hacerse con la debida anticipación a fin de garantizar la oportunidad y completitud de la misma</a:t>
            </a:r>
            <a:r>
              <a:rPr lang="es-MX" sz="3200" dirty="0" smtClean="0">
                <a:latin typeface="Arial" panose="020B0604020202020204" pitchFamily="34" charset="0"/>
                <a:cs typeface="Arial" panose="020B0604020202020204" pitchFamily="34" charset="0"/>
              </a:rPr>
              <a:t>.</a:t>
            </a:r>
          </a:p>
          <a:p>
            <a:pPr algn="just"/>
            <a:r>
              <a:rPr lang="es-MX" sz="3200" i="1" dirty="0">
                <a:latin typeface="Arial" panose="020B0604020202020204" pitchFamily="34" charset="0"/>
                <a:cs typeface="Arial" panose="020B0604020202020204" pitchFamily="34" charset="0"/>
              </a:rPr>
              <a:t/>
            </a:r>
            <a:br>
              <a:rPr lang="es-MX" sz="3200" i="1" dirty="0">
                <a:latin typeface="Arial" panose="020B0604020202020204" pitchFamily="34" charset="0"/>
                <a:cs typeface="Arial" panose="020B0604020202020204" pitchFamily="34" charset="0"/>
              </a:rPr>
            </a:br>
            <a:r>
              <a:rPr lang="es-MX" sz="3200" dirty="0">
                <a:latin typeface="Arial" panose="020B0604020202020204" pitchFamily="34" charset="0"/>
                <a:cs typeface="Arial" panose="020B0604020202020204" pitchFamily="34" charset="0"/>
              </a:rPr>
              <a:t>El incumplimiento reiterado al suministro de la información solicitada por la unidad </a:t>
            </a:r>
            <a:r>
              <a:rPr lang="es-MX" sz="3200" dirty="0" smtClean="0">
                <a:latin typeface="Arial" panose="020B0604020202020204" pitchFamily="34" charset="0"/>
                <a:cs typeface="Arial" panose="020B0604020202020204" pitchFamily="34" charset="0"/>
              </a:rPr>
              <a:t>u oficina de control interno </a:t>
            </a:r>
            <a:r>
              <a:rPr lang="es-MX" sz="3200" dirty="0">
                <a:latin typeface="Arial" panose="020B0604020202020204" pitchFamily="34" charset="0"/>
                <a:cs typeface="Arial" panose="020B0604020202020204" pitchFamily="34" charset="0"/>
              </a:rPr>
              <a:t>dará </a:t>
            </a:r>
            <a:r>
              <a:rPr lang="es-MX" sz="3200" dirty="0" smtClean="0">
                <a:latin typeface="Arial" panose="020B0604020202020204" pitchFamily="34" charset="0"/>
                <a:cs typeface="Arial" panose="020B0604020202020204" pitchFamily="34" charset="0"/>
              </a:rPr>
              <a:t>lugar a las respectivas investigaciones disciplinarias por la autoridad competente</a:t>
            </a:r>
            <a:r>
              <a:rPr lang="es-MX" sz="3200" i="1" dirty="0">
                <a:latin typeface="Arial" panose="020B0604020202020204" pitchFamily="34" charset="0"/>
                <a:cs typeface="Arial" panose="020B0604020202020204" pitchFamily="34" charset="0"/>
              </a:rPr>
              <a:t>.</a:t>
            </a:r>
            <a:r>
              <a:rPr lang="es-MX" sz="3200" dirty="0">
                <a:latin typeface="Arial" panose="020B0604020202020204" pitchFamily="34" charset="0"/>
                <a:cs typeface="Arial" panose="020B0604020202020204" pitchFamily="34" charset="0"/>
              </a:rPr>
              <a:t> </a:t>
            </a:r>
            <a:r>
              <a:rPr lang="es-MX" sz="3200" dirty="0"/>
              <a:t/>
            </a:r>
            <a:br>
              <a:rPr lang="es-MX" sz="3200" dirty="0"/>
            </a:br>
            <a:endParaRPr lang="es-CO" sz="3200" dirty="0">
              <a:latin typeface="Arial" panose="020B0604020202020204" pitchFamily="34" charset="0"/>
              <a:cs typeface="Arial" panose="020B0604020202020204" pitchFamily="34" charset="0"/>
            </a:endParaRP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Tree>
    <p:extLst>
      <p:ext uri="{BB962C8B-B14F-4D97-AF65-F5344CB8AC3E}">
        <p14:creationId xmlns:p14="http://schemas.microsoft.com/office/powerpoint/2010/main" val="148061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255" y="8767599"/>
            <a:ext cx="18288000" cy="1519401"/>
            <a:chOff x="0" y="0"/>
            <a:chExt cx="4816593" cy="400171"/>
          </a:xfrm>
        </p:grpSpPr>
        <p:sp>
          <p:nvSpPr>
            <p:cNvPr id="4" name="Freeform 4"/>
            <p:cNvSpPr/>
            <p:nvPr/>
          </p:nvSpPr>
          <p:spPr>
            <a:xfrm>
              <a:off x="0" y="0"/>
              <a:ext cx="4816592" cy="400171"/>
            </a:xfrm>
            <a:custGeom>
              <a:avLst/>
              <a:gdLst/>
              <a:ahLst/>
              <a:cxnLst/>
              <a:rect l="l" t="t" r="r" b="b"/>
              <a:pathLst>
                <a:path w="4816592" h="400171">
                  <a:moveTo>
                    <a:pt x="0" y="0"/>
                  </a:moveTo>
                  <a:lnTo>
                    <a:pt x="4816592" y="0"/>
                  </a:lnTo>
                  <a:lnTo>
                    <a:pt x="4816592" y="400171"/>
                  </a:lnTo>
                  <a:lnTo>
                    <a:pt x="0" y="400171"/>
                  </a:lnTo>
                  <a:close/>
                </a:path>
              </a:pathLst>
            </a:custGeom>
            <a:solidFill>
              <a:srgbClr val="FFFFFF">
                <a:alpha val="35686"/>
              </a:srgbClr>
            </a:solidFill>
          </p:spPr>
        </p:sp>
        <p:sp>
          <p:nvSpPr>
            <p:cNvPr id="5" name="TextBox 5"/>
            <p:cNvSpPr txBox="1"/>
            <p:nvPr/>
          </p:nvSpPr>
          <p:spPr>
            <a:xfrm>
              <a:off x="0" y="-38100"/>
              <a:ext cx="4816593" cy="438271"/>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grpSp>
        <p:nvGrpSpPr>
          <p:cNvPr id="16" name="Grupo 15">
            <a:extLst>
              <a:ext uri="{FF2B5EF4-FFF2-40B4-BE49-F238E27FC236}">
                <a16:creationId xmlns="" xmlns:a16="http://schemas.microsoft.com/office/drawing/2014/main" id="{F40AE3F0-1321-423C-B07E-F7326823D41F}"/>
              </a:ext>
            </a:extLst>
          </p:cNvPr>
          <p:cNvGrpSpPr/>
          <p:nvPr/>
        </p:nvGrpSpPr>
        <p:grpSpPr>
          <a:xfrm>
            <a:off x="0" y="0"/>
            <a:ext cx="18288000" cy="10354013"/>
            <a:chOff x="0" y="0"/>
            <a:chExt cx="18288000" cy="10354013"/>
          </a:xfrm>
        </p:grpSpPr>
        <p:sp>
          <p:nvSpPr>
            <p:cNvPr id="2" name="Freeform 2"/>
            <p:cNvSpPr/>
            <p:nvPr/>
          </p:nvSpPr>
          <p:spPr>
            <a:xfrm>
              <a:off x="4336414" y="640926"/>
              <a:ext cx="9760586" cy="9222648"/>
            </a:xfrm>
            <a:custGeom>
              <a:avLst/>
              <a:gdLst/>
              <a:ahLst/>
              <a:cxnLst/>
              <a:rect l="l" t="t" r="r" b="b"/>
              <a:pathLst>
                <a:path w="9615170" h="9615170">
                  <a:moveTo>
                    <a:pt x="0" y="0"/>
                  </a:moveTo>
                  <a:lnTo>
                    <a:pt x="9615169" y="0"/>
                  </a:lnTo>
                  <a:lnTo>
                    <a:pt x="9615169" y="9615169"/>
                  </a:lnTo>
                  <a:lnTo>
                    <a:pt x="0" y="9615169"/>
                  </a:lnTo>
                  <a:lnTo>
                    <a:pt x="0" y="0"/>
                  </a:lnTo>
                  <a:close/>
                </a:path>
              </a:pathLst>
            </a:custGeom>
            <a:blipFill>
              <a:blip r:embed="rId2">
                <a:alphaModFix amt="17000"/>
              </a:blip>
              <a:stretch>
                <a:fillRect/>
              </a:stretch>
            </a:blipFill>
          </p:spPr>
        </p:sp>
        <p:grpSp>
          <p:nvGrpSpPr>
            <p:cNvPr id="6" name="Group 6"/>
            <p:cNvGrpSpPr/>
            <p:nvPr/>
          </p:nvGrpSpPr>
          <p:grpSpPr>
            <a:xfrm>
              <a:off x="30193" y="0"/>
              <a:ext cx="18257807" cy="490439"/>
              <a:chOff x="0" y="0"/>
              <a:chExt cx="24633982" cy="653919"/>
            </a:xfrm>
          </p:grpSpPr>
          <p:grpSp>
            <p:nvGrpSpPr>
              <p:cNvPr id="7" name="Group 7"/>
              <p:cNvGrpSpPr/>
              <p:nvPr/>
            </p:nvGrpSpPr>
            <p:grpSpPr>
              <a:xfrm>
                <a:off x="0" y="0"/>
                <a:ext cx="9202044" cy="653919"/>
                <a:chOff x="0" y="0"/>
                <a:chExt cx="1817688" cy="129169"/>
              </a:xfrm>
            </p:grpSpPr>
            <p:sp>
              <p:nvSpPr>
                <p:cNvPr id="8" name="Freeform 8"/>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9" name="TextBox 9"/>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202044" y="0"/>
                <a:ext cx="9202044" cy="653919"/>
                <a:chOff x="0" y="0"/>
                <a:chExt cx="1817688" cy="129169"/>
              </a:xfrm>
            </p:grpSpPr>
            <p:sp>
              <p:nvSpPr>
                <p:cNvPr id="11" name="Freeform 11"/>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12"/>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8404089" y="0"/>
                <a:ext cx="6229893" cy="653919"/>
                <a:chOff x="0" y="0"/>
                <a:chExt cx="1230596" cy="129169"/>
              </a:xfrm>
            </p:grpSpPr>
            <p:sp>
              <p:nvSpPr>
                <p:cNvPr id="14" name="Freeform 14"/>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5" name="TextBox 15"/>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21" name="TextBox 21"/>
            <p:cNvSpPr txBox="1"/>
            <p:nvPr/>
          </p:nvSpPr>
          <p:spPr>
            <a:xfrm>
              <a:off x="3357368" y="1746183"/>
              <a:ext cx="11573261" cy="5765671"/>
            </a:xfrm>
            <a:prstGeom prst="rect">
              <a:avLst/>
            </a:prstGeom>
          </p:spPr>
          <p:txBody>
            <a:bodyPr lIns="50800" tIns="50800" rIns="50800" bIns="50800" rtlCol="0" anchor="ctr"/>
            <a:lstStyle/>
            <a:p>
              <a:pPr algn="ctr">
                <a:lnSpc>
                  <a:spcPts val="20578"/>
                </a:lnSpc>
              </a:pPr>
              <a:r>
                <a:rPr lang="en-US" sz="17600" b="1" dirty="0">
                  <a:solidFill>
                    <a:schemeClr val="accent1">
                      <a:lumMod val="75000"/>
                    </a:schemeClr>
                  </a:solidFill>
                  <a:latin typeface="Arial" panose="020B0604020202020204" pitchFamily="34" charset="0"/>
                  <a:ea typeface="Sergio Trendy"/>
                  <a:cs typeface="Arial" panose="020B0604020202020204" pitchFamily="34" charset="0"/>
                  <a:sym typeface="Sergio Trendy"/>
                </a:rPr>
                <a:t>GRACIAS</a:t>
              </a:r>
              <a:endParaRPr lang="en-US" sz="14698" b="1" dirty="0">
                <a:solidFill>
                  <a:schemeClr val="accent1">
                    <a:lumMod val="75000"/>
                  </a:schemeClr>
                </a:solidFill>
                <a:latin typeface="Arial" panose="020B0604020202020204" pitchFamily="34" charset="0"/>
                <a:ea typeface="Sergio Trendy"/>
                <a:cs typeface="Arial" panose="020B0604020202020204" pitchFamily="34" charset="0"/>
                <a:sym typeface="Sergio Trendy"/>
              </a:endParaRPr>
            </a:p>
          </p:txBody>
        </p:sp>
        <p:sp>
          <p:nvSpPr>
            <p:cNvPr id="22" name="Freeform 22"/>
            <p:cNvSpPr/>
            <p:nvPr/>
          </p:nvSpPr>
          <p:spPr>
            <a:xfrm flipH="1" flipV="1">
              <a:off x="0" y="0"/>
              <a:ext cx="4982603" cy="4114800"/>
            </a:xfrm>
            <a:custGeom>
              <a:avLst/>
              <a:gdLst/>
              <a:ahLst/>
              <a:cxnLst/>
              <a:rect l="l" t="t" r="r" b="b"/>
              <a:pathLst>
                <a:path w="4982603" h="4114800">
                  <a:moveTo>
                    <a:pt x="4982603" y="4114800"/>
                  </a:moveTo>
                  <a:lnTo>
                    <a:pt x="0" y="4114800"/>
                  </a:lnTo>
                  <a:lnTo>
                    <a:pt x="0" y="0"/>
                  </a:lnTo>
                  <a:lnTo>
                    <a:pt x="4982603" y="0"/>
                  </a:lnTo>
                  <a:lnTo>
                    <a:pt x="4982603" y="411480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Freeform 23"/>
            <p:cNvSpPr/>
            <p:nvPr/>
          </p:nvSpPr>
          <p:spPr>
            <a:xfrm>
              <a:off x="13294142" y="6239213"/>
              <a:ext cx="4982603" cy="4114800"/>
            </a:xfrm>
            <a:custGeom>
              <a:avLst/>
              <a:gdLst/>
              <a:ahLst/>
              <a:cxnLst/>
              <a:rect l="l" t="t" r="r" b="b"/>
              <a:pathLst>
                <a:path w="4982603" h="4114800">
                  <a:moveTo>
                    <a:pt x="0" y="0"/>
                  </a:moveTo>
                  <a:lnTo>
                    <a:pt x="4982603" y="0"/>
                  </a:lnTo>
                  <a:lnTo>
                    <a:pt x="4982603"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4" name="Freeform 13">
              <a:extLst>
                <a:ext uri="{FF2B5EF4-FFF2-40B4-BE49-F238E27FC236}">
                  <a16:creationId xmlns="" xmlns:a16="http://schemas.microsoft.com/office/drawing/2014/main" id="{B3D0826E-D181-471E-95DF-2AE3566A7FAA}"/>
                </a:ext>
              </a:extLst>
            </p:cNvPr>
            <p:cNvSpPr/>
            <p:nvPr/>
          </p:nvSpPr>
          <p:spPr>
            <a:xfrm>
              <a:off x="4460348" y="9032108"/>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5" name="Freeform 14">
              <a:extLst>
                <a:ext uri="{FF2B5EF4-FFF2-40B4-BE49-F238E27FC236}">
                  <a16:creationId xmlns="" xmlns:a16="http://schemas.microsoft.com/office/drawing/2014/main" id="{32372BF5-D14C-486D-830B-23781D72B261}"/>
                </a:ext>
              </a:extLst>
            </p:cNvPr>
            <p:cNvSpPr/>
            <p:nvPr/>
          </p:nvSpPr>
          <p:spPr>
            <a:xfrm>
              <a:off x="8442358" y="9275505"/>
              <a:ext cx="3594552" cy="905198"/>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6" name="Imagen 25">
              <a:extLst>
                <a:ext uri="{FF2B5EF4-FFF2-40B4-BE49-F238E27FC236}">
                  <a16:creationId xmlns="" xmlns:a16="http://schemas.microsoft.com/office/drawing/2014/main" id="{61EBF852-9842-4CBE-9EA9-441DF1856C14}"/>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11171" y="9068642"/>
              <a:ext cx="4349177" cy="1112061"/>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2480046" y="1371043"/>
            <a:ext cx="12268200" cy="1938992"/>
          </a:xfrm>
          <a:prstGeom prst="rect">
            <a:avLst/>
          </a:prstGeom>
          <a:noFill/>
        </p:spPr>
        <p:txBody>
          <a:bodyPr wrap="square" rtlCol="0">
            <a:spAutoFit/>
          </a:bodyPr>
          <a:lstStyle/>
          <a:p>
            <a:pPr algn="ctr"/>
            <a:r>
              <a:rPr lang="es-ES" sz="6000" b="1" dirty="0" smtClean="0">
                <a:solidFill>
                  <a:schemeClr val="accent1">
                    <a:lumMod val="75000"/>
                  </a:schemeClr>
                </a:solidFill>
                <a:latin typeface="Arial" panose="020B0604020202020204" pitchFamily="34" charset="0"/>
                <a:cs typeface="Arial" panose="020B0604020202020204" pitchFamily="34" charset="0"/>
              </a:rPr>
              <a:t>Definición de Control Interno según ley 87 de 1993</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 xmlns:a16="http://schemas.microsoft.com/office/drawing/2014/main" id="{D07913BF-4B25-404F-B14D-E25E620F5112}"/>
              </a:ext>
            </a:extLst>
          </p:cNvPr>
          <p:cNvSpPr txBox="1"/>
          <p:nvPr/>
        </p:nvSpPr>
        <p:spPr>
          <a:xfrm>
            <a:off x="1371600" y="3748356"/>
            <a:ext cx="16526338" cy="5509200"/>
          </a:xfrm>
          <a:prstGeom prst="rect">
            <a:avLst/>
          </a:prstGeom>
          <a:noFill/>
        </p:spPr>
        <p:txBody>
          <a:bodyPr wrap="square" rtlCol="0">
            <a:spAutoFit/>
          </a:bodyPr>
          <a:lstStyle/>
          <a:p>
            <a:pPr algn="just"/>
            <a:r>
              <a:rPr lang="es-MX" sz="3200" b="1" dirty="0">
                <a:latin typeface="Arial" panose="020B0604020202020204" pitchFamily="34" charset="0"/>
                <a:cs typeface="Arial" panose="020B0604020202020204" pitchFamily="34" charset="0"/>
              </a:rPr>
              <a:t>ARTÍCULO 1.</a:t>
            </a:r>
            <a:r>
              <a:rPr lang="es-MX" sz="3200" dirty="0">
                <a:latin typeface="Arial" panose="020B0604020202020204" pitchFamily="34" charset="0"/>
                <a:cs typeface="Arial" panose="020B0604020202020204" pitchFamily="34" charset="0"/>
              </a:rPr>
              <a:t> </a:t>
            </a:r>
            <a:r>
              <a:rPr lang="es-MX" sz="3200" b="1" i="1" dirty="0">
                <a:latin typeface="Arial" panose="020B0604020202020204" pitchFamily="34" charset="0"/>
                <a:cs typeface="Arial" panose="020B0604020202020204" pitchFamily="34" charset="0"/>
              </a:rPr>
              <a:t>Definición del control interno</a:t>
            </a:r>
            <a:r>
              <a:rPr lang="es-MX" sz="3200" i="1" dirty="0">
                <a:latin typeface="Arial" panose="020B0604020202020204" pitchFamily="34" charset="0"/>
                <a:cs typeface="Arial" panose="020B0604020202020204" pitchFamily="34" charset="0"/>
              </a:rPr>
              <a:t>.</a:t>
            </a:r>
            <a:r>
              <a:rPr lang="es-MX" sz="3200" dirty="0">
                <a:latin typeface="Arial" panose="020B0604020202020204" pitchFamily="34" charset="0"/>
                <a:cs typeface="Arial" panose="020B0604020202020204" pitchFamily="34" charset="0"/>
              </a:rPr>
              <a:t> Se entiende por control interno el sistema integrado por el esquema de organización y el conjunto de los planes, métodos, principios, normas, procedimientos y mecanismos de verificación y evaluación adoptados por una entidad, con el fin de procurar que todas las actividades, operaciones y actuaciones, así como la administración de la información y los recursos, se realicen de acuerdo con las normas constitucionales y legales vigentes dentro de las políticas trazadas por la dirección y en atención a las metas u objetivos previstos</a:t>
            </a:r>
            <a:r>
              <a:rPr lang="es-MX" sz="3200" dirty="0" smtClean="0">
                <a:latin typeface="Arial" panose="020B0604020202020204" pitchFamily="34" charset="0"/>
                <a:cs typeface="Arial" panose="020B0604020202020204" pitchFamily="34" charset="0"/>
              </a:rPr>
              <a:t>.</a:t>
            </a:r>
          </a:p>
          <a:p>
            <a:pPr algn="just"/>
            <a:endParaRPr lang="es-MX" sz="3200" dirty="0">
              <a:latin typeface="Arial" panose="020B0604020202020204" pitchFamily="34" charset="0"/>
              <a:cs typeface="Arial" panose="020B0604020202020204" pitchFamily="34" charset="0"/>
            </a:endParaRPr>
          </a:p>
          <a:p>
            <a:pPr algn="just"/>
            <a:r>
              <a:rPr lang="es-MX" sz="3200" dirty="0">
                <a:latin typeface="Arial" panose="020B0604020202020204" pitchFamily="34" charset="0"/>
                <a:cs typeface="Arial" panose="020B0604020202020204" pitchFamily="34" charset="0"/>
              </a:rPr>
              <a:t>El ejercicio de control interno debe consultar los principios de igualdad, moralidad, eficiencia, economía, celeridad, imparcialidad, publicidad y valoración de costos </a:t>
            </a:r>
            <a:r>
              <a:rPr lang="es-MX" sz="3200" dirty="0" smtClean="0">
                <a:latin typeface="Arial" panose="020B0604020202020204" pitchFamily="34" charset="0"/>
                <a:cs typeface="Arial" panose="020B0604020202020204" pitchFamily="34" charset="0"/>
              </a:rPr>
              <a:t>ambientales (,,)</a:t>
            </a:r>
            <a:endParaRPr lang="es-CO" sz="3200" dirty="0">
              <a:latin typeface="Arial" panose="020B0604020202020204" pitchFamily="34" charset="0"/>
              <a:cs typeface="Arial" panose="020B0604020202020204" pitchFamily="34" charset="0"/>
            </a:endParaRP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Tree>
    <p:extLst>
      <p:ext uri="{BB962C8B-B14F-4D97-AF65-F5344CB8AC3E}">
        <p14:creationId xmlns:p14="http://schemas.microsoft.com/office/powerpoint/2010/main" val="57046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1806144" y="1653054"/>
            <a:ext cx="14249399" cy="1938992"/>
          </a:xfrm>
          <a:prstGeom prst="rect">
            <a:avLst/>
          </a:prstGeom>
          <a:noFill/>
        </p:spPr>
        <p:txBody>
          <a:bodyPr wrap="square" rtlCol="0">
            <a:spAutoFit/>
          </a:bodyPr>
          <a:lstStyle/>
          <a:p>
            <a:pPr algn="ctr"/>
            <a:r>
              <a:rPr lang="es-CO" sz="6000" b="1" dirty="0" smtClean="0">
                <a:solidFill>
                  <a:schemeClr val="accent1">
                    <a:lumMod val="75000"/>
                  </a:schemeClr>
                </a:solidFill>
                <a:latin typeface="Arial" panose="020B0604020202020204" pitchFamily="34" charset="0"/>
                <a:cs typeface="Arial" panose="020B0604020202020204" pitchFamily="34" charset="0"/>
              </a:rPr>
              <a:t>Responsabilidad de Control interno según ley 87 de 1993</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 xmlns:a16="http://schemas.microsoft.com/office/drawing/2014/main" id="{D07913BF-4B25-404F-B14D-E25E620F5112}"/>
              </a:ext>
            </a:extLst>
          </p:cNvPr>
          <p:cNvSpPr txBox="1"/>
          <p:nvPr/>
        </p:nvSpPr>
        <p:spPr>
          <a:xfrm>
            <a:off x="1828800" y="3748356"/>
            <a:ext cx="16069138" cy="3046988"/>
          </a:xfrm>
          <a:prstGeom prst="rect">
            <a:avLst/>
          </a:prstGeom>
          <a:noFill/>
        </p:spPr>
        <p:txBody>
          <a:bodyPr wrap="square" rtlCol="0">
            <a:spAutoFit/>
          </a:bodyPr>
          <a:lstStyle/>
          <a:p>
            <a:pPr algn="just"/>
            <a:r>
              <a:rPr lang="es-MX" sz="3200" b="1" dirty="0" smtClean="0">
                <a:latin typeface="Arial" panose="020B0604020202020204" pitchFamily="34" charset="0"/>
                <a:cs typeface="Arial" panose="020B0604020202020204" pitchFamily="34" charset="0"/>
              </a:rPr>
              <a:t>ARTÍCULO</a:t>
            </a:r>
            <a:r>
              <a:rPr lang="es-MX" sz="3200" b="1" dirty="0">
                <a:latin typeface="Arial" panose="020B0604020202020204" pitchFamily="34" charset="0"/>
                <a:cs typeface="Arial" panose="020B0604020202020204" pitchFamily="34" charset="0"/>
              </a:rPr>
              <a:t> 6.</a:t>
            </a:r>
            <a:r>
              <a:rPr lang="es-MX" sz="3200" dirty="0">
                <a:latin typeface="Arial" panose="020B0604020202020204" pitchFamily="34" charset="0"/>
                <a:cs typeface="Arial" panose="020B0604020202020204" pitchFamily="34" charset="0"/>
              </a:rPr>
              <a:t> </a:t>
            </a:r>
            <a:r>
              <a:rPr lang="es-MX" sz="3200" b="1" i="1" dirty="0">
                <a:latin typeface="Arial" panose="020B0604020202020204" pitchFamily="34" charset="0"/>
                <a:cs typeface="Arial" panose="020B0604020202020204" pitchFamily="34" charset="0"/>
              </a:rPr>
              <a:t>Responsabilidad del control interno.</a:t>
            </a:r>
            <a:r>
              <a:rPr lang="es-MX" sz="3200" dirty="0">
                <a:latin typeface="Arial" panose="020B0604020202020204" pitchFamily="34" charset="0"/>
                <a:cs typeface="Arial" panose="020B0604020202020204" pitchFamily="34" charset="0"/>
              </a:rPr>
              <a:t> El establecimiento y desarrollo del Sistema de Control Interno en los organismos y entidades públicas, será responsabilidad del representante legal o máximo directivo correspondiente. No obstante, la aplicación de los métodos y procedimientos al igual que la calidad, eficiencia y eficacia del control interno, también será de responsabilidad de los jefes de cada una de las distintas dependencias de las entidades y organismos</a:t>
            </a:r>
            <a:r>
              <a:rPr lang="es-MX" sz="3200" dirty="0" smtClean="0">
                <a:latin typeface="Arial" panose="020B0604020202020204" pitchFamily="34" charset="0"/>
                <a:cs typeface="Arial" panose="020B0604020202020204" pitchFamily="34" charset="0"/>
              </a:rPr>
              <a:t>.</a:t>
            </a:r>
            <a:endParaRPr lang="es-CO" sz="3200" dirty="0">
              <a:latin typeface="Arial" panose="020B0604020202020204" pitchFamily="34" charset="0"/>
              <a:cs typeface="Arial" panose="020B0604020202020204" pitchFamily="34" charset="0"/>
            </a:endParaRP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Tree>
    <p:extLst>
      <p:ext uri="{BB962C8B-B14F-4D97-AF65-F5344CB8AC3E}">
        <p14:creationId xmlns:p14="http://schemas.microsoft.com/office/powerpoint/2010/main" val="2087224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1905000" y="1346469"/>
            <a:ext cx="13868399" cy="1015663"/>
          </a:xfrm>
          <a:prstGeom prst="rect">
            <a:avLst/>
          </a:prstGeom>
          <a:noFill/>
        </p:spPr>
        <p:txBody>
          <a:bodyPr wrap="square" rtlCol="0">
            <a:spAutoFit/>
          </a:bodyPr>
          <a:lstStyle/>
          <a:p>
            <a:pPr algn="ctr"/>
            <a:r>
              <a:rPr lang="es-ES" sz="6000" b="1" dirty="0" smtClean="0">
                <a:solidFill>
                  <a:schemeClr val="accent1">
                    <a:lumMod val="75000"/>
                  </a:schemeClr>
                </a:solidFill>
                <a:latin typeface="Arial" panose="020B0604020202020204" pitchFamily="34" charset="0"/>
                <a:cs typeface="Arial" panose="020B0604020202020204" pitchFamily="34" charset="0"/>
              </a:rPr>
              <a:t>Roles de la Oficina de </a:t>
            </a:r>
            <a:r>
              <a:rPr lang="es-ES" sz="6000" b="1" dirty="0">
                <a:solidFill>
                  <a:schemeClr val="accent1">
                    <a:lumMod val="75000"/>
                  </a:schemeClr>
                </a:solidFill>
                <a:latin typeface="Arial" panose="020B0604020202020204" pitchFamily="34" charset="0"/>
                <a:cs typeface="Arial" panose="020B0604020202020204" pitchFamily="34" charset="0"/>
              </a:rPr>
              <a:t>C</a:t>
            </a:r>
            <a:r>
              <a:rPr lang="es-ES" sz="6000" b="1" dirty="0" smtClean="0">
                <a:solidFill>
                  <a:schemeClr val="accent1">
                    <a:lumMod val="75000"/>
                  </a:schemeClr>
                </a:solidFill>
                <a:latin typeface="Arial" panose="020B0604020202020204" pitchFamily="34" charset="0"/>
                <a:cs typeface="Arial" panose="020B0604020202020204" pitchFamily="34" charset="0"/>
              </a:rPr>
              <a:t>ontrol Interno  </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 xmlns:a16="http://schemas.microsoft.com/office/drawing/2014/main" id="{D07913BF-4B25-404F-B14D-E25E620F5112}"/>
              </a:ext>
            </a:extLst>
          </p:cNvPr>
          <p:cNvSpPr txBox="1"/>
          <p:nvPr/>
        </p:nvSpPr>
        <p:spPr>
          <a:xfrm>
            <a:off x="1447800" y="2393891"/>
            <a:ext cx="16450138" cy="4247317"/>
          </a:xfrm>
          <a:prstGeom prst="rect">
            <a:avLst/>
          </a:prstGeom>
          <a:noFill/>
        </p:spPr>
        <p:txBody>
          <a:bodyPr wrap="square" rtlCol="0">
            <a:spAutoFit/>
          </a:bodyPr>
          <a:lstStyle/>
          <a:p>
            <a:pPr algn="just"/>
            <a:r>
              <a:rPr lang="es-CO" sz="3000" b="1" dirty="0">
                <a:latin typeface="Arial" panose="020B0604020202020204" pitchFamily="34" charset="0"/>
                <a:cs typeface="Arial" panose="020B0604020202020204" pitchFamily="34" charset="0"/>
              </a:rPr>
              <a:t>Decreto 648 de 2017 en el articulo 2.2.21.5.3 </a:t>
            </a:r>
            <a:r>
              <a:rPr lang="es-CO" sz="3000" b="1" i="1" dirty="0">
                <a:latin typeface="Arial" panose="020B0604020202020204" pitchFamily="34" charset="0"/>
                <a:cs typeface="Arial" panose="020B0604020202020204" pitchFamily="34" charset="0"/>
              </a:rPr>
              <a:t>De las oficinas de control interno.</a:t>
            </a:r>
            <a:r>
              <a:rPr lang="es-CO" sz="3000" b="1" dirty="0">
                <a:latin typeface="Arial" panose="020B0604020202020204" pitchFamily="34" charset="0"/>
                <a:cs typeface="Arial" panose="020B0604020202020204" pitchFamily="34" charset="0"/>
              </a:rPr>
              <a:t> </a:t>
            </a:r>
            <a:r>
              <a:rPr lang="es-CO" sz="3000" dirty="0">
                <a:latin typeface="Arial" panose="020B0604020202020204" pitchFamily="34" charset="0"/>
                <a:cs typeface="Arial" panose="020B0604020202020204" pitchFamily="34" charset="0"/>
              </a:rPr>
              <a:t>Las Unidades u Oficinas de Control Interno o quien haga sus veces desarrollarán su labor a través de los siguientes roles</a:t>
            </a:r>
            <a:r>
              <a:rPr lang="es-CO" sz="3000" dirty="0" smtClean="0">
                <a:latin typeface="Arial" panose="020B0604020202020204" pitchFamily="34" charset="0"/>
                <a:cs typeface="Arial" panose="020B0604020202020204" pitchFamily="34" charset="0"/>
              </a:rPr>
              <a:t>:</a:t>
            </a:r>
          </a:p>
          <a:p>
            <a:pPr algn="just"/>
            <a:endParaRPr lang="es-CO" sz="30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CO" sz="3000" b="1" dirty="0" smtClean="0">
                <a:latin typeface="Arial" panose="020B0604020202020204" pitchFamily="34" charset="0"/>
                <a:cs typeface="Arial" panose="020B0604020202020204" pitchFamily="34" charset="0"/>
              </a:rPr>
              <a:t>Liderazgo Estratégico</a:t>
            </a:r>
            <a:r>
              <a:rPr lang="es-MX" sz="3000" dirty="0" smtClean="0">
                <a:latin typeface="Arial" panose="020B0604020202020204" pitchFamily="34" charset="0"/>
                <a:cs typeface="Arial" panose="020B0604020202020204" pitchFamily="34" charset="0"/>
              </a:rPr>
              <a:t>.</a:t>
            </a:r>
            <a:endParaRPr lang="es-CO" sz="30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CO" sz="3000" b="1" dirty="0" smtClean="0">
                <a:latin typeface="Arial" panose="020B0604020202020204" pitchFamily="34" charset="0"/>
                <a:cs typeface="Arial" panose="020B0604020202020204" pitchFamily="34" charset="0"/>
              </a:rPr>
              <a:t>Enfoque hacia la prevención</a:t>
            </a:r>
            <a:r>
              <a:rPr lang="es-MX" sz="3000" dirty="0" smtClean="0">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r>
              <a:rPr lang="es-CO" sz="3000" b="1" dirty="0">
                <a:latin typeface="Arial" panose="020B0604020202020204" pitchFamily="34" charset="0"/>
                <a:cs typeface="Arial" panose="020B0604020202020204" pitchFamily="34" charset="0"/>
              </a:rPr>
              <a:t>Evaluación de la gestión de </a:t>
            </a:r>
            <a:r>
              <a:rPr lang="es-CO" sz="3000" b="1" dirty="0" smtClean="0">
                <a:latin typeface="Arial" panose="020B0604020202020204" pitchFamily="34" charset="0"/>
                <a:cs typeface="Arial" panose="020B0604020202020204" pitchFamily="34" charset="0"/>
              </a:rPr>
              <a:t>riesgo.</a:t>
            </a:r>
            <a:endParaRPr lang="es-CO" sz="30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CO" sz="3000" b="1" dirty="0">
                <a:latin typeface="Arial" panose="020B0604020202020204" pitchFamily="34" charset="0"/>
                <a:cs typeface="Arial" panose="020B0604020202020204" pitchFamily="34" charset="0"/>
              </a:rPr>
              <a:t>Evaluación y </a:t>
            </a:r>
            <a:r>
              <a:rPr lang="es-CO" sz="3000" b="1" dirty="0" smtClean="0">
                <a:latin typeface="Arial" panose="020B0604020202020204" pitchFamily="34" charset="0"/>
                <a:cs typeface="Arial" panose="020B0604020202020204" pitchFamily="34" charset="0"/>
              </a:rPr>
              <a:t>seguimiento.</a:t>
            </a:r>
            <a:endParaRPr lang="es-CO" sz="30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CO" sz="3000" b="1" dirty="0">
                <a:latin typeface="Arial" panose="020B0604020202020204" pitchFamily="34" charset="0"/>
                <a:cs typeface="Arial" panose="020B0604020202020204" pitchFamily="34" charset="0"/>
              </a:rPr>
              <a:t>Relación con entes de </a:t>
            </a:r>
            <a:r>
              <a:rPr lang="es-CO" sz="3000" b="1" dirty="0" smtClean="0">
                <a:latin typeface="Arial" panose="020B0604020202020204" pitchFamily="34" charset="0"/>
                <a:cs typeface="Arial" panose="020B0604020202020204" pitchFamily="34" charset="0"/>
              </a:rPr>
              <a:t>control</a:t>
            </a:r>
            <a:r>
              <a:rPr lang="es-CO" sz="3000" b="1" dirty="0">
                <a:latin typeface="Arial" panose="020B0604020202020204" pitchFamily="34" charset="0"/>
                <a:cs typeface="Arial" panose="020B0604020202020204" pitchFamily="34" charset="0"/>
              </a:rPr>
              <a:t>.</a:t>
            </a: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Tree>
    <p:extLst>
      <p:ext uri="{BB962C8B-B14F-4D97-AF65-F5344CB8AC3E}">
        <p14:creationId xmlns:p14="http://schemas.microsoft.com/office/powerpoint/2010/main" val="149852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1371600" y="1407959"/>
            <a:ext cx="14775901" cy="1015663"/>
          </a:xfrm>
          <a:prstGeom prst="rect">
            <a:avLst/>
          </a:prstGeom>
          <a:noFill/>
        </p:spPr>
        <p:txBody>
          <a:bodyPr wrap="square" rtlCol="0">
            <a:spAutoFit/>
          </a:bodyPr>
          <a:lstStyle/>
          <a:p>
            <a:pPr algn="ctr"/>
            <a:r>
              <a:rPr lang="es-ES" sz="6000" b="1" dirty="0" smtClean="0">
                <a:solidFill>
                  <a:schemeClr val="accent1">
                    <a:lumMod val="75000"/>
                  </a:schemeClr>
                </a:solidFill>
                <a:latin typeface="Arial" panose="020B0604020202020204" pitchFamily="34" charset="0"/>
                <a:cs typeface="Arial" panose="020B0604020202020204" pitchFamily="34" charset="0"/>
              </a:rPr>
              <a:t>Líneas de Defensa</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grpSp>
        <p:nvGrpSpPr>
          <p:cNvPr id="22" name="Grupo 21"/>
          <p:cNvGrpSpPr/>
          <p:nvPr/>
        </p:nvGrpSpPr>
        <p:grpSpPr>
          <a:xfrm>
            <a:off x="602935" y="4047536"/>
            <a:ext cx="5902336" cy="2924764"/>
            <a:chOff x="560880" y="1124573"/>
            <a:chExt cx="2555417" cy="2417648"/>
          </a:xfrm>
        </p:grpSpPr>
        <p:pic>
          <p:nvPicPr>
            <p:cNvPr id="23" name="Imagen 22"/>
            <p:cNvPicPr>
              <a:picLocks noChangeAspect="1"/>
            </p:cNvPicPr>
            <p:nvPr/>
          </p:nvPicPr>
          <p:blipFill rotWithShape="1">
            <a:blip r:embed="rId9">
              <a:extLst>
                <a:ext uri="{28A0092B-C50C-407E-A947-70E740481C1C}">
                  <a14:useLocalDpi xmlns:a14="http://schemas.microsoft.com/office/drawing/2010/main" val="0"/>
                </a:ext>
              </a:extLst>
            </a:blip>
            <a:srcRect l="72516" t="15250" r="4428" b="2995"/>
            <a:stretch/>
          </p:blipFill>
          <p:spPr>
            <a:xfrm>
              <a:off x="771494" y="1124573"/>
              <a:ext cx="1689474" cy="1330432"/>
            </a:xfrm>
            <a:prstGeom prst="rect">
              <a:avLst/>
            </a:prstGeom>
          </p:spPr>
        </p:pic>
        <p:sp>
          <p:nvSpPr>
            <p:cNvPr id="24" name="Rectángulo 23"/>
            <p:cNvSpPr/>
            <p:nvPr/>
          </p:nvSpPr>
          <p:spPr>
            <a:xfrm>
              <a:off x="560880" y="2826496"/>
              <a:ext cx="2366039" cy="715725"/>
            </a:xfrm>
            <a:prstGeom prst="rect">
              <a:avLst/>
            </a:prstGeom>
          </p:spPr>
          <p:txBody>
            <a:bodyPr wrap="square">
              <a:spAutoFit/>
            </a:bodyPr>
            <a:lstStyle/>
            <a:p>
              <a:pPr marL="0" marR="0" lvl="0" indent="0" algn="ctr" defTabSz="914241" rtl="0" eaLnBrk="1" fontAlgn="auto" latinLnBrk="0" hangingPunct="1">
                <a:lnSpc>
                  <a:spcPct val="100000"/>
                </a:lnSpc>
                <a:spcBef>
                  <a:spcPts val="0"/>
                </a:spcBef>
                <a:spcAft>
                  <a:spcPts val="0"/>
                </a:spcAft>
                <a:buClr>
                  <a:srgbClr val="000000"/>
                </a:buClr>
                <a:buSzTx/>
                <a:buFontTx/>
                <a:buNone/>
                <a:tabLst/>
                <a:defRPr/>
              </a:pPr>
              <a:r>
                <a:rPr kumimoji="0" lang="es-CO" sz="1867" b="1" i="0" u="sng" strike="noStrike" kern="0" cap="none" spc="0" normalizeH="0" baseline="0" noProof="0" dirty="0">
                  <a:ln>
                    <a:noFill/>
                  </a:ln>
                  <a:solidFill>
                    <a:prstClr val="black"/>
                  </a:solidFill>
                  <a:effectLst/>
                  <a:uLnTx/>
                  <a:uFillTx/>
                  <a:latin typeface="Arial Narrow" charset="0"/>
                  <a:ea typeface="Arial Narrow" charset="0"/>
                  <a:cs typeface="Arial Narrow" charset="0"/>
                  <a:sym typeface="Arial"/>
                </a:rPr>
                <a:t>Alta Dirección </a:t>
              </a:r>
              <a:r>
                <a:rPr kumimoji="0" lang="es-CO" sz="1867" b="0" i="0" u="none" strike="noStrike" kern="0" cap="none" spc="0" normalizeH="0" baseline="0" noProof="0" dirty="0">
                  <a:ln>
                    <a:noFill/>
                  </a:ln>
                  <a:solidFill>
                    <a:prstClr val="black"/>
                  </a:solidFill>
                  <a:effectLst/>
                  <a:uLnTx/>
                  <a:uFillTx/>
                  <a:latin typeface="Arial Narrow" charset="0"/>
                  <a:ea typeface="Arial Narrow" charset="0"/>
                  <a:cs typeface="Arial Narrow" charset="0"/>
                  <a:sym typeface="Arial"/>
                </a:rPr>
                <a:t>y </a:t>
              </a:r>
              <a:r>
                <a:rPr kumimoji="0" lang="es-CO" sz="1867" b="1" i="0" u="sng" strike="noStrike" kern="0" cap="none" spc="0" normalizeH="0" baseline="0" noProof="0" dirty="0">
                  <a:ln>
                    <a:noFill/>
                  </a:ln>
                  <a:solidFill>
                    <a:prstClr val="black"/>
                  </a:solidFill>
                  <a:effectLst/>
                  <a:uLnTx/>
                  <a:uFillTx/>
                  <a:latin typeface="Arial Narrow" charset="0"/>
                  <a:ea typeface="Arial Narrow" charset="0"/>
                  <a:cs typeface="Arial Narrow" charset="0"/>
                  <a:sym typeface="Arial"/>
                </a:rPr>
                <a:t>Comité Institucional de Coordinación de Control Interno</a:t>
              </a:r>
            </a:p>
          </p:txBody>
        </p:sp>
        <p:sp>
          <p:nvSpPr>
            <p:cNvPr id="25" name="Rectángulo: esquinas redondeadas 18">
              <a:extLst>
                <a:ext uri="{FF2B5EF4-FFF2-40B4-BE49-F238E27FC236}">
                  <a16:creationId xmlns:a16="http://schemas.microsoft.com/office/drawing/2014/main" xmlns="" id="{236EECFB-0EDB-4BC9-9923-399D3692D1F7}"/>
                </a:ext>
              </a:extLst>
            </p:cNvPr>
            <p:cNvSpPr/>
            <p:nvPr/>
          </p:nvSpPr>
          <p:spPr>
            <a:xfrm>
              <a:off x="560880" y="2234728"/>
              <a:ext cx="2555417" cy="480181"/>
            </a:xfrm>
            <a:prstGeom prst="roundRect">
              <a:avLst>
                <a:gd name="adj" fmla="val 50000"/>
              </a:avLst>
            </a:prstGeom>
            <a:solidFill>
              <a:srgbClr val="CC6600"/>
            </a:solidFill>
            <a:ln w="25400" cap="flat" cmpd="sng" algn="ctr">
              <a:noFill/>
              <a:prstDash val="solid"/>
            </a:ln>
            <a:effectLst/>
          </p:spPr>
          <p:txBody>
            <a:bodyPr lIns="0" tIns="45719" rIns="0" bIns="45719"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sym typeface="Arial"/>
                </a:rPr>
                <a:t>Línea Estratégica</a:t>
              </a:r>
            </a:p>
          </p:txBody>
        </p:sp>
      </p:grpSp>
      <p:grpSp>
        <p:nvGrpSpPr>
          <p:cNvPr id="33" name="Grupo 32"/>
          <p:cNvGrpSpPr/>
          <p:nvPr/>
        </p:nvGrpSpPr>
        <p:grpSpPr>
          <a:xfrm>
            <a:off x="9449154" y="2729813"/>
            <a:ext cx="6984677" cy="1441767"/>
            <a:chOff x="3384373" y="528944"/>
            <a:chExt cx="5238508" cy="1181048"/>
          </a:xfrm>
        </p:grpSpPr>
        <p:sp>
          <p:nvSpPr>
            <p:cNvPr id="34" name="Rectángulo: esquinas redondeadas 18">
              <a:extLst>
                <a:ext uri="{FF2B5EF4-FFF2-40B4-BE49-F238E27FC236}">
                  <a16:creationId xmlns:a16="http://schemas.microsoft.com/office/drawing/2014/main" xmlns="" id="{236EECFB-0EDB-4BC9-9923-399D3692D1F7}"/>
                </a:ext>
              </a:extLst>
            </p:cNvPr>
            <p:cNvSpPr/>
            <p:nvPr/>
          </p:nvSpPr>
          <p:spPr>
            <a:xfrm>
              <a:off x="5466705" y="528944"/>
              <a:ext cx="2555417" cy="480181"/>
            </a:xfrm>
            <a:prstGeom prst="roundRect">
              <a:avLst>
                <a:gd name="adj" fmla="val 50000"/>
              </a:avLst>
            </a:prstGeom>
            <a:solidFill>
              <a:srgbClr val="F4AB27"/>
            </a:solidFill>
            <a:ln w="25400" cap="flat" cmpd="sng" algn="ctr">
              <a:noFill/>
              <a:prstDash val="solid"/>
            </a:ln>
            <a:effectLst/>
          </p:spPr>
          <p:txBody>
            <a:bodyPr lIns="0" tIns="45719" rIns="0" bIns="45719"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sym typeface="Arial"/>
                </a:rPr>
                <a:t>1ª Línea de Defensa</a:t>
              </a:r>
            </a:p>
          </p:txBody>
        </p:sp>
        <p:pic>
          <p:nvPicPr>
            <p:cNvPr id="35" name="Imagen 34"/>
            <p:cNvPicPr>
              <a:picLocks noChangeAspect="1"/>
            </p:cNvPicPr>
            <p:nvPr/>
          </p:nvPicPr>
          <p:blipFill rotWithShape="1">
            <a:blip r:embed="rId10" cstate="print">
              <a:extLst>
                <a:ext uri="{28A0092B-C50C-407E-A947-70E740481C1C}">
                  <a14:useLocalDpi xmlns:a14="http://schemas.microsoft.com/office/drawing/2010/main" val="0"/>
                </a:ext>
              </a:extLst>
            </a:blip>
            <a:srcRect l="31262" t="18627" r="36876" b="24107"/>
            <a:stretch/>
          </p:blipFill>
          <p:spPr>
            <a:xfrm>
              <a:off x="3384373" y="577558"/>
              <a:ext cx="997335" cy="547015"/>
            </a:xfrm>
            <a:prstGeom prst="rect">
              <a:avLst/>
            </a:prstGeom>
          </p:spPr>
        </p:pic>
        <p:grpSp>
          <p:nvGrpSpPr>
            <p:cNvPr id="36" name="Grupo 35">
              <a:extLst>
                <a:ext uri="{FF2B5EF4-FFF2-40B4-BE49-F238E27FC236}">
                  <a16:creationId xmlns:a16="http://schemas.microsoft.com/office/drawing/2014/main" xmlns="" id="{217ABEC2-D9C7-43B2-A3A2-BF8E7A338DEA}"/>
                </a:ext>
              </a:extLst>
            </p:cNvPr>
            <p:cNvGrpSpPr/>
            <p:nvPr/>
          </p:nvGrpSpPr>
          <p:grpSpPr>
            <a:xfrm>
              <a:off x="4577029" y="543044"/>
              <a:ext cx="790823" cy="581529"/>
              <a:chOff x="983432" y="2348940"/>
              <a:chExt cx="2880000" cy="2160001"/>
            </a:xfrm>
            <a:solidFill>
              <a:srgbClr val="F4AB27"/>
            </a:solidFill>
          </p:grpSpPr>
          <p:sp>
            <p:nvSpPr>
              <p:cNvPr id="38" name="Elipse 37">
                <a:extLst>
                  <a:ext uri="{FF2B5EF4-FFF2-40B4-BE49-F238E27FC236}">
                    <a16:creationId xmlns:a16="http://schemas.microsoft.com/office/drawing/2014/main" xmlns="" id="{2F16C7CA-164E-457C-8771-AE45520D0F7E}"/>
                  </a:ext>
                </a:extLst>
              </p:cNvPr>
              <p:cNvSpPr/>
              <p:nvPr/>
            </p:nvSpPr>
            <p:spPr>
              <a:xfrm>
                <a:off x="983432" y="2348940"/>
                <a:ext cx="2880000" cy="2160001"/>
              </a:xfrm>
              <a:prstGeom prst="ellipse">
                <a:avLst/>
              </a:prstGeom>
              <a:grpFill/>
              <a:ln w="76200" cap="flat" cmpd="sng" algn="ctr">
                <a:solidFill>
                  <a:sysClr val="window" lastClr="FFFFFF"/>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s-CO" sz="1867" b="1" i="0" u="none" strike="noStrike" kern="0" cap="none" spc="0" normalizeH="0" baseline="0" noProof="0">
                  <a:ln>
                    <a:noFill/>
                  </a:ln>
                  <a:solidFill>
                    <a:prstClr val="white"/>
                  </a:solidFill>
                  <a:effectLst>
                    <a:innerShdw blurRad="88900">
                      <a:prstClr val="black">
                        <a:alpha val="81000"/>
                      </a:prstClr>
                    </a:innerShdw>
                  </a:effectLst>
                  <a:uLnTx/>
                  <a:uFillTx/>
                  <a:latin typeface="Calibri"/>
                  <a:ea typeface="+mn-ea"/>
                  <a:cs typeface="Arial"/>
                  <a:sym typeface="Arial"/>
                </a:endParaRPr>
              </a:p>
            </p:txBody>
          </p:sp>
          <p:sp>
            <p:nvSpPr>
              <p:cNvPr id="39" name="Elipse 38">
                <a:extLst>
                  <a:ext uri="{FF2B5EF4-FFF2-40B4-BE49-F238E27FC236}">
                    <a16:creationId xmlns:a16="http://schemas.microsoft.com/office/drawing/2014/main" xmlns="" id="{90016FB3-26EC-4E6C-8FC7-A736516F2F2E}"/>
                  </a:ext>
                </a:extLst>
              </p:cNvPr>
              <p:cNvSpPr/>
              <p:nvPr/>
            </p:nvSpPr>
            <p:spPr>
              <a:xfrm>
                <a:off x="1343432" y="2348940"/>
                <a:ext cx="2160001" cy="2160000"/>
              </a:xfrm>
              <a:prstGeom prst="ellipse">
                <a:avLst/>
              </a:prstGeom>
              <a:grpFill/>
              <a:ln w="76200" cap="flat" cmpd="sng" algn="ctr">
                <a:solidFill>
                  <a:sysClr val="window" lastClr="FFFFFF"/>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s-CO" sz="4667" b="1" i="0" u="none" strike="noStrike" kern="0" cap="none" spc="0" normalizeH="0" baseline="0" noProof="0" dirty="0">
                    <a:ln>
                      <a:noFill/>
                    </a:ln>
                    <a:solidFill>
                      <a:prstClr val="white"/>
                    </a:solidFill>
                    <a:effectLst>
                      <a:innerShdw blurRad="88900">
                        <a:prstClr val="black">
                          <a:alpha val="81000"/>
                        </a:prstClr>
                      </a:innerShdw>
                    </a:effectLst>
                    <a:uLnTx/>
                    <a:uFillTx/>
                    <a:latin typeface="Calibri"/>
                    <a:ea typeface="+mn-ea"/>
                    <a:cs typeface="Arial"/>
                    <a:sym typeface="Arial"/>
                  </a:rPr>
                  <a:t>1</a:t>
                </a:r>
              </a:p>
            </p:txBody>
          </p:sp>
        </p:grpSp>
        <p:sp>
          <p:nvSpPr>
            <p:cNvPr id="37" name="Rectángulo 36"/>
            <p:cNvSpPr/>
            <p:nvPr/>
          </p:nvSpPr>
          <p:spPr>
            <a:xfrm>
              <a:off x="5020090" y="1086744"/>
              <a:ext cx="3602791" cy="623248"/>
            </a:xfrm>
            <a:prstGeom prst="rect">
              <a:avLst/>
            </a:prstGeom>
          </p:spPr>
          <p:txBody>
            <a:bodyPr wrap="square">
              <a:spAutoFit/>
            </a:bodyPr>
            <a:lstStyle/>
            <a:p>
              <a:pPr marL="0" marR="0" lvl="0" indent="0" algn="ctr" defTabSz="914241" rtl="0" eaLnBrk="1" fontAlgn="auto" latinLnBrk="0" hangingPunct="1">
                <a:lnSpc>
                  <a:spcPct val="100000"/>
                </a:lnSpc>
                <a:spcBef>
                  <a:spcPts val="0"/>
                </a:spcBef>
                <a:spcAft>
                  <a:spcPts val="0"/>
                </a:spcAft>
                <a:buClr>
                  <a:srgbClr val="000000"/>
                </a:buClr>
                <a:buSzTx/>
                <a:buFontTx/>
                <a:buNone/>
                <a:tabLst/>
                <a:defRPr/>
              </a:pPr>
              <a:r>
                <a:rPr kumimoji="0" lang="es-CO" sz="1600" b="1" i="0" u="none" strike="noStrike" kern="0" cap="none" spc="0" normalizeH="0" baseline="0" noProof="0" dirty="0">
                  <a:ln>
                    <a:noFill/>
                  </a:ln>
                  <a:solidFill>
                    <a:prstClr val="black"/>
                  </a:solidFill>
                  <a:effectLst/>
                  <a:uLnTx/>
                  <a:uFillTx/>
                  <a:latin typeface="Arial Narrow" charset="0"/>
                  <a:ea typeface="Arial Narrow" charset="0"/>
                  <a:cs typeface="Arial Narrow" charset="0"/>
                  <a:sym typeface="Arial"/>
                </a:rPr>
                <a:t>Medidas de Control Interno</a:t>
              </a:r>
              <a:r>
                <a:rPr kumimoji="0" lang="es-CO" sz="1600" b="0" i="0" u="none" strike="noStrike" kern="0" cap="none" spc="0" normalizeH="0" baseline="0" noProof="0" dirty="0">
                  <a:ln>
                    <a:noFill/>
                  </a:ln>
                  <a:solidFill>
                    <a:prstClr val="black"/>
                  </a:solidFill>
                  <a:effectLst/>
                  <a:uLnTx/>
                  <a:uFillTx/>
                  <a:latin typeface="Arial Narrow" charset="0"/>
                  <a:ea typeface="Arial Narrow" charset="0"/>
                  <a:cs typeface="Arial Narrow" charset="0"/>
                  <a:sym typeface="Arial"/>
                </a:rPr>
                <a:t>: (controles del día a día). Ejecutados por el equipo de trabajo.</a:t>
              </a:r>
            </a:p>
            <a:p>
              <a:pPr marL="0" marR="0" lvl="0" indent="0" algn="ctr" defTabSz="914241" rtl="0" eaLnBrk="1" fontAlgn="auto" latinLnBrk="0" hangingPunct="1">
                <a:lnSpc>
                  <a:spcPct val="100000"/>
                </a:lnSpc>
                <a:spcBef>
                  <a:spcPts val="0"/>
                </a:spcBef>
                <a:spcAft>
                  <a:spcPts val="0"/>
                </a:spcAft>
                <a:buClr>
                  <a:srgbClr val="000000"/>
                </a:buClr>
                <a:buSzTx/>
                <a:buFontTx/>
                <a:buNone/>
                <a:tabLst/>
                <a:defRPr/>
              </a:pPr>
              <a:r>
                <a:rPr kumimoji="0" lang="es-CO" sz="1600" b="1" i="0" u="none" strike="noStrike" kern="0" cap="none" spc="0" normalizeH="0" baseline="0" noProof="0" dirty="0">
                  <a:ln>
                    <a:noFill/>
                  </a:ln>
                  <a:solidFill>
                    <a:prstClr val="black"/>
                  </a:solidFill>
                  <a:effectLst/>
                  <a:uLnTx/>
                  <a:uFillTx/>
                  <a:latin typeface="Arial Narrow" charset="0"/>
                  <a:ea typeface="Arial Narrow" charset="0"/>
                  <a:cs typeface="Arial Narrow" charset="0"/>
                  <a:sym typeface="Arial"/>
                </a:rPr>
                <a:t>Controles de Gerencia Operativa</a:t>
              </a:r>
              <a:r>
                <a:rPr kumimoji="0" lang="es-CO" sz="1600" b="0" i="0" u="none" strike="noStrike" kern="0" cap="none" spc="0" normalizeH="0" baseline="0" noProof="0" dirty="0">
                  <a:ln>
                    <a:noFill/>
                  </a:ln>
                  <a:solidFill>
                    <a:prstClr val="black"/>
                  </a:solidFill>
                  <a:effectLst/>
                  <a:uLnTx/>
                  <a:uFillTx/>
                  <a:latin typeface="Arial Narrow" charset="0"/>
                  <a:ea typeface="Arial Narrow" charset="0"/>
                  <a:cs typeface="Arial Narrow" charset="0"/>
                  <a:sym typeface="Arial"/>
                </a:rPr>
                <a:t>: (Ejecutados por un Jefe)</a:t>
              </a:r>
            </a:p>
          </p:txBody>
        </p:sp>
      </p:grpSp>
      <p:grpSp>
        <p:nvGrpSpPr>
          <p:cNvPr id="40" name="Grupo 39"/>
          <p:cNvGrpSpPr/>
          <p:nvPr/>
        </p:nvGrpSpPr>
        <p:grpSpPr>
          <a:xfrm>
            <a:off x="9449154" y="4892464"/>
            <a:ext cx="6984677" cy="1950537"/>
            <a:chOff x="3584429" y="2218228"/>
            <a:chExt cx="4975334" cy="1478219"/>
          </a:xfrm>
        </p:grpSpPr>
        <p:sp>
          <p:nvSpPr>
            <p:cNvPr id="41" name="Rectángulo: esquinas redondeadas 19">
              <a:extLst>
                <a:ext uri="{FF2B5EF4-FFF2-40B4-BE49-F238E27FC236}">
                  <a16:creationId xmlns:a16="http://schemas.microsoft.com/office/drawing/2014/main" xmlns="" id="{256E9E81-0387-49FE-8750-F6EE6F41DAD9}"/>
                </a:ext>
              </a:extLst>
            </p:cNvPr>
            <p:cNvSpPr/>
            <p:nvPr/>
          </p:nvSpPr>
          <p:spPr>
            <a:xfrm>
              <a:off x="5552987" y="2218228"/>
              <a:ext cx="2537001" cy="480181"/>
            </a:xfrm>
            <a:prstGeom prst="roundRect">
              <a:avLst>
                <a:gd name="adj" fmla="val 50000"/>
              </a:avLst>
            </a:prstGeom>
            <a:solidFill>
              <a:srgbClr val="1D5084"/>
            </a:solidFill>
            <a:ln w="25400" cap="flat" cmpd="sng" algn="ctr">
              <a:noFill/>
              <a:prstDash val="solid"/>
            </a:ln>
            <a:effectLst/>
          </p:spPr>
          <p:txBody>
            <a:bodyPr lIns="0" tIns="45719" rIns="0" bIns="45719"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s-ES" sz="2400" b="1" i="0" u="none" strike="noStrike" kern="0" cap="none" spc="0" normalizeH="0" baseline="0" noProof="0" dirty="0">
                  <a:ln>
                    <a:noFill/>
                  </a:ln>
                  <a:solidFill>
                    <a:prstClr val="white"/>
                  </a:solidFill>
                  <a:effectLst/>
                  <a:uLnTx/>
                  <a:uFillTx/>
                  <a:latin typeface="Arial Narrow" panose="020B0606020202030204" pitchFamily="34" charset="0"/>
                  <a:ea typeface="+mn-ea"/>
                  <a:cs typeface="Arial"/>
                  <a:sym typeface="Arial"/>
                </a:rPr>
                <a:t>2ª Línea de Defensa</a:t>
              </a:r>
            </a:p>
          </p:txBody>
        </p:sp>
        <p:grpSp>
          <p:nvGrpSpPr>
            <p:cNvPr id="42" name="Grupo 8">
              <a:extLst>
                <a:ext uri="{FF2B5EF4-FFF2-40B4-BE49-F238E27FC236}">
                  <a16:creationId xmlns:a16="http://schemas.microsoft.com/office/drawing/2014/main" xmlns="" id="{3D9A5A93-4657-490A-927A-CE437D5762F8}"/>
                </a:ext>
              </a:extLst>
            </p:cNvPr>
            <p:cNvGrpSpPr/>
            <p:nvPr/>
          </p:nvGrpSpPr>
          <p:grpSpPr>
            <a:xfrm>
              <a:off x="4617677" y="2295632"/>
              <a:ext cx="709525" cy="558800"/>
              <a:chOff x="983432" y="2348937"/>
              <a:chExt cx="2880000" cy="2160003"/>
            </a:xfrm>
            <a:solidFill>
              <a:srgbClr val="18426D"/>
            </a:solidFill>
          </p:grpSpPr>
          <p:sp>
            <p:nvSpPr>
              <p:cNvPr id="45" name="Elipse 44">
                <a:extLst>
                  <a:ext uri="{FF2B5EF4-FFF2-40B4-BE49-F238E27FC236}">
                    <a16:creationId xmlns:a16="http://schemas.microsoft.com/office/drawing/2014/main" xmlns="" id="{7A26AC8F-7208-45C9-B764-D2F076FE0103}"/>
                  </a:ext>
                </a:extLst>
              </p:cNvPr>
              <p:cNvSpPr/>
              <p:nvPr/>
            </p:nvSpPr>
            <p:spPr>
              <a:xfrm>
                <a:off x="983432" y="2348937"/>
                <a:ext cx="2880000" cy="2160003"/>
              </a:xfrm>
              <a:prstGeom prst="ellipse">
                <a:avLst/>
              </a:prstGeom>
              <a:grpFill/>
              <a:ln w="76200" cap="flat" cmpd="sng" algn="ctr">
                <a:solidFill>
                  <a:sysClr val="window" lastClr="FFFFFF"/>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s-CO" sz="1867" b="1" i="0" u="none" strike="noStrike" kern="0" cap="none" spc="0" normalizeH="0" baseline="0" noProof="0">
                  <a:ln>
                    <a:noFill/>
                  </a:ln>
                  <a:solidFill>
                    <a:prstClr val="white"/>
                  </a:solidFill>
                  <a:effectLst>
                    <a:innerShdw blurRad="88900">
                      <a:prstClr val="black">
                        <a:alpha val="81000"/>
                      </a:prstClr>
                    </a:innerShdw>
                  </a:effectLst>
                  <a:uLnTx/>
                  <a:uFillTx/>
                  <a:latin typeface="Calibri"/>
                  <a:ea typeface="+mn-ea"/>
                  <a:cs typeface="Arial"/>
                  <a:sym typeface="Arial"/>
                </a:endParaRPr>
              </a:p>
            </p:txBody>
          </p:sp>
          <p:sp>
            <p:nvSpPr>
              <p:cNvPr id="46" name="Elipse 45">
                <a:extLst>
                  <a:ext uri="{FF2B5EF4-FFF2-40B4-BE49-F238E27FC236}">
                    <a16:creationId xmlns:a16="http://schemas.microsoft.com/office/drawing/2014/main" xmlns="" id="{B0FB4EA8-91CB-407C-9E30-A7F11A9B745B}"/>
                  </a:ext>
                </a:extLst>
              </p:cNvPr>
              <p:cNvSpPr/>
              <p:nvPr/>
            </p:nvSpPr>
            <p:spPr>
              <a:xfrm>
                <a:off x="1343432" y="2348940"/>
                <a:ext cx="2160000" cy="2160000"/>
              </a:xfrm>
              <a:prstGeom prst="ellipse">
                <a:avLst/>
              </a:prstGeom>
              <a:grpFill/>
              <a:ln w="76200" cap="flat" cmpd="sng" algn="ctr">
                <a:solidFill>
                  <a:sysClr val="window" lastClr="FFFFFF"/>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s-CO" sz="4667" b="1" i="0" u="none" strike="noStrike" kern="0" cap="none" spc="0" normalizeH="0" baseline="0" noProof="0" dirty="0">
                    <a:ln>
                      <a:noFill/>
                    </a:ln>
                    <a:solidFill>
                      <a:prstClr val="white"/>
                    </a:solidFill>
                    <a:effectLst>
                      <a:innerShdw blurRad="88900">
                        <a:prstClr val="black">
                          <a:alpha val="81000"/>
                        </a:prstClr>
                      </a:innerShdw>
                    </a:effectLst>
                    <a:uLnTx/>
                    <a:uFillTx/>
                    <a:latin typeface="Calibri"/>
                    <a:ea typeface="+mn-ea"/>
                    <a:cs typeface="Arial"/>
                    <a:sym typeface="Arial"/>
                  </a:rPr>
                  <a:t>2</a:t>
                </a:r>
              </a:p>
            </p:txBody>
          </p:sp>
        </p:grpSp>
        <p:sp>
          <p:nvSpPr>
            <p:cNvPr id="43" name="Rectángulo 42"/>
            <p:cNvSpPr/>
            <p:nvPr/>
          </p:nvSpPr>
          <p:spPr>
            <a:xfrm>
              <a:off x="5207735" y="2780571"/>
              <a:ext cx="3352028" cy="915876"/>
            </a:xfrm>
            <a:prstGeom prst="rect">
              <a:avLst/>
            </a:prstGeom>
          </p:spPr>
          <p:txBody>
            <a:bodyPr wrap="square">
              <a:spAutoFit/>
            </a:bodyPr>
            <a:lstStyle/>
            <a:p>
              <a:pPr marL="0" marR="0" lvl="0" indent="0" algn="ctr" defTabSz="914241" rtl="0" eaLnBrk="1" fontAlgn="auto" latinLnBrk="0" hangingPunct="1">
                <a:lnSpc>
                  <a:spcPct val="100000"/>
                </a:lnSpc>
                <a:spcBef>
                  <a:spcPts val="0"/>
                </a:spcBef>
                <a:spcAft>
                  <a:spcPts val="0"/>
                </a:spcAft>
                <a:buClr>
                  <a:srgbClr val="000000"/>
                </a:buClr>
                <a:buSzTx/>
                <a:buFontTx/>
                <a:buNone/>
                <a:tabLst/>
                <a:defRPr/>
              </a:pPr>
              <a:r>
                <a:rPr kumimoji="0" lang="es-CO" sz="1467" b="1" i="0" u="sng" strike="noStrike" kern="0" cap="none" spc="0" normalizeH="0" baseline="0" noProof="0" dirty="0">
                  <a:ln>
                    <a:noFill/>
                  </a:ln>
                  <a:solidFill>
                    <a:prstClr val="black"/>
                  </a:solidFill>
                  <a:effectLst/>
                  <a:uLnTx/>
                  <a:uFillTx/>
                  <a:latin typeface="Arial Narrow" charset="0"/>
                  <a:ea typeface="Arial Narrow" charset="0"/>
                  <a:cs typeface="Arial Narrow" charset="0"/>
                  <a:sym typeface="Arial"/>
                </a:rPr>
                <a:t>Media y Alta Gerencia:</a:t>
              </a:r>
              <a:r>
                <a:rPr kumimoji="0" lang="es-CO" sz="1467" b="1" i="0" u="none" strike="noStrike" kern="0" cap="none" spc="0" normalizeH="0" baseline="0" noProof="0" dirty="0">
                  <a:ln>
                    <a:noFill/>
                  </a:ln>
                  <a:solidFill>
                    <a:prstClr val="black"/>
                  </a:solidFill>
                  <a:effectLst/>
                  <a:uLnTx/>
                  <a:uFillTx/>
                  <a:latin typeface="Arial Narrow" charset="0"/>
                  <a:ea typeface="Arial Narrow" charset="0"/>
                  <a:cs typeface="Arial Narrow" charset="0"/>
                  <a:sym typeface="Arial"/>
                </a:rPr>
                <a:t> </a:t>
              </a:r>
              <a:r>
                <a:rPr kumimoji="0" lang="es-CO" sz="1467" b="0" i="0" u="none" strike="noStrike" kern="0" cap="none" spc="0" normalizeH="0" baseline="0" noProof="0" dirty="0">
                  <a:ln>
                    <a:noFill/>
                  </a:ln>
                  <a:solidFill>
                    <a:prstClr val="black"/>
                  </a:solidFill>
                  <a:effectLst/>
                  <a:uLnTx/>
                  <a:uFillTx/>
                  <a:latin typeface="Arial Narrow" charset="0"/>
                  <a:ea typeface="Arial Narrow" charset="0"/>
                  <a:cs typeface="Arial Narrow" charset="0"/>
                  <a:sym typeface="Arial"/>
                </a:rPr>
                <a:t>Jefes de planeación o quienes hagan sus veces, coordinadores de equipos de trabajo, comités de riesgos (donde existan), comité de contratación, áreas financieras, de TIC, entre otros que generen información para el Aseguramiento de la operación.</a:t>
              </a:r>
            </a:p>
          </p:txBody>
        </p:sp>
        <p:pic>
          <p:nvPicPr>
            <p:cNvPr id="44" name="Imagen 43"/>
            <p:cNvPicPr>
              <a:picLocks noChangeAspect="1"/>
            </p:cNvPicPr>
            <p:nvPr/>
          </p:nvPicPr>
          <p:blipFill rotWithShape="1">
            <a:blip r:embed="rId11" cstate="print">
              <a:extLst>
                <a:ext uri="{28A0092B-C50C-407E-A947-70E740481C1C}">
                  <a14:useLocalDpi xmlns:a14="http://schemas.microsoft.com/office/drawing/2010/main" val="0"/>
                </a:ext>
              </a:extLst>
            </a:blip>
            <a:srcRect l="50609" t="19066" r="35063" b="19152"/>
            <a:stretch/>
          </p:blipFill>
          <p:spPr>
            <a:xfrm>
              <a:off x="3584429" y="2285894"/>
              <a:ext cx="875912" cy="839667"/>
            </a:xfrm>
            <a:prstGeom prst="rect">
              <a:avLst/>
            </a:prstGeom>
          </p:spPr>
        </p:pic>
      </p:grpSp>
      <p:grpSp>
        <p:nvGrpSpPr>
          <p:cNvPr id="47" name="Grupo 46"/>
          <p:cNvGrpSpPr/>
          <p:nvPr/>
        </p:nvGrpSpPr>
        <p:grpSpPr>
          <a:xfrm>
            <a:off x="9449154" y="7296282"/>
            <a:ext cx="6984677" cy="1292978"/>
            <a:chOff x="3694906" y="3873973"/>
            <a:chExt cx="4395082" cy="969734"/>
          </a:xfrm>
        </p:grpSpPr>
        <p:grpSp>
          <p:nvGrpSpPr>
            <p:cNvPr id="48" name="Grupo 47">
              <a:extLst>
                <a:ext uri="{FF2B5EF4-FFF2-40B4-BE49-F238E27FC236}">
                  <a16:creationId xmlns:a16="http://schemas.microsoft.com/office/drawing/2014/main" xmlns="" id="{3D9A5A93-4657-490A-927A-CE437D5762F8}"/>
                </a:ext>
              </a:extLst>
            </p:cNvPr>
            <p:cNvGrpSpPr/>
            <p:nvPr/>
          </p:nvGrpSpPr>
          <p:grpSpPr>
            <a:xfrm>
              <a:off x="4617677" y="3956685"/>
              <a:ext cx="709525" cy="558800"/>
              <a:chOff x="983432" y="2348937"/>
              <a:chExt cx="2880000" cy="2160003"/>
            </a:xfrm>
          </p:grpSpPr>
          <p:sp>
            <p:nvSpPr>
              <p:cNvPr id="52" name="Elipse 51">
                <a:extLst>
                  <a:ext uri="{FF2B5EF4-FFF2-40B4-BE49-F238E27FC236}">
                    <a16:creationId xmlns:a16="http://schemas.microsoft.com/office/drawing/2014/main" xmlns="" id="{7A26AC8F-7208-45C9-B764-D2F076FE0103}"/>
                  </a:ext>
                </a:extLst>
              </p:cNvPr>
              <p:cNvSpPr/>
              <p:nvPr/>
            </p:nvSpPr>
            <p:spPr>
              <a:xfrm>
                <a:off x="983432" y="2348937"/>
                <a:ext cx="2880000" cy="2160003"/>
              </a:xfrm>
              <a:prstGeom prst="ellipse">
                <a:avLst/>
              </a:prstGeom>
              <a:solidFill>
                <a:srgbClr val="660033"/>
              </a:solidFill>
              <a:ln w="76200" cap="flat" cmpd="sng" algn="ctr">
                <a:solidFill>
                  <a:sysClr val="window" lastClr="FFFFFF"/>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s-CO" sz="1867" b="1" i="0" u="none" strike="noStrike" kern="0" cap="none" spc="0" normalizeH="0" baseline="0" noProof="0">
                  <a:ln>
                    <a:noFill/>
                  </a:ln>
                  <a:solidFill>
                    <a:prstClr val="white"/>
                  </a:solidFill>
                  <a:effectLst>
                    <a:innerShdw blurRad="88900">
                      <a:prstClr val="black">
                        <a:alpha val="81000"/>
                      </a:prstClr>
                    </a:innerShdw>
                  </a:effectLst>
                  <a:uLnTx/>
                  <a:uFillTx/>
                  <a:latin typeface="Calibri"/>
                  <a:ea typeface="+mn-ea"/>
                  <a:cs typeface="Arial"/>
                  <a:sym typeface="Arial"/>
                </a:endParaRPr>
              </a:p>
            </p:txBody>
          </p:sp>
          <p:sp>
            <p:nvSpPr>
              <p:cNvPr id="53" name="Elipse 52">
                <a:extLst>
                  <a:ext uri="{FF2B5EF4-FFF2-40B4-BE49-F238E27FC236}">
                    <a16:creationId xmlns:a16="http://schemas.microsoft.com/office/drawing/2014/main" xmlns="" id="{B0FB4EA8-91CB-407C-9E30-A7F11A9B745B}"/>
                  </a:ext>
                </a:extLst>
              </p:cNvPr>
              <p:cNvSpPr/>
              <p:nvPr/>
            </p:nvSpPr>
            <p:spPr>
              <a:xfrm>
                <a:off x="1343432" y="2348940"/>
                <a:ext cx="2160000" cy="2160000"/>
              </a:xfrm>
              <a:prstGeom prst="ellipse">
                <a:avLst/>
              </a:prstGeom>
              <a:solidFill>
                <a:srgbClr val="660033"/>
              </a:solidFill>
              <a:ln w="76200" cap="flat" cmpd="sng" algn="ctr">
                <a:solidFill>
                  <a:sysClr val="window" lastClr="FFFFFF"/>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s-CO" sz="4667" b="1" i="0" u="none" strike="noStrike" kern="0" cap="none" spc="0" normalizeH="0" baseline="0" noProof="0" dirty="0">
                    <a:ln>
                      <a:noFill/>
                    </a:ln>
                    <a:solidFill>
                      <a:prstClr val="white"/>
                    </a:solidFill>
                    <a:effectLst>
                      <a:innerShdw blurRad="88900">
                        <a:prstClr val="black">
                          <a:alpha val="81000"/>
                        </a:prstClr>
                      </a:innerShdw>
                    </a:effectLst>
                    <a:uLnTx/>
                    <a:uFillTx/>
                    <a:latin typeface="Calibri"/>
                    <a:ea typeface="+mn-ea"/>
                    <a:cs typeface="Arial"/>
                    <a:sym typeface="Arial"/>
                  </a:rPr>
                  <a:t>3</a:t>
                </a:r>
              </a:p>
            </p:txBody>
          </p:sp>
        </p:grpSp>
        <p:sp>
          <p:nvSpPr>
            <p:cNvPr id="49" name="Rectángulo: esquinas redondeadas 20">
              <a:extLst>
                <a:ext uri="{FF2B5EF4-FFF2-40B4-BE49-F238E27FC236}">
                  <a16:creationId xmlns:a16="http://schemas.microsoft.com/office/drawing/2014/main" xmlns="" id="{A549DD57-0FEF-4272-B984-29A9A4C6341F}"/>
                </a:ext>
              </a:extLst>
            </p:cNvPr>
            <p:cNvSpPr/>
            <p:nvPr/>
          </p:nvSpPr>
          <p:spPr>
            <a:xfrm>
              <a:off x="5552987" y="4014691"/>
              <a:ext cx="2537001" cy="480181"/>
            </a:xfrm>
            <a:prstGeom prst="roundRect">
              <a:avLst>
                <a:gd name="adj" fmla="val 50000"/>
              </a:avLst>
            </a:prstGeom>
            <a:solidFill>
              <a:srgbClr val="660033"/>
            </a:solidFill>
            <a:ln w="25400" cap="flat" cmpd="sng" algn="ctr">
              <a:solidFill>
                <a:srgbClr val="7A003D"/>
              </a:solidFill>
              <a:prstDash val="solid"/>
            </a:ln>
            <a:effectLst/>
          </p:spPr>
          <p:txBody>
            <a:bodyPr lIns="0" tIns="45719" rIns="0" bIns="45719"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white"/>
                  </a:solidFill>
                  <a:effectLst/>
                  <a:uLnTx/>
                  <a:uFillTx/>
                  <a:latin typeface="Arial Narrow" panose="020B0606020202030204" pitchFamily="34" charset="0"/>
                  <a:ea typeface="+mn-ea"/>
                  <a:cs typeface="Arial"/>
                  <a:sym typeface="Arial"/>
                </a:rPr>
                <a:t>3ª Línea de Defensa</a:t>
              </a:r>
            </a:p>
          </p:txBody>
        </p:sp>
        <p:pic>
          <p:nvPicPr>
            <p:cNvPr id="50" name="Imagen 49"/>
            <p:cNvPicPr>
              <a:picLocks noChangeAspect="1"/>
            </p:cNvPicPr>
            <p:nvPr/>
          </p:nvPicPr>
          <p:blipFill rotWithShape="1">
            <a:blip r:embed="rId12" cstate="print">
              <a:extLst>
                <a:ext uri="{28A0092B-C50C-407E-A947-70E740481C1C}">
                  <a14:useLocalDpi xmlns:a14="http://schemas.microsoft.com/office/drawing/2010/main" val="0"/>
                </a:ext>
              </a:extLst>
            </a:blip>
            <a:srcRect l="33407" t="-1097" r="29730" b="1097"/>
            <a:stretch/>
          </p:blipFill>
          <p:spPr>
            <a:xfrm>
              <a:off x="3694906" y="3873973"/>
              <a:ext cx="912565" cy="897640"/>
            </a:xfrm>
            <a:prstGeom prst="rect">
              <a:avLst/>
            </a:prstGeom>
          </p:spPr>
        </p:pic>
        <p:sp>
          <p:nvSpPr>
            <p:cNvPr id="51" name="Rectángulo 50"/>
            <p:cNvSpPr/>
            <p:nvPr/>
          </p:nvSpPr>
          <p:spPr>
            <a:xfrm>
              <a:off x="5733157" y="4558965"/>
              <a:ext cx="2176659" cy="284742"/>
            </a:xfrm>
            <a:prstGeom prst="rect">
              <a:avLst/>
            </a:prstGeom>
          </p:spPr>
          <p:txBody>
            <a:bodyPr wrap="square">
              <a:spAutoFit/>
            </a:bodyPr>
            <a:lstStyle/>
            <a:p>
              <a:pPr marL="0" marR="0" lvl="0" indent="0" algn="ctr" defTabSz="914241" rtl="0" eaLnBrk="1" fontAlgn="auto" latinLnBrk="0" hangingPunct="1">
                <a:lnSpc>
                  <a:spcPct val="100000"/>
                </a:lnSpc>
                <a:spcBef>
                  <a:spcPts val="0"/>
                </a:spcBef>
                <a:spcAft>
                  <a:spcPts val="0"/>
                </a:spcAft>
                <a:buClr>
                  <a:srgbClr val="000000"/>
                </a:buClr>
                <a:buSzTx/>
                <a:buFontTx/>
                <a:buNone/>
                <a:tabLst/>
                <a:defRPr/>
              </a:pPr>
              <a:r>
                <a:rPr kumimoji="0" lang="es-CO" sz="1867" b="1" i="0" u="sng" strike="noStrike" kern="0" cap="none" spc="0" normalizeH="0" baseline="0" noProof="0" dirty="0">
                  <a:ln>
                    <a:noFill/>
                  </a:ln>
                  <a:solidFill>
                    <a:prstClr val="black"/>
                  </a:solidFill>
                  <a:effectLst/>
                  <a:uLnTx/>
                  <a:uFillTx/>
                  <a:latin typeface="Arial Narrow" charset="0"/>
                  <a:ea typeface="Arial Narrow" charset="0"/>
                  <a:cs typeface="Arial Narrow" charset="0"/>
                  <a:sym typeface="Arial"/>
                </a:rPr>
                <a:t>Oficinas de Control Interno</a:t>
              </a:r>
            </a:p>
          </p:txBody>
        </p:sp>
      </p:grpSp>
    </p:spTree>
    <p:extLst>
      <p:ext uri="{BB962C8B-B14F-4D97-AF65-F5344CB8AC3E}">
        <p14:creationId xmlns:p14="http://schemas.microsoft.com/office/powerpoint/2010/main" val="427198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arn(inVertical)">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1667187" y="1385009"/>
            <a:ext cx="15925619" cy="1938992"/>
          </a:xfrm>
          <a:prstGeom prst="rect">
            <a:avLst/>
          </a:prstGeom>
          <a:noFill/>
        </p:spPr>
        <p:txBody>
          <a:bodyPr wrap="square" rtlCol="0">
            <a:spAutoFit/>
          </a:bodyPr>
          <a:lstStyle/>
          <a:p>
            <a:pPr algn="ctr"/>
            <a:r>
              <a:rPr lang="es-ES" sz="6000" b="1" dirty="0" smtClean="0">
                <a:solidFill>
                  <a:schemeClr val="accent1">
                    <a:lumMod val="75000"/>
                  </a:schemeClr>
                </a:solidFill>
                <a:latin typeface="Arial" panose="020B0604020202020204" pitchFamily="34" charset="0"/>
                <a:cs typeface="Arial" panose="020B0604020202020204" pitchFamily="34" charset="0"/>
              </a:rPr>
              <a:t>Informes de Ley de la Oficina de Control Interno</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 xmlns:a16="http://schemas.microsoft.com/office/drawing/2014/main" id="{D07913BF-4B25-404F-B14D-E25E620F5112}"/>
              </a:ext>
            </a:extLst>
          </p:cNvPr>
          <p:cNvSpPr txBox="1"/>
          <p:nvPr/>
        </p:nvSpPr>
        <p:spPr>
          <a:xfrm>
            <a:off x="1905001" y="3456933"/>
            <a:ext cx="15687806" cy="6001643"/>
          </a:xfrm>
          <a:prstGeom prst="rect">
            <a:avLst/>
          </a:prstGeom>
          <a:noFill/>
        </p:spPr>
        <p:txBody>
          <a:bodyPr wrap="square" rtlCol="0">
            <a:spAutoFit/>
          </a:bodyPr>
          <a:lstStyle/>
          <a:p>
            <a:pPr marL="457200" indent="-457200" algn="just">
              <a:buFont typeface="Arial" panose="020B0604020202020204" pitchFamily="34" charset="0"/>
              <a:buChar char="•"/>
            </a:pPr>
            <a:r>
              <a:rPr lang="es-CO" sz="3200" dirty="0" smtClean="0"/>
              <a:t>Informe </a:t>
            </a:r>
            <a:r>
              <a:rPr lang="es-CO" sz="3200" dirty="0"/>
              <a:t>de auditorias por la contraloría de Cundinamarca, plan de mejoramiento, avance plan de mejoramiento cada seis meses.</a:t>
            </a:r>
          </a:p>
          <a:p>
            <a:pPr marL="457200" indent="-457200" algn="just">
              <a:buFont typeface="Arial" panose="020B0604020202020204" pitchFamily="34" charset="0"/>
              <a:buChar char="•"/>
            </a:pPr>
            <a:r>
              <a:rPr lang="es-MX" sz="3200" dirty="0"/>
              <a:t>Medición Estado de Avance del Modelo Estándar de Control Interno MECI  en el marco de MIPG a través de FURAG en cada </a:t>
            </a:r>
            <a:r>
              <a:rPr lang="es-MX" sz="3200" dirty="0" smtClean="0"/>
              <a:t>vigencia.</a:t>
            </a:r>
            <a:endParaRPr lang="es-CO" sz="3200" dirty="0" smtClean="0"/>
          </a:p>
          <a:p>
            <a:pPr marL="457200" indent="-457200" algn="just">
              <a:buFont typeface="Arial" panose="020B0604020202020204" pitchFamily="34" charset="0"/>
              <a:buChar char="•"/>
            </a:pPr>
            <a:r>
              <a:rPr lang="es-CO" sz="3200" dirty="0" smtClean="0"/>
              <a:t>Informe </a:t>
            </a:r>
            <a:r>
              <a:rPr lang="es-CO" sz="3200" dirty="0"/>
              <a:t>anual de la evaluación del sistema control interno contable</a:t>
            </a:r>
            <a:r>
              <a:rPr lang="es-CO" sz="3200" dirty="0" smtClean="0"/>
              <a:t>.</a:t>
            </a:r>
            <a:endParaRPr lang="es-CO" sz="3200" dirty="0"/>
          </a:p>
          <a:p>
            <a:pPr marL="457200" indent="-457200" algn="just">
              <a:buFont typeface="Arial" panose="020B0604020202020204" pitchFamily="34" charset="0"/>
              <a:buChar char="•"/>
            </a:pPr>
            <a:r>
              <a:rPr lang="es-CO" sz="3200" dirty="0"/>
              <a:t>Informe anual de derechos de autor, propiedad software, licencias de </a:t>
            </a:r>
            <a:r>
              <a:rPr lang="es-CO" sz="3200" dirty="0" smtClean="0"/>
              <a:t>equipos.</a:t>
            </a:r>
            <a:endParaRPr lang="es-CO" sz="3200" dirty="0" smtClean="0"/>
          </a:p>
          <a:p>
            <a:pPr marL="457200" indent="-457200" algn="just">
              <a:buFont typeface="Arial" panose="020B0604020202020204" pitchFamily="34" charset="0"/>
              <a:buChar char="•"/>
            </a:pPr>
            <a:r>
              <a:rPr lang="es-MX" sz="3200" dirty="0" smtClean="0"/>
              <a:t>Informe </a:t>
            </a:r>
            <a:r>
              <a:rPr lang="es-MX" sz="3200" dirty="0"/>
              <a:t>Semestral de evaluación independiente del estado del Sistema de Control </a:t>
            </a:r>
            <a:r>
              <a:rPr lang="es-MX" sz="3200" dirty="0" smtClean="0"/>
              <a:t>interno - informe pormenorizado.</a:t>
            </a:r>
            <a:endParaRPr lang="es-CO" sz="3200" dirty="0" smtClean="0"/>
          </a:p>
          <a:p>
            <a:pPr marL="457200" indent="-457200" algn="just">
              <a:buFont typeface="Arial" panose="020B0604020202020204" pitchFamily="34" charset="0"/>
              <a:buChar char="•"/>
            </a:pPr>
            <a:r>
              <a:rPr lang="es-CO" sz="3200" dirty="0" smtClean="0"/>
              <a:t>Informe </a:t>
            </a:r>
            <a:r>
              <a:rPr lang="es-CO" sz="3200" dirty="0"/>
              <a:t>semestral de </a:t>
            </a:r>
            <a:r>
              <a:rPr lang="es-CO" sz="3200" dirty="0" smtClean="0"/>
              <a:t>PQRSDF.</a:t>
            </a:r>
            <a:endParaRPr lang="es-CO" sz="3200" dirty="0"/>
          </a:p>
          <a:p>
            <a:pPr marL="457200" indent="-457200" algn="just">
              <a:buFont typeface="Arial" panose="020B0604020202020204" pitchFamily="34" charset="0"/>
              <a:buChar char="•"/>
            </a:pPr>
            <a:r>
              <a:rPr lang="es-CO" sz="3200" dirty="0"/>
              <a:t>Informe cuatrimestral Seguimiento </a:t>
            </a:r>
            <a:r>
              <a:rPr lang="es-CO" sz="3200" dirty="0" smtClean="0"/>
              <a:t>al </a:t>
            </a:r>
            <a:r>
              <a:rPr lang="es-CO" sz="3200" dirty="0"/>
              <a:t>plan anticorrupción y atención al ciudadano.</a:t>
            </a:r>
          </a:p>
          <a:p>
            <a:pPr marL="457200" indent="-457200" algn="just">
              <a:buFont typeface="Arial" panose="020B0604020202020204" pitchFamily="34" charset="0"/>
              <a:buChar char="•"/>
            </a:pPr>
            <a:r>
              <a:rPr lang="es-CO" sz="3200" dirty="0"/>
              <a:t>Informe cuatrimestral de Seguimiento matriz de riesgo de </a:t>
            </a:r>
            <a:r>
              <a:rPr lang="es-CO" sz="3200" dirty="0" smtClean="0"/>
              <a:t>gestión y </a:t>
            </a:r>
            <a:r>
              <a:rPr lang="es-CO" sz="3200" dirty="0" smtClean="0"/>
              <a:t>corrupción</a:t>
            </a:r>
            <a:r>
              <a:rPr lang="es-CO" sz="3200" dirty="0"/>
              <a:t>.</a:t>
            </a:r>
          </a:p>
          <a:p>
            <a:pPr marL="457200" indent="-457200" algn="just">
              <a:buFont typeface="Arial" panose="020B0604020202020204" pitchFamily="34" charset="0"/>
              <a:buChar char="•"/>
            </a:pPr>
            <a:r>
              <a:rPr lang="es-CO" sz="3200" dirty="0"/>
              <a:t>Informe Trimestral de austeridad en el </a:t>
            </a:r>
            <a:r>
              <a:rPr lang="es-CO" sz="3200" dirty="0" smtClean="0"/>
              <a:t>gasto.</a:t>
            </a:r>
            <a:endParaRPr lang="es-CO" sz="3200" dirty="0">
              <a:latin typeface="Arial" panose="020B0604020202020204" pitchFamily="34" charset="0"/>
              <a:cs typeface="Arial" panose="020B0604020202020204" pitchFamily="34" charset="0"/>
            </a:endParaRP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Tree>
    <p:extLst>
      <p:ext uri="{BB962C8B-B14F-4D97-AF65-F5344CB8AC3E}">
        <p14:creationId xmlns:p14="http://schemas.microsoft.com/office/powerpoint/2010/main" val="3971363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1371600" y="1533756"/>
            <a:ext cx="16078200" cy="2862322"/>
          </a:xfrm>
          <a:prstGeom prst="rect">
            <a:avLst/>
          </a:prstGeom>
          <a:noFill/>
        </p:spPr>
        <p:txBody>
          <a:bodyPr wrap="square" rtlCol="0">
            <a:spAutoFit/>
          </a:bodyPr>
          <a:lstStyle/>
          <a:p>
            <a:pPr algn="ctr"/>
            <a:r>
              <a:rPr lang="es-ES" sz="6000" b="1" dirty="0" smtClean="0">
                <a:solidFill>
                  <a:schemeClr val="accent1">
                    <a:lumMod val="75000"/>
                  </a:schemeClr>
                </a:solidFill>
                <a:latin typeface="Arial" panose="020B0604020202020204" pitchFamily="34" charset="0"/>
                <a:cs typeface="Arial" panose="020B0604020202020204" pitchFamily="34" charset="0"/>
              </a:rPr>
              <a:t>Resolución 170 de 2024 Comité Institucional de Coordinación de Control Interno HMFA</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 xmlns:a16="http://schemas.microsoft.com/office/drawing/2014/main" id="{D07913BF-4B25-404F-B14D-E25E620F5112}"/>
              </a:ext>
            </a:extLst>
          </p:cNvPr>
          <p:cNvSpPr txBox="1"/>
          <p:nvPr/>
        </p:nvSpPr>
        <p:spPr>
          <a:xfrm>
            <a:off x="1371600" y="4682212"/>
            <a:ext cx="16526338" cy="3046988"/>
          </a:xfrm>
          <a:prstGeom prst="rect">
            <a:avLst/>
          </a:prstGeom>
          <a:noFill/>
        </p:spPr>
        <p:txBody>
          <a:bodyPr wrap="square" rtlCol="0">
            <a:spAutoFit/>
          </a:bodyPr>
          <a:lstStyle/>
          <a:p>
            <a:pPr algn="just"/>
            <a:r>
              <a:rPr lang="es-CO" sz="3200" b="1" dirty="0">
                <a:latin typeface="Arial" panose="020B0604020202020204" pitchFamily="34" charset="0"/>
                <a:cs typeface="Arial" panose="020B0604020202020204" pitchFamily="34" charset="0"/>
              </a:rPr>
              <a:t>Artículo 2. Naturaleza del Comité Institucional de Coordinación de Control Interno. </a:t>
            </a:r>
            <a:r>
              <a:rPr lang="es-CO" sz="3200" dirty="0">
                <a:latin typeface="Arial" panose="020B0604020202020204" pitchFamily="34" charset="0"/>
                <a:cs typeface="Arial" panose="020B0604020202020204" pitchFamily="34" charset="0"/>
              </a:rPr>
              <a:t>El Comité Institucional de Coordinación de Control Interno es un órgano de asesoría y decisión en los asuntos de control interno de E.S.E HOSPITAL MARCO FELIPE AFANADOR DE TOCAIMA. En su rol de responsable y facilitador, hace parte de las instancias de articulación para el funcionamiento armónico del Sistema de Control Interno</a:t>
            </a:r>
            <a:r>
              <a:rPr lang="es-CO" sz="3200" dirty="0" smtClean="0">
                <a:latin typeface="Arial" panose="020B0604020202020204" pitchFamily="34" charset="0"/>
                <a:cs typeface="Arial" panose="020B0604020202020204" pitchFamily="34" charset="0"/>
              </a:rPr>
              <a:t>.</a:t>
            </a:r>
          </a:p>
          <a:p>
            <a:endParaRPr lang="es-CO" sz="3200" dirty="0">
              <a:latin typeface="Arial" panose="020B0604020202020204" pitchFamily="34" charset="0"/>
              <a:cs typeface="Arial" panose="020B0604020202020204" pitchFamily="34" charset="0"/>
            </a:endParaRP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Tree>
    <p:extLst>
      <p:ext uri="{BB962C8B-B14F-4D97-AF65-F5344CB8AC3E}">
        <p14:creationId xmlns:p14="http://schemas.microsoft.com/office/powerpoint/2010/main" val="210727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2772239" y="1875781"/>
            <a:ext cx="13839362" cy="1015663"/>
          </a:xfrm>
          <a:prstGeom prst="rect">
            <a:avLst/>
          </a:prstGeom>
          <a:noFill/>
        </p:spPr>
        <p:txBody>
          <a:bodyPr wrap="square" rtlCol="0">
            <a:spAutoFit/>
          </a:bodyPr>
          <a:lstStyle/>
          <a:p>
            <a:pPr algn="ctr"/>
            <a:r>
              <a:rPr lang="es-ES" sz="6000" b="1" dirty="0" smtClean="0">
                <a:solidFill>
                  <a:schemeClr val="accent1">
                    <a:lumMod val="75000"/>
                  </a:schemeClr>
                </a:solidFill>
                <a:latin typeface="Arial" panose="020B0604020202020204" pitchFamily="34" charset="0"/>
                <a:cs typeface="Arial" panose="020B0604020202020204" pitchFamily="34" charset="0"/>
              </a:rPr>
              <a:t>Política de Control Interno</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 xmlns:a16="http://schemas.microsoft.com/office/drawing/2014/main" id="{D07913BF-4B25-404F-B14D-E25E620F5112}"/>
              </a:ext>
            </a:extLst>
          </p:cNvPr>
          <p:cNvSpPr txBox="1"/>
          <p:nvPr/>
        </p:nvSpPr>
        <p:spPr>
          <a:xfrm>
            <a:off x="2315407" y="3141654"/>
            <a:ext cx="15535738" cy="5509200"/>
          </a:xfrm>
          <a:prstGeom prst="rect">
            <a:avLst/>
          </a:prstGeom>
          <a:noFill/>
        </p:spPr>
        <p:txBody>
          <a:bodyPr wrap="square" rtlCol="0">
            <a:spAutoFit/>
          </a:bodyPr>
          <a:lstStyle/>
          <a:p>
            <a:pPr algn="just"/>
            <a:r>
              <a:rPr lang="es-ES" sz="3200" b="1" dirty="0" smtClean="0">
                <a:latin typeface="Arial" panose="020B0604020202020204" pitchFamily="34" charset="0"/>
                <a:cs typeface="Arial" panose="020B0604020202020204" pitchFamily="34" charset="0"/>
              </a:rPr>
              <a:t>AMBIENTE </a:t>
            </a:r>
            <a:r>
              <a:rPr lang="es-ES" sz="3200" b="1" dirty="0">
                <a:latin typeface="Arial" panose="020B0604020202020204" pitchFamily="34" charset="0"/>
                <a:cs typeface="Arial" panose="020B0604020202020204" pitchFamily="34" charset="0"/>
              </a:rPr>
              <a:t>DE CONTROL: </a:t>
            </a:r>
            <a:r>
              <a:rPr lang="es-ES" sz="3200" dirty="0">
                <a:latin typeface="Arial" panose="020B0604020202020204" pitchFamily="34" charset="0"/>
                <a:cs typeface="Arial" panose="020B0604020202020204" pitchFamily="34" charset="0"/>
              </a:rPr>
              <a:t>Este componente busca asegurar un ambiente de control que le permita a la entidad disponer de las condiciones mínimas para el ejercicio del control interno</a:t>
            </a:r>
            <a:r>
              <a:rPr lang="es-ES" sz="3200" dirty="0" smtClean="0">
                <a:latin typeface="Arial" panose="020B0604020202020204" pitchFamily="34" charset="0"/>
                <a:cs typeface="Arial" panose="020B0604020202020204" pitchFamily="34" charset="0"/>
              </a:rPr>
              <a:t>.</a:t>
            </a:r>
          </a:p>
          <a:p>
            <a:pPr algn="just"/>
            <a:endParaRPr lang="es-ES" sz="3200" dirty="0" smtClean="0">
              <a:latin typeface="Arial" panose="020B0604020202020204" pitchFamily="34" charset="0"/>
              <a:cs typeface="Arial" panose="020B0604020202020204" pitchFamily="34" charset="0"/>
            </a:endParaRPr>
          </a:p>
          <a:p>
            <a:pPr algn="just"/>
            <a:r>
              <a:rPr lang="es-ES" sz="3200" b="1" dirty="0">
                <a:latin typeface="Arial" panose="020B0604020202020204" pitchFamily="34" charset="0"/>
                <a:cs typeface="Arial" panose="020B0604020202020204" pitchFamily="34" charset="0"/>
              </a:rPr>
              <a:t>EVALUACIÓN DE RIESGOS: </a:t>
            </a:r>
            <a:r>
              <a:rPr lang="es-ES" sz="3200" dirty="0">
                <a:latin typeface="Arial" panose="020B0604020202020204" pitchFamily="34" charset="0"/>
                <a:cs typeface="Arial" panose="020B0604020202020204" pitchFamily="34" charset="0"/>
              </a:rPr>
              <a:t>S</a:t>
            </a:r>
            <a:r>
              <a:rPr lang="es-ES" sz="3200" dirty="0" smtClean="0">
                <a:latin typeface="Arial" panose="020B0604020202020204" pitchFamily="34" charset="0"/>
                <a:cs typeface="Arial" panose="020B0604020202020204" pitchFamily="34" charset="0"/>
              </a:rPr>
              <a:t>u </a:t>
            </a:r>
            <a:r>
              <a:rPr lang="es-ES" sz="3200" dirty="0">
                <a:latin typeface="Arial" panose="020B0604020202020204" pitchFamily="34" charset="0"/>
                <a:cs typeface="Arial" panose="020B0604020202020204" pitchFamily="34" charset="0"/>
              </a:rPr>
              <a:t>propósito es identificar, evaluar y gestionar eventos potenciales, tanto internos como externos, que puedan afectar el logro de los objetivos institucionales</a:t>
            </a:r>
            <a:r>
              <a:rPr lang="es-ES" sz="3200" dirty="0" smtClean="0">
                <a:latin typeface="Arial" panose="020B0604020202020204" pitchFamily="34" charset="0"/>
                <a:cs typeface="Arial" panose="020B0604020202020204" pitchFamily="34" charset="0"/>
              </a:rPr>
              <a:t>.</a:t>
            </a:r>
          </a:p>
          <a:p>
            <a:pPr algn="just"/>
            <a:endParaRPr lang="es-ES" sz="3200" dirty="0" smtClean="0">
              <a:latin typeface="Arial" panose="020B0604020202020204" pitchFamily="34" charset="0"/>
              <a:cs typeface="Arial" panose="020B0604020202020204" pitchFamily="34" charset="0"/>
            </a:endParaRPr>
          </a:p>
          <a:p>
            <a:pPr algn="just"/>
            <a:r>
              <a:rPr lang="es-ES" sz="3200" b="1" dirty="0">
                <a:latin typeface="Arial" panose="020B0604020202020204" pitchFamily="34" charset="0"/>
                <a:cs typeface="Arial" panose="020B0604020202020204" pitchFamily="34" charset="0"/>
              </a:rPr>
              <a:t>ACTIVIDADES DE CONTROL</a:t>
            </a:r>
            <a:r>
              <a:rPr lang="es-ES" sz="3200" dirty="0">
                <a:latin typeface="Arial" panose="020B0604020202020204" pitchFamily="34" charset="0"/>
                <a:cs typeface="Arial" panose="020B0604020202020204" pitchFamily="34" charset="0"/>
              </a:rPr>
              <a:t>: </a:t>
            </a:r>
            <a:r>
              <a:rPr lang="es-ES" sz="3200" dirty="0" smtClean="0">
                <a:latin typeface="Arial" panose="020B0604020202020204" pitchFamily="34" charset="0"/>
                <a:cs typeface="Arial" panose="020B0604020202020204" pitchFamily="34" charset="0"/>
              </a:rPr>
              <a:t>Su </a:t>
            </a:r>
            <a:r>
              <a:rPr lang="es-ES" sz="3200" dirty="0">
                <a:latin typeface="Arial" panose="020B0604020202020204" pitchFamily="34" charset="0"/>
                <a:cs typeface="Arial" panose="020B0604020202020204" pitchFamily="34" charset="0"/>
              </a:rPr>
              <a:t>propósito es permitir el control de los riesgos identificados y como mecanismo para apalancar el logro de los objetivos y forma parte integral de los procesos</a:t>
            </a:r>
            <a:r>
              <a:rPr lang="es-ES" sz="3200" dirty="0" smtClean="0">
                <a:latin typeface="Arial" panose="020B0604020202020204" pitchFamily="34" charset="0"/>
                <a:cs typeface="Arial" panose="020B0604020202020204" pitchFamily="34" charset="0"/>
              </a:rPr>
              <a:t>.</a:t>
            </a:r>
            <a:endParaRPr lang="es-CO" sz="3200" dirty="0">
              <a:latin typeface="Arial" panose="020B0604020202020204" pitchFamily="34" charset="0"/>
              <a:cs typeface="Arial" panose="020B0604020202020204" pitchFamily="34" charset="0"/>
            </a:endParaRP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Tree>
    <p:extLst>
      <p:ext uri="{BB962C8B-B14F-4D97-AF65-F5344CB8AC3E}">
        <p14:creationId xmlns:p14="http://schemas.microsoft.com/office/powerpoint/2010/main" val="180913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2492451" y="1253741"/>
            <a:ext cx="13839362" cy="1015663"/>
          </a:xfrm>
          <a:prstGeom prst="rect">
            <a:avLst/>
          </a:prstGeom>
          <a:noFill/>
        </p:spPr>
        <p:txBody>
          <a:bodyPr wrap="square" rtlCol="0">
            <a:spAutoFit/>
          </a:bodyPr>
          <a:lstStyle/>
          <a:p>
            <a:pPr algn="ctr"/>
            <a:r>
              <a:rPr lang="es-ES" sz="6000" b="1" dirty="0" smtClean="0">
                <a:solidFill>
                  <a:schemeClr val="accent1">
                    <a:lumMod val="75000"/>
                  </a:schemeClr>
                </a:solidFill>
                <a:latin typeface="Arial" panose="020B0604020202020204" pitchFamily="34" charset="0"/>
                <a:cs typeface="Arial" panose="020B0604020202020204" pitchFamily="34" charset="0"/>
              </a:rPr>
              <a:t>Política de Control Interno</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 xmlns:a16="http://schemas.microsoft.com/office/drawing/2014/main" id="{D07913BF-4B25-404F-B14D-E25E620F5112}"/>
              </a:ext>
            </a:extLst>
          </p:cNvPr>
          <p:cNvSpPr txBox="1"/>
          <p:nvPr/>
        </p:nvSpPr>
        <p:spPr>
          <a:xfrm>
            <a:off x="2306547" y="2552700"/>
            <a:ext cx="15535738" cy="5663089"/>
          </a:xfrm>
          <a:prstGeom prst="rect">
            <a:avLst/>
          </a:prstGeom>
          <a:noFill/>
        </p:spPr>
        <p:txBody>
          <a:bodyPr wrap="square" rtlCol="0">
            <a:spAutoFit/>
          </a:bodyPr>
          <a:lstStyle/>
          <a:p>
            <a:pPr algn="just"/>
            <a:r>
              <a:rPr lang="es-ES" sz="3000" b="1" dirty="0" smtClean="0">
                <a:latin typeface="Arial" panose="020B0604020202020204" pitchFamily="34" charset="0"/>
                <a:cs typeface="Arial" panose="020B0604020202020204" pitchFamily="34" charset="0"/>
              </a:rPr>
              <a:t>INFORMACIÓN </a:t>
            </a:r>
            <a:r>
              <a:rPr lang="es-ES" sz="3000" b="1" dirty="0">
                <a:latin typeface="Arial" panose="020B0604020202020204" pitchFamily="34" charset="0"/>
                <a:cs typeface="Arial" panose="020B0604020202020204" pitchFamily="34" charset="0"/>
              </a:rPr>
              <a:t>Y COMUNICACIÓN</a:t>
            </a:r>
            <a:r>
              <a:rPr lang="es-ES" sz="3000" dirty="0">
                <a:latin typeface="Arial" panose="020B0604020202020204" pitchFamily="34" charset="0"/>
                <a:cs typeface="Arial" panose="020B0604020202020204" pitchFamily="34" charset="0"/>
              </a:rPr>
              <a:t>: </a:t>
            </a:r>
            <a:r>
              <a:rPr lang="es-ES" sz="3000" dirty="0" smtClean="0">
                <a:latin typeface="Arial" panose="020B0604020202020204" pitchFamily="34" charset="0"/>
                <a:cs typeface="Arial" panose="020B0604020202020204" pitchFamily="34" charset="0"/>
              </a:rPr>
              <a:t>Tiene </a:t>
            </a:r>
            <a:r>
              <a:rPr lang="es-ES" sz="3000" dirty="0">
                <a:latin typeface="Arial" panose="020B0604020202020204" pitchFamily="34" charset="0"/>
                <a:cs typeface="Arial" panose="020B0604020202020204" pitchFamily="34" charset="0"/>
              </a:rPr>
              <a:t>como propósito utilizar la información de manera adecuada y comunicarla por los medios y en los tiempos oportunos. </a:t>
            </a:r>
            <a:r>
              <a:rPr lang="es-ES" sz="3000" dirty="0" smtClean="0">
                <a:latin typeface="Arial" panose="020B0604020202020204" pitchFamily="34" charset="0"/>
                <a:cs typeface="Arial" panose="020B0604020202020204" pitchFamily="34" charset="0"/>
              </a:rPr>
              <a:t>de interés.</a:t>
            </a:r>
          </a:p>
          <a:p>
            <a:pPr algn="just"/>
            <a:endParaRPr lang="es-ES" sz="3000" dirty="0" smtClean="0">
              <a:latin typeface="Arial" panose="020B0604020202020204" pitchFamily="34" charset="0"/>
              <a:cs typeface="Arial" panose="020B0604020202020204" pitchFamily="34" charset="0"/>
            </a:endParaRPr>
          </a:p>
          <a:p>
            <a:pPr algn="just"/>
            <a:r>
              <a:rPr lang="es-ES" sz="3000" b="1" dirty="0">
                <a:latin typeface="Arial" panose="020B0604020202020204" pitchFamily="34" charset="0"/>
                <a:cs typeface="Arial" panose="020B0604020202020204" pitchFamily="34" charset="0"/>
              </a:rPr>
              <a:t>ACTIVIDADES DE MONITOREO</a:t>
            </a:r>
            <a:r>
              <a:rPr lang="es-ES" sz="3000" dirty="0">
                <a:latin typeface="Arial" panose="020B0604020202020204" pitchFamily="34" charset="0"/>
                <a:cs typeface="Arial" panose="020B0604020202020204" pitchFamily="34" charset="0"/>
              </a:rPr>
              <a:t>: su propósito es desarrollar las actividades de supervisión continua (controles permanentes) en el día a día de las actividades, así como evaluaciones periódicas (autoevaluación, auditorías) que permiten valorar: (i) la efectividad del control interno de la entidad pública; (ii) la eficiencia, eficacia y efectividad de los procesos; (iii) el nivel de ejecución de los planes, programas y proyectos; (iv) los resultados de la gestión, con el propósito de detectar desviaciones, establecer tendencias, y generar recomendaciones para orientar las acciones de mejoramiento de la entidad pública</a:t>
            </a:r>
            <a:endParaRPr lang="es-CO" sz="3000" dirty="0">
              <a:latin typeface="Arial" panose="020B0604020202020204" pitchFamily="34" charset="0"/>
              <a:cs typeface="Arial" panose="020B0604020202020204" pitchFamily="34" charset="0"/>
            </a:endParaRPr>
          </a:p>
          <a:p>
            <a:endParaRPr lang="es-CO" sz="3200" dirty="0">
              <a:latin typeface="Arial" panose="020B0604020202020204" pitchFamily="34" charset="0"/>
              <a:cs typeface="Arial" panose="020B0604020202020204" pitchFamily="34" charset="0"/>
            </a:endParaRP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Tree>
    <p:extLst>
      <p:ext uri="{BB962C8B-B14F-4D97-AF65-F5344CB8AC3E}">
        <p14:creationId xmlns:p14="http://schemas.microsoft.com/office/powerpoint/2010/main" val="308135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TotalTime>
  <Words>854</Words>
  <Application>Microsoft Office PowerPoint</Application>
  <PresentationFormat>Personalizado</PresentationFormat>
  <Paragraphs>61</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Arial Narrow</vt:lpstr>
      <vt:lpstr>Sergio Trendy</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dc:title>
  <dc:creator>TOC-041-AREA-TICS</dc:creator>
  <cp:lastModifiedBy>TOC-CONTROL INTERNO</cp:lastModifiedBy>
  <cp:revision>32</cp:revision>
  <dcterms:created xsi:type="dcterms:W3CDTF">2006-08-16T00:00:00Z</dcterms:created>
  <dcterms:modified xsi:type="dcterms:W3CDTF">2025-01-17T20:52:42Z</dcterms:modified>
  <dc:identifier>DAGUaw7a7_I</dc:identifier>
</cp:coreProperties>
</file>