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64" r:id="rId4"/>
    <p:sldId id="272" r:id="rId5"/>
    <p:sldId id="273" r:id="rId6"/>
    <p:sldId id="267" r:id="rId7"/>
    <p:sldId id="270" r:id="rId8"/>
    <p:sldId id="271" r:id="rId9"/>
    <p:sldId id="263" r:id="rId10"/>
  </p:sldIdLst>
  <p:sldSz cx="18288000" cy="10287000"/>
  <p:notesSz cx="6858000" cy="9144000"/>
  <p:embeddedFontLs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02" b="-2302"/>
            </a:stretch>
          </a:blipFill>
        </p:spPr>
      </p:sp>
      <p:grpSp>
        <p:nvGrpSpPr>
          <p:cNvPr id="3" name="Group 3"/>
          <p:cNvGrpSpPr/>
          <p:nvPr/>
        </p:nvGrpSpPr>
        <p:grpSpPr>
          <a:xfrm>
            <a:off x="-104998" y="9830067"/>
            <a:ext cx="18475486" cy="490439"/>
            <a:chOff x="0" y="0"/>
            <a:chExt cx="24633982" cy="653919"/>
          </a:xfrm>
        </p:grpSpPr>
        <p:grpSp>
          <p:nvGrpSpPr>
            <p:cNvPr id="4" name="Group 4"/>
            <p:cNvGrpSpPr/>
            <p:nvPr/>
          </p:nvGrpSpPr>
          <p:grpSpPr>
            <a:xfrm>
              <a:off x="0" y="0"/>
              <a:ext cx="9202044" cy="653919"/>
              <a:chOff x="0" y="0"/>
              <a:chExt cx="1817688" cy="129169"/>
            </a:xfrm>
          </p:grpSpPr>
          <p:sp>
            <p:nvSpPr>
              <p:cNvPr id="5" name="Freeform 5"/>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6" name="TextBox 6"/>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202044" y="0"/>
              <a:ext cx="9202044" cy="653919"/>
              <a:chOff x="0" y="0"/>
              <a:chExt cx="1817688" cy="129169"/>
            </a:xfrm>
          </p:grpSpPr>
          <p:sp>
            <p:nvSpPr>
              <p:cNvPr id="8" name="Freeform 8"/>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9" name="TextBox 9"/>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404089" y="0"/>
              <a:ext cx="6229893" cy="653919"/>
              <a:chOff x="0" y="0"/>
              <a:chExt cx="1230596" cy="129169"/>
            </a:xfrm>
          </p:grpSpPr>
          <p:sp>
            <p:nvSpPr>
              <p:cNvPr id="11" name="Freeform 11"/>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2" name="TextBox 12"/>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4" name="Freeform 14"/>
          <p:cNvSpPr/>
          <p:nvPr/>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0871794" y="14766"/>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17" name="Freeform 17"/>
          <p:cNvSpPr/>
          <p:nvPr/>
        </p:nvSpPr>
        <p:spPr>
          <a:xfrm>
            <a:off x="14536337" y="146572"/>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sp>
        <p:nvSpPr>
          <p:cNvPr id="21" name="Freeform 21"/>
          <p:cNvSpPr/>
          <p:nvPr/>
        </p:nvSpPr>
        <p:spPr>
          <a:xfrm>
            <a:off x="504762" y="7620218"/>
            <a:ext cx="2186946" cy="2131103"/>
          </a:xfrm>
          <a:custGeom>
            <a:avLst/>
            <a:gdLst/>
            <a:ahLst/>
            <a:cxnLst/>
            <a:rect l="l" t="t" r="r" b="b"/>
            <a:pathLst>
              <a:path w="1741235" h="1741235">
                <a:moveTo>
                  <a:pt x="0" y="0"/>
                </a:moveTo>
                <a:lnTo>
                  <a:pt x="1741235" y="0"/>
                </a:lnTo>
                <a:lnTo>
                  <a:pt x="1741235" y="1741235"/>
                </a:lnTo>
                <a:lnTo>
                  <a:pt x="0" y="1741235"/>
                </a:lnTo>
                <a:lnTo>
                  <a:pt x="0" y="0"/>
                </a:lnTo>
                <a:close/>
              </a:path>
            </a:pathLst>
          </a:custGeom>
          <a:blipFill>
            <a:blip r:embed="rId7"/>
            <a:stretch>
              <a:fillRect/>
            </a:stretch>
          </a:blipFill>
        </p:spPr>
      </p:sp>
      <p:pic>
        <p:nvPicPr>
          <p:cNvPr id="22" name="Imagen 21">
            <a:extLst>
              <a:ext uri="{FF2B5EF4-FFF2-40B4-BE49-F238E27FC236}">
                <a16:creationId xmlns:a16="http://schemas.microsoft.com/office/drawing/2014/main" id="{6DE6DD13-515B-49EA-8915-53DBD7D922A5}"/>
              </a:ext>
            </a:extLst>
          </p:cNvPr>
          <p:cNvPicPr/>
          <p:nvPr/>
        </p:nvPicPr>
        <p:blipFill>
          <a:blip r:embed="rId8">
            <a:extLst>
              <a:ext uri="{BEBA8EAE-BF5A-486C-A8C5-ECC9F3942E4B}">
                <a14:imgProps xmlns:a14="http://schemas.microsoft.com/office/drawing/2010/main">
                  <a14:imgLayer r:embed="rId9">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6172200" y="14766"/>
            <a:ext cx="4349177" cy="1112061"/>
          </a:xfrm>
          <a:prstGeom prst="rect">
            <a:avLst/>
          </a:prstGeom>
        </p:spPr>
      </p:pic>
      <p:sp>
        <p:nvSpPr>
          <p:cNvPr id="15" name="Flecha: pentágono 14">
            <a:extLst>
              <a:ext uri="{FF2B5EF4-FFF2-40B4-BE49-F238E27FC236}">
                <a16:creationId xmlns:a16="http://schemas.microsoft.com/office/drawing/2014/main" id="{A2283DCB-9388-4DBD-B066-1FFCCE2193F5}"/>
              </a:ext>
            </a:extLst>
          </p:cNvPr>
          <p:cNvSpPr/>
          <p:nvPr/>
        </p:nvSpPr>
        <p:spPr>
          <a:xfrm flipH="1">
            <a:off x="4038600" y="7852015"/>
            <a:ext cx="14263577" cy="1978052"/>
          </a:xfrm>
          <a:prstGeom prst="homePlate">
            <a:avLst/>
          </a:prstGeom>
          <a:gradFill flip="none" rotWithShape="1">
            <a:gsLst>
              <a:gs pos="0">
                <a:schemeClr val="accent1">
                  <a:lumMod val="5000"/>
                  <a:lumOff val="95000"/>
                </a:schemeClr>
              </a:gs>
              <a:gs pos="74000">
                <a:schemeClr val="accent1">
                  <a:lumMod val="45000"/>
                  <a:lumOff val="55000"/>
                </a:schemeClr>
              </a:gs>
              <a:gs pos="0">
                <a:schemeClr val="bg1">
                  <a:alpha val="2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23" name="CuadroTexto 22">
            <a:extLst>
              <a:ext uri="{FF2B5EF4-FFF2-40B4-BE49-F238E27FC236}">
                <a16:creationId xmlns:a16="http://schemas.microsoft.com/office/drawing/2014/main" id="{5CD03DAB-DA87-4F2E-B2B8-F85D51BC5199}"/>
              </a:ext>
            </a:extLst>
          </p:cNvPr>
          <p:cNvSpPr txBox="1"/>
          <p:nvPr/>
        </p:nvSpPr>
        <p:spPr>
          <a:xfrm>
            <a:off x="4982602" y="7958677"/>
            <a:ext cx="13305397" cy="1661993"/>
          </a:xfrm>
          <a:prstGeom prst="rect">
            <a:avLst/>
          </a:prstGeom>
          <a:noFill/>
        </p:spPr>
        <p:txBody>
          <a:bodyPr wrap="square" rtlCol="0">
            <a:spAutoFit/>
          </a:bodyPr>
          <a:lstStyle/>
          <a:p>
            <a:pPr algn="ctr"/>
            <a:r>
              <a:rPr lang="es-ES" sz="5400" b="1" dirty="0">
                <a:solidFill>
                  <a:schemeClr val="accent1">
                    <a:lumMod val="50000"/>
                  </a:schemeClr>
                </a:solidFill>
                <a:latin typeface="Arial" panose="020B0604020202020204" pitchFamily="34" charset="0"/>
                <a:cs typeface="Arial" panose="020B0604020202020204" pitchFamily="34" charset="0"/>
              </a:rPr>
              <a:t>INDUCCIÓN OFICINA DE CALIDAD</a:t>
            </a:r>
          </a:p>
          <a:p>
            <a:pPr algn="ctr"/>
            <a:r>
              <a:rPr lang="es-ES" sz="4400" b="1" dirty="0">
                <a:solidFill>
                  <a:schemeClr val="accent1">
                    <a:lumMod val="50000"/>
                  </a:schemeClr>
                </a:solidFill>
                <a:latin typeface="Arial" panose="020B0604020202020204" pitchFamily="34" charset="0"/>
                <a:cs typeface="Arial" panose="020B0604020202020204" pitchFamily="34" charset="0"/>
              </a:rPr>
              <a:t>POR: Camila Márquez – Referente de Calidad</a:t>
            </a:r>
            <a:endParaRPr lang="es-CO" sz="4000" b="1" dirty="0">
              <a:solidFill>
                <a:schemeClr val="accent1">
                  <a:lumMod val="50000"/>
                </a:schemeClr>
              </a:solidFill>
              <a:latin typeface="Arial" panose="020B0604020202020204" pitchFamily="34" charset="0"/>
              <a:cs typeface="Arial" panose="020B0604020202020204" pitchFamily="34" charset="0"/>
            </a:endParaRPr>
          </a:p>
        </p:txBody>
      </p:sp>
      <p:sp>
        <p:nvSpPr>
          <p:cNvPr id="13" name="Flecha: cheurón 12">
            <a:extLst>
              <a:ext uri="{FF2B5EF4-FFF2-40B4-BE49-F238E27FC236}">
                <a16:creationId xmlns:a16="http://schemas.microsoft.com/office/drawing/2014/main" id="{22EA3B98-6BF1-48A8-BF0C-A89191EAED5A}"/>
              </a:ext>
            </a:extLst>
          </p:cNvPr>
          <p:cNvSpPr/>
          <p:nvPr/>
        </p:nvSpPr>
        <p:spPr>
          <a:xfrm flipH="1">
            <a:off x="2971800" y="7852015"/>
            <a:ext cx="1828800" cy="1967497"/>
          </a:xfrm>
          <a:prstGeom prst="chevron">
            <a:avLst>
              <a:gd name="adj" fmla="val 50000"/>
            </a:avLst>
          </a:prstGeom>
          <a:gradFill flip="none" rotWithShape="1">
            <a:gsLst>
              <a:gs pos="0">
                <a:schemeClr val="bg1">
                  <a:lumMod val="95000"/>
                  <a:alpha val="97000"/>
                </a:schemeClr>
              </a:gs>
              <a:gs pos="0">
                <a:schemeClr val="accent1">
                  <a:tint val="44500"/>
                  <a:satMod val="160000"/>
                </a:schemeClr>
              </a:gs>
              <a:gs pos="12000">
                <a:schemeClr val="accent1">
                  <a:tint val="23500"/>
                  <a:satMod val="160000"/>
                  <a:alpha val="29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24840" y="1635435"/>
            <a:ext cx="18299255"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¿QUÉ ES CALIDAD?</a:t>
            </a:r>
          </a:p>
        </p:txBody>
      </p:sp>
      <p:sp>
        <p:nvSpPr>
          <p:cNvPr id="18" name="CuadroTexto 17">
            <a:extLst>
              <a:ext uri="{FF2B5EF4-FFF2-40B4-BE49-F238E27FC236}">
                <a16:creationId xmlns:a16="http://schemas.microsoft.com/office/drawing/2014/main" id="{D07913BF-4B25-404F-B14D-E25E620F5112}"/>
              </a:ext>
            </a:extLst>
          </p:cNvPr>
          <p:cNvSpPr txBox="1"/>
          <p:nvPr/>
        </p:nvSpPr>
        <p:spPr>
          <a:xfrm>
            <a:off x="1855369" y="3034456"/>
            <a:ext cx="14638195" cy="5262979"/>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Se refiere al grado en que los servicios de salud aumentan la probabilidad de obtener resultados deseados para los pacientes, teniendo en cuenta las mejores prácticas, la seguridad, la eficacia, la eficiencia y la satisfacción. Implica no solo la capacidad técnica de los profesionales de salud, sino también el desempeño del personal administrativo, de manera que se logre un impacto positivo en la salud de la población.</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La Oficina de Calidad se  encargada de coordinar y supervisar las actividades relacionadas con la mejora continua en los servicios de salud, su objetivo principal es garantizar que los pacientes/usuarios reciban atención médica segura, efectiva, oportuna y respetuosa, optimizando los procesos y los resultados de los servicios prestados mediante el desarrollo e implementación de políticas, evaluación del desempeño, capacitación y sensibilización del personal, así como la gestión de la seguridad del paciente.</a:t>
            </a: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208722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0" y="1326610"/>
            <a:ext cx="18288000"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ATRIBUTOS DE LA CALIDAD</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prstGeom prst="rect">
                  <a:avLst/>
                </a:pr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prstGeom prst="rect">
                  <a:avLst/>
                </a:pr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prstGeom prst="rect">
                  <a:avLst/>
                </a:pr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prstGeom prst="rect">
              <a:avLst/>
            </a:pr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prstGeom prst="rect">
              <a:avLst/>
            </a:pr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prstGeom prst="rect">
              <a:avLst/>
            </a:pr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prstGeom prst="rect">
              <a:avLst/>
            </a:pr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22" name="CuadroTexto 21">
            <a:extLst>
              <a:ext uri="{FF2B5EF4-FFF2-40B4-BE49-F238E27FC236}">
                <a16:creationId xmlns:a16="http://schemas.microsoft.com/office/drawing/2014/main" id="{FA78B516-9F9F-425F-840B-950C5DD3348C}"/>
              </a:ext>
            </a:extLst>
          </p:cNvPr>
          <p:cNvSpPr txBox="1"/>
          <p:nvPr/>
        </p:nvSpPr>
        <p:spPr>
          <a:xfrm>
            <a:off x="2057401" y="2504287"/>
            <a:ext cx="15161736" cy="6370975"/>
          </a:xfrm>
          <a:prstGeom prst="rect">
            <a:avLst/>
          </a:prstGeom>
          <a:noFill/>
        </p:spPr>
        <p:txBody>
          <a:bodyPr wrap="square" rtlCol="0">
            <a:spAutoFit/>
          </a:bodyPr>
          <a:lstStyle/>
          <a:p>
            <a:pPr algn="just"/>
            <a:r>
              <a:rPr lang="es-ES" sz="2800" b="1" dirty="0">
                <a:latin typeface="Arial" panose="020B0604020202020204" pitchFamily="34" charset="0"/>
                <a:cs typeface="Arial" panose="020B0604020202020204" pitchFamily="34" charset="0"/>
              </a:rPr>
              <a:t>Accesibilidad: </a:t>
            </a:r>
            <a:r>
              <a:rPr lang="es-ES" sz="2800" dirty="0">
                <a:latin typeface="Arial" panose="020B0604020202020204" pitchFamily="34" charset="0"/>
                <a:cs typeface="Arial" panose="020B0604020202020204" pitchFamily="34" charset="0"/>
              </a:rPr>
              <a:t>Posibilidad que tiene el Usuario/Paciente para utilizar los servicios de salud.</a:t>
            </a:r>
          </a:p>
          <a:p>
            <a:pPr algn="just"/>
            <a:endParaRPr lang="es-ES" sz="2000" b="1" dirty="0">
              <a:latin typeface="Arial" panose="020B0604020202020204" pitchFamily="34" charset="0"/>
              <a:cs typeface="Arial" panose="020B0604020202020204" pitchFamily="34" charset="0"/>
            </a:endParaRPr>
          </a:p>
          <a:p>
            <a:pPr algn="just"/>
            <a:r>
              <a:rPr lang="es-ES" sz="2800" b="1" dirty="0">
                <a:latin typeface="Arial" panose="020B0604020202020204" pitchFamily="34" charset="0"/>
                <a:cs typeface="Arial" panose="020B0604020202020204" pitchFamily="34" charset="0"/>
              </a:rPr>
              <a:t>Oportunidad: </a:t>
            </a:r>
            <a:r>
              <a:rPr lang="es-ES" sz="2800" dirty="0">
                <a:latin typeface="Arial" panose="020B0604020202020204" pitchFamily="34" charset="0"/>
                <a:cs typeface="Arial" panose="020B0604020202020204" pitchFamily="34" charset="0"/>
              </a:rPr>
              <a:t>Posibilidad que tiene el Usuario /Paciente de obtener los servicios que requiere sin que se presenten retrasos que pongan en riesgo su vida o su salud.</a:t>
            </a:r>
          </a:p>
          <a:p>
            <a:pPr algn="just"/>
            <a:endParaRPr lang="es-ES" sz="2000" dirty="0">
              <a:latin typeface="Arial" panose="020B0604020202020204" pitchFamily="34" charset="0"/>
              <a:cs typeface="Arial" panose="020B0604020202020204" pitchFamily="34" charset="0"/>
            </a:endParaRPr>
          </a:p>
          <a:p>
            <a:pPr algn="just"/>
            <a:r>
              <a:rPr lang="es-ES" sz="2800" b="1" dirty="0">
                <a:latin typeface="Arial" panose="020B0604020202020204" pitchFamily="34" charset="0"/>
                <a:cs typeface="Arial" panose="020B0604020202020204" pitchFamily="34" charset="0"/>
              </a:rPr>
              <a:t>Seguridad: </a:t>
            </a:r>
            <a:r>
              <a:rPr lang="es-ES" sz="2800" dirty="0">
                <a:latin typeface="Arial" panose="020B0604020202020204" pitchFamily="34" charset="0"/>
                <a:cs typeface="Arial" panose="020B0604020202020204" pitchFamily="34" charset="0"/>
              </a:rPr>
              <a:t>Conjunto de elementos estructurales, procesos, instrumentos y metodología que minimizan el riesgo de sufrir eventos adversos durante la atención.</a:t>
            </a:r>
          </a:p>
          <a:p>
            <a:pPr algn="just"/>
            <a:endParaRPr lang="es-ES" sz="2000" dirty="0">
              <a:latin typeface="Arial" panose="020B0604020202020204" pitchFamily="34" charset="0"/>
              <a:cs typeface="Arial" panose="020B0604020202020204" pitchFamily="34" charset="0"/>
            </a:endParaRPr>
          </a:p>
          <a:p>
            <a:pPr algn="just"/>
            <a:r>
              <a:rPr lang="es-ES" sz="2800" b="1" dirty="0">
                <a:latin typeface="Arial" panose="020B0604020202020204" pitchFamily="34" charset="0"/>
                <a:cs typeface="Arial" panose="020B0604020202020204" pitchFamily="34" charset="0"/>
              </a:rPr>
              <a:t>Pertinencia: </a:t>
            </a:r>
            <a:r>
              <a:rPr lang="es-ES" sz="2800" dirty="0">
                <a:latin typeface="Arial" panose="020B0604020202020204" pitchFamily="34" charset="0"/>
                <a:cs typeface="Arial" panose="020B0604020202020204" pitchFamily="34" charset="0"/>
              </a:rPr>
              <a:t>Garantía que los usuarios reciban los servicios que requieren. </a:t>
            </a:r>
          </a:p>
          <a:p>
            <a:pPr algn="just"/>
            <a:endParaRPr lang="es-ES" sz="2000" dirty="0">
              <a:latin typeface="Arial" panose="020B0604020202020204" pitchFamily="34" charset="0"/>
              <a:cs typeface="Arial" panose="020B0604020202020204" pitchFamily="34" charset="0"/>
            </a:endParaRPr>
          </a:p>
          <a:p>
            <a:pPr algn="just"/>
            <a:r>
              <a:rPr lang="es-ES" sz="2800" b="1" dirty="0">
                <a:latin typeface="Arial" panose="020B0604020202020204" pitchFamily="34" charset="0"/>
                <a:cs typeface="Arial" panose="020B0604020202020204" pitchFamily="34" charset="0"/>
              </a:rPr>
              <a:t>Continuidad: </a:t>
            </a:r>
            <a:r>
              <a:rPr lang="es-ES" sz="2800" dirty="0">
                <a:latin typeface="Arial" panose="020B0604020202020204" pitchFamily="34" charset="0"/>
                <a:cs typeface="Arial" panose="020B0604020202020204" pitchFamily="34" charset="0"/>
              </a:rPr>
              <a:t>Garantía que los usuarios reciben las intervenciones requeridas mediante la secuencia lógica y racional de actividades basadas en el conocimiento científico y sin interrupciones innecesarias. </a:t>
            </a:r>
          </a:p>
          <a:p>
            <a:pPr algn="just"/>
            <a:endParaRPr lang="es-ES" sz="2000" dirty="0">
              <a:latin typeface="Arial" panose="020B0604020202020204" pitchFamily="34" charset="0"/>
              <a:cs typeface="Arial" panose="020B0604020202020204" pitchFamily="34" charset="0"/>
            </a:endParaRPr>
          </a:p>
          <a:p>
            <a:pPr algn="just"/>
            <a:r>
              <a:rPr lang="es-ES" sz="2800" b="1" dirty="0">
                <a:latin typeface="Arial" panose="020B0604020202020204" pitchFamily="34" charset="0"/>
                <a:cs typeface="Arial" panose="020B0604020202020204" pitchFamily="34" charset="0"/>
              </a:rPr>
              <a:t>Satisfacción del Usuario: </a:t>
            </a:r>
            <a:r>
              <a:rPr lang="es-ES" sz="2800" dirty="0">
                <a:latin typeface="Arial" panose="020B0604020202020204" pitchFamily="34" charset="0"/>
                <a:cs typeface="Arial" panose="020B0604020202020204" pitchFamily="34" charset="0"/>
              </a:rPr>
              <a:t>Nivel del estado de ánimo del Usuario-Paciente y su familia al comparar la atención en salud con sus expectativas.​</a:t>
            </a:r>
            <a:endParaRPr lang="es-CO" sz="2800" dirty="0">
              <a:latin typeface="Arial" panose="020B0604020202020204" pitchFamily="34" charset="0"/>
              <a:cs typeface="Arial" panose="020B0604020202020204" pitchFamily="34" charset="0"/>
            </a:endParaRPr>
          </a:p>
        </p:txBody>
      </p:sp>
      <p:pic>
        <p:nvPicPr>
          <p:cNvPr id="1026" name="Picture 2" descr="28.300+ Tick Verde Fotografías de stock, fotos e imágenes libres de  derechos - iStock | Online, Mano ok, En construccion">
            <a:extLst>
              <a:ext uri="{FF2B5EF4-FFF2-40B4-BE49-F238E27FC236}">
                <a16:creationId xmlns:a16="http://schemas.microsoft.com/office/drawing/2014/main" id="{9DD6C410-BD7A-4DFB-BDEE-7F912296DE1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241" t="15843" r="9477" b="17320"/>
          <a:stretch/>
        </p:blipFill>
        <p:spPr bwMode="auto">
          <a:xfrm>
            <a:off x="1066799" y="2389432"/>
            <a:ext cx="655259" cy="632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28.300+ Tick Verde Fotografías de stock, fotos e imágenes libres de  derechos - iStock | Online, Mano ok, En construccion">
            <a:extLst>
              <a:ext uri="{FF2B5EF4-FFF2-40B4-BE49-F238E27FC236}">
                <a16:creationId xmlns:a16="http://schemas.microsoft.com/office/drawing/2014/main" id="{0142C803-B10E-4954-A282-3BEBEEF9CE0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241" t="15843" r="9477" b="17320"/>
          <a:stretch/>
        </p:blipFill>
        <p:spPr bwMode="auto">
          <a:xfrm>
            <a:off x="1066800" y="3340840"/>
            <a:ext cx="655259" cy="632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28.300+ Tick Verde Fotografías de stock, fotos e imágenes libres de  derechos - iStock | Online, Mano ok, En construccion">
            <a:extLst>
              <a:ext uri="{FF2B5EF4-FFF2-40B4-BE49-F238E27FC236}">
                <a16:creationId xmlns:a16="http://schemas.microsoft.com/office/drawing/2014/main" id="{F8C80865-6938-4D46-9942-DF65E80013C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241" t="15843" r="9477" b="17320"/>
          <a:stretch/>
        </p:blipFill>
        <p:spPr bwMode="auto">
          <a:xfrm>
            <a:off x="1066799" y="4503358"/>
            <a:ext cx="655259" cy="6321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28.300+ Tick Verde Fotografías de stock, fotos e imágenes libres de  derechos - iStock | Online, Mano ok, En construccion">
            <a:extLst>
              <a:ext uri="{FF2B5EF4-FFF2-40B4-BE49-F238E27FC236}">
                <a16:creationId xmlns:a16="http://schemas.microsoft.com/office/drawing/2014/main" id="{17F0C0B3-D546-4F80-894D-0D52AAE3243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241" t="15843" r="9477" b="17320"/>
          <a:stretch/>
        </p:blipFill>
        <p:spPr bwMode="auto">
          <a:xfrm>
            <a:off x="1066799" y="5436099"/>
            <a:ext cx="655259" cy="6321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28.300+ Tick Verde Fotografías de stock, fotos e imágenes libres de  derechos - iStock | Online, Mano ok, En construccion">
            <a:extLst>
              <a:ext uri="{FF2B5EF4-FFF2-40B4-BE49-F238E27FC236}">
                <a16:creationId xmlns:a16="http://schemas.microsoft.com/office/drawing/2014/main" id="{7433AE43-68F7-450E-AEDB-FB36C42459E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241" t="15843" r="9477" b="17320"/>
          <a:stretch/>
        </p:blipFill>
        <p:spPr bwMode="auto">
          <a:xfrm>
            <a:off x="1066799" y="6617284"/>
            <a:ext cx="655259" cy="6321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28.300+ Tick Verde Fotografías de stock, fotos e imágenes libres de  derechos - iStock | Online, Mano ok, En construccion">
            <a:extLst>
              <a:ext uri="{FF2B5EF4-FFF2-40B4-BE49-F238E27FC236}">
                <a16:creationId xmlns:a16="http://schemas.microsoft.com/office/drawing/2014/main" id="{83C9752D-42DB-4F41-B9C9-82447C93AD93}"/>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2026" b="82819" l="23789" r="83260">
                        <a14:foregroundMark x1="31863" y1="31046" x2="31863" y2="31046"/>
                        <a14:foregroundMark x1="24020" y1="46895" x2="24020" y2="46895"/>
                        <a14:foregroundMark x1="57680" y1="79412" x2="57680" y2="79412"/>
                        <a14:foregroundMark x1="73568" y1="56828" x2="73568" y2="56828"/>
                        <a14:foregroundMark x1="46696" y1="78414" x2="46696" y2="78414"/>
                        <a14:foregroundMark x1="35242" y1="82819" x2="35242" y2="82819"/>
                        <a14:foregroundMark x1="59031" y1="51542" x2="59031" y2="51542"/>
                      </a14:backgroundRemoval>
                    </a14:imgEffect>
                  </a14:imgLayer>
                </a14:imgProps>
              </a:ext>
              <a:ext uri="{28A0092B-C50C-407E-A947-70E740481C1C}">
                <a14:useLocalDpi xmlns:a14="http://schemas.microsoft.com/office/drawing/2010/main" val="0"/>
              </a:ext>
            </a:extLst>
          </a:blip>
          <a:srcRect l="21241" t="15843" r="9477" b="17320"/>
          <a:stretch/>
        </p:blipFill>
        <p:spPr bwMode="auto">
          <a:xfrm>
            <a:off x="1068864" y="7947038"/>
            <a:ext cx="655259" cy="63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46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1" y="1381284"/>
            <a:ext cx="18287999"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NORMATIVIDAD QUE REGULA EL SOGC</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23" name="CuadroTexto 22">
            <a:extLst>
              <a:ext uri="{FF2B5EF4-FFF2-40B4-BE49-F238E27FC236}">
                <a16:creationId xmlns:a16="http://schemas.microsoft.com/office/drawing/2014/main" id="{7569F3D5-D675-4DD5-AD36-9226041AA8BF}"/>
              </a:ext>
            </a:extLst>
          </p:cNvPr>
          <p:cNvSpPr txBox="1"/>
          <p:nvPr/>
        </p:nvSpPr>
        <p:spPr>
          <a:xfrm>
            <a:off x="1219200" y="2499789"/>
            <a:ext cx="16611600" cy="5632311"/>
          </a:xfrm>
          <a:prstGeom prst="rect">
            <a:avLst/>
          </a:prstGeom>
          <a:noFill/>
        </p:spPr>
        <p:txBody>
          <a:bodyPr wrap="square">
            <a:spAutoFit/>
          </a:bodyPr>
          <a:lstStyle/>
          <a:p>
            <a:pPr algn="just"/>
            <a:r>
              <a:rPr lang="es-ES" sz="2400" b="1" dirty="0">
                <a:latin typeface="Arial" panose="020B0604020202020204" pitchFamily="34" charset="0"/>
                <a:cs typeface="Arial" panose="020B0604020202020204" pitchFamily="34" charset="0"/>
              </a:rPr>
              <a:t>1. Ley 100 de 1993</a:t>
            </a:r>
          </a:p>
          <a:p>
            <a:pPr algn="just"/>
            <a:r>
              <a:rPr lang="es-ES" sz="2400" dirty="0">
                <a:latin typeface="Arial" panose="020B0604020202020204" pitchFamily="34" charset="0"/>
                <a:cs typeface="Arial" panose="020B0604020202020204" pitchFamily="34" charset="0"/>
              </a:rPr>
              <a:t>Esta ley es la base del sistema de salud en Colombia y establece el Sistema de Seguridad Social en Salud. Aunque no regula específicamente el SOGC, es fundamental, ya que establece la estructura general del sistema de salud y hace referencia a la calidad de los servicios de salud.</a:t>
            </a:r>
          </a:p>
          <a:p>
            <a:pPr algn="just"/>
            <a:endParaRPr lang="es-ES" sz="20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2. Ley 1122 de 2007</a:t>
            </a:r>
          </a:p>
          <a:p>
            <a:pPr algn="just"/>
            <a:r>
              <a:rPr lang="es-ES" sz="2400" dirty="0">
                <a:latin typeface="Arial" panose="020B0604020202020204" pitchFamily="34" charset="0"/>
                <a:cs typeface="Arial" panose="020B0604020202020204" pitchFamily="34" charset="0"/>
              </a:rPr>
              <a:t>Esta ley reformó aspectos del Sistema General de Seguridad Social en Salud y establece medidas para mejorar la calidad en los servicios prestados a los usuarios del sistema. A través de esta ley, se refuerzan las disposiciones sobre la calidad de la atención y se promueve la implementación de sistemas de calidad en las entidades prestadoras de servicios de salud.</a:t>
            </a:r>
          </a:p>
          <a:p>
            <a:pPr algn="just"/>
            <a:endParaRPr lang="es-ES" sz="20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3. Decreto 1011 de 2006</a:t>
            </a:r>
          </a:p>
          <a:p>
            <a:pPr algn="just"/>
            <a:r>
              <a:rPr lang="es-ES" sz="2400" dirty="0">
                <a:latin typeface="Arial" panose="020B0604020202020204" pitchFamily="34" charset="0"/>
                <a:cs typeface="Arial" panose="020B0604020202020204" pitchFamily="34" charset="0"/>
              </a:rPr>
              <a:t>Este decreto regula el Sistema de Aseguramiento en Salud y es clave para la implementación del SOGC, ya que establece los lineamientos generales para las entidades del sector salud en cuanto a los procesos y mecanismos para garantizar la calidad de la atención..</a:t>
            </a:r>
          </a:p>
        </p:txBody>
      </p:sp>
      <p:sp>
        <p:nvSpPr>
          <p:cNvPr id="24" name="CuadroTexto 23">
            <a:extLst>
              <a:ext uri="{FF2B5EF4-FFF2-40B4-BE49-F238E27FC236}">
                <a16:creationId xmlns:a16="http://schemas.microsoft.com/office/drawing/2014/main" id="{0F390D83-1FA5-4928-A35D-4BD9D181F7BE}"/>
              </a:ext>
            </a:extLst>
          </p:cNvPr>
          <p:cNvSpPr txBox="1"/>
          <p:nvPr/>
        </p:nvSpPr>
        <p:spPr>
          <a:xfrm>
            <a:off x="3886200" y="8211033"/>
            <a:ext cx="13944600" cy="1569660"/>
          </a:xfrm>
          <a:prstGeom prst="rect">
            <a:avLst/>
          </a:prstGeom>
          <a:noFill/>
        </p:spPr>
        <p:txBody>
          <a:bodyPr wrap="square">
            <a:spAutoFit/>
          </a:bodyPr>
          <a:lstStyle/>
          <a:p>
            <a:pPr algn="just"/>
            <a:r>
              <a:rPr lang="es-ES" sz="2400" b="1" dirty="0">
                <a:latin typeface="Arial" panose="020B0604020202020204" pitchFamily="34" charset="0"/>
                <a:cs typeface="Arial" panose="020B0604020202020204" pitchFamily="34" charset="0"/>
              </a:rPr>
              <a:t>4. Resolución 2003 de 2014 (Ministerio de Salud y Protección Social)</a:t>
            </a:r>
          </a:p>
          <a:p>
            <a:pPr algn="just"/>
            <a:r>
              <a:rPr lang="es-ES" sz="2400" dirty="0">
                <a:latin typeface="Arial" panose="020B0604020202020204" pitchFamily="34" charset="0"/>
                <a:cs typeface="Arial" panose="020B0604020202020204" pitchFamily="34" charset="0"/>
              </a:rPr>
              <a:t>Esta resolución establece los lineamientos y las condiciones mínimas que deben cumplir las instituciones prestadoras de servicios de salud para garantizar la calidad en los servicios que brindan y los mecanismos de monitoreo y evaluación.</a:t>
            </a:r>
          </a:p>
        </p:txBody>
      </p:sp>
    </p:spTree>
    <p:extLst>
      <p:ext uri="{BB962C8B-B14F-4D97-AF65-F5344CB8AC3E}">
        <p14:creationId xmlns:p14="http://schemas.microsoft.com/office/powerpoint/2010/main" val="293393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1" y="1381284"/>
            <a:ext cx="18287999"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NORMATIVIDAD QUE REGULA EL SOGC</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23" name="CuadroTexto 22">
            <a:extLst>
              <a:ext uri="{FF2B5EF4-FFF2-40B4-BE49-F238E27FC236}">
                <a16:creationId xmlns:a16="http://schemas.microsoft.com/office/drawing/2014/main" id="{7569F3D5-D675-4DD5-AD36-9226041AA8BF}"/>
              </a:ext>
            </a:extLst>
          </p:cNvPr>
          <p:cNvSpPr txBox="1"/>
          <p:nvPr/>
        </p:nvSpPr>
        <p:spPr>
          <a:xfrm>
            <a:off x="1219200" y="2499789"/>
            <a:ext cx="16459200" cy="5262979"/>
          </a:xfrm>
          <a:prstGeom prst="rect">
            <a:avLst/>
          </a:prstGeom>
          <a:noFill/>
        </p:spPr>
        <p:txBody>
          <a:bodyPr wrap="square">
            <a:spAutoFit/>
          </a:bodyPr>
          <a:lstStyle/>
          <a:p>
            <a:pPr algn="just"/>
            <a:r>
              <a:rPr lang="es-ES" sz="2400" b="1" dirty="0">
                <a:latin typeface="Arial" panose="020B0604020202020204" pitchFamily="34" charset="0"/>
                <a:cs typeface="Arial" panose="020B0604020202020204" pitchFamily="34" charset="0"/>
              </a:rPr>
              <a:t>5. Decreto 780 de 2016</a:t>
            </a:r>
          </a:p>
          <a:p>
            <a:pPr algn="just"/>
            <a:r>
              <a:rPr lang="es-ES" sz="2400" dirty="0">
                <a:latin typeface="Arial" panose="020B0604020202020204" pitchFamily="34" charset="0"/>
                <a:cs typeface="Arial" panose="020B0604020202020204" pitchFamily="34" charset="0"/>
              </a:rPr>
              <a:t>Este decreto compila las normas del sector salud en Colombia y regula varios aspectos del Sistema General de Seguridad Social en Salud, incluyendo los procedimientos y los requisitos de calidad en la atención. En su contenido se incluye la regulación para las instituciones que implementan el SOGC.</a:t>
            </a:r>
          </a:p>
          <a:p>
            <a:pPr algn="just"/>
            <a:endParaRPr lang="es-ES" sz="20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6. Resolución 3100 de 2019</a:t>
            </a:r>
          </a:p>
          <a:p>
            <a:pPr algn="just"/>
            <a:r>
              <a:rPr lang="es-ES" sz="2400" dirty="0">
                <a:latin typeface="Arial" panose="020B0604020202020204" pitchFamily="34" charset="0"/>
                <a:cs typeface="Arial" panose="020B0604020202020204" pitchFamily="34" charset="0"/>
              </a:rPr>
              <a:t>Por la cual se definen los procedimientos y condiciones de inscripción de los prestadores de servicios de salud y de habilitación de los servicios de salud y se adopta el Manual de Inscripción de Prestadores y Habilitación de Servicios de Salud. </a:t>
            </a:r>
          </a:p>
          <a:p>
            <a:pPr algn="just"/>
            <a:endParaRPr lang="es-ES" sz="20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7. Circular 27 de 2018 (Ministerio de Salud)</a:t>
            </a:r>
          </a:p>
          <a:p>
            <a:pPr algn="just"/>
            <a:r>
              <a:rPr lang="es-ES" sz="2400" dirty="0">
                <a:latin typeface="Arial" panose="020B0604020202020204" pitchFamily="34" charset="0"/>
                <a:cs typeface="Arial" panose="020B0604020202020204" pitchFamily="34" charset="0"/>
              </a:rPr>
              <a:t>Esta circular establece la importancia de la calidad en los servicios prestados en los hospitales y clínicas, resaltando el papel del SOGC como herramienta para mejorar los resultados en salud. La circular también hace énfasis en el monitoreo y seguimiento de la calidad.</a:t>
            </a:r>
          </a:p>
        </p:txBody>
      </p:sp>
      <p:sp>
        <p:nvSpPr>
          <p:cNvPr id="22" name="CuadroTexto 21">
            <a:extLst>
              <a:ext uri="{FF2B5EF4-FFF2-40B4-BE49-F238E27FC236}">
                <a16:creationId xmlns:a16="http://schemas.microsoft.com/office/drawing/2014/main" id="{4B9BF860-242C-4878-80A1-9DCDC7599707}"/>
              </a:ext>
            </a:extLst>
          </p:cNvPr>
          <p:cNvSpPr txBox="1"/>
          <p:nvPr/>
        </p:nvSpPr>
        <p:spPr>
          <a:xfrm>
            <a:off x="3505200" y="7939257"/>
            <a:ext cx="14173200" cy="1569660"/>
          </a:xfrm>
          <a:prstGeom prst="rect">
            <a:avLst/>
          </a:prstGeom>
          <a:noFill/>
        </p:spPr>
        <p:txBody>
          <a:bodyPr wrap="square">
            <a:spAutoFit/>
          </a:bodyPr>
          <a:lstStyle/>
          <a:p>
            <a:pPr algn="just"/>
            <a:r>
              <a:rPr lang="es-ES" sz="2400" b="1" dirty="0">
                <a:latin typeface="Arial" panose="020B0604020202020204" pitchFamily="34" charset="0"/>
                <a:cs typeface="Arial" panose="020B0604020202020204" pitchFamily="34" charset="0"/>
              </a:rPr>
              <a:t>8. Normas Técnicas y Guías de Práctica Clínica</a:t>
            </a:r>
          </a:p>
          <a:p>
            <a:pPr algn="just"/>
            <a:r>
              <a:rPr lang="es-ES" sz="2400" dirty="0">
                <a:latin typeface="Arial" panose="020B0604020202020204" pitchFamily="34" charset="0"/>
                <a:cs typeface="Arial" panose="020B0604020202020204" pitchFamily="34" charset="0"/>
              </a:rPr>
              <a:t>Además de las leyes y decretos, en Colombia también existen normas técnicas y guías de práctica clínica emitidas por el Ministerio de Salud, que son fundamentales para garantizar que los procesos de atención sigan los mejores estándares científicos y técnicos.</a:t>
            </a:r>
          </a:p>
        </p:txBody>
      </p:sp>
    </p:spTree>
    <p:extLst>
      <p:ext uri="{BB962C8B-B14F-4D97-AF65-F5344CB8AC3E}">
        <p14:creationId xmlns:p14="http://schemas.microsoft.com/office/powerpoint/2010/main" val="351746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1" y="1638213"/>
            <a:ext cx="18287999"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IMPORTANCIA DE LOS INDICADORES</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D07913BF-4B25-404F-B14D-E25E620F5112}"/>
              </a:ext>
            </a:extLst>
          </p:cNvPr>
          <p:cNvSpPr txBox="1"/>
          <p:nvPr/>
        </p:nvSpPr>
        <p:spPr>
          <a:xfrm>
            <a:off x="1581150" y="3078132"/>
            <a:ext cx="15125700" cy="1815882"/>
          </a:xfrm>
          <a:prstGeom prst="rect">
            <a:avLst/>
          </a:prstGeom>
          <a:noFill/>
        </p:spPr>
        <p:txBody>
          <a:bodyPr wrap="square" rtlCol="0">
            <a:spAutoFit/>
          </a:bodyPr>
          <a:lstStyle/>
          <a:p>
            <a:pPr algn="ctr"/>
            <a:r>
              <a:rPr lang="es-ES" sz="2800" dirty="0">
                <a:latin typeface="Arial" panose="020B0604020202020204" pitchFamily="34" charset="0"/>
                <a:cs typeface="Arial" panose="020B0604020202020204" pitchFamily="34" charset="0"/>
              </a:rPr>
              <a:t>Los indicadores permiten medir y asegurar la calidad de los servicios prestados, su correcto diligenciamiento tiene un impacto directo en la medición de la atención al paciente, la gestión institucional y el cumplimiento de las normativas establecidas, entre las principales razones de su importancia están:</a:t>
            </a:r>
            <a:endParaRPr lang="es-CO" sz="28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22" name="CuadroTexto 21">
            <a:extLst>
              <a:ext uri="{FF2B5EF4-FFF2-40B4-BE49-F238E27FC236}">
                <a16:creationId xmlns:a16="http://schemas.microsoft.com/office/drawing/2014/main" id="{B50E317D-AE33-47A2-88FC-AE1F3DE47B8D}"/>
              </a:ext>
            </a:extLst>
          </p:cNvPr>
          <p:cNvSpPr txBox="1"/>
          <p:nvPr/>
        </p:nvSpPr>
        <p:spPr>
          <a:xfrm>
            <a:off x="4088434" y="5252310"/>
            <a:ext cx="9228220" cy="3970318"/>
          </a:xfrm>
          <a:prstGeom prst="rect">
            <a:avLst/>
          </a:prstGeom>
          <a:noFill/>
        </p:spPr>
        <p:txBody>
          <a:bodyPr wrap="square">
            <a:spAutoFit/>
          </a:bodyPr>
          <a:lstStyle/>
          <a:p>
            <a:pPr marL="457200" indent="-457200">
              <a:buFont typeface="Wingdings" panose="05000000000000000000" pitchFamily="2" charset="2"/>
              <a:buChar char="ü"/>
            </a:pPr>
            <a:r>
              <a:rPr lang="es-ES" sz="2800" dirty="0">
                <a:latin typeface="Arial" panose="020B0604020202020204" pitchFamily="34" charset="0"/>
                <a:cs typeface="Arial" panose="020B0604020202020204" pitchFamily="34" charset="0"/>
              </a:rPr>
              <a:t>Medición de la calidad de los servicios</a:t>
            </a:r>
          </a:p>
          <a:p>
            <a:pPr marL="457200" indent="-457200">
              <a:buFont typeface="Wingdings" panose="05000000000000000000" pitchFamily="2" charset="2"/>
              <a:buChar char="ü"/>
            </a:pPr>
            <a:r>
              <a:rPr lang="es-ES" sz="2800" dirty="0">
                <a:latin typeface="Arial" panose="020B0604020202020204" pitchFamily="34" charset="0"/>
                <a:cs typeface="Arial" panose="020B0604020202020204" pitchFamily="34" charset="0"/>
              </a:rPr>
              <a:t>Cumplimiento de normativas y estándares de calidad</a:t>
            </a:r>
          </a:p>
          <a:p>
            <a:pPr marL="457200" indent="-457200">
              <a:buFont typeface="Wingdings" panose="05000000000000000000" pitchFamily="2" charset="2"/>
              <a:buChar char="ü"/>
            </a:pPr>
            <a:r>
              <a:rPr lang="es-ES" sz="2800" dirty="0">
                <a:latin typeface="Arial" panose="020B0604020202020204" pitchFamily="34" charset="0"/>
                <a:cs typeface="Arial" panose="020B0604020202020204" pitchFamily="34" charset="0"/>
              </a:rPr>
              <a:t>Mejora continua de los procesos</a:t>
            </a:r>
          </a:p>
          <a:p>
            <a:pPr marL="457200" indent="-457200">
              <a:buFont typeface="Wingdings" panose="05000000000000000000" pitchFamily="2" charset="2"/>
              <a:buChar char="ü"/>
            </a:pPr>
            <a:r>
              <a:rPr lang="es-ES" sz="2800" dirty="0">
                <a:latin typeface="Arial" panose="020B0604020202020204" pitchFamily="34" charset="0"/>
                <a:cs typeface="Arial" panose="020B0604020202020204" pitchFamily="34" charset="0"/>
              </a:rPr>
              <a:t>Toma de decisiones informadas</a:t>
            </a:r>
          </a:p>
          <a:p>
            <a:pPr marL="457200" indent="-457200">
              <a:buFont typeface="Wingdings" panose="05000000000000000000" pitchFamily="2" charset="2"/>
              <a:buChar char="ü"/>
            </a:pPr>
            <a:r>
              <a:rPr lang="es-ES" sz="2800" dirty="0">
                <a:latin typeface="Arial" panose="020B0604020202020204" pitchFamily="34" charset="0"/>
                <a:cs typeface="Arial" panose="020B0604020202020204" pitchFamily="34" charset="0"/>
              </a:rPr>
              <a:t>Transparencia y rendición de cuentas</a:t>
            </a:r>
          </a:p>
          <a:p>
            <a:pPr marL="457200" indent="-457200">
              <a:buFont typeface="Wingdings" panose="05000000000000000000" pitchFamily="2" charset="2"/>
              <a:buChar char="ü"/>
            </a:pPr>
            <a:r>
              <a:rPr lang="es-ES" sz="2800" dirty="0">
                <a:latin typeface="Arial" panose="020B0604020202020204" pitchFamily="34" charset="0"/>
                <a:cs typeface="Arial" panose="020B0604020202020204" pitchFamily="34" charset="0"/>
              </a:rPr>
              <a:t>Evaluación de la satisfacción del paciente</a:t>
            </a:r>
          </a:p>
          <a:p>
            <a:pPr marL="457200" indent="-457200">
              <a:buFont typeface="Wingdings" panose="05000000000000000000" pitchFamily="2" charset="2"/>
              <a:buChar char="ü"/>
            </a:pPr>
            <a:r>
              <a:rPr lang="es-ES" sz="2800" dirty="0">
                <a:latin typeface="Arial" panose="020B0604020202020204" pitchFamily="34" charset="0"/>
                <a:cs typeface="Arial" panose="020B0604020202020204" pitchFamily="34" charset="0"/>
              </a:rPr>
              <a:t>Prevención de eventos adversos</a:t>
            </a:r>
          </a:p>
          <a:p>
            <a:pPr marL="457200" indent="-457200">
              <a:buFont typeface="Wingdings" panose="05000000000000000000" pitchFamily="2" charset="2"/>
              <a:buChar char="ü"/>
            </a:pPr>
            <a:r>
              <a:rPr lang="es-ES" sz="2800" dirty="0">
                <a:latin typeface="Arial" panose="020B0604020202020204" pitchFamily="34" charset="0"/>
                <a:cs typeface="Arial" panose="020B0604020202020204" pitchFamily="34" charset="0"/>
              </a:rPr>
              <a:t>Optimización de recursos</a:t>
            </a:r>
          </a:p>
          <a:p>
            <a:pPr marL="457200" indent="-457200">
              <a:buFont typeface="Wingdings" panose="05000000000000000000" pitchFamily="2" charset="2"/>
              <a:buChar char="ü"/>
            </a:pPr>
            <a:r>
              <a:rPr lang="es-ES" sz="2800" dirty="0">
                <a:latin typeface="Arial" panose="020B0604020202020204" pitchFamily="34" charset="0"/>
                <a:cs typeface="Arial" panose="020B0604020202020204" pitchFamily="34" charset="0"/>
              </a:rPr>
              <a:t>Fortalecimiento institucional</a:t>
            </a:r>
          </a:p>
        </p:txBody>
      </p:sp>
    </p:spTree>
    <p:extLst>
      <p:ext uri="{BB962C8B-B14F-4D97-AF65-F5344CB8AC3E}">
        <p14:creationId xmlns:p14="http://schemas.microsoft.com/office/powerpoint/2010/main" val="397136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0" y="1396738"/>
            <a:ext cx="18267218" cy="1877437"/>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PAMEC</a:t>
            </a:r>
          </a:p>
          <a:p>
            <a:pPr algn="ctr"/>
            <a:endParaRPr lang="es-ES" sz="2000" dirty="0">
              <a:latin typeface="Arial" panose="020B0604020202020204" pitchFamily="34" charset="0"/>
              <a:cs typeface="Arial" panose="020B0604020202020204" pitchFamily="34" charset="0"/>
            </a:endParaRPr>
          </a:p>
          <a:p>
            <a:pPr algn="ctr"/>
            <a:r>
              <a:rPr lang="es-ES" sz="3600" dirty="0">
                <a:latin typeface="Arial" panose="020B0604020202020204" pitchFamily="34" charset="0"/>
                <a:cs typeface="Arial" panose="020B0604020202020204" pitchFamily="34" charset="0"/>
              </a:rPr>
              <a:t>(Programa de Auditoría para el Mejoramiento de la Calidad de la Atención en Salud) </a:t>
            </a:r>
          </a:p>
        </p:txBody>
      </p:sp>
      <p:sp>
        <p:nvSpPr>
          <p:cNvPr id="18" name="CuadroTexto 17">
            <a:extLst>
              <a:ext uri="{FF2B5EF4-FFF2-40B4-BE49-F238E27FC236}">
                <a16:creationId xmlns:a16="http://schemas.microsoft.com/office/drawing/2014/main" id="{D07913BF-4B25-404F-B14D-E25E620F5112}"/>
              </a:ext>
            </a:extLst>
          </p:cNvPr>
          <p:cNvSpPr txBox="1"/>
          <p:nvPr/>
        </p:nvSpPr>
        <p:spPr>
          <a:xfrm>
            <a:off x="2263486" y="3488964"/>
            <a:ext cx="13740246" cy="5509200"/>
          </a:xfrm>
          <a:prstGeom prst="rect">
            <a:avLst/>
          </a:prstGeom>
          <a:noFill/>
        </p:spPr>
        <p:txBody>
          <a:bodyPr wrap="square" rtlCol="0">
            <a:spAutoFit/>
          </a:bodyPr>
          <a:lstStyle/>
          <a:p>
            <a:pPr algn="ctr"/>
            <a:r>
              <a:rPr lang="es-ES" sz="3200" dirty="0">
                <a:latin typeface="Arial" panose="020B0604020202020204" pitchFamily="34" charset="0"/>
                <a:cs typeface="Arial" panose="020B0604020202020204" pitchFamily="34" charset="0"/>
              </a:rPr>
              <a:t>Este programa tiene como objetivo principal evaluar y mejorar continuamente la calidad de los servicios de salud.</a:t>
            </a:r>
          </a:p>
          <a:p>
            <a:pPr algn="just"/>
            <a:endParaRPr lang="es-ES" sz="3200" dirty="0">
              <a:latin typeface="Arial" panose="020B0604020202020204" pitchFamily="34" charset="0"/>
              <a:cs typeface="Arial" panose="020B0604020202020204" pitchFamily="34" charset="0"/>
            </a:endParaRPr>
          </a:p>
          <a:p>
            <a:pPr algn="just"/>
            <a:r>
              <a:rPr lang="es-ES" sz="3200" dirty="0">
                <a:latin typeface="Arial" panose="020B0604020202020204" pitchFamily="34" charset="0"/>
                <a:cs typeface="Arial" panose="020B0604020202020204" pitchFamily="34" charset="0"/>
              </a:rPr>
              <a:t>El PAMEC es una herramienta esencial para todas las instituciones prestadoras de servicios de salud (IPS) en Colombia. A través de auditorías y evaluaciones constantes, se busca asegurar que las IPS cumplan con los estándares de calidad y ofrezcan una atención segura y efectiva. Este programa no solo beneficia a los pacientes, sino que también garantiza el cumplimiento de la normativa de salud vigente, como la Resolución 3100 de 2019, que establece los requisitos para la habilitación de las IPS.</a:t>
            </a:r>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419398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0" y="2596148"/>
            <a:ext cx="5943599" cy="1754326"/>
          </a:xfrm>
          <a:prstGeom prst="rect">
            <a:avLst/>
          </a:prstGeom>
          <a:noFill/>
        </p:spPr>
        <p:txBody>
          <a:bodyPr wrap="square" rtlCol="0">
            <a:spAutoFit/>
          </a:bodyPr>
          <a:lstStyle/>
          <a:p>
            <a:pPr algn="ctr"/>
            <a:r>
              <a:rPr lang="es-ES" sz="5400" b="1" dirty="0">
                <a:solidFill>
                  <a:schemeClr val="accent1">
                    <a:lumMod val="75000"/>
                  </a:schemeClr>
                </a:solidFill>
                <a:latin typeface="Arial" panose="020B0604020202020204" pitchFamily="34" charset="0"/>
                <a:cs typeface="Arial" panose="020B0604020202020204" pitchFamily="34" charset="0"/>
              </a:rPr>
              <a:t>PORTAFOLIO</a:t>
            </a:r>
          </a:p>
          <a:p>
            <a:pPr algn="ctr"/>
            <a:r>
              <a:rPr lang="es-ES" sz="5400" b="1" dirty="0">
                <a:solidFill>
                  <a:schemeClr val="accent1">
                    <a:lumMod val="75000"/>
                  </a:schemeClr>
                </a:solidFill>
                <a:latin typeface="Arial" panose="020B0604020202020204" pitchFamily="34" charset="0"/>
                <a:cs typeface="Arial" panose="020B0604020202020204" pitchFamily="34" charset="0"/>
              </a:rPr>
              <a:t>DE SERVICIOS</a:t>
            </a:r>
            <a:endParaRPr lang="es-CO" sz="54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D07913BF-4B25-404F-B14D-E25E620F5112}"/>
              </a:ext>
            </a:extLst>
          </p:cNvPr>
          <p:cNvSpPr txBox="1"/>
          <p:nvPr/>
        </p:nvSpPr>
        <p:spPr>
          <a:xfrm>
            <a:off x="467552" y="4731777"/>
            <a:ext cx="4982603" cy="3539430"/>
          </a:xfrm>
          <a:prstGeom prst="rect">
            <a:avLst/>
          </a:prstGeom>
          <a:noFill/>
        </p:spPr>
        <p:txBody>
          <a:bodyPr wrap="square" rtlCol="0">
            <a:spAutoFit/>
          </a:bodyPr>
          <a:lstStyle/>
          <a:p>
            <a:pPr algn="ctr"/>
            <a:r>
              <a:rPr lang="es-ES" sz="2800" dirty="0">
                <a:latin typeface="Arial" panose="020B0604020202020204" pitchFamily="34" charset="0"/>
                <a:cs typeface="Arial" panose="020B0604020202020204" pitchFamily="34" charset="0"/>
              </a:rPr>
              <a:t>Es el conjunto de servicios de salud que se encuentran habilitados por un prestador.</a:t>
            </a:r>
          </a:p>
          <a:p>
            <a:pPr algn="ctr"/>
            <a:r>
              <a:rPr lang="es-ES" sz="2800" dirty="0">
                <a:latin typeface="Arial" panose="020B0604020202020204" pitchFamily="34" charset="0"/>
                <a:cs typeface="Arial" panose="020B0604020202020204" pitchFamily="34" charset="0"/>
              </a:rPr>
              <a:t>Es un documento o una presentación donde una IPS detalla las características de su oferta de servicios de salud.</a:t>
            </a:r>
            <a:endParaRPr lang="es-CO" sz="28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O" dirty="0"/>
            </a:p>
          </p:txBody>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pic>
        <p:nvPicPr>
          <p:cNvPr id="23" name="Imagen 22">
            <a:extLst>
              <a:ext uri="{FF2B5EF4-FFF2-40B4-BE49-F238E27FC236}">
                <a16:creationId xmlns:a16="http://schemas.microsoft.com/office/drawing/2014/main" id="{C2053DE3-CA77-4A77-BFC6-72F538EBC3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28961" y="1643266"/>
            <a:ext cx="12359039" cy="7596288"/>
          </a:xfrm>
          <a:prstGeom prst="rect">
            <a:avLst/>
          </a:prstGeom>
        </p:spPr>
      </p:pic>
    </p:spTree>
    <p:extLst>
      <p:ext uri="{BB962C8B-B14F-4D97-AF65-F5344CB8AC3E}">
        <p14:creationId xmlns:p14="http://schemas.microsoft.com/office/powerpoint/2010/main" val="327920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55" y="8767599"/>
            <a:ext cx="18288000" cy="1519401"/>
            <a:chOff x="0" y="0"/>
            <a:chExt cx="4816593" cy="400171"/>
          </a:xfrm>
        </p:grpSpPr>
        <p:sp>
          <p:nvSpPr>
            <p:cNvPr id="4" name="Freeform 4"/>
            <p:cNvSpPr/>
            <p:nvPr/>
          </p:nvSpPr>
          <p:spPr>
            <a:xfrm>
              <a:off x="0" y="0"/>
              <a:ext cx="4816592" cy="400171"/>
            </a:xfrm>
            <a:custGeom>
              <a:avLst/>
              <a:gdLst/>
              <a:ahLst/>
              <a:cxnLst/>
              <a:rect l="l" t="t" r="r" b="b"/>
              <a:pathLst>
                <a:path w="4816592" h="400171">
                  <a:moveTo>
                    <a:pt x="0" y="0"/>
                  </a:moveTo>
                  <a:lnTo>
                    <a:pt x="4816592" y="0"/>
                  </a:lnTo>
                  <a:lnTo>
                    <a:pt x="4816592" y="400171"/>
                  </a:lnTo>
                  <a:lnTo>
                    <a:pt x="0" y="400171"/>
                  </a:lnTo>
                  <a:close/>
                </a:path>
              </a:pathLst>
            </a:custGeom>
            <a:solidFill>
              <a:srgbClr val="FFFFFF">
                <a:alpha val="35686"/>
              </a:srgbClr>
            </a:solidFill>
          </p:spPr>
        </p:sp>
        <p:sp>
          <p:nvSpPr>
            <p:cNvPr id="5" name="TextBox 5"/>
            <p:cNvSpPr txBox="1"/>
            <p:nvPr/>
          </p:nvSpPr>
          <p:spPr>
            <a:xfrm>
              <a:off x="0" y="-38100"/>
              <a:ext cx="4816593" cy="438271"/>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16" name="Grupo 15">
            <a:extLst>
              <a:ext uri="{FF2B5EF4-FFF2-40B4-BE49-F238E27FC236}">
                <a16:creationId xmlns:a16="http://schemas.microsoft.com/office/drawing/2014/main" id="{F40AE3F0-1321-423C-B07E-F7326823D41F}"/>
              </a:ext>
            </a:extLst>
          </p:cNvPr>
          <p:cNvGrpSpPr/>
          <p:nvPr/>
        </p:nvGrpSpPr>
        <p:grpSpPr>
          <a:xfrm>
            <a:off x="0" y="0"/>
            <a:ext cx="18288000" cy="10354013"/>
            <a:chOff x="0" y="0"/>
            <a:chExt cx="18288000" cy="10354013"/>
          </a:xfrm>
        </p:grpSpPr>
        <p:sp>
          <p:nvSpPr>
            <p:cNvPr id="2" name="Freeform 2"/>
            <p:cNvSpPr/>
            <p:nvPr/>
          </p:nvSpPr>
          <p:spPr>
            <a:xfrm>
              <a:off x="4336414" y="640926"/>
              <a:ext cx="9760586" cy="9222648"/>
            </a:xfrm>
            <a:custGeom>
              <a:avLst/>
              <a:gdLst/>
              <a:ahLst/>
              <a:cxnLst/>
              <a:rect l="l" t="t" r="r" b="b"/>
              <a:pathLst>
                <a:path w="9615170" h="9615170">
                  <a:moveTo>
                    <a:pt x="0" y="0"/>
                  </a:moveTo>
                  <a:lnTo>
                    <a:pt x="9615169" y="0"/>
                  </a:lnTo>
                  <a:lnTo>
                    <a:pt x="9615169" y="9615169"/>
                  </a:lnTo>
                  <a:lnTo>
                    <a:pt x="0" y="9615169"/>
                  </a:lnTo>
                  <a:lnTo>
                    <a:pt x="0" y="0"/>
                  </a:lnTo>
                  <a:close/>
                </a:path>
              </a:pathLst>
            </a:custGeom>
            <a:blipFill>
              <a:blip r:embed="rId2">
                <a:alphaModFix amt="17000"/>
              </a:blip>
              <a:stretch>
                <a:fillRect/>
              </a:stretch>
            </a:blipFill>
          </p:spPr>
        </p:sp>
        <p:grpSp>
          <p:nvGrpSpPr>
            <p:cNvPr id="6" name="Group 6"/>
            <p:cNvGrpSpPr/>
            <p:nvPr/>
          </p:nvGrpSpPr>
          <p:grpSpPr>
            <a:xfrm>
              <a:off x="30193" y="0"/>
              <a:ext cx="18257807" cy="490439"/>
              <a:chOff x="0" y="0"/>
              <a:chExt cx="24633982" cy="653919"/>
            </a:xfrm>
          </p:grpSpPr>
          <p:grpSp>
            <p:nvGrpSpPr>
              <p:cNvPr id="7" name="Group 7"/>
              <p:cNvGrpSpPr/>
              <p:nvPr/>
            </p:nvGrpSpPr>
            <p:grpSpPr>
              <a:xfrm>
                <a:off x="0" y="0"/>
                <a:ext cx="9202044" cy="653919"/>
                <a:chOff x="0" y="0"/>
                <a:chExt cx="1817688" cy="129169"/>
              </a:xfrm>
            </p:grpSpPr>
            <p:sp>
              <p:nvSpPr>
                <p:cNvPr id="8" name="Freeform 8"/>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9" name="TextBox 9"/>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202044" y="0"/>
                <a:ext cx="9202044" cy="653919"/>
                <a:chOff x="0" y="0"/>
                <a:chExt cx="1817688" cy="129169"/>
              </a:xfrm>
            </p:grpSpPr>
            <p:sp>
              <p:nvSpPr>
                <p:cNvPr id="11" name="Freeform 11"/>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12"/>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8404089" y="0"/>
                <a:ext cx="6229893" cy="653919"/>
                <a:chOff x="0" y="0"/>
                <a:chExt cx="1230596" cy="129169"/>
              </a:xfrm>
            </p:grpSpPr>
            <p:sp>
              <p:nvSpPr>
                <p:cNvPr id="14" name="Freeform 14"/>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5" name="TextBox 15"/>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21" name="TextBox 21"/>
            <p:cNvSpPr txBox="1"/>
            <p:nvPr/>
          </p:nvSpPr>
          <p:spPr>
            <a:xfrm>
              <a:off x="3357368" y="1746183"/>
              <a:ext cx="11573261" cy="5765671"/>
            </a:xfrm>
            <a:prstGeom prst="rect">
              <a:avLst/>
            </a:prstGeom>
          </p:spPr>
          <p:txBody>
            <a:bodyPr lIns="50800" tIns="50800" rIns="50800" bIns="50800" rtlCol="0" anchor="ctr"/>
            <a:lstStyle/>
            <a:p>
              <a:pPr algn="ctr">
                <a:lnSpc>
                  <a:spcPts val="20578"/>
                </a:lnSpc>
              </a:pPr>
              <a:r>
                <a:rPr lang="en-US" sz="17600" b="1" dirty="0">
                  <a:solidFill>
                    <a:schemeClr val="accent1">
                      <a:lumMod val="75000"/>
                    </a:schemeClr>
                  </a:solidFill>
                  <a:latin typeface="Arial" panose="020B0604020202020204" pitchFamily="34" charset="0"/>
                  <a:ea typeface="Sergio Trendy"/>
                  <a:cs typeface="Arial" panose="020B0604020202020204" pitchFamily="34" charset="0"/>
                  <a:sym typeface="Sergio Trendy"/>
                </a:rPr>
                <a:t>GRACIAS</a:t>
              </a:r>
              <a:endParaRPr lang="en-US" sz="14698" b="1" dirty="0">
                <a:solidFill>
                  <a:schemeClr val="accent1">
                    <a:lumMod val="75000"/>
                  </a:schemeClr>
                </a:solidFill>
                <a:latin typeface="Arial" panose="020B0604020202020204" pitchFamily="34" charset="0"/>
                <a:ea typeface="Sergio Trendy"/>
                <a:cs typeface="Arial" panose="020B0604020202020204" pitchFamily="34" charset="0"/>
                <a:sym typeface="Sergio Trendy"/>
              </a:endParaRPr>
            </a:p>
          </p:txBody>
        </p:sp>
        <p:sp>
          <p:nvSpPr>
            <p:cNvPr id="22" name="Freeform 22"/>
            <p:cNvSpPr/>
            <p:nvPr/>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a:off x="13294142" y="6239213"/>
              <a:ext cx="4982603" cy="4114800"/>
            </a:xfrm>
            <a:custGeom>
              <a:avLst/>
              <a:gdLst/>
              <a:ahLst/>
              <a:cxnLst/>
              <a:rect l="l" t="t" r="r" b="b"/>
              <a:pathLst>
                <a:path w="4982603" h="4114800">
                  <a:moveTo>
                    <a:pt x="0" y="0"/>
                  </a:moveTo>
                  <a:lnTo>
                    <a:pt x="4982603" y="0"/>
                  </a:lnTo>
                  <a:lnTo>
                    <a:pt x="49826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4" name="Freeform 13">
              <a:extLst>
                <a:ext uri="{FF2B5EF4-FFF2-40B4-BE49-F238E27FC236}">
                  <a16:creationId xmlns:a16="http://schemas.microsoft.com/office/drawing/2014/main" id="{B3D0826E-D181-471E-95DF-2AE3566A7FAA}"/>
                </a:ext>
              </a:extLst>
            </p:cNvPr>
            <p:cNvSpPr/>
            <p:nvPr/>
          </p:nvSpPr>
          <p:spPr>
            <a:xfrm>
              <a:off x="4460348" y="9032108"/>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5" name="Freeform 14">
              <a:extLst>
                <a:ext uri="{FF2B5EF4-FFF2-40B4-BE49-F238E27FC236}">
                  <a16:creationId xmlns:a16="http://schemas.microsoft.com/office/drawing/2014/main" id="{32372BF5-D14C-486D-830B-23781D72B261}"/>
                </a:ext>
              </a:extLst>
            </p:cNvPr>
            <p:cNvSpPr/>
            <p:nvPr/>
          </p:nvSpPr>
          <p:spPr>
            <a:xfrm>
              <a:off x="8442358" y="9275505"/>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6" name="Imagen 25">
              <a:extLst>
                <a:ext uri="{FF2B5EF4-FFF2-40B4-BE49-F238E27FC236}">
                  <a16:creationId xmlns:a16="http://schemas.microsoft.com/office/drawing/2014/main" id="{61EBF852-9842-4CBE-9EA9-441DF1856C14}"/>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11171" y="9068642"/>
              <a:ext cx="4349177" cy="1112061"/>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1024</Words>
  <Application>Microsoft Office PowerPoint</Application>
  <PresentationFormat>Personalizado</PresentationFormat>
  <Paragraphs>62</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TOC-041-AREA-TICS</dc:creator>
  <cp:lastModifiedBy>TOC-CALIDAD</cp:lastModifiedBy>
  <cp:revision>22</cp:revision>
  <dcterms:created xsi:type="dcterms:W3CDTF">2006-08-16T00:00:00Z</dcterms:created>
  <dcterms:modified xsi:type="dcterms:W3CDTF">2025-01-15T20:01:54Z</dcterms:modified>
  <dc:identifier>DAGUaw7a7_I</dc:identifier>
</cp:coreProperties>
</file>