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65" r:id="rId4"/>
    <p:sldId id="269" r:id="rId5"/>
    <p:sldId id="267" r:id="rId6"/>
    <p:sldId id="268" r:id="rId7"/>
    <p:sldId id="266" r:id="rId8"/>
    <p:sldId id="270" r:id="rId9"/>
    <p:sldId id="263" r:id="rId10"/>
  </p:sldIdLst>
  <p:sldSz cx="18288000" cy="10287000"/>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9.sv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4.png"/><Relationship Id="rId11" Type="http://schemas.openxmlformats.org/officeDocument/2006/relationships/image" Target="../media/image13.emf"/><Relationship Id="rId5" Type="http://schemas.openxmlformats.org/officeDocument/2006/relationships/image" Target="../media/image6.png"/><Relationship Id="rId10" Type="http://schemas.openxmlformats.org/officeDocument/2006/relationships/package" Target="../embeddings/Microsoft_Excel_Worksheet.xlsx"/><Relationship Id="rId4" Type="http://schemas.openxmlformats.org/officeDocument/2006/relationships/image" Target="../media/image9.sv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14.emf"/><Relationship Id="rId5" Type="http://schemas.openxmlformats.org/officeDocument/2006/relationships/image" Target="../media/image6.png"/><Relationship Id="rId10" Type="http://schemas.openxmlformats.org/officeDocument/2006/relationships/package" Target="../embeddings/Microsoft_Excel_Worksheet1.xlsx"/><Relationship Id="rId4" Type="http://schemas.openxmlformats.org/officeDocument/2006/relationships/image" Target="../media/image9.sv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02" b="-2302"/>
            </a:stretch>
          </a:blipFill>
        </p:spPr>
      </p:sp>
      <p:grpSp>
        <p:nvGrpSpPr>
          <p:cNvPr id="3" name="Group 3"/>
          <p:cNvGrpSpPr/>
          <p:nvPr/>
        </p:nvGrpSpPr>
        <p:grpSpPr>
          <a:xfrm>
            <a:off x="-104998" y="9830067"/>
            <a:ext cx="18475486" cy="490439"/>
            <a:chOff x="0" y="0"/>
            <a:chExt cx="24633982" cy="653919"/>
          </a:xfrm>
        </p:grpSpPr>
        <p:grpSp>
          <p:nvGrpSpPr>
            <p:cNvPr id="4" name="Group 4"/>
            <p:cNvGrpSpPr/>
            <p:nvPr/>
          </p:nvGrpSpPr>
          <p:grpSpPr>
            <a:xfrm>
              <a:off x="0" y="0"/>
              <a:ext cx="9202044" cy="653919"/>
              <a:chOff x="0" y="0"/>
              <a:chExt cx="1817688" cy="129169"/>
            </a:xfrm>
          </p:grpSpPr>
          <p:sp>
            <p:nvSpPr>
              <p:cNvPr id="5" name="Freeform 5"/>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6" name="TextBox 6"/>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202044"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404089" y="0"/>
              <a:ext cx="6229893" cy="653919"/>
              <a:chOff x="0" y="0"/>
              <a:chExt cx="1230596" cy="129169"/>
            </a:xfrm>
          </p:grpSpPr>
          <p:sp>
            <p:nvSpPr>
              <p:cNvPr id="11" name="Freeform 11"/>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2" name="TextBox 12"/>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4" name="Freeform 14"/>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0871794" y="14766"/>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17" name="Freeform 17"/>
          <p:cNvSpPr/>
          <p:nvPr/>
        </p:nvSpPr>
        <p:spPr>
          <a:xfrm>
            <a:off x="14536337" y="146572"/>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sp>
        <p:nvSpPr>
          <p:cNvPr id="21" name="Freeform 21"/>
          <p:cNvSpPr/>
          <p:nvPr/>
        </p:nvSpPr>
        <p:spPr>
          <a:xfrm>
            <a:off x="504762" y="7620218"/>
            <a:ext cx="2186946" cy="2131103"/>
          </a:xfrm>
          <a:custGeom>
            <a:avLst/>
            <a:gdLst/>
            <a:ahLst/>
            <a:cxnLst/>
            <a:rect l="l" t="t" r="r" b="b"/>
            <a:pathLst>
              <a:path w="1741235" h="1741235">
                <a:moveTo>
                  <a:pt x="0" y="0"/>
                </a:moveTo>
                <a:lnTo>
                  <a:pt x="1741235" y="0"/>
                </a:lnTo>
                <a:lnTo>
                  <a:pt x="1741235" y="1741235"/>
                </a:lnTo>
                <a:lnTo>
                  <a:pt x="0" y="1741235"/>
                </a:lnTo>
                <a:lnTo>
                  <a:pt x="0" y="0"/>
                </a:lnTo>
                <a:close/>
              </a:path>
            </a:pathLst>
          </a:custGeom>
          <a:blipFill>
            <a:blip r:embed="rId7"/>
            <a:stretch>
              <a:fillRect/>
            </a:stretch>
          </a:blipFill>
        </p:spPr>
      </p:sp>
      <p:pic>
        <p:nvPicPr>
          <p:cNvPr id="22" name="Imagen 21">
            <a:extLst>
              <a:ext uri="{FF2B5EF4-FFF2-40B4-BE49-F238E27FC236}">
                <a16:creationId xmlns:a16="http://schemas.microsoft.com/office/drawing/2014/main" id="{6DE6DD13-515B-49EA-8915-53DBD7D922A5}"/>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6172200" y="14766"/>
            <a:ext cx="4349177" cy="1112061"/>
          </a:xfrm>
          <a:prstGeom prst="rect">
            <a:avLst/>
          </a:prstGeom>
        </p:spPr>
      </p:pic>
      <p:sp>
        <p:nvSpPr>
          <p:cNvPr id="15" name="Flecha: pentágono 14">
            <a:extLst>
              <a:ext uri="{FF2B5EF4-FFF2-40B4-BE49-F238E27FC236}">
                <a16:creationId xmlns:a16="http://schemas.microsoft.com/office/drawing/2014/main" id="{A2283DCB-9388-4DBD-B066-1FFCCE2193F5}"/>
              </a:ext>
            </a:extLst>
          </p:cNvPr>
          <p:cNvSpPr/>
          <p:nvPr/>
        </p:nvSpPr>
        <p:spPr>
          <a:xfrm flipH="1">
            <a:off x="4038600" y="7852015"/>
            <a:ext cx="14263577" cy="1978052"/>
          </a:xfrm>
          <a:prstGeom prst="homePlate">
            <a:avLst/>
          </a:prstGeom>
          <a:gradFill flip="none" rotWithShape="1">
            <a:gsLst>
              <a:gs pos="0">
                <a:schemeClr val="accent1">
                  <a:lumMod val="5000"/>
                  <a:lumOff val="95000"/>
                </a:schemeClr>
              </a:gs>
              <a:gs pos="74000">
                <a:schemeClr val="accent1">
                  <a:lumMod val="45000"/>
                  <a:lumOff val="55000"/>
                </a:schemeClr>
              </a:gs>
              <a:gs pos="0">
                <a:schemeClr val="bg1">
                  <a:alpha val="2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3" name="CuadroTexto 22">
            <a:extLst>
              <a:ext uri="{FF2B5EF4-FFF2-40B4-BE49-F238E27FC236}">
                <a16:creationId xmlns:a16="http://schemas.microsoft.com/office/drawing/2014/main" id="{5CD03DAB-DA87-4F2E-B2B8-F85D51BC5199}"/>
              </a:ext>
            </a:extLst>
          </p:cNvPr>
          <p:cNvSpPr txBox="1"/>
          <p:nvPr/>
        </p:nvSpPr>
        <p:spPr>
          <a:xfrm>
            <a:off x="3345768" y="7958677"/>
            <a:ext cx="16703942" cy="1754326"/>
          </a:xfrm>
          <a:prstGeom prst="rect">
            <a:avLst/>
          </a:prstGeom>
          <a:noFill/>
        </p:spPr>
        <p:txBody>
          <a:bodyPr wrap="square" rtlCol="0">
            <a:spAutoFit/>
          </a:bodyPr>
          <a:lstStyle/>
          <a:p>
            <a:pPr algn="ctr"/>
            <a:r>
              <a:rPr lang="es-ES" sz="5400" b="1" dirty="0">
                <a:solidFill>
                  <a:schemeClr val="accent1">
                    <a:lumMod val="50000"/>
                  </a:schemeClr>
                </a:solidFill>
                <a:latin typeface="Arial" panose="020B0604020202020204" pitchFamily="34" charset="0"/>
                <a:cs typeface="Arial" panose="020B0604020202020204" pitchFamily="34" charset="0"/>
              </a:rPr>
              <a:t>INDUCCION AREA ASISTENCIAL</a:t>
            </a:r>
          </a:p>
          <a:p>
            <a:pPr algn="ctr"/>
            <a:r>
              <a:rPr lang="es-ES" sz="5400" b="1" dirty="0">
                <a:solidFill>
                  <a:schemeClr val="accent1">
                    <a:lumMod val="50000"/>
                  </a:schemeClr>
                </a:solidFill>
                <a:latin typeface="Arial" panose="020B0604020202020204" pitchFamily="34" charset="0"/>
                <a:cs typeface="Arial" panose="020B0604020202020204" pitchFamily="34" charset="0"/>
              </a:rPr>
              <a:t>POR: NANCY MALDONADO</a:t>
            </a:r>
            <a:endParaRPr lang="es-CO" sz="4800" b="1" dirty="0">
              <a:solidFill>
                <a:schemeClr val="accent1">
                  <a:lumMod val="50000"/>
                </a:schemeClr>
              </a:solidFill>
              <a:latin typeface="Arial" panose="020B0604020202020204" pitchFamily="34" charset="0"/>
              <a:cs typeface="Arial" panose="020B0604020202020204" pitchFamily="34" charset="0"/>
            </a:endParaRPr>
          </a:p>
        </p:txBody>
      </p:sp>
      <p:sp>
        <p:nvSpPr>
          <p:cNvPr id="13" name="Flecha: cheurón 12">
            <a:extLst>
              <a:ext uri="{FF2B5EF4-FFF2-40B4-BE49-F238E27FC236}">
                <a16:creationId xmlns:a16="http://schemas.microsoft.com/office/drawing/2014/main" id="{22EA3B98-6BF1-48A8-BF0C-A89191EAED5A}"/>
              </a:ext>
            </a:extLst>
          </p:cNvPr>
          <p:cNvSpPr/>
          <p:nvPr/>
        </p:nvSpPr>
        <p:spPr>
          <a:xfrm flipH="1">
            <a:off x="2971800" y="7852015"/>
            <a:ext cx="1828800" cy="1967497"/>
          </a:xfrm>
          <a:prstGeom prst="chevron">
            <a:avLst>
              <a:gd name="adj" fmla="val 50000"/>
            </a:avLst>
          </a:prstGeom>
          <a:gradFill flip="none" rotWithShape="1">
            <a:gsLst>
              <a:gs pos="0">
                <a:schemeClr val="bg1">
                  <a:lumMod val="95000"/>
                  <a:alpha val="97000"/>
                </a:schemeClr>
              </a:gs>
              <a:gs pos="0">
                <a:schemeClr val="accent1">
                  <a:tint val="44500"/>
                  <a:satMod val="160000"/>
                </a:schemeClr>
              </a:gs>
              <a:gs pos="12000">
                <a:schemeClr val="accent1">
                  <a:tint val="23500"/>
                  <a:satMod val="160000"/>
                  <a:alpha val="2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3365362" y="1896636"/>
            <a:ext cx="11734800"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MODELO DE ATENCION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D07913BF-4B25-404F-B14D-E25E620F5112}"/>
              </a:ext>
            </a:extLst>
          </p:cNvPr>
          <p:cNvSpPr txBox="1"/>
          <p:nvPr/>
        </p:nvSpPr>
        <p:spPr>
          <a:xfrm>
            <a:off x="2514600" y="3222483"/>
            <a:ext cx="14020800" cy="6524863"/>
          </a:xfrm>
          <a:prstGeom prst="rect">
            <a:avLst/>
          </a:prstGeom>
          <a:noFill/>
        </p:spPr>
        <p:txBody>
          <a:bodyPr wrap="square" rtlCol="0">
            <a:spAutoFit/>
          </a:bodyPr>
          <a:lstStyle/>
          <a:p>
            <a:pPr algn="just"/>
            <a:r>
              <a:rPr lang="es-ES" sz="2000" dirty="0">
                <a:effectLst/>
                <a:latin typeface="Arial MT"/>
                <a:ea typeface="Arial MT"/>
                <a:cs typeface="Arial MT"/>
              </a:rPr>
              <a:t>El Hospital Marco Felipe Afanador de Tocaima, conforme a la responsabilidad asignada dentro del Sistema General de Seguridad en Salud, se compromete a brindar servicios de salud integrales de primer y segundo nivel de atención centrados en los niños, niñas y sus familias, enmarcados en los atributos del Sistema Obligatorio de Garantía de la Calidad, aportando al mejoramiento de la calidad de vida de la población. </a:t>
            </a:r>
          </a:p>
          <a:p>
            <a:pPr algn="just"/>
            <a:endParaRPr lang="es-ES" sz="1800" b="1" dirty="0">
              <a:effectLst/>
              <a:latin typeface="Arial MT"/>
              <a:ea typeface="Arial MT"/>
              <a:cs typeface="Arial MT"/>
            </a:endParaRPr>
          </a:p>
          <a:p>
            <a:pPr algn="just"/>
            <a:r>
              <a:rPr lang="es-ES" b="1" dirty="0">
                <a:latin typeface="Arial MT"/>
                <a:ea typeface="Arial MT"/>
                <a:cs typeface="Arial MT"/>
              </a:rPr>
              <a:t>PROPOSITO</a:t>
            </a:r>
            <a:endParaRPr lang="es-ES" sz="1800" b="1"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Garantizar el acceso a los servicios de salud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Promover el enfoque de atención centrada en los niños, niñas y sus familias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Mejorar continuamente la calidad de los servicios que se prestan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Optimizar el uso de los recursos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Prestación de servicios con enfoque de riesgo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Prestación de servicios con promoción, educación, prevención, diagnóstico y tratamiento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Impactar problemas de salud de la población objeto y mejorar su salud y calidad de vida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Incidir en cambios determinantes de las condiciones de vida de los usuarios del Hospital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Promoción de la corresponsabilidad del usuario y su familia en el proceso salud enfermedad </a:t>
            </a:r>
            <a:endParaRPr lang="es-CO" sz="1800" dirty="0">
              <a:effectLst/>
              <a:latin typeface="Arial MT"/>
              <a:ea typeface="Arial MT"/>
              <a:cs typeface="Arial MT"/>
            </a:endParaRPr>
          </a:p>
          <a:p>
            <a:pPr marL="342900" marR="788670" lvl="0" indent="-342900" algn="just">
              <a:lnSpc>
                <a:spcPct val="150000"/>
              </a:lnSpc>
              <a:spcAft>
                <a:spcPts val="0"/>
              </a:spcAft>
              <a:buFont typeface="Arial MT"/>
              <a:buChar char="-"/>
            </a:pPr>
            <a:r>
              <a:rPr lang="es-ES" sz="1800" dirty="0">
                <a:effectLst/>
                <a:latin typeface="Arial MT"/>
                <a:ea typeface="Arial MT"/>
                <a:cs typeface="Arial MT"/>
              </a:rPr>
              <a:t>Influir y participar en las decisiones de políticas públicas del municipio y el departamento</a:t>
            </a:r>
            <a:endParaRPr lang="es-CO" sz="1800" dirty="0">
              <a:effectLst/>
              <a:latin typeface="Arial MT"/>
              <a:ea typeface="Arial MT"/>
              <a:cs typeface="Arial MT"/>
            </a:endParaRPr>
          </a:p>
          <a:p>
            <a:pPr algn="just"/>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57046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3352801" y="1875781"/>
            <a:ext cx="11506200"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MODELO DE ATENCION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D07913BF-4B25-404F-B14D-E25E620F5112}"/>
              </a:ext>
            </a:extLst>
          </p:cNvPr>
          <p:cNvSpPr txBox="1"/>
          <p:nvPr/>
        </p:nvSpPr>
        <p:spPr>
          <a:xfrm>
            <a:off x="1828800" y="3472311"/>
            <a:ext cx="14044589" cy="4647426"/>
          </a:xfrm>
          <a:prstGeom prst="rect">
            <a:avLst/>
          </a:prstGeom>
          <a:noFill/>
        </p:spPr>
        <p:txBody>
          <a:bodyPr wrap="square" rtlCol="0">
            <a:spAutoFit/>
          </a:bodyPr>
          <a:lstStyle/>
          <a:p>
            <a:pPr marL="598170" marR="788670" algn="just">
              <a:spcAft>
                <a:spcPts val="0"/>
              </a:spcAft>
            </a:pPr>
            <a:r>
              <a:rPr lang="es-ES" sz="2400" dirty="0">
                <a:latin typeface="Arial MT"/>
                <a:ea typeface="Arial MT"/>
                <a:cs typeface="Arial MT"/>
              </a:rPr>
              <a:t>El </a:t>
            </a:r>
            <a:r>
              <a:rPr lang="es-ES" sz="2400" dirty="0">
                <a:effectLst/>
                <a:latin typeface="Arial MT"/>
                <a:ea typeface="Arial MT"/>
                <a:cs typeface="Arial MT"/>
              </a:rPr>
              <a:t>Modelo de Atención Centrada en los niños, niñas y sus familias. Las características del modelo de atención serán: Atención centrada en los niños, enfoque familiar, enfoque grupal, atención integral, atención interdisciplinaria, atención interinstitucional, coordinación intersectorial, atención basada en evidencia científica, corresponsabilidad, enfoque promocional y preventivo, satisfacción. </a:t>
            </a:r>
            <a:endParaRPr lang="es-CO" sz="2400" dirty="0">
              <a:effectLst/>
              <a:latin typeface="Arial MT"/>
              <a:ea typeface="Arial MT"/>
              <a:cs typeface="Arial MT"/>
            </a:endParaRPr>
          </a:p>
          <a:p>
            <a:pPr marL="598170" marR="788670" algn="just">
              <a:spcAft>
                <a:spcPts val="0"/>
              </a:spcAft>
            </a:pPr>
            <a:r>
              <a:rPr lang="es-ES" sz="2400" dirty="0">
                <a:effectLst/>
                <a:latin typeface="Arial MT"/>
                <a:ea typeface="Arial MT"/>
                <a:cs typeface="Arial MT"/>
              </a:rPr>
              <a:t> </a:t>
            </a:r>
            <a:endParaRPr lang="es-CO" sz="2400" dirty="0">
              <a:effectLst/>
              <a:latin typeface="Arial MT"/>
              <a:ea typeface="Arial MT"/>
              <a:cs typeface="Arial MT"/>
            </a:endParaRPr>
          </a:p>
          <a:p>
            <a:pPr marL="598170" marR="788670" algn="just">
              <a:spcAft>
                <a:spcPts val="0"/>
              </a:spcAft>
            </a:pPr>
            <a:r>
              <a:rPr lang="es-ES" sz="2400" dirty="0">
                <a:effectLst/>
                <a:latin typeface="Arial MT"/>
                <a:ea typeface="Arial MT"/>
                <a:cs typeface="Arial MT"/>
              </a:rPr>
              <a:t>Las intervenciones que realicemos del equipo de salud se soportan en los lineamientos establecidos en las guías y protocolos de práctica clínica basadas en la evidencia científica, tomando como referencia las guías del Ministerio de Protección Social y otros estamentos científicos. Frente a las guías y protocolos se realiza evaluación y actualización sistemática, a fin de garantizar la pertinencia, efectividad y seguridad en la atención de los pacientes.</a:t>
            </a:r>
            <a:endParaRPr lang="es-CO" sz="2400" dirty="0">
              <a:effectLst/>
              <a:latin typeface="Arial MT"/>
              <a:ea typeface="Arial MT"/>
              <a:cs typeface="Arial MT"/>
            </a:endParaRPr>
          </a:p>
          <a:p>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208722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3276600" y="1875781"/>
            <a:ext cx="10820399"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MODELO DE ATENCION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D07913BF-4B25-404F-B14D-E25E620F5112}"/>
              </a:ext>
            </a:extLst>
          </p:cNvPr>
          <p:cNvSpPr txBox="1"/>
          <p:nvPr/>
        </p:nvSpPr>
        <p:spPr>
          <a:xfrm>
            <a:off x="2772238" y="3748356"/>
            <a:ext cx="12924962" cy="3539430"/>
          </a:xfrm>
          <a:prstGeom prst="rect">
            <a:avLst/>
          </a:prstGeom>
          <a:noFill/>
        </p:spPr>
        <p:txBody>
          <a:bodyPr wrap="square" rtlCol="0">
            <a:spAutoFit/>
          </a:bodyPr>
          <a:lstStyle/>
          <a:p>
            <a:pPr algn="just"/>
            <a:r>
              <a:rPr lang="es-CO" sz="2800" dirty="0">
                <a:latin typeface="Arial" panose="020B0604020202020204" pitchFamily="34" charset="0"/>
                <a:ea typeface="Calibri" panose="020F0502020204030204" pitchFamily="34" charset="0"/>
              </a:rPr>
              <a:t>S</a:t>
            </a:r>
            <a:r>
              <a:rPr lang="es-CO" sz="2800" dirty="0">
                <a:effectLst/>
                <a:latin typeface="Arial" panose="020B0604020202020204" pitchFamily="34" charset="0"/>
                <a:ea typeface="Calibri" panose="020F0502020204030204" pitchFamily="34" charset="0"/>
              </a:rPr>
              <a:t>e realiza teniendo en cuenta estos principios y cambios, haciendo énfasis en la promoción del autocuidado, educación para el mantenimiento de la salud individual, familiar y comunitario.  </a:t>
            </a:r>
          </a:p>
          <a:p>
            <a:pPr algn="just"/>
            <a:r>
              <a:rPr lang="es-CO" sz="2800" dirty="0">
                <a:effectLst/>
                <a:latin typeface="Arial" panose="020B0604020202020204" pitchFamily="34" charset="0"/>
                <a:ea typeface="Calibri" panose="020F0502020204030204" pitchFamily="34" charset="0"/>
              </a:rPr>
              <a:t>Las respuestas que se construyan desde el sector salud, deben fomentar la educación sobre la corresponsabilidad de la población en sus condiciones de salud, para lograr resultados efectivos, que promuevan la transformación de los patrones de vida de la sociedad, propósito con el cual está comprometida con la articulación de entes territoriales por medio de APS, PIC y Concurrencias.</a:t>
            </a:r>
            <a:endParaRPr lang="es-CO" sz="44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149852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4148614" y="1575404"/>
            <a:ext cx="8123453"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SERVICIOS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5"/>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6"/>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7"/>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pic>
        <p:nvPicPr>
          <p:cNvPr id="4" name="Imagen 3">
            <a:extLst>
              <a:ext uri="{FF2B5EF4-FFF2-40B4-BE49-F238E27FC236}">
                <a16:creationId xmlns:a16="http://schemas.microsoft.com/office/drawing/2014/main" id="{B0C42FED-4CBE-4D28-9866-87A145023460}"/>
              </a:ext>
            </a:extLst>
          </p:cNvPr>
          <p:cNvPicPr>
            <a:picLocks noChangeAspect="1"/>
          </p:cNvPicPr>
          <p:nvPr/>
        </p:nvPicPr>
        <p:blipFill>
          <a:blip r:embed="rId10"/>
          <a:stretch>
            <a:fillRect/>
          </a:stretch>
        </p:blipFill>
        <p:spPr>
          <a:xfrm>
            <a:off x="1218289" y="3314700"/>
            <a:ext cx="6992052" cy="3733800"/>
          </a:xfrm>
          <a:prstGeom prst="rect">
            <a:avLst/>
          </a:prstGeom>
        </p:spPr>
      </p:pic>
      <p:pic>
        <p:nvPicPr>
          <p:cNvPr id="24" name="Imagen 23">
            <a:extLst>
              <a:ext uri="{FF2B5EF4-FFF2-40B4-BE49-F238E27FC236}">
                <a16:creationId xmlns:a16="http://schemas.microsoft.com/office/drawing/2014/main" id="{CDE23C45-A2AE-427A-A03D-4A9116AC98BD}"/>
              </a:ext>
            </a:extLst>
          </p:cNvPr>
          <p:cNvPicPr>
            <a:picLocks noChangeAspect="1"/>
          </p:cNvPicPr>
          <p:nvPr/>
        </p:nvPicPr>
        <p:blipFill>
          <a:blip r:embed="rId11"/>
          <a:stretch>
            <a:fillRect/>
          </a:stretch>
        </p:blipFill>
        <p:spPr>
          <a:xfrm>
            <a:off x="9439885" y="2476500"/>
            <a:ext cx="7905603" cy="7084886"/>
          </a:xfrm>
          <a:prstGeom prst="rect">
            <a:avLst/>
          </a:prstGeom>
        </p:spPr>
      </p:pic>
    </p:spTree>
    <p:extLst>
      <p:ext uri="{BB962C8B-B14F-4D97-AF65-F5344CB8AC3E}">
        <p14:creationId xmlns:p14="http://schemas.microsoft.com/office/powerpoint/2010/main" val="397136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5082273" y="1489921"/>
            <a:ext cx="8123453"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SERVICIOS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5"/>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6"/>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7"/>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graphicFrame>
        <p:nvGraphicFramePr>
          <p:cNvPr id="23" name="Objeto 22">
            <a:extLst>
              <a:ext uri="{FF2B5EF4-FFF2-40B4-BE49-F238E27FC236}">
                <a16:creationId xmlns:a16="http://schemas.microsoft.com/office/drawing/2014/main" id="{C5151FA4-C67D-494D-A4C8-30EE77F73F1D}"/>
              </a:ext>
            </a:extLst>
          </p:cNvPr>
          <p:cNvGraphicFramePr>
            <a:graphicFrameLocks noChangeAspect="1"/>
          </p:cNvGraphicFramePr>
          <p:nvPr>
            <p:extLst>
              <p:ext uri="{D42A27DB-BD31-4B8C-83A1-F6EECF244321}">
                <p14:modId xmlns:p14="http://schemas.microsoft.com/office/powerpoint/2010/main" val="2324584330"/>
              </p:ext>
            </p:extLst>
          </p:nvPr>
        </p:nvGraphicFramePr>
        <p:xfrm>
          <a:off x="3581400" y="2427696"/>
          <a:ext cx="10737168" cy="7115175"/>
        </p:xfrm>
        <a:graphic>
          <a:graphicData uri="http://schemas.openxmlformats.org/presentationml/2006/ole">
            <mc:AlternateContent xmlns:mc="http://schemas.openxmlformats.org/markup-compatibility/2006">
              <mc:Choice xmlns:v="urn:schemas-microsoft-com:vml" Requires="v">
                <p:oleObj spid="_x0000_s9220" name="Worksheet" r:id="rId10" imgW="5114849" imgH="7115276" progId="Excel.Sheet.12">
                  <p:embed/>
                </p:oleObj>
              </mc:Choice>
              <mc:Fallback>
                <p:oleObj name="Worksheet" r:id="rId10" imgW="5114849" imgH="7115276" progId="Excel.Sheet.12">
                  <p:embed/>
                  <p:pic>
                    <p:nvPicPr>
                      <p:cNvPr id="0" name=""/>
                      <p:cNvPicPr/>
                      <p:nvPr/>
                    </p:nvPicPr>
                    <p:blipFill>
                      <a:blip r:embed="rId11"/>
                      <a:stretch>
                        <a:fillRect/>
                      </a:stretch>
                    </p:blipFill>
                    <p:spPr>
                      <a:xfrm>
                        <a:off x="3581400" y="2427696"/>
                        <a:ext cx="10737168" cy="7115175"/>
                      </a:xfrm>
                      <a:prstGeom prst="rect">
                        <a:avLst/>
                      </a:prstGeom>
                    </p:spPr>
                  </p:pic>
                </p:oleObj>
              </mc:Fallback>
            </mc:AlternateContent>
          </a:graphicData>
        </a:graphic>
      </p:graphicFrame>
    </p:spTree>
    <p:extLst>
      <p:ext uri="{BB962C8B-B14F-4D97-AF65-F5344CB8AC3E}">
        <p14:creationId xmlns:p14="http://schemas.microsoft.com/office/powerpoint/2010/main" val="427198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5082273" y="1875781"/>
            <a:ext cx="8123453"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SERVICIOS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5"/>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6"/>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7"/>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graphicFrame>
        <p:nvGraphicFramePr>
          <p:cNvPr id="4" name="Objeto 3">
            <a:extLst>
              <a:ext uri="{FF2B5EF4-FFF2-40B4-BE49-F238E27FC236}">
                <a16:creationId xmlns:a16="http://schemas.microsoft.com/office/drawing/2014/main" id="{70F46122-8EFD-450F-88C2-1B006C5196CE}"/>
              </a:ext>
            </a:extLst>
          </p:cNvPr>
          <p:cNvGraphicFramePr>
            <a:graphicFrameLocks noChangeAspect="1"/>
          </p:cNvGraphicFramePr>
          <p:nvPr>
            <p:extLst>
              <p:ext uri="{D42A27DB-BD31-4B8C-83A1-F6EECF244321}">
                <p14:modId xmlns:p14="http://schemas.microsoft.com/office/powerpoint/2010/main" val="3559082219"/>
              </p:ext>
            </p:extLst>
          </p:nvPr>
        </p:nvGraphicFramePr>
        <p:xfrm>
          <a:off x="3505200" y="2976562"/>
          <a:ext cx="10439400" cy="6281737"/>
        </p:xfrm>
        <a:graphic>
          <a:graphicData uri="http://schemas.openxmlformats.org/presentationml/2006/ole">
            <mc:AlternateContent xmlns:mc="http://schemas.openxmlformats.org/markup-compatibility/2006">
              <mc:Choice xmlns:v="urn:schemas-microsoft-com:vml" Requires="v">
                <p:oleObj spid="_x0000_s10244" name="Worksheet" r:id="rId10" imgW="5114849" imgH="4333853" progId="Excel.Sheet.12">
                  <p:embed/>
                </p:oleObj>
              </mc:Choice>
              <mc:Fallback>
                <p:oleObj name="Worksheet" r:id="rId10" imgW="5114849" imgH="4333853" progId="Excel.Sheet.12">
                  <p:embed/>
                  <p:pic>
                    <p:nvPicPr>
                      <p:cNvPr id="0" name=""/>
                      <p:cNvPicPr/>
                      <p:nvPr/>
                    </p:nvPicPr>
                    <p:blipFill>
                      <a:blip r:embed="rId11"/>
                      <a:stretch>
                        <a:fillRect/>
                      </a:stretch>
                    </p:blipFill>
                    <p:spPr>
                      <a:xfrm>
                        <a:off x="3505200" y="2976562"/>
                        <a:ext cx="10439400" cy="6281737"/>
                      </a:xfrm>
                      <a:prstGeom prst="rect">
                        <a:avLst/>
                      </a:prstGeom>
                    </p:spPr>
                  </p:pic>
                </p:oleObj>
              </mc:Fallback>
            </mc:AlternateContent>
          </a:graphicData>
        </a:graphic>
      </p:graphicFrame>
    </p:spTree>
    <p:extLst>
      <p:ext uri="{BB962C8B-B14F-4D97-AF65-F5344CB8AC3E}">
        <p14:creationId xmlns:p14="http://schemas.microsoft.com/office/powerpoint/2010/main" val="210727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0F5EDB3-6634-4329-9973-7EF883053806}"/>
              </a:ext>
            </a:extLst>
          </p:cNvPr>
          <p:cNvSpPr txBox="1"/>
          <p:nvPr/>
        </p:nvSpPr>
        <p:spPr>
          <a:xfrm>
            <a:off x="1828800" y="1326610"/>
            <a:ext cx="13563600" cy="646331"/>
          </a:xfrm>
          <a:prstGeom prst="rect">
            <a:avLst/>
          </a:prstGeom>
          <a:noFill/>
        </p:spPr>
        <p:txBody>
          <a:bodyPr wrap="square" rtlCol="0">
            <a:spAutoFit/>
          </a:bodyPr>
          <a:lstStyle/>
          <a:p>
            <a:pPr algn="just"/>
            <a:r>
              <a:rPr lang="es-CO" sz="1800" dirty="0">
                <a:effectLst/>
                <a:latin typeface="Arial" panose="020B0604020202020204" pitchFamily="34" charset="0"/>
                <a:ea typeface="Calibri" panose="020F0502020204030204" pitchFamily="34" charset="0"/>
              </a:rPr>
              <a:t>La puerta de entrada al sistema del cuidado en los servicios de salud a partir de la admisión, atención y egreso de usuarios y sus familias, con el beneficio al acceso efectivo a servicios de salud, incluyendo las funciones asistenciales y logísticas requeridas.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2">
              <a:extLst>
                <a:ext uri="{FF2B5EF4-FFF2-40B4-BE49-F238E27FC236}">
                  <a16:creationId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pic>
        <p:nvPicPr>
          <p:cNvPr id="18" name="Imagen 17">
            <a:extLst>
              <a:ext uri="{FF2B5EF4-FFF2-40B4-BE49-F238E27FC236}">
                <a16:creationId xmlns:a16="http://schemas.microsoft.com/office/drawing/2014/main" id="{77CC8810-2FBA-4700-95C1-A78A62C1F70E}"/>
              </a:ext>
            </a:extLst>
          </p:cNvPr>
          <p:cNvPicPr>
            <a:picLocks noChangeAspect="1"/>
          </p:cNvPicPr>
          <p:nvPr/>
        </p:nvPicPr>
        <p:blipFill>
          <a:blip r:embed="rId9"/>
          <a:stretch>
            <a:fillRect/>
          </a:stretch>
        </p:blipFill>
        <p:spPr>
          <a:xfrm>
            <a:off x="4589933" y="2117601"/>
            <a:ext cx="8364067" cy="7712465"/>
          </a:xfrm>
          <a:prstGeom prst="rect">
            <a:avLst/>
          </a:prstGeom>
        </p:spPr>
      </p:pic>
    </p:spTree>
    <p:extLst>
      <p:ext uri="{BB962C8B-B14F-4D97-AF65-F5344CB8AC3E}">
        <p14:creationId xmlns:p14="http://schemas.microsoft.com/office/powerpoint/2010/main" val="130958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55" y="8767599"/>
            <a:ext cx="18288000" cy="1519401"/>
            <a:chOff x="0" y="0"/>
            <a:chExt cx="4816593" cy="400171"/>
          </a:xfrm>
        </p:grpSpPr>
        <p:sp>
          <p:nvSpPr>
            <p:cNvPr id="4" name="Freeform 4"/>
            <p:cNvSpPr/>
            <p:nvPr/>
          </p:nvSpPr>
          <p:spPr>
            <a:xfrm>
              <a:off x="0" y="0"/>
              <a:ext cx="4816592" cy="400171"/>
            </a:xfrm>
            <a:custGeom>
              <a:avLst/>
              <a:gdLst/>
              <a:ahLst/>
              <a:cxnLst/>
              <a:rect l="l" t="t" r="r" b="b"/>
              <a:pathLst>
                <a:path w="4816592" h="400171">
                  <a:moveTo>
                    <a:pt x="0" y="0"/>
                  </a:moveTo>
                  <a:lnTo>
                    <a:pt x="4816592" y="0"/>
                  </a:lnTo>
                  <a:lnTo>
                    <a:pt x="4816592" y="400171"/>
                  </a:lnTo>
                  <a:lnTo>
                    <a:pt x="0" y="400171"/>
                  </a:lnTo>
                  <a:close/>
                </a:path>
              </a:pathLst>
            </a:custGeom>
            <a:solidFill>
              <a:srgbClr val="FFFFFF">
                <a:alpha val="35686"/>
              </a:srgbClr>
            </a:solidFill>
          </p:spPr>
        </p:sp>
        <p:sp>
          <p:nvSpPr>
            <p:cNvPr id="5" name="TextBox 5"/>
            <p:cNvSpPr txBox="1"/>
            <p:nvPr/>
          </p:nvSpPr>
          <p:spPr>
            <a:xfrm>
              <a:off x="0" y="-38100"/>
              <a:ext cx="4816593" cy="438271"/>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16" name="Grupo 15">
            <a:extLst>
              <a:ext uri="{FF2B5EF4-FFF2-40B4-BE49-F238E27FC236}">
                <a16:creationId xmlns:a16="http://schemas.microsoft.com/office/drawing/2014/main" id="{F40AE3F0-1321-423C-B07E-F7326823D41F}"/>
              </a:ext>
            </a:extLst>
          </p:cNvPr>
          <p:cNvGrpSpPr/>
          <p:nvPr/>
        </p:nvGrpSpPr>
        <p:grpSpPr>
          <a:xfrm>
            <a:off x="0" y="0"/>
            <a:ext cx="18288000" cy="10354013"/>
            <a:chOff x="0" y="0"/>
            <a:chExt cx="18288000" cy="10354013"/>
          </a:xfrm>
        </p:grpSpPr>
        <p:sp>
          <p:nvSpPr>
            <p:cNvPr id="2" name="Freeform 2"/>
            <p:cNvSpPr/>
            <p:nvPr/>
          </p:nvSpPr>
          <p:spPr>
            <a:xfrm>
              <a:off x="4336414" y="640926"/>
              <a:ext cx="9760586" cy="9222648"/>
            </a:xfrm>
            <a:custGeom>
              <a:avLst/>
              <a:gdLst/>
              <a:ahLst/>
              <a:cxnLst/>
              <a:rect l="l" t="t" r="r" b="b"/>
              <a:pathLst>
                <a:path w="9615170" h="9615170">
                  <a:moveTo>
                    <a:pt x="0" y="0"/>
                  </a:moveTo>
                  <a:lnTo>
                    <a:pt x="9615169" y="0"/>
                  </a:lnTo>
                  <a:lnTo>
                    <a:pt x="9615169" y="9615169"/>
                  </a:lnTo>
                  <a:lnTo>
                    <a:pt x="0" y="9615169"/>
                  </a:lnTo>
                  <a:lnTo>
                    <a:pt x="0" y="0"/>
                  </a:lnTo>
                  <a:close/>
                </a:path>
              </a:pathLst>
            </a:custGeom>
            <a:blipFill>
              <a:blip r:embed="rId2">
                <a:alphaModFix amt="17000"/>
              </a:blip>
              <a:stretch>
                <a:fillRect/>
              </a:stretch>
            </a:blipFill>
          </p:spPr>
        </p:sp>
        <p:grpSp>
          <p:nvGrpSpPr>
            <p:cNvPr id="6" name="Group 6"/>
            <p:cNvGrpSpPr/>
            <p:nvPr/>
          </p:nvGrpSpPr>
          <p:grpSpPr>
            <a:xfrm>
              <a:off x="30193" y="0"/>
              <a:ext cx="18257807" cy="490439"/>
              <a:chOff x="0" y="0"/>
              <a:chExt cx="24633982" cy="653919"/>
            </a:xfrm>
          </p:grpSpPr>
          <p:grpSp>
            <p:nvGrpSpPr>
              <p:cNvPr id="7" name="Group 7"/>
              <p:cNvGrpSpPr/>
              <p:nvPr/>
            </p:nvGrpSpPr>
            <p:grpSpPr>
              <a:xfrm>
                <a:off x="0"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202044" y="0"/>
                <a:ext cx="9202044" cy="653919"/>
                <a:chOff x="0" y="0"/>
                <a:chExt cx="1817688" cy="129169"/>
              </a:xfrm>
            </p:grpSpPr>
            <p:sp>
              <p:nvSpPr>
                <p:cNvPr id="11" name="Freeform 11"/>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12"/>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8404089" y="0"/>
                <a:ext cx="6229893" cy="653919"/>
                <a:chOff x="0" y="0"/>
                <a:chExt cx="1230596" cy="129169"/>
              </a:xfrm>
            </p:grpSpPr>
            <p:sp>
              <p:nvSpPr>
                <p:cNvPr id="14" name="Freeform 14"/>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5" name="TextBox 15"/>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21" name="TextBox 21"/>
            <p:cNvSpPr txBox="1"/>
            <p:nvPr/>
          </p:nvSpPr>
          <p:spPr>
            <a:xfrm>
              <a:off x="3357368" y="1746183"/>
              <a:ext cx="11573261" cy="5765671"/>
            </a:xfrm>
            <a:prstGeom prst="rect">
              <a:avLst/>
            </a:prstGeom>
          </p:spPr>
          <p:txBody>
            <a:bodyPr lIns="50800" tIns="50800" rIns="50800" bIns="50800" rtlCol="0" anchor="ctr"/>
            <a:lstStyle/>
            <a:p>
              <a:pPr algn="ctr">
                <a:lnSpc>
                  <a:spcPts val="20578"/>
                </a:lnSpc>
              </a:pPr>
              <a:r>
                <a:rPr lang="en-US" sz="17600" b="1" dirty="0">
                  <a:solidFill>
                    <a:schemeClr val="accent1">
                      <a:lumMod val="75000"/>
                    </a:schemeClr>
                  </a:solidFill>
                  <a:latin typeface="Arial" panose="020B0604020202020204" pitchFamily="34" charset="0"/>
                  <a:ea typeface="Sergio Trendy"/>
                  <a:cs typeface="Arial" panose="020B0604020202020204" pitchFamily="34" charset="0"/>
                  <a:sym typeface="Sergio Trendy"/>
                </a:rPr>
                <a:t>GRACIAS</a:t>
              </a:r>
              <a:endParaRPr lang="en-US" sz="14698" b="1" dirty="0">
                <a:solidFill>
                  <a:schemeClr val="accent1">
                    <a:lumMod val="75000"/>
                  </a:schemeClr>
                </a:solidFill>
                <a:latin typeface="Arial" panose="020B0604020202020204" pitchFamily="34" charset="0"/>
                <a:ea typeface="Sergio Trendy"/>
                <a:cs typeface="Arial" panose="020B0604020202020204" pitchFamily="34" charset="0"/>
                <a:sym typeface="Sergio Trendy"/>
              </a:endParaRPr>
            </a:p>
          </p:txBody>
        </p:sp>
        <p:sp>
          <p:nvSpPr>
            <p:cNvPr id="22" name="Freeform 22"/>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294142" y="6239213"/>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Freeform 13">
              <a:extLst>
                <a:ext uri="{FF2B5EF4-FFF2-40B4-BE49-F238E27FC236}">
                  <a16:creationId xmlns:a16="http://schemas.microsoft.com/office/drawing/2014/main" id="{B3D0826E-D181-471E-95DF-2AE3566A7FAA}"/>
                </a:ext>
              </a:extLst>
            </p:cNvPr>
            <p:cNvSpPr/>
            <p:nvPr/>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5" name="Freeform 14">
              <a:extLst>
                <a:ext uri="{FF2B5EF4-FFF2-40B4-BE49-F238E27FC236}">
                  <a16:creationId xmlns:a16="http://schemas.microsoft.com/office/drawing/2014/main" id="{32372BF5-D14C-486D-830B-23781D72B261}"/>
                </a:ext>
              </a:extLst>
            </p:cNvPr>
            <p:cNvSpPr/>
            <p:nvPr/>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6" name="Imagen 25">
              <a:extLst>
                <a:ext uri="{FF2B5EF4-FFF2-40B4-BE49-F238E27FC236}">
                  <a16:creationId xmlns:a16="http://schemas.microsoft.com/office/drawing/2014/main" id="{61EBF852-9842-4CBE-9EA9-441DF1856C14}"/>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487</Words>
  <Application>Microsoft Office PowerPoint</Application>
  <PresentationFormat>Personalizado</PresentationFormat>
  <Paragraphs>28</Paragraphs>
  <Slides>9</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4" baseType="lpstr">
      <vt:lpstr>Arial</vt:lpstr>
      <vt:lpstr>Calibri</vt:lpstr>
      <vt:lpstr>Arial MT</vt:lpstr>
      <vt:lpstr>Office Theme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TOC-041-AREA-TICS</dc:creator>
  <cp:lastModifiedBy>CoordinadorMedico</cp:lastModifiedBy>
  <cp:revision>21</cp:revision>
  <dcterms:created xsi:type="dcterms:W3CDTF">2006-08-16T00:00:00Z</dcterms:created>
  <dcterms:modified xsi:type="dcterms:W3CDTF">2025-01-14T22:35:26Z</dcterms:modified>
  <dc:identifier>DAGUaw7a7_I</dc:identifier>
</cp:coreProperties>
</file>