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40"/>
  </p:notesMasterIdLst>
  <p:sldIdLst>
    <p:sldId id="256" r:id="rId2"/>
    <p:sldId id="285" r:id="rId3"/>
    <p:sldId id="308" r:id="rId4"/>
    <p:sldId id="286" r:id="rId5"/>
    <p:sldId id="261" r:id="rId6"/>
    <p:sldId id="287" r:id="rId7"/>
    <p:sldId id="265" r:id="rId8"/>
    <p:sldId id="266" r:id="rId9"/>
    <p:sldId id="268" r:id="rId10"/>
    <p:sldId id="288" r:id="rId11"/>
    <p:sldId id="270" r:id="rId12"/>
    <p:sldId id="271" r:id="rId13"/>
    <p:sldId id="272" r:id="rId14"/>
    <p:sldId id="273" r:id="rId15"/>
    <p:sldId id="289" r:id="rId16"/>
    <p:sldId id="279" r:id="rId17"/>
    <p:sldId id="280" r:id="rId18"/>
    <p:sldId id="281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282" r:id="rId38"/>
    <p:sldId id="283" r:id="rId39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9999"/>
    <a:srgbClr val="00CC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55B5B-4B8C-45F5-B3D5-23DE9B15057F}" type="datetimeFigureOut">
              <a:rPr lang="pt-BR" smtClean="0"/>
              <a:t>08/04/2025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50676-31F8-4D8D-9E3F-A6883D932E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63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50676-31F8-4D8D-9E3F-A6883D932EC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306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EBD0-27A6-C5BA-9E47-87D98C61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22BF18F-F198-2720-D881-540A3DA91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B1AB87B-8D81-5607-E051-2ED1C8D11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13AC81-7129-5404-F483-3A5BBD8EF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50676-31F8-4D8D-9E3F-A6883D932EC6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854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EBD0-27A6-C5BA-9E47-87D98C61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22BF18F-F198-2720-D881-540A3DA91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B1AB87B-8D81-5607-E051-2ED1C8D11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13AC81-7129-5404-F483-3A5BBD8EF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50676-31F8-4D8D-9E3F-A6883D932EC6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45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47961-38E9-AB20-A1AC-BBD733031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F8956BD-579E-2AE8-15B2-3E017700C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41C5AA8-F4F9-4AD6-F72D-2F7EBEFD9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B7B858-A91F-5664-5200-8CB98D4E8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50676-31F8-4D8D-9E3F-A6883D932EC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961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EBD0-27A6-C5BA-9E47-87D98C61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22BF18F-F198-2720-D881-540A3DA91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B1AB87B-8D81-5607-E051-2ED1C8D11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13AC81-7129-5404-F483-3A5BBD8EF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50676-31F8-4D8D-9E3F-A6883D932EC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128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EBD0-27A6-C5BA-9E47-87D98C61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22BF18F-F198-2720-D881-540A3DA91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B1AB87B-8D81-5607-E051-2ED1C8D11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13AC81-7129-5404-F483-3A5BBD8EF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50676-31F8-4D8D-9E3F-A6883D932EC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08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EBD0-27A6-C5BA-9E47-87D98C61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22BF18F-F198-2720-D881-540A3DA91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B1AB87B-8D81-5607-E051-2ED1C8D11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13AC81-7129-5404-F483-3A5BBD8EF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50676-31F8-4D8D-9E3F-A6883D932EC6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087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EBD0-27A6-C5BA-9E47-87D98C61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22BF18F-F198-2720-D881-540A3DA91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B1AB87B-8D81-5607-E051-2ED1C8D11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13AC81-7129-5404-F483-3A5BBD8EF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50676-31F8-4D8D-9E3F-A6883D932EC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67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EBD0-27A6-C5BA-9E47-87D98C61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22BF18F-F198-2720-D881-540A3DA91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B1AB87B-8D81-5607-E051-2ED1C8D11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13AC81-7129-5404-F483-3A5BBD8EF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50676-31F8-4D8D-9E3F-A6883D932EC6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923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EBD0-27A6-C5BA-9E47-87D98C61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22BF18F-F198-2720-D881-540A3DA91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B1AB87B-8D81-5607-E051-2ED1C8D11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13AC81-7129-5404-F483-3A5BBD8EF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50676-31F8-4D8D-9E3F-A6883D932EC6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502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EBD0-27A6-C5BA-9E47-87D98C61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22BF18F-F198-2720-D881-540A3DA91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B1AB87B-8D81-5607-E051-2ED1C8D11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13AC81-7129-5404-F483-3A5BBD8EF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50676-31F8-4D8D-9E3F-A6883D932EC6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73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8103" y="463300"/>
            <a:ext cx="4093210" cy="909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AF7E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5B0528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AF7E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5B0528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4853" y="4719637"/>
            <a:ext cx="380999" cy="1428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8018" y="0"/>
            <a:ext cx="904874" cy="11049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43891" y="0"/>
            <a:ext cx="800099" cy="11049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2052" y="5077155"/>
            <a:ext cx="5423535" cy="42545"/>
          </a:xfrm>
          <a:custGeom>
            <a:avLst/>
            <a:gdLst/>
            <a:ahLst/>
            <a:cxnLst/>
            <a:rect l="l" t="t" r="r" b="b"/>
            <a:pathLst>
              <a:path w="5423535" h="42545">
                <a:moveTo>
                  <a:pt x="5423217" y="0"/>
                </a:moveTo>
                <a:lnTo>
                  <a:pt x="0" y="0"/>
                </a:lnTo>
                <a:lnTo>
                  <a:pt x="0" y="21107"/>
                </a:lnTo>
                <a:lnTo>
                  <a:pt x="0" y="42227"/>
                </a:lnTo>
                <a:lnTo>
                  <a:pt x="5423217" y="42227"/>
                </a:lnTo>
                <a:lnTo>
                  <a:pt x="5423217" y="21107"/>
                </a:lnTo>
                <a:lnTo>
                  <a:pt x="5423217" y="0"/>
                </a:lnTo>
                <a:close/>
              </a:path>
            </a:pathLst>
          </a:custGeom>
          <a:solidFill>
            <a:srgbClr val="64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AF7E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AF7E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7396" y="530445"/>
            <a:ext cx="7789207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AF7E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33373" y="1914588"/>
            <a:ext cx="4366895" cy="1859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5B0528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g"/><Relationship Id="rId5" Type="http://schemas.openxmlformats.org/officeDocument/2006/relationships/image" Target="../media/image43.jp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7" Type="http://schemas.openxmlformats.org/officeDocument/2006/relationships/image" Target="../media/image4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g"/><Relationship Id="rId5" Type="http://schemas.openxmlformats.org/officeDocument/2006/relationships/image" Target="../media/image43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18" Type="http://schemas.openxmlformats.org/officeDocument/2006/relationships/image" Target="../media/image31.png"/><Relationship Id="rId26" Type="http://schemas.openxmlformats.org/officeDocument/2006/relationships/image" Target="../media/image39.jpg"/><Relationship Id="rId3" Type="http://schemas.openxmlformats.org/officeDocument/2006/relationships/image" Target="../media/image16.jpg"/><Relationship Id="rId21" Type="http://schemas.openxmlformats.org/officeDocument/2006/relationships/image" Target="../media/image34.jpg"/><Relationship Id="rId7" Type="http://schemas.openxmlformats.org/officeDocument/2006/relationships/image" Target="../media/image20.png"/><Relationship Id="rId12" Type="http://schemas.openxmlformats.org/officeDocument/2006/relationships/image" Target="../media/image25.jpg"/><Relationship Id="rId17" Type="http://schemas.openxmlformats.org/officeDocument/2006/relationships/image" Target="../media/image30.jpg"/><Relationship Id="rId25" Type="http://schemas.openxmlformats.org/officeDocument/2006/relationships/image" Target="../media/image38.jpg"/><Relationship Id="rId2" Type="http://schemas.openxmlformats.org/officeDocument/2006/relationships/image" Target="../media/image15.jpg"/><Relationship Id="rId16" Type="http://schemas.openxmlformats.org/officeDocument/2006/relationships/image" Target="../media/image29.jpg"/><Relationship Id="rId20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24" Type="http://schemas.openxmlformats.org/officeDocument/2006/relationships/image" Target="../media/image37.jpg"/><Relationship Id="rId5" Type="http://schemas.openxmlformats.org/officeDocument/2006/relationships/image" Target="../media/image18.jp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jpg"/><Relationship Id="rId4" Type="http://schemas.openxmlformats.org/officeDocument/2006/relationships/image" Target="../media/image17.png"/><Relationship Id="rId9" Type="http://schemas.openxmlformats.org/officeDocument/2006/relationships/image" Target="../media/image22.jpg"/><Relationship Id="rId14" Type="http://schemas.openxmlformats.org/officeDocument/2006/relationships/image" Target="../media/image27.jpg"/><Relationship Id="rId22" Type="http://schemas.openxmlformats.org/officeDocument/2006/relationships/image" Target="../media/image35.jpg"/><Relationship Id="rId27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1E309843-1AE2-3A69-69EF-BF6C12CB41B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68022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03E792E-0C99-23D0-4D2F-08FF4B3BAD07}"/>
              </a:ext>
            </a:extLst>
          </p:cNvPr>
          <p:cNvSpPr/>
          <p:nvPr/>
        </p:nvSpPr>
        <p:spPr>
          <a:xfrm>
            <a:off x="604760" y="657064"/>
            <a:ext cx="4876800" cy="1688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79510"/>
            <a:ext cx="9144000" cy="6398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41046" y="2571750"/>
            <a:ext cx="4876800" cy="62504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4445">
              <a:lnSpc>
                <a:spcPct val="92700"/>
              </a:lnSpc>
              <a:spcBef>
                <a:spcPts val="409"/>
              </a:spcBef>
            </a:pPr>
            <a:r>
              <a:rPr lang="pt-BR" sz="4000" b="1" spc="-100" dirty="0">
                <a:solidFill>
                  <a:schemeClr val="bg1"/>
                </a:solidFill>
                <a:latin typeface="Arial MT"/>
                <a:cs typeface="Arial MT"/>
              </a:rPr>
              <a:t>Flor do Sertão</a:t>
            </a:r>
            <a:endParaRPr sz="2800" b="1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9EB4F95-BFCB-218E-6825-0A40FAA544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839747" y="713182"/>
            <a:ext cx="1089249" cy="1576706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518C2070-9709-E62F-6FD5-D46969607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E434A1A-CD7C-7BA7-5EAF-C94200824172}"/>
              </a:ext>
            </a:extLst>
          </p:cNvPr>
          <p:cNvSpPr txBox="1"/>
          <p:nvPr/>
        </p:nvSpPr>
        <p:spPr>
          <a:xfrm>
            <a:off x="2003649" y="714790"/>
            <a:ext cx="33842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4445" algn="l">
              <a:spcBef>
                <a:spcPts val="600"/>
              </a:spcBef>
            </a:pPr>
            <a:r>
              <a:rPr lang="pt-BR" sz="1600" b="1" spc="-20" dirty="0">
                <a:solidFill>
                  <a:srgbClr val="661331"/>
                </a:solidFill>
                <a:latin typeface="Arial MT"/>
                <a:ea typeface="+mn-ea"/>
              </a:rPr>
              <a:t>Aristides Saúde e Estética</a:t>
            </a:r>
          </a:p>
          <a:p>
            <a:pPr marL="12700" marR="5080" indent="4445" algn="l">
              <a:spcBef>
                <a:spcPts val="600"/>
              </a:spcBef>
            </a:pPr>
            <a:r>
              <a:rPr lang="pt-BR" sz="1600" spc="-20" dirty="0">
                <a:solidFill>
                  <a:srgbClr val="661331"/>
                </a:solidFill>
                <a:latin typeface="Arial MT"/>
                <a:ea typeface="+mn-ea"/>
              </a:rPr>
              <a:t>42.731.917/0001-06</a:t>
            </a:r>
          </a:p>
          <a:p>
            <a:pPr marL="12700" marR="5080" indent="4445" algn="l">
              <a:spcBef>
                <a:spcPts val="600"/>
              </a:spcBef>
            </a:pPr>
            <a:r>
              <a:rPr lang="pt-BR" sz="1600" spc="-20" dirty="0">
                <a:solidFill>
                  <a:srgbClr val="661331"/>
                </a:solidFill>
                <a:latin typeface="Arial MT"/>
                <a:ea typeface="+mn-ea"/>
              </a:rPr>
              <a:t>(82) 9.9970-3402</a:t>
            </a:r>
          </a:p>
          <a:p>
            <a:pPr marL="12700" marR="5080" indent="4445" algn="l">
              <a:spcBef>
                <a:spcPts val="600"/>
              </a:spcBef>
            </a:pPr>
            <a:r>
              <a:rPr lang="pt-BR" sz="1600" spc="-20" dirty="0">
                <a:solidFill>
                  <a:srgbClr val="661331"/>
                </a:solidFill>
                <a:latin typeface="Arial MT"/>
                <a:ea typeface="+mn-ea"/>
              </a:rPr>
              <a:t>aristidesdigital.com</a:t>
            </a:r>
          </a:p>
          <a:p>
            <a:pPr marL="12700" marR="5080" indent="4445" algn="l">
              <a:spcBef>
                <a:spcPts val="600"/>
              </a:spcBef>
            </a:pPr>
            <a:r>
              <a:rPr lang="pt-BR" sz="1600" spc="-20" dirty="0">
                <a:solidFill>
                  <a:srgbClr val="661331"/>
                </a:solidFill>
                <a:latin typeface="Arial MT"/>
                <a:ea typeface="+mn-ea"/>
              </a:rPr>
              <a:t>@clínica.aristides</a:t>
            </a: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D3B20D7D-C47F-44ED-892B-CECF7C923DA3}"/>
              </a:ext>
            </a:extLst>
          </p:cNvPr>
          <p:cNvSpPr txBox="1"/>
          <p:nvPr/>
        </p:nvSpPr>
        <p:spPr>
          <a:xfrm>
            <a:off x="5407388" y="3781367"/>
            <a:ext cx="3337077" cy="108305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4445" algn="r">
              <a:lnSpc>
                <a:spcPct val="92700"/>
              </a:lnSpc>
              <a:spcBef>
                <a:spcPts val="409"/>
              </a:spcBef>
            </a:pPr>
            <a:r>
              <a:rPr lang="pt-BR" sz="2400" spc="-100" dirty="0">
                <a:solidFill>
                  <a:schemeClr val="bg1"/>
                </a:solidFill>
                <a:latin typeface="Arial MT"/>
                <a:cs typeface="Arial MT"/>
              </a:rPr>
              <a:t>Programa de benefícios para nosso time de colaboradores</a:t>
            </a:r>
            <a:endParaRPr sz="16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78C54488-79F6-4AF6-AF1F-C5902F568D84}"/>
              </a:ext>
            </a:extLst>
          </p:cNvPr>
          <p:cNvSpPr txBox="1"/>
          <p:nvPr/>
        </p:nvSpPr>
        <p:spPr>
          <a:xfrm>
            <a:off x="649609" y="3073073"/>
            <a:ext cx="4876800" cy="33881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4445">
              <a:lnSpc>
                <a:spcPct val="92700"/>
              </a:lnSpc>
              <a:spcBef>
                <a:spcPts val="409"/>
              </a:spcBef>
            </a:pPr>
            <a:r>
              <a:rPr lang="pt-BR" sz="2000" spc="-100" dirty="0">
                <a:solidFill>
                  <a:schemeClr val="bg1"/>
                </a:solidFill>
                <a:latin typeface="Arial MT"/>
                <a:cs typeface="Arial MT"/>
              </a:rPr>
              <a:t>Cuidar para florescer</a:t>
            </a:r>
            <a:endParaRPr sz="14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AC893-3192-A67A-DD86-9196D920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C822939-ACA0-402A-200A-B9D1EA5D6B6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995" y="2114550"/>
            <a:ext cx="2401824" cy="2401112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7AE846A0-0456-5071-9B9D-67DF436F15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47525" y="2105931"/>
            <a:ext cx="4766480" cy="141000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just"/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A </a:t>
            </a:r>
            <a:r>
              <a:rPr lang="pt-BR" sz="1800" dirty="0" err="1">
                <a:solidFill>
                  <a:srgbClr val="600726"/>
                </a:solidFill>
                <a:latin typeface="Arial MT"/>
                <a:ea typeface="+mn-ea"/>
              </a:rPr>
              <a:t>Avus</a:t>
            </a: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 é uma plataforma de benefícios corporativos focada em saúde, que conecta os colaboradores a uma ampla rede de clínicas, laboratórios e profissionais com valores acessíveis e atendimento de qualidade.	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CD578AF-2109-13B4-3FC7-C7CA250DF5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1327499" y="288361"/>
            <a:ext cx="1156015" cy="1673351"/>
          </a:xfrm>
          <a:prstGeom prst="rect">
            <a:avLst/>
          </a:prstGeom>
        </p:spPr>
      </p:pic>
      <p:pic>
        <p:nvPicPr>
          <p:cNvPr id="3" name="object 2">
            <a:extLst>
              <a:ext uri="{FF2B5EF4-FFF2-40B4-BE49-F238E27FC236}">
                <a16:creationId xmlns:a16="http://schemas.microsoft.com/office/drawing/2014/main" id="{0B7F5F0C-743E-1154-DFF9-9D83AB0C0CA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9995" y="2108456"/>
            <a:ext cx="2407920" cy="24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5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911" y="1590584"/>
            <a:ext cx="2883408" cy="25778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1359" y="0"/>
            <a:ext cx="880872" cy="10939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0"/>
            <a:ext cx="780288" cy="109390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82681" y="602873"/>
            <a:ext cx="3735424" cy="666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  <a:tabLst>
                <a:tab pos="712470" algn="l"/>
              </a:tabLst>
            </a:pPr>
            <a:r>
              <a:rPr sz="2250" b="0" spc="-25" dirty="0">
                <a:solidFill>
                  <a:srgbClr val="0079D1"/>
                </a:solidFill>
                <a:latin typeface="Trebuchet MS"/>
                <a:cs typeface="Trebuchet MS"/>
              </a:rPr>
              <a:t>AVU</a:t>
            </a:r>
            <a:r>
              <a:rPr sz="2250" b="0" spc="-50" dirty="0">
                <a:solidFill>
                  <a:srgbClr val="0877C3"/>
                </a:solidFill>
                <a:latin typeface="Trebuchet MS"/>
                <a:cs typeface="Trebuchet MS"/>
              </a:rPr>
              <a:t>S</a:t>
            </a:r>
            <a:endParaRPr sz="22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000" b="0" dirty="0">
                <a:solidFill>
                  <a:srgbClr val="60002A"/>
                </a:solidFill>
                <a:latin typeface="Arial MT"/>
                <a:cs typeface="Arial MT"/>
              </a:rPr>
              <a:t>Vantagens</a:t>
            </a:r>
            <a:r>
              <a:rPr sz="2000" b="0" spc="55" dirty="0">
                <a:solidFill>
                  <a:srgbClr val="60002A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620024"/>
                </a:solidFill>
                <a:latin typeface="Arial MT"/>
                <a:cs typeface="Arial MT"/>
              </a:rPr>
              <a:t>para</a:t>
            </a:r>
            <a:r>
              <a:rPr sz="2000" b="0" spc="-114" dirty="0">
                <a:solidFill>
                  <a:srgbClr val="620024"/>
                </a:solidFill>
                <a:latin typeface="Arial MT"/>
                <a:cs typeface="Arial MT"/>
              </a:rPr>
              <a:t> </a:t>
            </a:r>
            <a:r>
              <a:rPr lang="pt-BR" sz="2000" b="0" dirty="0">
                <a:solidFill>
                  <a:srgbClr val="69032B"/>
                </a:solidFill>
                <a:latin typeface="Arial MT"/>
                <a:cs typeface="Arial MT"/>
              </a:rPr>
              <a:t>nosso time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4114800" y="1726829"/>
            <a:ext cx="436689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5" indent="-176530">
              <a:lnSpc>
                <a:spcPts val="1785"/>
              </a:lnSpc>
              <a:spcBef>
                <a:spcPts val="1200"/>
              </a:spcBef>
              <a:buClr>
                <a:srgbClr val="77002D"/>
              </a:buClr>
              <a:buChar char="•"/>
              <a:tabLst>
                <a:tab pos="189865" algn="l"/>
              </a:tabLst>
            </a:pPr>
            <a:r>
              <a:rPr dirty="0">
                <a:solidFill>
                  <a:srgbClr val="5B0A26"/>
                </a:solidFill>
              </a:rPr>
              <a:t>Descontos</a:t>
            </a:r>
            <a:r>
              <a:rPr spc="30" dirty="0">
                <a:solidFill>
                  <a:srgbClr val="5B0A26"/>
                </a:solidFill>
              </a:rPr>
              <a:t> </a:t>
            </a:r>
            <a:r>
              <a:rPr dirty="0">
                <a:solidFill>
                  <a:srgbClr val="570A21"/>
                </a:solidFill>
              </a:rPr>
              <a:t>em</a:t>
            </a:r>
            <a:r>
              <a:rPr spc="-45" dirty="0">
                <a:solidFill>
                  <a:srgbClr val="570A21"/>
                </a:solidFill>
              </a:rPr>
              <a:t> </a:t>
            </a:r>
            <a:r>
              <a:rPr dirty="0">
                <a:solidFill>
                  <a:srgbClr val="6B082D"/>
                </a:solidFill>
              </a:rPr>
              <a:t>consultas</a:t>
            </a:r>
            <a:r>
              <a:rPr spc="-5" dirty="0">
                <a:solidFill>
                  <a:srgbClr val="6B082D"/>
                </a:solidFill>
              </a:rPr>
              <a:t> </a:t>
            </a:r>
            <a:r>
              <a:rPr dirty="0" err="1">
                <a:solidFill>
                  <a:srgbClr val="540F21"/>
                </a:solidFill>
              </a:rPr>
              <a:t>médicas</a:t>
            </a:r>
            <a:r>
              <a:rPr spc="-25" dirty="0">
                <a:solidFill>
                  <a:srgbClr val="540F21"/>
                </a:solidFill>
              </a:rPr>
              <a:t> </a:t>
            </a:r>
            <a:r>
              <a:rPr spc="-10" dirty="0" err="1"/>
              <a:t>presenciais</a:t>
            </a:r>
            <a:r>
              <a:rPr lang="pt-BR" spc="-10" dirty="0"/>
              <a:t>;</a:t>
            </a:r>
            <a:endParaRPr spc="-10" dirty="0"/>
          </a:p>
          <a:p>
            <a:pPr marL="188595" marR="5080" indent="-175895">
              <a:lnSpc>
                <a:spcPts val="1800"/>
              </a:lnSpc>
              <a:spcBef>
                <a:spcPts val="1200"/>
              </a:spcBef>
              <a:buClr>
                <a:srgbClr val="67001A"/>
              </a:buClr>
              <a:buChar char="•"/>
              <a:tabLst>
                <a:tab pos="189865" algn="l"/>
              </a:tabLst>
            </a:pPr>
            <a:r>
              <a:rPr sz="1550" spc="-25" dirty="0">
                <a:solidFill>
                  <a:srgbClr val="62001A"/>
                </a:solidFill>
              </a:rPr>
              <a:t>Descontos</a:t>
            </a:r>
            <a:r>
              <a:rPr sz="1550" spc="90" dirty="0">
                <a:solidFill>
                  <a:srgbClr val="62001A"/>
                </a:solidFill>
              </a:rPr>
              <a:t> </a:t>
            </a:r>
            <a:r>
              <a:rPr sz="1550" dirty="0">
                <a:solidFill>
                  <a:srgbClr val="690028"/>
                </a:solidFill>
              </a:rPr>
              <a:t>em</a:t>
            </a:r>
            <a:r>
              <a:rPr sz="1550" spc="-50" dirty="0">
                <a:solidFill>
                  <a:srgbClr val="690028"/>
                </a:solidFill>
              </a:rPr>
              <a:t> </a:t>
            </a:r>
            <a:r>
              <a:rPr sz="1550" spc="-30" dirty="0">
                <a:solidFill>
                  <a:srgbClr val="620E2D"/>
                </a:solidFill>
              </a:rPr>
              <a:t>Telemedicina</a:t>
            </a:r>
            <a:r>
              <a:rPr sz="1550" spc="25" dirty="0">
                <a:solidFill>
                  <a:srgbClr val="620E2D"/>
                </a:solidFill>
              </a:rPr>
              <a:t> </a:t>
            </a:r>
            <a:r>
              <a:rPr sz="1550" dirty="0">
                <a:solidFill>
                  <a:srgbClr val="640E2F"/>
                </a:solidFill>
              </a:rPr>
              <a:t>com</a:t>
            </a:r>
            <a:r>
              <a:rPr sz="1550" spc="-45" dirty="0">
                <a:solidFill>
                  <a:srgbClr val="640E2F"/>
                </a:solidFill>
              </a:rPr>
              <a:t> </a:t>
            </a:r>
            <a:r>
              <a:rPr sz="1550" spc="-30" dirty="0">
                <a:solidFill>
                  <a:srgbClr val="7B163F"/>
                </a:solidFill>
              </a:rPr>
              <a:t>especialidades 	</a:t>
            </a:r>
            <a:r>
              <a:rPr sz="1550" dirty="0">
                <a:solidFill>
                  <a:srgbClr val="720834"/>
                </a:solidFill>
              </a:rPr>
              <a:t>e</a:t>
            </a:r>
            <a:r>
              <a:rPr sz="1550" spc="-110" dirty="0">
                <a:solidFill>
                  <a:srgbClr val="720834"/>
                </a:solidFill>
              </a:rPr>
              <a:t> </a:t>
            </a:r>
            <a:r>
              <a:rPr sz="1550" spc="-20" dirty="0">
                <a:solidFill>
                  <a:srgbClr val="6E0E33"/>
                </a:solidFill>
              </a:rPr>
              <a:t>Plantão</a:t>
            </a:r>
            <a:r>
              <a:rPr sz="1550" spc="-10" dirty="0">
                <a:solidFill>
                  <a:srgbClr val="6E0E33"/>
                </a:solidFill>
              </a:rPr>
              <a:t> </a:t>
            </a:r>
            <a:r>
              <a:rPr sz="1550" spc="-90" dirty="0">
                <a:solidFill>
                  <a:srgbClr val="6B052D"/>
                </a:solidFill>
              </a:rPr>
              <a:t>24</a:t>
            </a:r>
            <a:r>
              <a:rPr sz="1550" spc="-35" dirty="0">
                <a:solidFill>
                  <a:srgbClr val="6B052D"/>
                </a:solidFill>
              </a:rPr>
              <a:t> </a:t>
            </a:r>
            <a:r>
              <a:rPr sz="1550" spc="-25" dirty="0">
                <a:solidFill>
                  <a:srgbClr val="720E34"/>
                </a:solidFill>
              </a:rPr>
              <a:t>horas</a:t>
            </a:r>
            <a:r>
              <a:rPr sz="1550" spc="-35" dirty="0">
                <a:solidFill>
                  <a:srgbClr val="720E34"/>
                </a:solidFill>
              </a:rPr>
              <a:t> </a:t>
            </a:r>
            <a:r>
              <a:rPr sz="1550" dirty="0">
                <a:solidFill>
                  <a:srgbClr val="620C2A"/>
                </a:solidFill>
              </a:rPr>
              <a:t>com</a:t>
            </a:r>
            <a:r>
              <a:rPr sz="1550" spc="-80" dirty="0">
                <a:solidFill>
                  <a:srgbClr val="620C2A"/>
                </a:solidFill>
              </a:rPr>
              <a:t> </a:t>
            </a:r>
            <a:r>
              <a:rPr sz="1550" spc="-25" dirty="0" err="1">
                <a:solidFill>
                  <a:srgbClr val="570726"/>
                </a:solidFill>
              </a:rPr>
              <a:t>Clínico</a:t>
            </a:r>
            <a:r>
              <a:rPr sz="1550" spc="-25" dirty="0">
                <a:solidFill>
                  <a:srgbClr val="570726"/>
                </a:solidFill>
              </a:rPr>
              <a:t> </a:t>
            </a:r>
            <a:r>
              <a:rPr sz="1550" spc="-10" dirty="0" err="1">
                <a:solidFill>
                  <a:srgbClr val="500826"/>
                </a:solidFill>
              </a:rPr>
              <a:t>Geral</a:t>
            </a:r>
            <a:r>
              <a:rPr lang="pt-BR" sz="1550" spc="-10" dirty="0">
                <a:solidFill>
                  <a:srgbClr val="500826"/>
                </a:solidFill>
              </a:rPr>
              <a:t>;</a:t>
            </a:r>
            <a:endParaRPr sz="1550" dirty="0"/>
          </a:p>
          <a:p>
            <a:pPr marL="189230" indent="-176530">
              <a:lnSpc>
                <a:spcPts val="1745"/>
              </a:lnSpc>
              <a:spcBef>
                <a:spcPts val="1200"/>
              </a:spcBef>
              <a:buClr>
                <a:srgbClr val="7B002D"/>
              </a:buClr>
              <a:buChar char="•"/>
              <a:tabLst>
                <a:tab pos="189230" algn="l"/>
              </a:tabLst>
            </a:pPr>
            <a:r>
              <a:rPr sz="1550" spc="-30" dirty="0">
                <a:solidFill>
                  <a:srgbClr val="640028"/>
                </a:solidFill>
              </a:rPr>
              <a:t>Medicina</a:t>
            </a:r>
            <a:r>
              <a:rPr sz="1550" spc="10" dirty="0">
                <a:solidFill>
                  <a:srgbClr val="640028"/>
                </a:solidFill>
              </a:rPr>
              <a:t> </a:t>
            </a:r>
            <a:r>
              <a:rPr sz="1550" spc="-20" dirty="0">
                <a:solidFill>
                  <a:srgbClr val="5E152F"/>
                </a:solidFill>
              </a:rPr>
              <a:t>de</a:t>
            </a:r>
            <a:r>
              <a:rPr sz="1550" spc="-85" dirty="0">
                <a:solidFill>
                  <a:srgbClr val="5E152F"/>
                </a:solidFill>
              </a:rPr>
              <a:t> </a:t>
            </a:r>
            <a:r>
              <a:rPr sz="1550" spc="-20" dirty="0">
                <a:solidFill>
                  <a:srgbClr val="750131"/>
                </a:solidFill>
              </a:rPr>
              <a:t>apoio</a:t>
            </a:r>
            <a:r>
              <a:rPr sz="1550" spc="-45" dirty="0">
                <a:solidFill>
                  <a:srgbClr val="750131"/>
                </a:solidFill>
              </a:rPr>
              <a:t> </a:t>
            </a:r>
            <a:r>
              <a:rPr sz="1550" dirty="0">
                <a:solidFill>
                  <a:srgbClr val="56152A"/>
                </a:solidFill>
              </a:rPr>
              <a:t>(fisioterapia,</a:t>
            </a:r>
            <a:r>
              <a:rPr sz="1550" spc="-105" dirty="0">
                <a:solidFill>
                  <a:srgbClr val="56152A"/>
                </a:solidFill>
              </a:rPr>
              <a:t> </a:t>
            </a:r>
            <a:r>
              <a:rPr sz="1550" spc="-10" dirty="0">
                <a:solidFill>
                  <a:srgbClr val="501328"/>
                </a:solidFill>
              </a:rPr>
              <a:t>fonoaudiologia,</a:t>
            </a:r>
            <a:endParaRPr sz="1550" dirty="0"/>
          </a:p>
          <a:p>
            <a:pPr marL="190500">
              <a:lnSpc>
                <a:spcPts val="1770"/>
              </a:lnSpc>
              <a:spcBef>
                <a:spcPts val="1200"/>
              </a:spcBef>
            </a:pPr>
            <a:r>
              <a:rPr dirty="0">
                <a:solidFill>
                  <a:srgbClr val="62082A"/>
                </a:solidFill>
              </a:rPr>
              <a:t>nutrição</a:t>
            </a:r>
            <a:r>
              <a:rPr spc="105" dirty="0">
                <a:solidFill>
                  <a:srgbClr val="62082A"/>
                </a:solidFill>
              </a:rPr>
              <a:t> </a:t>
            </a:r>
            <a:r>
              <a:rPr dirty="0">
                <a:solidFill>
                  <a:srgbClr val="5E0828"/>
                </a:solidFill>
              </a:rPr>
              <a:t>e</a:t>
            </a:r>
            <a:r>
              <a:rPr spc="60" dirty="0">
                <a:solidFill>
                  <a:srgbClr val="5E0828"/>
                </a:solidFill>
              </a:rPr>
              <a:t> </a:t>
            </a:r>
            <a:r>
              <a:rPr spc="-10" dirty="0" err="1">
                <a:solidFill>
                  <a:srgbClr val="67082D"/>
                </a:solidFill>
              </a:rPr>
              <a:t>psicologia</a:t>
            </a:r>
            <a:r>
              <a:rPr spc="-10" dirty="0">
                <a:solidFill>
                  <a:srgbClr val="67082D"/>
                </a:solidFill>
              </a:rPr>
              <a:t>)</a:t>
            </a:r>
            <a:r>
              <a:rPr lang="pt-BR" spc="-10" dirty="0">
                <a:solidFill>
                  <a:srgbClr val="67082D"/>
                </a:solidFill>
              </a:rPr>
              <a:t>;</a:t>
            </a:r>
            <a:endParaRPr spc="-10" dirty="0">
              <a:solidFill>
                <a:srgbClr val="67082D"/>
              </a:solidFill>
            </a:endParaRPr>
          </a:p>
          <a:p>
            <a:pPr marL="189865" indent="-177165">
              <a:lnSpc>
                <a:spcPts val="1805"/>
              </a:lnSpc>
              <a:spcBef>
                <a:spcPts val="1200"/>
              </a:spcBef>
              <a:buClr>
                <a:srgbClr val="77002D"/>
              </a:buClr>
              <a:buChar char="•"/>
              <a:tabLst>
                <a:tab pos="189865" algn="l"/>
              </a:tabLst>
            </a:pPr>
            <a:r>
              <a:rPr sz="1550" spc="-10" dirty="0" err="1">
                <a:solidFill>
                  <a:srgbClr val="5B0C26"/>
                </a:solidFill>
              </a:rPr>
              <a:t>Tratamentos</a:t>
            </a:r>
            <a:r>
              <a:rPr sz="1550" spc="30" dirty="0">
                <a:solidFill>
                  <a:srgbClr val="5B0C26"/>
                </a:solidFill>
              </a:rPr>
              <a:t> </a:t>
            </a:r>
            <a:r>
              <a:rPr sz="1550" spc="-10" dirty="0" err="1">
                <a:solidFill>
                  <a:srgbClr val="560A26"/>
                </a:solidFill>
              </a:rPr>
              <a:t>odontológicos</a:t>
            </a:r>
            <a:r>
              <a:rPr lang="pt-BR" sz="1550" spc="-10" dirty="0">
                <a:solidFill>
                  <a:srgbClr val="560A26"/>
                </a:solidFill>
              </a:rPr>
              <a:t>;</a:t>
            </a:r>
            <a:endParaRPr sz="1550" dirty="0"/>
          </a:p>
          <a:p>
            <a:pPr marL="188595" indent="-175895">
              <a:lnSpc>
                <a:spcPts val="1775"/>
              </a:lnSpc>
              <a:spcBef>
                <a:spcPts val="1200"/>
              </a:spcBef>
              <a:buClr>
                <a:srgbClr val="67001A"/>
              </a:buClr>
              <a:buChar char="•"/>
              <a:tabLst>
                <a:tab pos="188595" algn="l"/>
              </a:tabLst>
            </a:pPr>
            <a:r>
              <a:rPr sz="1550" spc="-50" dirty="0">
                <a:solidFill>
                  <a:srgbClr val="5B001A"/>
                </a:solidFill>
              </a:rPr>
              <a:t>Exames</a:t>
            </a:r>
            <a:r>
              <a:rPr sz="1550" spc="-55" dirty="0">
                <a:solidFill>
                  <a:srgbClr val="5B001A"/>
                </a:solidFill>
              </a:rPr>
              <a:t> </a:t>
            </a:r>
            <a:r>
              <a:rPr sz="1550" spc="-10" dirty="0">
                <a:solidFill>
                  <a:srgbClr val="5D0824"/>
                </a:solidFill>
              </a:rPr>
              <a:t>laboratoriais </a:t>
            </a:r>
            <a:r>
              <a:rPr sz="1550" dirty="0">
                <a:solidFill>
                  <a:srgbClr val="671136"/>
                </a:solidFill>
              </a:rPr>
              <a:t>e</a:t>
            </a:r>
            <a:r>
              <a:rPr sz="1550" spc="-100" dirty="0">
                <a:solidFill>
                  <a:srgbClr val="671136"/>
                </a:solidFill>
              </a:rPr>
              <a:t> </a:t>
            </a:r>
            <a:r>
              <a:rPr sz="1550" dirty="0">
                <a:solidFill>
                  <a:srgbClr val="54051F"/>
                </a:solidFill>
              </a:rPr>
              <a:t>de</a:t>
            </a:r>
            <a:r>
              <a:rPr sz="1550" spc="-105" dirty="0">
                <a:solidFill>
                  <a:srgbClr val="54051F"/>
                </a:solidFill>
              </a:rPr>
              <a:t> </a:t>
            </a:r>
            <a:r>
              <a:rPr sz="1550" spc="-10" dirty="0" err="1">
                <a:solidFill>
                  <a:srgbClr val="741F3D"/>
                </a:solidFill>
              </a:rPr>
              <a:t>imagem</a:t>
            </a:r>
            <a:r>
              <a:rPr lang="pt-BR" sz="1550" spc="-10" dirty="0">
                <a:solidFill>
                  <a:srgbClr val="741F3D"/>
                </a:solidFill>
              </a:rPr>
              <a:t>;</a:t>
            </a:r>
            <a:endParaRPr sz="1550" dirty="0"/>
          </a:p>
          <a:p>
            <a:pPr marL="191135" indent="-178435">
              <a:lnSpc>
                <a:spcPts val="1864"/>
              </a:lnSpc>
              <a:spcBef>
                <a:spcPts val="1200"/>
              </a:spcBef>
              <a:buClr>
                <a:srgbClr val="72002B"/>
              </a:buClr>
              <a:buChar char="•"/>
              <a:tabLst>
                <a:tab pos="191135" algn="l"/>
              </a:tabLst>
            </a:pPr>
            <a:r>
              <a:rPr sz="1600" spc="-50" dirty="0">
                <a:solidFill>
                  <a:srgbClr val="670126"/>
                </a:solidFill>
              </a:rPr>
              <a:t>Descontos</a:t>
            </a:r>
            <a:r>
              <a:rPr sz="1600" spc="-5" dirty="0">
                <a:solidFill>
                  <a:srgbClr val="670126"/>
                </a:solidFill>
              </a:rPr>
              <a:t> </a:t>
            </a:r>
            <a:r>
              <a:rPr sz="1600" spc="-10" dirty="0" err="1">
                <a:solidFill>
                  <a:srgbClr val="600526"/>
                </a:solidFill>
              </a:rPr>
              <a:t>em</a:t>
            </a:r>
            <a:r>
              <a:rPr sz="1600" spc="-105" dirty="0">
                <a:solidFill>
                  <a:srgbClr val="600526"/>
                </a:solidFill>
              </a:rPr>
              <a:t> </a:t>
            </a:r>
            <a:r>
              <a:rPr sz="1600" spc="-10" dirty="0" err="1">
                <a:solidFill>
                  <a:srgbClr val="590E2B"/>
                </a:solidFill>
              </a:rPr>
              <a:t>medicamentos</a:t>
            </a:r>
            <a:r>
              <a:rPr lang="pt-BR" sz="1600" spc="-10" dirty="0">
                <a:solidFill>
                  <a:srgbClr val="590E2B"/>
                </a:solidFill>
              </a:rPr>
              <a:t>.</a:t>
            </a:r>
            <a:endParaRPr sz="16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A09E8D8-7DFC-B7CD-089C-F95C16EE87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395787" y="153117"/>
            <a:ext cx="789628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1359" y="0"/>
            <a:ext cx="2072640" cy="109695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71600" y="453174"/>
            <a:ext cx="3473450" cy="80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2985"/>
              </a:lnSpc>
              <a:spcBef>
                <a:spcPts val="100"/>
              </a:spcBef>
            </a:pPr>
            <a:r>
              <a:rPr sz="2500" b="0" spc="-30" dirty="0">
                <a:solidFill>
                  <a:srgbClr val="0572AE"/>
                </a:solidFill>
                <a:latin typeface="Arial MT"/>
                <a:cs typeface="Arial MT"/>
              </a:rPr>
              <a:t>AVU</a:t>
            </a:r>
            <a:r>
              <a:rPr sz="2500" b="0" spc="-320" dirty="0">
                <a:solidFill>
                  <a:srgbClr val="0E75C3"/>
                </a:solidFill>
                <a:latin typeface="Arial MT"/>
                <a:cs typeface="Arial MT"/>
              </a:rPr>
              <a:t>S</a:t>
            </a:r>
            <a:endParaRPr sz="2500" dirty="0">
              <a:latin typeface="Arial MT"/>
              <a:cs typeface="Arial MT"/>
            </a:endParaRPr>
          </a:p>
          <a:p>
            <a:pPr marL="12700">
              <a:lnSpc>
                <a:spcPts val="3165"/>
              </a:lnSpc>
            </a:pPr>
            <a:r>
              <a:rPr sz="2650" b="0" spc="-95" dirty="0">
                <a:solidFill>
                  <a:srgbClr val="72012D"/>
                </a:solidFill>
                <a:latin typeface="Arial MT"/>
                <a:cs typeface="Arial MT"/>
              </a:rPr>
              <a:t>Farmácias</a:t>
            </a:r>
            <a:r>
              <a:rPr sz="2650" b="0" spc="-45" dirty="0">
                <a:solidFill>
                  <a:srgbClr val="72012D"/>
                </a:solidFill>
                <a:latin typeface="Arial MT"/>
                <a:cs typeface="Arial MT"/>
              </a:rPr>
              <a:t> </a:t>
            </a:r>
            <a:r>
              <a:rPr sz="2650" b="0" spc="-75" dirty="0">
                <a:solidFill>
                  <a:srgbClr val="670026"/>
                </a:solidFill>
                <a:latin typeface="Arial MT"/>
                <a:cs typeface="Arial MT"/>
              </a:rPr>
              <a:t>credenciadas</a:t>
            </a:r>
            <a:endParaRPr sz="2650" dirty="0">
              <a:latin typeface="Arial MT"/>
              <a:cs typeface="Arial MT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7ED4B3AF-91C2-8390-9268-87657C34F0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395787" y="153117"/>
            <a:ext cx="789628" cy="11430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7801EDC-4979-4588-4986-C8CBE773FD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66" t="42589" r="14167" b="26285"/>
          <a:stretch/>
        </p:blipFill>
        <p:spPr>
          <a:xfrm>
            <a:off x="533400" y="1885950"/>
            <a:ext cx="7873995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7008" y="962882"/>
            <a:ext cx="3956303" cy="321773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5114552"/>
            <a:ext cx="5438140" cy="0"/>
          </a:xfrm>
          <a:custGeom>
            <a:avLst/>
            <a:gdLst/>
            <a:ahLst/>
            <a:cxnLst/>
            <a:rect l="l" t="t" r="r" b="b"/>
            <a:pathLst>
              <a:path w="5438140">
                <a:moveTo>
                  <a:pt x="0" y="0"/>
                </a:moveTo>
                <a:lnTo>
                  <a:pt x="5437632" y="0"/>
                </a:lnTo>
              </a:path>
            </a:pathLst>
          </a:custGeom>
          <a:ln w="57894">
            <a:solidFill>
              <a:srgbClr val="6903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5400" y="621530"/>
            <a:ext cx="8959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0" spc="-30" dirty="0">
                <a:solidFill>
                  <a:srgbClr val="0572AE"/>
                </a:solidFill>
                <a:latin typeface="Arial MT"/>
                <a:cs typeface="Arial MT"/>
              </a:rPr>
              <a:t>AVU</a:t>
            </a:r>
            <a:r>
              <a:rPr sz="2500" b="0" spc="-310" dirty="0">
                <a:solidFill>
                  <a:srgbClr val="0572AE"/>
                </a:solidFill>
                <a:latin typeface="Arial MT"/>
                <a:cs typeface="Arial MT"/>
              </a:rPr>
              <a:t> </a:t>
            </a:r>
            <a:r>
              <a:rPr sz="2500" b="0" spc="-320" dirty="0">
                <a:solidFill>
                  <a:srgbClr val="0E75C3"/>
                </a:solidFill>
                <a:latin typeface="Arial MT"/>
                <a:cs typeface="Arial MT"/>
              </a:rPr>
              <a:t>S</a:t>
            </a:r>
            <a:endParaRPr sz="25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806" y="1428846"/>
            <a:ext cx="3667760" cy="24774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45"/>
              </a:lnSpc>
              <a:spcBef>
                <a:spcPts val="100"/>
              </a:spcBef>
            </a:pPr>
            <a:r>
              <a:rPr sz="2100" b="1" spc="-10" dirty="0">
                <a:solidFill>
                  <a:srgbClr val="60032A"/>
                </a:solidFill>
                <a:latin typeface="Arial MT"/>
                <a:cs typeface="Arial MT"/>
              </a:rPr>
              <a:t>Como</a:t>
            </a:r>
            <a:r>
              <a:rPr sz="2100" b="1" spc="-140" dirty="0">
                <a:solidFill>
                  <a:srgbClr val="60032A"/>
                </a:solidFill>
                <a:latin typeface="Arial MT"/>
                <a:cs typeface="Arial MT"/>
              </a:rPr>
              <a:t> </a:t>
            </a:r>
            <a:r>
              <a:rPr sz="2100" b="1" spc="-10" dirty="0">
                <a:solidFill>
                  <a:srgbClr val="5D0026"/>
                </a:solidFill>
                <a:latin typeface="Arial MT"/>
                <a:cs typeface="Arial MT"/>
              </a:rPr>
              <a:t>aproveitar</a:t>
            </a:r>
            <a:r>
              <a:rPr sz="2100" b="1" spc="40" dirty="0">
                <a:solidFill>
                  <a:srgbClr val="5D0026"/>
                </a:solidFill>
                <a:latin typeface="Arial MT"/>
                <a:cs typeface="Arial MT"/>
              </a:rPr>
              <a:t> </a:t>
            </a:r>
            <a:r>
              <a:rPr sz="2100" b="1" spc="-95" dirty="0">
                <a:solidFill>
                  <a:srgbClr val="620026"/>
                </a:solidFill>
                <a:latin typeface="Arial MT"/>
                <a:cs typeface="Arial MT"/>
              </a:rPr>
              <a:t>os</a:t>
            </a:r>
            <a:r>
              <a:rPr sz="2100" b="1" spc="-85" dirty="0">
                <a:solidFill>
                  <a:srgbClr val="620026"/>
                </a:solidFill>
                <a:latin typeface="Arial MT"/>
                <a:cs typeface="Arial MT"/>
              </a:rPr>
              <a:t> </a:t>
            </a:r>
            <a:r>
              <a:rPr sz="2100" b="1" spc="-10" dirty="0">
                <a:solidFill>
                  <a:srgbClr val="6E012F"/>
                </a:solidFill>
                <a:latin typeface="Arial MT"/>
                <a:cs typeface="Arial MT"/>
              </a:rPr>
              <a:t>descontos</a:t>
            </a:r>
            <a:endParaRPr sz="2100" b="1" dirty="0">
              <a:latin typeface="Arial MT"/>
              <a:cs typeface="Arial MT"/>
            </a:endParaRPr>
          </a:p>
          <a:p>
            <a:pPr marL="15875">
              <a:lnSpc>
                <a:spcPts val="2565"/>
              </a:lnSpc>
            </a:pPr>
            <a:r>
              <a:rPr sz="2200" b="1" spc="-85" dirty="0">
                <a:solidFill>
                  <a:srgbClr val="700731"/>
                </a:solidFill>
                <a:latin typeface="Arial MT"/>
                <a:cs typeface="Arial MT"/>
              </a:rPr>
              <a:t>em</a:t>
            </a:r>
            <a:r>
              <a:rPr sz="2200" b="1" spc="-90" dirty="0">
                <a:solidFill>
                  <a:srgbClr val="700731"/>
                </a:solidFill>
                <a:latin typeface="Arial MT"/>
                <a:cs typeface="Arial MT"/>
              </a:rPr>
              <a:t> </a:t>
            </a:r>
            <a:r>
              <a:rPr sz="2200" b="1" spc="-25" dirty="0">
                <a:solidFill>
                  <a:srgbClr val="67002F"/>
                </a:solidFill>
                <a:latin typeface="Arial MT"/>
                <a:cs typeface="Arial MT"/>
              </a:rPr>
              <a:t>farmácias?</a:t>
            </a:r>
            <a:endParaRPr sz="2200" b="1" dirty="0">
              <a:latin typeface="Arial MT"/>
              <a:cs typeface="Arial MT"/>
            </a:endParaRPr>
          </a:p>
          <a:p>
            <a:pPr marL="12700" marR="5080" indent="6350">
              <a:lnSpc>
                <a:spcPct val="101800"/>
              </a:lnSpc>
              <a:spcBef>
                <a:spcPts val="1470"/>
              </a:spcBef>
            </a:pPr>
            <a:r>
              <a:rPr sz="1650" spc="-80" dirty="0">
                <a:solidFill>
                  <a:srgbClr val="490718"/>
                </a:solidFill>
                <a:latin typeface="Arial MT"/>
                <a:cs typeface="Arial MT"/>
              </a:rPr>
              <a:t>Para</a:t>
            </a:r>
            <a:r>
              <a:rPr sz="1650" spc="-65" dirty="0">
                <a:solidFill>
                  <a:srgbClr val="49071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600024"/>
                </a:solidFill>
                <a:latin typeface="Arial MT"/>
                <a:cs typeface="Arial MT"/>
              </a:rPr>
              <a:t>garantir</a:t>
            </a:r>
            <a:r>
              <a:rPr sz="1650" spc="30" dirty="0">
                <a:solidFill>
                  <a:srgbClr val="600024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6E002B"/>
                </a:solidFill>
                <a:latin typeface="Arial MT"/>
                <a:cs typeface="Arial MT"/>
              </a:rPr>
              <a:t>descontos</a:t>
            </a:r>
            <a:r>
              <a:rPr sz="1650" spc="65" dirty="0">
                <a:solidFill>
                  <a:srgbClr val="6E002B"/>
                </a:solidFill>
                <a:latin typeface="Arial MT"/>
                <a:cs typeface="Arial MT"/>
              </a:rPr>
              <a:t> </a:t>
            </a:r>
            <a:r>
              <a:rPr sz="1650" spc="-10" dirty="0">
                <a:solidFill>
                  <a:srgbClr val="6D0F33"/>
                </a:solidFill>
                <a:latin typeface="Arial MT"/>
                <a:cs typeface="Arial MT"/>
              </a:rPr>
              <a:t>especiais, </a:t>
            </a:r>
            <a:r>
              <a:rPr sz="1650" dirty="0">
                <a:solidFill>
                  <a:srgbClr val="5E0C28"/>
                </a:solidFill>
                <a:latin typeface="Arial MT"/>
                <a:cs typeface="Arial MT"/>
              </a:rPr>
              <a:t>informe</a:t>
            </a:r>
            <a:r>
              <a:rPr sz="1650" spc="90" dirty="0">
                <a:solidFill>
                  <a:srgbClr val="5E0C28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90523"/>
                </a:solidFill>
                <a:latin typeface="Arial MT"/>
                <a:cs typeface="Arial MT"/>
              </a:rPr>
              <a:t>o</a:t>
            </a:r>
            <a:r>
              <a:rPr sz="1650" spc="-35" dirty="0">
                <a:solidFill>
                  <a:srgbClr val="590523"/>
                </a:solidFill>
                <a:latin typeface="Arial MT"/>
                <a:cs typeface="Arial MT"/>
              </a:rPr>
              <a:t> </a:t>
            </a:r>
            <a:r>
              <a:rPr sz="1650" spc="-130" dirty="0">
                <a:solidFill>
                  <a:srgbClr val="620326"/>
                </a:solidFill>
                <a:latin typeface="Arial MT"/>
                <a:cs typeface="Arial MT"/>
              </a:rPr>
              <a:t>CPF</a:t>
            </a:r>
            <a:r>
              <a:rPr sz="1650" spc="10" dirty="0">
                <a:solidFill>
                  <a:srgbClr val="620326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D0A26"/>
                </a:solidFill>
                <a:latin typeface="Arial MT"/>
                <a:cs typeface="Arial MT"/>
              </a:rPr>
              <a:t>na</a:t>
            </a:r>
            <a:r>
              <a:rPr sz="1650" spc="-50" dirty="0">
                <a:solidFill>
                  <a:srgbClr val="5D0A26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E0A26"/>
                </a:solidFill>
                <a:latin typeface="Arial MT"/>
                <a:cs typeface="Arial MT"/>
              </a:rPr>
              <a:t>unidade</a:t>
            </a:r>
            <a:r>
              <a:rPr sz="1650" spc="15" dirty="0">
                <a:solidFill>
                  <a:srgbClr val="5E0A26"/>
                </a:solidFill>
                <a:latin typeface="Arial MT"/>
                <a:cs typeface="Arial MT"/>
              </a:rPr>
              <a:t> </a:t>
            </a:r>
            <a:r>
              <a:rPr sz="1650" spc="-10" dirty="0">
                <a:solidFill>
                  <a:srgbClr val="60082A"/>
                </a:solidFill>
                <a:latin typeface="Arial MT"/>
                <a:cs typeface="Arial MT"/>
              </a:rPr>
              <a:t>credenciada.</a:t>
            </a:r>
            <a:endParaRPr sz="16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650" dirty="0">
              <a:latin typeface="Arial MT"/>
              <a:cs typeface="Arial MT"/>
            </a:endParaRPr>
          </a:p>
          <a:p>
            <a:pPr marL="15240">
              <a:lnSpc>
                <a:spcPts val="2170"/>
              </a:lnSpc>
              <a:spcBef>
                <a:spcPts val="5"/>
              </a:spcBef>
            </a:pPr>
            <a:r>
              <a:rPr sz="1850" spc="-220" dirty="0">
                <a:solidFill>
                  <a:srgbClr val="690A2F"/>
                </a:solidFill>
                <a:latin typeface="Arial MT"/>
                <a:cs typeface="Arial MT"/>
              </a:rPr>
              <a:t>Os</a:t>
            </a:r>
            <a:r>
              <a:rPr sz="1850" spc="-85" dirty="0">
                <a:solidFill>
                  <a:srgbClr val="690A2F"/>
                </a:solidFill>
                <a:latin typeface="Arial MT"/>
                <a:cs typeface="Arial MT"/>
              </a:rPr>
              <a:t> </a:t>
            </a:r>
            <a:r>
              <a:rPr sz="1850" spc="-105" dirty="0">
                <a:solidFill>
                  <a:srgbClr val="690A2A"/>
                </a:solidFill>
                <a:latin typeface="Arial MT"/>
                <a:cs typeface="Arial MT"/>
              </a:rPr>
              <a:t>benefícios</a:t>
            </a:r>
            <a:r>
              <a:rPr sz="1850" spc="80" dirty="0">
                <a:solidFill>
                  <a:srgbClr val="690A2A"/>
                </a:solidFill>
                <a:latin typeface="Arial MT"/>
                <a:cs typeface="Arial MT"/>
              </a:rPr>
              <a:t> </a:t>
            </a:r>
            <a:r>
              <a:rPr sz="1850" spc="-120" dirty="0">
                <a:solidFill>
                  <a:srgbClr val="670A2B"/>
                </a:solidFill>
                <a:latin typeface="Arial MT"/>
                <a:cs typeface="Arial MT"/>
              </a:rPr>
              <a:t>estarão</a:t>
            </a:r>
            <a:r>
              <a:rPr sz="1850" spc="-10" dirty="0">
                <a:solidFill>
                  <a:srgbClr val="670A2B"/>
                </a:solidFill>
                <a:latin typeface="Arial MT"/>
                <a:cs typeface="Arial MT"/>
              </a:rPr>
              <a:t> </a:t>
            </a:r>
            <a:r>
              <a:rPr sz="1850" spc="-125" dirty="0">
                <a:solidFill>
                  <a:srgbClr val="640023"/>
                </a:solidFill>
                <a:latin typeface="Arial MT"/>
                <a:cs typeface="Arial MT"/>
              </a:rPr>
              <a:t>disponíveis</a:t>
            </a:r>
            <a:r>
              <a:rPr sz="1850" spc="55" dirty="0">
                <a:solidFill>
                  <a:srgbClr val="640023"/>
                </a:solidFill>
                <a:latin typeface="Arial MT"/>
                <a:cs typeface="Arial MT"/>
              </a:rPr>
              <a:t> </a:t>
            </a:r>
            <a:r>
              <a:rPr sz="1850" spc="-20" dirty="0">
                <a:solidFill>
                  <a:srgbClr val="67052D"/>
                </a:solidFill>
                <a:latin typeface="Arial MT"/>
                <a:cs typeface="Arial MT"/>
              </a:rPr>
              <a:t>após</a:t>
            </a:r>
            <a:endParaRPr sz="1850" dirty="0">
              <a:latin typeface="Arial MT"/>
              <a:cs typeface="Arial MT"/>
            </a:endParaRPr>
          </a:p>
          <a:p>
            <a:pPr marL="15875">
              <a:lnSpc>
                <a:spcPts val="2050"/>
              </a:lnSpc>
            </a:pPr>
            <a:r>
              <a:rPr sz="1750" spc="-55" dirty="0">
                <a:solidFill>
                  <a:srgbClr val="640A2A"/>
                </a:solidFill>
                <a:latin typeface="Arial MT"/>
                <a:cs typeface="Arial MT"/>
              </a:rPr>
              <a:t>7</a:t>
            </a:r>
            <a:r>
              <a:rPr sz="1750" spc="-130" dirty="0">
                <a:solidFill>
                  <a:srgbClr val="640A2A"/>
                </a:solidFill>
                <a:latin typeface="Arial MT"/>
                <a:cs typeface="Arial MT"/>
              </a:rPr>
              <a:t> </a:t>
            </a:r>
            <a:r>
              <a:rPr sz="1750" spc="-110" dirty="0">
                <a:solidFill>
                  <a:srgbClr val="6E032B"/>
                </a:solidFill>
                <a:latin typeface="Arial MT"/>
                <a:cs typeface="Arial MT"/>
              </a:rPr>
              <a:t>dias</a:t>
            </a:r>
            <a:r>
              <a:rPr sz="1750" spc="-15" dirty="0">
                <a:solidFill>
                  <a:srgbClr val="6E032B"/>
                </a:solidFill>
                <a:latin typeface="Arial MT"/>
                <a:cs typeface="Arial MT"/>
              </a:rPr>
              <a:t> </a:t>
            </a:r>
            <a:r>
              <a:rPr sz="1750" spc="-30" dirty="0">
                <a:solidFill>
                  <a:srgbClr val="5E0024"/>
                </a:solidFill>
                <a:latin typeface="Arial MT"/>
                <a:cs typeface="Arial MT"/>
              </a:rPr>
              <a:t>úteis</a:t>
            </a:r>
            <a:r>
              <a:rPr sz="1750" spc="-90" dirty="0">
                <a:solidFill>
                  <a:srgbClr val="5E0024"/>
                </a:solidFill>
                <a:latin typeface="Arial MT"/>
                <a:cs typeface="Arial MT"/>
              </a:rPr>
              <a:t> </a:t>
            </a:r>
            <a:r>
              <a:rPr sz="1750" spc="-100" dirty="0">
                <a:solidFill>
                  <a:srgbClr val="44001C"/>
                </a:solidFill>
                <a:latin typeface="Arial MT"/>
                <a:cs typeface="Arial MT"/>
              </a:rPr>
              <a:t>da</a:t>
            </a:r>
            <a:r>
              <a:rPr sz="1750" spc="-105" dirty="0">
                <a:solidFill>
                  <a:srgbClr val="44001C"/>
                </a:solidFill>
                <a:latin typeface="Arial MT"/>
                <a:cs typeface="Arial MT"/>
              </a:rPr>
              <a:t> </a:t>
            </a:r>
            <a:r>
              <a:rPr sz="1750" spc="-75" dirty="0">
                <a:solidFill>
                  <a:srgbClr val="600828"/>
                </a:solidFill>
                <a:latin typeface="Arial MT"/>
                <a:cs typeface="Arial MT"/>
              </a:rPr>
              <a:t>ativação</a:t>
            </a:r>
            <a:r>
              <a:rPr sz="1750" spc="-35" dirty="0">
                <a:solidFill>
                  <a:srgbClr val="600828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590828"/>
                </a:solidFill>
                <a:latin typeface="Arial MT"/>
                <a:cs typeface="Arial MT"/>
              </a:rPr>
              <a:t>do</a:t>
            </a:r>
            <a:r>
              <a:rPr sz="1750" spc="300" dirty="0">
                <a:solidFill>
                  <a:srgbClr val="590828"/>
                </a:solidFill>
                <a:latin typeface="Arial MT"/>
                <a:cs typeface="Arial MT"/>
              </a:rPr>
              <a:t> </a:t>
            </a:r>
            <a:r>
              <a:rPr sz="1750" spc="-10" dirty="0">
                <a:solidFill>
                  <a:srgbClr val="690528"/>
                </a:solidFill>
                <a:latin typeface="Arial MT"/>
                <a:cs typeface="Arial MT"/>
              </a:rPr>
              <a:t>cadastro.</a:t>
            </a:r>
            <a:endParaRPr sz="1750" dirty="0">
              <a:latin typeface="Arial MT"/>
              <a:cs typeface="Arial M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7DDD40E-9A77-1675-0D48-5E4B4BDF2F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395787" y="153117"/>
            <a:ext cx="789628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853" y="0"/>
            <a:ext cx="9144000" cy="5143500"/>
            <a:chOff x="-12853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2853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3105150"/>
              <a:ext cx="4114800" cy="46319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419600" y="3203688"/>
            <a:ext cx="41148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500" b="1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Acesse o app e descubra os benefícios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CB6D12C-88C6-F1A9-5BFE-36D262619E7A}"/>
              </a:ext>
            </a:extLst>
          </p:cNvPr>
          <p:cNvSpPr/>
          <p:nvPr/>
        </p:nvSpPr>
        <p:spPr>
          <a:xfrm>
            <a:off x="8001000" y="401955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184AF0D-4FB9-2875-B821-9B637EC7F5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8204762" y="3890387"/>
            <a:ext cx="653701" cy="94624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DEE96D2-1589-EA16-02A2-2895E31217C5}"/>
              </a:ext>
            </a:extLst>
          </p:cNvPr>
          <p:cNvSpPr/>
          <p:nvPr/>
        </p:nvSpPr>
        <p:spPr>
          <a:xfrm>
            <a:off x="4267200" y="3636878"/>
            <a:ext cx="2209800" cy="611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A242A-EECF-6552-FCA2-0859AFF13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5F988C5-B763-DDDD-7772-6A95E8EF25B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995" y="2114550"/>
            <a:ext cx="2401824" cy="2401112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60040380-E26A-AB61-7416-AD57470CC4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1721" y="1467411"/>
            <a:ext cx="4766480" cy="30719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just"/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A </a:t>
            </a:r>
            <a:r>
              <a:rPr lang="pt-BR" sz="1800" dirty="0" err="1">
                <a:solidFill>
                  <a:srgbClr val="600726"/>
                </a:solidFill>
                <a:latin typeface="Arial MT"/>
                <a:ea typeface="+mn-ea"/>
              </a:rPr>
              <a:t>Starbem</a:t>
            </a: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 é uma plataforma digital de saúde que conecta colaboradores a </a:t>
            </a:r>
            <a:r>
              <a:rPr lang="pt-BR" sz="1800" dirty="0">
                <a:solidFill>
                  <a:srgbClr val="600726"/>
                </a:solidFill>
                <a:latin typeface="Arial MT"/>
                <a:ea typeface="+mn-ea"/>
              </a:rPr>
              <a:t>médicos, psicólogos e outros profissionais da área por meio de consultas online</a:t>
            </a: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, com agendamento rápido e atendimento humanizado. </a:t>
            </a:r>
            <a:r>
              <a:rPr lang="pt-BR" sz="1800" dirty="0">
                <a:solidFill>
                  <a:srgbClr val="600726"/>
                </a:solidFill>
                <a:latin typeface="Arial MT"/>
                <a:ea typeface="+mn-ea"/>
              </a:rPr>
              <a:t>Pelo app, é possível ter acesso a telemedicina 24h, orientação nutricional, saúde emocional</a:t>
            </a: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, prescrição digital e muito mais — tudo pensado para facilitar o cuidado com a saúde no dia a dia, de forma acessível e sem burocracia.	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9B98E86-C11E-B2C0-7FFC-2B70F793E6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1327499" y="288361"/>
            <a:ext cx="1156015" cy="1673351"/>
          </a:xfrm>
          <a:prstGeom prst="rect">
            <a:avLst/>
          </a:prstGeom>
        </p:spPr>
      </p:pic>
      <p:pic>
        <p:nvPicPr>
          <p:cNvPr id="3" name="object 2">
            <a:extLst>
              <a:ext uri="{FF2B5EF4-FFF2-40B4-BE49-F238E27FC236}">
                <a16:creationId xmlns:a16="http://schemas.microsoft.com/office/drawing/2014/main" id="{CCE73670-76C5-D8EA-61D6-54D1F5F9722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9995" y="2108456"/>
            <a:ext cx="2407920" cy="2407206"/>
          </a:xfrm>
          <a:prstGeom prst="rect">
            <a:avLst/>
          </a:prstGeom>
        </p:spPr>
      </p:pic>
      <p:pic>
        <p:nvPicPr>
          <p:cNvPr id="6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799" y="2105932"/>
            <a:ext cx="2514601" cy="24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19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0334" y="0"/>
            <a:ext cx="2733665" cy="11693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086350"/>
            <a:ext cx="9143999" cy="571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23364" y="4483226"/>
            <a:ext cx="431727" cy="38036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7862" y="570420"/>
            <a:ext cx="2227580" cy="76898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"/>
              </a:spcBef>
            </a:pPr>
            <a:r>
              <a:rPr sz="2400" spc="-10" dirty="0">
                <a:solidFill>
                  <a:srgbClr val="68022D"/>
                </a:solidFill>
              </a:rPr>
              <a:t>Starbem Especialidades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5086349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3C2F4104-A030-C18E-D45F-0430AD8A8D25}"/>
              </a:ext>
            </a:extLst>
          </p:cNvPr>
          <p:cNvSpPr/>
          <p:nvPr/>
        </p:nvSpPr>
        <p:spPr>
          <a:xfrm>
            <a:off x="8170842" y="409511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F84A41D-AF55-B746-03EC-6E738D20CC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8374604" y="3965947"/>
            <a:ext cx="653701" cy="9462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1" y="3059286"/>
            <a:ext cx="2188178" cy="13346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0376" y="3083662"/>
            <a:ext cx="1609344" cy="13102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3288" y="3059285"/>
            <a:ext cx="1837943" cy="133462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5114552"/>
            <a:ext cx="5438140" cy="0"/>
          </a:xfrm>
          <a:custGeom>
            <a:avLst/>
            <a:gdLst/>
            <a:ahLst/>
            <a:cxnLst/>
            <a:rect l="l" t="t" r="r" b="b"/>
            <a:pathLst>
              <a:path w="5438140">
                <a:moveTo>
                  <a:pt x="0" y="0"/>
                </a:moveTo>
                <a:lnTo>
                  <a:pt x="5437632" y="0"/>
                </a:lnTo>
              </a:path>
            </a:pathLst>
          </a:custGeom>
          <a:ln w="57894">
            <a:solidFill>
              <a:srgbClr val="6903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0601" y="1369649"/>
            <a:ext cx="6269355" cy="1336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5955">
              <a:lnSpc>
                <a:spcPts val="2100"/>
              </a:lnSpc>
              <a:spcBef>
                <a:spcPts val="600"/>
              </a:spcBef>
            </a:pPr>
            <a:r>
              <a:rPr lang="pt-BR" sz="1800" spc="-75" dirty="0">
                <a:solidFill>
                  <a:srgbClr val="87083D"/>
                </a:solidFill>
                <a:latin typeface="Trebuchet MS"/>
                <a:cs typeface="Trebuchet MS"/>
              </a:rPr>
              <a:t>Incluso em nossa parceria</a:t>
            </a:r>
            <a:r>
              <a:rPr sz="1800" spc="-10" dirty="0">
                <a:solidFill>
                  <a:srgbClr val="6E052A"/>
                </a:solidFill>
                <a:latin typeface="Trebuchet MS"/>
                <a:cs typeface="Trebuchet MS"/>
              </a:rPr>
              <a:t>:</a:t>
            </a:r>
            <a:endParaRPr sz="1800" dirty="0">
              <a:latin typeface="Trebuchet MS"/>
              <a:cs typeface="Trebuchet MS"/>
            </a:endParaRPr>
          </a:p>
          <a:p>
            <a:pPr marL="657225">
              <a:lnSpc>
                <a:spcPts val="2100"/>
              </a:lnSpc>
              <a:spcBef>
                <a:spcPts val="600"/>
              </a:spcBef>
            </a:pPr>
            <a:r>
              <a:rPr sz="1800" spc="-45" dirty="0">
                <a:solidFill>
                  <a:srgbClr val="67002A"/>
                </a:solidFill>
                <a:latin typeface="Trebuchet MS"/>
                <a:cs typeface="Trebuchet MS"/>
              </a:rPr>
              <a:t>2</a:t>
            </a:r>
            <a:r>
              <a:rPr sz="1800" spc="-195" dirty="0">
                <a:solidFill>
                  <a:srgbClr val="67002A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66002A"/>
                </a:solidFill>
                <a:latin typeface="Trebuchet MS"/>
                <a:cs typeface="Trebuchet MS"/>
              </a:rPr>
              <a:t>consultas</a:t>
            </a:r>
            <a:r>
              <a:rPr sz="1800" spc="-5" dirty="0">
                <a:solidFill>
                  <a:srgbClr val="66002A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570E28"/>
                </a:solidFill>
                <a:latin typeface="Trebuchet MS"/>
                <a:cs typeface="Trebuchet MS"/>
              </a:rPr>
              <a:t>online</a:t>
            </a:r>
            <a:r>
              <a:rPr sz="1800" spc="-70" dirty="0">
                <a:solidFill>
                  <a:srgbClr val="570E28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5E152F"/>
                </a:solidFill>
                <a:latin typeface="Trebuchet MS"/>
                <a:cs typeface="Trebuchet MS"/>
              </a:rPr>
              <a:t>por </a:t>
            </a:r>
            <a:r>
              <a:rPr sz="1800" spc="-50" dirty="0">
                <a:solidFill>
                  <a:srgbClr val="591126"/>
                </a:solidFill>
                <a:latin typeface="Trebuchet MS"/>
                <a:cs typeface="Trebuchet MS"/>
              </a:rPr>
              <a:t>mês</a:t>
            </a:r>
            <a:r>
              <a:rPr sz="1800" spc="-70" dirty="0">
                <a:solidFill>
                  <a:srgbClr val="59112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67012A"/>
                </a:solidFill>
                <a:latin typeface="Trebuchet MS"/>
                <a:cs typeface="Trebuchet MS"/>
              </a:rPr>
              <a:t>com</a:t>
            </a:r>
            <a:r>
              <a:rPr sz="1800" spc="-120" dirty="0">
                <a:solidFill>
                  <a:srgbClr val="67012A"/>
                </a:solidFill>
                <a:latin typeface="Trebuchet MS"/>
                <a:cs typeface="Trebuchet MS"/>
              </a:rPr>
              <a:t> </a:t>
            </a:r>
            <a:r>
              <a:rPr lang="pt-BR" spc="-10" dirty="0">
                <a:solidFill>
                  <a:srgbClr val="601831"/>
                </a:solidFill>
                <a:latin typeface="Trebuchet MS"/>
                <a:cs typeface="Trebuchet MS"/>
              </a:rPr>
              <a:t>P</a:t>
            </a:r>
            <a:r>
              <a:rPr sz="1800" spc="-10" dirty="0" err="1">
                <a:solidFill>
                  <a:srgbClr val="601831"/>
                </a:solidFill>
                <a:latin typeface="Trebuchet MS"/>
                <a:cs typeface="Trebuchet MS"/>
              </a:rPr>
              <a:t>sicólogos</a:t>
            </a:r>
            <a:r>
              <a:rPr lang="pt-BR" sz="1800" spc="-10" dirty="0">
                <a:solidFill>
                  <a:srgbClr val="601831"/>
                </a:solidFill>
                <a:latin typeface="Trebuchet MS"/>
                <a:cs typeface="Trebuchet MS"/>
              </a:rPr>
              <a:t>;</a:t>
            </a:r>
            <a:endParaRPr sz="1800" dirty="0">
              <a:latin typeface="Trebuchet MS"/>
              <a:cs typeface="Trebuchet MS"/>
            </a:endParaRPr>
          </a:p>
          <a:p>
            <a:pPr marL="633095">
              <a:lnSpc>
                <a:spcPct val="100000"/>
              </a:lnSpc>
              <a:spcBef>
                <a:spcPts val="600"/>
              </a:spcBef>
            </a:pPr>
            <a:r>
              <a:rPr sz="1800" spc="-10" dirty="0">
                <a:solidFill>
                  <a:srgbClr val="500F26"/>
                </a:solidFill>
                <a:latin typeface="Arial MT"/>
                <a:cs typeface="Arial MT"/>
              </a:rPr>
              <a:t>1</a:t>
            </a:r>
            <a:r>
              <a:rPr sz="1800" spc="-310" dirty="0">
                <a:solidFill>
                  <a:srgbClr val="500F26"/>
                </a:solidFill>
                <a:latin typeface="Arial MT"/>
                <a:cs typeface="Arial MT"/>
              </a:rPr>
              <a:t> </a:t>
            </a:r>
            <a:r>
              <a:rPr sz="1800" spc="-75" dirty="0">
                <a:solidFill>
                  <a:srgbClr val="5B0323"/>
                </a:solidFill>
                <a:latin typeface="Arial MT"/>
                <a:cs typeface="Arial MT"/>
              </a:rPr>
              <a:t>consulta</a:t>
            </a:r>
            <a:r>
              <a:rPr sz="1800" spc="-10" dirty="0">
                <a:solidFill>
                  <a:srgbClr val="5B0323"/>
                </a:solidFill>
                <a:latin typeface="Arial MT"/>
                <a:cs typeface="Arial MT"/>
              </a:rPr>
              <a:t> </a:t>
            </a:r>
            <a:r>
              <a:rPr sz="1800" spc="-65" dirty="0">
                <a:solidFill>
                  <a:srgbClr val="52001A"/>
                </a:solidFill>
                <a:latin typeface="Arial MT"/>
                <a:cs typeface="Arial MT"/>
              </a:rPr>
              <a:t>com</a:t>
            </a:r>
            <a:r>
              <a:rPr sz="1800" spc="-40" dirty="0">
                <a:solidFill>
                  <a:srgbClr val="52001A"/>
                </a:solidFill>
                <a:latin typeface="Arial MT"/>
                <a:cs typeface="Arial MT"/>
              </a:rPr>
              <a:t> </a:t>
            </a:r>
            <a:r>
              <a:rPr lang="pt-BR" spc="-10" dirty="0">
                <a:solidFill>
                  <a:srgbClr val="5D0828"/>
                </a:solidFill>
                <a:latin typeface="Arial MT"/>
                <a:cs typeface="Arial MT"/>
              </a:rPr>
              <a:t>N</a:t>
            </a:r>
            <a:r>
              <a:rPr sz="1800" spc="-10" dirty="0" err="1">
                <a:solidFill>
                  <a:srgbClr val="5D0828"/>
                </a:solidFill>
                <a:latin typeface="Arial MT"/>
                <a:cs typeface="Arial MT"/>
              </a:rPr>
              <a:t>utricionista</a:t>
            </a:r>
            <a:r>
              <a:rPr lang="pt-BR" sz="1800" spc="-10" dirty="0">
                <a:solidFill>
                  <a:srgbClr val="5D0828"/>
                </a:solidFill>
                <a:latin typeface="Arial MT"/>
                <a:cs typeface="Arial MT"/>
              </a:rPr>
              <a:t>.</a:t>
            </a:r>
            <a:endParaRPr sz="1800" dirty="0">
              <a:latin typeface="Arial MT"/>
              <a:cs typeface="Arial MT"/>
            </a:endParaRPr>
          </a:p>
          <a:p>
            <a:pPr marL="633095">
              <a:lnSpc>
                <a:spcPct val="100000"/>
              </a:lnSpc>
              <a:spcBef>
                <a:spcPts val="600"/>
              </a:spcBef>
            </a:pPr>
            <a:r>
              <a:rPr sz="1800" spc="-10" dirty="0">
                <a:solidFill>
                  <a:srgbClr val="4F1126"/>
                </a:solidFill>
                <a:latin typeface="Arial MT"/>
                <a:cs typeface="Arial MT"/>
              </a:rPr>
              <a:t>1</a:t>
            </a:r>
            <a:r>
              <a:rPr sz="1800" spc="-310" dirty="0">
                <a:solidFill>
                  <a:srgbClr val="4F1126"/>
                </a:solidFill>
                <a:latin typeface="Arial MT"/>
                <a:cs typeface="Arial MT"/>
              </a:rPr>
              <a:t> </a:t>
            </a:r>
            <a:r>
              <a:rPr sz="1800" spc="-75" dirty="0">
                <a:solidFill>
                  <a:srgbClr val="4F0016"/>
                </a:solidFill>
                <a:latin typeface="Arial MT"/>
                <a:cs typeface="Arial MT"/>
              </a:rPr>
              <a:t>consulta</a:t>
            </a:r>
            <a:r>
              <a:rPr sz="1800" spc="-45" dirty="0">
                <a:solidFill>
                  <a:srgbClr val="4F0016"/>
                </a:solidFill>
                <a:latin typeface="Arial MT"/>
                <a:cs typeface="Arial MT"/>
              </a:rPr>
              <a:t> </a:t>
            </a:r>
            <a:r>
              <a:rPr sz="1800" spc="-75" dirty="0">
                <a:solidFill>
                  <a:srgbClr val="640328"/>
                </a:solidFill>
                <a:latin typeface="Arial MT"/>
                <a:cs typeface="Arial MT"/>
              </a:rPr>
              <a:t>com </a:t>
            </a:r>
            <a:r>
              <a:rPr lang="pt-BR" spc="-60" dirty="0">
                <a:solidFill>
                  <a:srgbClr val="6D0324"/>
                </a:solidFill>
                <a:latin typeface="Arial MT"/>
                <a:cs typeface="Arial MT"/>
              </a:rPr>
              <a:t>C</a:t>
            </a:r>
            <a:r>
              <a:rPr sz="1800" spc="-60" dirty="0" err="1">
                <a:solidFill>
                  <a:srgbClr val="6D0324"/>
                </a:solidFill>
                <a:latin typeface="Arial MT"/>
                <a:cs typeface="Arial MT"/>
              </a:rPr>
              <a:t>línico</a:t>
            </a:r>
            <a:r>
              <a:rPr sz="1800" spc="-5" dirty="0">
                <a:solidFill>
                  <a:srgbClr val="6D0324"/>
                </a:solidFill>
                <a:latin typeface="Arial MT"/>
                <a:cs typeface="Arial MT"/>
              </a:rPr>
              <a:t> </a:t>
            </a:r>
            <a:r>
              <a:rPr sz="1800" spc="-75" dirty="0">
                <a:solidFill>
                  <a:srgbClr val="4D001A"/>
                </a:solidFill>
                <a:latin typeface="Arial MT"/>
                <a:cs typeface="Arial MT"/>
              </a:rPr>
              <a:t>geral</a:t>
            </a:r>
            <a:r>
              <a:rPr sz="1800" spc="-80" dirty="0">
                <a:solidFill>
                  <a:srgbClr val="4D001A"/>
                </a:solidFill>
                <a:latin typeface="Arial MT"/>
                <a:cs typeface="Arial MT"/>
              </a:rPr>
              <a:t> </a:t>
            </a:r>
            <a:r>
              <a:rPr sz="1800" spc="-100" dirty="0" err="1">
                <a:solidFill>
                  <a:srgbClr val="620126"/>
                </a:solidFill>
                <a:latin typeface="Arial MT"/>
                <a:cs typeface="Arial MT"/>
              </a:rPr>
              <a:t>ou</a:t>
            </a:r>
            <a:r>
              <a:rPr sz="1800" spc="-100" dirty="0">
                <a:solidFill>
                  <a:srgbClr val="620126"/>
                </a:solidFill>
                <a:latin typeface="Arial MT"/>
                <a:cs typeface="Arial MT"/>
              </a:rPr>
              <a:t> </a:t>
            </a:r>
            <a:r>
              <a:rPr lang="pt-BR" sz="1800" spc="-100" dirty="0">
                <a:solidFill>
                  <a:srgbClr val="620126"/>
                </a:solidFill>
                <a:latin typeface="Arial MT"/>
                <a:cs typeface="Arial MT"/>
              </a:rPr>
              <a:t>E</a:t>
            </a:r>
            <a:r>
              <a:rPr sz="1800" spc="-85" dirty="0" err="1">
                <a:solidFill>
                  <a:srgbClr val="57001D"/>
                </a:solidFill>
                <a:latin typeface="Arial MT"/>
                <a:cs typeface="Arial MT"/>
              </a:rPr>
              <a:t>specialista</a:t>
            </a:r>
            <a:r>
              <a:rPr sz="1800" spc="50" dirty="0">
                <a:solidFill>
                  <a:srgbClr val="57001D"/>
                </a:solidFill>
                <a:latin typeface="Arial MT"/>
                <a:cs typeface="Arial MT"/>
              </a:rPr>
              <a:t> </a:t>
            </a:r>
            <a:r>
              <a:rPr lang="pt-BR" spc="-10" dirty="0">
                <a:solidFill>
                  <a:srgbClr val="600523"/>
                </a:solidFill>
                <a:latin typeface="Arial MT"/>
                <a:cs typeface="Arial MT"/>
              </a:rPr>
              <a:t>M</a:t>
            </a:r>
            <a:r>
              <a:rPr sz="1800" spc="-10" dirty="0" err="1">
                <a:solidFill>
                  <a:srgbClr val="600523"/>
                </a:solidFill>
                <a:latin typeface="Arial MT"/>
                <a:cs typeface="Arial MT"/>
              </a:rPr>
              <a:t>édico</a:t>
            </a:r>
            <a:r>
              <a:rPr lang="pt-BR" sz="1800" spc="-10" dirty="0">
                <a:solidFill>
                  <a:srgbClr val="600523"/>
                </a:solidFill>
                <a:latin typeface="Arial MT"/>
                <a:cs typeface="Arial MT"/>
              </a:rPr>
              <a:t>.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1600" y="4097833"/>
            <a:ext cx="204825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200" spc="125" dirty="0">
                <a:solidFill>
                  <a:srgbClr val="671131"/>
                </a:solidFill>
                <a:latin typeface="Arial MT"/>
                <a:cs typeface="Arial MT"/>
              </a:rPr>
              <a:t>Atuação no</a:t>
            </a:r>
            <a:r>
              <a:rPr sz="1200" spc="-35" dirty="0">
                <a:solidFill>
                  <a:srgbClr val="671131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64072B"/>
                </a:solidFill>
                <a:latin typeface="Arial MT"/>
                <a:cs typeface="Arial MT"/>
              </a:rPr>
              <a:t>Brasil</a:t>
            </a:r>
            <a:r>
              <a:rPr sz="1200" spc="-45" dirty="0">
                <a:solidFill>
                  <a:srgbClr val="64072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690C31"/>
                </a:solidFill>
                <a:latin typeface="Arial MT"/>
                <a:cs typeface="Arial MT"/>
              </a:rPr>
              <a:t>e</a:t>
            </a:r>
            <a:r>
              <a:rPr sz="1200" spc="-50" dirty="0">
                <a:solidFill>
                  <a:srgbClr val="690C31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640028"/>
                </a:solidFill>
                <a:latin typeface="Arial MT"/>
                <a:cs typeface="Arial MT"/>
              </a:rPr>
              <a:t>Canadá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3678" y="4097833"/>
            <a:ext cx="137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F0C21"/>
                </a:solidFill>
                <a:latin typeface="Arial MT"/>
                <a:cs typeface="Arial MT"/>
              </a:rPr>
              <a:t>+250</a:t>
            </a:r>
            <a:r>
              <a:rPr sz="1200" spc="-60" dirty="0">
                <a:solidFill>
                  <a:srgbClr val="4F0C21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0011D"/>
                </a:solidFill>
                <a:latin typeface="Arial MT"/>
                <a:cs typeface="Arial MT"/>
              </a:rPr>
              <a:t>mil</a:t>
            </a:r>
            <a:r>
              <a:rPr sz="1200" spc="175" dirty="0">
                <a:solidFill>
                  <a:srgbClr val="50011D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56001F"/>
                </a:solidFill>
                <a:latin typeface="Arial MT"/>
                <a:cs typeface="Arial MT"/>
              </a:rPr>
              <a:t>vidas/mês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55359" y="4082598"/>
            <a:ext cx="1645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700834"/>
                </a:solidFill>
                <a:latin typeface="Arial MT"/>
                <a:cs typeface="Arial MT"/>
              </a:rPr>
              <a:t>+100</a:t>
            </a:r>
            <a:r>
              <a:rPr sz="1200" spc="-60" dirty="0">
                <a:solidFill>
                  <a:srgbClr val="700834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B0323"/>
                </a:solidFill>
                <a:latin typeface="Arial MT"/>
                <a:cs typeface="Arial MT"/>
              </a:rPr>
              <a:t>empresas</a:t>
            </a:r>
            <a:r>
              <a:rPr sz="1200" spc="-55" dirty="0">
                <a:solidFill>
                  <a:srgbClr val="5B0323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5D0A2A"/>
                </a:solidFill>
                <a:latin typeface="Arial MT"/>
                <a:cs typeface="Arial MT"/>
              </a:rPr>
              <a:t>clientes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4FB39ECC-36C4-8FF6-0198-6809B3F027C7}"/>
              </a:ext>
            </a:extLst>
          </p:cNvPr>
          <p:cNvSpPr txBox="1">
            <a:spLocks/>
          </p:cNvSpPr>
          <p:nvPr/>
        </p:nvSpPr>
        <p:spPr>
          <a:xfrm>
            <a:off x="1349272" y="529139"/>
            <a:ext cx="3735424" cy="666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1" i="0">
                <a:solidFill>
                  <a:srgbClr val="FAF7E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9050">
              <a:spcBef>
                <a:spcPts val="100"/>
              </a:spcBef>
              <a:tabLst>
                <a:tab pos="712470" algn="l"/>
              </a:tabLst>
            </a:pPr>
            <a:r>
              <a:rPr lang="pt-BR" sz="2250" spc="-25" dirty="0" err="1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Starbem</a:t>
            </a:r>
            <a:endParaRPr lang="pt-BR" sz="225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2700">
              <a:spcBef>
                <a:spcPts val="45"/>
              </a:spcBef>
            </a:pPr>
            <a:r>
              <a:rPr lang="pt-BR" sz="2000" b="0" dirty="0">
                <a:solidFill>
                  <a:srgbClr val="60002A"/>
                </a:solidFill>
                <a:latin typeface="Arial MT"/>
                <a:cs typeface="Arial MT"/>
              </a:rPr>
              <a:t>Vantagens</a:t>
            </a:r>
            <a:r>
              <a:rPr lang="pt-BR" sz="2000" b="0" spc="55" dirty="0">
                <a:solidFill>
                  <a:srgbClr val="60002A"/>
                </a:solidFill>
                <a:latin typeface="Arial MT"/>
                <a:cs typeface="Arial MT"/>
              </a:rPr>
              <a:t> </a:t>
            </a:r>
            <a:r>
              <a:rPr lang="pt-BR" sz="2000" b="0" dirty="0">
                <a:solidFill>
                  <a:srgbClr val="620024"/>
                </a:solidFill>
                <a:latin typeface="Arial MT"/>
                <a:cs typeface="Arial MT"/>
              </a:rPr>
              <a:t>para</a:t>
            </a:r>
            <a:r>
              <a:rPr lang="pt-BR" sz="2000" b="0" spc="-114" dirty="0">
                <a:solidFill>
                  <a:srgbClr val="620024"/>
                </a:solidFill>
                <a:latin typeface="Arial MT"/>
                <a:cs typeface="Arial MT"/>
              </a:rPr>
              <a:t> </a:t>
            </a:r>
            <a:r>
              <a:rPr lang="pt-BR" sz="2000" b="0" dirty="0">
                <a:solidFill>
                  <a:srgbClr val="69032B"/>
                </a:solidFill>
                <a:latin typeface="Arial MT"/>
                <a:cs typeface="Arial MT"/>
              </a:rPr>
              <a:t>nosso time</a:t>
            </a:r>
            <a:endParaRPr lang="pt-BR" sz="2000" dirty="0">
              <a:latin typeface="Arial MT"/>
              <a:cs typeface="Arial MT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9448D78-D92E-2562-D2F9-DAB854E2E7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395787" y="153117"/>
            <a:ext cx="789628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76463"/>
            <a:ext cx="5431536" cy="670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30768" y="4716906"/>
            <a:ext cx="384048" cy="1432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527" y="1770363"/>
            <a:ext cx="3712464" cy="27789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71359" y="0"/>
            <a:ext cx="880872" cy="10939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63711" y="0"/>
            <a:ext cx="780288" cy="109390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775"/>
              </a:spcBef>
            </a:pPr>
            <a:r>
              <a:rPr sz="2700" b="0" spc="-10" dirty="0">
                <a:solidFill>
                  <a:srgbClr val="1D1D1D"/>
                </a:solidFill>
                <a:latin typeface="Arial MT"/>
                <a:cs typeface="Arial MT"/>
              </a:rPr>
              <a:t>St</a:t>
            </a:r>
            <a:r>
              <a:rPr lang="pt-BR" sz="2700" b="0" spc="-10" dirty="0">
                <a:solidFill>
                  <a:srgbClr val="1D1D1D"/>
                </a:solidFill>
                <a:latin typeface="Arial MT"/>
                <a:cs typeface="Arial MT"/>
              </a:rPr>
              <a:t>a</a:t>
            </a:r>
            <a:r>
              <a:rPr sz="2700" b="0" spc="-10" dirty="0" err="1">
                <a:solidFill>
                  <a:srgbClr val="1D1D1D"/>
                </a:solidFill>
                <a:latin typeface="Arial MT"/>
                <a:cs typeface="Arial MT"/>
              </a:rPr>
              <a:t>rbem</a:t>
            </a:r>
            <a:endParaRPr sz="27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100" b="0" spc="-40" dirty="0">
                <a:solidFill>
                  <a:srgbClr val="64012D"/>
                </a:solidFill>
                <a:latin typeface="Arial MT"/>
                <a:cs typeface="Arial MT"/>
              </a:rPr>
              <a:t>Cuidado</a:t>
            </a:r>
            <a:r>
              <a:rPr sz="2100" b="0" spc="-110" dirty="0">
                <a:solidFill>
                  <a:srgbClr val="64012D"/>
                </a:solidFill>
                <a:latin typeface="Arial MT"/>
                <a:cs typeface="Arial MT"/>
              </a:rPr>
              <a:t> </a:t>
            </a:r>
            <a:r>
              <a:rPr sz="2100" b="0" spc="-25" dirty="0">
                <a:solidFill>
                  <a:srgbClr val="640026"/>
                </a:solidFill>
                <a:latin typeface="Arial MT"/>
                <a:cs typeface="Arial MT"/>
              </a:rPr>
              <a:t>humanizado</a:t>
            </a:r>
            <a:r>
              <a:rPr sz="2100" b="0" spc="-30" dirty="0">
                <a:solidFill>
                  <a:srgbClr val="640026"/>
                </a:solidFill>
                <a:latin typeface="Arial MT"/>
                <a:cs typeface="Arial MT"/>
              </a:rPr>
              <a:t> </a:t>
            </a:r>
            <a:r>
              <a:rPr sz="2100" b="0" spc="-55" dirty="0">
                <a:solidFill>
                  <a:srgbClr val="75002D"/>
                </a:solidFill>
                <a:latin typeface="Arial MT"/>
                <a:cs typeface="Arial MT"/>
              </a:rPr>
              <a:t>para</a:t>
            </a:r>
            <a:r>
              <a:rPr sz="2100" b="0" spc="-114" dirty="0">
                <a:solidFill>
                  <a:srgbClr val="75002D"/>
                </a:solidFill>
                <a:latin typeface="Arial MT"/>
                <a:cs typeface="Arial MT"/>
              </a:rPr>
              <a:t> </a:t>
            </a:r>
            <a:r>
              <a:rPr sz="2100" b="0" spc="-55" dirty="0">
                <a:solidFill>
                  <a:srgbClr val="6E0331"/>
                </a:solidFill>
                <a:latin typeface="Arial MT"/>
                <a:cs typeface="Arial MT"/>
              </a:rPr>
              <a:t>a</a:t>
            </a:r>
            <a:r>
              <a:rPr sz="2100" b="0" spc="-140" dirty="0">
                <a:solidFill>
                  <a:srgbClr val="6E0331"/>
                </a:solidFill>
                <a:latin typeface="Arial MT"/>
                <a:cs typeface="Arial MT"/>
              </a:rPr>
              <a:t> </a:t>
            </a:r>
            <a:r>
              <a:rPr sz="2100" b="0" spc="-10" dirty="0">
                <a:solidFill>
                  <a:srgbClr val="67082D"/>
                </a:solidFill>
                <a:latin typeface="Arial MT"/>
                <a:cs typeface="Arial MT"/>
              </a:rPr>
              <a:t>famí\ia</a:t>
            </a:r>
            <a:endParaRPr sz="21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8410" y="2123822"/>
            <a:ext cx="3479165" cy="10312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5240" marR="5080" indent="-3175">
              <a:lnSpc>
                <a:spcPct val="95500"/>
              </a:lnSpc>
              <a:spcBef>
                <a:spcPts val="220"/>
              </a:spcBef>
            </a:pPr>
            <a:r>
              <a:rPr sz="2300" spc="-185" dirty="0">
                <a:solidFill>
                  <a:srgbClr val="6B072D"/>
                </a:solidFill>
                <a:latin typeface="Arial MT"/>
                <a:cs typeface="Arial MT"/>
              </a:rPr>
              <a:t>Seu</a:t>
            </a:r>
            <a:r>
              <a:rPr sz="2300" spc="10" dirty="0">
                <a:solidFill>
                  <a:srgbClr val="6B072D"/>
                </a:solidFill>
                <a:latin typeface="Arial MT"/>
                <a:cs typeface="Arial MT"/>
              </a:rPr>
              <a:t> </a:t>
            </a:r>
            <a:r>
              <a:rPr sz="2300" spc="-45" dirty="0">
                <a:solidFill>
                  <a:srgbClr val="74032A"/>
                </a:solidFill>
                <a:latin typeface="Arial MT"/>
                <a:cs typeface="Arial MT"/>
              </a:rPr>
              <a:t>colaborador</a:t>
            </a:r>
            <a:r>
              <a:rPr sz="2300" spc="45" dirty="0">
                <a:solidFill>
                  <a:srgbClr val="74032A"/>
                </a:solidFill>
                <a:latin typeface="Arial MT"/>
                <a:cs typeface="Arial MT"/>
              </a:rPr>
              <a:t> </a:t>
            </a:r>
            <a:r>
              <a:rPr sz="2300" spc="-20" dirty="0">
                <a:solidFill>
                  <a:srgbClr val="6B002A"/>
                </a:solidFill>
                <a:latin typeface="Arial MT"/>
                <a:cs typeface="Arial MT"/>
              </a:rPr>
              <a:t>pode </a:t>
            </a:r>
            <a:r>
              <a:rPr sz="2200" spc="-10" dirty="0">
                <a:solidFill>
                  <a:srgbClr val="6B0C31"/>
                </a:solidFill>
                <a:latin typeface="Arial MT"/>
                <a:cs typeface="Arial MT"/>
              </a:rPr>
              <a:t>adicionar</a:t>
            </a:r>
            <a:r>
              <a:rPr sz="2200" spc="80" dirty="0">
                <a:solidFill>
                  <a:srgbClr val="6B0C3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5E0021"/>
                </a:solidFill>
                <a:latin typeface="Arial MT"/>
                <a:cs typeface="Arial MT"/>
              </a:rPr>
              <a:t>até</a:t>
            </a:r>
            <a:r>
              <a:rPr sz="2200" spc="-90" dirty="0">
                <a:solidFill>
                  <a:srgbClr val="5E002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75002D"/>
                </a:solidFill>
                <a:latin typeface="Arial MT"/>
                <a:cs typeface="Arial MT"/>
              </a:rPr>
              <a:t>2</a:t>
            </a:r>
            <a:r>
              <a:rPr sz="2200" spc="-130" dirty="0">
                <a:solidFill>
                  <a:srgbClr val="75002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600528"/>
                </a:solidFill>
                <a:latin typeface="Arial MT"/>
                <a:cs typeface="Arial MT"/>
              </a:rPr>
              <a:t>membros</a:t>
            </a:r>
            <a:r>
              <a:rPr sz="2200" spc="-40" dirty="0">
                <a:solidFill>
                  <a:srgbClr val="600528"/>
                </a:solidFill>
                <a:latin typeface="Arial MT"/>
                <a:cs typeface="Arial MT"/>
              </a:rPr>
              <a:t> </a:t>
            </a:r>
            <a:r>
              <a:rPr sz="2200" spc="-35" dirty="0">
                <a:solidFill>
                  <a:srgbClr val="740731"/>
                </a:solidFill>
                <a:latin typeface="Arial MT"/>
                <a:cs typeface="Arial MT"/>
              </a:rPr>
              <a:t>da </a:t>
            </a:r>
            <a:r>
              <a:rPr sz="2300" spc="-20" dirty="0">
                <a:solidFill>
                  <a:srgbClr val="670128"/>
                </a:solidFill>
                <a:latin typeface="Arial MT"/>
                <a:cs typeface="Arial MT"/>
              </a:rPr>
              <a:t>família</a:t>
            </a:r>
            <a:r>
              <a:rPr sz="2300" spc="-120" dirty="0">
                <a:solidFill>
                  <a:srgbClr val="670128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620128"/>
                </a:solidFill>
                <a:latin typeface="Arial MT"/>
                <a:cs typeface="Arial MT"/>
              </a:rPr>
              <a:t>por</a:t>
            </a:r>
            <a:r>
              <a:rPr sz="2300" spc="-75" dirty="0">
                <a:solidFill>
                  <a:srgbClr val="620128"/>
                </a:solidFill>
                <a:latin typeface="Arial MT"/>
                <a:cs typeface="Arial MT"/>
              </a:rPr>
              <a:t> </a:t>
            </a:r>
            <a:r>
              <a:rPr sz="2300" spc="-65" dirty="0">
                <a:solidFill>
                  <a:srgbClr val="6E002B"/>
                </a:solidFill>
                <a:latin typeface="Arial MT"/>
                <a:cs typeface="Arial MT"/>
              </a:rPr>
              <a:t>apenas</a:t>
            </a:r>
            <a:r>
              <a:rPr sz="2300" spc="-50" dirty="0">
                <a:solidFill>
                  <a:srgbClr val="6E002B"/>
                </a:solidFill>
                <a:latin typeface="Arial MT"/>
                <a:cs typeface="Arial MT"/>
              </a:rPr>
              <a:t> </a:t>
            </a:r>
            <a:r>
              <a:rPr sz="2300" spc="-10" dirty="0">
                <a:solidFill>
                  <a:srgbClr val="6D032B"/>
                </a:solidFill>
                <a:latin typeface="Arial MT"/>
                <a:cs typeface="Arial MT"/>
              </a:rPr>
              <a:t>R$9,90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3AAE52B-71FF-F0E4-974C-D94DA84160E2}"/>
              </a:ext>
            </a:extLst>
          </p:cNvPr>
          <p:cNvSpPr/>
          <p:nvPr/>
        </p:nvSpPr>
        <p:spPr>
          <a:xfrm>
            <a:off x="8078796" y="4059556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05D4FFB-6D14-83B3-E287-E7573CA917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8282558" y="3930393"/>
            <a:ext cx="653701" cy="9462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467C1-3F04-4419-32C8-50FB9A1FB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3FB30D23-6290-B179-82E9-2C8C36CDD8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995" y="2114550"/>
            <a:ext cx="2401824" cy="2401112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12AE1810-F115-24B4-8260-B402C8C91E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77500" y="2097515"/>
            <a:ext cx="4766480" cy="141000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just"/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A </a:t>
            </a:r>
            <a:r>
              <a:rPr lang="pt-BR" sz="1800" dirty="0" err="1">
                <a:solidFill>
                  <a:srgbClr val="600726"/>
                </a:solidFill>
                <a:latin typeface="Arial MT"/>
                <a:ea typeface="+mn-ea"/>
              </a:rPr>
              <a:t>OdontoPrev</a:t>
            </a: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 é uma plataforma de benefícios odontológicos que conecta os colaboradores a uma </a:t>
            </a:r>
            <a:r>
              <a:rPr lang="pt-BR" sz="1800" dirty="0">
                <a:solidFill>
                  <a:srgbClr val="600726"/>
                </a:solidFill>
                <a:latin typeface="Arial MT"/>
                <a:ea typeface="+mn-ea"/>
              </a:rPr>
              <a:t>ampla rede de dentistas e clínicas</a:t>
            </a: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, com atendimento de excelência e cobertura em todo o Brasil.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0EE06C-1B7F-A591-D97A-5DFFA90BEE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1327499" y="288361"/>
            <a:ext cx="1156015" cy="1673351"/>
          </a:xfrm>
          <a:prstGeom prst="rect">
            <a:avLst/>
          </a:prstGeom>
        </p:spPr>
      </p:pic>
      <p:pic>
        <p:nvPicPr>
          <p:cNvPr id="3" name="object 2">
            <a:extLst>
              <a:ext uri="{FF2B5EF4-FFF2-40B4-BE49-F238E27FC236}">
                <a16:creationId xmlns:a16="http://schemas.microsoft.com/office/drawing/2014/main" id="{A0AA18E8-D793-4D3C-B8C5-6425883C2B1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9995" y="2108456"/>
            <a:ext cx="2407920" cy="2407206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A7E503CC-D2B6-F2B4-41F1-46C11EA8B97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799" y="2105932"/>
            <a:ext cx="2514601" cy="240973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E725BF7-AAF9-DE8A-606B-3113E233FF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3333" t="50000" r="1443" b="24803"/>
          <a:stretch/>
        </p:blipFill>
        <p:spPr>
          <a:xfrm>
            <a:off x="513499" y="1961712"/>
            <a:ext cx="2991701" cy="278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9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AE251-611E-D5F5-F482-86CE0129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669068"/>
            <a:ext cx="4351803" cy="861774"/>
          </a:xfrm>
        </p:spPr>
        <p:txBody>
          <a:bodyPr/>
          <a:lstStyle/>
          <a:p>
            <a:pPr algn="l"/>
            <a:r>
              <a:rPr lang="pt-BR" sz="2800" b="0" dirty="0">
                <a:solidFill>
                  <a:srgbClr val="990033"/>
                </a:solidFill>
                <a:latin typeface="Arial MT"/>
                <a:cs typeface="Arial MT"/>
              </a:rPr>
              <a:t>O que é o </a:t>
            </a:r>
            <a:r>
              <a:rPr lang="pt-BR" sz="2800" dirty="0">
                <a:solidFill>
                  <a:srgbClr val="990033"/>
                </a:solidFill>
                <a:latin typeface="Arial MT"/>
                <a:cs typeface="Arial MT"/>
              </a:rPr>
              <a:t>Flor do Sertão - </a:t>
            </a:r>
            <a:br>
              <a:rPr lang="pt-BR" sz="2800" dirty="0">
                <a:solidFill>
                  <a:srgbClr val="990033"/>
                </a:solidFill>
                <a:latin typeface="Arial MT"/>
                <a:cs typeface="Arial MT"/>
              </a:rPr>
            </a:br>
            <a:r>
              <a:rPr lang="pt-BR" sz="2800" dirty="0">
                <a:solidFill>
                  <a:srgbClr val="990033"/>
                </a:solidFill>
                <a:latin typeface="Arial MT"/>
                <a:cs typeface="Arial MT"/>
              </a:rPr>
              <a:t>Cuidar para florescer</a:t>
            </a:r>
            <a:r>
              <a:rPr lang="pt-BR" sz="2800" b="0" dirty="0">
                <a:solidFill>
                  <a:srgbClr val="990033"/>
                </a:solidFill>
                <a:latin typeface="Arial MT"/>
                <a:cs typeface="Arial MT"/>
              </a:rPr>
              <a:t>?</a:t>
            </a:r>
            <a:endParaRPr lang="pt-BR" b="0" dirty="0">
              <a:solidFill>
                <a:srgbClr val="990033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FAAB52F-255F-367A-3CA4-E354A0A59F04}"/>
              </a:ext>
            </a:extLst>
          </p:cNvPr>
          <p:cNvSpPr txBox="1"/>
          <p:nvPr/>
        </p:nvSpPr>
        <p:spPr>
          <a:xfrm>
            <a:off x="677396" y="2314310"/>
            <a:ext cx="7950011" cy="222182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1275" marR="381000" indent="635">
              <a:lnSpc>
                <a:spcPct val="105500"/>
              </a:lnSpc>
              <a:spcBef>
                <a:spcPts val="100"/>
              </a:spcBef>
            </a:pPr>
            <a:r>
              <a:rPr lang="pt-BR" sz="1400" dirty="0">
                <a:solidFill>
                  <a:srgbClr val="600726"/>
                </a:solidFill>
                <a:latin typeface="Arial MT"/>
                <a:ea typeface="+mn-ea"/>
              </a:rPr>
              <a:t>O </a:t>
            </a:r>
            <a:r>
              <a:rPr lang="pt-BR" sz="2000" b="1" dirty="0">
                <a:solidFill>
                  <a:srgbClr val="600726"/>
                </a:solidFill>
                <a:latin typeface="Arial MT"/>
                <a:ea typeface="+mn-ea"/>
              </a:rPr>
              <a:t>Flor do Sertão </a:t>
            </a:r>
            <a:r>
              <a:rPr lang="pt-BR" sz="1400" dirty="0">
                <a:solidFill>
                  <a:srgbClr val="600726"/>
                </a:solidFill>
                <a:latin typeface="Arial MT"/>
                <a:ea typeface="+mn-ea"/>
              </a:rPr>
              <a:t>é o programa de valorização dos nossos colaboradores, criado para cuidar de quem cuida com tanta dedicação. </a:t>
            </a:r>
          </a:p>
          <a:p>
            <a:pPr marL="41275" marR="381000" indent="635">
              <a:lnSpc>
                <a:spcPct val="105500"/>
              </a:lnSpc>
              <a:spcBef>
                <a:spcPts val="100"/>
              </a:spcBef>
            </a:pPr>
            <a:endParaRPr lang="pt-BR" sz="1400" dirty="0">
              <a:solidFill>
                <a:srgbClr val="600726"/>
              </a:solidFill>
              <a:latin typeface="Arial MT"/>
              <a:ea typeface="+mn-ea"/>
            </a:endParaRPr>
          </a:p>
          <a:p>
            <a:pPr marL="41275" marR="381000" indent="635">
              <a:lnSpc>
                <a:spcPct val="105500"/>
              </a:lnSpc>
              <a:spcBef>
                <a:spcPts val="100"/>
              </a:spcBef>
            </a:pPr>
            <a:r>
              <a:rPr lang="pt-BR" sz="1400" dirty="0">
                <a:solidFill>
                  <a:srgbClr val="600726"/>
                </a:solidFill>
                <a:latin typeface="Arial MT"/>
                <a:ea typeface="+mn-ea"/>
              </a:rPr>
              <a:t>Inspirado na força e na beleza que florescem no coração do Nordeste, o programa oferece uma rede de vantagens pensadas para o bem-estar físico, emocional e social do nosso time.</a:t>
            </a:r>
          </a:p>
          <a:p>
            <a:pPr marL="41275" marR="381000" indent="635">
              <a:lnSpc>
                <a:spcPct val="105500"/>
              </a:lnSpc>
              <a:spcBef>
                <a:spcPts val="100"/>
              </a:spcBef>
            </a:pPr>
            <a:endParaRPr lang="pt-BR" sz="1400" dirty="0">
              <a:solidFill>
                <a:srgbClr val="600726"/>
              </a:solidFill>
              <a:latin typeface="Arial MT"/>
              <a:ea typeface="+mn-ea"/>
            </a:endParaRPr>
          </a:p>
          <a:p>
            <a:pPr marL="41275" marR="381000" indent="635">
              <a:lnSpc>
                <a:spcPct val="105500"/>
              </a:lnSpc>
              <a:spcBef>
                <a:spcPts val="100"/>
              </a:spcBef>
            </a:pPr>
            <a:r>
              <a:rPr lang="pt-BR" sz="1400" dirty="0">
                <a:solidFill>
                  <a:srgbClr val="600726"/>
                </a:solidFill>
                <a:latin typeface="Arial MT"/>
                <a:ea typeface="+mn-ea"/>
              </a:rPr>
              <a:t>Com </a:t>
            </a:r>
            <a:r>
              <a:rPr lang="pt-BR" sz="1400" b="1" dirty="0">
                <a:solidFill>
                  <a:srgbClr val="600726"/>
                </a:solidFill>
                <a:latin typeface="Arial MT"/>
                <a:ea typeface="+mn-ea"/>
              </a:rPr>
              <a:t>parcerias, descontos especiais</a:t>
            </a:r>
            <a:r>
              <a:rPr lang="pt-BR" sz="1400" dirty="0">
                <a:solidFill>
                  <a:srgbClr val="600726"/>
                </a:solidFill>
                <a:latin typeface="Arial MT"/>
                <a:ea typeface="+mn-ea"/>
              </a:rPr>
              <a:t> </a:t>
            </a:r>
            <a:r>
              <a:rPr lang="pt-BR" sz="1400" b="1" dirty="0">
                <a:solidFill>
                  <a:srgbClr val="600726"/>
                </a:solidFill>
                <a:latin typeface="Arial MT"/>
                <a:ea typeface="+mn-ea"/>
              </a:rPr>
              <a:t>e apoio em saúde</a:t>
            </a:r>
            <a:r>
              <a:rPr lang="pt-BR" sz="1400" dirty="0">
                <a:solidFill>
                  <a:srgbClr val="600726"/>
                </a:solidFill>
                <a:latin typeface="Arial MT"/>
                <a:ea typeface="+mn-ea"/>
              </a:rPr>
              <a:t>, queremos que cada profissional da Aristides Saúde e Estética, sinta o reconhecimento e o carinho que merece — </a:t>
            </a:r>
            <a:r>
              <a:rPr lang="pt-BR" sz="1400" b="1" dirty="0">
                <a:solidFill>
                  <a:srgbClr val="600726"/>
                </a:solidFill>
                <a:latin typeface="Arial MT"/>
                <a:ea typeface="+mn-ea"/>
              </a:rPr>
              <a:t>porque aqui, florescemos juntos.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77B251C-AC52-CF78-9177-38F13C0133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677396" y="438150"/>
            <a:ext cx="914400" cy="13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67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911" y="1590584"/>
            <a:ext cx="2883408" cy="25778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1359" y="0"/>
            <a:ext cx="880872" cy="10939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0"/>
            <a:ext cx="780288" cy="109390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82681" y="602873"/>
            <a:ext cx="3735424" cy="666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  <a:tabLst>
                <a:tab pos="712470" algn="l"/>
              </a:tabLst>
            </a:pPr>
            <a:r>
              <a:rPr lang="pt-BR" sz="2250" b="0" spc="-25" dirty="0" err="1">
                <a:solidFill>
                  <a:srgbClr val="0079D1"/>
                </a:solidFill>
                <a:latin typeface="Trebuchet MS"/>
                <a:cs typeface="Trebuchet MS"/>
              </a:rPr>
              <a:t>Odontoprev</a:t>
            </a:r>
            <a:endParaRPr sz="22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000" b="0" dirty="0">
                <a:solidFill>
                  <a:srgbClr val="60002A"/>
                </a:solidFill>
                <a:latin typeface="Arial MT"/>
                <a:cs typeface="Arial MT"/>
              </a:rPr>
              <a:t>Vantagens</a:t>
            </a:r>
            <a:r>
              <a:rPr sz="2000" b="0" spc="55" dirty="0">
                <a:solidFill>
                  <a:srgbClr val="60002A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620024"/>
                </a:solidFill>
                <a:latin typeface="Arial MT"/>
                <a:cs typeface="Arial MT"/>
              </a:rPr>
              <a:t>para</a:t>
            </a:r>
            <a:r>
              <a:rPr sz="2000" b="0" spc="-114" dirty="0">
                <a:solidFill>
                  <a:srgbClr val="620024"/>
                </a:solidFill>
                <a:latin typeface="Arial MT"/>
                <a:cs typeface="Arial MT"/>
              </a:rPr>
              <a:t> </a:t>
            </a:r>
            <a:r>
              <a:rPr lang="pt-BR" sz="2000" b="0" dirty="0">
                <a:solidFill>
                  <a:srgbClr val="69032B"/>
                </a:solidFill>
                <a:latin typeface="Arial MT"/>
                <a:cs typeface="Arial MT"/>
              </a:rPr>
              <a:t>nosso time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4114800" y="1580394"/>
            <a:ext cx="4366895" cy="3393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5" indent="-176530">
              <a:lnSpc>
                <a:spcPts val="1785"/>
              </a:lnSpc>
              <a:spcBef>
                <a:spcPts val="1200"/>
              </a:spcBef>
              <a:buClr>
                <a:srgbClr val="77002D"/>
              </a:buClr>
              <a:buChar char="•"/>
              <a:tabLst>
                <a:tab pos="189865" algn="l"/>
              </a:tabLst>
            </a:pPr>
            <a:r>
              <a:rPr lang="pt-BR" b="1" spc="-10" dirty="0">
                <a:solidFill>
                  <a:srgbClr val="5B0A26"/>
                </a:solidFill>
              </a:rPr>
              <a:t>A Aristides Saúde e Estética paga parte do seu plano odontológico</a:t>
            </a:r>
            <a:r>
              <a:rPr lang="pt-BR" spc="-10" dirty="0"/>
              <a:t>;</a:t>
            </a:r>
            <a:endParaRPr spc="-10" dirty="0"/>
          </a:p>
          <a:p>
            <a:pPr marL="188595" marR="5080" indent="-175895">
              <a:lnSpc>
                <a:spcPts val="1800"/>
              </a:lnSpc>
              <a:spcBef>
                <a:spcPts val="1200"/>
              </a:spcBef>
              <a:buClr>
                <a:srgbClr val="67001A"/>
              </a:buClr>
              <a:buChar char="•"/>
              <a:tabLst>
                <a:tab pos="189865" algn="l"/>
              </a:tabLst>
            </a:pPr>
            <a:r>
              <a:rPr lang="pt-BR" sz="1550" b="1" spc="-25" dirty="0">
                <a:solidFill>
                  <a:srgbClr val="62001A"/>
                </a:solidFill>
              </a:rPr>
              <a:t>Você paga apenas R$ 14,37</a:t>
            </a:r>
            <a:r>
              <a:rPr lang="pt-BR" sz="1550" spc="-25" dirty="0">
                <a:solidFill>
                  <a:srgbClr val="62001A"/>
                </a:solidFill>
              </a:rPr>
              <a:t>;</a:t>
            </a:r>
            <a:endParaRPr sz="1550" dirty="0"/>
          </a:p>
          <a:p>
            <a:pPr marL="189230" indent="-176530">
              <a:lnSpc>
                <a:spcPts val="1745"/>
              </a:lnSpc>
              <a:spcBef>
                <a:spcPts val="1200"/>
              </a:spcBef>
              <a:buClr>
                <a:srgbClr val="7B002D"/>
              </a:buClr>
              <a:buChar char="•"/>
              <a:tabLst>
                <a:tab pos="189230" algn="l"/>
              </a:tabLst>
            </a:pPr>
            <a:r>
              <a:rPr lang="pt-BR" sz="1550" spc="-30" dirty="0">
                <a:solidFill>
                  <a:srgbClr val="640028"/>
                </a:solidFill>
              </a:rPr>
              <a:t>Coberturas:</a:t>
            </a:r>
          </a:p>
          <a:p>
            <a:pPr marL="646430" lvl="1" indent="-176530">
              <a:lnSpc>
                <a:spcPts val="1745"/>
              </a:lnSpc>
              <a:buClr>
                <a:srgbClr val="7B002D"/>
              </a:buClr>
              <a:buChar char="•"/>
              <a:tabLst>
                <a:tab pos="189230" algn="l"/>
              </a:tabLst>
            </a:pPr>
            <a:r>
              <a:rPr lang="pt-BR" sz="1100" spc="-10" dirty="0">
                <a:solidFill>
                  <a:srgbClr val="67082D"/>
                </a:solidFill>
              </a:rPr>
              <a:t>Diagnóstico;</a:t>
            </a:r>
          </a:p>
          <a:p>
            <a:pPr marL="646430" lvl="1" indent="-176530">
              <a:lnSpc>
                <a:spcPts val="1745"/>
              </a:lnSpc>
              <a:buClr>
                <a:srgbClr val="7B002D"/>
              </a:buClr>
              <a:buChar char="•"/>
              <a:tabLst>
                <a:tab pos="189230" algn="l"/>
              </a:tabLst>
            </a:pPr>
            <a:r>
              <a:rPr lang="pt-BR" sz="1100" spc="-10" dirty="0">
                <a:solidFill>
                  <a:srgbClr val="67082D"/>
                </a:solidFill>
              </a:rPr>
              <a:t>Radiologia;</a:t>
            </a:r>
          </a:p>
          <a:p>
            <a:pPr marL="646430" lvl="1" indent="-176530">
              <a:lnSpc>
                <a:spcPts val="1745"/>
              </a:lnSpc>
              <a:buClr>
                <a:srgbClr val="7B002D"/>
              </a:buClr>
              <a:buChar char="•"/>
              <a:tabLst>
                <a:tab pos="189230" algn="l"/>
              </a:tabLst>
            </a:pPr>
            <a:r>
              <a:rPr lang="pt-BR" sz="1100" spc="-10" dirty="0">
                <a:solidFill>
                  <a:srgbClr val="67082D"/>
                </a:solidFill>
              </a:rPr>
              <a:t>Emergência;</a:t>
            </a:r>
          </a:p>
          <a:p>
            <a:pPr marL="646430" lvl="1" indent="-176530">
              <a:lnSpc>
                <a:spcPts val="1745"/>
              </a:lnSpc>
              <a:buClr>
                <a:srgbClr val="7B002D"/>
              </a:buClr>
              <a:buChar char="•"/>
              <a:tabLst>
                <a:tab pos="189230" algn="l"/>
              </a:tabLst>
            </a:pPr>
            <a:r>
              <a:rPr lang="pt-BR" sz="1100" spc="-10" dirty="0">
                <a:solidFill>
                  <a:srgbClr val="67082D"/>
                </a:solidFill>
              </a:rPr>
              <a:t>Cirurgia;</a:t>
            </a:r>
          </a:p>
          <a:p>
            <a:pPr marL="646430" lvl="1" indent="-176530">
              <a:lnSpc>
                <a:spcPts val="1745"/>
              </a:lnSpc>
              <a:buClr>
                <a:srgbClr val="7B002D"/>
              </a:buClr>
              <a:buChar char="•"/>
              <a:tabLst>
                <a:tab pos="189230" algn="l"/>
              </a:tabLst>
            </a:pPr>
            <a:r>
              <a:rPr lang="pt-BR" sz="1100" spc="-10" dirty="0">
                <a:solidFill>
                  <a:srgbClr val="67082D"/>
                </a:solidFill>
              </a:rPr>
              <a:t>Odontopediatria;</a:t>
            </a:r>
          </a:p>
          <a:p>
            <a:pPr marL="646430" lvl="1" indent="-176530">
              <a:lnSpc>
                <a:spcPts val="1745"/>
              </a:lnSpc>
              <a:buClr>
                <a:srgbClr val="7B002D"/>
              </a:buClr>
              <a:buChar char="•"/>
              <a:tabLst>
                <a:tab pos="189230" algn="l"/>
              </a:tabLst>
            </a:pPr>
            <a:r>
              <a:rPr lang="pt-BR" sz="1100" spc="-10" dirty="0">
                <a:solidFill>
                  <a:srgbClr val="67082D"/>
                </a:solidFill>
              </a:rPr>
              <a:t>Prevenção</a:t>
            </a:r>
          </a:p>
          <a:p>
            <a:pPr marL="646430" lvl="1" indent="-176530">
              <a:lnSpc>
                <a:spcPts val="1745"/>
              </a:lnSpc>
              <a:buClr>
                <a:srgbClr val="7B002D"/>
              </a:buClr>
              <a:buChar char="•"/>
              <a:tabLst>
                <a:tab pos="189230" algn="l"/>
              </a:tabLst>
            </a:pPr>
            <a:r>
              <a:rPr lang="pt-BR" sz="1100" spc="-10" dirty="0">
                <a:solidFill>
                  <a:srgbClr val="67082D"/>
                </a:solidFill>
              </a:rPr>
              <a:t>Endodontia;</a:t>
            </a:r>
          </a:p>
          <a:p>
            <a:pPr marL="646430" lvl="1" indent="-176530">
              <a:lnSpc>
                <a:spcPts val="1745"/>
              </a:lnSpc>
              <a:buClr>
                <a:srgbClr val="7B002D"/>
              </a:buClr>
              <a:buChar char="•"/>
              <a:tabLst>
                <a:tab pos="189230" algn="l"/>
              </a:tabLst>
            </a:pPr>
            <a:r>
              <a:rPr lang="pt-BR" sz="1100" spc="-10" dirty="0">
                <a:solidFill>
                  <a:srgbClr val="67082D"/>
                </a:solidFill>
              </a:rPr>
              <a:t>Prótese dentária;</a:t>
            </a:r>
          </a:p>
          <a:p>
            <a:pPr marL="646430" lvl="1" indent="-176530">
              <a:lnSpc>
                <a:spcPts val="1745"/>
              </a:lnSpc>
              <a:buClr>
                <a:srgbClr val="7B002D"/>
              </a:buClr>
              <a:buChar char="•"/>
              <a:tabLst>
                <a:tab pos="189230" algn="l"/>
              </a:tabLst>
            </a:pPr>
            <a:r>
              <a:rPr lang="pt-BR" sz="1100" spc="-10" dirty="0">
                <a:solidFill>
                  <a:srgbClr val="67082D"/>
                </a:solidFill>
              </a:rPr>
              <a:t>Periodontia;</a:t>
            </a:r>
          </a:p>
          <a:p>
            <a:pPr marL="646430" lvl="1" indent="-176530">
              <a:lnSpc>
                <a:spcPts val="1745"/>
              </a:lnSpc>
              <a:buClr>
                <a:srgbClr val="7B002D"/>
              </a:buClr>
              <a:buChar char="•"/>
              <a:tabLst>
                <a:tab pos="189230" algn="l"/>
              </a:tabLst>
            </a:pPr>
            <a:r>
              <a:rPr lang="pt-BR" sz="1100" spc="-10" dirty="0">
                <a:solidFill>
                  <a:srgbClr val="67082D"/>
                </a:solidFill>
              </a:rPr>
              <a:t>Estética, entre outros</a:t>
            </a:r>
            <a:endParaRPr sz="1100" spc="-10" dirty="0">
              <a:solidFill>
                <a:srgbClr val="67082D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A09E8D8-7DFC-B7CD-089C-F95C16EE87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395787" y="153117"/>
            <a:ext cx="78962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52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467C1-3F04-4419-32C8-50FB9A1FB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12AE1810-F115-24B4-8260-B402C8C91E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77500" y="2097515"/>
            <a:ext cx="4766480" cy="16870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just"/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A </a:t>
            </a:r>
            <a:r>
              <a:rPr lang="pt-BR" sz="1800" dirty="0" err="1">
                <a:solidFill>
                  <a:srgbClr val="600726"/>
                </a:solidFill>
                <a:latin typeface="Arial MT"/>
                <a:ea typeface="+mn-ea"/>
              </a:rPr>
              <a:t>Farmaderm</a:t>
            </a: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 é uma farmácia de manipulação que oferece soluções personalizadas em saúde e bem-estar, conectando colaboradores a produtos de alta qualidade, com atendimento humanizado e entrega em todo o estado de Alagoas.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0EE06C-1B7F-A591-D97A-5DFFA90BE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1327499" y="288361"/>
            <a:ext cx="1156015" cy="167335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9834825-5814-412A-8935-BA8DDBA859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18" t="55929" r="70833" b="15910"/>
          <a:stretch/>
        </p:blipFill>
        <p:spPr>
          <a:xfrm>
            <a:off x="700020" y="1988736"/>
            <a:ext cx="2424180" cy="26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13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911" y="1590584"/>
            <a:ext cx="2883408" cy="25778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1359" y="0"/>
            <a:ext cx="880872" cy="10939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0"/>
            <a:ext cx="780288" cy="109390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82681" y="602873"/>
            <a:ext cx="3735424" cy="666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  <a:tabLst>
                <a:tab pos="712470" algn="l"/>
              </a:tabLst>
            </a:pPr>
            <a:r>
              <a:rPr lang="pt-BR" sz="2250" spc="-25" dirty="0" err="1">
                <a:solidFill>
                  <a:srgbClr val="00B050"/>
                </a:solidFill>
                <a:latin typeface="Trebuchet MS"/>
                <a:cs typeface="Trebuchet MS"/>
              </a:rPr>
              <a:t>Farmaderm</a:t>
            </a:r>
            <a:endParaRPr sz="2250" dirty="0">
              <a:solidFill>
                <a:srgbClr val="00B05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000" b="0" dirty="0">
                <a:solidFill>
                  <a:srgbClr val="60002A"/>
                </a:solidFill>
                <a:latin typeface="Arial MT"/>
                <a:cs typeface="Arial MT"/>
              </a:rPr>
              <a:t>Vantagens</a:t>
            </a:r>
            <a:r>
              <a:rPr sz="2000" b="0" spc="55" dirty="0">
                <a:solidFill>
                  <a:srgbClr val="60002A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620024"/>
                </a:solidFill>
                <a:latin typeface="Arial MT"/>
                <a:cs typeface="Arial MT"/>
              </a:rPr>
              <a:t>para</a:t>
            </a:r>
            <a:r>
              <a:rPr sz="2000" b="0" spc="-114" dirty="0">
                <a:solidFill>
                  <a:srgbClr val="620024"/>
                </a:solidFill>
                <a:latin typeface="Arial MT"/>
                <a:cs typeface="Arial MT"/>
              </a:rPr>
              <a:t> </a:t>
            </a:r>
            <a:r>
              <a:rPr lang="pt-BR" sz="2000" b="0" dirty="0">
                <a:solidFill>
                  <a:srgbClr val="69032B"/>
                </a:solidFill>
                <a:latin typeface="Arial MT"/>
                <a:cs typeface="Arial MT"/>
              </a:rPr>
              <a:t>nosso time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4191000" y="2405017"/>
            <a:ext cx="436689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5" indent="-176530">
              <a:lnSpc>
                <a:spcPts val="1785"/>
              </a:lnSpc>
              <a:spcBef>
                <a:spcPts val="1200"/>
              </a:spcBef>
              <a:buClr>
                <a:srgbClr val="77002D"/>
              </a:buClr>
              <a:buChar char="•"/>
              <a:tabLst>
                <a:tab pos="189865" algn="l"/>
              </a:tabLst>
            </a:pPr>
            <a:r>
              <a:rPr lang="pt-BR" sz="1550" spc="-10" dirty="0">
                <a:solidFill>
                  <a:srgbClr val="5B0A26"/>
                </a:solidFill>
              </a:rPr>
              <a:t>Medicamentos e dermocosméticos manipulados com até </a:t>
            </a:r>
            <a:r>
              <a:rPr lang="pt-BR" sz="1550" b="1" spc="-10" dirty="0">
                <a:solidFill>
                  <a:srgbClr val="5B0A26"/>
                </a:solidFill>
              </a:rPr>
              <a:t>20% de desconto.</a:t>
            </a:r>
            <a:endParaRPr sz="155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A09E8D8-7DFC-B7CD-089C-F95C16EE87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395787" y="153117"/>
            <a:ext cx="78962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95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467C1-3F04-4419-32C8-50FB9A1FB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12AE1810-F115-24B4-8260-B402C8C91E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77500" y="2097514"/>
            <a:ext cx="4766480" cy="1687000"/>
          </a:xfrm>
          <a:prstGeom prst="rect">
            <a:avLst/>
          </a:prstGeom>
        </p:spPr>
        <p:txBody>
          <a:bodyPr vert="horz" wrap="square" lIns="0" tIns="24765" rIns="0" bIns="0" rtlCol="0" anchor="ctr">
            <a:spAutoFit/>
          </a:bodyPr>
          <a:lstStyle/>
          <a:p>
            <a:pPr algn="just"/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A </a:t>
            </a:r>
            <a:r>
              <a:rPr lang="pt-BR" sz="1800" dirty="0" err="1">
                <a:solidFill>
                  <a:srgbClr val="600726"/>
                </a:solidFill>
                <a:latin typeface="Arial MT"/>
                <a:ea typeface="+mn-ea"/>
              </a:rPr>
              <a:t>Infortech</a:t>
            </a: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 é uma empresa especializada em assistência técnica e venda de produtos de informática, conectando colaboradores a soluções tecnológicas confiáveis, com atendimento ágil e suporte de excelência em toda a região.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0EE06C-1B7F-A591-D97A-5DFFA90BE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1327500" y="288362"/>
            <a:ext cx="1156015" cy="167335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6E49449-1F8F-40CF-9203-5C2D73B9BA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3" t="38134" r="81667" b="34266"/>
          <a:stretch/>
        </p:blipFill>
        <p:spPr>
          <a:xfrm>
            <a:off x="533401" y="1961712"/>
            <a:ext cx="2977433" cy="264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01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1359" y="1"/>
            <a:ext cx="880872" cy="10939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1"/>
            <a:ext cx="780288" cy="109390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82682" y="602873"/>
            <a:ext cx="3735424" cy="66684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9049">
              <a:spcBef>
                <a:spcPts val="100"/>
              </a:spcBef>
              <a:tabLst>
                <a:tab pos="712452" algn="l"/>
              </a:tabLst>
            </a:pPr>
            <a:r>
              <a:rPr lang="pt-BR" sz="2250" spc="-25" dirty="0" err="1">
                <a:solidFill>
                  <a:srgbClr val="FFC000"/>
                </a:solidFill>
                <a:latin typeface="Trebuchet MS"/>
                <a:cs typeface="Trebuchet MS"/>
              </a:rPr>
              <a:t>Infortech</a:t>
            </a:r>
            <a:endParaRPr sz="2250" dirty="0">
              <a:solidFill>
                <a:srgbClr val="FFC000"/>
              </a:solidFill>
              <a:latin typeface="Trebuchet MS"/>
              <a:cs typeface="Trebuchet MS"/>
            </a:endParaRPr>
          </a:p>
          <a:p>
            <a:pPr marL="12700">
              <a:spcBef>
                <a:spcPts val="45"/>
              </a:spcBef>
            </a:pPr>
            <a:r>
              <a:rPr sz="2000" dirty="0">
                <a:solidFill>
                  <a:srgbClr val="60002A"/>
                </a:solidFill>
                <a:latin typeface="Arial MT"/>
                <a:cs typeface="Arial MT"/>
              </a:rPr>
              <a:t>Vantagens</a:t>
            </a:r>
            <a:r>
              <a:rPr sz="2000" spc="55" dirty="0">
                <a:solidFill>
                  <a:srgbClr val="60002A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20024"/>
                </a:solidFill>
                <a:latin typeface="Arial MT"/>
                <a:cs typeface="Arial MT"/>
              </a:rPr>
              <a:t>para</a:t>
            </a:r>
            <a:r>
              <a:rPr sz="2000" spc="-114" dirty="0">
                <a:solidFill>
                  <a:srgbClr val="620024"/>
                </a:solidFill>
                <a:latin typeface="Arial MT"/>
                <a:cs typeface="Arial MT"/>
              </a:rPr>
              <a:t> </a:t>
            </a:r>
            <a:r>
              <a:rPr lang="pt-BR" sz="2000" dirty="0">
                <a:solidFill>
                  <a:srgbClr val="69032B"/>
                </a:solidFill>
                <a:latin typeface="Arial MT"/>
                <a:cs typeface="Arial MT"/>
              </a:rPr>
              <a:t>nosso time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4267201" y="2572194"/>
            <a:ext cx="436689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0" indent="-176525">
              <a:lnSpc>
                <a:spcPts val="1785"/>
              </a:lnSpc>
              <a:spcBef>
                <a:spcPts val="1200"/>
              </a:spcBef>
              <a:buClr>
                <a:srgbClr val="77002D"/>
              </a:buClr>
              <a:tabLst>
                <a:tab pos="189860" algn="l"/>
              </a:tabLst>
            </a:pPr>
            <a:r>
              <a:rPr lang="pt-BR" sz="1550" b="1" spc="-10" dirty="0">
                <a:solidFill>
                  <a:srgbClr val="5B0A26"/>
                </a:solidFill>
              </a:rPr>
              <a:t>10% de desconto </a:t>
            </a:r>
            <a:r>
              <a:rPr lang="pt-BR" sz="1550" spc="-10" dirty="0">
                <a:solidFill>
                  <a:srgbClr val="5B0A26"/>
                </a:solidFill>
              </a:rPr>
              <a:t>em produtos e serviços.</a:t>
            </a:r>
          </a:p>
          <a:p>
            <a:pPr marL="189860" indent="-176525">
              <a:lnSpc>
                <a:spcPts val="1785"/>
              </a:lnSpc>
              <a:spcBef>
                <a:spcPts val="1200"/>
              </a:spcBef>
              <a:buClr>
                <a:srgbClr val="77002D"/>
              </a:buClr>
              <a:tabLst>
                <a:tab pos="189860" algn="l"/>
              </a:tabLst>
            </a:pPr>
            <a:endParaRPr lang="pt-BR" sz="1550" spc="-10" dirty="0">
              <a:solidFill>
                <a:srgbClr val="5B0A26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A09E8D8-7DFC-B7CD-089C-F95C16EE8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395787" y="153117"/>
            <a:ext cx="789628" cy="1143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681BA76-CDF6-4085-8879-4F8678DCB6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833" t="38143" r="2500" b="33695"/>
          <a:stretch/>
        </p:blipFill>
        <p:spPr>
          <a:xfrm>
            <a:off x="1143000" y="1504951"/>
            <a:ext cx="2971800" cy="282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20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467C1-3F04-4419-32C8-50FB9A1FB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12AE1810-F115-24B4-8260-B402C8C91E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3800" y="2419350"/>
            <a:ext cx="4766480" cy="1410001"/>
          </a:xfrm>
          <a:prstGeom prst="rect">
            <a:avLst/>
          </a:prstGeom>
        </p:spPr>
        <p:txBody>
          <a:bodyPr vert="horz" wrap="square" lIns="0" tIns="24765" rIns="0" bIns="0" rtlCol="0" anchor="ctr">
            <a:spAutoFit/>
          </a:bodyPr>
          <a:lstStyle/>
          <a:p>
            <a:pPr algn="just"/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O </a:t>
            </a:r>
            <a:r>
              <a:rPr lang="pt-BR" sz="1800" dirty="0">
                <a:solidFill>
                  <a:srgbClr val="600726"/>
                </a:solidFill>
                <a:latin typeface="Arial MT"/>
                <a:ea typeface="+mn-ea"/>
              </a:rPr>
              <a:t>Club K </a:t>
            </a: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é uma loja especializada em roupas e acessórios </a:t>
            </a:r>
            <a:r>
              <a:rPr lang="pt-BR" sz="1800" b="0" dirty="0" err="1">
                <a:solidFill>
                  <a:srgbClr val="600726"/>
                </a:solidFill>
                <a:latin typeface="Arial MT"/>
                <a:ea typeface="+mn-ea"/>
              </a:rPr>
              <a:t>infantojuvenis</a:t>
            </a: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, conectando colaboradores a moda de qualidade, com estilo, conforto e atendimento acolhedor para crianças e adolescentes de todas as idades.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0EE06C-1B7F-A591-D97A-5DFFA90BE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1372410" y="424163"/>
            <a:ext cx="1156015" cy="167335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80A66A2-9FF7-4BC4-B684-B4131E0FE7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67" t="26285" r="67500" b="50000"/>
          <a:stretch/>
        </p:blipFill>
        <p:spPr>
          <a:xfrm>
            <a:off x="762000" y="2190750"/>
            <a:ext cx="2361388" cy="23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90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DA71B63-3745-417A-8CC8-037926747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3" t="45553" r="34167" b="26285"/>
          <a:stretch/>
        </p:blipFill>
        <p:spPr>
          <a:xfrm>
            <a:off x="781497" y="1733550"/>
            <a:ext cx="3605463" cy="253717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1359" y="1"/>
            <a:ext cx="880872" cy="10939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1"/>
            <a:ext cx="780288" cy="109390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82682" y="602873"/>
            <a:ext cx="3735424" cy="66684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9049">
              <a:spcBef>
                <a:spcPts val="100"/>
              </a:spcBef>
              <a:tabLst>
                <a:tab pos="712452" algn="l"/>
              </a:tabLst>
            </a:pPr>
            <a:r>
              <a:rPr lang="pt-BR" sz="2250" spc="-25" dirty="0">
                <a:solidFill>
                  <a:srgbClr val="009999"/>
                </a:solidFill>
                <a:latin typeface="Trebuchet MS"/>
                <a:cs typeface="Trebuchet MS"/>
              </a:rPr>
              <a:t>Club K</a:t>
            </a:r>
            <a:endParaRPr sz="2250" dirty="0">
              <a:solidFill>
                <a:srgbClr val="009999"/>
              </a:solidFill>
              <a:latin typeface="Trebuchet MS"/>
              <a:cs typeface="Trebuchet MS"/>
            </a:endParaRPr>
          </a:p>
          <a:p>
            <a:pPr marL="12700">
              <a:spcBef>
                <a:spcPts val="45"/>
              </a:spcBef>
            </a:pPr>
            <a:r>
              <a:rPr sz="2000" dirty="0">
                <a:solidFill>
                  <a:srgbClr val="60002A"/>
                </a:solidFill>
                <a:latin typeface="Arial MT"/>
                <a:cs typeface="Arial MT"/>
              </a:rPr>
              <a:t>Vantagens</a:t>
            </a:r>
            <a:r>
              <a:rPr sz="2000" spc="55" dirty="0">
                <a:solidFill>
                  <a:srgbClr val="60002A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20024"/>
                </a:solidFill>
                <a:latin typeface="Arial MT"/>
                <a:cs typeface="Arial MT"/>
              </a:rPr>
              <a:t>para</a:t>
            </a:r>
            <a:r>
              <a:rPr sz="2000" spc="-114" dirty="0">
                <a:solidFill>
                  <a:srgbClr val="620024"/>
                </a:solidFill>
                <a:latin typeface="Arial MT"/>
                <a:cs typeface="Arial MT"/>
              </a:rPr>
              <a:t> </a:t>
            </a:r>
            <a:r>
              <a:rPr lang="pt-BR" sz="2000" dirty="0">
                <a:solidFill>
                  <a:srgbClr val="69032B"/>
                </a:solidFill>
                <a:latin typeface="Arial MT"/>
                <a:cs typeface="Arial MT"/>
              </a:rPr>
              <a:t>nosso time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4386960" y="2591686"/>
            <a:ext cx="436689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0" indent="-176525">
              <a:lnSpc>
                <a:spcPts val="1785"/>
              </a:lnSpc>
              <a:spcBef>
                <a:spcPts val="1200"/>
              </a:spcBef>
              <a:buClr>
                <a:srgbClr val="77002D"/>
              </a:buClr>
              <a:tabLst>
                <a:tab pos="189860" algn="l"/>
              </a:tabLst>
            </a:pPr>
            <a:r>
              <a:rPr lang="pt-BR" sz="1550" b="1" spc="-10" dirty="0">
                <a:solidFill>
                  <a:srgbClr val="5B0A26"/>
                </a:solidFill>
              </a:rPr>
              <a:t>10% de desconto </a:t>
            </a:r>
            <a:r>
              <a:rPr lang="pt-BR" sz="1550" spc="-10" dirty="0">
                <a:solidFill>
                  <a:srgbClr val="5B0A26"/>
                </a:solidFill>
              </a:rPr>
              <a:t>à vista;</a:t>
            </a:r>
          </a:p>
          <a:p>
            <a:pPr marL="189860" indent="-176525">
              <a:lnSpc>
                <a:spcPts val="1785"/>
              </a:lnSpc>
              <a:spcBef>
                <a:spcPts val="1200"/>
              </a:spcBef>
              <a:buClr>
                <a:srgbClr val="77002D"/>
              </a:buClr>
              <a:tabLst>
                <a:tab pos="189860" algn="l"/>
              </a:tabLst>
            </a:pPr>
            <a:r>
              <a:rPr lang="pt-BR" sz="1550" b="1" spc="-10" dirty="0">
                <a:solidFill>
                  <a:srgbClr val="5B0A26"/>
                </a:solidFill>
              </a:rPr>
              <a:t>5% de desconto </a:t>
            </a:r>
            <a:r>
              <a:rPr lang="pt-BR" sz="1550" spc="-10" dirty="0">
                <a:solidFill>
                  <a:srgbClr val="5B0A26"/>
                </a:solidFill>
              </a:rPr>
              <a:t>no cartão.</a:t>
            </a:r>
            <a:endParaRPr sz="155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A09E8D8-7DFC-B7CD-089C-F95C16EE87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395787" y="153117"/>
            <a:ext cx="78962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89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467C1-3F04-4419-32C8-50FB9A1FB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12AE1810-F115-24B4-8260-B402C8C91E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3800" y="2280851"/>
            <a:ext cx="4766480" cy="1687000"/>
          </a:xfrm>
          <a:prstGeom prst="rect">
            <a:avLst/>
          </a:prstGeom>
        </p:spPr>
        <p:txBody>
          <a:bodyPr vert="horz" wrap="square" lIns="0" tIns="24765" rIns="0" bIns="0" rtlCol="0" anchor="ctr">
            <a:spAutoFit/>
          </a:bodyPr>
          <a:lstStyle/>
          <a:p>
            <a:pPr algn="just"/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O </a:t>
            </a:r>
            <a:r>
              <a:rPr lang="pt-BR" sz="1800" dirty="0">
                <a:solidFill>
                  <a:srgbClr val="600726"/>
                </a:solidFill>
                <a:latin typeface="Arial MT"/>
                <a:ea typeface="+mn-ea"/>
              </a:rPr>
              <a:t>Flat no Ritz</a:t>
            </a: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, de propriedade da Eloísa Hernandez, é uma hospedagem charmosa à beira-mar, que conecta colaboradores a momentos de descanso e lazer com conforto, praticidade e uma vista privilegiada na orla de Maceió.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0EE06C-1B7F-A591-D97A-5DFFA90BE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1372410" y="424163"/>
            <a:ext cx="1156015" cy="167335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665CC87-2D5D-49A2-98F4-738B656F7B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2" y="2280851"/>
            <a:ext cx="1729969" cy="23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03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1359" y="1"/>
            <a:ext cx="880872" cy="10939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1"/>
            <a:ext cx="780288" cy="109390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82682" y="602873"/>
            <a:ext cx="3735424" cy="66684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9049">
              <a:spcBef>
                <a:spcPts val="100"/>
              </a:spcBef>
              <a:tabLst>
                <a:tab pos="712452" algn="l"/>
              </a:tabLst>
            </a:pPr>
            <a:r>
              <a:rPr lang="pt-BR" sz="2250" spc="-25" dirty="0">
                <a:solidFill>
                  <a:srgbClr val="009999"/>
                </a:solidFill>
                <a:latin typeface="Trebuchet MS"/>
                <a:cs typeface="Trebuchet MS"/>
              </a:rPr>
              <a:t>Flat no Ritz</a:t>
            </a:r>
            <a:endParaRPr sz="2250" dirty="0">
              <a:solidFill>
                <a:srgbClr val="009999"/>
              </a:solidFill>
              <a:latin typeface="Trebuchet MS"/>
              <a:cs typeface="Trebuchet MS"/>
            </a:endParaRPr>
          </a:p>
          <a:p>
            <a:pPr marL="12700">
              <a:spcBef>
                <a:spcPts val="45"/>
              </a:spcBef>
            </a:pPr>
            <a:r>
              <a:rPr sz="2000" dirty="0">
                <a:solidFill>
                  <a:srgbClr val="60002A"/>
                </a:solidFill>
                <a:latin typeface="Arial MT"/>
                <a:cs typeface="Arial MT"/>
              </a:rPr>
              <a:t>Vantagens</a:t>
            </a:r>
            <a:r>
              <a:rPr sz="2000" spc="55" dirty="0">
                <a:solidFill>
                  <a:srgbClr val="60002A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20024"/>
                </a:solidFill>
                <a:latin typeface="Arial MT"/>
                <a:cs typeface="Arial MT"/>
              </a:rPr>
              <a:t>para</a:t>
            </a:r>
            <a:r>
              <a:rPr sz="2000" spc="-114" dirty="0">
                <a:solidFill>
                  <a:srgbClr val="620024"/>
                </a:solidFill>
                <a:latin typeface="Arial MT"/>
                <a:cs typeface="Arial MT"/>
              </a:rPr>
              <a:t> </a:t>
            </a:r>
            <a:r>
              <a:rPr lang="pt-BR" sz="2000" dirty="0">
                <a:solidFill>
                  <a:srgbClr val="69032B"/>
                </a:solidFill>
                <a:latin typeface="Arial MT"/>
                <a:cs typeface="Arial MT"/>
              </a:rPr>
              <a:t>nosso time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3604829" y="3138724"/>
            <a:ext cx="436689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0" indent="-176525">
              <a:lnSpc>
                <a:spcPts val="1785"/>
              </a:lnSpc>
              <a:spcBef>
                <a:spcPts val="1200"/>
              </a:spcBef>
              <a:buClr>
                <a:srgbClr val="77002D"/>
              </a:buClr>
              <a:tabLst>
                <a:tab pos="189860" algn="l"/>
              </a:tabLst>
            </a:pPr>
            <a:r>
              <a:rPr lang="pt-BR" sz="1550" b="1" spc="-10" dirty="0">
                <a:solidFill>
                  <a:srgbClr val="5B0A26"/>
                </a:solidFill>
              </a:rPr>
              <a:t>10% de desconto </a:t>
            </a:r>
            <a:r>
              <a:rPr lang="pt-BR" sz="1550" spc="-10" dirty="0">
                <a:solidFill>
                  <a:srgbClr val="5B0A26"/>
                </a:solidFill>
              </a:rPr>
              <a:t>nas hospedagens;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A09E8D8-7DFC-B7CD-089C-F95C16EE8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395787" y="153117"/>
            <a:ext cx="789628" cy="1143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3554457-8CC5-43FD-BE32-B8E2C3429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94211"/>
            <a:ext cx="1913362" cy="253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20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467C1-3F04-4419-32C8-50FB9A1FB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12AE1810-F115-24B4-8260-B402C8C91E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3800" y="1865352"/>
            <a:ext cx="4766480" cy="2517997"/>
          </a:xfrm>
          <a:prstGeom prst="rect">
            <a:avLst/>
          </a:prstGeom>
        </p:spPr>
        <p:txBody>
          <a:bodyPr vert="horz" wrap="square" lIns="0" tIns="24765" rIns="0" bIns="0" rtlCol="0" anchor="ctr">
            <a:spAutoFit/>
          </a:bodyPr>
          <a:lstStyle/>
          <a:p>
            <a:pPr algn="just"/>
            <a:b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</a:b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A </a:t>
            </a:r>
            <a:r>
              <a:rPr lang="pt-BR" sz="1800" dirty="0">
                <a:solidFill>
                  <a:srgbClr val="600726"/>
                </a:solidFill>
                <a:latin typeface="Arial MT"/>
                <a:ea typeface="+mn-ea"/>
              </a:rPr>
              <a:t>Casa em São Miguel dos Milagres</a:t>
            </a: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, de propriedade da Eloísa Hernandez, está a apenas 150 metros da praia e oferece um refúgio acolhedor e completo, conectando colaboradores a momentos de tranquilidade, lazer e contato com a natureza em um dos destinos mais encantadores do litoral alagoano.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0EE06C-1B7F-A591-D97A-5DFFA90BE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1372410" y="424163"/>
            <a:ext cx="1156015" cy="167335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4C29DBF-943D-43D6-9D44-C37A49936A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9" y="2266950"/>
            <a:ext cx="1784035" cy="23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9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AE251-611E-D5F5-F482-86CE0129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96" y="530445"/>
            <a:ext cx="7789207" cy="430887"/>
          </a:xfrm>
        </p:spPr>
        <p:txBody>
          <a:bodyPr/>
          <a:lstStyle/>
          <a:p>
            <a:r>
              <a:rPr lang="pt-BR" sz="2800" dirty="0">
                <a:solidFill>
                  <a:srgbClr val="990033"/>
                </a:solidFill>
                <a:latin typeface="Arial MT"/>
                <a:cs typeface="Arial MT"/>
              </a:rPr>
              <a:t>Por</a:t>
            </a:r>
            <a:r>
              <a:rPr lang="pt-BR" sz="2800" spc="114" dirty="0">
                <a:solidFill>
                  <a:srgbClr val="990033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solidFill>
                  <a:srgbClr val="990033"/>
                </a:solidFill>
                <a:latin typeface="Arial MT"/>
                <a:cs typeface="Arial MT"/>
              </a:rPr>
              <a:t>que</a:t>
            </a:r>
            <a:r>
              <a:rPr lang="pt-BR" sz="2800" spc="45" dirty="0">
                <a:solidFill>
                  <a:srgbClr val="990033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solidFill>
                  <a:srgbClr val="990033"/>
                </a:solidFill>
                <a:latin typeface="Arial MT"/>
                <a:cs typeface="Arial MT"/>
              </a:rPr>
              <a:t>oferecemos</a:t>
            </a:r>
            <a:r>
              <a:rPr lang="pt-BR" sz="2800" spc="225" dirty="0">
                <a:solidFill>
                  <a:srgbClr val="990033"/>
                </a:solidFill>
                <a:latin typeface="Arial MT"/>
                <a:cs typeface="Arial MT"/>
              </a:rPr>
              <a:t> </a:t>
            </a:r>
            <a:r>
              <a:rPr lang="pt-BR" sz="2800" spc="95" dirty="0">
                <a:solidFill>
                  <a:srgbClr val="990033"/>
                </a:solidFill>
                <a:latin typeface="Arial MT"/>
                <a:cs typeface="Arial MT"/>
              </a:rPr>
              <a:t>o</a:t>
            </a:r>
            <a:r>
              <a:rPr lang="pt-BR" sz="2800" spc="-50" dirty="0">
                <a:solidFill>
                  <a:srgbClr val="990033"/>
                </a:solidFill>
                <a:latin typeface="Arial MT"/>
                <a:cs typeface="Arial MT"/>
              </a:rPr>
              <a:t> </a:t>
            </a:r>
            <a:r>
              <a:rPr lang="pt-BR" sz="2800" spc="-10" dirty="0">
                <a:solidFill>
                  <a:srgbClr val="990033"/>
                </a:solidFill>
                <a:latin typeface="Arial MT"/>
                <a:cs typeface="Arial MT"/>
              </a:rPr>
              <a:t>benefício?</a:t>
            </a:r>
            <a:endParaRPr lang="pt-BR" dirty="0">
              <a:solidFill>
                <a:srgbClr val="990033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E961A6-E705-C520-D5E0-B84E8B149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227" y="2245804"/>
            <a:ext cx="4366895" cy="1972976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lang="pt-BR" sz="2400" spc="-110" dirty="0">
                <a:solidFill>
                  <a:srgbClr val="670131"/>
                </a:solidFill>
                <a:latin typeface="Arial MT"/>
                <a:cs typeface="Arial MT"/>
              </a:rPr>
              <a:t>1</a:t>
            </a:r>
            <a:r>
              <a:rPr lang="pt-BR" sz="2400" spc="-160" dirty="0">
                <a:solidFill>
                  <a:srgbClr val="670131"/>
                </a:solidFill>
                <a:latin typeface="Arial MT"/>
                <a:cs typeface="Arial MT"/>
              </a:rPr>
              <a:t> </a:t>
            </a:r>
            <a:r>
              <a:rPr lang="pt-BR" sz="2400" dirty="0">
                <a:solidFill>
                  <a:srgbClr val="690131"/>
                </a:solidFill>
                <a:latin typeface="Arial MT"/>
                <a:cs typeface="Arial MT"/>
              </a:rPr>
              <a:t>de</a:t>
            </a:r>
            <a:r>
              <a:rPr lang="pt-BR" sz="2400" spc="-135" dirty="0">
                <a:solidFill>
                  <a:srgbClr val="690131"/>
                </a:solidFill>
                <a:latin typeface="Arial MT"/>
                <a:cs typeface="Arial MT"/>
              </a:rPr>
              <a:t> </a:t>
            </a:r>
            <a:r>
              <a:rPr lang="pt-BR" sz="2400" spc="70" dirty="0">
                <a:solidFill>
                  <a:srgbClr val="70002F"/>
                </a:solidFill>
                <a:latin typeface="Arial MT"/>
                <a:cs typeface="Arial MT"/>
              </a:rPr>
              <a:t>3</a:t>
            </a:r>
            <a:r>
              <a:rPr lang="pt-BR" sz="2400" spc="-140" dirty="0">
                <a:solidFill>
                  <a:srgbClr val="70002F"/>
                </a:solidFill>
                <a:latin typeface="Arial MT"/>
                <a:cs typeface="Arial MT"/>
              </a:rPr>
              <a:t> </a:t>
            </a:r>
            <a:r>
              <a:rPr lang="pt-BR" sz="2400" spc="-10" dirty="0">
                <a:solidFill>
                  <a:srgbClr val="64012F"/>
                </a:solidFill>
                <a:latin typeface="Arial MT"/>
                <a:cs typeface="Arial MT"/>
              </a:rPr>
              <a:t>brasileiros</a:t>
            </a:r>
            <a:endParaRPr lang="pt-BR" sz="2400" dirty="0">
              <a:latin typeface="Arial MT"/>
              <a:cs typeface="Arial MT"/>
            </a:endParaRPr>
          </a:p>
          <a:p>
            <a:pPr marL="41275" marR="381000" indent="635">
              <a:lnSpc>
                <a:spcPct val="105500"/>
              </a:lnSpc>
              <a:spcBef>
                <a:spcPts val="100"/>
              </a:spcBef>
            </a:pPr>
            <a:r>
              <a:rPr lang="pt-BR" sz="1400" dirty="0">
                <a:solidFill>
                  <a:srgbClr val="600726"/>
                </a:solidFill>
                <a:latin typeface="Arial MT"/>
                <a:cs typeface="Arial MT"/>
              </a:rPr>
              <a:t>sofre</a:t>
            </a:r>
            <a:r>
              <a:rPr lang="pt-BR" sz="1400" spc="75" dirty="0">
                <a:solidFill>
                  <a:srgbClr val="600726"/>
                </a:solidFill>
                <a:latin typeface="Arial MT"/>
                <a:cs typeface="Arial MT"/>
              </a:rPr>
              <a:t> </a:t>
            </a:r>
            <a:r>
              <a:rPr lang="pt-BR" sz="1400" spc="50" dirty="0">
                <a:solidFill>
                  <a:srgbClr val="690E2F"/>
                </a:solidFill>
                <a:latin typeface="Arial MT"/>
                <a:cs typeface="Arial MT"/>
              </a:rPr>
              <a:t>com</a:t>
            </a:r>
            <a:r>
              <a:rPr lang="pt-BR" sz="1400" spc="100" dirty="0">
                <a:solidFill>
                  <a:srgbClr val="690E2F"/>
                </a:solidFill>
                <a:latin typeface="Arial MT"/>
                <a:cs typeface="Arial MT"/>
              </a:rPr>
              <a:t> </a:t>
            </a:r>
            <a:r>
              <a:rPr lang="pt-BR" sz="1400" dirty="0">
                <a:solidFill>
                  <a:srgbClr val="790533"/>
                </a:solidFill>
                <a:latin typeface="Arial MT"/>
                <a:cs typeface="Arial MT"/>
              </a:rPr>
              <a:t>distúrbios</a:t>
            </a:r>
            <a:r>
              <a:rPr lang="pt-BR" sz="1400" spc="150" dirty="0">
                <a:solidFill>
                  <a:srgbClr val="790533"/>
                </a:solidFill>
                <a:latin typeface="Arial MT"/>
                <a:cs typeface="Arial MT"/>
              </a:rPr>
              <a:t> </a:t>
            </a:r>
            <a:r>
              <a:rPr lang="pt-BR" sz="1400" dirty="0">
                <a:solidFill>
                  <a:srgbClr val="360E13"/>
                </a:solidFill>
                <a:latin typeface="Arial MT"/>
                <a:cs typeface="Arial MT"/>
              </a:rPr>
              <a:t>ligados</a:t>
            </a:r>
            <a:r>
              <a:rPr lang="pt-BR" sz="1400" spc="125" dirty="0">
                <a:solidFill>
                  <a:srgbClr val="360E13"/>
                </a:solidFill>
                <a:latin typeface="Arial MT"/>
                <a:cs typeface="Arial MT"/>
              </a:rPr>
              <a:t> </a:t>
            </a:r>
            <a:r>
              <a:rPr lang="pt-BR" sz="1400" spc="-50" dirty="0">
                <a:solidFill>
                  <a:srgbClr val="620023"/>
                </a:solidFill>
                <a:latin typeface="Arial MT"/>
                <a:cs typeface="Arial MT"/>
              </a:rPr>
              <a:t>à </a:t>
            </a:r>
            <a:r>
              <a:rPr lang="pt-BR" sz="1400" spc="-10" dirty="0">
                <a:solidFill>
                  <a:srgbClr val="670C2B"/>
                </a:solidFill>
                <a:latin typeface="Arial MT"/>
                <a:cs typeface="Arial MT"/>
              </a:rPr>
              <a:t>ansiedade,</a:t>
            </a:r>
            <a:r>
              <a:rPr lang="pt-BR" sz="1400" spc="85" dirty="0">
                <a:solidFill>
                  <a:srgbClr val="670C2B"/>
                </a:solidFill>
                <a:latin typeface="Arial MT"/>
                <a:cs typeface="Arial MT"/>
              </a:rPr>
              <a:t> </a:t>
            </a:r>
            <a:r>
              <a:rPr lang="pt-BR" sz="1400" dirty="0">
                <a:solidFill>
                  <a:srgbClr val="660826"/>
                </a:solidFill>
                <a:latin typeface="Arial MT"/>
                <a:cs typeface="Arial MT"/>
              </a:rPr>
              <a:t>sono</a:t>
            </a:r>
            <a:r>
              <a:rPr lang="pt-BR" sz="1400" spc="-50" dirty="0">
                <a:solidFill>
                  <a:srgbClr val="660826"/>
                </a:solidFill>
                <a:latin typeface="Arial MT"/>
                <a:cs typeface="Arial MT"/>
              </a:rPr>
              <a:t> </a:t>
            </a:r>
            <a:r>
              <a:rPr lang="pt-BR" sz="1400" dirty="0">
                <a:solidFill>
                  <a:srgbClr val="62072A"/>
                </a:solidFill>
                <a:latin typeface="Arial MT"/>
                <a:cs typeface="Arial MT"/>
              </a:rPr>
              <a:t>e</a:t>
            </a:r>
            <a:r>
              <a:rPr lang="pt-BR" sz="1400" spc="-55" dirty="0">
                <a:solidFill>
                  <a:srgbClr val="62072A"/>
                </a:solidFill>
                <a:latin typeface="Arial MT"/>
                <a:cs typeface="Arial MT"/>
              </a:rPr>
              <a:t> </a:t>
            </a:r>
            <a:r>
              <a:rPr lang="pt-BR" sz="1400" spc="-10" dirty="0">
                <a:solidFill>
                  <a:srgbClr val="77183D"/>
                </a:solidFill>
                <a:latin typeface="Arial MT"/>
                <a:cs typeface="Arial MT"/>
              </a:rPr>
              <a:t>alimentação.</a:t>
            </a:r>
            <a:endParaRPr lang="pt-BR"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lang="pt-BR" sz="1400" dirty="0">
              <a:latin typeface="Arial MT"/>
              <a:cs typeface="Arial MT"/>
            </a:endParaRPr>
          </a:p>
          <a:p>
            <a:pPr marL="40640" marR="5080" indent="-2540">
              <a:lnSpc>
                <a:spcPct val="100800"/>
              </a:lnSpc>
              <a:tabLst>
                <a:tab pos="700405" algn="l"/>
              </a:tabLst>
            </a:pPr>
            <a:r>
              <a:rPr lang="pt-BR" sz="2000" spc="-25" dirty="0">
                <a:solidFill>
                  <a:srgbClr val="70002D"/>
                </a:solidFill>
                <a:latin typeface="Trebuchet MS"/>
                <a:cs typeface="Trebuchet MS"/>
              </a:rPr>
              <a:t>93% </a:t>
            </a:r>
            <a:r>
              <a:rPr lang="pt-BR" sz="2000" spc="95" dirty="0">
                <a:solidFill>
                  <a:srgbClr val="69002D"/>
                </a:solidFill>
                <a:latin typeface="Trebuchet MS"/>
                <a:cs typeface="Trebuchet MS"/>
              </a:rPr>
              <a:t>dos</a:t>
            </a:r>
            <a:r>
              <a:rPr lang="pt-BR" sz="2000" spc="-180" dirty="0">
                <a:solidFill>
                  <a:srgbClr val="69002D"/>
                </a:solidFill>
                <a:latin typeface="Trebuchet MS"/>
                <a:cs typeface="Trebuchet MS"/>
              </a:rPr>
              <a:t> </a:t>
            </a:r>
            <a:r>
              <a:rPr lang="pt-BR" sz="2000" spc="-10" dirty="0">
                <a:solidFill>
                  <a:srgbClr val="670028"/>
                </a:solidFill>
                <a:latin typeface="Trebuchet MS"/>
                <a:cs typeface="Trebuchet MS"/>
              </a:rPr>
              <a:t>trabalhadores </a:t>
            </a:r>
            <a:r>
              <a:rPr lang="pt-BR" sz="1600" spc="-20" dirty="0">
                <a:solidFill>
                  <a:srgbClr val="661331"/>
                </a:solidFill>
                <a:latin typeface="Arial MT"/>
                <a:cs typeface="Arial MT"/>
              </a:rPr>
              <a:t>afirmam</a:t>
            </a:r>
            <a:r>
              <a:rPr lang="pt-BR" sz="1600" spc="-105" dirty="0">
                <a:solidFill>
                  <a:srgbClr val="661331"/>
                </a:solidFill>
                <a:latin typeface="Arial MT"/>
                <a:cs typeface="Arial MT"/>
              </a:rPr>
              <a:t> </a:t>
            </a:r>
            <a:r>
              <a:rPr lang="pt-BR" sz="1600" spc="-70" dirty="0">
                <a:solidFill>
                  <a:srgbClr val="640124"/>
                </a:solidFill>
                <a:latin typeface="Arial MT"/>
                <a:cs typeface="Arial MT"/>
              </a:rPr>
              <a:t>que</a:t>
            </a:r>
            <a:r>
              <a:rPr lang="pt-BR" sz="1600" spc="-50" dirty="0">
                <a:solidFill>
                  <a:srgbClr val="640124"/>
                </a:solidFill>
                <a:latin typeface="Arial MT"/>
                <a:cs typeface="Arial MT"/>
              </a:rPr>
              <a:t> </a:t>
            </a:r>
            <a:r>
              <a:rPr lang="pt-BR" sz="1600" spc="-60" dirty="0">
                <a:solidFill>
                  <a:srgbClr val="6E032B"/>
                </a:solidFill>
                <a:latin typeface="Arial MT"/>
                <a:cs typeface="Arial MT"/>
              </a:rPr>
              <a:t>o</a:t>
            </a:r>
            <a:r>
              <a:rPr lang="pt-BR" sz="1600" spc="-114" dirty="0">
                <a:solidFill>
                  <a:srgbClr val="6E032B"/>
                </a:solidFill>
                <a:latin typeface="Arial MT"/>
                <a:cs typeface="Arial MT"/>
              </a:rPr>
              <a:t> </a:t>
            </a:r>
            <a:r>
              <a:rPr lang="pt-BR" sz="1600" spc="-40" dirty="0">
                <a:solidFill>
                  <a:srgbClr val="671631"/>
                </a:solidFill>
                <a:latin typeface="Arial MT"/>
                <a:cs typeface="Arial MT"/>
              </a:rPr>
              <a:t>bem-</a:t>
            </a:r>
            <a:r>
              <a:rPr lang="pt-BR" sz="1600" dirty="0">
                <a:solidFill>
                  <a:srgbClr val="671631"/>
                </a:solidFill>
                <a:latin typeface="Arial MT"/>
                <a:cs typeface="Arial MT"/>
              </a:rPr>
              <a:t>estar</a:t>
            </a:r>
            <a:r>
              <a:rPr lang="pt-BR" sz="1600" spc="20" dirty="0">
                <a:solidFill>
                  <a:srgbClr val="671631"/>
                </a:solidFill>
                <a:latin typeface="Arial MT"/>
                <a:cs typeface="Arial MT"/>
              </a:rPr>
              <a:t> </a:t>
            </a:r>
            <a:r>
              <a:rPr lang="pt-BR" sz="1600" spc="-55" dirty="0">
                <a:solidFill>
                  <a:srgbClr val="5E0A24"/>
                </a:solidFill>
                <a:latin typeface="Arial MT"/>
                <a:cs typeface="Arial MT"/>
              </a:rPr>
              <a:t>físico</a:t>
            </a:r>
            <a:r>
              <a:rPr lang="pt-BR" sz="1600" spc="-60" dirty="0">
                <a:solidFill>
                  <a:srgbClr val="5E0A24"/>
                </a:solidFill>
                <a:latin typeface="Arial MT"/>
                <a:cs typeface="Arial MT"/>
              </a:rPr>
              <a:t> </a:t>
            </a:r>
            <a:r>
              <a:rPr lang="pt-BR" sz="1600" spc="-50" dirty="0">
                <a:solidFill>
                  <a:srgbClr val="620026"/>
                </a:solidFill>
                <a:latin typeface="Arial MT"/>
                <a:cs typeface="Arial MT"/>
              </a:rPr>
              <a:t>e </a:t>
            </a:r>
            <a:r>
              <a:rPr lang="pt-BR" sz="1600" spc="-50" dirty="0">
                <a:solidFill>
                  <a:srgbClr val="540E28"/>
                </a:solidFill>
                <a:latin typeface="Arial MT"/>
                <a:cs typeface="Arial MT"/>
              </a:rPr>
              <a:t>emocional</a:t>
            </a:r>
            <a:r>
              <a:rPr lang="pt-BR" sz="1600" spc="-55" dirty="0">
                <a:solidFill>
                  <a:srgbClr val="540E28"/>
                </a:solidFill>
                <a:latin typeface="Arial MT"/>
                <a:cs typeface="Arial MT"/>
              </a:rPr>
              <a:t> </a:t>
            </a:r>
            <a:r>
              <a:rPr lang="pt-BR" sz="1600" spc="-25" dirty="0">
                <a:solidFill>
                  <a:srgbClr val="670323"/>
                </a:solidFill>
                <a:latin typeface="Arial MT"/>
                <a:cs typeface="Arial MT"/>
              </a:rPr>
              <a:t>afetam</a:t>
            </a:r>
            <a:r>
              <a:rPr lang="pt-BR" sz="1600" spc="-55" dirty="0">
                <a:solidFill>
                  <a:srgbClr val="670323"/>
                </a:solidFill>
                <a:latin typeface="Arial MT"/>
                <a:cs typeface="Arial MT"/>
              </a:rPr>
              <a:t> </a:t>
            </a:r>
            <a:r>
              <a:rPr lang="pt-BR" sz="1600" spc="-85" dirty="0">
                <a:solidFill>
                  <a:srgbClr val="64052A"/>
                </a:solidFill>
                <a:latin typeface="Arial MT"/>
                <a:cs typeface="Arial MT"/>
              </a:rPr>
              <a:t>a</a:t>
            </a:r>
            <a:r>
              <a:rPr lang="pt-BR" sz="1600" spc="-165" dirty="0">
                <a:solidFill>
                  <a:srgbClr val="64052A"/>
                </a:solidFill>
                <a:latin typeface="Arial MT"/>
                <a:cs typeface="Arial MT"/>
              </a:rPr>
              <a:t> </a:t>
            </a:r>
            <a:r>
              <a:rPr lang="pt-BR" sz="1600" spc="-20" dirty="0">
                <a:solidFill>
                  <a:srgbClr val="620F26"/>
                </a:solidFill>
                <a:latin typeface="Arial MT"/>
                <a:cs typeface="Arial MT"/>
              </a:rPr>
              <a:t>produtividade.</a:t>
            </a:r>
            <a:endParaRPr lang="pt-BR" sz="1600" dirty="0">
              <a:latin typeface="Arial MT"/>
              <a:cs typeface="Arial MT"/>
            </a:endParaRPr>
          </a:p>
          <a:p>
            <a:endParaRPr lang="pt-BR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FAAB52F-255F-367A-3CA4-E354A0A59F04}"/>
              </a:ext>
            </a:extLst>
          </p:cNvPr>
          <p:cNvSpPr txBox="1"/>
          <p:nvPr/>
        </p:nvSpPr>
        <p:spPr>
          <a:xfrm>
            <a:off x="762000" y="2114550"/>
            <a:ext cx="3352800" cy="210423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3335" marR="91440" indent="-1270" algn="just">
              <a:lnSpc>
                <a:spcPct val="200000"/>
              </a:lnSpc>
              <a:spcBef>
                <a:spcPts val="5"/>
              </a:spcBef>
            </a:pPr>
            <a:r>
              <a:rPr sz="1750" dirty="0">
                <a:solidFill>
                  <a:srgbClr val="690124"/>
                </a:solidFill>
                <a:latin typeface="Trebuchet MS"/>
                <a:cs typeface="Trebuchet MS"/>
              </a:rPr>
              <a:t>O</a:t>
            </a:r>
            <a:r>
              <a:rPr sz="1750" spc="-120" dirty="0">
                <a:solidFill>
                  <a:srgbClr val="690124"/>
                </a:solidFill>
                <a:latin typeface="Trebuchet MS"/>
                <a:cs typeface="Trebuchet MS"/>
              </a:rPr>
              <a:t> </a:t>
            </a:r>
            <a:r>
              <a:rPr sz="1750" b="1" spc="-80" dirty="0">
                <a:solidFill>
                  <a:srgbClr val="67001F"/>
                </a:solidFill>
                <a:latin typeface="Trebuchet MS"/>
                <a:cs typeface="Trebuchet MS"/>
              </a:rPr>
              <a:t>Brasil</a:t>
            </a:r>
            <a:r>
              <a:rPr sz="1750" b="1" spc="-114" dirty="0">
                <a:solidFill>
                  <a:srgbClr val="67001F"/>
                </a:solidFill>
                <a:latin typeface="Trebuchet MS"/>
                <a:cs typeface="Trebuchet MS"/>
              </a:rPr>
              <a:t> </a:t>
            </a:r>
            <a:r>
              <a:rPr sz="1750" b="1" spc="-90" dirty="0">
                <a:solidFill>
                  <a:srgbClr val="660A2D"/>
                </a:solidFill>
                <a:latin typeface="Trebuchet MS"/>
                <a:cs typeface="Trebuchet MS"/>
              </a:rPr>
              <a:t>lidera</a:t>
            </a:r>
            <a:r>
              <a:rPr sz="1750" b="1" spc="-100" dirty="0">
                <a:solidFill>
                  <a:srgbClr val="660A2D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5B001A"/>
                </a:solidFill>
                <a:latin typeface="Trebuchet MS"/>
                <a:cs typeface="Trebuchet MS"/>
              </a:rPr>
              <a:t>o</a:t>
            </a:r>
            <a:r>
              <a:rPr sz="1750" b="1" spc="-135" dirty="0">
                <a:solidFill>
                  <a:srgbClr val="5B001A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4F0A21"/>
                </a:solidFill>
                <a:latin typeface="Trebuchet MS"/>
                <a:cs typeface="Trebuchet MS"/>
              </a:rPr>
              <a:t>ranking</a:t>
            </a:r>
            <a:r>
              <a:rPr sz="1750" b="1" spc="40" dirty="0">
                <a:solidFill>
                  <a:srgbClr val="4F0A21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6B052F"/>
                </a:solidFill>
                <a:latin typeface="Trebuchet MS"/>
                <a:cs typeface="Trebuchet MS"/>
              </a:rPr>
              <a:t>global</a:t>
            </a:r>
            <a:r>
              <a:rPr sz="1750" b="1" spc="-95" dirty="0">
                <a:solidFill>
                  <a:srgbClr val="6B052F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67001C"/>
                </a:solidFill>
                <a:latin typeface="Trebuchet MS"/>
                <a:cs typeface="Trebuchet MS"/>
              </a:rPr>
              <a:t>de </a:t>
            </a:r>
            <a:r>
              <a:rPr sz="1750" b="1" spc="-35" dirty="0">
                <a:solidFill>
                  <a:srgbClr val="60052A"/>
                </a:solidFill>
                <a:latin typeface="Arial MT"/>
                <a:cs typeface="Arial MT"/>
              </a:rPr>
              <a:t>distúrbios</a:t>
            </a:r>
            <a:r>
              <a:rPr sz="1750" b="1" spc="-30" dirty="0">
                <a:solidFill>
                  <a:srgbClr val="60052A"/>
                </a:solidFill>
                <a:latin typeface="Arial MT"/>
                <a:cs typeface="Arial MT"/>
              </a:rPr>
              <a:t> </a:t>
            </a:r>
            <a:r>
              <a:rPr sz="1750" b="1" spc="-90" dirty="0">
                <a:solidFill>
                  <a:srgbClr val="70032D"/>
                </a:solidFill>
                <a:latin typeface="Arial MT"/>
                <a:cs typeface="Arial MT"/>
              </a:rPr>
              <a:t>de</a:t>
            </a:r>
            <a:r>
              <a:rPr sz="1750" b="1" spc="-80" dirty="0">
                <a:solidFill>
                  <a:srgbClr val="70032D"/>
                </a:solidFill>
                <a:latin typeface="Arial MT"/>
                <a:cs typeface="Arial MT"/>
              </a:rPr>
              <a:t> </a:t>
            </a:r>
            <a:r>
              <a:rPr sz="1750" b="1" spc="-95" dirty="0">
                <a:solidFill>
                  <a:srgbClr val="690323"/>
                </a:solidFill>
                <a:latin typeface="Arial MT"/>
                <a:cs typeface="Arial MT"/>
              </a:rPr>
              <a:t>ansiedade</a:t>
            </a:r>
            <a:r>
              <a:rPr sz="1750" b="1" spc="80" dirty="0">
                <a:solidFill>
                  <a:srgbClr val="690323"/>
                </a:solidFill>
                <a:latin typeface="Arial MT"/>
                <a:cs typeface="Arial MT"/>
              </a:rPr>
              <a:t> </a:t>
            </a:r>
            <a:r>
              <a:rPr sz="1750" spc="-95" dirty="0">
                <a:solidFill>
                  <a:srgbClr val="570021"/>
                </a:solidFill>
                <a:latin typeface="Arial MT"/>
                <a:cs typeface="Arial MT"/>
              </a:rPr>
              <a:t>e </a:t>
            </a:r>
            <a:r>
              <a:rPr sz="1750" spc="-25" dirty="0">
                <a:solidFill>
                  <a:srgbClr val="540323"/>
                </a:solidFill>
                <a:latin typeface="Arial MT"/>
                <a:cs typeface="Arial MT"/>
              </a:rPr>
              <a:t>fica</a:t>
            </a:r>
            <a:r>
              <a:rPr sz="1750" spc="-100" dirty="0">
                <a:solidFill>
                  <a:srgbClr val="540323"/>
                </a:solidFill>
                <a:latin typeface="Arial MT"/>
                <a:cs typeface="Arial MT"/>
              </a:rPr>
              <a:t> </a:t>
            </a:r>
            <a:r>
              <a:rPr sz="1750" spc="-25" dirty="0">
                <a:solidFill>
                  <a:srgbClr val="620E2F"/>
                </a:solidFill>
                <a:latin typeface="Arial MT"/>
                <a:cs typeface="Arial MT"/>
              </a:rPr>
              <a:t>em </a:t>
            </a:r>
            <a:r>
              <a:rPr sz="1750" spc="-20" dirty="0">
                <a:solidFill>
                  <a:srgbClr val="5D001D"/>
                </a:solidFill>
                <a:latin typeface="Arial MT"/>
                <a:cs typeface="Arial MT"/>
              </a:rPr>
              <a:t>quinto</a:t>
            </a:r>
            <a:r>
              <a:rPr sz="1750" spc="-95" dirty="0">
                <a:solidFill>
                  <a:srgbClr val="5D001D"/>
                </a:solidFill>
                <a:latin typeface="Arial MT"/>
                <a:cs typeface="Arial MT"/>
              </a:rPr>
              <a:t> </a:t>
            </a:r>
            <a:r>
              <a:rPr sz="1750" spc="-45" dirty="0">
                <a:solidFill>
                  <a:srgbClr val="59001F"/>
                </a:solidFill>
                <a:latin typeface="Arial MT"/>
                <a:cs typeface="Arial MT"/>
              </a:rPr>
              <a:t>lugar</a:t>
            </a:r>
            <a:r>
              <a:rPr sz="1750" spc="-65" dirty="0">
                <a:solidFill>
                  <a:srgbClr val="59001F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70082A"/>
                </a:solidFill>
                <a:latin typeface="Arial MT"/>
                <a:cs typeface="Arial MT"/>
              </a:rPr>
              <a:t>em</a:t>
            </a:r>
            <a:r>
              <a:rPr sz="1750" spc="-110" dirty="0">
                <a:solidFill>
                  <a:srgbClr val="70082A"/>
                </a:solidFill>
                <a:latin typeface="Arial MT"/>
                <a:cs typeface="Arial MT"/>
              </a:rPr>
              <a:t> </a:t>
            </a:r>
            <a:r>
              <a:rPr sz="1750" spc="-55" dirty="0">
                <a:solidFill>
                  <a:srgbClr val="690028"/>
                </a:solidFill>
                <a:latin typeface="Arial MT"/>
                <a:cs typeface="Arial MT"/>
              </a:rPr>
              <a:t>diagnósticos</a:t>
            </a:r>
            <a:r>
              <a:rPr sz="1750" spc="15" dirty="0">
                <a:solidFill>
                  <a:srgbClr val="690028"/>
                </a:solidFill>
                <a:latin typeface="Arial MT"/>
                <a:cs typeface="Arial MT"/>
              </a:rPr>
              <a:t> </a:t>
            </a:r>
            <a:r>
              <a:rPr sz="1750" spc="-25" dirty="0">
                <a:solidFill>
                  <a:srgbClr val="660024"/>
                </a:solidFill>
                <a:latin typeface="Arial MT"/>
                <a:cs typeface="Arial MT"/>
              </a:rPr>
              <a:t>de </a:t>
            </a:r>
            <a:r>
              <a:rPr sz="1650" spc="-10" dirty="0">
                <a:solidFill>
                  <a:srgbClr val="600524"/>
                </a:solidFill>
                <a:latin typeface="Arial MT"/>
                <a:cs typeface="Arial MT"/>
              </a:rPr>
              <a:t>depressão.</a:t>
            </a:r>
            <a:endParaRPr sz="1650" dirty="0">
              <a:latin typeface="Arial MT"/>
              <a:cs typeface="Arial M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77B251C-AC52-CF78-9177-38F13C0133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3886200" y="1200150"/>
            <a:ext cx="817293" cy="11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44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1359" y="1"/>
            <a:ext cx="880872" cy="10939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1"/>
            <a:ext cx="780288" cy="109390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82682" y="602873"/>
            <a:ext cx="3735424" cy="66684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9049">
              <a:spcBef>
                <a:spcPts val="100"/>
              </a:spcBef>
              <a:tabLst>
                <a:tab pos="712452" algn="l"/>
              </a:tabLst>
            </a:pPr>
            <a:r>
              <a:rPr lang="pt-BR" sz="2250" spc="-25" dirty="0">
                <a:solidFill>
                  <a:srgbClr val="009999"/>
                </a:solidFill>
                <a:latin typeface="Trebuchet MS"/>
                <a:cs typeface="Trebuchet MS"/>
              </a:rPr>
              <a:t>Flat no Ritz</a:t>
            </a:r>
            <a:endParaRPr sz="2250" dirty="0">
              <a:solidFill>
                <a:srgbClr val="009999"/>
              </a:solidFill>
              <a:latin typeface="Trebuchet MS"/>
              <a:cs typeface="Trebuchet MS"/>
            </a:endParaRPr>
          </a:p>
          <a:p>
            <a:pPr marL="12700">
              <a:spcBef>
                <a:spcPts val="45"/>
              </a:spcBef>
            </a:pPr>
            <a:r>
              <a:rPr sz="2000" dirty="0">
                <a:solidFill>
                  <a:srgbClr val="60002A"/>
                </a:solidFill>
                <a:latin typeface="Arial MT"/>
                <a:cs typeface="Arial MT"/>
              </a:rPr>
              <a:t>Vantagens</a:t>
            </a:r>
            <a:r>
              <a:rPr sz="2000" spc="55" dirty="0">
                <a:solidFill>
                  <a:srgbClr val="60002A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20024"/>
                </a:solidFill>
                <a:latin typeface="Arial MT"/>
                <a:cs typeface="Arial MT"/>
              </a:rPr>
              <a:t>para</a:t>
            </a:r>
            <a:r>
              <a:rPr sz="2000" spc="-114" dirty="0">
                <a:solidFill>
                  <a:srgbClr val="620024"/>
                </a:solidFill>
                <a:latin typeface="Arial MT"/>
                <a:cs typeface="Arial MT"/>
              </a:rPr>
              <a:t> </a:t>
            </a:r>
            <a:r>
              <a:rPr lang="pt-BR" sz="2000" dirty="0">
                <a:solidFill>
                  <a:srgbClr val="69032B"/>
                </a:solidFill>
                <a:latin typeface="Arial MT"/>
                <a:cs typeface="Arial MT"/>
              </a:rPr>
              <a:t>nosso time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4386960" y="3062051"/>
            <a:ext cx="436689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0" indent="-176525">
              <a:lnSpc>
                <a:spcPts val="1785"/>
              </a:lnSpc>
              <a:spcBef>
                <a:spcPts val="1200"/>
              </a:spcBef>
              <a:buClr>
                <a:srgbClr val="77002D"/>
              </a:buClr>
              <a:tabLst>
                <a:tab pos="189860" algn="l"/>
              </a:tabLst>
            </a:pPr>
            <a:r>
              <a:rPr lang="pt-BR" sz="1550" b="1" spc="-10" dirty="0">
                <a:solidFill>
                  <a:srgbClr val="5B0A26"/>
                </a:solidFill>
              </a:rPr>
              <a:t>10% de desconto </a:t>
            </a:r>
            <a:r>
              <a:rPr lang="pt-BR" sz="1550" spc="-10" dirty="0">
                <a:solidFill>
                  <a:srgbClr val="5B0A26"/>
                </a:solidFill>
              </a:rPr>
              <a:t>nas hospedagens;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A09E8D8-7DFC-B7CD-089C-F95C16EE8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395787" y="153117"/>
            <a:ext cx="789628" cy="1143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940CDAE-1FB9-45B8-A935-3DA166D4B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04776"/>
            <a:ext cx="3191774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8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467C1-3F04-4419-32C8-50FB9A1FB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12AE1810-F115-24B4-8260-B402C8C91E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3800" y="1865352"/>
            <a:ext cx="4766480" cy="2517997"/>
          </a:xfrm>
          <a:prstGeom prst="rect">
            <a:avLst/>
          </a:prstGeom>
        </p:spPr>
        <p:txBody>
          <a:bodyPr vert="horz" wrap="square" lIns="0" tIns="24765" rIns="0" bIns="0" rtlCol="0" anchor="ctr">
            <a:spAutoFit/>
          </a:bodyPr>
          <a:lstStyle/>
          <a:p>
            <a:pPr algn="just"/>
            <a:b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</a:b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A </a:t>
            </a:r>
            <a:r>
              <a:rPr lang="pt-BR" sz="1800" dirty="0">
                <a:solidFill>
                  <a:srgbClr val="600726"/>
                </a:solidFill>
                <a:latin typeface="Arial MT"/>
                <a:ea typeface="+mn-ea"/>
              </a:rPr>
              <a:t>Casa em São Miguel dos Milagres</a:t>
            </a: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, de propriedade da Eloísa Hernandez, está a apenas 150 metros da praia e oferece um refúgio acolhedor e completo, conectando colaboradores a momentos de tranquilidade, lazer e contato com a natureza em um dos destinos mais encantadores do litoral alagoano.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0EE06C-1B7F-A591-D97A-5DFFA90BE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1372410" y="424163"/>
            <a:ext cx="1156015" cy="167335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4C29DBF-943D-43D6-9D44-C37A49936A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9" y="2266950"/>
            <a:ext cx="1784035" cy="23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31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1359" y="1"/>
            <a:ext cx="880872" cy="10939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1"/>
            <a:ext cx="780288" cy="109390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82682" y="602873"/>
            <a:ext cx="3735424" cy="66684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9049">
              <a:spcBef>
                <a:spcPts val="100"/>
              </a:spcBef>
              <a:tabLst>
                <a:tab pos="712452" algn="l"/>
              </a:tabLst>
            </a:pPr>
            <a:r>
              <a:rPr lang="pt-BR" sz="2250" spc="-25" dirty="0">
                <a:solidFill>
                  <a:srgbClr val="009999"/>
                </a:solidFill>
                <a:latin typeface="Trebuchet MS"/>
                <a:cs typeface="Trebuchet MS"/>
              </a:rPr>
              <a:t>Flat no Ritz</a:t>
            </a:r>
            <a:endParaRPr sz="2250" dirty="0">
              <a:solidFill>
                <a:srgbClr val="009999"/>
              </a:solidFill>
              <a:latin typeface="Trebuchet MS"/>
              <a:cs typeface="Trebuchet MS"/>
            </a:endParaRPr>
          </a:p>
          <a:p>
            <a:pPr marL="12700">
              <a:spcBef>
                <a:spcPts val="45"/>
              </a:spcBef>
            </a:pPr>
            <a:r>
              <a:rPr sz="2000" dirty="0">
                <a:solidFill>
                  <a:srgbClr val="60002A"/>
                </a:solidFill>
                <a:latin typeface="Arial MT"/>
                <a:cs typeface="Arial MT"/>
              </a:rPr>
              <a:t>Vantagens</a:t>
            </a:r>
            <a:r>
              <a:rPr sz="2000" spc="55" dirty="0">
                <a:solidFill>
                  <a:srgbClr val="60002A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20024"/>
                </a:solidFill>
                <a:latin typeface="Arial MT"/>
                <a:cs typeface="Arial MT"/>
              </a:rPr>
              <a:t>para</a:t>
            </a:r>
            <a:r>
              <a:rPr sz="2000" spc="-114" dirty="0">
                <a:solidFill>
                  <a:srgbClr val="620024"/>
                </a:solidFill>
                <a:latin typeface="Arial MT"/>
                <a:cs typeface="Arial MT"/>
              </a:rPr>
              <a:t> </a:t>
            </a:r>
            <a:r>
              <a:rPr lang="pt-BR" sz="2000" dirty="0">
                <a:solidFill>
                  <a:srgbClr val="69032B"/>
                </a:solidFill>
                <a:latin typeface="Arial MT"/>
                <a:cs typeface="Arial MT"/>
              </a:rPr>
              <a:t>nosso time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4386960" y="3062051"/>
            <a:ext cx="436689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0" indent="-176525">
              <a:lnSpc>
                <a:spcPts val="1785"/>
              </a:lnSpc>
              <a:spcBef>
                <a:spcPts val="1200"/>
              </a:spcBef>
              <a:buClr>
                <a:srgbClr val="77002D"/>
              </a:buClr>
              <a:tabLst>
                <a:tab pos="189860" algn="l"/>
              </a:tabLst>
            </a:pPr>
            <a:r>
              <a:rPr lang="pt-BR" sz="1550" b="1" spc="-10" dirty="0">
                <a:solidFill>
                  <a:srgbClr val="5B0A26"/>
                </a:solidFill>
              </a:rPr>
              <a:t>10% de desconto </a:t>
            </a:r>
            <a:r>
              <a:rPr lang="pt-BR" sz="1550" spc="-10" dirty="0">
                <a:solidFill>
                  <a:srgbClr val="5B0A26"/>
                </a:solidFill>
              </a:rPr>
              <a:t>nas hospedagens;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A09E8D8-7DFC-B7CD-089C-F95C16EE8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395787" y="153117"/>
            <a:ext cx="789628" cy="1143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940CDAE-1FB9-45B8-A935-3DA166D4B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04776"/>
            <a:ext cx="3191774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06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467C1-3F04-4419-32C8-50FB9A1FB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12AE1810-F115-24B4-8260-B402C8C91E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3800" y="1865352"/>
            <a:ext cx="4766480" cy="2517997"/>
          </a:xfrm>
          <a:prstGeom prst="rect">
            <a:avLst/>
          </a:prstGeom>
        </p:spPr>
        <p:txBody>
          <a:bodyPr vert="horz" wrap="square" lIns="0" tIns="24765" rIns="0" bIns="0" rtlCol="0" anchor="ctr">
            <a:spAutoFit/>
          </a:bodyPr>
          <a:lstStyle/>
          <a:p>
            <a:pPr algn="just"/>
            <a:b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</a:b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A </a:t>
            </a:r>
            <a:r>
              <a:rPr lang="pt-BR" sz="1800" dirty="0">
                <a:solidFill>
                  <a:srgbClr val="600726"/>
                </a:solidFill>
                <a:latin typeface="Arial MT"/>
                <a:ea typeface="+mn-ea"/>
              </a:rPr>
              <a:t>Casa em São Miguel dos Milagres</a:t>
            </a: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, de propriedade da Eloísa Hernandez, está a apenas 150 metros da praia e oferece um refúgio acolhedor e completo, conectando colaboradores a momentos de tranquilidade, lazer e contato com a natureza em um dos destinos mais encantadores do litoral alagoano.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0EE06C-1B7F-A591-D97A-5DFFA90BE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1372410" y="424163"/>
            <a:ext cx="1156015" cy="167335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4C29DBF-943D-43D6-9D44-C37A49936A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9" y="2266950"/>
            <a:ext cx="1784035" cy="23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04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1359" y="1"/>
            <a:ext cx="880872" cy="10939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1"/>
            <a:ext cx="780288" cy="109390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82681" y="602873"/>
            <a:ext cx="4366895" cy="66684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9049">
              <a:spcBef>
                <a:spcPts val="100"/>
              </a:spcBef>
              <a:tabLst>
                <a:tab pos="712452" algn="l"/>
              </a:tabLst>
            </a:pPr>
            <a:r>
              <a:rPr lang="pt-BR" sz="2250" spc="-25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Casa em São Miguel dos Milagres</a:t>
            </a:r>
            <a:endParaRPr sz="2250" dirty="0">
              <a:solidFill>
                <a:schemeClr val="accent6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2700">
              <a:spcBef>
                <a:spcPts val="45"/>
              </a:spcBef>
            </a:pPr>
            <a:r>
              <a:rPr sz="2000" dirty="0">
                <a:solidFill>
                  <a:srgbClr val="60002A"/>
                </a:solidFill>
                <a:latin typeface="Arial MT"/>
                <a:cs typeface="Arial MT"/>
              </a:rPr>
              <a:t>Vantagens</a:t>
            </a:r>
            <a:r>
              <a:rPr sz="2000" spc="55" dirty="0">
                <a:solidFill>
                  <a:srgbClr val="60002A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20024"/>
                </a:solidFill>
                <a:latin typeface="Arial MT"/>
                <a:cs typeface="Arial MT"/>
              </a:rPr>
              <a:t>para</a:t>
            </a:r>
            <a:r>
              <a:rPr sz="2000" spc="-114" dirty="0">
                <a:solidFill>
                  <a:srgbClr val="620024"/>
                </a:solidFill>
                <a:latin typeface="Arial MT"/>
                <a:cs typeface="Arial MT"/>
              </a:rPr>
              <a:t> </a:t>
            </a:r>
            <a:r>
              <a:rPr lang="pt-BR" sz="2000" dirty="0">
                <a:solidFill>
                  <a:srgbClr val="69032B"/>
                </a:solidFill>
                <a:latin typeface="Arial MT"/>
                <a:cs typeface="Arial MT"/>
              </a:rPr>
              <a:t>nosso time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4386960" y="3062051"/>
            <a:ext cx="436689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0" indent="-176525">
              <a:lnSpc>
                <a:spcPts val="1785"/>
              </a:lnSpc>
              <a:spcBef>
                <a:spcPts val="1200"/>
              </a:spcBef>
              <a:buClr>
                <a:srgbClr val="77002D"/>
              </a:buClr>
              <a:tabLst>
                <a:tab pos="189860" algn="l"/>
              </a:tabLst>
            </a:pPr>
            <a:r>
              <a:rPr lang="pt-BR" sz="1550" b="1" spc="-10" dirty="0">
                <a:solidFill>
                  <a:srgbClr val="5B0A26"/>
                </a:solidFill>
              </a:rPr>
              <a:t>10% de desconto </a:t>
            </a:r>
            <a:r>
              <a:rPr lang="pt-BR" sz="1550" spc="-10" dirty="0">
                <a:solidFill>
                  <a:srgbClr val="5B0A26"/>
                </a:solidFill>
              </a:rPr>
              <a:t>nas hospedagens;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A09E8D8-7DFC-B7CD-089C-F95C16EE8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395787" y="153117"/>
            <a:ext cx="789628" cy="1143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940CDAE-1FB9-45B8-A935-3DA166D4B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04776"/>
            <a:ext cx="3191774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79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467C1-3F04-4419-32C8-50FB9A1FB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12AE1810-F115-24B4-8260-B402C8C91E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3800" y="2142350"/>
            <a:ext cx="4766480" cy="1963999"/>
          </a:xfrm>
          <a:prstGeom prst="rect">
            <a:avLst/>
          </a:prstGeom>
        </p:spPr>
        <p:txBody>
          <a:bodyPr vert="horz" wrap="square" lIns="0" tIns="24765" rIns="0" bIns="0" rtlCol="0" anchor="ctr">
            <a:spAutoFit/>
          </a:bodyPr>
          <a:lstStyle/>
          <a:p>
            <a:pPr algn="just"/>
            <a:b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</a:b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O </a:t>
            </a:r>
            <a:r>
              <a:rPr lang="pt-BR" sz="1800" dirty="0">
                <a:solidFill>
                  <a:srgbClr val="600726"/>
                </a:solidFill>
                <a:latin typeface="Arial MT"/>
                <a:ea typeface="+mn-ea"/>
              </a:rPr>
              <a:t>Chalé Milagres do Mar</a:t>
            </a: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, de propriedade do Leonardo Novais, é uma hospedagem charmosa e exclusiva no litoral norte de Alagoas, conectando colaboradores a experiências únicas de descanso, conforto e beleza natural em São Miguel dos Milagres.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0EE06C-1B7F-A591-D97A-5DFFA90BE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1364150" y="742950"/>
            <a:ext cx="1156015" cy="167335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A333A3B-821C-4F7D-BE0D-B400A7CD3D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50928"/>
            <a:ext cx="3274716" cy="14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4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1359" y="1"/>
            <a:ext cx="880872" cy="10939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1"/>
            <a:ext cx="780288" cy="109390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82682" y="602873"/>
            <a:ext cx="3735424" cy="66684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9049">
              <a:spcBef>
                <a:spcPts val="100"/>
              </a:spcBef>
              <a:tabLst>
                <a:tab pos="712452" algn="l"/>
              </a:tabLst>
            </a:pPr>
            <a:r>
              <a:rPr lang="pt-BR" sz="2250" spc="-2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Chalé Milagres do Mar</a:t>
            </a:r>
            <a:endParaRPr sz="225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2700">
              <a:spcBef>
                <a:spcPts val="45"/>
              </a:spcBef>
            </a:pPr>
            <a:r>
              <a:rPr sz="2000" dirty="0">
                <a:solidFill>
                  <a:srgbClr val="60002A"/>
                </a:solidFill>
                <a:latin typeface="Arial MT"/>
                <a:cs typeface="Arial MT"/>
              </a:rPr>
              <a:t>Vantagens</a:t>
            </a:r>
            <a:r>
              <a:rPr sz="2000" spc="55" dirty="0">
                <a:solidFill>
                  <a:srgbClr val="60002A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20024"/>
                </a:solidFill>
                <a:latin typeface="Arial MT"/>
                <a:cs typeface="Arial MT"/>
              </a:rPr>
              <a:t>para</a:t>
            </a:r>
            <a:r>
              <a:rPr sz="2000" spc="-114" dirty="0">
                <a:solidFill>
                  <a:srgbClr val="620024"/>
                </a:solidFill>
                <a:latin typeface="Arial MT"/>
                <a:cs typeface="Arial MT"/>
              </a:rPr>
              <a:t> </a:t>
            </a:r>
            <a:r>
              <a:rPr lang="pt-BR" sz="2000" dirty="0">
                <a:solidFill>
                  <a:srgbClr val="69032B"/>
                </a:solidFill>
                <a:latin typeface="Arial MT"/>
                <a:cs typeface="Arial MT"/>
              </a:rPr>
              <a:t>nosso time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3886200" y="3062051"/>
            <a:ext cx="436689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0" indent="-176525">
              <a:lnSpc>
                <a:spcPts val="1785"/>
              </a:lnSpc>
              <a:spcBef>
                <a:spcPts val="1200"/>
              </a:spcBef>
              <a:buClr>
                <a:srgbClr val="77002D"/>
              </a:buClr>
              <a:tabLst>
                <a:tab pos="189860" algn="l"/>
              </a:tabLst>
            </a:pPr>
            <a:r>
              <a:rPr lang="pt-BR" sz="1550" b="1" spc="-10" dirty="0">
                <a:solidFill>
                  <a:srgbClr val="5B0A26"/>
                </a:solidFill>
              </a:rPr>
              <a:t>10% de desconto </a:t>
            </a:r>
            <a:r>
              <a:rPr lang="pt-BR" sz="1550" spc="-10" dirty="0">
                <a:solidFill>
                  <a:srgbClr val="5B0A26"/>
                </a:solidFill>
              </a:rPr>
              <a:t>nas hospedagens;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A09E8D8-7DFC-B7CD-089C-F95C16EE8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395787" y="153117"/>
            <a:ext cx="789628" cy="1143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12B49C2-B3F6-4563-ACB4-0C55DB00C5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82" y="1492689"/>
            <a:ext cx="2432792" cy="31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28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95995AC-7A6A-4FC1-AD3D-8BDB2CCF9A65}"/>
              </a:ext>
            </a:extLst>
          </p:cNvPr>
          <p:cNvGrpSpPr/>
          <p:nvPr/>
        </p:nvGrpSpPr>
        <p:grpSpPr>
          <a:xfrm>
            <a:off x="3581400" y="1205708"/>
            <a:ext cx="5562600" cy="2509042"/>
            <a:chOff x="0" y="1205708"/>
            <a:chExt cx="4432892" cy="2282436"/>
          </a:xfrm>
        </p:grpSpPr>
        <p:sp>
          <p:nvSpPr>
            <p:cNvPr id="2" name="object 2"/>
            <p:cNvSpPr/>
            <p:nvPr/>
          </p:nvSpPr>
          <p:spPr>
            <a:xfrm>
              <a:off x="1" y="1266826"/>
              <a:ext cx="4419600" cy="338455"/>
            </a:xfrm>
            <a:custGeom>
              <a:avLst/>
              <a:gdLst/>
              <a:ahLst/>
              <a:cxnLst/>
              <a:rect l="l" t="t" r="r" b="b"/>
              <a:pathLst>
                <a:path w="9139555" h="338455">
                  <a:moveTo>
                    <a:pt x="9139234" y="338137"/>
                  </a:moveTo>
                  <a:lnTo>
                    <a:pt x="0" y="338137"/>
                  </a:lnTo>
                  <a:lnTo>
                    <a:pt x="0" y="0"/>
                  </a:lnTo>
                  <a:lnTo>
                    <a:pt x="9139234" y="0"/>
                  </a:lnTo>
                  <a:lnTo>
                    <a:pt x="9139234" y="338137"/>
                  </a:lnTo>
                  <a:close/>
                </a:path>
              </a:pathLst>
            </a:custGeom>
            <a:solidFill>
              <a:srgbClr val="690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" y="1205708"/>
              <a:ext cx="4419600" cy="44563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2800" spc="-10" dirty="0">
                  <a:solidFill>
                    <a:srgbClr val="FFFFFF"/>
                  </a:solidFill>
                  <a:latin typeface="Arial MT"/>
                  <a:cs typeface="Arial MT"/>
                </a:rPr>
                <a:t>GOS</a:t>
              </a:r>
              <a:r>
                <a:rPr lang="pt-BR" sz="2800" spc="-10" dirty="0">
                  <a:solidFill>
                    <a:srgbClr val="FFFFFF"/>
                  </a:solidFill>
                  <a:latin typeface="Arial MT"/>
                  <a:cs typeface="Arial MT"/>
                </a:rPr>
                <a:t>T</a:t>
              </a:r>
              <a:r>
                <a:rPr sz="2800" spc="-10" dirty="0">
                  <a:solidFill>
                    <a:srgbClr val="FFFFFF"/>
                  </a:solidFill>
                  <a:latin typeface="Arial MT"/>
                  <a:cs typeface="Arial MT"/>
                </a:rPr>
                <a:t>OU</a:t>
              </a:r>
              <a:r>
                <a:rPr lang="pt-BR" sz="2800" spc="-10" dirty="0">
                  <a:solidFill>
                    <a:srgbClr val="FFFFFF"/>
                  </a:solidFill>
                  <a:latin typeface="Arial MT"/>
                  <a:cs typeface="Arial MT"/>
                </a:rPr>
                <a:t>?</a:t>
              </a:r>
              <a:endParaRPr sz="2800" dirty="0">
                <a:latin typeface="Arial MT"/>
                <a:cs typeface="Arial MT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" y="1962152"/>
              <a:ext cx="4419600" cy="433705"/>
            </a:xfrm>
            <a:custGeom>
              <a:avLst/>
              <a:gdLst/>
              <a:ahLst/>
              <a:cxnLst/>
              <a:rect l="l" t="t" r="r" b="b"/>
              <a:pathLst>
                <a:path w="9139555" h="433705">
                  <a:moveTo>
                    <a:pt x="9139234" y="433387"/>
                  </a:moveTo>
                  <a:lnTo>
                    <a:pt x="0" y="433387"/>
                  </a:lnTo>
                  <a:lnTo>
                    <a:pt x="0" y="0"/>
                  </a:lnTo>
                  <a:lnTo>
                    <a:pt x="9139234" y="0"/>
                  </a:lnTo>
                  <a:lnTo>
                    <a:pt x="9139234" y="433387"/>
                  </a:lnTo>
                  <a:close/>
                </a:path>
              </a:pathLst>
            </a:custGeom>
            <a:solidFill>
              <a:srgbClr val="690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" y="2486027"/>
              <a:ext cx="4419600" cy="443230"/>
            </a:xfrm>
            <a:custGeom>
              <a:avLst/>
              <a:gdLst/>
              <a:ahLst/>
              <a:cxnLst/>
              <a:rect l="l" t="t" r="r" b="b"/>
              <a:pathLst>
                <a:path w="9139555" h="443230">
                  <a:moveTo>
                    <a:pt x="9139234" y="442912"/>
                  </a:moveTo>
                  <a:lnTo>
                    <a:pt x="0" y="442912"/>
                  </a:lnTo>
                  <a:lnTo>
                    <a:pt x="0" y="0"/>
                  </a:lnTo>
                  <a:lnTo>
                    <a:pt x="9139234" y="0"/>
                  </a:lnTo>
                  <a:lnTo>
                    <a:pt x="9139234" y="442912"/>
                  </a:lnTo>
                  <a:close/>
                </a:path>
              </a:pathLst>
            </a:custGeom>
            <a:solidFill>
              <a:srgbClr val="690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" y="3019428"/>
              <a:ext cx="4419600" cy="433705"/>
            </a:xfrm>
            <a:custGeom>
              <a:avLst/>
              <a:gdLst/>
              <a:ahLst/>
              <a:cxnLst/>
              <a:rect l="l" t="t" r="r" b="b"/>
              <a:pathLst>
                <a:path w="9139555" h="433704">
                  <a:moveTo>
                    <a:pt x="9139234" y="433387"/>
                  </a:moveTo>
                  <a:lnTo>
                    <a:pt x="0" y="433387"/>
                  </a:lnTo>
                  <a:lnTo>
                    <a:pt x="0" y="0"/>
                  </a:lnTo>
                  <a:lnTo>
                    <a:pt x="9139234" y="0"/>
                  </a:lnTo>
                  <a:lnTo>
                    <a:pt x="9139234" y="433387"/>
                  </a:lnTo>
                  <a:close/>
                </a:path>
              </a:pathLst>
            </a:custGeom>
            <a:solidFill>
              <a:srgbClr val="690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201B9952-2354-4EB8-AC32-2102A5F90D20}"/>
                </a:ext>
              </a:extLst>
            </p:cNvPr>
            <p:cNvSpPr txBox="1"/>
            <p:nvPr/>
          </p:nvSpPr>
          <p:spPr>
            <a:xfrm>
              <a:off x="13291" y="2004744"/>
              <a:ext cx="4419601" cy="291746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lang="pt-BR" spc="-10" dirty="0">
                  <a:solidFill>
                    <a:srgbClr val="FFFFFF"/>
                  </a:solidFill>
                  <a:latin typeface="Arial MT"/>
                  <a:cs typeface="Arial MT"/>
                </a:rPr>
                <a:t>É UMA HONRA</a:t>
              </a:r>
              <a:endParaRPr dirty="0">
                <a:latin typeface="Arial MT"/>
                <a:cs typeface="Arial MT"/>
              </a:endParaRPr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1E0A04E2-1A86-473B-8962-E364082DFF9E}"/>
                </a:ext>
              </a:extLst>
            </p:cNvPr>
            <p:cNvSpPr txBox="1"/>
            <p:nvPr/>
          </p:nvSpPr>
          <p:spPr>
            <a:xfrm>
              <a:off x="0" y="2575619"/>
              <a:ext cx="4419601" cy="291746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spcBef>
                  <a:spcPts val="114"/>
                </a:spcBef>
              </a:pPr>
              <a:r>
                <a:rPr lang="pt-BR" spc="-10" dirty="0">
                  <a:solidFill>
                    <a:srgbClr val="FFFFFF"/>
                  </a:solidFill>
                  <a:latin typeface="Arial MT"/>
                </a:rPr>
                <a:t>TER VOCÊ</a:t>
              </a:r>
              <a:endParaRPr spc="-10" dirty="0">
                <a:solidFill>
                  <a:srgbClr val="FFFFFF"/>
                </a:solidFill>
                <a:latin typeface="Arial MT"/>
              </a:endParaRPr>
            </a:p>
          </p:txBody>
        </p:sp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F2510C2A-226F-4E9F-B3ED-33F1EEF709B5}"/>
                </a:ext>
              </a:extLst>
            </p:cNvPr>
            <p:cNvSpPr txBox="1"/>
            <p:nvPr/>
          </p:nvSpPr>
          <p:spPr>
            <a:xfrm>
              <a:off x="0" y="3019427"/>
              <a:ext cx="4419602" cy="468717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lang="pt-BR" sz="2950" b="1" spc="-10" dirty="0">
                  <a:solidFill>
                    <a:srgbClr val="FFFFFF"/>
                  </a:solidFill>
                  <a:latin typeface="Arial MT"/>
                  <a:cs typeface="Arial MT"/>
                </a:rPr>
                <a:t>EM NOSSO TIME</a:t>
              </a:r>
              <a:endParaRPr sz="2950" b="1" dirty="0">
                <a:latin typeface="Arial MT"/>
                <a:cs typeface="Arial MT"/>
              </a:endParaRP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A7BED897-2CCF-4B2F-9B79-FFF8BCC606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1066800" y="1191476"/>
            <a:ext cx="1676400" cy="242661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680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8C2ED7B3-F0D5-42C0-8E8A-445090F8E698}"/>
              </a:ext>
            </a:extLst>
          </p:cNvPr>
          <p:cNvSpPr/>
          <p:nvPr/>
        </p:nvSpPr>
        <p:spPr>
          <a:xfrm>
            <a:off x="3009897" y="0"/>
            <a:ext cx="3124200" cy="2725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86350"/>
            <a:ext cx="9143999" cy="571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23364" y="4483226"/>
            <a:ext cx="431727" cy="380364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0AB61E1E-9CDA-4287-8475-0C221EAF3D19}"/>
              </a:ext>
            </a:extLst>
          </p:cNvPr>
          <p:cNvSpPr txBox="1"/>
          <p:nvPr/>
        </p:nvSpPr>
        <p:spPr>
          <a:xfrm>
            <a:off x="2449622" y="2799940"/>
            <a:ext cx="42447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4445" algn="ctr">
              <a:spcBef>
                <a:spcPts val="600"/>
              </a:spcBef>
            </a:pPr>
            <a:r>
              <a:rPr lang="pt-BR" sz="2000" b="1" spc="-20" dirty="0">
                <a:solidFill>
                  <a:schemeClr val="bg1"/>
                </a:solidFill>
                <a:latin typeface="Arial MT"/>
                <a:ea typeface="+mn-ea"/>
              </a:rPr>
              <a:t>Aristides Saúde e Estética</a:t>
            </a:r>
          </a:p>
          <a:p>
            <a:pPr marL="12700" marR="5080" indent="4445" algn="ctr">
              <a:spcBef>
                <a:spcPts val="600"/>
              </a:spcBef>
            </a:pPr>
            <a:r>
              <a:rPr lang="pt-BR" sz="2000" spc="-20" dirty="0">
                <a:solidFill>
                  <a:schemeClr val="bg1"/>
                </a:solidFill>
                <a:latin typeface="Arial MT"/>
                <a:ea typeface="+mn-ea"/>
              </a:rPr>
              <a:t>42.731.917/0001-06</a:t>
            </a:r>
          </a:p>
          <a:p>
            <a:pPr marL="12700" marR="5080" indent="4445" algn="ctr">
              <a:spcBef>
                <a:spcPts val="600"/>
              </a:spcBef>
            </a:pPr>
            <a:r>
              <a:rPr lang="pt-BR" sz="2000" spc="-20" dirty="0">
                <a:solidFill>
                  <a:schemeClr val="bg1"/>
                </a:solidFill>
                <a:latin typeface="Arial MT"/>
                <a:ea typeface="+mn-ea"/>
              </a:rPr>
              <a:t>(82) 9.9970-3402</a:t>
            </a:r>
          </a:p>
          <a:p>
            <a:pPr marL="12700" marR="5080" indent="4445" algn="ctr">
              <a:spcBef>
                <a:spcPts val="600"/>
              </a:spcBef>
            </a:pPr>
            <a:r>
              <a:rPr lang="pt-BR" sz="2000" spc="-20" dirty="0">
                <a:solidFill>
                  <a:schemeClr val="bg1"/>
                </a:solidFill>
                <a:latin typeface="Arial MT"/>
                <a:ea typeface="+mn-ea"/>
              </a:rPr>
              <a:t>aristidesdigital.com</a:t>
            </a:r>
          </a:p>
          <a:p>
            <a:pPr marL="12700" marR="5080" indent="4445" algn="ctr">
              <a:spcBef>
                <a:spcPts val="600"/>
              </a:spcBef>
            </a:pPr>
            <a:r>
              <a:rPr lang="pt-BR" sz="2000" spc="-20" dirty="0">
                <a:solidFill>
                  <a:schemeClr val="bg1"/>
                </a:solidFill>
                <a:latin typeface="Arial MT"/>
                <a:ea typeface="+mn-ea"/>
              </a:rPr>
              <a:t>@clínica.aristides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E5752E-AC4A-4EDF-B6A1-FF794ABFF9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3733797" y="261943"/>
            <a:ext cx="1676400" cy="24266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7A561C7-5310-5DC5-BC51-D12F78649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382DE7A3-14BF-8D04-2613-549A50CACB38}"/>
              </a:ext>
            </a:extLst>
          </p:cNvPr>
          <p:cNvSpPr txBox="1"/>
          <p:nvPr/>
        </p:nvSpPr>
        <p:spPr>
          <a:xfrm>
            <a:off x="1346200" y="2190750"/>
            <a:ext cx="5869820" cy="1068753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4445" algn="l">
              <a:lnSpc>
                <a:spcPct val="92700"/>
              </a:lnSpc>
              <a:spcBef>
                <a:spcPts val="409"/>
              </a:spcBef>
            </a:pPr>
            <a:r>
              <a:rPr lang="pt-BR" sz="3550" spc="-100" dirty="0">
                <a:solidFill>
                  <a:srgbClr val="6E012A"/>
                </a:solidFill>
                <a:latin typeface="Arial MT"/>
                <a:cs typeface="Arial MT"/>
              </a:rPr>
              <a:t>A seguir, os aliados que cuidam do nosso time:</a:t>
            </a:r>
            <a:endParaRPr sz="2150" dirty="0">
              <a:latin typeface="Arial MT"/>
              <a:cs typeface="Arial MT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052A0CC-F7A8-13EE-50D0-C8B92E49F9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5943600" y="1104374"/>
            <a:ext cx="1501020" cy="21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7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995" y="2114550"/>
            <a:ext cx="2401824" cy="24011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28943" y="1276350"/>
            <a:ext cx="4766480" cy="288732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just"/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O </a:t>
            </a:r>
            <a:r>
              <a:rPr lang="pt-BR" sz="1800" dirty="0" err="1">
                <a:solidFill>
                  <a:srgbClr val="600726"/>
                </a:solidFill>
                <a:latin typeface="Arial MT"/>
                <a:ea typeface="+mn-ea"/>
              </a:rPr>
              <a:t>Gympass</a:t>
            </a: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, agora é </a:t>
            </a:r>
            <a:r>
              <a:rPr lang="pt-BR" sz="1800" dirty="0" err="1">
                <a:solidFill>
                  <a:srgbClr val="600726"/>
                </a:solidFill>
                <a:latin typeface="Arial MT"/>
                <a:ea typeface="+mn-ea"/>
              </a:rPr>
              <a:t>Wellhub</a:t>
            </a: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 é uma plataforma de bem-estar corporativo que oferece aos colaboradores acesso diário a mais de 25 mil academias, estúdios e parceiros de bem-estar, com uma única mensalidade. </a:t>
            </a:r>
            <a:r>
              <a:rPr lang="pt-BR" sz="1800" dirty="0">
                <a:solidFill>
                  <a:srgbClr val="600726"/>
                </a:solidFill>
                <a:latin typeface="Arial MT"/>
                <a:ea typeface="+mn-ea"/>
              </a:rPr>
              <a:t>São mais de 700 modalidades, além de aulas virtuais com personal trainer, sessões de terapia, suporte nutricional e +40 apps parceiros</a:t>
            </a:r>
            <a:r>
              <a:rPr lang="pt-BR" sz="1800" b="0" dirty="0">
                <a:solidFill>
                  <a:srgbClr val="600726"/>
                </a:solidFill>
                <a:latin typeface="Arial MT"/>
                <a:ea typeface="+mn-ea"/>
              </a:rPr>
              <a:t> — tudo conforme o plano escolhido.</a:t>
            </a:r>
            <a:r>
              <a:rPr lang="pt-B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803C1E8-EA4B-1C80-CAE4-2317C60055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1327499" y="288361"/>
            <a:ext cx="1156015" cy="16733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068B794-CCB7-0352-5CFE-E9DB259FD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13">
            <a:extLst>
              <a:ext uri="{FF2B5EF4-FFF2-40B4-BE49-F238E27FC236}">
                <a16:creationId xmlns:a16="http://schemas.microsoft.com/office/drawing/2014/main" id="{C8194C70-1EEE-80A3-75CC-83DC81C8E098}"/>
              </a:ext>
            </a:extLst>
          </p:cNvPr>
          <p:cNvPicPr/>
          <p:nvPr/>
        </p:nvPicPr>
        <p:blipFill rotWithShape="1">
          <a:blip r:embed="rId2" cstate="print"/>
          <a:srcRect l="4167" t="29259" r="3334" b="17408"/>
          <a:stretch/>
        </p:blipFill>
        <p:spPr>
          <a:xfrm>
            <a:off x="304800" y="1625600"/>
            <a:ext cx="8458200" cy="2743201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E414F40C-983F-2F32-2260-0E8FCF25FC8A}"/>
              </a:ext>
            </a:extLst>
          </p:cNvPr>
          <p:cNvSpPr txBox="1">
            <a:spLocks/>
          </p:cNvSpPr>
          <p:nvPr/>
        </p:nvSpPr>
        <p:spPr>
          <a:xfrm>
            <a:off x="1179069" y="538520"/>
            <a:ext cx="4504203" cy="756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1" i="0">
                <a:solidFill>
                  <a:srgbClr val="FAF7E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780">
              <a:lnSpc>
                <a:spcPts val="3360"/>
              </a:lnSpc>
              <a:spcBef>
                <a:spcPts val="100"/>
              </a:spcBef>
            </a:pPr>
            <a:r>
              <a:rPr lang="pt-BR" sz="2850" b="0" spc="170" dirty="0" err="1">
                <a:solidFill>
                  <a:srgbClr val="FF2B67"/>
                </a:solidFill>
                <a:latin typeface="Trebuchet MS"/>
                <a:cs typeface="Trebuchet MS"/>
              </a:rPr>
              <a:t>Wellhub</a:t>
            </a:r>
            <a:endParaRPr lang="pt-BR" sz="2850" dirty="0">
              <a:latin typeface="Trebuchet MS"/>
              <a:cs typeface="Trebuchet MS"/>
            </a:endParaRPr>
          </a:p>
          <a:p>
            <a:pPr marL="12700">
              <a:lnSpc>
                <a:spcPts val="2400"/>
              </a:lnSpc>
            </a:pPr>
            <a:r>
              <a:rPr lang="pt-BR" sz="2050" b="0" dirty="0">
                <a:solidFill>
                  <a:srgbClr val="660128"/>
                </a:solidFill>
                <a:latin typeface="Arial MT"/>
                <a:cs typeface="Arial MT"/>
              </a:rPr>
              <a:t>Vantagens para nosso time</a:t>
            </a:r>
            <a:endParaRPr lang="pt-BR" sz="2050" dirty="0">
              <a:latin typeface="Arial MT"/>
              <a:cs typeface="Arial M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8CCC17-1126-3987-D1CD-DA914D087D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304800" y="158487"/>
            <a:ext cx="78962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6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1" y="1797786"/>
            <a:ext cx="3340608" cy="25900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1359" y="0"/>
            <a:ext cx="880872" cy="109695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0"/>
            <a:ext cx="780288" cy="109695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79069" y="538520"/>
            <a:ext cx="4504203" cy="756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ts val="3360"/>
              </a:lnSpc>
              <a:spcBef>
                <a:spcPts val="100"/>
              </a:spcBef>
            </a:pPr>
            <a:r>
              <a:rPr lang="pt-BR" sz="2850" b="0" spc="170" dirty="0">
                <a:solidFill>
                  <a:srgbClr val="FF2B67"/>
                </a:solidFill>
                <a:latin typeface="Trebuchet MS"/>
                <a:cs typeface="Trebuchet MS"/>
              </a:rPr>
              <a:t>W</a:t>
            </a:r>
            <a:r>
              <a:rPr sz="2850" b="0" spc="170" dirty="0">
                <a:solidFill>
                  <a:srgbClr val="FF2B67"/>
                </a:solidFill>
                <a:latin typeface="Trebuchet MS"/>
                <a:cs typeface="Trebuchet MS"/>
              </a:rPr>
              <a:t>ell</a:t>
            </a:r>
            <a:r>
              <a:rPr lang="pt-BR" sz="2850" b="0" spc="170" dirty="0">
                <a:solidFill>
                  <a:srgbClr val="FF2B67"/>
                </a:solidFill>
                <a:latin typeface="Trebuchet MS"/>
                <a:cs typeface="Trebuchet MS"/>
              </a:rPr>
              <a:t>h</a:t>
            </a:r>
            <a:r>
              <a:rPr sz="2850" b="0" spc="170" dirty="0" err="1">
                <a:solidFill>
                  <a:srgbClr val="FF2B67"/>
                </a:solidFill>
                <a:latin typeface="Trebuchet MS"/>
                <a:cs typeface="Trebuchet MS"/>
              </a:rPr>
              <a:t>ub</a:t>
            </a:r>
            <a:endParaRPr sz="2850" dirty="0">
              <a:latin typeface="Trebuchet MS"/>
              <a:cs typeface="Trebuchet MS"/>
            </a:endParaRPr>
          </a:p>
          <a:p>
            <a:pPr marL="12700">
              <a:lnSpc>
                <a:spcPts val="2400"/>
              </a:lnSpc>
            </a:pPr>
            <a:r>
              <a:rPr sz="2050" b="0" dirty="0">
                <a:solidFill>
                  <a:srgbClr val="660128"/>
                </a:solidFill>
                <a:latin typeface="Arial MT"/>
                <a:cs typeface="Arial MT"/>
              </a:rPr>
              <a:t>Durma</a:t>
            </a:r>
            <a:r>
              <a:rPr sz="2050" b="0" spc="-35" dirty="0">
                <a:solidFill>
                  <a:srgbClr val="660128"/>
                </a:solidFill>
                <a:latin typeface="Arial MT"/>
                <a:cs typeface="Arial MT"/>
              </a:rPr>
              <a:t> </a:t>
            </a:r>
            <a:r>
              <a:rPr sz="2050" b="0" dirty="0">
                <a:solidFill>
                  <a:srgbClr val="660028"/>
                </a:solidFill>
                <a:latin typeface="Arial MT"/>
                <a:cs typeface="Arial MT"/>
              </a:rPr>
              <a:t>bem</a:t>
            </a:r>
            <a:r>
              <a:rPr sz="2050" b="0" spc="-25" dirty="0">
                <a:solidFill>
                  <a:srgbClr val="660028"/>
                </a:solidFill>
                <a:latin typeface="Arial MT"/>
                <a:cs typeface="Arial MT"/>
              </a:rPr>
              <a:t> </a:t>
            </a:r>
            <a:r>
              <a:rPr sz="2050" b="0" dirty="0">
                <a:solidFill>
                  <a:srgbClr val="720531"/>
                </a:solidFill>
                <a:latin typeface="Arial MT"/>
                <a:cs typeface="Arial MT"/>
              </a:rPr>
              <a:t>e</a:t>
            </a:r>
            <a:r>
              <a:rPr sz="2050" b="0" spc="-75" dirty="0">
                <a:solidFill>
                  <a:srgbClr val="720531"/>
                </a:solidFill>
                <a:latin typeface="Arial MT"/>
                <a:cs typeface="Arial MT"/>
              </a:rPr>
              <a:t> </a:t>
            </a:r>
            <a:r>
              <a:rPr sz="2050" b="0" dirty="0">
                <a:solidFill>
                  <a:srgbClr val="720331"/>
                </a:solidFill>
                <a:latin typeface="Arial MT"/>
                <a:cs typeface="Arial MT"/>
              </a:rPr>
              <a:t>começe</a:t>
            </a:r>
            <a:r>
              <a:rPr sz="2050" b="0" spc="45" dirty="0">
                <a:solidFill>
                  <a:srgbClr val="720331"/>
                </a:solidFill>
                <a:latin typeface="Arial MT"/>
                <a:cs typeface="Arial MT"/>
              </a:rPr>
              <a:t> </a:t>
            </a:r>
            <a:r>
              <a:rPr sz="2050" b="0" dirty="0">
                <a:solidFill>
                  <a:srgbClr val="70012B"/>
                </a:solidFill>
                <a:latin typeface="Arial MT"/>
                <a:cs typeface="Arial MT"/>
              </a:rPr>
              <a:t>o</a:t>
            </a:r>
            <a:r>
              <a:rPr sz="2050" b="0" spc="-90" dirty="0">
                <a:solidFill>
                  <a:srgbClr val="70012B"/>
                </a:solidFill>
                <a:latin typeface="Arial MT"/>
                <a:cs typeface="Arial MT"/>
              </a:rPr>
              <a:t> </a:t>
            </a:r>
            <a:r>
              <a:rPr sz="2050" b="0" dirty="0">
                <a:solidFill>
                  <a:srgbClr val="67012A"/>
                </a:solidFill>
                <a:latin typeface="Arial MT"/>
                <a:cs typeface="Arial MT"/>
              </a:rPr>
              <a:t>dia</a:t>
            </a:r>
            <a:r>
              <a:rPr sz="2050" b="0" spc="-60" dirty="0">
                <a:solidFill>
                  <a:srgbClr val="67012A"/>
                </a:solidFill>
                <a:latin typeface="Arial MT"/>
                <a:cs typeface="Arial MT"/>
              </a:rPr>
              <a:t> </a:t>
            </a:r>
            <a:r>
              <a:rPr sz="2050" b="0" spc="-10" dirty="0">
                <a:solidFill>
                  <a:srgbClr val="690028"/>
                </a:solidFill>
                <a:latin typeface="Arial MT"/>
                <a:cs typeface="Arial MT"/>
              </a:rPr>
              <a:t>melhor</a:t>
            </a:r>
            <a:endParaRPr sz="205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5775" y="1765797"/>
            <a:ext cx="4206875" cy="185102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500"/>
              </a:spcBef>
            </a:pPr>
            <a:r>
              <a:rPr sz="1550" dirty="0">
                <a:solidFill>
                  <a:srgbClr val="640028"/>
                </a:solidFill>
                <a:latin typeface="Arial MT"/>
                <a:cs typeface="Arial MT"/>
              </a:rPr>
              <a:t>Qualidade</a:t>
            </a:r>
            <a:r>
              <a:rPr sz="1550" spc="-15" dirty="0">
                <a:solidFill>
                  <a:srgbClr val="640028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640023"/>
                </a:solidFill>
                <a:latin typeface="Arial MT"/>
                <a:cs typeface="Arial MT"/>
              </a:rPr>
              <a:t>de</a:t>
            </a:r>
            <a:r>
              <a:rPr sz="1550" spc="-105" dirty="0">
                <a:solidFill>
                  <a:srgbClr val="640023"/>
                </a:solidFill>
                <a:latin typeface="Arial MT"/>
                <a:cs typeface="Arial MT"/>
              </a:rPr>
              <a:t> </a:t>
            </a:r>
            <a:r>
              <a:rPr sz="1550" spc="-20" dirty="0">
                <a:solidFill>
                  <a:srgbClr val="5B0023"/>
                </a:solidFill>
                <a:latin typeface="Arial MT"/>
                <a:cs typeface="Arial MT"/>
              </a:rPr>
              <a:t>sono</a:t>
            </a:r>
            <a:endParaRPr sz="1550" dirty="0">
              <a:latin typeface="Arial MT"/>
              <a:cs typeface="Arial MT"/>
            </a:endParaRPr>
          </a:p>
          <a:p>
            <a:pPr marL="15240" marR="5080" indent="-1270">
              <a:lnSpc>
                <a:spcPct val="103400"/>
              </a:lnSpc>
              <a:spcBef>
                <a:spcPts val="315"/>
              </a:spcBef>
            </a:pPr>
            <a:r>
              <a:rPr sz="1450" spc="45" dirty="0">
                <a:solidFill>
                  <a:srgbClr val="660128"/>
                </a:solidFill>
                <a:latin typeface="Arial MT"/>
                <a:cs typeface="Arial MT"/>
              </a:rPr>
              <a:t>Monitoramento</a:t>
            </a:r>
            <a:r>
              <a:rPr sz="1450" spc="210" dirty="0">
                <a:solidFill>
                  <a:srgbClr val="660128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5D0026"/>
                </a:solidFill>
                <a:latin typeface="Arial MT"/>
                <a:cs typeface="Arial MT"/>
              </a:rPr>
              <a:t>do</a:t>
            </a:r>
            <a:r>
              <a:rPr sz="1450" spc="100" dirty="0">
                <a:solidFill>
                  <a:srgbClr val="5D002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59001F"/>
                </a:solidFill>
                <a:latin typeface="Arial MT"/>
                <a:cs typeface="Arial MT"/>
              </a:rPr>
              <a:t>sono,</a:t>
            </a:r>
            <a:r>
              <a:rPr sz="1450" spc="80" dirty="0">
                <a:solidFill>
                  <a:srgbClr val="5900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5B112D"/>
                </a:solidFill>
                <a:latin typeface="Arial MT"/>
                <a:cs typeface="Arial MT"/>
              </a:rPr>
              <a:t>insights</a:t>
            </a:r>
            <a:r>
              <a:rPr sz="1450" spc="150" dirty="0">
                <a:solidFill>
                  <a:srgbClr val="5B112D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4B0A1C"/>
                </a:solidFill>
                <a:latin typeface="Arial MT"/>
                <a:cs typeface="Arial MT"/>
              </a:rPr>
              <a:t>personalizados </a:t>
            </a:r>
            <a:r>
              <a:rPr sz="1450" dirty="0">
                <a:solidFill>
                  <a:srgbClr val="69072F"/>
                </a:solidFill>
                <a:latin typeface="Arial MT"/>
                <a:cs typeface="Arial MT"/>
              </a:rPr>
              <a:t>e</a:t>
            </a:r>
            <a:r>
              <a:rPr sz="1450" spc="75" dirty="0">
                <a:solidFill>
                  <a:srgbClr val="69072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69072F"/>
                </a:solidFill>
                <a:latin typeface="Arial MT"/>
                <a:cs typeface="Arial MT"/>
              </a:rPr>
              <a:t>orientação</a:t>
            </a:r>
            <a:r>
              <a:rPr sz="1450" spc="135" dirty="0">
                <a:solidFill>
                  <a:srgbClr val="69072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690028"/>
                </a:solidFill>
                <a:latin typeface="Arial MT"/>
                <a:cs typeface="Arial MT"/>
              </a:rPr>
              <a:t>especializada</a:t>
            </a:r>
            <a:r>
              <a:rPr sz="1450" spc="95" dirty="0">
                <a:solidFill>
                  <a:srgbClr val="690028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64162D"/>
                </a:solidFill>
                <a:latin typeface="Arial MT"/>
                <a:cs typeface="Arial MT"/>
              </a:rPr>
              <a:t>para</a:t>
            </a:r>
            <a:r>
              <a:rPr sz="1450" spc="55" dirty="0">
                <a:solidFill>
                  <a:srgbClr val="64162D"/>
                </a:solidFill>
                <a:latin typeface="Arial MT"/>
                <a:cs typeface="Arial MT"/>
              </a:rPr>
              <a:t> </a:t>
            </a:r>
            <a:r>
              <a:rPr sz="1450" spc="55" dirty="0">
                <a:solidFill>
                  <a:srgbClr val="640126"/>
                </a:solidFill>
                <a:latin typeface="Arial MT"/>
                <a:cs typeface="Arial MT"/>
              </a:rPr>
              <a:t>dormir</a:t>
            </a:r>
            <a:r>
              <a:rPr sz="1450" spc="160" dirty="0">
                <a:solidFill>
                  <a:srgbClr val="640126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5B0028"/>
                </a:solidFill>
                <a:latin typeface="Arial MT"/>
                <a:cs typeface="Arial MT"/>
              </a:rPr>
              <a:t>melhor.</a:t>
            </a:r>
            <a:endParaRPr sz="14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450" dirty="0">
              <a:latin typeface="Arial MT"/>
              <a:cs typeface="Arial MT"/>
            </a:endParaRPr>
          </a:p>
          <a:p>
            <a:pPr marL="19050">
              <a:lnSpc>
                <a:spcPct val="100000"/>
              </a:lnSpc>
            </a:pPr>
            <a:r>
              <a:rPr sz="1600" dirty="0">
                <a:solidFill>
                  <a:srgbClr val="600526"/>
                </a:solidFill>
                <a:latin typeface="Arial MT"/>
                <a:cs typeface="Arial MT"/>
              </a:rPr>
              <a:t>App</a:t>
            </a:r>
            <a:r>
              <a:rPr sz="1600" spc="-75" dirty="0">
                <a:solidFill>
                  <a:srgbClr val="600526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70002F"/>
                </a:solidFill>
                <a:latin typeface="Arial MT"/>
                <a:cs typeface="Arial MT"/>
              </a:rPr>
              <a:t>premiados</a:t>
            </a:r>
            <a:endParaRPr sz="1600" dirty="0">
              <a:latin typeface="Arial MT"/>
              <a:cs typeface="Arial MT"/>
            </a:endParaRPr>
          </a:p>
          <a:p>
            <a:pPr marL="12700">
              <a:lnSpc>
                <a:spcPts val="1780"/>
              </a:lnSpc>
              <a:spcBef>
                <a:spcPts val="290"/>
              </a:spcBef>
            </a:pPr>
            <a:r>
              <a:rPr sz="1550" spc="-110" dirty="0">
                <a:solidFill>
                  <a:srgbClr val="620526"/>
                </a:solidFill>
                <a:latin typeface="Arial MT"/>
                <a:cs typeface="Arial MT"/>
              </a:rPr>
              <a:t>O</a:t>
            </a:r>
            <a:r>
              <a:rPr sz="1550" spc="-20" dirty="0">
                <a:solidFill>
                  <a:srgbClr val="62052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520F23"/>
                </a:solidFill>
                <a:latin typeface="Arial MT"/>
                <a:cs typeface="Arial MT"/>
              </a:rPr>
              <a:t>melhor</a:t>
            </a:r>
            <a:r>
              <a:rPr sz="1550" spc="-75" dirty="0">
                <a:solidFill>
                  <a:srgbClr val="520F23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D011F"/>
                </a:solidFill>
                <a:latin typeface="Arial MT"/>
                <a:cs typeface="Arial MT"/>
              </a:rPr>
              <a:t>aplicativo</a:t>
            </a:r>
            <a:r>
              <a:rPr sz="1550" spc="30" dirty="0">
                <a:solidFill>
                  <a:srgbClr val="4D011F"/>
                </a:solidFill>
                <a:latin typeface="Arial MT"/>
                <a:cs typeface="Arial MT"/>
              </a:rPr>
              <a:t> </a:t>
            </a:r>
            <a:r>
              <a:rPr sz="1550" spc="-30" dirty="0">
                <a:solidFill>
                  <a:srgbClr val="440818"/>
                </a:solidFill>
                <a:latin typeface="Arial MT"/>
                <a:cs typeface="Arial MT"/>
              </a:rPr>
              <a:t>segundo</a:t>
            </a:r>
            <a:r>
              <a:rPr sz="1550" spc="25" dirty="0">
                <a:solidFill>
                  <a:srgbClr val="440818"/>
                </a:solidFill>
                <a:latin typeface="Arial MT"/>
                <a:cs typeface="Arial MT"/>
              </a:rPr>
              <a:t> </a:t>
            </a:r>
            <a:r>
              <a:rPr sz="1550" spc="-110" dirty="0">
                <a:solidFill>
                  <a:srgbClr val="700C31"/>
                </a:solidFill>
                <a:latin typeface="Arial MT"/>
                <a:cs typeface="Arial MT"/>
              </a:rPr>
              <a:t>a</a:t>
            </a:r>
            <a:r>
              <a:rPr sz="1550" spc="-70" dirty="0">
                <a:solidFill>
                  <a:srgbClr val="700C31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670328"/>
                </a:solidFill>
                <a:latin typeface="Arial MT"/>
                <a:cs typeface="Arial MT"/>
              </a:rPr>
              <a:t>Forbes,</a:t>
            </a:r>
            <a:endParaRPr sz="1550" dirty="0">
              <a:latin typeface="Arial MT"/>
              <a:cs typeface="Arial MT"/>
            </a:endParaRPr>
          </a:p>
          <a:p>
            <a:pPr marL="12700">
              <a:lnSpc>
                <a:spcPts val="1900"/>
              </a:lnSpc>
            </a:pPr>
            <a:r>
              <a:rPr sz="1650" b="1" spc="-105" dirty="0">
                <a:solidFill>
                  <a:srgbClr val="5E0A2B"/>
                </a:solidFill>
                <a:latin typeface="Arial MT"/>
                <a:cs typeface="Arial MT"/>
              </a:rPr>
              <a:t>Sleep</a:t>
            </a:r>
            <a:r>
              <a:rPr sz="1650" b="1" spc="-10" dirty="0">
                <a:solidFill>
                  <a:srgbClr val="5E0A2B"/>
                </a:solidFill>
                <a:latin typeface="Arial MT"/>
                <a:cs typeface="Arial MT"/>
              </a:rPr>
              <a:t> </a:t>
            </a:r>
            <a:r>
              <a:rPr sz="1650" b="1" spc="-10" dirty="0">
                <a:solidFill>
                  <a:srgbClr val="590A26"/>
                </a:solidFill>
                <a:latin typeface="Arial MT"/>
                <a:cs typeface="Arial MT"/>
              </a:rPr>
              <a:t>Cycle</a:t>
            </a:r>
            <a:r>
              <a:rPr sz="1650" spc="-10" dirty="0">
                <a:solidFill>
                  <a:srgbClr val="590A26"/>
                </a:solidFill>
                <a:latin typeface="Arial MT"/>
                <a:cs typeface="Arial MT"/>
              </a:rPr>
              <a:t>.</a:t>
            </a:r>
            <a:endParaRPr sz="1650" dirty="0">
              <a:latin typeface="Arial MT"/>
              <a:cs typeface="Arial MT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3791F6B-A8B1-D2D6-CFB6-5296C1696A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304800" y="158487"/>
            <a:ext cx="789628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8794" y="4807865"/>
            <a:ext cx="207263" cy="1767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4410" y="4594568"/>
            <a:ext cx="445007" cy="12797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204891" y="4248723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9141">
            <a:solidFill>
              <a:srgbClr val="3B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2650" y="4248723"/>
            <a:ext cx="737870" cy="0"/>
          </a:xfrm>
          <a:custGeom>
            <a:avLst/>
            <a:gdLst/>
            <a:ahLst/>
            <a:cxnLst/>
            <a:rect l="l" t="t" r="r" b="b"/>
            <a:pathLst>
              <a:path w="737870">
                <a:moveTo>
                  <a:pt x="0" y="0"/>
                </a:moveTo>
                <a:lnTo>
                  <a:pt x="737616" y="0"/>
                </a:lnTo>
              </a:path>
            </a:pathLst>
          </a:custGeom>
          <a:ln w="9141">
            <a:solidFill>
              <a:srgbClr val="3B13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66506" y="4248723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9141">
            <a:solidFill>
              <a:srgbClr val="3B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18650" y="4248723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9141">
            <a:solidFill>
              <a:srgbClr val="3B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4699" y="4248723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9141">
            <a:solidFill>
              <a:srgbClr val="3B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4891" y="3767281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9141">
            <a:solidFill>
              <a:srgbClr val="3B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32650" y="3767281"/>
            <a:ext cx="737870" cy="0"/>
          </a:xfrm>
          <a:custGeom>
            <a:avLst/>
            <a:gdLst/>
            <a:ahLst/>
            <a:cxnLst/>
            <a:rect l="l" t="t" r="r" b="b"/>
            <a:pathLst>
              <a:path w="737870">
                <a:moveTo>
                  <a:pt x="0" y="0"/>
                </a:moveTo>
                <a:lnTo>
                  <a:pt x="737616" y="0"/>
                </a:lnTo>
              </a:path>
            </a:pathLst>
          </a:custGeom>
          <a:ln w="9141">
            <a:solidFill>
              <a:srgbClr val="3B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6506" y="3767281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9141">
            <a:solidFill>
              <a:srgbClr val="3B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18650" y="3767281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9141">
            <a:solidFill>
              <a:srgbClr val="3B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64699" y="3767281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9141">
            <a:solidFill>
              <a:srgbClr val="3B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00618" y="269165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9141">
            <a:solidFill>
              <a:srgbClr val="0C08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86603" y="1868940"/>
            <a:ext cx="737870" cy="0"/>
          </a:xfrm>
          <a:custGeom>
            <a:avLst/>
            <a:gdLst/>
            <a:ahLst/>
            <a:cxnLst/>
            <a:rect l="l" t="t" r="r" b="b"/>
            <a:pathLst>
              <a:path w="737869">
                <a:moveTo>
                  <a:pt x="0" y="0"/>
                </a:moveTo>
                <a:lnTo>
                  <a:pt x="737616" y="0"/>
                </a:lnTo>
              </a:path>
            </a:pathLst>
          </a:custGeom>
          <a:ln w="9141">
            <a:solidFill>
              <a:srgbClr val="34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6555" y="1868940"/>
            <a:ext cx="737870" cy="0"/>
          </a:xfrm>
          <a:custGeom>
            <a:avLst/>
            <a:gdLst/>
            <a:ahLst/>
            <a:cxnLst/>
            <a:rect l="l" t="t" r="r" b="b"/>
            <a:pathLst>
              <a:path w="737870">
                <a:moveTo>
                  <a:pt x="0" y="0"/>
                </a:moveTo>
                <a:lnTo>
                  <a:pt x="737616" y="0"/>
                </a:lnTo>
              </a:path>
            </a:pathLst>
          </a:custGeom>
          <a:ln w="9141">
            <a:solidFill>
              <a:srgbClr val="381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60411" y="1868940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9141">
            <a:solidFill>
              <a:srgbClr val="381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94267" y="1868940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9141">
            <a:solidFill>
              <a:srgbClr val="341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28123" y="1868940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9141">
            <a:solidFill>
              <a:srgbClr val="381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49787" y="1868940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9141">
            <a:solidFill>
              <a:srgbClr val="381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92698" y="1387498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9141">
            <a:solidFill>
              <a:srgbClr val="3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26555" y="1387498"/>
            <a:ext cx="737870" cy="0"/>
          </a:xfrm>
          <a:custGeom>
            <a:avLst/>
            <a:gdLst/>
            <a:ahLst/>
            <a:cxnLst/>
            <a:rect l="l" t="t" r="r" b="b"/>
            <a:pathLst>
              <a:path w="737870">
                <a:moveTo>
                  <a:pt x="0" y="0"/>
                </a:moveTo>
                <a:lnTo>
                  <a:pt x="737616" y="0"/>
                </a:lnTo>
              </a:path>
            </a:pathLst>
          </a:custGeom>
          <a:ln w="9141">
            <a:solidFill>
              <a:srgbClr val="3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60411" y="1387498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9141">
            <a:solidFill>
              <a:srgbClr val="3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94267" y="1387498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9141">
            <a:solidFill>
              <a:srgbClr val="3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28123" y="1387498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9141">
            <a:solidFill>
              <a:srgbClr val="3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49787" y="1387498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9141">
            <a:solidFill>
              <a:srgbClr val="38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7563" y="2147750"/>
            <a:ext cx="109728" cy="12797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8314" y="2403705"/>
            <a:ext cx="426719" cy="10360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68314" y="2598720"/>
            <a:ext cx="316992" cy="9750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14362" y="1971018"/>
            <a:ext cx="414527" cy="7922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38747" y="2361046"/>
            <a:ext cx="103632" cy="170637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4490891" y="2135561"/>
            <a:ext cx="365760" cy="189230"/>
            <a:chOff x="4751832" y="1861776"/>
            <a:chExt cx="365760" cy="189230"/>
          </a:xfrm>
        </p:grpSpPr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51832" y="1861776"/>
              <a:ext cx="365760" cy="1157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43272" y="1983660"/>
              <a:ext cx="268224" cy="67036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60411" y="2385422"/>
            <a:ext cx="420624" cy="10969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12555" y="2123372"/>
            <a:ext cx="286512" cy="19501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75979" y="2379329"/>
            <a:ext cx="353567" cy="14626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563787" y="2592626"/>
            <a:ext cx="377951" cy="10969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28123" y="2190409"/>
            <a:ext cx="347472" cy="6094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709835" y="2586531"/>
            <a:ext cx="475487" cy="91412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302170" y="4484873"/>
            <a:ext cx="390143" cy="8531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837594" y="1971018"/>
            <a:ext cx="414527" cy="79224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880266" y="2129467"/>
            <a:ext cx="475488" cy="329086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314362" y="2184314"/>
            <a:ext cx="451103" cy="85318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320459" y="2659661"/>
            <a:ext cx="365760" cy="7313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472603" y="2598720"/>
            <a:ext cx="505968" cy="170637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715930" y="1967971"/>
            <a:ext cx="408431" cy="82271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052491" y="2997889"/>
            <a:ext cx="5602224" cy="207202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496987" y="4466590"/>
            <a:ext cx="365760" cy="158449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874170" y="2549966"/>
            <a:ext cx="505968" cy="158449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184344" y="2537384"/>
            <a:ext cx="1892935" cy="548868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60"/>
              </a:spcBef>
            </a:pPr>
            <a:r>
              <a:rPr sz="850" b="1" spc="50" dirty="0">
                <a:solidFill>
                  <a:srgbClr val="BD6072"/>
                </a:solidFill>
                <a:latin typeface="Arial MT"/>
                <a:cs typeface="Arial MT"/>
              </a:rPr>
              <a:t>Sempre</a:t>
            </a:r>
            <a:r>
              <a:rPr sz="850" b="1" spc="15" dirty="0">
                <a:solidFill>
                  <a:srgbClr val="BD6072"/>
                </a:solidFill>
                <a:latin typeface="Arial MT"/>
                <a:cs typeface="Arial MT"/>
              </a:rPr>
              <a:t> </a:t>
            </a:r>
            <a:r>
              <a:rPr sz="850" b="1" spc="65" dirty="0">
                <a:solidFill>
                  <a:srgbClr val="181818"/>
                </a:solidFill>
                <a:latin typeface="Arial MT"/>
                <a:cs typeface="Arial MT"/>
              </a:rPr>
              <a:t>mais</a:t>
            </a:r>
            <a:r>
              <a:rPr sz="850" b="1" spc="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850" b="1" spc="40" dirty="0">
                <a:solidFill>
                  <a:srgbClr val="181818"/>
                </a:solidFill>
                <a:latin typeface="Arial MT"/>
                <a:cs typeface="Arial MT"/>
              </a:rPr>
              <a:t>acessîvel</a:t>
            </a:r>
            <a:endParaRPr sz="850" b="1" dirty="0">
              <a:latin typeface="Arial MT"/>
              <a:cs typeface="Arial MT"/>
            </a:endParaRPr>
          </a:p>
          <a:p>
            <a:pPr marL="12700" marR="5080" indent="1905">
              <a:lnSpc>
                <a:spcPts val="960"/>
              </a:lnSpc>
              <a:spcBef>
                <a:spcPts val="140"/>
              </a:spcBef>
            </a:pPr>
            <a:r>
              <a:rPr sz="850" b="1" spc="-10" dirty="0">
                <a:solidFill>
                  <a:srgbClr val="1F1F1F"/>
                </a:solidFill>
                <a:latin typeface="Arial MT"/>
                <a:cs typeface="Arial MT"/>
              </a:rPr>
              <a:t>0s</a:t>
            </a:r>
            <a:r>
              <a:rPr sz="850" b="1" spc="-2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850" b="1" spc="-65" dirty="0">
                <a:solidFill>
                  <a:srgbClr val="0E0E0E"/>
                </a:solidFill>
                <a:latin typeface="Arial MT"/>
                <a:cs typeface="Arial MT"/>
              </a:rPr>
              <a:t>planos</a:t>
            </a:r>
            <a:r>
              <a:rPr sz="850" b="1" spc="50" dirty="0">
                <a:solidFill>
                  <a:srgbClr val="0E0E0E"/>
                </a:solidFill>
                <a:latin typeface="Arial MT"/>
                <a:cs typeface="Arial MT"/>
              </a:rPr>
              <a:t> </a:t>
            </a:r>
            <a:r>
              <a:rPr sz="850" b="1" spc="-60" dirty="0">
                <a:solidFill>
                  <a:srgbClr val="0C0C0C"/>
                </a:solidFill>
                <a:latin typeface="Arial MT"/>
                <a:cs typeface="Arial MT"/>
              </a:rPr>
              <a:t>custam</a:t>
            </a:r>
            <a:r>
              <a:rPr sz="850" b="1" spc="-40" dirty="0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sz="850" b="1" spc="-45" dirty="0">
                <a:solidFill>
                  <a:srgbClr val="111111"/>
                </a:solidFill>
                <a:latin typeface="Arial MT"/>
                <a:cs typeface="Arial MT"/>
              </a:rPr>
              <a:t>30-</a:t>
            </a:r>
            <a:r>
              <a:rPr sz="850" b="1" spc="-25" dirty="0">
                <a:solidFill>
                  <a:srgbClr val="111111"/>
                </a:solidFill>
                <a:latin typeface="Arial MT"/>
                <a:cs typeface="Arial MT"/>
              </a:rPr>
              <a:t>60%</a:t>
            </a:r>
            <a:r>
              <a:rPr sz="850" b="1" spc="40" dirty="0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sz="850" b="1" spc="-85" dirty="0">
                <a:solidFill>
                  <a:srgbClr val="242424"/>
                </a:solidFill>
                <a:latin typeface="Arial MT"/>
                <a:cs typeface="Arial MT"/>
              </a:rPr>
              <a:t>menos</a:t>
            </a:r>
            <a:r>
              <a:rPr sz="850" b="1" spc="-5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850" b="1" spc="-80" dirty="0">
                <a:solidFill>
                  <a:srgbClr val="1A1A1A"/>
                </a:solidFill>
                <a:latin typeface="Arial MT"/>
                <a:cs typeface="Arial MT"/>
              </a:rPr>
              <a:t>do</a:t>
            </a:r>
            <a:r>
              <a:rPr sz="850" b="1" spc="15" dirty="0">
                <a:solidFill>
                  <a:srgbClr val="1A1A1A"/>
                </a:solidFill>
                <a:latin typeface="Arial MT"/>
                <a:cs typeface="Arial MT"/>
              </a:rPr>
              <a:t> </a:t>
            </a:r>
            <a:r>
              <a:rPr sz="850" b="1" spc="-25" dirty="0">
                <a:solidFill>
                  <a:srgbClr val="1F1F1F"/>
                </a:solidFill>
                <a:latin typeface="Arial MT"/>
                <a:cs typeface="Arial MT"/>
              </a:rPr>
              <a:t>que </a:t>
            </a:r>
            <a:r>
              <a:rPr sz="850" b="1" spc="-85" dirty="0">
                <a:solidFill>
                  <a:srgbClr val="1C1C1C"/>
                </a:solidFill>
                <a:latin typeface="Arial MT"/>
                <a:cs typeface="Arial MT"/>
              </a:rPr>
              <a:t>uma</a:t>
            </a:r>
            <a:r>
              <a:rPr sz="850" b="1" spc="-2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850" b="1" spc="-70" dirty="0">
                <a:solidFill>
                  <a:srgbClr val="111111"/>
                </a:solidFill>
                <a:latin typeface="Arial MT"/>
                <a:cs typeface="Arial MT"/>
              </a:rPr>
              <a:t>mensalidade</a:t>
            </a:r>
            <a:r>
              <a:rPr sz="850" b="1" spc="50" dirty="0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sz="850" b="1" spc="-60" dirty="0">
                <a:solidFill>
                  <a:srgbClr val="111111"/>
                </a:solidFill>
                <a:latin typeface="Arial MT"/>
                <a:cs typeface="Arial MT"/>
              </a:rPr>
              <a:t>tradiciona</a:t>
            </a:r>
            <a:r>
              <a:rPr sz="850" b="1" spc="-125" dirty="0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sz="850" b="1" spc="-40" dirty="0">
                <a:solidFill>
                  <a:srgbClr val="2D2D2D"/>
                </a:solidFill>
                <a:latin typeface="Arial MT"/>
                <a:cs typeface="Arial MT"/>
              </a:rPr>
              <a:t>I </a:t>
            </a:r>
            <a:r>
              <a:rPr sz="850" b="1" spc="-95" dirty="0">
                <a:solidFill>
                  <a:srgbClr val="282828"/>
                </a:solidFill>
                <a:latin typeface="Arial MT"/>
                <a:cs typeface="Arial MT"/>
              </a:rPr>
              <a:t>em</a:t>
            </a:r>
            <a:r>
              <a:rPr sz="850" b="1" spc="20" dirty="0">
                <a:solidFill>
                  <a:srgbClr val="282828"/>
                </a:solidFill>
                <a:latin typeface="Arial MT"/>
                <a:cs typeface="Arial MT"/>
              </a:rPr>
              <a:t> </a:t>
            </a:r>
            <a:r>
              <a:rPr sz="850" b="1" spc="-60" dirty="0">
                <a:solidFill>
                  <a:srgbClr val="0E0E0E"/>
                </a:solidFill>
                <a:latin typeface="Arial MT"/>
                <a:cs typeface="Arial MT"/>
              </a:rPr>
              <a:t>academias.</a:t>
            </a:r>
            <a:endParaRPr sz="850" b="1" dirty="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151422" y="927636"/>
            <a:ext cx="429259" cy="37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10400"/>
              </a:lnSpc>
              <a:spcBef>
                <a:spcPts val="100"/>
              </a:spcBef>
            </a:pPr>
            <a:r>
              <a:rPr sz="1050" spc="-10" dirty="0">
                <a:solidFill>
                  <a:srgbClr val="420C1C"/>
                </a:solidFill>
                <a:latin typeface="Arial MT"/>
                <a:cs typeface="Arial MT"/>
              </a:rPr>
              <a:t>Digital </a:t>
            </a:r>
            <a:r>
              <a:rPr sz="1050" spc="-25" dirty="0">
                <a:solidFill>
                  <a:srgbClr val="380511"/>
                </a:solidFill>
                <a:latin typeface="Arial MT"/>
                <a:cs typeface="Arial MT"/>
              </a:rPr>
              <a:t>R$0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090174" y="1410093"/>
            <a:ext cx="755015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8200"/>
              </a:lnSpc>
              <a:spcBef>
                <a:spcPts val="100"/>
              </a:spcBef>
            </a:pPr>
            <a:r>
              <a:rPr sz="850" dirty="0">
                <a:latin typeface="Arial MT"/>
                <a:cs typeface="Arial MT"/>
              </a:rPr>
              <a:t>0s</a:t>
            </a:r>
            <a:r>
              <a:rPr sz="850" spc="25" dirty="0">
                <a:latin typeface="Arial MT"/>
                <a:cs typeface="Arial MT"/>
              </a:rPr>
              <a:t> </a:t>
            </a:r>
            <a:r>
              <a:rPr sz="850" spc="-50" dirty="0">
                <a:latin typeface="Arial MT"/>
                <a:cs typeface="Arial MT"/>
              </a:rPr>
              <a:t>10</a:t>
            </a:r>
            <a:r>
              <a:rPr sz="850" spc="15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melhores </a:t>
            </a:r>
            <a:r>
              <a:rPr sz="850" dirty="0">
                <a:latin typeface="Arial MT"/>
                <a:cs typeface="Arial MT"/>
              </a:rPr>
              <a:t>apps</a:t>
            </a:r>
            <a:r>
              <a:rPr sz="850" spc="-40" dirty="0">
                <a:latin typeface="Arial MT"/>
                <a:cs typeface="Arial MT"/>
              </a:rPr>
              <a:t> </a:t>
            </a:r>
            <a:r>
              <a:rPr sz="850" spc="-25" dirty="0">
                <a:latin typeface="Arial MT"/>
                <a:cs typeface="Arial MT"/>
              </a:rPr>
              <a:t>de </a:t>
            </a:r>
            <a:r>
              <a:rPr sz="850" spc="-10" dirty="0">
                <a:latin typeface="Arial MT"/>
                <a:cs typeface="Arial MT"/>
              </a:rPr>
              <a:t>autocuİdado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156204" y="1940036"/>
            <a:ext cx="4445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Destaques:</a:t>
            </a:r>
            <a:endParaRPr sz="600">
              <a:latin typeface="Arial"/>
              <a:cs typeface="Arial"/>
            </a:endParaRPr>
          </a:p>
        </p:txBody>
      </p:sp>
      <p:graphicFrame>
        <p:nvGraphicFramePr>
          <p:cNvPr id="62" name="object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173025"/>
              </p:ext>
            </p:extLst>
          </p:nvPr>
        </p:nvGraphicFramePr>
        <p:xfrm>
          <a:off x="3218455" y="969723"/>
          <a:ext cx="5534657" cy="8978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3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560">
                <a:tc>
                  <a:txBody>
                    <a:bodyPr/>
                    <a:lstStyle/>
                    <a:p>
                      <a:pPr marL="89535">
                        <a:lnSpc>
                          <a:spcPts val="1160"/>
                        </a:lnSpc>
                      </a:pPr>
                      <a:r>
                        <a:rPr sz="1050" spc="-10" dirty="0">
                          <a:solidFill>
                            <a:srgbClr val="262626"/>
                          </a:solidFill>
                          <a:latin typeface="Arial MT"/>
                          <a:cs typeface="Arial MT"/>
                        </a:rPr>
                        <a:t>Starter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ts val="1160"/>
                        </a:lnSpc>
                      </a:pPr>
                      <a:r>
                        <a:rPr sz="1050" spc="-10" dirty="0">
                          <a:solidFill>
                            <a:srgbClr val="4B0F1F"/>
                          </a:solidFill>
                          <a:latin typeface="Arial MT"/>
                          <a:cs typeface="Arial MT"/>
                        </a:rPr>
                        <a:t>Basic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1160"/>
                        </a:lnSpc>
                      </a:pPr>
                      <a:r>
                        <a:rPr sz="1050" spc="-10" dirty="0">
                          <a:solidFill>
                            <a:srgbClr val="4D2134"/>
                          </a:solidFill>
                          <a:latin typeface="Arial MT"/>
                          <a:cs typeface="Arial MT"/>
                        </a:rPr>
                        <a:t>Basic+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1160"/>
                        </a:lnSpc>
                      </a:pPr>
                      <a:r>
                        <a:rPr sz="1050" spc="-10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Silver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160"/>
                        </a:lnSpc>
                      </a:pPr>
                      <a:r>
                        <a:rPr sz="1050" spc="-10" dirty="0">
                          <a:solidFill>
                            <a:srgbClr val="44161F"/>
                          </a:solidFill>
                          <a:latin typeface="Arial MT"/>
                          <a:cs typeface="Arial MT"/>
                        </a:rPr>
                        <a:t>Silver+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50" spc="-10" dirty="0">
                          <a:solidFill>
                            <a:srgbClr val="410C1A"/>
                          </a:solidFill>
                          <a:latin typeface="Arial MT"/>
                          <a:cs typeface="Arial MT"/>
                        </a:rPr>
                        <a:t>R$35,90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50" spc="-10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R$59,90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50" spc="-10" dirty="0">
                          <a:solidFill>
                            <a:srgbClr val="262626"/>
                          </a:solidFill>
                          <a:latin typeface="Arial MT"/>
                          <a:cs typeface="Arial MT"/>
                        </a:rPr>
                        <a:t>R$89,90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50" spc="-10" dirty="0">
                          <a:solidFill>
                            <a:srgbClr val="212121"/>
                          </a:solidFill>
                          <a:latin typeface="Arial MT"/>
                          <a:cs typeface="Arial MT"/>
                        </a:rPr>
                        <a:t>R$139,90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50" spc="-10" dirty="0">
                          <a:solidFill>
                            <a:srgbClr val="242424"/>
                          </a:solidFill>
                          <a:latin typeface="Arial MT"/>
                          <a:cs typeface="Arial MT"/>
                        </a:rPr>
                        <a:t>R$189,90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31750">
                        <a:lnSpc>
                          <a:spcPts val="1005"/>
                        </a:lnSpc>
                        <a:spcBef>
                          <a:spcPts val="77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2.600+</a:t>
                      </a:r>
                      <a:r>
                        <a:rPr sz="85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-10" dirty="0">
                          <a:latin typeface="Arial MT"/>
                          <a:cs typeface="Arial MT"/>
                        </a:rPr>
                        <a:t>academİas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1005"/>
                        </a:lnSpc>
                        <a:spcBef>
                          <a:spcPts val="770"/>
                        </a:spcBef>
                      </a:pPr>
                      <a:r>
                        <a:rPr sz="850" spc="-25" dirty="0">
                          <a:latin typeface="Arial MT"/>
                          <a:cs typeface="Arial MT"/>
                        </a:rPr>
                        <a:t>9.100+</a:t>
                      </a:r>
                      <a:r>
                        <a:rPr sz="8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-10" dirty="0">
                          <a:latin typeface="Arial MT"/>
                          <a:cs typeface="Arial MT"/>
                        </a:rPr>
                        <a:t>academİas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005"/>
                        </a:lnSpc>
                        <a:spcBef>
                          <a:spcPts val="77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14.300+</a:t>
                      </a:r>
                      <a:r>
                        <a:rPr sz="8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-10" dirty="0">
                          <a:latin typeface="Arial MT"/>
                          <a:cs typeface="Arial MT"/>
                        </a:rPr>
                        <a:t>academİas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1005"/>
                        </a:lnSpc>
                        <a:spcBef>
                          <a:spcPts val="77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19.900+</a:t>
                      </a:r>
                      <a:r>
                        <a:rPr sz="8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-30" dirty="0">
                          <a:latin typeface="Arial MT"/>
                          <a:cs typeface="Arial MT"/>
                        </a:rPr>
                        <a:t>academİaS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005"/>
                        </a:lnSpc>
                        <a:spcBef>
                          <a:spcPts val="77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22.400+</a:t>
                      </a:r>
                      <a:r>
                        <a:rPr sz="85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-65" dirty="0">
                          <a:latin typeface="Arial MT"/>
                          <a:cs typeface="Arial MT"/>
                        </a:rPr>
                        <a:t>academİas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9779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marL="33020">
                        <a:lnSpc>
                          <a:spcPts val="1015"/>
                        </a:lnSpc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42</a:t>
                      </a:r>
                      <a:r>
                        <a:rPr sz="850" spc="-20" dirty="0">
                          <a:latin typeface="Arial MT"/>
                          <a:cs typeface="Arial MT"/>
                        </a:rPr>
                        <a:t> apps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015"/>
                        </a:lnSpc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46</a:t>
                      </a:r>
                      <a:r>
                        <a:rPr sz="8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-20" dirty="0">
                          <a:latin typeface="Arial MT"/>
                          <a:cs typeface="Arial MT"/>
                        </a:rPr>
                        <a:t>apps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1015"/>
                        </a:lnSpc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48</a:t>
                      </a:r>
                      <a:r>
                        <a:rPr sz="8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-20" dirty="0">
                          <a:latin typeface="Arial MT"/>
                          <a:cs typeface="Arial MT"/>
                        </a:rPr>
                        <a:t>apps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1015"/>
                        </a:lnSpc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54 </a:t>
                      </a:r>
                      <a:r>
                        <a:rPr sz="850" spc="-20" dirty="0">
                          <a:latin typeface="Arial MT"/>
                          <a:cs typeface="Arial MT"/>
                        </a:rPr>
                        <a:t>apps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015"/>
                        </a:lnSpc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54 </a:t>
                      </a:r>
                      <a:r>
                        <a:rPr sz="850" spc="-20" dirty="0">
                          <a:latin typeface="Arial MT"/>
                          <a:cs typeface="Arial MT"/>
                        </a:rPr>
                        <a:t>apps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3" name="object 63"/>
          <p:cNvSpPr txBox="1"/>
          <p:nvPr/>
        </p:nvSpPr>
        <p:spPr>
          <a:xfrm>
            <a:off x="4429640" y="1940036"/>
            <a:ext cx="4438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Destac¡qes: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563868" y="1940036"/>
            <a:ext cx="4406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Destaąues:</a:t>
            </a:r>
            <a:endParaRPr sz="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688509" y="2304417"/>
            <a:ext cx="39433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20" dirty="0">
                <a:solidFill>
                  <a:srgbClr val="0C0C0C"/>
                </a:solidFill>
                <a:latin typeface="Arial MT"/>
                <a:cs typeface="Arial MT"/>
              </a:rPr>
              <a:t>Trainiac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172902" y="3313514"/>
            <a:ext cx="606425" cy="36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>
              <a:lnSpc>
                <a:spcPct val="106600"/>
              </a:lnSpc>
              <a:spcBef>
                <a:spcPts val="100"/>
              </a:spcBef>
            </a:pPr>
            <a:r>
              <a:rPr sz="1050" spc="-20" dirty="0">
                <a:solidFill>
                  <a:srgbClr val="3D0F21"/>
                </a:solidFill>
                <a:latin typeface="Arial MT"/>
                <a:cs typeface="Arial MT"/>
              </a:rPr>
              <a:t>Gold </a:t>
            </a:r>
            <a:r>
              <a:rPr sz="1050" spc="-10" dirty="0">
                <a:solidFill>
                  <a:srgbClr val="232323"/>
                </a:solidFill>
                <a:latin typeface="Arial MT"/>
                <a:cs typeface="Arial MT"/>
              </a:rPr>
              <a:t>R$289,90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300662" y="3313514"/>
            <a:ext cx="612140" cy="36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>
              <a:lnSpc>
                <a:spcPct val="106600"/>
              </a:lnSpc>
              <a:spcBef>
                <a:spcPts val="100"/>
              </a:spcBef>
            </a:pPr>
            <a:r>
              <a:rPr sz="1050" spc="-10" dirty="0">
                <a:solidFill>
                  <a:srgbClr val="3B0F1D"/>
                </a:solidFill>
                <a:latin typeface="Arial MT"/>
                <a:cs typeface="Arial MT"/>
              </a:rPr>
              <a:t>Gold+ </a:t>
            </a:r>
            <a:r>
              <a:rPr sz="1050" spc="-10" dirty="0">
                <a:solidFill>
                  <a:srgbClr val="1C1C1C"/>
                </a:solidFill>
                <a:latin typeface="Arial MT"/>
                <a:cs typeface="Arial MT"/>
              </a:rPr>
              <a:t>R$399,90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431325" y="3313514"/>
            <a:ext cx="615315" cy="36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06600"/>
              </a:lnSpc>
              <a:spcBef>
                <a:spcPts val="100"/>
              </a:spcBef>
            </a:pPr>
            <a:r>
              <a:rPr sz="1050" spc="-10" dirty="0">
                <a:solidFill>
                  <a:srgbClr val="4D1826"/>
                </a:solidFill>
                <a:latin typeface="Arial MT"/>
                <a:cs typeface="Arial MT"/>
              </a:rPr>
              <a:t>Platinum </a:t>
            </a:r>
            <a:r>
              <a:rPr sz="1050" spc="-10" dirty="0">
                <a:solidFill>
                  <a:srgbClr val="181818"/>
                </a:solidFill>
                <a:latin typeface="Arial MT"/>
                <a:cs typeface="Arial MT"/>
              </a:rPr>
              <a:t>R$539,90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583469" y="3313514"/>
            <a:ext cx="603885" cy="36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06600"/>
              </a:lnSpc>
              <a:spcBef>
                <a:spcPts val="100"/>
              </a:spcBef>
            </a:pPr>
            <a:r>
              <a:rPr sz="1050" spc="-10" dirty="0">
                <a:solidFill>
                  <a:srgbClr val="1F1F1F"/>
                </a:solidFill>
                <a:latin typeface="Arial MT"/>
                <a:cs typeface="Arial MT"/>
              </a:rPr>
              <a:t>Diamond </a:t>
            </a:r>
            <a:r>
              <a:rPr sz="1050" spc="-20" dirty="0">
                <a:solidFill>
                  <a:srgbClr val="0F0F0F"/>
                </a:solidFill>
                <a:latin typeface="Arial MT"/>
                <a:cs typeface="Arial MT"/>
              </a:rPr>
              <a:t>R$674,90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729518" y="3313514"/>
            <a:ext cx="654685" cy="36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06600"/>
              </a:lnSpc>
              <a:spcBef>
                <a:spcPts val="100"/>
              </a:spcBef>
            </a:pPr>
            <a:r>
              <a:rPr sz="1050" spc="-10" dirty="0">
                <a:solidFill>
                  <a:srgbClr val="44031D"/>
                </a:solidFill>
                <a:latin typeface="Arial MT"/>
                <a:cs typeface="Arial MT"/>
              </a:rPr>
              <a:t>Diamond+ </a:t>
            </a:r>
            <a:r>
              <a:rPr sz="1050" spc="-10" dirty="0">
                <a:solidFill>
                  <a:srgbClr val="1C1C1C"/>
                </a:solidFill>
                <a:latin typeface="Arial MT"/>
                <a:cs typeface="Arial MT"/>
              </a:rPr>
              <a:t>R$699,90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077983" y="3841678"/>
            <a:ext cx="974725" cy="3060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80"/>
              </a:spcBef>
            </a:pPr>
            <a:r>
              <a:rPr sz="850" dirty="0">
                <a:latin typeface="Arial MT"/>
                <a:cs typeface="Arial MT"/>
              </a:rPr>
              <a:t>25.500+</a:t>
            </a:r>
            <a:r>
              <a:rPr sz="850" spc="60" dirty="0">
                <a:latin typeface="Arial MT"/>
                <a:cs typeface="Arial MT"/>
              </a:rPr>
              <a:t> </a:t>
            </a:r>
            <a:r>
              <a:rPr sz="850" spc="-85" dirty="0">
                <a:latin typeface="Arial MT"/>
                <a:cs typeface="Arial MT"/>
              </a:rPr>
              <a:t>academİas</a:t>
            </a:r>
            <a:endParaRPr sz="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850" dirty="0">
                <a:latin typeface="Arial MT"/>
                <a:cs typeface="Arial MT"/>
              </a:rPr>
              <a:t>54 </a:t>
            </a:r>
            <a:r>
              <a:rPr sz="850" spc="-20" dirty="0">
                <a:latin typeface="Arial MT"/>
                <a:cs typeface="Arial MT"/>
              </a:rPr>
              <a:t>apps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217934" y="3841678"/>
            <a:ext cx="962660" cy="3060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80"/>
              </a:spcBef>
            </a:pPr>
            <a:r>
              <a:rPr sz="850" spc="-10" dirty="0">
                <a:latin typeface="Arial MT"/>
                <a:cs typeface="Arial MT"/>
              </a:rPr>
              <a:t>27.000+</a:t>
            </a:r>
            <a:r>
              <a:rPr sz="850" spc="30" dirty="0">
                <a:latin typeface="Arial MT"/>
                <a:cs typeface="Arial MT"/>
              </a:rPr>
              <a:t> </a:t>
            </a:r>
            <a:r>
              <a:rPr sz="850" spc="-85" dirty="0">
                <a:latin typeface="Arial MT"/>
                <a:cs typeface="Arial MT"/>
              </a:rPr>
              <a:t>academİas</a:t>
            </a:r>
            <a:endParaRPr sz="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850" dirty="0">
                <a:latin typeface="Arial MT"/>
                <a:cs typeface="Arial MT"/>
              </a:rPr>
              <a:t>54 </a:t>
            </a:r>
            <a:r>
              <a:rPr sz="850" spc="-20" dirty="0">
                <a:latin typeface="Arial MT"/>
                <a:cs typeface="Arial MT"/>
              </a:rPr>
              <a:t>apps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351790" y="3841678"/>
            <a:ext cx="962660" cy="3060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80"/>
              </a:spcBef>
            </a:pPr>
            <a:r>
              <a:rPr sz="850" spc="-10" dirty="0">
                <a:latin typeface="Arial MT"/>
                <a:cs typeface="Arial MT"/>
              </a:rPr>
              <a:t>27.500+</a:t>
            </a:r>
            <a:r>
              <a:rPr sz="850" spc="30" dirty="0">
                <a:latin typeface="Arial MT"/>
                <a:cs typeface="Arial MT"/>
              </a:rPr>
              <a:t> </a:t>
            </a:r>
            <a:r>
              <a:rPr sz="850" spc="-85" dirty="0">
                <a:latin typeface="Arial MT"/>
                <a:cs typeface="Arial MT"/>
              </a:rPr>
              <a:t>academİas</a:t>
            </a:r>
            <a:endParaRPr sz="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850" dirty="0">
                <a:latin typeface="Arial MT"/>
                <a:cs typeface="Arial MT"/>
              </a:rPr>
              <a:t>54</a:t>
            </a:r>
            <a:r>
              <a:rPr sz="850" spc="50" dirty="0">
                <a:latin typeface="Arial MT"/>
                <a:cs typeface="Arial MT"/>
              </a:rPr>
              <a:t> </a:t>
            </a:r>
            <a:r>
              <a:rPr sz="850" spc="-20" dirty="0">
                <a:latin typeface="Arial MT"/>
                <a:cs typeface="Arial MT"/>
              </a:rPr>
              <a:t>apps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522222" y="3841678"/>
            <a:ext cx="968375" cy="3060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80"/>
              </a:spcBef>
            </a:pPr>
            <a:r>
              <a:rPr sz="850" dirty="0">
                <a:latin typeface="Arial MT"/>
                <a:cs typeface="Arial MT"/>
              </a:rPr>
              <a:t>27.600+</a:t>
            </a:r>
            <a:r>
              <a:rPr sz="850" spc="-40" dirty="0">
                <a:latin typeface="Arial MT"/>
                <a:cs typeface="Arial MT"/>
              </a:rPr>
              <a:t> </a:t>
            </a:r>
            <a:r>
              <a:rPr sz="850" spc="-80" dirty="0">
                <a:latin typeface="Arial MT"/>
                <a:cs typeface="Arial MT"/>
              </a:rPr>
              <a:t>academİas</a:t>
            </a:r>
            <a:endParaRPr sz="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850" dirty="0">
                <a:latin typeface="Arial MT"/>
                <a:cs typeface="Arial MT"/>
              </a:rPr>
              <a:t>54</a:t>
            </a:r>
            <a:r>
              <a:rPr sz="850" spc="55" dirty="0">
                <a:latin typeface="Arial MT"/>
                <a:cs typeface="Arial MT"/>
              </a:rPr>
              <a:t> </a:t>
            </a:r>
            <a:r>
              <a:rPr sz="850" spc="-20" dirty="0">
                <a:latin typeface="Arial MT"/>
                <a:cs typeface="Arial MT"/>
              </a:rPr>
              <a:t>apps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643887" y="3841678"/>
            <a:ext cx="962660" cy="3060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80"/>
              </a:spcBef>
            </a:pPr>
            <a:r>
              <a:rPr sz="850" spc="-10" dirty="0">
                <a:latin typeface="Arial MT"/>
                <a:cs typeface="Arial MT"/>
              </a:rPr>
              <a:t>27.600+</a:t>
            </a:r>
            <a:r>
              <a:rPr sz="850" spc="30" dirty="0">
                <a:latin typeface="Arial MT"/>
                <a:cs typeface="Arial MT"/>
              </a:rPr>
              <a:t> </a:t>
            </a:r>
            <a:r>
              <a:rPr sz="850" spc="-85" dirty="0">
                <a:latin typeface="Arial MT"/>
                <a:cs typeface="Arial MT"/>
              </a:rPr>
              <a:t>academİas</a:t>
            </a:r>
            <a:endParaRPr sz="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850" dirty="0">
                <a:latin typeface="Arial MT"/>
                <a:cs typeface="Arial MT"/>
              </a:rPr>
              <a:t>54 </a:t>
            </a:r>
            <a:r>
              <a:rPr sz="850" spc="-20" dirty="0">
                <a:latin typeface="Arial MT"/>
                <a:cs typeface="Arial MT"/>
              </a:rPr>
              <a:t>apps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173629" y="4313470"/>
            <a:ext cx="43815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10" dirty="0">
                <a:latin typeface="Arial MT"/>
                <a:cs typeface="Arial MT"/>
              </a:rPr>
              <a:t>Destaques: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299430" y="4288077"/>
            <a:ext cx="44132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105" dirty="0">
                <a:latin typeface="Arial MT"/>
                <a:cs typeface="Arial MT"/>
              </a:rPr>
              <a:t>Dœtaques: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436108" y="4319818"/>
            <a:ext cx="4445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Destaques:</a:t>
            </a:r>
            <a:endParaRPr sz="6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587390" y="4313470"/>
            <a:ext cx="43815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10" dirty="0">
                <a:latin typeface="Arial MT"/>
                <a:cs typeface="Arial MT"/>
              </a:rPr>
              <a:t>Destaques: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734225" y="4319818"/>
            <a:ext cx="45148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Trebuchet MS"/>
                <a:cs typeface="Trebuchet MS"/>
              </a:rPr>
              <a:t>Destaques: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83" name="object 8">
            <a:extLst>
              <a:ext uri="{FF2B5EF4-FFF2-40B4-BE49-F238E27FC236}">
                <a16:creationId xmlns:a16="http://schemas.microsoft.com/office/drawing/2014/main" id="{35C855A3-C1E6-05D2-75C8-434212D9C12B}"/>
              </a:ext>
            </a:extLst>
          </p:cNvPr>
          <p:cNvSpPr txBox="1">
            <a:spLocks/>
          </p:cNvSpPr>
          <p:nvPr/>
        </p:nvSpPr>
        <p:spPr>
          <a:xfrm>
            <a:off x="1146788" y="167396"/>
            <a:ext cx="6549412" cy="732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7780">
              <a:lnSpc>
                <a:spcPts val="3360"/>
              </a:lnSpc>
              <a:spcBef>
                <a:spcPts val="100"/>
              </a:spcBef>
            </a:pPr>
            <a:r>
              <a:rPr lang="pt-BR" sz="2400" spc="170" dirty="0" err="1">
                <a:solidFill>
                  <a:srgbClr val="FF2B67"/>
                </a:solidFill>
                <a:latin typeface="Trebuchet MS"/>
                <a:cs typeface="Trebuchet MS"/>
              </a:rPr>
              <a:t>Wellhub</a:t>
            </a:r>
            <a:endParaRPr lang="pt-BR" sz="2400" dirty="0">
              <a:latin typeface="Trebuchet MS"/>
              <a:cs typeface="Trebuchet MS"/>
            </a:endParaRPr>
          </a:p>
          <a:p>
            <a:pPr marL="12700">
              <a:lnSpc>
                <a:spcPts val="2400"/>
              </a:lnSpc>
            </a:pPr>
            <a:r>
              <a:rPr lang="pt-BR" dirty="0">
                <a:solidFill>
                  <a:srgbClr val="660128"/>
                </a:solidFill>
                <a:latin typeface="Arial MT"/>
                <a:cs typeface="Arial MT"/>
              </a:rPr>
              <a:t>O Colaborador escolhe qual o plano cabe em seu bolso</a:t>
            </a:r>
            <a:endParaRPr lang="pt-BR" dirty="0">
              <a:latin typeface="Arial MT"/>
              <a:cs typeface="Arial MT"/>
            </a:endParaRPr>
          </a:p>
        </p:txBody>
      </p:sp>
      <p:pic>
        <p:nvPicPr>
          <p:cNvPr id="84" name="Imagem 83">
            <a:extLst>
              <a:ext uri="{FF2B5EF4-FFF2-40B4-BE49-F238E27FC236}">
                <a16:creationId xmlns:a16="http://schemas.microsoft.com/office/drawing/2014/main" id="{5D76C410-6AC2-FF0D-B523-4E0A86F2275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501669" y="58848"/>
            <a:ext cx="617547" cy="8939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67425" y="3596956"/>
            <a:ext cx="27317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</a:rPr>
              <a:t>Saiba</a:t>
            </a:r>
            <a:r>
              <a:rPr sz="1700" u="heavy" spc="-5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</a:rPr>
              <a:t> </a:t>
            </a:r>
            <a:r>
              <a:rPr sz="1700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</a:rPr>
              <a:t>tudo</a:t>
            </a:r>
            <a:r>
              <a:rPr sz="1700" u="heavy" spc="-5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</a:rPr>
              <a:t> </a:t>
            </a:r>
            <a:r>
              <a:rPr sz="1700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</a:rPr>
              <a:t>sobre</a:t>
            </a:r>
            <a:r>
              <a:rPr sz="1700" u="heavy" spc="-5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</a:rPr>
              <a:t> </a:t>
            </a:r>
            <a:r>
              <a:rPr sz="1700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</a:rPr>
              <a:t>o</a:t>
            </a:r>
            <a:r>
              <a:rPr sz="1700" u="heavy" spc="-4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</a:rPr>
              <a:t> </a:t>
            </a:r>
            <a:r>
              <a:rPr sz="1700" b="1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Wellhub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0835BF5-40C1-1763-070F-6B2FA85F48CB}"/>
              </a:ext>
            </a:extLst>
          </p:cNvPr>
          <p:cNvSpPr/>
          <p:nvPr/>
        </p:nvSpPr>
        <p:spPr>
          <a:xfrm>
            <a:off x="8001000" y="401955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9630CB5-7C11-C73A-2766-B601A77A24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689" r="26296" b="15689"/>
          <a:stretch/>
        </p:blipFill>
        <p:spPr>
          <a:xfrm>
            <a:off x="8204762" y="3890387"/>
            <a:ext cx="653701" cy="9462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1104</Words>
  <Application>Microsoft Office PowerPoint</Application>
  <PresentationFormat>Apresentação na tela (16:9)</PresentationFormat>
  <Paragraphs>186</Paragraphs>
  <Slides>38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4" baseType="lpstr">
      <vt:lpstr>Aptos</vt:lpstr>
      <vt:lpstr>Arial</vt:lpstr>
      <vt:lpstr>Arial MT</vt:lpstr>
      <vt:lpstr>Calibri</vt:lpstr>
      <vt:lpstr>Trebuchet MS</vt:lpstr>
      <vt:lpstr>Office Theme</vt:lpstr>
      <vt:lpstr>Apresentação do PowerPoint</vt:lpstr>
      <vt:lpstr>O que é o Flor do Sertão -  Cuidar para florescer?</vt:lpstr>
      <vt:lpstr>Por que oferecemos o benefício?</vt:lpstr>
      <vt:lpstr>Apresentação do PowerPoint</vt:lpstr>
      <vt:lpstr>O Gympass, agora é Wellhub é uma plataforma de bem-estar corporativo que oferece aos colaboradores acesso diário a mais de 25 mil academias, estúdios e parceiros de bem-estar, com uma única mensalidade. São mais de 700 modalidades, além de aulas virtuais com personal trainer, sessões de terapia, suporte nutricional e +40 apps parceiros — tudo conforme o plano escolhido. </vt:lpstr>
      <vt:lpstr>Apresentação do PowerPoint</vt:lpstr>
      <vt:lpstr>Wellhub Durma bem e começe o dia melhor</vt:lpstr>
      <vt:lpstr>Apresentação do PowerPoint</vt:lpstr>
      <vt:lpstr>Apresentação do PowerPoint</vt:lpstr>
      <vt:lpstr>A Avus é uma plataforma de benefícios corporativos focada em saúde, que conecta os colaboradores a uma ampla rede de clínicas, laboratórios e profissionais com valores acessíveis e atendimento de qualidade. </vt:lpstr>
      <vt:lpstr>AVUS Vantagens para nosso time</vt:lpstr>
      <vt:lpstr>AVUS Farmácias credenciadas</vt:lpstr>
      <vt:lpstr>AVU S</vt:lpstr>
      <vt:lpstr>Apresentação do PowerPoint</vt:lpstr>
      <vt:lpstr>A Starbem é uma plataforma digital de saúde que conecta colaboradores a médicos, psicólogos e outros profissionais da área por meio de consultas online, com agendamento rápido e atendimento humanizado. Pelo app, é possível ter acesso a telemedicina 24h, orientação nutricional, saúde emocional, prescrição digital e muito mais — tudo pensado para facilitar o cuidado com a saúde no dia a dia, de forma acessível e sem burocracia. </vt:lpstr>
      <vt:lpstr>Starbem Especialidades</vt:lpstr>
      <vt:lpstr>Apresentação do PowerPoint</vt:lpstr>
      <vt:lpstr>Starbem Cuidado humanizado para a famí\ia</vt:lpstr>
      <vt:lpstr>A OdontoPrev é uma plataforma de benefícios odontológicos que conecta os colaboradores a uma ampla rede de dentistas e clínicas, com atendimento de excelência e cobertura em todo o Brasil.</vt:lpstr>
      <vt:lpstr>Odontoprev Vantagens para nosso time</vt:lpstr>
      <vt:lpstr>A Farmaderm é uma farmácia de manipulação que oferece soluções personalizadas em saúde e bem-estar, conectando colaboradores a produtos de alta qualidade, com atendimento humanizado e entrega em todo o estado de Alagoas.</vt:lpstr>
      <vt:lpstr>Farmaderm Vantagens para nosso time</vt:lpstr>
      <vt:lpstr>A Infortech é uma empresa especializada em assistência técnica e venda de produtos de informática, conectando colaboradores a soluções tecnológicas confiáveis, com atendimento ágil e suporte de excelência em toda a região.</vt:lpstr>
      <vt:lpstr>Infortech Vantagens para nosso time</vt:lpstr>
      <vt:lpstr>O Club K é uma loja especializada em roupas e acessórios infantojuvenis, conectando colaboradores a moda de qualidade, com estilo, conforto e atendimento acolhedor para crianças e adolescentes de todas as idades.</vt:lpstr>
      <vt:lpstr>Club K Vantagens para nosso time</vt:lpstr>
      <vt:lpstr>O Flat no Ritz, de propriedade da Eloísa Hernandez, é uma hospedagem charmosa à beira-mar, que conecta colaboradores a momentos de descanso e lazer com conforto, praticidade e uma vista privilegiada na orla de Maceió.</vt:lpstr>
      <vt:lpstr>Flat no Ritz Vantagens para nosso time</vt:lpstr>
      <vt:lpstr> A Casa em São Miguel dos Milagres, de propriedade da Eloísa Hernandez, está a apenas 150 metros da praia e oferece um refúgio acolhedor e completo, conectando colaboradores a momentos de tranquilidade, lazer e contato com a natureza em um dos destinos mais encantadores do litoral alagoano.</vt:lpstr>
      <vt:lpstr>Flat no Ritz Vantagens para nosso time</vt:lpstr>
      <vt:lpstr> A Casa em São Miguel dos Milagres, de propriedade da Eloísa Hernandez, está a apenas 150 metros da praia e oferece um refúgio acolhedor e completo, conectando colaboradores a momentos de tranquilidade, lazer e contato com a natureza em um dos destinos mais encantadores do litoral alagoano.</vt:lpstr>
      <vt:lpstr>Flat no Ritz Vantagens para nosso time</vt:lpstr>
      <vt:lpstr> A Casa em São Miguel dos Milagres, de propriedade da Eloísa Hernandez, está a apenas 150 metros da praia e oferece um refúgio acolhedor e completo, conectando colaboradores a momentos de tranquilidade, lazer e contato com a natureza em um dos destinos mais encantadores do litoral alagoano.</vt:lpstr>
      <vt:lpstr>Casa em São Miguel dos Milagres Vantagens para nosso time</vt:lpstr>
      <vt:lpstr> O Chalé Milagres do Mar, de propriedade do Leonardo Novais, é uma hospedagem charmosa e exclusiva no litoral norte de Alagoas, conectando colaboradores a experiências únicas de descanso, conforto e beleza natural em São Miguel dos Milagres.</vt:lpstr>
      <vt:lpstr>Chalé Milagres do Mar Vantagens para nosso time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Geraedson Aristides</cp:lastModifiedBy>
  <cp:revision>20</cp:revision>
  <dcterms:created xsi:type="dcterms:W3CDTF">2025-04-08T19:52:39Z</dcterms:created>
  <dcterms:modified xsi:type="dcterms:W3CDTF">2025-04-08T23:14:19Z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2025-02-26T00:00:00Z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2025-02-26T00:00:00Z</vt:filetime>
  </property>
</Properties>
</file>