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7" r:id="rId4"/>
    <p:sldId id="289" r:id="rId5"/>
    <p:sldId id="290" r:id="rId6"/>
    <p:sldId id="291" r:id="rId7"/>
    <p:sldId id="262" r:id="rId8"/>
    <p:sldId id="28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59" r:id="rId18"/>
    <p:sldId id="281" r:id="rId19"/>
    <p:sldId id="285" r:id="rId20"/>
    <p:sldId id="282" r:id="rId21"/>
    <p:sldId id="302" r:id="rId22"/>
    <p:sldId id="275" r:id="rId23"/>
    <p:sldId id="276" r:id="rId24"/>
    <p:sldId id="277" r:id="rId25"/>
    <p:sldId id="278" r:id="rId26"/>
    <p:sldId id="286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Segoe UI Historic" panose="020B0502040204020203" pitchFamily="3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9933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60"/>
  </p:normalViewPr>
  <p:slideViewPr>
    <p:cSldViewPr>
      <p:cViewPr varScale="1">
        <p:scale>
          <a:sx n="68" d="100"/>
          <a:sy n="68" d="100"/>
        </p:scale>
        <p:origin x="49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25T03:56:20.21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8978 9807 0,'-17'0'125,"-19"0"-93,19 0-17,-1 0 1,0 0 31,1 0-32,-1 0 1,0 0 0,1 0-16,-1 18 31,1-18-16,-1 0 64,18 17-64,0 19 16,-18-19 1,18 19 30,18-1-31,17 0 16,18-35 31,-35 0-62,-1 0-16,54 18 16,-53-18-1,17 0 1,-18 0 46,1 0-30,17 0-17,-17 0 63,0 0-62,-1 18 15,-17-1-15,18 18 0,0-17-1,-18 0 1,0 17 31,-18-17-32,18-1 48,-18-17-16,1 0-32,-1 0 1,-17 0-16,17 18 16,0-18-1,1 0 63,-18 0-62,17 0 0,0 0-1,1 0-15,-1 0 16,0 0-16,1 0 47</inkml:trace>
  <inkml:trace contextRef="#ctx0" brushRef="#br0" timeOffset="1329.31">9190 9754 0,'0'18'203,"0"0"-187,0 52-16,35-35 15,-17 1 1,-1-1 0,-17-17 46,0 17-46,18-17-1,0-18 1,-1 17 0,-17 18 15,18-17-15,0 0-1,-18-1 16,0 19 16</inkml:trace>
  <inkml:trace contextRef="#ctx0" brushRef="#br0" timeOffset="3096.2">9190 9737 0,'0'-18'140,"18"18"-124,-1 0 0,1 0-1,-1 0-15,1 0 47,0 0-31,17 0 15,-17 0 16,-1 0-16,19 35 32,-19-35-48,1 18 1,-1 0 31,1-1-32,17 1 1,-17-1 0,-18 1 15,0 17 16,0-17-16,0 0-31,0-1 16,0 1 15,0 0 0,0-1-15,0 1 15,0 0-31,-18-1 78,1 1-31,-1-1-31,18 19-1,-18-19 1,1 1 78</inkml:trace>
  <inkml:trace contextRef="#ctx0" brushRef="#br0" timeOffset="6753.17">9790 9560 0,'-18'0'125,"0"0"-109,1 0 15,-1 0 0,0 0-31,1 18 16,-19 0 15,19-18 0,-1 17-15,18 18 0,0-17-1,0 0 1,0-1-16,0 1 16,0 0 15,0-1-16,0 1 32,0 0-47,0 17 16,0 0 0,18-17-1,-18-1 48,17 1-32,1 17-15,0-35-16,-1 0 31,1 18-16,0 0-15,-1-18 63,1 0-63,0 0 16,17 17 15,-18-17-16,1 0 17,0 0 108,-18-17-124,0-19 0,-18 36-1,0-17-15,1-1 16,-1-17-1,1 17 17,17 0 218,35-17-250,-18 35 15,1 0-15,0-17 16,-1-1 203,1 18-204,0 0 1,-1 0 0,1-18-16,0 1 15,-18-1 16,17 18-15,1 0 15,0-18-31,-18 36 297,0 0-281,0-1-1,0 36 1,-18-35 62,18 17-47,18 0 16,17-35 125,-18 18-156,1-18 234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2FDB-5DD1-4BC3-ABC3-A2B039A0A405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CFAAB-EDF4-4AD8-899E-C80588AF1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6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CFAAB-EDF4-4AD8-899E-C80588AF1E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4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CFAAB-EDF4-4AD8-899E-C80588AF1E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4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68174-923F-4B53-B23E-A7A6D6C1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8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68174-923F-4B53-B23E-A7A6D6C1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4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68174-923F-4B53-B23E-A7A6D6C1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3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Company Logo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C:\Users\CS-User\Desktop\Tina Khala\ict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5410200"/>
            <a:ext cx="3442447" cy="14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759012" y="6019801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Your</a:t>
            </a:r>
            <a:r>
              <a:rPr lang="en-US" sz="1800" baseline="0" dirty="0"/>
              <a:t> Company Logo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63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6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8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3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44F6-68C3-400C-8537-CE2E82CF54C2}" type="datetimeFigureOut">
              <a:rPr lang="en-US" smtClean="0"/>
              <a:t>25-Mar-21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97E8-D758-40A2-899A-49ADCBC4A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s12984-017-0274-6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doi.org/10.1007/978-3-030-68790-8_1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948378-F4E4-46DC-AFD2-59FBE6789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130426"/>
            <a:ext cx="83820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Bangabandhu Innovation Grant-2020 </a:t>
            </a:r>
            <a:br>
              <a:rPr lang="en-US" sz="4000" dirty="0"/>
            </a:br>
            <a:r>
              <a:rPr lang="en-US" sz="4000" dirty="0"/>
              <a:t>Pitch Deck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962400"/>
            <a:ext cx="2590800" cy="612520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ROBO REHAB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71A4D-1377-4491-88A4-46C6368C7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765">
            <a:off x="7314672" y="4157953"/>
            <a:ext cx="612520" cy="612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0000E-26F8-438A-AE5B-03437D6BC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68" y="3459434"/>
            <a:ext cx="763864" cy="7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CE86D-69FC-4979-9889-A5D1994945A4}"/>
              </a:ext>
            </a:extLst>
          </p:cNvPr>
          <p:cNvSpPr txBox="1"/>
          <p:nvPr/>
        </p:nvSpPr>
        <p:spPr>
          <a:xfrm>
            <a:off x="1481258" y="2095727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Exoskeleton &amp; Robotic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1B813-8E8A-4A50-B50D-1A1A5A977482}"/>
              </a:ext>
            </a:extLst>
          </p:cNvPr>
          <p:cNvSpPr txBox="1"/>
          <p:nvPr/>
        </p:nvSpPr>
        <p:spPr>
          <a:xfrm>
            <a:off x="4183925" y="2361287"/>
            <a:ext cx="1523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Bionics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93120-77E9-4116-977B-17F65D5E3948}"/>
              </a:ext>
            </a:extLst>
          </p:cNvPr>
          <p:cNvSpPr txBox="1"/>
          <p:nvPr/>
        </p:nvSpPr>
        <p:spPr>
          <a:xfrm>
            <a:off x="6110926" y="2361287"/>
            <a:ext cx="1905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VR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7A9D5-9FE0-4941-99AB-CAC4622053D0}"/>
              </a:ext>
            </a:extLst>
          </p:cNvPr>
          <p:cNvSpPr txBox="1"/>
          <p:nvPr/>
        </p:nvSpPr>
        <p:spPr>
          <a:xfrm>
            <a:off x="8686800" y="2362858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Neurotechnology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8188D-6C15-4D54-AFFE-2AB3DEFBA248}"/>
              </a:ext>
            </a:extLst>
          </p:cNvPr>
          <p:cNvSpPr txBox="1"/>
          <p:nvPr/>
        </p:nvSpPr>
        <p:spPr>
          <a:xfrm>
            <a:off x="126619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Biophysical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B1867-B5C0-4EBD-9EFB-07142FC2E124}"/>
              </a:ext>
            </a:extLst>
          </p:cNvPr>
          <p:cNvSpPr txBox="1"/>
          <p:nvPr/>
        </p:nvSpPr>
        <p:spPr>
          <a:xfrm>
            <a:off x="399263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Assistive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DB015-4AF0-4537-8800-B224EA4EE5D9}"/>
              </a:ext>
            </a:extLst>
          </p:cNvPr>
          <p:cNvSpPr txBox="1"/>
          <p:nvPr/>
        </p:nvSpPr>
        <p:spPr>
          <a:xfrm>
            <a:off x="629357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Electric Wheelchair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0CA56-8D97-4D09-B4A4-AD188715B3AA}"/>
              </a:ext>
            </a:extLst>
          </p:cNvPr>
          <p:cNvSpPr txBox="1"/>
          <p:nvPr/>
        </p:nvSpPr>
        <p:spPr>
          <a:xfrm>
            <a:off x="872949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Manufacturing Company</a:t>
            </a:r>
          </a:p>
        </p:txBody>
      </p:sp>
      <p:pic>
        <p:nvPicPr>
          <p:cNvPr id="17" name="Picture 2" descr="Honda's Robolegs Help People Walk | WIRED">
            <a:extLst>
              <a:ext uri="{FF2B5EF4-FFF2-40B4-BE49-F238E27FC236}">
                <a16:creationId xmlns:a16="http://schemas.microsoft.com/office/drawing/2014/main" id="{3173C712-5AA7-446E-9221-C4C88DCC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7325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e robotic exoskeleton to walk again by Ablehumanmotion | Ergonoma">
            <a:extLst>
              <a:ext uri="{FF2B5EF4-FFF2-40B4-BE49-F238E27FC236}">
                <a16:creationId xmlns:a16="http://schemas.microsoft.com/office/drawing/2014/main" id="{07ACB3FB-5290-41B9-BBFA-9B3002F9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96" y="2838807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ay be an image of text that says 'Normal Fibrocystic MAYO FOUNDATION FOR MEDICAL EDUCATION AND RESEARCH. ALL RIGHTS RESERVED'">
            <a:extLst>
              <a:ext uri="{FF2B5EF4-FFF2-40B4-BE49-F238E27FC236}">
                <a16:creationId xmlns:a16="http://schemas.microsoft.com/office/drawing/2014/main" id="{F219526D-1C91-4F19-A25E-16186F8C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7" y="5320369"/>
            <a:ext cx="858726" cy="5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ay be an image of text that says 'before 1st'">
            <a:extLst>
              <a:ext uri="{FF2B5EF4-FFF2-40B4-BE49-F238E27FC236}">
                <a16:creationId xmlns:a16="http://schemas.microsoft.com/office/drawing/2014/main" id="{8E6F3CEC-174C-4AF5-8A48-52D5E7C8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77" y="5155803"/>
            <a:ext cx="647313" cy="8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May be an image of text that says '6/1/21 6th session'">
            <a:extLst>
              <a:ext uri="{FF2B5EF4-FFF2-40B4-BE49-F238E27FC236}">
                <a16:creationId xmlns:a16="http://schemas.microsoft.com/office/drawing/2014/main" id="{A8DEC5AE-291E-4439-91F8-E83FECB5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34" y="5155801"/>
            <a:ext cx="647314" cy="8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99725C-8627-4FC1-9BAD-A8F9F549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15" y="2838807"/>
            <a:ext cx="952500" cy="5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BA9F2-AC05-403E-9B6F-DD9272FBD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575" y="3410226"/>
            <a:ext cx="1687937" cy="766064"/>
          </a:xfrm>
          <a:prstGeom prst="rect">
            <a:avLst/>
          </a:prstGeom>
        </p:spPr>
      </p:pic>
      <p:pic>
        <p:nvPicPr>
          <p:cNvPr id="2052" name="Picture 4" descr="hugh herr biomechatronics 1">
            <a:extLst>
              <a:ext uri="{FF2B5EF4-FFF2-40B4-BE49-F238E27FC236}">
                <a16:creationId xmlns:a16="http://schemas.microsoft.com/office/drawing/2014/main" id="{89D22AF6-4587-4064-8767-A9E29735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26" y="3428824"/>
            <a:ext cx="599077" cy="7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Targeted neurotechnology restores walking in humans with spinal cord injury  | Nature">
            <a:extLst>
              <a:ext uri="{FF2B5EF4-FFF2-40B4-BE49-F238E27FC236}">
                <a16:creationId xmlns:a16="http://schemas.microsoft.com/office/drawing/2014/main" id="{A3C7517D-5AA3-4377-8DB7-041ADE48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58" y="2757487"/>
            <a:ext cx="1506361" cy="14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Virtual Reality (VR) Applications in Healthcare and Rehabilitation | tecla">
            <a:extLst>
              <a:ext uri="{FF2B5EF4-FFF2-40B4-BE49-F238E27FC236}">
                <a16:creationId xmlns:a16="http://schemas.microsoft.com/office/drawing/2014/main" id="{45C8C347-938B-4A63-A150-9A6533B2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64" y="2843193"/>
            <a:ext cx="2366444" cy="1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5 Wildly Wonderful Wheelchair Design Concepts">
            <a:extLst>
              <a:ext uri="{FF2B5EF4-FFF2-40B4-BE49-F238E27FC236}">
                <a16:creationId xmlns:a16="http://schemas.microsoft.com/office/drawing/2014/main" id="{8EA57DBE-F6C8-4D26-AB3A-BABDCF6A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49" y="4951882"/>
            <a:ext cx="2112559" cy="14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09A8908B-033E-46C0-8F70-D396FAF4BA70}"/>
              </a:ext>
            </a:extLst>
          </p:cNvPr>
          <p:cNvSpPr/>
          <p:nvPr/>
        </p:nvSpPr>
        <p:spPr>
          <a:xfrm rot="14750165">
            <a:off x="4445656" y="5159044"/>
            <a:ext cx="939791" cy="85659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FA95D9C-9427-4726-9A4B-399FC0C8DC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97" y="5006227"/>
            <a:ext cx="1374367" cy="13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1B813-8E8A-4A50-B50D-1A1A5A977482}"/>
              </a:ext>
            </a:extLst>
          </p:cNvPr>
          <p:cNvSpPr txBox="1"/>
          <p:nvPr/>
        </p:nvSpPr>
        <p:spPr>
          <a:xfrm>
            <a:off x="4183925" y="2361287"/>
            <a:ext cx="1523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Bionics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99725C-8627-4FC1-9BAD-A8F9F549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72351"/>
            <a:ext cx="4945230" cy="26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gh herr biomechatronics 1">
            <a:extLst>
              <a:ext uri="{FF2B5EF4-FFF2-40B4-BE49-F238E27FC236}">
                <a16:creationId xmlns:a16="http://schemas.microsoft.com/office/drawing/2014/main" id="{89D22AF6-4587-4064-8767-A9E29735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37720"/>
            <a:ext cx="2913482" cy="38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2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CE86D-69FC-4979-9889-A5D1994945A4}"/>
              </a:ext>
            </a:extLst>
          </p:cNvPr>
          <p:cNvSpPr txBox="1"/>
          <p:nvPr/>
        </p:nvSpPr>
        <p:spPr>
          <a:xfrm>
            <a:off x="1481258" y="2095727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Exoskeleton &amp; Robotic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1B813-8E8A-4A50-B50D-1A1A5A977482}"/>
              </a:ext>
            </a:extLst>
          </p:cNvPr>
          <p:cNvSpPr txBox="1"/>
          <p:nvPr/>
        </p:nvSpPr>
        <p:spPr>
          <a:xfrm>
            <a:off x="4183925" y="2361287"/>
            <a:ext cx="1523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Bionics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93120-77E9-4116-977B-17F65D5E3948}"/>
              </a:ext>
            </a:extLst>
          </p:cNvPr>
          <p:cNvSpPr txBox="1"/>
          <p:nvPr/>
        </p:nvSpPr>
        <p:spPr>
          <a:xfrm>
            <a:off x="6110926" y="2361287"/>
            <a:ext cx="1905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VR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7A9D5-9FE0-4941-99AB-CAC4622053D0}"/>
              </a:ext>
            </a:extLst>
          </p:cNvPr>
          <p:cNvSpPr txBox="1"/>
          <p:nvPr/>
        </p:nvSpPr>
        <p:spPr>
          <a:xfrm>
            <a:off x="8686800" y="2362858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Neurotechnology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8188D-6C15-4D54-AFFE-2AB3DEFBA248}"/>
              </a:ext>
            </a:extLst>
          </p:cNvPr>
          <p:cNvSpPr txBox="1"/>
          <p:nvPr/>
        </p:nvSpPr>
        <p:spPr>
          <a:xfrm>
            <a:off x="126619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Biophysical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B1867-B5C0-4EBD-9EFB-07142FC2E124}"/>
              </a:ext>
            </a:extLst>
          </p:cNvPr>
          <p:cNvSpPr txBox="1"/>
          <p:nvPr/>
        </p:nvSpPr>
        <p:spPr>
          <a:xfrm>
            <a:off x="399263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Assistive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DB015-4AF0-4537-8800-B224EA4EE5D9}"/>
              </a:ext>
            </a:extLst>
          </p:cNvPr>
          <p:cNvSpPr txBox="1"/>
          <p:nvPr/>
        </p:nvSpPr>
        <p:spPr>
          <a:xfrm>
            <a:off x="629357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Electric Wheelchair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0CA56-8D97-4D09-B4A4-AD188715B3AA}"/>
              </a:ext>
            </a:extLst>
          </p:cNvPr>
          <p:cNvSpPr txBox="1"/>
          <p:nvPr/>
        </p:nvSpPr>
        <p:spPr>
          <a:xfrm>
            <a:off x="872949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Manufacturing Company</a:t>
            </a:r>
          </a:p>
        </p:txBody>
      </p:sp>
      <p:pic>
        <p:nvPicPr>
          <p:cNvPr id="17" name="Picture 2" descr="Honda's Robolegs Help People Walk | WIRED">
            <a:extLst>
              <a:ext uri="{FF2B5EF4-FFF2-40B4-BE49-F238E27FC236}">
                <a16:creationId xmlns:a16="http://schemas.microsoft.com/office/drawing/2014/main" id="{3173C712-5AA7-446E-9221-C4C88DCC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7325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e robotic exoskeleton to walk again by Ablehumanmotion | Ergonoma">
            <a:extLst>
              <a:ext uri="{FF2B5EF4-FFF2-40B4-BE49-F238E27FC236}">
                <a16:creationId xmlns:a16="http://schemas.microsoft.com/office/drawing/2014/main" id="{07ACB3FB-5290-41B9-BBFA-9B3002F9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96" y="2838807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ay be an image of text that says 'Normal Fibrocystic MAYO FOUNDATION FOR MEDICAL EDUCATION AND RESEARCH. ALL RIGHTS RESERVED'">
            <a:extLst>
              <a:ext uri="{FF2B5EF4-FFF2-40B4-BE49-F238E27FC236}">
                <a16:creationId xmlns:a16="http://schemas.microsoft.com/office/drawing/2014/main" id="{F219526D-1C91-4F19-A25E-16186F8C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7" y="5320369"/>
            <a:ext cx="858726" cy="5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ay be an image of text that says 'before 1st'">
            <a:extLst>
              <a:ext uri="{FF2B5EF4-FFF2-40B4-BE49-F238E27FC236}">
                <a16:creationId xmlns:a16="http://schemas.microsoft.com/office/drawing/2014/main" id="{8E6F3CEC-174C-4AF5-8A48-52D5E7C8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77" y="5155803"/>
            <a:ext cx="647313" cy="8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May be an image of text that says '6/1/21 6th session'">
            <a:extLst>
              <a:ext uri="{FF2B5EF4-FFF2-40B4-BE49-F238E27FC236}">
                <a16:creationId xmlns:a16="http://schemas.microsoft.com/office/drawing/2014/main" id="{A8DEC5AE-291E-4439-91F8-E83FECB5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34" y="5155801"/>
            <a:ext cx="647314" cy="8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99725C-8627-4FC1-9BAD-A8F9F549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15" y="2838807"/>
            <a:ext cx="952500" cy="5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BA9F2-AC05-403E-9B6F-DD9272FBD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575" y="3410226"/>
            <a:ext cx="1687937" cy="766064"/>
          </a:xfrm>
          <a:prstGeom prst="rect">
            <a:avLst/>
          </a:prstGeom>
        </p:spPr>
      </p:pic>
      <p:pic>
        <p:nvPicPr>
          <p:cNvPr id="2052" name="Picture 4" descr="hugh herr biomechatronics 1">
            <a:extLst>
              <a:ext uri="{FF2B5EF4-FFF2-40B4-BE49-F238E27FC236}">
                <a16:creationId xmlns:a16="http://schemas.microsoft.com/office/drawing/2014/main" id="{89D22AF6-4587-4064-8767-A9E29735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26" y="3428824"/>
            <a:ext cx="599077" cy="7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Targeted neurotechnology restores walking in humans with spinal cord injury  | Nature">
            <a:extLst>
              <a:ext uri="{FF2B5EF4-FFF2-40B4-BE49-F238E27FC236}">
                <a16:creationId xmlns:a16="http://schemas.microsoft.com/office/drawing/2014/main" id="{A3C7517D-5AA3-4377-8DB7-041ADE48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58" y="2757487"/>
            <a:ext cx="1506361" cy="14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Virtual Reality (VR) Applications in Healthcare and Rehabilitation | tecla">
            <a:extLst>
              <a:ext uri="{FF2B5EF4-FFF2-40B4-BE49-F238E27FC236}">
                <a16:creationId xmlns:a16="http://schemas.microsoft.com/office/drawing/2014/main" id="{45C8C347-938B-4A63-A150-9A6533B2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64" y="2843193"/>
            <a:ext cx="2366444" cy="1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5 Wildly Wonderful Wheelchair Design Concepts">
            <a:extLst>
              <a:ext uri="{FF2B5EF4-FFF2-40B4-BE49-F238E27FC236}">
                <a16:creationId xmlns:a16="http://schemas.microsoft.com/office/drawing/2014/main" id="{8EA57DBE-F6C8-4D26-AB3A-BABDCF6A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49" y="4951882"/>
            <a:ext cx="2112559" cy="14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09A8908B-033E-46C0-8F70-D396FAF4BA70}"/>
              </a:ext>
            </a:extLst>
          </p:cNvPr>
          <p:cNvSpPr/>
          <p:nvPr/>
        </p:nvSpPr>
        <p:spPr>
          <a:xfrm rot="14750165">
            <a:off x="4445656" y="5159044"/>
            <a:ext cx="939791" cy="85659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FA95D9C-9427-4726-9A4B-399FC0C8DC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97" y="5006227"/>
            <a:ext cx="1374367" cy="13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32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93120-77E9-4116-977B-17F65D5E3948}"/>
              </a:ext>
            </a:extLst>
          </p:cNvPr>
          <p:cNvSpPr txBox="1"/>
          <p:nvPr/>
        </p:nvSpPr>
        <p:spPr>
          <a:xfrm>
            <a:off x="2742415" y="2443047"/>
            <a:ext cx="1905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VR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7A9D5-9FE0-4941-99AB-CAC4622053D0}"/>
              </a:ext>
            </a:extLst>
          </p:cNvPr>
          <p:cNvSpPr txBox="1"/>
          <p:nvPr/>
        </p:nvSpPr>
        <p:spPr>
          <a:xfrm>
            <a:off x="7543802" y="2443047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Neurotechnology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  <p:pic>
        <p:nvPicPr>
          <p:cNvPr id="28" name="Picture 20" descr="Targeted neurotechnology restores walking in humans with spinal cord injury  | Nature">
            <a:extLst>
              <a:ext uri="{FF2B5EF4-FFF2-40B4-BE49-F238E27FC236}">
                <a16:creationId xmlns:a16="http://schemas.microsoft.com/office/drawing/2014/main" id="{A3C7517D-5AA3-4377-8DB7-041ADE48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71631"/>
            <a:ext cx="3427563" cy="33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Virtual Reality (VR) Applications in Healthcare and Rehabilitation | tecla">
            <a:extLst>
              <a:ext uri="{FF2B5EF4-FFF2-40B4-BE49-F238E27FC236}">
                <a16:creationId xmlns:a16="http://schemas.microsoft.com/office/drawing/2014/main" id="{45C8C347-938B-4A63-A150-9A6533B2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07" y="3183120"/>
            <a:ext cx="4953000" cy="27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09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CE86D-69FC-4979-9889-A5D1994945A4}"/>
              </a:ext>
            </a:extLst>
          </p:cNvPr>
          <p:cNvSpPr txBox="1"/>
          <p:nvPr/>
        </p:nvSpPr>
        <p:spPr>
          <a:xfrm>
            <a:off x="1481258" y="2095727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Exoskeleton &amp; Robotic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1B813-8E8A-4A50-B50D-1A1A5A977482}"/>
              </a:ext>
            </a:extLst>
          </p:cNvPr>
          <p:cNvSpPr txBox="1"/>
          <p:nvPr/>
        </p:nvSpPr>
        <p:spPr>
          <a:xfrm>
            <a:off x="4183925" y="2361287"/>
            <a:ext cx="1523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Bionics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93120-77E9-4116-977B-17F65D5E3948}"/>
              </a:ext>
            </a:extLst>
          </p:cNvPr>
          <p:cNvSpPr txBox="1"/>
          <p:nvPr/>
        </p:nvSpPr>
        <p:spPr>
          <a:xfrm>
            <a:off x="6110926" y="2361287"/>
            <a:ext cx="1905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VR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7A9D5-9FE0-4941-99AB-CAC4622053D0}"/>
              </a:ext>
            </a:extLst>
          </p:cNvPr>
          <p:cNvSpPr txBox="1"/>
          <p:nvPr/>
        </p:nvSpPr>
        <p:spPr>
          <a:xfrm>
            <a:off x="8686800" y="2362858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Neurotechnology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8188D-6C15-4D54-AFFE-2AB3DEFBA248}"/>
              </a:ext>
            </a:extLst>
          </p:cNvPr>
          <p:cNvSpPr txBox="1"/>
          <p:nvPr/>
        </p:nvSpPr>
        <p:spPr>
          <a:xfrm>
            <a:off x="126619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Biophysical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B1867-B5C0-4EBD-9EFB-07142FC2E124}"/>
              </a:ext>
            </a:extLst>
          </p:cNvPr>
          <p:cNvSpPr txBox="1"/>
          <p:nvPr/>
        </p:nvSpPr>
        <p:spPr>
          <a:xfrm>
            <a:off x="399263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Assistive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DB015-4AF0-4537-8800-B224EA4EE5D9}"/>
              </a:ext>
            </a:extLst>
          </p:cNvPr>
          <p:cNvSpPr txBox="1"/>
          <p:nvPr/>
        </p:nvSpPr>
        <p:spPr>
          <a:xfrm>
            <a:off x="629357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Electric Wheelchair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0CA56-8D97-4D09-B4A4-AD188715B3AA}"/>
              </a:ext>
            </a:extLst>
          </p:cNvPr>
          <p:cNvSpPr txBox="1"/>
          <p:nvPr/>
        </p:nvSpPr>
        <p:spPr>
          <a:xfrm>
            <a:off x="872949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Manufacturing Company</a:t>
            </a:r>
          </a:p>
        </p:txBody>
      </p:sp>
      <p:pic>
        <p:nvPicPr>
          <p:cNvPr id="17" name="Picture 2" descr="Honda's Robolegs Help People Walk | WIRED">
            <a:extLst>
              <a:ext uri="{FF2B5EF4-FFF2-40B4-BE49-F238E27FC236}">
                <a16:creationId xmlns:a16="http://schemas.microsoft.com/office/drawing/2014/main" id="{3173C712-5AA7-446E-9221-C4C88DCC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7325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e robotic exoskeleton to walk again by Ablehumanmotion | Ergonoma">
            <a:extLst>
              <a:ext uri="{FF2B5EF4-FFF2-40B4-BE49-F238E27FC236}">
                <a16:creationId xmlns:a16="http://schemas.microsoft.com/office/drawing/2014/main" id="{07ACB3FB-5290-41B9-BBFA-9B3002F9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96" y="2838807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ay be an image of text that says 'Normal Fibrocystic MAYO FOUNDATION FOR MEDICAL EDUCATION AND RESEARCH. ALL RIGHTS RESERVED'">
            <a:extLst>
              <a:ext uri="{FF2B5EF4-FFF2-40B4-BE49-F238E27FC236}">
                <a16:creationId xmlns:a16="http://schemas.microsoft.com/office/drawing/2014/main" id="{F219526D-1C91-4F19-A25E-16186F8C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7" y="5320369"/>
            <a:ext cx="858726" cy="5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ay be an image of text that says 'before 1st'">
            <a:extLst>
              <a:ext uri="{FF2B5EF4-FFF2-40B4-BE49-F238E27FC236}">
                <a16:creationId xmlns:a16="http://schemas.microsoft.com/office/drawing/2014/main" id="{8E6F3CEC-174C-4AF5-8A48-52D5E7C8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77" y="5155803"/>
            <a:ext cx="647313" cy="8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May be an image of text that says '6/1/21 6th session'">
            <a:extLst>
              <a:ext uri="{FF2B5EF4-FFF2-40B4-BE49-F238E27FC236}">
                <a16:creationId xmlns:a16="http://schemas.microsoft.com/office/drawing/2014/main" id="{A8DEC5AE-291E-4439-91F8-E83FECB5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34" y="5155801"/>
            <a:ext cx="647314" cy="8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99725C-8627-4FC1-9BAD-A8F9F549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15" y="2838807"/>
            <a:ext cx="952500" cy="5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BA9F2-AC05-403E-9B6F-DD9272FBD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575" y="3410226"/>
            <a:ext cx="1687937" cy="766064"/>
          </a:xfrm>
          <a:prstGeom prst="rect">
            <a:avLst/>
          </a:prstGeom>
        </p:spPr>
      </p:pic>
      <p:pic>
        <p:nvPicPr>
          <p:cNvPr id="2052" name="Picture 4" descr="hugh herr biomechatronics 1">
            <a:extLst>
              <a:ext uri="{FF2B5EF4-FFF2-40B4-BE49-F238E27FC236}">
                <a16:creationId xmlns:a16="http://schemas.microsoft.com/office/drawing/2014/main" id="{89D22AF6-4587-4064-8767-A9E29735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26" y="3428824"/>
            <a:ext cx="599077" cy="7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Targeted neurotechnology restores walking in humans with spinal cord injury  | Nature">
            <a:extLst>
              <a:ext uri="{FF2B5EF4-FFF2-40B4-BE49-F238E27FC236}">
                <a16:creationId xmlns:a16="http://schemas.microsoft.com/office/drawing/2014/main" id="{A3C7517D-5AA3-4377-8DB7-041ADE48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58" y="2757487"/>
            <a:ext cx="1506361" cy="14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Virtual Reality (VR) Applications in Healthcare and Rehabilitation | tecla">
            <a:extLst>
              <a:ext uri="{FF2B5EF4-FFF2-40B4-BE49-F238E27FC236}">
                <a16:creationId xmlns:a16="http://schemas.microsoft.com/office/drawing/2014/main" id="{45C8C347-938B-4A63-A150-9A6533B2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64" y="2843193"/>
            <a:ext cx="2366444" cy="1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5 Wildly Wonderful Wheelchair Design Concepts">
            <a:extLst>
              <a:ext uri="{FF2B5EF4-FFF2-40B4-BE49-F238E27FC236}">
                <a16:creationId xmlns:a16="http://schemas.microsoft.com/office/drawing/2014/main" id="{8EA57DBE-F6C8-4D26-AB3A-BABDCF6A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49" y="4951882"/>
            <a:ext cx="2112559" cy="14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09A8908B-033E-46C0-8F70-D396FAF4BA70}"/>
              </a:ext>
            </a:extLst>
          </p:cNvPr>
          <p:cNvSpPr/>
          <p:nvPr/>
        </p:nvSpPr>
        <p:spPr>
          <a:xfrm rot="14750165">
            <a:off x="4445656" y="5159044"/>
            <a:ext cx="939791" cy="85659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FA95D9C-9427-4726-9A4B-399FC0C8DC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97" y="5006227"/>
            <a:ext cx="1374367" cy="1374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2E21F-68D1-40BC-9357-504A3C795A7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65" y="4972307"/>
            <a:ext cx="946199" cy="9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2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8188D-6C15-4D54-AFFE-2AB3DEFBA248}"/>
              </a:ext>
            </a:extLst>
          </p:cNvPr>
          <p:cNvSpPr txBox="1"/>
          <p:nvPr/>
        </p:nvSpPr>
        <p:spPr>
          <a:xfrm>
            <a:off x="1903430" y="2274474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Biophysical Therapy</a:t>
            </a:r>
          </a:p>
        </p:txBody>
      </p:sp>
      <p:pic>
        <p:nvPicPr>
          <p:cNvPr id="19" name="Picture 6" descr="May be an image of text that says 'Normal Fibrocystic MAYO FOUNDATION FOR MEDICAL EDUCATION AND RESEARCH. ALL RIGHTS RESERVED'">
            <a:extLst>
              <a:ext uri="{FF2B5EF4-FFF2-40B4-BE49-F238E27FC236}">
                <a16:creationId xmlns:a16="http://schemas.microsoft.com/office/drawing/2014/main" id="{F219526D-1C91-4F19-A25E-16186F8C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9" y="3299509"/>
            <a:ext cx="4191000" cy="26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ay be an image of text that says 'before 1st'">
            <a:extLst>
              <a:ext uri="{FF2B5EF4-FFF2-40B4-BE49-F238E27FC236}">
                <a16:creationId xmlns:a16="http://schemas.microsoft.com/office/drawing/2014/main" id="{8E6F3CEC-174C-4AF5-8A48-52D5E7C8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9475"/>
            <a:ext cx="2809556" cy="37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May be an image of text that says '6/1/21 6th session'">
            <a:extLst>
              <a:ext uri="{FF2B5EF4-FFF2-40B4-BE49-F238E27FC236}">
                <a16:creationId xmlns:a16="http://schemas.microsoft.com/office/drawing/2014/main" id="{A8DEC5AE-291E-4439-91F8-E83FECB5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38" y="2439475"/>
            <a:ext cx="2809556" cy="37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7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CE86D-69FC-4979-9889-A5D1994945A4}"/>
              </a:ext>
            </a:extLst>
          </p:cNvPr>
          <p:cNvSpPr txBox="1"/>
          <p:nvPr/>
        </p:nvSpPr>
        <p:spPr>
          <a:xfrm>
            <a:off x="1481258" y="2095727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Exoskeleton &amp; Robotic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1B813-8E8A-4A50-B50D-1A1A5A977482}"/>
              </a:ext>
            </a:extLst>
          </p:cNvPr>
          <p:cNvSpPr txBox="1"/>
          <p:nvPr/>
        </p:nvSpPr>
        <p:spPr>
          <a:xfrm>
            <a:off x="4183925" y="2361287"/>
            <a:ext cx="1523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Bionics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93120-77E9-4116-977B-17F65D5E3948}"/>
              </a:ext>
            </a:extLst>
          </p:cNvPr>
          <p:cNvSpPr txBox="1"/>
          <p:nvPr/>
        </p:nvSpPr>
        <p:spPr>
          <a:xfrm>
            <a:off x="6110926" y="2361287"/>
            <a:ext cx="1905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VR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7A9D5-9FE0-4941-99AB-CAC4622053D0}"/>
              </a:ext>
            </a:extLst>
          </p:cNvPr>
          <p:cNvSpPr txBox="1"/>
          <p:nvPr/>
        </p:nvSpPr>
        <p:spPr>
          <a:xfrm>
            <a:off x="8686800" y="2362858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Neurotechnology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8188D-6C15-4D54-AFFE-2AB3DEFBA248}"/>
              </a:ext>
            </a:extLst>
          </p:cNvPr>
          <p:cNvSpPr txBox="1"/>
          <p:nvPr/>
        </p:nvSpPr>
        <p:spPr>
          <a:xfrm>
            <a:off x="126619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Biophysical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B1867-B5C0-4EBD-9EFB-07142FC2E124}"/>
              </a:ext>
            </a:extLst>
          </p:cNvPr>
          <p:cNvSpPr txBox="1"/>
          <p:nvPr/>
        </p:nvSpPr>
        <p:spPr>
          <a:xfrm>
            <a:off x="399263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Assistive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DB015-4AF0-4537-8800-B224EA4EE5D9}"/>
              </a:ext>
            </a:extLst>
          </p:cNvPr>
          <p:cNvSpPr txBox="1"/>
          <p:nvPr/>
        </p:nvSpPr>
        <p:spPr>
          <a:xfrm>
            <a:off x="629357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Electric Wheelchair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0CA56-8D97-4D09-B4A4-AD188715B3AA}"/>
              </a:ext>
            </a:extLst>
          </p:cNvPr>
          <p:cNvSpPr txBox="1"/>
          <p:nvPr/>
        </p:nvSpPr>
        <p:spPr>
          <a:xfrm>
            <a:off x="872949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Manufacturing Company</a:t>
            </a:r>
          </a:p>
        </p:txBody>
      </p:sp>
      <p:pic>
        <p:nvPicPr>
          <p:cNvPr id="17" name="Picture 2" descr="Honda's Robolegs Help People Walk | WIRED">
            <a:extLst>
              <a:ext uri="{FF2B5EF4-FFF2-40B4-BE49-F238E27FC236}">
                <a16:creationId xmlns:a16="http://schemas.microsoft.com/office/drawing/2014/main" id="{3173C712-5AA7-446E-9221-C4C88DCC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7325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e robotic exoskeleton to walk again by Ablehumanmotion | Ergonoma">
            <a:extLst>
              <a:ext uri="{FF2B5EF4-FFF2-40B4-BE49-F238E27FC236}">
                <a16:creationId xmlns:a16="http://schemas.microsoft.com/office/drawing/2014/main" id="{07ACB3FB-5290-41B9-BBFA-9B3002F9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96" y="2838807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ay be an image of text that says 'Normal Fibrocystic MAYO FOUNDATION FOR MEDICAL EDUCATION AND RESEARCH. ALL RIGHTS RESERVED'">
            <a:extLst>
              <a:ext uri="{FF2B5EF4-FFF2-40B4-BE49-F238E27FC236}">
                <a16:creationId xmlns:a16="http://schemas.microsoft.com/office/drawing/2014/main" id="{F219526D-1C91-4F19-A25E-16186F8C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7" y="5320369"/>
            <a:ext cx="858726" cy="5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ay be an image of text that says 'before 1st'">
            <a:extLst>
              <a:ext uri="{FF2B5EF4-FFF2-40B4-BE49-F238E27FC236}">
                <a16:creationId xmlns:a16="http://schemas.microsoft.com/office/drawing/2014/main" id="{8E6F3CEC-174C-4AF5-8A48-52D5E7C8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77" y="5155803"/>
            <a:ext cx="647313" cy="8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May be an image of text that says '6/1/21 6th session'">
            <a:extLst>
              <a:ext uri="{FF2B5EF4-FFF2-40B4-BE49-F238E27FC236}">
                <a16:creationId xmlns:a16="http://schemas.microsoft.com/office/drawing/2014/main" id="{A8DEC5AE-291E-4439-91F8-E83FECB5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34" y="5155801"/>
            <a:ext cx="647314" cy="8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99725C-8627-4FC1-9BAD-A8F9F549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15" y="2838807"/>
            <a:ext cx="952500" cy="5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BA9F2-AC05-403E-9B6F-DD9272FBD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575" y="3410226"/>
            <a:ext cx="1687937" cy="766064"/>
          </a:xfrm>
          <a:prstGeom prst="rect">
            <a:avLst/>
          </a:prstGeom>
        </p:spPr>
      </p:pic>
      <p:pic>
        <p:nvPicPr>
          <p:cNvPr id="2052" name="Picture 4" descr="hugh herr biomechatronics 1">
            <a:extLst>
              <a:ext uri="{FF2B5EF4-FFF2-40B4-BE49-F238E27FC236}">
                <a16:creationId xmlns:a16="http://schemas.microsoft.com/office/drawing/2014/main" id="{89D22AF6-4587-4064-8767-A9E29735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26" y="3428824"/>
            <a:ext cx="599077" cy="7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Targeted neurotechnology restores walking in humans with spinal cord injury  | Nature">
            <a:extLst>
              <a:ext uri="{FF2B5EF4-FFF2-40B4-BE49-F238E27FC236}">
                <a16:creationId xmlns:a16="http://schemas.microsoft.com/office/drawing/2014/main" id="{A3C7517D-5AA3-4377-8DB7-041ADE48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58" y="2757487"/>
            <a:ext cx="1506361" cy="14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Virtual Reality (VR) Applications in Healthcare and Rehabilitation | tecla">
            <a:extLst>
              <a:ext uri="{FF2B5EF4-FFF2-40B4-BE49-F238E27FC236}">
                <a16:creationId xmlns:a16="http://schemas.microsoft.com/office/drawing/2014/main" id="{45C8C347-938B-4A63-A150-9A6533B2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64" y="2843193"/>
            <a:ext cx="2366444" cy="1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5 Wildly Wonderful Wheelchair Design Concepts">
            <a:extLst>
              <a:ext uri="{FF2B5EF4-FFF2-40B4-BE49-F238E27FC236}">
                <a16:creationId xmlns:a16="http://schemas.microsoft.com/office/drawing/2014/main" id="{8EA57DBE-F6C8-4D26-AB3A-BABDCF6A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49" y="4951882"/>
            <a:ext cx="2112559" cy="14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09A8908B-033E-46C0-8F70-D396FAF4BA70}"/>
              </a:ext>
            </a:extLst>
          </p:cNvPr>
          <p:cNvSpPr/>
          <p:nvPr/>
        </p:nvSpPr>
        <p:spPr>
          <a:xfrm rot="14750165">
            <a:off x="4445656" y="5159044"/>
            <a:ext cx="939791" cy="85659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FA95D9C-9427-4726-9A4B-399FC0C8DC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97" y="5006227"/>
            <a:ext cx="1374367" cy="13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8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Market Size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2492A-C504-448D-99BD-73911DCFE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7" y="2343753"/>
            <a:ext cx="8229600" cy="2170492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Describe: 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target market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total market size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market share that the company will target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2D14F-860C-4CEB-81B3-456E1456B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85800"/>
            <a:ext cx="6543773" cy="57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Competitive Advantage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336" y="17525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2678B-1C62-485F-98D4-F1946FF79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9639" y="1905000"/>
            <a:ext cx="4724400" cy="268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Describe: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Direct and indirect competitors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Your competitive advantage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763A6-423E-4704-A984-DD8FF2FFC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61" y="970886"/>
            <a:ext cx="7467600" cy="4916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FEC7F-840C-4B39-969D-815942107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28" y="215513"/>
            <a:ext cx="993808" cy="9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Funding Request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65473-1CE3-43B7-94A5-5B9F867C3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7724" y="1828800"/>
            <a:ext cx="7816553" cy="3856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400" spc="-53" dirty="0">
                <a:latin typeface="Segoe UI"/>
              </a:rPr>
              <a:t>Describe:</a:t>
            </a:r>
          </a:p>
          <a:p>
            <a:pPr marL="342900" indent="-342900" defTabSz="6858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/>
              </a:rPr>
              <a:t>Amount requested: </a:t>
            </a:r>
            <a:r>
              <a:rPr lang="en-US" sz="2400" b="1" spc="-53" dirty="0">
                <a:solidFill>
                  <a:srgbClr val="0070C0"/>
                </a:solidFill>
                <a:latin typeface="Segoe UI"/>
              </a:rPr>
              <a:t>$100K</a:t>
            </a:r>
          </a:p>
          <a:p>
            <a:pPr marL="342900" indent="-342900" defTabSz="6858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/>
              </a:rPr>
              <a:t>Industry focus: </a:t>
            </a:r>
          </a:p>
          <a:p>
            <a:pPr marL="342900" indent="-342900" defTabSz="6858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/>
              </a:rPr>
              <a:t>Venture stage: </a:t>
            </a:r>
            <a:r>
              <a:rPr lang="en-US" sz="2400" b="1" spc="-53" dirty="0">
                <a:solidFill>
                  <a:srgbClr val="0070C0"/>
                </a:solidFill>
                <a:latin typeface="Segoe UI"/>
              </a:rPr>
              <a:t>Idea Level </a:t>
            </a:r>
          </a:p>
          <a:p>
            <a:pPr marL="342900" indent="-342900" defTabSz="6858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/>
              </a:rPr>
              <a:t>Timeline to achieve profitability: </a:t>
            </a:r>
            <a:r>
              <a:rPr lang="en-US" sz="2400" b="1" spc="-53" dirty="0">
                <a:solidFill>
                  <a:srgbClr val="0070C0"/>
                </a:solidFill>
                <a:latin typeface="Segoe UI"/>
              </a:rPr>
              <a:t>1-2 Years</a:t>
            </a:r>
          </a:p>
          <a:p>
            <a:pPr marL="342900" indent="-342900" defTabSz="6858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/>
              </a:rPr>
              <a:t>Monthly burn rate: </a:t>
            </a:r>
          </a:p>
          <a:p>
            <a:pPr defTabSz="685800">
              <a:lnSpc>
                <a:spcPct val="150000"/>
              </a:lnSpc>
              <a:buClr>
                <a:srgbClr val="C00000"/>
              </a:buClr>
              <a:defRPr/>
            </a:pPr>
            <a:endParaRPr lang="en-US" sz="825" spc="-53" dirty="0">
              <a:gradFill>
                <a:gsLst>
                  <a:gs pos="2917">
                    <a:srgbClr val="797A7D"/>
                  </a:gs>
                  <a:gs pos="95000">
                    <a:srgbClr val="797A7D"/>
                  </a:gs>
                </a:gsLst>
                <a:lin ang="5400000" scaled="0"/>
              </a:gradFill>
              <a:latin typeface="Segoe UI"/>
            </a:endParaRPr>
          </a:p>
          <a:p>
            <a:pPr defTabSz="685800">
              <a:lnSpc>
                <a:spcPct val="150000"/>
              </a:lnSpc>
              <a:buClr>
                <a:srgbClr val="C00000"/>
              </a:buClr>
              <a:defRPr/>
            </a:pPr>
            <a:endParaRPr lang="en-US" spc="-53" dirty="0">
              <a:gradFill>
                <a:gsLst>
                  <a:gs pos="2917">
                    <a:srgbClr val="797A7D"/>
                  </a:gs>
                  <a:gs pos="9500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7071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Introduction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EA746-0679-412D-85CB-32B030922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5D8598E-DCA5-4902-BB59-CC0A2E73B3AF}"/>
              </a:ext>
            </a:extLst>
          </p:cNvPr>
          <p:cNvGrpSpPr/>
          <p:nvPr/>
        </p:nvGrpSpPr>
        <p:grpSpPr>
          <a:xfrm>
            <a:off x="609600" y="450255"/>
            <a:ext cx="4923507" cy="3207345"/>
            <a:chOff x="609600" y="450255"/>
            <a:chExt cx="4923507" cy="32073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AFD71D-0F3D-48BB-915B-40F39BC9731D}"/>
                </a:ext>
              </a:extLst>
            </p:cNvPr>
            <p:cNvSpPr/>
            <p:nvPr/>
          </p:nvSpPr>
          <p:spPr>
            <a:xfrm>
              <a:off x="961107" y="914400"/>
              <a:ext cx="4572000" cy="2743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Project:</a:t>
              </a:r>
            </a:p>
            <a:p>
              <a:pPr algn="ctr"/>
              <a:endParaRPr lang="en-US" sz="2800" b="1" dirty="0"/>
            </a:p>
            <a:p>
              <a:pPr algn="ctr"/>
              <a:r>
                <a:rPr lang="en-US" sz="2800" b="1" dirty="0"/>
                <a:t>Company Name: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16" name="Graphic 15" descr="Employee badge">
              <a:extLst>
                <a:ext uri="{FF2B5EF4-FFF2-40B4-BE49-F238E27FC236}">
                  <a16:creationId xmlns:a16="http://schemas.microsoft.com/office/drawing/2014/main" id="{21D8CBCC-5079-4387-8836-15DF1EB4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" y="450255"/>
              <a:ext cx="990600" cy="990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7E8B50-A165-4148-A70C-7F8CAA7CEE19}"/>
              </a:ext>
            </a:extLst>
          </p:cNvPr>
          <p:cNvGrpSpPr/>
          <p:nvPr/>
        </p:nvGrpSpPr>
        <p:grpSpPr>
          <a:xfrm>
            <a:off x="6661647" y="388938"/>
            <a:ext cx="4920753" cy="3299817"/>
            <a:chOff x="6661647" y="388938"/>
            <a:chExt cx="4920753" cy="32998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98DDAD-7401-4B16-B4B5-4BFB41580F54}"/>
                </a:ext>
              </a:extLst>
            </p:cNvPr>
            <p:cNvSpPr/>
            <p:nvPr/>
          </p:nvSpPr>
          <p:spPr>
            <a:xfrm>
              <a:off x="6661647" y="945555"/>
              <a:ext cx="4572000" cy="2743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Company Logo:</a:t>
              </a:r>
            </a:p>
            <a:p>
              <a:pPr algn="ctr"/>
              <a:endParaRPr lang="en-US" sz="2800" b="1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 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C13930-FC6E-4FD4-8543-69BBE353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0" y="388938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046C4E-B71A-4305-B782-0F701E356A76}"/>
              </a:ext>
            </a:extLst>
          </p:cNvPr>
          <p:cNvGrpSpPr/>
          <p:nvPr/>
        </p:nvGrpSpPr>
        <p:grpSpPr>
          <a:xfrm>
            <a:off x="3810000" y="3343731"/>
            <a:ext cx="4572000" cy="3227483"/>
            <a:chOff x="3810000" y="3343731"/>
            <a:chExt cx="4572000" cy="32274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246D8-46F1-468D-B1C1-756606735577}"/>
                </a:ext>
              </a:extLst>
            </p:cNvPr>
            <p:cNvSpPr/>
            <p:nvPr/>
          </p:nvSpPr>
          <p:spPr>
            <a:xfrm>
              <a:off x="3810000" y="3828014"/>
              <a:ext cx="4572000" cy="2743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Tag Line: </a:t>
              </a:r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147C9B2-FDCF-4127-A37D-C3A4191F5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932" y="3343731"/>
              <a:ext cx="854137" cy="85413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960021-BAAF-4DC2-8994-CC495E3A8E00}"/>
              </a:ext>
            </a:extLst>
          </p:cNvPr>
          <p:cNvSpPr txBox="1"/>
          <p:nvPr/>
        </p:nvSpPr>
        <p:spPr>
          <a:xfrm>
            <a:off x="1073435" y="1567878"/>
            <a:ext cx="217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ROBO REHAB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5906A-391C-4E6E-81E7-6886BA3427B2}"/>
              </a:ext>
            </a:extLst>
          </p:cNvPr>
          <p:cNvSpPr txBox="1"/>
          <p:nvPr/>
        </p:nvSpPr>
        <p:spPr>
          <a:xfrm>
            <a:off x="961106" y="2589421"/>
            <a:ext cx="4577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1. Rehab Science Hospital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2. A Manufacturing company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EB079-B4FB-4359-9A88-4AEFDAF1BB8A}"/>
              </a:ext>
            </a:extLst>
          </p:cNvPr>
          <p:cNvSpPr txBox="1"/>
          <p:nvPr/>
        </p:nvSpPr>
        <p:spPr>
          <a:xfrm>
            <a:off x="4178758" y="5158837"/>
            <a:ext cx="4040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“Health Solution by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Technological Innovation”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52D517-645B-4A6B-AC6A-42D5BB247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19" y="1440855"/>
            <a:ext cx="3304256" cy="21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Management Team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A468B-4898-4ED8-9D76-2D957BDB1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141" y="606525"/>
            <a:ext cx="12183358" cy="4868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  <a:defRPr/>
            </a:pPr>
            <a:r>
              <a:rPr lang="en-US" sz="1600" spc="-53" dirty="0">
                <a:latin typeface="Segoe UI"/>
              </a:rPr>
              <a:t>Describe: </a:t>
            </a:r>
            <a:r>
              <a:rPr lang="en-US" sz="1600" b="1" spc="-53" dirty="0">
                <a:latin typeface="Segoe UI"/>
              </a:rPr>
              <a:t>Team members </a:t>
            </a:r>
            <a:r>
              <a:rPr lang="en-US" sz="1600" spc="-53" dirty="0">
                <a:latin typeface="Segoe UI"/>
              </a:rPr>
              <a:t>– names &amp; titles. Relevant knowledge, skills, experience. </a:t>
            </a:r>
            <a:r>
              <a:rPr lang="en-US" sz="1600" b="1" spc="-53" dirty="0">
                <a:latin typeface="Segoe UI"/>
              </a:rPr>
              <a:t>Advisors</a:t>
            </a:r>
            <a:r>
              <a:rPr lang="en-US" sz="1600" spc="-53" dirty="0">
                <a:latin typeface="Segoe UI"/>
              </a:rPr>
              <a:t>, Board members, Investors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4FF195-44B6-46DF-A7CF-2BDFC28A9D66}"/>
              </a:ext>
            </a:extLst>
          </p:cNvPr>
          <p:cNvSpPr/>
          <p:nvPr/>
        </p:nvSpPr>
        <p:spPr>
          <a:xfrm>
            <a:off x="-2358" y="1142999"/>
            <a:ext cx="12194357" cy="54403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77B80EC9-D575-4681-8259-1293B6DA1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" b="5306"/>
          <a:stretch>
            <a:fillRect/>
          </a:stretch>
        </p:blipFill>
        <p:spPr>
          <a:xfrm>
            <a:off x="882489" y="1292325"/>
            <a:ext cx="914400" cy="9144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0542E5-D09F-4CCE-AC3E-6934D19FB845}"/>
              </a:ext>
            </a:extLst>
          </p:cNvPr>
          <p:cNvSpPr txBox="1"/>
          <p:nvPr/>
        </p:nvSpPr>
        <p:spPr>
          <a:xfrm>
            <a:off x="2353151" y="1194439"/>
            <a:ext cx="96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TEAM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93F3D-8B26-453E-AF6D-1FA07C0C43DF}"/>
              </a:ext>
            </a:extLst>
          </p:cNvPr>
          <p:cNvSpPr txBox="1"/>
          <p:nvPr/>
        </p:nvSpPr>
        <p:spPr>
          <a:xfrm>
            <a:off x="7585656" y="1232972"/>
            <a:ext cx="299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Advisor &amp; Board Members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DC2058B5-C5D4-4410-825C-6472F86721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2" b="21805"/>
          <a:stretch/>
        </p:blipFill>
        <p:spPr>
          <a:xfrm>
            <a:off x="3717246" y="1291052"/>
            <a:ext cx="914400" cy="9144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272A46-132F-4F95-BF12-8A02D213DD4E}"/>
              </a:ext>
            </a:extLst>
          </p:cNvPr>
          <p:cNvSpPr txBox="1"/>
          <p:nvPr/>
        </p:nvSpPr>
        <p:spPr>
          <a:xfrm>
            <a:off x="2544448" y="2465131"/>
            <a:ext cx="325999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Md. Zahid Hossain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Lecturer of Physiotherapy</a:t>
            </a:r>
          </a:p>
          <a:p>
            <a:pPr algn="ctr"/>
            <a:r>
              <a:rPr lang="en-US" sz="1200" dirty="0" err="1">
                <a:solidFill>
                  <a:srgbClr val="FFFF00"/>
                </a:solidFill>
              </a:rPr>
              <a:t>Jashore</a:t>
            </a:r>
            <a:r>
              <a:rPr lang="en-US" sz="1200" dirty="0">
                <a:solidFill>
                  <a:srgbClr val="FFFF00"/>
                </a:solidFill>
              </a:rPr>
              <a:t> University of Science &amp; Technology (JUST)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Former Faculty of Bangladesh Health Professions Institute (BHPI), CRP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Treasurer of Bangladesh Physiotherapy Association (BPA)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Former Clinical Physiotherapist, CRP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Former Organizing Secretary of BPA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B424A-CE15-4299-985A-D0171393E94C}"/>
              </a:ext>
            </a:extLst>
          </p:cNvPr>
          <p:cNvSpPr txBox="1"/>
          <p:nvPr/>
        </p:nvSpPr>
        <p:spPr>
          <a:xfrm>
            <a:off x="-95940" y="2465131"/>
            <a:ext cx="287125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Gausul Azam Ranju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Physiotherapist and In-charge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Department of physiotherapy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BGC Trust Medical College &amp; Hospital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Chandanaish, Chittagong</a:t>
            </a:r>
          </a:p>
          <a:p>
            <a:pPr algn="ctr"/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719422-C3CB-4C15-9E6C-EDFF756FCEBE}"/>
              </a:ext>
            </a:extLst>
          </p:cNvPr>
          <p:cNvSpPr txBox="1"/>
          <p:nvPr/>
        </p:nvSpPr>
        <p:spPr>
          <a:xfrm>
            <a:off x="573464" y="2206600"/>
            <a:ext cx="153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Founder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867F73-667C-4C14-8DC4-D51C0595D4F8}"/>
              </a:ext>
            </a:extLst>
          </p:cNvPr>
          <p:cNvSpPr txBox="1"/>
          <p:nvPr/>
        </p:nvSpPr>
        <p:spPr>
          <a:xfrm>
            <a:off x="138020" y="4843661"/>
            <a:ext cx="507034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</a:rPr>
              <a:t>K M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Amran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Hossain,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Lecturer, Bangladesh Health Professions Institute (BHPI)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Organizing Secretary, Bangladesh Physiotherapy Association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Australia Awards Fellow in Public Health Leadership (University of Melbourne)</a:t>
            </a:r>
          </a:p>
          <a:p>
            <a:pPr algn="ctr"/>
            <a:r>
              <a:rPr lang="en-US" sz="1200" dirty="0" err="1">
                <a:solidFill>
                  <a:srgbClr val="FFFF00"/>
                </a:solidFill>
              </a:rPr>
              <a:t>ASCoN</a:t>
            </a:r>
            <a:r>
              <a:rPr lang="en-US" sz="1200" dirty="0">
                <a:solidFill>
                  <a:srgbClr val="FFFF00"/>
                </a:solidFill>
              </a:rPr>
              <a:t> award for best oral presentation (2020); 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SCS Gold Medal Award (2020)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Reviewer, International Journal of Mental Health &amp; Addiction (Springer Nature)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Reviewer, Global Heart 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Editorial Coordinator, Bangladesh Physiotherapy Journal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D36983-7C78-4C5D-AFE5-A628812DAB29}"/>
              </a:ext>
            </a:extLst>
          </p:cNvPr>
          <p:cNvSpPr/>
          <p:nvPr/>
        </p:nvSpPr>
        <p:spPr>
          <a:xfrm>
            <a:off x="53338" y="1208156"/>
            <a:ext cx="5809273" cy="30143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Placeholder 5">
            <a:extLst>
              <a:ext uri="{FF2B5EF4-FFF2-40B4-BE49-F238E27FC236}">
                <a16:creationId xmlns:a16="http://schemas.microsoft.com/office/drawing/2014/main" id="{FA7AAFD9-5DB9-4CFA-A2E9-1DD565AE2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8562813" y="1608155"/>
            <a:ext cx="640080" cy="64008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Placeholder 5">
            <a:extLst>
              <a:ext uri="{FF2B5EF4-FFF2-40B4-BE49-F238E27FC236}">
                <a16:creationId xmlns:a16="http://schemas.microsoft.com/office/drawing/2014/main" id="{BB59DB2D-7BCE-4FA6-B88E-2A319425B8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52" t="940" r="952" b="19196"/>
          <a:stretch/>
        </p:blipFill>
        <p:spPr>
          <a:xfrm>
            <a:off x="2353151" y="4248983"/>
            <a:ext cx="640080" cy="64008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86EED3-33F2-4C6A-827D-1C0900067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2326701"/>
            <a:ext cx="3269291" cy="1738868"/>
          </a:xfrm>
          <a:prstGeom prst="rect">
            <a:avLst/>
          </a:prstGeom>
        </p:spPr>
      </p:pic>
      <p:pic>
        <p:nvPicPr>
          <p:cNvPr id="19" name="Picture Placeholder 3">
            <a:extLst>
              <a:ext uri="{FF2B5EF4-FFF2-40B4-BE49-F238E27FC236}">
                <a16:creationId xmlns:a16="http://schemas.microsoft.com/office/drawing/2014/main" id="{C5D38760-820B-4746-B447-898CFF7162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2813" y="4248983"/>
            <a:ext cx="640080" cy="64008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AC6574-87C7-4590-8F9F-935C834051DD}"/>
              </a:ext>
            </a:extLst>
          </p:cNvPr>
          <p:cNvSpPr txBox="1"/>
          <p:nvPr/>
        </p:nvSpPr>
        <p:spPr>
          <a:xfrm>
            <a:off x="5342303" y="4837491"/>
            <a:ext cx="708109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</a:rPr>
              <a:t>Dr. Md.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Feroz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Kabir, PT</a:t>
            </a:r>
          </a:p>
          <a:p>
            <a:pPr algn="ctr"/>
            <a:r>
              <a:rPr lang="en-US" sz="1200" i="0" dirty="0">
                <a:solidFill>
                  <a:srgbClr val="FFFF00"/>
                </a:solidFill>
                <a:effectLst/>
              </a:rPr>
              <a:t>Assistant Professor and Chairman, Department of Physiotherapy and Rehabilitation, </a:t>
            </a:r>
            <a:r>
              <a:rPr lang="en-US" sz="1200" i="0" dirty="0" err="1">
                <a:solidFill>
                  <a:srgbClr val="FFFF00"/>
                </a:solidFill>
                <a:effectLst/>
              </a:rPr>
              <a:t>Jashore</a:t>
            </a:r>
            <a:r>
              <a:rPr lang="en-US" sz="1200" i="0" dirty="0">
                <a:solidFill>
                  <a:srgbClr val="FFFF00"/>
                </a:solidFill>
                <a:effectLst/>
              </a:rPr>
              <a:t> University of Science and Technology.</a:t>
            </a:r>
          </a:p>
          <a:p>
            <a:pPr algn="ctr"/>
            <a:r>
              <a:rPr lang="en-US" sz="1200" i="0" dirty="0">
                <a:solidFill>
                  <a:srgbClr val="FFFF00"/>
                </a:solidFill>
                <a:effectLst/>
              </a:rPr>
              <a:t>Clinical </a:t>
            </a:r>
            <a:r>
              <a:rPr lang="en-US" sz="1200" i="0" dirty="0" err="1">
                <a:solidFill>
                  <a:srgbClr val="FFFF00"/>
                </a:solidFill>
                <a:effectLst/>
              </a:rPr>
              <a:t>Neurodynamics</a:t>
            </a:r>
            <a:r>
              <a:rPr lang="en-US" sz="1200" i="0" dirty="0">
                <a:solidFill>
                  <a:srgbClr val="FFFF00"/>
                </a:solidFill>
                <a:effectLst/>
              </a:rPr>
              <a:t> (NDS, Australia), Manipulative Therapy (Capri, India)</a:t>
            </a:r>
          </a:p>
          <a:p>
            <a:pPr algn="ctr"/>
            <a:r>
              <a:rPr lang="en-US" sz="1200" i="0" dirty="0">
                <a:solidFill>
                  <a:srgbClr val="FFFF00"/>
                </a:solidFill>
                <a:effectLst/>
              </a:rPr>
              <a:t>Dip. Osteopath (OCO, Canada), Cert. Gen. Med. (DU)</a:t>
            </a:r>
          </a:p>
          <a:p>
            <a:pPr algn="ctr"/>
            <a:r>
              <a:rPr lang="en-US" sz="1200" i="0" dirty="0">
                <a:solidFill>
                  <a:srgbClr val="FFFF00"/>
                </a:solidFill>
                <a:effectLst/>
              </a:rPr>
              <a:t>Senior Physiotherapist (Former), Dhaka University Medical Center &amp; Hospital and </a:t>
            </a:r>
          </a:p>
          <a:p>
            <a:pPr algn="ctr"/>
            <a:r>
              <a:rPr lang="en-US" sz="1200" i="0" dirty="0">
                <a:solidFill>
                  <a:srgbClr val="FFFF00"/>
                </a:solidFill>
                <a:effectLst/>
              </a:rPr>
              <a:t>Center for the Rehabilitation of the Paralyzed (CRP), </a:t>
            </a:r>
            <a:r>
              <a:rPr lang="en-US" sz="1200" i="0" dirty="0" err="1">
                <a:solidFill>
                  <a:srgbClr val="FFFF00"/>
                </a:solidFill>
                <a:effectLst/>
              </a:rPr>
              <a:t>Savar</a:t>
            </a:r>
            <a:r>
              <a:rPr lang="en-US" sz="1200" i="0" dirty="0">
                <a:solidFill>
                  <a:srgbClr val="FFFF00"/>
                </a:solidFill>
                <a:effectLst/>
              </a:rPr>
              <a:t>, Dhaka.</a:t>
            </a:r>
          </a:p>
          <a:p>
            <a:pPr algn="ctr"/>
            <a:r>
              <a:rPr lang="en-US" sz="1200" i="0" dirty="0">
                <a:solidFill>
                  <a:srgbClr val="FFFF00"/>
                </a:solidFill>
                <a:effectLst/>
              </a:rPr>
              <a:t>Consultant Physiotherapist, BRB Hospitals Ltd. </a:t>
            </a:r>
          </a:p>
          <a:p>
            <a:pPr algn="ctr"/>
            <a:r>
              <a:rPr lang="en-US" sz="1200" i="0" dirty="0">
                <a:solidFill>
                  <a:srgbClr val="FFFF00"/>
                </a:solidFill>
                <a:effectLst/>
              </a:rPr>
              <a:t>Elected Joint Secretary, Bangladesh Physiotherapy Association (BPA)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7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Management Team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A468B-4898-4ED8-9D76-2D957BDB1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4FF195-44B6-46DF-A7CF-2BDFC28A9D66}"/>
              </a:ext>
            </a:extLst>
          </p:cNvPr>
          <p:cNvSpPr/>
          <p:nvPr/>
        </p:nvSpPr>
        <p:spPr>
          <a:xfrm>
            <a:off x="-2358" y="609601"/>
            <a:ext cx="12194357" cy="59737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86EED3-33F2-4C6A-827D-1C0900067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5"/>
          <a:stretch/>
        </p:blipFill>
        <p:spPr>
          <a:xfrm>
            <a:off x="628152" y="1073576"/>
            <a:ext cx="4106151" cy="3427163"/>
          </a:xfrm>
          <a:prstGeom prst="rect">
            <a:avLst/>
          </a:prstGeom>
        </p:spPr>
      </p:pic>
      <p:pic>
        <p:nvPicPr>
          <p:cNvPr id="23" name="Picture Placeholder 5">
            <a:extLst>
              <a:ext uri="{FF2B5EF4-FFF2-40B4-BE49-F238E27FC236}">
                <a16:creationId xmlns:a16="http://schemas.microsoft.com/office/drawing/2014/main" id="{FA7AAFD9-5DB9-4CFA-A2E9-1DD565AE2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151221" y="661472"/>
            <a:ext cx="914400" cy="9144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026" name="Picture 2" descr="May be an image of 2 people, including Mohamed Sakel">
            <a:extLst>
              <a:ext uri="{FF2B5EF4-FFF2-40B4-BE49-F238E27FC236}">
                <a16:creationId xmlns:a16="http://schemas.microsoft.com/office/drawing/2014/main" id="{37A4F124-AB81-4E0D-9D88-8C2339BE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6" y="1093577"/>
            <a:ext cx="1724024" cy="23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F4C247-BD8C-4896-B2FC-40992CC427D6}"/>
              </a:ext>
            </a:extLst>
          </p:cNvPr>
          <p:cNvSpPr txBox="1"/>
          <p:nvPr/>
        </p:nvSpPr>
        <p:spPr>
          <a:xfrm>
            <a:off x="5145341" y="3397484"/>
            <a:ext cx="17240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Presenting ADAPT Neurotechnology  project, France -UK partnership</a:t>
            </a:r>
            <a:r>
              <a:rPr lang="en-US" sz="1400" dirty="0">
                <a:solidFill>
                  <a:schemeClr val="bg1"/>
                </a:solidFill>
                <a:latin typeface="Segoe UI Historic" panose="020B0502040204020203" pitchFamily="34" charset="0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May be an image of 2 people, including Mohamed Sakel and text">
            <a:extLst>
              <a:ext uri="{FF2B5EF4-FFF2-40B4-BE49-F238E27FC236}">
                <a16:creationId xmlns:a16="http://schemas.microsoft.com/office/drawing/2014/main" id="{41FEC67D-7DBB-4694-88F6-017A4388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92" y="1118672"/>
            <a:ext cx="3254880" cy="19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64C20D5-364D-4143-A588-3900D1319699}"/>
              </a:ext>
            </a:extLst>
          </p:cNvPr>
          <p:cNvSpPr txBox="1"/>
          <p:nvPr/>
        </p:nvSpPr>
        <p:spPr>
          <a:xfrm>
            <a:off x="10675753" y="1277683"/>
            <a:ext cx="12717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Neuro Convention on Robotics in neuro-Disability</a:t>
            </a:r>
            <a:r>
              <a:rPr lang="en-US" sz="1400" dirty="0">
                <a:solidFill>
                  <a:schemeClr val="bg1"/>
                </a:solidFill>
                <a:latin typeface="Segoe UI Historic" panose="020B0502040204020203" pitchFamily="34" charset="0"/>
              </a:rPr>
              <a:t> &amp;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rehab during Covid</a:t>
            </a:r>
            <a:r>
              <a:rPr lang="en-US" sz="1400" dirty="0">
                <a:solidFill>
                  <a:schemeClr val="bg1"/>
                </a:solidFill>
                <a:latin typeface="Segoe UI Historic" panose="020B0502040204020203" pitchFamily="34" charset="0"/>
              </a:rPr>
              <a:t>-19.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BC402-C417-48D2-85CF-F97D5431AAD5}"/>
              </a:ext>
            </a:extLst>
          </p:cNvPr>
          <p:cNvSpPr txBox="1"/>
          <p:nvPr/>
        </p:nvSpPr>
        <p:spPr>
          <a:xfrm>
            <a:off x="13355" y="4437306"/>
            <a:ext cx="12194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effectLst/>
              </a:rPr>
              <a:t>Guness</a:t>
            </a:r>
            <a:r>
              <a:rPr lang="en-US" sz="120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Shivanand</a:t>
            </a:r>
            <a:r>
              <a:rPr lang="en-US" sz="1200" dirty="0">
                <a:solidFill>
                  <a:schemeClr val="bg1"/>
                </a:solidFill>
                <a:effectLst/>
              </a:rPr>
              <a:t> P.,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Farzin</a:t>
            </a:r>
            <a:r>
              <a:rPr lang="en-US" sz="120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Deravi</a:t>
            </a:r>
            <a:r>
              <a:rPr lang="en-US" sz="1200" dirty="0">
                <a:solidFill>
                  <a:schemeClr val="bg1"/>
                </a:solidFill>
                <a:effectLst/>
              </a:rPr>
              <a:t>, Konstantinos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Sirlantzis</a:t>
            </a:r>
            <a:r>
              <a:rPr lang="en-US" sz="1200" dirty="0">
                <a:solidFill>
                  <a:schemeClr val="bg1"/>
                </a:solidFill>
                <a:effectLst/>
              </a:rPr>
              <a:t>, Matthew G. Pepper, and Mohammed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Sakel</a:t>
            </a:r>
            <a:r>
              <a:rPr lang="en-US" sz="1200" dirty="0">
                <a:solidFill>
                  <a:schemeClr val="bg1"/>
                </a:solidFill>
                <a:effectLst/>
              </a:rPr>
              <a:t>. “</a:t>
            </a:r>
            <a:r>
              <a:rPr lang="en-US" sz="1200" b="1" u="sng" dirty="0">
                <a:solidFill>
                  <a:schemeClr val="bg1"/>
                </a:solidFill>
                <a:effectLst/>
              </a:rPr>
              <a:t>Development and Evaluation of a Mouse Emulator Using Multi-Modal Real-Time Head Tracking Systems with Facial Gesture Recognition as a Switching Mechanism</a:t>
            </a:r>
            <a:r>
              <a:rPr lang="en-US" sz="1200" dirty="0">
                <a:solidFill>
                  <a:schemeClr val="bg1"/>
                </a:solidFill>
                <a:effectLst/>
              </a:rPr>
              <a:t>.” In 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Pattern Recognition. ICPR International Workshops and Challenges</a:t>
            </a:r>
            <a:r>
              <a:rPr lang="en-US" sz="1200" dirty="0">
                <a:solidFill>
                  <a:schemeClr val="bg1"/>
                </a:solidFill>
                <a:effectLst/>
              </a:rPr>
              <a:t>, edited by Alberto Del Bimbo, Rita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Cucchiara</a:t>
            </a:r>
            <a:r>
              <a:rPr lang="en-US" sz="1200" dirty="0">
                <a:solidFill>
                  <a:schemeClr val="bg1"/>
                </a:solidFill>
                <a:effectLst/>
              </a:rPr>
              <a:t>, Stan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Sclaroff</a:t>
            </a:r>
            <a:r>
              <a:rPr lang="en-US" sz="1200" dirty="0">
                <a:solidFill>
                  <a:schemeClr val="bg1"/>
                </a:solidFill>
                <a:effectLst/>
              </a:rPr>
              <a:t>, Giovanni Maria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Farinella</a:t>
            </a:r>
            <a:r>
              <a:rPr lang="en-US" sz="1200" dirty="0">
                <a:solidFill>
                  <a:schemeClr val="bg1"/>
                </a:solidFill>
                <a:effectLst/>
              </a:rPr>
              <a:t>, Tao Mei, Marco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Bertini</a:t>
            </a:r>
            <a:r>
              <a:rPr lang="en-US" sz="1200" dirty="0">
                <a:solidFill>
                  <a:schemeClr val="bg1"/>
                </a:solidFill>
                <a:effectLst/>
              </a:rPr>
              <a:t>, Hugo Jair Escalante, and Roberto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Vezzani</a:t>
            </a:r>
            <a:r>
              <a:rPr lang="en-US" sz="1200" dirty="0">
                <a:solidFill>
                  <a:schemeClr val="bg1"/>
                </a:solidFill>
                <a:effectLst/>
              </a:rPr>
              <a:t>, 218–32. Lecture Notes in Computer Science. Cham: Springer International Publishing, 2021. </a:t>
            </a:r>
            <a:r>
              <a:rPr lang="en-US" sz="1200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https://doi.org/10.1007/978-3-030-68790-8_18</a:t>
            </a:r>
            <a:r>
              <a:rPr lang="en-US" sz="1200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84E8F-1B1B-4C48-B1B8-C2B4138A1CB8}"/>
              </a:ext>
            </a:extLst>
          </p:cNvPr>
          <p:cNvSpPr txBox="1"/>
          <p:nvPr/>
        </p:nvSpPr>
        <p:spPr>
          <a:xfrm>
            <a:off x="7856" y="516882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</a:rPr>
              <a:t>Birch, Nick, Jon Graham, Tom Priestley, Chris Heywood, Mohamed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Sakel</a:t>
            </a:r>
            <a:r>
              <a:rPr lang="en-US" sz="1200" dirty="0">
                <a:solidFill>
                  <a:schemeClr val="bg1"/>
                </a:solidFill>
                <a:effectLst/>
              </a:rPr>
              <a:t>, Angela Gall, Andrew Nunn, and Nada Signal. “</a:t>
            </a:r>
            <a:r>
              <a:rPr lang="en-US" sz="1200" b="1" u="sng" dirty="0">
                <a:solidFill>
                  <a:schemeClr val="bg1"/>
                </a:solidFill>
                <a:effectLst/>
              </a:rPr>
              <a:t>Results of the First Interim Analysis of the RAPPER II Trial in Patients with Spinal Cord Injury: Ambulation and Functional Exercise Programs in the REX Powered Walking Aid</a:t>
            </a:r>
            <a:r>
              <a:rPr lang="en-US" sz="1200" dirty="0">
                <a:solidFill>
                  <a:schemeClr val="bg1"/>
                </a:solidFill>
                <a:effectLst/>
              </a:rPr>
              <a:t>.” 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Journal of </a:t>
            </a:r>
            <a:r>
              <a:rPr lang="en-US" sz="1200" i="1" dirty="0" err="1">
                <a:solidFill>
                  <a:schemeClr val="bg1"/>
                </a:solidFill>
                <a:effectLst/>
              </a:rPr>
              <a:t>NeuroEngineering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 and Rehabilitation</a:t>
            </a:r>
            <a:r>
              <a:rPr lang="en-US" sz="1200" dirty="0">
                <a:solidFill>
                  <a:schemeClr val="bg1"/>
                </a:solidFill>
                <a:effectLst/>
              </a:rPr>
              <a:t> 14, no. 1 (June 19, 2017): 60. </a:t>
            </a:r>
            <a:r>
              <a:rPr lang="en-US" sz="1200" dirty="0">
                <a:solidFill>
                  <a:schemeClr val="bg1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https://doi.org/10.1186/s12984-017-0274-6</a:t>
            </a:r>
            <a:r>
              <a:rPr lang="en-US" sz="1200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32375-6CE1-4069-B2B2-777486B62101}"/>
              </a:ext>
            </a:extLst>
          </p:cNvPr>
          <p:cNvSpPr txBox="1"/>
          <p:nvPr/>
        </p:nvSpPr>
        <p:spPr>
          <a:xfrm>
            <a:off x="7543503" y="3105542"/>
            <a:ext cx="3353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Innovation Award nomination: European Neuro-Convention March 2020.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80D62-30CC-46DA-91E4-C233BA00B6E8}"/>
              </a:ext>
            </a:extLst>
          </p:cNvPr>
          <p:cNvSpPr txBox="1"/>
          <p:nvPr/>
        </p:nvSpPr>
        <p:spPr>
          <a:xfrm>
            <a:off x="4191000" y="70424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Advisor &amp; Board Member’s Expertise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50123-B78F-420A-8EC2-F90DB86730AA}"/>
              </a:ext>
            </a:extLst>
          </p:cNvPr>
          <p:cNvSpPr txBox="1"/>
          <p:nvPr/>
        </p:nvSpPr>
        <p:spPr>
          <a:xfrm>
            <a:off x="1506526" y="5932354"/>
            <a:ext cx="10685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</a:rPr>
              <a:t>Hossain, M. A., K. M. A. Hossain, M. Hossain, I.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Rahaman</a:t>
            </a:r>
            <a:r>
              <a:rPr lang="en-US" sz="1200" dirty="0">
                <a:solidFill>
                  <a:schemeClr val="bg1"/>
                </a:solidFill>
                <a:effectLst/>
              </a:rPr>
              <a:t>, and F. </a:t>
            </a:r>
            <a:r>
              <a:rPr lang="en-US" sz="1200" dirty="0" err="1">
                <a:solidFill>
                  <a:schemeClr val="bg1"/>
                </a:solidFill>
                <a:effectLst/>
              </a:rPr>
              <a:t>Taoheed</a:t>
            </a:r>
            <a:r>
              <a:rPr lang="en-US" sz="1200" dirty="0">
                <a:solidFill>
                  <a:schemeClr val="bg1"/>
                </a:solidFill>
                <a:effectLst/>
              </a:rPr>
              <a:t>. “Effectiveness of Gait Training Supported by Overhead Harness in Patients with Spinal Cord Injury (SCI) at Rehabilitation Centre in Bangladesh.” </a:t>
            </a:r>
            <a:r>
              <a:rPr lang="en-US" sz="1200" i="1" dirty="0">
                <a:solidFill>
                  <a:schemeClr val="bg1"/>
                </a:solidFill>
                <a:effectLst/>
              </a:rPr>
              <a:t>Int J Neurorehabilitation</a:t>
            </a:r>
            <a:r>
              <a:rPr lang="en-US" sz="1200" dirty="0">
                <a:solidFill>
                  <a:schemeClr val="bg1"/>
                </a:solidFill>
                <a:effectLst/>
              </a:rPr>
              <a:t> 5, no. 332 (2018): 2376–0281.</a:t>
            </a:r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339F7244-E414-4BAB-81D3-81920F7418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952" t="940" r="952" b="19196"/>
          <a:stretch/>
        </p:blipFill>
        <p:spPr>
          <a:xfrm>
            <a:off x="821668" y="5823198"/>
            <a:ext cx="640080" cy="640080"/>
          </a:xfrm>
          <a:prstGeom prst="ellipse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47092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/>
              <a:t>Technology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79E6E-D449-4D7C-BEFC-6940208A0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pc="-53" dirty="0">
                <a:latin typeface="Segoe UI"/>
              </a:rPr>
              <a:t>Describe:</a:t>
            </a:r>
            <a:r>
              <a:rPr lang="en-US" sz="2800" u="sng" spc="-53" dirty="0">
                <a:latin typeface="Segoe UI"/>
              </a:rPr>
              <a:t>  </a:t>
            </a:r>
          </a:p>
          <a:p>
            <a:pPr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spc="-53" dirty="0">
                <a:latin typeface="Segoe UI"/>
              </a:rPr>
              <a:t>Product architecture overview</a:t>
            </a:r>
          </a:p>
          <a:p>
            <a:pPr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spc="-53" dirty="0">
                <a:latin typeface="Segoe UI"/>
              </a:rPr>
              <a:t>Key technologies &amp; platforms: </a:t>
            </a:r>
          </a:p>
          <a:p>
            <a:pPr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spc="-53" dirty="0">
                <a:latin typeface="Segoe UI"/>
              </a:rPr>
              <a:t>Scalability/Security/Deployment plan: </a:t>
            </a:r>
          </a:p>
          <a:p>
            <a:pPr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spc="-53" dirty="0">
                <a:latin typeface="Segoe UI"/>
              </a:rPr>
              <a:t>Integration with other products/services</a:t>
            </a:r>
          </a:p>
          <a:p>
            <a:endParaRPr lang="en-US" dirty="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0DC1BB46-ED0A-43E5-A1EC-E42453ABD365}"/>
              </a:ext>
            </a:extLst>
          </p:cNvPr>
          <p:cNvSpPr/>
          <p:nvPr/>
        </p:nvSpPr>
        <p:spPr>
          <a:xfrm rot="16200000">
            <a:off x="6278576" y="2846748"/>
            <a:ext cx="640059" cy="548011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914401"/>
            <a:ext cx="3173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200" b="1" i="1" u="sng" dirty="0"/>
              <a:t>Business Strategy</a:t>
            </a:r>
            <a:endParaRPr lang="en-US" sz="3000" kern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BF5E5-EDB3-4AA3-950F-7EE23F102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961849"/>
            <a:ext cx="8077200" cy="6457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150000"/>
              </a:lnSpc>
              <a:buClr>
                <a:srgbClr val="C00000"/>
              </a:buClr>
            </a:pPr>
            <a:r>
              <a:rPr lang="en-US" spc="-53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 </a:t>
            </a:r>
            <a:br>
              <a:rPr lang="en-US" spc="-53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</a:br>
            <a:r>
              <a:rPr lang="en-US" sz="2400" spc="-53" dirty="0">
                <a:latin typeface="Segoe UI"/>
              </a:rPr>
              <a:t>Describe: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spc="-53" dirty="0">
                <a:latin typeface="Segoe UI"/>
              </a:rPr>
              <a:t>Product Plan: 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spc="-53" dirty="0">
                <a:latin typeface="Segoe UI"/>
              </a:rPr>
              <a:t>Partnerships: </a:t>
            </a:r>
            <a:r>
              <a:rPr lang="en-US" sz="2400" b="1" spc="-53" dirty="0">
                <a:solidFill>
                  <a:srgbClr val="0070C0"/>
                </a:solidFill>
                <a:latin typeface="Segoe UI"/>
              </a:rPr>
              <a:t>-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spc="-53" dirty="0">
                <a:latin typeface="Segoe UI"/>
              </a:rPr>
              <a:t>Marketing plan (web/social/electronic/print): </a:t>
            </a:r>
            <a:r>
              <a:rPr lang="en-US" sz="2400" b="1" spc="-53" dirty="0">
                <a:solidFill>
                  <a:srgbClr val="0070C0"/>
                </a:solidFill>
                <a:latin typeface="Segoe UI"/>
              </a:rPr>
              <a:t>web social media, print media, exhibition awareness program. 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spc="-53" dirty="0">
                <a:latin typeface="Segoe UI"/>
              </a:rPr>
              <a:t>Sales plan (direct/indirect/channels): </a:t>
            </a:r>
            <a:r>
              <a:rPr lang="en-US" sz="2400" b="1" spc="-53" dirty="0">
                <a:solidFill>
                  <a:srgbClr val="0070C0"/>
                </a:solidFill>
                <a:latin typeface="Segoe UI"/>
              </a:rPr>
              <a:t>Hospital, Rehabilitation center, Individual Client, NGO. </a:t>
            </a:r>
          </a:p>
          <a:p>
            <a:pPr defTabSz="685800">
              <a:lnSpc>
                <a:spcPct val="150000"/>
              </a:lnSpc>
              <a:buClr>
                <a:srgbClr val="C00000"/>
              </a:buClr>
            </a:pPr>
            <a:endParaRPr lang="en-US" sz="2400" spc="-53" dirty="0">
              <a:latin typeface="Segoe UI"/>
            </a:endParaRPr>
          </a:p>
          <a:p>
            <a:pPr defTabSz="685800">
              <a:lnSpc>
                <a:spcPct val="150000"/>
              </a:lnSpc>
              <a:buClr>
                <a:srgbClr val="C00000"/>
              </a:buClr>
            </a:pPr>
            <a:r>
              <a:rPr lang="en-US" spc="-53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		</a:t>
            </a:r>
          </a:p>
          <a:p>
            <a:pPr marL="257175" indent="-257175" defTabSz="6858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pc="-53" dirty="0">
              <a:gradFill>
                <a:gsLst>
                  <a:gs pos="2917">
                    <a:srgbClr val="797A7D"/>
                  </a:gs>
                  <a:gs pos="95000">
                    <a:srgbClr val="797A7D"/>
                  </a:gs>
                </a:gsLst>
                <a:lin ang="5400000" scaled="0"/>
              </a:gradFill>
              <a:latin typeface="Segoe UI"/>
            </a:endParaRPr>
          </a:p>
          <a:p>
            <a:pPr marL="257175" indent="-257175" defTabSz="6858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pc="-53" dirty="0">
              <a:gradFill>
                <a:gsLst>
                  <a:gs pos="2917">
                    <a:srgbClr val="797A7D"/>
                  </a:gs>
                  <a:gs pos="95000">
                    <a:srgbClr val="797A7D"/>
                  </a:gs>
                </a:gsLst>
                <a:lin ang="5400000" scaled="0"/>
              </a:gradFill>
              <a:latin typeface="Segoe UI"/>
            </a:endParaRPr>
          </a:p>
          <a:p>
            <a:pPr defTabSz="685800">
              <a:lnSpc>
                <a:spcPct val="150000"/>
              </a:lnSpc>
              <a:buClr>
                <a:srgbClr val="C00000"/>
              </a:buClr>
            </a:pPr>
            <a:r>
              <a:rPr lang="en-US" spc="-53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		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2A3ECCA6-7240-45A7-9FB4-80E439A9087E}"/>
              </a:ext>
            </a:extLst>
          </p:cNvPr>
          <p:cNvSpPr/>
          <p:nvPr/>
        </p:nvSpPr>
        <p:spPr>
          <a:xfrm rot="16200000">
            <a:off x="4297376" y="1847409"/>
            <a:ext cx="640059" cy="548011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1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33600" y="2057401"/>
            <a:ext cx="786907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2400" spc="-53" dirty="0">
                <a:latin typeface="Segoe UI"/>
              </a:rPr>
              <a:t>Describe: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400" spc="-53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 panose="020B0502040204020203" pitchFamily="34" charset="0"/>
                <a:cs typeface="Segoe UI" panose="020B0502040204020203" pitchFamily="34" charset="0"/>
              </a:rPr>
              <a:t>Funding sources &amp; amount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 panose="020B0502040204020203" pitchFamily="34" charset="0"/>
                <a:cs typeface="Segoe UI" panose="020B0502040204020203" pitchFamily="34" charset="0"/>
              </a:rPr>
              <a:t>Use of funds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 panose="020B0502040204020203" pitchFamily="34" charset="0"/>
                <a:cs typeface="Segoe UI" panose="020B0502040204020203" pitchFamily="34" charset="0"/>
              </a:rPr>
              <a:t>Revenue model 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 panose="020B0502040204020203" pitchFamily="34" charset="0"/>
                <a:cs typeface="Segoe UI" panose="020B0502040204020203" pitchFamily="34" charset="0"/>
              </a:rPr>
              <a:t>Cash flow projection</a:t>
            </a:r>
          </a:p>
          <a:p>
            <a:pPr defTabSz="685800">
              <a:lnSpc>
                <a:spcPct val="150000"/>
              </a:lnSpc>
              <a:buClr>
                <a:srgbClr val="C00000"/>
              </a:buClr>
              <a:defRPr/>
            </a:pPr>
            <a:endParaRPr lang="en-US" sz="2400" spc="-5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AC89A-2EEF-45AC-9B2B-3E3B6349F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914400"/>
            <a:ext cx="324762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200" b="1" i="1" u="sng" dirty="0"/>
              <a:t>Financial Strategy</a:t>
            </a:r>
            <a:br>
              <a:rPr lang="en-US" sz="3200" dirty="0"/>
            </a:br>
            <a:endParaRPr lang="en-US" sz="3000" kern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177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33600" y="1676400"/>
            <a:ext cx="786907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150000"/>
              </a:lnSpc>
              <a:buClr>
                <a:srgbClr val="C00000"/>
              </a:buClr>
              <a:defRPr/>
            </a:pPr>
            <a:endParaRPr lang="en-US" sz="1200" spc="-53" dirty="0">
              <a:gradFill>
                <a:gsLst>
                  <a:gs pos="2917">
                    <a:srgbClr val="797A7D"/>
                  </a:gs>
                  <a:gs pos="95000">
                    <a:srgbClr val="797A7D"/>
                  </a:gs>
                </a:gsLst>
                <a:lin ang="5400000" scaled="0"/>
              </a:gradFill>
              <a:latin typeface="Segoe UI"/>
            </a:endParaRPr>
          </a:p>
          <a:p>
            <a:pPr defTabSz="685800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2400" u="sng" spc="-53" dirty="0">
                <a:latin typeface="Segoe UI"/>
              </a:rPr>
              <a:t>Describe:   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/>
              </a:rPr>
              <a:t>Quarterly Plan (4 Qtrs.) - Business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/>
              </a:rPr>
              <a:t>Quarterly Plan (4 Qtrs.) - Technical</a:t>
            </a:r>
          </a:p>
          <a:p>
            <a:pPr marL="457200" indent="-457200" defTabSz="685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spc="-53" dirty="0">
                <a:latin typeface="Segoe UI"/>
              </a:rPr>
              <a:t>Quarterly Plan (4 Qtrs.) - Financial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C651C-80B2-486F-BA16-99EC7B77A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914400"/>
            <a:ext cx="37635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200" b="1" i="1" u="sng" dirty="0"/>
              <a:t>Implementation Plan</a:t>
            </a:r>
            <a:br>
              <a:rPr lang="en-US" sz="3200" dirty="0"/>
            </a:br>
            <a:endParaRPr lang="en-US" sz="3000" kern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55618-EB3A-4398-9D6E-40236E502FE3}"/>
              </a:ext>
            </a:extLst>
          </p:cNvPr>
          <p:cNvSpPr txBox="1"/>
          <p:nvPr/>
        </p:nvSpPr>
        <p:spPr>
          <a:xfrm>
            <a:off x="3238500" y="2539295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Phase: Installation</a:t>
            </a:r>
          </a:p>
          <a:p>
            <a:endParaRPr lang="en-US" sz="2400" b="1" dirty="0"/>
          </a:p>
          <a:p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Phase: Production</a:t>
            </a:r>
          </a:p>
          <a:p>
            <a:endParaRPr lang="en-US" sz="2400" b="1" dirty="0"/>
          </a:p>
          <a:p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Phase: Trial and Feedback</a:t>
            </a:r>
          </a:p>
          <a:p>
            <a:endParaRPr lang="en-US" sz="2400" b="1" dirty="0"/>
          </a:p>
          <a:p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 Phase: Product Delivery and Feedback</a:t>
            </a:r>
          </a:p>
        </p:txBody>
      </p:sp>
    </p:spTree>
    <p:extLst>
      <p:ext uri="{BB962C8B-B14F-4D97-AF65-F5344CB8AC3E}">
        <p14:creationId xmlns:p14="http://schemas.microsoft.com/office/powerpoint/2010/main" val="133676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0C3533-78A0-4441-AF5D-0AD7F9AEC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br>
              <a:rPr lang="en-US" b="1" i="1" u="sn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931D5-064E-47FA-96F6-8B0298B6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335418"/>
            <a:ext cx="3124200" cy="312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AEFEF6-F251-47E5-9995-D09F1E981D16}"/>
              </a:ext>
            </a:extLst>
          </p:cNvPr>
          <p:cNvSpPr txBox="1"/>
          <p:nvPr/>
        </p:nvSpPr>
        <p:spPr>
          <a:xfrm>
            <a:off x="2247900" y="990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N.B: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All the Materials Used in Here are Copyrighted. </a:t>
            </a:r>
          </a:p>
        </p:txBody>
      </p:sp>
    </p:spTree>
    <p:extLst>
      <p:ext uri="{BB962C8B-B14F-4D97-AF65-F5344CB8AC3E}">
        <p14:creationId xmlns:p14="http://schemas.microsoft.com/office/powerpoint/2010/main" val="241294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Introduction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EA746-0679-412D-85CB-32B030922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98DDAD-7401-4B16-B4B5-4BFB41580F54}"/>
              </a:ext>
            </a:extLst>
          </p:cNvPr>
          <p:cNvSpPr/>
          <p:nvPr/>
        </p:nvSpPr>
        <p:spPr>
          <a:xfrm>
            <a:off x="6658894" y="959368"/>
            <a:ext cx="4572000" cy="27432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Mission &amp; Objectives </a:t>
            </a:r>
          </a:p>
          <a:p>
            <a:pPr algn="ctr"/>
            <a:r>
              <a:rPr lang="en-US" sz="2800" b="1" dirty="0"/>
              <a:t>of the Startup: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7C7292-90A7-467F-A7A0-159BD0B49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71" y="486553"/>
            <a:ext cx="993808" cy="9938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345172-D618-4717-BC9D-374CD405050A}"/>
              </a:ext>
            </a:extLst>
          </p:cNvPr>
          <p:cNvGrpSpPr/>
          <p:nvPr/>
        </p:nvGrpSpPr>
        <p:grpSpPr>
          <a:xfrm>
            <a:off x="492534" y="552817"/>
            <a:ext cx="5040573" cy="3149751"/>
            <a:chOff x="492534" y="552817"/>
            <a:chExt cx="5040573" cy="31497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AFD71D-0F3D-48BB-915B-40F39BC9731D}"/>
                </a:ext>
              </a:extLst>
            </p:cNvPr>
            <p:cNvSpPr/>
            <p:nvPr/>
          </p:nvSpPr>
          <p:spPr>
            <a:xfrm>
              <a:off x="961107" y="959368"/>
              <a:ext cx="4572000" cy="2743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Location of Operations:</a:t>
              </a:r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  <a:p>
              <a:pPr algn="ctr"/>
              <a:r>
                <a:rPr lang="en-US" sz="2800" b="1" dirty="0"/>
                <a:t> </a:t>
              </a:r>
            </a:p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D1B335-F44A-4782-9CD5-2E92564F5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34" y="552817"/>
              <a:ext cx="1137160" cy="11371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8408186-0EA7-489D-94FF-54E28B6AB588}"/>
              </a:ext>
            </a:extLst>
          </p:cNvPr>
          <p:cNvGrpSpPr/>
          <p:nvPr/>
        </p:nvGrpSpPr>
        <p:grpSpPr>
          <a:xfrm>
            <a:off x="3810000" y="2904886"/>
            <a:ext cx="4572000" cy="3666328"/>
            <a:chOff x="3810000" y="2904886"/>
            <a:chExt cx="4572000" cy="36663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246D8-46F1-468D-B1C1-756606735577}"/>
                </a:ext>
              </a:extLst>
            </p:cNvPr>
            <p:cNvSpPr/>
            <p:nvPr/>
          </p:nvSpPr>
          <p:spPr>
            <a:xfrm>
              <a:off x="3810000" y="3828014"/>
              <a:ext cx="4572000" cy="2743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Description of Product or Service:</a:t>
              </a:r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0FA0FA-65F3-47C3-B338-E809047B2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887" y="2904886"/>
              <a:ext cx="1048225" cy="104822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AC9DA81-D599-4B28-A3FC-9174BBC881C9}"/>
              </a:ext>
            </a:extLst>
          </p:cNvPr>
          <p:cNvSpPr txBox="1"/>
          <p:nvPr/>
        </p:nvSpPr>
        <p:spPr>
          <a:xfrm>
            <a:off x="2612157" y="2036883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DHAKA</a:t>
            </a:r>
          </a:p>
        </p:txBody>
      </p:sp>
    </p:spTree>
    <p:extLst>
      <p:ext uri="{BB962C8B-B14F-4D97-AF65-F5344CB8AC3E}">
        <p14:creationId xmlns:p14="http://schemas.microsoft.com/office/powerpoint/2010/main" val="2375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Introduction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EA746-0679-412D-85CB-32B030922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98DDAD-7401-4B16-B4B5-4BFB41580F54}"/>
              </a:ext>
            </a:extLst>
          </p:cNvPr>
          <p:cNvSpPr/>
          <p:nvPr/>
        </p:nvSpPr>
        <p:spPr>
          <a:xfrm>
            <a:off x="685800" y="959367"/>
            <a:ext cx="10545094" cy="5365233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Mission &amp; Objectives </a:t>
            </a:r>
          </a:p>
          <a:p>
            <a:pPr algn="ctr"/>
            <a:r>
              <a:rPr lang="en-US" sz="2800" b="1" dirty="0"/>
              <a:t>of the Startup: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7C7292-90A7-467F-A7A0-159BD0B49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71" y="486553"/>
            <a:ext cx="993808" cy="993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F3AA57-26FC-4BBF-B712-130ADB2C7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52" y="2102367"/>
            <a:ext cx="1676095" cy="1676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C8FC5-E237-47CE-A81E-E5BC7C7D7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98" y="4208377"/>
            <a:ext cx="1676095" cy="16760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E33622-5053-4AAB-AC03-51BB5A31564F}"/>
              </a:ext>
            </a:extLst>
          </p:cNvPr>
          <p:cNvSpPr txBox="1"/>
          <p:nvPr/>
        </p:nvSpPr>
        <p:spPr>
          <a:xfrm>
            <a:off x="929682" y="3406407"/>
            <a:ext cx="41200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H</a:t>
            </a:r>
            <a:r>
              <a:rPr lang="en-US" sz="2800" b="1" i="0" u="none" strike="noStrike" dirty="0">
                <a:solidFill>
                  <a:srgbClr val="FFFF00"/>
                </a:solidFill>
                <a:effectLst/>
              </a:rPr>
              <a:t>ealthcare + Engineering + Technology</a:t>
            </a:r>
            <a:endParaRPr lang="en-US" sz="28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E1A34-78F4-4D56-A931-ECEF5A83CDFC}"/>
              </a:ext>
            </a:extLst>
          </p:cNvPr>
          <p:cNvSpPr txBox="1"/>
          <p:nvPr/>
        </p:nvSpPr>
        <p:spPr>
          <a:xfrm>
            <a:off x="7315200" y="3067853"/>
            <a:ext cx="30615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Science &amp; Technology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FFF00"/>
                </a:solidFill>
                <a:effectLst/>
              </a:rPr>
              <a:t>Artificial Intelligence (AI)</a:t>
            </a:r>
            <a:endParaRPr lang="en-US" sz="2000" b="1" dirty="0">
              <a:solidFill>
                <a:srgbClr val="FFFF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FFF00"/>
                </a:solidFill>
                <a:effectLst/>
              </a:rPr>
              <a:t>Augmented reality (AR)</a:t>
            </a:r>
            <a:endParaRPr lang="en-US" sz="2000" b="1" dirty="0">
              <a:solidFill>
                <a:srgbClr val="FFFF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FFF00"/>
                </a:solidFill>
                <a:effectLst/>
              </a:rPr>
              <a:t>Virtual Reality (VR)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FF00"/>
              </a:solidFill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FF00"/>
              </a:solidFill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Objectives: </a:t>
            </a: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effectLst/>
              </a:rPr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169309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Introduction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EA746-0679-412D-85CB-32B030922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98DDAD-7401-4B16-B4B5-4BFB41580F54}"/>
              </a:ext>
            </a:extLst>
          </p:cNvPr>
          <p:cNvSpPr/>
          <p:nvPr/>
        </p:nvSpPr>
        <p:spPr>
          <a:xfrm>
            <a:off x="6658894" y="959368"/>
            <a:ext cx="4572000" cy="27432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Mission &amp; Objectives </a:t>
            </a:r>
          </a:p>
          <a:p>
            <a:pPr algn="ctr"/>
            <a:r>
              <a:rPr lang="en-US" sz="2800" b="1" dirty="0"/>
              <a:t>of the Startup: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7C7292-90A7-467F-A7A0-159BD0B49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71" y="486553"/>
            <a:ext cx="993808" cy="9938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345172-D618-4717-BC9D-374CD405050A}"/>
              </a:ext>
            </a:extLst>
          </p:cNvPr>
          <p:cNvGrpSpPr/>
          <p:nvPr/>
        </p:nvGrpSpPr>
        <p:grpSpPr>
          <a:xfrm>
            <a:off x="492534" y="552817"/>
            <a:ext cx="5040573" cy="3149751"/>
            <a:chOff x="492534" y="552817"/>
            <a:chExt cx="5040573" cy="31497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AFD71D-0F3D-48BB-915B-40F39BC9731D}"/>
                </a:ext>
              </a:extLst>
            </p:cNvPr>
            <p:cNvSpPr/>
            <p:nvPr/>
          </p:nvSpPr>
          <p:spPr>
            <a:xfrm>
              <a:off x="961107" y="959368"/>
              <a:ext cx="4572000" cy="2743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Location of Operations:</a:t>
              </a:r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  <a:p>
              <a:pPr algn="ctr"/>
              <a:endParaRPr lang="en-US" sz="2800" b="1" dirty="0"/>
            </a:p>
            <a:p>
              <a:pPr algn="ctr"/>
              <a:r>
                <a:rPr lang="en-US" sz="2800" b="1" dirty="0"/>
                <a:t> </a:t>
              </a:r>
            </a:p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D1B335-F44A-4782-9CD5-2E92564F5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34" y="552817"/>
              <a:ext cx="1137160" cy="113716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246D8-46F1-468D-B1C1-756606735577}"/>
              </a:ext>
            </a:extLst>
          </p:cNvPr>
          <p:cNvSpPr/>
          <p:nvPr/>
        </p:nvSpPr>
        <p:spPr>
          <a:xfrm>
            <a:off x="3810000" y="3828014"/>
            <a:ext cx="4572000" cy="27432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Description of Product or Service: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FA0FA-65F3-47C3-B338-E809047B2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87" y="2904886"/>
            <a:ext cx="1048225" cy="1048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C9DA81-D599-4B28-A3FC-9174BBC881C9}"/>
              </a:ext>
            </a:extLst>
          </p:cNvPr>
          <p:cNvSpPr txBox="1"/>
          <p:nvPr/>
        </p:nvSpPr>
        <p:spPr>
          <a:xfrm>
            <a:off x="2612157" y="2036883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DHAKA</a:t>
            </a:r>
          </a:p>
        </p:txBody>
      </p:sp>
    </p:spTree>
    <p:extLst>
      <p:ext uri="{BB962C8B-B14F-4D97-AF65-F5344CB8AC3E}">
        <p14:creationId xmlns:p14="http://schemas.microsoft.com/office/powerpoint/2010/main" val="3991599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Introduction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EA746-0679-412D-85CB-32B030922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C246D8-46F1-468D-B1C1-756606735577}"/>
              </a:ext>
            </a:extLst>
          </p:cNvPr>
          <p:cNvSpPr/>
          <p:nvPr/>
        </p:nvSpPr>
        <p:spPr>
          <a:xfrm>
            <a:off x="609600" y="749431"/>
            <a:ext cx="10744200" cy="54864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Description of Product or Service: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FA0FA-65F3-47C3-B338-E809047B2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42917"/>
            <a:ext cx="1048225" cy="1048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A0C327-7C8E-4907-B82E-A86D77726964}"/>
              </a:ext>
            </a:extLst>
          </p:cNvPr>
          <p:cNvSpPr txBox="1"/>
          <p:nvPr/>
        </p:nvSpPr>
        <p:spPr>
          <a:xfrm>
            <a:off x="1443870" y="1981200"/>
            <a:ext cx="1905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Exoskeleton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DBE1D-7FD1-4088-A8CF-DC5186282BC3}"/>
              </a:ext>
            </a:extLst>
          </p:cNvPr>
          <p:cNvSpPr txBox="1"/>
          <p:nvPr/>
        </p:nvSpPr>
        <p:spPr>
          <a:xfrm>
            <a:off x="4183925" y="1981200"/>
            <a:ext cx="1523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E2F6C-0D38-4FC7-8120-A03714D7B2EF}"/>
              </a:ext>
            </a:extLst>
          </p:cNvPr>
          <p:cNvSpPr txBox="1"/>
          <p:nvPr/>
        </p:nvSpPr>
        <p:spPr>
          <a:xfrm>
            <a:off x="6110926" y="1981200"/>
            <a:ext cx="1905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VR Therapy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D2E5E-18D1-4B66-8283-2D20E80CE422}"/>
              </a:ext>
            </a:extLst>
          </p:cNvPr>
          <p:cNvSpPr txBox="1"/>
          <p:nvPr/>
        </p:nvSpPr>
        <p:spPr>
          <a:xfrm>
            <a:off x="8686800" y="1982771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Neurotechnology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5FF92-B0C8-41A4-90F5-9A293AFE3357}"/>
              </a:ext>
            </a:extLst>
          </p:cNvPr>
          <p:cNvSpPr txBox="1"/>
          <p:nvPr/>
        </p:nvSpPr>
        <p:spPr>
          <a:xfrm>
            <a:off x="1266196" y="3864114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Biophysical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F5ACA0-0C07-4BF2-A50D-FCD3C520C634}"/>
              </a:ext>
            </a:extLst>
          </p:cNvPr>
          <p:cNvSpPr txBox="1"/>
          <p:nvPr/>
        </p:nvSpPr>
        <p:spPr>
          <a:xfrm>
            <a:off x="3992639" y="3864114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Assistive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ED5DC5-8800-4115-BFC4-A72DD0610DF5}"/>
              </a:ext>
            </a:extLst>
          </p:cNvPr>
          <p:cNvSpPr txBox="1"/>
          <p:nvPr/>
        </p:nvSpPr>
        <p:spPr>
          <a:xfrm>
            <a:off x="6293576" y="3864114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Electric Wheelchair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25D20-782D-4D1F-87BE-F7B9E384BAA8}"/>
              </a:ext>
            </a:extLst>
          </p:cNvPr>
          <p:cNvSpPr txBox="1"/>
          <p:nvPr/>
        </p:nvSpPr>
        <p:spPr>
          <a:xfrm>
            <a:off x="8729499" y="3864114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Manufacturing Company</a:t>
            </a:r>
          </a:p>
        </p:txBody>
      </p:sp>
      <p:pic>
        <p:nvPicPr>
          <p:cNvPr id="1028" name="Picture 4" descr="The robotic exoskeleton to walk again by Ablehumanmotion | Ergonoma">
            <a:extLst>
              <a:ext uri="{FF2B5EF4-FFF2-40B4-BE49-F238E27FC236}">
                <a16:creationId xmlns:a16="http://schemas.microsoft.com/office/drawing/2014/main" id="{D0798D8C-6314-4A5F-AEEA-D0AD5839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78" y="2371918"/>
            <a:ext cx="2665818" cy="13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uture Medicine will be the Medicine of Frequencies – Oska Wellness">
            <a:extLst>
              <a:ext uri="{FF2B5EF4-FFF2-40B4-BE49-F238E27FC236}">
                <a16:creationId xmlns:a16="http://schemas.microsoft.com/office/drawing/2014/main" id="{AC692FE2-41F3-409A-B994-05BCAA9E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4" y="4696266"/>
            <a:ext cx="2856714" cy="12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esign conception of the tactile prosthetic arm. | Download Scientific  Diagram">
            <a:extLst>
              <a:ext uri="{FF2B5EF4-FFF2-40B4-BE49-F238E27FC236}">
                <a16:creationId xmlns:a16="http://schemas.microsoft.com/office/drawing/2014/main" id="{973BFF82-3571-46FA-90C9-E4F81B738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5" y="2371918"/>
            <a:ext cx="1150077" cy="14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ontophoresis in Physical Therapy">
            <a:extLst>
              <a:ext uri="{FF2B5EF4-FFF2-40B4-BE49-F238E27FC236}">
                <a16:creationId xmlns:a16="http://schemas.microsoft.com/office/drawing/2014/main" id="{6AD9B804-AC28-4670-94C5-3DD8C37EF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156" y="2391737"/>
            <a:ext cx="2128688" cy="13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WEB SITE] Virtual Reality is Finding a Home in Physical Therapy | TBI  Rehabilitation">
            <a:extLst>
              <a:ext uri="{FF2B5EF4-FFF2-40B4-BE49-F238E27FC236}">
                <a16:creationId xmlns:a16="http://schemas.microsoft.com/office/drawing/2014/main" id="{0600D125-157D-4CDB-B786-C3CBF694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51" y="2484898"/>
            <a:ext cx="1905785" cy="12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y Care Prosthetics and Orthotics on Twitter: &quot;My Care Prosthetics and  Orthotics @mycaremedical Artificial limbs manufacturers in Hyderabad  Prosthetics Orthotics Rehabilitation aids Orthopedic &amp; Diabetic footwear  #orthopedicboots #diabetic_footcare ...">
            <a:extLst>
              <a:ext uri="{FF2B5EF4-FFF2-40B4-BE49-F238E27FC236}">
                <a16:creationId xmlns:a16="http://schemas.microsoft.com/office/drawing/2014/main" id="{C0FEF0D0-C183-42B8-9EDA-96ABD02B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25" y="4636369"/>
            <a:ext cx="1570660" cy="13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1BB140-8EA8-4217-B03E-A73E757950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658" y="4572000"/>
            <a:ext cx="1374367" cy="1374367"/>
          </a:xfrm>
          <a:prstGeom prst="rect">
            <a:avLst/>
          </a:prstGeom>
        </p:spPr>
      </p:pic>
      <p:pic>
        <p:nvPicPr>
          <p:cNvPr id="1054" name="Picture 30" descr="Glide 1 Wheelchair | Manual Wheelchair | Active Mobility Systems">
            <a:extLst>
              <a:ext uri="{FF2B5EF4-FFF2-40B4-BE49-F238E27FC236}">
                <a16:creationId xmlns:a16="http://schemas.microsoft.com/office/drawing/2014/main" id="{F95B54A3-F8B2-47CD-BB97-262A2585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08" y="4636369"/>
            <a:ext cx="1374367" cy="13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1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Problem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A8E5E-7A6C-42AC-AED1-13B790E0F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1037"/>
            <a:ext cx="6248400" cy="510201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the problem we are trying to solve?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4590F-3212-4306-905C-012EC13C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148026"/>
            <a:ext cx="9372600" cy="5171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0811B4-269B-44FC-9327-908101C42EE1}"/>
                  </a:ext>
                </a:extLst>
              </p14:cNvPr>
              <p14:cNvContentPartPr/>
              <p14:nvPr/>
            </p14:nvContentPartPr>
            <p14:xfrm>
              <a:off x="3143160" y="3441600"/>
              <a:ext cx="495720" cy="23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0811B4-269B-44FC-9327-908101C42E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3800" y="3432240"/>
                <a:ext cx="51444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0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CE86D-69FC-4979-9889-A5D1994945A4}"/>
              </a:ext>
            </a:extLst>
          </p:cNvPr>
          <p:cNvSpPr txBox="1"/>
          <p:nvPr/>
        </p:nvSpPr>
        <p:spPr>
          <a:xfrm>
            <a:off x="1481258" y="2095727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Exoskeleton &amp; Robotic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1B813-8E8A-4A50-B50D-1A1A5A977482}"/>
              </a:ext>
            </a:extLst>
          </p:cNvPr>
          <p:cNvSpPr txBox="1"/>
          <p:nvPr/>
        </p:nvSpPr>
        <p:spPr>
          <a:xfrm>
            <a:off x="4183925" y="2361287"/>
            <a:ext cx="1523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Bionics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E93120-77E9-4116-977B-17F65D5E3948}"/>
              </a:ext>
            </a:extLst>
          </p:cNvPr>
          <p:cNvSpPr txBox="1"/>
          <p:nvPr/>
        </p:nvSpPr>
        <p:spPr>
          <a:xfrm>
            <a:off x="6110926" y="2361287"/>
            <a:ext cx="1905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VR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7A9D5-9FE0-4941-99AB-CAC4622053D0}"/>
              </a:ext>
            </a:extLst>
          </p:cNvPr>
          <p:cNvSpPr txBox="1"/>
          <p:nvPr/>
        </p:nvSpPr>
        <p:spPr>
          <a:xfrm>
            <a:off x="8686800" y="2362858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Neurotechnology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8188D-6C15-4D54-AFFE-2AB3DEFBA248}"/>
              </a:ext>
            </a:extLst>
          </p:cNvPr>
          <p:cNvSpPr txBox="1"/>
          <p:nvPr/>
        </p:nvSpPr>
        <p:spPr>
          <a:xfrm>
            <a:off x="126619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Biophysical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B1867-B5C0-4EBD-9EFB-07142FC2E124}"/>
              </a:ext>
            </a:extLst>
          </p:cNvPr>
          <p:cNvSpPr txBox="1"/>
          <p:nvPr/>
        </p:nvSpPr>
        <p:spPr>
          <a:xfrm>
            <a:off x="399263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Assistive Technologies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DB015-4AF0-4537-8800-B224EA4EE5D9}"/>
              </a:ext>
            </a:extLst>
          </p:cNvPr>
          <p:cNvSpPr txBox="1"/>
          <p:nvPr/>
        </p:nvSpPr>
        <p:spPr>
          <a:xfrm>
            <a:off x="6293576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Electric Wheelchair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0CA56-8D97-4D09-B4A4-AD188715B3AA}"/>
              </a:ext>
            </a:extLst>
          </p:cNvPr>
          <p:cNvSpPr txBox="1"/>
          <p:nvPr/>
        </p:nvSpPr>
        <p:spPr>
          <a:xfrm>
            <a:off x="8729499" y="4244201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Manufacturing Company</a:t>
            </a:r>
          </a:p>
        </p:txBody>
      </p:sp>
      <p:pic>
        <p:nvPicPr>
          <p:cNvPr id="17" name="Picture 2" descr="Honda's Robolegs Help People Walk | WIRED">
            <a:extLst>
              <a:ext uri="{FF2B5EF4-FFF2-40B4-BE49-F238E27FC236}">
                <a16:creationId xmlns:a16="http://schemas.microsoft.com/office/drawing/2014/main" id="{3173C712-5AA7-446E-9221-C4C88DCC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7325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e robotic exoskeleton to walk again by Ablehumanmotion | Ergonoma">
            <a:extLst>
              <a:ext uri="{FF2B5EF4-FFF2-40B4-BE49-F238E27FC236}">
                <a16:creationId xmlns:a16="http://schemas.microsoft.com/office/drawing/2014/main" id="{07ACB3FB-5290-41B9-BBFA-9B3002F9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96" y="2838807"/>
            <a:ext cx="952500" cy="4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ay be an image of text that says 'Normal Fibrocystic MAYO FOUNDATION FOR MEDICAL EDUCATION AND RESEARCH. ALL RIGHTS RESERVED'">
            <a:extLst>
              <a:ext uri="{FF2B5EF4-FFF2-40B4-BE49-F238E27FC236}">
                <a16:creationId xmlns:a16="http://schemas.microsoft.com/office/drawing/2014/main" id="{F219526D-1C91-4F19-A25E-16186F8C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7" y="5320369"/>
            <a:ext cx="858726" cy="5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ay be an image of text that says 'before 1st'">
            <a:extLst>
              <a:ext uri="{FF2B5EF4-FFF2-40B4-BE49-F238E27FC236}">
                <a16:creationId xmlns:a16="http://schemas.microsoft.com/office/drawing/2014/main" id="{8E6F3CEC-174C-4AF5-8A48-52D5E7C8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77" y="5155803"/>
            <a:ext cx="647313" cy="8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May be an image of text that says '6/1/21 6th session'">
            <a:extLst>
              <a:ext uri="{FF2B5EF4-FFF2-40B4-BE49-F238E27FC236}">
                <a16:creationId xmlns:a16="http://schemas.microsoft.com/office/drawing/2014/main" id="{A8DEC5AE-291E-4439-91F8-E83FECB5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34" y="5155801"/>
            <a:ext cx="647314" cy="8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99725C-8627-4FC1-9BAD-A8F9F549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15" y="2838807"/>
            <a:ext cx="952500" cy="5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BA9F2-AC05-403E-9B6F-DD9272FBDC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575" y="3410226"/>
            <a:ext cx="1687937" cy="766064"/>
          </a:xfrm>
          <a:prstGeom prst="rect">
            <a:avLst/>
          </a:prstGeom>
        </p:spPr>
      </p:pic>
      <p:pic>
        <p:nvPicPr>
          <p:cNvPr id="2052" name="Picture 4" descr="hugh herr biomechatronics 1">
            <a:extLst>
              <a:ext uri="{FF2B5EF4-FFF2-40B4-BE49-F238E27FC236}">
                <a16:creationId xmlns:a16="http://schemas.microsoft.com/office/drawing/2014/main" id="{89D22AF6-4587-4064-8767-A9E29735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26" y="3428824"/>
            <a:ext cx="599077" cy="7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Targeted neurotechnology restores walking in humans with spinal cord injury  | Nature">
            <a:extLst>
              <a:ext uri="{FF2B5EF4-FFF2-40B4-BE49-F238E27FC236}">
                <a16:creationId xmlns:a16="http://schemas.microsoft.com/office/drawing/2014/main" id="{A3C7517D-5AA3-4377-8DB7-041ADE48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58" y="2757487"/>
            <a:ext cx="1506361" cy="14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Virtual Reality (VR) Applications in Healthcare and Rehabilitation | tecla">
            <a:extLst>
              <a:ext uri="{FF2B5EF4-FFF2-40B4-BE49-F238E27FC236}">
                <a16:creationId xmlns:a16="http://schemas.microsoft.com/office/drawing/2014/main" id="{45C8C347-938B-4A63-A150-9A6533B2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64" y="2843193"/>
            <a:ext cx="2366444" cy="1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5 Wildly Wonderful Wheelchair Design Concepts">
            <a:extLst>
              <a:ext uri="{FF2B5EF4-FFF2-40B4-BE49-F238E27FC236}">
                <a16:creationId xmlns:a16="http://schemas.microsoft.com/office/drawing/2014/main" id="{8EA57DBE-F6C8-4D26-AB3A-BABDCF6A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49" y="4951882"/>
            <a:ext cx="2112559" cy="14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09A8908B-033E-46C0-8F70-D396FAF4BA70}"/>
              </a:ext>
            </a:extLst>
          </p:cNvPr>
          <p:cNvSpPr/>
          <p:nvPr/>
        </p:nvSpPr>
        <p:spPr>
          <a:xfrm rot="14750165">
            <a:off x="4445656" y="5159044"/>
            <a:ext cx="939791" cy="85659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FA95D9C-9427-4726-9A4B-399FC0C8DC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97" y="5006227"/>
            <a:ext cx="1374367" cy="13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i="1" u="sng" dirty="0"/>
              <a:t>Solution Statement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E96C-DE33-4113-A030-7E9E09BDB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"/>
            <a:ext cx="12192000" cy="68534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A6DB9-70A1-4647-80A0-1A1D338B526B}"/>
              </a:ext>
            </a:extLst>
          </p:cNvPr>
          <p:cNvSpPr txBox="1">
            <a:spLocks/>
          </p:cNvSpPr>
          <p:nvPr/>
        </p:nvSpPr>
        <p:spPr>
          <a:xfrm>
            <a:off x="2971800" y="591037"/>
            <a:ext cx="6248400" cy="51020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our solution to the Problem?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A3F9E-BCB0-488D-B70A-9E0E13E81CDF}"/>
              </a:ext>
            </a:extLst>
          </p:cNvPr>
          <p:cNvSpPr/>
          <p:nvPr/>
        </p:nvSpPr>
        <p:spPr>
          <a:xfrm>
            <a:off x="609600" y="1129518"/>
            <a:ext cx="10744200" cy="5486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CE86D-69FC-4979-9889-A5D1994945A4}"/>
              </a:ext>
            </a:extLst>
          </p:cNvPr>
          <p:cNvSpPr txBox="1"/>
          <p:nvPr/>
        </p:nvSpPr>
        <p:spPr>
          <a:xfrm>
            <a:off x="837808" y="2757099"/>
            <a:ext cx="190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Exoskeleton &amp; Robotic Devices</a:t>
            </a:r>
          </a:p>
        </p:txBody>
      </p:sp>
      <p:pic>
        <p:nvPicPr>
          <p:cNvPr id="17" name="Picture 2" descr="Honda's Robolegs Help People Walk | WIRED">
            <a:extLst>
              <a:ext uri="{FF2B5EF4-FFF2-40B4-BE49-F238E27FC236}">
                <a16:creationId xmlns:a16="http://schemas.microsoft.com/office/drawing/2014/main" id="{3173C712-5AA7-446E-9221-C4C88DCC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0" y="2506246"/>
            <a:ext cx="4078377" cy="18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e robotic exoskeleton to walk again by Ablehumanmotion | Ergonoma">
            <a:extLst>
              <a:ext uri="{FF2B5EF4-FFF2-40B4-BE49-F238E27FC236}">
                <a16:creationId xmlns:a16="http://schemas.microsoft.com/office/drawing/2014/main" id="{07ACB3FB-5290-41B9-BBFA-9B3002F9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83325"/>
            <a:ext cx="4078378" cy="18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D6EDB-B1E9-4C1A-8203-B9504E948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37" y="314852"/>
            <a:ext cx="1808224" cy="18082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5BA9F2-AC05-403E-9B6F-DD9272FBD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978" y="4423220"/>
            <a:ext cx="4724400" cy="21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57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3653</TotalTime>
  <Words>1173</Words>
  <Application>Microsoft Office PowerPoint</Application>
  <PresentationFormat>Widescreen</PresentationFormat>
  <Paragraphs>362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Wingdings</vt:lpstr>
      <vt:lpstr>Arial</vt:lpstr>
      <vt:lpstr>Segoe UI</vt:lpstr>
      <vt:lpstr>Segoe UI Historic</vt:lpstr>
      <vt:lpstr>Office Theme</vt:lpstr>
      <vt:lpstr>Bangabandhu Innovation Grant-2020  Pitch Deck</vt:lpstr>
      <vt:lpstr> Introduction </vt:lpstr>
      <vt:lpstr> Introduction </vt:lpstr>
      <vt:lpstr> Introduction </vt:lpstr>
      <vt:lpstr> Introduction </vt:lpstr>
      <vt:lpstr> Introduction </vt:lpstr>
      <vt:lpstr> Problem Statement </vt:lpstr>
      <vt:lpstr> Solution Statement </vt:lpstr>
      <vt:lpstr> Solution Statement </vt:lpstr>
      <vt:lpstr> Solution Statement </vt:lpstr>
      <vt:lpstr> Solution Statement </vt:lpstr>
      <vt:lpstr> Solution Statement </vt:lpstr>
      <vt:lpstr> Solution Statement </vt:lpstr>
      <vt:lpstr> Solution Statement </vt:lpstr>
      <vt:lpstr> Solution Statement </vt:lpstr>
      <vt:lpstr> Solution Statement </vt:lpstr>
      <vt:lpstr> Market Size </vt:lpstr>
      <vt:lpstr> Competitive Advantage </vt:lpstr>
      <vt:lpstr> Funding Request </vt:lpstr>
      <vt:lpstr> Management Team </vt:lpstr>
      <vt:lpstr> Management Team </vt:lpstr>
      <vt:lpstr>Technology Strategy</vt:lpstr>
      <vt:lpstr>PowerPoint Presentation</vt:lpstr>
      <vt:lpstr>PowerPoint Presentation</vt:lpstr>
      <vt:lpstr>PowerPoint Presentation</vt:lpstr>
      <vt:lpstr>           </vt:lpstr>
    </vt:vector>
  </TitlesOfParts>
  <Company>Tulsa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CS-User</dc:creator>
  <cp:lastModifiedBy>physio ranju</cp:lastModifiedBy>
  <cp:revision>208</cp:revision>
  <dcterms:created xsi:type="dcterms:W3CDTF">2016-12-29T12:04:09Z</dcterms:created>
  <dcterms:modified xsi:type="dcterms:W3CDTF">2021-03-25T04:22:30Z</dcterms:modified>
</cp:coreProperties>
</file>