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5"/>
  </p:notesMasterIdLst>
  <p:sldIdLst>
    <p:sldId id="375" r:id="rId2"/>
    <p:sldId id="431" r:id="rId3"/>
    <p:sldId id="423" r:id="rId4"/>
    <p:sldId id="405" r:id="rId5"/>
    <p:sldId id="432" r:id="rId6"/>
    <p:sldId id="438" r:id="rId7"/>
    <p:sldId id="406" r:id="rId8"/>
    <p:sldId id="439" r:id="rId9"/>
    <p:sldId id="408" r:id="rId10"/>
    <p:sldId id="426" r:id="rId11"/>
    <p:sldId id="433" r:id="rId12"/>
    <p:sldId id="427" r:id="rId13"/>
    <p:sldId id="434" r:id="rId14"/>
    <p:sldId id="440" r:id="rId15"/>
    <p:sldId id="263" r:id="rId16"/>
    <p:sldId id="399" r:id="rId17"/>
    <p:sldId id="436" r:id="rId18"/>
    <p:sldId id="437" r:id="rId19"/>
    <p:sldId id="430" r:id="rId20"/>
    <p:sldId id="435" r:id="rId21"/>
    <p:sldId id="429" r:id="rId22"/>
    <p:sldId id="391" r:id="rId23"/>
    <p:sldId id="415" r:id="rId24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FFFF"/>
    <a:srgbClr val="000099"/>
    <a:srgbClr val="00FF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332" autoAdjust="0"/>
  </p:normalViewPr>
  <p:slideViewPr>
    <p:cSldViewPr>
      <p:cViewPr varScale="1">
        <p:scale>
          <a:sx n="88" d="100"/>
          <a:sy n="88" d="100"/>
        </p:scale>
        <p:origin x="-1296" y="-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A9DB263-4B38-4824-AFC8-62442761C8A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6079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6079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ECDF27-2F4E-453D-8307-BCC617CF39A8}" type="datetime1">
              <a:rPr lang="fr-FR"/>
              <a:pPr>
                <a:defRPr/>
              </a:pPr>
              <a:t>07/09/2023</a:t>
            </a:fld>
            <a:endParaRPr lang="fr-FR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/>
              <a:t>SI1  - SE - Chap 1 - Les systèmes d'exploitation </a:t>
            </a: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B91064-E75F-4ADB-B71E-5EA314818C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SI1  - SE - Chap 1 - Les systèmes d'exploitation 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512BB-6756-4287-A7EA-5BA864A1784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FF903-3E0D-492C-91C0-C0A0A4B13891}" type="datetime1">
              <a:rPr lang="fr-FR"/>
              <a:pPr>
                <a:defRPr/>
              </a:pPr>
              <a:t>07/09/2023</a:t>
            </a:fld>
            <a:endParaRPr lang="fr-FR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SI1  - SE - Chap 1 - Les systèmes d'exploitation 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195B2-804F-4A7B-96D7-F80D266946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785AD-67CF-4F57-9112-C1857FAB8422}" type="datetime1">
              <a:rPr lang="fr-FR"/>
              <a:pPr>
                <a:defRPr/>
              </a:pPr>
              <a:t>07/09/2023</a:t>
            </a:fld>
            <a:endParaRPr lang="fr-FR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SI1  - SE - Chap 1 - Les systèmes d'exploitation 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6D071-BB06-4408-A0FB-EBA6EBB7416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DB273-A1A6-441A-928A-B15FB37BDC8C}" type="datetime1">
              <a:rPr lang="fr-FR"/>
              <a:pPr>
                <a:defRPr/>
              </a:pPr>
              <a:t>07/09/2023</a:t>
            </a:fld>
            <a:endParaRPr lang="fr-FR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SI1  - SE - Chap 1 - Les systèmes d'exploitation 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63A68-98A6-4EE7-A98F-99736371089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F9EC4-8C20-4332-ADC8-FC5EA7408D03}" type="datetime1">
              <a:rPr lang="fr-FR"/>
              <a:pPr>
                <a:defRPr/>
              </a:pPr>
              <a:t>07/09/2023</a:t>
            </a:fld>
            <a:endParaRPr lang="fr-FR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SI1  - SE - Chap 1 - Les systèmes d'exploitation </a:t>
            </a: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F0C46-69B7-42E0-9899-25B283064DB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3E2F1-50EA-48AF-BA38-0832C72B7B30}" type="datetime1">
              <a:rPr lang="fr-FR"/>
              <a:pPr>
                <a:defRPr/>
              </a:pPr>
              <a:t>07/09/2023</a:t>
            </a:fld>
            <a:endParaRPr lang="fr-FR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SI1  - SE - Chap 1 - Les systèmes d'exploitation </a:t>
            </a: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45426-D718-4BEC-A859-A51E9A87FB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6FB21-BA7A-4F09-B060-4EA25401E9B3}" type="datetime1">
              <a:rPr lang="fr-FR"/>
              <a:pPr>
                <a:defRPr/>
              </a:pPr>
              <a:t>07/09/2023</a:t>
            </a:fld>
            <a:endParaRPr lang="fr-FR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SI1  - SE - Chap 1 - Les systèmes d'exploitation 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18206-C504-4CCA-B2E1-6799A48975E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15B1A-2D1C-49C4-B043-E21C35AD10F4}" type="datetime1">
              <a:rPr lang="fr-FR"/>
              <a:pPr>
                <a:defRPr/>
              </a:pPr>
              <a:t>07/09/2023</a:t>
            </a:fld>
            <a:endParaRPr lang="fr-FR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SI1  - SE - Chap 1 - Les systèmes d'exploitation </a:t>
            </a: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81A93-9563-4863-BC19-60299B282A0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1CBF0-0D0A-4EC8-9A61-A108A03D7ED4}" type="datetime1">
              <a:rPr lang="fr-FR"/>
              <a:pPr>
                <a:defRPr/>
              </a:pPr>
              <a:t>07/09/2023</a:t>
            </a:fld>
            <a:endParaRPr lang="fr-FR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SI1  - SE - Chap 1 - Les systèmes d'exploitation </a:t>
            </a: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A67DC-F707-44A8-8E78-DB439895F75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49021-4E11-4C19-AB54-A48B8861283E}" type="datetime1">
              <a:rPr lang="fr-FR"/>
              <a:pPr>
                <a:defRPr/>
              </a:pPr>
              <a:t>07/09/2023</a:t>
            </a:fld>
            <a:endParaRPr lang="fr-FR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SI1  - SE - Chap 1 - Les systèmes d'exploitation </a:t>
            </a: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97902-0B18-41AB-824D-ED314A19BA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D3D14-3CDB-487D-BCE9-BEB2B3C1E029}" type="datetime1">
              <a:rPr lang="fr-FR"/>
              <a:pPr>
                <a:defRPr/>
              </a:pPr>
              <a:t>07/09/2023</a:t>
            </a:fld>
            <a:endParaRPr lang="fr-FR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5974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974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974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975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975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975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975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975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975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975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975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975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975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976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976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976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976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976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976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976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976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5976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5976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5977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fr-FR"/>
              <a:t>SI1  - SE - Chap 1 - Les systèmes d'exploitation </a:t>
            </a:r>
          </a:p>
        </p:txBody>
      </p:sp>
      <p:sp>
        <p:nvSpPr>
          <p:cNvPr id="15977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9E5EA0E-CBDA-4ECC-B67C-A7DAFC4F0BA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5977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74E69428-9926-470B-AA03-5E564142E1B4}" type="datetime1">
              <a:rPr lang="fr-FR"/>
              <a:pPr>
                <a:defRPr/>
              </a:pPr>
              <a:t>07/09/2023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>
    <p:random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books.org/wiki/Le_syst%C3%A8me_d'exploitation_GNU-Linux" TargetMode="External"/><Relationship Id="rId2" Type="http://schemas.openxmlformats.org/officeDocument/2006/relationships/hyperlink" Target="http://fr.wikipedia.org/wiki/Liste_des_syst%C3%A8mes_d'exploit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iteduzero.com/tutoriel-1-97-windows.htm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56D7573-D724-4919-B763-FB7F034D176D}" type="datetime1">
              <a:rPr lang="fr-FR"/>
              <a:pPr>
                <a:defRPr/>
              </a:pPr>
              <a:t>07/09/2023</a:t>
            </a:fld>
            <a:endParaRPr lang="fr-FR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SI1  - SE - Chap 1 - Les systèmes d'exploitation 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3C589D-24FE-4615-964A-6A8508CB80D2}" type="slidenum">
              <a:rPr lang="fr-FR"/>
              <a:pPr>
                <a:defRPr/>
              </a:pPr>
              <a:t>1</a:t>
            </a:fld>
            <a:endParaRPr lang="fr-FR"/>
          </a:p>
        </p:txBody>
      </p:sp>
      <p:pic>
        <p:nvPicPr>
          <p:cNvPr id="3077" name="Picture 5" descr="systemes-exploita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33375"/>
            <a:ext cx="4176713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420938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fr-FR" b="1" smtClean="0"/>
              <a:t>Module SI1- Fiche SE -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149725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fr-FR" b="1" smtClean="0">
                <a:solidFill>
                  <a:schemeClr val="tx2"/>
                </a:solidFill>
              </a:rPr>
              <a:t>Chapitre 1 – Les systèmes d’exploitation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SI1  - SE - Chap 1 - Les systèmes d'exploitation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7E268A-A98A-4025-BB83-C8CF91F093EC}" type="slidenum">
              <a:rPr lang="fr-FR"/>
              <a:pPr>
                <a:defRPr/>
              </a:pPr>
              <a:t>10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B90B0174-D73D-48F6-A185-003F4473CD44}" type="datetime1">
              <a:rPr lang="fr-FR"/>
              <a:pPr>
                <a:defRPr/>
              </a:pPr>
              <a:t>07/09/2023</a:t>
            </a:fld>
            <a:endParaRPr lang="fr-FR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066800" indent="-1066800" eaLnBrk="1" hangingPunct="1"/>
            <a:r>
              <a:rPr lang="fr-FR" smtClean="0">
                <a:effectLst/>
              </a:rPr>
              <a:t>2.1 Système embarqué</a:t>
            </a:r>
            <a:endParaRPr lang="fr-FR" b="1" smtClean="0">
              <a:solidFill>
                <a:srgbClr val="FF00FF"/>
              </a:solidFill>
              <a:effectLst/>
            </a:endParaRP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Un système d'exploitation mobile conçu pour fonctionner sur un appareil </a:t>
            </a:r>
            <a:r>
              <a:rPr lang="fr-FR" smtClean="0">
                <a:solidFill>
                  <a:schemeClr val="folHlink"/>
                </a:solidFill>
              </a:rPr>
              <a:t>mobile</a:t>
            </a:r>
            <a:r>
              <a:rPr lang="fr-FR" smtClean="0"/>
              <a:t> de </a:t>
            </a:r>
            <a:r>
              <a:rPr lang="fr-FR" smtClean="0">
                <a:solidFill>
                  <a:schemeClr val="folHlink"/>
                </a:solidFill>
                <a:effectLst/>
              </a:rPr>
              <a:t>petite taille</a:t>
            </a:r>
            <a:r>
              <a:rPr lang="fr-FR" smtClean="0">
                <a:effectLst/>
              </a:rPr>
              <a:t> et à </a:t>
            </a:r>
            <a:r>
              <a:rPr lang="fr-FR" smtClean="0">
                <a:solidFill>
                  <a:schemeClr val="folHlink"/>
                </a:solidFill>
                <a:effectLst/>
              </a:rPr>
              <a:t>autonomie réduite</a:t>
            </a:r>
            <a:r>
              <a:rPr lang="fr-FR" smtClean="0">
                <a:effectLst/>
              </a:rPr>
              <a:t> </a:t>
            </a:r>
            <a:r>
              <a:rPr lang="fr-FR" b="1" smtClean="0">
                <a:solidFill>
                  <a:srgbClr val="FF00FF"/>
                </a:solidFill>
                <a:effectLst/>
              </a:rPr>
              <a:t/>
            </a:r>
            <a:br>
              <a:rPr lang="fr-FR" b="1" smtClean="0">
                <a:solidFill>
                  <a:srgbClr val="FF00FF"/>
                </a:solidFill>
                <a:effectLst/>
              </a:rPr>
            </a:br>
            <a:endParaRPr lang="fr-FR" b="1" smtClean="0">
              <a:solidFill>
                <a:srgbClr val="FF00FF"/>
              </a:solidFill>
              <a:effectLst/>
            </a:endParaRPr>
          </a:p>
          <a:p>
            <a:pPr lvl="1" eaLnBrk="1" hangingPunct="1">
              <a:defRPr/>
            </a:pPr>
            <a:r>
              <a:rPr lang="fr-FR" smtClean="0"/>
              <a:t>Ex : tablette, smartphone, GPS </a:t>
            </a:r>
          </a:p>
          <a:p>
            <a:pPr eaLnBrk="1" hangingPunct="1">
              <a:defRPr/>
            </a:pPr>
            <a:endParaRPr lang="fr-FR" b="1" smtClean="0">
              <a:solidFill>
                <a:srgbClr val="FF00FF"/>
              </a:solidFill>
              <a:effectLst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SI1  - SE - Chap 1 - Les systèmes d'exploitation </a:t>
            </a:r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C43D28-3703-4C8A-A89A-63DA40EFFFBF}" type="slidenum">
              <a:rPr lang="fr-FR"/>
              <a:pPr>
                <a:defRPr/>
              </a:pPr>
              <a:t>11</a:t>
            </a:fld>
            <a:endParaRPr lang="fr-FR"/>
          </a:p>
        </p:txBody>
      </p:sp>
      <p:sp>
        <p:nvSpPr>
          <p:cNvPr id="5" name="Espace réservé de la date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7F79A698-D66A-4AA2-BCA3-9F4D7EDABAA7}" type="datetime1">
              <a:rPr lang="fr-FR"/>
              <a:pPr>
                <a:defRPr/>
              </a:pPr>
              <a:t>07/09/2023</a:t>
            </a:fld>
            <a:endParaRPr lang="fr-FR"/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60350"/>
            <a:ext cx="76485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SI1  - SE - Chap 1 - Les systèmes d'exploitation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595FBC-175E-4295-8135-97276046A140}" type="slidenum">
              <a:rPr lang="fr-FR"/>
              <a:pPr>
                <a:defRPr/>
              </a:pPr>
              <a:t>12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22A9F18D-4ADA-4C12-998C-AECB4D3598BB}" type="datetime1">
              <a:rPr lang="fr-FR"/>
              <a:pPr>
                <a:defRPr/>
              </a:pPr>
              <a:t>07/09/2023</a:t>
            </a:fld>
            <a:endParaRPr lang="fr-FR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>
                <a:effectLst/>
              </a:rPr>
              <a:t>2.2 SE fixe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fr-FR" sz="2800" smtClean="0"/>
              <a:t>Système d'exploitation conçu pour fonctionner sur un </a:t>
            </a:r>
            <a:r>
              <a:rPr lang="fr-FR" sz="2800" smtClean="0">
                <a:solidFill>
                  <a:schemeClr val="folHlink"/>
                </a:solidFill>
              </a:rPr>
              <a:t>appareil fixe</a:t>
            </a:r>
            <a:r>
              <a:rPr lang="fr-FR" sz="2800" smtClean="0"/>
              <a:t> </a:t>
            </a:r>
          </a:p>
          <a:p>
            <a:pPr marL="609600" indent="-609600" eaLnBrk="1" hangingPunct="1">
              <a:defRPr/>
            </a:pPr>
            <a:endParaRPr lang="fr-FR" sz="2800" smtClean="0"/>
          </a:p>
          <a:p>
            <a:pPr marL="990600" lvl="1" indent="-533400" eaLnBrk="1" hangingPunct="1">
              <a:defRPr/>
            </a:pPr>
            <a:r>
              <a:rPr lang="fr-FR" sz="2400" smtClean="0"/>
              <a:t>Ex : PC – station – Mini</a:t>
            </a:r>
          </a:p>
          <a:p>
            <a:pPr marL="609600" indent="-609600" eaLnBrk="1" hangingPunct="1">
              <a:defRPr/>
            </a:pPr>
            <a:endParaRPr lang="fr-FR" sz="2800" smtClean="0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SI1  - SE - Chap 1 - Les systèmes d'exploitation </a:t>
            </a:r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C5A59-99E8-419F-AB4D-112520F96185}" type="slidenum">
              <a:rPr lang="fr-FR"/>
              <a:pPr>
                <a:defRPr/>
              </a:pPr>
              <a:t>13</a:t>
            </a:fld>
            <a:endParaRPr lang="fr-FR"/>
          </a:p>
        </p:txBody>
      </p:sp>
      <p:sp>
        <p:nvSpPr>
          <p:cNvPr id="8" name="Espace réservé de la date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32D283FF-F299-473B-A279-8F64353AFDEF}" type="datetime1">
              <a:rPr lang="fr-FR"/>
              <a:pPr>
                <a:defRPr/>
              </a:pPr>
              <a:t>07/09/2023</a:t>
            </a:fld>
            <a:endParaRPr lang="fr-FR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fr-FR" sz="3800" smtClean="0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endParaRPr lang="fr-FR" smtClean="0"/>
          </a:p>
          <a:p>
            <a:pPr eaLnBrk="1" hangingPunct="1">
              <a:defRPr/>
            </a:pPr>
            <a:endParaRPr lang="fr-FR" smtClean="0"/>
          </a:p>
          <a:p>
            <a:pPr eaLnBrk="1" hangingPunct="1">
              <a:defRPr/>
            </a:pPr>
            <a:endParaRPr lang="fr-FR" smtClean="0"/>
          </a:p>
        </p:txBody>
      </p:sp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005263"/>
            <a:ext cx="65532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5"/>
          <p:cNvSpPr txBox="1">
            <a:spLocks noChangeArrowheads="1"/>
          </p:cNvSpPr>
          <p:nvPr/>
        </p:nvSpPr>
        <p:spPr bwMode="auto">
          <a:xfrm>
            <a:off x="663575" y="1504950"/>
            <a:ext cx="77962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/>
              <a:t>3 types d’OS disponibles </a:t>
            </a:r>
          </a:p>
          <a:p>
            <a:endParaRPr lang="fr-FR" sz="2400"/>
          </a:p>
          <a:p>
            <a:pPr>
              <a:buFontTx/>
              <a:buChar char="•"/>
            </a:pPr>
            <a:r>
              <a:rPr lang="fr-FR" sz="2400"/>
              <a:t>Linux</a:t>
            </a:r>
          </a:p>
          <a:p>
            <a:pPr>
              <a:buFontTx/>
              <a:buChar char="•"/>
            </a:pPr>
            <a:r>
              <a:rPr lang="fr-FR" sz="2400"/>
              <a:t>Mac OS</a:t>
            </a:r>
          </a:p>
          <a:p>
            <a:pPr>
              <a:buFontTx/>
              <a:buChar char="•"/>
            </a:pPr>
            <a:r>
              <a:rPr lang="fr-FR" sz="2400"/>
              <a:t>Windows</a:t>
            </a:r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520768A-49D8-4981-9BD5-206197AD51FE}" type="datetime1">
              <a:rPr lang="fr-FR"/>
              <a:pPr>
                <a:defRPr/>
              </a:pPr>
              <a:t>07/09/2023</a:t>
            </a:fld>
            <a:endParaRPr lang="fr-FR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SI1  - SE - Chap 1 - Les systèmes d'exploitation </a:t>
            </a: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EB654-7263-4F8E-822F-EF2A3C65A897}" type="slidenum">
              <a:rPr lang="fr-FR"/>
              <a:pPr>
                <a:defRPr/>
              </a:pPr>
              <a:t>14</a:t>
            </a:fld>
            <a:endParaRPr lang="fr-FR"/>
          </a:p>
        </p:txBody>
      </p:sp>
      <p:sp>
        <p:nvSpPr>
          <p:cNvPr id="2754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1628775"/>
            <a:ext cx="7772400" cy="1828800"/>
          </a:xfrm>
        </p:spPr>
        <p:txBody>
          <a:bodyPr/>
          <a:lstStyle/>
          <a:p>
            <a:pPr marL="800100" indent="-800100" eaLnBrk="1" hangingPunct="1">
              <a:buFontTx/>
              <a:buAutoNum type="arabicPeriod" startAt="3"/>
              <a:defRPr/>
            </a:pPr>
            <a:r>
              <a:rPr lang="fr-FR" smtClean="0"/>
              <a:t>Les différents modes de fonctionnement</a:t>
            </a:r>
          </a:p>
        </p:txBody>
      </p:sp>
      <p:sp>
        <p:nvSpPr>
          <p:cNvPr id="27546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fr-FR" smtClean="0"/>
              <a:t>Multitâches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fr-FR" smtClean="0"/>
              <a:t>multitâches- multi utilisateurs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fr-FR" smtClean="0"/>
              <a:t>temps réel</a:t>
            </a:r>
          </a:p>
        </p:txBody>
      </p:sp>
      <p:pic>
        <p:nvPicPr>
          <p:cNvPr id="275463" name="Picture 7" descr="homme-d-affaires-multit%C3%A2che-376154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14166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464" name="Picture 8" descr="multi-utilisateur_stt1000_6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88913"/>
            <a:ext cx="1944687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465" name="Picture 9" descr="IMAG-79bfbff3-73eb-4235-9ef5-f9cb53db4f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0" y="3141663"/>
            <a:ext cx="10779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54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54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SI1  - SE - Chap 1 - Les systèmes d'exploitation 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7D4422-6BF4-4848-97E1-321E6ADDE6AA}" type="slidenum">
              <a:rPr lang="fr-FR"/>
              <a:pPr>
                <a:defRPr/>
              </a:pPr>
              <a:t>15</a:t>
            </a:fld>
            <a:endParaRPr lang="fr-FR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507AC7F2-B37B-4808-8A01-04158E577263}" type="datetime1">
              <a:rPr lang="fr-FR"/>
              <a:pPr>
                <a:defRPr/>
              </a:pPr>
              <a:t>07/09/2023</a:t>
            </a:fld>
            <a:endParaRPr lang="fr-FR"/>
          </a:p>
        </p:txBody>
      </p:sp>
      <p:pic>
        <p:nvPicPr>
          <p:cNvPr id="13316" name="Picture 4" descr="homme-d-affaires-multit%C3%A2che-376154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26035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5000" smtClean="0"/>
              <a:t>3.1 SE multitâches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8229600" cy="424815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fr-FR" sz="2800" b="1" smtClean="0">
                <a:solidFill>
                  <a:schemeClr val="folHlink"/>
                </a:solidFill>
                <a:sym typeface="Wingdings" pitchFamily="2" charset="2"/>
              </a:rPr>
              <a:t>Exécute plusieurs tâches simultanément</a:t>
            </a:r>
            <a:r>
              <a:rPr lang="fr-FR" sz="2800" smtClean="0">
                <a:sym typeface="Wingdings" pitchFamily="2" charset="2"/>
              </a:rPr>
              <a:t> 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fr-FR" sz="2400" smtClean="0">
                <a:sym typeface="Wingdings" pitchFamily="2" charset="2"/>
              </a:rPr>
              <a:t>Réattribue périodiquement l’UC à une tâche différente pour faire progresser l’exécution de plusieurs programmes à la fois</a:t>
            </a:r>
          </a:p>
          <a:p>
            <a:pPr marL="990600" lvl="1" indent="-533400" eaLnBrk="1" hangingPunct="1">
              <a:defRPr/>
            </a:pPr>
            <a:r>
              <a:rPr lang="fr-FR" sz="2400" smtClean="0">
                <a:sym typeface="Wingdings" pitchFamily="2" charset="2"/>
              </a:rPr>
              <a:t>L’utilisateur a l’impression que plusieurs programmes sont exécutés « simultanément »</a:t>
            </a:r>
          </a:p>
          <a:p>
            <a:pPr marL="990600" lvl="1" indent="-533400" eaLnBrk="1" hangingPunct="1">
              <a:defRPr/>
            </a:pPr>
            <a:endParaRPr lang="fr-FR" sz="2400" smtClean="0">
              <a:sym typeface="Wingdings" pitchFamily="2" charset="2"/>
            </a:endParaRPr>
          </a:p>
          <a:p>
            <a:pPr marL="609600" indent="-609600" eaLnBrk="1" hangingPunct="1">
              <a:defRPr/>
            </a:pPr>
            <a:r>
              <a:rPr lang="fr-FR" sz="2800" smtClean="0">
                <a:sym typeface="Wingdings" pitchFamily="2" charset="2"/>
              </a:rPr>
              <a:t>Ex : Smartphone, tablette, PC fixe, PC portable, GPS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SI1  - SE - Chap 1 - Les systèmes d'exploitation 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8A7AA8-180A-45E6-9772-4173E6A8BE98}" type="slidenum">
              <a:rPr lang="fr-FR"/>
              <a:pPr>
                <a:defRPr/>
              </a:pPr>
              <a:t>16</a:t>
            </a:fld>
            <a:endParaRPr lang="fr-FR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E3439AFE-90F6-4A91-B1CA-00FDA148986F}" type="datetime1">
              <a:rPr lang="fr-FR"/>
              <a:pPr>
                <a:defRPr/>
              </a:pPr>
              <a:t>07/09/2023</a:t>
            </a:fld>
            <a:endParaRPr lang="fr-FR"/>
          </a:p>
        </p:txBody>
      </p:sp>
      <p:pic>
        <p:nvPicPr>
          <p:cNvPr id="204804" name="Picture 4" descr="multi-utilisateur_stt1000_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765175"/>
            <a:ext cx="158273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800" smtClean="0"/>
              <a:t>3.2 SE multitâches multiutilisateurs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7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400" b="1" smtClean="0">
                <a:solidFill>
                  <a:schemeClr val="folHlink"/>
                </a:solidFill>
                <a:sym typeface="Wingdings" pitchFamily="2" charset="2"/>
              </a:rPr>
              <a:t>Exécute plusieurs tâches simultanément</a:t>
            </a:r>
            <a:r>
              <a:rPr lang="fr-FR" sz="2400" smtClean="0">
                <a:sym typeface="Wingdings" pitchFamily="2" charset="2"/>
              </a:rPr>
              <a:t> </a:t>
            </a:r>
            <a:r>
              <a:rPr lang="fr-FR" sz="2400" b="1" smtClean="0">
                <a:solidFill>
                  <a:schemeClr val="folHlink"/>
                </a:solidFill>
                <a:sym typeface="Wingdings" pitchFamily="2" charset="2"/>
              </a:rPr>
              <a:t>et p</a:t>
            </a:r>
            <a:r>
              <a:rPr lang="fr-FR" sz="2400" b="1" smtClean="0">
                <a:solidFill>
                  <a:schemeClr val="folHlink"/>
                </a:solidFill>
              </a:rPr>
              <a:t>ermet à plusieurs utilisateurs de travailler simultanément</a:t>
            </a:r>
            <a:endParaRPr lang="fr-FR" sz="240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400" smtClean="0">
                <a:solidFill>
                  <a:srgbClr val="000000"/>
                </a:solidFill>
              </a:rPr>
              <a:t>Le SE alloue du temps à des programmes de différents utilisateurs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400" smtClean="0"/>
              <a:t>tous les utilisateurs ont l’impression de travailler simultanément (c’est le temps partagé)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fr-FR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fr-FR" sz="2800" smtClean="0"/>
              <a:t>Ex : Internet, Facebook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sz="240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48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SI1  - SE - Chap 1 - Les systèmes d'exploitation 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E9617E-9FA3-48CF-AC91-5BF6994D4E7F}" type="slidenum">
              <a:rPr lang="fr-FR"/>
              <a:pPr>
                <a:defRPr/>
              </a:pPr>
              <a:t>17</a:t>
            </a:fld>
            <a:endParaRPr lang="fr-FR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7A168ACE-9434-4F55-9B98-04A5FEFDED0D}" type="datetime1">
              <a:rPr lang="fr-FR"/>
              <a:pPr>
                <a:defRPr/>
              </a:pPr>
              <a:t>07/09/2023</a:t>
            </a:fld>
            <a:endParaRPr lang="fr-FR"/>
          </a:p>
        </p:txBody>
      </p:sp>
      <p:pic>
        <p:nvPicPr>
          <p:cNvPr id="268290" name="Picture 2" descr="IMAG-79bfbff3-73eb-4235-9ef5-f9cb53db4f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4508500"/>
            <a:ext cx="1220787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8291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fr-FR" sz="3800" smtClean="0"/>
              <a:t>3.3 SE d'exploitation temps réel</a:t>
            </a:r>
            <a:r>
              <a:rPr lang="fr-FR" sz="3800" b="1" smtClean="0"/>
              <a:t/>
            </a:r>
            <a:br>
              <a:rPr lang="fr-FR" sz="3800" b="1" smtClean="0"/>
            </a:br>
            <a:endParaRPr lang="fr-FR" sz="3800" b="1" smtClean="0"/>
          </a:p>
        </p:txBody>
      </p:sp>
      <p:sp>
        <p:nvSpPr>
          <p:cNvPr id="268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208963" cy="4933950"/>
          </a:xfrm>
        </p:spPr>
        <p:txBody>
          <a:bodyPr/>
          <a:lstStyle/>
          <a:p>
            <a:pPr eaLnBrk="1" hangingPunct="1">
              <a:defRPr/>
            </a:pPr>
            <a:r>
              <a:rPr lang="fr-FR" b="1" smtClean="0">
                <a:solidFill>
                  <a:schemeClr val="folHlink"/>
                </a:solidFill>
                <a:effectLst/>
              </a:rPr>
              <a:t>SE multitâche destiné aux applications temps réel</a:t>
            </a:r>
            <a:r>
              <a:rPr lang="fr-FR" smtClean="0">
                <a:effectLst/>
              </a:rPr>
              <a:t> </a:t>
            </a:r>
          </a:p>
          <a:p>
            <a:pPr lvl="1" eaLnBrk="1" hangingPunct="1">
              <a:defRPr/>
            </a:pPr>
            <a:endParaRPr lang="fr-FR" smtClean="0"/>
          </a:p>
          <a:p>
            <a:pPr lvl="1" eaLnBrk="1" hangingPunct="1">
              <a:defRPr/>
            </a:pPr>
            <a:endParaRPr lang="fr-FR" smtClean="0"/>
          </a:p>
          <a:p>
            <a:pPr eaLnBrk="1" hangingPunct="1">
              <a:defRPr/>
            </a:pPr>
            <a:r>
              <a:rPr lang="fr-FR" smtClean="0"/>
              <a:t>Ex : GPS, serveurs de temps, serveurs boursier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8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82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68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68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/>
      <p:bldP spid="26829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8A877C3-07E8-4C51-A209-B84B5EBABB85}" type="datetime1">
              <a:rPr lang="fr-FR"/>
              <a:pPr>
                <a:defRPr/>
              </a:pPr>
              <a:t>07/09/2023</a:t>
            </a:fld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SI1  - SE - Chap 1 - Les systèmes d'exploitation </a:t>
            </a: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40CB1-F7F1-41DC-B47F-50007F39F3B0}" type="slidenum">
              <a:rPr lang="fr-FR"/>
              <a:pPr>
                <a:defRPr/>
              </a:pPr>
              <a:t>18</a:t>
            </a:fld>
            <a:endParaRPr lang="fr-FR"/>
          </a:p>
        </p:txBody>
      </p:sp>
      <p:sp>
        <p:nvSpPr>
          <p:cNvPr id="2693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marL="800100" indent="-800100" eaLnBrk="1" hangingPunct="1">
              <a:buFontTx/>
              <a:buAutoNum type="arabicPeriod" startAt="3"/>
              <a:defRPr/>
            </a:pPr>
            <a:r>
              <a:rPr lang="fr-FR" b="1" smtClean="0"/>
              <a:t>Comparatif des OS</a:t>
            </a:r>
            <a:r>
              <a:rPr lang="fr-FR" smtClean="0"/>
              <a:t> </a:t>
            </a:r>
          </a:p>
        </p:txBody>
      </p:sp>
      <p:sp>
        <p:nvSpPr>
          <p:cNvPr id="26931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fr-FR" smtClean="0"/>
              <a:t>Comparatif général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fr-FR" smtClean="0"/>
              <a:t>Comparatif des OS mobiles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fr-FR" smtClean="0"/>
              <a:t>Comparatif des OS fixes</a:t>
            </a:r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SI1  - SE - Chap 1 - Les systèmes d'exploitation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0A566E-A827-47B7-BA62-8CE44684A0D8}" type="slidenum">
              <a:rPr lang="fr-FR"/>
              <a:pPr>
                <a:defRPr/>
              </a:pPr>
              <a:t>19</a:t>
            </a:fld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6845ED55-3840-4F59-A2E2-C85FEC75366D}" type="datetime1">
              <a:rPr lang="fr-FR"/>
              <a:pPr>
                <a:defRPr/>
              </a:pPr>
              <a:t>07/09/2023</a:t>
            </a:fld>
            <a:endParaRPr lang="fr-FR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smtClean="0"/>
              <a:t>3.1 Comparatif général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b="1" smtClean="0">
                <a:solidFill>
                  <a:schemeClr val="folHlink"/>
                </a:solidFill>
              </a:rPr>
              <a:t>Coûts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mtClean="0"/>
              <a:t>Licence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mtClean="0"/>
              <a:t>Achat logiciel – suite bureautique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mtClean="0"/>
              <a:t>sécurité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fr-FR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fr-FR" b="1" smtClean="0">
                <a:solidFill>
                  <a:schemeClr val="folHlink"/>
                </a:solidFill>
              </a:rPr>
              <a:t>Matériel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mtClean="0"/>
              <a:t>Sécurité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mtClean="0"/>
              <a:t>compatibilité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smtClean="0"/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b="1" smtClean="0">
                <a:solidFill>
                  <a:schemeClr val="folHlink"/>
                </a:solidFill>
              </a:rPr>
              <a:t>Utilisation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mtClean="0"/>
              <a:t>Publique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mtClean="0"/>
              <a:t>Manipulation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mtClean="0"/>
              <a:t>Plateforme d’assistance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fr-FR" b="1" smtClean="0">
                <a:solidFill>
                  <a:schemeClr val="folHlink"/>
                </a:solidFill>
              </a:rPr>
              <a:t>Difficulté</a:t>
            </a:r>
            <a:r>
              <a:rPr lang="fr-FR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mtClean="0"/>
              <a:t>Publique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mtClean="0"/>
              <a:t>Manipulation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mtClean="0"/>
              <a:t>Plateforme d’assistance</a:t>
            </a: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SI1  - SE - Chap 1 - Les systèmes d'exploitation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FFD507-65FB-48B7-ABEA-1ECA54EDEF1F}" type="slidenum">
              <a:rPr lang="fr-FR"/>
              <a:pPr>
                <a:defRPr/>
              </a:pPr>
              <a:t>2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F9C076EB-EB9D-4124-A1E6-A82E7CA4EAF6}" type="datetime1">
              <a:rPr lang="fr-FR"/>
              <a:pPr>
                <a:defRPr/>
              </a:pPr>
              <a:t>07/09/2023</a:t>
            </a:fld>
            <a:endParaRPr lang="fr-FR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smtClean="0"/>
              <a:t>Objectif principal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smtClean="0">
                <a:solidFill>
                  <a:srgbClr val="00FF00"/>
                </a:solidFill>
              </a:rPr>
              <a:t>donner</a:t>
            </a:r>
            <a:r>
              <a:rPr lang="fr-FR" smtClean="0"/>
              <a:t> les différents critères à prendre en compte pour choisir un système d’exploitation. </a:t>
            </a:r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SI1  - SE - Chap 1 - Les systèmes d'exploitation </a:t>
            </a:r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DD73D2-CC0F-40E6-B885-0E331E203234}" type="slidenum">
              <a:rPr lang="fr-FR"/>
              <a:pPr>
                <a:defRPr/>
              </a:pPr>
              <a:t>20</a:t>
            </a:fld>
            <a:endParaRPr lang="fr-FR"/>
          </a:p>
        </p:txBody>
      </p:sp>
      <p:sp>
        <p:nvSpPr>
          <p:cNvPr id="8" name="Espace réservé de la date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1A501775-9D05-4E00-9829-8A4465CD4F78}" type="datetime1">
              <a:rPr lang="fr-FR"/>
              <a:pPr>
                <a:defRPr/>
              </a:pPr>
              <a:t>07/09/2023</a:t>
            </a:fld>
            <a:endParaRPr lang="fr-FR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3.2 </a:t>
            </a:r>
            <a:r>
              <a:rPr lang="fr-FR" dirty="0" err="1" smtClean="0"/>
              <a:t>Compartif</a:t>
            </a:r>
            <a:r>
              <a:rPr lang="fr-FR" dirty="0" smtClean="0"/>
              <a:t> des OS Mobile 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dirty="0" smtClean="0"/>
          </a:p>
        </p:txBody>
      </p:sp>
      <p:sp>
        <p:nvSpPr>
          <p:cNvPr id="2253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2253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SI1  - SE - Chap 1 - Les systèmes d'exploitation 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03F2C8-F7C4-4DA5-BCB7-9BF1B8E9C7E7}" type="slidenum">
              <a:rPr lang="fr-FR"/>
              <a:pPr>
                <a:defRPr/>
              </a:pPr>
              <a:t>21</a:t>
            </a:fld>
            <a:endParaRPr lang="fr-FR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C2B4282C-FA48-4B26-84CC-08BBCEE726EA}" type="datetime1">
              <a:rPr lang="fr-FR"/>
              <a:pPr>
                <a:defRPr/>
              </a:pPr>
              <a:t>07/09/2023</a:t>
            </a:fld>
            <a:endParaRPr lang="fr-FR"/>
          </a:p>
        </p:txBody>
      </p:sp>
      <p:sp>
        <p:nvSpPr>
          <p:cNvPr id="2570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600" smtClean="0"/>
              <a:t>3.3 </a:t>
            </a:r>
            <a:r>
              <a:rPr lang="fr-FR" smtClean="0"/>
              <a:t>Comparatif des OS fixes</a:t>
            </a:r>
          </a:p>
        </p:txBody>
      </p:sp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339850"/>
            <a:ext cx="7345363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SI1  - SE - Chap 1 - Les systèmes d'exploitation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C1E1B6-51D3-4A82-8CF1-6839B60ED5AB}" type="slidenum">
              <a:rPr lang="fr-FR"/>
              <a:pPr>
                <a:defRPr/>
              </a:pPr>
              <a:t>22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EF571088-A8DF-4139-9558-80400599C5B1}" type="datetime1">
              <a:rPr lang="fr-FR"/>
              <a:pPr>
                <a:defRPr/>
              </a:pPr>
              <a:t>07/09/2023</a:t>
            </a:fld>
            <a:endParaRPr lang="fr-FR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smtClean="0"/>
              <a:t>Pour aller plus loin</a:t>
            </a:r>
            <a:r>
              <a:rPr lang="fr-FR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FR" sz="2800" smtClean="0">
                <a:sym typeface="Wingdings" pitchFamily="2" charset="2"/>
              </a:rPr>
              <a:t>Liste des systèmes d'exploitation  </a:t>
            </a:r>
            <a:r>
              <a:rPr lang="fr-FR" sz="2800" smtClean="0">
                <a:hlinkClick r:id="rId2"/>
              </a:rPr>
              <a:t>http://fr.wikipedia.org/wiki/Liste_des_syst%C3%A8mes_d'exploitation</a:t>
            </a:r>
            <a:r>
              <a:rPr lang="fr-FR" sz="280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sz="2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FR" sz="2800" smtClean="0"/>
              <a:t>Le système d'exploitation GNU-Linux </a:t>
            </a:r>
            <a:r>
              <a:rPr lang="fr-FR" sz="2800" smtClean="0">
                <a:sym typeface="Wingdings" pitchFamily="2" charset="2"/>
              </a:rPr>
              <a:t> </a:t>
            </a:r>
            <a:r>
              <a:rPr lang="fr-FR" sz="2800" smtClean="0">
                <a:sym typeface="Wingdings" pitchFamily="2" charset="2"/>
                <a:hlinkClick r:id="rId3"/>
              </a:rPr>
              <a:t>http://fr.wikibooks.org/wiki/Le_syst%C3%A8me_d'exploitation_GNU-Linux</a:t>
            </a:r>
            <a:r>
              <a:rPr lang="fr-FR" sz="2800" smtClean="0"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sz="2800" smtClean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fr-FR" sz="2800" smtClean="0">
                <a:sym typeface="Wingdings" pitchFamily="2" charset="2"/>
              </a:rPr>
              <a:t>Le site du zéro : tutoriels Windows  </a:t>
            </a:r>
            <a:r>
              <a:rPr lang="fr-FR" sz="2800" smtClean="0">
                <a:sym typeface="Wingdings" pitchFamily="2" charset="2"/>
                <a:hlinkClick r:id="rId4"/>
              </a:rPr>
              <a:t>http://www.siteduzero.com/tutoriel-1-97-windows.html</a:t>
            </a:r>
            <a:r>
              <a:rPr lang="fr-FR" sz="2800" smtClean="0">
                <a:sym typeface="Wingdings" pitchFamily="2" charset="2"/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F86DD35-2DB2-4546-A2D7-B81EC8832CD9}" type="datetime1">
              <a:rPr lang="fr-FR"/>
              <a:pPr>
                <a:defRPr/>
              </a:pPr>
              <a:t>07/09/2023</a:t>
            </a:fld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SI1  - SE - Chap 1 - Les systèmes d'exploitation </a:t>
            </a: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5A6653-349B-48DF-99C5-01B747C8CDEA}" type="slidenum">
              <a:rPr lang="fr-FR"/>
              <a:pPr>
                <a:defRPr/>
              </a:pPr>
              <a:t>23</a:t>
            </a:fld>
            <a:endParaRPr lang="fr-FR"/>
          </a:p>
        </p:txBody>
      </p:sp>
      <p:sp>
        <p:nvSpPr>
          <p:cNvPr id="2324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b="1" smtClean="0"/>
          </a:p>
          <a:p>
            <a:pPr eaLnBrk="1" hangingPunct="1">
              <a:defRPr/>
            </a:pPr>
            <a:r>
              <a:rPr lang="fr-FR" b="1" smtClean="0"/>
              <a:t>Des questions ?</a:t>
            </a:r>
          </a:p>
          <a:p>
            <a:pPr eaLnBrk="1" hangingPunct="1">
              <a:defRPr/>
            </a:pPr>
            <a:r>
              <a:rPr lang="fr-FR" b="1" smtClean="0"/>
              <a:t>Merci de votre attention</a:t>
            </a:r>
          </a:p>
        </p:txBody>
      </p:sp>
      <p:pic>
        <p:nvPicPr>
          <p:cNvPr id="232454" name="Picture 6" descr="question-622164_640"/>
          <p:cNvPicPr>
            <a:picLocks noChangeAspect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404813"/>
            <a:ext cx="5041900" cy="3560762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24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24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SI1  - SE - Chap 1 - Les systèmes d'exploitation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7965C9-0780-4011-98EB-EC756ECF5C2A}" type="slidenum">
              <a:rPr lang="fr-FR"/>
              <a:pPr>
                <a:defRPr/>
              </a:pPr>
              <a:t>3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7CE60BB4-76D0-421A-8856-C147A19E4937}" type="datetime1">
              <a:rPr lang="fr-FR"/>
              <a:pPr>
                <a:defRPr/>
              </a:pPr>
              <a:t>07/09/2023</a:t>
            </a:fld>
            <a:endParaRPr lang="fr-FR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smtClean="0"/>
              <a:t>Objectifs</a:t>
            </a:r>
            <a:r>
              <a:rPr lang="fr-FR" smtClean="0"/>
              <a:t> </a:t>
            </a:r>
            <a:r>
              <a:rPr lang="fr-FR" b="1" smtClean="0"/>
              <a:t>intermédiaires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b="1" u="sng" smtClean="0">
                <a:solidFill>
                  <a:srgbClr val="00FF00"/>
                </a:solidFill>
              </a:rPr>
              <a:t>Définir</a:t>
            </a:r>
            <a:r>
              <a:rPr lang="fr-FR" smtClean="0"/>
              <a:t> la notion de système d’exploitation</a:t>
            </a:r>
            <a:endParaRPr lang="fr-FR" b="1" u="sng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fr-FR" b="1" u="sng" smtClean="0">
                <a:solidFill>
                  <a:srgbClr val="00FF00"/>
                </a:solidFill>
              </a:rPr>
              <a:t>Situer</a:t>
            </a:r>
            <a:r>
              <a:rPr lang="fr-FR" smtClean="0"/>
              <a:t> un système d’exploitation dans une architecture</a:t>
            </a:r>
            <a:endParaRPr lang="fr-FR" b="1" u="sng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fr-FR" b="1" u="sng" smtClean="0">
                <a:solidFill>
                  <a:srgbClr val="00FF00"/>
                </a:solidFill>
              </a:rPr>
              <a:t>Identifier</a:t>
            </a:r>
            <a:r>
              <a:rPr lang="fr-FR" smtClean="0"/>
              <a:t> les catégories de SE</a:t>
            </a:r>
            <a:endParaRPr lang="fr-FR" b="1" u="sng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fr-FR" b="1" u="sng" smtClean="0">
                <a:solidFill>
                  <a:srgbClr val="00FF00"/>
                </a:solidFill>
              </a:rPr>
              <a:t>Expliquer</a:t>
            </a:r>
            <a:r>
              <a:rPr lang="fr-FR" smtClean="0"/>
              <a:t> les différences entre systèmes embarqués – multitâches – multiutilisateurs – temps réel	</a:t>
            </a:r>
            <a:endParaRPr lang="fr-FR" b="1" u="sng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fr-FR" b="1" u="sng" smtClean="0">
                <a:solidFill>
                  <a:srgbClr val="00FF00"/>
                </a:solidFill>
              </a:rPr>
              <a:t>Comparer</a:t>
            </a:r>
            <a:r>
              <a:rPr lang="fr-FR" smtClean="0"/>
              <a:t> les OS mobiles- les OS fixes</a:t>
            </a: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SI1  - SE - Chap 1 - Les systèmes d'exploitation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E2C2B0-90B6-40ED-A887-E19508DDFF0B}" type="slidenum">
              <a:rPr lang="fr-FR"/>
              <a:pPr>
                <a:defRPr/>
              </a:pPr>
              <a:t>4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0B025ACD-C429-49AF-B0EA-44F4286EF90E}" type="datetime1">
              <a:rPr lang="fr-FR"/>
              <a:pPr>
                <a:defRPr/>
              </a:pPr>
              <a:t>07/09/2023</a:t>
            </a:fld>
            <a:endParaRPr lang="fr-FR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smtClean="0"/>
              <a:t>Sommaire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12800" indent="-8128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r-FR" sz="1800" b="1" smtClean="0">
                <a:solidFill>
                  <a:schemeClr val="folHlink"/>
                </a:solidFill>
              </a:rPr>
              <a:t>Le système d’exploitation</a:t>
            </a:r>
            <a:endParaRPr lang="fr-FR" sz="1800" smtClean="0">
              <a:solidFill>
                <a:schemeClr val="folHlink"/>
              </a:solidFill>
            </a:endParaRPr>
          </a:p>
          <a:p>
            <a:pPr marL="1168400" lvl="1" indent="-7112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r-FR" sz="1600" smtClean="0">
                <a:effectLst/>
              </a:rPr>
              <a:t>Rôle</a:t>
            </a:r>
          </a:p>
          <a:p>
            <a:pPr marL="1168400" lvl="1" indent="-7112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r-FR" sz="1600" smtClean="0">
                <a:effectLst/>
              </a:rPr>
              <a:t>Fonctions </a:t>
            </a:r>
          </a:p>
          <a:p>
            <a:pPr marL="1168400" lvl="1" indent="-7112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r-FR" sz="1600" smtClean="0">
                <a:effectLst/>
              </a:rPr>
              <a:t>Sa place dans l’architecture</a:t>
            </a:r>
          </a:p>
          <a:p>
            <a:pPr marL="812800" indent="-8128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r-FR" sz="1800" b="1" smtClean="0">
                <a:solidFill>
                  <a:schemeClr val="folHlink"/>
                </a:solidFill>
              </a:rPr>
              <a:t>Les Catégories de SE</a:t>
            </a:r>
            <a:endParaRPr lang="fr-FR" sz="1800" smtClean="0">
              <a:solidFill>
                <a:schemeClr val="folHlink"/>
              </a:solidFill>
            </a:endParaRPr>
          </a:p>
          <a:p>
            <a:pPr marL="1168400" lvl="1" indent="-7112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r-FR" sz="1600" smtClean="0"/>
              <a:t>SE embarqué</a:t>
            </a:r>
          </a:p>
          <a:p>
            <a:pPr marL="1168400" lvl="1" indent="-7112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r-FR" sz="1600" smtClean="0"/>
              <a:t>SE fixe</a:t>
            </a:r>
          </a:p>
          <a:p>
            <a:pPr marL="812800" indent="-8128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r-FR" sz="1800" b="1" smtClean="0">
                <a:solidFill>
                  <a:schemeClr val="folHlink"/>
                </a:solidFill>
              </a:rPr>
              <a:t>Les différents modes de fonctionnement</a:t>
            </a:r>
          </a:p>
          <a:p>
            <a:pPr marL="1168400" lvl="1" indent="-7112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r-FR" sz="1600" smtClean="0"/>
              <a:t>Système multitâches</a:t>
            </a:r>
          </a:p>
          <a:p>
            <a:pPr marL="1168400" lvl="1" indent="-7112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r-FR" sz="1600" smtClean="0"/>
              <a:t>Système multitâches multi-utilisateurs</a:t>
            </a:r>
          </a:p>
          <a:p>
            <a:pPr marL="1168400" lvl="1" indent="-7112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r-FR" sz="1600" smtClean="0"/>
              <a:t>Système temps réel</a:t>
            </a:r>
          </a:p>
          <a:p>
            <a:pPr marL="812800" indent="-8128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r-FR" sz="1800" b="1" smtClean="0">
                <a:solidFill>
                  <a:schemeClr val="folHlink"/>
                </a:solidFill>
              </a:rPr>
              <a:t>Comparatif des OS </a:t>
            </a:r>
            <a:endParaRPr lang="fr-FR" sz="1800" smtClean="0">
              <a:solidFill>
                <a:schemeClr val="folHlink"/>
              </a:solidFill>
            </a:endParaRPr>
          </a:p>
          <a:p>
            <a:pPr marL="1168400" lvl="1" indent="-7112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r-FR" sz="1600" smtClean="0">
                <a:effectLst/>
              </a:rPr>
              <a:t>Comparatif général</a:t>
            </a:r>
          </a:p>
          <a:p>
            <a:pPr marL="1168400" lvl="1" indent="-7112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r-FR" sz="1600" smtClean="0">
                <a:effectLst/>
              </a:rPr>
              <a:t>Comparatif des OS Mobile </a:t>
            </a:r>
          </a:p>
          <a:p>
            <a:pPr marL="1168400" lvl="1" indent="-7112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r-FR" sz="1600" smtClean="0">
                <a:effectLst/>
              </a:rPr>
              <a:t>Comparatif des OS fixes </a:t>
            </a:r>
          </a:p>
          <a:p>
            <a:pPr marL="812800" indent="-8128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r-FR" sz="1800" b="1" smtClean="0">
                <a:solidFill>
                  <a:schemeClr val="folHlink"/>
                </a:solidFill>
              </a:rPr>
              <a:t>Pour aller plus loin</a:t>
            </a:r>
          </a:p>
          <a:p>
            <a:pPr marL="812800" indent="-812800" eaLnBrk="1" hangingPunct="1">
              <a:lnSpc>
                <a:spcPct val="80000"/>
              </a:lnSpc>
              <a:defRPr/>
            </a:pPr>
            <a:endParaRPr lang="fr-FR" sz="180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FA2CDC9-0F83-432C-A2CC-90AD32641EEC}" type="datetime1">
              <a:rPr lang="fr-FR"/>
              <a:pPr>
                <a:defRPr/>
              </a:pPr>
              <a:t>07/09/2023</a:t>
            </a:fld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SI1  - SE - Chap 1 - Les systèmes d'exploitation </a:t>
            </a: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70709-4233-4AAF-AE61-943A3E31B23A}" type="slidenum">
              <a:rPr lang="fr-FR"/>
              <a:pPr>
                <a:defRPr/>
              </a:pPr>
              <a:t>5</a:t>
            </a:fld>
            <a:endParaRPr lang="fr-FR"/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marL="1066800" indent="-1066800" eaLnBrk="1" hangingPunct="1">
              <a:buFontTx/>
              <a:buAutoNum type="arabicPeriod"/>
              <a:defRPr/>
            </a:pPr>
            <a:r>
              <a:rPr lang="fr-FR" sz="3800" b="1" smtClean="0"/>
              <a:t>Le système d’exploitation</a:t>
            </a:r>
            <a:r>
              <a:rPr lang="fr-FR" sz="3800" smtClean="0"/>
              <a:t/>
            </a:r>
            <a:br>
              <a:rPr lang="fr-FR" sz="3800" smtClean="0"/>
            </a:br>
            <a:endParaRPr lang="fr-FR" sz="3800" smtClean="0"/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990600" lvl="1" indent="-533400" algn="ctr" eaLnBrk="1" hangingPunct="1">
              <a:buFont typeface="Wingdings" pitchFamily="2" charset="2"/>
              <a:buAutoNum type="arabicPeriod"/>
              <a:defRPr/>
            </a:pPr>
            <a:r>
              <a:rPr lang="fr-FR" smtClean="0"/>
              <a:t>Rôle</a:t>
            </a:r>
          </a:p>
          <a:p>
            <a:pPr marL="990600" lvl="1" indent="-533400" algn="ctr" eaLnBrk="1" hangingPunct="1">
              <a:buFont typeface="Wingdings" pitchFamily="2" charset="2"/>
              <a:buAutoNum type="arabicPeriod"/>
              <a:defRPr/>
            </a:pPr>
            <a:r>
              <a:rPr lang="fr-FR" smtClean="0"/>
              <a:t>Fonctions</a:t>
            </a:r>
          </a:p>
          <a:p>
            <a:pPr marL="990600" lvl="1" indent="-533400" algn="ctr" eaLnBrk="1" hangingPunct="1">
              <a:buFont typeface="Wingdings" pitchFamily="2" charset="2"/>
              <a:buAutoNum type="arabicPeriod"/>
              <a:defRPr/>
            </a:pPr>
            <a:r>
              <a:rPr lang="fr-FR" smtClean="0"/>
              <a:t>Sa place dans l’architecture</a:t>
            </a:r>
            <a:r>
              <a:rPr lang="fr-FR" b="1" smtClean="0"/>
              <a:t> </a:t>
            </a:r>
            <a:endParaRPr lang="fr-FR" smtClean="0"/>
          </a:p>
          <a:p>
            <a:pPr marL="609600" indent="-609600" eaLnBrk="1" hangingPunct="1">
              <a:defRPr/>
            </a:pPr>
            <a:endParaRPr lang="fr-FR" smtClean="0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SI1  - SE - Chap 1 - Les systèmes d'exploitation </a:t>
            </a:r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17A0AE-241C-4162-951A-4EC0B834606F}" type="slidenum">
              <a:rPr lang="fr-FR"/>
              <a:pPr>
                <a:defRPr/>
              </a:pPr>
              <a:t>6</a:t>
            </a:fld>
            <a:endParaRPr lang="fr-FR"/>
          </a:p>
        </p:txBody>
      </p:sp>
      <p:sp>
        <p:nvSpPr>
          <p:cNvPr id="9" name="Espace réservé de la date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AA02D519-C9AA-4BA1-A8A1-254DD1B4562E}" type="datetime1">
              <a:rPr lang="fr-FR"/>
              <a:pPr>
                <a:defRPr/>
              </a:pPr>
              <a:t>07/09/2023</a:t>
            </a:fld>
            <a:endParaRPr lang="fr-FR"/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1.1 Rôle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Le SE </a:t>
            </a:r>
            <a:r>
              <a:rPr lang="fr-FR" b="1" smtClean="0">
                <a:solidFill>
                  <a:schemeClr val="hlink"/>
                </a:solidFill>
                <a:effectLst/>
              </a:rPr>
              <a:t>assure le lien</a:t>
            </a:r>
            <a:r>
              <a:rPr lang="fr-FR" smtClean="0"/>
              <a:t> entre </a:t>
            </a:r>
          </a:p>
          <a:p>
            <a:pPr eaLnBrk="1" hangingPunct="1">
              <a:defRPr/>
            </a:pPr>
            <a:endParaRPr lang="fr-FR" smtClean="0"/>
          </a:p>
          <a:p>
            <a:pPr lvl="1" eaLnBrk="1" hangingPunct="1">
              <a:defRPr/>
            </a:pPr>
            <a:r>
              <a:rPr lang="fr-FR" smtClean="0"/>
              <a:t>Les ressources matérielles</a:t>
            </a:r>
          </a:p>
          <a:p>
            <a:pPr lvl="1" eaLnBrk="1" hangingPunct="1">
              <a:defRPr/>
            </a:pPr>
            <a:endParaRPr lang="fr-FR" smtClean="0"/>
          </a:p>
          <a:p>
            <a:pPr lvl="1" eaLnBrk="1" hangingPunct="1">
              <a:defRPr/>
            </a:pPr>
            <a:r>
              <a:rPr lang="fr-FR" smtClean="0"/>
              <a:t>Les ressources logicielles / applications</a:t>
            </a:r>
          </a:p>
          <a:p>
            <a:pPr lvl="1" eaLnBrk="1" hangingPunct="1">
              <a:defRPr/>
            </a:pPr>
            <a:endParaRPr lang="fr-FR" smtClean="0"/>
          </a:p>
          <a:p>
            <a:pPr lvl="1" eaLnBrk="1" hangingPunct="1">
              <a:defRPr/>
            </a:pPr>
            <a:r>
              <a:rPr lang="fr-FR" smtClean="0"/>
              <a:t>L’utilisateur</a:t>
            </a:r>
          </a:p>
        </p:txBody>
      </p:sp>
      <p:pic>
        <p:nvPicPr>
          <p:cNvPr id="8199" name="Picture 5" descr="Résultat d’images pour image utilisate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4581525"/>
            <a:ext cx="1368425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7" descr="Résultat d’images pour image matériel informatiq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557338"/>
            <a:ext cx="21701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Résultat d’images pour image logiciel informatiqu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4292600"/>
            <a:ext cx="28575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38B1291-C561-47A4-8CE0-170FFCDCA591}" type="datetime1">
              <a:rPr lang="fr-FR"/>
              <a:pPr>
                <a:defRPr/>
              </a:pPr>
              <a:t>07/09/2023</a:t>
            </a:fld>
            <a:endParaRPr lang="fr-FR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SI1  - SE - Chap 1 - Les systèmes d'exploitation </a:t>
            </a: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6C819-4DC6-4407-BE1D-B5AE80936EF7}" type="slidenum">
              <a:rPr lang="fr-FR"/>
              <a:pPr>
                <a:defRPr/>
              </a:pPr>
              <a:t>7</a:t>
            </a:fld>
            <a:endParaRPr lang="fr-FR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404813"/>
            <a:ext cx="7772400" cy="935037"/>
          </a:xfrm>
        </p:spPr>
        <p:txBody>
          <a:bodyPr/>
          <a:lstStyle/>
          <a:p>
            <a:pPr algn="l" eaLnBrk="1" hangingPunct="1"/>
            <a:r>
              <a:rPr lang="fr-FR" sz="3800" smtClean="0">
                <a:effectLst/>
              </a:rPr>
              <a:t>1.2 Ces fonctions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412875"/>
            <a:ext cx="8280400" cy="4321175"/>
          </a:xfrm>
        </p:spPr>
        <p:txBody>
          <a:bodyPr/>
          <a:lstStyle/>
          <a:p>
            <a:pPr marL="457200" lvl="1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2400" b="1" smtClean="0">
                <a:solidFill>
                  <a:srgbClr val="FF00FF"/>
                </a:solidFill>
              </a:rPr>
              <a:t>Transformer le matériel en une machine utilisable</a:t>
            </a:r>
          </a:p>
          <a:p>
            <a:pPr marL="914400" lvl="2" indent="0" algn="ctr" eaLnBrk="1" hangingPunct="1">
              <a:lnSpc>
                <a:spcPct val="80000"/>
              </a:lnSpc>
              <a:defRPr/>
            </a:pPr>
            <a:r>
              <a:rPr lang="fr-FR" sz="2000" smtClean="0"/>
              <a:t>fournir des outils adaptés aux besoins des utilisateurs indépendamment des caractéristiques physiques</a:t>
            </a:r>
          </a:p>
          <a:p>
            <a:pPr marL="457200" lvl="1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FR" sz="2400" smtClean="0"/>
          </a:p>
          <a:p>
            <a:pPr marL="457200" lvl="1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2400" b="1" smtClean="0">
                <a:solidFill>
                  <a:srgbClr val="00FF00"/>
                </a:solidFill>
              </a:rPr>
              <a:t>Optimiser l’utilisation des ressources</a:t>
            </a:r>
            <a:r>
              <a:rPr lang="fr-FR" sz="2400" smtClean="0"/>
              <a:t> </a:t>
            </a:r>
          </a:p>
          <a:p>
            <a:pPr marL="914400" lvl="2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2000" smtClean="0"/>
              <a:t>(matérielles et logicielles)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sz="2400" smtClean="0"/>
          </a:p>
          <a:p>
            <a:pPr marL="457200" lvl="1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2400" b="1" smtClean="0"/>
              <a:t>Implication de ces 2 fonctions</a:t>
            </a:r>
            <a:r>
              <a:rPr lang="fr-FR" sz="2400" smtClean="0"/>
              <a:t> </a:t>
            </a:r>
          </a:p>
          <a:p>
            <a:pPr marL="457200" lvl="1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2400" b="1" smtClean="0">
                <a:solidFill>
                  <a:schemeClr val="tx2"/>
                </a:solidFill>
              </a:rPr>
              <a:t>Sécurité</a:t>
            </a:r>
          </a:p>
          <a:p>
            <a:pPr marL="914400" lvl="2" indent="0" algn="ctr" eaLnBrk="1" hangingPunct="1">
              <a:lnSpc>
                <a:spcPct val="80000"/>
              </a:lnSpc>
              <a:defRPr/>
            </a:pPr>
            <a:r>
              <a:rPr lang="fr-FR" sz="2000" b="1" smtClean="0">
                <a:solidFill>
                  <a:srgbClr val="00FFFF"/>
                </a:solidFill>
              </a:rPr>
              <a:t>	</a:t>
            </a:r>
            <a:r>
              <a:rPr lang="fr-FR" sz="2000" smtClean="0"/>
              <a:t>intégrité, contrôle des accès, confidentialité</a:t>
            </a:r>
          </a:p>
          <a:p>
            <a:pPr marL="457200" lvl="1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2400" b="1" smtClean="0">
                <a:solidFill>
                  <a:srgbClr val="000099"/>
                </a:solidFill>
              </a:rPr>
              <a:t>Fiabilité</a:t>
            </a:r>
            <a:r>
              <a:rPr lang="fr-FR" sz="2400" smtClean="0"/>
              <a:t>  </a:t>
            </a:r>
          </a:p>
          <a:p>
            <a:pPr marL="914400" lvl="2" indent="0" algn="ctr" eaLnBrk="1" hangingPunct="1">
              <a:lnSpc>
                <a:spcPct val="80000"/>
              </a:lnSpc>
              <a:defRPr/>
            </a:pPr>
            <a:r>
              <a:rPr lang="fr-FR" sz="2000" smtClean="0"/>
              <a:t>satisfaction utilisateurs même dans des conditions hostiles et imprévues,</a:t>
            </a:r>
          </a:p>
          <a:p>
            <a:pPr marL="914400" lvl="2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2000" smtClean="0"/>
              <a:t>Performance du système informatique </a:t>
            </a:r>
            <a:endParaRPr lang="fr-FR" sz="1800" smtClean="0"/>
          </a:p>
        </p:txBody>
      </p:sp>
      <p:pic>
        <p:nvPicPr>
          <p:cNvPr id="2150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5888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6" descr="Transformer-Wallpap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92375"/>
            <a:ext cx="11287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8" descr="1721926-meilleurs-masters-d-universite-le-classement-20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3284538"/>
            <a:ext cx="118268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2" grpId="0"/>
      <p:bldP spid="2150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SI1  - SE - Chap 1 - Les systèmes d'exploitation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EAEE54-14D0-43D8-8E55-63CD7B9DD2B1}" type="slidenum">
              <a:rPr lang="fr-FR"/>
              <a:pPr>
                <a:defRPr/>
              </a:pPr>
              <a:t>8</a:t>
            </a:fld>
            <a:endParaRPr lang="fr-FR"/>
          </a:p>
        </p:txBody>
      </p:sp>
      <p:sp>
        <p:nvSpPr>
          <p:cNvPr id="8" name="Espace réservé de la date 6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B539CC32-74C8-455C-A32D-164E50990186}" type="datetime1">
              <a:rPr lang="fr-FR"/>
              <a:pPr>
                <a:defRPr/>
              </a:pPr>
              <a:t>07/09/2023</a:t>
            </a:fld>
            <a:endParaRPr lang="fr-FR"/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1.3 Place dans l’architecture</a:t>
            </a:r>
          </a:p>
        </p:txBody>
      </p:sp>
      <p:sp>
        <p:nvSpPr>
          <p:cNvPr id="27341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/>
          </a:p>
        </p:txBody>
      </p:sp>
      <p:sp>
        <p:nvSpPr>
          <p:cNvPr id="10247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fr-FR" sz="1900" smtClean="0">
                <a:effectLst/>
              </a:rPr>
              <a:t>Le système d'exploitation </a:t>
            </a:r>
            <a:r>
              <a:rPr lang="fr-FR" sz="1900" smtClean="0">
                <a:solidFill>
                  <a:schemeClr val="folHlink"/>
                </a:solidFill>
                <a:effectLst/>
              </a:rPr>
              <a:t>s'interpose entre</a:t>
            </a:r>
            <a:r>
              <a:rPr lang="fr-FR" sz="1900" smtClean="0">
                <a:effectLst/>
              </a:rPr>
              <a:t> </a:t>
            </a:r>
            <a:r>
              <a:rPr lang="fr-FR" sz="1900" smtClean="0">
                <a:solidFill>
                  <a:schemeClr val="folHlink"/>
                </a:solidFill>
                <a:effectLst/>
              </a:rPr>
              <a:t>l'application et le matériel</a:t>
            </a:r>
            <a:r>
              <a:rPr lang="fr-FR" sz="1900" smtClean="0">
                <a:effectLst/>
              </a:rPr>
              <a:t> </a:t>
            </a:r>
            <a:br>
              <a:rPr lang="fr-FR" sz="1900" smtClean="0">
                <a:effectLst/>
              </a:rPr>
            </a:br>
            <a:r>
              <a:rPr lang="fr-FR" sz="1900" smtClean="0">
                <a:effectLst/>
              </a:rPr>
              <a:t>afin de faire le lien entre les deux</a:t>
            </a:r>
          </a:p>
        </p:txBody>
      </p:sp>
      <p:pic>
        <p:nvPicPr>
          <p:cNvPr id="1024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557338"/>
            <a:ext cx="4392612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1F99EA-308A-4138-990D-DC21A02AB2A9}" type="datetime1">
              <a:rPr lang="fr-FR"/>
              <a:pPr>
                <a:defRPr/>
              </a:pPr>
              <a:t>07/09/2023</a:t>
            </a:fld>
            <a:endParaRPr lang="fr-FR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SI1  - SE - Chap 1 - Les systèmes d'exploitation 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8D5C9-F3CC-4593-B3AC-0DE95083BD5A}" type="slidenum">
              <a:rPr lang="fr-FR"/>
              <a:pPr>
                <a:defRPr/>
              </a:pPr>
              <a:t>9</a:t>
            </a:fld>
            <a:endParaRPr lang="fr-FR"/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marL="800100" indent="-800100" eaLnBrk="1" hangingPunct="1">
              <a:buFontTx/>
              <a:buAutoNum type="arabicPeriod" startAt="2"/>
            </a:pPr>
            <a:r>
              <a:rPr lang="fr-FR" smtClean="0">
                <a:effectLst/>
              </a:rPr>
              <a:t>Les catégories de SE</a:t>
            </a:r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fr-FR" smtClean="0"/>
              <a:t>Système embarqué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fr-FR" smtClean="0"/>
              <a:t>Système fixe</a:t>
            </a:r>
          </a:p>
        </p:txBody>
      </p:sp>
      <p:pic>
        <p:nvPicPr>
          <p:cNvPr id="217103" name="Picture 15" descr="radar-embarque-nouvelle-gener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60350"/>
            <a:ext cx="180022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70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7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17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171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2" grpId="0"/>
    </p:bldLst>
  </p:timing>
</p:sld>
</file>

<file path=ppt/theme/theme1.xml><?xml version="1.0" encoding="utf-8"?>
<a:theme xmlns:a="http://schemas.openxmlformats.org/drawingml/2006/main" name="Rideau">
  <a:themeElements>
    <a:clrScheme name="Rideau 9">
      <a:dk1>
        <a:srgbClr val="000000"/>
      </a:dk1>
      <a:lt1>
        <a:srgbClr val="FFFFFF"/>
      </a:lt1>
      <a:dk2>
        <a:srgbClr val="000099"/>
      </a:dk2>
      <a:lt2>
        <a:srgbClr val="DDDDDD"/>
      </a:lt2>
      <a:accent1>
        <a:srgbClr val="C6D4D4"/>
      </a:accent1>
      <a:accent2>
        <a:srgbClr val="C0C0C0"/>
      </a:accent2>
      <a:accent3>
        <a:srgbClr val="FFFFFF"/>
      </a:accent3>
      <a:accent4>
        <a:srgbClr val="000000"/>
      </a:accent4>
      <a:accent5>
        <a:srgbClr val="DFE6E6"/>
      </a:accent5>
      <a:accent6>
        <a:srgbClr val="AEAEAE"/>
      </a:accent6>
      <a:hlink>
        <a:srgbClr val="6600FF"/>
      </a:hlink>
      <a:folHlink>
        <a:srgbClr val="9900CC"/>
      </a:folHlink>
    </a:clrScheme>
    <a:fontScheme name="Rideau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Rideau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deau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deau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deau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deau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deau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deau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deau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deau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1735</TotalTime>
  <Words>659</Words>
  <Application>Microsoft Office PowerPoint</Application>
  <PresentationFormat>Affichage à l'écran (4:3)</PresentationFormat>
  <Paragraphs>193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Tahoma</vt:lpstr>
      <vt:lpstr>Wingdings</vt:lpstr>
      <vt:lpstr>Rideau</vt:lpstr>
      <vt:lpstr>Module SI1- Fiche SE -</vt:lpstr>
      <vt:lpstr>Objectif principal</vt:lpstr>
      <vt:lpstr>Objectifs intermédiaires</vt:lpstr>
      <vt:lpstr>Sommaire</vt:lpstr>
      <vt:lpstr>Le système d’exploitation </vt:lpstr>
      <vt:lpstr>1.1 Rôle</vt:lpstr>
      <vt:lpstr>1.2 Ces fonctions</vt:lpstr>
      <vt:lpstr>1.3 Place dans l’architecture</vt:lpstr>
      <vt:lpstr>Les catégories de SE</vt:lpstr>
      <vt:lpstr>2.1 Système embarqué</vt:lpstr>
      <vt:lpstr>Diapositive 11</vt:lpstr>
      <vt:lpstr>2.2 SE fixe</vt:lpstr>
      <vt:lpstr>Diapositive 13</vt:lpstr>
      <vt:lpstr>Les différents modes de fonctionnement</vt:lpstr>
      <vt:lpstr>3.1 SE multitâches</vt:lpstr>
      <vt:lpstr>3.2 SE multitâches multiutilisateurs</vt:lpstr>
      <vt:lpstr>3.3 SE d'exploitation temps réel </vt:lpstr>
      <vt:lpstr>Comparatif des OS </vt:lpstr>
      <vt:lpstr>3.1 Comparatif général</vt:lpstr>
      <vt:lpstr>3.2 Compartif des OS Mobile </vt:lpstr>
      <vt:lpstr>3.3 Comparatif des OS fixes</vt:lpstr>
      <vt:lpstr>Pour aller plus loin </vt:lpstr>
      <vt:lpstr>Diapositive 23</vt:lpstr>
    </vt:vector>
  </TitlesOfParts>
  <Company>test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système d’exploitation</dc:title>
  <dc:creator>Admin</dc:creator>
  <cp:lastModifiedBy>moi</cp:lastModifiedBy>
  <cp:revision>153</cp:revision>
  <dcterms:created xsi:type="dcterms:W3CDTF">2010-09-04T13:06:10Z</dcterms:created>
  <dcterms:modified xsi:type="dcterms:W3CDTF">2023-09-07T08:59:46Z</dcterms:modified>
</cp:coreProperties>
</file>