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8288000" cy="10287000"/>
  <p:notesSz cx="6858000" cy="9144000"/>
  <p:embeddedFontLst>
    <p:embeddedFont>
      <p:font typeface="Arimo" panose="020B0604020202020204" charset="0"/>
      <p:regular r:id="rId24"/>
    </p:embeddedFont>
    <p:embeddedFont>
      <p:font typeface="Inter" panose="020B0604020202020204" charset="0"/>
      <p:regular r:id="rId25"/>
    </p:embeddedFont>
    <p:embeddedFont>
      <p:font typeface="Inter Bold" panose="020B0604020202020204" charset="0"/>
      <p:regular r:id="rId26"/>
    </p:embeddedFont>
    <p:embeddedFont>
      <p:font typeface="Inter Italics" panose="020B0604020202020204" charset="0"/>
      <p:regular r:id="rId27"/>
    </p:embeddedFont>
    <p:embeddedFont>
      <p:font typeface="Inter Light" panose="020B0604020202020204" charset="0"/>
      <p:regular r:id="rId28"/>
    </p:embeddedFont>
    <p:embeddedFont>
      <p:font typeface="Inter Medium" panose="020B0604020202020204" charset="0"/>
      <p:regular r:id="rId29"/>
    </p:embeddedFont>
    <p:embeddedFont>
      <p:font typeface="Miller Headline" panose="020B0604020202020204" charset="0"/>
      <p:regular r:id="rId30"/>
    </p:embeddedFont>
    <p:embeddedFont>
      <p:font typeface="Miller Headline Bold" panose="020B0604020202020204" charset="0"/>
      <p:regular r:id="rId31"/>
    </p:embeddedFont>
    <p:embeddedFont>
      <p:font typeface="Miller Headline Semi-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05.02.2026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Thank you for that introduction. </a:t>
            </a:r>
          </a:p>
          <a:p>
            <a:endParaRPr lang="en-US"/>
          </a:p>
          <a:p>
            <a:r>
              <a:rPr lang="en-US"/>
              <a:t>Money strong is grateful for the opportunity to contribute to Sustainability Victoria's financial capability and security workshop. </a:t>
            </a:r>
          </a:p>
          <a:p>
            <a:endParaRPr lang="en-US"/>
          </a:p>
          <a:p>
            <a:r>
              <a:rPr lang="en-US"/>
              <a:t>MS acknowledges all Aboriginal and Torres Strait Islander peoples as the traditional Custodians of the lands on which we meet today - the traditional lands of the Wurundjeri Woi-wurrung people of the Kulin Nation.   </a:t>
            </a:r>
          </a:p>
          <a:p>
            <a:endParaRPr lang="en-US"/>
          </a:p>
          <a:p>
            <a:r>
              <a:rPr lang="en-US"/>
              <a:t>We pay respect to Elders, past and present. </a:t>
            </a:r>
          </a:p>
          <a:p>
            <a:endParaRPr lang="en-US"/>
          </a:p>
          <a:p>
            <a:r>
              <a:rPr lang="en-US"/>
              <a:t>We also would like to acknowledge the vision of the program being delivered by Evo Workshops for Sustainability Victoria's team.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all know not having safety and security with money affects mental health, our work and our personal lives/relationships. </a:t>
            </a:r>
          </a:p>
          <a:p>
            <a:r>
              <a:rPr lang="en-US"/>
              <a:t>  </a:t>
            </a:r>
          </a:p>
          <a:p>
            <a:r>
              <a:rPr lang="en-US"/>
              <a:t>The data is telling</a:t>
            </a:r>
          </a:p>
          <a:p>
            <a:endParaRPr lang="en-US"/>
          </a:p>
          <a:p>
            <a:r>
              <a:rPr lang="en-US"/>
              <a:t>Productivity: 1 in 4 (25%) of Australian workers say financial stress directly affects their ability to perform their job effectively (AMP 2024).</a:t>
            </a:r>
          </a:p>
          <a:p>
            <a:endParaRPr lang="en-US"/>
          </a:p>
          <a:p>
            <a:r>
              <a:rPr lang="en-US"/>
              <a:t>The "Silent" Burden: 1 in 3 stressed Australians keep financial secrets from their partners due to "embarrassment or guilt" (AMP 2024).  </a:t>
            </a:r>
          </a:p>
          <a:p>
            <a:endParaRPr lang="en-US"/>
          </a:p>
          <a:p>
            <a:r>
              <a:rPr lang="en-US"/>
              <a:t>Money and Relationship stress is a primary reason for breakups.   </a:t>
            </a:r>
          </a:p>
          <a:p>
            <a:endParaRPr lang="en-US"/>
          </a:p>
          <a:p>
            <a:r>
              <a:rPr lang="en-US"/>
              <a:t>Avoidance, shame, overwhelm, lack of knowing where to start keep people stuck in financial stress and poor well being.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the end of the session - we Now that you've done your financial gap self assessment. </a:t>
            </a:r>
          </a:p>
          <a:p>
            <a:endParaRPr lang="en-US"/>
          </a:p>
          <a:p>
            <a:r>
              <a:rPr lang="en-US"/>
              <a:t>Once you have your report , you will be able to understand clearly what Gaps you have and where to get help. </a:t>
            </a:r>
          </a:p>
          <a:p>
            <a:endParaRPr lang="en-US"/>
          </a:p>
          <a:p>
            <a:r>
              <a:rPr lang="en-US"/>
              <a:t>For now, using your intuition &amp; real life results with money,</a:t>
            </a:r>
          </a:p>
          <a:p>
            <a:endParaRPr lang="en-US"/>
          </a:p>
          <a:p>
            <a:r>
              <a:rPr lang="en-US"/>
              <a:t>Have a go at isolating your money challenge</a:t>
            </a:r>
          </a:p>
          <a:p>
            <a:endParaRPr lang="en-US"/>
          </a:p>
          <a:p>
            <a:r>
              <a:rPr lang="en-US"/>
              <a:t>Is it making money, taking care and managing your money</a:t>
            </a:r>
          </a:p>
          <a:p>
            <a:r>
              <a:rPr lang="en-US"/>
              <a:t>or multiplying money by growing it with investments </a:t>
            </a:r>
          </a:p>
          <a:p>
            <a:endParaRPr lang="en-US"/>
          </a:p>
          <a:p>
            <a:r>
              <a:rPr lang="en-US"/>
              <a:t>Pause. </a:t>
            </a:r>
          </a:p>
          <a:p>
            <a:endParaRPr lang="en-US"/>
          </a:p>
          <a:p>
            <a:r>
              <a:rPr lang="en-US"/>
              <a:t>I would invite you now to write down at a guess, what your core money problem.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now lets get started now with some of the solutions and practical proven ways you can close your gaps,</a:t>
            </a:r>
          </a:p>
          <a:p>
            <a:endParaRPr lang="en-US"/>
          </a:p>
          <a:p>
            <a:r>
              <a:rPr lang="en-US"/>
              <a:t>The basics:</a:t>
            </a:r>
          </a:p>
          <a:p>
            <a:endParaRPr lang="en-US"/>
          </a:p>
          <a:p>
            <a:r>
              <a:rPr lang="en-US"/>
              <a:t>An emergency fund </a:t>
            </a:r>
          </a:p>
          <a:p>
            <a:endParaRPr lang="en-US"/>
          </a:p>
          <a:p>
            <a:r>
              <a:rPr lang="en-US"/>
              <a:t>An income safety buffer in the event of redundancy, illness, loss of job</a:t>
            </a:r>
          </a:p>
          <a:p>
            <a:endParaRPr lang="en-US"/>
          </a:p>
          <a:p>
            <a:r>
              <a:rPr lang="en-US"/>
              <a:t>Know your financial reputation, get a copy of your credit score and check it for accuracy.</a:t>
            </a:r>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highest value action you can take is after today is: </a:t>
            </a:r>
          </a:p>
          <a:p>
            <a:endParaRPr lang="en-US"/>
          </a:p>
          <a:p>
            <a:r>
              <a:rPr lang="en-US"/>
              <a:t>Taking care of your money</a:t>
            </a:r>
          </a:p>
          <a:p>
            <a:endParaRPr lang="en-US"/>
          </a:p>
          <a:p>
            <a:r>
              <a:rPr lang="en-US"/>
              <a:t>Managing it well, is easy and simple with a proven system</a:t>
            </a:r>
          </a:p>
          <a:p>
            <a:endParaRPr lang="en-US"/>
          </a:p>
          <a:p>
            <a:r>
              <a:rPr lang="en-US"/>
              <a:t>Our clients use this method </a:t>
            </a:r>
          </a:p>
          <a:p>
            <a:endParaRPr lang="en-US"/>
          </a:p>
          <a:p>
            <a:r>
              <a:rPr lang="en-US"/>
              <a:t>Breaking cost into 3 categories</a:t>
            </a:r>
          </a:p>
          <a:p>
            <a:endParaRPr lang="en-US"/>
          </a:p>
          <a:p>
            <a:r>
              <a:rPr lang="en-US"/>
              <a:t>Fixed cost- necessity, rent, mortgage, food, petrol, insurance</a:t>
            </a:r>
          </a:p>
          <a:p>
            <a:endParaRPr lang="en-US"/>
          </a:p>
          <a:p>
            <a:r>
              <a:rPr lang="en-US"/>
              <a:t>Fun cost- entertainment, shopping, etc</a:t>
            </a:r>
          </a:p>
          <a:p>
            <a:endParaRPr lang="en-US"/>
          </a:p>
          <a:p>
            <a:r>
              <a:rPr lang="en-US"/>
              <a:t>Future fund- saving/investing for your future self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a greater level of safety and security,</a:t>
            </a:r>
          </a:p>
          <a:p>
            <a:endParaRPr lang="en-US"/>
          </a:p>
          <a:p>
            <a:r>
              <a:rPr lang="en-US"/>
              <a:t>When you get your report , check you score and Gaps,</a:t>
            </a:r>
          </a:p>
          <a:p>
            <a:endParaRPr lang="en-US"/>
          </a:p>
          <a:p>
            <a:r>
              <a:rPr lang="en-US"/>
              <a:t>Do you have BASICS in place</a:t>
            </a:r>
          </a:p>
          <a:p>
            <a:endParaRPr lang="en-US"/>
          </a:p>
          <a:p>
            <a:r>
              <a:rPr lang="en-US"/>
              <a:t>Protection: income, life (death), trauma, TPD insurance =explain one sentence here. </a:t>
            </a:r>
          </a:p>
          <a:p>
            <a:endParaRPr lang="en-US"/>
          </a:p>
          <a:p>
            <a:r>
              <a:rPr lang="en-US"/>
              <a:t>Many children </a:t>
            </a:r>
          </a:p>
          <a:p>
            <a:endParaRPr lang="en-US"/>
          </a:p>
          <a:p>
            <a:r>
              <a:rPr lang="en-US"/>
              <a:t>Relationships - check credit scores, understand BFA;s</a:t>
            </a:r>
          </a:p>
          <a:p>
            <a:endParaRPr lang="en-US"/>
          </a:p>
          <a:p>
            <a:r>
              <a:rPr lang="en-US"/>
              <a:t>Estate planning- you have worked hard, make sure your assets/wealth go where you want and treated correctly tax wise.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over to growing our money so that our futures selves have the security they need.</a:t>
            </a:r>
          </a:p>
          <a:p>
            <a:endParaRPr lang="en-US"/>
          </a:p>
          <a:p>
            <a:r>
              <a:rPr lang="en-US"/>
              <a:t>Compound interest - what it means?</a:t>
            </a:r>
          </a:p>
          <a:p>
            <a:endParaRPr lang="en-US"/>
          </a:p>
          <a:p>
            <a:r>
              <a:rPr lang="en-US"/>
              <a:t>8th great wonder of the world according to Einstein.  </a:t>
            </a:r>
          </a:p>
          <a:p>
            <a:endParaRPr lang="en-US"/>
          </a:p>
          <a:p>
            <a:r>
              <a:rPr lang="en-US"/>
              <a:t>Compounding adds the interest / earnings and goes again.   Interest on interest.  </a:t>
            </a:r>
          </a:p>
          <a:p>
            <a:endParaRPr lang="en-US"/>
          </a:p>
          <a:p>
            <a:r>
              <a:rPr lang="en-US"/>
              <a:t>Regular amounts matter. </a:t>
            </a:r>
          </a:p>
          <a:p>
            <a:endParaRPr lang="en-US"/>
          </a:p>
          <a:p>
            <a:r>
              <a:rPr lang="en-US"/>
              <a:t>Over time it acts like a snowball, causing your savings (money attracts money). </a:t>
            </a:r>
          </a:p>
          <a:p>
            <a:endParaRPr lang="en-US"/>
          </a:p>
          <a:p>
            <a:r>
              <a:rPr lang="en-US"/>
              <a:t>Note:  Can also work the opposite - or debt (debt attracts debt) faster over time.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one thing we all have in common is that we are all investors, in the form of superannuation - your future fund. </a:t>
            </a:r>
          </a:p>
          <a:p>
            <a:endParaRPr lang="en-US"/>
          </a:p>
          <a:p>
            <a:r>
              <a:rPr lang="en-US"/>
              <a:t>Its important that you Pay attention.  Its your money</a:t>
            </a:r>
          </a:p>
          <a:p>
            <a:endParaRPr lang="en-US"/>
          </a:p>
          <a:p>
            <a:r>
              <a:rPr lang="en-US"/>
              <a:t>Heres what you need to know. </a:t>
            </a:r>
          </a:p>
          <a:p>
            <a:endParaRPr lang="en-US"/>
          </a:p>
          <a:p>
            <a:r>
              <a:rPr lang="en-US"/>
              <a:t>Know what the balance is.</a:t>
            </a:r>
          </a:p>
          <a:p>
            <a:endParaRPr lang="en-US"/>
          </a:p>
          <a:p>
            <a:r>
              <a:rPr lang="en-US"/>
              <a:t>What was the net performance (after fees and taxes) last year, 5, 10 years?  </a:t>
            </a:r>
          </a:p>
          <a:p>
            <a:endParaRPr lang="en-US"/>
          </a:p>
          <a:p>
            <a:r>
              <a:rPr lang="en-US"/>
              <a:t>Super ratings provides a top performers list over different time horizons.  </a:t>
            </a:r>
          </a:p>
          <a:p>
            <a:endParaRPr lang="en-US"/>
          </a:p>
          <a:p>
            <a:r>
              <a:rPr lang="en-US"/>
              <a:t>The longer performance over time can be a huge difference, we're meaning $100s of $1000 after fees or lower returns. </a:t>
            </a:r>
          </a:p>
          <a:p>
            <a:endParaRPr lang="en-US"/>
          </a:p>
          <a:p>
            <a:r>
              <a:rPr lang="en-US"/>
              <a:t>So yes, do you know how much the fee’s were you paid last year?</a:t>
            </a:r>
          </a:p>
          <a:p>
            <a:endParaRPr lang="en-US"/>
          </a:p>
          <a:p>
            <a:r>
              <a:rPr lang="en-US"/>
              <a:t>Do you have insurances? </a:t>
            </a:r>
          </a:p>
          <a:p>
            <a:endParaRPr lang="en-US"/>
          </a:p>
          <a:p>
            <a:r>
              <a:rPr lang="en-US"/>
              <a:t>A binding death benefit nomination?</a:t>
            </a:r>
          </a:p>
          <a:p>
            <a:endParaRPr lang="en-US"/>
          </a:p>
          <a:p>
            <a:r>
              <a:rPr lang="en-US"/>
              <a:t>Or know what these are and what is available? </a:t>
            </a:r>
          </a:p>
          <a:p>
            <a:r>
              <a:rPr lang="en-US"/>
              <a:t> </a:t>
            </a:r>
          </a:p>
          <a:p>
            <a:r>
              <a:rPr lang="en-US"/>
              <a:t>Have you ever done a lost super search?  </a:t>
            </a:r>
          </a:p>
          <a:p>
            <a:endParaRPr lang="en-US"/>
          </a:p>
          <a:p>
            <a:r>
              <a:rPr lang="en-US"/>
              <a:t>Maybe a long lost retail or hospitality job saw this sent over to the ATO.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for those of you not investing outside of super, you can take baby steps via micro investing, with little as $5  </a:t>
            </a:r>
          </a:p>
          <a:p>
            <a:endParaRPr lang="en-US"/>
          </a:p>
          <a:p>
            <a:r>
              <a:rPr lang="en-US"/>
              <a:t> Why this works is, the risk is low and as humans we learn by doing &amp; building confidence, even whilst we have fear.  We just lower the stakes</a:t>
            </a:r>
          </a:p>
          <a:p>
            <a:endParaRPr lang="en-US"/>
          </a:p>
          <a:p>
            <a:r>
              <a:rPr lang="en-US"/>
              <a:t>It's straightforward, with low-cost options available, especially if new to investing. </a:t>
            </a:r>
          </a:p>
          <a:p>
            <a:endParaRPr lang="en-US"/>
          </a:p>
          <a:p>
            <a:r>
              <a:rPr lang="en-US"/>
              <a:t>And its easy</a:t>
            </a:r>
          </a:p>
          <a:p>
            <a:r>
              <a:rPr lang="en-US"/>
              <a:t>1-you can automate your $5,</a:t>
            </a:r>
          </a:p>
          <a:p>
            <a:r>
              <a:rPr lang="en-US"/>
              <a:t>2-You can top up your spend to round up for investing</a:t>
            </a:r>
          </a:p>
          <a:p>
            <a:r>
              <a:rPr lang="en-US"/>
              <a:t>3-you can use their rewards system to earn real dollars not points</a:t>
            </a:r>
          </a:p>
          <a:p>
            <a:endParaRPr lang="en-US"/>
          </a:p>
          <a:p>
            <a:r>
              <a:rPr lang="en-US"/>
              <a:t>The key is to make it a normal habit as part of your money safety &amp; security plan.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Importance of Small Yet Significant Steps</a:t>
            </a:r>
          </a:p>
          <a:p>
            <a:endParaRPr lang="en-US"/>
          </a:p>
          <a:p>
            <a:r>
              <a:rPr lang="en-US"/>
              <a:t>1. Acknowledge Your Current Situation  </a:t>
            </a:r>
          </a:p>
          <a:p>
            <a:endParaRPr lang="en-US"/>
          </a:p>
          <a:p>
            <a:r>
              <a:rPr lang="en-US"/>
              <a:t>Begin with a self-assessment gap test to meet your reality where it stands. </a:t>
            </a:r>
          </a:p>
          <a:p>
            <a:endParaRPr lang="en-US"/>
          </a:p>
          <a:p>
            <a:r>
              <a:rPr lang="en-US"/>
              <a:t>Make sure to read your report in detail.</a:t>
            </a:r>
          </a:p>
          <a:p>
            <a:endParaRPr lang="en-US"/>
          </a:p>
          <a:p>
            <a:r>
              <a:rPr lang="en-US"/>
              <a:t>2. Identify Financial Challenges  </a:t>
            </a:r>
          </a:p>
          <a:p>
            <a:r>
              <a:rPr lang="en-US"/>
              <a:t>   </a:t>
            </a:r>
          </a:p>
          <a:p>
            <a:r>
              <a:rPr lang="en-US"/>
              <a:t>If you’re facing issues with confidence or capability, pinpoint your financial concerns. </a:t>
            </a:r>
          </a:p>
          <a:p>
            <a:endParaRPr lang="en-US"/>
          </a:p>
          <a:p>
            <a:r>
              <a:rPr lang="en-US"/>
              <a:t>Remember, successful individuals seek assistance and obtain the support they require.</a:t>
            </a:r>
          </a:p>
          <a:p>
            <a:endParaRPr lang="en-US"/>
          </a:p>
          <a:p>
            <a:r>
              <a:rPr lang="en-US"/>
              <a:t>3. Streamline and Automate Your Finances  </a:t>
            </a:r>
          </a:p>
          <a:p>
            <a:endParaRPr lang="en-US"/>
          </a:p>
          <a:p>
            <a:r>
              <a:rPr lang="en-US"/>
              <a:t>Consider reverse engineering your life and retirement goals to ensure they align with your financial organisation and how you want to live day to day with your money.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trust that todays presentation achieves as promised,</a:t>
            </a:r>
          </a:p>
          <a:p>
            <a:endParaRPr lang="en-US"/>
          </a:p>
          <a:p>
            <a:r>
              <a:rPr lang="en-US"/>
              <a:t>1- helping you know where you are currently at and if you have any gaps,</a:t>
            </a:r>
          </a:p>
          <a:p>
            <a:endParaRPr lang="en-US"/>
          </a:p>
          <a:p>
            <a:r>
              <a:rPr lang="en-US"/>
              <a:t>2- Has demonstrate how easy it is to have financial safety and security by using a proven method</a:t>
            </a:r>
          </a:p>
          <a:p>
            <a:endParaRPr lang="en-US"/>
          </a:p>
          <a:p>
            <a:r>
              <a:rPr lang="en-US"/>
              <a:t>3-Helped you to understand the right place to get help for where you are right now.</a:t>
            </a:r>
          </a:p>
          <a:p>
            <a:endParaRPr lang="en-US"/>
          </a:p>
          <a:p>
            <a:r>
              <a:rPr lang="en-US"/>
              <a:t>And if you are interested in getting more support money strong can do this via your employer or directly with a range of short proven programs that deliver results quickly.</a:t>
            </a:r>
          </a:p>
          <a:p>
            <a:r>
              <a:rPr lang="en-US"/>
              <a:t>As I mentioned earlier, </a:t>
            </a:r>
          </a:p>
          <a:p>
            <a:endParaRPr lang="en-US"/>
          </a:p>
          <a:p>
            <a:r>
              <a:rPr lang="en-US"/>
              <a:t>We have short proven programs that we deliver to groups via their employers and to individual personally.</a:t>
            </a:r>
          </a:p>
          <a:p>
            <a:endParaRPr lang="en-US"/>
          </a:p>
          <a:p>
            <a:r>
              <a:rPr lang="en-US"/>
              <a:t>On screen you'll see the online </a:t>
            </a:r>
          </a:p>
          <a:p>
            <a:endParaRPr lang="en-US"/>
          </a:p>
          <a:p>
            <a:r>
              <a:rPr lang="en-US"/>
              <a:t>Foundations - This addresses financial confidence, under earning, money blocks etc</a:t>
            </a:r>
          </a:p>
          <a:p>
            <a:endParaRPr lang="en-US"/>
          </a:p>
          <a:p>
            <a:r>
              <a:rPr lang="en-US"/>
              <a:t>Honourable Custodian - How to manage automate and take care of your money for success.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Welcome. </a:t>
            </a:r>
          </a:p>
          <a:p>
            <a:endParaRPr lang="en-US"/>
          </a:p>
          <a:p>
            <a:r>
              <a:rPr lang="en-US"/>
              <a:t>Today is all about financial safety and security. </a:t>
            </a:r>
          </a:p>
          <a:p>
            <a:endParaRPr lang="en-US"/>
          </a:p>
          <a:p>
            <a:r>
              <a:rPr lang="en-US"/>
              <a:t>Having economic safety and security isn't a luxury nor something we can put our head in the sand about; </a:t>
            </a:r>
          </a:p>
          <a:p>
            <a:endParaRPr lang="en-US"/>
          </a:p>
          <a:p>
            <a:r>
              <a:rPr lang="en-US"/>
              <a:t>it’s a prerequisite for a confident, secure life and impacts all aspects of our lives.</a:t>
            </a:r>
          </a:p>
          <a:p>
            <a:endParaRPr lang="en-US"/>
          </a:p>
          <a:p>
            <a:r>
              <a:rPr lang="en-US"/>
              <a:t>Who is Money Strong?</a:t>
            </a:r>
          </a:p>
          <a:p>
            <a:endParaRPr lang="en-US"/>
          </a:p>
          <a:p>
            <a:r>
              <a:rPr lang="en-US"/>
              <a:t>MS is a trusted non advice professional service, helping to normalise money conversations and supporting professionals wanting to understand their behaviours, build financial confidence, capability and strengthen their economic security. </a:t>
            </a:r>
          </a:p>
          <a:p>
            <a:endParaRPr lang="en-US"/>
          </a:p>
          <a:p>
            <a:r>
              <a:rPr lang="en-US"/>
              <a:t>Because, the number one issue we see is people not taking action.  </a:t>
            </a:r>
          </a:p>
          <a:p>
            <a:endParaRPr lang="en-US"/>
          </a:p>
          <a:p>
            <a:r>
              <a:rPr lang="en-US"/>
              <a:t>They find themselves stuck, unsure, overwhelmed and not understanding why or what to do about it.  </a:t>
            </a:r>
          </a:p>
          <a:p>
            <a:endParaRPr lang="en-US"/>
          </a:p>
          <a:p>
            <a:r>
              <a:rPr lang="en-US"/>
              <a:t>At their core - we find they do not understand their problems and gaps.  </a:t>
            </a:r>
          </a:p>
          <a:p>
            <a:endParaRPr lang="en-US"/>
          </a:p>
          <a:p>
            <a:r>
              <a:rPr lang="en-US"/>
              <a:t>We know though having implementing tried and tested behavioural frameworks - that we help people to understand what these may be.  </a:t>
            </a:r>
          </a:p>
          <a:p>
            <a:endParaRPr lang="en-US"/>
          </a:p>
          <a:p>
            <a:r>
              <a:rPr lang="en-US"/>
              <a:t>To meet reality where it is at, whatever their current reality may be. </a:t>
            </a:r>
          </a:p>
          <a:p>
            <a:endParaRPr lang="en-US"/>
          </a:p>
          <a:p>
            <a:r>
              <a:rPr lang="en-US"/>
              <a:t>To then go on to take action towards economic safety and security and:</a:t>
            </a:r>
          </a:p>
          <a:p>
            <a:endParaRPr lang="en-US"/>
          </a:p>
          <a:p>
            <a:r>
              <a:rPr lang="en-US"/>
              <a:t>1. earning more</a:t>
            </a:r>
          </a:p>
          <a:p>
            <a:r>
              <a:rPr lang="en-US"/>
              <a:t>2. managing it better and/or</a:t>
            </a:r>
          </a:p>
          <a:p>
            <a:r>
              <a:rPr lang="en-US"/>
              <a:t>3. being ready to multiply money and grow wealth. </a:t>
            </a:r>
          </a:p>
          <a:p>
            <a:endParaRPr lang="en-US"/>
          </a:p>
          <a:p>
            <a:r>
              <a:rPr lang="en-US"/>
              <a:t>Because reality is the only place from where change can actually happen.</a:t>
            </a:r>
          </a:p>
          <a:p>
            <a:endParaRPr lang="en-US"/>
          </a:p>
          <a:p>
            <a:r>
              <a:rPr lang="en-US"/>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10 years of working with people we realised the number one issue is people did not want to pay a stranger, share their most intimate information &amp; fears to get clarity about what they needed to do.</a:t>
            </a:r>
          </a:p>
          <a:p>
            <a:endParaRPr lang="en-US"/>
          </a:p>
          <a:p>
            <a:r>
              <a:rPr lang="en-US"/>
              <a:t>So we built a self assessment tool that you can use from the privacy of your own phone in under 3 minutes and get clarity on where you sit with your confidence, capability &amp; security.   </a:t>
            </a:r>
          </a:p>
          <a:p>
            <a:endParaRPr lang="en-US"/>
          </a:p>
          <a:p>
            <a:r>
              <a:rPr lang="en-US"/>
              <a:t>As well as where you have Gaps.</a:t>
            </a:r>
          </a:p>
          <a:p>
            <a:endParaRPr lang="en-US"/>
          </a:p>
          <a:p>
            <a:r>
              <a:rPr lang="en-US"/>
              <a:t>I'll invite each of you to take the Gap self assessment now, </a:t>
            </a:r>
          </a:p>
          <a:p>
            <a:endParaRPr lang="en-US"/>
          </a:p>
          <a:p>
            <a:r>
              <a:rPr lang="en-US"/>
              <a:t>Once you complete it a full report will be sent to your email address.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do all have the resources. </a:t>
            </a:r>
          </a:p>
          <a:p>
            <a:endParaRPr lang="en-US"/>
          </a:p>
          <a:p>
            <a:r>
              <a:rPr lang="en-US"/>
              <a:t>We do have the tools.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We've also delivered our proven programs and workshops into organisations. </a:t>
            </a:r>
          </a:p>
          <a:p>
            <a:endParaRPr lang="en-US"/>
          </a:p>
          <a:p>
            <a:r>
              <a:rPr lang="en-US"/>
              <a:t>For example - visionary organisations like:</a:t>
            </a:r>
          </a:p>
          <a:p>
            <a:endParaRPr lang="en-US"/>
          </a:p>
          <a:p>
            <a:r>
              <a:rPr lang="en-US"/>
              <a:t>Assemble - delivering housing solutions differently and supporting residents to manage money well to support them saving a deposit. </a:t>
            </a:r>
          </a:p>
          <a:p>
            <a:endParaRPr lang="en-US"/>
          </a:p>
          <a:p>
            <a:r>
              <a:rPr lang="en-US"/>
              <a:t>BridgeIT - an incredible Social Enterprise providing homes to 16–21-year-old women and gender diverse people who have experienced the out-of-home care system or homelessness.</a:t>
            </a:r>
          </a:p>
          <a:p>
            <a:endParaRPr lang="en-US"/>
          </a:p>
          <a:p>
            <a:r>
              <a:rPr lang="en-US"/>
              <a:t>YMCA active programs for Merri-bek council delivering financial wellbeing for women, many of whom are from diverse backgrounds.  </a:t>
            </a:r>
          </a:p>
          <a:p>
            <a:endParaRPr lang="en-US"/>
          </a:p>
          <a:p>
            <a:r>
              <a:rPr lang="en-US"/>
              <a:t>Whether that is in-person or online, MS supports organisations to build this capability in their people or clients.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a:t>
            </a:r>
          </a:p>
          <a:p>
            <a:endParaRPr lang="en-US"/>
          </a:p>
          <a:p>
            <a:r>
              <a:rPr lang="en-US"/>
              <a:t>Hello, I'm Megan Christie, your presenter for today. </a:t>
            </a:r>
          </a:p>
          <a:p>
            <a:endParaRPr lang="en-US"/>
          </a:p>
          <a:p>
            <a:r>
              <a:rPr lang="en-US"/>
              <a:t>With over 25 years of experience in accounting, financial planning, and superannuation, I have spent the last four years specialising in behavioural money coaching. </a:t>
            </a:r>
          </a:p>
          <a:p>
            <a:endParaRPr lang="en-US"/>
          </a:p>
          <a:p>
            <a:r>
              <a:rPr lang="en-US"/>
              <a:t>So, why focus on money coaching? </a:t>
            </a:r>
          </a:p>
          <a:p>
            <a:endParaRPr lang="en-US"/>
          </a:p>
          <a:p>
            <a:r>
              <a:rPr lang="en-US"/>
              <a:t>Money remains one of the last great taboos; we find it easier to discuss topics like sex and death than we do money. </a:t>
            </a:r>
          </a:p>
          <a:p>
            <a:endParaRPr lang="en-US"/>
          </a:p>
          <a:p>
            <a:r>
              <a:rPr lang="en-US"/>
              <a:t>Additionally, many of us have not been taught how to manage finances effectively. </a:t>
            </a:r>
          </a:p>
          <a:p>
            <a:endParaRPr lang="en-US"/>
          </a:p>
          <a:p>
            <a:r>
              <a:rPr lang="en-US"/>
              <a:t>Through my advisory work, I realised that many individuals require a different type of support. </a:t>
            </a:r>
          </a:p>
          <a:p>
            <a:endParaRPr lang="en-US"/>
          </a:p>
          <a:p>
            <a:r>
              <a:rPr lang="en-US"/>
              <a:t>Common challenges include feelings of fear, being overwhelmed, or navigating life transitions that can really find people stuck.    </a:t>
            </a:r>
          </a:p>
          <a:p>
            <a:endParaRPr lang="en-US"/>
          </a:p>
          <a:p>
            <a:r>
              <a:rPr lang="en-US"/>
              <a:t>Money can be a source of sustenance and joy, yet it can also lead to significant stress. </a:t>
            </a:r>
          </a:p>
          <a:p>
            <a:endParaRPr lang="en-US"/>
          </a:p>
          <a:p>
            <a:r>
              <a:rPr lang="en-US"/>
              <a:t>It does not discriminate.  It can affect individuals at any income level. </a:t>
            </a:r>
          </a:p>
          <a:p>
            <a:endParaRPr lang="en-US"/>
          </a:p>
          <a:p>
            <a:r>
              <a:rPr lang="en-US"/>
              <a:t>I have since come to understand money really has an inner and an outer reality.  </a:t>
            </a:r>
          </a:p>
          <a:p>
            <a:endParaRPr lang="en-US"/>
          </a:p>
          <a:p>
            <a:r>
              <a:rPr lang="en-US"/>
              <a:t>Our beliefs, habits, and fears—often unconscious - play a crucial role in how we experience money in our lives.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also want to introduce Marion Mays - also is in the room today. </a:t>
            </a:r>
          </a:p>
          <a:p>
            <a:endParaRPr lang="en-US"/>
          </a:p>
          <a:p>
            <a:r>
              <a:rPr lang="en-US"/>
              <a:t>Marion is Founder of money strong and has over 30+ years across property and financial services. </a:t>
            </a:r>
          </a:p>
          <a:p>
            <a:endParaRPr lang="en-US"/>
          </a:p>
          <a:p>
            <a:r>
              <a:rPr lang="en-US"/>
              <a:t>The past decade has seen her operating her own business supporting 100s of professionals, across C-Suite, CEOS, couples and single mums in strengthening their relationships with money (and getting incredible outcomes).   </a:t>
            </a:r>
          </a:p>
          <a:p>
            <a:endParaRPr lang="en-US"/>
          </a:p>
          <a:p>
            <a:r>
              <a:rPr lang="en-US"/>
              <a:t>With 55 years of experience between us - nothing shocks us with money - we've seen it all. </a:t>
            </a:r>
          </a:p>
          <a:p>
            <a:endParaRPr lang="en-US"/>
          </a:p>
          <a:p>
            <a:r>
              <a:rPr lang="en-US"/>
              <a:t>So let's normalise talking about money and building financial wellbeing, safety and security.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Straight up - we must state this is a non advice space. </a:t>
            </a:r>
          </a:p>
          <a:p>
            <a:endParaRPr lang="en-US"/>
          </a:p>
          <a:p>
            <a:r>
              <a:rPr lang="en-US"/>
              <a:t>This presentation is general information. </a:t>
            </a:r>
          </a:p>
          <a:p>
            <a:endParaRPr lang="en-US"/>
          </a:p>
          <a:p>
            <a:r>
              <a:rPr lang="en-US"/>
              <a:t>We do not take into account your personal situation or needs, nor do we recommend products or provide personal recommendations in any way.  </a:t>
            </a:r>
          </a:p>
          <a:p>
            <a:endParaRPr lang="en-US"/>
          </a:p>
          <a:p>
            <a:r>
              <a:rPr lang="en-US"/>
              <a:t>Importantly you should always seek your own advice from a suitably licensed expert.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Today's session is all about Safety and Security </a:t>
            </a:r>
          </a:p>
          <a:p>
            <a:endParaRPr lang="en-US"/>
          </a:p>
          <a:p>
            <a:r>
              <a:rPr lang="en-US"/>
              <a:t>The number one issue we see is people do not understand their core problems and gaps with their money.  </a:t>
            </a:r>
          </a:p>
          <a:p>
            <a:endParaRPr lang="en-US"/>
          </a:p>
          <a:p>
            <a:r>
              <a:rPr lang="en-US"/>
              <a:t>In other words, they are not able to meet reality where it's at. </a:t>
            </a:r>
          </a:p>
          <a:p>
            <a:endParaRPr lang="en-US"/>
          </a:p>
          <a:p>
            <a:r>
              <a:rPr lang="en-US"/>
              <a:t>Reality is the only place where change can actually happen.</a:t>
            </a:r>
          </a:p>
          <a:p>
            <a:endParaRPr lang="en-US"/>
          </a:p>
          <a:p>
            <a:r>
              <a:rPr lang="en-US"/>
              <a:t>Most people do not understand the different kinds of help available</a:t>
            </a:r>
          </a:p>
          <a:p>
            <a:endParaRPr lang="en-US"/>
          </a:p>
          <a:p>
            <a:r>
              <a:rPr lang="en-US"/>
              <a:t>This is also an active session today.  </a:t>
            </a:r>
          </a:p>
          <a:p>
            <a:endParaRPr lang="en-US"/>
          </a:p>
          <a:p>
            <a:r>
              <a:rPr lang="en-US"/>
              <a:t>We will help each of you to begin to putting in place what you need to feel safe and secure with money. </a:t>
            </a:r>
          </a:p>
          <a:p>
            <a:endParaRPr lang="en-US"/>
          </a:p>
          <a:p>
            <a:r>
              <a:rPr lang="en-US"/>
              <a:t>So the agenda today is focussed on 3 key areas:</a:t>
            </a:r>
          </a:p>
          <a:p>
            <a:endParaRPr lang="en-US"/>
          </a:p>
          <a:p>
            <a:r>
              <a:rPr lang="en-US"/>
              <a:t>1. We start with the Why around financial wellness and security - (because if it was about the how we would all be doing it). </a:t>
            </a:r>
          </a:p>
          <a:p>
            <a:endParaRPr lang="en-US"/>
          </a:p>
          <a:p>
            <a:r>
              <a:rPr lang="en-US"/>
              <a:t>2. The practical - An overview of the concepts that are proven to  build financial security &amp; safety </a:t>
            </a:r>
          </a:p>
          <a:p>
            <a:endParaRPr lang="en-US"/>
          </a:p>
          <a:p>
            <a:r>
              <a:rPr lang="en-US"/>
              <a:t>3. How to implement it yourself - the How (and what options can help next) </a:t>
            </a:r>
          </a:p>
          <a:p>
            <a:endParaRPr lang="en-US"/>
          </a:p>
          <a:p>
            <a:r>
              <a:rPr lang="en-US"/>
              <a:t>And if you want support - we have proven short programs at an employer and individual level that bring real results quickly.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Most people do not understand the full options of the current financial eco system- this is where people get stuck.</a:t>
            </a:r>
          </a:p>
          <a:p>
            <a:endParaRPr lang="en-US"/>
          </a:p>
          <a:p>
            <a:r>
              <a:rPr lang="en-US"/>
              <a:t>-Lets look at the facts, </a:t>
            </a:r>
          </a:p>
          <a:p>
            <a:r>
              <a:rPr lang="en-US"/>
              <a:t>where you can get help.</a:t>
            </a:r>
          </a:p>
          <a:p>
            <a:endParaRPr lang="en-US"/>
          </a:p>
          <a:p>
            <a:r>
              <a:rPr lang="en-US"/>
              <a:t>We are a population of approx 27 million people </a:t>
            </a:r>
          </a:p>
          <a:p>
            <a:endParaRPr lang="en-US"/>
          </a:p>
          <a:p>
            <a:r>
              <a:rPr lang="en-US"/>
              <a:t>There are 15,500 financial planners in Australia </a:t>
            </a:r>
          </a:p>
          <a:p>
            <a:r>
              <a:rPr lang="en-US"/>
              <a:t>Financial Planners (FPs) provide strategic, product-based advice, focusing on areas such as insurance, investments, and superannuation. </a:t>
            </a:r>
          </a:p>
          <a:p>
            <a:endParaRPr lang="en-US"/>
          </a:p>
          <a:p>
            <a:r>
              <a:rPr lang="en-US"/>
              <a:t>Due to the shortage of supply, pricing is substantial with the average cost now being $8,100 for advice.  With ongoing annual cost (source ABS jess brady).</a:t>
            </a:r>
          </a:p>
          <a:p>
            <a:endParaRPr lang="en-US"/>
          </a:p>
          <a:p>
            <a:r>
              <a:rPr lang="en-US"/>
              <a:t>To be advice ready you need to have:</a:t>
            </a:r>
          </a:p>
          <a:p>
            <a:r>
              <a:rPr lang="en-US"/>
              <a:t>1- earning good money &amp; have money to invest</a:t>
            </a:r>
          </a:p>
          <a:p>
            <a:r>
              <a:rPr lang="en-US"/>
              <a:t>2-have your money management sorted</a:t>
            </a:r>
          </a:p>
          <a:p>
            <a:r>
              <a:rPr lang="en-US"/>
              <a:t>3-Be clear on your values &amp; any behavioural issues impacting your use of money. </a:t>
            </a:r>
          </a:p>
          <a:p>
            <a:endParaRPr lang="en-US"/>
          </a:p>
          <a:p>
            <a:r>
              <a:rPr lang="en-US"/>
              <a:t>At the other end of the spectrum, there are </a:t>
            </a:r>
          </a:p>
          <a:p>
            <a:r>
              <a:rPr lang="en-US"/>
              <a:t>Financial Counsellors about 1,500 at last count, they offer free support to people needing help with debt management, gambling issues or financial abuse</a:t>
            </a:r>
          </a:p>
          <a:p>
            <a:endParaRPr lang="en-US"/>
          </a:p>
          <a:p>
            <a:r>
              <a:rPr lang="en-US"/>
              <a:t>If you're in financial hardship you can contact the national debt helpline or a financial counsellor </a:t>
            </a:r>
          </a:p>
          <a:p>
            <a:endParaRPr lang="en-US"/>
          </a:p>
          <a:p>
            <a:r>
              <a:rPr lang="en-US"/>
              <a:t>The other support available if you are not in hardship and not advice ready is A Certified money coach.  Well established in the U.K &amp; USA markets here in Australia at a guess we are about 200 Certified coaches.  </a:t>
            </a:r>
          </a:p>
          <a:p>
            <a:endParaRPr lang="en-US"/>
          </a:p>
          <a:p>
            <a:r>
              <a:rPr lang="en-US"/>
              <a:t>CMC's help with money blocks, behavioural issues, money management, education and helping you set up and automate your money matters that is values aligned for you.</a:t>
            </a:r>
          </a:p>
          <a:p>
            <a:endParaRPr lang="en-US"/>
          </a:p>
          <a:p>
            <a:endParaRPr lang="en-US"/>
          </a:p>
          <a:p>
            <a:r>
              <a:rPr lang="en-US"/>
              <a:t>And lastly when it comes to influencers, it's crucial to follow those who are reputable and knowledgeable, focusing on education rather than promoting products.  (check for product sponsorship or paid promotion by influencers).</a:t>
            </a:r>
          </a:p>
          <a:p>
            <a:endParaRPr lang="en-US"/>
          </a:p>
          <a:p>
            <a:r>
              <a:rPr lang="en-US"/>
              <a:t>When choosing the right help for where you are at right now, It's important to note the demand far exceeds the supply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to do?</a:t>
            </a:r>
          </a:p>
          <a:p>
            <a:endParaRPr lang="en-US"/>
          </a:p>
          <a:p>
            <a:r>
              <a:rPr lang="en-US"/>
              <a:t>To begin, </a:t>
            </a:r>
          </a:p>
          <a:p>
            <a:endParaRPr lang="en-US"/>
          </a:p>
          <a:p>
            <a:r>
              <a:rPr lang="en-US"/>
              <a:t>Step 1 is understanding our relationship with money,</a:t>
            </a:r>
          </a:p>
          <a:p>
            <a:endParaRPr lang="en-US"/>
          </a:p>
          <a:p>
            <a:r>
              <a:rPr lang="en-US"/>
              <a:t>Do You avoid it, neglect it, abuse it or are scared of using, spending, investing it? </a:t>
            </a:r>
          </a:p>
          <a:p>
            <a:endParaRPr lang="en-US"/>
          </a:p>
          <a:p>
            <a:r>
              <a:rPr lang="en-US"/>
              <a:t>(pause)</a:t>
            </a:r>
          </a:p>
          <a:p>
            <a:endParaRPr lang="en-US"/>
          </a:p>
          <a:p>
            <a:r>
              <a:rPr lang="en-US"/>
              <a:t>Our work - whether that is with CEOS, C-Suite, single mothers tells us irrespective of income, job, marital status - we find most people come up against a money problem at some stage of life.</a:t>
            </a:r>
          </a:p>
          <a:p>
            <a:endParaRPr lang="en-US"/>
          </a:p>
          <a:p>
            <a:r>
              <a:rPr lang="en-US"/>
              <a:t>Our model breaks this down for you into 3 pillars:</a:t>
            </a:r>
          </a:p>
          <a:p>
            <a:r>
              <a:rPr lang="en-US"/>
              <a:t>1. confidence, </a:t>
            </a:r>
          </a:p>
          <a:p>
            <a:r>
              <a:rPr lang="en-US"/>
              <a:t>2. capability </a:t>
            </a:r>
          </a:p>
          <a:p>
            <a:r>
              <a:rPr lang="en-US"/>
              <a:t>3 and security. </a:t>
            </a:r>
          </a:p>
          <a:p>
            <a:endParaRPr lang="en-US"/>
          </a:p>
          <a:p>
            <a:r>
              <a:rPr lang="en-US"/>
              <a:t>So what do we mean about the Framework:</a:t>
            </a:r>
          </a:p>
          <a:p>
            <a:endParaRPr lang="en-US"/>
          </a:p>
          <a:p>
            <a:r>
              <a:rPr lang="en-US"/>
              <a:t>Pillar 1: Financial Confidence (The Inside): Emotional relationship with money. scared to invest, reckless with money, completely avoid it.</a:t>
            </a:r>
          </a:p>
          <a:p>
            <a:endParaRPr lang="en-US"/>
          </a:p>
          <a:p>
            <a:r>
              <a:rPr lang="en-US"/>
              <a:t>Pillar 2: Financial Capability (The Doing): understanding financial concepts, how to manage money, invest, implement risk mitigation</a:t>
            </a:r>
          </a:p>
          <a:p>
            <a:endParaRPr lang="en-US"/>
          </a:p>
          <a:p>
            <a:r>
              <a:rPr lang="en-US"/>
              <a:t>Pillar 3: Financial Security Putting in place the safety precautions, emergency funds, income buffers, insurance, Estate planning.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moneysmart.gov.au/how-super-works/find-lost-super" TargetMode="External"/><Relationship Id="rId5" Type="http://schemas.openxmlformats.org/officeDocument/2006/relationships/hyperlink" Target="https://www.superratings.com.au/2026/01/20/media-release-2025-top-super-performers-revealed/" TargetMode="Externa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svg"/><Relationship Id="rId12"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grpSp>
        <p:nvGrpSpPr>
          <p:cNvPr id="2" name="Group 2"/>
          <p:cNvGrpSpPr/>
          <p:nvPr/>
        </p:nvGrpSpPr>
        <p:grpSpPr>
          <a:xfrm>
            <a:off x="-234587" y="10179000"/>
            <a:ext cx="18522587" cy="120666"/>
            <a:chOff x="0" y="0"/>
            <a:chExt cx="22104350" cy="144000"/>
          </a:xfrm>
        </p:grpSpPr>
        <p:sp>
          <p:nvSpPr>
            <p:cNvPr id="3" name="Freeform 3"/>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solidFill>
              <a:srgbClr val="030303"/>
            </a:solidFill>
          </p:spPr>
        </p:sp>
      </p:grpSp>
      <p:sp>
        <p:nvSpPr>
          <p:cNvPr id="4" name="Freeform 4"/>
          <p:cNvSpPr/>
          <p:nvPr/>
        </p:nvSpPr>
        <p:spPr>
          <a:xfrm>
            <a:off x="0" y="-351634"/>
            <a:ext cx="20673596" cy="11034532"/>
          </a:xfrm>
          <a:custGeom>
            <a:avLst/>
            <a:gdLst/>
            <a:ahLst/>
            <a:cxnLst/>
            <a:rect l="l" t="t" r="r" b="b"/>
            <a:pathLst>
              <a:path w="20673596" h="11034532">
                <a:moveTo>
                  <a:pt x="0" y="0"/>
                </a:moveTo>
                <a:lnTo>
                  <a:pt x="20673596" y="0"/>
                </a:lnTo>
                <a:lnTo>
                  <a:pt x="20673596" y="11034531"/>
                </a:lnTo>
                <a:lnTo>
                  <a:pt x="0" y="11034531"/>
                </a:lnTo>
                <a:lnTo>
                  <a:pt x="0" y="0"/>
                </a:lnTo>
                <a:close/>
              </a:path>
            </a:pathLst>
          </a:custGeom>
          <a:blipFill>
            <a:blip r:embed="rId3"/>
            <a:stretch>
              <a:fillRect/>
            </a:stretch>
          </a:blipFill>
        </p:spPr>
      </p:sp>
      <p:sp>
        <p:nvSpPr>
          <p:cNvPr id="5" name="Freeform 5"/>
          <p:cNvSpPr/>
          <p:nvPr/>
        </p:nvSpPr>
        <p:spPr>
          <a:xfrm>
            <a:off x="10336798" y="321884"/>
            <a:ext cx="2996243" cy="2248836"/>
          </a:xfrm>
          <a:custGeom>
            <a:avLst/>
            <a:gdLst/>
            <a:ahLst/>
            <a:cxnLst/>
            <a:rect l="l" t="t" r="r" b="b"/>
            <a:pathLst>
              <a:path w="2996243" h="2248836">
                <a:moveTo>
                  <a:pt x="0" y="0"/>
                </a:moveTo>
                <a:lnTo>
                  <a:pt x="2996243" y="0"/>
                </a:lnTo>
                <a:lnTo>
                  <a:pt x="2996243" y="2248836"/>
                </a:lnTo>
                <a:lnTo>
                  <a:pt x="0" y="2248836"/>
                </a:lnTo>
                <a:lnTo>
                  <a:pt x="0" y="0"/>
                </a:lnTo>
                <a:close/>
              </a:path>
            </a:pathLst>
          </a:custGeom>
          <a:blipFill>
            <a:blip r:embed="rId4"/>
            <a:stretch>
              <a:fillRect l="-45" r="-45"/>
            </a:stretch>
          </a:blipFill>
        </p:spPr>
      </p:sp>
      <p:sp>
        <p:nvSpPr>
          <p:cNvPr id="6" name="Freeform 6"/>
          <p:cNvSpPr/>
          <p:nvPr/>
        </p:nvSpPr>
        <p:spPr>
          <a:xfrm>
            <a:off x="591400" y="5692711"/>
            <a:ext cx="7278663" cy="3346765"/>
          </a:xfrm>
          <a:custGeom>
            <a:avLst/>
            <a:gdLst/>
            <a:ahLst/>
            <a:cxnLst/>
            <a:rect l="l" t="t" r="r" b="b"/>
            <a:pathLst>
              <a:path w="7278663" h="3346765">
                <a:moveTo>
                  <a:pt x="0" y="0"/>
                </a:moveTo>
                <a:lnTo>
                  <a:pt x="7278663" y="0"/>
                </a:lnTo>
                <a:lnTo>
                  <a:pt x="7278663" y="3346765"/>
                </a:lnTo>
                <a:lnTo>
                  <a:pt x="0" y="3346765"/>
                </a:lnTo>
                <a:lnTo>
                  <a:pt x="0" y="0"/>
                </a:lnTo>
                <a:close/>
              </a:path>
            </a:pathLst>
          </a:custGeom>
          <a:blipFill>
            <a:blip r:embed="rId5"/>
            <a:stretch>
              <a:fillRect l="-14350" t="-6955" r="-14350"/>
            </a:stretch>
          </a:blipFill>
          <a:ln cap="rnd">
            <a:noFill/>
            <a:prstDash val="solid"/>
            <a:round/>
          </a:ln>
        </p:spPr>
      </p:sp>
      <p:sp>
        <p:nvSpPr>
          <p:cNvPr id="7" name="Freeform 7"/>
          <p:cNvSpPr/>
          <p:nvPr/>
        </p:nvSpPr>
        <p:spPr>
          <a:xfrm>
            <a:off x="744939" y="321884"/>
            <a:ext cx="4928692" cy="2038431"/>
          </a:xfrm>
          <a:custGeom>
            <a:avLst/>
            <a:gdLst/>
            <a:ahLst/>
            <a:cxnLst/>
            <a:rect l="l" t="t" r="r" b="b"/>
            <a:pathLst>
              <a:path w="4928692" h="2038431">
                <a:moveTo>
                  <a:pt x="0" y="0"/>
                </a:moveTo>
                <a:lnTo>
                  <a:pt x="4928691" y="0"/>
                </a:lnTo>
                <a:lnTo>
                  <a:pt x="4928691" y="2038431"/>
                </a:lnTo>
                <a:lnTo>
                  <a:pt x="0" y="2038431"/>
                </a:lnTo>
                <a:lnTo>
                  <a:pt x="0" y="0"/>
                </a:lnTo>
                <a:close/>
              </a:path>
            </a:pathLst>
          </a:custGeom>
          <a:blipFill>
            <a:blip r:embed="rId6"/>
            <a:stretch>
              <a:fillRect t="-1913" b="-8596"/>
            </a:stretch>
          </a:blipFill>
        </p:spPr>
      </p:sp>
      <p:grpSp>
        <p:nvGrpSpPr>
          <p:cNvPr id="8" name="Group 8"/>
          <p:cNvGrpSpPr/>
          <p:nvPr/>
        </p:nvGrpSpPr>
        <p:grpSpPr>
          <a:xfrm>
            <a:off x="-1280986" y="10179000"/>
            <a:ext cx="19568986" cy="127483"/>
            <a:chOff x="0" y="0"/>
            <a:chExt cx="22104350" cy="144000"/>
          </a:xfrm>
        </p:grpSpPr>
        <p:sp>
          <p:nvSpPr>
            <p:cNvPr id="9" name="Freeform 9"/>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10" name="TextBox 10"/>
          <p:cNvSpPr txBox="1"/>
          <p:nvPr/>
        </p:nvSpPr>
        <p:spPr>
          <a:xfrm>
            <a:off x="0" y="9780644"/>
            <a:ext cx="6018609" cy="398356"/>
          </a:xfrm>
          <a:prstGeom prst="rect">
            <a:avLst/>
          </a:prstGeom>
        </p:spPr>
        <p:txBody>
          <a:bodyPr lIns="0" tIns="0" rIns="0" bIns="0" rtlCol="0" anchor="t">
            <a:spAutoFit/>
          </a:bodyPr>
          <a:lstStyle/>
          <a:p>
            <a:pPr algn="ctr">
              <a:lnSpc>
                <a:spcPts val="3243"/>
              </a:lnSpc>
              <a:spcBef>
                <a:spcPct val="0"/>
              </a:spcBef>
            </a:pPr>
            <a:r>
              <a:rPr lang="en-US" sz="2316">
                <a:solidFill>
                  <a:srgbClr val="FFFFFF"/>
                </a:solidFill>
                <a:latin typeface="Inter"/>
                <a:ea typeface="Inter"/>
                <a:cs typeface="Inter"/>
                <a:sym typeface="Inter"/>
              </a:rPr>
              <a:t>© 2026 Money Strong. All Rights Reserved.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sp>
        <p:nvSpPr>
          <p:cNvPr id="2" name="TextBox 2"/>
          <p:cNvSpPr txBox="1"/>
          <p:nvPr/>
        </p:nvSpPr>
        <p:spPr>
          <a:xfrm>
            <a:off x="1246119" y="970269"/>
            <a:ext cx="17041881"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The impacts </a:t>
            </a:r>
          </a:p>
        </p:txBody>
      </p:sp>
      <p:grpSp>
        <p:nvGrpSpPr>
          <p:cNvPr id="3" name="Group 3"/>
          <p:cNvGrpSpPr/>
          <p:nvPr/>
        </p:nvGrpSpPr>
        <p:grpSpPr>
          <a:xfrm>
            <a:off x="-289595" y="10165975"/>
            <a:ext cx="18577595" cy="121025"/>
            <a:chOff x="0" y="0"/>
            <a:chExt cx="22104350" cy="144000"/>
          </a:xfrm>
        </p:grpSpPr>
        <p:sp>
          <p:nvSpPr>
            <p:cNvPr id="4" name="Freeform 4"/>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5" name="Freeform 5"/>
          <p:cNvSpPr/>
          <p:nvPr/>
        </p:nvSpPr>
        <p:spPr>
          <a:xfrm rot="6000">
            <a:off x="2423976" y="2944849"/>
            <a:ext cx="13150453" cy="4397302"/>
          </a:xfrm>
          <a:custGeom>
            <a:avLst/>
            <a:gdLst/>
            <a:ahLst/>
            <a:cxnLst/>
            <a:rect l="l" t="t" r="r" b="b"/>
            <a:pathLst>
              <a:path w="13150453" h="4397302">
                <a:moveTo>
                  <a:pt x="0" y="22939"/>
                </a:moveTo>
                <a:lnTo>
                  <a:pt x="13142819" y="0"/>
                </a:lnTo>
                <a:lnTo>
                  <a:pt x="13150453" y="4374363"/>
                </a:lnTo>
                <a:lnTo>
                  <a:pt x="7635" y="4397302"/>
                </a:lnTo>
                <a:lnTo>
                  <a:pt x="0" y="22939"/>
                </a:lnTo>
                <a:close/>
              </a:path>
            </a:pathLst>
          </a:custGeom>
          <a:blipFill>
            <a:blip r:embed="rId3"/>
            <a:stretch>
              <a:fillRect l="-4897" t="-29205" r="-47358" b="-67058"/>
            </a:stretch>
          </a:blipFill>
        </p:spPr>
      </p:sp>
      <p:sp>
        <p:nvSpPr>
          <p:cNvPr id="6" name="Freeform 6"/>
          <p:cNvSpPr/>
          <p:nvPr/>
        </p:nvSpPr>
        <p:spPr>
          <a:xfrm>
            <a:off x="16364493" y="8673402"/>
            <a:ext cx="1923507" cy="1443139"/>
          </a:xfrm>
          <a:custGeom>
            <a:avLst/>
            <a:gdLst/>
            <a:ahLst/>
            <a:cxnLst/>
            <a:rect l="l" t="t" r="r" b="b"/>
            <a:pathLst>
              <a:path w="1923507" h="1443139">
                <a:moveTo>
                  <a:pt x="0" y="0"/>
                </a:moveTo>
                <a:lnTo>
                  <a:pt x="1923507" y="0"/>
                </a:lnTo>
                <a:lnTo>
                  <a:pt x="1923507" y="1443139"/>
                </a:lnTo>
                <a:lnTo>
                  <a:pt x="0" y="1443139"/>
                </a:lnTo>
                <a:lnTo>
                  <a:pt x="0" y="0"/>
                </a:lnTo>
                <a:close/>
              </a:path>
            </a:pathLst>
          </a:custGeom>
          <a:blipFill>
            <a:blip r:embed="rId4"/>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96180" y="3196294"/>
            <a:ext cx="3972921" cy="4495269"/>
            <a:chOff x="0" y="0"/>
            <a:chExt cx="5297228" cy="5993692"/>
          </a:xfrm>
        </p:grpSpPr>
        <p:sp>
          <p:nvSpPr>
            <p:cNvPr id="3" name="Freeform 3"/>
            <p:cNvSpPr/>
            <p:nvPr/>
          </p:nvSpPr>
          <p:spPr>
            <a:xfrm>
              <a:off x="0" y="0"/>
              <a:ext cx="5297228" cy="5993692"/>
            </a:xfrm>
            <a:custGeom>
              <a:avLst/>
              <a:gdLst/>
              <a:ahLst/>
              <a:cxnLst/>
              <a:rect l="l" t="t" r="r" b="b"/>
              <a:pathLst>
                <a:path w="5297228" h="5993692">
                  <a:moveTo>
                    <a:pt x="0" y="0"/>
                  </a:moveTo>
                  <a:lnTo>
                    <a:pt x="5297228" y="0"/>
                  </a:lnTo>
                  <a:lnTo>
                    <a:pt x="5297228" y="5993692"/>
                  </a:lnTo>
                  <a:lnTo>
                    <a:pt x="0" y="5993692"/>
                  </a:lnTo>
                  <a:lnTo>
                    <a:pt x="0" y="0"/>
                  </a:lnTo>
                  <a:close/>
                </a:path>
              </a:pathLst>
            </a:custGeom>
            <a:blipFill>
              <a:blip r:embed="rId3"/>
              <a:stretch>
                <a:fillRect/>
              </a:stretch>
            </a:blipFill>
          </p:spPr>
        </p:sp>
        <p:grpSp>
          <p:nvGrpSpPr>
            <p:cNvPr id="4" name="Group 4"/>
            <p:cNvGrpSpPr/>
            <p:nvPr/>
          </p:nvGrpSpPr>
          <p:grpSpPr>
            <a:xfrm>
              <a:off x="411804" y="467639"/>
              <a:ext cx="4473621" cy="5058414"/>
              <a:chOff x="0" y="0"/>
              <a:chExt cx="3943350" cy="4458825"/>
            </a:xfrm>
          </p:grpSpPr>
          <p:sp>
            <p:nvSpPr>
              <p:cNvPr id="5" name="Freeform 5"/>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FFFF5"/>
              </a:solidFill>
            </p:spPr>
          </p:sp>
        </p:grpSp>
        <p:grpSp>
          <p:nvGrpSpPr>
            <p:cNvPr id="6" name="Group 6"/>
            <p:cNvGrpSpPr/>
            <p:nvPr/>
          </p:nvGrpSpPr>
          <p:grpSpPr>
            <a:xfrm>
              <a:off x="411804" y="5444371"/>
              <a:ext cx="4473621" cy="81682"/>
              <a:chOff x="0" y="0"/>
              <a:chExt cx="3943350" cy="72000"/>
            </a:xfrm>
          </p:grpSpPr>
          <p:sp>
            <p:nvSpPr>
              <p:cNvPr id="7" name="Freeform 7"/>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8" name="Group 8"/>
          <p:cNvGrpSpPr/>
          <p:nvPr/>
        </p:nvGrpSpPr>
        <p:grpSpPr>
          <a:xfrm>
            <a:off x="12864750" y="3196044"/>
            <a:ext cx="3929699" cy="4495269"/>
            <a:chOff x="0" y="0"/>
            <a:chExt cx="5239599" cy="5993692"/>
          </a:xfrm>
        </p:grpSpPr>
        <p:sp>
          <p:nvSpPr>
            <p:cNvPr id="9" name="Freeform 9"/>
            <p:cNvSpPr/>
            <p:nvPr/>
          </p:nvSpPr>
          <p:spPr>
            <a:xfrm>
              <a:off x="0" y="0"/>
              <a:ext cx="5239599" cy="5993692"/>
            </a:xfrm>
            <a:custGeom>
              <a:avLst/>
              <a:gdLst/>
              <a:ahLst/>
              <a:cxnLst/>
              <a:rect l="l" t="t" r="r" b="b"/>
              <a:pathLst>
                <a:path w="5239599" h="5993692">
                  <a:moveTo>
                    <a:pt x="0" y="0"/>
                  </a:moveTo>
                  <a:lnTo>
                    <a:pt x="5239599" y="0"/>
                  </a:lnTo>
                  <a:lnTo>
                    <a:pt x="5239599" y="5993692"/>
                  </a:lnTo>
                  <a:lnTo>
                    <a:pt x="0" y="5993692"/>
                  </a:lnTo>
                  <a:lnTo>
                    <a:pt x="0" y="0"/>
                  </a:lnTo>
                  <a:close/>
                </a:path>
              </a:pathLst>
            </a:custGeom>
            <a:blipFill>
              <a:blip r:embed="rId3"/>
              <a:stretch>
                <a:fillRect l="-549" r="-549"/>
              </a:stretch>
            </a:blipFill>
          </p:spPr>
        </p:sp>
        <p:grpSp>
          <p:nvGrpSpPr>
            <p:cNvPr id="10" name="Group 10"/>
            <p:cNvGrpSpPr/>
            <p:nvPr/>
          </p:nvGrpSpPr>
          <p:grpSpPr>
            <a:xfrm>
              <a:off x="407324" y="467639"/>
              <a:ext cx="4424953" cy="5058414"/>
              <a:chOff x="0" y="0"/>
              <a:chExt cx="3900450" cy="4458825"/>
            </a:xfrm>
          </p:grpSpPr>
          <p:sp>
            <p:nvSpPr>
              <p:cNvPr id="11" name="Freeform 11"/>
              <p:cNvSpPr/>
              <p:nvPr/>
            </p:nvSpPr>
            <p:spPr>
              <a:xfrm>
                <a:off x="0" y="0"/>
                <a:ext cx="3900450" cy="4458843"/>
              </a:xfrm>
              <a:custGeom>
                <a:avLst/>
                <a:gdLst/>
                <a:ahLst/>
                <a:cxnLst/>
                <a:rect l="l" t="t" r="r" b="b"/>
                <a:pathLst>
                  <a:path w="3900450" h="4458843">
                    <a:moveTo>
                      <a:pt x="0" y="0"/>
                    </a:moveTo>
                    <a:lnTo>
                      <a:pt x="3900450" y="0"/>
                    </a:lnTo>
                    <a:lnTo>
                      <a:pt x="3900450" y="4458843"/>
                    </a:lnTo>
                    <a:lnTo>
                      <a:pt x="0" y="4458843"/>
                    </a:lnTo>
                    <a:close/>
                  </a:path>
                </a:pathLst>
              </a:custGeom>
              <a:solidFill>
                <a:srgbClr val="FFFFF5"/>
              </a:solidFill>
            </p:spPr>
          </p:sp>
        </p:grpSp>
        <p:grpSp>
          <p:nvGrpSpPr>
            <p:cNvPr id="12" name="Group 12"/>
            <p:cNvGrpSpPr/>
            <p:nvPr/>
          </p:nvGrpSpPr>
          <p:grpSpPr>
            <a:xfrm>
              <a:off x="407324" y="5444371"/>
              <a:ext cx="4424953" cy="81682"/>
              <a:chOff x="0" y="0"/>
              <a:chExt cx="3900450" cy="72000"/>
            </a:xfrm>
          </p:grpSpPr>
          <p:sp>
            <p:nvSpPr>
              <p:cNvPr id="13" name="Freeform 13"/>
              <p:cNvSpPr/>
              <p:nvPr/>
            </p:nvSpPr>
            <p:spPr>
              <a:xfrm>
                <a:off x="0" y="0"/>
                <a:ext cx="3900450" cy="72009"/>
              </a:xfrm>
              <a:custGeom>
                <a:avLst/>
                <a:gdLst/>
                <a:ahLst/>
                <a:cxnLst/>
                <a:rect l="l" t="t" r="r" b="b"/>
                <a:pathLst>
                  <a:path w="3900450" h="72009">
                    <a:moveTo>
                      <a:pt x="0" y="0"/>
                    </a:moveTo>
                    <a:lnTo>
                      <a:pt x="3900450" y="0"/>
                    </a:lnTo>
                    <a:lnTo>
                      <a:pt x="39004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14" name="Group 14"/>
          <p:cNvGrpSpPr/>
          <p:nvPr/>
        </p:nvGrpSpPr>
        <p:grpSpPr>
          <a:xfrm>
            <a:off x="9280026" y="3196044"/>
            <a:ext cx="4080691" cy="4495519"/>
            <a:chOff x="0" y="0"/>
            <a:chExt cx="5440922" cy="5994025"/>
          </a:xfrm>
        </p:grpSpPr>
        <p:sp>
          <p:nvSpPr>
            <p:cNvPr id="15" name="Freeform 15"/>
            <p:cNvSpPr/>
            <p:nvPr/>
          </p:nvSpPr>
          <p:spPr>
            <a:xfrm>
              <a:off x="0" y="0"/>
              <a:ext cx="5440922" cy="5994025"/>
            </a:xfrm>
            <a:custGeom>
              <a:avLst/>
              <a:gdLst/>
              <a:ahLst/>
              <a:cxnLst/>
              <a:rect l="l" t="t" r="r" b="b"/>
              <a:pathLst>
                <a:path w="5440922" h="5994025">
                  <a:moveTo>
                    <a:pt x="0" y="0"/>
                  </a:moveTo>
                  <a:lnTo>
                    <a:pt x="5440922" y="0"/>
                  </a:lnTo>
                  <a:lnTo>
                    <a:pt x="5440922" y="5994025"/>
                  </a:lnTo>
                  <a:lnTo>
                    <a:pt x="0" y="5994025"/>
                  </a:lnTo>
                  <a:lnTo>
                    <a:pt x="0" y="0"/>
                  </a:lnTo>
                  <a:close/>
                </a:path>
              </a:pathLst>
            </a:custGeom>
            <a:blipFill>
              <a:blip r:embed="rId3"/>
              <a:stretch>
                <a:fillRect t="-1353" b="-1353"/>
              </a:stretch>
            </a:blipFill>
          </p:spPr>
        </p:sp>
        <p:grpSp>
          <p:nvGrpSpPr>
            <p:cNvPr id="16" name="Group 16"/>
            <p:cNvGrpSpPr/>
            <p:nvPr/>
          </p:nvGrpSpPr>
          <p:grpSpPr>
            <a:xfrm>
              <a:off x="422974" y="467665"/>
              <a:ext cx="4594974" cy="5058694"/>
              <a:chOff x="0" y="0"/>
              <a:chExt cx="4050094" cy="4458825"/>
            </a:xfrm>
          </p:grpSpPr>
          <p:sp>
            <p:nvSpPr>
              <p:cNvPr id="17" name="Freeform 17"/>
              <p:cNvSpPr/>
              <p:nvPr/>
            </p:nvSpPr>
            <p:spPr>
              <a:xfrm>
                <a:off x="0" y="0"/>
                <a:ext cx="4050094" cy="4458843"/>
              </a:xfrm>
              <a:custGeom>
                <a:avLst/>
                <a:gdLst/>
                <a:ahLst/>
                <a:cxnLst/>
                <a:rect l="l" t="t" r="r" b="b"/>
                <a:pathLst>
                  <a:path w="4050094" h="4458843">
                    <a:moveTo>
                      <a:pt x="0" y="0"/>
                    </a:moveTo>
                    <a:lnTo>
                      <a:pt x="4050094" y="0"/>
                    </a:lnTo>
                    <a:lnTo>
                      <a:pt x="4050094" y="4458843"/>
                    </a:lnTo>
                    <a:lnTo>
                      <a:pt x="0" y="4458843"/>
                    </a:lnTo>
                    <a:close/>
                  </a:path>
                </a:pathLst>
              </a:custGeom>
              <a:solidFill>
                <a:srgbClr val="FFFFF5"/>
              </a:solidFill>
            </p:spPr>
          </p:sp>
        </p:grpSp>
        <p:grpSp>
          <p:nvGrpSpPr>
            <p:cNvPr id="18" name="Group 18"/>
            <p:cNvGrpSpPr/>
            <p:nvPr/>
          </p:nvGrpSpPr>
          <p:grpSpPr>
            <a:xfrm>
              <a:off x="422974" y="5444673"/>
              <a:ext cx="4594974" cy="81687"/>
              <a:chOff x="0" y="0"/>
              <a:chExt cx="4050094" cy="72000"/>
            </a:xfrm>
          </p:grpSpPr>
          <p:sp>
            <p:nvSpPr>
              <p:cNvPr id="19" name="Freeform 19"/>
              <p:cNvSpPr/>
              <p:nvPr/>
            </p:nvSpPr>
            <p:spPr>
              <a:xfrm>
                <a:off x="0" y="0"/>
                <a:ext cx="4050094" cy="72009"/>
              </a:xfrm>
              <a:custGeom>
                <a:avLst/>
                <a:gdLst/>
                <a:ahLst/>
                <a:cxnLst/>
                <a:rect l="l" t="t" r="r" b="b"/>
                <a:pathLst>
                  <a:path w="4050094" h="72009">
                    <a:moveTo>
                      <a:pt x="0" y="0"/>
                    </a:moveTo>
                    <a:lnTo>
                      <a:pt x="4050094" y="0"/>
                    </a:lnTo>
                    <a:lnTo>
                      <a:pt x="4050094"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20" name="Group 20"/>
          <p:cNvGrpSpPr/>
          <p:nvPr/>
        </p:nvGrpSpPr>
        <p:grpSpPr>
          <a:xfrm>
            <a:off x="123409" y="2912706"/>
            <a:ext cx="4474191" cy="5062444"/>
            <a:chOff x="0" y="0"/>
            <a:chExt cx="5965587" cy="6749926"/>
          </a:xfrm>
        </p:grpSpPr>
        <p:sp>
          <p:nvSpPr>
            <p:cNvPr id="21" name="Freeform 21"/>
            <p:cNvSpPr/>
            <p:nvPr/>
          </p:nvSpPr>
          <p:spPr>
            <a:xfrm>
              <a:off x="0" y="0"/>
              <a:ext cx="5965587" cy="6749926"/>
            </a:xfrm>
            <a:custGeom>
              <a:avLst/>
              <a:gdLst/>
              <a:ahLst/>
              <a:cxnLst/>
              <a:rect l="l" t="t" r="r" b="b"/>
              <a:pathLst>
                <a:path w="5965587" h="6749926">
                  <a:moveTo>
                    <a:pt x="0" y="0"/>
                  </a:moveTo>
                  <a:lnTo>
                    <a:pt x="5965587" y="0"/>
                  </a:lnTo>
                  <a:lnTo>
                    <a:pt x="5965587" y="6749926"/>
                  </a:lnTo>
                  <a:lnTo>
                    <a:pt x="0" y="6749926"/>
                  </a:lnTo>
                  <a:lnTo>
                    <a:pt x="0" y="0"/>
                  </a:lnTo>
                  <a:close/>
                </a:path>
              </a:pathLst>
            </a:custGeom>
            <a:blipFill>
              <a:blip r:embed="rId3"/>
              <a:stretch>
                <a:fillRect/>
              </a:stretch>
            </a:blipFill>
          </p:spPr>
        </p:sp>
        <p:grpSp>
          <p:nvGrpSpPr>
            <p:cNvPr id="22" name="Group 22"/>
            <p:cNvGrpSpPr/>
            <p:nvPr/>
          </p:nvGrpSpPr>
          <p:grpSpPr>
            <a:xfrm>
              <a:off x="463762" y="526642"/>
              <a:ext cx="5038065" cy="5696642"/>
              <a:chOff x="0" y="0"/>
              <a:chExt cx="3943350" cy="4458825"/>
            </a:xfrm>
          </p:grpSpPr>
          <p:sp>
            <p:nvSpPr>
              <p:cNvPr id="23" name="Freeform 23"/>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FFFF5"/>
              </a:solidFill>
            </p:spPr>
          </p:sp>
        </p:grpSp>
        <p:grpSp>
          <p:nvGrpSpPr>
            <p:cNvPr id="24" name="Group 24"/>
            <p:cNvGrpSpPr/>
            <p:nvPr/>
          </p:nvGrpSpPr>
          <p:grpSpPr>
            <a:xfrm>
              <a:off x="463762" y="6131296"/>
              <a:ext cx="5038065" cy="91988"/>
              <a:chOff x="0" y="0"/>
              <a:chExt cx="3943350" cy="72000"/>
            </a:xfrm>
          </p:grpSpPr>
          <p:sp>
            <p:nvSpPr>
              <p:cNvPr id="25" name="Freeform 25"/>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sp>
        <p:nvSpPr>
          <p:cNvPr id="26" name="Freeform 26"/>
          <p:cNvSpPr/>
          <p:nvPr/>
        </p:nvSpPr>
        <p:spPr>
          <a:xfrm>
            <a:off x="13513622" y="3948946"/>
            <a:ext cx="490193" cy="809628"/>
          </a:xfrm>
          <a:custGeom>
            <a:avLst/>
            <a:gdLst/>
            <a:ahLst/>
            <a:cxnLst/>
            <a:rect l="l" t="t" r="r" b="b"/>
            <a:pathLst>
              <a:path w="490193" h="809628">
                <a:moveTo>
                  <a:pt x="0" y="0"/>
                </a:moveTo>
                <a:lnTo>
                  <a:pt x="490193" y="0"/>
                </a:lnTo>
                <a:lnTo>
                  <a:pt x="490193" y="809629"/>
                </a:lnTo>
                <a:lnTo>
                  <a:pt x="0" y="8096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9769101" y="3948946"/>
            <a:ext cx="726594" cy="726594"/>
          </a:xfrm>
          <a:custGeom>
            <a:avLst/>
            <a:gdLst/>
            <a:ahLst/>
            <a:cxnLst/>
            <a:rect l="l" t="t" r="r" b="b"/>
            <a:pathLst>
              <a:path w="726594" h="726594">
                <a:moveTo>
                  <a:pt x="0" y="0"/>
                </a:moveTo>
                <a:lnTo>
                  <a:pt x="726594" y="0"/>
                </a:lnTo>
                <a:lnTo>
                  <a:pt x="726594" y="726594"/>
                </a:lnTo>
                <a:lnTo>
                  <a:pt x="0" y="7265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6378022" y="3948946"/>
            <a:ext cx="755467" cy="674426"/>
          </a:xfrm>
          <a:custGeom>
            <a:avLst/>
            <a:gdLst/>
            <a:ahLst/>
            <a:cxnLst/>
            <a:rect l="l" t="t" r="r" b="b"/>
            <a:pathLst>
              <a:path w="755467" h="674426">
                <a:moveTo>
                  <a:pt x="0" y="0"/>
                </a:moveTo>
                <a:lnTo>
                  <a:pt x="755467" y="0"/>
                </a:lnTo>
                <a:lnTo>
                  <a:pt x="755467" y="674426"/>
                </a:lnTo>
                <a:lnTo>
                  <a:pt x="0" y="6744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4444668" y="4463517"/>
            <a:ext cx="1466629" cy="1359965"/>
          </a:xfrm>
          <a:custGeom>
            <a:avLst/>
            <a:gdLst/>
            <a:ahLst/>
            <a:cxnLst/>
            <a:rect l="l" t="t" r="r" b="b"/>
            <a:pathLst>
              <a:path w="1466629" h="1359965">
                <a:moveTo>
                  <a:pt x="0" y="0"/>
                </a:moveTo>
                <a:lnTo>
                  <a:pt x="1466629" y="0"/>
                </a:lnTo>
                <a:lnTo>
                  <a:pt x="1466629" y="1359966"/>
                </a:lnTo>
                <a:lnTo>
                  <a:pt x="0" y="13599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387827" y="1000118"/>
            <a:ext cx="17977694"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Isolate your main money problem</a:t>
            </a:r>
          </a:p>
        </p:txBody>
      </p:sp>
      <p:sp>
        <p:nvSpPr>
          <p:cNvPr id="31" name="TextBox 31"/>
          <p:cNvSpPr txBox="1"/>
          <p:nvPr/>
        </p:nvSpPr>
        <p:spPr>
          <a:xfrm>
            <a:off x="6402952" y="5129639"/>
            <a:ext cx="2385419" cy="811530"/>
          </a:xfrm>
          <a:prstGeom prst="rect">
            <a:avLst/>
          </a:prstGeom>
        </p:spPr>
        <p:txBody>
          <a:bodyPr lIns="0" tIns="0" rIns="0" bIns="0" rtlCol="0" anchor="t">
            <a:spAutoFit/>
          </a:bodyPr>
          <a:lstStyle/>
          <a:p>
            <a:pPr algn="l">
              <a:lnSpc>
                <a:spcPts val="3240"/>
              </a:lnSpc>
            </a:pPr>
            <a:r>
              <a:rPr lang="en-US" sz="2400" b="1">
                <a:solidFill>
                  <a:srgbClr val="0A4745"/>
                </a:solidFill>
                <a:latin typeface="Inter Medium"/>
                <a:ea typeface="Inter Medium"/>
                <a:cs typeface="Inter Medium"/>
                <a:sym typeface="Inter Medium"/>
              </a:rPr>
              <a:t>Making /earning Money </a:t>
            </a:r>
          </a:p>
        </p:txBody>
      </p:sp>
      <p:sp>
        <p:nvSpPr>
          <p:cNvPr id="32" name="TextBox 32"/>
          <p:cNvSpPr txBox="1"/>
          <p:nvPr/>
        </p:nvSpPr>
        <p:spPr>
          <a:xfrm>
            <a:off x="9965447" y="5128260"/>
            <a:ext cx="2989803" cy="401955"/>
          </a:xfrm>
          <a:prstGeom prst="rect">
            <a:avLst/>
          </a:prstGeom>
        </p:spPr>
        <p:txBody>
          <a:bodyPr lIns="0" tIns="0" rIns="0" bIns="0" rtlCol="0" anchor="t">
            <a:spAutoFit/>
          </a:bodyPr>
          <a:lstStyle/>
          <a:p>
            <a:pPr algn="l">
              <a:lnSpc>
                <a:spcPts val="3240"/>
              </a:lnSpc>
            </a:pPr>
            <a:r>
              <a:rPr lang="en-US" sz="2400" b="1">
                <a:solidFill>
                  <a:srgbClr val="0A4745"/>
                </a:solidFill>
                <a:latin typeface="Inter Medium"/>
                <a:ea typeface="Inter Medium"/>
                <a:cs typeface="Inter Medium"/>
                <a:sym typeface="Inter Medium"/>
              </a:rPr>
              <a:t>Managing Money </a:t>
            </a:r>
          </a:p>
        </p:txBody>
      </p:sp>
      <p:sp>
        <p:nvSpPr>
          <p:cNvPr id="33" name="TextBox 33"/>
          <p:cNvSpPr txBox="1"/>
          <p:nvPr/>
        </p:nvSpPr>
        <p:spPr>
          <a:xfrm>
            <a:off x="13510834" y="5128260"/>
            <a:ext cx="2385419" cy="401955"/>
          </a:xfrm>
          <a:prstGeom prst="rect">
            <a:avLst/>
          </a:prstGeom>
        </p:spPr>
        <p:txBody>
          <a:bodyPr lIns="0" tIns="0" rIns="0" bIns="0" rtlCol="0" anchor="t">
            <a:spAutoFit/>
          </a:bodyPr>
          <a:lstStyle/>
          <a:p>
            <a:pPr algn="l">
              <a:lnSpc>
                <a:spcPts val="3240"/>
              </a:lnSpc>
            </a:pPr>
            <a:r>
              <a:rPr lang="en-US" sz="2400" b="1">
                <a:solidFill>
                  <a:srgbClr val="0A4745"/>
                </a:solidFill>
                <a:latin typeface="Inter Medium"/>
                <a:ea typeface="Inter Medium"/>
                <a:cs typeface="Inter Medium"/>
                <a:sym typeface="Inter Medium"/>
              </a:rPr>
              <a:t>Growing Money </a:t>
            </a:r>
          </a:p>
        </p:txBody>
      </p:sp>
      <p:sp>
        <p:nvSpPr>
          <p:cNvPr id="34" name="TextBox 34"/>
          <p:cNvSpPr txBox="1"/>
          <p:nvPr/>
        </p:nvSpPr>
        <p:spPr>
          <a:xfrm>
            <a:off x="742781" y="4441928"/>
            <a:ext cx="3235447" cy="1642963"/>
          </a:xfrm>
          <a:prstGeom prst="rect">
            <a:avLst/>
          </a:prstGeom>
        </p:spPr>
        <p:txBody>
          <a:bodyPr lIns="0" tIns="0" rIns="0" bIns="0" rtlCol="0" anchor="t">
            <a:spAutoFit/>
          </a:bodyPr>
          <a:lstStyle/>
          <a:p>
            <a:pPr algn="l">
              <a:lnSpc>
                <a:spcPts val="4394"/>
              </a:lnSpc>
            </a:pPr>
            <a:r>
              <a:rPr lang="en-US" sz="3255" b="1">
                <a:solidFill>
                  <a:srgbClr val="0A4745"/>
                </a:solidFill>
                <a:latin typeface="Inter Bold"/>
                <a:ea typeface="Inter Bold"/>
                <a:cs typeface="Inter Bold"/>
                <a:sym typeface="Inter Bold"/>
              </a:rPr>
              <a:t>What is your current money challenge ?</a:t>
            </a:r>
          </a:p>
        </p:txBody>
      </p:sp>
      <p:sp>
        <p:nvSpPr>
          <p:cNvPr id="35" name="TextBox 35"/>
          <p:cNvSpPr txBox="1"/>
          <p:nvPr/>
        </p:nvSpPr>
        <p:spPr>
          <a:xfrm>
            <a:off x="6378022" y="6075366"/>
            <a:ext cx="2998652" cy="737235"/>
          </a:xfrm>
          <a:prstGeom prst="rect">
            <a:avLst/>
          </a:prstGeom>
        </p:spPr>
        <p:txBody>
          <a:bodyPr lIns="0" tIns="0" rIns="0" bIns="0" rtlCol="0" anchor="t">
            <a:spAutoFit/>
          </a:bodyPr>
          <a:lstStyle/>
          <a:p>
            <a:pPr algn="l">
              <a:lnSpc>
                <a:spcPts val="2999"/>
              </a:lnSpc>
            </a:pPr>
            <a:r>
              <a:rPr lang="en-US" sz="2399">
                <a:solidFill>
                  <a:srgbClr val="0A4745"/>
                </a:solidFill>
                <a:latin typeface="Inter Light"/>
                <a:ea typeface="Inter Light"/>
                <a:cs typeface="Inter Light"/>
                <a:sym typeface="Inter Light"/>
              </a:rPr>
              <a:t>Are you under</a:t>
            </a:r>
          </a:p>
          <a:p>
            <a:pPr algn="l">
              <a:lnSpc>
                <a:spcPts val="2999"/>
              </a:lnSpc>
            </a:pPr>
            <a:r>
              <a:rPr lang="en-US" sz="2399">
                <a:solidFill>
                  <a:srgbClr val="0A4745"/>
                </a:solidFill>
                <a:latin typeface="Inter Light"/>
                <a:ea typeface="Inter Light"/>
                <a:cs typeface="Inter Light"/>
                <a:sym typeface="Inter Light"/>
              </a:rPr>
              <a:t>earning?</a:t>
            </a:r>
          </a:p>
        </p:txBody>
      </p:sp>
      <p:sp>
        <p:nvSpPr>
          <p:cNvPr id="36" name="TextBox 36"/>
          <p:cNvSpPr txBox="1"/>
          <p:nvPr/>
        </p:nvSpPr>
        <p:spPr>
          <a:xfrm>
            <a:off x="9965447" y="5683708"/>
            <a:ext cx="2597112" cy="1480185"/>
          </a:xfrm>
          <a:prstGeom prst="rect">
            <a:avLst/>
          </a:prstGeom>
        </p:spPr>
        <p:txBody>
          <a:bodyPr lIns="0" tIns="0" rIns="0" bIns="0" rtlCol="0" anchor="t">
            <a:spAutoFit/>
          </a:bodyPr>
          <a:lstStyle/>
          <a:p>
            <a:pPr algn="l">
              <a:lnSpc>
                <a:spcPts val="2999"/>
              </a:lnSpc>
            </a:pPr>
            <a:r>
              <a:rPr lang="en-US" sz="2399">
                <a:solidFill>
                  <a:srgbClr val="0A4745"/>
                </a:solidFill>
                <a:latin typeface="Inter Light"/>
                <a:ea typeface="Inter Light"/>
                <a:cs typeface="Inter Light"/>
                <a:sym typeface="Inter Light"/>
              </a:rPr>
              <a:t>Is your money being used to serve your best life?</a:t>
            </a:r>
          </a:p>
        </p:txBody>
      </p:sp>
      <p:sp>
        <p:nvSpPr>
          <p:cNvPr id="37" name="TextBox 37"/>
          <p:cNvSpPr txBox="1"/>
          <p:nvPr/>
        </p:nvSpPr>
        <p:spPr>
          <a:xfrm>
            <a:off x="13513622" y="5703891"/>
            <a:ext cx="2631957" cy="1108710"/>
          </a:xfrm>
          <a:prstGeom prst="rect">
            <a:avLst/>
          </a:prstGeom>
        </p:spPr>
        <p:txBody>
          <a:bodyPr lIns="0" tIns="0" rIns="0" bIns="0" rtlCol="0" anchor="t">
            <a:spAutoFit/>
          </a:bodyPr>
          <a:lstStyle/>
          <a:p>
            <a:pPr algn="l">
              <a:lnSpc>
                <a:spcPts val="2999"/>
              </a:lnSpc>
            </a:pPr>
            <a:r>
              <a:rPr lang="en-US" sz="2399">
                <a:solidFill>
                  <a:srgbClr val="0A4745"/>
                </a:solidFill>
                <a:latin typeface="Inter Light"/>
                <a:ea typeface="Inter Light"/>
                <a:cs typeface="Inter Light"/>
                <a:sym typeface="Inter Light"/>
              </a:rPr>
              <a:t>Do you know how to make Money from Money?</a:t>
            </a:r>
          </a:p>
        </p:txBody>
      </p:sp>
      <p:grpSp>
        <p:nvGrpSpPr>
          <p:cNvPr id="38" name="Group 38"/>
          <p:cNvGrpSpPr/>
          <p:nvPr/>
        </p:nvGrpSpPr>
        <p:grpSpPr>
          <a:xfrm>
            <a:off x="-289595" y="10165975"/>
            <a:ext cx="18577595" cy="121025"/>
            <a:chOff x="0" y="0"/>
            <a:chExt cx="22104350" cy="144000"/>
          </a:xfrm>
        </p:grpSpPr>
        <p:sp>
          <p:nvSpPr>
            <p:cNvPr id="39" name="Freeform 39"/>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40" name="Freeform 40"/>
          <p:cNvSpPr/>
          <p:nvPr/>
        </p:nvSpPr>
        <p:spPr>
          <a:xfrm>
            <a:off x="15943322" y="8466499"/>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12"/>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sp>
        <p:nvSpPr>
          <p:cNvPr id="2" name="TextBox 2"/>
          <p:cNvSpPr txBox="1"/>
          <p:nvPr/>
        </p:nvSpPr>
        <p:spPr>
          <a:xfrm>
            <a:off x="1125861" y="2515080"/>
            <a:ext cx="13497371" cy="1217015"/>
          </a:xfrm>
          <a:prstGeom prst="rect">
            <a:avLst/>
          </a:prstGeom>
        </p:spPr>
        <p:txBody>
          <a:bodyPr lIns="0" tIns="0" rIns="0" bIns="0" rtlCol="0" anchor="t">
            <a:spAutoFit/>
          </a:bodyPr>
          <a:lstStyle/>
          <a:p>
            <a:pPr algn="l">
              <a:lnSpc>
                <a:spcPts val="5475"/>
              </a:lnSpc>
            </a:pPr>
            <a:r>
              <a:rPr lang="en-US" sz="3911" b="1">
                <a:solidFill>
                  <a:srgbClr val="AD6B4F"/>
                </a:solidFill>
                <a:latin typeface="Inter Bold"/>
                <a:ea typeface="Inter Bold"/>
                <a:cs typeface="Inter Bold"/>
                <a:sym typeface="Inter Bold"/>
              </a:rPr>
              <a:t>Have an emergency fund $2,000 or $5,000 or $15,000 </a:t>
            </a:r>
          </a:p>
          <a:p>
            <a:pPr algn="l">
              <a:lnSpc>
                <a:spcPts val="4215"/>
              </a:lnSpc>
            </a:pPr>
            <a:r>
              <a:rPr lang="en-US" sz="3011" b="1">
                <a:solidFill>
                  <a:srgbClr val="066362"/>
                </a:solidFill>
                <a:latin typeface="Inter Medium"/>
                <a:ea typeface="Inter Medium"/>
                <a:cs typeface="Inter Medium"/>
                <a:sym typeface="Inter Medium"/>
              </a:rPr>
              <a:t>for unexpected events - dental bill, pet bill, car breakdown.</a:t>
            </a:r>
          </a:p>
        </p:txBody>
      </p:sp>
      <p:sp>
        <p:nvSpPr>
          <p:cNvPr id="3" name="TextBox 3"/>
          <p:cNvSpPr txBox="1"/>
          <p:nvPr/>
        </p:nvSpPr>
        <p:spPr>
          <a:xfrm>
            <a:off x="1125861" y="4363886"/>
            <a:ext cx="10735328" cy="1217015"/>
          </a:xfrm>
          <a:prstGeom prst="rect">
            <a:avLst/>
          </a:prstGeom>
        </p:spPr>
        <p:txBody>
          <a:bodyPr lIns="0" tIns="0" rIns="0" bIns="0" rtlCol="0" anchor="t">
            <a:spAutoFit/>
          </a:bodyPr>
          <a:lstStyle/>
          <a:p>
            <a:pPr marL="0" lvl="0" indent="0" algn="l">
              <a:lnSpc>
                <a:spcPts val="5475"/>
              </a:lnSpc>
              <a:spcBef>
                <a:spcPct val="0"/>
              </a:spcBef>
            </a:pPr>
            <a:r>
              <a:rPr lang="en-US" sz="3911" b="1" u="none" strike="noStrike">
                <a:solidFill>
                  <a:srgbClr val="AD6B4F"/>
                </a:solidFill>
                <a:latin typeface="Inter Bold"/>
                <a:ea typeface="Inter Bold"/>
                <a:cs typeface="Inter Bold"/>
                <a:sym typeface="Inter Bold"/>
              </a:rPr>
              <a:t>Have an income safety buffer </a:t>
            </a:r>
          </a:p>
          <a:p>
            <a:pPr marL="0" lvl="0" indent="0" algn="l">
              <a:lnSpc>
                <a:spcPts val="4215"/>
              </a:lnSpc>
              <a:spcBef>
                <a:spcPct val="0"/>
              </a:spcBef>
            </a:pPr>
            <a:r>
              <a:rPr lang="en-US" sz="3011" b="1" u="none" strike="noStrike">
                <a:solidFill>
                  <a:srgbClr val="066362"/>
                </a:solidFill>
                <a:latin typeface="Inter Medium"/>
                <a:ea typeface="Inter Medium"/>
                <a:cs typeface="Inter Medium"/>
                <a:sym typeface="Inter Medium"/>
              </a:rPr>
              <a:t>1, 2 or 3 months net salary (or more - 6 months salary)</a:t>
            </a:r>
          </a:p>
        </p:txBody>
      </p:sp>
      <p:grpSp>
        <p:nvGrpSpPr>
          <p:cNvPr id="4" name="Group 4"/>
          <p:cNvGrpSpPr/>
          <p:nvPr/>
        </p:nvGrpSpPr>
        <p:grpSpPr>
          <a:xfrm>
            <a:off x="1125861" y="6496000"/>
            <a:ext cx="13128650" cy="2891199"/>
            <a:chOff x="0" y="0"/>
            <a:chExt cx="17504866" cy="3854931"/>
          </a:xfrm>
        </p:grpSpPr>
        <p:sp>
          <p:nvSpPr>
            <p:cNvPr id="5" name="TextBox 5"/>
            <p:cNvSpPr txBox="1"/>
            <p:nvPr/>
          </p:nvSpPr>
          <p:spPr>
            <a:xfrm>
              <a:off x="0" y="-85725"/>
              <a:ext cx="15404505" cy="865556"/>
            </a:xfrm>
            <a:prstGeom prst="rect">
              <a:avLst/>
            </a:prstGeom>
          </p:spPr>
          <p:txBody>
            <a:bodyPr lIns="0" tIns="0" rIns="0" bIns="0" rtlCol="0" anchor="t">
              <a:spAutoFit/>
            </a:bodyPr>
            <a:lstStyle/>
            <a:p>
              <a:pPr algn="l">
                <a:lnSpc>
                  <a:spcPts val="5549"/>
                </a:lnSpc>
                <a:spcBef>
                  <a:spcPct val="0"/>
                </a:spcBef>
              </a:pPr>
              <a:r>
                <a:rPr lang="en-US" sz="3900" b="1">
                  <a:solidFill>
                    <a:srgbClr val="AD6B4F"/>
                  </a:solidFill>
                  <a:latin typeface="Inter Bold"/>
                  <a:ea typeface="Inter Bold"/>
                  <a:cs typeface="Inter Bold"/>
                  <a:sym typeface="Inter Bold"/>
                </a:rPr>
                <a:t>Protect your financial reputation - credit score</a:t>
              </a:r>
            </a:p>
          </p:txBody>
        </p:sp>
        <p:sp>
          <p:nvSpPr>
            <p:cNvPr id="6" name="TextBox 6"/>
            <p:cNvSpPr txBox="1"/>
            <p:nvPr/>
          </p:nvSpPr>
          <p:spPr>
            <a:xfrm>
              <a:off x="0" y="997642"/>
              <a:ext cx="17504866" cy="2857289"/>
            </a:xfrm>
            <a:prstGeom prst="rect">
              <a:avLst/>
            </a:prstGeom>
          </p:spPr>
          <p:txBody>
            <a:bodyPr lIns="0" tIns="0" rIns="0" bIns="0" rtlCol="0" anchor="t">
              <a:spAutoFit/>
            </a:bodyPr>
            <a:lstStyle/>
            <a:p>
              <a:pPr marL="0" lvl="0" indent="0" algn="l">
                <a:lnSpc>
                  <a:spcPts val="4339"/>
                </a:lnSpc>
                <a:spcBef>
                  <a:spcPct val="0"/>
                </a:spcBef>
              </a:pPr>
              <a:r>
                <a:rPr lang="en-US" sz="3099" u="none" strike="noStrike">
                  <a:solidFill>
                    <a:srgbClr val="066362"/>
                  </a:solidFill>
                  <a:latin typeface="Inter"/>
                  <a:ea typeface="Inter"/>
                  <a:cs typeface="Inter"/>
                  <a:sym typeface="Inter"/>
                </a:rPr>
                <a:t>Pay bills and debts on time (incl. utilities and phone)</a:t>
              </a:r>
            </a:p>
            <a:p>
              <a:pPr marL="0" lvl="0" indent="0" algn="l">
                <a:lnSpc>
                  <a:spcPts val="4339"/>
                </a:lnSpc>
                <a:spcBef>
                  <a:spcPct val="0"/>
                </a:spcBef>
              </a:pPr>
              <a:r>
                <a:rPr lang="en-US" sz="3099" u="none" strike="noStrike">
                  <a:solidFill>
                    <a:srgbClr val="066362"/>
                  </a:solidFill>
                  <a:latin typeface="Inter"/>
                  <a:ea typeface="Inter"/>
                  <a:cs typeface="Inter"/>
                  <a:sym typeface="Inter"/>
                </a:rPr>
                <a:t>Limit how often you apply for credit</a:t>
              </a:r>
            </a:p>
            <a:p>
              <a:pPr marL="0" lvl="0" indent="0" algn="l">
                <a:lnSpc>
                  <a:spcPts val="4339"/>
                </a:lnSpc>
                <a:spcBef>
                  <a:spcPct val="0"/>
                </a:spcBef>
              </a:pPr>
              <a:r>
                <a:rPr lang="en-US" sz="3099" u="none" strike="noStrike">
                  <a:solidFill>
                    <a:srgbClr val="066362"/>
                  </a:solidFill>
                  <a:latin typeface="Inter"/>
                  <a:ea typeface="Inter"/>
                  <a:cs typeface="Inter"/>
                  <a:sym typeface="Inter"/>
                </a:rPr>
                <a:t>Keep credit card balances low</a:t>
              </a:r>
            </a:p>
            <a:p>
              <a:pPr marL="0" lvl="0" indent="0" algn="l">
                <a:lnSpc>
                  <a:spcPts val="4339"/>
                </a:lnSpc>
                <a:spcBef>
                  <a:spcPct val="0"/>
                </a:spcBef>
              </a:pPr>
              <a:r>
                <a:rPr lang="en-US" sz="3099" u="none" strike="noStrike">
                  <a:solidFill>
                    <a:srgbClr val="066362"/>
                  </a:solidFill>
                  <a:latin typeface="Inter"/>
                  <a:ea typeface="Inter"/>
                  <a:cs typeface="Inter"/>
                  <a:sym typeface="Inter"/>
                </a:rPr>
                <a:t>Avoid payday loans and buy-now-pay-later (traps) </a:t>
              </a:r>
            </a:p>
          </p:txBody>
        </p:sp>
      </p:grpSp>
      <p:sp>
        <p:nvSpPr>
          <p:cNvPr id="7" name="Freeform 7"/>
          <p:cNvSpPr/>
          <p:nvPr/>
        </p:nvSpPr>
        <p:spPr>
          <a:xfrm>
            <a:off x="12511404" y="4236621"/>
            <a:ext cx="3486214" cy="3486214"/>
          </a:xfrm>
          <a:custGeom>
            <a:avLst/>
            <a:gdLst/>
            <a:ahLst/>
            <a:cxnLst/>
            <a:rect l="l" t="t" r="r" b="b"/>
            <a:pathLst>
              <a:path w="3486214" h="3486214">
                <a:moveTo>
                  <a:pt x="0" y="0"/>
                </a:moveTo>
                <a:lnTo>
                  <a:pt x="3486214" y="0"/>
                </a:lnTo>
                <a:lnTo>
                  <a:pt x="3486214" y="3486214"/>
                </a:lnTo>
                <a:lnTo>
                  <a:pt x="0" y="34862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5"/>
            <a:stretch>
              <a:fillRect/>
            </a:stretch>
          </a:blipFill>
        </p:spPr>
      </p:sp>
      <p:sp>
        <p:nvSpPr>
          <p:cNvPr id="9" name="TextBox 9"/>
          <p:cNvSpPr txBox="1"/>
          <p:nvPr/>
        </p:nvSpPr>
        <p:spPr>
          <a:xfrm>
            <a:off x="1028700" y="813408"/>
            <a:ext cx="8552185"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Building blocks  </a:t>
            </a:r>
          </a:p>
        </p:txBody>
      </p:sp>
      <p:grpSp>
        <p:nvGrpSpPr>
          <p:cNvPr id="10" name="Group 10"/>
          <p:cNvGrpSpPr/>
          <p:nvPr/>
        </p:nvGrpSpPr>
        <p:grpSpPr>
          <a:xfrm>
            <a:off x="-684471" y="10179000"/>
            <a:ext cx="18972471" cy="123597"/>
            <a:chOff x="0" y="0"/>
            <a:chExt cx="22104350" cy="144000"/>
          </a:xfrm>
        </p:grpSpPr>
        <p:sp>
          <p:nvSpPr>
            <p:cNvPr id="11" name="Freeform 11"/>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grpSp>
        <p:nvGrpSpPr>
          <p:cNvPr id="2" name="Group 2"/>
          <p:cNvGrpSpPr/>
          <p:nvPr/>
        </p:nvGrpSpPr>
        <p:grpSpPr>
          <a:xfrm>
            <a:off x="-568621" y="10179000"/>
            <a:ext cx="18856621" cy="184118"/>
            <a:chOff x="0" y="0"/>
            <a:chExt cx="14747874" cy="144000"/>
          </a:xfrm>
        </p:grpSpPr>
        <p:sp>
          <p:nvSpPr>
            <p:cNvPr id="3" name="Freeform 3"/>
            <p:cNvSpPr/>
            <p:nvPr/>
          </p:nvSpPr>
          <p:spPr>
            <a:xfrm>
              <a:off x="0" y="0"/>
              <a:ext cx="14747875" cy="144018"/>
            </a:xfrm>
            <a:custGeom>
              <a:avLst/>
              <a:gdLst/>
              <a:ahLst/>
              <a:cxnLst/>
              <a:rect l="l" t="t" r="r" b="b"/>
              <a:pathLst>
                <a:path w="14747875" h="144018">
                  <a:moveTo>
                    <a:pt x="0" y="0"/>
                  </a:moveTo>
                  <a:lnTo>
                    <a:pt x="14747875" y="0"/>
                  </a:lnTo>
                  <a:lnTo>
                    <a:pt x="14747875"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4" name="Freeform 4"/>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3"/>
            <a:stretch>
              <a:fillRect/>
            </a:stretch>
          </a:blipFill>
        </p:spPr>
      </p:sp>
      <p:grpSp>
        <p:nvGrpSpPr>
          <p:cNvPr id="5" name="Group 5"/>
          <p:cNvGrpSpPr/>
          <p:nvPr/>
        </p:nvGrpSpPr>
        <p:grpSpPr>
          <a:xfrm>
            <a:off x="-289595" y="10165975"/>
            <a:ext cx="18577595" cy="121025"/>
            <a:chOff x="0" y="0"/>
            <a:chExt cx="22104350" cy="144000"/>
          </a:xfrm>
        </p:grpSpPr>
        <p:sp>
          <p:nvSpPr>
            <p:cNvPr id="6" name="Freeform 6"/>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7" name="TextBox 7"/>
          <p:cNvSpPr txBox="1"/>
          <p:nvPr/>
        </p:nvSpPr>
        <p:spPr>
          <a:xfrm>
            <a:off x="1203641" y="735497"/>
            <a:ext cx="8481789"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Systems matter  </a:t>
            </a:r>
          </a:p>
        </p:txBody>
      </p:sp>
      <p:grpSp>
        <p:nvGrpSpPr>
          <p:cNvPr id="8" name="Group 8"/>
          <p:cNvGrpSpPr/>
          <p:nvPr/>
        </p:nvGrpSpPr>
        <p:grpSpPr>
          <a:xfrm>
            <a:off x="3143819" y="2318277"/>
            <a:ext cx="11710768" cy="5650446"/>
            <a:chOff x="0" y="0"/>
            <a:chExt cx="15614357" cy="7533927"/>
          </a:xfrm>
        </p:grpSpPr>
        <p:sp>
          <p:nvSpPr>
            <p:cNvPr id="9" name="Freeform 9"/>
            <p:cNvSpPr/>
            <p:nvPr/>
          </p:nvSpPr>
          <p:spPr>
            <a:xfrm>
              <a:off x="0" y="0"/>
              <a:ext cx="15614357" cy="7533927"/>
            </a:xfrm>
            <a:custGeom>
              <a:avLst/>
              <a:gdLst/>
              <a:ahLst/>
              <a:cxnLst/>
              <a:rect l="l" t="t" r="r" b="b"/>
              <a:pathLst>
                <a:path w="15614357" h="7533927">
                  <a:moveTo>
                    <a:pt x="0" y="0"/>
                  </a:moveTo>
                  <a:lnTo>
                    <a:pt x="15614357" y="0"/>
                  </a:lnTo>
                  <a:lnTo>
                    <a:pt x="15614357" y="7533927"/>
                  </a:lnTo>
                  <a:lnTo>
                    <a:pt x="0" y="7533927"/>
                  </a:lnTo>
                  <a:lnTo>
                    <a:pt x="0" y="0"/>
                  </a:lnTo>
                  <a:close/>
                </a:path>
              </a:pathLst>
            </a:custGeom>
            <a:blipFill>
              <a:blip r:embed="rId4"/>
              <a:stretch>
                <a:fillRect/>
              </a:stretch>
            </a:blipFill>
          </p:spPr>
        </p:sp>
        <p:sp>
          <p:nvSpPr>
            <p:cNvPr id="10" name="Freeform 10"/>
            <p:cNvSpPr/>
            <p:nvPr/>
          </p:nvSpPr>
          <p:spPr>
            <a:xfrm>
              <a:off x="1367902" y="4290648"/>
              <a:ext cx="4235946" cy="1748290"/>
            </a:xfrm>
            <a:custGeom>
              <a:avLst/>
              <a:gdLst/>
              <a:ahLst/>
              <a:cxnLst/>
              <a:rect l="l" t="t" r="r" b="b"/>
              <a:pathLst>
                <a:path w="4235946" h="1748290">
                  <a:moveTo>
                    <a:pt x="0" y="0"/>
                  </a:moveTo>
                  <a:lnTo>
                    <a:pt x="4235946" y="0"/>
                  </a:lnTo>
                  <a:lnTo>
                    <a:pt x="4235946" y="1748290"/>
                  </a:lnTo>
                  <a:lnTo>
                    <a:pt x="0" y="17482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TextBox 11"/>
            <p:cNvSpPr txBox="1"/>
            <p:nvPr/>
          </p:nvSpPr>
          <p:spPr>
            <a:xfrm>
              <a:off x="1691743" y="4824231"/>
              <a:ext cx="3766090" cy="567386"/>
            </a:xfrm>
            <a:prstGeom prst="rect">
              <a:avLst/>
            </a:prstGeom>
          </p:spPr>
          <p:txBody>
            <a:bodyPr lIns="0" tIns="0" rIns="0" bIns="0" rtlCol="0" anchor="t">
              <a:spAutoFit/>
            </a:bodyPr>
            <a:lstStyle/>
            <a:p>
              <a:pPr algn="ctr">
                <a:lnSpc>
                  <a:spcPts val="3593"/>
                </a:lnSpc>
                <a:spcBef>
                  <a:spcPct val="0"/>
                </a:spcBef>
              </a:pPr>
              <a:r>
                <a:rPr lang="en-US" sz="2661" b="1">
                  <a:solidFill>
                    <a:srgbClr val="FFFFFF"/>
                  </a:solidFill>
                  <a:latin typeface="Inter Bold"/>
                  <a:ea typeface="Inter Bold"/>
                  <a:cs typeface="Inter Bold"/>
                  <a:sym typeface="Inter Bold"/>
                </a:rPr>
                <a:t>Fixed 50% ?</a:t>
              </a:r>
            </a:p>
          </p:txBody>
        </p:sp>
        <p:sp>
          <p:nvSpPr>
            <p:cNvPr id="12" name="Freeform 12"/>
            <p:cNvSpPr/>
            <p:nvPr/>
          </p:nvSpPr>
          <p:spPr>
            <a:xfrm>
              <a:off x="5692748" y="4290648"/>
              <a:ext cx="4226955" cy="1744580"/>
            </a:xfrm>
            <a:custGeom>
              <a:avLst/>
              <a:gdLst/>
              <a:ahLst/>
              <a:cxnLst/>
              <a:rect l="l" t="t" r="r" b="b"/>
              <a:pathLst>
                <a:path w="4226955" h="1744580">
                  <a:moveTo>
                    <a:pt x="0" y="0"/>
                  </a:moveTo>
                  <a:lnTo>
                    <a:pt x="4226954" y="0"/>
                  </a:lnTo>
                  <a:lnTo>
                    <a:pt x="4226954" y="1744579"/>
                  </a:lnTo>
                  <a:lnTo>
                    <a:pt x="0" y="1744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TextBox 13"/>
            <p:cNvSpPr txBox="1"/>
            <p:nvPr/>
          </p:nvSpPr>
          <p:spPr>
            <a:xfrm>
              <a:off x="5924134" y="4824231"/>
              <a:ext cx="3766090" cy="567386"/>
            </a:xfrm>
            <a:prstGeom prst="rect">
              <a:avLst/>
            </a:prstGeom>
          </p:spPr>
          <p:txBody>
            <a:bodyPr lIns="0" tIns="0" rIns="0" bIns="0" rtlCol="0" anchor="t">
              <a:spAutoFit/>
            </a:bodyPr>
            <a:lstStyle/>
            <a:p>
              <a:pPr algn="ctr">
                <a:lnSpc>
                  <a:spcPts val="3593"/>
                </a:lnSpc>
                <a:spcBef>
                  <a:spcPct val="0"/>
                </a:spcBef>
              </a:pPr>
              <a:r>
                <a:rPr lang="en-US" sz="2661" b="1">
                  <a:solidFill>
                    <a:srgbClr val="FFFFFF"/>
                  </a:solidFill>
                  <a:latin typeface="Inter Bold"/>
                  <a:ea typeface="Inter Bold"/>
                  <a:cs typeface="Inter Bold"/>
                  <a:sym typeface="Inter Bold"/>
                </a:rPr>
                <a:t>Fun 30% ?</a:t>
              </a:r>
            </a:p>
          </p:txBody>
        </p:sp>
        <p:sp>
          <p:nvSpPr>
            <p:cNvPr id="14" name="Freeform 14"/>
            <p:cNvSpPr/>
            <p:nvPr/>
          </p:nvSpPr>
          <p:spPr>
            <a:xfrm>
              <a:off x="10011321" y="4290648"/>
              <a:ext cx="4226955" cy="1744580"/>
            </a:xfrm>
            <a:custGeom>
              <a:avLst/>
              <a:gdLst/>
              <a:ahLst/>
              <a:cxnLst/>
              <a:rect l="l" t="t" r="r" b="b"/>
              <a:pathLst>
                <a:path w="4226955" h="1744580">
                  <a:moveTo>
                    <a:pt x="0" y="0"/>
                  </a:moveTo>
                  <a:lnTo>
                    <a:pt x="4226954" y="0"/>
                  </a:lnTo>
                  <a:lnTo>
                    <a:pt x="4226954" y="1744579"/>
                  </a:lnTo>
                  <a:lnTo>
                    <a:pt x="0" y="17445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TextBox 15"/>
            <p:cNvSpPr txBox="1"/>
            <p:nvPr/>
          </p:nvSpPr>
          <p:spPr>
            <a:xfrm>
              <a:off x="10151021" y="4824231"/>
              <a:ext cx="3766090" cy="567386"/>
            </a:xfrm>
            <a:prstGeom prst="rect">
              <a:avLst/>
            </a:prstGeom>
          </p:spPr>
          <p:txBody>
            <a:bodyPr lIns="0" tIns="0" rIns="0" bIns="0" rtlCol="0" anchor="t">
              <a:spAutoFit/>
            </a:bodyPr>
            <a:lstStyle/>
            <a:p>
              <a:pPr algn="ctr">
                <a:lnSpc>
                  <a:spcPts val="3593"/>
                </a:lnSpc>
                <a:spcBef>
                  <a:spcPct val="0"/>
                </a:spcBef>
              </a:pPr>
              <a:r>
                <a:rPr lang="en-US" sz="2661" b="1">
                  <a:solidFill>
                    <a:srgbClr val="FFFFFF"/>
                  </a:solidFill>
                  <a:latin typeface="Inter Bold"/>
                  <a:ea typeface="Inter Bold"/>
                  <a:cs typeface="Inter Bold"/>
                  <a:sym typeface="Inter Bold"/>
                </a:rPr>
                <a:t>Future 10% ?</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2979F"/>
        </a:solidFill>
        <a:effectLst/>
      </p:bgPr>
    </p:bg>
    <p:spTree>
      <p:nvGrpSpPr>
        <p:cNvPr id="1" name=""/>
        <p:cNvGrpSpPr/>
        <p:nvPr/>
      </p:nvGrpSpPr>
      <p:grpSpPr>
        <a:xfrm>
          <a:off x="0" y="0"/>
          <a:ext cx="0" cy="0"/>
          <a:chOff x="0" y="0"/>
          <a:chExt cx="0" cy="0"/>
        </a:xfrm>
      </p:grpSpPr>
      <p:sp>
        <p:nvSpPr>
          <p:cNvPr id="2" name="TextBox 2"/>
          <p:cNvSpPr txBox="1"/>
          <p:nvPr/>
        </p:nvSpPr>
        <p:spPr>
          <a:xfrm>
            <a:off x="1080756" y="691648"/>
            <a:ext cx="16151881" cy="1415670"/>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Risk mitigation - get organised </a:t>
            </a:r>
          </a:p>
        </p:txBody>
      </p:sp>
      <p:sp>
        <p:nvSpPr>
          <p:cNvPr id="3" name="TextBox 3"/>
          <p:cNvSpPr txBox="1"/>
          <p:nvPr/>
        </p:nvSpPr>
        <p:spPr>
          <a:xfrm>
            <a:off x="724610" y="1627947"/>
            <a:ext cx="16549185" cy="7407870"/>
          </a:xfrm>
          <a:prstGeom prst="rect">
            <a:avLst/>
          </a:prstGeom>
        </p:spPr>
        <p:txBody>
          <a:bodyPr lIns="0" tIns="0" rIns="0" bIns="0" rtlCol="0" anchor="t">
            <a:spAutoFit/>
          </a:bodyPr>
          <a:lstStyle/>
          <a:p>
            <a:pPr algn="l">
              <a:lnSpc>
                <a:spcPts val="5392"/>
              </a:lnSpc>
            </a:pPr>
            <a:endParaRPr/>
          </a:p>
          <a:p>
            <a:pPr marL="831553" lvl="1" indent="-415776" algn="l">
              <a:lnSpc>
                <a:spcPts val="5392"/>
              </a:lnSpc>
              <a:buFont typeface="Arial"/>
              <a:buChar char="•"/>
            </a:pPr>
            <a:r>
              <a:rPr lang="en-US" sz="3851" b="1">
                <a:solidFill>
                  <a:srgbClr val="094A42"/>
                </a:solidFill>
                <a:latin typeface="Inter Bold"/>
                <a:ea typeface="Inter Bold"/>
                <a:cs typeface="Inter Bold"/>
                <a:sym typeface="Inter Bold"/>
              </a:rPr>
              <a:t>Protect what maters:</a:t>
            </a:r>
            <a:r>
              <a:rPr lang="en-US" sz="3851">
                <a:solidFill>
                  <a:srgbClr val="094A42"/>
                </a:solidFill>
                <a:latin typeface="Inter"/>
                <a:ea typeface="Inter"/>
                <a:cs typeface="Inter"/>
                <a:sym typeface="Inter"/>
              </a:rPr>
              <a:t> your income, your life, your health as these are your greatest assets.  </a:t>
            </a:r>
          </a:p>
          <a:p>
            <a:pPr algn="l">
              <a:lnSpc>
                <a:spcPts val="5392"/>
              </a:lnSpc>
            </a:pPr>
            <a:endParaRPr lang="en-US" sz="3851">
              <a:solidFill>
                <a:srgbClr val="094A42"/>
              </a:solidFill>
              <a:latin typeface="Inter"/>
              <a:ea typeface="Inter"/>
              <a:cs typeface="Inter"/>
              <a:sym typeface="Inter"/>
            </a:endParaRPr>
          </a:p>
          <a:p>
            <a:pPr marL="831553" lvl="1" indent="-415776" algn="l">
              <a:lnSpc>
                <a:spcPts val="5392"/>
              </a:lnSpc>
              <a:buFont typeface="Arial"/>
              <a:buChar char="•"/>
            </a:pPr>
            <a:r>
              <a:rPr lang="en-US" sz="3851" b="1">
                <a:solidFill>
                  <a:srgbClr val="094A42"/>
                </a:solidFill>
                <a:latin typeface="Inter Bold"/>
                <a:ea typeface="Inter Bold"/>
                <a:cs typeface="Inter Bold"/>
                <a:sym typeface="Inter Bold"/>
              </a:rPr>
              <a:t>Relationships</a:t>
            </a:r>
            <a:r>
              <a:rPr lang="en-US" sz="3851">
                <a:solidFill>
                  <a:srgbClr val="094A42"/>
                </a:solidFill>
                <a:latin typeface="Inter"/>
                <a:ea typeface="Inter"/>
                <a:cs typeface="Inter"/>
                <a:sym typeface="Inter"/>
              </a:rPr>
              <a:t>: none of us can outsource responsibility with money (especially in our relationships - STDs, coercive control) and now elder abuse. </a:t>
            </a:r>
          </a:p>
          <a:p>
            <a:pPr algn="l">
              <a:lnSpc>
                <a:spcPts val="5392"/>
              </a:lnSpc>
            </a:pPr>
            <a:endParaRPr lang="en-US" sz="3851">
              <a:solidFill>
                <a:srgbClr val="094A42"/>
              </a:solidFill>
              <a:latin typeface="Inter"/>
              <a:ea typeface="Inter"/>
              <a:cs typeface="Inter"/>
              <a:sym typeface="Inter"/>
            </a:endParaRPr>
          </a:p>
          <a:p>
            <a:pPr marL="831553" lvl="1" indent="-415776" algn="l">
              <a:lnSpc>
                <a:spcPts val="5392"/>
              </a:lnSpc>
              <a:buFont typeface="Arial"/>
              <a:buChar char="•"/>
            </a:pPr>
            <a:r>
              <a:rPr lang="en-US" sz="3851" b="1">
                <a:solidFill>
                  <a:srgbClr val="094A42"/>
                </a:solidFill>
                <a:latin typeface="Inter Bold"/>
                <a:ea typeface="Inter Bold"/>
                <a:cs typeface="Inter Bold"/>
                <a:sym typeface="Inter Bold"/>
              </a:rPr>
              <a:t>Estate planning</a:t>
            </a:r>
            <a:r>
              <a:rPr lang="en-US" sz="3851">
                <a:solidFill>
                  <a:srgbClr val="094A42"/>
                </a:solidFill>
                <a:latin typeface="Inter"/>
                <a:ea typeface="Inter"/>
                <a:cs typeface="Inter"/>
                <a:sym typeface="Inter"/>
              </a:rPr>
              <a:t>: Wills, POA, EPOA and binding Nominations (and having these in a system to easily access)</a:t>
            </a:r>
          </a:p>
          <a:p>
            <a:pPr algn="l">
              <a:lnSpc>
                <a:spcPts val="5392"/>
              </a:lnSpc>
            </a:pPr>
            <a:endParaRPr lang="en-US" sz="3851">
              <a:solidFill>
                <a:srgbClr val="094A42"/>
              </a:solidFill>
              <a:latin typeface="Inter"/>
              <a:ea typeface="Inter"/>
              <a:cs typeface="Inter"/>
              <a:sym typeface="Inter"/>
            </a:endParaRPr>
          </a:p>
        </p:txBody>
      </p:sp>
      <p:grpSp>
        <p:nvGrpSpPr>
          <p:cNvPr id="4" name="Group 4"/>
          <p:cNvGrpSpPr/>
          <p:nvPr/>
        </p:nvGrpSpPr>
        <p:grpSpPr>
          <a:xfrm>
            <a:off x="-684471" y="10179000"/>
            <a:ext cx="18972471" cy="123597"/>
            <a:chOff x="0" y="0"/>
            <a:chExt cx="22104350" cy="144000"/>
          </a:xfrm>
        </p:grpSpPr>
        <p:sp>
          <p:nvSpPr>
            <p:cNvPr id="5" name="Freeform 5"/>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nvGrpSpPr>
          <p:cNvPr id="6" name="Group 6"/>
          <p:cNvGrpSpPr/>
          <p:nvPr/>
        </p:nvGrpSpPr>
        <p:grpSpPr>
          <a:xfrm>
            <a:off x="-289595" y="10165975"/>
            <a:ext cx="18577595" cy="121025"/>
            <a:chOff x="0" y="0"/>
            <a:chExt cx="22104350" cy="144000"/>
          </a:xfrm>
        </p:grpSpPr>
        <p:sp>
          <p:nvSpPr>
            <p:cNvPr id="7" name="Freeform 7"/>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8" name="Freeform 8"/>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3"/>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2979F"/>
        </a:solidFill>
        <a:effectLst/>
      </p:bgPr>
    </p:bg>
    <p:spTree>
      <p:nvGrpSpPr>
        <p:cNvPr id="1" name=""/>
        <p:cNvGrpSpPr/>
        <p:nvPr/>
      </p:nvGrpSpPr>
      <p:grpSpPr>
        <a:xfrm>
          <a:off x="0" y="0"/>
          <a:ext cx="0" cy="0"/>
          <a:chOff x="0" y="0"/>
          <a:chExt cx="0" cy="0"/>
        </a:xfrm>
      </p:grpSpPr>
      <p:sp>
        <p:nvSpPr>
          <p:cNvPr id="2" name="TextBox 2"/>
          <p:cNvSpPr txBox="1"/>
          <p:nvPr/>
        </p:nvSpPr>
        <p:spPr>
          <a:xfrm>
            <a:off x="4493261" y="3539128"/>
            <a:ext cx="9301478" cy="2903944"/>
          </a:xfrm>
          <a:prstGeom prst="rect">
            <a:avLst/>
          </a:prstGeom>
        </p:spPr>
        <p:txBody>
          <a:bodyPr lIns="0" tIns="0" rIns="0" bIns="0" rtlCol="0" anchor="t">
            <a:spAutoFit/>
          </a:bodyPr>
          <a:lstStyle/>
          <a:p>
            <a:pPr algn="l">
              <a:lnSpc>
                <a:spcPts val="11090"/>
              </a:lnSpc>
              <a:spcBef>
                <a:spcPct val="0"/>
              </a:spcBef>
            </a:pPr>
            <a:r>
              <a:rPr lang="en-US" sz="7921">
                <a:solidFill>
                  <a:srgbClr val="FFFFF5"/>
                </a:solidFill>
                <a:latin typeface="Miller Headline"/>
                <a:ea typeface="Miller Headline"/>
                <a:cs typeface="Miller Headline"/>
                <a:sym typeface="Miller Headline"/>
              </a:rPr>
              <a:t>The 8th great wonder of the world....</a:t>
            </a:r>
          </a:p>
        </p:txBody>
      </p:sp>
      <p:sp>
        <p:nvSpPr>
          <p:cNvPr id="3" name="TextBox 3"/>
          <p:cNvSpPr txBox="1"/>
          <p:nvPr/>
        </p:nvSpPr>
        <p:spPr>
          <a:xfrm>
            <a:off x="753935" y="980699"/>
            <a:ext cx="17039891"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Compound Interest - heard of it? </a:t>
            </a:r>
          </a:p>
        </p:txBody>
      </p:sp>
      <p:grpSp>
        <p:nvGrpSpPr>
          <p:cNvPr id="4" name="Group 4"/>
          <p:cNvGrpSpPr/>
          <p:nvPr/>
        </p:nvGrpSpPr>
        <p:grpSpPr>
          <a:xfrm>
            <a:off x="-684471" y="10179000"/>
            <a:ext cx="18972471" cy="123597"/>
            <a:chOff x="0" y="0"/>
            <a:chExt cx="22104350" cy="144000"/>
          </a:xfrm>
        </p:grpSpPr>
        <p:sp>
          <p:nvSpPr>
            <p:cNvPr id="5" name="Freeform 5"/>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6" name="Freeform 6"/>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3"/>
            <a:stretch>
              <a:fillRect/>
            </a:stretch>
          </a:blipFill>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sp>
        <p:nvSpPr>
          <p:cNvPr id="2" name="TextBox 2"/>
          <p:cNvSpPr txBox="1"/>
          <p:nvPr/>
        </p:nvSpPr>
        <p:spPr>
          <a:xfrm>
            <a:off x="7628430" y="2640834"/>
            <a:ext cx="10486839" cy="5204072"/>
          </a:xfrm>
          <a:prstGeom prst="rect">
            <a:avLst/>
          </a:prstGeom>
        </p:spPr>
        <p:txBody>
          <a:bodyPr lIns="0" tIns="0" rIns="0" bIns="0" rtlCol="0" anchor="t">
            <a:spAutoFit/>
          </a:bodyPr>
          <a:lstStyle/>
          <a:p>
            <a:pPr algn="l">
              <a:lnSpc>
                <a:spcPts val="4888"/>
              </a:lnSpc>
            </a:pPr>
            <a:r>
              <a:rPr lang="en-US" sz="3492" b="1">
                <a:solidFill>
                  <a:srgbClr val="094A42"/>
                </a:solidFill>
                <a:latin typeface="Inter Medium"/>
                <a:ea typeface="Inter Medium"/>
                <a:cs typeface="Inter Medium"/>
                <a:sym typeface="Inter Medium"/>
              </a:rPr>
              <a:t> </a:t>
            </a:r>
            <a:r>
              <a:rPr lang="en-US" sz="3492" b="1">
                <a:solidFill>
                  <a:srgbClr val="094A42"/>
                </a:solidFill>
                <a:latin typeface="Inter Bold"/>
                <a:ea typeface="Inter Bold"/>
                <a:cs typeface="Inter Bold"/>
                <a:sym typeface="Inter Bold"/>
              </a:rPr>
              <a:t>Find out:</a:t>
            </a:r>
          </a:p>
          <a:p>
            <a:pPr algn="l">
              <a:lnSpc>
                <a:spcPts val="4888"/>
              </a:lnSpc>
            </a:pPr>
            <a:endParaRPr lang="en-US" sz="3492" b="1">
              <a:solidFill>
                <a:srgbClr val="094A42"/>
              </a:solidFill>
              <a:latin typeface="Inter Bold"/>
              <a:ea typeface="Inter Bold"/>
              <a:cs typeface="Inter Bold"/>
              <a:sym typeface="Inter Bold"/>
            </a:endParaRPr>
          </a:p>
          <a:p>
            <a:pPr marL="701725" lvl="1" indent="-350863" algn="l">
              <a:lnSpc>
                <a:spcPts val="4550"/>
              </a:lnSpc>
              <a:buFont typeface="Arial"/>
              <a:buChar char="•"/>
            </a:pPr>
            <a:r>
              <a:rPr lang="en-US" sz="3250">
                <a:solidFill>
                  <a:srgbClr val="094A42"/>
                </a:solidFill>
                <a:latin typeface="Inter"/>
                <a:ea typeface="Inter"/>
                <a:cs typeface="Inter"/>
                <a:sym typeface="Inter"/>
              </a:rPr>
              <a:t>What is the balance?</a:t>
            </a:r>
          </a:p>
          <a:p>
            <a:pPr marL="701725" lvl="1" indent="-350863" algn="l">
              <a:lnSpc>
                <a:spcPts val="4550"/>
              </a:lnSpc>
              <a:buFont typeface="Arial"/>
              <a:buChar char="•"/>
            </a:pPr>
            <a:r>
              <a:rPr lang="en-US" sz="3250">
                <a:solidFill>
                  <a:srgbClr val="094A42"/>
                </a:solidFill>
                <a:latin typeface="Inter"/>
                <a:ea typeface="Inter"/>
                <a:cs typeface="Inter"/>
                <a:sym typeface="Inter"/>
              </a:rPr>
              <a:t>What was the performance last year, 5, 10 years?</a:t>
            </a:r>
          </a:p>
          <a:p>
            <a:pPr marL="701725" lvl="1" indent="-350863" algn="l">
              <a:lnSpc>
                <a:spcPts val="4550"/>
              </a:lnSpc>
              <a:buFont typeface="Arial"/>
              <a:buChar char="•"/>
            </a:pPr>
            <a:r>
              <a:rPr lang="en-US" sz="3250">
                <a:solidFill>
                  <a:srgbClr val="094A42"/>
                </a:solidFill>
                <a:latin typeface="Inter"/>
                <a:ea typeface="Inter"/>
                <a:cs typeface="Inter"/>
                <a:sym typeface="Inter"/>
              </a:rPr>
              <a:t>Do you have a binding death benefit nomination?</a:t>
            </a:r>
          </a:p>
          <a:p>
            <a:pPr marL="701725" lvl="1" indent="-350863" algn="l">
              <a:lnSpc>
                <a:spcPts val="4550"/>
              </a:lnSpc>
              <a:buFont typeface="Arial"/>
              <a:buChar char="•"/>
            </a:pPr>
            <a:r>
              <a:rPr lang="en-US" sz="3250">
                <a:solidFill>
                  <a:srgbClr val="094A42"/>
                </a:solidFill>
                <a:latin typeface="Inter"/>
                <a:ea typeface="Inter"/>
                <a:cs typeface="Inter"/>
                <a:sym typeface="Inter"/>
              </a:rPr>
              <a:t>Do you have insurances?</a:t>
            </a:r>
          </a:p>
          <a:p>
            <a:pPr marL="701725" lvl="1" indent="-350863" algn="l">
              <a:lnSpc>
                <a:spcPts val="4550"/>
              </a:lnSpc>
              <a:buFont typeface="Arial"/>
              <a:buChar char="•"/>
            </a:pPr>
            <a:r>
              <a:rPr lang="en-US" sz="3250">
                <a:solidFill>
                  <a:srgbClr val="094A42"/>
                </a:solidFill>
                <a:latin typeface="Inter"/>
                <a:ea typeface="Inter"/>
                <a:cs typeface="Inter"/>
                <a:sym typeface="Inter"/>
              </a:rPr>
              <a:t>Do you know how to top up your super? </a:t>
            </a:r>
          </a:p>
          <a:p>
            <a:pPr algn="l">
              <a:lnSpc>
                <a:spcPts val="4550"/>
              </a:lnSpc>
            </a:pPr>
            <a:endParaRPr lang="en-US" sz="3250">
              <a:solidFill>
                <a:srgbClr val="094A42"/>
              </a:solidFill>
              <a:latin typeface="Inter"/>
              <a:ea typeface="Inter"/>
              <a:cs typeface="Inter"/>
              <a:sym typeface="Inter"/>
            </a:endParaRPr>
          </a:p>
          <a:p>
            <a:pPr algn="l">
              <a:lnSpc>
                <a:spcPts val="4550"/>
              </a:lnSpc>
            </a:pPr>
            <a:r>
              <a:rPr lang="en-US" sz="3250" b="1">
                <a:solidFill>
                  <a:srgbClr val="094A42"/>
                </a:solidFill>
                <a:latin typeface="Inter Bold"/>
                <a:ea typeface="Inter Bold"/>
                <a:cs typeface="Inter Bold"/>
                <a:sym typeface="Inter Bold"/>
              </a:rPr>
              <a:t>Tip:</a:t>
            </a:r>
            <a:r>
              <a:rPr lang="en-US" sz="3250">
                <a:solidFill>
                  <a:srgbClr val="094A42"/>
                </a:solidFill>
                <a:latin typeface="Inter"/>
                <a:ea typeface="Inter"/>
                <a:cs typeface="Inter"/>
                <a:sym typeface="Inter"/>
              </a:rPr>
              <a:t> Have you done a lost super search? </a:t>
            </a:r>
          </a:p>
        </p:txBody>
      </p:sp>
      <p:sp>
        <p:nvSpPr>
          <p:cNvPr id="3" name="Freeform 3"/>
          <p:cNvSpPr/>
          <p:nvPr/>
        </p:nvSpPr>
        <p:spPr>
          <a:xfrm>
            <a:off x="410250" y="2707509"/>
            <a:ext cx="6962308" cy="3713278"/>
          </a:xfrm>
          <a:custGeom>
            <a:avLst/>
            <a:gdLst/>
            <a:ahLst/>
            <a:cxnLst/>
            <a:rect l="l" t="t" r="r" b="b"/>
            <a:pathLst>
              <a:path w="6962308" h="3713278">
                <a:moveTo>
                  <a:pt x="0" y="0"/>
                </a:moveTo>
                <a:lnTo>
                  <a:pt x="6962308" y="0"/>
                </a:lnTo>
                <a:lnTo>
                  <a:pt x="6962308" y="3713277"/>
                </a:lnTo>
                <a:lnTo>
                  <a:pt x="0" y="3713277"/>
                </a:lnTo>
                <a:lnTo>
                  <a:pt x="0" y="0"/>
                </a:lnTo>
                <a:close/>
              </a:path>
            </a:pathLst>
          </a:custGeom>
          <a:blipFill>
            <a:blip r:embed="rId3"/>
            <a:stretch>
              <a:fillRect l="-3737" r="-3737"/>
            </a:stretch>
          </a:blipFill>
        </p:spPr>
      </p:sp>
      <p:sp>
        <p:nvSpPr>
          <p:cNvPr id="4" name="TextBox 4"/>
          <p:cNvSpPr txBox="1"/>
          <p:nvPr/>
        </p:nvSpPr>
        <p:spPr>
          <a:xfrm>
            <a:off x="410250" y="749959"/>
            <a:ext cx="15643696"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Is your super fund on the list ?</a:t>
            </a:r>
          </a:p>
        </p:txBody>
      </p:sp>
      <p:grpSp>
        <p:nvGrpSpPr>
          <p:cNvPr id="5" name="Group 5"/>
          <p:cNvGrpSpPr/>
          <p:nvPr/>
        </p:nvGrpSpPr>
        <p:grpSpPr>
          <a:xfrm>
            <a:off x="-684471" y="10179000"/>
            <a:ext cx="18972471" cy="123597"/>
            <a:chOff x="0" y="0"/>
            <a:chExt cx="22104350" cy="144000"/>
          </a:xfrm>
        </p:grpSpPr>
        <p:sp>
          <p:nvSpPr>
            <p:cNvPr id="6" name="Freeform 6"/>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7" name="Freeform 7"/>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4"/>
            <a:stretch>
              <a:fillRect/>
            </a:stretch>
          </a:blipFill>
        </p:spPr>
      </p:sp>
      <p:sp>
        <p:nvSpPr>
          <p:cNvPr id="8" name="TextBox 8"/>
          <p:cNvSpPr txBox="1"/>
          <p:nvPr/>
        </p:nvSpPr>
        <p:spPr>
          <a:xfrm>
            <a:off x="1406084" y="9456140"/>
            <a:ext cx="14771191" cy="474344"/>
          </a:xfrm>
          <a:prstGeom prst="rect">
            <a:avLst/>
          </a:prstGeom>
        </p:spPr>
        <p:txBody>
          <a:bodyPr lIns="0" tIns="0" rIns="0" bIns="0" rtlCol="0" anchor="t">
            <a:spAutoFit/>
          </a:bodyPr>
          <a:lstStyle/>
          <a:p>
            <a:pPr algn="l">
              <a:lnSpc>
                <a:spcPts val="3780"/>
              </a:lnSpc>
            </a:pPr>
            <a:r>
              <a:rPr lang="en-US" sz="2700" u="sng">
                <a:solidFill>
                  <a:srgbClr val="0A4745"/>
                </a:solidFill>
                <a:latin typeface="Arimo"/>
                <a:ea typeface="Arimo"/>
                <a:cs typeface="Arimo"/>
                <a:sym typeface="Arimo"/>
                <a:hlinkClick r:id="rId5" tooltip="https://www.superratings.com.au/2026/01/20/media-release-2025-top-super-performers-revealed/"/>
              </a:rPr>
              <a:t>https://www.superratings.com.au/2026/01/20/media-release-2025-top-super-performers-revealed/</a:t>
            </a:r>
          </a:p>
        </p:txBody>
      </p:sp>
      <p:sp>
        <p:nvSpPr>
          <p:cNvPr id="9" name="TextBox 9"/>
          <p:cNvSpPr txBox="1"/>
          <p:nvPr/>
        </p:nvSpPr>
        <p:spPr>
          <a:xfrm>
            <a:off x="138075" y="9564724"/>
            <a:ext cx="1079302" cy="365760"/>
          </a:xfrm>
          <a:prstGeom prst="rect">
            <a:avLst/>
          </a:prstGeom>
        </p:spPr>
        <p:txBody>
          <a:bodyPr lIns="0" tIns="0" rIns="0" bIns="0" rtlCol="0" anchor="t">
            <a:spAutoFit/>
          </a:bodyPr>
          <a:lstStyle/>
          <a:p>
            <a:pPr algn="ctr">
              <a:lnSpc>
                <a:spcPts val="2999"/>
              </a:lnSpc>
              <a:spcBef>
                <a:spcPct val="0"/>
              </a:spcBef>
            </a:pPr>
            <a:r>
              <a:rPr lang="en-US" sz="2399">
                <a:solidFill>
                  <a:srgbClr val="0A4745"/>
                </a:solidFill>
                <a:latin typeface="Inter Light"/>
                <a:ea typeface="Inter Light"/>
                <a:cs typeface="Inter Light"/>
                <a:sym typeface="Inter Light"/>
              </a:rPr>
              <a:t>Source:</a:t>
            </a:r>
          </a:p>
        </p:txBody>
      </p:sp>
      <p:sp>
        <p:nvSpPr>
          <p:cNvPr id="10" name="TextBox 10"/>
          <p:cNvSpPr txBox="1"/>
          <p:nvPr/>
        </p:nvSpPr>
        <p:spPr>
          <a:xfrm>
            <a:off x="7372558" y="8912669"/>
            <a:ext cx="8804717" cy="474530"/>
          </a:xfrm>
          <a:prstGeom prst="rect">
            <a:avLst/>
          </a:prstGeom>
        </p:spPr>
        <p:txBody>
          <a:bodyPr lIns="0" tIns="0" rIns="0" bIns="0" rtlCol="0" anchor="t">
            <a:spAutoFit/>
          </a:bodyPr>
          <a:lstStyle/>
          <a:p>
            <a:pPr algn="l">
              <a:lnSpc>
                <a:spcPts val="3702"/>
              </a:lnSpc>
            </a:pPr>
            <a:r>
              <a:rPr lang="en-US" sz="2644" u="sng">
                <a:solidFill>
                  <a:srgbClr val="0A4745"/>
                </a:solidFill>
                <a:latin typeface="Arimo"/>
                <a:ea typeface="Arimo"/>
                <a:cs typeface="Arimo"/>
                <a:sym typeface="Arimo"/>
                <a:hlinkClick r:id="rId6" tooltip="https://moneysmart.gov.au/how-super-works/find-lost-super"/>
              </a:rPr>
              <a:t>https://moneysmart.gov.au/how-super-works/find-lost-super</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979F"/>
        </a:solidFill>
        <a:effectLst/>
      </p:bgPr>
    </p:bg>
    <p:spTree>
      <p:nvGrpSpPr>
        <p:cNvPr id="1" name=""/>
        <p:cNvGrpSpPr/>
        <p:nvPr/>
      </p:nvGrpSpPr>
      <p:grpSpPr>
        <a:xfrm>
          <a:off x="0" y="0"/>
          <a:ext cx="0" cy="0"/>
          <a:chOff x="0" y="0"/>
          <a:chExt cx="0" cy="0"/>
        </a:xfrm>
      </p:grpSpPr>
      <p:sp>
        <p:nvSpPr>
          <p:cNvPr id="2" name="TextBox 2"/>
          <p:cNvSpPr txBox="1"/>
          <p:nvPr/>
        </p:nvSpPr>
        <p:spPr>
          <a:xfrm>
            <a:off x="469978" y="1904850"/>
            <a:ext cx="3760038" cy="4925145"/>
          </a:xfrm>
          <a:prstGeom prst="rect">
            <a:avLst/>
          </a:prstGeom>
        </p:spPr>
        <p:txBody>
          <a:bodyPr lIns="0" tIns="0" rIns="0" bIns="0" rtlCol="0" anchor="t">
            <a:spAutoFit/>
          </a:bodyPr>
          <a:lstStyle/>
          <a:p>
            <a:pPr algn="l">
              <a:lnSpc>
                <a:spcPts val="7310"/>
              </a:lnSpc>
            </a:pPr>
            <a:r>
              <a:rPr lang="en-US" sz="5221" b="1">
                <a:solidFill>
                  <a:srgbClr val="FFFFF5"/>
                </a:solidFill>
                <a:latin typeface="Miller Headline Semi-Bold"/>
                <a:ea typeface="Miller Headline Semi-Bold"/>
                <a:cs typeface="Miller Headline Semi-Bold"/>
                <a:sym typeface="Miller Headline Semi-Bold"/>
              </a:rPr>
              <a:t>Easy decision?</a:t>
            </a:r>
          </a:p>
          <a:p>
            <a:pPr marL="738749" lvl="1" indent="-369374" algn="l">
              <a:lnSpc>
                <a:spcPts val="4790"/>
              </a:lnSpc>
              <a:buFont typeface="Arial"/>
              <a:buChar char="•"/>
            </a:pPr>
            <a:r>
              <a:rPr lang="en-US" sz="3421" b="1">
                <a:solidFill>
                  <a:srgbClr val="FFFFF5"/>
                </a:solidFill>
                <a:latin typeface="Miller Headline Semi-Bold"/>
                <a:ea typeface="Miller Headline Semi-Bold"/>
                <a:cs typeface="Miller Headline Semi-Bold"/>
                <a:sym typeface="Miller Headline Semi-Bold"/>
              </a:rPr>
              <a:t>B</a:t>
            </a:r>
            <a:r>
              <a:rPr lang="en-US" sz="3421" b="1" u="none" strike="noStrike">
                <a:solidFill>
                  <a:srgbClr val="FFFFF5"/>
                </a:solidFill>
                <a:latin typeface="Miller Headline Semi-Bold"/>
                <a:ea typeface="Miller Headline Semi-Bold"/>
                <a:cs typeface="Miller Headline Semi-Bold"/>
                <a:sym typeface="Miller Headline Semi-Bold"/>
              </a:rPr>
              <a:t>uy lunch?</a:t>
            </a:r>
          </a:p>
          <a:p>
            <a:pPr marL="738749" lvl="1" indent="-369374" algn="l">
              <a:lnSpc>
                <a:spcPts val="4790"/>
              </a:lnSpc>
              <a:buFont typeface="Arial"/>
              <a:buChar char="•"/>
            </a:pPr>
            <a:r>
              <a:rPr lang="en-US" sz="3421" b="1" u="none" strike="noStrike">
                <a:solidFill>
                  <a:srgbClr val="FFFFF5"/>
                </a:solidFill>
                <a:latin typeface="Miller Headline Semi-Bold"/>
                <a:ea typeface="Miller Headline Semi-Bold"/>
                <a:cs typeface="Miller Headline Semi-Bold"/>
                <a:sym typeface="Miller Headline Semi-Bold"/>
              </a:rPr>
              <a:t>Buy random stuff?</a:t>
            </a:r>
          </a:p>
          <a:p>
            <a:pPr marL="738749" lvl="1" indent="-369374" algn="l">
              <a:lnSpc>
                <a:spcPts val="4790"/>
              </a:lnSpc>
              <a:buFont typeface="Arial"/>
              <a:buChar char="•"/>
            </a:pPr>
            <a:r>
              <a:rPr lang="en-US" sz="3421" b="1" u="none" strike="noStrike">
                <a:solidFill>
                  <a:srgbClr val="FFFFF5"/>
                </a:solidFill>
                <a:latin typeface="Miller Headline Semi-Bold"/>
                <a:ea typeface="Miller Headline Semi-Bold"/>
                <a:cs typeface="Miller Headline Semi-Bold"/>
                <a:sym typeface="Miller Headline Semi-Bold"/>
              </a:rPr>
              <a:t>Save it?</a:t>
            </a:r>
          </a:p>
          <a:p>
            <a:pPr marL="738749" lvl="1" indent="-369374" algn="l">
              <a:lnSpc>
                <a:spcPts val="4790"/>
              </a:lnSpc>
              <a:buFont typeface="Arial"/>
              <a:buChar char="•"/>
            </a:pPr>
            <a:r>
              <a:rPr lang="en-US" sz="3421" b="1" u="none" strike="noStrike">
                <a:solidFill>
                  <a:srgbClr val="FFFFF5"/>
                </a:solidFill>
                <a:latin typeface="Miller Headline Semi-Bold"/>
                <a:ea typeface="Miller Headline Semi-Bold"/>
                <a:cs typeface="Miller Headline Semi-Bold"/>
                <a:sym typeface="Miller Headline Semi-Bold"/>
              </a:rPr>
              <a:t>Invest it? </a:t>
            </a:r>
          </a:p>
          <a:p>
            <a:pPr marL="0" lvl="0" indent="0" algn="l">
              <a:lnSpc>
                <a:spcPts val="7310"/>
              </a:lnSpc>
              <a:spcBef>
                <a:spcPct val="0"/>
              </a:spcBef>
            </a:pPr>
            <a:endParaRPr lang="en-US" sz="3421" b="1" u="none" strike="noStrike">
              <a:solidFill>
                <a:srgbClr val="FFFFF5"/>
              </a:solidFill>
              <a:latin typeface="Miller Headline Semi-Bold"/>
              <a:ea typeface="Miller Headline Semi-Bold"/>
              <a:cs typeface="Miller Headline Semi-Bold"/>
              <a:sym typeface="Miller Headline Semi-Bold"/>
            </a:endParaRPr>
          </a:p>
        </p:txBody>
      </p:sp>
      <p:sp>
        <p:nvSpPr>
          <p:cNvPr id="3" name="TextBox 3"/>
          <p:cNvSpPr txBox="1"/>
          <p:nvPr/>
        </p:nvSpPr>
        <p:spPr>
          <a:xfrm>
            <a:off x="126336" y="541132"/>
            <a:ext cx="17605312" cy="1164364"/>
          </a:xfrm>
          <a:prstGeom prst="rect">
            <a:avLst/>
          </a:prstGeom>
        </p:spPr>
        <p:txBody>
          <a:bodyPr lIns="0" tIns="0" rIns="0" bIns="0" rtlCol="0" anchor="t">
            <a:spAutoFit/>
          </a:bodyPr>
          <a:lstStyle/>
          <a:p>
            <a:pPr marL="0" lvl="0" indent="0" algn="l">
              <a:lnSpc>
                <a:spcPts val="7262"/>
              </a:lnSpc>
              <a:spcBef>
                <a:spcPct val="0"/>
              </a:spcBef>
            </a:pPr>
            <a:r>
              <a:rPr lang="en-US" sz="8379" u="none" strike="noStrike" spc="134">
                <a:solidFill>
                  <a:srgbClr val="0A4745"/>
                </a:solidFill>
                <a:latin typeface="Miller Headline"/>
                <a:ea typeface="Miller Headline"/>
                <a:cs typeface="Miller Headline"/>
                <a:sym typeface="Miller Headline"/>
              </a:rPr>
              <a:t> Micro investing?  It can seriously add up</a:t>
            </a:r>
          </a:p>
        </p:txBody>
      </p:sp>
      <p:grpSp>
        <p:nvGrpSpPr>
          <p:cNvPr id="4" name="Group 4"/>
          <p:cNvGrpSpPr/>
          <p:nvPr/>
        </p:nvGrpSpPr>
        <p:grpSpPr>
          <a:xfrm>
            <a:off x="-684471" y="10179000"/>
            <a:ext cx="18972471" cy="123597"/>
            <a:chOff x="0" y="0"/>
            <a:chExt cx="22104350" cy="144000"/>
          </a:xfrm>
        </p:grpSpPr>
        <p:sp>
          <p:nvSpPr>
            <p:cNvPr id="5" name="Freeform 5"/>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pic>
        <p:nvPicPr>
          <p:cNvPr id="6" name="Picture 6"/>
          <p:cNvPicPr>
            <a:picLocks noChangeAspect="1"/>
          </p:cNvPicPr>
          <p:nvPr/>
        </p:nvPicPr>
        <p:blipFill>
          <a:blip r:embed="rId3"/>
          <a:stretch>
            <a:fillRect/>
          </a:stretch>
        </p:blipFill>
        <p:spPr>
          <a:xfrm>
            <a:off x="318837" y="7991482"/>
            <a:ext cx="1813687" cy="1813687"/>
          </a:xfrm>
          <a:prstGeom prst="rect">
            <a:avLst/>
          </a:prstGeom>
        </p:spPr>
      </p:pic>
      <p:sp>
        <p:nvSpPr>
          <p:cNvPr id="7" name="Freeform 7"/>
          <p:cNvSpPr/>
          <p:nvPr/>
        </p:nvSpPr>
        <p:spPr>
          <a:xfrm>
            <a:off x="4352603" y="1923279"/>
            <a:ext cx="12023259" cy="7681703"/>
          </a:xfrm>
          <a:custGeom>
            <a:avLst/>
            <a:gdLst/>
            <a:ahLst/>
            <a:cxnLst/>
            <a:rect l="l" t="t" r="r" b="b"/>
            <a:pathLst>
              <a:path w="12023259" h="7681703">
                <a:moveTo>
                  <a:pt x="0" y="0"/>
                </a:moveTo>
                <a:lnTo>
                  <a:pt x="12023259" y="0"/>
                </a:lnTo>
                <a:lnTo>
                  <a:pt x="12023259" y="7681703"/>
                </a:lnTo>
                <a:lnTo>
                  <a:pt x="0" y="7681703"/>
                </a:lnTo>
                <a:lnTo>
                  <a:pt x="0" y="0"/>
                </a:lnTo>
                <a:close/>
              </a:path>
            </a:pathLst>
          </a:custGeom>
          <a:blipFill>
            <a:blip r:embed="rId4"/>
            <a:stretch>
              <a:fillRect l="-12813" t="-1032" r="-7755" b="-8421"/>
            </a:stretch>
          </a:blipFill>
        </p:spPr>
      </p:sp>
      <p:sp>
        <p:nvSpPr>
          <p:cNvPr id="8" name="TextBox 8"/>
          <p:cNvSpPr txBox="1"/>
          <p:nvPr/>
        </p:nvSpPr>
        <p:spPr>
          <a:xfrm>
            <a:off x="299066" y="9813240"/>
            <a:ext cx="12076482" cy="365760"/>
          </a:xfrm>
          <a:prstGeom prst="rect">
            <a:avLst/>
          </a:prstGeom>
        </p:spPr>
        <p:txBody>
          <a:bodyPr lIns="0" tIns="0" rIns="0" bIns="0" rtlCol="0" anchor="t">
            <a:spAutoFit/>
          </a:bodyPr>
          <a:lstStyle/>
          <a:p>
            <a:pPr algn="ctr">
              <a:lnSpc>
                <a:spcPts val="2999"/>
              </a:lnSpc>
              <a:spcBef>
                <a:spcPct val="0"/>
              </a:spcBef>
            </a:pPr>
            <a:r>
              <a:rPr lang="en-US" sz="2399">
                <a:solidFill>
                  <a:srgbClr val="FCFCFC"/>
                </a:solidFill>
                <a:latin typeface="Inter"/>
                <a:ea typeface="Inter"/>
                <a:cs typeface="Inter"/>
                <a:sym typeface="Inter"/>
              </a:rPr>
              <a:t>Source: moneysmart.gov.au/savings caluclator - assuming 8% return longterm</a:t>
            </a:r>
          </a:p>
        </p:txBody>
      </p:sp>
      <p:sp>
        <p:nvSpPr>
          <p:cNvPr id="9" name="Freeform 9"/>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5"/>
            <a:stretch>
              <a:fillRect/>
            </a:stretch>
          </a:blipFill>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sp>
        <p:nvSpPr>
          <p:cNvPr id="2" name="TextBox 2"/>
          <p:cNvSpPr txBox="1"/>
          <p:nvPr/>
        </p:nvSpPr>
        <p:spPr>
          <a:xfrm>
            <a:off x="1028700" y="310536"/>
            <a:ext cx="15756815" cy="1417288"/>
          </a:xfrm>
          <a:prstGeom prst="rect">
            <a:avLst/>
          </a:prstGeom>
        </p:spPr>
        <p:txBody>
          <a:bodyPr lIns="0" tIns="0" rIns="0" bIns="0" rtlCol="0" anchor="t">
            <a:spAutoFit/>
          </a:bodyPr>
          <a:lstStyle/>
          <a:p>
            <a:pPr marL="0" lvl="0" indent="0" algn="l">
              <a:lnSpc>
                <a:spcPts val="8735"/>
              </a:lnSpc>
              <a:spcBef>
                <a:spcPct val="0"/>
              </a:spcBef>
            </a:pPr>
            <a:r>
              <a:rPr lang="en-US" sz="10079" u="none" strike="noStrike" spc="161">
                <a:solidFill>
                  <a:srgbClr val="0A4745"/>
                </a:solidFill>
                <a:latin typeface="Miller Headline"/>
                <a:ea typeface="Miller Headline"/>
                <a:cs typeface="Miller Headline"/>
                <a:sym typeface="Miller Headline"/>
              </a:rPr>
              <a:t>Next steps: to action </a:t>
            </a:r>
          </a:p>
        </p:txBody>
      </p:sp>
      <p:sp>
        <p:nvSpPr>
          <p:cNvPr id="3" name="TextBox 3"/>
          <p:cNvSpPr txBox="1"/>
          <p:nvPr/>
        </p:nvSpPr>
        <p:spPr>
          <a:xfrm>
            <a:off x="1028700" y="1308100"/>
            <a:ext cx="15756815" cy="8359775"/>
          </a:xfrm>
          <a:prstGeom prst="rect">
            <a:avLst/>
          </a:prstGeom>
        </p:spPr>
        <p:txBody>
          <a:bodyPr lIns="0" tIns="0" rIns="0" bIns="0" rtlCol="0" anchor="t">
            <a:spAutoFit/>
          </a:bodyPr>
          <a:lstStyle/>
          <a:p>
            <a:pPr algn="l">
              <a:lnSpc>
                <a:spcPts val="4900"/>
              </a:lnSpc>
            </a:pPr>
            <a:endParaRPr/>
          </a:p>
          <a:p>
            <a:pPr marL="755651" lvl="1" indent="-377825" algn="l">
              <a:lnSpc>
                <a:spcPts val="4900"/>
              </a:lnSpc>
              <a:buFont typeface="Arial"/>
              <a:buChar char="•"/>
            </a:pPr>
            <a:r>
              <a:rPr lang="en-US" sz="3500" u="none" strike="noStrike">
                <a:solidFill>
                  <a:srgbClr val="0A4745"/>
                </a:solidFill>
                <a:latin typeface="Inter"/>
                <a:ea typeface="Inter"/>
                <a:cs typeface="Inter"/>
                <a:sym typeface="Inter"/>
              </a:rPr>
              <a:t>Do the financial gap </a:t>
            </a:r>
            <a:r>
              <a:rPr lang="en-US" sz="3500" b="1" u="none" strike="noStrike">
                <a:solidFill>
                  <a:srgbClr val="0A4745"/>
                </a:solidFill>
                <a:latin typeface="Inter Bold"/>
                <a:ea typeface="Inter Bold"/>
                <a:cs typeface="Inter Bold"/>
                <a:sym typeface="Inter Bold"/>
              </a:rPr>
              <a:t>self-assessment. </a:t>
            </a:r>
            <a:r>
              <a:rPr lang="en-US" sz="3500" u="none" strike="noStrike">
                <a:solidFill>
                  <a:srgbClr val="0A4745"/>
                </a:solidFill>
                <a:latin typeface="Inter"/>
                <a:ea typeface="Inter"/>
                <a:cs typeface="Inter"/>
                <a:sym typeface="Inter"/>
              </a:rPr>
              <a:t>Read the report thoroughly. </a:t>
            </a:r>
          </a:p>
          <a:p>
            <a:pPr algn="l">
              <a:lnSpc>
                <a:spcPts val="4900"/>
              </a:lnSpc>
            </a:pPr>
            <a:endParaRPr lang="en-US" sz="3500" u="none" strike="noStrike">
              <a:solidFill>
                <a:srgbClr val="0A4745"/>
              </a:solidFill>
              <a:latin typeface="Inter"/>
              <a:ea typeface="Inter"/>
              <a:cs typeface="Inter"/>
              <a:sym typeface="Inter"/>
            </a:endParaRPr>
          </a:p>
          <a:p>
            <a:pPr marL="755651" lvl="1" indent="-377825" algn="l">
              <a:lnSpc>
                <a:spcPts val="4900"/>
              </a:lnSpc>
              <a:buFont typeface="Arial"/>
              <a:buChar char="•"/>
            </a:pPr>
            <a:r>
              <a:rPr lang="en-US" sz="3500" u="none" strike="noStrike">
                <a:solidFill>
                  <a:srgbClr val="0A4745"/>
                </a:solidFill>
                <a:latin typeface="Inter"/>
                <a:ea typeface="Inter"/>
                <a:cs typeface="Inter"/>
                <a:sym typeface="Inter"/>
              </a:rPr>
              <a:t>Isolate your </a:t>
            </a:r>
            <a:r>
              <a:rPr lang="en-US" sz="3500" b="1" u="none" strike="noStrike">
                <a:solidFill>
                  <a:srgbClr val="0A4745"/>
                </a:solidFill>
                <a:latin typeface="Inter Bold"/>
                <a:ea typeface="Inter Bold"/>
                <a:cs typeface="Inter Bold"/>
                <a:sym typeface="Inter Bold"/>
              </a:rPr>
              <a:t>money problem </a:t>
            </a:r>
            <a:r>
              <a:rPr lang="en-US" sz="3500" u="none" strike="noStrike">
                <a:solidFill>
                  <a:srgbClr val="0A4745"/>
                </a:solidFill>
                <a:latin typeface="Inter"/>
                <a:ea typeface="Inter"/>
                <a:cs typeface="Inter"/>
                <a:sym typeface="Inter"/>
              </a:rPr>
              <a:t>and get the appropriate support “</a:t>
            </a:r>
            <a:r>
              <a:rPr lang="en-US" sz="3500" i="1" u="none" strike="noStrike">
                <a:solidFill>
                  <a:srgbClr val="0A4745"/>
                </a:solidFill>
                <a:latin typeface="Inter Italics"/>
                <a:ea typeface="Inter Italics"/>
                <a:cs typeface="Inter Italics"/>
                <a:sym typeface="Inter Italics"/>
              </a:rPr>
              <a:t>successful people ask for help and get the help they need</a:t>
            </a:r>
            <a:r>
              <a:rPr lang="en-US" sz="3500" u="none" strike="noStrike">
                <a:solidFill>
                  <a:srgbClr val="0A4745"/>
                </a:solidFill>
                <a:latin typeface="Inter"/>
                <a:ea typeface="Inter"/>
                <a:cs typeface="Inter"/>
                <a:sym typeface="Inter"/>
              </a:rPr>
              <a:t>”</a:t>
            </a:r>
          </a:p>
          <a:p>
            <a:pPr algn="l">
              <a:lnSpc>
                <a:spcPts val="4900"/>
              </a:lnSpc>
            </a:pPr>
            <a:endParaRPr lang="en-US" sz="3500" u="none" strike="noStrike">
              <a:solidFill>
                <a:srgbClr val="0A4745"/>
              </a:solidFill>
              <a:latin typeface="Inter"/>
              <a:ea typeface="Inter"/>
              <a:cs typeface="Inter"/>
              <a:sym typeface="Inter"/>
            </a:endParaRPr>
          </a:p>
          <a:p>
            <a:pPr marL="755651" lvl="1" indent="-377825" algn="l">
              <a:lnSpc>
                <a:spcPts val="4900"/>
              </a:lnSpc>
              <a:buFont typeface="Arial"/>
              <a:buChar char="•"/>
            </a:pPr>
            <a:r>
              <a:rPr lang="en-US" sz="3500" b="1" u="none" strike="noStrike">
                <a:solidFill>
                  <a:srgbClr val="0A4745"/>
                </a:solidFill>
                <a:latin typeface="Inter Bold"/>
                <a:ea typeface="Inter Bold"/>
                <a:cs typeface="Inter Bold"/>
                <a:sym typeface="Inter Bold"/>
              </a:rPr>
              <a:t>Organise and automate your money </a:t>
            </a:r>
            <a:r>
              <a:rPr lang="en-US" sz="3500" u="none" strike="noStrike">
                <a:solidFill>
                  <a:srgbClr val="0A4745"/>
                </a:solidFill>
                <a:latin typeface="Inter"/>
                <a:ea typeface="Inter"/>
                <a:cs typeface="Inter"/>
                <a:sym typeface="Inter"/>
              </a:rPr>
              <a:t>to reverse engineer your life and retirement goals to match</a:t>
            </a:r>
          </a:p>
          <a:p>
            <a:pPr algn="l">
              <a:lnSpc>
                <a:spcPts val="4900"/>
              </a:lnSpc>
            </a:pPr>
            <a:endParaRPr lang="en-US" sz="3500" u="none" strike="noStrike">
              <a:solidFill>
                <a:srgbClr val="0A4745"/>
              </a:solidFill>
              <a:latin typeface="Inter"/>
              <a:ea typeface="Inter"/>
              <a:cs typeface="Inter"/>
              <a:sym typeface="Inter"/>
            </a:endParaRPr>
          </a:p>
          <a:p>
            <a:pPr algn="l">
              <a:lnSpc>
                <a:spcPts val="6159"/>
              </a:lnSpc>
            </a:pPr>
            <a:r>
              <a:rPr lang="en-US" sz="4399" i="1" u="none" strike="noStrike">
                <a:solidFill>
                  <a:srgbClr val="D2979F"/>
                </a:solidFill>
                <a:latin typeface="Inter Italics"/>
                <a:ea typeface="Inter Italics"/>
                <a:cs typeface="Inter Italics"/>
                <a:sym typeface="Inter Italics"/>
              </a:rPr>
              <a:t>Remember - </a:t>
            </a:r>
            <a:r>
              <a:rPr lang="en-US" sz="4399" b="1" u="none" strike="noStrike">
                <a:solidFill>
                  <a:srgbClr val="D2979F"/>
                </a:solidFill>
                <a:latin typeface="Inter Bold"/>
                <a:ea typeface="Inter Bold"/>
                <a:cs typeface="Inter Bold"/>
                <a:sym typeface="Inter Bold"/>
              </a:rPr>
              <a:t>Successful People ask for help and get the support they need.  </a:t>
            </a:r>
          </a:p>
          <a:p>
            <a:pPr algn="l">
              <a:lnSpc>
                <a:spcPts val="4900"/>
              </a:lnSpc>
            </a:pPr>
            <a:endParaRPr lang="en-US" sz="4399" b="1" u="none" strike="noStrike">
              <a:solidFill>
                <a:srgbClr val="D2979F"/>
              </a:solidFill>
              <a:latin typeface="Inter Bold"/>
              <a:ea typeface="Inter Bold"/>
              <a:cs typeface="Inter Bold"/>
              <a:sym typeface="Inter Bold"/>
            </a:endParaRPr>
          </a:p>
          <a:p>
            <a:pPr algn="l">
              <a:lnSpc>
                <a:spcPts val="4900"/>
              </a:lnSpc>
            </a:pPr>
            <a:endParaRPr lang="en-US" sz="4399" b="1" u="none" strike="noStrike">
              <a:solidFill>
                <a:srgbClr val="D2979F"/>
              </a:solidFill>
              <a:latin typeface="Inter Bold"/>
              <a:ea typeface="Inter Bold"/>
              <a:cs typeface="Inter Bold"/>
              <a:sym typeface="Inter Bold"/>
            </a:endParaRPr>
          </a:p>
        </p:txBody>
      </p:sp>
      <p:grpSp>
        <p:nvGrpSpPr>
          <p:cNvPr id="4" name="Group 4"/>
          <p:cNvGrpSpPr/>
          <p:nvPr/>
        </p:nvGrpSpPr>
        <p:grpSpPr>
          <a:xfrm>
            <a:off x="-723157" y="10179000"/>
            <a:ext cx="19011157" cy="123849"/>
            <a:chOff x="0" y="0"/>
            <a:chExt cx="22104350" cy="144000"/>
          </a:xfrm>
        </p:grpSpPr>
        <p:sp>
          <p:nvSpPr>
            <p:cNvPr id="5" name="Freeform 5"/>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nvGrpSpPr>
          <p:cNvPr id="6" name="Group 6"/>
          <p:cNvGrpSpPr/>
          <p:nvPr/>
        </p:nvGrpSpPr>
        <p:grpSpPr>
          <a:xfrm>
            <a:off x="-684471" y="10179000"/>
            <a:ext cx="18972471" cy="123597"/>
            <a:chOff x="0" y="0"/>
            <a:chExt cx="22104350" cy="144000"/>
          </a:xfrm>
        </p:grpSpPr>
        <p:sp>
          <p:nvSpPr>
            <p:cNvPr id="7" name="Freeform 7"/>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8" name="Freeform 8"/>
          <p:cNvSpPr/>
          <p:nvPr/>
        </p:nvSpPr>
        <p:spPr>
          <a:xfrm>
            <a:off x="16177275" y="8595398"/>
            <a:ext cx="2110725" cy="1583602"/>
          </a:xfrm>
          <a:custGeom>
            <a:avLst/>
            <a:gdLst/>
            <a:ahLst/>
            <a:cxnLst/>
            <a:rect l="l" t="t" r="r" b="b"/>
            <a:pathLst>
              <a:path w="2110725" h="1583602">
                <a:moveTo>
                  <a:pt x="0" y="0"/>
                </a:moveTo>
                <a:lnTo>
                  <a:pt x="2110725" y="0"/>
                </a:lnTo>
                <a:lnTo>
                  <a:pt x="2110725" y="1583602"/>
                </a:lnTo>
                <a:lnTo>
                  <a:pt x="0" y="1583602"/>
                </a:lnTo>
                <a:lnTo>
                  <a:pt x="0" y="0"/>
                </a:lnTo>
                <a:close/>
              </a:path>
            </a:pathLst>
          </a:custGeom>
          <a:blipFill>
            <a:blip r:embed="rId3"/>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8288" y="-424493"/>
            <a:ext cx="18434981" cy="11844475"/>
          </a:xfrm>
          <a:custGeom>
            <a:avLst/>
            <a:gdLst/>
            <a:ahLst/>
            <a:cxnLst/>
            <a:rect l="l" t="t" r="r" b="b"/>
            <a:pathLst>
              <a:path w="18434981" h="11844475">
                <a:moveTo>
                  <a:pt x="0" y="0"/>
                </a:moveTo>
                <a:lnTo>
                  <a:pt x="18434981" y="0"/>
                </a:lnTo>
                <a:lnTo>
                  <a:pt x="18434981" y="11844476"/>
                </a:lnTo>
                <a:lnTo>
                  <a:pt x="0" y="11844476"/>
                </a:lnTo>
                <a:lnTo>
                  <a:pt x="0" y="0"/>
                </a:lnTo>
                <a:close/>
              </a:path>
            </a:pathLst>
          </a:custGeom>
          <a:blipFill>
            <a:blip r:embed="rId3"/>
            <a:stretch>
              <a:fillRect/>
            </a:stretch>
          </a:blipFill>
        </p:spPr>
      </p:sp>
      <p:sp>
        <p:nvSpPr>
          <p:cNvPr id="3" name="Freeform 3"/>
          <p:cNvSpPr/>
          <p:nvPr/>
        </p:nvSpPr>
        <p:spPr>
          <a:xfrm>
            <a:off x="399639" y="0"/>
            <a:ext cx="7315200" cy="1542842"/>
          </a:xfrm>
          <a:custGeom>
            <a:avLst/>
            <a:gdLst/>
            <a:ahLst/>
            <a:cxnLst/>
            <a:rect l="l" t="t" r="r" b="b"/>
            <a:pathLst>
              <a:path w="7315200" h="1542842">
                <a:moveTo>
                  <a:pt x="0" y="0"/>
                </a:moveTo>
                <a:lnTo>
                  <a:pt x="7315200" y="0"/>
                </a:lnTo>
                <a:lnTo>
                  <a:pt x="7315200" y="1542842"/>
                </a:lnTo>
                <a:lnTo>
                  <a:pt x="0" y="15428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629330" y="313924"/>
            <a:ext cx="17587364" cy="1228918"/>
          </a:xfrm>
          <a:prstGeom prst="rect">
            <a:avLst/>
          </a:prstGeom>
        </p:spPr>
        <p:txBody>
          <a:bodyPr lIns="0" tIns="0" rIns="0" bIns="0" rtlCol="0" anchor="t">
            <a:spAutoFit/>
          </a:bodyPr>
          <a:lstStyle/>
          <a:p>
            <a:pPr marL="0" lvl="0" indent="0" algn="l">
              <a:lnSpc>
                <a:spcPts val="7608"/>
              </a:lnSpc>
              <a:spcBef>
                <a:spcPct val="0"/>
              </a:spcBef>
            </a:pPr>
            <a:r>
              <a:rPr lang="en-US" sz="8779" u="none" strike="noStrike" spc="140">
                <a:solidFill>
                  <a:srgbClr val="FCFCFC"/>
                </a:solidFill>
                <a:latin typeface="Miller Headline"/>
                <a:ea typeface="Miller Headline"/>
                <a:cs typeface="Miller Headline"/>
                <a:sym typeface="Miller Headline"/>
              </a:rPr>
              <a:t>Time for you to do a Finanical Reset?</a:t>
            </a:r>
          </a:p>
        </p:txBody>
      </p:sp>
      <p:grpSp>
        <p:nvGrpSpPr>
          <p:cNvPr id="5" name="Group 5"/>
          <p:cNvGrpSpPr/>
          <p:nvPr/>
        </p:nvGrpSpPr>
        <p:grpSpPr>
          <a:xfrm>
            <a:off x="-289595" y="10165975"/>
            <a:ext cx="18577595" cy="121025"/>
            <a:chOff x="0" y="0"/>
            <a:chExt cx="22104350" cy="144000"/>
          </a:xfrm>
        </p:grpSpPr>
        <p:sp>
          <p:nvSpPr>
            <p:cNvPr id="6" name="Freeform 6"/>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7" name="Freeform 7"/>
          <p:cNvSpPr/>
          <p:nvPr/>
        </p:nvSpPr>
        <p:spPr>
          <a:xfrm>
            <a:off x="16688647" y="8978602"/>
            <a:ext cx="1599353" cy="1200398"/>
          </a:xfrm>
          <a:custGeom>
            <a:avLst/>
            <a:gdLst/>
            <a:ahLst/>
            <a:cxnLst/>
            <a:rect l="l" t="t" r="r" b="b"/>
            <a:pathLst>
              <a:path w="1599353" h="1200398">
                <a:moveTo>
                  <a:pt x="0" y="0"/>
                </a:moveTo>
                <a:lnTo>
                  <a:pt x="1599353" y="0"/>
                </a:lnTo>
                <a:lnTo>
                  <a:pt x="1599353" y="1200398"/>
                </a:lnTo>
                <a:lnTo>
                  <a:pt x="0" y="1200398"/>
                </a:lnTo>
                <a:lnTo>
                  <a:pt x="0" y="0"/>
                </a:lnTo>
                <a:close/>
              </a:path>
            </a:pathLst>
          </a:custGeom>
          <a:blipFill>
            <a:blip r:embed="rId6"/>
            <a:stretch>
              <a:fillRect l="-45" r="-45"/>
            </a:stretch>
          </a:blipFill>
        </p:spPr>
      </p:sp>
      <p:pic>
        <p:nvPicPr>
          <p:cNvPr id="8" name="Picture 8"/>
          <p:cNvPicPr>
            <a:picLocks noChangeAspect="1"/>
          </p:cNvPicPr>
          <p:nvPr/>
        </p:nvPicPr>
        <p:blipFill>
          <a:blip r:embed="rId7"/>
          <a:stretch>
            <a:fillRect/>
          </a:stretch>
        </p:blipFill>
        <p:spPr>
          <a:xfrm>
            <a:off x="8273931" y="7983359"/>
            <a:ext cx="1865312" cy="186531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grpSp>
        <p:nvGrpSpPr>
          <p:cNvPr id="2" name="Group 2"/>
          <p:cNvGrpSpPr/>
          <p:nvPr/>
        </p:nvGrpSpPr>
        <p:grpSpPr>
          <a:xfrm>
            <a:off x="-289595" y="10165975"/>
            <a:ext cx="18577595" cy="121025"/>
            <a:chOff x="0" y="0"/>
            <a:chExt cx="22104350" cy="144000"/>
          </a:xfrm>
        </p:grpSpPr>
        <p:sp>
          <p:nvSpPr>
            <p:cNvPr id="3" name="Freeform 3"/>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4" name="TextBox 4"/>
          <p:cNvSpPr txBox="1"/>
          <p:nvPr/>
        </p:nvSpPr>
        <p:spPr>
          <a:xfrm>
            <a:off x="1592981" y="456575"/>
            <a:ext cx="15666319" cy="6709568"/>
          </a:xfrm>
          <a:prstGeom prst="rect">
            <a:avLst/>
          </a:prstGeom>
        </p:spPr>
        <p:txBody>
          <a:bodyPr lIns="0" tIns="0" rIns="0" bIns="0" rtlCol="0" anchor="t">
            <a:spAutoFit/>
          </a:bodyPr>
          <a:lstStyle/>
          <a:p>
            <a:pPr marL="0" lvl="0" indent="0" algn="l">
              <a:lnSpc>
                <a:spcPts val="14497"/>
              </a:lnSpc>
              <a:spcBef>
                <a:spcPct val="0"/>
              </a:spcBef>
            </a:pPr>
            <a:r>
              <a:rPr lang="en-US" sz="10355" u="none" strike="noStrike">
                <a:solidFill>
                  <a:srgbClr val="0A4745"/>
                </a:solidFill>
                <a:latin typeface="Miller Headline"/>
                <a:ea typeface="Miller Headline"/>
                <a:cs typeface="Miller Headline"/>
                <a:sym typeface="Miller Headline"/>
              </a:rPr>
              <a:t>Welcome to </a:t>
            </a:r>
          </a:p>
          <a:p>
            <a:pPr marL="0" lvl="0" indent="0" algn="l">
              <a:lnSpc>
                <a:spcPts val="14497"/>
              </a:lnSpc>
              <a:spcBef>
                <a:spcPct val="0"/>
              </a:spcBef>
            </a:pPr>
            <a:r>
              <a:rPr lang="en-US" sz="10355" b="1" u="none" strike="noStrike">
                <a:solidFill>
                  <a:srgbClr val="0A4745"/>
                </a:solidFill>
                <a:latin typeface="Miller Headline Bold"/>
                <a:ea typeface="Miller Headline Bold"/>
                <a:cs typeface="Miller Headline Bold"/>
                <a:sym typeface="Miller Headline Bold"/>
              </a:rPr>
              <a:t>Financial Safety &amp; Security </a:t>
            </a:r>
          </a:p>
          <a:p>
            <a:pPr marL="0" lvl="0" indent="0" algn="l">
              <a:lnSpc>
                <a:spcPts val="10321"/>
              </a:lnSpc>
              <a:spcBef>
                <a:spcPct val="0"/>
              </a:spcBef>
            </a:pPr>
            <a:r>
              <a:rPr lang="en-US" sz="7372" u="none" strike="noStrike">
                <a:solidFill>
                  <a:srgbClr val="0A4745"/>
                </a:solidFill>
                <a:latin typeface="Miller Headline"/>
                <a:ea typeface="Miller Headline"/>
                <a:cs typeface="Miller Headline"/>
                <a:sym typeface="Miller Headline"/>
              </a:rPr>
              <a:t>by money strong</a:t>
            </a:r>
          </a:p>
          <a:p>
            <a:pPr marL="0" lvl="0" indent="0" algn="just">
              <a:lnSpc>
                <a:spcPts val="6064"/>
              </a:lnSpc>
              <a:spcBef>
                <a:spcPct val="0"/>
              </a:spcBef>
            </a:pPr>
            <a:r>
              <a:rPr lang="en-US" sz="4331" u="none" strike="noStrike">
                <a:solidFill>
                  <a:srgbClr val="B57355"/>
                </a:solidFill>
                <a:latin typeface="Miller Headline"/>
                <a:ea typeface="Miller Headline"/>
                <a:cs typeface="Miller Headline"/>
                <a:sym typeface="Miller Headline"/>
              </a:rPr>
              <a:t>Empowering Financial Confidence, Capability &amp; Security</a:t>
            </a:r>
          </a:p>
          <a:p>
            <a:pPr marL="0" lvl="0" indent="0" algn="just">
              <a:lnSpc>
                <a:spcPts val="6064"/>
              </a:lnSpc>
              <a:spcBef>
                <a:spcPct val="0"/>
              </a:spcBef>
            </a:pPr>
            <a:endParaRPr lang="en-US" sz="4331" u="none" strike="noStrike">
              <a:solidFill>
                <a:srgbClr val="B57355"/>
              </a:solidFill>
              <a:latin typeface="Miller Headline"/>
              <a:ea typeface="Miller Headline"/>
              <a:cs typeface="Miller Headline"/>
              <a:sym typeface="Miller Headline"/>
            </a:endParaRPr>
          </a:p>
        </p:txBody>
      </p:sp>
      <p:sp>
        <p:nvSpPr>
          <p:cNvPr id="5" name="Freeform 5"/>
          <p:cNvSpPr/>
          <p:nvPr/>
        </p:nvSpPr>
        <p:spPr>
          <a:xfrm>
            <a:off x="-289595" y="7706419"/>
            <a:ext cx="18577595" cy="2459556"/>
          </a:xfrm>
          <a:custGeom>
            <a:avLst/>
            <a:gdLst/>
            <a:ahLst/>
            <a:cxnLst/>
            <a:rect l="l" t="t" r="r" b="b"/>
            <a:pathLst>
              <a:path w="18577595" h="2459556">
                <a:moveTo>
                  <a:pt x="0" y="0"/>
                </a:moveTo>
                <a:lnTo>
                  <a:pt x="18577595" y="0"/>
                </a:lnTo>
                <a:lnTo>
                  <a:pt x="18577595" y="2459556"/>
                </a:lnTo>
                <a:lnTo>
                  <a:pt x="0" y="2459556"/>
                </a:lnTo>
                <a:lnTo>
                  <a:pt x="0" y="0"/>
                </a:lnTo>
                <a:close/>
              </a:path>
            </a:pathLst>
          </a:custGeom>
          <a:blipFill>
            <a:blip r:embed="rId3"/>
            <a:stretch>
              <a:fillRect t="-6191" b="-16548"/>
            </a:stretch>
          </a:blipFill>
        </p:spPr>
      </p:sp>
      <p:sp>
        <p:nvSpPr>
          <p:cNvPr id="6" name="Freeform 6"/>
          <p:cNvSpPr/>
          <p:nvPr/>
        </p:nvSpPr>
        <p:spPr>
          <a:xfrm>
            <a:off x="16134185" y="307130"/>
            <a:ext cx="1923507" cy="1443139"/>
          </a:xfrm>
          <a:custGeom>
            <a:avLst/>
            <a:gdLst/>
            <a:ahLst/>
            <a:cxnLst/>
            <a:rect l="l" t="t" r="r" b="b"/>
            <a:pathLst>
              <a:path w="1923507" h="1443139">
                <a:moveTo>
                  <a:pt x="0" y="0"/>
                </a:moveTo>
                <a:lnTo>
                  <a:pt x="1923508" y="0"/>
                </a:lnTo>
                <a:lnTo>
                  <a:pt x="1923508" y="1443140"/>
                </a:lnTo>
                <a:lnTo>
                  <a:pt x="0" y="1443140"/>
                </a:lnTo>
                <a:lnTo>
                  <a:pt x="0" y="0"/>
                </a:lnTo>
                <a:close/>
              </a:path>
            </a:pathLst>
          </a:custGeom>
          <a:blipFill>
            <a:blip r:embed="rId4"/>
            <a:stretch>
              <a:fillRect/>
            </a:stretch>
          </a:blipFill>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2979F"/>
        </a:solidFill>
        <a:effectLst/>
      </p:bgPr>
    </p:bg>
    <p:spTree>
      <p:nvGrpSpPr>
        <p:cNvPr id="1" name=""/>
        <p:cNvGrpSpPr/>
        <p:nvPr/>
      </p:nvGrpSpPr>
      <p:grpSpPr>
        <a:xfrm>
          <a:off x="0" y="0"/>
          <a:ext cx="0" cy="0"/>
          <a:chOff x="0" y="0"/>
          <a:chExt cx="0" cy="0"/>
        </a:xfrm>
      </p:grpSpPr>
      <p:sp>
        <p:nvSpPr>
          <p:cNvPr id="2" name="Freeform 2"/>
          <p:cNvSpPr/>
          <p:nvPr/>
        </p:nvSpPr>
        <p:spPr>
          <a:xfrm>
            <a:off x="513063" y="1460166"/>
            <a:ext cx="5478213" cy="7798134"/>
          </a:xfrm>
          <a:custGeom>
            <a:avLst/>
            <a:gdLst/>
            <a:ahLst/>
            <a:cxnLst/>
            <a:rect l="l" t="t" r="r" b="b"/>
            <a:pathLst>
              <a:path w="5478213" h="7798134">
                <a:moveTo>
                  <a:pt x="0" y="0"/>
                </a:moveTo>
                <a:lnTo>
                  <a:pt x="5478212" y="0"/>
                </a:lnTo>
                <a:lnTo>
                  <a:pt x="5478212" y="7798134"/>
                </a:lnTo>
                <a:lnTo>
                  <a:pt x="0" y="7798134"/>
                </a:lnTo>
                <a:lnTo>
                  <a:pt x="0" y="0"/>
                </a:lnTo>
                <a:close/>
              </a:path>
            </a:pathLst>
          </a:custGeom>
          <a:blipFill>
            <a:blip r:embed="rId3"/>
            <a:stretch>
              <a:fillRect r="-16547"/>
            </a:stretch>
          </a:blipFill>
          <a:ln w="152400" cap="rnd">
            <a:solidFill>
              <a:srgbClr val="0A4745"/>
            </a:solidFill>
            <a:prstDash val="solid"/>
            <a:round/>
          </a:ln>
        </p:spPr>
      </p:sp>
      <p:sp>
        <p:nvSpPr>
          <p:cNvPr id="3" name="TextBox 3"/>
          <p:cNvSpPr txBox="1"/>
          <p:nvPr/>
        </p:nvSpPr>
        <p:spPr>
          <a:xfrm>
            <a:off x="5718435" y="9343150"/>
            <a:ext cx="10646058" cy="773390"/>
          </a:xfrm>
          <a:prstGeom prst="rect">
            <a:avLst/>
          </a:prstGeom>
        </p:spPr>
        <p:txBody>
          <a:bodyPr lIns="0" tIns="0" rIns="0" bIns="0" rtlCol="0" anchor="t">
            <a:spAutoFit/>
          </a:bodyPr>
          <a:lstStyle/>
          <a:p>
            <a:pPr algn="l">
              <a:lnSpc>
                <a:spcPts val="5672"/>
              </a:lnSpc>
              <a:spcBef>
                <a:spcPct val="0"/>
              </a:spcBef>
            </a:pPr>
            <a:r>
              <a:rPr lang="en-US" sz="4051">
                <a:solidFill>
                  <a:srgbClr val="FFFFF5"/>
                </a:solidFill>
                <a:latin typeface="Miller Headline"/>
                <a:ea typeface="Miller Headline"/>
                <a:cs typeface="Miller Headline"/>
                <a:sym typeface="Miller Headline"/>
              </a:rPr>
              <a:t>Feel free to complete now or at the end of the session</a:t>
            </a:r>
          </a:p>
        </p:txBody>
      </p:sp>
      <p:pic>
        <p:nvPicPr>
          <p:cNvPr id="4" name="Picture 4"/>
          <p:cNvPicPr>
            <a:picLocks noChangeAspect="1"/>
          </p:cNvPicPr>
          <p:nvPr/>
        </p:nvPicPr>
        <p:blipFill>
          <a:blip r:embed="rId4"/>
          <a:stretch>
            <a:fillRect/>
          </a:stretch>
        </p:blipFill>
        <p:spPr>
          <a:xfrm>
            <a:off x="8888962" y="3726108"/>
            <a:ext cx="5403054" cy="5403054"/>
          </a:xfrm>
          <a:prstGeom prst="rect">
            <a:avLst/>
          </a:prstGeom>
        </p:spPr>
      </p:pic>
      <p:grpSp>
        <p:nvGrpSpPr>
          <p:cNvPr id="5" name="Group 5"/>
          <p:cNvGrpSpPr/>
          <p:nvPr/>
        </p:nvGrpSpPr>
        <p:grpSpPr>
          <a:xfrm>
            <a:off x="-289595" y="10165975"/>
            <a:ext cx="18577595" cy="121025"/>
            <a:chOff x="0" y="0"/>
            <a:chExt cx="22104350" cy="144000"/>
          </a:xfrm>
        </p:grpSpPr>
        <p:sp>
          <p:nvSpPr>
            <p:cNvPr id="6" name="Freeform 6"/>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7" name="TextBox 7"/>
          <p:cNvSpPr txBox="1"/>
          <p:nvPr/>
        </p:nvSpPr>
        <p:spPr>
          <a:xfrm>
            <a:off x="6366400" y="1036307"/>
            <a:ext cx="11478421" cy="3092430"/>
          </a:xfrm>
          <a:prstGeom prst="rect">
            <a:avLst/>
          </a:prstGeom>
        </p:spPr>
        <p:txBody>
          <a:bodyPr lIns="0" tIns="0" rIns="0" bIns="0" rtlCol="0" anchor="t">
            <a:spAutoFit/>
          </a:bodyPr>
          <a:lstStyle/>
          <a:p>
            <a:pPr algn="l">
              <a:lnSpc>
                <a:spcPts val="11726"/>
              </a:lnSpc>
            </a:pPr>
            <a:r>
              <a:rPr lang="en-US" sz="8375">
                <a:solidFill>
                  <a:srgbClr val="0A4745"/>
                </a:solidFill>
                <a:latin typeface="Miller Headline"/>
                <a:ea typeface="Miller Headline"/>
                <a:cs typeface="Miller Headline"/>
                <a:sym typeface="Miller Headline"/>
              </a:rPr>
              <a:t>You too can self assess your </a:t>
            </a:r>
          </a:p>
          <a:p>
            <a:pPr algn="l">
              <a:lnSpc>
                <a:spcPts val="11726"/>
              </a:lnSpc>
              <a:spcBef>
                <a:spcPct val="0"/>
              </a:spcBef>
            </a:pPr>
            <a:r>
              <a:rPr lang="en-US" sz="8375">
                <a:solidFill>
                  <a:srgbClr val="0A4745"/>
                </a:solidFill>
                <a:latin typeface="Miller Headline"/>
                <a:ea typeface="Miller Headline"/>
                <a:cs typeface="Miller Headline"/>
                <a:sym typeface="Miller Headline"/>
              </a:rPr>
              <a:t>own finanical Gaps</a:t>
            </a:r>
          </a:p>
        </p:txBody>
      </p:sp>
      <p:sp>
        <p:nvSpPr>
          <p:cNvPr id="8" name="Freeform 8"/>
          <p:cNvSpPr/>
          <p:nvPr/>
        </p:nvSpPr>
        <p:spPr>
          <a:xfrm>
            <a:off x="16364493" y="8673402"/>
            <a:ext cx="1923507" cy="1443139"/>
          </a:xfrm>
          <a:custGeom>
            <a:avLst/>
            <a:gdLst/>
            <a:ahLst/>
            <a:cxnLst/>
            <a:rect l="l" t="t" r="r" b="b"/>
            <a:pathLst>
              <a:path w="1923507" h="1443139">
                <a:moveTo>
                  <a:pt x="0" y="0"/>
                </a:moveTo>
                <a:lnTo>
                  <a:pt x="1923507" y="0"/>
                </a:lnTo>
                <a:lnTo>
                  <a:pt x="1923507" y="1443139"/>
                </a:lnTo>
                <a:lnTo>
                  <a:pt x="0" y="1443139"/>
                </a:lnTo>
                <a:lnTo>
                  <a:pt x="0" y="0"/>
                </a:lnTo>
                <a:close/>
              </a:path>
            </a:pathLst>
          </a:custGeom>
          <a:blipFill>
            <a:blip r:embed="rId5"/>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13185" b="-13185"/>
            </a:stretch>
          </a:blipFill>
        </p:spPr>
      </p:sp>
      <p:grpSp>
        <p:nvGrpSpPr>
          <p:cNvPr id="3" name="Group 3"/>
          <p:cNvGrpSpPr/>
          <p:nvPr/>
        </p:nvGrpSpPr>
        <p:grpSpPr>
          <a:xfrm>
            <a:off x="-723157" y="10179000"/>
            <a:ext cx="19011157" cy="123849"/>
            <a:chOff x="0" y="0"/>
            <a:chExt cx="22104350" cy="144000"/>
          </a:xfrm>
        </p:grpSpPr>
        <p:sp>
          <p:nvSpPr>
            <p:cNvPr id="4" name="Freeform 4"/>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5" name="TextBox 5"/>
          <p:cNvSpPr txBox="1"/>
          <p:nvPr/>
        </p:nvSpPr>
        <p:spPr>
          <a:xfrm>
            <a:off x="-12940246" y="8144932"/>
            <a:ext cx="30323001" cy="1920627"/>
          </a:xfrm>
          <a:prstGeom prst="rect">
            <a:avLst/>
          </a:prstGeom>
        </p:spPr>
        <p:txBody>
          <a:bodyPr lIns="0" tIns="0" rIns="0" bIns="0" rtlCol="0" anchor="t">
            <a:spAutoFit/>
          </a:bodyPr>
          <a:lstStyle/>
          <a:p>
            <a:pPr algn="r">
              <a:lnSpc>
                <a:spcPts val="15075"/>
              </a:lnSpc>
            </a:pPr>
            <a:r>
              <a:rPr lang="en-US" sz="12562">
                <a:solidFill>
                  <a:srgbClr val="0A4745"/>
                </a:solidFill>
                <a:latin typeface="Inter"/>
                <a:ea typeface="Inter"/>
                <a:cs typeface="Inter"/>
                <a:sym typeface="Inter"/>
              </a:rPr>
              <a:t>moneystrong.com.au</a:t>
            </a:r>
          </a:p>
        </p:txBody>
      </p:sp>
      <p:sp>
        <p:nvSpPr>
          <p:cNvPr id="6" name="TextBox 6"/>
          <p:cNvSpPr txBox="1"/>
          <p:nvPr/>
        </p:nvSpPr>
        <p:spPr>
          <a:xfrm>
            <a:off x="1973225" y="3867337"/>
            <a:ext cx="14084740" cy="3359374"/>
          </a:xfrm>
          <a:prstGeom prst="rect">
            <a:avLst/>
          </a:prstGeom>
        </p:spPr>
        <p:txBody>
          <a:bodyPr lIns="0" tIns="0" rIns="0" bIns="0" rtlCol="0" anchor="t">
            <a:spAutoFit/>
          </a:bodyPr>
          <a:lstStyle/>
          <a:p>
            <a:pPr algn="ctr">
              <a:lnSpc>
                <a:spcPts val="12762"/>
              </a:lnSpc>
            </a:pPr>
            <a:r>
              <a:rPr lang="en-US" sz="9116" b="1">
                <a:solidFill>
                  <a:srgbClr val="D2979F"/>
                </a:solidFill>
                <a:latin typeface="Miller Headline Semi-Bold"/>
                <a:ea typeface="Miller Headline Semi-Bold"/>
                <a:cs typeface="Miller Headline Semi-Bold"/>
                <a:sym typeface="Miller Headline Semi-Bold"/>
              </a:rPr>
              <a:t>Thank you.</a:t>
            </a:r>
            <a:r>
              <a:rPr lang="en-US" sz="9116" b="1">
                <a:solidFill>
                  <a:srgbClr val="0A4745"/>
                </a:solidFill>
                <a:latin typeface="Miller Headline Semi-Bold"/>
                <a:ea typeface="Miller Headline Semi-Bold"/>
                <a:cs typeface="Miller Headline Semi-Bold"/>
                <a:sym typeface="Miller Headline Semi-Bold"/>
              </a:rPr>
              <a:t> </a:t>
            </a:r>
          </a:p>
          <a:p>
            <a:pPr algn="ctr">
              <a:lnSpc>
                <a:spcPts val="12762"/>
              </a:lnSpc>
            </a:pPr>
            <a:r>
              <a:rPr lang="en-US" sz="9116">
                <a:solidFill>
                  <a:srgbClr val="0A4745"/>
                </a:solidFill>
                <a:latin typeface="Miller Headline"/>
                <a:ea typeface="Miller Headline"/>
                <a:cs typeface="Miller Headline"/>
                <a:sym typeface="Miller Headline"/>
              </a:rPr>
              <a:t>Questions?</a:t>
            </a:r>
            <a:r>
              <a:rPr lang="en-US" sz="9116" b="1">
                <a:solidFill>
                  <a:srgbClr val="0A4745"/>
                </a:solidFill>
                <a:latin typeface="Miller Headline Semi-Bold"/>
                <a:ea typeface="Miller Headline Semi-Bold"/>
                <a:cs typeface="Miller Headline Semi-Bold"/>
                <a:sym typeface="Miller Headline Semi-Bold"/>
              </a:rPr>
              <a:t> </a:t>
            </a:r>
          </a:p>
        </p:txBody>
      </p:sp>
      <p:grpSp>
        <p:nvGrpSpPr>
          <p:cNvPr id="7" name="Group 7"/>
          <p:cNvGrpSpPr/>
          <p:nvPr/>
        </p:nvGrpSpPr>
        <p:grpSpPr>
          <a:xfrm>
            <a:off x="-684471" y="10179000"/>
            <a:ext cx="18972471" cy="123597"/>
            <a:chOff x="0" y="0"/>
            <a:chExt cx="22104350" cy="144000"/>
          </a:xfrm>
        </p:grpSpPr>
        <p:sp>
          <p:nvSpPr>
            <p:cNvPr id="8" name="Freeform 8"/>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9" name="Freeform 9"/>
          <p:cNvSpPr/>
          <p:nvPr/>
        </p:nvSpPr>
        <p:spPr>
          <a:xfrm>
            <a:off x="7322827" y="1028700"/>
            <a:ext cx="2919189" cy="2190164"/>
          </a:xfrm>
          <a:custGeom>
            <a:avLst/>
            <a:gdLst/>
            <a:ahLst/>
            <a:cxnLst/>
            <a:rect l="l" t="t" r="r" b="b"/>
            <a:pathLst>
              <a:path w="2919189" h="2190164">
                <a:moveTo>
                  <a:pt x="0" y="0"/>
                </a:moveTo>
                <a:lnTo>
                  <a:pt x="2919189" y="0"/>
                </a:lnTo>
                <a:lnTo>
                  <a:pt x="2919189" y="2190164"/>
                </a:lnTo>
                <a:lnTo>
                  <a:pt x="0" y="2190164"/>
                </a:lnTo>
                <a:lnTo>
                  <a:pt x="0" y="0"/>
                </a:lnTo>
                <a:close/>
              </a:path>
            </a:pathLst>
          </a:custGeom>
          <a:blipFill>
            <a:blip r:embed="rId4"/>
            <a:stretch>
              <a:fillRect/>
            </a:stretch>
          </a:blipFill>
        </p:spPr>
      </p:sp>
      <p:sp>
        <p:nvSpPr>
          <p:cNvPr id="10" name="TextBox 10"/>
          <p:cNvSpPr txBox="1"/>
          <p:nvPr/>
        </p:nvSpPr>
        <p:spPr>
          <a:xfrm>
            <a:off x="12269391" y="9842569"/>
            <a:ext cx="6018609" cy="398356"/>
          </a:xfrm>
          <a:prstGeom prst="rect">
            <a:avLst/>
          </a:prstGeom>
        </p:spPr>
        <p:txBody>
          <a:bodyPr lIns="0" tIns="0" rIns="0" bIns="0" rtlCol="0" anchor="t">
            <a:spAutoFit/>
          </a:bodyPr>
          <a:lstStyle/>
          <a:p>
            <a:pPr algn="ctr">
              <a:lnSpc>
                <a:spcPts val="3243"/>
              </a:lnSpc>
              <a:spcBef>
                <a:spcPct val="0"/>
              </a:spcBef>
            </a:pPr>
            <a:r>
              <a:rPr lang="en-US" sz="2316">
                <a:solidFill>
                  <a:srgbClr val="000000"/>
                </a:solidFill>
                <a:latin typeface="Inter"/>
                <a:ea typeface="Inter"/>
                <a:cs typeface="Inter"/>
                <a:sym typeface="Inter"/>
              </a:rPr>
              <a:t>© 2026 Money Strong. All Rights Reserved.</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grpSp>
        <p:nvGrpSpPr>
          <p:cNvPr id="2" name="Group 2"/>
          <p:cNvGrpSpPr/>
          <p:nvPr/>
        </p:nvGrpSpPr>
        <p:grpSpPr>
          <a:xfrm>
            <a:off x="-289595" y="10165975"/>
            <a:ext cx="18577595" cy="121025"/>
            <a:chOff x="0" y="0"/>
            <a:chExt cx="22104350" cy="144000"/>
          </a:xfrm>
        </p:grpSpPr>
        <p:sp>
          <p:nvSpPr>
            <p:cNvPr id="3" name="Freeform 3"/>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4" name="Freeform 4"/>
          <p:cNvSpPr/>
          <p:nvPr/>
        </p:nvSpPr>
        <p:spPr>
          <a:xfrm>
            <a:off x="16297546" y="8536730"/>
            <a:ext cx="1923507" cy="1443139"/>
          </a:xfrm>
          <a:custGeom>
            <a:avLst/>
            <a:gdLst/>
            <a:ahLst/>
            <a:cxnLst/>
            <a:rect l="l" t="t" r="r" b="b"/>
            <a:pathLst>
              <a:path w="1923507" h="1443139">
                <a:moveTo>
                  <a:pt x="0" y="0"/>
                </a:moveTo>
                <a:lnTo>
                  <a:pt x="1923508" y="0"/>
                </a:lnTo>
                <a:lnTo>
                  <a:pt x="1923508" y="1443140"/>
                </a:lnTo>
                <a:lnTo>
                  <a:pt x="0" y="1443140"/>
                </a:lnTo>
                <a:lnTo>
                  <a:pt x="0" y="0"/>
                </a:lnTo>
                <a:close/>
              </a:path>
            </a:pathLst>
          </a:custGeom>
          <a:blipFill>
            <a:blip r:embed="rId3"/>
            <a:stretch>
              <a:fillRect/>
            </a:stretch>
          </a:blipFill>
        </p:spPr>
      </p:sp>
      <p:sp>
        <p:nvSpPr>
          <p:cNvPr id="5" name="Freeform 5"/>
          <p:cNvSpPr/>
          <p:nvPr/>
        </p:nvSpPr>
        <p:spPr>
          <a:xfrm>
            <a:off x="10412578" y="1495638"/>
            <a:ext cx="4625524" cy="2769936"/>
          </a:xfrm>
          <a:custGeom>
            <a:avLst/>
            <a:gdLst/>
            <a:ahLst/>
            <a:cxnLst/>
            <a:rect l="l" t="t" r="r" b="b"/>
            <a:pathLst>
              <a:path w="4625524" h="2769936">
                <a:moveTo>
                  <a:pt x="0" y="0"/>
                </a:moveTo>
                <a:lnTo>
                  <a:pt x="4625524" y="0"/>
                </a:lnTo>
                <a:lnTo>
                  <a:pt x="4625524" y="2769936"/>
                </a:lnTo>
                <a:lnTo>
                  <a:pt x="0" y="2769936"/>
                </a:lnTo>
                <a:lnTo>
                  <a:pt x="0" y="0"/>
                </a:lnTo>
                <a:close/>
              </a:path>
            </a:pathLst>
          </a:custGeom>
          <a:blipFill>
            <a:blip r:embed="rId4"/>
            <a:stretch>
              <a:fillRect/>
            </a:stretch>
          </a:blipFill>
        </p:spPr>
      </p:sp>
      <p:sp>
        <p:nvSpPr>
          <p:cNvPr id="6" name="Freeform 6"/>
          <p:cNvSpPr/>
          <p:nvPr/>
        </p:nvSpPr>
        <p:spPr>
          <a:xfrm>
            <a:off x="558692" y="5143500"/>
            <a:ext cx="3585564" cy="3980403"/>
          </a:xfrm>
          <a:custGeom>
            <a:avLst/>
            <a:gdLst/>
            <a:ahLst/>
            <a:cxnLst/>
            <a:rect l="l" t="t" r="r" b="b"/>
            <a:pathLst>
              <a:path w="3585564" h="3980403">
                <a:moveTo>
                  <a:pt x="0" y="0"/>
                </a:moveTo>
                <a:lnTo>
                  <a:pt x="3585564" y="0"/>
                </a:lnTo>
                <a:lnTo>
                  <a:pt x="3585564" y="3980403"/>
                </a:lnTo>
                <a:lnTo>
                  <a:pt x="0" y="3980403"/>
                </a:lnTo>
                <a:lnTo>
                  <a:pt x="0" y="0"/>
                </a:lnTo>
                <a:close/>
              </a:path>
            </a:pathLst>
          </a:custGeom>
          <a:blipFill>
            <a:blip r:embed="rId5"/>
            <a:stretch>
              <a:fillRect/>
            </a:stretch>
          </a:blipFill>
        </p:spPr>
      </p:sp>
      <p:sp>
        <p:nvSpPr>
          <p:cNvPr id="7" name="Freeform 7"/>
          <p:cNvSpPr/>
          <p:nvPr/>
        </p:nvSpPr>
        <p:spPr>
          <a:xfrm>
            <a:off x="13296716" y="4077743"/>
            <a:ext cx="3841072" cy="2967575"/>
          </a:xfrm>
          <a:custGeom>
            <a:avLst/>
            <a:gdLst/>
            <a:ahLst/>
            <a:cxnLst/>
            <a:rect l="l" t="t" r="r" b="b"/>
            <a:pathLst>
              <a:path w="3841072" h="2967575">
                <a:moveTo>
                  <a:pt x="0" y="0"/>
                </a:moveTo>
                <a:lnTo>
                  <a:pt x="3841072" y="0"/>
                </a:lnTo>
                <a:lnTo>
                  <a:pt x="3841072" y="2967575"/>
                </a:lnTo>
                <a:lnTo>
                  <a:pt x="0" y="2967575"/>
                </a:lnTo>
                <a:lnTo>
                  <a:pt x="0" y="0"/>
                </a:lnTo>
                <a:close/>
              </a:path>
            </a:pathLst>
          </a:custGeom>
          <a:blipFill>
            <a:blip r:embed="rId6"/>
            <a:stretch>
              <a:fillRect/>
            </a:stretch>
          </a:blipFill>
        </p:spPr>
      </p:sp>
      <p:sp>
        <p:nvSpPr>
          <p:cNvPr id="8" name="Freeform 8"/>
          <p:cNvSpPr/>
          <p:nvPr/>
        </p:nvSpPr>
        <p:spPr>
          <a:xfrm>
            <a:off x="5216472" y="7612379"/>
            <a:ext cx="3782731" cy="1645921"/>
          </a:xfrm>
          <a:custGeom>
            <a:avLst/>
            <a:gdLst/>
            <a:ahLst/>
            <a:cxnLst/>
            <a:rect l="l" t="t" r="r" b="b"/>
            <a:pathLst>
              <a:path w="3782731" h="1645921">
                <a:moveTo>
                  <a:pt x="0" y="0"/>
                </a:moveTo>
                <a:lnTo>
                  <a:pt x="3782731" y="0"/>
                </a:lnTo>
                <a:lnTo>
                  <a:pt x="3782731" y="1645921"/>
                </a:lnTo>
                <a:lnTo>
                  <a:pt x="0" y="1645921"/>
                </a:lnTo>
                <a:lnTo>
                  <a:pt x="0" y="0"/>
                </a:lnTo>
                <a:close/>
              </a:path>
            </a:pathLst>
          </a:custGeom>
          <a:blipFill>
            <a:blip r:embed="rId7"/>
            <a:stretch>
              <a:fillRect/>
            </a:stretch>
          </a:blipFill>
        </p:spPr>
      </p:sp>
      <p:sp>
        <p:nvSpPr>
          <p:cNvPr id="9" name="Freeform 9"/>
          <p:cNvSpPr/>
          <p:nvPr/>
        </p:nvSpPr>
        <p:spPr>
          <a:xfrm>
            <a:off x="4823617" y="4774942"/>
            <a:ext cx="6634027" cy="2270376"/>
          </a:xfrm>
          <a:custGeom>
            <a:avLst/>
            <a:gdLst/>
            <a:ahLst/>
            <a:cxnLst/>
            <a:rect l="l" t="t" r="r" b="b"/>
            <a:pathLst>
              <a:path w="6634027" h="2270376">
                <a:moveTo>
                  <a:pt x="0" y="0"/>
                </a:moveTo>
                <a:lnTo>
                  <a:pt x="6634027" y="0"/>
                </a:lnTo>
                <a:lnTo>
                  <a:pt x="6634027" y="2270376"/>
                </a:lnTo>
                <a:lnTo>
                  <a:pt x="0" y="2270376"/>
                </a:lnTo>
                <a:lnTo>
                  <a:pt x="0" y="0"/>
                </a:lnTo>
                <a:close/>
              </a:path>
            </a:pathLst>
          </a:custGeom>
          <a:blipFill>
            <a:blip r:embed="rId8"/>
            <a:stretch>
              <a:fillRect t="-17752"/>
            </a:stretch>
          </a:blipFill>
        </p:spPr>
      </p:sp>
      <p:sp>
        <p:nvSpPr>
          <p:cNvPr id="10" name="Freeform 10"/>
          <p:cNvSpPr/>
          <p:nvPr/>
        </p:nvSpPr>
        <p:spPr>
          <a:xfrm>
            <a:off x="411582" y="1495638"/>
            <a:ext cx="8824071" cy="2582105"/>
          </a:xfrm>
          <a:custGeom>
            <a:avLst/>
            <a:gdLst/>
            <a:ahLst/>
            <a:cxnLst/>
            <a:rect l="l" t="t" r="r" b="b"/>
            <a:pathLst>
              <a:path w="8824071" h="2582105">
                <a:moveTo>
                  <a:pt x="0" y="0"/>
                </a:moveTo>
                <a:lnTo>
                  <a:pt x="8824070" y="0"/>
                </a:lnTo>
                <a:lnTo>
                  <a:pt x="8824070" y="2582105"/>
                </a:lnTo>
                <a:lnTo>
                  <a:pt x="0" y="2582105"/>
                </a:lnTo>
                <a:lnTo>
                  <a:pt x="0" y="0"/>
                </a:lnTo>
                <a:close/>
              </a:path>
            </a:pathLst>
          </a:custGeom>
          <a:blipFill>
            <a:blip r:embed="rId9"/>
            <a:stretch>
              <a:fillRect t="-6336"/>
            </a:stretch>
          </a:blipFill>
        </p:spPr>
      </p:sp>
      <p:sp>
        <p:nvSpPr>
          <p:cNvPr id="11" name="Freeform 11"/>
          <p:cNvSpPr/>
          <p:nvPr/>
        </p:nvSpPr>
        <p:spPr>
          <a:xfrm>
            <a:off x="10412578" y="7407268"/>
            <a:ext cx="4629456" cy="2212982"/>
          </a:xfrm>
          <a:custGeom>
            <a:avLst/>
            <a:gdLst/>
            <a:ahLst/>
            <a:cxnLst/>
            <a:rect l="l" t="t" r="r" b="b"/>
            <a:pathLst>
              <a:path w="4629456" h="2212982">
                <a:moveTo>
                  <a:pt x="0" y="0"/>
                </a:moveTo>
                <a:lnTo>
                  <a:pt x="4629456" y="0"/>
                </a:lnTo>
                <a:lnTo>
                  <a:pt x="4629456" y="2212982"/>
                </a:lnTo>
                <a:lnTo>
                  <a:pt x="0" y="2212982"/>
                </a:lnTo>
                <a:lnTo>
                  <a:pt x="0" y="0"/>
                </a:lnTo>
                <a:close/>
              </a:path>
            </a:pathLst>
          </a:custGeom>
          <a:blipFill>
            <a:blip r:embed="rId10"/>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2979F"/>
        </a:solidFill>
        <a:effectLst/>
      </p:bgPr>
    </p:bg>
    <p:spTree>
      <p:nvGrpSpPr>
        <p:cNvPr id="1" name=""/>
        <p:cNvGrpSpPr/>
        <p:nvPr/>
      </p:nvGrpSpPr>
      <p:grpSpPr>
        <a:xfrm>
          <a:off x="0" y="0"/>
          <a:ext cx="0" cy="0"/>
          <a:chOff x="0" y="0"/>
          <a:chExt cx="0" cy="0"/>
        </a:xfrm>
      </p:grpSpPr>
      <p:grpSp>
        <p:nvGrpSpPr>
          <p:cNvPr id="2" name="Group 2"/>
          <p:cNvGrpSpPr/>
          <p:nvPr/>
        </p:nvGrpSpPr>
        <p:grpSpPr>
          <a:xfrm>
            <a:off x="-324788" y="-1956931"/>
            <a:ext cx="7126218" cy="19103307"/>
            <a:chOff x="0" y="0"/>
            <a:chExt cx="325000" cy="871231"/>
          </a:xfrm>
        </p:grpSpPr>
        <p:sp>
          <p:nvSpPr>
            <p:cNvPr id="3" name="Freeform 3"/>
            <p:cNvSpPr/>
            <p:nvPr/>
          </p:nvSpPr>
          <p:spPr>
            <a:xfrm rot="29999">
              <a:off x="-3795" y="-1401"/>
              <a:ext cx="332591" cy="874034"/>
            </a:xfrm>
            <a:custGeom>
              <a:avLst/>
              <a:gdLst/>
              <a:ahLst/>
              <a:cxnLst/>
              <a:rect l="l" t="t" r="r" b="b"/>
              <a:pathLst>
                <a:path w="332591" h="874034">
                  <a:moveTo>
                    <a:pt x="0" y="2836"/>
                  </a:moveTo>
                  <a:lnTo>
                    <a:pt x="324988" y="0"/>
                  </a:lnTo>
                  <a:lnTo>
                    <a:pt x="332591" y="871197"/>
                  </a:lnTo>
                  <a:lnTo>
                    <a:pt x="7603" y="874034"/>
                  </a:lnTo>
                  <a:close/>
                </a:path>
              </a:pathLst>
            </a:custGeom>
            <a:blipFill>
              <a:blip r:embed="rId3"/>
              <a:stretch>
                <a:fillRect l="-55127" t="-15448" r="-48143" b="-576"/>
              </a:stretch>
            </a:blipFill>
          </p:spPr>
        </p:sp>
      </p:grpSp>
      <p:grpSp>
        <p:nvGrpSpPr>
          <p:cNvPr id="4" name="Group 4"/>
          <p:cNvGrpSpPr/>
          <p:nvPr/>
        </p:nvGrpSpPr>
        <p:grpSpPr>
          <a:xfrm>
            <a:off x="0" y="10142679"/>
            <a:ext cx="18856621" cy="184118"/>
            <a:chOff x="0" y="0"/>
            <a:chExt cx="14747874" cy="144000"/>
          </a:xfrm>
        </p:grpSpPr>
        <p:sp>
          <p:nvSpPr>
            <p:cNvPr id="5" name="Freeform 5"/>
            <p:cNvSpPr/>
            <p:nvPr/>
          </p:nvSpPr>
          <p:spPr>
            <a:xfrm>
              <a:off x="0" y="0"/>
              <a:ext cx="14747875" cy="144018"/>
            </a:xfrm>
            <a:custGeom>
              <a:avLst/>
              <a:gdLst/>
              <a:ahLst/>
              <a:cxnLst/>
              <a:rect l="l" t="t" r="r" b="b"/>
              <a:pathLst>
                <a:path w="14747875" h="144018">
                  <a:moveTo>
                    <a:pt x="0" y="0"/>
                  </a:moveTo>
                  <a:lnTo>
                    <a:pt x="14747875" y="0"/>
                  </a:lnTo>
                  <a:lnTo>
                    <a:pt x="14747875"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6" name="TextBox 6"/>
          <p:cNvSpPr txBox="1"/>
          <p:nvPr/>
        </p:nvSpPr>
        <p:spPr>
          <a:xfrm>
            <a:off x="6801430" y="2504571"/>
            <a:ext cx="11628478" cy="5923051"/>
          </a:xfrm>
          <a:prstGeom prst="rect">
            <a:avLst/>
          </a:prstGeom>
        </p:spPr>
        <p:txBody>
          <a:bodyPr lIns="0" tIns="0" rIns="0" bIns="0" rtlCol="0" anchor="t">
            <a:spAutoFit/>
          </a:bodyPr>
          <a:lstStyle/>
          <a:p>
            <a:pPr marL="903326" lvl="1" indent="-451663" algn="l">
              <a:lnSpc>
                <a:spcPts val="5857"/>
              </a:lnSpc>
              <a:buFont typeface="Arial"/>
              <a:buChar char="•"/>
            </a:pPr>
            <a:r>
              <a:rPr lang="en-US" sz="4184">
                <a:solidFill>
                  <a:srgbClr val="FFFFFF"/>
                </a:solidFill>
                <a:latin typeface="Inter"/>
                <a:ea typeface="Inter"/>
                <a:cs typeface="Inter"/>
                <a:sym typeface="Inter"/>
              </a:rPr>
              <a:t>Certified Money Coach (CMC)</a:t>
            </a:r>
          </a:p>
          <a:p>
            <a:pPr marL="903326" lvl="1" indent="-451663" algn="l">
              <a:lnSpc>
                <a:spcPts val="5857"/>
              </a:lnSpc>
              <a:buFont typeface="Arial"/>
              <a:buChar char="•"/>
            </a:pPr>
            <a:r>
              <a:rPr lang="en-US" sz="4184">
                <a:solidFill>
                  <a:srgbClr val="FFFFFF"/>
                </a:solidFill>
                <a:latin typeface="Inter"/>
                <a:ea typeface="Inter"/>
                <a:cs typeface="Inter"/>
                <a:sym typeface="Inter"/>
              </a:rPr>
              <a:t>Financial Educator  </a:t>
            </a:r>
          </a:p>
          <a:p>
            <a:pPr marL="903326" lvl="1" indent="-451663" algn="l">
              <a:lnSpc>
                <a:spcPts val="5857"/>
              </a:lnSpc>
              <a:buFont typeface="Arial"/>
              <a:buChar char="•"/>
            </a:pPr>
            <a:r>
              <a:rPr lang="en-US" sz="4184">
                <a:solidFill>
                  <a:srgbClr val="FFFFFF"/>
                </a:solidFill>
                <a:latin typeface="Inter"/>
                <a:ea typeface="Inter"/>
                <a:cs typeface="Inter"/>
                <a:sym typeface="Inter"/>
              </a:rPr>
              <a:t>25+ years financial services  </a:t>
            </a:r>
          </a:p>
          <a:p>
            <a:pPr marL="903326" lvl="1" indent="-451663" algn="l">
              <a:lnSpc>
                <a:spcPts val="5857"/>
              </a:lnSpc>
              <a:buFont typeface="Arial"/>
              <a:buChar char="•"/>
            </a:pPr>
            <a:r>
              <a:rPr lang="en-US" sz="4184">
                <a:solidFill>
                  <a:srgbClr val="FFFFFF"/>
                </a:solidFill>
                <a:latin typeface="Inter"/>
                <a:ea typeface="Inter"/>
                <a:cs typeface="Inter"/>
                <a:sym typeface="Inter"/>
              </a:rPr>
              <a:t>Mum of two young boys</a:t>
            </a:r>
          </a:p>
          <a:p>
            <a:pPr marL="903326" lvl="1" indent="-451663" algn="l">
              <a:lnSpc>
                <a:spcPts val="5857"/>
              </a:lnSpc>
              <a:buFont typeface="Arial"/>
              <a:buChar char="•"/>
            </a:pPr>
            <a:r>
              <a:rPr lang="en-US" sz="4184">
                <a:solidFill>
                  <a:srgbClr val="FFFFFF"/>
                </a:solidFill>
                <a:latin typeface="Inter"/>
                <a:ea typeface="Inter"/>
                <a:cs typeface="Inter"/>
                <a:sym typeface="Inter"/>
              </a:rPr>
              <a:t>Community advocate and volunteer</a:t>
            </a:r>
          </a:p>
          <a:p>
            <a:pPr marL="903326" lvl="1" indent="-451663" algn="l">
              <a:lnSpc>
                <a:spcPts val="5857"/>
              </a:lnSpc>
              <a:buFont typeface="Arial"/>
              <a:buChar char="•"/>
            </a:pPr>
            <a:r>
              <a:rPr lang="en-US" sz="4184">
                <a:solidFill>
                  <a:srgbClr val="FFFFFF"/>
                </a:solidFill>
                <a:latin typeface="Inter"/>
                <a:ea typeface="Inter"/>
                <a:cs typeface="Inter"/>
                <a:sym typeface="Inter"/>
              </a:rPr>
              <a:t>Pro bono financial literacy programs</a:t>
            </a:r>
          </a:p>
          <a:p>
            <a:pPr marL="903326" lvl="1" indent="-451663" algn="l">
              <a:lnSpc>
                <a:spcPts val="5857"/>
              </a:lnSpc>
              <a:buFont typeface="Arial"/>
              <a:buChar char="•"/>
            </a:pPr>
            <a:r>
              <a:rPr lang="en-US" sz="4184">
                <a:solidFill>
                  <a:srgbClr val="FFFFFF"/>
                </a:solidFill>
                <a:latin typeface="Inter"/>
                <a:ea typeface="Inter"/>
                <a:cs typeface="Inter"/>
                <a:sym typeface="Inter"/>
              </a:rPr>
              <a:t>Regular on Southern FM radio</a:t>
            </a:r>
          </a:p>
          <a:p>
            <a:pPr marL="903326" lvl="1" indent="-451663" algn="l">
              <a:lnSpc>
                <a:spcPts val="5857"/>
              </a:lnSpc>
              <a:buFont typeface="Arial"/>
              <a:buChar char="•"/>
            </a:pPr>
            <a:r>
              <a:rPr lang="en-US" sz="4184">
                <a:solidFill>
                  <a:srgbClr val="FFFFFF"/>
                </a:solidFill>
                <a:latin typeface="Inter"/>
                <a:ea typeface="Inter"/>
                <a:cs typeface="Inter"/>
                <a:sym typeface="Inter"/>
              </a:rPr>
              <a:t>Basketball coach - under 10s  </a:t>
            </a:r>
          </a:p>
        </p:txBody>
      </p:sp>
      <p:sp>
        <p:nvSpPr>
          <p:cNvPr id="7" name="AutoShape 7"/>
          <p:cNvSpPr/>
          <p:nvPr/>
        </p:nvSpPr>
        <p:spPr>
          <a:xfrm>
            <a:off x="6801430" y="-1956931"/>
            <a:ext cx="0" cy="12283728"/>
          </a:xfrm>
          <a:prstGeom prst="line">
            <a:avLst/>
          </a:prstGeom>
          <a:ln w="142875" cap="flat">
            <a:solidFill>
              <a:srgbClr val="0A4745"/>
            </a:solidFill>
            <a:prstDash val="solid"/>
            <a:headEnd type="none" w="sm" len="sm"/>
            <a:tailEnd type="none" w="sm" len="sm"/>
          </a:ln>
        </p:spPr>
      </p:sp>
      <p:sp>
        <p:nvSpPr>
          <p:cNvPr id="8" name="TextBox 8"/>
          <p:cNvSpPr txBox="1"/>
          <p:nvPr/>
        </p:nvSpPr>
        <p:spPr>
          <a:xfrm>
            <a:off x="7408004" y="685411"/>
            <a:ext cx="11626489" cy="1584766"/>
          </a:xfrm>
          <a:prstGeom prst="rect">
            <a:avLst/>
          </a:prstGeom>
        </p:spPr>
        <p:txBody>
          <a:bodyPr lIns="0" tIns="0" rIns="0" bIns="0" rtlCol="0" anchor="t">
            <a:spAutoFit/>
          </a:bodyPr>
          <a:lstStyle/>
          <a:p>
            <a:pPr marL="0" lvl="0" indent="0" algn="l">
              <a:lnSpc>
                <a:spcPts val="9824"/>
              </a:lnSpc>
              <a:spcBef>
                <a:spcPct val="0"/>
              </a:spcBef>
            </a:pPr>
            <a:r>
              <a:rPr lang="en-US" sz="11335" b="1" u="none" strike="noStrike" spc="181">
                <a:solidFill>
                  <a:srgbClr val="FFFFFF"/>
                </a:solidFill>
                <a:latin typeface="Miller Headline Bold"/>
                <a:ea typeface="Miller Headline Bold"/>
                <a:cs typeface="Miller Headline Bold"/>
                <a:sym typeface="Miller Headline Bold"/>
              </a:rPr>
              <a:t>Megan Christie</a:t>
            </a:r>
          </a:p>
        </p:txBody>
      </p:sp>
      <p:grpSp>
        <p:nvGrpSpPr>
          <p:cNvPr id="9" name="Group 9"/>
          <p:cNvGrpSpPr/>
          <p:nvPr/>
        </p:nvGrpSpPr>
        <p:grpSpPr>
          <a:xfrm>
            <a:off x="-289595" y="10165975"/>
            <a:ext cx="18577595" cy="121025"/>
            <a:chOff x="0" y="0"/>
            <a:chExt cx="22104350" cy="144000"/>
          </a:xfrm>
        </p:grpSpPr>
        <p:sp>
          <p:nvSpPr>
            <p:cNvPr id="10" name="Freeform 10"/>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11" name="Freeform 11"/>
          <p:cNvSpPr/>
          <p:nvPr/>
        </p:nvSpPr>
        <p:spPr>
          <a:xfrm>
            <a:off x="16364493" y="8673402"/>
            <a:ext cx="1923507" cy="1443139"/>
          </a:xfrm>
          <a:custGeom>
            <a:avLst/>
            <a:gdLst/>
            <a:ahLst/>
            <a:cxnLst/>
            <a:rect l="l" t="t" r="r" b="b"/>
            <a:pathLst>
              <a:path w="1923507" h="1443139">
                <a:moveTo>
                  <a:pt x="0" y="0"/>
                </a:moveTo>
                <a:lnTo>
                  <a:pt x="1923507" y="0"/>
                </a:lnTo>
                <a:lnTo>
                  <a:pt x="1923507" y="1443139"/>
                </a:lnTo>
                <a:lnTo>
                  <a:pt x="0" y="1443139"/>
                </a:lnTo>
                <a:lnTo>
                  <a:pt x="0" y="0"/>
                </a:lnTo>
                <a:close/>
              </a:path>
            </a:pathLst>
          </a:custGeom>
          <a:blipFill>
            <a:blip r:embed="rId4"/>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A4745"/>
        </a:solidFill>
        <a:effectLst/>
      </p:bgPr>
    </p:bg>
    <p:spTree>
      <p:nvGrpSpPr>
        <p:cNvPr id="1" name=""/>
        <p:cNvGrpSpPr/>
        <p:nvPr/>
      </p:nvGrpSpPr>
      <p:grpSpPr>
        <a:xfrm>
          <a:off x="0" y="0"/>
          <a:ext cx="0" cy="0"/>
          <a:chOff x="0" y="0"/>
          <a:chExt cx="0" cy="0"/>
        </a:xfrm>
      </p:grpSpPr>
      <p:sp>
        <p:nvSpPr>
          <p:cNvPr id="2" name="Freeform 2"/>
          <p:cNvSpPr/>
          <p:nvPr/>
        </p:nvSpPr>
        <p:spPr>
          <a:xfrm>
            <a:off x="16382298" y="8600064"/>
            <a:ext cx="1889128" cy="1417889"/>
          </a:xfrm>
          <a:custGeom>
            <a:avLst/>
            <a:gdLst/>
            <a:ahLst/>
            <a:cxnLst/>
            <a:rect l="l" t="t" r="r" b="b"/>
            <a:pathLst>
              <a:path w="1889128" h="1417889">
                <a:moveTo>
                  <a:pt x="0" y="0"/>
                </a:moveTo>
                <a:lnTo>
                  <a:pt x="1889128" y="0"/>
                </a:lnTo>
                <a:lnTo>
                  <a:pt x="1889128" y="1417889"/>
                </a:lnTo>
                <a:lnTo>
                  <a:pt x="0" y="1417889"/>
                </a:lnTo>
                <a:lnTo>
                  <a:pt x="0" y="0"/>
                </a:lnTo>
                <a:close/>
              </a:path>
            </a:pathLst>
          </a:custGeom>
          <a:blipFill>
            <a:blip r:embed="rId3"/>
            <a:stretch>
              <a:fillRect l="-45" r="-45"/>
            </a:stretch>
          </a:blipFill>
        </p:spPr>
      </p:sp>
      <p:grpSp>
        <p:nvGrpSpPr>
          <p:cNvPr id="3" name="Group 3"/>
          <p:cNvGrpSpPr/>
          <p:nvPr/>
        </p:nvGrpSpPr>
        <p:grpSpPr>
          <a:xfrm>
            <a:off x="-942597" y="0"/>
            <a:ext cx="7300850" cy="11149364"/>
            <a:chOff x="0" y="0"/>
            <a:chExt cx="570501" cy="871231"/>
          </a:xfrm>
        </p:grpSpPr>
        <p:sp>
          <p:nvSpPr>
            <p:cNvPr id="4" name="Freeform 4"/>
            <p:cNvSpPr/>
            <p:nvPr/>
          </p:nvSpPr>
          <p:spPr>
            <a:xfrm>
              <a:off x="0" y="0"/>
              <a:ext cx="570501" cy="871231"/>
            </a:xfrm>
            <a:custGeom>
              <a:avLst/>
              <a:gdLst/>
              <a:ahLst/>
              <a:cxnLst/>
              <a:rect l="l" t="t" r="r" b="b"/>
              <a:pathLst>
                <a:path w="570501" h="871231">
                  <a:moveTo>
                    <a:pt x="0" y="0"/>
                  </a:moveTo>
                  <a:lnTo>
                    <a:pt x="570501" y="0"/>
                  </a:lnTo>
                  <a:lnTo>
                    <a:pt x="570501" y="871231"/>
                  </a:lnTo>
                  <a:lnTo>
                    <a:pt x="0" y="871231"/>
                  </a:lnTo>
                  <a:close/>
                </a:path>
              </a:pathLst>
            </a:custGeom>
            <a:blipFill>
              <a:blip r:embed="rId4"/>
              <a:stretch>
                <a:fillRect l="-111560" r="-154031" b="6706"/>
              </a:stretch>
            </a:blipFill>
          </p:spPr>
        </p:sp>
      </p:grpSp>
      <p:sp>
        <p:nvSpPr>
          <p:cNvPr id="5" name="TextBox 5"/>
          <p:cNvSpPr txBox="1"/>
          <p:nvPr/>
        </p:nvSpPr>
        <p:spPr>
          <a:xfrm>
            <a:off x="7293569" y="2423196"/>
            <a:ext cx="11290782" cy="5923051"/>
          </a:xfrm>
          <a:prstGeom prst="rect">
            <a:avLst/>
          </a:prstGeom>
        </p:spPr>
        <p:txBody>
          <a:bodyPr lIns="0" tIns="0" rIns="0" bIns="0" rtlCol="0" anchor="t">
            <a:spAutoFit/>
          </a:bodyPr>
          <a:lstStyle/>
          <a:p>
            <a:pPr marL="903326" lvl="1" indent="-451663" algn="l">
              <a:lnSpc>
                <a:spcPts val="5857"/>
              </a:lnSpc>
              <a:buFont typeface="Arial"/>
              <a:buChar char="•"/>
            </a:pPr>
            <a:r>
              <a:rPr lang="en-US" sz="4184">
                <a:solidFill>
                  <a:srgbClr val="FFFFFF"/>
                </a:solidFill>
                <a:latin typeface="Inter"/>
                <a:ea typeface="Inter"/>
                <a:cs typeface="Inter"/>
                <a:sym typeface="Inter"/>
              </a:rPr>
              <a:t>Founder of money strong</a:t>
            </a:r>
          </a:p>
          <a:p>
            <a:pPr marL="903326" lvl="1" indent="-451663" algn="l">
              <a:lnSpc>
                <a:spcPts val="5857"/>
              </a:lnSpc>
              <a:buFont typeface="Arial"/>
              <a:buChar char="•"/>
            </a:pPr>
            <a:r>
              <a:rPr lang="en-US" sz="4184">
                <a:solidFill>
                  <a:srgbClr val="FFFFFF"/>
                </a:solidFill>
                <a:latin typeface="Inter"/>
                <a:ea typeface="Inter"/>
                <a:cs typeface="Inter"/>
                <a:sym typeface="Inter"/>
              </a:rPr>
              <a:t>philanthropist</a:t>
            </a:r>
          </a:p>
          <a:p>
            <a:pPr marL="903326" lvl="1" indent="-451663" algn="l">
              <a:lnSpc>
                <a:spcPts val="5857"/>
              </a:lnSpc>
              <a:buFont typeface="Arial"/>
              <a:buChar char="•"/>
            </a:pPr>
            <a:r>
              <a:rPr lang="en-US" sz="4184">
                <a:solidFill>
                  <a:srgbClr val="FFFFFF"/>
                </a:solidFill>
                <a:latin typeface="Inter"/>
                <a:ea typeface="Inter"/>
                <a:cs typeface="Inter"/>
                <a:sym typeface="Inter"/>
              </a:rPr>
              <a:t>Financial services innovator </a:t>
            </a:r>
          </a:p>
          <a:p>
            <a:pPr marL="903326" lvl="1" indent="-451663" algn="l">
              <a:lnSpc>
                <a:spcPts val="5857"/>
              </a:lnSpc>
              <a:buFont typeface="Arial"/>
              <a:buChar char="•"/>
            </a:pPr>
            <a:r>
              <a:rPr lang="en-US" sz="4184">
                <a:solidFill>
                  <a:srgbClr val="FFFFFF"/>
                </a:solidFill>
                <a:latin typeface="Inter"/>
                <a:ea typeface="Inter"/>
                <a:cs typeface="Inter"/>
                <a:sym typeface="Inter"/>
              </a:rPr>
              <a:t>30+ Years Financial Services </a:t>
            </a:r>
          </a:p>
          <a:p>
            <a:pPr marL="903326" lvl="1" indent="-451663" algn="l">
              <a:lnSpc>
                <a:spcPts val="5857"/>
              </a:lnSpc>
              <a:buFont typeface="Arial"/>
              <a:buChar char="•"/>
            </a:pPr>
            <a:r>
              <a:rPr lang="en-US" sz="4184">
                <a:solidFill>
                  <a:srgbClr val="FFFFFF"/>
                </a:solidFill>
                <a:latin typeface="Inter"/>
                <a:ea typeface="Inter"/>
                <a:cs typeface="Inter"/>
                <a:sym typeface="Inter"/>
              </a:rPr>
              <a:t> Certified Money Coach (CMC)</a:t>
            </a:r>
          </a:p>
          <a:p>
            <a:pPr marL="903326" lvl="1" indent="-451663" algn="l">
              <a:lnSpc>
                <a:spcPts val="5857"/>
              </a:lnSpc>
              <a:buFont typeface="Arial"/>
              <a:buChar char="•"/>
            </a:pPr>
            <a:r>
              <a:rPr lang="en-US" sz="4184">
                <a:solidFill>
                  <a:srgbClr val="FFFFFF"/>
                </a:solidFill>
                <a:latin typeface="Inter"/>
                <a:ea typeface="Inter"/>
                <a:cs typeface="Inter"/>
                <a:sym typeface="Inter"/>
              </a:rPr>
              <a:t>Mother</a:t>
            </a:r>
          </a:p>
          <a:p>
            <a:pPr marL="903326" lvl="1" indent="-451663" algn="l">
              <a:lnSpc>
                <a:spcPts val="5857"/>
              </a:lnSpc>
              <a:buFont typeface="Arial"/>
              <a:buChar char="•"/>
            </a:pPr>
            <a:r>
              <a:rPr lang="en-US" sz="4184">
                <a:solidFill>
                  <a:srgbClr val="FFFFFF"/>
                </a:solidFill>
                <a:latin typeface="Inter"/>
                <a:ea typeface="Inter"/>
                <a:cs typeface="Inter"/>
                <a:sym typeface="Inter"/>
              </a:rPr>
              <a:t>Advocate for social change</a:t>
            </a:r>
          </a:p>
          <a:p>
            <a:pPr marL="903326" lvl="1" indent="-451663" algn="l">
              <a:lnSpc>
                <a:spcPts val="5857"/>
              </a:lnSpc>
              <a:buFont typeface="Arial"/>
              <a:buChar char="•"/>
            </a:pPr>
            <a:r>
              <a:rPr lang="en-US" sz="4184">
                <a:solidFill>
                  <a:srgbClr val="FFFFFF"/>
                </a:solidFill>
                <a:latin typeface="Inter"/>
                <a:ea typeface="Inter"/>
                <a:cs typeface="Inter"/>
                <a:sym typeface="Inter"/>
              </a:rPr>
              <a:t>Wanna be organic farmer </a:t>
            </a:r>
          </a:p>
        </p:txBody>
      </p:sp>
      <p:sp>
        <p:nvSpPr>
          <p:cNvPr id="6" name="TextBox 6"/>
          <p:cNvSpPr txBox="1"/>
          <p:nvPr/>
        </p:nvSpPr>
        <p:spPr>
          <a:xfrm>
            <a:off x="7925484" y="767275"/>
            <a:ext cx="11626489" cy="1584766"/>
          </a:xfrm>
          <a:prstGeom prst="rect">
            <a:avLst/>
          </a:prstGeom>
        </p:spPr>
        <p:txBody>
          <a:bodyPr lIns="0" tIns="0" rIns="0" bIns="0" rtlCol="0" anchor="t">
            <a:spAutoFit/>
          </a:bodyPr>
          <a:lstStyle/>
          <a:p>
            <a:pPr marL="0" lvl="0" indent="0" algn="l">
              <a:lnSpc>
                <a:spcPts val="9824"/>
              </a:lnSpc>
              <a:spcBef>
                <a:spcPct val="0"/>
              </a:spcBef>
            </a:pPr>
            <a:r>
              <a:rPr lang="en-US" sz="11335" b="1" u="none" strike="noStrike" spc="181">
                <a:solidFill>
                  <a:srgbClr val="FFFFFF"/>
                </a:solidFill>
                <a:latin typeface="Miller Headline Bold"/>
                <a:ea typeface="Miller Headline Bold"/>
                <a:cs typeface="Miller Headline Bold"/>
                <a:sym typeface="Miller Headline Bold"/>
              </a:rPr>
              <a:t>Marion Mays</a:t>
            </a:r>
          </a:p>
        </p:txBody>
      </p:sp>
      <p:grpSp>
        <p:nvGrpSpPr>
          <p:cNvPr id="7" name="Group 7"/>
          <p:cNvGrpSpPr/>
          <p:nvPr/>
        </p:nvGrpSpPr>
        <p:grpSpPr>
          <a:xfrm>
            <a:off x="-1166993" y="-1679260"/>
            <a:ext cx="8460562" cy="15427416"/>
            <a:chOff x="0" y="0"/>
            <a:chExt cx="559173" cy="1019624"/>
          </a:xfrm>
        </p:grpSpPr>
        <p:sp>
          <p:nvSpPr>
            <p:cNvPr id="8" name="Freeform 8"/>
            <p:cNvSpPr/>
            <p:nvPr/>
          </p:nvSpPr>
          <p:spPr>
            <a:xfrm>
              <a:off x="0" y="0"/>
              <a:ext cx="559173" cy="1019624"/>
            </a:xfrm>
            <a:custGeom>
              <a:avLst/>
              <a:gdLst/>
              <a:ahLst/>
              <a:cxnLst/>
              <a:rect l="l" t="t" r="r" b="b"/>
              <a:pathLst>
                <a:path w="559173" h="1019624">
                  <a:moveTo>
                    <a:pt x="0" y="0"/>
                  </a:moveTo>
                  <a:lnTo>
                    <a:pt x="559173" y="0"/>
                  </a:lnTo>
                  <a:lnTo>
                    <a:pt x="559173" y="1019624"/>
                  </a:lnTo>
                  <a:lnTo>
                    <a:pt x="0" y="1019624"/>
                  </a:lnTo>
                  <a:close/>
                </a:path>
              </a:pathLst>
            </a:custGeom>
            <a:blipFill>
              <a:blip r:embed="rId5"/>
              <a:stretch>
                <a:fillRect l="-8184" r="-8184"/>
              </a:stretch>
            </a:blipFill>
            <a:ln w="133350" cap="sq">
              <a:gradFill>
                <a:gsLst>
                  <a:gs pos="0">
                    <a:srgbClr val="F3BA8E">
                      <a:alpha val="100000"/>
                    </a:srgbClr>
                  </a:gs>
                  <a:gs pos="45000">
                    <a:srgbClr val="AD6B4F">
                      <a:alpha val="100000"/>
                    </a:srgbClr>
                  </a:gs>
                  <a:gs pos="100000">
                    <a:srgbClr val="AD6B4F">
                      <a:alpha val="100000"/>
                    </a:srgbClr>
                  </a:gs>
                </a:gsLst>
                <a:lin ang="0"/>
              </a:gradFill>
              <a:prstDash val="solid"/>
              <a:miter/>
            </a:ln>
          </p:spPr>
        </p:sp>
      </p:grpSp>
      <p:grpSp>
        <p:nvGrpSpPr>
          <p:cNvPr id="9" name="Group 9"/>
          <p:cNvGrpSpPr/>
          <p:nvPr/>
        </p:nvGrpSpPr>
        <p:grpSpPr>
          <a:xfrm>
            <a:off x="-289595" y="10165975"/>
            <a:ext cx="18577595" cy="121025"/>
            <a:chOff x="0" y="0"/>
            <a:chExt cx="22104350" cy="144000"/>
          </a:xfrm>
        </p:grpSpPr>
        <p:sp>
          <p:nvSpPr>
            <p:cNvPr id="10" name="Freeform 10"/>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grpSp>
        <p:nvGrpSpPr>
          <p:cNvPr id="2" name="Group 2"/>
          <p:cNvGrpSpPr/>
          <p:nvPr/>
        </p:nvGrpSpPr>
        <p:grpSpPr>
          <a:xfrm>
            <a:off x="-1280986" y="10179000"/>
            <a:ext cx="19568986" cy="127483"/>
            <a:chOff x="0" y="0"/>
            <a:chExt cx="22104350" cy="144000"/>
          </a:xfrm>
        </p:grpSpPr>
        <p:sp>
          <p:nvSpPr>
            <p:cNvPr id="3" name="Freeform 3"/>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4" name="TextBox 4"/>
          <p:cNvSpPr txBox="1"/>
          <p:nvPr/>
        </p:nvSpPr>
        <p:spPr>
          <a:xfrm>
            <a:off x="1155665" y="618287"/>
            <a:ext cx="14695684" cy="10522358"/>
          </a:xfrm>
          <a:prstGeom prst="rect">
            <a:avLst/>
          </a:prstGeom>
        </p:spPr>
        <p:txBody>
          <a:bodyPr lIns="0" tIns="0" rIns="0" bIns="0" rtlCol="0" anchor="t">
            <a:spAutoFit/>
          </a:bodyPr>
          <a:lstStyle/>
          <a:p>
            <a:pPr algn="l">
              <a:lnSpc>
                <a:spcPts val="5619"/>
              </a:lnSpc>
            </a:pPr>
            <a:r>
              <a:rPr lang="en-US" sz="3746" b="1">
                <a:solidFill>
                  <a:srgbClr val="0A4745"/>
                </a:solidFill>
                <a:latin typeface="Inter Bold"/>
                <a:ea typeface="Inter Bold"/>
                <a:cs typeface="Inter Bold"/>
                <a:sym typeface="Inter Bold"/>
              </a:rPr>
              <a:t>NON ADVICE SPACE </a:t>
            </a:r>
          </a:p>
          <a:p>
            <a:pPr algn="l">
              <a:lnSpc>
                <a:spcPts val="5619"/>
              </a:lnSpc>
            </a:pPr>
            <a:r>
              <a:rPr lang="en-US" sz="3746">
                <a:solidFill>
                  <a:srgbClr val="0A4745"/>
                </a:solidFill>
                <a:latin typeface="Inter"/>
                <a:ea typeface="Inter"/>
                <a:cs typeface="Inter"/>
                <a:sym typeface="Inter"/>
              </a:rPr>
              <a:t>The information in this presentation and the links provided are for general information and for educational purposes only.</a:t>
            </a:r>
          </a:p>
          <a:p>
            <a:pPr algn="l">
              <a:lnSpc>
                <a:spcPts val="5619"/>
              </a:lnSpc>
            </a:pPr>
            <a:endParaRPr lang="en-US" sz="3746">
              <a:solidFill>
                <a:srgbClr val="0A4745"/>
              </a:solidFill>
              <a:latin typeface="Inter"/>
              <a:ea typeface="Inter"/>
              <a:cs typeface="Inter"/>
              <a:sym typeface="Inter"/>
            </a:endParaRPr>
          </a:p>
          <a:p>
            <a:pPr algn="l">
              <a:lnSpc>
                <a:spcPts val="5619"/>
              </a:lnSpc>
            </a:pPr>
            <a:r>
              <a:rPr lang="en-US" sz="3746">
                <a:solidFill>
                  <a:srgbClr val="0A4745"/>
                </a:solidFill>
                <a:latin typeface="Inter"/>
                <a:ea typeface="Inter"/>
                <a:cs typeface="Inter"/>
                <a:sym typeface="Inter"/>
              </a:rPr>
              <a:t>Your personal circumstances are unknown to the presenters and therefore this information should not be taken as constituting professional advice.</a:t>
            </a:r>
          </a:p>
          <a:p>
            <a:pPr algn="l">
              <a:lnSpc>
                <a:spcPts val="5619"/>
              </a:lnSpc>
            </a:pPr>
            <a:endParaRPr lang="en-US" sz="3746">
              <a:solidFill>
                <a:srgbClr val="0A4745"/>
              </a:solidFill>
              <a:latin typeface="Inter"/>
              <a:ea typeface="Inter"/>
              <a:cs typeface="Inter"/>
              <a:sym typeface="Inter"/>
            </a:endParaRPr>
          </a:p>
          <a:p>
            <a:pPr algn="l">
              <a:lnSpc>
                <a:spcPts val="5619"/>
              </a:lnSpc>
            </a:pPr>
            <a:endParaRPr lang="en-US" sz="3746">
              <a:solidFill>
                <a:srgbClr val="0A4745"/>
              </a:solidFill>
              <a:latin typeface="Inter"/>
              <a:ea typeface="Inter"/>
              <a:cs typeface="Inter"/>
              <a:sym typeface="Inter"/>
            </a:endParaRPr>
          </a:p>
          <a:p>
            <a:pPr algn="l">
              <a:lnSpc>
                <a:spcPts val="5619"/>
              </a:lnSpc>
            </a:pPr>
            <a:endParaRPr lang="en-US" sz="3746">
              <a:solidFill>
                <a:srgbClr val="0A4745"/>
              </a:solidFill>
              <a:latin typeface="Inter"/>
              <a:ea typeface="Inter"/>
              <a:cs typeface="Inter"/>
              <a:sym typeface="Inter"/>
            </a:endParaRPr>
          </a:p>
          <a:p>
            <a:pPr algn="l">
              <a:lnSpc>
                <a:spcPts val="5619"/>
              </a:lnSpc>
            </a:pPr>
            <a:r>
              <a:rPr lang="en-US" sz="3746" b="1">
                <a:solidFill>
                  <a:srgbClr val="0A4745"/>
                </a:solidFill>
                <a:latin typeface="Inter Bold"/>
                <a:ea typeface="Inter Bold"/>
                <a:cs typeface="Inter Bold"/>
                <a:sym typeface="Inter Bold"/>
              </a:rPr>
              <a:t>Please always seek your own independent advice from a suitably licensed expert such as a qualified financial planner  before making any financial decisons. </a:t>
            </a:r>
          </a:p>
          <a:p>
            <a:pPr algn="l">
              <a:lnSpc>
                <a:spcPts val="5619"/>
              </a:lnSpc>
            </a:pPr>
            <a:endParaRPr lang="en-US" sz="3746" b="1">
              <a:solidFill>
                <a:srgbClr val="0A4745"/>
              </a:solidFill>
              <a:latin typeface="Inter Bold"/>
              <a:ea typeface="Inter Bold"/>
              <a:cs typeface="Inter Bold"/>
              <a:sym typeface="Inter Bold"/>
            </a:endParaRPr>
          </a:p>
          <a:p>
            <a:pPr algn="l">
              <a:lnSpc>
                <a:spcPts val="5619"/>
              </a:lnSpc>
            </a:pPr>
            <a:endParaRPr lang="en-US" sz="3746" b="1">
              <a:solidFill>
                <a:srgbClr val="0A4745"/>
              </a:solidFill>
              <a:latin typeface="Inter Bold"/>
              <a:ea typeface="Inter Bold"/>
              <a:cs typeface="Inter Bold"/>
              <a:sym typeface="Inter Bold"/>
            </a:endParaRPr>
          </a:p>
        </p:txBody>
      </p:sp>
      <p:sp>
        <p:nvSpPr>
          <p:cNvPr id="5" name="Freeform 5"/>
          <p:cNvSpPr/>
          <p:nvPr/>
        </p:nvSpPr>
        <p:spPr>
          <a:xfrm>
            <a:off x="13153282" y="4924625"/>
            <a:ext cx="1789707" cy="1787470"/>
          </a:xfrm>
          <a:custGeom>
            <a:avLst/>
            <a:gdLst/>
            <a:ahLst/>
            <a:cxnLst/>
            <a:rect l="l" t="t" r="r" b="b"/>
            <a:pathLst>
              <a:path w="1789707" h="1787470">
                <a:moveTo>
                  <a:pt x="0" y="0"/>
                </a:moveTo>
                <a:lnTo>
                  <a:pt x="1789707" y="0"/>
                </a:lnTo>
                <a:lnTo>
                  <a:pt x="1789707" y="1787470"/>
                </a:lnTo>
                <a:lnTo>
                  <a:pt x="0" y="1787470"/>
                </a:lnTo>
                <a:lnTo>
                  <a:pt x="0" y="0"/>
                </a:lnTo>
                <a:close/>
              </a:path>
            </a:pathLst>
          </a:custGeom>
          <a:blipFill>
            <a:blip r:embed="rId3"/>
            <a:stretch>
              <a:fillRect/>
            </a:stretch>
          </a:blipFill>
        </p:spPr>
      </p:sp>
      <p:pic>
        <p:nvPicPr>
          <p:cNvPr id="6" name="Picture 6"/>
          <p:cNvPicPr>
            <a:picLocks noChangeAspect="1"/>
          </p:cNvPicPr>
          <p:nvPr/>
        </p:nvPicPr>
        <p:blipFill>
          <a:blip r:embed="rId4"/>
          <a:srcRect/>
          <a:stretch>
            <a:fillRect/>
          </a:stretch>
        </p:blipFill>
        <p:spPr>
          <a:xfrm>
            <a:off x="11168445" y="3150763"/>
            <a:ext cx="5011232" cy="4961120"/>
          </a:xfrm>
          <a:prstGeom prst="rect">
            <a:avLst/>
          </a:prstGeom>
        </p:spPr>
      </p:pic>
      <p:sp>
        <p:nvSpPr>
          <p:cNvPr id="7" name="Freeform 7"/>
          <p:cNvSpPr/>
          <p:nvPr/>
        </p:nvSpPr>
        <p:spPr>
          <a:xfrm>
            <a:off x="16364493" y="8673402"/>
            <a:ext cx="1923507" cy="1443139"/>
          </a:xfrm>
          <a:custGeom>
            <a:avLst/>
            <a:gdLst/>
            <a:ahLst/>
            <a:cxnLst/>
            <a:rect l="l" t="t" r="r" b="b"/>
            <a:pathLst>
              <a:path w="1923507" h="1443139">
                <a:moveTo>
                  <a:pt x="0" y="0"/>
                </a:moveTo>
                <a:lnTo>
                  <a:pt x="1923507" y="0"/>
                </a:lnTo>
                <a:lnTo>
                  <a:pt x="1923507" y="1443139"/>
                </a:lnTo>
                <a:lnTo>
                  <a:pt x="0" y="1443139"/>
                </a:lnTo>
                <a:lnTo>
                  <a:pt x="0" y="0"/>
                </a:lnTo>
                <a:close/>
              </a:path>
            </a:pathLst>
          </a:custGeom>
          <a:blipFill>
            <a:blip r:embed="rId5"/>
            <a:stretch>
              <a:fillRect/>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sp>
        <p:nvSpPr>
          <p:cNvPr id="2" name="TextBox 2"/>
          <p:cNvSpPr txBox="1"/>
          <p:nvPr/>
        </p:nvSpPr>
        <p:spPr>
          <a:xfrm>
            <a:off x="1028700" y="567974"/>
            <a:ext cx="16513076" cy="8057803"/>
          </a:xfrm>
          <a:prstGeom prst="rect">
            <a:avLst/>
          </a:prstGeom>
        </p:spPr>
        <p:txBody>
          <a:bodyPr lIns="0" tIns="0" rIns="0" bIns="0" rtlCol="0" anchor="t">
            <a:spAutoFit/>
          </a:bodyPr>
          <a:lstStyle/>
          <a:p>
            <a:pPr marL="0" lvl="0" indent="0" algn="l">
              <a:lnSpc>
                <a:spcPts val="14018"/>
              </a:lnSpc>
              <a:spcBef>
                <a:spcPct val="0"/>
              </a:spcBef>
            </a:pPr>
            <a:r>
              <a:rPr lang="en-US" sz="10013">
                <a:solidFill>
                  <a:srgbClr val="0A4745"/>
                </a:solidFill>
                <a:latin typeface="Miller Headline"/>
                <a:ea typeface="Miller Headline"/>
                <a:cs typeface="Miller Headline"/>
                <a:sym typeface="Miller Headline"/>
              </a:rPr>
              <a:t>Agenda: </a:t>
            </a:r>
          </a:p>
          <a:p>
            <a:pPr marL="1212069" lvl="1" indent="-606034" algn="l">
              <a:lnSpc>
                <a:spcPts val="7859"/>
              </a:lnSpc>
              <a:spcBef>
                <a:spcPct val="0"/>
              </a:spcBef>
              <a:buAutoNum type="arabicPeriod"/>
            </a:pPr>
            <a:r>
              <a:rPr lang="en-US" sz="5614" u="none" strike="noStrike">
                <a:solidFill>
                  <a:srgbClr val="0A4745"/>
                </a:solidFill>
                <a:latin typeface="Miller Headline"/>
                <a:ea typeface="Miller Headline"/>
                <a:cs typeface="Miller Headline"/>
                <a:sym typeface="Miller Headline"/>
              </a:rPr>
              <a:t>The Why - financial safety matters </a:t>
            </a:r>
          </a:p>
          <a:p>
            <a:pPr marL="1212069" lvl="1" indent="-606034" algn="l">
              <a:lnSpc>
                <a:spcPts val="7859"/>
              </a:lnSpc>
              <a:spcBef>
                <a:spcPct val="0"/>
              </a:spcBef>
              <a:buAutoNum type="arabicPeriod"/>
            </a:pPr>
            <a:r>
              <a:rPr lang="en-US" sz="5614" u="none" strike="noStrike">
                <a:solidFill>
                  <a:srgbClr val="0A4745"/>
                </a:solidFill>
                <a:latin typeface="Miller Headline"/>
                <a:ea typeface="Miller Headline"/>
                <a:cs typeface="Miller Headline"/>
                <a:sym typeface="Miller Headline"/>
              </a:rPr>
              <a:t>The Practical - strategies for greater safety and security </a:t>
            </a:r>
          </a:p>
          <a:p>
            <a:pPr marL="1212069" lvl="1" indent="-606034" algn="l">
              <a:lnSpc>
                <a:spcPts val="7859"/>
              </a:lnSpc>
              <a:buAutoNum type="arabicPeriod"/>
            </a:pPr>
            <a:r>
              <a:rPr lang="en-US" sz="5614" u="none" strike="noStrike">
                <a:solidFill>
                  <a:srgbClr val="0A4745"/>
                </a:solidFill>
                <a:latin typeface="Miller Headline"/>
                <a:ea typeface="Miller Headline"/>
                <a:cs typeface="Miller Headline"/>
                <a:sym typeface="Miller Headline"/>
              </a:rPr>
              <a:t>The Real - ways you too can improve your financial wellbeing and security</a:t>
            </a:r>
          </a:p>
          <a:p>
            <a:pPr marL="0" lvl="0" indent="0" algn="l">
              <a:lnSpc>
                <a:spcPts val="7859"/>
              </a:lnSpc>
              <a:spcBef>
                <a:spcPct val="0"/>
              </a:spcBef>
            </a:pPr>
            <a:endParaRPr lang="en-US" sz="5614" u="none" strike="noStrike">
              <a:solidFill>
                <a:srgbClr val="0A4745"/>
              </a:solidFill>
              <a:latin typeface="Miller Headline"/>
              <a:ea typeface="Miller Headline"/>
              <a:cs typeface="Miller Headline"/>
              <a:sym typeface="Miller Headline"/>
            </a:endParaRPr>
          </a:p>
          <a:p>
            <a:pPr marL="0" lvl="0" indent="0" algn="l">
              <a:lnSpc>
                <a:spcPts val="9119"/>
              </a:lnSpc>
              <a:spcBef>
                <a:spcPct val="0"/>
              </a:spcBef>
            </a:pPr>
            <a:r>
              <a:rPr lang="en-US" sz="6514" u="none" strike="noStrike">
                <a:solidFill>
                  <a:srgbClr val="D2979F"/>
                </a:solidFill>
                <a:latin typeface="Miller Headline"/>
                <a:ea typeface="Miller Headline"/>
                <a:cs typeface="Miller Headline"/>
                <a:sym typeface="Miller Headline"/>
              </a:rPr>
              <a:t>One in session activity + take away exercises</a:t>
            </a:r>
          </a:p>
        </p:txBody>
      </p:sp>
      <p:grpSp>
        <p:nvGrpSpPr>
          <p:cNvPr id="3" name="Group 3"/>
          <p:cNvGrpSpPr/>
          <p:nvPr/>
        </p:nvGrpSpPr>
        <p:grpSpPr>
          <a:xfrm>
            <a:off x="-289595" y="10165975"/>
            <a:ext cx="18577595" cy="121025"/>
            <a:chOff x="0" y="0"/>
            <a:chExt cx="22104350" cy="144000"/>
          </a:xfrm>
        </p:grpSpPr>
        <p:sp>
          <p:nvSpPr>
            <p:cNvPr id="4" name="Freeform 4"/>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5" name="Freeform 5"/>
          <p:cNvSpPr/>
          <p:nvPr/>
        </p:nvSpPr>
        <p:spPr>
          <a:xfrm>
            <a:off x="16364493" y="8673402"/>
            <a:ext cx="1923507" cy="1443139"/>
          </a:xfrm>
          <a:custGeom>
            <a:avLst/>
            <a:gdLst/>
            <a:ahLst/>
            <a:cxnLst/>
            <a:rect l="l" t="t" r="r" b="b"/>
            <a:pathLst>
              <a:path w="1923507" h="1443139">
                <a:moveTo>
                  <a:pt x="0" y="0"/>
                </a:moveTo>
                <a:lnTo>
                  <a:pt x="1923507" y="0"/>
                </a:lnTo>
                <a:lnTo>
                  <a:pt x="1923507" y="1443139"/>
                </a:lnTo>
                <a:lnTo>
                  <a:pt x="0" y="1443139"/>
                </a:lnTo>
                <a:lnTo>
                  <a:pt x="0" y="0"/>
                </a:lnTo>
                <a:close/>
              </a:path>
            </a:pathLst>
          </a:custGeom>
          <a:blipFill>
            <a:blip r:embed="rId3"/>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5"/>
        </a:solidFill>
        <a:effectLst/>
      </p:bgPr>
    </p:bg>
    <p:spTree>
      <p:nvGrpSpPr>
        <p:cNvPr id="1" name=""/>
        <p:cNvGrpSpPr/>
        <p:nvPr/>
      </p:nvGrpSpPr>
      <p:grpSpPr>
        <a:xfrm>
          <a:off x="0" y="0"/>
          <a:ext cx="0" cy="0"/>
          <a:chOff x="0" y="0"/>
          <a:chExt cx="0" cy="0"/>
        </a:xfrm>
      </p:grpSpPr>
      <p:grpSp>
        <p:nvGrpSpPr>
          <p:cNvPr id="2" name="Group 2"/>
          <p:cNvGrpSpPr/>
          <p:nvPr/>
        </p:nvGrpSpPr>
        <p:grpSpPr>
          <a:xfrm>
            <a:off x="10502913" y="1460112"/>
            <a:ext cx="3501999" cy="3962432"/>
            <a:chOff x="0" y="0"/>
            <a:chExt cx="4669332" cy="5283242"/>
          </a:xfrm>
        </p:grpSpPr>
        <p:sp>
          <p:nvSpPr>
            <p:cNvPr id="3" name="Freeform 3"/>
            <p:cNvSpPr/>
            <p:nvPr/>
          </p:nvSpPr>
          <p:spPr>
            <a:xfrm>
              <a:off x="0" y="0"/>
              <a:ext cx="4669332" cy="5283242"/>
            </a:xfrm>
            <a:custGeom>
              <a:avLst/>
              <a:gdLst/>
              <a:ahLst/>
              <a:cxnLst/>
              <a:rect l="l" t="t" r="r" b="b"/>
              <a:pathLst>
                <a:path w="4669332" h="5283242">
                  <a:moveTo>
                    <a:pt x="0" y="0"/>
                  </a:moveTo>
                  <a:lnTo>
                    <a:pt x="4669332" y="0"/>
                  </a:lnTo>
                  <a:lnTo>
                    <a:pt x="4669332" y="5283242"/>
                  </a:lnTo>
                  <a:lnTo>
                    <a:pt x="0" y="5283242"/>
                  </a:lnTo>
                  <a:lnTo>
                    <a:pt x="0" y="0"/>
                  </a:lnTo>
                  <a:close/>
                </a:path>
              </a:pathLst>
            </a:custGeom>
            <a:blipFill>
              <a:blip r:embed="rId3"/>
              <a:stretch>
                <a:fillRect/>
              </a:stretch>
            </a:blipFill>
          </p:spPr>
        </p:sp>
        <p:grpSp>
          <p:nvGrpSpPr>
            <p:cNvPr id="4" name="Group 4"/>
            <p:cNvGrpSpPr/>
            <p:nvPr/>
          </p:nvGrpSpPr>
          <p:grpSpPr>
            <a:xfrm>
              <a:off x="362991" y="412209"/>
              <a:ext cx="3943350" cy="4458825"/>
              <a:chOff x="0" y="0"/>
              <a:chExt cx="3943350" cy="4458825"/>
            </a:xfrm>
          </p:grpSpPr>
          <p:sp>
            <p:nvSpPr>
              <p:cNvPr id="5" name="Freeform 5"/>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FFFF5"/>
              </a:solidFill>
            </p:spPr>
          </p:sp>
        </p:grpSp>
        <p:grpSp>
          <p:nvGrpSpPr>
            <p:cNvPr id="6" name="Group 6"/>
            <p:cNvGrpSpPr/>
            <p:nvPr/>
          </p:nvGrpSpPr>
          <p:grpSpPr>
            <a:xfrm>
              <a:off x="362991" y="4799034"/>
              <a:ext cx="3943350" cy="72000"/>
              <a:chOff x="0" y="0"/>
              <a:chExt cx="3943350" cy="72000"/>
            </a:xfrm>
          </p:grpSpPr>
          <p:sp>
            <p:nvSpPr>
              <p:cNvPr id="7" name="Freeform 7"/>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8" name="Group 8"/>
          <p:cNvGrpSpPr/>
          <p:nvPr/>
        </p:nvGrpSpPr>
        <p:grpSpPr>
          <a:xfrm>
            <a:off x="10502913" y="5485803"/>
            <a:ext cx="3501999" cy="3962432"/>
            <a:chOff x="0" y="0"/>
            <a:chExt cx="4669332" cy="5283242"/>
          </a:xfrm>
        </p:grpSpPr>
        <p:sp>
          <p:nvSpPr>
            <p:cNvPr id="9" name="Freeform 9"/>
            <p:cNvSpPr/>
            <p:nvPr/>
          </p:nvSpPr>
          <p:spPr>
            <a:xfrm>
              <a:off x="0" y="0"/>
              <a:ext cx="4669332" cy="5283242"/>
            </a:xfrm>
            <a:custGeom>
              <a:avLst/>
              <a:gdLst/>
              <a:ahLst/>
              <a:cxnLst/>
              <a:rect l="l" t="t" r="r" b="b"/>
              <a:pathLst>
                <a:path w="4669332" h="5283242">
                  <a:moveTo>
                    <a:pt x="0" y="0"/>
                  </a:moveTo>
                  <a:lnTo>
                    <a:pt x="4669332" y="0"/>
                  </a:lnTo>
                  <a:lnTo>
                    <a:pt x="4669332" y="5283242"/>
                  </a:lnTo>
                  <a:lnTo>
                    <a:pt x="0" y="5283242"/>
                  </a:lnTo>
                  <a:lnTo>
                    <a:pt x="0" y="0"/>
                  </a:lnTo>
                  <a:close/>
                </a:path>
              </a:pathLst>
            </a:custGeom>
            <a:blipFill>
              <a:blip r:embed="rId3"/>
              <a:stretch>
                <a:fillRect/>
              </a:stretch>
            </a:blipFill>
          </p:spPr>
        </p:sp>
        <p:grpSp>
          <p:nvGrpSpPr>
            <p:cNvPr id="10" name="Group 10"/>
            <p:cNvGrpSpPr/>
            <p:nvPr/>
          </p:nvGrpSpPr>
          <p:grpSpPr>
            <a:xfrm>
              <a:off x="362991" y="412209"/>
              <a:ext cx="3943350" cy="4458825"/>
              <a:chOff x="0" y="0"/>
              <a:chExt cx="3943350" cy="4458825"/>
            </a:xfrm>
          </p:grpSpPr>
          <p:sp>
            <p:nvSpPr>
              <p:cNvPr id="11" name="Freeform 11"/>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FFFF5"/>
              </a:solidFill>
            </p:spPr>
          </p:sp>
        </p:grpSp>
        <p:grpSp>
          <p:nvGrpSpPr>
            <p:cNvPr id="12" name="Group 12"/>
            <p:cNvGrpSpPr/>
            <p:nvPr/>
          </p:nvGrpSpPr>
          <p:grpSpPr>
            <a:xfrm>
              <a:off x="362991" y="4799034"/>
              <a:ext cx="3943350" cy="72000"/>
              <a:chOff x="0" y="0"/>
              <a:chExt cx="3943350" cy="72000"/>
            </a:xfrm>
          </p:grpSpPr>
          <p:sp>
            <p:nvSpPr>
              <p:cNvPr id="13" name="Freeform 13"/>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14" name="Group 14"/>
          <p:cNvGrpSpPr/>
          <p:nvPr/>
        </p:nvGrpSpPr>
        <p:grpSpPr>
          <a:xfrm>
            <a:off x="14224807" y="1460112"/>
            <a:ext cx="3501999" cy="3962432"/>
            <a:chOff x="0" y="0"/>
            <a:chExt cx="4669332" cy="5283242"/>
          </a:xfrm>
        </p:grpSpPr>
        <p:sp>
          <p:nvSpPr>
            <p:cNvPr id="15" name="Freeform 15"/>
            <p:cNvSpPr/>
            <p:nvPr/>
          </p:nvSpPr>
          <p:spPr>
            <a:xfrm>
              <a:off x="0" y="0"/>
              <a:ext cx="4669332" cy="5283242"/>
            </a:xfrm>
            <a:custGeom>
              <a:avLst/>
              <a:gdLst/>
              <a:ahLst/>
              <a:cxnLst/>
              <a:rect l="l" t="t" r="r" b="b"/>
              <a:pathLst>
                <a:path w="4669332" h="5283242">
                  <a:moveTo>
                    <a:pt x="0" y="0"/>
                  </a:moveTo>
                  <a:lnTo>
                    <a:pt x="4669332" y="0"/>
                  </a:lnTo>
                  <a:lnTo>
                    <a:pt x="4669332" y="5283242"/>
                  </a:lnTo>
                  <a:lnTo>
                    <a:pt x="0" y="5283242"/>
                  </a:lnTo>
                  <a:lnTo>
                    <a:pt x="0" y="0"/>
                  </a:lnTo>
                  <a:close/>
                </a:path>
              </a:pathLst>
            </a:custGeom>
            <a:blipFill>
              <a:blip r:embed="rId3"/>
              <a:stretch>
                <a:fillRect/>
              </a:stretch>
            </a:blipFill>
          </p:spPr>
        </p:sp>
        <p:grpSp>
          <p:nvGrpSpPr>
            <p:cNvPr id="16" name="Group 16"/>
            <p:cNvGrpSpPr/>
            <p:nvPr/>
          </p:nvGrpSpPr>
          <p:grpSpPr>
            <a:xfrm>
              <a:off x="362991" y="412209"/>
              <a:ext cx="3943350" cy="4458825"/>
              <a:chOff x="0" y="0"/>
              <a:chExt cx="3943350" cy="4458825"/>
            </a:xfrm>
          </p:grpSpPr>
          <p:sp>
            <p:nvSpPr>
              <p:cNvPr id="17" name="Freeform 17"/>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0DBDE"/>
              </a:solidFill>
            </p:spPr>
          </p:sp>
        </p:grpSp>
        <p:grpSp>
          <p:nvGrpSpPr>
            <p:cNvPr id="18" name="Group 18"/>
            <p:cNvGrpSpPr/>
            <p:nvPr/>
          </p:nvGrpSpPr>
          <p:grpSpPr>
            <a:xfrm>
              <a:off x="362991" y="4799034"/>
              <a:ext cx="3943350" cy="72000"/>
              <a:chOff x="0" y="0"/>
              <a:chExt cx="3943350" cy="72000"/>
            </a:xfrm>
          </p:grpSpPr>
          <p:sp>
            <p:nvSpPr>
              <p:cNvPr id="19" name="Freeform 19"/>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20" name="Group 20"/>
          <p:cNvGrpSpPr/>
          <p:nvPr/>
        </p:nvGrpSpPr>
        <p:grpSpPr>
          <a:xfrm>
            <a:off x="14224807" y="5485803"/>
            <a:ext cx="3501999" cy="3962432"/>
            <a:chOff x="0" y="0"/>
            <a:chExt cx="4669332" cy="5283242"/>
          </a:xfrm>
        </p:grpSpPr>
        <p:sp>
          <p:nvSpPr>
            <p:cNvPr id="21" name="Freeform 21"/>
            <p:cNvSpPr/>
            <p:nvPr/>
          </p:nvSpPr>
          <p:spPr>
            <a:xfrm>
              <a:off x="0" y="0"/>
              <a:ext cx="4669332" cy="5283242"/>
            </a:xfrm>
            <a:custGeom>
              <a:avLst/>
              <a:gdLst/>
              <a:ahLst/>
              <a:cxnLst/>
              <a:rect l="l" t="t" r="r" b="b"/>
              <a:pathLst>
                <a:path w="4669332" h="5283242">
                  <a:moveTo>
                    <a:pt x="0" y="0"/>
                  </a:moveTo>
                  <a:lnTo>
                    <a:pt x="4669332" y="0"/>
                  </a:lnTo>
                  <a:lnTo>
                    <a:pt x="4669332" y="5283242"/>
                  </a:lnTo>
                  <a:lnTo>
                    <a:pt x="0" y="5283242"/>
                  </a:lnTo>
                  <a:lnTo>
                    <a:pt x="0" y="0"/>
                  </a:lnTo>
                  <a:close/>
                </a:path>
              </a:pathLst>
            </a:custGeom>
            <a:blipFill>
              <a:blip r:embed="rId3"/>
              <a:stretch>
                <a:fillRect/>
              </a:stretch>
            </a:blipFill>
          </p:spPr>
        </p:sp>
        <p:grpSp>
          <p:nvGrpSpPr>
            <p:cNvPr id="22" name="Group 22"/>
            <p:cNvGrpSpPr/>
            <p:nvPr/>
          </p:nvGrpSpPr>
          <p:grpSpPr>
            <a:xfrm>
              <a:off x="362991" y="412209"/>
              <a:ext cx="3943350" cy="4458825"/>
              <a:chOff x="0" y="0"/>
              <a:chExt cx="3943350" cy="4458825"/>
            </a:xfrm>
          </p:grpSpPr>
          <p:sp>
            <p:nvSpPr>
              <p:cNvPr id="23" name="Freeform 23"/>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FFFF5"/>
              </a:solidFill>
            </p:spPr>
          </p:sp>
        </p:grpSp>
        <p:grpSp>
          <p:nvGrpSpPr>
            <p:cNvPr id="24" name="Group 24"/>
            <p:cNvGrpSpPr/>
            <p:nvPr/>
          </p:nvGrpSpPr>
          <p:grpSpPr>
            <a:xfrm>
              <a:off x="362991" y="4799034"/>
              <a:ext cx="3943350" cy="72000"/>
              <a:chOff x="0" y="0"/>
              <a:chExt cx="3943350" cy="72000"/>
            </a:xfrm>
          </p:grpSpPr>
          <p:sp>
            <p:nvSpPr>
              <p:cNvPr id="25" name="Freeform 25"/>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sp>
        <p:nvSpPr>
          <p:cNvPr id="26" name="Freeform 26"/>
          <p:cNvSpPr/>
          <p:nvPr/>
        </p:nvSpPr>
        <p:spPr>
          <a:xfrm>
            <a:off x="253580" y="8539224"/>
            <a:ext cx="1916860" cy="1438152"/>
          </a:xfrm>
          <a:custGeom>
            <a:avLst/>
            <a:gdLst/>
            <a:ahLst/>
            <a:cxnLst/>
            <a:rect l="l" t="t" r="r" b="b"/>
            <a:pathLst>
              <a:path w="1916860" h="1438152">
                <a:moveTo>
                  <a:pt x="0" y="0"/>
                </a:moveTo>
                <a:lnTo>
                  <a:pt x="1916860" y="0"/>
                </a:lnTo>
                <a:lnTo>
                  <a:pt x="1916860" y="1438152"/>
                </a:lnTo>
                <a:lnTo>
                  <a:pt x="0" y="1438152"/>
                </a:lnTo>
                <a:lnTo>
                  <a:pt x="0" y="0"/>
                </a:lnTo>
                <a:close/>
              </a:path>
            </a:pathLst>
          </a:custGeom>
          <a:blipFill>
            <a:blip r:embed="rId4"/>
            <a:stretch>
              <a:fillRect/>
            </a:stretch>
          </a:blipFill>
        </p:spPr>
      </p:sp>
      <p:sp>
        <p:nvSpPr>
          <p:cNvPr id="27" name="TextBox 27"/>
          <p:cNvSpPr txBox="1"/>
          <p:nvPr/>
        </p:nvSpPr>
        <p:spPr>
          <a:xfrm>
            <a:off x="703792" y="584192"/>
            <a:ext cx="10221140" cy="2218970"/>
          </a:xfrm>
          <a:prstGeom prst="rect">
            <a:avLst/>
          </a:prstGeom>
        </p:spPr>
        <p:txBody>
          <a:bodyPr lIns="0" tIns="0" rIns="0" bIns="0" rtlCol="0" anchor="t">
            <a:spAutoFit/>
          </a:bodyPr>
          <a:lstStyle/>
          <a:p>
            <a:pPr marL="0" lvl="0" indent="0" algn="l">
              <a:lnSpc>
                <a:spcPts val="8419"/>
              </a:lnSpc>
              <a:spcBef>
                <a:spcPct val="0"/>
              </a:spcBef>
            </a:pPr>
            <a:r>
              <a:rPr lang="en-US" sz="6013" u="none" strike="noStrike">
                <a:solidFill>
                  <a:srgbClr val="D2979F"/>
                </a:solidFill>
                <a:latin typeface="Miller Headline"/>
                <a:ea typeface="Miller Headline"/>
                <a:cs typeface="Miller Headline"/>
                <a:sym typeface="Miller Headline"/>
              </a:rPr>
              <a:t>The Current Financial Eco System </a:t>
            </a:r>
          </a:p>
          <a:p>
            <a:pPr marL="0" lvl="0" indent="0" algn="l">
              <a:lnSpc>
                <a:spcPts val="8419"/>
              </a:lnSpc>
              <a:spcBef>
                <a:spcPct val="0"/>
              </a:spcBef>
            </a:pPr>
            <a:r>
              <a:rPr lang="en-US" sz="6013" u="none" strike="noStrike">
                <a:solidFill>
                  <a:srgbClr val="D2979F"/>
                </a:solidFill>
                <a:latin typeface="Miller Headline"/>
                <a:ea typeface="Miller Headline"/>
                <a:cs typeface="Miller Headline"/>
                <a:sym typeface="Miller Headline"/>
              </a:rPr>
              <a:t>in Australia </a:t>
            </a:r>
          </a:p>
        </p:txBody>
      </p:sp>
      <p:sp>
        <p:nvSpPr>
          <p:cNvPr id="28" name="TextBox 28"/>
          <p:cNvSpPr txBox="1"/>
          <p:nvPr/>
        </p:nvSpPr>
        <p:spPr>
          <a:xfrm>
            <a:off x="1532906" y="5057775"/>
            <a:ext cx="6691926" cy="1279134"/>
          </a:xfrm>
          <a:prstGeom prst="rect">
            <a:avLst/>
          </a:prstGeom>
        </p:spPr>
        <p:txBody>
          <a:bodyPr lIns="0" tIns="0" rIns="0" bIns="0" rtlCol="0" anchor="t">
            <a:spAutoFit/>
          </a:bodyPr>
          <a:lstStyle/>
          <a:p>
            <a:pPr algn="l">
              <a:lnSpc>
                <a:spcPts val="5123"/>
              </a:lnSpc>
            </a:pPr>
            <a:r>
              <a:rPr lang="en-US" sz="3600" b="1">
                <a:solidFill>
                  <a:srgbClr val="0A4745"/>
                </a:solidFill>
                <a:latin typeface="Inter Bold"/>
                <a:ea typeface="Inter Bold"/>
                <a:cs typeface="Inter Bold"/>
                <a:sym typeface="Inter Bold"/>
              </a:rPr>
              <a:t>27,000,000 Australians need help with Money </a:t>
            </a:r>
          </a:p>
        </p:txBody>
      </p:sp>
      <p:sp>
        <p:nvSpPr>
          <p:cNvPr id="29" name="TextBox 29"/>
          <p:cNvSpPr txBox="1"/>
          <p:nvPr/>
        </p:nvSpPr>
        <p:spPr>
          <a:xfrm>
            <a:off x="11066261" y="3835694"/>
            <a:ext cx="2385419" cy="577215"/>
          </a:xfrm>
          <a:prstGeom prst="rect">
            <a:avLst/>
          </a:prstGeom>
        </p:spPr>
        <p:txBody>
          <a:bodyPr lIns="0" tIns="0" rIns="0" bIns="0" rtlCol="0" anchor="t">
            <a:spAutoFit/>
          </a:bodyPr>
          <a:lstStyle/>
          <a:p>
            <a:pPr algn="l">
              <a:lnSpc>
                <a:spcPts val="4500"/>
              </a:lnSpc>
            </a:pPr>
            <a:r>
              <a:rPr lang="en-US" sz="3600" b="1">
                <a:solidFill>
                  <a:srgbClr val="0A4745"/>
                </a:solidFill>
                <a:latin typeface="Inter Bold"/>
                <a:ea typeface="Inter Bold"/>
                <a:cs typeface="Inter Bold"/>
                <a:sym typeface="Inter Bold"/>
              </a:rPr>
              <a:t>15,000</a:t>
            </a:r>
          </a:p>
        </p:txBody>
      </p:sp>
      <p:sp>
        <p:nvSpPr>
          <p:cNvPr id="30" name="TextBox 30"/>
          <p:cNvSpPr txBox="1"/>
          <p:nvPr/>
        </p:nvSpPr>
        <p:spPr>
          <a:xfrm>
            <a:off x="11061202" y="2067832"/>
            <a:ext cx="2385419" cy="946785"/>
          </a:xfrm>
          <a:prstGeom prst="rect">
            <a:avLst/>
          </a:prstGeom>
        </p:spPr>
        <p:txBody>
          <a:bodyPr lIns="0" tIns="0" rIns="0" bIns="0" rtlCol="0" anchor="t">
            <a:spAutoFit/>
          </a:bodyPr>
          <a:lstStyle/>
          <a:p>
            <a:pPr algn="l">
              <a:lnSpc>
                <a:spcPts val="3779"/>
              </a:lnSpc>
            </a:pPr>
            <a:r>
              <a:rPr lang="en-US" sz="2799" b="1">
                <a:solidFill>
                  <a:srgbClr val="D2979F"/>
                </a:solidFill>
                <a:latin typeface="Inter Medium"/>
                <a:ea typeface="Inter Medium"/>
                <a:cs typeface="Inter Medium"/>
                <a:sym typeface="Inter Medium"/>
              </a:rPr>
              <a:t>Financial Planners </a:t>
            </a:r>
          </a:p>
        </p:txBody>
      </p:sp>
      <p:sp>
        <p:nvSpPr>
          <p:cNvPr id="31" name="TextBox 31"/>
          <p:cNvSpPr txBox="1"/>
          <p:nvPr/>
        </p:nvSpPr>
        <p:spPr>
          <a:xfrm>
            <a:off x="14985987" y="3835694"/>
            <a:ext cx="2385419" cy="577215"/>
          </a:xfrm>
          <a:prstGeom prst="rect">
            <a:avLst/>
          </a:prstGeom>
        </p:spPr>
        <p:txBody>
          <a:bodyPr lIns="0" tIns="0" rIns="0" bIns="0" rtlCol="0" anchor="t">
            <a:spAutoFit/>
          </a:bodyPr>
          <a:lstStyle/>
          <a:p>
            <a:pPr algn="l">
              <a:lnSpc>
                <a:spcPts val="4500"/>
              </a:lnSpc>
            </a:pPr>
            <a:r>
              <a:rPr lang="en-US" sz="3600" b="1">
                <a:solidFill>
                  <a:srgbClr val="0A4745"/>
                </a:solidFill>
                <a:latin typeface="Inter Bold"/>
                <a:ea typeface="Inter Bold"/>
                <a:cs typeface="Inter Bold"/>
                <a:sym typeface="Inter Bold"/>
              </a:rPr>
              <a:t>200</a:t>
            </a:r>
          </a:p>
        </p:txBody>
      </p:sp>
      <p:sp>
        <p:nvSpPr>
          <p:cNvPr id="32" name="TextBox 32"/>
          <p:cNvSpPr txBox="1"/>
          <p:nvPr/>
        </p:nvSpPr>
        <p:spPr>
          <a:xfrm>
            <a:off x="14985987" y="2067832"/>
            <a:ext cx="1796798" cy="1423035"/>
          </a:xfrm>
          <a:prstGeom prst="rect">
            <a:avLst/>
          </a:prstGeom>
        </p:spPr>
        <p:txBody>
          <a:bodyPr lIns="0" tIns="0" rIns="0" bIns="0" rtlCol="0" anchor="t">
            <a:spAutoFit/>
          </a:bodyPr>
          <a:lstStyle/>
          <a:p>
            <a:pPr algn="l">
              <a:lnSpc>
                <a:spcPts val="3779"/>
              </a:lnSpc>
            </a:pPr>
            <a:r>
              <a:rPr lang="en-US" sz="2799" b="1">
                <a:solidFill>
                  <a:srgbClr val="D2979F"/>
                </a:solidFill>
                <a:latin typeface="Inter Medium"/>
                <a:ea typeface="Inter Medium"/>
                <a:cs typeface="Inter Medium"/>
                <a:sym typeface="Inter Medium"/>
              </a:rPr>
              <a:t>Certified Money Coaches </a:t>
            </a:r>
          </a:p>
        </p:txBody>
      </p:sp>
      <p:sp>
        <p:nvSpPr>
          <p:cNvPr id="33" name="TextBox 33"/>
          <p:cNvSpPr txBox="1"/>
          <p:nvPr/>
        </p:nvSpPr>
        <p:spPr>
          <a:xfrm>
            <a:off x="11066261" y="7878305"/>
            <a:ext cx="2385419" cy="577215"/>
          </a:xfrm>
          <a:prstGeom prst="rect">
            <a:avLst/>
          </a:prstGeom>
        </p:spPr>
        <p:txBody>
          <a:bodyPr lIns="0" tIns="0" rIns="0" bIns="0" rtlCol="0" anchor="t">
            <a:spAutoFit/>
          </a:bodyPr>
          <a:lstStyle/>
          <a:p>
            <a:pPr algn="l">
              <a:lnSpc>
                <a:spcPts val="4500"/>
              </a:lnSpc>
            </a:pPr>
            <a:r>
              <a:rPr lang="en-US" sz="3600" b="1">
                <a:solidFill>
                  <a:srgbClr val="0A4745"/>
                </a:solidFill>
                <a:latin typeface="Inter Bold"/>
                <a:ea typeface="Inter Bold"/>
                <a:cs typeface="Inter Bold"/>
                <a:sym typeface="Inter Bold"/>
              </a:rPr>
              <a:t>1,500</a:t>
            </a:r>
          </a:p>
        </p:txBody>
      </p:sp>
      <p:sp>
        <p:nvSpPr>
          <p:cNvPr id="34" name="TextBox 34"/>
          <p:cNvSpPr txBox="1"/>
          <p:nvPr/>
        </p:nvSpPr>
        <p:spPr>
          <a:xfrm>
            <a:off x="10924933" y="5978322"/>
            <a:ext cx="2943709" cy="946785"/>
          </a:xfrm>
          <a:prstGeom prst="rect">
            <a:avLst/>
          </a:prstGeom>
        </p:spPr>
        <p:txBody>
          <a:bodyPr lIns="0" tIns="0" rIns="0" bIns="0" rtlCol="0" anchor="t">
            <a:spAutoFit/>
          </a:bodyPr>
          <a:lstStyle/>
          <a:p>
            <a:pPr algn="l">
              <a:lnSpc>
                <a:spcPts val="3779"/>
              </a:lnSpc>
            </a:pPr>
            <a:r>
              <a:rPr lang="en-US" sz="2799" b="1">
                <a:solidFill>
                  <a:srgbClr val="D2979F"/>
                </a:solidFill>
                <a:latin typeface="Inter Medium"/>
                <a:ea typeface="Inter Medium"/>
                <a:cs typeface="Inter Medium"/>
                <a:sym typeface="Inter Medium"/>
              </a:rPr>
              <a:t>Financial Counsellers</a:t>
            </a:r>
          </a:p>
        </p:txBody>
      </p:sp>
      <p:sp>
        <p:nvSpPr>
          <p:cNvPr id="35" name="TextBox 35"/>
          <p:cNvSpPr txBox="1"/>
          <p:nvPr/>
        </p:nvSpPr>
        <p:spPr>
          <a:xfrm>
            <a:off x="14788155" y="7878305"/>
            <a:ext cx="2385419" cy="577215"/>
          </a:xfrm>
          <a:prstGeom prst="rect">
            <a:avLst/>
          </a:prstGeom>
        </p:spPr>
        <p:txBody>
          <a:bodyPr lIns="0" tIns="0" rIns="0" bIns="0" rtlCol="0" anchor="t">
            <a:spAutoFit/>
          </a:bodyPr>
          <a:lstStyle/>
          <a:p>
            <a:pPr algn="l">
              <a:lnSpc>
                <a:spcPts val="4500"/>
              </a:lnSpc>
            </a:pPr>
            <a:r>
              <a:rPr lang="en-US" sz="3600" b="1">
                <a:solidFill>
                  <a:srgbClr val="0A4745"/>
                </a:solidFill>
                <a:latin typeface="Inter Bold"/>
                <a:ea typeface="Inter Bold"/>
                <a:cs typeface="Inter Bold"/>
                <a:sym typeface="Inter Bold"/>
              </a:rPr>
              <a:t>Too many</a:t>
            </a:r>
          </a:p>
        </p:txBody>
      </p:sp>
      <p:sp>
        <p:nvSpPr>
          <p:cNvPr id="36" name="TextBox 36"/>
          <p:cNvSpPr txBox="1"/>
          <p:nvPr/>
        </p:nvSpPr>
        <p:spPr>
          <a:xfrm>
            <a:off x="14783097" y="5978322"/>
            <a:ext cx="2385419" cy="946785"/>
          </a:xfrm>
          <a:prstGeom prst="rect">
            <a:avLst/>
          </a:prstGeom>
        </p:spPr>
        <p:txBody>
          <a:bodyPr lIns="0" tIns="0" rIns="0" bIns="0" rtlCol="0" anchor="t">
            <a:spAutoFit/>
          </a:bodyPr>
          <a:lstStyle/>
          <a:p>
            <a:pPr algn="l">
              <a:lnSpc>
                <a:spcPts val="3779"/>
              </a:lnSpc>
            </a:pPr>
            <a:r>
              <a:rPr lang="en-US" sz="2799" b="1">
                <a:solidFill>
                  <a:srgbClr val="D2979F"/>
                </a:solidFill>
                <a:latin typeface="Inter Medium"/>
                <a:ea typeface="Inter Medium"/>
                <a:cs typeface="Inter Medium"/>
                <a:sym typeface="Inter Medium"/>
              </a:rPr>
              <a:t>Fin Influencers </a:t>
            </a:r>
          </a:p>
        </p:txBody>
      </p:sp>
      <p:grpSp>
        <p:nvGrpSpPr>
          <p:cNvPr id="37" name="Group 37"/>
          <p:cNvGrpSpPr/>
          <p:nvPr/>
        </p:nvGrpSpPr>
        <p:grpSpPr>
          <a:xfrm>
            <a:off x="-684471" y="10179000"/>
            <a:ext cx="18972471" cy="123597"/>
            <a:chOff x="0" y="0"/>
            <a:chExt cx="22104350" cy="144000"/>
          </a:xfrm>
        </p:grpSpPr>
        <p:sp>
          <p:nvSpPr>
            <p:cNvPr id="38" name="Freeform 38"/>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DBDE"/>
        </a:solidFill>
        <a:effectLst/>
      </p:bgPr>
    </p:bg>
    <p:spTree>
      <p:nvGrpSpPr>
        <p:cNvPr id="1" name=""/>
        <p:cNvGrpSpPr/>
        <p:nvPr/>
      </p:nvGrpSpPr>
      <p:grpSpPr>
        <a:xfrm>
          <a:off x="0" y="0"/>
          <a:ext cx="0" cy="0"/>
          <a:chOff x="0" y="0"/>
          <a:chExt cx="0" cy="0"/>
        </a:xfrm>
      </p:grpSpPr>
      <p:grpSp>
        <p:nvGrpSpPr>
          <p:cNvPr id="2" name="Group 2"/>
          <p:cNvGrpSpPr/>
          <p:nvPr/>
        </p:nvGrpSpPr>
        <p:grpSpPr>
          <a:xfrm>
            <a:off x="14060505" y="2717228"/>
            <a:ext cx="4060705" cy="5245183"/>
            <a:chOff x="0" y="0"/>
            <a:chExt cx="5414274" cy="6993578"/>
          </a:xfrm>
        </p:grpSpPr>
        <p:sp>
          <p:nvSpPr>
            <p:cNvPr id="3" name="Freeform 3"/>
            <p:cNvSpPr/>
            <p:nvPr/>
          </p:nvSpPr>
          <p:spPr>
            <a:xfrm>
              <a:off x="0" y="0"/>
              <a:ext cx="5414274" cy="6993578"/>
            </a:xfrm>
            <a:custGeom>
              <a:avLst/>
              <a:gdLst/>
              <a:ahLst/>
              <a:cxnLst/>
              <a:rect l="l" t="t" r="r" b="b"/>
              <a:pathLst>
                <a:path w="5414274" h="6993578">
                  <a:moveTo>
                    <a:pt x="0" y="0"/>
                  </a:moveTo>
                  <a:lnTo>
                    <a:pt x="5414274" y="0"/>
                  </a:lnTo>
                  <a:lnTo>
                    <a:pt x="5414274" y="6993578"/>
                  </a:lnTo>
                  <a:lnTo>
                    <a:pt x="0" y="6993578"/>
                  </a:lnTo>
                  <a:lnTo>
                    <a:pt x="0" y="0"/>
                  </a:lnTo>
                  <a:close/>
                </a:path>
              </a:pathLst>
            </a:custGeom>
            <a:blipFill>
              <a:blip r:embed="rId3"/>
              <a:stretch>
                <a:fillRect l="-7079" r="-7079"/>
              </a:stretch>
            </a:blipFill>
          </p:spPr>
        </p:sp>
        <p:grpSp>
          <p:nvGrpSpPr>
            <p:cNvPr id="4" name="Group 4"/>
            <p:cNvGrpSpPr/>
            <p:nvPr/>
          </p:nvGrpSpPr>
          <p:grpSpPr>
            <a:xfrm>
              <a:off x="420903" y="545652"/>
              <a:ext cx="4572469" cy="5902273"/>
              <a:chOff x="0" y="0"/>
              <a:chExt cx="3454235" cy="4458825"/>
            </a:xfrm>
          </p:grpSpPr>
          <p:sp>
            <p:nvSpPr>
              <p:cNvPr id="5" name="Freeform 5"/>
              <p:cNvSpPr/>
              <p:nvPr/>
            </p:nvSpPr>
            <p:spPr>
              <a:xfrm>
                <a:off x="0" y="0"/>
                <a:ext cx="3454235" cy="4458843"/>
              </a:xfrm>
              <a:custGeom>
                <a:avLst/>
                <a:gdLst/>
                <a:ahLst/>
                <a:cxnLst/>
                <a:rect l="l" t="t" r="r" b="b"/>
                <a:pathLst>
                  <a:path w="3454235" h="4458843">
                    <a:moveTo>
                      <a:pt x="0" y="0"/>
                    </a:moveTo>
                    <a:lnTo>
                      <a:pt x="3454235" y="0"/>
                    </a:lnTo>
                    <a:lnTo>
                      <a:pt x="3454235" y="4458843"/>
                    </a:lnTo>
                    <a:lnTo>
                      <a:pt x="0" y="4458843"/>
                    </a:lnTo>
                    <a:close/>
                  </a:path>
                </a:pathLst>
              </a:custGeom>
              <a:solidFill>
                <a:srgbClr val="FFFFF5"/>
              </a:solidFill>
            </p:spPr>
          </p:sp>
        </p:grpSp>
        <p:grpSp>
          <p:nvGrpSpPr>
            <p:cNvPr id="6" name="Group 6"/>
            <p:cNvGrpSpPr/>
            <p:nvPr/>
          </p:nvGrpSpPr>
          <p:grpSpPr>
            <a:xfrm>
              <a:off x="420903" y="6352617"/>
              <a:ext cx="4572469" cy="95308"/>
              <a:chOff x="0" y="0"/>
              <a:chExt cx="3454235" cy="72000"/>
            </a:xfrm>
          </p:grpSpPr>
          <p:sp>
            <p:nvSpPr>
              <p:cNvPr id="7" name="Freeform 7"/>
              <p:cNvSpPr/>
              <p:nvPr/>
            </p:nvSpPr>
            <p:spPr>
              <a:xfrm>
                <a:off x="0" y="0"/>
                <a:ext cx="3454235" cy="72009"/>
              </a:xfrm>
              <a:custGeom>
                <a:avLst/>
                <a:gdLst/>
                <a:ahLst/>
                <a:cxnLst/>
                <a:rect l="l" t="t" r="r" b="b"/>
                <a:pathLst>
                  <a:path w="3454235" h="72009">
                    <a:moveTo>
                      <a:pt x="0" y="0"/>
                    </a:moveTo>
                    <a:lnTo>
                      <a:pt x="3454235" y="0"/>
                    </a:lnTo>
                    <a:lnTo>
                      <a:pt x="3454235"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8" name="Group 8"/>
          <p:cNvGrpSpPr/>
          <p:nvPr/>
        </p:nvGrpSpPr>
        <p:grpSpPr>
          <a:xfrm>
            <a:off x="10299955" y="2701325"/>
            <a:ext cx="4060705" cy="5245183"/>
            <a:chOff x="0" y="0"/>
            <a:chExt cx="5414274" cy="6993578"/>
          </a:xfrm>
        </p:grpSpPr>
        <p:sp>
          <p:nvSpPr>
            <p:cNvPr id="9" name="Freeform 9"/>
            <p:cNvSpPr/>
            <p:nvPr/>
          </p:nvSpPr>
          <p:spPr>
            <a:xfrm>
              <a:off x="0" y="0"/>
              <a:ext cx="5414274" cy="6993578"/>
            </a:xfrm>
            <a:custGeom>
              <a:avLst/>
              <a:gdLst/>
              <a:ahLst/>
              <a:cxnLst/>
              <a:rect l="l" t="t" r="r" b="b"/>
              <a:pathLst>
                <a:path w="5414274" h="6993578">
                  <a:moveTo>
                    <a:pt x="0" y="0"/>
                  </a:moveTo>
                  <a:lnTo>
                    <a:pt x="5414274" y="0"/>
                  </a:lnTo>
                  <a:lnTo>
                    <a:pt x="5414274" y="6993578"/>
                  </a:lnTo>
                  <a:lnTo>
                    <a:pt x="0" y="6993578"/>
                  </a:lnTo>
                  <a:lnTo>
                    <a:pt x="0" y="0"/>
                  </a:lnTo>
                  <a:close/>
                </a:path>
              </a:pathLst>
            </a:custGeom>
            <a:blipFill>
              <a:blip r:embed="rId3"/>
              <a:stretch>
                <a:fillRect l="-7079" r="-7079"/>
              </a:stretch>
            </a:blipFill>
          </p:spPr>
        </p:sp>
        <p:grpSp>
          <p:nvGrpSpPr>
            <p:cNvPr id="10" name="Group 10"/>
            <p:cNvGrpSpPr/>
            <p:nvPr/>
          </p:nvGrpSpPr>
          <p:grpSpPr>
            <a:xfrm>
              <a:off x="420903" y="545652"/>
              <a:ext cx="4572469" cy="5902273"/>
              <a:chOff x="0" y="0"/>
              <a:chExt cx="3454235" cy="4458825"/>
            </a:xfrm>
          </p:grpSpPr>
          <p:sp>
            <p:nvSpPr>
              <p:cNvPr id="11" name="Freeform 11"/>
              <p:cNvSpPr/>
              <p:nvPr/>
            </p:nvSpPr>
            <p:spPr>
              <a:xfrm>
                <a:off x="0" y="0"/>
                <a:ext cx="3454235" cy="4458843"/>
              </a:xfrm>
              <a:custGeom>
                <a:avLst/>
                <a:gdLst/>
                <a:ahLst/>
                <a:cxnLst/>
                <a:rect l="l" t="t" r="r" b="b"/>
                <a:pathLst>
                  <a:path w="3454235" h="4458843">
                    <a:moveTo>
                      <a:pt x="0" y="0"/>
                    </a:moveTo>
                    <a:lnTo>
                      <a:pt x="3454235" y="0"/>
                    </a:lnTo>
                    <a:lnTo>
                      <a:pt x="3454235" y="4458843"/>
                    </a:lnTo>
                    <a:lnTo>
                      <a:pt x="0" y="4458843"/>
                    </a:lnTo>
                    <a:close/>
                  </a:path>
                </a:pathLst>
              </a:custGeom>
              <a:solidFill>
                <a:srgbClr val="FFFFF5"/>
              </a:solidFill>
            </p:spPr>
          </p:sp>
        </p:grpSp>
        <p:grpSp>
          <p:nvGrpSpPr>
            <p:cNvPr id="12" name="Group 12"/>
            <p:cNvGrpSpPr/>
            <p:nvPr/>
          </p:nvGrpSpPr>
          <p:grpSpPr>
            <a:xfrm>
              <a:off x="420903" y="6352617"/>
              <a:ext cx="4572469" cy="95308"/>
              <a:chOff x="0" y="0"/>
              <a:chExt cx="3454235" cy="72000"/>
            </a:xfrm>
          </p:grpSpPr>
          <p:sp>
            <p:nvSpPr>
              <p:cNvPr id="13" name="Freeform 13"/>
              <p:cNvSpPr/>
              <p:nvPr/>
            </p:nvSpPr>
            <p:spPr>
              <a:xfrm>
                <a:off x="0" y="0"/>
                <a:ext cx="3454235" cy="72009"/>
              </a:xfrm>
              <a:custGeom>
                <a:avLst/>
                <a:gdLst/>
                <a:ahLst/>
                <a:cxnLst/>
                <a:rect l="l" t="t" r="r" b="b"/>
                <a:pathLst>
                  <a:path w="3454235" h="72009">
                    <a:moveTo>
                      <a:pt x="0" y="0"/>
                    </a:moveTo>
                    <a:lnTo>
                      <a:pt x="3454235" y="0"/>
                    </a:lnTo>
                    <a:lnTo>
                      <a:pt x="3454235"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14" name="Group 14"/>
          <p:cNvGrpSpPr/>
          <p:nvPr/>
        </p:nvGrpSpPr>
        <p:grpSpPr>
          <a:xfrm>
            <a:off x="6466809" y="2701325"/>
            <a:ext cx="4102859" cy="5261086"/>
            <a:chOff x="0" y="0"/>
            <a:chExt cx="5470478" cy="7014781"/>
          </a:xfrm>
        </p:grpSpPr>
        <p:sp>
          <p:nvSpPr>
            <p:cNvPr id="15" name="Freeform 15"/>
            <p:cNvSpPr/>
            <p:nvPr/>
          </p:nvSpPr>
          <p:spPr>
            <a:xfrm>
              <a:off x="0" y="0"/>
              <a:ext cx="5470478" cy="7014781"/>
            </a:xfrm>
            <a:custGeom>
              <a:avLst/>
              <a:gdLst/>
              <a:ahLst/>
              <a:cxnLst/>
              <a:rect l="l" t="t" r="r" b="b"/>
              <a:pathLst>
                <a:path w="5470478" h="7014781">
                  <a:moveTo>
                    <a:pt x="0" y="0"/>
                  </a:moveTo>
                  <a:lnTo>
                    <a:pt x="5470478" y="0"/>
                  </a:lnTo>
                  <a:lnTo>
                    <a:pt x="5470478" y="7014781"/>
                  </a:lnTo>
                  <a:lnTo>
                    <a:pt x="0" y="7014781"/>
                  </a:lnTo>
                  <a:lnTo>
                    <a:pt x="0" y="0"/>
                  </a:lnTo>
                  <a:close/>
                </a:path>
              </a:pathLst>
            </a:custGeom>
            <a:blipFill>
              <a:blip r:embed="rId3"/>
              <a:stretch>
                <a:fillRect l="-6664" r="-6664"/>
              </a:stretch>
            </a:blipFill>
          </p:spPr>
        </p:sp>
        <p:grpSp>
          <p:nvGrpSpPr>
            <p:cNvPr id="16" name="Group 16"/>
            <p:cNvGrpSpPr/>
            <p:nvPr/>
          </p:nvGrpSpPr>
          <p:grpSpPr>
            <a:xfrm>
              <a:off x="425272" y="547307"/>
              <a:ext cx="4619935" cy="5920168"/>
              <a:chOff x="0" y="0"/>
              <a:chExt cx="3479544" cy="4458825"/>
            </a:xfrm>
          </p:grpSpPr>
          <p:sp>
            <p:nvSpPr>
              <p:cNvPr id="17" name="Freeform 17"/>
              <p:cNvSpPr/>
              <p:nvPr/>
            </p:nvSpPr>
            <p:spPr>
              <a:xfrm>
                <a:off x="0" y="0"/>
                <a:ext cx="3479544" cy="4458843"/>
              </a:xfrm>
              <a:custGeom>
                <a:avLst/>
                <a:gdLst/>
                <a:ahLst/>
                <a:cxnLst/>
                <a:rect l="l" t="t" r="r" b="b"/>
                <a:pathLst>
                  <a:path w="3479544" h="4458843">
                    <a:moveTo>
                      <a:pt x="0" y="0"/>
                    </a:moveTo>
                    <a:lnTo>
                      <a:pt x="3479544" y="0"/>
                    </a:lnTo>
                    <a:lnTo>
                      <a:pt x="3479544" y="4458843"/>
                    </a:lnTo>
                    <a:lnTo>
                      <a:pt x="0" y="4458843"/>
                    </a:lnTo>
                    <a:close/>
                  </a:path>
                </a:pathLst>
              </a:custGeom>
              <a:solidFill>
                <a:srgbClr val="FFFFF5"/>
              </a:solidFill>
            </p:spPr>
          </p:sp>
        </p:grpSp>
        <p:grpSp>
          <p:nvGrpSpPr>
            <p:cNvPr id="18" name="Group 18"/>
            <p:cNvGrpSpPr/>
            <p:nvPr/>
          </p:nvGrpSpPr>
          <p:grpSpPr>
            <a:xfrm>
              <a:off x="425272" y="6371877"/>
              <a:ext cx="4619935" cy="95597"/>
              <a:chOff x="0" y="0"/>
              <a:chExt cx="3479544" cy="72000"/>
            </a:xfrm>
          </p:grpSpPr>
          <p:sp>
            <p:nvSpPr>
              <p:cNvPr id="19" name="Freeform 19"/>
              <p:cNvSpPr/>
              <p:nvPr/>
            </p:nvSpPr>
            <p:spPr>
              <a:xfrm>
                <a:off x="0" y="0"/>
                <a:ext cx="3479544" cy="72009"/>
              </a:xfrm>
              <a:custGeom>
                <a:avLst/>
                <a:gdLst/>
                <a:ahLst/>
                <a:cxnLst/>
                <a:rect l="l" t="t" r="r" b="b"/>
                <a:pathLst>
                  <a:path w="3479544" h="72009">
                    <a:moveTo>
                      <a:pt x="0" y="0"/>
                    </a:moveTo>
                    <a:lnTo>
                      <a:pt x="3479544" y="0"/>
                    </a:lnTo>
                    <a:lnTo>
                      <a:pt x="3479544"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grpSp>
        <p:nvGrpSpPr>
          <p:cNvPr id="20" name="Group 20"/>
          <p:cNvGrpSpPr/>
          <p:nvPr/>
        </p:nvGrpSpPr>
        <p:grpSpPr>
          <a:xfrm>
            <a:off x="0" y="2198699"/>
            <a:ext cx="5445741" cy="6161732"/>
            <a:chOff x="0" y="0"/>
            <a:chExt cx="7260988" cy="8215642"/>
          </a:xfrm>
        </p:grpSpPr>
        <p:sp>
          <p:nvSpPr>
            <p:cNvPr id="21" name="Freeform 21"/>
            <p:cNvSpPr/>
            <p:nvPr/>
          </p:nvSpPr>
          <p:spPr>
            <a:xfrm>
              <a:off x="0" y="0"/>
              <a:ext cx="7260988" cy="8215642"/>
            </a:xfrm>
            <a:custGeom>
              <a:avLst/>
              <a:gdLst/>
              <a:ahLst/>
              <a:cxnLst/>
              <a:rect l="l" t="t" r="r" b="b"/>
              <a:pathLst>
                <a:path w="7260988" h="8215642">
                  <a:moveTo>
                    <a:pt x="0" y="0"/>
                  </a:moveTo>
                  <a:lnTo>
                    <a:pt x="7260988" y="0"/>
                  </a:lnTo>
                  <a:lnTo>
                    <a:pt x="7260988" y="8215642"/>
                  </a:lnTo>
                  <a:lnTo>
                    <a:pt x="0" y="8215642"/>
                  </a:lnTo>
                  <a:lnTo>
                    <a:pt x="0" y="0"/>
                  </a:lnTo>
                  <a:close/>
                </a:path>
              </a:pathLst>
            </a:custGeom>
            <a:blipFill>
              <a:blip r:embed="rId3"/>
              <a:stretch>
                <a:fillRect/>
              </a:stretch>
            </a:blipFill>
          </p:spPr>
        </p:sp>
        <p:grpSp>
          <p:nvGrpSpPr>
            <p:cNvPr id="22" name="Group 22"/>
            <p:cNvGrpSpPr/>
            <p:nvPr/>
          </p:nvGrpSpPr>
          <p:grpSpPr>
            <a:xfrm>
              <a:off x="564465" y="641000"/>
              <a:ext cx="6132059" cy="6933642"/>
              <a:chOff x="0" y="0"/>
              <a:chExt cx="3943350" cy="4458825"/>
            </a:xfrm>
          </p:grpSpPr>
          <p:sp>
            <p:nvSpPr>
              <p:cNvPr id="23" name="Freeform 23"/>
              <p:cNvSpPr/>
              <p:nvPr/>
            </p:nvSpPr>
            <p:spPr>
              <a:xfrm>
                <a:off x="0" y="0"/>
                <a:ext cx="3943350" cy="4458843"/>
              </a:xfrm>
              <a:custGeom>
                <a:avLst/>
                <a:gdLst/>
                <a:ahLst/>
                <a:cxnLst/>
                <a:rect l="l" t="t" r="r" b="b"/>
                <a:pathLst>
                  <a:path w="3943350" h="4458843">
                    <a:moveTo>
                      <a:pt x="0" y="0"/>
                    </a:moveTo>
                    <a:lnTo>
                      <a:pt x="3943350" y="0"/>
                    </a:lnTo>
                    <a:lnTo>
                      <a:pt x="3943350" y="4458843"/>
                    </a:lnTo>
                    <a:lnTo>
                      <a:pt x="0" y="4458843"/>
                    </a:lnTo>
                    <a:close/>
                  </a:path>
                </a:pathLst>
              </a:custGeom>
              <a:solidFill>
                <a:srgbClr val="FFFFF5"/>
              </a:solidFill>
            </p:spPr>
          </p:sp>
        </p:grpSp>
        <p:grpSp>
          <p:nvGrpSpPr>
            <p:cNvPr id="24" name="Group 24"/>
            <p:cNvGrpSpPr/>
            <p:nvPr/>
          </p:nvGrpSpPr>
          <p:grpSpPr>
            <a:xfrm>
              <a:off x="564465" y="7462680"/>
              <a:ext cx="6132059" cy="111963"/>
              <a:chOff x="0" y="0"/>
              <a:chExt cx="3943350" cy="72000"/>
            </a:xfrm>
          </p:grpSpPr>
          <p:sp>
            <p:nvSpPr>
              <p:cNvPr id="25" name="Freeform 25"/>
              <p:cNvSpPr/>
              <p:nvPr/>
            </p:nvSpPr>
            <p:spPr>
              <a:xfrm>
                <a:off x="0" y="0"/>
                <a:ext cx="3943350" cy="72009"/>
              </a:xfrm>
              <a:custGeom>
                <a:avLst/>
                <a:gdLst/>
                <a:ahLst/>
                <a:cxnLst/>
                <a:rect l="l" t="t" r="r" b="b"/>
                <a:pathLst>
                  <a:path w="3943350" h="72009">
                    <a:moveTo>
                      <a:pt x="0" y="0"/>
                    </a:moveTo>
                    <a:lnTo>
                      <a:pt x="3943350" y="0"/>
                    </a:lnTo>
                    <a:lnTo>
                      <a:pt x="3943350" y="72009"/>
                    </a:lnTo>
                    <a:lnTo>
                      <a:pt x="0" y="72009"/>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grpSp>
      <p:sp>
        <p:nvSpPr>
          <p:cNvPr id="26" name="Freeform 26"/>
          <p:cNvSpPr/>
          <p:nvPr/>
        </p:nvSpPr>
        <p:spPr>
          <a:xfrm>
            <a:off x="14722610" y="3396714"/>
            <a:ext cx="490193" cy="809628"/>
          </a:xfrm>
          <a:custGeom>
            <a:avLst/>
            <a:gdLst/>
            <a:ahLst/>
            <a:cxnLst/>
            <a:rect l="l" t="t" r="r" b="b"/>
            <a:pathLst>
              <a:path w="490193" h="809628">
                <a:moveTo>
                  <a:pt x="0" y="0"/>
                </a:moveTo>
                <a:lnTo>
                  <a:pt x="490194" y="0"/>
                </a:lnTo>
                <a:lnTo>
                  <a:pt x="490194" y="809628"/>
                </a:lnTo>
                <a:lnTo>
                  <a:pt x="0" y="8096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27" name="Freeform 27"/>
          <p:cNvSpPr/>
          <p:nvPr/>
        </p:nvSpPr>
        <p:spPr>
          <a:xfrm>
            <a:off x="10799975" y="3479749"/>
            <a:ext cx="726594" cy="726594"/>
          </a:xfrm>
          <a:custGeom>
            <a:avLst/>
            <a:gdLst/>
            <a:ahLst/>
            <a:cxnLst/>
            <a:rect l="l" t="t" r="r" b="b"/>
            <a:pathLst>
              <a:path w="726594" h="726594">
                <a:moveTo>
                  <a:pt x="0" y="0"/>
                </a:moveTo>
                <a:lnTo>
                  <a:pt x="726594" y="0"/>
                </a:lnTo>
                <a:lnTo>
                  <a:pt x="726594" y="726593"/>
                </a:lnTo>
                <a:lnTo>
                  <a:pt x="0" y="7265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7178302" y="3513186"/>
            <a:ext cx="755467" cy="674426"/>
          </a:xfrm>
          <a:custGeom>
            <a:avLst/>
            <a:gdLst/>
            <a:ahLst/>
            <a:cxnLst/>
            <a:rect l="l" t="t" r="r" b="b"/>
            <a:pathLst>
              <a:path w="755467" h="674426">
                <a:moveTo>
                  <a:pt x="0" y="0"/>
                </a:moveTo>
                <a:lnTo>
                  <a:pt x="755467" y="0"/>
                </a:lnTo>
                <a:lnTo>
                  <a:pt x="755467" y="674426"/>
                </a:lnTo>
                <a:lnTo>
                  <a:pt x="0" y="6744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9" name="Freeform 29"/>
          <p:cNvSpPr/>
          <p:nvPr/>
        </p:nvSpPr>
        <p:spPr>
          <a:xfrm>
            <a:off x="5231665" y="4463517"/>
            <a:ext cx="1466629" cy="1359965"/>
          </a:xfrm>
          <a:custGeom>
            <a:avLst/>
            <a:gdLst/>
            <a:ahLst/>
            <a:cxnLst/>
            <a:rect l="l" t="t" r="r" b="b"/>
            <a:pathLst>
              <a:path w="1466629" h="1359965">
                <a:moveTo>
                  <a:pt x="0" y="0"/>
                </a:moveTo>
                <a:lnTo>
                  <a:pt x="1466629" y="0"/>
                </a:lnTo>
                <a:lnTo>
                  <a:pt x="1466629" y="1359966"/>
                </a:lnTo>
                <a:lnTo>
                  <a:pt x="0" y="135996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0" name="TextBox 30"/>
          <p:cNvSpPr txBox="1"/>
          <p:nvPr/>
        </p:nvSpPr>
        <p:spPr>
          <a:xfrm>
            <a:off x="7170831" y="4512387"/>
            <a:ext cx="2385419" cy="811530"/>
          </a:xfrm>
          <a:prstGeom prst="rect">
            <a:avLst/>
          </a:prstGeom>
        </p:spPr>
        <p:txBody>
          <a:bodyPr lIns="0" tIns="0" rIns="0" bIns="0" rtlCol="0" anchor="t">
            <a:spAutoFit/>
          </a:bodyPr>
          <a:lstStyle/>
          <a:p>
            <a:pPr marL="0" lvl="0" indent="0" algn="l">
              <a:lnSpc>
                <a:spcPts val="3240"/>
              </a:lnSpc>
              <a:spcBef>
                <a:spcPct val="0"/>
              </a:spcBef>
            </a:pPr>
            <a:r>
              <a:rPr lang="en-US" sz="2400" b="1" u="none" strike="noStrike">
                <a:solidFill>
                  <a:srgbClr val="0A4745"/>
                </a:solidFill>
                <a:latin typeface="Inter Bold"/>
                <a:ea typeface="Inter Bold"/>
                <a:cs typeface="Inter Bold"/>
                <a:sym typeface="Inter Bold"/>
              </a:rPr>
              <a:t>Confidence </a:t>
            </a:r>
          </a:p>
          <a:p>
            <a:pPr marL="0" lvl="0" indent="0" algn="l">
              <a:lnSpc>
                <a:spcPts val="3240"/>
              </a:lnSpc>
              <a:spcBef>
                <a:spcPct val="0"/>
              </a:spcBef>
            </a:pPr>
            <a:r>
              <a:rPr lang="en-US" sz="2400" b="1" u="none" strike="noStrike">
                <a:solidFill>
                  <a:srgbClr val="0A4745"/>
                </a:solidFill>
                <a:latin typeface="Inter Medium"/>
                <a:ea typeface="Inter Medium"/>
                <a:cs typeface="Inter Medium"/>
                <a:sym typeface="Inter Medium"/>
              </a:rPr>
              <a:t>(the inner self)</a:t>
            </a:r>
          </a:p>
        </p:txBody>
      </p:sp>
      <p:sp>
        <p:nvSpPr>
          <p:cNvPr id="31" name="TextBox 31"/>
          <p:cNvSpPr txBox="1"/>
          <p:nvPr/>
        </p:nvSpPr>
        <p:spPr>
          <a:xfrm>
            <a:off x="10799975" y="4468035"/>
            <a:ext cx="2385419" cy="811530"/>
          </a:xfrm>
          <a:prstGeom prst="rect">
            <a:avLst/>
          </a:prstGeom>
        </p:spPr>
        <p:txBody>
          <a:bodyPr lIns="0" tIns="0" rIns="0" bIns="0" rtlCol="0" anchor="t">
            <a:spAutoFit/>
          </a:bodyPr>
          <a:lstStyle/>
          <a:p>
            <a:pPr algn="l">
              <a:lnSpc>
                <a:spcPts val="3240"/>
              </a:lnSpc>
            </a:pPr>
            <a:r>
              <a:rPr lang="en-US" sz="2400" b="1">
                <a:solidFill>
                  <a:srgbClr val="0A4745"/>
                </a:solidFill>
                <a:latin typeface="Inter Bold"/>
                <a:ea typeface="Inter Bold"/>
                <a:cs typeface="Inter Bold"/>
                <a:sym typeface="Inter Bold"/>
              </a:rPr>
              <a:t>Capability </a:t>
            </a:r>
          </a:p>
          <a:p>
            <a:pPr algn="l">
              <a:lnSpc>
                <a:spcPts val="3240"/>
              </a:lnSpc>
            </a:pPr>
            <a:r>
              <a:rPr lang="en-US" sz="2400" b="1">
                <a:solidFill>
                  <a:srgbClr val="0A4745"/>
                </a:solidFill>
                <a:latin typeface="Inter Medium"/>
                <a:ea typeface="Inter Medium"/>
                <a:cs typeface="Inter Medium"/>
                <a:sym typeface="Inter Medium"/>
              </a:rPr>
              <a:t>(the practical)</a:t>
            </a:r>
          </a:p>
        </p:txBody>
      </p:sp>
      <p:sp>
        <p:nvSpPr>
          <p:cNvPr id="32" name="TextBox 32"/>
          <p:cNvSpPr txBox="1"/>
          <p:nvPr/>
        </p:nvSpPr>
        <p:spPr>
          <a:xfrm>
            <a:off x="14589260" y="4425417"/>
            <a:ext cx="2385419" cy="811530"/>
          </a:xfrm>
          <a:prstGeom prst="rect">
            <a:avLst/>
          </a:prstGeom>
        </p:spPr>
        <p:txBody>
          <a:bodyPr lIns="0" tIns="0" rIns="0" bIns="0" rtlCol="0" anchor="t">
            <a:spAutoFit/>
          </a:bodyPr>
          <a:lstStyle/>
          <a:p>
            <a:pPr marL="0" lvl="0" indent="0" algn="l">
              <a:lnSpc>
                <a:spcPts val="3240"/>
              </a:lnSpc>
              <a:spcBef>
                <a:spcPct val="0"/>
              </a:spcBef>
            </a:pPr>
            <a:r>
              <a:rPr lang="en-US" sz="2400" b="1" u="none" strike="noStrike">
                <a:solidFill>
                  <a:srgbClr val="0A4745"/>
                </a:solidFill>
                <a:latin typeface="Inter Bold"/>
                <a:ea typeface="Inter Bold"/>
                <a:cs typeface="Inter Bold"/>
                <a:sym typeface="Inter Bold"/>
              </a:rPr>
              <a:t>Security </a:t>
            </a:r>
          </a:p>
          <a:p>
            <a:pPr marL="0" lvl="0" indent="0" algn="l">
              <a:lnSpc>
                <a:spcPts val="3240"/>
              </a:lnSpc>
              <a:spcBef>
                <a:spcPct val="0"/>
              </a:spcBef>
            </a:pPr>
            <a:r>
              <a:rPr lang="en-US" sz="2400" b="1" u="none" strike="noStrike">
                <a:solidFill>
                  <a:srgbClr val="0A4745"/>
                </a:solidFill>
                <a:latin typeface="Inter Medium"/>
                <a:ea typeface="Inter Medium"/>
                <a:cs typeface="Inter Medium"/>
                <a:sym typeface="Inter Medium"/>
              </a:rPr>
              <a:t>(the protection)</a:t>
            </a:r>
          </a:p>
        </p:txBody>
      </p:sp>
      <p:sp>
        <p:nvSpPr>
          <p:cNvPr id="33" name="TextBox 33"/>
          <p:cNvSpPr txBox="1"/>
          <p:nvPr/>
        </p:nvSpPr>
        <p:spPr>
          <a:xfrm>
            <a:off x="646467" y="2930427"/>
            <a:ext cx="4152807" cy="4650652"/>
          </a:xfrm>
          <a:prstGeom prst="rect">
            <a:avLst/>
          </a:prstGeom>
        </p:spPr>
        <p:txBody>
          <a:bodyPr lIns="0" tIns="0" rIns="0" bIns="0" rtlCol="0" anchor="t">
            <a:spAutoFit/>
          </a:bodyPr>
          <a:lstStyle/>
          <a:p>
            <a:pPr algn="l">
              <a:lnSpc>
                <a:spcPts val="4119"/>
              </a:lnSpc>
            </a:pPr>
            <a:r>
              <a:rPr lang="en-US" sz="3051" b="1">
                <a:solidFill>
                  <a:srgbClr val="0A4745"/>
                </a:solidFill>
                <a:latin typeface="Inter Bold"/>
                <a:ea typeface="Inter Bold"/>
                <a:cs typeface="Inter Bold"/>
                <a:sym typeface="Inter Bold"/>
              </a:rPr>
              <a:t>How is your relationship with your money?</a:t>
            </a:r>
          </a:p>
          <a:p>
            <a:pPr algn="l">
              <a:lnSpc>
                <a:spcPts val="4119"/>
              </a:lnSpc>
            </a:pPr>
            <a:endParaRPr lang="en-US" sz="3051" b="1">
              <a:solidFill>
                <a:srgbClr val="0A4745"/>
              </a:solidFill>
              <a:latin typeface="Inter Bold"/>
              <a:ea typeface="Inter Bold"/>
              <a:cs typeface="Inter Bold"/>
              <a:sym typeface="Inter Bold"/>
            </a:endParaRPr>
          </a:p>
          <a:p>
            <a:pPr algn="l">
              <a:lnSpc>
                <a:spcPts val="4119"/>
              </a:lnSpc>
            </a:pPr>
            <a:r>
              <a:rPr lang="en-US" sz="3051">
                <a:solidFill>
                  <a:srgbClr val="0A4745"/>
                </a:solidFill>
                <a:latin typeface="Inter"/>
                <a:ea typeface="Inter"/>
                <a:cs typeface="Inter"/>
                <a:sym typeface="Inter"/>
              </a:rPr>
              <a:t>How does this impact your financial wellbeing and economic security?</a:t>
            </a:r>
          </a:p>
          <a:p>
            <a:pPr algn="l">
              <a:lnSpc>
                <a:spcPts val="4119"/>
              </a:lnSpc>
            </a:pPr>
            <a:endParaRPr lang="en-US" sz="3051">
              <a:solidFill>
                <a:srgbClr val="0A4745"/>
              </a:solidFill>
              <a:latin typeface="Inter"/>
              <a:ea typeface="Inter"/>
              <a:cs typeface="Inter"/>
              <a:sym typeface="Inter"/>
            </a:endParaRPr>
          </a:p>
        </p:txBody>
      </p:sp>
      <p:sp>
        <p:nvSpPr>
          <p:cNvPr id="34" name="TextBox 34"/>
          <p:cNvSpPr txBox="1"/>
          <p:nvPr/>
        </p:nvSpPr>
        <p:spPr>
          <a:xfrm>
            <a:off x="7178302" y="5487634"/>
            <a:ext cx="2807443" cy="1108710"/>
          </a:xfrm>
          <a:prstGeom prst="rect">
            <a:avLst/>
          </a:prstGeom>
        </p:spPr>
        <p:txBody>
          <a:bodyPr lIns="0" tIns="0" rIns="0" bIns="0" rtlCol="0" anchor="t">
            <a:spAutoFit/>
          </a:bodyPr>
          <a:lstStyle/>
          <a:p>
            <a:pPr algn="l">
              <a:lnSpc>
                <a:spcPts val="2999"/>
              </a:lnSpc>
            </a:pPr>
            <a:r>
              <a:rPr lang="en-US" sz="2399">
                <a:solidFill>
                  <a:srgbClr val="0A4745"/>
                </a:solidFill>
                <a:latin typeface="Inter Light"/>
                <a:ea typeface="Inter Light"/>
                <a:cs typeface="Inter Light"/>
                <a:sym typeface="Inter Light"/>
              </a:rPr>
              <a:t>Feeling calm and balanced with your money?</a:t>
            </a:r>
          </a:p>
        </p:txBody>
      </p:sp>
      <p:sp>
        <p:nvSpPr>
          <p:cNvPr id="35" name="TextBox 35"/>
          <p:cNvSpPr txBox="1"/>
          <p:nvPr/>
        </p:nvSpPr>
        <p:spPr>
          <a:xfrm>
            <a:off x="10799975" y="5487634"/>
            <a:ext cx="2597112" cy="1108710"/>
          </a:xfrm>
          <a:prstGeom prst="rect">
            <a:avLst/>
          </a:prstGeom>
        </p:spPr>
        <p:txBody>
          <a:bodyPr lIns="0" tIns="0" rIns="0" bIns="0" rtlCol="0" anchor="t">
            <a:spAutoFit/>
          </a:bodyPr>
          <a:lstStyle/>
          <a:p>
            <a:pPr algn="l">
              <a:lnSpc>
                <a:spcPts val="2999"/>
              </a:lnSpc>
            </a:pPr>
            <a:r>
              <a:rPr lang="en-US" sz="2399">
                <a:solidFill>
                  <a:srgbClr val="0A4745"/>
                </a:solidFill>
                <a:latin typeface="Inter Light"/>
                <a:ea typeface="Inter Light"/>
                <a:cs typeface="Inter Light"/>
                <a:sym typeface="Inter Light"/>
              </a:rPr>
              <a:t>Comfortable with the "how-to”?</a:t>
            </a:r>
          </a:p>
          <a:p>
            <a:pPr algn="l">
              <a:lnSpc>
                <a:spcPts val="2999"/>
              </a:lnSpc>
            </a:pPr>
            <a:endParaRPr lang="en-US" sz="2399">
              <a:solidFill>
                <a:srgbClr val="0A4745"/>
              </a:solidFill>
              <a:latin typeface="Inter Light"/>
              <a:ea typeface="Inter Light"/>
              <a:cs typeface="Inter Light"/>
              <a:sym typeface="Inter Light"/>
            </a:endParaRPr>
          </a:p>
        </p:txBody>
      </p:sp>
      <p:sp>
        <p:nvSpPr>
          <p:cNvPr id="36" name="TextBox 36"/>
          <p:cNvSpPr txBox="1"/>
          <p:nvPr/>
        </p:nvSpPr>
        <p:spPr>
          <a:xfrm>
            <a:off x="14580275" y="5487634"/>
            <a:ext cx="2631957" cy="737235"/>
          </a:xfrm>
          <a:prstGeom prst="rect">
            <a:avLst/>
          </a:prstGeom>
        </p:spPr>
        <p:txBody>
          <a:bodyPr lIns="0" tIns="0" rIns="0" bIns="0" rtlCol="0" anchor="t">
            <a:spAutoFit/>
          </a:bodyPr>
          <a:lstStyle/>
          <a:p>
            <a:pPr algn="l">
              <a:lnSpc>
                <a:spcPts val="2999"/>
              </a:lnSpc>
            </a:pPr>
            <a:r>
              <a:rPr lang="en-US" sz="2399">
                <a:solidFill>
                  <a:srgbClr val="0A4745"/>
                </a:solidFill>
                <a:latin typeface="Inter Light"/>
                <a:ea typeface="Inter Light"/>
                <a:cs typeface="Inter Light"/>
                <a:sym typeface="Inter Light"/>
              </a:rPr>
              <a:t>Are you life "curveball-proof?”</a:t>
            </a:r>
          </a:p>
        </p:txBody>
      </p:sp>
      <p:grpSp>
        <p:nvGrpSpPr>
          <p:cNvPr id="37" name="Group 37"/>
          <p:cNvGrpSpPr/>
          <p:nvPr/>
        </p:nvGrpSpPr>
        <p:grpSpPr>
          <a:xfrm>
            <a:off x="-289595" y="10165975"/>
            <a:ext cx="18577595" cy="121025"/>
            <a:chOff x="0" y="0"/>
            <a:chExt cx="22104350" cy="144000"/>
          </a:xfrm>
        </p:grpSpPr>
        <p:sp>
          <p:nvSpPr>
            <p:cNvPr id="38" name="Freeform 38"/>
            <p:cNvSpPr/>
            <p:nvPr/>
          </p:nvSpPr>
          <p:spPr>
            <a:xfrm>
              <a:off x="0" y="0"/>
              <a:ext cx="22104350" cy="144018"/>
            </a:xfrm>
            <a:custGeom>
              <a:avLst/>
              <a:gdLst/>
              <a:ahLst/>
              <a:cxnLst/>
              <a:rect l="l" t="t" r="r" b="b"/>
              <a:pathLst>
                <a:path w="22104350" h="144018">
                  <a:moveTo>
                    <a:pt x="0" y="0"/>
                  </a:moveTo>
                  <a:lnTo>
                    <a:pt x="22104350" y="0"/>
                  </a:lnTo>
                  <a:lnTo>
                    <a:pt x="22104350" y="144018"/>
                  </a:lnTo>
                  <a:lnTo>
                    <a:pt x="0" y="144018"/>
                  </a:lnTo>
                  <a:close/>
                </a:path>
              </a:pathLst>
            </a:custGeom>
            <a:gradFill rotWithShape="1">
              <a:gsLst>
                <a:gs pos="0">
                  <a:srgbClr val="F3BA8E">
                    <a:alpha val="100000"/>
                  </a:srgbClr>
                </a:gs>
                <a:gs pos="45000">
                  <a:srgbClr val="AD6B4F">
                    <a:alpha val="100000"/>
                  </a:srgbClr>
                </a:gs>
                <a:gs pos="100000">
                  <a:srgbClr val="AD6B4F">
                    <a:alpha val="100000"/>
                  </a:srgbClr>
                </a:gs>
              </a:gsLst>
              <a:lin ang="0"/>
            </a:gradFill>
          </p:spPr>
        </p:sp>
      </p:grpSp>
      <p:sp>
        <p:nvSpPr>
          <p:cNvPr id="39" name="TextBox 39"/>
          <p:cNvSpPr txBox="1"/>
          <p:nvPr/>
        </p:nvSpPr>
        <p:spPr>
          <a:xfrm>
            <a:off x="412250" y="733787"/>
            <a:ext cx="17463500" cy="1417288"/>
          </a:xfrm>
          <a:prstGeom prst="rect">
            <a:avLst/>
          </a:prstGeom>
        </p:spPr>
        <p:txBody>
          <a:bodyPr lIns="0" tIns="0" rIns="0" bIns="0" rtlCol="0" anchor="t">
            <a:spAutoFit/>
          </a:bodyPr>
          <a:lstStyle/>
          <a:p>
            <a:pPr marL="0" lvl="0" indent="0" algn="l">
              <a:lnSpc>
                <a:spcPts val="8735"/>
              </a:lnSpc>
              <a:spcBef>
                <a:spcPct val="0"/>
              </a:spcBef>
            </a:pPr>
            <a:r>
              <a:rPr lang="en-US" sz="10079" spc="161">
                <a:solidFill>
                  <a:srgbClr val="0A4745"/>
                </a:solidFill>
                <a:latin typeface="Miller Headline"/>
                <a:ea typeface="Miller Headline"/>
                <a:cs typeface="Miller Headline"/>
                <a:sym typeface="Miller Headline"/>
              </a:rPr>
              <a:t>The pillars of financial wellbeing</a:t>
            </a:r>
            <a:r>
              <a:rPr lang="en-US" sz="10079" u="none" strike="noStrike" spc="161">
                <a:solidFill>
                  <a:srgbClr val="0A4745"/>
                </a:solidFill>
                <a:latin typeface="Miller Headline"/>
                <a:ea typeface="Miller Headline"/>
                <a:cs typeface="Miller Headline"/>
                <a:sym typeface="Miller Headline"/>
              </a:rPr>
              <a:t> </a:t>
            </a:r>
          </a:p>
        </p:txBody>
      </p:sp>
      <p:sp>
        <p:nvSpPr>
          <p:cNvPr id="40" name="Freeform 40"/>
          <p:cNvSpPr/>
          <p:nvPr/>
        </p:nvSpPr>
        <p:spPr>
          <a:xfrm>
            <a:off x="16364493" y="8673402"/>
            <a:ext cx="1923507" cy="1443139"/>
          </a:xfrm>
          <a:custGeom>
            <a:avLst/>
            <a:gdLst/>
            <a:ahLst/>
            <a:cxnLst/>
            <a:rect l="l" t="t" r="r" b="b"/>
            <a:pathLst>
              <a:path w="1923507" h="1443139">
                <a:moveTo>
                  <a:pt x="0" y="0"/>
                </a:moveTo>
                <a:lnTo>
                  <a:pt x="1923507" y="0"/>
                </a:lnTo>
                <a:lnTo>
                  <a:pt x="1923507" y="1443139"/>
                </a:lnTo>
                <a:lnTo>
                  <a:pt x="0" y="1443139"/>
                </a:lnTo>
                <a:lnTo>
                  <a:pt x="0" y="0"/>
                </a:lnTo>
                <a:close/>
              </a:path>
            </a:pathLst>
          </a:custGeom>
          <a:blipFill>
            <a:blip r:embed="rId12"/>
            <a:stretch>
              <a:fillRect/>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Custom</PresentationFormat>
  <Paragraphs>0</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Updated FINAL_Evo presentation_Safety &amp; Security</dc:title>
  <cp:revision>2</cp:revision>
  <dcterms:created xsi:type="dcterms:W3CDTF">2006-08-16T00:00:00Z</dcterms:created>
  <dcterms:modified xsi:type="dcterms:W3CDTF">2026-02-05T23:28:14Z</dcterms:modified>
  <dc:identifier>DAHAVJSHpo8</dc:identifier>
</cp:coreProperties>
</file>