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notesMasterIdLst>
    <p:notesMasterId r:id="rId21"/>
  </p:notesMasterIdLst>
  <p:sldSz cx="14630400" cy="8229600"/>
  <p:notesSz cx="8229600" cy="14630400"/>
  <p:embeddedFontLst>
    <p:embeddedFont>
      <p:font typeface="Instrument Sans Semi Bold"/>
      <p:regular r:id="rId26"/>
    </p:embeddedFont>
    <p:embeddedFont>
      <p:font typeface="Instrument Sans Semi Bold"/>
      <p:regular r:id="rId27"/>
    </p:embeddedFont>
    <p:embeddedFont>
      <p:font typeface="Instrument Sans Semi Bold"/>
      <p:regular r:id="rId28"/>
    </p:embeddedFont>
    <p:embeddedFont>
      <p:font typeface="Instrument Sans Semi Bold"/>
      <p:regular r:id="rId29"/>
    </p:embeddedFont>
    <p:embeddedFont>
      <p:font typeface="Instrument Sans Medium"/>
      <p:regular r:id="rId30"/>
    </p:embeddedFont>
    <p:embeddedFont>
      <p:font typeface="Instrument Sans Medium"/>
      <p:regular r:id="rId31"/>
    </p:embeddedFont>
    <p:embeddedFont>
      <p:font typeface="Instrument Sans Medium"/>
      <p:regular r:id="rId32"/>
    </p:embeddedFont>
    <p:embeddedFont>
      <p:font typeface="Instrument Sans Medium"/>
      <p:regular r:id="rId3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26" Type="http://schemas.openxmlformats.org/officeDocument/2006/relationships/font" Target="fonts/font1.fntdata"/><Relationship Id="rId27" Type="http://schemas.openxmlformats.org/officeDocument/2006/relationships/font" Target="fonts/font2.fntdata"/><Relationship Id="rId28" Type="http://schemas.openxmlformats.org/officeDocument/2006/relationships/font" Target="fonts/font3.fntdata"/><Relationship Id="rId29" Type="http://schemas.openxmlformats.org/officeDocument/2006/relationships/font" Target="fonts/font4.fntdata"/><Relationship Id="rId30" Type="http://schemas.openxmlformats.org/officeDocument/2006/relationships/font" Target="fonts/font5.fntdata"/><Relationship Id="rId31" Type="http://schemas.openxmlformats.org/officeDocument/2006/relationships/font" Target="fonts/font6.fntdata"/><Relationship Id="rId32" Type="http://schemas.openxmlformats.org/officeDocument/2006/relationships/font" Target="fonts/font7.fntdata"/><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Activity:
Reflect on a previous or current change. Did you hear a fixed mindset voice? If so, what types of things was it saying to you?
Facilitate discussion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change our perception of change from a threat to an opportunity, and to see possibilities, is to ask ourselves reframing questions. 
Your perception plays an important in how you respond to change. This may change depending on the situation . For example, you may have a growth mindset about a change you are comfortable with.
When change is pending, we often get swept up in automatic judgements and narratives. These are usually shaped by our past experiences of change, our history etc. For example, if you were someone who moved schools often and had a negative experience because you were socially shy you may view change as negative, however if you moved schools often and you are an extrovert who loves meeting new people your perception of change may be positive.
Our perception can make us see change as something that could be a threat or an opportunity, and can impact the possibilities that we see during change.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of this slide: To encourage participants to respond with a growth mindset.
1. Introduction:
It is important to recognise that you have a choice.
You do not need to heed the advice of your fixed mindset voice. The fixed mindset voice may be loudest but that doesn't mean you have to listen to it.
You can respond with a growth mindset.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for the participants to respond to their fixed mindset voice with a growth mindset voice.
Ask the participants to write down statements using the following format:
“When I hear my fixed mindset voice say…. 
I will tell myself….”
For example:
When I hear my fixed mindset voice say,“This change is going to be difficult,”
I will remind myself,“I’ve navigated change before. I can draw on those experiences to work through this.”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you hear a fixed mindset voice, it doesn’t mean you have to agree with it. Challenge the truth of what your fixed mindset voice is saying to you.
Most of the time the fixed mindset is a belief that is simply not true.
It is important to challenge those fixed mindset beliefs.
For example, you may have fixed mindset belief that change is something to be avoided. However, if you challenge it, you will realise that change is a necessary part of our lives and many good things result from change.
Activity:
Identify a fixed mindset belief that you know does not help you deal with change.
Then ask yourself the following questions to challenge it:
Is this really true?
What evidence can I find to disprove this?
Is this based on facts?
Does everyone think this way?
LEADERS:
Discussion: How can leaders help their employees challenge their fixed mindset?
Debrief points:
Ask questions that help employees challenge their fixed mindset.
Pre-empt the fixed mindset of employees and address them in your discussions.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mindset isn’t just a way of thinking, it’s expressed through behaviour. 
We step toward the challenge. We try the new approach. We have the conversation. We stretch.
Action is the first step in real behaviour change. It’s where this moves out of theory and into lived experience. 
Until we act, it’s just an idea. Once we act, it becomes embodied knowing. We feel what we’re capable of.
To take the action of a growth mindset we:
Take on the challenge
Learn any new skills required
Explore new ways of doing things
Seek out the information and support that you need
Practice to improve
LEADERS:
Discussion: How can you as leaders support employees in taking action?
Debrief points:
Provide employees with opportunities for professional and personal development.
Create a culture that allows them to 'skin their knees' along the way until they become competent.
Provide them with some mentoring or coaching.
Recognise and personally acknowledge them for the action they take.
Have conversations with them about opportunities available to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reflection.
Growth doesn’t just happen because we take action.
It happens when we pause long enough to integrate what the action taught us.
Reflection is what turns effort into capability.
After you’ve stepped into the stretch, responded differently, or tried something new, it’s worth asking:
What did I learn from that?
What strengthened in me?
And what will I carry forward next time?
Without reflection, change feels exhausting. With reflection, it becomes developmental.
This is how mindset shifts move from theory into lived practice. We don’t just act differently once. We learn, we integrate, and we evolve our default response over 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Summarise the key points from this session.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what participants can do differently, or build upon, moving forward.
Change doesn’t happen because we attended a workshop. 
It happens because we practise something new.
Growth is rarely dramatic. It’s usually repeated micro-choices often made under pressure.
And the most powerful idea to carry forward is this:
You are not fixed.
Your capacity can expand.Your response can evolve.Your default can strengthen over time.
Learning is not about always getting it right. It’s about staying in the process long enough for growth to compound.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reminds us that while we can’t always control what’s happening around us, we do have influence over how we respond.
Frankl wasn’t speaking from theory. He survived the Holocaust. His work on meaning and resilience came from lived experience under unimaginable pressure.
In the workplace, change often removes certainty. We don’t choose restructures, new systems, or shifting expectations. But we do choose our response.
And that’s where growth begins. When the situation won’t shift, the opportunity becomes internal, to build resilience, steadiness, wisdom and agency.
It’s the move from:
“Why is this happening to me?”
to “What is this asking of 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mindset, we’re not talking about positive thinking. We’re referring to deeply conditioned patterns of thought.
Mindsets form over time. They’re shaped by our upbringing, experiences, culture, workplace norms, and the environments we move through. Often, they’re so familiar we don’t even notice them operating.
They become ingrained. Automatic.
But mindset isn’t just personal. It’s social. The way we think spreads. Teams can develop collective mindsets about change, risk, leadership, even what’s “possible.” And those patterns reinforce themselves over time.
The good news is that mindsets are not fixed traits. They’re adaptable. With awareness and practice, we can rewire habitual ways of thinking and responding.
And this matters because mindset influences behaviour. It shapes the decisions we make, the risks we take or avoid, how we handle feedback, and how we respond under pressure.
So when we talk about change starting in the mind, this is what we mean. The internal pattern influences the external outcome.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Activity: (WHITEBOARD OR BUTCHER PAPER AND MARKERS REQUIRED)
Ask the participants to reflect on a time when they went through a change and what type of mindset assisted them through it and/or what type of mindset made the change difficult for them.
Ask everyone to post sticky notes on white board/butcher paper under the following columns/headings: (Note: BATs is Behaviours, Attitudes, Thoughts)
1) BATs that assisted        2) BATs that made it challenging
Under (1) draw arrow pointing to ‘Growth Mindset’.
Under (2) draw arrow to ‘Fixed Mindset’.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Let’s link back to the activity.
When we analysed our behaviours, attitudes and thinking during change, two clear patterns emerged: growth and fixed.
The helpful Behaviours Attitudes and Thoughts (BATs) we identified align with what we call a growth mindset. The more limiting or reactive patterns reflect a fixed mindset.
This framework comes from Standford Professor, Carol Dweck’s research. In her 2007 book Mindset, she argues that long-term success isn’t determined by intelligence or talent alone, but by how we approach challenge. It’s our mindset that shapes whether we grow or stall.
These principles apply directly to organisations navigating change. Culture amplifies mindset. 
Atlassian, for example, has publicly credited its success to intentionally embedding a culture of continuous learning, experimentation and feedback across its teams.
In the context of change
A growth mindset sees change as a challenge to engage with. It stays curious, builds capability, adapts, and treats feedback as information. It focuses on progress rather than perfection and believes effort develops skill over time.
A fixed mindset experiences change as a threat. It resists, focuses on limitations, doubts capability, avoids discomfort, and can interpret feedback as personal criticism.
Importantly, none of us sit permanently in one camp. We naturally move between them. The goal isn’t perfection. It’s awareness, and developing the skills to choose growth more often.
Signs you may have shifted into fixed thinking
You might notice:
Feeling powerless
Telling yourself you’re not capable
Avoiding stretch
Slipping into negativity
Complaining more than problem-solving
Signs you’re shifting toward growth
You’ll see:
Openness
Resilience
Ownership
A focus on skill-building
A willingness to extract learning from experience
Leaders Session
Leaders need to recognise that during change, fixed responses are common. It’s not weakness, it’s a natural protective pattern.
The question becomes: what signs should you look for in your team that suggest people are operating from fear rather than growth?
Invite discussion.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Introduction
In the next part of the session we will explore some ways to adopt a growth mindset towards change.
Notice the limiting story
Reframe, shift the perspective
Choose your response 
Stretch beyond your default thinking
Act in alignment with Growth
Reflect and integrate the learning 
On leadership:
Leaders have a significant role to play in developing a growth mindset culture that will enable their employees to navigate change in a successful way.
Activity: So, what are some characteristics of a growth mindset leader?  Ask the leaders for their thoughts before discussing the points below.
Growth Mindset Leaders:
These leaders sponsor, communicate and lead change. They are the behavioural and cultural architects of change. 
Leadership teams play a critical role in making change successful, as they have a unique and powerful role in the organisation. 
Their role is to cascade the vision for change from senior leadership through to teams so the message remains coherent, consistent and actionable at every level. They will coach the mindset and behaviours that are needed to make the change successful. 
Nothing will undermine change success more than leaders not role modelling the new mindset and behaviours. 
Growth mindset leaders are successful because they are not afraid to fail, they learn and lead by example. 
For face-to-face sessions suggest using a whiteboard or butcher’s paper and write the heading ‘Characteristics of a Growth Mindset Leader’. Under this heading list the thoughts of the participants in the session.
Debrief points for the facilitator:
Believes in the rationale for change i.e. a ‘champion’ for the change. How a leader feels about change can be felt by the employees.
Sees opportunities for their team in the change.
Sees change as an opportunity to develop and evolve.
Encourage improvement in their employees. They are an advocate for employees learning new skills and knowledge. They will offer coaching and mentoring opportunities.
Instill the belief of continuous learning and development.
Understands the importance of listening and acting on feedback.
Takes ownership.
Grows and learns with their people.
Provide the right environment for risk taking and learning from mistakes/failures.
They are inclusive.
Have an ability to navigate the needs of people.
Recognise and appreciate the valuable effort of employees.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of this slide: To encourage participants to notice their ‘fixed mindset voice’.
Introduction:
The first step to developing a growth mindset is to hear your ‘fixed mindset voice’. It is the voice that promotes negative thoughts, feelings, attitudes and behaviours towards change. It can stop us from navigating through change successfully.
By becoming familiar with your fixed mindset voice you can make a choice whether to listen to it or not.
For the Leaders Session:
Leaders need to be cognisant of the fact that employees may have a fixed mindset voice during change.
It is important for leaders to unpack the reasons for the fixed mindset voice in these situations and not ignore them. The fixed mindset voice can become stronger if left unmanaged and spread onto others.
Leaders need to understand that the fixed mindset voice can be a learned pattern of response to change for certain employees.
Leaders need to come from a place of empathy, and take the time to understand what people may need in order to quieten this voice.
For example if an employee has previously had some challenging experiences as a result of a change, hear what made it challenging for them and look to provide support in ways that will create a new experience for them e.g. if they were not informed during a previous change, make sure that they get the information that they need.
Leaders need to create a forum where they can hear and address the concerns or challenges for their employees, and then in collaboration with employees work towards some solutions.
Discussion: Have some discussion with the leaders on how they could implement this.
Debrief points for the facilitator:
Regular group and individual check-in meetings
Coaching conversations/sessions
Surveys
Questionnaires
Feedback forums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slideLayout" Target="../slideLayouts/slideLayout6.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054429"/>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Navigating Change with Confidence</a:t>
            </a:r>
            <a:endParaRPr lang="en-US" sz="4450" dirty="0"/>
          </a:p>
        </p:txBody>
      </p:sp>
      <p:sp>
        <p:nvSpPr>
          <p:cNvPr id="4" name="Text 1"/>
          <p:cNvSpPr/>
          <p:nvPr/>
        </p:nvSpPr>
        <p:spPr>
          <a:xfrm>
            <a:off x="793790" y="481214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By Alsha Work</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74232"/>
            <a:ext cx="4536519" cy="566976"/>
          </a:xfrm>
          <a:prstGeom prst="rect">
            <a:avLst/>
          </a:prstGeom>
          <a:noFill/>
          <a:ln/>
        </p:spPr>
        <p:txBody>
          <a:bodyPr wrap="none" lIns="0" tIns="0" rIns="0" bIns="0" rtlCol="0" anchor="t"/>
          <a:lstStyle/>
          <a:p>
            <a:pPr algn="l" indent="0" marL="0">
              <a:lnSpc>
                <a:spcPts val="4450"/>
              </a:lnSpc>
              <a:buNone/>
            </a:pPr>
            <a:endParaRPr lang="en-US" sz="3550" dirty="0"/>
          </a:p>
        </p:txBody>
      </p:sp>
      <p:sp>
        <p:nvSpPr>
          <p:cNvPr id="4" name="Shape 1"/>
          <p:cNvSpPr/>
          <p:nvPr/>
        </p:nvSpPr>
        <p:spPr>
          <a:xfrm>
            <a:off x="793790" y="2381369"/>
            <a:ext cx="1111210" cy="426244"/>
          </a:xfrm>
          <a:prstGeom prst="roundRect">
            <a:avLst>
              <a:gd name="adj" fmla="val 17880"/>
            </a:avLst>
          </a:prstGeom>
          <a:solidFill>
            <a:srgbClr val="E2E3E9"/>
          </a:solidFill>
          <a:ln/>
        </p:spPr>
      </p:sp>
      <p:sp>
        <p:nvSpPr>
          <p:cNvPr id="5" name="Text 2"/>
          <p:cNvSpPr/>
          <p:nvPr/>
        </p:nvSpPr>
        <p:spPr>
          <a:xfrm>
            <a:off x="929878" y="2449354"/>
            <a:ext cx="839033" cy="290274"/>
          </a:xfrm>
          <a:prstGeom prst="rect">
            <a:avLst/>
          </a:prstGeom>
          <a:noFill/>
          <a:ln/>
        </p:spPr>
        <p:txBody>
          <a:bodyPr wrap="none" lIns="0" tIns="0" rIns="0" bIns="0" rtlCol="0" anchor="t"/>
          <a:lstStyle/>
          <a:p>
            <a:pPr algn="l" indent="0" marL="0">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ACTIVITY</a:t>
            </a:r>
            <a:endParaRPr lang="en-US" sz="1400" dirty="0"/>
          </a:p>
        </p:txBody>
      </p:sp>
      <p:sp>
        <p:nvSpPr>
          <p:cNvPr id="6" name="Text 3"/>
          <p:cNvSpPr/>
          <p:nvPr/>
        </p:nvSpPr>
        <p:spPr>
          <a:xfrm>
            <a:off x="793790" y="2898338"/>
            <a:ext cx="6854428" cy="566976"/>
          </a:xfrm>
          <a:prstGeom prst="rect">
            <a:avLst/>
          </a:prstGeom>
          <a:noFill/>
          <a:ln/>
        </p:spPr>
        <p:txBody>
          <a:bodyPr wrap="none" lIns="0" tIns="0" rIns="0" bIns="0" rtlCol="0" anchor="t"/>
          <a:lstStyle/>
          <a:p>
            <a:pPr algn="l" indent="0" marL="0">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Notice Your Fixed Mindset Voice</a:t>
            </a:r>
            <a:endParaRPr lang="en-US" sz="3550" dirty="0"/>
          </a:p>
        </p:txBody>
      </p:sp>
      <p:sp>
        <p:nvSpPr>
          <p:cNvPr id="7" name="Shape 4"/>
          <p:cNvSpPr/>
          <p:nvPr/>
        </p:nvSpPr>
        <p:spPr>
          <a:xfrm>
            <a:off x="793790" y="3805476"/>
            <a:ext cx="7556421" cy="1326713"/>
          </a:xfrm>
          <a:prstGeom prst="roundRect">
            <a:avLst>
              <a:gd name="adj" fmla="val 7181"/>
            </a:avLst>
          </a:prstGeom>
          <a:solidFill>
            <a:srgbClr val="FFD1A7"/>
          </a:solidFill>
          <a:ln/>
        </p:spPr>
      </p:sp>
      <p:pic>
        <p:nvPicPr>
          <p:cNvPr id="8" name="Image 1" descr="preencoded.png">    </p:cNvPr>
          <p:cNvPicPr>
            <a:picLocks noChangeAspect="1"/>
          </p:cNvPicPr>
          <p:nvPr/>
        </p:nvPicPr>
        <p:blipFill>
          <a:blip r:embed="rId2"/>
          <a:stretch>
            <a:fillRect/>
          </a:stretch>
        </p:blipFill>
        <p:spPr>
          <a:xfrm>
            <a:off x="1020604" y="4149566"/>
            <a:ext cx="283488" cy="226814"/>
          </a:xfrm>
          <a:prstGeom prst="rect">
            <a:avLst/>
          </a:prstGeom>
        </p:spPr>
      </p:pic>
      <p:sp>
        <p:nvSpPr>
          <p:cNvPr id="9" name="Text 5"/>
          <p:cNvSpPr/>
          <p:nvPr/>
        </p:nvSpPr>
        <p:spPr>
          <a:xfrm>
            <a:off x="1530906" y="4088963"/>
            <a:ext cx="659249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Instrument Sans Medium" pitchFamily="34" charset="0"/>
                <a:ea typeface="Instrument Sans Medium" pitchFamily="34" charset="-122"/>
                <a:cs typeface="Instrument Sans Medium" pitchFamily="34" charset="-120"/>
              </a:rPr>
              <a:t>Think about a change you're currently experiencing, or one you've been through in the past.</a:t>
            </a:r>
            <a:endParaRPr lang="en-US" sz="1750" dirty="0"/>
          </a:p>
        </p:txBody>
      </p:sp>
      <p:sp>
        <p:nvSpPr>
          <p:cNvPr id="10" name="Shape 6"/>
          <p:cNvSpPr/>
          <p:nvPr/>
        </p:nvSpPr>
        <p:spPr>
          <a:xfrm>
            <a:off x="793790" y="5387340"/>
            <a:ext cx="7556421" cy="1367909"/>
          </a:xfrm>
          <a:prstGeom prst="roundRect">
            <a:avLst>
              <a:gd name="adj" fmla="val 6964"/>
            </a:avLst>
          </a:prstGeom>
          <a:solidFill>
            <a:srgbClr val="FFFFFF">
              <a:alpha val="95000"/>
            </a:srgbClr>
          </a:solidFill>
          <a:ln w="30480">
            <a:solidFill>
              <a:srgbClr val="FFD1A7"/>
            </a:solidFill>
            <a:prstDash val="solid"/>
          </a:ln>
        </p:spPr>
      </p:sp>
      <p:sp>
        <p:nvSpPr>
          <p:cNvPr id="11" name="Text 7"/>
          <p:cNvSpPr/>
          <p:nvPr/>
        </p:nvSpPr>
        <p:spPr>
          <a:xfrm>
            <a:off x="1051084" y="5644634"/>
            <a:ext cx="6484382"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Did you notice a fixed mindset voice showing up?</a:t>
            </a:r>
            <a:endParaRPr lang="en-US" sz="2200" dirty="0"/>
          </a:p>
        </p:txBody>
      </p:sp>
      <p:sp>
        <p:nvSpPr>
          <p:cNvPr id="12" name="Text 8"/>
          <p:cNvSpPr/>
          <p:nvPr/>
        </p:nvSpPr>
        <p:spPr>
          <a:xfrm>
            <a:off x="1051084" y="6135053"/>
            <a:ext cx="7041832"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If so, what kinds of messages or thoughts was it telling you?</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6642" y="625316"/>
            <a:ext cx="4324231" cy="540544"/>
          </a:xfrm>
          <a:prstGeom prst="rect">
            <a:avLst/>
          </a:prstGeom>
          <a:noFill/>
          <a:ln/>
        </p:spPr>
        <p:txBody>
          <a:bodyPr wrap="none" lIns="0" tIns="0" rIns="0" bIns="0" rtlCol="0" anchor="t"/>
          <a:lstStyle/>
          <a:p>
            <a:pPr algn="l" indent="0" marL="0">
              <a:lnSpc>
                <a:spcPts val="4250"/>
              </a:lnSpc>
              <a:buNone/>
            </a:pPr>
            <a:r>
              <a:rPr lang="en-US" sz="3400" dirty="0">
                <a:solidFill>
                  <a:srgbClr val="505468"/>
                </a:solidFill>
                <a:latin typeface="Instrument Sans Semi Bold" pitchFamily="34" charset="0"/>
                <a:ea typeface="Instrument Sans Semi Bold" pitchFamily="34" charset="-122"/>
                <a:cs typeface="Instrument Sans Semi Bold" pitchFamily="34" charset="-120"/>
              </a:rPr>
              <a:t>2. Reframe</a:t>
            </a:r>
            <a:endParaRPr lang="en-US" sz="3400" dirty="0"/>
          </a:p>
        </p:txBody>
      </p:sp>
      <p:sp>
        <p:nvSpPr>
          <p:cNvPr id="4" name="Text 1"/>
          <p:cNvSpPr/>
          <p:nvPr/>
        </p:nvSpPr>
        <p:spPr>
          <a:xfrm>
            <a:off x="756642" y="1248251"/>
            <a:ext cx="5356384" cy="337780"/>
          </a:xfrm>
          <a:prstGeom prst="rect">
            <a:avLst/>
          </a:prstGeom>
          <a:noFill/>
          <a:ln/>
        </p:spPr>
        <p:txBody>
          <a:bodyPr wrap="none" lIns="0" tIns="0" rIns="0" bIns="0" rtlCol="0" anchor="t"/>
          <a:lstStyle/>
          <a:p>
            <a:pPr algn="l" indent="0" marL="0">
              <a:lnSpc>
                <a:spcPts val="2650"/>
              </a:lnSpc>
              <a:buNone/>
            </a:pPr>
            <a:r>
              <a:rPr lang="en-US" sz="2100" b="1" dirty="0">
                <a:solidFill>
                  <a:srgbClr val="FFA44F"/>
                </a:solidFill>
                <a:latin typeface="Instrument Sans Semi Bold" pitchFamily="34" charset="0"/>
                <a:ea typeface="Instrument Sans Semi Bold" pitchFamily="34" charset="-122"/>
                <a:cs typeface="Instrument Sans Semi Bold" pitchFamily="34" charset="-120"/>
              </a:rPr>
              <a:t>Shift Your Thinking, Shift Your Outcomes.</a:t>
            </a:r>
            <a:endParaRPr lang="en-US" sz="2100" dirty="0"/>
          </a:p>
        </p:txBody>
      </p:sp>
      <p:sp>
        <p:nvSpPr>
          <p:cNvPr id="5" name="Text 2"/>
          <p:cNvSpPr/>
          <p:nvPr/>
        </p:nvSpPr>
        <p:spPr>
          <a:xfrm>
            <a:off x="756642" y="1668423"/>
            <a:ext cx="5539026" cy="337780"/>
          </a:xfrm>
          <a:prstGeom prst="rect">
            <a:avLst/>
          </a:prstGeom>
          <a:noFill/>
          <a:ln/>
        </p:spPr>
        <p:txBody>
          <a:bodyPr wrap="none" lIns="0" tIns="0" rIns="0" bIns="0" rtlCol="0" anchor="t"/>
          <a:lstStyle/>
          <a:p>
            <a:pPr algn="l" indent="0" marL="0">
              <a:lnSpc>
                <a:spcPts val="2650"/>
              </a:lnSpc>
              <a:buNone/>
            </a:pPr>
            <a:r>
              <a:rPr lang="en-US" sz="2100" dirty="0">
                <a:solidFill>
                  <a:srgbClr val="808080"/>
                </a:solidFill>
                <a:latin typeface="Instrument Sans Semi Bold" pitchFamily="34" charset="0"/>
                <a:ea typeface="Instrument Sans Semi Bold" pitchFamily="34" charset="-122"/>
                <a:cs typeface="Instrument Sans Semi Bold" pitchFamily="34" charset="-120"/>
              </a:rPr>
              <a:t>Story → Perspective → Possibility → Agency.</a:t>
            </a:r>
            <a:endParaRPr lang="en-US" sz="2100" dirty="0"/>
          </a:p>
        </p:txBody>
      </p:sp>
      <p:sp>
        <p:nvSpPr>
          <p:cNvPr id="6" name="Shape 3"/>
          <p:cNvSpPr/>
          <p:nvPr/>
        </p:nvSpPr>
        <p:spPr>
          <a:xfrm>
            <a:off x="4556760" y="2315289"/>
            <a:ext cx="30480" cy="5288994"/>
          </a:xfrm>
          <a:prstGeom prst="roundRect">
            <a:avLst>
              <a:gd name="adj" fmla="val 297937"/>
            </a:avLst>
          </a:prstGeom>
          <a:solidFill>
            <a:srgbClr val="C8C9CF"/>
          </a:solidFill>
          <a:ln/>
        </p:spPr>
      </p:sp>
      <p:sp>
        <p:nvSpPr>
          <p:cNvPr id="7" name="Shape 4"/>
          <p:cNvSpPr/>
          <p:nvPr/>
        </p:nvSpPr>
        <p:spPr>
          <a:xfrm>
            <a:off x="4170164" y="2543175"/>
            <a:ext cx="432316" cy="30480"/>
          </a:xfrm>
          <a:prstGeom prst="roundRect">
            <a:avLst>
              <a:gd name="adj" fmla="val 297937"/>
            </a:avLst>
          </a:prstGeom>
          <a:solidFill>
            <a:srgbClr val="C8C9CF"/>
          </a:solidFill>
          <a:ln/>
        </p:spPr>
      </p:sp>
      <p:pic>
        <p:nvPicPr>
          <p:cNvPr id="8" name="Image 1" descr="preencoded.png">    </p:cNvPr>
          <p:cNvPicPr>
            <a:picLocks noChangeAspect="1"/>
          </p:cNvPicPr>
          <p:nvPr/>
        </p:nvPicPr>
        <p:blipFill>
          <a:blip r:embed="rId2"/>
          <a:stretch>
            <a:fillRect/>
          </a:stretch>
        </p:blipFill>
        <p:spPr>
          <a:xfrm>
            <a:off x="4490978" y="2477393"/>
            <a:ext cx="162044" cy="162044"/>
          </a:xfrm>
          <a:prstGeom prst="rect">
            <a:avLst/>
          </a:prstGeom>
        </p:spPr>
      </p:pic>
      <p:sp>
        <p:nvSpPr>
          <p:cNvPr id="9" name="Text 5"/>
          <p:cNvSpPr/>
          <p:nvPr/>
        </p:nvSpPr>
        <p:spPr>
          <a:xfrm>
            <a:off x="756642" y="2385536"/>
            <a:ext cx="2950607" cy="337780"/>
          </a:xfrm>
          <a:prstGeom prst="rect">
            <a:avLst/>
          </a:prstGeom>
          <a:noFill/>
          <a:ln/>
        </p:spPr>
        <p:txBody>
          <a:bodyPr wrap="none" lIns="0" tIns="0" rIns="0" bIns="0" rtlCol="0" anchor="t"/>
          <a:lstStyle/>
          <a:p>
            <a:pPr algn="l" indent="0" marL="0">
              <a:lnSpc>
                <a:spcPts val="2650"/>
              </a:lnSpc>
              <a:buNone/>
            </a:pPr>
            <a:r>
              <a:rPr lang="en-US" sz="1700" b="1" dirty="0">
                <a:solidFill>
                  <a:srgbClr val="5B5F71"/>
                </a:solidFill>
                <a:latin typeface="Instrument Sans Medium" pitchFamily="34" charset="0"/>
                <a:ea typeface="Instrument Sans Medium" pitchFamily="34" charset="-122"/>
                <a:cs typeface="Instrument Sans Medium" pitchFamily="34" charset="-120"/>
              </a:rPr>
              <a:t>Name your current story</a:t>
            </a:r>
            <a:endParaRPr lang="en-US" sz="1700" dirty="0"/>
          </a:p>
        </p:txBody>
      </p:sp>
      <p:sp>
        <p:nvSpPr>
          <p:cNvPr id="10" name="Text 6"/>
          <p:cNvSpPr/>
          <p:nvPr/>
        </p:nvSpPr>
        <p:spPr>
          <a:xfrm>
            <a:off x="756642" y="2846903"/>
            <a:ext cx="2950607" cy="1013341"/>
          </a:xfrm>
          <a:prstGeom prst="rect">
            <a:avLst/>
          </a:prstGeom>
          <a:noFill/>
          <a:ln/>
        </p:spPr>
        <p:txBody>
          <a:bodyPr wrap="square" lIns="0" tIns="0" rIns="0" bIns="0" rtlCol="0" anchor="t"/>
          <a:lstStyle/>
          <a:p>
            <a:pPr algn="l" indent="0" marL="0">
              <a:lnSpc>
                <a:spcPts val="265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What am I assuming is true right now?</a:t>
            </a:r>
            <a:endParaRPr lang="en-US" sz="1700" dirty="0"/>
          </a:p>
        </p:txBody>
      </p:sp>
      <p:sp>
        <p:nvSpPr>
          <p:cNvPr id="11" name="Shape 7"/>
          <p:cNvSpPr/>
          <p:nvPr/>
        </p:nvSpPr>
        <p:spPr>
          <a:xfrm>
            <a:off x="4541520" y="3820120"/>
            <a:ext cx="432316" cy="30480"/>
          </a:xfrm>
          <a:prstGeom prst="roundRect">
            <a:avLst>
              <a:gd name="adj" fmla="val 297937"/>
            </a:avLst>
          </a:prstGeom>
          <a:solidFill>
            <a:srgbClr val="C8C9CF"/>
          </a:solidFill>
          <a:ln/>
        </p:spPr>
      </p:sp>
      <p:pic>
        <p:nvPicPr>
          <p:cNvPr id="12" name="Image 2" descr="preencoded.png">    </p:cNvPr>
          <p:cNvPicPr>
            <a:picLocks noChangeAspect="1"/>
          </p:cNvPicPr>
          <p:nvPr/>
        </p:nvPicPr>
        <p:blipFill>
          <a:blip r:embed="rId3"/>
          <a:stretch>
            <a:fillRect/>
          </a:stretch>
        </p:blipFill>
        <p:spPr>
          <a:xfrm>
            <a:off x="4490978" y="3754338"/>
            <a:ext cx="162044" cy="162044"/>
          </a:xfrm>
          <a:prstGeom prst="rect">
            <a:avLst/>
          </a:prstGeom>
        </p:spPr>
      </p:pic>
      <p:sp>
        <p:nvSpPr>
          <p:cNvPr id="13" name="Text 8"/>
          <p:cNvSpPr/>
          <p:nvPr/>
        </p:nvSpPr>
        <p:spPr>
          <a:xfrm>
            <a:off x="5436751" y="3662482"/>
            <a:ext cx="2950607" cy="337780"/>
          </a:xfrm>
          <a:prstGeom prst="rect">
            <a:avLst/>
          </a:prstGeom>
          <a:noFill/>
          <a:ln/>
        </p:spPr>
        <p:txBody>
          <a:bodyPr wrap="none" lIns="0" tIns="0" rIns="0" bIns="0" rtlCol="0" anchor="t"/>
          <a:lstStyle/>
          <a:p>
            <a:pPr algn="l" indent="0" marL="0">
              <a:lnSpc>
                <a:spcPts val="2650"/>
              </a:lnSpc>
              <a:buNone/>
            </a:pPr>
            <a:r>
              <a:rPr lang="en-US" sz="1700" b="1" dirty="0">
                <a:solidFill>
                  <a:srgbClr val="5B5F71"/>
                </a:solidFill>
                <a:latin typeface="Instrument Sans Medium" pitchFamily="34" charset="0"/>
                <a:ea typeface="Instrument Sans Medium" pitchFamily="34" charset="-122"/>
                <a:cs typeface="Instrument Sans Medium" pitchFamily="34" charset="-120"/>
              </a:rPr>
              <a:t>Shift perspective</a:t>
            </a:r>
            <a:endParaRPr lang="en-US" sz="1700" dirty="0"/>
          </a:p>
        </p:txBody>
      </p:sp>
      <p:sp>
        <p:nvSpPr>
          <p:cNvPr id="14" name="Text 9"/>
          <p:cNvSpPr/>
          <p:nvPr/>
        </p:nvSpPr>
        <p:spPr>
          <a:xfrm>
            <a:off x="5436751" y="4123849"/>
            <a:ext cx="2950607" cy="1013341"/>
          </a:xfrm>
          <a:prstGeom prst="rect">
            <a:avLst/>
          </a:prstGeom>
          <a:noFill/>
          <a:ln/>
        </p:spPr>
        <p:txBody>
          <a:bodyPr wrap="square" lIns="0" tIns="0" rIns="0" bIns="0" rtlCol="0" anchor="t"/>
          <a:lstStyle/>
          <a:p>
            <a:pPr algn="l" indent="0" marL="0">
              <a:lnSpc>
                <a:spcPts val="265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What’s another way I can see this?</a:t>
            </a:r>
            <a:endParaRPr lang="en-US" sz="1700" dirty="0"/>
          </a:p>
        </p:txBody>
      </p:sp>
      <p:sp>
        <p:nvSpPr>
          <p:cNvPr id="15" name="Shape 10"/>
          <p:cNvSpPr/>
          <p:nvPr/>
        </p:nvSpPr>
        <p:spPr>
          <a:xfrm>
            <a:off x="4170164" y="4926092"/>
            <a:ext cx="432316" cy="30480"/>
          </a:xfrm>
          <a:prstGeom prst="roundRect">
            <a:avLst>
              <a:gd name="adj" fmla="val 297937"/>
            </a:avLst>
          </a:prstGeom>
          <a:solidFill>
            <a:srgbClr val="C8C9CF"/>
          </a:solidFill>
          <a:ln/>
        </p:spPr>
      </p:sp>
      <p:pic>
        <p:nvPicPr>
          <p:cNvPr id="16" name="Image 3" descr="preencoded.png">    </p:cNvPr>
          <p:cNvPicPr>
            <a:picLocks noChangeAspect="1"/>
          </p:cNvPicPr>
          <p:nvPr/>
        </p:nvPicPr>
        <p:blipFill>
          <a:blip r:embed="rId4"/>
          <a:stretch>
            <a:fillRect/>
          </a:stretch>
        </p:blipFill>
        <p:spPr>
          <a:xfrm>
            <a:off x="4490978" y="4860310"/>
            <a:ext cx="162044" cy="162044"/>
          </a:xfrm>
          <a:prstGeom prst="rect">
            <a:avLst/>
          </a:prstGeom>
        </p:spPr>
      </p:pic>
      <p:sp>
        <p:nvSpPr>
          <p:cNvPr id="17" name="Text 11"/>
          <p:cNvSpPr/>
          <p:nvPr/>
        </p:nvSpPr>
        <p:spPr>
          <a:xfrm>
            <a:off x="756642" y="4768453"/>
            <a:ext cx="2950607" cy="337780"/>
          </a:xfrm>
          <a:prstGeom prst="rect">
            <a:avLst/>
          </a:prstGeom>
          <a:noFill/>
          <a:ln/>
        </p:spPr>
        <p:txBody>
          <a:bodyPr wrap="none" lIns="0" tIns="0" rIns="0" bIns="0" rtlCol="0" anchor="t"/>
          <a:lstStyle/>
          <a:p>
            <a:pPr algn="l" indent="0" marL="0">
              <a:lnSpc>
                <a:spcPts val="2650"/>
              </a:lnSpc>
              <a:buNone/>
            </a:pPr>
            <a:r>
              <a:rPr lang="en-US" sz="1700" b="1" dirty="0">
                <a:solidFill>
                  <a:srgbClr val="5B5F71"/>
                </a:solidFill>
                <a:latin typeface="Instrument Sans Medium" pitchFamily="34" charset="0"/>
                <a:ea typeface="Instrument Sans Medium" pitchFamily="34" charset="-122"/>
                <a:cs typeface="Instrument Sans Medium" pitchFamily="34" charset="-120"/>
              </a:rPr>
              <a:t>Scan for possibility</a:t>
            </a:r>
            <a:endParaRPr lang="en-US" sz="1700" dirty="0"/>
          </a:p>
        </p:txBody>
      </p:sp>
      <p:sp>
        <p:nvSpPr>
          <p:cNvPr id="18" name="Text 12"/>
          <p:cNvSpPr/>
          <p:nvPr/>
        </p:nvSpPr>
        <p:spPr>
          <a:xfrm>
            <a:off x="756642" y="5229820"/>
            <a:ext cx="2950607" cy="1013341"/>
          </a:xfrm>
          <a:prstGeom prst="rect">
            <a:avLst/>
          </a:prstGeom>
          <a:noFill/>
          <a:ln/>
        </p:spPr>
        <p:txBody>
          <a:bodyPr wrap="square" lIns="0" tIns="0" rIns="0" bIns="0" rtlCol="0" anchor="t"/>
          <a:lstStyle/>
          <a:p>
            <a:pPr algn="l" indent="0" marL="0">
              <a:lnSpc>
                <a:spcPts val="265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What benefits could this create?</a:t>
            </a:r>
            <a:endParaRPr lang="en-US" sz="1700" dirty="0"/>
          </a:p>
        </p:txBody>
      </p:sp>
      <p:sp>
        <p:nvSpPr>
          <p:cNvPr id="19" name="Shape 13"/>
          <p:cNvSpPr/>
          <p:nvPr/>
        </p:nvSpPr>
        <p:spPr>
          <a:xfrm>
            <a:off x="4541520" y="6032183"/>
            <a:ext cx="432316" cy="30480"/>
          </a:xfrm>
          <a:prstGeom prst="roundRect">
            <a:avLst>
              <a:gd name="adj" fmla="val 297937"/>
            </a:avLst>
          </a:prstGeom>
          <a:solidFill>
            <a:srgbClr val="C8C9CF"/>
          </a:solidFill>
          <a:ln/>
        </p:spPr>
      </p:sp>
      <p:pic>
        <p:nvPicPr>
          <p:cNvPr id="20" name="Image 4" descr="preencoded.png">    </p:cNvPr>
          <p:cNvPicPr>
            <a:picLocks noChangeAspect="1"/>
          </p:cNvPicPr>
          <p:nvPr/>
        </p:nvPicPr>
        <p:blipFill>
          <a:blip r:embed="rId5"/>
          <a:stretch>
            <a:fillRect/>
          </a:stretch>
        </p:blipFill>
        <p:spPr>
          <a:xfrm>
            <a:off x="4490978" y="5966400"/>
            <a:ext cx="162044" cy="162044"/>
          </a:xfrm>
          <a:prstGeom prst="rect">
            <a:avLst/>
          </a:prstGeom>
        </p:spPr>
      </p:pic>
      <p:sp>
        <p:nvSpPr>
          <p:cNvPr id="21" name="Text 14"/>
          <p:cNvSpPr/>
          <p:nvPr/>
        </p:nvSpPr>
        <p:spPr>
          <a:xfrm>
            <a:off x="5436751" y="5874544"/>
            <a:ext cx="2950607" cy="337780"/>
          </a:xfrm>
          <a:prstGeom prst="rect">
            <a:avLst/>
          </a:prstGeom>
          <a:noFill/>
          <a:ln/>
        </p:spPr>
        <p:txBody>
          <a:bodyPr wrap="none" lIns="0" tIns="0" rIns="0" bIns="0" rtlCol="0" anchor="t"/>
          <a:lstStyle/>
          <a:p>
            <a:pPr algn="l" indent="0" marL="0">
              <a:lnSpc>
                <a:spcPts val="2650"/>
              </a:lnSpc>
              <a:buNone/>
            </a:pPr>
            <a:r>
              <a:rPr lang="en-US" sz="1700" b="1" dirty="0">
                <a:solidFill>
                  <a:srgbClr val="5B5F71"/>
                </a:solidFill>
                <a:latin typeface="Instrument Sans Medium" pitchFamily="34" charset="0"/>
                <a:ea typeface="Instrument Sans Medium" pitchFamily="34" charset="-122"/>
                <a:cs typeface="Instrument Sans Medium" pitchFamily="34" charset="-120"/>
              </a:rPr>
              <a:t>Choose a leverage point</a:t>
            </a:r>
            <a:endParaRPr lang="en-US" sz="1700" dirty="0"/>
          </a:p>
        </p:txBody>
      </p:sp>
      <p:sp>
        <p:nvSpPr>
          <p:cNvPr id="22" name="Text 15"/>
          <p:cNvSpPr/>
          <p:nvPr/>
        </p:nvSpPr>
        <p:spPr>
          <a:xfrm>
            <a:off x="5436751" y="6335911"/>
            <a:ext cx="2950607" cy="1013341"/>
          </a:xfrm>
          <a:prstGeom prst="rect">
            <a:avLst/>
          </a:prstGeom>
          <a:noFill/>
          <a:ln/>
        </p:spPr>
        <p:txBody>
          <a:bodyPr wrap="square" lIns="0" tIns="0" rIns="0" bIns="0" rtlCol="0" anchor="t"/>
          <a:lstStyle/>
          <a:p>
            <a:pPr algn="l" indent="0" marL="0">
              <a:lnSpc>
                <a:spcPts val="265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Where do I have agency or influence here?</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07456"/>
            <a:ext cx="5222200" cy="566976"/>
          </a:xfrm>
          <a:prstGeom prst="rect">
            <a:avLst/>
          </a:prstGeom>
          <a:noFill/>
          <a:ln/>
        </p:spPr>
        <p:txBody>
          <a:bodyPr wrap="none" lIns="0" tIns="0" rIns="0" bIns="0" rtlCol="0" anchor="t"/>
          <a:lstStyle/>
          <a:p>
            <a:pPr algn="l" indent="0" marL="0">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3. Choose your response</a:t>
            </a:r>
            <a:endParaRPr lang="en-US" sz="3550" dirty="0"/>
          </a:p>
        </p:txBody>
      </p:sp>
      <p:sp>
        <p:nvSpPr>
          <p:cNvPr id="4" name="Text 1"/>
          <p:cNvSpPr/>
          <p:nvPr/>
        </p:nvSpPr>
        <p:spPr>
          <a:xfrm>
            <a:off x="6280190" y="3165158"/>
            <a:ext cx="7473315" cy="354330"/>
          </a:xfrm>
          <a:prstGeom prst="rect">
            <a:avLst/>
          </a:prstGeom>
          <a:noFill/>
          <a:ln/>
        </p:spPr>
        <p:txBody>
          <a:bodyPr wrap="none" lIns="0" tIns="0" rIns="0" bIns="0" rtlCol="0" anchor="t"/>
          <a:lstStyle/>
          <a:p>
            <a:pPr algn="l" indent="0" marL="0">
              <a:lnSpc>
                <a:spcPts val="2750"/>
              </a:lnSpc>
              <a:buNone/>
            </a:pPr>
            <a:r>
              <a:rPr lang="en-US" sz="2200" b="1" dirty="0">
                <a:solidFill>
                  <a:srgbClr val="FFA44F"/>
                </a:solidFill>
                <a:latin typeface="Instrument Sans Semi Bold" pitchFamily="34" charset="0"/>
                <a:ea typeface="Instrument Sans Semi Bold" pitchFamily="34" charset="-122"/>
                <a:cs typeface="Instrument Sans Semi Bold" pitchFamily="34" charset="-120"/>
              </a:rPr>
              <a:t>Growth Mindset or Fixed Mindset — The choice is yours.</a:t>
            </a:r>
            <a:endParaRPr lang="en-US" sz="2200" dirty="0"/>
          </a:p>
        </p:txBody>
      </p:sp>
      <p:sp>
        <p:nvSpPr>
          <p:cNvPr id="5" name="Text 2"/>
          <p:cNvSpPr/>
          <p:nvPr/>
        </p:nvSpPr>
        <p:spPr>
          <a:xfrm>
            <a:off x="6280190" y="3610213"/>
            <a:ext cx="6251138" cy="354330"/>
          </a:xfrm>
          <a:prstGeom prst="rect">
            <a:avLst/>
          </a:prstGeom>
          <a:noFill/>
          <a:ln/>
        </p:spPr>
        <p:txBody>
          <a:bodyPr wrap="none" lIns="0" tIns="0" rIns="0" bIns="0" rtlCol="0" anchor="t"/>
          <a:lstStyle/>
          <a:p>
            <a:pPr algn="l" indent="0" marL="0">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The story you back becomes the path you walk.</a:t>
            </a:r>
            <a:endParaRPr lang="en-US" sz="2200" dirty="0"/>
          </a:p>
        </p:txBody>
      </p:sp>
      <p:sp>
        <p:nvSpPr>
          <p:cNvPr id="6" name="Text 3"/>
          <p:cNvSpPr/>
          <p:nvPr/>
        </p:nvSpPr>
        <p:spPr>
          <a:xfrm>
            <a:off x="6620351" y="4559856"/>
            <a:ext cx="7216259" cy="907018"/>
          </a:xfrm>
          <a:prstGeom prst="rect">
            <a:avLst/>
          </a:prstGeom>
          <a:noFill/>
          <a:ln/>
        </p:spPr>
        <p:txBody>
          <a:bodyPr wrap="square" lIns="0" tIns="0" rIns="0" bIns="0" rtlCol="0" anchor="t"/>
          <a:lstStyle/>
          <a:p>
            <a:pPr algn="l" indent="0" marL="0">
              <a:lnSpc>
                <a:spcPts val="35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"Change can be tough but I've never heard anyone say it wasn't worth it" — Carol Dweck</a:t>
            </a:r>
            <a:endParaRPr lang="en-US" sz="2200" dirty="0"/>
          </a:p>
        </p:txBody>
      </p:sp>
      <p:sp>
        <p:nvSpPr>
          <p:cNvPr id="7" name="Shape 4"/>
          <p:cNvSpPr/>
          <p:nvPr/>
        </p:nvSpPr>
        <p:spPr>
          <a:xfrm>
            <a:off x="6280190" y="4304705"/>
            <a:ext cx="30480" cy="1417320"/>
          </a:xfrm>
          <a:prstGeom prst="rect">
            <a:avLst/>
          </a:prstGeom>
          <a:solidFill>
            <a:srgbClr val="505468"/>
          </a:solid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776526" y="649843"/>
            <a:ext cx="1087160" cy="413980"/>
          </a:xfrm>
          <a:prstGeom prst="roundRect">
            <a:avLst>
              <a:gd name="adj" fmla="val 18010"/>
            </a:avLst>
          </a:prstGeom>
          <a:solidFill>
            <a:srgbClr val="E2E3E9"/>
          </a:solidFill>
          <a:ln/>
        </p:spPr>
      </p:sp>
      <p:sp>
        <p:nvSpPr>
          <p:cNvPr id="3" name="Text 1"/>
          <p:cNvSpPr/>
          <p:nvPr/>
        </p:nvSpPr>
        <p:spPr>
          <a:xfrm>
            <a:off x="909638" y="716399"/>
            <a:ext cx="820936" cy="280868"/>
          </a:xfrm>
          <a:prstGeom prst="rect">
            <a:avLst/>
          </a:prstGeom>
          <a:noFill/>
          <a:ln/>
        </p:spPr>
        <p:txBody>
          <a:bodyPr wrap="none" lIns="0" tIns="0" rIns="0" bIns="0" rtlCol="0" anchor="t"/>
          <a:lstStyle/>
          <a:p>
            <a:pPr algn="l" indent="0" marL="0">
              <a:lnSpc>
                <a:spcPts val="2200"/>
              </a:lnSpc>
              <a:buNone/>
            </a:pPr>
            <a:r>
              <a:rPr lang="en-US" sz="1350" dirty="0">
                <a:solidFill>
                  <a:srgbClr val="5B5F71"/>
                </a:solidFill>
                <a:latin typeface="Instrument Sans Medium" pitchFamily="34" charset="0"/>
                <a:ea typeface="Instrument Sans Medium" pitchFamily="34" charset="-122"/>
                <a:cs typeface="Instrument Sans Medium" pitchFamily="34" charset="-120"/>
              </a:rPr>
              <a:t>ACTIVITY</a:t>
            </a:r>
            <a:endParaRPr lang="en-US" sz="1350" dirty="0"/>
          </a:p>
        </p:txBody>
      </p:sp>
      <p:sp>
        <p:nvSpPr>
          <p:cNvPr id="4" name="Text 2"/>
          <p:cNvSpPr/>
          <p:nvPr/>
        </p:nvSpPr>
        <p:spPr>
          <a:xfrm>
            <a:off x="776526" y="1150620"/>
            <a:ext cx="4437936" cy="554593"/>
          </a:xfrm>
          <a:prstGeom prst="rect">
            <a:avLst/>
          </a:prstGeom>
          <a:noFill/>
          <a:ln/>
        </p:spPr>
        <p:txBody>
          <a:bodyPr wrap="none" lIns="0" tIns="0" rIns="0" bIns="0" rtlCol="0" anchor="t"/>
          <a:lstStyle/>
          <a:p>
            <a:pPr algn="l" indent="0" marL="0">
              <a:lnSpc>
                <a:spcPts val="4350"/>
              </a:lnSpc>
              <a:buNone/>
            </a:pPr>
            <a:r>
              <a:rPr lang="en-US" sz="3450" dirty="0">
                <a:solidFill>
                  <a:srgbClr val="505468"/>
                </a:solidFill>
                <a:latin typeface="Instrument Sans Semi Bold" pitchFamily="34" charset="0"/>
                <a:ea typeface="Instrument Sans Semi Bold" pitchFamily="34" charset="-122"/>
                <a:cs typeface="Instrument Sans Semi Bold" pitchFamily="34" charset="-120"/>
              </a:rPr>
              <a:t>Rewriting the Story</a:t>
            </a:r>
            <a:endParaRPr lang="en-US" sz="3450" dirty="0"/>
          </a:p>
        </p:txBody>
      </p:sp>
      <p:sp>
        <p:nvSpPr>
          <p:cNvPr id="5" name="Shape 3"/>
          <p:cNvSpPr/>
          <p:nvPr/>
        </p:nvSpPr>
        <p:spPr>
          <a:xfrm>
            <a:off x="776526" y="2030730"/>
            <a:ext cx="13077349" cy="3359229"/>
          </a:xfrm>
          <a:prstGeom prst="roundRect">
            <a:avLst>
              <a:gd name="adj" fmla="val 2774"/>
            </a:avLst>
          </a:prstGeom>
          <a:solidFill>
            <a:srgbClr val="FFD1A7"/>
          </a:solidFill>
          <a:ln/>
        </p:spPr>
      </p:sp>
      <p:pic>
        <p:nvPicPr>
          <p:cNvPr id="6" name="Image 0" descr="preencoded.png">    </p:cNvPr>
          <p:cNvPicPr>
            <a:picLocks noChangeAspect="1"/>
          </p:cNvPicPr>
          <p:nvPr/>
        </p:nvPicPr>
        <p:blipFill>
          <a:blip r:embed="rId1"/>
          <a:stretch>
            <a:fillRect/>
          </a:stretch>
        </p:blipFill>
        <p:spPr>
          <a:xfrm>
            <a:off x="998339" y="2372916"/>
            <a:ext cx="346710" cy="277297"/>
          </a:xfrm>
          <a:prstGeom prst="rect">
            <a:avLst/>
          </a:prstGeom>
        </p:spPr>
      </p:pic>
      <p:sp>
        <p:nvSpPr>
          <p:cNvPr id="7" name="Text 4"/>
          <p:cNvSpPr/>
          <p:nvPr/>
        </p:nvSpPr>
        <p:spPr>
          <a:xfrm>
            <a:off x="1566862" y="2303145"/>
            <a:ext cx="12065198" cy="438983"/>
          </a:xfrm>
          <a:prstGeom prst="rect">
            <a:avLst/>
          </a:prstGeom>
          <a:noFill/>
          <a:ln/>
        </p:spPr>
        <p:txBody>
          <a:bodyPr wrap="none" lIns="0" tIns="0" rIns="0" bIns="0" rtlCol="0" anchor="t"/>
          <a:lstStyle/>
          <a:p>
            <a:pPr algn="l" indent="0" marL="0">
              <a:lnSpc>
                <a:spcPts val="3450"/>
              </a:lnSpc>
              <a:buNone/>
            </a:pPr>
            <a:r>
              <a:rPr lang="en-US" sz="2150" dirty="0">
                <a:solidFill>
                  <a:srgbClr val="000000"/>
                </a:solidFill>
                <a:latin typeface="Instrument Sans Medium" pitchFamily="34" charset="0"/>
                <a:ea typeface="Instrument Sans Medium" pitchFamily="34" charset="-122"/>
                <a:cs typeface="Instrument Sans Medium" pitchFamily="34" charset="-120"/>
              </a:rPr>
              <a:t>Write a short reframe using this format:</a:t>
            </a:r>
            <a:endParaRPr lang="en-US" sz="2150" dirty="0"/>
          </a:p>
        </p:txBody>
      </p:sp>
      <p:sp>
        <p:nvSpPr>
          <p:cNvPr id="8" name="Text 5"/>
          <p:cNvSpPr/>
          <p:nvPr/>
        </p:nvSpPr>
        <p:spPr>
          <a:xfrm>
            <a:off x="1566862" y="2937391"/>
            <a:ext cx="12065198" cy="438983"/>
          </a:xfrm>
          <a:prstGeom prst="rect">
            <a:avLst/>
          </a:prstGeom>
          <a:noFill/>
          <a:ln/>
        </p:spPr>
        <p:txBody>
          <a:bodyPr wrap="none" lIns="0" tIns="0" rIns="0" bIns="0" rtlCol="0" anchor="t"/>
          <a:lstStyle/>
          <a:p>
            <a:pPr algn="l" indent="0" marL="0">
              <a:lnSpc>
                <a:spcPts val="3450"/>
              </a:lnSpc>
              <a:buNone/>
            </a:pPr>
            <a:endParaRPr lang="en-US" sz="2150" dirty="0"/>
          </a:p>
        </p:txBody>
      </p:sp>
      <p:sp>
        <p:nvSpPr>
          <p:cNvPr id="9" name="Text 6"/>
          <p:cNvSpPr/>
          <p:nvPr/>
        </p:nvSpPr>
        <p:spPr>
          <a:xfrm>
            <a:off x="1566862" y="3571637"/>
            <a:ext cx="12065198" cy="438983"/>
          </a:xfrm>
          <a:prstGeom prst="rect">
            <a:avLst/>
          </a:prstGeom>
          <a:noFill/>
          <a:ln/>
        </p:spPr>
        <p:txBody>
          <a:bodyPr wrap="none" lIns="0" tIns="0" rIns="0" bIns="0" rtlCol="0" anchor="t"/>
          <a:lstStyle/>
          <a:p>
            <a:pPr algn="l" indent="0" marL="0">
              <a:lnSpc>
                <a:spcPts val="3450"/>
              </a:lnSpc>
              <a:buNone/>
            </a:pPr>
            <a:r>
              <a:rPr lang="en-US" sz="2150" b="1" dirty="0">
                <a:solidFill>
                  <a:srgbClr val="000000"/>
                </a:solidFill>
                <a:latin typeface="Instrument Sans Medium" pitchFamily="34" charset="0"/>
                <a:ea typeface="Instrument Sans Medium" pitchFamily="34" charset="-122"/>
                <a:cs typeface="Instrument Sans Medium" pitchFamily="34" charset="-120"/>
              </a:rPr>
              <a:t>“When I hear my fixed mindset voice say…</a:t>
            </a:r>
            <a:endParaRPr lang="en-US" sz="2150" dirty="0"/>
          </a:p>
        </p:txBody>
      </p:sp>
      <p:sp>
        <p:nvSpPr>
          <p:cNvPr id="10" name="Text 7"/>
          <p:cNvSpPr/>
          <p:nvPr/>
        </p:nvSpPr>
        <p:spPr>
          <a:xfrm>
            <a:off x="1566862" y="4205883"/>
            <a:ext cx="12065198" cy="877967"/>
          </a:xfrm>
          <a:prstGeom prst="rect">
            <a:avLst/>
          </a:prstGeom>
          <a:noFill/>
          <a:ln/>
        </p:spPr>
        <p:txBody>
          <a:bodyPr wrap="square" lIns="0" tIns="0" rIns="0" bIns="0" rtlCol="0" anchor="t"/>
          <a:lstStyle/>
          <a:p>
            <a:pPr algn="l" indent="0" marL="0">
              <a:lnSpc>
                <a:spcPts val="3450"/>
              </a:lnSpc>
              <a:buNone/>
            </a:pPr>
            <a:r>
              <a:rPr lang="en-US" sz="2150" b="1" dirty="0">
                <a:solidFill>
                  <a:srgbClr val="000000"/>
                </a:solidFill>
                <a:latin typeface="Instrument Sans Medium" pitchFamily="34" charset="0"/>
                <a:ea typeface="Instrument Sans Medium" pitchFamily="34" charset="-122"/>
                <a:cs typeface="Instrument Sans Medium" pitchFamily="34" charset="-120"/>
              </a:rPr>
              <a:t>I will tell myself…”</a:t>
            </a:r>
            <a:endParaRPr lang="en-US" sz="2150" dirty="0"/>
          </a:p>
        </p:txBody>
      </p:sp>
      <p:sp>
        <p:nvSpPr>
          <p:cNvPr id="11" name="Shape 8"/>
          <p:cNvSpPr/>
          <p:nvPr/>
        </p:nvSpPr>
        <p:spPr>
          <a:xfrm>
            <a:off x="776526" y="5634157"/>
            <a:ext cx="13077349" cy="1420416"/>
          </a:xfrm>
          <a:prstGeom prst="roundRect">
            <a:avLst>
              <a:gd name="adj" fmla="val 6561"/>
            </a:avLst>
          </a:prstGeom>
          <a:solidFill>
            <a:srgbClr val="FFFFFF">
              <a:alpha val="95000"/>
            </a:srgbClr>
          </a:solidFill>
          <a:ln w="30480">
            <a:solidFill>
              <a:srgbClr val="FFD1A7"/>
            </a:solidFill>
            <a:prstDash val="solid"/>
          </a:ln>
        </p:spPr>
      </p:sp>
      <p:sp>
        <p:nvSpPr>
          <p:cNvPr id="12" name="Text 9"/>
          <p:cNvSpPr/>
          <p:nvPr/>
        </p:nvSpPr>
        <p:spPr>
          <a:xfrm>
            <a:off x="1028819" y="5886450"/>
            <a:ext cx="8849439" cy="346710"/>
          </a:xfrm>
          <a:prstGeom prst="rect">
            <a:avLst/>
          </a:prstGeom>
          <a:noFill/>
          <a:ln/>
        </p:spPr>
        <p:txBody>
          <a:bodyPr wrap="none" lIns="0" tIns="0" rIns="0" bIns="0" rtlCol="0" anchor="t"/>
          <a:lstStyle/>
          <a:p>
            <a:pPr algn="l" indent="0" marL="0">
              <a:lnSpc>
                <a:spcPts val="2700"/>
              </a:lnSpc>
              <a:buNone/>
            </a:pPr>
            <a:r>
              <a:rPr lang="en-US" sz="2150" dirty="0">
                <a:solidFill>
                  <a:srgbClr val="5B5F71"/>
                </a:solidFill>
                <a:latin typeface="Instrument Sans Semi Bold" pitchFamily="34" charset="0"/>
                <a:ea typeface="Instrument Sans Semi Bold" pitchFamily="34" charset="-122"/>
                <a:cs typeface="Instrument Sans Semi Bold" pitchFamily="34" charset="-120"/>
              </a:rPr>
              <a:t>The fixed mindset voice is often subtle and protective, not dramatic. </a:t>
            </a:r>
            <a:endParaRPr lang="en-US" sz="2150" dirty="0"/>
          </a:p>
        </p:txBody>
      </p:sp>
      <p:sp>
        <p:nvSpPr>
          <p:cNvPr id="13" name="Text 10"/>
          <p:cNvSpPr/>
          <p:nvPr/>
        </p:nvSpPr>
        <p:spPr>
          <a:xfrm>
            <a:off x="1028819" y="6363295"/>
            <a:ext cx="12572762" cy="438983"/>
          </a:xfrm>
          <a:prstGeom prst="rect">
            <a:avLst/>
          </a:prstGeom>
          <a:noFill/>
          <a:ln/>
        </p:spPr>
        <p:txBody>
          <a:bodyPr wrap="none" lIns="0" tIns="0" rIns="0" bIns="0" rtlCol="0" anchor="t"/>
          <a:lstStyle/>
          <a:p>
            <a:pPr algn="l" indent="0" marL="0">
              <a:lnSpc>
                <a:spcPts val="3450"/>
              </a:lnSpc>
              <a:buNone/>
            </a:pPr>
            <a:r>
              <a:rPr lang="en-US" sz="2150" dirty="0">
                <a:solidFill>
                  <a:srgbClr val="5B5F71"/>
                </a:solidFill>
                <a:latin typeface="Instrument Sans Medium" pitchFamily="34" charset="0"/>
                <a:ea typeface="Instrument Sans Medium" pitchFamily="34" charset="-122"/>
                <a:cs typeface="Instrument Sans Medium" pitchFamily="34" charset="-120"/>
              </a:rPr>
              <a:t>Be honest. The goal is awareness, not perfection.</a:t>
            </a:r>
            <a:endParaRPr lang="en-US" sz="2150" dirty="0"/>
          </a:p>
        </p:txBody>
      </p:sp>
      <p:sp>
        <p:nvSpPr>
          <p:cNvPr id="14" name="Text 11"/>
          <p:cNvSpPr/>
          <p:nvPr/>
        </p:nvSpPr>
        <p:spPr>
          <a:xfrm>
            <a:off x="776526" y="7298769"/>
            <a:ext cx="13077349" cy="280868"/>
          </a:xfrm>
          <a:prstGeom prst="rect">
            <a:avLst/>
          </a:prstGeom>
          <a:noFill/>
          <a:ln/>
        </p:spPr>
        <p:txBody>
          <a:bodyPr wrap="none" lIns="0" tIns="0" rIns="0" bIns="0" rtlCol="0" anchor="t"/>
          <a:lstStyle/>
          <a:p>
            <a:pPr algn="l" indent="0" marL="0">
              <a:lnSpc>
                <a:spcPts val="2200"/>
              </a:lnSpc>
              <a:buNone/>
            </a:pP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74013" y="847963"/>
            <a:ext cx="3851791" cy="481370"/>
          </a:xfrm>
          <a:prstGeom prst="rect">
            <a:avLst/>
          </a:prstGeom>
          <a:noFill/>
          <a:ln/>
        </p:spPr>
        <p:txBody>
          <a:bodyPr wrap="none" lIns="0" tIns="0" rIns="0" bIns="0" rtlCol="0" anchor="t"/>
          <a:lstStyle/>
          <a:p>
            <a:pPr algn="l" indent="0" marL="0">
              <a:lnSpc>
                <a:spcPts val="3750"/>
              </a:lnSpc>
              <a:buNone/>
            </a:pPr>
            <a:r>
              <a:rPr lang="en-US" sz="3000" dirty="0">
                <a:solidFill>
                  <a:srgbClr val="505468"/>
                </a:solidFill>
                <a:latin typeface="Instrument Sans Semi Bold" pitchFamily="34" charset="0"/>
                <a:ea typeface="Instrument Sans Semi Bold" pitchFamily="34" charset="-122"/>
                <a:cs typeface="Instrument Sans Semi Bold" pitchFamily="34" charset="-120"/>
              </a:rPr>
              <a:t>4. Stretch</a:t>
            </a:r>
            <a:endParaRPr lang="en-US" sz="3000" dirty="0"/>
          </a:p>
        </p:txBody>
      </p:sp>
      <p:sp>
        <p:nvSpPr>
          <p:cNvPr id="4" name="Text 1"/>
          <p:cNvSpPr/>
          <p:nvPr/>
        </p:nvSpPr>
        <p:spPr>
          <a:xfrm>
            <a:off x="674013" y="1394698"/>
            <a:ext cx="3369469" cy="300871"/>
          </a:xfrm>
          <a:prstGeom prst="rect">
            <a:avLst/>
          </a:prstGeom>
          <a:noFill/>
          <a:ln/>
        </p:spPr>
        <p:txBody>
          <a:bodyPr wrap="none" lIns="0" tIns="0" rIns="0" bIns="0" rtlCol="0" anchor="t"/>
          <a:lstStyle/>
          <a:p>
            <a:pPr algn="l" indent="0" marL="0">
              <a:lnSpc>
                <a:spcPts val="2350"/>
              </a:lnSpc>
              <a:buNone/>
            </a:pPr>
            <a:r>
              <a:rPr lang="en-US" sz="1850" dirty="0">
                <a:solidFill>
                  <a:srgbClr val="FFA44F"/>
                </a:solidFill>
                <a:latin typeface="Instrument Sans Semi Bold" pitchFamily="34" charset="0"/>
                <a:ea typeface="Instrument Sans Semi Bold" pitchFamily="34" charset="-122"/>
                <a:cs typeface="Instrument Sans Semi Bold" pitchFamily="34" charset="-120"/>
              </a:rPr>
              <a:t>Challenge your fixed mindset.</a:t>
            </a:r>
            <a:endParaRPr lang="en-US" sz="1850" dirty="0"/>
          </a:p>
        </p:txBody>
      </p:sp>
      <p:sp>
        <p:nvSpPr>
          <p:cNvPr id="5" name="Text 2"/>
          <p:cNvSpPr/>
          <p:nvPr/>
        </p:nvSpPr>
        <p:spPr>
          <a:xfrm>
            <a:off x="674013" y="1760934"/>
            <a:ext cx="4690348" cy="300871"/>
          </a:xfrm>
          <a:prstGeom prst="rect">
            <a:avLst/>
          </a:prstGeom>
          <a:noFill/>
          <a:ln/>
        </p:spPr>
        <p:txBody>
          <a:bodyPr wrap="none" lIns="0" tIns="0" rIns="0" bIns="0" rtlCol="0" anchor="t"/>
          <a:lstStyle/>
          <a:p>
            <a:pPr algn="l" indent="0" marL="0">
              <a:lnSpc>
                <a:spcPts val="2350"/>
              </a:lnSpc>
              <a:buNone/>
            </a:pPr>
            <a:r>
              <a:rPr lang="en-US" sz="1850" dirty="0">
                <a:solidFill>
                  <a:srgbClr val="505468"/>
                </a:solidFill>
                <a:latin typeface="Instrument Sans Semi Bold" pitchFamily="34" charset="0"/>
                <a:ea typeface="Instrument Sans Semi Bold" pitchFamily="34" charset="-122"/>
                <a:cs typeface="Instrument Sans Semi Bold" pitchFamily="34" charset="-120"/>
              </a:rPr>
              <a:t>Most fixed beliefs dissolve under scrutiny.</a:t>
            </a:r>
            <a:endParaRPr lang="en-US" sz="1850" dirty="0"/>
          </a:p>
        </p:txBody>
      </p:sp>
      <p:sp>
        <p:nvSpPr>
          <p:cNvPr id="6" name="Text 3"/>
          <p:cNvSpPr/>
          <p:nvPr/>
        </p:nvSpPr>
        <p:spPr>
          <a:xfrm>
            <a:off x="962858" y="2491026"/>
            <a:ext cx="7507129" cy="284917"/>
          </a:xfrm>
          <a:prstGeom prst="rect">
            <a:avLst/>
          </a:prstGeom>
          <a:noFill/>
          <a:ln/>
        </p:spPr>
        <p:txBody>
          <a:bodyPr wrap="none" lIns="0" tIns="0" rIns="0" bIns="0" rtlCol="0" anchor="t"/>
          <a:lstStyle/>
          <a:p>
            <a:pPr algn="l" indent="0" marL="0">
              <a:lnSpc>
                <a:spcPts val="2200"/>
              </a:lnSpc>
              <a:buNone/>
            </a:pPr>
            <a:r>
              <a:rPr lang="en-US" sz="1500" b="1" dirty="0">
                <a:solidFill>
                  <a:srgbClr val="5B5F71"/>
                </a:solidFill>
                <a:latin typeface="Instrument Sans Medium" pitchFamily="34" charset="0"/>
                <a:ea typeface="Instrument Sans Medium" pitchFamily="34" charset="-122"/>
                <a:cs typeface="Instrument Sans Medium" pitchFamily="34" charset="-120"/>
              </a:rPr>
              <a:t>Name your current story</a:t>
            </a:r>
            <a:endParaRPr lang="en-US" sz="1500" dirty="0"/>
          </a:p>
        </p:txBody>
      </p:sp>
      <p:sp>
        <p:nvSpPr>
          <p:cNvPr id="7" name="Text 4"/>
          <p:cNvSpPr/>
          <p:nvPr/>
        </p:nvSpPr>
        <p:spPr>
          <a:xfrm>
            <a:off x="962858" y="2959894"/>
            <a:ext cx="7507129" cy="569833"/>
          </a:xfrm>
          <a:prstGeom prst="rect">
            <a:avLst/>
          </a:prstGeom>
          <a:noFill/>
          <a:ln/>
        </p:spPr>
        <p:txBody>
          <a:bodyPr wrap="square" lIns="0" tIns="0" rIns="0" bIns="0" rtlCol="0" anchor="t"/>
          <a:lstStyle/>
          <a:p>
            <a:pPr algn="l" indent="0" marL="0">
              <a:lnSpc>
                <a:spcPts val="22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“What am I assuming is true right now?”</a:t>
            </a:r>
            <a:endParaRPr lang="en-US" sz="1500" dirty="0"/>
          </a:p>
        </p:txBody>
      </p:sp>
      <p:sp>
        <p:nvSpPr>
          <p:cNvPr id="8" name="Text 5"/>
          <p:cNvSpPr/>
          <p:nvPr/>
        </p:nvSpPr>
        <p:spPr>
          <a:xfrm>
            <a:off x="962858" y="3713678"/>
            <a:ext cx="7507129" cy="284917"/>
          </a:xfrm>
          <a:prstGeom prst="rect">
            <a:avLst/>
          </a:prstGeom>
          <a:noFill/>
          <a:ln/>
        </p:spPr>
        <p:txBody>
          <a:bodyPr wrap="none" lIns="0" tIns="0" rIns="0" bIns="0" rtlCol="0" anchor="t"/>
          <a:lstStyle/>
          <a:p>
            <a:pPr algn="l" indent="0" marL="0">
              <a:lnSpc>
                <a:spcPts val="2200"/>
              </a:lnSpc>
              <a:buNone/>
            </a:pPr>
            <a:r>
              <a:rPr lang="en-US" sz="1500" b="1" dirty="0">
                <a:solidFill>
                  <a:srgbClr val="5B5F71"/>
                </a:solidFill>
                <a:latin typeface="Instrument Sans Medium" pitchFamily="34" charset="0"/>
                <a:ea typeface="Instrument Sans Medium" pitchFamily="34" charset="-122"/>
                <a:cs typeface="Instrument Sans Medium" pitchFamily="34" charset="-120"/>
              </a:rPr>
              <a:t>Shift perspective</a:t>
            </a:r>
            <a:endParaRPr lang="en-US" sz="1500" dirty="0"/>
          </a:p>
        </p:txBody>
      </p:sp>
      <p:sp>
        <p:nvSpPr>
          <p:cNvPr id="9" name="Text 6"/>
          <p:cNvSpPr/>
          <p:nvPr/>
        </p:nvSpPr>
        <p:spPr>
          <a:xfrm>
            <a:off x="962858" y="4182547"/>
            <a:ext cx="7507129" cy="569833"/>
          </a:xfrm>
          <a:prstGeom prst="rect">
            <a:avLst/>
          </a:prstGeom>
          <a:noFill/>
          <a:ln/>
        </p:spPr>
        <p:txBody>
          <a:bodyPr wrap="square" lIns="0" tIns="0" rIns="0" bIns="0" rtlCol="0" anchor="t"/>
          <a:lstStyle/>
          <a:p>
            <a:pPr algn="l" indent="0" marL="0">
              <a:lnSpc>
                <a:spcPts val="22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“What’s another plausible interpretation of what’s happening?”</a:t>
            </a:r>
            <a:endParaRPr lang="en-US" sz="1500" dirty="0"/>
          </a:p>
        </p:txBody>
      </p:sp>
      <p:sp>
        <p:nvSpPr>
          <p:cNvPr id="10" name="Text 7"/>
          <p:cNvSpPr/>
          <p:nvPr/>
        </p:nvSpPr>
        <p:spPr>
          <a:xfrm>
            <a:off x="962858" y="4936331"/>
            <a:ext cx="7507129" cy="284917"/>
          </a:xfrm>
          <a:prstGeom prst="rect">
            <a:avLst/>
          </a:prstGeom>
          <a:noFill/>
          <a:ln/>
        </p:spPr>
        <p:txBody>
          <a:bodyPr wrap="none" lIns="0" tIns="0" rIns="0" bIns="0" rtlCol="0" anchor="t"/>
          <a:lstStyle/>
          <a:p>
            <a:pPr algn="l" indent="0" marL="0">
              <a:lnSpc>
                <a:spcPts val="2200"/>
              </a:lnSpc>
              <a:buNone/>
            </a:pPr>
            <a:r>
              <a:rPr lang="en-US" sz="1500" b="1" dirty="0">
                <a:solidFill>
                  <a:srgbClr val="5B5F71"/>
                </a:solidFill>
                <a:latin typeface="Instrument Sans Medium" pitchFamily="34" charset="0"/>
                <a:ea typeface="Instrument Sans Medium" pitchFamily="34" charset="-122"/>
                <a:cs typeface="Instrument Sans Medium" pitchFamily="34" charset="-120"/>
              </a:rPr>
              <a:t>Scan for upside</a:t>
            </a:r>
            <a:endParaRPr lang="en-US" sz="1500" dirty="0"/>
          </a:p>
        </p:txBody>
      </p:sp>
      <p:sp>
        <p:nvSpPr>
          <p:cNvPr id="11" name="Text 8"/>
          <p:cNvSpPr/>
          <p:nvPr/>
        </p:nvSpPr>
        <p:spPr>
          <a:xfrm>
            <a:off x="962858" y="5405199"/>
            <a:ext cx="7507129" cy="569833"/>
          </a:xfrm>
          <a:prstGeom prst="rect">
            <a:avLst/>
          </a:prstGeom>
          <a:noFill/>
          <a:ln/>
        </p:spPr>
        <p:txBody>
          <a:bodyPr wrap="square" lIns="0" tIns="0" rIns="0" bIns="0" rtlCol="0" anchor="t"/>
          <a:lstStyle/>
          <a:p>
            <a:pPr algn="l" indent="0" marL="0">
              <a:lnSpc>
                <a:spcPts val="22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“What benefits could this create, even if they’re not obvious yet?”</a:t>
            </a:r>
            <a:endParaRPr lang="en-US" sz="1500" dirty="0"/>
          </a:p>
        </p:txBody>
      </p:sp>
      <p:sp>
        <p:nvSpPr>
          <p:cNvPr id="12" name="Text 9"/>
          <p:cNvSpPr/>
          <p:nvPr/>
        </p:nvSpPr>
        <p:spPr>
          <a:xfrm>
            <a:off x="962858" y="6158984"/>
            <a:ext cx="7507129" cy="284917"/>
          </a:xfrm>
          <a:prstGeom prst="rect">
            <a:avLst/>
          </a:prstGeom>
          <a:noFill/>
          <a:ln/>
        </p:spPr>
        <p:txBody>
          <a:bodyPr wrap="none" lIns="0" tIns="0" rIns="0" bIns="0" rtlCol="0" anchor="t"/>
          <a:lstStyle/>
          <a:p>
            <a:pPr algn="l" indent="0" marL="0">
              <a:lnSpc>
                <a:spcPts val="2200"/>
              </a:lnSpc>
              <a:buNone/>
            </a:pPr>
            <a:r>
              <a:rPr lang="en-US" sz="1500" b="1" dirty="0">
                <a:solidFill>
                  <a:srgbClr val="5B5F71"/>
                </a:solidFill>
                <a:latin typeface="Instrument Sans Medium" pitchFamily="34" charset="0"/>
                <a:ea typeface="Instrument Sans Medium" pitchFamily="34" charset="-122"/>
                <a:cs typeface="Instrument Sans Medium" pitchFamily="34" charset="-120"/>
              </a:rPr>
              <a:t>Choose a leverage point</a:t>
            </a:r>
            <a:endParaRPr lang="en-US" sz="1500" dirty="0"/>
          </a:p>
        </p:txBody>
      </p:sp>
      <p:sp>
        <p:nvSpPr>
          <p:cNvPr id="13" name="Text 10"/>
          <p:cNvSpPr/>
          <p:nvPr/>
        </p:nvSpPr>
        <p:spPr>
          <a:xfrm>
            <a:off x="962858" y="6627852"/>
            <a:ext cx="7507129" cy="569833"/>
          </a:xfrm>
          <a:prstGeom prst="rect">
            <a:avLst/>
          </a:prstGeom>
          <a:noFill/>
          <a:ln/>
        </p:spPr>
        <p:txBody>
          <a:bodyPr wrap="square" lIns="0" tIns="0" rIns="0" bIns="0" rtlCol="0" anchor="t"/>
          <a:lstStyle/>
          <a:p>
            <a:pPr algn="l" indent="0" marL="0">
              <a:lnSpc>
                <a:spcPts val="22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“Where is the opportunity for action or influence within this change?</a:t>
            </a:r>
            <a:endParaRPr lang="en-US" sz="1500" dirty="0"/>
          </a:p>
        </p:txBody>
      </p:sp>
      <p:sp>
        <p:nvSpPr>
          <p:cNvPr id="14" name="Shape 11"/>
          <p:cNvSpPr/>
          <p:nvPr/>
        </p:nvSpPr>
        <p:spPr>
          <a:xfrm>
            <a:off x="674013" y="2307074"/>
            <a:ext cx="22860" cy="5074563"/>
          </a:xfrm>
          <a:prstGeom prst="rect">
            <a:avLst/>
          </a:prstGeom>
          <a:solidFill>
            <a:srgbClr val="505468"/>
          </a:solid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68529"/>
            <a:ext cx="4536519" cy="566976"/>
          </a:xfrm>
          <a:prstGeom prst="rect">
            <a:avLst/>
          </a:prstGeom>
          <a:noFill/>
          <a:ln/>
        </p:spPr>
        <p:txBody>
          <a:bodyPr wrap="none" lIns="0" tIns="0" rIns="0" bIns="0" rtlCol="0" anchor="t"/>
          <a:lstStyle/>
          <a:p>
            <a:pPr algn="l" indent="0" marL="0">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5. Act </a:t>
            </a:r>
            <a:endParaRPr lang="en-US" sz="3550" dirty="0"/>
          </a:p>
        </p:txBody>
      </p:sp>
      <p:sp>
        <p:nvSpPr>
          <p:cNvPr id="4" name="Text 1"/>
          <p:cNvSpPr/>
          <p:nvPr/>
        </p:nvSpPr>
        <p:spPr>
          <a:xfrm>
            <a:off x="793790" y="2226231"/>
            <a:ext cx="3394234" cy="354330"/>
          </a:xfrm>
          <a:prstGeom prst="rect">
            <a:avLst/>
          </a:prstGeom>
          <a:noFill/>
          <a:ln/>
        </p:spPr>
        <p:txBody>
          <a:bodyPr wrap="none" lIns="0" tIns="0" rIns="0" bIns="0" rtlCol="0" anchor="t"/>
          <a:lstStyle/>
          <a:p>
            <a:pPr algn="l" indent="0" marL="0">
              <a:lnSpc>
                <a:spcPts val="2750"/>
              </a:lnSpc>
              <a:buNone/>
            </a:pPr>
            <a:r>
              <a:rPr lang="en-US" sz="2200" dirty="0">
                <a:solidFill>
                  <a:srgbClr val="FFA44F"/>
                </a:solidFill>
                <a:latin typeface="Instrument Sans Semi Bold" pitchFamily="34" charset="0"/>
                <a:ea typeface="Instrument Sans Semi Bold" pitchFamily="34" charset="-122"/>
                <a:cs typeface="Instrument Sans Semi Bold" pitchFamily="34" charset="-120"/>
              </a:rPr>
              <a:t>In alignment with growth.</a:t>
            </a:r>
            <a:endParaRPr lang="en-US" sz="2200" dirty="0"/>
          </a:p>
        </p:txBody>
      </p:sp>
      <p:sp>
        <p:nvSpPr>
          <p:cNvPr id="5" name="Text 2"/>
          <p:cNvSpPr/>
          <p:nvPr/>
        </p:nvSpPr>
        <p:spPr>
          <a:xfrm>
            <a:off x="793790" y="2671286"/>
            <a:ext cx="5053370" cy="354330"/>
          </a:xfrm>
          <a:prstGeom prst="rect">
            <a:avLst/>
          </a:prstGeom>
          <a:noFill/>
          <a:ln/>
        </p:spPr>
        <p:txBody>
          <a:bodyPr wrap="none" lIns="0" tIns="0" rIns="0" bIns="0" rtlCol="0" anchor="t"/>
          <a:lstStyle/>
          <a:p>
            <a:pPr algn="l" indent="0" marL="0">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Growth shows up in what you do next. </a:t>
            </a:r>
            <a:endParaRPr lang="en-US" sz="2200" dirty="0"/>
          </a:p>
        </p:txBody>
      </p:sp>
      <p:sp>
        <p:nvSpPr>
          <p:cNvPr id="6" name="Text 3"/>
          <p:cNvSpPr/>
          <p:nvPr/>
        </p:nvSpPr>
        <p:spPr>
          <a:xfrm>
            <a:off x="793790" y="3365778"/>
            <a:ext cx="7556421" cy="362903"/>
          </a:xfrm>
          <a:prstGeom prst="rect">
            <a:avLst/>
          </a:prstGeom>
          <a:noFill/>
          <a:ln/>
        </p:spPr>
        <p:txBody>
          <a:bodyPr wrap="none" lIns="0" tIns="0" rIns="0" bIns="0" rtlCol="0" anchor="t"/>
          <a:lstStyle/>
          <a:p>
            <a:pPr algn="l" indent="0" marL="0">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Here's how:</a:t>
            </a:r>
            <a:endParaRPr lang="en-US" sz="1750" dirty="0"/>
          </a:p>
        </p:txBody>
      </p:sp>
      <p:sp>
        <p:nvSpPr>
          <p:cNvPr id="7" name="Text 4"/>
          <p:cNvSpPr/>
          <p:nvPr/>
        </p:nvSpPr>
        <p:spPr>
          <a:xfrm>
            <a:off x="793790" y="3983831"/>
            <a:ext cx="7556421" cy="213169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Lean into the stretch rather than avoiding it</a:t>
            </a:r>
            <a:endParaRPr lang="en-US" sz="1750" dirty="0"/>
          </a:p>
          <a:p>
            <a:pPr algn="l" marL="342900" indent="-342900">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Build the skills the situation is asking of you</a:t>
            </a:r>
            <a:endParaRPr lang="en-US" sz="1750" dirty="0"/>
          </a:p>
          <a:p>
            <a:pPr algn="l" marL="342900" indent="-342900">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Experiment with new approaches</a:t>
            </a:r>
            <a:endParaRPr lang="en-US" sz="1750" dirty="0"/>
          </a:p>
          <a:p>
            <a:pPr algn="l" marL="342900" indent="-342900">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Reach out for insight, feedback and support</a:t>
            </a:r>
            <a:endParaRPr lang="en-US" sz="1750" dirty="0"/>
          </a:p>
          <a:p>
            <a:pPr algn="l" marL="342900" indent="-342900">
              <a:lnSpc>
                <a:spcPts val="2850"/>
              </a:lnSpc>
              <a:buSzPct val="100000"/>
              <a:buChar char="•"/>
            </a:pPr>
            <a:r>
              <a:rPr lang="en-US" sz="1750" dirty="0">
                <a:solidFill>
                  <a:srgbClr val="5B5F71"/>
                </a:solidFill>
                <a:latin typeface="Instrument Sans Medium" pitchFamily="34" charset="0"/>
                <a:ea typeface="Instrument Sans Medium" pitchFamily="34" charset="-122"/>
                <a:cs typeface="Instrument Sans Medium" pitchFamily="34" charset="-120"/>
              </a:rPr>
              <a:t>Keep practising and refining as you go</a:t>
            </a:r>
            <a:endParaRPr lang="en-US" sz="1750" dirty="0"/>
          </a:p>
        </p:txBody>
      </p:sp>
      <p:sp>
        <p:nvSpPr>
          <p:cNvPr id="8" name="Text 5"/>
          <p:cNvSpPr/>
          <p:nvPr/>
        </p:nvSpPr>
        <p:spPr>
          <a:xfrm>
            <a:off x="793790" y="6370677"/>
            <a:ext cx="7556421" cy="290274"/>
          </a:xfrm>
          <a:prstGeom prst="rect">
            <a:avLst/>
          </a:prstGeom>
          <a:noFill/>
          <a:ln/>
        </p:spPr>
        <p:txBody>
          <a:bodyPr wrap="none" lIns="0" tIns="0" rIns="0" bIns="0" rtlCol="0" anchor="t"/>
          <a:lstStyle/>
          <a:p>
            <a:pPr algn="r" indent="0" marL="0">
              <a:lnSpc>
                <a:spcPts val="2250"/>
              </a:lnSpc>
              <a:buNone/>
            </a:pP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88789"/>
            <a:ext cx="4536519" cy="566976"/>
          </a:xfrm>
          <a:prstGeom prst="rect">
            <a:avLst/>
          </a:prstGeom>
          <a:noFill/>
          <a:ln/>
        </p:spPr>
        <p:txBody>
          <a:bodyPr wrap="none" lIns="0" tIns="0" rIns="0" bIns="0" rtlCol="0" anchor="t"/>
          <a:lstStyle/>
          <a:p>
            <a:pPr algn="l" indent="0" marL="0">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6. Reflect</a:t>
            </a:r>
            <a:endParaRPr lang="en-US" sz="3550" dirty="0"/>
          </a:p>
        </p:txBody>
      </p:sp>
      <p:sp>
        <p:nvSpPr>
          <p:cNvPr id="4" name="Text 1"/>
          <p:cNvSpPr/>
          <p:nvPr/>
        </p:nvSpPr>
        <p:spPr>
          <a:xfrm>
            <a:off x="793790" y="1446490"/>
            <a:ext cx="3033832" cy="354330"/>
          </a:xfrm>
          <a:prstGeom prst="rect">
            <a:avLst/>
          </a:prstGeom>
          <a:noFill/>
          <a:ln/>
        </p:spPr>
        <p:txBody>
          <a:bodyPr wrap="none" lIns="0" tIns="0" rIns="0" bIns="0" rtlCol="0" anchor="t"/>
          <a:lstStyle/>
          <a:p>
            <a:pPr algn="l" indent="0" marL="0">
              <a:lnSpc>
                <a:spcPts val="2750"/>
              </a:lnSpc>
              <a:buNone/>
            </a:pPr>
            <a:r>
              <a:rPr lang="en-US" sz="2200" dirty="0">
                <a:solidFill>
                  <a:srgbClr val="FFA44F"/>
                </a:solidFill>
                <a:latin typeface="Instrument Sans Semi Bold" pitchFamily="34" charset="0"/>
                <a:ea typeface="Instrument Sans Semi Bold" pitchFamily="34" charset="-122"/>
                <a:cs typeface="Instrument Sans Semi Bold" pitchFamily="34" charset="-120"/>
              </a:rPr>
              <a:t>Integrate the Learning.</a:t>
            </a:r>
            <a:endParaRPr lang="en-US" sz="2200" dirty="0"/>
          </a:p>
        </p:txBody>
      </p:sp>
      <p:sp>
        <p:nvSpPr>
          <p:cNvPr id="5" name="Text 2"/>
          <p:cNvSpPr/>
          <p:nvPr/>
        </p:nvSpPr>
        <p:spPr>
          <a:xfrm>
            <a:off x="793790" y="1891546"/>
            <a:ext cx="5015389" cy="354330"/>
          </a:xfrm>
          <a:prstGeom prst="rect">
            <a:avLst/>
          </a:prstGeom>
          <a:noFill/>
          <a:ln/>
        </p:spPr>
        <p:txBody>
          <a:bodyPr wrap="none" lIns="0" tIns="0" rIns="0" bIns="0" rtlCol="0" anchor="t"/>
          <a:lstStyle/>
          <a:p>
            <a:pPr algn="l" indent="0" marL="0">
              <a:lnSpc>
                <a:spcPts val="2750"/>
              </a:lnSpc>
              <a:buNone/>
            </a:pPr>
            <a:r>
              <a:rPr lang="en-US" sz="2200" dirty="0">
                <a:solidFill>
                  <a:srgbClr val="505468"/>
                </a:solidFill>
                <a:latin typeface="Instrument Sans Semi Bold" pitchFamily="34" charset="0"/>
                <a:ea typeface="Instrument Sans Semi Bold" pitchFamily="34" charset="-122"/>
                <a:cs typeface="Instrument Sans Semi Bold" pitchFamily="34" charset="-120"/>
              </a:rPr>
              <a:t>Reflection turns action into capability.</a:t>
            </a:r>
            <a:endParaRPr lang="en-US" sz="2200" dirty="0"/>
          </a:p>
        </p:txBody>
      </p:sp>
      <p:sp>
        <p:nvSpPr>
          <p:cNvPr id="6" name="Text 3"/>
          <p:cNvSpPr/>
          <p:nvPr/>
        </p:nvSpPr>
        <p:spPr>
          <a:xfrm>
            <a:off x="793790" y="2586038"/>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After you act, pause.</a:t>
            </a:r>
            <a:endParaRPr lang="en-US" sz="1750" dirty="0"/>
          </a:p>
        </p:txBody>
      </p:sp>
      <p:sp>
        <p:nvSpPr>
          <p:cNvPr id="7" name="Text 4"/>
          <p:cNvSpPr/>
          <p:nvPr/>
        </p:nvSpPr>
        <p:spPr>
          <a:xfrm>
            <a:off x="1133951" y="3459242"/>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What did you learn?</a:t>
            </a:r>
            <a:endParaRPr lang="en-US" sz="1750" dirty="0"/>
          </a:p>
        </p:txBody>
      </p:sp>
      <p:sp>
        <p:nvSpPr>
          <p:cNvPr id="8" name="Text 5"/>
          <p:cNvSpPr/>
          <p:nvPr/>
        </p:nvSpPr>
        <p:spPr>
          <a:xfrm>
            <a:off x="1133951" y="4077295"/>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What strengthened?</a:t>
            </a:r>
            <a:endParaRPr lang="en-US" sz="1750" dirty="0"/>
          </a:p>
        </p:txBody>
      </p:sp>
      <p:sp>
        <p:nvSpPr>
          <p:cNvPr id="9" name="Text 6"/>
          <p:cNvSpPr/>
          <p:nvPr/>
        </p:nvSpPr>
        <p:spPr>
          <a:xfrm>
            <a:off x="1133951" y="4695349"/>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What will you carry forward?</a:t>
            </a:r>
            <a:endParaRPr lang="en-US" sz="1750" dirty="0"/>
          </a:p>
        </p:txBody>
      </p:sp>
      <p:sp>
        <p:nvSpPr>
          <p:cNvPr id="10" name="Shape 7"/>
          <p:cNvSpPr/>
          <p:nvPr/>
        </p:nvSpPr>
        <p:spPr>
          <a:xfrm>
            <a:off x="793790" y="3204091"/>
            <a:ext cx="30480" cy="2109311"/>
          </a:xfrm>
          <a:prstGeom prst="rect">
            <a:avLst/>
          </a:prstGeom>
          <a:solidFill>
            <a:srgbClr val="505468"/>
          </a:solidFill>
          <a:ln/>
        </p:spPr>
      </p:sp>
      <p:sp>
        <p:nvSpPr>
          <p:cNvPr id="11" name="Shape 8"/>
          <p:cNvSpPr/>
          <p:nvPr/>
        </p:nvSpPr>
        <p:spPr>
          <a:xfrm>
            <a:off x="793790" y="5568553"/>
            <a:ext cx="7556421" cy="1326713"/>
          </a:xfrm>
          <a:prstGeom prst="roundRect">
            <a:avLst>
              <a:gd name="adj" fmla="val 7181"/>
            </a:avLst>
          </a:prstGeom>
          <a:solidFill>
            <a:srgbClr val="F2F2F2"/>
          </a:solidFill>
          <a:ln/>
        </p:spPr>
      </p:sp>
      <p:pic>
        <p:nvPicPr>
          <p:cNvPr id="12" name="Image 1" descr="preencoded.png">    </p:cNvPr>
          <p:cNvPicPr>
            <a:picLocks noChangeAspect="1"/>
          </p:cNvPicPr>
          <p:nvPr/>
        </p:nvPicPr>
        <p:blipFill>
          <a:blip r:embed="rId2"/>
          <a:stretch>
            <a:fillRect/>
          </a:stretch>
        </p:blipFill>
        <p:spPr>
          <a:xfrm>
            <a:off x="1020604" y="5912644"/>
            <a:ext cx="283488" cy="226814"/>
          </a:xfrm>
          <a:prstGeom prst="rect">
            <a:avLst/>
          </a:prstGeom>
        </p:spPr>
      </p:pic>
      <p:sp>
        <p:nvSpPr>
          <p:cNvPr id="13" name="Text 9"/>
          <p:cNvSpPr/>
          <p:nvPr/>
        </p:nvSpPr>
        <p:spPr>
          <a:xfrm>
            <a:off x="1530906" y="5852041"/>
            <a:ext cx="659249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Instrument Sans Medium" pitchFamily="34" charset="0"/>
                <a:ea typeface="Instrument Sans Medium" pitchFamily="34" charset="-122"/>
                <a:cs typeface="Instrument Sans Medium" pitchFamily="34" charset="-120"/>
              </a:rPr>
              <a:t>Resilience is how we turn insight into action, and action into lasting growth.</a:t>
            </a:r>
            <a:endParaRPr lang="en-US" sz="1750" dirty="0"/>
          </a:p>
        </p:txBody>
      </p:sp>
      <p:sp>
        <p:nvSpPr>
          <p:cNvPr id="14" name="Text 10"/>
          <p:cNvSpPr/>
          <p:nvPr/>
        </p:nvSpPr>
        <p:spPr>
          <a:xfrm>
            <a:off x="793790" y="7150418"/>
            <a:ext cx="7556421" cy="290274"/>
          </a:xfrm>
          <a:prstGeom prst="rect">
            <a:avLst/>
          </a:prstGeom>
          <a:noFill/>
          <a:ln/>
        </p:spPr>
        <p:txBody>
          <a:bodyPr wrap="none" lIns="0" tIns="0" rIns="0" bIns="0" rtlCol="0" anchor="t"/>
          <a:lstStyle/>
          <a:p>
            <a:pPr algn="l" indent="0" marL="0">
              <a:lnSpc>
                <a:spcPts val="2250"/>
              </a:lnSpc>
              <a:buNone/>
            </a:pP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18146" y="1206222"/>
            <a:ext cx="4513064" cy="564118"/>
          </a:xfrm>
          <a:prstGeom prst="rect">
            <a:avLst/>
          </a:prstGeom>
          <a:noFill/>
          <a:ln/>
        </p:spPr>
        <p:txBody>
          <a:bodyPr wrap="none" lIns="0" tIns="0" rIns="0" bIns="0" rtlCol="0" anchor="t"/>
          <a:lstStyle/>
          <a:p>
            <a:pPr algn="l" indent="0" marL="0">
              <a:lnSpc>
                <a:spcPts val="440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Key Messages</a:t>
            </a:r>
            <a:endParaRPr lang="en-US" sz="3550" dirty="0"/>
          </a:p>
        </p:txBody>
      </p:sp>
      <p:sp>
        <p:nvSpPr>
          <p:cNvPr id="4" name="Text 1"/>
          <p:cNvSpPr/>
          <p:nvPr/>
        </p:nvSpPr>
        <p:spPr>
          <a:xfrm>
            <a:off x="6118146" y="1827728"/>
            <a:ext cx="7880509" cy="902494"/>
          </a:xfrm>
          <a:prstGeom prst="rect">
            <a:avLst/>
          </a:prstGeom>
          <a:noFill/>
          <a:ln/>
        </p:spPr>
        <p:txBody>
          <a:bodyPr wrap="square" lIns="0" tIns="0" rIns="0" bIns="0" rtlCol="0" anchor="t"/>
          <a:lstStyle/>
          <a:p>
            <a:pPr algn="l" indent="0" marL="0">
              <a:lnSpc>
                <a:spcPts val="3550"/>
              </a:lnSpc>
              <a:buNone/>
            </a:pPr>
            <a:r>
              <a:rPr lang="en-US" sz="2800" dirty="0">
                <a:solidFill>
                  <a:srgbClr val="505468"/>
                </a:solidFill>
                <a:latin typeface="Instrument Sans Semi Bold" pitchFamily="34" charset="0"/>
                <a:ea typeface="Instrument Sans Semi Bold" pitchFamily="34" charset="-122"/>
                <a:cs typeface="Instrument Sans Semi Bold" pitchFamily="34" charset="-120"/>
              </a:rPr>
              <a:t>To cultivate a growth-oriented mindset during change:</a:t>
            </a:r>
            <a:endParaRPr lang="en-US" sz="2800" dirty="0"/>
          </a:p>
        </p:txBody>
      </p:sp>
      <p:sp>
        <p:nvSpPr>
          <p:cNvPr id="5" name="Shape 2"/>
          <p:cNvSpPr/>
          <p:nvPr/>
        </p:nvSpPr>
        <p:spPr>
          <a:xfrm>
            <a:off x="6118146" y="2945725"/>
            <a:ext cx="406122" cy="406122"/>
          </a:xfrm>
          <a:prstGeom prst="roundRect">
            <a:avLst>
              <a:gd name="adj" fmla="val 18670"/>
            </a:avLst>
          </a:prstGeom>
          <a:solidFill>
            <a:srgbClr val="FFD1A7"/>
          </a:solidFill>
          <a:ln w="7620">
            <a:solidFill>
              <a:srgbClr val="E5B78D"/>
            </a:solidFill>
            <a:prstDash val="solid"/>
          </a:ln>
        </p:spPr>
      </p:sp>
      <p:sp>
        <p:nvSpPr>
          <p:cNvPr id="6" name="Text 3"/>
          <p:cNvSpPr/>
          <p:nvPr/>
        </p:nvSpPr>
        <p:spPr>
          <a:xfrm>
            <a:off x="6185773" y="2979539"/>
            <a:ext cx="270748" cy="338376"/>
          </a:xfrm>
          <a:prstGeom prst="rect">
            <a:avLst/>
          </a:prstGeom>
          <a:noFill/>
          <a:ln/>
        </p:spPr>
        <p:txBody>
          <a:bodyPr wrap="none" lIns="0" tIns="0" rIns="0" bIns="0" rtlCol="0" anchor="t"/>
          <a:lstStyle/>
          <a:p>
            <a:pPr algn="ctr" indent="0" marL="0">
              <a:lnSpc>
                <a:spcPts val="2100"/>
              </a:lnSpc>
              <a:buNone/>
            </a:pPr>
            <a:r>
              <a:rPr lang="en-US" sz="2100" dirty="0">
                <a:solidFill>
                  <a:srgbClr val="000000"/>
                </a:solidFill>
                <a:latin typeface="Instrument Sans Semi Bold" pitchFamily="34" charset="0"/>
                <a:ea typeface="Instrument Sans Semi Bold" pitchFamily="34" charset="-122"/>
                <a:cs typeface="Instrument Sans Semi Bold" pitchFamily="34" charset="-120"/>
              </a:rPr>
              <a:t>1</a:t>
            </a:r>
            <a:endParaRPr lang="en-US" sz="2100" dirty="0"/>
          </a:p>
        </p:txBody>
      </p:sp>
      <p:sp>
        <p:nvSpPr>
          <p:cNvPr id="7" name="Text 4"/>
          <p:cNvSpPr/>
          <p:nvPr/>
        </p:nvSpPr>
        <p:spPr>
          <a:xfrm>
            <a:off x="6667857" y="2979539"/>
            <a:ext cx="2707838" cy="338376"/>
          </a:xfrm>
          <a:prstGeom prst="rect">
            <a:avLst/>
          </a:prstGeom>
          <a:noFill/>
          <a:ln/>
        </p:spPr>
        <p:txBody>
          <a:bodyPr wrap="none" lIns="0" tIns="0" rIns="0" bIns="0" rtlCol="0" anchor="t"/>
          <a:lstStyle/>
          <a:p>
            <a:pPr algn="l" indent="0" marL="0">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Notice</a:t>
            </a:r>
            <a:endParaRPr lang="en-US" sz="2100" dirty="0"/>
          </a:p>
        </p:txBody>
      </p:sp>
      <p:sp>
        <p:nvSpPr>
          <p:cNvPr id="8" name="Text 5"/>
          <p:cNvSpPr/>
          <p:nvPr/>
        </p:nvSpPr>
        <p:spPr>
          <a:xfrm>
            <a:off x="6667857" y="3404116"/>
            <a:ext cx="3300770" cy="518636"/>
          </a:xfrm>
          <a:prstGeom prst="rect">
            <a:avLst/>
          </a:prstGeom>
          <a:noFill/>
          <a:ln/>
        </p:spPr>
        <p:txBody>
          <a:bodyPr wrap="squar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The limiting story and be willing to hear your fixed mindset voice </a:t>
            </a:r>
            <a:endParaRPr lang="en-US" sz="1400" dirty="0"/>
          </a:p>
        </p:txBody>
      </p:sp>
      <p:sp>
        <p:nvSpPr>
          <p:cNvPr id="9" name="Shape 6"/>
          <p:cNvSpPr/>
          <p:nvPr/>
        </p:nvSpPr>
        <p:spPr>
          <a:xfrm>
            <a:off x="10148173" y="2945725"/>
            <a:ext cx="406122" cy="406122"/>
          </a:xfrm>
          <a:prstGeom prst="roundRect">
            <a:avLst>
              <a:gd name="adj" fmla="val 18670"/>
            </a:avLst>
          </a:prstGeom>
          <a:solidFill>
            <a:srgbClr val="FFD1A7"/>
          </a:solidFill>
          <a:ln w="7620">
            <a:solidFill>
              <a:srgbClr val="E5B78D"/>
            </a:solidFill>
            <a:prstDash val="solid"/>
          </a:ln>
        </p:spPr>
      </p:sp>
      <p:sp>
        <p:nvSpPr>
          <p:cNvPr id="10" name="Text 7"/>
          <p:cNvSpPr/>
          <p:nvPr/>
        </p:nvSpPr>
        <p:spPr>
          <a:xfrm>
            <a:off x="10215801" y="2979539"/>
            <a:ext cx="270748" cy="338376"/>
          </a:xfrm>
          <a:prstGeom prst="rect">
            <a:avLst/>
          </a:prstGeom>
          <a:noFill/>
          <a:ln/>
        </p:spPr>
        <p:txBody>
          <a:bodyPr wrap="none" lIns="0" tIns="0" rIns="0" bIns="0" rtlCol="0" anchor="t"/>
          <a:lstStyle/>
          <a:p>
            <a:pPr algn="ctr" indent="0" marL="0">
              <a:lnSpc>
                <a:spcPts val="2100"/>
              </a:lnSpc>
              <a:buNone/>
            </a:pPr>
            <a:r>
              <a:rPr lang="en-US" sz="2100" dirty="0">
                <a:solidFill>
                  <a:srgbClr val="000000"/>
                </a:solidFill>
                <a:latin typeface="Instrument Sans Semi Bold" pitchFamily="34" charset="0"/>
                <a:ea typeface="Instrument Sans Semi Bold" pitchFamily="34" charset="-122"/>
                <a:cs typeface="Instrument Sans Semi Bold" pitchFamily="34" charset="-120"/>
              </a:rPr>
              <a:t>2</a:t>
            </a:r>
            <a:endParaRPr lang="en-US" sz="2100" dirty="0"/>
          </a:p>
        </p:txBody>
      </p:sp>
      <p:sp>
        <p:nvSpPr>
          <p:cNvPr id="11" name="Text 8"/>
          <p:cNvSpPr/>
          <p:nvPr/>
        </p:nvSpPr>
        <p:spPr>
          <a:xfrm>
            <a:off x="10697885" y="2979539"/>
            <a:ext cx="2707838" cy="338376"/>
          </a:xfrm>
          <a:prstGeom prst="rect">
            <a:avLst/>
          </a:prstGeom>
          <a:noFill/>
          <a:ln/>
        </p:spPr>
        <p:txBody>
          <a:bodyPr wrap="none" lIns="0" tIns="0" rIns="0" bIns="0" rtlCol="0" anchor="t"/>
          <a:lstStyle/>
          <a:p>
            <a:pPr algn="l" indent="0" marL="0">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Reframe</a:t>
            </a:r>
            <a:endParaRPr lang="en-US" sz="2100" dirty="0"/>
          </a:p>
        </p:txBody>
      </p:sp>
      <p:sp>
        <p:nvSpPr>
          <p:cNvPr id="12" name="Text 9"/>
          <p:cNvSpPr/>
          <p:nvPr/>
        </p:nvSpPr>
        <p:spPr>
          <a:xfrm>
            <a:off x="10697885" y="3404116"/>
            <a:ext cx="3300770" cy="518636"/>
          </a:xfrm>
          <a:prstGeom prst="rect">
            <a:avLst/>
          </a:prstGeom>
          <a:noFill/>
          <a:ln/>
        </p:spPr>
        <p:txBody>
          <a:bodyPr wrap="squar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Challenge yourself to see things differently and shift your perspective.</a:t>
            </a:r>
            <a:endParaRPr lang="en-US" sz="1400" dirty="0"/>
          </a:p>
        </p:txBody>
      </p:sp>
      <p:sp>
        <p:nvSpPr>
          <p:cNvPr id="13" name="Shape 10"/>
          <p:cNvSpPr/>
          <p:nvPr/>
        </p:nvSpPr>
        <p:spPr>
          <a:xfrm>
            <a:off x="6118146" y="4210050"/>
            <a:ext cx="406122" cy="406122"/>
          </a:xfrm>
          <a:prstGeom prst="roundRect">
            <a:avLst>
              <a:gd name="adj" fmla="val 18670"/>
            </a:avLst>
          </a:prstGeom>
          <a:solidFill>
            <a:srgbClr val="FFD1A7"/>
          </a:solidFill>
          <a:ln w="7620">
            <a:solidFill>
              <a:srgbClr val="E5B78D"/>
            </a:solidFill>
            <a:prstDash val="solid"/>
          </a:ln>
        </p:spPr>
      </p:sp>
      <p:sp>
        <p:nvSpPr>
          <p:cNvPr id="14" name="Text 11"/>
          <p:cNvSpPr/>
          <p:nvPr/>
        </p:nvSpPr>
        <p:spPr>
          <a:xfrm>
            <a:off x="6185773" y="4243864"/>
            <a:ext cx="270748" cy="338376"/>
          </a:xfrm>
          <a:prstGeom prst="rect">
            <a:avLst/>
          </a:prstGeom>
          <a:noFill/>
          <a:ln/>
        </p:spPr>
        <p:txBody>
          <a:bodyPr wrap="none" lIns="0" tIns="0" rIns="0" bIns="0" rtlCol="0" anchor="t"/>
          <a:lstStyle/>
          <a:p>
            <a:pPr algn="ctr" indent="0" marL="0">
              <a:lnSpc>
                <a:spcPts val="2100"/>
              </a:lnSpc>
              <a:buNone/>
            </a:pPr>
            <a:r>
              <a:rPr lang="en-US" sz="2100" dirty="0">
                <a:solidFill>
                  <a:srgbClr val="000000"/>
                </a:solidFill>
                <a:latin typeface="Instrument Sans Semi Bold" pitchFamily="34" charset="0"/>
                <a:ea typeface="Instrument Sans Semi Bold" pitchFamily="34" charset="-122"/>
                <a:cs typeface="Instrument Sans Semi Bold" pitchFamily="34" charset="-120"/>
              </a:rPr>
              <a:t>3</a:t>
            </a:r>
            <a:endParaRPr lang="en-US" sz="2100" dirty="0"/>
          </a:p>
        </p:txBody>
      </p:sp>
      <p:sp>
        <p:nvSpPr>
          <p:cNvPr id="15" name="Text 12"/>
          <p:cNvSpPr/>
          <p:nvPr/>
        </p:nvSpPr>
        <p:spPr>
          <a:xfrm>
            <a:off x="6667857" y="4272082"/>
            <a:ext cx="2256473" cy="281940"/>
          </a:xfrm>
          <a:prstGeom prst="rect">
            <a:avLst/>
          </a:prstGeom>
          <a:noFill/>
          <a:ln/>
        </p:spPr>
        <p:txBody>
          <a:bodyPr wrap="none" lIns="0" tIns="0" rIns="0" bIns="0" rtlCol="0" anchor="t"/>
          <a:lstStyle/>
          <a:p>
            <a:pPr algn="l" indent="0" marL="0">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Choose</a:t>
            </a:r>
            <a:endParaRPr lang="en-US" sz="1750" dirty="0"/>
          </a:p>
        </p:txBody>
      </p:sp>
      <p:sp>
        <p:nvSpPr>
          <p:cNvPr id="16" name="Text 13"/>
          <p:cNvSpPr/>
          <p:nvPr/>
        </p:nvSpPr>
        <p:spPr>
          <a:xfrm>
            <a:off x="6667857" y="4640223"/>
            <a:ext cx="3300770" cy="518636"/>
          </a:xfrm>
          <a:prstGeom prst="rect">
            <a:avLst/>
          </a:prstGeom>
          <a:noFill/>
          <a:ln/>
        </p:spPr>
        <p:txBody>
          <a:bodyPr wrap="squar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Recognise that you have a choice and choose your response.</a:t>
            </a:r>
            <a:endParaRPr lang="en-US" sz="1400" dirty="0"/>
          </a:p>
        </p:txBody>
      </p:sp>
      <p:sp>
        <p:nvSpPr>
          <p:cNvPr id="17" name="Shape 14"/>
          <p:cNvSpPr/>
          <p:nvPr/>
        </p:nvSpPr>
        <p:spPr>
          <a:xfrm>
            <a:off x="10148173" y="4210050"/>
            <a:ext cx="406122" cy="406122"/>
          </a:xfrm>
          <a:prstGeom prst="roundRect">
            <a:avLst>
              <a:gd name="adj" fmla="val 18670"/>
            </a:avLst>
          </a:prstGeom>
          <a:solidFill>
            <a:srgbClr val="FFD1A7"/>
          </a:solidFill>
          <a:ln w="7620">
            <a:solidFill>
              <a:srgbClr val="E5B78D"/>
            </a:solidFill>
            <a:prstDash val="solid"/>
          </a:ln>
        </p:spPr>
      </p:sp>
      <p:sp>
        <p:nvSpPr>
          <p:cNvPr id="18" name="Text 15"/>
          <p:cNvSpPr/>
          <p:nvPr/>
        </p:nvSpPr>
        <p:spPr>
          <a:xfrm>
            <a:off x="10215801" y="4243864"/>
            <a:ext cx="270748" cy="338376"/>
          </a:xfrm>
          <a:prstGeom prst="rect">
            <a:avLst/>
          </a:prstGeom>
          <a:noFill/>
          <a:ln/>
        </p:spPr>
        <p:txBody>
          <a:bodyPr wrap="none" lIns="0" tIns="0" rIns="0" bIns="0" rtlCol="0" anchor="t"/>
          <a:lstStyle/>
          <a:p>
            <a:pPr algn="ctr" indent="0" marL="0">
              <a:lnSpc>
                <a:spcPts val="2100"/>
              </a:lnSpc>
              <a:buNone/>
            </a:pPr>
            <a:r>
              <a:rPr lang="en-US" sz="2100" dirty="0">
                <a:solidFill>
                  <a:srgbClr val="000000"/>
                </a:solidFill>
                <a:latin typeface="Instrument Sans Semi Bold" pitchFamily="34" charset="0"/>
                <a:ea typeface="Instrument Sans Semi Bold" pitchFamily="34" charset="-122"/>
                <a:cs typeface="Instrument Sans Semi Bold" pitchFamily="34" charset="-120"/>
              </a:rPr>
              <a:t>4</a:t>
            </a:r>
            <a:endParaRPr lang="en-US" sz="2100" dirty="0"/>
          </a:p>
        </p:txBody>
      </p:sp>
      <p:sp>
        <p:nvSpPr>
          <p:cNvPr id="19" name="Text 16"/>
          <p:cNvSpPr/>
          <p:nvPr/>
        </p:nvSpPr>
        <p:spPr>
          <a:xfrm>
            <a:off x="10697885" y="4272082"/>
            <a:ext cx="2256473" cy="281940"/>
          </a:xfrm>
          <a:prstGeom prst="rect">
            <a:avLst/>
          </a:prstGeom>
          <a:noFill/>
          <a:ln/>
        </p:spPr>
        <p:txBody>
          <a:bodyPr wrap="none" lIns="0" tIns="0" rIns="0" bIns="0" rtlCol="0" anchor="t"/>
          <a:lstStyle/>
          <a:p>
            <a:pPr algn="l" indent="0" marL="0">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Stretch</a:t>
            </a:r>
            <a:endParaRPr lang="en-US" sz="1750" dirty="0"/>
          </a:p>
        </p:txBody>
      </p:sp>
      <p:sp>
        <p:nvSpPr>
          <p:cNvPr id="20" name="Text 17"/>
          <p:cNvSpPr/>
          <p:nvPr/>
        </p:nvSpPr>
        <p:spPr>
          <a:xfrm>
            <a:off x="10697885" y="4640223"/>
            <a:ext cx="3300770" cy="518636"/>
          </a:xfrm>
          <a:prstGeom prst="rect">
            <a:avLst/>
          </a:prstGeom>
          <a:noFill/>
          <a:ln/>
        </p:spPr>
        <p:txBody>
          <a:bodyPr wrap="squar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Challenge your fixed mindset beyond the default.</a:t>
            </a:r>
            <a:endParaRPr lang="en-US" sz="1400" dirty="0"/>
          </a:p>
        </p:txBody>
      </p:sp>
      <p:sp>
        <p:nvSpPr>
          <p:cNvPr id="21" name="Shape 18"/>
          <p:cNvSpPr/>
          <p:nvPr/>
        </p:nvSpPr>
        <p:spPr>
          <a:xfrm>
            <a:off x="6118146" y="5446157"/>
            <a:ext cx="406122" cy="406122"/>
          </a:xfrm>
          <a:prstGeom prst="roundRect">
            <a:avLst>
              <a:gd name="adj" fmla="val 18670"/>
            </a:avLst>
          </a:prstGeom>
          <a:solidFill>
            <a:srgbClr val="FFD1A7"/>
          </a:solidFill>
          <a:ln w="7620">
            <a:solidFill>
              <a:srgbClr val="E5B78D"/>
            </a:solidFill>
            <a:prstDash val="solid"/>
          </a:ln>
        </p:spPr>
      </p:sp>
      <p:sp>
        <p:nvSpPr>
          <p:cNvPr id="22" name="Text 19"/>
          <p:cNvSpPr/>
          <p:nvPr/>
        </p:nvSpPr>
        <p:spPr>
          <a:xfrm>
            <a:off x="6185773" y="5479971"/>
            <a:ext cx="270748" cy="338376"/>
          </a:xfrm>
          <a:prstGeom prst="rect">
            <a:avLst/>
          </a:prstGeom>
          <a:noFill/>
          <a:ln/>
        </p:spPr>
        <p:txBody>
          <a:bodyPr wrap="none" lIns="0" tIns="0" rIns="0" bIns="0" rtlCol="0" anchor="t"/>
          <a:lstStyle/>
          <a:p>
            <a:pPr algn="ctr" indent="0" marL="0">
              <a:lnSpc>
                <a:spcPts val="2100"/>
              </a:lnSpc>
              <a:buNone/>
            </a:pPr>
            <a:r>
              <a:rPr lang="en-US" sz="2100" dirty="0">
                <a:solidFill>
                  <a:srgbClr val="000000"/>
                </a:solidFill>
                <a:latin typeface="Instrument Sans Semi Bold" pitchFamily="34" charset="0"/>
                <a:ea typeface="Instrument Sans Semi Bold" pitchFamily="34" charset="-122"/>
                <a:cs typeface="Instrument Sans Semi Bold" pitchFamily="34" charset="-120"/>
              </a:rPr>
              <a:t>5</a:t>
            </a:r>
            <a:endParaRPr lang="en-US" sz="2100" dirty="0"/>
          </a:p>
        </p:txBody>
      </p:sp>
      <p:sp>
        <p:nvSpPr>
          <p:cNvPr id="23" name="Text 20"/>
          <p:cNvSpPr/>
          <p:nvPr/>
        </p:nvSpPr>
        <p:spPr>
          <a:xfrm>
            <a:off x="6667857" y="5508188"/>
            <a:ext cx="2256473" cy="281940"/>
          </a:xfrm>
          <a:prstGeom prst="rect">
            <a:avLst/>
          </a:prstGeom>
          <a:noFill/>
          <a:ln/>
        </p:spPr>
        <p:txBody>
          <a:bodyPr wrap="none" lIns="0" tIns="0" rIns="0" bIns="0" rtlCol="0" anchor="t"/>
          <a:lstStyle/>
          <a:p>
            <a:pPr algn="l" indent="0" marL="0">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Act</a:t>
            </a:r>
            <a:endParaRPr lang="en-US" sz="1750" dirty="0"/>
          </a:p>
        </p:txBody>
      </p:sp>
      <p:sp>
        <p:nvSpPr>
          <p:cNvPr id="24" name="Text 21"/>
          <p:cNvSpPr/>
          <p:nvPr/>
        </p:nvSpPr>
        <p:spPr>
          <a:xfrm>
            <a:off x="6667857" y="5876330"/>
            <a:ext cx="3300770" cy="518636"/>
          </a:xfrm>
          <a:prstGeom prst="rect">
            <a:avLst/>
          </a:prstGeom>
          <a:noFill/>
          <a:ln/>
        </p:spPr>
        <p:txBody>
          <a:bodyPr wrap="squar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Embody the learning by taking the action of a growth mindset. </a:t>
            </a:r>
            <a:endParaRPr lang="en-US" sz="1400" dirty="0"/>
          </a:p>
        </p:txBody>
      </p:sp>
      <p:sp>
        <p:nvSpPr>
          <p:cNvPr id="25" name="Shape 22"/>
          <p:cNvSpPr/>
          <p:nvPr/>
        </p:nvSpPr>
        <p:spPr>
          <a:xfrm>
            <a:off x="10148173" y="5446157"/>
            <a:ext cx="406122" cy="406122"/>
          </a:xfrm>
          <a:prstGeom prst="roundRect">
            <a:avLst>
              <a:gd name="adj" fmla="val 18670"/>
            </a:avLst>
          </a:prstGeom>
          <a:solidFill>
            <a:srgbClr val="FFD1A7"/>
          </a:solidFill>
          <a:ln w="7620">
            <a:solidFill>
              <a:srgbClr val="E5B78D"/>
            </a:solidFill>
            <a:prstDash val="solid"/>
          </a:ln>
        </p:spPr>
      </p:sp>
      <p:sp>
        <p:nvSpPr>
          <p:cNvPr id="26" name="Text 23"/>
          <p:cNvSpPr/>
          <p:nvPr/>
        </p:nvSpPr>
        <p:spPr>
          <a:xfrm>
            <a:off x="10215801" y="5479971"/>
            <a:ext cx="270748" cy="338376"/>
          </a:xfrm>
          <a:prstGeom prst="rect">
            <a:avLst/>
          </a:prstGeom>
          <a:noFill/>
          <a:ln/>
        </p:spPr>
        <p:txBody>
          <a:bodyPr wrap="none" lIns="0" tIns="0" rIns="0" bIns="0" rtlCol="0" anchor="t"/>
          <a:lstStyle/>
          <a:p>
            <a:pPr algn="ctr" indent="0" marL="0">
              <a:lnSpc>
                <a:spcPts val="2100"/>
              </a:lnSpc>
              <a:buNone/>
            </a:pPr>
            <a:r>
              <a:rPr lang="en-US" sz="2100" dirty="0">
                <a:solidFill>
                  <a:srgbClr val="000000"/>
                </a:solidFill>
                <a:latin typeface="Instrument Sans Semi Bold" pitchFamily="34" charset="0"/>
                <a:ea typeface="Instrument Sans Semi Bold" pitchFamily="34" charset="-122"/>
                <a:cs typeface="Instrument Sans Semi Bold" pitchFamily="34" charset="-120"/>
              </a:rPr>
              <a:t>6</a:t>
            </a:r>
            <a:endParaRPr lang="en-US" sz="2100" dirty="0"/>
          </a:p>
        </p:txBody>
      </p:sp>
      <p:sp>
        <p:nvSpPr>
          <p:cNvPr id="27" name="Text 24"/>
          <p:cNvSpPr/>
          <p:nvPr/>
        </p:nvSpPr>
        <p:spPr>
          <a:xfrm>
            <a:off x="10697885" y="5508188"/>
            <a:ext cx="2256473" cy="281940"/>
          </a:xfrm>
          <a:prstGeom prst="rect">
            <a:avLst/>
          </a:prstGeom>
          <a:noFill/>
          <a:ln/>
        </p:spPr>
        <p:txBody>
          <a:bodyPr wrap="none" lIns="0" tIns="0" rIns="0" bIns="0" rtlCol="0" anchor="t"/>
          <a:lstStyle/>
          <a:p>
            <a:pPr algn="l" indent="0" marL="0">
              <a:lnSpc>
                <a:spcPts val="220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Reflect</a:t>
            </a:r>
            <a:endParaRPr lang="en-US" sz="1750" dirty="0"/>
          </a:p>
        </p:txBody>
      </p:sp>
      <p:sp>
        <p:nvSpPr>
          <p:cNvPr id="28" name="Text 25"/>
          <p:cNvSpPr/>
          <p:nvPr/>
        </p:nvSpPr>
        <p:spPr>
          <a:xfrm>
            <a:off x="10697885" y="5876330"/>
            <a:ext cx="3300770" cy="777954"/>
          </a:xfrm>
          <a:prstGeom prst="rect">
            <a:avLst/>
          </a:prstGeom>
          <a:noFill/>
          <a:ln/>
        </p:spPr>
        <p:txBody>
          <a:bodyPr wrap="squar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Integrate the learning. After you act, pause. What did you learn? What strengthened?</a:t>
            </a:r>
            <a:endParaRPr lang="en-US" sz="1400" dirty="0"/>
          </a:p>
        </p:txBody>
      </p:sp>
      <p:sp>
        <p:nvSpPr>
          <p:cNvPr id="29" name="Text 26"/>
          <p:cNvSpPr/>
          <p:nvPr/>
        </p:nvSpPr>
        <p:spPr>
          <a:xfrm>
            <a:off x="6118146" y="6815852"/>
            <a:ext cx="7880509" cy="207407"/>
          </a:xfrm>
          <a:prstGeom prst="rect">
            <a:avLst/>
          </a:prstGeom>
          <a:noFill/>
          <a:ln/>
        </p:spPr>
        <p:txBody>
          <a:bodyPr wrap="none" lIns="0" tIns="0" rIns="0" bIns="0" rtlCol="0" anchor="t"/>
          <a:lstStyle/>
          <a:p>
            <a:pPr algn="l" indent="0" marL="0">
              <a:lnSpc>
                <a:spcPts val="1600"/>
              </a:lnSpc>
              <a:buNone/>
            </a:pPr>
            <a:endParaRPr lang="en-US" sz="1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692247"/>
          </a:xfrm>
          <a:prstGeom prst="rect">
            <a:avLst/>
          </a:prstGeom>
        </p:spPr>
      </p:pic>
      <p:sp>
        <p:nvSpPr>
          <p:cNvPr id="3" name="Text 0"/>
          <p:cNvSpPr/>
          <p:nvPr/>
        </p:nvSpPr>
        <p:spPr>
          <a:xfrm>
            <a:off x="689134" y="4474250"/>
            <a:ext cx="4922996" cy="615315"/>
          </a:xfrm>
          <a:prstGeom prst="rect">
            <a:avLst/>
          </a:prstGeom>
          <a:noFill/>
          <a:ln/>
        </p:spPr>
        <p:txBody>
          <a:bodyPr wrap="none" lIns="0" tIns="0" rIns="0" bIns="0" rtlCol="0" anchor="t"/>
          <a:lstStyle/>
          <a:p>
            <a:pPr algn="l" indent="0" marL="0">
              <a:lnSpc>
                <a:spcPts val="4800"/>
              </a:lnSpc>
              <a:buNone/>
            </a:pPr>
            <a:r>
              <a:rPr lang="en-US" sz="3850" b="1" dirty="0">
                <a:solidFill>
                  <a:srgbClr val="505468"/>
                </a:solidFill>
                <a:latin typeface="Instrument Sans Semi Bold" pitchFamily="34" charset="0"/>
                <a:ea typeface="Instrument Sans Semi Bold" pitchFamily="34" charset="-122"/>
                <a:cs typeface="Instrument Sans Semi Bold" pitchFamily="34" charset="-120"/>
              </a:rPr>
              <a:t>Final Reflections</a:t>
            </a:r>
            <a:endParaRPr lang="en-US" sz="3850" dirty="0"/>
          </a:p>
        </p:txBody>
      </p:sp>
      <p:sp>
        <p:nvSpPr>
          <p:cNvPr id="4" name="Text 1"/>
          <p:cNvSpPr/>
          <p:nvPr/>
        </p:nvSpPr>
        <p:spPr>
          <a:xfrm>
            <a:off x="689134" y="5345906"/>
            <a:ext cx="13252133" cy="294203"/>
          </a:xfrm>
          <a:prstGeom prst="rect">
            <a:avLst/>
          </a:prstGeom>
          <a:noFill/>
          <a:ln/>
        </p:spPr>
        <p:txBody>
          <a:bodyPr wrap="none" lIns="0" tIns="0" rIns="0" bIns="0" rtlCol="0" anchor="t"/>
          <a:lstStyle/>
          <a:p>
            <a:pPr algn="l" indent="0" marL="0">
              <a:lnSpc>
                <a:spcPts val="2300"/>
              </a:lnSpc>
              <a:buNone/>
            </a:pPr>
            <a:endParaRPr lang="en-US" sz="1550" dirty="0"/>
          </a:p>
        </p:txBody>
      </p:sp>
      <p:sp>
        <p:nvSpPr>
          <p:cNvPr id="5" name="Text 2"/>
          <p:cNvSpPr/>
          <p:nvPr/>
        </p:nvSpPr>
        <p:spPr>
          <a:xfrm>
            <a:off x="689134" y="5896451"/>
            <a:ext cx="9343549" cy="307538"/>
          </a:xfrm>
          <a:prstGeom prst="rect">
            <a:avLst/>
          </a:prstGeom>
          <a:noFill/>
          <a:ln/>
        </p:spPr>
        <p:txBody>
          <a:bodyPr wrap="none" lIns="0" tIns="0" rIns="0" bIns="0" rtlCol="0" anchor="t"/>
          <a:lstStyle/>
          <a:p>
            <a:pPr algn="l" indent="0" marL="0">
              <a:lnSpc>
                <a:spcPts val="2400"/>
              </a:lnSpc>
              <a:buNone/>
            </a:pPr>
            <a:r>
              <a:rPr lang="en-US" sz="1900" dirty="0">
                <a:solidFill>
                  <a:srgbClr val="505468"/>
                </a:solidFill>
                <a:latin typeface="Instrument Sans Semi Bold" pitchFamily="34" charset="0"/>
                <a:ea typeface="Instrument Sans Semi Bold" pitchFamily="34" charset="-122"/>
                <a:cs typeface="Instrument Sans Semi Bold" pitchFamily="34" charset="-120"/>
              </a:rPr>
              <a:t>When you catch yourself in a limiting story, what will you do differently next time?</a:t>
            </a:r>
            <a:endParaRPr lang="en-US" sz="1900" dirty="0"/>
          </a:p>
        </p:txBody>
      </p:sp>
      <p:sp>
        <p:nvSpPr>
          <p:cNvPr id="6" name="Text 3"/>
          <p:cNvSpPr/>
          <p:nvPr/>
        </p:nvSpPr>
        <p:spPr>
          <a:xfrm>
            <a:off x="689134" y="6272332"/>
            <a:ext cx="2461498" cy="307538"/>
          </a:xfrm>
          <a:prstGeom prst="rect">
            <a:avLst/>
          </a:prstGeom>
          <a:noFill/>
          <a:ln/>
        </p:spPr>
        <p:txBody>
          <a:bodyPr wrap="none" lIns="0" tIns="0" rIns="0" bIns="0" rtlCol="0" anchor="t"/>
          <a:lstStyle/>
          <a:p>
            <a:pPr algn="l" indent="0" marL="0">
              <a:lnSpc>
                <a:spcPts val="2400"/>
              </a:lnSpc>
              <a:buNone/>
            </a:pPr>
            <a:endParaRPr lang="en-US" sz="1900" dirty="0"/>
          </a:p>
        </p:txBody>
      </p:sp>
      <p:sp>
        <p:nvSpPr>
          <p:cNvPr id="7" name="Text 4"/>
          <p:cNvSpPr/>
          <p:nvPr/>
        </p:nvSpPr>
        <p:spPr>
          <a:xfrm>
            <a:off x="689134" y="6648212"/>
            <a:ext cx="12772906" cy="307538"/>
          </a:xfrm>
          <a:prstGeom prst="rect">
            <a:avLst/>
          </a:prstGeom>
          <a:noFill/>
          <a:ln/>
        </p:spPr>
        <p:txBody>
          <a:bodyPr wrap="none" lIns="0" tIns="0" rIns="0" bIns="0" rtlCol="0" anchor="t"/>
          <a:lstStyle/>
          <a:p>
            <a:pPr algn="l" indent="0" marL="0">
              <a:lnSpc>
                <a:spcPts val="2400"/>
              </a:lnSpc>
              <a:buNone/>
            </a:pPr>
            <a:r>
              <a:rPr lang="en-US" sz="1900" b="1" dirty="0">
                <a:solidFill>
                  <a:srgbClr val="505468"/>
                </a:solidFill>
                <a:latin typeface="Instrument Sans Semi Bold" pitchFamily="34" charset="0"/>
                <a:ea typeface="Instrument Sans Semi Bold" pitchFamily="34" charset="-122"/>
                <a:cs typeface="Instrument Sans Semi Bold" pitchFamily="34" charset="-120"/>
              </a:rPr>
              <a:t>For Leaders:</a:t>
            </a:r>
            <a:pPr algn="l" indent="0" marL="0">
              <a:lnSpc>
                <a:spcPts val="2400"/>
              </a:lnSpc>
              <a:buNone/>
            </a:pPr>
            <a:r>
              <a:rPr lang="en-US" sz="1900" dirty="0">
                <a:solidFill>
                  <a:srgbClr val="505468"/>
                </a:solidFill>
                <a:latin typeface="Instrument Sans Semi Bold" pitchFamily="34" charset="0"/>
                <a:ea typeface="Instrument Sans Semi Bold" pitchFamily="34" charset="-122"/>
                <a:cs typeface="Instrument Sans Semi Bold" pitchFamily="34" charset="-120"/>
              </a:rPr>
              <a:t> How will you create the conditions for growth-oriented thinking to become the norm in your team?</a:t>
            </a:r>
            <a:endParaRPr lang="en-US" sz="1900" dirty="0"/>
          </a:p>
        </p:txBody>
      </p:sp>
      <p:sp>
        <p:nvSpPr>
          <p:cNvPr id="8" name="Text 5"/>
          <p:cNvSpPr/>
          <p:nvPr/>
        </p:nvSpPr>
        <p:spPr>
          <a:xfrm>
            <a:off x="689134" y="7212092"/>
            <a:ext cx="13252133" cy="235387"/>
          </a:xfrm>
          <a:prstGeom prst="rect">
            <a:avLst/>
          </a:prstGeom>
          <a:noFill/>
          <a:ln/>
        </p:spPr>
        <p:txBody>
          <a:bodyPr wrap="none" lIns="0" tIns="0" rIns="0" bIns="0" rtlCol="0" anchor="t"/>
          <a:lstStyle/>
          <a:p>
            <a:pPr algn="r" indent="0" marL="0">
              <a:lnSpc>
                <a:spcPts val="1850"/>
              </a:lnSpc>
              <a:buNone/>
            </a:pP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40887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Thank you</a:t>
            </a:r>
            <a:endParaRPr lang="en-US" sz="4450" dirty="0"/>
          </a:p>
        </p:txBody>
      </p:sp>
      <p:sp>
        <p:nvSpPr>
          <p:cNvPr id="4" name="Text 1"/>
          <p:cNvSpPr/>
          <p:nvPr/>
        </p:nvSpPr>
        <p:spPr>
          <a:xfrm>
            <a:off x="793790" y="445781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by AlshaWork © 2026</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371130"/>
            <a:ext cx="8049935" cy="708779"/>
          </a:xfrm>
          <a:prstGeom prst="rect">
            <a:avLst/>
          </a:prstGeom>
          <a:noFill/>
          <a:ln/>
        </p:spPr>
        <p:txBody>
          <a:bodyPr wrap="non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Acknowledgement of Country</a:t>
            </a:r>
            <a:endParaRPr lang="en-US" sz="4450" dirty="0"/>
          </a:p>
        </p:txBody>
      </p:sp>
      <p:sp>
        <p:nvSpPr>
          <p:cNvPr id="3" name="Text 1"/>
          <p:cNvSpPr/>
          <p:nvPr/>
        </p:nvSpPr>
        <p:spPr>
          <a:xfrm>
            <a:off x="793790" y="3533537"/>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I’d like to begin by acknowledging the Traditional Custodians of the land on which we meet today, the Wurundjeri Woi Wurrung people of the Kulin Nation.</a:t>
            </a:r>
            <a:endParaRPr lang="en-US" sz="1750" dirty="0"/>
          </a:p>
        </p:txBody>
      </p:sp>
      <p:sp>
        <p:nvSpPr>
          <p:cNvPr id="4" name="Text 2"/>
          <p:cNvSpPr/>
          <p:nvPr/>
        </p:nvSpPr>
        <p:spPr>
          <a:xfrm>
            <a:off x="793790" y="4514493"/>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 pay my respects to their Elders past and present, and to any Aboriginal and Torres Strait Islander peoples joining us today.</a:t>
            </a:r>
            <a:endParaRPr lang="en-US" sz="1750" dirty="0"/>
          </a:p>
        </p:txBody>
      </p:sp>
      <p:sp>
        <p:nvSpPr>
          <p:cNvPr id="5" name="Text 3"/>
          <p:cNvSpPr/>
          <p:nvPr/>
        </p:nvSpPr>
        <p:spPr>
          <a:xfrm>
            <a:off x="793790" y="5132546"/>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 recognise that </a:t>
            </a:r>
            <a:pPr algn="l" indent="0" marL="0">
              <a:lnSpc>
                <a:spcPts val="28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sovereignty was never ceded</a:t>
            </a:r>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 and I honour the continuing connection to land, waters, culture and community.</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27484"/>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Today you will learn:</a:t>
            </a:r>
            <a:endParaRPr lang="en-US" sz="4450" dirty="0"/>
          </a:p>
        </p:txBody>
      </p:sp>
      <p:sp>
        <p:nvSpPr>
          <p:cNvPr id="3" name="Shape 1"/>
          <p:cNvSpPr/>
          <p:nvPr/>
        </p:nvSpPr>
        <p:spPr>
          <a:xfrm>
            <a:off x="793790" y="1989892"/>
            <a:ext cx="6407944" cy="2411254"/>
          </a:xfrm>
          <a:prstGeom prst="roundRect">
            <a:avLst>
              <a:gd name="adj" fmla="val 3951"/>
            </a:avLst>
          </a:prstGeom>
          <a:solidFill>
            <a:srgbClr val="FFFFFF">
              <a:alpha val="95000"/>
            </a:srgbClr>
          </a:solidFill>
          <a:ln w="30480">
            <a:solidFill>
              <a:srgbClr val="FFD1A7"/>
            </a:solidFill>
            <a:prstDash val="solid"/>
          </a:ln>
        </p:spPr>
      </p:sp>
      <p:sp>
        <p:nvSpPr>
          <p:cNvPr id="4" name="Shape 2"/>
          <p:cNvSpPr/>
          <p:nvPr/>
        </p:nvSpPr>
        <p:spPr>
          <a:xfrm>
            <a:off x="824270" y="2020372"/>
            <a:ext cx="6346984" cy="680442"/>
          </a:xfrm>
          <a:prstGeom prst="roundRect">
            <a:avLst>
              <a:gd name="adj" fmla="val 8626"/>
            </a:avLst>
          </a:prstGeom>
          <a:solidFill>
            <a:srgbClr val="FFD1A7"/>
          </a:solidFill>
          <a:ln/>
        </p:spPr>
      </p:sp>
      <p:sp>
        <p:nvSpPr>
          <p:cNvPr id="5" name="Text 3"/>
          <p:cNvSpPr/>
          <p:nvPr/>
        </p:nvSpPr>
        <p:spPr>
          <a:xfrm>
            <a:off x="3827621" y="2144078"/>
            <a:ext cx="340162" cy="425291"/>
          </a:xfrm>
          <a:prstGeom prst="rect">
            <a:avLst/>
          </a:prstGeom>
          <a:noFill/>
          <a:ln/>
        </p:spPr>
        <p:txBody>
          <a:bodyPr wrap="none" lIns="0" tIns="0" rIns="0" bIns="0" rtlCol="0" anchor="t"/>
          <a:lstStyle/>
          <a:p>
            <a:pPr algn="l" indent="0" marL="0">
              <a:lnSpc>
                <a:spcPts val="2650"/>
              </a:lnSpc>
              <a:buNone/>
            </a:pPr>
            <a:r>
              <a:rPr lang="en-US" sz="2650" dirty="0">
                <a:solidFill>
                  <a:srgbClr val="000000"/>
                </a:solidFill>
                <a:latin typeface="Instrument Sans Semi Bold" pitchFamily="34" charset="0"/>
                <a:ea typeface="Instrument Sans Semi Bold" pitchFamily="34" charset="-122"/>
                <a:cs typeface="Instrument Sans Semi Bold" pitchFamily="34" charset="-120"/>
              </a:rPr>
              <a:t>1</a:t>
            </a:r>
            <a:endParaRPr lang="en-US" sz="2650" dirty="0"/>
          </a:p>
        </p:txBody>
      </p:sp>
      <p:sp>
        <p:nvSpPr>
          <p:cNvPr id="6" name="Text 4"/>
          <p:cNvSpPr/>
          <p:nvPr/>
        </p:nvSpPr>
        <p:spPr>
          <a:xfrm>
            <a:off x="1051084" y="2927628"/>
            <a:ext cx="3730347"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Growth Mindset Framework</a:t>
            </a:r>
            <a:endParaRPr lang="en-US" sz="2200" dirty="0"/>
          </a:p>
        </p:txBody>
      </p:sp>
      <p:sp>
        <p:nvSpPr>
          <p:cNvPr id="7" name="Text 5"/>
          <p:cNvSpPr/>
          <p:nvPr/>
        </p:nvSpPr>
        <p:spPr>
          <a:xfrm>
            <a:off x="1051084" y="3418046"/>
            <a:ext cx="5893356"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What the Growth Mindset framework is and why it matters during periods of change and uncertainty.</a:t>
            </a:r>
            <a:endParaRPr lang="en-US" sz="1750" dirty="0"/>
          </a:p>
        </p:txBody>
      </p:sp>
      <p:sp>
        <p:nvSpPr>
          <p:cNvPr id="8" name="Shape 6"/>
          <p:cNvSpPr/>
          <p:nvPr/>
        </p:nvSpPr>
        <p:spPr>
          <a:xfrm>
            <a:off x="7428548" y="1989892"/>
            <a:ext cx="6408063" cy="2411254"/>
          </a:xfrm>
          <a:prstGeom prst="roundRect">
            <a:avLst>
              <a:gd name="adj" fmla="val 3951"/>
            </a:avLst>
          </a:prstGeom>
          <a:solidFill>
            <a:srgbClr val="FFFFFF">
              <a:alpha val="95000"/>
            </a:srgbClr>
          </a:solidFill>
          <a:ln w="30480">
            <a:solidFill>
              <a:srgbClr val="FFD1A7"/>
            </a:solidFill>
            <a:prstDash val="solid"/>
          </a:ln>
        </p:spPr>
      </p:sp>
      <p:sp>
        <p:nvSpPr>
          <p:cNvPr id="9" name="Shape 7"/>
          <p:cNvSpPr/>
          <p:nvPr/>
        </p:nvSpPr>
        <p:spPr>
          <a:xfrm>
            <a:off x="7459027" y="2020372"/>
            <a:ext cx="6347103" cy="680442"/>
          </a:xfrm>
          <a:prstGeom prst="roundRect">
            <a:avLst>
              <a:gd name="adj" fmla="val 8626"/>
            </a:avLst>
          </a:prstGeom>
          <a:solidFill>
            <a:srgbClr val="FFD1A7"/>
          </a:solidFill>
          <a:ln/>
        </p:spPr>
      </p:sp>
      <p:sp>
        <p:nvSpPr>
          <p:cNvPr id="10" name="Text 8"/>
          <p:cNvSpPr/>
          <p:nvPr/>
        </p:nvSpPr>
        <p:spPr>
          <a:xfrm>
            <a:off x="10462498" y="2144078"/>
            <a:ext cx="340162" cy="425291"/>
          </a:xfrm>
          <a:prstGeom prst="rect">
            <a:avLst/>
          </a:prstGeom>
          <a:noFill/>
          <a:ln/>
        </p:spPr>
        <p:txBody>
          <a:bodyPr wrap="none" lIns="0" tIns="0" rIns="0" bIns="0" rtlCol="0" anchor="t"/>
          <a:lstStyle/>
          <a:p>
            <a:pPr algn="l" indent="0" marL="0">
              <a:lnSpc>
                <a:spcPts val="2650"/>
              </a:lnSpc>
              <a:buNone/>
            </a:pPr>
            <a:r>
              <a:rPr lang="en-US" sz="2650" dirty="0">
                <a:solidFill>
                  <a:srgbClr val="000000"/>
                </a:solidFill>
                <a:latin typeface="Instrument Sans Semi Bold" pitchFamily="34" charset="0"/>
                <a:ea typeface="Instrument Sans Semi Bold" pitchFamily="34" charset="-122"/>
                <a:cs typeface="Instrument Sans Semi Bold" pitchFamily="34" charset="-120"/>
              </a:rPr>
              <a:t>2</a:t>
            </a:r>
            <a:endParaRPr lang="en-US" sz="2650" dirty="0"/>
          </a:p>
        </p:txBody>
      </p:sp>
      <p:sp>
        <p:nvSpPr>
          <p:cNvPr id="11" name="Text 9"/>
          <p:cNvSpPr/>
          <p:nvPr/>
        </p:nvSpPr>
        <p:spPr>
          <a:xfrm>
            <a:off x="7685842" y="2927628"/>
            <a:ext cx="3493413"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Fixed vs. Growth Mindsets</a:t>
            </a:r>
            <a:endParaRPr lang="en-US" sz="2200" dirty="0"/>
          </a:p>
        </p:txBody>
      </p:sp>
      <p:sp>
        <p:nvSpPr>
          <p:cNvPr id="12" name="Text 10"/>
          <p:cNvSpPr/>
          <p:nvPr/>
        </p:nvSpPr>
        <p:spPr>
          <a:xfrm>
            <a:off x="7685842" y="3418046"/>
            <a:ext cx="5893475"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The distinction between Fixed and Growth Mindsets, and how to approach challenging situations differently.</a:t>
            </a:r>
            <a:endParaRPr lang="en-US" sz="1750" dirty="0"/>
          </a:p>
        </p:txBody>
      </p:sp>
      <p:sp>
        <p:nvSpPr>
          <p:cNvPr id="13" name="Shape 11"/>
          <p:cNvSpPr/>
          <p:nvPr/>
        </p:nvSpPr>
        <p:spPr>
          <a:xfrm>
            <a:off x="793790" y="4627959"/>
            <a:ext cx="6407944" cy="2774156"/>
          </a:xfrm>
          <a:prstGeom prst="roundRect">
            <a:avLst>
              <a:gd name="adj" fmla="val 3434"/>
            </a:avLst>
          </a:prstGeom>
          <a:solidFill>
            <a:srgbClr val="FFFFFF">
              <a:alpha val="95000"/>
            </a:srgbClr>
          </a:solidFill>
          <a:ln w="30480">
            <a:solidFill>
              <a:srgbClr val="FFD1A7"/>
            </a:solidFill>
            <a:prstDash val="solid"/>
          </a:ln>
        </p:spPr>
      </p:sp>
      <p:sp>
        <p:nvSpPr>
          <p:cNvPr id="14" name="Shape 12"/>
          <p:cNvSpPr/>
          <p:nvPr/>
        </p:nvSpPr>
        <p:spPr>
          <a:xfrm>
            <a:off x="824270" y="4658439"/>
            <a:ext cx="6346984" cy="680442"/>
          </a:xfrm>
          <a:prstGeom prst="roundRect">
            <a:avLst>
              <a:gd name="adj" fmla="val 8626"/>
            </a:avLst>
          </a:prstGeom>
          <a:solidFill>
            <a:srgbClr val="FFD1A7"/>
          </a:solidFill>
          <a:ln/>
        </p:spPr>
      </p:sp>
      <p:sp>
        <p:nvSpPr>
          <p:cNvPr id="15" name="Text 13"/>
          <p:cNvSpPr/>
          <p:nvPr/>
        </p:nvSpPr>
        <p:spPr>
          <a:xfrm>
            <a:off x="3827621" y="4782145"/>
            <a:ext cx="340162" cy="425291"/>
          </a:xfrm>
          <a:prstGeom prst="rect">
            <a:avLst/>
          </a:prstGeom>
          <a:noFill/>
          <a:ln/>
        </p:spPr>
        <p:txBody>
          <a:bodyPr wrap="none" lIns="0" tIns="0" rIns="0" bIns="0" rtlCol="0" anchor="t"/>
          <a:lstStyle/>
          <a:p>
            <a:pPr algn="l" indent="0" marL="0">
              <a:lnSpc>
                <a:spcPts val="2650"/>
              </a:lnSpc>
              <a:buNone/>
            </a:pPr>
            <a:r>
              <a:rPr lang="en-US" sz="2650" dirty="0">
                <a:solidFill>
                  <a:srgbClr val="000000"/>
                </a:solidFill>
                <a:latin typeface="Instrument Sans Semi Bold" pitchFamily="34" charset="0"/>
                <a:ea typeface="Instrument Sans Semi Bold" pitchFamily="34" charset="-122"/>
                <a:cs typeface="Instrument Sans Semi Bold" pitchFamily="34" charset="-120"/>
              </a:rPr>
              <a:t>3</a:t>
            </a:r>
            <a:endParaRPr lang="en-US" sz="2650" dirty="0"/>
          </a:p>
        </p:txBody>
      </p:sp>
      <p:sp>
        <p:nvSpPr>
          <p:cNvPr id="16" name="Text 14"/>
          <p:cNvSpPr/>
          <p:nvPr/>
        </p:nvSpPr>
        <p:spPr>
          <a:xfrm>
            <a:off x="1051084" y="556569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Practical Application</a:t>
            </a:r>
            <a:endParaRPr lang="en-US" sz="2200" dirty="0"/>
          </a:p>
        </p:txBody>
      </p:sp>
      <p:sp>
        <p:nvSpPr>
          <p:cNvPr id="17" name="Text 15"/>
          <p:cNvSpPr/>
          <p:nvPr/>
        </p:nvSpPr>
        <p:spPr>
          <a:xfrm>
            <a:off x="1051084" y="6056114"/>
            <a:ext cx="5893356" cy="1088708"/>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Practical ways to apply Growth Mindset principles in times of change so you can reframe uncertainty and build confidence navigating it.</a:t>
            </a:r>
            <a:endParaRPr lang="en-US" sz="1750" dirty="0"/>
          </a:p>
        </p:txBody>
      </p:sp>
      <p:sp>
        <p:nvSpPr>
          <p:cNvPr id="18" name="Shape 16"/>
          <p:cNvSpPr/>
          <p:nvPr/>
        </p:nvSpPr>
        <p:spPr>
          <a:xfrm>
            <a:off x="7428548" y="4627959"/>
            <a:ext cx="6408063" cy="2774156"/>
          </a:xfrm>
          <a:prstGeom prst="roundRect">
            <a:avLst>
              <a:gd name="adj" fmla="val 3434"/>
            </a:avLst>
          </a:prstGeom>
          <a:solidFill>
            <a:srgbClr val="FFFFFF">
              <a:alpha val="95000"/>
            </a:srgbClr>
          </a:solidFill>
          <a:ln w="30480">
            <a:solidFill>
              <a:srgbClr val="FFD1A7"/>
            </a:solidFill>
            <a:prstDash val="solid"/>
          </a:ln>
        </p:spPr>
      </p:sp>
      <p:sp>
        <p:nvSpPr>
          <p:cNvPr id="19" name="Shape 17"/>
          <p:cNvSpPr/>
          <p:nvPr/>
        </p:nvSpPr>
        <p:spPr>
          <a:xfrm>
            <a:off x="7459027" y="4658439"/>
            <a:ext cx="6347103" cy="680442"/>
          </a:xfrm>
          <a:prstGeom prst="roundRect">
            <a:avLst>
              <a:gd name="adj" fmla="val 8626"/>
            </a:avLst>
          </a:prstGeom>
          <a:solidFill>
            <a:srgbClr val="FFD1A7"/>
          </a:solidFill>
          <a:ln/>
        </p:spPr>
      </p:sp>
      <p:sp>
        <p:nvSpPr>
          <p:cNvPr id="20" name="Text 18"/>
          <p:cNvSpPr/>
          <p:nvPr/>
        </p:nvSpPr>
        <p:spPr>
          <a:xfrm>
            <a:off x="10462498" y="4782145"/>
            <a:ext cx="340162" cy="425291"/>
          </a:xfrm>
          <a:prstGeom prst="rect">
            <a:avLst/>
          </a:prstGeom>
          <a:noFill/>
          <a:ln/>
        </p:spPr>
        <p:txBody>
          <a:bodyPr wrap="none" lIns="0" tIns="0" rIns="0" bIns="0" rtlCol="0" anchor="t"/>
          <a:lstStyle/>
          <a:p>
            <a:pPr algn="l" indent="0" marL="0">
              <a:lnSpc>
                <a:spcPts val="2650"/>
              </a:lnSpc>
              <a:buNone/>
            </a:pPr>
            <a:r>
              <a:rPr lang="en-US" sz="2650" dirty="0">
                <a:solidFill>
                  <a:srgbClr val="000000"/>
                </a:solidFill>
                <a:latin typeface="Instrument Sans Semi Bold" pitchFamily="34" charset="0"/>
                <a:ea typeface="Instrument Sans Semi Bold" pitchFamily="34" charset="-122"/>
                <a:cs typeface="Instrument Sans Semi Bold" pitchFamily="34" charset="-120"/>
              </a:rPr>
              <a:t>4</a:t>
            </a:r>
            <a:endParaRPr lang="en-US" sz="2650" dirty="0"/>
          </a:p>
        </p:txBody>
      </p:sp>
      <p:sp>
        <p:nvSpPr>
          <p:cNvPr id="21" name="Text 19"/>
          <p:cNvSpPr/>
          <p:nvPr/>
        </p:nvSpPr>
        <p:spPr>
          <a:xfrm>
            <a:off x="7685842" y="556569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For Leaders</a:t>
            </a:r>
            <a:endParaRPr lang="en-US" sz="2200" dirty="0"/>
          </a:p>
        </p:txBody>
      </p:sp>
      <p:sp>
        <p:nvSpPr>
          <p:cNvPr id="22" name="Text 20"/>
          <p:cNvSpPr/>
          <p:nvPr/>
        </p:nvSpPr>
        <p:spPr>
          <a:xfrm>
            <a:off x="7685842" y="6056114"/>
            <a:ext cx="5893475"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How to support others through change and foster a culture of trust, learning, and constructive adaptation.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1133951" y="2955250"/>
            <a:ext cx="7216259" cy="1700927"/>
          </a:xfrm>
          <a:prstGeom prst="rect">
            <a:avLst/>
          </a:prstGeom>
          <a:noFill/>
          <a:ln/>
        </p:spPr>
        <p:txBody>
          <a:bodyPr wrap="square" lIns="0" tIns="0" rIns="0" bIns="0" rtlCol="0" anchor="t"/>
          <a:lstStyle/>
          <a:p>
            <a:pPr algn="l" indent="0" marL="0">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"When we are no longer able to change a situation, we are challenged to change ourselves."</a:t>
            </a:r>
            <a:endParaRPr lang="en-US" sz="3550" dirty="0"/>
          </a:p>
        </p:txBody>
      </p:sp>
      <p:sp>
        <p:nvSpPr>
          <p:cNvPr id="4" name="Text 1"/>
          <p:cNvSpPr/>
          <p:nvPr/>
        </p:nvSpPr>
        <p:spPr>
          <a:xfrm>
            <a:off x="1133951" y="4996339"/>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 Viktor Frankl</a:t>
            </a:r>
            <a:endParaRPr lang="en-US" sz="1750" dirty="0"/>
          </a:p>
        </p:txBody>
      </p:sp>
      <p:sp>
        <p:nvSpPr>
          <p:cNvPr id="5" name="Shape 2"/>
          <p:cNvSpPr/>
          <p:nvPr/>
        </p:nvSpPr>
        <p:spPr>
          <a:xfrm>
            <a:off x="793790" y="2615089"/>
            <a:ext cx="30480" cy="2999303"/>
          </a:xfrm>
          <a:prstGeom prst="rect">
            <a:avLst/>
          </a:prstGeom>
          <a:solidFill>
            <a:srgbClr val="505468"/>
          </a:solid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00081"/>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What Are Mindsets?</a:t>
            </a:r>
            <a:endParaRPr lang="en-US" sz="4450" dirty="0"/>
          </a:p>
        </p:txBody>
      </p:sp>
      <p:sp>
        <p:nvSpPr>
          <p:cNvPr id="3" name="Text 1"/>
          <p:cNvSpPr/>
          <p:nvPr/>
        </p:nvSpPr>
        <p:spPr>
          <a:xfrm>
            <a:off x="793790" y="2762488"/>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Mindsets are deeply conditioned patterns of thinking. They spread through teams, evolve over time, and strongly influence how we interpret the world and act within it.</a:t>
            </a:r>
            <a:endParaRPr lang="en-US" sz="17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3743444"/>
            <a:ext cx="566976" cy="566976"/>
          </a:xfrm>
          <a:prstGeom prst="rect">
            <a:avLst/>
          </a:prstGeom>
        </p:spPr>
      </p:pic>
      <p:sp>
        <p:nvSpPr>
          <p:cNvPr id="5" name="Text 2"/>
          <p:cNvSpPr/>
          <p:nvPr/>
        </p:nvSpPr>
        <p:spPr>
          <a:xfrm>
            <a:off x="1644253" y="374344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Ingrained</a:t>
            </a:r>
            <a:endParaRPr lang="en-US" sz="2200" dirty="0"/>
          </a:p>
        </p:txBody>
      </p:sp>
      <p:sp>
        <p:nvSpPr>
          <p:cNvPr id="6" name="Text 3"/>
          <p:cNvSpPr/>
          <p:nvPr/>
        </p:nvSpPr>
        <p:spPr>
          <a:xfrm>
            <a:off x="1644253" y="4233863"/>
            <a:ext cx="5529143"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Mindsets are conditioned, formed through experience, and shaped by culture and environment.</a:t>
            </a:r>
            <a:endParaRPr lang="en-US" sz="17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6884" y="3743444"/>
            <a:ext cx="566976" cy="566976"/>
          </a:xfrm>
          <a:prstGeom prst="rect">
            <a:avLst/>
          </a:prstGeom>
        </p:spPr>
      </p:pic>
      <p:sp>
        <p:nvSpPr>
          <p:cNvPr id="8" name="Text 4"/>
          <p:cNvSpPr/>
          <p:nvPr/>
        </p:nvSpPr>
        <p:spPr>
          <a:xfrm>
            <a:off x="8307348" y="374344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Spread Easily</a:t>
            </a:r>
            <a:endParaRPr lang="en-US" sz="2200" dirty="0"/>
          </a:p>
        </p:txBody>
      </p:sp>
      <p:sp>
        <p:nvSpPr>
          <p:cNvPr id="9" name="Text 5"/>
          <p:cNvSpPr/>
          <p:nvPr/>
        </p:nvSpPr>
        <p:spPr>
          <a:xfrm>
            <a:off x="8307348" y="4233863"/>
            <a:ext cx="5529263"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Mindsets spread easily and are socially transmitted through teams and communities.</a:t>
            </a:r>
            <a:endParaRPr lang="en-US" sz="175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790" y="5413296"/>
            <a:ext cx="566976" cy="566976"/>
          </a:xfrm>
          <a:prstGeom prst="rect">
            <a:avLst/>
          </a:prstGeom>
        </p:spPr>
      </p:pic>
      <p:sp>
        <p:nvSpPr>
          <p:cNvPr id="11" name="Text 6"/>
          <p:cNvSpPr/>
          <p:nvPr/>
        </p:nvSpPr>
        <p:spPr>
          <a:xfrm>
            <a:off x="1644253" y="541329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Adaptable</a:t>
            </a:r>
            <a:endParaRPr lang="en-US" sz="2200" dirty="0"/>
          </a:p>
        </p:txBody>
      </p:sp>
      <p:sp>
        <p:nvSpPr>
          <p:cNvPr id="12" name="Text 7"/>
          <p:cNvSpPr/>
          <p:nvPr/>
        </p:nvSpPr>
        <p:spPr>
          <a:xfrm>
            <a:off x="1644253" y="5903714"/>
            <a:ext cx="5529143"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Mindsets are adaptable — they can evolve, can be rewired, and can change over time.</a:t>
            </a:r>
            <a:endParaRPr lang="en-US" sz="175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6884" y="5413296"/>
            <a:ext cx="566976" cy="566976"/>
          </a:xfrm>
          <a:prstGeom prst="rect">
            <a:avLst/>
          </a:prstGeom>
        </p:spPr>
      </p:pic>
      <p:sp>
        <p:nvSpPr>
          <p:cNvPr id="14" name="Text 8"/>
          <p:cNvSpPr/>
          <p:nvPr/>
        </p:nvSpPr>
        <p:spPr>
          <a:xfrm>
            <a:off x="8307348" y="541329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Influential</a:t>
            </a:r>
            <a:endParaRPr lang="en-US" sz="2200" dirty="0"/>
          </a:p>
        </p:txBody>
      </p:sp>
      <p:sp>
        <p:nvSpPr>
          <p:cNvPr id="15" name="Text 9"/>
          <p:cNvSpPr/>
          <p:nvPr/>
        </p:nvSpPr>
        <p:spPr>
          <a:xfrm>
            <a:off x="8307348" y="5903714"/>
            <a:ext cx="5529263" cy="725805"/>
          </a:xfrm>
          <a:prstGeom prst="rect">
            <a:avLst/>
          </a:prstGeom>
          <a:noFill/>
          <a:ln/>
        </p:spPr>
        <p:txBody>
          <a:bodyPr wrap="squar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Mindsets influence our choices, shape our reality, and drive our behaviour.</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Shape 0"/>
          <p:cNvSpPr/>
          <p:nvPr/>
        </p:nvSpPr>
        <p:spPr>
          <a:xfrm>
            <a:off x="793790" y="705207"/>
            <a:ext cx="1111210" cy="426244"/>
          </a:xfrm>
          <a:prstGeom prst="roundRect">
            <a:avLst>
              <a:gd name="adj" fmla="val 17880"/>
            </a:avLst>
          </a:prstGeom>
          <a:solidFill>
            <a:srgbClr val="E2E3E9"/>
          </a:solidFill>
          <a:ln/>
        </p:spPr>
      </p:sp>
      <p:sp>
        <p:nvSpPr>
          <p:cNvPr id="4" name="Text 1"/>
          <p:cNvSpPr/>
          <p:nvPr/>
        </p:nvSpPr>
        <p:spPr>
          <a:xfrm>
            <a:off x="929878" y="773192"/>
            <a:ext cx="839033" cy="290274"/>
          </a:xfrm>
          <a:prstGeom prst="rect">
            <a:avLst/>
          </a:prstGeom>
          <a:noFill/>
          <a:ln/>
        </p:spPr>
        <p:txBody>
          <a:bodyPr wrap="none" lIns="0" tIns="0" rIns="0" bIns="0" rtlCol="0" anchor="t"/>
          <a:lstStyle/>
          <a:p>
            <a:pPr algn="l" indent="0" marL="0">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ACTIVITY</a:t>
            </a:r>
            <a:endParaRPr lang="en-US" sz="1400" dirty="0"/>
          </a:p>
        </p:txBody>
      </p:sp>
      <p:sp>
        <p:nvSpPr>
          <p:cNvPr id="5" name="Text 2"/>
          <p:cNvSpPr/>
          <p:nvPr/>
        </p:nvSpPr>
        <p:spPr>
          <a:xfrm>
            <a:off x="793790" y="1222177"/>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Reflect on a Significant Change</a:t>
            </a:r>
            <a:endParaRPr lang="en-US" sz="4450" dirty="0"/>
          </a:p>
        </p:txBody>
      </p:sp>
      <p:sp>
        <p:nvSpPr>
          <p:cNvPr id="6" name="Shape 3"/>
          <p:cNvSpPr/>
          <p:nvPr/>
        </p:nvSpPr>
        <p:spPr>
          <a:xfrm>
            <a:off x="793790" y="2979896"/>
            <a:ext cx="7556421" cy="1326713"/>
          </a:xfrm>
          <a:prstGeom prst="roundRect">
            <a:avLst>
              <a:gd name="adj" fmla="val 7181"/>
            </a:avLst>
          </a:prstGeom>
          <a:solidFill>
            <a:srgbClr val="FFD1A7"/>
          </a:solidFill>
          <a:ln/>
        </p:spPr>
      </p:sp>
      <p:pic>
        <p:nvPicPr>
          <p:cNvPr id="7" name="Image 1" descr="preencoded.png">    </p:cNvPr>
          <p:cNvPicPr>
            <a:picLocks noChangeAspect="1"/>
          </p:cNvPicPr>
          <p:nvPr/>
        </p:nvPicPr>
        <p:blipFill>
          <a:blip r:embed="rId2"/>
          <a:stretch>
            <a:fillRect/>
          </a:stretch>
        </p:blipFill>
        <p:spPr>
          <a:xfrm>
            <a:off x="1020604" y="3323987"/>
            <a:ext cx="283488" cy="226814"/>
          </a:xfrm>
          <a:prstGeom prst="rect">
            <a:avLst/>
          </a:prstGeom>
        </p:spPr>
      </p:pic>
      <p:sp>
        <p:nvSpPr>
          <p:cNvPr id="8" name="Text 4"/>
          <p:cNvSpPr/>
          <p:nvPr/>
        </p:nvSpPr>
        <p:spPr>
          <a:xfrm>
            <a:off x="1530906" y="3263384"/>
            <a:ext cx="659249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Instrument Sans Medium" pitchFamily="34" charset="0"/>
                <a:ea typeface="Instrument Sans Medium" pitchFamily="34" charset="-122"/>
                <a:cs typeface="Instrument Sans Medium" pitchFamily="34" charset="-120"/>
              </a:rPr>
              <a:t>Think of a time when you experienced a significant change in your life or at work.</a:t>
            </a:r>
            <a:endParaRPr lang="en-US" sz="1750" dirty="0"/>
          </a:p>
        </p:txBody>
      </p:sp>
      <p:sp>
        <p:nvSpPr>
          <p:cNvPr id="9" name="Shape 5"/>
          <p:cNvSpPr/>
          <p:nvPr/>
        </p:nvSpPr>
        <p:spPr>
          <a:xfrm>
            <a:off x="793790" y="4561761"/>
            <a:ext cx="7556421" cy="1367909"/>
          </a:xfrm>
          <a:prstGeom prst="roundRect">
            <a:avLst>
              <a:gd name="adj" fmla="val 6964"/>
            </a:avLst>
          </a:prstGeom>
          <a:solidFill>
            <a:srgbClr val="FFFFFF">
              <a:alpha val="95000"/>
            </a:srgbClr>
          </a:solidFill>
          <a:ln w="30480">
            <a:solidFill>
              <a:srgbClr val="C8C9CF"/>
            </a:solidFill>
            <a:prstDash val="solid"/>
          </a:ln>
        </p:spPr>
      </p:sp>
      <p:sp>
        <p:nvSpPr>
          <p:cNvPr id="10" name="Text 6"/>
          <p:cNvSpPr/>
          <p:nvPr/>
        </p:nvSpPr>
        <p:spPr>
          <a:xfrm>
            <a:off x="1051084" y="4819055"/>
            <a:ext cx="2891314"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What supported you?</a:t>
            </a:r>
            <a:endParaRPr lang="en-US" sz="2200" dirty="0"/>
          </a:p>
        </p:txBody>
      </p:sp>
      <p:sp>
        <p:nvSpPr>
          <p:cNvPr id="11" name="Text 7"/>
          <p:cNvSpPr/>
          <p:nvPr/>
        </p:nvSpPr>
        <p:spPr>
          <a:xfrm>
            <a:off x="1051084" y="5309473"/>
            <a:ext cx="7041832"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What type of mindset supported you through that process?</a:t>
            </a:r>
            <a:endParaRPr lang="en-US" sz="1750" dirty="0"/>
          </a:p>
        </p:txBody>
      </p:sp>
      <p:sp>
        <p:nvSpPr>
          <p:cNvPr id="12" name="Shape 8"/>
          <p:cNvSpPr/>
          <p:nvPr/>
        </p:nvSpPr>
        <p:spPr>
          <a:xfrm>
            <a:off x="793790" y="6156484"/>
            <a:ext cx="7556421" cy="1367909"/>
          </a:xfrm>
          <a:prstGeom prst="roundRect">
            <a:avLst>
              <a:gd name="adj" fmla="val 6964"/>
            </a:avLst>
          </a:prstGeom>
          <a:solidFill>
            <a:srgbClr val="FFFFFF">
              <a:alpha val="95000"/>
            </a:srgbClr>
          </a:solidFill>
          <a:ln w="30480">
            <a:solidFill>
              <a:srgbClr val="C8C9CF"/>
            </a:solidFill>
            <a:prstDash val="solid"/>
          </a:ln>
        </p:spPr>
      </p:sp>
      <p:sp>
        <p:nvSpPr>
          <p:cNvPr id="13" name="Text 9"/>
          <p:cNvSpPr/>
          <p:nvPr/>
        </p:nvSpPr>
        <p:spPr>
          <a:xfrm>
            <a:off x="1051084" y="641377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What held you back?</a:t>
            </a:r>
            <a:endParaRPr lang="en-US" sz="2200" dirty="0"/>
          </a:p>
        </p:txBody>
      </p:sp>
      <p:sp>
        <p:nvSpPr>
          <p:cNvPr id="14" name="Text 10"/>
          <p:cNvSpPr/>
          <p:nvPr/>
        </p:nvSpPr>
        <p:spPr>
          <a:xfrm>
            <a:off x="1051084" y="6904196"/>
            <a:ext cx="7041832"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What type of mindset held you back through that process?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73931"/>
            <a:ext cx="6930152" cy="708779"/>
          </a:xfrm>
          <a:prstGeom prst="rect">
            <a:avLst/>
          </a:prstGeom>
          <a:noFill/>
          <a:ln/>
        </p:spPr>
        <p:txBody>
          <a:bodyPr wrap="non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Change Starts in the Mind</a:t>
            </a:r>
            <a:endParaRPr lang="en-US" sz="4450" dirty="0"/>
          </a:p>
        </p:txBody>
      </p:sp>
      <p:sp>
        <p:nvSpPr>
          <p:cNvPr id="3" name="Text 1"/>
          <p:cNvSpPr/>
          <p:nvPr/>
        </p:nvSpPr>
        <p:spPr>
          <a:xfrm>
            <a:off x="793790" y="1773436"/>
            <a:ext cx="9062442" cy="354330"/>
          </a:xfrm>
          <a:prstGeom prst="rect">
            <a:avLst/>
          </a:prstGeom>
          <a:noFill/>
          <a:ln/>
        </p:spPr>
        <p:txBody>
          <a:bodyPr wrap="none" lIns="0" tIns="0" rIns="0" bIns="0" rtlCol="0" anchor="t"/>
          <a:lstStyle/>
          <a:p>
            <a:pPr algn="l" indent="0" marL="0">
              <a:lnSpc>
                <a:spcPts val="2750"/>
              </a:lnSpc>
              <a:buNone/>
            </a:pPr>
            <a:r>
              <a:rPr lang="en-US" sz="2200" dirty="0">
                <a:solidFill>
                  <a:srgbClr val="808080"/>
                </a:solidFill>
                <a:latin typeface="Instrument Sans Semi Bold" pitchFamily="34" charset="0"/>
                <a:ea typeface="Instrument Sans Semi Bold" pitchFamily="34" charset="-122"/>
                <a:cs typeface="Instrument Sans Semi Bold" pitchFamily="34" charset="-120"/>
              </a:rPr>
              <a:t>We all move between these. Awareness determines which one leads.</a:t>
            </a:r>
            <a:endParaRPr lang="en-US" sz="2200" dirty="0"/>
          </a:p>
        </p:txBody>
      </p:sp>
      <p:sp>
        <p:nvSpPr>
          <p:cNvPr id="4" name="Shape 2"/>
          <p:cNvSpPr/>
          <p:nvPr/>
        </p:nvSpPr>
        <p:spPr>
          <a:xfrm>
            <a:off x="630436" y="2467928"/>
            <a:ext cx="6571417" cy="4787741"/>
          </a:xfrm>
          <a:prstGeom prst="roundRect">
            <a:avLst>
              <a:gd name="adj" fmla="val 3411"/>
            </a:avLst>
          </a:prstGeom>
          <a:solidFill>
            <a:srgbClr val="FFD1A7">
              <a:alpha val="95000"/>
            </a:srgbClr>
          </a:solidFill>
          <a:ln/>
        </p:spPr>
      </p:sp>
      <p:sp>
        <p:nvSpPr>
          <p:cNvPr id="5" name="Text 3"/>
          <p:cNvSpPr/>
          <p:nvPr/>
        </p:nvSpPr>
        <p:spPr>
          <a:xfrm>
            <a:off x="857250" y="2694742"/>
            <a:ext cx="3465076" cy="354330"/>
          </a:xfrm>
          <a:prstGeom prst="rect">
            <a:avLst/>
          </a:prstGeom>
          <a:noFill/>
          <a:ln/>
        </p:spPr>
        <p:txBody>
          <a:bodyPr wrap="none" lIns="0" tIns="0" rIns="0" bIns="0" rtlCol="0" anchor="t"/>
          <a:lstStyle/>
          <a:p>
            <a:pPr algn="l" indent="0" marL="0">
              <a:lnSpc>
                <a:spcPts val="2750"/>
              </a:lnSpc>
              <a:buNone/>
            </a:pPr>
            <a:r>
              <a:rPr lang="en-US" sz="2200" dirty="0">
                <a:solidFill>
                  <a:srgbClr val="000000"/>
                </a:solidFill>
                <a:latin typeface="Instrument Sans Semi Bold" pitchFamily="34" charset="0"/>
                <a:ea typeface="Instrument Sans Semi Bold" pitchFamily="34" charset="-122"/>
                <a:cs typeface="Instrument Sans Semi Bold" pitchFamily="34" charset="-120"/>
              </a:rPr>
              <a:t>Fixed Mindset Tendencies</a:t>
            </a:r>
            <a:endParaRPr lang="en-US" sz="2200" dirty="0"/>
          </a:p>
        </p:txBody>
      </p:sp>
      <p:sp>
        <p:nvSpPr>
          <p:cNvPr id="6" name="Text 4"/>
          <p:cNvSpPr/>
          <p:nvPr/>
        </p:nvSpPr>
        <p:spPr>
          <a:xfrm>
            <a:off x="857250" y="3275886"/>
            <a:ext cx="6117788" cy="390048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Sees change as a threat</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Resists change</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Focuses on limitations</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Doubts ability to adapt</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Stays closed minded</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Avoids discomfort</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Sticks to old ways</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Takes feedback personally</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Fears being exposed or judged</a:t>
            </a:r>
            <a:endParaRPr lang="en-US" sz="1750" dirty="0"/>
          </a:p>
        </p:txBody>
      </p:sp>
      <p:sp>
        <p:nvSpPr>
          <p:cNvPr id="7" name="Shape 5"/>
          <p:cNvSpPr/>
          <p:nvPr/>
        </p:nvSpPr>
        <p:spPr>
          <a:xfrm>
            <a:off x="7436168" y="2467928"/>
            <a:ext cx="6571417" cy="4787741"/>
          </a:xfrm>
          <a:prstGeom prst="roundRect">
            <a:avLst>
              <a:gd name="adj" fmla="val 3411"/>
            </a:avLst>
          </a:prstGeom>
          <a:solidFill>
            <a:srgbClr val="FFA44F">
              <a:alpha val="95000"/>
            </a:srgbClr>
          </a:solidFill>
          <a:ln/>
        </p:spPr>
      </p:sp>
      <p:sp>
        <p:nvSpPr>
          <p:cNvPr id="8" name="Text 6"/>
          <p:cNvSpPr/>
          <p:nvPr/>
        </p:nvSpPr>
        <p:spPr>
          <a:xfrm>
            <a:off x="7662982" y="2694742"/>
            <a:ext cx="3745111" cy="354330"/>
          </a:xfrm>
          <a:prstGeom prst="rect">
            <a:avLst/>
          </a:prstGeom>
          <a:noFill/>
          <a:ln/>
        </p:spPr>
        <p:txBody>
          <a:bodyPr wrap="none" lIns="0" tIns="0" rIns="0" bIns="0" rtlCol="0" anchor="t"/>
          <a:lstStyle/>
          <a:p>
            <a:pPr algn="l" indent="0" marL="0">
              <a:lnSpc>
                <a:spcPts val="2750"/>
              </a:lnSpc>
              <a:buNone/>
            </a:pPr>
            <a:r>
              <a:rPr lang="en-US" sz="2200" dirty="0">
                <a:solidFill>
                  <a:srgbClr val="000000"/>
                </a:solidFill>
                <a:latin typeface="Instrument Sans Semi Bold" pitchFamily="34" charset="0"/>
                <a:ea typeface="Instrument Sans Semi Bold" pitchFamily="34" charset="-122"/>
                <a:cs typeface="Instrument Sans Semi Bold" pitchFamily="34" charset="-120"/>
              </a:rPr>
              <a:t>Growth Mindset Tendencies</a:t>
            </a:r>
            <a:endParaRPr lang="en-US" sz="2200" dirty="0"/>
          </a:p>
        </p:txBody>
      </p:sp>
      <p:sp>
        <p:nvSpPr>
          <p:cNvPr id="9" name="Text 7"/>
          <p:cNvSpPr/>
          <p:nvPr/>
        </p:nvSpPr>
        <p:spPr>
          <a:xfrm>
            <a:off x="7662982" y="3275886"/>
            <a:ext cx="6117788" cy="390048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Sees change as a challenge</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Stays open and curious</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Learns through uncertainty</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Builds skills and capability</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Adapts and problem-solves</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Welcomes feedback</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Focuses on progress, not perfection</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Believes effort leads to growth</a:t>
            </a:r>
            <a:endParaRPr lang="en-US" sz="1750" dirty="0"/>
          </a:p>
          <a:p>
            <a:pPr algn="l" marL="342900" indent="-342900">
              <a:lnSpc>
                <a:spcPts val="2850"/>
              </a:lnSpc>
              <a:buSzPct val="100000"/>
              <a:buChar char="•"/>
            </a:pPr>
            <a:r>
              <a:rPr lang="en-US" sz="1750" dirty="0">
                <a:solidFill>
                  <a:srgbClr val="000000"/>
                </a:solidFill>
                <a:latin typeface="Instrument Sans Medium" pitchFamily="34" charset="0"/>
                <a:ea typeface="Instrument Sans Medium" pitchFamily="34" charset="-122"/>
                <a:cs typeface="Instrument Sans Medium" pitchFamily="34" charset="-120"/>
              </a:rPr>
              <a:t>Develops talent over time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09442" y="1241227"/>
            <a:ext cx="5044559" cy="466963"/>
          </a:xfrm>
          <a:prstGeom prst="rect">
            <a:avLst/>
          </a:prstGeom>
          <a:noFill/>
          <a:ln/>
        </p:spPr>
        <p:txBody>
          <a:bodyPr wrap="none" lIns="0" tIns="0" rIns="0" bIns="0" rtlCol="0" anchor="t"/>
          <a:lstStyle/>
          <a:p>
            <a:pPr algn="l" indent="0" marL="0">
              <a:lnSpc>
                <a:spcPts val="3650"/>
              </a:lnSpc>
              <a:buNone/>
            </a:pPr>
            <a:r>
              <a:rPr lang="en-US" sz="2900" dirty="0">
                <a:solidFill>
                  <a:srgbClr val="505468"/>
                </a:solidFill>
                <a:latin typeface="Instrument Sans Semi Bold" pitchFamily="34" charset="0"/>
                <a:ea typeface="Instrument Sans Semi Bold" pitchFamily="34" charset="-122"/>
                <a:cs typeface="Instrument Sans Semi Bold" pitchFamily="34" charset="-120"/>
              </a:rPr>
              <a:t>A Practical Model for Growth</a:t>
            </a:r>
            <a:endParaRPr lang="en-US" sz="2900" dirty="0"/>
          </a:p>
        </p:txBody>
      </p:sp>
      <p:sp>
        <p:nvSpPr>
          <p:cNvPr id="4" name="Text 1"/>
          <p:cNvSpPr/>
          <p:nvPr/>
        </p:nvSpPr>
        <p:spPr>
          <a:xfrm>
            <a:off x="6009442" y="1855827"/>
            <a:ext cx="8097917" cy="495776"/>
          </a:xfrm>
          <a:prstGeom prst="rect">
            <a:avLst/>
          </a:prstGeom>
          <a:noFill/>
          <a:ln/>
        </p:spPr>
        <p:txBody>
          <a:bodyPr wrap="square" lIns="0" tIns="0" rIns="0" bIns="0" rtlCol="0" anchor="t"/>
          <a:lstStyle/>
          <a:p>
            <a:pPr algn="l"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Inspired by Carol Dweck's Growth Mindset research, this is a practical model for shifting fixed mindset thinking into growth-focused action.</a:t>
            </a:r>
            <a:endParaRPr lang="en-US" sz="1450" dirty="0"/>
          </a:p>
        </p:txBody>
      </p:sp>
      <p:sp>
        <p:nvSpPr>
          <p:cNvPr id="5" name="Shape 2"/>
          <p:cNvSpPr/>
          <p:nvPr/>
        </p:nvSpPr>
        <p:spPr>
          <a:xfrm>
            <a:off x="6009442" y="2686526"/>
            <a:ext cx="3999667" cy="1218843"/>
          </a:xfrm>
          <a:prstGeom prst="roundRect">
            <a:avLst>
              <a:gd name="adj" fmla="val 6002"/>
            </a:avLst>
          </a:prstGeom>
          <a:solidFill>
            <a:srgbClr val="FFFFFF">
              <a:alpha val="95000"/>
            </a:srgbClr>
          </a:solidFill>
          <a:ln/>
        </p:spPr>
      </p:sp>
      <p:sp>
        <p:nvSpPr>
          <p:cNvPr id="6" name="Shape 3"/>
          <p:cNvSpPr/>
          <p:nvPr/>
        </p:nvSpPr>
        <p:spPr>
          <a:xfrm>
            <a:off x="6009442" y="2671286"/>
            <a:ext cx="3999667" cy="60960"/>
          </a:xfrm>
          <a:prstGeom prst="roundRect">
            <a:avLst>
              <a:gd name="adj" fmla="val 102978"/>
            </a:avLst>
          </a:prstGeom>
          <a:solidFill>
            <a:srgbClr val="FFD1A7"/>
          </a:solidFill>
          <a:ln/>
        </p:spPr>
      </p:sp>
      <p:sp>
        <p:nvSpPr>
          <p:cNvPr id="7" name="Shape 4"/>
          <p:cNvSpPr/>
          <p:nvPr/>
        </p:nvSpPr>
        <p:spPr>
          <a:xfrm>
            <a:off x="7785021" y="2462332"/>
            <a:ext cx="448389" cy="448389"/>
          </a:xfrm>
          <a:prstGeom prst="roundRect">
            <a:avLst>
              <a:gd name="adj" fmla="val 203930"/>
            </a:avLst>
          </a:prstGeom>
          <a:solidFill>
            <a:srgbClr val="FFD1A7"/>
          </a:solidFill>
          <a:ln/>
        </p:spPr>
      </p:sp>
      <p:sp>
        <p:nvSpPr>
          <p:cNvPr id="8" name="Text 5"/>
          <p:cNvSpPr/>
          <p:nvPr/>
        </p:nvSpPr>
        <p:spPr>
          <a:xfrm>
            <a:off x="7919561" y="2574369"/>
            <a:ext cx="179308" cy="224195"/>
          </a:xfrm>
          <a:prstGeom prst="rect">
            <a:avLst/>
          </a:prstGeom>
          <a:noFill/>
          <a:ln/>
        </p:spPr>
        <p:txBody>
          <a:bodyPr wrap="none" lIns="0" tIns="0" rIns="0" bIns="0" rtlCol="0" anchor="t"/>
          <a:lstStyle/>
          <a:p>
            <a:pPr algn="ctr" indent="0" marL="0">
              <a:lnSpc>
                <a:spcPts val="1850"/>
              </a:lnSpc>
              <a:buNone/>
            </a:pPr>
            <a:r>
              <a:rPr lang="en-US" sz="1400" dirty="0">
                <a:solidFill>
                  <a:srgbClr val="000000"/>
                </a:solidFill>
                <a:latin typeface="Instrument Sans Semi Bold" pitchFamily="34" charset="0"/>
                <a:ea typeface="Instrument Sans Semi Bold" pitchFamily="34" charset="-122"/>
                <a:cs typeface="Instrument Sans Semi Bold" pitchFamily="34" charset="-120"/>
              </a:rPr>
              <a:t>1</a:t>
            </a:r>
            <a:endParaRPr lang="en-US" sz="1400" dirty="0"/>
          </a:p>
        </p:txBody>
      </p:sp>
      <p:sp>
        <p:nvSpPr>
          <p:cNvPr id="9" name="Text 6"/>
          <p:cNvSpPr/>
          <p:nvPr/>
        </p:nvSpPr>
        <p:spPr>
          <a:xfrm>
            <a:off x="6514624" y="3060144"/>
            <a:ext cx="2989302" cy="373618"/>
          </a:xfrm>
          <a:prstGeom prst="rect">
            <a:avLst/>
          </a:prstGeom>
          <a:noFill/>
          <a:ln/>
        </p:spPr>
        <p:txBody>
          <a:bodyPr wrap="none" lIns="0" tIns="0" rIns="0" bIns="0" rtlCol="0" anchor="t"/>
          <a:lstStyle/>
          <a:p>
            <a:pPr algn="ctr" indent="0" marL="0">
              <a:lnSpc>
                <a:spcPts val="2900"/>
              </a:lnSpc>
              <a:buNone/>
            </a:pPr>
            <a:r>
              <a:rPr lang="en-US" sz="2350" dirty="0">
                <a:solidFill>
                  <a:srgbClr val="5B5F71"/>
                </a:solidFill>
                <a:latin typeface="Instrument Sans Semi Bold" pitchFamily="34" charset="0"/>
                <a:ea typeface="Instrument Sans Semi Bold" pitchFamily="34" charset="-122"/>
                <a:cs typeface="Instrument Sans Semi Bold" pitchFamily="34" charset="-120"/>
              </a:rPr>
              <a:t>Notice</a:t>
            </a:r>
            <a:endParaRPr lang="en-US" sz="2350" dirty="0"/>
          </a:p>
        </p:txBody>
      </p:sp>
      <p:sp>
        <p:nvSpPr>
          <p:cNvPr id="10" name="Text 7"/>
          <p:cNvSpPr/>
          <p:nvPr/>
        </p:nvSpPr>
        <p:spPr>
          <a:xfrm>
            <a:off x="6174105" y="3492818"/>
            <a:ext cx="3670340" cy="247888"/>
          </a:xfrm>
          <a:prstGeom prst="rect">
            <a:avLst/>
          </a:prstGeom>
          <a:noFill/>
          <a:ln/>
        </p:spPr>
        <p:txBody>
          <a:bodyPr wrap="none" lIns="0" tIns="0" rIns="0" bIns="0" rtlCol="0" anchor="t"/>
          <a:lstStyle/>
          <a:p>
            <a:pPr algn="ctr"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The limiting story.</a:t>
            </a:r>
            <a:endParaRPr lang="en-US" sz="1450" dirty="0"/>
          </a:p>
        </p:txBody>
      </p:sp>
      <p:sp>
        <p:nvSpPr>
          <p:cNvPr id="11" name="Shape 8"/>
          <p:cNvSpPr/>
          <p:nvPr/>
        </p:nvSpPr>
        <p:spPr>
          <a:xfrm>
            <a:off x="10107573" y="2686526"/>
            <a:ext cx="3999786" cy="1218843"/>
          </a:xfrm>
          <a:prstGeom prst="roundRect">
            <a:avLst>
              <a:gd name="adj" fmla="val 6002"/>
            </a:avLst>
          </a:prstGeom>
          <a:solidFill>
            <a:srgbClr val="FFFFFF">
              <a:alpha val="95000"/>
            </a:srgbClr>
          </a:solidFill>
          <a:ln/>
        </p:spPr>
      </p:sp>
      <p:sp>
        <p:nvSpPr>
          <p:cNvPr id="12" name="Shape 9"/>
          <p:cNvSpPr/>
          <p:nvPr/>
        </p:nvSpPr>
        <p:spPr>
          <a:xfrm>
            <a:off x="10107573" y="2671286"/>
            <a:ext cx="3999786" cy="60960"/>
          </a:xfrm>
          <a:prstGeom prst="roundRect">
            <a:avLst>
              <a:gd name="adj" fmla="val 102978"/>
            </a:avLst>
          </a:prstGeom>
          <a:solidFill>
            <a:srgbClr val="FFD1A7"/>
          </a:solidFill>
          <a:ln/>
        </p:spPr>
      </p:sp>
      <p:sp>
        <p:nvSpPr>
          <p:cNvPr id="13" name="Shape 10"/>
          <p:cNvSpPr/>
          <p:nvPr/>
        </p:nvSpPr>
        <p:spPr>
          <a:xfrm>
            <a:off x="11883271" y="2462332"/>
            <a:ext cx="448389" cy="448389"/>
          </a:xfrm>
          <a:prstGeom prst="roundRect">
            <a:avLst>
              <a:gd name="adj" fmla="val 203930"/>
            </a:avLst>
          </a:prstGeom>
          <a:solidFill>
            <a:srgbClr val="FFD1A7"/>
          </a:solidFill>
          <a:ln/>
        </p:spPr>
      </p:sp>
      <p:sp>
        <p:nvSpPr>
          <p:cNvPr id="14" name="Text 11"/>
          <p:cNvSpPr/>
          <p:nvPr/>
        </p:nvSpPr>
        <p:spPr>
          <a:xfrm>
            <a:off x="12017812" y="2574369"/>
            <a:ext cx="179308" cy="224195"/>
          </a:xfrm>
          <a:prstGeom prst="rect">
            <a:avLst/>
          </a:prstGeom>
          <a:noFill/>
          <a:ln/>
        </p:spPr>
        <p:txBody>
          <a:bodyPr wrap="none" lIns="0" tIns="0" rIns="0" bIns="0" rtlCol="0" anchor="t"/>
          <a:lstStyle/>
          <a:p>
            <a:pPr algn="ctr" indent="0" marL="0">
              <a:lnSpc>
                <a:spcPts val="1850"/>
              </a:lnSpc>
              <a:buNone/>
            </a:pPr>
            <a:r>
              <a:rPr lang="en-US" sz="1400" dirty="0">
                <a:solidFill>
                  <a:srgbClr val="000000"/>
                </a:solidFill>
                <a:latin typeface="Instrument Sans Semi Bold" pitchFamily="34" charset="0"/>
                <a:ea typeface="Instrument Sans Semi Bold" pitchFamily="34" charset="-122"/>
                <a:cs typeface="Instrument Sans Semi Bold" pitchFamily="34" charset="-120"/>
              </a:rPr>
              <a:t>2</a:t>
            </a:r>
            <a:endParaRPr lang="en-US" sz="1400" dirty="0"/>
          </a:p>
        </p:txBody>
      </p:sp>
      <p:sp>
        <p:nvSpPr>
          <p:cNvPr id="15" name="Text 12"/>
          <p:cNvSpPr/>
          <p:nvPr/>
        </p:nvSpPr>
        <p:spPr>
          <a:xfrm>
            <a:off x="10612755" y="3060144"/>
            <a:ext cx="2989302" cy="373618"/>
          </a:xfrm>
          <a:prstGeom prst="rect">
            <a:avLst/>
          </a:prstGeom>
          <a:noFill/>
          <a:ln/>
        </p:spPr>
        <p:txBody>
          <a:bodyPr wrap="none" lIns="0" tIns="0" rIns="0" bIns="0" rtlCol="0" anchor="t"/>
          <a:lstStyle/>
          <a:p>
            <a:pPr algn="ctr" indent="0" marL="0">
              <a:lnSpc>
                <a:spcPts val="2900"/>
              </a:lnSpc>
              <a:buNone/>
            </a:pPr>
            <a:r>
              <a:rPr lang="en-US" sz="2350" dirty="0">
                <a:solidFill>
                  <a:srgbClr val="5B5F71"/>
                </a:solidFill>
                <a:latin typeface="Instrument Sans Semi Bold" pitchFamily="34" charset="0"/>
                <a:ea typeface="Instrument Sans Semi Bold" pitchFamily="34" charset="-122"/>
                <a:cs typeface="Instrument Sans Semi Bold" pitchFamily="34" charset="-120"/>
              </a:rPr>
              <a:t>Reframe</a:t>
            </a:r>
            <a:endParaRPr lang="en-US" sz="2350" dirty="0"/>
          </a:p>
        </p:txBody>
      </p:sp>
      <p:sp>
        <p:nvSpPr>
          <p:cNvPr id="16" name="Text 13"/>
          <p:cNvSpPr/>
          <p:nvPr/>
        </p:nvSpPr>
        <p:spPr>
          <a:xfrm>
            <a:off x="10272236" y="3492818"/>
            <a:ext cx="3670459" cy="247888"/>
          </a:xfrm>
          <a:prstGeom prst="rect">
            <a:avLst/>
          </a:prstGeom>
          <a:noFill/>
          <a:ln/>
        </p:spPr>
        <p:txBody>
          <a:bodyPr wrap="none" lIns="0" tIns="0" rIns="0" bIns="0" rtlCol="0" anchor="t"/>
          <a:lstStyle/>
          <a:p>
            <a:pPr algn="ctr"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Shift the perspective.</a:t>
            </a:r>
            <a:endParaRPr lang="en-US" sz="1450" dirty="0"/>
          </a:p>
        </p:txBody>
      </p:sp>
      <p:sp>
        <p:nvSpPr>
          <p:cNvPr id="17" name="Shape 14"/>
          <p:cNvSpPr/>
          <p:nvPr/>
        </p:nvSpPr>
        <p:spPr>
          <a:xfrm>
            <a:off x="6009442" y="4228028"/>
            <a:ext cx="3999667" cy="1218843"/>
          </a:xfrm>
          <a:prstGeom prst="roundRect">
            <a:avLst>
              <a:gd name="adj" fmla="val 6002"/>
            </a:avLst>
          </a:prstGeom>
          <a:solidFill>
            <a:srgbClr val="FFFFFF">
              <a:alpha val="95000"/>
            </a:srgbClr>
          </a:solidFill>
          <a:ln/>
        </p:spPr>
      </p:sp>
      <p:sp>
        <p:nvSpPr>
          <p:cNvPr id="18" name="Shape 15"/>
          <p:cNvSpPr/>
          <p:nvPr/>
        </p:nvSpPr>
        <p:spPr>
          <a:xfrm>
            <a:off x="6009442" y="4212788"/>
            <a:ext cx="3999667" cy="60960"/>
          </a:xfrm>
          <a:prstGeom prst="roundRect">
            <a:avLst>
              <a:gd name="adj" fmla="val 102978"/>
            </a:avLst>
          </a:prstGeom>
          <a:solidFill>
            <a:srgbClr val="FFD1A7"/>
          </a:solidFill>
          <a:ln/>
        </p:spPr>
      </p:sp>
      <p:sp>
        <p:nvSpPr>
          <p:cNvPr id="19" name="Shape 16"/>
          <p:cNvSpPr/>
          <p:nvPr/>
        </p:nvSpPr>
        <p:spPr>
          <a:xfrm>
            <a:off x="7785021" y="4003834"/>
            <a:ext cx="448389" cy="448389"/>
          </a:xfrm>
          <a:prstGeom prst="roundRect">
            <a:avLst>
              <a:gd name="adj" fmla="val 203930"/>
            </a:avLst>
          </a:prstGeom>
          <a:solidFill>
            <a:srgbClr val="FFD1A7"/>
          </a:solidFill>
          <a:ln/>
        </p:spPr>
      </p:sp>
      <p:sp>
        <p:nvSpPr>
          <p:cNvPr id="20" name="Text 17"/>
          <p:cNvSpPr/>
          <p:nvPr/>
        </p:nvSpPr>
        <p:spPr>
          <a:xfrm>
            <a:off x="7919561" y="4115872"/>
            <a:ext cx="179308" cy="224195"/>
          </a:xfrm>
          <a:prstGeom prst="rect">
            <a:avLst/>
          </a:prstGeom>
          <a:noFill/>
          <a:ln/>
        </p:spPr>
        <p:txBody>
          <a:bodyPr wrap="none" lIns="0" tIns="0" rIns="0" bIns="0" rtlCol="0" anchor="t"/>
          <a:lstStyle/>
          <a:p>
            <a:pPr algn="ctr" indent="0" marL="0">
              <a:lnSpc>
                <a:spcPts val="1850"/>
              </a:lnSpc>
              <a:buNone/>
            </a:pPr>
            <a:r>
              <a:rPr lang="en-US" sz="1400" dirty="0">
                <a:solidFill>
                  <a:srgbClr val="000000"/>
                </a:solidFill>
                <a:latin typeface="Instrument Sans Semi Bold" pitchFamily="34" charset="0"/>
                <a:ea typeface="Instrument Sans Semi Bold" pitchFamily="34" charset="-122"/>
                <a:cs typeface="Instrument Sans Semi Bold" pitchFamily="34" charset="-120"/>
              </a:rPr>
              <a:t>3</a:t>
            </a:r>
            <a:endParaRPr lang="en-US" sz="1400" dirty="0"/>
          </a:p>
        </p:txBody>
      </p:sp>
      <p:sp>
        <p:nvSpPr>
          <p:cNvPr id="21" name="Text 18"/>
          <p:cNvSpPr/>
          <p:nvPr/>
        </p:nvSpPr>
        <p:spPr>
          <a:xfrm>
            <a:off x="6514624" y="4601647"/>
            <a:ext cx="2989302" cy="373618"/>
          </a:xfrm>
          <a:prstGeom prst="rect">
            <a:avLst/>
          </a:prstGeom>
          <a:noFill/>
          <a:ln/>
        </p:spPr>
        <p:txBody>
          <a:bodyPr wrap="none" lIns="0" tIns="0" rIns="0" bIns="0" rtlCol="0" anchor="t"/>
          <a:lstStyle/>
          <a:p>
            <a:pPr algn="ctr" indent="0" marL="0">
              <a:lnSpc>
                <a:spcPts val="2900"/>
              </a:lnSpc>
              <a:buNone/>
            </a:pPr>
            <a:r>
              <a:rPr lang="en-US" sz="2350" dirty="0">
                <a:solidFill>
                  <a:srgbClr val="5B5F71"/>
                </a:solidFill>
                <a:latin typeface="Instrument Sans Semi Bold" pitchFamily="34" charset="0"/>
                <a:ea typeface="Instrument Sans Semi Bold" pitchFamily="34" charset="-122"/>
                <a:cs typeface="Instrument Sans Semi Bold" pitchFamily="34" charset="-120"/>
              </a:rPr>
              <a:t>Choose</a:t>
            </a:r>
            <a:endParaRPr lang="en-US" sz="2350" dirty="0"/>
          </a:p>
        </p:txBody>
      </p:sp>
      <p:sp>
        <p:nvSpPr>
          <p:cNvPr id="22" name="Text 19"/>
          <p:cNvSpPr/>
          <p:nvPr/>
        </p:nvSpPr>
        <p:spPr>
          <a:xfrm>
            <a:off x="6174105" y="5034320"/>
            <a:ext cx="3670340" cy="247888"/>
          </a:xfrm>
          <a:prstGeom prst="rect">
            <a:avLst/>
          </a:prstGeom>
          <a:noFill/>
          <a:ln/>
        </p:spPr>
        <p:txBody>
          <a:bodyPr wrap="none" lIns="0" tIns="0" rIns="0" bIns="0" rtlCol="0" anchor="t"/>
          <a:lstStyle/>
          <a:p>
            <a:pPr algn="ctr"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Your response.</a:t>
            </a:r>
            <a:endParaRPr lang="en-US" sz="1450" dirty="0"/>
          </a:p>
        </p:txBody>
      </p:sp>
      <p:sp>
        <p:nvSpPr>
          <p:cNvPr id="23" name="Shape 20"/>
          <p:cNvSpPr/>
          <p:nvPr/>
        </p:nvSpPr>
        <p:spPr>
          <a:xfrm>
            <a:off x="10107573" y="4228028"/>
            <a:ext cx="3999786" cy="1218843"/>
          </a:xfrm>
          <a:prstGeom prst="roundRect">
            <a:avLst>
              <a:gd name="adj" fmla="val 6002"/>
            </a:avLst>
          </a:prstGeom>
          <a:solidFill>
            <a:srgbClr val="FFFFFF">
              <a:alpha val="95000"/>
            </a:srgbClr>
          </a:solidFill>
          <a:ln/>
        </p:spPr>
      </p:sp>
      <p:sp>
        <p:nvSpPr>
          <p:cNvPr id="24" name="Shape 21"/>
          <p:cNvSpPr/>
          <p:nvPr/>
        </p:nvSpPr>
        <p:spPr>
          <a:xfrm>
            <a:off x="10107573" y="4212788"/>
            <a:ext cx="3999786" cy="60960"/>
          </a:xfrm>
          <a:prstGeom prst="roundRect">
            <a:avLst>
              <a:gd name="adj" fmla="val 102978"/>
            </a:avLst>
          </a:prstGeom>
          <a:solidFill>
            <a:srgbClr val="FFD1A7"/>
          </a:solidFill>
          <a:ln/>
        </p:spPr>
      </p:sp>
      <p:sp>
        <p:nvSpPr>
          <p:cNvPr id="25" name="Shape 22"/>
          <p:cNvSpPr/>
          <p:nvPr/>
        </p:nvSpPr>
        <p:spPr>
          <a:xfrm>
            <a:off x="11883271" y="4003834"/>
            <a:ext cx="448389" cy="448389"/>
          </a:xfrm>
          <a:prstGeom prst="roundRect">
            <a:avLst>
              <a:gd name="adj" fmla="val 203930"/>
            </a:avLst>
          </a:prstGeom>
          <a:solidFill>
            <a:srgbClr val="FFD1A7"/>
          </a:solidFill>
          <a:ln/>
        </p:spPr>
      </p:sp>
      <p:sp>
        <p:nvSpPr>
          <p:cNvPr id="26" name="Text 23"/>
          <p:cNvSpPr/>
          <p:nvPr/>
        </p:nvSpPr>
        <p:spPr>
          <a:xfrm>
            <a:off x="12017812" y="4115872"/>
            <a:ext cx="179308" cy="224195"/>
          </a:xfrm>
          <a:prstGeom prst="rect">
            <a:avLst/>
          </a:prstGeom>
          <a:noFill/>
          <a:ln/>
        </p:spPr>
        <p:txBody>
          <a:bodyPr wrap="none" lIns="0" tIns="0" rIns="0" bIns="0" rtlCol="0" anchor="t"/>
          <a:lstStyle/>
          <a:p>
            <a:pPr algn="ctr" indent="0" marL="0">
              <a:lnSpc>
                <a:spcPts val="1850"/>
              </a:lnSpc>
              <a:buNone/>
            </a:pPr>
            <a:r>
              <a:rPr lang="en-US" sz="1400" dirty="0">
                <a:solidFill>
                  <a:srgbClr val="000000"/>
                </a:solidFill>
                <a:latin typeface="Instrument Sans Semi Bold" pitchFamily="34" charset="0"/>
                <a:ea typeface="Instrument Sans Semi Bold" pitchFamily="34" charset="-122"/>
                <a:cs typeface="Instrument Sans Semi Bold" pitchFamily="34" charset="-120"/>
              </a:rPr>
              <a:t>4</a:t>
            </a:r>
            <a:endParaRPr lang="en-US" sz="1400" dirty="0"/>
          </a:p>
        </p:txBody>
      </p:sp>
      <p:sp>
        <p:nvSpPr>
          <p:cNvPr id="27" name="Text 24"/>
          <p:cNvSpPr/>
          <p:nvPr/>
        </p:nvSpPr>
        <p:spPr>
          <a:xfrm>
            <a:off x="10612755" y="4601647"/>
            <a:ext cx="2989302" cy="373618"/>
          </a:xfrm>
          <a:prstGeom prst="rect">
            <a:avLst/>
          </a:prstGeom>
          <a:noFill/>
          <a:ln/>
        </p:spPr>
        <p:txBody>
          <a:bodyPr wrap="none" lIns="0" tIns="0" rIns="0" bIns="0" rtlCol="0" anchor="t"/>
          <a:lstStyle/>
          <a:p>
            <a:pPr algn="ctr" indent="0" marL="0">
              <a:lnSpc>
                <a:spcPts val="2900"/>
              </a:lnSpc>
              <a:buNone/>
            </a:pPr>
            <a:r>
              <a:rPr lang="en-US" sz="2350" dirty="0">
                <a:solidFill>
                  <a:srgbClr val="5B5F71"/>
                </a:solidFill>
                <a:latin typeface="Instrument Sans Semi Bold" pitchFamily="34" charset="0"/>
                <a:ea typeface="Instrument Sans Semi Bold" pitchFamily="34" charset="-122"/>
                <a:cs typeface="Instrument Sans Semi Bold" pitchFamily="34" charset="-120"/>
              </a:rPr>
              <a:t>Stretch</a:t>
            </a:r>
            <a:endParaRPr lang="en-US" sz="2350" dirty="0"/>
          </a:p>
        </p:txBody>
      </p:sp>
      <p:sp>
        <p:nvSpPr>
          <p:cNvPr id="28" name="Text 25"/>
          <p:cNvSpPr/>
          <p:nvPr/>
        </p:nvSpPr>
        <p:spPr>
          <a:xfrm>
            <a:off x="10272236" y="5034320"/>
            <a:ext cx="3670459" cy="247888"/>
          </a:xfrm>
          <a:prstGeom prst="rect">
            <a:avLst/>
          </a:prstGeom>
          <a:noFill/>
          <a:ln/>
        </p:spPr>
        <p:txBody>
          <a:bodyPr wrap="none" lIns="0" tIns="0" rIns="0" bIns="0" rtlCol="0" anchor="t"/>
          <a:lstStyle/>
          <a:p>
            <a:pPr algn="ctr"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Beyond the default.</a:t>
            </a:r>
            <a:endParaRPr lang="en-US" sz="1450" dirty="0"/>
          </a:p>
        </p:txBody>
      </p:sp>
      <p:sp>
        <p:nvSpPr>
          <p:cNvPr id="29" name="Shape 26"/>
          <p:cNvSpPr/>
          <p:nvPr/>
        </p:nvSpPr>
        <p:spPr>
          <a:xfrm>
            <a:off x="6009442" y="5769531"/>
            <a:ext cx="3999667" cy="1218843"/>
          </a:xfrm>
          <a:prstGeom prst="roundRect">
            <a:avLst>
              <a:gd name="adj" fmla="val 6002"/>
            </a:avLst>
          </a:prstGeom>
          <a:solidFill>
            <a:srgbClr val="FFFFFF">
              <a:alpha val="95000"/>
            </a:srgbClr>
          </a:solidFill>
          <a:ln/>
        </p:spPr>
      </p:sp>
      <p:sp>
        <p:nvSpPr>
          <p:cNvPr id="30" name="Shape 27"/>
          <p:cNvSpPr/>
          <p:nvPr/>
        </p:nvSpPr>
        <p:spPr>
          <a:xfrm>
            <a:off x="6009442" y="5754291"/>
            <a:ext cx="3999667" cy="60960"/>
          </a:xfrm>
          <a:prstGeom prst="roundRect">
            <a:avLst>
              <a:gd name="adj" fmla="val 102978"/>
            </a:avLst>
          </a:prstGeom>
          <a:solidFill>
            <a:srgbClr val="FFD1A7"/>
          </a:solidFill>
          <a:ln/>
        </p:spPr>
      </p:sp>
      <p:sp>
        <p:nvSpPr>
          <p:cNvPr id="31" name="Shape 28"/>
          <p:cNvSpPr/>
          <p:nvPr/>
        </p:nvSpPr>
        <p:spPr>
          <a:xfrm>
            <a:off x="7785021" y="5545336"/>
            <a:ext cx="448389" cy="448389"/>
          </a:xfrm>
          <a:prstGeom prst="roundRect">
            <a:avLst>
              <a:gd name="adj" fmla="val 203930"/>
            </a:avLst>
          </a:prstGeom>
          <a:solidFill>
            <a:srgbClr val="FFD1A7"/>
          </a:solidFill>
          <a:ln/>
        </p:spPr>
      </p:sp>
      <p:sp>
        <p:nvSpPr>
          <p:cNvPr id="32" name="Text 29"/>
          <p:cNvSpPr/>
          <p:nvPr/>
        </p:nvSpPr>
        <p:spPr>
          <a:xfrm>
            <a:off x="7919561" y="5657374"/>
            <a:ext cx="179308" cy="224195"/>
          </a:xfrm>
          <a:prstGeom prst="rect">
            <a:avLst/>
          </a:prstGeom>
          <a:noFill/>
          <a:ln/>
        </p:spPr>
        <p:txBody>
          <a:bodyPr wrap="none" lIns="0" tIns="0" rIns="0" bIns="0" rtlCol="0" anchor="t"/>
          <a:lstStyle/>
          <a:p>
            <a:pPr algn="ctr" indent="0" marL="0">
              <a:lnSpc>
                <a:spcPts val="1850"/>
              </a:lnSpc>
              <a:buNone/>
            </a:pPr>
            <a:r>
              <a:rPr lang="en-US" sz="1400" dirty="0">
                <a:solidFill>
                  <a:srgbClr val="000000"/>
                </a:solidFill>
                <a:latin typeface="Instrument Sans Semi Bold" pitchFamily="34" charset="0"/>
                <a:ea typeface="Instrument Sans Semi Bold" pitchFamily="34" charset="-122"/>
                <a:cs typeface="Instrument Sans Semi Bold" pitchFamily="34" charset="-120"/>
              </a:rPr>
              <a:t>5</a:t>
            </a:r>
            <a:endParaRPr lang="en-US" sz="1400" dirty="0"/>
          </a:p>
        </p:txBody>
      </p:sp>
      <p:sp>
        <p:nvSpPr>
          <p:cNvPr id="33" name="Text 30"/>
          <p:cNvSpPr/>
          <p:nvPr/>
        </p:nvSpPr>
        <p:spPr>
          <a:xfrm>
            <a:off x="6514624" y="6143149"/>
            <a:ext cx="2989302" cy="373618"/>
          </a:xfrm>
          <a:prstGeom prst="rect">
            <a:avLst/>
          </a:prstGeom>
          <a:noFill/>
          <a:ln/>
        </p:spPr>
        <p:txBody>
          <a:bodyPr wrap="none" lIns="0" tIns="0" rIns="0" bIns="0" rtlCol="0" anchor="t"/>
          <a:lstStyle/>
          <a:p>
            <a:pPr algn="ctr" indent="0" marL="0">
              <a:lnSpc>
                <a:spcPts val="2900"/>
              </a:lnSpc>
              <a:buNone/>
            </a:pPr>
            <a:r>
              <a:rPr lang="en-US" sz="2350" dirty="0">
                <a:solidFill>
                  <a:srgbClr val="5B5F71"/>
                </a:solidFill>
                <a:latin typeface="Instrument Sans Semi Bold" pitchFamily="34" charset="0"/>
                <a:ea typeface="Instrument Sans Semi Bold" pitchFamily="34" charset="-122"/>
                <a:cs typeface="Instrument Sans Semi Bold" pitchFamily="34" charset="-120"/>
              </a:rPr>
              <a:t>Act</a:t>
            </a:r>
            <a:endParaRPr lang="en-US" sz="2350" dirty="0"/>
          </a:p>
        </p:txBody>
      </p:sp>
      <p:sp>
        <p:nvSpPr>
          <p:cNvPr id="34" name="Text 31"/>
          <p:cNvSpPr/>
          <p:nvPr/>
        </p:nvSpPr>
        <p:spPr>
          <a:xfrm>
            <a:off x="6174105" y="6575822"/>
            <a:ext cx="3670340" cy="247888"/>
          </a:xfrm>
          <a:prstGeom prst="rect">
            <a:avLst/>
          </a:prstGeom>
          <a:noFill/>
          <a:ln/>
        </p:spPr>
        <p:txBody>
          <a:bodyPr wrap="none" lIns="0" tIns="0" rIns="0" bIns="0" rtlCol="0" anchor="t"/>
          <a:lstStyle/>
          <a:p>
            <a:pPr algn="ctr"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In alignment with growth.</a:t>
            </a:r>
            <a:endParaRPr lang="en-US" sz="1450" dirty="0"/>
          </a:p>
        </p:txBody>
      </p:sp>
      <p:sp>
        <p:nvSpPr>
          <p:cNvPr id="35" name="Shape 32"/>
          <p:cNvSpPr/>
          <p:nvPr/>
        </p:nvSpPr>
        <p:spPr>
          <a:xfrm>
            <a:off x="10107573" y="5769531"/>
            <a:ext cx="3999786" cy="1218843"/>
          </a:xfrm>
          <a:prstGeom prst="roundRect">
            <a:avLst>
              <a:gd name="adj" fmla="val 6002"/>
            </a:avLst>
          </a:prstGeom>
          <a:solidFill>
            <a:srgbClr val="FFFFFF">
              <a:alpha val="95000"/>
            </a:srgbClr>
          </a:solidFill>
          <a:ln/>
        </p:spPr>
      </p:sp>
      <p:sp>
        <p:nvSpPr>
          <p:cNvPr id="36" name="Shape 33"/>
          <p:cNvSpPr/>
          <p:nvPr/>
        </p:nvSpPr>
        <p:spPr>
          <a:xfrm>
            <a:off x="10107573" y="5754291"/>
            <a:ext cx="3999786" cy="60960"/>
          </a:xfrm>
          <a:prstGeom prst="roundRect">
            <a:avLst>
              <a:gd name="adj" fmla="val 102978"/>
            </a:avLst>
          </a:prstGeom>
          <a:solidFill>
            <a:srgbClr val="FFD1A7"/>
          </a:solidFill>
          <a:ln/>
        </p:spPr>
      </p:sp>
      <p:sp>
        <p:nvSpPr>
          <p:cNvPr id="37" name="Shape 34"/>
          <p:cNvSpPr/>
          <p:nvPr/>
        </p:nvSpPr>
        <p:spPr>
          <a:xfrm>
            <a:off x="11883271" y="5545336"/>
            <a:ext cx="448389" cy="448389"/>
          </a:xfrm>
          <a:prstGeom prst="roundRect">
            <a:avLst>
              <a:gd name="adj" fmla="val 203930"/>
            </a:avLst>
          </a:prstGeom>
          <a:solidFill>
            <a:srgbClr val="FFD1A7"/>
          </a:solidFill>
          <a:ln/>
        </p:spPr>
      </p:sp>
      <p:sp>
        <p:nvSpPr>
          <p:cNvPr id="38" name="Text 35"/>
          <p:cNvSpPr/>
          <p:nvPr/>
        </p:nvSpPr>
        <p:spPr>
          <a:xfrm>
            <a:off x="12017812" y="5657374"/>
            <a:ext cx="179308" cy="224195"/>
          </a:xfrm>
          <a:prstGeom prst="rect">
            <a:avLst/>
          </a:prstGeom>
          <a:noFill/>
          <a:ln/>
        </p:spPr>
        <p:txBody>
          <a:bodyPr wrap="none" lIns="0" tIns="0" rIns="0" bIns="0" rtlCol="0" anchor="t"/>
          <a:lstStyle/>
          <a:p>
            <a:pPr algn="ctr" indent="0" marL="0">
              <a:lnSpc>
                <a:spcPts val="1850"/>
              </a:lnSpc>
              <a:buNone/>
            </a:pPr>
            <a:r>
              <a:rPr lang="en-US" sz="1400" dirty="0">
                <a:solidFill>
                  <a:srgbClr val="000000"/>
                </a:solidFill>
                <a:latin typeface="Instrument Sans Semi Bold" pitchFamily="34" charset="0"/>
                <a:ea typeface="Instrument Sans Semi Bold" pitchFamily="34" charset="-122"/>
                <a:cs typeface="Instrument Sans Semi Bold" pitchFamily="34" charset="-120"/>
              </a:rPr>
              <a:t>6</a:t>
            </a:r>
            <a:endParaRPr lang="en-US" sz="1400" dirty="0"/>
          </a:p>
        </p:txBody>
      </p:sp>
      <p:sp>
        <p:nvSpPr>
          <p:cNvPr id="39" name="Text 36"/>
          <p:cNvSpPr/>
          <p:nvPr/>
        </p:nvSpPr>
        <p:spPr>
          <a:xfrm>
            <a:off x="10612755" y="6143149"/>
            <a:ext cx="2989302" cy="373618"/>
          </a:xfrm>
          <a:prstGeom prst="rect">
            <a:avLst/>
          </a:prstGeom>
          <a:noFill/>
          <a:ln/>
        </p:spPr>
        <p:txBody>
          <a:bodyPr wrap="none" lIns="0" tIns="0" rIns="0" bIns="0" rtlCol="0" anchor="t"/>
          <a:lstStyle/>
          <a:p>
            <a:pPr algn="ctr" indent="0" marL="0">
              <a:lnSpc>
                <a:spcPts val="2900"/>
              </a:lnSpc>
              <a:buNone/>
            </a:pPr>
            <a:r>
              <a:rPr lang="en-US" sz="2350" dirty="0">
                <a:solidFill>
                  <a:srgbClr val="5B5F71"/>
                </a:solidFill>
                <a:latin typeface="Instrument Sans Semi Bold" pitchFamily="34" charset="0"/>
                <a:ea typeface="Instrument Sans Semi Bold" pitchFamily="34" charset="-122"/>
                <a:cs typeface="Instrument Sans Semi Bold" pitchFamily="34" charset="-120"/>
              </a:rPr>
              <a:t>Reflect</a:t>
            </a:r>
            <a:endParaRPr lang="en-US" sz="2350" dirty="0"/>
          </a:p>
        </p:txBody>
      </p:sp>
      <p:sp>
        <p:nvSpPr>
          <p:cNvPr id="40" name="Text 37"/>
          <p:cNvSpPr/>
          <p:nvPr/>
        </p:nvSpPr>
        <p:spPr>
          <a:xfrm>
            <a:off x="10272236" y="6575822"/>
            <a:ext cx="3670459" cy="247888"/>
          </a:xfrm>
          <a:prstGeom prst="rect">
            <a:avLst/>
          </a:prstGeom>
          <a:noFill/>
          <a:ln/>
        </p:spPr>
        <p:txBody>
          <a:bodyPr wrap="none" lIns="0" tIns="0" rIns="0" bIns="0" rtlCol="0" anchor="t"/>
          <a:lstStyle/>
          <a:p>
            <a:pPr algn="ctr" indent="0" marL="0">
              <a:lnSpc>
                <a:spcPts val="19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Integrate the learning.</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047393"/>
            <a:ext cx="4536519" cy="566976"/>
          </a:xfrm>
          <a:prstGeom prst="rect">
            <a:avLst/>
          </a:prstGeom>
          <a:noFill/>
          <a:ln/>
        </p:spPr>
        <p:txBody>
          <a:bodyPr wrap="none" lIns="0" tIns="0" rIns="0" bIns="0" rtlCol="0" anchor="t"/>
          <a:lstStyle/>
          <a:p>
            <a:pPr algn="l" indent="0" marL="0">
              <a:lnSpc>
                <a:spcPts val="4450"/>
              </a:lnSpc>
              <a:buNone/>
            </a:pPr>
            <a:r>
              <a:rPr lang="en-US" sz="3550" dirty="0">
                <a:solidFill>
                  <a:srgbClr val="505468"/>
                </a:solidFill>
                <a:latin typeface="Instrument Sans Semi Bold" pitchFamily="34" charset="0"/>
                <a:ea typeface="Instrument Sans Semi Bold" pitchFamily="34" charset="-122"/>
                <a:cs typeface="Instrument Sans Semi Bold" pitchFamily="34" charset="-120"/>
              </a:rPr>
              <a:t>Applying the Model</a:t>
            </a:r>
            <a:endParaRPr lang="en-US" sz="3550" dirty="0"/>
          </a:p>
        </p:txBody>
      </p:sp>
      <p:sp>
        <p:nvSpPr>
          <p:cNvPr id="4" name="Text 1"/>
          <p:cNvSpPr/>
          <p:nvPr/>
        </p:nvSpPr>
        <p:spPr>
          <a:xfrm>
            <a:off x="793790" y="1954530"/>
            <a:ext cx="75564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5" name="Text 2"/>
          <p:cNvSpPr/>
          <p:nvPr/>
        </p:nvSpPr>
        <p:spPr>
          <a:xfrm>
            <a:off x="793790" y="2657594"/>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505468"/>
                </a:solidFill>
                <a:latin typeface="Instrument Sans Semi Bold" pitchFamily="34" charset="0"/>
                <a:ea typeface="Instrument Sans Semi Bold" pitchFamily="34" charset="-122"/>
                <a:cs typeface="Instrument Sans Semi Bold" pitchFamily="34" charset="-120"/>
              </a:rPr>
              <a:t>1. Notice</a:t>
            </a:r>
            <a:endParaRPr lang="en-US" sz="3550" dirty="0"/>
          </a:p>
        </p:txBody>
      </p:sp>
      <p:sp>
        <p:nvSpPr>
          <p:cNvPr id="6" name="Text 3"/>
          <p:cNvSpPr/>
          <p:nvPr/>
        </p:nvSpPr>
        <p:spPr>
          <a:xfrm>
            <a:off x="793790" y="3315295"/>
            <a:ext cx="6000393" cy="354330"/>
          </a:xfrm>
          <a:prstGeom prst="rect">
            <a:avLst/>
          </a:prstGeom>
          <a:noFill/>
          <a:ln/>
        </p:spPr>
        <p:txBody>
          <a:bodyPr wrap="none" lIns="0" tIns="0" rIns="0" bIns="0" rtlCol="0" anchor="t"/>
          <a:lstStyle/>
          <a:p>
            <a:pPr algn="l" indent="0" marL="0">
              <a:lnSpc>
                <a:spcPts val="2750"/>
              </a:lnSpc>
              <a:buNone/>
            </a:pPr>
            <a:r>
              <a:rPr lang="en-US" sz="2200" dirty="0">
                <a:solidFill>
                  <a:srgbClr val="FFA44F"/>
                </a:solidFill>
                <a:latin typeface="Instrument Sans Semi Bold" pitchFamily="34" charset="0"/>
                <a:ea typeface="Instrument Sans Semi Bold" pitchFamily="34" charset="-122"/>
                <a:cs typeface="Instrument Sans Semi Bold" pitchFamily="34" charset="-120"/>
              </a:rPr>
              <a:t>What is the story running in the background?</a:t>
            </a:r>
            <a:endParaRPr lang="en-US" sz="2200" dirty="0"/>
          </a:p>
        </p:txBody>
      </p:sp>
      <p:sp>
        <p:nvSpPr>
          <p:cNvPr id="7" name="Text 4"/>
          <p:cNvSpPr/>
          <p:nvPr/>
        </p:nvSpPr>
        <p:spPr>
          <a:xfrm>
            <a:off x="793790" y="3760351"/>
            <a:ext cx="4079200" cy="354330"/>
          </a:xfrm>
          <a:prstGeom prst="rect">
            <a:avLst/>
          </a:prstGeom>
          <a:noFill/>
          <a:ln/>
        </p:spPr>
        <p:txBody>
          <a:bodyPr wrap="none" lIns="0" tIns="0" rIns="0" bIns="0" rtlCol="0" anchor="t"/>
          <a:lstStyle/>
          <a:p>
            <a:pPr algn="l" indent="0" marL="0">
              <a:lnSpc>
                <a:spcPts val="2750"/>
              </a:lnSpc>
              <a:buNone/>
            </a:pPr>
            <a:r>
              <a:rPr lang="en-US" sz="2200" dirty="0">
                <a:solidFill>
                  <a:srgbClr val="808080"/>
                </a:solidFill>
                <a:latin typeface="Instrument Sans Semi Bold" pitchFamily="34" charset="0"/>
                <a:ea typeface="Instrument Sans Semi Bold" pitchFamily="34" charset="-122"/>
                <a:cs typeface="Instrument Sans Semi Bold" pitchFamily="34" charset="-120"/>
              </a:rPr>
              <a:t>Listen to it without judgement.</a:t>
            </a:r>
            <a:endParaRPr lang="en-US" sz="2200" dirty="0"/>
          </a:p>
        </p:txBody>
      </p:sp>
      <p:sp>
        <p:nvSpPr>
          <p:cNvPr id="8" name="Text 5"/>
          <p:cNvSpPr/>
          <p:nvPr/>
        </p:nvSpPr>
        <p:spPr>
          <a:xfrm>
            <a:off x="1133951" y="4709993"/>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“This feels harder than it needs to be.”</a:t>
            </a:r>
            <a:endParaRPr lang="en-US" sz="1750" dirty="0"/>
          </a:p>
        </p:txBody>
      </p:sp>
      <p:sp>
        <p:nvSpPr>
          <p:cNvPr id="9" name="Text 6"/>
          <p:cNvSpPr/>
          <p:nvPr/>
        </p:nvSpPr>
        <p:spPr>
          <a:xfrm>
            <a:off x="1133951" y="5328047"/>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“I’m not sure why we’re shifting this.”</a:t>
            </a:r>
            <a:endParaRPr lang="en-US" sz="1750" dirty="0"/>
          </a:p>
        </p:txBody>
      </p:sp>
      <p:sp>
        <p:nvSpPr>
          <p:cNvPr id="10" name="Text 7"/>
          <p:cNvSpPr/>
          <p:nvPr/>
        </p:nvSpPr>
        <p:spPr>
          <a:xfrm>
            <a:off x="1133951" y="5946100"/>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 don’t feel skilled enough with the new approach.”</a:t>
            </a:r>
            <a:endParaRPr lang="en-US" sz="1750" dirty="0"/>
          </a:p>
        </p:txBody>
      </p:sp>
      <p:sp>
        <p:nvSpPr>
          <p:cNvPr id="11" name="Text 8"/>
          <p:cNvSpPr/>
          <p:nvPr/>
        </p:nvSpPr>
        <p:spPr>
          <a:xfrm>
            <a:off x="1133951" y="6564154"/>
            <a:ext cx="7216259" cy="362903"/>
          </a:xfrm>
          <a:prstGeom prst="rect">
            <a:avLst/>
          </a:prstGeom>
          <a:noFill/>
          <a:ln/>
        </p:spPr>
        <p:txBody>
          <a:bodyPr wrap="none" lIns="0" tIns="0" rIns="0" bIns="0" rtlCol="0" anchor="t"/>
          <a:lstStyle/>
          <a:p>
            <a:pPr algn="l" indent="0" marL="0">
              <a:lnSpc>
                <a:spcPts val="28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“It would be easier to stay with what’s familiar.”</a:t>
            </a:r>
            <a:endParaRPr lang="en-US" sz="1750" dirty="0"/>
          </a:p>
        </p:txBody>
      </p:sp>
      <p:sp>
        <p:nvSpPr>
          <p:cNvPr id="12" name="Shape 9"/>
          <p:cNvSpPr/>
          <p:nvPr/>
        </p:nvSpPr>
        <p:spPr>
          <a:xfrm>
            <a:off x="793790" y="4454843"/>
            <a:ext cx="30480" cy="2727365"/>
          </a:xfrm>
          <a:prstGeom prst="rect">
            <a:avLst/>
          </a:prstGeom>
          <a:solidFill>
            <a:srgbClr val="505468"/>
          </a:solidFill>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2026-03-02T06:55:16Z</dcterms:created>
  <dcterms:modified xsi:type="dcterms:W3CDTF">2026-03-02T06:55:16Z</dcterms:modified>
</cp:coreProperties>
</file>