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4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Bagdonavičius" initials="LB" lastIdx="1" clrIdx="0">
    <p:extLst>
      <p:ext uri="{19B8F6BF-5375-455C-9EA6-DF929625EA0E}">
        <p15:presenceInfo xmlns:p15="http://schemas.microsoft.com/office/powerpoint/2012/main" userId="S-1-5-21-4099685642-3461292593-1399435034-1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3-24T17:06:06.19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T" name="resolution" value="1" units="1/dev"/>
        </inkml:channelProperties>
      </inkml:inkSource>
      <inkml:timestamp xml:id="ts0" timeString="2026-01-14T08:38:4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794 16629 0,'-2'2'0,"0"5"0,-4 2 0,4-2 15,-3 2-15,5-9 0,0 9 16,-2-3-16,1 3 0,1-9 0,0 0 16,0 0-16,0 0 0,0 0 0,0 0 15,0 0-15,0 0 16,0 0-16,-2 5 0,2-5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T" name="resolution" value="1" units="1/dev"/>
        </inkml:channelProperties>
      </inkml:inkSource>
      <inkml:timestamp xml:id="ts0" timeString="2026-01-14T08:38:4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794 16629 0,'-2'2'0,"0"5"0,-4 2 0,4-2 15,-3 2-15,5-9 0,0 9 16,-2-3-16,1 3 0,1-9 0,0 0 16,0 0-16,0 0 0,0 0 0,0 0 15,0 0-15,0 0 16,0 0-16,-2 5 0,2-5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T" name="resolution" value="1" units="1/dev"/>
        </inkml:channelProperties>
      </inkml:inkSource>
      <inkml:timestamp xml:id="ts0" timeString="2026-01-14T08:38:4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794 16629 0,'-2'2'0,"0"5"0,-4 2 0,4-2 15,-3 2-15,5-9 0,0 9 16,-2-3-16,1 3 0,1-9 0,0 0 16,0 0-16,0 0 0,0 0 0,0 0 15,0 0-15,0 0 16,0 0-16,-2 5 0,2-5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DAA96-1129-4D09-87B1-900B8C9735B5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1FB27-B427-46EC-9A60-47485BEFF5C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63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4527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1,2,3 </a:t>
            </a:r>
            <a:r>
              <a:rPr lang="lt-LT" dirty="0" err="1" smtClean="0"/>
              <a:t>užd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FB27-B427-46EC-9A60-47485BEFF5C7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621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FB27-B427-46EC-9A60-47485BEFF5C7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544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AC034-B726-4BC5-9BE0-C6413F5E8D06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760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4,5,6,7,8</a:t>
            </a:r>
            <a:r>
              <a:rPr lang="en-US" baseline="0" dirty="0" smtClean="0"/>
              <a:t> u</a:t>
            </a:r>
            <a:r>
              <a:rPr lang="lt-LT" baseline="0" dirty="0" err="1" smtClean="0"/>
              <a:t>ždaviniai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FB27-B427-46EC-9A60-47485BEFF5C7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111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10,11,12,13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FB27-B427-46EC-9A60-47485BEFF5C7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824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404-9094-4C61-B470-22B88CDFD614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D3AD-5BA3-4E01-8D8C-B8FC2B990A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54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404-9094-4C61-B470-22B88CDFD614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D3AD-5BA3-4E01-8D8C-B8FC2B990A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766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404-9094-4C61-B470-22B88CDFD614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D3AD-5BA3-4E01-8D8C-B8FC2B990A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100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404-9094-4C61-B470-22B88CDFD614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D3AD-5BA3-4E01-8D8C-B8FC2B990A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338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404-9094-4C61-B470-22B88CDFD614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D3AD-5BA3-4E01-8D8C-B8FC2B990A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294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404-9094-4C61-B470-22B88CDFD614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D3AD-5BA3-4E01-8D8C-B8FC2B990A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784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404-9094-4C61-B470-22B88CDFD614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D3AD-5BA3-4E01-8D8C-B8FC2B990A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712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404-9094-4C61-B470-22B88CDFD614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D3AD-5BA3-4E01-8D8C-B8FC2B990A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075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404-9094-4C61-B470-22B88CDFD614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D3AD-5BA3-4E01-8D8C-B8FC2B990A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38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404-9094-4C61-B470-22B88CDFD614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D3AD-5BA3-4E01-8D8C-B8FC2B990A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847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404-9094-4C61-B470-22B88CDFD614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D3AD-5BA3-4E01-8D8C-B8FC2B990A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377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3404-9094-4C61-B470-22B88CDFD614}" type="datetimeFigureOut">
              <a:rPr lang="lt-LT" smtClean="0"/>
              <a:t>2026-03-24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D3AD-5BA3-4E01-8D8C-B8FC2B990A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679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1715933" y="233046"/>
            <a:ext cx="9008226" cy="103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Šiluminiai reiškiniai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urinio vietos rezervavimo ženklas 2"/>
          <p:cNvSpPr>
            <a:spLocks noGrp="1"/>
          </p:cNvSpPr>
          <p:nvPr>
            <p:ph idx="1"/>
          </p:nvPr>
        </p:nvSpPr>
        <p:spPr>
          <a:xfrm>
            <a:off x="913614" y="1046375"/>
            <a:ext cx="10515600" cy="5222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Vidin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ė energija (1)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Šilumos kiekis (2)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Savitoji šiluma (1)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Kūno savitosios šilumos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nustaty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Uždavinių sprendimas (1)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Kontrolinis darbas (1)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ankraštį 1"/>
              <p14:cNvContentPartPr/>
              <p14:nvPr/>
            </p14:nvContentPartPr>
            <p14:xfrm>
              <a:off x="277920" y="5986440"/>
              <a:ext cx="8280" cy="23040"/>
            </p14:xfrm>
          </p:contentPart>
        </mc:Choice>
        <mc:Fallback xmlns="">
          <p:pic>
            <p:nvPicPr>
              <p:cNvPr id="2" name="Rankraštį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560" y="5977080"/>
                <a:ext cx="2700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74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53361"/>
            <a:ext cx="10848014" cy="2166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1280" y="2987040"/>
            <a:ext cx="1320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/>
              <a:t>Šiluma</a:t>
            </a:r>
            <a:endParaRPr lang="lt-LT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43440" y="3053059"/>
            <a:ext cx="1320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/>
              <a:t>Šiluma</a:t>
            </a:r>
            <a:endParaRPr lang="lt-LT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90240" y="3576279"/>
            <a:ext cx="132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lt-LT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800666" y="3576279"/>
            <a:ext cx="132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lt-LT" sz="3600" dirty="0"/>
          </a:p>
        </p:txBody>
      </p:sp>
      <p:sp>
        <p:nvSpPr>
          <p:cNvPr id="10" name="Pavadinimas 1"/>
          <p:cNvSpPr txBox="1">
            <a:spLocks/>
          </p:cNvSpPr>
          <p:nvPr/>
        </p:nvSpPr>
        <p:spPr>
          <a:xfrm>
            <a:off x="1715933" y="233046"/>
            <a:ext cx="9008226" cy="1034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 jau žinome? (1)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Tiesioji jungtis 10"/>
          <p:cNvCxnSpPr/>
          <p:nvPr/>
        </p:nvCxnSpPr>
        <p:spPr>
          <a:xfrm>
            <a:off x="808074" y="93714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aveikslėlis 11" descr="Persons Symbol Talk · Free vector graphic on Pixabay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1  min.</a:t>
            </a:r>
            <a:endParaRPr lang="lt-L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Ką jau žinome?</a:t>
            </a:r>
            <a:r>
              <a:rPr lang="en-US" b="1" dirty="0" smtClean="0">
                <a:solidFill>
                  <a:srgbClr val="002060"/>
                </a:solidFill>
              </a:rPr>
              <a:t> (2)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ačiakampis 7"/>
          <p:cNvSpPr/>
          <p:nvPr/>
        </p:nvSpPr>
        <p:spPr>
          <a:xfrm>
            <a:off x="3220720" y="1234807"/>
            <a:ext cx="619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Šiluma perduodama trimis būdais:</a:t>
            </a:r>
          </a:p>
          <a:p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laidumu, konvekcija ir spinduliavimu.</a:t>
            </a:r>
          </a:p>
        </p:txBody>
      </p:sp>
      <p:grpSp>
        <p:nvGrpSpPr>
          <p:cNvPr id="13" name="Grupė 12"/>
          <p:cNvGrpSpPr/>
          <p:nvPr/>
        </p:nvGrpSpPr>
        <p:grpSpPr>
          <a:xfrm>
            <a:off x="3284526" y="2298700"/>
            <a:ext cx="6422073" cy="4142740"/>
            <a:chOff x="608647" y="2420620"/>
            <a:chExt cx="6422073" cy="4142740"/>
          </a:xfrm>
        </p:grpSpPr>
        <p:pic>
          <p:nvPicPr>
            <p:cNvPr id="7" name="Picture 1" descr="A diagram of a boiling pot&#10;&#10;Description automatically generated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47" y="2420620"/>
              <a:ext cx="5792153" cy="4142740"/>
            </a:xfrm>
            <a:prstGeom prst="rect">
              <a:avLst/>
            </a:prstGeom>
          </p:spPr>
        </p:pic>
        <p:sp>
          <p:nvSpPr>
            <p:cNvPr id="10" name="Stačiakampis 9"/>
            <p:cNvSpPr/>
            <p:nvPr/>
          </p:nvSpPr>
          <p:spPr>
            <a:xfrm>
              <a:off x="711200" y="284480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Stačiakampis 10"/>
            <p:cNvSpPr/>
            <p:nvPr/>
          </p:nvSpPr>
          <p:spPr>
            <a:xfrm>
              <a:off x="2763520" y="2641711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2" name="Stačiakampis 11"/>
            <p:cNvSpPr/>
            <p:nvPr/>
          </p:nvSpPr>
          <p:spPr>
            <a:xfrm>
              <a:off x="5161280" y="504952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4" name="Paveikslėlis 13" descr="Persons Symbol Talk · Free vector graphic on Pixabay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  min.</a:t>
            </a:r>
            <a:endParaRPr lang="lt-L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Ką jau žinome?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ačiakampis 7"/>
          <p:cNvSpPr/>
          <p:nvPr/>
        </p:nvSpPr>
        <p:spPr>
          <a:xfrm>
            <a:off x="3220720" y="1234807"/>
            <a:ext cx="619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Šiluma perduodama trimis būdais:</a:t>
            </a:r>
          </a:p>
          <a:p>
            <a:r>
              <a:rPr lang="lt-LT" sz="2400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konvekcija ir spinduliavimu.</a:t>
            </a:r>
          </a:p>
        </p:txBody>
      </p:sp>
      <p:grpSp>
        <p:nvGrpSpPr>
          <p:cNvPr id="13" name="Grupė 12"/>
          <p:cNvGrpSpPr/>
          <p:nvPr/>
        </p:nvGrpSpPr>
        <p:grpSpPr>
          <a:xfrm>
            <a:off x="3284526" y="2298700"/>
            <a:ext cx="6422073" cy="4142740"/>
            <a:chOff x="608647" y="2420620"/>
            <a:chExt cx="6422073" cy="4142740"/>
          </a:xfrm>
        </p:grpSpPr>
        <p:pic>
          <p:nvPicPr>
            <p:cNvPr id="7" name="Picture 1" descr="A diagram of a boiling pot&#10;&#10;Description automatically generated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47" y="2420620"/>
              <a:ext cx="5792153" cy="4142740"/>
            </a:xfrm>
            <a:prstGeom prst="rect">
              <a:avLst/>
            </a:prstGeom>
          </p:spPr>
        </p:pic>
        <p:sp>
          <p:nvSpPr>
            <p:cNvPr id="10" name="Stačiakampis 9"/>
            <p:cNvSpPr/>
            <p:nvPr/>
          </p:nvSpPr>
          <p:spPr>
            <a:xfrm>
              <a:off x="711200" y="284480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Stačiakampis 10"/>
            <p:cNvSpPr/>
            <p:nvPr/>
          </p:nvSpPr>
          <p:spPr>
            <a:xfrm>
              <a:off x="2763520" y="2641711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2" name="Stačiakampis 11"/>
            <p:cNvSpPr/>
            <p:nvPr/>
          </p:nvSpPr>
          <p:spPr>
            <a:xfrm>
              <a:off x="5161280" y="504952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4" name="Paveikslėlis 13" descr="Persons Symbol Talk · Free vector graphic on Pixabay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  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5623211" y="2572714"/>
            <a:ext cx="1387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1993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Ką jau žinome?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ačiakampis 7"/>
          <p:cNvSpPr/>
          <p:nvPr/>
        </p:nvSpPr>
        <p:spPr>
          <a:xfrm>
            <a:off x="3220720" y="1234807"/>
            <a:ext cx="619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Šiluma perduodama trimis būdais:</a:t>
            </a:r>
          </a:p>
          <a:p>
            <a:r>
              <a:rPr lang="lt-LT" sz="2400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400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konvekcija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spinduliavimu.</a:t>
            </a:r>
          </a:p>
        </p:txBody>
      </p:sp>
      <p:grpSp>
        <p:nvGrpSpPr>
          <p:cNvPr id="13" name="Grupė 12"/>
          <p:cNvGrpSpPr/>
          <p:nvPr/>
        </p:nvGrpSpPr>
        <p:grpSpPr>
          <a:xfrm>
            <a:off x="3284526" y="2298700"/>
            <a:ext cx="6422073" cy="4142740"/>
            <a:chOff x="608647" y="2420620"/>
            <a:chExt cx="6422073" cy="4142740"/>
          </a:xfrm>
        </p:grpSpPr>
        <p:pic>
          <p:nvPicPr>
            <p:cNvPr id="7" name="Picture 1" descr="A diagram of a boiling pot&#10;&#10;Description automatically generated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47" y="2420620"/>
              <a:ext cx="5792153" cy="4142740"/>
            </a:xfrm>
            <a:prstGeom prst="rect">
              <a:avLst/>
            </a:prstGeom>
          </p:spPr>
        </p:pic>
        <p:sp>
          <p:nvSpPr>
            <p:cNvPr id="10" name="Stačiakampis 9"/>
            <p:cNvSpPr/>
            <p:nvPr/>
          </p:nvSpPr>
          <p:spPr>
            <a:xfrm>
              <a:off x="711200" y="284480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Stačiakampis 10"/>
            <p:cNvSpPr/>
            <p:nvPr/>
          </p:nvSpPr>
          <p:spPr>
            <a:xfrm>
              <a:off x="2763520" y="2641711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2" name="Stačiakampis 11"/>
            <p:cNvSpPr/>
            <p:nvPr/>
          </p:nvSpPr>
          <p:spPr>
            <a:xfrm>
              <a:off x="5161280" y="504952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4" name="Paveikslėlis 13" descr="Persons Symbol Talk · Free vector graphic on Pixabay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  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5680350" y="2593145"/>
            <a:ext cx="1387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</a:t>
            </a:r>
            <a:endParaRPr lang="lt-LT" sz="2400" dirty="0"/>
          </a:p>
        </p:txBody>
      </p:sp>
      <p:sp>
        <p:nvSpPr>
          <p:cNvPr id="3" name="Stačiakampis 2"/>
          <p:cNvSpPr/>
          <p:nvPr/>
        </p:nvSpPr>
        <p:spPr>
          <a:xfrm>
            <a:off x="3572164" y="2961751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Konvekcija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8248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Ką jau žinome?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ačiakampis 7"/>
          <p:cNvSpPr/>
          <p:nvPr/>
        </p:nvSpPr>
        <p:spPr>
          <a:xfrm>
            <a:off x="3220720" y="1234807"/>
            <a:ext cx="619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Šiluma perduodama trimis būdais:</a:t>
            </a:r>
          </a:p>
          <a:p>
            <a:r>
              <a:rPr lang="lt-LT" sz="2400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400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konvekcija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</a:t>
            </a:r>
            <a:r>
              <a:rPr lang="lt-LT" sz="2400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spinduliavimu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upė 12"/>
          <p:cNvGrpSpPr/>
          <p:nvPr/>
        </p:nvGrpSpPr>
        <p:grpSpPr>
          <a:xfrm>
            <a:off x="3284526" y="2298700"/>
            <a:ext cx="6422073" cy="4142740"/>
            <a:chOff x="608647" y="2420620"/>
            <a:chExt cx="6422073" cy="4142740"/>
          </a:xfrm>
        </p:grpSpPr>
        <p:pic>
          <p:nvPicPr>
            <p:cNvPr id="7" name="Picture 1" descr="A diagram of a boiling pot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47" y="2420620"/>
              <a:ext cx="5792153" cy="4142740"/>
            </a:xfrm>
            <a:prstGeom prst="rect">
              <a:avLst/>
            </a:prstGeom>
          </p:spPr>
        </p:pic>
        <p:sp>
          <p:nvSpPr>
            <p:cNvPr id="10" name="Stačiakampis 9"/>
            <p:cNvSpPr/>
            <p:nvPr/>
          </p:nvSpPr>
          <p:spPr>
            <a:xfrm>
              <a:off x="711200" y="284480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Stačiakampis 10"/>
            <p:cNvSpPr/>
            <p:nvPr/>
          </p:nvSpPr>
          <p:spPr>
            <a:xfrm>
              <a:off x="2763520" y="2641711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2" name="Stačiakampis 11"/>
            <p:cNvSpPr/>
            <p:nvPr/>
          </p:nvSpPr>
          <p:spPr>
            <a:xfrm>
              <a:off x="5161280" y="504952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4" name="Paveikslėlis 13" descr="Persons Symbol Talk · Free vector graphic on Pixabay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  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5680350" y="2526547"/>
            <a:ext cx="1387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</a:t>
            </a:r>
            <a:endParaRPr lang="lt-LT" sz="2400" dirty="0"/>
          </a:p>
        </p:txBody>
      </p:sp>
      <p:sp>
        <p:nvSpPr>
          <p:cNvPr id="3" name="Stačiakampis 2"/>
          <p:cNvSpPr/>
          <p:nvPr/>
        </p:nvSpPr>
        <p:spPr>
          <a:xfrm>
            <a:off x="3520938" y="2942046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Konvekcija</a:t>
            </a:r>
            <a:endParaRPr lang="lt-LT" sz="2400" dirty="0"/>
          </a:p>
        </p:txBody>
      </p:sp>
      <p:sp>
        <p:nvSpPr>
          <p:cNvPr id="4" name="Stačiakampis 3"/>
          <p:cNvSpPr/>
          <p:nvPr/>
        </p:nvSpPr>
        <p:spPr>
          <a:xfrm>
            <a:off x="7883655" y="5169505"/>
            <a:ext cx="1776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Spinduliavimas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11579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Šilumos kiekis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tačiakampis 3"/>
          <p:cNvSpPr/>
          <p:nvPr/>
        </p:nvSpPr>
        <p:spPr>
          <a:xfrm>
            <a:off x="808074" y="1295910"/>
            <a:ext cx="5572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tema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ŠILUMOS KIEKIS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veikla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išsiaiškinsime, kaip apskaičiuojamas šilumos kiekis.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Namų darbas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mokėti užrašyti ir paaiškinti šilumos kiekio formulę.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4004" y="3911601"/>
            <a:ext cx="10848014" cy="2166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9440" y="4683719"/>
            <a:ext cx="132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lt-LT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749866" y="4683719"/>
            <a:ext cx="132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29784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Šilumos kiekis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aveikslėlis 7" descr="Persons Symbol Talk · Free vector graphic on Pixabay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06" b="96330" l="0" r="20469">
                        <a14:foregroundMark x1="11719" y1="78287" x2="11719" y2="78287"/>
                        <a14:foregroundMark x1="8281" y1="47095" x2="8281" y2="47095"/>
                        <a14:foregroundMark x1="12969" y1="42813" x2="12969" y2="42813"/>
                        <a14:foregroundMark x1="9219" y1="37309" x2="9219" y2="37309"/>
                        <a14:foregroundMark x1="10469" y1="38226" x2="10469" y2="38226"/>
                        <a14:foregroundMark x1="11250" y1="48318" x2="11250" y2="48318"/>
                        <a14:foregroundMark x1="7969" y1="45260" x2="7344" y2="45260"/>
                        <a14:foregroundMark x1="4531" y1="41896" x2="5625" y2="41284"/>
                        <a14:foregroundMark x1="9688" y1="37920" x2="9688" y2="37920"/>
                        <a14:foregroundMark x1="14531" y1="38532" x2="14531" y2="38532"/>
                        <a14:foregroundMark x1="15156" y1="43119" x2="14219" y2="44037"/>
                        <a14:foregroundMark x1="8594" y1="67890" x2="8594" y2="67890"/>
                        <a14:foregroundMark x1="5625" y1="67584" x2="5156" y2="68807"/>
                        <a14:foregroundMark x1="5000" y1="76147" x2="5000" y2="76147"/>
                        <a14:foregroundMark x1="4688" y1="83792" x2="4688" y2="84709"/>
                        <a14:foregroundMark x1="4844" y1="84709" x2="6719" y2="84709"/>
                        <a14:foregroundMark x1="13906" y1="87156" x2="13906" y2="87156"/>
                        <a14:foregroundMark x1="13906" y1="82875" x2="13750" y2="81651"/>
                        <a14:foregroundMark x1="11875" y1="76758" x2="11875" y2="76758"/>
                        <a14:foregroundMark x1="10000" y1="74924" x2="8438" y2="75841"/>
                        <a14:foregroundMark x1="6719" y1="76147" x2="6719" y2="76147"/>
                        <a14:foregroundMark x1="10938" y1="68502" x2="11875" y2="67890"/>
                        <a14:foregroundMark x1="14844" y1="67278" x2="14844" y2="67278"/>
                        <a14:foregroundMark x1="16406" y1="69725" x2="17813" y2="73089"/>
                        <a14:foregroundMark x1="18281" y1="76453" x2="17969" y2="82875"/>
                        <a14:foregroundMark x1="17969" y1="82875" x2="17969" y2="82875"/>
                        <a14:foregroundMark x1="19219" y1="87768" x2="19219" y2="87768"/>
                        <a14:foregroundMark x1="15000" y1="91131" x2="15000" y2="91131"/>
                        <a14:foregroundMark x1="10000" y1="90826" x2="8281" y2="91131"/>
                        <a14:foregroundMark x1="6094" y1="90214" x2="5625" y2="90214"/>
                        <a14:foregroundMark x1="15937" y1="92355" x2="15937" y2="92355"/>
                        <a14:foregroundMark x1="17656" y1="92966" x2="17656" y2="92966"/>
                        <a14:foregroundMark x1="18906" y1="93578" x2="18906" y2="93578"/>
                        <a14:foregroundMark x1="8906" y1="36391" x2="8906" y2="36391"/>
                        <a14:foregroundMark x1="9219" y1="34557" x2="9219" y2="34557"/>
                        <a14:foregroundMark x1="10469" y1="33639" x2="10938" y2="33639"/>
                        <a14:foregroundMark x1="12812" y1="33028" x2="12812" y2="33028"/>
                        <a14:foregroundMark x1="13906" y1="32722" x2="13906" y2="32722"/>
                        <a14:foregroundMark x1="10625" y1="30275" x2="10625" y2="30275"/>
                        <a14:foregroundMark x1="9219" y1="29664" x2="9219" y2="29664"/>
                        <a14:foregroundMark x1="15625" y1="34557" x2="15625" y2="34557"/>
                        <a14:backgroundMark x1="19688" y1="36697" x2="19688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452" r="78565" b="2574"/>
          <a:stretch/>
        </p:blipFill>
        <p:spPr>
          <a:xfrm>
            <a:off x="8055897" y="239994"/>
            <a:ext cx="345440" cy="548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83753" y="280647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5  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590" y="165626"/>
            <a:ext cx="539778" cy="692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77126" y="252704"/>
            <a:ext cx="1149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</a:rPr>
              <a:t>7 psl.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sp>
        <p:nvSpPr>
          <p:cNvPr id="15" name="Stačiakampis 14"/>
          <p:cNvSpPr/>
          <p:nvPr/>
        </p:nvSpPr>
        <p:spPr>
          <a:xfrm>
            <a:off x="690643" y="1260501"/>
            <a:ext cx="11058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t-LT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žsirašykite</a:t>
            </a:r>
            <a:r>
              <a:rPr lang="lt-LT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šilumos kiekio Q apskaičiavimo formulę ir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lt-LT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aveikslėlis 15" descr="Persons Symbol Talk · Free vector graphic on Pixabay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06" b="96330" l="0" r="20469">
                        <a14:foregroundMark x1="11719" y1="78287" x2="11719" y2="78287"/>
                        <a14:foregroundMark x1="8281" y1="47095" x2="8281" y2="47095"/>
                        <a14:foregroundMark x1="12969" y1="42813" x2="12969" y2="42813"/>
                        <a14:foregroundMark x1="9219" y1="37309" x2="9219" y2="37309"/>
                        <a14:foregroundMark x1="10469" y1="38226" x2="10469" y2="38226"/>
                        <a14:foregroundMark x1="11250" y1="48318" x2="11250" y2="48318"/>
                        <a14:foregroundMark x1="7969" y1="45260" x2="7344" y2="45260"/>
                        <a14:foregroundMark x1="4531" y1="41896" x2="5625" y2="41284"/>
                        <a14:foregroundMark x1="9688" y1="37920" x2="9688" y2="37920"/>
                        <a14:foregroundMark x1="14531" y1="38532" x2="14531" y2="38532"/>
                        <a14:foregroundMark x1="15156" y1="43119" x2="14219" y2="44037"/>
                        <a14:foregroundMark x1="8594" y1="67890" x2="8594" y2="67890"/>
                        <a14:foregroundMark x1="5625" y1="67584" x2="5156" y2="68807"/>
                        <a14:foregroundMark x1="5000" y1="76147" x2="5000" y2="76147"/>
                        <a14:foregroundMark x1="4688" y1="83792" x2="4688" y2="84709"/>
                        <a14:foregroundMark x1="4844" y1="84709" x2="6719" y2="84709"/>
                        <a14:foregroundMark x1="13906" y1="87156" x2="13906" y2="87156"/>
                        <a14:foregroundMark x1="13906" y1="82875" x2="13750" y2="81651"/>
                        <a14:foregroundMark x1="11875" y1="76758" x2="11875" y2="76758"/>
                        <a14:foregroundMark x1="10000" y1="74924" x2="8438" y2="75841"/>
                        <a14:foregroundMark x1="6719" y1="76147" x2="6719" y2="76147"/>
                        <a14:foregroundMark x1="10938" y1="68502" x2="11875" y2="67890"/>
                        <a14:foregroundMark x1="14844" y1="67278" x2="14844" y2="67278"/>
                        <a14:foregroundMark x1="16406" y1="69725" x2="17813" y2="73089"/>
                        <a14:foregroundMark x1="18281" y1="76453" x2="17969" y2="82875"/>
                        <a14:foregroundMark x1="17969" y1="82875" x2="17969" y2="82875"/>
                        <a14:foregroundMark x1="19219" y1="87768" x2="19219" y2="87768"/>
                        <a14:foregroundMark x1="15000" y1="91131" x2="15000" y2="91131"/>
                        <a14:foregroundMark x1="10000" y1="90826" x2="8281" y2="91131"/>
                        <a14:foregroundMark x1="6094" y1="90214" x2="5625" y2="90214"/>
                        <a14:foregroundMark x1="15937" y1="92355" x2="15937" y2="92355"/>
                        <a14:foregroundMark x1="17656" y1="92966" x2="17656" y2="92966"/>
                        <a14:foregroundMark x1="18906" y1="93578" x2="18906" y2="93578"/>
                        <a14:foregroundMark x1="8906" y1="36391" x2="8906" y2="36391"/>
                        <a14:foregroundMark x1="9219" y1="34557" x2="9219" y2="34557"/>
                        <a14:foregroundMark x1="10469" y1="33639" x2="10938" y2="33639"/>
                        <a14:foregroundMark x1="12812" y1="33028" x2="12812" y2="33028"/>
                        <a14:foregroundMark x1="13906" y1="32722" x2="13906" y2="32722"/>
                        <a14:foregroundMark x1="10625" y1="30275" x2="10625" y2="30275"/>
                        <a14:foregroundMark x1="9219" y1="29664" x2="9219" y2="29664"/>
                        <a14:foregroundMark x1="15625" y1="34557" x2="15625" y2="34557"/>
                        <a14:backgroundMark x1="19688" y1="36697" x2="19688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452" r="78565" b="2574"/>
          <a:stretch/>
        </p:blipFill>
        <p:spPr>
          <a:xfrm>
            <a:off x="8258743" y="139041"/>
            <a:ext cx="345440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Šilumos kiekis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tačiakampis 3"/>
          <p:cNvSpPr/>
          <p:nvPr/>
        </p:nvSpPr>
        <p:spPr>
          <a:xfrm>
            <a:off x="808074" y="1295910"/>
            <a:ext cx="5572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tema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ŠILUMOS KIEKIS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veikla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išsiaiškinsime, kaip apskaičiuojamas šilumos kiekis.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Namų darbas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mokėti užrašyti ir paaiškinti šilumos kiekio formulę.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004" y="3911601"/>
            <a:ext cx="10848014" cy="2166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9440" y="4683719"/>
            <a:ext cx="132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lt-LT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749866" y="4683719"/>
            <a:ext cx="132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38370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1715933" y="233046"/>
            <a:ext cx="9008226" cy="103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Šiluminiai reiškiniai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urinio vietos rezervavimo ženklas 2"/>
          <p:cNvSpPr>
            <a:spLocks noGrp="1"/>
          </p:cNvSpPr>
          <p:nvPr>
            <p:ph idx="1"/>
          </p:nvPr>
        </p:nvSpPr>
        <p:spPr>
          <a:xfrm>
            <a:off x="913614" y="1046375"/>
            <a:ext cx="10515600" cy="5222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Vidin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ė energija (1)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Šilumos kiekis (2)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Savitoji šiluma (1)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Kūno savitosios šilumos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nustaty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Uždavinių sprendimas (1)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Kontrolinis darbas (1)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ankraštį 1"/>
              <p14:cNvContentPartPr/>
              <p14:nvPr/>
            </p14:nvContentPartPr>
            <p14:xfrm>
              <a:off x="277920" y="5986440"/>
              <a:ext cx="8280" cy="23040"/>
            </p14:xfrm>
          </p:contentPart>
        </mc:Choice>
        <mc:Fallback xmlns="">
          <p:pic>
            <p:nvPicPr>
              <p:cNvPr id="2" name="Rankraštį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560" y="5977080"/>
                <a:ext cx="2700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3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Savitoji šiluma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tačiakampis 3"/>
          <p:cNvSpPr/>
          <p:nvPr/>
        </p:nvSpPr>
        <p:spPr>
          <a:xfrm>
            <a:off x="808074" y="1295910"/>
            <a:ext cx="10823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tema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SAVITOJI ŠILUMA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veikla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Išsiaiškinsime, ką lemia kūno savitoji šiluma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Išmoksime, kaip išreikšti c, m,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dydžius iš formulės Q=cm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1715933" y="233046"/>
            <a:ext cx="9008226" cy="1034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Ką jau žinome?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1116418" y="1358718"/>
            <a:ext cx="10515600" cy="35255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Kokių rūšių žinote energijas?</a:t>
            </a:r>
          </a:p>
          <a:p>
            <a:pPr marL="514350" indent="-514350">
              <a:buFont typeface="+mj-lt"/>
              <a:buAutoNum type="arabicPeriod"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 kūnai sudaryti iš mažų dalelių. Kokių?</a:t>
            </a:r>
          </a:p>
          <a:p>
            <a:pPr marL="514350" indent="-514350">
              <a:buFont typeface="+mj-lt"/>
              <a:buAutoNum type="arabicPeriod"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matematikoje / fizikoje žymima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(,,delta“)?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 descr="Persons Symbol Talk · Free vector graphic on Pixabay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2  min.</a:t>
            </a:r>
            <a:endParaRPr lang="lt-L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Savitoji šiluma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aulės laikrodis / Parnidžio ko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8" r="11905"/>
          <a:stretch/>
        </p:blipFill>
        <p:spPr bwMode="auto">
          <a:xfrm>
            <a:off x="808075" y="1078052"/>
            <a:ext cx="10823944" cy="56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1163416" y="6113070"/>
            <a:ext cx="3266341" cy="509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icture 2" descr="Robert Brown – Vikipe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17" y="1605516"/>
            <a:ext cx="3266342" cy="450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2898" y="6167827"/>
            <a:ext cx="3276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Brown (1773 – 1858)</a:t>
            </a:r>
            <a:endParaRPr lang="lt-L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A simple two-dimensional Brownian motion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57" y="1043826"/>
            <a:ext cx="8135621" cy="61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vadinimas 1"/>
          <p:cNvSpPr>
            <a:spLocks noGrp="1"/>
          </p:cNvSpPr>
          <p:nvPr>
            <p:ph type="title"/>
          </p:nvPr>
        </p:nvSpPr>
        <p:spPr>
          <a:xfrm>
            <a:off x="1715933" y="233046"/>
            <a:ext cx="9008226" cy="103418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Šiluminis judėjimas ir </a:t>
            </a:r>
            <a:r>
              <a:rPr lang="lt-LT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Brauno</a:t>
            </a: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judėjimas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Tiesioji jungtis 10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čiakampis 1"/>
          <p:cNvSpPr/>
          <p:nvPr/>
        </p:nvSpPr>
        <p:spPr>
          <a:xfrm>
            <a:off x="436643" y="981746"/>
            <a:ext cx="1156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tiesioginis įrodymas, kad dalelės juda net tada, kai kūnas ramybės būsenoje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Vidinė energija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375920" y="1825625"/>
            <a:ext cx="6126480" cy="2370455"/>
          </a:xfrm>
        </p:spPr>
        <p:txBody>
          <a:bodyPr/>
          <a:lstStyle/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tema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VIDINĖ ENERGIJA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veikla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užpildyti ir išsiaiškinti minčių žemėlapį apie vidinę energiją.</a:t>
            </a:r>
          </a:p>
          <a:p>
            <a:pPr marL="0" indent="0" algn="just">
              <a:buNone/>
            </a:pP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Namų darbas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išmokti minčių žemėlapį apie vidinę energiją mintinai.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126" y="1825625"/>
            <a:ext cx="5076511" cy="2898775"/>
          </a:xfrm>
          <a:prstGeom prst="rect">
            <a:avLst/>
          </a:prstGeom>
        </p:spPr>
      </p:pic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5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Vidinė energija</a:t>
            </a:r>
            <a:endParaRPr lang="lt-LT" b="1" dirty="0">
              <a:solidFill>
                <a:srgbClr val="002060"/>
              </a:solidFill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81" y="1073785"/>
            <a:ext cx="9918237" cy="5663484"/>
          </a:xfrm>
          <a:prstGeom prst="rect">
            <a:avLst/>
          </a:prstGeom>
        </p:spPr>
      </p:pic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 descr="Persons Symbol Talk · Free vector graphic on Pixabay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06" b="96330" l="0" r="20469">
                        <a14:foregroundMark x1="11719" y1="78287" x2="11719" y2="78287"/>
                        <a14:foregroundMark x1="8281" y1="47095" x2="8281" y2="47095"/>
                        <a14:foregroundMark x1="12969" y1="42813" x2="12969" y2="42813"/>
                        <a14:foregroundMark x1="9219" y1="37309" x2="9219" y2="37309"/>
                        <a14:foregroundMark x1="10469" y1="38226" x2="10469" y2="38226"/>
                        <a14:foregroundMark x1="11250" y1="48318" x2="11250" y2="48318"/>
                        <a14:foregroundMark x1="7969" y1="45260" x2="7344" y2="45260"/>
                        <a14:foregroundMark x1="4531" y1="41896" x2="5625" y2="41284"/>
                        <a14:foregroundMark x1="9688" y1="37920" x2="9688" y2="37920"/>
                        <a14:foregroundMark x1="14531" y1="38532" x2="14531" y2="38532"/>
                        <a14:foregroundMark x1="15156" y1="43119" x2="14219" y2="44037"/>
                        <a14:foregroundMark x1="8594" y1="67890" x2="8594" y2="67890"/>
                        <a14:foregroundMark x1="5625" y1="67584" x2="5156" y2="68807"/>
                        <a14:foregroundMark x1="5000" y1="76147" x2="5000" y2="76147"/>
                        <a14:foregroundMark x1="4688" y1="83792" x2="4688" y2="84709"/>
                        <a14:foregroundMark x1="4844" y1="84709" x2="6719" y2="84709"/>
                        <a14:foregroundMark x1="13906" y1="87156" x2="13906" y2="87156"/>
                        <a14:foregroundMark x1="13906" y1="82875" x2="13750" y2="81651"/>
                        <a14:foregroundMark x1="11875" y1="76758" x2="11875" y2="76758"/>
                        <a14:foregroundMark x1="10000" y1="74924" x2="8438" y2="75841"/>
                        <a14:foregroundMark x1="6719" y1="76147" x2="6719" y2="76147"/>
                        <a14:foregroundMark x1="10938" y1="68502" x2="11875" y2="67890"/>
                        <a14:foregroundMark x1="14844" y1="67278" x2="14844" y2="67278"/>
                        <a14:foregroundMark x1="16406" y1="69725" x2="17813" y2="73089"/>
                        <a14:foregroundMark x1="18281" y1="76453" x2="17969" y2="82875"/>
                        <a14:foregroundMark x1="17969" y1="82875" x2="17969" y2="82875"/>
                        <a14:foregroundMark x1="19219" y1="87768" x2="19219" y2="87768"/>
                        <a14:foregroundMark x1="15000" y1="91131" x2="15000" y2="91131"/>
                        <a14:foregroundMark x1="10000" y1="90826" x2="8281" y2="91131"/>
                        <a14:foregroundMark x1="6094" y1="90214" x2="5625" y2="90214"/>
                        <a14:foregroundMark x1="15937" y1="92355" x2="15937" y2="92355"/>
                        <a14:foregroundMark x1="17656" y1="92966" x2="17656" y2="92966"/>
                        <a14:foregroundMark x1="18906" y1="93578" x2="18906" y2="93578"/>
                        <a14:foregroundMark x1="8906" y1="36391" x2="8906" y2="36391"/>
                        <a14:foregroundMark x1="9219" y1="34557" x2="9219" y2="34557"/>
                        <a14:foregroundMark x1="10469" y1="33639" x2="10938" y2="33639"/>
                        <a14:foregroundMark x1="12812" y1="33028" x2="12812" y2="33028"/>
                        <a14:foregroundMark x1="13906" y1="32722" x2="13906" y2="32722"/>
                        <a14:foregroundMark x1="10625" y1="30275" x2="10625" y2="30275"/>
                        <a14:foregroundMark x1="9219" y1="29664" x2="9219" y2="29664"/>
                        <a14:foregroundMark x1="15625" y1="34557" x2="15625" y2="34557"/>
                        <a14:backgroundMark x1="19688" y1="36697" x2="19688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452" r="78565" b="2574"/>
          <a:stretch/>
        </p:blipFill>
        <p:spPr>
          <a:xfrm>
            <a:off x="8055897" y="239994"/>
            <a:ext cx="345440" cy="548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17562" y="272026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7  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590" y="165626"/>
            <a:ext cx="539778" cy="6921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77126" y="252704"/>
            <a:ext cx="162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16-17 psl.</a:t>
            </a:r>
            <a:endParaRPr lang="lt-L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Vidinė energija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 descr="Persons Symbol Talk · Free vector graphic on Pixabay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06" b="96330" l="0" r="20469">
                        <a14:foregroundMark x1="11719" y1="78287" x2="11719" y2="78287"/>
                        <a14:foregroundMark x1="8281" y1="47095" x2="8281" y2="47095"/>
                        <a14:foregroundMark x1="12969" y1="42813" x2="12969" y2="42813"/>
                        <a14:foregroundMark x1="9219" y1="37309" x2="9219" y2="37309"/>
                        <a14:foregroundMark x1="10469" y1="38226" x2="10469" y2="38226"/>
                        <a14:foregroundMark x1="11250" y1="48318" x2="11250" y2="48318"/>
                        <a14:foregroundMark x1="7969" y1="45260" x2="7344" y2="45260"/>
                        <a14:foregroundMark x1="4531" y1="41896" x2="5625" y2="41284"/>
                        <a14:foregroundMark x1="9688" y1="37920" x2="9688" y2="37920"/>
                        <a14:foregroundMark x1="14531" y1="38532" x2="14531" y2="38532"/>
                        <a14:foregroundMark x1="15156" y1="43119" x2="14219" y2="44037"/>
                        <a14:foregroundMark x1="8594" y1="67890" x2="8594" y2="67890"/>
                        <a14:foregroundMark x1="5625" y1="67584" x2="5156" y2="68807"/>
                        <a14:foregroundMark x1="5000" y1="76147" x2="5000" y2="76147"/>
                        <a14:foregroundMark x1="4688" y1="83792" x2="4688" y2="84709"/>
                        <a14:foregroundMark x1="4844" y1="84709" x2="6719" y2="84709"/>
                        <a14:foregroundMark x1="13906" y1="87156" x2="13906" y2="87156"/>
                        <a14:foregroundMark x1="13906" y1="82875" x2="13750" y2="81651"/>
                        <a14:foregroundMark x1="11875" y1="76758" x2="11875" y2="76758"/>
                        <a14:foregroundMark x1="10000" y1="74924" x2="8438" y2="75841"/>
                        <a14:foregroundMark x1="6719" y1="76147" x2="6719" y2="76147"/>
                        <a14:foregroundMark x1="10938" y1="68502" x2="11875" y2="67890"/>
                        <a14:foregroundMark x1="14844" y1="67278" x2="14844" y2="67278"/>
                        <a14:foregroundMark x1="16406" y1="69725" x2="17813" y2="73089"/>
                        <a14:foregroundMark x1="18281" y1="76453" x2="17969" y2="82875"/>
                        <a14:foregroundMark x1="17969" y1="82875" x2="17969" y2="82875"/>
                        <a14:foregroundMark x1="19219" y1="87768" x2="19219" y2="87768"/>
                        <a14:foregroundMark x1="15000" y1="91131" x2="15000" y2="91131"/>
                        <a14:foregroundMark x1="10000" y1="90826" x2="8281" y2="91131"/>
                        <a14:foregroundMark x1="6094" y1="90214" x2="5625" y2="90214"/>
                        <a14:foregroundMark x1="15937" y1="92355" x2="15937" y2="92355"/>
                        <a14:foregroundMark x1="17656" y1="92966" x2="17656" y2="92966"/>
                        <a14:foregroundMark x1="18906" y1="93578" x2="18906" y2="93578"/>
                        <a14:foregroundMark x1="8906" y1="36391" x2="8906" y2="36391"/>
                        <a14:foregroundMark x1="9219" y1="34557" x2="9219" y2="34557"/>
                        <a14:foregroundMark x1="10469" y1="33639" x2="10938" y2="33639"/>
                        <a14:foregroundMark x1="12812" y1="33028" x2="12812" y2="33028"/>
                        <a14:foregroundMark x1="13906" y1="32722" x2="13906" y2="32722"/>
                        <a14:foregroundMark x1="10625" y1="30275" x2="10625" y2="30275"/>
                        <a14:foregroundMark x1="9219" y1="29664" x2="9219" y2="29664"/>
                        <a14:foregroundMark x1="15625" y1="34557" x2="15625" y2="34557"/>
                        <a14:backgroundMark x1="19688" y1="36697" x2="19688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452" r="78565" b="2574"/>
          <a:stretch/>
        </p:blipFill>
        <p:spPr>
          <a:xfrm>
            <a:off x="9894529" y="221326"/>
            <a:ext cx="345440" cy="548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24274" y="253359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5 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pic>
        <p:nvPicPr>
          <p:cNvPr id="12" name="Paveikslėlis 11" descr="Persons Symbol Talk · Free vector graphic on Pixabay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06" b="96330" l="0" r="20469">
                        <a14:foregroundMark x1="11719" y1="78287" x2="11719" y2="78287"/>
                        <a14:foregroundMark x1="8281" y1="47095" x2="8281" y2="47095"/>
                        <a14:foregroundMark x1="12969" y1="42813" x2="12969" y2="42813"/>
                        <a14:foregroundMark x1="9219" y1="37309" x2="9219" y2="37309"/>
                        <a14:foregroundMark x1="10469" y1="38226" x2="10469" y2="38226"/>
                        <a14:foregroundMark x1="11250" y1="48318" x2="11250" y2="48318"/>
                        <a14:foregroundMark x1="7969" y1="45260" x2="7344" y2="45260"/>
                        <a14:foregroundMark x1="4531" y1="41896" x2="5625" y2="41284"/>
                        <a14:foregroundMark x1="9688" y1="37920" x2="9688" y2="37920"/>
                        <a14:foregroundMark x1="14531" y1="38532" x2="14531" y2="38532"/>
                        <a14:foregroundMark x1="15156" y1="43119" x2="14219" y2="44037"/>
                        <a14:foregroundMark x1="8594" y1="67890" x2="8594" y2="67890"/>
                        <a14:foregroundMark x1="5625" y1="67584" x2="5156" y2="68807"/>
                        <a14:foregroundMark x1="5000" y1="76147" x2="5000" y2="76147"/>
                        <a14:foregroundMark x1="4688" y1="83792" x2="4688" y2="84709"/>
                        <a14:foregroundMark x1="4844" y1="84709" x2="6719" y2="84709"/>
                        <a14:foregroundMark x1="13906" y1="87156" x2="13906" y2="87156"/>
                        <a14:foregroundMark x1="13906" y1="82875" x2="13750" y2="81651"/>
                        <a14:foregroundMark x1="11875" y1="76758" x2="11875" y2="76758"/>
                        <a14:foregroundMark x1="10000" y1="74924" x2="8438" y2="75841"/>
                        <a14:foregroundMark x1="6719" y1="76147" x2="6719" y2="76147"/>
                        <a14:foregroundMark x1="10938" y1="68502" x2="11875" y2="67890"/>
                        <a14:foregroundMark x1="14844" y1="67278" x2="14844" y2="67278"/>
                        <a14:foregroundMark x1="16406" y1="69725" x2="17813" y2="73089"/>
                        <a14:foregroundMark x1="18281" y1="76453" x2="17969" y2="82875"/>
                        <a14:foregroundMark x1="17969" y1="82875" x2="17969" y2="82875"/>
                        <a14:foregroundMark x1="19219" y1="87768" x2="19219" y2="87768"/>
                        <a14:foregroundMark x1="15000" y1="91131" x2="15000" y2="91131"/>
                        <a14:foregroundMark x1="10000" y1="90826" x2="8281" y2="91131"/>
                        <a14:foregroundMark x1="6094" y1="90214" x2="5625" y2="90214"/>
                        <a14:foregroundMark x1="15937" y1="92355" x2="15937" y2="92355"/>
                        <a14:foregroundMark x1="17656" y1="92966" x2="17656" y2="92966"/>
                        <a14:foregroundMark x1="18906" y1="93578" x2="18906" y2="93578"/>
                        <a14:foregroundMark x1="8906" y1="36391" x2="8906" y2="36391"/>
                        <a14:foregroundMark x1="9219" y1="34557" x2="9219" y2="34557"/>
                        <a14:foregroundMark x1="10469" y1="33639" x2="10938" y2="33639"/>
                        <a14:foregroundMark x1="12812" y1="33028" x2="12812" y2="33028"/>
                        <a14:foregroundMark x1="13906" y1="32722" x2="13906" y2="32722"/>
                        <a14:foregroundMark x1="10625" y1="30275" x2="10625" y2="30275"/>
                        <a14:foregroundMark x1="9219" y1="29664" x2="9219" y2="29664"/>
                        <a14:foregroundMark x1="15625" y1="34557" x2="15625" y2="34557"/>
                        <a14:backgroundMark x1="19688" y1="36697" x2="19688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452" r="78565" b="2574"/>
          <a:stretch/>
        </p:blipFill>
        <p:spPr>
          <a:xfrm>
            <a:off x="10097375" y="126099"/>
            <a:ext cx="345440" cy="548641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777949" y="1148080"/>
            <a:ext cx="9289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Nuspaudus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dviračio padangos ventilį dujos plėsdamosi atliko 30 J darbą, o iš aplinkos gavo 10 J šilumos.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Kiek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pakito jų vidinė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energija?</a:t>
            </a:r>
          </a:p>
          <a:p>
            <a:pPr algn="just"/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Lankstant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vielą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mokinys atliko 200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darbą,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J šilumos kiekį vielos gabaliukas atidavė aplinkai. Kiek pakito vielos vidinė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energija?</a:t>
            </a:r>
          </a:p>
          <a:p>
            <a:pPr algn="just"/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Verdantis puodas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vandeniu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gavo 1000 J šilumos, vandens garai, esantys puode, pakėlė dangtį ir taip atliko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darbą.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Kiek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pakito vandens garų vidinė energija?</a:t>
            </a:r>
          </a:p>
        </p:txBody>
      </p:sp>
    </p:spTree>
    <p:extLst>
      <p:ext uri="{BB962C8B-B14F-4D97-AF65-F5344CB8AC3E}">
        <p14:creationId xmlns:p14="http://schemas.microsoft.com/office/powerpoint/2010/main" val="7347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Vidinė energija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375920" y="1825625"/>
            <a:ext cx="6126480" cy="2370455"/>
          </a:xfrm>
        </p:spPr>
        <p:txBody>
          <a:bodyPr/>
          <a:lstStyle/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tema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VIDINĖ ENERGIJA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veikla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užpildyti ir išsiaiškinti minčių žemėlapį apie vidinę energiją.</a:t>
            </a:r>
          </a:p>
          <a:p>
            <a:pPr marL="0" indent="0" algn="just">
              <a:buNone/>
            </a:pP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Namų darbas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išmokti minčių žemėlapį apie vidinę energiją mintinai.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126" y="1825625"/>
            <a:ext cx="5076511" cy="2898775"/>
          </a:xfrm>
          <a:prstGeom prst="rect">
            <a:avLst/>
          </a:prstGeom>
        </p:spPr>
      </p:pic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1715933" y="233046"/>
            <a:ext cx="9008226" cy="1034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darbo patikra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aveikslėlis 5" descr="Persons Symbol Talk · Free vector graphic on Pixabay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</a:rPr>
              <a:t>  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Turinio vietos rezervavimo ženklas 7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178561"/>
          <a:ext cx="11308080" cy="534415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54040">
                  <a:extLst>
                    <a:ext uri="{9D8B030D-6E8A-4147-A177-3AD203B41FA5}">
                      <a16:colId xmlns:a16="http://schemas.microsoft.com/office/drawing/2014/main" val="357511371"/>
                    </a:ext>
                  </a:extLst>
                </a:gridCol>
                <a:gridCol w="5654040">
                  <a:extLst>
                    <a:ext uri="{9D8B030D-6E8A-4147-A177-3AD203B41FA5}">
                      <a16:colId xmlns:a16="http://schemas.microsoft.com/office/drawing/2014/main" val="2824966909"/>
                    </a:ext>
                  </a:extLst>
                </a:gridCol>
              </a:tblGrid>
              <a:tr h="650891"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grupė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grupė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495613"/>
                  </a:ext>
                </a:extLst>
              </a:tr>
              <a:tr h="119901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Kaip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žymima vidinė energija?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Kokiais matavimo vienetais matuojama vidinė energija?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043619"/>
                  </a:ext>
                </a:extLst>
              </a:tr>
              <a:tr h="1747129">
                <a:tc>
                  <a:txBody>
                    <a:bodyPr/>
                    <a:lstStyle/>
                    <a:p>
                      <a:pPr algn="l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Vidinė energija gali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kisti suteikiant arba atimant ____ arba atliekant _____.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Vidinė energija yra visų kūną sudarančių dalelių ____ ir _____ energijų suma.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716355"/>
                  </a:ext>
                </a:extLst>
              </a:tr>
              <a:tr h="1747129">
                <a:tc>
                  <a:txBody>
                    <a:bodyPr/>
                    <a:lstStyle/>
                    <a:p>
                      <a:pPr algn="l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Kuo didesnė kūno temperatūra, tuo ____ vidinė energija.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Kuo didesnė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temperatūra, tuo ______ molekulių greitis.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751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0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1715933" y="233046"/>
            <a:ext cx="9008226" cy="103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Šiluminiai reiškiniai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urinio vietos rezervavimo ženklas 2"/>
          <p:cNvSpPr>
            <a:spLocks noGrp="1"/>
          </p:cNvSpPr>
          <p:nvPr>
            <p:ph idx="1"/>
          </p:nvPr>
        </p:nvSpPr>
        <p:spPr>
          <a:xfrm>
            <a:off x="913614" y="1046375"/>
            <a:ext cx="10515600" cy="5222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Vidin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ė energija (1)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Šilumos kiekis (2)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Savitoji šiluma (1)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Kūno savitosios šilumos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nustaty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Uždavinių sprendimas (1)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Kontrolinis darbas (1)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ankraštį 1"/>
              <p14:cNvContentPartPr/>
              <p14:nvPr/>
            </p14:nvContentPartPr>
            <p14:xfrm>
              <a:off x="277920" y="5986440"/>
              <a:ext cx="8280" cy="23040"/>
            </p14:xfrm>
          </p:contentPart>
        </mc:Choice>
        <mc:Fallback xmlns="">
          <p:pic>
            <p:nvPicPr>
              <p:cNvPr id="2" name="Rankraštį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560" y="5977080"/>
                <a:ext cx="2700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21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638</Words>
  <Application>Microsoft Office PowerPoint</Application>
  <PresentationFormat>Plačiaekranė</PresentationFormat>
  <Paragraphs>117</Paragraphs>
  <Slides>20</Slides>
  <Notes>6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„Office“ tema</vt:lpstr>
      <vt:lpstr>„PowerPoint“ pateiktis</vt:lpstr>
      <vt:lpstr>„PowerPoint“ pateiktis</vt:lpstr>
      <vt:lpstr>Šiluminis judėjimas ir Brauno judėjimas</vt:lpstr>
      <vt:lpstr>Vidinė energija</vt:lpstr>
      <vt:lpstr>Vidinė energija</vt:lpstr>
      <vt:lpstr>Vidinė energija</vt:lpstr>
      <vt:lpstr>Vidinė energija</vt:lpstr>
      <vt:lpstr>„PowerPoint“ pateiktis</vt:lpstr>
      <vt:lpstr>„PowerPoint“ pateiktis</vt:lpstr>
      <vt:lpstr>„PowerPoint“ pateiktis</vt:lpstr>
      <vt:lpstr>Ką jau žinome? (2)</vt:lpstr>
      <vt:lpstr>Ką jau žinome?</vt:lpstr>
      <vt:lpstr>Ką jau žinome?</vt:lpstr>
      <vt:lpstr>Ką jau žinome?</vt:lpstr>
      <vt:lpstr>Šilumos kiekis</vt:lpstr>
      <vt:lpstr>Šilumos kiekis</vt:lpstr>
      <vt:lpstr>Šilumos kiekis</vt:lpstr>
      <vt:lpstr>„PowerPoint“ pateiktis</vt:lpstr>
      <vt:lpstr>Savitoji šiluma</vt:lpstr>
      <vt:lpstr>Savitoji šiluma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Lukas Bagdonavičius</dc:creator>
  <cp:lastModifiedBy>Lukas Bagdonavičius</cp:lastModifiedBy>
  <cp:revision>1</cp:revision>
  <dcterms:created xsi:type="dcterms:W3CDTF">2026-03-24T15:07:21Z</dcterms:created>
  <dcterms:modified xsi:type="dcterms:W3CDTF">2026-03-24T15:27:50Z</dcterms:modified>
</cp:coreProperties>
</file>