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Vidutinis stilius 2 – paryškinima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Vidutinis stilius 2 – paryškinima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5990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49273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2525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0088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8337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8511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2279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7628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9645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5610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4763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CE97-87C5-4034-BB97-27A31DAB1C0F}" type="datetimeFigureOut">
              <a:rPr lang="lt-LT" smtClean="0"/>
              <a:t>2025-10-24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36461-0EBB-483D-8F8A-DB8890270366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7677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b="1" dirty="0" smtClean="0">
                <a:solidFill>
                  <a:srgbClr val="002060"/>
                </a:solidFill>
              </a:rPr>
              <a:t>Elektromagnetinė indukcija</a:t>
            </a:r>
            <a:endParaRPr lang="lt-LT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urinio vietos rezervavimo ženklas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4062577"/>
                  </p:ext>
                </p:extLst>
              </p:nvPr>
            </p:nvGraphicFramePr>
            <p:xfrm>
              <a:off x="424207" y="1385739"/>
              <a:ext cx="11566687" cy="5174294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3009150">
                      <a:extLst>
                        <a:ext uri="{9D8B030D-6E8A-4147-A177-3AD203B41FA5}">
                          <a16:colId xmlns:a16="http://schemas.microsoft.com/office/drawing/2014/main" val="742490748"/>
                        </a:ext>
                      </a:extLst>
                    </a:gridCol>
                    <a:gridCol w="3276798">
                      <a:extLst>
                        <a:ext uri="{9D8B030D-6E8A-4147-A177-3AD203B41FA5}">
                          <a16:colId xmlns:a16="http://schemas.microsoft.com/office/drawing/2014/main" val="3238518722"/>
                        </a:ext>
                      </a:extLst>
                    </a:gridCol>
                    <a:gridCol w="2753347">
                      <a:extLst>
                        <a:ext uri="{9D8B030D-6E8A-4147-A177-3AD203B41FA5}">
                          <a16:colId xmlns:a16="http://schemas.microsoft.com/office/drawing/2014/main" val="3944876882"/>
                        </a:ext>
                      </a:extLst>
                    </a:gridCol>
                    <a:gridCol w="2527392">
                      <a:extLst>
                        <a:ext uri="{9D8B030D-6E8A-4147-A177-3AD203B41FA5}">
                          <a16:colId xmlns:a16="http://schemas.microsoft.com/office/drawing/2014/main" val="399565557"/>
                        </a:ext>
                      </a:extLst>
                    </a:gridCol>
                  </a:tblGrid>
                  <a:tr h="8459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lt-LT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Slenkstinis lygmuo</a:t>
                          </a:r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(4)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Patenkinamas</a:t>
                          </a:r>
                          <a:r>
                            <a:rPr lang="en-US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lygmuo</a:t>
                          </a:r>
                          <a:r>
                            <a:rPr lang="en-US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(5-6)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Pagrindinis</a:t>
                          </a:r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lygmuo</a:t>
                          </a:r>
                          <a:r>
                            <a:rPr lang="lt-LT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(7-8)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Auk</a:t>
                          </a:r>
                          <a:r>
                            <a:rPr lang="lt-LT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štesnysis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lygmuo (9-10)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63320564"/>
                      </a:ext>
                    </a:extLst>
                  </a:tr>
                  <a:tr h="385805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Persira</a:t>
                          </a:r>
                          <a:r>
                            <a:rPr lang="lt-LT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šyti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uždavinio pavyzdį 94 psl.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Persira</a:t>
                          </a:r>
                          <a:r>
                            <a:rPr lang="lt-LT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šyti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uždavinio pavyzdį 94 psl.</a:t>
                          </a:r>
                          <a:endParaRPr lang="lt-LT" sz="24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lt-LT" sz="24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Paai</a:t>
                          </a:r>
                          <a:r>
                            <a:rPr lang="lt-LT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škinti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formulę </a:t>
                          </a:r>
                          <a14:m>
                            <m:oMath xmlns:m="http://schemas.openxmlformats.org/officeDocument/2006/math">
                              <m:r>
                                <a:rPr lang="lt-LT" sz="2000" baseline="0" smtClean="0"/>
                                <m:t>𝐼</m:t>
                              </m:r>
                              <m:r>
                                <a:rPr lang="lt-LT" sz="2000" baseline="0" smtClean="0"/>
                                <m:t>=</m:t>
                              </m:r>
                              <m:f>
                                <m:fPr>
                                  <m:ctrlPr>
                                    <a:rPr lang="lt-LT" sz="2000" baseline="0" smtClean="0"/>
                                  </m:ctrlPr>
                                </m:fPr>
                                <m:num>
                                  <m:r>
                                    <a:rPr lang="lt-LT" sz="2000" baseline="0" smtClean="0"/>
                                    <m:t>𝐸</m:t>
                                  </m:r>
                                </m:num>
                                <m:den>
                                  <m:r>
                                    <a:rPr lang="lt-LT" sz="2000" baseline="0" smtClean="0"/>
                                    <m:t>𝑅</m:t>
                                  </m:r>
                                </m:den>
                              </m:f>
                            </m:oMath>
                          </a14:m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lt-LT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Mokėti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taikyti formules: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 baseline="0" smtClean="0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  <m:r>
                                  <a:rPr lang="lt-LT" sz="2000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lt-LT" sz="200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lt-LT" sz="2000" baseline="0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num>
                                  <m:den>
                                    <m:r>
                                      <a:rPr lang="lt-LT" sz="2000" baseline="0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lt-LT" sz="2000" i="1" baseline="0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:endParaRPr lang="lt-LT" sz="2000" i="1" baseline="0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𝐹</m:t>
                                </m:r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𝑚𝑎</m:t>
                                </m:r>
                              </m:oMath>
                            </m:oMathPara>
                          </a14:m>
                          <a:endParaRPr lang="lt-LT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lt-LT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lt-LT" sz="20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∆</m:t>
                                    </m:r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num>
                                  <m:den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∆</m:t>
                                    </m:r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𝑡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lt-LT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Mokėti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taikyti formules: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 baseline="0" smtClean="0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  <m:r>
                                  <a:rPr lang="lt-LT" sz="2000" baseline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lt-LT" sz="200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lt-LT" sz="2000" baseline="0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num>
                                  <m:den>
                                    <m:r>
                                      <a:rPr lang="lt-LT" sz="2000" baseline="0" smtClean="0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lt-LT" sz="2000" i="1" baseline="0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:endParaRPr lang="lt-LT" sz="2000" i="1" baseline="0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𝐹</m:t>
                                </m:r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𝑚𝑎</m:t>
                                </m:r>
                              </m:oMath>
                            </m:oMathPara>
                          </a14:m>
                          <a:endParaRPr lang="lt-LT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lt-LT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𝑎</m:t>
                                </m:r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lt-LT" sz="20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∆</m:t>
                                    </m:r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num>
                                  <m:den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∆</m:t>
                                    </m:r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𝑡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lt-LT" sz="20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endParaRPr lang="lt-LT" sz="2000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𝑅</m:t>
                                </m:r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lt-LT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𝜌</m:t>
                                </m:r>
                                <m:f>
                                  <m:fPr>
                                    <m:ctrlP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𝑙</m:t>
                                    </m:r>
                                  </m:num>
                                  <m:den>
                                    <m:r>
                                      <a:rPr lang="lt-LT" sz="20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𝑆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2533281"/>
                      </a:ext>
                    </a:extLst>
                  </a:tr>
                  <a:tr h="4703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3, 4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3,</a:t>
                          </a:r>
                          <a:r>
                            <a:rPr lang="en-US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4, 5, 6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5,</a:t>
                          </a:r>
                          <a:r>
                            <a:rPr lang="en-US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6, 7, 8, 9, 11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lt-LT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6,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7, 8, 9, 11, 12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71141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urinio vietos rezervavimo ženklas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4062577"/>
                  </p:ext>
                </p:extLst>
              </p:nvPr>
            </p:nvGraphicFramePr>
            <p:xfrm>
              <a:off x="424207" y="1385739"/>
              <a:ext cx="11566687" cy="5174294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3009150">
                      <a:extLst>
                        <a:ext uri="{9D8B030D-6E8A-4147-A177-3AD203B41FA5}">
                          <a16:colId xmlns:a16="http://schemas.microsoft.com/office/drawing/2014/main" val="742490748"/>
                        </a:ext>
                      </a:extLst>
                    </a:gridCol>
                    <a:gridCol w="3276798">
                      <a:extLst>
                        <a:ext uri="{9D8B030D-6E8A-4147-A177-3AD203B41FA5}">
                          <a16:colId xmlns:a16="http://schemas.microsoft.com/office/drawing/2014/main" val="3238518722"/>
                        </a:ext>
                      </a:extLst>
                    </a:gridCol>
                    <a:gridCol w="2753347">
                      <a:extLst>
                        <a:ext uri="{9D8B030D-6E8A-4147-A177-3AD203B41FA5}">
                          <a16:colId xmlns:a16="http://schemas.microsoft.com/office/drawing/2014/main" val="3944876882"/>
                        </a:ext>
                      </a:extLst>
                    </a:gridCol>
                    <a:gridCol w="2527392">
                      <a:extLst>
                        <a:ext uri="{9D8B030D-6E8A-4147-A177-3AD203B41FA5}">
                          <a16:colId xmlns:a16="http://schemas.microsoft.com/office/drawing/2014/main" val="399565557"/>
                        </a:ext>
                      </a:extLst>
                    </a:gridCol>
                  </a:tblGrid>
                  <a:tr h="8459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lt-LT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Slenkstinis lygmuo</a:t>
                          </a:r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(4)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Patenkinamas</a:t>
                          </a:r>
                          <a:r>
                            <a:rPr lang="en-US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baseline="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lygmuo</a:t>
                          </a:r>
                          <a:r>
                            <a:rPr lang="en-US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(5-6)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Pagrindinis</a:t>
                          </a:r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lygmuo</a:t>
                          </a:r>
                          <a:r>
                            <a:rPr lang="lt-LT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(7-8)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Auk</a:t>
                          </a:r>
                          <a:r>
                            <a:rPr lang="lt-LT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štesnysis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lygmuo (9-10)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63320564"/>
                      </a:ext>
                    </a:extLst>
                  </a:tr>
                  <a:tr h="385805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Persira</a:t>
                          </a:r>
                          <a:r>
                            <a:rPr lang="lt-LT" sz="2400" dirty="0" err="1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šyti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uždavinio pavyzdį 94 psl.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lt-LT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2007" t="-22871" r="-161524" b="-153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lt-LT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28540" t="-22871" r="-92257" b="-153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lt-LT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57831" t="-22871" r="-482" b="-153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02533281"/>
                      </a:ext>
                    </a:extLst>
                  </a:tr>
                  <a:tr h="47031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3, 4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3,</a:t>
                          </a:r>
                          <a:r>
                            <a:rPr lang="en-US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4, 5, 6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5,</a:t>
                          </a:r>
                          <a:r>
                            <a:rPr lang="en-US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6, 7, 8, 9, 11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lt-LT" sz="240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6,</a:t>
                          </a:r>
                          <a:r>
                            <a:rPr lang="lt-LT" sz="2400" baseline="0" dirty="0" smtClean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 7, 8, 9, 11, 12</a:t>
                          </a:r>
                          <a:endParaRPr lang="lt-LT" sz="24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711415"/>
                      </a:ext>
                    </a:extLst>
                  </a:tr>
                </a:tbl>
              </a:graphicData>
            </a:graphic>
          </p:graphicFrame>
        </mc:Fallback>
      </mc:AlternateContent>
      <p:cxnSp>
        <p:nvCxnSpPr>
          <p:cNvPr id="5" name="Tiesioji jungtis 4"/>
          <p:cNvCxnSpPr/>
          <p:nvPr/>
        </p:nvCxnSpPr>
        <p:spPr>
          <a:xfrm>
            <a:off x="838200" y="1178738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17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133</Words>
  <Application>Microsoft Office PowerPoint</Application>
  <PresentationFormat>Plačiaekranė</PresentationFormat>
  <Paragraphs>27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Times New Roman</vt:lpstr>
      <vt:lpstr>„Office“ tema</vt:lpstr>
      <vt:lpstr>Elektromagnetinė indukcija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Lukas Bagdonavičius</dc:creator>
  <cp:lastModifiedBy>Lukas Bagdonavičius</cp:lastModifiedBy>
  <cp:revision>3</cp:revision>
  <dcterms:created xsi:type="dcterms:W3CDTF">2025-10-24T07:11:10Z</dcterms:created>
  <dcterms:modified xsi:type="dcterms:W3CDTF">2025-10-24T07:14:55Z</dcterms:modified>
</cp:coreProperties>
</file>