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8" r:id="rId6"/>
    <p:sldId id="269" r:id="rId7"/>
    <p:sldId id="270" r:id="rId8"/>
    <p:sldId id="271" r:id="rId9"/>
    <p:sldId id="272" r:id="rId10"/>
    <p:sldId id="273" r:id="rId11"/>
    <p:sldId id="275" r:id="rId12"/>
    <p:sldId id="274" r:id="rId1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Vidutinis stilius 1 – paryškinima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407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7598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6303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15849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6806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5229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688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29602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4349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685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33325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22520-57F9-4D1A-8FA5-4BE035679EDE}" type="datetimeFigureOut">
              <a:rPr lang="lt-LT" smtClean="0"/>
              <a:t>2025-11-02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02208-04BE-4017-802A-60B900F0C44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4523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5898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Tvermės dėsniai</a:t>
            </a:r>
            <a:r>
              <a:rPr lang="en-US" b="1" dirty="0" smtClean="0">
                <a:solidFill>
                  <a:srgbClr val="002060"/>
                </a:solidFill>
              </a:rPr>
              <a:t>*</a:t>
            </a:r>
            <a:endParaRPr lang="lt-LT" b="1" dirty="0">
              <a:solidFill>
                <a:srgbClr val="00206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907495"/>
            <a:ext cx="10515600" cy="414527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12.04</a:t>
            </a:r>
            <a:r>
              <a:rPr lang="en-US" dirty="0" smtClean="0"/>
              <a:t> Judesio kiekis ir j</a:t>
            </a:r>
            <a:r>
              <a:rPr lang="lt-LT" dirty="0" smtClean="0"/>
              <a:t>ėgos impulsas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12.09</a:t>
            </a:r>
            <a:r>
              <a:rPr lang="lt-LT" dirty="0" smtClean="0"/>
              <a:t> Judesio kiekio tvermės dėsnio tyrimas (102 kab.)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12.09</a:t>
            </a:r>
            <a:r>
              <a:rPr lang="lt-LT" dirty="0" smtClean="0"/>
              <a:t> Darbas ir galia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12.11</a:t>
            </a:r>
            <a:r>
              <a:rPr lang="lt-LT" dirty="0" smtClean="0"/>
              <a:t> Energijos tvermės dėsni</a:t>
            </a:r>
            <a:r>
              <a:rPr lang="en-US" dirty="0" smtClean="0"/>
              <a:t>s</a:t>
            </a:r>
            <a:endParaRPr lang="lt-LT" dirty="0" smtClean="0"/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12.11</a:t>
            </a:r>
            <a:r>
              <a:rPr lang="lt-LT" dirty="0" smtClean="0"/>
              <a:t> Naudingumo koeficientas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12.16 </a:t>
            </a:r>
            <a:r>
              <a:rPr lang="lt-LT" dirty="0" smtClean="0"/>
              <a:t>Egzaminų bilietai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12.16</a:t>
            </a:r>
            <a:r>
              <a:rPr lang="lt-LT" dirty="0" smtClean="0"/>
              <a:t> Egzaminų bilietai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12.18</a:t>
            </a:r>
            <a:r>
              <a:rPr lang="lt-LT" dirty="0" smtClean="0"/>
              <a:t> Kontrolinis darbas</a:t>
            </a:r>
            <a:endParaRPr lang="lt-LT" dirty="0"/>
          </a:p>
        </p:txBody>
      </p:sp>
      <p:cxnSp>
        <p:nvCxnSpPr>
          <p:cNvPr id="5" name="Tiesioji jungtis 4"/>
          <p:cNvCxnSpPr/>
          <p:nvPr/>
        </p:nvCxnSpPr>
        <p:spPr>
          <a:xfrm>
            <a:off x="838200" y="631597"/>
            <a:ext cx="10515600" cy="9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Tiesioji jungtis 5"/>
          <p:cNvCxnSpPr/>
          <p:nvPr/>
        </p:nvCxnSpPr>
        <p:spPr>
          <a:xfrm flipV="1">
            <a:off x="838200" y="3431357"/>
            <a:ext cx="5006419" cy="1099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5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Tiesioji jungtis 6"/>
          <p:cNvCxnSpPr>
            <a:endCxn id="6" idx="1"/>
          </p:cNvCxnSpPr>
          <p:nvPr/>
        </p:nvCxnSpPr>
        <p:spPr>
          <a:xfrm flipV="1">
            <a:off x="838200" y="674108"/>
            <a:ext cx="9210772" cy="330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avadinimas 1"/>
          <p:cNvSpPr txBox="1">
            <a:spLocks/>
          </p:cNvSpPr>
          <p:nvPr/>
        </p:nvSpPr>
        <p:spPr>
          <a:xfrm>
            <a:off x="838200" y="398209"/>
            <a:ext cx="10515600" cy="2758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Mechaninė galia</a:t>
            </a:r>
            <a:endParaRPr lang="lt-LT" sz="4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0048972" y="95840"/>
                <a:ext cx="1847653" cy="11565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lt-LT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lt-LT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lt-LT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lt-LT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lt-LT" sz="4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972" y="95840"/>
                <a:ext cx="1847653" cy="11565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3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Tiesioji jungtis 6"/>
          <p:cNvCxnSpPr/>
          <p:nvPr/>
        </p:nvCxnSpPr>
        <p:spPr>
          <a:xfrm>
            <a:off x="838200" y="507734"/>
            <a:ext cx="8645165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avadinimas 1"/>
          <p:cNvSpPr txBox="1">
            <a:spLocks/>
          </p:cNvSpPr>
          <p:nvPr/>
        </p:nvSpPr>
        <p:spPr>
          <a:xfrm>
            <a:off x="838200" y="228528"/>
            <a:ext cx="10096893" cy="279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Energijos tvermės dėsnis</a:t>
            </a:r>
            <a:endParaRPr lang="lt-LT" sz="4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9596487" y="60354"/>
                <a:ext cx="2403835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lt-LT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lt-LT" sz="40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𝒄𝒐𝒏𝒔𝒕</m:t>
                      </m:r>
                    </m:oMath>
                  </m:oMathPara>
                </a14:m>
                <a:endParaRPr lang="lt-LT" sz="4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6487" y="60354"/>
                <a:ext cx="2403835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45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Tiesioji jungtis 6"/>
          <p:cNvCxnSpPr/>
          <p:nvPr/>
        </p:nvCxnSpPr>
        <p:spPr>
          <a:xfrm>
            <a:off x="838200" y="507734"/>
            <a:ext cx="8861981" cy="2016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avadinimas 1"/>
          <p:cNvSpPr txBox="1">
            <a:spLocks/>
          </p:cNvSpPr>
          <p:nvPr/>
        </p:nvSpPr>
        <p:spPr>
          <a:xfrm>
            <a:off x="838200" y="162261"/>
            <a:ext cx="8975103" cy="4319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 smtClean="0">
                <a:solidFill>
                  <a:srgbClr val="002060"/>
                </a:solidFill>
              </a:rPr>
              <a:t>Naudingumo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koeficientas</a:t>
            </a:r>
            <a:endParaRPr lang="lt-LT" sz="4000" b="1" dirty="0">
              <a:solidFill>
                <a:srgbClr val="002060"/>
              </a:solidFill>
            </a:endParaRPr>
          </a:p>
        </p:txBody>
      </p:sp>
      <p:pic>
        <p:nvPicPr>
          <p:cNvPr id="2" name="Paveikslėlis 1"/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1860">
            <a:off x="1366837" y="866775"/>
            <a:ext cx="9458325" cy="51244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0048972" y="95840"/>
                <a:ext cx="1847653" cy="12548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lt-LT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lt-LT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lt-LT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lt-LT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lt-LT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lt-LT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lt-LT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lt-LT" sz="4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lt-LT" sz="4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8972" y="95840"/>
                <a:ext cx="1847653" cy="12548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425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5898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Tvermės dėsniai</a:t>
            </a:r>
            <a:r>
              <a:rPr lang="en-US" b="1" dirty="0" smtClean="0">
                <a:solidFill>
                  <a:srgbClr val="002060"/>
                </a:solidFill>
              </a:rPr>
              <a:t>**</a:t>
            </a:r>
            <a:endParaRPr lang="lt-LT" b="1" dirty="0">
              <a:solidFill>
                <a:srgbClr val="00206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907495"/>
            <a:ext cx="10515600" cy="3692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12.05</a:t>
            </a:r>
            <a:r>
              <a:rPr lang="en-US" dirty="0" smtClean="0"/>
              <a:t> Judesio kiekis ir j</a:t>
            </a:r>
            <a:r>
              <a:rPr lang="lt-LT" dirty="0" smtClean="0"/>
              <a:t>ėgos impulsas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12.0</a:t>
            </a:r>
            <a:r>
              <a:rPr lang="en-US" b="1" dirty="0" smtClean="0">
                <a:solidFill>
                  <a:srgbClr val="002060"/>
                </a:solidFill>
              </a:rPr>
              <a:t>8</a:t>
            </a:r>
            <a:r>
              <a:rPr lang="lt-LT" dirty="0" smtClean="0"/>
              <a:t> Judesio kiekio tvermės dėsnio tyrimas (102 kab.)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</a:t>
            </a:r>
            <a:r>
              <a:rPr lang="en-US" b="1" dirty="0" smtClean="0">
                <a:solidFill>
                  <a:srgbClr val="002060"/>
                </a:solidFill>
              </a:rPr>
              <a:t>10</a:t>
            </a:r>
            <a:r>
              <a:rPr lang="lt-LT" dirty="0" smtClean="0"/>
              <a:t> Darbas ir galia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</a:t>
            </a:r>
            <a:r>
              <a:rPr lang="en-US" b="1" dirty="0" smtClean="0">
                <a:solidFill>
                  <a:srgbClr val="002060"/>
                </a:solidFill>
              </a:rPr>
              <a:t>2</a:t>
            </a:r>
            <a:r>
              <a:rPr lang="lt-LT" dirty="0" smtClean="0"/>
              <a:t> Energijos tvermės dėsni</a:t>
            </a:r>
            <a:r>
              <a:rPr lang="en-US" dirty="0" smtClean="0"/>
              <a:t>s</a:t>
            </a:r>
            <a:endParaRPr lang="lt-LT" dirty="0" smtClean="0"/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</a:t>
            </a:r>
            <a:r>
              <a:rPr lang="en-US" b="1" dirty="0" smtClean="0">
                <a:solidFill>
                  <a:srgbClr val="002060"/>
                </a:solidFill>
              </a:rPr>
              <a:t>2</a:t>
            </a:r>
            <a:r>
              <a:rPr lang="lt-LT" dirty="0" smtClean="0"/>
              <a:t> Naudingumo koeficientas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</a:t>
            </a:r>
            <a:r>
              <a:rPr lang="en-US" b="1" dirty="0" smtClean="0">
                <a:solidFill>
                  <a:srgbClr val="002060"/>
                </a:solidFill>
              </a:rPr>
              <a:t>5</a:t>
            </a:r>
            <a:r>
              <a:rPr lang="lt-LT" b="1" dirty="0" smtClean="0">
                <a:solidFill>
                  <a:srgbClr val="002060"/>
                </a:solidFill>
              </a:rPr>
              <a:t> </a:t>
            </a:r>
            <a:r>
              <a:rPr lang="lt-LT" dirty="0" smtClean="0"/>
              <a:t>Egzaminų bilietai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12.1</a:t>
            </a:r>
            <a:r>
              <a:rPr lang="en-US" b="1" dirty="0" smtClean="0">
                <a:solidFill>
                  <a:srgbClr val="002060"/>
                </a:solidFill>
              </a:rPr>
              <a:t>7</a:t>
            </a:r>
            <a:r>
              <a:rPr lang="lt-LT" dirty="0"/>
              <a:t> Kontrolinis </a:t>
            </a:r>
            <a:r>
              <a:rPr lang="lt-LT" dirty="0" smtClean="0"/>
              <a:t>darbas</a:t>
            </a:r>
            <a:endParaRPr lang="lt-LT" dirty="0"/>
          </a:p>
        </p:txBody>
      </p:sp>
      <p:cxnSp>
        <p:nvCxnSpPr>
          <p:cNvPr id="5" name="Tiesioji jungtis 4"/>
          <p:cNvCxnSpPr/>
          <p:nvPr/>
        </p:nvCxnSpPr>
        <p:spPr>
          <a:xfrm>
            <a:off x="838200" y="631597"/>
            <a:ext cx="10515600" cy="9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Tiesioji jungtis 5"/>
          <p:cNvCxnSpPr/>
          <p:nvPr/>
        </p:nvCxnSpPr>
        <p:spPr>
          <a:xfrm flipV="1">
            <a:off x="838200" y="3431357"/>
            <a:ext cx="5006419" cy="1099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83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Tiesioji jungtis 4"/>
          <p:cNvCxnSpPr/>
          <p:nvPr/>
        </p:nvCxnSpPr>
        <p:spPr>
          <a:xfrm>
            <a:off x="838200" y="507734"/>
            <a:ext cx="10515600" cy="9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avadinimas 1"/>
          <p:cNvSpPr txBox="1">
            <a:spLocks/>
          </p:cNvSpPr>
          <p:nvPr/>
        </p:nvSpPr>
        <p:spPr>
          <a:xfrm>
            <a:off x="838200" y="228528"/>
            <a:ext cx="10515600" cy="2758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Judesio kiekis ir j</a:t>
            </a:r>
            <a:r>
              <a:rPr lang="lt-LT" sz="4000" b="1" dirty="0" err="1" smtClean="0">
                <a:solidFill>
                  <a:srgbClr val="002060"/>
                </a:solidFill>
              </a:rPr>
              <a:t>ėgos</a:t>
            </a:r>
            <a:r>
              <a:rPr lang="lt-LT" sz="4000" b="1" dirty="0" smtClean="0">
                <a:solidFill>
                  <a:srgbClr val="002060"/>
                </a:solidFill>
              </a:rPr>
              <a:t> impulsas</a:t>
            </a:r>
            <a:endParaRPr lang="lt-LT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14" name="Lentelė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899184"/>
              </p:ext>
            </p:extLst>
          </p:nvPr>
        </p:nvGraphicFramePr>
        <p:xfrm>
          <a:off x="1062182" y="3685586"/>
          <a:ext cx="10067636" cy="300917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355879">
                  <a:extLst>
                    <a:ext uri="{9D8B030D-6E8A-4147-A177-3AD203B41FA5}">
                      <a16:colId xmlns:a16="http://schemas.microsoft.com/office/drawing/2014/main" val="1800946750"/>
                    </a:ext>
                  </a:extLst>
                </a:gridCol>
                <a:gridCol w="2924953">
                  <a:extLst>
                    <a:ext uri="{9D8B030D-6E8A-4147-A177-3AD203B41FA5}">
                      <a16:colId xmlns:a16="http://schemas.microsoft.com/office/drawing/2014/main" val="3568838973"/>
                    </a:ext>
                  </a:extLst>
                </a:gridCol>
                <a:gridCol w="3786804">
                  <a:extLst>
                    <a:ext uri="{9D8B030D-6E8A-4147-A177-3AD203B41FA5}">
                      <a16:colId xmlns:a16="http://schemas.microsoft.com/office/drawing/2014/main" val="2928235991"/>
                    </a:ext>
                  </a:extLst>
                </a:gridCol>
              </a:tblGrid>
              <a:tr h="650743">
                <a:tc>
                  <a:txBody>
                    <a:bodyPr/>
                    <a:lstStyle/>
                    <a:p>
                      <a:pPr algn="ctr"/>
                      <a:r>
                        <a:rPr lang="lt-LT" sz="2800" dirty="0" smtClean="0"/>
                        <a:t>Fizikinio</a:t>
                      </a:r>
                      <a:r>
                        <a:rPr lang="lt-LT" sz="2800" baseline="0" dirty="0" smtClean="0"/>
                        <a:t> dydžio pavadinimas</a:t>
                      </a:r>
                      <a:endParaRPr lang="lt-LT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800" dirty="0" smtClean="0"/>
                        <a:t>Žymėjimas</a:t>
                      </a:r>
                      <a:endParaRPr lang="lt-LT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800" dirty="0" smtClean="0"/>
                        <a:t>Matavimo vienetas</a:t>
                      </a:r>
                      <a:endParaRPr lang="lt-LT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9699789"/>
                  </a:ext>
                </a:extLst>
              </a:tr>
              <a:tr h="688098">
                <a:tc>
                  <a:txBody>
                    <a:bodyPr/>
                    <a:lstStyle/>
                    <a:p>
                      <a:pPr algn="ctr"/>
                      <a:r>
                        <a:rPr lang="lt-LT" sz="2800" dirty="0" smtClean="0"/>
                        <a:t>Judesio</a:t>
                      </a:r>
                      <a:r>
                        <a:rPr lang="lt-LT" sz="2800" baseline="0" dirty="0" smtClean="0"/>
                        <a:t> kiekis</a:t>
                      </a:r>
                      <a:endParaRPr lang="lt-LT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2195358"/>
                  </a:ext>
                </a:extLst>
              </a:tr>
              <a:tr h="688098">
                <a:tc>
                  <a:txBody>
                    <a:bodyPr/>
                    <a:lstStyle/>
                    <a:p>
                      <a:pPr algn="ctr"/>
                      <a:r>
                        <a:rPr lang="lt-LT" sz="2800" dirty="0" smtClean="0"/>
                        <a:t>Judesio kiekio pokytis</a:t>
                      </a:r>
                      <a:endParaRPr lang="lt-LT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1227875"/>
                  </a:ext>
                </a:extLst>
              </a:tr>
              <a:tr h="688098">
                <a:tc>
                  <a:txBody>
                    <a:bodyPr/>
                    <a:lstStyle/>
                    <a:p>
                      <a:pPr algn="ctr"/>
                      <a:r>
                        <a:rPr lang="lt-LT" sz="2800" dirty="0" smtClean="0"/>
                        <a:t>Jėgos</a:t>
                      </a:r>
                      <a:r>
                        <a:rPr lang="lt-LT" sz="2800" baseline="0" dirty="0" smtClean="0"/>
                        <a:t> impulsas</a:t>
                      </a:r>
                      <a:endParaRPr lang="lt-LT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8887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46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Tiesioji jungtis 4"/>
          <p:cNvCxnSpPr/>
          <p:nvPr/>
        </p:nvCxnSpPr>
        <p:spPr>
          <a:xfrm>
            <a:off x="838200" y="507734"/>
            <a:ext cx="10515600" cy="9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avadinimas 1"/>
          <p:cNvSpPr txBox="1">
            <a:spLocks/>
          </p:cNvSpPr>
          <p:nvPr/>
        </p:nvSpPr>
        <p:spPr>
          <a:xfrm>
            <a:off x="838200" y="228528"/>
            <a:ext cx="10515600" cy="2758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Judesio kiekis ir j</a:t>
            </a:r>
            <a:r>
              <a:rPr lang="lt-LT" sz="4000" b="1" dirty="0" smtClean="0">
                <a:solidFill>
                  <a:srgbClr val="002060"/>
                </a:solidFill>
              </a:rPr>
              <a:t>ėgos impulsas</a:t>
            </a:r>
            <a:endParaRPr lang="lt-LT" sz="4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urinio vietos rezervavimo ženklas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849745"/>
                <a:ext cx="10515600" cy="2558473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arenR"/>
                </a:pPr>
                <a:r>
                  <a:rPr lang="lt-LT" sz="2400" dirty="0" smtClean="0"/>
                  <a:t>Automobilis, kurio masė 1,5 t, juda 72 km/h greičiu. Apskaičiuokite jo judesio kiekį.</a:t>
                </a:r>
              </a:p>
              <a:p>
                <a:pPr marL="514350" indent="-514350">
                  <a:buAutoNum type="arabicParenR"/>
                </a:pPr>
                <a:endParaRPr lang="lt-LT" sz="2400" dirty="0" smtClean="0"/>
              </a:p>
              <a:p>
                <a:pPr marL="0" indent="0">
                  <a:buNone/>
                </a:pPr>
                <a:r>
                  <a:rPr lang="lt-LT" sz="2400" dirty="0" smtClean="0"/>
                  <a:t>2)  5 </a:t>
                </a:r>
                <a:r>
                  <a:rPr lang="lt-LT" sz="2400" dirty="0"/>
                  <a:t>kg masės kūno judėjimas aprašomas lygtimi </a:t>
                </a:r>
                <a14:m>
                  <m:oMath xmlns:m="http://schemas.openxmlformats.org/officeDocument/2006/math">
                    <m:r>
                      <a:rPr lang="lt-LT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lt-LT" sz="2400" i="1">
                        <a:latin typeface="Cambria Math" panose="02040503050406030204" pitchFamily="18" charset="0"/>
                      </a:rPr>
                      <m:t>=10−2</m:t>
                    </m:r>
                    <m:r>
                      <a:rPr lang="lt-LT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lt-LT" sz="240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lt-LT" sz="2400" dirty="0"/>
                  <a:t> Koks kūno judesio kiekio pokytis per 3 s?</a:t>
                </a:r>
              </a:p>
            </p:txBody>
          </p:sp>
        </mc:Choice>
        <mc:Fallback xmlns="">
          <p:sp>
            <p:nvSpPr>
              <p:cNvPr id="10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49745"/>
                <a:ext cx="10515600" cy="2558473"/>
              </a:xfrm>
              <a:blipFill>
                <a:blip r:embed="rId2"/>
                <a:stretch>
                  <a:fillRect l="-928" t="-3571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urinio vietos rezervavimo ženklas 2"/>
          <p:cNvSpPr txBox="1">
            <a:spLocks/>
          </p:cNvSpPr>
          <p:nvPr/>
        </p:nvSpPr>
        <p:spPr>
          <a:xfrm>
            <a:off x="838200" y="3571118"/>
            <a:ext cx="10515600" cy="2436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t-LT" sz="2400" dirty="0" smtClean="0"/>
              <a:t>3)  Automobilį 12 s veikė 12 </a:t>
            </a:r>
            <a:r>
              <a:rPr lang="lt-LT" sz="2400" dirty="0" err="1" smtClean="0"/>
              <a:t>kN</a:t>
            </a:r>
            <a:r>
              <a:rPr lang="lt-LT" sz="2400" dirty="0" smtClean="0"/>
              <a:t> jėga.</a:t>
            </a:r>
          </a:p>
          <a:p>
            <a:pPr marL="971550" lvl="1" indent="-514350">
              <a:buFont typeface="+mj-lt"/>
              <a:buAutoNum type="alphaLcParenR"/>
            </a:pPr>
            <a:r>
              <a:rPr lang="lt-LT" dirty="0" smtClean="0"/>
              <a:t>Koks jėgos impulsas veikė automobilį?</a:t>
            </a:r>
          </a:p>
          <a:p>
            <a:pPr marL="971550" lvl="1" indent="-514350">
              <a:buFont typeface="+mj-lt"/>
              <a:buAutoNum type="alphaLcParenR"/>
            </a:pPr>
            <a:r>
              <a:rPr lang="lt-LT" dirty="0" smtClean="0"/>
              <a:t>Kiek pakito automobilio judesio kiekis?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lt-LT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lt-LT" sz="2400" dirty="0" smtClean="0"/>
              <a:t>4)  Automobilio, kurio masė 2 t, greitis pakito nuo 20 m/s iki 40 m/s. Koks jėgos impulsas jį paveikė?</a:t>
            </a:r>
          </a:p>
        </p:txBody>
      </p:sp>
    </p:spTree>
    <p:extLst>
      <p:ext uri="{BB962C8B-B14F-4D97-AF65-F5344CB8AC3E}">
        <p14:creationId xmlns:p14="http://schemas.microsoft.com/office/powerpoint/2010/main" val="56973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3588"/>
                <a:ext cx="10515600" cy="257088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lt-LT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Apibrėžimas</a:t>
                </a:r>
                <a:r>
                  <a:rPr lang="lt-LT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Mechaninis darbas – fizikinis dydis, lygus jėgos, poslinkio ir kampo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kosinuso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lt-LT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tarp jų sandaugai.</a:t>
                </a:r>
              </a:p>
              <a:p>
                <a:pPr marL="0" indent="0">
                  <a:buNone/>
                </a:pPr>
                <a:endParaRPr lang="lt-LT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lt-LT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Formulė</a:t>
                </a:r>
                <a:r>
                  <a:rPr lang="lt-LT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lt-LT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lt-L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lt-L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𝐹𝑠𝑐𝑜𝑠</m:t>
                    </m:r>
                    <m:r>
                      <a:rPr lang="lt-L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lt-LT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lt-LT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lt-LT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Brėžinys</a:t>
                </a:r>
                <a:r>
                  <a:rPr lang="lt-LT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lt-LT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3588"/>
                <a:ext cx="10515600" cy="2570885"/>
              </a:xfrm>
              <a:blipFill>
                <a:blip r:embed="rId2"/>
                <a:stretch>
                  <a:fillRect l="-1043" t="-5463" b="-3563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avadinimas 1"/>
          <p:cNvSpPr txBox="1">
            <a:spLocks/>
          </p:cNvSpPr>
          <p:nvPr/>
        </p:nvSpPr>
        <p:spPr>
          <a:xfrm>
            <a:off x="1170709" y="3404033"/>
            <a:ext cx="10515600" cy="558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smtClean="0">
                <a:solidFill>
                  <a:srgbClr val="002060"/>
                </a:solidFill>
              </a:rPr>
              <a:t>I treniruotė</a:t>
            </a:r>
            <a:endParaRPr lang="lt-LT" sz="4000" b="1" dirty="0">
              <a:solidFill>
                <a:srgbClr val="002060"/>
              </a:solidFill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021" y="4581525"/>
            <a:ext cx="8562975" cy="2276475"/>
          </a:xfrm>
          <a:prstGeom prst="rect">
            <a:avLst/>
          </a:prstGeom>
        </p:spPr>
      </p:pic>
      <p:cxnSp>
        <p:nvCxnSpPr>
          <p:cNvPr id="7" name="Tiesioji jungtis 6"/>
          <p:cNvCxnSpPr/>
          <p:nvPr/>
        </p:nvCxnSpPr>
        <p:spPr>
          <a:xfrm>
            <a:off x="838200" y="507734"/>
            <a:ext cx="10515600" cy="9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avadinimas 1"/>
          <p:cNvSpPr txBox="1">
            <a:spLocks/>
          </p:cNvSpPr>
          <p:nvPr/>
        </p:nvSpPr>
        <p:spPr>
          <a:xfrm>
            <a:off x="838200" y="228528"/>
            <a:ext cx="10515600" cy="2758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Mechaninis darbas</a:t>
            </a:r>
            <a:endParaRPr lang="lt-LT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7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06824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lt-LT" b="1" dirty="0" smtClean="0"/>
              <a:t>Teiginys</a:t>
            </a:r>
            <a:r>
              <a:rPr lang="lt-LT" dirty="0" smtClean="0"/>
              <a:t>. Sakome, kad mechaninį darbą atlieka jėga.</a:t>
            </a:r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 smtClean="0"/>
          </a:p>
        </p:txBody>
      </p:sp>
      <p:sp>
        <p:nvSpPr>
          <p:cNvPr id="4" name="Pavadinimas 1"/>
          <p:cNvSpPr>
            <a:spLocks noGrp="1"/>
          </p:cNvSpPr>
          <p:nvPr>
            <p:ph type="title"/>
          </p:nvPr>
        </p:nvSpPr>
        <p:spPr>
          <a:xfrm>
            <a:off x="907472" y="309708"/>
            <a:ext cx="10515600" cy="51233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KAS ATLIEKA MECHANINĮ DARBĄ?</a:t>
            </a:r>
            <a:endParaRPr lang="lt-LT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/>
          </p:nvPr>
        </p:nvGraphicFramePr>
        <p:xfrm>
          <a:off x="2032001" y="3814616"/>
          <a:ext cx="8266543" cy="224332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70318">
                  <a:extLst>
                    <a:ext uri="{9D8B030D-6E8A-4147-A177-3AD203B41FA5}">
                      <a16:colId xmlns:a16="http://schemas.microsoft.com/office/drawing/2014/main" val="4043651897"/>
                    </a:ext>
                  </a:extLst>
                </a:gridCol>
                <a:gridCol w="2870318">
                  <a:extLst>
                    <a:ext uri="{9D8B030D-6E8A-4147-A177-3AD203B41FA5}">
                      <a16:colId xmlns:a16="http://schemas.microsoft.com/office/drawing/2014/main" val="1917413056"/>
                    </a:ext>
                  </a:extLst>
                </a:gridCol>
                <a:gridCol w="2525907">
                  <a:extLst>
                    <a:ext uri="{9D8B030D-6E8A-4147-A177-3AD203B41FA5}">
                      <a16:colId xmlns:a16="http://schemas.microsoft.com/office/drawing/2014/main" val="2082566444"/>
                    </a:ext>
                  </a:extLst>
                </a:gridCol>
              </a:tblGrid>
              <a:tr h="517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>
                          <a:effectLst/>
                        </a:rPr>
                        <a:t>Obuoliui krintant nuo šakos darbą atlieka</a:t>
                      </a: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>
                          <a:effectLst/>
                        </a:rPr>
                        <a:t>tamprumo jėga</a:t>
                      </a: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4903520"/>
                  </a:ext>
                </a:extLst>
              </a:tr>
              <a:tr h="376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>
                          <a:effectLst/>
                        </a:rPr>
                        <a:t>Automobiliui judant išjungtu varikliu darbą atlieka</a:t>
                      </a: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>
                          <a:effectLst/>
                        </a:rPr>
                        <a:t>trinties jėga</a:t>
                      </a: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0810963"/>
                  </a:ext>
                </a:extLst>
              </a:tr>
              <a:tr h="376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Spyruoklei uždarant duris darbą atlieka</a:t>
                      </a:r>
                      <a:endParaRPr lang="lt-LT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>
                          <a:effectLst/>
                        </a:rPr>
                        <a:t>sunkio jėga</a:t>
                      </a: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089271"/>
                  </a:ext>
                </a:extLst>
              </a:tr>
              <a:tr h="376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Tiltukui linkstant po šuolininku darbą atlieka</a:t>
                      </a:r>
                      <a:endParaRPr lang="lt-LT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>
                          <a:effectLst/>
                        </a:rPr>
                        <a:t>svorio jėga</a:t>
                      </a:r>
                      <a:endParaRPr lang="lt-LT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2629188"/>
                  </a:ext>
                </a:extLst>
              </a:tr>
            </a:tbl>
          </a:graphicData>
        </a:graphic>
      </p:graphicFrame>
      <p:sp>
        <p:nvSpPr>
          <p:cNvPr id="7" name="Pavadinimas 1"/>
          <p:cNvSpPr txBox="1">
            <a:spLocks/>
          </p:cNvSpPr>
          <p:nvPr/>
        </p:nvSpPr>
        <p:spPr>
          <a:xfrm>
            <a:off x="838200" y="23541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II treniruotė</a:t>
            </a:r>
            <a:endParaRPr lang="lt-LT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37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1"/>
          <p:cNvSpPr>
            <a:spLocks noGrp="1"/>
          </p:cNvSpPr>
          <p:nvPr>
            <p:ph type="title"/>
          </p:nvPr>
        </p:nvSpPr>
        <p:spPr>
          <a:xfrm>
            <a:off x="879763" y="183701"/>
            <a:ext cx="10515600" cy="51233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KADA MECHANINIS DARBAS NEATLIEKAMAS?</a:t>
            </a:r>
            <a:endParaRPr lang="lt-LT" sz="4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Lentelė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58617" y="717821"/>
              <a:ext cx="11591635" cy="1002792"/>
            </p:xfrm>
            <a:graphic>
              <a:graphicData uri="http://schemas.openxmlformats.org/drawingml/2006/table">
                <a:tbl>
                  <a:tblPr firstRow="1" firstCol="1" bandRow="1">
                    <a:tableStyleId>{5FD0F851-EC5A-4D38-B0AD-8093EC10F338}</a:tableStyleId>
                  </a:tblPr>
                  <a:tblGrid>
                    <a:gridCol w="3329821">
                      <a:extLst>
                        <a:ext uri="{9D8B030D-6E8A-4147-A177-3AD203B41FA5}">
                          <a16:colId xmlns:a16="http://schemas.microsoft.com/office/drawing/2014/main" val="2863947101"/>
                        </a:ext>
                      </a:extLst>
                    </a:gridCol>
                    <a:gridCol w="4092300">
                      <a:extLst>
                        <a:ext uri="{9D8B030D-6E8A-4147-A177-3AD203B41FA5}">
                          <a16:colId xmlns:a16="http://schemas.microsoft.com/office/drawing/2014/main" val="1882644159"/>
                        </a:ext>
                      </a:extLst>
                    </a:gridCol>
                    <a:gridCol w="4169514">
                      <a:extLst>
                        <a:ext uri="{9D8B030D-6E8A-4147-A177-3AD203B41FA5}">
                          <a16:colId xmlns:a16="http://schemas.microsoft.com/office/drawing/2014/main" val="3303334251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Darbas neatliekamas, kai...</a:t>
                          </a:r>
                          <a:endParaRPr lang="lt-LT" sz="2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Pavyzdys</a:t>
                          </a:r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Įrodymas</a:t>
                          </a:r>
                          <a:endParaRPr lang="lt-LT" sz="2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829482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Kūną veikia jėga, bet jis nepasislenka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Žmogus stumia spintą, bet ji nejuda</a:t>
                          </a:r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𝐹𝑠𝑐𝑜𝑠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∙0∙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8824358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Lentelė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26596677"/>
                  </p:ext>
                </p:extLst>
              </p:nvPr>
            </p:nvGraphicFramePr>
            <p:xfrm>
              <a:off x="258617" y="717821"/>
              <a:ext cx="11591635" cy="1002792"/>
            </p:xfrm>
            <a:graphic>
              <a:graphicData uri="http://schemas.openxmlformats.org/drawingml/2006/table">
                <a:tbl>
                  <a:tblPr firstRow="1" firstCol="1" bandRow="1">
                    <a:tableStyleId>{5FD0F851-EC5A-4D38-B0AD-8093EC10F338}</a:tableStyleId>
                  </a:tblPr>
                  <a:tblGrid>
                    <a:gridCol w="3329821">
                      <a:extLst>
                        <a:ext uri="{9D8B030D-6E8A-4147-A177-3AD203B41FA5}">
                          <a16:colId xmlns:a16="http://schemas.microsoft.com/office/drawing/2014/main" val="2863947101"/>
                        </a:ext>
                      </a:extLst>
                    </a:gridCol>
                    <a:gridCol w="4092300">
                      <a:extLst>
                        <a:ext uri="{9D8B030D-6E8A-4147-A177-3AD203B41FA5}">
                          <a16:colId xmlns:a16="http://schemas.microsoft.com/office/drawing/2014/main" val="1882644159"/>
                        </a:ext>
                      </a:extLst>
                    </a:gridCol>
                    <a:gridCol w="4169514">
                      <a:extLst>
                        <a:ext uri="{9D8B030D-6E8A-4147-A177-3AD203B41FA5}">
                          <a16:colId xmlns:a16="http://schemas.microsoft.com/office/drawing/2014/main" val="3303334251"/>
                        </a:ext>
                      </a:extLst>
                    </a:gridCol>
                  </a:tblGrid>
                  <a:tr h="35052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Darbas neatliekamas, kai...</a:t>
                          </a:r>
                          <a:endParaRPr lang="lt-LT" sz="2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Pavyzdys</a:t>
                          </a:r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Įrodymas</a:t>
                          </a:r>
                          <a:endParaRPr lang="lt-LT" sz="2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38294827"/>
                      </a:ext>
                    </a:extLst>
                  </a:tr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Kūną veikia jėga, bet jis nepasislenka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Žmogus stumia spintą, bet ji nejuda</a:t>
                          </a:r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lt-LT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8216" t="-62037" r="-439" b="-203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824358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2392219" y="47511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lt-LT" altLang="lt-L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lt-LT" altLang="lt-L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Lentelė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115551"/>
                  </p:ext>
                </p:extLst>
              </p:nvPr>
            </p:nvGraphicFramePr>
            <p:xfrm>
              <a:off x="258617" y="1719960"/>
              <a:ext cx="11591635" cy="1956816"/>
            </p:xfrm>
            <a:graphic>
              <a:graphicData uri="http://schemas.openxmlformats.org/drawingml/2006/table">
                <a:tbl>
                  <a:tblPr firstRow="1" firstCol="1" bandRow="1">
                    <a:tableStyleId>{5FD0F851-EC5A-4D38-B0AD-8093EC10F338}</a:tableStyleId>
                  </a:tblPr>
                  <a:tblGrid>
                    <a:gridCol w="3329821">
                      <a:extLst>
                        <a:ext uri="{9D8B030D-6E8A-4147-A177-3AD203B41FA5}">
                          <a16:colId xmlns:a16="http://schemas.microsoft.com/office/drawing/2014/main" val="2863947101"/>
                        </a:ext>
                      </a:extLst>
                    </a:gridCol>
                    <a:gridCol w="4092300">
                      <a:extLst>
                        <a:ext uri="{9D8B030D-6E8A-4147-A177-3AD203B41FA5}">
                          <a16:colId xmlns:a16="http://schemas.microsoft.com/office/drawing/2014/main" val="1882644159"/>
                        </a:ext>
                      </a:extLst>
                    </a:gridCol>
                    <a:gridCol w="4169514">
                      <a:extLst>
                        <a:ext uri="{9D8B030D-6E8A-4147-A177-3AD203B41FA5}">
                          <a16:colId xmlns:a16="http://schemas.microsoft.com/office/drawing/2014/main" val="3303334251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Kūno neveikia jėga, bet jis pasislenka</a:t>
                          </a:r>
                          <a:endParaRPr lang="lt-LT" sz="20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Kosminė dulkė juda iš inercijos be oro pasipriešinimo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𝐹𝑠𝑐𝑜𝑠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=0∙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lt-LT" sz="2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7619311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Kūno neveikia jėga ir kūnas nepasislenka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Žmogus bando</a:t>
                          </a:r>
                          <a:r>
                            <a:rPr lang="lt-LT" sz="2000" baseline="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išrauti kelmą rankomis</a:t>
                          </a:r>
                          <a:endParaRPr lang="lt-L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𝐹𝑠𝑐𝑜𝑠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=0∙0∙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79429640"/>
                      </a:ext>
                    </a:extLst>
                  </a:tr>
                  <a:tr h="3136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Kūnas pasislenka statmenai jėgos veikimo krypčiai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Apskritimu judantis kūnas</a:t>
                          </a:r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𝐹𝑠𝑐𝑜𝑠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lt-LT" sz="20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F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m:rPr>
                                    <m:sty m:val="p"/>
                                  </m:rPr>
                                  <a:rPr lang="lt-LT" sz="20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lt-LT" sz="20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  <m:r>
                                  <a:rPr lang="lt-LT" sz="2000" b="0" i="1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en-US" sz="2000">
                                    <a:effectLst/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lt-LT" sz="36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3905676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Lentelė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115551"/>
                  </p:ext>
                </p:extLst>
              </p:nvPr>
            </p:nvGraphicFramePr>
            <p:xfrm>
              <a:off x="258617" y="1719960"/>
              <a:ext cx="11591635" cy="1956816"/>
            </p:xfrm>
            <a:graphic>
              <a:graphicData uri="http://schemas.openxmlformats.org/drawingml/2006/table">
                <a:tbl>
                  <a:tblPr firstRow="1" firstCol="1" bandRow="1">
                    <a:tableStyleId>{5FD0F851-EC5A-4D38-B0AD-8093EC10F338}</a:tableStyleId>
                  </a:tblPr>
                  <a:tblGrid>
                    <a:gridCol w="3329821">
                      <a:extLst>
                        <a:ext uri="{9D8B030D-6E8A-4147-A177-3AD203B41FA5}">
                          <a16:colId xmlns:a16="http://schemas.microsoft.com/office/drawing/2014/main" val="2863947101"/>
                        </a:ext>
                      </a:extLst>
                    </a:gridCol>
                    <a:gridCol w="4092300">
                      <a:extLst>
                        <a:ext uri="{9D8B030D-6E8A-4147-A177-3AD203B41FA5}">
                          <a16:colId xmlns:a16="http://schemas.microsoft.com/office/drawing/2014/main" val="1882644159"/>
                        </a:ext>
                      </a:extLst>
                    </a:gridCol>
                    <a:gridCol w="4169514">
                      <a:extLst>
                        <a:ext uri="{9D8B030D-6E8A-4147-A177-3AD203B41FA5}">
                          <a16:colId xmlns:a16="http://schemas.microsoft.com/office/drawing/2014/main" val="3303334251"/>
                        </a:ext>
                      </a:extLst>
                    </a:gridCol>
                  </a:tblGrid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Kūno neveikia jėga, bet jis pasislenka</a:t>
                          </a:r>
                          <a:endParaRPr lang="lt-LT" sz="20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Kosminė dulkė juda iš inercijos be oro pasipriešinimo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lt-LT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78216" t="-12150" r="-439" b="-2214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76193117"/>
                      </a:ext>
                    </a:extLst>
                  </a:tr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Kūno neveikia jėga ir kūnas nepasislenka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Žmogus bando</a:t>
                          </a:r>
                          <a:r>
                            <a:rPr lang="lt-LT" sz="2000" baseline="0" dirty="0" smtClean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išrauti kelmą rankomis</a:t>
                          </a:r>
                          <a:endParaRPr lang="lt-L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lt-LT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78216" t="-111111" r="-439" b="-119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79429640"/>
                      </a:ext>
                    </a:extLst>
                  </a:tr>
                  <a:tr h="6522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b="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Kūnas pasislenka statmenai jėgos veikimo krypčiai</a:t>
                          </a:r>
                          <a:endParaRPr lang="lt-LT" sz="2800" b="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lt-LT" sz="2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Apskritimu judantis kūnas</a:t>
                          </a:r>
                          <a:endParaRPr lang="lt-LT" sz="2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lt-LT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78216" t="-213084" r="-439" b="-205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056762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4" name="Paveikslėlis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6652" y="4499162"/>
            <a:ext cx="6719166" cy="2157035"/>
          </a:xfrm>
          <a:prstGeom prst="rect">
            <a:avLst/>
          </a:prstGeom>
        </p:spPr>
      </p:pic>
      <p:sp>
        <p:nvSpPr>
          <p:cNvPr id="19" name="Pavadinimas 1"/>
          <p:cNvSpPr txBox="1">
            <a:spLocks/>
          </p:cNvSpPr>
          <p:nvPr/>
        </p:nvSpPr>
        <p:spPr>
          <a:xfrm>
            <a:off x="2037770" y="3726594"/>
            <a:ext cx="8033328" cy="767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III treniruotė</a:t>
            </a:r>
            <a:endParaRPr lang="lt-LT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78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13063" y="3943928"/>
            <a:ext cx="10984345" cy="2620962"/>
          </a:xfrm>
        </p:spPr>
        <p:txBody>
          <a:bodyPr/>
          <a:lstStyle/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Kokį darbą atlieka trinties jėga, jei 2 t masės automobilis, važiavęs 72 km/h greičiu sumažino greitį iki 18 km/h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Kokį darbą atlieka sunkio jėga 500 g masės ereliui krintant iš 120 m ir 20 m aukštyje sugaunant grobį? Oro pasipriešinimo nepaisykite.</a:t>
            </a:r>
          </a:p>
          <a:p>
            <a:pPr marL="0" indent="0">
              <a:buNone/>
            </a:pPr>
            <a:endParaRPr lang="lt-LT" dirty="0"/>
          </a:p>
          <a:p>
            <a:endParaRPr lang="lt-LT" dirty="0"/>
          </a:p>
        </p:txBody>
      </p:sp>
      <p:sp>
        <p:nvSpPr>
          <p:cNvPr id="4" name="Pavadinimas 1"/>
          <p:cNvSpPr>
            <a:spLocks noGrp="1"/>
          </p:cNvSpPr>
          <p:nvPr>
            <p:ph type="title"/>
          </p:nvPr>
        </p:nvSpPr>
        <p:spPr>
          <a:xfrm>
            <a:off x="879763" y="183701"/>
            <a:ext cx="10515600" cy="51233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KAIP MECHANINIS DARBAS SIEJASI SU ENERGIJA?</a:t>
            </a:r>
            <a:endParaRPr lang="lt-LT" sz="4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68772" y="1080654"/>
                <a:ext cx="1937582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lt-LT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=∆</m:t>
                      </m:r>
                      <m:r>
                        <a:rPr lang="lt-LT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</m:oMath>
                  </m:oMathPara>
                </a14:m>
                <a:endParaRPr lang="lt-LT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772" y="1080654"/>
                <a:ext cx="1937582" cy="6771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avadinimas 1"/>
          <p:cNvSpPr txBox="1">
            <a:spLocks/>
          </p:cNvSpPr>
          <p:nvPr/>
        </p:nvSpPr>
        <p:spPr>
          <a:xfrm>
            <a:off x="2010061" y="3176915"/>
            <a:ext cx="8033328" cy="767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IV treniruotė</a:t>
            </a:r>
            <a:endParaRPr lang="lt-LT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5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1"/>
          <p:cNvSpPr>
            <a:spLocks noGrp="1"/>
          </p:cNvSpPr>
          <p:nvPr>
            <p:ph type="title"/>
          </p:nvPr>
        </p:nvSpPr>
        <p:spPr>
          <a:xfrm>
            <a:off x="879763" y="580864"/>
            <a:ext cx="10515600" cy="512330"/>
          </a:xfrm>
        </p:spPr>
        <p:txBody>
          <a:bodyPr>
            <a:normAutofit fontScale="90000"/>
          </a:bodyPr>
          <a:lstStyle/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KĄ REIŠKIA JĖGOS IR POSLINKIO GRAFIKO APRIBOTAS PLOTAS?</a:t>
            </a:r>
            <a:endParaRPr lang="lt-LT" sz="4000" b="1" dirty="0">
              <a:solidFill>
                <a:srgbClr val="002060"/>
              </a:solidFill>
            </a:endParaRPr>
          </a:p>
        </p:txBody>
      </p:sp>
      <p:pic>
        <p:nvPicPr>
          <p:cNvPr id="5" name="Paveikslėlis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802" y="1385597"/>
            <a:ext cx="3569598" cy="2835421"/>
          </a:xfrm>
          <a:prstGeom prst="rect">
            <a:avLst/>
          </a:prstGeom>
        </p:spPr>
      </p:pic>
      <p:pic>
        <p:nvPicPr>
          <p:cNvPr id="6" name="Paveikslėlis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55" y="1385598"/>
            <a:ext cx="3274547" cy="2761530"/>
          </a:xfrm>
          <a:prstGeom prst="rect">
            <a:avLst/>
          </a:prstGeom>
        </p:spPr>
      </p:pic>
      <p:pic>
        <p:nvPicPr>
          <p:cNvPr id="7" name="Paveikslėlis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803" y="1313440"/>
            <a:ext cx="3814560" cy="2905846"/>
          </a:xfrm>
          <a:prstGeom prst="rect">
            <a:avLst/>
          </a:prstGeom>
        </p:spPr>
      </p:pic>
      <p:sp>
        <p:nvSpPr>
          <p:cNvPr id="8" name="Pavadinimas 1"/>
          <p:cNvSpPr txBox="1">
            <a:spLocks/>
          </p:cNvSpPr>
          <p:nvPr/>
        </p:nvSpPr>
        <p:spPr>
          <a:xfrm>
            <a:off x="2028534" y="4340697"/>
            <a:ext cx="8033328" cy="767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4000" b="1" dirty="0" smtClean="0">
                <a:solidFill>
                  <a:srgbClr val="002060"/>
                </a:solidFill>
              </a:rPr>
              <a:t>V treniruotė</a:t>
            </a:r>
            <a:endParaRPr lang="lt-LT" sz="4000" b="1" dirty="0">
              <a:solidFill>
                <a:srgbClr val="002060"/>
              </a:solidFill>
            </a:endParaRPr>
          </a:p>
        </p:txBody>
      </p:sp>
      <p:sp>
        <p:nvSpPr>
          <p:cNvPr id="9" name="Turinio vietos rezervavimo ženklas 2"/>
          <p:cNvSpPr>
            <a:spLocks noGrp="1"/>
          </p:cNvSpPr>
          <p:nvPr>
            <p:ph idx="1"/>
          </p:nvPr>
        </p:nvSpPr>
        <p:spPr>
          <a:xfrm>
            <a:off x="613063" y="5227388"/>
            <a:ext cx="10984345" cy="545339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Apskaičiuokite III-</a:t>
            </a:r>
            <a:r>
              <a:rPr lang="lt-LT" dirty="0" err="1" smtClean="0"/>
              <a:t>ajame</a:t>
            </a:r>
            <a:r>
              <a:rPr lang="lt-LT" dirty="0" smtClean="0"/>
              <a:t> grafike jėgos atliktą darbą.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8943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495</Words>
  <Application>Microsoft Office PowerPoint</Application>
  <PresentationFormat>Plačiaekranė</PresentationFormat>
  <Paragraphs>85</Paragraphs>
  <Slides>12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„Office“ tema</vt:lpstr>
      <vt:lpstr>Tvermės dėsniai*</vt:lpstr>
      <vt:lpstr>Tvermės dėsniai**</vt:lpstr>
      <vt:lpstr>„PowerPoint“ pateiktis</vt:lpstr>
      <vt:lpstr>„PowerPoint“ pateiktis</vt:lpstr>
      <vt:lpstr>„PowerPoint“ pateiktis</vt:lpstr>
      <vt:lpstr>KAS ATLIEKA MECHANINĮ DARBĄ?</vt:lpstr>
      <vt:lpstr>KADA MECHANINIS DARBAS NEATLIEKAMAS?</vt:lpstr>
      <vt:lpstr>KAIP MECHANINIS DARBAS SIEJASI SU ENERGIJA?</vt:lpstr>
      <vt:lpstr>KĄ REIŠKIA JĖGOS IR POSLINKIO GRAFIKO APRIBOTAS PLOTAS?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Kartojimas</dc:title>
  <dc:creator>Lukas Bagdonavičius</dc:creator>
  <cp:lastModifiedBy>Lukas Bagdonavičius</cp:lastModifiedBy>
  <cp:revision>19</cp:revision>
  <dcterms:created xsi:type="dcterms:W3CDTF">2024-11-26T08:52:22Z</dcterms:created>
  <dcterms:modified xsi:type="dcterms:W3CDTF">2025-11-02T11:38:12Z</dcterms:modified>
</cp:coreProperties>
</file>