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33" autoAdjust="0"/>
    <p:restoredTop sz="94662" autoAdjust="0"/>
  </p:normalViewPr>
  <p:slideViewPr>
    <p:cSldViewPr>
      <p:cViewPr varScale="1">
        <p:scale>
          <a:sx n="63" d="100"/>
          <a:sy n="63" d="100"/>
        </p:scale>
        <p:origin x="120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pasikeis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automobilio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kinetin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 energija jo greitį padidinus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kartus?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 smtClean="0"/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   padidės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suma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žės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kartus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nepasikeis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   padidės 9 kartus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49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10. Kuris 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ūnas turi potencinės energijos?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ant Žemės gulintis obuolys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bėgantis žmogus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 m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distanciją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ant lentynos gulinti knyga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gulbė, plaukianti vandens paviršiumi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11. </a:t>
            </a:r>
            <a:r>
              <a:rPr lang="en-US" dirty="0" err="1" smtClean="0"/>
              <a:t>Kurioje</a:t>
            </a:r>
            <a:r>
              <a:rPr lang="en-US" dirty="0" smtClean="0"/>
              <a:t> </a:t>
            </a:r>
            <a:r>
              <a:rPr lang="en-US" dirty="0" err="1" smtClean="0"/>
              <a:t>situacijoje</a:t>
            </a:r>
            <a:r>
              <a:rPr lang="en-US" dirty="0" smtClean="0"/>
              <a:t> </a:t>
            </a:r>
            <a:r>
              <a:rPr lang="en-US" dirty="0" err="1" smtClean="0"/>
              <a:t>vyksta</a:t>
            </a:r>
            <a:r>
              <a:rPr lang="en-US" dirty="0" smtClean="0"/>
              <a:t> </a:t>
            </a:r>
            <a:r>
              <a:rPr lang="en-US" dirty="0" err="1" smtClean="0"/>
              <a:t>energijos</a:t>
            </a:r>
            <a:r>
              <a:rPr lang="en-US" dirty="0" smtClean="0"/>
              <a:t> </a:t>
            </a:r>
            <a:r>
              <a:rPr lang="en-US" dirty="0" err="1" smtClean="0"/>
              <a:t>virsmai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7315200" cy="3657600"/>
          </a:xfrm>
        </p:spPr>
        <p:txBody>
          <a:bodyPr/>
          <a:lstStyle/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Žmogus pastoviu greičiu eina gatve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Karksinti varna tupi ant šakos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Kosminis palydovas sukasi aplink Žemę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Svyruoja laikrodžio švytuoklė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35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534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12</a:t>
            </a:r>
            <a:r>
              <a:rPr lang="en-US" dirty="0" smtClean="0"/>
              <a:t>. D</a:t>
            </a:r>
            <a:r>
              <a:rPr lang="lt-LT" dirty="0" smtClean="0"/>
              <a:t>ėl kokios priežasties mestas kamuoliukas nebepakyla į tą patį aukštį?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8305800" cy="3657600"/>
          </a:xfrm>
        </p:spPr>
        <p:txBody>
          <a:bodyPr/>
          <a:lstStyle/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Potencinė energija virsta kinetine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Energija prarandama dėl oro pasipriešinimo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Dalis energijos išnyksta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Kamuoliuką veikia sunkio jėga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55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13</a:t>
            </a:r>
            <a:r>
              <a:rPr lang="en-US" dirty="0" smtClean="0"/>
              <a:t>. K</a:t>
            </a:r>
            <a:r>
              <a:rPr lang="lt-LT" dirty="0" smtClean="0"/>
              <a:t>ūnui, mestam </a:t>
            </a:r>
            <a:r>
              <a:rPr lang="en-US" dirty="0" smtClean="0"/>
              <a:t>20 m/s </a:t>
            </a:r>
            <a:r>
              <a:rPr lang="en-US" dirty="0" err="1" smtClean="0"/>
              <a:t>grei</a:t>
            </a:r>
            <a:r>
              <a:rPr lang="lt-LT" dirty="0" smtClean="0"/>
              <a:t>čiu į viršų suteikta </a:t>
            </a:r>
            <a:r>
              <a:rPr lang="en-US" dirty="0" smtClean="0"/>
              <a:t>400J kinetin</a:t>
            </a:r>
            <a:r>
              <a:rPr lang="lt-LT" dirty="0" smtClean="0"/>
              <a:t>ės energijos. Kam lygi energija aukščiausiame pakilimo taške?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7315200" cy="3657600"/>
          </a:xfrm>
        </p:spPr>
        <p:txBody>
          <a:bodyPr/>
          <a:lstStyle/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800 J</a:t>
            </a:r>
            <a:endParaRPr lang="lt-LT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8000 J</a:t>
            </a:r>
            <a:endParaRPr lang="lt-LT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400 J</a:t>
            </a:r>
            <a:endParaRPr lang="lt-LT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20 J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5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14</a:t>
            </a:r>
            <a:r>
              <a:rPr lang="en-US" dirty="0" smtClean="0"/>
              <a:t>. </a:t>
            </a:r>
            <a:r>
              <a:rPr lang="en-US" dirty="0" err="1" smtClean="0"/>
              <a:t>Nuo</a:t>
            </a:r>
            <a:r>
              <a:rPr lang="en-US" dirty="0" smtClean="0"/>
              <a:t> </a:t>
            </a:r>
            <a:r>
              <a:rPr lang="en-US" dirty="0" err="1" smtClean="0"/>
              <a:t>kokio</a:t>
            </a:r>
            <a:r>
              <a:rPr lang="en-US" dirty="0" smtClean="0"/>
              <a:t> </a:t>
            </a:r>
            <a:r>
              <a:rPr lang="en-US" dirty="0" err="1" smtClean="0"/>
              <a:t>fizikinio</a:t>
            </a:r>
            <a:r>
              <a:rPr lang="en-US" dirty="0" smtClean="0"/>
              <a:t> </a:t>
            </a:r>
            <a:r>
              <a:rPr lang="en-US" dirty="0" err="1" smtClean="0"/>
              <a:t>dyd</a:t>
            </a:r>
            <a:r>
              <a:rPr lang="lt-LT" dirty="0" smtClean="0"/>
              <a:t>žio nepriklauso vežimo greitis amerikietiškų kalnelių apačioje žemiausiame taške?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nuo vežimėlio masės</a:t>
            </a:r>
          </a:p>
          <a:p>
            <a:pPr marL="0" indent="0">
              <a:buNone/>
            </a:pPr>
            <a:r>
              <a:rPr lang="lt-LT" dirty="0" smtClean="0"/>
              <a:t>B. nuo vežimėlio pradinio aukščio</a:t>
            </a:r>
          </a:p>
          <a:p>
            <a:pPr marL="0" indent="0">
              <a:buNone/>
            </a:pPr>
            <a:r>
              <a:rPr lang="lt-LT" dirty="0" smtClean="0"/>
              <a:t>C. nuo vežimėlio pradinio greičio</a:t>
            </a:r>
          </a:p>
          <a:p>
            <a:pPr marL="0" indent="0">
              <a:buNone/>
            </a:pPr>
            <a:r>
              <a:rPr lang="lt-LT" dirty="0" smtClean="0"/>
              <a:t>D. nuo laisvojo kritimo pagreičio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96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15</a:t>
            </a:r>
            <a:r>
              <a:rPr lang="en-US" dirty="0" smtClean="0"/>
              <a:t>. D</a:t>
            </a:r>
            <a:r>
              <a:rPr lang="lt-LT" dirty="0" smtClean="0"/>
              <a:t>ėl ko stabdomo automobilio kinetinė energija sumažėja?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Ji sunaudojama trinties jėgos darbui atlikti</a:t>
            </a:r>
          </a:p>
          <a:p>
            <a:pPr marL="0" indent="0">
              <a:buNone/>
            </a:pPr>
            <a:r>
              <a:rPr lang="lt-LT" dirty="0" smtClean="0"/>
              <a:t>B. Ji virsta potencine energija</a:t>
            </a:r>
          </a:p>
          <a:p>
            <a:pPr marL="0" indent="0">
              <a:buNone/>
            </a:pPr>
            <a:r>
              <a:rPr lang="lt-LT" dirty="0" smtClean="0"/>
              <a:t>C. Ji dingsta dėl sumažėjusio greičio</a:t>
            </a:r>
          </a:p>
          <a:p>
            <a:pPr marL="0" indent="0">
              <a:buNone/>
            </a:pPr>
            <a:r>
              <a:rPr lang="lt-LT" dirty="0" smtClean="0"/>
              <a:t>D. Ji nesumažėja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34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16</a:t>
            </a:r>
            <a:r>
              <a:rPr lang="en-US" dirty="0" smtClean="0"/>
              <a:t>. </a:t>
            </a:r>
            <a:r>
              <a:rPr lang="lt-LT" dirty="0" smtClean="0"/>
              <a:t>Rutuliukas paleistas iš tam tikro aukščio turėjo </a:t>
            </a:r>
            <a:r>
              <a:rPr lang="en-US" dirty="0" smtClean="0"/>
              <a:t>280 J </a:t>
            </a:r>
            <a:r>
              <a:rPr lang="lt-LT" dirty="0" smtClean="0"/>
              <a:t>potencinės energijos. Kiek kinetinės energijos turės rutuliuka</a:t>
            </a:r>
            <a:r>
              <a:rPr lang="en-US" dirty="0" smtClean="0"/>
              <a:t>s</a:t>
            </a:r>
            <a:r>
              <a:rPr lang="lt-LT" dirty="0" smtClean="0"/>
              <a:t> prie Žemės, jei energijos nuostoliai </a:t>
            </a:r>
            <a:r>
              <a:rPr lang="en-US" dirty="0" smtClean="0"/>
              <a:t>40 </a:t>
            </a:r>
            <a:r>
              <a:rPr lang="en-US" dirty="0" smtClean="0"/>
              <a:t>J?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505200"/>
            <a:ext cx="8229600" cy="3001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A. 280 J</a:t>
            </a:r>
          </a:p>
          <a:p>
            <a:pPr marL="0" indent="0">
              <a:buNone/>
            </a:pPr>
            <a:r>
              <a:rPr lang="en-US" dirty="0" smtClean="0"/>
              <a:t>B. 240 J</a:t>
            </a:r>
          </a:p>
          <a:p>
            <a:pPr marL="0" indent="0">
              <a:buNone/>
            </a:pPr>
            <a:r>
              <a:rPr lang="en-US" dirty="0" smtClean="0"/>
              <a:t>C. 320 J</a:t>
            </a:r>
          </a:p>
          <a:p>
            <a:pPr marL="0" indent="0">
              <a:buNone/>
            </a:pPr>
            <a:r>
              <a:rPr lang="en-US" dirty="0" smtClean="0"/>
              <a:t>D. 40 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3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17</a:t>
            </a:r>
            <a:r>
              <a:rPr lang="en-US" dirty="0" smtClean="0"/>
              <a:t>. </a:t>
            </a:r>
            <a:r>
              <a:rPr lang="lt-LT" dirty="0" smtClean="0"/>
              <a:t>Kas kinta svyruojant švytuoklei?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Mechaninė energija</a:t>
            </a:r>
          </a:p>
          <a:p>
            <a:pPr marL="0" indent="0">
              <a:buNone/>
            </a:pPr>
            <a:r>
              <a:rPr lang="lt-LT" dirty="0" smtClean="0"/>
              <a:t>B. Rutuliuko masė</a:t>
            </a:r>
          </a:p>
          <a:p>
            <a:pPr marL="0" indent="0">
              <a:buNone/>
            </a:pPr>
            <a:r>
              <a:rPr lang="lt-LT" dirty="0" smtClean="0"/>
              <a:t>C. Rutuliuko greitis</a:t>
            </a:r>
          </a:p>
          <a:p>
            <a:pPr marL="0" indent="0">
              <a:buNone/>
            </a:pPr>
            <a:r>
              <a:rPr lang="lt-LT" dirty="0" smtClean="0"/>
              <a:t>D. Švytuoklės ilgis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81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18</a:t>
            </a:r>
            <a:r>
              <a:rPr lang="en-US" dirty="0" smtClean="0"/>
              <a:t>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vyksta</a:t>
            </a:r>
            <a:r>
              <a:rPr lang="en-US" dirty="0" smtClean="0"/>
              <a:t> </a:t>
            </a:r>
            <a:r>
              <a:rPr lang="en-US" dirty="0" err="1" smtClean="0"/>
              <a:t>energijos</a:t>
            </a:r>
            <a:r>
              <a:rPr lang="en-US" dirty="0" smtClean="0"/>
              <a:t> </a:t>
            </a:r>
            <a:r>
              <a:rPr lang="en-US" dirty="0" err="1" smtClean="0"/>
              <a:t>virsmai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A. Kai k</a:t>
            </a:r>
            <a:r>
              <a:rPr lang="lt-LT" dirty="0" smtClean="0"/>
              <a:t>ūnas turi pagreitį.</a:t>
            </a:r>
          </a:p>
          <a:p>
            <a:pPr marL="0" indent="0">
              <a:buNone/>
            </a:pPr>
            <a:r>
              <a:rPr lang="lt-LT" dirty="0" smtClean="0"/>
              <a:t>B. Kai kūnas turi greitį.</a:t>
            </a:r>
          </a:p>
          <a:p>
            <a:pPr marL="0" indent="0">
              <a:buNone/>
            </a:pPr>
            <a:r>
              <a:rPr lang="lt-LT" dirty="0" smtClean="0"/>
              <a:t>C. Kai kūnas turi masę.</a:t>
            </a:r>
          </a:p>
          <a:p>
            <a:pPr marL="0" indent="0">
              <a:buNone/>
            </a:pPr>
            <a:r>
              <a:rPr lang="lt-LT" dirty="0" smtClean="0"/>
              <a:t>D. Kai kūnas pakeltas į aukštį.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1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</a:t>
            </a:r>
            <a:r>
              <a:rPr lang="lt-LT" dirty="0" smtClean="0"/>
              <a:t>9. </a:t>
            </a:r>
            <a:r>
              <a:rPr lang="lt-LT" dirty="0" smtClean="0"/>
              <a:t>Kaip kinta lašo mechaninė energija jam krintant?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Didėja</a:t>
            </a:r>
          </a:p>
          <a:p>
            <a:pPr marL="0" indent="0">
              <a:buNone/>
            </a:pPr>
            <a:r>
              <a:rPr lang="lt-LT" dirty="0" smtClean="0"/>
              <a:t>B. Mažėja</a:t>
            </a:r>
          </a:p>
          <a:p>
            <a:pPr marL="0" indent="0">
              <a:buNone/>
            </a:pPr>
            <a:r>
              <a:rPr lang="lt-LT" dirty="0" smtClean="0"/>
              <a:t>C. Nekinta</a:t>
            </a:r>
          </a:p>
          <a:p>
            <a:pPr marL="0" indent="0">
              <a:buNone/>
            </a:pPr>
            <a:r>
              <a:rPr lang="lt-LT" dirty="0" smtClean="0"/>
              <a:t>D. Virsta kinetine energija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Kokiais vienetais matuojama mechaninė energija?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kJ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J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</a:t>
            </a:r>
            <a:r>
              <a:rPr lang="en-US" dirty="0" smtClean="0"/>
              <a:t>. </a:t>
            </a:r>
            <a:r>
              <a:rPr lang="en-US" dirty="0" err="1" smtClean="0"/>
              <a:t>Kiek</a:t>
            </a:r>
            <a:r>
              <a:rPr lang="en-US" dirty="0" smtClean="0"/>
              <a:t> kinetin</a:t>
            </a:r>
            <a:r>
              <a:rPr lang="lt-LT" dirty="0" smtClean="0"/>
              <a:t>ės energijos suteikta strėlei, jei jos masė </a:t>
            </a:r>
            <a:r>
              <a:rPr lang="en-US" dirty="0" smtClean="0"/>
              <a:t>100 g, o </a:t>
            </a:r>
            <a:r>
              <a:rPr lang="en-US" dirty="0" err="1" smtClean="0"/>
              <a:t>pakilo</a:t>
            </a:r>
            <a:r>
              <a:rPr lang="en-US" dirty="0" smtClean="0"/>
              <a:t> 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lt-LT" dirty="0" smtClean="0"/>
              <a:t>į </a:t>
            </a:r>
            <a:r>
              <a:rPr lang="en-US" dirty="0" smtClean="0"/>
              <a:t>10 m auk</a:t>
            </a:r>
            <a:r>
              <a:rPr lang="lt-LT" dirty="0" smtClean="0"/>
              <a:t>štį?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Trūksta duomenų apie greitį</a:t>
            </a:r>
          </a:p>
          <a:p>
            <a:pPr marL="0" indent="0">
              <a:buNone/>
            </a:pPr>
            <a:r>
              <a:rPr lang="lt-LT" dirty="0" smtClean="0"/>
              <a:t>B. </a:t>
            </a:r>
            <a:r>
              <a:rPr lang="en-US" dirty="0" smtClean="0"/>
              <a:t>10000 J</a:t>
            </a:r>
          </a:p>
          <a:p>
            <a:pPr marL="0" indent="0">
              <a:buNone/>
            </a:pPr>
            <a:r>
              <a:rPr lang="en-US" dirty="0" smtClean="0"/>
              <a:t>C. 10 J</a:t>
            </a:r>
          </a:p>
          <a:p>
            <a:pPr marL="0" indent="0">
              <a:buNone/>
            </a:pPr>
            <a:r>
              <a:rPr lang="en-US" dirty="0" smtClean="0"/>
              <a:t>D. 0 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8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pasikeis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automobilio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kinetin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 energija jo greitį padidinus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kartus?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 smtClean="0"/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   padidės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suma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žės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kartus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nepasikeis</a:t>
            </a:r>
          </a:p>
          <a:p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   padidės 9 kartus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23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Kokiais vienetais matuojama mechaninė energija?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kJ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mol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J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1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Nuo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priklauso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ūno kinetinė energija?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tik nuo kūno masės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tik nuo kūno greičio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nuo kūno masės ir aukščio, į kurį pakeltas kūnas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nuo kūno masės ir greičio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5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3" y="-20782"/>
            <a:ext cx="9067800" cy="207818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Liniuotė iš vertikalios padėties į horizontalią perkelta dviem būdais (a ir b). Kaip pakito liniuotės potencinė energija kiekvienu atveju?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4" t="38095" r="51698" b="34326"/>
          <a:stretch/>
        </p:blipFill>
        <p:spPr bwMode="auto">
          <a:xfrm>
            <a:off x="2362200" y="1828799"/>
            <a:ext cx="4470400" cy="2517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03200" y="4495800"/>
            <a:ext cx="8610600" cy="2133600"/>
          </a:xfrm>
        </p:spPr>
        <p:txBody>
          <a:bodyPr numCol="2">
            <a:normAutofit lnSpcReduction="10000"/>
          </a:bodyPr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   a – padidėjo, b - sumažėjo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abiem atvejais sumažėjo</a:t>
            </a:r>
          </a:p>
          <a:p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   a – nepakito, b – sumažėjo</a:t>
            </a:r>
            <a:endParaRPr lang="lt-LT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abiem atvejais nepakito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591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Tokios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pa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čios masės aliuminis, medinis ir švininis rutuliai rieda tuo pačiu greičiu. Kuris teiginys teisingas?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medinio rutulio kinetinė energija mažiausia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rutulių kinetinė energija vienoda</a:t>
            </a:r>
            <a:endParaRPr lang="lt-LT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aliuminio rutulio kinetinė energija mažiausia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švininio rutulio kinetinė energija didžiausia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2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526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mechanin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ės energijos turi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200 g mas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obuolys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, kabantis ant šakos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 m  auk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štyje virš Žemės paviršiaus?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6000 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0,6 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600 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6 J</a:t>
            </a:r>
            <a:endParaRPr lang="en-US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67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kinta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la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šo energija, kai jis krinta žemyn?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mažėja, kinetinė pastovi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potencinė mažėja, kinetinė didėja</a:t>
            </a:r>
            <a:endParaRPr lang="lt-LT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nekinta, kinetinė didėja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nekinta, kinetinė mažėja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4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8. 2 t mas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ės ryklys plaukia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 m/s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greičiu. Kokios ir kiek mechaninės energijos turi ryklys?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kinetinės,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 kJ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kinetin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ės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100 kJ</a:t>
            </a:r>
            <a:endParaRPr lang="lt-LT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potencin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100 kJ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kinet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inės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100 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1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pasikeis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ūno potencinė energija, aukštį padidinus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padid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ės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kartus</a:t>
            </a:r>
            <a:endParaRPr lang="en-US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padid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padid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30 kart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ų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   sumažės 9 kartus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07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Nuo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priklauso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ūno kinetinė energija?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tik nuo kūno masės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tik nuo kūno greičio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nuo kūno masės ir aukščio, į kurį pakeltas kūnas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nuo kūno masės ir greičio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24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10. Kuris 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ūnas turi potencinės energijos?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ant Žemės gulintis obuolys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bėgantis žmogus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 m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distanciją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lt-L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ant lentynos gulinti knyga</a:t>
            </a:r>
            <a:endParaRPr lang="lt-LT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gulbė, plaukianti vandens paviršiumi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72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r>
              <a:rPr lang="en-US" dirty="0" smtClean="0"/>
              <a:t>11. </a:t>
            </a:r>
            <a:r>
              <a:rPr lang="en-US" dirty="0" err="1" smtClean="0"/>
              <a:t>Kurioje</a:t>
            </a:r>
            <a:r>
              <a:rPr lang="en-US" dirty="0" smtClean="0"/>
              <a:t> </a:t>
            </a:r>
            <a:r>
              <a:rPr lang="en-US" dirty="0" err="1" smtClean="0"/>
              <a:t>situacijoje</a:t>
            </a:r>
            <a:r>
              <a:rPr lang="en-US" dirty="0" smtClean="0"/>
              <a:t> </a:t>
            </a:r>
            <a:r>
              <a:rPr lang="en-US" dirty="0" err="1" smtClean="0"/>
              <a:t>vyksta</a:t>
            </a:r>
            <a:r>
              <a:rPr lang="en-US" dirty="0" smtClean="0"/>
              <a:t> </a:t>
            </a:r>
            <a:r>
              <a:rPr lang="en-US" dirty="0" err="1" smtClean="0"/>
              <a:t>energijos</a:t>
            </a:r>
            <a:r>
              <a:rPr lang="en-US" dirty="0" smtClean="0"/>
              <a:t> </a:t>
            </a:r>
            <a:r>
              <a:rPr lang="en-US" dirty="0" err="1" smtClean="0"/>
              <a:t>virsmai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7315200" cy="3657600"/>
          </a:xfrm>
        </p:spPr>
        <p:txBody>
          <a:bodyPr/>
          <a:lstStyle/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Žmogus pastoviu greičiu eina gatve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Karksinti varna tupi ant šakos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Kosminis palydovas sukasi aplink Žemę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rgbClr val="00B050"/>
                </a:solidFill>
              </a:rPr>
              <a:t>Svyruoja laikrodžio švytuoklė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36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534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12</a:t>
            </a:r>
            <a:r>
              <a:rPr lang="en-US" dirty="0" smtClean="0"/>
              <a:t>. D</a:t>
            </a:r>
            <a:r>
              <a:rPr lang="lt-LT" dirty="0" smtClean="0"/>
              <a:t>ėl kokios priežasties mestas kamuoliukas nebepakyla į tą patį aukštį?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43200"/>
            <a:ext cx="8305800" cy="3657600"/>
          </a:xfrm>
        </p:spPr>
        <p:txBody>
          <a:bodyPr/>
          <a:lstStyle/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Potencinė energija virsta kinetine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rgbClr val="00B050"/>
                </a:solidFill>
              </a:rPr>
              <a:t>Energija prarandama dėl oro pasipriešinimo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Dalis energijos išnyksta</a:t>
            </a:r>
          </a:p>
          <a:p>
            <a:pPr marL="514350" indent="-514350" algn="l">
              <a:buAutoNum type="alphaUcPeriod"/>
            </a:pPr>
            <a:r>
              <a:rPr lang="lt-LT" dirty="0" smtClean="0">
                <a:solidFill>
                  <a:schemeClr val="tx1"/>
                </a:solidFill>
              </a:rPr>
              <a:t>Kamuoliuką veikia sunkio jėga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32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13</a:t>
            </a:r>
            <a:r>
              <a:rPr lang="en-US" dirty="0" smtClean="0"/>
              <a:t>. K</a:t>
            </a:r>
            <a:r>
              <a:rPr lang="lt-LT" dirty="0" smtClean="0"/>
              <a:t>ūnui, mestam </a:t>
            </a:r>
            <a:r>
              <a:rPr lang="en-US" dirty="0" smtClean="0"/>
              <a:t>20 m/s </a:t>
            </a:r>
            <a:r>
              <a:rPr lang="en-US" dirty="0" err="1" smtClean="0"/>
              <a:t>grei</a:t>
            </a:r>
            <a:r>
              <a:rPr lang="lt-LT" dirty="0" smtClean="0"/>
              <a:t>čiu į viršų suteikta </a:t>
            </a:r>
            <a:r>
              <a:rPr lang="en-US" dirty="0" smtClean="0"/>
              <a:t>400 J </a:t>
            </a:r>
            <a:r>
              <a:rPr lang="en-US" dirty="0" smtClean="0"/>
              <a:t>kinetin</a:t>
            </a:r>
            <a:r>
              <a:rPr lang="lt-LT" dirty="0" smtClean="0"/>
              <a:t>ės energijos. Kam lygi energija aukščiausiame pakilimo taške?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7315200" cy="3657600"/>
          </a:xfrm>
        </p:spPr>
        <p:txBody>
          <a:bodyPr/>
          <a:lstStyle/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800 J</a:t>
            </a:r>
            <a:endParaRPr lang="lt-LT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8000 J</a:t>
            </a:r>
            <a:endParaRPr lang="lt-LT" dirty="0" smtClean="0">
              <a:solidFill>
                <a:schemeClr val="tx1"/>
              </a:solidFill>
            </a:endParaRPr>
          </a:p>
          <a:p>
            <a:pPr marL="514350" indent="-514350" algn="l">
              <a:buAutoNum type="alphaUcPeriod"/>
            </a:pPr>
            <a:r>
              <a:rPr lang="en-US" dirty="0" smtClean="0">
                <a:solidFill>
                  <a:srgbClr val="00B050"/>
                </a:solidFill>
              </a:rPr>
              <a:t>400 J</a:t>
            </a:r>
            <a:endParaRPr lang="lt-LT" dirty="0" smtClean="0">
              <a:solidFill>
                <a:srgbClr val="00B050"/>
              </a:solidFill>
            </a:endParaRPr>
          </a:p>
          <a:p>
            <a:pPr marL="514350" indent="-514350" algn="l">
              <a:buAutoNum type="alphaUcPeriod"/>
            </a:pPr>
            <a:r>
              <a:rPr lang="en-US" dirty="0" smtClean="0">
                <a:solidFill>
                  <a:schemeClr val="tx1"/>
                </a:solidFill>
              </a:rPr>
              <a:t>20 J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98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14</a:t>
            </a:r>
            <a:r>
              <a:rPr lang="en-US" dirty="0" smtClean="0"/>
              <a:t>. </a:t>
            </a:r>
            <a:r>
              <a:rPr lang="en-US" dirty="0" err="1" smtClean="0"/>
              <a:t>Nuo</a:t>
            </a:r>
            <a:r>
              <a:rPr lang="en-US" dirty="0" smtClean="0"/>
              <a:t> </a:t>
            </a:r>
            <a:r>
              <a:rPr lang="en-US" dirty="0" err="1" smtClean="0"/>
              <a:t>kokio</a:t>
            </a:r>
            <a:r>
              <a:rPr lang="en-US" dirty="0" smtClean="0"/>
              <a:t> </a:t>
            </a:r>
            <a:r>
              <a:rPr lang="en-US" dirty="0" err="1" smtClean="0"/>
              <a:t>fizikinio</a:t>
            </a:r>
            <a:r>
              <a:rPr lang="en-US" dirty="0" smtClean="0"/>
              <a:t> </a:t>
            </a:r>
            <a:r>
              <a:rPr lang="en-US" dirty="0" err="1" smtClean="0"/>
              <a:t>dyd</a:t>
            </a:r>
            <a:r>
              <a:rPr lang="lt-LT" dirty="0" smtClean="0"/>
              <a:t>žio nepriklauso vežimo greitis amerikietiškų kalnelių apačioje žemiausiame taške?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nuo vežimėlio masės</a:t>
            </a:r>
          </a:p>
          <a:p>
            <a:pPr marL="0" indent="0">
              <a:buNone/>
            </a:pPr>
            <a:r>
              <a:rPr lang="lt-LT" dirty="0" smtClean="0">
                <a:solidFill>
                  <a:srgbClr val="00B050"/>
                </a:solidFill>
              </a:rPr>
              <a:t>B. nuo vežimėlio pradinio aukščio</a:t>
            </a:r>
          </a:p>
          <a:p>
            <a:pPr marL="0" indent="0">
              <a:buNone/>
            </a:pPr>
            <a:r>
              <a:rPr lang="lt-LT" dirty="0" smtClean="0"/>
              <a:t>C. nuo vežimėlio pradinio greičio</a:t>
            </a:r>
          </a:p>
          <a:p>
            <a:pPr marL="0" indent="0">
              <a:buNone/>
            </a:pPr>
            <a:r>
              <a:rPr lang="lt-LT" dirty="0" smtClean="0"/>
              <a:t>D. nuo laisvojo kritimo pagreičio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07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15</a:t>
            </a:r>
            <a:r>
              <a:rPr lang="en-US" dirty="0" smtClean="0"/>
              <a:t>. D</a:t>
            </a:r>
            <a:r>
              <a:rPr lang="lt-LT" dirty="0" smtClean="0"/>
              <a:t>ėl ko stabdomo automobilio kinetinė energija sumažėja?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>
                <a:solidFill>
                  <a:srgbClr val="00B050"/>
                </a:solidFill>
              </a:rPr>
              <a:t>A. Ji sunaudojama trinties jėgos darbui atlikti</a:t>
            </a:r>
          </a:p>
          <a:p>
            <a:pPr marL="0" indent="0">
              <a:buNone/>
            </a:pPr>
            <a:r>
              <a:rPr lang="lt-LT" dirty="0" smtClean="0"/>
              <a:t>B. Ji virsta potencine energija</a:t>
            </a:r>
          </a:p>
          <a:p>
            <a:pPr marL="0" indent="0">
              <a:buNone/>
            </a:pPr>
            <a:r>
              <a:rPr lang="lt-LT" dirty="0" smtClean="0"/>
              <a:t>C. Ji dingsta dėl sumažėjusio greičio</a:t>
            </a:r>
          </a:p>
          <a:p>
            <a:pPr marL="0" indent="0">
              <a:buNone/>
            </a:pPr>
            <a:r>
              <a:rPr lang="lt-LT" dirty="0" smtClean="0"/>
              <a:t>D. Ji nesumažėja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66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16</a:t>
            </a:r>
            <a:r>
              <a:rPr lang="en-US" dirty="0" smtClean="0"/>
              <a:t>. </a:t>
            </a:r>
            <a:r>
              <a:rPr lang="lt-LT" dirty="0" smtClean="0"/>
              <a:t>Rutuliukas paleistas iš tam tikro aukščio turėjo </a:t>
            </a:r>
            <a:r>
              <a:rPr lang="en-US" dirty="0" smtClean="0"/>
              <a:t>280 J </a:t>
            </a:r>
            <a:r>
              <a:rPr lang="lt-LT" dirty="0" smtClean="0"/>
              <a:t>potencinės energijos. Kiek kinetinės energijos turės rutuliuka</a:t>
            </a:r>
            <a:r>
              <a:rPr lang="en-US" dirty="0" smtClean="0"/>
              <a:t>s</a:t>
            </a:r>
            <a:r>
              <a:rPr lang="lt-LT" dirty="0" smtClean="0"/>
              <a:t> prie Žemės, jei energijos nuostoliai </a:t>
            </a:r>
            <a:r>
              <a:rPr lang="en-US" dirty="0" smtClean="0"/>
              <a:t>40 </a:t>
            </a:r>
            <a:r>
              <a:rPr lang="en-US" dirty="0" smtClean="0"/>
              <a:t>J?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505200"/>
            <a:ext cx="8229600" cy="3001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A. 280 J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B. 240 J</a:t>
            </a:r>
          </a:p>
          <a:p>
            <a:pPr marL="0" indent="0">
              <a:buNone/>
            </a:pPr>
            <a:r>
              <a:rPr lang="en-US" dirty="0" smtClean="0"/>
              <a:t>C. 320 J</a:t>
            </a:r>
          </a:p>
          <a:p>
            <a:pPr marL="0" indent="0">
              <a:buNone/>
            </a:pPr>
            <a:r>
              <a:rPr lang="en-US" dirty="0" smtClean="0"/>
              <a:t>D. 40 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99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17</a:t>
            </a:r>
            <a:r>
              <a:rPr lang="en-US" dirty="0" smtClean="0"/>
              <a:t>. </a:t>
            </a:r>
            <a:r>
              <a:rPr lang="lt-LT" dirty="0" smtClean="0"/>
              <a:t>Kas kinta svyruojant švytuoklei?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Mechaninė energija</a:t>
            </a:r>
          </a:p>
          <a:p>
            <a:pPr marL="0" indent="0">
              <a:buNone/>
            </a:pPr>
            <a:r>
              <a:rPr lang="lt-LT" dirty="0" smtClean="0"/>
              <a:t>B. Rutuliuko masė</a:t>
            </a:r>
          </a:p>
          <a:p>
            <a:pPr marL="0" indent="0">
              <a:buNone/>
            </a:pPr>
            <a:r>
              <a:rPr lang="lt-LT" dirty="0" smtClean="0">
                <a:solidFill>
                  <a:srgbClr val="00B050"/>
                </a:solidFill>
              </a:rPr>
              <a:t>C. Rutuliuko greitis</a:t>
            </a:r>
          </a:p>
          <a:p>
            <a:pPr marL="0" indent="0">
              <a:buNone/>
            </a:pPr>
            <a:r>
              <a:rPr lang="lt-LT" dirty="0" smtClean="0"/>
              <a:t>D. Švytuoklės ilgis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4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18</a:t>
            </a:r>
            <a:r>
              <a:rPr lang="en-US" dirty="0" smtClean="0"/>
              <a:t>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vyksta</a:t>
            </a:r>
            <a:r>
              <a:rPr lang="en-US" dirty="0" smtClean="0"/>
              <a:t> </a:t>
            </a:r>
            <a:r>
              <a:rPr lang="en-US" dirty="0" err="1" smtClean="0"/>
              <a:t>energijos</a:t>
            </a:r>
            <a:r>
              <a:rPr lang="en-US" dirty="0" smtClean="0"/>
              <a:t> </a:t>
            </a:r>
            <a:r>
              <a:rPr lang="en-US" dirty="0" err="1" smtClean="0"/>
              <a:t>virsmai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A. Kai k</a:t>
            </a:r>
            <a:r>
              <a:rPr lang="lt-LT" dirty="0" smtClean="0">
                <a:solidFill>
                  <a:srgbClr val="00B050"/>
                </a:solidFill>
              </a:rPr>
              <a:t>ūnas turi pagreitį.</a:t>
            </a:r>
          </a:p>
          <a:p>
            <a:pPr marL="0" indent="0">
              <a:buNone/>
            </a:pPr>
            <a:r>
              <a:rPr lang="lt-LT" dirty="0" smtClean="0"/>
              <a:t>B. Kai kūnas turi greitį.</a:t>
            </a:r>
          </a:p>
          <a:p>
            <a:pPr marL="0" indent="0">
              <a:buNone/>
            </a:pPr>
            <a:r>
              <a:rPr lang="lt-LT" dirty="0" smtClean="0"/>
              <a:t>C. Kai kūnas turi masę.</a:t>
            </a:r>
          </a:p>
          <a:p>
            <a:pPr marL="0" indent="0">
              <a:buNone/>
            </a:pPr>
            <a:r>
              <a:rPr lang="lt-LT" dirty="0" smtClean="0"/>
              <a:t>D. Kai kūnas pakeltas į aukštį.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5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</a:t>
            </a:r>
            <a:r>
              <a:rPr lang="lt-LT" dirty="0" smtClean="0"/>
              <a:t>9. </a:t>
            </a:r>
            <a:r>
              <a:rPr lang="lt-LT" dirty="0" smtClean="0"/>
              <a:t>Kaip kinta lašo mechaninė energija jam krintant?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Didėja</a:t>
            </a:r>
          </a:p>
          <a:p>
            <a:pPr marL="0" indent="0">
              <a:buNone/>
            </a:pPr>
            <a:r>
              <a:rPr lang="lt-LT" dirty="0" smtClean="0"/>
              <a:t>B. Mažėja</a:t>
            </a:r>
          </a:p>
          <a:p>
            <a:pPr marL="0" indent="0">
              <a:buNone/>
            </a:pPr>
            <a:r>
              <a:rPr lang="lt-LT" dirty="0" smtClean="0"/>
              <a:t>C. </a:t>
            </a:r>
            <a:r>
              <a:rPr lang="lt-LT" dirty="0" smtClean="0">
                <a:solidFill>
                  <a:srgbClr val="00B050"/>
                </a:solidFill>
              </a:rPr>
              <a:t>Nekinta</a:t>
            </a:r>
          </a:p>
          <a:p>
            <a:pPr marL="0" indent="0">
              <a:buNone/>
            </a:pPr>
            <a:r>
              <a:rPr lang="lt-LT" dirty="0" smtClean="0"/>
              <a:t>D. Virsta kinetine energija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10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73" y="-20782"/>
            <a:ext cx="9067800" cy="207818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Liniuotė iš vertikalios padėties į horizontalią perkelta dviem būdais (a ir b). Kaip pakito liniuotės potencinė energija kiekvienu atveju?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4" t="38095" r="51698" b="34326"/>
          <a:stretch/>
        </p:blipFill>
        <p:spPr bwMode="auto">
          <a:xfrm>
            <a:off x="2362200" y="1828799"/>
            <a:ext cx="4470400" cy="2517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03200" y="4495800"/>
            <a:ext cx="8610600" cy="2133600"/>
          </a:xfrm>
        </p:spPr>
        <p:txBody>
          <a:bodyPr numCol="2">
            <a:normAutofit lnSpcReduction="10000"/>
          </a:bodyPr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   a – padidėjo, b - sumažėjo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abiem atvejais sumažėjo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a – nepakito, b – sumažėjo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abiem atvejais nepakito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6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</a:t>
            </a:r>
            <a:r>
              <a:rPr lang="en-US" dirty="0" smtClean="0"/>
              <a:t>. </a:t>
            </a:r>
            <a:r>
              <a:rPr lang="en-US" dirty="0" err="1" smtClean="0"/>
              <a:t>Kiek</a:t>
            </a:r>
            <a:r>
              <a:rPr lang="en-US" dirty="0" smtClean="0"/>
              <a:t> kinetin</a:t>
            </a:r>
            <a:r>
              <a:rPr lang="lt-LT" dirty="0" smtClean="0"/>
              <a:t>ės energijos suteikta strėlei, jei jos masė </a:t>
            </a:r>
            <a:r>
              <a:rPr lang="en-US" dirty="0" smtClean="0"/>
              <a:t>100 g, o </a:t>
            </a:r>
            <a:r>
              <a:rPr lang="en-US" dirty="0" err="1" smtClean="0"/>
              <a:t>pakilo</a:t>
            </a:r>
            <a:r>
              <a:rPr lang="en-US" dirty="0" smtClean="0"/>
              <a:t> </a:t>
            </a:r>
            <a:r>
              <a:rPr lang="en-US" dirty="0" err="1" smtClean="0"/>
              <a:t>ji</a:t>
            </a:r>
            <a:r>
              <a:rPr lang="en-US" dirty="0" smtClean="0"/>
              <a:t> </a:t>
            </a:r>
            <a:r>
              <a:rPr lang="lt-LT" dirty="0" smtClean="0"/>
              <a:t>į </a:t>
            </a:r>
            <a:r>
              <a:rPr lang="en-US" dirty="0" smtClean="0"/>
              <a:t>10 m auk</a:t>
            </a:r>
            <a:r>
              <a:rPr lang="lt-LT" dirty="0" smtClean="0"/>
              <a:t>štį?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pPr marL="0" indent="0">
              <a:buNone/>
            </a:pPr>
            <a:r>
              <a:rPr lang="lt-LT" dirty="0" smtClean="0"/>
              <a:t>A. Trūksta duomenų apie greitį</a:t>
            </a:r>
          </a:p>
          <a:p>
            <a:pPr marL="0" indent="0">
              <a:buNone/>
            </a:pPr>
            <a:r>
              <a:rPr lang="lt-LT" dirty="0" smtClean="0"/>
              <a:t>B. </a:t>
            </a:r>
            <a:r>
              <a:rPr lang="en-US" dirty="0" smtClean="0"/>
              <a:t>10000 J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C. 10 J</a:t>
            </a:r>
          </a:p>
          <a:p>
            <a:pPr marL="0" indent="0">
              <a:buNone/>
            </a:pPr>
            <a:r>
              <a:rPr lang="en-US" dirty="0" smtClean="0"/>
              <a:t>D. 0 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3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Tokios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pa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čios masės aliuminis, medinis ir švininis rutuliai rieda tuo pačiu greičiu. Kuris teiginys teisingas?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medinio rutulio kinetinė energija mažiausia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rutulių kinetinė energija vienoda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aliuminio rutulio kinetinė energija mažiausia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švininio rutulio kinetinė energija didžiausia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4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526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mechanin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ės energijos turi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200 g mas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obuolys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, kabantis ant šakos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 m  auk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štyje virš Žemės paviršiaus?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6000 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0,6 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600 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 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4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kinta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la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šo energija, kai jis krinta žemyn?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mažėja, kinetinė pastovi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mažėja, kinetinė didėja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nekinta, kinetinė didėja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potencinė nekinta, kinetinė mažėja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82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8. 2 t mas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ės ryklys plaukia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10 m/s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greičiu. Kokios ir kiek mechaninės energijos turi ryklys?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kinetinės,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 kJ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kinetin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100 kJ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potencin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100 kJ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D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kinet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inės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100 J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2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Kaip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pasikeis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ūno potencinė energija, aukštį padidinus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A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padid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padid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kartus</a:t>
            </a:r>
            <a:endParaRPr lang="lt-L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C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padid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ės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30 kart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ų</a:t>
            </a:r>
          </a:p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D   sumažės 9 kartus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1381</Words>
  <Application>Microsoft Office PowerPoint</Application>
  <PresentationFormat>Demonstracija ekrane (4:3)</PresentationFormat>
  <Paragraphs>218</Paragraphs>
  <Slides>40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40</vt:i4>
      </vt:variant>
    </vt:vector>
  </HeadingPairs>
  <TitlesOfParts>
    <vt:vector size="44" baseType="lpstr">
      <vt:lpstr>Arial</vt:lpstr>
      <vt:lpstr>Calibri</vt:lpstr>
      <vt:lpstr>Times New Roman</vt:lpstr>
      <vt:lpstr>Office Theme</vt:lpstr>
      <vt:lpstr>1. Kaip pasikeis automobilio kinetinė energija jo greitį padidinus 3 kartus?</vt:lpstr>
      <vt:lpstr>2. Kokiais vienetais matuojama mechaninė energija?</vt:lpstr>
      <vt:lpstr>3. Nuo ko priklauso kūno kinetinė energija?</vt:lpstr>
      <vt:lpstr>4. Liniuotė iš vertikalios padėties į horizontalią perkelta dviem būdais (a ir b). Kaip pakito liniuotės potencinė energija kiekvienu atveju?</vt:lpstr>
      <vt:lpstr>5. Tokios pačios masės aliuminis, medinis ir švininis rutuliai rieda tuo pačiu greičiu. Kuris teiginys teisingas?</vt:lpstr>
      <vt:lpstr>6. Kiek mechaninės energijos turi 200 g masės obuolys, kabantis ant šakos  3 m  aukštyje virš Žemės paviršiaus?</vt:lpstr>
      <vt:lpstr>7. Kaip kinta lašo energija, kai jis krinta žemyn?</vt:lpstr>
      <vt:lpstr>8. 2 t masės ryklys plaukia 10 m/s greičiu. Kokios ir kiek mechaninės energijos turi ryklys?</vt:lpstr>
      <vt:lpstr>9. Kaip pasikeis kūno potencinė energija, aukštį padidinus 3 kartus?</vt:lpstr>
      <vt:lpstr>10. Kuris kūnas turi potencinės energijos?</vt:lpstr>
      <vt:lpstr>11. Kurioje situacijoje vyksta energijos virsmai?</vt:lpstr>
      <vt:lpstr>12. Dėl kokios priežasties mestas kamuoliukas nebepakyla į tą patį aukštį?</vt:lpstr>
      <vt:lpstr>13. Kūnui, mestam 20 m/s greičiu į viršų suteikta 400J kinetinės energijos. Kam lygi energija aukščiausiame pakilimo taške?</vt:lpstr>
      <vt:lpstr>14. Nuo kokio fizikinio dydžio nepriklauso vežimo greitis amerikietiškų kalnelių apačioje žemiausiame taške?</vt:lpstr>
      <vt:lpstr>15. Dėl ko stabdomo automobilio kinetinė energija sumažėja?</vt:lpstr>
      <vt:lpstr>16. Rutuliukas paleistas iš tam tikro aukščio turėjo 280 J potencinės energijos. Kiek kinetinės energijos turės rutuliukas prie Žemės, jei energijos nuostoliai 40 J?</vt:lpstr>
      <vt:lpstr>17. Kas kinta svyruojant švytuoklei?</vt:lpstr>
      <vt:lpstr>18. Kada vyksta energijos virsmai?</vt:lpstr>
      <vt:lpstr>19. Kaip kinta lašo mechaninė energija jam krintant? </vt:lpstr>
      <vt:lpstr>20. Kiek kinetinės energijos suteikta strėlei, jei jos masė 100 g, o pakilo ji į 10 m aukštį?</vt:lpstr>
      <vt:lpstr>1. Kaip pasikeis automobilio kinetinė energija jo greitį padidinus 3 kartus?</vt:lpstr>
      <vt:lpstr>2. Kokiais vienetais matuojama mechaninė energija?</vt:lpstr>
      <vt:lpstr>3. Nuo ko priklauso kūno kinetinė energija?</vt:lpstr>
      <vt:lpstr>4. Liniuotė iš vertikalios padėties į horizontalią perkelta dviem būdais (a ir b). Kaip pakito liniuotės potencinė energija kiekvienu atveju?</vt:lpstr>
      <vt:lpstr>5. Tokios pačios masės aliuminis, medinis ir švininis rutuliai rieda tuo pačiu greičiu. Kuris teiginys teisingas?</vt:lpstr>
      <vt:lpstr>6. Kiek mechaninės energijos turi 200 g masės obuolys, kabantis ant šakos  3 m  aukštyje virš Žemės paviršiaus?</vt:lpstr>
      <vt:lpstr>7. Kaip kinta lašo energija, kai jis krinta žemyn?</vt:lpstr>
      <vt:lpstr>8. 2 t masės ryklys plaukia 10 m/s greičiu. Kokios ir kiek mechaninės energijos turi ryklys?</vt:lpstr>
      <vt:lpstr>9. Kaip pasikeis kūno potencinė energija, aukštį padidinus 3 kartus?</vt:lpstr>
      <vt:lpstr>10. Kuris kūnas turi potencinės energijos?</vt:lpstr>
      <vt:lpstr>11. Kurioje situacijoje vyksta energijos virsmai?</vt:lpstr>
      <vt:lpstr>12. Dėl kokios priežasties mestas kamuoliukas nebepakyla į tą patį aukštį?</vt:lpstr>
      <vt:lpstr>13. Kūnui, mestam 20 m/s greičiu į viršų suteikta 400 J kinetinės energijos. Kam lygi energija aukščiausiame pakilimo taške?</vt:lpstr>
      <vt:lpstr>14. Nuo kokio fizikinio dydžio nepriklauso vežimo greitis amerikietiškų kalnelių apačioje žemiausiame taške?</vt:lpstr>
      <vt:lpstr>15. Dėl ko stabdomo automobilio kinetinė energija sumažėja?</vt:lpstr>
      <vt:lpstr>16. Rutuliukas paleistas iš tam tikro aukščio turėjo 280 J potencinės energijos. Kiek kinetinės energijos turės rutuliukas prie Žemės, jei energijos nuostoliai 40 J?</vt:lpstr>
      <vt:lpstr>17. Kas kinta svyruojant švytuoklei?</vt:lpstr>
      <vt:lpstr>18. Kada vyksta energijos virsmai?</vt:lpstr>
      <vt:lpstr>19. Kaip kinta lašo mechaninė energija jam krintant? </vt:lpstr>
      <vt:lpstr>20. Kiek kinetinės energijos suteikta strėlei, jei jos masė 100 g, o pakilo ji į 10 m aukštį?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Kaip pasikeis automobilio kinetinė energija jo greitį padidinus 3 kartus?</dc:title>
  <dc:creator>lukas_000</dc:creator>
  <cp:lastModifiedBy>Lukas Bagdonavičius</cp:lastModifiedBy>
  <cp:revision>7</cp:revision>
  <dcterms:created xsi:type="dcterms:W3CDTF">2006-08-16T00:00:00Z</dcterms:created>
  <dcterms:modified xsi:type="dcterms:W3CDTF">2026-05-12T08:50:17Z</dcterms:modified>
</cp:coreProperties>
</file>