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5" r:id="rId8"/>
    <p:sldId id="267" r:id="rId9"/>
    <p:sldId id="268" r:id="rId10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Spustelėkite norėdami redaguoti šablono paantraštės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EAFF-0DBE-4079-8161-96859873F5A7}" type="datetimeFigureOut">
              <a:rPr lang="lt-LT" smtClean="0"/>
              <a:t>2025-09-05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1977-496F-4E76-9920-75E0565256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3633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EAFF-0DBE-4079-8161-96859873F5A7}" type="datetimeFigureOut">
              <a:rPr lang="lt-LT" smtClean="0"/>
              <a:t>2025-09-05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1977-496F-4E76-9920-75E0565256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0660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EAFF-0DBE-4079-8161-96859873F5A7}" type="datetimeFigureOut">
              <a:rPr lang="lt-LT" smtClean="0"/>
              <a:t>2025-09-05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1977-496F-4E76-9920-75E0565256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4631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EAFF-0DBE-4079-8161-96859873F5A7}" type="datetimeFigureOut">
              <a:rPr lang="lt-LT" smtClean="0"/>
              <a:t>2025-09-05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1977-496F-4E76-9920-75E0565256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48119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EAFF-0DBE-4079-8161-96859873F5A7}" type="datetimeFigureOut">
              <a:rPr lang="lt-LT" smtClean="0"/>
              <a:t>2025-09-05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1977-496F-4E76-9920-75E0565256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32737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EAFF-0DBE-4079-8161-96859873F5A7}" type="datetimeFigureOut">
              <a:rPr lang="lt-LT" smtClean="0"/>
              <a:t>2025-09-05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1977-496F-4E76-9920-75E0565256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6848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EAFF-0DBE-4079-8161-96859873F5A7}" type="datetimeFigureOut">
              <a:rPr lang="lt-LT" smtClean="0"/>
              <a:t>2025-09-05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1977-496F-4E76-9920-75E0565256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54488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EAFF-0DBE-4079-8161-96859873F5A7}" type="datetimeFigureOut">
              <a:rPr lang="lt-LT" smtClean="0"/>
              <a:t>2025-09-05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1977-496F-4E76-9920-75E0565256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3877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EAFF-0DBE-4079-8161-96859873F5A7}" type="datetimeFigureOut">
              <a:rPr lang="lt-LT" smtClean="0"/>
              <a:t>2025-09-05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1977-496F-4E76-9920-75E0565256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4140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EAFF-0DBE-4079-8161-96859873F5A7}" type="datetimeFigureOut">
              <a:rPr lang="lt-LT" smtClean="0"/>
              <a:t>2025-09-05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1977-496F-4E76-9920-75E0565256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3874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EAFF-0DBE-4079-8161-96859873F5A7}" type="datetimeFigureOut">
              <a:rPr lang="lt-LT" smtClean="0"/>
              <a:t>2025-09-05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1977-496F-4E76-9920-75E0565256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1182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CEAFF-0DBE-4079-8161-96859873F5A7}" type="datetimeFigureOut">
              <a:rPr lang="lt-LT" smtClean="0"/>
              <a:t>2025-09-05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E1977-496F-4E76-9920-75E05652562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8395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phet.colorado.edu/sims/html/masses-and-springs/latest/masses-and-springs_all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233149"/>
            <a:ext cx="10515600" cy="766091"/>
          </a:xfrm>
        </p:spPr>
        <p:txBody>
          <a:bodyPr/>
          <a:lstStyle/>
          <a:p>
            <a:pPr algn="ctr"/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Mechaniniai svyravimai</a:t>
            </a:r>
            <a:endParaRPr lang="lt-LT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200" y="1178351"/>
            <a:ext cx="10515600" cy="55429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lt-LT" dirty="0" smtClean="0"/>
              <a:t>09-03. Įvadas</a:t>
            </a:r>
          </a:p>
          <a:p>
            <a:pPr marL="0" indent="0">
              <a:buNone/>
            </a:pPr>
            <a:r>
              <a:rPr lang="lt-LT" dirty="0" smtClean="0"/>
              <a:t>09-03. Išsiaiškinti 30 kartojimo užduočių.</a:t>
            </a:r>
            <a:endParaRPr lang="lt-LT" dirty="0"/>
          </a:p>
          <a:p>
            <a:pPr marL="0" indent="0">
              <a:buNone/>
            </a:pPr>
            <a:r>
              <a:rPr lang="lt-LT" dirty="0" smtClean="0"/>
              <a:t>09-08. Aptarti 30 kartojimo užduočių.</a:t>
            </a:r>
          </a:p>
          <a:p>
            <a:pPr marL="0" indent="0">
              <a:buNone/>
            </a:pPr>
            <a:r>
              <a:rPr lang="lt-LT" dirty="0" smtClean="0"/>
              <a:t>09-08. Svyravimų </a:t>
            </a:r>
            <a:r>
              <a:rPr lang="lt-LT" dirty="0"/>
              <a:t>grafikas ir lygtys</a:t>
            </a:r>
          </a:p>
          <a:p>
            <a:pPr marL="0" indent="0">
              <a:buNone/>
            </a:pPr>
            <a:r>
              <a:rPr lang="lt-LT" dirty="0" smtClean="0"/>
              <a:t>09-10. </a:t>
            </a:r>
            <a:r>
              <a:rPr lang="en-US" dirty="0" err="1" smtClean="0"/>
              <a:t>Svyravim</a:t>
            </a:r>
            <a:r>
              <a:rPr lang="lt-LT" dirty="0" smtClean="0"/>
              <a:t>ų grafikas ir lygtys</a:t>
            </a:r>
          </a:p>
          <a:p>
            <a:pPr marL="0" indent="0">
              <a:buNone/>
            </a:pPr>
            <a:r>
              <a:rPr lang="lt-LT" dirty="0" smtClean="0"/>
              <a:t>09-</a:t>
            </a:r>
            <a:r>
              <a:rPr lang="en-US" dirty="0" smtClean="0"/>
              <a:t>10.</a:t>
            </a:r>
            <a:r>
              <a:rPr lang="lt-LT" dirty="0"/>
              <a:t> Matematinė </a:t>
            </a:r>
            <a:r>
              <a:rPr lang="lt-LT" dirty="0" smtClean="0"/>
              <a:t>švytuoklė</a:t>
            </a:r>
          </a:p>
          <a:p>
            <a:pPr marL="0" indent="0">
              <a:buNone/>
            </a:pPr>
            <a:r>
              <a:rPr lang="en-US" dirty="0" smtClean="0"/>
              <a:t>09-15. </a:t>
            </a:r>
            <a:r>
              <a:rPr lang="lt-LT" dirty="0"/>
              <a:t>Matematinė </a:t>
            </a:r>
            <a:r>
              <a:rPr lang="lt-LT" dirty="0" smtClean="0"/>
              <a:t>švytuoklė</a:t>
            </a:r>
          </a:p>
          <a:p>
            <a:pPr marL="0" indent="0">
              <a:buNone/>
            </a:pPr>
            <a:r>
              <a:rPr lang="lt-LT" dirty="0" smtClean="0"/>
              <a:t>09-15. Matematinė svyruoklė</a:t>
            </a:r>
          </a:p>
          <a:p>
            <a:pPr marL="0" indent="0">
              <a:buNone/>
            </a:pPr>
            <a:r>
              <a:rPr lang="lt-LT" dirty="0" smtClean="0"/>
              <a:t>09-17. Spyruoklinė svyruoklė</a:t>
            </a:r>
          </a:p>
          <a:p>
            <a:pPr marL="0" indent="0">
              <a:buNone/>
            </a:pPr>
            <a:r>
              <a:rPr lang="lt-LT" dirty="0"/>
              <a:t>09-17. Spyruoklinė svyruoklė</a:t>
            </a:r>
          </a:p>
          <a:p>
            <a:pPr marL="0" indent="0">
              <a:buNone/>
            </a:pPr>
            <a:r>
              <a:rPr lang="lt-LT" dirty="0" smtClean="0"/>
              <a:t>09-22. Egzaminų bilietų tikrinimas.</a:t>
            </a:r>
          </a:p>
          <a:p>
            <a:pPr marL="0" indent="0">
              <a:buNone/>
            </a:pPr>
            <a:r>
              <a:rPr lang="lt-LT" dirty="0" smtClean="0"/>
              <a:t>09-22. Žemėlapis</a:t>
            </a:r>
          </a:p>
          <a:p>
            <a:pPr marL="0" indent="0">
              <a:buNone/>
            </a:pPr>
            <a:r>
              <a:rPr lang="lt-LT" dirty="0" smtClean="0"/>
              <a:t>09-24. Egzaminų bilietų tikrinimas.</a:t>
            </a:r>
          </a:p>
          <a:p>
            <a:pPr marL="0" indent="0">
              <a:buNone/>
            </a:pPr>
            <a:r>
              <a:rPr lang="lt-LT" dirty="0" smtClean="0"/>
              <a:t>09-24. </a:t>
            </a:r>
            <a:r>
              <a:rPr lang="lt-LT" dirty="0" err="1" smtClean="0"/>
              <a:t>Kahoot</a:t>
            </a:r>
            <a:endParaRPr lang="lt-LT" dirty="0" smtClean="0"/>
          </a:p>
          <a:p>
            <a:pPr marL="0" indent="0">
              <a:buNone/>
            </a:pPr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09-29. Kontrolinis darbas</a:t>
            </a:r>
            <a:endParaRPr lang="lt-LT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4" name="Tiesioji jungtis 3"/>
          <p:cNvCxnSpPr/>
          <p:nvPr/>
        </p:nvCxnSpPr>
        <p:spPr>
          <a:xfrm>
            <a:off x="923041" y="773383"/>
            <a:ext cx="10515600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Tiesioji jungtis 4"/>
          <p:cNvCxnSpPr/>
          <p:nvPr/>
        </p:nvCxnSpPr>
        <p:spPr>
          <a:xfrm>
            <a:off x="838200" y="2198401"/>
            <a:ext cx="5040000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Tiesioji jungtis 5"/>
          <p:cNvCxnSpPr/>
          <p:nvPr/>
        </p:nvCxnSpPr>
        <p:spPr>
          <a:xfrm>
            <a:off x="764356" y="4754636"/>
            <a:ext cx="5040000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67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solidFill>
                  <a:schemeClr val="accent5">
                    <a:lumMod val="75000"/>
                  </a:schemeClr>
                </a:solidFill>
              </a:rPr>
              <a:t>Mechaninio svyravimo grafikas ir lygtys</a:t>
            </a:r>
            <a:endParaRPr lang="lt-LT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lt-LT" dirty="0" smtClean="0"/>
              <a:t>Ką galima sužinoti iš mechaninio svyravimo grafiko?</a:t>
            </a:r>
          </a:p>
          <a:p>
            <a:pPr marL="514350" indent="-514350">
              <a:buAutoNum type="arabicPeriod"/>
            </a:pPr>
            <a:r>
              <a:rPr lang="lt-LT" dirty="0" smtClean="0"/>
              <a:t>Koordinatės svyravimo lygtis</a:t>
            </a:r>
          </a:p>
          <a:p>
            <a:pPr marL="514350" indent="-514350">
              <a:buAutoNum type="arabicPeriod"/>
            </a:pPr>
            <a:r>
              <a:rPr lang="lt-LT" dirty="0" smtClean="0"/>
              <a:t>Greičio svyravimo lygtis</a:t>
            </a:r>
          </a:p>
          <a:p>
            <a:pPr marL="514350" indent="-514350">
              <a:buAutoNum type="arabicPeriod"/>
            </a:pPr>
            <a:r>
              <a:rPr lang="lt-LT" dirty="0" smtClean="0"/>
              <a:t>Pagreičio svyravimo lygtis</a:t>
            </a:r>
            <a:endParaRPr lang="lt-LT" dirty="0"/>
          </a:p>
        </p:txBody>
      </p:sp>
      <p:cxnSp>
        <p:nvCxnSpPr>
          <p:cNvPr id="5" name="Tiesioji jungtis 4"/>
          <p:cNvCxnSpPr/>
          <p:nvPr/>
        </p:nvCxnSpPr>
        <p:spPr>
          <a:xfrm>
            <a:off x="838200" y="1168400"/>
            <a:ext cx="10612120" cy="2032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44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1. </a:t>
            </a:r>
            <a:r>
              <a:rPr lang="it-IT" sz="3600" b="1" dirty="0" smtClean="0">
                <a:solidFill>
                  <a:schemeClr val="accent5">
                    <a:lumMod val="75000"/>
                  </a:schemeClr>
                </a:solidFill>
              </a:rPr>
              <a:t>Ką galima sužinoti iš mechaninio svyravimo grafiko?</a:t>
            </a:r>
            <a:endParaRPr lang="lt-LT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Turinio vietos rezervavimo ženklas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8200" y="1981834"/>
            <a:ext cx="6483711" cy="3200399"/>
          </a:xfrm>
          <a:prstGeom prst="rect">
            <a:avLst/>
          </a:prstGeom>
        </p:spPr>
      </p:pic>
      <p:pic>
        <p:nvPicPr>
          <p:cNvPr id="4" name="Paveikslėlis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146045"/>
            <a:ext cx="10632346" cy="54869"/>
          </a:xfrm>
          <a:prstGeom prst="rect">
            <a:avLst/>
          </a:prstGeom>
        </p:spPr>
      </p:pic>
      <p:sp>
        <p:nvSpPr>
          <p:cNvPr id="6" name="Turinio vietos rezervavimo ženklas 2"/>
          <p:cNvSpPr txBox="1">
            <a:spLocks/>
          </p:cNvSpPr>
          <p:nvPr/>
        </p:nvSpPr>
        <p:spPr>
          <a:xfrm>
            <a:off x="7741920" y="1981834"/>
            <a:ext cx="381508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t-LT" dirty="0" smtClean="0"/>
              <a:t>Nustatykite:</a:t>
            </a:r>
          </a:p>
          <a:p>
            <a:pPr marL="514350" indent="-514350">
              <a:buAutoNum type="arabicPeriod"/>
            </a:pPr>
            <a:r>
              <a:rPr lang="lt-LT" dirty="0" smtClean="0"/>
              <a:t>Svyravimo amplitudę.</a:t>
            </a:r>
          </a:p>
          <a:p>
            <a:pPr marL="514350" indent="-514350">
              <a:buAutoNum type="arabicPeriod"/>
            </a:pPr>
            <a:r>
              <a:rPr lang="lt-LT" dirty="0" smtClean="0"/>
              <a:t>Svyravimo periodą.</a:t>
            </a:r>
          </a:p>
          <a:p>
            <a:pPr marL="514350" indent="-514350">
              <a:buAutoNum type="arabicPeriod"/>
            </a:pPr>
            <a:r>
              <a:rPr lang="lt-LT" dirty="0" smtClean="0"/>
              <a:t>Svyravimo dažnį.</a:t>
            </a:r>
          </a:p>
          <a:p>
            <a:pPr marL="514350" indent="-514350">
              <a:buAutoNum type="arabicPeriod"/>
            </a:pPr>
            <a:r>
              <a:rPr lang="lt-LT" dirty="0" smtClean="0"/>
              <a:t>Kampinį svyravimo dažnį.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60876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2. </a:t>
            </a:r>
            <a:r>
              <a:rPr lang="lt-LT" b="1" dirty="0" smtClean="0">
                <a:solidFill>
                  <a:schemeClr val="accent5">
                    <a:lumMod val="75000"/>
                  </a:schemeClr>
                </a:solidFill>
              </a:rPr>
              <a:t>Koordinatės svyravimo lygtis</a:t>
            </a:r>
            <a:endParaRPr lang="lt-LT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4" name="Tiesioji jungtis 3"/>
          <p:cNvCxnSpPr/>
          <p:nvPr/>
        </p:nvCxnSpPr>
        <p:spPr>
          <a:xfrm>
            <a:off x="838200" y="1168400"/>
            <a:ext cx="10612120" cy="2032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urinio vietos rezervavimo ženklas 2"/>
              <p:cNvSpPr txBox="1">
                <a:spLocks/>
              </p:cNvSpPr>
              <p:nvPr/>
            </p:nvSpPr>
            <p:spPr>
              <a:xfrm>
                <a:off x="1386840" y="1991995"/>
                <a:ext cx="1006348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lt-LT" dirty="0" smtClean="0"/>
                  <a:t>Svyruojančio kūno koordinatės lygtis išreiškiama taip:</a:t>
                </a:r>
              </a:p>
              <a:p>
                <a:pPr marL="0" indent="0">
                  <a:buNone/>
                </a:pPr>
                <a:endParaRPr lang="lt-LT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𝟎𝟑</m:t>
                      </m:r>
                      <m:r>
                        <a:rPr lang="lt-LT" b="1" i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𝐜𝐨𝐬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lt-LT" b="1" dirty="0" smtClean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lt-LT" dirty="0" smtClean="0"/>
              </a:p>
              <a:p>
                <a:pPr marL="0" indent="0">
                  <a:buNone/>
                </a:pPr>
                <a:r>
                  <a:rPr lang="lt-LT" dirty="0" smtClean="0"/>
                  <a:t>Nustatykite: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lt-LT" dirty="0" smtClean="0"/>
                  <a:t>Svyravimo amplitudę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lt-LT" dirty="0" smtClean="0"/>
                  <a:t>Kampinį dažnį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lt-LT" dirty="0" smtClean="0"/>
                  <a:t>Periodą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lt-LT" dirty="0" smtClean="0"/>
                  <a:t>Kūno padėtį po 0,01 s</a:t>
                </a:r>
                <a:endParaRPr lang="lt-LT" dirty="0"/>
              </a:p>
            </p:txBody>
          </p:sp>
        </mc:Choice>
        <mc:Fallback xmlns="">
          <p:sp>
            <p:nvSpPr>
              <p:cNvPr id="6" name="Turinio vietos rezervavimo ženklas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6840" y="1991995"/>
                <a:ext cx="10063480" cy="4351338"/>
              </a:xfrm>
              <a:prstGeom prst="rect">
                <a:avLst/>
              </a:prstGeom>
              <a:blipFill>
                <a:blip r:embed="rId2"/>
                <a:stretch>
                  <a:fillRect l="-1273" t="-3221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56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3. </a:t>
            </a:r>
            <a:r>
              <a:rPr lang="lt-LT" b="1" dirty="0" smtClean="0">
                <a:solidFill>
                  <a:schemeClr val="accent5">
                    <a:lumMod val="75000"/>
                  </a:schemeClr>
                </a:solidFill>
              </a:rPr>
              <a:t>Greičio svyravimo lygtis</a:t>
            </a:r>
            <a:endParaRPr lang="lt-LT" b="1" dirty="0">
              <a:solidFill>
                <a:schemeClr val="accent5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urinio vietos rezervavimo ženklas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lt-LT" dirty="0" smtClean="0"/>
                  <a:t>Svyruojančio kūno koordinatės lygtis išreiškiama taip:</a:t>
                </a:r>
              </a:p>
              <a:p>
                <a:pPr marL="0" indent="0">
                  <a:buNone/>
                </a:pPr>
                <a:endParaRPr lang="lt-LT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𝟎𝟑</m:t>
                      </m:r>
                      <m:r>
                        <a:rPr lang="lt-LT" b="1" i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𝐜𝐨𝐬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lt-LT" b="1" dirty="0" smtClean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lt-LT" dirty="0" smtClean="0"/>
              </a:p>
              <a:p>
                <a:pPr marL="0" indent="0">
                  <a:buNone/>
                </a:pPr>
                <a:r>
                  <a:rPr lang="lt-LT" b="1" dirty="0" smtClean="0"/>
                  <a:t>Užduotis</a:t>
                </a:r>
                <a:r>
                  <a:rPr lang="lt-LT" dirty="0" smtClean="0"/>
                  <a:t>. Užrašykite greičio svyravimo lygtį.</a:t>
                </a:r>
                <a:endParaRPr lang="lt-LT" dirty="0"/>
              </a:p>
            </p:txBody>
          </p:sp>
        </mc:Choice>
        <mc:Fallback xmlns="">
          <p:sp>
            <p:nvSpPr>
              <p:cNvPr id="3" name="Turinio vietos rezervavimo ženkla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Tiesioji jungtis 3"/>
          <p:cNvCxnSpPr/>
          <p:nvPr/>
        </p:nvCxnSpPr>
        <p:spPr>
          <a:xfrm>
            <a:off x="838200" y="1168400"/>
            <a:ext cx="10612120" cy="2032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840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4. </a:t>
            </a:r>
            <a:r>
              <a:rPr lang="lt-LT" b="1" dirty="0" smtClean="0">
                <a:solidFill>
                  <a:schemeClr val="accent5">
                    <a:lumMod val="75000"/>
                  </a:schemeClr>
                </a:solidFill>
              </a:rPr>
              <a:t>Pagreičio svyravimo lygtis</a:t>
            </a:r>
            <a:endParaRPr lang="lt-LT" b="1" dirty="0">
              <a:solidFill>
                <a:schemeClr val="accent5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urinio vietos rezervavimo ženklas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lt-LT" dirty="0" smtClean="0"/>
                  <a:t>Svyruojančio kūno koordinatės lygtis išreiškiama taip:</a:t>
                </a:r>
              </a:p>
              <a:p>
                <a:pPr marL="0" indent="0">
                  <a:buNone/>
                </a:pPr>
                <a:endParaRPr lang="lt-LT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𝟎𝟑</m:t>
                      </m:r>
                      <m:r>
                        <a:rPr lang="lt-LT" b="1" i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𝐜𝐨𝐬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lt-LT" b="1" dirty="0" smtClean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lt-LT" dirty="0" smtClean="0"/>
              </a:p>
              <a:p>
                <a:pPr marL="0" indent="0">
                  <a:buNone/>
                </a:pPr>
                <a:r>
                  <a:rPr lang="lt-LT" b="1" dirty="0" smtClean="0"/>
                  <a:t>Užduotis</a:t>
                </a:r>
                <a:r>
                  <a:rPr lang="lt-LT" dirty="0" smtClean="0"/>
                  <a:t>. Užrašykite pagreičio svyravimo lygtį.</a:t>
                </a:r>
                <a:endParaRPr lang="lt-LT" dirty="0"/>
              </a:p>
            </p:txBody>
          </p:sp>
        </mc:Choice>
        <mc:Fallback xmlns="">
          <p:sp>
            <p:nvSpPr>
              <p:cNvPr id="3" name="Turinio vietos rezervavimo ženkla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Tiesioji jungtis 3"/>
          <p:cNvCxnSpPr/>
          <p:nvPr/>
        </p:nvCxnSpPr>
        <p:spPr>
          <a:xfrm>
            <a:off x="838200" y="1168400"/>
            <a:ext cx="10612120" cy="2032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34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solidFill>
                  <a:schemeClr val="accent5">
                    <a:lumMod val="75000"/>
                  </a:schemeClr>
                </a:solidFill>
              </a:rPr>
              <a:t>Mechaninio svyravimo grafikas ir lygtys</a:t>
            </a:r>
            <a:endParaRPr lang="lt-LT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lt-LT" dirty="0" smtClean="0"/>
              <a:t>Ką galima sužinoti iš mechaninio svyravimo grafiko?</a:t>
            </a:r>
          </a:p>
          <a:p>
            <a:pPr marL="514350" indent="-514350">
              <a:buAutoNum type="arabicPeriod"/>
            </a:pPr>
            <a:r>
              <a:rPr lang="lt-LT" dirty="0" smtClean="0"/>
              <a:t>Koordinatės svyravimo lygtis</a:t>
            </a:r>
          </a:p>
          <a:p>
            <a:pPr marL="514350" indent="-514350">
              <a:buAutoNum type="arabicPeriod"/>
            </a:pPr>
            <a:r>
              <a:rPr lang="lt-LT" dirty="0" smtClean="0"/>
              <a:t>Greičio svyravimo lygtis</a:t>
            </a:r>
          </a:p>
          <a:p>
            <a:pPr marL="514350" indent="-514350">
              <a:buAutoNum type="arabicPeriod"/>
            </a:pPr>
            <a:r>
              <a:rPr lang="lt-LT" dirty="0" smtClean="0"/>
              <a:t>Pagreičio svyravimo lygtis</a:t>
            </a:r>
            <a:endParaRPr lang="lt-LT" dirty="0"/>
          </a:p>
        </p:txBody>
      </p:sp>
      <p:cxnSp>
        <p:nvCxnSpPr>
          <p:cNvPr id="5" name="Tiesioji jungtis 4"/>
          <p:cNvCxnSpPr/>
          <p:nvPr/>
        </p:nvCxnSpPr>
        <p:spPr>
          <a:xfrm>
            <a:off x="838200" y="1168400"/>
            <a:ext cx="10612120" cy="2032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83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veikslėli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85280" cy="671355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urinio vietos rezervavimo ženklas 2"/>
              <p:cNvSpPr>
                <a:spLocks noGrp="1"/>
              </p:cNvSpPr>
              <p:nvPr>
                <p:ph idx="1"/>
              </p:nvPr>
            </p:nvSpPr>
            <p:spPr>
              <a:xfrm>
                <a:off x="6776720" y="182880"/>
                <a:ext cx="5415280" cy="633984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Matematinės švytuoklės periodas skaičiuojamas pagal formulę:</a:t>
                </a:r>
              </a:p>
              <a:p>
                <a:pPr marL="0" indent="0">
                  <a:buNone/>
                </a:pPr>
                <a:endPara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ad>
                        <m:radPr>
                          <m:degHide m:val="on"/>
                          <m:ctrlPr>
                            <a:rPr lang="lt-LT" b="1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lt-LT" b="1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lt-LT" b="1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𝒍</m:t>
                              </m:r>
                            </m:num>
                            <m:den>
                              <m:r>
                                <a:rPr lang="lt-LT" b="1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𝒈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lt-LT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– matematinės švytuoklės periodas (s)</a:t>
                </a:r>
              </a:p>
              <a:p>
                <a:pPr marL="0" indent="0">
                  <a:buNone/>
                </a:pPr>
                <a:endPara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– matematinės švytuoklės ilgis (m)</a:t>
                </a:r>
              </a:p>
              <a:p>
                <a:pPr marL="0" indent="0">
                  <a:buNone/>
                </a:pPr>
                <a:endPara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 – laisvojo kritimo pagreitis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lt-L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lt-LT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lt-LT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lt-LT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urinio vietos rezervavimo ženkla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6720" y="182880"/>
                <a:ext cx="5415280" cy="6339840"/>
              </a:xfrm>
              <a:blipFill>
                <a:blip r:embed="rId3"/>
                <a:stretch>
                  <a:fillRect l="-2365" t="-1635" r="-563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927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/>
              <a:t>Spyruoklinė svyruoklė</a:t>
            </a:r>
            <a:endParaRPr lang="lt-LT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200" y="1473200"/>
            <a:ext cx="10515600" cy="4703763"/>
          </a:xfrm>
        </p:spPr>
        <p:txBody>
          <a:bodyPr/>
          <a:lstStyle/>
          <a:p>
            <a:pPr marL="0" indent="0" algn="ctr">
              <a:buNone/>
            </a:pPr>
            <a:r>
              <a:rPr lang="lt-LT" dirty="0">
                <a:hlinkClick r:id="rId2"/>
              </a:rPr>
              <a:t>https://</a:t>
            </a:r>
            <a:r>
              <a:rPr lang="lt-LT" dirty="0" smtClean="0">
                <a:hlinkClick r:id="rId2"/>
              </a:rPr>
              <a:t>phet.colorado.edu/sims/html/masses-and-springs/latest/masses-and-springs_all.html</a:t>
            </a:r>
            <a:r>
              <a:rPr lang="lt-LT" dirty="0" smtClean="0"/>
              <a:t> </a:t>
            </a:r>
            <a:endParaRPr lang="lt-L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urinio vietos rezervavimo ženklas 2"/>
              <p:cNvSpPr txBox="1">
                <a:spLocks/>
              </p:cNvSpPr>
              <p:nvPr/>
            </p:nvSpPr>
            <p:spPr>
              <a:xfrm>
                <a:off x="975360" y="3007360"/>
                <a:ext cx="11216640" cy="35153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Spyruoklinės svyruoklės periodas skaičiuojamas pagal formulę: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lt-LT" b="1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ad>
                        <m:radPr>
                          <m:degHide m:val="on"/>
                          <m:ctrlPr>
                            <a:rPr lang="lt-LT" b="1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lt-LT" b="1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lt-LT" b="1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num>
                            <m:den>
                              <m:r>
                                <a:rPr lang="lt-LT" b="1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𝒌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lt-LT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– </a:t>
                </a: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spyruoklinės svyruoklės periodas </a:t>
                </a: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(s)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</a:t>
                </a: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pasvaro masė (kg)</a:t>
                </a:r>
                <a:endParaRPr lang="lt-LT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 </a:t>
                </a: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lt-LT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spyruoklės standumo koeficientas (N/m)</a:t>
                </a:r>
                <a:endParaRPr lang="lt-LT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urinio vietos rezervavimo ženklas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3007360"/>
                <a:ext cx="11216640" cy="3515360"/>
              </a:xfrm>
              <a:prstGeom prst="rect">
                <a:avLst/>
              </a:prstGeom>
              <a:blipFill>
                <a:blip r:embed="rId3"/>
                <a:stretch>
                  <a:fillRect l="-978" t="-3813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346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329</Words>
  <Application>Microsoft Office PowerPoint</Application>
  <PresentationFormat>Plačiaekranė</PresentationFormat>
  <Paragraphs>72</Paragraphs>
  <Slides>9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„Office“ tema</vt:lpstr>
      <vt:lpstr>Mechaniniai svyravimai</vt:lpstr>
      <vt:lpstr>Mechaninio svyravimo grafikas ir lygtys</vt:lpstr>
      <vt:lpstr>1. Ką galima sužinoti iš mechaninio svyravimo grafiko?</vt:lpstr>
      <vt:lpstr>2. Koordinatės svyravimo lygtis</vt:lpstr>
      <vt:lpstr>3. Greičio svyravimo lygtis</vt:lpstr>
      <vt:lpstr>4. Pagreičio svyravimo lygtis</vt:lpstr>
      <vt:lpstr>Mechaninio svyravimo grafikas ir lygtys</vt:lpstr>
      <vt:lpstr>„PowerPoint“ pateiktis</vt:lpstr>
      <vt:lpstr>Spyruoklinė svyruoklė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Mechaninio svyravimo grafikas ir lygtys</dc:title>
  <dc:creator>Lukas Bagdonavičius</dc:creator>
  <cp:lastModifiedBy>Lukas Bagdonavičius</cp:lastModifiedBy>
  <cp:revision>6</cp:revision>
  <dcterms:created xsi:type="dcterms:W3CDTF">2025-09-05T12:27:45Z</dcterms:created>
  <dcterms:modified xsi:type="dcterms:W3CDTF">2025-09-05T13:15:02Z</dcterms:modified>
</cp:coreProperties>
</file>