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1" r:id="rId2"/>
    <p:sldId id="261" r:id="rId3"/>
    <p:sldId id="263" r:id="rId4"/>
    <p:sldId id="266" r:id="rId5"/>
    <p:sldId id="262" r:id="rId6"/>
    <p:sldId id="264" r:id="rId7"/>
    <p:sldId id="265" r:id="rId8"/>
    <p:sldId id="267" r:id="rId9"/>
    <p:sldId id="269" r:id="rId10"/>
    <p:sldId id="285" r:id="rId11"/>
    <p:sldId id="268" r:id="rId12"/>
    <p:sldId id="270" r:id="rId13"/>
    <p:sldId id="273" r:id="rId14"/>
    <p:sldId id="275" r:id="rId15"/>
    <p:sldId id="274" r:id="rId16"/>
    <p:sldId id="276" r:id="rId17"/>
    <p:sldId id="278" r:id="rId18"/>
    <p:sldId id="279" r:id="rId19"/>
    <p:sldId id="280" r:id="rId20"/>
    <p:sldId id="281" r:id="rId21"/>
    <p:sldId id="282" r:id="rId22"/>
    <p:sldId id="284" r:id="rId23"/>
    <p:sldId id="287" r:id="rId24"/>
    <p:sldId id="288" r:id="rId25"/>
    <p:sldId id="289" r:id="rId26"/>
    <p:sldId id="300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4" r:id="rId46"/>
    <p:sldId id="310" r:id="rId47"/>
    <p:sldId id="311" r:id="rId48"/>
    <p:sldId id="313" r:id="rId49"/>
    <p:sldId id="309" r:id="rId50"/>
    <p:sldId id="312" r:id="rId51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D1A6-0404-4917-A907-FB1741AB57E9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C9BBF-09ED-4847-9C0B-F4C38146B2D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6632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 smtClean="0"/>
              <a:t>Eksperimentas su virve</a:t>
            </a: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C9BBF-09ED-4847-9C0B-F4C38146B2D8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77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C9BBF-09ED-4847-9C0B-F4C38146B2D8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075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C6CA1-3D1A-435C-A5CD-3F719F729C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5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C9BBF-09ED-4847-9C0B-F4C38146B2D8}" type="slidenum">
              <a:rPr lang="lt-LT" smtClean="0"/>
              <a:t>37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0954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964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670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253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326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0523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9904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379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604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350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8541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981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83C84-43FC-4FF3-AE27-4DE2B02DB213}" type="datetimeFigureOut">
              <a:rPr lang="lt-LT" smtClean="0"/>
              <a:t>2025-11-17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EC8F9-90E9-46ED-B05D-15B319F3072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386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physics.bu.edu/~duffy/HTML5/longitudinalwave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87QZtYKmqo" TargetMode="External"/><Relationship Id="rId5" Type="http://schemas.openxmlformats.org/officeDocument/2006/relationships/hyperlink" Target="https://phet.colorado.edu/lt/simulations/wave-interference" TargetMode="Externa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 txBox="1">
            <a:spLocks/>
          </p:cNvSpPr>
          <p:nvPr/>
        </p:nvSpPr>
        <p:spPr>
          <a:xfrm>
            <a:off x="510711" y="-181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" name="Tiesioji jungtis 4"/>
          <p:cNvCxnSpPr/>
          <p:nvPr/>
        </p:nvCxnSpPr>
        <p:spPr>
          <a:xfrm>
            <a:off x="838200" y="633063"/>
            <a:ext cx="10539167" cy="942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urinio vietos rezervavimo ženklas 2"/>
          <p:cNvSpPr>
            <a:spLocks noGrp="1"/>
          </p:cNvSpPr>
          <p:nvPr>
            <p:ph idx="1"/>
          </p:nvPr>
        </p:nvSpPr>
        <p:spPr>
          <a:xfrm>
            <a:off x="861767" y="1144527"/>
            <a:ext cx="10515600" cy="52828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10.29</a:t>
            </a:r>
            <a:r>
              <a:rPr lang="en-US" dirty="0" smtClean="0"/>
              <a:t> </a:t>
            </a:r>
            <a:r>
              <a:rPr lang="en-US" dirty="0" err="1" smtClean="0"/>
              <a:t>Mechanin</a:t>
            </a:r>
            <a:r>
              <a:rPr lang="lt-LT" dirty="0" smtClean="0"/>
              <a:t>ė banga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lt-LT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lt-LT" b="1" dirty="0" smtClean="0">
                <a:solidFill>
                  <a:srgbClr val="002060"/>
                </a:solidFill>
              </a:rPr>
              <a:t>0</a:t>
            </a:r>
            <a:r>
              <a:rPr lang="lt-LT" dirty="0" smtClean="0"/>
              <a:t> Mechaninė banga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lt-LT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lt-LT" b="1" dirty="0" smtClean="0">
                <a:solidFill>
                  <a:srgbClr val="002060"/>
                </a:solidFill>
              </a:rPr>
              <a:t>0</a:t>
            </a:r>
            <a:r>
              <a:rPr lang="lt-LT" dirty="0" smtClean="0"/>
              <a:t> Garsas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lt-LT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12</a:t>
            </a:r>
            <a:r>
              <a:rPr lang="lt-LT" dirty="0" smtClean="0"/>
              <a:t> Garsas</a:t>
            </a:r>
            <a:r>
              <a:rPr lang="en-US" dirty="0" smtClean="0"/>
              <a:t>	</a:t>
            </a:r>
            <a:endParaRPr lang="lt-LT" dirty="0" smtClean="0"/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lt-LT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12</a:t>
            </a:r>
            <a:r>
              <a:rPr lang="lt-LT" dirty="0" smtClean="0"/>
              <a:t> </a:t>
            </a:r>
            <a:r>
              <a:rPr lang="lt-LT" dirty="0" err="1" smtClean="0"/>
              <a:t>Sugertis</a:t>
            </a:r>
            <a:r>
              <a:rPr lang="lt-LT" dirty="0" smtClean="0"/>
              <a:t>, atspindys, lūžis</a:t>
            </a:r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11.17</a:t>
            </a:r>
            <a:r>
              <a:rPr lang="lt-LT" dirty="0" smtClean="0"/>
              <a:t> </a:t>
            </a:r>
            <a:r>
              <a:rPr lang="en-US" dirty="0" err="1" smtClean="0"/>
              <a:t>Difrakcija</a:t>
            </a:r>
            <a:endParaRPr lang="lt-LT" dirty="0" smtClean="0"/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11.17</a:t>
            </a:r>
            <a:r>
              <a:rPr lang="lt-LT" dirty="0" smtClean="0"/>
              <a:t> </a:t>
            </a:r>
            <a:r>
              <a:rPr lang="en-US" dirty="0" smtClean="0"/>
              <a:t>I</a:t>
            </a:r>
            <a:r>
              <a:rPr lang="lt-LT" dirty="0" err="1" smtClean="0"/>
              <a:t>nterferencija</a:t>
            </a:r>
            <a:endParaRPr lang="en-US" dirty="0" smtClean="0"/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11.1</a:t>
            </a:r>
            <a:r>
              <a:rPr lang="en-US" b="1" dirty="0" smtClean="0">
                <a:solidFill>
                  <a:srgbClr val="002060"/>
                </a:solidFill>
              </a:rPr>
              <a:t>9</a:t>
            </a:r>
            <a:r>
              <a:rPr lang="lt-LT" dirty="0" smtClean="0"/>
              <a:t> </a:t>
            </a:r>
            <a:r>
              <a:rPr lang="en-US" dirty="0" smtClean="0"/>
              <a:t>I</a:t>
            </a:r>
            <a:r>
              <a:rPr lang="lt-LT" dirty="0" err="1" smtClean="0"/>
              <a:t>nterferencija</a:t>
            </a:r>
            <a:endParaRPr lang="en-US" dirty="0"/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11.1</a:t>
            </a:r>
            <a:r>
              <a:rPr lang="en-US" b="1" dirty="0" smtClean="0">
                <a:solidFill>
                  <a:srgbClr val="002060"/>
                </a:solidFill>
              </a:rPr>
              <a:t>9</a:t>
            </a:r>
            <a:r>
              <a:rPr lang="lt-LT" dirty="0" smtClean="0"/>
              <a:t> </a:t>
            </a:r>
            <a:r>
              <a:rPr lang="en-US" dirty="0" err="1" smtClean="0"/>
              <a:t>Doplerio</a:t>
            </a:r>
            <a:r>
              <a:rPr lang="en-US" dirty="0" smtClean="0"/>
              <a:t> </a:t>
            </a:r>
            <a:r>
              <a:rPr lang="en-US" dirty="0" err="1" smtClean="0"/>
              <a:t>efektas</a:t>
            </a: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11.24</a:t>
            </a:r>
            <a:r>
              <a:rPr lang="en-US" dirty="0" smtClean="0"/>
              <a:t> </a:t>
            </a:r>
            <a:r>
              <a:rPr lang="en-US" dirty="0" err="1"/>
              <a:t>Testai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b="1" i="1" dirty="0">
                <a:solidFill>
                  <a:srgbClr val="002060"/>
                </a:solidFill>
              </a:rPr>
              <a:t>KAHOOT</a:t>
            </a:r>
            <a:endParaRPr lang="lt-LT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11.26 </a:t>
            </a:r>
            <a:r>
              <a:rPr lang="en-US" dirty="0" err="1" smtClean="0"/>
              <a:t>Egzamin</a:t>
            </a:r>
            <a:r>
              <a:rPr lang="lt-LT" dirty="0"/>
              <a:t>ų bilietai</a:t>
            </a:r>
            <a:endParaRPr lang="en-US" dirty="0"/>
          </a:p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2</a:t>
            </a:r>
            <a:r>
              <a:rPr lang="lt-LT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01</a:t>
            </a:r>
            <a:r>
              <a:rPr lang="lt-LT" dirty="0" smtClean="0"/>
              <a:t> </a:t>
            </a:r>
            <a:r>
              <a:rPr lang="lt-LT" dirty="0"/>
              <a:t>Kontrolinis </a:t>
            </a:r>
            <a:r>
              <a:rPr lang="lt-LT" dirty="0" smtClean="0"/>
              <a:t>darbas</a:t>
            </a:r>
            <a:endParaRPr lang="lt-LT" dirty="0"/>
          </a:p>
        </p:txBody>
      </p:sp>
      <p:cxnSp>
        <p:nvCxnSpPr>
          <p:cNvPr id="7" name="Tiesioji jungtis 6"/>
          <p:cNvCxnSpPr/>
          <p:nvPr/>
        </p:nvCxnSpPr>
        <p:spPr>
          <a:xfrm flipV="1">
            <a:off x="861767" y="4731007"/>
            <a:ext cx="5775960" cy="4378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1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77" t="6762" r="12035" b="8871"/>
          <a:stretch/>
        </p:blipFill>
        <p:spPr>
          <a:xfrm>
            <a:off x="3017521" y="2139582"/>
            <a:ext cx="5667422" cy="3592027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4857435" y="421124"/>
            <a:ext cx="3168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b="1" dirty="0" err="1" smtClean="0"/>
              <a:t>Hiugenso</a:t>
            </a:r>
            <a:r>
              <a:rPr lang="lt-LT" sz="2800" b="1" dirty="0" smtClean="0"/>
              <a:t> principas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494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634" y="369332"/>
            <a:ext cx="8995409" cy="6528729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</p:spTree>
    <p:extLst>
      <p:ext uri="{BB962C8B-B14F-4D97-AF65-F5344CB8AC3E}">
        <p14:creationId xmlns:p14="http://schemas.microsoft.com/office/powerpoint/2010/main" val="17716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50108" b="64485"/>
          <a:stretch/>
        </p:blipFill>
        <p:spPr>
          <a:xfrm>
            <a:off x="1188720" y="1142048"/>
            <a:ext cx="9752551" cy="1680209"/>
          </a:xfrm>
          <a:prstGeom prst="rect">
            <a:avLst/>
          </a:prstGeom>
        </p:spPr>
      </p:pic>
      <p:pic>
        <p:nvPicPr>
          <p:cNvPr id="5" name="Turinio vietos rezervavimo ženklas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1646"/>
          <a:stretch/>
        </p:blipFill>
        <p:spPr>
          <a:xfrm>
            <a:off x="1676400" y="3019961"/>
            <a:ext cx="8610137" cy="3389820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4857435" y="421124"/>
            <a:ext cx="289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PASITIKRINAME</a:t>
            </a:r>
          </a:p>
        </p:txBody>
      </p:sp>
      <p:sp>
        <p:nvSpPr>
          <p:cNvPr id="7" name="Stačiakampis 6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</p:spTree>
    <p:extLst>
      <p:ext uri="{BB962C8B-B14F-4D97-AF65-F5344CB8AC3E}">
        <p14:creationId xmlns:p14="http://schemas.microsoft.com/office/powerpoint/2010/main" val="3925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952107"/>
            <a:ext cx="10515600" cy="522485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lt-LT" dirty="0" smtClean="0"/>
              <a:t>Mechaninės bangos samprata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Mechaninės bangos modelis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Mechaninę bangą aprašantys fizikiniai dydžiai</a:t>
            </a: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0711" y="-181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Tiesioji jungtis 5"/>
          <p:cNvCxnSpPr/>
          <p:nvPr/>
        </p:nvCxnSpPr>
        <p:spPr>
          <a:xfrm>
            <a:off x="838200" y="633063"/>
            <a:ext cx="10539167" cy="942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9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952107"/>
            <a:ext cx="10515600" cy="17402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lt-LT" dirty="0" smtClean="0"/>
              <a:t>Garso banga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Garso savybės ir charakteristikos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err="1" smtClean="0"/>
              <a:t>Infragarsas</a:t>
            </a:r>
            <a:r>
              <a:rPr lang="lt-LT" dirty="0" smtClean="0"/>
              <a:t>, garsas, ultragarsas</a:t>
            </a:r>
          </a:p>
          <a:p>
            <a:pPr marL="514350" indent="-514350">
              <a:buFont typeface="+mj-lt"/>
              <a:buAutoNum type="arabicPeriod"/>
            </a:pPr>
            <a:endParaRPr lang="lt-LT" dirty="0" smtClean="0"/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0711" y="-181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Garsas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Tiesioji jungtis 5"/>
          <p:cNvCxnSpPr/>
          <p:nvPr/>
        </p:nvCxnSpPr>
        <p:spPr>
          <a:xfrm>
            <a:off x="838200" y="633063"/>
            <a:ext cx="10539167" cy="942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4998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 smtClean="0">
                <a:solidFill>
                  <a:srgbClr val="002060"/>
                </a:solidFill>
              </a:rPr>
              <a:t>Garsas</a:t>
            </a:r>
            <a:r>
              <a:rPr lang="lt-LT" sz="3200" dirty="0" smtClean="0"/>
              <a:t> – išilginė mechaninė banga</a:t>
            </a:r>
            <a:endParaRPr lang="lt-LT" sz="32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70" y="980123"/>
            <a:ext cx="8572500" cy="2857500"/>
          </a:xfrm>
        </p:spPr>
      </p:pic>
      <p:sp>
        <p:nvSpPr>
          <p:cNvPr id="4" name="Stačiakampis 3"/>
          <p:cNvSpPr/>
          <p:nvPr/>
        </p:nvSpPr>
        <p:spPr>
          <a:xfrm>
            <a:off x="11242798" y="45522"/>
            <a:ext cx="821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Garsas</a:t>
            </a: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70" y="3837623"/>
            <a:ext cx="857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7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veikslėlis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7232"/>
            <a:ext cx="12192000" cy="90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18" y="203693"/>
            <a:ext cx="7567713" cy="63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4331"/>
              </p:ext>
            </p:extLst>
          </p:nvPr>
        </p:nvGraphicFramePr>
        <p:xfrm>
          <a:off x="3670300" y="1219634"/>
          <a:ext cx="4851400" cy="4382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7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Terpė</a:t>
                      </a:r>
                      <a:endParaRPr lang="lt-LT" sz="20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Greitis (m/s) </a:t>
                      </a:r>
                      <a:endParaRPr lang="lt-LT" sz="20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Oras (20 °C)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343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Vanduo (25 °C)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1 497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Jūros vanduo (25 °C)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1 530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Vanduo (100 °C)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1 543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Auksas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3 240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Kaulas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3 500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Stiklas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5 100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Plienas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5 940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Granitas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6 000 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Aliuminis</a:t>
                      </a:r>
                      <a:endParaRPr lang="lt-LT" sz="20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0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6 420</a:t>
                      </a:r>
                      <a:endParaRPr lang="lt-LT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 smtClean="0">
                <a:solidFill>
                  <a:srgbClr val="002060"/>
                </a:solidFill>
              </a:rPr>
              <a:t>Garso greitis skirtingose terpėse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5281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 up of text on a white background&#10;&#10;Description automatically generat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19" y="962385"/>
            <a:ext cx="5966980" cy="5203761"/>
          </a:xfrm>
          <a:prstGeom prst="rect">
            <a:avLst/>
          </a:prstGeom>
          <a:noFill/>
          <a:ln w="9525">
            <a:solidFill>
              <a:srgbClr val="9E6B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vadinimas 1"/>
          <p:cNvSpPr>
            <a:spLocks noGrp="1"/>
          </p:cNvSpPr>
          <p:nvPr>
            <p:ph type="title"/>
          </p:nvPr>
        </p:nvSpPr>
        <p:spPr>
          <a:xfrm>
            <a:off x="838200" y="272763"/>
            <a:ext cx="10515600" cy="576984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 smtClean="0">
                <a:solidFill>
                  <a:srgbClr val="002060"/>
                </a:solidFill>
              </a:rPr>
              <a:t>Garsas pereina iš vienos terpės į kitą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1461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952107"/>
            <a:ext cx="10515600" cy="522485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lt-LT" dirty="0" smtClean="0"/>
              <a:t>Mechaninės bangos samprata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Mechaninės bangos modelis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Mechaninę bangą aprašantys fizikiniai dydžiai</a:t>
            </a:r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0711" y="-181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Tiesioji jungtis 5"/>
          <p:cNvCxnSpPr/>
          <p:nvPr/>
        </p:nvCxnSpPr>
        <p:spPr>
          <a:xfrm>
            <a:off x="838200" y="633063"/>
            <a:ext cx="10539167" cy="942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2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844962" y="1068242"/>
            <a:ext cx="4112491" cy="5424922"/>
          </a:xfrm>
          <a:ln w="38100">
            <a:solidFill>
              <a:srgbClr val="00206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lt-LT" dirty="0" smtClean="0">
                <a:solidFill>
                  <a:srgbClr val="002060"/>
                </a:solidFill>
              </a:rPr>
              <a:t>Tono aukštis</a:t>
            </a:r>
            <a:endParaRPr lang="lt-LT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lt-LT" sz="1800" dirty="0" smtClean="0"/>
              <a:t>Tono aukštį lemia dažnis f (Hz)</a:t>
            </a:r>
            <a:endParaRPr lang="lt-LT" sz="1800" dirty="0"/>
          </a:p>
        </p:txBody>
      </p:sp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0802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 smtClean="0">
                <a:solidFill>
                  <a:srgbClr val="002060"/>
                </a:solidFill>
              </a:rPr>
              <a:t>Garso charakteristikos</a:t>
            </a:r>
            <a:endParaRPr lang="lt-LT" sz="32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9"/>
          <a:stretch/>
        </p:blipFill>
        <p:spPr bwMode="auto">
          <a:xfrm>
            <a:off x="2354715" y="2453992"/>
            <a:ext cx="2800494" cy="162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7"/>
          <p:cNvSpPr txBox="1">
            <a:spLocks noChangeArrowheads="1"/>
          </p:cNvSpPr>
          <p:nvPr/>
        </p:nvSpPr>
        <p:spPr bwMode="auto">
          <a:xfrm>
            <a:off x="4738850" y="2740275"/>
            <a:ext cx="12186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lt-LT" altLang="ru-RU" sz="1400" dirty="0" smtClean="0">
                <a:solidFill>
                  <a:prstClr val="black"/>
                </a:solidFill>
                <a:latin typeface="Arial" pitchFamily="34" charset="0"/>
              </a:rPr>
              <a:t>Žemas tonas</a:t>
            </a:r>
          </a:p>
        </p:txBody>
      </p:sp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4647479" y="3740927"/>
            <a:ext cx="13099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lt-LT" altLang="ru-RU" sz="1400" dirty="0" smtClean="0">
                <a:solidFill>
                  <a:prstClr val="black"/>
                </a:solidFill>
                <a:latin typeface="Arial" pitchFamily="34" charset="0"/>
              </a:rPr>
              <a:t>Aukštas tonas</a:t>
            </a: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93" y="4616075"/>
            <a:ext cx="1864469" cy="1848003"/>
          </a:xfrm>
          <a:prstGeom prst="rect">
            <a:avLst/>
          </a:prstGeom>
          <a:noFill/>
          <a:ln w="9525">
            <a:solidFill>
              <a:srgbClr val="9E6B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abl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442" y="4616075"/>
            <a:ext cx="2089305" cy="1824285"/>
          </a:xfrm>
          <a:prstGeom prst="rect">
            <a:avLst/>
          </a:prstGeom>
          <a:noFill/>
          <a:ln w="9525">
            <a:solidFill>
              <a:srgbClr val="9E6B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ė 14"/>
          <p:cNvGrpSpPr/>
          <p:nvPr/>
        </p:nvGrpSpPr>
        <p:grpSpPr>
          <a:xfrm>
            <a:off x="6205983" y="1104645"/>
            <a:ext cx="4277315" cy="5335715"/>
            <a:chOff x="6205983" y="1104645"/>
            <a:chExt cx="4277315" cy="5335715"/>
          </a:xfrm>
        </p:grpSpPr>
        <p:sp>
          <p:nvSpPr>
            <p:cNvPr id="11" name="Turinio vietos rezervavimo ženklas 2"/>
            <p:cNvSpPr txBox="1">
              <a:spLocks/>
            </p:cNvSpPr>
            <p:nvPr/>
          </p:nvSpPr>
          <p:spPr>
            <a:xfrm>
              <a:off x="6205983" y="1104645"/>
              <a:ext cx="4277315" cy="533571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lt-LT" dirty="0" smtClean="0">
                  <a:solidFill>
                    <a:srgbClr val="002060"/>
                  </a:solidFill>
                </a:rPr>
                <a:t>Garso stipris</a:t>
              </a:r>
            </a:p>
            <a:p>
              <a:pPr marL="0" indent="0">
                <a:buNone/>
              </a:pPr>
              <a:r>
                <a:rPr lang="lt-LT" sz="1800" dirty="0" smtClean="0"/>
                <a:t>Energijos kiekis, kurį garsas perneša per 1 s pro 1 m</a:t>
              </a:r>
              <a:r>
                <a:rPr lang="en-GB" altLang="lt-LT" sz="1800" baseline="30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lt-LT" altLang="lt-LT" sz="1800" baseline="30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lt-LT" sz="1800" dirty="0" smtClean="0"/>
                <a:t>plotą, statmeną garso sklidimo krypčiai. </a:t>
              </a:r>
              <a:r>
                <a:rPr lang="lt-LT" altLang="lt-LT" sz="2000" b="1" dirty="0" smtClean="0">
                  <a:solidFill>
                    <a:srgbClr val="002060"/>
                  </a:solidFill>
                </a:rPr>
                <a:t>[</a:t>
              </a:r>
              <a:r>
                <a:rPr lang="lt-LT" altLang="lt-LT" sz="2000" b="1" dirty="0">
                  <a:solidFill>
                    <a:srgbClr val="002060"/>
                  </a:solidFill>
                </a:rPr>
                <a:t>I]</a:t>
              </a:r>
              <a:r>
                <a:rPr lang="en-US" altLang="lt-LT" sz="2000" b="1" dirty="0">
                  <a:solidFill>
                    <a:srgbClr val="002060"/>
                  </a:solidFill>
                  <a:cs typeface="Arial" pitchFamily="34" charset="0"/>
                </a:rPr>
                <a:t>=</a:t>
              </a:r>
              <a:r>
                <a:rPr lang="lt-LT" altLang="lt-LT" sz="2000" b="1" dirty="0">
                  <a:solidFill>
                    <a:srgbClr val="002060"/>
                  </a:solidFill>
                  <a:cs typeface="Arial" pitchFamily="34" charset="0"/>
                </a:rPr>
                <a:t>1W/m</a:t>
              </a:r>
              <a:r>
                <a:rPr lang="en-US" altLang="lt-LT" sz="2000" b="1" dirty="0">
                  <a:solidFill>
                    <a:srgbClr val="002060"/>
                  </a:solidFill>
                  <a:cs typeface="Arial" pitchFamily="34" charset="0"/>
                </a:rPr>
                <a:t>²</a:t>
              </a:r>
            </a:p>
            <a:p>
              <a:pPr marL="0" indent="0" algn="ctr">
                <a:buNone/>
              </a:pPr>
              <a:endParaRPr lang="lt-LT" sz="1800" dirty="0"/>
            </a:p>
          </p:txBody>
        </p:sp>
        <p:pic>
          <p:nvPicPr>
            <p:cNvPr id="13" name="Paveikslėlis 5" descr="nw0639-n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127" y="2453992"/>
              <a:ext cx="2072683" cy="1775109"/>
            </a:xfrm>
            <a:prstGeom prst="rect">
              <a:avLst/>
            </a:prstGeom>
            <a:noFill/>
            <a:ln w="9525">
              <a:solidFill>
                <a:srgbClr val="9E6B0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aveikslėlis 7" descr="figure-18-03-01ab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126" y="4297337"/>
              <a:ext cx="2072683" cy="2074787"/>
            </a:xfrm>
            <a:prstGeom prst="rect">
              <a:avLst/>
            </a:prstGeom>
            <a:noFill/>
            <a:ln w="9525">
              <a:solidFill>
                <a:srgbClr val="9E6B0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504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3" descr="A picture containing dog, water, group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9" y="2357668"/>
            <a:ext cx="9351884" cy="399483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" name="Rectangle: Rounded Corners 14"/>
          <p:cNvSpPr/>
          <p:nvPr/>
        </p:nvSpPr>
        <p:spPr bwMode="auto">
          <a:xfrm>
            <a:off x="1492539" y="1158056"/>
            <a:ext cx="2929800" cy="93748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lt-LT" sz="3600" dirty="0">
                <a:solidFill>
                  <a:srgbClr val="000000"/>
                </a:solidFill>
                <a:latin typeface="Times New Roman" pitchFamily="18" charset="0"/>
              </a:rPr>
              <a:t>Infragarsas</a:t>
            </a:r>
            <a:endParaRPr lang="ru-RU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: Rounded Corners 15"/>
          <p:cNvSpPr/>
          <p:nvPr/>
        </p:nvSpPr>
        <p:spPr bwMode="auto">
          <a:xfrm>
            <a:off x="4594764" y="1158056"/>
            <a:ext cx="2929800" cy="93748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lt-LT" sz="3600" dirty="0">
                <a:solidFill>
                  <a:srgbClr val="000000"/>
                </a:solidFill>
                <a:latin typeface="Times New Roman" pitchFamily="18" charset="0"/>
              </a:rPr>
              <a:t>Garsas</a:t>
            </a:r>
            <a:endParaRPr lang="ru-RU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: Rounded Corners 16"/>
          <p:cNvSpPr/>
          <p:nvPr/>
        </p:nvSpPr>
        <p:spPr bwMode="auto">
          <a:xfrm>
            <a:off x="7696989" y="1173452"/>
            <a:ext cx="2929799" cy="937484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lt-LT" sz="3600" dirty="0">
                <a:solidFill>
                  <a:srgbClr val="000000"/>
                </a:solidFill>
                <a:latin typeface="Times New Roman" pitchFamily="18" charset="0"/>
              </a:rPr>
              <a:t>Ultragarsas</a:t>
            </a:r>
            <a:endParaRPr lang="ru-RU" sz="3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Pavadinima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0802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 smtClean="0">
                <a:solidFill>
                  <a:srgbClr val="002060"/>
                </a:solidFill>
              </a:rPr>
              <a:t>Garso rūšys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7714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952107"/>
            <a:ext cx="10515600" cy="174029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lt-LT" dirty="0" smtClean="0"/>
              <a:t>Garso banga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smtClean="0"/>
              <a:t>Garso savybės ir charakteristikos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 err="1" smtClean="0"/>
              <a:t>Infragarsas</a:t>
            </a:r>
            <a:r>
              <a:rPr lang="lt-LT" dirty="0" smtClean="0"/>
              <a:t>, garsas, ultragarsas</a:t>
            </a:r>
          </a:p>
          <a:p>
            <a:pPr marL="514350" indent="-514350">
              <a:buFont typeface="+mj-lt"/>
              <a:buAutoNum type="arabicPeriod"/>
            </a:pPr>
            <a:endParaRPr lang="lt-LT" dirty="0" smtClean="0"/>
          </a:p>
        </p:txBody>
      </p:sp>
      <p:sp>
        <p:nvSpPr>
          <p:cNvPr id="4" name="Pavadinimas 1"/>
          <p:cNvSpPr txBox="1">
            <a:spLocks/>
          </p:cNvSpPr>
          <p:nvPr/>
        </p:nvSpPr>
        <p:spPr>
          <a:xfrm>
            <a:off x="510711" y="-181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Garsas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Tiesioji jungtis 5"/>
          <p:cNvCxnSpPr/>
          <p:nvPr/>
        </p:nvCxnSpPr>
        <p:spPr>
          <a:xfrm>
            <a:off x="838200" y="633063"/>
            <a:ext cx="10539167" cy="942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tačiakampis 1"/>
          <p:cNvSpPr/>
          <p:nvPr/>
        </p:nvSpPr>
        <p:spPr>
          <a:xfrm>
            <a:off x="3092456" y="6028174"/>
            <a:ext cx="6864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hlinkClick r:id="rId2"/>
              </a:rPr>
              <a:t>https://physics.bu.edu/~duffy/HTML5/longitudinalwave.html</a:t>
            </a:r>
            <a:r>
              <a:rPr lang="lt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271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70698" y="180062"/>
            <a:ext cx="3571240" cy="666425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2060"/>
                </a:solidFill>
              </a:rPr>
              <a:t>Bangų atspindys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xfrm>
            <a:off x="853965" y="114770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lt-LT" sz="24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5" y="1067870"/>
            <a:ext cx="6042522" cy="187638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416" y="980492"/>
            <a:ext cx="3497737" cy="2051142"/>
          </a:xfrm>
          <a:prstGeom prst="rect">
            <a:avLst/>
          </a:prstGeom>
        </p:spPr>
      </p:pic>
      <p:sp>
        <p:nvSpPr>
          <p:cNvPr id="3" name="Suapvalintas stačiakampis 2"/>
          <p:cNvSpPr/>
          <p:nvPr/>
        </p:nvSpPr>
        <p:spPr>
          <a:xfrm>
            <a:off x="2525086" y="1451296"/>
            <a:ext cx="134224" cy="9647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3074" name="Picture 2" descr="PPT - Šviesos atspindys . PowerPoint Presentation, free download -  ID:64443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78" y="3427253"/>
            <a:ext cx="3656173" cy="27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7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>
                <a:solidFill>
                  <a:srgbClr val="002060"/>
                </a:solidFill>
              </a:rPr>
              <a:t>Bangų </a:t>
            </a:r>
            <a:r>
              <a:rPr lang="lt-LT" b="1" dirty="0" err="1" smtClean="0">
                <a:solidFill>
                  <a:srgbClr val="002060"/>
                </a:solidFill>
              </a:rPr>
              <a:t>sugertis</a:t>
            </a:r>
            <a:endParaRPr lang="lt-LT" b="1" dirty="0">
              <a:solidFill>
                <a:srgbClr val="002060"/>
              </a:solidFill>
            </a:endParaRPr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06" y="1045449"/>
            <a:ext cx="10989987" cy="44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>
                <a:solidFill>
                  <a:srgbClr val="002060"/>
                </a:solidFill>
              </a:rPr>
              <a:t>Bangų </a:t>
            </a:r>
            <a:r>
              <a:rPr lang="lt-LT" b="1" dirty="0" smtClean="0">
                <a:solidFill>
                  <a:srgbClr val="002060"/>
                </a:solidFill>
              </a:rPr>
              <a:t>lūžis</a:t>
            </a:r>
            <a:endParaRPr lang="lt-LT" b="1" dirty="0">
              <a:solidFill>
                <a:srgbClr val="002060"/>
              </a:solidFill>
            </a:endParaRPr>
          </a:p>
        </p:txBody>
      </p:sp>
      <p:pic>
        <p:nvPicPr>
          <p:cNvPr id="4" name="Paveikslėlis 3"/>
          <p:cNvPicPr/>
          <p:nvPr/>
        </p:nvPicPr>
        <p:blipFill rotWithShape="1">
          <a:blip r:embed="rId2"/>
          <a:srcRect l="13250" r="11416"/>
          <a:stretch/>
        </p:blipFill>
        <p:spPr>
          <a:xfrm rot="16200000" flipH="1">
            <a:off x="535173" y="1759689"/>
            <a:ext cx="4805916" cy="419986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112" y="1587589"/>
            <a:ext cx="5163271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838199" y="19500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>
                <a:solidFill>
                  <a:srgbClr val="002060"/>
                </a:solidFill>
              </a:rPr>
              <a:t>Bangų </a:t>
            </a:r>
            <a:r>
              <a:rPr lang="en-US" b="1" dirty="0" err="1" smtClean="0">
                <a:solidFill>
                  <a:srgbClr val="002060"/>
                </a:solidFill>
              </a:rPr>
              <a:t>difrakcija</a:t>
            </a:r>
            <a:endParaRPr lang="lt-LT" b="1" dirty="0">
              <a:solidFill>
                <a:srgbClr val="002060"/>
              </a:solidFill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64929" y="-571732"/>
            <a:ext cx="5862139" cy="87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7" y="1623328"/>
            <a:ext cx="8369594" cy="276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54787" y="1943010"/>
            <a:ext cx="4354434" cy="27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94" y="1730409"/>
            <a:ext cx="7988334" cy="3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/>
        </p:nvSpPr>
        <p:spPr>
          <a:xfrm>
            <a:off x="2165616" y="513557"/>
            <a:ext cx="8272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Miesto 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gatve žygiuoja fleitininkas ir 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būgnininkas. Kurio instrumento 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garsą girdės </a:t>
            </a: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žmogus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, esantis taške A. Kodėl?</a:t>
            </a:r>
          </a:p>
        </p:txBody>
      </p:sp>
    </p:spTree>
    <p:extLst>
      <p:ext uri="{BB962C8B-B14F-4D97-AF65-F5344CB8AC3E}">
        <p14:creationId xmlns:p14="http://schemas.microsoft.com/office/powerpoint/2010/main" val="11482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 txBox="1">
            <a:spLocks/>
          </p:cNvSpPr>
          <p:nvPr/>
        </p:nvSpPr>
        <p:spPr>
          <a:xfrm>
            <a:off x="726828" y="405660"/>
            <a:ext cx="9886629" cy="1720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Plokščioji banga pasiekia užtvarą. </a:t>
            </a:r>
            <a:b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a) Ką vaizduoja raudonoji rodyklė paveiksle?</a:t>
            </a:r>
            <a:b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b) Ar vyksta bangų difrakcija? Kodėl?</a:t>
            </a:r>
            <a:b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c) Pasiūlykite du būdus, kad difrakcija šios bangos būtų labiau stebima.</a:t>
            </a:r>
            <a:b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lt-LT" sz="24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urinio vietos rezervavimo ženklas 3"/>
          <p:cNvPicPr>
            <a:picLocks noChangeAspect="1"/>
          </p:cNvPicPr>
          <p:nvPr/>
        </p:nvPicPr>
        <p:blipFill rotWithShape="1">
          <a:blip r:embed="rId2"/>
          <a:srcRect b="9337"/>
          <a:stretch/>
        </p:blipFill>
        <p:spPr>
          <a:xfrm>
            <a:off x="4126557" y="2126511"/>
            <a:ext cx="3769587" cy="43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02997" y="527901"/>
            <a:ext cx="6110925" cy="5224856"/>
          </a:xfrm>
        </p:spPr>
        <p:txBody>
          <a:bodyPr/>
          <a:lstStyle/>
          <a:p>
            <a:pPr marL="0" indent="0">
              <a:buNone/>
            </a:pPr>
            <a:r>
              <a:rPr lang="lt-LT" b="1" dirty="0" smtClean="0">
                <a:solidFill>
                  <a:srgbClr val="002060"/>
                </a:solidFill>
              </a:rPr>
              <a:t>Mechaninė banga </a:t>
            </a:r>
            <a:r>
              <a:rPr lang="lt-LT" dirty="0" smtClean="0"/>
              <a:t>– mechaninio svyravimo sklidimas </a:t>
            </a:r>
            <a:r>
              <a:rPr lang="lt-LT" u="sng" dirty="0" smtClean="0"/>
              <a:t>tamprioje terpėje</a:t>
            </a:r>
            <a:r>
              <a:rPr lang="lt-LT" dirty="0" smtClean="0"/>
              <a:t>.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b="1" dirty="0" smtClean="0"/>
              <a:t>!</a:t>
            </a:r>
            <a:r>
              <a:rPr lang="lt-LT" dirty="0" smtClean="0"/>
              <a:t> Mechaninė banga perneša energiją, o ne medžiagą.</a:t>
            </a:r>
            <a:endParaRPr lang="lt-LT" dirty="0"/>
          </a:p>
        </p:txBody>
      </p:sp>
      <p:pic>
        <p:nvPicPr>
          <p:cNvPr id="1028" name="Picture 4" descr="Jello Bounce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27" y="527900"/>
            <a:ext cx="5590096" cy="59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543" y="3547593"/>
            <a:ext cx="59137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PASITIKRINAME</a:t>
            </a:r>
          </a:p>
          <a:p>
            <a:pPr marL="514350" indent="-514350">
              <a:buAutoNum type="arabicPeriod"/>
            </a:pPr>
            <a:r>
              <a:rPr lang="lt-LT" sz="2800" dirty="0" smtClean="0"/>
              <a:t>Ar </a:t>
            </a:r>
            <a:r>
              <a:rPr lang="lt-LT" sz="2800" dirty="0"/>
              <a:t>sklistų mechaninė banga kosmose</a:t>
            </a:r>
            <a:r>
              <a:rPr lang="lt-LT" sz="2800" dirty="0" smtClean="0"/>
              <a:t>?</a:t>
            </a:r>
            <a:endParaRPr lang="en-US" sz="2800" dirty="0" smtClean="0"/>
          </a:p>
          <a:p>
            <a:pPr marL="514350" indent="-514350">
              <a:buAutoNum type="arabicPeriod"/>
            </a:pPr>
            <a:endParaRPr lang="lt-LT" sz="2800" dirty="0"/>
          </a:p>
          <a:p>
            <a:r>
              <a:rPr lang="en-US" sz="2800" dirty="0" smtClean="0"/>
              <a:t>2. </a:t>
            </a:r>
            <a:r>
              <a:rPr lang="lt-LT" sz="2800" dirty="0" smtClean="0"/>
              <a:t>Plūduras, atitrūkęs nuo jį laikančios virvės, tampa laisvas. Kaip ir kur jis judės banguojančioje jūroje? Vėjo nėra.</a:t>
            </a:r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9806" y="554197"/>
            <a:ext cx="5590517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4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7700"/>
          <a:stretch/>
        </p:blipFill>
        <p:spPr>
          <a:xfrm>
            <a:off x="276447" y="350874"/>
            <a:ext cx="11557590" cy="35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9959"/>
          <a:stretch/>
        </p:blipFill>
        <p:spPr>
          <a:xfrm>
            <a:off x="191090" y="153108"/>
            <a:ext cx="11728008" cy="48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2516"/>
          <a:stretch/>
        </p:blipFill>
        <p:spPr>
          <a:xfrm>
            <a:off x="110313" y="89217"/>
            <a:ext cx="11947008" cy="38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65" y="78592"/>
            <a:ext cx="11957788" cy="38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0733"/>
          <a:stretch/>
        </p:blipFill>
        <p:spPr>
          <a:xfrm>
            <a:off x="122865" y="162640"/>
            <a:ext cx="11849395" cy="429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40" y="124726"/>
            <a:ext cx="12062859" cy="35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86" y="92947"/>
            <a:ext cx="11953801" cy="21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1"/>
          <p:cNvSpPr txBox="1">
            <a:spLocks/>
          </p:cNvSpPr>
          <p:nvPr/>
        </p:nvSpPr>
        <p:spPr>
          <a:xfrm>
            <a:off x="755260" y="212651"/>
            <a:ext cx="10515600" cy="740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Bang</a:t>
            </a:r>
            <a:r>
              <a:rPr lang="lt-LT" b="1" dirty="0" smtClean="0">
                <a:solidFill>
                  <a:schemeClr val="accent5">
                    <a:lumMod val="50000"/>
                  </a:schemeClr>
                </a:solidFill>
              </a:rPr>
              <a:t>ų </a:t>
            </a:r>
            <a:r>
              <a:rPr lang="lt-LT" b="1" dirty="0" err="1" smtClean="0">
                <a:solidFill>
                  <a:schemeClr val="accent5">
                    <a:lumMod val="50000"/>
                  </a:schemeClr>
                </a:solidFill>
              </a:rPr>
              <a:t>interferencija</a:t>
            </a:r>
            <a:endParaRPr lang="lt-LT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405" y="814215"/>
            <a:ext cx="7834114" cy="2863947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351" y="3742659"/>
            <a:ext cx="4902222" cy="2913321"/>
          </a:xfrm>
          <a:prstGeom prst="rect">
            <a:avLst/>
          </a:prstGeom>
        </p:spPr>
      </p:pic>
      <p:sp>
        <p:nvSpPr>
          <p:cNvPr id="8" name="Stačiakampis 7"/>
          <p:cNvSpPr/>
          <p:nvPr/>
        </p:nvSpPr>
        <p:spPr>
          <a:xfrm>
            <a:off x="255182" y="5085167"/>
            <a:ext cx="3242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>
                <a:solidFill>
                  <a:srgbClr val="002060"/>
                </a:solidFill>
                <a:hlinkClick r:id="rId5"/>
              </a:rPr>
              <a:t>https://</a:t>
            </a:r>
            <a:r>
              <a:rPr lang="lt-LT" sz="2400" b="1" dirty="0" smtClean="0">
                <a:solidFill>
                  <a:srgbClr val="002060"/>
                </a:solidFill>
                <a:hlinkClick r:id="rId5"/>
              </a:rPr>
              <a:t>phet.colorado.edu/lt/simulations/wave-interference</a:t>
            </a:r>
            <a:r>
              <a:rPr lang="lt-LT" sz="2400" b="1" dirty="0" smtClean="0">
                <a:solidFill>
                  <a:srgbClr val="002060"/>
                </a:solidFill>
              </a:rPr>
              <a:t> </a:t>
            </a:r>
            <a:endParaRPr lang="lt-LT" sz="2400" b="1" dirty="0">
              <a:solidFill>
                <a:srgbClr val="002060"/>
              </a:solidFill>
            </a:endParaRPr>
          </a:p>
        </p:txBody>
      </p:sp>
      <p:sp>
        <p:nvSpPr>
          <p:cNvPr id="9" name="Stačiakampis 8"/>
          <p:cNvSpPr/>
          <p:nvPr/>
        </p:nvSpPr>
        <p:spPr>
          <a:xfrm>
            <a:off x="8714573" y="5085167"/>
            <a:ext cx="3242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>
                <a:solidFill>
                  <a:srgbClr val="002060"/>
                </a:solidFill>
                <a:hlinkClick r:id="rId6"/>
              </a:rPr>
              <a:t>https://</a:t>
            </a:r>
            <a:r>
              <a:rPr lang="lt-LT" sz="2400" b="1" dirty="0" smtClean="0">
                <a:solidFill>
                  <a:srgbClr val="002060"/>
                </a:solidFill>
                <a:hlinkClick r:id="rId6"/>
              </a:rPr>
              <a:t>www.youtube.com/watch?v=b87QZtYKmqo</a:t>
            </a:r>
            <a:r>
              <a:rPr lang="lt-LT" sz="2400" b="1" dirty="0" smtClean="0">
                <a:solidFill>
                  <a:srgbClr val="002060"/>
                </a:solidFill>
              </a:rPr>
              <a:t> </a:t>
            </a:r>
            <a:endParaRPr lang="lt-L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934" y="365125"/>
            <a:ext cx="6733164" cy="61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79" y="141981"/>
            <a:ext cx="11918677" cy="29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365125"/>
            <a:ext cx="7520939" cy="5875418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</p:spTree>
    <p:extLst>
      <p:ext uri="{BB962C8B-B14F-4D97-AF65-F5344CB8AC3E}">
        <p14:creationId xmlns:p14="http://schemas.microsoft.com/office/powerpoint/2010/main" val="40411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6" y="134527"/>
            <a:ext cx="11826300" cy="47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9" y="0"/>
            <a:ext cx="11791352" cy="33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/>
          <a:srcRect r="6383"/>
          <a:stretch/>
        </p:blipFill>
        <p:spPr>
          <a:xfrm>
            <a:off x="155533" y="85148"/>
            <a:ext cx="11806095" cy="40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2"/>
          <a:srcRect r="2860"/>
          <a:stretch/>
        </p:blipFill>
        <p:spPr>
          <a:xfrm>
            <a:off x="148160" y="75913"/>
            <a:ext cx="11919793" cy="441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68" y="233916"/>
            <a:ext cx="12069932" cy="38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838199" y="19500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Doplerio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efektas</a:t>
            </a:r>
            <a:endParaRPr lang="lt-LT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22" y="2111452"/>
            <a:ext cx="4062160" cy="354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/>
          <p:nvPr/>
        </p:nvSpPr>
        <p:spPr>
          <a:xfrm>
            <a:off x="5687568" y="2898649"/>
            <a:ext cx="6062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200" dirty="0">
                <a:solidFill>
                  <a:schemeClr val="accent1">
                    <a:lumMod val="50000"/>
                  </a:schemeClr>
                </a:solidFill>
              </a:rPr>
              <a:t>Jei garso šaltinis stovi vietoje – tai visi stebėtojai girdi vienodo tono aukščio garsą. </a:t>
            </a:r>
          </a:p>
        </p:txBody>
      </p:sp>
    </p:spTree>
    <p:extLst>
      <p:ext uri="{BB962C8B-B14F-4D97-AF65-F5344CB8AC3E}">
        <p14:creationId xmlns:p14="http://schemas.microsoft.com/office/powerpoint/2010/main" val="29804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838199" y="19500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Doplerio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efektas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908040" y="1099881"/>
            <a:ext cx="5638800" cy="191763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Jei 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automobilis juda link stebėtojo – tai </a:t>
            </a:r>
            <a:r>
              <a:rPr lang="lt-LT" sz="2400" b="1" dirty="0">
                <a:solidFill>
                  <a:schemeClr val="accent1">
                    <a:lumMod val="50000"/>
                  </a:schemeClr>
                </a:solidFill>
              </a:rPr>
              <a:t>tono aukštis didėja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: garso šaltinis vejasi garso bangą, bangos ilgis mažėja, o dažnis didėja.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4"/>
          <a:stretch/>
        </p:blipFill>
        <p:spPr bwMode="auto">
          <a:xfrm>
            <a:off x="916431" y="744280"/>
            <a:ext cx="3950209" cy="290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88" y="3860800"/>
            <a:ext cx="4045123" cy="276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avadinimas 1"/>
          <p:cNvSpPr txBox="1">
            <a:spLocks/>
          </p:cNvSpPr>
          <p:nvPr/>
        </p:nvSpPr>
        <p:spPr>
          <a:xfrm>
            <a:off x="1183639" y="5079206"/>
            <a:ext cx="3876041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PASITIKRINAME</a:t>
            </a:r>
            <a:endParaRPr lang="lt-L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838199" y="19500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Doplerio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efektas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988304" y="930529"/>
            <a:ext cx="5266944" cy="28103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2400" dirty="0" smtClean="0">
                <a:solidFill>
                  <a:schemeClr val="accent1">
                    <a:lumMod val="50000"/>
                  </a:schemeClr>
                </a:solidFill>
              </a:rPr>
              <a:t>Jei 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automobilis juda nuo stebėtojo – tai </a:t>
            </a:r>
            <a:r>
              <a:rPr lang="lt-LT" sz="2400" b="1" dirty="0">
                <a:solidFill>
                  <a:schemeClr val="accent1">
                    <a:lumMod val="50000"/>
                  </a:schemeClr>
                </a:solidFill>
              </a:rPr>
              <a:t>tono aukštis žemėja</a:t>
            </a:r>
            <a:r>
              <a:rPr lang="lt-LT" sz="2400" dirty="0">
                <a:solidFill>
                  <a:schemeClr val="accent1">
                    <a:lumMod val="50000"/>
                  </a:schemeClr>
                </a:solidFill>
              </a:rPr>
              <a:t>: garso šaltinis pabėga nuo garso bangos, bangos ilgis didėja, o dažnis mažėja.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6"/>
          <a:stretch/>
        </p:blipFill>
        <p:spPr bwMode="auto">
          <a:xfrm>
            <a:off x="838199" y="744280"/>
            <a:ext cx="3754121" cy="28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04" y="3740912"/>
            <a:ext cx="4227380" cy="272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avadinimas 1"/>
          <p:cNvSpPr txBox="1">
            <a:spLocks/>
          </p:cNvSpPr>
          <p:nvPr/>
        </p:nvSpPr>
        <p:spPr>
          <a:xfrm>
            <a:off x="1183639" y="5079206"/>
            <a:ext cx="3876041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2060"/>
                </a:solidFill>
              </a:rPr>
              <a:t>PASITIKRINAME</a:t>
            </a:r>
            <a:endParaRPr lang="lt-L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8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838199" y="19500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Doplerio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efektas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38328" y="1105789"/>
            <a:ext cx="115488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3600" b="1" dirty="0" smtClean="0">
                <a:solidFill>
                  <a:srgbClr val="002060"/>
                </a:solidFill>
              </a:rPr>
              <a:t>Motociklas važiuoja gatve. Kaip keičiasi/nesikeičia garso tonas motociklo vairuotojui?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32" y="2625669"/>
            <a:ext cx="4729163" cy="373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0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/>
          <p:cNvSpPr>
            <a:spLocks noGrp="1"/>
          </p:cNvSpPr>
          <p:nvPr>
            <p:ph type="title"/>
          </p:nvPr>
        </p:nvSpPr>
        <p:spPr>
          <a:xfrm>
            <a:off x="838199" y="19500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Doplerio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efektas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03504" y="2685161"/>
            <a:ext cx="7394448" cy="18685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lt-LT" sz="3200" dirty="0"/>
              <a:t>Šį </a:t>
            </a:r>
            <a:r>
              <a:rPr lang="lt-LT" sz="3200" dirty="0" smtClean="0"/>
              <a:t>reiškinį </a:t>
            </a:r>
            <a:r>
              <a:rPr lang="lt-LT" sz="3200" dirty="0"/>
              <a:t>1842 m. pirmą kartą pastebėjo austrų fizikas Kristianas Dopleris, todėl šis reiškinys ir vadinamas jo vardu.</a:t>
            </a:r>
          </a:p>
          <a:p>
            <a:pPr>
              <a:lnSpc>
                <a:spcPct val="100000"/>
              </a:lnSpc>
            </a:pPr>
            <a:endParaRPr lang="en-US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37" y="2087541"/>
            <a:ext cx="3149219" cy="396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7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  <p:pic>
        <p:nvPicPr>
          <p:cNvPr id="10" name="Paveikslėli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872614"/>
            <a:ext cx="8981603" cy="3898265"/>
          </a:xfrm>
          <a:prstGeom prst="rect">
            <a:avLst/>
          </a:prstGeom>
        </p:spPr>
      </p:pic>
      <p:grpSp>
        <p:nvGrpSpPr>
          <p:cNvPr id="20" name="Grupė 19"/>
          <p:cNvGrpSpPr/>
          <p:nvPr/>
        </p:nvGrpSpPr>
        <p:grpSpPr>
          <a:xfrm>
            <a:off x="913350" y="633492"/>
            <a:ext cx="10160001" cy="5134804"/>
            <a:chOff x="913350" y="633492"/>
            <a:chExt cx="10160001" cy="5134804"/>
          </a:xfrm>
        </p:grpSpPr>
        <p:grpSp>
          <p:nvGrpSpPr>
            <p:cNvPr id="14" name="Grupė 13"/>
            <p:cNvGrpSpPr/>
            <p:nvPr/>
          </p:nvGrpSpPr>
          <p:grpSpPr>
            <a:xfrm>
              <a:off x="913350" y="1872614"/>
              <a:ext cx="10160001" cy="3895682"/>
              <a:chOff x="913350" y="1872614"/>
              <a:chExt cx="10160001" cy="3895682"/>
            </a:xfrm>
          </p:grpSpPr>
          <p:pic>
            <p:nvPicPr>
              <p:cNvPr id="11" name="Paveikslėlis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2399" y="1872614"/>
                <a:ext cx="8986283" cy="3895682"/>
              </a:xfrm>
              <a:prstGeom prst="rect">
                <a:avLst/>
              </a:prstGeom>
            </p:spPr>
          </p:pic>
          <p:cxnSp>
            <p:nvCxnSpPr>
              <p:cNvPr id="13" name="Tiesioji rodyklės jungtis 12"/>
              <p:cNvCxnSpPr/>
              <p:nvPr/>
            </p:nvCxnSpPr>
            <p:spPr>
              <a:xfrm>
                <a:off x="913350" y="2458720"/>
                <a:ext cx="10160001" cy="3048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ė 18"/>
            <p:cNvGrpSpPr/>
            <p:nvPr/>
          </p:nvGrpSpPr>
          <p:grpSpPr>
            <a:xfrm>
              <a:off x="2143760" y="633492"/>
              <a:ext cx="995346" cy="1520428"/>
              <a:chOff x="2143760" y="633492"/>
              <a:chExt cx="995346" cy="1520428"/>
            </a:xfrm>
          </p:grpSpPr>
          <p:cxnSp>
            <p:nvCxnSpPr>
              <p:cNvPr id="16" name="Tiesioji jungtis 15"/>
              <p:cNvCxnSpPr/>
              <p:nvPr/>
            </p:nvCxnSpPr>
            <p:spPr>
              <a:xfrm flipV="1">
                <a:off x="2143760" y="880626"/>
                <a:ext cx="609600" cy="1273294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367613" y="633492"/>
                <a:ext cx="7714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ketera</a:t>
                </a:r>
                <a:endParaRPr lang="lt-LT" dirty="0"/>
              </a:p>
            </p:txBody>
          </p:sp>
        </p:grpSp>
        <p:grpSp>
          <p:nvGrpSpPr>
            <p:cNvPr id="21" name="Grupė 20"/>
            <p:cNvGrpSpPr/>
            <p:nvPr/>
          </p:nvGrpSpPr>
          <p:grpSpPr>
            <a:xfrm>
              <a:off x="4013200" y="1263412"/>
              <a:ext cx="937510" cy="1520428"/>
              <a:chOff x="2143760" y="633492"/>
              <a:chExt cx="937510" cy="1520428"/>
            </a:xfrm>
          </p:grpSpPr>
          <p:cxnSp>
            <p:nvCxnSpPr>
              <p:cNvPr id="22" name="Tiesioji jungtis 21"/>
              <p:cNvCxnSpPr/>
              <p:nvPr/>
            </p:nvCxnSpPr>
            <p:spPr>
              <a:xfrm flipV="1">
                <a:off x="2143760" y="880626"/>
                <a:ext cx="609600" cy="1273294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367613" y="633492"/>
                <a:ext cx="71365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lt-LT" dirty="0" smtClean="0"/>
                  <a:t>į</a:t>
                </a:r>
                <a:r>
                  <a:rPr lang="en-US" dirty="0" err="1" smtClean="0"/>
                  <a:t>duba</a:t>
                </a:r>
                <a:endParaRPr lang="lt-LT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45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8" y="1981073"/>
            <a:ext cx="62972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7434072" y="3095351"/>
            <a:ext cx="4535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dirty="0">
                <a:solidFill>
                  <a:schemeClr val="accent1">
                    <a:lumMod val="50000"/>
                  </a:schemeClr>
                </a:solidFill>
              </a:rPr>
              <a:t>Jeigu objektas juda: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b="1" dirty="0">
                <a:solidFill>
                  <a:schemeClr val="accent1">
                    <a:lumMod val="50000"/>
                  </a:schemeClr>
                </a:solidFill>
              </a:rPr>
              <a:t>Sumažėjęs dažnis </a:t>
            </a:r>
            <a:r>
              <a:rPr lang="lt-LT" sz="2800" dirty="0">
                <a:solidFill>
                  <a:schemeClr val="accent1">
                    <a:lumMod val="50000"/>
                  </a:schemeClr>
                </a:solidFill>
              </a:rPr>
              <a:t>reiškia, kad </a:t>
            </a:r>
            <a:r>
              <a:rPr lang="lt-LT" sz="2800" b="1" dirty="0">
                <a:solidFill>
                  <a:schemeClr val="accent1">
                    <a:lumMod val="50000"/>
                  </a:schemeClr>
                </a:solidFill>
              </a:rPr>
              <a:t>objektas tolsta</a:t>
            </a:r>
            <a:r>
              <a:rPr lang="lt-LT" sz="2800" dirty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b="1" dirty="0">
                <a:solidFill>
                  <a:schemeClr val="accent1">
                    <a:lumMod val="50000"/>
                  </a:schemeClr>
                </a:solidFill>
              </a:rPr>
              <a:t>Padidėjęs dažnis </a:t>
            </a:r>
            <a:r>
              <a:rPr lang="lt-LT" sz="2800" dirty="0">
                <a:solidFill>
                  <a:schemeClr val="accent1">
                    <a:lumMod val="50000"/>
                  </a:schemeClr>
                </a:solidFill>
              </a:rPr>
              <a:t>reiškia, kad </a:t>
            </a:r>
            <a:r>
              <a:rPr lang="lt-LT" sz="2800" b="1" dirty="0" smtClean="0">
                <a:solidFill>
                  <a:schemeClr val="accent1">
                    <a:lumMod val="50000"/>
                  </a:schemeClr>
                </a:solidFill>
              </a:rPr>
              <a:t>objektas artėja</a:t>
            </a:r>
            <a:r>
              <a:rPr lang="lt-LT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lt-L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Pavadinimas 1"/>
          <p:cNvSpPr>
            <a:spLocks noGrp="1"/>
          </p:cNvSpPr>
          <p:nvPr>
            <p:ph type="title"/>
          </p:nvPr>
        </p:nvSpPr>
        <p:spPr>
          <a:xfrm>
            <a:off x="838199" y="19500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Doplerio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efektas</a:t>
            </a:r>
            <a:endParaRPr lang="lt-L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1182290"/>
            <a:ext cx="5713881" cy="4676422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/>
          <a:srcRect l="4130" r="7787"/>
          <a:stretch/>
        </p:blipFill>
        <p:spPr>
          <a:xfrm>
            <a:off x="5931052" y="971550"/>
            <a:ext cx="6047590" cy="5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/>
          <p:cNvSpPr/>
          <p:nvPr/>
        </p:nvSpPr>
        <p:spPr>
          <a:xfrm>
            <a:off x="4857435" y="421124"/>
            <a:ext cx="289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PASITIKRINAME</a:t>
            </a:r>
          </a:p>
        </p:txBody>
      </p:sp>
      <p:sp>
        <p:nvSpPr>
          <p:cNvPr id="6" name="Stačiakampis 5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051" y="1990784"/>
            <a:ext cx="7682112" cy="3931920"/>
          </a:xfrm>
          <a:prstGeom prst="rect">
            <a:avLst/>
          </a:prstGeom>
        </p:spPr>
      </p:pic>
      <p:sp>
        <p:nvSpPr>
          <p:cNvPr id="8" name="Stačiakampis 7"/>
          <p:cNvSpPr/>
          <p:nvPr/>
        </p:nvSpPr>
        <p:spPr>
          <a:xfrm>
            <a:off x="3495517" y="944344"/>
            <a:ext cx="5615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800" dirty="0" smtClean="0"/>
              <a:t>Nustatykite bangos sklidimo kryptį.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50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560" y="890498"/>
            <a:ext cx="7498079" cy="5414402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</p:spTree>
    <p:extLst>
      <p:ext uri="{BB962C8B-B14F-4D97-AF65-F5344CB8AC3E}">
        <p14:creationId xmlns:p14="http://schemas.microsoft.com/office/powerpoint/2010/main" val="5070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/>
          <p:cNvSpPr/>
          <p:nvPr/>
        </p:nvSpPr>
        <p:spPr>
          <a:xfrm>
            <a:off x="4857435" y="421124"/>
            <a:ext cx="289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PASITIKRINAME</a:t>
            </a:r>
          </a:p>
        </p:txBody>
      </p:sp>
      <p:sp>
        <p:nvSpPr>
          <p:cNvPr id="6" name="Stačiakampis 5"/>
          <p:cNvSpPr/>
          <p:nvPr/>
        </p:nvSpPr>
        <p:spPr>
          <a:xfrm>
            <a:off x="10033163" y="0"/>
            <a:ext cx="208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b="1" dirty="0">
                <a:solidFill>
                  <a:schemeClr val="accent5">
                    <a:lumMod val="50000"/>
                  </a:schemeClr>
                </a:solidFill>
              </a:rPr>
              <a:t>Mechaninės bangos</a:t>
            </a:r>
          </a:p>
        </p:txBody>
      </p:sp>
      <p:sp>
        <p:nvSpPr>
          <p:cNvPr id="8" name="Stačiakampis 7"/>
          <p:cNvSpPr/>
          <p:nvPr/>
        </p:nvSpPr>
        <p:spPr>
          <a:xfrm>
            <a:off x="1337311" y="1053634"/>
            <a:ext cx="960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sz="2800" dirty="0" smtClean="0"/>
              <a:t>Į vandenį įmetus akmenuką susidarė sferinė bangą, kuri stebima iš viršaus. Įvardykite raidėmis A, B, C, D pažymėtas bangos dalis.</a:t>
            </a:r>
            <a:endParaRPr lang="en-US" sz="2800" dirty="0"/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184" y="2117032"/>
            <a:ext cx="4396165" cy="42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564</Words>
  <Application>Microsoft Office PowerPoint</Application>
  <PresentationFormat>Plačiaekranė</PresentationFormat>
  <Paragraphs>121</Paragraphs>
  <Slides>50</Slides>
  <Notes>4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Times New Roman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Garsas – išilginė mechaninė banga</vt:lpstr>
      <vt:lpstr>„PowerPoint“ pateiktis</vt:lpstr>
      <vt:lpstr>„PowerPoint“ pateiktis</vt:lpstr>
      <vt:lpstr>Garso greitis skirtingose terpėse</vt:lpstr>
      <vt:lpstr>Garsas pereina iš vienos terpės į kitą</vt:lpstr>
      <vt:lpstr>Garso charakteristikos</vt:lpstr>
      <vt:lpstr>Garso rūšys</vt:lpstr>
      <vt:lpstr>„PowerPoint“ pateiktis</vt:lpstr>
      <vt:lpstr>Bangų atspindys</vt:lpstr>
      <vt:lpstr>Bangų sugertis</vt:lpstr>
      <vt:lpstr>Bangų lūžis</vt:lpstr>
      <vt:lpstr>Bangų difrakcija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Doplerio efektas</vt:lpstr>
      <vt:lpstr>Doplerio efektas</vt:lpstr>
      <vt:lpstr>Doplerio efektas</vt:lpstr>
      <vt:lpstr>Doplerio efektas</vt:lpstr>
      <vt:lpstr>Doplerio efektas</vt:lpstr>
      <vt:lpstr>Doplerio efektas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kl. kartojimas</dc:title>
  <dc:creator>Lukas Bagdonavičius</dc:creator>
  <cp:lastModifiedBy>Lukas Bagdonavičius</cp:lastModifiedBy>
  <cp:revision>41</cp:revision>
  <dcterms:created xsi:type="dcterms:W3CDTF">2025-09-01T21:04:59Z</dcterms:created>
  <dcterms:modified xsi:type="dcterms:W3CDTF">2025-11-17T05:42:58Z</dcterms:modified>
</cp:coreProperties>
</file>