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76" r:id="rId3"/>
    <p:sldId id="278" r:id="rId4"/>
    <p:sldId id="279" r:id="rId5"/>
    <p:sldId id="284" r:id="rId6"/>
    <p:sldId id="285" r:id="rId7"/>
    <p:sldId id="277" r:id="rId8"/>
    <p:sldId id="270" r:id="rId9"/>
    <p:sldId id="272" r:id="rId10"/>
    <p:sldId id="274" r:id="rId11"/>
    <p:sldId id="273" r:id="rId12"/>
    <p:sldId id="283" r:id="rId13"/>
    <p:sldId id="275" r:id="rId14"/>
    <p:sldId id="281" r:id="rId15"/>
    <p:sldId id="282" r:id="rId16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2964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6708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9253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2326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0523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9904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379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86047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3350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85413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981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83C84-43FC-4FF3-AE27-4DE2B02DB213}" type="datetimeFigureOut">
              <a:rPr lang="lt-LT" smtClean="0"/>
              <a:t>2025-10-19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EC8F9-90E9-46ED-B05D-15B319F3072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6386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gjkYj3N3uM&amp;t=479s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913614" y="-115642"/>
            <a:ext cx="10515600" cy="1325563"/>
          </a:xfrm>
        </p:spPr>
        <p:txBody>
          <a:bodyPr/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Kintamoji elektros srovė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urinio vietos rezervavimo ženklas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10.15</a:t>
            </a:r>
            <a:r>
              <a:rPr lang="en-US" dirty="0" smtClean="0"/>
              <a:t> </a:t>
            </a:r>
            <a:r>
              <a:rPr lang="lt-LT" i="1" dirty="0" smtClean="0"/>
              <a:t>X</a:t>
            </a:r>
            <a:r>
              <a:rPr lang="lt-LT" dirty="0" smtClean="0"/>
              <a:t> klasės kartojimas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10.20</a:t>
            </a:r>
            <a:r>
              <a:rPr lang="lt-LT" dirty="0" smtClean="0"/>
              <a:t> </a:t>
            </a:r>
            <a:r>
              <a:rPr lang="lt-LT" b="1" i="1" dirty="0" smtClean="0">
                <a:solidFill>
                  <a:srgbClr val="002060"/>
                </a:solidFill>
              </a:rPr>
              <a:t>KAHOOT</a:t>
            </a:r>
            <a:r>
              <a:rPr lang="lt-LT" dirty="0" smtClean="0"/>
              <a:t> atsiskaitymas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10.20</a:t>
            </a:r>
            <a:r>
              <a:rPr lang="lt-LT" dirty="0" smtClean="0"/>
              <a:t> Kintamosios srovės charakteristikos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10.22</a:t>
            </a:r>
            <a:r>
              <a:rPr lang="lt-LT" dirty="0" smtClean="0"/>
              <a:t> Talpinė ir induktyvioji varža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10.22</a:t>
            </a:r>
            <a:r>
              <a:rPr lang="lt-LT" dirty="0" smtClean="0">
                <a:solidFill>
                  <a:srgbClr val="002060"/>
                </a:solidFill>
              </a:rPr>
              <a:t> </a:t>
            </a:r>
            <a:r>
              <a:rPr lang="lt-LT" dirty="0" smtClean="0"/>
              <a:t>Transformatoriaus tyrimas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10.27</a:t>
            </a:r>
            <a:r>
              <a:rPr lang="lt-LT" dirty="0" smtClean="0"/>
              <a:t> Egzaminų bilietai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10.27</a:t>
            </a:r>
            <a:r>
              <a:rPr lang="lt-LT" dirty="0" smtClean="0"/>
              <a:t> Egzaminų bilietai</a:t>
            </a:r>
          </a:p>
          <a:p>
            <a:pPr marL="0" indent="0">
              <a:buNone/>
            </a:pPr>
            <a:r>
              <a:rPr lang="lt-LT" b="1" dirty="0" smtClean="0">
                <a:solidFill>
                  <a:srgbClr val="002060"/>
                </a:solidFill>
              </a:rPr>
              <a:t>10.29</a:t>
            </a:r>
            <a:r>
              <a:rPr lang="lt-LT" dirty="0" smtClean="0"/>
              <a:t> </a:t>
            </a:r>
            <a:r>
              <a:rPr lang="lt-LT" dirty="0"/>
              <a:t>Kontrolinis </a:t>
            </a:r>
            <a:r>
              <a:rPr lang="lt-LT" dirty="0" smtClean="0"/>
              <a:t>darbas</a:t>
            </a:r>
            <a:endParaRPr lang="lt-LT" dirty="0"/>
          </a:p>
        </p:txBody>
      </p:sp>
      <p:cxnSp>
        <p:nvCxnSpPr>
          <p:cNvPr id="10" name="Tiesioji jungtis 9"/>
          <p:cNvCxnSpPr/>
          <p:nvPr/>
        </p:nvCxnSpPr>
        <p:spPr>
          <a:xfrm flipV="1">
            <a:off x="913614" y="2771481"/>
            <a:ext cx="6288464" cy="302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Tiesioji jungtis 11"/>
          <p:cNvCxnSpPr/>
          <p:nvPr/>
        </p:nvCxnSpPr>
        <p:spPr>
          <a:xfrm flipV="1">
            <a:off x="913614" y="4392138"/>
            <a:ext cx="6288464" cy="3023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913614" y="-1156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b="1" dirty="0" smtClean="0">
                <a:solidFill>
                  <a:srgbClr val="002060"/>
                </a:solidFill>
              </a:rPr>
              <a:t>Induktyvioji varža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6" name="Tiesioji jungtis 5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13615" y="829558"/>
                <a:ext cx="10515599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lt-LT" sz="2800" dirty="0" smtClean="0"/>
                  <a:t>Ritė, kurios induktyvioji varža lygi 500 </a:t>
                </a:r>
                <a:r>
                  <a:rPr lang="el-GR" sz="2800" dirty="0" smtClean="0"/>
                  <a:t>Ω</a:t>
                </a:r>
                <a:r>
                  <a:rPr lang="lt-LT" sz="2800" dirty="0" smtClean="0"/>
                  <a:t>, prijungta prie kintamosios įtampos šaltinio. Įtampos kitimo dažnis 1000 Hz, </a:t>
                </a:r>
                <a:r>
                  <a:rPr lang="lt-LT" sz="2800" dirty="0" err="1" smtClean="0"/>
                  <a:t>efektinė</a:t>
                </a:r>
                <a:r>
                  <a:rPr lang="lt-LT" sz="2800" dirty="0" smtClean="0"/>
                  <a:t> vertė 100 V. Ritės aktyvioji varža lygi nuliui.</a:t>
                </a:r>
              </a:p>
              <a:p>
                <a:pPr algn="just"/>
                <a:endParaRPr lang="lt-LT" sz="2800" dirty="0" smtClean="0"/>
              </a:p>
              <a:p>
                <a:pPr marL="342900" indent="-342900">
                  <a:buFont typeface="+mj-lt"/>
                  <a:buAutoNum type="arabicPeriod"/>
                </a:pPr>
                <a:r>
                  <a:rPr lang="lt-LT" sz="2800" dirty="0" smtClean="0"/>
                  <a:t>Nubraižykite elektrinės grandinės schemą.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lt-LT" sz="2800" dirty="0" smtClean="0"/>
                  <a:t>Apskaičiuokite ritės </a:t>
                </a:r>
                <a:r>
                  <a:rPr lang="lt-LT" sz="2800" dirty="0" err="1" smtClean="0"/>
                  <a:t>induktyvumą</a:t>
                </a:r>
                <a:r>
                  <a:rPr lang="lt-LT" sz="2800" dirty="0" smtClean="0"/>
                  <a:t>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lt-LT" sz="2800" dirty="0" smtClean="0"/>
                  <a:t>Apskaičiuokite elektros srovės stiprio </a:t>
                </a:r>
                <a:r>
                  <a:rPr lang="lt-LT" sz="2800" dirty="0" err="1" smtClean="0"/>
                  <a:t>amplitudinę</a:t>
                </a:r>
                <a:r>
                  <a:rPr lang="lt-LT" sz="2800" dirty="0" smtClean="0"/>
                  <a:t> vertę.</a:t>
                </a:r>
              </a:p>
              <a:p>
                <a:pPr marL="342900" indent="-342900">
                  <a:buFont typeface="+mj-lt"/>
                  <a:buAutoNum type="arabicPeriod"/>
                </a:pPr>
                <a:r>
                  <a:rPr lang="lt-LT" sz="2800" dirty="0" smtClean="0"/>
                  <a:t>Nubraižykite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lt-LT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lt-LT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lt-LT" sz="28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d>
                      <m:dPr>
                        <m:ctrlPr>
                          <a:rPr lang="lt-LT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lt-LT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</m:d>
                  </m:oMath>
                </a14:m>
                <a:r>
                  <a:rPr lang="lt-LT" sz="2800" dirty="0" smtClean="0"/>
                  <a:t> grafiką.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3615" y="829558"/>
                <a:ext cx="10515599" cy="3539430"/>
              </a:xfrm>
              <a:prstGeom prst="rect">
                <a:avLst/>
              </a:prstGeom>
              <a:blipFill>
                <a:blip r:embed="rId2"/>
                <a:stretch>
                  <a:fillRect l="-1217" t="-1549" r="-1159" b="-4131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2194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913614" y="-1156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b="1" dirty="0" smtClean="0">
                <a:solidFill>
                  <a:srgbClr val="002060"/>
                </a:solidFill>
              </a:rPr>
              <a:t>Talpinė varža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6" name="Tiesioji jungtis 5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06406" y="4983471"/>
                <a:ext cx="2128853" cy="115653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𝝎</m:t>
                          </m:r>
                          <m:r>
                            <a:rPr lang="en-US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den>
                      </m:f>
                    </m:oMath>
                  </m:oMathPara>
                </a14:m>
                <a:endParaRPr lang="lt-LT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406" y="4983471"/>
                <a:ext cx="2128853" cy="115653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282855" y="4809376"/>
                <a:ext cx="1619098" cy="125611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𝑼</m:t>
                          </m:r>
                        </m:num>
                        <m:den>
                          <m:sSub>
                            <m:sSubPr>
                              <m:ctrlPr>
                                <a:rPr lang="lt-LT" sz="4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lt-LT" sz="4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en-US" sz="4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𝑪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lt-LT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2855" y="4809376"/>
                <a:ext cx="1619098" cy="12561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aveikslėlis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2136" y="1030744"/>
            <a:ext cx="8657155" cy="2072148"/>
          </a:xfrm>
          <a:prstGeom prst="rect">
            <a:avLst/>
          </a:prstGeom>
        </p:spPr>
      </p:pic>
      <p:pic>
        <p:nvPicPr>
          <p:cNvPr id="10" name="Paveikslėlis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6204" y="3172008"/>
            <a:ext cx="6453975" cy="93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86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liff Pickover on X: &quot;This humor may appeal to experts i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868" y="120522"/>
            <a:ext cx="4986780" cy="6622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536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913614" y="-1156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err="1" smtClean="0">
                <a:solidFill>
                  <a:srgbClr val="002060"/>
                </a:solidFill>
              </a:rPr>
              <a:t>Talpin</a:t>
            </a:r>
            <a:r>
              <a:rPr lang="lt-LT" b="1" dirty="0">
                <a:solidFill>
                  <a:srgbClr val="002060"/>
                </a:solidFill>
              </a:rPr>
              <a:t>ė</a:t>
            </a:r>
            <a:r>
              <a:rPr lang="lt-LT" b="1" dirty="0" smtClean="0">
                <a:solidFill>
                  <a:srgbClr val="002060"/>
                </a:solidFill>
              </a:rPr>
              <a:t> varža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6" name="Tiesioji jungtis 5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69462" y="933253"/>
            <a:ext cx="108039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t-LT" sz="2800" dirty="0" smtClean="0"/>
              <a:t>Kondensatorius įjungtas į standartinio dažnio (50 Hz) kintamosios įtampos tinklą. Kondensatoriaus gnybtų įtampos </a:t>
            </a:r>
            <a:r>
              <a:rPr lang="lt-LT" sz="2800" dirty="0" err="1" smtClean="0"/>
              <a:t>amplitudinė</a:t>
            </a:r>
            <a:r>
              <a:rPr lang="lt-LT" sz="2800" dirty="0" smtClean="0"/>
              <a:t> vertė 380 V, elektros srovės stiprio </a:t>
            </a:r>
            <a:r>
              <a:rPr lang="lt-LT" sz="2800" dirty="0" err="1" smtClean="0"/>
              <a:t>efektinė</a:t>
            </a:r>
            <a:r>
              <a:rPr lang="lt-LT" sz="2800" dirty="0" smtClean="0"/>
              <a:t> vertė 5 A.</a:t>
            </a:r>
          </a:p>
          <a:p>
            <a:pPr algn="just"/>
            <a:endParaRPr lang="lt-LT" sz="2800" dirty="0"/>
          </a:p>
          <a:p>
            <a:pPr algn="just"/>
            <a:r>
              <a:rPr lang="lt-LT" sz="2800" dirty="0" smtClean="0"/>
              <a:t>Apskaičiuokite kondensatoriaus talpą. </a:t>
            </a:r>
          </a:p>
        </p:txBody>
      </p:sp>
    </p:spTree>
    <p:extLst>
      <p:ext uri="{BB962C8B-B14F-4D97-AF65-F5344CB8AC3E}">
        <p14:creationId xmlns:p14="http://schemas.microsoft.com/office/powerpoint/2010/main" val="3802273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5242480" y="215943"/>
            <a:ext cx="1620436" cy="832464"/>
          </a:xfrm>
        </p:spPr>
        <p:txBody>
          <a:bodyPr>
            <a:normAutofit/>
          </a:bodyPr>
          <a:lstStyle/>
          <a:p>
            <a:r>
              <a:rPr lang="lt-LT" b="1" dirty="0" smtClean="0">
                <a:solidFill>
                  <a:srgbClr val="002060"/>
                </a:solidFill>
              </a:rPr>
              <a:t>Varža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92622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urinio vietos rezervavimo ženklas 2"/>
          <p:cNvSpPr>
            <a:spLocks noGrp="1"/>
          </p:cNvSpPr>
          <p:nvPr>
            <p:ph idx="1"/>
          </p:nvPr>
        </p:nvSpPr>
        <p:spPr>
          <a:xfrm>
            <a:off x="1018066" y="2509959"/>
            <a:ext cx="2498160" cy="75171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lt-LT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Aktyvioji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lt-LT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ža</a:t>
            </a:r>
            <a:endParaRPr lang="lt-LT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Tiesioji rodyklės jungtis 5"/>
          <p:cNvCxnSpPr/>
          <p:nvPr/>
        </p:nvCxnSpPr>
        <p:spPr>
          <a:xfrm flipH="1">
            <a:off x="2191002" y="944306"/>
            <a:ext cx="3043683" cy="1485706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Tiesioji rodyklės jungtis 7"/>
          <p:cNvCxnSpPr>
            <a:stCxn id="2" idx="2"/>
          </p:cNvCxnSpPr>
          <p:nvPr/>
        </p:nvCxnSpPr>
        <p:spPr>
          <a:xfrm flipH="1">
            <a:off x="5860374" y="1048407"/>
            <a:ext cx="192324" cy="1983606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Tiesioji rodyklės jungtis 9"/>
          <p:cNvCxnSpPr/>
          <p:nvPr/>
        </p:nvCxnSpPr>
        <p:spPr>
          <a:xfrm>
            <a:off x="6796726" y="985459"/>
            <a:ext cx="3372105" cy="148174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urinio vietos rezervavimo ženklas 2"/>
          <p:cNvSpPr txBox="1">
            <a:spLocks/>
          </p:cNvSpPr>
          <p:nvPr/>
        </p:nvSpPr>
        <p:spPr>
          <a:xfrm>
            <a:off x="4592031" y="3147270"/>
            <a:ext cx="3158765" cy="631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t-L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nduktyvioji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ža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urinio vietos rezervavimo ženklas 2"/>
          <p:cNvSpPr txBox="1">
            <a:spLocks/>
          </p:cNvSpPr>
          <p:nvPr/>
        </p:nvSpPr>
        <p:spPr>
          <a:xfrm>
            <a:off x="9262232" y="2518664"/>
            <a:ext cx="3158765" cy="16811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Talp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inė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ža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lt-LT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102206" y="3887018"/>
            <a:ext cx="2177591" cy="1127394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20" name="TextBox 19"/>
          <p:cNvSpPr txBox="1"/>
          <p:nvPr/>
        </p:nvSpPr>
        <p:spPr>
          <a:xfrm>
            <a:off x="9278129" y="4019238"/>
            <a:ext cx="2177591" cy="1127394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sp>
        <p:nvSpPr>
          <p:cNvPr id="21" name="TextBox 20"/>
          <p:cNvSpPr txBox="1"/>
          <p:nvPr/>
        </p:nvSpPr>
        <p:spPr>
          <a:xfrm>
            <a:off x="4973345" y="4823288"/>
            <a:ext cx="2177591" cy="1127394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lang="lt-LT" dirty="0"/>
          </a:p>
        </p:txBody>
      </p:sp>
      <p:pic>
        <p:nvPicPr>
          <p:cNvPr id="22" name="Paveikslėlis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234" y="5278852"/>
            <a:ext cx="3796766" cy="551855"/>
          </a:xfrm>
          <a:prstGeom prst="rect">
            <a:avLst/>
          </a:prstGeom>
        </p:spPr>
      </p:pic>
      <p:pic>
        <p:nvPicPr>
          <p:cNvPr id="23" name="Paveikslėlis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3220" y="6102365"/>
            <a:ext cx="3891978" cy="559281"/>
          </a:xfrm>
          <a:prstGeom prst="rect">
            <a:avLst/>
          </a:prstGeom>
        </p:spPr>
      </p:pic>
      <p:pic>
        <p:nvPicPr>
          <p:cNvPr id="24" name="Paveikslėlis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02" y="5199823"/>
            <a:ext cx="4140288" cy="567163"/>
          </a:xfrm>
          <a:prstGeom prst="rect">
            <a:avLst/>
          </a:prstGeom>
        </p:spPr>
      </p:pic>
      <p:sp>
        <p:nvSpPr>
          <p:cNvPr id="32" name="Stačiakampis 31"/>
          <p:cNvSpPr/>
          <p:nvPr/>
        </p:nvSpPr>
        <p:spPr>
          <a:xfrm>
            <a:off x="1108848" y="2946097"/>
            <a:ext cx="2209387" cy="826281"/>
          </a:xfrm>
          <a:prstGeom prst="rect">
            <a:avLst/>
          </a:prstGeom>
          <a:noFill/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3" name="Stačiakampis 32"/>
          <p:cNvSpPr/>
          <p:nvPr/>
        </p:nvSpPr>
        <p:spPr>
          <a:xfrm>
            <a:off x="9262232" y="3060737"/>
            <a:ext cx="2209387" cy="826281"/>
          </a:xfrm>
          <a:prstGeom prst="rect">
            <a:avLst/>
          </a:prstGeom>
          <a:noFill/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4" name="Stačiakampis 33"/>
          <p:cNvSpPr/>
          <p:nvPr/>
        </p:nvSpPr>
        <p:spPr>
          <a:xfrm>
            <a:off x="4998483" y="3852485"/>
            <a:ext cx="2209387" cy="826281"/>
          </a:xfrm>
          <a:prstGeom prst="rect">
            <a:avLst/>
          </a:prstGeom>
          <a:noFill/>
          <a:ln w="38100"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184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913614" y="-1156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b="1" dirty="0" smtClean="0">
                <a:solidFill>
                  <a:srgbClr val="002060"/>
                </a:solidFill>
              </a:rPr>
              <a:t>Transformatoriaus tyrimas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6" name="Tiesioji jungtis 5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apvalintas stačiakampis 2"/>
          <p:cNvSpPr/>
          <p:nvPr/>
        </p:nvSpPr>
        <p:spPr>
          <a:xfrm>
            <a:off x="9209987" y="3516197"/>
            <a:ext cx="867266" cy="125376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" name="Suapvalintas stačiakampis 6"/>
          <p:cNvSpPr/>
          <p:nvPr/>
        </p:nvSpPr>
        <p:spPr>
          <a:xfrm>
            <a:off x="9484581" y="1774047"/>
            <a:ext cx="867266" cy="125376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" name="TextBox 3"/>
          <p:cNvSpPr txBox="1"/>
          <p:nvPr/>
        </p:nvSpPr>
        <p:spPr>
          <a:xfrm>
            <a:off x="4751109" y="3311175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 smtClean="0"/>
              <a:t>U1</a:t>
            </a:r>
            <a:endParaRPr lang="lt-LT" dirty="0"/>
          </a:p>
        </p:txBody>
      </p:sp>
      <p:grpSp>
        <p:nvGrpSpPr>
          <p:cNvPr id="16" name="Grupė 15"/>
          <p:cNvGrpSpPr/>
          <p:nvPr/>
        </p:nvGrpSpPr>
        <p:grpSpPr>
          <a:xfrm>
            <a:off x="3354540" y="1714865"/>
            <a:ext cx="7746564" cy="3931284"/>
            <a:chOff x="2317592" y="1545183"/>
            <a:chExt cx="7746564" cy="3931284"/>
          </a:xfrm>
        </p:grpSpPr>
        <p:pic>
          <p:nvPicPr>
            <p:cNvPr id="8" name="Paveikslėlis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17592" y="1545183"/>
              <a:ext cx="7622487" cy="3931284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586249" y="3044727"/>
              <a:ext cx="28707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N</a:t>
              </a:r>
              <a:endParaRPr lang="lt-LT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557356" y="3044727"/>
              <a:ext cx="28707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N</a:t>
              </a:r>
              <a:endParaRPr lang="lt-LT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485643" y="2225874"/>
              <a:ext cx="28707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U</a:t>
              </a:r>
              <a:endParaRPr lang="lt-LT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53949" y="2225874"/>
              <a:ext cx="28707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lt-LT" dirty="0" smtClean="0"/>
                <a:t>U</a:t>
              </a:r>
              <a:endParaRPr lang="lt-LT" dirty="0"/>
            </a:p>
          </p:txBody>
        </p:sp>
        <p:sp>
          <p:nvSpPr>
            <p:cNvPr id="13" name="Suapvalintas stačiakampis 12"/>
            <p:cNvSpPr/>
            <p:nvPr/>
          </p:nvSpPr>
          <p:spPr>
            <a:xfrm>
              <a:off x="7822453" y="2595206"/>
              <a:ext cx="1840021" cy="54628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4" name="Suapvalintas stačiakampis 13"/>
            <p:cNvSpPr/>
            <p:nvPr/>
          </p:nvSpPr>
          <p:spPr>
            <a:xfrm>
              <a:off x="8224135" y="3073371"/>
              <a:ext cx="1840021" cy="2205639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5" name="Suapvalintas stačiakampis 14"/>
            <p:cNvSpPr/>
            <p:nvPr/>
          </p:nvSpPr>
          <p:spPr>
            <a:xfrm>
              <a:off x="7474878" y="3663964"/>
              <a:ext cx="1840021" cy="127157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75695" y="2450901"/>
            <a:ext cx="2870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lt-LT" dirty="0"/>
          </a:p>
        </p:txBody>
      </p:sp>
      <p:sp>
        <p:nvSpPr>
          <p:cNvPr id="18" name="TextBox 17"/>
          <p:cNvSpPr txBox="1"/>
          <p:nvPr/>
        </p:nvSpPr>
        <p:spPr>
          <a:xfrm>
            <a:off x="8134436" y="2450901"/>
            <a:ext cx="2870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lt-LT" dirty="0"/>
          </a:p>
        </p:txBody>
      </p:sp>
      <p:sp>
        <p:nvSpPr>
          <p:cNvPr id="19" name="TextBox 18"/>
          <p:cNvSpPr txBox="1"/>
          <p:nvPr/>
        </p:nvSpPr>
        <p:spPr>
          <a:xfrm>
            <a:off x="4147771" y="2413597"/>
            <a:ext cx="2870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|</a:t>
            </a:r>
            <a:endParaRPr lang="lt-LT" dirty="0"/>
          </a:p>
        </p:txBody>
      </p:sp>
      <p:sp>
        <p:nvSpPr>
          <p:cNvPr id="20" name="TextBox 19"/>
          <p:cNvSpPr txBox="1"/>
          <p:nvPr/>
        </p:nvSpPr>
        <p:spPr>
          <a:xfrm>
            <a:off x="8603613" y="2395556"/>
            <a:ext cx="2870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|</a:t>
            </a:r>
            <a:endParaRPr lang="lt-LT" dirty="0"/>
          </a:p>
        </p:txBody>
      </p:sp>
      <p:sp>
        <p:nvSpPr>
          <p:cNvPr id="21" name="TextBox 20"/>
          <p:cNvSpPr txBox="1"/>
          <p:nvPr/>
        </p:nvSpPr>
        <p:spPr>
          <a:xfrm>
            <a:off x="4238820" y="2450901"/>
            <a:ext cx="2870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lt-LT" dirty="0"/>
          </a:p>
        </p:txBody>
      </p:sp>
      <p:sp>
        <p:nvSpPr>
          <p:cNvPr id="22" name="TextBox 21"/>
          <p:cNvSpPr txBox="1"/>
          <p:nvPr/>
        </p:nvSpPr>
        <p:spPr>
          <a:xfrm>
            <a:off x="8706297" y="2507968"/>
            <a:ext cx="28707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77590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913614" y="-115642"/>
            <a:ext cx="10515600" cy="1325563"/>
          </a:xfrm>
        </p:spPr>
        <p:txBody>
          <a:bodyPr/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Kintamoji elektros srovė</a:t>
            </a:r>
            <a:r>
              <a:rPr lang="en-US" b="1" dirty="0" smtClean="0">
                <a:solidFill>
                  <a:srgbClr val="002060"/>
                </a:solidFill>
              </a:rPr>
              <a:t>s </a:t>
            </a:r>
            <a:r>
              <a:rPr lang="en-US" b="1" dirty="0" err="1" smtClean="0">
                <a:solidFill>
                  <a:srgbClr val="002060"/>
                </a:solidFill>
              </a:rPr>
              <a:t>charakteristikos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aveikslėli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356" y="1023376"/>
            <a:ext cx="4279739" cy="5151180"/>
          </a:xfrm>
          <a:prstGeom prst="rect">
            <a:avLst/>
          </a:prstGeom>
        </p:spPr>
      </p:pic>
      <p:pic>
        <p:nvPicPr>
          <p:cNvPr id="6" name="Paveikslėlis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614" y="1023376"/>
            <a:ext cx="5986807" cy="190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96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913614" y="-115642"/>
            <a:ext cx="10515600" cy="1325563"/>
          </a:xfrm>
        </p:spPr>
        <p:txBody>
          <a:bodyPr/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Kintamoji elektros srovė</a:t>
            </a:r>
            <a:r>
              <a:rPr lang="en-US" b="1" dirty="0" smtClean="0">
                <a:solidFill>
                  <a:srgbClr val="002060"/>
                </a:solidFill>
              </a:rPr>
              <a:t>s </a:t>
            </a:r>
            <a:r>
              <a:rPr lang="en-US" b="1" dirty="0" err="1" smtClean="0">
                <a:solidFill>
                  <a:srgbClr val="002060"/>
                </a:solidFill>
              </a:rPr>
              <a:t>charakteristikos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aveikslėli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356" y="1023376"/>
            <a:ext cx="4279739" cy="5151180"/>
          </a:xfrm>
          <a:prstGeom prst="rect">
            <a:avLst/>
          </a:prstGeom>
        </p:spPr>
      </p:pic>
      <p:pic>
        <p:nvPicPr>
          <p:cNvPr id="3" name="Paveikslėlis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614" y="1102902"/>
            <a:ext cx="5835292" cy="203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56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913614" y="-115642"/>
            <a:ext cx="10515600" cy="1325563"/>
          </a:xfrm>
        </p:spPr>
        <p:txBody>
          <a:bodyPr/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Kintamoji elektros srovė</a:t>
            </a:r>
            <a:r>
              <a:rPr lang="en-US" b="1" dirty="0" smtClean="0">
                <a:solidFill>
                  <a:srgbClr val="002060"/>
                </a:solidFill>
              </a:rPr>
              <a:t>s </a:t>
            </a:r>
            <a:r>
              <a:rPr lang="en-US" b="1" dirty="0" err="1" smtClean="0">
                <a:solidFill>
                  <a:srgbClr val="002060"/>
                </a:solidFill>
              </a:rPr>
              <a:t>charakteristikos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aveikslėlis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4356" y="1023376"/>
            <a:ext cx="4279739" cy="5151180"/>
          </a:xfrm>
          <a:prstGeom prst="rect">
            <a:avLst/>
          </a:prstGeom>
        </p:spPr>
      </p:pic>
      <p:pic>
        <p:nvPicPr>
          <p:cNvPr id="3" name="Paveikslėlis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614" y="785715"/>
            <a:ext cx="2225512" cy="260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33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913614" y="-115642"/>
            <a:ext cx="10515600" cy="1325563"/>
          </a:xfrm>
        </p:spPr>
        <p:txBody>
          <a:bodyPr/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Kintamoji elektros srovė</a:t>
            </a:r>
            <a:r>
              <a:rPr lang="en-US" b="1" dirty="0" smtClean="0">
                <a:solidFill>
                  <a:srgbClr val="002060"/>
                </a:solidFill>
              </a:rPr>
              <a:t>s </a:t>
            </a:r>
            <a:r>
              <a:rPr lang="en-US" b="1" dirty="0" err="1" smtClean="0">
                <a:solidFill>
                  <a:srgbClr val="002060"/>
                </a:solidFill>
              </a:rPr>
              <a:t>charakteristikos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aveikslėlis 3"/>
          <p:cNvPicPr>
            <a:picLocks noChangeAspect="1"/>
          </p:cNvPicPr>
          <p:nvPr/>
        </p:nvPicPr>
        <p:blipFill rotWithShape="1">
          <a:blip r:embed="rId2"/>
          <a:srcRect b="69358"/>
          <a:stretch/>
        </p:blipFill>
        <p:spPr>
          <a:xfrm>
            <a:off x="7254356" y="1023376"/>
            <a:ext cx="4279739" cy="1578422"/>
          </a:xfrm>
          <a:prstGeom prst="rect">
            <a:avLst/>
          </a:prstGeom>
        </p:spPr>
      </p:pic>
      <p:sp>
        <p:nvSpPr>
          <p:cNvPr id="6" name="Stačiakampis 5"/>
          <p:cNvSpPr/>
          <p:nvPr/>
        </p:nvSpPr>
        <p:spPr>
          <a:xfrm>
            <a:off x="6179741" y="6216940"/>
            <a:ext cx="5659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dirty="0">
                <a:hlinkClick r:id="rId3"/>
              </a:rPr>
              <a:t>https://</a:t>
            </a:r>
            <a:r>
              <a:rPr lang="lt-LT" dirty="0" smtClean="0">
                <a:hlinkClick r:id="rId3"/>
              </a:rPr>
              <a:t>www.youtube.com/watch?v=tgjkYj3N3uM&amp;t=479s</a:t>
            </a:r>
            <a:r>
              <a:rPr lang="lt-LT" dirty="0" smtClean="0"/>
              <a:t> </a:t>
            </a:r>
            <a:endParaRPr lang="lt-LT" dirty="0"/>
          </a:p>
        </p:txBody>
      </p:sp>
      <p:pic>
        <p:nvPicPr>
          <p:cNvPr id="7" name="Paveikslėlis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6373" y="1079400"/>
            <a:ext cx="4743118" cy="90206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597245" y="1593726"/>
            <a:ext cx="20738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6 </a:t>
            </a:r>
            <a:endParaRPr lang="lt-LT" dirty="0"/>
          </a:p>
        </p:txBody>
      </p:sp>
      <p:pic>
        <p:nvPicPr>
          <p:cNvPr id="9" name="Paveikslėlis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934" y="2601798"/>
            <a:ext cx="5986807" cy="1905406"/>
          </a:xfrm>
          <a:prstGeom prst="rect">
            <a:avLst/>
          </a:prstGeom>
        </p:spPr>
      </p:pic>
      <p:pic>
        <p:nvPicPr>
          <p:cNvPr id="10" name="Paveikslėlis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6708" y="2536389"/>
            <a:ext cx="5835292" cy="2036224"/>
          </a:xfrm>
          <a:prstGeom prst="rect">
            <a:avLst/>
          </a:prstGeom>
        </p:spPr>
      </p:pic>
      <p:pic>
        <p:nvPicPr>
          <p:cNvPr id="11" name="Paveikslėlis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043" y="4572613"/>
            <a:ext cx="2070003" cy="2270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41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913614" y="-115642"/>
            <a:ext cx="10515600" cy="1325563"/>
          </a:xfrm>
        </p:spPr>
        <p:txBody>
          <a:bodyPr/>
          <a:lstStyle/>
          <a:p>
            <a:pPr algn="ctr"/>
            <a:r>
              <a:rPr lang="lt-LT" b="1" dirty="0" smtClean="0">
                <a:solidFill>
                  <a:srgbClr val="002060"/>
                </a:solidFill>
              </a:rPr>
              <a:t>Kintamoji elektros srovė</a:t>
            </a:r>
            <a:r>
              <a:rPr lang="en-US" b="1" dirty="0" smtClean="0">
                <a:solidFill>
                  <a:srgbClr val="002060"/>
                </a:solidFill>
              </a:rPr>
              <a:t>s </a:t>
            </a:r>
            <a:r>
              <a:rPr lang="en-US" b="1" dirty="0" err="1" smtClean="0">
                <a:solidFill>
                  <a:srgbClr val="002060"/>
                </a:solidFill>
              </a:rPr>
              <a:t>charakteristikos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aveikslėlis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50969" y="1328238"/>
            <a:ext cx="7725755" cy="248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5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2838645" y="225369"/>
            <a:ext cx="10643648" cy="832464"/>
          </a:xfrm>
        </p:spPr>
        <p:txBody>
          <a:bodyPr>
            <a:normAutofit/>
          </a:bodyPr>
          <a:lstStyle/>
          <a:p>
            <a:r>
              <a:rPr lang="lt-LT" b="1" dirty="0">
                <a:solidFill>
                  <a:srgbClr val="002060"/>
                </a:solidFill>
              </a:rPr>
              <a:t>Talpinė ir induktyvioji varža</a:t>
            </a:r>
          </a:p>
        </p:txBody>
      </p:sp>
      <p:cxnSp>
        <p:nvCxnSpPr>
          <p:cNvPr id="5" name="Tiesioji jungtis 4"/>
          <p:cNvCxnSpPr/>
          <p:nvPr/>
        </p:nvCxnSpPr>
        <p:spPr>
          <a:xfrm>
            <a:off x="913614" y="792622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urinio vietos rezervavimo ženklas 2"/>
          <p:cNvSpPr>
            <a:spLocks noGrp="1"/>
          </p:cNvSpPr>
          <p:nvPr>
            <p:ph idx="1"/>
          </p:nvPr>
        </p:nvSpPr>
        <p:spPr>
          <a:xfrm>
            <a:off x="1554637" y="1530433"/>
            <a:ext cx="3158765" cy="1681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Aktyvioji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ža</a:t>
            </a:r>
            <a:endParaRPr lang="lt-L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Induktyvioji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ža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Talp</a:t>
            </a:r>
            <a:r>
              <a:rPr lang="lt-LT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inė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lt-L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ža</a:t>
            </a: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lt-LT" b="1" dirty="0"/>
          </a:p>
        </p:txBody>
      </p:sp>
    </p:spTree>
    <p:extLst>
      <p:ext uri="{BB962C8B-B14F-4D97-AF65-F5344CB8AC3E}">
        <p14:creationId xmlns:p14="http://schemas.microsoft.com/office/powerpoint/2010/main" val="79593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1"/>
          <p:cNvSpPr txBox="1">
            <a:spLocks/>
          </p:cNvSpPr>
          <p:nvPr/>
        </p:nvSpPr>
        <p:spPr>
          <a:xfrm>
            <a:off x="913614" y="-1156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b="1" dirty="0" smtClean="0">
                <a:solidFill>
                  <a:srgbClr val="002060"/>
                </a:solidFill>
              </a:rPr>
              <a:t>Aktyvioji varža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6" name="Tiesioji jungtis 5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30113" y="1437955"/>
                <a:ext cx="1837170" cy="11692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𝑹</m:t>
                      </m:r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𝝆</m:t>
                      </m:r>
                      <m:f>
                        <m:fPr>
                          <m:ctrlP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𝒍</m:t>
                          </m:r>
                        </m:num>
                        <m:den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𝑺</m:t>
                          </m:r>
                        </m:den>
                      </m:f>
                    </m:oMath>
                  </m:oMathPara>
                </a14:m>
                <a:endParaRPr lang="lt-LT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113" y="1437955"/>
                <a:ext cx="1837170" cy="11692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432915" y="1458730"/>
                <a:ext cx="1379800" cy="114845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𝑼</m:t>
                          </m:r>
                        </m:num>
                        <m:den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lt-LT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2915" y="1458730"/>
                <a:ext cx="1379800" cy="114845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aveikslėlis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0113" y="4017444"/>
            <a:ext cx="7282602" cy="997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575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8430" y="454650"/>
            <a:ext cx="9317597" cy="2739944"/>
          </a:xfrm>
          <a:prstGeom prst="rect">
            <a:avLst/>
          </a:prstGeom>
        </p:spPr>
      </p:pic>
      <p:sp>
        <p:nvSpPr>
          <p:cNvPr id="5" name="Pavadinimas 1"/>
          <p:cNvSpPr txBox="1">
            <a:spLocks/>
          </p:cNvSpPr>
          <p:nvPr/>
        </p:nvSpPr>
        <p:spPr>
          <a:xfrm>
            <a:off x="913614" y="-1156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t-LT" b="1" dirty="0" smtClean="0">
                <a:solidFill>
                  <a:srgbClr val="002060"/>
                </a:solidFill>
              </a:rPr>
              <a:t>Induktyvioji varža</a:t>
            </a:r>
            <a:endParaRPr lang="lt-LT" b="1" dirty="0">
              <a:solidFill>
                <a:srgbClr val="002060"/>
              </a:solidFill>
            </a:endParaRPr>
          </a:p>
        </p:txBody>
      </p:sp>
      <p:cxnSp>
        <p:nvCxnSpPr>
          <p:cNvPr id="6" name="Tiesioji jungtis 5"/>
          <p:cNvCxnSpPr/>
          <p:nvPr/>
        </p:nvCxnSpPr>
        <p:spPr>
          <a:xfrm>
            <a:off x="913614" y="707395"/>
            <a:ext cx="105156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427662" y="1942058"/>
                <a:ext cx="1176028" cy="6953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𝒆</m:t>
                      </m:r>
                      <m:r>
                        <a:rPr lang="lt-LT" sz="2400" b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lt-LT" sz="2400" b="1" i="0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𝐋</m:t>
                      </m:r>
                      <m:f>
                        <m:fPr>
                          <m:ctrlPr>
                            <a:rPr lang="lt-LT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lt-LT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lt-LT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num>
                        <m:den>
                          <m:r>
                            <a:rPr lang="lt-LT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lt-LT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</m:oMath>
                  </m:oMathPara>
                </a14:m>
                <a:endParaRPr lang="lt-LT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27662" y="1942058"/>
                <a:ext cx="1176028" cy="6953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206406" y="4983471"/>
                <a:ext cx="2072747" cy="615553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sub>
                      </m:sSub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𝝎</m:t>
                      </m:r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𝑳</m:t>
                      </m:r>
                    </m:oMath>
                  </m:oMathPara>
                </a14:m>
                <a:endParaRPr lang="lt-LT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6406" y="4983471"/>
                <a:ext cx="2072747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320562" y="4422877"/>
                <a:ext cx="1595052" cy="1253164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𝑰</m:t>
                      </m:r>
                      <m:r>
                        <a:rPr lang="lt-LT" sz="4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lt-LT" sz="4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𝑼</m:t>
                          </m:r>
                        </m:num>
                        <m:den>
                          <m:sSub>
                            <m:sSubPr>
                              <m:ctrlPr>
                                <a:rPr lang="lt-LT" sz="4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lt-LT" sz="4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𝑿</m:t>
                              </m:r>
                            </m:e>
                            <m:sub>
                              <m:r>
                                <a:rPr lang="lt-LT" sz="40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𝑳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lt-LT" sz="4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0562" y="4422877"/>
                <a:ext cx="1595052" cy="12531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aveikslėlis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6406" y="3194594"/>
            <a:ext cx="5709208" cy="820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963525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272</Words>
  <Application>Microsoft Office PowerPoint</Application>
  <PresentationFormat>Plačiaekranė</PresentationFormat>
  <Paragraphs>57</Paragraphs>
  <Slides>15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„Office“ tema</vt:lpstr>
      <vt:lpstr>Kintamoji elektros srovė</vt:lpstr>
      <vt:lpstr>Kintamoji elektros srovės charakteristikos</vt:lpstr>
      <vt:lpstr>Kintamoji elektros srovės charakteristikos</vt:lpstr>
      <vt:lpstr>Kintamoji elektros srovės charakteristikos</vt:lpstr>
      <vt:lpstr>Kintamoji elektros srovės charakteristikos</vt:lpstr>
      <vt:lpstr>Kintamoji elektros srovės charakteristikos</vt:lpstr>
      <vt:lpstr>Talpinė ir induktyvioji varža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„PowerPoint“ pateiktis</vt:lpstr>
      <vt:lpstr>Varža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 kl. kartojimas</dc:title>
  <dc:creator>Lukas Bagdonavičius</dc:creator>
  <cp:lastModifiedBy>Lukas Bagdonavičius</cp:lastModifiedBy>
  <cp:revision>40</cp:revision>
  <dcterms:created xsi:type="dcterms:W3CDTF">2025-09-01T21:04:59Z</dcterms:created>
  <dcterms:modified xsi:type="dcterms:W3CDTF">2025-10-19T16:07:32Z</dcterms:modified>
</cp:coreProperties>
</file>