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6" r:id="rId2"/>
    <p:sldId id="270" r:id="rId3"/>
    <p:sldId id="271" r:id="rId4"/>
    <p:sldId id="273" r:id="rId5"/>
    <p:sldId id="257" r:id="rId6"/>
    <p:sldId id="274" r:id="rId7"/>
    <p:sldId id="278" r:id="rId8"/>
    <p:sldId id="280" r:id="rId9"/>
    <p:sldId id="281" r:id="rId10"/>
    <p:sldId id="282" r:id="rId11"/>
    <p:sldId id="283" r:id="rId1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26E49-528B-4E47-8DA1-4570E34FBE50}" type="datetimeFigureOut">
              <a:rPr lang="lt-LT" smtClean="0"/>
              <a:t>2025-10-03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D2577-5773-4B6A-A04F-C84F2910EE7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0905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F881-1B0F-49CB-BFD8-CF0031B0B606}" type="datetimeFigureOut">
              <a:rPr lang="lt-LT" smtClean="0"/>
              <a:t>2025-10-03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166C-4E5C-46B8-9DF5-0A6524B97E3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7460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F881-1B0F-49CB-BFD8-CF0031B0B606}" type="datetimeFigureOut">
              <a:rPr lang="lt-LT" smtClean="0"/>
              <a:t>2025-10-03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166C-4E5C-46B8-9DF5-0A6524B97E3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04396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F881-1B0F-49CB-BFD8-CF0031B0B606}" type="datetimeFigureOut">
              <a:rPr lang="lt-LT" smtClean="0"/>
              <a:t>2025-10-03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166C-4E5C-46B8-9DF5-0A6524B97E3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5033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F881-1B0F-49CB-BFD8-CF0031B0B606}" type="datetimeFigureOut">
              <a:rPr lang="lt-LT" smtClean="0"/>
              <a:t>2025-10-03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166C-4E5C-46B8-9DF5-0A6524B97E3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5793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F881-1B0F-49CB-BFD8-CF0031B0B606}" type="datetimeFigureOut">
              <a:rPr lang="lt-LT" smtClean="0"/>
              <a:t>2025-10-03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166C-4E5C-46B8-9DF5-0A6524B97E3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2699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F881-1B0F-49CB-BFD8-CF0031B0B606}" type="datetimeFigureOut">
              <a:rPr lang="lt-LT" smtClean="0"/>
              <a:t>2025-10-03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166C-4E5C-46B8-9DF5-0A6524B97E3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3934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F881-1B0F-49CB-BFD8-CF0031B0B606}" type="datetimeFigureOut">
              <a:rPr lang="lt-LT" smtClean="0"/>
              <a:t>2025-10-03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166C-4E5C-46B8-9DF5-0A6524B97E3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9607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F881-1B0F-49CB-BFD8-CF0031B0B606}" type="datetimeFigureOut">
              <a:rPr lang="lt-LT" smtClean="0"/>
              <a:t>2025-10-03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166C-4E5C-46B8-9DF5-0A6524B97E3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0403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F881-1B0F-49CB-BFD8-CF0031B0B606}" type="datetimeFigureOut">
              <a:rPr lang="lt-LT" smtClean="0"/>
              <a:t>2025-10-03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166C-4E5C-46B8-9DF5-0A6524B97E3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9713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F881-1B0F-49CB-BFD8-CF0031B0B606}" type="datetimeFigureOut">
              <a:rPr lang="lt-LT" smtClean="0"/>
              <a:t>2025-10-03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166C-4E5C-46B8-9DF5-0A6524B97E3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3914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F881-1B0F-49CB-BFD8-CF0031B0B606}" type="datetimeFigureOut">
              <a:rPr lang="lt-LT" smtClean="0"/>
              <a:t>2025-10-03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166C-4E5C-46B8-9DF5-0A6524B97E3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7698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3F881-1B0F-49CB-BFD8-CF0031B0B606}" type="datetimeFigureOut">
              <a:rPr lang="lt-LT" smtClean="0"/>
              <a:t>2025-10-03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6166C-4E5C-46B8-9DF5-0A6524B97E3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9484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Judėjimo reliatyvumas ir </a:t>
            </a:r>
            <a:r>
              <a:rPr lang="lt-LT" b="1" dirty="0" err="1" smtClean="0">
                <a:solidFill>
                  <a:srgbClr val="002060"/>
                </a:solidFill>
              </a:rPr>
              <a:t>superpozicija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 flipV="1">
            <a:off x="838200" y="1168923"/>
            <a:ext cx="10515600" cy="942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aveikslėlis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037" y="1690688"/>
            <a:ext cx="4967925" cy="503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Kampu į horizontą mesto kūno judėjimas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7" name="Tiesioji jungtis 6"/>
          <p:cNvCxnSpPr/>
          <p:nvPr/>
        </p:nvCxnSpPr>
        <p:spPr>
          <a:xfrm flipV="1">
            <a:off x="838200" y="1168923"/>
            <a:ext cx="10515600" cy="942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aveikslėlis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67" y="1412317"/>
            <a:ext cx="8561561" cy="51649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9141912" y="1690688"/>
                <a:ext cx="2305952" cy="825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lt-LT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  <m:r>
                        <a:rPr lang="lt-LT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lt-LT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lt-LT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lt-LT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lt-LT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lt-LT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l-GR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</m:oMath>
                  </m:oMathPara>
                </a14:m>
                <a:endParaRPr lang="lt-LT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1912" y="1690688"/>
                <a:ext cx="2305952" cy="825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9141912" y="2993844"/>
                <a:ext cx="2314030" cy="760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lt-LT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ė</m:t>
                          </m:r>
                          <m:r>
                            <a:rPr lang="lt-LT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𝒌𝒊𝒐</m:t>
                          </m:r>
                        </m:sub>
                      </m:sSub>
                      <m:r>
                        <a:rPr lang="lt-LT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lt-LT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t-LT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lt-LT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lt-LT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lt-LT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m:rPr>
                              <m:sty m:val="p"/>
                            </m:rPr>
                            <a:rPr lang="el-GR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num>
                        <m:den>
                          <m:r>
                            <a:rPr lang="lt-LT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</m:oMath>
                  </m:oMathPara>
                </a14:m>
                <a:endParaRPr lang="lt-LT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1912" y="2993844"/>
                <a:ext cx="2314030" cy="7600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9325039" y="4284630"/>
                <a:ext cx="2028761" cy="825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lt-LT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lt-LT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lt-LT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lt-LT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lt-LT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lt-LT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lt-LT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l-GR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lt-LT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</m:oMath>
                  </m:oMathPara>
                </a14:m>
                <a:endParaRPr lang="lt-LT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5039" y="4284630"/>
                <a:ext cx="2028761" cy="8258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8214757" y="109161"/>
            <a:ext cx="3977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i="1" dirty="0" smtClean="0">
                <a:solidFill>
                  <a:srgbClr val="0070C0"/>
                </a:solidFill>
              </a:rPr>
              <a:t>Kampu į horizontą mesto kūno judėjimas</a:t>
            </a:r>
            <a:endParaRPr lang="lt-LT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3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ė 3"/>
          <p:cNvGrpSpPr/>
          <p:nvPr/>
        </p:nvGrpSpPr>
        <p:grpSpPr>
          <a:xfrm>
            <a:off x="166541" y="369242"/>
            <a:ext cx="11579258" cy="4581428"/>
            <a:chOff x="0" y="0"/>
            <a:chExt cx="4845050" cy="1974850"/>
          </a:xfrm>
        </p:grpSpPr>
        <p:pic>
          <p:nvPicPr>
            <p:cNvPr id="5" name="Picture 2061">
              <a:extLst>
                <a:ext uri="{FF2B5EF4-FFF2-40B4-BE49-F238E27FC236}">
                  <a16:creationId xmlns:a16="http://schemas.microsoft.com/office/drawing/2014/main" id="{2ED6D995-4359-45E9-AFBC-CF3EC586B4A9}"/>
                </a:ext>
              </a:extLst>
            </p:cNvPr>
            <p:cNvPicPr>
              <a:picLocks noGrp="1"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5" t="6005" r="1148" b="5222"/>
            <a:stretch/>
          </p:blipFill>
          <p:spPr bwMode="auto">
            <a:xfrm>
              <a:off x="38100" y="0"/>
              <a:ext cx="4806950" cy="1904365"/>
            </a:xfrm>
            <a:prstGeom prst="rect">
              <a:avLst/>
            </a:prstGeom>
            <a:noFill/>
            <a:ln>
              <a:noFill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Suapvalintas stačiakampis 5"/>
            <p:cNvSpPr/>
            <p:nvPr/>
          </p:nvSpPr>
          <p:spPr>
            <a:xfrm>
              <a:off x="0" y="482600"/>
              <a:ext cx="165100" cy="14922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t-LT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214757" y="109161"/>
            <a:ext cx="3977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i="1" dirty="0" smtClean="0">
                <a:solidFill>
                  <a:srgbClr val="0070C0"/>
                </a:solidFill>
              </a:rPr>
              <a:t>Kampu į horizontą mesto kūno judėjimas</a:t>
            </a:r>
            <a:endParaRPr lang="lt-LT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4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494227"/>
            <a:ext cx="10515600" cy="2267068"/>
          </a:xfrm>
          <a:prstGeom prst="rect">
            <a:avLst/>
          </a:prstGeom>
        </p:spPr>
      </p:pic>
      <p:sp>
        <p:nvSpPr>
          <p:cNvPr id="8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Judėjimo reliatyvumas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9" name="Tiesioji jungtis 8"/>
          <p:cNvCxnSpPr/>
          <p:nvPr/>
        </p:nvCxnSpPr>
        <p:spPr>
          <a:xfrm flipV="1">
            <a:off x="838200" y="1168923"/>
            <a:ext cx="10515600" cy="942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18301" y="0"/>
            <a:ext cx="227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i="1" dirty="0" smtClean="0">
                <a:solidFill>
                  <a:srgbClr val="0070C0"/>
                </a:solidFill>
              </a:rPr>
              <a:t>Judėjimo reliatyvumas</a:t>
            </a:r>
            <a:endParaRPr lang="lt-LT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98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3" b="67029"/>
          <a:stretch/>
        </p:blipFill>
        <p:spPr bwMode="auto">
          <a:xfrm>
            <a:off x="0" y="707009"/>
            <a:ext cx="12192000" cy="5118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18301" y="85543"/>
            <a:ext cx="227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i="1" dirty="0" smtClean="0">
                <a:solidFill>
                  <a:srgbClr val="0070C0"/>
                </a:solidFill>
              </a:rPr>
              <a:t>Judėjimo reliatyvumas</a:t>
            </a:r>
            <a:endParaRPr lang="lt-LT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022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20+ Two People Driving Car Stock Illustrations, Royalty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60" y="860901"/>
            <a:ext cx="6388608" cy="511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22,349 Car Driving Front View Royalty-Free Photos and Stock Images | 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41" y="993731"/>
            <a:ext cx="4982232" cy="498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Ženklas mokomasis automobilis L200 mm lipduk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7" b="15796"/>
          <a:stretch/>
        </p:blipFill>
        <p:spPr bwMode="auto">
          <a:xfrm>
            <a:off x="7844652" y="306428"/>
            <a:ext cx="1638982" cy="137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33211" y="5643154"/>
            <a:ext cx="215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50 km/h</a:t>
            </a:r>
            <a:endParaRPr lang="lt-LT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96636" y="5643154"/>
            <a:ext cx="215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85 km/h</a:t>
            </a:r>
            <a:endParaRPr lang="lt-LT" sz="2800" b="1" dirty="0"/>
          </a:p>
        </p:txBody>
      </p:sp>
      <p:sp>
        <p:nvSpPr>
          <p:cNvPr id="5" name="Lygiašonis trikampis 4"/>
          <p:cNvSpPr/>
          <p:nvPr/>
        </p:nvSpPr>
        <p:spPr>
          <a:xfrm>
            <a:off x="7589927" y="1681034"/>
            <a:ext cx="692331" cy="761720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TextBox 8"/>
          <p:cNvSpPr txBox="1"/>
          <p:nvPr/>
        </p:nvSpPr>
        <p:spPr>
          <a:xfrm>
            <a:off x="9918301" y="29667"/>
            <a:ext cx="227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i="1" dirty="0" smtClean="0">
                <a:solidFill>
                  <a:srgbClr val="0070C0"/>
                </a:solidFill>
              </a:rPr>
              <a:t>Judėjimo reliatyvumas</a:t>
            </a:r>
            <a:endParaRPr lang="lt-LT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2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Judėjimo reliatyvumas</a:t>
            </a:r>
            <a:endParaRPr lang="lt-LT" b="1" dirty="0">
              <a:solidFill>
                <a:srgbClr val="00206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2828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Judėjimas yra reliatyvus – jis priklauso nuo atskaitos taško.</a:t>
            </a:r>
          </a:p>
          <a:p>
            <a:pPr marL="514350" indent="-514350">
              <a:buAutoNum type="arabicPeriod"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Vieno kūno atžvilgiu kūnas gali judėti, kito ne.</a:t>
            </a:r>
          </a:p>
          <a:p>
            <a:pPr marL="514350" indent="-514350">
              <a:buAutoNum type="arabicPeriod"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Absoliučiai parimusių kūnų Visatoje nėra.</a:t>
            </a:r>
          </a:p>
          <a:p>
            <a:pPr marL="514350" indent="-514350">
              <a:buAutoNum type="arabicPeriod"/>
            </a:pP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Tiesioji jungtis 4"/>
          <p:cNvCxnSpPr/>
          <p:nvPr/>
        </p:nvCxnSpPr>
        <p:spPr>
          <a:xfrm flipV="1">
            <a:off x="838200" y="1168923"/>
            <a:ext cx="10515600" cy="942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847992" y="112991"/>
            <a:ext cx="227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i="1" dirty="0" smtClean="0">
                <a:solidFill>
                  <a:srgbClr val="0070C0"/>
                </a:solidFill>
              </a:rPr>
              <a:t>Judėjimo reliatyvumas</a:t>
            </a:r>
            <a:endParaRPr lang="lt-LT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5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6" name="Picture 2" descr="https://www.efoto.lt/files/images/27200/Busiu%20boruze.previe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18301" y="0"/>
            <a:ext cx="227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i="1" dirty="0" smtClean="0">
                <a:solidFill>
                  <a:srgbClr val="0070C0"/>
                </a:solidFill>
              </a:rPr>
              <a:t>Judėjimo reliatyvumas</a:t>
            </a:r>
            <a:endParaRPr lang="lt-LT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96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Horizontaliai mesto kūno judėjimas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 flipV="1">
            <a:off x="838200" y="1168923"/>
            <a:ext cx="10515600" cy="942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727397" y="45522"/>
            <a:ext cx="3464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i="1" dirty="0" smtClean="0">
                <a:solidFill>
                  <a:srgbClr val="0070C0"/>
                </a:solidFill>
              </a:rPr>
              <a:t>Horizontaliai mesto kūno judėjimas</a:t>
            </a:r>
            <a:endParaRPr lang="lt-LT" i="1" dirty="0">
              <a:solidFill>
                <a:srgbClr val="0070C0"/>
              </a:solidFill>
            </a:endParaRPr>
          </a:p>
        </p:txBody>
      </p:sp>
      <p:pic>
        <p:nvPicPr>
          <p:cNvPr id="8" name="Paveikslėlis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836" y="1690688"/>
            <a:ext cx="10922863" cy="140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2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Lentelė 4"/>
          <p:cNvGraphicFramePr>
            <a:graphicFrameLocks noGrp="1"/>
          </p:cNvGraphicFramePr>
          <p:nvPr>
            <p:extLst/>
          </p:nvPr>
        </p:nvGraphicFramePr>
        <p:xfrm>
          <a:off x="3491344" y="1145308"/>
          <a:ext cx="5400000" cy="5400000"/>
        </p:xfrm>
        <a:graphic>
          <a:graphicData uri="http://schemas.openxmlformats.org/drawingml/2006/table">
            <a:tbl>
              <a:tblPr firstRow="1" firstCol="1" bandRow="1"/>
              <a:tblGrid>
                <a:gridCol w="1080000">
                  <a:extLst>
                    <a:ext uri="{9D8B030D-6E8A-4147-A177-3AD203B41FA5}">
                      <a16:colId xmlns:a16="http://schemas.microsoft.com/office/drawing/2014/main" val="98427677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9358986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24564162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1889068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71374636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5932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60786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230193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712561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951314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727397" y="45522"/>
            <a:ext cx="3464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i="1" dirty="0" smtClean="0">
                <a:solidFill>
                  <a:srgbClr val="0070C0"/>
                </a:solidFill>
              </a:rPr>
              <a:t>Horizontaliai mesto kūno judėjimas</a:t>
            </a:r>
            <a:endParaRPr lang="lt-LT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/>
          <p:cNvSpPr/>
          <p:nvPr/>
        </p:nvSpPr>
        <p:spPr>
          <a:xfrm>
            <a:off x="659089" y="502313"/>
            <a:ext cx="10515601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lt-LT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PAVYZDYS. </a:t>
            </a:r>
            <a:r>
              <a:rPr lang="lt-LT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 m/s pradiniu greičiu horizontaliai mestas kamuolys nukrito ant žemės po 4 s.</a:t>
            </a:r>
            <a:r>
              <a:rPr lang="lt-LT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lt-LT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lphaLcParenR"/>
            </a:pPr>
            <a:r>
              <a:rPr lang="lt-LT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Iš kokio aukščio jis buvo mestas?</a:t>
            </a:r>
            <a:endParaRPr lang="lt-LT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lphaLcParenR"/>
            </a:pPr>
            <a:r>
              <a:rPr lang="lt-LT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Kokį atstumą jis nulėkė horizontalia kryptimi?</a:t>
            </a:r>
            <a:endParaRPr lang="lt-L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27397" y="45522"/>
            <a:ext cx="3464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i="1" dirty="0" smtClean="0">
                <a:solidFill>
                  <a:srgbClr val="0070C0"/>
                </a:solidFill>
              </a:rPr>
              <a:t>Horizontaliai mesto kūno judėjimas</a:t>
            </a:r>
            <a:endParaRPr lang="lt-LT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199</Words>
  <Application>Microsoft Office PowerPoint</Application>
  <PresentationFormat>Plačiaekranė</PresentationFormat>
  <Paragraphs>51</Paragraphs>
  <Slides>11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„Office“ tema</vt:lpstr>
      <vt:lpstr>Judėjimo reliatyvumas ir superpozicija</vt:lpstr>
      <vt:lpstr>Judėjimo reliatyvumas</vt:lpstr>
      <vt:lpstr>„PowerPoint“ pateiktis</vt:lpstr>
      <vt:lpstr>„PowerPoint“ pateiktis</vt:lpstr>
      <vt:lpstr>Judėjimo reliatyvumas</vt:lpstr>
      <vt:lpstr>„PowerPoint“ pateiktis</vt:lpstr>
      <vt:lpstr>Horizontaliai mesto kūno judėjimas</vt:lpstr>
      <vt:lpstr>„PowerPoint“ pateiktis</vt:lpstr>
      <vt:lpstr>„PowerPoint“ pateiktis</vt:lpstr>
      <vt:lpstr>Kampu į horizontą mesto kūno judėjimas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Mechaninis judėjimas</dc:title>
  <dc:creator>Lukas Bagdonavičius</dc:creator>
  <cp:lastModifiedBy>Lukas Bagdonavičius</cp:lastModifiedBy>
  <cp:revision>27</cp:revision>
  <dcterms:created xsi:type="dcterms:W3CDTF">2025-09-14T16:22:53Z</dcterms:created>
  <dcterms:modified xsi:type="dcterms:W3CDTF">2025-10-03T07:10:46Z</dcterms:modified>
</cp:coreProperties>
</file>