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60" r:id="rId5"/>
    <p:sldId id="258" r:id="rId6"/>
    <p:sldId id="259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746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0439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5033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5793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2699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934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607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040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713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914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7698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3F881-1B0F-49CB-BFD8-CF0031B0B606}" type="datetimeFigureOut">
              <a:rPr lang="lt-LT" smtClean="0"/>
              <a:t>2025-09-14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6166C-4E5C-46B8-9DF5-0A6524B97E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9484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desmos.com/calculato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Mechaninis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jud</a:t>
            </a:r>
            <a:r>
              <a:rPr lang="lt-LT" b="1" dirty="0" smtClean="0">
                <a:solidFill>
                  <a:srgbClr val="002060"/>
                </a:solidFill>
              </a:rPr>
              <a:t>ėjimas</a:t>
            </a:r>
            <a:endParaRPr lang="lt-LT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rabicPeriod"/>
                </a:pPr>
                <a:r>
                  <a:rPr lang="lt-LT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Mechaninis judėjimas 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kūno padėties kitimas erdvėje ir laike kitų kūnų atžvilgiu.</a:t>
                </a:r>
              </a:p>
              <a:p>
                <a:pPr marL="514350" indent="-514350">
                  <a:buAutoNum type="arabicPeriod"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Absoliučiai parimusių kūnų Visatoje nėra.</a:t>
                </a:r>
              </a:p>
              <a:p>
                <a:pPr marL="514350" indent="-514350">
                  <a:buAutoNum type="arabicPeriod"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Judėjimo trajektorija gali būti </a:t>
                </a:r>
                <a:r>
                  <a:rPr lang="lt-LT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tiesiaeigė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arba </a:t>
                </a:r>
                <a:r>
                  <a:rPr lang="lt-LT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kreivaeigė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514350" indent="-514350">
                  <a:buAutoNum type="arabicPeriod"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Judėjimo trajektorijos ilgis vadinamas </a:t>
                </a:r>
                <a:r>
                  <a:rPr lang="lt-LT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keliu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514350" indent="-514350">
                  <a:buAutoNum type="arabicPeriod"/>
                </a:pP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num>
                      <m:den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lt-L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46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Tiesioji jungtis 4"/>
          <p:cNvCxnSpPr/>
          <p:nvPr/>
        </p:nvCxnSpPr>
        <p:spPr>
          <a:xfrm flipV="1">
            <a:off x="838200" y="1168923"/>
            <a:ext cx="10515600" cy="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781999" y="45522"/>
            <a:ext cx="1410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i="1" dirty="0" smtClean="0">
                <a:solidFill>
                  <a:srgbClr val="0070C0"/>
                </a:solidFill>
              </a:rPr>
              <a:t>Pasiruošimas</a:t>
            </a:r>
            <a:endParaRPr lang="lt-L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Policininkas sustabdo vairuotoją ir sako:</a:t>
            </a:r>
          </a:p>
          <a:p>
            <a:pPr marL="457200" lvl="1" indent="0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-Jūs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pažeidėte kelių eismo taisykles, nes važiavote 90 kilometrų per valandą greičiu. </a:t>
            </a:r>
          </a:p>
          <a:p>
            <a:pPr marL="457200" lvl="1" indent="0">
              <a:buNone/>
            </a:pP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tik prieš 7 minutes išvažiavau iš namų. Kaip aš galėjau per valandą nuvažiuoti 90 kilometrų?</a:t>
            </a:r>
          </a:p>
          <a:p>
            <a:pPr marL="457200" lvl="1" indent="0">
              <a:buNone/>
            </a:pP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Jei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toliau taip važiuosite, tai tikrai per valandą nuvažiuosite 90 kilometrų.</a:t>
            </a:r>
          </a:p>
          <a:p>
            <a:pPr marL="457200" lvl="1" indent="0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-Aš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neketinu toliau važiuoti visą valandą. Planavau pervažiuoti dar vieną kvartalą ir sustoti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algn="r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(situacija iš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Richard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Feynman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paskaitų)</a:t>
            </a:r>
          </a:p>
          <a:p>
            <a:pPr marL="457200" lvl="1" indent="0">
              <a:buNone/>
            </a:pP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Mechaninis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jud</a:t>
            </a:r>
            <a:r>
              <a:rPr lang="lt-LT" b="1" dirty="0" smtClean="0">
                <a:solidFill>
                  <a:srgbClr val="002060"/>
                </a:solidFill>
              </a:rPr>
              <a:t>ėjimas</a:t>
            </a:r>
            <a:endParaRPr lang="lt-LT" b="1" dirty="0">
              <a:solidFill>
                <a:srgbClr val="002060"/>
              </a:solidFill>
            </a:endParaRPr>
          </a:p>
        </p:txBody>
      </p:sp>
      <p:cxnSp>
        <p:nvCxnSpPr>
          <p:cNvPr id="7" name="Tiesioji jungtis 6"/>
          <p:cNvCxnSpPr/>
          <p:nvPr/>
        </p:nvCxnSpPr>
        <p:spPr>
          <a:xfrm flipV="1">
            <a:off x="838200" y="1168923"/>
            <a:ext cx="10515600" cy="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781999" y="45522"/>
            <a:ext cx="1410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i="1" dirty="0" smtClean="0">
                <a:solidFill>
                  <a:srgbClr val="0070C0"/>
                </a:solidFill>
              </a:rPr>
              <a:t>Pasiruošimas</a:t>
            </a:r>
            <a:endParaRPr lang="lt-L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1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Mechaninis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jud</a:t>
            </a:r>
            <a:r>
              <a:rPr lang="lt-LT" b="1" dirty="0" smtClean="0">
                <a:solidFill>
                  <a:srgbClr val="002060"/>
                </a:solidFill>
              </a:rPr>
              <a:t>ėjimas</a:t>
            </a:r>
            <a:endParaRPr lang="lt-LT" b="1" dirty="0">
              <a:solidFill>
                <a:srgbClr val="002060"/>
              </a:solidFill>
            </a:endParaRPr>
          </a:p>
        </p:txBody>
      </p:sp>
      <p:cxnSp>
        <p:nvCxnSpPr>
          <p:cNvPr id="5" name="Tiesioji jungtis 4"/>
          <p:cNvCxnSpPr/>
          <p:nvPr/>
        </p:nvCxnSpPr>
        <p:spPr>
          <a:xfrm flipV="1">
            <a:off x="838200" y="1168923"/>
            <a:ext cx="10515600" cy="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781999" y="45522"/>
            <a:ext cx="1410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i="1" dirty="0" smtClean="0">
                <a:solidFill>
                  <a:srgbClr val="0070C0"/>
                </a:solidFill>
              </a:rPr>
              <a:t>Pasiruošimas</a:t>
            </a:r>
            <a:endParaRPr lang="lt-LT" i="1" dirty="0">
              <a:solidFill>
                <a:srgbClr val="0070C0"/>
              </a:solidFill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838200" y="5652907"/>
            <a:ext cx="10515600" cy="785600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 smtClean="0">
                <a:hlinkClick r:id="rId2"/>
              </a:rPr>
              <a:t>https://www.desmos.com/calculator</a:t>
            </a:r>
            <a:r>
              <a:rPr lang="lt-LT" dirty="0" smtClean="0"/>
              <a:t> </a:t>
            </a:r>
            <a:endParaRPr lang="lt-LT" dirty="0"/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3588" y="1587668"/>
            <a:ext cx="4524865" cy="3870828"/>
          </a:xfrm>
          <a:prstGeom prst="rect">
            <a:avLst/>
          </a:prstGeom>
        </p:spPr>
      </p:pic>
      <p:cxnSp>
        <p:nvCxnSpPr>
          <p:cNvPr id="8" name="Tiesioji jungtis 7"/>
          <p:cNvCxnSpPr/>
          <p:nvPr/>
        </p:nvCxnSpPr>
        <p:spPr>
          <a:xfrm flipH="1" flipV="1">
            <a:off x="4232635" y="3459637"/>
            <a:ext cx="1348033" cy="1885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Tiesioji jungtis 8"/>
          <p:cNvCxnSpPr/>
          <p:nvPr/>
        </p:nvCxnSpPr>
        <p:spPr>
          <a:xfrm>
            <a:off x="5667081" y="3523082"/>
            <a:ext cx="26709" cy="129401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61734" y="3274971"/>
            <a:ext cx="1656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Susitikimo vieta</a:t>
            </a:r>
            <a:endParaRPr lang="lt-LT" dirty="0"/>
          </a:p>
        </p:txBody>
      </p:sp>
      <p:sp>
        <p:nvSpPr>
          <p:cNvPr id="13" name="TextBox 12"/>
          <p:cNvSpPr txBox="1"/>
          <p:nvPr/>
        </p:nvSpPr>
        <p:spPr>
          <a:xfrm>
            <a:off x="4865294" y="4955903"/>
            <a:ext cx="171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Susitikimo laikas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598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46754" y="1675451"/>
            <a:ext cx="11547835" cy="1325563"/>
          </a:xfrm>
        </p:spPr>
        <p:txBody>
          <a:bodyPr>
            <a:no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Keturiais takeliais skirtingu greičiu juda vėžimėliai, iš kurių kas sekundę </a:t>
            </a:r>
            <a:r>
              <a:rPr lang="lt-LT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kapsi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vandens lašeliai. Apibūdinkite 1,2,3,4 vėžimėlių judėjimą.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b="3091"/>
          <a:stretch/>
        </p:blipFill>
        <p:spPr>
          <a:xfrm>
            <a:off x="3855564" y="3108462"/>
            <a:ext cx="4571895" cy="2519340"/>
          </a:xfrm>
          <a:prstGeom prst="rect">
            <a:avLst/>
          </a:prstGeom>
        </p:spPr>
      </p:pic>
      <p:sp>
        <p:nvSpPr>
          <p:cNvPr id="7" name="Pavadinimas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solidFill>
                  <a:srgbClr val="002060"/>
                </a:solidFill>
              </a:rPr>
              <a:t>Mechaninis jud</a:t>
            </a:r>
            <a:r>
              <a:rPr lang="lt-LT" b="1" smtClean="0">
                <a:solidFill>
                  <a:srgbClr val="002060"/>
                </a:solidFill>
              </a:rPr>
              <a:t>ėjimas</a:t>
            </a:r>
            <a:endParaRPr lang="lt-LT" b="1" dirty="0">
              <a:solidFill>
                <a:srgbClr val="002060"/>
              </a:solidFill>
            </a:endParaRPr>
          </a:p>
        </p:txBody>
      </p:sp>
      <p:cxnSp>
        <p:nvCxnSpPr>
          <p:cNvPr id="8" name="Tiesioji jungtis 7"/>
          <p:cNvCxnSpPr/>
          <p:nvPr/>
        </p:nvCxnSpPr>
        <p:spPr>
          <a:xfrm flipV="1">
            <a:off x="838200" y="1168923"/>
            <a:ext cx="10515600" cy="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21986" y="45351"/>
            <a:ext cx="399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i="1" dirty="0" smtClean="0">
                <a:solidFill>
                  <a:srgbClr val="0070C0"/>
                </a:solidFill>
              </a:rPr>
              <a:t>Mechaninio judėjimą aprašantys grafikai</a:t>
            </a:r>
            <a:endParaRPr lang="lt-L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70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>
                <a:solidFill>
                  <a:srgbClr val="002060"/>
                </a:solidFill>
              </a:rPr>
              <a:t>Mechaninis judėjimas</a:t>
            </a:r>
            <a:endParaRPr lang="lt-LT" b="1" dirty="0">
              <a:solidFill>
                <a:srgbClr val="002060"/>
              </a:solidFill>
            </a:endParaRPr>
          </a:p>
        </p:txBody>
      </p:sp>
      <p:cxnSp>
        <p:nvCxnSpPr>
          <p:cNvPr id="5" name="Tiesioji rodyklės jungtis 4"/>
          <p:cNvCxnSpPr/>
          <p:nvPr/>
        </p:nvCxnSpPr>
        <p:spPr>
          <a:xfrm flipH="1">
            <a:off x="2724346" y="933254"/>
            <a:ext cx="1545996" cy="80791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Tiesioji rodyklės jungtis 5"/>
          <p:cNvCxnSpPr/>
          <p:nvPr/>
        </p:nvCxnSpPr>
        <p:spPr>
          <a:xfrm>
            <a:off x="6139992" y="975675"/>
            <a:ext cx="0" cy="154128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Tiesioji rodyklės jungtis 7"/>
          <p:cNvCxnSpPr/>
          <p:nvPr/>
        </p:nvCxnSpPr>
        <p:spPr>
          <a:xfrm>
            <a:off x="7973505" y="975675"/>
            <a:ext cx="2144799" cy="70934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7474" y="1781656"/>
            <a:ext cx="2042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Tiesiaeigis tolyginis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4464" y="2516957"/>
            <a:ext cx="1842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Tolygiai kintamas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93375" y="1819374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Netolygiai kintamas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aveikslėlis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221" y="2188706"/>
            <a:ext cx="3216418" cy="1025834"/>
          </a:xfrm>
          <a:prstGeom prst="rect">
            <a:avLst/>
          </a:prstGeom>
        </p:spPr>
      </p:pic>
      <p:pic>
        <p:nvPicPr>
          <p:cNvPr id="17" name="Paveikslėlis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632" y="5233070"/>
            <a:ext cx="3216418" cy="1025834"/>
          </a:xfrm>
          <a:prstGeom prst="rect">
            <a:avLst/>
          </a:prstGeom>
        </p:spPr>
      </p:pic>
      <p:pic>
        <p:nvPicPr>
          <p:cNvPr id="18" name="Paveikslėlis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446" y="2188706"/>
            <a:ext cx="3216418" cy="1025834"/>
          </a:xfrm>
          <a:prstGeom prst="rect">
            <a:avLst/>
          </a:prstGeom>
        </p:spPr>
      </p:pic>
      <p:cxnSp>
        <p:nvCxnSpPr>
          <p:cNvPr id="19" name="Tiesioji rodyklės jungtis 18"/>
          <p:cNvCxnSpPr/>
          <p:nvPr/>
        </p:nvCxnSpPr>
        <p:spPr>
          <a:xfrm flipH="1">
            <a:off x="4804212" y="3048235"/>
            <a:ext cx="1012126" cy="158367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Tiesioji rodyklės jungtis 19"/>
          <p:cNvCxnSpPr/>
          <p:nvPr/>
        </p:nvCxnSpPr>
        <p:spPr>
          <a:xfrm>
            <a:off x="6598763" y="3048235"/>
            <a:ext cx="857839" cy="158367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49726" y="473176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Greitėjantis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01886" y="472352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Lėtėjantis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aveikslėlis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886" y="5233070"/>
            <a:ext cx="3216418" cy="1025834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8221986" y="45351"/>
            <a:ext cx="399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i="1" dirty="0" smtClean="0">
                <a:solidFill>
                  <a:srgbClr val="0070C0"/>
                </a:solidFill>
              </a:rPr>
              <a:t>Mechaninio judėjimą aprašantys grafikai</a:t>
            </a:r>
            <a:endParaRPr lang="lt-L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806" y="1285335"/>
            <a:ext cx="5242932" cy="4974063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Pavadinimas 1"/>
              <p:cNvSpPr>
                <a:spLocks noGrp="1"/>
              </p:cNvSpPr>
              <p:nvPr>
                <p:ph type="title"/>
              </p:nvPr>
            </p:nvSpPr>
            <p:spPr>
              <a:xfrm>
                <a:off x="772212" y="339365"/>
                <a:ext cx="10515600" cy="6297105"/>
              </a:xfrm>
            </p:spPr>
            <p:txBody>
              <a:bodyPr anchor="t">
                <a:normAutofit fontScale="90000"/>
              </a:bodyPr>
              <a:lstStyle/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Kūno greičio kitimo laike grafikas pavaizduotas paveiksle. Nustatykite:</a:t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Judėjimo pobūdį</a:t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(tiesiaeigis tolyginis/ tolygiai kintamas)</a:t>
                </a:r>
                <a:r>
                  <a:rPr lang="lt-LT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lt-LT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Pradinį greitį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lt-LT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Galinį greitį </a:t>
                </a:r>
                <a14:m>
                  <m:oMath xmlns:m="http://schemas.openxmlformats.org/officeDocument/2006/math">
                    <m:r>
                      <a:rPr lang="lt-LT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</a:br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</a:rPr>
                  <a:t>4. Vidutinį greitį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lt-LT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lt-LT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 4 sekundes</a:t>
                </a:r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Pagreitį </a:t>
                </a:r>
                <a14:m>
                  <m:oMath xmlns:m="http://schemas.openxmlformats.org/officeDocument/2006/math">
                    <m:r>
                      <a:rPr lang="lt-LT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Nueitą kelią </a:t>
                </a:r>
                <a14:m>
                  <m:oMath xmlns:m="http://schemas.openxmlformats.org/officeDocument/2006/math">
                    <m:r>
                      <a:rPr lang="lt-LT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Parašykite </a:t>
                </a:r>
                <a:r>
                  <a:rPr lang="lt-LT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v=v(t)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lygtį.</a:t>
                </a:r>
                <a:endParaRPr lang="lt-LT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Pavadinima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72212" y="339365"/>
                <a:ext cx="10515600" cy="6297105"/>
              </a:xfrm>
              <a:blipFill>
                <a:blip r:embed="rId4"/>
                <a:stretch>
                  <a:fillRect l="-986" t="-145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221986" y="45351"/>
            <a:ext cx="399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i="1" dirty="0" smtClean="0">
                <a:solidFill>
                  <a:srgbClr val="0070C0"/>
                </a:solidFill>
              </a:rPr>
              <a:t>Mechaninio judėjimą aprašantys grafikai</a:t>
            </a:r>
            <a:endParaRPr lang="lt-L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solidFill>
                  <a:srgbClr val="002060"/>
                </a:solidFill>
              </a:rPr>
              <a:t>Koordinatės lygtis</a:t>
            </a:r>
            <a:endParaRPr lang="lt-LT" b="1" dirty="0">
              <a:solidFill>
                <a:srgbClr val="002060"/>
              </a:solidFill>
            </a:endParaRPr>
          </a:p>
        </p:txBody>
      </p:sp>
      <p:cxnSp>
        <p:nvCxnSpPr>
          <p:cNvPr id="5" name="Tiesioji jungtis 4"/>
          <p:cNvCxnSpPr/>
          <p:nvPr/>
        </p:nvCxnSpPr>
        <p:spPr>
          <a:xfrm flipV="1">
            <a:off x="838200" y="1168923"/>
            <a:ext cx="10515600" cy="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265791" y="45522"/>
            <a:ext cx="1846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i="1" dirty="0" smtClean="0">
                <a:solidFill>
                  <a:srgbClr val="0070C0"/>
                </a:solidFill>
              </a:rPr>
              <a:t>Koordinatės lygtis</a:t>
            </a:r>
            <a:endParaRPr lang="lt-LT" i="1" dirty="0">
              <a:solidFill>
                <a:srgbClr val="0070C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990600" y="1313336"/>
            <a:ext cx="4129726" cy="1024577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/>
              <a:t>1. Išveskime x=x(t) lygtį iš greičio grafiko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urinio vietos rezervavimo ženklas 2"/>
              <p:cNvSpPr txBox="1">
                <a:spLocks/>
              </p:cNvSpPr>
              <p:nvPr/>
            </p:nvSpPr>
            <p:spPr>
              <a:xfrm>
                <a:off x="6703243" y="1825625"/>
                <a:ext cx="4129726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lt-LT" b="1" dirty="0" smtClean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:endParaRPr lang="lt-LT" b="1" dirty="0" smtClean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sSup>
                      <m:sSupPr>
                        <m:ctrlP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lt-LT" b="1" dirty="0" smtClean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:endParaRPr lang="lt-LT" b="1" dirty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lt-LT" b="1" dirty="0" smtClean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:endParaRPr lang="lt-LT" b="1" dirty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lt-LT" b="1" dirty="0" smtClean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:endParaRPr lang="lt-LT" b="1" dirty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lt-LT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lt-LT" b="1" dirty="0" smtClean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:endParaRPr lang="lt-LT" b="1" dirty="0">
                  <a:solidFill>
                    <a:srgbClr val="002060"/>
                  </a:solidFill>
                </a:endParaRPr>
              </a:p>
              <a:p>
                <a:pPr marL="514350" indent="-51435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lt-LT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endParaRPr lang="lt-LT" b="1" dirty="0" smtClean="0">
                  <a:solidFill>
                    <a:srgbClr val="00206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lt-LT" dirty="0"/>
              </a:p>
            </p:txBody>
          </p:sp>
        </mc:Choice>
        <mc:Fallback xmlns="">
          <p:sp>
            <p:nvSpPr>
              <p:cNvPr id="7" name="Turinio vietos rezervavimo ženklas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243" y="1825625"/>
                <a:ext cx="4129726" cy="4351338"/>
              </a:xfrm>
              <a:prstGeom prst="rect">
                <a:avLst/>
              </a:prstGeom>
              <a:blipFill>
                <a:blip r:embed="rId2"/>
                <a:stretch>
                  <a:fillRect l="-2216" t="-322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urinio vietos rezervavimo ženklas 2"/>
          <p:cNvSpPr txBox="1">
            <a:spLocks/>
          </p:cNvSpPr>
          <p:nvPr/>
        </p:nvSpPr>
        <p:spPr>
          <a:xfrm>
            <a:off x="990600" y="3410899"/>
            <a:ext cx="4129726" cy="3114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lt-LT" dirty="0" smtClean="0"/>
              <a:t>2. Nustatykite: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lt-LT" dirty="0" smtClean="0"/>
              <a:t>Judėjimo pobūdį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lt-LT" dirty="0" smtClean="0"/>
              <a:t>Judėjimo kryptį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lt-LT" dirty="0" smtClean="0"/>
              <a:t>Pradinę koordinatę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lt-LT" dirty="0" smtClean="0"/>
              <a:t>Pradinį greitį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lt-LT" dirty="0" smtClean="0"/>
              <a:t>Pagreitį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769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Jud</a:t>
            </a:r>
            <a:r>
              <a:rPr lang="lt-LT" b="1" dirty="0" smtClean="0">
                <a:solidFill>
                  <a:srgbClr val="002060"/>
                </a:solidFill>
              </a:rPr>
              <a:t>ėjimo uždaviniai</a:t>
            </a:r>
            <a:endParaRPr lang="lt-LT" b="1" dirty="0">
              <a:solidFill>
                <a:srgbClr val="002060"/>
              </a:solidFill>
            </a:endParaRPr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805" y="2271859"/>
            <a:ext cx="11697203" cy="1857081"/>
          </a:xfrm>
          <a:prstGeom prst="rect">
            <a:avLst/>
          </a:prstGeom>
        </p:spPr>
      </p:pic>
      <p:sp>
        <p:nvSpPr>
          <p:cNvPr id="6" name="Suapvalintas stačiakampis 5"/>
          <p:cNvSpPr/>
          <p:nvPr/>
        </p:nvSpPr>
        <p:spPr>
          <a:xfrm>
            <a:off x="303805" y="2875175"/>
            <a:ext cx="817985" cy="65045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8" name="Suapvalintas stačiakampis 7"/>
          <p:cNvSpPr/>
          <p:nvPr/>
        </p:nvSpPr>
        <p:spPr>
          <a:xfrm>
            <a:off x="1168924" y="2875175"/>
            <a:ext cx="1197204" cy="65045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9" name="Suapvalintas stačiakampis 8"/>
          <p:cNvSpPr/>
          <p:nvPr/>
        </p:nvSpPr>
        <p:spPr>
          <a:xfrm>
            <a:off x="3416221" y="2875175"/>
            <a:ext cx="2117313" cy="584462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9025490" y="4826025"/>
                <a:ext cx="2068188" cy="7610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lt-LT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lt-LT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lt-LT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lt-LT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lt-LT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lt-LT" sz="24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490" y="4826025"/>
                <a:ext cx="2068188" cy="7610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Tiesioji jungtis 10"/>
          <p:cNvCxnSpPr/>
          <p:nvPr/>
        </p:nvCxnSpPr>
        <p:spPr>
          <a:xfrm flipV="1">
            <a:off x="838200" y="1168923"/>
            <a:ext cx="10515600" cy="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38200" y="4969654"/>
                <a:ext cx="2634118" cy="748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lt-LT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lt-LT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lt-LT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sSup>
                            <m:sSupPr>
                              <m:ctrlPr>
                                <a:rPr lang="lt-LT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lt-LT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lt-LT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969654"/>
                <a:ext cx="2634118" cy="7481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533534" y="5217735"/>
                <a:ext cx="16718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lt-LT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lt-LT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lt-LT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534" y="5217735"/>
                <a:ext cx="1671868" cy="369332"/>
              </a:xfrm>
              <a:prstGeom prst="rect">
                <a:avLst/>
              </a:prstGeom>
              <a:blipFill>
                <a:blip r:embed="rId5"/>
                <a:stretch>
                  <a:fillRect l="-2555" r="-3285" b="-1475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0088916" y="80128"/>
            <a:ext cx="200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Jud</a:t>
            </a:r>
            <a:r>
              <a:rPr lang="lt-LT" i="1" dirty="0" smtClean="0">
                <a:solidFill>
                  <a:srgbClr val="0070C0"/>
                </a:solidFill>
              </a:rPr>
              <a:t>ėjimo uždaviniai</a:t>
            </a:r>
            <a:endParaRPr lang="lt-L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urinio vietos rezervavimo ženklas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984186"/>
              </p:ext>
            </p:extLst>
          </p:nvPr>
        </p:nvGraphicFramePr>
        <p:xfrm>
          <a:off x="838200" y="699040"/>
          <a:ext cx="10515600" cy="59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816">
                  <a:extLst>
                    <a:ext uri="{9D8B030D-6E8A-4147-A177-3AD203B41FA5}">
                      <a16:colId xmlns:a16="http://schemas.microsoft.com/office/drawing/2014/main" val="2760702537"/>
                    </a:ext>
                  </a:extLst>
                </a:gridCol>
                <a:gridCol w="4888584">
                  <a:extLst>
                    <a:ext uri="{9D8B030D-6E8A-4147-A177-3AD203B41FA5}">
                      <a16:colId xmlns:a16="http://schemas.microsoft.com/office/drawing/2014/main" val="165453042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17609495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UŽDAVINYS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ATSAKYMAS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EKSPERTAS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6573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32705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70076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9932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28291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18412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43964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18053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07122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30952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88247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72629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07130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61836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170679"/>
                  </a:ext>
                </a:extLst>
              </a:tr>
            </a:tbl>
          </a:graphicData>
        </a:graphic>
      </p:graphicFrame>
      <p:sp>
        <p:nvSpPr>
          <p:cNvPr id="7" name="Pavadinimas 1"/>
          <p:cNvSpPr>
            <a:spLocks noGrp="1"/>
          </p:cNvSpPr>
          <p:nvPr>
            <p:ph type="title"/>
          </p:nvPr>
        </p:nvSpPr>
        <p:spPr>
          <a:xfrm>
            <a:off x="904188" y="-23677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Jud</a:t>
            </a:r>
            <a:r>
              <a:rPr lang="lt-LT" b="1" dirty="0" smtClean="0">
                <a:solidFill>
                  <a:srgbClr val="002060"/>
                </a:solidFill>
              </a:rPr>
              <a:t>ėjimo uždaviniai</a:t>
            </a:r>
            <a:endParaRPr lang="lt-LT" b="1" dirty="0">
              <a:solidFill>
                <a:srgbClr val="002060"/>
              </a:solidFill>
            </a:endParaRPr>
          </a:p>
        </p:txBody>
      </p:sp>
      <p:cxnSp>
        <p:nvCxnSpPr>
          <p:cNvPr id="8" name="Tiesioji jungtis 7"/>
          <p:cNvCxnSpPr/>
          <p:nvPr/>
        </p:nvCxnSpPr>
        <p:spPr>
          <a:xfrm flipV="1">
            <a:off x="838200" y="569654"/>
            <a:ext cx="10515600" cy="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88916" y="80128"/>
            <a:ext cx="200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Jud</a:t>
            </a:r>
            <a:r>
              <a:rPr lang="lt-LT" i="1" dirty="0" smtClean="0">
                <a:solidFill>
                  <a:srgbClr val="0070C0"/>
                </a:solidFill>
              </a:rPr>
              <a:t>ėjimo uždaviniai</a:t>
            </a:r>
            <a:endParaRPr lang="lt-L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53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439</Words>
  <Application>Microsoft Office PowerPoint</Application>
  <PresentationFormat>Plačiaekranė</PresentationFormat>
  <Paragraphs>77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„Office“ tema</vt:lpstr>
      <vt:lpstr>Mechaninis judėjimas</vt:lpstr>
      <vt:lpstr>Mechaninis judėjimas</vt:lpstr>
      <vt:lpstr>Mechaninis judėjimas</vt:lpstr>
      <vt:lpstr>Keturiais takeliais skirtingu greičiu juda vėžimėliai, iš kurių kas sekundę kapsi vandens lašeliai. Apibūdinkite 1,2,3,4 vėžimėlių judėjimą.</vt:lpstr>
      <vt:lpstr>Mechaninis judėjimas</vt:lpstr>
      <vt:lpstr>Kūno greičio kitimo laike grafikas pavaizduotas paveiksle. Nustatykite:   1. Judėjimo pobūdį (tiesiaeigis tolyginis/ tolygiai kintamas).  2. Pradinį greitį v_o  3. Galinį greitį v  4. Vidutinį greitį v ̅ per 4 sekundes  5. Pagreitį a  6. Nueitą kelią s  7. Parašykite v=v(t) lygtį.</vt:lpstr>
      <vt:lpstr>Koordinatės lygtis</vt:lpstr>
      <vt:lpstr>Judėjimo uždaviniai</vt:lpstr>
      <vt:lpstr>Judėjimo uždaviniai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Mechaninis judėjimas</dc:title>
  <dc:creator>Lukas Bagdonavičius</dc:creator>
  <cp:lastModifiedBy>Lukas Bagdonavičius</cp:lastModifiedBy>
  <cp:revision>21</cp:revision>
  <dcterms:created xsi:type="dcterms:W3CDTF">2025-09-14T16:22:53Z</dcterms:created>
  <dcterms:modified xsi:type="dcterms:W3CDTF">2025-09-14T20:49:18Z</dcterms:modified>
</cp:coreProperties>
</file>