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8" r:id="rId2"/>
    <p:sldId id="289" r:id="rId3"/>
    <p:sldId id="290" r:id="rId4"/>
    <p:sldId id="291" r:id="rId5"/>
    <p:sldId id="292" r:id="rId6"/>
    <p:sldId id="283" r:id="rId7"/>
    <p:sldId id="274" r:id="rId8"/>
    <p:sldId id="275" r:id="rId9"/>
    <p:sldId id="276" r:id="rId10"/>
    <p:sldId id="277" r:id="rId11"/>
    <p:sldId id="270" r:id="rId12"/>
    <p:sldId id="278" r:id="rId13"/>
    <p:sldId id="281" r:id="rId14"/>
    <p:sldId id="280" r:id="rId15"/>
    <p:sldId id="279" r:id="rId16"/>
    <p:sldId id="271" r:id="rId17"/>
    <p:sldId id="284" r:id="rId18"/>
    <p:sldId id="286" r:id="rId19"/>
    <p:sldId id="294" r:id="rId20"/>
    <p:sldId id="295" r:id="rId21"/>
    <p:sldId id="296" r:id="rId22"/>
    <p:sldId id="297" r:id="rId23"/>
    <p:sldId id="298" r:id="rId24"/>
    <p:sldId id="299" r:id="rId25"/>
    <p:sldId id="300" r:id="rId26"/>
    <p:sldId id="301" r:id="rId27"/>
    <p:sldId id="302" r:id="rId28"/>
    <p:sldId id="304" r:id="rId29"/>
    <p:sldId id="305" r:id="rId30"/>
    <p:sldId id="306" r:id="rId31"/>
    <p:sldId id="308" r:id="rId3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Be stiliaus, lentelės tinkleli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3883" autoAdjust="0"/>
  </p:normalViewPr>
  <p:slideViewPr>
    <p:cSldViewPr snapToGrid="0">
      <p:cViewPr varScale="1">
        <p:scale>
          <a:sx n="63" d="100"/>
          <a:sy n="63" d="100"/>
        </p:scale>
        <p:origin x="7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00572-38C9-4DF4-854F-1BD5ABBAB019}" type="datetimeFigureOut">
              <a:rPr lang="lt-LT" smtClean="0"/>
              <a:t>2025-09-14</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8F51B-96F3-41DF-BA65-7A826D7645DE}" type="slidenum">
              <a:rPr lang="lt-LT" smtClean="0"/>
              <a:t>‹#›</a:t>
            </a:fld>
            <a:endParaRPr lang="lt-LT"/>
          </a:p>
        </p:txBody>
      </p:sp>
    </p:spTree>
    <p:extLst>
      <p:ext uri="{BB962C8B-B14F-4D97-AF65-F5344CB8AC3E}">
        <p14:creationId xmlns:p14="http://schemas.microsoft.com/office/powerpoint/2010/main" val="15941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10"/>
          </p:nvPr>
        </p:nvSpPr>
        <p:spPr/>
        <p:txBody>
          <a:bodyPr/>
          <a:lstStyle/>
          <a:p>
            <a:fld id="{3F8356DD-2AA4-4B58-92D2-CF5876178109}" type="slidenum">
              <a:rPr lang="lt-LT" smtClean="0"/>
              <a:t>1</a:t>
            </a:fld>
            <a:endParaRPr lang="lt-LT"/>
          </a:p>
        </p:txBody>
      </p:sp>
    </p:spTree>
    <p:extLst>
      <p:ext uri="{BB962C8B-B14F-4D97-AF65-F5344CB8AC3E}">
        <p14:creationId xmlns:p14="http://schemas.microsoft.com/office/powerpoint/2010/main" val="835527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0" i="0" u="none" strike="noStrike" kern="1200" dirty="0" smtClean="0">
                <a:solidFill>
                  <a:schemeClr val="tx1"/>
                </a:solidFill>
                <a:effectLst/>
                <a:latin typeface="+mn-lt"/>
                <a:ea typeface="+mn-ea"/>
                <a:cs typeface="+mn-cs"/>
              </a:rPr>
              <a:t>Dažniausiai sprendžiame supaprastintą realybės modelį, nes taip lengviau atskleisti esmę. Daugelis dėsnių yra aproksimacijos, taigi neatspindi realybės. Be to, matavimo prietaisai visada turės paklaidą. Kaip jums tai – mūsų pojūčiai fiksuoja ne dabartį, o praeitį. Kol elektrinis signalas neuronais pasiekia smegenis ir jos suvokia informaciją, praeina dešimtosios sekundės dalys. Vadinasi, visą informaciją, kurią gauname, gauname pavėlavę.</a:t>
            </a:r>
          </a:p>
          <a:p>
            <a:r>
              <a:rPr lang="lt-LT" sz="1200" b="0" i="0" u="none" strike="noStrike" kern="1200" dirty="0" smtClean="0">
                <a:solidFill>
                  <a:schemeClr val="tx1"/>
                </a:solidFill>
                <a:effectLst/>
                <a:latin typeface="+mn-lt"/>
                <a:ea typeface="+mn-ea"/>
                <a:cs typeface="+mn-cs"/>
              </a:rPr>
              <a:t>G. </a:t>
            </a:r>
            <a:r>
              <a:rPr lang="lt-LT" sz="1200" b="0" i="0" u="none" strike="noStrike" kern="1200" dirty="0" err="1" smtClean="0">
                <a:solidFill>
                  <a:schemeClr val="tx1"/>
                </a:solidFill>
                <a:effectLst/>
                <a:latin typeface="+mn-lt"/>
                <a:ea typeface="+mn-ea"/>
                <a:cs typeface="+mn-cs"/>
              </a:rPr>
              <a:t>Galileo</a:t>
            </a:r>
            <a:r>
              <a:rPr lang="lt-LT" sz="1200" b="0" i="0" u="none" strike="noStrike" kern="1200" dirty="0" smtClean="0">
                <a:solidFill>
                  <a:schemeClr val="tx1"/>
                </a:solidFill>
                <a:effectLst/>
                <a:latin typeface="+mn-lt"/>
                <a:ea typeface="+mn-ea"/>
                <a:cs typeface="+mn-cs"/>
              </a:rPr>
              <a:t> yra pasakęs, kad ,,matematika – kalba, kuria Dievas parašė Visatą“. Iš tikrųjų fizikos dėsnius galima užrašyti ir netgi išspręsti uždavinį lietuvių kalba. Problema ta, kad reikėtų ilgų tekstų, daug popieriaus ir daug medžių. Matematika leidžia trumpiau užrašyti dėsnį arba išspręsti fizikos problemą. Šia tema dar yra ir filosofinis klausimas – ar matematika atspindi realybę? Ar žmogaus sukurta geometrija tiksliai atspindi pasaulį? O gal žmogus subjektyviai supranta erdvę ir laiką, dėl to ir geometrija negali būti absoliuti. Juk geometrijoje irgi yra dogmų (nenuginčijamų tiesų)! Taškas ir tiesė neturi apibrėžimo. O kas jei pasaulis susideda ne tik iš taškų ir tiesių?</a:t>
            </a:r>
          </a:p>
          <a:p>
            <a:r>
              <a:rPr lang="lt-LT" sz="1200" b="0" i="0" u="none" strike="noStrike" kern="1200" dirty="0" smtClean="0">
                <a:solidFill>
                  <a:schemeClr val="tx1"/>
                </a:solidFill>
                <a:effectLst/>
                <a:latin typeface="+mn-lt"/>
                <a:ea typeface="+mn-ea"/>
                <a:cs typeface="+mn-cs"/>
              </a:rPr>
              <a:t>Kas atsitiks, jei akmenuką mesiu į Žemę? Jis nukris. Tai dėsnis. Ar galiu įrodyti, kad tai dėsnis? Žinoma! Reikia mesti akmenuką begalybę kartų ir įrodysiu. Suprantama, kad įrodyti, kad tai dėsnis neįmanoma. Taigi visas fizikos ir ne tik mokslas remiasi abejotina prielaida, kad dėsniai egzistuoja. Jei staiga pasirodytų, kad dėsniai neegzistuoja, visa žmogaus intelektualinė kūryba nueitų per niek. Tačiau pragmatiniu požiūriu visai nesvarbu, ar teisingi dėsniai, ar jie egzistuoja. Jei dėsnio žinojimas padėjo sukurti telefoną, keltuvą, raketą, vadinasi, dėsnis naudingas. Taigi fizikoje galima svajoti neišeinant už fundamentinių dėsnių ribų. Kartais verta pagalvoti, o kas būtų, jei fundamentiniai dėsniai būtų kitokie, </a:t>
            </a:r>
            <a:r>
              <a:rPr lang="lt-LT" sz="1200" b="0" i="0" u="none" strike="noStrike" kern="1200" dirty="0" err="1" smtClean="0">
                <a:solidFill>
                  <a:schemeClr val="tx1"/>
                </a:solidFill>
                <a:effectLst/>
                <a:latin typeface="+mn-lt"/>
                <a:ea typeface="+mn-ea"/>
                <a:cs typeface="+mn-cs"/>
              </a:rPr>
              <a:t>t.y</a:t>
            </a:r>
            <a:r>
              <a:rPr lang="lt-LT" sz="1200" b="0" i="0" u="none" strike="noStrike" kern="1200" dirty="0" smtClean="0">
                <a:solidFill>
                  <a:schemeClr val="tx1"/>
                </a:solidFill>
                <a:effectLst/>
                <a:latin typeface="+mn-lt"/>
                <a:ea typeface="+mn-ea"/>
                <a:cs typeface="+mn-cs"/>
              </a:rPr>
              <a:t>., galvoti už esamų ribų. Tai gali atverti naują supratimą apie mūsų Visatą</a:t>
            </a:r>
            <a:endParaRPr lang="lt-LT" sz="1200" b="1" i="0" u="none" strike="noStrike" kern="1200" dirty="0" smtClean="0">
              <a:solidFill>
                <a:schemeClr val="tx1"/>
              </a:solidFill>
              <a:effectLst/>
              <a:latin typeface="+mn-lt"/>
              <a:ea typeface="+mn-ea"/>
              <a:cs typeface="+mn-cs"/>
            </a:endParaRPr>
          </a:p>
          <a:p>
            <a:endParaRPr lang="lt-LT" dirty="0"/>
          </a:p>
        </p:txBody>
      </p:sp>
      <p:sp>
        <p:nvSpPr>
          <p:cNvPr id="4" name="Skaidrės numerio vietos rezervavimo ženklas 3"/>
          <p:cNvSpPr>
            <a:spLocks noGrp="1"/>
          </p:cNvSpPr>
          <p:nvPr>
            <p:ph type="sldNum" sz="quarter" idx="10"/>
          </p:nvPr>
        </p:nvSpPr>
        <p:spPr/>
        <p:txBody>
          <a:bodyPr/>
          <a:lstStyle/>
          <a:p>
            <a:fld id="{6418F51B-96F3-41DF-BA65-7A826D7645DE}" type="slidenum">
              <a:rPr lang="lt-LT" smtClean="0"/>
              <a:t>10</a:t>
            </a:fld>
            <a:endParaRPr lang="lt-LT"/>
          </a:p>
        </p:txBody>
      </p:sp>
    </p:spTree>
    <p:extLst>
      <p:ext uri="{BB962C8B-B14F-4D97-AF65-F5344CB8AC3E}">
        <p14:creationId xmlns:p14="http://schemas.microsoft.com/office/powerpoint/2010/main" val="72986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lt-LT"/>
          </a:p>
        </p:txBody>
      </p:sp>
      <p:sp>
        <p:nvSpPr>
          <p:cNvPr id="4" name="Datos vietos rezervavimo ženklas 3"/>
          <p:cNvSpPr>
            <a:spLocks noGrp="1"/>
          </p:cNvSpPr>
          <p:nvPr>
            <p:ph type="dt" sz="half" idx="10"/>
          </p:nvPr>
        </p:nvSpPr>
        <p:spPr/>
        <p:txBody>
          <a:bodyPr/>
          <a:lstStyle/>
          <a:p>
            <a:fld id="{ABA10217-6144-4AE6-8720-AD08409B8658}" type="datetimeFigureOut">
              <a:rPr lang="lt-LT" smtClean="0"/>
              <a:t>2025-09-14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364483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ABA10217-6144-4AE6-8720-AD08409B8658}" type="datetimeFigureOut">
              <a:rPr lang="lt-LT" smtClean="0"/>
              <a:t>2025-09-14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177094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ABA10217-6144-4AE6-8720-AD08409B8658}" type="datetimeFigureOut">
              <a:rPr lang="lt-LT" smtClean="0"/>
              <a:t>2025-09-14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343988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ABA10217-6144-4AE6-8720-AD08409B8658}" type="datetimeFigureOut">
              <a:rPr lang="lt-LT" smtClean="0"/>
              <a:t>2025-09-14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3528154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os vietos rezervavimo ženklas 3"/>
          <p:cNvSpPr>
            <a:spLocks noGrp="1"/>
          </p:cNvSpPr>
          <p:nvPr>
            <p:ph type="dt" sz="half" idx="10"/>
          </p:nvPr>
        </p:nvSpPr>
        <p:spPr/>
        <p:txBody>
          <a:bodyPr/>
          <a:lstStyle/>
          <a:p>
            <a:fld id="{ABA10217-6144-4AE6-8720-AD08409B8658}" type="datetimeFigureOut">
              <a:rPr lang="lt-LT" smtClean="0"/>
              <a:t>2025-09-14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22684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5" name="Datos vietos rezervavimo ženklas 4"/>
          <p:cNvSpPr>
            <a:spLocks noGrp="1"/>
          </p:cNvSpPr>
          <p:nvPr>
            <p:ph type="dt" sz="half" idx="10"/>
          </p:nvPr>
        </p:nvSpPr>
        <p:spPr/>
        <p:txBody>
          <a:bodyPr/>
          <a:lstStyle/>
          <a:p>
            <a:fld id="{ABA10217-6144-4AE6-8720-AD08409B8658}" type="datetimeFigureOut">
              <a:rPr lang="lt-LT" smtClean="0"/>
              <a:t>2025-09-14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303052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7" name="Datos vietos rezervavimo ženklas 6"/>
          <p:cNvSpPr>
            <a:spLocks noGrp="1"/>
          </p:cNvSpPr>
          <p:nvPr>
            <p:ph type="dt" sz="half" idx="10"/>
          </p:nvPr>
        </p:nvSpPr>
        <p:spPr/>
        <p:txBody>
          <a:bodyPr/>
          <a:lstStyle/>
          <a:p>
            <a:fld id="{ABA10217-6144-4AE6-8720-AD08409B8658}" type="datetimeFigureOut">
              <a:rPr lang="lt-LT" smtClean="0"/>
              <a:t>2025-09-14</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528652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ABA10217-6144-4AE6-8720-AD08409B8658}" type="datetimeFigureOut">
              <a:rPr lang="lt-LT" smtClean="0"/>
              <a:t>2025-09-14</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229713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ABA10217-6144-4AE6-8720-AD08409B8658}" type="datetimeFigureOut">
              <a:rPr lang="lt-LT" smtClean="0"/>
              <a:t>2025-09-14</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1407647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ABA10217-6144-4AE6-8720-AD08409B8658}" type="datetimeFigureOut">
              <a:rPr lang="lt-LT" smtClean="0"/>
              <a:t>2025-09-14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347536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ABA10217-6144-4AE6-8720-AD08409B8658}" type="datetimeFigureOut">
              <a:rPr lang="lt-LT" smtClean="0"/>
              <a:t>2025-09-14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7F4F6D72-F86E-41C4-8ADD-15EE43003249}" type="slidenum">
              <a:rPr lang="lt-LT" smtClean="0"/>
              <a:t>‹#›</a:t>
            </a:fld>
            <a:endParaRPr lang="lt-LT"/>
          </a:p>
        </p:txBody>
      </p:sp>
    </p:spTree>
    <p:extLst>
      <p:ext uri="{BB962C8B-B14F-4D97-AF65-F5344CB8AC3E}">
        <p14:creationId xmlns:p14="http://schemas.microsoft.com/office/powerpoint/2010/main" val="1232544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10217-6144-4AE6-8720-AD08409B8658}" type="datetimeFigureOut">
              <a:rPr lang="lt-LT" smtClean="0"/>
              <a:t>2025-09-14</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F6D72-F86E-41C4-8ADD-15EE43003249}" type="slidenum">
              <a:rPr lang="lt-LT" smtClean="0"/>
              <a:t>‹#›</a:t>
            </a:fld>
            <a:endParaRPr lang="lt-LT"/>
          </a:p>
        </p:txBody>
      </p:sp>
    </p:spTree>
    <p:extLst>
      <p:ext uri="{BB962C8B-B14F-4D97-AF65-F5344CB8AC3E}">
        <p14:creationId xmlns:p14="http://schemas.microsoft.com/office/powerpoint/2010/main" val="1352492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emschem.wikispaces.com/ShoaibLabNotebook" TargetMode="External"/><Relationship Id="rId7" Type="http://schemas.openxmlformats.org/officeDocument/2006/relationships/image" Target="NULL"/><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hyperlink" Target="http://en.wikipedia.org/wiki/File:Ford_Mondeo_MK3_ST220_-_Speedometer.jpg" TargetMode="External"/><Relationship Id="rId5" Type="http://schemas.openxmlformats.org/officeDocument/2006/relationships/image" Target="../media/image17.jpe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amabpo.lt/wp-content/uploads/2023/07/Nutarimas_Del_2025-metu-mokomuju-konkursiniu-dalyku-RP-.pdf" TargetMode="External"/><Relationship Id="rId2" Type="http://schemas.openxmlformats.org/officeDocument/2006/relationships/hyperlink" Target="https://www.nsa.smm.lt/wp-content/uploads/2024/08/VBE_uzduociu_aprasas_STEAM_2024-08-23-.pdf" TargetMode="External"/><Relationship Id="rId1" Type="http://schemas.openxmlformats.org/officeDocument/2006/relationships/slideLayout" Target="../slideLayouts/slideLayout2.xml"/><Relationship Id="rId4" Type="http://schemas.openxmlformats.org/officeDocument/2006/relationships/hyperlink" Target="https://e-seimas.lrs.lt/portal/legalAct/lt/TAD/42e15386f6ef11e8b5e8d681eb86525b/as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6545EC15-DF6F-43D4-A9E9-400349301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9542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3. </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Kodėl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naudojami</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lt-LT"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fizikiniai modeliai</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lt-LT" dirty="0">
              <a:solidFill>
                <a:schemeClr val="accent1">
                  <a:lumMod val="50000"/>
                </a:schemeClr>
              </a:solidFill>
            </a:endParaRPr>
          </a:p>
        </p:txBody>
      </p:sp>
      <p:pic>
        <p:nvPicPr>
          <p:cNvPr id="4" name="Turinio vietos rezervavimo ženklas 3" descr="undefined"/>
          <p:cNvPicPr>
            <a:picLocks noGrp="1"/>
          </p:cNvPicPr>
          <p:nvPr>
            <p:ph idx="1"/>
          </p:nvPr>
        </p:nvPicPr>
        <p:blipFill rotWithShape="1">
          <a:blip r:embed="rId3">
            <a:extLst>
              <a:ext uri="{28A0092B-C50C-407E-A947-70E740481C1C}">
                <a14:useLocalDpi xmlns:a14="http://schemas.microsoft.com/office/drawing/2010/main" val="0"/>
              </a:ext>
            </a:extLst>
          </a:blip>
          <a:srcRect l="56577" b="6334"/>
          <a:stretch/>
        </p:blipFill>
        <p:spPr bwMode="auto">
          <a:xfrm>
            <a:off x="4839128" y="1690688"/>
            <a:ext cx="2630184" cy="4376791"/>
          </a:xfrm>
          <a:prstGeom prst="rect">
            <a:avLst/>
          </a:prstGeom>
          <a:noFill/>
          <a:ln>
            <a:noFill/>
          </a:ln>
        </p:spPr>
      </p:pic>
      <p:sp>
        <p:nvSpPr>
          <p:cNvPr id="5" name="TextBox 4"/>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3645889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ction | Ultimas Cosmology Wiki | Fandom">
            <a:extLst>
              <a:ext uri="{FF2B5EF4-FFF2-40B4-BE49-F238E27FC236}">
                <a16:creationId xmlns:a16="http://schemas.microsoft.com/office/drawing/2014/main" id="{365FF9CD-5023-410E-90C9-1BD1D5B0F0D6}"/>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a:extLst>
              <a:ext uri="{FF2B5EF4-FFF2-40B4-BE49-F238E27FC236}">
                <a16:creationId xmlns:a16="http://schemas.microsoft.com/office/drawing/2014/main" id="{6CF6DA69-89D7-41A4-BB5D-8B4E9950DDC2}"/>
              </a:ext>
            </a:extLst>
          </p:cNvPr>
          <p:cNvSpPr/>
          <p:nvPr/>
        </p:nvSpPr>
        <p:spPr>
          <a:xfrm>
            <a:off x="1433574" y="239842"/>
            <a:ext cx="9099994" cy="3600986"/>
          </a:xfrm>
          <a:prstGeom prst="rect">
            <a:avLst/>
          </a:prstGeom>
          <a:solidFill>
            <a:schemeClr val="accent5">
              <a:lumMod val="60000"/>
              <a:lumOff val="40000"/>
            </a:schemeClr>
          </a:solidFill>
          <a:effectLst>
            <a:softEdge rad="406400"/>
          </a:effectLst>
        </p:spPr>
        <p:txBody>
          <a:bodyPr wrap="square" lIns="548640" tIns="457200" rIns="548640" bIns="365760">
            <a:spAutoFit/>
          </a:bodyPr>
          <a:lstStyle/>
          <a:p>
            <a:pPr algn="just"/>
            <a:r>
              <a:rPr lang="lt-LT" sz="3600" b="1" dirty="0">
                <a:latin typeface="Cambria Math" panose="02040503050406030204" pitchFamily="18" charset="0"/>
                <a:ea typeface="Cambria Math" panose="02040503050406030204" pitchFamily="18" charset="0"/>
              </a:rPr>
              <a:t>Kuo giliau kultūra suvokia, kad jų iki šiol esamas pasaulio vaizdinys yra fikcija, tuo aukštesnis yra jos mokslo lygmuo. </a:t>
            </a:r>
          </a:p>
          <a:p>
            <a:endParaRPr lang="lt-LT" sz="3600" b="1" dirty="0">
              <a:latin typeface="Cambria Math" panose="02040503050406030204" pitchFamily="18" charset="0"/>
              <a:ea typeface="Cambria Math" panose="02040503050406030204" pitchFamily="18" charset="0"/>
            </a:endParaRPr>
          </a:p>
          <a:p>
            <a:pPr algn="r"/>
            <a:r>
              <a:rPr lang="lt-LT" sz="3600" b="1" dirty="0">
                <a:latin typeface="Cambria Math" panose="02040503050406030204" pitchFamily="18" charset="0"/>
                <a:ea typeface="Cambria Math" panose="02040503050406030204" pitchFamily="18" charset="0"/>
              </a:rPr>
              <a:t>(</a:t>
            </a:r>
            <a:r>
              <a:rPr lang="lt-LT" sz="3600" b="1" dirty="0" err="1">
                <a:latin typeface="Cambria Math" panose="02040503050406030204" pitchFamily="18" charset="0"/>
                <a:ea typeface="Cambria Math" panose="02040503050406030204" pitchFamily="18" charset="0"/>
              </a:rPr>
              <a:t>Albert</a:t>
            </a:r>
            <a:r>
              <a:rPr lang="lt-LT" sz="3600" b="1" dirty="0">
                <a:latin typeface="Cambria Math" panose="02040503050406030204" pitchFamily="18" charset="0"/>
                <a:ea typeface="Cambria Math" panose="02040503050406030204" pitchFamily="18" charset="0"/>
              </a:rPr>
              <a:t> </a:t>
            </a:r>
            <a:r>
              <a:rPr lang="lt-LT" sz="3600" b="1" dirty="0" err="1">
                <a:latin typeface="Cambria Math" panose="02040503050406030204" pitchFamily="18" charset="0"/>
                <a:ea typeface="Cambria Math" panose="02040503050406030204" pitchFamily="18" charset="0"/>
              </a:rPr>
              <a:t>Einstein</a:t>
            </a:r>
            <a:r>
              <a:rPr lang="lt-LT" sz="3600" b="1" dirty="0">
                <a:latin typeface="Cambria Math" panose="02040503050406030204" pitchFamily="18" charset="0"/>
                <a:ea typeface="Cambria Math" panose="02040503050406030204" pitchFamily="18" charset="0"/>
              </a:rPr>
              <a:t>)</a:t>
            </a:r>
            <a:endParaRPr lang="lt-LT" sz="3600" b="1" i="0" dirty="0">
              <a:effectLst/>
              <a:latin typeface="Cambria Math" panose="02040503050406030204" pitchFamily="18" charset="0"/>
              <a:ea typeface="Cambria Math" panose="02040503050406030204" pitchFamily="18" charset="0"/>
            </a:endParaRPr>
          </a:p>
        </p:txBody>
      </p:sp>
      <p:sp>
        <p:nvSpPr>
          <p:cNvPr id="5" name="TextBox 4"/>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4141284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4. </a:t>
            </a:r>
            <a:r>
              <a:rPr lang="lt-LT"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Ka</a:t>
            </a:r>
            <a:r>
              <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m </a:t>
            </a:r>
            <a:r>
              <a:rPr lang="en-US"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reikalinga</a:t>
            </a:r>
            <a:r>
              <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SI – </a:t>
            </a:r>
            <a:r>
              <a:rPr lang="en-US"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tarptautin</a:t>
            </a:r>
            <a:r>
              <a:rPr lang="lt-LT"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ė vienetų sistema</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lt-LT" dirty="0">
              <a:solidFill>
                <a:schemeClr val="accent1">
                  <a:lumMod val="50000"/>
                </a:schemeClr>
              </a:solidFill>
            </a:endParaRPr>
          </a:p>
        </p:txBody>
      </p:sp>
      <p:pic>
        <p:nvPicPr>
          <p:cNvPr id="5" name="Paveikslėlis 4"/>
          <p:cNvPicPr>
            <a:picLocks noChangeAspect="1"/>
          </p:cNvPicPr>
          <p:nvPr/>
        </p:nvPicPr>
        <p:blipFill rotWithShape="1">
          <a:blip r:embed="rId2"/>
          <a:srcRect t="12295"/>
          <a:stretch/>
        </p:blipFill>
        <p:spPr>
          <a:xfrm>
            <a:off x="2784355" y="2010291"/>
            <a:ext cx="6194951" cy="4246917"/>
          </a:xfrm>
          <a:prstGeom prst="rect">
            <a:avLst/>
          </a:prstGeom>
        </p:spPr>
      </p:pic>
      <p:sp>
        <p:nvSpPr>
          <p:cNvPr id="4" name="TextBox 3"/>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2674411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38200" y="1825625"/>
            <a:ext cx="10896600" cy="2900487"/>
          </a:xfrm>
        </p:spPr>
        <p:txBody>
          <a:bodyPr>
            <a:normAutofit/>
          </a:bodyPr>
          <a:lstStyle/>
          <a:p>
            <a:r>
              <a:rPr lang="lt-LT" sz="2400" dirty="0">
                <a:latin typeface="Times New Roman" panose="02020603050405020304" pitchFamily="18" charset="0"/>
                <a:cs typeface="Times New Roman" panose="02020603050405020304" pitchFamily="18" charset="0"/>
              </a:rPr>
              <a:t>Kilogramas </a:t>
            </a:r>
            <a:r>
              <a:rPr lang="lt-LT" sz="2400" dirty="0" smtClean="0">
                <a:latin typeface="Times New Roman" panose="02020603050405020304" pitchFamily="18" charset="0"/>
                <a:cs typeface="Times New Roman" panose="02020603050405020304" pitchFamily="18" charset="0"/>
              </a:rPr>
              <a:t>yra vienas</a:t>
            </a:r>
            <a:r>
              <a:rPr lang="lt-LT" sz="2400" dirty="0">
                <a:latin typeface="Times New Roman" panose="02020603050405020304" pitchFamily="18" charset="0"/>
                <a:cs typeface="Times New Roman" panose="02020603050405020304" pitchFamily="18" charset="0"/>
              </a:rPr>
              <a:t> litras 4 °C temperatūros vandens esant normaliam atmosferos </a:t>
            </a:r>
            <a:r>
              <a:rPr lang="lt-LT" sz="2400" dirty="0" smtClean="0">
                <a:latin typeface="Times New Roman" panose="02020603050405020304" pitchFamily="18" charset="0"/>
                <a:cs typeface="Times New Roman" panose="02020603050405020304" pitchFamily="18" charset="0"/>
              </a:rPr>
              <a:t>slėgiui.</a:t>
            </a:r>
          </a:p>
          <a:p>
            <a:endParaRPr lang="en-US" sz="2400" dirty="0" smtClean="0">
              <a:latin typeface="Times New Roman" panose="02020603050405020304" pitchFamily="18" charset="0"/>
              <a:cs typeface="Times New Roman" panose="02020603050405020304" pitchFamily="18" charset="0"/>
            </a:endParaRPr>
          </a:p>
          <a:p>
            <a:r>
              <a:rPr lang="lt-LT" sz="2400" dirty="0" smtClean="0">
                <a:latin typeface="Times New Roman" panose="02020603050405020304" pitchFamily="18" charset="0"/>
                <a:cs typeface="Times New Roman" panose="02020603050405020304" pitchFamily="18" charset="0"/>
              </a:rPr>
              <a:t>Metras yra 1/40 000 Žemės pusiaujo ilgio dalis.</a:t>
            </a:r>
          </a:p>
          <a:p>
            <a:endParaRPr lang="lt-LT" sz="2400" dirty="0" smtClean="0">
              <a:latin typeface="Times New Roman" panose="02020603050405020304" pitchFamily="18" charset="0"/>
              <a:cs typeface="Times New Roman" panose="02020603050405020304" pitchFamily="18" charset="0"/>
            </a:endParaRPr>
          </a:p>
          <a:p>
            <a:r>
              <a:rPr lang="lt-LT" sz="2400" dirty="0" smtClean="0">
                <a:latin typeface="Times New Roman" panose="02020603050405020304" pitchFamily="18" charset="0"/>
                <a:cs typeface="Times New Roman" panose="02020603050405020304" pitchFamily="18" charset="0"/>
              </a:rPr>
              <a:t>Sekundė yra 1/86 400 paros dalis.</a:t>
            </a:r>
            <a:endParaRPr lang="lt-LT" sz="2400" dirty="0">
              <a:latin typeface="Times New Roman" panose="02020603050405020304" pitchFamily="18" charset="0"/>
              <a:cs typeface="Times New Roman" panose="02020603050405020304" pitchFamily="18" charset="0"/>
            </a:endParaRPr>
          </a:p>
        </p:txBody>
      </p:sp>
      <p:pic>
        <p:nvPicPr>
          <p:cNvPr id="4" name="Paveikslėlis 3"/>
          <p:cNvPicPr>
            <a:picLocks noChangeAspect="1"/>
          </p:cNvPicPr>
          <p:nvPr/>
        </p:nvPicPr>
        <p:blipFill>
          <a:blip r:embed="rId2"/>
          <a:stretch>
            <a:fillRect/>
          </a:stretch>
        </p:blipFill>
        <p:spPr>
          <a:xfrm>
            <a:off x="-8458199" y="-18364200"/>
            <a:ext cx="721259" cy="1080000"/>
          </a:xfrm>
          <a:prstGeom prst="rect">
            <a:avLst/>
          </a:prstGeom>
        </p:spPr>
      </p:pic>
      <p:sp>
        <p:nvSpPr>
          <p:cNvPr id="6" name="Pavadinimas 1"/>
          <p:cNvSpPr>
            <a:spLocks noGrp="1"/>
          </p:cNvSpPr>
          <p:nvPr>
            <p:ph type="title"/>
          </p:nvPr>
        </p:nvSpPr>
        <p:spPr/>
        <p:txBody>
          <a:bodyPr>
            <a:normAutofit/>
          </a:bodyPr>
          <a:lstStyle/>
          <a:p>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4. </a:t>
            </a:r>
            <a:r>
              <a:rPr lang="lt-LT"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Ka</a:t>
            </a:r>
            <a:r>
              <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m </a:t>
            </a:r>
            <a:r>
              <a:rPr lang="en-US"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reikalinga</a:t>
            </a:r>
            <a:r>
              <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SI – </a:t>
            </a:r>
            <a:r>
              <a:rPr lang="en-US"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tarptautin</a:t>
            </a:r>
            <a:r>
              <a:rPr lang="lt-LT"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ė vienetų sistema</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lt-LT" dirty="0">
              <a:solidFill>
                <a:schemeClr val="accent1">
                  <a:lumMod val="50000"/>
                </a:schemeClr>
              </a:solidFill>
            </a:endParaRPr>
          </a:p>
        </p:txBody>
      </p:sp>
      <p:sp>
        <p:nvSpPr>
          <p:cNvPr id="7" name="Pavadinimas 1"/>
          <p:cNvSpPr txBox="1">
            <a:spLocks/>
          </p:cNvSpPr>
          <p:nvPr/>
        </p:nvSpPr>
        <p:spPr>
          <a:xfrm>
            <a:off x="838200" y="47261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Kas su šiais apibrėžimais negerai?</a:t>
            </a:r>
            <a:endParaRPr lang="lt-LT" b="1" dirty="0">
              <a:solidFill>
                <a:schemeClr val="accent1">
                  <a:lumMod val="50000"/>
                </a:schemeClr>
              </a:solidFill>
            </a:endParaRPr>
          </a:p>
        </p:txBody>
      </p:sp>
      <p:sp>
        <p:nvSpPr>
          <p:cNvPr id="8" name="TextBox 7"/>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23697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4. </a:t>
            </a:r>
            <a:r>
              <a:rPr lang="lt-LT"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Ka</a:t>
            </a:r>
            <a:r>
              <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m </a:t>
            </a:r>
            <a:r>
              <a:rPr lang="en-US"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reikalinga</a:t>
            </a:r>
            <a:r>
              <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SI – </a:t>
            </a:r>
            <a:r>
              <a:rPr lang="en-US"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tarptautin</a:t>
            </a:r>
            <a:r>
              <a:rPr lang="lt-LT"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ė vienetų sistema</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lt-LT" dirty="0">
              <a:solidFill>
                <a:schemeClr val="accent1">
                  <a:lumMod val="50000"/>
                </a:schemeClr>
              </a:solidFill>
            </a:endParaRPr>
          </a:p>
        </p:txBody>
      </p:sp>
      <p:pic>
        <p:nvPicPr>
          <p:cNvPr id="4" name="Paveikslėlis 3"/>
          <p:cNvPicPr>
            <a:picLocks noChangeAspect="1"/>
          </p:cNvPicPr>
          <p:nvPr/>
        </p:nvPicPr>
        <p:blipFill>
          <a:blip r:embed="rId2"/>
          <a:stretch>
            <a:fillRect/>
          </a:stretch>
        </p:blipFill>
        <p:spPr>
          <a:xfrm>
            <a:off x="1208770" y="1780361"/>
            <a:ext cx="9774459" cy="4705645"/>
          </a:xfrm>
          <a:prstGeom prst="rect">
            <a:avLst/>
          </a:prstGeom>
        </p:spPr>
      </p:pic>
      <p:sp>
        <p:nvSpPr>
          <p:cNvPr id="5" name="TextBox 4"/>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237418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640" y="534256"/>
            <a:ext cx="12102957" cy="5299781"/>
          </a:xfrm>
          <a:prstGeom prst="rect">
            <a:avLst/>
          </a:prstGeom>
        </p:spPr>
      </p:pic>
      <p:sp>
        <p:nvSpPr>
          <p:cNvPr id="7" name="5 kampų žvaigždė 6"/>
          <p:cNvSpPr/>
          <p:nvPr/>
        </p:nvSpPr>
        <p:spPr>
          <a:xfrm>
            <a:off x="143838" y="2441254"/>
            <a:ext cx="390418" cy="390418"/>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5 kampų žvaigždė 9"/>
          <p:cNvSpPr/>
          <p:nvPr/>
        </p:nvSpPr>
        <p:spPr>
          <a:xfrm>
            <a:off x="143838" y="3747227"/>
            <a:ext cx="390418" cy="390418"/>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6525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ssets.zyrosite.com/AQE8gVQpBPUbp9j9/daliniai-ir-kartotiniai-matavimo-vienetai-m5KL9rk5MQhXe5x8.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734457"/>
            <a:ext cx="12008556" cy="52790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1353308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207121" y="353894"/>
            <a:ext cx="11883257" cy="5717176"/>
          </a:xfrm>
          <a:prstGeom prst="rect">
            <a:avLst/>
          </a:prstGeom>
        </p:spPr>
      </p:pic>
      <p:sp>
        <p:nvSpPr>
          <p:cNvPr id="6" name="TextBox 5"/>
          <p:cNvSpPr txBox="1"/>
          <p:nvPr/>
        </p:nvSpPr>
        <p:spPr>
          <a:xfrm>
            <a:off x="2589088" y="1982913"/>
            <a:ext cx="660758" cy="369332"/>
          </a:xfrm>
          <a:prstGeom prst="rect">
            <a:avLst/>
          </a:prstGeom>
          <a:noFill/>
        </p:spPr>
        <p:txBody>
          <a:bodyPr wrap="none" rtlCol="0">
            <a:spAutoFit/>
          </a:bodyPr>
          <a:lstStyle/>
          <a:p>
            <a:r>
              <a:rPr lang="lt-LT" dirty="0" err="1" smtClean="0"/>
              <a:t>nano</a:t>
            </a:r>
            <a:endParaRPr lang="lt-LT" dirty="0"/>
          </a:p>
        </p:txBody>
      </p:sp>
      <p:sp>
        <p:nvSpPr>
          <p:cNvPr id="7" name="TextBox 6"/>
          <p:cNvSpPr txBox="1"/>
          <p:nvPr/>
        </p:nvSpPr>
        <p:spPr>
          <a:xfrm>
            <a:off x="4560014" y="1985552"/>
            <a:ext cx="724365" cy="369332"/>
          </a:xfrm>
          <a:prstGeom prst="rect">
            <a:avLst/>
          </a:prstGeom>
          <a:noFill/>
        </p:spPr>
        <p:txBody>
          <a:bodyPr wrap="none" rtlCol="0">
            <a:spAutoFit/>
          </a:bodyPr>
          <a:lstStyle/>
          <a:p>
            <a:r>
              <a:rPr lang="lt-LT" dirty="0" err="1" smtClean="0"/>
              <a:t>mikro</a:t>
            </a:r>
            <a:endParaRPr lang="lt-LT" dirty="0"/>
          </a:p>
        </p:txBody>
      </p:sp>
      <p:sp>
        <p:nvSpPr>
          <p:cNvPr id="8" name="TextBox 7"/>
          <p:cNvSpPr txBox="1"/>
          <p:nvPr/>
        </p:nvSpPr>
        <p:spPr>
          <a:xfrm>
            <a:off x="6569506" y="1982913"/>
            <a:ext cx="527709" cy="369332"/>
          </a:xfrm>
          <a:prstGeom prst="rect">
            <a:avLst/>
          </a:prstGeom>
          <a:noFill/>
        </p:spPr>
        <p:txBody>
          <a:bodyPr wrap="none" rtlCol="0">
            <a:spAutoFit/>
          </a:bodyPr>
          <a:lstStyle/>
          <a:p>
            <a:r>
              <a:rPr lang="lt-LT" dirty="0" err="1" smtClean="0"/>
              <a:t>mili</a:t>
            </a:r>
            <a:endParaRPr lang="lt-LT" dirty="0"/>
          </a:p>
        </p:txBody>
      </p:sp>
      <p:sp>
        <p:nvSpPr>
          <p:cNvPr id="9" name="TextBox 8"/>
          <p:cNvSpPr txBox="1"/>
          <p:nvPr/>
        </p:nvSpPr>
        <p:spPr>
          <a:xfrm>
            <a:off x="8556580" y="1982913"/>
            <a:ext cx="647421" cy="369332"/>
          </a:xfrm>
          <a:prstGeom prst="rect">
            <a:avLst/>
          </a:prstGeom>
          <a:noFill/>
        </p:spPr>
        <p:txBody>
          <a:bodyPr wrap="none" rtlCol="0">
            <a:spAutoFit/>
          </a:bodyPr>
          <a:lstStyle/>
          <a:p>
            <a:r>
              <a:rPr lang="lt-LT" dirty="0" err="1" smtClean="0"/>
              <a:t>centi</a:t>
            </a:r>
            <a:endParaRPr lang="lt-LT" dirty="0"/>
          </a:p>
        </p:txBody>
      </p:sp>
      <p:sp>
        <p:nvSpPr>
          <p:cNvPr id="10" name="TextBox 9"/>
          <p:cNvSpPr txBox="1"/>
          <p:nvPr/>
        </p:nvSpPr>
        <p:spPr>
          <a:xfrm>
            <a:off x="10496683" y="1994023"/>
            <a:ext cx="572593" cy="369332"/>
          </a:xfrm>
          <a:prstGeom prst="rect">
            <a:avLst/>
          </a:prstGeom>
          <a:noFill/>
        </p:spPr>
        <p:txBody>
          <a:bodyPr wrap="none" rtlCol="0">
            <a:spAutoFit/>
          </a:bodyPr>
          <a:lstStyle/>
          <a:p>
            <a:r>
              <a:rPr lang="lt-LT" dirty="0" smtClean="0"/>
              <a:t>deci</a:t>
            </a:r>
            <a:endParaRPr lang="lt-LT" dirty="0"/>
          </a:p>
        </p:txBody>
      </p:sp>
      <p:sp>
        <p:nvSpPr>
          <p:cNvPr id="11" name="TextBox 10"/>
          <p:cNvSpPr txBox="1"/>
          <p:nvPr/>
        </p:nvSpPr>
        <p:spPr>
          <a:xfrm>
            <a:off x="2688324" y="2364191"/>
            <a:ext cx="721480" cy="369332"/>
          </a:xfrm>
          <a:prstGeom prst="rect">
            <a:avLst/>
          </a:prstGeom>
          <a:noFill/>
        </p:spPr>
        <p:txBody>
          <a:bodyPr wrap="none" rtlCol="0">
            <a:spAutoFit/>
          </a:bodyPr>
          <a:lstStyle/>
          <a:p>
            <a:r>
              <a:rPr lang="lt-LT" dirty="0" err="1" smtClean="0"/>
              <a:t>hekto</a:t>
            </a:r>
            <a:endParaRPr lang="lt-LT" dirty="0"/>
          </a:p>
        </p:txBody>
      </p:sp>
      <p:sp>
        <p:nvSpPr>
          <p:cNvPr id="12" name="TextBox 11"/>
          <p:cNvSpPr txBox="1"/>
          <p:nvPr/>
        </p:nvSpPr>
        <p:spPr>
          <a:xfrm>
            <a:off x="4560014" y="2395849"/>
            <a:ext cx="516488" cy="369332"/>
          </a:xfrm>
          <a:prstGeom prst="rect">
            <a:avLst/>
          </a:prstGeom>
          <a:noFill/>
        </p:spPr>
        <p:txBody>
          <a:bodyPr wrap="none" rtlCol="0">
            <a:spAutoFit/>
          </a:bodyPr>
          <a:lstStyle/>
          <a:p>
            <a:r>
              <a:rPr lang="lt-LT" dirty="0" smtClean="0"/>
              <a:t>kilo</a:t>
            </a:r>
            <a:endParaRPr lang="lt-LT" dirty="0"/>
          </a:p>
        </p:txBody>
      </p:sp>
      <p:sp>
        <p:nvSpPr>
          <p:cNvPr id="13" name="TextBox 12"/>
          <p:cNvSpPr txBox="1"/>
          <p:nvPr/>
        </p:nvSpPr>
        <p:spPr>
          <a:xfrm>
            <a:off x="6583198" y="2395849"/>
            <a:ext cx="699743" cy="369332"/>
          </a:xfrm>
          <a:prstGeom prst="rect">
            <a:avLst/>
          </a:prstGeom>
          <a:noFill/>
        </p:spPr>
        <p:txBody>
          <a:bodyPr wrap="none" rtlCol="0">
            <a:spAutoFit/>
          </a:bodyPr>
          <a:lstStyle/>
          <a:p>
            <a:r>
              <a:rPr lang="lt-LT" dirty="0" err="1" smtClean="0"/>
              <a:t>mega</a:t>
            </a:r>
            <a:endParaRPr lang="lt-LT" dirty="0"/>
          </a:p>
        </p:txBody>
      </p:sp>
      <p:sp>
        <p:nvSpPr>
          <p:cNvPr id="14" name="TextBox 13"/>
          <p:cNvSpPr txBox="1"/>
          <p:nvPr/>
        </p:nvSpPr>
        <p:spPr>
          <a:xfrm>
            <a:off x="8556579" y="2417233"/>
            <a:ext cx="561885" cy="369332"/>
          </a:xfrm>
          <a:prstGeom prst="rect">
            <a:avLst/>
          </a:prstGeom>
          <a:noFill/>
        </p:spPr>
        <p:txBody>
          <a:bodyPr wrap="none" rtlCol="0">
            <a:spAutoFit/>
          </a:bodyPr>
          <a:lstStyle/>
          <a:p>
            <a:r>
              <a:rPr lang="lt-LT" dirty="0" err="1" smtClean="0"/>
              <a:t>giga</a:t>
            </a:r>
            <a:endParaRPr lang="lt-LT" dirty="0"/>
          </a:p>
        </p:txBody>
      </p:sp>
      <p:sp>
        <p:nvSpPr>
          <p:cNvPr id="15" name="TextBox 14"/>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14630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en-US" b="1" dirty="0" err="1" smtClean="0">
                <a:solidFill>
                  <a:schemeClr val="accent1">
                    <a:lumMod val="50000"/>
                  </a:schemeClr>
                </a:solidFill>
              </a:rPr>
              <a:t>Tyrimai</a:t>
            </a:r>
            <a:r>
              <a:rPr lang="en-US" b="1" dirty="0" smtClean="0">
                <a:solidFill>
                  <a:schemeClr val="accent1">
                    <a:lumMod val="50000"/>
                  </a:schemeClr>
                </a:solidFill>
              </a:rPr>
              <a:t> </a:t>
            </a:r>
            <a:r>
              <a:rPr lang="en-US" b="1" dirty="0" err="1" smtClean="0">
                <a:solidFill>
                  <a:schemeClr val="accent1">
                    <a:lumMod val="50000"/>
                  </a:schemeClr>
                </a:solidFill>
              </a:rPr>
              <a:t>ir</a:t>
            </a:r>
            <a:r>
              <a:rPr lang="en-US" b="1" dirty="0" smtClean="0">
                <a:solidFill>
                  <a:schemeClr val="accent1">
                    <a:lumMod val="50000"/>
                  </a:schemeClr>
                </a:solidFill>
              </a:rPr>
              <a:t> </a:t>
            </a:r>
            <a:r>
              <a:rPr lang="en-US" b="1" dirty="0" err="1" smtClean="0">
                <a:solidFill>
                  <a:schemeClr val="accent1">
                    <a:lumMod val="50000"/>
                  </a:schemeClr>
                </a:solidFill>
              </a:rPr>
              <a:t>matavimai</a:t>
            </a:r>
            <a:endParaRPr lang="lt-LT" b="1" dirty="0">
              <a:solidFill>
                <a:schemeClr val="accent1">
                  <a:lumMod val="50000"/>
                </a:schemeClr>
              </a:solidFill>
            </a:endParaRPr>
          </a:p>
        </p:txBody>
      </p:sp>
      <p:sp>
        <p:nvSpPr>
          <p:cNvPr id="3" name="Turinio vietos rezervavimo ženklas 2"/>
          <p:cNvSpPr>
            <a:spLocks noGrp="1"/>
          </p:cNvSpPr>
          <p:nvPr>
            <p:ph idx="1"/>
          </p:nvPr>
        </p:nvSpPr>
        <p:spPr>
          <a:xfrm>
            <a:off x="838200" y="1361660"/>
            <a:ext cx="10515600" cy="2078555"/>
          </a:xfrm>
        </p:spPr>
        <p:txBody>
          <a:bodyPr>
            <a:normAutofit lnSpcReduction="10000"/>
          </a:bodyPr>
          <a:lstStyle/>
          <a:p>
            <a:pPr marL="342900" lvl="0" indent="-342900">
              <a:lnSpc>
                <a:spcPct val="107000"/>
              </a:lnSpc>
              <a:spcAft>
                <a:spcPts val="0"/>
              </a:spcAft>
              <a:buFont typeface="+mj-lt"/>
              <a:buAutoNum type="arabicPeriod"/>
            </a:pPr>
            <a:r>
              <a:rPr lang="lt-LT" sz="2400" dirty="0">
                <a:latin typeface="Times New Roman" panose="02020603050405020304" pitchFamily="18" charset="0"/>
                <a:ea typeface="Calibri" panose="020F0502020204030204" pitchFamily="34" charset="0"/>
                <a:cs typeface="Times New Roman" panose="02020603050405020304" pitchFamily="18" charset="0"/>
              </a:rPr>
              <a:t>Kuo skiriasi tyrimas, stebėjimas, eksperimentas ir laboratorinis darbas?</a:t>
            </a:r>
          </a:p>
          <a:p>
            <a:pPr marL="342900" lvl="0" indent="-342900">
              <a:lnSpc>
                <a:spcPct val="107000"/>
              </a:lnSpc>
              <a:spcAft>
                <a:spcPts val="0"/>
              </a:spcAft>
              <a:buFont typeface="+mj-lt"/>
              <a:buAutoNum type="arabicPeriod"/>
            </a:pPr>
            <a:r>
              <a:rPr lang="lt-LT" sz="2400" dirty="0">
                <a:latin typeface="Times New Roman" panose="02020603050405020304" pitchFamily="18" charset="0"/>
                <a:ea typeface="Calibri" panose="020F0502020204030204" pitchFamily="34" charset="0"/>
                <a:cs typeface="Times New Roman" panose="02020603050405020304" pitchFamily="18" charset="0"/>
              </a:rPr>
              <a:t>Kokie yra mokslinio tyrimo etapai?</a:t>
            </a:r>
          </a:p>
          <a:p>
            <a:pPr marL="342900" lvl="0" indent="-342900">
              <a:lnSpc>
                <a:spcPct val="107000"/>
              </a:lnSpc>
              <a:spcAft>
                <a:spcPts val="0"/>
              </a:spcAft>
              <a:buFont typeface="+mj-lt"/>
              <a:buAutoNum type="arabicPeriod"/>
            </a:pPr>
            <a:r>
              <a:rPr lang="lt-LT" sz="2400" dirty="0">
                <a:latin typeface="Times New Roman" panose="02020603050405020304" pitchFamily="18" charset="0"/>
                <a:ea typeface="Calibri" panose="020F0502020204030204" pitchFamily="34" charset="0"/>
                <a:cs typeface="Times New Roman" panose="02020603050405020304" pitchFamily="18" charset="0"/>
              </a:rPr>
              <a:t>Kodėl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naudojami</a:t>
            </a:r>
            <a:r>
              <a:rPr lang="lt-LT"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lt-LT" sz="2400" dirty="0">
                <a:latin typeface="Times New Roman" panose="02020603050405020304" pitchFamily="18" charset="0"/>
                <a:ea typeface="Calibri" panose="020F0502020204030204" pitchFamily="34" charset="0"/>
                <a:cs typeface="Times New Roman" panose="02020603050405020304" pitchFamily="18" charset="0"/>
              </a:rPr>
              <a:t>fizikiniai modeliai?</a:t>
            </a:r>
          </a:p>
          <a:p>
            <a:pPr marL="342900" lvl="0" indent="-342900">
              <a:lnSpc>
                <a:spcPct val="107000"/>
              </a:lnSpc>
              <a:spcAft>
                <a:spcPts val="800"/>
              </a:spcAft>
              <a:buFont typeface="+mj-lt"/>
              <a:buAutoNum type="arabicPeriod"/>
            </a:pPr>
            <a:r>
              <a:rPr lang="lt-LT" sz="2400" dirty="0" err="1" smtClean="0">
                <a:latin typeface="Times New Roman" panose="02020603050405020304" pitchFamily="18" charset="0"/>
                <a:ea typeface="Calibri" panose="020F0502020204030204" pitchFamily="34" charset="0"/>
                <a:cs typeface="Times New Roman" panose="02020603050405020304" pitchFamily="18" charset="0"/>
              </a:rPr>
              <a:t>Ka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m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reikalinga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SI –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tarptautin</a:t>
            </a:r>
            <a:r>
              <a:rPr lang="lt-LT" sz="2400" dirty="0" smtClean="0">
                <a:latin typeface="Times New Roman" panose="02020603050405020304" pitchFamily="18" charset="0"/>
                <a:ea typeface="Calibri" panose="020F0502020204030204" pitchFamily="34" charset="0"/>
                <a:cs typeface="Times New Roman" panose="02020603050405020304" pitchFamily="18" charset="0"/>
              </a:rPr>
              <a:t>ė vienetų sistema?</a:t>
            </a:r>
            <a:endParaRPr lang="lt-LT"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lt-LT" dirty="0"/>
          </a:p>
        </p:txBody>
      </p:sp>
      <p:cxnSp>
        <p:nvCxnSpPr>
          <p:cNvPr id="5" name="Tiesioji jungtis 4"/>
          <p:cNvCxnSpPr/>
          <p:nvPr/>
        </p:nvCxnSpPr>
        <p:spPr>
          <a:xfrm flipV="1">
            <a:off x="838200" y="1187777"/>
            <a:ext cx="10515600" cy="9427"/>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Pavadinimas 1"/>
          <p:cNvSpPr txBox="1">
            <a:spLocks/>
          </p:cNvSpPr>
          <p:nvPr/>
        </p:nvSpPr>
        <p:spPr>
          <a:xfrm>
            <a:off x="744020" y="3549389"/>
            <a:ext cx="10515600" cy="65128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b="1" dirty="0" smtClean="0">
                <a:solidFill>
                  <a:schemeClr val="accent1">
                    <a:lumMod val="50000"/>
                  </a:schemeClr>
                </a:solidFill>
              </a:rPr>
              <a:t>Namų darbas</a:t>
            </a:r>
            <a:endParaRPr lang="lt-LT" b="1" dirty="0">
              <a:solidFill>
                <a:schemeClr val="accent1">
                  <a:lumMod val="50000"/>
                </a:schemeClr>
              </a:solidFill>
            </a:endParaRPr>
          </a:p>
        </p:txBody>
      </p:sp>
      <p:pic>
        <p:nvPicPr>
          <p:cNvPr id="7" name="Picture 2" descr="https://assets.zyrosite.com/AQE8gVQpBPUbp9j9/daliniai-ir-kartotiniai-matavimo-vienetai-m5KL9rk5MQhXe5x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546"/>
          <a:stretch/>
        </p:blipFill>
        <p:spPr bwMode="auto">
          <a:xfrm>
            <a:off x="2474360" y="4165820"/>
            <a:ext cx="7142251" cy="2620260"/>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p:cNvSpPr/>
          <p:nvPr/>
        </p:nvSpPr>
        <p:spPr>
          <a:xfrm>
            <a:off x="2737206" y="4440482"/>
            <a:ext cx="3308279" cy="1539078"/>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p:cNvSpPr/>
          <p:nvPr/>
        </p:nvSpPr>
        <p:spPr>
          <a:xfrm>
            <a:off x="6121685" y="5298916"/>
            <a:ext cx="3308279" cy="1253944"/>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extBox 8"/>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9862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en-US" b="1" dirty="0" smtClean="0">
                <a:solidFill>
                  <a:schemeClr val="accent1">
                    <a:lumMod val="50000"/>
                  </a:schemeClr>
                </a:solidFill>
                <a:latin typeface="+mn-lt"/>
              </a:rPr>
              <a:t>P</a:t>
            </a:r>
            <a:r>
              <a:rPr lang="lt-LT" b="1" dirty="0" err="1" smtClean="0">
                <a:solidFill>
                  <a:schemeClr val="accent1">
                    <a:lumMod val="50000"/>
                  </a:schemeClr>
                </a:solidFill>
                <a:latin typeface="+mn-lt"/>
              </a:rPr>
              <a:t>aklaidos</a:t>
            </a:r>
            <a:endParaRPr lang="lt-LT" b="1" dirty="0">
              <a:solidFill>
                <a:schemeClr val="accent1">
                  <a:lumMod val="50000"/>
                </a:schemeClr>
              </a:solidFill>
              <a:latin typeface="+mn-lt"/>
            </a:endParaRPr>
          </a:p>
        </p:txBody>
      </p:sp>
      <p:sp>
        <p:nvSpPr>
          <p:cNvPr id="3" name="Turinio vietos rezervavimo ženklas 2"/>
          <p:cNvSpPr>
            <a:spLocks noGrp="1"/>
          </p:cNvSpPr>
          <p:nvPr>
            <p:ph idx="1"/>
          </p:nvPr>
        </p:nvSpPr>
        <p:spPr/>
        <p:txBody>
          <a:bodyPr/>
          <a:lstStyle/>
          <a:p>
            <a:pPr marL="514350" indent="-514350">
              <a:buAutoNum type="arabicPeriod"/>
            </a:pPr>
            <a:r>
              <a:rPr lang="lt-LT" dirty="0" smtClean="0"/>
              <a:t>Absoliutinė prietaiso paklaida</a:t>
            </a:r>
          </a:p>
          <a:p>
            <a:pPr marL="514350" indent="-514350">
              <a:buAutoNum type="arabicPeriod"/>
            </a:pPr>
            <a:r>
              <a:rPr lang="lt-LT" dirty="0" smtClean="0"/>
              <a:t>Santykinė matavimo paklaida</a:t>
            </a:r>
          </a:p>
          <a:p>
            <a:pPr marL="514350" indent="-514350">
              <a:buAutoNum type="arabicPeriod"/>
            </a:pPr>
            <a:r>
              <a:rPr lang="lt-LT" dirty="0" smtClean="0"/>
              <a:t>Netiesioginių matavimų paklaida</a:t>
            </a:r>
          </a:p>
          <a:p>
            <a:pPr marL="514350" indent="-514350">
              <a:buAutoNum type="arabicPeriod"/>
            </a:pPr>
            <a:endParaRPr lang="lt-LT" dirty="0"/>
          </a:p>
        </p:txBody>
      </p:sp>
      <p:cxnSp>
        <p:nvCxnSpPr>
          <p:cNvPr id="5" name="Tiesioji jungtis 4"/>
          <p:cNvCxnSpPr/>
          <p:nvPr/>
        </p:nvCxnSpPr>
        <p:spPr>
          <a:xfrm>
            <a:off x="838200" y="1188720"/>
            <a:ext cx="10515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311795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4" name="Paveikslėlis 3"/>
          <p:cNvPicPr>
            <a:picLocks noChangeAspect="1"/>
          </p:cNvPicPr>
          <p:nvPr/>
        </p:nvPicPr>
        <p:blipFill>
          <a:blip r:embed="rId2"/>
          <a:stretch>
            <a:fillRect/>
          </a:stretch>
        </p:blipFill>
        <p:spPr>
          <a:xfrm>
            <a:off x="714375" y="161925"/>
            <a:ext cx="10763250" cy="6534150"/>
          </a:xfrm>
          <a:prstGeom prst="rect">
            <a:avLst/>
          </a:prstGeom>
        </p:spPr>
      </p:pic>
      <p:sp>
        <p:nvSpPr>
          <p:cNvPr id="6" name="Stačiakampis 5"/>
          <p:cNvSpPr/>
          <p:nvPr/>
        </p:nvSpPr>
        <p:spPr>
          <a:xfrm>
            <a:off x="9563885" y="6311900"/>
            <a:ext cx="2369559" cy="369332"/>
          </a:xfrm>
          <a:prstGeom prst="rect">
            <a:avLst/>
          </a:prstGeom>
        </p:spPr>
        <p:txBody>
          <a:bodyPr wrap="none">
            <a:spAutoFit/>
          </a:bodyPr>
          <a:lstStyle/>
          <a:p>
            <a:r>
              <a:rPr lang="lt-LT" dirty="0" smtClean="0"/>
              <a:t>Pagal P. </a:t>
            </a:r>
            <a:r>
              <a:rPr lang="lt-LT" dirty="0" err="1" smtClean="0"/>
              <a:t>Pečiuliauskienę</a:t>
            </a:r>
            <a:endParaRPr lang="lt-LT" dirty="0"/>
          </a:p>
        </p:txBody>
      </p:sp>
    </p:spTree>
    <p:extLst>
      <p:ext uri="{BB962C8B-B14F-4D97-AF65-F5344CB8AC3E}">
        <p14:creationId xmlns:p14="http://schemas.microsoft.com/office/powerpoint/2010/main" val="3448907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b="1" dirty="0" smtClean="0">
                <a:solidFill>
                  <a:schemeClr val="accent1">
                    <a:lumMod val="50000"/>
                  </a:schemeClr>
                </a:solidFill>
              </a:rPr>
              <a:t>Absoliutinė prietaiso paklaida</a:t>
            </a:r>
            <a:endParaRPr lang="lt-LT" b="1" dirty="0">
              <a:solidFill>
                <a:schemeClr val="accent1">
                  <a:lumMod val="50000"/>
                </a:schemeClr>
              </a:solidFill>
            </a:endParaRPr>
          </a:p>
        </p:txBody>
      </p:sp>
      <p:sp>
        <p:nvSpPr>
          <p:cNvPr id="3" name="Turinio vietos rezervavimo ženklas 2"/>
          <p:cNvSpPr>
            <a:spLocks noGrp="1"/>
          </p:cNvSpPr>
          <p:nvPr>
            <p:ph idx="1"/>
          </p:nvPr>
        </p:nvSpPr>
        <p:spPr>
          <a:xfrm>
            <a:off x="838200" y="1449705"/>
            <a:ext cx="10515600" cy="714375"/>
          </a:xfrm>
        </p:spPr>
        <p:txBody>
          <a:bodyPr/>
          <a:lstStyle/>
          <a:p>
            <a:pPr marL="0" indent="0">
              <a:buNone/>
            </a:pPr>
            <a:r>
              <a:rPr lang="lt-LT" dirty="0" smtClean="0"/>
              <a:t>Absoliutinė p</a:t>
            </a:r>
            <a:r>
              <a:rPr lang="en-US" dirty="0" err="1" smtClean="0"/>
              <a:t>rietaiso</a:t>
            </a:r>
            <a:r>
              <a:rPr lang="en-US" dirty="0" smtClean="0"/>
              <a:t> </a:t>
            </a:r>
            <a:r>
              <a:rPr lang="en-US" dirty="0"/>
              <a:t>paklaida </a:t>
            </a:r>
            <a:r>
              <a:rPr lang="en-US" dirty="0" err="1"/>
              <a:t>lygi</a:t>
            </a:r>
            <a:r>
              <a:rPr lang="en-US" dirty="0"/>
              <a:t> </a:t>
            </a:r>
            <a:r>
              <a:rPr lang="en-US" dirty="0" err="1"/>
              <a:t>pusei</a:t>
            </a:r>
            <a:r>
              <a:rPr lang="en-US" dirty="0"/>
              <a:t> ma</a:t>
            </a:r>
            <a:r>
              <a:rPr lang="lt-LT" dirty="0" err="1"/>
              <a:t>žiausios</a:t>
            </a:r>
            <a:r>
              <a:rPr lang="lt-LT" dirty="0"/>
              <a:t> padalos vertės</a:t>
            </a:r>
            <a:r>
              <a:rPr lang="lt-LT" dirty="0" smtClean="0"/>
              <a:t>.</a:t>
            </a:r>
          </a:p>
          <a:p>
            <a:pPr marL="0" indent="0">
              <a:buNone/>
            </a:pPr>
            <a:endParaRPr lang="lt-LT" b="1" dirty="0"/>
          </a:p>
          <a:p>
            <a:pPr marL="0" indent="0">
              <a:buNone/>
            </a:pPr>
            <a:endParaRPr lang="lt-LT" dirty="0"/>
          </a:p>
        </p:txBody>
      </p:sp>
      <p:cxnSp>
        <p:nvCxnSpPr>
          <p:cNvPr id="4" name="Tiesioji jungtis 3"/>
          <p:cNvCxnSpPr/>
          <p:nvPr/>
        </p:nvCxnSpPr>
        <p:spPr>
          <a:xfrm>
            <a:off x="838200" y="1188720"/>
            <a:ext cx="10515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aveikslėlis 4">
            <a:extLst>
              <a:ext uri="{FF2B5EF4-FFF2-40B4-BE49-F238E27FC236}">
                <a16:creationId xmlns:a16="http://schemas.microsoft.com/office/drawing/2014/main" id="{533FFD7C-CC4D-4EB3-97FA-FBBD6AE206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99719" y="2014506"/>
            <a:ext cx="4075791" cy="327399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28FD1C-AED6-4D23-970D-F47D1A9B5870}"/>
                  </a:ext>
                </a:extLst>
              </p:cNvPr>
              <p:cNvSpPr txBox="1"/>
              <p:nvPr/>
            </p:nvSpPr>
            <p:spPr>
              <a:xfrm>
                <a:off x="712252" y="5695118"/>
                <a:ext cx="3250723" cy="584775"/>
              </a:xfrm>
              <a:prstGeom prst="rect">
                <a:avLst/>
              </a:prstGeom>
              <a:noFill/>
            </p:spPr>
            <p:txBody>
              <a:bodyPr wrap="square" rtlCol="0">
                <a:spAutoFit/>
              </a:bodyPr>
              <a:lstStyle/>
              <a:p>
                <a14:m>
                  <m:oMath xmlns:m="http://schemas.openxmlformats.org/officeDocument/2006/math">
                    <m:r>
                      <a:rPr lang="en-US" sz="3200" b="1" i="1" smtClean="0">
                        <a:latin typeface="Cambria Math" panose="02040503050406030204" pitchFamily="18" charset="0"/>
                        <a:ea typeface="Cambria Math" panose="02040503050406030204" pitchFamily="18" charset="0"/>
                      </a:rPr>
                      <m:t>∆</m:t>
                    </m:r>
                    <m:r>
                      <a:rPr lang="en-US" sz="3200" b="1" i="1" smtClean="0">
                        <a:latin typeface="Cambria Math" panose="02040503050406030204" pitchFamily="18" charset="0"/>
                        <a:ea typeface="Cambria Math" panose="02040503050406030204" pitchFamily="18" charset="0"/>
                      </a:rPr>
                      <m:t>𝒍</m:t>
                    </m:r>
                    <m:r>
                      <a:rPr lang="en-US" sz="3200" b="1" i="1" smtClean="0">
                        <a:latin typeface="Cambria Math" panose="02040503050406030204" pitchFamily="18" charset="0"/>
                        <a:ea typeface="Cambria Math" panose="02040503050406030204" pitchFamily="18" charset="0"/>
                      </a:rPr>
                      <m:t>=</m:t>
                    </m:r>
                  </m:oMath>
                </a14:m>
                <a:r>
                  <a:rPr lang="en-US" sz="3200" b="1" dirty="0">
                    <a:latin typeface="Cambria Math" panose="02040503050406030204" pitchFamily="18" charset="0"/>
                    <a:ea typeface="Cambria Math" panose="02040503050406030204" pitchFamily="18" charset="0"/>
                  </a:rPr>
                  <a:t>0,1 </a:t>
                </a:r>
                <a:r>
                  <a:rPr lang="en-US" sz="3200" b="1" dirty="0" smtClean="0">
                    <a:latin typeface="Cambria Math" panose="02040503050406030204" pitchFamily="18" charset="0"/>
                    <a:ea typeface="Cambria Math" panose="02040503050406030204" pitchFamily="18" charset="0"/>
                  </a:rPr>
                  <a:t>cm</a:t>
                </a:r>
                <a:endParaRPr lang="lt-LT" sz="3200" b="1" dirty="0">
                  <a:latin typeface="Cambria Math" panose="02040503050406030204" pitchFamily="18" charset="0"/>
                  <a:ea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1228FD1C-AED6-4D23-970D-F47D1A9B5870}"/>
                  </a:ext>
                </a:extLst>
              </p:cNvPr>
              <p:cNvSpPr txBox="1">
                <a:spLocks noRot="1" noChangeAspect="1" noMove="1" noResize="1" noEditPoints="1" noAdjustHandles="1" noChangeArrowheads="1" noChangeShapeType="1" noTextEdit="1"/>
              </p:cNvSpPr>
              <p:nvPr/>
            </p:nvSpPr>
            <p:spPr>
              <a:xfrm>
                <a:off x="712252" y="5695118"/>
                <a:ext cx="3250723" cy="584775"/>
              </a:xfrm>
              <a:prstGeom prst="rect">
                <a:avLst/>
              </a:prstGeom>
              <a:blipFill>
                <a:blip r:embed="rId4"/>
                <a:stretch>
                  <a:fillRect t="-13542" b="-33333"/>
                </a:stretch>
              </a:blipFill>
            </p:spPr>
            <p:txBody>
              <a:bodyPr/>
              <a:lstStyle/>
              <a:p>
                <a:r>
                  <a:rPr lang="lt-LT">
                    <a:noFill/>
                  </a:rPr>
                  <a:t> </a:t>
                </a:r>
              </a:p>
            </p:txBody>
          </p:sp>
        </mc:Fallback>
      </mc:AlternateContent>
      <p:pic>
        <p:nvPicPr>
          <p:cNvPr id="7" name="Paveikslėlis 6">
            <a:extLst>
              <a:ext uri="{FF2B5EF4-FFF2-40B4-BE49-F238E27FC236}">
                <a16:creationId xmlns:a16="http://schemas.microsoft.com/office/drawing/2014/main" id="{B0E27AF1-D2F7-427F-9C23-4667C8C3702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6614160" y="2054972"/>
            <a:ext cx="3342640" cy="334264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A241EEB-2DF4-4DED-B93A-3917CDB0979B}"/>
                  </a:ext>
                </a:extLst>
              </p:cNvPr>
              <p:cNvSpPr txBox="1"/>
              <p:nvPr/>
            </p:nvSpPr>
            <p:spPr>
              <a:xfrm>
                <a:off x="6148306" y="5626030"/>
                <a:ext cx="4274347"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lt-LT" sz="3200" b="1" i="1" smtClean="0">
                          <a:solidFill>
                            <a:schemeClr val="tx1"/>
                          </a:solidFill>
                          <a:latin typeface="Cambria Math" panose="02040503050406030204" pitchFamily="18" charset="0"/>
                          <a:ea typeface="Cambria Math" panose="02040503050406030204" pitchFamily="18" charset="0"/>
                        </a:rPr>
                        <m:t>∆</m:t>
                      </m:r>
                      <m:r>
                        <a:rPr lang="en-US" sz="3200" b="1" i="1" smtClean="0">
                          <a:solidFill>
                            <a:schemeClr val="tx1"/>
                          </a:solidFill>
                          <a:latin typeface="Cambria Math" panose="02040503050406030204" pitchFamily="18" charset="0"/>
                          <a:ea typeface="Cambria Math" panose="02040503050406030204" pitchFamily="18" charset="0"/>
                        </a:rPr>
                        <m:t>𝒗</m:t>
                      </m:r>
                      <m:r>
                        <a:rPr lang="en-US" sz="3200" b="1" i="1" smtClean="0">
                          <a:solidFill>
                            <a:schemeClr val="tx1"/>
                          </a:solidFill>
                          <a:latin typeface="Cambria Math" panose="02040503050406030204" pitchFamily="18" charset="0"/>
                          <a:ea typeface="Cambria Math" panose="02040503050406030204" pitchFamily="18" charset="0"/>
                        </a:rPr>
                        <m:t>=</m:t>
                      </m:r>
                      <m:r>
                        <a:rPr lang="en-US" sz="3200" b="1" i="1" smtClean="0">
                          <a:solidFill>
                            <a:schemeClr val="tx1"/>
                          </a:solidFill>
                          <a:latin typeface="Cambria Math" panose="02040503050406030204" pitchFamily="18" charset="0"/>
                          <a:ea typeface="Cambria Math" panose="02040503050406030204" pitchFamily="18" charset="0"/>
                        </a:rPr>
                        <m:t>𝟓</m:t>
                      </m:r>
                      <m:r>
                        <a:rPr lang="en-US" sz="3200" b="1" i="1" smtClean="0">
                          <a:solidFill>
                            <a:schemeClr val="tx1"/>
                          </a:solidFill>
                          <a:latin typeface="Cambria Math" panose="02040503050406030204" pitchFamily="18" charset="0"/>
                          <a:ea typeface="Cambria Math" panose="02040503050406030204" pitchFamily="18" charset="0"/>
                        </a:rPr>
                        <m:t> </m:t>
                      </m:r>
                      <m:r>
                        <a:rPr lang="en-US" sz="3200" b="1" i="1" smtClean="0">
                          <a:solidFill>
                            <a:schemeClr val="tx1"/>
                          </a:solidFill>
                          <a:latin typeface="Cambria Math" panose="02040503050406030204" pitchFamily="18" charset="0"/>
                          <a:ea typeface="Cambria Math" panose="02040503050406030204" pitchFamily="18" charset="0"/>
                        </a:rPr>
                        <m:t>𝒌𝒎</m:t>
                      </m:r>
                      <m:r>
                        <a:rPr lang="en-US" sz="3200" b="1" i="1" smtClean="0">
                          <a:solidFill>
                            <a:schemeClr val="tx1"/>
                          </a:solidFill>
                          <a:latin typeface="Cambria Math" panose="02040503050406030204" pitchFamily="18" charset="0"/>
                          <a:ea typeface="Cambria Math" panose="02040503050406030204" pitchFamily="18" charset="0"/>
                        </a:rPr>
                        <m:t>/</m:t>
                      </m:r>
                      <m:r>
                        <a:rPr lang="en-US" sz="3200" b="1" i="1" smtClean="0">
                          <a:solidFill>
                            <a:schemeClr val="tx1"/>
                          </a:solidFill>
                          <a:latin typeface="Cambria Math" panose="02040503050406030204" pitchFamily="18" charset="0"/>
                          <a:ea typeface="Cambria Math" panose="02040503050406030204" pitchFamily="18" charset="0"/>
                        </a:rPr>
                        <m:t>𝒉</m:t>
                      </m:r>
                    </m:oMath>
                  </m:oMathPara>
                </a14:m>
                <a:endParaRPr lang="lt-LT" sz="3200" b="1" dirty="0">
                  <a:solidFill>
                    <a:schemeClr val="tx1"/>
                  </a:solidFill>
                </a:endParaRPr>
              </a:p>
            </p:txBody>
          </p:sp>
        </mc:Choice>
        <mc:Fallback xmlns="">
          <p:sp>
            <p:nvSpPr>
              <p:cNvPr id="8" name="TextBox 7">
                <a:extLst>
                  <a:ext uri="{FF2B5EF4-FFF2-40B4-BE49-F238E27FC236}">
                    <a16:creationId xmlns:a16="http://schemas.microsoft.com/office/drawing/2014/main" id="{BA241EEB-2DF4-4DED-B93A-3917CDB0979B}"/>
                  </a:ext>
                </a:extLst>
              </p:cNvPr>
              <p:cNvSpPr txBox="1">
                <a:spLocks noRot="1" noChangeAspect="1" noMove="1" noResize="1" noEditPoints="1" noAdjustHandles="1" noChangeArrowheads="1" noChangeShapeType="1" noTextEdit="1"/>
              </p:cNvSpPr>
              <p:nvPr/>
            </p:nvSpPr>
            <p:spPr>
              <a:xfrm>
                <a:off x="6148306" y="5626030"/>
                <a:ext cx="4274347" cy="584775"/>
              </a:xfrm>
              <a:prstGeom prst="rect">
                <a:avLst/>
              </a:prstGeom>
              <a:blipFill>
                <a:blip r:embed="rId7"/>
                <a:stretch>
                  <a:fillRect/>
                </a:stretch>
              </a:blipFill>
            </p:spPr>
            <p:txBody>
              <a:bodyPr/>
              <a:lstStyle/>
              <a:p>
                <a:r>
                  <a:rPr lang="lt-LT">
                    <a:noFill/>
                  </a:rPr>
                  <a:t> </a:t>
                </a:r>
              </a:p>
            </p:txBody>
          </p:sp>
        </mc:Fallback>
      </mc:AlternateContent>
      <p:sp>
        <p:nvSpPr>
          <p:cNvPr id="9" name="TextBox 8"/>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410748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korner.lt/images/uploader/ka/1188x1188.g/kambario-termometras-eti-803-292-kopija-1.jpg?t=429434"/>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3259" r="34713" b="10371"/>
          <a:stretch/>
        </p:blipFill>
        <p:spPr bwMode="auto">
          <a:xfrm>
            <a:off x="355600" y="161116"/>
            <a:ext cx="2031999" cy="6509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241EEB-2DF4-4DED-B93A-3917CDB0979B}"/>
              </a:ext>
            </a:extLst>
          </p:cNvPr>
          <p:cNvSpPr txBox="1"/>
          <p:nvPr/>
        </p:nvSpPr>
        <p:spPr>
          <a:xfrm>
            <a:off x="2298858" y="230188"/>
            <a:ext cx="9110822" cy="4832092"/>
          </a:xfrm>
          <a:prstGeom prst="rect">
            <a:avLst/>
          </a:prstGeom>
          <a:noFill/>
        </p:spPr>
        <p:txBody>
          <a:bodyPr wrap="square" rtlCol="0">
            <a:spAutoFit/>
          </a:bodyPr>
          <a:lstStyle/>
          <a:p>
            <a:pPr marL="742950" indent="-742950">
              <a:buFont typeface="+mj-lt"/>
              <a:buAutoNum type="arabicPeriod"/>
            </a:pPr>
            <a:r>
              <a:rPr lang="en-US" sz="4400" dirty="0" err="1" smtClean="0">
                <a:solidFill>
                  <a:schemeClr val="tx1"/>
                </a:solidFill>
              </a:rPr>
              <a:t>Prietaiso</a:t>
            </a:r>
            <a:r>
              <a:rPr lang="en-US" sz="4400" dirty="0" smtClean="0">
                <a:solidFill>
                  <a:schemeClr val="tx1"/>
                </a:solidFill>
              </a:rPr>
              <a:t> </a:t>
            </a:r>
            <a:r>
              <a:rPr lang="en-US" sz="4400" dirty="0" err="1" smtClean="0">
                <a:solidFill>
                  <a:schemeClr val="tx1"/>
                </a:solidFill>
              </a:rPr>
              <a:t>pavadinimas</a:t>
            </a:r>
            <a:endParaRPr lang="en-US" sz="4400" dirty="0" smtClean="0">
              <a:solidFill>
                <a:schemeClr val="tx1"/>
              </a:solidFill>
            </a:endParaRPr>
          </a:p>
          <a:p>
            <a:pPr marL="742950" indent="-742950">
              <a:buFont typeface="+mj-lt"/>
              <a:buAutoNum type="arabicPeriod"/>
            </a:pPr>
            <a:r>
              <a:rPr lang="en-US" sz="4400" dirty="0" err="1" smtClean="0"/>
              <a:t>Matuojamas</a:t>
            </a:r>
            <a:r>
              <a:rPr lang="en-US" sz="4400" dirty="0" smtClean="0"/>
              <a:t> </a:t>
            </a:r>
            <a:r>
              <a:rPr lang="en-US" sz="4400" dirty="0" err="1" smtClean="0"/>
              <a:t>fizikinis</a:t>
            </a:r>
            <a:r>
              <a:rPr lang="en-US" sz="4400" dirty="0" smtClean="0"/>
              <a:t> </a:t>
            </a:r>
            <a:r>
              <a:rPr lang="en-US" sz="4400" dirty="0" err="1" smtClean="0"/>
              <a:t>dydis</a:t>
            </a:r>
            <a:endParaRPr lang="en-US" sz="4400" dirty="0" smtClean="0"/>
          </a:p>
          <a:p>
            <a:pPr marL="742950" indent="-742950">
              <a:buFont typeface="+mj-lt"/>
              <a:buAutoNum type="arabicPeriod"/>
            </a:pPr>
            <a:r>
              <a:rPr lang="en-US" sz="4400" dirty="0" err="1" smtClean="0"/>
              <a:t>Matavimo</a:t>
            </a:r>
            <a:r>
              <a:rPr lang="en-US" sz="4400" dirty="0" smtClean="0"/>
              <a:t> </a:t>
            </a:r>
            <a:r>
              <a:rPr lang="en-US" sz="4400" dirty="0" err="1" smtClean="0"/>
              <a:t>vienetai</a:t>
            </a:r>
            <a:endParaRPr lang="en-US" sz="4400" dirty="0" smtClean="0"/>
          </a:p>
          <a:p>
            <a:pPr marL="742950" indent="-742950">
              <a:buFont typeface="+mj-lt"/>
              <a:buAutoNum type="arabicPeriod"/>
            </a:pPr>
            <a:r>
              <a:rPr lang="en-US" sz="4400" dirty="0" smtClean="0"/>
              <a:t>I</a:t>
            </a:r>
            <a:r>
              <a:rPr lang="lt-LT" sz="4400" dirty="0" err="1" smtClean="0"/>
              <a:t>šmatuotas</a:t>
            </a:r>
            <a:r>
              <a:rPr lang="lt-LT" sz="4400" dirty="0" smtClean="0"/>
              <a:t> dydis</a:t>
            </a:r>
          </a:p>
          <a:p>
            <a:pPr marL="742950" indent="-742950">
              <a:buFont typeface="+mj-lt"/>
              <a:buAutoNum type="arabicPeriod"/>
            </a:pPr>
            <a:r>
              <a:rPr lang="lt-LT" sz="4400" dirty="0" smtClean="0"/>
              <a:t>Padala</a:t>
            </a:r>
          </a:p>
          <a:p>
            <a:pPr marL="742950" indent="-742950">
              <a:buFont typeface="+mj-lt"/>
              <a:buAutoNum type="arabicPeriod"/>
            </a:pPr>
            <a:r>
              <a:rPr lang="lt-LT" sz="4400" dirty="0" smtClean="0"/>
              <a:t>Absoliutinė paklaida</a:t>
            </a:r>
          </a:p>
          <a:p>
            <a:pPr marL="742950" indent="-742950">
              <a:buFont typeface="+mj-lt"/>
              <a:buAutoNum type="arabicPeriod"/>
            </a:pPr>
            <a:r>
              <a:rPr lang="lt-LT" sz="4400" dirty="0" smtClean="0"/>
              <a:t>Santykinė paklaida</a:t>
            </a:r>
          </a:p>
        </p:txBody>
      </p:sp>
      <p:sp>
        <p:nvSpPr>
          <p:cNvPr id="4" name="TextBox 3"/>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2441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besity, cancer and metabolic disease | School of Food Science and Nutrition | University of Leeds"/>
          <p:cNvPicPr>
            <a:picLocks noChangeAspect="1" noChangeArrowheads="1"/>
          </p:cNvPicPr>
          <p:nvPr/>
        </p:nvPicPr>
        <p:blipFill rotWithShape="1">
          <a:blip r:embed="rId2">
            <a:extLst>
              <a:ext uri="{28A0092B-C50C-407E-A947-70E740481C1C}">
                <a14:useLocalDpi xmlns:a14="http://schemas.microsoft.com/office/drawing/2010/main" val="0"/>
              </a:ext>
            </a:extLst>
          </a:blip>
          <a:srcRect t="12800" b="25110"/>
          <a:stretch/>
        </p:blipFill>
        <p:spPr bwMode="auto">
          <a:xfrm>
            <a:off x="460375" y="98425"/>
            <a:ext cx="10380346" cy="345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241EEB-2DF4-4DED-B93A-3917CDB0979B}"/>
              </a:ext>
            </a:extLst>
          </p:cNvPr>
          <p:cNvSpPr txBox="1"/>
          <p:nvPr/>
        </p:nvSpPr>
        <p:spPr>
          <a:xfrm>
            <a:off x="460375" y="3677602"/>
            <a:ext cx="7043262" cy="3108543"/>
          </a:xfrm>
          <a:prstGeom prst="rect">
            <a:avLst/>
          </a:prstGeom>
          <a:noFill/>
        </p:spPr>
        <p:txBody>
          <a:bodyPr wrap="square" rtlCol="0">
            <a:spAutoFit/>
          </a:bodyPr>
          <a:lstStyle/>
          <a:p>
            <a:pPr marL="742950" indent="-742950">
              <a:buFont typeface="+mj-lt"/>
              <a:buAutoNum type="arabicPeriod"/>
            </a:pPr>
            <a:r>
              <a:rPr lang="en-US" sz="2800" dirty="0" err="1" smtClean="0">
                <a:solidFill>
                  <a:schemeClr val="tx1"/>
                </a:solidFill>
              </a:rPr>
              <a:t>Prietaiso</a:t>
            </a:r>
            <a:r>
              <a:rPr lang="en-US" sz="2800" dirty="0" smtClean="0">
                <a:solidFill>
                  <a:schemeClr val="tx1"/>
                </a:solidFill>
              </a:rPr>
              <a:t> </a:t>
            </a:r>
            <a:r>
              <a:rPr lang="en-US" sz="2800" dirty="0" err="1" smtClean="0">
                <a:solidFill>
                  <a:schemeClr val="tx1"/>
                </a:solidFill>
              </a:rPr>
              <a:t>pavadinimas</a:t>
            </a:r>
            <a:endParaRPr lang="en-US" sz="2800" dirty="0" smtClean="0">
              <a:solidFill>
                <a:schemeClr val="tx1"/>
              </a:solidFill>
            </a:endParaRPr>
          </a:p>
          <a:p>
            <a:pPr marL="742950" indent="-742950">
              <a:buFont typeface="+mj-lt"/>
              <a:buAutoNum type="arabicPeriod"/>
            </a:pPr>
            <a:r>
              <a:rPr lang="en-US" sz="2800" dirty="0" err="1" smtClean="0"/>
              <a:t>Matuojamas</a:t>
            </a:r>
            <a:r>
              <a:rPr lang="en-US" sz="2800" dirty="0" smtClean="0"/>
              <a:t> </a:t>
            </a:r>
            <a:r>
              <a:rPr lang="en-US" sz="2800" dirty="0" err="1" smtClean="0"/>
              <a:t>fizikinis</a:t>
            </a:r>
            <a:r>
              <a:rPr lang="en-US" sz="2800" dirty="0" smtClean="0"/>
              <a:t> </a:t>
            </a:r>
            <a:r>
              <a:rPr lang="en-US" sz="2800" dirty="0" err="1" smtClean="0"/>
              <a:t>dydis</a:t>
            </a:r>
            <a:endParaRPr lang="en-US" sz="2800" dirty="0" smtClean="0"/>
          </a:p>
          <a:p>
            <a:pPr marL="742950" indent="-742950">
              <a:buFont typeface="+mj-lt"/>
              <a:buAutoNum type="arabicPeriod"/>
            </a:pPr>
            <a:r>
              <a:rPr lang="en-US" sz="2800" dirty="0" err="1" smtClean="0"/>
              <a:t>Matavimo</a:t>
            </a:r>
            <a:r>
              <a:rPr lang="en-US" sz="2800" dirty="0" smtClean="0"/>
              <a:t> </a:t>
            </a:r>
            <a:r>
              <a:rPr lang="en-US" sz="2800" dirty="0" err="1" smtClean="0"/>
              <a:t>vienetai</a:t>
            </a:r>
            <a:endParaRPr lang="en-US" sz="2800" dirty="0" smtClean="0"/>
          </a:p>
          <a:p>
            <a:pPr marL="742950" indent="-742950">
              <a:buFont typeface="+mj-lt"/>
              <a:buAutoNum type="arabicPeriod"/>
            </a:pPr>
            <a:r>
              <a:rPr lang="en-US" sz="2800" dirty="0" smtClean="0"/>
              <a:t>I</a:t>
            </a:r>
            <a:r>
              <a:rPr lang="lt-LT" sz="2800" dirty="0" err="1" smtClean="0"/>
              <a:t>šmatuotas</a:t>
            </a:r>
            <a:r>
              <a:rPr lang="lt-LT" sz="2800" dirty="0" smtClean="0"/>
              <a:t> dydis</a:t>
            </a:r>
          </a:p>
          <a:p>
            <a:pPr marL="742950" indent="-742950">
              <a:buFont typeface="+mj-lt"/>
              <a:buAutoNum type="arabicPeriod"/>
            </a:pPr>
            <a:r>
              <a:rPr lang="lt-LT" sz="2800" dirty="0" smtClean="0"/>
              <a:t>Padala</a:t>
            </a:r>
          </a:p>
          <a:p>
            <a:pPr marL="742950" indent="-742950">
              <a:buFont typeface="+mj-lt"/>
              <a:buAutoNum type="arabicPeriod"/>
            </a:pPr>
            <a:r>
              <a:rPr lang="lt-LT" sz="2800" dirty="0"/>
              <a:t>Absoliutinė paklaida</a:t>
            </a:r>
          </a:p>
          <a:p>
            <a:pPr marL="742950" indent="-742950">
              <a:buFont typeface="+mj-lt"/>
              <a:buAutoNum type="arabicPeriod"/>
            </a:pPr>
            <a:r>
              <a:rPr lang="lt-LT" sz="2800" dirty="0"/>
              <a:t>Santykinė paklaida</a:t>
            </a:r>
          </a:p>
        </p:txBody>
      </p:sp>
      <p:sp>
        <p:nvSpPr>
          <p:cNvPr id="6" name="TextBox 5"/>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32167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Paveikslėlis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94" t="74675" r="69752" b="3347"/>
          <a:stretch/>
        </p:blipFill>
        <p:spPr>
          <a:xfrm>
            <a:off x="653489" y="227648"/>
            <a:ext cx="10885021" cy="2926080"/>
          </a:xfrm>
          <a:prstGeom prst="rect">
            <a:avLst/>
          </a:prstGeom>
        </p:spPr>
      </p:pic>
      <p:sp>
        <p:nvSpPr>
          <p:cNvPr id="5" name="TextBox 4">
            <a:extLst>
              <a:ext uri="{FF2B5EF4-FFF2-40B4-BE49-F238E27FC236}">
                <a16:creationId xmlns:a16="http://schemas.microsoft.com/office/drawing/2014/main" id="{BA241EEB-2DF4-4DED-B93A-3917CDB0979B}"/>
              </a:ext>
            </a:extLst>
          </p:cNvPr>
          <p:cNvSpPr txBox="1"/>
          <p:nvPr/>
        </p:nvSpPr>
        <p:spPr>
          <a:xfrm>
            <a:off x="576738" y="3153728"/>
            <a:ext cx="7043262" cy="3539430"/>
          </a:xfrm>
          <a:prstGeom prst="rect">
            <a:avLst/>
          </a:prstGeom>
          <a:noFill/>
        </p:spPr>
        <p:txBody>
          <a:bodyPr wrap="square" rtlCol="0">
            <a:spAutoFit/>
          </a:bodyPr>
          <a:lstStyle/>
          <a:p>
            <a:pPr marL="742950" indent="-742950">
              <a:buFont typeface="+mj-lt"/>
              <a:buAutoNum type="arabicPeriod"/>
            </a:pPr>
            <a:r>
              <a:rPr lang="en-US" sz="3200" dirty="0" err="1" smtClean="0">
                <a:solidFill>
                  <a:schemeClr val="tx1"/>
                </a:solidFill>
              </a:rPr>
              <a:t>Prietaiso</a:t>
            </a:r>
            <a:r>
              <a:rPr lang="en-US" sz="3200" dirty="0" smtClean="0">
                <a:solidFill>
                  <a:schemeClr val="tx1"/>
                </a:solidFill>
              </a:rPr>
              <a:t> </a:t>
            </a:r>
            <a:r>
              <a:rPr lang="en-US" sz="3200" dirty="0" err="1" smtClean="0">
                <a:solidFill>
                  <a:schemeClr val="tx1"/>
                </a:solidFill>
              </a:rPr>
              <a:t>pavadinimas</a:t>
            </a:r>
            <a:endParaRPr lang="en-US" sz="3200" dirty="0" smtClean="0">
              <a:solidFill>
                <a:schemeClr val="tx1"/>
              </a:solidFill>
            </a:endParaRPr>
          </a:p>
          <a:p>
            <a:pPr marL="742950" indent="-742950">
              <a:buFont typeface="+mj-lt"/>
              <a:buAutoNum type="arabicPeriod"/>
            </a:pPr>
            <a:r>
              <a:rPr lang="en-US" sz="3200" dirty="0" err="1" smtClean="0"/>
              <a:t>Matuojamas</a:t>
            </a:r>
            <a:r>
              <a:rPr lang="en-US" sz="3200" dirty="0" smtClean="0"/>
              <a:t> </a:t>
            </a:r>
            <a:r>
              <a:rPr lang="en-US" sz="3200" dirty="0" err="1" smtClean="0"/>
              <a:t>fizikinis</a:t>
            </a:r>
            <a:r>
              <a:rPr lang="en-US" sz="3200" dirty="0" smtClean="0"/>
              <a:t> </a:t>
            </a:r>
            <a:r>
              <a:rPr lang="en-US" sz="3200" dirty="0" err="1" smtClean="0"/>
              <a:t>dydis</a:t>
            </a:r>
            <a:endParaRPr lang="en-US" sz="3200" dirty="0" smtClean="0"/>
          </a:p>
          <a:p>
            <a:pPr marL="742950" indent="-742950">
              <a:buFont typeface="+mj-lt"/>
              <a:buAutoNum type="arabicPeriod"/>
            </a:pPr>
            <a:r>
              <a:rPr lang="en-US" sz="3200" dirty="0" err="1" smtClean="0"/>
              <a:t>Matavimo</a:t>
            </a:r>
            <a:r>
              <a:rPr lang="en-US" sz="3200" dirty="0" smtClean="0"/>
              <a:t> </a:t>
            </a:r>
            <a:r>
              <a:rPr lang="en-US" sz="3200" dirty="0" err="1" smtClean="0"/>
              <a:t>vienetai</a:t>
            </a:r>
            <a:endParaRPr lang="en-US" sz="3200" dirty="0" smtClean="0"/>
          </a:p>
          <a:p>
            <a:pPr marL="742950" indent="-742950">
              <a:buFont typeface="+mj-lt"/>
              <a:buAutoNum type="arabicPeriod"/>
            </a:pPr>
            <a:r>
              <a:rPr lang="en-US" sz="3200" dirty="0" smtClean="0"/>
              <a:t>I</a:t>
            </a:r>
            <a:r>
              <a:rPr lang="lt-LT" sz="3200" dirty="0" err="1" smtClean="0"/>
              <a:t>šmatuotas</a:t>
            </a:r>
            <a:r>
              <a:rPr lang="lt-LT" sz="3200" dirty="0" smtClean="0"/>
              <a:t> dydis</a:t>
            </a:r>
          </a:p>
          <a:p>
            <a:pPr marL="742950" indent="-742950">
              <a:buFont typeface="+mj-lt"/>
              <a:buAutoNum type="arabicPeriod"/>
            </a:pPr>
            <a:r>
              <a:rPr lang="lt-LT" sz="3200" dirty="0" smtClean="0"/>
              <a:t>Padala</a:t>
            </a:r>
          </a:p>
          <a:p>
            <a:pPr marL="742950" indent="-742950">
              <a:buFont typeface="+mj-lt"/>
              <a:buAutoNum type="arabicPeriod"/>
            </a:pPr>
            <a:r>
              <a:rPr lang="lt-LT" sz="3200" dirty="0"/>
              <a:t>Absoliutinė paklaida</a:t>
            </a:r>
          </a:p>
          <a:p>
            <a:pPr marL="742950" indent="-742950">
              <a:buFont typeface="+mj-lt"/>
              <a:buAutoNum type="arabicPeriod"/>
            </a:pPr>
            <a:r>
              <a:rPr lang="lt-LT" sz="3200" dirty="0"/>
              <a:t>Santykinė paklaida</a:t>
            </a:r>
          </a:p>
        </p:txBody>
      </p:sp>
      <p:sp>
        <p:nvSpPr>
          <p:cNvPr id="6" name="TextBox 5"/>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253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991" t="51644" r="72808" b="1603"/>
          <a:stretch/>
        </p:blipFill>
        <p:spPr>
          <a:xfrm>
            <a:off x="0" y="0"/>
            <a:ext cx="7074363" cy="4442042"/>
          </a:xfrm>
          <a:prstGeom prst="rect">
            <a:avLst/>
          </a:prstGeom>
        </p:spPr>
      </p:pic>
      <p:sp>
        <p:nvSpPr>
          <p:cNvPr id="6" name="Turinio vietos rezervavimo ženklas 5">
            <a:extLst>
              <a:ext uri="{FF2B5EF4-FFF2-40B4-BE49-F238E27FC236}">
                <a16:creationId xmlns:a16="http://schemas.microsoft.com/office/drawing/2014/main" id="{BA241EEB-2DF4-4DED-B93A-3917CDB0979B}"/>
              </a:ext>
            </a:extLst>
          </p:cNvPr>
          <p:cNvSpPr txBox="1">
            <a:spLocks noGrp="1"/>
          </p:cNvSpPr>
          <p:nvPr>
            <p:ph idx="1"/>
          </p:nvPr>
        </p:nvSpPr>
        <p:spPr>
          <a:xfrm>
            <a:off x="7193280" y="423545"/>
            <a:ext cx="4419600" cy="4850559"/>
          </a:xfrm>
          <a:prstGeom prst="rect">
            <a:avLst/>
          </a:prstGeom>
          <a:noFill/>
        </p:spPr>
        <p:txBody>
          <a:bodyPr wrap="square" rtlCol="0">
            <a:spAutoFit/>
          </a:bodyPr>
          <a:lstStyle/>
          <a:p>
            <a:pPr marL="742950" indent="-742950">
              <a:buFont typeface="+mj-lt"/>
              <a:buAutoNum type="arabicPeriod"/>
            </a:pPr>
            <a:r>
              <a:rPr lang="en-US" sz="3200" dirty="0" err="1" smtClean="0">
                <a:solidFill>
                  <a:schemeClr val="tx1"/>
                </a:solidFill>
              </a:rPr>
              <a:t>Prietaiso</a:t>
            </a:r>
            <a:r>
              <a:rPr lang="en-US" sz="3200" dirty="0" smtClean="0">
                <a:solidFill>
                  <a:schemeClr val="tx1"/>
                </a:solidFill>
              </a:rPr>
              <a:t> </a:t>
            </a:r>
            <a:r>
              <a:rPr lang="en-US" sz="3200" dirty="0" err="1" smtClean="0">
                <a:solidFill>
                  <a:schemeClr val="tx1"/>
                </a:solidFill>
              </a:rPr>
              <a:t>pavadinimas</a:t>
            </a:r>
            <a:endParaRPr lang="en-US" sz="3200" dirty="0" smtClean="0">
              <a:solidFill>
                <a:schemeClr val="tx1"/>
              </a:solidFill>
            </a:endParaRPr>
          </a:p>
          <a:p>
            <a:pPr marL="742950" indent="-742950">
              <a:buFont typeface="+mj-lt"/>
              <a:buAutoNum type="arabicPeriod"/>
            </a:pPr>
            <a:r>
              <a:rPr lang="en-US" sz="3200" dirty="0" err="1" smtClean="0"/>
              <a:t>Matuojamas</a:t>
            </a:r>
            <a:r>
              <a:rPr lang="en-US" sz="3200" dirty="0" smtClean="0"/>
              <a:t> </a:t>
            </a:r>
            <a:r>
              <a:rPr lang="en-US" sz="3200" dirty="0" err="1" smtClean="0"/>
              <a:t>fizikinis</a:t>
            </a:r>
            <a:r>
              <a:rPr lang="en-US" sz="3200" dirty="0" smtClean="0"/>
              <a:t> </a:t>
            </a:r>
            <a:r>
              <a:rPr lang="en-US" sz="3200" dirty="0" err="1" smtClean="0"/>
              <a:t>dydis</a:t>
            </a:r>
            <a:endParaRPr lang="en-US" sz="3200" dirty="0" smtClean="0"/>
          </a:p>
          <a:p>
            <a:pPr marL="742950" indent="-742950">
              <a:buFont typeface="+mj-lt"/>
              <a:buAutoNum type="arabicPeriod"/>
            </a:pPr>
            <a:r>
              <a:rPr lang="en-US" sz="3200" dirty="0" err="1" smtClean="0"/>
              <a:t>Matavimo</a:t>
            </a:r>
            <a:r>
              <a:rPr lang="en-US" sz="3200" dirty="0" smtClean="0"/>
              <a:t> </a:t>
            </a:r>
            <a:r>
              <a:rPr lang="en-US" sz="3200" dirty="0" err="1" smtClean="0"/>
              <a:t>vienetai</a:t>
            </a:r>
            <a:endParaRPr lang="en-US" sz="3200" dirty="0" smtClean="0"/>
          </a:p>
          <a:p>
            <a:pPr marL="742950" indent="-742950">
              <a:buFont typeface="+mj-lt"/>
              <a:buAutoNum type="arabicPeriod"/>
            </a:pPr>
            <a:r>
              <a:rPr lang="en-US" sz="3200" dirty="0" smtClean="0"/>
              <a:t>I</a:t>
            </a:r>
            <a:r>
              <a:rPr lang="lt-LT" sz="3200" dirty="0" err="1" smtClean="0"/>
              <a:t>šmatuotas</a:t>
            </a:r>
            <a:r>
              <a:rPr lang="lt-LT" sz="3200" dirty="0" smtClean="0"/>
              <a:t> dydis</a:t>
            </a:r>
          </a:p>
          <a:p>
            <a:pPr marL="742950" indent="-742950">
              <a:buFont typeface="+mj-lt"/>
              <a:buAutoNum type="arabicPeriod"/>
            </a:pPr>
            <a:r>
              <a:rPr lang="lt-LT" sz="3200" dirty="0" smtClean="0"/>
              <a:t>Padala</a:t>
            </a:r>
          </a:p>
          <a:p>
            <a:pPr marL="742950" indent="-742950">
              <a:buFont typeface="+mj-lt"/>
              <a:buAutoNum type="arabicPeriod"/>
            </a:pPr>
            <a:r>
              <a:rPr lang="lt-LT" sz="3200" dirty="0"/>
              <a:t>Absoliutinė paklaida</a:t>
            </a:r>
          </a:p>
          <a:p>
            <a:pPr marL="742950" indent="-742950">
              <a:buFont typeface="+mj-lt"/>
              <a:buAutoNum type="arabicPeriod"/>
            </a:pPr>
            <a:r>
              <a:rPr lang="lt-LT" sz="3200" dirty="0"/>
              <a:t>Santykinė paklaida</a:t>
            </a:r>
          </a:p>
        </p:txBody>
      </p:sp>
      <p:sp>
        <p:nvSpPr>
          <p:cNvPr id="4" name="TextBox 3"/>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12333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b="1" dirty="0" smtClean="0">
                <a:solidFill>
                  <a:schemeClr val="accent1">
                    <a:lumMod val="50000"/>
                  </a:schemeClr>
                </a:solidFill>
                <a:latin typeface="+mn-lt"/>
              </a:rPr>
              <a:t>Santykinė paklaida</a:t>
            </a:r>
            <a:endParaRPr lang="lt-LT" b="1" dirty="0">
              <a:solidFill>
                <a:schemeClr val="accent1">
                  <a:lumMod val="50000"/>
                </a:schemeClr>
              </a:solidFill>
              <a:latin typeface="+mn-lt"/>
            </a:endParaRPr>
          </a:p>
        </p:txBody>
      </p:sp>
      <p:sp>
        <p:nvSpPr>
          <p:cNvPr id="3" name="Turinio vietos rezervavimo ženklas 2"/>
          <p:cNvSpPr>
            <a:spLocks noGrp="1"/>
          </p:cNvSpPr>
          <p:nvPr>
            <p:ph idx="1"/>
          </p:nvPr>
        </p:nvSpPr>
        <p:spPr/>
        <p:txBody>
          <a:bodyPr/>
          <a:lstStyle/>
          <a:p>
            <a:pPr marL="0" indent="0">
              <a:buNone/>
            </a:pPr>
            <a:r>
              <a:rPr lang="lt-LT" dirty="0"/>
              <a:t>Santykinė paklaida yra dydis, gautas paklaidą padalinus iš išmatuoto dydžio</a:t>
            </a:r>
            <a:r>
              <a:rPr lang="lt-LT" dirty="0" smtClean="0"/>
              <a:t>.</a:t>
            </a:r>
            <a:endParaRPr lang="lt-LT" dirty="0"/>
          </a:p>
        </p:txBody>
      </p:sp>
      <p:cxnSp>
        <p:nvCxnSpPr>
          <p:cNvPr id="5" name="Tiesioji jungtis 4"/>
          <p:cNvCxnSpPr/>
          <p:nvPr/>
        </p:nvCxnSpPr>
        <p:spPr>
          <a:xfrm>
            <a:off x="838200" y="1188720"/>
            <a:ext cx="10515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3337804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b="1" dirty="0" smtClean="0">
                <a:solidFill>
                  <a:schemeClr val="accent1">
                    <a:lumMod val="50000"/>
                  </a:schemeClr>
                </a:solidFill>
              </a:rPr>
              <a:t>Netiesioginių matavimų santykinės paklaidos</a:t>
            </a:r>
            <a:endParaRPr lang="lt-LT" b="1" dirty="0">
              <a:solidFill>
                <a:schemeClr val="accent1">
                  <a:lumMod val="50000"/>
                </a:schemeClr>
              </a:solidFill>
            </a:endParaRPr>
          </a:p>
        </p:txBody>
      </p:sp>
      <p:sp>
        <p:nvSpPr>
          <p:cNvPr id="3" name="Turinio vietos rezervavimo ženklas 2"/>
          <p:cNvSpPr>
            <a:spLocks noGrp="1"/>
          </p:cNvSpPr>
          <p:nvPr>
            <p:ph idx="1"/>
          </p:nvPr>
        </p:nvSpPr>
        <p:spPr>
          <a:xfrm>
            <a:off x="838200" y="1825625"/>
            <a:ext cx="10515600" cy="2672564"/>
          </a:xfrm>
        </p:spPr>
        <p:txBody>
          <a:bodyPr>
            <a:normAutofit/>
          </a:bodyPr>
          <a:lstStyle/>
          <a:p>
            <a:pPr marL="0" indent="0">
              <a:buNone/>
            </a:pPr>
            <a:endParaRPr lang="lt-LT" dirty="0" smtClean="0"/>
          </a:p>
          <a:p>
            <a:pPr marL="0" indent="0">
              <a:buNone/>
            </a:pPr>
            <a:endParaRPr lang="lt-LT" dirty="0"/>
          </a:p>
          <a:p>
            <a:pPr marL="0" indent="0">
              <a:buNone/>
            </a:pPr>
            <a:endParaRPr lang="lt-LT" dirty="0"/>
          </a:p>
          <a:p>
            <a:pPr marL="0" indent="0">
              <a:buNone/>
            </a:pPr>
            <a:endParaRPr lang="lt-LT" dirty="0"/>
          </a:p>
        </p:txBody>
      </p:sp>
      <mc:AlternateContent xmlns:mc="http://schemas.openxmlformats.org/markup-compatibility/2006" xmlns:a14="http://schemas.microsoft.com/office/drawing/2010/main">
        <mc:Choice Requires="a14">
          <p:sp>
            <p:nvSpPr>
              <p:cNvPr id="5" name="TextBox 4"/>
              <p:cNvSpPr txBox="1"/>
              <p:nvPr/>
            </p:nvSpPr>
            <p:spPr>
              <a:xfrm>
                <a:off x="-479368" y="3186708"/>
                <a:ext cx="4802909" cy="1200329"/>
              </a:xfrm>
              <a:prstGeom prst="rect">
                <a:avLst/>
              </a:prstGeom>
              <a:noFill/>
            </p:spPr>
            <p:txBody>
              <a:bodyPr wrap="square" rtlCol="0">
                <a:spAutoFit/>
              </a:bodyPr>
              <a:lstStyle/>
              <a:p>
                <a:pPr algn="ctr"/>
                <a:r>
                  <a:rPr lang="lt-LT" b="0" i="1" dirty="0" smtClean="0">
                    <a:latin typeface="Cambria Math" panose="02040503050406030204" pitchFamily="18" charset="0"/>
                  </a:rPr>
                  <a:t>PAVYZDYS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=50 ±1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m:t>
                          </m:r>
                        </m:e>
                      </m:d>
                    </m:oMath>
                  </m:oMathPara>
                </a14:m>
                <a:endParaRPr lang="en-US" b="0" dirty="0" smtClean="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=25±0,5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oMath>
                  </m:oMathPara>
                </a14:m>
                <a:endParaRPr lang="en-US" b="0" dirty="0" smtClean="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𝑣</m:t>
                      </m:r>
                      <m:r>
                        <a:rPr lang="en-US" i="1" dirty="0" smtClean="0">
                          <a:latin typeface="Cambria Math" panose="02040503050406030204" pitchFamily="18" charset="0"/>
                        </a:rPr>
                        <m:t>=?</m:t>
                      </m:r>
                    </m:oMath>
                  </m:oMathPara>
                </a14:m>
                <a:endParaRPr lang="lt-LT" dirty="0"/>
              </a:p>
            </p:txBody>
          </p:sp>
        </mc:Choice>
        <mc:Fallback xmlns="">
          <p:sp>
            <p:nvSpPr>
              <p:cNvPr id="5" name="TextBox 4"/>
              <p:cNvSpPr txBox="1">
                <a:spLocks noRot="1" noChangeAspect="1" noMove="1" noResize="1" noEditPoints="1" noAdjustHandles="1" noChangeArrowheads="1" noChangeShapeType="1" noTextEdit="1"/>
              </p:cNvSpPr>
              <p:nvPr/>
            </p:nvSpPr>
            <p:spPr>
              <a:xfrm>
                <a:off x="-479368" y="3186708"/>
                <a:ext cx="4802909" cy="1200329"/>
              </a:xfrm>
              <a:prstGeom prst="rect">
                <a:avLst/>
              </a:prstGeom>
              <a:blipFill>
                <a:blip r:embed="rId2"/>
                <a:stretch>
                  <a:fillRect t="-3553"/>
                </a:stretch>
              </a:blipFill>
            </p:spPr>
            <p:txBody>
              <a:bodyPr/>
              <a:lstStyle/>
              <a:p>
                <a:r>
                  <a:rPr lang="lt-LT">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141585" y="3075555"/>
                <a:ext cx="2999048" cy="1422634"/>
              </a:xfrm>
              <a:prstGeom prst="rect">
                <a:avLst/>
              </a:prstGeom>
              <a:noFill/>
            </p:spPr>
            <p:txBody>
              <a:bodyPr wrap="square" rtlCol="0">
                <a:spAutoFit/>
              </a:bodyPr>
              <a:lstStyle/>
              <a:p>
                <a:pPr algn="ctr"/>
                <a:r>
                  <a:rPr lang="lt-LT" b="0" i="1" dirty="0" smtClean="0">
                    <a:latin typeface="Cambria Math" panose="02040503050406030204" pitchFamily="18" charset="0"/>
                  </a:rPr>
                  <a:t>PAVYZDYS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=4±0,2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𝑚</m:t>
                          </m:r>
                        </m:num>
                        <m:den>
                          <m:r>
                            <a:rPr lang="en-US" b="0" i="1" smtClean="0">
                              <a:latin typeface="Cambria Math" panose="02040503050406030204" pitchFamily="18" charset="0"/>
                              <a:ea typeface="Cambria Math" panose="02040503050406030204" pitchFamily="18" charset="0"/>
                            </a:rPr>
                            <m:t>𝑠</m:t>
                          </m:r>
                        </m:den>
                      </m:f>
                      <m:r>
                        <a:rPr lang="en-US" b="0" i="1" smtClean="0">
                          <a:latin typeface="Cambria Math" panose="02040503050406030204" pitchFamily="18" charset="0"/>
                          <a:ea typeface="Cambria Math" panose="02040503050406030204" pitchFamily="18" charset="0"/>
                        </a:rPr>
                        <m:t>)</m:t>
                      </m:r>
                    </m:oMath>
                  </m:oMathPara>
                </a14:m>
                <a:endParaRPr lang="en-US" b="0" dirty="0" smtClean="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=2±0,05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m:t>
                          </m:r>
                        </m:e>
                      </m:d>
                    </m:oMath>
                  </m:oMathPara>
                </a14:m>
                <a:endParaRPr lang="en-US" b="0" dirty="0" smtClean="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𝑎</m:t>
                          </m:r>
                        </m:e>
                        <m:sub>
                          <m:r>
                            <a:rPr lang="lt-LT" b="0" i="1" dirty="0" smtClean="0">
                              <a:latin typeface="Cambria Math" panose="02040503050406030204" pitchFamily="18" charset="0"/>
                            </a:rPr>
                            <m:t>į</m:t>
                          </m:r>
                          <m:r>
                            <a:rPr lang="lt-LT" b="0" i="1" dirty="0" smtClean="0">
                              <a:latin typeface="Cambria Math" panose="02040503050406030204" pitchFamily="18" charset="0"/>
                            </a:rPr>
                            <m:t>𝑐</m:t>
                          </m:r>
                        </m:sub>
                      </m:sSub>
                      <m:r>
                        <a:rPr lang="en-US" i="1" dirty="0" smtClean="0">
                          <a:latin typeface="Cambria Math" panose="02040503050406030204" pitchFamily="18" charset="0"/>
                        </a:rPr>
                        <m:t>=?</m:t>
                      </m:r>
                    </m:oMath>
                  </m:oMathPara>
                </a14:m>
                <a:endParaRPr lang="lt-LT" dirty="0"/>
              </a:p>
            </p:txBody>
          </p:sp>
        </mc:Choice>
        <mc:Fallback xmlns="">
          <p:sp>
            <p:nvSpPr>
              <p:cNvPr id="6" name="TextBox 5"/>
              <p:cNvSpPr txBox="1">
                <a:spLocks noRot="1" noChangeAspect="1" noMove="1" noResize="1" noEditPoints="1" noAdjustHandles="1" noChangeArrowheads="1" noChangeShapeType="1" noTextEdit="1"/>
              </p:cNvSpPr>
              <p:nvPr/>
            </p:nvSpPr>
            <p:spPr>
              <a:xfrm>
                <a:off x="4141585" y="3075555"/>
                <a:ext cx="2999048" cy="1422634"/>
              </a:xfrm>
              <a:prstGeom prst="rect">
                <a:avLst/>
              </a:prstGeom>
              <a:blipFill>
                <a:blip r:embed="rId3"/>
                <a:stretch>
                  <a:fillRect t="-3004" b="-1717"/>
                </a:stretch>
              </a:blipFill>
            </p:spPr>
            <p:txBody>
              <a:bodyPr/>
              <a:lstStyle/>
              <a:p>
                <a:r>
                  <a:rPr lang="lt-L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838200" y="1543788"/>
                <a:ext cx="2660073" cy="1287853"/>
              </a:xfrm>
              <a:prstGeom prst="rect">
                <a:avLst/>
              </a:prstGeom>
              <a:solidFill>
                <a:schemeClr val="accent4">
                  <a:lumMod val="60000"/>
                  <a:lumOff val="40000"/>
                </a:schemeClr>
              </a:solidFill>
            </p:spPr>
            <p:txBody>
              <a:bodyPr wrap="square" rtlCol="0">
                <a:spAutoFit/>
              </a:bodyPr>
              <a:lstStyle/>
              <a:p>
                <a14:m>
                  <m:oMath xmlns:m="http://schemas.openxmlformats.org/officeDocument/2006/math">
                    <m:r>
                      <a:rPr lang="lt-LT" sz="2400" i="1">
                        <a:latin typeface="Cambria Math" panose="02040503050406030204" pitchFamily="18" charset="0"/>
                      </a:rPr>
                      <m:t>𝑋</m:t>
                    </m:r>
                    <m:r>
                      <a:rPr lang="lt-LT" sz="2400" i="1">
                        <a:latin typeface="Cambria Math" panose="02040503050406030204" pitchFamily="18" charset="0"/>
                        <a:ea typeface="Cambria Math" panose="02040503050406030204" pitchFamily="18" charset="0"/>
                      </a:rPr>
                      <m:t>=</m:t>
                    </m:r>
                    <m:f>
                      <m:fPr>
                        <m:ctrlPr>
                          <a:rPr lang="lt-LT" sz="2400" i="1">
                            <a:latin typeface="Cambria Math" panose="02040503050406030204" pitchFamily="18" charset="0"/>
                            <a:ea typeface="Cambria Math" panose="02040503050406030204" pitchFamily="18" charset="0"/>
                          </a:rPr>
                        </m:ctrlPr>
                      </m:fPr>
                      <m:num>
                        <m:r>
                          <a:rPr lang="lt-LT" sz="2400" i="1">
                            <a:latin typeface="Cambria Math" panose="02040503050406030204" pitchFamily="18" charset="0"/>
                            <a:ea typeface="Cambria Math" panose="02040503050406030204" pitchFamily="18" charset="0"/>
                          </a:rPr>
                          <m:t>𝑎</m:t>
                        </m:r>
                      </m:num>
                      <m:den>
                        <m:r>
                          <a:rPr lang="lt-LT" sz="2400" i="1">
                            <a:latin typeface="Cambria Math" panose="02040503050406030204" pitchFamily="18" charset="0"/>
                            <a:ea typeface="Cambria Math" panose="02040503050406030204" pitchFamily="18" charset="0"/>
                          </a:rPr>
                          <m:t>𝑏</m:t>
                        </m:r>
                      </m:den>
                    </m:f>
                  </m:oMath>
                </a14:m>
                <a:r>
                  <a:rPr lang="lt-LT" sz="2400" dirty="0"/>
                  <a:t> arba </a:t>
                </a:r>
                <a14:m>
                  <m:oMath xmlns:m="http://schemas.openxmlformats.org/officeDocument/2006/math">
                    <m:r>
                      <a:rPr lang="lt-LT" sz="2400" i="1">
                        <a:latin typeface="Cambria Math" panose="02040503050406030204" pitchFamily="18" charset="0"/>
                      </a:rPr>
                      <m:t>𝑋</m:t>
                    </m:r>
                    <m:r>
                      <a:rPr lang="lt-LT" sz="2400" i="1">
                        <a:latin typeface="Cambria Math" panose="02040503050406030204" pitchFamily="18" charset="0"/>
                      </a:rPr>
                      <m:t>=</m:t>
                    </m:r>
                    <m:r>
                      <a:rPr lang="lt-LT" sz="2400" i="1">
                        <a:latin typeface="Cambria Math" panose="02040503050406030204" pitchFamily="18" charset="0"/>
                      </a:rPr>
                      <m:t>𝑎𝑏</m:t>
                    </m:r>
                  </m:oMath>
                </a14:m>
                <a:endParaRPr lang="lt-LT" sz="2400" dirty="0"/>
              </a:p>
              <a:p>
                <a:pPr/>
                <a14:m>
                  <m:oMathPara xmlns:m="http://schemas.openxmlformats.org/officeDocument/2006/math">
                    <m:oMathParaPr>
                      <m:jc m:val="left"/>
                    </m:oMathParaPr>
                    <m:oMath xmlns:m="http://schemas.openxmlformats.org/officeDocument/2006/math">
                      <m:f>
                        <m:fPr>
                          <m:ctrlPr>
                            <a:rPr lang="lt-LT" sz="2400" i="1">
                              <a:latin typeface="Cambria Math" panose="02040503050406030204" pitchFamily="18" charset="0"/>
                            </a:rPr>
                          </m:ctrlPr>
                        </m:fPr>
                        <m:num>
                          <m:r>
                            <a:rPr lang="lt-LT" sz="2400" i="1">
                              <a:latin typeface="Cambria Math" panose="02040503050406030204" pitchFamily="18" charset="0"/>
                              <a:ea typeface="Cambria Math" panose="02040503050406030204" pitchFamily="18" charset="0"/>
                            </a:rPr>
                            <m:t>∆</m:t>
                          </m:r>
                          <m:r>
                            <a:rPr lang="lt-LT" sz="2400" i="1">
                              <a:latin typeface="Cambria Math" panose="02040503050406030204" pitchFamily="18" charset="0"/>
                              <a:ea typeface="Cambria Math" panose="02040503050406030204" pitchFamily="18" charset="0"/>
                            </a:rPr>
                            <m:t>𝑋</m:t>
                          </m:r>
                        </m:num>
                        <m:den>
                          <m:r>
                            <a:rPr lang="lt-LT" sz="2400" i="1">
                              <a:latin typeface="Cambria Math" panose="02040503050406030204" pitchFamily="18" charset="0"/>
                            </a:rPr>
                            <m:t>𝑋</m:t>
                          </m:r>
                        </m:den>
                      </m:f>
                      <m:r>
                        <a:rPr lang="lt-LT" sz="2400" i="1">
                          <a:latin typeface="Cambria Math" panose="02040503050406030204" pitchFamily="18" charset="0"/>
                        </a:rPr>
                        <m:t>=</m:t>
                      </m:r>
                      <m:f>
                        <m:fPr>
                          <m:ctrlPr>
                            <a:rPr lang="lt-LT" sz="2400" i="1">
                              <a:latin typeface="Cambria Math" panose="02040503050406030204" pitchFamily="18" charset="0"/>
                            </a:rPr>
                          </m:ctrlPr>
                        </m:fPr>
                        <m:num>
                          <m:r>
                            <a:rPr lang="lt-LT" sz="2400" i="1">
                              <a:latin typeface="Cambria Math" panose="02040503050406030204" pitchFamily="18" charset="0"/>
                              <a:ea typeface="Cambria Math" panose="02040503050406030204" pitchFamily="18" charset="0"/>
                            </a:rPr>
                            <m:t>∆</m:t>
                          </m:r>
                          <m:r>
                            <a:rPr lang="lt-LT" sz="2400" i="1">
                              <a:latin typeface="Cambria Math" panose="02040503050406030204" pitchFamily="18" charset="0"/>
                              <a:ea typeface="Cambria Math" panose="02040503050406030204" pitchFamily="18" charset="0"/>
                            </a:rPr>
                            <m:t>𝑎</m:t>
                          </m:r>
                        </m:num>
                        <m:den>
                          <m:r>
                            <a:rPr lang="lt-LT" sz="2400" i="1">
                              <a:latin typeface="Cambria Math" panose="02040503050406030204" pitchFamily="18" charset="0"/>
                            </a:rPr>
                            <m:t>𝑎</m:t>
                          </m:r>
                        </m:den>
                      </m:f>
                      <m:r>
                        <a:rPr lang="lt-LT" sz="2400" i="1">
                          <a:latin typeface="Cambria Math" panose="02040503050406030204" pitchFamily="18" charset="0"/>
                        </a:rPr>
                        <m:t>+</m:t>
                      </m:r>
                      <m:f>
                        <m:fPr>
                          <m:ctrlPr>
                            <a:rPr lang="lt-LT" sz="2400" i="1">
                              <a:latin typeface="Cambria Math" panose="02040503050406030204" pitchFamily="18" charset="0"/>
                            </a:rPr>
                          </m:ctrlPr>
                        </m:fPr>
                        <m:num>
                          <m:r>
                            <a:rPr lang="lt-LT" sz="2400" i="1">
                              <a:latin typeface="Cambria Math" panose="02040503050406030204" pitchFamily="18" charset="0"/>
                              <a:ea typeface="Cambria Math" panose="02040503050406030204" pitchFamily="18" charset="0"/>
                            </a:rPr>
                            <m:t>∆</m:t>
                          </m:r>
                          <m:r>
                            <a:rPr lang="lt-LT" sz="2400" i="1">
                              <a:latin typeface="Cambria Math" panose="02040503050406030204" pitchFamily="18" charset="0"/>
                              <a:ea typeface="Cambria Math" panose="02040503050406030204" pitchFamily="18" charset="0"/>
                            </a:rPr>
                            <m:t>𝑏</m:t>
                          </m:r>
                        </m:num>
                        <m:den>
                          <m:r>
                            <a:rPr lang="lt-LT" sz="2400" i="1">
                              <a:latin typeface="Cambria Math" panose="02040503050406030204" pitchFamily="18" charset="0"/>
                            </a:rPr>
                            <m:t>𝑏</m:t>
                          </m:r>
                        </m:den>
                      </m:f>
                    </m:oMath>
                  </m:oMathPara>
                </a14:m>
                <a:endParaRPr lang="lt-LT"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838200" y="1543788"/>
                <a:ext cx="2660073" cy="1287853"/>
              </a:xfrm>
              <a:prstGeom prst="rect">
                <a:avLst/>
              </a:prstGeom>
              <a:blipFill>
                <a:blip r:embed="rId4"/>
                <a:stretch>
                  <a:fillRect/>
                </a:stretch>
              </a:blipFill>
            </p:spPr>
            <p:txBody>
              <a:bodyPr/>
              <a:lstStyle/>
              <a:p>
                <a:r>
                  <a:rPr lang="lt-LT">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623107" y="1543788"/>
                <a:ext cx="2397453" cy="1155573"/>
              </a:xfrm>
              <a:prstGeom prst="rect">
                <a:avLst/>
              </a:prstGeom>
              <a:solidFill>
                <a:schemeClr val="accent2">
                  <a:lumMod val="40000"/>
                  <a:lumOff val="60000"/>
                </a:schemeClr>
              </a:solid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𝑋</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𝑎</m:t>
                          </m:r>
                        </m:e>
                        <m:sup>
                          <m:r>
                            <a:rPr lang="en-US" sz="2400" i="1">
                              <a:latin typeface="Cambria Math" panose="02040503050406030204" pitchFamily="18" charset="0"/>
                            </a:rPr>
                            <m:t>2</m:t>
                          </m:r>
                        </m:sup>
                      </m:sSup>
                    </m:oMath>
                  </m:oMathPara>
                </a14:m>
                <a:endParaRPr lang="en-US" sz="2400" dirty="0"/>
              </a:p>
              <a:p>
                <a:pPr/>
                <a14:m>
                  <m:oMathPara xmlns:m="http://schemas.openxmlformats.org/officeDocument/2006/math">
                    <m:oMathParaPr>
                      <m:jc m:val="left"/>
                    </m:oMathParaPr>
                    <m:oMath xmlns:m="http://schemas.openxmlformats.org/officeDocument/2006/math">
                      <m:f>
                        <m:fPr>
                          <m:ctrlPr>
                            <a:rPr lang="lt-LT" sz="2400" i="1">
                              <a:latin typeface="Cambria Math" panose="02040503050406030204" pitchFamily="18" charset="0"/>
                            </a:rPr>
                          </m:ctrlPr>
                        </m:fPr>
                        <m:num>
                          <m:r>
                            <a:rPr lang="lt-LT" sz="2400" i="1">
                              <a:latin typeface="Cambria Math" panose="02040503050406030204" pitchFamily="18" charset="0"/>
                              <a:ea typeface="Cambria Math" panose="02040503050406030204" pitchFamily="18" charset="0"/>
                            </a:rPr>
                            <m:t>∆</m:t>
                          </m:r>
                          <m:r>
                            <a:rPr lang="lt-LT" sz="2400" i="1">
                              <a:latin typeface="Cambria Math" panose="02040503050406030204" pitchFamily="18" charset="0"/>
                              <a:ea typeface="Cambria Math" panose="02040503050406030204" pitchFamily="18" charset="0"/>
                            </a:rPr>
                            <m:t>𝑋</m:t>
                          </m:r>
                        </m:num>
                        <m:den>
                          <m:r>
                            <a:rPr lang="lt-LT" sz="2400" i="1">
                              <a:latin typeface="Cambria Math" panose="02040503050406030204" pitchFamily="18" charset="0"/>
                            </a:rPr>
                            <m:t>𝑋</m:t>
                          </m:r>
                        </m:den>
                      </m:f>
                      <m:r>
                        <a:rPr lang="lt-LT" sz="2400" i="1">
                          <a:latin typeface="Cambria Math" panose="02040503050406030204" pitchFamily="18" charset="0"/>
                        </a:rPr>
                        <m:t>=</m:t>
                      </m:r>
                      <m:r>
                        <a:rPr lang="en-US" sz="2400" i="1">
                          <a:latin typeface="Cambria Math" panose="02040503050406030204" pitchFamily="18" charset="0"/>
                        </a:rPr>
                        <m:t>2</m:t>
                      </m:r>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𝑎</m:t>
                          </m:r>
                        </m:num>
                        <m:den>
                          <m:r>
                            <a:rPr lang="en-US" sz="2400" i="1">
                              <a:latin typeface="Cambria Math" panose="02040503050406030204" pitchFamily="18" charset="0"/>
                            </a:rPr>
                            <m:t>𝑎</m:t>
                          </m:r>
                        </m:den>
                      </m:f>
                    </m:oMath>
                  </m:oMathPara>
                </a14:m>
                <a:endParaRPr lang="lt-LT"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4623107" y="1543788"/>
                <a:ext cx="2397453" cy="1155573"/>
              </a:xfrm>
              <a:prstGeom prst="rect">
                <a:avLst/>
              </a:prstGeom>
              <a:blipFill>
                <a:blip r:embed="rId5"/>
                <a:stretch>
                  <a:fillRect l="-508"/>
                </a:stretch>
              </a:blipFill>
            </p:spPr>
            <p:txBody>
              <a:bodyPr/>
              <a:lstStyle/>
              <a:p>
                <a:r>
                  <a:rPr lang="lt-LT">
                    <a:noFill/>
                  </a:rPr>
                  <a:t> </a:t>
                </a:r>
              </a:p>
            </p:txBody>
          </p:sp>
        </mc:Fallback>
      </mc:AlternateContent>
      <p:cxnSp>
        <p:nvCxnSpPr>
          <p:cNvPr id="8" name="Tiesioji jungtis 7"/>
          <p:cNvCxnSpPr/>
          <p:nvPr/>
        </p:nvCxnSpPr>
        <p:spPr>
          <a:xfrm>
            <a:off x="838200" y="1188720"/>
            <a:ext cx="10515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urinio vietos rezervavimo ženklas 2"/>
              <p:cNvSpPr txBox="1">
                <a:spLocks/>
              </p:cNvSpPr>
              <p:nvPr/>
            </p:nvSpPr>
            <p:spPr>
              <a:xfrm>
                <a:off x="8338128" y="1532255"/>
                <a:ext cx="3295072" cy="2965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lt-LT" b="1" dirty="0" smtClean="0">
                    <a:solidFill>
                      <a:srgbClr val="0070C0"/>
                    </a:solidFill>
                    <a:latin typeface="Cambria Math" panose="02040503050406030204" pitchFamily="18" charset="0"/>
                  </a:rPr>
                  <a:t>TRENIRUOTĖ</a:t>
                </a:r>
              </a:p>
              <a:p>
                <a:pPr marL="0" indent="0">
                  <a:buFont typeface="Arial" panose="020B0604020202020204" pitchFamily="34" charset="0"/>
                  <a:buNone/>
                </a:pPr>
                <a14:m>
                  <m:oMath xmlns:m="http://schemas.openxmlformats.org/officeDocument/2006/math">
                    <m:r>
                      <a:rPr lang="lt-LT" sz="2400" i="1" smtClean="0">
                        <a:latin typeface="Cambria Math" panose="02040503050406030204" pitchFamily="18" charset="0"/>
                      </a:rPr>
                      <m:t>𝑚</m:t>
                    </m:r>
                    <m:r>
                      <a:rPr lang="lt-LT" sz="2400" i="1" smtClean="0">
                        <a:latin typeface="Cambria Math" panose="02040503050406030204" pitchFamily="18" charset="0"/>
                      </a:rPr>
                      <m:t>=(5±0,01)</m:t>
                    </m:r>
                  </m:oMath>
                </a14:m>
                <a:r>
                  <a:rPr lang="lt-LT" sz="2400" dirty="0" smtClean="0"/>
                  <a:t> kg</a:t>
                </a:r>
              </a:p>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lt-LT" sz="2400" i="1" smtClean="0">
                          <a:latin typeface="Cambria Math" panose="02040503050406030204" pitchFamily="18" charset="0"/>
                        </a:rPr>
                        <m:t>𝑉</m:t>
                      </m:r>
                      <m:r>
                        <a:rPr lang="lt-LT" sz="2400" i="1" smtClean="0">
                          <a:latin typeface="Cambria Math" panose="02040503050406030204" pitchFamily="18" charset="0"/>
                          <a:ea typeface="Cambria Math" panose="02040503050406030204" pitchFamily="18" charset="0"/>
                        </a:rPr>
                        <m:t>=(0,02±0,005) </m:t>
                      </m:r>
                      <m:sSup>
                        <m:sSupPr>
                          <m:ctrlPr>
                            <a:rPr lang="lt-LT" sz="2400" i="1" smtClean="0">
                              <a:latin typeface="Cambria Math" panose="02040503050406030204" pitchFamily="18" charset="0"/>
                              <a:ea typeface="Cambria Math" panose="02040503050406030204" pitchFamily="18" charset="0"/>
                            </a:rPr>
                          </m:ctrlPr>
                        </m:sSupPr>
                        <m:e>
                          <m:r>
                            <a:rPr lang="lt-LT" sz="2400" i="1" smtClean="0">
                              <a:latin typeface="Cambria Math" panose="02040503050406030204" pitchFamily="18" charset="0"/>
                              <a:ea typeface="Cambria Math" panose="02040503050406030204" pitchFamily="18" charset="0"/>
                            </a:rPr>
                            <m:t>𝑚</m:t>
                          </m:r>
                        </m:e>
                        <m:sup>
                          <m:r>
                            <a:rPr lang="lt-LT" sz="2400" i="1" smtClean="0">
                              <a:latin typeface="Cambria Math" panose="02040503050406030204" pitchFamily="18" charset="0"/>
                              <a:ea typeface="Cambria Math" panose="02040503050406030204" pitchFamily="18" charset="0"/>
                            </a:rPr>
                            <m:t>3</m:t>
                          </m:r>
                        </m:sup>
                      </m:sSup>
                    </m:oMath>
                  </m:oMathPara>
                </a14:m>
                <a:endParaRPr lang="lt-LT" sz="2400" dirty="0" smtClean="0"/>
              </a:p>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𝑣</m:t>
                      </m:r>
                      <m:r>
                        <a:rPr lang="en-US" sz="2400" i="1">
                          <a:latin typeface="Cambria Math" panose="02040503050406030204" pitchFamily="18" charset="0"/>
                        </a:rPr>
                        <m:t>=14±0,3 (</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𝑚</m:t>
                          </m:r>
                        </m:num>
                        <m:den>
                          <m:r>
                            <a:rPr lang="en-US" sz="2400" i="1">
                              <a:latin typeface="Cambria Math" panose="02040503050406030204" pitchFamily="18" charset="0"/>
                              <a:ea typeface="Cambria Math" panose="02040503050406030204" pitchFamily="18" charset="0"/>
                            </a:rPr>
                            <m:t>𝑠</m:t>
                          </m:r>
                        </m:den>
                      </m:f>
                      <m:r>
                        <a:rPr lang="en-US" sz="2400" i="1">
                          <a:latin typeface="Cambria Math" panose="02040503050406030204" pitchFamily="18" charset="0"/>
                          <a:ea typeface="Cambria Math" panose="02040503050406030204" pitchFamily="18" charset="0"/>
                        </a:rPr>
                        <m:t>)</m:t>
                      </m:r>
                    </m:oMath>
                  </m:oMathPara>
                </a14:m>
                <a:endParaRPr lang="lt-LT" sz="2400" dirty="0" smtClean="0">
                  <a:ea typeface="Cambria Math" panose="02040503050406030204" pitchFamily="18" charset="0"/>
                </a:endParaRPr>
              </a:p>
              <a:p>
                <a:pPr marL="0" indent="0">
                  <a:buFont typeface="Arial" panose="020B0604020202020204" pitchFamily="34" charset="0"/>
                  <a:buNone/>
                </a:pPr>
                <a:endParaRPr lang="en-US" sz="2400" dirty="0">
                  <a:ea typeface="Cambria Math" panose="02040503050406030204" pitchFamily="18" charset="0"/>
                </a:endParaRPr>
              </a:p>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lt-LT" sz="2400" i="1" smtClean="0">
                          <a:latin typeface="Cambria Math" panose="02040503050406030204" pitchFamily="18" charset="0"/>
                          <a:ea typeface="Cambria Math" panose="02040503050406030204" pitchFamily="18" charset="0"/>
                        </a:rPr>
                        <m:t>𝜌</m:t>
                      </m:r>
                      <m:r>
                        <a:rPr lang="lt-LT" sz="2400" i="1" smtClean="0">
                          <a:latin typeface="Cambria Math" panose="02040503050406030204" pitchFamily="18" charset="0"/>
                          <a:ea typeface="Cambria Math" panose="02040503050406030204" pitchFamily="18" charset="0"/>
                        </a:rPr>
                        <m:t>−?</m:t>
                      </m:r>
                    </m:oMath>
                  </m:oMathPara>
                </a14:m>
                <a:endParaRPr lang="lt-LT" sz="2400" dirty="0" smtClean="0"/>
              </a:p>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sSub>
                        <m:sSubPr>
                          <m:ctrlPr>
                            <a:rPr lang="lt-LT" sz="2400" i="1" smtClean="0">
                              <a:latin typeface="Cambria Math" panose="02040503050406030204" pitchFamily="18" charset="0"/>
                            </a:rPr>
                          </m:ctrlPr>
                        </m:sSubPr>
                        <m:e>
                          <m:r>
                            <a:rPr lang="lt-LT" sz="2400" i="1" smtClean="0">
                              <a:latin typeface="Cambria Math" panose="02040503050406030204" pitchFamily="18" charset="0"/>
                            </a:rPr>
                            <m:t>𝐸</m:t>
                          </m:r>
                        </m:e>
                        <m:sub>
                          <m:r>
                            <a:rPr lang="lt-LT" sz="2400" i="1" smtClean="0">
                              <a:latin typeface="Cambria Math" panose="02040503050406030204" pitchFamily="18" charset="0"/>
                            </a:rPr>
                            <m:t>𝑘</m:t>
                          </m:r>
                        </m:sub>
                      </m:sSub>
                      <m:r>
                        <a:rPr lang="lt-LT" sz="2400" i="1" smtClean="0">
                          <a:latin typeface="Cambria Math" panose="02040503050406030204" pitchFamily="18" charset="0"/>
                        </a:rPr>
                        <m:t>−?</m:t>
                      </m:r>
                    </m:oMath>
                  </m:oMathPara>
                </a14:m>
                <a:endParaRPr lang="lt-LT" sz="2400" dirty="0" smtClean="0"/>
              </a:p>
            </p:txBody>
          </p:sp>
        </mc:Choice>
        <mc:Fallback xmlns="">
          <p:sp>
            <p:nvSpPr>
              <p:cNvPr id="10" name="Turinio vietos rezervavimo ženklas 2"/>
              <p:cNvSpPr txBox="1">
                <a:spLocks noRot="1" noChangeAspect="1" noMove="1" noResize="1" noEditPoints="1" noAdjustHandles="1" noChangeArrowheads="1" noChangeShapeType="1" noTextEdit="1"/>
              </p:cNvSpPr>
              <p:nvPr/>
            </p:nvSpPr>
            <p:spPr>
              <a:xfrm>
                <a:off x="8338128" y="1532255"/>
                <a:ext cx="3295072" cy="2965934"/>
              </a:xfrm>
              <a:prstGeom prst="rect">
                <a:avLst/>
              </a:prstGeom>
              <a:blipFill>
                <a:blip r:embed="rId6"/>
                <a:stretch>
                  <a:fillRect l="-556" t="-3491"/>
                </a:stretch>
              </a:blipFill>
            </p:spPr>
            <p:txBody>
              <a:bodyPr/>
              <a:lstStyle/>
              <a:p>
                <a:r>
                  <a:rPr lang="lt-LT">
                    <a:noFill/>
                  </a:rPr>
                  <a:t> </a:t>
                </a:r>
              </a:p>
            </p:txBody>
          </p:sp>
        </mc:Fallback>
      </mc:AlternateContent>
      <p:sp>
        <p:nvSpPr>
          <p:cNvPr id="12" name="TextBox 11"/>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27379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1"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en-US" b="1" dirty="0" smtClean="0">
                <a:solidFill>
                  <a:schemeClr val="accent1">
                    <a:lumMod val="50000"/>
                  </a:schemeClr>
                </a:solidFill>
                <a:latin typeface="+mn-lt"/>
              </a:rPr>
              <a:t>P</a:t>
            </a:r>
            <a:r>
              <a:rPr lang="lt-LT" b="1" dirty="0" err="1" smtClean="0">
                <a:solidFill>
                  <a:schemeClr val="accent1">
                    <a:lumMod val="50000"/>
                  </a:schemeClr>
                </a:solidFill>
                <a:latin typeface="+mn-lt"/>
              </a:rPr>
              <a:t>aklaidos</a:t>
            </a:r>
            <a:endParaRPr lang="lt-LT" b="1" dirty="0">
              <a:solidFill>
                <a:schemeClr val="accent1">
                  <a:lumMod val="50000"/>
                </a:schemeClr>
              </a:solidFill>
              <a:latin typeface="+mn-lt"/>
            </a:endParaRPr>
          </a:p>
        </p:txBody>
      </p:sp>
      <p:sp>
        <p:nvSpPr>
          <p:cNvPr id="3" name="Turinio vietos rezervavimo ženklas 2"/>
          <p:cNvSpPr>
            <a:spLocks noGrp="1"/>
          </p:cNvSpPr>
          <p:nvPr>
            <p:ph idx="1"/>
          </p:nvPr>
        </p:nvSpPr>
        <p:spPr/>
        <p:txBody>
          <a:bodyPr/>
          <a:lstStyle/>
          <a:p>
            <a:pPr marL="514350" indent="-514350">
              <a:buAutoNum type="arabicPeriod"/>
            </a:pPr>
            <a:r>
              <a:rPr lang="lt-LT" dirty="0" smtClean="0"/>
              <a:t>Absoliutinė prietaiso paklaida</a:t>
            </a:r>
          </a:p>
          <a:p>
            <a:pPr marL="514350" indent="-514350">
              <a:buAutoNum type="arabicPeriod"/>
            </a:pPr>
            <a:r>
              <a:rPr lang="lt-LT" dirty="0" smtClean="0"/>
              <a:t>Santykinė matavimo paklaida</a:t>
            </a:r>
          </a:p>
          <a:p>
            <a:pPr marL="514350" indent="-514350">
              <a:buAutoNum type="arabicPeriod"/>
            </a:pPr>
            <a:r>
              <a:rPr lang="lt-LT" dirty="0" smtClean="0"/>
              <a:t>Netiesioginių matavimų paklaida</a:t>
            </a:r>
          </a:p>
          <a:p>
            <a:pPr marL="514350" indent="-514350">
              <a:buAutoNum type="arabicPeriod"/>
            </a:pPr>
            <a:endParaRPr lang="lt-LT" dirty="0"/>
          </a:p>
        </p:txBody>
      </p:sp>
      <p:cxnSp>
        <p:nvCxnSpPr>
          <p:cNvPr id="5" name="Tiesioji jungtis 4"/>
          <p:cNvCxnSpPr/>
          <p:nvPr/>
        </p:nvCxnSpPr>
        <p:spPr>
          <a:xfrm>
            <a:off x="838200" y="1188720"/>
            <a:ext cx="10515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93348" y="45522"/>
            <a:ext cx="1073371" cy="369332"/>
          </a:xfrm>
          <a:prstGeom prst="rect">
            <a:avLst/>
          </a:prstGeom>
          <a:noFill/>
        </p:spPr>
        <p:txBody>
          <a:bodyPr wrap="none" rtlCol="0">
            <a:spAutoFit/>
          </a:bodyPr>
          <a:lstStyle/>
          <a:p>
            <a:r>
              <a:rPr lang="en-US" i="1" dirty="0" err="1" smtClean="0">
                <a:solidFill>
                  <a:srgbClr val="0070C0"/>
                </a:solidFill>
              </a:rPr>
              <a:t>Paklaidos</a:t>
            </a:r>
            <a:endParaRPr lang="lt-LT" i="1" dirty="0">
              <a:solidFill>
                <a:srgbClr val="0070C0"/>
              </a:solidFill>
            </a:endParaRPr>
          </a:p>
        </p:txBody>
      </p:sp>
    </p:spTree>
    <p:extLst>
      <p:ext uri="{BB962C8B-B14F-4D97-AF65-F5344CB8AC3E}">
        <p14:creationId xmlns:p14="http://schemas.microsoft.com/office/powerpoint/2010/main" val="868996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b="1" dirty="0" smtClean="0">
                <a:solidFill>
                  <a:srgbClr val="002060"/>
                </a:solidFill>
              </a:rPr>
              <a:t>Vektoriai fizikoje</a:t>
            </a:r>
            <a:endParaRPr lang="lt-LT" b="1" dirty="0">
              <a:solidFill>
                <a:srgbClr val="002060"/>
              </a:solidFill>
            </a:endParaRPr>
          </a:p>
        </p:txBody>
      </p:sp>
      <p:sp>
        <p:nvSpPr>
          <p:cNvPr id="3" name="Turinio vietos rezervavimo ženklas 2"/>
          <p:cNvSpPr>
            <a:spLocks noGrp="1"/>
          </p:cNvSpPr>
          <p:nvPr>
            <p:ph idx="1"/>
          </p:nvPr>
        </p:nvSpPr>
        <p:spPr/>
        <p:txBody>
          <a:bodyPr/>
          <a:lstStyle/>
          <a:p>
            <a:pPr marL="514350" indent="-514350">
              <a:buAutoNum type="arabicPeriod"/>
            </a:pPr>
            <a:r>
              <a:rPr lang="lt-LT" dirty="0" smtClean="0"/>
              <a:t>Kuo skiriasi vektoriniai ir skaliariniai dydžiai?</a:t>
            </a:r>
          </a:p>
          <a:p>
            <a:pPr marL="514350" indent="-514350">
              <a:buAutoNum type="arabicPeriod"/>
            </a:pPr>
            <a:r>
              <a:rPr lang="lt-LT" dirty="0" smtClean="0"/>
              <a:t>Kaip braižomas vektorius?</a:t>
            </a:r>
          </a:p>
          <a:p>
            <a:pPr marL="514350" indent="-514350">
              <a:buAutoNum type="arabicPeriod"/>
            </a:pPr>
            <a:r>
              <a:rPr lang="lt-LT" dirty="0" smtClean="0"/>
              <a:t>Kaip rasti vektorių projekcijas?</a:t>
            </a:r>
          </a:p>
          <a:p>
            <a:pPr marL="514350" indent="-514350">
              <a:buAutoNum type="arabicPeriod"/>
            </a:pPr>
            <a:r>
              <a:rPr lang="lt-LT" dirty="0" smtClean="0"/>
              <a:t>Kaip rasti vektoriaus ilgį?</a:t>
            </a:r>
            <a:endParaRPr lang="lt-LT" dirty="0"/>
          </a:p>
        </p:txBody>
      </p:sp>
      <p:cxnSp>
        <p:nvCxnSpPr>
          <p:cNvPr id="5" name="Tiesioji jungtis 4"/>
          <p:cNvCxnSpPr/>
          <p:nvPr/>
        </p:nvCxnSpPr>
        <p:spPr>
          <a:xfrm flipV="1">
            <a:off x="838200" y="1159496"/>
            <a:ext cx="10515600" cy="942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93348" y="45522"/>
            <a:ext cx="1013996" cy="369332"/>
          </a:xfrm>
          <a:prstGeom prst="rect">
            <a:avLst/>
          </a:prstGeom>
          <a:noFill/>
        </p:spPr>
        <p:txBody>
          <a:bodyPr wrap="none" rtlCol="0">
            <a:spAutoFit/>
          </a:bodyPr>
          <a:lstStyle/>
          <a:p>
            <a:r>
              <a:rPr lang="lt-LT" i="1" dirty="0" smtClean="0">
                <a:solidFill>
                  <a:srgbClr val="0070C0"/>
                </a:solidFill>
              </a:rPr>
              <a:t>Vektoriai</a:t>
            </a:r>
            <a:endParaRPr lang="lt-LT" i="1" dirty="0">
              <a:solidFill>
                <a:srgbClr val="0070C0"/>
              </a:solidFill>
            </a:endParaRPr>
          </a:p>
        </p:txBody>
      </p:sp>
    </p:spTree>
    <p:extLst>
      <p:ext uri="{BB962C8B-B14F-4D97-AF65-F5344CB8AC3E}">
        <p14:creationId xmlns:p14="http://schemas.microsoft.com/office/powerpoint/2010/main" val="2491303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veikslėlis 10"/>
          <p:cNvPicPr>
            <a:picLocks noChangeAspect="1"/>
          </p:cNvPicPr>
          <p:nvPr/>
        </p:nvPicPr>
        <p:blipFill rotWithShape="1">
          <a:blip r:embed="rId2"/>
          <a:srcRect l="8305" t="14816" r="18582" b="1645"/>
          <a:stretch/>
        </p:blipFill>
        <p:spPr>
          <a:xfrm>
            <a:off x="3091206" y="163988"/>
            <a:ext cx="8795994" cy="3880112"/>
          </a:xfrm>
          <a:prstGeom prst="rect">
            <a:avLst/>
          </a:prstGeom>
        </p:spPr>
      </p:pic>
      <mc:AlternateContent xmlns:mc="http://schemas.openxmlformats.org/markup-compatibility/2006" xmlns:a14="http://schemas.microsoft.com/office/drawing/2010/main">
        <mc:Choice Requires="a14">
          <p:sp>
            <p:nvSpPr>
              <p:cNvPr id="14" name="Turinio vietos rezervavimo ženklas 2"/>
              <p:cNvSpPr>
                <a:spLocks noGrp="1"/>
              </p:cNvSpPr>
              <p:nvPr>
                <p:ph idx="1"/>
              </p:nvPr>
            </p:nvSpPr>
            <p:spPr>
              <a:xfrm>
                <a:off x="432848" y="4733214"/>
                <a:ext cx="6316744" cy="1869682"/>
              </a:xfrm>
            </p:spPr>
            <p:txBody>
              <a:bodyPr/>
              <a:lstStyle/>
              <a:p>
                <a:pPr marL="0" indent="0">
                  <a:buNone/>
                </a:pPr>
                <a:r>
                  <a:rPr lang="lt-LT" b="1" dirty="0" smtClean="0"/>
                  <a:t>2 </a:t>
                </a:r>
                <a:r>
                  <a:rPr lang="en-US" b="1" dirty="0" smtClean="0"/>
                  <a:t>U</a:t>
                </a:r>
                <a:r>
                  <a:rPr lang="lt-LT" b="1" dirty="0" smtClean="0"/>
                  <a:t>ŽDUOTIS. </a:t>
                </a:r>
              </a:p>
              <a:p>
                <a:pPr lvl="1"/>
                <a:r>
                  <a:rPr lang="en-US" dirty="0" err="1" smtClean="0"/>
                  <a:t>Nubrai</a:t>
                </a:r>
                <a:r>
                  <a:rPr lang="lt-LT" dirty="0" err="1" smtClean="0"/>
                  <a:t>žykite</a:t>
                </a:r>
                <a:r>
                  <a:rPr lang="lt-LT" dirty="0" smtClean="0"/>
                  <a:t> vektorių </a:t>
                </a:r>
                <a14:m>
                  <m:oMath xmlns:m="http://schemas.openxmlformats.org/officeDocument/2006/math">
                    <m:acc>
                      <m:accPr>
                        <m:chr m:val="⃗"/>
                        <m:ctrlPr>
                          <a:rPr lang="lt-LT" i="1" smtClean="0">
                            <a:latin typeface="Cambria Math" panose="02040503050406030204" pitchFamily="18" charset="0"/>
                          </a:rPr>
                        </m:ctrlPr>
                      </m:accPr>
                      <m:e>
                        <m:r>
                          <a:rPr lang="lt-LT" b="0" i="1" smtClean="0">
                            <a:latin typeface="Cambria Math" panose="02040503050406030204" pitchFamily="18" charset="0"/>
                          </a:rPr>
                          <m:t>𝑣</m:t>
                        </m:r>
                      </m:e>
                    </m:acc>
                    <m:r>
                      <a:rPr lang="lt-LT" i="1" smtClean="0">
                        <a:latin typeface="Cambria Math" panose="02040503050406030204" pitchFamily="18" charset="0"/>
                        <a:ea typeface="Cambria Math" panose="02040503050406030204" pitchFamily="18" charset="0"/>
                      </a:rPr>
                      <m:t>=</m:t>
                    </m:r>
                    <m:r>
                      <a:rPr lang="lt-LT" b="0" i="1" smtClean="0">
                        <a:latin typeface="Cambria Math" panose="02040503050406030204" pitchFamily="18" charset="0"/>
                        <a:ea typeface="Cambria Math" panose="02040503050406030204" pitchFamily="18" charset="0"/>
                      </a:rPr>
                      <m:t>8</m:t>
                    </m:r>
                    <m:acc>
                      <m:accPr>
                        <m:chr m:val="⃗"/>
                        <m:ctrlPr>
                          <a:rPr lang="lt-LT" i="1" smtClean="0">
                            <a:latin typeface="Cambria Math" panose="02040503050406030204" pitchFamily="18" charset="0"/>
                            <a:ea typeface="Cambria Math" panose="02040503050406030204" pitchFamily="18" charset="0"/>
                          </a:rPr>
                        </m:ctrlPr>
                      </m:accPr>
                      <m:e>
                        <m:r>
                          <a:rPr lang="lt-LT" b="0" i="1" smtClean="0">
                            <a:latin typeface="Cambria Math" panose="02040503050406030204" pitchFamily="18" charset="0"/>
                            <a:ea typeface="Cambria Math" panose="02040503050406030204" pitchFamily="18" charset="0"/>
                          </a:rPr>
                          <m:t>𝑖</m:t>
                        </m:r>
                      </m:e>
                    </m:acc>
                    <m:r>
                      <a:rPr lang="lt-LT" b="0" i="1" smtClean="0">
                        <a:latin typeface="Cambria Math" panose="02040503050406030204" pitchFamily="18" charset="0"/>
                      </a:rPr>
                      <m:t>−6</m:t>
                    </m:r>
                    <m:acc>
                      <m:accPr>
                        <m:chr m:val="⃗"/>
                        <m:ctrlPr>
                          <a:rPr lang="lt-LT" i="1" smtClean="0">
                            <a:latin typeface="Cambria Math" panose="02040503050406030204" pitchFamily="18" charset="0"/>
                          </a:rPr>
                        </m:ctrlPr>
                      </m:accPr>
                      <m:e>
                        <m:r>
                          <a:rPr lang="lt-LT" b="0" i="1" smtClean="0">
                            <a:latin typeface="Cambria Math" panose="02040503050406030204" pitchFamily="18" charset="0"/>
                          </a:rPr>
                          <m:t>𝑗</m:t>
                        </m:r>
                      </m:e>
                    </m:acc>
                  </m:oMath>
                </a14:m>
                <a:endParaRPr lang="lt-LT" dirty="0" smtClean="0"/>
              </a:p>
              <a:p>
                <a:pPr lvl="1"/>
                <a:r>
                  <a:rPr lang="lt-LT" dirty="0" smtClean="0"/>
                  <a:t>Užrašykite vektoriaus projekcijas </a:t>
                </a:r>
                <a14:m>
                  <m:oMath xmlns:m="http://schemas.openxmlformats.org/officeDocument/2006/math">
                    <m:sSub>
                      <m:sSubPr>
                        <m:ctrlPr>
                          <a:rPr lang="lt-LT" i="1" smtClean="0">
                            <a:latin typeface="Cambria Math" panose="02040503050406030204" pitchFamily="18" charset="0"/>
                          </a:rPr>
                        </m:ctrlPr>
                      </m:sSubPr>
                      <m:e>
                        <m:r>
                          <a:rPr lang="lt-LT" b="0" i="1" smtClean="0">
                            <a:latin typeface="Cambria Math" panose="02040503050406030204" pitchFamily="18" charset="0"/>
                          </a:rPr>
                          <m:t>𝑣</m:t>
                        </m:r>
                      </m:e>
                      <m:sub>
                        <m:r>
                          <a:rPr lang="lt-LT" b="0" i="1" smtClean="0">
                            <a:latin typeface="Cambria Math" panose="02040503050406030204" pitchFamily="18" charset="0"/>
                          </a:rPr>
                          <m:t>𝑥</m:t>
                        </m:r>
                      </m:sub>
                    </m:sSub>
                  </m:oMath>
                </a14:m>
                <a:r>
                  <a:rPr lang="lt-LT" dirty="0" smtClean="0"/>
                  <a:t> ir </a:t>
                </a:r>
                <a14:m>
                  <m:oMath xmlns:m="http://schemas.openxmlformats.org/officeDocument/2006/math">
                    <m:sSub>
                      <m:sSubPr>
                        <m:ctrlPr>
                          <a:rPr lang="lt-LT" i="1" smtClean="0">
                            <a:latin typeface="Cambria Math" panose="02040503050406030204" pitchFamily="18" charset="0"/>
                          </a:rPr>
                        </m:ctrlPr>
                      </m:sSubPr>
                      <m:e>
                        <m:r>
                          <a:rPr lang="lt-LT" b="0" i="1" smtClean="0">
                            <a:latin typeface="Cambria Math" panose="02040503050406030204" pitchFamily="18" charset="0"/>
                          </a:rPr>
                          <m:t>𝑣</m:t>
                        </m:r>
                      </m:e>
                      <m:sub>
                        <m:r>
                          <a:rPr lang="lt-LT" b="0" i="1" smtClean="0">
                            <a:latin typeface="Cambria Math" panose="02040503050406030204" pitchFamily="18" charset="0"/>
                          </a:rPr>
                          <m:t>𝑦</m:t>
                        </m:r>
                      </m:sub>
                    </m:sSub>
                  </m:oMath>
                </a14:m>
                <a:endParaRPr lang="lt-LT" dirty="0" smtClean="0"/>
              </a:p>
              <a:p>
                <a:pPr lvl="1"/>
                <a:r>
                  <a:rPr lang="lt-LT" dirty="0" smtClean="0"/>
                  <a:t>Apskaičiuokite vektoriaus ilgį</a:t>
                </a:r>
              </a:p>
              <a:p>
                <a:pPr marL="0" indent="0">
                  <a:buNone/>
                </a:pPr>
                <a:endParaRPr lang="lt-LT" dirty="0"/>
              </a:p>
            </p:txBody>
          </p:sp>
        </mc:Choice>
        <mc:Fallback xmlns="">
          <p:sp>
            <p:nvSpPr>
              <p:cNvPr id="14" name="Turinio vietos rezervavimo ženklas 2"/>
              <p:cNvSpPr>
                <a:spLocks noGrp="1" noRot="1" noChangeAspect="1" noMove="1" noResize="1" noEditPoints="1" noAdjustHandles="1" noChangeArrowheads="1" noChangeShapeType="1" noTextEdit="1"/>
              </p:cNvSpPr>
              <p:nvPr>
                <p:ph idx="1"/>
              </p:nvPr>
            </p:nvSpPr>
            <p:spPr>
              <a:xfrm>
                <a:off x="432848" y="4733214"/>
                <a:ext cx="6316744" cy="1869682"/>
              </a:xfrm>
              <a:blipFill>
                <a:blip r:embed="rId3"/>
                <a:stretch>
                  <a:fillRect l="-1931" t="-5212"/>
                </a:stretch>
              </a:blipFill>
            </p:spPr>
            <p:txBody>
              <a:bodyPr/>
              <a:lstStyle/>
              <a:p>
                <a:r>
                  <a:rPr lang="lt-LT">
                    <a:noFill/>
                  </a:rPr>
                  <a:t> </a:t>
                </a:r>
              </a:p>
            </p:txBody>
          </p:sp>
        </mc:Fallback>
      </mc:AlternateContent>
      <p:sp>
        <p:nvSpPr>
          <p:cNvPr id="4" name="Turinio vietos rezervavimo ženklas 2"/>
          <p:cNvSpPr txBox="1">
            <a:spLocks/>
          </p:cNvSpPr>
          <p:nvPr/>
        </p:nvSpPr>
        <p:spPr>
          <a:xfrm>
            <a:off x="283590" y="370174"/>
            <a:ext cx="2807616" cy="3919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b="1" dirty="0" smtClean="0"/>
              <a:t>1 </a:t>
            </a:r>
            <a:r>
              <a:rPr lang="en-US" b="1" dirty="0" smtClean="0"/>
              <a:t>U</a:t>
            </a:r>
            <a:r>
              <a:rPr lang="lt-LT" b="1" dirty="0" smtClean="0"/>
              <a:t>ŽDUOTIS. </a:t>
            </a:r>
          </a:p>
          <a:p>
            <a:pPr lvl="1"/>
            <a:r>
              <a:rPr lang="en-US" dirty="0" err="1" smtClean="0"/>
              <a:t>Raskite</a:t>
            </a:r>
            <a:r>
              <a:rPr lang="en-US" dirty="0" smtClean="0"/>
              <a:t> </a:t>
            </a:r>
            <a:r>
              <a:rPr lang="en-US" dirty="0" err="1" smtClean="0"/>
              <a:t>vektori</a:t>
            </a:r>
            <a:r>
              <a:rPr lang="lt-LT" dirty="0" smtClean="0"/>
              <a:t>ų projekcijas;</a:t>
            </a:r>
          </a:p>
          <a:p>
            <a:pPr lvl="1"/>
            <a:r>
              <a:rPr lang="lt-LT" dirty="0" smtClean="0"/>
              <a:t>Raskite vektorių ilgius;</a:t>
            </a:r>
          </a:p>
          <a:p>
            <a:pPr lvl="1"/>
            <a:r>
              <a:rPr lang="lt-LT" dirty="0" smtClean="0"/>
              <a:t>Užrašykite vektoriaus matematinį pavadinimą.</a:t>
            </a:r>
          </a:p>
          <a:p>
            <a:pPr marL="0" indent="0">
              <a:buFont typeface="Arial" panose="020B0604020202020204" pitchFamily="34" charset="0"/>
              <a:buNone/>
            </a:pPr>
            <a:endParaRPr lang="lt-LT" dirty="0"/>
          </a:p>
        </p:txBody>
      </p:sp>
      <p:sp>
        <p:nvSpPr>
          <p:cNvPr id="5" name="TextBox 4"/>
          <p:cNvSpPr txBox="1"/>
          <p:nvPr/>
        </p:nvSpPr>
        <p:spPr>
          <a:xfrm>
            <a:off x="10993348" y="45522"/>
            <a:ext cx="1013996" cy="369332"/>
          </a:xfrm>
          <a:prstGeom prst="rect">
            <a:avLst/>
          </a:prstGeom>
          <a:noFill/>
        </p:spPr>
        <p:txBody>
          <a:bodyPr wrap="none" rtlCol="0">
            <a:spAutoFit/>
          </a:bodyPr>
          <a:lstStyle/>
          <a:p>
            <a:r>
              <a:rPr lang="lt-LT" i="1" dirty="0" smtClean="0">
                <a:solidFill>
                  <a:srgbClr val="0070C0"/>
                </a:solidFill>
              </a:rPr>
              <a:t>Vektoriai</a:t>
            </a:r>
            <a:endParaRPr lang="lt-LT" i="1" dirty="0">
              <a:solidFill>
                <a:srgbClr val="0070C0"/>
              </a:solidFill>
            </a:endParaRPr>
          </a:p>
        </p:txBody>
      </p:sp>
    </p:spTree>
    <p:extLst>
      <p:ext uri="{BB962C8B-B14F-4D97-AF65-F5344CB8AC3E}">
        <p14:creationId xmlns:p14="http://schemas.microsoft.com/office/powerpoint/2010/main" val="385033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urinio vietos rezervavimo ženklas 3"/>
          <p:cNvGraphicFramePr>
            <a:graphicFrameLocks noGrp="1"/>
          </p:cNvGraphicFramePr>
          <p:nvPr>
            <p:ph idx="1"/>
            <p:extLst/>
          </p:nvPr>
        </p:nvGraphicFramePr>
        <p:xfrm>
          <a:off x="7324436" y="1504850"/>
          <a:ext cx="3334327" cy="1436933"/>
        </p:xfrm>
        <a:graphic>
          <a:graphicData uri="http://schemas.openxmlformats.org/drawingml/2006/table">
            <a:tbl>
              <a:tblPr/>
              <a:tblGrid>
                <a:gridCol w="3334327">
                  <a:extLst>
                    <a:ext uri="{9D8B030D-6E8A-4147-A177-3AD203B41FA5}">
                      <a16:colId xmlns:a16="http://schemas.microsoft.com/office/drawing/2014/main" val="819962043"/>
                    </a:ext>
                  </a:extLst>
                </a:gridCol>
              </a:tblGrid>
              <a:tr h="1436933">
                <a:tc>
                  <a:txBody>
                    <a:bodyPr/>
                    <a:lstStyle/>
                    <a:p>
                      <a:pPr algn="ctr" fontAlgn="t"/>
                      <a:r>
                        <a:rPr lang="lt-LT" sz="2800" b="1" dirty="0" smtClean="0">
                          <a:effectLst/>
                        </a:rPr>
                        <a:t>Fizikos egzamino</a:t>
                      </a:r>
                      <a:r>
                        <a:rPr lang="lt-LT" sz="2800" b="1" baseline="0" dirty="0" smtClean="0">
                          <a:effectLst/>
                        </a:rPr>
                        <a:t> I dalis vyks </a:t>
                      </a:r>
                      <a:r>
                        <a:rPr lang="it-IT" sz="2800" b="1" dirty="0" smtClean="0">
                          <a:effectLst/>
                        </a:rPr>
                        <a:t>2026 </a:t>
                      </a:r>
                      <a:r>
                        <a:rPr lang="it-IT" sz="2800" b="1" dirty="0">
                          <a:effectLst/>
                        </a:rPr>
                        <a:t>m. birželio </a:t>
                      </a:r>
                      <a:r>
                        <a:rPr lang="it-IT" sz="2800" b="1" dirty="0" smtClean="0">
                          <a:effectLst/>
                        </a:rPr>
                        <a:t>15 </a:t>
                      </a:r>
                      <a:r>
                        <a:rPr lang="it-IT" sz="2800" b="1" dirty="0">
                          <a:effectLst/>
                        </a:rPr>
                        <a:t>d. </a:t>
                      </a:r>
                      <a:r>
                        <a:rPr lang="lt-LT" sz="2800" b="1" dirty="0" smtClean="0">
                          <a:effectLst/>
                        </a:rPr>
                        <a:t>9</a:t>
                      </a:r>
                      <a:r>
                        <a:rPr lang="lt-LT" sz="2800" b="1" baseline="0" dirty="0" smtClean="0">
                          <a:effectLst/>
                        </a:rPr>
                        <a:t> val.</a:t>
                      </a:r>
                      <a:endParaRPr lang="it-IT" sz="2800" b="1" dirty="0">
                        <a:effectLst/>
                      </a:endParaRPr>
                    </a:p>
                  </a:txBody>
                  <a:tcPr>
                    <a:lnL>
                      <a:noFill/>
                    </a:lnL>
                    <a:lnR>
                      <a:noFill/>
                    </a:lnR>
                    <a:lnT w="6350" cap="flat" cmpd="sng" algn="ctr">
                      <a:solidFill>
                        <a:srgbClr val="DEE2E6"/>
                      </a:solidFill>
                      <a:prstDash val="solid"/>
                      <a:round/>
                      <a:headEnd type="none" w="med" len="med"/>
                      <a:tailEnd type="none" w="med" len="med"/>
                    </a:lnT>
                    <a:lnB>
                      <a:noFill/>
                    </a:lnB>
                    <a:solidFill>
                      <a:schemeClr val="accent4">
                        <a:lumMod val="60000"/>
                        <a:lumOff val="40000"/>
                      </a:schemeClr>
                    </a:solidFill>
                  </a:tcPr>
                </a:tc>
                <a:extLst>
                  <a:ext uri="{0D108BD9-81ED-4DB2-BD59-A6C34878D82A}">
                    <a16:rowId xmlns:a16="http://schemas.microsoft.com/office/drawing/2014/main" val="2790160786"/>
                  </a:ext>
                </a:extLst>
              </a:tr>
            </a:tbl>
          </a:graphicData>
        </a:graphic>
      </p:graphicFrame>
      <p:graphicFrame>
        <p:nvGraphicFramePr>
          <p:cNvPr id="5" name="Turinio vietos rezervavimo ženklas 3"/>
          <p:cNvGraphicFramePr>
            <a:graphicFrameLocks/>
          </p:cNvGraphicFramePr>
          <p:nvPr>
            <p:extLst/>
          </p:nvPr>
        </p:nvGraphicFramePr>
        <p:xfrm>
          <a:off x="1205344" y="1477142"/>
          <a:ext cx="5052291" cy="1464641"/>
        </p:xfrm>
        <a:graphic>
          <a:graphicData uri="http://schemas.openxmlformats.org/drawingml/2006/table">
            <a:tbl>
              <a:tblPr/>
              <a:tblGrid>
                <a:gridCol w="5052291">
                  <a:extLst>
                    <a:ext uri="{9D8B030D-6E8A-4147-A177-3AD203B41FA5}">
                      <a16:colId xmlns:a16="http://schemas.microsoft.com/office/drawing/2014/main" val="819962043"/>
                    </a:ext>
                  </a:extLst>
                </a:gridCol>
              </a:tblGrid>
              <a:tr h="1464641">
                <a:tc>
                  <a:txBody>
                    <a:bodyPr/>
                    <a:lstStyle/>
                    <a:p>
                      <a:pPr algn="ctr" fontAlgn="t"/>
                      <a:r>
                        <a:rPr lang="lt-LT" sz="2800" b="1" dirty="0" smtClean="0">
                          <a:effectLst/>
                        </a:rPr>
                        <a:t>Pasirinkti,</a:t>
                      </a:r>
                      <a:r>
                        <a:rPr lang="lt-LT" sz="2800" b="1" baseline="0" dirty="0" smtClean="0">
                          <a:effectLst/>
                        </a:rPr>
                        <a:t> kad laikysite fizikos egzamino I-</a:t>
                      </a:r>
                      <a:r>
                        <a:rPr lang="lt-LT" sz="2800" b="1" baseline="0" dirty="0" err="1" smtClean="0">
                          <a:effectLst/>
                        </a:rPr>
                        <a:t>ąją</a:t>
                      </a:r>
                      <a:r>
                        <a:rPr lang="lt-LT" sz="2800" b="1" baseline="0" dirty="0" smtClean="0">
                          <a:effectLst/>
                        </a:rPr>
                        <a:t> dalį galite apsispręsti iki lapkričio 25 d.</a:t>
                      </a:r>
                      <a:endParaRPr lang="it-IT" sz="2800" b="1" dirty="0">
                        <a:effectLst/>
                      </a:endParaRPr>
                    </a:p>
                  </a:txBody>
                  <a:tcPr>
                    <a:lnL>
                      <a:noFill/>
                    </a:lnL>
                    <a:lnR>
                      <a:noFill/>
                    </a:lnR>
                    <a:lnT w="6350" cap="flat" cmpd="sng" algn="ctr">
                      <a:solidFill>
                        <a:srgbClr val="DEE2E6"/>
                      </a:solidFill>
                      <a:prstDash val="solid"/>
                      <a:round/>
                      <a:headEnd type="none" w="med" len="med"/>
                      <a:tailEnd type="none" w="med" len="med"/>
                    </a:lnT>
                    <a:lnB>
                      <a:noFill/>
                    </a:lnB>
                    <a:solidFill>
                      <a:schemeClr val="accent4">
                        <a:lumMod val="60000"/>
                        <a:lumOff val="40000"/>
                      </a:schemeClr>
                    </a:solidFill>
                  </a:tcPr>
                </a:tc>
                <a:extLst>
                  <a:ext uri="{0D108BD9-81ED-4DB2-BD59-A6C34878D82A}">
                    <a16:rowId xmlns:a16="http://schemas.microsoft.com/office/drawing/2014/main" val="2790160786"/>
                  </a:ext>
                </a:extLst>
              </a:tr>
            </a:tbl>
          </a:graphicData>
        </a:graphic>
      </p:graphicFrame>
      <p:graphicFrame>
        <p:nvGraphicFramePr>
          <p:cNvPr id="6" name="Turinio vietos rezervavimo ženklas 3"/>
          <p:cNvGraphicFramePr>
            <a:graphicFrameLocks/>
          </p:cNvGraphicFramePr>
          <p:nvPr>
            <p:extLst/>
          </p:nvPr>
        </p:nvGraphicFramePr>
        <p:xfrm>
          <a:off x="886691" y="4544968"/>
          <a:ext cx="3334327" cy="1079977"/>
        </p:xfrm>
        <a:graphic>
          <a:graphicData uri="http://schemas.openxmlformats.org/drawingml/2006/table">
            <a:tbl>
              <a:tblPr/>
              <a:tblGrid>
                <a:gridCol w="3334327">
                  <a:extLst>
                    <a:ext uri="{9D8B030D-6E8A-4147-A177-3AD203B41FA5}">
                      <a16:colId xmlns:a16="http://schemas.microsoft.com/office/drawing/2014/main" val="819962043"/>
                    </a:ext>
                  </a:extLst>
                </a:gridCol>
              </a:tblGrid>
              <a:tr h="1079977">
                <a:tc>
                  <a:txBody>
                    <a:bodyPr/>
                    <a:lstStyle/>
                    <a:p>
                      <a:pPr algn="ctr" fontAlgn="t"/>
                      <a:r>
                        <a:rPr lang="lt-LT" sz="2800" b="1" dirty="0" smtClean="0">
                          <a:effectLst/>
                          <a:hlinkClick r:id="rId2"/>
                        </a:rPr>
                        <a:t>Fizikos egzamino</a:t>
                      </a:r>
                      <a:r>
                        <a:rPr lang="lt-LT" sz="2800" b="1" baseline="0" dirty="0" smtClean="0">
                          <a:effectLst/>
                          <a:hlinkClick r:id="rId2"/>
                        </a:rPr>
                        <a:t> užduočių aprašas</a:t>
                      </a:r>
                      <a:endParaRPr lang="it-IT" sz="2800" b="1" dirty="0">
                        <a:effectLst/>
                      </a:endParaRPr>
                    </a:p>
                  </a:txBody>
                  <a:tcPr>
                    <a:lnL>
                      <a:noFill/>
                    </a:lnL>
                    <a:lnR>
                      <a:noFill/>
                    </a:lnR>
                    <a:lnT w="6350" cap="flat" cmpd="sng" algn="ctr">
                      <a:solidFill>
                        <a:srgbClr val="DEE2E6"/>
                      </a:solidFill>
                      <a:prstDash val="solid"/>
                      <a:round/>
                      <a:headEnd type="none" w="med" len="med"/>
                      <a:tailEnd type="none" w="med" len="med"/>
                    </a:lnT>
                    <a:lnB>
                      <a:noFill/>
                    </a:lnB>
                    <a:solidFill>
                      <a:schemeClr val="accent6">
                        <a:lumMod val="60000"/>
                        <a:lumOff val="40000"/>
                      </a:schemeClr>
                    </a:solidFill>
                  </a:tcPr>
                </a:tc>
                <a:extLst>
                  <a:ext uri="{0D108BD9-81ED-4DB2-BD59-A6C34878D82A}">
                    <a16:rowId xmlns:a16="http://schemas.microsoft.com/office/drawing/2014/main" val="2790160786"/>
                  </a:ext>
                </a:extLst>
              </a:tr>
            </a:tbl>
          </a:graphicData>
        </a:graphic>
      </p:graphicFrame>
      <p:graphicFrame>
        <p:nvGraphicFramePr>
          <p:cNvPr id="7" name="Turinio vietos rezervavimo ženklas 3"/>
          <p:cNvGraphicFramePr>
            <a:graphicFrameLocks/>
          </p:cNvGraphicFramePr>
          <p:nvPr>
            <p:extLst/>
          </p:nvPr>
        </p:nvGraphicFramePr>
        <p:xfrm>
          <a:off x="4547753" y="4548910"/>
          <a:ext cx="3419764" cy="1076035"/>
        </p:xfrm>
        <a:graphic>
          <a:graphicData uri="http://schemas.openxmlformats.org/drawingml/2006/table">
            <a:tbl>
              <a:tblPr/>
              <a:tblGrid>
                <a:gridCol w="3419764">
                  <a:extLst>
                    <a:ext uri="{9D8B030D-6E8A-4147-A177-3AD203B41FA5}">
                      <a16:colId xmlns:a16="http://schemas.microsoft.com/office/drawing/2014/main" val="819962043"/>
                    </a:ext>
                  </a:extLst>
                </a:gridCol>
              </a:tblGrid>
              <a:tr h="1076035">
                <a:tc>
                  <a:txBody>
                    <a:bodyPr/>
                    <a:lstStyle/>
                    <a:p>
                      <a:pPr algn="ctr" fontAlgn="t"/>
                      <a:r>
                        <a:rPr lang="lt-LT" sz="2800" b="1" dirty="0" smtClean="0">
                          <a:effectLst/>
                          <a:hlinkClick r:id="rId3"/>
                        </a:rPr>
                        <a:t>Studijos, kur reikia fizikos egzamino</a:t>
                      </a:r>
                      <a:endParaRPr lang="it-IT" sz="2800" b="1" dirty="0">
                        <a:effectLst/>
                      </a:endParaRPr>
                    </a:p>
                  </a:txBody>
                  <a:tcPr>
                    <a:lnL>
                      <a:noFill/>
                    </a:lnL>
                    <a:lnR>
                      <a:noFill/>
                    </a:lnR>
                    <a:lnT w="6350" cap="flat" cmpd="sng" algn="ctr">
                      <a:solidFill>
                        <a:srgbClr val="DEE2E6"/>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2790160786"/>
                  </a:ext>
                </a:extLst>
              </a:tr>
            </a:tbl>
          </a:graphicData>
        </a:graphic>
      </p:graphicFrame>
      <p:graphicFrame>
        <p:nvGraphicFramePr>
          <p:cNvPr id="8" name="Turinio vietos rezervavimo ženklas 3"/>
          <p:cNvGraphicFramePr>
            <a:graphicFrameLocks/>
          </p:cNvGraphicFramePr>
          <p:nvPr>
            <p:extLst/>
          </p:nvPr>
        </p:nvGraphicFramePr>
        <p:xfrm>
          <a:off x="8294252" y="4548910"/>
          <a:ext cx="3419764" cy="1076035"/>
        </p:xfrm>
        <a:graphic>
          <a:graphicData uri="http://schemas.openxmlformats.org/drawingml/2006/table">
            <a:tbl>
              <a:tblPr/>
              <a:tblGrid>
                <a:gridCol w="3419764">
                  <a:extLst>
                    <a:ext uri="{9D8B030D-6E8A-4147-A177-3AD203B41FA5}">
                      <a16:colId xmlns:a16="http://schemas.microsoft.com/office/drawing/2014/main" val="819962043"/>
                    </a:ext>
                  </a:extLst>
                </a:gridCol>
              </a:tblGrid>
              <a:tr h="1076035">
                <a:tc>
                  <a:txBody>
                    <a:bodyPr/>
                    <a:lstStyle/>
                    <a:p>
                      <a:pPr algn="ctr" fontAlgn="t"/>
                      <a:r>
                        <a:rPr lang="lt-LT" sz="2800" b="1" dirty="0" smtClean="0">
                          <a:effectLst/>
                          <a:hlinkClick r:id="rId4"/>
                        </a:rPr>
                        <a:t>Trūkstamų</a:t>
                      </a:r>
                      <a:r>
                        <a:rPr lang="lt-LT" sz="2800" b="1" baseline="0" dirty="0" smtClean="0">
                          <a:effectLst/>
                          <a:hlinkClick r:id="rId4"/>
                        </a:rPr>
                        <a:t> specialybių sąrašas</a:t>
                      </a:r>
                      <a:endParaRPr lang="it-IT" sz="2800" b="1" dirty="0">
                        <a:effectLst/>
                      </a:endParaRPr>
                    </a:p>
                  </a:txBody>
                  <a:tcPr>
                    <a:lnL>
                      <a:noFill/>
                    </a:lnL>
                    <a:lnR>
                      <a:noFill/>
                    </a:lnR>
                    <a:lnT w="6350" cap="flat" cmpd="sng" algn="ctr">
                      <a:solidFill>
                        <a:srgbClr val="DEE2E6"/>
                      </a:solidFill>
                      <a:prstDash val="solid"/>
                      <a:round/>
                      <a:headEnd type="none" w="med" len="med"/>
                      <a:tailEnd type="none" w="med" len="med"/>
                    </a:lnT>
                    <a:lnB>
                      <a:noFill/>
                    </a:lnB>
                    <a:solidFill>
                      <a:schemeClr val="accent6">
                        <a:lumMod val="60000"/>
                        <a:lumOff val="40000"/>
                      </a:schemeClr>
                    </a:solidFill>
                  </a:tcPr>
                </a:tc>
                <a:extLst>
                  <a:ext uri="{0D108BD9-81ED-4DB2-BD59-A6C34878D82A}">
                    <a16:rowId xmlns:a16="http://schemas.microsoft.com/office/drawing/2014/main" val="2790160786"/>
                  </a:ext>
                </a:extLst>
              </a:tr>
            </a:tbl>
          </a:graphicData>
        </a:graphic>
      </p:graphicFrame>
      <p:sp>
        <p:nvSpPr>
          <p:cNvPr id="9" name="Pavadinimas 1"/>
          <p:cNvSpPr txBox="1">
            <a:spLocks/>
          </p:cNvSpPr>
          <p:nvPr/>
        </p:nvSpPr>
        <p:spPr>
          <a:xfrm>
            <a:off x="886691" y="385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b="1" dirty="0" smtClean="0">
                <a:solidFill>
                  <a:schemeClr val="accent5">
                    <a:lumMod val="50000"/>
                  </a:schemeClr>
                </a:solidFill>
              </a:rPr>
              <a:t>Fizikos egzaminas ir karjera</a:t>
            </a:r>
            <a:endParaRPr lang="lt-LT" b="1" dirty="0">
              <a:solidFill>
                <a:schemeClr val="accent5">
                  <a:lumMod val="50000"/>
                </a:schemeClr>
              </a:solidFill>
            </a:endParaRPr>
          </a:p>
        </p:txBody>
      </p:sp>
      <p:cxnSp>
        <p:nvCxnSpPr>
          <p:cNvPr id="10" name="Tiesioji jungtis 9"/>
          <p:cNvCxnSpPr/>
          <p:nvPr/>
        </p:nvCxnSpPr>
        <p:spPr>
          <a:xfrm>
            <a:off x="762785" y="858224"/>
            <a:ext cx="105156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338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b="1" dirty="0" smtClean="0">
                <a:solidFill>
                  <a:srgbClr val="002060"/>
                </a:solidFill>
              </a:rPr>
              <a:t>Vektoriai fizikoje</a:t>
            </a:r>
            <a:endParaRPr lang="lt-LT" b="1" dirty="0">
              <a:solidFill>
                <a:srgbClr val="002060"/>
              </a:solidFill>
            </a:endParaRPr>
          </a:p>
        </p:txBody>
      </p:sp>
      <p:sp>
        <p:nvSpPr>
          <p:cNvPr id="3" name="Turinio vietos rezervavimo ženklas 2"/>
          <p:cNvSpPr>
            <a:spLocks noGrp="1"/>
          </p:cNvSpPr>
          <p:nvPr>
            <p:ph idx="1"/>
          </p:nvPr>
        </p:nvSpPr>
        <p:spPr/>
        <p:txBody>
          <a:bodyPr/>
          <a:lstStyle/>
          <a:p>
            <a:pPr marL="514350" indent="-514350">
              <a:buAutoNum type="arabicPeriod"/>
            </a:pPr>
            <a:r>
              <a:rPr lang="lt-LT" dirty="0" smtClean="0"/>
              <a:t>Kuo skiriasi vektoriniai ir skaliariniai dydžiai?</a:t>
            </a:r>
          </a:p>
          <a:p>
            <a:pPr marL="514350" indent="-514350">
              <a:buAutoNum type="arabicPeriod"/>
            </a:pPr>
            <a:r>
              <a:rPr lang="lt-LT" dirty="0" smtClean="0"/>
              <a:t>Kaip braižomas vektorius?</a:t>
            </a:r>
          </a:p>
          <a:p>
            <a:pPr marL="514350" indent="-514350">
              <a:buAutoNum type="arabicPeriod"/>
            </a:pPr>
            <a:r>
              <a:rPr lang="lt-LT" dirty="0" smtClean="0"/>
              <a:t>Kaip rasti vektorių projekcijas?</a:t>
            </a:r>
          </a:p>
          <a:p>
            <a:pPr marL="514350" indent="-514350">
              <a:buAutoNum type="arabicPeriod"/>
            </a:pPr>
            <a:r>
              <a:rPr lang="lt-LT" dirty="0" smtClean="0"/>
              <a:t>Kaip rasti vektoriaus ilgį?</a:t>
            </a:r>
            <a:endParaRPr lang="lt-LT" dirty="0"/>
          </a:p>
        </p:txBody>
      </p:sp>
      <p:cxnSp>
        <p:nvCxnSpPr>
          <p:cNvPr id="5" name="Tiesioji jungtis 4"/>
          <p:cNvCxnSpPr/>
          <p:nvPr/>
        </p:nvCxnSpPr>
        <p:spPr>
          <a:xfrm flipV="1">
            <a:off x="838200" y="1159496"/>
            <a:ext cx="10515600" cy="942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93348" y="45522"/>
            <a:ext cx="1013996" cy="369332"/>
          </a:xfrm>
          <a:prstGeom prst="rect">
            <a:avLst/>
          </a:prstGeom>
          <a:noFill/>
        </p:spPr>
        <p:txBody>
          <a:bodyPr wrap="none" rtlCol="0">
            <a:spAutoFit/>
          </a:bodyPr>
          <a:lstStyle/>
          <a:p>
            <a:r>
              <a:rPr lang="lt-LT" i="1" dirty="0" smtClean="0">
                <a:solidFill>
                  <a:srgbClr val="0070C0"/>
                </a:solidFill>
              </a:rPr>
              <a:t>Vektoriai</a:t>
            </a:r>
            <a:endParaRPr lang="lt-LT" i="1" dirty="0">
              <a:solidFill>
                <a:srgbClr val="0070C0"/>
              </a:solidFill>
            </a:endParaRPr>
          </a:p>
        </p:txBody>
      </p:sp>
    </p:spTree>
    <p:extLst>
      <p:ext uri="{BB962C8B-B14F-4D97-AF65-F5344CB8AC3E}">
        <p14:creationId xmlns:p14="http://schemas.microsoft.com/office/powerpoint/2010/main" val="32556748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b="1" dirty="0" smtClean="0">
                <a:solidFill>
                  <a:srgbClr val="002060"/>
                </a:solidFill>
              </a:rPr>
              <a:t>Formulių išreiškimas</a:t>
            </a:r>
            <a:endParaRPr lang="lt-LT" b="1" dirty="0">
              <a:solidFill>
                <a:srgbClr val="002060"/>
              </a:solidFill>
            </a:endParaRPr>
          </a:p>
        </p:txBody>
      </p:sp>
      <p:cxnSp>
        <p:nvCxnSpPr>
          <p:cNvPr id="5" name="Tiesioji jungtis 4"/>
          <p:cNvCxnSpPr/>
          <p:nvPr/>
        </p:nvCxnSpPr>
        <p:spPr>
          <a:xfrm flipV="1">
            <a:off x="828773" y="1168923"/>
            <a:ext cx="10515600" cy="942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urinio vietos rezervavimo ženklas 2"/>
              <p:cNvSpPr txBox="1">
                <a:spLocks/>
              </p:cNvSpPr>
              <p:nvPr/>
            </p:nvSpPr>
            <p:spPr>
              <a:xfrm>
                <a:off x="1000746" y="1583222"/>
                <a:ext cx="105156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b="1" dirty="0" smtClean="0">
                    <a:latin typeface="Times New Roman" panose="02020603050405020304" pitchFamily="18" charset="0"/>
                    <a:cs typeface="Times New Roman" panose="02020603050405020304" pitchFamily="18" charset="0"/>
                  </a:rPr>
                  <a:t>1 UŽD</a:t>
                </a:r>
                <a:r>
                  <a:rPr lang="lt-LT"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a:t>
                </a:r>
                <a:r>
                  <a:rPr lang="lt-LT" dirty="0" err="1">
                    <a:latin typeface="Times New Roman" panose="02020603050405020304" pitchFamily="18" charset="0"/>
                    <a:cs typeface="Times New Roman" panose="02020603050405020304" pitchFamily="18" charset="0"/>
                  </a:rPr>
                  <a:t>šreikškite</a:t>
                </a:r>
                <a:r>
                  <a:rPr lang="lt-LT" dirty="0">
                    <a:latin typeface="Times New Roman" panose="02020603050405020304" pitchFamily="18" charset="0"/>
                    <a:cs typeface="Times New Roman" panose="02020603050405020304" pitchFamily="18" charset="0"/>
                  </a:rPr>
                  <a:t> </a:t>
                </a:r>
                <a:r>
                  <a:rPr lang="lt-LT" dirty="0" err="1">
                    <a:latin typeface="Times New Roman" panose="02020603050405020304" pitchFamily="18" charset="0"/>
                    <a:cs typeface="Times New Roman" panose="02020603050405020304" pitchFamily="18" charset="0"/>
                  </a:rPr>
                  <a:t>a,b,c,d,e,f,g,h</a:t>
                </a:r>
                <a:r>
                  <a:rPr lang="lt-LT" dirty="0">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lt-LT"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lt-LT" b="1" i="1" smtClean="0">
                              <a:solidFill>
                                <a:srgbClr val="0070C0"/>
                              </a:solidFill>
                              <a:latin typeface="Cambria Math" panose="02040503050406030204" pitchFamily="18" charset="0"/>
                            </a:rPr>
                          </m:ctrlPr>
                        </m:fPr>
                        <m:num>
                          <m:r>
                            <a:rPr lang="en-US" b="1" i="1">
                              <a:solidFill>
                                <a:srgbClr val="0070C0"/>
                              </a:solidFill>
                              <a:latin typeface="Cambria Math" panose="02040503050406030204" pitchFamily="18" charset="0"/>
                            </a:rPr>
                            <m:t>𝒂𝒃</m:t>
                          </m:r>
                        </m:num>
                        <m:den>
                          <m:r>
                            <a:rPr lang="en-US" b="1" i="1">
                              <a:solidFill>
                                <a:srgbClr val="0070C0"/>
                              </a:solidFill>
                              <a:latin typeface="Cambria Math" panose="02040503050406030204" pitchFamily="18" charset="0"/>
                            </a:rPr>
                            <m:t>𝒄𝒅</m:t>
                          </m:r>
                        </m:den>
                      </m:f>
                      <m:r>
                        <a:rPr lang="lt-LT" b="1" i="1">
                          <a:solidFill>
                            <a:srgbClr val="0070C0"/>
                          </a:solidFill>
                          <a:latin typeface="Cambria Math" panose="02040503050406030204" pitchFamily="18" charset="0"/>
                          <a:ea typeface="Cambria Math" panose="02040503050406030204" pitchFamily="18" charset="0"/>
                        </a:rPr>
                        <m:t>=</m:t>
                      </m:r>
                      <m:f>
                        <m:fPr>
                          <m:ctrlPr>
                            <a:rPr lang="lt-LT" b="1" i="1">
                              <a:solidFill>
                                <a:srgbClr val="0070C0"/>
                              </a:solidFill>
                              <a:latin typeface="Cambria Math" panose="02040503050406030204" pitchFamily="18" charset="0"/>
                              <a:ea typeface="Cambria Math" panose="02040503050406030204" pitchFamily="18" charset="0"/>
                            </a:rPr>
                          </m:ctrlPr>
                        </m:fPr>
                        <m:num>
                          <m:r>
                            <a:rPr lang="en-US" b="1" i="1">
                              <a:solidFill>
                                <a:srgbClr val="0070C0"/>
                              </a:solidFill>
                              <a:latin typeface="Cambria Math" panose="02040503050406030204" pitchFamily="18" charset="0"/>
                              <a:ea typeface="Cambria Math" panose="02040503050406030204" pitchFamily="18" charset="0"/>
                            </a:rPr>
                            <m:t>𝒆𝒇</m:t>
                          </m:r>
                        </m:num>
                        <m:den>
                          <m:r>
                            <a:rPr lang="en-US" b="1" i="1">
                              <a:solidFill>
                                <a:srgbClr val="0070C0"/>
                              </a:solidFill>
                              <a:latin typeface="Cambria Math" panose="02040503050406030204" pitchFamily="18" charset="0"/>
                              <a:ea typeface="Cambria Math" panose="02040503050406030204" pitchFamily="18" charset="0"/>
                            </a:rPr>
                            <m:t>𝒈𝒉</m:t>
                          </m:r>
                        </m:den>
                      </m:f>
                    </m:oMath>
                  </m:oMathPara>
                </a14:m>
                <a:endParaRPr lang="lt-LT"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lt-LT"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lt-LT" b="1" dirty="0">
                    <a:latin typeface="Times New Roman" panose="02020603050405020304" pitchFamily="18" charset="0"/>
                    <a:cs typeface="Times New Roman" panose="02020603050405020304" pitchFamily="18" charset="0"/>
                  </a:rPr>
                  <a:t>2 UŽD</a:t>
                </a:r>
                <a:r>
                  <a:rPr lang="lt-LT" dirty="0">
                    <a:latin typeface="Times New Roman" panose="02020603050405020304" pitchFamily="18" charset="0"/>
                    <a:cs typeface="Times New Roman" panose="02020603050405020304" pitchFamily="18" charset="0"/>
                  </a:rPr>
                  <a:t>. Išreikškite fizikinius dydžius iš formulės:</a:t>
                </a:r>
              </a:p>
              <a:p>
                <a:r>
                  <a:rPr lang="lt-LT" dirty="0">
                    <a:latin typeface="Times New Roman" panose="02020603050405020304" pitchFamily="18" charset="0"/>
                    <a:cs typeface="Times New Roman" panose="02020603050405020304" pitchFamily="18" charset="0"/>
                  </a:rPr>
                  <a:t>švytuoklės ilgį </a:t>
                </a:r>
                <a14:m>
                  <m:oMath xmlns:m="http://schemas.openxmlformats.org/officeDocument/2006/math">
                    <m:r>
                      <a:rPr lang="lt-LT" i="1">
                        <a:latin typeface="Cambria Math" panose="02040503050406030204" pitchFamily="18" charset="0"/>
                      </a:rPr>
                      <m:t>𝑙</m:t>
                    </m:r>
                  </m:oMath>
                </a14:m>
                <a:r>
                  <a:rPr lang="lt-LT" dirty="0">
                    <a:latin typeface="Times New Roman" panose="02020603050405020304" pitchFamily="18" charset="0"/>
                    <a:cs typeface="Times New Roman" panose="02020603050405020304" pitchFamily="18" charset="0"/>
                  </a:rPr>
                  <a:t> iš formulės </a:t>
                </a:r>
                <a14:m>
                  <m:oMath xmlns:m="http://schemas.openxmlformats.org/officeDocument/2006/math">
                    <m:r>
                      <a:rPr lang="lt-LT" i="1">
                        <a:latin typeface="Cambria Math" panose="02040503050406030204" pitchFamily="18" charset="0"/>
                      </a:rPr>
                      <m:t>𝑇</m:t>
                    </m:r>
                    <m:r>
                      <a:rPr lang="lt-LT" i="1">
                        <a:latin typeface="Cambria Math" panose="02040503050406030204" pitchFamily="18" charset="0"/>
                      </a:rPr>
                      <m:t>=2</m:t>
                    </m:r>
                    <m:r>
                      <a:rPr lang="lt-LT" i="1">
                        <a:latin typeface="Cambria Math" panose="02040503050406030204" pitchFamily="18" charset="0"/>
                      </a:rPr>
                      <m:t>𝜋</m:t>
                    </m:r>
                    <m:rad>
                      <m:radPr>
                        <m:degHide m:val="on"/>
                        <m:ctrlPr>
                          <a:rPr lang="lt-LT" i="1">
                            <a:latin typeface="Cambria Math" panose="02040503050406030204" pitchFamily="18" charset="0"/>
                          </a:rPr>
                        </m:ctrlPr>
                      </m:radPr>
                      <m:deg/>
                      <m:e>
                        <m:f>
                          <m:fPr>
                            <m:ctrlPr>
                              <a:rPr lang="lt-LT" i="1">
                                <a:latin typeface="Cambria Math" panose="02040503050406030204" pitchFamily="18" charset="0"/>
                              </a:rPr>
                            </m:ctrlPr>
                          </m:fPr>
                          <m:num>
                            <m:r>
                              <a:rPr lang="lt-LT" i="1">
                                <a:latin typeface="Cambria Math" panose="02040503050406030204" pitchFamily="18" charset="0"/>
                              </a:rPr>
                              <m:t>𝑙</m:t>
                            </m:r>
                          </m:num>
                          <m:den>
                            <m:r>
                              <a:rPr lang="lt-LT" i="1">
                                <a:latin typeface="Cambria Math" panose="02040503050406030204" pitchFamily="18" charset="0"/>
                              </a:rPr>
                              <m:t>𝑔</m:t>
                            </m:r>
                          </m:den>
                        </m:f>
                      </m:e>
                    </m:rad>
                  </m:oMath>
                </a14:m>
                <a:r>
                  <a:rPr lang="lt-LT" dirty="0">
                    <a:latin typeface="Times New Roman" panose="02020603050405020304" pitchFamily="18" charset="0"/>
                    <a:cs typeface="Times New Roman" panose="02020603050405020304" pitchFamily="18" charset="0"/>
                  </a:rPr>
                  <a:t>.</a:t>
                </a:r>
              </a:p>
              <a:p>
                <a14:m>
                  <m:oMath xmlns:m="http://schemas.openxmlformats.org/officeDocument/2006/math">
                    <m:sSub>
                      <m:sSubPr>
                        <m:ctrlPr>
                          <a:rPr lang="lt-LT" i="1">
                            <a:latin typeface="Cambria Math" panose="02040503050406030204" pitchFamily="18" charset="0"/>
                          </a:rPr>
                        </m:ctrlPr>
                      </m:sSubPr>
                      <m:e>
                        <m:r>
                          <a:rPr lang="lt-LT" i="1">
                            <a:latin typeface="Cambria Math" panose="02040503050406030204" pitchFamily="18" charset="0"/>
                          </a:rPr>
                          <m:t>𝑣</m:t>
                        </m:r>
                      </m:e>
                      <m:sub>
                        <m:r>
                          <a:rPr lang="lt-LT" i="1">
                            <a:latin typeface="Cambria Math" panose="02040503050406030204" pitchFamily="18" charset="0"/>
                          </a:rPr>
                          <m:t>0</m:t>
                        </m:r>
                      </m:sub>
                    </m:sSub>
                  </m:oMath>
                </a14:m>
                <a:r>
                  <a:rPr lang="lt-LT" dirty="0">
                    <a:latin typeface="Times New Roman" panose="02020603050405020304" pitchFamily="18" charset="0"/>
                    <a:cs typeface="Times New Roman" panose="02020603050405020304" pitchFamily="18" charset="0"/>
                  </a:rPr>
                  <a:t> iš formulės </a:t>
                </a:r>
                <a14:m>
                  <m:oMath xmlns:m="http://schemas.openxmlformats.org/officeDocument/2006/math">
                    <m:r>
                      <a:rPr lang="lt-LT" i="1">
                        <a:latin typeface="Cambria Math" panose="02040503050406030204" pitchFamily="18" charset="0"/>
                      </a:rPr>
                      <m:t>𝑎</m:t>
                    </m:r>
                    <m:r>
                      <a:rPr lang="lt-LT" i="1">
                        <a:latin typeface="Cambria Math" panose="02040503050406030204" pitchFamily="18" charset="0"/>
                      </a:rPr>
                      <m:t>=</m:t>
                    </m:r>
                    <m:f>
                      <m:fPr>
                        <m:ctrlPr>
                          <a:rPr lang="lt-LT" i="1">
                            <a:latin typeface="Cambria Math" panose="02040503050406030204" pitchFamily="18" charset="0"/>
                          </a:rPr>
                        </m:ctrlPr>
                      </m:fPr>
                      <m:num>
                        <m:r>
                          <a:rPr lang="lt-LT" i="1">
                            <a:latin typeface="Cambria Math" panose="02040503050406030204" pitchFamily="18" charset="0"/>
                          </a:rPr>
                          <m:t>𝑣</m:t>
                        </m:r>
                        <m:r>
                          <a:rPr lang="lt-LT" i="1">
                            <a:latin typeface="Cambria Math" panose="02040503050406030204" pitchFamily="18" charset="0"/>
                          </a:rPr>
                          <m:t>−</m:t>
                        </m:r>
                        <m:sSub>
                          <m:sSubPr>
                            <m:ctrlPr>
                              <a:rPr lang="lt-LT" i="1">
                                <a:latin typeface="Cambria Math" panose="02040503050406030204" pitchFamily="18" charset="0"/>
                              </a:rPr>
                            </m:ctrlPr>
                          </m:sSubPr>
                          <m:e>
                            <m:r>
                              <a:rPr lang="lt-LT" i="1">
                                <a:latin typeface="Cambria Math" panose="02040503050406030204" pitchFamily="18" charset="0"/>
                              </a:rPr>
                              <m:t>𝑣</m:t>
                            </m:r>
                          </m:e>
                          <m:sub>
                            <m:r>
                              <a:rPr lang="lt-LT" i="1">
                                <a:latin typeface="Cambria Math" panose="02040503050406030204" pitchFamily="18" charset="0"/>
                              </a:rPr>
                              <m:t>0</m:t>
                            </m:r>
                          </m:sub>
                        </m:sSub>
                      </m:num>
                      <m:den>
                        <m:r>
                          <a:rPr lang="lt-LT" i="1">
                            <a:latin typeface="Cambria Math" panose="02040503050406030204" pitchFamily="18" charset="0"/>
                          </a:rPr>
                          <m:t>𝑡</m:t>
                        </m:r>
                      </m:den>
                    </m:f>
                  </m:oMath>
                </a14:m>
                <a:r>
                  <a:rPr lang="lt-LT" dirty="0">
                    <a:latin typeface="Times New Roman" panose="02020603050405020304" pitchFamily="18" charset="0"/>
                    <a:cs typeface="Times New Roman" panose="02020603050405020304" pitchFamily="18" charset="0"/>
                  </a:rPr>
                  <a:t>.</a:t>
                </a:r>
              </a:p>
              <a:p>
                <a:r>
                  <a:rPr lang="lt-LT" dirty="0">
                    <a:latin typeface="Times New Roman" panose="02020603050405020304" pitchFamily="18" charset="0"/>
                    <a:cs typeface="Times New Roman" panose="02020603050405020304" pitchFamily="18" charset="0"/>
                  </a:rPr>
                  <a:t>m iš formulės </a:t>
                </a:r>
                <a14:m>
                  <m:oMath xmlns:m="http://schemas.openxmlformats.org/officeDocument/2006/math">
                    <m:r>
                      <a:rPr lang="lt-LT" i="1">
                        <a:latin typeface="Cambria Math" panose="02040503050406030204" pitchFamily="18" charset="0"/>
                      </a:rPr>
                      <m:t>𝐹</m:t>
                    </m:r>
                    <m:r>
                      <a:rPr lang="lt-LT" i="1">
                        <a:latin typeface="Cambria Math" panose="02040503050406030204" pitchFamily="18" charset="0"/>
                      </a:rPr>
                      <m:t>=</m:t>
                    </m:r>
                    <m:r>
                      <a:rPr lang="lt-LT" i="1">
                        <a:latin typeface="Cambria Math" panose="02040503050406030204" pitchFamily="18" charset="0"/>
                      </a:rPr>
                      <m:t>𝐺</m:t>
                    </m:r>
                    <m:f>
                      <m:fPr>
                        <m:ctrlPr>
                          <a:rPr lang="lt-LT" i="1">
                            <a:latin typeface="Cambria Math" panose="02040503050406030204" pitchFamily="18" charset="0"/>
                          </a:rPr>
                        </m:ctrlPr>
                      </m:fPr>
                      <m:num>
                        <m:sSub>
                          <m:sSubPr>
                            <m:ctrlPr>
                              <a:rPr lang="lt-LT" i="1">
                                <a:latin typeface="Cambria Math" panose="02040503050406030204" pitchFamily="18" charset="0"/>
                              </a:rPr>
                            </m:ctrlPr>
                          </m:sSubPr>
                          <m:e>
                            <m:r>
                              <a:rPr lang="lt-LT" i="1">
                                <a:latin typeface="Cambria Math" panose="02040503050406030204" pitchFamily="18" charset="0"/>
                              </a:rPr>
                              <m:t>𝑚</m:t>
                            </m:r>
                          </m:e>
                          <m:sub>
                            <m:r>
                              <a:rPr lang="lt-LT" i="1">
                                <a:latin typeface="Cambria Math" panose="02040503050406030204" pitchFamily="18" charset="0"/>
                              </a:rPr>
                              <m:t>1</m:t>
                            </m:r>
                          </m:sub>
                        </m:sSub>
                        <m:sSub>
                          <m:sSubPr>
                            <m:ctrlPr>
                              <a:rPr lang="lt-LT" i="1">
                                <a:latin typeface="Cambria Math" panose="02040503050406030204" pitchFamily="18" charset="0"/>
                              </a:rPr>
                            </m:ctrlPr>
                          </m:sSubPr>
                          <m:e>
                            <m:r>
                              <a:rPr lang="lt-LT" i="1">
                                <a:latin typeface="Cambria Math" panose="02040503050406030204" pitchFamily="18" charset="0"/>
                              </a:rPr>
                              <m:t>𝑚</m:t>
                            </m:r>
                          </m:e>
                          <m:sub>
                            <m:r>
                              <a:rPr lang="lt-LT" i="1">
                                <a:latin typeface="Cambria Math" panose="02040503050406030204" pitchFamily="18" charset="0"/>
                              </a:rPr>
                              <m:t>2</m:t>
                            </m:r>
                          </m:sub>
                        </m:sSub>
                      </m:num>
                      <m:den>
                        <m:sSup>
                          <m:sSupPr>
                            <m:ctrlPr>
                              <a:rPr lang="lt-LT" i="1">
                                <a:latin typeface="Cambria Math" panose="02040503050406030204" pitchFamily="18" charset="0"/>
                              </a:rPr>
                            </m:ctrlPr>
                          </m:sSupPr>
                          <m:e>
                            <m:r>
                              <a:rPr lang="lt-LT" i="1">
                                <a:latin typeface="Cambria Math" panose="02040503050406030204" pitchFamily="18" charset="0"/>
                              </a:rPr>
                              <m:t>𝑟</m:t>
                            </m:r>
                          </m:e>
                          <m:sup>
                            <m:r>
                              <a:rPr lang="lt-LT" i="1">
                                <a:latin typeface="Cambria Math" panose="02040503050406030204" pitchFamily="18" charset="0"/>
                              </a:rPr>
                              <m:t>2</m:t>
                            </m:r>
                          </m:sup>
                        </m:sSup>
                      </m:den>
                    </m:f>
                  </m:oMath>
                </a14:m>
                <a:r>
                  <a:rPr lang="lt-LT" dirty="0">
                    <a:latin typeface="Times New Roman" panose="02020603050405020304" pitchFamily="18" charset="0"/>
                    <a:cs typeface="Times New Roman" panose="02020603050405020304" pitchFamily="18" charset="0"/>
                  </a:rPr>
                  <a:t>, kai </a:t>
                </a:r>
                <a14:m>
                  <m:oMath xmlns:m="http://schemas.openxmlformats.org/officeDocument/2006/math">
                    <m:sSub>
                      <m:sSubPr>
                        <m:ctrlPr>
                          <a:rPr lang="lt-LT" i="1">
                            <a:latin typeface="Cambria Math" panose="02040503050406030204" pitchFamily="18" charset="0"/>
                          </a:rPr>
                        </m:ctrlPr>
                      </m:sSubPr>
                      <m:e>
                        <m:r>
                          <a:rPr lang="lt-LT" i="1">
                            <a:latin typeface="Cambria Math" panose="02040503050406030204" pitchFamily="18" charset="0"/>
                          </a:rPr>
                          <m:t>𝑚</m:t>
                        </m:r>
                      </m:e>
                      <m:sub>
                        <m:r>
                          <a:rPr lang="lt-LT" i="1">
                            <a:latin typeface="Cambria Math" panose="02040503050406030204" pitchFamily="18" charset="0"/>
                          </a:rPr>
                          <m:t>1</m:t>
                        </m:r>
                      </m:sub>
                    </m:sSub>
                    <m:r>
                      <a:rPr lang="lt-LT" i="1">
                        <a:latin typeface="Cambria Math" panose="02040503050406030204" pitchFamily="18" charset="0"/>
                      </a:rPr>
                      <m:t>=</m:t>
                    </m:r>
                    <m:sSub>
                      <m:sSubPr>
                        <m:ctrlPr>
                          <a:rPr lang="lt-LT" i="1">
                            <a:latin typeface="Cambria Math" panose="02040503050406030204" pitchFamily="18" charset="0"/>
                          </a:rPr>
                        </m:ctrlPr>
                      </m:sSubPr>
                      <m:e>
                        <m:r>
                          <a:rPr lang="lt-LT" i="1">
                            <a:latin typeface="Cambria Math" panose="02040503050406030204" pitchFamily="18" charset="0"/>
                          </a:rPr>
                          <m:t>𝑚</m:t>
                        </m:r>
                      </m:e>
                      <m:sub>
                        <m:r>
                          <a:rPr lang="lt-LT" i="1">
                            <a:latin typeface="Cambria Math" panose="02040503050406030204" pitchFamily="18" charset="0"/>
                          </a:rPr>
                          <m:t>2</m:t>
                        </m:r>
                      </m:sub>
                    </m:sSub>
                    <m:r>
                      <a:rPr lang="lt-LT" i="1">
                        <a:latin typeface="Cambria Math" panose="02040503050406030204" pitchFamily="18" charset="0"/>
                      </a:rPr>
                      <m:t>=</m:t>
                    </m:r>
                    <m:r>
                      <a:rPr lang="lt-LT" i="1">
                        <a:latin typeface="Cambria Math" panose="02040503050406030204" pitchFamily="18" charset="0"/>
                      </a:rPr>
                      <m:t>𝑚</m:t>
                    </m:r>
                  </m:oMath>
                </a14:m>
                <a:r>
                  <a:rPr lang="lt-LT" dirty="0">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lt-LT" dirty="0">
                  <a:latin typeface="Times New Roman" panose="02020603050405020304" pitchFamily="18" charset="0"/>
                  <a:cs typeface="Times New Roman" panose="02020603050405020304" pitchFamily="18" charset="0"/>
                </a:endParaRPr>
              </a:p>
            </p:txBody>
          </p:sp>
        </mc:Choice>
        <mc:Fallback xmlns="">
          <p:sp>
            <p:nvSpPr>
              <p:cNvPr id="6" name="Turinio vietos rezervavimo ženklas 2"/>
              <p:cNvSpPr txBox="1">
                <a:spLocks noRot="1" noChangeAspect="1" noMove="1" noResize="1" noEditPoints="1" noAdjustHandles="1" noChangeArrowheads="1" noChangeShapeType="1" noTextEdit="1"/>
              </p:cNvSpPr>
              <p:nvPr/>
            </p:nvSpPr>
            <p:spPr>
              <a:xfrm>
                <a:off x="1000746" y="1583222"/>
                <a:ext cx="10515600" cy="4351338"/>
              </a:xfrm>
              <a:prstGeom prst="rect">
                <a:avLst/>
              </a:prstGeom>
              <a:blipFill>
                <a:blip r:embed="rId2"/>
                <a:stretch>
                  <a:fillRect l="-1043" t="-3922"/>
                </a:stretch>
              </a:blipFill>
            </p:spPr>
            <p:txBody>
              <a:bodyPr/>
              <a:lstStyle/>
              <a:p>
                <a:r>
                  <a:rPr lang="lt-LT">
                    <a:noFill/>
                  </a:rPr>
                  <a:t> </a:t>
                </a:r>
              </a:p>
            </p:txBody>
          </p:sp>
        </mc:Fallback>
      </mc:AlternateContent>
      <p:sp>
        <p:nvSpPr>
          <p:cNvPr id="7" name="TextBox 6"/>
          <p:cNvSpPr txBox="1"/>
          <p:nvPr/>
        </p:nvSpPr>
        <p:spPr>
          <a:xfrm>
            <a:off x="10053529" y="180459"/>
            <a:ext cx="2138471" cy="369332"/>
          </a:xfrm>
          <a:prstGeom prst="rect">
            <a:avLst/>
          </a:prstGeom>
          <a:noFill/>
        </p:spPr>
        <p:txBody>
          <a:bodyPr wrap="none" rtlCol="0">
            <a:spAutoFit/>
          </a:bodyPr>
          <a:lstStyle/>
          <a:p>
            <a:r>
              <a:rPr lang="lt-LT" i="1" dirty="0" smtClean="0">
                <a:solidFill>
                  <a:srgbClr val="0070C0"/>
                </a:solidFill>
              </a:rPr>
              <a:t>Formulių išreiškimas</a:t>
            </a:r>
            <a:endParaRPr lang="lt-LT" i="1" dirty="0">
              <a:solidFill>
                <a:srgbClr val="0070C0"/>
              </a:solidFill>
            </a:endParaRPr>
          </a:p>
        </p:txBody>
      </p:sp>
    </p:spTree>
    <p:extLst>
      <p:ext uri="{BB962C8B-B14F-4D97-AF65-F5344CB8AC3E}">
        <p14:creationId xmlns:p14="http://schemas.microsoft.com/office/powerpoint/2010/main" val="44828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b="1" dirty="0" smtClean="0">
                <a:solidFill>
                  <a:schemeClr val="accent5">
                    <a:lumMod val="50000"/>
                  </a:schemeClr>
                </a:solidFill>
              </a:rPr>
              <a:t>Fizikos mokymasis</a:t>
            </a:r>
            <a:endParaRPr lang="lt-LT" b="1" dirty="0">
              <a:solidFill>
                <a:schemeClr val="accent5">
                  <a:lumMod val="50000"/>
                </a:schemeClr>
              </a:solidFill>
            </a:endParaRPr>
          </a:p>
        </p:txBody>
      </p:sp>
      <p:sp>
        <p:nvSpPr>
          <p:cNvPr id="3" name="Turinio vietos rezervavimo ženklas 2"/>
          <p:cNvSpPr>
            <a:spLocks noGrp="1"/>
          </p:cNvSpPr>
          <p:nvPr>
            <p:ph idx="1"/>
          </p:nvPr>
        </p:nvSpPr>
        <p:spPr/>
        <p:txBody>
          <a:bodyPr/>
          <a:lstStyle/>
          <a:p>
            <a:pPr marL="514350" indent="-514350">
              <a:buAutoNum type="arabicPeriod"/>
            </a:pPr>
            <a:r>
              <a:rPr lang="lt-LT" dirty="0" smtClean="0"/>
              <a:t>Turėti skaičiuotuvą, A4 formato sąsiuvinį langeliais, klijų.</a:t>
            </a:r>
          </a:p>
          <a:p>
            <a:pPr marL="514350" indent="-514350">
              <a:buAutoNum type="arabicPeriod"/>
            </a:pPr>
            <a:r>
              <a:rPr lang="lt-LT" dirty="0" smtClean="0"/>
              <a:t>Namų darbai užduodami 2-3 kartus per savaitę. Neatlikus atsiskaityti galima iki kitos pamokos per pertrauką, konsultaciją.</a:t>
            </a:r>
          </a:p>
          <a:p>
            <a:pPr marL="514350" indent="-514350">
              <a:buAutoNum type="arabicPeriod"/>
            </a:pPr>
            <a:r>
              <a:rPr lang="lt-LT" dirty="0" smtClean="0"/>
              <a:t>Jei kontrolinio darbo dieną yra likęs bent vienas neištaisytas </a:t>
            </a:r>
            <a:r>
              <a:rPr lang="lt-LT" b="1" dirty="0" smtClean="0">
                <a:solidFill>
                  <a:schemeClr val="accent5">
                    <a:lumMod val="50000"/>
                  </a:schemeClr>
                </a:solidFill>
              </a:rPr>
              <a:t>,,</a:t>
            </a:r>
            <a:r>
              <a:rPr lang="lt-LT" b="1" dirty="0" err="1" smtClean="0">
                <a:solidFill>
                  <a:schemeClr val="accent5">
                    <a:lumMod val="50000"/>
                  </a:schemeClr>
                </a:solidFill>
              </a:rPr>
              <a:t>nd</a:t>
            </a:r>
            <a:r>
              <a:rPr lang="lt-LT" b="1" dirty="0" smtClean="0">
                <a:solidFill>
                  <a:schemeClr val="accent5">
                    <a:lumMod val="50000"/>
                  </a:schemeClr>
                </a:solidFill>
              </a:rPr>
              <a:t>“</a:t>
            </a:r>
            <a:r>
              <a:rPr lang="lt-LT" dirty="0" smtClean="0"/>
              <a:t>, darbo rašyti neleidžiama ir jis vertinamas ,,</a:t>
            </a:r>
            <a:r>
              <a:rPr lang="lt-LT" b="1" dirty="0" smtClean="0">
                <a:solidFill>
                  <a:srgbClr val="002060"/>
                </a:solidFill>
              </a:rPr>
              <a:t>1</a:t>
            </a:r>
            <a:r>
              <a:rPr lang="lt-LT" dirty="0" smtClean="0"/>
              <a:t>“.</a:t>
            </a:r>
          </a:p>
          <a:p>
            <a:pPr marL="514350" indent="-514350">
              <a:buAutoNum type="arabicPeriod"/>
            </a:pPr>
            <a:r>
              <a:rPr lang="lt-LT" dirty="0" smtClean="0"/>
              <a:t>Per pusmetį gausite 5 </a:t>
            </a:r>
            <a:r>
              <a:rPr lang="lt-LT" dirty="0" err="1" smtClean="0"/>
              <a:t>įvertinimus</a:t>
            </a:r>
            <a:r>
              <a:rPr lang="lt-LT" dirty="0" smtClean="0"/>
              <a:t>.</a:t>
            </a:r>
          </a:p>
          <a:p>
            <a:pPr marL="514350" indent="-514350">
              <a:buAutoNum type="arabicPeriod"/>
            </a:pPr>
            <a:endParaRPr lang="lt-LT" dirty="0"/>
          </a:p>
        </p:txBody>
      </p:sp>
      <p:cxnSp>
        <p:nvCxnSpPr>
          <p:cNvPr id="5" name="Tiesioji jungtis 4"/>
          <p:cNvCxnSpPr/>
          <p:nvPr/>
        </p:nvCxnSpPr>
        <p:spPr>
          <a:xfrm>
            <a:off x="838200" y="1188162"/>
            <a:ext cx="105156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0068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p:cNvPicPr>
            <a:picLocks noGrp="1" noChangeAspect="1"/>
          </p:cNvPicPr>
          <p:nvPr>
            <p:ph idx="1"/>
          </p:nvPr>
        </p:nvPicPr>
        <p:blipFill>
          <a:blip r:embed="rId2"/>
          <a:stretch>
            <a:fillRect/>
          </a:stretch>
        </p:blipFill>
        <p:spPr>
          <a:xfrm>
            <a:off x="4293888" y="2589087"/>
            <a:ext cx="4093960" cy="1557702"/>
          </a:xfrm>
          <a:prstGeom prst="rect">
            <a:avLst/>
          </a:prstGeom>
        </p:spPr>
      </p:pic>
      <p:sp>
        <p:nvSpPr>
          <p:cNvPr id="4" name="Pavadinimas 1"/>
          <p:cNvSpPr txBox="1">
            <a:spLocks/>
          </p:cNvSpPr>
          <p:nvPr/>
        </p:nvSpPr>
        <p:spPr>
          <a:xfrm>
            <a:off x="1083068" y="188752"/>
            <a:ext cx="10515600" cy="886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b="1" dirty="0" smtClean="0">
                <a:solidFill>
                  <a:schemeClr val="accent5">
                    <a:lumMod val="50000"/>
                  </a:schemeClr>
                </a:solidFill>
              </a:rPr>
              <a:t>Diagnostinis testas</a:t>
            </a:r>
            <a:endParaRPr lang="lt-LT" b="1" dirty="0">
              <a:solidFill>
                <a:schemeClr val="accent5">
                  <a:lumMod val="50000"/>
                </a:schemeClr>
              </a:solidFill>
            </a:endParaRPr>
          </a:p>
        </p:txBody>
      </p:sp>
      <p:cxnSp>
        <p:nvCxnSpPr>
          <p:cNvPr id="5" name="Tiesioji jungtis 4"/>
          <p:cNvCxnSpPr/>
          <p:nvPr/>
        </p:nvCxnSpPr>
        <p:spPr>
          <a:xfrm>
            <a:off x="838200" y="787470"/>
            <a:ext cx="105156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844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endParaRPr lang="lt-LT"/>
          </a:p>
        </p:txBody>
      </p:sp>
      <p:pic>
        <p:nvPicPr>
          <p:cNvPr id="4" name="Paveikslėlis 3"/>
          <p:cNvPicPr>
            <a:picLocks noChangeAspect="1"/>
          </p:cNvPicPr>
          <p:nvPr/>
        </p:nvPicPr>
        <p:blipFill>
          <a:blip r:embed="rId2"/>
          <a:stretch>
            <a:fillRect/>
          </a:stretch>
        </p:blipFill>
        <p:spPr>
          <a:xfrm>
            <a:off x="176745" y="375007"/>
            <a:ext cx="11838507" cy="6482993"/>
          </a:xfrm>
          <a:prstGeom prst="rect">
            <a:avLst/>
          </a:prstGeom>
        </p:spPr>
      </p:pic>
      <p:sp>
        <p:nvSpPr>
          <p:cNvPr id="5" name="5 kampų žvaigždė 4"/>
          <p:cNvSpPr/>
          <p:nvPr/>
        </p:nvSpPr>
        <p:spPr>
          <a:xfrm>
            <a:off x="6095998" y="2606029"/>
            <a:ext cx="390418" cy="390418"/>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5 kampų žvaigždė 5"/>
          <p:cNvSpPr/>
          <p:nvPr/>
        </p:nvSpPr>
        <p:spPr>
          <a:xfrm>
            <a:off x="9792983" y="3446979"/>
            <a:ext cx="390418" cy="390418"/>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5 kampų žvaigždė 6"/>
          <p:cNvSpPr/>
          <p:nvPr/>
        </p:nvSpPr>
        <p:spPr>
          <a:xfrm>
            <a:off x="6095998" y="4251856"/>
            <a:ext cx="390418" cy="390418"/>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5 kampų žvaigždė 7"/>
          <p:cNvSpPr/>
          <p:nvPr/>
        </p:nvSpPr>
        <p:spPr>
          <a:xfrm>
            <a:off x="6095998" y="5214409"/>
            <a:ext cx="390418" cy="390418"/>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5 kampų žvaigždė 8"/>
          <p:cNvSpPr/>
          <p:nvPr/>
        </p:nvSpPr>
        <p:spPr>
          <a:xfrm>
            <a:off x="9792983" y="6116030"/>
            <a:ext cx="390418" cy="390418"/>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extBox 9"/>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364407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en-US" b="1" dirty="0" err="1" smtClean="0">
                <a:solidFill>
                  <a:schemeClr val="accent1">
                    <a:lumMod val="50000"/>
                  </a:schemeClr>
                </a:solidFill>
              </a:rPr>
              <a:t>Tyrimai</a:t>
            </a:r>
            <a:r>
              <a:rPr lang="en-US" b="1" dirty="0" smtClean="0">
                <a:solidFill>
                  <a:schemeClr val="accent1">
                    <a:lumMod val="50000"/>
                  </a:schemeClr>
                </a:solidFill>
              </a:rPr>
              <a:t> </a:t>
            </a:r>
            <a:r>
              <a:rPr lang="en-US" b="1" dirty="0" err="1" smtClean="0">
                <a:solidFill>
                  <a:schemeClr val="accent1">
                    <a:lumMod val="50000"/>
                  </a:schemeClr>
                </a:solidFill>
              </a:rPr>
              <a:t>ir</a:t>
            </a:r>
            <a:r>
              <a:rPr lang="en-US" b="1" dirty="0" smtClean="0">
                <a:solidFill>
                  <a:schemeClr val="accent1">
                    <a:lumMod val="50000"/>
                  </a:schemeClr>
                </a:solidFill>
              </a:rPr>
              <a:t> </a:t>
            </a:r>
            <a:r>
              <a:rPr lang="en-US" b="1" dirty="0" err="1" smtClean="0">
                <a:solidFill>
                  <a:schemeClr val="accent1">
                    <a:lumMod val="50000"/>
                  </a:schemeClr>
                </a:solidFill>
              </a:rPr>
              <a:t>matavimai</a:t>
            </a:r>
            <a:endParaRPr lang="lt-LT" b="1" dirty="0">
              <a:solidFill>
                <a:schemeClr val="accent1">
                  <a:lumMod val="50000"/>
                </a:schemeClr>
              </a:solidFill>
            </a:endParaRPr>
          </a:p>
        </p:txBody>
      </p:sp>
      <p:sp>
        <p:nvSpPr>
          <p:cNvPr id="3" name="Turinio vietos rezervavimo ženklas 2"/>
          <p:cNvSpPr>
            <a:spLocks noGrp="1"/>
          </p:cNvSpPr>
          <p:nvPr>
            <p:ph idx="1"/>
          </p:nvPr>
        </p:nvSpPr>
        <p:spPr/>
        <p:txBody>
          <a:bodyPr/>
          <a:lstStyle/>
          <a:p>
            <a:pPr marL="342900" lvl="0" indent="-342900">
              <a:lnSpc>
                <a:spcPct val="107000"/>
              </a:lnSpc>
              <a:spcAft>
                <a:spcPts val="0"/>
              </a:spcAft>
              <a:buFont typeface="+mj-lt"/>
              <a:buAutoNum type="arabicPeriod"/>
            </a:pPr>
            <a:r>
              <a:rPr lang="lt-LT" sz="2400" dirty="0">
                <a:latin typeface="Times New Roman" panose="02020603050405020304" pitchFamily="18" charset="0"/>
                <a:ea typeface="Calibri" panose="020F0502020204030204" pitchFamily="34" charset="0"/>
                <a:cs typeface="Times New Roman" panose="02020603050405020304" pitchFamily="18" charset="0"/>
              </a:rPr>
              <a:t>Kuo skiriasi tyrimas, stebėjimas, eksperimentas ir laboratorinis darbas?</a:t>
            </a:r>
          </a:p>
          <a:p>
            <a:pPr marL="342900" lvl="0" indent="-342900">
              <a:lnSpc>
                <a:spcPct val="107000"/>
              </a:lnSpc>
              <a:spcAft>
                <a:spcPts val="0"/>
              </a:spcAft>
              <a:buFont typeface="+mj-lt"/>
              <a:buAutoNum type="arabicPeriod"/>
            </a:pPr>
            <a:r>
              <a:rPr lang="lt-LT" sz="2400" dirty="0">
                <a:latin typeface="Times New Roman" panose="02020603050405020304" pitchFamily="18" charset="0"/>
                <a:ea typeface="Calibri" panose="020F0502020204030204" pitchFamily="34" charset="0"/>
                <a:cs typeface="Times New Roman" panose="02020603050405020304" pitchFamily="18" charset="0"/>
              </a:rPr>
              <a:t>Kokie yra mokslinio tyrimo etapai?</a:t>
            </a:r>
          </a:p>
          <a:p>
            <a:pPr marL="342900" lvl="0" indent="-342900">
              <a:lnSpc>
                <a:spcPct val="107000"/>
              </a:lnSpc>
              <a:spcAft>
                <a:spcPts val="0"/>
              </a:spcAft>
              <a:buFont typeface="+mj-lt"/>
              <a:buAutoNum type="arabicPeriod"/>
            </a:pPr>
            <a:r>
              <a:rPr lang="lt-LT" sz="2400" dirty="0">
                <a:latin typeface="Times New Roman" panose="02020603050405020304" pitchFamily="18" charset="0"/>
                <a:ea typeface="Calibri" panose="020F0502020204030204" pitchFamily="34" charset="0"/>
                <a:cs typeface="Times New Roman" panose="02020603050405020304" pitchFamily="18" charset="0"/>
              </a:rPr>
              <a:t>Kodėl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naudojami</a:t>
            </a:r>
            <a:r>
              <a:rPr lang="lt-LT"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lt-LT" sz="2400" dirty="0">
                <a:latin typeface="Times New Roman" panose="02020603050405020304" pitchFamily="18" charset="0"/>
                <a:ea typeface="Calibri" panose="020F0502020204030204" pitchFamily="34" charset="0"/>
                <a:cs typeface="Times New Roman" panose="02020603050405020304" pitchFamily="18" charset="0"/>
              </a:rPr>
              <a:t>fizikiniai modeliai?</a:t>
            </a:r>
          </a:p>
          <a:p>
            <a:pPr marL="342900" lvl="0" indent="-342900">
              <a:lnSpc>
                <a:spcPct val="107000"/>
              </a:lnSpc>
              <a:spcAft>
                <a:spcPts val="800"/>
              </a:spcAft>
              <a:buFont typeface="+mj-lt"/>
              <a:buAutoNum type="arabicPeriod"/>
            </a:pPr>
            <a:r>
              <a:rPr lang="lt-LT" sz="2400" dirty="0" err="1" smtClean="0">
                <a:latin typeface="Times New Roman" panose="02020603050405020304" pitchFamily="18" charset="0"/>
                <a:ea typeface="Calibri" panose="020F0502020204030204" pitchFamily="34" charset="0"/>
                <a:cs typeface="Times New Roman" panose="02020603050405020304" pitchFamily="18" charset="0"/>
              </a:rPr>
              <a:t>Ka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m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reikalinga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SI –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tarptautin</a:t>
            </a:r>
            <a:r>
              <a:rPr lang="lt-LT" sz="2400" dirty="0" smtClean="0">
                <a:latin typeface="Times New Roman" panose="02020603050405020304" pitchFamily="18" charset="0"/>
                <a:ea typeface="Calibri" panose="020F0502020204030204" pitchFamily="34" charset="0"/>
                <a:cs typeface="Times New Roman" panose="02020603050405020304" pitchFamily="18" charset="0"/>
              </a:rPr>
              <a:t>ė vienetų sistema?</a:t>
            </a:r>
            <a:endParaRPr lang="lt-LT"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lt-LT" dirty="0"/>
          </a:p>
        </p:txBody>
      </p:sp>
      <p:cxnSp>
        <p:nvCxnSpPr>
          <p:cNvPr id="5" name="Tiesioji jungtis 4"/>
          <p:cNvCxnSpPr/>
          <p:nvPr/>
        </p:nvCxnSpPr>
        <p:spPr>
          <a:xfrm flipV="1">
            <a:off x="838200" y="1187777"/>
            <a:ext cx="10515600" cy="9427"/>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3941129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1. </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Kuo </a:t>
            </a:r>
            <a:r>
              <a:rPr lang="lt-LT"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skiriasi tyrimas, stebėjimas, eksperimentas ir laboratorinis darbas</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lt-LT" dirty="0">
              <a:solidFill>
                <a:schemeClr val="accent1">
                  <a:lumMod val="50000"/>
                </a:schemeClr>
              </a:solidFill>
            </a:endParaRPr>
          </a:p>
        </p:txBody>
      </p:sp>
      <p:pic>
        <p:nvPicPr>
          <p:cNvPr id="4" name="Turinio vietos rezervavimo ženklas 3" descr="undefine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1800" y="2212160"/>
            <a:ext cx="4306117" cy="3857625"/>
          </a:xfrm>
          <a:prstGeom prst="rect">
            <a:avLst/>
          </a:prstGeom>
          <a:noFill/>
          <a:ln>
            <a:noFill/>
          </a:ln>
        </p:spPr>
      </p:pic>
      <p:sp>
        <p:nvSpPr>
          <p:cNvPr id="5" name="Teksto laukas 2"/>
          <p:cNvSpPr txBox="1"/>
          <p:nvPr/>
        </p:nvSpPr>
        <p:spPr>
          <a:xfrm>
            <a:off x="3789881" y="5785260"/>
            <a:ext cx="1065731" cy="56905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lt-LT" sz="1600" b="1" dirty="0">
                <a:effectLst/>
                <a:latin typeface="Calibri" panose="020F0502020204030204" pitchFamily="34" charset="0"/>
                <a:ea typeface="Calibri" panose="020F0502020204030204" pitchFamily="34" charset="0"/>
                <a:cs typeface="Times New Roman" panose="02020603050405020304" pitchFamily="18" charset="0"/>
              </a:rPr>
              <a:t>Aristotelio fizika</a:t>
            </a:r>
          </a:p>
        </p:txBody>
      </p:sp>
      <p:sp>
        <p:nvSpPr>
          <p:cNvPr id="6" name="Teksto laukas 3"/>
          <p:cNvSpPr txBox="1"/>
          <p:nvPr/>
        </p:nvSpPr>
        <p:spPr>
          <a:xfrm>
            <a:off x="6314901" y="5785260"/>
            <a:ext cx="1299625" cy="65640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lt-LT" sz="1600" b="1" dirty="0">
                <a:effectLst/>
                <a:latin typeface="Calibri" panose="020F0502020204030204" pitchFamily="34" charset="0"/>
                <a:ea typeface="Calibri" panose="020F0502020204030204" pitchFamily="34" charset="0"/>
                <a:cs typeface="Times New Roman" panose="02020603050405020304" pitchFamily="18" charset="0"/>
              </a:rPr>
              <a:t>Galilėjaus</a:t>
            </a:r>
            <a:r>
              <a:rPr lang="lt-LT" b="1" dirty="0">
                <a:effectLst/>
                <a:latin typeface="Calibri" panose="020F0502020204030204" pitchFamily="34" charset="0"/>
                <a:ea typeface="Calibri" panose="020F0502020204030204" pitchFamily="34" charset="0"/>
                <a:cs typeface="Times New Roman" panose="02020603050405020304" pitchFamily="18" charset="0"/>
              </a:rPr>
              <a:t> </a:t>
            </a:r>
            <a:r>
              <a:rPr lang="lt-LT" sz="1600" b="1" dirty="0">
                <a:effectLst/>
                <a:latin typeface="Calibri" panose="020F0502020204030204" pitchFamily="34" charset="0"/>
                <a:ea typeface="Calibri" panose="020F0502020204030204" pitchFamily="34" charset="0"/>
                <a:cs typeface="Times New Roman" panose="02020603050405020304" pitchFamily="18" charset="0"/>
              </a:rPr>
              <a:t>fizika</a:t>
            </a:r>
            <a:endParaRPr lang="lt-LT"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Aristotle - Wordsworth Edi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45" y="2421435"/>
            <a:ext cx="2329354" cy="2509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alilėjus – Vikipedij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0101" y="2551959"/>
            <a:ext cx="1973097" cy="26993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860877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2. </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Kokie </a:t>
            </a:r>
            <a:r>
              <a:rPr lang="lt-LT"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yra mokslinio tyrimo etapai</a:t>
            </a:r>
            <a:r>
              <a:rPr lang="lt-LT"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lt-LT" dirty="0">
              <a:solidFill>
                <a:schemeClr val="accent1">
                  <a:lumMod val="50000"/>
                </a:schemeClr>
              </a:solidFill>
            </a:endParaRPr>
          </a:p>
        </p:txBody>
      </p:sp>
      <p:pic>
        <p:nvPicPr>
          <p:cNvPr id="4" name="Paveikslėlis 3"/>
          <p:cNvPicPr>
            <a:picLocks noChangeAspect="1"/>
          </p:cNvPicPr>
          <p:nvPr/>
        </p:nvPicPr>
        <p:blipFill>
          <a:blip r:embed="rId2"/>
          <a:stretch>
            <a:fillRect/>
          </a:stretch>
        </p:blipFill>
        <p:spPr>
          <a:xfrm>
            <a:off x="104004" y="1426647"/>
            <a:ext cx="11983992" cy="4460445"/>
          </a:xfrm>
          <a:prstGeom prst="rect">
            <a:avLst/>
          </a:prstGeom>
        </p:spPr>
      </p:pic>
      <p:cxnSp>
        <p:nvCxnSpPr>
          <p:cNvPr id="6" name="Tiesioji rodyklės jungtis 5"/>
          <p:cNvCxnSpPr/>
          <p:nvPr/>
        </p:nvCxnSpPr>
        <p:spPr>
          <a:xfrm>
            <a:off x="5476126" y="2804845"/>
            <a:ext cx="1089061" cy="113016"/>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Tiesioji rodyklės jungtis 6"/>
          <p:cNvCxnSpPr/>
          <p:nvPr/>
        </p:nvCxnSpPr>
        <p:spPr>
          <a:xfrm>
            <a:off x="5476125" y="3600361"/>
            <a:ext cx="1089061" cy="113016"/>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Tiesioji rodyklės jungtis 7"/>
          <p:cNvCxnSpPr/>
          <p:nvPr/>
        </p:nvCxnSpPr>
        <p:spPr>
          <a:xfrm>
            <a:off x="5476124" y="4307635"/>
            <a:ext cx="996595" cy="942459"/>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Tiesioji rodyklės jungtis 9"/>
          <p:cNvCxnSpPr/>
          <p:nvPr/>
        </p:nvCxnSpPr>
        <p:spPr>
          <a:xfrm flipV="1">
            <a:off x="5476125" y="4395877"/>
            <a:ext cx="1089061" cy="713142"/>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86481" y="45522"/>
            <a:ext cx="2115836" cy="369332"/>
          </a:xfrm>
          <a:prstGeom prst="rect">
            <a:avLst/>
          </a:prstGeom>
          <a:noFill/>
        </p:spPr>
        <p:txBody>
          <a:bodyPr wrap="none" rtlCol="0">
            <a:spAutoFit/>
          </a:bodyPr>
          <a:lstStyle/>
          <a:p>
            <a:r>
              <a:rPr lang="en-US" i="1" dirty="0" err="1" smtClean="0">
                <a:solidFill>
                  <a:srgbClr val="0070C0"/>
                </a:solidFill>
              </a:rPr>
              <a:t>Tyrimai</a:t>
            </a:r>
            <a:r>
              <a:rPr lang="en-US" i="1" dirty="0" smtClean="0">
                <a:solidFill>
                  <a:srgbClr val="0070C0"/>
                </a:solidFill>
              </a:rPr>
              <a:t> </a:t>
            </a:r>
            <a:r>
              <a:rPr lang="en-US" i="1" dirty="0" err="1" smtClean="0">
                <a:solidFill>
                  <a:srgbClr val="0070C0"/>
                </a:solidFill>
              </a:rPr>
              <a:t>ir</a:t>
            </a:r>
            <a:r>
              <a:rPr lang="en-US" i="1" dirty="0" smtClean="0">
                <a:solidFill>
                  <a:srgbClr val="0070C0"/>
                </a:solidFill>
              </a:rPr>
              <a:t> </a:t>
            </a:r>
            <a:r>
              <a:rPr lang="en-US" i="1" dirty="0" err="1" smtClean="0">
                <a:solidFill>
                  <a:srgbClr val="0070C0"/>
                </a:solidFill>
              </a:rPr>
              <a:t>matavimai</a:t>
            </a:r>
            <a:endParaRPr lang="lt-LT" i="1" dirty="0">
              <a:solidFill>
                <a:srgbClr val="0070C0"/>
              </a:solidFill>
            </a:endParaRPr>
          </a:p>
        </p:txBody>
      </p:sp>
    </p:spTree>
    <p:extLst>
      <p:ext uri="{BB962C8B-B14F-4D97-AF65-F5344CB8AC3E}">
        <p14:creationId xmlns:p14="http://schemas.microsoft.com/office/powerpoint/2010/main" val="20952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1178</Words>
  <Application>Microsoft Office PowerPoint</Application>
  <PresentationFormat>Plačiaekranė</PresentationFormat>
  <Paragraphs>172</Paragraphs>
  <Slides>31</Slides>
  <Notes>2</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31</vt:i4>
      </vt:variant>
    </vt:vector>
  </HeadingPairs>
  <TitlesOfParts>
    <vt:vector size="37" baseType="lpstr">
      <vt:lpstr>Arial</vt:lpstr>
      <vt:lpstr>Calibri</vt:lpstr>
      <vt:lpstr>Calibri Light</vt:lpstr>
      <vt:lpstr>Cambria Math</vt:lpstr>
      <vt:lpstr>Times New Roman</vt:lpstr>
      <vt:lpstr>„Office“ tema</vt:lpstr>
      <vt:lpstr>„PowerPoint“ pateiktis</vt:lpstr>
      <vt:lpstr>„PowerPoint“ pateiktis</vt:lpstr>
      <vt:lpstr>„PowerPoint“ pateiktis</vt:lpstr>
      <vt:lpstr>Fizikos mokymasis</vt:lpstr>
      <vt:lpstr>„PowerPoint“ pateiktis</vt:lpstr>
      <vt:lpstr>„PowerPoint“ pateiktis</vt:lpstr>
      <vt:lpstr>Tyrimai ir matavimai</vt:lpstr>
      <vt:lpstr>1. Kuo skiriasi tyrimas, stebėjimas, eksperimentas ir laboratorinis darbas?</vt:lpstr>
      <vt:lpstr>2. Kokie yra mokslinio tyrimo etapai?</vt:lpstr>
      <vt:lpstr>3. Kodėl naudojami fizikiniai modeliai?</vt:lpstr>
      <vt:lpstr>„PowerPoint“ pateiktis</vt:lpstr>
      <vt:lpstr>4. Kam reikalinga SI – tarptautinė vienetų sistema?</vt:lpstr>
      <vt:lpstr>4. Kam reikalinga SI – tarptautinė vienetų sistema?</vt:lpstr>
      <vt:lpstr>4. Kam reikalinga SI – tarptautinė vienetų sistema?</vt:lpstr>
      <vt:lpstr>„PowerPoint“ pateiktis</vt:lpstr>
      <vt:lpstr>„PowerPoint“ pateiktis</vt:lpstr>
      <vt:lpstr>„PowerPoint“ pateiktis</vt:lpstr>
      <vt:lpstr>Tyrimai ir matavimai</vt:lpstr>
      <vt:lpstr>Paklaidos</vt:lpstr>
      <vt:lpstr>Absoliutinė prietaiso paklaida</vt:lpstr>
      <vt:lpstr>„PowerPoint“ pateiktis</vt:lpstr>
      <vt:lpstr>„PowerPoint“ pateiktis</vt:lpstr>
      <vt:lpstr>„PowerPoint“ pateiktis</vt:lpstr>
      <vt:lpstr>„PowerPoint“ pateiktis</vt:lpstr>
      <vt:lpstr>Santykinė paklaida</vt:lpstr>
      <vt:lpstr>Netiesioginių matavimų santykinės paklaidos</vt:lpstr>
      <vt:lpstr>Paklaidos</vt:lpstr>
      <vt:lpstr>Vektoriai fizikoje</vt:lpstr>
      <vt:lpstr>„PowerPoint“ pateiktis</vt:lpstr>
      <vt:lpstr>Vektoriai fizikoje</vt:lpstr>
      <vt:lpstr>Formulių išreiškimas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Tyrimai ir matavimai</dc:title>
  <dc:creator>Lukas Bagdonavičius</dc:creator>
  <cp:lastModifiedBy>Lukas Bagdonavičius</cp:lastModifiedBy>
  <cp:revision>29</cp:revision>
  <dcterms:created xsi:type="dcterms:W3CDTF">2024-09-03T08:23:33Z</dcterms:created>
  <dcterms:modified xsi:type="dcterms:W3CDTF">2025-09-14T12:54:27Z</dcterms:modified>
</cp:coreProperties>
</file>