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81" r:id="rId19"/>
    <p:sldId id="278" r:id="rId20"/>
    <p:sldId id="283" r:id="rId21"/>
    <p:sldId id="282" r:id="rId22"/>
    <p:sldId id="284" r:id="rId23"/>
    <p:sldId id="285" r:id="rId24"/>
    <p:sldId id="286" r:id="rId25"/>
    <p:sldId id="279" r:id="rId26"/>
    <p:sldId id="287" r:id="rId27"/>
    <p:sldId id="288" r:id="rId28"/>
    <p:sldId id="296" r:id="rId29"/>
    <p:sldId id="289" r:id="rId30"/>
    <p:sldId id="290" r:id="rId31"/>
    <p:sldId id="291" r:id="rId32"/>
    <p:sldId id="293" r:id="rId33"/>
    <p:sldId id="294" r:id="rId3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2025-11-04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2964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2025-11-04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670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2025-11-04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253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2025-11-04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2326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2025-11-04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0523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2025-11-04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904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2025-11-04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1379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2025-11-04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8604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2025-11-04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350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2025-11-04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541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2025-11-04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981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83C84-43FC-4FF3-AE27-4DE2B02DB213}" type="datetimeFigureOut">
              <a:rPr lang="lt-LT" smtClean="0"/>
              <a:t>2025-11-04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6386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fizika9-10.mkp.emokykla.lt/fobjects/view/21/#u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zika9-10.mkp.emokykla.lt/fobjects/view/20/#up" TargetMode="Externa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izika9-10.mkp.emokykla.lt/fobjects/view/22/#up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Elektromagnetinės bangos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178351"/>
            <a:ext cx="10515600" cy="5542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12</a:t>
            </a:r>
            <a:r>
              <a:rPr lang="lt-LT" b="1" dirty="0">
                <a:solidFill>
                  <a:srgbClr val="002060"/>
                </a:solidFill>
              </a:rPr>
              <a:t>-</a:t>
            </a:r>
            <a:r>
              <a:rPr lang="en-US" b="1" dirty="0" smtClean="0">
                <a:solidFill>
                  <a:srgbClr val="002060"/>
                </a:solidFill>
              </a:rPr>
              <a:t>01</a:t>
            </a:r>
            <a:r>
              <a:rPr lang="lt-LT" b="1" dirty="0" smtClean="0">
                <a:solidFill>
                  <a:srgbClr val="002060"/>
                </a:solidFill>
              </a:rPr>
              <a:t>. </a:t>
            </a:r>
            <a:r>
              <a:rPr lang="lt-LT" dirty="0" smtClean="0"/>
              <a:t>E</a:t>
            </a:r>
            <a:r>
              <a:rPr lang="en-US" dirty="0" err="1" smtClean="0"/>
              <a:t>lektromagnetin</a:t>
            </a:r>
            <a:r>
              <a:rPr lang="lt-LT" dirty="0" smtClean="0"/>
              <a:t>ė banga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12-03. </a:t>
            </a:r>
            <a:r>
              <a:rPr lang="lt-LT" dirty="0" smtClean="0"/>
              <a:t>Elektromagnetinių bangų skalė</a:t>
            </a:r>
            <a:endParaRPr lang="lt-LT" dirty="0"/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12-03</a:t>
            </a:r>
            <a:r>
              <a:rPr lang="lt-LT" b="1" dirty="0">
                <a:solidFill>
                  <a:srgbClr val="002060"/>
                </a:solidFill>
              </a:rPr>
              <a:t>. </a:t>
            </a:r>
            <a:r>
              <a:rPr lang="lt-LT" dirty="0"/>
              <a:t>Elektromagnetinių bangų skalė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12-08</a:t>
            </a:r>
            <a:r>
              <a:rPr lang="lt-LT" dirty="0"/>
              <a:t>. </a:t>
            </a:r>
            <a:r>
              <a:rPr lang="en-US" dirty="0" err="1"/>
              <a:t>Interferencija</a:t>
            </a:r>
            <a:endParaRPr lang="lt-LT" dirty="0"/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12-08</a:t>
            </a:r>
            <a:r>
              <a:rPr lang="lt-LT" dirty="0"/>
              <a:t>. </a:t>
            </a:r>
            <a:r>
              <a:rPr lang="en-US" dirty="0" err="1"/>
              <a:t>Interferencija</a:t>
            </a:r>
            <a:endParaRPr lang="lt-LT" dirty="0"/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12-</a:t>
            </a:r>
            <a:r>
              <a:rPr lang="en-US" b="1" dirty="0" smtClean="0">
                <a:solidFill>
                  <a:srgbClr val="002060"/>
                </a:solidFill>
              </a:rPr>
              <a:t>10</a:t>
            </a:r>
            <a:r>
              <a:rPr lang="en-US" dirty="0" smtClean="0"/>
              <a:t>. </a:t>
            </a:r>
            <a:r>
              <a:rPr lang="lt-LT" dirty="0" err="1" smtClean="0"/>
              <a:t>Difrakci</a:t>
            </a:r>
            <a:r>
              <a:rPr lang="en-US" smtClean="0"/>
              <a:t>ja</a:t>
            </a:r>
            <a:endParaRPr lang="lt-LT" dirty="0"/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12-</a:t>
            </a:r>
            <a:r>
              <a:rPr lang="en-US" b="1" dirty="0" smtClean="0">
                <a:solidFill>
                  <a:srgbClr val="002060"/>
                </a:solidFill>
              </a:rPr>
              <a:t>10</a:t>
            </a:r>
            <a:r>
              <a:rPr lang="lt-LT" dirty="0" smtClean="0"/>
              <a:t>. Difrakcinė gardelė</a:t>
            </a:r>
            <a:endParaRPr lang="lt-LT" dirty="0"/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12-</a:t>
            </a:r>
            <a:r>
              <a:rPr lang="en-US" b="1" dirty="0" smtClean="0">
                <a:solidFill>
                  <a:srgbClr val="002060"/>
                </a:solidFill>
              </a:rPr>
              <a:t>15</a:t>
            </a:r>
            <a:r>
              <a:rPr lang="lt-LT" dirty="0" smtClean="0"/>
              <a:t>. </a:t>
            </a:r>
            <a:r>
              <a:rPr lang="en-US" dirty="0" err="1"/>
              <a:t>Egzamin</a:t>
            </a:r>
            <a:r>
              <a:rPr lang="lt-LT" dirty="0"/>
              <a:t>ų bilietai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12-</a:t>
            </a:r>
            <a:r>
              <a:rPr lang="en-US" b="1" dirty="0" smtClean="0">
                <a:solidFill>
                  <a:srgbClr val="002060"/>
                </a:solidFill>
              </a:rPr>
              <a:t>15</a:t>
            </a:r>
            <a:r>
              <a:rPr lang="lt-LT" dirty="0" smtClean="0"/>
              <a:t>.</a:t>
            </a:r>
            <a:r>
              <a:rPr lang="en-US" i="1" dirty="0">
                <a:solidFill>
                  <a:srgbClr val="002060"/>
                </a:solidFill>
              </a:rPr>
              <a:t> KAHOOT</a:t>
            </a:r>
            <a:endParaRPr lang="lt-LT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12-</a:t>
            </a:r>
            <a:r>
              <a:rPr lang="en-US" b="1" dirty="0" smtClean="0">
                <a:solidFill>
                  <a:srgbClr val="002060"/>
                </a:solidFill>
              </a:rPr>
              <a:t>17</a:t>
            </a:r>
            <a:r>
              <a:rPr lang="lt-LT" dirty="0" smtClean="0"/>
              <a:t>. </a:t>
            </a:r>
            <a:r>
              <a:rPr lang="lt-LT" b="1" dirty="0" smtClean="0">
                <a:solidFill>
                  <a:srgbClr val="002060"/>
                </a:solidFill>
              </a:rPr>
              <a:t>KD</a:t>
            </a:r>
          </a:p>
        </p:txBody>
      </p:sp>
      <p:cxnSp>
        <p:nvCxnSpPr>
          <p:cNvPr id="8" name="Tiesioji jungtis 7"/>
          <p:cNvCxnSpPr/>
          <p:nvPr/>
        </p:nvCxnSpPr>
        <p:spPr>
          <a:xfrm flipV="1">
            <a:off x="913614" y="4751109"/>
            <a:ext cx="5581454" cy="20809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1"/>
            <a:ext cx="10515600" cy="884328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490579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71452" y="484251"/>
            <a:ext cx="914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solidFill>
                  <a:srgbClr val="002060"/>
                </a:solidFill>
              </a:rPr>
              <a:t>Atspindys</a:t>
            </a:r>
            <a:r>
              <a:rPr lang="lt-LT" sz="2400" b="1" dirty="0" smtClean="0">
                <a:solidFill>
                  <a:srgbClr val="002060"/>
                </a:solidFill>
              </a:rPr>
              <a:t>     Difrakcija     </a:t>
            </a:r>
            <a:r>
              <a:rPr lang="lt-LT" sz="2400" dirty="0" err="1" smtClean="0">
                <a:solidFill>
                  <a:srgbClr val="002060"/>
                </a:solidFill>
              </a:rPr>
              <a:t>Interferencija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smtClean="0">
                <a:solidFill>
                  <a:srgbClr val="002060"/>
                </a:solidFill>
              </a:rPr>
              <a:t>Lūžis</a:t>
            </a:r>
            <a:r>
              <a:rPr lang="lt-LT" sz="2400" b="1" dirty="0" smtClean="0">
                <a:solidFill>
                  <a:srgbClr val="002060"/>
                </a:solidFill>
              </a:rPr>
              <a:t>     Poliarizacija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Sugertis</a:t>
            </a:r>
            <a:endParaRPr lang="lt-LT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2" y="90197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656" y="1374176"/>
            <a:ext cx="2048175" cy="13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idrodinis atspindys – Viki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37" y="993553"/>
            <a:ext cx="1777588" cy="21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flection of an electromagnetic wave |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5" y="4584307"/>
            <a:ext cx="2687293" cy="16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ectromagnetic Waves Polarization – PhysicsOpenL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63" y="1179247"/>
            <a:ext cx="3600000" cy="18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.4.2 Polarization – xmPhysic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 bwMode="auto">
          <a:xfrm>
            <a:off x="8542891" y="4200968"/>
            <a:ext cx="3387736" cy="1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ė 8"/>
          <p:cNvGrpSpPr/>
          <p:nvPr/>
        </p:nvGrpSpPr>
        <p:grpSpPr>
          <a:xfrm>
            <a:off x="3655349" y="4463823"/>
            <a:ext cx="2457688" cy="1404595"/>
            <a:chOff x="1067937" y="2394408"/>
            <a:chExt cx="3023296" cy="1913642"/>
          </a:xfrm>
        </p:grpSpPr>
        <p:pic>
          <p:nvPicPr>
            <p:cNvPr id="1040" name="Picture 16" descr="Light Absorption, Reflection, and Transmission Vector Imag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41" r="68259" b="34572"/>
            <a:stretch/>
          </p:blipFill>
          <p:spPr bwMode="auto">
            <a:xfrm>
              <a:off x="1067937" y="2394408"/>
              <a:ext cx="3023296" cy="191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ygiašonis trikampis 7"/>
            <p:cNvSpPr/>
            <p:nvPr/>
          </p:nvSpPr>
          <p:spPr>
            <a:xfrm rot="8553259">
              <a:off x="1969979" y="2964415"/>
              <a:ext cx="571975" cy="5656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042" name="Picture 18" descr="Chapter 5: Interference and Diffraction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6" y="415632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terference Patter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67" y="1258574"/>
            <a:ext cx="1808137" cy="19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3911" y="3026047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3358225" y="3026047"/>
            <a:ext cx="1651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Poliarizacija</a:t>
            </a:r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6306512" y="3085972"/>
            <a:ext cx="13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Atspindys</a:t>
            </a:r>
            <a:endParaRPr lang="lt-LT" dirty="0"/>
          </a:p>
        </p:txBody>
      </p:sp>
      <p:sp>
        <p:nvSpPr>
          <p:cNvPr id="19" name="TextBox 18"/>
          <p:cNvSpPr txBox="1"/>
          <p:nvPr/>
        </p:nvSpPr>
        <p:spPr>
          <a:xfrm>
            <a:off x="8443842" y="3085972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17771" y="3083080"/>
            <a:ext cx="191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err="1" smtClean="0">
                <a:solidFill>
                  <a:srgbClr val="002060"/>
                </a:solidFill>
              </a:rPr>
              <a:t>Interferencija</a:t>
            </a:r>
            <a:endParaRPr lang="lt-LT" sz="2400" b="1" dirty="0">
              <a:solidFill>
                <a:srgbClr val="002060"/>
              </a:solidFill>
            </a:endParaRPr>
          </a:p>
        </p:txBody>
      </p:sp>
      <p:sp>
        <p:nvSpPr>
          <p:cNvPr id="21" name="Stačiakampis 20"/>
          <p:cNvSpPr/>
          <p:nvPr/>
        </p:nvSpPr>
        <p:spPr>
          <a:xfrm>
            <a:off x="1068033" y="6132401"/>
            <a:ext cx="13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Atspindys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250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1"/>
            <a:ext cx="10515600" cy="884328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490579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71452" y="484251"/>
            <a:ext cx="914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solidFill>
                  <a:srgbClr val="002060"/>
                </a:solidFill>
              </a:rPr>
              <a:t>Atspindys</a:t>
            </a:r>
            <a:r>
              <a:rPr lang="lt-LT" sz="2400" b="1" dirty="0" smtClean="0">
                <a:solidFill>
                  <a:srgbClr val="002060"/>
                </a:solidFill>
              </a:rPr>
              <a:t>     Difrakcija     </a:t>
            </a:r>
            <a:r>
              <a:rPr lang="lt-LT" sz="2400" dirty="0" err="1" smtClean="0">
                <a:solidFill>
                  <a:srgbClr val="002060"/>
                </a:solidFill>
              </a:rPr>
              <a:t>Interferencija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smtClean="0">
                <a:solidFill>
                  <a:srgbClr val="002060"/>
                </a:solidFill>
              </a:rPr>
              <a:t>Lūžis</a:t>
            </a:r>
            <a:r>
              <a:rPr lang="lt-LT" sz="2400" b="1" dirty="0" smtClean="0">
                <a:solidFill>
                  <a:srgbClr val="002060"/>
                </a:solidFill>
              </a:rPr>
              <a:t>     Poliarizacija     </a:t>
            </a:r>
            <a:r>
              <a:rPr lang="lt-LT" sz="2400" dirty="0" err="1" smtClean="0">
                <a:solidFill>
                  <a:srgbClr val="002060"/>
                </a:solidFill>
              </a:rPr>
              <a:t>Sugertis</a:t>
            </a:r>
            <a:endParaRPr lang="lt-LT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2" y="90197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656" y="1374176"/>
            <a:ext cx="2048175" cy="13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idrodinis atspindys – Viki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37" y="993553"/>
            <a:ext cx="1777588" cy="21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flection of an electromagnetic wave |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5" y="4584307"/>
            <a:ext cx="2687293" cy="16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ectromagnetic Waves Polarization – PhysicsOpenL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63" y="1179247"/>
            <a:ext cx="3600000" cy="18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.4.2 Polarization – xmPhysic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 bwMode="auto">
          <a:xfrm>
            <a:off x="8542891" y="4200968"/>
            <a:ext cx="3387736" cy="1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ė 8"/>
          <p:cNvGrpSpPr/>
          <p:nvPr/>
        </p:nvGrpSpPr>
        <p:grpSpPr>
          <a:xfrm>
            <a:off x="3655349" y="4463823"/>
            <a:ext cx="2457688" cy="1404595"/>
            <a:chOff x="1067937" y="2394408"/>
            <a:chExt cx="3023296" cy="1913642"/>
          </a:xfrm>
        </p:grpSpPr>
        <p:pic>
          <p:nvPicPr>
            <p:cNvPr id="1040" name="Picture 16" descr="Light Absorption, Reflection, and Transmission Vector Imag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41" r="68259" b="34572"/>
            <a:stretch/>
          </p:blipFill>
          <p:spPr bwMode="auto">
            <a:xfrm>
              <a:off x="1067937" y="2394408"/>
              <a:ext cx="3023296" cy="191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ygiašonis trikampis 7"/>
            <p:cNvSpPr/>
            <p:nvPr/>
          </p:nvSpPr>
          <p:spPr>
            <a:xfrm rot="8553259">
              <a:off x="1969979" y="2964415"/>
              <a:ext cx="571975" cy="5656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042" name="Picture 18" descr="Chapter 5: Interference and Diffraction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6" y="415632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terference Patter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67" y="1258574"/>
            <a:ext cx="1808137" cy="19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3911" y="3026047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3358225" y="3026047"/>
            <a:ext cx="1651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Poliarizacija</a:t>
            </a:r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6306512" y="3085972"/>
            <a:ext cx="13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Atspindys</a:t>
            </a:r>
            <a:endParaRPr lang="lt-LT" dirty="0"/>
          </a:p>
        </p:txBody>
      </p:sp>
      <p:sp>
        <p:nvSpPr>
          <p:cNvPr id="19" name="TextBox 18"/>
          <p:cNvSpPr txBox="1"/>
          <p:nvPr/>
        </p:nvSpPr>
        <p:spPr>
          <a:xfrm>
            <a:off x="8443842" y="3085972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17771" y="3083080"/>
            <a:ext cx="191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err="1" smtClean="0">
                <a:solidFill>
                  <a:srgbClr val="002060"/>
                </a:solidFill>
              </a:rPr>
              <a:t>Interferencija</a:t>
            </a:r>
            <a:endParaRPr lang="lt-LT" sz="2400" b="1" dirty="0">
              <a:solidFill>
                <a:srgbClr val="002060"/>
              </a:solidFill>
            </a:endParaRPr>
          </a:p>
        </p:txBody>
      </p:sp>
      <p:sp>
        <p:nvSpPr>
          <p:cNvPr id="21" name="Stačiakampis 20"/>
          <p:cNvSpPr/>
          <p:nvPr/>
        </p:nvSpPr>
        <p:spPr>
          <a:xfrm>
            <a:off x="1068033" y="6132401"/>
            <a:ext cx="13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Atspindys</a:t>
            </a:r>
            <a:endParaRPr lang="lt-LT" dirty="0"/>
          </a:p>
        </p:txBody>
      </p:sp>
      <p:sp>
        <p:nvSpPr>
          <p:cNvPr id="6" name="Stačiakampis 5"/>
          <p:cNvSpPr/>
          <p:nvPr/>
        </p:nvSpPr>
        <p:spPr>
          <a:xfrm>
            <a:off x="4216270" y="6171946"/>
            <a:ext cx="1183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 err="1">
                <a:solidFill>
                  <a:srgbClr val="002060"/>
                </a:solidFill>
              </a:rPr>
              <a:t>Sugertis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39978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1"/>
            <a:ext cx="10515600" cy="884328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490579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71452" y="484251"/>
            <a:ext cx="914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solidFill>
                  <a:srgbClr val="002060"/>
                </a:solidFill>
              </a:rPr>
              <a:t>Atspindys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smtClean="0">
                <a:solidFill>
                  <a:srgbClr val="002060"/>
                </a:solidFill>
              </a:rPr>
              <a:t>Difrakcija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err="1" smtClean="0">
                <a:solidFill>
                  <a:srgbClr val="002060"/>
                </a:solidFill>
              </a:rPr>
              <a:t>Interferencija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smtClean="0">
                <a:solidFill>
                  <a:srgbClr val="002060"/>
                </a:solidFill>
              </a:rPr>
              <a:t>Lūžis</a:t>
            </a:r>
            <a:r>
              <a:rPr lang="lt-LT" sz="2400" b="1" dirty="0" smtClean="0">
                <a:solidFill>
                  <a:srgbClr val="002060"/>
                </a:solidFill>
              </a:rPr>
              <a:t>     Poliarizacija     </a:t>
            </a:r>
            <a:r>
              <a:rPr lang="lt-LT" sz="2400" dirty="0" err="1" smtClean="0">
                <a:solidFill>
                  <a:srgbClr val="002060"/>
                </a:solidFill>
              </a:rPr>
              <a:t>Sugertis</a:t>
            </a:r>
            <a:endParaRPr lang="lt-LT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2" y="90197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656" y="1374176"/>
            <a:ext cx="2048175" cy="13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idrodinis atspindys – Viki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37" y="993553"/>
            <a:ext cx="1777588" cy="21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flection of an electromagnetic wave |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5" y="4584307"/>
            <a:ext cx="2687293" cy="16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ectromagnetic Waves Polarization – PhysicsOpenL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63" y="1179247"/>
            <a:ext cx="3600000" cy="18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.4.2 Polarization – xmPhysic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 bwMode="auto">
          <a:xfrm>
            <a:off x="8542891" y="4200968"/>
            <a:ext cx="3387736" cy="1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ė 8"/>
          <p:cNvGrpSpPr/>
          <p:nvPr/>
        </p:nvGrpSpPr>
        <p:grpSpPr>
          <a:xfrm>
            <a:off x="3655349" y="4463823"/>
            <a:ext cx="2457688" cy="1404595"/>
            <a:chOff x="1067937" y="2394408"/>
            <a:chExt cx="3023296" cy="1913642"/>
          </a:xfrm>
        </p:grpSpPr>
        <p:pic>
          <p:nvPicPr>
            <p:cNvPr id="1040" name="Picture 16" descr="Light Absorption, Reflection, and Transmission Vector Imag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41" r="68259" b="34572"/>
            <a:stretch/>
          </p:blipFill>
          <p:spPr bwMode="auto">
            <a:xfrm>
              <a:off x="1067937" y="2394408"/>
              <a:ext cx="3023296" cy="191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ygiašonis trikampis 7"/>
            <p:cNvSpPr/>
            <p:nvPr/>
          </p:nvSpPr>
          <p:spPr>
            <a:xfrm rot="8553259">
              <a:off x="1969979" y="2964415"/>
              <a:ext cx="571975" cy="5656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042" name="Picture 18" descr="Chapter 5: Interference and Diffraction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6" y="415632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terference Patter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67" y="1258574"/>
            <a:ext cx="1808137" cy="19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3911" y="3026047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3358225" y="3026047"/>
            <a:ext cx="1651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Poliarizacija</a:t>
            </a:r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6306512" y="3085972"/>
            <a:ext cx="13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Atspindys</a:t>
            </a:r>
            <a:endParaRPr lang="lt-LT" dirty="0"/>
          </a:p>
        </p:txBody>
      </p:sp>
      <p:sp>
        <p:nvSpPr>
          <p:cNvPr id="19" name="TextBox 18"/>
          <p:cNvSpPr txBox="1"/>
          <p:nvPr/>
        </p:nvSpPr>
        <p:spPr>
          <a:xfrm>
            <a:off x="8443842" y="3085972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17771" y="3083080"/>
            <a:ext cx="191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err="1" smtClean="0">
                <a:solidFill>
                  <a:srgbClr val="002060"/>
                </a:solidFill>
              </a:rPr>
              <a:t>Interferencija</a:t>
            </a:r>
            <a:endParaRPr lang="lt-LT" sz="2400" b="1" dirty="0">
              <a:solidFill>
                <a:srgbClr val="002060"/>
              </a:solidFill>
            </a:endParaRPr>
          </a:p>
        </p:txBody>
      </p:sp>
      <p:sp>
        <p:nvSpPr>
          <p:cNvPr id="21" name="Stačiakampis 20"/>
          <p:cNvSpPr/>
          <p:nvPr/>
        </p:nvSpPr>
        <p:spPr>
          <a:xfrm>
            <a:off x="1068033" y="6132401"/>
            <a:ext cx="13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Atspindys</a:t>
            </a:r>
            <a:endParaRPr lang="lt-LT" dirty="0"/>
          </a:p>
        </p:txBody>
      </p:sp>
      <p:sp>
        <p:nvSpPr>
          <p:cNvPr id="6" name="Stačiakampis 5"/>
          <p:cNvSpPr/>
          <p:nvPr/>
        </p:nvSpPr>
        <p:spPr>
          <a:xfrm>
            <a:off x="4216270" y="6171946"/>
            <a:ext cx="1183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 err="1">
                <a:solidFill>
                  <a:srgbClr val="002060"/>
                </a:solidFill>
              </a:rPr>
              <a:t>Sugertis</a:t>
            </a:r>
            <a:endParaRPr lang="lt-LT" sz="2400" dirty="0"/>
          </a:p>
        </p:txBody>
      </p:sp>
      <p:sp>
        <p:nvSpPr>
          <p:cNvPr id="10" name="Stačiakampis 9"/>
          <p:cNvSpPr/>
          <p:nvPr/>
        </p:nvSpPr>
        <p:spPr>
          <a:xfrm>
            <a:off x="6501420" y="6200226"/>
            <a:ext cx="1341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Difrakcija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042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1"/>
            <a:ext cx="10515600" cy="884328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490579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71452" y="484251"/>
            <a:ext cx="914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solidFill>
                  <a:srgbClr val="002060"/>
                </a:solidFill>
              </a:rPr>
              <a:t>Atspindys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smtClean="0">
                <a:solidFill>
                  <a:srgbClr val="002060"/>
                </a:solidFill>
              </a:rPr>
              <a:t>Difrakcija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err="1" smtClean="0">
                <a:solidFill>
                  <a:srgbClr val="002060"/>
                </a:solidFill>
              </a:rPr>
              <a:t>Interferencija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smtClean="0">
                <a:solidFill>
                  <a:srgbClr val="002060"/>
                </a:solidFill>
              </a:rPr>
              <a:t>Lūžis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smtClean="0">
                <a:solidFill>
                  <a:srgbClr val="002060"/>
                </a:solidFill>
              </a:rPr>
              <a:t>Poliarizacija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err="1" smtClean="0">
                <a:solidFill>
                  <a:srgbClr val="002060"/>
                </a:solidFill>
              </a:rPr>
              <a:t>Sugertis</a:t>
            </a:r>
            <a:endParaRPr lang="lt-LT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2" y="90197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656" y="1374176"/>
            <a:ext cx="2048175" cy="13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idrodinis atspindys – Viki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37" y="993553"/>
            <a:ext cx="1777588" cy="21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flection of an electromagnetic wave |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5" y="4584307"/>
            <a:ext cx="2687293" cy="16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ectromagnetic Waves Polarization – PhysicsOpenL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63" y="1179247"/>
            <a:ext cx="3600000" cy="18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.4.2 Polarization – xmPhysic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 bwMode="auto">
          <a:xfrm>
            <a:off x="8542891" y="4200968"/>
            <a:ext cx="3387736" cy="1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ė 8"/>
          <p:cNvGrpSpPr/>
          <p:nvPr/>
        </p:nvGrpSpPr>
        <p:grpSpPr>
          <a:xfrm>
            <a:off x="3655349" y="4463823"/>
            <a:ext cx="2457688" cy="1404595"/>
            <a:chOff x="1067937" y="2394408"/>
            <a:chExt cx="3023296" cy="1913642"/>
          </a:xfrm>
        </p:grpSpPr>
        <p:pic>
          <p:nvPicPr>
            <p:cNvPr id="1040" name="Picture 16" descr="Light Absorption, Reflection, and Transmission Vector Imag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41" r="68259" b="34572"/>
            <a:stretch/>
          </p:blipFill>
          <p:spPr bwMode="auto">
            <a:xfrm>
              <a:off x="1067937" y="2394408"/>
              <a:ext cx="3023296" cy="191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ygiašonis trikampis 7"/>
            <p:cNvSpPr/>
            <p:nvPr/>
          </p:nvSpPr>
          <p:spPr>
            <a:xfrm rot="8553259">
              <a:off x="1969979" y="2964415"/>
              <a:ext cx="571975" cy="5656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042" name="Picture 18" descr="Chapter 5: Interference and Diffraction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6" y="415632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terference Patter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67" y="1258574"/>
            <a:ext cx="1808137" cy="19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3911" y="3026047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3358225" y="3026047"/>
            <a:ext cx="1651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Poliarizacija</a:t>
            </a:r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6306512" y="3085972"/>
            <a:ext cx="13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Atspindys</a:t>
            </a:r>
            <a:endParaRPr lang="lt-LT" dirty="0"/>
          </a:p>
        </p:txBody>
      </p:sp>
      <p:sp>
        <p:nvSpPr>
          <p:cNvPr id="19" name="TextBox 18"/>
          <p:cNvSpPr txBox="1"/>
          <p:nvPr/>
        </p:nvSpPr>
        <p:spPr>
          <a:xfrm>
            <a:off x="8443842" y="3085972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17771" y="3083080"/>
            <a:ext cx="191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err="1" smtClean="0">
                <a:solidFill>
                  <a:srgbClr val="002060"/>
                </a:solidFill>
              </a:rPr>
              <a:t>Interferencija</a:t>
            </a:r>
            <a:endParaRPr lang="lt-LT" sz="2400" b="1" dirty="0">
              <a:solidFill>
                <a:srgbClr val="002060"/>
              </a:solidFill>
            </a:endParaRPr>
          </a:p>
        </p:txBody>
      </p:sp>
      <p:sp>
        <p:nvSpPr>
          <p:cNvPr id="21" name="Stačiakampis 20"/>
          <p:cNvSpPr/>
          <p:nvPr/>
        </p:nvSpPr>
        <p:spPr>
          <a:xfrm>
            <a:off x="1068033" y="6132401"/>
            <a:ext cx="13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Atspindys</a:t>
            </a:r>
            <a:endParaRPr lang="lt-LT" dirty="0"/>
          </a:p>
        </p:txBody>
      </p:sp>
      <p:sp>
        <p:nvSpPr>
          <p:cNvPr id="6" name="Stačiakampis 5"/>
          <p:cNvSpPr/>
          <p:nvPr/>
        </p:nvSpPr>
        <p:spPr>
          <a:xfrm>
            <a:off x="4216270" y="6171946"/>
            <a:ext cx="1183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 err="1">
                <a:solidFill>
                  <a:srgbClr val="002060"/>
                </a:solidFill>
              </a:rPr>
              <a:t>Sugertis</a:t>
            </a:r>
            <a:endParaRPr lang="lt-LT" sz="2400" dirty="0"/>
          </a:p>
        </p:txBody>
      </p:sp>
      <p:sp>
        <p:nvSpPr>
          <p:cNvPr id="10" name="Stačiakampis 9"/>
          <p:cNvSpPr/>
          <p:nvPr/>
        </p:nvSpPr>
        <p:spPr>
          <a:xfrm>
            <a:off x="6501420" y="6200226"/>
            <a:ext cx="1341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Difrakcija</a:t>
            </a:r>
            <a:endParaRPr lang="lt-LT" dirty="0"/>
          </a:p>
        </p:txBody>
      </p:sp>
      <p:sp>
        <p:nvSpPr>
          <p:cNvPr id="11" name="Stačiakampis 10"/>
          <p:cNvSpPr/>
          <p:nvPr/>
        </p:nvSpPr>
        <p:spPr>
          <a:xfrm>
            <a:off x="9474725" y="6061726"/>
            <a:ext cx="1651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Poliarizacija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3080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614" y="1209921"/>
            <a:ext cx="10024896" cy="4892483"/>
          </a:xfrm>
          <a:prstGeom prst="rect">
            <a:avLst/>
          </a:prstGeom>
        </p:spPr>
      </p:pic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Elektromagnetinių bangų skalė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apvalintas stačiakampis 6"/>
          <p:cNvSpPr/>
          <p:nvPr/>
        </p:nvSpPr>
        <p:spPr>
          <a:xfrm>
            <a:off x="2572340" y="4228864"/>
            <a:ext cx="933254" cy="19607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9" name="Tiesioji jungtis 8"/>
          <p:cNvCxnSpPr/>
          <p:nvPr/>
        </p:nvCxnSpPr>
        <p:spPr>
          <a:xfrm>
            <a:off x="3502178" y="4526280"/>
            <a:ext cx="0" cy="11790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5624" y="1209921"/>
            <a:ext cx="11658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dirty="0" smtClean="0"/>
              <a:t>Dažnis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424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Radijo bangos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urinio vietos rezervavimo ženklas 2"/>
          <p:cNvSpPr>
            <a:spLocks noGrp="1"/>
          </p:cNvSpPr>
          <p:nvPr>
            <p:ph idx="1"/>
          </p:nvPr>
        </p:nvSpPr>
        <p:spPr>
          <a:xfrm>
            <a:off x="1066014" y="3759789"/>
            <a:ext cx="3130485" cy="2242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t-LT" sz="2600" b="1" dirty="0" smtClean="0">
                <a:solidFill>
                  <a:srgbClr val="002060"/>
                </a:solidFill>
              </a:rPr>
              <a:t>Radijo bangų taikymai</a:t>
            </a:r>
          </a:p>
          <a:p>
            <a:r>
              <a:rPr lang="lt-LT" sz="2400" dirty="0" smtClean="0"/>
              <a:t>Telegrafo ryšys</a:t>
            </a:r>
          </a:p>
          <a:p>
            <a:r>
              <a:rPr lang="lt-LT" sz="2400" dirty="0" smtClean="0"/>
              <a:t>Televizijos ryšys</a:t>
            </a:r>
          </a:p>
          <a:p>
            <a:r>
              <a:rPr lang="lt-LT" sz="2400" dirty="0" smtClean="0"/>
              <a:t>Mobilusis ryšys</a:t>
            </a:r>
          </a:p>
          <a:p>
            <a:r>
              <a:rPr lang="lt-LT" sz="2400" dirty="0" smtClean="0"/>
              <a:t>Radijo ryšys</a:t>
            </a:r>
          </a:p>
          <a:p>
            <a:r>
              <a:rPr lang="lt-LT" sz="2400" dirty="0" smtClean="0"/>
              <a:t>Radiolokacija</a:t>
            </a:r>
          </a:p>
        </p:txBody>
      </p:sp>
      <p:sp>
        <p:nvSpPr>
          <p:cNvPr id="9" name="Stačiakampis 8"/>
          <p:cNvSpPr/>
          <p:nvPr/>
        </p:nvSpPr>
        <p:spPr>
          <a:xfrm>
            <a:off x="1066014" y="1031196"/>
            <a:ext cx="4172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 smtClean="0">
                <a:solidFill>
                  <a:srgbClr val="002060"/>
                </a:solidFill>
              </a:rPr>
              <a:t>Gamtiniai radijo bangų šaltiniai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/>
              <a:t>Žaibai</a:t>
            </a:r>
            <a:endParaRPr lang="lt-L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/>
              <a:t>Žvaigždės ir Saulė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/>
              <a:t>Pulsarai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/>
              <a:t>Galaktikos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/>
              <a:t>Kosminė foninė spinduliuotė</a:t>
            </a:r>
          </a:p>
        </p:txBody>
      </p:sp>
      <p:pic>
        <p:nvPicPr>
          <p:cNvPr id="11" name="Paveikslėlis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382" y="1140414"/>
            <a:ext cx="5372100" cy="2619375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414" y="4342548"/>
            <a:ext cx="5494163" cy="1815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8214" y="2400696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AM</a:t>
            </a:r>
            <a:endParaRPr lang="lt-LT" dirty="0"/>
          </a:p>
        </p:txBody>
      </p:sp>
      <p:sp>
        <p:nvSpPr>
          <p:cNvPr id="13" name="TextBox 12"/>
          <p:cNvSpPr txBox="1"/>
          <p:nvPr/>
        </p:nvSpPr>
        <p:spPr>
          <a:xfrm>
            <a:off x="10941580" y="4881070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FM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898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Radijo ryšys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ačiakampis 2"/>
          <p:cNvSpPr/>
          <p:nvPr/>
        </p:nvSpPr>
        <p:spPr>
          <a:xfrm>
            <a:off x="1391584" y="2576672"/>
            <a:ext cx="2260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hlinkClick r:id="rId2"/>
              </a:rPr>
              <a:t>https://fizika9-10.mkp.emokykla.lt/fobjects/view/21/#</a:t>
            </a:r>
            <a:r>
              <a:rPr lang="lt-LT" dirty="0" smtClean="0">
                <a:hlinkClick r:id="rId2"/>
              </a:rPr>
              <a:t>up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12" name="Stačiakampis 11"/>
          <p:cNvSpPr/>
          <p:nvPr/>
        </p:nvSpPr>
        <p:spPr>
          <a:xfrm>
            <a:off x="1225485" y="1429643"/>
            <a:ext cx="2592371" cy="8045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 smtClean="0">
                <a:solidFill>
                  <a:schemeClr val="tx1"/>
                </a:solidFill>
              </a:rPr>
              <a:t>Radijo siųstuvas</a:t>
            </a:r>
            <a:endParaRPr lang="lt-LT" sz="2400" dirty="0">
              <a:solidFill>
                <a:schemeClr val="tx1"/>
              </a:solidFill>
            </a:endParaRPr>
          </a:p>
        </p:txBody>
      </p:sp>
      <p:sp>
        <p:nvSpPr>
          <p:cNvPr id="13" name="Stačiakampis 12"/>
          <p:cNvSpPr/>
          <p:nvPr/>
        </p:nvSpPr>
        <p:spPr>
          <a:xfrm>
            <a:off x="8231171" y="1333984"/>
            <a:ext cx="2592371" cy="8045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 smtClean="0">
                <a:solidFill>
                  <a:schemeClr val="tx1"/>
                </a:solidFill>
              </a:rPr>
              <a:t>Radijo imtuvas</a:t>
            </a:r>
            <a:endParaRPr lang="lt-LT" sz="2400" dirty="0">
              <a:solidFill>
                <a:schemeClr val="tx1"/>
              </a:solidFill>
            </a:endParaRPr>
          </a:p>
        </p:txBody>
      </p:sp>
      <p:pic>
        <p:nvPicPr>
          <p:cNvPr id="14" name="Paveikslėlis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6891" y="1318330"/>
            <a:ext cx="977950" cy="1016052"/>
          </a:xfrm>
          <a:prstGeom prst="rect">
            <a:avLst/>
          </a:prstGeom>
        </p:spPr>
      </p:pic>
      <p:pic>
        <p:nvPicPr>
          <p:cNvPr id="15" name="Paveikslėlis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3549" y="1318330"/>
            <a:ext cx="977950" cy="1016052"/>
          </a:xfrm>
          <a:prstGeom prst="rect">
            <a:avLst/>
          </a:prstGeom>
        </p:spPr>
      </p:pic>
      <p:pic>
        <p:nvPicPr>
          <p:cNvPr id="16" name="Paveikslėlis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5538" y="1318330"/>
            <a:ext cx="977950" cy="1016052"/>
          </a:xfrm>
          <a:prstGeom prst="rect">
            <a:avLst/>
          </a:prstGeom>
        </p:spPr>
      </p:pic>
      <p:sp>
        <p:nvSpPr>
          <p:cNvPr id="17" name="Stačiakampis 16"/>
          <p:cNvSpPr/>
          <p:nvPr/>
        </p:nvSpPr>
        <p:spPr>
          <a:xfrm>
            <a:off x="8354411" y="2404206"/>
            <a:ext cx="2469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hlinkClick r:id="rId5"/>
              </a:rPr>
              <a:t>https://fizika9-10.mkp.emokykla.lt/fobjects/view/20/#</a:t>
            </a:r>
            <a:r>
              <a:rPr lang="lt-LT" dirty="0" smtClean="0">
                <a:hlinkClick r:id="rId5"/>
              </a:rPr>
              <a:t>up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817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Radiolokacija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042" y="1800093"/>
            <a:ext cx="6932556" cy="4386308"/>
          </a:xfrm>
          <a:prstGeom prst="rect">
            <a:avLst/>
          </a:prstGeom>
        </p:spPr>
      </p:pic>
      <p:sp>
        <p:nvSpPr>
          <p:cNvPr id="3" name="Stačiakampis 2"/>
          <p:cNvSpPr/>
          <p:nvPr/>
        </p:nvSpPr>
        <p:spPr>
          <a:xfrm>
            <a:off x="2830471" y="6271354"/>
            <a:ext cx="7398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hlinkClick r:id="rId3"/>
              </a:rPr>
              <a:t>https://fizika9-10.mkp.emokykla.lt/fobjects/view/22/#</a:t>
            </a:r>
            <a:r>
              <a:rPr lang="lt-LT" sz="2400" dirty="0" smtClean="0">
                <a:hlinkClick r:id="rId3"/>
              </a:rPr>
              <a:t>up</a:t>
            </a:r>
            <a:r>
              <a:rPr lang="lt-LT" sz="2400" dirty="0"/>
              <a:t> </a:t>
            </a:r>
            <a:endParaRPr lang="lt-LT" sz="2400" dirty="0" smtClean="0"/>
          </a:p>
        </p:txBody>
      </p:sp>
      <p:sp>
        <p:nvSpPr>
          <p:cNvPr id="6" name="Stačiakampis 5"/>
          <p:cNvSpPr/>
          <p:nvPr/>
        </p:nvSpPr>
        <p:spPr>
          <a:xfrm>
            <a:off x="3094235" y="884144"/>
            <a:ext cx="6718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 smtClean="0">
                <a:solidFill>
                  <a:srgbClr val="002060"/>
                </a:solidFill>
              </a:rPr>
              <a:t>Radiolokacija - </a:t>
            </a:r>
            <a:r>
              <a:rPr lang="lt-LT" sz="2400" dirty="0" smtClean="0"/>
              <a:t>objektų </a:t>
            </a:r>
            <a:r>
              <a:rPr lang="lt-LT" sz="2400" dirty="0"/>
              <a:t>aptikimas ir jų buvimo vietos tikslus nustatymas radijo </a:t>
            </a:r>
            <a:r>
              <a:rPr lang="lt-LT" sz="2400" dirty="0" smtClean="0"/>
              <a:t>bangomis.</a:t>
            </a:r>
            <a:endParaRPr lang="lt-L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614" y="1209921"/>
            <a:ext cx="10024896" cy="4892483"/>
          </a:xfrm>
          <a:prstGeom prst="rect">
            <a:avLst/>
          </a:prstGeom>
        </p:spPr>
      </p:pic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Elektromagnetinių bangų skalė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apvalintas stačiakampis 6"/>
          <p:cNvSpPr/>
          <p:nvPr/>
        </p:nvSpPr>
        <p:spPr>
          <a:xfrm>
            <a:off x="2572340" y="4228864"/>
            <a:ext cx="933254" cy="19607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9" name="Tiesioji jungtis 8"/>
          <p:cNvCxnSpPr/>
          <p:nvPr/>
        </p:nvCxnSpPr>
        <p:spPr>
          <a:xfrm>
            <a:off x="3502178" y="4526280"/>
            <a:ext cx="0" cy="11790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5624" y="1209921"/>
            <a:ext cx="11658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dirty="0" smtClean="0"/>
              <a:t>Dažnis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470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Infraraudonoji spinduliuotė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tačiakampis 5"/>
          <p:cNvSpPr/>
          <p:nvPr/>
        </p:nvSpPr>
        <p:spPr>
          <a:xfrm>
            <a:off x="3141467" y="884058"/>
            <a:ext cx="6342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/>
              <a:t>Tai šiluminė spinduliuotė, ją skleidžia įkaitę kūnai.</a:t>
            </a:r>
          </a:p>
        </p:txBody>
      </p:sp>
      <p:pic>
        <p:nvPicPr>
          <p:cNvPr id="1026" name="Picture 2" descr="Šiltinimas putomis | Šiltinimas poliuretanu | Namų šiltinimas biria v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6" y="2445715"/>
            <a:ext cx="5905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rmovizija-matavimo tikslumas - Pasyvus na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666" y="2445715"/>
            <a:ext cx="5245101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5260156"/>
            <a:ext cx="10515600" cy="143287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lt-LT" b="1" dirty="0" smtClean="0">
                <a:solidFill>
                  <a:srgbClr val="002060"/>
                </a:solidFill>
              </a:rPr>
              <a:t>IŠVADOS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Nuolatinė srovė sukuria nekintamą magnetinį lauką.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Kintamoji srovė sukuria kintamą magnetinį lauką.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Krūvininkai, judantys su pagreičiu, sukuria elektromagnetines bangas.</a:t>
            </a:r>
            <a:endParaRPr lang="lt-LT" dirty="0"/>
          </a:p>
        </p:txBody>
      </p:sp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453" y="1923852"/>
            <a:ext cx="4316299" cy="2213772"/>
          </a:xfrm>
          <a:prstGeom prst="rect">
            <a:avLst/>
          </a:prstGeom>
        </p:spPr>
      </p:pic>
      <p:pic>
        <p:nvPicPr>
          <p:cNvPr id="1026" name="Picture 2" descr="elektromagnet – Store norske leksik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50309" r="13858" b="9361"/>
          <a:stretch/>
        </p:blipFill>
        <p:spPr bwMode="auto">
          <a:xfrm rot="16200000">
            <a:off x="-447790" y="1921337"/>
            <a:ext cx="3674955" cy="245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aveikslėlis 6"/>
          <p:cNvPicPr>
            <a:picLocks noChangeAspect="1"/>
          </p:cNvPicPr>
          <p:nvPr/>
        </p:nvPicPr>
        <p:blipFill rotWithShape="1">
          <a:blip r:embed="rId4"/>
          <a:srcRect b="34470"/>
          <a:stretch/>
        </p:blipFill>
        <p:spPr>
          <a:xfrm>
            <a:off x="7051076" y="951719"/>
            <a:ext cx="4700874" cy="2079019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 rotWithShape="1">
          <a:blip r:embed="rId4"/>
          <a:srcRect l="19567" t="66341" r="5625"/>
          <a:stretch/>
        </p:blipFill>
        <p:spPr>
          <a:xfrm>
            <a:off x="7752761" y="3275061"/>
            <a:ext cx="3601039" cy="109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Regimasis spektras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aveikslėli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205" y="884243"/>
            <a:ext cx="6656110" cy="58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Regimasis spektras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49226" y="4385920"/>
            <a:ext cx="1864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 smtClean="0"/>
              <a:t>Raudonai,</a:t>
            </a:r>
            <a:endParaRPr lang="lt-LT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656155" y="4385917"/>
            <a:ext cx="835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 smtClean="0"/>
              <a:t>žydi</a:t>
            </a:r>
            <a:endParaRPr lang="lt-LT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88550" y="4385919"/>
            <a:ext cx="662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 smtClean="0"/>
              <a:t>gal</a:t>
            </a:r>
            <a:endParaRPr lang="lt-LT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449088" y="4385918"/>
            <a:ext cx="1017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 smtClean="0"/>
              <a:t>žaliai</a:t>
            </a:r>
            <a:endParaRPr lang="lt-LT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556823" y="4385916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 smtClean="0"/>
              <a:t>marių</a:t>
            </a:r>
            <a:endParaRPr lang="lt-LT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990966" y="438592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 smtClean="0"/>
              <a:t>o</a:t>
            </a:r>
            <a:endParaRPr lang="lt-LT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813927" y="4385915"/>
            <a:ext cx="1706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 err="1" smtClean="0"/>
              <a:t>vandenai</a:t>
            </a:r>
            <a:endParaRPr lang="lt-LT" sz="3200" dirty="0"/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43" y="1032052"/>
            <a:ext cx="11472105" cy="220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Ultravioletiniai spinduliai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aveikslėli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29" y="787157"/>
            <a:ext cx="4747085" cy="3452426"/>
          </a:xfrm>
          <a:prstGeom prst="rect">
            <a:avLst/>
          </a:prstGeom>
        </p:spPr>
      </p:pic>
      <p:pic>
        <p:nvPicPr>
          <p:cNvPr id="2050" name="Picture 2" descr="UV žala, apie kurią daugelis nė nežino: kaip leisti atostogas, kad  išvengtumėte odos vėžio? | 15min.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29" y="4239583"/>
            <a:ext cx="4747085" cy="28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tibakterinė UV lempa dezinfekavimui - irangaverslui.l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3" b="23690"/>
          <a:stretch/>
        </p:blipFill>
        <p:spPr bwMode="auto">
          <a:xfrm>
            <a:off x="908244" y="4239583"/>
            <a:ext cx="5773885" cy="261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su-wpe-sites.s3.amazonaws.com/wp-content/uploads/sites/22/2019/08/17212030/Su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3" b="854"/>
          <a:stretch/>
        </p:blipFill>
        <p:spPr bwMode="auto">
          <a:xfrm>
            <a:off x="908244" y="822385"/>
            <a:ext cx="5773885" cy="341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Rentgeno spinduliai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Rentgeno spindulių atradimas ir reikšm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4568558"/>
            <a:ext cx="2876831" cy="229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430" y="4563207"/>
            <a:ext cx="3731359" cy="2305497"/>
          </a:xfrm>
          <a:prstGeom prst="rect">
            <a:avLst/>
          </a:prstGeom>
        </p:spPr>
      </p:pic>
      <p:pic>
        <p:nvPicPr>
          <p:cNvPr id="5122" name="Picture 2" descr="https://www.vle.lt/tmp/vle-images/63869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789" y="4565886"/>
            <a:ext cx="3450211" cy="23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ntgeno aparatas – Vikipedij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" t="8228" r="442" b="17007"/>
          <a:stretch/>
        </p:blipFill>
        <p:spPr bwMode="auto">
          <a:xfrm>
            <a:off x="1" y="4572000"/>
            <a:ext cx="2133598" cy="229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3" descr="undefined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59" y="864591"/>
            <a:ext cx="5544709" cy="3538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Gama</a:t>
            </a:r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 spinduliai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Gama spinduliai – Vikiped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23" y="2247904"/>
            <a:ext cx="4609791" cy="314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ama spinduli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92" y="863997"/>
            <a:ext cx="4151721" cy="276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pie gama peilį ir įspūdingus gydymo rezultatus – Rožinis Gyvenim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92" y="3788413"/>
            <a:ext cx="4151721" cy="276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228" y="81868"/>
            <a:ext cx="11973772" cy="498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Interferencija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čiakampis 1"/>
          <p:cNvSpPr/>
          <p:nvPr/>
        </p:nvSpPr>
        <p:spPr>
          <a:xfrm>
            <a:off x="823274" y="893438"/>
            <a:ext cx="10605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Dviejų arba daugiau </a:t>
            </a:r>
            <a:r>
              <a:rPr lang="en-US" sz="2400" dirty="0" err="1" smtClean="0"/>
              <a:t>koherentini</a:t>
            </a:r>
            <a:r>
              <a:rPr lang="lt-LT" sz="2400" dirty="0" smtClean="0"/>
              <a:t>ų bangų </a:t>
            </a:r>
            <a:r>
              <a:rPr lang="lt-LT" sz="2400" dirty="0"/>
              <a:t>sudėtis, kai vienose erdvės srityse </a:t>
            </a:r>
            <a:r>
              <a:rPr lang="lt-LT" sz="2400" dirty="0" smtClean="0"/>
              <a:t>stebimas </a:t>
            </a:r>
            <a:r>
              <a:rPr lang="lt-LT" sz="2400" dirty="0"/>
              <a:t>šviesos intensyvumo sustiprėjimas, o kitose </a:t>
            </a:r>
            <a:r>
              <a:rPr lang="lt-LT" sz="2400" dirty="0" smtClean="0"/>
              <a:t>susilpnėjimas.</a:t>
            </a:r>
            <a:endParaRPr lang="lt-LT" sz="2400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149" y="2032958"/>
            <a:ext cx="5715798" cy="3467584"/>
          </a:xfrm>
          <a:prstGeom prst="rect">
            <a:avLst/>
          </a:prstGeom>
        </p:spPr>
      </p:pic>
      <p:sp>
        <p:nvSpPr>
          <p:cNvPr id="8" name="Stačiakampis 7"/>
          <p:cNvSpPr/>
          <p:nvPr/>
        </p:nvSpPr>
        <p:spPr>
          <a:xfrm>
            <a:off x="3278181" y="6037665"/>
            <a:ext cx="64257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000" dirty="0"/>
              <a:t>1801 m</a:t>
            </a:r>
            <a:r>
              <a:rPr lang="lt-LT" sz="2000" dirty="0" smtClean="0"/>
              <a:t>. Tomo Jungo </a:t>
            </a:r>
            <a:r>
              <a:rPr lang="lt-LT" sz="2000" dirty="0"/>
              <a:t>( </a:t>
            </a:r>
            <a:r>
              <a:rPr lang="lt-LT" sz="2000" dirty="0" smtClean="0"/>
              <a:t>Young) dvigubo plyšio eksperimentas 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14125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Interferencija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4" y="796933"/>
            <a:ext cx="4358936" cy="2255428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148" y="796933"/>
            <a:ext cx="3058066" cy="2698293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883" y="3176569"/>
            <a:ext cx="1101701" cy="455877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906" y="3071307"/>
            <a:ext cx="1708725" cy="66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68" y="525402"/>
            <a:ext cx="10344338" cy="412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30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Interferencija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4" y="1341896"/>
            <a:ext cx="5510045" cy="48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>
              <a:xfrm>
                <a:off x="187291" y="970960"/>
                <a:ext cx="11068314" cy="2799762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lt-LT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Elektromagnetinė banga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periodiškai kintančių vienas kitam statmenų elektrinio ir magnetinio laukų sistema, plintanti į vis didesnes erdvės sritis.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Elektromagnetinė banga vakuume sklinda šviesos greičiu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lt-LT" sz="2400" b="0" i="1" dirty="0" smtClean="0">
                        <a:latin typeface="Cambria Math" panose="02040503050406030204" pitchFamily="18" charset="0"/>
                      </a:rPr>
                      <m:t>=2,9979∙</m:t>
                    </m:r>
                    <m:sSup>
                      <m:sSupPr>
                        <m:ctrlPr>
                          <a:rPr lang="lt-LT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t-LT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lt-LT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f>
                      <m:fPr>
                        <m:ctrlPr>
                          <a:rPr lang="lt-LT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lt-LT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lt-L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lt-LT" sz="2400" b="0" i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   Elektromagnetinę bangą aprašo fizikiniai dydžiai:</a:t>
                </a:r>
              </a:p>
              <a:p>
                <a:pPr marL="0" indent="0">
                  <a:buNone/>
                </a:pPr>
                <a:endParaRPr lang="lt-LT" sz="2400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lt-LT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lt-LT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lt-LT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lt-LT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291" y="970960"/>
                <a:ext cx="11068314" cy="2799762"/>
              </a:xfrm>
              <a:blipFill>
                <a:blip r:embed="rId2"/>
                <a:stretch>
                  <a:fillRect l="-882" t="-3043" r="-148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urinio vietos rezervavimo ženklas 2"/>
              <p:cNvSpPr txBox="1">
                <a:spLocks/>
              </p:cNvSpPr>
              <p:nvPr/>
            </p:nvSpPr>
            <p:spPr>
              <a:xfrm>
                <a:off x="454220" y="4159742"/>
                <a:ext cx="11434387" cy="22237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lt-LT" b="1" dirty="0" smtClean="0">
                    <a:solidFill>
                      <a:srgbClr val="002060"/>
                    </a:solidFill>
                  </a:rPr>
                  <a:t>PASITIKRINAME</a:t>
                </a:r>
              </a:p>
              <a:p>
                <a:pPr marL="0" indent="0">
                  <a:buNone/>
                </a:pPr>
                <a:r>
                  <a:rPr lang="lt-LT" sz="2400" dirty="0" smtClean="0">
                    <a:solidFill>
                      <a:schemeClr val="tx1"/>
                    </a:solidFill>
                  </a:rPr>
                  <a:t>Koks UV šviesos bangos ilgis, jei dažnis 1500 </a:t>
                </a:r>
                <a:r>
                  <a:rPr lang="lt-LT" sz="2400" dirty="0" err="1" smtClean="0">
                    <a:solidFill>
                      <a:schemeClr val="tx1"/>
                    </a:solidFill>
                  </a:rPr>
                  <a:t>THz</a:t>
                </a:r>
                <a:r>
                  <a:rPr lang="lt-LT" sz="2400" dirty="0" smtClean="0">
                    <a:solidFill>
                      <a:schemeClr val="tx1"/>
                    </a:solidFill>
                  </a:rPr>
                  <a:t>. Šviesos greitis vakuume lygus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lt-LT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lt-LT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t-LT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lt-LT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f>
                      <m:fPr>
                        <m:ctrlPr>
                          <a:rPr lang="lt-LT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lt-LT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lt-LT" sz="2400" dirty="0" smtClean="0">
                    <a:solidFill>
                      <a:schemeClr val="tx1"/>
                    </a:solidFill>
                  </a:rPr>
                  <a:t>. Atsakymą pateikite </a:t>
                </a:r>
                <a:r>
                  <a:rPr lang="lt-LT" sz="2400" dirty="0" err="1" smtClean="0">
                    <a:solidFill>
                      <a:schemeClr val="tx1"/>
                    </a:solidFill>
                  </a:rPr>
                  <a:t>nanometrais</a:t>
                </a:r>
                <a:r>
                  <a:rPr lang="lt-LT" sz="24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Turinio vietos rezervavimo ženklas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20" y="4159742"/>
                <a:ext cx="11434387" cy="2223775"/>
              </a:xfrm>
              <a:prstGeom prst="rect">
                <a:avLst/>
              </a:prstGeom>
              <a:blipFill>
                <a:blip r:embed="rId3"/>
                <a:stretch>
                  <a:fillRect l="-853" t="-438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0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Difrakcija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ačiakampis 6"/>
          <p:cNvSpPr/>
          <p:nvPr/>
        </p:nvSpPr>
        <p:spPr>
          <a:xfrm>
            <a:off x="823274" y="893438"/>
            <a:ext cx="10605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 smtClean="0"/>
              <a:t>Difrakcija – bangos užlinkimas už kliūties. Ryškiausia difrakcija stebima, kai kliūties / plyšio plotis lygus bangos ilgiui.</a:t>
            </a:r>
            <a:endParaRPr lang="lt-LT" sz="2400" dirty="0"/>
          </a:p>
        </p:txBody>
      </p:sp>
      <p:pic>
        <p:nvPicPr>
          <p:cNvPr id="8" name="Picture 2" descr="Diffraction of Light — Definition &amp; Overview - Expi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1217" y="2873388"/>
            <a:ext cx="6867879" cy="38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2788888" y="2097264"/>
            <a:ext cx="6674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b="1" dirty="0">
                <a:solidFill>
                  <a:srgbClr val="002060"/>
                </a:solidFill>
              </a:rPr>
              <a:t>Kuriame pavyzdyje įvyko difrakcija ir kodėl?</a:t>
            </a:r>
          </a:p>
        </p:txBody>
      </p:sp>
    </p:spTree>
    <p:extLst>
      <p:ext uri="{BB962C8B-B14F-4D97-AF65-F5344CB8AC3E}">
        <p14:creationId xmlns:p14="http://schemas.microsoft.com/office/powerpoint/2010/main" val="32397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Difrakcija pro vieną plyšį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Tiesioji jungtis 2"/>
          <p:cNvCxnSpPr/>
          <p:nvPr/>
        </p:nvCxnSpPr>
        <p:spPr>
          <a:xfrm flipH="1">
            <a:off x="4204355" y="1340177"/>
            <a:ext cx="1" cy="438346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iesioji jungtis 7"/>
          <p:cNvCxnSpPr/>
          <p:nvPr/>
        </p:nvCxnSpPr>
        <p:spPr>
          <a:xfrm flipH="1">
            <a:off x="8268879" y="1340177"/>
            <a:ext cx="1" cy="438346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ačiakampis 6"/>
          <p:cNvSpPr/>
          <p:nvPr/>
        </p:nvSpPr>
        <p:spPr>
          <a:xfrm>
            <a:off x="4100660" y="3026004"/>
            <a:ext cx="197963" cy="282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462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Difrakcija pro du plyšius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Tiesioji jungtis 2"/>
          <p:cNvCxnSpPr/>
          <p:nvPr/>
        </p:nvCxnSpPr>
        <p:spPr>
          <a:xfrm flipH="1">
            <a:off x="4204355" y="1340177"/>
            <a:ext cx="1" cy="438346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iesioji jungtis 7"/>
          <p:cNvCxnSpPr/>
          <p:nvPr/>
        </p:nvCxnSpPr>
        <p:spPr>
          <a:xfrm flipH="1">
            <a:off x="8268879" y="1340177"/>
            <a:ext cx="1" cy="438346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ačiakampis 6"/>
          <p:cNvSpPr/>
          <p:nvPr/>
        </p:nvSpPr>
        <p:spPr>
          <a:xfrm>
            <a:off x="4105373" y="2705492"/>
            <a:ext cx="197963" cy="282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Stačiakampis 8"/>
          <p:cNvSpPr/>
          <p:nvPr/>
        </p:nvSpPr>
        <p:spPr>
          <a:xfrm>
            <a:off x="4058237" y="3566474"/>
            <a:ext cx="197963" cy="282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66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Difrakcinė gardelė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Tiesioji jungtis 2"/>
          <p:cNvCxnSpPr/>
          <p:nvPr/>
        </p:nvCxnSpPr>
        <p:spPr>
          <a:xfrm flipH="1">
            <a:off x="4204351" y="1348031"/>
            <a:ext cx="1" cy="4383464"/>
          </a:xfrm>
          <a:prstGeom prst="line">
            <a:avLst/>
          </a:prstGeom>
          <a:ln w="762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iesioji jungtis 7"/>
          <p:cNvCxnSpPr/>
          <p:nvPr/>
        </p:nvCxnSpPr>
        <p:spPr>
          <a:xfrm flipH="1">
            <a:off x="8268879" y="1340177"/>
            <a:ext cx="1" cy="438346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1"/>
            <a:ext cx="10515600" cy="884328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490579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71452" y="484251"/>
            <a:ext cx="914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smtClean="0">
                <a:solidFill>
                  <a:srgbClr val="002060"/>
                </a:solidFill>
              </a:rPr>
              <a:t>Atspindys     Difrakcija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Interferencija</a:t>
            </a:r>
            <a:r>
              <a:rPr lang="lt-LT" sz="2400" b="1" dirty="0" smtClean="0">
                <a:solidFill>
                  <a:srgbClr val="002060"/>
                </a:solidFill>
              </a:rPr>
              <a:t>     Lūžis     Poliarizacija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Sugertis</a:t>
            </a:r>
            <a:endParaRPr lang="lt-LT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2" y="90197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656" y="1374176"/>
            <a:ext cx="2048175" cy="13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idrodinis atspindys – Viki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37" y="993553"/>
            <a:ext cx="1777588" cy="21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flection of an electromagnetic wave |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5" y="4584307"/>
            <a:ext cx="2687293" cy="16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ectromagnetic Waves Polarization – PhysicsOpenL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63" y="1179247"/>
            <a:ext cx="3600000" cy="18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.4.2 Polarization – xmPhysic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 bwMode="auto">
          <a:xfrm>
            <a:off x="8542891" y="4200968"/>
            <a:ext cx="3387736" cy="1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ė 8"/>
          <p:cNvGrpSpPr/>
          <p:nvPr/>
        </p:nvGrpSpPr>
        <p:grpSpPr>
          <a:xfrm>
            <a:off x="3655349" y="4463823"/>
            <a:ext cx="2457688" cy="1404595"/>
            <a:chOff x="1067937" y="2394408"/>
            <a:chExt cx="3023296" cy="1913642"/>
          </a:xfrm>
        </p:grpSpPr>
        <p:pic>
          <p:nvPicPr>
            <p:cNvPr id="1040" name="Picture 16" descr="Light Absorption, Reflection, and Transmission Vector Imag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41" r="68259" b="34572"/>
            <a:stretch/>
          </p:blipFill>
          <p:spPr bwMode="auto">
            <a:xfrm>
              <a:off x="1067937" y="2394408"/>
              <a:ext cx="3023296" cy="191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ygiašonis trikampis 7"/>
            <p:cNvSpPr/>
            <p:nvPr/>
          </p:nvSpPr>
          <p:spPr>
            <a:xfrm rot="8553259">
              <a:off x="1969979" y="2964415"/>
              <a:ext cx="571975" cy="5656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042" name="Picture 18" descr="Chapter 5: Interference and Diffraction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6" y="415632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terference Patter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67" y="1258574"/>
            <a:ext cx="1808137" cy="19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1"/>
            <a:ext cx="10515600" cy="884328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490579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71452" y="484251"/>
            <a:ext cx="914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smtClean="0">
                <a:solidFill>
                  <a:srgbClr val="002060"/>
                </a:solidFill>
              </a:rPr>
              <a:t>Atspindys     Difrakcija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Interferencija</a:t>
            </a:r>
            <a:r>
              <a:rPr lang="lt-LT" sz="2400" b="1" dirty="0" smtClean="0">
                <a:solidFill>
                  <a:srgbClr val="002060"/>
                </a:solidFill>
              </a:rPr>
              <a:t>     Lūžis     Poliarizacija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Sugertis</a:t>
            </a:r>
            <a:endParaRPr lang="lt-LT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97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656" y="1374176"/>
            <a:ext cx="2048175" cy="13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idrodinis atspindys – Viki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37" y="993553"/>
            <a:ext cx="1777588" cy="21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flection of an electromagnetic wave |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5" y="4584307"/>
            <a:ext cx="2687293" cy="16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ectromagnetic Waves Polarization – PhysicsOpenL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63" y="1179247"/>
            <a:ext cx="3600000" cy="18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.4.2 Polarization – xmPhysic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 bwMode="auto">
          <a:xfrm>
            <a:off x="8542891" y="4200968"/>
            <a:ext cx="3387736" cy="1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ė 8"/>
          <p:cNvGrpSpPr/>
          <p:nvPr/>
        </p:nvGrpSpPr>
        <p:grpSpPr>
          <a:xfrm>
            <a:off x="3655349" y="4463823"/>
            <a:ext cx="2457688" cy="1404595"/>
            <a:chOff x="1067937" y="2394408"/>
            <a:chExt cx="3023296" cy="1913642"/>
          </a:xfrm>
        </p:grpSpPr>
        <p:pic>
          <p:nvPicPr>
            <p:cNvPr id="1040" name="Picture 16" descr="Light Absorption, Reflection, and Transmission Vector Imag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41" r="68259" b="34572"/>
            <a:stretch/>
          </p:blipFill>
          <p:spPr bwMode="auto">
            <a:xfrm>
              <a:off x="1067937" y="2394408"/>
              <a:ext cx="3023296" cy="191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ygiašonis trikampis 7"/>
            <p:cNvSpPr/>
            <p:nvPr/>
          </p:nvSpPr>
          <p:spPr>
            <a:xfrm rot="8553259">
              <a:off x="1969979" y="2964415"/>
              <a:ext cx="571975" cy="5656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042" name="Picture 18" descr="Chapter 5: Interference and Diffraction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6" y="415632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terference Patter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67" y="1258574"/>
            <a:ext cx="1808137" cy="19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3911" y="3026047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1"/>
            <a:ext cx="10515600" cy="884328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490579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71452" y="484251"/>
            <a:ext cx="914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smtClean="0">
                <a:solidFill>
                  <a:srgbClr val="002060"/>
                </a:solidFill>
              </a:rPr>
              <a:t>Atspindys     Difrakcija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Interferencija</a:t>
            </a:r>
            <a:r>
              <a:rPr lang="lt-LT" sz="2400" b="1" dirty="0" smtClean="0">
                <a:solidFill>
                  <a:srgbClr val="002060"/>
                </a:solidFill>
              </a:rPr>
              <a:t>     Lūžis     Poliarizacija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Sugertis</a:t>
            </a:r>
            <a:endParaRPr lang="lt-LT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2" y="90197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656" y="1374176"/>
            <a:ext cx="2048175" cy="13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idrodinis atspindys – Viki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37" y="993553"/>
            <a:ext cx="1777588" cy="21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flection of an electromagnetic wave |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5" y="4584307"/>
            <a:ext cx="2687293" cy="16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ectromagnetic Waves Polarization – PhysicsOpenL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63" y="1179247"/>
            <a:ext cx="3600000" cy="18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.4.2 Polarization – xmPhysic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 bwMode="auto">
          <a:xfrm>
            <a:off x="8542891" y="4200968"/>
            <a:ext cx="3387736" cy="1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ė 8"/>
          <p:cNvGrpSpPr/>
          <p:nvPr/>
        </p:nvGrpSpPr>
        <p:grpSpPr>
          <a:xfrm>
            <a:off x="3655349" y="4463823"/>
            <a:ext cx="2457688" cy="1404595"/>
            <a:chOff x="1067937" y="2394408"/>
            <a:chExt cx="3023296" cy="1913642"/>
          </a:xfrm>
        </p:grpSpPr>
        <p:pic>
          <p:nvPicPr>
            <p:cNvPr id="1040" name="Picture 16" descr="Light Absorption, Reflection, and Transmission Vector Imag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41" r="68259" b="34572"/>
            <a:stretch/>
          </p:blipFill>
          <p:spPr bwMode="auto">
            <a:xfrm>
              <a:off x="1067937" y="2394408"/>
              <a:ext cx="3023296" cy="191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ygiašonis trikampis 7"/>
            <p:cNvSpPr/>
            <p:nvPr/>
          </p:nvSpPr>
          <p:spPr>
            <a:xfrm rot="8553259">
              <a:off x="1969979" y="2964415"/>
              <a:ext cx="571975" cy="5656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042" name="Picture 18" descr="Chapter 5: Interference and Diffraction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6" y="415632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terference Patter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67" y="1258574"/>
            <a:ext cx="1808137" cy="19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3911" y="3026047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3358225" y="3026047"/>
            <a:ext cx="1651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Poliarizacija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886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1"/>
            <a:ext cx="10515600" cy="884328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490579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71452" y="484251"/>
            <a:ext cx="914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smtClean="0">
                <a:solidFill>
                  <a:srgbClr val="002060"/>
                </a:solidFill>
              </a:rPr>
              <a:t>Atspindys     Difrakcija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Interferencija</a:t>
            </a:r>
            <a:r>
              <a:rPr lang="lt-LT" sz="2400" b="1" dirty="0" smtClean="0">
                <a:solidFill>
                  <a:srgbClr val="002060"/>
                </a:solidFill>
              </a:rPr>
              <a:t>     Lūžis     Poliarizacija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Sugertis</a:t>
            </a:r>
            <a:endParaRPr lang="lt-LT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2" y="90197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656" y="1374176"/>
            <a:ext cx="2048175" cy="13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idrodinis atspindys – Viki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37" y="993553"/>
            <a:ext cx="1777588" cy="21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flection of an electromagnetic wave |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5" y="4584307"/>
            <a:ext cx="2687293" cy="16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ectromagnetic Waves Polarization – PhysicsOpenL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63" y="1179247"/>
            <a:ext cx="3600000" cy="18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.4.2 Polarization – xmPhysic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 bwMode="auto">
          <a:xfrm>
            <a:off x="8542891" y="4200968"/>
            <a:ext cx="3387736" cy="1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ė 8"/>
          <p:cNvGrpSpPr/>
          <p:nvPr/>
        </p:nvGrpSpPr>
        <p:grpSpPr>
          <a:xfrm>
            <a:off x="3655349" y="4463823"/>
            <a:ext cx="2457688" cy="1404595"/>
            <a:chOff x="1067937" y="2394408"/>
            <a:chExt cx="3023296" cy="1913642"/>
          </a:xfrm>
        </p:grpSpPr>
        <p:pic>
          <p:nvPicPr>
            <p:cNvPr id="1040" name="Picture 16" descr="Light Absorption, Reflection, and Transmission Vector Imag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41" r="68259" b="34572"/>
            <a:stretch/>
          </p:blipFill>
          <p:spPr bwMode="auto">
            <a:xfrm>
              <a:off x="1067937" y="2394408"/>
              <a:ext cx="3023296" cy="191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ygiašonis trikampis 7"/>
            <p:cNvSpPr/>
            <p:nvPr/>
          </p:nvSpPr>
          <p:spPr>
            <a:xfrm rot="8553259">
              <a:off x="1969979" y="2964415"/>
              <a:ext cx="571975" cy="5656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042" name="Picture 18" descr="Chapter 5: Interference and Diffraction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6" y="415632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terference Patter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67" y="1258574"/>
            <a:ext cx="1808137" cy="19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3911" y="3026047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3358225" y="3026047"/>
            <a:ext cx="1651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Poliarizacija</a:t>
            </a:r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6306512" y="3085972"/>
            <a:ext cx="13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Atspindys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775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1"/>
            <a:ext cx="10515600" cy="884328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490579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71452" y="484251"/>
            <a:ext cx="914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smtClean="0">
                <a:solidFill>
                  <a:srgbClr val="002060"/>
                </a:solidFill>
              </a:rPr>
              <a:t>Atspindys     Difrakcija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Interferencija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smtClean="0">
                <a:solidFill>
                  <a:srgbClr val="002060"/>
                </a:solidFill>
              </a:rPr>
              <a:t>Lūžis</a:t>
            </a:r>
            <a:r>
              <a:rPr lang="lt-LT" sz="2400" b="1" dirty="0" smtClean="0">
                <a:solidFill>
                  <a:srgbClr val="002060"/>
                </a:solidFill>
              </a:rPr>
              <a:t>     Poliarizacija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Sugertis</a:t>
            </a:r>
            <a:endParaRPr lang="lt-LT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2" y="90197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656" y="1374176"/>
            <a:ext cx="2048175" cy="13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idrodinis atspindys – Viki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37" y="993553"/>
            <a:ext cx="1777588" cy="21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flection of an electromagnetic wave |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5" y="4584307"/>
            <a:ext cx="2687293" cy="16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ectromagnetic Waves Polarization – PhysicsOpenL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63" y="1179247"/>
            <a:ext cx="3600000" cy="18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.4.2 Polarization – xmPhysic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 bwMode="auto">
          <a:xfrm>
            <a:off x="8542891" y="4200968"/>
            <a:ext cx="3387736" cy="1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ė 8"/>
          <p:cNvGrpSpPr/>
          <p:nvPr/>
        </p:nvGrpSpPr>
        <p:grpSpPr>
          <a:xfrm>
            <a:off x="3655349" y="4463823"/>
            <a:ext cx="2457688" cy="1404595"/>
            <a:chOff x="1067937" y="2394408"/>
            <a:chExt cx="3023296" cy="1913642"/>
          </a:xfrm>
        </p:grpSpPr>
        <p:pic>
          <p:nvPicPr>
            <p:cNvPr id="1040" name="Picture 16" descr="Light Absorption, Reflection, and Transmission Vector Imag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41" r="68259" b="34572"/>
            <a:stretch/>
          </p:blipFill>
          <p:spPr bwMode="auto">
            <a:xfrm>
              <a:off x="1067937" y="2394408"/>
              <a:ext cx="3023296" cy="191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ygiašonis trikampis 7"/>
            <p:cNvSpPr/>
            <p:nvPr/>
          </p:nvSpPr>
          <p:spPr>
            <a:xfrm rot="8553259">
              <a:off x="1969979" y="2964415"/>
              <a:ext cx="571975" cy="5656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042" name="Picture 18" descr="Chapter 5: Interference and Diffraction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6" y="415632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terference Patter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67" y="1258574"/>
            <a:ext cx="1808137" cy="19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3911" y="3026047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3358225" y="3026047"/>
            <a:ext cx="1651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Poliarizacija</a:t>
            </a:r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6306512" y="3085972"/>
            <a:ext cx="13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Atspindys</a:t>
            </a:r>
            <a:endParaRPr lang="lt-LT" dirty="0"/>
          </a:p>
        </p:txBody>
      </p:sp>
      <p:sp>
        <p:nvSpPr>
          <p:cNvPr id="19" name="TextBox 18"/>
          <p:cNvSpPr txBox="1"/>
          <p:nvPr/>
        </p:nvSpPr>
        <p:spPr>
          <a:xfrm>
            <a:off x="8443842" y="3085972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1"/>
            <a:ext cx="10515600" cy="884328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490579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71452" y="484251"/>
            <a:ext cx="914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smtClean="0">
                <a:solidFill>
                  <a:srgbClr val="002060"/>
                </a:solidFill>
              </a:rPr>
              <a:t>Atspindys     Difrakcija     </a:t>
            </a:r>
            <a:r>
              <a:rPr lang="lt-LT" sz="2400" dirty="0" err="1" smtClean="0">
                <a:solidFill>
                  <a:srgbClr val="002060"/>
                </a:solidFill>
              </a:rPr>
              <a:t>Interferencija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smtClean="0">
                <a:solidFill>
                  <a:srgbClr val="002060"/>
                </a:solidFill>
              </a:rPr>
              <a:t>Lūžis</a:t>
            </a:r>
            <a:r>
              <a:rPr lang="lt-LT" sz="2400" b="1" dirty="0" smtClean="0">
                <a:solidFill>
                  <a:srgbClr val="002060"/>
                </a:solidFill>
              </a:rPr>
              <a:t>     Poliarizacija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Sugertis</a:t>
            </a:r>
            <a:endParaRPr lang="lt-LT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2" y="90197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656" y="1374176"/>
            <a:ext cx="2048175" cy="13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idrodinis atspindys – Viki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37" y="993553"/>
            <a:ext cx="1777588" cy="21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flection of an electromagnetic wave |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5" y="4584307"/>
            <a:ext cx="2687293" cy="16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ectromagnetic Waves Polarization – PhysicsOpenL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63" y="1179247"/>
            <a:ext cx="3600000" cy="18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.4.2 Polarization – xmPhysic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 bwMode="auto">
          <a:xfrm>
            <a:off x="8542891" y="4200968"/>
            <a:ext cx="3387736" cy="1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ė 8"/>
          <p:cNvGrpSpPr/>
          <p:nvPr/>
        </p:nvGrpSpPr>
        <p:grpSpPr>
          <a:xfrm>
            <a:off x="3655349" y="4463823"/>
            <a:ext cx="2457688" cy="1404595"/>
            <a:chOff x="1067937" y="2394408"/>
            <a:chExt cx="3023296" cy="1913642"/>
          </a:xfrm>
        </p:grpSpPr>
        <p:pic>
          <p:nvPicPr>
            <p:cNvPr id="1040" name="Picture 16" descr="Light Absorption, Reflection, and Transmission Vector Imag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41" r="68259" b="34572"/>
            <a:stretch/>
          </p:blipFill>
          <p:spPr bwMode="auto">
            <a:xfrm>
              <a:off x="1067937" y="2394408"/>
              <a:ext cx="3023296" cy="191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ygiašonis trikampis 7"/>
            <p:cNvSpPr/>
            <p:nvPr/>
          </p:nvSpPr>
          <p:spPr>
            <a:xfrm rot="8553259">
              <a:off x="1969979" y="2964415"/>
              <a:ext cx="571975" cy="5656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042" name="Picture 18" descr="Chapter 5: Interference and Diffraction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6" y="415632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terference Patter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67" y="1258574"/>
            <a:ext cx="1808137" cy="19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3911" y="3026047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3358225" y="3026047"/>
            <a:ext cx="1651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Poliarizacija</a:t>
            </a:r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6306512" y="3085972"/>
            <a:ext cx="13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Atspindys</a:t>
            </a:r>
            <a:endParaRPr lang="lt-LT" dirty="0"/>
          </a:p>
        </p:txBody>
      </p:sp>
      <p:sp>
        <p:nvSpPr>
          <p:cNvPr id="19" name="TextBox 18"/>
          <p:cNvSpPr txBox="1"/>
          <p:nvPr/>
        </p:nvSpPr>
        <p:spPr>
          <a:xfrm>
            <a:off x="8443842" y="3085972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17771" y="3083080"/>
            <a:ext cx="191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err="1" smtClean="0">
                <a:solidFill>
                  <a:srgbClr val="002060"/>
                </a:solidFill>
              </a:rPr>
              <a:t>Interferencija</a:t>
            </a:r>
            <a:endParaRPr lang="lt-L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480</Words>
  <Application>Microsoft Office PowerPoint</Application>
  <PresentationFormat>Plačiaekranė</PresentationFormat>
  <Paragraphs>141</Paragraphs>
  <Slides>33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Times New Roman</vt:lpstr>
      <vt:lpstr>„Office“ tema</vt:lpstr>
      <vt:lpstr>Elektromagnetinės bangos</vt:lpstr>
      <vt:lpstr>Elektromagnetinė banga</vt:lpstr>
      <vt:lpstr>Elektromagnetinė banga</vt:lpstr>
      <vt:lpstr>Elektromagnetinė banga</vt:lpstr>
      <vt:lpstr>Elektromagnetinė banga</vt:lpstr>
      <vt:lpstr>Elektromagnetinė banga</vt:lpstr>
      <vt:lpstr>Elektromagnetinė banga</vt:lpstr>
      <vt:lpstr>Elektromagnetinė banga</vt:lpstr>
      <vt:lpstr>Elektromagnetinė banga</vt:lpstr>
      <vt:lpstr>Elektromagnetinė banga</vt:lpstr>
      <vt:lpstr>Elektromagnetinė banga</vt:lpstr>
      <vt:lpstr>Elektromagnetinė banga</vt:lpstr>
      <vt:lpstr>Elektromagnetinė banga</vt:lpstr>
      <vt:lpstr>Elektromagnetinių bangų skalė</vt:lpstr>
      <vt:lpstr>„PowerPoint“ pateiktis</vt:lpstr>
      <vt:lpstr>„PowerPoint“ pateiktis</vt:lpstr>
      <vt:lpstr>„PowerPoint“ pateiktis</vt:lpstr>
      <vt:lpstr>Elektromagnetinių bangų skalė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Interferencija</vt:lpstr>
      <vt:lpstr>Interferencija</vt:lpstr>
      <vt:lpstr>„PowerPoint“ pateiktis</vt:lpstr>
      <vt:lpstr>Interferencija</vt:lpstr>
      <vt:lpstr>Difrakcija</vt:lpstr>
      <vt:lpstr>Difrakcija pro vieną plyšį</vt:lpstr>
      <vt:lpstr>Difrakcija pro du plyšius</vt:lpstr>
      <vt:lpstr>Difrakcinė gardelė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kl. kartojimas</dc:title>
  <dc:creator>Lukas Bagdonavičius</dc:creator>
  <cp:lastModifiedBy>Lukas Bagdonavičius</cp:lastModifiedBy>
  <cp:revision>46</cp:revision>
  <dcterms:created xsi:type="dcterms:W3CDTF">2025-09-01T21:04:59Z</dcterms:created>
  <dcterms:modified xsi:type="dcterms:W3CDTF">2025-11-04T19:28:51Z</dcterms:modified>
</cp:coreProperties>
</file>