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96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32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23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0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5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41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C84-43FC-4FF3-AE27-4DE2B02DB213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8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zika9-10.mkp.emokykla.lt/fobjects/view/35/#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Kintamoji elektros srovė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11.12</a:t>
            </a:r>
            <a:r>
              <a:rPr lang="en-US" dirty="0" smtClean="0"/>
              <a:t> </a:t>
            </a:r>
            <a:r>
              <a:rPr lang="en-US" i="1" dirty="0" err="1" smtClean="0"/>
              <a:t>Kintamosios</a:t>
            </a:r>
            <a:r>
              <a:rPr lang="en-US" i="1" dirty="0" smtClean="0"/>
              <a:t> </a:t>
            </a:r>
            <a:r>
              <a:rPr lang="en-US" i="1" dirty="0" err="1" smtClean="0"/>
              <a:t>elektros</a:t>
            </a:r>
            <a:r>
              <a:rPr lang="en-US" i="1" dirty="0" smtClean="0"/>
              <a:t> </a:t>
            </a:r>
            <a:r>
              <a:rPr lang="en-US" i="1" dirty="0" err="1" smtClean="0"/>
              <a:t>srov</a:t>
            </a:r>
            <a:r>
              <a:rPr lang="lt-LT" i="1" dirty="0" smtClean="0"/>
              <a:t>ės parametrai</a:t>
            </a: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lt-LT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13</a:t>
            </a:r>
            <a:r>
              <a:rPr lang="lt-LT" dirty="0" smtClean="0"/>
              <a:t> </a:t>
            </a:r>
            <a:r>
              <a:rPr lang="en-US" i="1" dirty="0" err="1"/>
              <a:t>Kintamosios</a:t>
            </a:r>
            <a:r>
              <a:rPr lang="en-US" i="1" dirty="0"/>
              <a:t> </a:t>
            </a:r>
            <a:r>
              <a:rPr lang="en-US" i="1" dirty="0" err="1"/>
              <a:t>elektros</a:t>
            </a:r>
            <a:r>
              <a:rPr lang="en-US" i="1" dirty="0"/>
              <a:t> </a:t>
            </a:r>
            <a:r>
              <a:rPr lang="en-US" i="1" dirty="0" err="1"/>
              <a:t>srov</a:t>
            </a:r>
            <a:r>
              <a:rPr lang="lt-LT" i="1" dirty="0"/>
              <a:t>ės parametrai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11.17</a:t>
            </a:r>
            <a:r>
              <a:rPr lang="lt-LT" dirty="0" smtClean="0"/>
              <a:t> Transformatorius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11.18</a:t>
            </a:r>
            <a:r>
              <a:rPr lang="lt-LT" dirty="0" smtClean="0"/>
              <a:t> Transformatoriaus tyrimas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11.19 </a:t>
            </a:r>
            <a:r>
              <a:rPr lang="lt-LT" dirty="0" smtClean="0"/>
              <a:t>Įtvirtinimo užduotys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11.20</a:t>
            </a:r>
            <a:r>
              <a:rPr lang="lt-LT" dirty="0" smtClean="0"/>
              <a:t> </a:t>
            </a:r>
            <a:r>
              <a:rPr lang="lt-LT" b="1" i="1" dirty="0" err="1" smtClean="0">
                <a:solidFill>
                  <a:srgbClr val="7030A0"/>
                </a:solidFill>
              </a:rPr>
              <a:t>Kahoot</a:t>
            </a:r>
            <a:r>
              <a:rPr lang="lt-LT" b="1" i="1" dirty="0" smtClean="0">
                <a:solidFill>
                  <a:srgbClr val="7030A0"/>
                </a:solidFill>
              </a:rPr>
              <a:t> testas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lt-LT" b="1" dirty="0" smtClean="0">
                <a:solidFill>
                  <a:srgbClr val="002060"/>
                </a:solidFill>
              </a:rPr>
              <a:t>.2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lt-LT" dirty="0" smtClean="0"/>
              <a:t> </a:t>
            </a:r>
            <a:r>
              <a:rPr lang="en-US" dirty="0" err="1" smtClean="0"/>
              <a:t>Kontrolinis</a:t>
            </a:r>
            <a:r>
              <a:rPr lang="en-US" dirty="0" smtClean="0"/>
              <a:t> </a:t>
            </a:r>
            <a:r>
              <a:rPr lang="en-US" dirty="0" err="1" smtClean="0"/>
              <a:t>darbas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cxnSp>
        <p:nvCxnSpPr>
          <p:cNvPr id="10" name="Tiesioji jungtis 9"/>
          <p:cNvCxnSpPr/>
          <p:nvPr/>
        </p:nvCxnSpPr>
        <p:spPr>
          <a:xfrm flipV="1">
            <a:off x="838200" y="3836710"/>
            <a:ext cx="6288464" cy="30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463613" y="938208"/>
                <a:ext cx="11327893" cy="21666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lt-LT" dirty="0" smtClean="0"/>
                  <a:t>Perduoti elektros energiją dideliais </a:t>
                </a:r>
                <a:r>
                  <a:rPr lang="lt-LT" dirty="0" err="1" smtClean="0"/>
                  <a:t>atstumais</a:t>
                </a:r>
                <a:r>
                  <a:rPr lang="lt-LT" dirty="0" smtClean="0"/>
                  <a:t> nuostolinga, nes dėl laidų varžos elektros energija tampa šilumine </a:t>
                </a:r>
                <a14:m>
                  <m:oMath xmlns:m="http://schemas.openxmlformats.org/officeDocument/2006/math">
                    <m:r>
                      <a:rPr lang="lt-LT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lt-LT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lt-LT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𝑹𝒕</m:t>
                    </m:r>
                    <m:r>
                      <a:rPr lang="lt-L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lt-LT" dirty="0" smtClean="0"/>
                  <a:t>Laidų varžą mažinti sudėtinga </a:t>
                </a:r>
                <a14:m>
                  <m:oMath xmlns:m="http://schemas.openxmlformats.org/officeDocument/2006/math"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f>
                      <m:fPr>
                        <m:ctrlP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lt-LT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b="1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lt-LT" dirty="0" smtClean="0"/>
                  <a:t>Naudojami transformatoriai. Jie sumažina srovės stiprį, bet padidina tiek pat kartų įtampą, kad galia išliktų tokia pat </a:t>
                </a:r>
                <a14:m>
                  <m:oMath xmlns:m="http://schemas.openxmlformats.org/officeDocument/2006/math"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𝑼𝑰</m:t>
                    </m:r>
                    <m:r>
                      <a:rPr lang="lt-LT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lt-LT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13" y="938208"/>
                <a:ext cx="11327893" cy="2166610"/>
              </a:xfrm>
              <a:blipFill>
                <a:blip r:embed="rId2"/>
                <a:stretch>
                  <a:fillRect l="-807" t="-5634" b="-394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Elektros energijos perdavimas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as 7"/>
          <p:cNvSpPr/>
          <p:nvPr/>
        </p:nvSpPr>
        <p:spPr>
          <a:xfrm>
            <a:off x="463614" y="6259687"/>
            <a:ext cx="1201479" cy="4465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2" name="Grupė 11"/>
          <p:cNvGrpSpPr/>
          <p:nvPr/>
        </p:nvGrpSpPr>
        <p:grpSpPr>
          <a:xfrm>
            <a:off x="463614" y="3104818"/>
            <a:ext cx="11243506" cy="3601436"/>
            <a:chOff x="463614" y="3104818"/>
            <a:chExt cx="11243506" cy="3601436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614" y="3104818"/>
              <a:ext cx="11243506" cy="36014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9719" y="3191865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9719" y="6239698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61450" y="4720870"/>
              <a:ext cx="552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6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Transformatorius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ė 8"/>
          <p:cNvGrpSpPr/>
          <p:nvPr/>
        </p:nvGrpSpPr>
        <p:grpSpPr>
          <a:xfrm>
            <a:off x="2317592" y="1034121"/>
            <a:ext cx="7622487" cy="3931284"/>
            <a:chOff x="2345872" y="1034121"/>
            <a:chExt cx="7622487" cy="3931284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5872" y="1034121"/>
              <a:ext cx="7622487" cy="39312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4529" y="2533665"/>
              <a:ext cx="28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N</a:t>
              </a:r>
              <a:endParaRPr lang="lt-L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5636" y="2533665"/>
              <a:ext cx="28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N</a:t>
              </a:r>
              <a:endParaRPr lang="lt-LT" dirty="0"/>
            </a:p>
          </p:txBody>
        </p:sp>
      </p:grpSp>
    </p:spTree>
    <p:extLst>
      <p:ext uri="{BB962C8B-B14F-4D97-AF65-F5344CB8AC3E}">
        <p14:creationId xmlns:p14="http://schemas.microsoft.com/office/powerpoint/2010/main" val="478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Namų darbai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urinio vietos rezervavimo ženklas 2"/>
          <p:cNvSpPr>
            <a:spLocks noGrp="1"/>
          </p:cNvSpPr>
          <p:nvPr>
            <p:ph idx="1"/>
          </p:nvPr>
        </p:nvSpPr>
        <p:spPr>
          <a:xfrm>
            <a:off x="507467" y="1063256"/>
            <a:ext cx="11327893" cy="52205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reiškia AC ir DC?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Kokie yra nuolatinės srovės, kokie yra kintamosios srovės šaltiniai?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iš i(t) grafiko surasti periodą,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amplitudinę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vertę,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efektinę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vertę?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apskai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čiuoti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srovės dažnį?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Ką reiškia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efektinė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vertė?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Kodėl perduodant elektros energiją mažinamas elektros srovės stipris?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 prietaisu keičiamas srovės stipris ir įtampa?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Kokiu reiškiniu grįstas transformatoriaus veikimas?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apskaičiuojamas transformatoriaus koeficientas? Ką jis parodo?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žymimas transformatorius grandinėje?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90.0-110.0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Kintamosios elektros srovės parametrai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933254"/>
            <a:ext cx="10879318" cy="402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PAMOKOS UŽDUOTIS. </a:t>
            </a:r>
            <a:r>
              <a:rPr lang="lt-LT" dirty="0" smtClean="0"/>
              <a:t>Sukurkite konspektą apie kintamąją elektros srovę:</a:t>
            </a:r>
          </a:p>
          <a:p>
            <a:pPr marL="0" indent="0">
              <a:buNone/>
            </a:pPr>
            <a:endParaRPr lang="lt-LT" dirty="0" smtClean="0"/>
          </a:p>
          <a:p>
            <a:pPr marL="514350" indent="-514350">
              <a:buAutoNum type="arabicPeriod"/>
            </a:pPr>
            <a:r>
              <a:rPr lang="lt-LT" dirty="0" smtClean="0"/>
              <a:t>Iš kur atsiranda kintamoji elektros srovė?</a:t>
            </a:r>
          </a:p>
          <a:p>
            <a:pPr marL="514350" indent="-514350">
              <a:buAutoNum type="arabicPeriod"/>
            </a:pPr>
            <a:r>
              <a:rPr lang="lt-LT" dirty="0" smtClean="0"/>
              <a:t>Nubraižykite kintamosios elektros srovės grafiką i(t).</a:t>
            </a:r>
          </a:p>
          <a:p>
            <a:pPr lvl="1"/>
            <a:r>
              <a:rPr lang="lt-LT" dirty="0" smtClean="0"/>
              <a:t>Pažymėkite </a:t>
            </a:r>
            <a:r>
              <a:rPr lang="lt-LT" dirty="0" err="1" smtClean="0"/>
              <a:t>amplitudinę</a:t>
            </a:r>
            <a:r>
              <a:rPr lang="lt-LT" dirty="0" smtClean="0"/>
              <a:t> vertę, </a:t>
            </a:r>
            <a:r>
              <a:rPr lang="lt-LT" dirty="0" err="1" smtClean="0"/>
              <a:t>efektinę</a:t>
            </a:r>
            <a:r>
              <a:rPr lang="lt-LT" dirty="0" smtClean="0"/>
              <a:t> vertę, periodą.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3. Užsirašykite </a:t>
            </a:r>
            <a:r>
              <a:rPr lang="lt-LT" dirty="0" err="1" smtClean="0"/>
              <a:t>amplitudinės</a:t>
            </a:r>
            <a:r>
              <a:rPr lang="lt-LT" dirty="0" smtClean="0"/>
              <a:t> ir </a:t>
            </a:r>
            <a:r>
              <a:rPr lang="lt-LT" dirty="0" err="1" smtClean="0"/>
              <a:t>efektinės</a:t>
            </a:r>
            <a:r>
              <a:rPr lang="lt-LT" dirty="0" smtClean="0"/>
              <a:t> vertės sąryšius srovės stipriui ir įtampai.</a:t>
            </a:r>
          </a:p>
          <a:p>
            <a:pPr marL="0" indent="0">
              <a:buNone/>
            </a:pPr>
            <a:r>
              <a:rPr lang="lt-LT" dirty="0" smtClean="0"/>
              <a:t>4. Užsirašykite šiluminių srovės nuostolių formulę Q(</a:t>
            </a:r>
            <a:r>
              <a:rPr lang="lt-LT" dirty="0" err="1" smtClean="0"/>
              <a:t>I,R,t</a:t>
            </a:r>
            <a:r>
              <a:rPr lang="lt-LT" dirty="0" smtClean="0"/>
              <a:t>).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90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Iš kur atsiranda kintamoji elektros srovė?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cording #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0183" y="1007260"/>
            <a:ext cx="7759046" cy="53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999+ Wind Farm Pictures | Download Free Images on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663"/>
            <a:ext cx="5854045" cy="37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/>
          <a:srcRect r="9604" b="8557"/>
          <a:stretch/>
        </p:blipFill>
        <p:spPr>
          <a:xfrm>
            <a:off x="5854044" y="-45663"/>
            <a:ext cx="6334814" cy="379342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4"/>
          <a:srcRect t="15350" b="10535"/>
          <a:stretch/>
        </p:blipFill>
        <p:spPr>
          <a:xfrm>
            <a:off x="0" y="3747760"/>
            <a:ext cx="5854044" cy="311495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/>
          <a:srcRect t="6755" r="5516" b="9121"/>
          <a:stretch/>
        </p:blipFill>
        <p:spPr>
          <a:xfrm>
            <a:off x="5854044" y="3747760"/>
            <a:ext cx="6337956" cy="3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 b="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773" y="838109"/>
            <a:ext cx="10399282" cy="4451055"/>
          </a:xfrm>
          <a:prstGeom prst="rect">
            <a:avLst/>
          </a:prstGeom>
        </p:spPr>
      </p:pic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Kintamoji elektros srovė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ing #4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712" y="1091701"/>
            <a:ext cx="6794206" cy="5010202"/>
          </a:xfrm>
        </p:spPr>
      </p:pic>
      <p:sp>
        <p:nvSpPr>
          <p:cNvPr id="5" name="Pavadinimas 1"/>
          <p:cNvSpPr txBox="1">
            <a:spLocks/>
          </p:cNvSpPr>
          <p:nvPr/>
        </p:nvSpPr>
        <p:spPr>
          <a:xfrm>
            <a:off x="0" y="-11564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Kaip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matuojamas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kintamosios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elektros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srov</a:t>
            </a:r>
            <a:r>
              <a:rPr lang="lt-LT" b="1" dirty="0" smtClean="0">
                <a:solidFill>
                  <a:srgbClr val="002060"/>
                </a:solidFill>
              </a:rPr>
              <a:t>ės stipris?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048" y="977537"/>
            <a:ext cx="4961821" cy="3945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9721" y="5295014"/>
                <a:ext cx="2165913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lt-LT" sz="36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lt-LT" sz="36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𝑹𝒕</m:t>
                      </m:r>
                    </m:oMath>
                  </m:oMathPara>
                </a14:m>
                <a:endParaRPr lang="lt-LT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1" y="5295014"/>
                <a:ext cx="2165913" cy="658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6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urinio vietos rezervavimo ženklas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5347233"/>
                  </p:ext>
                </p:extLst>
              </p:nvPr>
            </p:nvGraphicFramePr>
            <p:xfrm>
              <a:off x="197962" y="895545"/>
              <a:ext cx="11854575" cy="45531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7523">
                      <a:extLst>
                        <a:ext uri="{9D8B030D-6E8A-4147-A177-3AD203B41FA5}">
                          <a16:colId xmlns:a16="http://schemas.microsoft.com/office/drawing/2014/main" val="3850822524"/>
                        </a:ext>
                      </a:extLst>
                    </a:gridCol>
                    <a:gridCol w="2575873">
                      <a:extLst>
                        <a:ext uri="{9D8B030D-6E8A-4147-A177-3AD203B41FA5}">
                          <a16:colId xmlns:a16="http://schemas.microsoft.com/office/drawing/2014/main" val="1336548029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517230870"/>
                        </a:ext>
                      </a:extLst>
                    </a:gridCol>
                    <a:gridCol w="1729819">
                      <a:extLst>
                        <a:ext uri="{9D8B030D-6E8A-4147-A177-3AD203B41FA5}">
                          <a16:colId xmlns:a16="http://schemas.microsoft.com/office/drawing/2014/main" val="3156705652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3297429125"/>
                        </a:ext>
                      </a:extLst>
                    </a:gridCol>
                    <a:gridCol w="1923068">
                      <a:extLst>
                        <a:ext uri="{9D8B030D-6E8A-4147-A177-3AD203B41FA5}">
                          <a16:colId xmlns:a16="http://schemas.microsoft.com/office/drawing/2014/main" val="1055847113"/>
                        </a:ext>
                      </a:extLst>
                    </a:gridCol>
                    <a:gridCol w="1182698">
                      <a:extLst>
                        <a:ext uri="{9D8B030D-6E8A-4147-A177-3AD203B41FA5}">
                          <a16:colId xmlns:a16="http://schemas.microsoft.com/office/drawing/2014/main" val="73903564"/>
                        </a:ext>
                      </a:extLst>
                    </a:gridCol>
                    <a:gridCol w="363298">
                      <a:extLst>
                        <a:ext uri="{9D8B030D-6E8A-4147-A177-3AD203B41FA5}">
                          <a16:colId xmlns:a16="http://schemas.microsoft.com/office/drawing/2014/main" val="2501982514"/>
                        </a:ext>
                      </a:extLst>
                    </a:gridCol>
                    <a:gridCol w="2818616">
                      <a:extLst>
                        <a:ext uri="{9D8B030D-6E8A-4147-A177-3AD203B41FA5}">
                          <a16:colId xmlns:a16="http://schemas.microsoft.com/office/drawing/2014/main" val="3152566299"/>
                        </a:ext>
                      </a:extLst>
                    </a:gridCol>
                  </a:tblGrid>
                  <a:tr h="684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</a:t>
                          </a:r>
                          <a:r>
                            <a:rPr lang="lt-LT" sz="2800" dirty="0" smtClean="0"/>
                            <a:t>ŽD.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Atsakymas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Ekspertai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9461405"/>
                      </a:ext>
                    </a:extLst>
                  </a:tr>
                  <a:tr h="6842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r>
                            <a:rPr lang="lt-LT" sz="2400" dirty="0" smtClean="0">
                              <a:hlinkClick r:id="rId2"/>
                            </a:rPr>
                            <a:t>https://fizika9-10.mkp.emokykla.lt/fobjects/view/35/#up</a:t>
                          </a:r>
                          <a:r>
                            <a:rPr lang="en-US" sz="2400" dirty="0" smtClean="0"/>
                            <a:t> </a:t>
                          </a:r>
                          <a:endParaRPr lang="lt-LT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436786"/>
                      </a:ext>
                    </a:extLst>
                  </a:tr>
                  <a:tr h="1113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lt-L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=0,04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0" dirty="0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oMath>
                            </m:oMathPara>
                          </a14:m>
                          <a:endParaRPr lang="en-US" sz="2800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𝑒𝑓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žodžiu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2707340"/>
                      </a:ext>
                    </a:extLst>
                  </a:tr>
                  <a:tr h="6842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lt-L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lt-L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lt-L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lt-LT" sz="2800" dirty="0" smtClean="0"/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lt-L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𝑒𝑓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lt-LT" sz="2800" b="0" i="1" smtClean="0">
                                  <a:latin typeface="Cambria Math" panose="02040503050406030204" pitchFamily="18" charset="0"/>
                                </a:rPr>
                                <m:t>0,4</m:t>
                              </m:r>
                              <m:r>
                                <a:rPr lang="lt-LT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7181842"/>
                      </a:ext>
                    </a:extLst>
                  </a:tr>
                  <a:tr h="138681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oMath>
                            </m:oMathPara>
                          </a14:m>
                          <a:endParaRPr lang="en-US" sz="28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lt-L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𝑒𝑓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lt-LT" sz="2800" dirty="0" smtClean="0"/>
                            <a:t>žodžiu</a:t>
                          </a:r>
                        </a:p>
                        <a:p>
                          <a:endParaRPr lang="lt-L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lt-L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14849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urinio vietos rezervavimo ženklas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5347233"/>
                  </p:ext>
                </p:extLst>
              </p:nvPr>
            </p:nvGraphicFramePr>
            <p:xfrm>
              <a:off x="197962" y="895545"/>
              <a:ext cx="11854575" cy="45531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7523">
                      <a:extLst>
                        <a:ext uri="{9D8B030D-6E8A-4147-A177-3AD203B41FA5}">
                          <a16:colId xmlns:a16="http://schemas.microsoft.com/office/drawing/2014/main" val="3850822524"/>
                        </a:ext>
                      </a:extLst>
                    </a:gridCol>
                    <a:gridCol w="2575873">
                      <a:extLst>
                        <a:ext uri="{9D8B030D-6E8A-4147-A177-3AD203B41FA5}">
                          <a16:colId xmlns:a16="http://schemas.microsoft.com/office/drawing/2014/main" val="1336548029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517230870"/>
                        </a:ext>
                      </a:extLst>
                    </a:gridCol>
                    <a:gridCol w="1729819">
                      <a:extLst>
                        <a:ext uri="{9D8B030D-6E8A-4147-A177-3AD203B41FA5}">
                          <a16:colId xmlns:a16="http://schemas.microsoft.com/office/drawing/2014/main" val="3156705652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3297429125"/>
                        </a:ext>
                      </a:extLst>
                    </a:gridCol>
                    <a:gridCol w="1923068">
                      <a:extLst>
                        <a:ext uri="{9D8B030D-6E8A-4147-A177-3AD203B41FA5}">
                          <a16:colId xmlns:a16="http://schemas.microsoft.com/office/drawing/2014/main" val="1055847113"/>
                        </a:ext>
                      </a:extLst>
                    </a:gridCol>
                    <a:gridCol w="1182698">
                      <a:extLst>
                        <a:ext uri="{9D8B030D-6E8A-4147-A177-3AD203B41FA5}">
                          <a16:colId xmlns:a16="http://schemas.microsoft.com/office/drawing/2014/main" val="73903564"/>
                        </a:ext>
                      </a:extLst>
                    </a:gridCol>
                    <a:gridCol w="363298">
                      <a:extLst>
                        <a:ext uri="{9D8B030D-6E8A-4147-A177-3AD203B41FA5}">
                          <a16:colId xmlns:a16="http://schemas.microsoft.com/office/drawing/2014/main" val="2501982514"/>
                        </a:ext>
                      </a:extLst>
                    </a:gridCol>
                    <a:gridCol w="2818616">
                      <a:extLst>
                        <a:ext uri="{9D8B030D-6E8A-4147-A177-3AD203B41FA5}">
                          <a16:colId xmlns:a16="http://schemas.microsoft.com/office/drawing/2014/main" val="3152566299"/>
                        </a:ext>
                      </a:extLst>
                    </a:gridCol>
                  </a:tblGrid>
                  <a:tr h="684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</a:t>
                          </a:r>
                          <a:r>
                            <a:rPr lang="lt-LT" sz="2800" dirty="0" smtClean="0"/>
                            <a:t>ŽD.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Atsakymas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Ekspertai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9461405"/>
                      </a:ext>
                    </a:extLst>
                  </a:tr>
                  <a:tr h="6842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r>
                            <a:rPr lang="lt-LT" sz="2400" dirty="0" smtClean="0">
                              <a:hlinkClick r:id="rId2"/>
                            </a:rPr>
                            <a:t>https://fizika9-10.mkp.emokykla.lt/fobjects/view/35/#up</a:t>
                          </a:r>
                          <a:r>
                            <a:rPr lang="en-US" sz="2400" dirty="0" smtClean="0"/>
                            <a:t> </a:t>
                          </a:r>
                          <a:endParaRPr lang="lt-LT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436786"/>
                      </a:ext>
                    </a:extLst>
                  </a:tr>
                  <a:tr h="1113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462" t="-127869" r="-302489" b="-1868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80" t="-127869" r="-341254" b="-1868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557" t="-127869" r="-227215" b="-1868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lt-LT" sz="2800" dirty="0" smtClean="0"/>
                            <a:t>žodžiu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2707340"/>
                      </a:ext>
                    </a:extLst>
                  </a:tr>
                  <a:tr h="68423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7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38" t="-372321" r="-35388" b="-2053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7181842"/>
                      </a:ext>
                    </a:extLst>
                  </a:tr>
                  <a:tr h="138681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4</a:t>
                          </a:r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89" t="-232018" r="-320567" b="-87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710" t="-232018" r="-347525" b="-8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7463" t="-232018" r="-214328" b="-8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t-L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lt-LT" sz="2800" dirty="0" smtClean="0"/>
                            <a:t>žodžiu</a:t>
                          </a:r>
                        </a:p>
                        <a:p>
                          <a:endParaRPr lang="lt-L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lt-LT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14849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Kintamoji elektros srovė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197962" y="5681573"/>
            <a:ext cx="11783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NAMŲ DARBAS. </a:t>
            </a:r>
            <a:r>
              <a:rPr lang="lt-LT" sz="2800" dirty="0" smtClean="0"/>
              <a:t>Išmokti iš grafiko nustatyti </a:t>
            </a:r>
            <a:r>
              <a:rPr lang="lt-LT" sz="2800" dirty="0" err="1" smtClean="0"/>
              <a:t>amplitudinę</a:t>
            </a:r>
            <a:r>
              <a:rPr lang="lt-LT" sz="2800" dirty="0" smtClean="0"/>
              <a:t>, </a:t>
            </a:r>
            <a:r>
              <a:rPr lang="lt-LT" sz="2800" dirty="0" err="1" smtClean="0"/>
              <a:t>efektinę</a:t>
            </a:r>
            <a:r>
              <a:rPr lang="lt-LT" sz="2800" dirty="0" smtClean="0"/>
              <a:t> vertes, periodą ir dažnį.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5265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371</Words>
  <Application>Microsoft Office PowerPoint</Application>
  <PresentationFormat>Plačiaekranė</PresentationFormat>
  <Paragraphs>62</Paragraphs>
  <Slides>12</Slides>
  <Notes>0</Notes>
  <HiddenSlides>0</HiddenSlides>
  <MMClips>3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„Office“ tema</vt:lpstr>
      <vt:lpstr>Kintamoji elektros srovė</vt:lpstr>
      <vt:lpstr>„PowerPoint“ pateiktis</vt:lpstr>
      <vt:lpstr>Kintamosios elektros srovės parametrai</vt:lpstr>
      <vt:lpstr>Iš kur atsiranda kintamoji elektros srovė?</vt:lpstr>
      <vt:lpstr>„PowerPoint“ pateiktis</vt:lpstr>
      <vt:lpstr>„PowerPoint“ pateiktis</vt:lpstr>
      <vt:lpstr>Kintamoji elektros srovė</vt:lpstr>
      <vt:lpstr>„PowerPoint“ pateiktis</vt:lpstr>
      <vt:lpstr>Kintamoji elektros srovė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kl. kartojimas</dc:title>
  <dc:creator>Lukas Bagdonavičius</dc:creator>
  <cp:lastModifiedBy>Lukas Bagdonavičius</cp:lastModifiedBy>
  <cp:revision>41</cp:revision>
  <dcterms:created xsi:type="dcterms:W3CDTF">2025-09-01T21:04:59Z</dcterms:created>
  <dcterms:modified xsi:type="dcterms:W3CDTF">2025-11-13T08:01:04Z</dcterms:modified>
</cp:coreProperties>
</file>