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61" r:id="rId4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smtClean="0"/>
              <a:t>Spustelėkite norėdami redaguoti šablono paantraštės stilių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29641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6708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92537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3262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052389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99044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31379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86047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350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8541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 smtClean="0"/>
              <a:t>Redaguoti šablono teksto stilius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9813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Spustelėję redag. ruoš. pavad.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Redaguoti šablono teksto stilius</a:t>
            </a:r>
          </a:p>
          <a:p>
            <a:pPr lvl="1"/>
            <a:r>
              <a:rPr lang="lt-LT" smtClean="0"/>
              <a:t>Antras lygis</a:t>
            </a:r>
          </a:p>
          <a:p>
            <a:pPr lvl="2"/>
            <a:r>
              <a:rPr lang="lt-LT" smtClean="0"/>
              <a:t>Trečias lygis</a:t>
            </a:r>
          </a:p>
          <a:p>
            <a:pPr lvl="3"/>
            <a:r>
              <a:rPr lang="lt-LT" smtClean="0"/>
              <a:t>Ketvirtas lygis</a:t>
            </a:r>
          </a:p>
          <a:p>
            <a:pPr lvl="4"/>
            <a:r>
              <a:rPr lang="lt-LT" smtClean="0"/>
              <a:t>Penktas lygis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F83C84-43FC-4FF3-AE27-4DE2B02DB213}" type="datetimeFigureOut">
              <a:rPr lang="lt-LT" smtClean="0"/>
              <a:t>2025-09-02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EC8F9-90E9-46ED-B05D-15B319F3072C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386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13614" y="-115642"/>
            <a:ext cx="10515600" cy="1325563"/>
          </a:xfrm>
        </p:spPr>
        <p:txBody>
          <a:bodyPr/>
          <a:lstStyle/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Fizikos mokymasis</a:t>
            </a:r>
            <a:endParaRPr lang="lt-LT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913614" y="1046375"/>
            <a:ext cx="10515600" cy="566550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lt-LT" dirty="0" smtClean="0"/>
              <a:t>Turėti skaičiuotuvą, A4 formato sąsiuvinį langeliais, klijų.</a:t>
            </a:r>
          </a:p>
          <a:p>
            <a:pPr marL="514350" indent="-514350">
              <a:buAutoNum type="arabicPeriod"/>
            </a:pPr>
            <a:r>
              <a:rPr lang="lt-LT" dirty="0" smtClean="0"/>
              <a:t>Namų darbai gali būti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,,perpiešti </a:t>
            </a:r>
            <a:r>
              <a:rPr lang="lt-LT" dirty="0" err="1" smtClean="0">
                <a:solidFill>
                  <a:schemeClr val="accent1">
                    <a:lumMod val="50000"/>
                  </a:schemeClr>
                </a:solidFill>
              </a:rPr>
              <a:t>infografiką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“ </a:t>
            </a:r>
            <a:r>
              <a:rPr lang="lt-LT" dirty="0" smtClean="0"/>
              <a:t>arba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,,išmokti formulę“</a:t>
            </a:r>
            <a:r>
              <a:rPr lang="lt-LT" dirty="0" smtClean="0"/>
              <a:t>, </a:t>
            </a: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,,išmokti apskaičiuoti“</a:t>
            </a:r>
            <a:r>
              <a:rPr lang="lt-LT" dirty="0" smtClean="0"/>
              <a:t>. Atsiskaityti galima iki kitos pamokos per pertrauką, konsultaciją.</a:t>
            </a:r>
          </a:p>
          <a:p>
            <a:pPr marL="514350" indent="-514350">
              <a:buAutoNum type="arabicPeriod"/>
            </a:pPr>
            <a:r>
              <a:rPr lang="lt-LT" dirty="0" smtClean="0"/>
              <a:t>Jei kontrolinio darbo dieną yra likęs bent vienas neištaisytas </a:t>
            </a:r>
            <a:r>
              <a:rPr lang="lt-LT" dirty="0" smtClean="0">
                <a:solidFill>
                  <a:schemeClr val="accent5">
                    <a:lumMod val="50000"/>
                  </a:schemeClr>
                </a:solidFill>
              </a:rPr>
              <a:t>,,</a:t>
            </a:r>
            <a:r>
              <a:rPr lang="lt-LT" dirty="0" err="1" smtClean="0">
                <a:solidFill>
                  <a:schemeClr val="accent5">
                    <a:lumMod val="50000"/>
                  </a:schemeClr>
                </a:solidFill>
              </a:rPr>
              <a:t>nd</a:t>
            </a:r>
            <a:r>
              <a:rPr lang="lt-LT" dirty="0" smtClean="0">
                <a:solidFill>
                  <a:schemeClr val="accent5">
                    <a:lumMod val="50000"/>
                  </a:schemeClr>
                </a:solidFill>
              </a:rPr>
              <a:t>“</a:t>
            </a:r>
            <a:r>
              <a:rPr lang="lt-LT" dirty="0" smtClean="0"/>
              <a:t>, darbo rašyti neleidžiama ir jis vertinamas ,,1“.</a:t>
            </a:r>
          </a:p>
          <a:p>
            <a:pPr marL="514350" indent="-514350">
              <a:buAutoNum type="arabicPeriod"/>
            </a:pPr>
            <a:r>
              <a:rPr lang="lt-LT" dirty="0" smtClean="0"/>
              <a:t>Per pusmetį gausite 6 </a:t>
            </a:r>
            <a:r>
              <a:rPr lang="lt-LT" dirty="0" err="1" smtClean="0"/>
              <a:t>įvertinimus</a:t>
            </a:r>
            <a:r>
              <a:rPr lang="lt-LT" dirty="0" smtClean="0"/>
              <a:t>:</a:t>
            </a:r>
          </a:p>
          <a:p>
            <a:pPr marL="971550" lvl="1" indent="-514350">
              <a:buAutoNum type="arabicPeriod"/>
            </a:pPr>
            <a:r>
              <a:rPr lang="lt-LT" dirty="0" smtClean="0"/>
              <a:t>Mechaniniai svyravimai</a:t>
            </a:r>
          </a:p>
          <a:p>
            <a:pPr marL="971550" lvl="1" indent="-514350">
              <a:buAutoNum type="arabicPeriod"/>
            </a:pPr>
            <a:r>
              <a:rPr lang="lt-LT" dirty="0" smtClean="0"/>
              <a:t>Mechaninės bangos</a:t>
            </a:r>
          </a:p>
          <a:p>
            <a:pPr marL="971550" lvl="1" indent="-514350">
              <a:buAutoNum type="arabicPeriod"/>
            </a:pPr>
            <a:r>
              <a:rPr lang="lt-LT" dirty="0" smtClean="0"/>
              <a:t>Elektromagnetiniai reiškiniai (3 ir 4 ciklai)</a:t>
            </a:r>
          </a:p>
          <a:p>
            <a:pPr marL="971550" lvl="1" indent="-514350">
              <a:buAutoNum type="arabicPeriod"/>
            </a:pPr>
            <a:r>
              <a:rPr lang="lt-LT" dirty="0" smtClean="0"/>
              <a:t>Kintamoji elektros srovė</a:t>
            </a:r>
          </a:p>
          <a:p>
            <a:pPr marL="971550" lvl="1" indent="-514350">
              <a:buAutoNum type="arabicPeriod"/>
            </a:pPr>
            <a:r>
              <a:rPr lang="lt-LT" dirty="0" smtClean="0"/>
              <a:t>Elektromagnetinės bangos</a:t>
            </a:r>
          </a:p>
          <a:p>
            <a:pPr marL="971550" lvl="1" indent="-514350">
              <a:buAutoNum type="arabicPeriod"/>
            </a:pPr>
            <a:r>
              <a:rPr lang="lt-LT" dirty="0" smtClean="0"/>
              <a:t>Šviesos reiškiniai</a:t>
            </a:r>
          </a:p>
          <a:p>
            <a:pPr marL="514350" indent="-514350">
              <a:buAutoNum type="arabicPeriod"/>
            </a:pPr>
            <a:endParaRPr lang="lt-LT" dirty="0"/>
          </a:p>
        </p:txBody>
      </p:sp>
      <p:cxnSp>
        <p:nvCxnSpPr>
          <p:cNvPr id="5" name="Tiesioji jungtis 4"/>
          <p:cNvCxnSpPr/>
          <p:nvPr/>
        </p:nvCxnSpPr>
        <p:spPr>
          <a:xfrm>
            <a:off x="913614" y="707395"/>
            <a:ext cx="10515600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53678" y="82127"/>
            <a:ext cx="10515600" cy="78571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9 kl. </a:t>
            </a:r>
            <a:r>
              <a:rPr lang="en-US" b="1" dirty="0" err="1" smtClean="0">
                <a:solidFill>
                  <a:schemeClr val="accent1">
                    <a:lumMod val="50000"/>
                  </a:schemeClr>
                </a:solidFill>
              </a:rPr>
              <a:t>kartojimas</a:t>
            </a:r>
            <a:endParaRPr lang="lt-L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Turinio vietos rezervavimo ženklas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82" t="29198" r="7528" b="35023"/>
          <a:stretch/>
        </p:blipFill>
        <p:spPr>
          <a:xfrm>
            <a:off x="772212" y="2061486"/>
            <a:ext cx="4601581" cy="4232634"/>
          </a:xfrm>
        </p:spPr>
      </p:pic>
      <p:cxnSp>
        <p:nvCxnSpPr>
          <p:cNvPr id="6" name="Tiesioji jungtis 5"/>
          <p:cNvCxnSpPr/>
          <p:nvPr/>
        </p:nvCxnSpPr>
        <p:spPr>
          <a:xfrm>
            <a:off x="838200" y="631980"/>
            <a:ext cx="105156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urinio vietos rezervavimo ženklas 2"/>
          <p:cNvSpPr txBox="1">
            <a:spLocks/>
          </p:cNvSpPr>
          <p:nvPr/>
        </p:nvSpPr>
        <p:spPr>
          <a:xfrm>
            <a:off x="5486400" y="2158738"/>
            <a:ext cx="6400800" cy="456257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AutoNum type="arabicPeriod"/>
            </a:pPr>
            <a:r>
              <a:rPr lang="en-US" dirty="0" err="1" smtClean="0"/>
              <a:t>Kiek</a:t>
            </a:r>
            <a:r>
              <a:rPr lang="en-US" dirty="0" smtClean="0"/>
              <a:t> </a:t>
            </a:r>
            <a:r>
              <a:rPr lang="en-US" dirty="0" err="1" smtClean="0"/>
              <a:t>laiko</a:t>
            </a:r>
            <a:r>
              <a:rPr lang="en-US" dirty="0" smtClean="0"/>
              <a:t> </a:t>
            </a:r>
            <a:r>
              <a:rPr lang="en-US" dirty="0" err="1" smtClean="0"/>
              <a:t>jud</a:t>
            </a:r>
            <a:r>
              <a:rPr lang="lt-LT" dirty="0" smtClean="0"/>
              <a:t>ėjo kūnas?</a:t>
            </a:r>
          </a:p>
          <a:p>
            <a:pPr marL="514350" indent="-514350">
              <a:buAutoNum type="arabicPeriod"/>
            </a:pPr>
            <a:r>
              <a:rPr lang="lt-LT" dirty="0" smtClean="0"/>
              <a:t>Kaip judėjo kūnas (lėtėjo/greitėjo)?</a:t>
            </a:r>
          </a:p>
          <a:p>
            <a:pPr marL="514350" indent="-514350">
              <a:buAutoNum type="arabicPeriod"/>
            </a:pPr>
            <a:r>
              <a:rPr lang="lt-LT" dirty="0" smtClean="0"/>
              <a:t>Koks buvo greičio pokytis per judėjimo laiką?</a:t>
            </a:r>
          </a:p>
          <a:p>
            <a:pPr marL="514350" indent="-514350">
              <a:buAutoNum type="arabicPeriod"/>
            </a:pPr>
            <a:r>
              <a:rPr lang="lt-LT" dirty="0" smtClean="0"/>
              <a:t>Kokiu pagreičiu judėjo kūnas?</a:t>
            </a:r>
          </a:p>
          <a:p>
            <a:pPr marL="514350" indent="-514350">
              <a:buAutoNum type="arabicPeriod"/>
            </a:pPr>
            <a:r>
              <a:rPr lang="lt-LT" dirty="0" smtClean="0"/>
              <a:t>Kokį kelią įveikė kūnas?</a:t>
            </a:r>
          </a:p>
          <a:p>
            <a:pPr marL="514350" indent="-514350">
              <a:buAutoNum type="arabicPeriod"/>
            </a:pPr>
            <a:r>
              <a:rPr lang="lt-LT" dirty="0" smtClean="0"/>
              <a:t>Kokia jėga veikė kūną?</a:t>
            </a:r>
          </a:p>
          <a:p>
            <a:pPr marL="514350" indent="-514350">
              <a:buAutoNum type="arabicPeriod"/>
            </a:pPr>
            <a:r>
              <a:rPr lang="lt-LT" dirty="0" smtClean="0"/>
              <a:t>Kokią kinetinę energiją turėjo kūnas judėjimo pradžioje ir pabaigoje?</a:t>
            </a:r>
          </a:p>
          <a:p>
            <a:pPr marL="514350" indent="-514350">
              <a:buAutoNum type="arabicPeriod"/>
            </a:pPr>
            <a:r>
              <a:rPr lang="lt-LT" dirty="0" smtClean="0"/>
              <a:t>Kokį darbą atliko kūnas judėdamas?</a:t>
            </a:r>
          </a:p>
          <a:p>
            <a:pPr marL="514350" indent="-514350">
              <a:buAutoNum type="arabicPeriod"/>
            </a:pPr>
            <a:r>
              <a:rPr lang="lt-LT" dirty="0" smtClean="0"/>
              <a:t>Kokia buvo kūno galia?</a:t>
            </a:r>
          </a:p>
          <a:p>
            <a:pPr marL="514350" indent="-514350">
              <a:buAutoNum type="arabicPeriod"/>
            </a:pPr>
            <a:r>
              <a:rPr lang="lt-LT" dirty="0" smtClean="0"/>
              <a:t>Kokia kūną veikianti sunkio jėga?</a:t>
            </a:r>
          </a:p>
          <a:p>
            <a:pPr marL="514350" indent="-514350">
              <a:buAutoNum type="arabicPeriod"/>
            </a:pPr>
            <a:endParaRPr lang="lt-LT" dirty="0"/>
          </a:p>
        </p:txBody>
      </p:sp>
      <p:sp>
        <p:nvSpPr>
          <p:cNvPr id="8" name="Turinio vietos rezervavimo ženklas 2"/>
          <p:cNvSpPr txBox="1">
            <a:spLocks/>
          </p:cNvSpPr>
          <p:nvPr/>
        </p:nvSpPr>
        <p:spPr>
          <a:xfrm>
            <a:off x="772212" y="867842"/>
            <a:ext cx="10502246" cy="95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lt-LT" dirty="0" smtClean="0">
                <a:solidFill>
                  <a:schemeClr val="accent1">
                    <a:lumMod val="50000"/>
                  </a:schemeClr>
                </a:solidFill>
              </a:rPr>
              <a:t>80 kg masės kūno judėjimo grafikas pavaizduotas paveiksle. Persibraižykite grafiką ir jį išanalizuokite pagal klausimus:</a:t>
            </a:r>
            <a:endParaRPr lang="lt-LT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3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953678" y="82127"/>
            <a:ext cx="10515600" cy="785715"/>
          </a:xfrm>
        </p:spPr>
        <p:txBody>
          <a:bodyPr>
            <a:normAutofit/>
          </a:bodyPr>
          <a:lstStyle/>
          <a:p>
            <a:pPr algn="ctr"/>
            <a:r>
              <a:rPr lang="lt-LT" b="1" dirty="0" smtClean="0">
                <a:solidFill>
                  <a:schemeClr val="accent1">
                    <a:lumMod val="50000"/>
                  </a:schemeClr>
                </a:solidFill>
              </a:rPr>
              <a:t>Namų darbas</a:t>
            </a:r>
            <a:endParaRPr lang="lt-LT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" name="Tiesioji jungtis 5"/>
          <p:cNvCxnSpPr/>
          <p:nvPr/>
        </p:nvCxnSpPr>
        <p:spPr>
          <a:xfrm>
            <a:off x="838200" y="631980"/>
            <a:ext cx="10515600" cy="0"/>
          </a:xfrm>
          <a:prstGeom prst="line">
            <a:avLst/>
          </a:prstGeom>
          <a:ln w="285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aveikslėlis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2"/>
          <a:stretch/>
        </p:blipFill>
        <p:spPr>
          <a:xfrm>
            <a:off x="308428" y="2646951"/>
            <a:ext cx="11355530" cy="383869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27663" y="872207"/>
            <a:ext cx="60520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4000" dirty="0" smtClean="0">
                <a:solidFill>
                  <a:schemeClr val="accent5">
                    <a:lumMod val="50000"/>
                  </a:schemeClr>
                </a:solidFill>
                <a:latin typeface="Blackadder ITC" panose="04020505051007020D02" pitchFamily="82" charset="0"/>
              </a:rPr>
              <a:t>Mechaniniai svyravimai</a:t>
            </a:r>
          </a:p>
          <a:p>
            <a:pPr algn="ctr"/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</a:rPr>
              <a:t>1 CIKLAS</a:t>
            </a:r>
          </a:p>
          <a:p>
            <a:pPr algn="ctr"/>
            <a:endParaRPr lang="lt-LT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lt-LT" dirty="0" smtClean="0">
                <a:solidFill>
                  <a:schemeClr val="accent5">
                    <a:lumMod val="50000"/>
                  </a:schemeClr>
                </a:solidFill>
              </a:rPr>
              <a:t>MECHANINĮ SVYRAVIMĄ APRAŠANTYS DYDŽIAI</a:t>
            </a:r>
          </a:p>
        </p:txBody>
      </p:sp>
    </p:spTree>
    <p:extLst>
      <p:ext uri="{BB962C8B-B14F-4D97-AF65-F5344CB8AC3E}">
        <p14:creationId xmlns:p14="http://schemas.microsoft.com/office/powerpoint/2010/main" val="40517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178</Words>
  <Application>Microsoft Office PowerPoint</Application>
  <PresentationFormat>Plačiaekranė</PresentationFormat>
  <Paragraphs>28</Paragraphs>
  <Slides>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</vt:i4>
      </vt:variant>
    </vt:vector>
  </HeadingPairs>
  <TitlesOfParts>
    <vt:vector size="8" baseType="lpstr">
      <vt:lpstr>Arial</vt:lpstr>
      <vt:lpstr>Blackadder ITC</vt:lpstr>
      <vt:lpstr>Calibri</vt:lpstr>
      <vt:lpstr>Calibri Light</vt:lpstr>
      <vt:lpstr>„Office“ tema</vt:lpstr>
      <vt:lpstr>Fizikos mokymasis</vt:lpstr>
      <vt:lpstr>9 kl. kartojimas</vt:lpstr>
      <vt:lpstr>Namų darbas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 kl. kartojimas</dc:title>
  <dc:creator>Lukas Bagdonavičius</dc:creator>
  <cp:lastModifiedBy>Lukas Bagdonavičius</cp:lastModifiedBy>
  <cp:revision>5</cp:revision>
  <dcterms:created xsi:type="dcterms:W3CDTF">2025-09-01T21:04:59Z</dcterms:created>
  <dcterms:modified xsi:type="dcterms:W3CDTF">2025-09-02T03:04:36Z</dcterms:modified>
</cp:coreProperties>
</file>