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2" r:id="rId2"/>
    <p:sldId id="2144327476" r:id="rId3"/>
    <p:sldId id="359" r:id="rId4"/>
    <p:sldId id="2144327482" r:id="rId5"/>
    <p:sldId id="2144327493" r:id="rId6"/>
    <p:sldId id="2144327492" r:id="rId7"/>
    <p:sldId id="2144327480" r:id="rId8"/>
    <p:sldId id="2144327487" r:id="rId9"/>
    <p:sldId id="2144327489" r:id="rId10"/>
    <p:sldId id="2144327490" r:id="rId11"/>
    <p:sldId id="2144327486" r:id="rId12"/>
    <p:sldId id="273" r:id="rId13"/>
    <p:sldId id="21443274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FF"/>
    <a:srgbClr val="4583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p:restoredTop sz="94689"/>
  </p:normalViewPr>
  <p:slideViewPr>
    <p:cSldViewPr snapToGrid="0" snapToObjects="1">
      <p:cViewPr varScale="1">
        <p:scale>
          <a:sx n="114" d="100"/>
          <a:sy n="114" d="100"/>
        </p:scale>
        <p:origin x="96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75F31-F082-EF46-B05C-252BE112162F}" type="datetimeFigureOut">
              <a:rPr lang="en-US" smtClean="0"/>
              <a:t>5/21/25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6A006-5EF5-D94F-8D64-0340C94534CB}" type="slidenum">
              <a:rPr lang="en-US" smtClean="0"/>
              <a:t>‹#›</a:t>
            </a:fld>
            <a:endParaRPr lang="en-US"/>
          </a:p>
        </p:txBody>
      </p:sp>
    </p:spTree>
    <p:extLst>
      <p:ext uri="{BB962C8B-B14F-4D97-AF65-F5344CB8AC3E}">
        <p14:creationId xmlns:p14="http://schemas.microsoft.com/office/powerpoint/2010/main" val="728242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563168-F825-8A43-8EC8-3BC37E261A3D}" type="slidenum">
              <a:rPr lang="en-US" smtClean="0"/>
              <a:t>7</a:t>
            </a:fld>
            <a:endParaRPr lang="en-US"/>
          </a:p>
        </p:txBody>
      </p:sp>
    </p:spTree>
    <p:extLst>
      <p:ext uri="{BB962C8B-B14F-4D97-AF65-F5344CB8AC3E}">
        <p14:creationId xmlns:p14="http://schemas.microsoft.com/office/powerpoint/2010/main" val="1100566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6E97CE-B063-8D4B-919A-D0E56797608D}" type="slidenum">
              <a:rPr lang="en-US" smtClean="0"/>
              <a:t>13</a:t>
            </a:fld>
            <a:endParaRPr lang="en-US"/>
          </a:p>
        </p:txBody>
      </p:sp>
    </p:spTree>
    <p:extLst>
      <p:ext uri="{BB962C8B-B14F-4D97-AF65-F5344CB8AC3E}">
        <p14:creationId xmlns:p14="http://schemas.microsoft.com/office/powerpoint/2010/main" val="362070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68D0-06A8-9146-AD8C-E6A9305158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6B0881-F94B-0A4D-B791-277204BAD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0A26BD-49CB-7448-ADDF-68EB9A48D117}"/>
              </a:ext>
            </a:extLst>
          </p:cNvPr>
          <p:cNvSpPr>
            <a:spLocks noGrp="1"/>
          </p:cNvSpPr>
          <p:nvPr>
            <p:ph type="dt" sz="half" idx="10"/>
          </p:nvPr>
        </p:nvSpPr>
        <p:spPr/>
        <p:txBody>
          <a:bodyPr/>
          <a:lstStyle/>
          <a:p>
            <a:fld id="{F532F725-624B-2E49-B704-A1D2279902F1}" type="datetimeFigureOut">
              <a:rPr lang="en-US" smtClean="0"/>
              <a:t>5/21/25</a:t>
            </a:fld>
            <a:endParaRPr lang="en-US"/>
          </a:p>
        </p:txBody>
      </p:sp>
      <p:sp>
        <p:nvSpPr>
          <p:cNvPr id="5" name="Footer Placeholder 4">
            <a:extLst>
              <a:ext uri="{FF2B5EF4-FFF2-40B4-BE49-F238E27FC236}">
                <a16:creationId xmlns:a16="http://schemas.microsoft.com/office/drawing/2014/main" id="{FCF8B3E1-808B-ED4D-9385-76D27903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EAB83-033D-6544-8CD8-E6B089792536}"/>
              </a:ext>
            </a:extLst>
          </p:cNvPr>
          <p:cNvSpPr>
            <a:spLocks noGrp="1"/>
          </p:cNvSpPr>
          <p:nvPr>
            <p:ph type="sldNum" sz="quarter" idx="12"/>
          </p:nvPr>
        </p:nvSpPr>
        <p:spPr/>
        <p:txBody>
          <a:bodyPr/>
          <a:lstStyle/>
          <a:p>
            <a:fld id="{736AC8F2-BCDC-5C43-B5C1-84A73D2E6FE7}" type="slidenum">
              <a:rPr lang="en-US" smtClean="0"/>
              <a:t>‹#›</a:t>
            </a:fld>
            <a:endParaRPr lang="en-US"/>
          </a:p>
        </p:txBody>
      </p:sp>
    </p:spTree>
    <p:extLst>
      <p:ext uri="{BB962C8B-B14F-4D97-AF65-F5344CB8AC3E}">
        <p14:creationId xmlns:p14="http://schemas.microsoft.com/office/powerpoint/2010/main" val="3756244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7EB7-8AF0-3B4E-92B1-7BC1B6F1A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5CD0C5-F343-6841-BE6B-2B5A7B3C07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00C68-2814-DE4E-9445-D77ADDAFF95C}"/>
              </a:ext>
            </a:extLst>
          </p:cNvPr>
          <p:cNvSpPr>
            <a:spLocks noGrp="1"/>
          </p:cNvSpPr>
          <p:nvPr>
            <p:ph type="dt" sz="half" idx="10"/>
          </p:nvPr>
        </p:nvSpPr>
        <p:spPr/>
        <p:txBody>
          <a:bodyPr/>
          <a:lstStyle/>
          <a:p>
            <a:fld id="{F532F725-624B-2E49-B704-A1D2279902F1}" type="datetimeFigureOut">
              <a:rPr lang="en-US" smtClean="0"/>
              <a:t>5/21/25</a:t>
            </a:fld>
            <a:endParaRPr lang="en-US"/>
          </a:p>
        </p:txBody>
      </p:sp>
      <p:sp>
        <p:nvSpPr>
          <p:cNvPr id="5" name="Footer Placeholder 4">
            <a:extLst>
              <a:ext uri="{FF2B5EF4-FFF2-40B4-BE49-F238E27FC236}">
                <a16:creationId xmlns:a16="http://schemas.microsoft.com/office/drawing/2014/main" id="{39ADE292-DC04-064D-89FA-0C8265453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3BA68-2A78-184F-AE85-A7BB85D83B63}"/>
              </a:ext>
            </a:extLst>
          </p:cNvPr>
          <p:cNvSpPr>
            <a:spLocks noGrp="1"/>
          </p:cNvSpPr>
          <p:nvPr>
            <p:ph type="sldNum" sz="quarter" idx="12"/>
          </p:nvPr>
        </p:nvSpPr>
        <p:spPr/>
        <p:txBody>
          <a:bodyPr/>
          <a:lstStyle/>
          <a:p>
            <a:fld id="{736AC8F2-BCDC-5C43-B5C1-84A73D2E6FE7}" type="slidenum">
              <a:rPr lang="en-US" smtClean="0"/>
              <a:t>‹#›</a:t>
            </a:fld>
            <a:endParaRPr lang="en-US"/>
          </a:p>
        </p:txBody>
      </p:sp>
    </p:spTree>
    <p:extLst>
      <p:ext uri="{BB962C8B-B14F-4D97-AF65-F5344CB8AC3E}">
        <p14:creationId xmlns:p14="http://schemas.microsoft.com/office/powerpoint/2010/main" val="117702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BF4D6-3CF1-4241-83B6-9AF45E1B14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E71FCE-214C-7049-978A-CB12C8551B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DC2DC7-D192-A84B-BBD8-4A038BB6C371}"/>
              </a:ext>
            </a:extLst>
          </p:cNvPr>
          <p:cNvSpPr>
            <a:spLocks noGrp="1"/>
          </p:cNvSpPr>
          <p:nvPr>
            <p:ph type="dt" sz="half" idx="10"/>
          </p:nvPr>
        </p:nvSpPr>
        <p:spPr/>
        <p:txBody>
          <a:bodyPr/>
          <a:lstStyle/>
          <a:p>
            <a:fld id="{F532F725-624B-2E49-B704-A1D2279902F1}" type="datetimeFigureOut">
              <a:rPr lang="en-US" smtClean="0"/>
              <a:t>5/21/25</a:t>
            </a:fld>
            <a:endParaRPr lang="en-US"/>
          </a:p>
        </p:txBody>
      </p:sp>
      <p:sp>
        <p:nvSpPr>
          <p:cNvPr id="5" name="Footer Placeholder 4">
            <a:extLst>
              <a:ext uri="{FF2B5EF4-FFF2-40B4-BE49-F238E27FC236}">
                <a16:creationId xmlns:a16="http://schemas.microsoft.com/office/drawing/2014/main" id="{504196A5-B613-4A42-8420-DECC76B90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C0CE7-CE64-0940-ADC6-09486873CA4D}"/>
              </a:ext>
            </a:extLst>
          </p:cNvPr>
          <p:cNvSpPr>
            <a:spLocks noGrp="1"/>
          </p:cNvSpPr>
          <p:nvPr>
            <p:ph type="sldNum" sz="quarter" idx="12"/>
          </p:nvPr>
        </p:nvSpPr>
        <p:spPr/>
        <p:txBody>
          <a:bodyPr/>
          <a:lstStyle/>
          <a:p>
            <a:fld id="{736AC8F2-BCDC-5C43-B5C1-84A73D2E6FE7}" type="slidenum">
              <a:rPr lang="en-US" smtClean="0"/>
              <a:t>‹#›</a:t>
            </a:fld>
            <a:endParaRPr lang="en-US"/>
          </a:p>
        </p:txBody>
      </p:sp>
    </p:spTree>
    <p:extLst>
      <p:ext uri="{BB962C8B-B14F-4D97-AF65-F5344CB8AC3E}">
        <p14:creationId xmlns:p14="http://schemas.microsoft.com/office/powerpoint/2010/main" val="3452382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F9278F-9EBE-4712-AB85-1A4E72227909}" type="datetimeFigureOut">
              <a:rPr lang="en-US" smtClean="0"/>
              <a:t>5/21/25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DEEB0-0D57-4C46-9A3A-CA2E40FA33D3}" type="slidenum">
              <a:rPr lang="en-US" smtClean="0"/>
              <a:t>‹#›</a:t>
            </a:fld>
            <a:endParaRPr lang="en-US"/>
          </a:p>
        </p:txBody>
      </p:sp>
      <p:sp>
        <p:nvSpPr>
          <p:cNvPr id="7" name="Picture Placeholder 6"/>
          <p:cNvSpPr>
            <a:spLocks noGrp="1"/>
          </p:cNvSpPr>
          <p:nvPr>
            <p:ph type="pic" sz="quarter" idx="13" hasCustomPrompt="1"/>
          </p:nvPr>
        </p:nvSpPr>
        <p:spPr>
          <a:xfrm>
            <a:off x="0" y="0"/>
            <a:ext cx="12192000" cy="6858000"/>
          </a:xfrm>
        </p:spPr>
        <p:txBody>
          <a:bodyPr anchor="ctr"/>
          <a:lstStyle>
            <a:lvl1pPr marL="0" indent="0" algn="ctr">
              <a:buNone/>
              <a:defRPr/>
            </a:lvl1pPr>
          </a:lstStyle>
          <a:p>
            <a:r>
              <a:rPr lang="en-US" dirty="0"/>
              <a:t>BACKGROUND IMAGE</a:t>
            </a:r>
          </a:p>
        </p:txBody>
      </p:sp>
      <p:pic>
        <p:nvPicPr>
          <p:cNvPr id="6" name="Picture 5">
            <a:extLst>
              <a:ext uri="{FF2B5EF4-FFF2-40B4-BE49-F238E27FC236}">
                <a16:creationId xmlns:a16="http://schemas.microsoft.com/office/drawing/2014/main" id="{DD3740BC-08B0-455E-9A87-587EE66C1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1" y="4118"/>
            <a:ext cx="12191999" cy="6858000"/>
          </a:xfrm>
          <a:prstGeom prst="rect">
            <a:avLst/>
          </a:prstGeom>
        </p:spPr>
      </p:pic>
    </p:spTree>
    <p:extLst>
      <p:ext uri="{BB962C8B-B14F-4D97-AF65-F5344CB8AC3E}">
        <p14:creationId xmlns:p14="http://schemas.microsoft.com/office/powerpoint/2010/main" val="2179000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1CB6-34A9-1041-8CB0-1F230BEDE2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85FFB0-4EF3-5343-93C4-AB100230E1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2D00D-68EB-784E-91A3-F81EAD17D91F}"/>
              </a:ext>
            </a:extLst>
          </p:cNvPr>
          <p:cNvSpPr>
            <a:spLocks noGrp="1"/>
          </p:cNvSpPr>
          <p:nvPr>
            <p:ph type="dt" sz="half" idx="10"/>
          </p:nvPr>
        </p:nvSpPr>
        <p:spPr/>
        <p:txBody>
          <a:bodyPr/>
          <a:lstStyle/>
          <a:p>
            <a:fld id="{F532F725-624B-2E49-B704-A1D2279902F1}" type="datetimeFigureOut">
              <a:rPr lang="en-US" smtClean="0"/>
              <a:t>5/21/25</a:t>
            </a:fld>
            <a:endParaRPr lang="en-US"/>
          </a:p>
        </p:txBody>
      </p:sp>
      <p:sp>
        <p:nvSpPr>
          <p:cNvPr id="5" name="Footer Placeholder 4">
            <a:extLst>
              <a:ext uri="{FF2B5EF4-FFF2-40B4-BE49-F238E27FC236}">
                <a16:creationId xmlns:a16="http://schemas.microsoft.com/office/drawing/2014/main" id="{2D761D1F-6196-4649-997B-1D4B83439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A4C86-2450-0A4D-A583-907BBC6763DC}"/>
              </a:ext>
            </a:extLst>
          </p:cNvPr>
          <p:cNvSpPr>
            <a:spLocks noGrp="1"/>
          </p:cNvSpPr>
          <p:nvPr>
            <p:ph type="sldNum" sz="quarter" idx="12"/>
          </p:nvPr>
        </p:nvSpPr>
        <p:spPr/>
        <p:txBody>
          <a:bodyPr/>
          <a:lstStyle/>
          <a:p>
            <a:fld id="{736AC8F2-BCDC-5C43-B5C1-84A73D2E6FE7}" type="slidenum">
              <a:rPr lang="en-US" smtClean="0"/>
              <a:t>‹#›</a:t>
            </a:fld>
            <a:endParaRPr lang="en-US"/>
          </a:p>
        </p:txBody>
      </p:sp>
    </p:spTree>
    <p:extLst>
      <p:ext uri="{BB962C8B-B14F-4D97-AF65-F5344CB8AC3E}">
        <p14:creationId xmlns:p14="http://schemas.microsoft.com/office/powerpoint/2010/main" val="1976003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54613-5EA0-F942-AE5D-471BC8385E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C9814E-A2F4-2347-A544-1422645A35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19FA27-286F-DE4A-AB4F-884BBF0ED67A}"/>
              </a:ext>
            </a:extLst>
          </p:cNvPr>
          <p:cNvSpPr>
            <a:spLocks noGrp="1"/>
          </p:cNvSpPr>
          <p:nvPr>
            <p:ph type="dt" sz="half" idx="10"/>
          </p:nvPr>
        </p:nvSpPr>
        <p:spPr/>
        <p:txBody>
          <a:bodyPr/>
          <a:lstStyle/>
          <a:p>
            <a:fld id="{F532F725-624B-2E49-B704-A1D2279902F1}" type="datetimeFigureOut">
              <a:rPr lang="en-US" smtClean="0"/>
              <a:t>5/21/25</a:t>
            </a:fld>
            <a:endParaRPr lang="en-US"/>
          </a:p>
        </p:txBody>
      </p:sp>
      <p:sp>
        <p:nvSpPr>
          <p:cNvPr id="5" name="Footer Placeholder 4">
            <a:extLst>
              <a:ext uri="{FF2B5EF4-FFF2-40B4-BE49-F238E27FC236}">
                <a16:creationId xmlns:a16="http://schemas.microsoft.com/office/drawing/2014/main" id="{B3A4D326-DEC6-6D44-9D4C-38F6CF142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A4CF6-685C-2E48-9F5A-42C184EE704F}"/>
              </a:ext>
            </a:extLst>
          </p:cNvPr>
          <p:cNvSpPr>
            <a:spLocks noGrp="1"/>
          </p:cNvSpPr>
          <p:nvPr>
            <p:ph type="sldNum" sz="quarter" idx="12"/>
          </p:nvPr>
        </p:nvSpPr>
        <p:spPr/>
        <p:txBody>
          <a:bodyPr/>
          <a:lstStyle/>
          <a:p>
            <a:fld id="{736AC8F2-BCDC-5C43-B5C1-84A73D2E6FE7}" type="slidenum">
              <a:rPr lang="en-US" smtClean="0"/>
              <a:t>‹#›</a:t>
            </a:fld>
            <a:endParaRPr lang="en-US"/>
          </a:p>
        </p:txBody>
      </p:sp>
    </p:spTree>
    <p:extLst>
      <p:ext uri="{BB962C8B-B14F-4D97-AF65-F5344CB8AC3E}">
        <p14:creationId xmlns:p14="http://schemas.microsoft.com/office/powerpoint/2010/main" val="176778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39B9C-1371-F844-9AFA-63AF3DB071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6B475E-72AE-234E-9343-D683AF4DA4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3B1F7-6C7C-2940-8739-36DED641F4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A234D8-39AE-E041-8EE5-646D40CC00B5}"/>
              </a:ext>
            </a:extLst>
          </p:cNvPr>
          <p:cNvSpPr>
            <a:spLocks noGrp="1"/>
          </p:cNvSpPr>
          <p:nvPr>
            <p:ph type="dt" sz="half" idx="10"/>
          </p:nvPr>
        </p:nvSpPr>
        <p:spPr/>
        <p:txBody>
          <a:bodyPr/>
          <a:lstStyle/>
          <a:p>
            <a:fld id="{F532F725-624B-2E49-B704-A1D2279902F1}" type="datetimeFigureOut">
              <a:rPr lang="en-US" smtClean="0"/>
              <a:t>5/21/25</a:t>
            </a:fld>
            <a:endParaRPr lang="en-US"/>
          </a:p>
        </p:txBody>
      </p:sp>
      <p:sp>
        <p:nvSpPr>
          <p:cNvPr id="6" name="Footer Placeholder 5">
            <a:extLst>
              <a:ext uri="{FF2B5EF4-FFF2-40B4-BE49-F238E27FC236}">
                <a16:creationId xmlns:a16="http://schemas.microsoft.com/office/drawing/2014/main" id="{A8243486-D96C-CB43-B011-F9D1CCE37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3DE48-5F7E-854A-A87E-DE0CD867C80E}"/>
              </a:ext>
            </a:extLst>
          </p:cNvPr>
          <p:cNvSpPr>
            <a:spLocks noGrp="1"/>
          </p:cNvSpPr>
          <p:nvPr>
            <p:ph type="sldNum" sz="quarter" idx="12"/>
          </p:nvPr>
        </p:nvSpPr>
        <p:spPr/>
        <p:txBody>
          <a:bodyPr/>
          <a:lstStyle/>
          <a:p>
            <a:fld id="{736AC8F2-BCDC-5C43-B5C1-84A73D2E6FE7}" type="slidenum">
              <a:rPr lang="en-US" smtClean="0"/>
              <a:t>‹#›</a:t>
            </a:fld>
            <a:endParaRPr lang="en-US"/>
          </a:p>
        </p:txBody>
      </p:sp>
    </p:spTree>
    <p:extLst>
      <p:ext uri="{BB962C8B-B14F-4D97-AF65-F5344CB8AC3E}">
        <p14:creationId xmlns:p14="http://schemas.microsoft.com/office/powerpoint/2010/main" val="1544922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6D84-0379-D942-9E91-52B145CFD3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A3A59D-3EFE-8345-B93B-4D4FD6EBA7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174035-98A1-EA41-A98C-C7E963EE69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7A4ACB-B6B2-FD41-BE14-FFAE599C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F81CFB-BF67-2743-956A-746A012959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C2CA8E-F4C4-E048-8E92-D388439CC459}"/>
              </a:ext>
            </a:extLst>
          </p:cNvPr>
          <p:cNvSpPr>
            <a:spLocks noGrp="1"/>
          </p:cNvSpPr>
          <p:nvPr>
            <p:ph type="dt" sz="half" idx="10"/>
          </p:nvPr>
        </p:nvSpPr>
        <p:spPr/>
        <p:txBody>
          <a:bodyPr/>
          <a:lstStyle/>
          <a:p>
            <a:fld id="{F532F725-624B-2E49-B704-A1D2279902F1}" type="datetimeFigureOut">
              <a:rPr lang="en-US" smtClean="0"/>
              <a:t>5/21/25</a:t>
            </a:fld>
            <a:endParaRPr lang="en-US"/>
          </a:p>
        </p:txBody>
      </p:sp>
      <p:sp>
        <p:nvSpPr>
          <p:cNvPr id="8" name="Footer Placeholder 7">
            <a:extLst>
              <a:ext uri="{FF2B5EF4-FFF2-40B4-BE49-F238E27FC236}">
                <a16:creationId xmlns:a16="http://schemas.microsoft.com/office/drawing/2014/main" id="{53A9AAE8-8316-A245-9090-2167F1967F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7ACE43-EB90-5A46-B24F-5EEF9E61CFFE}"/>
              </a:ext>
            </a:extLst>
          </p:cNvPr>
          <p:cNvSpPr>
            <a:spLocks noGrp="1"/>
          </p:cNvSpPr>
          <p:nvPr>
            <p:ph type="sldNum" sz="quarter" idx="12"/>
          </p:nvPr>
        </p:nvSpPr>
        <p:spPr/>
        <p:txBody>
          <a:bodyPr/>
          <a:lstStyle/>
          <a:p>
            <a:fld id="{736AC8F2-BCDC-5C43-B5C1-84A73D2E6FE7}" type="slidenum">
              <a:rPr lang="en-US" smtClean="0"/>
              <a:t>‹#›</a:t>
            </a:fld>
            <a:endParaRPr lang="en-US"/>
          </a:p>
        </p:txBody>
      </p:sp>
    </p:spTree>
    <p:extLst>
      <p:ext uri="{BB962C8B-B14F-4D97-AF65-F5344CB8AC3E}">
        <p14:creationId xmlns:p14="http://schemas.microsoft.com/office/powerpoint/2010/main" val="51810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667F3-E527-5949-A09D-C1CA92CC62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4CDC68-1AD1-1E4F-BA87-F2224679B7B5}"/>
              </a:ext>
            </a:extLst>
          </p:cNvPr>
          <p:cNvSpPr>
            <a:spLocks noGrp="1"/>
          </p:cNvSpPr>
          <p:nvPr>
            <p:ph type="dt" sz="half" idx="10"/>
          </p:nvPr>
        </p:nvSpPr>
        <p:spPr/>
        <p:txBody>
          <a:bodyPr/>
          <a:lstStyle/>
          <a:p>
            <a:fld id="{F532F725-624B-2E49-B704-A1D2279902F1}" type="datetimeFigureOut">
              <a:rPr lang="en-US" smtClean="0"/>
              <a:t>5/21/25</a:t>
            </a:fld>
            <a:endParaRPr lang="en-US"/>
          </a:p>
        </p:txBody>
      </p:sp>
      <p:sp>
        <p:nvSpPr>
          <p:cNvPr id="4" name="Footer Placeholder 3">
            <a:extLst>
              <a:ext uri="{FF2B5EF4-FFF2-40B4-BE49-F238E27FC236}">
                <a16:creationId xmlns:a16="http://schemas.microsoft.com/office/drawing/2014/main" id="{48990B4A-DE52-9240-86A2-969C15C337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4D5339-7AA2-3C48-9DAA-0B24217E1DF8}"/>
              </a:ext>
            </a:extLst>
          </p:cNvPr>
          <p:cNvSpPr>
            <a:spLocks noGrp="1"/>
          </p:cNvSpPr>
          <p:nvPr>
            <p:ph type="sldNum" sz="quarter" idx="12"/>
          </p:nvPr>
        </p:nvSpPr>
        <p:spPr/>
        <p:txBody>
          <a:bodyPr/>
          <a:lstStyle/>
          <a:p>
            <a:fld id="{736AC8F2-BCDC-5C43-B5C1-84A73D2E6FE7}" type="slidenum">
              <a:rPr lang="en-US" smtClean="0"/>
              <a:t>‹#›</a:t>
            </a:fld>
            <a:endParaRPr lang="en-US"/>
          </a:p>
        </p:txBody>
      </p:sp>
    </p:spTree>
    <p:extLst>
      <p:ext uri="{BB962C8B-B14F-4D97-AF65-F5344CB8AC3E}">
        <p14:creationId xmlns:p14="http://schemas.microsoft.com/office/powerpoint/2010/main" val="262698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6B1F5B-DFC5-8B4C-8483-EF339DD05721}"/>
              </a:ext>
            </a:extLst>
          </p:cNvPr>
          <p:cNvSpPr>
            <a:spLocks noGrp="1"/>
          </p:cNvSpPr>
          <p:nvPr>
            <p:ph type="dt" sz="half" idx="10"/>
          </p:nvPr>
        </p:nvSpPr>
        <p:spPr/>
        <p:txBody>
          <a:bodyPr/>
          <a:lstStyle/>
          <a:p>
            <a:fld id="{F532F725-624B-2E49-B704-A1D2279902F1}" type="datetimeFigureOut">
              <a:rPr lang="en-US" smtClean="0"/>
              <a:t>5/21/25</a:t>
            </a:fld>
            <a:endParaRPr lang="en-US"/>
          </a:p>
        </p:txBody>
      </p:sp>
      <p:sp>
        <p:nvSpPr>
          <p:cNvPr id="3" name="Footer Placeholder 2">
            <a:extLst>
              <a:ext uri="{FF2B5EF4-FFF2-40B4-BE49-F238E27FC236}">
                <a16:creationId xmlns:a16="http://schemas.microsoft.com/office/drawing/2014/main" id="{6D7AE62A-BC91-134E-BB3E-D33D864972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7BB0A2-5BCE-3A4B-B231-A975F8564222}"/>
              </a:ext>
            </a:extLst>
          </p:cNvPr>
          <p:cNvSpPr>
            <a:spLocks noGrp="1"/>
          </p:cNvSpPr>
          <p:nvPr>
            <p:ph type="sldNum" sz="quarter" idx="12"/>
          </p:nvPr>
        </p:nvSpPr>
        <p:spPr/>
        <p:txBody>
          <a:bodyPr/>
          <a:lstStyle/>
          <a:p>
            <a:fld id="{736AC8F2-BCDC-5C43-B5C1-84A73D2E6FE7}" type="slidenum">
              <a:rPr lang="en-US" smtClean="0"/>
              <a:t>‹#›</a:t>
            </a:fld>
            <a:endParaRPr lang="en-US"/>
          </a:p>
        </p:txBody>
      </p:sp>
    </p:spTree>
    <p:extLst>
      <p:ext uri="{BB962C8B-B14F-4D97-AF65-F5344CB8AC3E}">
        <p14:creationId xmlns:p14="http://schemas.microsoft.com/office/powerpoint/2010/main" val="135071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CE70-7873-2248-9D41-A3E32EF32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AE300A-75DB-534E-AFE2-8A0FB212DE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1F0B2B-BF3E-9947-B048-70C39A4C0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F022D7-297B-5E4E-B4E1-A2E3F367452E}"/>
              </a:ext>
            </a:extLst>
          </p:cNvPr>
          <p:cNvSpPr>
            <a:spLocks noGrp="1"/>
          </p:cNvSpPr>
          <p:nvPr>
            <p:ph type="dt" sz="half" idx="10"/>
          </p:nvPr>
        </p:nvSpPr>
        <p:spPr/>
        <p:txBody>
          <a:bodyPr/>
          <a:lstStyle/>
          <a:p>
            <a:fld id="{F532F725-624B-2E49-B704-A1D2279902F1}" type="datetimeFigureOut">
              <a:rPr lang="en-US" smtClean="0"/>
              <a:t>5/21/25</a:t>
            </a:fld>
            <a:endParaRPr lang="en-US"/>
          </a:p>
        </p:txBody>
      </p:sp>
      <p:sp>
        <p:nvSpPr>
          <p:cNvPr id="6" name="Footer Placeholder 5">
            <a:extLst>
              <a:ext uri="{FF2B5EF4-FFF2-40B4-BE49-F238E27FC236}">
                <a16:creationId xmlns:a16="http://schemas.microsoft.com/office/drawing/2014/main" id="{B29DC034-79F7-DD4A-A8CA-705CB25B8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D27C1-D495-8B4A-9E43-E34F5BACE84D}"/>
              </a:ext>
            </a:extLst>
          </p:cNvPr>
          <p:cNvSpPr>
            <a:spLocks noGrp="1"/>
          </p:cNvSpPr>
          <p:nvPr>
            <p:ph type="sldNum" sz="quarter" idx="12"/>
          </p:nvPr>
        </p:nvSpPr>
        <p:spPr/>
        <p:txBody>
          <a:bodyPr/>
          <a:lstStyle/>
          <a:p>
            <a:fld id="{736AC8F2-BCDC-5C43-B5C1-84A73D2E6FE7}" type="slidenum">
              <a:rPr lang="en-US" smtClean="0"/>
              <a:t>‹#›</a:t>
            </a:fld>
            <a:endParaRPr lang="en-US"/>
          </a:p>
        </p:txBody>
      </p:sp>
    </p:spTree>
    <p:extLst>
      <p:ext uri="{BB962C8B-B14F-4D97-AF65-F5344CB8AC3E}">
        <p14:creationId xmlns:p14="http://schemas.microsoft.com/office/powerpoint/2010/main" val="333319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85856-BEEA-3942-8B5D-AF560EC3A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5360D7-C520-6946-A14B-CAC99C7F22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C5247C-C57D-8042-9919-34A03DB33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829A3-A0D9-5E4A-85B5-4033599D1F75}"/>
              </a:ext>
            </a:extLst>
          </p:cNvPr>
          <p:cNvSpPr>
            <a:spLocks noGrp="1"/>
          </p:cNvSpPr>
          <p:nvPr>
            <p:ph type="dt" sz="half" idx="10"/>
          </p:nvPr>
        </p:nvSpPr>
        <p:spPr/>
        <p:txBody>
          <a:bodyPr/>
          <a:lstStyle/>
          <a:p>
            <a:fld id="{F532F725-624B-2E49-B704-A1D2279902F1}" type="datetimeFigureOut">
              <a:rPr lang="en-US" smtClean="0"/>
              <a:t>5/21/25</a:t>
            </a:fld>
            <a:endParaRPr lang="en-US"/>
          </a:p>
        </p:txBody>
      </p:sp>
      <p:sp>
        <p:nvSpPr>
          <p:cNvPr id="6" name="Footer Placeholder 5">
            <a:extLst>
              <a:ext uri="{FF2B5EF4-FFF2-40B4-BE49-F238E27FC236}">
                <a16:creationId xmlns:a16="http://schemas.microsoft.com/office/drawing/2014/main" id="{49E9EC87-6ADA-7546-B6F9-3562D18314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04E83B-AB4A-294C-A4F0-C0106667E8BF}"/>
              </a:ext>
            </a:extLst>
          </p:cNvPr>
          <p:cNvSpPr>
            <a:spLocks noGrp="1"/>
          </p:cNvSpPr>
          <p:nvPr>
            <p:ph type="sldNum" sz="quarter" idx="12"/>
          </p:nvPr>
        </p:nvSpPr>
        <p:spPr/>
        <p:txBody>
          <a:bodyPr/>
          <a:lstStyle/>
          <a:p>
            <a:fld id="{736AC8F2-BCDC-5C43-B5C1-84A73D2E6FE7}" type="slidenum">
              <a:rPr lang="en-US" smtClean="0"/>
              <a:t>‹#›</a:t>
            </a:fld>
            <a:endParaRPr lang="en-US"/>
          </a:p>
        </p:txBody>
      </p:sp>
    </p:spTree>
    <p:extLst>
      <p:ext uri="{BB962C8B-B14F-4D97-AF65-F5344CB8AC3E}">
        <p14:creationId xmlns:p14="http://schemas.microsoft.com/office/powerpoint/2010/main" val="3094894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D1BBDA-4801-AA4A-82E4-30D2642366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B23EC5-894D-9D4A-A765-30AB987E68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7C8A8-8905-0C4A-9B01-C221013FC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2F725-624B-2E49-B704-A1D2279902F1}" type="datetimeFigureOut">
              <a:rPr lang="en-US" smtClean="0"/>
              <a:t>5/21/25</a:t>
            </a:fld>
            <a:endParaRPr lang="en-US"/>
          </a:p>
        </p:txBody>
      </p:sp>
      <p:sp>
        <p:nvSpPr>
          <p:cNvPr id="5" name="Footer Placeholder 4">
            <a:extLst>
              <a:ext uri="{FF2B5EF4-FFF2-40B4-BE49-F238E27FC236}">
                <a16:creationId xmlns:a16="http://schemas.microsoft.com/office/drawing/2014/main" id="{E0682C35-3334-254E-B654-F911E2E209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9CDF91-B59A-5F48-996D-96CC44C9A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AC8F2-BCDC-5C43-B5C1-84A73D2E6FE7}" type="slidenum">
              <a:rPr lang="en-US" smtClean="0"/>
              <a:t>‹#›</a:t>
            </a:fld>
            <a:endParaRPr lang="en-US"/>
          </a:p>
        </p:txBody>
      </p:sp>
    </p:spTree>
    <p:extLst>
      <p:ext uri="{BB962C8B-B14F-4D97-AF65-F5344CB8AC3E}">
        <p14:creationId xmlns:p14="http://schemas.microsoft.com/office/powerpoint/2010/main" val="1731863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s://cdn.vox-cdn.com/thumbor/UnU-uAEVpK2cjnA7T3DXYpfwy-g=/0x64:1600x1131/1400x1400/filters:focal(0x64:1600x1131):format(jpeg)/cdn.vox-cdn.com/uploads/chorus_image/image/49612017/DC_Logo_Blue_Final_573b356bd056a9.41641801.0.0.jpg"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0.tiff"/><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jpe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deadline.com/2021/01/wonder-woman-1984-hbo-max-streaming-win-christmas-soul-nielsen-1234683058/"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1C9FD8-BD97-C949-BF69-BEBC1F896A43}"/>
              </a:ext>
            </a:extLst>
          </p:cNvPr>
          <p:cNvSpPr>
            <a:spLocks noGrp="1"/>
          </p:cNvSpPr>
          <p:nvPr>
            <p:ph type="subTitle" idx="1"/>
          </p:nvPr>
        </p:nvSpPr>
        <p:spPr>
          <a:xfrm>
            <a:off x="7464613" y="4750894"/>
            <a:ext cx="4087305" cy="761940"/>
          </a:xfrm>
        </p:spPr>
        <p:txBody>
          <a:bodyPr anchor="t">
            <a:normAutofit lnSpcReduction="10000"/>
          </a:bodyPr>
          <a:lstStyle/>
          <a:p>
            <a:pPr algn="l"/>
            <a:r>
              <a:rPr lang="en-US" sz="2000" dirty="0">
                <a:solidFill>
                  <a:schemeClr val="bg1"/>
                </a:solidFill>
              </a:rPr>
              <a:t>DC Universe Ideation </a:t>
            </a:r>
          </a:p>
          <a:p>
            <a:pPr algn="l"/>
            <a:r>
              <a:rPr lang="en-US" sz="2000" dirty="0">
                <a:solidFill>
                  <a:schemeClr val="bg1"/>
                </a:solidFill>
              </a:rPr>
              <a:t>2022</a:t>
            </a:r>
          </a:p>
          <a:p>
            <a:pPr algn="l"/>
            <a:endParaRPr lang="en-US" sz="2000" dirty="0">
              <a:solidFill>
                <a:schemeClr val="bg1"/>
              </a:solidFill>
            </a:endParaRPr>
          </a:p>
        </p:txBody>
      </p:sp>
      <p:sp>
        <p:nvSpPr>
          <p:cNvPr id="4" name="Rectangle 2">
            <a:extLst>
              <a:ext uri="{FF2B5EF4-FFF2-40B4-BE49-F238E27FC236}">
                <a16:creationId xmlns:a16="http://schemas.microsoft.com/office/drawing/2014/main" id="{FBEE4633-6311-004D-BA9F-2539FF373BE0}"/>
              </a:ext>
            </a:extLst>
          </p:cNvPr>
          <p:cNvSpPr>
            <a:spLocks noChangeArrowheads="1"/>
          </p:cNvSpPr>
          <p:nvPr/>
        </p:nvSpPr>
        <p:spPr bwMode="auto">
          <a:xfrm>
            <a:off x="5025651" y="10727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Subtitle 2">
            <a:extLst>
              <a:ext uri="{FF2B5EF4-FFF2-40B4-BE49-F238E27FC236}">
                <a16:creationId xmlns:a16="http://schemas.microsoft.com/office/drawing/2014/main" id="{EA3E534D-BFB9-4240-936D-1172F5E48EEA}"/>
              </a:ext>
            </a:extLst>
          </p:cNvPr>
          <p:cNvSpPr txBox="1">
            <a:spLocks/>
          </p:cNvSpPr>
          <p:nvPr/>
        </p:nvSpPr>
        <p:spPr>
          <a:xfrm>
            <a:off x="7464613" y="5512834"/>
            <a:ext cx="4087305" cy="114786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solidFill>
              </a:rPr>
              <a:t>SEPTEMBER 03, 2021</a:t>
            </a:r>
          </a:p>
        </p:txBody>
      </p:sp>
      <p:pic>
        <p:nvPicPr>
          <p:cNvPr id="9" name="Picture 1" descr="DC Comics went old-school for its new logo - The Verge">
            <a:extLst>
              <a:ext uri="{FF2B5EF4-FFF2-40B4-BE49-F238E27FC236}">
                <a16:creationId xmlns:a16="http://schemas.microsoft.com/office/drawing/2014/main" id="{08ADA1DC-2D16-9E43-A2EC-C9D7A8CC4086}"/>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1055" r="-1" b="1370"/>
          <a:stretch>
            <a:fillRect/>
          </a:stretch>
        </p:blipFill>
        <p:spPr bwMode="auto">
          <a:xfrm>
            <a:off x="77005" y="10"/>
            <a:ext cx="7028495" cy="6857991"/>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599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B12B-7945-D842-A70B-E65A4E4A5E15}"/>
              </a:ext>
            </a:extLst>
          </p:cNvPr>
          <p:cNvSpPr>
            <a:spLocks noGrp="1"/>
          </p:cNvSpPr>
          <p:nvPr>
            <p:ph type="title"/>
          </p:nvPr>
        </p:nvSpPr>
        <p:spPr>
          <a:xfrm>
            <a:off x="281118" y="51618"/>
            <a:ext cx="10515600" cy="921985"/>
          </a:xfrm>
        </p:spPr>
        <p:txBody>
          <a:bodyPr>
            <a:normAutofit/>
          </a:bodyPr>
          <a:lstStyle/>
          <a:p>
            <a:r>
              <a:rPr lang="en-US" sz="3600" dirty="0">
                <a:solidFill>
                  <a:schemeClr val="bg1"/>
                </a:solidFill>
              </a:rPr>
              <a:t>IDEAS MOBILE</a:t>
            </a:r>
          </a:p>
        </p:txBody>
      </p:sp>
      <p:sp>
        <p:nvSpPr>
          <p:cNvPr id="13" name="Rounded Rectangle 12">
            <a:extLst>
              <a:ext uri="{FF2B5EF4-FFF2-40B4-BE49-F238E27FC236}">
                <a16:creationId xmlns:a16="http://schemas.microsoft.com/office/drawing/2014/main" id="{5EC1C420-A8AD-DE4D-B720-381F82CB3A86}"/>
              </a:ext>
            </a:extLst>
          </p:cNvPr>
          <p:cNvSpPr/>
          <p:nvPr/>
        </p:nvSpPr>
        <p:spPr>
          <a:xfrm>
            <a:off x="281118" y="896647"/>
            <a:ext cx="2585156" cy="512251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45DC028-F8A0-7844-AB5E-9FBDB2E959A0}"/>
              </a:ext>
            </a:extLst>
          </p:cNvPr>
          <p:cNvPicPr>
            <a:picLocks noChangeAspect="1"/>
          </p:cNvPicPr>
          <p:nvPr/>
        </p:nvPicPr>
        <p:blipFill>
          <a:blip r:embed="rId2"/>
          <a:stretch>
            <a:fillRect/>
          </a:stretch>
        </p:blipFill>
        <p:spPr>
          <a:xfrm>
            <a:off x="576411" y="1379737"/>
            <a:ext cx="1994570" cy="4315355"/>
          </a:xfrm>
          <a:prstGeom prst="rect">
            <a:avLst/>
          </a:prstGeom>
          <a:ln>
            <a:solidFill>
              <a:schemeClr val="bg1"/>
            </a:solidFill>
          </a:ln>
        </p:spPr>
      </p:pic>
      <p:sp>
        <p:nvSpPr>
          <p:cNvPr id="4" name="Rectangle 3">
            <a:extLst>
              <a:ext uri="{FF2B5EF4-FFF2-40B4-BE49-F238E27FC236}">
                <a16:creationId xmlns:a16="http://schemas.microsoft.com/office/drawing/2014/main" id="{3839F2A3-380A-A54F-915F-C0529BAF2D8F}"/>
              </a:ext>
            </a:extLst>
          </p:cNvPr>
          <p:cNvSpPr/>
          <p:nvPr/>
        </p:nvSpPr>
        <p:spPr>
          <a:xfrm>
            <a:off x="576411" y="1309183"/>
            <a:ext cx="1994570" cy="438591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CD7AB07-C0BD-5540-969C-84A6FE392064}"/>
              </a:ext>
            </a:extLst>
          </p:cNvPr>
          <p:cNvSpPr/>
          <p:nvPr/>
        </p:nvSpPr>
        <p:spPr>
          <a:xfrm>
            <a:off x="588685" y="1309182"/>
            <a:ext cx="1982296" cy="4385910"/>
          </a:xfrm>
          <a:prstGeom prst="rect">
            <a:avLst/>
          </a:prstGeom>
          <a:gradFill flip="none" rotWithShape="1">
            <a:gsLst>
              <a:gs pos="0">
                <a:schemeClr val="tx1">
                  <a:lumMod val="65000"/>
                  <a:lumOff val="35000"/>
                </a:schemeClr>
              </a:gs>
              <a:gs pos="23000">
                <a:schemeClr val="tx1">
                  <a:lumMod val="75000"/>
                  <a:lumOff val="25000"/>
                </a:schemeClr>
              </a:gs>
              <a:gs pos="69000">
                <a:schemeClr val="tx1">
                  <a:lumMod val="85000"/>
                  <a:lumOff val="15000"/>
                </a:schemeClr>
              </a:gs>
              <a:gs pos="97000">
                <a:schemeClr val="tx1">
                  <a:lumMod val="85000"/>
                  <a:lumOff val="15000"/>
                </a:schemeClr>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CB3455B-6565-E74B-BADB-D2857AEB9EF3}"/>
              </a:ext>
            </a:extLst>
          </p:cNvPr>
          <p:cNvPicPr>
            <a:picLocks noChangeAspect="1"/>
          </p:cNvPicPr>
          <p:nvPr/>
        </p:nvPicPr>
        <p:blipFill>
          <a:blip r:embed="rId3"/>
          <a:stretch>
            <a:fillRect/>
          </a:stretch>
        </p:blipFill>
        <p:spPr>
          <a:xfrm>
            <a:off x="1150869" y="2279934"/>
            <a:ext cx="845654" cy="838170"/>
          </a:xfrm>
          <a:prstGeom prst="rect">
            <a:avLst/>
          </a:prstGeom>
        </p:spPr>
      </p:pic>
      <p:sp>
        <p:nvSpPr>
          <p:cNvPr id="8" name="TextBox 7">
            <a:extLst>
              <a:ext uri="{FF2B5EF4-FFF2-40B4-BE49-F238E27FC236}">
                <a16:creationId xmlns:a16="http://schemas.microsoft.com/office/drawing/2014/main" id="{ED834E4A-D783-1841-A48E-EB3CB10D286D}"/>
              </a:ext>
            </a:extLst>
          </p:cNvPr>
          <p:cNvSpPr txBox="1"/>
          <p:nvPr/>
        </p:nvSpPr>
        <p:spPr>
          <a:xfrm>
            <a:off x="576411" y="3238252"/>
            <a:ext cx="1994570" cy="584775"/>
          </a:xfrm>
          <a:prstGeom prst="rect">
            <a:avLst/>
          </a:prstGeom>
          <a:noFill/>
        </p:spPr>
        <p:txBody>
          <a:bodyPr wrap="square" rtlCol="0">
            <a:spAutoFit/>
          </a:bodyPr>
          <a:lstStyle/>
          <a:p>
            <a:pPr algn="ctr"/>
            <a:r>
              <a:rPr lang="en-US" sz="3200" b="1" dirty="0">
                <a:solidFill>
                  <a:srgbClr val="007FFF"/>
                </a:solidFill>
                <a:latin typeface="Arabic Typesetting" panose="020F0502020204030204" pitchFamily="34" charset="0"/>
                <a:cs typeface="Arabic Typesetting" panose="020F0502020204030204" pitchFamily="34" charset="0"/>
              </a:rPr>
              <a:t>UNIVERSE</a:t>
            </a:r>
          </a:p>
        </p:txBody>
      </p:sp>
      <p:sp>
        <p:nvSpPr>
          <p:cNvPr id="17" name="Rounded Rectangle 16">
            <a:extLst>
              <a:ext uri="{FF2B5EF4-FFF2-40B4-BE49-F238E27FC236}">
                <a16:creationId xmlns:a16="http://schemas.microsoft.com/office/drawing/2014/main" id="{A0B7358F-1187-7D41-91FB-9C1FE8E7AE20}"/>
              </a:ext>
            </a:extLst>
          </p:cNvPr>
          <p:cNvSpPr/>
          <p:nvPr/>
        </p:nvSpPr>
        <p:spPr>
          <a:xfrm>
            <a:off x="3428458" y="976159"/>
            <a:ext cx="2585156" cy="512251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26BDD7-0654-F84E-955B-2E4EFF10A2B9}"/>
              </a:ext>
            </a:extLst>
          </p:cNvPr>
          <p:cNvSpPr/>
          <p:nvPr/>
        </p:nvSpPr>
        <p:spPr>
          <a:xfrm>
            <a:off x="3729888" y="1379737"/>
            <a:ext cx="1982296" cy="4385910"/>
          </a:xfrm>
          <a:prstGeom prst="rect">
            <a:avLst/>
          </a:prstGeom>
          <a:gradFill flip="none" rotWithShape="1">
            <a:gsLst>
              <a:gs pos="0">
                <a:schemeClr val="tx1">
                  <a:lumMod val="65000"/>
                  <a:lumOff val="35000"/>
                </a:schemeClr>
              </a:gs>
              <a:gs pos="23000">
                <a:schemeClr val="tx1">
                  <a:lumMod val="75000"/>
                  <a:lumOff val="25000"/>
                </a:schemeClr>
              </a:gs>
              <a:gs pos="69000">
                <a:schemeClr val="tx1">
                  <a:lumMod val="85000"/>
                  <a:lumOff val="15000"/>
                </a:schemeClr>
              </a:gs>
              <a:gs pos="97000">
                <a:schemeClr val="tx1">
                  <a:lumMod val="85000"/>
                  <a:lumOff val="15000"/>
                </a:schemeClr>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8AC9C2D9-7FE9-7846-93DD-2DD69991098D}"/>
              </a:ext>
            </a:extLst>
          </p:cNvPr>
          <p:cNvSpPr/>
          <p:nvPr/>
        </p:nvSpPr>
        <p:spPr>
          <a:xfrm>
            <a:off x="3784614" y="1882808"/>
            <a:ext cx="1854186" cy="1171224"/>
          </a:xfrm>
          <a:prstGeom prst="roundRect">
            <a:avLst>
              <a:gd name="adj" fmla="val 8902"/>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DC Multiverse</a:t>
            </a:r>
          </a:p>
          <a:p>
            <a:pPr algn="ctr"/>
            <a:r>
              <a:rPr lang="en-US" sz="800" dirty="0"/>
              <a:t>About DC Multiverse (short desc)</a:t>
            </a:r>
          </a:p>
          <a:p>
            <a:pPr algn="ctr"/>
            <a:r>
              <a:rPr lang="en-US" sz="800" dirty="0"/>
              <a:t>Top 3 suggested reads</a:t>
            </a:r>
          </a:p>
        </p:txBody>
      </p:sp>
      <p:sp>
        <p:nvSpPr>
          <p:cNvPr id="19" name="Rounded Rectangle 18">
            <a:extLst>
              <a:ext uri="{FF2B5EF4-FFF2-40B4-BE49-F238E27FC236}">
                <a16:creationId xmlns:a16="http://schemas.microsoft.com/office/drawing/2014/main" id="{F877D6FC-E219-A14E-A11A-FEFC9654BC63}"/>
              </a:ext>
            </a:extLst>
          </p:cNvPr>
          <p:cNvSpPr/>
          <p:nvPr/>
        </p:nvSpPr>
        <p:spPr>
          <a:xfrm>
            <a:off x="3772638" y="3118104"/>
            <a:ext cx="1854186" cy="1119013"/>
          </a:xfrm>
          <a:prstGeom prst="roundRect">
            <a:avLst>
              <a:gd name="adj" fmla="val 8723"/>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DC Origins</a:t>
            </a:r>
          </a:p>
          <a:p>
            <a:pPr algn="ctr"/>
            <a:r>
              <a:rPr lang="en-US" sz="800" dirty="0"/>
              <a:t>About DC Origins (short desc)</a:t>
            </a:r>
          </a:p>
          <a:p>
            <a:pPr algn="ctr"/>
            <a:r>
              <a:rPr lang="en-US" sz="800" dirty="0"/>
              <a:t>Top 3 suggested reads</a:t>
            </a:r>
          </a:p>
          <a:p>
            <a:pPr algn="ctr"/>
            <a:endParaRPr lang="en-US" sz="1400" dirty="0"/>
          </a:p>
        </p:txBody>
      </p:sp>
      <p:sp>
        <p:nvSpPr>
          <p:cNvPr id="11" name="Rounded Rectangle 10">
            <a:extLst>
              <a:ext uri="{FF2B5EF4-FFF2-40B4-BE49-F238E27FC236}">
                <a16:creationId xmlns:a16="http://schemas.microsoft.com/office/drawing/2014/main" id="{4D5F4FAF-6663-CF4B-8939-B9C11005F689}"/>
              </a:ext>
            </a:extLst>
          </p:cNvPr>
          <p:cNvSpPr/>
          <p:nvPr/>
        </p:nvSpPr>
        <p:spPr>
          <a:xfrm>
            <a:off x="6178388" y="1805486"/>
            <a:ext cx="3422812" cy="435284"/>
          </a:xfrm>
          <a:prstGeom prst="roundRect">
            <a:avLst>
              <a:gd name="adj" fmla="val 10126"/>
            </a:avLst>
          </a:prstGeom>
        </p:spPr>
        <p:style>
          <a:lnRef idx="2">
            <a:schemeClr val="accent6"/>
          </a:lnRef>
          <a:fillRef idx="1">
            <a:schemeClr val="lt1"/>
          </a:fillRef>
          <a:effectRef idx="0">
            <a:schemeClr val="accent6"/>
          </a:effectRef>
          <a:fontRef idx="minor">
            <a:schemeClr val="dk1"/>
          </a:fontRef>
        </p:style>
        <p:txBody>
          <a:bodyPr rtlCol="0" anchor="t"/>
          <a:lstStyle/>
          <a:p>
            <a:pPr marL="171450" indent="-171450">
              <a:buFont typeface="Arial" panose="020B0604020202020204" pitchFamily="34" charset="0"/>
              <a:buChar char="•"/>
            </a:pPr>
            <a:r>
              <a:rPr lang="en-US" sz="1200" dirty="0"/>
              <a:t>First comic is free to read with free subscription. </a:t>
            </a:r>
          </a:p>
          <a:p>
            <a:pPr marL="171450" indent="-171450">
              <a:buFont typeface="Arial" panose="020B0604020202020204" pitchFamily="34" charset="0"/>
              <a:buChar char="•"/>
            </a:pPr>
            <a:r>
              <a:rPr lang="en-US" sz="1200" dirty="0"/>
              <a:t>Next comics paid registration.  </a:t>
            </a:r>
          </a:p>
        </p:txBody>
      </p:sp>
      <p:sp>
        <p:nvSpPr>
          <p:cNvPr id="20" name="Rounded Rectangle 19">
            <a:extLst>
              <a:ext uri="{FF2B5EF4-FFF2-40B4-BE49-F238E27FC236}">
                <a16:creationId xmlns:a16="http://schemas.microsoft.com/office/drawing/2014/main" id="{85523B0F-03E2-BD4A-8812-6B7BE6B25091}"/>
              </a:ext>
            </a:extLst>
          </p:cNvPr>
          <p:cNvSpPr/>
          <p:nvPr/>
        </p:nvSpPr>
        <p:spPr>
          <a:xfrm>
            <a:off x="3775470" y="1469657"/>
            <a:ext cx="1927570" cy="238747"/>
          </a:xfrm>
          <a:prstGeom prst="roundRect">
            <a:avLst>
              <a:gd name="adj" fmla="val 0"/>
            </a:avLst>
          </a:prstGeom>
          <a:solidFill>
            <a:schemeClr val="bg1">
              <a:lumMod val="6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solidFill>
                  <a:schemeClr val="bg1"/>
                </a:solidFill>
              </a:rPr>
              <a:t>Not sure where to go? </a:t>
            </a:r>
            <a:r>
              <a:rPr lang="en-US" sz="1000" u="sng" dirty="0">
                <a:solidFill>
                  <a:schemeClr val="bg1"/>
                </a:solidFill>
              </a:rPr>
              <a:t>Start here</a:t>
            </a:r>
          </a:p>
        </p:txBody>
      </p:sp>
      <p:sp>
        <p:nvSpPr>
          <p:cNvPr id="22" name="Rectangle 21">
            <a:extLst>
              <a:ext uri="{FF2B5EF4-FFF2-40B4-BE49-F238E27FC236}">
                <a16:creationId xmlns:a16="http://schemas.microsoft.com/office/drawing/2014/main" id="{6E055461-B8A5-D144-9728-0E97D9791E19}"/>
              </a:ext>
            </a:extLst>
          </p:cNvPr>
          <p:cNvSpPr/>
          <p:nvPr/>
        </p:nvSpPr>
        <p:spPr>
          <a:xfrm>
            <a:off x="570397" y="1365504"/>
            <a:ext cx="1982296" cy="4385910"/>
          </a:xfrm>
          <a:prstGeom prst="rect">
            <a:avLst/>
          </a:prstGeom>
          <a:gradFill flip="none" rotWithShape="1">
            <a:gsLst>
              <a:gs pos="0">
                <a:schemeClr val="tx1">
                  <a:lumMod val="65000"/>
                  <a:lumOff val="35000"/>
                </a:schemeClr>
              </a:gs>
              <a:gs pos="23000">
                <a:schemeClr val="tx1">
                  <a:lumMod val="75000"/>
                  <a:lumOff val="25000"/>
                </a:schemeClr>
              </a:gs>
              <a:gs pos="69000">
                <a:schemeClr val="tx1">
                  <a:lumMod val="85000"/>
                  <a:lumOff val="15000"/>
                </a:schemeClr>
              </a:gs>
              <a:gs pos="97000">
                <a:schemeClr val="tx1">
                  <a:lumMod val="85000"/>
                  <a:lumOff val="15000"/>
                </a:schemeClr>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0F6E22D-E6F9-494F-8275-1B7D343C0DC7}"/>
              </a:ext>
            </a:extLst>
          </p:cNvPr>
          <p:cNvPicPr>
            <a:picLocks noChangeAspect="1"/>
          </p:cNvPicPr>
          <p:nvPr/>
        </p:nvPicPr>
        <p:blipFill>
          <a:blip r:embed="rId4"/>
          <a:stretch>
            <a:fillRect/>
          </a:stretch>
        </p:blipFill>
        <p:spPr>
          <a:xfrm>
            <a:off x="579541" y="1347216"/>
            <a:ext cx="1967946" cy="1371599"/>
          </a:xfrm>
          <a:prstGeom prst="rect">
            <a:avLst/>
          </a:prstGeom>
        </p:spPr>
      </p:pic>
      <p:sp>
        <p:nvSpPr>
          <p:cNvPr id="23" name="Rounded Rectangle 22">
            <a:extLst>
              <a:ext uri="{FF2B5EF4-FFF2-40B4-BE49-F238E27FC236}">
                <a16:creationId xmlns:a16="http://schemas.microsoft.com/office/drawing/2014/main" id="{0FAB65D8-042B-FF47-B0CD-061D51E86433}"/>
              </a:ext>
            </a:extLst>
          </p:cNvPr>
          <p:cNvSpPr/>
          <p:nvPr/>
        </p:nvSpPr>
        <p:spPr>
          <a:xfrm>
            <a:off x="3793943" y="4286506"/>
            <a:ext cx="1854186" cy="371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t>Discover your origin</a:t>
            </a:r>
          </a:p>
          <a:p>
            <a:pPr algn="ctr"/>
            <a:endParaRPr lang="en-US" sz="1400" dirty="0"/>
          </a:p>
        </p:txBody>
      </p:sp>
      <p:pic>
        <p:nvPicPr>
          <p:cNvPr id="21" name="Picture 20">
            <a:extLst>
              <a:ext uri="{FF2B5EF4-FFF2-40B4-BE49-F238E27FC236}">
                <a16:creationId xmlns:a16="http://schemas.microsoft.com/office/drawing/2014/main" id="{76C64D78-3035-3747-A133-EBCC651C29FC}"/>
              </a:ext>
            </a:extLst>
          </p:cNvPr>
          <p:cNvPicPr>
            <a:picLocks noChangeAspect="1"/>
          </p:cNvPicPr>
          <p:nvPr/>
        </p:nvPicPr>
        <p:blipFill>
          <a:blip r:embed="rId5"/>
          <a:stretch>
            <a:fillRect/>
          </a:stretch>
        </p:blipFill>
        <p:spPr>
          <a:xfrm>
            <a:off x="4019760" y="3677610"/>
            <a:ext cx="336068" cy="519955"/>
          </a:xfrm>
          <a:prstGeom prst="rect">
            <a:avLst/>
          </a:prstGeom>
        </p:spPr>
      </p:pic>
      <p:pic>
        <p:nvPicPr>
          <p:cNvPr id="25" name="Picture 24">
            <a:extLst>
              <a:ext uri="{FF2B5EF4-FFF2-40B4-BE49-F238E27FC236}">
                <a16:creationId xmlns:a16="http://schemas.microsoft.com/office/drawing/2014/main" id="{FBB70EC8-3EFB-B942-BBBD-C9FCA0335BE1}"/>
              </a:ext>
            </a:extLst>
          </p:cNvPr>
          <p:cNvPicPr>
            <a:picLocks noChangeAspect="1"/>
          </p:cNvPicPr>
          <p:nvPr/>
        </p:nvPicPr>
        <p:blipFill>
          <a:blip r:embed="rId5"/>
          <a:stretch>
            <a:fillRect/>
          </a:stretch>
        </p:blipFill>
        <p:spPr>
          <a:xfrm>
            <a:off x="4019488" y="2502899"/>
            <a:ext cx="336068" cy="519955"/>
          </a:xfrm>
          <a:prstGeom prst="rect">
            <a:avLst/>
          </a:prstGeom>
        </p:spPr>
      </p:pic>
      <p:pic>
        <p:nvPicPr>
          <p:cNvPr id="24" name="Picture 23">
            <a:extLst>
              <a:ext uri="{FF2B5EF4-FFF2-40B4-BE49-F238E27FC236}">
                <a16:creationId xmlns:a16="http://schemas.microsoft.com/office/drawing/2014/main" id="{6066525B-738C-8542-A998-CD9DD23A0FBB}"/>
              </a:ext>
            </a:extLst>
          </p:cNvPr>
          <p:cNvPicPr>
            <a:picLocks noChangeAspect="1"/>
          </p:cNvPicPr>
          <p:nvPr/>
        </p:nvPicPr>
        <p:blipFill>
          <a:blip r:embed="rId6"/>
          <a:stretch>
            <a:fillRect/>
          </a:stretch>
        </p:blipFill>
        <p:spPr>
          <a:xfrm>
            <a:off x="4498900" y="2491448"/>
            <a:ext cx="336068" cy="522106"/>
          </a:xfrm>
          <a:prstGeom prst="rect">
            <a:avLst/>
          </a:prstGeom>
        </p:spPr>
      </p:pic>
      <p:pic>
        <p:nvPicPr>
          <p:cNvPr id="27" name="Picture 26">
            <a:extLst>
              <a:ext uri="{FF2B5EF4-FFF2-40B4-BE49-F238E27FC236}">
                <a16:creationId xmlns:a16="http://schemas.microsoft.com/office/drawing/2014/main" id="{267D5E54-18DF-104C-8DF5-EEEC1212DCBF}"/>
              </a:ext>
            </a:extLst>
          </p:cNvPr>
          <p:cNvPicPr>
            <a:picLocks noChangeAspect="1"/>
          </p:cNvPicPr>
          <p:nvPr/>
        </p:nvPicPr>
        <p:blipFill>
          <a:blip r:embed="rId6"/>
          <a:stretch>
            <a:fillRect/>
          </a:stretch>
        </p:blipFill>
        <p:spPr>
          <a:xfrm>
            <a:off x="4473507" y="3677610"/>
            <a:ext cx="336068" cy="522106"/>
          </a:xfrm>
          <a:prstGeom prst="rect">
            <a:avLst/>
          </a:prstGeom>
        </p:spPr>
      </p:pic>
      <p:pic>
        <p:nvPicPr>
          <p:cNvPr id="26" name="Picture 25">
            <a:extLst>
              <a:ext uri="{FF2B5EF4-FFF2-40B4-BE49-F238E27FC236}">
                <a16:creationId xmlns:a16="http://schemas.microsoft.com/office/drawing/2014/main" id="{F0D75D69-5041-A444-AA4A-2619ED522B63}"/>
              </a:ext>
            </a:extLst>
          </p:cNvPr>
          <p:cNvPicPr>
            <a:picLocks noChangeAspect="1"/>
          </p:cNvPicPr>
          <p:nvPr/>
        </p:nvPicPr>
        <p:blipFill>
          <a:blip r:embed="rId7"/>
          <a:stretch>
            <a:fillRect/>
          </a:stretch>
        </p:blipFill>
        <p:spPr>
          <a:xfrm>
            <a:off x="4899342" y="3691258"/>
            <a:ext cx="336068" cy="509998"/>
          </a:xfrm>
          <a:prstGeom prst="rect">
            <a:avLst/>
          </a:prstGeom>
        </p:spPr>
      </p:pic>
      <p:pic>
        <p:nvPicPr>
          <p:cNvPr id="29" name="Picture 28">
            <a:extLst>
              <a:ext uri="{FF2B5EF4-FFF2-40B4-BE49-F238E27FC236}">
                <a16:creationId xmlns:a16="http://schemas.microsoft.com/office/drawing/2014/main" id="{805B75EC-E783-3849-B446-D89D24FAC8B1}"/>
              </a:ext>
            </a:extLst>
          </p:cNvPr>
          <p:cNvPicPr>
            <a:picLocks noChangeAspect="1"/>
          </p:cNvPicPr>
          <p:nvPr/>
        </p:nvPicPr>
        <p:blipFill>
          <a:blip r:embed="rId7"/>
          <a:stretch>
            <a:fillRect/>
          </a:stretch>
        </p:blipFill>
        <p:spPr>
          <a:xfrm>
            <a:off x="4978312" y="2494380"/>
            <a:ext cx="336068" cy="509998"/>
          </a:xfrm>
          <a:prstGeom prst="rect">
            <a:avLst/>
          </a:prstGeom>
        </p:spPr>
      </p:pic>
      <p:sp>
        <p:nvSpPr>
          <p:cNvPr id="32" name="Rounded Rectangle 31">
            <a:extLst>
              <a:ext uri="{FF2B5EF4-FFF2-40B4-BE49-F238E27FC236}">
                <a16:creationId xmlns:a16="http://schemas.microsoft.com/office/drawing/2014/main" id="{C9C9A696-0FE2-7D43-98D8-B0D4E2BFBF31}"/>
              </a:ext>
            </a:extLst>
          </p:cNvPr>
          <p:cNvSpPr/>
          <p:nvPr/>
        </p:nvSpPr>
        <p:spPr>
          <a:xfrm>
            <a:off x="3793943" y="4713951"/>
            <a:ext cx="1854186" cy="371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t>Build your avatar</a:t>
            </a:r>
          </a:p>
          <a:p>
            <a:pPr algn="ctr"/>
            <a:endParaRPr lang="en-US" sz="1400" dirty="0"/>
          </a:p>
        </p:txBody>
      </p:sp>
      <p:sp>
        <p:nvSpPr>
          <p:cNvPr id="33" name="Rounded Rectangle 32">
            <a:extLst>
              <a:ext uri="{FF2B5EF4-FFF2-40B4-BE49-F238E27FC236}">
                <a16:creationId xmlns:a16="http://schemas.microsoft.com/office/drawing/2014/main" id="{DEB6225D-3310-D24E-BCE9-05673E2042AF}"/>
              </a:ext>
            </a:extLst>
          </p:cNvPr>
          <p:cNvSpPr/>
          <p:nvPr/>
        </p:nvSpPr>
        <p:spPr>
          <a:xfrm>
            <a:off x="3797668" y="5125061"/>
            <a:ext cx="1854186" cy="371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t>Compete in multiverse</a:t>
            </a:r>
          </a:p>
          <a:p>
            <a:pPr algn="ctr"/>
            <a:endParaRPr lang="en-US" sz="1400" dirty="0"/>
          </a:p>
        </p:txBody>
      </p:sp>
      <p:sp>
        <p:nvSpPr>
          <p:cNvPr id="31" name="Rounded Rectangle 30">
            <a:extLst>
              <a:ext uri="{FF2B5EF4-FFF2-40B4-BE49-F238E27FC236}">
                <a16:creationId xmlns:a16="http://schemas.microsoft.com/office/drawing/2014/main" id="{AB5AC61A-2FEA-D24A-A850-20BD255E43FA}"/>
              </a:ext>
            </a:extLst>
          </p:cNvPr>
          <p:cNvSpPr/>
          <p:nvPr/>
        </p:nvSpPr>
        <p:spPr>
          <a:xfrm>
            <a:off x="6178389" y="2258501"/>
            <a:ext cx="4997611" cy="781487"/>
          </a:xfrm>
          <a:prstGeom prst="roundRect">
            <a:avLst>
              <a:gd name="adj" fmla="val 5647"/>
            </a:avLst>
          </a:prstGeom>
        </p:spPr>
        <p:style>
          <a:lnRef idx="2">
            <a:schemeClr val="accent6"/>
          </a:lnRef>
          <a:fillRef idx="1">
            <a:schemeClr val="lt1"/>
          </a:fillRef>
          <a:effectRef idx="0">
            <a:schemeClr val="accent6"/>
          </a:effectRef>
          <a:fontRef idx="minor">
            <a:schemeClr val="dk1"/>
          </a:fontRef>
        </p:style>
        <p:txBody>
          <a:bodyPr rtlCol="0" anchor="t"/>
          <a:lstStyle/>
          <a:p>
            <a:r>
              <a:rPr lang="en-US" sz="1200" dirty="0"/>
              <a:t>Goes to: DC Multiverse Collection Page (no reg to see – paid-reg to read )</a:t>
            </a:r>
          </a:p>
          <a:p>
            <a:pPr marL="171450" indent="-171450">
              <a:buFont typeface="Arial" panose="020B0604020202020204" pitchFamily="34" charset="0"/>
              <a:buChar char="•"/>
            </a:pPr>
            <a:r>
              <a:rPr lang="en-US" sz="1200" dirty="0"/>
              <a:t>Collection of comics, series, issues of different multiverses</a:t>
            </a:r>
          </a:p>
          <a:p>
            <a:pPr marL="171450" indent="-171450">
              <a:buFont typeface="Arial" panose="020B0604020202020204" pitchFamily="34" charset="0"/>
              <a:buChar char="•"/>
            </a:pPr>
            <a:r>
              <a:rPr lang="en-US" sz="1200" dirty="0"/>
              <a:t>Faceted Search should be available to filter for multiverses and characters</a:t>
            </a:r>
          </a:p>
          <a:p>
            <a:pPr marL="171450" indent="-171450">
              <a:buFont typeface="Arial" panose="020B0604020202020204" pitchFamily="34" charset="0"/>
              <a:buChar char="•"/>
            </a:pPr>
            <a:r>
              <a:rPr lang="en-US" sz="1200" dirty="0"/>
              <a:t>Shop carousel related to multiverse and changes on faceted search</a:t>
            </a:r>
          </a:p>
          <a:p>
            <a:endParaRPr lang="en-US" sz="1200" dirty="0"/>
          </a:p>
        </p:txBody>
      </p:sp>
      <p:cxnSp>
        <p:nvCxnSpPr>
          <p:cNvPr id="35" name="Straight Arrow Connector 34">
            <a:extLst>
              <a:ext uri="{FF2B5EF4-FFF2-40B4-BE49-F238E27FC236}">
                <a16:creationId xmlns:a16="http://schemas.microsoft.com/office/drawing/2014/main" id="{BC5A4F7E-0A49-B143-BA7C-0324C7866B8F}"/>
              </a:ext>
            </a:extLst>
          </p:cNvPr>
          <p:cNvCxnSpPr>
            <a:cxnSpLocks/>
            <a:endCxn id="11" idx="1"/>
          </p:cNvCxnSpPr>
          <p:nvPr/>
        </p:nvCxnSpPr>
        <p:spPr>
          <a:xfrm>
            <a:off x="5617679" y="2023128"/>
            <a:ext cx="560709" cy="0"/>
          </a:xfrm>
          <a:prstGeom prst="straightConnector1">
            <a:avLst/>
          </a:prstGeom>
          <a:ln w="31750">
            <a:solidFill>
              <a:srgbClr val="FF0000"/>
            </a:solidFill>
            <a:headEnd type="none"/>
            <a:tailEnd type="none"/>
          </a:ln>
        </p:spPr>
        <p:style>
          <a:lnRef idx="3">
            <a:schemeClr val="accent3"/>
          </a:lnRef>
          <a:fillRef idx="0">
            <a:schemeClr val="accent3"/>
          </a:fillRef>
          <a:effectRef idx="2">
            <a:schemeClr val="accent3"/>
          </a:effectRef>
          <a:fontRef idx="minor">
            <a:schemeClr val="tx1"/>
          </a:fontRef>
        </p:style>
      </p:cxnSp>
      <p:cxnSp>
        <p:nvCxnSpPr>
          <p:cNvPr id="38" name="Straight Arrow Connector 37">
            <a:extLst>
              <a:ext uri="{FF2B5EF4-FFF2-40B4-BE49-F238E27FC236}">
                <a16:creationId xmlns:a16="http://schemas.microsoft.com/office/drawing/2014/main" id="{9306DC30-CF9C-3147-BB42-B529E4FF8200}"/>
              </a:ext>
            </a:extLst>
          </p:cNvPr>
          <p:cNvCxnSpPr>
            <a:cxnSpLocks/>
          </p:cNvCxnSpPr>
          <p:nvPr/>
        </p:nvCxnSpPr>
        <p:spPr>
          <a:xfrm>
            <a:off x="5617679" y="2521218"/>
            <a:ext cx="560709" cy="0"/>
          </a:xfrm>
          <a:prstGeom prst="straightConnector1">
            <a:avLst/>
          </a:prstGeom>
          <a:ln w="31750">
            <a:solidFill>
              <a:srgbClr val="FF0000"/>
            </a:solidFill>
            <a:headEnd type="none"/>
            <a:tailEnd type="none"/>
          </a:ln>
        </p:spPr>
        <p:style>
          <a:lnRef idx="3">
            <a:schemeClr val="accent3"/>
          </a:lnRef>
          <a:fillRef idx="0">
            <a:schemeClr val="accent3"/>
          </a:fillRef>
          <a:effectRef idx="2">
            <a:schemeClr val="accent3"/>
          </a:effectRef>
          <a:fontRef idx="minor">
            <a:schemeClr val="tx1"/>
          </a:fontRef>
        </p:style>
      </p:cxnSp>
      <p:cxnSp>
        <p:nvCxnSpPr>
          <p:cNvPr id="45" name="Straight Arrow Connector 44">
            <a:extLst>
              <a:ext uri="{FF2B5EF4-FFF2-40B4-BE49-F238E27FC236}">
                <a16:creationId xmlns:a16="http://schemas.microsoft.com/office/drawing/2014/main" id="{41AA6AE1-1BA5-2B46-9D1A-ECFAF373D80F}"/>
              </a:ext>
            </a:extLst>
          </p:cNvPr>
          <p:cNvCxnSpPr>
            <a:cxnSpLocks/>
          </p:cNvCxnSpPr>
          <p:nvPr/>
        </p:nvCxnSpPr>
        <p:spPr>
          <a:xfrm>
            <a:off x="5617679" y="3233957"/>
            <a:ext cx="560709" cy="0"/>
          </a:xfrm>
          <a:prstGeom prst="straightConnector1">
            <a:avLst/>
          </a:prstGeom>
          <a:ln w="31750">
            <a:solidFill>
              <a:srgbClr val="FF0000"/>
            </a:solidFill>
            <a:headEnd type="none"/>
            <a:tailEnd type="none"/>
          </a:ln>
        </p:spPr>
        <p:style>
          <a:lnRef idx="3">
            <a:schemeClr val="accent3"/>
          </a:lnRef>
          <a:fillRef idx="0">
            <a:schemeClr val="accent3"/>
          </a:fillRef>
          <a:effectRef idx="2">
            <a:schemeClr val="accent3"/>
          </a:effectRef>
          <a:fontRef idx="minor">
            <a:schemeClr val="tx1"/>
          </a:fontRef>
        </p:style>
      </p:cxnSp>
      <p:sp>
        <p:nvSpPr>
          <p:cNvPr id="47" name="Rounded Rectangle 46">
            <a:extLst>
              <a:ext uri="{FF2B5EF4-FFF2-40B4-BE49-F238E27FC236}">
                <a16:creationId xmlns:a16="http://schemas.microsoft.com/office/drawing/2014/main" id="{B38CCA6F-A4A6-8342-9CB5-9E3FCE9D6A0B}"/>
              </a:ext>
            </a:extLst>
          </p:cNvPr>
          <p:cNvSpPr/>
          <p:nvPr/>
        </p:nvSpPr>
        <p:spPr>
          <a:xfrm>
            <a:off x="6178388" y="3058068"/>
            <a:ext cx="3202660" cy="435284"/>
          </a:xfrm>
          <a:prstGeom prst="roundRect">
            <a:avLst>
              <a:gd name="adj" fmla="val 10126"/>
            </a:avLst>
          </a:prstGeom>
        </p:spPr>
        <p:style>
          <a:lnRef idx="2">
            <a:schemeClr val="accent6"/>
          </a:lnRef>
          <a:fillRef idx="1">
            <a:schemeClr val="lt1"/>
          </a:fillRef>
          <a:effectRef idx="0">
            <a:schemeClr val="accent6"/>
          </a:effectRef>
          <a:fontRef idx="minor">
            <a:schemeClr val="dk1"/>
          </a:fontRef>
        </p:style>
        <p:txBody>
          <a:bodyPr rtlCol="0" anchor="t"/>
          <a:lstStyle/>
          <a:p>
            <a:pPr marL="171450" indent="-171450">
              <a:buFont typeface="Arial" panose="020B0604020202020204" pitchFamily="34" charset="0"/>
              <a:buChar char="•"/>
            </a:pPr>
            <a:r>
              <a:rPr lang="en-US" sz="1200" dirty="0"/>
              <a:t>First comic is free to read with subscription. </a:t>
            </a:r>
          </a:p>
          <a:p>
            <a:pPr marL="171450" indent="-171450">
              <a:buFont typeface="Arial" panose="020B0604020202020204" pitchFamily="34" charset="0"/>
              <a:buChar char="•"/>
            </a:pPr>
            <a:r>
              <a:rPr lang="en-US" sz="1200" dirty="0"/>
              <a:t>Next comics paid registration.  </a:t>
            </a:r>
          </a:p>
        </p:txBody>
      </p:sp>
      <p:cxnSp>
        <p:nvCxnSpPr>
          <p:cNvPr id="54" name="Straight Arrow Connector 53">
            <a:extLst>
              <a:ext uri="{FF2B5EF4-FFF2-40B4-BE49-F238E27FC236}">
                <a16:creationId xmlns:a16="http://schemas.microsoft.com/office/drawing/2014/main" id="{CB716256-1228-0D48-A22B-FF0EA4099AF1}"/>
              </a:ext>
            </a:extLst>
          </p:cNvPr>
          <p:cNvCxnSpPr>
            <a:cxnSpLocks/>
          </p:cNvCxnSpPr>
          <p:nvPr/>
        </p:nvCxnSpPr>
        <p:spPr>
          <a:xfrm>
            <a:off x="5617679" y="3666463"/>
            <a:ext cx="605320" cy="0"/>
          </a:xfrm>
          <a:prstGeom prst="straightConnector1">
            <a:avLst/>
          </a:prstGeom>
          <a:ln w="31750">
            <a:solidFill>
              <a:srgbClr val="FF0000"/>
            </a:solidFill>
            <a:headEnd type="none"/>
            <a:tailEnd type="none"/>
          </a:ln>
        </p:spPr>
        <p:style>
          <a:lnRef idx="3">
            <a:schemeClr val="accent3"/>
          </a:lnRef>
          <a:fillRef idx="0">
            <a:schemeClr val="accent3"/>
          </a:fillRef>
          <a:effectRef idx="2">
            <a:schemeClr val="accent3"/>
          </a:effectRef>
          <a:fontRef idx="minor">
            <a:schemeClr val="tx1"/>
          </a:fontRef>
        </p:style>
      </p:cxnSp>
      <p:sp>
        <p:nvSpPr>
          <p:cNvPr id="57" name="Rounded Rectangle 56">
            <a:extLst>
              <a:ext uri="{FF2B5EF4-FFF2-40B4-BE49-F238E27FC236}">
                <a16:creationId xmlns:a16="http://schemas.microsoft.com/office/drawing/2014/main" id="{30AFD86D-8EEE-6B45-A0D6-F272772B1034}"/>
              </a:ext>
            </a:extLst>
          </p:cNvPr>
          <p:cNvSpPr/>
          <p:nvPr/>
        </p:nvSpPr>
        <p:spPr>
          <a:xfrm>
            <a:off x="6178389" y="3521082"/>
            <a:ext cx="4997611" cy="781487"/>
          </a:xfrm>
          <a:prstGeom prst="roundRect">
            <a:avLst>
              <a:gd name="adj" fmla="val 5647"/>
            </a:avLst>
          </a:prstGeom>
        </p:spPr>
        <p:style>
          <a:lnRef idx="2">
            <a:schemeClr val="accent6"/>
          </a:lnRef>
          <a:fillRef idx="1">
            <a:schemeClr val="lt1"/>
          </a:fillRef>
          <a:effectRef idx="0">
            <a:schemeClr val="accent6"/>
          </a:effectRef>
          <a:fontRef idx="minor">
            <a:schemeClr val="dk1"/>
          </a:fontRef>
        </p:style>
        <p:txBody>
          <a:bodyPr rtlCol="0" anchor="t"/>
          <a:lstStyle/>
          <a:p>
            <a:r>
              <a:rPr lang="en-US" sz="1200" dirty="0"/>
              <a:t>Goes to: DC Origins Collection Page (no reg to see – paid-reg to read)</a:t>
            </a:r>
          </a:p>
          <a:p>
            <a:pPr marL="171450" indent="-171450">
              <a:buFont typeface="Arial" panose="020B0604020202020204" pitchFamily="34" charset="0"/>
              <a:buChar char="•"/>
            </a:pPr>
            <a:r>
              <a:rPr lang="en-US" sz="1200" dirty="0"/>
              <a:t>Collection of comics, series, issues of different character origins</a:t>
            </a:r>
          </a:p>
          <a:p>
            <a:pPr marL="171450" indent="-171450">
              <a:buFont typeface="Arial" panose="020B0604020202020204" pitchFamily="34" charset="0"/>
              <a:buChar char="•"/>
            </a:pPr>
            <a:r>
              <a:rPr lang="en-US" sz="1200" dirty="0"/>
              <a:t>Faceted Search should be available to filter for characters</a:t>
            </a:r>
          </a:p>
          <a:p>
            <a:pPr marL="171450" indent="-171450">
              <a:buFont typeface="Arial" panose="020B0604020202020204" pitchFamily="34" charset="0"/>
              <a:buChar char="•"/>
            </a:pPr>
            <a:r>
              <a:rPr lang="en-US" sz="1200" dirty="0"/>
              <a:t>Shop carousel related to multiverse and changes on faceted search</a:t>
            </a:r>
          </a:p>
          <a:p>
            <a:pPr marL="171450" indent="-171450">
              <a:buFont typeface="Arial" panose="020B0604020202020204" pitchFamily="34" charset="0"/>
              <a:buChar char="•"/>
            </a:pPr>
            <a:endParaRPr lang="en-US" sz="1200" dirty="0"/>
          </a:p>
          <a:p>
            <a:endParaRPr lang="en-US" sz="1200" dirty="0"/>
          </a:p>
        </p:txBody>
      </p:sp>
      <p:cxnSp>
        <p:nvCxnSpPr>
          <p:cNvPr id="1024" name="Elbow Connector 1023">
            <a:extLst>
              <a:ext uri="{FF2B5EF4-FFF2-40B4-BE49-F238E27FC236}">
                <a16:creationId xmlns:a16="http://schemas.microsoft.com/office/drawing/2014/main" id="{39F1DA8C-9EC4-6C44-9479-0CB2650A15AD}"/>
              </a:ext>
            </a:extLst>
          </p:cNvPr>
          <p:cNvCxnSpPr>
            <a:cxnSpLocks/>
            <a:stCxn id="1026" idx="2"/>
            <a:endCxn id="57" idx="3"/>
          </p:cNvCxnSpPr>
          <p:nvPr/>
        </p:nvCxnSpPr>
        <p:spPr>
          <a:xfrm rot="5400000">
            <a:off x="10802118" y="3165012"/>
            <a:ext cx="1120696" cy="372932"/>
          </a:xfrm>
          <a:prstGeom prst="bentConnector2">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Rounded Rectangle 65">
            <a:extLst>
              <a:ext uri="{FF2B5EF4-FFF2-40B4-BE49-F238E27FC236}">
                <a16:creationId xmlns:a16="http://schemas.microsoft.com/office/drawing/2014/main" id="{D34C6D61-0788-3042-A64F-F6BD8AD9AF5A}"/>
              </a:ext>
            </a:extLst>
          </p:cNvPr>
          <p:cNvSpPr/>
          <p:nvPr/>
        </p:nvSpPr>
        <p:spPr>
          <a:xfrm>
            <a:off x="6173477" y="4345885"/>
            <a:ext cx="3110223" cy="387933"/>
          </a:xfrm>
          <a:prstGeom prst="roundRect">
            <a:avLst>
              <a:gd name="adj" fmla="val 5647"/>
            </a:avLst>
          </a:prstGeom>
        </p:spPr>
        <p:style>
          <a:lnRef idx="2">
            <a:schemeClr val="accent6"/>
          </a:lnRef>
          <a:fillRef idx="1">
            <a:schemeClr val="lt1"/>
          </a:fillRef>
          <a:effectRef idx="0">
            <a:schemeClr val="accent6"/>
          </a:effectRef>
          <a:fontRef idx="minor">
            <a:schemeClr val="dk1"/>
          </a:fontRef>
        </p:style>
        <p:txBody>
          <a:bodyPr rtlCol="0" anchor="t"/>
          <a:lstStyle/>
          <a:p>
            <a:r>
              <a:rPr lang="en-US" sz="1200" dirty="0"/>
              <a:t>Goes to: Origin Story quiz (paid-reg)</a:t>
            </a:r>
          </a:p>
          <a:p>
            <a:endParaRPr lang="en-US" sz="1200" dirty="0"/>
          </a:p>
        </p:txBody>
      </p:sp>
      <p:sp>
        <p:nvSpPr>
          <p:cNvPr id="1026" name="TextBox 1025">
            <a:extLst>
              <a:ext uri="{FF2B5EF4-FFF2-40B4-BE49-F238E27FC236}">
                <a16:creationId xmlns:a16="http://schemas.microsoft.com/office/drawing/2014/main" id="{FD2890D3-89A6-3840-AB22-8E9C6CA19FBC}"/>
              </a:ext>
            </a:extLst>
          </p:cNvPr>
          <p:cNvSpPr txBox="1"/>
          <p:nvPr/>
        </p:nvSpPr>
        <p:spPr>
          <a:xfrm>
            <a:off x="11174282" y="2452576"/>
            <a:ext cx="749300" cy="338554"/>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00" dirty="0"/>
              <a:t>Engagement path</a:t>
            </a:r>
          </a:p>
        </p:txBody>
      </p:sp>
      <p:cxnSp>
        <p:nvCxnSpPr>
          <p:cNvPr id="78" name="Straight Arrow Connector 77">
            <a:extLst>
              <a:ext uri="{FF2B5EF4-FFF2-40B4-BE49-F238E27FC236}">
                <a16:creationId xmlns:a16="http://schemas.microsoft.com/office/drawing/2014/main" id="{BBB93429-88D6-854E-83F9-432B53EBB4EF}"/>
              </a:ext>
            </a:extLst>
          </p:cNvPr>
          <p:cNvCxnSpPr>
            <a:cxnSpLocks/>
          </p:cNvCxnSpPr>
          <p:nvPr/>
        </p:nvCxnSpPr>
        <p:spPr>
          <a:xfrm flipV="1">
            <a:off x="5648129" y="4434088"/>
            <a:ext cx="525348" cy="1"/>
          </a:xfrm>
          <a:prstGeom prst="straightConnector1">
            <a:avLst/>
          </a:prstGeom>
          <a:ln w="31750">
            <a:solidFill>
              <a:srgbClr val="FF0000"/>
            </a:solidFill>
            <a:headEnd type="none"/>
            <a:tailEnd type="none"/>
          </a:ln>
        </p:spPr>
        <p:style>
          <a:lnRef idx="3">
            <a:schemeClr val="accent3"/>
          </a:lnRef>
          <a:fillRef idx="0">
            <a:schemeClr val="accent3"/>
          </a:fillRef>
          <a:effectRef idx="2">
            <a:schemeClr val="accent3"/>
          </a:effectRef>
          <a:fontRef idx="minor">
            <a:schemeClr val="tx1"/>
          </a:fontRef>
        </p:style>
      </p:cxnSp>
      <p:cxnSp>
        <p:nvCxnSpPr>
          <p:cNvPr id="84" name="Elbow Connector 83">
            <a:extLst>
              <a:ext uri="{FF2B5EF4-FFF2-40B4-BE49-F238E27FC236}">
                <a16:creationId xmlns:a16="http://schemas.microsoft.com/office/drawing/2014/main" id="{2044A8DE-06DD-3041-BDDA-AF35B8B75637}"/>
              </a:ext>
            </a:extLst>
          </p:cNvPr>
          <p:cNvCxnSpPr>
            <a:cxnSpLocks/>
            <a:stCxn id="89" idx="2"/>
          </p:cNvCxnSpPr>
          <p:nvPr/>
        </p:nvCxnSpPr>
        <p:spPr>
          <a:xfrm rot="5400000">
            <a:off x="10288555" y="3171994"/>
            <a:ext cx="257241" cy="2266951"/>
          </a:xfrm>
          <a:prstGeom prst="bentConnector2">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A055AE06-A193-F549-A6D6-290856801C99}"/>
              </a:ext>
            </a:extLst>
          </p:cNvPr>
          <p:cNvSpPr txBox="1"/>
          <p:nvPr/>
        </p:nvSpPr>
        <p:spPr>
          <a:xfrm>
            <a:off x="11176000" y="3961405"/>
            <a:ext cx="749300" cy="215444"/>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00" dirty="0"/>
              <a:t>upsell path</a:t>
            </a:r>
          </a:p>
        </p:txBody>
      </p:sp>
      <p:sp>
        <p:nvSpPr>
          <p:cNvPr id="99" name="Rounded Rectangle 98">
            <a:extLst>
              <a:ext uri="{FF2B5EF4-FFF2-40B4-BE49-F238E27FC236}">
                <a16:creationId xmlns:a16="http://schemas.microsoft.com/office/drawing/2014/main" id="{077133D7-DC47-8A46-A440-C56610FE8273}"/>
              </a:ext>
            </a:extLst>
          </p:cNvPr>
          <p:cNvSpPr/>
          <p:nvPr/>
        </p:nvSpPr>
        <p:spPr>
          <a:xfrm>
            <a:off x="6173476" y="4764121"/>
            <a:ext cx="3110223" cy="387933"/>
          </a:xfrm>
          <a:prstGeom prst="roundRect">
            <a:avLst>
              <a:gd name="adj" fmla="val 5647"/>
            </a:avLst>
          </a:prstGeom>
        </p:spPr>
        <p:style>
          <a:lnRef idx="2">
            <a:schemeClr val="accent6"/>
          </a:lnRef>
          <a:fillRef idx="1">
            <a:schemeClr val="lt1"/>
          </a:fillRef>
          <a:effectRef idx="0">
            <a:schemeClr val="accent6"/>
          </a:effectRef>
          <a:fontRef idx="minor">
            <a:schemeClr val="dk1"/>
          </a:fontRef>
        </p:style>
        <p:txBody>
          <a:bodyPr rtlCol="0" anchor="t"/>
          <a:lstStyle/>
          <a:p>
            <a:r>
              <a:rPr lang="en-US" sz="1200" dirty="0"/>
              <a:t>Goes to: Avatar builder (paid-reg)</a:t>
            </a:r>
          </a:p>
          <a:p>
            <a:endParaRPr lang="en-US" sz="1200" dirty="0"/>
          </a:p>
        </p:txBody>
      </p:sp>
      <p:cxnSp>
        <p:nvCxnSpPr>
          <p:cNvPr id="100" name="Straight Arrow Connector 99">
            <a:extLst>
              <a:ext uri="{FF2B5EF4-FFF2-40B4-BE49-F238E27FC236}">
                <a16:creationId xmlns:a16="http://schemas.microsoft.com/office/drawing/2014/main" id="{D05462A6-9EE9-2B46-90BA-9EEAE972D9AE}"/>
              </a:ext>
            </a:extLst>
          </p:cNvPr>
          <p:cNvCxnSpPr>
            <a:cxnSpLocks/>
          </p:cNvCxnSpPr>
          <p:nvPr/>
        </p:nvCxnSpPr>
        <p:spPr>
          <a:xfrm flipV="1">
            <a:off x="5626100" y="4872472"/>
            <a:ext cx="525348" cy="1"/>
          </a:xfrm>
          <a:prstGeom prst="straightConnector1">
            <a:avLst/>
          </a:prstGeom>
          <a:ln w="31750">
            <a:solidFill>
              <a:srgbClr val="FF0000"/>
            </a:solidFill>
            <a:headEnd type="none"/>
            <a:tailEnd type="none"/>
          </a:ln>
        </p:spPr>
        <p:style>
          <a:lnRef idx="3">
            <a:schemeClr val="accent3"/>
          </a:lnRef>
          <a:fillRef idx="0">
            <a:schemeClr val="accent3"/>
          </a:fillRef>
          <a:effectRef idx="2">
            <a:schemeClr val="accent3"/>
          </a:effectRef>
          <a:fontRef idx="minor">
            <a:schemeClr val="tx1"/>
          </a:fontRef>
        </p:style>
      </p:cxnSp>
      <p:cxnSp>
        <p:nvCxnSpPr>
          <p:cNvPr id="107" name="Elbow Connector 106">
            <a:extLst>
              <a:ext uri="{FF2B5EF4-FFF2-40B4-BE49-F238E27FC236}">
                <a16:creationId xmlns:a16="http://schemas.microsoft.com/office/drawing/2014/main" id="{43A3CF8D-B3DD-8E40-B118-6DEB031FA46D}"/>
              </a:ext>
            </a:extLst>
          </p:cNvPr>
          <p:cNvCxnSpPr>
            <a:cxnSpLocks/>
          </p:cNvCxnSpPr>
          <p:nvPr/>
        </p:nvCxnSpPr>
        <p:spPr>
          <a:xfrm rot="5400000">
            <a:off x="9383812" y="4658150"/>
            <a:ext cx="174425" cy="374650"/>
          </a:xfrm>
          <a:prstGeom prst="bentConnector2">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Rounded Rectangle 110">
            <a:extLst>
              <a:ext uri="{FF2B5EF4-FFF2-40B4-BE49-F238E27FC236}">
                <a16:creationId xmlns:a16="http://schemas.microsoft.com/office/drawing/2014/main" id="{9A70E27D-D5F1-A14B-8633-A2ED2E8FA227}"/>
              </a:ext>
            </a:extLst>
          </p:cNvPr>
          <p:cNvSpPr/>
          <p:nvPr/>
        </p:nvSpPr>
        <p:spPr>
          <a:xfrm>
            <a:off x="6173476" y="5254096"/>
            <a:ext cx="3110223" cy="491796"/>
          </a:xfrm>
          <a:prstGeom prst="roundRect">
            <a:avLst>
              <a:gd name="adj" fmla="val 5647"/>
            </a:avLst>
          </a:prstGeom>
        </p:spPr>
        <p:style>
          <a:lnRef idx="2">
            <a:schemeClr val="accent6"/>
          </a:lnRef>
          <a:fillRef idx="1">
            <a:schemeClr val="lt1"/>
          </a:fillRef>
          <a:effectRef idx="0">
            <a:schemeClr val="accent6"/>
          </a:effectRef>
          <a:fontRef idx="minor">
            <a:schemeClr val="dk1"/>
          </a:fontRef>
        </p:style>
        <p:txBody>
          <a:bodyPr rtlCol="0" anchor="t"/>
          <a:lstStyle/>
          <a:p>
            <a:r>
              <a:rPr lang="en-US" sz="1200" dirty="0"/>
              <a:t>Goes to:  gamified participation, i.e., Fortnite, Twitch (paid-reg)</a:t>
            </a:r>
          </a:p>
          <a:p>
            <a:endParaRPr lang="en-US" sz="1200" dirty="0"/>
          </a:p>
        </p:txBody>
      </p:sp>
      <p:cxnSp>
        <p:nvCxnSpPr>
          <p:cNvPr id="112" name="Straight Arrow Connector 111">
            <a:extLst>
              <a:ext uri="{FF2B5EF4-FFF2-40B4-BE49-F238E27FC236}">
                <a16:creationId xmlns:a16="http://schemas.microsoft.com/office/drawing/2014/main" id="{6A232444-A9C8-D64F-805D-5FA2BFCF3311}"/>
              </a:ext>
            </a:extLst>
          </p:cNvPr>
          <p:cNvCxnSpPr>
            <a:cxnSpLocks/>
          </p:cNvCxnSpPr>
          <p:nvPr/>
        </p:nvCxnSpPr>
        <p:spPr>
          <a:xfrm flipV="1">
            <a:off x="5640665" y="5348683"/>
            <a:ext cx="525348" cy="1"/>
          </a:xfrm>
          <a:prstGeom prst="straightConnector1">
            <a:avLst/>
          </a:prstGeom>
          <a:ln w="31750">
            <a:solidFill>
              <a:srgbClr val="FF0000"/>
            </a:solidFill>
            <a:headEnd type="none"/>
            <a:tailEnd type="none"/>
          </a:ln>
        </p:spPr>
        <p:style>
          <a:lnRef idx="3">
            <a:schemeClr val="accent3"/>
          </a:lnRef>
          <a:fillRef idx="0">
            <a:schemeClr val="accent3"/>
          </a:fillRef>
          <a:effectRef idx="2">
            <a:schemeClr val="accent3"/>
          </a:effectRef>
          <a:fontRef idx="minor">
            <a:schemeClr val="tx1"/>
          </a:fontRef>
        </p:style>
      </p:cxnSp>
      <p:sp>
        <p:nvSpPr>
          <p:cNvPr id="113" name="TextBox 112">
            <a:extLst>
              <a:ext uri="{FF2B5EF4-FFF2-40B4-BE49-F238E27FC236}">
                <a16:creationId xmlns:a16="http://schemas.microsoft.com/office/drawing/2014/main" id="{72218F34-EBC8-D041-80C3-C786843169D0}"/>
              </a:ext>
            </a:extLst>
          </p:cNvPr>
          <p:cNvSpPr txBox="1"/>
          <p:nvPr/>
        </p:nvSpPr>
        <p:spPr>
          <a:xfrm>
            <a:off x="9283699" y="4975558"/>
            <a:ext cx="749300" cy="338554"/>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00" dirty="0"/>
              <a:t>Engagement path</a:t>
            </a:r>
          </a:p>
        </p:txBody>
      </p:sp>
      <p:sp>
        <p:nvSpPr>
          <p:cNvPr id="103" name="TextBox 102">
            <a:extLst>
              <a:ext uri="{FF2B5EF4-FFF2-40B4-BE49-F238E27FC236}">
                <a16:creationId xmlns:a16="http://schemas.microsoft.com/office/drawing/2014/main" id="{1329C9EA-779D-B045-9429-3AB1C6054F25}"/>
              </a:ext>
            </a:extLst>
          </p:cNvPr>
          <p:cNvSpPr txBox="1"/>
          <p:nvPr/>
        </p:nvSpPr>
        <p:spPr>
          <a:xfrm>
            <a:off x="9283699" y="4480257"/>
            <a:ext cx="749300" cy="338554"/>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00" dirty="0"/>
              <a:t>Engagement path</a:t>
            </a:r>
          </a:p>
        </p:txBody>
      </p:sp>
      <p:cxnSp>
        <p:nvCxnSpPr>
          <p:cNvPr id="115" name="Elbow Connector 114">
            <a:extLst>
              <a:ext uri="{FF2B5EF4-FFF2-40B4-BE49-F238E27FC236}">
                <a16:creationId xmlns:a16="http://schemas.microsoft.com/office/drawing/2014/main" id="{1AC86420-6051-AA46-B680-499B505AFC1A}"/>
              </a:ext>
            </a:extLst>
          </p:cNvPr>
          <p:cNvCxnSpPr>
            <a:cxnSpLocks/>
            <a:endCxn id="111" idx="3"/>
          </p:cNvCxnSpPr>
          <p:nvPr/>
        </p:nvCxnSpPr>
        <p:spPr>
          <a:xfrm rot="10800000" flipV="1">
            <a:off x="9283699" y="5310770"/>
            <a:ext cx="372934" cy="189224"/>
          </a:xfrm>
          <a:prstGeom prst="bentConnector3">
            <a:avLst>
              <a:gd name="adj1" fmla="val 2324"/>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50E94913-778F-8A42-9E68-5AAD07B6FEED}"/>
              </a:ext>
            </a:extLst>
          </p:cNvPr>
          <p:cNvCxnSpPr>
            <a:cxnSpLocks/>
          </p:cNvCxnSpPr>
          <p:nvPr/>
        </p:nvCxnSpPr>
        <p:spPr>
          <a:xfrm>
            <a:off x="5712184" y="1619603"/>
            <a:ext cx="560709" cy="0"/>
          </a:xfrm>
          <a:prstGeom prst="straightConnector1">
            <a:avLst/>
          </a:prstGeom>
          <a:ln w="31750">
            <a:solidFill>
              <a:srgbClr val="FF0000"/>
            </a:solidFill>
            <a:headEnd type="none"/>
            <a:tailEnd type="none"/>
          </a:ln>
        </p:spPr>
        <p:style>
          <a:lnRef idx="3">
            <a:schemeClr val="accent3"/>
          </a:lnRef>
          <a:fillRef idx="0">
            <a:schemeClr val="accent3"/>
          </a:fillRef>
          <a:effectRef idx="2">
            <a:schemeClr val="accent3"/>
          </a:effectRef>
          <a:fontRef idx="minor">
            <a:schemeClr val="tx1"/>
          </a:fontRef>
        </p:style>
      </p:cxnSp>
      <p:sp>
        <p:nvSpPr>
          <p:cNvPr id="118" name="Rounded Rectangle 117">
            <a:extLst>
              <a:ext uri="{FF2B5EF4-FFF2-40B4-BE49-F238E27FC236}">
                <a16:creationId xmlns:a16="http://schemas.microsoft.com/office/drawing/2014/main" id="{B7DAEA58-76DC-4D45-94B2-3589A58633D9}"/>
              </a:ext>
            </a:extLst>
          </p:cNvPr>
          <p:cNvSpPr/>
          <p:nvPr/>
        </p:nvSpPr>
        <p:spPr>
          <a:xfrm>
            <a:off x="6166013" y="1092748"/>
            <a:ext cx="3422812" cy="628470"/>
          </a:xfrm>
          <a:prstGeom prst="roundRect">
            <a:avLst>
              <a:gd name="adj" fmla="val 10126"/>
            </a:avLst>
          </a:prstGeom>
        </p:spPr>
        <p:style>
          <a:lnRef idx="2">
            <a:schemeClr val="accent6"/>
          </a:lnRef>
          <a:fillRef idx="1">
            <a:schemeClr val="lt1"/>
          </a:fillRef>
          <a:effectRef idx="0">
            <a:schemeClr val="accent6"/>
          </a:effectRef>
          <a:fontRef idx="minor">
            <a:schemeClr val="dk1"/>
          </a:fontRef>
        </p:style>
        <p:txBody>
          <a:bodyPr rtlCol="0" anchor="t"/>
          <a:lstStyle/>
          <a:p>
            <a:r>
              <a:rPr lang="en-US" sz="1200" dirty="0"/>
              <a:t>User signs up to provide more info about their current relationship with DC (marketing opt-in sign-up)</a:t>
            </a:r>
          </a:p>
        </p:txBody>
      </p:sp>
      <p:cxnSp>
        <p:nvCxnSpPr>
          <p:cNvPr id="1071" name="Elbow Connector 1070">
            <a:extLst>
              <a:ext uri="{FF2B5EF4-FFF2-40B4-BE49-F238E27FC236}">
                <a16:creationId xmlns:a16="http://schemas.microsoft.com/office/drawing/2014/main" id="{7A53740B-C750-9B4B-8AC6-577128F469F9}"/>
              </a:ext>
            </a:extLst>
          </p:cNvPr>
          <p:cNvCxnSpPr>
            <a:cxnSpLocks/>
          </p:cNvCxnSpPr>
          <p:nvPr/>
        </p:nvCxnSpPr>
        <p:spPr>
          <a:xfrm rot="16200000" flipH="1">
            <a:off x="6805003" y="5762313"/>
            <a:ext cx="547396" cy="514554"/>
          </a:xfrm>
          <a:prstGeom prst="bentConnector2">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31" name="TextBox 130">
            <a:extLst>
              <a:ext uri="{FF2B5EF4-FFF2-40B4-BE49-F238E27FC236}">
                <a16:creationId xmlns:a16="http://schemas.microsoft.com/office/drawing/2014/main" id="{A377CC54-F7AD-C245-993E-329FF5000A2A}"/>
              </a:ext>
            </a:extLst>
          </p:cNvPr>
          <p:cNvSpPr txBox="1"/>
          <p:nvPr/>
        </p:nvSpPr>
        <p:spPr>
          <a:xfrm>
            <a:off x="7335978" y="6071221"/>
            <a:ext cx="1606343" cy="461665"/>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800" dirty="0"/>
              <a:t>Social Community </a:t>
            </a:r>
          </a:p>
          <a:p>
            <a:pPr marL="171450" indent="-171450">
              <a:buFont typeface="Arial" panose="020B0604020202020204" pitchFamily="34" charset="0"/>
              <a:buChar char="•"/>
            </a:pPr>
            <a:r>
              <a:rPr lang="en-US" sz="800" dirty="0"/>
              <a:t>Customer Loyalty</a:t>
            </a:r>
          </a:p>
          <a:p>
            <a:pPr marL="171450" indent="-171450">
              <a:buFont typeface="Arial" panose="020B0604020202020204" pitchFamily="34" charset="0"/>
              <a:buChar char="•"/>
            </a:pPr>
            <a:r>
              <a:rPr lang="en-US" sz="800" dirty="0"/>
              <a:t>Customer Lifetime Value </a:t>
            </a:r>
          </a:p>
        </p:txBody>
      </p:sp>
    </p:spTree>
    <p:extLst>
      <p:ext uri="{BB962C8B-B14F-4D97-AF65-F5344CB8AC3E}">
        <p14:creationId xmlns:p14="http://schemas.microsoft.com/office/powerpoint/2010/main" val="49161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8" grpId="0"/>
      <p:bldP spid="18"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EDF5-795A-6B47-9599-7BAE40EBDC15}"/>
              </a:ext>
            </a:extLst>
          </p:cNvPr>
          <p:cNvSpPr>
            <a:spLocks noGrp="1"/>
          </p:cNvSpPr>
          <p:nvPr>
            <p:ph type="title"/>
          </p:nvPr>
        </p:nvSpPr>
        <p:spPr/>
        <p:txBody>
          <a:bodyPr/>
          <a:lstStyle/>
          <a:p>
            <a:r>
              <a:rPr lang="en-US" dirty="0">
                <a:solidFill>
                  <a:schemeClr val="bg1"/>
                </a:solidFill>
              </a:rPr>
              <a:t>DC</a:t>
            </a:r>
          </a:p>
        </p:txBody>
      </p:sp>
      <p:sp>
        <p:nvSpPr>
          <p:cNvPr id="3" name="Text Placeholder 2">
            <a:extLst>
              <a:ext uri="{FF2B5EF4-FFF2-40B4-BE49-F238E27FC236}">
                <a16:creationId xmlns:a16="http://schemas.microsoft.com/office/drawing/2014/main" id="{87B240D2-9CEA-E543-A272-68F0F6273D8E}"/>
              </a:ext>
            </a:extLst>
          </p:cNvPr>
          <p:cNvSpPr>
            <a:spLocks noGrp="1"/>
          </p:cNvSpPr>
          <p:nvPr>
            <p:ph type="body" idx="1"/>
          </p:nvPr>
        </p:nvSpPr>
        <p:spPr/>
        <p:txBody>
          <a:bodyPr>
            <a:normAutofit/>
          </a:bodyPr>
          <a:lstStyle/>
          <a:p>
            <a:r>
              <a:rPr lang="en-US" sz="3600" dirty="0"/>
              <a:t>Overall Goals</a:t>
            </a:r>
          </a:p>
        </p:txBody>
      </p:sp>
      <p:sp>
        <p:nvSpPr>
          <p:cNvPr id="4" name="Rectangle 3">
            <a:extLst>
              <a:ext uri="{FF2B5EF4-FFF2-40B4-BE49-F238E27FC236}">
                <a16:creationId xmlns:a16="http://schemas.microsoft.com/office/drawing/2014/main" id="{362665F7-6778-F94E-A298-5096682719E6}"/>
              </a:ext>
            </a:extLst>
          </p:cNvPr>
          <p:cNvSpPr/>
          <p:nvPr/>
        </p:nvSpPr>
        <p:spPr>
          <a:xfrm>
            <a:off x="3048000" y="2413338"/>
            <a:ext cx="6096000" cy="2031325"/>
          </a:xfrm>
          <a:prstGeom prst="rect">
            <a:avLst/>
          </a:prstGeom>
        </p:spPr>
        <p:txBody>
          <a:bodyPr>
            <a:spAutoFit/>
          </a:bodyPr>
          <a:lstStyle/>
          <a:p>
            <a:r>
              <a:rPr lang="en-US" dirty="0">
                <a:solidFill>
                  <a:srgbClr val="444444"/>
                </a:solidFill>
                <a:latin typeface="minion-pro"/>
              </a:rPr>
              <a:t>“The brands that win are the brands that tell a great story. When it comes to transmedia storytelling, the brands that win are the brands that tell many great stories and are able to connect them all together.” —Mitch Joel, President of Mirum, a global marketing agency</a:t>
            </a:r>
          </a:p>
          <a:p>
            <a:br>
              <a:rPr lang="en-US" dirty="0"/>
            </a:br>
            <a:endParaRPr lang="en-US" dirty="0"/>
          </a:p>
        </p:txBody>
      </p:sp>
    </p:spTree>
    <p:extLst>
      <p:ext uri="{BB962C8B-B14F-4D97-AF65-F5344CB8AC3E}">
        <p14:creationId xmlns:p14="http://schemas.microsoft.com/office/powerpoint/2010/main" val="528029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6" name="Rectangle 36">
            <a:extLst>
              <a:ext uri="{FF2B5EF4-FFF2-40B4-BE49-F238E27FC236}">
                <a16:creationId xmlns:a16="http://schemas.microsoft.com/office/drawing/2014/main" id="{D2BAA288-3233-4795-94BF-130BD0EE2A7B}"/>
              </a:ext>
            </a:extLst>
          </p:cNvPr>
          <p:cNvSpPr/>
          <p:nvPr/>
        </p:nvSpPr>
        <p:spPr>
          <a:xfrm>
            <a:off x="7733635" y="1437292"/>
            <a:ext cx="2941569" cy="5425204"/>
          </a:xfrm>
          <a:custGeom>
            <a:avLst/>
            <a:gdLst>
              <a:gd name="connsiteX0" fmla="*/ 0 w 2098766"/>
              <a:gd name="connsiteY0" fmla="*/ 0 h 2233750"/>
              <a:gd name="connsiteX1" fmla="*/ 2098766 w 2098766"/>
              <a:gd name="connsiteY1" fmla="*/ 0 h 2233750"/>
              <a:gd name="connsiteX2" fmla="*/ 2098766 w 2098766"/>
              <a:gd name="connsiteY2" fmla="*/ 2233750 h 2233750"/>
              <a:gd name="connsiteX3" fmla="*/ 0 w 2098766"/>
              <a:gd name="connsiteY3" fmla="*/ 2233750 h 2233750"/>
              <a:gd name="connsiteX4" fmla="*/ 0 w 2098766"/>
              <a:gd name="connsiteY4" fmla="*/ 0 h 2233750"/>
              <a:gd name="connsiteX0" fmla="*/ 3631474 w 3631474"/>
              <a:gd name="connsiteY0" fmla="*/ 0 h 6979921"/>
              <a:gd name="connsiteX1" fmla="*/ 2098766 w 3631474"/>
              <a:gd name="connsiteY1" fmla="*/ 4746171 h 6979921"/>
              <a:gd name="connsiteX2" fmla="*/ 2098766 w 3631474"/>
              <a:gd name="connsiteY2" fmla="*/ 6979921 h 6979921"/>
              <a:gd name="connsiteX3" fmla="*/ 0 w 3631474"/>
              <a:gd name="connsiteY3" fmla="*/ 6979921 h 6979921"/>
              <a:gd name="connsiteX4" fmla="*/ 3631474 w 3631474"/>
              <a:gd name="connsiteY4" fmla="*/ 0 h 6979921"/>
              <a:gd name="connsiteX0" fmla="*/ 3805646 w 3805646"/>
              <a:gd name="connsiteY0" fmla="*/ 0 h 7101841"/>
              <a:gd name="connsiteX1" fmla="*/ 2272938 w 3805646"/>
              <a:gd name="connsiteY1" fmla="*/ 4746171 h 7101841"/>
              <a:gd name="connsiteX2" fmla="*/ 2272938 w 3805646"/>
              <a:gd name="connsiteY2" fmla="*/ 6979921 h 7101841"/>
              <a:gd name="connsiteX3" fmla="*/ 0 w 3805646"/>
              <a:gd name="connsiteY3" fmla="*/ 7101841 h 7101841"/>
              <a:gd name="connsiteX4" fmla="*/ 3805646 w 3805646"/>
              <a:gd name="connsiteY4" fmla="*/ 0 h 7101841"/>
              <a:gd name="connsiteX0" fmla="*/ 3805646 w 3805646"/>
              <a:gd name="connsiteY0" fmla="*/ 0 h 7101841"/>
              <a:gd name="connsiteX1" fmla="*/ 2272938 w 3805646"/>
              <a:gd name="connsiteY1" fmla="*/ 4746171 h 7101841"/>
              <a:gd name="connsiteX2" fmla="*/ 1428207 w 3805646"/>
              <a:gd name="connsiteY2" fmla="*/ 7084424 h 7101841"/>
              <a:gd name="connsiteX3" fmla="*/ 0 w 3805646"/>
              <a:gd name="connsiteY3" fmla="*/ 7101841 h 7101841"/>
              <a:gd name="connsiteX4" fmla="*/ 3805646 w 3805646"/>
              <a:gd name="connsiteY4" fmla="*/ 0 h 7101841"/>
              <a:gd name="connsiteX0" fmla="*/ 3805646 w 4754881"/>
              <a:gd name="connsiteY0" fmla="*/ 0 h 7101841"/>
              <a:gd name="connsiteX1" fmla="*/ 4754881 w 4754881"/>
              <a:gd name="connsiteY1" fmla="*/ 827314 h 7101841"/>
              <a:gd name="connsiteX2" fmla="*/ 1428207 w 4754881"/>
              <a:gd name="connsiteY2" fmla="*/ 7084424 h 7101841"/>
              <a:gd name="connsiteX3" fmla="*/ 0 w 4754881"/>
              <a:gd name="connsiteY3" fmla="*/ 7101841 h 7101841"/>
              <a:gd name="connsiteX4" fmla="*/ 3805646 w 4754881"/>
              <a:gd name="connsiteY4" fmla="*/ 0 h 7101841"/>
              <a:gd name="connsiteX0" fmla="*/ 3831771 w 4754881"/>
              <a:gd name="connsiteY0" fmla="*/ 0 h 7014755"/>
              <a:gd name="connsiteX1" fmla="*/ 4754881 w 4754881"/>
              <a:gd name="connsiteY1" fmla="*/ 740228 h 7014755"/>
              <a:gd name="connsiteX2" fmla="*/ 1428207 w 4754881"/>
              <a:gd name="connsiteY2" fmla="*/ 6997338 h 7014755"/>
              <a:gd name="connsiteX3" fmla="*/ 0 w 4754881"/>
              <a:gd name="connsiteY3" fmla="*/ 7014755 h 7014755"/>
              <a:gd name="connsiteX4" fmla="*/ 3831771 w 4754881"/>
              <a:gd name="connsiteY4" fmla="*/ 0 h 7014755"/>
              <a:gd name="connsiteX0" fmla="*/ 3831771 w 3831771"/>
              <a:gd name="connsiteY0" fmla="*/ 0 h 7014755"/>
              <a:gd name="connsiteX1" fmla="*/ 3753395 w 3831771"/>
              <a:gd name="connsiteY1" fmla="*/ 2629988 h 7014755"/>
              <a:gd name="connsiteX2" fmla="*/ 1428207 w 3831771"/>
              <a:gd name="connsiteY2" fmla="*/ 6997338 h 7014755"/>
              <a:gd name="connsiteX3" fmla="*/ 0 w 3831771"/>
              <a:gd name="connsiteY3" fmla="*/ 7014755 h 7014755"/>
              <a:gd name="connsiteX4" fmla="*/ 3831771 w 3831771"/>
              <a:gd name="connsiteY4" fmla="*/ 0 h 7014755"/>
              <a:gd name="connsiteX0" fmla="*/ 3744685 w 3753395"/>
              <a:gd name="connsiteY0" fmla="*/ 0 h 6840584"/>
              <a:gd name="connsiteX1" fmla="*/ 3753395 w 3753395"/>
              <a:gd name="connsiteY1" fmla="*/ 2455817 h 6840584"/>
              <a:gd name="connsiteX2" fmla="*/ 1428207 w 3753395"/>
              <a:gd name="connsiteY2" fmla="*/ 6823167 h 6840584"/>
              <a:gd name="connsiteX3" fmla="*/ 0 w 3753395"/>
              <a:gd name="connsiteY3" fmla="*/ 6840584 h 6840584"/>
              <a:gd name="connsiteX4" fmla="*/ 3744685 w 3753395"/>
              <a:gd name="connsiteY4" fmla="*/ 0 h 6840584"/>
              <a:gd name="connsiteX0" fmla="*/ 3744685 w 3744896"/>
              <a:gd name="connsiteY0" fmla="*/ 0 h 6840584"/>
              <a:gd name="connsiteX1" fmla="*/ 3722439 w 3744896"/>
              <a:gd name="connsiteY1" fmla="*/ 2496299 h 6840584"/>
              <a:gd name="connsiteX2" fmla="*/ 1428207 w 3744896"/>
              <a:gd name="connsiteY2" fmla="*/ 6823167 h 6840584"/>
              <a:gd name="connsiteX3" fmla="*/ 0 w 3744896"/>
              <a:gd name="connsiteY3" fmla="*/ 6840584 h 6840584"/>
              <a:gd name="connsiteX4" fmla="*/ 3744685 w 3744896"/>
              <a:gd name="connsiteY4" fmla="*/ 0 h 6840584"/>
              <a:gd name="connsiteX0" fmla="*/ 3744685 w 3744936"/>
              <a:gd name="connsiteY0" fmla="*/ 0 h 6840584"/>
              <a:gd name="connsiteX1" fmla="*/ 3727202 w 3744936"/>
              <a:gd name="connsiteY1" fmla="*/ 2491537 h 6840584"/>
              <a:gd name="connsiteX2" fmla="*/ 1428207 w 3744936"/>
              <a:gd name="connsiteY2" fmla="*/ 6823167 h 6840584"/>
              <a:gd name="connsiteX3" fmla="*/ 0 w 3744936"/>
              <a:gd name="connsiteY3" fmla="*/ 6840584 h 6840584"/>
              <a:gd name="connsiteX4" fmla="*/ 3744685 w 3744936"/>
              <a:gd name="connsiteY4" fmla="*/ 0 h 6840584"/>
              <a:gd name="connsiteX0" fmla="*/ 3756591 w 3756761"/>
              <a:gd name="connsiteY0" fmla="*/ 0 h 6916784"/>
              <a:gd name="connsiteX1" fmla="*/ 3727202 w 3756761"/>
              <a:gd name="connsiteY1" fmla="*/ 2567737 h 6916784"/>
              <a:gd name="connsiteX2" fmla="*/ 1428207 w 3756761"/>
              <a:gd name="connsiteY2" fmla="*/ 6899367 h 6916784"/>
              <a:gd name="connsiteX3" fmla="*/ 0 w 3756761"/>
              <a:gd name="connsiteY3" fmla="*/ 6916784 h 6916784"/>
              <a:gd name="connsiteX4" fmla="*/ 3756591 w 3756761"/>
              <a:gd name="connsiteY4" fmla="*/ 0 h 6916784"/>
              <a:gd name="connsiteX0" fmla="*/ 3728016 w 3728770"/>
              <a:gd name="connsiteY0" fmla="*/ 0 h 6857253"/>
              <a:gd name="connsiteX1" fmla="*/ 3727202 w 3728770"/>
              <a:gd name="connsiteY1" fmla="*/ 2508206 h 6857253"/>
              <a:gd name="connsiteX2" fmla="*/ 1428207 w 3728770"/>
              <a:gd name="connsiteY2" fmla="*/ 6839836 h 6857253"/>
              <a:gd name="connsiteX3" fmla="*/ 0 w 3728770"/>
              <a:gd name="connsiteY3" fmla="*/ 6857253 h 6857253"/>
              <a:gd name="connsiteX4" fmla="*/ 3728016 w 3728770"/>
              <a:gd name="connsiteY4" fmla="*/ 0 h 6857253"/>
              <a:gd name="connsiteX0" fmla="*/ 3732778 w 3733256"/>
              <a:gd name="connsiteY0" fmla="*/ 0 h 6864397"/>
              <a:gd name="connsiteX1" fmla="*/ 3727202 w 3733256"/>
              <a:gd name="connsiteY1" fmla="*/ 2515350 h 6864397"/>
              <a:gd name="connsiteX2" fmla="*/ 1428207 w 3733256"/>
              <a:gd name="connsiteY2" fmla="*/ 6846980 h 6864397"/>
              <a:gd name="connsiteX3" fmla="*/ 0 w 3733256"/>
              <a:gd name="connsiteY3" fmla="*/ 6864397 h 6864397"/>
              <a:gd name="connsiteX4" fmla="*/ 3732778 w 3733256"/>
              <a:gd name="connsiteY4" fmla="*/ 0 h 6864397"/>
              <a:gd name="connsiteX0" fmla="*/ 3732778 w 3739108"/>
              <a:gd name="connsiteY0" fmla="*/ 0 h 6864397"/>
              <a:gd name="connsiteX1" fmla="*/ 3739108 w 3739108"/>
              <a:gd name="connsiteY1" fmla="*/ 2515350 h 6864397"/>
              <a:gd name="connsiteX2" fmla="*/ 1428207 w 3739108"/>
              <a:gd name="connsiteY2" fmla="*/ 6846980 h 6864397"/>
              <a:gd name="connsiteX3" fmla="*/ 0 w 3739108"/>
              <a:gd name="connsiteY3" fmla="*/ 6864397 h 6864397"/>
              <a:gd name="connsiteX4" fmla="*/ 3732778 w 3739108"/>
              <a:gd name="connsiteY4" fmla="*/ 0 h 6864397"/>
              <a:gd name="connsiteX0" fmla="*/ 3732778 w 3734346"/>
              <a:gd name="connsiteY0" fmla="*/ 0 h 6864397"/>
              <a:gd name="connsiteX1" fmla="*/ 3734346 w 3734346"/>
              <a:gd name="connsiteY1" fmla="*/ 2527256 h 6864397"/>
              <a:gd name="connsiteX2" fmla="*/ 1428207 w 3734346"/>
              <a:gd name="connsiteY2" fmla="*/ 6846980 h 6864397"/>
              <a:gd name="connsiteX3" fmla="*/ 0 w 3734346"/>
              <a:gd name="connsiteY3" fmla="*/ 6864397 h 6864397"/>
              <a:gd name="connsiteX4" fmla="*/ 3732778 w 3734346"/>
              <a:gd name="connsiteY4" fmla="*/ 0 h 6864397"/>
              <a:gd name="connsiteX0" fmla="*/ 3644672 w 3646240"/>
              <a:gd name="connsiteY0" fmla="*/ 0 h 6846980"/>
              <a:gd name="connsiteX1" fmla="*/ 3646240 w 3646240"/>
              <a:gd name="connsiteY1" fmla="*/ 2527256 h 6846980"/>
              <a:gd name="connsiteX2" fmla="*/ 1340101 w 3646240"/>
              <a:gd name="connsiteY2" fmla="*/ 6846980 h 6846980"/>
              <a:gd name="connsiteX3" fmla="*/ 0 w 3646240"/>
              <a:gd name="connsiteY3" fmla="*/ 6788197 h 6846980"/>
              <a:gd name="connsiteX4" fmla="*/ 3644672 w 3646240"/>
              <a:gd name="connsiteY4" fmla="*/ 0 h 6846980"/>
              <a:gd name="connsiteX0" fmla="*/ 3668484 w 3670052"/>
              <a:gd name="connsiteY0" fmla="*/ 0 h 6846980"/>
              <a:gd name="connsiteX1" fmla="*/ 3670052 w 3670052"/>
              <a:gd name="connsiteY1" fmla="*/ 2527256 h 6846980"/>
              <a:gd name="connsiteX2" fmla="*/ 1363913 w 3670052"/>
              <a:gd name="connsiteY2" fmla="*/ 6846980 h 6846980"/>
              <a:gd name="connsiteX3" fmla="*/ 0 w 3670052"/>
              <a:gd name="connsiteY3" fmla="*/ 6740572 h 6846980"/>
              <a:gd name="connsiteX4" fmla="*/ 3668484 w 3670052"/>
              <a:gd name="connsiteY4" fmla="*/ 0 h 6846980"/>
              <a:gd name="connsiteX0" fmla="*/ 3663721 w 3665289"/>
              <a:gd name="connsiteY0" fmla="*/ 0 h 6846980"/>
              <a:gd name="connsiteX1" fmla="*/ 3665289 w 3665289"/>
              <a:gd name="connsiteY1" fmla="*/ 2527256 h 6846980"/>
              <a:gd name="connsiteX2" fmla="*/ 1359150 w 3665289"/>
              <a:gd name="connsiteY2" fmla="*/ 6846980 h 6846980"/>
              <a:gd name="connsiteX3" fmla="*/ 0 w 3665289"/>
              <a:gd name="connsiteY3" fmla="*/ 6747716 h 6846980"/>
              <a:gd name="connsiteX4" fmla="*/ 3663721 w 3665289"/>
              <a:gd name="connsiteY4" fmla="*/ 0 h 6846980"/>
              <a:gd name="connsiteX0" fmla="*/ 3663721 w 3665289"/>
              <a:gd name="connsiteY0" fmla="*/ 0 h 6846980"/>
              <a:gd name="connsiteX1" fmla="*/ 3665289 w 3665289"/>
              <a:gd name="connsiteY1" fmla="*/ 2527256 h 6846980"/>
              <a:gd name="connsiteX2" fmla="*/ 1359150 w 3665289"/>
              <a:gd name="connsiteY2" fmla="*/ 6846980 h 6846980"/>
              <a:gd name="connsiteX3" fmla="*/ 0 w 3665289"/>
              <a:gd name="connsiteY3" fmla="*/ 6747716 h 6846980"/>
              <a:gd name="connsiteX4" fmla="*/ 3663721 w 3665289"/>
              <a:gd name="connsiteY4" fmla="*/ 0 h 6846980"/>
              <a:gd name="connsiteX0" fmla="*/ 3663721 w 3665289"/>
              <a:gd name="connsiteY0" fmla="*/ 0 h 6747716"/>
              <a:gd name="connsiteX1" fmla="*/ 3665289 w 3665289"/>
              <a:gd name="connsiteY1" fmla="*/ 2527256 h 6747716"/>
              <a:gd name="connsiteX2" fmla="*/ 1375819 w 3665289"/>
              <a:gd name="connsiteY2" fmla="*/ 6744586 h 6747716"/>
              <a:gd name="connsiteX3" fmla="*/ 0 w 3665289"/>
              <a:gd name="connsiteY3" fmla="*/ 6747716 h 6747716"/>
              <a:gd name="connsiteX4" fmla="*/ 3663721 w 3665289"/>
              <a:gd name="connsiteY4" fmla="*/ 0 h 6747716"/>
              <a:gd name="connsiteX0" fmla="*/ 3663721 w 3665289"/>
              <a:gd name="connsiteY0" fmla="*/ 0 h 6747716"/>
              <a:gd name="connsiteX1" fmla="*/ 3665289 w 3665289"/>
              <a:gd name="connsiteY1" fmla="*/ 2527256 h 6747716"/>
              <a:gd name="connsiteX2" fmla="*/ 1375819 w 3665289"/>
              <a:gd name="connsiteY2" fmla="*/ 6746967 h 6747716"/>
              <a:gd name="connsiteX3" fmla="*/ 0 w 3665289"/>
              <a:gd name="connsiteY3" fmla="*/ 6747716 h 6747716"/>
              <a:gd name="connsiteX4" fmla="*/ 3663721 w 3665289"/>
              <a:gd name="connsiteY4" fmla="*/ 0 h 6747716"/>
              <a:gd name="connsiteX0" fmla="*/ 3663721 w 3665289"/>
              <a:gd name="connsiteY0" fmla="*/ 0 h 6746967"/>
              <a:gd name="connsiteX1" fmla="*/ 3665289 w 3665289"/>
              <a:gd name="connsiteY1" fmla="*/ 2527256 h 6746967"/>
              <a:gd name="connsiteX2" fmla="*/ 1375819 w 3665289"/>
              <a:gd name="connsiteY2" fmla="*/ 6746967 h 6746967"/>
              <a:gd name="connsiteX3" fmla="*/ 0 w 3665289"/>
              <a:gd name="connsiteY3" fmla="*/ 6745335 h 6746967"/>
              <a:gd name="connsiteX4" fmla="*/ 3663721 w 3665289"/>
              <a:gd name="connsiteY4" fmla="*/ 0 h 6746967"/>
              <a:gd name="connsiteX0" fmla="*/ 2940001 w 3665289"/>
              <a:gd name="connsiteY0" fmla="*/ 0 h 5425204"/>
              <a:gd name="connsiteX1" fmla="*/ 3665289 w 3665289"/>
              <a:gd name="connsiteY1" fmla="*/ 1205493 h 5425204"/>
              <a:gd name="connsiteX2" fmla="*/ 1375819 w 3665289"/>
              <a:gd name="connsiteY2" fmla="*/ 5425204 h 5425204"/>
              <a:gd name="connsiteX3" fmla="*/ 0 w 3665289"/>
              <a:gd name="connsiteY3" fmla="*/ 5423572 h 5425204"/>
              <a:gd name="connsiteX4" fmla="*/ 2940001 w 3665289"/>
              <a:gd name="connsiteY4" fmla="*/ 0 h 5425204"/>
              <a:gd name="connsiteX0" fmla="*/ 2940001 w 2941569"/>
              <a:gd name="connsiteY0" fmla="*/ 0 h 5425204"/>
              <a:gd name="connsiteX1" fmla="*/ 2941569 w 2941569"/>
              <a:gd name="connsiteY1" fmla="*/ 2540257 h 5425204"/>
              <a:gd name="connsiteX2" fmla="*/ 1375819 w 2941569"/>
              <a:gd name="connsiteY2" fmla="*/ 5425204 h 5425204"/>
              <a:gd name="connsiteX3" fmla="*/ 0 w 2941569"/>
              <a:gd name="connsiteY3" fmla="*/ 5423572 h 5425204"/>
              <a:gd name="connsiteX4" fmla="*/ 2940001 w 2941569"/>
              <a:gd name="connsiteY4" fmla="*/ 0 h 542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569" h="5425204">
                <a:moveTo>
                  <a:pt x="2940001" y="0"/>
                </a:moveTo>
                <a:cubicBezTo>
                  <a:pt x="2942904" y="818606"/>
                  <a:pt x="2938666" y="1721651"/>
                  <a:pt x="2941569" y="2540257"/>
                </a:cubicBezTo>
                <a:lnTo>
                  <a:pt x="1375819" y="5425204"/>
                </a:lnTo>
                <a:lnTo>
                  <a:pt x="0" y="5423572"/>
                </a:lnTo>
                <a:lnTo>
                  <a:pt x="2940001"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941F82CC-F2F7-42DC-A7D7-E75DDEC65422}"/>
              </a:ext>
            </a:extLst>
          </p:cNvPr>
          <p:cNvCxnSpPr>
            <a:cxnSpLocks/>
          </p:cNvCxnSpPr>
          <p:nvPr/>
        </p:nvCxnSpPr>
        <p:spPr>
          <a:xfrm flipV="1">
            <a:off x="7520204" y="1066304"/>
            <a:ext cx="3147797" cy="5791702"/>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7166DA0-4AB3-4119-B6ED-62ADBDF74438}"/>
              </a:ext>
            </a:extLst>
          </p:cNvPr>
          <p:cNvCxnSpPr>
            <a:cxnSpLocks/>
          </p:cNvCxnSpPr>
          <p:nvPr/>
        </p:nvCxnSpPr>
        <p:spPr>
          <a:xfrm flipV="1">
            <a:off x="7519664" y="1140767"/>
            <a:ext cx="3148336" cy="5806753"/>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832D056-6E71-463D-B665-A854222D3ECB}"/>
              </a:ext>
            </a:extLst>
          </p:cNvPr>
          <p:cNvCxnSpPr>
            <a:cxnSpLocks/>
          </p:cNvCxnSpPr>
          <p:nvPr/>
        </p:nvCxnSpPr>
        <p:spPr>
          <a:xfrm flipV="1">
            <a:off x="8949968" y="3679458"/>
            <a:ext cx="1718032" cy="3178548"/>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52352DE-8C2B-4B85-BF0B-78B49F697245}"/>
              </a:ext>
            </a:extLst>
          </p:cNvPr>
          <p:cNvCxnSpPr>
            <a:cxnSpLocks/>
          </p:cNvCxnSpPr>
          <p:nvPr/>
        </p:nvCxnSpPr>
        <p:spPr>
          <a:xfrm>
            <a:off x="5124453" y="3463031"/>
            <a:ext cx="5550750" cy="0"/>
          </a:xfrm>
          <a:prstGeom prst="line">
            <a:avLst/>
          </a:prstGeom>
          <a:ln>
            <a:gradFill>
              <a:gsLst>
                <a:gs pos="100000">
                  <a:schemeClr val="accent1"/>
                </a:gs>
                <a:gs pos="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0171E91-6C89-4E6A-A618-B0A067878786}"/>
              </a:ext>
            </a:extLst>
          </p:cNvPr>
          <p:cNvCxnSpPr>
            <a:cxnSpLocks/>
          </p:cNvCxnSpPr>
          <p:nvPr/>
        </p:nvCxnSpPr>
        <p:spPr>
          <a:xfrm flipH="1">
            <a:off x="6019806" y="3060277"/>
            <a:ext cx="4648195" cy="0"/>
          </a:xfrm>
          <a:prstGeom prst="line">
            <a:avLst/>
          </a:prstGeom>
          <a:ln>
            <a:gradFill>
              <a:gsLst>
                <a:gs pos="100000">
                  <a:schemeClr val="accent1"/>
                </a:gs>
                <a:gs pos="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E706F1-A1DA-471A-A60B-0894DC8736E0}"/>
              </a:ext>
            </a:extLst>
          </p:cNvPr>
          <p:cNvCxnSpPr>
            <a:cxnSpLocks/>
          </p:cNvCxnSpPr>
          <p:nvPr/>
        </p:nvCxnSpPr>
        <p:spPr>
          <a:xfrm>
            <a:off x="1524001" y="1735883"/>
            <a:ext cx="91512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EA57A2-6462-4568-9E27-D7060C60E25B}"/>
              </a:ext>
            </a:extLst>
          </p:cNvPr>
          <p:cNvCxnSpPr>
            <a:cxnSpLocks/>
          </p:cNvCxnSpPr>
          <p:nvPr/>
        </p:nvCxnSpPr>
        <p:spPr>
          <a:xfrm>
            <a:off x="1524000" y="1636330"/>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6F97EE4-BC0D-45CC-B43F-951D06A89E4A}"/>
              </a:ext>
            </a:extLst>
          </p:cNvPr>
          <p:cNvCxnSpPr>
            <a:cxnSpLocks/>
          </p:cNvCxnSpPr>
          <p:nvPr/>
        </p:nvCxnSpPr>
        <p:spPr>
          <a:xfrm>
            <a:off x="1524000" y="1600752"/>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itle Text">
            <a:extLst>
              <a:ext uri="{FF2B5EF4-FFF2-40B4-BE49-F238E27FC236}">
                <a16:creationId xmlns:a16="http://schemas.microsoft.com/office/drawing/2014/main" id="{2B0FADD2-838D-49A0-B437-A0A0E38999DA}"/>
              </a:ext>
            </a:extLst>
          </p:cNvPr>
          <p:cNvSpPr>
            <a:spLocks noChangeArrowheads="1"/>
          </p:cNvSpPr>
          <p:nvPr/>
        </p:nvSpPr>
        <p:spPr bwMode="auto">
          <a:xfrm>
            <a:off x="6166506" y="3074056"/>
            <a:ext cx="4468675"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500" b="1" spc="251" dirty="0">
                <a:solidFill>
                  <a:schemeClr val="bg2">
                    <a:lumMod val="25000"/>
                  </a:schemeClr>
                </a:solidFill>
                <a:latin typeface="Calibri Light" panose="020F0302020204030204" pitchFamily="34" charset="0"/>
              </a:rPr>
              <a:t> Next Up:  DC Universe Hub</a:t>
            </a:r>
            <a:endParaRPr lang="en-US" altLang="en-US" spc="251" dirty="0">
              <a:solidFill>
                <a:schemeClr val="bg2">
                  <a:lumMod val="25000"/>
                </a:schemeClr>
              </a:solidFill>
              <a:latin typeface="Calibri Light" panose="020F0302020204030204" pitchFamily="34" charset="0"/>
            </a:endParaRPr>
          </a:p>
        </p:txBody>
      </p:sp>
      <p:sp>
        <p:nvSpPr>
          <p:cNvPr id="34" name="TextBox 33">
            <a:extLst>
              <a:ext uri="{FF2B5EF4-FFF2-40B4-BE49-F238E27FC236}">
                <a16:creationId xmlns:a16="http://schemas.microsoft.com/office/drawing/2014/main" id="{06D8016F-75D7-4B4E-B5DF-E3E7E797DD78}"/>
              </a:ext>
            </a:extLst>
          </p:cNvPr>
          <p:cNvSpPr txBox="1"/>
          <p:nvPr/>
        </p:nvSpPr>
        <p:spPr>
          <a:xfrm>
            <a:off x="3483864" y="3597324"/>
            <a:ext cx="8549640" cy="3231654"/>
          </a:xfrm>
          <a:prstGeom prst="rect">
            <a:avLst/>
          </a:prstGeom>
          <a:noFill/>
          <a:ln>
            <a:noFill/>
          </a:ln>
          <a:effectLst>
            <a:innerShdw blurRad="63500" dist="50800" dir="13500000">
              <a:prstClr val="black">
                <a:alpha val="50000"/>
              </a:prstClr>
            </a:innerShdw>
          </a:effectLst>
        </p:spPr>
        <p:txBody>
          <a:bodyPr wrap="square" rtlCol="0">
            <a:spAutoFit/>
          </a:bodyPr>
          <a:lstStyle/>
          <a:p>
            <a:r>
              <a:rPr lang="en-US" dirty="0"/>
              <a:t>We’ve already started a more focused strategy and execution plan by scoping out features into a package that provides a story to our fans.  Here’s a high level:</a:t>
            </a:r>
          </a:p>
          <a:p>
            <a:pPr lvl="0"/>
            <a:r>
              <a:rPr lang="en-US" dirty="0"/>
              <a:t>On Brand – Single-Sign-On registration experience, Landing Page Hub, One CRM email, one domain</a:t>
            </a:r>
          </a:p>
          <a:p>
            <a:pPr lvl="0"/>
            <a:r>
              <a:rPr lang="en-US" dirty="0"/>
              <a:t>Storytelling – The landing page will be an unveiling of a story with each chapter having an upsell to conversion goal.  </a:t>
            </a:r>
          </a:p>
          <a:p>
            <a:pPr lvl="0"/>
            <a:r>
              <a:rPr lang="en-US" dirty="0"/>
              <a:t>Mobile first – design with mobile in mind first.  Studies show that most engagement sites stats have a higher percentage of mobile usage, with DC ranging from 57-65%.  Mobile web designs are looking more like mobile apps, providing components that are easily executable on a smaller scale screen.</a:t>
            </a:r>
          </a:p>
          <a:p>
            <a:endParaRPr lang="en-US" sz="1500" dirty="0">
              <a:ln w="15875">
                <a:noFill/>
                <a:round/>
              </a:ln>
              <a:solidFill>
                <a:schemeClr val="bg1"/>
              </a:solidFill>
              <a:cs typeface="Arial" panose="020B0604020202020204" pitchFamily="34" charset="0"/>
            </a:endParaRPr>
          </a:p>
          <a:p>
            <a:pPr algn="ctr"/>
            <a:endParaRPr lang="en-US" sz="900" dirty="0">
              <a:ln w="15875">
                <a:noFill/>
                <a:round/>
              </a:ln>
              <a:solidFill>
                <a:schemeClr val="bg1"/>
              </a:solidFill>
              <a:latin typeface="Abadi MT Condensed Light" panose="020B0306030101010103" pitchFamily="34" charset="0"/>
              <a:cs typeface="Arial" panose="020B0604020202020204" pitchFamily="34" charset="0"/>
            </a:endParaRPr>
          </a:p>
        </p:txBody>
      </p:sp>
      <p:sp>
        <p:nvSpPr>
          <p:cNvPr id="35" name="Title Text">
            <a:extLst>
              <a:ext uri="{FF2B5EF4-FFF2-40B4-BE49-F238E27FC236}">
                <a16:creationId xmlns:a16="http://schemas.microsoft.com/office/drawing/2014/main" id="{F15F1584-AEEB-4E9E-B1DA-2B15CB26BB75}"/>
              </a:ext>
            </a:extLst>
          </p:cNvPr>
          <p:cNvSpPr>
            <a:spLocks noChangeArrowheads="1"/>
          </p:cNvSpPr>
          <p:nvPr/>
        </p:nvSpPr>
        <p:spPr bwMode="auto">
          <a:xfrm>
            <a:off x="899981" y="1828850"/>
            <a:ext cx="49166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200" b="1" dirty="0">
                <a:solidFill>
                  <a:schemeClr val="bg1"/>
                </a:solidFill>
                <a:latin typeface="Calibri Light" panose="020F0302020204030204" pitchFamily="34" charset="0"/>
              </a:rPr>
              <a:t>DC Universe Hub</a:t>
            </a:r>
            <a:br>
              <a:rPr lang="en-US" altLang="en-US" sz="3000" b="1" dirty="0">
                <a:solidFill>
                  <a:schemeClr val="bg1"/>
                </a:solidFill>
                <a:latin typeface="Calibri Light" panose="020F0302020204030204" pitchFamily="34" charset="0"/>
              </a:rPr>
            </a:br>
            <a:endParaRPr lang="en-US" altLang="en-US" dirty="0">
              <a:solidFill>
                <a:schemeClr val="bg1"/>
              </a:solidFill>
              <a:latin typeface="Calibri Light" panose="020F0302020204030204" pitchFamily="34" charset="0"/>
            </a:endParaRPr>
          </a:p>
        </p:txBody>
      </p:sp>
      <p:sp>
        <p:nvSpPr>
          <p:cNvPr id="42" name="Freeform: Shape 41">
            <a:extLst>
              <a:ext uri="{FF2B5EF4-FFF2-40B4-BE49-F238E27FC236}">
                <a16:creationId xmlns:a16="http://schemas.microsoft.com/office/drawing/2014/main" id="{D0C3B968-181C-4FFF-BB42-6EBAD8889E87}"/>
              </a:ext>
            </a:extLst>
          </p:cNvPr>
          <p:cNvSpPr/>
          <p:nvPr/>
        </p:nvSpPr>
        <p:spPr>
          <a:xfrm>
            <a:off x="1458058" y="3631408"/>
            <a:ext cx="4255883" cy="2183000"/>
          </a:xfrm>
          <a:custGeom>
            <a:avLst/>
            <a:gdLst>
              <a:gd name="connsiteX0" fmla="*/ 0 w 5126182"/>
              <a:gd name="connsiteY0" fmla="*/ 942109 h 1018763"/>
              <a:gd name="connsiteX1" fmla="*/ 3666836 w 5126182"/>
              <a:gd name="connsiteY1" fmla="*/ 923636 h 1018763"/>
              <a:gd name="connsiteX2" fmla="*/ 5126182 w 5126182"/>
              <a:gd name="connsiteY2" fmla="*/ 0 h 1018763"/>
              <a:gd name="connsiteX0" fmla="*/ 0 w 5015345"/>
              <a:gd name="connsiteY0" fmla="*/ 960581 h 1038500"/>
              <a:gd name="connsiteX1" fmla="*/ 3666836 w 5015345"/>
              <a:gd name="connsiteY1" fmla="*/ 942108 h 1038500"/>
              <a:gd name="connsiteX2" fmla="*/ 5015345 w 5015345"/>
              <a:gd name="connsiteY2" fmla="*/ 0 h 1038500"/>
              <a:gd name="connsiteX0" fmla="*/ 0 w 5015345"/>
              <a:gd name="connsiteY0" fmla="*/ 960581 h 1038500"/>
              <a:gd name="connsiteX1" fmla="*/ 3666836 w 5015345"/>
              <a:gd name="connsiteY1" fmla="*/ 942108 h 1038500"/>
              <a:gd name="connsiteX2" fmla="*/ 5015345 w 5015345"/>
              <a:gd name="connsiteY2" fmla="*/ 0 h 1038500"/>
              <a:gd name="connsiteX0" fmla="*/ 0 w 5030417"/>
              <a:gd name="connsiteY0" fmla="*/ 1086185 h 1119935"/>
              <a:gd name="connsiteX1" fmla="*/ 3681908 w 5030417"/>
              <a:gd name="connsiteY1" fmla="*/ 942108 h 1119935"/>
              <a:gd name="connsiteX2" fmla="*/ 5030417 w 5030417"/>
              <a:gd name="connsiteY2" fmla="*/ 0 h 1119935"/>
              <a:gd name="connsiteX0" fmla="*/ 0 w 5030417"/>
              <a:gd name="connsiteY0" fmla="*/ 1086185 h 1091028"/>
              <a:gd name="connsiteX1" fmla="*/ 3681908 w 5030417"/>
              <a:gd name="connsiteY1" fmla="*/ 942108 h 1091028"/>
              <a:gd name="connsiteX2" fmla="*/ 5030417 w 5030417"/>
              <a:gd name="connsiteY2" fmla="*/ 0 h 1091028"/>
              <a:gd name="connsiteX0" fmla="*/ 0 w 5030417"/>
              <a:gd name="connsiteY0" fmla="*/ 1086185 h 1091028"/>
              <a:gd name="connsiteX1" fmla="*/ 3681908 w 5030417"/>
              <a:gd name="connsiteY1" fmla="*/ 942108 h 1091028"/>
              <a:gd name="connsiteX2" fmla="*/ 5030417 w 5030417"/>
              <a:gd name="connsiteY2" fmla="*/ 0 h 1091028"/>
              <a:gd name="connsiteX0" fmla="*/ 0 w 5030417"/>
              <a:gd name="connsiteY0" fmla="*/ 1086185 h 1137283"/>
              <a:gd name="connsiteX1" fmla="*/ 3646739 w 5030417"/>
              <a:gd name="connsiteY1" fmla="*/ 1042592 h 1137283"/>
              <a:gd name="connsiteX2" fmla="*/ 5030417 w 5030417"/>
              <a:gd name="connsiteY2" fmla="*/ 0 h 1137283"/>
              <a:gd name="connsiteX0" fmla="*/ 0 w 5030417"/>
              <a:gd name="connsiteY0" fmla="*/ 1086185 h 1086185"/>
              <a:gd name="connsiteX1" fmla="*/ 3646739 w 5030417"/>
              <a:gd name="connsiteY1" fmla="*/ 1042592 h 1086185"/>
              <a:gd name="connsiteX2" fmla="*/ 5030417 w 5030417"/>
              <a:gd name="connsiteY2" fmla="*/ 0 h 1086185"/>
              <a:gd name="connsiteX0" fmla="*/ 0 w 5030417"/>
              <a:gd name="connsiteY0" fmla="*/ 1086185 h 1086185"/>
              <a:gd name="connsiteX1" fmla="*/ 3636690 w 5030417"/>
              <a:gd name="connsiteY1" fmla="*/ 1077761 h 1086185"/>
              <a:gd name="connsiteX2" fmla="*/ 5030417 w 5030417"/>
              <a:gd name="connsiteY2" fmla="*/ 0 h 1086185"/>
              <a:gd name="connsiteX0" fmla="*/ 0 w 5030417"/>
              <a:gd name="connsiteY0" fmla="*/ 1086185 h 1087810"/>
              <a:gd name="connsiteX1" fmla="*/ 3636690 w 5030417"/>
              <a:gd name="connsiteY1" fmla="*/ 1087810 h 1087810"/>
              <a:gd name="connsiteX2" fmla="*/ 5030417 w 5030417"/>
              <a:gd name="connsiteY2" fmla="*/ 0 h 1087810"/>
              <a:gd name="connsiteX0" fmla="*/ 0 w 5030417"/>
              <a:gd name="connsiteY0" fmla="*/ 1086185 h 1087810"/>
              <a:gd name="connsiteX1" fmla="*/ 3636690 w 5030417"/>
              <a:gd name="connsiteY1" fmla="*/ 1087810 h 1087810"/>
              <a:gd name="connsiteX2" fmla="*/ 5030417 w 5030417"/>
              <a:gd name="connsiteY2" fmla="*/ 0 h 1087810"/>
              <a:gd name="connsiteX0" fmla="*/ 0 w 5030417"/>
              <a:gd name="connsiteY0" fmla="*/ 1086185 h 1087810"/>
              <a:gd name="connsiteX1" fmla="*/ 3636690 w 5030417"/>
              <a:gd name="connsiteY1" fmla="*/ 1087810 h 1087810"/>
              <a:gd name="connsiteX2" fmla="*/ 5030417 w 5030417"/>
              <a:gd name="connsiteY2" fmla="*/ 0 h 1087810"/>
              <a:gd name="connsiteX0" fmla="*/ 0 w 5073960"/>
              <a:gd name="connsiteY0" fmla="*/ 1086185 h 1167968"/>
              <a:gd name="connsiteX1" fmla="*/ 3636690 w 5073960"/>
              <a:gd name="connsiteY1" fmla="*/ 1087810 h 1167968"/>
              <a:gd name="connsiteX2" fmla="*/ 5073960 w 5073960"/>
              <a:gd name="connsiteY2" fmla="*/ 0 h 1167968"/>
              <a:gd name="connsiteX0" fmla="*/ 0 w 5073960"/>
              <a:gd name="connsiteY0" fmla="*/ 1086185 h 1167968"/>
              <a:gd name="connsiteX1" fmla="*/ 3636690 w 5073960"/>
              <a:gd name="connsiteY1" fmla="*/ 1087810 h 1167968"/>
              <a:gd name="connsiteX2" fmla="*/ 5073960 w 5073960"/>
              <a:gd name="connsiteY2" fmla="*/ 0 h 1167968"/>
              <a:gd name="connsiteX0" fmla="*/ 0 w 5073960"/>
              <a:gd name="connsiteY0" fmla="*/ 1086185 h 1087810"/>
              <a:gd name="connsiteX1" fmla="*/ 3636690 w 5073960"/>
              <a:gd name="connsiteY1" fmla="*/ 1087810 h 1087810"/>
              <a:gd name="connsiteX2" fmla="*/ 5073960 w 5073960"/>
              <a:gd name="connsiteY2" fmla="*/ 0 h 1087810"/>
              <a:gd name="connsiteX0" fmla="*/ 0 w 5073960"/>
              <a:gd name="connsiteY0" fmla="*/ 1086185 h 1107759"/>
              <a:gd name="connsiteX1" fmla="*/ 3636690 w 5073960"/>
              <a:gd name="connsiteY1" fmla="*/ 1087810 h 1107759"/>
              <a:gd name="connsiteX2" fmla="*/ 4492736 w 5073960"/>
              <a:gd name="connsiteY2" fmla="*/ 812865 h 1107759"/>
              <a:gd name="connsiteX3" fmla="*/ 5073960 w 5073960"/>
              <a:gd name="connsiteY3" fmla="*/ 0 h 1107759"/>
              <a:gd name="connsiteX0" fmla="*/ 0 w 5073960"/>
              <a:gd name="connsiteY0" fmla="*/ 1086185 h 1107759"/>
              <a:gd name="connsiteX1" fmla="*/ 3636690 w 5073960"/>
              <a:gd name="connsiteY1" fmla="*/ 1087810 h 1107759"/>
              <a:gd name="connsiteX2" fmla="*/ 4492736 w 5073960"/>
              <a:gd name="connsiteY2" fmla="*/ 812865 h 1107759"/>
              <a:gd name="connsiteX3" fmla="*/ 5073960 w 5073960"/>
              <a:gd name="connsiteY3" fmla="*/ 0 h 1107759"/>
              <a:gd name="connsiteX0" fmla="*/ 0 w 5073960"/>
              <a:gd name="connsiteY0" fmla="*/ 1086185 h 1107759"/>
              <a:gd name="connsiteX1" fmla="*/ 3636690 w 5073960"/>
              <a:gd name="connsiteY1" fmla="*/ 1087810 h 1107759"/>
              <a:gd name="connsiteX2" fmla="*/ 4492736 w 5073960"/>
              <a:gd name="connsiteY2" fmla="*/ 812865 h 1107759"/>
              <a:gd name="connsiteX3" fmla="*/ 5073960 w 5073960"/>
              <a:gd name="connsiteY3" fmla="*/ 0 h 1107759"/>
              <a:gd name="connsiteX0" fmla="*/ 0 w 5073960"/>
              <a:gd name="connsiteY0" fmla="*/ 1086185 h 1107759"/>
              <a:gd name="connsiteX1" fmla="*/ 3636690 w 5073960"/>
              <a:gd name="connsiteY1" fmla="*/ 1087810 h 1107759"/>
              <a:gd name="connsiteX2" fmla="*/ 4492736 w 5073960"/>
              <a:gd name="connsiteY2" fmla="*/ 812865 h 1107759"/>
              <a:gd name="connsiteX3" fmla="*/ 5073960 w 5073960"/>
              <a:gd name="connsiteY3" fmla="*/ 0 h 1107759"/>
              <a:gd name="connsiteX0" fmla="*/ 0 w 5059387"/>
              <a:gd name="connsiteY0" fmla="*/ 1104400 h 1125974"/>
              <a:gd name="connsiteX1" fmla="*/ 3636690 w 5059387"/>
              <a:gd name="connsiteY1" fmla="*/ 1106025 h 1125974"/>
              <a:gd name="connsiteX2" fmla="*/ 4492736 w 5059387"/>
              <a:gd name="connsiteY2" fmla="*/ 831080 h 1125974"/>
              <a:gd name="connsiteX3" fmla="*/ 5059387 w 5059387"/>
              <a:gd name="connsiteY3" fmla="*/ 0 h 1125974"/>
              <a:gd name="connsiteX0" fmla="*/ 0 w 5059387"/>
              <a:gd name="connsiteY0" fmla="*/ 1104400 h 1125974"/>
              <a:gd name="connsiteX1" fmla="*/ 3636690 w 5059387"/>
              <a:gd name="connsiteY1" fmla="*/ 1106025 h 1125974"/>
              <a:gd name="connsiteX2" fmla="*/ 4492736 w 5059387"/>
              <a:gd name="connsiteY2" fmla="*/ 831080 h 1125974"/>
              <a:gd name="connsiteX3" fmla="*/ 5059387 w 5059387"/>
              <a:gd name="connsiteY3" fmla="*/ 0 h 1125974"/>
              <a:gd name="connsiteX0" fmla="*/ 0 w 5059387"/>
              <a:gd name="connsiteY0" fmla="*/ 1104400 h 1125974"/>
              <a:gd name="connsiteX1" fmla="*/ 3636690 w 5059387"/>
              <a:gd name="connsiteY1" fmla="*/ 1106025 h 1125974"/>
              <a:gd name="connsiteX2" fmla="*/ 4492736 w 5059387"/>
              <a:gd name="connsiteY2" fmla="*/ 831080 h 1125974"/>
              <a:gd name="connsiteX3" fmla="*/ 5059387 w 5059387"/>
              <a:gd name="connsiteY3" fmla="*/ 0 h 1125974"/>
              <a:gd name="connsiteX0" fmla="*/ 0 w 5059387"/>
              <a:gd name="connsiteY0" fmla="*/ 1104400 h 1124895"/>
              <a:gd name="connsiteX1" fmla="*/ 3636690 w 5059387"/>
              <a:gd name="connsiteY1" fmla="*/ 1106025 h 1124895"/>
              <a:gd name="connsiteX2" fmla="*/ 4565597 w 5059387"/>
              <a:gd name="connsiteY2" fmla="*/ 845652 h 1124895"/>
              <a:gd name="connsiteX3" fmla="*/ 5059387 w 5059387"/>
              <a:gd name="connsiteY3" fmla="*/ 0 h 1124895"/>
              <a:gd name="connsiteX0" fmla="*/ 0 w 5059387"/>
              <a:gd name="connsiteY0" fmla="*/ 1104400 h 1125435"/>
              <a:gd name="connsiteX1" fmla="*/ 3636690 w 5059387"/>
              <a:gd name="connsiteY1" fmla="*/ 1106025 h 1125435"/>
              <a:gd name="connsiteX2" fmla="*/ 4565597 w 5059387"/>
              <a:gd name="connsiteY2" fmla="*/ 838366 h 1125435"/>
              <a:gd name="connsiteX3" fmla="*/ 5059387 w 5059387"/>
              <a:gd name="connsiteY3" fmla="*/ 0 h 1125435"/>
              <a:gd name="connsiteX0" fmla="*/ 0 w 5059387"/>
              <a:gd name="connsiteY0" fmla="*/ 1104400 h 1124086"/>
              <a:gd name="connsiteX1" fmla="*/ 3636690 w 5059387"/>
              <a:gd name="connsiteY1" fmla="*/ 1106025 h 1124086"/>
              <a:gd name="connsiteX2" fmla="*/ 4591098 w 5059387"/>
              <a:gd name="connsiteY2" fmla="*/ 856581 h 1124086"/>
              <a:gd name="connsiteX3" fmla="*/ 5059387 w 5059387"/>
              <a:gd name="connsiteY3" fmla="*/ 0 h 1124086"/>
              <a:gd name="connsiteX0" fmla="*/ 0 w 5059387"/>
              <a:gd name="connsiteY0" fmla="*/ 1104400 h 1124086"/>
              <a:gd name="connsiteX1" fmla="*/ 3636690 w 5059387"/>
              <a:gd name="connsiteY1" fmla="*/ 1106025 h 1124086"/>
              <a:gd name="connsiteX2" fmla="*/ 4591098 w 5059387"/>
              <a:gd name="connsiteY2" fmla="*/ 856581 h 1124086"/>
              <a:gd name="connsiteX3" fmla="*/ 5059387 w 5059387"/>
              <a:gd name="connsiteY3" fmla="*/ 0 h 1124086"/>
              <a:gd name="connsiteX0" fmla="*/ 0 w 5059387"/>
              <a:gd name="connsiteY0" fmla="*/ 1104400 h 1187821"/>
              <a:gd name="connsiteX1" fmla="*/ 3709551 w 5059387"/>
              <a:gd name="connsiteY1" fmla="*/ 1178885 h 1187821"/>
              <a:gd name="connsiteX2" fmla="*/ 4591098 w 5059387"/>
              <a:gd name="connsiteY2" fmla="*/ 856581 h 1187821"/>
              <a:gd name="connsiteX3" fmla="*/ 5059387 w 5059387"/>
              <a:gd name="connsiteY3" fmla="*/ 0 h 1187821"/>
              <a:gd name="connsiteX0" fmla="*/ 0 w 5059387"/>
              <a:gd name="connsiteY0" fmla="*/ 1104400 h 1178918"/>
              <a:gd name="connsiteX1" fmla="*/ 3709551 w 5059387"/>
              <a:gd name="connsiteY1" fmla="*/ 1178885 h 1178918"/>
              <a:gd name="connsiteX2" fmla="*/ 4591098 w 5059387"/>
              <a:gd name="connsiteY2" fmla="*/ 856581 h 1178918"/>
              <a:gd name="connsiteX3" fmla="*/ 5059387 w 5059387"/>
              <a:gd name="connsiteY3" fmla="*/ 0 h 1178918"/>
              <a:gd name="connsiteX0" fmla="*/ 0 w 5059387"/>
              <a:gd name="connsiteY0" fmla="*/ 1104400 h 1153423"/>
              <a:gd name="connsiteX1" fmla="*/ 3873487 w 5059387"/>
              <a:gd name="connsiteY1" fmla="*/ 1153384 h 1153423"/>
              <a:gd name="connsiteX2" fmla="*/ 4591098 w 5059387"/>
              <a:gd name="connsiteY2" fmla="*/ 856581 h 1153423"/>
              <a:gd name="connsiteX3" fmla="*/ 5059387 w 5059387"/>
              <a:gd name="connsiteY3" fmla="*/ 0 h 1153423"/>
              <a:gd name="connsiteX0" fmla="*/ 0 w 5059387"/>
              <a:gd name="connsiteY0" fmla="*/ 1104400 h 1153443"/>
              <a:gd name="connsiteX1" fmla="*/ 3873487 w 5059387"/>
              <a:gd name="connsiteY1" fmla="*/ 1153384 h 1153443"/>
              <a:gd name="connsiteX2" fmla="*/ 4591098 w 5059387"/>
              <a:gd name="connsiteY2" fmla="*/ 856581 h 1153443"/>
              <a:gd name="connsiteX3" fmla="*/ 5059387 w 5059387"/>
              <a:gd name="connsiteY3" fmla="*/ 0 h 1153443"/>
              <a:gd name="connsiteX0" fmla="*/ 0 w 5059387"/>
              <a:gd name="connsiteY0" fmla="*/ 1104400 h 1135215"/>
              <a:gd name="connsiteX1" fmla="*/ 3942705 w 5059387"/>
              <a:gd name="connsiteY1" fmla="*/ 1135169 h 1135215"/>
              <a:gd name="connsiteX2" fmla="*/ 4591098 w 5059387"/>
              <a:gd name="connsiteY2" fmla="*/ 856581 h 1135215"/>
              <a:gd name="connsiteX3" fmla="*/ 5059387 w 5059387"/>
              <a:gd name="connsiteY3" fmla="*/ 0 h 1135215"/>
              <a:gd name="connsiteX0" fmla="*/ 0 w 5059387"/>
              <a:gd name="connsiteY0" fmla="*/ 1104400 h 1135212"/>
              <a:gd name="connsiteX1" fmla="*/ 3942705 w 5059387"/>
              <a:gd name="connsiteY1" fmla="*/ 1135169 h 1135212"/>
              <a:gd name="connsiteX2" fmla="*/ 4591098 w 5059387"/>
              <a:gd name="connsiteY2" fmla="*/ 856581 h 1135212"/>
              <a:gd name="connsiteX3" fmla="*/ 5059387 w 5059387"/>
              <a:gd name="connsiteY3" fmla="*/ 0 h 1135212"/>
              <a:gd name="connsiteX0" fmla="*/ 0 w 5059387"/>
              <a:gd name="connsiteY0" fmla="*/ 1104400 h 1135215"/>
              <a:gd name="connsiteX1" fmla="*/ 4015565 w 5059387"/>
              <a:gd name="connsiteY1" fmla="*/ 1135169 h 1135215"/>
              <a:gd name="connsiteX2" fmla="*/ 4591098 w 5059387"/>
              <a:gd name="connsiteY2" fmla="*/ 856581 h 1135215"/>
              <a:gd name="connsiteX3" fmla="*/ 5059387 w 5059387"/>
              <a:gd name="connsiteY3" fmla="*/ 0 h 1135215"/>
              <a:gd name="connsiteX0" fmla="*/ 0 w 5059387"/>
              <a:gd name="connsiteY0" fmla="*/ 1104400 h 1135243"/>
              <a:gd name="connsiteX1" fmla="*/ 4015565 w 5059387"/>
              <a:gd name="connsiteY1" fmla="*/ 1135169 h 1135243"/>
              <a:gd name="connsiteX2" fmla="*/ 4591098 w 5059387"/>
              <a:gd name="connsiteY2" fmla="*/ 856581 h 1135243"/>
              <a:gd name="connsiteX3" fmla="*/ 5059387 w 5059387"/>
              <a:gd name="connsiteY3" fmla="*/ 0 h 1135243"/>
              <a:gd name="connsiteX0" fmla="*/ 0 w 5059387"/>
              <a:gd name="connsiteY0" fmla="*/ 1104400 h 1135243"/>
              <a:gd name="connsiteX1" fmla="*/ 4015565 w 5059387"/>
              <a:gd name="connsiteY1" fmla="*/ 1135169 h 1135243"/>
              <a:gd name="connsiteX2" fmla="*/ 4591098 w 5059387"/>
              <a:gd name="connsiteY2" fmla="*/ 856581 h 1135243"/>
              <a:gd name="connsiteX3" fmla="*/ 5059387 w 5059387"/>
              <a:gd name="connsiteY3" fmla="*/ 0 h 1135243"/>
              <a:gd name="connsiteX0" fmla="*/ 0 w 5059387"/>
              <a:gd name="connsiteY0" fmla="*/ 1104400 h 1135243"/>
              <a:gd name="connsiteX1" fmla="*/ 4015565 w 5059387"/>
              <a:gd name="connsiteY1" fmla="*/ 1135169 h 1135243"/>
              <a:gd name="connsiteX2" fmla="*/ 4591098 w 5059387"/>
              <a:gd name="connsiteY2" fmla="*/ 856581 h 1135243"/>
              <a:gd name="connsiteX3" fmla="*/ 5059387 w 5059387"/>
              <a:gd name="connsiteY3" fmla="*/ 0 h 1135243"/>
              <a:gd name="connsiteX0" fmla="*/ 0 w 5059387"/>
              <a:gd name="connsiteY0" fmla="*/ 1104400 h 1135243"/>
              <a:gd name="connsiteX1" fmla="*/ 4015565 w 5059387"/>
              <a:gd name="connsiteY1" fmla="*/ 1135169 h 1135243"/>
              <a:gd name="connsiteX2" fmla="*/ 4591098 w 5059387"/>
              <a:gd name="connsiteY2" fmla="*/ 856581 h 1135243"/>
              <a:gd name="connsiteX3" fmla="*/ 5059387 w 5059387"/>
              <a:gd name="connsiteY3" fmla="*/ 0 h 1135243"/>
              <a:gd name="connsiteX0" fmla="*/ 0 w 5059387"/>
              <a:gd name="connsiteY0" fmla="*/ 1104400 h 1135229"/>
              <a:gd name="connsiteX1" fmla="*/ 4015565 w 5059387"/>
              <a:gd name="connsiteY1" fmla="*/ 1135169 h 1135229"/>
              <a:gd name="connsiteX2" fmla="*/ 4591098 w 5059387"/>
              <a:gd name="connsiteY2" fmla="*/ 856581 h 1135229"/>
              <a:gd name="connsiteX3" fmla="*/ 5059387 w 5059387"/>
              <a:gd name="connsiteY3" fmla="*/ 0 h 1135229"/>
              <a:gd name="connsiteX0" fmla="*/ 0 w 5740704"/>
              <a:gd name="connsiteY0" fmla="*/ 1146235 h 1146235"/>
              <a:gd name="connsiteX1" fmla="*/ 4696882 w 5740704"/>
              <a:gd name="connsiteY1" fmla="*/ 1135169 h 1146235"/>
              <a:gd name="connsiteX2" fmla="*/ 5272415 w 5740704"/>
              <a:gd name="connsiteY2" fmla="*/ 856581 h 1146235"/>
              <a:gd name="connsiteX3" fmla="*/ 5740704 w 5740704"/>
              <a:gd name="connsiteY3" fmla="*/ 0 h 1146235"/>
              <a:gd name="connsiteX0" fmla="*/ 0 w 5770587"/>
              <a:gd name="connsiteY0" fmla="*/ 1122329 h 1152747"/>
              <a:gd name="connsiteX1" fmla="*/ 4726765 w 5770587"/>
              <a:gd name="connsiteY1" fmla="*/ 1135169 h 1152747"/>
              <a:gd name="connsiteX2" fmla="*/ 5302298 w 5770587"/>
              <a:gd name="connsiteY2" fmla="*/ 856581 h 1152747"/>
              <a:gd name="connsiteX3" fmla="*/ 5770587 w 5770587"/>
              <a:gd name="connsiteY3" fmla="*/ 0 h 1152747"/>
              <a:gd name="connsiteX0" fmla="*/ 0 w 5800469"/>
              <a:gd name="connsiteY0" fmla="*/ 1134282 h 1156477"/>
              <a:gd name="connsiteX1" fmla="*/ 4756647 w 5800469"/>
              <a:gd name="connsiteY1" fmla="*/ 1135169 h 1156477"/>
              <a:gd name="connsiteX2" fmla="*/ 5332180 w 5800469"/>
              <a:gd name="connsiteY2" fmla="*/ 856581 h 1156477"/>
              <a:gd name="connsiteX3" fmla="*/ 5800469 w 5800469"/>
              <a:gd name="connsiteY3" fmla="*/ 0 h 1156477"/>
              <a:gd name="connsiteX0" fmla="*/ 0 w 5800469"/>
              <a:gd name="connsiteY0" fmla="*/ 1134282 h 1135194"/>
              <a:gd name="connsiteX1" fmla="*/ 4756647 w 5800469"/>
              <a:gd name="connsiteY1" fmla="*/ 1135169 h 1135194"/>
              <a:gd name="connsiteX2" fmla="*/ 5332180 w 5800469"/>
              <a:gd name="connsiteY2" fmla="*/ 856581 h 1135194"/>
              <a:gd name="connsiteX3" fmla="*/ 5800469 w 5800469"/>
              <a:gd name="connsiteY3" fmla="*/ 0 h 1135194"/>
              <a:gd name="connsiteX0" fmla="*/ 0 w 5800469"/>
              <a:gd name="connsiteY0" fmla="*/ 1134282 h 1135186"/>
              <a:gd name="connsiteX1" fmla="*/ 4756647 w 5800469"/>
              <a:gd name="connsiteY1" fmla="*/ 1135169 h 1135186"/>
              <a:gd name="connsiteX2" fmla="*/ 5332180 w 5800469"/>
              <a:gd name="connsiteY2" fmla="*/ 856581 h 1135186"/>
              <a:gd name="connsiteX3" fmla="*/ 5800469 w 5800469"/>
              <a:gd name="connsiteY3" fmla="*/ 0 h 1135186"/>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4"/>
              <a:gd name="connsiteX1" fmla="*/ 4840078 w 5800469"/>
              <a:gd name="connsiteY1" fmla="*/ 1135169 h 1135184"/>
              <a:gd name="connsiteX2" fmla="*/ 5332180 w 5800469"/>
              <a:gd name="connsiteY2" fmla="*/ 856581 h 1135184"/>
              <a:gd name="connsiteX3" fmla="*/ 5800469 w 5800469"/>
              <a:gd name="connsiteY3" fmla="*/ 0 h 1135184"/>
              <a:gd name="connsiteX0" fmla="*/ 0 w 5800469"/>
              <a:gd name="connsiteY0" fmla="*/ 1134282 h 1135183"/>
              <a:gd name="connsiteX1" fmla="*/ 4840078 w 5800469"/>
              <a:gd name="connsiteY1" fmla="*/ 1135169 h 1135183"/>
              <a:gd name="connsiteX2" fmla="*/ 5332180 w 5800469"/>
              <a:gd name="connsiteY2" fmla="*/ 856581 h 1135183"/>
              <a:gd name="connsiteX3" fmla="*/ 5800469 w 5800469"/>
              <a:gd name="connsiteY3" fmla="*/ 0 h 1135183"/>
              <a:gd name="connsiteX0" fmla="*/ 0 w 5800469"/>
              <a:gd name="connsiteY0" fmla="*/ 1134282 h 1135183"/>
              <a:gd name="connsiteX1" fmla="*/ 4840078 w 5800469"/>
              <a:gd name="connsiteY1" fmla="*/ 1135169 h 1135183"/>
              <a:gd name="connsiteX2" fmla="*/ 5332180 w 5800469"/>
              <a:gd name="connsiteY2" fmla="*/ 856581 h 1135183"/>
              <a:gd name="connsiteX3" fmla="*/ 5800469 w 5800469"/>
              <a:gd name="connsiteY3" fmla="*/ 0 h 1135183"/>
              <a:gd name="connsiteX0" fmla="*/ 0 w 5800469"/>
              <a:gd name="connsiteY0" fmla="*/ 1134282 h 1135552"/>
              <a:gd name="connsiteX1" fmla="*/ 4840078 w 5800469"/>
              <a:gd name="connsiteY1" fmla="*/ 1135169 h 1135552"/>
              <a:gd name="connsiteX2" fmla="*/ 5332180 w 5800469"/>
              <a:gd name="connsiteY2" fmla="*/ 856581 h 1135552"/>
              <a:gd name="connsiteX3" fmla="*/ 5800469 w 5800469"/>
              <a:gd name="connsiteY3" fmla="*/ 0 h 1135552"/>
              <a:gd name="connsiteX0" fmla="*/ 0 w 5800469"/>
              <a:gd name="connsiteY0" fmla="*/ 1134282 h 1135169"/>
              <a:gd name="connsiteX1" fmla="*/ 4840078 w 5800469"/>
              <a:gd name="connsiteY1" fmla="*/ 1135169 h 1135169"/>
              <a:gd name="connsiteX2" fmla="*/ 5332180 w 5800469"/>
              <a:gd name="connsiteY2" fmla="*/ 856581 h 1135169"/>
              <a:gd name="connsiteX3" fmla="*/ 5800469 w 5800469"/>
              <a:gd name="connsiteY3" fmla="*/ 0 h 1135169"/>
              <a:gd name="connsiteX0" fmla="*/ 0 w 5800469"/>
              <a:gd name="connsiteY0" fmla="*/ 1134282 h 1135169"/>
              <a:gd name="connsiteX1" fmla="*/ 4840078 w 5800469"/>
              <a:gd name="connsiteY1" fmla="*/ 1135169 h 1135169"/>
              <a:gd name="connsiteX2" fmla="*/ 5332180 w 5800469"/>
              <a:gd name="connsiteY2" fmla="*/ 856581 h 1135169"/>
              <a:gd name="connsiteX3" fmla="*/ 5800469 w 5800469"/>
              <a:gd name="connsiteY3" fmla="*/ 0 h 1135169"/>
              <a:gd name="connsiteX0" fmla="*/ 0 w 5793795"/>
              <a:gd name="connsiteY0" fmla="*/ 1140956 h 1140956"/>
              <a:gd name="connsiteX1" fmla="*/ 4833404 w 5793795"/>
              <a:gd name="connsiteY1" fmla="*/ 1135169 h 1140956"/>
              <a:gd name="connsiteX2" fmla="*/ 5325506 w 5793795"/>
              <a:gd name="connsiteY2" fmla="*/ 856581 h 1140956"/>
              <a:gd name="connsiteX3" fmla="*/ 5793795 w 5793795"/>
              <a:gd name="connsiteY3" fmla="*/ 0 h 1140956"/>
              <a:gd name="connsiteX0" fmla="*/ 0 w 5793795"/>
              <a:gd name="connsiteY0" fmla="*/ 1138234 h 1156616"/>
              <a:gd name="connsiteX1" fmla="*/ 4833404 w 5793795"/>
              <a:gd name="connsiteY1" fmla="*/ 1135169 h 1156616"/>
              <a:gd name="connsiteX2" fmla="*/ 5325506 w 5793795"/>
              <a:gd name="connsiteY2" fmla="*/ 856581 h 1156616"/>
              <a:gd name="connsiteX3" fmla="*/ 5793795 w 5793795"/>
              <a:gd name="connsiteY3" fmla="*/ 0 h 1156616"/>
              <a:gd name="connsiteX0" fmla="*/ 0 w 5793795"/>
              <a:gd name="connsiteY0" fmla="*/ 1138234 h 1138234"/>
              <a:gd name="connsiteX1" fmla="*/ 4833404 w 5793795"/>
              <a:gd name="connsiteY1" fmla="*/ 1135169 h 1138234"/>
              <a:gd name="connsiteX2" fmla="*/ 5325506 w 5793795"/>
              <a:gd name="connsiteY2" fmla="*/ 856581 h 1138234"/>
              <a:gd name="connsiteX3" fmla="*/ 5793795 w 5793795"/>
              <a:gd name="connsiteY3" fmla="*/ 0 h 1138234"/>
              <a:gd name="connsiteX0" fmla="*/ 0 w 5793795"/>
              <a:gd name="connsiteY0" fmla="*/ 1138234 h 1138234"/>
              <a:gd name="connsiteX1" fmla="*/ 4833404 w 5793795"/>
              <a:gd name="connsiteY1" fmla="*/ 1135169 h 1138234"/>
              <a:gd name="connsiteX2" fmla="*/ 5325506 w 5793795"/>
              <a:gd name="connsiteY2" fmla="*/ 856581 h 1138234"/>
              <a:gd name="connsiteX3" fmla="*/ 5793795 w 5793795"/>
              <a:gd name="connsiteY3" fmla="*/ 0 h 1138234"/>
              <a:gd name="connsiteX0" fmla="*/ 0 w 5793795"/>
              <a:gd name="connsiteY0" fmla="*/ 1138234 h 1138234"/>
              <a:gd name="connsiteX1" fmla="*/ 4833404 w 5793795"/>
              <a:gd name="connsiteY1" fmla="*/ 1135169 h 1138234"/>
              <a:gd name="connsiteX2" fmla="*/ 5325506 w 5793795"/>
              <a:gd name="connsiteY2" fmla="*/ 856581 h 1138234"/>
              <a:gd name="connsiteX3" fmla="*/ 5793795 w 5793795"/>
              <a:gd name="connsiteY3" fmla="*/ 0 h 1138234"/>
              <a:gd name="connsiteX0" fmla="*/ 0 w 6116012"/>
              <a:gd name="connsiteY0" fmla="*/ 1747834 h 1747834"/>
              <a:gd name="connsiteX1" fmla="*/ 4833404 w 6116012"/>
              <a:gd name="connsiteY1" fmla="*/ 1744769 h 1747834"/>
              <a:gd name="connsiteX2" fmla="*/ 5325506 w 6116012"/>
              <a:gd name="connsiteY2" fmla="*/ 1466181 h 1747834"/>
              <a:gd name="connsiteX3" fmla="*/ 6116012 w 6116012"/>
              <a:gd name="connsiteY3" fmla="*/ 0 h 1747834"/>
              <a:gd name="connsiteX0" fmla="*/ 0 w 6116012"/>
              <a:gd name="connsiteY0" fmla="*/ 1747834 h 1747834"/>
              <a:gd name="connsiteX1" fmla="*/ 4833404 w 6116012"/>
              <a:gd name="connsiteY1" fmla="*/ 1744769 h 1747834"/>
              <a:gd name="connsiteX2" fmla="*/ 5325506 w 6116012"/>
              <a:gd name="connsiteY2" fmla="*/ 1466181 h 1747834"/>
              <a:gd name="connsiteX3" fmla="*/ 6116012 w 6116012"/>
              <a:gd name="connsiteY3" fmla="*/ 0 h 1747834"/>
              <a:gd name="connsiteX0" fmla="*/ 0 w 6116012"/>
              <a:gd name="connsiteY0" fmla="*/ 1747834 h 1747834"/>
              <a:gd name="connsiteX1" fmla="*/ 4833404 w 6116012"/>
              <a:gd name="connsiteY1" fmla="*/ 1744769 h 1747834"/>
              <a:gd name="connsiteX2" fmla="*/ 5325506 w 6116012"/>
              <a:gd name="connsiteY2" fmla="*/ 1466181 h 1747834"/>
              <a:gd name="connsiteX3" fmla="*/ 6116012 w 6116012"/>
              <a:gd name="connsiteY3" fmla="*/ 0 h 1747834"/>
              <a:gd name="connsiteX0" fmla="*/ 0 w 6355629"/>
              <a:gd name="connsiteY0" fmla="*/ 2202280 h 2209370"/>
              <a:gd name="connsiteX1" fmla="*/ 4833404 w 6355629"/>
              <a:gd name="connsiteY1" fmla="*/ 2199215 h 2209370"/>
              <a:gd name="connsiteX2" fmla="*/ 5325506 w 6355629"/>
              <a:gd name="connsiteY2" fmla="*/ 1920627 h 2209370"/>
              <a:gd name="connsiteX3" fmla="*/ 6355629 w 6355629"/>
              <a:gd name="connsiteY3" fmla="*/ 0 h 2209370"/>
              <a:gd name="connsiteX0" fmla="*/ 0 w 6350120"/>
              <a:gd name="connsiteY0" fmla="*/ 2188509 h 2195114"/>
              <a:gd name="connsiteX1" fmla="*/ 4833404 w 6350120"/>
              <a:gd name="connsiteY1" fmla="*/ 2185444 h 2195114"/>
              <a:gd name="connsiteX2" fmla="*/ 5325506 w 6350120"/>
              <a:gd name="connsiteY2" fmla="*/ 1906856 h 2195114"/>
              <a:gd name="connsiteX3" fmla="*/ 6350120 w 6350120"/>
              <a:gd name="connsiteY3" fmla="*/ 0 h 2195114"/>
              <a:gd name="connsiteX0" fmla="*/ 0 w 6336349"/>
              <a:gd name="connsiteY0" fmla="*/ 2188509 h 2195114"/>
              <a:gd name="connsiteX1" fmla="*/ 4833404 w 6336349"/>
              <a:gd name="connsiteY1" fmla="*/ 2185444 h 2195114"/>
              <a:gd name="connsiteX2" fmla="*/ 5325506 w 6336349"/>
              <a:gd name="connsiteY2" fmla="*/ 1906856 h 2195114"/>
              <a:gd name="connsiteX3" fmla="*/ 6336349 w 6336349"/>
              <a:gd name="connsiteY3" fmla="*/ 0 h 2195114"/>
              <a:gd name="connsiteX0" fmla="*/ 0 w 6341858"/>
              <a:gd name="connsiteY0" fmla="*/ 2183000 h 2189414"/>
              <a:gd name="connsiteX1" fmla="*/ 4833404 w 6341858"/>
              <a:gd name="connsiteY1" fmla="*/ 2179935 h 2189414"/>
              <a:gd name="connsiteX2" fmla="*/ 5325506 w 6341858"/>
              <a:gd name="connsiteY2" fmla="*/ 1901347 h 2189414"/>
              <a:gd name="connsiteX3" fmla="*/ 6341858 w 6341858"/>
              <a:gd name="connsiteY3" fmla="*/ 0 h 2189414"/>
              <a:gd name="connsiteX0" fmla="*/ 0 w 6341858"/>
              <a:gd name="connsiteY0" fmla="*/ 2183000 h 2189414"/>
              <a:gd name="connsiteX1" fmla="*/ 4833404 w 6341858"/>
              <a:gd name="connsiteY1" fmla="*/ 2179935 h 2189414"/>
              <a:gd name="connsiteX2" fmla="*/ 5325506 w 6341858"/>
              <a:gd name="connsiteY2" fmla="*/ 1901347 h 2189414"/>
              <a:gd name="connsiteX3" fmla="*/ 6341858 w 6341858"/>
              <a:gd name="connsiteY3" fmla="*/ 0 h 2189414"/>
              <a:gd name="connsiteX0" fmla="*/ 0 w 6341858"/>
              <a:gd name="connsiteY0" fmla="*/ 2183000 h 2219079"/>
              <a:gd name="connsiteX1" fmla="*/ 4833404 w 6341858"/>
              <a:gd name="connsiteY1" fmla="*/ 2179935 h 2219079"/>
              <a:gd name="connsiteX2" fmla="*/ 5247920 w 6341858"/>
              <a:gd name="connsiteY2" fmla="*/ 2006642 h 2219079"/>
              <a:gd name="connsiteX3" fmla="*/ 6341858 w 6341858"/>
              <a:gd name="connsiteY3" fmla="*/ 0 h 2219079"/>
              <a:gd name="connsiteX0" fmla="*/ 0 w 6341858"/>
              <a:gd name="connsiteY0" fmla="*/ 2183000 h 2219079"/>
              <a:gd name="connsiteX1" fmla="*/ 4833404 w 6341858"/>
              <a:gd name="connsiteY1" fmla="*/ 2179935 h 2219079"/>
              <a:gd name="connsiteX2" fmla="*/ 5236836 w 6341858"/>
              <a:gd name="connsiteY2" fmla="*/ 2006642 h 2219079"/>
              <a:gd name="connsiteX3" fmla="*/ 6341858 w 6341858"/>
              <a:gd name="connsiteY3" fmla="*/ 0 h 2219079"/>
              <a:gd name="connsiteX0" fmla="*/ 0 w 6341858"/>
              <a:gd name="connsiteY0" fmla="*/ 2183000 h 2183000"/>
              <a:gd name="connsiteX1" fmla="*/ 4833404 w 6341858"/>
              <a:gd name="connsiteY1" fmla="*/ 2179935 h 2183000"/>
              <a:gd name="connsiteX2" fmla="*/ 5236836 w 6341858"/>
              <a:gd name="connsiteY2" fmla="*/ 2006642 h 2183000"/>
              <a:gd name="connsiteX3" fmla="*/ 6341858 w 6341858"/>
              <a:gd name="connsiteY3" fmla="*/ 0 h 2183000"/>
              <a:gd name="connsiteX0" fmla="*/ 0 w 6341858"/>
              <a:gd name="connsiteY0" fmla="*/ 2183000 h 2183000"/>
              <a:gd name="connsiteX1" fmla="*/ 4833404 w 6341858"/>
              <a:gd name="connsiteY1" fmla="*/ 2179935 h 2183000"/>
              <a:gd name="connsiteX2" fmla="*/ 5236836 w 6341858"/>
              <a:gd name="connsiteY2" fmla="*/ 2006642 h 2183000"/>
              <a:gd name="connsiteX3" fmla="*/ 6341858 w 6341858"/>
              <a:gd name="connsiteY3" fmla="*/ 0 h 2183000"/>
              <a:gd name="connsiteX0" fmla="*/ 0 w 6341858"/>
              <a:gd name="connsiteY0" fmla="*/ 2183000 h 2183020"/>
              <a:gd name="connsiteX1" fmla="*/ 4833404 w 6341858"/>
              <a:gd name="connsiteY1" fmla="*/ 2179935 h 2183020"/>
              <a:gd name="connsiteX2" fmla="*/ 5236836 w 6341858"/>
              <a:gd name="connsiteY2" fmla="*/ 2006642 h 2183020"/>
              <a:gd name="connsiteX3" fmla="*/ 6341858 w 6341858"/>
              <a:gd name="connsiteY3" fmla="*/ 0 h 2183020"/>
              <a:gd name="connsiteX0" fmla="*/ 0 w 6341858"/>
              <a:gd name="connsiteY0" fmla="*/ 2183000 h 2183000"/>
              <a:gd name="connsiteX1" fmla="*/ 4833404 w 6341858"/>
              <a:gd name="connsiteY1" fmla="*/ 2179935 h 2183000"/>
              <a:gd name="connsiteX2" fmla="*/ 5236836 w 6341858"/>
              <a:gd name="connsiteY2" fmla="*/ 2006642 h 2183000"/>
              <a:gd name="connsiteX3" fmla="*/ 6341858 w 6341858"/>
              <a:gd name="connsiteY3" fmla="*/ 0 h 2183000"/>
              <a:gd name="connsiteX0" fmla="*/ 0 w 6341858"/>
              <a:gd name="connsiteY0" fmla="*/ 2183000 h 2183000"/>
              <a:gd name="connsiteX1" fmla="*/ 4833404 w 6341858"/>
              <a:gd name="connsiteY1" fmla="*/ 2179935 h 2183000"/>
              <a:gd name="connsiteX2" fmla="*/ 5236836 w 6341858"/>
              <a:gd name="connsiteY2" fmla="*/ 2006642 h 2183000"/>
              <a:gd name="connsiteX3" fmla="*/ 6341858 w 6341858"/>
              <a:gd name="connsiteY3" fmla="*/ 0 h 2183000"/>
              <a:gd name="connsiteX0" fmla="*/ 0 w 6341858"/>
              <a:gd name="connsiteY0" fmla="*/ 2183000 h 2183000"/>
              <a:gd name="connsiteX1" fmla="*/ 4833404 w 6341858"/>
              <a:gd name="connsiteY1" fmla="*/ 2179935 h 2183000"/>
              <a:gd name="connsiteX2" fmla="*/ 5236836 w 6341858"/>
              <a:gd name="connsiteY2" fmla="*/ 2006642 h 2183000"/>
              <a:gd name="connsiteX3" fmla="*/ 6341858 w 6341858"/>
              <a:gd name="connsiteY3" fmla="*/ 0 h 2183000"/>
              <a:gd name="connsiteX0" fmla="*/ 0 w 6341858"/>
              <a:gd name="connsiteY0" fmla="*/ 2183000 h 2183000"/>
              <a:gd name="connsiteX1" fmla="*/ 4833404 w 6341858"/>
              <a:gd name="connsiteY1" fmla="*/ 2179935 h 2183000"/>
              <a:gd name="connsiteX2" fmla="*/ 5236836 w 6341858"/>
              <a:gd name="connsiteY2" fmla="*/ 2006642 h 2183000"/>
              <a:gd name="connsiteX3" fmla="*/ 6341858 w 6341858"/>
              <a:gd name="connsiteY3" fmla="*/ 0 h 2183000"/>
              <a:gd name="connsiteX0" fmla="*/ 0 w 6341858"/>
              <a:gd name="connsiteY0" fmla="*/ 2183000 h 2202924"/>
              <a:gd name="connsiteX1" fmla="*/ 4833404 w 6341858"/>
              <a:gd name="connsiteY1" fmla="*/ 2179935 h 2202924"/>
              <a:gd name="connsiteX2" fmla="*/ 5310408 w 6341858"/>
              <a:gd name="connsiteY2" fmla="*/ 1880518 h 2202924"/>
              <a:gd name="connsiteX3" fmla="*/ 6341858 w 6341858"/>
              <a:gd name="connsiteY3" fmla="*/ 0 h 2202924"/>
              <a:gd name="connsiteX0" fmla="*/ 0 w 6341858"/>
              <a:gd name="connsiteY0" fmla="*/ 2183000 h 2205258"/>
              <a:gd name="connsiteX1" fmla="*/ 4833404 w 6341858"/>
              <a:gd name="connsiteY1" fmla="*/ 2179935 h 2205258"/>
              <a:gd name="connsiteX2" fmla="*/ 5362960 w 6341858"/>
              <a:gd name="connsiteY2" fmla="*/ 1848987 h 2205258"/>
              <a:gd name="connsiteX3" fmla="*/ 6341858 w 6341858"/>
              <a:gd name="connsiteY3" fmla="*/ 0 h 2205258"/>
              <a:gd name="connsiteX0" fmla="*/ 0 w 6341858"/>
              <a:gd name="connsiteY0" fmla="*/ 2183000 h 2183000"/>
              <a:gd name="connsiteX1" fmla="*/ 4833404 w 6341858"/>
              <a:gd name="connsiteY1" fmla="*/ 2179935 h 2183000"/>
              <a:gd name="connsiteX2" fmla="*/ 5362960 w 6341858"/>
              <a:gd name="connsiteY2" fmla="*/ 1848987 h 2183000"/>
              <a:gd name="connsiteX3" fmla="*/ 6341858 w 6341858"/>
              <a:gd name="connsiteY3" fmla="*/ 0 h 2183000"/>
              <a:gd name="connsiteX0" fmla="*/ 0 w 6341858"/>
              <a:gd name="connsiteY0" fmla="*/ 2183000 h 2183000"/>
              <a:gd name="connsiteX1" fmla="*/ 4833404 w 6341858"/>
              <a:gd name="connsiteY1" fmla="*/ 2179935 h 2183000"/>
              <a:gd name="connsiteX2" fmla="*/ 5362960 w 6341858"/>
              <a:gd name="connsiteY2" fmla="*/ 1848987 h 2183000"/>
              <a:gd name="connsiteX3" fmla="*/ 6341858 w 6341858"/>
              <a:gd name="connsiteY3" fmla="*/ 0 h 2183000"/>
              <a:gd name="connsiteX0" fmla="*/ 0 w 6341858"/>
              <a:gd name="connsiteY0" fmla="*/ 2183000 h 2183000"/>
              <a:gd name="connsiteX1" fmla="*/ 4833404 w 6341858"/>
              <a:gd name="connsiteY1" fmla="*/ 2179935 h 2183000"/>
              <a:gd name="connsiteX2" fmla="*/ 5362960 w 6341858"/>
              <a:gd name="connsiteY2" fmla="*/ 1848987 h 2183000"/>
              <a:gd name="connsiteX3" fmla="*/ 6341858 w 6341858"/>
              <a:gd name="connsiteY3" fmla="*/ 0 h 2183000"/>
              <a:gd name="connsiteX0" fmla="*/ 0 w 4255883"/>
              <a:gd name="connsiteY0" fmla="*/ 2183000 h 2183000"/>
              <a:gd name="connsiteX1" fmla="*/ 2747429 w 4255883"/>
              <a:gd name="connsiteY1" fmla="*/ 2179935 h 2183000"/>
              <a:gd name="connsiteX2" fmla="*/ 3276985 w 4255883"/>
              <a:gd name="connsiteY2" fmla="*/ 1848987 h 2183000"/>
              <a:gd name="connsiteX3" fmla="*/ 4255883 w 4255883"/>
              <a:gd name="connsiteY3" fmla="*/ 0 h 2183000"/>
            </a:gdLst>
            <a:ahLst/>
            <a:cxnLst>
              <a:cxn ang="0">
                <a:pos x="connsiteX0" y="connsiteY0"/>
              </a:cxn>
              <a:cxn ang="0">
                <a:pos x="connsiteX1" y="connsiteY1"/>
              </a:cxn>
              <a:cxn ang="0">
                <a:pos x="connsiteX2" y="connsiteY2"/>
              </a:cxn>
              <a:cxn ang="0">
                <a:pos x="connsiteX3" y="connsiteY3"/>
              </a:cxn>
            </a:cxnLst>
            <a:rect l="l" t="t" r="r" b="b"/>
            <a:pathLst>
              <a:path w="4255883" h="2183000">
                <a:moveTo>
                  <a:pt x="0" y="2183000"/>
                </a:moveTo>
                <a:lnTo>
                  <a:pt x="2747429" y="2179935"/>
                </a:lnTo>
                <a:cubicBezTo>
                  <a:pt x="3054142" y="2181729"/>
                  <a:pt x="3149984" y="2062156"/>
                  <a:pt x="3276985" y="1848987"/>
                </a:cubicBezTo>
                <a:cubicBezTo>
                  <a:pt x="3403986" y="1635818"/>
                  <a:pt x="4129498" y="243800"/>
                  <a:pt x="4255883" y="0"/>
                </a:cubicBezTo>
              </a:path>
            </a:pathLst>
          </a:custGeom>
          <a:noFill/>
          <a:ln w="60325"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C35A44BE-E975-4E9B-A4E9-5DC170ED877A}"/>
              </a:ext>
            </a:extLst>
          </p:cNvPr>
          <p:cNvSpPr/>
          <p:nvPr/>
        </p:nvSpPr>
        <p:spPr>
          <a:xfrm rot="10800000">
            <a:off x="5695912" y="1126256"/>
            <a:ext cx="5079420" cy="2543171"/>
          </a:xfrm>
          <a:custGeom>
            <a:avLst/>
            <a:gdLst>
              <a:gd name="connsiteX0" fmla="*/ 0 w 5126182"/>
              <a:gd name="connsiteY0" fmla="*/ 942109 h 1018763"/>
              <a:gd name="connsiteX1" fmla="*/ 3666836 w 5126182"/>
              <a:gd name="connsiteY1" fmla="*/ 923636 h 1018763"/>
              <a:gd name="connsiteX2" fmla="*/ 5126182 w 5126182"/>
              <a:gd name="connsiteY2" fmla="*/ 0 h 1018763"/>
              <a:gd name="connsiteX0" fmla="*/ 0 w 5015345"/>
              <a:gd name="connsiteY0" fmla="*/ 960581 h 1038500"/>
              <a:gd name="connsiteX1" fmla="*/ 3666836 w 5015345"/>
              <a:gd name="connsiteY1" fmla="*/ 942108 h 1038500"/>
              <a:gd name="connsiteX2" fmla="*/ 5015345 w 5015345"/>
              <a:gd name="connsiteY2" fmla="*/ 0 h 1038500"/>
              <a:gd name="connsiteX0" fmla="*/ 0 w 5015345"/>
              <a:gd name="connsiteY0" fmla="*/ 960581 h 1038500"/>
              <a:gd name="connsiteX1" fmla="*/ 3666836 w 5015345"/>
              <a:gd name="connsiteY1" fmla="*/ 942108 h 1038500"/>
              <a:gd name="connsiteX2" fmla="*/ 5015345 w 5015345"/>
              <a:gd name="connsiteY2" fmla="*/ 0 h 1038500"/>
              <a:gd name="connsiteX0" fmla="*/ 0 w 5030417"/>
              <a:gd name="connsiteY0" fmla="*/ 1086185 h 1119935"/>
              <a:gd name="connsiteX1" fmla="*/ 3681908 w 5030417"/>
              <a:gd name="connsiteY1" fmla="*/ 942108 h 1119935"/>
              <a:gd name="connsiteX2" fmla="*/ 5030417 w 5030417"/>
              <a:gd name="connsiteY2" fmla="*/ 0 h 1119935"/>
              <a:gd name="connsiteX0" fmla="*/ 0 w 5030417"/>
              <a:gd name="connsiteY0" fmla="*/ 1086185 h 1091028"/>
              <a:gd name="connsiteX1" fmla="*/ 3681908 w 5030417"/>
              <a:gd name="connsiteY1" fmla="*/ 942108 h 1091028"/>
              <a:gd name="connsiteX2" fmla="*/ 5030417 w 5030417"/>
              <a:gd name="connsiteY2" fmla="*/ 0 h 1091028"/>
              <a:gd name="connsiteX0" fmla="*/ 0 w 5030417"/>
              <a:gd name="connsiteY0" fmla="*/ 1086185 h 1091028"/>
              <a:gd name="connsiteX1" fmla="*/ 3681908 w 5030417"/>
              <a:gd name="connsiteY1" fmla="*/ 942108 h 1091028"/>
              <a:gd name="connsiteX2" fmla="*/ 5030417 w 5030417"/>
              <a:gd name="connsiteY2" fmla="*/ 0 h 1091028"/>
              <a:gd name="connsiteX0" fmla="*/ 0 w 5030417"/>
              <a:gd name="connsiteY0" fmla="*/ 1086185 h 1137283"/>
              <a:gd name="connsiteX1" fmla="*/ 3646739 w 5030417"/>
              <a:gd name="connsiteY1" fmla="*/ 1042592 h 1137283"/>
              <a:gd name="connsiteX2" fmla="*/ 5030417 w 5030417"/>
              <a:gd name="connsiteY2" fmla="*/ 0 h 1137283"/>
              <a:gd name="connsiteX0" fmla="*/ 0 w 5030417"/>
              <a:gd name="connsiteY0" fmla="*/ 1086185 h 1086185"/>
              <a:gd name="connsiteX1" fmla="*/ 3646739 w 5030417"/>
              <a:gd name="connsiteY1" fmla="*/ 1042592 h 1086185"/>
              <a:gd name="connsiteX2" fmla="*/ 5030417 w 5030417"/>
              <a:gd name="connsiteY2" fmla="*/ 0 h 1086185"/>
              <a:gd name="connsiteX0" fmla="*/ 0 w 5030417"/>
              <a:gd name="connsiteY0" fmla="*/ 1086185 h 1086185"/>
              <a:gd name="connsiteX1" fmla="*/ 3636690 w 5030417"/>
              <a:gd name="connsiteY1" fmla="*/ 1077761 h 1086185"/>
              <a:gd name="connsiteX2" fmla="*/ 5030417 w 5030417"/>
              <a:gd name="connsiteY2" fmla="*/ 0 h 1086185"/>
              <a:gd name="connsiteX0" fmla="*/ 0 w 5030417"/>
              <a:gd name="connsiteY0" fmla="*/ 1086185 h 1087810"/>
              <a:gd name="connsiteX1" fmla="*/ 3636690 w 5030417"/>
              <a:gd name="connsiteY1" fmla="*/ 1087810 h 1087810"/>
              <a:gd name="connsiteX2" fmla="*/ 5030417 w 5030417"/>
              <a:gd name="connsiteY2" fmla="*/ 0 h 1087810"/>
              <a:gd name="connsiteX0" fmla="*/ 0 w 5030417"/>
              <a:gd name="connsiteY0" fmla="*/ 1086185 h 1087810"/>
              <a:gd name="connsiteX1" fmla="*/ 3636690 w 5030417"/>
              <a:gd name="connsiteY1" fmla="*/ 1087810 h 1087810"/>
              <a:gd name="connsiteX2" fmla="*/ 5030417 w 5030417"/>
              <a:gd name="connsiteY2" fmla="*/ 0 h 1087810"/>
              <a:gd name="connsiteX0" fmla="*/ 0 w 5030417"/>
              <a:gd name="connsiteY0" fmla="*/ 1086185 h 1087810"/>
              <a:gd name="connsiteX1" fmla="*/ 3636690 w 5030417"/>
              <a:gd name="connsiteY1" fmla="*/ 1087810 h 1087810"/>
              <a:gd name="connsiteX2" fmla="*/ 5030417 w 5030417"/>
              <a:gd name="connsiteY2" fmla="*/ 0 h 1087810"/>
              <a:gd name="connsiteX0" fmla="*/ 0 w 5073960"/>
              <a:gd name="connsiteY0" fmla="*/ 1086185 h 1167968"/>
              <a:gd name="connsiteX1" fmla="*/ 3636690 w 5073960"/>
              <a:gd name="connsiteY1" fmla="*/ 1087810 h 1167968"/>
              <a:gd name="connsiteX2" fmla="*/ 5073960 w 5073960"/>
              <a:gd name="connsiteY2" fmla="*/ 0 h 1167968"/>
              <a:gd name="connsiteX0" fmla="*/ 0 w 5073960"/>
              <a:gd name="connsiteY0" fmla="*/ 1086185 h 1167968"/>
              <a:gd name="connsiteX1" fmla="*/ 3636690 w 5073960"/>
              <a:gd name="connsiteY1" fmla="*/ 1087810 h 1167968"/>
              <a:gd name="connsiteX2" fmla="*/ 5073960 w 5073960"/>
              <a:gd name="connsiteY2" fmla="*/ 0 h 1167968"/>
              <a:gd name="connsiteX0" fmla="*/ 0 w 5073960"/>
              <a:gd name="connsiteY0" fmla="*/ 1086185 h 1087810"/>
              <a:gd name="connsiteX1" fmla="*/ 3636690 w 5073960"/>
              <a:gd name="connsiteY1" fmla="*/ 1087810 h 1087810"/>
              <a:gd name="connsiteX2" fmla="*/ 5073960 w 5073960"/>
              <a:gd name="connsiteY2" fmla="*/ 0 h 1087810"/>
              <a:gd name="connsiteX0" fmla="*/ 0 w 5073960"/>
              <a:gd name="connsiteY0" fmla="*/ 1086185 h 1107759"/>
              <a:gd name="connsiteX1" fmla="*/ 3636690 w 5073960"/>
              <a:gd name="connsiteY1" fmla="*/ 1087810 h 1107759"/>
              <a:gd name="connsiteX2" fmla="*/ 4492736 w 5073960"/>
              <a:gd name="connsiteY2" fmla="*/ 812865 h 1107759"/>
              <a:gd name="connsiteX3" fmla="*/ 5073960 w 5073960"/>
              <a:gd name="connsiteY3" fmla="*/ 0 h 1107759"/>
              <a:gd name="connsiteX0" fmla="*/ 0 w 5073960"/>
              <a:gd name="connsiteY0" fmla="*/ 1086185 h 1107759"/>
              <a:gd name="connsiteX1" fmla="*/ 3636690 w 5073960"/>
              <a:gd name="connsiteY1" fmla="*/ 1087810 h 1107759"/>
              <a:gd name="connsiteX2" fmla="*/ 4492736 w 5073960"/>
              <a:gd name="connsiteY2" fmla="*/ 812865 h 1107759"/>
              <a:gd name="connsiteX3" fmla="*/ 5073960 w 5073960"/>
              <a:gd name="connsiteY3" fmla="*/ 0 h 1107759"/>
              <a:gd name="connsiteX0" fmla="*/ 0 w 5073960"/>
              <a:gd name="connsiteY0" fmla="*/ 1086185 h 1107759"/>
              <a:gd name="connsiteX1" fmla="*/ 3636690 w 5073960"/>
              <a:gd name="connsiteY1" fmla="*/ 1087810 h 1107759"/>
              <a:gd name="connsiteX2" fmla="*/ 4492736 w 5073960"/>
              <a:gd name="connsiteY2" fmla="*/ 812865 h 1107759"/>
              <a:gd name="connsiteX3" fmla="*/ 5073960 w 5073960"/>
              <a:gd name="connsiteY3" fmla="*/ 0 h 1107759"/>
              <a:gd name="connsiteX0" fmla="*/ 0 w 5073960"/>
              <a:gd name="connsiteY0" fmla="*/ 1086185 h 1107759"/>
              <a:gd name="connsiteX1" fmla="*/ 3636690 w 5073960"/>
              <a:gd name="connsiteY1" fmla="*/ 1087810 h 1107759"/>
              <a:gd name="connsiteX2" fmla="*/ 4492736 w 5073960"/>
              <a:gd name="connsiteY2" fmla="*/ 812865 h 1107759"/>
              <a:gd name="connsiteX3" fmla="*/ 5073960 w 5073960"/>
              <a:gd name="connsiteY3" fmla="*/ 0 h 1107759"/>
              <a:gd name="connsiteX0" fmla="*/ 0 w 5059387"/>
              <a:gd name="connsiteY0" fmla="*/ 1104400 h 1125974"/>
              <a:gd name="connsiteX1" fmla="*/ 3636690 w 5059387"/>
              <a:gd name="connsiteY1" fmla="*/ 1106025 h 1125974"/>
              <a:gd name="connsiteX2" fmla="*/ 4492736 w 5059387"/>
              <a:gd name="connsiteY2" fmla="*/ 831080 h 1125974"/>
              <a:gd name="connsiteX3" fmla="*/ 5059387 w 5059387"/>
              <a:gd name="connsiteY3" fmla="*/ 0 h 1125974"/>
              <a:gd name="connsiteX0" fmla="*/ 0 w 5059387"/>
              <a:gd name="connsiteY0" fmla="*/ 1104400 h 1125974"/>
              <a:gd name="connsiteX1" fmla="*/ 3636690 w 5059387"/>
              <a:gd name="connsiteY1" fmla="*/ 1106025 h 1125974"/>
              <a:gd name="connsiteX2" fmla="*/ 4492736 w 5059387"/>
              <a:gd name="connsiteY2" fmla="*/ 831080 h 1125974"/>
              <a:gd name="connsiteX3" fmla="*/ 5059387 w 5059387"/>
              <a:gd name="connsiteY3" fmla="*/ 0 h 1125974"/>
              <a:gd name="connsiteX0" fmla="*/ 0 w 5059387"/>
              <a:gd name="connsiteY0" fmla="*/ 1104400 h 1125974"/>
              <a:gd name="connsiteX1" fmla="*/ 3636690 w 5059387"/>
              <a:gd name="connsiteY1" fmla="*/ 1106025 h 1125974"/>
              <a:gd name="connsiteX2" fmla="*/ 4492736 w 5059387"/>
              <a:gd name="connsiteY2" fmla="*/ 831080 h 1125974"/>
              <a:gd name="connsiteX3" fmla="*/ 5059387 w 5059387"/>
              <a:gd name="connsiteY3" fmla="*/ 0 h 1125974"/>
              <a:gd name="connsiteX0" fmla="*/ 0 w 5059387"/>
              <a:gd name="connsiteY0" fmla="*/ 1104400 h 1124895"/>
              <a:gd name="connsiteX1" fmla="*/ 3636690 w 5059387"/>
              <a:gd name="connsiteY1" fmla="*/ 1106025 h 1124895"/>
              <a:gd name="connsiteX2" fmla="*/ 4565597 w 5059387"/>
              <a:gd name="connsiteY2" fmla="*/ 845652 h 1124895"/>
              <a:gd name="connsiteX3" fmla="*/ 5059387 w 5059387"/>
              <a:gd name="connsiteY3" fmla="*/ 0 h 1124895"/>
              <a:gd name="connsiteX0" fmla="*/ 0 w 5059387"/>
              <a:gd name="connsiteY0" fmla="*/ 1104400 h 1125435"/>
              <a:gd name="connsiteX1" fmla="*/ 3636690 w 5059387"/>
              <a:gd name="connsiteY1" fmla="*/ 1106025 h 1125435"/>
              <a:gd name="connsiteX2" fmla="*/ 4565597 w 5059387"/>
              <a:gd name="connsiteY2" fmla="*/ 838366 h 1125435"/>
              <a:gd name="connsiteX3" fmla="*/ 5059387 w 5059387"/>
              <a:gd name="connsiteY3" fmla="*/ 0 h 1125435"/>
              <a:gd name="connsiteX0" fmla="*/ 0 w 5059387"/>
              <a:gd name="connsiteY0" fmla="*/ 1104400 h 1124086"/>
              <a:gd name="connsiteX1" fmla="*/ 3636690 w 5059387"/>
              <a:gd name="connsiteY1" fmla="*/ 1106025 h 1124086"/>
              <a:gd name="connsiteX2" fmla="*/ 4591098 w 5059387"/>
              <a:gd name="connsiteY2" fmla="*/ 856581 h 1124086"/>
              <a:gd name="connsiteX3" fmla="*/ 5059387 w 5059387"/>
              <a:gd name="connsiteY3" fmla="*/ 0 h 1124086"/>
              <a:gd name="connsiteX0" fmla="*/ 0 w 5059387"/>
              <a:gd name="connsiteY0" fmla="*/ 1104400 h 1124086"/>
              <a:gd name="connsiteX1" fmla="*/ 3636690 w 5059387"/>
              <a:gd name="connsiteY1" fmla="*/ 1106025 h 1124086"/>
              <a:gd name="connsiteX2" fmla="*/ 4591098 w 5059387"/>
              <a:gd name="connsiteY2" fmla="*/ 856581 h 1124086"/>
              <a:gd name="connsiteX3" fmla="*/ 5059387 w 5059387"/>
              <a:gd name="connsiteY3" fmla="*/ 0 h 1124086"/>
              <a:gd name="connsiteX0" fmla="*/ 0 w 5059387"/>
              <a:gd name="connsiteY0" fmla="*/ 1104400 h 1187821"/>
              <a:gd name="connsiteX1" fmla="*/ 3709551 w 5059387"/>
              <a:gd name="connsiteY1" fmla="*/ 1178885 h 1187821"/>
              <a:gd name="connsiteX2" fmla="*/ 4591098 w 5059387"/>
              <a:gd name="connsiteY2" fmla="*/ 856581 h 1187821"/>
              <a:gd name="connsiteX3" fmla="*/ 5059387 w 5059387"/>
              <a:gd name="connsiteY3" fmla="*/ 0 h 1187821"/>
              <a:gd name="connsiteX0" fmla="*/ 0 w 5059387"/>
              <a:gd name="connsiteY0" fmla="*/ 1104400 h 1178918"/>
              <a:gd name="connsiteX1" fmla="*/ 3709551 w 5059387"/>
              <a:gd name="connsiteY1" fmla="*/ 1178885 h 1178918"/>
              <a:gd name="connsiteX2" fmla="*/ 4591098 w 5059387"/>
              <a:gd name="connsiteY2" fmla="*/ 856581 h 1178918"/>
              <a:gd name="connsiteX3" fmla="*/ 5059387 w 5059387"/>
              <a:gd name="connsiteY3" fmla="*/ 0 h 1178918"/>
              <a:gd name="connsiteX0" fmla="*/ 0 w 5059387"/>
              <a:gd name="connsiteY0" fmla="*/ 1104400 h 1153423"/>
              <a:gd name="connsiteX1" fmla="*/ 3873487 w 5059387"/>
              <a:gd name="connsiteY1" fmla="*/ 1153384 h 1153423"/>
              <a:gd name="connsiteX2" fmla="*/ 4591098 w 5059387"/>
              <a:gd name="connsiteY2" fmla="*/ 856581 h 1153423"/>
              <a:gd name="connsiteX3" fmla="*/ 5059387 w 5059387"/>
              <a:gd name="connsiteY3" fmla="*/ 0 h 1153423"/>
              <a:gd name="connsiteX0" fmla="*/ 0 w 5059387"/>
              <a:gd name="connsiteY0" fmla="*/ 1104400 h 1153443"/>
              <a:gd name="connsiteX1" fmla="*/ 3873487 w 5059387"/>
              <a:gd name="connsiteY1" fmla="*/ 1153384 h 1153443"/>
              <a:gd name="connsiteX2" fmla="*/ 4591098 w 5059387"/>
              <a:gd name="connsiteY2" fmla="*/ 856581 h 1153443"/>
              <a:gd name="connsiteX3" fmla="*/ 5059387 w 5059387"/>
              <a:gd name="connsiteY3" fmla="*/ 0 h 1153443"/>
              <a:gd name="connsiteX0" fmla="*/ 0 w 5059387"/>
              <a:gd name="connsiteY0" fmla="*/ 1104400 h 1135215"/>
              <a:gd name="connsiteX1" fmla="*/ 3942705 w 5059387"/>
              <a:gd name="connsiteY1" fmla="*/ 1135169 h 1135215"/>
              <a:gd name="connsiteX2" fmla="*/ 4591098 w 5059387"/>
              <a:gd name="connsiteY2" fmla="*/ 856581 h 1135215"/>
              <a:gd name="connsiteX3" fmla="*/ 5059387 w 5059387"/>
              <a:gd name="connsiteY3" fmla="*/ 0 h 1135215"/>
              <a:gd name="connsiteX0" fmla="*/ 0 w 5059387"/>
              <a:gd name="connsiteY0" fmla="*/ 1104400 h 1135212"/>
              <a:gd name="connsiteX1" fmla="*/ 3942705 w 5059387"/>
              <a:gd name="connsiteY1" fmla="*/ 1135169 h 1135212"/>
              <a:gd name="connsiteX2" fmla="*/ 4591098 w 5059387"/>
              <a:gd name="connsiteY2" fmla="*/ 856581 h 1135212"/>
              <a:gd name="connsiteX3" fmla="*/ 5059387 w 5059387"/>
              <a:gd name="connsiteY3" fmla="*/ 0 h 1135212"/>
              <a:gd name="connsiteX0" fmla="*/ 0 w 5059387"/>
              <a:gd name="connsiteY0" fmla="*/ 1104400 h 1135215"/>
              <a:gd name="connsiteX1" fmla="*/ 4015565 w 5059387"/>
              <a:gd name="connsiteY1" fmla="*/ 1135169 h 1135215"/>
              <a:gd name="connsiteX2" fmla="*/ 4591098 w 5059387"/>
              <a:gd name="connsiteY2" fmla="*/ 856581 h 1135215"/>
              <a:gd name="connsiteX3" fmla="*/ 5059387 w 5059387"/>
              <a:gd name="connsiteY3" fmla="*/ 0 h 1135215"/>
              <a:gd name="connsiteX0" fmla="*/ 0 w 5059387"/>
              <a:gd name="connsiteY0" fmla="*/ 1104400 h 1135243"/>
              <a:gd name="connsiteX1" fmla="*/ 4015565 w 5059387"/>
              <a:gd name="connsiteY1" fmla="*/ 1135169 h 1135243"/>
              <a:gd name="connsiteX2" fmla="*/ 4591098 w 5059387"/>
              <a:gd name="connsiteY2" fmla="*/ 856581 h 1135243"/>
              <a:gd name="connsiteX3" fmla="*/ 5059387 w 5059387"/>
              <a:gd name="connsiteY3" fmla="*/ 0 h 1135243"/>
              <a:gd name="connsiteX0" fmla="*/ 0 w 5059387"/>
              <a:gd name="connsiteY0" fmla="*/ 1104400 h 1135243"/>
              <a:gd name="connsiteX1" fmla="*/ 4015565 w 5059387"/>
              <a:gd name="connsiteY1" fmla="*/ 1135169 h 1135243"/>
              <a:gd name="connsiteX2" fmla="*/ 4591098 w 5059387"/>
              <a:gd name="connsiteY2" fmla="*/ 856581 h 1135243"/>
              <a:gd name="connsiteX3" fmla="*/ 5059387 w 5059387"/>
              <a:gd name="connsiteY3" fmla="*/ 0 h 1135243"/>
              <a:gd name="connsiteX0" fmla="*/ 0 w 5059387"/>
              <a:gd name="connsiteY0" fmla="*/ 1104400 h 1135243"/>
              <a:gd name="connsiteX1" fmla="*/ 4015565 w 5059387"/>
              <a:gd name="connsiteY1" fmla="*/ 1135169 h 1135243"/>
              <a:gd name="connsiteX2" fmla="*/ 4591098 w 5059387"/>
              <a:gd name="connsiteY2" fmla="*/ 856581 h 1135243"/>
              <a:gd name="connsiteX3" fmla="*/ 5059387 w 5059387"/>
              <a:gd name="connsiteY3" fmla="*/ 0 h 1135243"/>
              <a:gd name="connsiteX0" fmla="*/ 0 w 5059387"/>
              <a:gd name="connsiteY0" fmla="*/ 1104400 h 1135243"/>
              <a:gd name="connsiteX1" fmla="*/ 4015565 w 5059387"/>
              <a:gd name="connsiteY1" fmla="*/ 1135169 h 1135243"/>
              <a:gd name="connsiteX2" fmla="*/ 4591098 w 5059387"/>
              <a:gd name="connsiteY2" fmla="*/ 856581 h 1135243"/>
              <a:gd name="connsiteX3" fmla="*/ 5059387 w 5059387"/>
              <a:gd name="connsiteY3" fmla="*/ 0 h 1135243"/>
              <a:gd name="connsiteX0" fmla="*/ 0 w 5059387"/>
              <a:gd name="connsiteY0" fmla="*/ 1104400 h 1135229"/>
              <a:gd name="connsiteX1" fmla="*/ 4015565 w 5059387"/>
              <a:gd name="connsiteY1" fmla="*/ 1135169 h 1135229"/>
              <a:gd name="connsiteX2" fmla="*/ 4591098 w 5059387"/>
              <a:gd name="connsiteY2" fmla="*/ 856581 h 1135229"/>
              <a:gd name="connsiteX3" fmla="*/ 5059387 w 5059387"/>
              <a:gd name="connsiteY3" fmla="*/ 0 h 1135229"/>
              <a:gd name="connsiteX0" fmla="*/ 0 w 5740704"/>
              <a:gd name="connsiteY0" fmla="*/ 1146235 h 1146235"/>
              <a:gd name="connsiteX1" fmla="*/ 4696882 w 5740704"/>
              <a:gd name="connsiteY1" fmla="*/ 1135169 h 1146235"/>
              <a:gd name="connsiteX2" fmla="*/ 5272415 w 5740704"/>
              <a:gd name="connsiteY2" fmla="*/ 856581 h 1146235"/>
              <a:gd name="connsiteX3" fmla="*/ 5740704 w 5740704"/>
              <a:gd name="connsiteY3" fmla="*/ 0 h 1146235"/>
              <a:gd name="connsiteX0" fmla="*/ 0 w 5770587"/>
              <a:gd name="connsiteY0" fmla="*/ 1122329 h 1152747"/>
              <a:gd name="connsiteX1" fmla="*/ 4726765 w 5770587"/>
              <a:gd name="connsiteY1" fmla="*/ 1135169 h 1152747"/>
              <a:gd name="connsiteX2" fmla="*/ 5302298 w 5770587"/>
              <a:gd name="connsiteY2" fmla="*/ 856581 h 1152747"/>
              <a:gd name="connsiteX3" fmla="*/ 5770587 w 5770587"/>
              <a:gd name="connsiteY3" fmla="*/ 0 h 1152747"/>
              <a:gd name="connsiteX0" fmla="*/ 0 w 5800469"/>
              <a:gd name="connsiteY0" fmla="*/ 1134282 h 1156477"/>
              <a:gd name="connsiteX1" fmla="*/ 4756647 w 5800469"/>
              <a:gd name="connsiteY1" fmla="*/ 1135169 h 1156477"/>
              <a:gd name="connsiteX2" fmla="*/ 5332180 w 5800469"/>
              <a:gd name="connsiteY2" fmla="*/ 856581 h 1156477"/>
              <a:gd name="connsiteX3" fmla="*/ 5800469 w 5800469"/>
              <a:gd name="connsiteY3" fmla="*/ 0 h 1156477"/>
              <a:gd name="connsiteX0" fmla="*/ 0 w 5800469"/>
              <a:gd name="connsiteY0" fmla="*/ 1134282 h 1135194"/>
              <a:gd name="connsiteX1" fmla="*/ 4756647 w 5800469"/>
              <a:gd name="connsiteY1" fmla="*/ 1135169 h 1135194"/>
              <a:gd name="connsiteX2" fmla="*/ 5332180 w 5800469"/>
              <a:gd name="connsiteY2" fmla="*/ 856581 h 1135194"/>
              <a:gd name="connsiteX3" fmla="*/ 5800469 w 5800469"/>
              <a:gd name="connsiteY3" fmla="*/ 0 h 1135194"/>
              <a:gd name="connsiteX0" fmla="*/ 0 w 5800469"/>
              <a:gd name="connsiteY0" fmla="*/ 1134282 h 1135186"/>
              <a:gd name="connsiteX1" fmla="*/ 4756647 w 5800469"/>
              <a:gd name="connsiteY1" fmla="*/ 1135169 h 1135186"/>
              <a:gd name="connsiteX2" fmla="*/ 5332180 w 5800469"/>
              <a:gd name="connsiteY2" fmla="*/ 856581 h 1135186"/>
              <a:gd name="connsiteX3" fmla="*/ 5800469 w 5800469"/>
              <a:gd name="connsiteY3" fmla="*/ 0 h 1135186"/>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7"/>
              <a:gd name="connsiteX1" fmla="*/ 4840078 w 5800469"/>
              <a:gd name="connsiteY1" fmla="*/ 1135169 h 1135187"/>
              <a:gd name="connsiteX2" fmla="*/ 5332180 w 5800469"/>
              <a:gd name="connsiteY2" fmla="*/ 856581 h 1135187"/>
              <a:gd name="connsiteX3" fmla="*/ 5800469 w 5800469"/>
              <a:gd name="connsiteY3" fmla="*/ 0 h 1135187"/>
              <a:gd name="connsiteX0" fmla="*/ 0 w 5800469"/>
              <a:gd name="connsiteY0" fmla="*/ 1134282 h 1135184"/>
              <a:gd name="connsiteX1" fmla="*/ 4840078 w 5800469"/>
              <a:gd name="connsiteY1" fmla="*/ 1135169 h 1135184"/>
              <a:gd name="connsiteX2" fmla="*/ 5332180 w 5800469"/>
              <a:gd name="connsiteY2" fmla="*/ 856581 h 1135184"/>
              <a:gd name="connsiteX3" fmla="*/ 5800469 w 5800469"/>
              <a:gd name="connsiteY3" fmla="*/ 0 h 1135184"/>
              <a:gd name="connsiteX0" fmla="*/ 0 w 5800469"/>
              <a:gd name="connsiteY0" fmla="*/ 1134282 h 1135183"/>
              <a:gd name="connsiteX1" fmla="*/ 4840078 w 5800469"/>
              <a:gd name="connsiteY1" fmla="*/ 1135169 h 1135183"/>
              <a:gd name="connsiteX2" fmla="*/ 5332180 w 5800469"/>
              <a:gd name="connsiteY2" fmla="*/ 856581 h 1135183"/>
              <a:gd name="connsiteX3" fmla="*/ 5800469 w 5800469"/>
              <a:gd name="connsiteY3" fmla="*/ 0 h 1135183"/>
              <a:gd name="connsiteX0" fmla="*/ 0 w 5800469"/>
              <a:gd name="connsiteY0" fmla="*/ 1134282 h 1135183"/>
              <a:gd name="connsiteX1" fmla="*/ 4840078 w 5800469"/>
              <a:gd name="connsiteY1" fmla="*/ 1135169 h 1135183"/>
              <a:gd name="connsiteX2" fmla="*/ 5332180 w 5800469"/>
              <a:gd name="connsiteY2" fmla="*/ 856581 h 1135183"/>
              <a:gd name="connsiteX3" fmla="*/ 5800469 w 5800469"/>
              <a:gd name="connsiteY3" fmla="*/ 0 h 1135183"/>
              <a:gd name="connsiteX0" fmla="*/ 0 w 5800469"/>
              <a:gd name="connsiteY0" fmla="*/ 1134282 h 1135552"/>
              <a:gd name="connsiteX1" fmla="*/ 4840078 w 5800469"/>
              <a:gd name="connsiteY1" fmla="*/ 1135169 h 1135552"/>
              <a:gd name="connsiteX2" fmla="*/ 5332180 w 5800469"/>
              <a:gd name="connsiteY2" fmla="*/ 856581 h 1135552"/>
              <a:gd name="connsiteX3" fmla="*/ 5800469 w 5800469"/>
              <a:gd name="connsiteY3" fmla="*/ 0 h 1135552"/>
              <a:gd name="connsiteX0" fmla="*/ 0 w 5800469"/>
              <a:gd name="connsiteY0" fmla="*/ 1134282 h 1135169"/>
              <a:gd name="connsiteX1" fmla="*/ 4840078 w 5800469"/>
              <a:gd name="connsiteY1" fmla="*/ 1135169 h 1135169"/>
              <a:gd name="connsiteX2" fmla="*/ 5332180 w 5800469"/>
              <a:gd name="connsiteY2" fmla="*/ 856581 h 1135169"/>
              <a:gd name="connsiteX3" fmla="*/ 5800469 w 5800469"/>
              <a:gd name="connsiteY3" fmla="*/ 0 h 1135169"/>
              <a:gd name="connsiteX0" fmla="*/ 0 w 5800469"/>
              <a:gd name="connsiteY0" fmla="*/ 1134282 h 1135169"/>
              <a:gd name="connsiteX1" fmla="*/ 4840078 w 5800469"/>
              <a:gd name="connsiteY1" fmla="*/ 1135169 h 1135169"/>
              <a:gd name="connsiteX2" fmla="*/ 5332180 w 5800469"/>
              <a:gd name="connsiteY2" fmla="*/ 856581 h 1135169"/>
              <a:gd name="connsiteX3" fmla="*/ 5800469 w 5800469"/>
              <a:gd name="connsiteY3" fmla="*/ 0 h 1135169"/>
              <a:gd name="connsiteX0" fmla="*/ 0 w 5793795"/>
              <a:gd name="connsiteY0" fmla="*/ 1140956 h 1140956"/>
              <a:gd name="connsiteX1" fmla="*/ 4833404 w 5793795"/>
              <a:gd name="connsiteY1" fmla="*/ 1135169 h 1140956"/>
              <a:gd name="connsiteX2" fmla="*/ 5325506 w 5793795"/>
              <a:gd name="connsiteY2" fmla="*/ 856581 h 1140956"/>
              <a:gd name="connsiteX3" fmla="*/ 5793795 w 5793795"/>
              <a:gd name="connsiteY3" fmla="*/ 0 h 1140956"/>
              <a:gd name="connsiteX0" fmla="*/ 0 w 5793795"/>
              <a:gd name="connsiteY0" fmla="*/ 1138234 h 1156616"/>
              <a:gd name="connsiteX1" fmla="*/ 4833404 w 5793795"/>
              <a:gd name="connsiteY1" fmla="*/ 1135169 h 1156616"/>
              <a:gd name="connsiteX2" fmla="*/ 5325506 w 5793795"/>
              <a:gd name="connsiteY2" fmla="*/ 856581 h 1156616"/>
              <a:gd name="connsiteX3" fmla="*/ 5793795 w 5793795"/>
              <a:gd name="connsiteY3" fmla="*/ 0 h 1156616"/>
              <a:gd name="connsiteX0" fmla="*/ 0 w 5793795"/>
              <a:gd name="connsiteY0" fmla="*/ 1138234 h 1138234"/>
              <a:gd name="connsiteX1" fmla="*/ 4833404 w 5793795"/>
              <a:gd name="connsiteY1" fmla="*/ 1135169 h 1138234"/>
              <a:gd name="connsiteX2" fmla="*/ 5325506 w 5793795"/>
              <a:gd name="connsiteY2" fmla="*/ 856581 h 1138234"/>
              <a:gd name="connsiteX3" fmla="*/ 5793795 w 5793795"/>
              <a:gd name="connsiteY3" fmla="*/ 0 h 1138234"/>
              <a:gd name="connsiteX0" fmla="*/ 0 w 5793795"/>
              <a:gd name="connsiteY0" fmla="*/ 1138234 h 1138234"/>
              <a:gd name="connsiteX1" fmla="*/ 4833404 w 5793795"/>
              <a:gd name="connsiteY1" fmla="*/ 1135169 h 1138234"/>
              <a:gd name="connsiteX2" fmla="*/ 5325506 w 5793795"/>
              <a:gd name="connsiteY2" fmla="*/ 856581 h 1138234"/>
              <a:gd name="connsiteX3" fmla="*/ 5793795 w 5793795"/>
              <a:gd name="connsiteY3" fmla="*/ 0 h 1138234"/>
              <a:gd name="connsiteX0" fmla="*/ 0 w 5793795"/>
              <a:gd name="connsiteY0" fmla="*/ 1138234 h 1138234"/>
              <a:gd name="connsiteX1" fmla="*/ 4833404 w 5793795"/>
              <a:gd name="connsiteY1" fmla="*/ 1135169 h 1138234"/>
              <a:gd name="connsiteX2" fmla="*/ 5325506 w 5793795"/>
              <a:gd name="connsiteY2" fmla="*/ 856581 h 1138234"/>
              <a:gd name="connsiteX3" fmla="*/ 5793795 w 5793795"/>
              <a:gd name="connsiteY3" fmla="*/ 0 h 1138234"/>
              <a:gd name="connsiteX0" fmla="*/ 0 w 6527220"/>
              <a:gd name="connsiteY0" fmla="*/ 2471734 h 2490013"/>
              <a:gd name="connsiteX1" fmla="*/ 4833404 w 6527220"/>
              <a:gd name="connsiteY1" fmla="*/ 2468669 h 2490013"/>
              <a:gd name="connsiteX2" fmla="*/ 5325506 w 6527220"/>
              <a:gd name="connsiteY2" fmla="*/ 2190081 h 2490013"/>
              <a:gd name="connsiteX3" fmla="*/ 6527220 w 6527220"/>
              <a:gd name="connsiteY3" fmla="*/ 0 h 2490013"/>
              <a:gd name="connsiteX0" fmla="*/ 0 w 6527220"/>
              <a:gd name="connsiteY0" fmla="*/ 2495547 h 2514946"/>
              <a:gd name="connsiteX1" fmla="*/ 4833404 w 6527220"/>
              <a:gd name="connsiteY1" fmla="*/ 2492482 h 2514946"/>
              <a:gd name="connsiteX2" fmla="*/ 5325506 w 6527220"/>
              <a:gd name="connsiteY2" fmla="*/ 2213894 h 2514946"/>
              <a:gd name="connsiteX3" fmla="*/ 6527220 w 6527220"/>
              <a:gd name="connsiteY3" fmla="*/ 0 h 2514946"/>
              <a:gd name="connsiteX0" fmla="*/ 0 w 6539126"/>
              <a:gd name="connsiteY0" fmla="*/ 2500309 h 2519934"/>
              <a:gd name="connsiteX1" fmla="*/ 4833404 w 6539126"/>
              <a:gd name="connsiteY1" fmla="*/ 2497244 h 2519934"/>
              <a:gd name="connsiteX2" fmla="*/ 5325506 w 6539126"/>
              <a:gd name="connsiteY2" fmla="*/ 2218656 h 2519934"/>
              <a:gd name="connsiteX3" fmla="*/ 6539126 w 6539126"/>
              <a:gd name="connsiteY3" fmla="*/ 0 h 2519934"/>
              <a:gd name="connsiteX0" fmla="*/ 0 w 6534364"/>
              <a:gd name="connsiteY0" fmla="*/ 2507453 h 2527419"/>
              <a:gd name="connsiteX1" fmla="*/ 4833404 w 6534364"/>
              <a:gd name="connsiteY1" fmla="*/ 2504388 h 2527419"/>
              <a:gd name="connsiteX2" fmla="*/ 5325506 w 6534364"/>
              <a:gd name="connsiteY2" fmla="*/ 2225800 h 2527419"/>
              <a:gd name="connsiteX3" fmla="*/ 6534364 w 6534364"/>
              <a:gd name="connsiteY3" fmla="*/ 0 h 2527419"/>
              <a:gd name="connsiteX0" fmla="*/ 0 w 6546270"/>
              <a:gd name="connsiteY0" fmla="*/ 2519359 h 2539895"/>
              <a:gd name="connsiteX1" fmla="*/ 4833404 w 6546270"/>
              <a:gd name="connsiteY1" fmla="*/ 2516294 h 2539895"/>
              <a:gd name="connsiteX2" fmla="*/ 5325506 w 6546270"/>
              <a:gd name="connsiteY2" fmla="*/ 2237706 h 2539895"/>
              <a:gd name="connsiteX3" fmla="*/ 6546270 w 6546270"/>
              <a:gd name="connsiteY3" fmla="*/ 0 h 2539895"/>
              <a:gd name="connsiteX0" fmla="*/ 0 w 6551033"/>
              <a:gd name="connsiteY0" fmla="*/ 2531265 h 2552377"/>
              <a:gd name="connsiteX1" fmla="*/ 4833404 w 6551033"/>
              <a:gd name="connsiteY1" fmla="*/ 2528200 h 2552377"/>
              <a:gd name="connsiteX2" fmla="*/ 5325506 w 6551033"/>
              <a:gd name="connsiteY2" fmla="*/ 2249612 h 2552377"/>
              <a:gd name="connsiteX3" fmla="*/ 6551033 w 6551033"/>
              <a:gd name="connsiteY3" fmla="*/ 0 h 2552377"/>
              <a:gd name="connsiteX0" fmla="*/ 0 w 6555795"/>
              <a:gd name="connsiteY0" fmla="*/ 2543171 h 2564862"/>
              <a:gd name="connsiteX1" fmla="*/ 4833404 w 6555795"/>
              <a:gd name="connsiteY1" fmla="*/ 2540106 h 2564862"/>
              <a:gd name="connsiteX2" fmla="*/ 5325506 w 6555795"/>
              <a:gd name="connsiteY2" fmla="*/ 2261518 h 2564862"/>
              <a:gd name="connsiteX3" fmla="*/ 6555795 w 6555795"/>
              <a:gd name="connsiteY3" fmla="*/ 0 h 2564862"/>
              <a:gd name="connsiteX0" fmla="*/ 0 w 6555795"/>
              <a:gd name="connsiteY0" fmla="*/ 2543171 h 2543171"/>
              <a:gd name="connsiteX1" fmla="*/ 4833404 w 6555795"/>
              <a:gd name="connsiteY1" fmla="*/ 2540106 h 2543171"/>
              <a:gd name="connsiteX2" fmla="*/ 5325506 w 6555795"/>
              <a:gd name="connsiteY2" fmla="*/ 2261518 h 2543171"/>
              <a:gd name="connsiteX3" fmla="*/ 6555795 w 6555795"/>
              <a:gd name="connsiteY3" fmla="*/ 0 h 2543171"/>
              <a:gd name="connsiteX0" fmla="*/ 0 w 6555795"/>
              <a:gd name="connsiteY0" fmla="*/ 2543171 h 2543171"/>
              <a:gd name="connsiteX1" fmla="*/ 4833404 w 6555795"/>
              <a:gd name="connsiteY1" fmla="*/ 2540106 h 2543171"/>
              <a:gd name="connsiteX2" fmla="*/ 5325506 w 6555795"/>
              <a:gd name="connsiteY2" fmla="*/ 2261518 h 2543171"/>
              <a:gd name="connsiteX3" fmla="*/ 6555795 w 6555795"/>
              <a:gd name="connsiteY3" fmla="*/ 0 h 2543171"/>
              <a:gd name="connsiteX0" fmla="*/ 0 w 6555795"/>
              <a:gd name="connsiteY0" fmla="*/ 2543171 h 2543171"/>
              <a:gd name="connsiteX1" fmla="*/ 4833404 w 6555795"/>
              <a:gd name="connsiteY1" fmla="*/ 2540106 h 2543171"/>
              <a:gd name="connsiteX2" fmla="*/ 5325506 w 6555795"/>
              <a:gd name="connsiteY2" fmla="*/ 2261518 h 2543171"/>
              <a:gd name="connsiteX3" fmla="*/ 6555795 w 6555795"/>
              <a:gd name="connsiteY3" fmla="*/ 0 h 2543171"/>
              <a:gd name="connsiteX0" fmla="*/ 0 w 5079420"/>
              <a:gd name="connsiteY0" fmla="*/ 2543171 h 2543171"/>
              <a:gd name="connsiteX1" fmla="*/ 3357029 w 5079420"/>
              <a:gd name="connsiteY1" fmla="*/ 2540106 h 2543171"/>
              <a:gd name="connsiteX2" fmla="*/ 3849131 w 5079420"/>
              <a:gd name="connsiteY2" fmla="*/ 2261518 h 2543171"/>
              <a:gd name="connsiteX3" fmla="*/ 5079420 w 5079420"/>
              <a:gd name="connsiteY3" fmla="*/ 0 h 2543171"/>
            </a:gdLst>
            <a:ahLst/>
            <a:cxnLst>
              <a:cxn ang="0">
                <a:pos x="connsiteX0" y="connsiteY0"/>
              </a:cxn>
              <a:cxn ang="0">
                <a:pos x="connsiteX1" y="connsiteY1"/>
              </a:cxn>
              <a:cxn ang="0">
                <a:pos x="connsiteX2" y="connsiteY2"/>
              </a:cxn>
              <a:cxn ang="0">
                <a:pos x="connsiteX3" y="connsiteY3"/>
              </a:cxn>
            </a:cxnLst>
            <a:rect l="l" t="t" r="r" b="b"/>
            <a:pathLst>
              <a:path w="5079420" h="2543171">
                <a:moveTo>
                  <a:pt x="0" y="2543171"/>
                </a:moveTo>
                <a:lnTo>
                  <a:pt x="3357029" y="2540106"/>
                </a:lnTo>
                <a:cubicBezTo>
                  <a:pt x="3645899" y="2542149"/>
                  <a:pt x="3756887" y="2405207"/>
                  <a:pt x="3849131" y="2261518"/>
                </a:cubicBezTo>
                <a:cubicBezTo>
                  <a:pt x="3941375" y="2117829"/>
                  <a:pt x="4953035" y="243800"/>
                  <a:pt x="5079420" y="0"/>
                </a:cubicBezTo>
              </a:path>
            </a:pathLst>
          </a:custGeom>
          <a:noFill/>
          <a:ln w="60325"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40E5F744-D081-154C-8BB5-B1AD616669AC}"/>
              </a:ext>
            </a:extLst>
          </p:cNvPr>
          <p:cNvSpPr/>
          <p:nvPr/>
        </p:nvSpPr>
        <p:spPr>
          <a:xfrm>
            <a:off x="2238355" y="2514599"/>
            <a:ext cx="1651833" cy="32679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39F9118-C92A-D940-8CCB-84AEF82EE9BD}"/>
              </a:ext>
            </a:extLst>
          </p:cNvPr>
          <p:cNvPicPr>
            <a:picLocks noChangeAspect="1"/>
          </p:cNvPicPr>
          <p:nvPr/>
        </p:nvPicPr>
        <p:blipFill>
          <a:blip r:embed="rId2"/>
          <a:stretch>
            <a:fillRect/>
          </a:stretch>
        </p:blipFill>
        <p:spPr>
          <a:xfrm>
            <a:off x="2425627" y="2753700"/>
            <a:ext cx="1254551" cy="269573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49451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6" name="Picture 65"/>
          <p:cNvPicPr>
            <a:picLocks noChangeAspect="1"/>
          </p:cNvPicPr>
          <p:nvPr/>
        </p:nvPicPr>
        <p:blipFill>
          <a:blip r:embed="rId3">
            <a:extLst>
              <a:ext uri="{BEBA8EAE-BF5A-486C-A8C5-ECC9F3942E4B}">
                <a14:imgProps xmlns:a14="http://schemas.microsoft.com/office/drawing/2010/main">
                  <a14:imgLayer r:embed="rId4">
                    <a14:imgEffect>
                      <a14:brightnessContrast bright="39000" contrast="-69000"/>
                    </a14:imgEffect>
                  </a14:imgLayer>
                </a14:imgProps>
              </a:ext>
              <a:ext uri="{28A0092B-C50C-407E-A947-70E740481C1C}">
                <a14:useLocalDpi xmlns:a14="http://schemas.microsoft.com/office/drawing/2010/main" val="0"/>
              </a:ext>
            </a:extLst>
          </a:blip>
          <a:stretch>
            <a:fillRect/>
          </a:stretch>
        </p:blipFill>
        <p:spPr>
          <a:xfrm>
            <a:off x="2142330" y="631699"/>
            <a:ext cx="7748081" cy="7267701"/>
          </a:xfrm>
          <a:prstGeom prst="rect">
            <a:avLst/>
          </a:prstGeom>
        </p:spPr>
      </p:pic>
      <p:grpSp>
        <p:nvGrpSpPr>
          <p:cNvPr id="57" name="Group 56"/>
          <p:cNvGrpSpPr/>
          <p:nvPr/>
        </p:nvGrpSpPr>
        <p:grpSpPr>
          <a:xfrm>
            <a:off x="286487" y="2358671"/>
            <a:ext cx="1900120" cy="547218"/>
            <a:chOff x="-892846" y="2419003"/>
            <a:chExt cx="3823391" cy="670028"/>
          </a:xfrm>
        </p:grpSpPr>
        <p:cxnSp>
          <p:nvCxnSpPr>
            <p:cNvPr id="26" name="Straight Connector 25"/>
            <p:cNvCxnSpPr>
              <a:cxnSpLocks/>
            </p:cNvCxnSpPr>
            <p:nvPr/>
          </p:nvCxnSpPr>
          <p:spPr>
            <a:xfrm flipV="1">
              <a:off x="951651" y="2822483"/>
              <a:ext cx="0" cy="266548"/>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92846" y="2419003"/>
              <a:ext cx="3823391" cy="565275"/>
            </a:xfrm>
            <a:prstGeom prst="rect">
              <a:avLst/>
            </a:prstGeom>
            <a:noFill/>
          </p:spPr>
          <p:txBody>
            <a:bodyPr wrap="square" rtlCol="0">
              <a:spAutoFit/>
            </a:bodyPr>
            <a:lstStyle/>
            <a:p>
              <a:r>
                <a:rPr lang="en-US" sz="1200" dirty="0">
                  <a:solidFill>
                    <a:prstClr val="black"/>
                  </a:solidFill>
                  <a:latin typeface="Franklin Gothic Heavy"/>
                </a:rPr>
                <a:t>Road-to-FanDome 8/31</a:t>
              </a:r>
              <a:br>
                <a:rPr lang="en-US" sz="1200" dirty="0">
                  <a:solidFill>
                    <a:prstClr val="black"/>
                  </a:solidFill>
                  <a:latin typeface="Franklin Gothic Heavy"/>
                </a:rPr>
              </a:br>
              <a:endParaRPr lang="en-US" sz="1200" dirty="0">
                <a:solidFill>
                  <a:prstClr val="black"/>
                </a:solidFill>
              </a:endParaRPr>
            </a:p>
          </p:txBody>
        </p:sp>
      </p:grpSp>
      <p:sp>
        <p:nvSpPr>
          <p:cNvPr id="48" name="TextBox 47"/>
          <p:cNvSpPr txBox="1"/>
          <p:nvPr/>
        </p:nvSpPr>
        <p:spPr>
          <a:xfrm>
            <a:off x="4572000" y="1972453"/>
            <a:ext cx="1716051" cy="461665"/>
          </a:xfrm>
          <a:prstGeom prst="rect">
            <a:avLst/>
          </a:prstGeom>
          <a:noFill/>
        </p:spPr>
        <p:txBody>
          <a:bodyPr wrap="square" rtlCol="0">
            <a:spAutoFit/>
          </a:bodyPr>
          <a:lstStyle/>
          <a:p>
            <a:r>
              <a:rPr lang="en-US" sz="1200" dirty="0">
                <a:solidFill>
                  <a:prstClr val="black"/>
                </a:solidFill>
                <a:latin typeface="Franklin Gothic Heavy"/>
              </a:rPr>
              <a:t>DC FanDome 10/16</a:t>
            </a:r>
            <a:br>
              <a:rPr lang="en-US" sz="1200" dirty="0">
                <a:solidFill>
                  <a:prstClr val="black"/>
                </a:solidFill>
                <a:latin typeface="Franklin Gothic Heavy"/>
              </a:rPr>
            </a:br>
            <a:endParaRPr lang="en-US" sz="1200" dirty="0">
              <a:solidFill>
                <a:prstClr val="black"/>
              </a:solidFill>
            </a:endParaRPr>
          </a:p>
        </p:txBody>
      </p:sp>
      <p:grpSp>
        <p:nvGrpSpPr>
          <p:cNvPr id="58" name="Group 57"/>
          <p:cNvGrpSpPr/>
          <p:nvPr/>
        </p:nvGrpSpPr>
        <p:grpSpPr>
          <a:xfrm>
            <a:off x="1972694" y="2367629"/>
            <a:ext cx="1752591" cy="802441"/>
            <a:chOff x="1745391" y="469669"/>
            <a:chExt cx="1367794" cy="3489050"/>
          </a:xfrm>
        </p:grpSpPr>
        <p:cxnSp>
          <p:nvCxnSpPr>
            <p:cNvPr id="29" name="Straight Connector 28"/>
            <p:cNvCxnSpPr>
              <a:cxnSpLocks/>
            </p:cNvCxnSpPr>
            <p:nvPr/>
          </p:nvCxnSpPr>
          <p:spPr>
            <a:xfrm flipV="1">
              <a:off x="2446487" y="1860200"/>
              <a:ext cx="0" cy="2098519"/>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745391" y="469669"/>
              <a:ext cx="1367794" cy="1204404"/>
            </a:xfrm>
            <a:prstGeom prst="rect">
              <a:avLst/>
            </a:prstGeom>
            <a:noFill/>
          </p:spPr>
          <p:txBody>
            <a:bodyPr wrap="square" rtlCol="0">
              <a:spAutoFit/>
            </a:bodyPr>
            <a:lstStyle/>
            <a:p>
              <a:pPr algn="ctr"/>
              <a:r>
                <a:rPr lang="en-US" sz="1200" dirty="0">
                  <a:solidFill>
                    <a:prstClr val="black"/>
                  </a:solidFill>
                  <a:latin typeface="Franklin Gothic Heavy"/>
                </a:rPr>
                <a:t>Activations</a:t>
              </a:r>
              <a:endParaRPr lang="en-US" sz="1200" dirty="0">
                <a:solidFill>
                  <a:prstClr val="black"/>
                </a:solidFill>
              </a:endParaRPr>
            </a:p>
          </p:txBody>
        </p:sp>
      </p:grpSp>
      <p:sp>
        <p:nvSpPr>
          <p:cNvPr id="67" name="Rectangle 66">
            <a:extLst>
              <a:ext uri="{FF2B5EF4-FFF2-40B4-BE49-F238E27FC236}">
                <a16:creationId xmlns:a16="http://schemas.microsoft.com/office/drawing/2014/main" id="{D5B6E7AE-84C9-E34A-961A-173240825428}"/>
              </a:ext>
            </a:extLst>
          </p:cNvPr>
          <p:cNvSpPr/>
          <p:nvPr/>
        </p:nvSpPr>
        <p:spPr>
          <a:xfrm>
            <a:off x="1584653" y="2890028"/>
            <a:ext cx="2267455" cy="5171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SEP</a:t>
            </a:r>
          </a:p>
        </p:txBody>
      </p:sp>
      <p:sp>
        <p:nvSpPr>
          <p:cNvPr id="76" name="Rectangle 75">
            <a:extLst>
              <a:ext uri="{FF2B5EF4-FFF2-40B4-BE49-F238E27FC236}">
                <a16:creationId xmlns:a16="http://schemas.microsoft.com/office/drawing/2014/main" id="{CD9E0541-E1B0-F148-AD81-4E4D857BEA56}"/>
              </a:ext>
            </a:extLst>
          </p:cNvPr>
          <p:cNvSpPr/>
          <p:nvPr/>
        </p:nvSpPr>
        <p:spPr>
          <a:xfrm>
            <a:off x="3840479" y="2890028"/>
            <a:ext cx="2538628" cy="5171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OCT</a:t>
            </a:r>
          </a:p>
        </p:txBody>
      </p:sp>
      <p:sp>
        <p:nvSpPr>
          <p:cNvPr id="78" name="Rectangle 77">
            <a:extLst>
              <a:ext uri="{FF2B5EF4-FFF2-40B4-BE49-F238E27FC236}">
                <a16:creationId xmlns:a16="http://schemas.microsoft.com/office/drawing/2014/main" id="{51C0FDD5-82AE-B74C-8E86-791C1667C1D5}"/>
              </a:ext>
            </a:extLst>
          </p:cNvPr>
          <p:cNvSpPr/>
          <p:nvPr/>
        </p:nvSpPr>
        <p:spPr>
          <a:xfrm>
            <a:off x="6358789" y="2884395"/>
            <a:ext cx="2560320" cy="5171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NOV</a:t>
            </a:r>
          </a:p>
        </p:txBody>
      </p:sp>
      <p:sp>
        <p:nvSpPr>
          <p:cNvPr id="79" name="Rectangle 78">
            <a:extLst>
              <a:ext uri="{FF2B5EF4-FFF2-40B4-BE49-F238E27FC236}">
                <a16:creationId xmlns:a16="http://schemas.microsoft.com/office/drawing/2014/main" id="{8D138F4E-4134-7846-9800-E3139B816DED}"/>
              </a:ext>
            </a:extLst>
          </p:cNvPr>
          <p:cNvSpPr/>
          <p:nvPr/>
        </p:nvSpPr>
        <p:spPr>
          <a:xfrm>
            <a:off x="8940800" y="2884923"/>
            <a:ext cx="2560320" cy="5171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DEC</a:t>
            </a:r>
          </a:p>
        </p:txBody>
      </p:sp>
      <p:sp>
        <p:nvSpPr>
          <p:cNvPr id="11" name="Pentagon 5"/>
          <p:cNvSpPr/>
          <p:nvPr/>
        </p:nvSpPr>
        <p:spPr>
          <a:xfrm>
            <a:off x="10718800" y="2888978"/>
            <a:ext cx="1473200" cy="496361"/>
          </a:xfrm>
          <a:custGeom>
            <a:avLst/>
            <a:gdLst/>
            <a:ahLst/>
            <a:cxnLst/>
            <a:rect l="l" t="t" r="r" b="b"/>
            <a:pathLst>
              <a:path w="1104900" h="533400">
                <a:moveTo>
                  <a:pt x="0" y="0"/>
                </a:moveTo>
                <a:lnTo>
                  <a:pt x="838200" y="0"/>
                </a:lnTo>
                <a:lnTo>
                  <a:pt x="1104900" y="266700"/>
                </a:lnTo>
                <a:lnTo>
                  <a:pt x="838200" y="533400"/>
                </a:lnTo>
                <a:lnTo>
                  <a:pt x="0" y="533400"/>
                </a:lnTo>
                <a:lnTo>
                  <a:pt x="266700" y="266700"/>
                </a:lnTo>
                <a:close/>
              </a:path>
            </a:pathLst>
          </a:custGeom>
          <a:solidFill>
            <a:schemeClr val="tx1">
              <a:lumMod val="85000"/>
              <a:lumOff val="15000"/>
            </a:schemeClr>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cxnSp>
        <p:nvCxnSpPr>
          <p:cNvPr id="73" name="Straight Connector 72">
            <a:extLst>
              <a:ext uri="{FF2B5EF4-FFF2-40B4-BE49-F238E27FC236}">
                <a16:creationId xmlns:a16="http://schemas.microsoft.com/office/drawing/2014/main" id="{35D697AF-28FE-B94E-83AD-B2D22D826D97}"/>
              </a:ext>
            </a:extLst>
          </p:cNvPr>
          <p:cNvCxnSpPr>
            <a:cxnSpLocks/>
          </p:cNvCxnSpPr>
          <p:nvPr/>
        </p:nvCxnSpPr>
        <p:spPr>
          <a:xfrm>
            <a:off x="8940800" y="2874429"/>
            <a:ext cx="0" cy="5242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7090FA8-1F4E-D44F-9D27-5E52C9E80413}"/>
              </a:ext>
            </a:extLst>
          </p:cNvPr>
          <p:cNvCxnSpPr>
            <a:cxnSpLocks/>
          </p:cNvCxnSpPr>
          <p:nvPr/>
        </p:nvCxnSpPr>
        <p:spPr>
          <a:xfrm>
            <a:off x="3860800" y="2890028"/>
            <a:ext cx="0" cy="51716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E29DABB-38C7-5445-9E12-F645B64CEDBA}"/>
              </a:ext>
            </a:extLst>
          </p:cNvPr>
          <p:cNvCxnSpPr>
            <a:cxnSpLocks/>
          </p:cNvCxnSpPr>
          <p:nvPr/>
        </p:nvCxnSpPr>
        <p:spPr>
          <a:xfrm>
            <a:off x="6400800" y="2884395"/>
            <a:ext cx="0" cy="5242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E29C6B8-D8D9-D745-AA72-4A9219E5B370}"/>
              </a:ext>
            </a:extLst>
          </p:cNvPr>
          <p:cNvSpPr/>
          <p:nvPr/>
        </p:nvSpPr>
        <p:spPr>
          <a:xfrm>
            <a:off x="1" y="2890028"/>
            <a:ext cx="1604676" cy="5171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AUG</a:t>
            </a:r>
          </a:p>
        </p:txBody>
      </p:sp>
      <p:cxnSp>
        <p:nvCxnSpPr>
          <p:cNvPr id="84" name="Straight Connector 83">
            <a:extLst>
              <a:ext uri="{FF2B5EF4-FFF2-40B4-BE49-F238E27FC236}">
                <a16:creationId xmlns:a16="http://schemas.microsoft.com/office/drawing/2014/main" id="{21F87408-01C4-9C45-9F7E-0A7C4B86D6E6}"/>
              </a:ext>
            </a:extLst>
          </p:cNvPr>
          <p:cNvCxnSpPr>
            <a:cxnSpLocks/>
          </p:cNvCxnSpPr>
          <p:nvPr/>
        </p:nvCxnSpPr>
        <p:spPr>
          <a:xfrm>
            <a:off x="1625600" y="2890028"/>
            <a:ext cx="0" cy="51716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F74CA58-F092-854A-AA4E-9579CC207065}"/>
              </a:ext>
            </a:extLst>
          </p:cNvPr>
          <p:cNvCxnSpPr/>
          <p:nvPr/>
        </p:nvCxnSpPr>
        <p:spPr>
          <a:xfrm>
            <a:off x="1203149" y="3216066"/>
            <a:ext cx="0" cy="12573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158D3459-DD93-3840-8DC7-C4596F0ECC10}"/>
              </a:ext>
            </a:extLst>
          </p:cNvPr>
          <p:cNvSpPr/>
          <p:nvPr/>
        </p:nvSpPr>
        <p:spPr>
          <a:xfrm>
            <a:off x="85335" y="4061965"/>
            <a:ext cx="1798076" cy="2683311"/>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TextBox 81">
            <a:extLst>
              <a:ext uri="{FF2B5EF4-FFF2-40B4-BE49-F238E27FC236}">
                <a16:creationId xmlns:a16="http://schemas.microsoft.com/office/drawing/2014/main" id="{B0E79E1E-5616-BD43-A5E1-EBB8F4583B6E}"/>
              </a:ext>
            </a:extLst>
          </p:cNvPr>
          <p:cNvSpPr txBox="1"/>
          <p:nvPr/>
        </p:nvSpPr>
        <p:spPr>
          <a:xfrm>
            <a:off x="43936" y="4038601"/>
            <a:ext cx="1915168" cy="1734449"/>
          </a:xfrm>
          <a:prstGeom prst="rect">
            <a:avLst/>
          </a:prstGeom>
          <a:noFill/>
        </p:spPr>
        <p:txBody>
          <a:bodyPr wrap="square" rtlCol="0">
            <a:spAutoFit/>
          </a:bodyPr>
          <a:lstStyle/>
          <a:p>
            <a:r>
              <a:rPr lang="en-US" sz="1067" dirty="0">
                <a:solidFill>
                  <a:prstClr val="black"/>
                </a:solidFill>
                <a:latin typeface="Franklin Gothic Heavy"/>
              </a:rPr>
              <a:t>Road-to-</a:t>
            </a:r>
            <a:r>
              <a:rPr lang="en-US" sz="1067" dirty="0" err="1">
                <a:solidFill>
                  <a:prstClr val="black"/>
                </a:solidFill>
                <a:latin typeface="Franklin Gothic Heavy"/>
              </a:rPr>
              <a:t>FanDome</a:t>
            </a:r>
            <a:r>
              <a:rPr lang="en-US" sz="1067" dirty="0">
                <a:solidFill>
                  <a:prstClr val="black"/>
                </a:solidFill>
                <a:latin typeface="Franklin Gothic Heavy"/>
              </a:rPr>
              <a:t> 8/31</a:t>
            </a:r>
          </a:p>
          <a:p>
            <a:pPr marL="228594" indent="-228594">
              <a:buFont typeface="Arial" panose="020B0604020202020204" pitchFamily="34" charset="0"/>
              <a:buChar char="•"/>
            </a:pPr>
            <a:r>
              <a:rPr lang="en-US" sz="1067" dirty="0">
                <a:solidFill>
                  <a:prstClr val="black"/>
                </a:solidFill>
              </a:rPr>
              <a:t>Registration/Geo unblock</a:t>
            </a:r>
          </a:p>
          <a:p>
            <a:pPr marL="228594" indent="-228594">
              <a:buFont typeface="Arial" panose="020B0604020202020204" pitchFamily="34" charset="0"/>
              <a:buChar char="•"/>
            </a:pPr>
            <a:r>
              <a:rPr lang="en-US" sz="1067" dirty="0">
                <a:solidFill>
                  <a:prstClr val="black"/>
                </a:solidFill>
              </a:rPr>
              <a:t>Segment/Analytics</a:t>
            </a:r>
          </a:p>
          <a:p>
            <a:pPr marL="228594" indent="-228594">
              <a:buFont typeface="Arial" panose="020B0604020202020204" pitchFamily="34" charset="0"/>
              <a:buChar char="•"/>
            </a:pPr>
            <a:r>
              <a:rPr lang="en-US" sz="1067" dirty="0">
                <a:solidFill>
                  <a:prstClr val="black"/>
                </a:solidFill>
              </a:rPr>
              <a:t>Registration/CRM/SFMC</a:t>
            </a:r>
          </a:p>
          <a:p>
            <a:pPr marL="228594" indent="-228594">
              <a:buFont typeface="Arial" panose="020B0604020202020204" pitchFamily="34" charset="0"/>
              <a:buChar char="•"/>
            </a:pPr>
            <a:r>
              <a:rPr lang="en-US" sz="1067" dirty="0"/>
              <a:t>FAQs/Creative assets 8/9</a:t>
            </a:r>
          </a:p>
          <a:p>
            <a:pPr marL="228594" indent="-228594">
              <a:buFont typeface="Arial" panose="020B0604020202020204" pitchFamily="34" charset="0"/>
              <a:buChar char="•"/>
            </a:pPr>
            <a:r>
              <a:rPr lang="en-US" sz="1067" dirty="0"/>
              <a:t>China version</a:t>
            </a:r>
          </a:p>
          <a:p>
            <a:pPr marL="228594" indent="-228594">
              <a:buFont typeface="Arial" panose="020B0604020202020204" pitchFamily="34" charset="0"/>
              <a:buChar char="•"/>
            </a:pPr>
            <a:r>
              <a:rPr lang="en-US" sz="1067" dirty="0">
                <a:solidFill>
                  <a:prstClr val="black"/>
                </a:solidFill>
              </a:rPr>
              <a:t>QA/UAT</a:t>
            </a:r>
            <a:endParaRPr lang="en-US" sz="1067" dirty="0">
              <a:solidFill>
                <a:srgbClr val="FF0000"/>
              </a:solidFill>
            </a:endParaRPr>
          </a:p>
          <a:p>
            <a:pPr marL="228594" indent="-228594">
              <a:buFont typeface="Arial" panose="020B0604020202020204" pitchFamily="34" charset="0"/>
              <a:buChar char="•"/>
            </a:pPr>
            <a:r>
              <a:rPr lang="en-US" sz="1067" b="1" dirty="0"/>
              <a:t>RTF Launch 8/31 6a ET/9a PT</a:t>
            </a:r>
          </a:p>
          <a:p>
            <a:endParaRPr lang="en-US" sz="1067" dirty="0">
              <a:solidFill>
                <a:prstClr val="black"/>
              </a:solidFill>
            </a:endParaRPr>
          </a:p>
        </p:txBody>
      </p:sp>
      <p:cxnSp>
        <p:nvCxnSpPr>
          <p:cNvPr id="112" name="Straight Connector 111">
            <a:extLst>
              <a:ext uri="{FF2B5EF4-FFF2-40B4-BE49-F238E27FC236}">
                <a16:creationId xmlns:a16="http://schemas.microsoft.com/office/drawing/2014/main" id="{7ADBF321-FA5F-844E-8137-F2BBC21349B2}"/>
              </a:ext>
            </a:extLst>
          </p:cNvPr>
          <p:cNvCxnSpPr/>
          <p:nvPr/>
        </p:nvCxnSpPr>
        <p:spPr>
          <a:xfrm>
            <a:off x="7518400" y="3243958"/>
            <a:ext cx="0" cy="12573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06" name="Rounded Rectangle 105">
            <a:extLst>
              <a:ext uri="{FF2B5EF4-FFF2-40B4-BE49-F238E27FC236}">
                <a16:creationId xmlns:a16="http://schemas.microsoft.com/office/drawing/2014/main" id="{2F64D204-32B5-3D40-A470-A5A40487C82F}"/>
              </a:ext>
            </a:extLst>
          </p:cNvPr>
          <p:cNvSpPr/>
          <p:nvPr/>
        </p:nvSpPr>
        <p:spPr>
          <a:xfrm>
            <a:off x="6604001" y="4070565"/>
            <a:ext cx="1864436" cy="2683311"/>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67" dirty="0">
              <a:solidFill>
                <a:prstClr val="black"/>
              </a:solidFill>
              <a:latin typeface="Franklin Gothic Heavy"/>
            </a:endParaRPr>
          </a:p>
          <a:p>
            <a:r>
              <a:rPr lang="en-US" sz="1067" dirty="0">
                <a:solidFill>
                  <a:prstClr val="black"/>
                </a:solidFill>
              </a:rPr>
              <a:t>    </a:t>
            </a:r>
          </a:p>
          <a:p>
            <a:pPr marL="228594" indent="-228594">
              <a:buFont typeface="Arial" panose="020B0604020202020204" pitchFamily="34" charset="0"/>
              <a:buChar char="•"/>
            </a:pPr>
            <a:endParaRPr lang="en-US" sz="1067" dirty="0">
              <a:solidFill>
                <a:prstClr val="black"/>
              </a:solidFill>
            </a:endParaRPr>
          </a:p>
          <a:p>
            <a:endParaRPr lang="en-US" sz="1067" dirty="0">
              <a:solidFill>
                <a:prstClr val="black"/>
              </a:solidFill>
            </a:endParaRPr>
          </a:p>
          <a:p>
            <a:endParaRPr lang="en-US" sz="1067" dirty="0">
              <a:solidFill>
                <a:prstClr val="black"/>
              </a:solidFill>
            </a:endParaRPr>
          </a:p>
          <a:p>
            <a:endParaRPr lang="en-US" sz="1067" dirty="0">
              <a:solidFill>
                <a:prstClr val="black"/>
              </a:solidFill>
            </a:endParaRPr>
          </a:p>
        </p:txBody>
      </p:sp>
      <p:sp>
        <p:nvSpPr>
          <p:cNvPr id="111" name="TextBox 110">
            <a:extLst>
              <a:ext uri="{FF2B5EF4-FFF2-40B4-BE49-F238E27FC236}">
                <a16:creationId xmlns:a16="http://schemas.microsoft.com/office/drawing/2014/main" id="{0472D7F9-21E9-9E4F-9D0A-B70F79911363}"/>
              </a:ext>
            </a:extLst>
          </p:cNvPr>
          <p:cNvSpPr txBox="1"/>
          <p:nvPr/>
        </p:nvSpPr>
        <p:spPr>
          <a:xfrm>
            <a:off x="6627255" y="4038600"/>
            <a:ext cx="1939423" cy="2719719"/>
          </a:xfrm>
          <a:prstGeom prst="rect">
            <a:avLst/>
          </a:prstGeom>
          <a:noFill/>
        </p:spPr>
        <p:txBody>
          <a:bodyPr wrap="square" rtlCol="0">
            <a:spAutoFit/>
          </a:bodyPr>
          <a:lstStyle/>
          <a:p>
            <a:r>
              <a:rPr lang="en-US" sz="1067" dirty="0">
                <a:solidFill>
                  <a:prstClr val="black"/>
                </a:solidFill>
                <a:latin typeface="Franklin Gothic Heavy"/>
              </a:rPr>
              <a:t>Registration V2 Nov TBD </a:t>
            </a:r>
          </a:p>
          <a:p>
            <a:pPr marL="228594" indent="-228594">
              <a:buFont typeface="Arial" panose="020B0604020202020204" pitchFamily="34" charset="0"/>
              <a:buChar char="•"/>
            </a:pPr>
            <a:r>
              <a:rPr lang="en-US" sz="1067" dirty="0">
                <a:solidFill>
                  <a:prstClr val="black"/>
                </a:solidFill>
              </a:rPr>
              <a:t>DC ecosystem SSO</a:t>
            </a:r>
          </a:p>
          <a:p>
            <a:pPr marL="228594" indent="-228594">
              <a:buFont typeface="Arial" panose="020B0604020202020204" pitchFamily="34" charset="0"/>
              <a:buChar char="•"/>
            </a:pPr>
            <a:r>
              <a:rPr lang="en-US" sz="1067" dirty="0">
                <a:solidFill>
                  <a:prstClr val="black"/>
                </a:solidFill>
              </a:rPr>
              <a:t>Landing Page Hub</a:t>
            </a:r>
          </a:p>
          <a:p>
            <a:pPr marL="228594" indent="-228594">
              <a:buFont typeface="Arial" panose="020B0604020202020204" pitchFamily="34" charset="0"/>
              <a:buChar char="•"/>
            </a:pPr>
            <a:r>
              <a:rPr lang="en-US" sz="1067" dirty="0">
                <a:solidFill>
                  <a:prstClr val="black"/>
                </a:solidFill>
              </a:rPr>
              <a:t>Segment/Analytics</a:t>
            </a:r>
          </a:p>
          <a:p>
            <a:pPr marL="228594" indent="-228594">
              <a:buFont typeface="Arial" panose="020B0604020202020204" pitchFamily="34" charset="0"/>
              <a:buChar char="•"/>
            </a:pPr>
            <a:r>
              <a:rPr lang="en-US" sz="1067" dirty="0">
                <a:solidFill>
                  <a:prstClr val="black"/>
                </a:solidFill>
              </a:rPr>
              <a:t>CRM/SFMC – Registration benefits</a:t>
            </a:r>
          </a:p>
          <a:p>
            <a:pPr marL="228594" indent="-228594">
              <a:buFont typeface="Arial" panose="020B0604020202020204" pitchFamily="34" charset="0"/>
              <a:buChar char="•"/>
            </a:pPr>
            <a:endParaRPr lang="en-US" sz="1067" dirty="0">
              <a:solidFill>
                <a:prstClr val="black"/>
              </a:solidFill>
            </a:endParaRPr>
          </a:p>
          <a:p>
            <a:endParaRPr lang="en-US" sz="1067" dirty="0">
              <a:solidFill>
                <a:prstClr val="black"/>
              </a:solidFill>
              <a:latin typeface="Franklin Gothic Heavy"/>
            </a:endParaRPr>
          </a:p>
          <a:p>
            <a:endParaRPr lang="en-US" sz="1067" dirty="0">
              <a:solidFill>
                <a:prstClr val="black"/>
              </a:solidFill>
              <a:latin typeface="Franklin Gothic Heavy"/>
            </a:endParaRPr>
          </a:p>
          <a:p>
            <a:r>
              <a:rPr lang="en-US" sz="1067" dirty="0">
                <a:solidFill>
                  <a:prstClr val="black"/>
                </a:solidFill>
                <a:latin typeface="Franklin Gothic Heavy"/>
              </a:rPr>
              <a:t>Features/Activations</a:t>
            </a:r>
          </a:p>
          <a:p>
            <a:pPr marL="228594" indent="-228594">
              <a:buFont typeface="Arial" panose="020B0604020202020204" pitchFamily="34" charset="0"/>
              <a:buChar char="•"/>
            </a:pPr>
            <a:r>
              <a:rPr lang="en-US" sz="1067" dirty="0">
                <a:solidFill>
                  <a:prstClr val="black"/>
                </a:solidFill>
              </a:rPr>
              <a:t>Multiverse</a:t>
            </a:r>
          </a:p>
          <a:p>
            <a:pPr marL="228594" indent="-228594">
              <a:buFont typeface="Arial" panose="020B0604020202020204" pitchFamily="34" charset="0"/>
              <a:buChar char="•"/>
            </a:pPr>
            <a:r>
              <a:rPr lang="en-US" sz="1067" dirty="0">
                <a:solidFill>
                  <a:prstClr val="black"/>
                </a:solidFill>
              </a:rPr>
              <a:t>Origin Story</a:t>
            </a:r>
          </a:p>
          <a:p>
            <a:pPr marL="228594" indent="-228594">
              <a:buFont typeface="Arial" panose="020B0604020202020204" pitchFamily="34" charset="0"/>
              <a:buChar char="•"/>
            </a:pPr>
            <a:r>
              <a:rPr lang="en-US" sz="1067" dirty="0">
                <a:solidFill>
                  <a:prstClr val="black"/>
                </a:solidFill>
              </a:rPr>
              <a:t>Avatar</a:t>
            </a:r>
          </a:p>
          <a:p>
            <a:pPr marL="228594" indent="-228594">
              <a:buFont typeface="Arial" panose="020B0604020202020204" pitchFamily="34" charset="0"/>
              <a:buChar char="•"/>
            </a:pPr>
            <a:r>
              <a:rPr lang="en-US" sz="1067" dirty="0">
                <a:solidFill>
                  <a:prstClr val="black"/>
                </a:solidFill>
              </a:rPr>
              <a:t>NFT</a:t>
            </a:r>
          </a:p>
          <a:p>
            <a:pPr marL="228594" indent="-228594">
              <a:buFont typeface="Arial" panose="020B0604020202020204" pitchFamily="34" charset="0"/>
              <a:buChar char="•"/>
            </a:pPr>
            <a:r>
              <a:rPr lang="en-US" sz="1067" dirty="0">
                <a:solidFill>
                  <a:prstClr val="black"/>
                </a:solidFill>
              </a:rPr>
              <a:t>Gamification</a:t>
            </a:r>
          </a:p>
          <a:p>
            <a:pPr marL="228594" indent="-228594">
              <a:buFont typeface="Arial" panose="020B0604020202020204" pitchFamily="34" charset="0"/>
              <a:buChar char="•"/>
            </a:pPr>
            <a:r>
              <a:rPr lang="en-US" sz="1067" dirty="0">
                <a:solidFill>
                  <a:prstClr val="black"/>
                </a:solidFill>
              </a:rPr>
              <a:t>Loyalty Programs</a:t>
            </a:r>
          </a:p>
        </p:txBody>
      </p:sp>
      <p:cxnSp>
        <p:nvCxnSpPr>
          <p:cNvPr id="113" name="Straight Connector 112">
            <a:extLst>
              <a:ext uri="{FF2B5EF4-FFF2-40B4-BE49-F238E27FC236}">
                <a16:creationId xmlns:a16="http://schemas.microsoft.com/office/drawing/2014/main" id="{DD876504-4F14-5343-832C-4A34575FAABA}"/>
              </a:ext>
            </a:extLst>
          </p:cNvPr>
          <p:cNvCxnSpPr/>
          <p:nvPr/>
        </p:nvCxnSpPr>
        <p:spPr>
          <a:xfrm>
            <a:off x="5038965" y="3398686"/>
            <a:ext cx="0" cy="12573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01" name="Rounded Rectangle 100">
            <a:extLst>
              <a:ext uri="{FF2B5EF4-FFF2-40B4-BE49-F238E27FC236}">
                <a16:creationId xmlns:a16="http://schemas.microsoft.com/office/drawing/2014/main" id="{94BAEDB7-2E3F-134E-95BA-C9B331F32D96}"/>
              </a:ext>
            </a:extLst>
          </p:cNvPr>
          <p:cNvSpPr/>
          <p:nvPr/>
        </p:nvSpPr>
        <p:spPr>
          <a:xfrm>
            <a:off x="4203757" y="4061963"/>
            <a:ext cx="1892244" cy="2683311"/>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67" dirty="0">
              <a:solidFill>
                <a:prstClr val="black"/>
              </a:solidFill>
              <a:latin typeface="Franklin Gothic Heavy"/>
            </a:endParaRPr>
          </a:p>
          <a:p>
            <a:pPr marL="228594" indent="-228594">
              <a:buFont typeface="Arial" panose="020B0604020202020204" pitchFamily="34" charset="0"/>
              <a:buChar char="•"/>
            </a:pPr>
            <a:endParaRPr lang="en-US" sz="1067" dirty="0">
              <a:solidFill>
                <a:prstClr val="black"/>
              </a:solidFill>
            </a:endParaRPr>
          </a:p>
          <a:p>
            <a:endParaRPr lang="en-US" sz="1067" dirty="0">
              <a:solidFill>
                <a:prstClr val="black"/>
              </a:solidFill>
            </a:endParaRPr>
          </a:p>
          <a:p>
            <a:pPr marL="228594" indent="-228594">
              <a:buFont typeface="Arial" panose="020B0604020202020204" pitchFamily="34" charset="0"/>
              <a:buChar char="•"/>
            </a:pPr>
            <a:endParaRPr lang="en-US" sz="1067" dirty="0">
              <a:solidFill>
                <a:prstClr val="black"/>
              </a:solidFill>
            </a:endParaRPr>
          </a:p>
          <a:p>
            <a:pPr marL="228594" indent="-228594">
              <a:buFont typeface="Arial" panose="020B0604020202020204" pitchFamily="34" charset="0"/>
              <a:buChar char="•"/>
            </a:pPr>
            <a:endParaRPr lang="en-US" sz="1067" dirty="0">
              <a:solidFill>
                <a:prstClr val="black"/>
              </a:solidFill>
            </a:endParaRPr>
          </a:p>
          <a:p>
            <a:endParaRPr lang="en-US" sz="2400" dirty="0">
              <a:solidFill>
                <a:prstClr val="black"/>
              </a:solidFill>
            </a:endParaRPr>
          </a:p>
        </p:txBody>
      </p:sp>
      <p:sp>
        <p:nvSpPr>
          <p:cNvPr id="110" name="TextBox 109">
            <a:extLst>
              <a:ext uri="{FF2B5EF4-FFF2-40B4-BE49-F238E27FC236}">
                <a16:creationId xmlns:a16="http://schemas.microsoft.com/office/drawing/2014/main" id="{58B806F8-024D-5A43-87DE-C1F6169A370A}"/>
              </a:ext>
            </a:extLst>
          </p:cNvPr>
          <p:cNvSpPr txBox="1"/>
          <p:nvPr/>
        </p:nvSpPr>
        <p:spPr>
          <a:xfrm>
            <a:off x="4244967" y="4038601"/>
            <a:ext cx="1794135" cy="2391296"/>
          </a:xfrm>
          <a:prstGeom prst="rect">
            <a:avLst/>
          </a:prstGeom>
          <a:noFill/>
        </p:spPr>
        <p:txBody>
          <a:bodyPr wrap="square" rtlCol="0">
            <a:spAutoFit/>
          </a:bodyPr>
          <a:lstStyle/>
          <a:p>
            <a:r>
              <a:rPr lang="en-US" sz="1067" dirty="0" err="1">
                <a:solidFill>
                  <a:prstClr val="black"/>
                </a:solidFill>
                <a:latin typeface="Franklin Gothic Heavy"/>
              </a:rPr>
              <a:t>FanDome</a:t>
            </a:r>
            <a:r>
              <a:rPr lang="en-US" sz="1067" dirty="0">
                <a:solidFill>
                  <a:prstClr val="black"/>
                </a:solidFill>
                <a:latin typeface="Franklin Gothic Heavy"/>
              </a:rPr>
              <a:t> 10/16</a:t>
            </a:r>
          </a:p>
          <a:p>
            <a:pPr marL="228594" indent="-228594">
              <a:buFont typeface="Arial" panose="020B0604020202020204" pitchFamily="34" charset="0"/>
              <a:buChar char="•"/>
            </a:pPr>
            <a:r>
              <a:rPr lang="en-US" sz="1067" dirty="0">
                <a:solidFill>
                  <a:prstClr val="black"/>
                </a:solidFill>
              </a:rPr>
              <a:t>Content</a:t>
            </a:r>
          </a:p>
          <a:p>
            <a:pPr marL="228594" indent="-228594">
              <a:buFont typeface="Arial" panose="020B0604020202020204" pitchFamily="34" charset="0"/>
              <a:buChar char="•"/>
            </a:pPr>
            <a:r>
              <a:rPr lang="en-US" sz="1067" dirty="0">
                <a:solidFill>
                  <a:prstClr val="black"/>
                </a:solidFill>
              </a:rPr>
              <a:t>Creative assets</a:t>
            </a:r>
          </a:p>
          <a:p>
            <a:pPr marL="228594" indent="-228594">
              <a:buFont typeface="Arial" panose="020B0604020202020204" pitchFamily="34" charset="0"/>
              <a:buChar char="•"/>
            </a:pPr>
            <a:r>
              <a:rPr lang="en-US" sz="1067" dirty="0">
                <a:solidFill>
                  <a:prstClr val="black"/>
                </a:solidFill>
              </a:rPr>
              <a:t>QA/UAT</a:t>
            </a:r>
            <a:endParaRPr lang="en-US" sz="1067" dirty="0">
              <a:solidFill>
                <a:schemeClr val="accent6">
                  <a:lumMod val="75000"/>
                </a:schemeClr>
              </a:solidFill>
            </a:endParaRPr>
          </a:p>
          <a:p>
            <a:pPr marL="228594" indent="-228594">
              <a:buFont typeface="Arial" panose="020B0604020202020204" pitchFamily="34" charset="0"/>
              <a:buChar char="•"/>
            </a:pPr>
            <a:r>
              <a:rPr lang="en-US" sz="1067" b="1" dirty="0">
                <a:solidFill>
                  <a:prstClr val="black"/>
                </a:solidFill>
              </a:rPr>
              <a:t>FanDome Launch 10/16 TBD</a:t>
            </a:r>
          </a:p>
          <a:p>
            <a:endParaRPr lang="en-US" sz="1067" dirty="0">
              <a:solidFill>
                <a:prstClr val="black"/>
              </a:solidFill>
              <a:latin typeface="Franklin Gothic Heavy"/>
            </a:endParaRPr>
          </a:p>
          <a:p>
            <a:endParaRPr lang="en-US" sz="1067" dirty="0">
              <a:solidFill>
                <a:prstClr val="black"/>
              </a:solidFill>
              <a:latin typeface="Franklin Gothic Heavy"/>
            </a:endParaRPr>
          </a:p>
          <a:p>
            <a:endParaRPr lang="en-US" sz="1067" dirty="0">
              <a:solidFill>
                <a:prstClr val="black"/>
              </a:solidFill>
              <a:latin typeface="Franklin Gothic Heavy"/>
            </a:endParaRPr>
          </a:p>
          <a:p>
            <a:r>
              <a:rPr lang="en-US" sz="1067" dirty="0">
                <a:solidFill>
                  <a:prstClr val="black"/>
                </a:solidFill>
                <a:latin typeface="Franklin Gothic Heavy"/>
              </a:rPr>
              <a:t>Features/Activations</a:t>
            </a:r>
          </a:p>
          <a:p>
            <a:pPr marL="228594" indent="-228594">
              <a:buFont typeface="Arial" panose="020B0604020202020204" pitchFamily="34" charset="0"/>
              <a:buChar char="•"/>
            </a:pPr>
            <a:r>
              <a:rPr lang="en-US" sz="1067" dirty="0">
                <a:solidFill>
                  <a:prstClr val="black"/>
                </a:solidFill>
              </a:rPr>
              <a:t>Video event</a:t>
            </a:r>
          </a:p>
          <a:p>
            <a:pPr marL="228594" indent="-228594">
              <a:buFont typeface="Arial" panose="020B0604020202020204" pitchFamily="34" charset="0"/>
              <a:buChar char="•"/>
            </a:pPr>
            <a:r>
              <a:rPr lang="en-US" sz="1067" dirty="0">
                <a:solidFill>
                  <a:prstClr val="black"/>
                </a:solidFill>
              </a:rPr>
              <a:t>Private chat/watch party</a:t>
            </a:r>
          </a:p>
          <a:p>
            <a:pPr marL="228594" indent="-228594">
              <a:buFont typeface="Arial" panose="020B0604020202020204" pitchFamily="34" charset="0"/>
              <a:buChar char="•"/>
            </a:pPr>
            <a:r>
              <a:rPr lang="en-US" sz="1067" dirty="0">
                <a:solidFill>
                  <a:prstClr val="black"/>
                </a:solidFill>
              </a:rPr>
              <a:t>Games/Prizes</a:t>
            </a:r>
          </a:p>
          <a:p>
            <a:endParaRPr lang="en-US" sz="1067" dirty="0">
              <a:solidFill>
                <a:prstClr val="black"/>
              </a:solidFill>
            </a:endParaRPr>
          </a:p>
        </p:txBody>
      </p:sp>
      <p:pic>
        <p:nvPicPr>
          <p:cNvPr id="23" name="Picture 22">
            <a:extLst>
              <a:ext uri="{FF2B5EF4-FFF2-40B4-BE49-F238E27FC236}">
                <a16:creationId xmlns:a16="http://schemas.microsoft.com/office/drawing/2014/main" id="{F0F3976E-9988-7641-BB1D-753B29A55A19}"/>
              </a:ext>
            </a:extLst>
          </p:cNvPr>
          <p:cNvPicPr>
            <a:picLocks noChangeAspect="1"/>
          </p:cNvPicPr>
          <p:nvPr/>
        </p:nvPicPr>
        <p:blipFill>
          <a:blip r:embed="rId5"/>
          <a:stretch>
            <a:fillRect/>
          </a:stretch>
        </p:blipFill>
        <p:spPr>
          <a:xfrm rot="615793">
            <a:off x="7677277" y="1417554"/>
            <a:ext cx="344456" cy="512268"/>
          </a:xfrm>
          <a:prstGeom prst="rect">
            <a:avLst/>
          </a:prstGeom>
        </p:spPr>
      </p:pic>
      <p:pic>
        <p:nvPicPr>
          <p:cNvPr id="114" name="Picture 113">
            <a:extLst>
              <a:ext uri="{FF2B5EF4-FFF2-40B4-BE49-F238E27FC236}">
                <a16:creationId xmlns:a16="http://schemas.microsoft.com/office/drawing/2014/main" id="{4C01F155-113B-4A46-98F7-99986E55F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0634" y="1313152"/>
            <a:ext cx="1009070" cy="1153752"/>
          </a:xfrm>
          <a:prstGeom prst="rect">
            <a:avLst/>
          </a:prstGeom>
        </p:spPr>
      </p:pic>
      <p:grpSp>
        <p:nvGrpSpPr>
          <p:cNvPr id="115" name="Group 114">
            <a:extLst>
              <a:ext uri="{FF2B5EF4-FFF2-40B4-BE49-F238E27FC236}">
                <a16:creationId xmlns:a16="http://schemas.microsoft.com/office/drawing/2014/main" id="{9601BA3B-11E9-0F40-AC4D-5A6C2D203DC3}"/>
              </a:ext>
            </a:extLst>
          </p:cNvPr>
          <p:cNvGrpSpPr/>
          <p:nvPr/>
        </p:nvGrpSpPr>
        <p:grpSpPr>
          <a:xfrm>
            <a:off x="6442813" y="2312154"/>
            <a:ext cx="2213086" cy="975149"/>
            <a:chOff x="5857000" y="1019553"/>
            <a:chExt cx="1392800" cy="1683805"/>
          </a:xfrm>
        </p:grpSpPr>
        <p:cxnSp>
          <p:nvCxnSpPr>
            <p:cNvPr id="116" name="Straight Connector 115">
              <a:extLst>
                <a:ext uri="{FF2B5EF4-FFF2-40B4-BE49-F238E27FC236}">
                  <a16:creationId xmlns:a16="http://schemas.microsoft.com/office/drawing/2014/main" id="{DAA16AA5-5787-0247-95B7-4E0DE7BC6CD0}"/>
                </a:ext>
              </a:extLst>
            </p:cNvPr>
            <p:cNvCxnSpPr>
              <a:cxnSpLocks/>
            </p:cNvCxnSpPr>
            <p:nvPr/>
          </p:nvCxnSpPr>
          <p:spPr>
            <a:xfrm flipV="1">
              <a:off x="6525900" y="1667557"/>
              <a:ext cx="0" cy="1035801"/>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C9B5DA65-450E-A047-B995-120D2BB2B370}"/>
                </a:ext>
              </a:extLst>
            </p:cNvPr>
            <p:cNvSpPr txBox="1"/>
            <p:nvPr/>
          </p:nvSpPr>
          <p:spPr>
            <a:xfrm>
              <a:off x="5857000" y="1019553"/>
              <a:ext cx="1392800" cy="478298"/>
            </a:xfrm>
            <a:prstGeom prst="rect">
              <a:avLst/>
            </a:prstGeom>
            <a:noFill/>
          </p:spPr>
          <p:txBody>
            <a:bodyPr wrap="square" rtlCol="0">
              <a:spAutoFit/>
            </a:bodyPr>
            <a:lstStyle/>
            <a:p>
              <a:r>
                <a:rPr lang="en-US" sz="1200" dirty="0">
                  <a:solidFill>
                    <a:prstClr val="black"/>
                  </a:solidFill>
                  <a:latin typeface="Franklin Gothic Heavy"/>
                </a:rPr>
                <a:t>DC Single Identity Nov TBD</a:t>
              </a:r>
              <a:endParaRPr lang="en-US" sz="1200" dirty="0">
                <a:solidFill>
                  <a:prstClr val="black"/>
                </a:solidFill>
              </a:endParaRPr>
            </a:p>
          </p:txBody>
        </p:sp>
      </p:grpSp>
      <p:cxnSp>
        <p:nvCxnSpPr>
          <p:cNvPr id="122" name="Straight Connector 121">
            <a:extLst>
              <a:ext uri="{FF2B5EF4-FFF2-40B4-BE49-F238E27FC236}">
                <a16:creationId xmlns:a16="http://schemas.microsoft.com/office/drawing/2014/main" id="{5FAD45DC-F196-5A45-BD81-4E14D135A48A}"/>
              </a:ext>
            </a:extLst>
          </p:cNvPr>
          <p:cNvCxnSpPr/>
          <p:nvPr/>
        </p:nvCxnSpPr>
        <p:spPr>
          <a:xfrm>
            <a:off x="9228544" y="3390901"/>
            <a:ext cx="0" cy="12573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23" name="Rounded Rectangle 122">
            <a:extLst>
              <a:ext uri="{FF2B5EF4-FFF2-40B4-BE49-F238E27FC236}">
                <a16:creationId xmlns:a16="http://schemas.microsoft.com/office/drawing/2014/main" id="{4DAD6FB4-E4B7-4647-9C3D-BAE033F84E23}"/>
              </a:ext>
            </a:extLst>
          </p:cNvPr>
          <p:cNvSpPr/>
          <p:nvPr/>
        </p:nvSpPr>
        <p:spPr>
          <a:xfrm>
            <a:off x="8990885" y="4061963"/>
            <a:ext cx="1759799" cy="2683311"/>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67" dirty="0">
              <a:solidFill>
                <a:prstClr val="black"/>
              </a:solidFill>
              <a:latin typeface="Franklin Gothic Heavy"/>
            </a:endParaRPr>
          </a:p>
          <a:p>
            <a:r>
              <a:rPr lang="en-US" sz="1067" dirty="0">
                <a:solidFill>
                  <a:prstClr val="black"/>
                </a:solidFill>
              </a:rPr>
              <a:t>    </a:t>
            </a:r>
          </a:p>
          <a:p>
            <a:pPr marL="228594" indent="-228594">
              <a:buFont typeface="Arial" panose="020B0604020202020204" pitchFamily="34" charset="0"/>
              <a:buChar char="•"/>
            </a:pPr>
            <a:endParaRPr lang="en-US" sz="1067" dirty="0">
              <a:solidFill>
                <a:prstClr val="black"/>
              </a:solidFill>
            </a:endParaRPr>
          </a:p>
          <a:p>
            <a:endParaRPr lang="en-US" sz="1067" dirty="0">
              <a:solidFill>
                <a:prstClr val="black"/>
              </a:solidFill>
            </a:endParaRPr>
          </a:p>
          <a:p>
            <a:endParaRPr lang="en-US" sz="1067" dirty="0">
              <a:solidFill>
                <a:prstClr val="black"/>
              </a:solidFill>
            </a:endParaRPr>
          </a:p>
          <a:p>
            <a:endParaRPr lang="en-US" sz="1067" dirty="0">
              <a:solidFill>
                <a:prstClr val="black"/>
              </a:solidFill>
            </a:endParaRPr>
          </a:p>
        </p:txBody>
      </p:sp>
      <p:sp>
        <p:nvSpPr>
          <p:cNvPr id="124" name="TextBox 123">
            <a:extLst>
              <a:ext uri="{FF2B5EF4-FFF2-40B4-BE49-F238E27FC236}">
                <a16:creationId xmlns:a16="http://schemas.microsoft.com/office/drawing/2014/main" id="{5A759BD0-E54A-564B-830D-A550AF058D5D}"/>
              </a:ext>
            </a:extLst>
          </p:cNvPr>
          <p:cNvSpPr txBox="1"/>
          <p:nvPr/>
        </p:nvSpPr>
        <p:spPr>
          <a:xfrm>
            <a:off x="9036360" y="4038601"/>
            <a:ext cx="1759800" cy="2883931"/>
          </a:xfrm>
          <a:prstGeom prst="rect">
            <a:avLst/>
          </a:prstGeom>
          <a:noFill/>
        </p:spPr>
        <p:txBody>
          <a:bodyPr wrap="square" rtlCol="0">
            <a:spAutoFit/>
          </a:bodyPr>
          <a:lstStyle/>
          <a:p>
            <a:r>
              <a:rPr lang="en-US" sz="1067" dirty="0">
                <a:solidFill>
                  <a:prstClr val="black"/>
                </a:solidFill>
                <a:latin typeface="Franklin Gothic Heavy"/>
              </a:rPr>
              <a:t>CRM Dec TBD</a:t>
            </a:r>
          </a:p>
          <a:p>
            <a:pPr marL="171450" indent="-171450">
              <a:buFont typeface="Arial" panose="020B0604020202020204" pitchFamily="34" charset="0"/>
              <a:buChar char="•"/>
            </a:pPr>
            <a:r>
              <a:rPr lang="en-US" sz="1067" dirty="0">
                <a:solidFill>
                  <a:prstClr val="black"/>
                </a:solidFill>
              </a:rPr>
              <a:t>NPS Survey</a:t>
            </a:r>
          </a:p>
          <a:p>
            <a:pPr marL="171450" indent="-171450">
              <a:buFont typeface="Arial" panose="020B0604020202020204" pitchFamily="34" charset="0"/>
              <a:buChar char="•"/>
            </a:pPr>
            <a:r>
              <a:rPr lang="en-US" sz="1067" dirty="0">
                <a:solidFill>
                  <a:prstClr val="black"/>
                </a:solidFill>
              </a:rPr>
              <a:t>Customer Care feedback</a:t>
            </a:r>
          </a:p>
          <a:p>
            <a:endParaRPr lang="en-US" sz="1067" dirty="0">
              <a:solidFill>
                <a:prstClr val="black"/>
              </a:solidFill>
              <a:latin typeface="Franklin Gothic Heavy"/>
            </a:endParaRPr>
          </a:p>
          <a:p>
            <a:endParaRPr lang="en-US" sz="1067" dirty="0">
              <a:solidFill>
                <a:prstClr val="black"/>
              </a:solidFill>
              <a:latin typeface="Franklin Gothic Heavy"/>
            </a:endParaRPr>
          </a:p>
          <a:p>
            <a:endParaRPr lang="en-US" sz="1067" dirty="0">
              <a:solidFill>
                <a:prstClr val="black"/>
              </a:solidFill>
              <a:latin typeface="Franklin Gothic Heavy"/>
            </a:endParaRPr>
          </a:p>
          <a:p>
            <a:endParaRPr lang="en-US" sz="1067" dirty="0">
              <a:solidFill>
                <a:prstClr val="black"/>
              </a:solidFill>
              <a:latin typeface="Franklin Gothic Heavy"/>
            </a:endParaRPr>
          </a:p>
          <a:p>
            <a:endParaRPr lang="en-US" sz="1067" dirty="0">
              <a:solidFill>
                <a:prstClr val="black"/>
              </a:solidFill>
              <a:latin typeface="Franklin Gothic Heavy"/>
            </a:endParaRPr>
          </a:p>
          <a:p>
            <a:endParaRPr lang="en-US" sz="1067" dirty="0">
              <a:solidFill>
                <a:prstClr val="black"/>
              </a:solidFill>
              <a:latin typeface="Franklin Gothic Heavy"/>
            </a:endParaRPr>
          </a:p>
          <a:p>
            <a:r>
              <a:rPr lang="en-US" sz="1067" dirty="0">
                <a:solidFill>
                  <a:prstClr val="black"/>
                </a:solidFill>
                <a:latin typeface="Franklin Gothic Heavy"/>
              </a:rPr>
              <a:t>Planning</a:t>
            </a:r>
          </a:p>
          <a:p>
            <a:pPr marL="228594" indent="-228594">
              <a:buFont typeface="Arial" panose="020B0604020202020204" pitchFamily="34" charset="0"/>
              <a:buChar char="•"/>
            </a:pPr>
            <a:r>
              <a:rPr lang="en-US" sz="1067" dirty="0">
                <a:solidFill>
                  <a:prstClr val="black"/>
                </a:solidFill>
              </a:rPr>
              <a:t>2022 strategy and Execution Plan of 2022 Roadmap</a:t>
            </a:r>
          </a:p>
          <a:p>
            <a:endParaRPr lang="en-US" sz="1067" dirty="0">
              <a:solidFill>
                <a:prstClr val="black"/>
              </a:solidFill>
              <a:latin typeface="Franklin Gothic Heavy"/>
            </a:endParaRPr>
          </a:p>
          <a:p>
            <a:endParaRPr lang="en-US" sz="1067" dirty="0">
              <a:solidFill>
                <a:prstClr val="black"/>
              </a:solidFill>
              <a:latin typeface="Franklin Gothic Heavy"/>
            </a:endParaRPr>
          </a:p>
          <a:p>
            <a:endParaRPr lang="en-US" sz="1067" dirty="0">
              <a:solidFill>
                <a:prstClr val="black"/>
              </a:solidFill>
              <a:latin typeface="Franklin Gothic Heavy"/>
            </a:endParaRPr>
          </a:p>
          <a:p>
            <a:endParaRPr lang="en-US" sz="1067" dirty="0">
              <a:solidFill>
                <a:prstClr val="black"/>
              </a:solidFill>
            </a:endParaRPr>
          </a:p>
        </p:txBody>
      </p:sp>
      <p:sp>
        <p:nvSpPr>
          <p:cNvPr id="30" name="TextBox 29">
            <a:extLst>
              <a:ext uri="{FF2B5EF4-FFF2-40B4-BE49-F238E27FC236}">
                <a16:creationId xmlns:a16="http://schemas.microsoft.com/office/drawing/2014/main" id="{817879D2-9026-ED4A-8F3F-E29DD5018795}"/>
              </a:ext>
            </a:extLst>
          </p:cNvPr>
          <p:cNvSpPr txBox="1"/>
          <p:nvPr/>
        </p:nvSpPr>
        <p:spPr>
          <a:xfrm>
            <a:off x="3196327" y="102027"/>
            <a:ext cx="5459572" cy="461665"/>
          </a:xfrm>
          <a:prstGeom prst="rect">
            <a:avLst/>
          </a:prstGeom>
          <a:noFill/>
        </p:spPr>
        <p:txBody>
          <a:bodyPr wrap="square" rtlCol="0">
            <a:spAutoFit/>
          </a:bodyPr>
          <a:lstStyle/>
          <a:p>
            <a:pPr algn="ctr"/>
            <a:r>
              <a:rPr lang="en-US" sz="2400" b="1" dirty="0">
                <a:latin typeface="+mj-lt"/>
              </a:rPr>
              <a:t>DC ROADMAP 2021</a:t>
            </a:r>
          </a:p>
        </p:txBody>
      </p:sp>
      <p:sp>
        <p:nvSpPr>
          <p:cNvPr id="31" name="TextBox 30">
            <a:extLst>
              <a:ext uri="{FF2B5EF4-FFF2-40B4-BE49-F238E27FC236}">
                <a16:creationId xmlns:a16="http://schemas.microsoft.com/office/drawing/2014/main" id="{D9ED45F6-6A7A-B244-961B-4F99B8B752E2}"/>
              </a:ext>
            </a:extLst>
          </p:cNvPr>
          <p:cNvSpPr txBox="1"/>
          <p:nvPr/>
        </p:nvSpPr>
        <p:spPr>
          <a:xfrm>
            <a:off x="10401190" y="6511653"/>
            <a:ext cx="1759799" cy="256545"/>
          </a:xfrm>
          <a:prstGeom prst="rect">
            <a:avLst/>
          </a:prstGeom>
          <a:noFill/>
        </p:spPr>
        <p:txBody>
          <a:bodyPr wrap="square" rtlCol="0">
            <a:spAutoFit/>
          </a:bodyPr>
          <a:lstStyle/>
          <a:p>
            <a:pPr algn="r"/>
            <a:r>
              <a:rPr lang="en-US" sz="1067" i="1" dirty="0"/>
              <a:t>Subject to change</a:t>
            </a:r>
          </a:p>
        </p:txBody>
      </p:sp>
      <p:pic>
        <p:nvPicPr>
          <p:cNvPr id="144" name="Picture 143">
            <a:extLst>
              <a:ext uri="{FF2B5EF4-FFF2-40B4-BE49-F238E27FC236}">
                <a16:creationId xmlns:a16="http://schemas.microsoft.com/office/drawing/2014/main" id="{38D2A604-9E34-2B4B-BFF0-8094813BE1C1}"/>
              </a:ext>
            </a:extLst>
          </p:cNvPr>
          <p:cNvPicPr>
            <a:picLocks noChangeAspect="1"/>
          </p:cNvPicPr>
          <p:nvPr/>
        </p:nvPicPr>
        <p:blipFill>
          <a:blip r:embed="rId7"/>
          <a:stretch>
            <a:fillRect/>
          </a:stretch>
        </p:blipFill>
        <p:spPr>
          <a:xfrm>
            <a:off x="7647414" y="675908"/>
            <a:ext cx="851250" cy="692878"/>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1B1410E4-7AD0-E543-B16F-B6DAF92A13BE}"/>
              </a:ext>
            </a:extLst>
          </p:cNvPr>
          <p:cNvPicPr>
            <a:picLocks noChangeAspect="1"/>
          </p:cNvPicPr>
          <p:nvPr/>
        </p:nvPicPr>
        <p:blipFill>
          <a:blip r:embed="rId8"/>
          <a:stretch>
            <a:fillRect/>
          </a:stretch>
        </p:blipFill>
        <p:spPr>
          <a:xfrm>
            <a:off x="890382" y="858673"/>
            <a:ext cx="664641" cy="1440055"/>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DC3EFCE1-9206-1B40-B6E1-415ED3CA3340}"/>
              </a:ext>
            </a:extLst>
          </p:cNvPr>
          <p:cNvPicPr>
            <a:picLocks noChangeAspect="1"/>
          </p:cNvPicPr>
          <p:nvPr/>
        </p:nvPicPr>
        <p:blipFill>
          <a:blip r:embed="rId9"/>
          <a:stretch>
            <a:fillRect/>
          </a:stretch>
        </p:blipFill>
        <p:spPr>
          <a:xfrm>
            <a:off x="6415148" y="780930"/>
            <a:ext cx="682453" cy="1466428"/>
          </a:xfrm>
          <a:prstGeom prst="rect">
            <a:avLst/>
          </a:prstGeom>
          <a:effectLst>
            <a:outerShdw blurRad="50800" dist="38100" dir="5400000" algn="t" rotWithShape="0">
              <a:prstClr val="black">
                <a:alpha val="40000"/>
              </a:prstClr>
            </a:outerShdw>
          </a:effectLst>
        </p:spPr>
      </p:pic>
      <p:cxnSp>
        <p:nvCxnSpPr>
          <p:cNvPr id="95" name="Straight Connector 94">
            <a:extLst>
              <a:ext uri="{FF2B5EF4-FFF2-40B4-BE49-F238E27FC236}">
                <a16:creationId xmlns:a16="http://schemas.microsoft.com/office/drawing/2014/main" id="{87BC0073-AEA2-F240-BA5E-908D5DF59531}"/>
              </a:ext>
            </a:extLst>
          </p:cNvPr>
          <p:cNvCxnSpPr/>
          <p:nvPr/>
        </p:nvCxnSpPr>
        <p:spPr>
          <a:xfrm>
            <a:off x="2875660" y="3398686"/>
            <a:ext cx="0" cy="12573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D9002952-5A9C-6D46-850C-3F493C95E154}"/>
              </a:ext>
            </a:extLst>
          </p:cNvPr>
          <p:cNvSpPr/>
          <p:nvPr/>
        </p:nvSpPr>
        <p:spPr>
          <a:xfrm>
            <a:off x="2017372" y="4061963"/>
            <a:ext cx="1690800" cy="2683311"/>
          </a:xfrm>
          <a:prstGeom prst="roundRect">
            <a:avLst>
              <a:gd name="adj" fmla="val 6468"/>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67" dirty="0">
              <a:solidFill>
                <a:prstClr val="black"/>
              </a:solidFill>
            </a:endParaRPr>
          </a:p>
          <a:p>
            <a:endParaRPr lang="en-US" sz="1067" dirty="0">
              <a:solidFill>
                <a:prstClr val="black"/>
              </a:solidFill>
            </a:endParaRPr>
          </a:p>
          <a:p>
            <a:pPr marL="228594" indent="-228594">
              <a:buFont typeface="Arial" panose="020B0604020202020204" pitchFamily="34" charset="0"/>
              <a:buChar char="•"/>
            </a:pPr>
            <a:endParaRPr lang="en-US" sz="1067" dirty="0">
              <a:solidFill>
                <a:prstClr val="black"/>
              </a:solidFill>
            </a:endParaRPr>
          </a:p>
          <a:p>
            <a:pPr marL="228594" indent="-228594">
              <a:buFont typeface="Arial" panose="020B0604020202020204" pitchFamily="34" charset="0"/>
              <a:buChar char="•"/>
            </a:pPr>
            <a:endParaRPr lang="en-US" sz="1067" dirty="0">
              <a:solidFill>
                <a:prstClr val="black"/>
              </a:solidFill>
            </a:endParaRPr>
          </a:p>
          <a:p>
            <a:endParaRPr lang="en-US" sz="2400" dirty="0">
              <a:solidFill>
                <a:prstClr val="black"/>
              </a:solidFill>
            </a:endParaRPr>
          </a:p>
        </p:txBody>
      </p:sp>
      <p:sp>
        <p:nvSpPr>
          <p:cNvPr id="109" name="TextBox 108">
            <a:extLst>
              <a:ext uri="{FF2B5EF4-FFF2-40B4-BE49-F238E27FC236}">
                <a16:creationId xmlns:a16="http://schemas.microsoft.com/office/drawing/2014/main" id="{83F0C266-09BD-E143-9EE6-9A1A4B2A7F05}"/>
              </a:ext>
            </a:extLst>
          </p:cNvPr>
          <p:cNvSpPr txBox="1"/>
          <p:nvPr/>
        </p:nvSpPr>
        <p:spPr>
          <a:xfrm>
            <a:off x="2029742" y="4038600"/>
            <a:ext cx="1678428" cy="1570238"/>
          </a:xfrm>
          <a:prstGeom prst="rect">
            <a:avLst/>
          </a:prstGeom>
          <a:noFill/>
        </p:spPr>
        <p:txBody>
          <a:bodyPr wrap="square" rtlCol="0">
            <a:spAutoFit/>
          </a:bodyPr>
          <a:lstStyle/>
          <a:p>
            <a:r>
              <a:rPr lang="en-US" sz="1067" dirty="0">
                <a:solidFill>
                  <a:prstClr val="black"/>
                </a:solidFill>
                <a:latin typeface="Franklin Gothic Heavy"/>
              </a:rPr>
              <a:t>Activations Sept </a:t>
            </a:r>
          </a:p>
          <a:p>
            <a:pPr marL="228594" indent="-228594">
              <a:buFont typeface="Arial" panose="020B0604020202020204" pitchFamily="34" charset="0"/>
              <a:buChar char="•"/>
            </a:pPr>
            <a:r>
              <a:rPr lang="en-US" sz="1067" dirty="0">
                <a:solidFill>
                  <a:prstClr val="black"/>
                </a:solidFill>
              </a:rPr>
              <a:t>F2R Comics </a:t>
            </a:r>
          </a:p>
          <a:p>
            <a:pPr marL="228594" indent="-228594">
              <a:buFont typeface="Arial" panose="020B0604020202020204" pitchFamily="34" charset="0"/>
              <a:buChar char="•"/>
            </a:pPr>
            <a:r>
              <a:rPr lang="en-US" sz="1067" dirty="0">
                <a:solidFill>
                  <a:prstClr val="black"/>
                </a:solidFill>
              </a:rPr>
              <a:t>Batman Week</a:t>
            </a:r>
          </a:p>
          <a:p>
            <a:pPr marL="228594" indent="-228594">
              <a:buFont typeface="Arial" panose="020B0604020202020204" pitchFamily="34" charset="0"/>
              <a:buChar char="•"/>
            </a:pPr>
            <a:r>
              <a:rPr lang="en-US" sz="1067" dirty="0">
                <a:solidFill>
                  <a:prstClr val="black"/>
                </a:solidFill>
              </a:rPr>
              <a:t>Sweepstakes Trivia</a:t>
            </a:r>
          </a:p>
          <a:p>
            <a:pPr marL="228594" indent="-228594">
              <a:buFont typeface="Arial" panose="020B0604020202020204" pitchFamily="34" charset="0"/>
              <a:buChar char="•"/>
            </a:pPr>
            <a:r>
              <a:rPr lang="en-US" sz="1067" dirty="0">
                <a:solidFill>
                  <a:prstClr val="black"/>
                </a:solidFill>
              </a:rPr>
              <a:t>CRM Scavenger</a:t>
            </a:r>
          </a:p>
          <a:p>
            <a:pPr marL="228594" indent="-228594">
              <a:buFont typeface="Arial" panose="020B0604020202020204" pitchFamily="34" charset="0"/>
              <a:buChar char="•"/>
            </a:pPr>
            <a:endParaRPr lang="en-US" sz="1067" dirty="0">
              <a:solidFill>
                <a:prstClr val="black"/>
              </a:solidFill>
            </a:endParaRPr>
          </a:p>
          <a:p>
            <a:pPr marL="228594" indent="-228594">
              <a:buFont typeface="Arial" panose="020B0604020202020204" pitchFamily="34" charset="0"/>
              <a:buChar char="•"/>
            </a:pPr>
            <a:endParaRPr lang="en-US" sz="1067" b="1" dirty="0">
              <a:solidFill>
                <a:prstClr val="black"/>
              </a:solidFill>
            </a:endParaRPr>
          </a:p>
          <a:p>
            <a:endParaRPr lang="en-US" sz="1067" dirty="0">
              <a:solidFill>
                <a:prstClr val="black"/>
              </a:solidFill>
              <a:latin typeface="Franklin Gothic Heavy"/>
            </a:endParaRPr>
          </a:p>
          <a:p>
            <a:pPr marL="228594" indent="-228594">
              <a:buFont typeface="Arial" panose="020B0604020202020204" pitchFamily="34" charset="0"/>
              <a:buChar char="•"/>
            </a:pPr>
            <a:endParaRPr lang="en-US" sz="1067" b="1" dirty="0">
              <a:solidFill>
                <a:prstClr val="black"/>
              </a:solidFill>
            </a:endParaRPr>
          </a:p>
        </p:txBody>
      </p:sp>
      <p:pic>
        <p:nvPicPr>
          <p:cNvPr id="6" name="Picture 5">
            <a:extLst>
              <a:ext uri="{FF2B5EF4-FFF2-40B4-BE49-F238E27FC236}">
                <a16:creationId xmlns:a16="http://schemas.microsoft.com/office/drawing/2014/main" id="{0C5244B4-A4E1-D64A-A2F6-A181B7D2341B}"/>
              </a:ext>
            </a:extLst>
          </p:cNvPr>
          <p:cNvPicPr>
            <a:picLocks noChangeAspect="1"/>
          </p:cNvPicPr>
          <p:nvPr/>
        </p:nvPicPr>
        <p:blipFill>
          <a:blip r:embed="rId10"/>
          <a:stretch>
            <a:fillRect/>
          </a:stretch>
        </p:blipFill>
        <p:spPr>
          <a:xfrm>
            <a:off x="4933562" y="562971"/>
            <a:ext cx="669773" cy="1450252"/>
          </a:xfrm>
          <a:prstGeom prst="rect">
            <a:avLst/>
          </a:prstGeom>
          <a:ln>
            <a:solidFill>
              <a:schemeClr val="bg1">
                <a:lumMod val="75000"/>
              </a:schemeClr>
            </a:solidFill>
          </a:ln>
          <a:effectLst>
            <a:outerShdw blurRad="50800" dist="38100" dir="5400000" algn="t" rotWithShape="0">
              <a:prstClr val="black">
                <a:alpha val="40000"/>
              </a:prstClr>
            </a:outerShdw>
          </a:effectLst>
        </p:spPr>
      </p:pic>
      <p:sp>
        <p:nvSpPr>
          <p:cNvPr id="62" name="Diamond 61">
            <a:extLst>
              <a:ext uri="{FF2B5EF4-FFF2-40B4-BE49-F238E27FC236}">
                <a16:creationId xmlns:a16="http://schemas.microsoft.com/office/drawing/2014/main" id="{B7F8AF48-596C-2B44-9C6D-AC419223EBAB}"/>
              </a:ext>
            </a:extLst>
          </p:cNvPr>
          <p:cNvSpPr/>
          <p:nvPr/>
        </p:nvSpPr>
        <p:spPr>
          <a:xfrm>
            <a:off x="4922199" y="3327749"/>
            <a:ext cx="239713" cy="28664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04" name="Straight Connector 103">
            <a:extLst>
              <a:ext uri="{FF2B5EF4-FFF2-40B4-BE49-F238E27FC236}">
                <a16:creationId xmlns:a16="http://schemas.microsoft.com/office/drawing/2014/main" id="{CEF4D5E5-C6F3-DF42-85BD-58CE7746DE6B}"/>
              </a:ext>
            </a:extLst>
          </p:cNvPr>
          <p:cNvCxnSpPr>
            <a:cxnSpLocks/>
          </p:cNvCxnSpPr>
          <p:nvPr/>
        </p:nvCxnSpPr>
        <p:spPr>
          <a:xfrm flipV="1">
            <a:off x="5034789" y="2644628"/>
            <a:ext cx="4176" cy="407072"/>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2E4353FC-0F25-E14E-8EAC-22194C51CDF4}"/>
              </a:ext>
            </a:extLst>
          </p:cNvPr>
          <p:cNvPicPr>
            <a:picLocks noChangeAspect="1"/>
          </p:cNvPicPr>
          <p:nvPr/>
        </p:nvPicPr>
        <p:blipFill>
          <a:blip r:embed="rId11"/>
          <a:stretch>
            <a:fillRect/>
          </a:stretch>
        </p:blipFill>
        <p:spPr>
          <a:xfrm>
            <a:off x="9240510" y="1378596"/>
            <a:ext cx="1186697" cy="692878"/>
          </a:xfrm>
          <a:prstGeom prst="rect">
            <a:avLst/>
          </a:prstGeom>
          <a:effectLst>
            <a:outerShdw blurRad="50800" dist="38100" dir="5400000" algn="t" rotWithShape="0">
              <a:prstClr val="black">
                <a:alpha val="40000"/>
              </a:prstClr>
            </a:outerShdw>
          </a:effectLst>
        </p:spPr>
      </p:pic>
      <p:grpSp>
        <p:nvGrpSpPr>
          <p:cNvPr id="52" name="Group 51">
            <a:extLst>
              <a:ext uri="{FF2B5EF4-FFF2-40B4-BE49-F238E27FC236}">
                <a16:creationId xmlns:a16="http://schemas.microsoft.com/office/drawing/2014/main" id="{A10E610C-0FC0-AD48-A0F1-BB0D1672BF38}"/>
              </a:ext>
            </a:extLst>
          </p:cNvPr>
          <p:cNvGrpSpPr/>
          <p:nvPr/>
        </p:nvGrpSpPr>
        <p:grpSpPr>
          <a:xfrm>
            <a:off x="9210740" y="2189878"/>
            <a:ext cx="1541428" cy="1092396"/>
            <a:chOff x="2471781" y="914400"/>
            <a:chExt cx="1890424" cy="1981200"/>
          </a:xfrm>
        </p:grpSpPr>
        <p:cxnSp>
          <p:nvCxnSpPr>
            <p:cNvPr id="53" name="Straight Connector 52">
              <a:extLst>
                <a:ext uri="{FF2B5EF4-FFF2-40B4-BE49-F238E27FC236}">
                  <a16:creationId xmlns:a16="http://schemas.microsoft.com/office/drawing/2014/main" id="{97191E5E-A22C-CF40-B82C-41762A6121AF}"/>
                </a:ext>
              </a:extLst>
            </p:cNvPr>
            <p:cNvCxnSpPr/>
            <p:nvPr/>
          </p:nvCxnSpPr>
          <p:spPr>
            <a:xfrm flipV="1">
              <a:off x="2514600" y="914400"/>
              <a:ext cx="0" cy="19812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5965F8F-94AB-C24B-AF2A-B91171B0ECD5}"/>
                </a:ext>
              </a:extLst>
            </p:cNvPr>
            <p:cNvSpPr txBox="1"/>
            <p:nvPr/>
          </p:nvSpPr>
          <p:spPr>
            <a:xfrm>
              <a:off x="2471781" y="1154334"/>
              <a:ext cx="1890424" cy="1172204"/>
            </a:xfrm>
            <a:prstGeom prst="rect">
              <a:avLst/>
            </a:prstGeom>
            <a:noFill/>
          </p:spPr>
          <p:txBody>
            <a:bodyPr wrap="square" rtlCol="0">
              <a:spAutoFit/>
            </a:bodyPr>
            <a:lstStyle/>
            <a:p>
              <a:r>
                <a:rPr lang="en-US" sz="1200" dirty="0">
                  <a:solidFill>
                    <a:prstClr val="black"/>
                  </a:solidFill>
                  <a:latin typeface="Franklin Gothic Heavy"/>
                </a:rPr>
                <a:t>NPS Survey</a:t>
              </a:r>
            </a:p>
            <a:p>
              <a:r>
                <a:rPr lang="en-US" sz="1200" dirty="0">
                  <a:solidFill>
                    <a:prstClr val="black"/>
                  </a:solidFill>
                  <a:latin typeface="Franklin Gothic Heavy"/>
                </a:rPr>
                <a:t>Ratings &amp; Reviews</a:t>
              </a:r>
              <a:br>
                <a:rPr lang="en-US" sz="1200" dirty="0">
                  <a:solidFill>
                    <a:prstClr val="black"/>
                  </a:solidFill>
                  <a:latin typeface="Franklin Gothic Heavy"/>
                </a:rPr>
              </a:br>
              <a:endParaRPr lang="en-US" sz="1200" dirty="0">
                <a:solidFill>
                  <a:prstClr val="black"/>
                </a:solidFill>
              </a:endParaRPr>
            </a:p>
          </p:txBody>
        </p:sp>
      </p:grpSp>
      <p:pic>
        <p:nvPicPr>
          <p:cNvPr id="56" name="Picture 55">
            <a:extLst>
              <a:ext uri="{FF2B5EF4-FFF2-40B4-BE49-F238E27FC236}">
                <a16:creationId xmlns:a16="http://schemas.microsoft.com/office/drawing/2014/main" id="{AD2BD5E5-4274-864A-9C26-2CCF7E3972A9}"/>
              </a:ext>
            </a:extLst>
          </p:cNvPr>
          <p:cNvPicPr>
            <a:picLocks noChangeAspect="1"/>
          </p:cNvPicPr>
          <p:nvPr/>
        </p:nvPicPr>
        <p:blipFill>
          <a:blip r:embed="rId12"/>
          <a:stretch>
            <a:fillRect/>
          </a:stretch>
        </p:blipFill>
        <p:spPr>
          <a:xfrm>
            <a:off x="10492994" y="1885808"/>
            <a:ext cx="543116" cy="499080"/>
          </a:xfrm>
          <a:prstGeom prst="rect">
            <a:avLst/>
          </a:prstGeom>
        </p:spPr>
      </p:pic>
      <p:pic>
        <p:nvPicPr>
          <p:cNvPr id="1026" name="Picture 2" descr="10 New Social Media Products and Platform Updates Marketers Need to Know  About">
            <a:extLst>
              <a:ext uri="{FF2B5EF4-FFF2-40B4-BE49-F238E27FC236}">
                <a16:creationId xmlns:a16="http://schemas.microsoft.com/office/drawing/2014/main" id="{6C530667-B1C5-2E4B-9BFC-AD298593ED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20645" y="1373021"/>
            <a:ext cx="1737020" cy="91193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3502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500"/>
                                        <p:tgtEl>
                                          <p:spTgt spid="1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9342220-206A-D74F-920B-0D166DCD9D18}"/>
              </a:ext>
            </a:extLst>
          </p:cNvPr>
          <p:cNvSpPr txBox="1">
            <a:spLocks/>
          </p:cNvSpPr>
          <p:nvPr/>
        </p:nvSpPr>
        <p:spPr>
          <a:xfrm>
            <a:off x="193539" y="177185"/>
            <a:ext cx="10515600" cy="661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dirty="0">
                <a:solidFill>
                  <a:schemeClr val="bg1"/>
                </a:solidFill>
              </a:rPr>
              <a:t>DC MISSION STATEMENT</a:t>
            </a:r>
          </a:p>
        </p:txBody>
      </p:sp>
      <p:pic>
        <p:nvPicPr>
          <p:cNvPr id="4" name="Picture 3">
            <a:extLst>
              <a:ext uri="{FF2B5EF4-FFF2-40B4-BE49-F238E27FC236}">
                <a16:creationId xmlns:a16="http://schemas.microsoft.com/office/drawing/2014/main" id="{95BEAE80-2A02-CF4A-93E3-42BEDF9B42A5}"/>
              </a:ext>
            </a:extLst>
          </p:cNvPr>
          <p:cNvPicPr>
            <a:picLocks noChangeAspect="1"/>
          </p:cNvPicPr>
          <p:nvPr/>
        </p:nvPicPr>
        <p:blipFill>
          <a:blip r:embed="rId2"/>
          <a:stretch>
            <a:fillRect/>
          </a:stretch>
        </p:blipFill>
        <p:spPr>
          <a:xfrm>
            <a:off x="3675239" y="1916289"/>
            <a:ext cx="4660900" cy="2844800"/>
          </a:xfrm>
          <a:prstGeom prst="rect">
            <a:avLst/>
          </a:prstGeom>
        </p:spPr>
      </p:pic>
      <p:sp>
        <p:nvSpPr>
          <p:cNvPr id="10" name="TextBox 9">
            <a:extLst>
              <a:ext uri="{FF2B5EF4-FFF2-40B4-BE49-F238E27FC236}">
                <a16:creationId xmlns:a16="http://schemas.microsoft.com/office/drawing/2014/main" id="{F399C308-E03E-B64F-96A3-8EB4B8990F9E}"/>
              </a:ext>
            </a:extLst>
          </p:cNvPr>
          <p:cNvSpPr txBox="1"/>
          <p:nvPr/>
        </p:nvSpPr>
        <p:spPr>
          <a:xfrm>
            <a:off x="2381956" y="2804022"/>
            <a:ext cx="7100712" cy="954107"/>
          </a:xfrm>
          <a:prstGeom prst="rect">
            <a:avLst/>
          </a:prstGeom>
          <a:noFill/>
        </p:spPr>
        <p:txBody>
          <a:bodyPr wrap="square" rtlCol="0">
            <a:spAutoFit/>
          </a:bodyPr>
          <a:lstStyle/>
          <a:p>
            <a:pPr algn="ctr"/>
            <a:r>
              <a:rPr lang="en-US" sz="2800" i="1" dirty="0">
                <a:solidFill>
                  <a:schemeClr val="bg1"/>
                </a:solidFill>
              </a:rPr>
              <a:t>Provide an exclusive DC Universe experience to all DC Fans</a:t>
            </a:r>
          </a:p>
        </p:txBody>
      </p:sp>
    </p:spTree>
    <p:extLst>
      <p:ext uri="{BB962C8B-B14F-4D97-AF65-F5344CB8AC3E}">
        <p14:creationId xmlns:p14="http://schemas.microsoft.com/office/powerpoint/2010/main" val="32046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1" name="Rectangle 27"/>
          <p:cNvSpPr/>
          <p:nvPr/>
        </p:nvSpPr>
        <p:spPr>
          <a:xfrm rot="16200000" flipV="1">
            <a:off x="8126338" y="4245340"/>
            <a:ext cx="971422" cy="2996273"/>
          </a:xfrm>
          <a:custGeom>
            <a:avLst/>
            <a:gdLst>
              <a:gd name="connsiteX0" fmla="*/ 0 w 4284617"/>
              <a:gd name="connsiteY0" fmla="*/ 0 h 839755"/>
              <a:gd name="connsiteX1" fmla="*/ 4284617 w 4284617"/>
              <a:gd name="connsiteY1" fmla="*/ 0 h 839755"/>
              <a:gd name="connsiteX2" fmla="*/ 4284617 w 4284617"/>
              <a:gd name="connsiteY2" fmla="*/ 839755 h 839755"/>
              <a:gd name="connsiteX3" fmla="*/ 0 w 4284617"/>
              <a:gd name="connsiteY3" fmla="*/ 839755 h 839755"/>
              <a:gd name="connsiteX4" fmla="*/ 0 w 4284617"/>
              <a:gd name="connsiteY4" fmla="*/ 0 h 839755"/>
              <a:gd name="connsiteX0" fmla="*/ 0 w 4284617"/>
              <a:gd name="connsiteY0" fmla="*/ 809625 h 1649380"/>
              <a:gd name="connsiteX1" fmla="*/ 2741567 w 4284617"/>
              <a:gd name="connsiteY1" fmla="*/ 0 h 1649380"/>
              <a:gd name="connsiteX2" fmla="*/ 4284617 w 4284617"/>
              <a:gd name="connsiteY2" fmla="*/ 1649380 h 1649380"/>
              <a:gd name="connsiteX3" fmla="*/ 0 w 4284617"/>
              <a:gd name="connsiteY3" fmla="*/ 1649380 h 1649380"/>
              <a:gd name="connsiteX4" fmla="*/ 0 w 4284617"/>
              <a:gd name="connsiteY4" fmla="*/ 809625 h 1649380"/>
              <a:gd name="connsiteX0" fmla="*/ 0 w 2741567"/>
              <a:gd name="connsiteY0" fmla="*/ 809625 h 1649380"/>
              <a:gd name="connsiteX1" fmla="*/ 2741567 w 2741567"/>
              <a:gd name="connsiteY1" fmla="*/ 0 h 1649380"/>
              <a:gd name="connsiteX2" fmla="*/ 2712992 w 2741567"/>
              <a:gd name="connsiteY2" fmla="*/ 849280 h 1649380"/>
              <a:gd name="connsiteX3" fmla="*/ 0 w 2741567"/>
              <a:gd name="connsiteY3" fmla="*/ 1649380 h 1649380"/>
              <a:gd name="connsiteX4" fmla="*/ 0 w 2741567"/>
              <a:gd name="connsiteY4" fmla="*/ 809625 h 1649380"/>
              <a:gd name="connsiteX0" fmla="*/ 0 w 2741567"/>
              <a:gd name="connsiteY0" fmla="*/ 809625 h 3382930"/>
              <a:gd name="connsiteX1" fmla="*/ 2741567 w 2741567"/>
              <a:gd name="connsiteY1" fmla="*/ 0 h 3382930"/>
              <a:gd name="connsiteX2" fmla="*/ 2712992 w 2741567"/>
              <a:gd name="connsiteY2" fmla="*/ 849280 h 3382930"/>
              <a:gd name="connsiteX3" fmla="*/ 590550 w 2741567"/>
              <a:gd name="connsiteY3" fmla="*/ 3382930 h 3382930"/>
              <a:gd name="connsiteX4" fmla="*/ 0 w 2741567"/>
              <a:gd name="connsiteY4" fmla="*/ 809625 h 3382930"/>
              <a:gd name="connsiteX0" fmla="*/ 9525 w 2151017"/>
              <a:gd name="connsiteY0" fmla="*/ 2305050 h 3382930"/>
              <a:gd name="connsiteX1" fmla="*/ 2151017 w 2151017"/>
              <a:gd name="connsiteY1" fmla="*/ 0 h 3382930"/>
              <a:gd name="connsiteX2" fmla="*/ 2122442 w 2151017"/>
              <a:gd name="connsiteY2" fmla="*/ 849280 h 3382930"/>
              <a:gd name="connsiteX3" fmla="*/ 0 w 2151017"/>
              <a:gd name="connsiteY3" fmla="*/ 3382930 h 3382930"/>
              <a:gd name="connsiteX4" fmla="*/ 9525 w 2151017"/>
              <a:gd name="connsiteY4" fmla="*/ 2305050 h 3382930"/>
              <a:gd name="connsiteX0" fmla="*/ 9525 w 2122442"/>
              <a:gd name="connsiteY0" fmla="*/ 2305050 h 3382930"/>
              <a:gd name="connsiteX1" fmla="*/ 2122442 w 2122442"/>
              <a:gd name="connsiteY1" fmla="*/ 0 h 3382930"/>
              <a:gd name="connsiteX2" fmla="*/ 2122442 w 2122442"/>
              <a:gd name="connsiteY2" fmla="*/ 849280 h 3382930"/>
              <a:gd name="connsiteX3" fmla="*/ 0 w 2122442"/>
              <a:gd name="connsiteY3" fmla="*/ 3382930 h 3382930"/>
              <a:gd name="connsiteX4" fmla="*/ 9525 w 2122442"/>
              <a:gd name="connsiteY4" fmla="*/ 2305050 h 3382930"/>
              <a:gd name="connsiteX0" fmla="*/ 9525 w 2122442"/>
              <a:gd name="connsiteY0" fmla="*/ 2352675 h 3430555"/>
              <a:gd name="connsiteX1" fmla="*/ 2122442 w 2122442"/>
              <a:gd name="connsiteY1" fmla="*/ 0 h 3430555"/>
              <a:gd name="connsiteX2" fmla="*/ 2122442 w 2122442"/>
              <a:gd name="connsiteY2" fmla="*/ 896905 h 3430555"/>
              <a:gd name="connsiteX3" fmla="*/ 0 w 2122442"/>
              <a:gd name="connsiteY3" fmla="*/ 3430555 h 3430555"/>
              <a:gd name="connsiteX4" fmla="*/ 9525 w 2122442"/>
              <a:gd name="connsiteY4" fmla="*/ 2352675 h 3430555"/>
              <a:gd name="connsiteX0" fmla="*/ 9525 w 2122442"/>
              <a:gd name="connsiteY0" fmla="*/ 2381250 h 3459130"/>
              <a:gd name="connsiteX1" fmla="*/ 2122442 w 2122442"/>
              <a:gd name="connsiteY1" fmla="*/ 0 h 3459130"/>
              <a:gd name="connsiteX2" fmla="*/ 2122442 w 2122442"/>
              <a:gd name="connsiteY2" fmla="*/ 925480 h 3459130"/>
              <a:gd name="connsiteX3" fmla="*/ 0 w 2122442"/>
              <a:gd name="connsiteY3" fmla="*/ 3459130 h 3459130"/>
              <a:gd name="connsiteX4" fmla="*/ 9525 w 2122442"/>
              <a:gd name="connsiteY4" fmla="*/ 2381250 h 3459130"/>
              <a:gd name="connsiteX0" fmla="*/ 0 w 2151017"/>
              <a:gd name="connsiteY0" fmla="*/ 2419350 h 3459130"/>
              <a:gd name="connsiteX1" fmla="*/ 2151017 w 2151017"/>
              <a:gd name="connsiteY1" fmla="*/ 0 h 3459130"/>
              <a:gd name="connsiteX2" fmla="*/ 2151017 w 2151017"/>
              <a:gd name="connsiteY2" fmla="*/ 925480 h 3459130"/>
              <a:gd name="connsiteX3" fmla="*/ 28575 w 2151017"/>
              <a:gd name="connsiteY3" fmla="*/ 3459130 h 3459130"/>
              <a:gd name="connsiteX4" fmla="*/ 0 w 2151017"/>
              <a:gd name="connsiteY4" fmla="*/ 2419350 h 3459130"/>
              <a:gd name="connsiteX0" fmla="*/ 0 w 2151017"/>
              <a:gd name="connsiteY0" fmla="*/ 2419350 h 3459130"/>
              <a:gd name="connsiteX1" fmla="*/ 2151017 w 2151017"/>
              <a:gd name="connsiteY1" fmla="*/ 0 h 3459130"/>
              <a:gd name="connsiteX2" fmla="*/ 2151017 w 2151017"/>
              <a:gd name="connsiteY2" fmla="*/ 925480 h 3459130"/>
              <a:gd name="connsiteX3" fmla="*/ 28575 w 2151017"/>
              <a:gd name="connsiteY3" fmla="*/ 3459130 h 3459130"/>
              <a:gd name="connsiteX4" fmla="*/ 0 w 2151017"/>
              <a:gd name="connsiteY4" fmla="*/ 2419350 h 3459130"/>
              <a:gd name="connsiteX0" fmla="*/ 0 w 2151017"/>
              <a:gd name="connsiteY0" fmla="*/ 2419350 h 3459130"/>
              <a:gd name="connsiteX1" fmla="*/ 2151017 w 2151017"/>
              <a:gd name="connsiteY1" fmla="*/ 0 h 3459130"/>
              <a:gd name="connsiteX2" fmla="*/ 2151017 w 2151017"/>
              <a:gd name="connsiteY2" fmla="*/ 925480 h 3459130"/>
              <a:gd name="connsiteX3" fmla="*/ 28575 w 2151017"/>
              <a:gd name="connsiteY3" fmla="*/ 3459130 h 3459130"/>
              <a:gd name="connsiteX4" fmla="*/ 0 w 2151017"/>
              <a:gd name="connsiteY4" fmla="*/ 2419350 h 3459130"/>
              <a:gd name="connsiteX0" fmla="*/ 0 w 2122442"/>
              <a:gd name="connsiteY0" fmla="*/ 2457450 h 3459130"/>
              <a:gd name="connsiteX1" fmla="*/ 2122442 w 2122442"/>
              <a:gd name="connsiteY1" fmla="*/ 0 h 3459130"/>
              <a:gd name="connsiteX2" fmla="*/ 2122442 w 2122442"/>
              <a:gd name="connsiteY2" fmla="*/ 925480 h 3459130"/>
              <a:gd name="connsiteX3" fmla="*/ 0 w 2122442"/>
              <a:gd name="connsiteY3" fmla="*/ 3459130 h 3459130"/>
              <a:gd name="connsiteX4" fmla="*/ 0 w 2122442"/>
              <a:gd name="connsiteY4" fmla="*/ 2457450 h 3459130"/>
              <a:gd name="connsiteX0" fmla="*/ 0 w 2122442"/>
              <a:gd name="connsiteY0" fmla="*/ 1907121 h 3459130"/>
              <a:gd name="connsiteX1" fmla="*/ 2122442 w 2122442"/>
              <a:gd name="connsiteY1" fmla="*/ 0 h 3459130"/>
              <a:gd name="connsiteX2" fmla="*/ 2122442 w 2122442"/>
              <a:gd name="connsiteY2" fmla="*/ 925480 h 3459130"/>
              <a:gd name="connsiteX3" fmla="*/ 0 w 2122442"/>
              <a:gd name="connsiteY3" fmla="*/ 3459130 h 3459130"/>
              <a:gd name="connsiteX4" fmla="*/ 0 w 2122442"/>
              <a:gd name="connsiteY4" fmla="*/ 1907121 h 3459130"/>
              <a:gd name="connsiteX0" fmla="*/ 10384 w 2132826"/>
              <a:gd name="connsiteY0" fmla="*/ 1907121 h 2836117"/>
              <a:gd name="connsiteX1" fmla="*/ 2132826 w 2132826"/>
              <a:gd name="connsiteY1" fmla="*/ 0 h 2836117"/>
              <a:gd name="connsiteX2" fmla="*/ 2132826 w 2132826"/>
              <a:gd name="connsiteY2" fmla="*/ 925480 h 2836117"/>
              <a:gd name="connsiteX3" fmla="*/ 0 w 2132826"/>
              <a:gd name="connsiteY3" fmla="*/ 2836117 h 2836117"/>
              <a:gd name="connsiteX4" fmla="*/ 10384 w 2132826"/>
              <a:gd name="connsiteY4" fmla="*/ 1907121 h 2836117"/>
              <a:gd name="connsiteX0" fmla="*/ 10384 w 2132826"/>
              <a:gd name="connsiteY0" fmla="*/ 1907121 h 2939953"/>
              <a:gd name="connsiteX1" fmla="*/ 2132826 w 2132826"/>
              <a:gd name="connsiteY1" fmla="*/ 0 h 2939953"/>
              <a:gd name="connsiteX2" fmla="*/ 2132826 w 2132826"/>
              <a:gd name="connsiteY2" fmla="*/ 925480 h 2939953"/>
              <a:gd name="connsiteX3" fmla="*/ 0 w 2132826"/>
              <a:gd name="connsiteY3" fmla="*/ 2939953 h 2939953"/>
              <a:gd name="connsiteX4" fmla="*/ 10384 w 2132826"/>
              <a:gd name="connsiteY4" fmla="*/ 1907121 h 2939953"/>
              <a:gd name="connsiteX0" fmla="*/ 10384 w 2132826"/>
              <a:gd name="connsiteY0" fmla="*/ 1907121 h 3727831"/>
              <a:gd name="connsiteX1" fmla="*/ 2132826 w 2132826"/>
              <a:gd name="connsiteY1" fmla="*/ 0 h 3727831"/>
              <a:gd name="connsiteX2" fmla="*/ 2132825 w 2132826"/>
              <a:gd name="connsiteY2" fmla="*/ 3727831 h 3727831"/>
              <a:gd name="connsiteX3" fmla="*/ 0 w 2132826"/>
              <a:gd name="connsiteY3" fmla="*/ 2939953 h 3727831"/>
              <a:gd name="connsiteX4" fmla="*/ 10384 w 2132826"/>
              <a:gd name="connsiteY4" fmla="*/ 1907121 h 3727831"/>
              <a:gd name="connsiteX0" fmla="*/ 10384 w 2132826"/>
              <a:gd name="connsiteY0" fmla="*/ 1907121 h 5537453"/>
              <a:gd name="connsiteX1" fmla="*/ 2132826 w 2132826"/>
              <a:gd name="connsiteY1" fmla="*/ 0 h 5537453"/>
              <a:gd name="connsiteX2" fmla="*/ 2132825 w 2132826"/>
              <a:gd name="connsiteY2" fmla="*/ 3727831 h 5537453"/>
              <a:gd name="connsiteX3" fmla="*/ 0 w 2132826"/>
              <a:gd name="connsiteY3" fmla="*/ 5537453 h 5537453"/>
              <a:gd name="connsiteX4" fmla="*/ 10384 w 2132826"/>
              <a:gd name="connsiteY4" fmla="*/ 1907121 h 5537453"/>
              <a:gd name="connsiteX0" fmla="*/ 10384 w 2132826"/>
              <a:gd name="connsiteY0" fmla="*/ 1907121 h 5607847"/>
              <a:gd name="connsiteX1" fmla="*/ 2132826 w 2132826"/>
              <a:gd name="connsiteY1" fmla="*/ 0 h 5607847"/>
              <a:gd name="connsiteX2" fmla="*/ 2132825 w 2132826"/>
              <a:gd name="connsiteY2" fmla="*/ 3727831 h 5607847"/>
              <a:gd name="connsiteX3" fmla="*/ 0 w 2132826"/>
              <a:gd name="connsiteY3" fmla="*/ 5607847 h 5607847"/>
              <a:gd name="connsiteX4" fmla="*/ 10384 w 2132826"/>
              <a:gd name="connsiteY4" fmla="*/ 1907121 h 5607847"/>
              <a:gd name="connsiteX0" fmla="*/ 14 w 2742341"/>
              <a:gd name="connsiteY0" fmla="*/ 2490626 h 5607847"/>
              <a:gd name="connsiteX1" fmla="*/ 2742341 w 2742341"/>
              <a:gd name="connsiteY1" fmla="*/ 0 h 5607847"/>
              <a:gd name="connsiteX2" fmla="*/ 2742340 w 2742341"/>
              <a:gd name="connsiteY2" fmla="*/ 3727831 h 5607847"/>
              <a:gd name="connsiteX3" fmla="*/ 609515 w 2742341"/>
              <a:gd name="connsiteY3" fmla="*/ 5607847 h 5607847"/>
              <a:gd name="connsiteX4" fmla="*/ 14 w 2742341"/>
              <a:gd name="connsiteY4" fmla="*/ 2490626 h 5607847"/>
              <a:gd name="connsiteX0" fmla="*/ 348 w 2742675"/>
              <a:gd name="connsiteY0" fmla="*/ 2490626 h 6213793"/>
              <a:gd name="connsiteX1" fmla="*/ 2742675 w 2742675"/>
              <a:gd name="connsiteY1" fmla="*/ 0 h 6213793"/>
              <a:gd name="connsiteX2" fmla="*/ 2742674 w 2742675"/>
              <a:gd name="connsiteY2" fmla="*/ 3727831 h 6213793"/>
              <a:gd name="connsiteX3" fmla="*/ 16915 w 2742675"/>
              <a:gd name="connsiteY3" fmla="*/ 6213793 h 6213793"/>
              <a:gd name="connsiteX4" fmla="*/ 348 w 2742675"/>
              <a:gd name="connsiteY4" fmla="*/ 2490626 h 6213793"/>
              <a:gd name="connsiteX0" fmla="*/ 348 w 2742675"/>
              <a:gd name="connsiteY0" fmla="*/ 2490626 h 6168915"/>
              <a:gd name="connsiteX1" fmla="*/ 2742675 w 2742675"/>
              <a:gd name="connsiteY1" fmla="*/ 0 h 6168915"/>
              <a:gd name="connsiteX2" fmla="*/ 2742674 w 2742675"/>
              <a:gd name="connsiteY2" fmla="*/ 3727831 h 6168915"/>
              <a:gd name="connsiteX3" fmla="*/ 16914 w 2742675"/>
              <a:gd name="connsiteY3" fmla="*/ 6168914 h 6168915"/>
              <a:gd name="connsiteX4" fmla="*/ 348 w 2742675"/>
              <a:gd name="connsiteY4" fmla="*/ 2490626 h 6168915"/>
              <a:gd name="connsiteX0" fmla="*/ 64287 w 2806614"/>
              <a:gd name="connsiteY0" fmla="*/ 2490626 h 6213800"/>
              <a:gd name="connsiteX1" fmla="*/ 2806614 w 2806614"/>
              <a:gd name="connsiteY1" fmla="*/ 0 h 6213800"/>
              <a:gd name="connsiteX2" fmla="*/ 2806613 w 2806614"/>
              <a:gd name="connsiteY2" fmla="*/ 3727831 h 6213800"/>
              <a:gd name="connsiteX3" fmla="*/ 0 w 2806614"/>
              <a:gd name="connsiteY3" fmla="*/ 6213800 h 6213800"/>
              <a:gd name="connsiteX4" fmla="*/ 64287 w 2806614"/>
              <a:gd name="connsiteY4" fmla="*/ 2490626 h 6213800"/>
              <a:gd name="connsiteX0" fmla="*/ 44981 w 2787308"/>
              <a:gd name="connsiteY0" fmla="*/ 2490626 h 6197731"/>
              <a:gd name="connsiteX1" fmla="*/ 2787308 w 2787308"/>
              <a:gd name="connsiteY1" fmla="*/ 0 h 6197731"/>
              <a:gd name="connsiteX2" fmla="*/ 2787307 w 2787308"/>
              <a:gd name="connsiteY2" fmla="*/ 3727831 h 6197731"/>
              <a:gd name="connsiteX3" fmla="*/ 1 w 2787308"/>
              <a:gd name="connsiteY3" fmla="*/ 6197730 h 6197731"/>
              <a:gd name="connsiteX4" fmla="*/ 44981 w 2787308"/>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727 w 2743054"/>
              <a:gd name="connsiteY0" fmla="*/ 2490626 h 6197731"/>
              <a:gd name="connsiteX1" fmla="*/ 2743054 w 2743054"/>
              <a:gd name="connsiteY1" fmla="*/ 0 h 6197731"/>
              <a:gd name="connsiteX2" fmla="*/ 2743053 w 2743054"/>
              <a:gd name="connsiteY2" fmla="*/ 3727831 h 6197731"/>
              <a:gd name="connsiteX3" fmla="*/ 4018 w 2743054"/>
              <a:gd name="connsiteY3" fmla="*/ 6197731 h 6197731"/>
              <a:gd name="connsiteX4" fmla="*/ 727 w 2743054"/>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6363 w 2748690"/>
              <a:gd name="connsiteY0" fmla="*/ 2490626 h 6213809"/>
              <a:gd name="connsiteX1" fmla="*/ 2748690 w 2748690"/>
              <a:gd name="connsiteY1" fmla="*/ 0 h 6213809"/>
              <a:gd name="connsiteX2" fmla="*/ 2748689 w 2748690"/>
              <a:gd name="connsiteY2" fmla="*/ 3727831 h 6213809"/>
              <a:gd name="connsiteX3" fmla="*/ 0 w 2748690"/>
              <a:gd name="connsiteY3" fmla="*/ 6213809 h 6213809"/>
              <a:gd name="connsiteX4" fmla="*/ 6363 w 2748690"/>
              <a:gd name="connsiteY4" fmla="*/ 2490626 h 6213809"/>
              <a:gd name="connsiteX0" fmla="*/ 6363 w 2748690"/>
              <a:gd name="connsiteY0" fmla="*/ 2490626 h 6213809"/>
              <a:gd name="connsiteX1" fmla="*/ 2748690 w 2748690"/>
              <a:gd name="connsiteY1" fmla="*/ 0 h 6213809"/>
              <a:gd name="connsiteX2" fmla="*/ 2748689 w 2748690"/>
              <a:gd name="connsiteY2" fmla="*/ 4703897 h 6213809"/>
              <a:gd name="connsiteX3" fmla="*/ 0 w 2748690"/>
              <a:gd name="connsiteY3" fmla="*/ 6213809 h 6213809"/>
              <a:gd name="connsiteX4" fmla="*/ 6363 w 2748690"/>
              <a:gd name="connsiteY4" fmla="*/ 2490626 h 6213809"/>
              <a:gd name="connsiteX0" fmla="*/ 6363 w 2748690"/>
              <a:gd name="connsiteY0" fmla="*/ 2490626 h 7343993"/>
              <a:gd name="connsiteX1" fmla="*/ 2748690 w 2748690"/>
              <a:gd name="connsiteY1" fmla="*/ 0 h 7343993"/>
              <a:gd name="connsiteX2" fmla="*/ 2748689 w 2748690"/>
              <a:gd name="connsiteY2" fmla="*/ 4703897 h 7343993"/>
              <a:gd name="connsiteX3" fmla="*/ -1 w 2748690"/>
              <a:gd name="connsiteY3" fmla="*/ 7343994 h 7343993"/>
              <a:gd name="connsiteX4" fmla="*/ 6363 w 2748690"/>
              <a:gd name="connsiteY4" fmla="*/ 2490626 h 7343993"/>
              <a:gd name="connsiteX0" fmla="*/ 6363 w 2748690"/>
              <a:gd name="connsiteY0" fmla="*/ 2490626 h 7323441"/>
              <a:gd name="connsiteX1" fmla="*/ 2748690 w 2748690"/>
              <a:gd name="connsiteY1" fmla="*/ 0 h 7323441"/>
              <a:gd name="connsiteX2" fmla="*/ 2748689 w 2748690"/>
              <a:gd name="connsiteY2" fmla="*/ 4703897 h 7323441"/>
              <a:gd name="connsiteX3" fmla="*/ -1 w 2748690"/>
              <a:gd name="connsiteY3" fmla="*/ 7323442 h 7323441"/>
              <a:gd name="connsiteX4" fmla="*/ 6363 w 2748690"/>
              <a:gd name="connsiteY4" fmla="*/ 2490626 h 7323441"/>
              <a:gd name="connsiteX0" fmla="*/ 336 w 2742663"/>
              <a:gd name="connsiteY0" fmla="*/ 2490626 h 7272068"/>
              <a:gd name="connsiteX1" fmla="*/ 2742663 w 2742663"/>
              <a:gd name="connsiteY1" fmla="*/ 0 h 7272068"/>
              <a:gd name="connsiteX2" fmla="*/ 2742662 w 2742663"/>
              <a:gd name="connsiteY2" fmla="*/ 4703897 h 7272068"/>
              <a:gd name="connsiteX3" fmla="*/ 17929 w 2742663"/>
              <a:gd name="connsiteY3" fmla="*/ 7272067 h 7272068"/>
              <a:gd name="connsiteX4" fmla="*/ 336 w 2742663"/>
              <a:gd name="connsiteY4" fmla="*/ 2490626 h 7272068"/>
              <a:gd name="connsiteX0" fmla="*/ 6366 w 2748693"/>
              <a:gd name="connsiteY0" fmla="*/ 2490626 h 7272068"/>
              <a:gd name="connsiteX1" fmla="*/ 2748693 w 2748693"/>
              <a:gd name="connsiteY1" fmla="*/ 0 h 7272068"/>
              <a:gd name="connsiteX2" fmla="*/ 2748692 w 2748693"/>
              <a:gd name="connsiteY2" fmla="*/ 4703897 h 7272068"/>
              <a:gd name="connsiteX3" fmla="*/ 0 w 2748693"/>
              <a:gd name="connsiteY3" fmla="*/ 7272068 h 7272068"/>
              <a:gd name="connsiteX4" fmla="*/ 6366 w 2748693"/>
              <a:gd name="connsiteY4" fmla="*/ 2490626 h 727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8693" h="7272068">
                <a:moveTo>
                  <a:pt x="6366" y="2490626"/>
                </a:moveTo>
                <a:lnTo>
                  <a:pt x="2748693" y="0"/>
                </a:lnTo>
                <a:cubicBezTo>
                  <a:pt x="2748693" y="1242610"/>
                  <a:pt x="2748692" y="3461287"/>
                  <a:pt x="2748692" y="4703897"/>
                </a:cubicBezTo>
                <a:lnTo>
                  <a:pt x="0" y="7272068"/>
                </a:lnTo>
                <a:cubicBezTo>
                  <a:pt x="3461" y="6061957"/>
                  <a:pt x="2905" y="3700737"/>
                  <a:pt x="6366" y="2490626"/>
                </a:cubicBezTo>
                <a:close/>
              </a:path>
            </a:pathLst>
          </a:custGeom>
          <a:gradFill>
            <a:gsLst>
              <a:gs pos="67000">
                <a:schemeClr val="tx1">
                  <a:alpha val="0"/>
                </a:schemeClr>
              </a:gs>
              <a:gs pos="31000">
                <a:srgbClr val="000000">
                  <a:alpha val="10000"/>
                </a:srgbClr>
              </a:gs>
              <a:gs pos="0">
                <a:schemeClr val="tx1">
                  <a:alpha val="25000"/>
                </a:schemeClr>
              </a:gs>
            </a:gsLst>
            <a:lin ang="10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7"/>
          <p:cNvSpPr/>
          <p:nvPr/>
        </p:nvSpPr>
        <p:spPr>
          <a:xfrm rot="16200000" flipV="1">
            <a:off x="6092576" y="4249947"/>
            <a:ext cx="971422" cy="2996273"/>
          </a:xfrm>
          <a:custGeom>
            <a:avLst/>
            <a:gdLst>
              <a:gd name="connsiteX0" fmla="*/ 0 w 4284617"/>
              <a:gd name="connsiteY0" fmla="*/ 0 h 839755"/>
              <a:gd name="connsiteX1" fmla="*/ 4284617 w 4284617"/>
              <a:gd name="connsiteY1" fmla="*/ 0 h 839755"/>
              <a:gd name="connsiteX2" fmla="*/ 4284617 w 4284617"/>
              <a:gd name="connsiteY2" fmla="*/ 839755 h 839755"/>
              <a:gd name="connsiteX3" fmla="*/ 0 w 4284617"/>
              <a:gd name="connsiteY3" fmla="*/ 839755 h 839755"/>
              <a:gd name="connsiteX4" fmla="*/ 0 w 4284617"/>
              <a:gd name="connsiteY4" fmla="*/ 0 h 839755"/>
              <a:gd name="connsiteX0" fmla="*/ 0 w 4284617"/>
              <a:gd name="connsiteY0" fmla="*/ 809625 h 1649380"/>
              <a:gd name="connsiteX1" fmla="*/ 2741567 w 4284617"/>
              <a:gd name="connsiteY1" fmla="*/ 0 h 1649380"/>
              <a:gd name="connsiteX2" fmla="*/ 4284617 w 4284617"/>
              <a:gd name="connsiteY2" fmla="*/ 1649380 h 1649380"/>
              <a:gd name="connsiteX3" fmla="*/ 0 w 4284617"/>
              <a:gd name="connsiteY3" fmla="*/ 1649380 h 1649380"/>
              <a:gd name="connsiteX4" fmla="*/ 0 w 4284617"/>
              <a:gd name="connsiteY4" fmla="*/ 809625 h 1649380"/>
              <a:gd name="connsiteX0" fmla="*/ 0 w 2741567"/>
              <a:gd name="connsiteY0" fmla="*/ 809625 h 1649380"/>
              <a:gd name="connsiteX1" fmla="*/ 2741567 w 2741567"/>
              <a:gd name="connsiteY1" fmla="*/ 0 h 1649380"/>
              <a:gd name="connsiteX2" fmla="*/ 2712992 w 2741567"/>
              <a:gd name="connsiteY2" fmla="*/ 849280 h 1649380"/>
              <a:gd name="connsiteX3" fmla="*/ 0 w 2741567"/>
              <a:gd name="connsiteY3" fmla="*/ 1649380 h 1649380"/>
              <a:gd name="connsiteX4" fmla="*/ 0 w 2741567"/>
              <a:gd name="connsiteY4" fmla="*/ 809625 h 1649380"/>
              <a:gd name="connsiteX0" fmla="*/ 0 w 2741567"/>
              <a:gd name="connsiteY0" fmla="*/ 809625 h 3382930"/>
              <a:gd name="connsiteX1" fmla="*/ 2741567 w 2741567"/>
              <a:gd name="connsiteY1" fmla="*/ 0 h 3382930"/>
              <a:gd name="connsiteX2" fmla="*/ 2712992 w 2741567"/>
              <a:gd name="connsiteY2" fmla="*/ 849280 h 3382930"/>
              <a:gd name="connsiteX3" fmla="*/ 590550 w 2741567"/>
              <a:gd name="connsiteY3" fmla="*/ 3382930 h 3382930"/>
              <a:gd name="connsiteX4" fmla="*/ 0 w 2741567"/>
              <a:gd name="connsiteY4" fmla="*/ 809625 h 3382930"/>
              <a:gd name="connsiteX0" fmla="*/ 9525 w 2151017"/>
              <a:gd name="connsiteY0" fmla="*/ 2305050 h 3382930"/>
              <a:gd name="connsiteX1" fmla="*/ 2151017 w 2151017"/>
              <a:gd name="connsiteY1" fmla="*/ 0 h 3382930"/>
              <a:gd name="connsiteX2" fmla="*/ 2122442 w 2151017"/>
              <a:gd name="connsiteY2" fmla="*/ 849280 h 3382930"/>
              <a:gd name="connsiteX3" fmla="*/ 0 w 2151017"/>
              <a:gd name="connsiteY3" fmla="*/ 3382930 h 3382930"/>
              <a:gd name="connsiteX4" fmla="*/ 9525 w 2151017"/>
              <a:gd name="connsiteY4" fmla="*/ 2305050 h 3382930"/>
              <a:gd name="connsiteX0" fmla="*/ 9525 w 2122442"/>
              <a:gd name="connsiteY0" fmla="*/ 2305050 h 3382930"/>
              <a:gd name="connsiteX1" fmla="*/ 2122442 w 2122442"/>
              <a:gd name="connsiteY1" fmla="*/ 0 h 3382930"/>
              <a:gd name="connsiteX2" fmla="*/ 2122442 w 2122442"/>
              <a:gd name="connsiteY2" fmla="*/ 849280 h 3382930"/>
              <a:gd name="connsiteX3" fmla="*/ 0 w 2122442"/>
              <a:gd name="connsiteY3" fmla="*/ 3382930 h 3382930"/>
              <a:gd name="connsiteX4" fmla="*/ 9525 w 2122442"/>
              <a:gd name="connsiteY4" fmla="*/ 2305050 h 3382930"/>
              <a:gd name="connsiteX0" fmla="*/ 9525 w 2122442"/>
              <a:gd name="connsiteY0" fmla="*/ 2352675 h 3430555"/>
              <a:gd name="connsiteX1" fmla="*/ 2122442 w 2122442"/>
              <a:gd name="connsiteY1" fmla="*/ 0 h 3430555"/>
              <a:gd name="connsiteX2" fmla="*/ 2122442 w 2122442"/>
              <a:gd name="connsiteY2" fmla="*/ 896905 h 3430555"/>
              <a:gd name="connsiteX3" fmla="*/ 0 w 2122442"/>
              <a:gd name="connsiteY3" fmla="*/ 3430555 h 3430555"/>
              <a:gd name="connsiteX4" fmla="*/ 9525 w 2122442"/>
              <a:gd name="connsiteY4" fmla="*/ 2352675 h 3430555"/>
              <a:gd name="connsiteX0" fmla="*/ 9525 w 2122442"/>
              <a:gd name="connsiteY0" fmla="*/ 2381250 h 3459130"/>
              <a:gd name="connsiteX1" fmla="*/ 2122442 w 2122442"/>
              <a:gd name="connsiteY1" fmla="*/ 0 h 3459130"/>
              <a:gd name="connsiteX2" fmla="*/ 2122442 w 2122442"/>
              <a:gd name="connsiteY2" fmla="*/ 925480 h 3459130"/>
              <a:gd name="connsiteX3" fmla="*/ 0 w 2122442"/>
              <a:gd name="connsiteY3" fmla="*/ 3459130 h 3459130"/>
              <a:gd name="connsiteX4" fmla="*/ 9525 w 2122442"/>
              <a:gd name="connsiteY4" fmla="*/ 2381250 h 3459130"/>
              <a:gd name="connsiteX0" fmla="*/ 0 w 2151017"/>
              <a:gd name="connsiteY0" fmla="*/ 2419350 h 3459130"/>
              <a:gd name="connsiteX1" fmla="*/ 2151017 w 2151017"/>
              <a:gd name="connsiteY1" fmla="*/ 0 h 3459130"/>
              <a:gd name="connsiteX2" fmla="*/ 2151017 w 2151017"/>
              <a:gd name="connsiteY2" fmla="*/ 925480 h 3459130"/>
              <a:gd name="connsiteX3" fmla="*/ 28575 w 2151017"/>
              <a:gd name="connsiteY3" fmla="*/ 3459130 h 3459130"/>
              <a:gd name="connsiteX4" fmla="*/ 0 w 2151017"/>
              <a:gd name="connsiteY4" fmla="*/ 2419350 h 3459130"/>
              <a:gd name="connsiteX0" fmla="*/ 0 w 2151017"/>
              <a:gd name="connsiteY0" fmla="*/ 2419350 h 3459130"/>
              <a:gd name="connsiteX1" fmla="*/ 2151017 w 2151017"/>
              <a:gd name="connsiteY1" fmla="*/ 0 h 3459130"/>
              <a:gd name="connsiteX2" fmla="*/ 2151017 w 2151017"/>
              <a:gd name="connsiteY2" fmla="*/ 925480 h 3459130"/>
              <a:gd name="connsiteX3" fmla="*/ 28575 w 2151017"/>
              <a:gd name="connsiteY3" fmla="*/ 3459130 h 3459130"/>
              <a:gd name="connsiteX4" fmla="*/ 0 w 2151017"/>
              <a:gd name="connsiteY4" fmla="*/ 2419350 h 3459130"/>
              <a:gd name="connsiteX0" fmla="*/ 0 w 2151017"/>
              <a:gd name="connsiteY0" fmla="*/ 2419350 h 3459130"/>
              <a:gd name="connsiteX1" fmla="*/ 2151017 w 2151017"/>
              <a:gd name="connsiteY1" fmla="*/ 0 h 3459130"/>
              <a:gd name="connsiteX2" fmla="*/ 2151017 w 2151017"/>
              <a:gd name="connsiteY2" fmla="*/ 925480 h 3459130"/>
              <a:gd name="connsiteX3" fmla="*/ 28575 w 2151017"/>
              <a:gd name="connsiteY3" fmla="*/ 3459130 h 3459130"/>
              <a:gd name="connsiteX4" fmla="*/ 0 w 2151017"/>
              <a:gd name="connsiteY4" fmla="*/ 2419350 h 3459130"/>
              <a:gd name="connsiteX0" fmla="*/ 0 w 2122442"/>
              <a:gd name="connsiteY0" fmla="*/ 2457450 h 3459130"/>
              <a:gd name="connsiteX1" fmla="*/ 2122442 w 2122442"/>
              <a:gd name="connsiteY1" fmla="*/ 0 h 3459130"/>
              <a:gd name="connsiteX2" fmla="*/ 2122442 w 2122442"/>
              <a:gd name="connsiteY2" fmla="*/ 925480 h 3459130"/>
              <a:gd name="connsiteX3" fmla="*/ 0 w 2122442"/>
              <a:gd name="connsiteY3" fmla="*/ 3459130 h 3459130"/>
              <a:gd name="connsiteX4" fmla="*/ 0 w 2122442"/>
              <a:gd name="connsiteY4" fmla="*/ 2457450 h 3459130"/>
              <a:gd name="connsiteX0" fmla="*/ 0 w 2122442"/>
              <a:gd name="connsiteY0" fmla="*/ 1907121 h 3459130"/>
              <a:gd name="connsiteX1" fmla="*/ 2122442 w 2122442"/>
              <a:gd name="connsiteY1" fmla="*/ 0 h 3459130"/>
              <a:gd name="connsiteX2" fmla="*/ 2122442 w 2122442"/>
              <a:gd name="connsiteY2" fmla="*/ 925480 h 3459130"/>
              <a:gd name="connsiteX3" fmla="*/ 0 w 2122442"/>
              <a:gd name="connsiteY3" fmla="*/ 3459130 h 3459130"/>
              <a:gd name="connsiteX4" fmla="*/ 0 w 2122442"/>
              <a:gd name="connsiteY4" fmla="*/ 1907121 h 3459130"/>
              <a:gd name="connsiteX0" fmla="*/ 10384 w 2132826"/>
              <a:gd name="connsiteY0" fmla="*/ 1907121 h 2836117"/>
              <a:gd name="connsiteX1" fmla="*/ 2132826 w 2132826"/>
              <a:gd name="connsiteY1" fmla="*/ 0 h 2836117"/>
              <a:gd name="connsiteX2" fmla="*/ 2132826 w 2132826"/>
              <a:gd name="connsiteY2" fmla="*/ 925480 h 2836117"/>
              <a:gd name="connsiteX3" fmla="*/ 0 w 2132826"/>
              <a:gd name="connsiteY3" fmla="*/ 2836117 h 2836117"/>
              <a:gd name="connsiteX4" fmla="*/ 10384 w 2132826"/>
              <a:gd name="connsiteY4" fmla="*/ 1907121 h 2836117"/>
              <a:gd name="connsiteX0" fmla="*/ 10384 w 2132826"/>
              <a:gd name="connsiteY0" fmla="*/ 1907121 h 2939953"/>
              <a:gd name="connsiteX1" fmla="*/ 2132826 w 2132826"/>
              <a:gd name="connsiteY1" fmla="*/ 0 h 2939953"/>
              <a:gd name="connsiteX2" fmla="*/ 2132826 w 2132826"/>
              <a:gd name="connsiteY2" fmla="*/ 925480 h 2939953"/>
              <a:gd name="connsiteX3" fmla="*/ 0 w 2132826"/>
              <a:gd name="connsiteY3" fmla="*/ 2939953 h 2939953"/>
              <a:gd name="connsiteX4" fmla="*/ 10384 w 2132826"/>
              <a:gd name="connsiteY4" fmla="*/ 1907121 h 2939953"/>
              <a:gd name="connsiteX0" fmla="*/ 10384 w 2132826"/>
              <a:gd name="connsiteY0" fmla="*/ 1907121 h 3727831"/>
              <a:gd name="connsiteX1" fmla="*/ 2132826 w 2132826"/>
              <a:gd name="connsiteY1" fmla="*/ 0 h 3727831"/>
              <a:gd name="connsiteX2" fmla="*/ 2132825 w 2132826"/>
              <a:gd name="connsiteY2" fmla="*/ 3727831 h 3727831"/>
              <a:gd name="connsiteX3" fmla="*/ 0 w 2132826"/>
              <a:gd name="connsiteY3" fmla="*/ 2939953 h 3727831"/>
              <a:gd name="connsiteX4" fmla="*/ 10384 w 2132826"/>
              <a:gd name="connsiteY4" fmla="*/ 1907121 h 3727831"/>
              <a:gd name="connsiteX0" fmla="*/ 10384 w 2132826"/>
              <a:gd name="connsiteY0" fmla="*/ 1907121 h 5537453"/>
              <a:gd name="connsiteX1" fmla="*/ 2132826 w 2132826"/>
              <a:gd name="connsiteY1" fmla="*/ 0 h 5537453"/>
              <a:gd name="connsiteX2" fmla="*/ 2132825 w 2132826"/>
              <a:gd name="connsiteY2" fmla="*/ 3727831 h 5537453"/>
              <a:gd name="connsiteX3" fmla="*/ 0 w 2132826"/>
              <a:gd name="connsiteY3" fmla="*/ 5537453 h 5537453"/>
              <a:gd name="connsiteX4" fmla="*/ 10384 w 2132826"/>
              <a:gd name="connsiteY4" fmla="*/ 1907121 h 5537453"/>
              <a:gd name="connsiteX0" fmla="*/ 10384 w 2132826"/>
              <a:gd name="connsiteY0" fmla="*/ 1907121 h 5607847"/>
              <a:gd name="connsiteX1" fmla="*/ 2132826 w 2132826"/>
              <a:gd name="connsiteY1" fmla="*/ 0 h 5607847"/>
              <a:gd name="connsiteX2" fmla="*/ 2132825 w 2132826"/>
              <a:gd name="connsiteY2" fmla="*/ 3727831 h 5607847"/>
              <a:gd name="connsiteX3" fmla="*/ 0 w 2132826"/>
              <a:gd name="connsiteY3" fmla="*/ 5607847 h 5607847"/>
              <a:gd name="connsiteX4" fmla="*/ 10384 w 2132826"/>
              <a:gd name="connsiteY4" fmla="*/ 1907121 h 5607847"/>
              <a:gd name="connsiteX0" fmla="*/ 14 w 2742341"/>
              <a:gd name="connsiteY0" fmla="*/ 2490626 h 5607847"/>
              <a:gd name="connsiteX1" fmla="*/ 2742341 w 2742341"/>
              <a:gd name="connsiteY1" fmla="*/ 0 h 5607847"/>
              <a:gd name="connsiteX2" fmla="*/ 2742340 w 2742341"/>
              <a:gd name="connsiteY2" fmla="*/ 3727831 h 5607847"/>
              <a:gd name="connsiteX3" fmla="*/ 609515 w 2742341"/>
              <a:gd name="connsiteY3" fmla="*/ 5607847 h 5607847"/>
              <a:gd name="connsiteX4" fmla="*/ 14 w 2742341"/>
              <a:gd name="connsiteY4" fmla="*/ 2490626 h 5607847"/>
              <a:gd name="connsiteX0" fmla="*/ 348 w 2742675"/>
              <a:gd name="connsiteY0" fmla="*/ 2490626 h 6213793"/>
              <a:gd name="connsiteX1" fmla="*/ 2742675 w 2742675"/>
              <a:gd name="connsiteY1" fmla="*/ 0 h 6213793"/>
              <a:gd name="connsiteX2" fmla="*/ 2742674 w 2742675"/>
              <a:gd name="connsiteY2" fmla="*/ 3727831 h 6213793"/>
              <a:gd name="connsiteX3" fmla="*/ 16915 w 2742675"/>
              <a:gd name="connsiteY3" fmla="*/ 6213793 h 6213793"/>
              <a:gd name="connsiteX4" fmla="*/ 348 w 2742675"/>
              <a:gd name="connsiteY4" fmla="*/ 2490626 h 6213793"/>
              <a:gd name="connsiteX0" fmla="*/ 348 w 2742675"/>
              <a:gd name="connsiteY0" fmla="*/ 2490626 h 6168915"/>
              <a:gd name="connsiteX1" fmla="*/ 2742675 w 2742675"/>
              <a:gd name="connsiteY1" fmla="*/ 0 h 6168915"/>
              <a:gd name="connsiteX2" fmla="*/ 2742674 w 2742675"/>
              <a:gd name="connsiteY2" fmla="*/ 3727831 h 6168915"/>
              <a:gd name="connsiteX3" fmla="*/ 16914 w 2742675"/>
              <a:gd name="connsiteY3" fmla="*/ 6168914 h 6168915"/>
              <a:gd name="connsiteX4" fmla="*/ 348 w 2742675"/>
              <a:gd name="connsiteY4" fmla="*/ 2490626 h 6168915"/>
              <a:gd name="connsiteX0" fmla="*/ 64287 w 2806614"/>
              <a:gd name="connsiteY0" fmla="*/ 2490626 h 6213800"/>
              <a:gd name="connsiteX1" fmla="*/ 2806614 w 2806614"/>
              <a:gd name="connsiteY1" fmla="*/ 0 h 6213800"/>
              <a:gd name="connsiteX2" fmla="*/ 2806613 w 2806614"/>
              <a:gd name="connsiteY2" fmla="*/ 3727831 h 6213800"/>
              <a:gd name="connsiteX3" fmla="*/ 0 w 2806614"/>
              <a:gd name="connsiteY3" fmla="*/ 6213800 h 6213800"/>
              <a:gd name="connsiteX4" fmla="*/ 64287 w 2806614"/>
              <a:gd name="connsiteY4" fmla="*/ 2490626 h 6213800"/>
              <a:gd name="connsiteX0" fmla="*/ 44981 w 2787308"/>
              <a:gd name="connsiteY0" fmla="*/ 2490626 h 6197731"/>
              <a:gd name="connsiteX1" fmla="*/ 2787308 w 2787308"/>
              <a:gd name="connsiteY1" fmla="*/ 0 h 6197731"/>
              <a:gd name="connsiteX2" fmla="*/ 2787307 w 2787308"/>
              <a:gd name="connsiteY2" fmla="*/ 3727831 h 6197731"/>
              <a:gd name="connsiteX3" fmla="*/ 1 w 2787308"/>
              <a:gd name="connsiteY3" fmla="*/ 6197730 h 6197731"/>
              <a:gd name="connsiteX4" fmla="*/ 44981 w 2787308"/>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727 w 2743054"/>
              <a:gd name="connsiteY0" fmla="*/ 2490626 h 6197731"/>
              <a:gd name="connsiteX1" fmla="*/ 2743054 w 2743054"/>
              <a:gd name="connsiteY1" fmla="*/ 0 h 6197731"/>
              <a:gd name="connsiteX2" fmla="*/ 2743053 w 2743054"/>
              <a:gd name="connsiteY2" fmla="*/ 3727831 h 6197731"/>
              <a:gd name="connsiteX3" fmla="*/ 4018 w 2743054"/>
              <a:gd name="connsiteY3" fmla="*/ 6197731 h 6197731"/>
              <a:gd name="connsiteX4" fmla="*/ 727 w 2743054"/>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6363 w 2748690"/>
              <a:gd name="connsiteY0" fmla="*/ 2490626 h 6213809"/>
              <a:gd name="connsiteX1" fmla="*/ 2748690 w 2748690"/>
              <a:gd name="connsiteY1" fmla="*/ 0 h 6213809"/>
              <a:gd name="connsiteX2" fmla="*/ 2748689 w 2748690"/>
              <a:gd name="connsiteY2" fmla="*/ 3727831 h 6213809"/>
              <a:gd name="connsiteX3" fmla="*/ 0 w 2748690"/>
              <a:gd name="connsiteY3" fmla="*/ 6213809 h 6213809"/>
              <a:gd name="connsiteX4" fmla="*/ 6363 w 2748690"/>
              <a:gd name="connsiteY4" fmla="*/ 2490626 h 6213809"/>
              <a:gd name="connsiteX0" fmla="*/ 6363 w 2748690"/>
              <a:gd name="connsiteY0" fmla="*/ 2490626 h 6213809"/>
              <a:gd name="connsiteX1" fmla="*/ 2748690 w 2748690"/>
              <a:gd name="connsiteY1" fmla="*/ 0 h 6213809"/>
              <a:gd name="connsiteX2" fmla="*/ 2748689 w 2748690"/>
              <a:gd name="connsiteY2" fmla="*/ 4703897 h 6213809"/>
              <a:gd name="connsiteX3" fmla="*/ 0 w 2748690"/>
              <a:gd name="connsiteY3" fmla="*/ 6213809 h 6213809"/>
              <a:gd name="connsiteX4" fmla="*/ 6363 w 2748690"/>
              <a:gd name="connsiteY4" fmla="*/ 2490626 h 6213809"/>
              <a:gd name="connsiteX0" fmla="*/ 6363 w 2748690"/>
              <a:gd name="connsiteY0" fmla="*/ 2490626 h 7343993"/>
              <a:gd name="connsiteX1" fmla="*/ 2748690 w 2748690"/>
              <a:gd name="connsiteY1" fmla="*/ 0 h 7343993"/>
              <a:gd name="connsiteX2" fmla="*/ 2748689 w 2748690"/>
              <a:gd name="connsiteY2" fmla="*/ 4703897 h 7343993"/>
              <a:gd name="connsiteX3" fmla="*/ -1 w 2748690"/>
              <a:gd name="connsiteY3" fmla="*/ 7343994 h 7343993"/>
              <a:gd name="connsiteX4" fmla="*/ 6363 w 2748690"/>
              <a:gd name="connsiteY4" fmla="*/ 2490626 h 7343993"/>
              <a:gd name="connsiteX0" fmla="*/ 6363 w 2748690"/>
              <a:gd name="connsiteY0" fmla="*/ 2490626 h 7323441"/>
              <a:gd name="connsiteX1" fmla="*/ 2748690 w 2748690"/>
              <a:gd name="connsiteY1" fmla="*/ 0 h 7323441"/>
              <a:gd name="connsiteX2" fmla="*/ 2748689 w 2748690"/>
              <a:gd name="connsiteY2" fmla="*/ 4703897 h 7323441"/>
              <a:gd name="connsiteX3" fmla="*/ -1 w 2748690"/>
              <a:gd name="connsiteY3" fmla="*/ 7323442 h 7323441"/>
              <a:gd name="connsiteX4" fmla="*/ 6363 w 2748690"/>
              <a:gd name="connsiteY4" fmla="*/ 2490626 h 7323441"/>
              <a:gd name="connsiteX0" fmla="*/ 336 w 2742663"/>
              <a:gd name="connsiteY0" fmla="*/ 2490626 h 7272068"/>
              <a:gd name="connsiteX1" fmla="*/ 2742663 w 2742663"/>
              <a:gd name="connsiteY1" fmla="*/ 0 h 7272068"/>
              <a:gd name="connsiteX2" fmla="*/ 2742662 w 2742663"/>
              <a:gd name="connsiteY2" fmla="*/ 4703897 h 7272068"/>
              <a:gd name="connsiteX3" fmla="*/ 17929 w 2742663"/>
              <a:gd name="connsiteY3" fmla="*/ 7272067 h 7272068"/>
              <a:gd name="connsiteX4" fmla="*/ 336 w 2742663"/>
              <a:gd name="connsiteY4" fmla="*/ 2490626 h 7272068"/>
              <a:gd name="connsiteX0" fmla="*/ 6366 w 2748693"/>
              <a:gd name="connsiteY0" fmla="*/ 2490626 h 7272068"/>
              <a:gd name="connsiteX1" fmla="*/ 2748693 w 2748693"/>
              <a:gd name="connsiteY1" fmla="*/ 0 h 7272068"/>
              <a:gd name="connsiteX2" fmla="*/ 2748692 w 2748693"/>
              <a:gd name="connsiteY2" fmla="*/ 4703897 h 7272068"/>
              <a:gd name="connsiteX3" fmla="*/ 0 w 2748693"/>
              <a:gd name="connsiteY3" fmla="*/ 7272068 h 7272068"/>
              <a:gd name="connsiteX4" fmla="*/ 6366 w 2748693"/>
              <a:gd name="connsiteY4" fmla="*/ 2490626 h 727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8693" h="7272068">
                <a:moveTo>
                  <a:pt x="6366" y="2490626"/>
                </a:moveTo>
                <a:lnTo>
                  <a:pt x="2748693" y="0"/>
                </a:lnTo>
                <a:cubicBezTo>
                  <a:pt x="2748693" y="1242610"/>
                  <a:pt x="2748692" y="3461287"/>
                  <a:pt x="2748692" y="4703897"/>
                </a:cubicBezTo>
                <a:lnTo>
                  <a:pt x="0" y="7272068"/>
                </a:lnTo>
                <a:cubicBezTo>
                  <a:pt x="3461" y="6061957"/>
                  <a:pt x="2905" y="3700737"/>
                  <a:pt x="6366" y="2490626"/>
                </a:cubicBezTo>
                <a:close/>
              </a:path>
            </a:pathLst>
          </a:custGeom>
          <a:gradFill>
            <a:gsLst>
              <a:gs pos="67000">
                <a:schemeClr val="tx1">
                  <a:alpha val="0"/>
                </a:schemeClr>
              </a:gs>
              <a:gs pos="31000">
                <a:srgbClr val="000000">
                  <a:alpha val="10000"/>
                </a:srgbClr>
              </a:gs>
              <a:gs pos="0">
                <a:schemeClr val="tx1">
                  <a:alpha val="25000"/>
                </a:schemeClr>
              </a:gs>
            </a:gsLst>
            <a:lin ang="10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7"/>
          <p:cNvSpPr/>
          <p:nvPr/>
        </p:nvSpPr>
        <p:spPr>
          <a:xfrm rot="16200000" flipV="1">
            <a:off x="2043460" y="4236935"/>
            <a:ext cx="971422" cy="2996273"/>
          </a:xfrm>
          <a:custGeom>
            <a:avLst/>
            <a:gdLst>
              <a:gd name="connsiteX0" fmla="*/ 0 w 4284617"/>
              <a:gd name="connsiteY0" fmla="*/ 0 h 839755"/>
              <a:gd name="connsiteX1" fmla="*/ 4284617 w 4284617"/>
              <a:gd name="connsiteY1" fmla="*/ 0 h 839755"/>
              <a:gd name="connsiteX2" fmla="*/ 4284617 w 4284617"/>
              <a:gd name="connsiteY2" fmla="*/ 839755 h 839755"/>
              <a:gd name="connsiteX3" fmla="*/ 0 w 4284617"/>
              <a:gd name="connsiteY3" fmla="*/ 839755 h 839755"/>
              <a:gd name="connsiteX4" fmla="*/ 0 w 4284617"/>
              <a:gd name="connsiteY4" fmla="*/ 0 h 839755"/>
              <a:gd name="connsiteX0" fmla="*/ 0 w 4284617"/>
              <a:gd name="connsiteY0" fmla="*/ 809625 h 1649380"/>
              <a:gd name="connsiteX1" fmla="*/ 2741567 w 4284617"/>
              <a:gd name="connsiteY1" fmla="*/ 0 h 1649380"/>
              <a:gd name="connsiteX2" fmla="*/ 4284617 w 4284617"/>
              <a:gd name="connsiteY2" fmla="*/ 1649380 h 1649380"/>
              <a:gd name="connsiteX3" fmla="*/ 0 w 4284617"/>
              <a:gd name="connsiteY3" fmla="*/ 1649380 h 1649380"/>
              <a:gd name="connsiteX4" fmla="*/ 0 w 4284617"/>
              <a:gd name="connsiteY4" fmla="*/ 809625 h 1649380"/>
              <a:gd name="connsiteX0" fmla="*/ 0 w 2741567"/>
              <a:gd name="connsiteY0" fmla="*/ 809625 h 1649380"/>
              <a:gd name="connsiteX1" fmla="*/ 2741567 w 2741567"/>
              <a:gd name="connsiteY1" fmla="*/ 0 h 1649380"/>
              <a:gd name="connsiteX2" fmla="*/ 2712992 w 2741567"/>
              <a:gd name="connsiteY2" fmla="*/ 849280 h 1649380"/>
              <a:gd name="connsiteX3" fmla="*/ 0 w 2741567"/>
              <a:gd name="connsiteY3" fmla="*/ 1649380 h 1649380"/>
              <a:gd name="connsiteX4" fmla="*/ 0 w 2741567"/>
              <a:gd name="connsiteY4" fmla="*/ 809625 h 1649380"/>
              <a:gd name="connsiteX0" fmla="*/ 0 w 2741567"/>
              <a:gd name="connsiteY0" fmla="*/ 809625 h 3382930"/>
              <a:gd name="connsiteX1" fmla="*/ 2741567 w 2741567"/>
              <a:gd name="connsiteY1" fmla="*/ 0 h 3382930"/>
              <a:gd name="connsiteX2" fmla="*/ 2712992 w 2741567"/>
              <a:gd name="connsiteY2" fmla="*/ 849280 h 3382930"/>
              <a:gd name="connsiteX3" fmla="*/ 590550 w 2741567"/>
              <a:gd name="connsiteY3" fmla="*/ 3382930 h 3382930"/>
              <a:gd name="connsiteX4" fmla="*/ 0 w 2741567"/>
              <a:gd name="connsiteY4" fmla="*/ 809625 h 3382930"/>
              <a:gd name="connsiteX0" fmla="*/ 9525 w 2151017"/>
              <a:gd name="connsiteY0" fmla="*/ 2305050 h 3382930"/>
              <a:gd name="connsiteX1" fmla="*/ 2151017 w 2151017"/>
              <a:gd name="connsiteY1" fmla="*/ 0 h 3382930"/>
              <a:gd name="connsiteX2" fmla="*/ 2122442 w 2151017"/>
              <a:gd name="connsiteY2" fmla="*/ 849280 h 3382930"/>
              <a:gd name="connsiteX3" fmla="*/ 0 w 2151017"/>
              <a:gd name="connsiteY3" fmla="*/ 3382930 h 3382930"/>
              <a:gd name="connsiteX4" fmla="*/ 9525 w 2151017"/>
              <a:gd name="connsiteY4" fmla="*/ 2305050 h 3382930"/>
              <a:gd name="connsiteX0" fmla="*/ 9525 w 2122442"/>
              <a:gd name="connsiteY0" fmla="*/ 2305050 h 3382930"/>
              <a:gd name="connsiteX1" fmla="*/ 2122442 w 2122442"/>
              <a:gd name="connsiteY1" fmla="*/ 0 h 3382930"/>
              <a:gd name="connsiteX2" fmla="*/ 2122442 w 2122442"/>
              <a:gd name="connsiteY2" fmla="*/ 849280 h 3382930"/>
              <a:gd name="connsiteX3" fmla="*/ 0 w 2122442"/>
              <a:gd name="connsiteY3" fmla="*/ 3382930 h 3382930"/>
              <a:gd name="connsiteX4" fmla="*/ 9525 w 2122442"/>
              <a:gd name="connsiteY4" fmla="*/ 2305050 h 3382930"/>
              <a:gd name="connsiteX0" fmla="*/ 9525 w 2122442"/>
              <a:gd name="connsiteY0" fmla="*/ 2352675 h 3430555"/>
              <a:gd name="connsiteX1" fmla="*/ 2122442 w 2122442"/>
              <a:gd name="connsiteY1" fmla="*/ 0 h 3430555"/>
              <a:gd name="connsiteX2" fmla="*/ 2122442 w 2122442"/>
              <a:gd name="connsiteY2" fmla="*/ 896905 h 3430555"/>
              <a:gd name="connsiteX3" fmla="*/ 0 w 2122442"/>
              <a:gd name="connsiteY3" fmla="*/ 3430555 h 3430555"/>
              <a:gd name="connsiteX4" fmla="*/ 9525 w 2122442"/>
              <a:gd name="connsiteY4" fmla="*/ 2352675 h 3430555"/>
              <a:gd name="connsiteX0" fmla="*/ 9525 w 2122442"/>
              <a:gd name="connsiteY0" fmla="*/ 2381250 h 3459130"/>
              <a:gd name="connsiteX1" fmla="*/ 2122442 w 2122442"/>
              <a:gd name="connsiteY1" fmla="*/ 0 h 3459130"/>
              <a:gd name="connsiteX2" fmla="*/ 2122442 w 2122442"/>
              <a:gd name="connsiteY2" fmla="*/ 925480 h 3459130"/>
              <a:gd name="connsiteX3" fmla="*/ 0 w 2122442"/>
              <a:gd name="connsiteY3" fmla="*/ 3459130 h 3459130"/>
              <a:gd name="connsiteX4" fmla="*/ 9525 w 2122442"/>
              <a:gd name="connsiteY4" fmla="*/ 2381250 h 3459130"/>
              <a:gd name="connsiteX0" fmla="*/ 0 w 2151017"/>
              <a:gd name="connsiteY0" fmla="*/ 2419350 h 3459130"/>
              <a:gd name="connsiteX1" fmla="*/ 2151017 w 2151017"/>
              <a:gd name="connsiteY1" fmla="*/ 0 h 3459130"/>
              <a:gd name="connsiteX2" fmla="*/ 2151017 w 2151017"/>
              <a:gd name="connsiteY2" fmla="*/ 925480 h 3459130"/>
              <a:gd name="connsiteX3" fmla="*/ 28575 w 2151017"/>
              <a:gd name="connsiteY3" fmla="*/ 3459130 h 3459130"/>
              <a:gd name="connsiteX4" fmla="*/ 0 w 2151017"/>
              <a:gd name="connsiteY4" fmla="*/ 2419350 h 3459130"/>
              <a:gd name="connsiteX0" fmla="*/ 0 w 2151017"/>
              <a:gd name="connsiteY0" fmla="*/ 2419350 h 3459130"/>
              <a:gd name="connsiteX1" fmla="*/ 2151017 w 2151017"/>
              <a:gd name="connsiteY1" fmla="*/ 0 h 3459130"/>
              <a:gd name="connsiteX2" fmla="*/ 2151017 w 2151017"/>
              <a:gd name="connsiteY2" fmla="*/ 925480 h 3459130"/>
              <a:gd name="connsiteX3" fmla="*/ 28575 w 2151017"/>
              <a:gd name="connsiteY3" fmla="*/ 3459130 h 3459130"/>
              <a:gd name="connsiteX4" fmla="*/ 0 w 2151017"/>
              <a:gd name="connsiteY4" fmla="*/ 2419350 h 3459130"/>
              <a:gd name="connsiteX0" fmla="*/ 0 w 2151017"/>
              <a:gd name="connsiteY0" fmla="*/ 2419350 h 3459130"/>
              <a:gd name="connsiteX1" fmla="*/ 2151017 w 2151017"/>
              <a:gd name="connsiteY1" fmla="*/ 0 h 3459130"/>
              <a:gd name="connsiteX2" fmla="*/ 2151017 w 2151017"/>
              <a:gd name="connsiteY2" fmla="*/ 925480 h 3459130"/>
              <a:gd name="connsiteX3" fmla="*/ 28575 w 2151017"/>
              <a:gd name="connsiteY3" fmla="*/ 3459130 h 3459130"/>
              <a:gd name="connsiteX4" fmla="*/ 0 w 2151017"/>
              <a:gd name="connsiteY4" fmla="*/ 2419350 h 3459130"/>
              <a:gd name="connsiteX0" fmla="*/ 0 w 2122442"/>
              <a:gd name="connsiteY0" fmla="*/ 2457450 h 3459130"/>
              <a:gd name="connsiteX1" fmla="*/ 2122442 w 2122442"/>
              <a:gd name="connsiteY1" fmla="*/ 0 h 3459130"/>
              <a:gd name="connsiteX2" fmla="*/ 2122442 w 2122442"/>
              <a:gd name="connsiteY2" fmla="*/ 925480 h 3459130"/>
              <a:gd name="connsiteX3" fmla="*/ 0 w 2122442"/>
              <a:gd name="connsiteY3" fmla="*/ 3459130 h 3459130"/>
              <a:gd name="connsiteX4" fmla="*/ 0 w 2122442"/>
              <a:gd name="connsiteY4" fmla="*/ 2457450 h 3459130"/>
              <a:gd name="connsiteX0" fmla="*/ 0 w 2122442"/>
              <a:gd name="connsiteY0" fmla="*/ 1907121 h 3459130"/>
              <a:gd name="connsiteX1" fmla="*/ 2122442 w 2122442"/>
              <a:gd name="connsiteY1" fmla="*/ 0 h 3459130"/>
              <a:gd name="connsiteX2" fmla="*/ 2122442 w 2122442"/>
              <a:gd name="connsiteY2" fmla="*/ 925480 h 3459130"/>
              <a:gd name="connsiteX3" fmla="*/ 0 w 2122442"/>
              <a:gd name="connsiteY3" fmla="*/ 3459130 h 3459130"/>
              <a:gd name="connsiteX4" fmla="*/ 0 w 2122442"/>
              <a:gd name="connsiteY4" fmla="*/ 1907121 h 3459130"/>
              <a:gd name="connsiteX0" fmla="*/ 10384 w 2132826"/>
              <a:gd name="connsiteY0" fmla="*/ 1907121 h 2836117"/>
              <a:gd name="connsiteX1" fmla="*/ 2132826 w 2132826"/>
              <a:gd name="connsiteY1" fmla="*/ 0 h 2836117"/>
              <a:gd name="connsiteX2" fmla="*/ 2132826 w 2132826"/>
              <a:gd name="connsiteY2" fmla="*/ 925480 h 2836117"/>
              <a:gd name="connsiteX3" fmla="*/ 0 w 2132826"/>
              <a:gd name="connsiteY3" fmla="*/ 2836117 h 2836117"/>
              <a:gd name="connsiteX4" fmla="*/ 10384 w 2132826"/>
              <a:gd name="connsiteY4" fmla="*/ 1907121 h 2836117"/>
              <a:gd name="connsiteX0" fmla="*/ 10384 w 2132826"/>
              <a:gd name="connsiteY0" fmla="*/ 1907121 h 2939953"/>
              <a:gd name="connsiteX1" fmla="*/ 2132826 w 2132826"/>
              <a:gd name="connsiteY1" fmla="*/ 0 h 2939953"/>
              <a:gd name="connsiteX2" fmla="*/ 2132826 w 2132826"/>
              <a:gd name="connsiteY2" fmla="*/ 925480 h 2939953"/>
              <a:gd name="connsiteX3" fmla="*/ 0 w 2132826"/>
              <a:gd name="connsiteY3" fmla="*/ 2939953 h 2939953"/>
              <a:gd name="connsiteX4" fmla="*/ 10384 w 2132826"/>
              <a:gd name="connsiteY4" fmla="*/ 1907121 h 2939953"/>
              <a:gd name="connsiteX0" fmla="*/ 10384 w 2132826"/>
              <a:gd name="connsiteY0" fmla="*/ 1907121 h 3727831"/>
              <a:gd name="connsiteX1" fmla="*/ 2132826 w 2132826"/>
              <a:gd name="connsiteY1" fmla="*/ 0 h 3727831"/>
              <a:gd name="connsiteX2" fmla="*/ 2132825 w 2132826"/>
              <a:gd name="connsiteY2" fmla="*/ 3727831 h 3727831"/>
              <a:gd name="connsiteX3" fmla="*/ 0 w 2132826"/>
              <a:gd name="connsiteY3" fmla="*/ 2939953 h 3727831"/>
              <a:gd name="connsiteX4" fmla="*/ 10384 w 2132826"/>
              <a:gd name="connsiteY4" fmla="*/ 1907121 h 3727831"/>
              <a:gd name="connsiteX0" fmla="*/ 10384 w 2132826"/>
              <a:gd name="connsiteY0" fmla="*/ 1907121 h 5537453"/>
              <a:gd name="connsiteX1" fmla="*/ 2132826 w 2132826"/>
              <a:gd name="connsiteY1" fmla="*/ 0 h 5537453"/>
              <a:gd name="connsiteX2" fmla="*/ 2132825 w 2132826"/>
              <a:gd name="connsiteY2" fmla="*/ 3727831 h 5537453"/>
              <a:gd name="connsiteX3" fmla="*/ 0 w 2132826"/>
              <a:gd name="connsiteY3" fmla="*/ 5537453 h 5537453"/>
              <a:gd name="connsiteX4" fmla="*/ 10384 w 2132826"/>
              <a:gd name="connsiteY4" fmla="*/ 1907121 h 5537453"/>
              <a:gd name="connsiteX0" fmla="*/ 10384 w 2132826"/>
              <a:gd name="connsiteY0" fmla="*/ 1907121 h 5607847"/>
              <a:gd name="connsiteX1" fmla="*/ 2132826 w 2132826"/>
              <a:gd name="connsiteY1" fmla="*/ 0 h 5607847"/>
              <a:gd name="connsiteX2" fmla="*/ 2132825 w 2132826"/>
              <a:gd name="connsiteY2" fmla="*/ 3727831 h 5607847"/>
              <a:gd name="connsiteX3" fmla="*/ 0 w 2132826"/>
              <a:gd name="connsiteY3" fmla="*/ 5607847 h 5607847"/>
              <a:gd name="connsiteX4" fmla="*/ 10384 w 2132826"/>
              <a:gd name="connsiteY4" fmla="*/ 1907121 h 5607847"/>
              <a:gd name="connsiteX0" fmla="*/ 14 w 2742341"/>
              <a:gd name="connsiteY0" fmla="*/ 2490626 h 5607847"/>
              <a:gd name="connsiteX1" fmla="*/ 2742341 w 2742341"/>
              <a:gd name="connsiteY1" fmla="*/ 0 h 5607847"/>
              <a:gd name="connsiteX2" fmla="*/ 2742340 w 2742341"/>
              <a:gd name="connsiteY2" fmla="*/ 3727831 h 5607847"/>
              <a:gd name="connsiteX3" fmla="*/ 609515 w 2742341"/>
              <a:gd name="connsiteY3" fmla="*/ 5607847 h 5607847"/>
              <a:gd name="connsiteX4" fmla="*/ 14 w 2742341"/>
              <a:gd name="connsiteY4" fmla="*/ 2490626 h 5607847"/>
              <a:gd name="connsiteX0" fmla="*/ 348 w 2742675"/>
              <a:gd name="connsiteY0" fmla="*/ 2490626 h 6213793"/>
              <a:gd name="connsiteX1" fmla="*/ 2742675 w 2742675"/>
              <a:gd name="connsiteY1" fmla="*/ 0 h 6213793"/>
              <a:gd name="connsiteX2" fmla="*/ 2742674 w 2742675"/>
              <a:gd name="connsiteY2" fmla="*/ 3727831 h 6213793"/>
              <a:gd name="connsiteX3" fmla="*/ 16915 w 2742675"/>
              <a:gd name="connsiteY3" fmla="*/ 6213793 h 6213793"/>
              <a:gd name="connsiteX4" fmla="*/ 348 w 2742675"/>
              <a:gd name="connsiteY4" fmla="*/ 2490626 h 6213793"/>
              <a:gd name="connsiteX0" fmla="*/ 348 w 2742675"/>
              <a:gd name="connsiteY0" fmla="*/ 2490626 h 6168915"/>
              <a:gd name="connsiteX1" fmla="*/ 2742675 w 2742675"/>
              <a:gd name="connsiteY1" fmla="*/ 0 h 6168915"/>
              <a:gd name="connsiteX2" fmla="*/ 2742674 w 2742675"/>
              <a:gd name="connsiteY2" fmla="*/ 3727831 h 6168915"/>
              <a:gd name="connsiteX3" fmla="*/ 16914 w 2742675"/>
              <a:gd name="connsiteY3" fmla="*/ 6168914 h 6168915"/>
              <a:gd name="connsiteX4" fmla="*/ 348 w 2742675"/>
              <a:gd name="connsiteY4" fmla="*/ 2490626 h 6168915"/>
              <a:gd name="connsiteX0" fmla="*/ 64287 w 2806614"/>
              <a:gd name="connsiteY0" fmla="*/ 2490626 h 6213800"/>
              <a:gd name="connsiteX1" fmla="*/ 2806614 w 2806614"/>
              <a:gd name="connsiteY1" fmla="*/ 0 h 6213800"/>
              <a:gd name="connsiteX2" fmla="*/ 2806613 w 2806614"/>
              <a:gd name="connsiteY2" fmla="*/ 3727831 h 6213800"/>
              <a:gd name="connsiteX3" fmla="*/ 0 w 2806614"/>
              <a:gd name="connsiteY3" fmla="*/ 6213800 h 6213800"/>
              <a:gd name="connsiteX4" fmla="*/ 64287 w 2806614"/>
              <a:gd name="connsiteY4" fmla="*/ 2490626 h 6213800"/>
              <a:gd name="connsiteX0" fmla="*/ 44981 w 2787308"/>
              <a:gd name="connsiteY0" fmla="*/ 2490626 h 6197731"/>
              <a:gd name="connsiteX1" fmla="*/ 2787308 w 2787308"/>
              <a:gd name="connsiteY1" fmla="*/ 0 h 6197731"/>
              <a:gd name="connsiteX2" fmla="*/ 2787307 w 2787308"/>
              <a:gd name="connsiteY2" fmla="*/ 3727831 h 6197731"/>
              <a:gd name="connsiteX3" fmla="*/ 1 w 2787308"/>
              <a:gd name="connsiteY3" fmla="*/ 6197730 h 6197731"/>
              <a:gd name="connsiteX4" fmla="*/ 44981 w 2787308"/>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727 w 2743054"/>
              <a:gd name="connsiteY0" fmla="*/ 2490626 h 6197731"/>
              <a:gd name="connsiteX1" fmla="*/ 2743054 w 2743054"/>
              <a:gd name="connsiteY1" fmla="*/ 0 h 6197731"/>
              <a:gd name="connsiteX2" fmla="*/ 2743053 w 2743054"/>
              <a:gd name="connsiteY2" fmla="*/ 3727831 h 6197731"/>
              <a:gd name="connsiteX3" fmla="*/ 4018 w 2743054"/>
              <a:gd name="connsiteY3" fmla="*/ 6197731 h 6197731"/>
              <a:gd name="connsiteX4" fmla="*/ 727 w 2743054"/>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25672 w 2767999"/>
              <a:gd name="connsiteY0" fmla="*/ 2490626 h 6197731"/>
              <a:gd name="connsiteX1" fmla="*/ 2767999 w 2767999"/>
              <a:gd name="connsiteY1" fmla="*/ 0 h 6197731"/>
              <a:gd name="connsiteX2" fmla="*/ 2767998 w 2767999"/>
              <a:gd name="connsiteY2" fmla="*/ 3727831 h 6197731"/>
              <a:gd name="connsiteX3" fmla="*/ 0 w 2767999"/>
              <a:gd name="connsiteY3" fmla="*/ 6197731 h 6197731"/>
              <a:gd name="connsiteX4" fmla="*/ 25672 w 2767999"/>
              <a:gd name="connsiteY4" fmla="*/ 2490626 h 6197731"/>
              <a:gd name="connsiteX0" fmla="*/ 6363 w 2748690"/>
              <a:gd name="connsiteY0" fmla="*/ 2490626 h 6213809"/>
              <a:gd name="connsiteX1" fmla="*/ 2748690 w 2748690"/>
              <a:gd name="connsiteY1" fmla="*/ 0 h 6213809"/>
              <a:gd name="connsiteX2" fmla="*/ 2748689 w 2748690"/>
              <a:gd name="connsiteY2" fmla="*/ 3727831 h 6213809"/>
              <a:gd name="connsiteX3" fmla="*/ 0 w 2748690"/>
              <a:gd name="connsiteY3" fmla="*/ 6213809 h 6213809"/>
              <a:gd name="connsiteX4" fmla="*/ 6363 w 2748690"/>
              <a:gd name="connsiteY4" fmla="*/ 2490626 h 6213809"/>
              <a:gd name="connsiteX0" fmla="*/ 6363 w 2748690"/>
              <a:gd name="connsiteY0" fmla="*/ 2490626 h 6213809"/>
              <a:gd name="connsiteX1" fmla="*/ 2748690 w 2748690"/>
              <a:gd name="connsiteY1" fmla="*/ 0 h 6213809"/>
              <a:gd name="connsiteX2" fmla="*/ 2748689 w 2748690"/>
              <a:gd name="connsiteY2" fmla="*/ 4703897 h 6213809"/>
              <a:gd name="connsiteX3" fmla="*/ 0 w 2748690"/>
              <a:gd name="connsiteY3" fmla="*/ 6213809 h 6213809"/>
              <a:gd name="connsiteX4" fmla="*/ 6363 w 2748690"/>
              <a:gd name="connsiteY4" fmla="*/ 2490626 h 6213809"/>
              <a:gd name="connsiteX0" fmla="*/ 6363 w 2748690"/>
              <a:gd name="connsiteY0" fmla="*/ 2490626 h 7343993"/>
              <a:gd name="connsiteX1" fmla="*/ 2748690 w 2748690"/>
              <a:gd name="connsiteY1" fmla="*/ 0 h 7343993"/>
              <a:gd name="connsiteX2" fmla="*/ 2748689 w 2748690"/>
              <a:gd name="connsiteY2" fmla="*/ 4703897 h 7343993"/>
              <a:gd name="connsiteX3" fmla="*/ -1 w 2748690"/>
              <a:gd name="connsiteY3" fmla="*/ 7343994 h 7343993"/>
              <a:gd name="connsiteX4" fmla="*/ 6363 w 2748690"/>
              <a:gd name="connsiteY4" fmla="*/ 2490626 h 7343993"/>
              <a:gd name="connsiteX0" fmla="*/ 6363 w 2748690"/>
              <a:gd name="connsiteY0" fmla="*/ 2490626 h 7323441"/>
              <a:gd name="connsiteX1" fmla="*/ 2748690 w 2748690"/>
              <a:gd name="connsiteY1" fmla="*/ 0 h 7323441"/>
              <a:gd name="connsiteX2" fmla="*/ 2748689 w 2748690"/>
              <a:gd name="connsiteY2" fmla="*/ 4703897 h 7323441"/>
              <a:gd name="connsiteX3" fmla="*/ -1 w 2748690"/>
              <a:gd name="connsiteY3" fmla="*/ 7323442 h 7323441"/>
              <a:gd name="connsiteX4" fmla="*/ 6363 w 2748690"/>
              <a:gd name="connsiteY4" fmla="*/ 2490626 h 7323441"/>
              <a:gd name="connsiteX0" fmla="*/ 336 w 2742663"/>
              <a:gd name="connsiteY0" fmla="*/ 2490626 h 7272068"/>
              <a:gd name="connsiteX1" fmla="*/ 2742663 w 2742663"/>
              <a:gd name="connsiteY1" fmla="*/ 0 h 7272068"/>
              <a:gd name="connsiteX2" fmla="*/ 2742662 w 2742663"/>
              <a:gd name="connsiteY2" fmla="*/ 4703897 h 7272068"/>
              <a:gd name="connsiteX3" fmla="*/ 17929 w 2742663"/>
              <a:gd name="connsiteY3" fmla="*/ 7272067 h 7272068"/>
              <a:gd name="connsiteX4" fmla="*/ 336 w 2742663"/>
              <a:gd name="connsiteY4" fmla="*/ 2490626 h 7272068"/>
              <a:gd name="connsiteX0" fmla="*/ 6366 w 2748693"/>
              <a:gd name="connsiteY0" fmla="*/ 2490626 h 7272068"/>
              <a:gd name="connsiteX1" fmla="*/ 2748693 w 2748693"/>
              <a:gd name="connsiteY1" fmla="*/ 0 h 7272068"/>
              <a:gd name="connsiteX2" fmla="*/ 2748692 w 2748693"/>
              <a:gd name="connsiteY2" fmla="*/ 4703897 h 7272068"/>
              <a:gd name="connsiteX3" fmla="*/ 0 w 2748693"/>
              <a:gd name="connsiteY3" fmla="*/ 7272068 h 7272068"/>
              <a:gd name="connsiteX4" fmla="*/ 6366 w 2748693"/>
              <a:gd name="connsiteY4" fmla="*/ 2490626 h 727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8693" h="7272068">
                <a:moveTo>
                  <a:pt x="6366" y="2490626"/>
                </a:moveTo>
                <a:lnTo>
                  <a:pt x="2748693" y="0"/>
                </a:lnTo>
                <a:cubicBezTo>
                  <a:pt x="2748693" y="1242610"/>
                  <a:pt x="2748692" y="3461287"/>
                  <a:pt x="2748692" y="4703897"/>
                </a:cubicBezTo>
                <a:lnTo>
                  <a:pt x="0" y="7272068"/>
                </a:lnTo>
                <a:cubicBezTo>
                  <a:pt x="3461" y="6061957"/>
                  <a:pt x="2905" y="3700737"/>
                  <a:pt x="6366" y="2490626"/>
                </a:cubicBezTo>
                <a:close/>
              </a:path>
            </a:pathLst>
          </a:custGeom>
          <a:gradFill>
            <a:gsLst>
              <a:gs pos="67000">
                <a:schemeClr val="tx1">
                  <a:alpha val="0"/>
                </a:schemeClr>
              </a:gs>
              <a:gs pos="31000">
                <a:srgbClr val="000000">
                  <a:alpha val="10000"/>
                </a:srgbClr>
              </a:gs>
              <a:gs pos="0">
                <a:schemeClr val="tx1">
                  <a:alpha val="25000"/>
                </a:schemeClr>
              </a:gs>
            </a:gsLst>
            <a:lin ang="10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8156732" y="1197672"/>
            <a:ext cx="1947414" cy="4063463"/>
          </a:xfrm>
          <a:prstGeom prst="rect">
            <a:avLst/>
          </a:prstGeom>
          <a:gradFill>
            <a:gsLst>
              <a:gs pos="0">
                <a:schemeClr val="accent4"/>
              </a:gs>
              <a:gs pos="84000">
                <a:schemeClr val="accent4">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133114" y="1190533"/>
            <a:ext cx="1947414" cy="4063463"/>
          </a:xfrm>
          <a:prstGeom prst="rect">
            <a:avLst/>
          </a:prstGeom>
          <a:gradFill>
            <a:gsLst>
              <a:gs pos="0">
                <a:schemeClr val="accent2"/>
              </a:gs>
              <a:gs pos="100000">
                <a:schemeClr val="accent2">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109963" y="1194328"/>
            <a:ext cx="1947414" cy="4063463"/>
          </a:xfrm>
          <a:prstGeom prst="rect">
            <a:avLst/>
          </a:prstGeom>
          <a:gradFill flip="none" rotWithShape="1">
            <a:gsLst>
              <a:gs pos="0">
                <a:schemeClr val="accent5"/>
              </a:gs>
              <a:gs pos="100000">
                <a:schemeClr val="accent5">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093117" y="1192328"/>
            <a:ext cx="1947414" cy="4063463"/>
          </a:xfrm>
          <a:prstGeom prst="rect">
            <a:avLst/>
          </a:prstGeom>
          <a:gradFill>
            <a:gsLst>
              <a:gs pos="0">
                <a:schemeClr val="accent1"/>
              </a:gs>
              <a:gs pos="85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070412" y="-2948"/>
            <a:ext cx="8048943" cy="326113"/>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087460" y="6531888"/>
            <a:ext cx="8031894" cy="326113"/>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5400000">
            <a:off x="-1386228" y="3412106"/>
            <a:ext cx="6869930" cy="45719"/>
          </a:xfrm>
          <a:prstGeom prst="rect">
            <a:avLst/>
          </a:prstGeom>
          <a:gradFill>
            <a:gsLst>
              <a:gs pos="0">
                <a:schemeClr val="accent2"/>
              </a:gs>
              <a:gs pos="100000">
                <a:schemeClr val="accent2">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2088502" y="1185091"/>
            <a:ext cx="8022148" cy="9247"/>
          </a:xfrm>
          <a:prstGeom prst="line">
            <a:avLst/>
          </a:prstGeom>
          <a:ln>
            <a:solidFill>
              <a:srgbClr val="CECDC4"/>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1524909" y="-1"/>
            <a:ext cx="490438" cy="6869927"/>
          </a:xfrm>
          <a:prstGeom prst="rect">
            <a:avLst/>
          </a:prstGeom>
          <a:gradFill>
            <a:gsLst>
              <a:gs pos="0">
                <a:srgbClr val="CECDC4">
                  <a:alpha val="20000"/>
                </a:srgbClr>
              </a:gs>
              <a:gs pos="90000">
                <a:srgbClr val="B2B0A3">
                  <a:alpha val="5000"/>
                </a:srgbClr>
              </a:gs>
            </a:gsLst>
            <a:lin ang="5400000" scaled="0"/>
          </a:gradFill>
          <a:ln>
            <a:noFill/>
          </a:ln>
          <a:effectLst>
            <a:outerShdw blurRad="469900" dist="381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rot="5400000">
            <a:off x="6708362" y="3404669"/>
            <a:ext cx="6869930" cy="45719"/>
          </a:xfrm>
          <a:prstGeom prst="rect">
            <a:avLst/>
          </a:prstGeom>
          <a:gradFill>
            <a:gsLst>
              <a:gs pos="0">
                <a:schemeClr val="accent2"/>
              </a:gs>
              <a:gs pos="100000">
                <a:schemeClr val="accent2">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0177562" y="-7669"/>
            <a:ext cx="490438" cy="6869927"/>
          </a:xfrm>
          <a:prstGeom prst="rect">
            <a:avLst/>
          </a:prstGeom>
          <a:gradFill>
            <a:gsLst>
              <a:gs pos="0">
                <a:srgbClr val="CECDC4">
                  <a:alpha val="20000"/>
                </a:srgbClr>
              </a:gs>
              <a:gs pos="90000">
                <a:srgbClr val="B2B0A3">
                  <a:alpha val="5000"/>
                </a:srgbClr>
              </a:gs>
            </a:gsLst>
            <a:lin ang="5400000" scaled="0"/>
          </a:gradFill>
          <a:ln>
            <a:noFill/>
          </a:ln>
          <a:effectLst>
            <a:outerShdw blurRad="469900" dist="381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77888" y="521141"/>
            <a:ext cx="1943128" cy="646331"/>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b="1" dirty="0">
                <a:ln w="15875">
                  <a:noFill/>
                  <a:round/>
                </a:ln>
                <a:solidFill>
                  <a:schemeClr val="bg1"/>
                </a:solidFill>
                <a:latin typeface="BenchNine" panose="02000503000000000000" pitchFamily="2" charset="0"/>
                <a:cs typeface="Aharoni" panose="02010803020104030203" pitchFamily="2" charset="-79"/>
              </a:rPr>
              <a:t>LEARN ABOUT OUR FANS</a:t>
            </a:r>
          </a:p>
        </p:txBody>
      </p:sp>
      <p:sp>
        <p:nvSpPr>
          <p:cNvPr id="46" name="TextBox 45"/>
          <p:cNvSpPr txBox="1"/>
          <p:nvPr/>
        </p:nvSpPr>
        <p:spPr>
          <a:xfrm>
            <a:off x="2201835" y="1293201"/>
            <a:ext cx="1736422" cy="1384995"/>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1400" dirty="0">
                <a:ln w="15875">
                  <a:noFill/>
                  <a:round/>
                </a:ln>
                <a:solidFill>
                  <a:schemeClr val="bg1"/>
                </a:solidFill>
                <a:latin typeface="Abadi MT Condensed Light" panose="020B0306030101010103" pitchFamily="34" charset="0"/>
                <a:cs typeface="Arial" panose="020B0604020202020204" pitchFamily="34" charset="0"/>
              </a:rPr>
              <a:t>GATHER AND DISCOVER </a:t>
            </a:r>
          </a:p>
          <a:p>
            <a:pPr algn="ctr"/>
            <a:r>
              <a:rPr lang="en-US" sz="1400" dirty="0">
                <a:ln w="15875">
                  <a:noFill/>
                  <a:round/>
                </a:ln>
                <a:solidFill>
                  <a:schemeClr val="bg1"/>
                </a:solidFill>
                <a:latin typeface="Abadi MT Condensed Light" panose="020B0306030101010103" pitchFamily="34" charset="0"/>
                <a:cs typeface="Arial" panose="020B0604020202020204" pitchFamily="34" charset="0"/>
              </a:rPr>
              <a:t>WHO OUR DC FANS ARE USING OUR EXTENSIVE PLATFORMS AND OUR MAJOR EVENTS/PROGRAMS</a:t>
            </a:r>
          </a:p>
        </p:txBody>
      </p:sp>
      <p:sp>
        <p:nvSpPr>
          <p:cNvPr id="105" name="TextBox 104"/>
          <p:cNvSpPr txBox="1"/>
          <p:nvPr/>
        </p:nvSpPr>
        <p:spPr>
          <a:xfrm>
            <a:off x="4091025" y="543378"/>
            <a:ext cx="1943128" cy="646331"/>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b="1" dirty="0">
                <a:ln w="15875">
                  <a:noFill/>
                  <a:round/>
                </a:ln>
                <a:solidFill>
                  <a:schemeClr val="bg1"/>
                </a:solidFill>
                <a:latin typeface="BenchNine" panose="02000503000000000000" pitchFamily="2" charset="0"/>
                <a:cs typeface="Aharoni" panose="02010803020104030203" pitchFamily="2" charset="-79"/>
              </a:rPr>
              <a:t>UNDERSTAND OUR FANS</a:t>
            </a:r>
          </a:p>
        </p:txBody>
      </p:sp>
      <p:sp>
        <p:nvSpPr>
          <p:cNvPr id="106" name="TextBox 105"/>
          <p:cNvSpPr txBox="1"/>
          <p:nvPr/>
        </p:nvSpPr>
        <p:spPr>
          <a:xfrm>
            <a:off x="4243451" y="1295690"/>
            <a:ext cx="1716267" cy="1600438"/>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1400" dirty="0">
                <a:ln w="15875">
                  <a:noFill/>
                  <a:round/>
                </a:ln>
                <a:solidFill>
                  <a:schemeClr val="bg1"/>
                </a:solidFill>
                <a:latin typeface="Abadi MT Condensed Light" panose="020B0306030101010103" pitchFamily="34" charset="0"/>
                <a:cs typeface="Arial" panose="020B0604020202020204" pitchFamily="34" charset="0"/>
              </a:rPr>
              <a:t>UNDERSTAND OUR FANS NEEDS THROUGH SEGMENTATION AND COHORT ANALYSIS </a:t>
            </a:r>
          </a:p>
          <a:p>
            <a:pPr algn="ctr"/>
            <a:r>
              <a:rPr lang="en-US" sz="1400" dirty="0">
                <a:ln w="15875">
                  <a:noFill/>
                  <a:round/>
                </a:ln>
                <a:solidFill>
                  <a:schemeClr val="bg1"/>
                </a:solidFill>
                <a:latin typeface="Abadi MT Condensed Light" panose="020B0306030101010103" pitchFamily="34" charset="0"/>
                <a:cs typeface="Arial" panose="020B0604020202020204" pitchFamily="34" charset="0"/>
              </a:rPr>
              <a:t>FROM DATA GATHERED FROM DC PLATFORMS AND MAJOR EVENTS</a:t>
            </a:r>
          </a:p>
        </p:txBody>
      </p:sp>
      <p:sp>
        <p:nvSpPr>
          <p:cNvPr id="113" name="TextBox 112"/>
          <p:cNvSpPr txBox="1"/>
          <p:nvPr/>
        </p:nvSpPr>
        <p:spPr>
          <a:xfrm>
            <a:off x="6122500" y="564667"/>
            <a:ext cx="1943128" cy="646331"/>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b="1" dirty="0">
                <a:ln w="15875">
                  <a:noFill/>
                  <a:round/>
                </a:ln>
                <a:solidFill>
                  <a:schemeClr val="bg1"/>
                </a:solidFill>
                <a:latin typeface="BenchNine" panose="02000503000000000000" pitchFamily="2" charset="0"/>
                <a:cs typeface="Aharoni" panose="02010803020104030203" pitchFamily="2" charset="-79"/>
              </a:rPr>
              <a:t>COMMUNICATE WITH OUR FANS</a:t>
            </a:r>
          </a:p>
        </p:txBody>
      </p:sp>
      <p:sp>
        <p:nvSpPr>
          <p:cNvPr id="114" name="TextBox 113"/>
          <p:cNvSpPr txBox="1"/>
          <p:nvPr/>
        </p:nvSpPr>
        <p:spPr>
          <a:xfrm>
            <a:off x="8136884" y="343338"/>
            <a:ext cx="1943128" cy="923330"/>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b="1" dirty="0">
                <a:ln w="15875">
                  <a:noFill/>
                  <a:round/>
                </a:ln>
                <a:solidFill>
                  <a:schemeClr val="bg1"/>
                </a:solidFill>
                <a:latin typeface="BenchNine" panose="02000503000000000000" pitchFamily="2" charset="0"/>
                <a:cs typeface="Aharoni" panose="02010803020104030203" pitchFamily="2" charset="-79"/>
              </a:rPr>
              <a:t>BUILD A RELATIONSHIP WITH OUR FANS</a:t>
            </a:r>
          </a:p>
        </p:txBody>
      </p:sp>
      <p:sp>
        <p:nvSpPr>
          <p:cNvPr id="116" name="TextBox 115"/>
          <p:cNvSpPr txBox="1"/>
          <p:nvPr/>
        </p:nvSpPr>
        <p:spPr>
          <a:xfrm>
            <a:off x="6243865" y="1316786"/>
            <a:ext cx="1759896" cy="1384995"/>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1400" dirty="0">
                <a:ln w="15875">
                  <a:noFill/>
                  <a:round/>
                </a:ln>
                <a:solidFill>
                  <a:schemeClr val="bg1"/>
                </a:solidFill>
                <a:latin typeface="Abadi MT Condensed Light" panose="020B0306030101010103" pitchFamily="34" charset="0"/>
                <a:cs typeface="Arial" panose="020B0604020202020204" pitchFamily="34" charset="0"/>
              </a:rPr>
              <a:t>EASILY COMMUNICATE WITH OUR FANS THROUGH OUR CHANNELS</a:t>
            </a:r>
          </a:p>
          <a:p>
            <a:pPr algn="ctr"/>
            <a:r>
              <a:rPr lang="en-US" sz="1400" dirty="0">
                <a:ln w="15875">
                  <a:noFill/>
                  <a:round/>
                </a:ln>
                <a:solidFill>
                  <a:schemeClr val="bg1"/>
                </a:solidFill>
                <a:latin typeface="Abadi MT Condensed Light" panose="020B0306030101010103" pitchFamily="34" charset="0"/>
                <a:cs typeface="Arial" panose="020B0604020202020204" pitchFamily="34" charset="0"/>
              </a:rPr>
              <a:t>HAVE OUR FANS EASILY FIND US AND KNOW WHO WE ARE</a:t>
            </a:r>
          </a:p>
        </p:txBody>
      </p:sp>
      <p:sp>
        <p:nvSpPr>
          <p:cNvPr id="117" name="TextBox 116"/>
          <p:cNvSpPr txBox="1"/>
          <p:nvPr/>
        </p:nvSpPr>
        <p:spPr>
          <a:xfrm>
            <a:off x="8283921" y="1305518"/>
            <a:ext cx="1763883" cy="954107"/>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1400" dirty="0">
                <a:ln w="15875">
                  <a:noFill/>
                  <a:round/>
                </a:ln>
                <a:solidFill>
                  <a:schemeClr val="bg1"/>
                </a:solidFill>
                <a:latin typeface="Abadi MT Condensed Light" panose="020B0306030101010103" pitchFamily="34" charset="0"/>
                <a:cs typeface="Arial" panose="020B0604020202020204" pitchFamily="34" charset="0"/>
              </a:rPr>
              <a:t>PROVIDE AN EXPERIENCE THAT IS SEAMLESS, RELIABLE AND VALUABLE TO OUR FANS</a:t>
            </a:r>
          </a:p>
        </p:txBody>
      </p:sp>
      <p:sp>
        <p:nvSpPr>
          <p:cNvPr id="38" name="TextBox 37"/>
          <p:cNvSpPr txBox="1"/>
          <p:nvPr/>
        </p:nvSpPr>
        <p:spPr>
          <a:xfrm>
            <a:off x="4031605" y="-61167"/>
            <a:ext cx="4508539" cy="492443"/>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2600" b="1" dirty="0">
                <a:ln w="15875">
                  <a:noFill/>
                  <a:round/>
                </a:ln>
                <a:solidFill>
                  <a:schemeClr val="bg1"/>
                </a:solidFill>
                <a:latin typeface="Cuprum" panose="02000506000000020004" pitchFamily="2" charset="0"/>
              </a:rPr>
              <a:t>LONG-TERM GOALS – 4 PILLARS</a:t>
            </a:r>
            <a:endParaRPr lang="en-US" sz="2600" b="1" dirty="0">
              <a:ln w="15875">
                <a:noFill/>
                <a:round/>
              </a:ln>
              <a:solidFill>
                <a:schemeClr val="accent2">
                  <a:lumMod val="60000"/>
                  <a:lumOff val="40000"/>
                </a:schemeClr>
              </a:solidFill>
              <a:latin typeface="Cuprum" panose="02000506000000020004" pitchFamily="2" charset="0"/>
            </a:endParaRPr>
          </a:p>
        </p:txBody>
      </p:sp>
      <p:sp>
        <p:nvSpPr>
          <p:cNvPr id="2" name="TextBox 1">
            <a:extLst>
              <a:ext uri="{FF2B5EF4-FFF2-40B4-BE49-F238E27FC236}">
                <a16:creationId xmlns:a16="http://schemas.microsoft.com/office/drawing/2014/main" id="{B641F381-5826-E741-8EF8-DC1B967BCF74}"/>
              </a:ext>
            </a:extLst>
          </p:cNvPr>
          <p:cNvSpPr txBox="1"/>
          <p:nvPr/>
        </p:nvSpPr>
        <p:spPr>
          <a:xfrm>
            <a:off x="2147801" y="3920337"/>
            <a:ext cx="6255759" cy="1200329"/>
          </a:xfrm>
          <a:prstGeom prst="rect">
            <a:avLst/>
          </a:prstGeom>
          <a:solidFill>
            <a:schemeClr val="bg1">
              <a:alpha val="23000"/>
            </a:schemeClr>
          </a:solidFill>
        </p:spPr>
        <p:txBody>
          <a:bodyPr wrap="square" rtlCol="0">
            <a:spAutoFit/>
          </a:bodyPr>
          <a:lstStyle/>
          <a:p>
            <a:r>
              <a:rPr lang="en-US" dirty="0"/>
              <a:t>WHAT WE KNOW SO FAR:</a:t>
            </a:r>
          </a:p>
          <a:p>
            <a:pPr marL="285750" indent="-285750">
              <a:buFont typeface="Arial" panose="020B0604020202020204" pitchFamily="34" charset="0"/>
              <a:buChar char="•"/>
            </a:pPr>
            <a:r>
              <a:rPr lang="en-US" dirty="0"/>
              <a:t>Cohort who know DC only through our movies</a:t>
            </a:r>
          </a:p>
          <a:p>
            <a:pPr marL="285750" indent="-285750">
              <a:buFont typeface="Arial" panose="020B0604020202020204" pitchFamily="34" charset="0"/>
              <a:buChar char="•"/>
            </a:pPr>
            <a:r>
              <a:rPr lang="en-US" dirty="0"/>
              <a:t>Cohort who love DC through RPG/interactive experiences</a:t>
            </a:r>
          </a:p>
          <a:p>
            <a:pPr marL="285750" indent="-285750">
              <a:buFont typeface="Arial" panose="020B0604020202020204" pitchFamily="34" charset="0"/>
              <a:buChar char="•"/>
            </a:pPr>
            <a:r>
              <a:rPr lang="en-US" dirty="0"/>
              <a:t>Cohort who love DC Comics and all things DC – DC </a:t>
            </a:r>
            <a:r>
              <a:rPr lang="en-US" dirty="0" err="1"/>
              <a:t>SuperFan</a:t>
            </a:r>
            <a:endParaRPr lang="en-US" dirty="0"/>
          </a:p>
        </p:txBody>
      </p:sp>
      <p:sp>
        <p:nvSpPr>
          <p:cNvPr id="3" name="TextBox 2">
            <a:extLst>
              <a:ext uri="{FF2B5EF4-FFF2-40B4-BE49-F238E27FC236}">
                <a16:creationId xmlns:a16="http://schemas.microsoft.com/office/drawing/2014/main" id="{7EFEBC77-998C-1742-8870-DFC22111ADAB}"/>
              </a:ext>
            </a:extLst>
          </p:cNvPr>
          <p:cNvSpPr txBox="1"/>
          <p:nvPr/>
        </p:nvSpPr>
        <p:spPr>
          <a:xfrm>
            <a:off x="2330148" y="6471440"/>
            <a:ext cx="7392336" cy="369332"/>
          </a:xfrm>
          <a:prstGeom prst="rect">
            <a:avLst/>
          </a:prstGeom>
          <a:noFill/>
        </p:spPr>
        <p:txBody>
          <a:bodyPr wrap="square" rtlCol="0">
            <a:spAutoFit/>
          </a:bodyPr>
          <a:lstStyle/>
          <a:p>
            <a:pPr algn="ctr"/>
            <a:r>
              <a:rPr lang="en-US" dirty="0">
                <a:solidFill>
                  <a:schemeClr val="bg1"/>
                </a:solidFill>
              </a:rPr>
              <a:t>DC’s Mission:  Provide an exclusive DC Universe experience to all DC Fans </a:t>
            </a:r>
          </a:p>
        </p:txBody>
      </p:sp>
    </p:spTree>
    <p:extLst>
      <p:ext uri="{BB962C8B-B14F-4D97-AF65-F5344CB8AC3E}">
        <p14:creationId xmlns:p14="http://schemas.microsoft.com/office/powerpoint/2010/main" val="407255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9342220-206A-D74F-920B-0D166DCD9D18}"/>
              </a:ext>
            </a:extLst>
          </p:cNvPr>
          <p:cNvSpPr txBox="1">
            <a:spLocks/>
          </p:cNvSpPr>
          <p:nvPr/>
        </p:nvSpPr>
        <p:spPr>
          <a:xfrm>
            <a:off x="193539" y="19534"/>
            <a:ext cx="10515600" cy="661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dirty="0">
                <a:solidFill>
                  <a:schemeClr val="bg1"/>
                </a:solidFill>
              </a:rPr>
              <a:t>ONE BRAND – ONE PLATFORM</a:t>
            </a:r>
          </a:p>
        </p:txBody>
      </p:sp>
      <p:sp>
        <p:nvSpPr>
          <p:cNvPr id="2" name="Rounded Rectangle 1">
            <a:extLst>
              <a:ext uri="{FF2B5EF4-FFF2-40B4-BE49-F238E27FC236}">
                <a16:creationId xmlns:a16="http://schemas.microsoft.com/office/drawing/2014/main" id="{0F6ED977-FCCB-2D4B-B513-10AEE931A680}"/>
              </a:ext>
            </a:extLst>
          </p:cNvPr>
          <p:cNvSpPr/>
          <p:nvPr/>
        </p:nvSpPr>
        <p:spPr>
          <a:xfrm>
            <a:off x="5432080" y="608257"/>
            <a:ext cx="1077362" cy="805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DC</a:t>
            </a:r>
          </a:p>
          <a:p>
            <a:pPr algn="ctr"/>
            <a:r>
              <a:rPr lang="en-US" sz="1200" dirty="0"/>
              <a:t>SINGLE-SIGN-ON</a:t>
            </a:r>
          </a:p>
        </p:txBody>
      </p:sp>
      <p:sp>
        <p:nvSpPr>
          <p:cNvPr id="5" name="Rounded Rectangle 4">
            <a:extLst>
              <a:ext uri="{FF2B5EF4-FFF2-40B4-BE49-F238E27FC236}">
                <a16:creationId xmlns:a16="http://schemas.microsoft.com/office/drawing/2014/main" id="{0FE6EB77-47A4-684F-8C29-4919A7959AC8}"/>
              </a:ext>
            </a:extLst>
          </p:cNvPr>
          <p:cNvSpPr/>
          <p:nvPr/>
        </p:nvSpPr>
        <p:spPr>
          <a:xfrm>
            <a:off x="5160475" y="1816896"/>
            <a:ext cx="1620571" cy="805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DC.COM</a:t>
            </a:r>
          </a:p>
        </p:txBody>
      </p:sp>
      <p:sp>
        <p:nvSpPr>
          <p:cNvPr id="6" name="Rounded Rectangle 5">
            <a:extLst>
              <a:ext uri="{FF2B5EF4-FFF2-40B4-BE49-F238E27FC236}">
                <a16:creationId xmlns:a16="http://schemas.microsoft.com/office/drawing/2014/main" id="{983E1C9E-03A3-6F48-8E23-A6D2C0306018}"/>
              </a:ext>
            </a:extLst>
          </p:cNvPr>
          <p:cNvSpPr/>
          <p:nvPr/>
        </p:nvSpPr>
        <p:spPr>
          <a:xfrm>
            <a:off x="4986773" y="2994438"/>
            <a:ext cx="1955904" cy="805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SUBSCRIPTION</a:t>
            </a:r>
          </a:p>
          <a:p>
            <a:pPr algn="ctr"/>
            <a:endParaRPr lang="en-US" sz="1200" dirty="0"/>
          </a:p>
          <a:p>
            <a:pPr algn="ctr"/>
            <a:r>
              <a:rPr lang="en-US" sz="1200" dirty="0"/>
              <a:t>DCUNIVERSEINFINITE.COM</a:t>
            </a:r>
          </a:p>
        </p:txBody>
      </p:sp>
      <p:sp>
        <p:nvSpPr>
          <p:cNvPr id="7" name="Rounded Rectangle 6">
            <a:extLst>
              <a:ext uri="{FF2B5EF4-FFF2-40B4-BE49-F238E27FC236}">
                <a16:creationId xmlns:a16="http://schemas.microsoft.com/office/drawing/2014/main" id="{BB7D7423-19F9-FF46-A4F4-8D0DEAEE0E39}"/>
              </a:ext>
            </a:extLst>
          </p:cNvPr>
          <p:cNvSpPr/>
          <p:nvPr/>
        </p:nvSpPr>
        <p:spPr>
          <a:xfrm>
            <a:off x="901796" y="3026120"/>
            <a:ext cx="1955904" cy="805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COMMUNITY</a:t>
            </a:r>
          </a:p>
          <a:p>
            <a:pPr algn="ctr"/>
            <a:endParaRPr lang="en-US" sz="1200" dirty="0"/>
          </a:p>
          <a:p>
            <a:pPr algn="ctr"/>
            <a:r>
              <a:rPr lang="en-US" sz="1200" dirty="0"/>
              <a:t>COMMUNITY.DC.COM</a:t>
            </a:r>
          </a:p>
        </p:txBody>
      </p:sp>
      <p:sp>
        <p:nvSpPr>
          <p:cNvPr id="8" name="Rounded Rectangle 7">
            <a:extLst>
              <a:ext uri="{FF2B5EF4-FFF2-40B4-BE49-F238E27FC236}">
                <a16:creationId xmlns:a16="http://schemas.microsoft.com/office/drawing/2014/main" id="{52DFC5DA-C0EF-6141-B2C5-001F746EDCBB}"/>
              </a:ext>
            </a:extLst>
          </p:cNvPr>
          <p:cNvSpPr/>
          <p:nvPr/>
        </p:nvSpPr>
        <p:spPr>
          <a:xfrm>
            <a:off x="8828096" y="2998383"/>
            <a:ext cx="1955904" cy="805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SHOP</a:t>
            </a:r>
          </a:p>
          <a:p>
            <a:pPr algn="ctr"/>
            <a:endParaRPr lang="en-US" sz="1200" dirty="0"/>
          </a:p>
          <a:p>
            <a:pPr algn="ctr"/>
            <a:r>
              <a:rPr lang="en-US" sz="1200" dirty="0"/>
              <a:t>SHOP.DC.COM</a:t>
            </a:r>
          </a:p>
        </p:txBody>
      </p:sp>
      <p:sp>
        <p:nvSpPr>
          <p:cNvPr id="13" name="Rounded Rectangle 12">
            <a:extLst>
              <a:ext uri="{FF2B5EF4-FFF2-40B4-BE49-F238E27FC236}">
                <a16:creationId xmlns:a16="http://schemas.microsoft.com/office/drawing/2014/main" id="{7ACDD1F8-EDF5-DF4C-BD53-532C23309822}"/>
              </a:ext>
            </a:extLst>
          </p:cNvPr>
          <p:cNvSpPr/>
          <p:nvPr/>
        </p:nvSpPr>
        <p:spPr>
          <a:xfrm>
            <a:off x="5426044" y="4059958"/>
            <a:ext cx="1077362" cy="805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MY DC</a:t>
            </a:r>
          </a:p>
        </p:txBody>
      </p:sp>
      <p:sp>
        <p:nvSpPr>
          <p:cNvPr id="14" name="Rounded Rectangle 13">
            <a:extLst>
              <a:ext uri="{FF2B5EF4-FFF2-40B4-BE49-F238E27FC236}">
                <a16:creationId xmlns:a16="http://schemas.microsoft.com/office/drawing/2014/main" id="{4226068F-8D7A-9F42-91AB-2B7A177A9D4A}"/>
              </a:ext>
            </a:extLst>
          </p:cNvPr>
          <p:cNvSpPr/>
          <p:nvPr/>
        </p:nvSpPr>
        <p:spPr>
          <a:xfrm>
            <a:off x="4436065" y="5011942"/>
            <a:ext cx="1077362" cy="805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ORIGIN STORY</a:t>
            </a:r>
          </a:p>
        </p:txBody>
      </p:sp>
      <p:sp>
        <p:nvSpPr>
          <p:cNvPr id="15" name="Rounded Rectangle 14">
            <a:extLst>
              <a:ext uri="{FF2B5EF4-FFF2-40B4-BE49-F238E27FC236}">
                <a16:creationId xmlns:a16="http://schemas.microsoft.com/office/drawing/2014/main" id="{62537DEB-4B63-6144-9293-0FD0E8BE221D}"/>
              </a:ext>
            </a:extLst>
          </p:cNvPr>
          <p:cNvSpPr/>
          <p:nvPr/>
        </p:nvSpPr>
        <p:spPr>
          <a:xfrm>
            <a:off x="6242365" y="5010874"/>
            <a:ext cx="1077362" cy="805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AVATAR</a:t>
            </a:r>
          </a:p>
        </p:txBody>
      </p:sp>
      <p:cxnSp>
        <p:nvCxnSpPr>
          <p:cNvPr id="4" name="Straight Arrow Connector 3">
            <a:extLst>
              <a:ext uri="{FF2B5EF4-FFF2-40B4-BE49-F238E27FC236}">
                <a16:creationId xmlns:a16="http://schemas.microsoft.com/office/drawing/2014/main" id="{5737FDB9-BD50-B240-B18A-72061C2943FD}"/>
              </a:ext>
            </a:extLst>
          </p:cNvPr>
          <p:cNvCxnSpPr>
            <a:cxnSpLocks/>
            <a:endCxn id="5" idx="0"/>
          </p:cNvCxnSpPr>
          <p:nvPr/>
        </p:nvCxnSpPr>
        <p:spPr>
          <a:xfrm>
            <a:off x="5943601" y="1510588"/>
            <a:ext cx="27160" cy="306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984D94-C0EB-3B46-BE46-865BAD121FBA}"/>
              </a:ext>
            </a:extLst>
          </p:cNvPr>
          <p:cNvCxnSpPr>
            <a:cxnSpLocks/>
            <a:stCxn id="2" idx="2"/>
            <a:endCxn id="5" idx="0"/>
          </p:cNvCxnSpPr>
          <p:nvPr/>
        </p:nvCxnSpPr>
        <p:spPr>
          <a:xfrm>
            <a:off x="5970761" y="1414017"/>
            <a:ext cx="0" cy="4028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Elbow Connector 17">
            <a:extLst>
              <a:ext uri="{FF2B5EF4-FFF2-40B4-BE49-F238E27FC236}">
                <a16:creationId xmlns:a16="http://schemas.microsoft.com/office/drawing/2014/main" id="{980130D4-512D-2B4C-8FE3-77833A618A52}"/>
              </a:ext>
            </a:extLst>
          </p:cNvPr>
          <p:cNvCxnSpPr>
            <a:cxnSpLocks/>
            <a:stCxn id="5" idx="1"/>
            <a:endCxn id="7" idx="0"/>
          </p:cNvCxnSpPr>
          <p:nvPr/>
        </p:nvCxnSpPr>
        <p:spPr>
          <a:xfrm rot="10800000" flipV="1">
            <a:off x="1879749" y="2219776"/>
            <a:ext cx="3280727" cy="80634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1" name="Elbow Connector 20">
            <a:extLst>
              <a:ext uri="{FF2B5EF4-FFF2-40B4-BE49-F238E27FC236}">
                <a16:creationId xmlns:a16="http://schemas.microsoft.com/office/drawing/2014/main" id="{DE5EDD46-9E56-D941-80BC-10FA6C95BF41}"/>
              </a:ext>
            </a:extLst>
          </p:cNvPr>
          <p:cNvCxnSpPr>
            <a:cxnSpLocks/>
            <a:stCxn id="5" idx="3"/>
            <a:endCxn id="8" idx="0"/>
          </p:cNvCxnSpPr>
          <p:nvPr/>
        </p:nvCxnSpPr>
        <p:spPr>
          <a:xfrm>
            <a:off x="6781046" y="2219776"/>
            <a:ext cx="3025002" cy="77860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A2ABA201-E2E8-2144-9B7C-EC8FE1BABDD0}"/>
              </a:ext>
            </a:extLst>
          </p:cNvPr>
          <p:cNvCxnSpPr>
            <a:cxnSpLocks/>
            <a:stCxn id="5" idx="2"/>
            <a:endCxn id="6" idx="0"/>
          </p:cNvCxnSpPr>
          <p:nvPr/>
        </p:nvCxnSpPr>
        <p:spPr>
          <a:xfrm flipH="1">
            <a:off x="5964725" y="2622656"/>
            <a:ext cx="6036" cy="3717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Rounded Rectangle 41">
            <a:extLst>
              <a:ext uri="{FF2B5EF4-FFF2-40B4-BE49-F238E27FC236}">
                <a16:creationId xmlns:a16="http://schemas.microsoft.com/office/drawing/2014/main" id="{2FB6EF7B-F59A-EE4E-83F9-339233FCC461}"/>
              </a:ext>
            </a:extLst>
          </p:cNvPr>
          <p:cNvSpPr/>
          <p:nvPr/>
        </p:nvSpPr>
        <p:spPr>
          <a:xfrm>
            <a:off x="1484768" y="5995099"/>
            <a:ext cx="8944824" cy="805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MY TOKENS, NFTs, REWARDS, LOYALTY POINTS</a:t>
            </a:r>
          </a:p>
          <a:p>
            <a:pPr algn="ctr"/>
            <a:r>
              <a:rPr lang="en-US" sz="1200" dirty="0"/>
              <a:t>MY SUBSCRIPTION HISTORY, MY ORDER HISTORY</a:t>
            </a:r>
          </a:p>
        </p:txBody>
      </p:sp>
      <p:sp>
        <p:nvSpPr>
          <p:cNvPr id="43" name="Rounded Rectangle 42">
            <a:extLst>
              <a:ext uri="{FF2B5EF4-FFF2-40B4-BE49-F238E27FC236}">
                <a16:creationId xmlns:a16="http://schemas.microsoft.com/office/drawing/2014/main" id="{510F29BB-FD96-BF41-9DD0-C70D87F08ECA}"/>
              </a:ext>
            </a:extLst>
          </p:cNvPr>
          <p:cNvSpPr/>
          <p:nvPr/>
        </p:nvSpPr>
        <p:spPr>
          <a:xfrm>
            <a:off x="2582634" y="3941254"/>
            <a:ext cx="1955904" cy="805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GAMES-NFTs-METAVERSE</a:t>
            </a:r>
          </a:p>
        </p:txBody>
      </p:sp>
      <p:cxnSp>
        <p:nvCxnSpPr>
          <p:cNvPr id="50" name="Straight Connector 49">
            <a:extLst>
              <a:ext uri="{FF2B5EF4-FFF2-40B4-BE49-F238E27FC236}">
                <a16:creationId xmlns:a16="http://schemas.microsoft.com/office/drawing/2014/main" id="{E19E223D-EF01-664F-A225-BD0E6CE54843}"/>
              </a:ext>
            </a:extLst>
          </p:cNvPr>
          <p:cNvCxnSpPr/>
          <p:nvPr/>
        </p:nvCxnSpPr>
        <p:spPr>
          <a:xfrm>
            <a:off x="7431653" y="34290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1B6E87-4996-3A4E-99CA-26633FC1290D}"/>
              </a:ext>
            </a:extLst>
          </p:cNvPr>
          <p:cNvCxnSpPr>
            <a:endCxn id="8" idx="1"/>
          </p:cNvCxnSpPr>
          <p:nvPr/>
        </p:nvCxnSpPr>
        <p:spPr>
          <a:xfrm>
            <a:off x="6942677" y="3397318"/>
            <a:ext cx="1885419" cy="3945"/>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27EF12F6-3B54-9740-A39F-96A44441B7F8}"/>
              </a:ext>
            </a:extLst>
          </p:cNvPr>
          <p:cNvCxnSpPr>
            <a:stCxn id="6" idx="1"/>
            <a:endCxn id="7" idx="3"/>
          </p:cNvCxnSpPr>
          <p:nvPr/>
        </p:nvCxnSpPr>
        <p:spPr>
          <a:xfrm flipH="1">
            <a:off x="2857700" y="3397318"/>
            <a:ext cx="2129073" cy="31682"/>
          </a:xfrm>
          <a:prstGeom prst="line">
            <a:avLst/>
          </a:prstGeom>
        </p:spPr>
        <p:style>
          <a:lnRef idx="1">
            <a:schemeClr val="dk1"/>
          </a:lnRef>
          <a:fillRef idx="0">
            <a:schemeClr val="dk1"/>
          </a:fillRef>
          <a:effectRef idx="0">
            <a:schemeClr val="dk1"/>
          </a:effectRef>
          <a:fontRef idx="minor">
            <a:schemeClr val="tx1"/>
          </a:fontRef>
        </p:style>
      </p:cxnSp>
      <p:cxnSp>
        <p:nvCxnSpPr>
          <p:cNvPr id="58" name="Elbow Connector 57">
            <a:extLst>
              <a:ext uri="{FF2B5EF4-FFF2-40B4-BE49-F238E27FC236}">
                <a16:creationId xmlns:a16="http://schemas.microsoft.com/office/drawing/2014/main" id="{9CC97CB3-2B9C-C544-B949-AA81499FB42D}"/>
              </a:ext>
            </a:extLst>
          </p:cNvPr>
          <p:cNvCxnSpPr>
            <a:stCxn id="7" idx="2"/>
            <a:endCxn id="43" idx="1"/>
          </p:cNvCxnSpPr>
          <p:nvPr/>
        </p:nvCxnSpPr>
        <p:spPr>
          <a:xfrm rot="16200000" flipH="1">
            <a:off x="1975064" y="3736564"/>
            <a:ext cx="512254" cy="702886"/>
          </a:xfrm>
          <a:prstGeom prst="bentConnector2">
            <a:avLst/>
          </a:prstGeom>
        </p:spPr>
        <p:style>
          <a:lnRef idx="1">
            <a:schemeClr val="dk1"/>
          </a:lnRef>
          <a:fillRef idx="0">
            <a:schemeClr val="dk1"/>
          </a:fillRef>
          <a:effectRef idx="0">
            <a:schemeClr val="dk1"/>
          </a:effectRef>
          <a:fontRef idx="minor">
            <a:schemeClr val="tx1"/>
          </a:fontRef>
        </p:style>
      </p:cxnSp>
      <p:cxnSp>
        <p:nvCxnSpPr>
          <p:cNvPr id="60" name="Elbow Connector 59">
            <a:extLst>
              <a:ext uri="{FF2B5EF4-FFF2-40B4-BE49-F238E27FC236}">
                <a16:creationId xmlns:a16="http://schemas.microsoft.com/office/drawing/2014/main" id="{60B9A351-E711-154A-9495-3AB88CC11FCF}"/>
              </a:ext>
            </a:extLst>
          </p:cNvPr>
          <p:cNvCxnSpPr>
            <a:cxnSpLocks/>
            <a:endCxn id="43" idx="3"/>
          </p:cNvCxnSpPr>
          <p:nvPr/>
        </p:nvCxnSpPr>
        <p:spPr>
          <a:xfrm rot="10800000" flipV="1">
            <a:off x="4538539" y="3800196"/>
            <a:ext cx="621937" cy="543937"/>
          </a:xfrm>
          <a:prstGeom prst="bentConnector3">
            <a:avLst>
              <a:gd name="adj1" fmla="val -2405"/>
            </a:avLst>
          </a:prstGeom>
        </p:spPr>
        <p:style>
          <a:lnRef idx="1">
            <a:schemeClr val="dk1"/>
          </a:lnRef>
          <a:fillRef idx="0">
            <a:schemeClr val="dk1"/>
          </a:fillRef>
          <a:effectRef idx="0">
            <a:schemeClr val="dk1"/>
          </a:effectRef>
          <a:fontRef idx="minor">
            <a:schemeClr val="tx1"/>
          </a:fontRef>
        </p:style>
      </p:cxnSp>
      <p:cxnSp>
        <p:nvCxnSpPr>
          <p:cNvPr id="1024" name="Straight Connector 1023">
            <a:extLst>
              <a:ext uri="{FF2B5EF4-FFF2-40B4-BE49-F238E27FC236}">
                <a16:creationId xmlns:a16="http://schemas.microsoft.com/office/drawing/2014/main" id="{BA932FA7-D4AC-CB44-9F2B-9328D7591497}"/>
              </a:ext>
            </a:extLst>
          </p:cNvPr>
          <p:cNvCxnSpPr>
            <a:stCxn id="6" idx="2"/>
            <a:endCxn id="13" idx="0"/>
          </p:cNvCxnSpPr>
          <p:nvPr/>
        </p:nvCxnSpPr>
        <p:spPr>
          <a:xfrm>
            <a:off x="5964725" y="3800198"/>
            <a:ext cx="0" cy="259760"/>
          </a:xfrm>
          <a:prstGeom prst="line">
            <a:avLst/>
          </a:prstGeom>
        </p:spPr>
        <p:style>
          <a:lnRef idx="1">
            <a:schemeClr val="dk1"/>
          </a:lnRef>
          <a:fillRef idx="0">
            <a:schemeClr val="dk1"/>
          </a:fillRef>
          <a:effectRef idx="0">
            <a:schemeClr val="dk1"/>
          </a:effectRef>
          <a:fontRef idx="minor">
            <a:schemeClr val="tx1"/>
          </a:fontRef>
        </p:style>
      </p:cxnSp>
      <p:cxnSp>
        <p:nvCxnSpPr>
          <p:cNvPr id="1032" name="Straight Connector 1031">
            <a:extLst>
              <a:ext uri="{FF2B5EF4-FFF2-40B4-BE49-F238E27FC236}">
                <a16:creationId xmlns:a16="http://schemas.microsoft.com/office/drawing/2014/main" id="{5761EC33-466B-7646-8AF6-A2BB71F46ECC}"/>
              </a:ext>
            </a:extLst>
          </p:cNvPr>
          <p:cNvCxnSpPr>
            <a:stCxn id="13" idx="1"/>
          </p:cNvCxnSpPr>
          <p:nvPr/>
        </p:nvCxnSpPr>
        <p:spPr>
          <a:xfrm flipH="1">
            <a:off x="4538538" y="4462838"/>
            <a:ext cx="887506" cy="18732"/>
          </a:xfrm>
          <a:prstGeom prst="line">
            <a:avLst/>
          </a:prstGeom>
        </p:spPr>
        <p:style>
          <a:lnRef idx="1">
            <a:schemeClr val="dk1"/>
          </a:lnRef>
          <a:fillRef idx="0">
            <a:schemeClr val="dk1"/>
          </a:fillRef>
          <a:effectRef idx="0">
            <a:schemeClr val="dk1"/>
          </a:effectRef>
          <a:fontRef idx="minor">
            <a:schemeClr val="tx1"/>
          </a:fontRef>
        </p:style>
      </p:cxnSp>
      <p:cxnSp>
        <p:nvCxnSpPr>
          <p:cNvPr id="1035" name="Elbow Connector 1034">
            <a:extLst>
              <a:ext uri="{FF2B5EF4-FFF2-40B4-BE49-F238E27FC236}">
                <a16:creationId xmlns:a16="http://schemas.microsoft.com/office/drawing/2014/main" id="{56CEB1E4-3DAD-774E-A97B-9F14A4CBCB2C}"/>
              </a:ext>
            </a:extLst>
          </p:cNvPr>
          <p:cNvCxnSpPr>
            <a:cxnSpLocks/>
            <a:stCxn id="8" idx="2"/>
            <a:endCxn id="13" idx="3"/>
          </p:cNvCxnSpPr>
          <p:nvPr/>
        </p:nvCxnSpPr>
        <p:spPr>
          <a:xfrm rot="5400000">
            <a:off x="7825380" y="2482169"/>
            <a:ext cx="658695" cy="3302642"/>
          </a:xfrm>
          <a:prstGeom prst="bentConnector2">
            <a:avLst/>
          </a:prstGeom>
        </p:spPr>
        <p:style>
          <a:lnRef idx="1">
            <a:schemeClr val="dk1"/>
          </a:lnRef>
          <a:fillRef idx="0">
            <a:schemeClr val="dk1"/>
          </a:fillRef>
          <a:effectRef idx="0">
            <a:schemeClr val="dk1"/>
          </a:effectRef>
          <a:fontRef idx="minor">
            <a:schemeClr val="tx1"/>
          </a:fontRef>
        </p:style>
      </p:cxnSp>
      <p:cxnSp>
        <p:nvCxnSpPr>
          <p:cNvPr id="1039" name="Elbow Connector 1038">
            <a:extLst>
              <a:ext uri="{FF2B5EF4-FFF2-40B4-BE49-F238E27FC236}">
                <a16:creationId xmlns:a16="http://schemas.microsoft.com/office/drawing/2014/main" id="{6CDCE45F-1653-074F-B275-9198E6D5B40C}"/>
              </a:ext>
            </a:extLst>
          </p:cNvPr>
          <p:cNvCxnSpPr>
            <a:endCxn id="15" idx="0"/>
          </p:cNvCxnSpPr>
          <p:nvPr/>
        </p:nvCxnSpPr>
        <p:spPr>
          <a:xfrm rot="16200000" flipH="1">
            <a:off x="6462021" y="4691849"/>
            <a:ext cx="366446" cy="271604"/>
          </a:xfrm>
          <a:prstGeom prst="bentConnector3">
            <a:avLst>
              <a:gd name="adj1" fmla="val -1883"/>
            </a:avLst>
          </a:prstGeom>
        </p:spPr>
        <p:style>
          <a:lnRef idx="1">
            <a:schemeClr val="dk1"/>
          </a:lnRef>
          <a:fillRef idx="0">
            <a:schemeClr val="dk1"/>
          </a:fillRef>
          <a:effectRef idx="0">
            <a:schemeClr val="dk1"/>
          </a:effectRef>
          <a:fontRef idx="minor">
            <a:schemeClr val="tx1"/>
          </a:fontRef>
        </p:style>
      </p:cxnSp>
      <p:cxnSp>
        <p:nvCxnSpPr>
          <p:cNvPr id="1042" name="Elbow Connector 1041">
            <a:extLst>
              <a:ext uri="{FF2B5EF4-FFF2-40B4-BE49-F238E27FC236}">
                <a16:creationId xmlns:a16="http://schemas.microsoft.com/office/drawing/2014/main" id="{C081BD11-8F83-2A4E-B4BF-15644F85B6A8}"/>
              </a:ext>
            </a:extLst>
          </p:cNvPr>
          <p:cNvCxnSpPr>
            <a:cxnSpLocks/>
            <a:endCxn id="14" idx="0"/>
          </p:cNvCxnSpPr>
          <p:nvPr/>
        </p:nvCxnSpPr>
        <p:spPr>
          <a:xfrm rot="10800000" flipV="1">
            <a:off x="4974747" y="4644426"/>
            <a:ext cx="437717" cy="367515"/>
          </a:xfrm>
          <a:prstGeom prst="bentConnector2">
            <a:avLst/>
          </a:prstGeom>
        </p:spPr>
        <p:style>
          <a:lnRef idx="1">
            <a:schemeClr val="dk1"/>
          </a:lnRef>
          <a:fillRef idx="0">
            <a:schemeClr val="dk1"/>
          </a:fillRef>
          <a:effectRef idx="0">
            <a:schemeClr val="dk1"/>
          </a:effectRef>
          <a:fontRef idx="minor">
            <a:schemeClr val="tx1"/>
          </a:fontRef>
        </p:style>
      </p:cxnSp>
      <p:cxnSp>
        <p:nvCxnSpPr>
          <p:cNvPr id="1045" name="Straight Connector 1044">
            <a:extLst>
              <a:ext uri="{FF2B5EF4-FFF2-40B4-BE49-F238E27FC236}">
                <a16:creationId xmlns:a16="http://schemas.microsoft.com/office/drawing/2014/main" id="{9868B734-B57E-CC46-B2D9-85F0E82B019B}"/>
              </a:ext>
            </a:extLst>
          </p:cNvPr>
          <p:cNvCxnSpPr>
            <a:stCxn id="13" idx="2"/>
            <a:endCxn id="42" idx="0"/>
          </p:cNvCxnSpPr>
          <p:nvPr/>
        </p:nvCxnSpPr>
        <p:spPr>
          <a:xfrm flipH="1">
            <a:off x="5957180" y="4865718"/>
            <a:ext cx="7545" cy="1129381"/>
          </a:xfrm>
          <a:prstGeom prst="line">
            <a:avLst/>
          </a:prstGeom>
        </p:spPr>
        <p:style>
          <a:lnRef idx="1">
            <a:schemeClr val="dk1"/>
          </a:lnRef>
          <a:fillRef idx="0">
            <a:schemeClr val="dk1"/>
          </a:fillRef>
          <a:effectRef idx="0">
            <a:schemeClr val="dk1"/>
          </a:effectRef>
          <a:fontRef idx="minor">
            <a:schemeClr val="tx1"/>
          </a:fontRef>
        </p:style>
      </p:cxnSp>
      <p:cxnSp>
        <p:nvCxnSpPr>
          <p:cNvPr id="1049" name="Curved Connector 1048">
            <a:extLst>
              <a:ext uri="{FF2B5EF4-FFF2-40B4-BE49-F238E27FC236}">
                <a16:creationId xmlns:a16="http://schemas.microsoft.com/office/drawing/2014/main" id="{A425C471-C340-8747-9E69-3E4A8E02D241}"/>
              </a:ext>
            </a:extLst>
          </p:cNvPr>
          <p:cNvCxnSpPr/>
          <p:nvPr/>
        </p:nvCxnSpPr>
        <p:spPr>
          <a:xfrm rot="5400000" flipH="1" flipV="1">
            <a:off x="9424657" y="4626321"/>
            <a:ext cx="1122630" cy="1013988"/>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51" name="Curved Connector 1050">
            <a:extLst>
              <a:ext uri="{FF2B5EF4-FFF2-40B4-BE49-F238E27FC236}">
                <a16:creationId xmlns:a16="http://schemas.microsoft.com/office/drawing/2014/main" id="{B482F4A3-BBDD-2E44-8514-55E6DAFC4491}"/>
              </a:ext>
            </a:extLst>
          </p:cNvPr>
          <p:cNvCxnSpPr/>
          <p:nvPr/>
        </p:nvCxnSpPr>
        <p:spPr>
          <a:xfrm rot="16200000" flipV="1">
            <a:off x="1557249" y="4535838"/>
            <a:ext cx="1213060" cy="1104523"/>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6057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9342220-206A-D74F-920B-0D166DCD9D18}"/>
              </a:ext>
            </a:extLst>
          </p:cNvPr>
          <p:cNvSpPr txBox="1">
            <a:spLocks/>
          </p:cNvSpPr>
          <p:nvPr/>
        </p:nvSpPr>
        <p:spPr>
          <a:xfrm>
            <a:off x="193539" y="177185"/>
            <a:ext cx="10515600" cy="661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dirty="0">
                <a:solidFill>
                  <a:schemeClr val="bg1"/>
                </a:solidFill>
              </a:rPr>
              <a:t>ONE BRAND – ONE PLATFORM</a:t>
            </a:r>
          </a:p>
        </p:txBody>
      </p:sp>
      <p:pic>
        <p:nvPicPr>
          <p:cNvPr id="1026" name="Picture 2">
            <a:extLst>
              <a:ext uri="{FF2B5EF4-FFF2-40B4-BE49-F238E27FC236}">
                <a16:creationId xmlns:a16="http://schemas.microsoft.com/office/drawing/2014/main" id="{137D5896-D0A4-A440-9D16-5BB5D4EE9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772" y="709120"/>
            <a:ext cx="6350456" cy="597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45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2C34DEF5-11BF-7B44-A310-34C7FA89CDF4}"/>
              </a:ext>
            </a:extLst>
          </p:cNvPr>
          <p:cNvSpPr txBox="1"/>
          <p:nvPr/>
        </p:nvSpPr>
        <p:spPr>
          <a:xfrm>
            <a:off x="327378" y="854200"/>
            <a:ext cx="11650133" cy="4832092"/>
          </a:xfrm>
          <a:prstGeom prst="rect">
            <a:avLst/>
          </a:prstGeom>
          <a:noFill/>
        </p:spPr>
        <p:txBody>
          <a:bodyPr wrap="square" rtlCol="0">
            <a:spAutoFit/>
          </a:bodyPr>
          <a:lstStyle/>
          <a:p>
            <a:r>
              <a:rPr lang="en-US" sz="2800" b="1" dirty="0">
                <a:solidFill>
                  <a:schemeClr val="bg1"/>
                </a:solidFill>
              </a:rPr>
              <a:t>Stats:</a:t>
            </a:r>
          </a:p>
          <a:p>
            <a:endParaRPr lang="en-US" sz="2800" b="1" dirty="0">
              <a:solidFill>
                <a:schemeClr val="bg1"/>
              </a:solidFill>
            </a:endParaRPr>
          </a:p>
          <a:p>
            <a:endParaRPr lang="en-US" sz="2800" b="1" dirty="0">
              <a:solidFill>
                <a:schemeClr val="bg1"/>
              </a:solidFill>
            </a:endParaRPr>
          </a:p>
          <a:p>
            <a:pPr marL="285750" indent="-285750">
              <a:buFont typeface="Arial" panose="020B0604020202020204" pitchFamily="34" charset="0"/>
              <a:buChar char="•"/>
            </a:pPr>
            <a:r>
              <a:rPr lang="en-US" sz="2800" b="1" dirty="0">
                <a:solidFill>
                  <a:schemeClr val="bg1"/>
                </a:solidFill>
              </a:rPr>
              <a:t>Suicide Squad 2021 – </a:t>
            </a:r>
            <a:r>
              <a:rPr lang="en-US" sz="2800" dirty="0">
                <a:solidFill>
                  <a:schemeClr val="bg1"/>
                </a:solidFill>
              </a:rPr>
              <a:t>2.8M streams; $26.5M OWE Box Office</a:t>
            </a:r>
          </a:p>
          <a:p>
            <a:pPr marL="285750" indent="-285750">
              <a:buFont typeface="Arial" panose="020B0604020202020204" pitchFamily="34" charset="0"/>
              <a:buChar char="•"/>
            </a:pPr>
            <a:endParaRPr lang="en-US" sz="2800" b="1" dirty="0">
              <a:solidFill>
                <a:schemeClr val="bg1"/>
              </a:solidFill>
            </a:endParaRPr>
          </a:p>
          <a:p>
            <a:pPr marL="285750" indent="-285750">
              <a:buFont typeface="Arial" panose="020B0604020202020204" pitchFamily="34" charset="0"/>
              <a:buChar char="•"/>
            </a:pPr>
            <a:r>
              <a:rPr lang="en-US" sz="2800" b="1" dirty="0">
                <a:solidFill>
                  <a:schemeClr val="bg1"/>
                </a:solidFill>
              </a:rPr>
              <a:t>Zack Snyder’s Justice League – </a:t>
            </a:r>
            <a:r>
              <a:rPr lang="en-US" sz="2800" dirty="0">
                <a:solidFill>
                  <a:schemeClr val="bg1"/>
                </a:solidFill>
              </a:rPr>
              <a:t>1.8M streams; 2.3% </a:t>
            </a:r>
            <a:r>
              <a:rPr lang="en-US" sz="2800" dirty="0" err="1">
                <a:solidFill>
                  <a:schemeClr val="bg1"/>
                </a:solidFill>
              </a:rPr>
              <a:t>HBOMax</a:t>
            </a:r>
            <a:r>
              <a:rPr lang="en-US" sz="2800" dirty="0">
                <a:solidFill>
                  <a:schemeClr val="bg1"/>
                </a:solidFill>
              </a:rPr>
              <a:t> subscription increase; 28M trailer views</a:t>
            </a:r>
          </a:p>
          <a:p>
            <a:pPr marL="285750" indent="-285750">
              <a:buFont typeface="Arial" panose="020B0604020202020204" pitchFamily="34" charset="0"/>
              <a:buChar char="•"/>
            </a:pPr>
            <a:endParaRPr lang="en-US" sz="2800" b="1" dirty="0">
              <a:solidFill>
                <a:schemeClr val="bg1"/>
              </a:solidFill>
            </a:endParaRPr>
          </a:p>
          <a:p>
            <a:pPr marL="285750" indent="-285750">
              <a:buFont typeface="Arial" panose="020B0604020202020204" pitchFamily="34" charset="0"/>
              <a:buChar char="•"/>
            </a:pPr>
            <a:r>
              <a:rPr lang="en-US" sz="2800" b="1" dirty="0">
                <a:solidFill>
                  <a:schemeClr val="bg1"/>
                </a:solidFill>
              </a:rPr>
              <a:t>WW84 – </a:t>
            </a:r>
            <a:r>
              <a:rPr lang="en-US" sz="2800" dirty="0">
                <a:solidFill>
                  <a:schemeClr val="bg1"/>
                </a:solidFill>
              </a:rPr>
              <a:t>14.5M streams; </a:t>
            </a:r>
            <a:r>
              <a:rPr lang="en-US" sz="2800" dirty="0">
                <a:solidFill>
                  <a:schemeClr val="bg1"/>
                </a:solidFill>
                <a:hlinkClick r:id="rId2">
                  <a:extLst>
                    <a:ext uri="{A12FA001-AC4F-418D-AE19-62706E023703}">
                      <ahyp:hlinkClr xmlns:ahyp="http://schemas.microsoft.com/office/drawing/2018/hyperlinkcolor" val="tx"/>
                    </a:ext>
                  </a:extLst>
                </a:hlinkClick>
              </a:rPr>
              <a:t>According to Nielsen</a:t>
            </a:r>
            <a:r>
              <a:rPr lang="en-US" sz="2800" dirty="0">
                <a:solidFill>
                  <a:schemeClr val="bg1"/>
                </a:solidFill>
              </a:rPr>
              <a:t>, the film earned 2.252 billion minutes of viewership during the week of December 21-December 27, making it the most-watched SVOD content in that span</a:t>
            </a:r>
          </a:p>
        </p:txBody>
      </p:sp>
      <p:sp>
        <p:nvSpPr>
          <p:cNvPr id="11" name="Title 1">
            <a:extLst>
              <a:ext uri="{FF2B5EF4-FFF2-40B4-BE49-F238E27FC236}">
                <a16:creationId xmlns:a16="http://schemas.microsoft.com/office/drawing/2014/main" id="{D9342220-206A-D74F-920B-0D166DCD9D18}"/>
              </a:ext>
            </a:extLst>
          </p:cNvPr>
          <p:cNvSpPr txBox="1">
            <a:spLocks/>
          </p:cNvSpPr>
          <p:nvPr/>
        </p:nvSpPr>
        <p:spPr>
          <a:xfrm>
            <a:off x="193539" y="177185"/>
            <a:ext cx="10515600" cy="661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dirty="0">
                <a:solidFill>
                  <a:schemeClr val="bg1"/>
                </a:solidFill>
              </a:rPr>
              <a:t>FANS WHO KNOW DC THROUGH MOVIES</a:t>
            </a:r>
          </a:p>
        </p:txBody>
      </p:sp>
    </p:spTree>
    <p:extLst>
      <p:ext uri="{BB962C8B-B14F-4D97-AF65-F5344CB8AC3E}">
        <p14:creationId xmlns:p14="http://schemas.microsoft.com/office/powerpoint/2010/main" val="1188705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03F5CF7-7543-1741-B412-3BB38F4D2ED2}"/>
              </a:ext>
            </a:extLst>
          </p:cNvPr>
          <p:cNvSpPr txBox="1">
            <a:spLocks/>
          </p:cNvSpPr>
          <p:nvPr/>
        </p:nvSpPr>
        <p:spPr>
          <a:xfrm>
            <a:off x="193539" y="177185"/>
            <a:ext cx="11704950" cy="661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chemeClr val="bg1"/>
                </a:solidFill>
              </a:rPr>
              <a:t>HOW DO WE CAPITALIZE THE MOVIE VIEWERSHIP MARKET?</a:t>
            </a:r>
          </a:p>
        </p:txBody>
      </p:sp>
      <p:pic>
        <p:nvPicPr>
          <p:cNvPr id="18" name="Picture 17" descr="A picture containing person, dark, posing&#10;&#10;Description automatically generated">
            <a:extLst>
              <a:ext uri="{FF2B5EF4-FFF2-40B4-BE49-F238E27FC236}">
                <a16:creationId xmlns:a16="http://schemas.microsoft.com/office/drawing/2014/main" id="{426143E4-90EB-964B-9D29-E7AFD927C502}"/>
              </a:ext>
            </a:extLst>
          </p:cNvPr>
          <p:cNvPicPr>
            <a:picLocks noChangeAspect="1"/>
          </p:cNvPicPr>
          <p:nvPr/>
        </p:nvPicPr>
        <p:blipFill>
          <a:blip r:embed="rId3"/>
          <a:stretch>
            <a:fillRect/>
          </a:stretch>
        </p:blipFill>
        <p:spPr>
          <a:xfrm>
            <a:off x="3721630" y="3998236"/>
            <a:ext cx="1902177" cy="2377721"/>
          </a:xfrm>
          <a:prstGeom prst="rect">
            <a:avLst/>
          </a:prstGeom>
        </p:spPr>
      </p:pic>
      <p:pic>
        <p:nvPicPr>
          <p:cNvPr id="20" name="Picture 19">
            <a:extLst>
              <a:ext uri="{FF2B5EF4-FFF2-40B4-BE49-F238E27FC236}">
                <a16:creationId xmlns:a16="http://schemas.microsoft.com/office/drawing/2014/main" id="{7C5CD234-2B7E-3544-9CF3-B9A852E80646}"/>
              </a:ext>
            </a:extLst>
          </p:cNvPr>
          <p:cNvPicPr>
            <a:picLocks noChangeAspect="1"/>
          </p:cNvPicPr>
          <p:nvPr/>
        </p:nvPicPr>
        <p:blipFill>
          <a:blip r:embed="rId4"/>
          <a:stretch>
            <a:fillRect/>
          </a:stretch>
        </p:blipFill>
        <p:spPr>
          <a:xfrm>
            <a:off x="6082181" y="2091996"/>
            <a:ext cx="5651500" cy="1485900"/>
          </a:xfrm>
          <a:prstGeom prst="rect">
            <a:avLst/>
          </a:prstGeom>
        </p:spPr>
      </p:pic>
      <p:pic>
        <p:nvPicPr>
          <p:cNvPr id="21" name="Picture 20">
            <a:extLst>
              <a:ext uri="{FF2B5EF4-FFF2-40B4-BE49-F238E27FC236}">
                <a16:creationId xmlns:a16="http://schemas.microsoft.com/office/drawing/2014/main" id="{9BC56165-59EF-DE4D-88C6-96BA19D05CD0}"/>
              </a:ext>
            </a:extLst>
          </p:cNvPr>
          <p:cNvPicPr>
            <a:picLocks noChangeAspect="1"/>
          </p:cNvPicPr>
          <p:nvPr/>
        </p:nvPicPr>
        <p:blipFill>
          <a:blip r:embed="rId5"/>
          <a:stretch>
            <a:fillRect/>
          </a:stretch>
        </p:blipFill>
        <p:spPr>
          <a:xfrm>
            <a:off x="7251827" y="4049084"/>
            <a:ext cx="3024707" cy="1701398"/>
          </a:xfrm>
          <a:prstGeom prst="rect">
            <a:avLst/>
          </a:prstGeom>
        </p:spPr>
      </p:pic>
      <p:sp>
        <p:nvSpPr>
          <p:cNvPr id="22" name="TextBox 21">
            <a:extLst>
              <a:ext uri="{FF2B5EF4-FFF2-40B4-BE49-F238E27FC236}">
                <a16:creationId xmlns:a16="http://schemas.microsoft.com/office/drawing/2014/main" id="{1C097A83-9586-2245-9B74-304ECD4AA63E}"/>
              </a:ext>
            </a:extLst>
          </p:cNvPr>
          <p:cNvSpPr txBox="1"/>
          <p:nvPr/>
        </p:nvSpPr>
        <p:spPr>
          <a:xfrm>
            <a:off x="3764820" y="2834946"/>
            <a:ext cx="1998133" cy="1077218"/>
          </a:xfrm>
          <a:prstGeom prst="rect">
            <a:avLst/>
          </a:prstGeom>
          <a:noFill/>
        </p:spPr>
        <p:txBody>
          <a:bodyPr wrap="square" rtlCol="0">
            <a:spAutoFit/>
          </a:bodyPr>
          <a:lstStyle/>
          <a:p>
            <a:pPr algn="ctr"/>
            <a:r>
              <a:rPr lang="en-US" sz="1600" dirty="0">
                <a:solidFill>
                  <a:schemeClr val="bg1"/>
                </a:solidFill>
              </a:rPr>
              <a:t>YouTube 3.69M</a:t>
            </a:r>
          </a:p>
          <a:p>
            <a:pPr algn="ctr"/>
            <a:r>
              <a:rPr lang="en-US" sz="1600" dirty="0">
                <a:solidFill>
                  <a:schemeClr val="bg1"/>
                </a:solidFill>
              </a:rPr>
              <a:t>Instagram 11.5M</a:t>
            </a:r>
          </a:p>
          <a:p>
            <a:pPr algn="ctr"/>
            <a:r>
              <a:rPr lang="en-US" sz="1600" dirty="0">
                <a:solidFill>
                  <a:schemeClr val="bg1"/>
                </a:solidFill>
              </a:rPr>
              <a:t>Facebook 6.2M</a:t>
            </a:r>
          </a:p>
          <a:p>
            <a:pPr algn="ctr"/>
            <a:r>
              <a:rPr lang="en-US" sz="1600" dirty="0">
                <a:solidFill>
                  <a:schemeClr val="bg1"/>
                </a:solidFill>
              </a:rPr>
              <a:t>Twitter 4.2M</a:t>
            </a:r>
          </a:p>
        </p:txBody>
      </p:sp>
      <p:pic>
        <p:nvPicPr>
          <p:cNvPr id="23" name="Picture 22">
            <a:extLst>
              <a:ext uri="{FF2B5EF4-FFF2-40B4-BE49-F238E27FC236}">
                <a16:creationId xmlns:a16="http://schemas.microsoft.com/office/drawing/2014/main" id="{F93C3BD8-AB06-1A40-AA31-EC67C27B8A0F}"/>
              </a:ext>
            </a:extLst>
          </p:cNvPr>
          <p:cNvPicPr>
            <a:picLocks noChangeAspect="1"/>
          </p:cNvPicPr>
          <p:nvPr/>
        </p:nvPicPr>
        <p:blipFill>
          <a:blip r:embed="rId6"/>
          <a:stretch>
            <a:fillRect/>
          </a:stretch>
        </p:blipFill>
        <p:spPr>
          <a:xfrm>
            <a:off x="1890932" y="4942492"/>
            <a:ext cx="964290" cy="1339292"/>
          </a:xfrm>
          <a:prstGeom prst="rect">
            <a:avLst/>
          </a:prstGeom>
        </p:spPr>
      </p:pic>
      <p:pic>
        <p:nvPicPr>
          <p:cNvPr id="24" name="Picture 23">
            <a:extLst>
              <a:ext uri="{FF2B5EF4-FFF2-40B4-BE49-F238E27FC236}">
                <a16:creationId xmlns:a16="http://schemas.microsoft.com/office/drawing/2014/main" id="{A619D0FF-48DC-2443-AC28-65186248C2BB}"/>
              </a:ext>
            </a:extLst>
          </p:cNvPr>
          <p:cNvPicPr>
            <a:picLocks noChangeAspect="1"/>
          </p:cNvPicPr>
          <p:nvPr/>
        </p:nvPicPr>
        <p:blipFill>
          <a:blip r:embed="rId7"/>
          <a:stretch>
            <a:fillRect/>
          </a:stretch>
        </p:blipFill>
        <p:spPr>
          <a:xfrm>
            <a:off x="380295" y="4942492"/>
            <a:ext cx="1643303" cy="1339292"/>
          </a:xfrm>
          <a:prstGeom prst="rect">
            <a:avLst/>
          </a:prstGeom>
        </p:spPr>
      </p:pic>
      <p:sp>
        <p:nvSpPr>
          <p:cNvPr id="34" name="TextBox 33">
            <a:extLst>
              <a:ext uri="{FF2B5EF4-FFF2-40B4-BE49-F238E27FC236}">
                <a16:creationId xmlns:a16="http://schemas.microsoft.com/office/drawing/2014/main" id="{381626FA-4F27-D245-AB33-C35F34E30CAC}"/>
              </a:ext>
            </a:extLst>
          </p:cNvPr>
          <p:cNvSpPr txBox="1"/>
          <p:nvPr/>
        </p:nvSpPr>
        <p:spPr>
          <a:xfrm>
            <a:off x="420051" y="4174067"/>
            <a:ext cx="1998133" cy="584775"/>
          </a:xfrm>
          <a:prstGeom prst="rect">
            <a:avLst/>
          </a:prstGeom>
          <a:noFill/>
        </p:spPr>
        <p:txBody>
          <a:bodyPr wrap="square" rtlCol="0">
            <a:spAutoFit/>
          </a:bodyPr>
          <a:lstStyle/>
          <a:p>
            <a:pPr algn="ctr"/>
            <a:r>
              <a:rPr lang="en-US" sz="1600" dirty="0">
                <a:solidFill>
                  <a:schemeClr val="bg1"/>
                </a:solidFill>
              </a:rPr>
              <a:t>Movie Market</a:t>
            </a:r>
          </a:p>
          <a:p>
            <a:pPr algn="ctr"/>
            <a:r>
              <a:rPr lang="en-US" sz="1600" dirty="0">
                <a:solidFill>
                  <a:schemeClr val="bg1"/>
                </a:solidFill>
              </a:rPr>
              <a:t>Millions in viewership</a:t>
            </a:r>
          </a:p>
        </p:txBody>
      </p:sp>
      <p:sp>
        <p:nvSpPr>
          <p:cNvPr id="26" name="Right Arrow 25">
            <a:extLst>
              <a:ext uri="{FF2B5EF4-FFF2-40B4-BE49-F238E27FC236}">
                <a16:creationId xmlns:a16="http://schemas.microsoft.com/office/drawing/2014/main" id="{6A9458FE-40D0-C747-B887-AF91694A6E26}"/>
              </a:ext>
            </a:extLst>
          </p:cNvPr>
          <p:cNvSpPr/>
          <p:nvPr/>
        </p:nvSpPr>
        <p:spPr>
          <a:xfrm>
            <a:off x="3146954" y="4568071"/>
            <a:ext cx="684286" cy="62468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2810896-3BAA-F24F-9DF3-0C1BF6D54D72}"/>
              </a:ext>
            </a:extLst>
          </p:cNvPr>
          <p:cNvSpPr txBox="1"/>
          <p:nvPr/>
        </p:nvSpPr>
        <p:spPr>
          <a:xfrm>
            <a:off x="7765115" y="1123467"/>
            <a:ext cx="1998133" cy="830997"/>
          </a:xfrm>
          <a:prstGeom prst="rect">
            <a:avLst/>
          </a:prstGeom>
          <a:noFill/>
        </p:spPr>
        <p:txBody>
          <a:bodyPr wrap="square" rtlCol="0">
            <a:spAutoFit/>
          </a:bodyPr>
          <a:lstStyle/>
          <a:p>
            <a:pPr algn="ctr"/>
            <a:r>
              <a:rPr lang="en-US" sz="1600" dirty="0">
                <a:solidFill>
                  <a:schemeClr val="bg1"/>
                </a:solidFill>
              </a:rPr>
              <a:t>Subscriber count best this year-to-date 284K</a:t>
            </a:r>
          </a:p>
        </p:txBody>
      </p:sp>
    </p:spTree>
    <p:extLst>
      <p:ext uri="{BB962C8B-B14F-4D97-AF65-F5344CB8AC3E}">
        <p14:creationId xmlns:p14="http://schemas.microsoft.com/office/powerpoint/2010/main" val="2874570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B12B-7945-D842-A70B-E65A4E4A5E15}"/>
              </a:ext>
            </a:extLst>
          </p:cNvPr>
          <p:cNvSpPr>
            <a:spLocks noGrp="1"/>
          </p:cNvSpPr>
          <p:nvPr>
            <p:ph type="title"/>
          </p:nvPr>
        </p:nvSpPr>
        <p:spPr>
          <a:xfrm>
            <a:off x="392289" y="116592"/>
            <a:ext cx="10515600" cy="921985"/>
          </a:xfrm>
        </p:spPr>
        <p:txBody>
          <a:bodyPr>
            <a:normAutofit/>
          </a:bodyPr>
          <a:lstStyle/>
          <a:p>
            <a:r>
              <a:rPr lang="en-US" sz="3600" dirty="0">
                <a:solidFill>
                  <a:schemeClr val="bg1"/>
                </a:solidFill>
              </a:rPr>
              <a:t>ANALYSIS OF LANDING PAGE AS-IS MOBILE</a:t>
            </a:r>
          </a:p>
        </p:txBody>
      </p:sp>
      <p:sp>
        <p:nvSpPr>
          <p:cNvPr id="13" name="Rounded Rectangle 12">
            <a:extLst>
              <a:ext uri="{FF2B5EF4-FFF2-40B4-BE49-F238E27FC236}">
                <a16:creationId xmlns:a16="http://schemas.microsoft.com/office/drawing/2014/main" id="{5EC1C420-A8AD-DE4D-B720-381F82CB3A86}"/>
              </a:ext>
            </a:extLst>
          </p:cNvPr>
          <p:cNvSpPr/>
          <p:nvPr/>
        </p:nvSpPr>
        <p:spPr>
          <a:xfrm>
            <a:off x="4346222" y="1038578"/>
            <a:ext cx="2585156" cy="512251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45DC028-F8A0-7844-AB5E-9FBDB2E959A0}"/>
              </a:ext>
            </a:extLst>
          </p:cNvPr>
          <p:cNvPicPr>
            <a:picLocks noChangeAspect="1"/>
          </p:cNvPicPr>
          <p:nvPr/>
        </p:nvPicPr>
        <p:blipFill>
          <a:blip r:embed="rId2"/>
          <a:stretch>
            <a:fillRect/>
          </a:stretch>
        </p:blipFill>
        <p:spPr>
          <a:xfrm>
            <a:off x="4652804" y="1442155"/>
            <a:ext cx="1994570" cy="4315355"/>
          </a:xfrm>
          <a:prstGeom prst="rect">
            <a:avLst/>
          </a:prstGeom>
          <a:ln>
            <a:solidFill>
              <a:schemeClr val="bg1"/>
            </a:solidFill>
          </a:ln>
        </p:spPr>
      </p:pic>
      <p:sp>
        <p:nvSpPr>
          <p:cNvPr id="15" name="Rounded Rectangular Callout 14">
            <a:extLst>
              <a:ext uri="{FF2B5EF4-FFF2-40B4-BE49-F238E27FC236}">
                <a16:creationId xmlns:a16="http://schemas.microsoft.com/office/drawing/2014/main" id="{71DE1AFE-4A31-2B44-9CFE-5875356D4CA2}"/>
              </a:ext>
            </a:extLst>
          </p:cNvPr>
          <p:cNvSpPr/>
          <p:nvPr/>
        </p:nvSpPr>
        <p:spPr>
          <a:xfrm>
            <a:off x="7800622" y="1038578"/>
            <a:ext cx="1998134" cy="1174044"/>
          </a:xfrm>
          <a:prstGeom prst="wedgeRoundRectCallout">
            <a:avLst>
              <a:gd name="adj1" fmla="val -85240"/>
              <a:gd name="adj2" fmla="val 750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New fan – hard to know where to go or start</a:t>
            </a:r>
          </a:p>
        </p:txBody>
      </p:sp>
      <p:sp>
        <p:nvSpPr>
          <p:cNvPr id="16" name="Rounded Rectangular Callout 15">
            <a:extLst>
              <a:ext uri="{FF2B5EF4-FFF2-40B4-BE49-F238E27FC236}">
                <a16:creationId xmlns:a16="http://schemas.microsoft.com/office/drawing/2014/main" id="{E973A921-16B3-2043-924B-3180927973E4}"/>
              </a:ext>
            </a:extLst>
          </p:cNvPr>
          <p:cNvSpPr/>
          <p:nvPr/>
        </p:nvSpPr>
        <p:spPr>
          <a:xfrm>
            <a:off x="7800622" y="3416388"/>
            <a:ext cx="1998134" cy="1174044"/>
          </a:xfrm>
          <a:prstGeom prst="wedgeRoundRectCallout">
            <a:avLst>
              <a:gd name="adj1" fmla="val -85240"/>
              <a:gd name="adj2" fmla="val 750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Latest releases geared towards existing fans </a:t>
            </a:r>
          </a:p>
        </p:txBody>
      </p:sp>
      <p:sp>
        <p:nvSpPr>
          <p:cNvPr id="3" name="TextBox 2">
            <a:extLst>
              <a:ext uri="{FF2B5EF4-FFF2-40B4-BE49-F238E27FC236}">
                <a16:creationId xmlns:a16="http://schemas.microsoft.com/office/drawing/2014/main" id="{1AA42629-7992-FB48-BEA7-A46FED7790B8}"/>
              </a:ext>
            </a:extLst>
          </p:cNvPr>
          <p:cNvSpPr txBox="1"/>
          <p:nvPr/>
        </p:nvSpPr>
        <p:spPr>
          <a:xfrm>
            <a:off x="3619500" y="6195333"/>
            <a:ext cx="5486401" cy="369332"/>
          </a:xfrm>
          <a:prstGeom prst="rect">
            <a:avLst/>
          </a:prstGeom>
          <a:noFill/>
        </p:spPr>
        <p:txBody>
          <a:bodyPr wrap="square" rtlCol="0">
            <a:spAutoFit/>
          </a:bodyPr>
          <a:lstStyle/>
          <a:p>
            <a:r>
              <a:rPr lang="en-US" i="1" dirty="0"/>
              <a:t>Quick analysis of landing page above the fold</a:t>
            </a:r>
          </a:p>
        </p:txBody>
      </p:sp>
    </p:spTree>
    <p:extLst>
      <p:ext uri="{BB962C8B-B14F-4D97-AF65-F5344CB8AC3E}">
        <p14:creationId xmlns:p14="http://schemas.microsoft.com/office/powerpoint/2010/main" val="239180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B12B-7945-D842-A70B-E65A4E4A5E15}"/>
              </a:ext>
            </a:extLst>
          </p:cNvPr>
          <p:cNvSpPr>
            <a:spLocks noGrp="1"/>
          </p:cNvSpPr>
          <p:nvPr>
            <p:ph type="title"/>
          </p:nvPr>
        </p:nvSpPr>
        <p:spPr>
          <a:xfrm>
            <a:off x="392289" y="116592"/>
            <a:ext cx="10515600" cy="921985"/>
          </a:xfrm>
        </p:spPr>
        <p:txBody>
          <a:bodyPr>
            <a:normAutofit/>
          </a:bodyPr>
          <a:lstStyle/>
          <a:p>
            <a:r>
              <a:rPr lang="en-US" sz="3600" dirty="0">
                <a:solidFill>
                  <a:schemeClr val="bg1"/>
                </a:solidFill>
              </a:rPr>
              <a:t>ANALYSIS OF LANDING PAGE AS-IS DESKTOP</a:t>
            </a:r>
          </a:p>
        </p:txBody>
      </p:sp>
      <p:sp>
        <p:nvSpPr>
          <p:cNvPr id="13" name="Rounded Rectangle 12">
            <a:extLst>
              <a:ext uri="{FF2B5EF4-FFF2-40B4-BE49-F238E27FC236}">
                <a16:creationId xmlns:a16="http://schemas.microsoft.com/office/drawing/2014/main" id="{5EC1C420-A8AD-DE4D-B720-381F82CB3A86}"/>
              </a:ext>
            </a:extLst>
          </p:cNvPr>
          <p:cNvSpPr/>
          <p:nvPr/>
        </p:nvSpPr>
        <p:spPr>
          <a:xfrm>
            <a:off x="533400" y="1038578"/>
            <a:ext cx="8496300" cy="5122510"/>
          </a:xfrm>
          <a:prstGeom prst="roundRect">
            <a:avLst>
              <a:gd name="adj" fmla="val 873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a:extLst>
              <a:ext uri="{FF2B5EF4-FFF2-40B4-BE49-F238E27FC236}">
                <a16:creationId xmlns:a16="http://schemas.microsoft.com/office/drawing/2014/main" id="{71DE1AFE-4A31-2B44-9CFE-5875356D4CA2}"/>
              </a:ext>
            </a:extLst>
          </p:cNvPr>
          <p:cNvSpPr/>
          <p:nvPr/>
        </p:nvSpPr>
        <p:spPr>
          <a:xfrm>
            <a:off x="9660466" y="1529492"/>
            <a:ext cx="1998134" cy="1174044"/>
          </a:xfrm>
          <a:prstGeom prst="wedgeRoundRectCallout">
            <a:avLst>
              <a:gd name="adj1" fmla="val -68715"/>
              <a:gd name="adj2" fmla="val 501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New fan – hard to know where to go or start</a:t>
            </a:r>
          </a:p>
        </p:txBody>
      </p:sp>
      <p:sp>
        <p:nvSpPr>
          <p:cNvPr id="16" name="Rounded Rectangular Callout 15">
            <a:extLst>
              <a:ext uri="{FF2B5EF4-FFF2-40B4-BE49-F238E27FC236}">
                <a16:creationId xmlns:a16="http://schemas.microsoft.com/office/drawing/2014/main" id="{E973A921-16B3-2043-924B-3180927973E4}"/>
              </a:ext>
            </a:extLst>
          </p:cNvPr>
          <p:cNvSpPr/>
          <p:nvPr/>
        </p:nvSpPr>
        <p:spPr>
          <a:xfrm>
            <a:off x="9660466" y="4011943"/>
            <a:ext cx="1998134" cy="1174044"/>
          </a:xfrm>
          <a:prstGeom prst="wedgeRoundRectCallout">
            <a:avLst>
              <a:gd name="adj1" fmla="val -69350"/>
              <a:gd name="adj2" fmla="val 4146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Latest releases geared towards existing fans </a:t>
            </a:r>
          </a:p>
        </p:txBody>
      </p:sp>
      <p:sp>
        <p:nvSpPr>
          <p:cNvPr id="3" name="TextBox 2">
            <a:extLst>
              <a:ext uri="{FF2B5EF4-FFF2-40B4-BE49-F238E27FC236}">
                <a16:creationId xmlns:a16="http://schemas.microsoft.com/office/drawing/2014/main" id="{1AA42629-7992-FB48-BEA7-A46FED7790B8}"/>
              </a:ext>
            </a:extLst>
          </p:cNvPr>
          <p:cNvSpPr txBox="1"/>
          <p:nvPr/>
        </p:nvSpPr>
        <p:spPr>
          <a:xfrm>
            <a:off x="2556626" y="6275388"/>
            <a:ext cx="6841374" cy="369332"/>
          </a:xfrm>
          <a:prstGeom prst="rect">
            <a:avLst/>
          </a:prstGeom>
          <a:noFill/>
        </p:spPr>
        <p:txBody>
          <a:bodyPr wrap="square" rtlCol="0">
            <a:spAutoFit/>
          </a:bodyPr>
          <a:lstStyle/>
          <a:p>
            <a:r>
              <a:rPr lang="en-US" i="1" dirty="0"/>
              <a:t>Quick analysis of landing page above the fold</a:t>
            </a:r>
          </a:p>
        </p:txBody>
      </p:sp>
      <p:pic>
        <p:nvPicPr>
          <p:cNvPr id="4" name="Picture 3">
            <a:extLst>
              <a:ext uri="{FF2B5EF4-FFF2-40B4-BE49-F238E27FC236}">
                <a16:creationId xmlns:a16="http://schemas.microsoft.com/office/drawing/2014/main" id="{6C67001D-DCBA-E14B-9E4F-A4FEBD8A0AAC}"/>
              </a:ext>
            </a:extLst>
          </p:cNvPr>
          <p:cNvPicPr>
            <a:picLocks noChangeAspect="1"/>
          </p:cNvPicPr>
          <p:nvPr/>
        </p:nvPicPr>
        <p:blipFill>
          <a:blip r:embed="rId2"/>
          <a:stretch>
            <a:fillRect/>
          </a:stretch>
        </p:blipFill>
        <p:spPr>
          <a:xfrm>
            <a:off x="838200" y="1335352"/>
            <a:ext cx="7874000" cy="4528959"/>
          </a:xfrm>
          <a:prstGeom prst="rect">
            <a:avLst/>
          </a:prstGeom>
        </p:spPr>
      </p:pic>
    </p:spTree>
    <p:extLst>
      <p:ext uri="{BB962C8B-B14F-4D97-AF65-F5344CB8AC3E}">
        <p14:creationId xmlns:p14="http://schemas.microsoft.com/office/powerpoint/2010/main" val="4173496475"/>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8972</TotalTime>
  <Words>948</Words>
  <Application>Microsoft Macintosh PowerPoint</Application>
  <PresentationFormat>Widescreen</PresentationFormat>
  <Paragraphs>197</Paragraphs>
  <Slides>13</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Abadi MT Condensed Light</vt:lpstr>
      <vt:lpstr>Arabic Typesetting</vt:lpstr>
      <vt:lpstr>Arial</vt:lpstr>
      <vt:lpstr>BenchNine</vt:lpstr>
      <vt:lpstr>Calibri</vt:lpstr>
      <vt:lpstr>Calibri Light</vt:lpstr>
      <vt:lpstr>Cuprum</vt:lpstr>
      <vt:lpstr>Franklin Gothic Heavy</vt:lpstr>
      <vt:lpstr>minion-pro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OF LANDING PAGE AS-IS MOBILE</vt:lpstr>
      <vt:lpstr>ANALYSIS OF LANDING PAGE AS-IS DESKTOP</vt:lpstr>
      <vt:lpstr>IDEAS MOBILE</vt:lpstr>
      <vt:lpstr>DC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Quezon, Eunice</dc:creator>
  <cp:lastModifiedBy>Eunice Quezon</cp:lastModifiedBy>
  <cp:revision>17</cp:revision>
  <dcterms:created xsi:type="dcterms:W3CDTF">2021-08-31T00:42:45Z</dcterms:created>
  <dcterms:modified xsi:type="dcterms:W3CDTF">2025-05-21T20:20:01Z</dcterms:modified>
</cp:coreProperties>
</file>