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
  </p:notesMasterIdLst>
  <p:sldIdLst>
    <p:sldId id="262" r:id="rId5"/>
    <p:sldId id="276" r:id="rId6"/>
    <p:sldId id="279" r:id="rId7"/>
    <p:sldId id="277" r:id="rId8"/>
    <p:sldId id="280" r:id="rId9"/>
    <p:sldId id="278" r:id="rId10"/>
    <p:sldId id="281" r:id="rId11"/>
    <p:sldId id="282"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94694"/>
  </p:normalViewPr>
  <p:slideViewPr>
    <p:cSldViewPr>
      <p:cViewPr varScale="1">
        <p:scale>
          <a:sx n="143" d="100"/>
          <a:sy n="143" d="100"/>
        </p:scale>
        <p:origin x="1296" y="4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64335-516D-6F49-8B6F-F4C3D69F9F1A}" type="datetimeFigureOut">
              <a:rPr lang="en-US" smtClean="0"/>
              <a:t>5/21/25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E97CE-B063-8D4B-919A-D0E56797608D}" type="slidenum">
              <a:rPr lang="en-US" smtClean="0"/>
              <a:t>‹#›</a:t>
            </a:fld>
            <a:endParaRPr lang="en-US"/>
          </a:p>
        </p:txBody>
      </p:sp>
    </p:spTree>
    <p:extLst>
      <p:ext uri="{BB962C8B-B14F-4D97-AF65-F5344CB8AC3E}">
        <p14:creationId xmlns:p14="http://schemas.microsoft.com/office/powerpoint/2010/main" val="256338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E97CE-B063-8D4B-919A-D0E56797608D}" type="slidenum">
              <a:rPr lang="en-US" smtClean="0"/>
              <a:t>2</a:t>
            </a:fld>
            <a:endParaRPr lang="en-US"/>
          </a:p>
        </p:txBody>
      </p:sp>
    </p:spTree>
    <p:extLst>
      <p:ext uri="{BB962C8B-B14F-4D97-AF65-F5344CB8AC3E}">
        <p14:creationId xmlns:p14="http://schemas.microsoft.com/office/powerpoint/2010/main" val="362070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5219"/>
            <a:ext cx="7772400" cy="1102519"/>
          </a:xfrm>
        </p:spPr>
        <p:txBody>
          <a:bodyPr>
            <a:normAutofit/>
          </a:bodyPr>
          <a:lstStyle>
            <a:lvl1pPr algn="r">
              <a:defRPr sz="3200"/>
            </a:lvl1pPr>
          </a:lstStyle>
          <a:p>
            <a:r>
              <a:rPr lang="en-US" dirty="0"/>
              <a:t>Click to edit Master title style</a:t>
            </a:r>
          </a:p>
        </p:txBody>
      </p:sp>
      <p:sp>
        <p:nvSpPr>
          <p:cNvPr id="3" name="Subtitle 2"/>
          <p:cNvSpPr>
            <a:spLocks noGrp="1"/>
          </p:cNvSpPr>
          <p:nvPr>
            <p:ph type="subTitle" idx="1"/>
          </p:nvPr>
        </p:nvSpPr>
        <p:spPr>
          <a:xfrm>
            <a:off x="1371600" y="4343400"/>
            <a:ext cx="7086600" cy="1314450"/>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64D5799-2E44-944C-912E-6BB361EAC590}" type="datetime1">
              <a:rPr lang="en-US" smtClean="0">
                <a:solidFill>
                  <a:prstClr val="black">
                    <a:tint val="75000"/>
                  </a:prstClr>
                </a:solidFill>
              </a:rPr>
              <a:t>5/21/25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8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44669B-5035-B845-A1A7-D0F161CBFD5C}" type="datetime1">
              <a:rPr lang="en-US" smtClean="0">
                <a:solidFill>
                  <a:prstClr val="black">
                    <a:tint val="75000"/>
                  </a:prstClr>
                </a:solidFill>
              </a:rPr>
              <a:t>5/21/25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17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AA544-023F-6849-B3EA-B6F81D03A2D2}" type="datetime1">
              <a:rPr lang="en-US" smtClean="0">
                <a:solidFill>
                  <a:prstClr val="black">
                    <a:tint val="75000"/>
                  </a:prstClr>
                </a:solidFill>
              </a:rPr>
              <a:t>5/21/25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900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6E9A84-AC7B-7246-9B2D-9AD4A22C8FF2}" type="datetime1">
              <a:rPr lang="en-US" smtClean="0">
                <a:solidFill>
                  <a:prstClr val="black">
                    <a:tint val="75000"/>
                  </a:prstClr>
                </a:solidFill>
              </a:rPr>
              <a:t>5/21/25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76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
            <a:ext cx="7772400" cy="1102519"/>
          </a:xfrm>
        </p:spPr>
        <p:txBody>
          <a:bodyPr>
            <a:normAutofit/>
          </a:bodyPr>
          <a:lstStyle>
            <a:lvl1pPr algn="l">
              <a:defRPr sz="3200"/>
            </a:lvl1pPr>
          </a:lstStyle>
          <a:p>
            <a:r>
              <a:rPr lang="en-US" dirty="0"/>
              <a:t>Click to edit Master title style</a:t>
            </a:r>
          </a:p>
        </p:txBody>
      </p:sp>
      <p:sp>
        <p:nvSpPr>
          <p:cNvPr id="3" name="Subtitle 2"/>
          <p:cNvSpPr>
            <a:spLocks noGrp="1"/>
          </p:cNvSpPr>
          <p:nvPr>
            <p:ph type="subTitle" idx="1"/>
          </p:nvPr>
        </p:nvSpPr>
        <p:spPr>
          <a:xfrm>
            <a:off x="381000" y="573881"/>
            <a:ext cx="7772400" cy="131445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757BA78-8B0C-EC4D-B6E6-516D1F386855}" type="datetime1">
              <a:rPr lang="en-US" smtClean="0">
                <a:solidFill>
                  <a:prstClr val="black">
                    <a:tint val="75000"/>
                  </a:prstClr>
                </a:solidFill>
              </a:rPr>
              <a:t>5/21/25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3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74F0E-A9A7-CD4D-B553-45D1D44B5576}" type="datetime1">
              <a:rPr lang="en-US" smtClean="0">
                <a:solidFill>
                  <a:prstClr val="black">
                    <a:tint val="75000"/>
                  </a:prstClr>
                </a:solidFill>
              </a:rPr>
              <a:t>5/21/25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9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825FB2-FDEC-1849-86EB-35A32E6A22BF}" type="datetime1">
              <a:rPr lang="en-US" smtClean="0">
                <a:solidFill>
                  <a:prstClr val="black">
                    <a:tint val="75000"/>
                  </a:prstClr>
                </a:solidFill>
              </a:rPr>
              <a:t>5/21/25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6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AD3229-8D27-E947-8C7C-EA1A9E72B4E7}" type="datetime1">
              <a:rPr lang="en-US" smtClean="0">
                <a:solidFill>
                  <a:prstClr val="black">
                    <a:tint val="75000"/>
                  </a:prstClr>
                </a:solidFill>
              </a:rPr>
              <a:t>5/21/25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59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ADD91B-A8A0-CD45-AC9E-2B84614E3697}" type="datetime1">
              <a:rPr lang="en-US" smtClean="0">
                <a:solidFill>
                  <a:prstClr val="black">
                    <a:tint val="75000"/>
                  </a:prstClr>
                </a:solidFill>
              </a:rPr>
              <a:t>5/21/25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49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AD57CC-76BE-CB45-9493-AB575F5F7A8F}" type="datetime1">
              <a:rPr lang="en-US" smtClean="0">
                <a:solidFill>
                  <a:prstClr val="black">
                    <a:tint val="75000"/>
                  </a:prstClr>
                </a:solidFill>
              </a:rPr>
              <a:t>5/21/25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00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B30EE-0D62-D04B-8EDC-2170B8723D51}" type="datetime1">
              <a:rPr lang="en-US" smtClean="0">
                <a:solidFill>
                  <a:prstClr val="black">
                    <a:tint val="75000"/>
                  </a:prstClr>
                </a:solidFill>
              </a:rPr>
              <a:t>5/21/25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57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37834D-11CC-4149-A086-594B5E5D8653}" type="datetime1">
              <a:rPr lang="en-US" smtClean="0">
                <a:solidFill>
                  <a:prstClr val="black">
                    <a:tint val="75000"/>
                  </a:prstClr>
                </a:solidFill>
              </a:rPr>
              <a:t>5/21/25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77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bg1">
                <a:lumMod val="50000"/>
              </a:schemeClr>
            </a:gs>
            <a:gs pos="61000">
              <a:schemeClr val="bg1">
                <a:lumMod val="95000"/>
              </a:schemeClr>
            </a:gs>
            <a:gs pos="78000">
              <a:srgbClr val="ECECEC"/>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78679A-4911-424C-88C4-A64A8B4E9C74}" type="datetime1">
              <a:rPr lang="en-US" smtClean="0">
                <a:solidFill>
                  <a:prstClr val="black">
                    <a:tint val="75000"/>
                  </a:prstClr>
                </a:solidFill>
              </a:rPr>
              <a:t>5/21/25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6A3D96-9BBF-41F0-AC36-0ADDB5426B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43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cdn.vox-cdn.com/thumbor/UnU-uAEVpK2cjnA7T3DXYpfwy-g=/0x64:1600x1131/1400x1400/filters:focal(0x64:1600x1131):format(jpeg)/cdn.vox-cdn.com/uploads/chorus_image/image/49612017/DC_Logo_Blue_Final_573b356bd056a9.41641801.0.0.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21C9FD8-BD97-C949-BF69-BEBC1F896A43}"/>
              </a:ext>
            </a:extLst>
          </p:cNvPr>
          <p:cNvSpPr>
            <a:spLocks noGrp="1"/>
          </p:cNvSpPr>
          <p:nvPr>
            <p:ph type="subTitle" idx="1"/>
          </p:nvPr>
        </p:nvSpPr>
        <p:spPr>
          <a:xfrm>
            <a:off x="5598459" y="3563170"/>
            <a:ext cx="3065479" cy="571455"/>
          </a:xfrm>
        </p:spPr>
        <p:txBody>
          <a:bodyPr anchor="t">
            <a:normAutofit lnSpcReduction="10000"/>
          </a:bodyPr>
          <a:lstStyle/>
          <a:p>
            <a:pPr algn="l"/>
            <a:r>
              <a:rPr lang="en-US" sz="1500" dirty="0"/>
              <a:t>DC </a:t>
            </a:r>
            <a:r>
              <a:rPr lang="en-US" sz="1500" dirty="0" err="1"/>
              <a:t>FanDome</a:t>
            </a:r>
            <a:r>
              <a:rPr lang="en-US" sz="1500" dirty="0"/>
              <a:t> DC Shop Product Brief</a:t>
            </a:r>
          </a:p>
          <a:p>
            <a:pPr algn="l"/>
            <a:r>
              <a:rPr lang="en-US" sz="1500" dirty="0"/>
              <a:t>Aug-Oct 2021</a:t>
            </a:r>
          </a:p>
        </p:txBody>
      </p:sp>
      <p:sp>
        <p:nvSpPr>
          <p:cNvPr id="4" name="Rectangle 2">
            <a:extLst>
              <a:ext uri="{FF2B5EF4-FFF2-40B4-BE49-F238E27FC236}">
                <a16:creationId xmlns:a16="http://schemas.microsoft.com/office/drawing/2014/main" id="{FBEE4633-6311-004D-BA9F-2539FF373BE0}"/>
              </a:ext>
            </a:extLst>
          </p:cNvPr>
          <p:cNvSpPr>
            <a:spLocks noChangeArrowheads="1"/>
          </p:cNvSpPr>
          <p:nvPr/>
        </p:nvSpPr>
        <p:spPr bwMode="auto">
          <a:xfrm>
            <a:off x="3769238" y="8045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0" name="Subtitle 2">
            <a:extLst>
              <a:ext uri="{FF2B5EF4-FFF2-40B4-BE49-F238E27FC236}">
                <a16:creationId xmlns:a16="http://schemas.microsoft.com/office/drawing/2014/main" id="{EA3E534D-BFB9-4240-936D-1172F5E48EEA}"/>
              </a:ext>
            </a:extLst>
          </p:cNvPr>
          <p:cNvSpPr txBox="1">
            <a:spLocks/>
          </p:cNvSpPr>
          <p:nvPr/>
        </p:nvSpPr>
        <p:spPr>
          <a:xfrm>
            <a:off x="5598459" y="4134625"/>
            <a:ext cx="3065479" cy="860897"/>
          </a:xfrm>
          <a:prstGeom prst="rect">
            <a:avLst/>
          </a:prstGeom>
        </p:spPr>
        <p:txBody>
          <a:bodyPr vert="horz" lIns="68580" tIns="34290" rIns="68580" bIns="3429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dirty="0"/>
              <a:t>JULY 4, 2021</a:t>
            </a:r>
          </a:p>
        </p:txBody>
      </p:sp>
      <p:pic>
        <p:nvPicPr>
          <p:cNvPr id="9" name="Picture 1" descr="DC Comics went old-school for its new logo - The Verge">
            <a:extLst>
              <a:ext uri="{FF2B5EF4-FFF2-40B4-BE49-F238E27FC236}">
                <a16:creationId xmlns:a16="http://schemas.microsoft.com/office/drawing/2014/main" id="{08ADA1DC-2D16-9E43-A2EC-C9D7A8CC4086}"/>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t="1055" r="-1" b="1370"/>
          <a:stretch>
            <a:fillRect/>
          </a:stretch>
        </p:blipFill>
        <p:spPr bwMode="auto">
          <a:xfrm>
            <a:off x="57753" y="7"/>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59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extLst>
              <a:ext uri="{BEBA8EAE-BF5A-486C-A8C5-ECC9F3942E4B}">
                <a14:imgProps xmlns:a14="http://schemas.microsoft.com/office/drawing/2010/main">
                  <a14:imgLayer r:embed="rId4">
                    <a14:imgEffect>
                      <a14:brightnessContrast bright="39000" contrast="-69000"/>
                    </a14:imgEffect>
                  </a14:imgLayer>
                </a14:imgProps>
              </a:ext>
              <a:ext uri="{28A0092B-C50C-407E-A947-70E740481C1C}">
                <a14:useLocalDpi xmlns:a14="http://schemas.microsoft.com/office/drawing/2010/main" val="0"/>
              </a:ext>
            </a:extLst>
          </a:blip>
          <a:stretch>
            <a:fillRect/>
          </a:stretch>
        </p:blipFill>
        <p:spPr>
          <a:xfrm>
            <a:off x="1606747" y="473774"/>
            <a:ext cx="5811061" cy="5450776"/>
          </a:xfrm>
          <a:prstGeom prst="rect">
            <a:avLst/>
          </a:prstGeom>
        </p:spPr>
      </p:pic>
      <p:grpSp>
        <p:nvGrpSpPr>
          <p:cNvPr id="57" name="Group 56"/>
          <p:cNvGrpSpPr/>
          <p:nvPr/>
        </p:nvGrpSpPr>
        <p:grpSpPr>
          <a:xfrm>
            <a:off x="661609" y="1699051"/>
            <a:ext cx="1700591" cy="491700"/>
            <a:chOff x="-486154" y="2313345"/>
            <a:chExt cx="3049218" cy="775686"/>
          </a:xfrm>
        </p:grpSpPr>
        <p:cxnSp>
          <p:nvCxnSpPr>
            <p:cNvPr id="26" name="Straight Connector 25"/>
            <p:cNvCxnSpPr>
              <a:cxnSpLocks/>
            </p:cNvCxnSpPr>
            <p:nvPr/>
          </p:nvCxnSpPr>
          <p:spPr>
            <a:xfrm flipV="1">
              <a:off x="951651" y="2822483"/>
              <a:ext cx="0" cy="266548"/>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86154" y="2313345"/>
              <a:ext cx="3049218" cy="655474"/>
            </a:xfrm>
            <a:prstGeom prst="rect">
              <a:avLst/>
            </a:prstGeom>
            <a:noFill/>
          </p:spPr>
          <p:txBody>
            <a:bodyPr wrap="square" rtlCol="0">
              <a:spAutoFit/>
            </a:bodyPr>
            <a:lstStyle/>
            <a:p>
              <a:r>
                <a:rPr lang="en-US" sz="700" dirty="0">
                  <a:solidFill>
                    <a:prstClr val="black"/>
                  </a:solidFill>
                  <a:latin typeface="Franklin Gothic Heavy"/>
                </a:rPr>
                <a:t>Embeddable DC Shop component</a:t>
              </a:r>
              <a:br>
                <a:rPr lang="en-US" sz="700" dirty="0">
                  <a:solidFill>
                    <a:prstClr val="black"/>
                  </a:solidFill>
                  <a:latin typeface="Franklin Gothic Heavy"/>
                </a:rPr>
              </a:br>
              <a:r>
                <a:rPr lang="en-US" sz="700" dirty="0">
                  <a:solidFill>
                    <a:prstClr val="black"/>
                  </a:solidFill>
                </a:rPr>
                <a:t>DC market penetration strategy by way of Shop</a:t>
              </a:r>
            </a:p>
          </p:txBody>
        </p:sp>
      </p:grpSp>
      <p:grpSp>
        <p:nvGrpSpPr>
          <p:cNvPr id="60" name="Group 59"/>
          <p:cNvGrpSpPr/>
          <p:nvPr/>
        </p:nvGrpSpPr>
        <p:grpSpPr>
          <a:xfrm>
            <a:off x="3649615" y="1547805"/>
            <a:ext cx="1319079" cy="719145"/>
            <a:chOff x="6376008" y="1239921"/>
            <a:chExt cx="1319079" cy="1655679"/>
          </a:xfrm>
        </p:grpSpPr>
        <p:cxnSp>
          <p:nvCxnSpPr>
            <p:cNvPr id="34" name="Straight Connector 33"/>
            <p:cNvCxnSpPr/>
            <p:nvPr/>
          </p:nvCxnSpPr>
          <p:spPr>
            <a:xfrm flipV="1">
              <a:off x="6400800" y="1333500"/>
              <a:ext cx="0" cy="1562100"/>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376008" y="1239921"/>
              <a:ext cx="1319079" cy="1452610"/>
            </a:xfrm>
            <a:prstGeom prst="rect">
              <a:avLst/>
            </a:prstGeom>
            <a:noFill/>
          </p:spPr>
          <p:txBody>
            <a:bodyPr wrap="square" rtlCol="0">
              <a:spAutoFit/>
            </a:bodyPr>
            <a:lstStyle/>
            <a:p>
              <a:r>
                <a:rPr lang="en-US" sz="700" dirty="0">
                  <a:solidFill>
                    <a:prstClr val="black"/>
                  </a:solidFill>
                  <a:latin typeface="Franklin Gothic Heavy"/>
                </a:rPr>
                <a:t>Merch Ideas: DC Book Club wallpaper to decals</a:t>
              </a:r>
              <a:br>
                <a:rPr lang="en-US" sz="700" dirty="0">
                  <a:solidFill>
                    <a:prstClr val="black"/>
                  </a:solidFill>
                  <a:latin typeface="Franklin Gothic Heavy"/>
                </a:rPr>
              </a:br>
              <a:r>
                <a:rPr lang="en-US" sz="700" dirty="0">
                  <a:solidFill>
                    <a:prstClr val="black"/>
                  </a:solidFill>
                </a:rPr>
                <a:t>Collectibles, Funko Pop, Decal on snowboards, skateboards, game console</a:t>
              </a:r>
            </a:p>
          </p:txBody>
        </p:sp>
      </p:grpSp>
      <p:grpSp>
        <p:nvGrpSpPr>
          <p:cNvPr id="58" name="Group 57"/>
          <p:cNvGrpSpPr/>
          <p:nvPr/>
        </p:nvGrpSpPr>
        <p:grpSpPr>
          <a:xfrm>
            <a:off x="2327287" y="1211606"/>
            <a:ext cx="738474" cy="1092396"/>
            <a:chOff x="2471782" y="914400"/>
            <a:chExt cx="905673" cy="1981200"/>
          </a:xfrm>
        </p:grpSpPr>
        <p:cxnSp>
          <p:nvCxnSpPr>
            <p:cNvPr id="29" name="Straight Connector 28"/>
            <p:cNvCxnSpPr/>
            <p:nvPr/>
          </p:nvCxnSpPr>
          <p:spPr>
            <a:xfrm flipV="1">
              <a:off x="2514600" y="914400"/>
              <a:ext cx="0" cy="1981200"/>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471782" y="1324554"/>
              <a:ext cx="905673" cy="948926"/>
            </a:xfrm>
            <a:prstGeom prst="rect">
              <a:avLst/>
            </a:prstGeom>
            <a:noFill/>
          </p:spPr>
          <p:txBody>
            <a:bodyPr wrap="square" rtlCol="0">
              <a:spAutoFit/>
            </a:bodyPr>
            <a:lstStyle/>
            <a:p>
              <a:r>
                <a:rPr lang="en-US" sz="700" dirty="0">
                  <a:solidFill>
                    <a:prstClr val="black"/>
                  </a:solidFill>
                  <a:latin typeface="Franklin Gothic Heavy"/>
                </a:rPr>
                <a:t>Suicide Squad</a:t>
              </a:r>
              <a:br>
                <a:rPr lang="en-US" sz="700" dirty="0">
                  <a:solidFill>
                    <a:prstClr val="black"/>
                  </a:solidFill>
                  <a:latin typeface="Franklin Gothic Heavy"/>
                </a:rPr>
              </a:br>
              <a:r>
                <a:rPr lang="en-US" sz="700" dirty="0">
                  <a:solidFill>
                    <a:prstClr val="black"/>
                  </a:solidFill>
                </a:rPr>
                <a:t>Tumblers, Puma</a:t>
              </a:r>
            </a:p>
          </p:txBody>
        </p:sp>
      </p:grpSp>
      <p:sp>
        <p:nvSpPr>
          <p:cNvPr id="67" name="Rectangle 66">
            <a:extLst>
              <a:ext uri="{FF2B5EF4-FFF2-40B4-BE49-F238E27FC236}">
                <a16:creationId xmlns:a16="http://schemas.microsoft.com/office/drawing/2014/main" id="{D5B6E7AE-84C9-E34A-961A-173240825428}"/>
              </a:ext>
            </a:extLst>
          </p:cNvPr>
          <p:cNvSpPr/>
          <p:nvPr/>
        </p:nvSpPr>
        <p:spPr>
          <a:xfrm>
            <a:off x="879062" y="2173957"/>
            <a:ext cx="1920240" cy="3878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JUL</a:t>
            </a:r>
          </a:p>
        </p:txBody>
      </p:sp>
      <p:sp>
        <p:nvSpPr>
          <p:cNvPr id="76" name="Rectangle 75">
            <a:extLst>
              <a:ext uri="{FF2B5EF4-FFF2-40B4-BE49-F238E27FC236}">
                <a16:creationId xmlns:a16="http://schemas.microsoft.com/office/drawing/2014/main" id="{CD9E0541-E1B0-F148-AD81-4E4D857BEA56}"/>
              </a:ext>
            </a:extLst>
          </p:cNvPr>
          <p:cNvSpPr/>
          <p:nvPr/>
        </p:nvSpPr>
        <p:spPr>
          <a:xfrm>
            <a:off x="2880360" y="2167521"/>
            <a:ext cx="1920240" cy="3878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AUG</a:t>
            </a:r>
          </a:p>
        </p:txBody>
      </p:sp>
      <p:sp>
        <p:nvSpPr>
          <p:cNvPr id="78" name="Rectangle 77">
            <a:extLst>
              <a:ext uri="{FF2B5EF4-FFF2-40B4-BE49-F238E27FC236}">
                <a16:creationId xmlns:a16="http://schemas.microsoft.com/office/drawing/2014/main" id="{51C0FDD5-82AE-B74C-8E86-791C1667C1D5}"/>
              </a:ext>
            </a:extLst>
          </p:cNvPr>
          <p:cNvSpPr/>
          <p:nvPr/>
        </p:nvSpPr>
        <p:spPr>
          <a:xfrm>
            <a:off x="4769092" y="2163296"/>
            <a:ext cx="1920240" cy="3878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SEP</a:t>
            </a:r>
          </a:p>
        </p:txBody>
      </p:sp>
      <p:sp>
        <p:nvSpPr>
          <p:cNvPr id="79" name="Rectangle 78">
            <a:extLst>
              <a:ext uri="{FF2B5EF4-FFF2-40B4-BE49-F238E27FC236}">
                <a16:creationId xmlns:a16="http://schemas.microsoft.com/office/drawing/2014/main" id="{8D138F4E-4134-7846-9800-E3139B816DED}"/>
              </a:ext>
            </a:extLst>
          </p:cNvPr>
          <p:cNvSpPr/>
          <p:nvPr/>
        </p:nvSpPr>
        <p:spPr>
          <a:xfrm>
            <a:off x="6705600" y="2163692"/>
            <a:ext cx="1920240" cy="3878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OCT</a:t>
            </a:r>
          </a:p>
        </p:txBody>
      </p:sp>
      <p:pic>
        <p:nvPicPr>
          <p:cNvPr id="25" name="Picture 24">
            <a:extLst>
              <a:ext uri="{FF2B5EF4-FFF2-40B4-BE49-F238E27FC236}">
                <a16:creationId xmlns:a16="http://schemas.microsoft.com/office/drawing/2014/main" id="{45554076-ACF2-624E-81D1-B8C8A20AEE83}"/>
              </a:ext>
            </a:extLst>
          </p:cNvPr>
          <p:cNvPicPr>
            <a:picLocks noChangeAspect="1"/>
          </p:cNvPicPr>
          <p:nvPr/>
        </p:nvPicPr>
        <p:blipFill>
          <a:blip r:embed="rId5"/>
          <a:stretch>
            <a:fillRect/>
          </a:stretch>
        </p:blipFill>
        <p:spPr>
          <a:xfrm>
            <a:off x="2188420" y="274152"/>
            <a:ext cx="357705" cy="746812"/>
          </a:xfrm>
          <a:prstGeom prst="rect">
            <a:avLst/>
          </a:prstGeom>
        </p:spPr>
      </p:pic>
      <p:sp>
        <p:nvSpPr>
          <p:cNvPr id="11" name="Pentagon 5"/>
          <p:cNvSpPr/>
          <p:nvPr/>
        </p:nvSpPr>
        <p:spPr>
          <a:xfrm>
            <a:off x="8039100" y="2166733"/>
            <a:ext cx="1104900" cy="372271"/>
          </a:xfrm>
          <a:custGeom>
            <a:avLst/>
            <a:gdLst/>
            <a:ahLst/>
            <a:cxnLst/>
            <a:rect l="l" t="t" r="r" b="b"/>
            <a:pathLst>
              <a:path w="1104900" h="533400">
                <a:moveTo>
                  <a:pt x="0" y="0"/>
                </a:moveTo>
                <a:lnTo>
                  <a:pt x="838200" y="0"/>
                </a:lnTo>
                <a:lnTo>
                  <a:pt x="1104900" y="266700"/>
                </a:lnTo>
                <a:lnTo>
                  <a:pt x="838200" y="533400"/>
                </a:lnTo>
                <a:lnTo>
                  <a:pt x="0" y="533400"/>
                </a:lnTo>
                <a:lnTo>
                  <a:pt x="266700" y="266700"/>
                </a:lnTo>
                <a:close/>
              </a:path>
            </a:pathLst>
          </a:custGeom>
          <a:solidFill>
            <a:schemeClr val="tx1">
              <a:lumMod val="85000"/>
              <a:lumOff val="1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3" name="Straight Connector 72">
            <a:extLst>
              <a:ext uri="{FF2B5EF4-FFF2-40B4-BE49-F238E27FC236}">
                <a16:creationId xmlns:a16="http://schemas.microsoft.com/office/drawing/2014/main" id="{35D697AF-28FE-B94E-83AD-B2D22D826D97}"/>
              </a:ext>
            </a:extLst>
          </p:cNvPr>
          <p:cNvCxnSpPr>
            <a:cxnSpLocks/>
          </p:cNvCxnSpPr>
          <p:nvPr/>
        </p:nvCxnSpPr>
        <p:spPr>
          <a:xfrm>
            <a:off x="6705600" y="2155822"/>
            <a:ext cx="0" cy="3931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7090FA8-1F4E-D44F-9D27-5E52C9E80413}"/>
              </a:ext>
            </a:extLst>
          </p:cNvPr>
          <p:cNvCxnSpPr>
            <a:cxnSpLocks/>
          </p:cNvCxnSpPr>
          <p:nvPr/>
        </p:nvCxnSpPr>
        <p:spPr>
          <a:xfrm>
            <a:off x="2514600" y="2167521"/>
            <a:ext cx="0" cy="3878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E29DABB-38C7-5445-9E12-F645B64CEDBA}"/>
              </a:ext>
            </a:extLst>
          </p:cNvPr>
          <p:cNvCxnSpPr>
            <a:cxnSpLocks/>
          </p:cNvCxnSpPr>
          <p:nvPr/>
        </p:nvCxnSpPr>
        <p:spPr>
          <a:xfrm>
            <a:off x="4495800" y="2158870"/>
            <a:ext cx="0" cy="3931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AE29C6B8-D8D9-D745-AA72-4A9219E5B370}"/>
              </a:ext>
            </a:extLst>
          </p:cNvPr>
          <p:cNvSpPr/>
          <p:nvPr/>
        </p:nvSpPr>
        <p:spPr>
          <a:xfrm>
            <a:off x="0" y="2167521"/>
            <a:ext cx="870457" cy="38787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JUN</a:t>
            </a:r>
          </a:p>
        </p:txBody>
      </p:sp>
      <p:cxnSp>
        <p:nvCxnSpPr>
          <p:cNvPr id="84" name="Straight Connector 83">
            <a:extLst>
              <a:ext uri="{FF2B5EF4-FFF2-40B4-BE49-F238E27FC236}">
                <a16:creationId xmlns:a16="http://schemas.microsoft.com/office/drawing/2014/main" id="{21F87408-01C4-9C45-9F7E-0A7C4B86D6E6}"/>
              </a:ext>
            </a:extLst>
          </p:cNvPr>
          <p:cNvCxnSpPr>
            <a:cxnSpLocks/>
          </p:cNvCxnSpPr>
          <p:nvPr/>
        </p:nvCxnSpPr>
        <p:spPr>
          <a:xfrm>
            <a:off x="887287" y="2167521"/>
            <a:ext cx="0" cy="38787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F74CA58-F092-854A-AA4E-9579CC207065}"/>
              </a:ext>
            </a:extLst>
          </p:cNvPr>
          <p:cNvCxnSpPr/>
          <p:nvPr/>
        </p:nvCxnSpPr>
        <p:spPr>
          <a:xfrm>
            <a:off x="685800" y="2402997"/>
            <a:ext cx="0" cy="942975"/>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158D3459-DD93-3840-8DC7-C4596F0ECC10}"/>
              </a:ext>
            </a:extLst>
          </p:cNvPr>
          <p:cNvSpPr/>
          <p:nvPr/>
        </p:nvSpPr>
        <p:spPr>
          <a:xfrm>
            <a:off x="92709" y="3046473"/>
            <a:ext cx="1319849" cy="2012483"/>
          </a:xfrm>
          <a:prstGeom prst="roundRect">
            <a:avLst>
              <a:gd name="adj" fmla="val 6468"/>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B0E79E1E-5616-BD43-A5E1-EBB8F4583B6E}"/>
              </a:ext>
            </a:extLst>
          </p:cNvPr>
          <p:cNvSpPr txBox="1"/>
          <p:nvPr/>
        </p:nvSpPr>
        <p:spPr>
          <a:xfrm>
            <a:off x="127950" y="3081038"/>
            <a:ext cx="1319850" cy="2062103"/>
          </a:xfrm>
          <a:prstGeom prst="rect">
            <a:avLst/>
          </a:prstGeom>
          <a:noFill/>
        </p:spPr>
        <p:txBody>
          <a:bodyPr wrap="square" rtlCol="0">
            <a:spAutoFit/>
          </a:bodyPr>
          <a:lstStyle/>
          <a:p>
            <a:r>
              <a:rPr lang="en-US" sz="800" dirty="0">
                <a:solidFill>
                  <a:prstClr val="black"/>
                </a:solidFill>
                <a:latin typeface="Franklin Gothic Heavy"/>
              </a:rPr>
              <a:t>Tech: </a:t>
            </a:r>
          </a:p>
          <a:p>
            <a:pPr marL="171450" indent="-171450">
              <a:buFont typeface="Arial" panose="020B0604020202020204" pitchFamily="34" charset="0"/>
              <a:buChar char="•"/>
            </a:pPr>
            <a:r>
              <a:rPr lang="en-US" sz="800" dirty="0">
                <a:solidFill>
                  <a:prstClr val="black"/>
                </a:solidFill>
              </a:rPr>
              <a:t>Vendor Integration Optimization</a:t>
            </a:r>
          </a:p>
          <a:p>
            <a:pPr marL="171450" indent="-171450">
              <a:buFont typeface="Arial" panose="020B0604020202020204" pitchFamily="34" charset="0"/>
              <a:buChar char="•"/>
            </a:pPr>
            <a:r>
              <a:rPr lang="en-US" sz="800" dirty="0">
                <a:solidFill>
                  <a:prstClr val="black"/>
                </a:solidFill>
              </a:rPr>
              <a:t>Embeddable carousel component</a:t>
            </a:r>
          </a:p>
          <a:p>
            <a:endParaRPr lang="en-US" sz="800" dirty="0">
              <a:solidFill>
                <a:prstClr val="black"/>
              </a:solidFill>
            </a:endParaRPr>
          </a:p>
          <a:p>
            <a:r>
              <a:rPr lang="en-US" sz="800" dirty="0">
                <a:solidFill>
                  <a:prstClr val="black"/>
                </a:solidFill>
                <a:latin typeface="Franklin Gothic Heavy"/>
              </a:rPr>
              <a:t>Merch &amp; Legal:</a:t>
            </a:r>
            <a:br>
              <a:rPr lang="en-US" sz="800" dirty="0">
                <a:solidFill>
                  <a:prstClr val="black"/>
                </a:solidFill>
                <a:latin typeface="Franklin Gothic Heavy"/>
              </a:rPr>
            </a:br>
            <a:r>
              <a:rPr lang="en-US" sz="800" dirty="0">
                <a:solidFill>
                  <a:prstClr val="black"/>
                </a:solidFill>
              </a:rPr>
              <a:t>Contracts:</a:t>
            </a:r>
          </a:p>
          <a:p>
            <a:pPr marL="171450" indent="-171450">
              <a:buFont typeface="Arial" panose="020B0604020202020204" pitchFamily="34" charset="0"/>
              <a:buChar char="•"/>
            </a:pPr>
            <a:r>
              <a:rPr lang="en-US" sz="800" dirty="0">
                <a:solidFill>
                  <a:prstClr val="black"/>
                </a:solidFill>
              </a:rPr>
              <a:t>Tervis - tumblers</a:t>
            </a:r>
          </a:p>
          <a:p>
            <a:pPr marL="171450" indent="-171450">
              <a:buFont typeface="Arial" panose="020B0604020202020204" pitchFamily="34" charset="0"/>
              <a:buChar char="•"/>
            </a:pPr>
            <a:r>
              <a:rPr lang="en-US" sz="800" dirty="0">
                <a:solidFill>
                  <a:prstClr val="black"/>
                </a:solidFill>
              </a:rPr>
              <a:t>McFarlane – collectibles</a:t>
            </a:r>
          </a:p>
          <a:p>
            <a:pPr marL="171450" indent="-171450">
              <a:buFont typeface="Arial" panose="020B0604020202020204" pitchFamily="34" charset="0"/>
              <a:buChar char="•"/>
            </a:pPr>
            <a:r>
              <a:rPr lang="en-US" sz="800" dirty="0">
                <a:solidFill>
                  <a:prstClr val="black"/>
                </a:solidFill>
              </a:rPr>
              <a:t>Funko and 3G – Funko &amp; Warehouse</a:t>
            </a:r>
          </a:p>
          <a:p>
            <a:pPr marL="171450" indent="-171450">
              <a:buFont typeface="Arial" panose="020B0604020202020204" pitchFamily="34" charset="0"/>
              <a:buChar char="•"/>
            </a:pPr>
            <a:r>
              <a:rPr lang="en-US" sz="800" dirty="0">
                <a:solidFill>
                  <a:prstClr val="black"/>
                </a:solidFill>
              </a:rPr>
              <a:t>Disrupt Sports – Specialty items</a:t>
            </a:r>
          </a:p>
          <a:p>
            <a:endParaRPr lang="en-US" sz="800" dirty="0">
              <a:solidFill>
                <a:prstClr val="black"/>
              </a:solidFill>
            </a:endParaRPr>
          </a:p>
        </p:txBody>
      </p:sp>
      <p:cxnSp>
        <p:nvCxnSpPr>
          <p:cNvPr id="28" name="Elbow Connector 27">
            <a:extLst>
              <a:ext uri="{FF2B5EF4-FFF2-40B4-BE49-F238E27FC236}">
                <a16:creationId xmlns:a16="http://schemas.microsoft.com/office/drawing/2014/main" id="{559CF975-A2B9-F645-B2EB-39B6F2839359}"/>
              </a:ext>
            </a:extLst>
          </p:cNvPr>
          <p:cNvCxnSpPr>
            <a:cxnSpLocks/>
          </p:cNvCxnSpPr>
          <p:nvPr/>
        </p:nvCxnSpPr>
        <p:spPr>
          <a:xfrm rot="16200000" flipH="1">
            <a:off x="1314108" y="2689259"/>
            <a:ext cx="585684" cy="268901"/>
          </a:xfrm>
          <a:prstGeom prst="bentConnector3">
            <a:avLst>
              <a:gd name="adj1" fmla="val 50000"/>
            </a:avLst>
          </a:prstGeom>
          <a:ln w="22225">
            <a:tailEnd type="oval"/>
          </a:ln>
        </p:spPr>
        <p:style>
          <a:lnRef idx="1">
            <a:schemeClr val="dk1"/>
          </a:lnRef>
          <a:fillRef idx="0">
            <a:schemeClr val="dk1"/>
          </a:fillRef>
          <a:effectRef idx="0">
            <a:schemeClr val="dk1"/>
          </a:effectRef>
          <a:fontRef idx="minor">
            <a:schemeClr val="tx1"/>
          </a:fontRef>
        </p:style>
      </p:cxnSp>
      <p:grpSp>
        <p:nvGrpSpPr>
          <p:cNvPr id="86" name="Group 85">
            <a:extLst>
              <a:ext uri="{FF2B5EF4-FFF2-40B4-BE49-F238E27FC236}">
                <a16:creationId xmlns:a16="http://schemas.microsoft.com/office/drawing/2014/main" id="{E59FB4B6-EE55-E14C-A218-E0B0C7852ED5}"/>
              </a:ext>
            </a:extLst>
          </p:cNvPr>
          <p:cNvGrpSpPr/>
          <p:nvPr/>
        </p:nvGrpSpPr>
        <p:grpSpPr>
          <a:xfrm>
            <a:off x="101312" y="1809795"/>
            <a:ext cx="369210" cy="533353"/>
            <a:chOff x="1337081" y="3640977"/>
            <a:chExt cx="694689" cy="1333058"/>
          </a:xfrm>
        </p:grpSpPr>
        <p:cxnSp>
          <p:nvCxnSpPr>
            <p:cNvPr id="88" name="Straight Connector 87">
              <a:extLst>
                <a:ext uri="{FF2B5EF4-FFF2-40B4-BE49-F238E27FC236}">
                  <a16:creationId xmlns:a16="http://schemas.microsoft.com/office/drawing/2014/main" id="{A1D7C5F8-1711-AF40-B0D3-1BCF10140FFF}"/>
                </a:ext>
              </a:extLst>
            </p:cNvPr>
            <p:cNvCxnSpPr>
              <a:cxnSpLocks/>
              <a:stCxn id="91" idx="2"/>
            </p:cNvCxnSpPr>
            <p:nvPr/>
          </p:nvCxnSpPr>
          <p:spPr>
            <a:xfrm flipH="1">
              <a:off x="1613784" y="4255542"/>
              <a:ext cx="69015" cy="718493"/>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18DFE264-09DD-A940-9262-867AC1446D04}"/>
                </a:ext>
              </a:extLst>
            </p:cNvPr>
            <p:cNvGrpSpPr/>
            <p:nvPr/>
          </p:nvGrpSpPr>
          <p:grpSpPr>
            <a:xfrm rot="259087">
              <a:off x="1337081" y="3640977"/>
              <a:ext cx="694689" cy="644935"/>
              <a:chOff x="1510732" y="2924895"/>
              <a:chExt cx="694689" cy="644935"/>
            </a:xfrm>
          </p:grpSpPr>
          <p:sp>
            <p:nvSpPr>
              <p:cNvPr id="90" name="Rectangle 89">
                <a:extLst>
                  <a:ext uri="{FF2B5EF4-FFF2-40B4-BE49-F238E27FC236}">
                    <a16:creationId xmlns:a16="http://schemas.microsoft.com/office/drawing/2014/main" id="{9BD9C129-F8DC-F045-8919-789C2D6DBC2D}"/>
                  </a:ext>
                </a:extLst>
              </p:cNvPr>
              <p:cNvSpPr/>
              <p:nvPr/>
            </p:nvSpPr>
            <p:spPr>
              <a:xfrm>
                <a:off x="1510732" y="2924895"/>
                <a:ext cx="694689" cy="644935"/>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91440" rtlCol="0" anchor="b" anchorCtr="0"/>
              <a:lstStyle/>
              <a:p>
                <a:pPr algn="ctr"/>
                <a:endParaRPr lang="en-US" sz="800" b="1" dirty="0">
                  <a:solidFill>
                    <a:prstClr val="black">
                      <a:lumMod val="85000"/>
                      <a:lumOff val="15000"/>
                    </a:prstClr>
                  </a:solidFill>
                  <a:latin typeface="Bradley Hand ITC" pitchFamily="66" charset="0"/>
                </a:endParaRPr>
              </a:p>
            </p:txBody>
          </p:sp>
          <p:sp>
            <p:nvSpPr>
              <p:cNvPr id="91" name="Rectangle 90">
                <a:extLst>
                  <a:ext uri="{FF2B5EF4-FFF2-40B4-BE49-F238E27FC236}">
                    <a16:creationId xmlns:a16="http://schemas.microsoft.com/office/drawing/2014/main" id="{E2B4E886-FA6F-C346-AA8C-5D5FC28D41AF}"/>
                  </a:ext>
                </a:extLst>
              </p:cNvPr>
              <p:cNvSpPr/>
              <p:nvPr/>
            </p:nvSpPr>
            <p:spPr>
              <a:xfrm>
                <a:off x="1582896" y="2965287"/>
                <a:ext cx="580230" cy="573507"/>
              </a:xfrm>
              <a:prstGeom prst="rect">
                <a:avLst/>
              </a:prstGeom>
              <a:blipFill dpi="0" rotWithShape="1">
                <a:blip r:embed="rId6"/>
                <a:srcRect/>
                <a:stretch>
                  <a:fillRect l="-30000" t="-30000" r="-30000" b="-30000"/>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pic>
        <p:nvPicPr>
          <p:cNvPr id="105" name="Picture 104">
            <a:extLst>
              <a:ext uri="{FF2B5EF4-FFF2-40B4-BE49-F238E27FC236}">
                <a16:creationId xmlns:a16="http://schemas.microsoft.com/office/drawing/2014/main" id="{B3023EA4-C1D9-7E42-8EC8-D2A66F7F0CDB}"/>
              </a:ext>
            </a:extLst>
          </p:cNvPr>
          <p:cNvPicPr>
            <a:picLocks noChangeAspect="1"/>
          </p:cNvPicPr>
          <p:nvPr/>
        </p:nvPicPr>
        <p:blipFill>
          <a:blip r:embed="rId7"/>
          <a:stretch>
            <a:fillRect/>
          </a:stretch>
        </p:blipFill>
        <p:spPr>
          <a:xfrm>
            <a:off x="606645" y="828871"/>
            <a:ext cx="1586491" cy="852341"/>
          </a:xfrm>
          <a:prstGeom prst="rect">
            <a:avLst/>
          </a:prstGeom>
          <a:effectLst>
            <a:outerShdw blurRad="50800" dist="38100" dir="5400000" algn="t" rotWithShape="0">
              <a:prstClr val="black">
                <a:alpha val="40000"/>
              </a:prstClr>
            </a:outerShdw>
          </a:effectLst>
        </p:spPr>
      </p:pic>
      <p:sp>
        <p:nvSpPr>
          <p:cNvPr id="54" name="Rounded Rectangle 53">
            <a:extLst>
              <a:ext uri="{FF2B5EF4-FFF2-40B4-BE49-F238E27FC236}">
                <a16:creationId xmlns:a16="http://schemas.microsoft.com/office/drawing/2014/main" id="{D9002952-5A9C-6D46-850C-3F493C95E154}"/>
              </a:ext>
            </a:extLst>
          </p:cNvPr>
          <p:cNvSpPr/>
          <p:nvPr/>
        </p:nvSpPr>
        <p:spPr>
          <a:xfrm>
            <a:off x="1536303" y="3046957"/>
            <a:ext cx="1319849" cy="2012483"/>
          </a:xfrm>
          <a:prstGeom prst="roundRect">
            <a:avLst>
              <a:gd name="adj" fmla="val 6468"/>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prstClr val="black"/>
              </a:solidFill>
            </a:endParaRPr>
          </a:p>
          <a:p>
            <a:endParaRPr lang="en-US" sz="800" dirty="0">
              <a:solidFill>
                <a:prstClr val="black"/>
              </a:solidFill>
            </a:endParaRPr>
          </a:p>
          <a:p>
            <a:pPr marL="171450" indent="-171450">
              <a:buFont typeface="Arial" panose="020B0604020202020204" pitchFamily="34" charset="0"/>
              <a:buChar char="•"/>
            </a:pPr>
            <a:endParaRPr lang="en-US" sz="800" dirty="0">
              <a:solidFill>
                <a:prstClr val="black"/>
              </a:solidFill>
            </a:endParaRPr>
          </a:p>
          <a:p>
            <a:pPr marL="171450" indent="-171450">
              <a:buFont typeface="Arial" panose="020B0604020202020204" pitchFamily="34" charset="0"/>
              <a:buChar char="•"/>
            </a:pPr>
            <a:endParaRPr lang="en-US" sz="800" dirty="0">
              <a:solidFill>
                <a:prstClr val="black"/>
              </a:solidFill>
            </a:endParaRPr>
          </a:p>
          <a:p>
            <a:endParaRPr lang="en-US" dirty="0">
              <a:solidFill>
                <a:prstClr val="black"/>
              </a:solidFill>
            </a:endParaRPr>
          </a:p>
        </p:txBody>
      </p:sp>
      <p:sp>
        <p:nvSpPr>
          <p:cNvPr id="2" name="Diamond 1">
            <a:extLst>
              <a:ext uri="{FF2B5EF4-FFF2-40B4-BE49-F238E27FC236}">
                <a16:creationId xmlns:a16="http://schemas.microsoft.com/office/drawing/2014/main" id="{71D55CD8-B651-1745-8C1E-077DB0C5117C}"/>
              </a:ext>
            </a:extLst>
          </p:cNvPr>
          <p:cNvSpPr/>
          <p:nvPr/>
        </p:nvSpPr>
        <p:spPr>
          <a:xfrm>
            <a:off x="2579031" y="2419350"/>
            <a:ext cx="179785" cy="21498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DEF2D01-AF09-054E-9E07-6F4AF04A100A}"/>
              </a:ext>
            </a:extLst>
          </p:cNvPr>
          <p:cNvSpPr txBox="1"/>
          <p:nvPr/>
        </p:nvSpPr>
        <p:spPr>
          <a:xfrm>
            <a:off x="2246528" y="2596854"/>
            <a:ext cx="937621" cy="338554"/>
          </a:xfrm>
          <a:prstGeom prst="rect">
            <a:avLst/>
          </a:prstGeom>
          <a:noFill/>
        </p:spPr>
        <p:txBody>
          <a:bodyPr wrap="square" rtlCol="0">
            <a:spAutoFit/>
          </a:bodyPr>
          <a:lstStyle/>
          <a:p>
            <a:r>
              <a:rPr lang="en-US" sz="800" dirty="0"/>
              <a:t>Suicide Squad Release Aug. 6</a:t>
            </a:r>
          </a:p>
        </p:txBody>
      </p:sp>
      <p:sp>
        <p:nvSpPr>
          <p:cNvPr id="62" name="Diamond 61">
            <a:extLst>
              <a:ext uri="{FF2B5EF4-FFF2-40B4-BE49-F238E27FC236}">
                <a16:creationId xmlns:a16="http://schemas.microsoft.com/office/drawing/2014/main" id="{B7F8AF48-596C-2B44-9C6D-AC419223EBAB}"/>
              </a:ext>
            </a:extLst>
          </p:cNvPr>
          <p:cNvSpPr/>
          <p:nvPr/>
        </p:nvSpPr>
        <p:spPr>
          <a:xfrm>
            <a:off x="7592615" y="2432968"/>
            <a:ext cx="179785" cy="21498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E97B4E6C-F169-E14E-82D8-732525367E18}"/>
              </a:ext>
            </a:extLst>
          </p:cNvPr>
          <p:cNvSpPr txBox="1"/>
          <p:nvPr/>
        </p:nvSpPr>
        <p:spPr>
          <a:xfrm>
            <a:off x="7215779" y="2616161"/>
            <a:ext cx="937621" cy="338554"/>
          </a:xfrm>
          <a:prstGeom prst="rect">
            <a:avLst/>
          </a:prstGeom>
          <a:noFill/>
        </p:spPr>
        <p:txBody>
          <a:bodyPr wrap="square" rtlCol="0">
            <a:spAutoFit/>
          </a:bodyPr>
          <a:lstStyle/>
          <a:p>
            <a:pPr algn="ctr"/>
            <a:r>
              <a:rPr lang="en-US" sz="800" dirty="0"/>
              <a:t>DC FanDome</a:t>
            </a:r>
          </a:p>
          <a:p>
            <a:pPr algn="ctr"/>
            <a:r>
              <a:rPr lang="en-US" sz="800" dirty="0"/>
              <a:t>Event Oct. 16</a:t>
            </a:r>
          </a:p>
        </p:txBody>
      </p:sp>
      <p:sp>
        <p:nvSpPr>
          <p:cNvPr id="69" name="TextBox 68">
            <a:extLst>
              <a:ext uri="{FF2B5EF4-FFF2-40B4-BE49-F238E27FC236}">
                <a16:creationId xmlns:a16="http://schemas.microsoft.com/office/drawing/2014/main" id="{05C034E3-57B4-6942-952F-CAAB4BA66A24}"/>
              </a:ext>
            </a:extLst>
          </p:cNvPr>
          <p:cNvSpPr txBox="1"/>
          <p:nvPr/>
        </p:nvSpPr>
        <p:spPr>
          <a:xfrm>
            <a:off x="3886200" y="2649820"/>
            <a:ext cx="1319945" cy="338554"/>
          </a:xfrm>
          <a:prstGeom prst="rect">
            <a:avLst/>
          </a:prstGeom>
          <a:noFill/>
        </p:spPr>
        <p:txBody>
          <a:bodyPr wrap="square" rtlCol="0">
            <a:spAutoFit/>
          </a:bodyPr>
          <a:lstStyle/>
          <a:p>
            <a:pPr algn="ctr"/>
            <a:r>
              <a:rPr lang="en-US" sz="800" dirty="0"/>
              <a:t>Road-to-FanDome</a:t>
            </a:r>
          </a:p>
          <a:p>
            <a:pPr algn="ctr"/>
            <a:r>
              <a:rPr lang="en-US" sz="800" dirty="0"/>
              <a:t>End-Aug thru Oct. 16</a:t>
            </a:r>
          </a:p>
        </p:txBody>
      </p:sp>
      <p:pic>
        <p:nvPicPr>
          <p:cNvPr id="20" name="Picture 19">
            <a:extLst>
              <a:ext uri="{FF2B5EF4-FFF2-40B4-BE49-F238E27FC236}">
                <a16:creationId xmlns:a16="http://schemas.microsoft.com/office/drawing/2014/main" id="{1E94CD22-0570-8647-96E4-83AD323C1B55}"/>
              </a:ext>
            </a:extLst>
          </p:cNvPr>
          <p:cNvPicPr>
            <a:picLocks noChangeAspect="1"/>
          </p:cNvPicPr>
          <p:nvPr/>
        </p:nvPicPr>
        <p:blipFill>
          <a:blip r:embed="rId8"/>
          <a:stretch>
            <a:fillRect/>
          </a:stretch>
        </p:blipFill>
        <p:spPr>
          <a:xfrm>
            <a:off x="3769364" y="867049"/>
            <a:ext cx="773297" cy="598756"/>
          </a:xfrm>
          <a:prstGeom prst="rect">
            <a:avLst/>
          </a:prstGeom>
          <a:effectLst>
            <a:outerShdw blurRad="50800" dist="38100" dir="5400000" algn="t" rotWithShape="0">
              <a:prstClr val="black">
                <a:alpha val="40000"/>
              </a:prstClr>
            </a:outerShdw>
          </a:effectLst>
        </p:spPr>
      </p:pic>
      <p:sp>
        <p:nvSpPr>
          <p:cNvPr id="81" name="TextBox 80">
            <a:extLst>
              <a:ext uri="{FF2B5EF4-FFF2-40B4-BE49-F238E27FC236}">
                <a16:creationId xmlns:a16="http://schemas.microsoft.com/office/drawing/2014/main" id="{718BE2DA-4717-A443-8E44-FE32FDA9C160}"/>
              </a:ext>
            </a:extLst>
          </p:cNvPr>
          <p:cNvSpPr txBox="1"/>
          <p:nvPr/>
        </p:nvSpPr>
        <p:spPr>
          <a:xfrm>
            <a:off x="2736786" y="447216"/>
            <a:ext cx="937621" cy="200055"/>
          </a:xfrm>
          <a:prstGeom prst="rect">
            <a:avLst/>
          </a:prstGeom>
          <a:noFill/>
        </p:spPr>
        <p:txBody>
          <a:bodyPr wrap="square" rtlCol="0">
            <a:spAutoFit/>
          </a:bodyPr>
          <a:lstStyle/>
          <a:p>
            <a:pPr algn="ctr"/>
            <a:r>
              <a:rPr lang="en-US" sz="700" b="1" dirty="0">
                <a:latin typeface="+mj-lt"/>
              </a:rPr>
              <a:t>i18n</a:t>
            </a:r>
          </a:p>
        </p:txBody>
      </p:sp>
      <p:sp>
        <p:nvSpPr>
          <p:cNvPr id="109" name="TextBox 108">
            <a:extLst>
              <a:ext uri="{FF2B5EF4-FFF2-40B4-BE49-F238E27FC236}">
                <a16:creationId xmlns:a16="http://schemas.microsoft.com/office/drawing/2014/main" id="{83F0C266-09BD-E143-9EE6-9A1A4B2A7F05}"/>
              </a:ext>
            </a:extLst>
          </p:cNvPr>
          <p:cNvSpPr txBox="1"/>
          <p:nvPr/>
        </p:nvSpPr>
        <p:spPr>
          <a:xfrm>
            <a:off x="1542798" y="3087830"/>
            <a:ext cx="1319850" cy="1938992"/>
          </a:xfrm>
          <a:prstGeom prst="rect">
            <a:avLst/>
          </a:prstGeom>
          <a:noFill/>
        </p:spPr>
        <p:txBody>
          <a:bodyPr wrap="square" rtlCol="0">
            <a:spAutoFit/>
          </a:bodyPr>
          <a:lstStyle/>
          <a:p>
            <a:r>
              <a:rPr lang="en-US" sz="800" dirty="0">
                <a:solidFill>
                  <a:prstClr val="black"/>
                </a:solidFill>
                <a:latin typeface="Franklin Gothic Heavy"/>
              </a:rPr>
              <a:t>Tech: </a:t>
            </a:r>
          </a:p>
          <a:p>
            <a:pPr marL="171450" indent="-171450">
              <a:buFont typeface="Arial" panose="020B0604020202020204" pitchFamily="34" charset="0"/>
              <a:buChar char="•"/>
            </a:pPr>
            <a:r>
              <a:rPr lang="en-US" sz="800">
                <a:solidFill>
                  <a:prstClr val="black"/>
                </a:solidFill>
              </a:rPr>
              <a:t>Vendor Integration</a:t>
            </a:r>
            <a:endParaRPr lang="en-US" sz="800" dirty="0">
              <a:solidFill>
                <a:prstClr val="black"/>
              </a:solidFill>
            </a:endParaRPr>
          </a:p>
          <a:p>
            <a:pPr marL="171450" indent="-171450">
              <a:buFont typeface="Arial" panose="020B0604020202020204" pitchFamily="34" charset="0"/>
              <a:buChar char="•"/>
            </a:pPr>
            <a:r>
              <a:rPr lang="en-US" sz="800" dirty="0">
                <a:solidFill>
                  <a:prstClr val="black"/>
                </a:solidFill>
              </a:rPr>
              <a:t>Localization</a:t>
            </a:r>
          </a:p>
          <a:p>
            <a:pPr marL="171450" indent="-171450">
              <a:buFont typeface="Arial" panose="020B0604020202020204" pitchFamily="34" charset="0"/>
              <a:buChar char="•"/>
            </a:pPr>
            <a:r>
              <a:rPr lang="en-US" sz="800" dirty="0">
                <a:solidFill>
                  <a:prstClr val="black"/>
                </a:solidFill>
              </a:rPr>
              <a:t>Globalize:</a:t>
            </a:r>
          </a:p>
          <a:p>
            <a:r>
              <a:rPr lang="en-US" sz="800" dirty="0">
                <a:solidFill>
                  <a:prstClr val="black"/>
                </a:solidFill>
              </a:rPr>
              <a:t>        - CMS</a:t>
            </a:r>
          </a:p>
          <a:p>
            <a:r>
              <a:rPr lang="en-US" sz="800" dirty="0">
                <a:solidFill>
                  <a:prstClr val="black"/>
                </a:solidFill>
              </a:rPr>
              <a:t>        - PIM</a:t>
            </a:r>
          </a:p>
          <a:p>
            <a:r>
              <a:rPr lang="en-US" sz="800" dirty="0">
                <a:solidFill>
                  <a:prstClr val="black"/>
                </a:solidFill>
              </a:rPr>
              <a:t>        - Ordering System</a:t>
            </a:r>
          </a:p>
          <a:p>
            <a:r>
              <a:rPr lang="en-US" sz="800" dirty="0">
                <a:solidFill>
                  <a:prstClr val="black"/>
                </a:solidFill>
              </a:rPr>
              <a:t>        - Discounts</a:t>
            </a:r>
          </a:p>
          <a:p>
            <a:r>
              <a:rPr lang="en-US" sz="800" dirty="0">
                <a:solidFill>
                  <a:prstClr val="black"/>
                </a:solidFill>
              </a:rPr>
              <a:t>        - Payments</a:t>
            </a:r>
          </a:p>
          <a:p>
            <a:r>
              <a:rPr lang="en-US" sz="800" dirty="0">
                <a:solidFill>
                  <a:prstClr val="black"/>
                </a:solidFill>
              </a:rPr>
              <a:t>        - Shipping</a:t>
            </a:r>
          </a:p>
          <a:p>
            <a:r>
              <a:rPr lang="en-US" sz="800" dirty="0">
                <a:solidFill>
                  <a:prstClr val="black"/>
                </a:solidFill>
              </a:rPr>
              <a:t>        - Discounts</a:t>
            </a:r>
          </a:p>
          <a:p>
            <a:r>
              <a:rPr lang="en-US" sz="800" dirty="0">
                <a:solidFill>
                  <a:prstClr val="black"/>
                </a:solidFill>
              </a:rPr>
              <a:t>        - Invoicing</a:t>
            </a:r>
          </a:p>
          <a:p>
            <a:r>
              <a:rPr lang="en-US" sz="800" dirty="0">
                <a:solidFill>
                  <a:prstClr val="black"/>
                </a:solidFill>
              </a:rPr>
              <a:t>        - Order Notifications</a:t>
            </a:r>
          </a:p>
          <a:p>
            <a:r>
              <a:rPr lang="en-US" sz="800" dirty="0">
                <a:solidFill>
                  <a:prstClr val="black"/>
                </a:solidFill>
              </a:rPr>
              <a:t>        - Billing</a:t>
            </a:r>
          </a:p>
          <a:p>
            <a:r>
              <a:rPr lang="en-US" sz="800" dirty="0">
                <a:solidFill>
                  <a:prstClr val="black"/>
                </a:solidFill>
              </a:rPr>
              <a:t>        - USD conversion</a:t>
            </a:r>
          </a:p>
        </p:txBody>
      </p:sp>
      <p:cxnSp>
        <p:nvCxnSpPr>
          <p:cNvPr id="112" name="Straight Connector 111">
            <a:extLst>
              <a:ext uri="{FF2B5EF4-FFF2-40B4-BE49-F238E27FC236}">
                <a16:creationId xmlns:a16="http://schemas.microsoft.com/office/drawing/2014/main" id="{7ADBF321-FA5F-844E-8137-F2BBC21349B2}"/>
              </a:ext>
            </a:extLst>
          </p:cNvPr>
          <p:cNvCxnSpPr/>
          <p:nvPr/>
        </p:nvCxnSpPr>
        <p:spPr>
          <a:xfrm>
            <a:off x="5378717" y="2402997"/>
            <a:ext cx="0" cy="942975"/>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106" name="Rounded Rectangle 105">
            <a:extLst>
              <a:ext uri="{FF2B5EF4-FFF2-40B4-BE49-F238E27FC236}">
                <a16:creationId xmlns:a16="http://schemas.microsoft.com/office/drawing/2014/main" id="{2F64D204-32B5-3D40-A470-A5A40487C82F}"/>
              </a:ext>
            </a:extLst>
          </p:cNvPr>
          <p:cNvSpPr/>
          <p:nvPr/>
        </p:nvSpPr>
        <p:spPr>
          <a:xfrm>
            <a:off x="5200472" y="3052923"/>
            <a:ext cx="1319849" cy="2012483"/>
          </a:xfrm>
          <a:prstGeom prst="roundRect">
            <a:avLst>
              <a:gd name="adj" fmla="val 6468"/>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prstClr val="black"/>
              </a:solidFill>
              <a:latin typeface="Franklin Gothic Heavy"/>
            </a:endParaRPr>
          </a:p>
          <a:p>
            <a:r>
              <a:rPr lang="en-US" sz="800" dirty="0">
                <a:solidFill>
                  <a:prstClr val="black"/>
                </a:solidFill>
              </a:rPr>
              <a:t>    </a:t>
            </a:r>
          </a:p>
          <a:p>
            <a:pPr marL="171450" indent="-171450">
              <a:buFont typeface="Arial" panose="020B0604020202020204" pitchFamily="34" charset="0"/>
              <a:buChar char="•"/>
            </a:pPr>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p:txBody>
      </p:sp>
      <p:sp>
        <p:nvSpPr>
          <p:cNvPr id="111" name="TextBox 110">
            <a:extLst>
              <a:ext uri="{FF2B5EF4-FFF2-40B4-BE49-F238E27FC236}">
                <a16:creationId xmlns:a16="http://schemas.microsoft.com/office/drawing/2014/main" id="{0472D7F9-21E9-9E4F-9D0A-B70F79911363}"/>
              </a:ext>
            </a:extLst>
          </p:cNvPr>
          <p:cNvSpPr txBox="1"/>
          <p:nvPr/>
        </p:nvSpPr>
        <p:spPr>
          <a:xfrm>
            <a:off x="5234579" y="3105150"/>
            <a:ext cx="1356186" cy="1815882"/>
          </a:xfrm>
          <a:prstGeom prst="rect">
            <a:avLst/>
          </a:prstGeom>
          <a:noFill/>
        </p:spPr>
        <p:txBody>
          <a:bodyPr wrap="square" rtlCol="0">
            <a:spAutoFit/>
          </a:bodyPr>
          <a:lstStyle/>
          <a:p>
            <a:r>
              <a:rPr lang="en-US" sz="800" dirty="0">
                <a:solidFill>
                  <a:prstClr val="black"/>
                </a:solidFill>
                <a:latin typeface="Franklin Gothic Heavy"/>
              </a:rPr>
              <a:t>Tech: </a:t>
            </a:r>
          </a:p>
          <a:p>
            <a:pPr marL="171450" indent="-171450">
              <a:buFont typeface="Arial" panose="020B0604020202020204" pitchFamily="34" charset="0"/>
              <a:buChar char="•"/>
            </a:pPr>
            <a:r>
              <a:rPr lang="en-US" sz="800" dirty="0">
                <a:solidFill>
                  <a:prstClr val="black"/>
                </a:solidFill>
              </a:rPr>
              <a:t>Customer Cross-Platform data analytics</a:t>
            </a:r>
          </a:p>
          <a:p>
            <a:pPr marL="171450" indent="-171450">
              <a:buFont typeface="Arial" panose="020B0604020202020204" pitchFamily="34" charset="0"/>
              <a:buChar char="•"/>
            </a:pPr>
            <a:r>
              <a:rPr lang="en-US" sz="800" dirty="0">
                <a:solidFill>
                  <a:prstClr val="black"/>
                </a:solidFill>
              </a:rPr>
              <a:t>Hyper-personalization:</a:t>
            </a:r>
          </a:p>
          <a:p>
            <a:r>
              <a:rPr lang="en-US" sz="800" dirty="0">
                <a:solidFill>
                  <a:prstClr val="black"/>
                </a:solidFill>
              </a:rPr>
              <a:t>        - </a:t>
            </a:r>
            <a:r>
              <a:rPr lang="en-US" sz="800" u="sng" dirty="0">
                <a:solidFill>
                  <a:prstClr val="black"/>
                </a:solidFill>
              </a:rPr>
              <a:t>CRM</a:t>
            </a:r>
          </a:p>
          <a:p>
            <a:r>
              <a:rPr lang="en-US" sz="800" dirty="0">
                <a:solidFill>
                  <a:prstClr val="black"/>
                </a:solidFill>
              </a:rPr>
              <a:t>           - Abandon Cart</a:t>
            </a:r>
          </a:p>
          <a:p>
            <a:r>
              <a:rPr lang="en-US" sz="800" dirty="0">
                <a:solidFill>
                  <a:prstClr val="black"/>
                </a:solidFill>
              </a:rPr>
              <a:t>           - Recommendations</a:t>
            </a:r>
          </a:p>
          <a:p>
            <a:r>
              <a:rPr lang="en-US" sz="800" dirty="0">
                <a:solidFill>
                  <a:prstClr val="black"/>
                </a:solidFill>
              </a:rPr>
              <a:t>           - Attachments (upsell)</a:t>
            </a:r>
          </a:p>
          <a:p>
            <a:r>
              <a:rPr lang="en-US" sz="800" dirty="0">
                <a:solidFill>
                  <a:prstClr val="black"/>
                </a:solidFill>
              </a:rPr>
              <a:t>        - </a:t>
            </a:r>
            <a:r>
              <a:rPr lang="en-US" sz="800" u="sng" dirty="0">
                <a:solidFill>
                  <a:prstClr val="black"/>
                </a:solidFill>
              </a:rPr>
              <a:t>CXM – Support</a:t>
            </a:r>
          </a:p>
          <a:p>
            <a:r>
              <a:rPr lang="en-US" sz="800" dirty="0">
                <a:solidFill>
                  <a:prstClr val="black"/>
                </a:solidFill>
              </a:rPr>
              <a:t>           - Wish List/Save Later</a:t>
            </a:r>
          </a:p>
          <a:p>
            <a:r>
              <a:rPr lang="en-US" sz="800" dirty="0">
                <a:solidFill>
                  <a:prstClr val="black"/>
                </a:solidFill>
              </a:rPr>
              <a:t>           - Reviews</a:t>
            </a:r>
          </a:p>
          <a:p>
            <a:r>
              <a:rPr lang="en-US" sz="800" dirty="0">
                <a:solidFill>
                  <a:prstClr val="black"/>
                </a:solidFill>
              </a:rPr>
              <a:t>           - Q&amp;A</a:t>
            </a:r>
          </a:p>
          <a:p>
            <a:r>
              <a:rPr lang="en-US" sz="800" dirty="0">
                <a:solidFill>
                  <a:prstClr val="black"/>
                </a:solidFill>
              </a:rPr>
              <a:t>           - CS  reviews response</a:t>
            </a:r>
          </a:p>
          <a:p>
            <a:endParaRPr lang="en-US" sz="800" dirty="0">
              <a:solidFill>
                <a:prstClr val="black"/>
              </a:solidFill>
            </a:endParaRPr>
          </a:p>
        </p:txBody>
      </p:sp>
      <p:cxnSp>
        <p:nvCxnSpPr>
          <p:cNvPr id="113" name="Straight Connector 112">
            <a:extLst>
              <a:ext uri="{FF2B5EF4-FFF2-40B4-BE49-F238E27FC236}">
                <a16:creationId xmlns:a16="http://schemas.microsoft.com/office/drawing/2014/main" id="{DD876504-4F14-5343-832C-4A34575FAABA}"/>
              </a:ext>
            </a:extLst>
          </p:cNvPr>
          <p:cNvCxnSpPr/>
          <p:nvPr/>
        </p:nvCxnSpPr>
        <p:spPr>
          <a:xfrm>
            <a:off x="3812622" y="2539870"/>
            <a:ext cx="0" cy="942975"/>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101" name="Rounded Rectangle 100">
            <a:extLst>
              <a:ext uri="{FF2B5EF4-FFF2-40B4-BE49-F238E27FC236}">
                <a16:creationId xmlns:a16="http://schemas.microsoft.com/office/drawing/2014/main" id="{94BAEDB7-2E3F-134E-95BA-C9B331F32D96}"/>
              </a:ext>
            </a:extLst>
          </p:cNvPr>
          <p:cNvSpPr/>
          <p:nvPr/>
        </p:nvSpPr>
        <p:spPr>
          <a:xfrm>
            <a:off x="3354226" y="3046472"/>
            <a:ext cx="1319849" cy="2012483"/>
          </a:xfrm>
          <a:prstGeom prst="roundRect">
            <a:avLst>
              <a:gd name="adj" fmla="val 6468"/>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prstClr val="black"/>
              </a:solidFill>
              <a:latin typeface="Franklin Gothic Heavy"/>
            </a:endParaRPr>
          </a:p>
          <a:p>
            <a:pPr marL="171450" indent="-171450">
              <a:buFont typeface="Arial" panose="020B0604020202020204" pitchFamily="34" charset="0"/>
              <a:buChar char="•"/>
            </a:pPr>
            <a:endParaRPr lang="en-US" sz="800" dirty="0">
              <a:solidFill>
                <a:prstClr val="black"/>
              </a:solidFill>
            </a:endParaRPr>
          </a:p>
          <a:p>
            <a:endParaRPr lang="en-US" sz="800" dirty="0">
              <a:solidFill>
                <a:prstClr val="black"/>
              </a:solidFill>
            </a:endParaRPr>
          </a:p>
          <a:p>
            <a:pPr marL="171450" indent="-171450">
              <a:buFont typeface="Arial" panose="020B0604020202020204" pitchFamily="34" charset="0"/>
              <a:buChar char="•"/>
            </a:pPr>
            <a:endParaRPr lang="en-US" sz="800" dirty="0">
              <a:solidFill>
                <a:prstClr val="black"/>
              </a:solidFill>
            </a:endParaRPr>
          </a:p>
          <a:p>
            <a:pPr marL="171450" indent="-171450">
              <a:buFont typeface="Arial" panose="020B0604020202020204" pitchFamily="34" charset="0"/>
              <a:buChar char="•"/>
            </a:pPr>
            <a:endParaRPr lang="en-US" sz="800" dirty="0">
              <a:solidFill>
                <a:prstClr val="black"/>
              </a:solidFill>
            </a:endParaRPr>
          </a:p>
          <a:p>
            <a:endParaRPr lang="en-US" dirty="0">
              <a:solidFill>
                <a:prstClr val="black"/>
              </a:solidFill>
            </a:endParaRPr>
          </a:p>
        </p:txBody>
      </p:sp>
      <p:sp>
        <p:nvSpPr>
          <p:cNvPr id="110" name="TextBox 109">
            <a:extLst>
              <a:ext uri="{FF2B5EF4-FFF2-40B4-BE49-F238E27FC236}">
                <a16:creationId xmlns:a16="http://schemas.microsoft.com/office/drawing/2014/main" id="{58B806F8-024D-5A43-87DE-C1F6169A370A}"/>
              </a:ext>
            </a:extLst>
          </p:cNvPr>
          <p:cNvSpPr txBox="1"/>
          <p:nvPr/>
        </p:nvSpPr>
        <p:spPr>
          <a:xfrm>
            <a:off x="3358891" y="3062980"/>
            <a:ext cx="1319850" cy="1446550"/>
          </a:xfrm>
          <a:prstGeom prst="rect">
            <a:avLst/>
          </a:prstGeom>
          <a:noFill/>
        </p:spPr>
        <p:txBody>
          <a:bodyPr wrap="square" rtlCol="0">
            <a:spAutoFit/>
          </a:bodyPr>
          <a:lstStyle/>
          <a:p>
            <a:r>
              <a:rPr lang="en-US" sz="800" dirty="0">
                <a:solidFill>
                  <a:prstClr val="black"/>
                </a:solidFill>
                <a:latin typeface="Franklin Gothic Heavy"/>
              </a:rPr>
              <a:t>Tech: </a:t>
            </a:r>
          </a:p>
          <a:p>
            <a:pPr marL="171450" indent="-171450">
              <a:buFont typeface="Arial" panose="020B0604020202020204" pitchFamily="34" charset="0"/>
              <a:buChar char="•"/>
            </a:pPr>
            <a:r>
              <a:rPr lang="en-US" sz="800" dirty="0">
                <a:solidFill>
                  <a:prstClr val="black"/>
                </a:solidFill>
              </a:rPr>
              <a:t>Single-Sign-On</a:t>
            </a:r>
          </a:p>
          <a:p>
            <a:r>
              <a:rPr lang="en-US" sz="800" dirty="0">
                <a:solidFill>
                  <a:prstClr val="black"/>
                </a:solidFill>
              </a:rPr>
              <a:t>       - Account Management</a:t>
            </a:r>
          </a:p>
          <a:p>
            <a:r>
              <a:rPr lang="en-US" sz="800" dirty="0">
                <a:solidFill>
                  <a:prstClr val="black"/>
                </a:solidFill>
              </a:rPr>
              <a:t>       - Guest conversion</a:t>
            </a:r>
          </a:p>
          <a:p>
            <a:pPr marL="171450" indent="-171450">
              <a:buFont typeface="Arial" panose="020B0604020202020204" pitchFamily="34" charset="0"/>
              <a:buChar char="•"/>
            </a:pPr>
            <a:r>
              <a:rPr lang="en-US" sz="800" dirty="0">
                <a:solidFill>
                  <a:prstClr val="black"/>
                </a:solidFill>
              </a:rPr>
              <a:t>Personalization:</a:t>
            </a:r>
          </a:p>
          <a:p>
            <a:r>
              <a:rPr lang="en-US" sz="800" dirty="0">
                <a:solidFill>
                  <a:prstClr val="black"/>
                </a:solidFill>
              </a:rPr>
              <a:t>        - Demographics</a:t>
            </a:r>
          </a:p>
          <a:p>
            <a:r>
              <a:rPr lang="en-US" sz="800" dirty="0">
                <a:solidFill>
                  <a:prstClr val="black"/>
                </a:solidFill>
              </a:rPr>
              <a:t>        - Location</a:t>
            </a:r>
          </a:p>
          <a:p>
            <a:r>
              <a:rPr lang="en-US" sz="800" dirty="0">
                <a:solidFill>
                  <a:prstClr val="black"/>
                </a:solidFill>
              </a:rPr>
              <a:t>        - Social info</a:t>
            </a:r>
          </a:p>
          <a:p>
            <a:pPr marL="171450" indent="-171450">
              <a:buFont typeface="Arial" panose="020B0604020202020204" pitchFamily="34" charset="0"/>
              <a:buChar char="•"/>
            </a:pPr>
            <a:r>
              <a:rPr lang="en-US" sz="800" dirty="0">
                <a:solidFill>
                  <a:prstClr val="black"/>
                </a:solidFill>
              </a:rPr>
              <a:t>Faceted Search</a:t>
            </a:r>
          </a:p>
          <a:p>
            <a:pPr marL="171450" indent="-171450">
              <a:buFont typeface="Arial" panose="020B0604020202020204" pitchFamily="34" charset="0"/>
              <a:buChar char="•"/>
            </a:pPr>
            <a:r>
              <a:rPr lang="en-US" sz="800" dirty="0">
                <a:solidFill>
                  <a:prstClr val="black"/>
                </a:solidFill>
              </a:rPr>
              <a:t>Fuzzy Search</a:t>
            </a:r>
          </a:p>
          <a:p>
            <a:endParaRPr lang="en-US" sz="800" dirty="0">
              <a:solidFill>
                <a:prstClr val="black"/>
              </a:solidFill>
            </a:endParaRPr>
          </a:p>
        </p:txBody>
      </p:sp>
      <p:cxnSp>
        <p:nvCxnSpPr>
          <p:cNvPr id="7" name="Straight Arrow Connector 6">
            <a:extLst>
              <a:ext uri="{FF2B5EF4-FFF2-40B4-BE49-F238E27FC236}">
                <a16:creationId xmlns:a16="http://schemas.microsoft.com/office/drawing/2014/main" id="{EC887E78-CF0C-7E47-BDB3-6883E83E53CD}"/>
              </a:ext>
            </a:extLst>
          </p:cNvPr>
          <p:cNvCxnSpPr>
            <a:cxnSpLocks/>
          </p:cNvCxnSpPr>
          <p:nvPr/>
        </p:nvCxnSpPr>
        <p:spPr>
          <a:xfrm flipV="1">
            <a:off x="3395218" y="2644514"/>
            <a:ext cx="2167382" cy="3436"/>
          </a:xfrm>
          <a:prstGeom prst="straightConnector1">
            <a:avLst/>
          </a:prstGeom>
          <a:ln w="12700">
            <a:headEnd type="ova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F0F3976E-9988-7641-BB1D-753B29A55A19}"/>
              </a:ext>
            </a:extLst>
          </p:cNvPr>
          <p:cNvPicPr>
            <a:picLocks noChangeAspect="1"/>
          </p:cNvPicPr>
          <p:nvPr/>
        </p:nvPicPr>
        <p:blipFill>
          <a:blip r:embed="rId9"/>
          <a:stretch>
            <a:fillRect/>
          </a:stretch>
        </p:blipFill>
        <p:spPr>
          <a:xfrm rot="615793">
            <a:off x="5770135" y="1022738"/>
            <a:ext cx="258342" cy="384201"/>
          </a:xfrm>
          <a:prstGeom prst="rect">
            <a:avLst/>
          </a:prstGeom>
        </p:spPr>
      </p:pic>
      <p:pic>
        <p:nvPicPr>
          <p:cNvPr id="114" name="Picture 113">
            <a:extLst>
              <a:ext uri="{FF2B5EF4-FFF2-40B4-BE49-F238E27FC236}">
                <a16:creationId xmlns:a16="http://schemas.microsoft.com/office/drawing/2014/main" id="{4C01F155-113B-4A46-98F7-99986E55F5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7800" y="1033217"/>
            <a:ext cx="679154" cy="776533"/>
          </a:xfrm>
          <a:prstGeom prst="rect">
            <a:avLst/>
          </a:prstGeom>
        </p:spPr>
      </p:pic>
      <p:grpSp>
        <p:nvGrpSpPr>
          <p:cNvPr id="115" name="Group 114">
            <a:extLst>
              <a:ext uri="{FF2B5EF4-FFF2-40B4-BE49-F238E27FC236}">
                <a16:creationId xmlns:a16="http://schemas.microsoft.com/office/drawing/2014/main" id="{9601BA3B-11E9-0F40-AC4D-5A6C2D203DC3}"/>
              </a:ext>
            </a:extLst>
          </p:cNvPr>
          <p:cNvGrpSpPr/>
          <p:nvPr/>
        </p:nvGrpSpPr>
        <p:grpSpPr>
          <a:xfrm>
            <a:off x="4945743" y="1725123"/>
            <a:ext cx="1405584" cy="686926"/>
            <a:chOff x="6393543" y="1121855"/>
            <a:chExt cx="1405584" cy="1581501"/>
          </a:xfrm>
        </p:grpSpPr>
        <p:cxnSp>
          <p:nvCxnSpPr>
            <p:cNvPr id="116" name="Straight Connector 115">
              <a:extLst>
                <a:ext uri="{FF2B5EF4-FFF2-40B4-BE49-F238E27FC236}">
                  <a16:creationId xmlns:a16="http://schemas.microsoft.com/office/drawing/2014/main" id="{DAA16AA5-5787-0247-95B7-4E0DE7BC6CD0}"/>
                </a:ext>
              </a:extLst>
            </p:cNvPr>
            <p:cNvCxnSpPr/>
            <p:nvPr/>
          </p:nvCxnSpPr>
          <p:spPr>
            <a:xfrm flipV="1">
              <a:off x="6400800" y="1141256"/>
              <a:ext cx="0" cy="1562100"/>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C9B5DA65-450E-A047-B995-120D2BB2B370}"/>
                </a:ext>
              </a:extLst>
            </p:cNvPr>
            <p:cNvSpPr txBox="1"/>
            <p:nvPr/>
          </p:nvSpPr>
          <p:spPr>
            <a:xfrm>
              <a:off x="6393543" y="1121855"/>
              <a:ext cx="1405584" cy="956596"/>
            </a:xfrm>
            <a:prstGeom prst="rect">
              <a:avLst/>
            </a:prstGeom>
            <a:noFill/>
          </p:spPr>
          <p:txBody>
            <a:bodyPr wrap="square" rtlCol="0">
              <a:spAutoFit/>
            </a:bodyPr>
            <a:lstStyle/>
            <a:p>
              <a:r>
                <a:rPr lang="en-US" sz="700" dirty="0">
                  <a:solidFill>
                    <a:prstClr val="black"/>
                  </a:solidFill>
                  <a:latin typeface="Franklin Gothic Heavy"/>
                </a:rPr>
                <a:t>DC Single Identity</a:t>
              </a:r>
              <a:br>
                <a:rPr lang="en-US" sz="700" dirty="0">
                  <a:solidFill>
                    <a:prstClr val="black"/>
                  </a:solidFill>
                  <a:latin typeface="Franklin Gothic Heavy"/>
                </a:rPr>
              </a:br>
              <a:r>
                <a:rPr lang="en-US" sz="700" dirty="0">
                  <a:solidFill>
                    <a:prstClr val="black"/>
                  </a:solidFill>
                </a:rPr>
                <a:t>One sign up/sign in experience across DC platforms</a:t>
              </a:r>
            </a:p>
          </p:txBody>
        </p:sp>
      </p:grpSp>
      <p:pic>
        <p:nvPicPr>
          <p:cNvPr id="24" name="Picture 23">
            <a:extLst>
              <a:ext uri="{FF2B5EF4-FFF2-40B4-BE49-F238E27FC236}">
                <a16:creationId xmlns:a16="http://schemas.microsoft.com/office/drawing/2014/main" id="{7AC64E34-9AFA-FC4F-815A-D78B4C04AF4D}"/>
              </a:ext>
            </a:extLst>
          </p:cNvPr>
          <p:cNvPicPr>
            <a:picLocks noChangeAspect="1"/>
          </p:cNvPicPr>
          <p:nvPr/>
        </p:nvPicPr>
        <p:blipFill>
          <a:blip r:embed="rId11"/>
          <a:stretch>
            <a:fillRect/>
          </a:stretch>
        </p:blipFill>
        <p:spPr>
          <a:xfrm>
            <a:off x="6624872" y="752032"/>
            <a:ext cx="854778" cy="499080"/>
          </a:xfrm>
          <a:prstGeom prst="rect">
            <a:avLst/>
          </a:prstGeom>
          <a:effectLst>
            <a:outerShdw blurRad="50800" dist="38100" dir="5400000" algn="t" rotWithShape="0">
              <a:prstClr val="black">
                <a:alpha val="40000"/>
              </a:prstClr>
            </a:outerShdw>
          </a:effectLst>
        </p:spPr>
      </p:pic>
      <p:grpSp>
        <p:nvGrpSpPr>
          <p:cNvPr id="118" name="Group 117">
            <a:extLst>
              <a:ext uri="{FF2B5EF4-FFF2-40B4-BE49-F238E27FC236}">
                <a16:creationId xmlns:a16="http://schemas.microsoft.com/office/drawing/2014/main" id="{CBA3202A-79EA-984F-AF7F-7B648BC1B797}"/>
              </a:ext>
            </a:extLst>
          </p:cNvPr>
          <p:cNvGrpSpPr/>
          <p:nvPr/>
        </p:nvGrpSpPr>
        <p:grpSpPr>
          <a:xfrm>
            <a:off x="6430800" y="1101383"/>
            <a:ext cx="847931" cy="1092396"/>
            <a:chOff x="2471781" y="914400"/>
            <a:chExt cx="1039912" cy="1981200"/>
          </a:xfrm>
        </p:grpSpPr>
        <p:cxnSp>
          <p:nvCxnSpPr>
            <p:cNvPr id="119" name="Straight Connector 118">
              <a:extLst>
                <a:ext uri="{FF2B5EF4-FFF2-40B4-BE49-F238E27FC236}">
                  <a16:creationId xmlns:a16="http://schemas.microsoft.com/office/drawing/2014/main" id="{A0B7ED63-7CC1-6345-ADBA-8E937A5FFDEB}"/>
                </a:ext>
              </a:extLst>
            </p:cNvPr>
            <p:cNvCxnSpPr/>
            <p:nvPr/>
          </p:nvCxnSpPr>
          <p:spPr>
            <a:xfrm flipV="1">
              <a:off x="2514600" y="914400"/>
              <a:ext cx="0" cy="1981200"/>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84C97F4E-A28A-AE4F-83C8-1D63B5D283E3}"/>
                </a:ext>
              </a:extLst>
            </p:cNvPr>
            <p:cNvSpPr txBox="1"/>
            <p:nvPr/>
          </p:nvSpPr>
          <p:spPr>
            <a:xfrm>
              <a:off x="2471781" y="1369924"/>
              <a:ext cx="1039912" cy="1144294"/>
            </a:xfrm>
            <a:prstGeom prst="rect">
              <a:avLst/>
            </a:prstGeom>
            <a:noFill/>
          </p:spPr>
          <p:txBody>
            <a:bodyPr wrap="square" rtlCol="0">
              <a:spAutoFit/>
            </a:bodyPr>
            <a:lstStyle/>
            <a:p>
              <a:r>
                <a:rPr lang="en-US" sz="700" dirty="0">
                  <a:solidFill>
                    <a:prstClr val="black"/>
                  </a:solidFill>
                  <a:latin typeface="Franklin Gothic Heavy"/>
                </a:rPr>
                <a:t>Ratings &amp; Reviews</a:t>
              </a:r>
              <a:br>
                <a:rPr lang="en-US" sz="700" dirty="0">
                  <a:solidFill>
                    <a:prstClr val="black"/>
                  </a:solidFill>
                  <a:latin typeface="Franklin Gothic Heavy"/>
                </a:rPr>
              </a:br>
              <a:r>
                <a:rPr lang="en-US" sz="700" dirty="0">
                  <a:solidFill>
                    <a:prstClr val="black"/>
                  </a:solidFill>
                </a:rPr>
                <a:t>Product reviews, peer Q&amp;A, Sharing </a:t>
              </a:r>
            </a:p>
          </p:txBody>
        </p:sp>
      </p:grpSp>
      <p:cxnSp>
        <p:nvCxnSpPr>
          <p:cNvPr id="122" name="Straight Connector 121">
            <a:extLst>
              <a:ext uri="{FF2B5EF4-FFF2-40B4-BE49-F238E27FC236}">
                <a16:creationId xmlns:a16="http://schemas.microsoft.com/office/drawing/2014/main" id="{5FAD45DC-F196-5A45-BD81-4E14D135A48A}"/>
              </a:ext>
            </a:extLst>
          </p:cNvPr>
          <p:cNvCxnSpPr/>
          <p:nvPr/>
        </p:nvCxnSpPr>
        <p:spPr>
          <a:xfrm>
            <a:off x="6921408" y="2543175"/>
            <a:ext cx="0" cy="942975"/>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123" name="Rounded Rectangle 122">
            <a:extLst>
              <a:ext uri="{FF2B5EF4-FFF2-40B4-BE49-F238E27FC236}">
                <a16:creationId xmlns:a16="http://schemas.microsoft.com/office/drawing/2014/main" id="{4DAD6FB4-E4B7-4647-9C3D-BAE033F84E23}"/>
              </a:ext>
            </a:extLst>
          </p:cNvPr>
          <p:cNvSpPr/>
          <p:nvPr/>
        </p:nvSpPr>
        <p:spPr>
          <a:xfrm>
            <a:off x="6743163" y="3046472"/>
            <a:ext cx="1319849" cy="2012483"/>
          </a:xfrm>
          <a:prstGeom prst="roundRect">
            <a:avLst>
              <a:gd name="adj" fmla="val 6468"/>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00" dirty="0">
              <a:solidFill>
                <a:prstClr val="black"/>
              </a:solidFill>
              <a:latin typeface="Franklin Gothic Heavy"/>
            </a:endParaRPr>
          </a:p>
          <a:p>
            <a:r>
              <a:rPr lang="en-US" sz="800" dirty="0">
                <a:solidFill>
                  <a:prstClr val="black"/>
                </a:solidFill>
              </a:rPr>
              <a:t>    </a:t>
            </a:r>
          </a:p>
          <a:p>
            <a:pPr marL="171450" indent="-171450">
              <a:buFont typeface="Arial" panose="020B0604020202020204" pitchFamily="34" charset="0"/>
              <a:buChar char="•"/>
            </a:pPr>
            <a:endParaRPr lang="en-US" sz="800" dirty="0">
              <a:solidFill>
                <a:prstClr val="black"/>
              </a:solidFill>
            </a:endParaRPr>
          </a:p>
          <a:p>
            <a:endParaRPr lang="en-US" sz="800" dirty="0">
              <a:solidFill>
                <a:prstClr val="black"/>
              </a:solidFill>
            </a:endParaRPr>
          </a:p>
          <a:p>
            <a:endParaRPr lang="en-US" sz="800" dirty="0">
              <a:solidFill>
                <a:prstClr val="black"/>
              </a:solidFill>
            </a:endParaRPr>
          </a:p>
          <a:p>
            <a:endParaRPr lang="en-US" sz="800" dirty="0">
              <a:solidFill>
                <a:prstClr val="black"/>
              </a:solidFill>
            </a:endParaRPr>
          </a:p>
        </p:txBody>
      </p:sp>
      <p:sp>
        <p:nvSpPr>
          <p:cNvPr id="124" name="TextBox 123">
            <a:extLst>
              <a:ext uri="{FF2B5EF4-FFF2-40B4-BE49-F238E27FC236}">
                <a16:creationId xmlns:a16="http://schemas.microsoft.com/office/drawing/2014/main" id="{5A759BD0-E54A-564B-830D-A550AF058D5D}"/>
              </a:ext>
            </a:extLst>
          </p:cNvPr>
          <p:cNvSpPr txBox="1"/>
          <p:nvPr/>
        </p:nvSpPr>
        <p:spPr>
          <a:xfrm>
            <a:off x="6777270" y="3098699"/>
            <a:ext cx="1319850" cy="1692771"/>
          </a:xfrm>
          <a:prstGeom prst="rect">
            <a:avLst/>
          </a:prstGeom>
          <a:noFill/>
        </p:spPr>
        <p:txBody>
          <a:bodyPr wrap="square" rtlCol="0">
            <a:spAutoFit/>
          </a:bodyPr>
          <a:lstStyle/>
          <a:p>
            <a:r>
              <a:rPr lang="en-US" sz="800" dirty="0">
                <a:solidFill>
                  <a:prstClr val="black"/>
                </a:solidFill>
                <a:latin typeface="Franklin Gothic Heavy"/>
              </a:rPr>
              <a:t>Tech:</a:t>
            </a:r>
          </a:p>
          <a:p>
            <a:pPr marL="171450" indent="-171450">
              <a:buFont typeface="Arial" panose="020B0604020202020204" pitchFamily="34" charset="0"/>
              <a:buChar char="•"/>
            </a:pPr>
            <a:r>
              <a:rPr lang="en-US" sz="800" dirty="0">
                <a:solidFill>
                  <a:prstClr val="black"/>
                </a:solidFill>
              </a:rPr>
              <a:t>Prep for Batman Release Jan 2022</a:t>
            </a:r>
          </a:p>
          <a:p>
            <a:pPr marL="171450" indent="-171450">
              <a:buFont typeface="Arial" panose="020B0604020202020204" pitchFamily="34" charset="0"/>
              <a:buChar char="•"/>
            </a:pPr>
            <a:r>
              <a:rPr lang="en-US" sz="800" dirty="0">
                <a:solidFill>
                  <a:prstClr val="black"/>
                </a:solidFill>
              </a:rPr>
              <a:t>Hyper-personalization analytics</a:t>
            </a:r>
          </a:p>
          <a:p>
            <a:pPr marL="171450" indent="-171450">
              <a:buFont typeface="Arial" panose="020B0604020202020204" pitchFamily="34" charset="0"/>
              <a:buChar char="•"/>
            </a:pPr>
            <a:r>
              <a:rPr lang="en-US" sz="800" dirty="0">
                <a:solidFill>
                  <a:prstClr val="black"/>
                </a:solidFill>
              </a:rPr>
              <a:t>Predictive modeling analytics</a:t>
            </a:r>
          </a:p>
          <a:p>
            <a:endParaRPr lang="en-US" sz="800" dirty="0">
              <a:solidFill>
                <a:prstClr val="black"/>
              </a:solidFill>
              <a:latin typeface="Franklin Gothic Heavy"/>
            </a:endParaRPr>
          </a:p>
          <a:p>
            <a:r>
              <a:rPr lang="en-US" sz="800" dirty="0">
                <a:solidFill>
                  <a:prstClr val="black"/>
                </a:solidFill>
                <a:latin typeface="Franklin Gothic Heavy"/>
              </a:rPr>
              <a:t>Merch: </a:t>
            </a:r>
          </a:p>
          <a:p>
            <a:pPr marL="171450" indent="-171450">
              <a:buFont typeface="Arial" panose="020B0604020202020204" pitchFamily="34" charset="0"/>
              <a:buChar char="•"/>
            </a:pPr>
            <a:r>
              <a:rPr lang="en-US" sz="800" dirty="0">
                <a:solidFill>
                  <a:prstClr val="black"/>
                </a:solidFill>
              </a:rPr>
              <a:t>NPS Survey</a:t>
            </a:r>
          </a:p>
          <a:p>
            <a:pPr marL="171450" indent="-171450">
              <a:buFont typeface="Arial" panose="020B0604020202020204" pitchFamily="34" charset="0"/>
              <a:buChar char="•"/>
            </a:pPr>
            <a:r>
              <a:rPr lang="en-US" sz="800" dirty="0">
                <a:solidFill>
                  <a:prstClr val="black"/>
                </a:solidFill>
              </a:rPr>
              <a:t>Prep for Batman Release Jan 2022</a:t>
            </a:r>
          </a:p>
          <a:p>
            <a:endParaRPr lang="en-US" sz="800" dirty="0">
              <a:solidFill>
                <a:prstClr val="black"/>
              </a:solidFill>
            </a:endParaRPr>
          </a:p>
        </p:txBody>
      </p:sp>
      <p:sp>
        <p:nvSpPr>
          <p:cNvPr id="30" name="TextBox 29">
            <a:extLst>
              <a:ext uri="{FF2B5EF4-FFF2-40B4-BE49-F238E27FC236}">
                <a16:creationId xmlns:a16="http://schemas.microsoft.com/office/drawing/2014/main" id="{817879D2-9026-ED4A-8F3F-E29DD5018795}"/>
              </a:ext>
            </a:extLst>
          </p:cNvPr>
          <p:cNvSpPr txBox="1"/>
          <p:nvPr/>
        </p:nvSpPr>
        <p:spPr>
          <a:xfrm>
            <a:off x="2371035" y="-20177"/>
            <a:ext cx="4094679" cy="338554"/>
          </a:xfrm>
          <a:prstGeom prst="rect">
            <a:avLst/>
          </a:prstGeom>
          <a:noFill/>
        </p:spPr>
        <p:txBody>
          <a:bodyPr wrap="square" rtlCol="0">
            <a:spAutoFit/>
          </a:bodyPr>
          <a:lstStyle/>
          <a:p>
            <a:pPr algn="ctr"/>
            <a:r>
              <a:rPr lang="en-US" sz="1600" dirty="0">
                <a:latin typeface="+mj-lt"/>
              </a:rPr>
              <a:t>DC FANDOME DC SHOP ROADMAP 2021</a:t>
            </a:r>
          </a:p>
        </p:txBody>
      </p:sp>
      <p:sp>
        <p:nvSpPr>
          <p:cNvPr id="31" name="TextBox 30">
            <a:extLst>
              <a:ext uri="{FF2B5EF4-FFF2-40B4-BE49-F238E27FC236}">
                <a16:creationId xmlns:a16="http://schemas.microsoft.com/office/drawing/2014/main" id="{D9ED45F6-6A7A-B244-961B-4F99B8B752E2}"/>
              </a:ext>
            </a:extLst>
          </p:cNvPr>
          <p:cNvSpPr txBox="1"/>
          <p:nvPr/>
        </p:nvSpPr>
        <p:spPr>
          <a:xfrm>
            <a:off x="7800892" y="4883739"/>
            <a:ext cx="1319849" cy="215444"/>
          </a:xfrm>
          <a:prstGeom prst="rect">
            <a:avLst/>
          </a:prstGeom>
          <a:noFill/>
        </p:spPr>
        <p:txBody>
          <a:bodyPr wrap="square" rtlCol="0">
            <a:spAutoFit/>
          </a:bodyPr>
          <a:lstStyle/>
          <a:p>
            <a:pPr algn="r"/>
            <a:r>
              <a:rPr lang="en-US" sz="800" i="1" dirty="0"/>
              <a:t>Subject to change</a:t>
            </a:r>
          </a:p>
        </p:txBody>
      </p:sp>
      <p:pic>
        <p:nvPicPr>
          <p:cNvPr id="33" name="Picture 32">
            <a:extLst>
              <a:ext uri="{FF2B5EF4-FFF2-40B4-BE49-F238E27FC236}">
                <a16:creationId xmlns:a16="http://schemas.microsoft.com/office/drawing/2014/main" id="{ABD48D38-4BCE-1346-97DF-83555324EB3A}"/>
              </a:ext>
            </a:extLst>
          </p:cNvPr>
          <p:cNvPicPr>
            <a:picLocks noChangeAspect="1"/>
          </p:cNvPicPr>
          <p:nvPr/>
        </p:nvPicPr>
        <p:blipFill>
          <a:blip r:embed="rId12"/>
          <a:stretch>
            <a:fillRect/>
          </a:stretch>
        </p:blipFill>
        <p:spPr>
          <a:xfrm>
            <a:off x="2406733" y="970273"/>
            <a:ext cx="553300" cy="241333"/>
          </a:xfrm>
          <a:prstGeom prst="rect">
            <a:avLst/>
          </a:prstGeom>
        </p:spPr>
      </p:pic>
      <p:pic>
        <p:nvPicPr>
          <p:cNvPr id="35" name="Picture 34">
            <a:extLst>
              <a:ext uri="{FF2B5EF4-FFF2-40B4-BE49-F238E27FC236}">
                <a16:creationId xmlns:a16="http://schemas.microsoft.com/office/drawing/2014/main" id="{BEDFD05B-B67D-AE4D-AD23-C81D9440EFBE}"/>
              </a:ext>
            </a:extLst>
          </p:cNvPr>
          <p:cNvPicPr>
            <a:picLocks noChangeAspect="1"/>
          </p:cNvPicPr>
          <p:nvPr/>
        </p:nvPicPr>
        <p:blipFill>
          <a:blip r:embed="rId13"/>
          <a:stretch>
            <a:fillRect/>
          </a:stretch>
        </p:blipFill>
        <p:spPr>
          <a:xfrm>
            <a:off x="4455156" y="428303"/>
            <a:ext cx="389142" cy="690925"/>
          </a:xfrm>
          <a:prstGeom prst="rect">
            <a:avLst/>
          </a:prstGeom>
        </p:spPr>
      </p:pic>
      <p:pic>
        <p:nvPicPr>
          <p:cNvPr id="37" name="Picture 36">
            <a:extLst>
              <a:ext uri="{FF2B5EF4-FFF2-40B4-BE49-F238E27FC236}">
                <a16:creationId xmlns:a16="http://schemas.microsoft.com/office/drawing/2014/main" id="{989E0436-DCEE-8946-A7EE-AC95819726E7}"/>
              </a:ext>
            </a:extLst>
          </p:cNvPr>
          <p:cNvPicPr>
            <a:picLocks noChangeAspect="1"/>
          </p:cNvPicPr>
          <p:nvPr/>
        </p:nvPicPr>
        <p:blipFill>
          <a:blip r:embed="rId14"/>
          <a:stretch>
            <a:fillRect/>
          </a:stretch>
        </p:blipFill>
        <p:spPr>
          <a:xfrm>
            <a:off x="4866156" y="254788"/>
            <a:ext cx="368300" cy="711200"/>
          </a:xfrm>
          <a:prstGeom prst="rect">
            <a:avLst/>
          </a:prstGeom>
        </p:spPr>
      </p:pic>
      <p:pic>
        <p:nvPicPr>
          <p:cNvPr id="42" name="Picture 41">
            <a:extLst>
              <a:ext uri="{FF2B5EF4-FFF2-40B4-BE49-F238E27FC236}">
                <a16:creationId xmlns:a16="http://schemas.microsoft.com/office/drawing/2014/main" id="{E69A49B2-86D8-094F-AC22-7790E85E9C60}"/>
              </a:ext>
            </a:extLst>
          </p:cNvPr>
          <p:cNvPicPr>
            <a:picLocks noChangeAspect="1"/>
          </p:cNvPicPr>
          <p:nvPr/>
        </p:nvPicPr>
        <p:blipFill>
          <a:blip r:embed="rId15"/>
          <a:stretch>
            <a:fillRect/>
          </a:stretch>
        </p:blipFill>
        <p:spPr>
          <a:xfrm>
            <a:off x="5024306" y="842363"/>
            <a:ext cx="221124" cy="318418"/>
          </a:xfrm>
          <a:prstGeom prst="rect">
            <a:avLst/>
          </a:prstGeom>
        </p:spPr>
      </p:pic>
      <p:pic>
        <p:nvPicPr>
          <p:cNvPr id="44" name="Picture 43">
            <a:extLst>
              <a:ext uri="{FF2B5EF4-FFF2-40B4-BE49-F238E27FC236}">
                <a16:creationId xmlns:a16="http://schemas.microsoft.com/office/drawing/2014/main" id="{E6ADB54A-B0AA-AA42-A7F9-200B30124D09}"/>
              </a:ext>
            </a:extLst>
          </p:cNvPr>
          <p:cNvPicPr>
            <a:picLocks noChangeAspect="1"/>
          </p:cNvPicPr>
          <p:nvPr/>
        </p:nvPicPr>
        <p:blipFill>
          <a:blip r:embed="rId16"/>
          <a:stretch>
            <a:fillRect/>
          </a:stretch>
        </p:blipFill>
        <p:spPr>
          <a:xfrm>
            <a:off x="4843594" y="1063318"/>
            <a:ext cx="209285" cy="327576"/>
          </a:xfrm>
          <a:prstGeom prst="rect">
            <a:avLst/>
          </a:prstGeom>
        </p:spPr>
      </p:pic>
      <p:grpSp>
        <p:nvGrpSpPr>
          <p:cNvPr id="125" name="Group 124">
            <a:extLst>
              <a:ext uri="{FF2B5EF4-FFF2-40B4-BE49-F238E27FC236}">
                <a16:creationId xmlns:a16="http://schemas.microsoft.com/office/drawing/2014/main" id="{378490F3-C041-5E46-AE3C-D661C0A260BA}"/>
              </a:ext>
            </a:extLst>
          </p:cNvPr>
          <p:cNvGrpSpPr/>
          <p:nvPr/>
        </p:nvGrpSpPr>
        <p:grpSpPr>
          <a:xfrm>
            <a:off x="3046723" y="673226"/>
            <a:ext cx="381151" cy="450724"/>
            <a:chOff x="3003207" y="4256488"/>
            <a:chExt cx="3581400" cy="6126192"/>
          </a:xfrm>
        </p:grpSpPr>
        <p:cxnSp>
          <p:nvCxnSpPr>
            <p:cNvPr id="126" name="Straight Connector 125">
              <a:extLst>
                <a:ext uri="{FF2B5EF4-FFF2-40B4-BE49-F238E27FC236}">
                  <a16:creationId xmlns:a16="http://schemas.microsoft.com/office/drawing/2014/main" id="{497FA7C9-C90D-2842-9630-16149D873B7B}"/>
                </a:ext>
              </a:extLst>
            </p:cNvPr>
            <p:cNvCxnSpPr>
              <a:cxnSpLocks/>
            </p:cNvCxnSpPr>
            <p:nvPr/>
          </p:nvCxnSpPr>
          <p:spPr>
            <a:xfrm flipH="1">
              <a:off x="4176398" y="7910845"/>
              <a:ext cx="823264" cy="2471835"/>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031F1510-2F2F-214C-BDF3-F95542D69F85}"/>
                </a:ext>
              </a:extLst>
            </p:cNvPr>
            <p:cNvSpPr/>
            <p:nvPr/>
          </p:nvSpPr>
          <p:spPr>
            <a:xfrm rot="21038027">
              <a:off x="3003207" y="4256488"/>
              <a:ext cx="3581400" cy="3657605"/>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endParaRPr lang="en-US" sz="800" b="1" dirty="0">
                <a:solidFill>
                  <a:prstClr val="black">
                    <a:lumMod val="85000"/>
                    <a:lumOff val="15000"/>
                  </a:prstClr>
                </a:solidFill>
                <a:latin typeface="Bradley Hand ITC" pitchFamily="66" charset="0"/>
              </a:endParaRPr>
            </a:p>
          </p:txBody>
        </p:sp>
      </p:grpSp>
      <p:grpSp>
        <p:nvGrpSpPr>
          <p:cNvPr id="130" name="Group 129">
            <a:extLst>
              <a:ext uri="{FF2B5EF4-FFF2-40B4-BE49-F238E27FC236}">
                <a16:creationId xmlns:a16="http://schemas.microsoft.com/office/drawing/2014/main" id="{508F689C-7632-1746-B7BA-1A274F1927FA}"/>
              </a:ext>
            </a:extLst>
          </p:cNvPr>
          <p:cNvGrpSpPr/>
          <p:nvPr/>
        </p:nvGrpSpPr>
        <p:grpSpPr>
          <a:xfrm>
            <a:off x="3016831" y="1061303"/>
            <a:ext cx="372766" cy="466794"/>
            <a:chOff x="5424026" y="1962827"/>
            <a:chExt cx="3581400" cy="5961652"/>
          </a:xfrm>
        </p:grpSpPr>
        <p:sp>
          <p:nvSpPr>
            <p:cNvPr id="133" name="Rectangle 132">
              <a:extLst>
                <a:ext uri="{FF2B5EF4-FFF2-40B4-BE49-F238E27FC236}">
                  <a16:creationId xmlns:a16="http://schemas.microsoft.com/office/drawing/2014/main" id="{B1ABA675-B278-ED44-B97E-9E353230D684}"/>
                </a:ext>
              </a:extLst>
            </p:cNvPr>
            <p:cNvSpPr/>
            <p:nvPr/>
          </p:nvSpPr>
          <p:spPr>
            <a:xfrm rot="544223">
              <a:off x="5424026" y="1962827"/>
              <a:ext cx="3581400" cy="3657600"/>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endParaRPr lang="en-US" sz="800" b="1" dirty="0">
                <a:solidFill>
                  <a:prstClr val="black">
                    <a:lumMod val="85000"/>
                    <a:lumOff val="15000"/>
                  </a:prstClr>
                </a:solidFill>
                <a:latin typeface="Bradley Hand ITC" pitchFamily="66" charset="0"/>
              </a:endParaRPr>
            </a:p>
          </p:txBody>
        </p:sp>
        <p:cxnSp>
          <p:nvCxnSpPr>
            <p:cNvPr id="132" name="Straight Connector 131">
              <a:extLst>
                <a:ext uri="{FF2B5EF4-FFF2-40B4-BE49-F238E27FC236}">
                  <a16:creationId xmlns:a16="http://schemas.microsoft.com/office/drawing/2014/main" id="{086F5233-867D-2D46-9790-C64B14F38057}"/>
                </a:ext>
              </a:extLst>
            </p:cNvPr>
            <p:cNvCxnSpPr>
              <a:cxnSpLocks/>
            </p:cNvCxnSpPr>
            <p:nvPr/>
          </p:nvCxnSpPr>
          <p:spPr>
            <a:xfrm>
              <a:off x="7012783" y="5838487"/>
              <a:ext cx="172765" cy="2085992"/>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D759CC79-6374-5F49-97EA-0D09FF52406F}"/>
              </a:ext>
            </a:extLst>
          </p:cNvPr>
          <p:cNvGrpSpPr/>
          <p:nvPr/>
        </p:nvGrpSpPr>
        <p:grpSpPr>
          <a:xfrm>
            <a:off x="2987536" y="1453414"/>
            <a:ext cx="381151" cy="379181"/>
            <a:chOff x="3003207" y="2097063"/>
            <a:chExt cx="3581400" cy="5153787"/>
          </a:xfrm>
        </p:grpSpPr>
        <p:cxnSp>
          <p:nvCxnSpPr>
            <p:cNvPr id="94" name="Straight Connector 93">
              <a:extLst>
                <a:ext uri="{FF2B5EF4-FFF2-40B4-BE49-F238E27FC236}">
                  <a16:creationId xmlns:a16="http://schemas.microsoft.com/office/drawing/2014/main" id="{073E552D-C8C2-6345-B175-BC6962DC3665}"/>
                </a:ext>
              </a:extLst>
            </p:cNvPr>
            <p:cNvCxnSpPr>
              <a:cxnSpLocks/>
              <a:stCxn id="96" idx="2"/>
              <a:endCxn id="103" idx="0"/>
            </p:cNvCxnSpPr>
            <p:nvPr/>
          </p:nvCxnSpPr>
          <p:spPr>
            <a:xfrm flipH="1">
              <a:off x="4111366" y="5730284"/>
              <a:ext cx="888296" cy="1520566"/>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B1FC4CFF-7EB5-7749-90E3-98CBAEA76153}"/>
                </a:ext>
              </a:extLst>
            </p:cNvPr>
            <p:cNvGrpSpPr/>
            <p:nvPr/>
          </p:nvGrpSpPr>
          <p:grpSpPr>
            <a:xfrm rot="21038027">
              <a:off x="3003207" y="2097063"/>
              <a:ext cx="3581400" cy="3657600"/>
              <a:chOff x="102173" y="1489740"/>
              <a:chExt cx="3581400" cy="3657600"/>
            </a:xfrm>
          </p:grpSpPr>
          <p:sp>
            <p:nvSpPr>
              <p:cNvPr id="96" name="Rectangle 95">
                <a:extLst>
                  <a:ext uri="{FF2B5EF4-FFF2-40B4-BE49-F238E27FC236}">
                    <a16:creationId xmlns:a16="http://schemas.microsoft.com/office/drawing/2014/main" id="{161F4CDD-F5D7-9548-97E6-3536F3959008}"/>
                  </a:ext>
                </a:extLst>
              </p:cNvPr>
              <p:cNvSpPr/>
              <p:nvPr/>
            </p:nvSpPr>
            <p:spPr>
              <a:xfrm>
                <a:off x="102173" y="1489740"/>
                <a:ext cx="3581400" cy="3657600"/>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endParaRPr lang="en-US" sz="800" b="1" dirty="0">
                  <a:solidFill>
                    <a:prstClr val="black">
                      <a:lumMod val="85000"/>
                      <a:lumOff val="15000"/>
                    </a:prstClr>
                  </a:solidFill>
                  <a:latin typeface="Bradley Hand ITC" pitchFamily="66" charset="0"/>
                </a:endParaRPr>
              </a:p>
            </p:txBody>
          </p:sp>
          <p:sp>
            <p:nvSpPr>
              <p:cNvPr id="97" name="Rectangle 96">
                <a:extLst>
                  <a:ext uri="{FF2B5EF4-FFF2-40B4-BE49-F238E27FC236}">
                    <a16:creationId xmlns:a16="http://schemas.microsoft.com/office/drawing/2014/main" id="{C42ECF91-1268-D347-9BA1-887E328110F1}"/>
                  </a:ext>
                </a:extLst>
              </p:cNvPr>
              <p:cNvSpPr/>
              <p:nvPr/>
            </p:nvSpPr>
            <p:spPr>
              <a:xfrm>
                <a:off x="329744" y="1651207"/>
                <a:ext cx="3124196" cy="2926073"/>
              </a:xfrm>
              <a:prstGeom prst="rect">
                <a:avLst/>
              </a:prstGeom>
              <a:blipFill dpi="0" rotWithShape="1">
                <a:blip r:embed="rId17"/>
                <a:srcRect/>
                <a:stretch>
                  <a:fillRect l="-30000" t="-30000" r="-30000" b="-30000"/>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pic>
        <p:nvPicPr>
          <p:cNvPr id="65" name="Picture 64">
            <a:extLst>
              <a:ext uri="{FF2B5EF4-FFF2-40B4-BE49-F238E27FC236}">
                <a16:creationId xmlns:a16="http://schemas.microsoft.com/office/drawing/2014/main" id="{18DED226-E042-2A42-A3CE-DF5945634A6F}"/>
              </a:ext>
            </a:extLst>
          </p:cNvPr>
          <p:cNvPicPr>
            <a:picLocks noChangeAspect="1"/>
          </p:cNvPicPr>
          <p:nvPr/>
        </p:nvPicPr>
        <p:blipFill>
          <a:blip r:embed="rId18"/>
          <a:stretch>
            <a:fillRect/>
          </a:stretch>
        </p:blipFill>
        <p:spPr>
          <a:xfrm rot="540000">
            <a:off x="3038272" y="1106519"/>
            <a:ext cx="325649" cy="195389"/>
          </a:xfrm>
          <a:prstGeom prst="rect">
            <a:avLst/>
          </a:prstGeom>
          <a:blipFill>
            <a:blip r:embed="rId19"/>
            <a:stretch>
              <a:fillRect l="-30000" t="-30000" r="-30000" b="-30000"/>
            </a:stretch>
          </a:blipFill>
          <a:ln w="25400">
            <a:solidFill>
              <a:schemeClr val="bg1">
                <a:lumMod val="65000"/>
              </a:schemeClr>
            </a:solidFill>
          </a:ln>
        </p:spPr>
      </p:pic>
      <p:grpSp>
        <p:nvGrpSpPr>
          <p:cNvPr id="98" name="Group 97">
            <a:extLst>
              <a:ext uri="{FF2B5EF4-FFF2-40B4-BE49-F238E27FC236}">
                <a16:creationId xmlns:a16="http://schemas.microsoft.com/office/drawing/2014/main" id="{AD85B6B7-1E8D-4C48-ACD7-634BCFC914F9}"/>
              </a:ext>
            </a:extLst>
          </p:cNvPr>
          <p:cNvGrpSpPr/>
          <p:nvPr/>
        </p:nvGrpSpPr>
        <p:grpSpPr>
          <a:xfrm>
            <a:off x="2898314" y="1800156"/>
            <a:ext cx="372766" cy="466794"/>
            <a:chOff x="5424026" y="1962827"/>
            <a:chExt cx="3581400" cy="5961652"/>
          </a:xfrm>
        </p:grpSpPr>
        <p:cxnSp>
          <p:nvCxnSpPr>
            <p:cNvPr id="100" name="Straight Connector 99">
              <a:extLst>
                <a:ext uri="{FF2B5EF4-FFF2-40B4-BE49-F238E27FC236}">
                  <a16:creationId xmlns:a16="http://schemas.microsoft.com/office/drawing/2014/main" id="{541E0CC3-A8B7-E24F-984E-28F3273BB7DD}"/>
                </a:ext>
              </a:extLst>
            </p:cNvPr>
            <p:cNvCxnSpPr>
              <a:cxnSpLocks/>
            </p:cNvCxnSpPr>
            <p:nvPr/>
          </p:nvCxnSpPr>
          <p:spPr>
            <a:xfrm>
              <a:off x="7012783" y="5838487"/>
              <a:ext cx="172765" cy="2085992"/>
            </a:xfrm>
            <a:prstGeom prst="line">
              <a:avLst/>
            </a:prstGeom>
            <a:ln w="22225">
              <a:solidFill>
                <a:schemeClr val="tx1">
                  <a:lumMod val="85000"/>
                  <a:lumOff val="1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C486427A-8550-7C48-AB18-0EEDF3CB79B8}"/>
                </a:ext>
              </a:extLst>
            </p:cNvPr>
            <p:cNvGrpSpPr/>
            <p:nvPr/>
          </p:nvGrpSpPr>
          <p:grpSpPr>
            <a:xfrm rot="544223">
              <a:off x="5424026" y="1962827"/>
              <a:ext cx="3581400" cy="3657601"/>
              <a:chOff x="330104" y="1226227"/>
              <a:chExt cx="3581400" cy="3657601"/>
            </a:xfrm>
          </p:grpSpPr>
          <p:sp>
            <p:nvSpPr>
              <p:cNvPr id="102" name="Rectangle 101">
                <a:extLst>
                  <a:ext uri="{FF2B5EF4-FFF2-40B4-BE49-F238E27FC236}">
                    <a16:creationId xmlns:a16="http://schemas.microsoft.com/office/drawing/2014/main" id="{45B3707D-A9EA-BE4C-BF8A-C64F65FD8B32}"/>
                  </a:ext>
                </a:extLst>
              </p:cNvPr>
              <p:cNvSpPr/>
              <p:nvPr/>
            </p:nvSpPr>
            <p:spPr>
              <a:xfrm>
                <a:off x="330104" y="1226227"/>
                <a:ext cx="3581400" cy="3657601"/>
              </a:xfrm>
              <a:prstGeom prst="rect">
                <a:avLst/>
              </a:prstGeom>
              <a:solidFill>
                <a:schemeClr val="bg1">
                  <a:lumMod val="95000"/>
                </a:schemeClr>
              </a:solidFill>
              <a:ln>
                <a:solidFill>
                  <a:schemeClr val="bg1">
                    <a:lumMod val="85000"/>
                  </a:schemeClr>
                </a:solid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0"/>
              <a:lstStyle/>
              <a:p>
                <a:pPr algn="ctr"/>
                <a:endParaRPr lang="en-US" sz="800" b="1" dirty="0">
                  <a:solidFill>
                    <a:prstClr val="black">
                      <a:lumMod val="85000"/>
                      <a:lumOff val="15000"/>
                    </a:prstClr>
                  </a:solidFill>
                  <a:latin typeface="Bradley Hand ITC" pitchFamily="66" charset="0"/>
                </a:endParaRPr>
              </a:p>
            </p:txBody>
          </p:sp>
          <p:sp>
            <p:nvSpPr>
              <p:cNvPr id="103" name="Rectangle 102">
                <a:extLst>
                  <a:ext uri="{FF2B5EF4-FFF2-40B4-BE49-F238E27FC236}">
                    <a16:creationId xmlns:a16="http://schemas.microsoft.com/office/drawing/2014/main" id="{AC7DC649-E7D6-0147-AB7E-75168C1BC555}"/>
                  </a:ext>
                </a:extLst>
              </p:cNvPr>
              <p:cNvSpPr/>
              <p:nvPr/>
            </p:nvSpPr>
            <p:spPr>
              <a:xfrm>
                <a:off x="558706" y="1378633"/>
                <a:ext cx="3124201" cy="2926075"/>
              </a:xfrm>
              <a:prstGeom prst="rect">
                <a:avLst/>
              </a:prstGeom>
              <a:blipFill dpi="0" rotWithShape="1">
                <a:blip r:embed="rId19"/>
                <a:srcRect/>
                <a:stretch>
                  <a:fillRect l="-30000" t="-30000" r="-30000" b="-30000"/>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pic>
        <p:nvPicPr>
          <p:cNvPr id="68" name="Picture 67">
            <a:extLst>
              <a:ext uri="{FF2B5EF4-FFF2-40B4-BE49-F238E27FC236}">
                <a16:creationId xmlns:a16="http://schemas.microsoft.com/office/drawing/2014/main" id="{20C2A01C-7BF3-CC46-A074-5CF000A916AB}"/>
              </a:ext>
            </a:extLst>
          </p:cNvPr>
          <p:cNvPicPr>
            <a:picLocks noChangeAspect="1"/>
          </p:cNvPicPr>
          <p:nvPr/>
        </p:nvPicPr>
        <p:blipFill>
          <a:blip r:embed="rId20"/>
          <a:stretch>
            <a:fillRect/>
          </a:stretch>
        </p:blipFill>
        <p:spPr>
          <a:xfrm rot="20981611">
            <a:off x="3087553" y="723833"/>
            <a:ext cx="311281" cy="183707"/>
          </a:xfrm>
          <a:prstGeom prst="rect">
            <a:avLst/>
          </a:prstGeom>
          <a:ln w="25400">
            <a:solidFill>
              <a:schemeClr val="bg1">
                <a:lumMod val="65000"/>
              </a:schemeClr>
            </a:solidFill>
          </a:ln>
        </p:spPr>
      </p:pic>
      <p:pic>
        <p:nvPicPr>
          <p:cNvPr id="144" name="Picture 143">
            <a:extLst>
              <a:ext uri="{FF2B5EF4-FFF2-40B4-BE49-F238E27FC236}">
                <a16:creationId xmlns:a16="http://schemas.microsoft.com/office/drawing/2014/main" id="{38D2A604-9E34-2B4B-BFF0-8094813BE1C1}"/>
              </a:ext>
            </a:extLst>
          </p:cNvPr>
          <p:cNvPicPr>
            <a:picLocks noChangeAspect="1"/>
          </p:cNvPicPr>
          <p:nvPr/>
        </p:nvPicPr>
        <p:blipFill>
          <a:blip r:embed="rId21"/>
          <a:stretch>
            <a:fillRect/>
          </a:stretch>
        </p:blipFill>
        <p:spPr>
          <a:xfrm>
            <a:off x="5747737" y="466503"/>
            <a:ext cx="564689" cy="459631"/>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892651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fade">
                                      <p:cBhvr>
                                        <p:cTn id="42" dur="500"/>
                                        <p:tgtEl>
                                          <p:spTgt spid="1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5"/>
                                        </p:tgtEl>
                                        <p:attrNameLst>
                                          <p:attrName>style.visibility</p:attrName>
                                        </p:attrNameLst>
                                      </p:cBhvr>
                                      <p:to>
                                        <p:strVal val="visible"/>
                                      </p:to>
                                    </p:set>
                                    <p:animEffect transition="in" filter="fade">
                                      <p:cBhvr>
                                        <p:cTn id="47" dur="500"/>
                                        <p:tgtEl>
                                          <p:spTgt spid="1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fade">
                                      <p:cBhvr>
                                        <p:cTn id="5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a:xfrm>
            <a:off x="304800" y="57150"/>
            <a:ext cx="8534400" cy="1102519"/>
          </a:xfrm>
        </p:spPr>
        <p:txBody>
          <a:bodyPr/>
          <a:lstStyle/>
          <a:p>
            <a:r>
              <a:rPr lang="en-US" dirty="0"/>
              <a:t>Market Penetration &amp; Development</a:t>
            </a:r>
          </a:p>
        </p:txBody>
      </p:sp>
      <p:sp>
        <p:nvSpPr>
          <p:cNvPr id="24" name="TextBox 23">
            <a:extLst>
              <a:ext uri="{FF2B5EF4-FFF2-40B4-BE49-F238E27FC236}">
                <a16:creationId xmlns:a16="http://schemas.microsoft.com/office/drawing/2014/main" id="{5338B3B5-693E-D548-8C0B-FFA24985A6B2}"/>
              </a:ext>
            </a:extLst>
          </p:cNvPr>
          <p:cNvSpPr txBox="1"/>
          <p:nvPr/>
        </p:nvSpPr>
        <p:spPr>
          <a:xfrm>
            <a:off x="381000" y="1047750"/>
            <a:ext cx="7848600" cy="2308324"/>
          </a:xfrm>
          <a:prstGeom prst="rect">
            <a:avLst/>
          </a:prstGeom>
          <a:noFill/>
        </p:spPr>
        <p:txBody>
          <a:bodyPr wrap="square" rtlCol="0">
            <a:spAutoFit/>
          </a:bodyPr>
          <a:lstStyle/>
          <a:p>
            <a:pPr marL="285750" lvl="0" indent="-285750">
              <a:buFont typeface="Arial" panose="020B0604020202020204" pitchFamily="34" charset="0"/>
              <a:buChar char="•"/>
            </a:pPr>
            <a:r>
              <a:rPr lang="en-US" b="1" dirty="0"/>
              <a:t>Embeddable DC Shop component  </a:t>
            </a:r>
            <a:r>
              <a:rPr lang="en-US" dirty="0"/>
              <a:t>– this game-changing shop component is embeddable in just about any site, which can be used to penetrate existing or develop new markets</a:t>
            </a:r>
            <a:r>
              <a:rPr lang="en-US" i="1" dirty="0"/>
              <a:t>. </a:t>
            </a:r>
            <a:r>
              <a:rPr lang="en-US" dirty="0"/>
              <a:t>It can serve as a gateway to subscription conversion by way of Global Navigation.  See next slide for more details (developed by Sr. Full Stack Engineer, Michael </a:t>
            </a:r>
            <a:r>
              <a:rPr lang="en-US" dirty="0" err="1"/>
              <a:t>Pourshalimi</a:t>
            </a:r>
            <a:r>
              <a:rPr lang="en-US" dirty="0"/>
              <a:t>).  </a:t>
            </a:r>
            <a:r>
              <a:rPr lang="en-US" i="1" dirty="0"/>
              <a:t>Rob/Imran to demo.</a:t>
            </a:r>
          </a:p>
          <a:p>
            <a:pPr lvl="0"/>
            <a:endParaRPr lang="en-US" dirty="0"/>
          </a:p>
          <a:p>
            <a:pPr marL="285750" lvl="0" indent="-285750">
              <a:buFont typeface="Arial" panose="020B0604020202020204" pitchFamily="34" charset="0"/>
              <a:buChar char="•"/>
            </a:pPr>
            <a:r>
              <a:rPr lang="en-US" b="1" dirty="0"/>
              <a:t>Internationalization (i18n) – </a:t>
            </a:r>
            <a:r>
              <a:rPr lang="en-US" dirty="0"/>
              <a:t>opening our shop to international markets to increase our reach and connect with fans outside of US.  </a:t>
            </a:r>
          </a:p>
        </p:txBody>
      </p:sp>
      <p:sp>
        <p:nvSpPr>
          <p:cNvPr id="2" name="Slide Number Placeholder 1">
            <a:extLst>
              <a:ext uri="{FF2B5EF4-FFF2-40B4-BE49-F238E27FC236}">
                <a16:creationId xmlns:a16="http://schemas.microsoft.com/office/drawing/2014/main" id="{F79E81B3-34DC-2047-AEE2-BB9C06AA7768}"/>
              </a:ext>
            </a:extLst>
          </p:cNvPr>
          <p:cNvSpPr>
            <a:spLocks noGrp="1"/>
          </p:cNvSpPr>
          <p:nvPr>
            <p:ph type="sldNum" sz="quarter" idx="12"/>
          </p:nvPr>
        </p:nvSpPr>
        <p:spPr/>
        <p:txBody>
          <a:bodyPr/>
          <a:lstStyle/>
          <a:p>
            <a:fld id="{A46A3D96-9BBF-41F0-AC36-0ADDB5426B70}"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73143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p:txBody>
          <a:bodyPr/>
          <a:lstStyle/>
          <a:p>
            <a:r>
              <a:rPr lang="en-US" dirty="0"/>
              <a:t>DC Shop Embeddable Carousel</a:t>
            </a:r>
          </a:p>
        </p:txBody>
      </p:sp>
      <p:pic>
        <p:nvPicPr>
          <p:cNvPr id="22" name="Picture 21">
            <a:extLst>
              <a:ext uri="{FF2B5EF4-FFF2-40B4-BE49-F238E27FC236}">
                <a16:creationId xmlns:a16="http://schemas.microsoft.com/office/drawing/2014/main" id="{E1DC68BB-6EDA-4B45-83C7-022924D44D0D}"/>
              </a:ext>
            </a:extLst>
          </p:cNvPr>
          <p:cNvPicPr>
            <a:picLocks noChangeAspect="1"/>
          </p:cNvPicPr>
          <p:nvPr/>
        </p:nvPicPr>
        <p:blipFill>
          <a:blip r:embed="rId2"/>
          <a:stretch>
            <a:fillRect/>
          </a:stretch>
        </p:blipFill>
        <p:spPr>
          <a:xfrm>
            <a:off x="334712" y="767746"/>
            <a:ext cx="4588375" cy="2465101"/>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2DC6DF71-796D-CF45-ABB0-CF1EE2C3D7E2}"/>
              </a:ext>
            </a:extLst>
          </p:cNvPr>
          <p:cNvSpPr txBox="1"/>
          <p:nvPr/>
        </p:nvSpPr>
        <p:spPr>
          <a:xfrm>
            <a:off x="381000" y="3523710"/>
            <a:ext cx="4495800" cy="769441"/>
          </a:xfrm>
          <a:prstGeom prst="rect">
            <a:avLst/>
          </a:prstGeom>
          <a:noFill/>
        </p:spPr>
        <p:txBody>
          <a:bodyPr wrap="square" rtlCol="0">
            <a:spAutoFit/>
          </a:bodyPr>
          <a:lstStyle/>
          <a:p>
            <a:r>
              <a:rPr lang="en-US" sz="1100" dirty="0"/>
              <a:t>DC Shop standalone carousel is embeddable on just about any site today as it uses the latest open-source code.  It can be used to penetrate a desired market and combined with DC Global Nav, can serve as a gateway for customer conversion on DC platforms and HBO Max.</a:t>
            </a:r>
          </a:p>
        </p:txBody>
      </p:sp>
      <p:pic>
        <p:nvPicPr>
          <p:cNvPr id="3" name="Picture 2">
            <a:extLst>
              <a:ext uri="{FF2B5EF4-FFF2-40B4-BE49-F238E27FC236}">
                <a16:creationId xmlns:a16="http://schemas.microsoft.com/office/drawing/2014/main" id="{E3333141-0FB8-044F-9101-A6C20E06CDA5}"/>
              </a:ext>
            </a:extLst>
          </p:cNvPr>
          <p:cNvPicPr>
            <a:picLocks noChangeAspect="1"/>
          </p:cNvPicPr>
          <p:nvPr/>
        </p:nvPicPr>
        <p:blipFill>
          <a:blip r:embed="rId3"/>
          <a:stretch>
            <a:fillRect/>
          </a:stretch>
        </p:blipFill>
        <p:spPr>
          <a:xfrm>
            <a:off x="533400" y="4306257"/>
            <a:ext cx="3644900" cy="241300"/>
          </a:xfrm>
          <a:prstGeom prst="rect">
            <a:avLst/>
          </a:prstGeom>
          <a:effectLst>
            <a:outerShdw blurRad="50800" dist="38100" dir="5400000" algn="t" rotWithShape="0">
              <a:prstClr val="black">
                <a:alpha val="40000"/>
              </a:prstClr>
            </a:outerShdw>
          </a:effectLst>
        </p:spPr>
      </p:pic>
      <p:sp>
        <p:nvSpPr>
          <p:cNvPr id="24" name="TextBox 23">
            <a:extLst>
              <a:ext uri="{FF2B5EF4-FFF2-40B4-BE49-F238E27FC236}">
                <a16:creationId xmlns:a16="http://schemas.microsoft.com/office/drawing/2014/main" id="{5338B3B5-693E-D548-8C0B-FFA24985A6B2}"/>
              </a:ext>
            </a:extLst>
          </p:cNvPr>
          <p:cNvSpPr txBox="1"/>
          <p:nvPr/>
        </p:nvSpPr>
        <p:spPr>
          <a:xfrm>
            <a:off x="5022704" y="743394"/>
            <a:ext cx="4106336" cy="2970044"/>
          </a:xfrm>
          <a:prstGeom prst="rect">
            <a:avLst/>
          </a:prstGeom>
          <a:noFill/>
        </p:spPr>
        <p:txBody>
          <a:bodyPr wrap="square" rtlCol="0">
            <a:spAutoFit/>
          </a:bodyPr>
          <a:lstStyle/>
          <a:p>
            <a:r>
              <a:rPr lang="en-US" sz="1100" dirty="0">
                <a:latin typeface="+mj-lt"/>
              </a:rPr>
              <a:t>Key Features:</a:t>
            </a:r>
          </a:p>
          <a:p>
            <a:pPr marL="171450" indent="-171450">
              <a:buFont typeface="Arial" panose="020B0604020202020204" pitchFamily="34" charset="0"/>
              <a:buChar char="•"/>
            </a:pPr>
            <a:r>
              <a:rPr lang="en-US" sz="1100" dirty="0"/>
              <a:t>Uses open-source and most preferred code, allowing it to be embeddable on most sites today.</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Entire purchase flow can be done directly on the embedded site, allowing for a smooth transaction conversion.</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Mini cart can be turned off to prevent overlay of a site’s design (i.e., DC FanDome art banner, video, etc.).  Instead, a smaller bag icon          can be used to checkout.</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Stylesheet (i.e., background theme, font, etc.) can be modified to match site in which it is embedded.</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endParaRPr lang="en-US" sz="1100" dirty="0"/>
          </a:p>
        </p:txBody>
      </p:sp>
      <p:pic>
        <p:nvPicPr>
          <p:cNvPr id="13" name="Picture 12">
            <a:extLst>
              <a:ext uri="{FF2B5EF4-FFF2-40B4-BE49-F238E27FC236}">
                <a16:creationId xmlns:a16="http://schemas.microsoft.com/office/drawing/2014/main" id="{E019C131-DB2E-3D4E-A7D7-A2D62899ABCC}"/>
              </a:ext>
            </a:extLst>
          </p:cNvPr>
          <p:cNvPicPr>
            <a:picLocks noChangeAspect="1"/>
          </p:cNvPicPr>
          <p:nvPr/>
        </p:nvPicPr>
        <p:blipFill>
          <a:blip r:embed="rId4"/>
          <a:stretch>
            <a:fillRect/>
          </a:stretch>
        </p:blipFill>
        <p:spPr>
          <a:xfrm>
            <a:off x="5572567" y="2303596"/>
            <a:ext cx="228600" cy="220435"/>
          </a:xfrm>
          <a:prstGeom prst="rect">
            <a:avLst/>
          </a:prstGeom>
          <a:effectLst>
            <a:outerShdw blurRad="50800" dist="38100" dir="5400000" algn="t" rotWithShape="0">
              <a:prstClr val="black">
                <a:alpha val="40000"/>
              </a:prstClr>
            </a:outerShdw>
          </a:effectLst>
        </p:spPr>
      </p:pic>
      <p:sp>
        <p:nvSpPr>
          <p:cNvPr id="30" name="TextBox 29">
            <a:extLst>
              <a:ext uri="{FF2B5EF4-FFF2-40B4-BE49-F238E27FC236}">
                <a16:creationId xmlns:a16="http://schemas.microsoft.com/office/drawing/2014/main" id="{C93EA5EE-1619-8147-805B-CE0A4DAE8E97}"/>
              </a:ext>
            </a:extLst>
          </p:cNvPr>
          <p:cNvSpPr txBox="1"/>
          <p:nvPr/>
        </p:nvSpPr>
        <p:spPr>
          <a:xfrm>
            <a:off x="5029200" y="3105150"/>
            <a:ext cx="3429000" cy="1446550"/>
          </a:xfrm>
          <a:prstGeom prst="rect">
            <a:avLst/>
          </a:prstGeom>
          <a:noFill/>
        </p:spPr>
        <p:txBody>
          <a:bodyPr wrap="square" rtlCol="0">
            <a:spAutoFit/>
          </a:bodyPr>
          <a:lstStyle/>
          <a:p>
            <a:r>
              <a:rPr lang="en-US" sz="1100" dirty="0">
                <a:latin typeface="+mj-lt"/>
              </a:rPr>
              <a:t>Event and Site Ideas:</a:t>
            </a:r>
          </a:p>
          <a:p>
            <a:r>
              <a:rPr lang="en-US" sz="1100" dirty="0">
                <a:latin typeface="+mj-lt"/>
              </a:rPr>
              <a:t>	</a:t>
            </a:r>
            <a:endParaRPr lang="en-US" sz="1100" dirty="0"/>
          </a:p>
          <a:p>
            <a:r>
              <a:rPr lang="en-US" sz="1100" dirty="0">
                <a:latin typeface="+mj-lt"/>
              </a:rPr>
              <a:t>	</a:t>
            </a:r>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Calibri" panose="020F0502020204030204" pitchFamily="34" charset="0"/>
              <a:cs typeface="Calibri" panose="020F0502020204030204" pitchFamily="34" charset="0"/>
            </a:endParaRPr>
          </a:p>
          <a:p>
            <a:endParaRPr lang="en-US" sz="1100" dirty="0">
              <a:latin typeface="+mj-lt"/>
            </a:endParaRPr>
          </a:p>
        </p:txBody>
      </p:sp>
      <p:grpSp>
        <p:nvGrpSpPr>
          <p:cNvPr id="26" name="Group 25">
            <a:extLst>
              <a:ext uri="{FF2B5EF4-FFF2-40B4-BE49-F238E27FC236}">
                <a16:creationId xmlns:a16="http://schemas.microsoft.com/office/drawing/2014/main" id="{1F75361E-77A2-914F-9454-44E2C225B08E}"/>
              </a:ext>
            </a:extLst>
          </p:cNvPr>
          <p:cNvGrpSpPr/>
          <p:nvPr/>
        </p:nvGrpSpPr>
        <p:grpSpPr>
          <a:xfrm>
            <a:off x="4988449" y="3338788"/>
            <a:ext cx="1405018" cy="1127180"/>
            <a:chOff x="-429752" y="1691172"/>
            <a:chExt cx="2810036" cy="2810036"/>
          </a:xfrm>
        </p:grpSpPr>
        <p:pic>
          <p:nvPicPr>
            <p:cNvPr id="27" name="Content Placeholder 3">
              <a:extLst>
                <a:ext uri="{FF2B5EF4-FFF2-40B4-BE49-F238E27FC236}">
                  <a16:creationId xmlns:a16="http://schemas.microsoft.com/office/drawing/2014/main" id="{2B3ADBC1-382E-BE43-A27A-C24DCDD18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752" y="1691172"/>
              <a:ext cx="2810036" cy="2810036"/>
            </a:xfrm>
            <a:prstGeom prst="rect">
              <a:avLst/>
            </a:prstGeom>
          </p:spPr>
        </p:pic>
        <p:sp>
          <p:nvSpPr>
            <p:cNvPr id="28" name="TextBox 27">
              <a:extLst>
                <a:ext uri="{FF2B5EF4-FFF2-40B4-BE49-F238E27FC236}">
                  <a16:creationId xmlns:a16="http://schemas.microsoft.com/office/drawing/2014/main" id="{A1D759AA-EA9A-414F-AB62-2921EE27024A}"/>
                </a:ext>
              </a:extLst>
            </p:cNvPr>
            <p:cNvSpPr txBox="1"/>
            <p:nvPr/>
          </p:nvSpPr>
          <p:spPr>
            <a:xfrm>
              <a:off x="184936" y="2372406"/>
              <a:ext cx="1564296" cy="613824"/>
            </a:xfrm>
            <a:prstGeom prst="rect">
              <a:avLst/>
            </a:prstGeom>
            <a:noFill/>
          </p:spPr>
          <p:txBody>
            <a:bodyPr wrap="square" rtlCol="0">
              <a:spAutoFit/>
            </a:bodyPr>
            <a:lstStyle/>
            <a:p>
              <a:r>
                <a:rPr lang="en-US" sz="1000" dirty="0">
                  <a:solidFill>
                    <a:prstClr val="black"/>
                  </a:solidFill>
                </a:rPr>
                <a:t>Comic-Con</a:t>
              </a:r>
            </a:p>
          </p:txBody>
        </p:sp>
        <p:sp>
          <p:nvSpPr>
            <p:cNvPr id="29" name="TextBox 28">
              <a:extLst>
                <a:ext uri="{FF2B5EF4-FFF2-40B4-BE49-F238E27FC236}">
                  <a16:creationId xmlns:a16="http://schemas.microsoft.com/office/drawing/2014/main" id="{C84D3546-4F59-594F-A63F-7B1ED1F18D11}"/>
                </a:ext>
              </a:extLst>
            </p:cNvPr>
            <p:cNvSpPr txBox="1"/>
            <p:nvPr/>
          </p:nvSpPr>
          <p:spPr>
            <a:xfrm>
              <a:off x="108950" y="3307859"/>
              <a:ext cx="2095504" cy="460368"/>
            </a:xfrm>
            <a:prstGeom prst="rect">
              <a:avLst/>
            </a:prstGeom>
            <a:noFill/>
          </p:spPr>
          <p:txBody>
            <a:bodyPr wrap="square" rtlCol="0">
              <a:spAutoFit/>
            </a:bodyPr>
            <a:lstStyle/>
            <a:p>
              <a:r>
                <a:rPr lang="en-US" sz="600" dirty="0">
                  <a:solidFill>
                    <a:prstClr val="white">
                      <a:lumMod val="95000"/>
                    </a:prstClr>
                  </a:solidFill>
                  <a:latin typeface="Franklin Gothic Heavy"/>
                </a:rPr>
                <a:t>July 23-25, 2021</a:t>
              </a:r>
            </a:p>
          </p:txBody>
        </p:sp>
      </p:grpSp>
      <p:grpSp>
        <p:nvGrpSpPr>
          <p:cNvPr id="32" name="Group 31">
            <a:extLst>
              <a:ext uri="{FF2B5EF4-FFF2-40B4-BE49-F238E27FC236}">
                <a16:creationId xmlns:a16="http://schemas.microsoft.com/office/drawing/2014/main" id="{FB2F2E93-F399-4F49-9956-DC65013705F4}"/>
              </a:ext>
            </a:extLst>
          </p:cNvPr>
          <p:cNvGrpSpPr/>
          <p:nvPr/>
        </p:nvGrpSpPr>
        <p:grpSpPr>
          <a:xfrm>
            <a:off x="6257809" y="4187770"/>
            <a:ext cx="1405018" cy="1127180"/>
            <a:chOff x="-429752" y="1691172"/>
            <a:chExt cx="2810036" cy="2810036"/>
          </a:xfrm>
        </p:grpSpPr>
        <p:pic>
          <p:nvPicPr>
            <p:cNvPr id="33" name="Content Placeholder 3">
              <a:extLst>
                <a:ext uri="{FF2B5EF4-FFF2-40B4-BE49-F238E27FC236}">
                  <a16:creationId xmlns:a16="http://schemas.microsoft.com/office/drawing/2014/main" id="{5B2FE5FE-E89B-0247-9DA5-7AE665941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752" y="1691172"/>
              <a:ext cx="2810036" cy="2810036"/>
            </a:xfrm>
            <a:prstGeom prst="rect">
              <a:avLst/>
            </a:prstGeom>
          </p:spPr>
        </p:pic>
        <p:sp>
          <p:nvSpPr>
            <p:cNvPr id="35" name="TextBox 34">
              <a:extLst>
                <a:ext uri="{FF2B5EF4-FFF2-40B4-BE49-F238E27FC236}">
                  <a16:creationId xmlns:a16="http://schemas.microsoft.com/office/drawing/2014/main" id="{7133342B-877E-A34C-A250-C0524907FE0D}"/>
                </a:ext>
              </a:extLst>
            </p:cNvPr>
            <p:cNvSpPr txBox="1"/>
            <p:nvPr/>
          </p:nvSpPr>
          <p:spPr>
            <a:xfrm>
              <a:off x="184936" y="2372406"/>
              <a:ext cx="1564296" cy="997466"/>
            </a:xfrm>
            <a:prstGeom prst="rect">
              <a:avLst/>
            </a:prstGeom>
            <a:noFill/>
          </p:spPr>
          <p:txBody>
            <a:bodyPr wrap="square" rtlCol="0">
              <a:spAutoFit/>
            </a:bodyPr>
            <a:lstStyle/>
            <a:p>
              <a:pPr algn="ctr"/>
              <a:r>
                <a:rPr lang="en-US" sz="1000" dirty="0">
                  <a:solidFill>
                    <a:prstClr val="black"/>
                  </a:solidFill>
                </a:rPr>
                <a:t>Fortnite World Cup</a:t>
              </a:r>
            </a:p>
          </p:txBody>
        </p:sp>
        <p:sp>
          <p:nvSpPr>
            <p:cNvPr id="39" name="TextBox 38">
              <a:extLst>
                <a:ext uri="{FF2B5EF4-FFF2-40B4-BE49-F238E27FC236}">
                  <a16:creationId xmlns:a16="http://schemas.microsoft.com/office/drawing/2014/main" id="{7CCEF2D9-B88A-644C-85ED-67B7B19A88A4}"/>
                </a:ext>
              </a:extLst>
            </p:cNvPr>
            <p:cNvSpPr txBox="1"/>
            <p:nvPr/>
          </p:nvSpPr>
          <p:spPr>
            <a:xfrm>
              <a:off x="108950" y="3307856"/>
              <a:ext cx="1732632" cy="460368"/>
            </a:xfrm>
            <a:prstGeom prst="rect">
              <a:avLst/>
            </a:prstGeom>
            <a:noFill/>
          </p:spPr>
          <p:txBody>
            <a:bodyPr wrap="square" rtlCol="0">
              <a:spAutoFit/>
            </a:bodyPr>
            <a:lstStyle/>
            <a:p>
              <a:pPr algn="ctr"/>
              <a:r>
                <a:rPr lang="en-US" sz="600" dirty="0">
                  <a:solidFill>
                    <a:prstClr val="white">
                      <a:lumMod val="95000"/>
                    </a:prstClr>
                  </a:solidFill>
                  <a:latin typeface="Franklin Gothic Heavy"/>
                </a:rPr>
                <a:t>Q2 2022</a:t>
              </a:r>
            </a:p>
          </p:txBody>
        </p:sp>
      </p:grpSp>
      <p:grpSp>
        <p:nvGrpSpPr>
          <p:cNvPr id="40" name="Group 39">
            <a:extLst>
              <a:ext uri="{FF2B5EF4-FFF2-40B4-BE49-F238E27FC236}">
                <a16:creationId xmlns:a16="http://schemas.microsoft.com/office/drawing/2014/main" id="{EC4E4CCA-6553-8A47-B9A6-6871497AC8EF}"/>
              </a:ext>
            </a:extLst>
          </p:cNvPr>
          <p:cNvGrpSpPr/>
          <p:nvPr/>
        </p:nvGrpSpPr>
        <p:grpSpPr>
          <a:xfrm>
            <a:off x="6257809" y="3338788"/>
            <a:ext cx="1405018" cy="1127180"/>
            <a:chOff x="-429752" y="1691172"/>
            <a:chExt cx="2810036" cy="2810036"/>
          </a:xfrm>
        </p:grpSpPr>
        <p:pic>
          <p:nvPicPr>
            <p:cNvPr id="41" name="Content Placeholder 3">
              <a:extLst>
                <a:ext uri="{FF2B5EF4-FFF2-40B4-BE49-F238E27FC236}">
                  <a16:creationId xmlns:a16="http://schemas.microsoft.com/office/drawing/2014/main" id="{63FE622C-2A65-DD42-9A20-8B05CCF00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752" y="1691172"/>
              <a:ext cx="2810036" cy="2810036"/>
            </a:xfrm>
            <a:prstGeom prst="rect">
              <a:avLst/>
            </a:prstGeom>
          </p:spPr>
        </p:pic>
        <p:sp>
          <p:nvSpPr>
            <p:cNvPr id="42" name="TextBox 41">
              <a:extLst>
                <a:ext uri="{FF2B5EF4-FFF2-40B4-BE49-F238E27FC236}">
                  <a16:creationId xmlns:a16="http://schemas.microsoft.com/office/drawing/2014/main" id="{4E23D901-D967-3342-85DD-B34DA77971D9}"/>
                </a:ext>
              </a:extLst>
            </p:cNvPr>
            <p:cNvSpPr txBox="1"/>
            <p:nvPr/>
          </p:nvSpPr>
          <p:spPr>
            <a:xfrm>
              <a:off x="184936" y="2372406"/>
              <a:ext cx="1564296" cy="613824"/>
            </a:xfrm>
            <a:prstGeom prst="rect">
              <a:avLst/>
            </a:prstGeom>
            <a:noFill/>
          </p:spPr>
          <p:txBody>
            <a:bodyPr wrap="square" rtlCol="0">
              <a:spAutoFit/>
            </a:bodyPr>
            <a:lstStyle/>
            <a:p>
              <a:pPr algn="ctr"/>
              <a:r>
                <a:rPr lang="en-US" sz="1000" dirty="0">
                  <a:solidFill>
                    <a:prstClr val="black"/>
                  </a:solidFill>
                </a:rPr>
                <a:t>X-Games</a:t>
              </a:r>
            </a:p>
          </p:txBody>
        </p:sp>
        <p:sp>
          <p:nvSpPr>
            <p:cNvPr id="43" name="TextBox 42">
              <a:extLst>
                <a:ext uri="{FF2B5EF4-FFF2-40B4-BE49-F238E27FC236}">
                  <a16:creationId xmlns:a16="http://schemas.microsoft.com/office/drawing/2014/main" id="{84973468-7ED3-C041-AECC-2D525F61B000}"/>
                </a:ext>
              </a:extLst>
            </p:cNvPr>
            <p:cNvSpPr txBox="1"/>
            <p:nvPr/>
          </p:nvSpPr>
          <p:spPr>
            <a:xfrm>
              <a:off x="108950" y="3307859"/>
              <a:ext cx="1732632" cy="460368"/>
            </a:xfrm>
            <a:prstGeom prst="rect">
              <a:avLst/>
            </a:prstGeom>
            <a:noFill/>
          </p:spPr>
          <p:txBody>
            <a:bodyPr wrap="square" rtlCol="0">
              <a:spAutoFit/>
            </a:bodyPr>
            <a:lstStyle/>
            <a:p>
              <a:pPr algn="ctr"/>
              <a:r>
                <a:rPr lang="en-US" sz="600" dirty="0">
                  <a:solidFill>
                    <a:prstClr val="white">
                      <a:lumMod val="95000"/>
                    </a:prstClr>
                  </a:solidFill>
                  <a:latin typeface="Franklin Gothic Heavy"/>
                </a:rPr>
                <a:t>Jan 2022</a:t>
              </a:r>
            </a:p>
          </p:txBody>
        </p:sp>
      </p:grpSp>
      <p:grpSp>
        <p:nvGrpSpPr>
          <p:cNvPr id="44" name="Group 43">
            <a:extLst>
              <a:ext uri="{FF2B5EF4-FFF2-40B4-BE49-F238E27FC236}">
                <a16:creationId xmlns:a16="http://schemas.microsoft.com/office/drawing/2014/main" id="{9BD64187-9BE5-B347-84FA-72A12B63F611}"/>
              </a:ext>
            </a:extLst>
          </p:cNvPr>
          <p:cNvGrpSpPr/>
          <p:nvPr/>
        </p:nvGrpSpPr>
        <p:grpSpPr>
          <a:xfrm>
            <a:off x="7554340" y="3349570"/>
            <a:ext cx="1405018" cy="1127180"/>
            <a:chOff x="-429752" y="1691172"/>
            <a:chExt cx="2810036" cy="2810036"/>
          </a:xfrm>
        </p:grpSpPr>
        <p:pic>
          <p:nvPicPr>
            <p:cNvPr id="45" name="Content Placeholder 3">
              <a:extLst>
                <a:ext uri="{FF2B5EF4-FFF2-40B4-BE49-F238E27FC236}">
                  <a16:creationId xmlns:a16="http://schemas.microsoft.com/office/drawing/2014/main" id="{65970341-33F1-0347-82F6-B9B2A980F9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752" y="1691172"/>
              <a:ext cx="2810036" cy="2810036"/>
            </a:xfrm>
            <a:prstGeom prst="rect">
              <a:avLst/>
            </a:prstGeom>
          </p:spPr>
        </p:pic>
        <p:sp>
          <p:nvSpPr>
            <p:cNvPr id="46" name="TextBox 45">
              <a:extLst>
                <a:ext uri="{FF2B5EF4-FFF2-40B4-BE49-F238E27FC236}">
                  <a16:creationId xmlns:a16="http://schemas.microsoft.com/office/drawing/2014/main" id="{CCFDCB25-84E6-DE44-A377-03510D07A1D1}"/>
                </a:ext>
              </a:extLst>
            </p:cNvPr>
            <p:cNvSpPr txBox="1"/>
            <p:nvPr/>
          </p:nvSpPr>
          <p:spPr>
            <a:xfrm>
              <a:off x="184936" y="2372406"/>
              <a:ext cx="1564296" cy="613824"/>
            </a:xfrm>
            <a:prstGeom prst="rect">
              <a:avLst/>
            </a:prstGeom>
            <a:noFill/>
          </p:spPr>
          <p:txBody>
            <a:bodyPr wrap="square" rtlCol="0">
              <a:spAutoFit/>
            </a:bodyPr>
            <a:lstStyle/>
            <a:p>
              <a:pPr algn="ctr"/>
              <a:r>
                <a:rPr lang="en-US" sz="1000" dirty="0">
                  <a:solidFill>
                    <a:prstClr val="black"/>
                  </a:solidFill>
                </a:rPr>
                <a:t>Fit-Con</a:t>
              </a:r>
            </a:p>
          </p:txBody>
        </p:sp>
        <p:sp>
          <p:nvSpPr>
            <p:cNvPr id="47" name="TextBox 46">
              <a:extLst>
                <a:ext uri="{FF2B5EF4-FFF2-40B4-BE49-F238E27FC236}">
                  <a16:creationId xmlns:a16="http://schemas.microsoft.com/office/drawing/2014/main" id="{9FC29FA2-3B2F-1B42-8832-BF74B786ACFA}"/>
                </a:ext>
              </a:extLst>
            </p:cNvPr>
            <p:cNvSpPr txBox="1"/>
            <p:nvPr/>
          </p:nvSpPr>
          <p:spPr>
            <a:xfrm>
              <a:off x="108950" y="3307859"/>
              <a:ext cx="1798802" cy="460368"/>
            </a:xfrm>
            <a:prstGeom prst="rect">
              <a:avLst/>
            </a:prstGeom>
            <a:noFill/>
          </p:spPr>
          <p:txBody>
            <a:bodyPr wrap="square" rtlCol="0">
              <a:spAutoFit/>
            </a:bodyPr>
            <a:lstStyle/>
            <a:p>
              <a:pPr algn="ctr"/>
              <a:r>
                <a:rPr lang="en-US" sz="600" dirty="0">
                  <a:solidFill>
                    <a:prstClr val="white">
                      <a:lumMod val="95000"/>
                    </a:prstClr>
                  </a:solidFill>
                  <a:latin typeface="Franklin Gothic Heavy"/>
                </a:rPr>
                <a:t>Jan 2022</a:t>
              </a:r>
            </a:p>
          </p:txBody>
        </p:sp>
      </p:grpSp>
      <p:sp>
        <p:nvSpPr>
          <p:cNvPr id="14" name="Slide Number Placeholder 13">
            <a:extLst>
              <a:ext uri="{FF2B5EF4-FFF2-40B4-BE49-F238E27FC236}">
                <a16:creationId xmlns:a16="http://schemas.microsoft.com/office/drawing/2014/main" id="{1352B743-38F2-8048-98DC-3538DA3D134E}"/>
              </a:ext>
            </a:extLst>
          </p:cNvPr>
          <p:cNvSpPr>
            <a:spLocks noGrp="1"/>
          </p:cNvSpPr>
          <p:nvPr>
            <p:ph type="sldNum" sz="quarter" idx="12"/>
          </p:nvPr>
        </p:nvSpPr>
        <p:spPr/>
        <p:txBody>
          <a:bodyPr/>
          <a:lstStyle/>
          <a:p>
            <a:fld id="{A46A3D96-9BBF-41F0-AC36-0ADDB5426B70}"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8012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a:xfrm>
            <a:off x="304800" y="57150"/>
            <a:ext cx="8534400" cy="1102519"/>
          </a:xfrm>
        </p:spPr>
        <p:txBody>
          <a:bodyPr/>
          <a:lstStyle/>
          <a:p>
            <a:r>
              <a:rPr lang="en-US" dirty="0"/>
              <a:t>Product Development and Diversification</a:t>
            </a:r>
          </a:p>
        </p:txBody>
      </p:sp>
      <p:sp>
        <p:nvSpPr>
          <p:cNvPr id="24" name="TextBox 23">
            <a:extLst>
              <a:ext uri="{FF2B5EF4-FFF2-40B4-BE49-F238E27FC236}">
                <a16:creationId xmlns:a16="http://schemas.microsoft.com/office/drawing/2014/main" id="{5338B3B5-693E-D548-8C0B-FFA24985A6B2}"/>
              </a:ext>
            </a:extLst>
          </p:cNvPr>
          <p:cNvSpPr txBox="1"/>
          <p:nvPr/>
        </p:nvSpPr>
        <p:spPr>
          <a:xfrm>
            <a:off x="381000" y="1047750"/>
            <a:ext cx="7848600" cy="2308324"/>
          </a:xfrm>
          <a:prstGeom prst="rect">
            <a:avLst/>
          </a:prstGeom>
          <a:noFill/>
        </p:spPr>
        <p:txBody>
          <a:bodyPr wrap="square" rtlCol="0">
            <a:spAutoFit/>
          </a:bodyPr>
          <a:lstStyle/>
          <a:p>
            <a:pPr marL="285750" lvl="0" indent="-285750">
              <a:buFont typeface="Arial" panose="020B0604020202020204" pitchFamily="34" charset="0"/>
              <a:buChar char="•"/>
            </a:pPr>
            <a:r>
              <a:rPr lang="en-US" b="1" dirty="0"/>
              <a:t>Vendor Onboarding Optimization </a:t>
            </a:r>
            <a:r>
              <a:rPr lang="en-US" dirty="0"/>
              <a:t>– optimize our vendor integration to allow for quicker onboarding and selling of a variety of product lines on our site (developed by Sr. Staff Engineer, Anshul Kumar).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1" dirty="0"/>
              <a:t>Specialty Products (Disrupt Sports)</a:t>
            </a:r>
            <a:r>
              <a:rPr lang="en-US" dirty="0"/>
              <a:t> – Disrupt Sports is one of our onboarding partners that specializes in sports products, gaming, and fitness.  Having this option will allow us to determine whether to diversify or not diversify in both products and market.  See next slide for ideas.</a:t>
            </a:r>
            <a:endParaRPr lang="en-US" b="1" dirty="0"/>
          </a:p>
        </p:txBody>
      </p:sp>
      <p:sp>
        <p:nvSpPr>
          <p:cNvPr id="2" name="Cloud Callout 1">
            <a:extLst>
              <a:ext uri="{FF2B5EF4-FFF2-40B4-BE49-F238E27FC236}">
                <a16:creationId xmlns:a16="http://schemas.microsoft.com/office/drawing/2014/main" id="{6505695C-5AFD-9748-84E8-02126D15CF7A}"/>
              </a:ext>
            </a:extLst>
          </p:cNvPr>
          <p:cNvSpPr/>
          <p:nvPr/>
        </p:nvSpPr>
        <p:spPr>
          <a:xfrm>
            <a:off x="6324600" y="3486150"/>
            <a:ext cx="1524000" cy="990600"/>
          </a:xfrm>
          <a:prstGeom prst="cloudCallout">
            <a:avLst>
              <a:gd name="adj1" fmla="val -45604"/>
              <a:gd name="adj2" fmla="val 54031"/>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000" dirty="0"/>
              <a:t>ZSJL Zeus is Spanish bodybuilder </a:t>
            </a:r>
            <a:r>
              <a:rPr lang="en-US" sz="1000" dirty="0" err="1"/>
              <a:t>Sergi</a:t>
            </a:r>
            <a:r>
              <a:rPr lang="en-US" sz="1000" dirty="0"/>
              <a:t> Constance</a:t>
            </a:r>
          </a:p>
        </p:txBody>
      </p:sp>
      <p:sp>
        <p:nvSpPr>
          <p:cNvPr id="5" name="Cloud Callout 4">
            <a:extLst>
              <a:ext uri="{FF2B5EF4-FFF2-40B4-BE49-F238E27FC236}">
                <a16:creationId xmlns:a16="http://schemas.microsoft.com/office/drawing/2014/main" id="{9A983324-A268-9B46-9201-107BF2CAD7FE}"/>
              </a:ext>
            </a:extLst>
          </p:cNvPr>
          <p:cNvSpPr/>
          <p:nvPr/>
        </p:nvSpPr>
        <p:spPr>
          <a:xfrm>
            <a:off x="838200" y="3486150"/>
            <a:ext cx="1676400" cy="1143000"/>
          </a:xfrm>
          <a:prstGeom prst="cloudCallout">
            <a:avLst>
              <a:gd name="adj1" fmla="val 37516"/>
              <a:gd name="adj2" fmla="val 67581"/>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 </a:t>
            </a:r>
            <a:r>
              <a:rPr lang="en-US" sz="1000" dirty="0"/>
              <a:t>Amazon warrior </a:t>
            </a:r>
            <a:r>
              <a:rPr lang="en-US" sz="1000" dirty="0" err="1"/>
              <a:t>Penthiselea</a:t>
            </a:r>
            <a:r>
              <a:rPr lang="en-US" sz="1000" dirty="0"/>
              <a:t> in WW and ZSJL is </a:t>
            </a:r>
            <a:r>
              <a:rPr lang="en-US" sz="1000" dirty="0" err="1"/>
              <a:t>crossfittter</a:t>
            </a:r>
            <a:r>
              <a:rPr lang="en-US" sz="1000" dirty="0"/>
              <a:t> Brooke </a:t>
            </a:r>
            <a:r>
              <a:rPr lang="en-US" sz="1000" dirty="0" err="1"/>
              <a:t>Ence</a:t>
            </a:r>
            <a:endParaRPr lang="en-US" sz="1000" dirty="0"/>
          </a:p>
        </p:txBody>
      </p:sp>
      <p:sp>
        <p:nvSpPr>
          <p:cNvPr id="3" name="TextBox 2">
            <a:extLst>
              <a:ext uri="{FF2B5EF4-FFF2-40B4-BE49-F238E27FC236}">
                <a16:creationId xmlns:a16="http://schemas.microsoft.com/office/drawing/2014/main" id="{797CD787-DCD0-A144-8E69-6ACEBE0569A0}"/>
              </a:ext>
            </a:extLst>
          </p:cNvPr>
          <p:cNvSpPr txBox="1"/>
          <p:nvPr/>
        </p:nvSpPr>
        <p:spPr>
          <a:xfrm>
            <a:off x="2362200" y="4359116"/>
            <a:ext cx="1524000" cy="553998"/>
          </a:xfrm>
          <a:prstGeom prst="rect">
            <a:avLst/>
          </a:prstGeom>
          <a:noFill/>
        </p:spPr>
        <p:txBody>
          <a:bodyPr wrap="square" rtlCol="0">
            <a:spAutoFit/>
          </a:bodyPr>
          <a:lstStyle/>
          <a:p>
            <a:pPr marL="171450" indent="-171450">
              <a:buFont typeface="Arial" panose="020B0604020202020204" pitchFamily="34" charset="0"/>
              <a:buChar char="•"/>
            </a:pPr>
            <a:r>
              <a:rPr lang="en-US" sz="1000" dirty="0" err="1"/>
              <a:t>Crossfit</a:t>
            </a:r>
            <a:r>
              <a:rPr lang="en-US" sz="1000" dirty="0"/>
              <a:t> market?</a:t>
            </a:r>
          </a:p>
          <a:p>
            <a:pPr marL="171450" indent="-171450">
              <a:buFont typeface="Arial" panose="020B0604020202020204" pitchFamily="34" charset="0"/>
              <a:buChar char="•"/>
            </a:pPr>
            <a:r>
              <a:rPr lang="en-US" sz="1000" dirty="0"/>
              <a:t>WW Lasso Jump rope</a:t>
            </a:r>
          </a:p>
          <a:p>
            <a:pPr marL="171450" indent="-171450">
              <a:buFont typeface="Arial" panose="020B0604020202020204" pitchFamily="34" charset="0"/>
              <a:buChar char="•"/>
            </a:pPr>
            <a:r>
              <a:rPr lang="en-US" sz="1000" dirty="0"/>
              <a:t>WW wrist wraps</a:t>
            </a:r>
          </a:p>
        </p:txBody>
      </p:sp>
      <p:sp>
        <p:nvSpPr>
          <p:cNvPr id="8" name="TextBox 7">
            <a:extLst>
              <a:ext uri="{FF2B5EF4-FFF2-40B4-BE49-F238E27FC236}">
                <a16:creationId xmlns:a16="http://schemas.microsoft.com/office/drawing/2014/main" id="{688EC5DA-D0FA-2949-83AB-4FA877892F1C}"/>
              </a:ext>
            </a:extLst>
          </p:cNvPr>
          <p:cNvSpPr txBox="1"/>
          <p:nvPr/>
        </p:nvSpPr>
        <p:spPr>
          <a:xfrm>
            <a:off x="4724400" y="4095750"/>
            <a:ext cx="1676400" cy="553998"/>
          </a:xfrm>
          <a:prstGeom prst="rect">
            <a:avLst/>
          </a:prstGeom>
          <a:noFill/>
        </p:spPr>
        <p:txBody>
          <a:bodyPr wrap="square" rtlCol="0">
            <a:spAutoFit/>
          </a:bodyPr>
          <a:lstStyle/>
          <a:p>
            <a:pPr marL="171450" indent="-171450">
              <a:buFont typeface="Arial" panose="020B0604020202020204" pitchFamily="34" charset="0"/>
              <a:buChar char="•"/>
            </a:pPr>
            <a:r>
              <a:rPr lang="en-US" sz="1000" dirty="0"/>
              <a:t>Fitness market?</a:t>
            </a:r>
          </a:p>
          <a:p>
            <a:pPr marL="171450" indent="-171450">
              <a:buFont typeface="Arial" panose="020B0604020202020204" pitchFamily="34" charset="0"/>
              <a:buChar char="•"/>
            </a:pPr>
            <a:r>
              <a:rPr lang="en-US" sz="1000" dirty="0"/>
              <a:t>Superman knee sleeves</a:t>
            </a:r>
          </a:p>
          <a:p>
            <a:pPr marL="171450" indent="-171450">
              <a:buFont typeface="Arial" panose="020B0604020202020204" pitchFamily="34" charset="0"/>
              <a:buChar char="•"/>
            </a:pPr>
            <a:r>
              <a:rPr lang="en-US" sz="1000" dirty="0"/>
              <a:t>Batman lifting belt</a:t>
            </a:r>
          </a:p>
        </p:txBody>
      </p:sp>
      <p:sp>
        <p:nvSpPr>
          <p:cNvPr id="6" name="Slide Number Placeholder 5">
            <a:extLst>
              <a:ext uri="{FF2B5EF4-FFF2-40B4-BE49-F238E27FC236}">
                <a16:creationId xmlns:a16="http://schemas.microsoft.com/office/drawing/2014/main" id="{63101F8C-22AF-3343-8282-5CDEEE6BE659}"/>
              </a:ext>
            </a:extLst>
          </p:cNvPr>
          <p:cNvSpPr>
            <a:spLocks noGrp="1"/>
          </p:cNvSpPr>
          <p:nvPr>
            <p:ph type="sldNum" sz="quarter" idx="12"/>
          </p:nvPr>
        </p:nvSpPr>
        <p:spPr/>
        <p:txBody>
          <a:bodyPr/>
          <a:lstStyle/>
          <a:p>
            <a:fld id="{A46A3D96-9BBF-41F0-AC36-0ADDB5426B70}"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28198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p:txBody>
          <a:bodyPr/>
          <a:lstStyle/>
          <a:p>
            <a:r>
              <a:rPr lang="en-US" dirty="0"/>
              <a:t>Diversification - Merch Ideas</a:t>
            </a:r>
          </a:p>
        </p:txBody>
      </p:sp>
      <p:sp>
        <p:nvSpPr>
          <p:cNvPr id="24" name="TextBox 23">
            <a:extLst>
              <a:ext uri="{FF2B5EF4-FFF2-40B4-BE49-F238E27FC236}">
                <a16:creationId xmlns:a16="http://schemas.microsoft.com/office/drawing/2014/main" id="{5338B3B5-693E-D548-8C0B-FFA24985A6B2}"/>
              </a:ext>
            </a:extLst>
          </p:cNvPr>
          <p:cNvSpPr txBox="1"/>
          <p:nvPr/>
        </p:nvSpPr>
        <p:spPr>
          <a:xfrm>
            <a:off x="2209800" y="3562350"/>
            <a:ext cx="5410200" cy="1615827"/>
          </a:xfrm>
          <a:prstGeom prst="rect">
            <a:avLst/>
          </a:prstGeom>
          <a:noFill/>
        </p:spPr>
        <p:txBody>
          <a:bodyPr wrap="square" rtlCol="0">
            <a:spAutoFit/>
          </a:bodyPr>
          <a:lstStyle/>
          <a:p>
            <a:r>
              <a:rPr lang="en-US" sz="1100" dirty="0">
                <a:latin typeface="+mj-lt"/>
              </a:rPr>
              <a:t>DC Book Club Wallpaper Download + Decal &amp; Disrupt Sports</a:t>
            </a:r>
          </a:p>
          <a:p>
            <a:endParaRPr lang="en-US" sz="1100" dirty="0">
              <a:latin typeface="+mj-lt"/>
            </a:endParaRPr>
          </a:p>
          <a:p>
            <a:pPr marL="171450" indent="-171450">
              <a:buFont typeface="Arial" panose="020B0604020202020204" pitchFamily="34" charset="0"/>
              <a:buChar char="•"/>
            </a:pPr>
            <a:r>
              <a:rPr lang="en-US" sz="1100" dirty="0"/>
              <a:t>Disrupt Sports Vendor – customizable skateboards, snowboards, surfboards using decals.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Use downloadable DC Book Club Wallpaper to convert into Decal with Disrupt Sports</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September through November - snow gear sales peak season</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New target market – snowboarders, outdoor adventurers</a:t>
            </a:r>
          </a:p>
        </p:txBody>
      </p:sp>
      <p:pic>
        <p:nvPicPr>
          <p:cNvPr id="4" name="Picture 3">
            <a:extLst>
              <a:ext uri="{FF2B5EF4-FFF2-40B4-BE49-F238E27FC236}">
                <a16:creationId xmlns:a16="http://schemas.microsoft.com/office/drawing/2014/main" id="{09C79553-890F-8344-B4CA-1A17CA87E790}"/>
              </a:ext>
            </a:extLst>
          </p:cNvPr>
          <p:cNvPicPr>
            <a:picLocks noChangeAspect="1"/>
          </p:cNvPicPr>
          <p:nvPr/>
        </p:nvPicPr>
        <p:blipFill>
          <a:blip r:embed="rId2"/>
          <a:stretch>
            <a:fillRect/>
          </a:stretch>
        </p:blipFill>
        <p:spPr>
          <a:xfrm>
            <a:off x="4069205" y="692611"/>
            <a:ext cx="502795" cy="262890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676A5853-D222-3347-BF73-F17373A5B766}"/>
              </a:ext>
            </a:extLst>
          </p:cNvPr>
          <p:cNvPicPr>
            <a:picLocks noChangeAspect="1"/>
          </p:cNvPicPr>
          <p:nvPr/>
        </p:nvPicPr>
        <p:blipFill>
          <a:blip r:embed="rId3"/>
          <a:stretch>
            <a:fillRect/>
          </a:stretch>
        </p:blipFill>
        <p:spPr>
          <a:xfrm>
            <a:off x="4790502" y="642682"/>
            <a:ext cx="502796" cy="2678829"/>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61A66EFB-B20E-8A4C-A019-E6AA632E00F9}"/>
              </a:ext>
            </a:extLst>
          </p:cNvPr>
          <p:cNvPicPr>
            <a:picLocks noChangeAspect="1"/>
          </p:cNvPicPr>
          <p:nvPr/>
        </p:nvPicPr>
        <p:blipFill>
          <a:blip r:embed="rId4"/>
          <a:stretch>
            <a:fillRect/>
          </a:stretch>
        </p:blipFill>
        <p:spPr>
          <a:xfrm>
            <a:off x="5651500" y="718882"/>
            <a:ext cx="3111500" cy="2476500"/>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A382ECF2-1F9B-CB4F-B7B4-CB66DD5E076F}"/>
              </a:ext>
            </a:extLst>
          </p:cNvPr>
          <p:cNvPicPr>
            <a:picLocks noChangeAspect="1"/>
          </p:cNvPicPr>
          <p:nvPr/>
        </p:nvPicPr>
        <p:blipFill>
          <a:blip r:embed="rId5"/>
          <a:stretch>
            <a:fillRect/>
          </a:stretch>
        </p:blipFill>
        <p:spPr>
          <a:xfrm>
            <a:off x="470475" y="782624"/>
            <a:ext cx="2930394" cy="2448874"/>
          </a:xfrm>
          <a:prstGeom prst="rect">
            <a:avLst/>
          </a:prstGeom>
          <a:effectLst>
            <a:outerShdw blurRad="50800" dist="38100" dir="5400000" algn="t" rotWithShape="0">
              <a:prstClr val="black">
                <a:alpha val="40000"/>
              </a:prstClr>
            </a:outerShdw>
          </a:effectLst>
        </p:spPr>
      </p:pic>
      <p:sp>
        <p:nvSpPr>
          <p:cNvPr id="9" name="Right Arrow 8">
            <a:extLst>
              <a:ext uri="{FF2B5EF4-FFF2-40B4-BE49-F238E27FC236}">
                <a16:creationId xmlns:a16="http://schemas.microsoft.com/office/drawing/2014/main" id="{B0A8AF15-CA52-2D45-A147-8D079D762787}"/>
              </a:ext>
            </a:extLst>
          </p:cNvPr>
          <p:cNvSpPr/>
          <p:nvPr/>
        </p:nvSpPr>
        <p:spPr>
          <a:xfrm>
            <a:off x="3581400" y="1809750"/>
            <a:ext cx="381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3FCB8E-A2DA-874D-B9BE-1AB47EA48B34}"/>
              </a:ext>
            </a:extLst>
          </p:cNvPr>
          <p:cNvSpPr txBox="1"/>
          <p:nvPr/>
        </p:nvSpPr>
        <p:spPr>
          <a:xfrm>
            <a:off x="4225255" y="3299996"/>
            <a:ext cx="949898" cy="338554"/>
          </a:xfrm>
          <a:prstGeom prst="rect">
            <a:avLst/>
          </a:prstGeom>
          <a:noFill/>
        </p:spPr>
        <p:txBody>
          <a:bodyPr wrap="square" rtlCol="0">
            <a:spAutoFit/>
          </a:bodyPr>
          <a:lstStyle/>
          <a:p>
            <a:pPr algn="ctr"/>
            <a:r>
              <a:rPr lang="en-US" sz="800" i="1" dirty="0"/>
              <a:t>Arbor Snowboards for concept only</a:t>
            </a:r>
          </a:p>
        </p:txBody>
      </p:sp>
      <p:sp>
        <p:nvSpPr>
          <p:cNvPr id="36" name="TextBox 35">
            <a:extLst>
              <a:ext uri="{FF2B5EF4-FFF2-40B4-BE49-F238E27FC236}">
                <a16:creationId xmlns:a16="http://schemas.microsoft.com/office/drawing/2014/main" id="{F8F6BDCF-D6E8-C549-9FB1-E3B50BC967A6}"/>
              </a:ext>
            </a:extLst>
          </p:cNvPr>
          <p:cNvSpPr txBox="1"/>
          <p:nvPr/>
        </p:nvSpPr>
        <p:spPr>
          <a:xfrm>
            <a:off x="6670102" y="3290764"/>
            <a:ext cx="949898" cy="338554"/>
          </a:xfrm>
          <a:prstGeom prst="rect">
            <a:avLst/>
          </a:prstGeom>
          <a:noFill/>
        </p:spPr>
        <p:txBody>
          <a:bodyPr wrap="square" rtlCol="0">
            <a:spAutoFit/>
          </a:bodyPr>
          <a:lstStyle/>
          <a:p>
            <a:pPr algn="ctr"/>
            <a:r>
              <a:rPr lang="en-US" sz="800" i="1" dirty="0"/>
              <a:t>Arbor Skateboards</a:t>
            </a:r>
          </a:p>
          <a:p>
            <a:pPr algn="ctr"/>
            <a:r>
              <a:rPr lang="en-US" sz="800" i="1" dirty="0"/>
              <a:t>For concept only</a:t>
            </a:r>
          </a:p>
        </p:txBody>
      </p:sp>
      <p:sp>
        <p:nvSpPr>
          <p:cNvPr id="37" name="TextBox 36">
            <a:extLst>
              <a:ext uri="{FF2B5EF4-FFF2-40B4-BE49-F238E27FC236}">
                <a16:creationId xmlns:a16="http://schemas.microsoft.com/office/drawing/2014/main" id="{77F8A430-B6B6-5141-94F7-B0B33183AB24}"/>
              </a:ext>
            </a:extLst>
          </p:cNvPr>
          <p:cNvSpPr txBox="1"/>
          <p:nvPr/>
        </p:nvSpPr>
        <p:spPr>
          <a:xfrm>
            <a:off x="1275205" y="3290764"/>
            <a:ext cx="949898" cy="338554"/>
          </a:xfrm>
          <a:prstGeom prst="rect">
            <a:avLst/>
          </a:prstGeom>
          <a:noFill/>
        </p:spPr>
        <p:txBody>
          <a:bodyPr wrap="square" rtlCol="0">
            <a:spAutoFit/>
          </a:bodyPr>
          <a:lstStyle/>
          <a:p>
            <a:pPr algn="ctr"/>
            <a:r>
              <a:rPr lang="en-US" sz="800" i="1" dirty="0"/>
              <a:t>DC Book Club Wallpaper</a:t>
            </a:r>
          </a:p>
        </p:txBody>
      </p:sp>
      <p:sp>
        <p:nvSpPr>
          <p:cNvPr id="11" name="Slide Number Placeholder 10">
            <a:extLst>
              <a:ext uri="{FF2B5EF4-FFF2-40B4-BE49-F238E27FC236}">
                <a16:creationId xmlns:a16="http://schemas.microsoft.com/office/drawing/2014/main" id="{668F038F-FACC-F04A-8302-633E787C81FE}"/>
              </a:ext>
            </a:extLst>
          </p:cNvPr>
          <p:cNvSpPr>
            <a:spLocks noGrp="1"/>
          </p:cNvSpPr>
          <p:nvPr>
            <p:ph type="sldNum" sz="quarter" idx="12"/>
          </p:nvPr>
        </p:nvSpPr>
        <p:spPr/>
        <p:txBody>
          <a:bodyPr/>
          <a:lstStyle/>
          <a:p>
            <a:fld id="{A46A3D96-9BBF-41F0-AC36-0ADDB5426B70}"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62106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a:xfrm>
            <a:off x="304800" y="57150"/>
            <a:ext cx="8534400" cy="1102519"/>
          </a:xfrm>
        </p:spPr>
        <p:txBody>
          <a:bodyPr/>
          <a:lstStyle/>
          <a:p>
            <a:r>
              <a:rPr lang="en-US" dirty="0"/>
              <a:t>Personalization to Hyper-Personalization</a:t>
            </a:r>
          </a:p>
        </p:txBody>
      </p:sp>
      <p:sp>
        <p:nvSpPr>
          <p:cNvPr id="24" name="TextBox 23">
            <a:extLst>
              <a:ext uri="{FF2B5EF4-FFF2-40B4-BE49-F238E27FC236}">
                <a16:creationId xmlns:a16="http://schemas.microsoft.com/office/drawing/2014/main" id="{5338B3B5-693E-D548-8C0B-FFA24985A6B2}"/>
              </a:ext>
            </a:extLst>
          </p:cNvPr>
          <p:cNvSpPr txBox="1"/>
          <p:nvPr/>
        </p:nvSpPr>
        <p:spPr>
          <a:xfrm>
            <a:off x="381000" y="1047750"/>
            <a:ext cx="8305800"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a:t>Single-Sign-On (SSO)</a:t>
            </a:r>
            <a:r>
              <a:rPr lang="en-US" dirty="0"/>
              <a:t>– Provide the ability for our fans to sign up or sign in on DC and have access to all DC Platforms, including DC Shop (Engineers: Eric Chazan, Chris Porch, Aaron Tidwell, </a:t>
            </a:r>
            <a:r>
              <a:rPr lang="en-US" dirty="0" err="1"/>
              <a:t>Harshil</a:t>
            </a:r>
            <a:r>
              <a:rPr lang="en-US" dirty="0"/>
              <a:t> Shah, Phil Walton)</a:t>
            </a:r>
          </a:p>
          <a:p>
            <a:pPr marL="742950" lvl="1" indent="-285750">
              <a:buFont typeface="Arial" panose="020B0604020202020204" pitchFamily="34" charset="0"/>
              <a:buChar char="•"/>
            </a:pPr>
            <a:r>
              <a:rPr lang="en-US" b="1" dirty="0"/>
              <a:t>Shop Account Management </a:t>
            </a:r>
            <a:r>
              <a:rPr lang="en-US" dirty="0"/>
              <a:t>– with SSO, provide a way for customers to track and manage orders, view purchase history, and manage payment options. </a:t>
            </a:r>
          </a:p>
          <a:p>
            <a:pPr marL="742950" lvl="1" indent="-285750">
              <a:buFont typeface="Arial" panose="020B0604020202020204" pitchFamily="34" charset="0"/>
              <a:buChar char="•"/>
            </a:pPr>
            <a:r>
              <a:rPr lang="en-US" b="1" dirty="0"/>
              <a:t>Guest to Customer checkout</a:t>
            </a:r>
            <a:r>
              <a:rPr lang="en-US" dirty="0"/>
              <a:t> – provide a way for customer to choose to create an account after purchase, optimizing customer conversion while retaining ease of guest checkout.</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Customer Data Mining Cross-Platforms </a:t>
            </a:r>
            <a:r>
              <a:rPr lang="en-US" dirty="0"/>
              <a:t>– with SSO, enhance customer data mining and integration to cross platforms.  For DC Shop, collect customer demographics, location, social, and purchase behavior (Data Lead: Nikhil Bhat)</a:t>
            </a:r>
          </a:p>
          <a:p>
            <a:endParaRPr lang="en-US" dirty="0"/>
          </a:p>
          <a:p>
            <a:pPr marL="285750" indent="-28575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4D3B606D-B36A-5C4F-8E14-EBDEEC851674}"/>
              </a:ext>
            </a:extLst>
          </p:cNvPr>
          <p:cNvSpPr>
            <a:spLocks noGrp="1"/>
          </p:cNvSpPr>
          <p:nvPr>
            <p:ph type="sldNum" sz="quarter" idx="12"/>
          </p:nvPr>
        </p:nvSpPr>
        <p:spPr/>
        <p:txBody>
          <a:bodyPr/>
          <a:lstStyle/>
          <a:p>
            <a:fld id="{A46A3D96-9BBF-41F0-AC36-0ADDB5426B70}"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53555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a:xfrm>
            <a:off x="304800" y="57150"/>
            <a:ext cx="8534400" cy="1102519"/>
          </a:xfrm>
        </p:spPr>
        <p:txBody>
          <a:bodyPr/>
          <a:lstStyle/>
          <a:p>
            <a:r>
              <a:rPr lang="en-US" dirty="0"/>
              <a:t>CRM and CXM</a:t>
            </a:r>
          </a:p>
        </p:txBody>
      </p:sp>
      <p:sp>
        <p:nvSpPr>
          <p:cNvPr id="24" name="TextBox 23">
            <a:extLst>
              <a:ext uri="{FF2B5EF4-FFF2-40B4-BE49-F238E27FC236}">
                <a16:creationId xmlns:a16="http://schemas.microsoft.com/office/drawing/2014/main" id="{5338B3B5-693E-D548-8C0B-FFA24985A6B2}"/>
              </a:ext>
            </a:extLst>
          </p:cNvPr>
          <p:cNvSpPr txBox="1"/>
          <p:nvPr/>
        </p:nvSpPr>
        <p:spPr>
          <a:xfrm>
            <a:off x="381000" y="1047750"/>
            <a:ext cx="7848600" cy="2862322"/>
          </a:xfrm>
          <a:prstGeom prst="rect">
            <a:avLst/>
          </a:prstGeom>
          <a:noFill/>
        </p:spPr>
        <p:txBody>
          <a:bodyPr wrap="square" rtlCol="0">
            <a:spAutoFit/>
          </a:bodyPr>
          <a:lstStyle/>
          <a:p>
            <a:r>
              <a:rPr lang="en-US" b="1" dirty="0"/>
              <a:t>CRM </a:t>
            </a:r>
            <a:r>
              <a:rPr lang="en-US" dirty="0"/>
              <a:t>– with SSO, features available:</a:t>
            </a:r>
          </a:p>
          <a:p>
            <a:pPr marL="285750" indent="-285750">
              <a:buFont typeface="Arial" panose="020B0604020202020204" pitchFamily="34" charset="0"/>
              <a:buChar char="•"/>
            </a:pPr>
            <a:r>
              <a:rPr lang="en-US" dirty="0"/>
              <a:t>Abandon cart tracking, personalized product recommendations and attachments (upsell)</a:t>
            </a:r>
          </a:p>
          <a:p>
            <a:pPr marL="285750" indent="-285750">
              <a:buFont typeface="Arial" panose="020B0604020202020204" pitchFamily="34" charset="0"/>
              <a:buChar char="•"/>
            </a:pPr>
            <a:endParaRPr lang="en-US" dirty="0"/>
          </a:p>
          <a:p>
            <a:r>
              <a:rPr lang="en-US" b="1" dirty="0"/>
              <a:t>CXM</a:t>
            </a:r>
            <a:r>
              <a:rPr lang="en-US" dirty="0"/>
              <a:t> – with SSO, features available:</a:t>
            </a:r>
          </a:p>
          <a:p>
            <a:pPr marL="285750" indent="-285750">
              <a:buFont typeface="Arial" panose="020B0604020202020204" pitchFamily="34" charset="0"/>
              <a:buChar char="•"/>
            </a:pPr>
            <a:r>
              <a:rPr lang="en-US" dirty="0"/>
              <a:t>Wish List and/or Save Later, product reviews, product sharing, Q&amp;A, customer service response chat.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NPS Survey – send NPS survey to our customers to further understand their needs and improve the shop and DC platforms experience from feedback.</a:t>
            </a:r>
          </a:p>
        </p:txBody>
      </p:sp>
      <p:sp>
        <p:nvSpPr>
          <p:cNvPr id="2" name="Slide Number Placeholder 1">
            <a:extLst>
              <a:ext uri="{FF2B5EF4-FFF2-40B4-BE49-F238E27FC236}">
                <a16:creationId xmlns:a16="http://schemas.microsoft.com/office/drawing/2014/main" id="{19387A21-0B77-B643-80A6-15D68A97A86A}"/>
              </a:ext>
            </a:extLst>
          </p:cNvPr>
          <p:cNvSpPr>
            <a:spLocks noGrp="1"/>
          </p:cNvSpPr>
          <p:nvPr>
            <p:ph type="sldNum" sz="quarter" idx="12"/>
          </p:nvPr>
        </p:nvSpPr>
        <p:spPr/>
        <p:txBody>
          <a:bodyPr/>
          <a:lstStyle/>
          <a:p>
            <a:fld id="{A46A3D96-9BBF-41F0-AC36-0ADDB5426B70}"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23966817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3D1DCD827CAE4F991EFF2F7507EF8B" ma:contentTypeVersion="12" ma:contentTypeDescription="Create a new document." ma:contentTypeScope="" ma:versionID="7b5d3219298c47af7c27ada680e63c52">
  <xsd:schema xmlns:xsd="http://www.w3.org/2001/XMLSchema" xmlns:xs="http://www.w3.org/2001/XMLSchema" xmlns:p="http://schemas.microsoft.com/office/2006/metadata/properties" xmlns:ns2="e5d55988-14e8-47dd-be5a-0cd187701b8a" xmlns:ns3="14366a93-b106-4ff2-9d16-d205369598e1" targetNamespace="http://schemas.microsoft.com/office/2006/metadata/properties" ma:root="true" ma:fieldsID="7ab97f73d07f794b7309d74e8c8cc20a" ns2:_="" ns3:_="">
    <xsd:import namespace="e5d55988-14e8-47dd-be5a-0cd187701b8a"/>
    <xsd:import namespace="14366a93-b106-4ff2-9d16-d205369598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d55988-14e8-47dd-be5a-0cd187701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366a93-b106-4ff2-9d16-d205369598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BCB2F-90B3-4C68-A845-9FD680704B60}">
  <ds:schemaRefs>
    <ds:schemaRef ds:uri="http://schemas.microsoft.com/sharepoint/v3/contenttype/forms"/>
  </ds:schemaRefs>
</ds:datastoreItem>
</file>

<file path=customXml/itemProps2.xml><?xml version="1.0" encoding="utf-8"?>
<ds:datastoreItem xmlns:ds="http://schemas.openxmlformats.org/officeDocument/2006/customXml" ds:itemID="{331A90C5-6E3F-4A8E-B6D6-A73B133FC00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9DE8C5-8B6E-4906-ADAD-23CC6A61D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d55988-14e8-47dd-be5a-0cd187701b8a"/>
    <ds:schemaRef ds:uri="14366a93-b106-4ff2-9d16-d20536959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10865</TotalTime>
  <Words>999</Words>
  <Application>Microsoft Macintosh PowerPoint</Application>
  <PresentationFormat>On-screen Show (16:9)</PresentationFormat>
  <Paragraphs>167</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Bradley Hand ITC</vt:lpstr>
      <vt:lpstr>Calibri</vt:lpstr>
      <vt:lpstr>Franklin Gothic Heavy</vt:lpstr>
      <vt:lpstr>1_Office Theme</vt:lpstr>
      <vt:lpstr>PowerPoint Presentation</vt:lpstr>
      <vt:lpstr>PowerPoint Presentation</vt:lpstr>
      <vt:lpstr>Market Penetration &amp; Development</vt:lpstr>
      <vt:lpstr>DC Shop Embeddable Carousel</vt:lpstr>
      <vt:lpstr>Product Development and Diversification</vt:lpstr>
      <vt:lpstr>Diversification - Merch Ideas</vt:lpstr>
      <vt:lpstr>Personalization to Hyper-Personalization</vt:lpstr>
      <vt:lpstr>CRM and CXM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Timeline Tool Kit 2</dc:title>
  <dc:creator>PresenterMedia.com</dc:creator>
  <cp:lastModifiedBy>Eunice Quezon</cp:lastModifiedBy>
  <cp:revision>59</cp:revision>
  <dcterms:created xsi:type="dcterms:W3CDTF">2012-08-10T20:04:03Z</dcterms:created>
  <dcterms:modified xsi:type="dcterms:W3CDTF">2025-05-21T20:20:38Z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0x010100CC3D1DCD827CAE4F991EFF2F7507EF8B</vt:lpwstr>
  </property>
</Properties>
</file>