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95" r:id="rId2"/>
    <p:sldId id="294" r:id="rId3"/>
    <p:sldId id="290" r:id="rId4"/>
    <p:sldId id="293" r:id="rId5"/>
    <p:sldId id="291" r:id="rId6"/>
    <p:sldId id="292" r:id="rId7"/>
    <p:sldId id="280" r:id="rId8"/>
    <p:sldId id="283" r:id="rId9"/>
    <p:sldId id="2144327426" r:id="rId10"/>
    <p:sldId id="214432742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5863"/>
    <a:srgbClr val="EED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75"/>
    <p:restoredTop sz="94609"/>
  </p:normalViewPr>
  <p:slideViewPr>
    <p:cSldViewPr snapToGrid="0" snapToObjects="1">
      <p:cViewPr varScale="1">
        <p:scale>
          <a:sx n="137" d="100"/>
          <a:sy n="137" d="100"/>
        </p:scale>
        <p:origin x="132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tx1"/>
                </a:solidFill>
              </a:rPr>
              <a:t>Gross Revenue</a:t>
            </a:r>
            <a:r>
              <a:rPr lang="en-US" sz="1200" b="1" baseline="0" dirty="0">
                <a:solidFill>
                  <a:schemeClr val="tx1"/>
                </a:solidFill>
              </a:rPr>
              <a:t> by Month</a:t>
            </a:r>
          </a:p>
          <a:p>
            <a:pPr>
              <a:defRPr sz="1200" b="1">
                <a:solidFill>
                  <a:schemeClr val="tx1"/>
                </a:solidFill>
              </a:defRPr>
            </a:pPr>
            <a:r>
              <a:rPr lang="en-US" sz="1000" b="1" baseline="0" dirty="0">
                <a:solidFill>
                  <a:schemeClr val="tx1"/>
                </a:solidFill>
              </a:rPr>
              <a:t>Target Q3 $1,138,256 USD</a:t>
            </a:r>
            <a:endParaRPr lang="en-US" sz="10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3064084812491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 -to-date</c:v>
                </c:pt>
              </c:strCache>
            </c:strRef>
          </c:tx>
          <c:spPr>
            <a:solidFill>
              <a:schemeClr val="accent1">
                <a:shade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022-024A-BE0B-34074009D6CE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022-024A-BE0B-34074009D6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7/4 - 7/31</c:v>
                </c:pt>
                <c:pt idx="1">
                  <c:v>8/1 - 8/28</c:v>
                </c:pt>
                <c:pt idx="2">
                  <c:v>8/29 - 9/25</c:v>
                </c:pt>
                <c:pt idx="3">
                  <c:v>Q3 Goal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D022-024A-BE0B-34074009D6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Week 1</c:v>
                </c:pt>
              </c:strCache>
            </c:strRef>
          </c:tx>
          <c:spPr>
            <a:solidFill>
              <a:schemeClr val="accent1">
                <a:shade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7/4 - 7/31</c:v>
                </c:pt>
                <c:pt idx="1">
                  <c:v>8/1 - 8/28</c:v>
                </c:pt>
                <c:pt idx="2">
                  <c:v>8/29 - 9/25</c:v>
                </c:pt>
                <c:pt idx="3">
                  <c:v>Q3 Goal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 formatCode="#,##0">
                  <c:v>3798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22-024A-BE0B-34074009D6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Week 2</c:v>
                </c:pt>
              </c:strCache>
            </c:strRef>
          </c:tx>
          <c:spPr>
            <a:solidFill>
              <a:schemeClr val="accent1">
                <a:shade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7/4 - 7/31</c:v>
                </c:pt>
                <c:pt idx="1">
                  <c:v>8/1 - 8/28</c:v>
                </c:pt>
                <c:pt idx="2">
                  <c:v>8/29 - 9/25</c:v>
                </c:pt>
                <c:pt idx="3">
                  <c:v>Q3 Goal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 formatCode="#,##0">
                  <c:v>3933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22-024A-BE0B-34074009D6C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Week 3</c:v>
                </c:pt>
              </c:strCache>
            </c:strRef>
          </c:tx>
          <c:spPr>
            <a:solidFill>
              <a:schemeClr val="accent1">
                <a:tint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7/4 - 7/31</c:v>
                </c:pt>
                <c:pt idx="1">
                  <c:v>8/1 - 8/28</c:v>
                </c:pt>
                <c:pt idx="2">
                  <c:v>8/29 - 9/25</c:v>
                </c:pt>
                <c:pt idx="3">
                  <c:v>Q3 Goal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 formatCode="#,##0">
                  <c:v>3382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022-024A-BE0B-34074009D6C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Week 4</c:v>
                </c:pt>
              </c:strCache>
            </c:strRef>
          </c:tx>
          <c:spPr>
            <a:solidFill>
              <a:schemeClr val="accent1">
                <a:tint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7/4 - 7/31</c:v>
                </c:pt>
                <c:pt idx="1">
                  <c:v>8/1 - 8/28</c:v>
                </c:pt>
                <c:pt idx="2">
                  <c:v>8/29 - 9/25</c:v>
                </c:pt>
                <c:pt idx="3">
                  <c:v>Q3 Goal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 formatCode="#,##0">
                  <c:v>3976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022-024A-BE0B-34074009D6C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Revenue Target</c:v>
                </c:pt>
              </c:strCache>
            </c:strRef>
          </c:tx>
          <c:spPr>
            <a:solidFill>
              <a:schemeClr val="accent1">
                <a:tint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7/4 - 7/31</c:v>
                </c:pt>
                <c:pt idx="1">
                  <c:v>8/1 - 8/28</c:v>
                </c:pt>
                <c:pt idx="2">
                  <c:v>8/29 - 9/25</c:v>
                </c:pt>
                <c:pt idx="3">
                  <c:v>Q3 Goal</c:v>
                </c:pt>
              </c:strCache>
            </c:strRef>
          </c:cat>
          <c:val>
            <c:numRef>
              <c:f>Sheet1!$G$2:$G$5</c:f>
              <c:numCache>
                <c:formatCode>#,##0</c:formatCode>
                <c:ptCount val="4"/>
                <c:pt idx="0">
                  <c:v>19058.68</c:v>
                </c:pt>
                <c:pt idx="1">
                  <c:v>364241.91999999998</c:v>
                </c:pt>
                <c:pt idx="2">
                  <c:v>739866.4</c:v>
                </c:pt>
                <c:pt idx="3" formatCode="_(* #,##0_);_(* \(#,##0\);_(* &quot;-&quot;??_);_(@_)">
                  <c:v>1138256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022-024A-BE0B-34074009D6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288545184"/>
        <c:axId val="1344223248"/>
      </c:barChart>
      <c:catAx>
        <c:axId val="128854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4223248"/>
        <c:crossesAt val="0"/>
        <c:auto val="1"/>
        <c:lblAlgn val="ctr"/>
        <c:lblOffset val="100"/>
        <c:noMultiLvlLbl val="0"/>
      </c:catAx>
      <c:valAx>
        <c:axId val="1344223248"/>
        <c:scaling>
          <c:orientation val="minMax"/>
          <c:max val="12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dirty="0"/>
                  <a:t>Gross Revenue</a:t>
                </a:r>
                <a:r>
                  <a:rPr lang="en-US" sz="800" baseline="0" dirty="0"/>
                  <a:t> in USD</a:t>
                </a:r>
                <a:endParaRPr lang="en-US" sz="800" dirty="0"/>
              </a:p>
            </c:rich>
          </c:tx>
          <c:layout>
            <c:manualLayout>
              <c:xMode val="edge"/>
              <c:yMode val="edge"/>
              <c:x val="3.1779661016949155E-3"/>
              <c:y val="0.436169452393256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545184"/>
        <c:crosses val="autoZero"/>
        <c:crossBetween val="between"/>
        <c:majorUnit val="50000"/>
        <c:min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Gross Revenue by Quarter</a:t>
            </a:r>
          </a:p>
          <a:p>
            <a:pPr>
              <a:defRPr/>
            </a:pPr>
            <a:r>
              <a:rPr lang="en-US"/>
              <a:t>Target FY $3,283,926 USD</a:t>
            </a:r>
          </a:p>
        </c:rich>
      </c:tx>
      <c:layout>
        <c:manualLayout>
          <c:xMode val="edge"/>
          <c:yMode val="edge"/>
          <c:x val="0.4366895769384759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794174562925412E-2"/>
          <c:y val="0.10760009290040375"/>
          <c:w val="0.91943463899639666"/>
          <c:h val="0.811859542131275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 -to-date</c:v>
                </c:pt>
              </c:strCache>
            </c:strRef>
          </c:tx>
          <c:spPr>
            <a:solidFill>
              <a:schemeClr val="accent1">
                <a:shade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022-024A-BE0B-34074009D6CE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022-024A-BE0B-34074009D6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1/19 - 2/13   </c:v>
                </c:pt>
                <c:pt idx="1">
                  <c:v>2/14 - 3/13 </c:v>
                </c:pt>
                <c:pt idx="2">
                  <c:v>3/14 - 4/10</c:v>
                </c:pt>
                <c:pt idx="3">
                  <c:v>Q1 Goal</c:v>
                </c:pt>
                <c:pt idx="5">
                  <c:v>4/11-5/8</c:v>
                </c:pt>
                <c:pt idx="6">
                  <c:v>5/9-6/5</c:v>
                </c:pt>
                <c:pt idx="7">
                  <c:v>6/6-7/3</c:v>
                </c:pt>
                <c:pt idx="8">
                  <c:v>Q2 Goal</c:v>
                </c:pt>
                <c:pt idx="10">
                  <c:v>7/4 - 7/31</c:v>
                </c:pt>
                <c:pt idx="11">
                  <c:v>8/1 - 8/28</c:v>
                </c:pt>
                <c:pt idx="12">
                  <c:v>8/29 - 9/25</c:v>
                </c:pt>
                <c:pt idx="13">
                  <c:v>Q3 Goal</c:v>
                </c:pt>
                <c:pt idx="15">
                  <c:v>9/26 - 10/23</c:v>
                </c:pt>
                <c:pt idx="16">
                  <c:v>10/24 - 11/20</c:v>
                </c:pt>
                <c:pt idx="17">
                  <c:v>11/21 - 12/18</c:v>
                </c:pt>
                <c:pt idx="18">
                  <c:v>Q4 Goal</c:v>
                </c:pt>
              </c:strCache>
            </c:strRef>
          </c:cat>
          <c:val>
            <c:numRef>
              <c:f>Sheet1!$B$2:$B$20</c:f>
              <c:numCache>
                <c:formatCode>#,##0</c:formatCode>
                <c:ptCount val="19"/>
                <c:pt idx="1">
                  <c:v>138759</c:v>
                </c:pt>
                <c:pt idx="2" formatCode="_(* #,##0_);_(* \(#,##0\);_(* &quot;-&quot;??_);_(@_)">
                  <c:v>424399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22-024A-BE0B-34074009D6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Week 1</c:v>
                </c:pt>
              </c:strCache>
            </c:strRef>
          </c:tx>
          <c:spPr>
            <a:solidFill>
              <a:schemeClr val="accent1">
                <a:shade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1/19 - 2/13   </c:v>
                </c:pt>
                <c:pt idx="1">
                  <c:v>2/14 - 3/13 </c:v>
                </c:pt>
                <c:pt idx="2">
                  <c:v>3/14 - 4/10</c:v>
                </c:pt>
                <c:pt idx="3">
                  <c:v>Q1 Goal</c:v>
                </c:pt>
                <c:pt idx="5">
                  <c:v>4/11-5/8</c:v>
                </c:pt>
                <c:pt idx="6">
                  <c:v>5/9-6/5</c:v>
                </c:pt>
                <c:pt idx="7">
                  <c:v>6/6-7/3</c:v>
                </c:pt>
                <c:pt idx="8">
                  <c:v>Q2 Goal</c:v>
                </c:pt>
                <c:pt idx="10">
                  <c:v>7/4 - 7/31</c:v>
                </c:pt>
                <c:pt idx="11">
                  <c:v>8/1 - 8/28</c:v>
                </c:pt>
                <c:pt idx="12">
                  <c:v>8/29 - 9/25</c:v>
                </c:pt>
                <c:pt idx="13">
                  <c:v>Q3 Goal</c:v>
                </c:pt>
                <c:pt idx="15">
                  <c:v>9/26 - 10/23</c:v>
                </c:pt>
                <c:pt idx="16">
                  <c:v>10/24 - 11/20</c:v>
                </c:pt>
                <c:pt idx="17">
                  <c:v>11/21 - 12/18</c:v>
                </c:pt>
                <c:pt idx="18">
                  <c:v>Q4 Goal</c:v>
                </c:pt>
              </c:strCache>
            </c:strRef>
          </c:cat>
          <c:val>
            <c:numRef>
              <c:f>Sheet1!$C$2:$C$20</c:f>
              <c:numCache>
                <c:formatCode>#,##0</c:formatCode>
                <c:ptCount val="19"/>
                <c:pt idx="0">
                  <c:v>42397</c:v>
                </c:pt>
                <c:pt idx="1">
                  <c:v>18948</c:v>
                </c:pt>
                <c:pt idx="2">
                  <c:v>172524</c:v>
                </c:pt>
                <c:pt idx="5">
                  <c:v>34127</c:v>
                </c:pt>
                <c:pt idx="6">
                  <c:v>6823</c:v>
                </c:pt>
                <c:pt idx="7">
                  <c:v>10191</c:v>
                </c:pt>
                <c:pt idx="10">
                  <c:v>3798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22-024A-BE0B-34074009D6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Week 2</c:v>
                </c:pt>
              </c:strCache>
            </c:strRef>
          </c:tx>
          <c:spPr>
            <a:solidFill>
              <a:schemeClr val="accent1">
                <a:shade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1/19 - 2/13   </c:v>
                </c:pt>
                <c:pt idx="1">
                  <c:v>2/14 - 3/13 </c:v>
                </c:pt>
                <c:pt idx="2">
                  <c:v>3/14 - 4/10</c:v>
                </c:pt>
                <c:pt idx="3">
                  <c:v>Q1 Goal</c:v>
                </c:pt>
                <c:pt idx="5">
                  <c:v>4/11-5/8</c:v>
                </c:pt>
                <c:pt idx="6">
                  <c:v>5/9-6/5</c:v>
                </c:pt>
                <c:pt idx="7">
                  <c:v>6/6-7/3</c:v>
                </c:pt>
                <c:pt idx="8">
                  <c:v>Q2 Goal</c:v>
                </c:pt>
                <c:pt idx="10">
                  <c:v>7/4 - 7/31</c:v>
                </c:pt>
                <c:pt idx="11">
                  <c:v>8/1 - 8/28</c:v>
                </c:pt>
                <c:pt idx="12">
                  <c:v>8/29 - 9/25</c:v>
                </c:pt>
                <c:pt idx="13">
                  <c:v>Q3 Goal</c:v>
                </c:pt>
                <c:pt idx="15">
                  <c:v>9/26 - 10/23</c:v>
                </c:pt>
                <c:pt idx="16">
                  <c:v>10/24 - 11/20</c:v>
                </c:pt>
                <c:pt idx="17">
                  <c:v>11/21 - 12/18</c:v>
                </c:pt>
                <c:pt idx="18">
                  <c:v>Q4 Goal</c:v>
                </c:pt>
              </c:strCache>
            </c:strRef>
          </c:cat>
          <c:val>
            <c:numRef>
              <c:f>Sheet1!$D$2:$D$20</c:f>
              <c:numCache>
                <c:formatCode>#,##0</c:formatCode>
                <c:ptCount val="19"/>
                <c:pt idx="0">
                  <c:v>19064</c:v>
                </c:pt>
                <c:pt idx="1">
                  <c:v>17485</c:v>
                </c:pt>
                <c:pt idx="2">
                  <c:v>185342</c:v>
                </c:pt>
                <c:pt idx="5">
                  <c:v>7486</c:v>
                </c:pt>
                <c:pt idx="6">
                  <c:v>6157</c:v>
                </c:pt>
                <c:pt idx="7">
                  <c:v>6571</c:v>
                </c:pt>
                <c:pt idx="10">
                  <c:v>3933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22-024A-BE0B-34074009D6C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Week 3</c:v>
                </c:pt>
              </c:strCache>
            </c:strRef>
          </c:tx>
          <c:spPr>
            <a:solidFill>
              <a:schemeClr val="accent1">
                <a:tint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1/19 - 2/13   </c:v>
                </c:pt>
                <c:pt idx="1">
                  <c:v>2/14 - 3/13 </c:v>
                </c:pt>
                <c:pt idx="2">
                  <c:v>3/14 - 4/10</c:v>
                </c:pt>
                <c:pt idx="3">
                  <c:v>Q1 Goal</c:v>
                </c:pt>
                <c:pt idx="5">
                  <c:v>4/11-5/8</c:v>
                </c:pt>
                <c:pt idx="6">
                  <c:v>5/9-6/5</c:v>
                </c:pt>
                <c:pt idx="7">
                  <c:v>6/6-7/3</c:v>
                </c:pt>
                <c:pt idx="8">
                  <c:v>Q2 Goal</c:v>
                </c:pt>
                <c:pt idx="10">
                  <c:v>7/4 - 7/31</c:v>
                </c:pt>
                <c:pt idx="11">
                  <c:v>8/1 - 8/28</c:v>
                </c:pt>
                <c:pt idx="12">
                  <c:v>8/29 - 9/25</c:v>
                </c:pt>
                <c:pt idx="13">
                  <c:v>Q3 Goal</c:v>
                </c:pt>
                <c:pt idx="15">
                  <c:v>9/26 - 10/23</c:v>
                </c:pt>
                <c:pt idx="16">
                  <c:v>10/24 - 11/20</c:v>
                </c:pt>
                <c:pt idx="17">
                  <c:v>11/21 - 12/18</c:v>
                </c:pt>
                <c:pt idx="18">
                  <c:v>Q4 Goal</c:v>
                </c:pt>
              </c:strCache>
            </c:strRef>
          </c:cat>
          <c:val>
            <c:numRef>
              <c:f>Sheet1!$E$2:$E$20</c:f>
              <c:numCache>
                <c:formatCode>#,##0</c:formatCode>
                <c:ptCount val="19"/>
                <c:pt idx="0">
                  <c:v>51168</c:v>
                </c:pt>
                <c:pt idx="1">
                  <c:v>152693</c:v>
                </c:pt>
                <c:pt idx="2">
                  <c:v>20122</c:v>
                </c:pt>
                <c:pt idx="5">
                  <c:v>6597</c:v>
                </c:pt>
                <c:pt idx="6">
                  <c:v>6690</c:v>
                </c:pt>
                <c:pt idx="7">
                  <c:v>5940</c:v>
                </c:pt>
                <c:pt idx="10">
                  <c:v>3382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022-024A-BE0B-34074009D6C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Week 4</c:v>
                </c:pt>
              </c:strCache>
            </c:strRef>
          </c:tx>
          <c:spPr>
            <a:solidFill>
              <a:schemeClr val="accent1">
                <a:tint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1/19 - 2/13   </c:v>
                </c:pt>
                <c:pt idx="1">
                  <c:v>2/14 - 3/13 </c:v>
                </c:pt>
                <c:pt idx="2">
                  <c:v>3/14 - 4/10</c:v>
                </c:pt>
                <c:pt idx="3">
                  <c:v>Q1 Goal</c:v>
                </c:pt>
                <c:pt idx="5">
                  <c:v>4/11-5/8</c:v>
                </c:pt>
                <c:pt idx="6">
                  <c:v>5/9-6/5</c:v>
                </c:pt>
                <c:pt idx="7">
                  <c:v>6/6-7/3</c:v>
                </c:pt>
                <c:pt idx="8">
                  <c:v>Q2 Goal</c:v>
                </c:pt>
                <c:pt idx="10">
                  <c:v>7/4 - 7/31</c:v>
                </c:pt>
                <c:pt idx="11">
                  <c:v>8/1 - 8/28</c:v>
                </c:pt>
                <c:pt idx="12">
                  <c:v>8/29 - 9/25</c:v>
                </c:pt>
                <c:pt idx="13">
                  <c:v>Q3 Goal</c:v>
                </c:pt>
                <c:pt idx="15">
                  <c:v>9/26 - 10/23</c:v>
                </c:pt>
                <c:pt idx="16">
                  <c:v>10/24 - 11/20</c:v>
                </c:pt>
                <c:pt idx="17">
                  <c:v>11/21 - 12/18</c:v>
                </c:pt>
                <c:pt idx="18">
                  <c:v>Q4 Goal</c:v>
                </c:pt>
              </c:strCache>
            </c:strRef>
          </c:cat>
          <c:val>
            <c:numRef>
              <c:f>Sheet1!$F$2:$F$20</c:f>
              <c:numCache>
                <c:formatCode>_(* #,##0_);_(* \(#,##0\);_(* "-"??_);_(@_)</c:formatCode>
                <c:ptCount val="19"/>
                <c:pt idx="0" formatCode="#,##0">
                  <c:v>26130</c:v>
                </c:pt>
                <c:pt idx="1">
                  <c:v>96514</c:v>
                </c:pt>
                <c:pt idx="2">
                  <c:v>12060</c:v>
                </c:pt>
                <c:pt idx="5" formatCode="#,##0">
                  <c:v>5677</c:v>
                </c:pt>
                <c:pt idx="6">
                  <c:v>12894</c:v>
                </c:pt>
                <c:pt idx="7" formatCode="#,##0">
                  <c:v>5372</c:v>
                </c:pt>
                <c:pt idx="10" formatCode="#,##0">
                  <c:v>3976</c:v>
                </c:pt>
                <c:pt idx="11" formatCode="#,##0">
                  <c:v>34147.68</c:v>
                </c:pt>
                <c:pt idx="12" formatCode="#,##0">
                  <c:v>398389.6</c:v>
                </c:pt>
                <c:pt idx="16" formatCode="#,##0">
                  <c:v>434320</c:v>
                </c:pt>
                <c:pt idx="17" formatCode="#,##0">
                  <c:v>926550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022-024A-BE0B-34074009D6C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Revenue Target</c:v>
                </c:pt>
              </c:strCache>
            </c:strRef>
          </c:tx>
          <c:spPr>
            <a:solidFill>
              <a:schemeClr val="accent1">
                <a:tint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1/19 - 2/13   </c:v>
                </c:pt>
                <c:pt idx="1">
                  <c:v>2/14 - 3/13 </c:v>
                </c:pt>
                <c:pt idx="2">
                  <c:v>3/14 - 4/10</c:v>
                </c:pt>
                <c:pt idx="3">
                  <c:v>Q1 Goal</c:v>
                </c:pt>
                <c:pt idx="5">
                  <c:v>4/11-5/8</c:v>
                </c:pt>
                <c:pt idx="6">
                  <c:v>5/9-6/5</c:v>
                </c:pt>
                <c:pt idx="7">
                  <c:v>6/6-7/3</c:v>
                </c:pt>
                <c:pt idx="8">
                  <c:v>Q2 Goal</c:v>
                </c:pt>
                <c:pt idx="10">
                  <c:v>7/4 - 7/31</c:v>
                </c:pt>
                <c:pt idx="11">
                  <c:v>8/1 - 8/28</c:v>
                </c:pt>
                <c:pt idx="12">
                  <c:v>8/29 - 9/25</c:v>
                </c:pt>
                <c:pt idx="13">
                  <c:v>Q3 Goal</c:v>
                </c:pt>
                <c:pt idx="15">
                  <c:v>9/26 - 10/23</c:v>
                </c:pt>
                <c:pt idx="16">
                  <c:v>10/24 - 11/20</c:v>
                </c:pt>
                <c:pt idx="17">
                  <c:v>11/21 - 12/18</c:v>
                </c:pt>
                <c:pt idx="18">
                  <c:v>Q4 Goal</c:v>
                </c:pt>
              </c:strCache>
            </c:strRef>
          </c:cat>
          <c:val>
            <c:numRef>
              <c:f>Sheet1!$G$2:$G$20</c:f>
              <c:numCache>
                <c:formatCode>General</c:formatCode>
                <c:ptCount val="19"/>
                <c:pt idx="3" formatCode="_(* #,##0_);_(* \(#,##0\);_(* &quot;-&quot;??_);_(@_)">
                  <c:v>458919</c:v>
                </c:pt>
                <c:pt idx="5" formatCode="#,##0">
                  <c:v>17818.399999999994</c:v>
                </c:pt>
                <c:pt idx="6" formatCode="#,##0">
                  <c:v>57611.320000000007</c:v>
                </c:pt>
                <c:pt idx="7" formatCode="#,##0">
                  <c:v>66881.679999999993</c:v>
                </c:pt>
                <c:pt idx="8" formatCode="_(* #,##0_);_(* \(#,##0\);_(* &quot;-&quot;??_);_(@_)">
                  <c:v>239018</c:v>
                </c:pt>
                <c:pt idx="10" formatCode="#,##0">
                  <c:v>19058.68</c:v>
                </c:pt>
                <c:pt idx="11" formatCode="#,##0">
                  <c:v>364241.91999999998</c:v>
                </c:pt>
                <c:pt idx="12" formatCode="#,##0">
                  <c:v>739866.4</c:v>
                </c:pt>
                <c:pt idx="13" formatCode="_(* #,##0_);_(* \(#,##0\);_(* &quot;-&quot;??_);_(@_)">
                  <c:v>1138256</c:v>
                </c:pt>
                <c:pt idx="15" formatCode="_(* #,##0_);_(* \(#,##0\);_(* &quot;-&quot;??_);_(@_)">
                  <c:v>434320.2</c:v>
                </c:pt>
                <c:pt idx="16" formatCode="_(* #,##0_);_(* \(#,##0\);_(* &quot;-&quot;??_);_(@_)">
                  <c:v>492229.56000000006</c:v>
                </c:pt>
                <c:pt idx="17" formatCode="_(* #,##0_);_(* \(#,##0\);_(* &quot;-&quot;??_);_(@_)">
                  <c:v>521184.24</c:v>
                </c:pt>
                <c:pt idx="18" formatCode="#,##0">
                  <c:v>1447734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022-024A-BE0B-34074009D6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288545184"/>
        <c:axId val="1344223248"/>
      </c:barChart>
      <c:catAx>
        <c:axId val="128854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4223248"/>
        <c:crossesAt val="0"/>
        <c:auto val="1"/>
        <c:lblAlgn val="ctr"/>
        <c:lblOffset val="100"/>
        <c:noMultiLvlLbl val="0"/>
      </c:catAx>
      <c:valAx>
        <c:axId val="1344223248"/>
        <c:scaling>
          <c:orientation val="minMax"/>
          <c:max val="1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Gross Revenue in USD</a:t>
                </a:r>
              </a:p>
            </c:rich>
          </c:tx>
          <c:layout>
            <c:manualLayout>
              <c:xMode val="edge"/>
              <c:yMode val="edge"/>
              <c:x val="3.1779661016949155E-3"/>
              <c:y val="0.436169452393256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545184"/>
        <c:crosses val="autoZero"/>
        <c:crossBetween val="between"/>
        <c:majorUnit val="200000"/>
        <c:minorUnit val="3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0.00673</cdr:x>
      <cdr:y>0.054</cdr:y>
    </cdr:from>
    <cdr:to>
      <cdr:x>0.32528</cdr:x>
      <cdr:y>0.1173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D7757252-27BA-7946-BF24-1E36C80C6FD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0724" y="315067"/>
          <a:ext cx="3819040" cy="369271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bg2">
              <a:lumMod val="50000"/>
            </a:schemeClr>
          </a:solidFill>
        </a:ln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85A6B-63F7-EE40-B67F-97CC37FAB343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2B263-909D-5D40-9F9A-2A18EE83F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2B263-909D-5D40-9F9A-2A18EE83F9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3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2B263-909D-5D40-9F9A-2A18EE83F9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62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2B263-909D-5D40-9F9A-2A18EE83F9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0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2B263-909D-5D40-9F9A-2A18EE83F9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39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2B263-909D-5D40-9F9A-2A18EE83F9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4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2B263-909D-5D40-9F9A-2A18EE83F9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85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2B263-909D-5D40-9F9A-2A18EE83F9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2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63168-F825-8A43-8EC8-3BC37E261A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98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2B263-909D-5D40-9F9A-2A18EE83F9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5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E2AD-1EDB-2F40-B37D-93275AB29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7803B-9A5C-D143-88AA-FF6E09D81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DC787-006C-1640-AF24-9EEE4753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D9941-6ED1-7B4F-A7C5-A025CB02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2B5A0-627A-F34C-A9BF-F9E17603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0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3DF4-92AF-9742-A08D-1DB46B30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EC357-2864-FE4F-942E-BD7196E83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A9968-3110-F041-A017-EA651D43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47F51-E3C2-9447-80C0-BE24C7F3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0F854-10BB-DA44-BC69-CB53651A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7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903015-6821-8645-BB5C-48E62E81E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BDE78-A8E5-3445-9768-2EE230FD2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29043-47FD-8745-B950-0A3F850C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AD3F0-BEDE-0D41-9BB2-D3A068AFD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46BB3-D5D5-0442-94DD-FCCB1B3B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7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4460-1A71-A043-B5A6-F13005F0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EA0BE-1FCE-6240-A434-A8C48312D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19E1C-35DC-824B-B320-12D674A6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DDD6-8C6F-E748-8A64-58C3C4C5F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FD6F0-D8C5-444B-93FA-45241B37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C821-E6E9-9C4F-949A-01C0B4CD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1D18C-9A29-4745-B14A-8473195F5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240F2-4390-0544-80B2-E4EA9682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5FD29-B9AB-1E4A-94DB-51F5C081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80FFD-7E7F-AB4C-BBC3-9B9A9E4E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9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30E7F-5480-A443-9270-B3E85225D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3AE7F-7F3F-CB4D-BAE6-771C59C81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3D39-C1D6-AC43-B493-66BE20B50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4CF06-A75A-4848-BD39-EB5F4F4E0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E70D5-4BB3-AD43-82C7-A7A9A538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5BEC8-5E55-0745-B27C-1AF199824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86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0728-F777-1641-A5E8-6204D24E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198AC-AF9C-FE4C-9830-13CDC6CD7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C26C9-3537-1441-9939-CBE194BA1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32FA83-B667-B24C-B46D-1A8C5EB87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88829-18EF-5542-B3B7-EE4DDC739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C0D8A-A5C8-6F41-8ECC-6356AF62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A5D5C-5BDE-C845-AF2D-CA113009B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7F8EAE-295B-414D-A7AD-ED0C488B1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41E5-A5BE-924B-A6C8-2E1A67041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73D371-2F4E-A844-A7BF-28BF110E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E6DA4-9BDE-F44C-9A47-D1FF5B04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BEC66-05D1-5C4F-9814-7AF87A8F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9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A77AEE-F3B4-1342-9A8A-06000B8A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4261C4-DCF6-AF42-B81C-EB4CF1C0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CFB71-C001-6D4C-B5A4-BC230656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D64F5-F334-064E-B88B-033B190A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80DD9-87BD-524E-88D8-04668A334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25E4E-0D94-9A4A-82A6-08B5B2F47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5FA97-AC21-914F-88AA-B7300F8D9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E863C-3E28-C44E-BC42-1DEE537D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54738-00B4-B941-8122-CA975F883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7019-FDA8-F142-8A6D-6D1E170F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C47762-5FC8-6844-A0B7-93701C65C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02AAA-4834-9848-8A24-F4FF83D00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2CCF7-4F73-424B-A484-29299455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934A3-75DA-FD46-91CE-F96CDA27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A994C-1B52-A14C-A11F-3C9B2C44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5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4CFA2C-71A4-4248-BCB5-98FEC9E0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02662-85DC-FD47-96F1-5A4AEBC78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D9DA5-F3C9-B948-805C-885E10BB2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A3D38-F29A-6C4B-B6F5-127451711D2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D9455-0D92-EF46-8053-B2631F98A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95DF6-D230-904F-9E65-2DE81192E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DADC2-6657-584D-8DEA-36EAA75E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3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arnerbros.sharepoint.com/:b:/r/sites/Commerce/Shared%20Documents/DC%20Shop/Customer%20Care/Customer%20Issues%20-%20Feedback/SHOPS_Weekly_Dashboard_07-31-2021.pdf?csf=1&amp;web=1&amp;e=H9GF7m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A0A42D-A926-0D40-BBAD-9BDA74E34951}"/>
              </a:ext>
            </a:extLst>
          </p:cNvPr>
          <p:cNvSpPr/>
          <p:nvPr/>
        </p:nvSpPr>
        <p:spPr>
          <a:xfrm>
            <a:off x="114300" y="83295"/>
            <a:ext cx="11988800" cy="62527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DC SHOP ANALYSIS REPORT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SUMMARY-TO-DATE 2021 JANUARY 19-AUGUST 28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WEEKLY 2021 AUGUST 22-28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1AF2FE-375A-0046-84A5-56554D3E0733}"/>
              </a:ext>
            </a:extLst>
          </p:cNvPr>
          <p:cNvSpPr/>
          <p:nvPr/>
        </p:nvSpPr>
        <p:spPr>
          <a:xfrm>
            <a:off x="114298" y="734098"/>
            <a:ext cx="11963404" cy="60326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38E3601-C8DD-E647-8BAC-85769E7AD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54" y="4758410"/>
            <a:ext cx="4382355" cy="82909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D0B97C-F4AA-8D48-B4F6-AA1B78D7A5A2}"/>
              </a:ext>
            </a:extLst>
          </p:cNvPr>
          <p:cNvSpPr txBox="1"/>
          <p:nvPr/>
        </p:nvSpPr>
        <p:spPr>
          <a:xfrm>
            <a:off x="114298" y="3381543"/>
            <a:ext cx="22381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Weekly sales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8D4D10-9528-8F4B-8D87-979C5C3A406E}"/>
              </a:ext>
            </a:extLst>
          </p:cNvPr>
          <p:cNvSpPr txBox="1"/>
          <p:nvPr/>
        </p:nvSpPr>
        <p:spPr>
          <a:xfrm>
            <a:off x="125003" y="769684"/>
            <a:ext cx="2238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Revenue Chart (weekly-to-date)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CC4C2A-A64E-7A4F-B39E-46163F88C5D2}"/>
              </a:ext>
            </a:extLst>
          </p:cNvPr>
          <p:cNvSpPr txBox="1"/>
          <p:nvPr/>
        </p:nvSpPr>
        <p:spPr>
          <a:xfrm>
            <a:off x="114298" y="4856172"/>
            <a:ext cx="22381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Quarter Targets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82C874-2F3E-D444-9D77-281B80C546F0}"/>
              </a:ext>
            </a:extLst>
          </p:cNvPr>
          <p:cNvSpPr txBox="1"/>
          <p:nvPr/>
        </p:nvSpPr>
        <p:spPr>
          <a:xfrm>
            <a:off x="4191450" y="787818"/>
            <a:ext cx="2849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Transactions Chart (weekly-to-date)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31D70-E192-5143-9002-9EF40EFAD906}"/>
              </a:ext>
            </a:extLst>
          </p:cNvPr>
          <p:cNvSpPr txBox="1"/>
          <p:nvPr/>
        </p:nvSpPr>
        <p:spPr>
          <a:xfrm>
            <a:off x="4248753" y="3415768"/>
            <a:ext cx="22381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Top 5 week of August 22-28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1F7B02-7EE9-5A48-8A6C-36241D96C269}"/>
              </a:ext>
            </a:extLst>
          </p:cNvPr>
          <p:cNvSpPr txBox="1"/>
          <p:nvPr/>
        </p:nvSpPr>
        <p:spPr>
          <a:xfrm>
            <a:off x="4220736" y="4500027"/>
            <a:ext cx="22381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Top 5 of all 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CF7F1E-5291-AE4C-86FB-B2F4B02D96A7}"/>
              </a:ext>
            </a:extLst>
          </p:cNvPr>
          <p:cNvSpPr txBox="1"/>
          <p:nvPr/>
        </p:nvSpPr>
        <p:spPr>
          <a:xfrm>
            <a:off x="125003" y="5971485"/>
            <a:ext cx="1781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Revenue $973,950 USD*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32</a:t>
            </a:r>
            <a:r>
              <a:rPr lang="en-US" sz="1000" baseline="30000" dirty="0"/>
              <a:t>nd </a:t>
            </a:r>
            <a:r>
              <a:rPr lang="en-US" sz="1000" dirty="0"/>
              <a:t>week $4,335  </a:t>
            </a:r>
            <a:r>
              <a:rPr lang="en-US" sz="1000" dirty="0">
                <a:solidFill>
                  <a:srgbClr val="FF0000"/>
                </a:solidFill>
              </a:rPr>
              <a:t>-40%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31</a:t>
            </a:r>
            <a:r>
              <a:rPr lang="en-US" sz="1000" baseline="30000" dirty="0"/>
              <a:t>st  </a:t>
            </a:r>
            <a:r>
              <a:rPr lang="en-US" sz="1000" dirty="0"/>
              <a:t>week  $7,282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784178-9636-1446-B002-A2D116B2381B}"/>
              </a:ext>
            </a:extLst>
          </p:cNvPr>
          <p:cNvSpPr txBox="1"/>
          <p:nvPr/>
        </p:nvSpPr>
        <p:spPr>
          <a:xfrm>
            <a:off x="10080033" y="3079197"/>
            <a:ext cx="1824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Average Order Value $52 USD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32</a:t>
            </a:r>
            <a:r>
              <a:rPr lang="en-US" sz="1000" baseline="30000" dirty="0"/>
              <a:t>nd</a:t>
            </a:r>
            <a:r>
              <a:rPr lang="en-US" sz="1000" dirty="0"/>
              <a:t> week $49   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>
                <a:solidFill>
                  <a:srgbClr val="00B050"/>
                </a:solidFill>
              </a:rPr>
              <a:t>+13%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31</a:t>
            </a:r>
            <a:r>
              <a:rPr lang="en-US" sz="1000" baseline="30000" dirty="0"/>
              <a:t>st</a:t>
            </a:r>
            <a:r>
              <a:rPr lang="en-US" sz="1000" dirty="0"/>
              <a:t> week $43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874DE7-369B-4645-8656-58C84EB25B89}"/>
              </a:ext>
            </a:extLst>
          </p:cNvPr>
          <p:cNvSpPr txBox="1"/>
          <p:nvPr/>
        </p:nvSpPr>
        <p:spPr>
          <a:xfrm>
            <a:off x="8617880" y="3095877"/>
            <a:ext cx="1744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Transactions 24,462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32</a:t>
            </a:r>
            <a:r>
              <a:rPr lang="en-US" sz="1000" baseline="30000" dirty="0"/>
              <a:t>nd</a:t>
            </a:r>
            <a:r>
              <a:rPr lang="en-US" sz="1000" dirty="0"/>
              <a:t> week 90 </a:t>
            </a:r>
            <a:r>
              <a:rPr lang="en-US" sz="1000" dirty="0">
                <a:solidFill>
                  <a:srgbClr val="FF0000"/>
                </a:solidFill>
              </a:rPr>
              <a:t>-46%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31</a:t>
            </a:r>
            <a:r>
              <a:rPr lang="en-US" sz="1000" baseline="30000" dirty="0"/>
              <a:t>st</a:t>
            </a:r>
            <a:r>
              <a:rPr lang="en-US" sz="1000" dirty="0"/>
              <a:t> week 162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73A710-C629-5846-9C99-41E280EE58DE}"/>
              </a:ext>
            </a:extLst>
          </p:cNvPr>
          <p:cNvSpPr txBox="1"/>
          <p:nvPr/>
        </p:nvSpPr>
        <p:spPr>
          <a:xfrm>
            <a:off x="2161149" y="5929648"/>
            <a:ext cx="1717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Conversion rate  2.27%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32</a:t>
            </a:r>
            <a:r>
              <a:rPr lang="en-US" sz="1000" baseline="30000" dirty="0"/>
              <a:t>nd </a:t>
            </a:r>
            <a:r>
              <a:rPr lang="en-US" sz="1000" dirty="0"/>
              <a:t>week 0.84% </a:t>
            </a:r>
            <a:r>
              <a:rPr lang="en-US" sz="1000" dirty="0">
                <a:solidFill>
                  <a:srgbClr val="00B050"/>
                </a:solidFill>
              </a:rPr>
              <a:t> </a:t>
            </a:r>
            <a:r>
              <a:rPr lang="en-US" sz="1000" dirty="0">
                <a:solidFill>
                  <a:srgbClr val="FF0000"/>
                </a:solidFill>
              </a:rPr>
              <a:t>-25%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31</a:t>
            </a:r>
            <a:r>
              <a:rPr lang="en-US" sz="1000" baseline="30000" dirty="0"/>
              <a:t>st</a:t>
            </a:r>
            <a:r>
              <a:rPr lang="en-US" sz="1000" dirty="0"/>
              <a:t> week 1.12% </a:t>
            </a:r>
          </a:p>
          <a:p>
            <a:r>
              <a:rPr lang="en-US" sz="800" i="1" dirty="0"/>
              <a:t>Conversion rate average 2-5%, desired e-comm target &gt;10%.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63F4A8-3010-4F40-948C-46387DBC7B90}"/>
              </a:ext>
            </a:extLst>
          </p:cNvPr>
          <p:cNvSpPr/>
          <p:nvPr/>
        </p:nvSpPr>
        <p:spPr>
          <a:xfrm>
            <a:off x="8757720" y="1044060"/>
            <a:ext cx="3235996" cy="20210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>
              <a:lnSpc>
                <a:spcPct val="50000"/>
              </a:lnSpc>
              <a:spcAft>
                <a:spcPts val="500"/>
              </a:spcAft>
            </a:pPr>
            <a:r>
              <a:rPr lang="en-US" sz="1000" b="1" dirty="0"/>
              <a:t>INSIGHTS:</a:t>
            </a:r>
          </a:p>
          <a:p>
            <a:pPr>
              <a:lnSpc>
                <a:spcPct val="50000"/>
              </a:lnSpc>
              <a:spcAft>
                <a:spcPts val="500"/>
              </a:spcAft>
            </a:pPr>
            <a:endParaRPr lang="en-US" sz="1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6CEE49-E3BE-3D4B-8344-75C03D83C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975" y="4794061"/>
            <a:ext cx="716770" cy="7326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FDF15B-B8DA-7340-91E5-CEA816789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425" y="4817449"/>
            <a:ext cx="684912" cy="7326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93525B-B41D-EF47-8CDF-80F38CA65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9005" y="4808264"/>
            <a:ext cx="684911" cy="7804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E5863D-0612-7D4D-8F74-C4C1980A9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407" y="4822940"/>
            <a:ext cx="643472" cy="7533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4113BE-1B1B-4D45-9EE4-2A6A6E2A6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6685" y="4834603"/>
            <a:ext cx="641829" cy="7416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46DBB2-6698-3447-A663-4E468E74CC19}"/>
              </a:ext>
            </a:extLst>
          </p:cNvPr>
          <p:cNvSpPr txBox="1"/>
          <p:nvPr/>
        </p:nvSpPr>
        <p:spPr>
          <a:xfrm>
            <a:off x="8798914" y="1290693"/>
            <a:ext cx="32787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Week 32 sales </a:t>
            </a:r>
            <a:r>
              <a:rPr lang="en-US" sz="1000" dirty="0"/>
              <a:t>decreased by 40% as expected following big campaign pushes from the previous 2 weeks.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Conversion at 2.27% </a:t>
            </a:r>
            <a:r>
              <a:rPr lang="en-US" sz="1000" dirty="0"/>
              <a:t>minutely decreasing every week.</a:t>
            </a:r>
            <a:endParaRPr lang="en-US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Transactions</a:t>
            </a:r>
            <a:r>
              <a:rPr lang="en-US" sz="1000" dirty="0"/>
              <a:t> to date at </a:t>
            </a:r>
            <a:r>
              <a:rPr lang="en-US" sz="1000" b="1" dirty="0"/>
              <a:t>24K</a:t>
            </a:r>
            <a:r>
              <a:rPr lang="en-US" sz="1000" dirty="0"/>
              <a:t> with an </a:t>
            </a:r>
            <a:r>
              <a:rPr lang="en-US" sz="1000" b="1" dirty="0"/>
              <a:t>AOV</a:t>
            </a:r>
            <a:r>
              <a:rPr lang="en-US" sz="1000" dirty="0"/>
              <a:t> continuing to be at $52.</a:t>
            </a:r>
            <a:endParaRPr lang="en-US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Top 5 sales </a:t>
            </a:r>
            <a:r>
              <a:rPr lang="en-US" sz="1000" dirty="0"/>
              <a:t>moving towards </a:t>
            </a:r>
            <a:r>
              <a:rPr lang="en-US" sz="1000" b="1" dirty="0"/>
              <a:t>Batman</a:t>
            </a:r>
            <a:r>
              <a:rPr lang="en-US" sz="1000" dirty="0"/>
              <a:t> merch with </a:t>
            </a:r>
            <a:r>
              <a:rPr lang="en-US" sz="1000" b="1" dirty="0"/>
              <a:t>Suicide Squad </a:t>
            </a:r>
            <a:r>
              <a:rPr lang="en-US" sz="1000" b="1" dirty="0" err="1"/>
              <a:t>fave</a:t>
            </a:r>
            <a:r>
              <a:rPr lang="en-US" sz="1000" b="1" dirty="0"/>
              <a:t> King Shark </a:t>
            </a:r>
            <a:r>
              <a:rPr lang="en-US" sz="1000" dirty="0"/>
              <a:t>still in spot 1 and 3.</a:t>
            </a:r>
            <a:endParaRPr lang="en-US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Target for Q3 at 3% </a:t>
            </a:r>
            <a:r>
              <a:rPr lang="en-US" sz="1000" dirty="0"/>
              <a:t>with 4 weeks remaining.</a:t>
            </a:r>
            <a:endParaRPr lang="en-US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="1" dirty="0"/>
          </a:p>
          <a:p>
            <a:r>
              <a:rPr lang="en-US" sz="1000" b="1" dirty="0"/>
              <a:t>Summary:</a:t>
            </a:r>
            <a:r>
              <a:rPr lang="en-US" sz="1000" dirty="0"/>
              <a:t>  Suicide Squad release on Aug. 6 almost doubled weekly sales.  King Shark character dominated merch sales.</a:t>
            </a:r>
            <a:endParaRPr lang="en-US" sz="1000" b="1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5B9597B-EDA2-0440-8585-6271D3BE79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5693" y="3668269"/>
            <a:ext cx="721884" cy="813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10405A-EA33-2D42-86AD-52E6745FF6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314" y="1019110"/>
            <a:ext cx="3870728" cy="239417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43D3B3-A985-1548-BBEC-FC99D8B5B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406" y="3591821"/>
            <a:ext cx="3680690" cy="130510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5D3E0-29DF-8A49-9E8A-ACF7B29A23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131" y="5096037"/>
            <a:ext cx="3848100" cy="8255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56C7A-C798-F243-B5FC-F52E71177C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5690" y="1040368"/>
            <a:ext cx="4057519" cy="238061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359A7-5F64-F940-9EC4-7A1DD0FBCA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2296" y="3659489"/>
            <a:ext cx="4039609" cy="86673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6FB0AF-7EF2-6744-8455-D826F40565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48868" y="3674173"/>
            <a:ext cx="684912" cy="791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057B6-1619-DD4A-B7B6-D6A34118B6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04832" y="3639582"/>
            <a:ext cx="796802" cy="843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35939C-F78B-4343-A721-B12E0AFC07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26913" y="3619600"/>
            <a:ext cx="735899" cy="8432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61C978-A85F-D74C-B1F4-3D347EB41B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17293" y="3652885"/>
            <a:ext cx="735898" cy="836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020E32-D5D7-D14A-BC7F-26490145F8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52644" y="5650137"/>
            <a:ext cx="7606580" cy="106538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2963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A0A42D-A926-0D40-BBAD-9BDA74E34951}"/>
              </a:ext>
            </a:extLst>
          </p:cNvPr>
          <p:cNvSpPr/>
          <p:nvPr/>
        </p:nvSpPr>
        <p:spPr>
          <a:xfrm>
            <a:off x="114300" y="83295"/>
            <a:ext cx="11988800" cy="62527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DC SHOP ANALYSIS REPORT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SUMMARY-TO-DATE 2021 JANUARY 19-AUGUST 07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WEEKLY 2021 AUGUST 01-07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1AF2FE-375A-0046-84A5-56554D3E0733}"/>
              </a:ext>
            </a:extLst>
          </p:cNvPr>
          <p:cNvSpPr/>
          <p:nvPr/>
        </p:nvSpPr>
        <p:spPr>
          <a:xfrm>
            <a:off x="114298" y="699262"/>
            <a:ext cx="11963404" cy="60326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65DAD0-34CA-D242-8FD3-36B278A13725}"/>
              </a:ext>
            </a:extLst>
          </p:cNvPr>
          <p:cNvSpPr txBox="1"/>
          <p:nvPr/>
        </p:nvSpPr>
        <p:spPr>
          <a:xfrm>
            <a:off x="1819453" y="3750398"/>
            <a:ext cx="16410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Bounce Rate 4.20%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29</a:t>
            </a:r>
            <a:r>
              <a:rPr lang="en-US" sz="1000" baseline="30000" dirty="0"/>
              <a:t>th </a:t>
            </a:r>
            <a:r>
              <a:rPr lang="en-US" sz="1000" dirty="0"/>
              <a:t>week 0.88%  </a:t>
            </a:r>
            <a:r>
              <a:rPr lang="en-US" sz="1000" dirty="0">
                <a:solidFill>
                  <a:srgbClr val="00B050"/>
                </a:solidFill>
              </a:rPr>
              <a:t>+20%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28</a:t>
            </a:r>
            <a:r>
              <a:rPr lang="en-US" sz="1000" baseline="30000" dirty="0"/>
              <a:t>th </a:t>
            </a:r>
            <a:r>
              <a:rPr lang="en-US" sz="1000" dirty="0"/>
              <a:t>week 1.09%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B7FE05-F9F0-9F4A-881A-7D8D3331F90A}"/>
              </a:ext>
            </a:extLst>
          </p:cNvPr>
          <p:cNvSpPr txBox="1"/>
          <p:nvPr/>
        </p:nvSpPr>
        <p:spPr>
          <a:xfrm>
            <a:off x="154416" y="3262885"/>
            <a:ext cx="1656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User Traffic 507,732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29</a:t>
            </a:r>
            <a:r>
              <a:rPr lang="en-US" sz="1000" baseline="30000" dirty="0"/>
              <a:t>th</a:t>
            </a:r>
            <a:r>
              <a:rPr lang="en-US" sz="1000" dirty="0"/>
              <a:t> week 9,631 </a:t>
            </a:r>
            <a:r>
              <a:rPr lang="en-US" sz="1000" dirty="0">
                <a:solidFill>
                  <a:srgbClr val="00B050"/>
                </a:solidFill>
              </a:rPr>
              <a:t>  +18%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28</a:t>
            </a:r>
            <a:r>
              <a:rPr lang="en-US" sz="1000" baseline="30000" dirty="0"/>
              <a:t>th</a:t>
            </a:r>
            <a:r>
              <a:rPr lang="en-US" sz="1000" dirty="0"/>
              <a:t> week 8,183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8CEA01C-764A-CF4B-9E99-668E745338A3}"/>
              </a:ext>
            </a:extLst>
          </p:cNvPr>
          <p:cNvSpPr txBox="1"/>
          <p:nvPr/>
        </p:nvSpPr>
        <p:spPr>
          <a:xfrm>
            <a:off x="1803812" y="3236164"/>
            <a:ext cx="1853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Unique Pageviews 2,526,710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29</a:t>
            </a:r>
            <a:r>
              <a:rPr lang="en-US" sz="1000" baseline="30000" dirty="0"/>
              <a:t>th</a:t>
            </a:r>
            <a:r>
              <a:rPr lang="en-US" sz="1000" dirty="0"/>
              <a:t> week 39,620  </a:t>
            </a:r>
            <a:r>
              <a:rPr lang="en-US" sz="1000" dirty="0">
                <a:solidFill>
                  <a:srgbClr val="00B050"/>
                </a:solidFill>
              </a:rPr>
              <a:t>+30%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28</a:t>
            </a:r>
            <a:r>
              <a:rPr lang="en-US" sz="1000" baseline="30000" dirty="0"/>
              <a:t>th</a:t>
            </a:r>
            <a:r>
              <a:rPr lang="en-US" sz="1000" dirty="0"/>
              <a:t> week 30,429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BD2350B-607D-504F-AA78-F19C293A8B92}"/>
              </a:ext>
            </a:extLst>
          </p:cNvPr>
          <p:cNvSpPr/>
          <p:nvPr/>
        </p:nvSpPr>
        <p:spPr>
          <a:xfrm>
            <a:off x="3748028" y="805324"/>
            <a:ext cx="5683356" cy="19446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8A1E6E-74FB-664D-BF29-014BF85F70F3}"/>
              </a:ext>
            </a:extLst>
          </p:cNvPr>
          <p:cNvSpPr txBox="1"/>
          <p:nvPr/>
        </p:nvSpPr>
        <p:spPr>
          <a:xfrm>
            <a:off x="3723372" y="795636"/>
            <a:ext cx="222172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Top Acquisition Sources/Conversion  this week</a:t>
            </a:r>
          </a:p>
          <a:p>
            <a:r>
              <a:rPr lang="en-US" sz="900" dirty="0"/>
              <a:t>#1 – Direct 45% / 0.72%</a:t>
            </a:r>
          </a:p>
          <a:p>
            <a:r>
              <a:rPr lang="en-US" sz="900" dirty="0"/>
              <a:t>#2 – Google/Organic 25% / 1.4%</a:t>
            </a:r>
          </a:p>
          <a:p>
            <a:r>
              <a:rPr lang="en-US" sz="900" dirty="0"/>
              <a:t>#3 – Shop newsletter 6%/1.69%</a:t>
            </a:r>
          </a:p>
          <a:p>
            <a:r>
              <a:rPr lang="en-US" sz="900" dirty="0"/>
              <a:t>#4 – DCUI Nav 6% / 1.4%</a:t>
            </a:r>
          </a:p>
          <a:p>
            <a:r>
              <a:rPr lang="en-US" sz="900" dirty="0"/>
              <a:t>#4 – </a:t>
            </a:r>
            <a:r>
              <a:rPr lang="en-US" sz="900" dirty="0" err="1"/>
              <a:t>dcuniverseinfinite.com</a:t>
            </a:r>
            <a:r>
              <a:rPr lang="en-US" sz="900" dirty="0"/>
              <a:t>/ref 5% / 0%</a:t>
            </a:r>
          </a:p>
          <a:p>
            <a:r>
              <a:rPr lang="en-US" sz="900" dirty="0"/>
              <a:t>#5 – </a:t>
            </a:r>
            <a:r>
              <a:rPr lang="en-US" sz="900" dirty="0" err="1"/>
              <a:t>WarnerBros</a:t>
            </a:r>
            <a:r>
              <a:rPr lang="en-US" sz="900" dirty="0"/>
              <a:t>/shop 2% / 0.43%</a:t>
            </a:r>
          </a:p>
          <a:p>
            <a:r>
              <a:rPr lang="en-US" sz="900" dirty="0"/>
              <a:t>#6 – </a:t>
            </a:r>
            <a:r>
              <a:rPr lang="en-US" sz="900" dirty="0" err="1"/>
              <a:t>dccomics</a:t>
            </a:r>
            <a:r>
              <a:rPr lang="en-US" sz="900" dirty="0"/>
              <a:t> /web 2%/ 2%</a:t>
            </a:r>
          </a:p>
          <a:p>
            <a:r>
              <a:rPr lang="en-US" sz="900" dirty="0"/>
              <a:t>#7 - </a:t>
            </a:r>
            <a:r>
              <a:rPr lang="en-US" sz="900" dirty="0" err="1"/>
              <a:t>madmagazine.com</a:t>
            </a:r>
            <a:r>
              <a:rPr lang="en-US" sz="900" dirty="0"/>
              <a:t>/ref 1.64% / 0%</a:t>
            </a:r>
          </a:p>
          <a:p>
            <a:r>
              <a:rPr lang="en-US" sz="900" dirty="0"/>
              <a:t>#8 – dccomics/web – 2% / 1.14%</a:t>
            </a:r>
          </a:p>
          <a:p>
            <a:r>
              <a:rPr lang="en-US" sz="900" dirty="0"/>
              <a:t>#9 – </a:t>
            </a:r>
            <a:r>
              <a:rPr lang="en-US" sz="900" dirty="0" err="1"/>
              <a:t>bing</a:t>
            </a:r>
            <a:r>
              <a:rPr lang="en-US" sz="900" dirty="0"/>
              <a:t>/organic – 1% / 2.7%</a:t>
            </a:r>
          </a:p>
          <a:p>
            <a:r>
              <a:rPr lang="en-US" sz="900" dirty="0"/>
              <a:t>#10 – IG referral - 1% / 3.17%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2974BB-6175-5A49-B8D6-5D795D2B16EB}"/>
              </a:ext>
            </a:extLst>
          </p:cNvPr>
          <p:cNvSpPr txBox="1"/>
          <p:nvPr/>
        </p:nvSpPr>
        <p:spPr>
          <a:xfrm>
            <a:off x="5757882" y="804268"/>
            <a:ext cx="1607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Top Searches by pageviews this week</a:t>
            </a:r>
          </a:p>
          <a:p>
            <a:r>
              <a:rPr lang="en-US" sz="900" dirty="0"/>
              <a:t>#1 – Batman 15% </a:t>
            </a:r>
          </a:p>
          <a:p>
            <a:r>
              <a:rPr lang="en-US" sz="900" dirty="0"/>
              <a:t>#2 – Funko 9%</a:t>
            </a:r>
          </a:p>
          <a:p>
            <a:r>
              <a:rPr lang="en-US" sz="900" dirty="0"/>
              <a:t>#3 – Suicide Squad 7%</a:t>
            </a:r>
          </a:p>
          <a:p>
            <a:r>
              <a:rPr lang="en-US" sz="900" dirty="0"/>
              <a:t>#4 – Superman 5% </a:t>
            </a:r>
          </a:p>
          <a:p>
            <a:r>
              <a:rPr lang="en-US" sz="900" dirty="0"/>
              <a:t>#5 – Harley Quinn 4%</a:t>
            </a:r>
          </a:p>
          <a:p>
            <a:r>
              <a:rPr lang="en-US" sz="900" dirty="0"/>
              <a:t>#6 – Wonder Woman 4%</a:t>
            </a:r>
          </a:p>
          <a:p>
            <a:r>
              <a:rPr lang="en-US" sz="900" dirty="0"/>
              <a:t>#7 – Justice League 3%</a:t>
            </a:r>
          </a:p>
          <a:p>
            <a:r>
              <a:rPr lang="en-US" sz="900" dirty="0"/>
              <a:t>#8 – Steppenwolf 3%</a:t>
            </a:r>
          </a:p>
          <a:p>
            <a:r>
              <a:rPr lang="en-US" sz="900" dirty="0"/>
              <a:t>#9 – King Shark 2%</a:t>
            </a:r>
          </a:p>
          <a:p>
            <a:r>
              <a:rPr lang="en-US" sz="900" dirty="0"/>
              <a:t>#10 – Rick Flag 2%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3A2D561-7E3B-4841-B539-F3480C37FDE5}"/>
              </a:ext>
            </a:extLst>
          </p:cNvPr>
          <p:cNvSpPr txBox="1"/>
          <p:nvPr/>
        </p:nvSpPr>
        <p:spPr>
          <a:xfrm>
            <a:off x="7275251" y="804268"/>
            <a:ext cx="2221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Top Unique Pageviews/$Value this week</a:t>
            </a:r>
          </a:p>
          <a:p>
            <a:endParaRPr lang="en-US" sz="900" b="1" dirty="0"/>
          </a:p>
          <a:p>
            <a:r>
              <a:rPr lang="en-US" sz="900" dirty="0"/>
              <a:t>#1 – Landing Page 40% / 32%</a:t>
            </a:r>
          </a:p>
          <a:p>
            <a:r>
              <a:rPr lang="en-US" sz="900" dirty="0"/>
              <a:t>#2 – Products 8% / 101%</a:t>
            </a:r>
          </a:p>
          <a:p>
            <a:r>
              <a:rPr lang="en-US" sz="900" dirty="0"/>
              <a:t>#3 – Suicide Squad Collection 4% / 118%</a:t>
            </a:r>
          </a:p>
          <a:p>
            <a:r>
              <a:rPr lang="en-US" sz="900" dirty="0"/>
              <a:t>#4 – Characters 4% / 109%</a:t>
            </a:r>
          </a:p>
          <a:p>
            <a:r>
              <a:rPr lang="en-US" sz="900" dirty="0"/>
              <a:t>#5 – Villains Collection 3% / 55%</a:t>
            </a:r>
          </a:p>
          <a:p>
            <a:r>
              <a:rPr lang="en-US" sz="900" dirty="0"/>
              <a:t>#6 – Products sort by Newest 3% / 83%</a:t>
            </a:r>
          </a:p>
          <a:p>
            <a:r>
              <a:rPr lang="en-US" sz="900" dirty="0"/>
              <a:t>#7 – Heroes Collection 3%/ 54%</a:t>
            </a:r>
          </a:p>
          <a:p>
            <a:r>
              <a:rPr lang="en-US" sz="900" dirty="0"/>
              <a:t>#8 – Batman Characters 2% / 72%</a:t>
            </a:r>
          </a:p>
          <a:p>
            <a:r>
              <a:rPr lang="en-US" sz="900" dirty="0"/>
              <a:t>#9 – checkout 1% / 1,118%</a:t>
            </a:r>
          </a:p>
          <a:p>
            <a:r>
              <a:rPr lang="en-US" sz="900" dirty="0"/>
              <a:t>#10 – Shirts Collection 1%/ 232%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EC5B451-238A-4347-96A9-51FE7044F795}"/>
              </a:ext>
            </a:extLst>
          </p:cNvPr>
          <p:cNvSpPr/>
          <p:nvPr/>
        </p:nvSpPr>
        <p:spPr>
          <a:xfrm>
            <a:off x="212486" y="4284999"/>
            <a:ext cx="3510886" cy="23492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>
              <a:lnSpc>
                <a:spcPct val="50000"/>
              </a:lnSpc>
              <a:spcAft>
                <a:spcPts val="500"/>
              </a:spcAft>
            </a:pPr>
            <a:r>
              <a:rPr lang="en-US" sz="1000" b="1" dirty="0"/>
              <a:t>INSIGHTS:</a:t>
            </a:r>
          </a:p>
          <a:p>
            <a:pPr>
              <a:lnSpc>
                <a:spcPct val="50000"/>
              </a:lnSpc>
              <a:spcAft>
                <a:spcPts val="500"/>
              </a:spcAft>
            </a:pPr>
            <a:endParaRPr lang="en-US" sz="10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D426FC1-05C1-784F-8202-42BFD9716B42}"/>
              </a:ext>
            </a:extLst>
          </p:cNvPr>
          <p:cNvSpPr txBox="1"/>
          <p:nvPr/>
        </p:nvSpPr>
        <p:spPr>
          <a:xfrm>
            <a:off x="154416" y="3766431"/>
            <a:ext cx="1824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Total Sessions 811,594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29</a:t>
            </a:r>
            <a:r>
              <a:rPr lang="en-US" sz="1000" baseline="30000" dirty="0"/>
              <a:t>th </a:t>
            </a:r>
            <a:r>
              <a:rPr lang="en-US" sz="1000" dirty="0"/>
              <a:t>week 11,861</a:t>
            </a:r>
            <a:r>
              <a:rPr lang="en-US" sz="1000" dirty="0">
                <a:solidFill>
                  <a:srgbClr val="00B050"/>
                </a:solidFill>
              </a:rPr>
              <a:t> 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>
                <a:solidFill>
                  <a:srgbClr val="00B050"/>
                </a:solidFill>
              </a:rPr>
              <a:t>+19%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28</a:t>
            </a:r>
            <a:r>
              <a:rPr lang="en-US" sz="1000" baseline="30000" dirty="0"/>
              <a:t>th </a:t>
            </a:r>
            <a:r>
              <a:rPr lang="en-US" sz="1000" dirty="0"/>
              <a:t>week 9,968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FABE5F4-F525-3146-97D4-CD8CF95D4758}"/>
              </a:ext>
            </a:extLst>
          </p:cNvPr>
          <p:cNvSpPr txBox="1"/>
          <p:nvPr/>
        </p:nvSpPr>
        <p:spPr>
          <a:xfrm>
            <a:off x="180028" y="4524573"/>
            <a:ext cx="354138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User traffic this week again driven mostly from referrals and Suicide Squad promotions.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Shop Newsletter is  #3 this week with 1.69% conversion.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Bing/organic is new at #9 with 2.7% conversion.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IG referral also at 3.17% conversion, largest this week.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/>
          </a:p>
          <a:p>
            <a:r>
              <a:rPr lang="en-US" sz="1100" b="1" dirty="0"/>
              <a:t>Summary:</a:t>
            </a:r>
            <a:r>
              <a:rPr lang="en-US" sz="1100" dirty="0"/>
              <a:t>  The release of Suicide Squad along with its week-long campaigns has helped increase traffic and overall activity on shop.</a:t>
            </a:r>
            <a:endParaRPr lang="en-US" sz="1100" b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D140CC-B554-D94D-BA5D-E9B14939D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139" y="792617"/>
            <a:ext cx="2459066" cy="58556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A4224-8C2B-DE44-BF15-2D7BD776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11" y="806378"/>
            <a:ext cx="3541386" cy="24508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A092D2D-B32C-7640-A953-5BCC3D2DC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798" y="2835593"/>
            <a:ext cx="5672844" cy="24610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CE27FCF-1F54-E74D-905F-61251F307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4041" y="5476766"/>
            <a:ext cx="4249819" cy="1151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EF3B0BE-1F83-6D43-BC0A-AFB309C81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004" y="5485476"/>
            <a:ext cx="1400057" cy="11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A0A42D-A926-0D40-BBAD-9BDA74E34951}"/>
              </a:ext>
            </a:extLst>
          </p:cNvPr>
          <p:cNvSpPr/>
          <p:nvPr/>
        </p:nvSpPr>
        <p:spPr>
          <a:xfrm>
            <a:off x="114300" y="83295"/>
            <a:ext cx="11988800" cy="62527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DC SHOP ANALYSIS REPORT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SUMMARY-TO-DATE 2021 JANUARY 19-SEPTEMBER 04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WEEKLY 2021 </a:t>
            </a:r>
            <a:r>
              <a:rPr lang="en-US" sz="1000">
                <a:solidFill>
                  <a:schemeClr val="bg1"/>
                </a:solidFill>
              </a:rPr>
              <a:t>AUGUST 29-SEPTEMBER 04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1AF2FE-375A-0046-84A5-56554D3E0733}"/>
              </a:ext>
            </a:extLst>
          </p:cNvPr>
          <p:cNvSpPr/>
          <p:nvPr/>
        </p:nvSpPr>
        <p:spPr>
          <a:xfrm>
            <a:off x="114298" y="699262"/>
            <a:ext cx="11963404" cy="60326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65DAD0-34CA-D242-8FD3-36B278A13725}"/>
              </a:ext>
            </a:extLst>
          </p:cNvPr>
          <p:cNvSpPr txBox="1"/>
          <p:nvPr/>
        </p:nvSpPr>
        <p:spPr>
          <a:xfrm>
            <a:off x="1819453" y="3750398"/>
            <a:ext cx="16410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Bounce Rate 4.04%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32</a:t>
            </a:r>
            <a:r>
              <a:rPr lang="en-US" sz="1000" baseline="30000" dirty="0"/>
              <a:t>nd </a:t>
            </a:r>
            <a:r>
              <a:rPr lang="en-US" sz="1000" dirty="0"/>
              <a:t>week 0.87%  </a:t>
            </a:r>
            <a:r>
              <a:rPr lang="en-US" sz="1000" dirty="0">
                <a:solidFill>
                  <a:srgbClr val="00B050"/>
                </a:solidFill>
              </a:rPr>
              <a:t>+30%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31</a:t>
            </a:r>
            <a:r>
              <a:rPr lang="en-US" sz="1000" baseline="30000" dirty="0"/>
              <a:t>st </a:t>
            </a:r>
            <a:r>
              <a:rPr lang="en-US" sz="1000" dirty="0"/>
              <a:t>week 1.23%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B7FE05-F9F0-9F4A-881A-7D8D3331F90A}"/>
              </a:ext>
            </a:extLst>
          </p:cNvPr>
          <p:cNvSpPr txBox="1"/>
          <p:nvPr/>
        </p:nvSpPr>
        <p:spPr>
          <a:xfrm>
            <a:off x="154416" y="3236758"/>
            <a:ext cx="1656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User Traffic 535,588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32</a:t>
            </a:r>
            <a:r>
              <a:rPr lang="en-US" sz="1000" baseline="30000" dirty="0"/>
              <a:t>nd</a:t>
            </a:r>
            <a:r>
              <a:rPr lang="en-US" sz="1000" dirty="0"/>
              <a:t> week 7,954 </a:t>
            </a:r>
            <a:r>
              <a:rPr lang="en-US" sz="1000" dirty="0">
                <a:solidFill>
                  <a:srgbClr val="00B050"/>
                </a:solidFill>
              </a:rPr>
              <a:t>  </a:t>
            </a:r>
            <a:r>
              <a:rPr lang="en-US" sz="1000" dirty="0">
                <a:solidFill>
                  <a:srgbClr val="FF0000"/>
                </a:solidFill>
              </a:rPr>
              <a:t>-28%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31</a:t>
            </a:r>
            <a:r>
              <a:rPr lang="en-US" sz="1000" baseline="30000" dirty="0"/>
              <a:t>st</a:t>
            </a:r>
            <a:r>
              <a:rPr lang="en-US" sz="1000" dirty="0"/>
              <a:t> week 10,983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8CEA01C-764A-CF4B-9E99-668E745338A3}"/>
              </a:ext>
            </a:extLst>
          </p:cNvPr>
          <p:cNvSpPr txBox="1"/>
          <p:nvPr/>
        </p:nvSpPr>
        <p:spPr>
          <a:xfrm>
            <a:off x="1803812" y="3236164"/>
            <a:ext cx="1853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Unique Pageviews 3,476,092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32</a:t>
            </a:r>
            <a:r>
              <a:rPr lang="en-US" sz="1000" baseline="30000" dirty="0"/>
              <a:t>nd</a:t>
            </a:r>
            <a:r>
              <a:rPr lang="en-US" sz="1000" dirty="0"/>
              <a:t> week 38,765  </a:t>
            </a:r>
            <a:r>
              <a:rPr lang="en-US" sz="1000" dirty="0">
                <a:solidFill>
                  <a:srgbClr val="FF0000"/>
                </a:solidFill>
              </a:rPr>
              <a:t>-30%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31</a:t>
            </a:r>
            <a:r>
              <a:rPr lang="en-US" sz="1000" baseline="30000" dirty="0"/>
              <a:t>st </a:t>
            </a:r>
            <a:r>
              <a:rPr lang="en-US" sz="1000" dirty="0"/>
              <a:t> week 55,362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BD2350B-607D-504F-AA78-F19C293A8B92}"/>
              </a:ext>
            </a:extLst>
          </p:cNvPr>
          <p:cNvSpPr/>
          <p:nvPr/>
        </p:nvSpPr>
        <p:spPr>
          <a:xfrm>
            <a:off x="3748028" y="805324"/>
            <a:ext cx="5683356" cy="19446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8A1E6E-74FB-664D-BF29-014BF85F70F3}"/>
              </a:ext>
            </a:extLst>
          </p:cNvPr>
          <p:cNvSpPr txBox="1"/>
          <p:nvPr/>
        </p:nvSpPr>
        <p:spPr>
          <a:xfrm>
            <a:off x="3723372" y="795636"/>
            <a:ext cx="2221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Top Acquisition Sources/Conversion  this week</a:t>
            </a:r>
          </a:p>
          <a:p>
            <a:r>
              <a:rPr lang="en-US" sz="900" dirty="0"/>
              <a:t>#1 – Direct 55% / 0.63%</a:t>
            </a:r>
          </a:p>
          <a:p>
            <a:r>
              <a:rPr lang="en-US" sz="900" dirty="0"/>
              <a:t>#2 – Google/Organic 22% / 1.13%</a:t>
            </a:r>
          </a:p>
          <a:p>
            <a:r>
              <a:rPr lang="en-US" sz="900" dirty="0"/>
              <a:t>#3 – DCUI Nav 8% / 1.15%</a:t>
            </a:r>
          </a:p>
          <a:p>
            <a:r>
              <a:rPr lang="en-US" sz="900" dirty="0"/>
              <a:t>#4 – </a:t>
            </a:r>
            <a:r>
              <a:rPr lang="en-US" sz="900" dirty="0" err="1"/>
              <a:t>madmagazine.com</a:t>
            </a:r>
            <a:r>
              <a:rPr lang="en-US" sz="900" dirty="0"/>
              <a:t>/ref 1.66% / 0%</a:t>
            </a:r>
          </a:p>
          <a:p>
            <a:r>
              <a:rPr lang="en-US" sz="900" dirty="0"/>
              <a:t>#5 – </a:t>
            </a:r>
            <a:r>
              <a:rPr lang="en-US" sz="900" dirty="0" err="1"/>
              <a:t>WarnerBros</a:t>
            </a:r>
            <a:r>
              <a:rPr lang="en-US" sz="900" dirty="0"/>
              <a:t>/shop 1.64% / 0%</a:t>
            </a:r>
          </a:p>
          <a:p>
            <a:r>
              <a:rPr lang="en-US" sz="900" dirty="0"/>
              <a:t>#6 – Shop newsletter 1.35%/</a:t>
            </a:r>
            <a:r>
              <a:rPr lang="en-US" sz="900" b="1" dirty="0"/>
              <a:t>6.74%</a:t>
            </a:r>
          </a:p>
          <a:p>
            <a:r>
              <a:rPr lang="en-US" sz="900" dirty="0"/>
              <a:t>#7 - </a:t>
            </a:r>
            <a:r>
              <a:rPr lang="en-US" sz="900" dirty="0" err="1"/>
              <a:t>dccomics</a:t>
            </a:r>
            <a:r>
              <a:rPr lang="en-US" sz="900" dirty="0"/>
              <a:t> /web 1.34%/ 0%</a:t>
            </a:r>
          </a:p>
          <a:p>
            <a:r>
              <a:rPr lang="en-US" sz="900" dirty="0"/>
              <a:t>#8 – </a:t>
            </a:r>
            <a:r>
              <a:rPr lang="en-US" sz="900" dirty="0" err="1"/>
              <a:t>dccommunity</a:t>
            </a:r>
            <a:r>
              <a:rPr lang="en-US" sz="900" dirty="0"/>
              <a:t>/Nav – 0.88% / 0%</a:t>
            </a:r>
          </a:p>
          <a:p>
            <a:r>
              <a:rPr lang="en-US" sz="900" dirty="0"/>
              <a:t>#9 – IG shopping – 0.73% / 0%</a:t>
            </a:r>
          </a:p>
          <a:p>
            <a:r>
              <a:rPr lang="en-US" sz="900" dirty="0"/>
              <a:t>#10 – DC newsletter – 0.63% / 1.49%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2974BB-6175-5A49-B8D6-5D795D2B16EB}"/>
              </a:ext>
            </a:extLst>
          </p:cNvPr>
          <p:cNvSpPr txBox="1"/>
          <p:nvPr/>
        </p:nvSpPr>
        <p:spPr>
          <a:xfrm>
            <a:off x="5757882" y="804268"/>
            <a:ext cx="1607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Top Searches by pageviews this week</a:t>
            </a:r>
          </a:p>
          <a:p>
            <a:r>
              <a:rPr lang="en-US" sz="900" dirty="0"/>
              <a:t>#1 – Batman 17.08% </a:t>
            </a:r>
          </a:p>
          <a:p>
            <a:r>
              <a:rPr lang="en-US" sz="900" dirty="0"/>
              <a:t>#2 – Harley Quinn 5.92%</a:t>
            </a:r>
          </a:p>
          <a:p>
            <a:r>
              <a:rPr lang="en-US" sz="900" dirty="0"/>
              <a:t>#3 – Superman 5.47%</a:t>
            </a:r>
          </a:p>
          <a:p>
            <a:r>
              <a:rPr lang="en-US" sz="900" dirty="0"/>
              <a:t>#4 – Funko 4.56% </a:t>
            </a:r>
          </a:p>
          <a:p>
            <a:r>
              <a:rPr lang="en-US" sz="900" dirty="0"/>
              <a:t>#5 – All Characters 3.19%</a:t>
            </a:r>
          </a:p>
          <a:p>
            <a:r>
              <a:rPr lang="en-US" sz="900" dirty="0"/>
              <a:t>#6 – King Shark 2.73%</a:t>
            </a:r>
          </a:p>
          <a:p>
            <a:r>
              <a:rPr lang="en-US" sz="900" dirty="0"/>
              <a:t>#7 – Justice League 2.51%</a:t>
            </a:r>
          </a:p>
          <a:p>
            <a:r>
              <a:rPr lang="en-US" sz="900" dirty="0"/>
              <a:t>#8 – Logo  2.51%</a:t>
            </a:r>
          </a:p>
          <a:p>
            <a:r>
              <a:rPr lang="en-US" sz="900" dirty="0"/>
              <a:t>#9 – Wonder Woman 2.51%</a:t>
            </a:r>
          </a:p>
          <a:p>
            <a:r>
              <a:rPr lang="en-US" sz="900" dirty="0"/>
              <a:t>#10 – Young Justice 2.28%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3A2D561-7E3B-4841-B539-F3480C37FDE5}"/>
              </a:ext>
            </a:extLst>
          </p:cNvPr>
          <p:cNvSpPr txBox="1"/>
          <p:nvPr/>
        </p:nvSpPr>
        <p:spPr>
          <a:xfrm>
            <a:off x="7275251" y="804268"/>
            <a:ext cx="2221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Top Unique Pageviews/$Value this week</a:t>
            </a:r>
          </a:p>
          <a:p>
            <a:endParaRPr lang="en-US" sz="900" b="1" dirty="0"/>
          </a:p>
          <a:p>
            <a:r>
              <a:rPr lang="en-US" sz="900" dirty="0"/>
              <a:t>#1 – Landing Page 43% / 32%</a:t>
            </a:r>
          </a:p>
          <a:p>
            <a:r>
              <a:rPr lang="en-US" sz="900" dirty="0"/>
              <a:t>#2 – Products 6% / 163%</a:t>
            </a:r>
          </a:p>
          <a:p>
            <a:r>
              <a:rPr lang="en-US" sz="900" dirty="0"/>
              <a:t>#3 – Characters 4% / 105%</a:t>
            </a:r>
          </a:p>
          <a:p>
            <a:r>
              <a:rPr lang="en-US" sz="900" dirty="0"/>
              <a:t>#4 – Heroes Collection 3% / 111%</a:t>
            </a:r>
          </a:p>
          <a:p>
            <a:r>
              <a:rPr lang="en-US" sz="900" dirty="0"/>
              <a:t>#5 – Suicide Squad Collection 3% / 151%</a:t>
            </a:r>
          </a:p>
          <a:p>
            <a:r>
              <a:rPr lang="en-US" sz="900" dirty="0"/>
              <a:t>#6 – Villains Collection 2% / 56%</a:t>
            </a:r>
          </a:p>
          <a:p>
            <a:r>
              <a:rPr lang="en-US" sz="900" dirty="0"/>
              <a:t>#7 – Batman Characters 2%/ 95%</a:t>
            </a:r>
          </a:p>
          <a:p>
            <a:r>
              <a:rPr lang="en-US" sz="900" dirty="0"/>
              <a:t>#8 – Checkout 1% / 1,051%</a:t>
            </a:r>
          </a:p>
          <a:p>
            <a:r>
              <a:rPr lang="en-US" sz="900" dirty="0"/>
              <a:t>#9 – Sort by Newest 1% / 115%</a:t>
            </a:r>
          </a:p>
          <a:p>
            <a:r>
              <a:rPr lang="en-US" sz="900" dirty="0"/>
              <a:t>#10 – Shirts Collection 1%/ 157%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EC5B451-238A-4347-96A9-51FE7044F795}"/>
              </a:ext>
            </a:extLst>
          </p:cNvPr>
          <p:cNvSpPr/>
          <p:nvPr/>
        </p:nvSpPr>
        <p:spPr>
          <a:xfrm>
            <a:off x="212486" y="4284999"/>
            <a:ext cx="3510886" cy="23492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>
              <a:lnSpc>
                <a:spcPct val="50000"/>
              </a:lnSpc>
              <a:spcAft>
                <a:spcPts val="500"/>
              </a:spcAft>
            </a:pPr>
            <a:r>
              <a:rPr lang="en-US" sz="1000" b="1" dirty="0"/>
              <a:t>INSIGHTS:</a:t>
            </a:r>
          </a:p>
          <a:p>
            <a:pPr>
              <a:lnSpc>
                <a:spcPct val="50000"/>
              </a:lnSpc>
              <a:spcAft>
                <a:spcPts val="500"/>
              </a:spcAft>
            </a:pPr>
            <a:endParaRPr lang="en-US" sz="10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D426FC1-05C1-784F-8202-42BFD9716B42}"/>
              </a:ext>
            </a:extLst>
          </p:cNvPr>
          <p:cNvSpPr txBox="1"/>
          <p:nvPr/>
        </p:nvSpPr>
        <p:spPr>
          <a:xfrm>
            <a:off x="154416" y="3766431"/>
            <a:ext cx="1824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Total Sessions 851,310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32</a:t>
            </a:r>
            <a:r>
              <a:rPr lang="en-US" sz="1000" baseline="30000" dirty="0"/>
              <a:t>nd </a:t>
            </a:r>
            <a:r>
              <a:rPr lang="en-US" sz="1000" dirty="0"/>
              <a:t>week 9,888</a:t>
            </a:r>
            <a:r>
              <a:rPr lang="en-US" sz="1000" dirty="0">
                <a:solidFill>
                  <a:srgbClr val="00B050"/>
                </a:solidFill>
              </a:rPr>
              <a:t> </a:t>
            </a:r>
            <a:r>
              <a:rPr lang="en-US" sz="1000" dirty="0">
                <a:solidFill>
                  <a:srgbClr val="FF0000"/>
                </a:solidFill>
              </a:rPr>
              <a:t> -28%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31</a:t>
            </a:r>
            <a:r>
              <a:rPr lang="en-US" sz="1000" baseline="30000" dirty="0"/>
              <a:t>st </a:t>
            </a:r>
            <a:r>
              <a:rPr lang="en-US" sz="1000" dirty="0"/>
              <a:t>week 13,693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FABE5F4-F525-3146-97D4-CD8CF95D4758}"/>
              </a:ext>
            </a:extLst>
          </p:cNvPr>
          <p:cNvSpPr txBox="1"/>
          <p:nvPr/>
        </p:nvSpPr>
        <p:spPr>
          <a:xfrm>
            <a:off x="180028" y="4524573"/>
            <a:ext cx="354138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Traffic continues to be sourced through direct access to our site.  Highest conversion remains to be shop newsletters.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Highest Searched continues to be Batman, supported by top 5 merch purchases.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Funko still in top 5 as we prep for FanDome </a:t>
            </a:r>
            <a:r>
              <a:rPr lang="en-US" sz="1100" dirty="0" err="1"/>
              <a:t>Funkos</a:t>
            </a:r>
            <a:endParaRPr lang="en-US" sz="1100" dirty="0"/>
          </a:p>
          <a:p>
            <a:endParaRPr lang="en-US" sz="1100" dirty="0"/>
          </a:p>
          <a:p>
            <a:r>
              <a:rPr lang="en-US" sz="1100" b="1" dirty="0"/>
              <a:t>Summary:</a:t>
            </a:r>
            <a:r>
              <a:rPr lang="en-US" sz="1100" dirty="0"/>
              <a:t>  This week is lower than previous 2 weeks spikes while the shop preps for Road-to-FanDome launch.</a:t>
            </a:r>
            <a:endParaRPr lang="en-US" sz="11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5DA6B-ED19-2347-831C-7765BC8A9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86" y="809032"/>
            <a:ext cx="3350410" cy="240077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115E1B-A4C3-A348-AA71-D2078197A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830" y="2790428"/>
            <a:ext cx="5319531" cy="235235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CFFC0B-1056-DA40-B025-5925A5125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359" y="5268384"/>
            <a:ext cx="5653110" cy="1323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58FBA0-DC97-A343-A84E-DC8591A88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4172" y="804268"/>
            <a:ext cx="2400742" cy="580275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197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A0A42D-A926-0D40-BBAD-9BDA74E34951}"/>
              </a:ext>
            </a:extLst>
          </p:cNvPr>
          <p:cNvSpPr/>
          <p:nvPr/>
        </p:nvSpPr>
        <p:spPr>
          <a:xfrm>
            <a:off x="114300" y="83295"/>
            <a:ext cx="11988800" cy="62527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DC SHOP FUNNEL VISUALIZATION &amp; AIDA GOALS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WEEKLY 2021 AUGUST 01-07 – needs 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FE685B-B188-7541-9D77-1E6795802092}"/>
              </a:ext>
            </a:extLst>
          </p:cNvPr>
          <p:cNvSpPr/>
          <p:nvPr/>
        </p:nvSpPr>
        <p:spPr>
          <a:xfrm>
            <a:off x="114299" y="4354664"/>
            <a:ext cx="6634844" cy="24774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F8AF89-89C7-D948-BA41-ADCA74D5CCAB}"/>
              </a:ext>
            </a:extLst>
          </p:cNvPr>
          <p:cNvSpPr txBox="1"/>
          <p:nvPr/>
        </p:nvSpPr>
        <p:spPr>
          <a:xfrm>
            <a:off x="133315" y="4381907"/>
            <a:ext cx="661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Funnel Visualization &amp; AIDA GOALS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With the </a:t>
            </a:r>
            <a:r>
              <a:rPr lang="en-US" sz="1000" b="1" dirty="0"/>
              <a:t>8,183</a:t>
            </a:r>
            <a:r>
              <a:rPr lang="en-US" sz="1000" dirty="0"/>
              <a:t> (+.18%) users </a:t>
            </a:r>
            <a:r>
              <a:rPr lang="en-US" sz="1000" b="1" dirty="0"/>
              <a:t>visiting</a:t>
            </a:r>
            <a:r>
              <a:rPr lang="en-US" sz="1000" dirty="0"/>
              <a:t> the site, </a:t>
            </a:r>
            <a:r>
              <a:rPr lang="en-US" sz="1000" b="1" dirty="0"/>
              <a:t>36,852</a:t>
            </a:r>
            <a:r>
              <a:rPr lang="en-US" sz="1000" dirty="0"/>
              <a:t> (+2%) </a:t>
            </a:r>
            <a:r>
              <a:rPr lang="en-US" sz="1000" b="1" dirty="0"/>
              <a:t>pageviews</a:t>
            </a:r>
            <a:r>
              <a:rPr lang="en-US" sz="1000" dirty="0"/>
              <a:t>, and </a:t>
            </a:r>
            <a:r>
              <a:rPr lang="en-US" sz="1000" b="1" dirty="0"/>
              <a:t>3,653 </a:t>
            </a:r>
            <a:r>
              <a:rPr lang="en-US" sz="1000" dirty="0"/>
              <a:t>(+)</a:t>
            </a:r>
            <a:r>
              <a:rPr lang="en-US" sz="1000" b="1" dirty="0"/>
              <a:t> product detail views</a:t>
            </a:r>
            <a:r>
              <a:rPr lang="en-US" sz="1000" dirty="0"/>
              <a:t>, around </a:t>
            </a:r>
            <a:r>
              <a:rPr lang="en-US" sz="1000" b="1" dirty="0"/>
              <a:t>104 </a:t>
            </a:r>
            <a:r>
              <a:rPr lang="en-US" sz="1000" dirty="0"/>
              <a:t>(+)</a:t>
            </a:r>
            <a:r>
              <a:rPr lang="en-US" sz="1000" b="1" dirty="0"/>
              <a:t> purchases </a:t>
            </a:r>
            <a:r>
              <a:rPr lang="en-US" sz="1000" dirty="0"/>
              <a:t>were made.  Checkout funnel conversion at </a:t>
            </a:r>
            <a:r>
              <a:rPr lang="en-US" sz="1000" b="1" dirty="0"/>
              <a:t>2.77% (</a:t>
            </a:r>
            <a:r>
              <a:rPr lang="en-US" sz="1000" dirty="0"/>
              <a:t>last week at 2.22%).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9F61A9-3738-CF48-9A29-A27C4161D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973" y="5147218"/>
            <a:ext cx="2639169" cy="16274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88EACD-DBED-6D43-A72A-B480632E5BCA}"/>
              </a:ext>
            </a:extLst>
          </p:cNvPr>
          <p:cNvSpPr txBox="1"/>
          <p:nvPr/>
        </p:nvSpPr>
        <p:spPr>
          <a:xfrm>
            <a:off x="114298" y="4935905"/>
            <a:ext cx="4030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Shopping session </a:t>
            </a:r>
            <a:r>
              <a:rPr lang="en-US" sz="1000" dirty="0"/>
              <a:t>increased this week including sessions with transactions.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Customer Checkout</a:t>
            </a:r>
            <a:r>
              <a:rPr lang="en-US" sz="1000" dirty="0"/>
              <a:t> </a:t>
            </a:r>
            <a:r>
              <a:rPr lang="en-US" sz="1000" b="1" dirty="0"/>
              <a:t>session</a:t>
            </a:r>
            <a:r>
              <a:rPr lang="en-US" sz="1000" dirty="0"/>
              <a:t> also increased in sessions, though drop off relatively higher from previous week.</a:t>
            </a:r>
          </a:p>
          <a:p>
            <a:endParaRPr lang="en-US" sz="1000" dirty="0"/>
          </a:p>
          <a:p>
            <a:r>
              <a:rPr lang="en-US" sz="1000" b="1" dirty="0"/>
              <a:t>SUMMARY:  </a:t>
            </a:r>
            <a:r>
              <a:rPr lang="en-US" sz="1000" dirty="0"/>
              <a:t>The Suicide Squad theatrical and </a:t>
            </a:r>
            <a:r>
              <a:rPr lang="en-US" sz="1000" dirty="0" err="1"/>
              <a:t>HBOMax</a:t>
            </a:r>
            <a:r>
              <a:rPr lang="en-US" sz="1000" dirty="0"/>
              <a:t> release is generating the traffic coming from DC and into DC Shop.  Therefore, a slight uptick on overall user activity and sessions of the shop.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95158-DCE2-1B44-9EB0-25A7B5795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40" y="735808"/>
            <a:ext cx="5296987" cy="356382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4228A2-B07E-EC45-BF74-606891BDD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105" y="4082362"/>
            <a:ext cx="5230046" cy="2609824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EF702C-D025-F34C-943A-0DF0C12F2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619" y="1428399"/>
            <a:ext cx="5214532" cy="261761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98AEBB-68C7-F149-B56B-B06DB62E4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520" y="744916"/>
            <a:ext cx="6736631" cy="429998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952062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2F9EAD1-A39E-5141-9900-9D03A872BDF6}"/>
              </a:ext>
            </a:extLst>
          </p:cNvPr>
          <p:cNvSpPr/>
          <p:nvPr/>
        </p:nvSpPr>
        <p:spPr>
          <a:xfrm>
            <a:off x="114300" y="843647"/>
            <a:ext cx="11988800" cy="57313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2CA1E2-3B09-5246-94D9-BEBF59DF226A}"/>
              </a:ext>
            </a:extLst>
          </p:cNvPr>
          <p:cNvSpPr txBox="1"/>
          <p:nvPr/>
        </p:nvSpPr>
        <p:spPr>
          <a:xfrm>
            <a:off x="114300" y="5644482"/>
            <a:ext cx="28564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DCUI Voucher Email campaign send 02-Feb-2021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45,438 annual subscribers $25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95,224 monthly subscribers $10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449 internal $25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Total 141,111 emails sent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A59DFDC-6A0F-EC47-B518-05021B562ABA}"/>
              </a:ext>
            </a:extLst>
          </p:cNvPr>
          <p:cNvSpPr/>
          <p:nvPr/>
        </p:nvSpPr>
        <p:spPr>
          <a:xfrm>
            <a:off x="114300" y="83295"/>
            <a:ext cx="11988800" cy="62527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DC Shop Coupons, Discounts, DCUI Vouchers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SUMMARY-TO-DATE 2021 JANUARY 19-AUGUST 07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WEEKLY 2021 AUGUST 01-07 – needs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C44A2-9998-174D-983E-CFB7AE2450EE}"/>
              </a:ext>
            </a:extLst>
          </p:cNvPr>
          <p:cNvSpPr txBox="1"/>
          <p:nvPr/>
        </p:nvSpPr>
        <p:spPr>
          <a:xfrm>
            <a:off x="2811961" y="5644482"/>
            <a:ext cx="2401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DCUI Voucher as of 7/24: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$25 annual vouchers used: 4,140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$10 monthly vouchers used: 761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Total: 4,907</a:t>
            </a:r>
          </a:p>
          <a:p>
            <a:r>
              <a:rPr lang="en-US" sz="1000" dirty="0"/>
              <a:t>(3.5% redeemed of total sent of 141,111)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F3180D-FDB5-B14A-9D20-C23AFF93F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843647"/>
            <a:ext cx="4714059" cy="473212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0BEBD8-0E81-9246-BECD-93646E99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747" y="955585"/>
            <a:ext cx="1333500" cy="19685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D28FA-2E56-E54A-9ACD-C53F665F5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308" y="955585"/>
            <a:ext cx="1320800" cy="1905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3DB0C7-0377-CB4B-A201-DB88C53CFA06}"/>
              </a:ext>
            </a:extLst>
          </p:cNvPr>
          <p:cNvSpPr txBox="1"/>
          <p:nvPr/>
        </p:nvSpPr>
        <p:spPr>
          <a:xfrm>
            <a:off x="4961707" y="3021064"/>
            <a:ext cx="2401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Newsletter sign ups total through July 31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Total 6,064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7A447-7ABB-D14A-AD1B-22A8B962F4B9}"/>
              </a:ext>
            </a:extLst>
          </p:cNvPr>
          <p:cNvSpPr txBox="1"/>
          <p:nvPr/>
        </p:nvSpPr>
        <p:spPr>
          <a:xfrm>
            <a:off x="8119471" y="3033486"/>
            <a:ext cx="2401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Total email captured through July 31 (includes emails opted in through purchase)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Total 23,691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75754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A0A42D-A926-0D40-BBAD-9BDA74E34951}"/>
              </a:ext>
            </a:extLst>
          </p:cNvPr>
          <p:cNvSpPr/>
          <p:nvPr/>
        </p:nvSpPr>
        <p:spPr>
          <a:xfrm>
            <a:off x="114300" y="83295"/>
            <a:ext cx="11988800" cy="62527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DC SHOP ANALYSIS REPORT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REVENUE PACE CHART AND PREDICTIVE ANALYSIS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1AF2FE-375A-0046-84A5-56554D3E0733}"/>
              </a:ext>
            </a:extLst>
          </p:cNvPr>
          <p:cNvSpPr/>
          <p:nvPr/>
        </p:nvSpPr>
        <p:spPr>
          <a:xfrm>
            <a:off x="101600" y="768949"/>
            <a:ext cx="11988800" cy="59366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34A1E25-8926-B14E-9ECF-393F981DB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699264"/>
              </p:ext>
            </p:extLst>
          </p:nvPr>
        </p:nvGraphicFramePr>
        <p:xfrm>
          <a:off x="101601" y="768949"/>
          <a:ext cx="11988800" cy="5834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44195B4-4197-9642-9A34-AA2C426170F3}"/>
              </a:ext>
            </a:extLst>
          </p:cNvPr>
          <p:cNvSpPr txBox="1"/>
          <p:nvPr/>
        </p:nvSpPr>
        <p:spPr>
          <a:xfrm>
            <a:off x="1519528" y="5485915"/>
            <a:ext cx="170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2"/>
                </a:solidFill>
              </a:rPr>
              <a:t>3% </a:t>
            </a:r>
          </a:p>
          <a:p>
            <a:pPr algn="ctr"/>
            <a:r>
              <a:rPr lang="en-US" sz="1000" b="1" dirty="0"/>
              <a:t>$34,148 &gt; $15,089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AA101-1BDA-EB4B-902D-6E3E16A83CE3}"/>
              </a:ext>
            </a:extLst>
          </p:cNvPr>
          <p:cNvSpPr txBox="1"/>
          <p:nvPr/>
        </p:nvSpPr>
        <p:spPr>
          <a:xfrm>
            <a:off x="3946968" y="4258566"/>
            <a:ext cx="2330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2"/>
                </a:solidFill>
              </a:rPr>
              <a:t>32%</a:t>
            </a:r>
          </a:p>
          <a:p>
            <a:pPr algn="ctr"/>
            <a:r>
              <a:rPr lang="en-US" sz="1000" b="1" dirty="0"/>
              <a:t>$364,242</a:t>
            </a:r>
            <a:endParaRPr lang="en-US" sz="1000" b="1" dirty="0">
              <a:solidFill>
                <a:schemeClr val="accent2"/>
              </a:solidFill>
            </a:endParaRPr>
          </a:p>
          <a:p>
            <a:pPr algn="ctr"/>
            <a:endParaRPr lang="en-US" sz="1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CBA5C-06CD-944B-8E15-BDE63D2579FE}"/>
              </a:ext>
            </a:extLst>
          </p:cNvPr>
          <p:cNvSpPr txBox="1"/>
          <p:nvPr/>
        </p:nvSpPr>
        <p:spPr>
          <a:xfrm>
            <a:off x="6595530" y="2767382"/>
            <a:ext cx="2591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2"/>
                </a:solidFill>
              </a:rPr>
              <a:t>65%</a:t>
            </a:r>
          </a:p>
          <a:p>
            <a:pPr algn="ctr"/>
            <a:r>
              <a:rPr lang="en-US" sz="1000" b="1" dirty="0"/>
              <a:t>$739,866</a:t>
            </a:r>
            <a:endParaRPr lang="en-US" sz="1000" b="1" dirty="0">
              <a:solidFill>
                <a:schemeClr val="accent2"/>
              </a:solidFill>
            </a:endParaRPr>
          </a:p>
          <a:p>
            <a:pPr algn="ctr"/>
            <a:endParaRPr lang="en-US" sz="1000" b="1" dirty="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01DB6B-0D59-394B-8125-67A41C78F8C4}"/>
              </a:ext>
            </a:extLst>
          </p:cNvPr>
          <p:cNvSpPr txBox="1"/>
          <p:nvPr/>
        </p:nvSpPr>
        <p:spPr>
          <a:xfrm>
            <a:off x="9829025" y="1232156"/>
            <a:ext cx="1760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2"/>
                </a:solidFill>
              </a:rPr>
              <a:t>100%</a:t>
            </a:r>
          </a:p>
          <a:p>
            <a:pPr algn="ctr"/>
            <a:r>
              <a:rPr lang="en-US" sz="1000" b="1" dirty="0"/>
              <a:t>$1,138,256</a:t>
            </a:r>
          </a:p>
          <a:p>
            <a:pPr algn="ctr"/>
            <a:endParaRPr lang="en-US" sz="1000" b="1" dirty="0">
              <a:solidFill>
                <a:schemeClr val="accent2"/>
              </a:solidFill>
            </a:endParaRP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6003990D-53A1-6141-B72B-0CEF8DA581E8}"/>
              </a:ext>
            </a:extLst>
          </p:cNvPr>
          <p:cNvSpPr/>
          <p:nvPr/>
        </p:nvSpPr>
        <p:spPr>
          <a:xfrm>
            <a:off x="1159056" y="3925404"/>
            <a:ext cx="2215163" cy="1458065"/>
          </a:xfrm>
          <a:prstGeom prst="wedgeRectCallout">
            <a:avLst>
              <a:gd name="adj1" fmla="val -26327"/>
              <a:gd name="adj2" fmla="val 967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900" b="1" dirty="0"/>
              <a:t>Initial baseline for Q3 based on merch moments ramp up.  July lower targets as product plus market expansion and prep for RTF are underway.</a:t>
            </a:r>
          </a:p>
          <a:p>
            <a:endParaRPr lang="en-US" sz="900" b="1" dirty="0"/>
          </a:p>
          <a:p>
            <a:r>
              <a:rPr lang="en-US" sz="900" dirty="0"/>
              <a:t>Month 7 Jul 4-31:  3% at $34,148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Weekly target $8,537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r>
              <a:rPr lang="en-US" sz="900" b="1" dirty="0"/>
              <a:t>M7 TOTAL:  $15,089 44% of $34,148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Negative $19,059</a:t>
            </a:r>
          </a:p>
          <a:p>
            <a:pPr lvl="1"/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B9BA3-0E80-DE40-85F1-2D06707CC77C}"/>
              </a:ext>
            </a:extLst>
          </p:cNvPr>
          <p:cNvSpPr txBox="1"/>
          <p:nvPr/>
        </p:nvSpPr>
        <p:spPr>
          <a:xfrm>
            <a:off x="9348395" y="768949"/>
            <a:ext cx="260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INITIAL Q3 - MONTH 7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7DFDAC92-7A8F-5344-B9DC-8749C909F88B}"/>
              </a:ext>
            </a:extLst>
          </p:cNvPr>
          <p:cNvSpPr/>
          <p:nvPr/>
        </p:nvSpPr>
        <p:spPr>
          <a:xfrm>
            <a:off x="1137612" y="1189280"/>
            <a:ext cx="4816231" cy="2401044"/>
          </a:xfrm>
          <a:prstGeom prst="wedgeRectCallout">
            <a:avLst>
              <a:gd name="adj1" fmla="val -10011"/>
              <a:gd name="adj2" fmla="val 4825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b="1" dirty="0"/>
          </a:p>
          <a:p>
            <a:r>
              <a:rPr lang="en-US" sz="900" b="1" dirty="0"/>
              <a:t>Q3 merch moments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Suicide Squad 8/6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Road-to-</a:t>
            </a:r>
            <a:r>
              <a:rPr lang="en-US" sz="900" dirty="0" err="1"/>
              <a:t>FanDome</a:t>
            </a:r>
            <a:r>
              <a:rPr lang="en-US" sz="900" dirty="0"/>
              <a:t> 8/26-10/16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Batman The World 9/14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(DCUI Fortnite 9/16)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Custom Comic Twitch E-Sports 9/20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WW Month 10/1</a:t>
            </a:r>
          </a:p>
          <a:p>
            <a:endParaRPr lang="en-US" sz="900" dirty="0"/>
          </a:p>
          <a:p>
            <a:r>
              <a:rPr lang="en-US" sz="900" b="1" dirty="0"/>
              <a:t>Q3 site optimization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Internationalization efforts</a:t>
            </a:r>
            <a:endParaRPr lang="en-US" sz="9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Unified Identity</a:t>
            </a:r>
            <a:endParaRPr lang="en-US" sz="9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Faceted Search Filters </a:t>
            </a:r>
            <a:endParaRPr lang="en-US" sz="900" b="1" dirty="0"/>
          </a:p>
          <a:p>
            <a:endParaRPr lang="en-US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6DC4E-BF70-4F46-B60C-018FC60FC721}"/>
              </a:ext>
            </a:extLst>
          </p:cNvPr>
          <p:cNvSpPr txBox="1"/>
          <p:nvPr/>
        </p:nvSpPr>
        <p:spPr>
          <a:xfrm>
            <a:off x="3224830" y="1877143"/>
            <a:ext cx="2729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Q3 Marketing, Social and CRM strategies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Paid Search</a:t>
            </a:r>
            <a:endParaRPr lang="en-US" sz="9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CRM – Reco engine, Abandoned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Social Shops</a:t>
            </a:r>
          </a:p>
          <a:p>
            <a:endParaRPr 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A4F7CC-1ADE-3447-9F27-876EA1ECA6FE}"/>
              </a:ext>
            </a:extLst>
          </p:cNvPr>
          <p:cNvSpPr txBox="1"/>
          <p:nvPr/>
        </p:nvSpPr>
        <p:spPr>
          <a:xfrm>
            <a:off x="3224829" y="2582716"/>
            <a:ext cx="2707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Q3 CXM Improvements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SSO </a:t>
            </a:r>
            <a:endParaRPr lang="en-US" sz="9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Ratings and Reviews with moderator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E-commerce UGC (photos, social image posts)</a:t>
            </a:r>
            <a:endParaRPr lang="en-US" sz="9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Personalization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Q&amp;A on products</a:t>
            </a:r>
            <a:endParaRPr lang="en-US" sz="9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BC760B-7116-3F47-AE6A-C6504123D7BA}"/>
              </a:ext>
            </a:extLst>
          </p:cNvPr>
          <p:cNvSpPr txBox="1"/>
          <p:nvPr/>
        </p:nvSpPr>
        <p:spPr>
          <a:xfrm>
            <a:off x="1159056" y="1197511"/>
            <a:ext cx="4794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Q3 Objectives</a:t>
            </a:r>
            <a:endParaRPr lang="en-US" sz="800" dirty="0"/>
          </a:p>
          <a:p>
            <a:pPr algn="ctr"/>
            <a:r>
              <a:rPr lang="en-US" sz="800" i="1" dirty="0"/>
              <a:t>Can carry over to next quarter(s) depending on priorities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BE57CE3B-48F4-D14D-86DB-A01DCF92287B}"/>
              </a:ext>
            </a:extLst>
          </p:cNvPr>
          <p:cNvSpPr/>
          <p:nvPr/>
        </p:nvSpPr>
        <p:spPr>
          <a:xfrm>
            <a:off x="4271753" y="3686640"/>
            <a:ext cx="2215163" cy="621622"/>
          </a:xfrm>
          <a:prstGeom prst="wedgeRectCallout">
            <a:avLst>
              <a:gd name="adj1" fmla="val 27492"/>
              <a:gd name="adj2" fmla="val 11480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900" b="1" dirty="0"/>
              <a:t>Small increase as new merch types are integrated</a:t>
            </a:r>
          </a:p>
          <a:p>
            <a:r>
              <a:rPr lang="en-US" sz="900" dirty="0"/>
              <a:t>Month 8 Aug 1-28:  32% at $364,242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Weekly target $91,060</a:t>
            </a:r>
          </a:p>
        </p:txBody>
      </p:sp>
      <p:pic>
        <p:nvPicPr>
          <p:cNvPr id="21" name="chart">
            <a:extLst>
              <a:ext uri="{FF2B5EF4-FFF2-40B4-BE49-F238E27FC236}">
                <a16:creationId xmlns:a16="http://schemas.microsoft.com/office/drawing/2014/main" id="{95AC68CF-22CD-3044-B81D-C08D86BD4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333" y="1509451"/>
            <a:ext cx="3819032" cy="369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Rectangular Callout 21">
            <a:extLst>
              <a:ext uri="{FF2B5EF4-FFF2-40B4-BE49-F238E27FC236}">
                <a16:creationId xmlns:a16="http://schemas.microsoft.com/office/drawing/2014/main" id="{8B144AAC-70C8-8744-BDE1-96E84E6E4498}"/>
              </a:ext>
            </a:extLst>
          </p:cNvPr>
          <p:cNvSpPr/>
          <p:nvPr/>
        </p:nvSpPr>
        <p:spPr>
          <a:xfrm>
            <a:off x="6650519" y="1795947"/>
            <a:ext cx="2215163" cy="857671"/>
          </a:xfrm>
          <a:prstGeom prst="wedgeRectCallout">
            <a:avLst>
              <a:gd name="adj1" fmla="val 32876"/>
              <a:gd name="adj2" fmla="val 11308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900" b="1" dirty="0"/>
              <a:t>Majority of Q3 sales predicted to be during RTF.  Weekly targets similar to this year’s ZSJL weekly sales.</a:t>
            </a:r>
          </a:p>
          <a:p>
            <a:r>
              <a:rPr lang="en-US" sz="900" dirty="0"/>
              <a:t>Month 9 Aug 29-Sep 25:  65% at $739,866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Weekly target $184,967</a:t>
            </a:r>
          </a:p>
        </p:txBody>
      </p:sp>
    </p:spTree>
    <p:extLst>
      <p:ext uri="{BB962C8B-B14F-4D97-AF65-F5344CB8AC3E}">
        <p14:creationId xmlns:p14="http://schemas.microsoft.com/office/powerpoint/2010/main" val="2637382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A0A42D-A926-0D40-BBAD-9BDA74E34951}"/>
              </a:ext>
            </a:extLst>
          </p:cNvPr>
          <p:cNvSpPr/>
          <p:nvPr/>
        </p:nvSpPr>
        <p:spPr>
          <a:xfrm>
            <a:off x="114300" y="83295"/>
            <a:ext cx="11988800" cy="62527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DC SHOP ANALYSIS REPORT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PREDICTIVE MODELING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1AF2FE-375A-0046-84A5-56554D3E0733}"/>
              </a:ext>
            </a:extLst>
          </p:cNvPr>
          <p:cNvSpPr/>
          <p:nvPr/>
        </p:nvSpPr>
        <p:spPr>
          <a:xfrm>
            <a:off x="101600" y="768949"/>
            <a:ext cx="11988800" cy="59366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34A1E25-8926-B14E-9ECF-393F981DB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7677653"/>
              </p:ext>
            </p:extLst>
          </p:nvPr>
        </p:nvGraphicFramePr>
        <p:xfrm>
          <a:off x="101601" y="768949"/>
          <a:ext cx="11988800" cy="5834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44195B4-4197-9642-9A34-AA2C426170F3}"/>
              </a:ext>
            </a:extLst>
          </p:cNvPr>
          <p:cNvSpPr txBox="1"/>
          <p:nvPr/>
        </p:nvSpPr>
        <p:spPr>
          <a:xfrm>
            <a:off x="819147" y="5218863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30%</a:t>
            </a:r>
          </a:p>
          <a:p>
            <a:pPr algn="ctr"/>
            <a:r>
              <a:rPr lang="en-US" sz="800" b="1" dirty="0"/>
              <a:t>$138,759</a:t>
            </a:r>
          </a:p>
          <a:p>
            <a:pPr algn="ctr"/>
            <a:endParaRPr lang="en-US" sz="800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AA101-1BDA-EB4B-902D-6E3E16A83CE3}"/>
              </a:ext>
            </a:extLst>
          </p:cNvPr>
          <p:cNvSpPr txBox="1"/>
          <p:nvPr/>
        </p:nvSpPr>
        <p:spPr>
          <a:xfrm>
            <a:off x="1342878" y="4345587"/>
            <a:ext cx="863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62%</a:t>
            </a:r>
          </a:p>
          <a:p>
            <a:pPr algn="ctr"/>
            <a:r>
              <a:rPr lang="en-US" sz="800" b="1" dirty="0"/>
              <a:t>$285,640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CBA5C-06CD-944B-8E15-BDE63D2579FE}"/>
              </a:ext>
            </a:extLst>
          </p:cNvPr>
          <p:cNvSpPr txBox="1"/>
          <p:nvPr/>
        </p:nvSpPr>
        <p:spPr>
          <a:xfrm>
            <a:off x="1911094" y="3150545"/>
            <a:ext cx="863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85%</a:t>
            </a:r>
          </a:p>
          <a:p>
            <a:pPr algn="ctr"/>
            <a:r>
              <a:rPr lang="en-US" sz="800" b="1" dirty="0"/>
              <a:t>$390,048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4EE5A2-C049-4B4C-8A78-6B519EB19420}"/>
              </a:ext>
            </a:extLst>
          </p:cNvPr>
          <p:cNvSpPr txBox="1"/>
          <p:nvPr/>
        </p:nvSpPr>
        <p:spPr>
          <a:xfrm>
            <a:off x="3573989" y="5521988"/>
            <a:ext cx="861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30% -&gt; 23%</a:t>
            </a:r>
          </a:p>
          <a:p>
            <a:pPr algn="ctr"/>
            <a:r>
              <a:rPr lang="en-US" sz="700" b="1" dirty="0"/>
              <a:t>$71,705 -&gt;</a:t>
            </a:r>
          </a:p>
          <a:p>
            <a:pPr algn="ctr"/>
            <a:r>
              <a:rPr lang="en-US" sz="700" b="1" dirty="0"/>
              <a:t>ACTUAL $53,887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901414-F33A-BF41-9F93-A469F5D85894}"/>
              </a:ext>
            </a:extLst>
          </p:cNvPr>
          <p:cNvSpPr txBox="1"/>
          <p:nvPr/>
        </p:nvSpPr>
        <p:spPr>
          <a:xfrm>
            <a:off x="4224432" y="5198822"/>
            <a:ext cx="861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34% -&gt; 38%</a:t>
            </a:r>
          </a:p>
          <a:p>
            <a:pPr algn="ctr"/>
            <a:r>
              <a:rPr lang="en-US" sz="700" b="1" dirty="0"/>
              <a:t>$81,266 -&gt;</a:t>
            </a:r>
          </a:p>
          <a:p>
            <a:pPr algn="ctr"/>
            <a:r>
              <a:rPr lang="en-US" sz="700" b="1" dirty="0"/>
              <a:t>$90,175 -&gt;ADJUSTED $30K -&gt; ACTUAL $32,564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9574D-CEB3-174D-899D-E3893443404E}"/>
              </a:ext>
            </a:extLst>
          </p:cNvPr>
          <p:cNvSpPr txBox="1"/>
          <p:nvPr/>
        </p:nvSpPr>
        <p:spPr>
          <a:xfrm>
            <a:off x="4805169" y="5073487"/>
            <a:ext cx="871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accent2"/>
                </a:solidFill>
              </a:rPr>
              <a:t>36% -&gt; 40%</a:t>
            </a:r>
          </a:p>
          <a:p>
            <a:pPr algn="ctr"/>
            <a:r>
              <a:rPr lang="en-US" sz="700" b="1" dirty="0"/>
              <a:t>$94,956 -&gt; ADJUSTED $30K -&gt; ACTUAL $28,074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01DB6B-0D59-394B-8125-67A41C78F8C4}"/>
              </a:ext>
            </a:extLst>
          </p:cNvPr>
          <p:cNvSpPr txBox="1"/>
          <p:nvPr/>
        </p:nvSpPr>
        <p:spPr>
          <a:xfrm>
            <a:off x="2739609" y="4345582"/>
            <a:ext cx="548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100%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A1BDDE-EF61-CD49-AB29-8EEB6F0C9A60}"/>
              </a:ext>
            </a:extLst>
          </p:cNvPr>
          <p:cNvSpPr txBox="1"/>
          <p:nvPr/>
        </p:nvSpPr>
        <p:spPr>
          <a:xfrm>
            <a:off x="5398618" y="4726040"/>
            <a:ext cx="103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100%</a:t>
            </a:r>
          </a:p>
          <a:p>
            <a:pPr algn="ctr"/>
            <a:r>
              <a:rPr lang="en-US" sz="800" b="1" dirty="0"/>
              <a:t>$239,018-&gt; ADJUSTED $118K -&gt; ACTUAL $114,525 </a:t>
            </a:r>
          </a:p>
          <a:p>
            <a:pPr algn="ctr"/>
            <a:endParaRPr lang="en-US" sz="800" b="1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09F566-6F21-674E-B395-FEB77E8C839F}"/>
              </a:ext>
            </a:extLst>
          </p:cNvPr>
          <p:cNvSpPr txBox="1"/>
          <p:nvPr/>
        </p:nvSpPr>
        <p:spPr>
          <a:xfrm>
            <a:off x="8350092" y="2235350"/>
            <a:ext cx="749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100%</a:t>
            </a:r>
          </a:p>
          <a:p>
            <a:pPr algn="ctr"/>
            <a:r>
              <a:rPr lang="en-US" sz="800" b="1" dirty="0"/>
              <a:t>$1,138,256</a:t>
            </a:r>
            <a:endParaRPr lang="en-US" sz="800" b="1" dirty="0">
              <a:solidFill>
                <a:schemeClr val="accent2"/>
              </a:solidFill>
            </a:endParaRPr>
          </a:p>
          <a:p>
            <a:pPr algn="ctr"/>
            <a:endParaRPr lang="en-US" sz="800" b="1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F98977-1A6E-5345-9BEE-9326870FBB8D}"/>
              </a:ext>
            </a:extLst>
          </p:cNvPr>
          <p:cNvSpPr txBox="1"/>
          <p:nvPr/>
        </p:nvSpPr>
        <p:spPr>
          <a:xfrm>
            <a:off x="6712157" y="5456449"/>
            <a:ext cx="54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3%</a:t>
            </a:r>
          </a:p>
          <a:p>
            <a:pPr algn="ctr"/>
            <a:r>
              <a:rPr lang="en-US" sz="800" b="1" dirty="0"/>
              <a:t>$34,148 &gt; $15,089</a:t>
            </a:r>
            <a:endParaRPr lang="en-US" sz="800" b="1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AACB16-87DF-874A-94C1-B41CB2A75EDE}"/>
              </a:ext>
            </a:extLst>
          </p:cNvPr>
          <p:cNvSpPr txBox="1"/>
          <p:nvPr/>
        </p:nvSpPr>
        <p:spPr>
          <a:xfrm>
            <a:off x="7260797" y="4514864"/>
            <a:ext cx="632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32%</a:t>
            </a:r>
          </a:p>
          <a:p>
            <a:pPr algn="ctr"/>
            <a:r>
              <a:rPr lang="en-US" sz="800" b="1" dirty="0"/>
              <a:t>$364,242</a:t>
            </a:r>
            <a:endParaRPr lang="en-US" sz="800" b="1" dirty="0">
              <a:solidFill>
                <a:schemeClr val="accent2"/>
              </a:solidFill>
            </a:endParaRPr>
          </a:p>
          <a:p>
            <a:pPr algn="ctr"/>
            <a:endParaRPr lang="en-US" sz="800" b="1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581CF-7105-A145-B4A4-AF928B1028E8}"/>
              </a:ext>
            </a:extLst>
          </p:cNvPr>
          <p:cNvSpPr txBox="1"/>
          <p:nvPr/>
        </p:nvSpPr>
        <p:spPr>
          <a:xfrm>
            <a:off x="7883242" y="2235350"/>
            <a:ext cx="579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65%</a:t>
            </a:r>
          </a:p>
          <a:p>
            <a:pPr algn="ctr"/>
            <a:r>
              <a:rPr lang="en-US" sz="800" b="1" dirty="0"/>
              <a:t>$739,866</a:t>
            </a:r>
            <a:endParaRPr lang="en-US" sz="800" b="1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F2975C-6C2A-9E4F-975C-319985C6FBD3}"/>
              </a:ext>
            </a:extLst>
          </p:cNvPr>
          <p:cNvSpPr txBox="1"/>
          <p:nvPr/>
        </p:nvSpPr>
        <p:spPr>
          <a:xfrm>
            <a:off x="9650556" y="4476216"/>
            <a:ext cx="548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30%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3C57CC-E703-0F41-8B66-31F3761524D0}"/>
              </a:ext>
            </a:extLst>
          </p:cNvPr>
          <p:cNvSpPr txBox="1"/>
          <p:nvPr/>
        </p:nvSpPr>
        <p:spPr>
          <a:xfrm>
            <a:off x="10234032" y="2898772"/>
            <a:ext cx="548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34%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962B4C-C12B-424B-9348-A343F0B39AF3}"/>
              </a:ext>
            </a:extLst>
          </p:cNvPr>
          <p:cNvSpPr txBox="1"/>
          <p:nvPr/>
        </p:nvSpPr>
        <p:spPr>
          <a:xfrm>
            <a:off x="10817503" y="1285145"/>
            <a:ext cx="548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36%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729BA0-119A-9D4F-8C88-FD73768F76E5}"/>
              </a:ext>
            </a:extLst>
          </p:cNvPr>
          <p:cNvSpPr txBox="1"/>
          <p:nvPr/>
        </p:nvSpPr>
        <p:spPr>
          <a:xfrm>
            <a:off x="11366143" y="1285145"/>
            <a:ext cx="548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</a:rPr>
              <a:t>100%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6003990D-53A1-6141-B72B-0CEF8DA581E8}"/>
              </a:ext>
            </a:extLst>
          </p:cNvPr>
          <p:cNvSpPr/>
          <p:nvPr/>
        </p:nvSpPr>
        <p:spPr>
          <a:xfrm>
            <a:off x="904818" y="1940505"/>
            <a:ext cx="2875787" cy="776644"/>
          </a:xfrm>
          <a:prstGeom prst="wedgeRectCallout">
            <a:avLst>
              <a:gd name="adj1" fmla="val 18807"/>
              <a:gd name="adj2" fmla="val 177389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Q1 Performance Metrics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WEEKS 1-4: $138,759 USD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WEEKS 5-8: $285,640 USD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WEEKS 9-12:  $390,048 USD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Q1 total:  $814,447 USD almost double $458,919 USD</a:t>
            </a:r>
          </a:p>
        </p:txBody>
      </p: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065B2B21-DAB8-6349-85E6-ECA7854BE182}"/>
              </a:ext>
            </a:extLst>
          </p:cNvPr>
          <p:cNvSpPr/>
          <p:nvPr/>
        </p:nvSpPr>
        <p:spPr>
          <a:xfrm>
            <a:off x="4132522" y="1190350"/>
            <a:ext cx="2875787" cy="1526800"/>
          </a:xfrm>
          <a:prstGeom prst="wedgeRectCallout">
            <a:avLst>
              <a:gd name="adj1" fmla="val 74438"/>
              <a:gd name="adj2" fmla="val 8149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900" b="1" dirty="0"/>
              <a:t>Increased access to fans and personalization – Road-to-</a:t>
            </a:r>
            <a:r>
              <a:rPr lang="en-US" sz="900" b="1" dirty="0" err="1"/>
              <a:t>FanDome</a:t>
            </a:r>
            <a:endParaRPr lang="en-US" sz="9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tx1"/>
                </a:solidFill>
              </a:rPr>
              <a:t>+3-5M </a:t>
            </a:r>
            <a:r>
              <a:rPr lang="en-US" sz="900" dirty="0">
                <a:solidFill>
                  <a:schemeClr val="tx1"/>
                </a:solidFill>
              </a:rPr>
              <a:t>possible additional </a:t>
            </a:r>
            <a:r>
              <a:rPr lang="en-US" sz="900" b="1" dirty="0">
                <a:solidFill>
                  <a:schemeClr val="tx1"/>
                </a:solidFill>
              </a:rPr>
              <a:t>international users </a:t>
            </a:r>
            <a:r>
              <a:rPr lang="en-US" sz="900" dirty="0">
                <a:solidFill>
                  <a:schemeClr val="tx1"/>
                </a:solidFill>
              </a:rPr>
              <a:t>with an additional 40% in revenue from international. Workstream in progress with DCUI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/>
              <a:t>Release strategy alignment:  </a:t>
            </a:r>
            <a:r>
              <a:rPr lang="en-US" sz="900" dirty="0"/>
              <a:t>Suicide Squad release 8/6 – marketing campaigns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/>
              <a:t>DC Digital Platform synergy build up</a:t>
            </a:r>
            <a:r>
              <a:rPr lang="en-US" sz="900" dirty="0"/>
              <a:t> – content and fan engagement activities with must-touchpoints across platforms</a:t>
            </a:r>
            <a:endParaRPr lang="en-US" sz="900" b="1" dirty="0"/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4A292F6A-7259-ED43-BB8F-EB81688DCAE1}"/>
              </a:ext>
            </a:extLst>
          </p:cNvPr>
          <p:cNvSpPr/>
          <p:nvPr/>
        </p:nvSpPr>
        <p:spPr>
          <a:xfrm>
            <a:off x="7143232" y="547800"/>
            <a:ext cx="3596640" cy="1696949"/>
          </a:xfrm>
          <a:prstGeom prst="wedgeRectCallout">
            <a:avLst>
              <a:gd name="adj1" fmla="val 38929"/>
              <a:gd name="adj2" fmla="val 9422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900" b="1" dirty="0"/>
              <a:t>DC FanDome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tx1"/>
                </a:solidFill>
              </a:rPr>
              <a:t>SSO </a:t>
            </a:r>
            <a:r>
              <a:rPr lang="en-US" sz="900" dirty="0">
                <a:solidFill>
                  <a:schemeClr val="tx1"/>
                </a:solidFill>
              </a:rPr>
              <a:t>framework and solution reusability already in place. Workstream starting this week.</a:t>
            </a:r>
            <a:endParaRPr lang="en-US" sz="900" b="1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/>
              <a:t>Personalized CRM </a:t>
            </a:r>
            <a:r>
              <a:rPr lang="en-US" sz="900" b="1" dirty="0" err="1"/>
              <a:t>Reco</a:t>
            </a:r>
            <a:r>
              <a:rPr lang="en-US" sz="900" b="1" dirty="0"/>
              <a:t> engine:  </a:t>
            </a:r>
            <a:r>
              <a:rPr lang="en-US" sz="900" dirty="0"/>
              <a:t>Targeted emails, social marketing campaigns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/>
              <a:t>Targeted merch recommendations</a:t>
            </a:r>
            <a:r>
              <a:rPr lang="en-US" sz="900" dirty="0"/>
              <a:t>:  Shop personalized merch UI algorithm</a:t>
            </a:r>
            <a:endParaRPr lang="en-US" sz="9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/>
              <a:t>DC Digital Platform Release strategy alignment</a:t>
            </a:r>
            <a:r>
              <a:rPr lang="en-US" sz="900" dirty="0"/>
              <a:t> – strategic timing/release of product features; merch release; marketing campaigns; social campaigns across platforms</a:t>
            </a:r>
            <a:endParaRPr lang="en-US" sz="9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/>
              <a:t>DC Digital Platform synergy x 2 </a:t>
            </a:r>
            <a:r>
              <a:rPr lang="en-US" sz="900" dirty="0"/>
              <a:t>– content and fan engagement activities with must-touchpoints across platforms</a:t>
            </a:r>
            <a:endParaRPr lang="en-US" sz="9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4B9231-CACD-A746-B765-B8113297AD9F}"/>
              </a:ext>
            </a:extLst>
          </p:cNvPr>
          <p:cNvSpPr txBox="1"/>
          <p:nvPr/>
        </p:nvSpPr>
        <p:spPr>
          <a:xfrm>
            <a:off x="101599" y="771876"/>
            <a:ext cx="247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INITIAL Q3 – MONTH 7</a:t>
            </a:r>
          </a:p>
        </p:txBody>
      </p:sp>
      <p:sp>
        <p:nvSpPr>
          <p:cNvPr id="30" name="Rectangular Callout 29">
            <a:extLst>
              <a:ext uri="{FF2B5EF4-FFF2-40B4-BE49-F238E27FC236}">
                <a16:creationId xmlns:a16="http://schemas.microsoft.com/office/drawing/2014/main" id="{ACCE5B1B-561D-224F-9AC1-ADA25BA508B0}"/>
              </a:ext>
            </a:extLst>
          </p:cNvPr>
          <p:cNvSpPr/>
          <p:nvPr/>
        </p:nvSpPr>
        <p:spPr>
          <a:xfrm>
            <a:off x="3554298" y="3131671"/>
            <a:ext cx="2875787" cy="776644"/>
          </a:xfrm>
          <a:prstGeom prst="wedgeRectCallout">
            <a:avLst>
              <a:gd name="adj1" fmla="val 18807"/>
              <a:gd name="adj2" fmla="val 177389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Q2 Performance Metrics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WEEKS 13-16: $53,887 USD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WEEKS 17-20: $32,564 USD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WEEKS 21-24:  $28,074 USD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Q2 total:  $114,525 USD, -50% of original target</a:t>
            </a:r>
          </a:p>
        </p:txBody>
      </p:sp>
    </p:spTree>
    <p:extLst>
      <p:ext uri="{BB962C8B-B14F-4D97-AF65-F5344CB8AC3E}">
        <p14:creationId xmlns:p14="http://schemas.microsoft.com/office/powerpoint/2010/main" val="2349671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7C9E84-F82E-1040-9C50-0458BC8D4557}"/>
              </a:ext>
            </a:extLst>
          </p:cNvPr>
          <p:cNvSpPr txBox="1"/>
          <p:nvPr/>
        </p:nvSpPr>
        <p:spPr>
          <a:xfrm>
            <a:off x="9132176" y="6317261"/>
            <a:ext cx="1870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Subject to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056EE-02F2-B249-8B86-521325FFF4B2}"/>
              </a:ext>
            </a:extLst>
          </p:cNvPr>
          <p:cNvSpPr txBox="1"/>
          <p:nvPr/>
        </p:nvSpPr>
        <p:spPr>
          <a:xfrm>
            <a:off x="9132176" y="957343"/>
            <a:ext cx="29061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MERCH PLANS &amp; STRATEGY:</a:t>
            </a:r>
          </a:p>
          <a:p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Onboarding Hybrid Air Waves</a:t>
            </a:r>
            <a:r>
              <a:rPr lang="en-US" sz="1200" dirty="0"/>
              <a:t> which sells hats and bags.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Onboarding Disrupt Sports next week</a:t>
            </a:r>
            <a:r>
              <a:rPr lang="en-US" sz="1200" dirty="0"/>
              <a:t> which sells specialized merchandise like surfboards, snowboards, decals, fitness equipment.</a:t>
            </a: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  <a:p>
            <a:r>
              <a:rPr lang="en-US" dirty="0"/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776CB7-664C-2E49-8CFB-BA2E6E3E0FF5}"/>
              </a:ext>
            </a:extLst>
          </p:cNvPr>
          <p:cNvSpPr/>
          <p:nvPr/>
        </p:nvSpPr>
        <p:spPr>
          <a:xfrm>
            <a:off x="114300" y="83295"/>
            <a:ext cx="11988800" cy="62527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DC SHOP ANALYSIS REPORT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MERCH CALENDAR – JULY THRU OCT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6D67B-5217-4042-A6B1-E01CF00C3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26" y="769573"/>
            <a:ext cx="6621554" cy="294069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62676-8699-1D4D-9FA4-39FE6B9E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26" y="3691530"/>
            <a:ext cx="6621554" cy="303155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0296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A0A42D-A926-0D40-BBAD-9BDA74E34951}"/>
              </a:ext>
            </a:extLst>
          </p:cNvPr>
          <p:cNvSpPr/>
          <p:nvPr/>
        </p:nvSpPr>
        <p:spPr>
          <a:xfrm>
            <a:off x="114300" y="83295"/>
            <a:ext cx="11988800" cy="62527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CUSTOMER CARE WEEK REPORT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WEEKLY 2021 AUGUST 01-07 needs update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1E0FC0-CF6D-C142-A1B9-56EA6994341F}"/>
              </a:ext>
            </a:extLst>
          </p:cNvPr>
          <p:cNvSpPr/>
          <p:nvPr/>
        </p:nvSpPr>
        <p:spPr>
          <a:xfrm>
            <a:off x="5513770" y="804489"/>
            <a:ext cx="6589330" cy="22086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9F5688-FC7C-584F-9D46-41523B474685}"/>
              </a:ext>
            </a:extLst>
          </p:cNvPr>
          <p:cNvSpPr/>
          <p:nvPr/>
        </p:nvSpPr>
        <p:spPr>
          <a:xfrm>
            <a:off x="9159658" y="3108439"/>
            <a:ext cx="2943442" cy="36662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50000"/>
              </a:lnSpc>
            </a:pPr>
            <a:endParaRPr lang="en-US" sz="1400" b="1" u="sng" dirty="0">
              <a:solidFill>
                <a:schemeClr val="accent1"/>
              </a:solidFill>
            </a:endParaRPr>
          </a:p>
          <a:p>
            <a:pPr algn="ctr">
              <a:lnSpc>
                <a:spcPct val="50000"/>
              </a:lnSpc>
              <a:spcAft>
                <a:spcPts val="500"/>
              </a:spcAft>
            </a:pP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C678A-9453-F740-B6EA-8AED6EED8336}"/>
              </a:ext>
            </a:extLst>
          </p:cNvPr>
          <p:cNvSpPr txBox="1"/>
          <p:nvPr/>
        </p:nvSpPr>
        <p:spPr>
          <a:xfrm>
            <a:off x="9239795" y="3210331"/>
            <a:ext cx="2863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Sharepoint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 version:</a:t>
            </a:r>
            <a:r>
              <a:rPr lang="en-US" sz="1000" dirty="0">
                <a:solidFill>
                  <a:srgbClr val="000000"/>
                </a:solidFill>
                <a:latin typeface="-webkit-standard"/>
              </a:rPr>
              <a:t>  </a:t>
            </a:r>
            <a:r>
              <a:rPr lang="en-US" sz="1000" dirty="0">
                <a:solidFill>
                  <a:srgbClr val="000000"/>
                </a:solidFill>
                <a:latin typeface="-webkit-standard"/>
                <a:hlinkClick r:id="rId3"/>
              </a:rPr>
              <a:t>Customer Care Weekly Report</a:t>
            </a:r>
            <a:endParaRPr lang="en-US" sz="1000" dirty="0">
              <a:solidFill>
                <a:srgbClr val="000000"/>
              </a:solidFill>
              <a:latin typeface="-webkit-standard"/>
            </a:endParaRPr>
          </a:p>
          <a:p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Customer weekly report and highlights provided by </a:t>
            </a:r>
            <a:r>
              <a:rPr lang="en-US" sz="1000" dirty="0">
                <a:solidFill>
                  <a:schemeClr val="accent1"/>
                </a:solidFill>
                <a:latin typeface="Calibri" panose="020F0502020204030204" pitchFamily="34" charset="0"/>
              </a:rPr>
              <a:t>Mike Kim</a:t>
            </a:r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EE0ED1-E3F9-A44F-A8BB-B2DFE2F60BAE}"/>
              </a:ext>
            </a:extLst>
          </p:cNvPr>
          <p:cNvSpPr/>
          <p:nvPr/>
        </p:nvSpPr>
        <p:spPr>
          <a:xfrm>
            <a:off x="5573486" y="813196"/>
            <a:ext cx="65893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Highlights for the week:</a:t>
            </a:r>
          </a:p>
          <a:p>
            <a:endParaRPr lang="en-US" sz="1000" b="1" dirty="0"/>
          </a:p>
          <a:p>
            <a:endParaRPr lang="en-US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Week 28, customer contacts increased slightly this week at 36 (previously 28) with customers calling in about their Funko Pop purchases.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CSAT continues to increase at 69.0% (previously 66.7%)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Customer Care SLA &gt; 1 day remain increased as well at 51% previously (46%)</a:t>
            </a:r>
          </a:p>
          <a:p>
            <a:endParaRPr lang="en-US" sz="1000" dirty="0"/>
          </a:p>
          <a:p>
            <a:r>
              <a:rPr lang="en-US" sz="1000" dirty="0"/>
              <a:t>We continue to monitor customer care SLAs to gauge as we prep for Q3/Q4 when we open up ratings and reviews from customers.  See report in </a:t>
            </a:r>
            <a:r>
              <a:rPr lang="en-US" sz="1000" dirty="0" err="1"/>
              <a:t>sharepoint</a:t>
            </a:r>
            <a:r>
              <a:rPr lang="en-US" sz="1000" dirty="0"/>
              <a:t> for more details.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877C5-9B39-DE4C-8065-2C2C36BC3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2" y="3918346"/>
            <a:ext cx="5054781" cy="274580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D12A33-63C6-E24C-A2BF-42E557E01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82" y="776722"/>
            <a:ext cx="2744332" cy="3100614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01A0D3-AE44-B540-824C-35AB307A7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770" y="3210331"/>
            <a:ext cx="1917700" cy="9271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FA0FC-B2E1-7244-BF56-524D15F83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3770" y="4231802"/>
            <a:ext cx="3200400" cy="25146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965350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A73120-5BA9-044D-B73A-65AD64EA148C}"/>
              </a:ext>
            </a:extLst>
          </p:cNvPr>
          <p:cNvSpPr/>
          <p:nvPr/>
        </p:nvSpPr>
        <p:spPr>
          <a:xfrm>
            <a:off x="98854" y="722243"/>
            <a:ext cx="5215115" cy="5938049"/>
          </a:xfrm>
          <a:prstGeom prst="roundRect">
            <a:avLst>
              <a:gd name="adj" fmla="val 5494"/>
            </a:avLst>
          </a:prstGeom>
          <a:ln>
            <a:solidFill>
              <a:schemeClr val="dk1"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CAC0AC-35E2-B848-9277-EAFBA8F8D66D}"/>
              </a:ext>
            </a:extLst>
          </p:cNvPr>
          <p:cNvSpPr txBox="1">
            <a:spLocks/>
          </p:cNvSpPr>
          <p:nvPr/>
        </p:nvSpPr>
        <p:spPr>
          <a:xfrm>
            <a:off x="193539" y="177185"/>
            <a:ext cx="10515600" cy="661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+mn-lt"/>
                <a:cs typeface="Calibri Light"/>
              </a:rPr>
              <a:t>ECOMM &amp; MORE</a:t>
            </a:r>
            <a:endParaRPr lang="en-US" sz="4000" b="1">
              <a:latin typeface="+mn-lt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96F8BAD-5522-D945-BACD-134888A6F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67" y="846203"/>
            <a:ext cx="4913629" cy="3725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 b="1" u="sng">
                <a:solidFill>
                  <a:srgbClr val="0070C0"/>
                </a:solidFill>
                <a:cs typeface="Calibri"/>
              </a:rPr>
              <a:t>DC Shop</a:t>
            </a:r>
            <a:endParaRPr lang="en-US" sz="1400" u="sng">
              <a:solidFill>
                <a:srgbClr val="0070C0"/>
              </a:solidFill>
              <a:cs typeface="Calibri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400">
              <a:cs typeface="Calibri"/>
            </a:endParaRPr>
          </a:p>
          <a:p>
            <a:pPr marL="457200" lvl="1" indent="0">
              <a:buNone/>
            </a:pPr>
            <a:endParaRPr lang="en-US" sz="1400">
              <a:cs typeface="Calibri"/>
            </a:endParaRPr>
          </a:p>
          <a:p>
            <a:pPr lvl="1">
              <a:buFont typeface="Wingdings" pitchFamily="2" charset="2"/>
              <a:buChar char="v"/>
            </a:pPr>
            <a:endParaRPr lang="en-US" sz="1400">
              <a:cs typeface="Calibri"/>
            </a:endParaRPr>
          </a:p>
          <a:p>
            <a:pPr lvl="1">
              <a:buFont typeface="Wingdings" pitchFamily="2" charset="2"/>
              <a:buChar char="v"/>
            </a:pPr>
            <a:endParaRPr lang="en-US" sz="1400">
              <a:cs typeface="Calibri"/>
            </a:endParaRPr>
          </a:p>
          <a:p>
            <a:pPr marL="0" indent="0">
              <a:buNone/>
            </a:pPr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6CE67A-F89F-254C-B6A1-4CAEF00F58D3}"/>
              </a:ext>
            </a:extLst>
          </p:cNvPr>
          <p:cNvSpPr txBox="1"/>
          <p:nvPr/>
        </p:nvSpPr>
        <p:spPr>
          <a:xfrm>
            <a:off x="101472" y="1066343"/>
            <a:ext cx="2732322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Last Week – Merch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SS WK30 $11.5K +70% previous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WK30 M8 Q3 GTD - </a:t>
            </a:r>
            <a:r>
              <a:rPr lang="en-US" sz="1100" b="1" dirty="0"/>
              <a:t>$963K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spcBef>
                <a:spcPts val="500"/>
              </a:spcBef>
            </a:pPr>
            <a:endParaRPr lang="en-US" sz="1200" dirty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#1 – SS King Shark Crown Tee – 19 units</a:t>
            </a:r>
          </a:p>
          <a:p>
            <a:pPr>
              <a:spcBef>
                <a:spcPts val="500"/>
              </a:spcBef>
            </a:pPr>
            <a:r>
              <a:rPr lang="en-US" sz="1000" dirty="0"/>
              <a:t>#2 – SS King Hand Tee – 19 units</a:t>
            </a:r>
          </a:p>
          <a:p>
            <a:pPr lvl="0">
              <a:spcBef>
                <a:spcPts val="500"/>
              </a:spcBef>
            </a:pPr>
            <a:r>
              <a:rPr lang="en-US" sz="1000" dirty="0"/>
              <a:t>#3 – SS Harley Quinn Bubble Gum –  14 units</a:t>
            </a:r>
          </a:p>
          <a:p>
            <a:pPr lvl="0">
              <a:spcBef>
                <a:spcPts val="500"/>
              </a:spcBef>
            </a:pPr>
            <a:r>
              <a:rPr lang="en-US" sz="1000" dirty="0"/>
              <a:t>#4 – </a:t>
            </a:r>
            <a:r>
              <a:rPr lang="en-US" sz="1000" dirty="0">
                <a:solidFill>
                  <a:prstClr val="black"/>
                </a:solidFill>
              </a:rPr>
              <a:t>SS Movie logo – 12 units</a:t>
            </a:r>
          </a:p>
          <a:p>
            <a:pPr lvl="0">
              <a:spcBef>
                <a:spcPts val="500"/>
              </a:spcBef>
            </a:pPr>
            <a:r>
              <a:rPr lang="en-US" sz="1000" dirty="0">
                <a:solidFill>
                  <a:prstClr val="black"/>
                </a:solidFill>
              </a:rPr>
              <a:t>#5 – SS King Shark Feeding Time - 11 units</a:t>
            </a:r>
          </a:p>
          <a:p>
            <a:pPr>
              <a:spcBef>
                <a:spcPts val="500"/>
              </a:spcBef>
            </a:pP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90284F-2BEB-EB4B-9C5A-57A912A8EFB9}"/>
              </a:ext>
            </a:extLst>
          </p:cNvPr>
          <p:cNvSpPr txBox="1"/>
          <p:nvPr/>
        </p:nvSpPr>
        <p:spPr>
          <a:xfrm>
            <a:off x="2596647" y="4368854"/>
            <a:ext cx="2526049" cy="209544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500"/>
              </a:spcBef>
            </a:pPr>
            <a:r>
              <a:rPr lang="en-US" sz="1100" b="1" dirty="0"/>
              <a:t>This Week – Tech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cs typeface="Calibri"/>
              </a:rPr>
              <a:t>QA testing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cs typeface="Calibri"/>
              </a:rPr>
              <a:t>Continue performance/load testing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cs typeface="Calibri"/>
              </a:rPr>
              <a:t>Continue analytics testing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cs typeface="Calibri"/>
              </a:rPr>
              <a:t>Accessibility testing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cs typeface="Calibri"/>
              </a:rPr>
              <a:t>I18n work for mid to late September launch</a:t>
            </a:r>
          </a:p>
          <a:p>
            <a:pPr>
              <a:spcBef>
                <a:spcPts val="500"/>
              </a:spcBef>
            </a:pPr>
            <a:endParaRPr lang="en-US" sz="1100" dirty="0">
              <a:cs typeface="Calibri"/>
            </a:endParaRPr>
          </a:p>
          <a:p>
            <a:pPr>
              <a:spcBef>
                <a:spcPts val="500"/>
              </a:spcBef>
            </a:pPr>
            <a:endParaRPr lang="en-US" sz="1300" dirty="0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E59B12-75B5-644C-845F-2FC4D7177BA6}"/>
              </a:ext>
            </a:extLst>
          </p:cNvPr>
          <p:cNvSpPr txBox="1"/>
          <p:nvPr/>
        </p:nvSpPr>
        <p:spPr>
          <a:xfrm>
            <a:off x="190821" y="5914861"/>
            <a:ext cx="2551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This Week – Merch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Continue SS merch re-tout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Prepping new products for RTF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387741-2197-0E49-97F3-D4E43D75A7CD}"/>
              </a:ext>
            </a:extLst>
          </p:cNvPr>
          <p:cNvSpPr txBox="1"/>
          <p:nvPr/>
        </p:nvSpPr>
        <p:spPr>
          <a:xfrm>
            <a:off x="2465835" y="873558"/>
            <a:ext cx="2896966" cy="3493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 dirty="0"/>
              <a:t>Last Week - Tech </a:t>
            </a:r>
            <a:endParaRPr lang="en-US" sz="1100" b="1" dirty="0">
              <a:cs typeface="Calibri"/>
            </a:endParaRP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000" b="1" dirty="0"/>
              <a:t>Embed Carousel updates</a:t>
            </a:r>
            <a:br>
              <a:rPr lang="en-US" sz="1000" dirty="0"/>
            </a:br>
            <a:r>
              <a:rPr lang="en-US" sz="1000" dirty="0"/>
              <a:t>- Increased query efficiency cutting down time by 90%;</a:t>
            </a:r>
            <a:br>
              <a:rPr lang="en-US" sz="1000" dirty="0"/>
            </a:br>
            <a:r>
              <a:rPr lang="en-US" sz="1000" dirty="0"/>
              <a:t>- Integrated platform-wide currency code mapping to handle currency formatting</a:t>
            </a:r>
            <a:br>
              <a:rPr lang="en-US" sz="1000" dirty="0"/>
            </a:br>
            <a:r>
              <a:rPr lang="en-US" sz="1000" dirty="0"/>
              <a:t>- hide carousel if products not available in country</a:t>
            </a:r>
          </a:p>
          <a:p>
            <a:pPr>
              <a:spcBef>
                <a:spcPts val="500"/>
              </a:spcBef>
            </a:pPr>
            <a:r>
              <a:rPr lang="en-US" sz="1000" dirty="0"/>
              <a:t>      - Cross platform analytics implemented to track conversions and campaigns across platforms by anonymous Ids and signed in users</a:t>
            </a:r>
            <a:br>
              <a:rPr lang="en-US" sz="1000" dirty="0"/>
            </a:br>
            <a:r>
              <a:rPr lang="en-US" sz="1000" dirty="0"/>
              <a:t>     -Implemented quick checkout as a config feature flag so users can checkout a product with a single click.</a:t>
            </a:r>
            <a:endParaRPr lang="en-US" sz="1000" dirty="0">
              <a:cs typeface="Calibri"/>
            </a:endParaRP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cs typeface="Calibri"/>
              </a:rPr>
              <a:t>Vendor testing and onboarding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cs typeface="Calibri"/>
              </a:rPr>
              <a:t>Continue i18n for mid-Sept launch target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cs typeface="Calibri"/>
              </a:rPr>
              <a:t>RTF assets delivered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cs typeface="Calibri"/>
              </a:rPr>
              <a:t>CMS preview functionality – before deploying changes to Prod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6EE5DA2-879E-A645-91AA-4430C39CA024}"/>
              </a:ext>
            </a:extLst>
          </p:cNvPr>
          <p:cNvSpPr/>
          <p:nvPr/>
        </p:nvSpPr>
        <p:spPr>
          <a:xfrm>
            <a:off x="7167608" y="702303"/>
            <a:ext cx="4925538" cy="5938049"/>
          </a:xfrm>
          <a:prstGeom prst="roundRect">
            <a:avLst>
              <a:gd name="adj" fmla="val 5494"/>
            </a:avLst>
          </a:prstGeom>
          <a:ln>
            <a:solidFill>
              <a:schemeClr val="dk1">
                <a:alpha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F1D6CE98-E5BA-4B41-BB7D-481F2711CCA1}"/>
              </a:ext>
            </a:extLst>
          </p:cNvPr>
          <p:cNvSpPr txBox="1">
            <a:spLocks/>
          </p:cNvSpPr>
          <p:nvPr/>
        </p:nvSpPr>
        <p:spPr>
          <a:xfrm>
            <a:off x="7208290" y="935017"/>
            <a:ext cx="3302952" cy="1836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400" b="1" u="sng">
                <a:solidFill>
                  <a:schemeClr val="accent6"/>
                </a:solidFill>
                <a:cs typeface="Calibri"/>
              </a:rPr>
              <a:t>Looney Tunes Shop</a:t>
            </a:r>
            <a:endParaRPr lang="en-US" sz="1400" u="sng">
              <a:solidFill>
                <a:schemeClr val="accent6"/>
              </a:solidFill>
              <a:cs typeface="Calibri"/>
            </a:endParaRPr>
          </a:p>
          <a:p>
            <a:pPr lvl="1" algn="just"/>
            <a:endParaRPr lang="en-US" sz="1000">
              <a:solidFill>
                <a:schemeClr val="accent6"/>
              </a:solidFill>
            </a:endParaRPr>
          </a:p>
          <a:p>
            <a:pPr algn="just">
              <a:spcBef>
                <a:spcPts val="500"/>
              </a:spcBef>
            </a:pPr>
            <a:endParaRPr lang="en-US" sz="1400">
              <a:solidFill>
                <a:schemeClr val="accent6"/>
              </a:solidFill>
              <a:cs typeface="Calibri"/>
            </a:endParaRPr>
          </a:p>
          <a:p>
            <a:pPr marL="0" indent="0" algn="just">
              <a:spcBef>
                <a:spcPts val="500"/>
              </a:spcBef>
              <a:buNone/>
            </a:pPr>
            <a:endParaRPr lang="en-US" sz="1400" b="1">
              <a:solidFill>
                <a:schemeClr val="accent6"/>
              </a:solidFill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400">
              <a:solidFill>
                <a:schemeClr val="accent6"/>
              </a:solidFill>
              <a:cs typeface="Calibri" panose="020F0502020204030204"/>
            </a:endParaRPr>
          </a:p>
          <a:p>
            <a:pPr lvl="1" algn="just">
              <a:buFont typeface="Wingdings" pitchFamily="2" charset="2"/>
              <a:buChar char="v"/>
            </a:pPr>
            <a:endParaRPr lang="en-US" sz="1400">
              <a:solidFill>
                <a:schemeClr val="accent6"/>
              </a:solidFill>
            </a:endParaRPr>
          </a:p>
          <a:p>
            <a:pPr lvl="1" algn="just">
              <a:buFont typeface="Wingdings" pitchFamily="2" charset="2"/>
              <a:buChar char="v"/>
            </a:pPr>
            <a:endParaRPr lang="en-US" sz="1400">
              <a:solidFill>
                <a:schemeClr val="accent6"/>
              </a:solidFill>
            </a:endParaRPr>
          </a:p>
        </p:txBody>
      </p: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3B2B3189-021A-954E-A700-B58AACE5DA15}"/>
              </a:ext>
            </a:extLst>
          </p:cNvPr>
          <p:cNvSpPr txBox="1">
            <a:spLocks/>
          </p:cNvSpPr>
          <p:nvPr/>
        </p:nvSpPr>
        <p:spPr>
          <a:xfrm>
            <a:off x="7200418" y="1265593"/>
            <a:ext cx="3089210" cy="54715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/>
              <a:t>Last Week – Merch</a:t>
            </a:r>
            <a:endParaRPr lang="en-US" sz="1100" b="1" dirty="0"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1000" dirty="0"/>
              <a:t>ACME Intern WK30 $2.5K -32%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1000" dirty="0"/>
              <a:t>WK30 M7 Q3 GTD - </a:t>
            </a:r>
            <a:r>
              <a:rPr lang="en-US" sz="1000" b="1" dirty="0"/>
              <a:t>$31.5K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/>
          </a:p>
          <a:p>
            <a:pPr>
              <a:lnSpc>
                <a:spcPct val="100000"/>
              </a:lnSpc>
            </a:pPr>
            <a:endParaRPr lang="en-US" sz="1100" dirty="0"/>
          </a:p>
          <a:p>
            <a:pPr marL="0" indent="0">
              <a:lnSpc>
                <a:spcPct val="100000"/>
              </a:lnSpc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#1 – Bugs Bunny &amp; LeBron James Tee – 4 units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#2 – Tune Squad Let’s Play Kids’ Tee – 3 units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#3 – </a:t>
            </a:r>
            <a:r>
              <a:rPr lang="en-US" sz="1100" dirty="0" err="1"/>
              <a:t>Monstars</a:t>
            </a:r>
            <a:r>
              <a:rPr lang="en-US" sz="1100" dirty="0"/>
              <a:t> </a:t>
            </a:r>
            <a:r>
              <a:rPr lang="en-US" sz="1100" dirty="0" err="1"/>
              <a:t>Bupkus</a:t>
            </a:r>
            <a:r>
              <a:rPr lang="en-US" sz="1100" dirty="0"/>
              <a:t> Hoodie from Space Jam – 3 units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#4 - Lola Bunny It’s On and Poppin’ Crew Sweatshirt – 3 units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#5 – Looney Tunes Characters T-Shirt from Looney Tunes – 3 units</a:t>
            </a: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10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10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05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05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05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050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300" b="1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100" dirty="0"/>
          </a:p>
          <a:p>
            <a:pPr lvl="1">
              <a:buFont typeface="Wingdings" pitchFamily="2" charset="2"/>
              <a:buChar char="v"/>
            </a:pPr>
            <a:endParaRPr lang="en-US" sz="1300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45D3BED-2362-F241-A5A6-80053FF44F17}"/>
              </a:ext>
            </a:extLst>
          </p:cNvPr>
          <p:cNvSpPr/>
          <p:nvPr/>
        </p:nvSpPr>
        <p:spPr>
          <a:xfrm>
            <a:off x="5284435" y="1527717"/>
            <a:ext cx="1890687" cy="4728117"/>
          </a:xfrm>
          <a:prstGeom prst="roundRect">
            <a:avLst>
              <a:gd name="adj" fmla="val 5494"/>
            </a:avLst>
          </a:prstGeom>
          <a:ln>
            <a:solidFill>
              <a:schemeClr val="dk1">
                <a:alpha val="50000"/>
              </a:schemeClr>
            </a:solidFill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EBA205C-D205-414C-9705-261BC1C1D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588" y="1648478"/>
            <a:ext cx="544223" cy="629037"/>
          </a:xfrm>
          <a:prstGeom prst="rect">
            <a:avLst/>
          </a:prstGeom>
        </p:spPr>
      </p:pic>
      <p:sp>
        <p:nvSpPr>
          <p:cNvPr id="36" name="Content Placeholder 7">
            <a:extLst>
              <a:ext uri="{FF2B5EF4-FFF2-40B4-BE49-F238E27FC236}">
                <a16:creationId xmlns:a16="http://schemas.microsoft.com/office/drawing/2014/main" id="{F2A61DD4-A2E9-7E41-8536-BF7429B74C24}"/>
              </a:ext>
            </a:extLst>
          </p:cNvPr>
          <p:cNvSpPr txBox="1">
            <a:spLocks/>
          </p:cNvSpPr>
          <p:nvPr/>
        </p:nvSpPr>
        <p:spPr>
          <a:xfrm>
            <a:off x="5322519" y="1734615"/>
            <a:ext cx="1960213" cy="2000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u="sng">
                <a:cs typeface="Calibri"/>
              </a:rPr>
              <a:t>O&amp;O</a:t>
            </a:r>
            <a:endParaRPr lang="en-US" sz="1400" u="sng">
              <a:cs typeface="Calibri"/>
            </a:endParaRPr>
          </a:p>
          <a:p>
            <a:pPr marL="0" indent="0">
              <a:buNone/>
            </a:pPr>
            <a:endParaRPr lang="en-US" sz="1200" b="1"/>
          </a:p>
          <a:p>
            <a:pPr marL="0" indent="0">
              <a:buNone/>
            </a:pPr>
            <a:r>
              <a:rPr lang="en-US" sz="1100" b="1"/>
              <a:t>Last Week</a:t>
            </a:r>
            <a:endParaRPr lang="en-US" sz="1100" b="1">
              <a:cs typeface="Calibri" panose="020F0502020204030204"/>
            </a:endParaRPr>
          </a:p>
          <a:p>
            <a:pPr>
              <a:spcBef>
                <a:spcPts val="500"/>
              </a:spcBef>
            </a:pPr>
            <a:r>
              <a:rPr lang="en-US" sz="1100">
                <a:ea typeface="+mn-lt"/>
                <a:cs typeface="+mn-lt"/>
              </a:rPr>
              <a:t>Pause – Jen </a:t>
            </a:r>
            <a:r>
              <a:rPr lang="en-US" sz="1100" err="1">
                <a:ea typeface="+mn-lt"/>
                <a:cs typeface="+mn-lt"/>
              </a:rPr>
              <a:t>Sheu</a:t>
            </a:r>
            <a:r>
              <a:rPr lang="en-US" sz="1100">
                <a:ea typeface="+mn-lt"/>
                <a:cs typeface="+mn-lt"/>
              </a:rPr>
              <a:t> taking on the updates</a:t>
            </a:r>
          </a:p>
          <a:p>
            <a:pPr marL="0" indent="0">
              <a:spcBef>
                <a:spcPts val="500"/>
              </a:spcBef>
              <a:buNone/>
            </a:pPr>
            <a:endParaRPr lang="en-US" sz="1400">
              <a:ea typeface="+mn-lt"/>
              <a:cs typeface="+mn-lt"/>
            </a:endParaRPr>
          </a:p>
        </p:txBody>
      </p: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id="{34287EC0-79BA-2F43-A644-5322199BE6B2}"/>
              </a:ext>
            </a:extLst>
          </p:cNvPr>
          <p:cNvSpPr txBox="1">
            <a:spLocks/>
          </p:cNvSpPr>
          <p:nvPr/>
        </p:nvSpPr>
        <p:spPr>
          <a:xfrm>
            <a:off x="5286490" y="4104197"/>
            <a:ext cx="1930673" cy="16504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</a:pPr>
            <a:r>
              <a:rPr lang="en-US" sz="1100" b="1" dirty="0">
                <a:ea typeface="+mn-lt"/>
                <a:cs typeface="+mn-lt"/>
              </a:rPr>
              <a:t>This Week</a:t>
            </a:r>
          </a:p>
          <a:p>
            <a:pPr>
              <a:spcBef>
                <a:spcPts val="500"/>
              </a:spcBef>
            </a:pPr>
            <a:r>
              <a:rPr lang="en-US" sz="1100" dirty="0">
                <a:ea typeface="+mn-lt"/>
                <a:cs typeface="+mn-lt"/>
              </a:rPr>
              <a:t>Territory office agents training on CMS</a:t>
            </a:r>
          </a:p>
          <a:p>
            <a:pPr>
              <a:spcBef>
                <a:spcPts val="500"/>
              </a:spcBef>
            </a:pPr>
            <a:r>
              <a:rPr lang="en-US" sz="1100" dirty="0">
                <a:ea typeface="+mn-lt"/>
                <a:cs typeface="+mn-lt"/>
              </a:rPr>
              <a:t>Territory office agents training on </a:t>
            </a:r>
            <a:r>
              <a:rPr lang="en-US" sz="1100" dirty="0" err="1">
                <a:ea typeface="+mn-lt"/>
                <a:cs typeface="+mn-lt"/>
              </a:rPr>
              <a:t>Crowdin</a:t>
            </a:r>
            <a:r>
              <a:rPr lang="en-US" sz="1100" dirty="0">
                <a:ea typeface="+mn-lt"/>
                <a:cs typeface="+mn-lt"/>
              </a:rPr>
              <a:t>’</a:t>
            </a:r>
          </a:p>
          <a:p>
            <a:pPr>
              <a:spcBef>
                <a:spcPts val="500"/>
              </a:spcBef>
            </a:pPr>
            <a:r>
              <a:rPr lang="en-US" sz="1100" dirty="0">
                <a:ea typeface="+mn-lt"/>
                <a:cs typeface="+mn-lt"/>
              </a:rPr>
              <a:t>Setting up individual training sessions with territory agents</a:t>
            </a:r>
          </a:p>
          <a:p>
            <a:pPr>
              <a:spcBef>
                <a:spcPts val="500"/>
              </a:spcBef>
            </a:pP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F4FFA1-B6C2-F84C-B820-684C92D96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93" y="2516358"/>
            <a:ext cx="2143125" cy="637561"/>
          </a:xfrm>
          <a:prstGeom prst="rect">
            <a:avLst/>
          </a:prstGeom>
        </p:spPr>
      </p:pic>
      <p:sp>
        <p:nvSpPr>
          <p:cNvPr id="46" name="Content Placeholder 7">
            <a:extLst>
              <a:ext uri="{FF2B5EF4-FFF2-40B4-BE49-F238E27FC236}">
                <a16:creationId xmlns:a16="http://schemas.microsoft.com/office/drawing/2014/main" id="{F99434CB-ED18-814D-ADFE-E8542126CC7A}"/>
              </a:ext>
            </a:extLst>
          </p:cNvPr>
          <p:cNvSpPr txBox="1">
            <a:spLocks/>
          </p:cNvSpPr>
          <p:nvPr/>
        </p:nvSpPr>
        <p:spPr>
          <a:xfrm>
            <a:off x="9757162" y="1349272"/>
            <a:ext cx="2335984" cy="4554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/>
              <a:t>Last Week - Tech</a:t>
            </a:r>
            <a:endParaRPr lang="en-US" sz="1100" b="1" dirty="0">
              <a:cs typeface="Calibri" panose="020F0502020204030204"/>
            </a:endParaRPr>
          </a:p>
          <a:p>
            <a:pPr>
              <a:spcBef>
                <a:spcPts val="500"/>
              </a:spcBef>
            </a:pPr>
            <a:r>
              <a:rPr lang="en-US" sz="1100" dirty="0">
                <a:ea typeface="+mn-lt"/>
                <a:cs typeface="+mn-lt"/>
              </a:rPr>
              <a:t>Sweepstakes analysis</a:t>
            </a:r>
          </a:p>
          <a:p>
            <a:pPr>
              <a:spcBef>
                <a:spcPts val="500"/>
              </a:spcBef>
            </a:pPr>
            <a:r>
              <a:rPr lang="en-US" sz="1100" dirty="0">
                <a:ea typeface="+mn-lt"/>
                <a:cs typeface="+mn-lt"/>
              </a:rPr>
              <a:t>Product re-strategy with Sam Bushy</a:t>
            </a:r>
          </a:p>
          <a:p>
            <a:pPr marL="0" indent="0">
              <a:spcBef>
                <a:spcPts val="500"/>
              </a:spcBef>
              <a:buNone/>
            </a:pPr>
            <a:endParaRPr lang="en-US" sz="1100" b="1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1100" b="1" dirty="0">
                <a:ea typeface="+mn-lt"/>
                <a:cs typeface="+mn-lt"/>
              </a:rPr>
              <a:t>This Week - Tech</a:t>
            </a:r>
          </a:p>
          <a:p>
            <a:pPr>
              <a:spcBef>
                <a:spcPts val="500"/>
              </a:spcBef>
            </a:pPr>
            <a:r>
              <a:rPr lang="en-US" sz="1100" dirty="0">
                <a:ea typeface="+mn-lt"/>
                <a:cs typeface="+mn-lt"/>
              </a:rPr>
              <a:t>Merch support and merch re-strategy</a:t>
            </a:r>
          </a:p>
          <a:p>
            <a:pPr>
              <a:spcBef>
                <a:spcPts val="500"/>
              </a:spcBef>
            </a:pPr>
            <a:r>
              <a:rPr lang="en-US" sz="1100" dirty="0">
                <a:ea typeface="+mn-lt"/>
                <a:cs typeface="+mn-lt"/>
              </a:rPr>
              <a:t>Regression testing on LT Shop – </a:t>
            </a:r>
            <a:r>
              <a:rPr lang="en-US" sz="1100" dirty="0" err="1">
                <a:ea typeface="+mn-lt"/>
                <a:cs typeface="+mn-lt"/>
              </a:rPr>
              <a:t>eComm</a:t>
            </a:r>
            <a:r>
              <a:rPr lang="en-US" sz="1100" dirty="0">
                <a:ea typeface="+mn-lt"/>
                <a:cs typeface="+mn-lt"/>
              </a:rPr>
              <a:t> tech stack is shared – DC Shop RTF and i18n changes no impact</a:t>
            </a:r>
          </a:p>
          <a:p>
            <a:pPr marL="0" indent="0">
              <a:spcBef>
                <a:spcPts val="500"/>
              </a:spcBef>
              <a:buNone/>
            </a:pPr>
            <a:endParaRPr lang="en-US" sz="110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10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05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05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05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050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050" dirty="0"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300" b="1" dirty="0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endParaRPr lang="en-US" sz="1100" dirty="0"/>
          </a:p>
          <a:p>
            <a:pPr lvl="1">
              <a:buFont typeface="Wingdings" pitchFamily="2" charset="2"/>
              <a:buChar char="v"/>
            </a:pPr>
            <a:endParaRPr lang="en-US" sz="13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6FAF0F-E0C6-B241-B500-465154E5EF50}"/>
              </a:ext>
            </a:extLst>
          </p:cNvPr>
          <p:cNvSpPr txBox="1"/>
          <p:nvPr/>
        </p:nvSpPr>
        <p:spPr>
          <a:xfrm>
            <a:off x="7248157" y="5643747"/>
            <a:ext cx="1276311" cy="495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1100" b="1" dirty="0">
                <a:ea typeface="+mn-lt"/>
                <a:cs typeface="+mn-lt"/>
              </a:rPr>
              <a:t>This Week - Merch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ea typeface="+mn-lt"/>
                <a:cs typeface="+mn-lt"/>
              </a:rPr>
              <a:t>TBD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96B44-8D75-944B-9091-D84F0C1C4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925" y="5155668"/>
            <a:ext cx="664564" cy="7485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EE8B21-BFD0-1247-ADAC-70E7EF15D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1477" y="1981727"/>
            <a:ext cx="2407333" cy="1328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36FE1-3404-1A49-87F6-3E175A14B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358" y="5143316"/>
            <a:ext cx="662756" cy="755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6C6B30-0DE5-AB41-AE94-9A6F83931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24761" y="4419246"/>
            <a:ext cx="546482" cy="637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ED50AD-2EA3-7E4E-98C5-5DDFD52197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169" y="4401132"/>
            <a:ext cx="627959" cy="734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B8BE7A-465E-534A-92C3-F82A21D35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858" y="4357471"/>
            <a:ext cx="635962" cy="734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FB6AF8-CF31-594C-8F88-1AAE683FAA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793" y="1778721"/>
            <a:ext cx="2164153" cy="6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1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126661</TotalTime>
  <Words>2427</Words>
  <Application>Microsoft Macintosh PowerPoint</Application>
  <PresentationFormat>Widescreen</PresentationFormat>
  <Paragraphs>425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-webkit-standard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Quezon, Eunice</dc:creator>
  <cp:lastModifiedBy>Eunice Quezon</cp:lastModifiedBy>
  <cp:revision>942</cp:revision>
  <cp:lastPrinted>2021-01-24T23:57:45Z</cp:lastPrinted>
  <dcterms:created xsi:type="dcterms:W3CDTF">2020-12-09T08:11:16Z</dcterms:created>
  <dcterms:modified xsi:type="dcterms:W3CDTF">2025-05-21T20:20:15Z</dcterms:modified>
</cp:coreProperties>
</file>