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charts/chart1.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 of Companies Issuing Profit Warning</c:v>
                </c:pt>
              </c:strCache>
            </c:strRef>
          </c:tx>
          <c:spPr>
            <a:solidFill>
              <a:srgbClr val="EF4444"/>
            </a:solidFill>
            <a:effectLst/>
          </c:spPr>
          <c:invertIfNegative val="0"/>
          <c:dLbls>
            <c:numFmt formatCode="#,##0" sourceLinked="0"/>
            <c:txPr>
              <a:bodyPr/>
              <a:lstStyle/>
              <a:p>
                <a:pPr>
                  <a:defRPr b="1" i="0" strike="noStrike" sz="1000" u="none">
                    <a:solidFill>
                      <a:srgbClr val="FFFFFF"/>
                    </a:solidFill>
                    <a:latin typeface="Arial"/>
                  </a:defRPr>
                </a:pPr>
              </a:p>
            </c:txPr>
            <c:showLegendKey val="0"/>
            <c:showVal val="1"/>
            <c:showCatName val="0"/>
            <c:showSerName val="0"/>
            <c:showPercent val="0"/>
            <c:showBubbleSize val="0"/>
            <c:showLeaderLines val="0"/>
          </c:dLbls>
          <c:dPt>
            <c:idx val="0"/>
            <c:invertIfNegative val="0"/>
            <c:bubble3D val="0"/>
            <c:spPr>
              <a:solidFill>
                <a:srgbClr val="EF4444"/>
              </a:solidFill>
              <a:effectLst/>
            </c:spPr>
          </c:dPt>
          <c:dPt>
            <c:idx val="1"/>
            <c:invertIfNegative val="0"/>
            <c:bubble3D val="0"/>
            <c:spPr>
              <a:solidFill>
                <a:srgbClr val="F59E0B"/>
              </a:solidFill>
              <a:effectLst/>
            </c:spPr>
          </c:dPt>
          <c:dPt>
            <c:idx val="2"/>
            <c:invertIfNegative val="0"/>
            <c:bubble3D val="0"/>
            <c:spPr>
              <a:solidFill>
                <a:srgbClr val="EF4444"/>
              </a:solidFill>
              <a:effectLst/>
            </c:spPr>
          </c:dPt>
          <c:dPt>
            <c:idx val="3"/>
            <c:invertIfNegative val="0"/>
            <c:bubble3D val="0"/>
            <c:spPr>
              <a:solidFill>
                <a:srgbClr val="F59E0B"/>
              </a:solidFill>
              <a:effectLst/>
            </c:spPr>
          </c:dPt>
          <c:dPt>
            <c:idx val="4"/>
            <c:invertIfNegative val="0"/>
            <c:bubble3D val="0"/>
            <c:spPr>
              <a:solidFill>
                <a:srgbClr val="94A3B8"/>
              </a:solidFill>
              <a:effectLst/>
            </c:spPr>
          </c:dPt>
          <c:dPt>
            <c:idx val="5"/>
            <c:invertIfNegative val="0"/>
            <c:bubble3D val="0"/>
            <c:spPr>
              <a:solidFill>
                <a:srgbClr val="94A3B8"/>
              </a:solidFill>
              <a:effectLst/>
            </c:spPr>
          </c:dPt>
          <c:dPt>
            <c:idx val="6"/>
            <c:invertIfNegative val="0"/>
            <c:bubble3D val="0"/>
            <c:spPr>
              <a:solidFill>
                <a:srgbClr val="EF4444"/>
              </a:solidFill>
              <a:effectLst/>
            </c:spPr>
          </c:dPt>
          <c:cat>
            <c:multiLvlStrRef>
              <c:f>Sheet1!$A$2:$A$8</c:f>
              <c:multiLvlStrCache>
                <c:ptCount val="7"/>
                <c:lvl>
                  <c:pt idx="0">
                    <c:v>Personal Care
&amp; Grocery</c:v>
                  </c:pt>
                  <c:pt idx="1">
                    <c:v>Retailers</c:v>
                  </c:pt>
                  <c:pt idx="2">
                    <c:v>Food
Producers</c:v>
                  </c:pt>
                  <c:pt idx="3">
                    <c:v>Travel &amp;
Leisure</c:v>
                  </c:pt>
                  <c:pt idx="4">
                    <c:v>Industrial
Support</c:v>
                  </c:pt>
                  <c:pt idx="5">
                    <c:v>Software &amp;
Computer Svcs</c:v>
                  </c:pt>
                  <c:pt idx="6">
                    <c:v>Chemicals</c:v>
                  </c:pt>
                </c:lvl>
              </c:multiLvlStrCache>
            </c:multiLvlStrRef>
          </c:cat>
          <c:val>
            <c:numRef>
              <c:f>Sheet1!$B$2:$B$8</c:f>
              <c:numCache>
                <c:formatCode>General</c:formatCode>
                <c:ptCount val="7"/>
                <c:pt idx="0">
                  <c:v>60</c:v>
                </c:pt>
                <c:pt idx="1">
                  <c:v>48</c:v>
                </c:pt>
                <c:pt idx="2">
                  <c:v>30</c:v>
                </c:pt>
                <c:pt idx="3">
                  <c:v>28</c:v>
                </c:pt>
                <c:pt idx="4">
                  <c:v>22</c:v>
                </c:pt>
                <c:pt idx="5">
                  <c:v>18</c:v>
                </c:pt>
                <c:pt idx="6">
                  <c:v>35</c:v>
                </c:pt>
              </c:numCache>
            </c:numRef>
          </c:val>
        </c:ser>
        <c:dLbls>
          <c:numFmt formatCode="#,##0" sourceLinked="0"/>
          <c:txPr>
            <a:bodyPr/>
            <a:lstStyle/>
            <a:p>
              <a:pPr>
                <a:defRPr b="1" i="0" strike="noStrike" sz="1000" u="none">
                  <a:solidFill>
                    <a:srgbClr val="FFFFF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E2E8F0"/>
                </a:solidFill>
                <a:latin typeface="Arial"/>
              </a:defRPr>
            </a:pPr>
            <a:endParaRPr lang="en-US"/>
          </a:p>
        </c:txPr>
        <c:crossAx val="2094734552"/>
        <c:crosses val="autoZero"/>
        <c:auto val="1"/>
        <c:lblAlgn val="ctr"/>
        <c:noMultiLvlLbl val="1"/>
      </c:catAx>
      <c:valAx>
        <c:axId val="2094734552"/>
        <c:scaling>
          <c:orientation val="minMax"/>
          <c:max val="70"/>
          <c:min val="0"/>
        </c:scaling>
        <c:delete val="0"/>
        <c:axPos val="l"/>
        <c:majorGridlines>
          <c:spPr>
            <a:ln w="6350" cap="flat">
              <a:solidFill>
                <a:srgbClr val="1E3A5F"/>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94A3B8"/>
                </a:solidFill>
                <a:latin typeface="Arial"/>
              </a:defRPr>
            </a:pPr>
            <a:endParaRPr lang="en-US"/>
          </a:p>
        </c:txPr>
        <c:crossAx val="2094734554"/>
        <c:crosses val="autoZero"/>
        <c:crossBetween val="between"/>
      </c:valAx>
      <c:spPr>
        <a:solidFill>
          <a:srgbClr val="112040"/>
        </a:solidFill>
        <a:ln>
          <a:noFill/>
        </a:ln>
        <a:effectLst/>
      </c:spPr>
    </c:plotArea>
    <c:plotVisOnly val="1"/>
    <c:dispBlanksAs val="span"/>
  </c:chart>
  <c:spPr>
    <a:solidFill>
      <a:srgbClr val="112040"/>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73152"/>
          </a:xfrm>
          <a:prstGeom prst="rect">
            <a:avLst/>
          </a:prstGeom>
          <a:solidFill>
            <a:srgbClr val="F59E0B"/>
          </a:solidFill>
          <a:ln w="12700">
            <a:solidFill>
              <a:srgbClr val="F59E0B"/>
            </a:solidFill>
            <a:prstDash val="solid"/>
          </a:ln>
        </p:spPr>
      </p:sp>
      <p:sp>
        <p:nvSpPr>
          <p:cNvPr id="3" name="Shape 1"/>
          <p:cNvSpPr/>
          <p:nvPr/>
        </p:nvSpPr>
        <p:spPr>
          <a:xfrm>
            <a:off x="0" y="6784848"/>
            <a:ext cx="12161520" cy="73152"/>
          </a:xfrm>
          <a:prstGeom prst="rect">
            <a:avLst/>
          </a:prstGeom>
          <a:solidFill>
            <a:srgbClr val="F59E0B"/>
          </a:solidFill>
          <a:ln w="12700">
            <a:solidFill>
              <a:srgbClr val="F59E0B"/>
            </a:solidFill>
            <a:prstDash val="solid"/>
          </a:ln>
        </p:spPr>
      </p:sp>
      <p:sp>
        <p:nvSpPr>
          <p:cNvPr id="4" name="Shape 2"/>
          <p:cNvSpPr/>
          <p:nvPr/>
        </p:nvSpPr>
        <p:spPr>
          <a:xfrm>
            <a:off x="7772400" y="457200"/>
            <a:ext cx="5029200" cy="5029200"/>
          </a:xfrm>
          <a:prstGeom prst="ellipse">
            <a:avLst/>
          </a:prstGeom>
          <a:solidFill>
            <a:srgbClr val="112040"/>
          </a:solidFill>
          <a:ln w="25400">
            <a:solidFill>
              <a:srgbClr val="1E3A5F"/>
            </a:solidFill>
            <a:prstDash val="solid"/>
          </a:ln>
        </p:spPr>
      </p:sp>
      <p:sp>
        <p:nvSpPr>
          <p:cNvPr id="5" name="Shape 3"/>
          <p:cNvSpPr/>
          <p:nvPr/>
        </p:nvSpPr>
        <p:spPr>
          <a:xfrm>
            <a:off x="8412480" y="1097280"/>
            <a:ext cx="3749040" cy="3749040"/>
          </a:xfrm>
          <a:prstGeom prst="ellipse">
            <a:avLst/>
          </a:prstGeom>
          <a:solidFill>
            <a:srgbClr val="1A2E50"/>
          </a:solidFill>
          <a:ln w="19050">
            <a:solidFill>
              <a:srgbClr val="F59E0B"/>
            </a:solidFill>
            <a:prstDash val="solid"/>
          </a:ln>
        </p:spPr>
      </p:sp>
      <p:sp>
        <p:nvSpPr>
          <p:cNvPr id="6" name="Text 4"/>
          <p:cNvSpPr/>
          <p:nvPr/>
        </p:nvSpPr>
        <p:spPr>
          <a:xfrm>
            <a:off x="8961120" y="1737360"/>
            <a:ext cx="2651760" cy="2651760"/>
          </a:xfrm>
          <a:prstGeom prst="rect">
            <a:avLst/>
          </a:prstGeom>
          <a:noFill/>
          <a:ln/>
        </p:spPr>
        <p:txBody>
          <a:bodyPr wrap="square" rtlCol="0" anchor="ctr"/>
          <a:lstStyle/>
          <a:p>
            <a:pPr algn="ctr" indent="0" marL="0">
              <a:buNone/>
            </a:pPr>
            <a:r>
              <a:rPr lang="en-US" sz="7200" dirty="0">
                <a:solidFill>
                  <a:srgbClr val="000000"/>
                </a:solidFill>
              </a:rPr>
              <a:t>⚡</a:t>
            </a:r>
            <a:endParaRPr lang="en-US" sz="7200" dirty="0"/>
          </a:p>
        </p:txBody>
      </p:sp>
      <p:sp>
        <p:nvSpPr>
          <p:cNvPr id="7" name="Text 5"/>
          <p:cNvSpPr/>
          <p:nvPr/>
        </p:nvSpPr>
        <p:spPr>
          <a:xfrm>
            <a:off x="457200" y="1097280"/>
            <a:ext cx="7315200" cy="1005840"/>
          </a:xfrm>
          <a:prstGeom prst="rect">
            <a:avLst/>
          </a:prstGeom>
          <a:noFill/>
          <a:ln/>
        </p:spPr>
        <p:txBody>
          <a:bodyPr wrap="square" lIns="0" tIns="0" rIns="0" bIns="0" rtlCol="0" anchor="ctr"/>
          <a:lstStyle/>
          <a:p>
            <a:pPr indent="0" marL="0">
              <a:buNone/>
            </a:pPr>
            <a:r>
              <a:rPr lang="en-US" sz="5200" b="1" dirty="0">
                <a:solidFill>
                  <a:srgbClr val="FFFFFF"/>
                </a:solidFill>
                <a:latin typeface="Georgia" pitchFamily="34" charset="0"/>
                <a:ea typeface="Georgia" pitchFamily="34" charset="-122"/>
                <a:cs typeface="Georgia" pitchFamily="34" charset="-120"/>
              </a:rPr>
              <a:t>ENERGY SHOCK</a:t>
            </a:r>
            <a:endParaRPr lang="en-US" sz="5200" dirty="0"/>
          </a:p>
        </p:txBody>
      </p:sp>
      <p:sp>
        <p:nvSpPr>
          <p:cNvPr id="8" name="Text 6"/>
          <p:cNvSpPr/>
          <p:nvPr/>
        </p:nvSpPr>
        <p:spPr>
          <a:xfrm>
            <a:off x="457200" y="2148840"/>
            <a:ext cx="7315200" cy="502920"/>
          </a:xfrm>
          <a:prstGeom prst="rect">
            <a:avLst/>
          </a:prstGeom>
          <a:noFill/>
          <a:ln/>
        </p:spPr>
        <p:txBody>
          <a:bodyPr wrap="square" lIns="0" tIns="0" rIns="0" bIns="0" rtlCol="0" anchor="ctr"/>
          <a:lstStyle/>
          <a:p>
            <a:pPr indent="0" marL="0">
              <a:buNone/>
            </a:pPr>
            <a:r>
              <a:rPr lang="en-US" sz="2200" dirty="0">
                <a:solidFill>
                  <a:srgbClr val="FCD34D"/>
                </a:solidFill>
                <a:latin typeface="Calibri" pitchFamily="34" charset="0"/>
                <a:ea typeface="Calibri" pitchFamily="34" charset="-122"/>
                <a:cs typeface="Calibri" pitchFamily="34" charset="-120"/>
              </a:rPr>
              <a:t>2022 Lessons &amp; 2026 Warning Signals</a:t>
            </a:r>
            <a:endParaRPr lang="en-US" sz="2200" dirty="0"/>
          </a:p>
        </p:txBody>
      </p:sp>
      <p:sp>
        <p:nvSpPr>
          <p:cNvPr id="9" name="Shape 7"/>
          <p:cNvSpPr/>
          <p:nvPr/>
        </p:nvSpPr>
        <p:spPr>
          <a:xfrm>
            <a:off x="457200" y="2743200"/>
            <a:ext cx="7132320" cy="0"/>
          </a:xfrm>
          <a:prstGeom prst="line">
            <a:avLst/>
          </a:prstGeom>
          <a:noFill/>
          <a:ln w="19050">
            <a:solidFill>
              <a:srgbClr val="F59E0B"/>
            </a:solidFill>
            <a:prstDash val="solid"/>
          </a:ln>
        </p:spPr>
      </p:sp>
      <p:sp>
        <p:nvSpPr>
          <p:cNvPr id="10" name="Text 8"/>
          <p:cNvSpPr/>
          <p:nvPr/>
        </p:nvSpPr>
        <p:spPr>
          <a:xfrm>
            <a:off x="457200" y="2880360"/>
            <a:ext cx="7132320" cy="320040"/>
          </a:xfrm>
          <a:prstGeom prst="rect">
            <a:avLst/>
          </a:prstGeom>
          <a:noFill/>
          <a:ln/>
        </p:spPr>
        <p:txBody>
          <a:bodyPr wrap="square" lIns="0" tIns="0" rIns="0" bIns="0" rtlCol="0" anchor="ctr"/>
          <a:lstStyle/>
          <a:p>
            <a:pPr indent="0" marL="0">
              <a:buNone/>
            </a:pPr>
            <a:r>
              <a:rPr lang="en-US" sz="1200" spc="200" kern="0" dirty="0">
                <a:solidFill>
                  <a:srgbClr val="94A3B8"/>
                </a:solidFill>
                <a:latin typeface="Calibri" pitchFamily="34" charset="0"/>
                <a:ea typeface="Calibri" pitchFamily="34" charset="-122"/>
                <a:cs typeface="Calibri" pitchFamily="34" charset="-120"/>
              </a:rPr>
              <a:t>FTSE 100 &amp; FTSE 250  |  Deep Dive Analysis</a:t>
            </a:r>
            <a:endParaRPr lang="en-US" sz="1200" dirty="0"/>
          </a:p>
        </p:txBody>
      </p:sp>
      <p:sp>
        <p:nvSpPr>
          <p:cNvPr id="11" name="Shape 9"/>
          <p:cNvSpPr/>
          <p:nvPr/>
        </p:nvSpPr>
        <p:spPr>
          <a:xfrm>
            <a:off x="457200" y="3429000"/>
            <a:ext cx="1600200" cy="320040"/>
          </a:xfrm>
          <a:prstGeom prst="rect">
            <a:avLst/>
          </a:prstGeom>
          <a:solidFill>
            <a:srgbClr val="112040"/>
          </a:solidFill>
          <a:ln w="12700">
            <a:solidFill>
              <a:srgbClr val="F59E0B"/>
            </a:solidFill>
            <a:prstDash val="solid"/>
          </a:ln>
        </p:spPr>
      </p:sp>
      <p:sp>
        <p:nvSpPr>
          <p:cNvPr id="12" name="Text 10"/>
          <p:cNvSpPr/>
          <p:nvPr/>
        </p:nvSpPr>
        <p:spPr>
          <a:xfrm>
            <a:off x="457200" y="3429000"/>
            <a:ext cx="1600200" cy="320040"/>
          </a:xfrm>
          <a:prstGeom prst="rect">
            <a:avLst/>
          </a:prstGeom>
          <a:noFill/>
          <a:ln/>
        </p:spPr>
        <p:txBody>
          <a:bodyPr wrap="square" lIns="0" tIns="0" rIns="0" bIns="0" rtlCol="0" anchor="ctr"/>
          <a:lstStyle/>
          <a:p>
            <a:pPr algn="ctr" indent="0" marL="0">
              <a:buNone/>
            </a:pPr>
            <a:r>
              <a:rPr lang="en-US" sz="800" dirty="0">
                <a:solidFill>
                  <a:srgbClr val="FCD34D"/>
                </a:solidFill>
                <a:latin typeface="Calibri" pitchFamily="34" charset="0"/>
                <a:ea typeface="Calibri" pitchFamily="34" charset="-122"/>
                <a:cs typeface="Calibri" pitchFamily="34" charset="-120"/>
              </a:rPr>
              <a:t>Energy Crisis Anatomy</a:t>
            </a:r>
            <a:endParaRPr lang="en-US" sz="800" dirty="0"/>
          </a:p>
        </p:txBody>
      </p:sp>
      <p:sp>
        <p:nvSpPr>
          <p:cNvPr id="13" name="Shape 11"/>
          <p:cNvSpPr/>
          <p:nvPr/>
        </p:nvSpPr>
        <p:spPr>
          <a:xfrm>
            <a:off x="2194560" y="3429000"/>
            <a:ext cx="1600200" cy="320040"/>
          </a:xfrm>
          <a:prstGeom prst="rect">
            <a:avLst/>
          </a:prstGeom>
          <a:solidFill>
            <a:srgbClr val="112040"/>
          </a:solidFill>
          <a:ln w="12700">
            <a:solidFill>
              <a:srgbClr val="F59E0B"/>
            </a:solidFill>
            <a:prstDash val="solid"/>
          </a:ln>
        </p:spPr>
      </p:sp>
      <p:sp>
        <p:nvSpPr>
          <p:cNvPr id="14" name="Text 12"/>
          <p:cNvSpPr/>
          <p:nvPr/>
        </p:nvSpPr>
        <p:spPr>
          <a:xfrm>
            <a:off x="2194560" y="3429000"/>
            <a:ext cx="1600200" cy="320040"/>
          </a:xfrm>
          <a:prstGeom prst="rect">
            <a:avLst/>
          </a:prstGeom>
          <a:noFill/>
          <a:ln/>
        </p:spPr>
        <p:txBody>
          <a:bodyPr wrap="square" lIns="0" tIns="0" rIns="0" bIns="0" rtlCol="0" anchor="ctr"/>
          <a:lstStyle/>
          <a:p>
            <a:pPr algn="ctr" indent="0" marL="0">
              <a:buNone/>
            </a:pPr>
            <a:r>
              <a:rPr lang="en-US" sz="800" dirty="0">
                <a:solidFill>
                  <a:srgbClr val="FCD34D"/>
                </a:solidFill>
                <a:latin typeface="Calibri" pitchFamily="34" charset="0"/>
                <a:ea typeface="Calibri" pitchFamily="34" charset="-122"/>
                <a:cs typeface="Calibri" pitchFamily="34" charset="-120"/>
              </a:rPr>
              <a:t>Stock-by-Stock Impact</a:t>
            </a:r>
            <a:endParaRPr lang="en-US" sz="800" dirty="0"/>
          </a:p>
        </p:txBody>
      </p:sp>
      <p:sp>
        <p:nvSpPr>
          <p:cNvPr id="15" name="Shape 13"/>
          <p:cNvSpPr/>
          <p:nvPr/>
        </p:nvSpPr>
        <p:spPr>
          <a:xfrm>
            <a:off x="3931920" y="3429000"/>
            <a:ext cx="1600200" cy="320040"/>
          </a:xfrm>
          <a:prstGeom prst="rect">
            <a:avLst/>
          </a:prstGeom>
          <a:solidFill>
            <a:srgbClr val="112040"/>
          </a:solidFill>
          <a:ln w="12700">
            <a:solidFill>
              <a:srgbClr val="F59E0B"/>
            </a:solidFill>
            <a:prstDash val="solid"/>
          </a:ln>
        </p:spPr>
      </p:sp>
      <p:sp>
        <p:nvSpPr>
          <p:cNvPr id="16" name="Text 14"/>
          <p:cNvSpPr/>
          <p:nvPr/>
        </p:nvSpPr>
        <p:spPr>
          <a:xfrm>
            <a:off x="3931920" y="3429000"/>
            <a:ext cx="1600200" cy="320040"/>
          </a:xfrm>
          <a:prstGeom prst="rect">
            <a:avLst/>
          </a:prstGeom>
          <a:noFill/>
          <a:ln/>
        </p:spPr>
        <p:txBody>
          <a:bodyPr wrap="square" lIns="0" tIns="0" rIns="0" bIns="0" rtlCol="0" anchor="ctr"/>
          <a:lstStyle/>
          <a:p>
            <a:pPr algn="ctr" indent="0" marL="0">
              <a:buNone/>
            </a:pPr>
            <a:r>
              <a:rPr lang="en-US" sz="800" dirty="0">
                <a:solidFill>
                  <a:srgbClr val="FCD34D"/>
                </a:solidFill>
                <a:latin typeface="Calibri" pitchFamily="34" charset="0"/>
                <a:ea typeface="Calibri" pitchFamily="34" charset="-122"/>
                <a:cs typeface="Calibri" pitchFamily="34" charset="-120"/>
              </a:rPr>
              <a:t>2026 Parallel Risk</a:t>
            </a:r>
            <a:endParaRPr lang="en-US" sz="800" dirty="0"/>
          </a:p>
        </p:txBody>
      </p:sp>
      <p:sp>
        <p:nvSpPr>
          <p:cNvPr id="17" name="Shape 15"/>
          <p:cNvSpPr/>
          <p:nvPr/>
        </p:nvSpPr>
        <p:spPr>
          <a:xfrm>
            <a:off x="5669280" y="3429000"/>
            <a:ext cx="1600200" cy="320040"/>
          </a:xfrm>
          <a:prstGeom prst="rect">
            <a:avLst/>
          </a:prstGeom>
          <a:solidFill>
            <a:srgbClr val="112040"/>
          </a:solidFill>
          <a:ln w="12700">
            <a:solidFill>
              <a:srgbClr val="F59E0B"/>
            </a:solidFill>
            <a:prstDash val="solid"/>
          </a:ln>
        </p:spPr>
      </p:sp>
      <p:sp>
        <p:nvSpPr>
          <p:cNvPr id="18" name="Text 16"/>
          <p:cNvSpPr/>
          <p:nvPr/>
        </p:nvSpPr>
        <p:spPr>
          <a:xfrm>
            <a:off x="5669280" y="3429000"/>
            <a:ext cx="1600200" cy="320040"/>
          </a:xfrm>
          <a:prstGeom prst="rect">
            <a:avLst/>
          </a:prstGeom>
          <a:noFill/>
          <a:ln/>
        </p:spPr>
        <p:txBody>
          <a:bodyPr wrap="square" lIns="0" tIns="0" rIns="0" bIns="0" rtlCol="0" anchor="ctr"/>
          <a:lstStyle/>
          <a:p>
            <a:pPr algn="ctr" indent="0" marL="0">
              <a:buNone/>
            </a:pPr>
            <a:r>
              <a:rPr lang="en-US" sz="800" dirty="0">
                <a:solidFill>
                  <a:srgbClr val="FCD34D"/>
                </a:solidFill>
                <a:latin typeface="Calibri" pitchFamily="34" charset="0"/>
                <a:ea typeface="Calibri" pitchFamily="34" charset="-122"/>
                <a:cs typeface="Calibri" pitchFamily="34" charset="-120"/>
              </a:rPr>
              <a:t>Reinvestment Playbook</a:t>
            </a:r>
            <a:endParaRPr lang="en-US" sz="800" dirty="0"/>
          </a:p>
        </p:txBody>
      </p:sp>
      <p:sp>
        <p:nvSpPr>
          <p:cNvPr id="19" name="Text 17"/>
          <p:cNvSpPr/>
          <p:nvPr/>
        </p:nvSpPr>
        <p:spPr>
          <a:xfrm>
            <a:off x="457200" y="6217920"/>
            <a:ext cx="7315200" cy="274320"/>
          </a:xfrm>
          <a:prstGeom prst="rect">
            <a:avLst/>
          </a:prstGeom>
          <a:noFill/>
          <a:ln/>
        </p:spPr>
        <p:txBody>
          <a:bodyPr wrap="square" lIns="0" tIns="0" rIns="0" bIns="0" rtlCol="0" anchor="ctr"/>
          <a:lstStyle/>
          <a:p>
            <a:pPr indent="0" marL="0">
              <a:buNone/>
            </a:pPr>
            <a:r>
              <a:rPr lang="en-US" sz="1000" dirty="0">
                <a:solidFill>
                  <a:srgbClr val="64748B"/>
                </a:solidFill>
                <a:latin typeface="Calibri" pitchFamily="34" charset="0"/>
                <a:ea typeface="Calibri" pitchFamily="34" charset="-122"/>
                <a:cs typeface="Calibri" pitchFamily="34" charset="-120"/>
              </a:rPr>
              <a:t>March 2026  |  Investment Strategy Note</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54864"/>
          </a:xfrm>
          <a:prstGeom prst="rect">
            <a:avLst/>
          </a:prstGeom>
          <a:solidFill>
            <a:srgbClr val="F59E0B"/>
          </a:solidFill>
          <a:ln w="12700">
            <a:solidFill>
              <a:srgbClr val="F59E0B"/>
            </a:solidFill>
            <a:prstDash val="solid"/>
          </a:ln>
        </p:spPr>
      </p:sp>
      <p:sp>
        <p:nvSpPr>
          <p:cNvPr id="3" name="Shape 1"/>
          <p:cNvSpPr/>
          <p:nvPr/>
        </p:nvSpPr>
        <p:spPr>
          <a:xfrm>
            <a:off x="0" y="6729984"/>
            <a:ext cx="12161520" cy="128016"/>
          </a:xfrm>
          <a:prstGeom prst="rect">
            <a:avLst/>
          </a:prstGeom>
          <a:solidFill>
            <a:srgbClr val="1A2E50"/>
          </a:solidFill>
          <a:ln w="12700">
            <a:solidFill>
              <a:srgbClr val="1A2E50"/>
            </a:solidFill>
            <a:prstDash val="solid"/>
          </a:ln>
        </p:spPr>
      </p:sp>
      <p:sp>
        <p:nvSpPr>
          <p:cNvPr id="4" name="Text 2"/>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10 / 11</a:t>
            </a:r>
            <a:endParaRPr lang="en-US" sz="800" dirty="0"/>
          </a:p>
        </p:txBody>
      </p:sp>
      <p:sp>
        <p:nvSpPr>
          <p:cNvPr id="5" name="Shape 3"/>
          <p:cNvSpPr/>
          <p:nvPr/>
        </p:nvSpPr>
        <p:spPr>
          <a:xfrm>
            <a:off x="365760" y="502920"/>
            <a:ext cx="54864" cy="411480"/>
          </a:xfrm>
          <a:prstGeom prst="rect">
            <a:avLst/>
          </a:prstGeom>
          <a:solidFill>
            <a:srgbClr val="F59E0B"/>
          </a:solidFill>
          <a:ln w="12700">
            <a:solidFill>
              <a:srgbClr val="F59E0B"/>
            </a:solidFill>
            <a:prstDash val="solid"/>
          </a:ln>
        </p:spPr>
      </p:sp>
      <p:sp>
        <p:nvSpPr>
          <p:cNvPr id="6" name="Text 4"/>
          <p:cNvSpPr/>
          <p:nvPr/>
        </p:nvSpPr>
        <p:spPr>
          <a:xfrm>
            <a:off x="502920" y="502920"/>
            <a:ext cx="4572000" cy="201168"/>
          </a:xfrm>
          <a:prstGeom prst="rect">
            <a:avLst/>
          </a:prstGeom>
          <a:noFill/>
          <a:ln/>
        </p:spPr>
        <p:txBody>
          <a:bodyPr wrap="square" lIns="0" tIns="0" rIns="0" bIns="0" rtlCol="0" anchor="ctr"/>
          <a:lstStyle/>
          <a:p>
            <a:pPr indent="0" marL="0">
              <a:buNone/>
            </a:pPr>
            <a:r>
              <a:rPr lang="en-US" sz="800" b="1" spc="300" kern="0" dirty="0">
                <a:solidFill>
                  <a:srgbClr val="F59E0B"/>
                </a:solidFill>
                <a:latin typeface="Calibri" pitchFamily="34" charset="0"/>
                <a:ea typeface="Calibri" pitchFamily="34" charset="-122"/>
                <a:cs typeface="Calibri" pitchFamily="34" charset="-120"/>
              </a:rPr>
              <a:t>INVESTMENT STRATEGY</a:t>
            </a:r>
            <a:endParaRPr lang="en-US" sz="800" dirty="0"/>
          </a:p>
        </p:txBody>
      </p:sp>
      <p:sp>
        <p:nvSpPr>
          <p:cNvPr id="7" name="Text 5"/>
          <p:cNvSpPr/>
          <p:nvPr/>
        </p:nvSpPr>
        <p:spPr>
          <a:xfrm>
            <a:off x="502920" y="713232"/>
            <a:ext cx="10972800" cy="475488"/>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Reinvestment Playbook: A 4-Phase Framework</a:t>
            </a:r>
            <a:endParaRPr lang="en-US" sz="2800" dirty="0"/>
          </a:p>
        </p:txBody>
      </p:sp>
      <p:sp>
        <p:nvSpPr>
          <p:cNvPr id="8" name="Text 6"/>
          <p:cNvSpPr/>
          <p:nvPr/>
        </p:nvSpPr>
        <p:spPr>
          <a:xfrm>
            <a:off x="502920" y="1179576"/>
            <a:ext cx="10972800" cy="347472"/>
          </a:xfrm>
          <a:prstGeom prst="rect">
            <a:avLst/>
          </a:prstGeom>
          <a:noFill/>
          <a:ln/>
        </p:spPr>
        <p:txBody>
          <a:bodyPr wrap="square" lIns="0" tIns="0" rIns="0" bIns="0" rtlCol="0" anchor="ctr"/>
          <a:lstStyle/>
          <a:p>
            <a:pPr indent="0" marL="0">
              <a:buNone/>
            </a:pPr>
            <a:r>
              <a:rPr lang="en-US" sz="1800" dirty="0">
                <a:solidFill>
                  <a:srgbClr val="FCD34D"/>
                </a:solidFill>
                <a:latin typeface="Calibri" pitchFamily="34" charset="0"/>
                <a:ea typeface="Calibri" pitchFamily="34" charset="-122"/>
                <a:cs typeface="Calibri" pitchFamily="34" charset="-120"/>
              </a:rPr>
              <a:t>Disciplined timing based on 2022 lessons — when to reduce, hold, accumulate and reinvest</a:t>
            </a:r>
            <a:endParaRPr lang="en-US" sz="1800" dirty="0"/>
          </a:p>
        </p:txBody>
      </p:sp>
      <p:sp>
        <p:nvSpPr>
          <p:cNvPr id="9" name="Shape 7"/>
          <p:cNvSpPr/>
          <p:nvPr/>
        </p:nvSpPr>
        <p:spPr>
          <a:xfrm>
            <a:off x="365760" y="1691640"/>
            <a:ext cx="2834640" cy="640080"/>
          </a:xfrm>
          <a:prstGeom prst="rect">
            <a:avLst/>
          </a:prstGeom>
          <a:solidFill>
            <a:srgbClr val="EF4444"/>
          </a:solidFill>
          <a:ln w="12700">
            <a:solidFill>
              <a:srgbClr val="EF4444"/>
            </a:solidFill>
            <a:prstDash val="solid"/>
          </a:ln>
        </p:spPr>
      </p:sp>
      <p:sp>
        <p:nvSpPr>
          <p:cNvPr id="10" name="Text 8"/>
          <p:cNvSpPr/>
          <p:nvPr/>
        </p:nvSpPr>
        <p:spPr>
          <a:xfrm>
            <a:off x="365760" y="1691640"/>
            <a:ext cx="2834640" cy="256032"/>
          </a:xfrm>
          <a:prstGeom prst="rect">
            <a:avLst/>
          </a:prstGeom>
          <a:noFill/>
          <a:ln/>
        </p:spPr>
        <p:txBody>
          <a:bodyPr wrap="square" lIns="0" tIns="0" rIns="0" bIns="0" rtlCol="0" anchor="ctr"/>
          <a:lstStyle/>
          <a:p>
            <a:pPr algn="ctr" indent="0" marL="0">
              <a:buNone/>
            </a:pPr>
            <a:r>
              <a:rPr lang="en-US" sz="900" b="1" spc="300" kern="0" dirty="0">
                <a:solidFill>
                  <a:srgbClr val="0A1628"/>
                </a:solidFill>
                <a:latin typeface="Calibri" pitchFamily="34" charset="0"/>
                <a:ea typeface="Calibri" pitchFamily="34" charset="-122"/>
                <a:cs typeface="Calibri" pitchFamily="34" charset="-120"/>
              </a:rPr>
              <a:t>PHASE 1</a:t>
            </a:r>
            <a:endParaRPr lang="en-US" sz="900" dirty="0"/>
          </a:p>
        </p:txBody>
      </p:sp>
      <p:sp>
        <p:nvSpPr>
          <p:cNvPr id="11" name="Text 9"/>
          <p:cNvSpPr/>
          <p:nvPr/>
        </p:nvSpPr>
        <p:spPr>
          <a:xfrm>
            <a:off x="365760" y="1947672"/>
            <a:ext cx="2834640" cy="201168"/>
          </a:xfrm>
          <a:prstGeom prst="rect">
            <a:avLst/>
          </a:prstGeom>
          <a:noFill/>
          <a:ln/>
        </p:spPr>
        <p:txBody>
          <a:bodyPr wrap="square" lIns="0" tIns="0" rIns="0" bIns="0" rtlCol="0" anchor="ctr"/>
          <a:lstStyle/>
          <a:p>
            <a:pPr algn="ctr" indent="0" marL="0">
              <a:buNone/>
            </a:pPr>
            <a:r>
              <a:rPr lang="en-US" sz="950" b="1" dirty="0">
                <a:solidFill>
                  <a:srgbClr val="0A1628"/>
                </a:solidFill>
                <a:latin typeface="Calibri" pitchFamily="34" charset="0"/>
                <a:ea typeface="Calibri" pitchFamily="34" charset="-122"/>
                <a:cs typeface="Calibri" pitchFamily="34" charset="-120"/>
              </a:rPr>
              <a:t>Now → Jun 2026</a:t>
            </a:r>
            <a:endParaRPr lang="en-US" sz="950" dirty="0"/>
          </a:p>
        </p:txBody>
      </p:sp>
      <p:sp>
        <p:nvSpPr>
          <p:cNvPr id="12" name="Text 10"/>
          <p:cNvSpPr/>
          <p:nvPr/>
        </p:nvSpPr>
        <p:spPr>
          <a:xfrm>
            <a:off x="365760" y="2148840"/>
            <a:ext cx="2834640" cy="164592"/>
          </a:xfrm>
          <a:prstGeom prst="rect">
            <a:avLst/>
          </a:prstGeom>
          <a:noFill/>
          <a:ln/>
        </p:spPr>
        <p:txBody>
          <a:bodyPr wrap="square" lIns="0" tIns="0" rIns="0" bIns="0" rtlCol="0" anchor="ctr"/>
          <a:lstStyle/>
          <a:p>
            <a:pPr algn="ctr" indent="0" marL="0">
              <a:buNone/>
            </a:pPr>
            <a:r>
              <a:rPr lang="en-US" sz="800" dirty="0">
                <a:solidFill>
                  <a:srgbClr val="0A1628"/>
                </a:solidFill>
                <a:latin typeface="Calibri" pitchFamily="34" charset="0"/>
                <a:ea typeface="Calibri" pitchFamily="34" charset="-122"/>
                <a:cs typeface="Calibri" pitchFamily="34" charset="-120"/>
              </a:rPr>
              <a:t>Reduce &amp; Protect</a:t>
            </a:r>
            <a:endParaRPr lang="en-US" sz="800" dirty="0"/>
          </a:p>
        </p:txBody>
      </p:sp>
      <p:sp>
        <p:nvSpPr>
          <p:cNvPr id="13" name="Shape 11"/>
          <p:cNvSpPr/>
          <p:nvPr/>
        </p:nvSpPr>
        <p:spPr>
          <a:xfrm>
            <a:off x="365760" y="2350008"/>
            <a:ext cx="2834640" cy="3474720"/>
          </a:xfrm>
          <a:prstGeom prst="rect">
            <a:avLst/>
          </a:prstGeom>
          <a:solidFill>
            <a:srgbClr val="112040"/>
          </a:solidFill>
          <a:ln w="9525">
            <a:solidFill>
              <a:srgbClr val="EF4444"/>
            </a:solidFill>
            <a:prstDash val="solid"/>
          </a:ln>
          <a:effectLst>
            <a:outerShdw sx="100000" sy="100000" kx="0" ky="0" algn="bl" rotWithShape="0" blurRad="101600" dist="38100" dir="8100000">
              <a:srgbClr val="000000">
                <a:alpha val="25000"/>
              </a:srgbClr>
            </a:outerShdw>
          </a:effectLst>
        </p:spPr>
      </p:sp>
      <p:sp>
        <p:nvSpPr>
          <p:cNvPr id="14" name="Shape 12"/>
          <p:cNvSpPr/>
          <p:nvPr/>
        </p:nvSpPr>
        <p:spPr>
          <a:xfrm>
            <a:off x="475488" y="2487168"/>
            <a:ext cx="109728" cy="109728"/>
          </a:xfrm>
          <a:prstGeom prst="ellipse">
            <a:avLst/>
          </a:prstGeom>
          <a:solidFill>
            <a:srgbClr val="EF4444"/>
          </a:solidFill>
          <a:ln w="12700">
            <a:solidFill>
              <a:srgbClr val="EF4444"/>
            </a:solidFill>
            <a:prstDash val="solid"/>
          </a:ln>
        </p:spPr>
      </p:sp>
      <p:sp>
        <p:nvSpPr>
          <p:cNvPr id="15" name="Text 13"/>
          <p:cNvSpPr/>
          <p:nvPr/>
        </p:nvSpPr>
        <p:spPr>
          <a:xfrm>
            <a:off x="640080" y="2432304"/>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Reduce exposure to energy-intensive FTSE sectors</a:t>
            </a:r>
            <a:endParaRPr lang="en-US" sz="850" dirty="0"/>
          </a:p>
        </p:txBody>
      </p:sp>
      <p:sp>
        <p:nvSpPr>
          <p:cNvPr id="16" name="Shape 14"/>
          <p:cNvSpPr/>
          <p:nvPr/>
        </p:nvSpPr>
        <p:spPr>
          <a:xfrm>
            <a:off x="475488" y="2962656"/>
            <a:ext cx="109728" cy="109728"/>
          </a:xfrm>
          <a:prstGeom prst="ellipse">
            <a:avLst/>
          </a:prstGeom>
          <a:solidFill>
            <a:srgbClr val="EF4444"/>
          </a:solidFill>
          <a:ln w="12700">
            <a:solidFill>
              <a:srgbClr val="EF4444"/>
            </a:solidFill>
            <a:prstDash val="solid"/>
          </a:ln>
        </p:spPr>
      </p:sp>
      <p:sp>
        <p:nvSpPr>
          <p:cNvPr id="17" name="Text 15"/>
          <p:cNvSpPr/>
          <p:nvPr/>
        </p:nvSpPr>
        <p:spPr>
          <a:xfrm>
            <a:off x="640080" y="2907792"/>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Rotate toward defensive dividend payers (utilities, healthcare, telecoms)</a:t>
            </a:r>
            <a:endParaRPr lang="en-US" sz="850" dirty="0"/>
          </a:p>
        </p:txBody>
      </p:sp>
      <p:sp>
        <p:nvSpPr>
          <p:cNvPr id="18" name="Shape 16"/>
          <p:cNvSpPr/>
          <p:nvPr/>
        </p:nvSpPr>
        <p:spPr>
          <a:xfrm>
            <a:off x="475488" y="3438144"/>
            <a:ext cx="109728" cy="109728"/>
          </a:xfrm>
          <a:prstGeom prst="ellipse">
            <a:avLst/>
          </a:prstGeom>
          <a:solidFill>
            <a:srgbClr val="EF4444"/>
          </a:solidFill>
          <a:ln w="12700">
            <a:solidFill>
              <a:srgbClr val="EF4444"/>
            </a:solidFill>
            <a:prstDash val="solid"/>
          </a:ln>
        </p:spPr>
      </p:sp>
      <p:sp>
        <p:nvSpPr>
          <p:cNvPr id="19" name="Text 17"/>
          <p:cNvSpPr/>
          <p:nvPr/>
        </p:nvSpPr>
        <p:spPr>
          <a:xfrm>
            <a:off x="640080" y="3383280"/>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Build cash reserve — energy shocks create buying opportunities</a:t>
            </a:r>
            <a:endParaRPr lang="en-US" sz="850" dirty="0"/>
          </a:p>
        </p:txBody>
      </p:sp>
      <p:sp>
        <p:nvSpPr>
          <p:cNvPr id="20" name="Shape 18"/>
          <p:cNvSpPr/>
          <p:nvPr/>
        </p:nvSpPr>
        <p:spPr>
          <a:xfrm>
            <a:off x="475488" y="3913632"/>
            <a:ext cx="109728" cy="109728"/>
          </a:xfrm>
          <a:prstGeom prst="ellipse">
            <a:avLst/>
          </a:prstGeom>
          <a:solidFill>
            <a:srgbClr val="EF4444"/>
          </a:solidFill>
          <a:ln w="12700">
            <a:solidFill>
              <a:srgbClr val="EF4444"/>
            </a:solidFill>
            <a:prstDash val="solid"/>
          </a:ln>
        </p:spPr>
      </p:sp>
      <p:sp>
        <p:nvSpPr>
          <p:cNvPr id="21" name="Text 19"/>
          <p:cNvSpPr/>
          <p:nvPr/>
        </p:nvSpPr>
        <p:spPr>
          <a:xfrm>
            <a:off x="640080" y="3858768"/>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Monitor UK gas storage refill progress (critical April–June)</a:t>
            </a:r>
            <a:endParaRPr lang="en-US" sz="850" dirty="0"/>
          </a:p>
        </p:txBody>
      </p:sp>
      <p:sp>
        <p:nvSpPr>
          <p:cNvPr id="22" name="Shape 20"/>
          <p:cNvSpPr/>
          <p:nvPr/>
        </p:nvSpPr>
        <p:spPr>
          <a:xfrm>
            <a:off x="475488" y="4389120"/>
            <a:ext cx="109728" cy="109728"/>
          </a:xfrm>
          <a:prstGeom prst="ellipse">
            <a:avLst/>
          </a:prstGeom>
          <a:solidFill>
            <a:srgbClr val="EF4444"/>
          </a:solidFill>
          <a:ln w="12700">
            <a:solidFill>
              <a:srgbClr val="EF4444"/>
            </a:solidFill>
            <a:prstDash val="solid"/>
          </a:ln>
        </p:spPr>
      </p:sp>
      <p:sp>
        <p:nvSpPr>
          <p:cNvPr id="23" name="Text 21"/>
          <p:cNvSpPr/>
          <p:nvPr/>
        </p:nvSpPr>
        <p:spPr>
          <a:xfrm>
            <a:off x="640080" y="4334256"/>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Watch Ofgem price cap announcement for Q3 2026</a:t>
            </a:r>
            <a:endParaRPr lang="en-US" sz="850" dirty="0"/>
          </a:p>
        </p:txBody>
      </p:sp>
      <p:sp>
        <p:nvSpPr>
          <p:cNvPr id="24" name="Shape 22"/>
          <p:cNvSpPr/>
          <p:nvPr/>
        </p:nvSpPr>
        <p:spPr>
          <a:xfrm>
            <a:off x="365760" y="5824728"/>
            <a:ext cx="2834640" cy="475488"/>
          </a:xfrm>
          <a:prstGeom prst="rect">
            <a:avLst/>
          </a:prstGeom>
          <a:solidFill>
            <a:srgbClr val="0A1628"/>
          </a:solidFill>
          <a:ln w="12700">
            <a:solidFill>
              <a:srgbClr val="EF4444"/>
            </a:solidFill>
            <a:prstDash val="solid"/>
          </a:ln>
        </p:spPr>
      </p:sp>
      <p:sp>
        <p:nvSpPr>
          <p:cNvPr id="25" name="Text 23"/>
          <p:cNvSpPr/>
          <p:nvPr/>
        </p:nvSpPr>
        <p:spPr>
          <a:xfrm>
            <a:off x="438912" y="5824728"/>
            <a:ext cx="2688336" cy="475488"/>
          </a:xfrm>
          <a:prstGeom prst="rect">
            <a:avLst/>
          </a:prstGeom>
          <a:noFill/>
          <a:ln/>
        </p:spPr>
        <p:txBody>
          <a:bodyPr wrap="square" lIns="0" tIns="0" rIns="0" bIns="0" rtlCol="0" anchor="ctr"/>
          <a:lstStyle/>
          <a:p>
            <a:pPr indent="0" marL="0">
              <a:buNone/>
            </a:pPr>
            <a:r>
              <a:rPr lang="en-US" sz="750" i="1" dirty="0">
                <a:solidFill>
                  <a:srgbClr val="EF4444"/>
                </a:solidFill>
                <a:latin typeface="Calibri" pitchFamily="34" charset="0"/>
                <a:ea typeface="Calibri" pitchFamily="34" charset="-122"/>
                <a:cs typeface="Calibri" pitchFamily="34" charset="-120"/>
              </a:rPr>
              <a:t>Exit trigger: Profit warnings emerge from chemicals / food producers</a:t>
            </a:r>
            <a:endParaRPr lang="en-US" sz="750" dirty="0"/>
          </a:p>
        </p:txBody>
      </p:sp>
      <p:sp>
        <p:nvSpPr>
          <p:cNvPr id="26" name="Shape 24"/>
          <p:cNvSpPr/>
          <p:nvPr/>
        </p:nvSpPr>
        <p:spPr>
          <a:xfrm>
            <a:off x="3337560" y="1691640"/>
            <a:ext cx="2834640" cy="640080"/>
          </a:xfrm>
          <a:prstGeom prst="rect">
            <a:avLst/>
          </a:prstGeom>
          <a:solidFill>
            <a:srgbClr val="F59E0B"/>
          </a:solidFill>
          <a:ln w="12700">
            <a:solidFill>
              <a:srgbClr val="F59E0B"/>
            </a:solidFill>
            <a:prstDash val="solid"/>
          </a:ln>
        </p:spPr>
      </p:sp>
      <p:sp>
        <p:nvSpPr>
          <p:cNvPr id="27" name="Text 25"/>
          <p:cNvSpPr/>
          <p:nvPr/>
        </p:nvSpPr>
        <p:spPr>
          <a:xfrm>
            <a:off x="3337560" y="1691640"/>
            <a:ext cx="2834640" cy="256032"/>
          </a:xfrm>
          <a:prstGeom prst="rect">
            <a:avLst/>
          </a:prstGeom>
          <a:noFill/>
          <a:ln/>
        </p:spPr>
        <p:txBody>
          <a:bodyPr wrap="square" lIns="0" tIns="0" rIns="0" bIns="0" rtlCol="0" anchor="ctr"/>
          <a:lstStyle/>
          <a:p>
            <a:pPr algn="ctr" indent="0" marL="0">
              <a:buNone/>
            </a:pPr>
            <a:r>
              <a:rPr lang="en-US" sz="900" b="1" spc="300" kern="0" dirty="0">
                <a:solidFill>
                  <a:srgbClr val="0A1628"/>
                </a:solidFill>
                <a:latin typeface="Calibri" pitchFamily="34" charset="0"/>
                <a:ea typeface="Calibri" pitchFamily="34" charset="-122"/>
                <a:cs typeface="Calibri" pitchFamily="34" charset="-120"/>
              </a:rPr>
              <a:t>PHASE 2</a:t>
            </a:r>
            <a:endParaRPr lang="en-US" sz="900" dirty="0"/>
          </a:p>
        </p:txBody>
      </p:sp>
      <p:sp>
        <p:nvSpPr>
          <p:cNvPr id="28" name="Text 26"/>
          <p:cNvSpPr/>
          <p:nvPr/>
        </p:nvSpPr>
        <p:spPr>
          <a:xfrm>
            <a:off x="3337560" y="1947672"/>
            <a:ext cx="2834640" cy="201168"/>
          </a:xfrm>
          <a:prstGeom prst="rect">
            <a:avLst/>
          </a:prstGeom>
          <a:noFill/>
          <a:ln/>
        </p:spPr>
        <p:txBody>
          <a:bodyPr wrap="square" lIns="0" tIns="0" rIns="0" bIns="0" rtlCol="0" anchor="ctr"/>
          <a:lstStyle/>
          <a:p>
            <a:pPr algn="ctr" indent="0" marL="0">
              <a:buNone/>
            </a:pPr>
            <a:r>
              <a:rPr lang="en-US" sz="950" b="1" dirty="0">
                <a:solidFill>
                  <a:srgbClr val="0A1628"/>
                </a:solidFill>
                <a:latin typeface="Calibri" pitchFamily="34" charset="0"/>
                <a:ea typeface="Calibri" pitchFamily="34" charset="-122"/>
                <a:cs typeface="Calibri" pitchFamily="34" charset="-120"/>
              </a:rPr>
              <a:t>Jul → Sep 2026</a:t>
            </a:r>
            <a:endParaRPr lang="en-US" sz="950" dirty="0"/>
          </a:p>
        </p:txBody>
      </p:sp>
      <p:sp>
        <p:nvSpPr>
          <p:cNvPr id="29" name="Text 27"/>
          <p:cNvSpPr/>
          <p:nvPr/>
        </p:nvSpPr>
        <p:spPr>
          <a:xfrm>
            <a:off x="3337560" y="2148840"/>
            <a:ext cx="2834640" cy="164592"/>
          </a:xfrm>
          <a:prstGeom prst="rect">
            <a:avLst/>
          </a:prstGeom>
          <a:noFill/>
          <a:ln/>
        </p:spPr>
        <p:txBody>
          <a:bodyPr wrap="square" lIns="0" tIns="0" rIns="0" bIns="0" rtlCol="0" anchor="ctr"/>
          <a:lstStyle/>
          <a:p>
            <a:pPr algn="ctr" indent="0" marL="0">
              <a:buNone/>
            </a:pPr>
            <a:r>
              <a:rPr lang="en-US" sz="800" dirty="0">
                <a:solidFill>
                  <a:srgbClr val="0A1628"/>
                </a:solidFill>
                <a:latin typeface="Calibri" pitchFamily="34" charset="0"/>
                <a:ea typeface="Calibri" pitchFamily="34" charset="-122"/>
                <a:cs typeface="Calibri" pitchFamily="34" charset="-120"/>
              </a:rPr>
              <a:t>Watch &amp; Hunt</a:t>
            </a:r>
            <a:endParaRPr lang="en-US" sz="800" dirty="0"/>
          </a:p>
        </p:txBody>
      </p:sp>
      <p:sp>
        <p:nvSpPr>
          <p:cNvPr id="30" name="Shape 28"/>
          <p:cNvSpPr/>
          <p:nvPr/>
        </p:nvSpPr>
        <p:spPr>
          <a:xfrm>
            <a:off x="3337560" y="2350008"/>
            <a:ext cx="2834640" cy="3474720"/>
          </a:xfrm>
          <a:prstGeom prst="rect">
            <a:avLst/>
          </a:prstGeom>
          <a:solidFill>
            <a:srgbClr val="112040"/>
          </a:solidFill>
          <a:ln w="9525">
            <a:solidFill>
              <a:srgbClr val="F59E0B"/>
            </a:solidFill>
            <a:prstDash val="solid"/>
          </a:ln>
          <a:effectLst>
            <a:outerShdw sx="100000" sy="100000" kx="0" ky="0" algn="bl" rotWithShape="0" blurRad="101600" dist="38100" dir="8100000">
              <a:srgbClr val="000000">
                <a:alpha val="25000"/>
              </a:srgbClr>
            </a:outerShdw>
          </a:effectLst>
        </p:spPr>
      </p:sp>
      <p:sp>
        <p:nvSpPr>
          <p:cNvPr id="31" name="Shape 29"/>
          <p:cNvSpPr/>
          <p:nvPr/>
        </p:nvSpPr>
        <p:spPr>
          <a:xfrm>
            <a:off x="3447288" y="2487168"/>
            <a:ext cx="109728" cy="109728"/>
          </a:xfrm>
          <a:prstGeom prst="ellipse">
            <a:avLst/>
          </a:prstGeom>
          <a:solidFill>
            <a:srgbClr val="F59E0B"/>
          </a:solidFill>
          <a:ln w="12700">
            <a:solidFill>
              <a:srgbClr val="F59E0B"/>
            </a:solidFill>
            <a:prstDash val="solid"/>
          </a:ln>
        </p:spPr>
      </p:sp>
      <p:sp>
        <p:nvSpPr>
          <p:cNvPr id="32" name="Text 30"/>
          <p:cNvSpPr/>
          <p:nvPr/>
        </p:nvSpPr>
        <p:spPr>
          <a:xfrm>
            <a:off x="3611880" y="2432304"/>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Q3 price cap takes effect — full impact visible in company guidance</a:t>
            </a:r>
            <a:endParaRPr lang="en-US" sz="850" dirty="0"/>
          </a:p>
        </p:txBody>
      </p:sp>
      <p:sp>
        <p:nvSpPr>
          <p:cNvPr id="33" name="Shape 31"/>
          <p:cNvSpPr/>
          <p:nvPr/>
        </p:nvSpPr>
        <p:spPr>
          <a:xfrm>
            <a:off x="3447288" y="2962656"/>
            <a:ext cx="109728" cy="109728"/>
          </a:xfrm>
          <a:prstGeom prst="ellipse">
            <a:avLst/>
          </a:prstGeom>
          <a:solidFill>
            <a:srgbClr val="F59E0B"/>
          </a:solidFill>
          <a:ln w="12700">
            <a:solidFill>
              <a:srgbClr val="F59E0B"/>
            </a:solidFill>
            <a:prstDash val="solid"/>
          </a:ln>
        </p:spPr>
      </p:sp>
      <p:sp>
        <p:nvSpPr>
          <p:cNvPr id="34" name="Text 32"/>
          <p:cNvSpPr/>
          <p:nvPr/>
        </p:nvSpPr>
        <p:spPr>
          <a:xfrm>
            <a:off x="3611880" y="2907792"/>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Monitor earnings season for 'kitchen sink' profit warnings</a:t>
            </a:r>
            <a:endParaRPr lang="en-US" sz="850" dirty="0"/>
          </a:p>
        </p:txBody>
      </p:sp>
      <p:sp>
        <p:nvSpPr>
          <p:cNvPr id="35" name="Shape 33"/>
          <p:cNvSpPr/>
          <p:nvPr/>
        </p:nvSpPr>
        <p:spPr>
          <a:xfrm>
            <a:off x="3447288" y="3438144"/>
            <a:ext cx="109728" cy="109728"/>
          </a:xfrm>
          <a:prstGeom prst="ellipse">
            <a:avLst/>
          </a:prstGeom>
          <a:solidFill>
            <a:srgbClr val="F59E0B"/>
          </a:solidFill>
          <a:ln w="12700">
            <a:solidFill>
              <a:srgbClr val="F59E0B"/>
            </a:solidFill>
            <a:prstDash val="solid"/>
          </a:ln>
        </p:spPr>
      </p:sp>
      <p:sp>
        <p:nvSpPr>
          <p:cNvPr id="36" name="Text 34"/>
          <p:cNvSpPr/>
          <p:nvPr/>
        </p:nvSpPr>
        <p:spPr>
          <a:xfrm>
            <a:off x="3611880" y="3383280"/>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Identify highest-quality names with worst sentiment — these will rebound</a:t>
            </a:r>
            <a:endParaRPr lang="en-US" sz="850" dirty="0"/>
          </a:p>
        </p:txBody>
      </p:sp>
      <p:sp>
        <p:nvSpPr>
          <p:cNvPr id="37" name="Shape 35"/>
          <p:cNvSpPr/>
          <p:nvPr/>
        </p:nvSpPr>
        <p:spPr>
          <a:xfrm>
            <a:off x="3447288" y="3913632"/>
            <a:ext cx="109728" cy="109728"/>
          </a:xfrm>
          <a:prstGeom prst="ellipse">
            <a:avLst/>
          </a:prstGeom>
          <a:solidFill>
            <a:srgbClr val="F59E0B"/>
          </a:solidFill>
          <a:ln w="12700">
            <a:solidFill>
              <a:srgbClr val="F59E0B"/>
            </a:solidFill>
            <a:prstDash val="solid"/>
          </a:ln>
        </p:spPr>
      </p:sp>
      <p:sp>
        <p:nvSpPr>
          <p:cNvPr id="38" name="Text 36"/>
          <p:cNvSpPr/>
          <p:nvPr/>
        </p:nvSpPr>
        <p:spPr>
          <a:xfrm>
            <a:off x="3611880" y="3858768"/>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Track UK gas imports and EU storage refill completion</a:t>
            </a:r>
            <a:endParaRPr lang="en-US" sz="850" dirty="0"/>
          </a:p>
        </p:txBody>
      </p:sp>
      <p:sp>
        <p:nvSpPr>
          <p:cNvPr id="39" name="Shape 37"/>
          <p:cNvSpPr/>
          <p:nvPr/>
        </p:nvSpPr>
        <p:spPr>
          <a:xfrm>
            <a:off x="3447288" y="4389120"/>
            <a:ext cx="109728" cy="109728"/>
          </a:xfrm>
          <a:prstGeom prst="ellipse">
            <a:avLst/>
          </a:prstGeom>
          <a:solidFill>
            <a:srgbClr val="F59E0B"/>
          </a:solidFill>
          <a:ln w="12700">
            <a:solidFill>
              <a:srgbClr val="F59E0B"/>
            </a:solidFill>
            <a:prstDash val="solid"/>
          </a:ln>
        </p:spPr>
      </p:sp>
      <p:sp>
        <p:nvSpPr>
          <p:cNvPr id="40" name="Text 38"/>
          <p:cNvSpPr/>
          <p:nvPr/>
        </p:nvSpPr>
        <p:spPr>
          <a:xfrm>
            <a:off x="3611880" y="4334256"/>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Start a watchlist of oversold quality compounders at distressed multiples</a:t>
            </a:r>
            <a:endParaRPr lang="en-US" sz="850" dirty="0"/>
          </a:p>
        </p:txBody>
      </p:sp>
      <p:sp>
        <p:nvSpPr>
          <p:cNvPr id="41" name="Shape 39"/>
          <p:cNvSpPr/>
          <p:nvPr/>
        </p:nvSpPr>
        <p:spPr>
          <a:xfrm>
            <a:off x="3337560" y="5824728"/>
            <a:ext cx="2834640" cy="475488"/>
          </a:xfrm>
          <a:prstGeom prst="rect">
            <a:avLst/>
          </a:prstGeom>
          <a:solidFill>
            <a:srgbClr val="0A1628"/>
          </a:solidFill>
          <a:ln w="12700">
            <a:solidFill>
              <a:srgbClr val="F59E0B"/>
            </a:solidFill>
            <a:prstDash val="solid"/>
          </a:ln>
        </p:spPr>
      </p:sp>
      <p:sp>
        <p:nvSpPr>
          <p:cNvPr id="42" name="Text 40"/>
          <p:cNvSpPr/>
          <p:nvPr/>
        </p:nvSpPr>
        <p:spPr>
          <a:xfrm>
            <a:off x="3410712" y="5824728"/>
            <a:ext cx="2688336" cy="475488"/>
          </a:xfrm>
          <a:prstGeom prst="rect">
            <a:avLst/>
          </a:prstGeom>
          <a:noFill/>
          <a:ln/>
        </p:spPr>
        <p:txBody>
          <a:bodyPr wrap="square" lIns="0" tIns="0" rIns="0" bIns="0" rtlCol="0" anchor="ctr"/>
          <a:lstStyle/>
          <a:p>
            <a:pPr indent="0" marL="0">
              <a:buNone/>
            </a:pPr>
            <a:r>
              <a:rPr lang="en-US" sz="750" i="1" dirty="0">
                <a:solidFill>
                  <a:srgbClr val="F59E0B"/>
                </a:solidFill>
                <a:latin typeface="Calibri" pitchFamily="34" charset="0"/>
                <a:ea typeface="Calibri" pitchFamily="34" charset="-122"/>
                <a:cs typeface="Calibri" pitchFamily="34" charset="-120"/>
              </a:rPr>
              <a:t>Entry signal: Stocks down 30–40% from peak with solid balance sheets</a:t>
            </a:r>
            <a:endParaRPr lang="en-US" sz="750" dirty="0"/>
          </a:p>
        </p:txBody>
      </p:sp>
      <p:sp>
        <p:nvSpPr>
          <p:cNvPr id="43" name="Shape 41"/>
          <p:cNvSpPr/>
          <p:nvPr/>
        </p:nvSpPr>
        <p:spPr>
          <a:xfrm>
            <a:off x="6309360" y="1691640"/>
            <a:ext cx="2834640" cy="640080"/>
          </a:xfrm>
          <a:prstGeom prst="rect">
            <a:avLst/>
          </a:prstGeom>
          <a:solidFill>
            <a:srgbClr val="22C55E"/>
          </a:solidFill>
          <a:ln w="12700">
            <a:solidFill>
              <a:srgbClr val="22C55E"/>
            </a:solidFill>
            <a:prstDash val="solid"/>
          </a:ln>
        </p:spPr>
      </p:sp>
      <p:sp>
        <p:nvSpPr>
          <p:cNvPr id="44" name="Text 42"/>
          <p:cNvSpPr/>
          <p:nvPr/>
        </p:nvSpPr>
        <p:spPr>
          <a:xfrm>
            <a:off x="6309360" y="1691640"/>
            <a:ext cx="2834640" cy="256032"/>
          </a:xfrm>
          <a:prstGeom prst="rect">
            <a:avLst/>
          </a:prstGeom>
          <a:noFill/>
          <a:ln/>
        </p:spPr>
        <p:txBody>
          <a:bodyPr wrap="square" lIns="0" tIns="0" rIns="0" bIns="0" rtlCol="0" anchor="ctr"/>
          <a:lstStyle/>
          <a:p>
            <a:pPr algn="ctr" indent="0" marL="0">
              <a:buNone/>
            </a:pPr>
            <a:r>
              <a:rPr lang="en-US" sz="900" b="1" spc="300" kern="0" dirty="0">
                <a:solidFill>
                  <a:srgbClr val="0A1628"/>
                </a:solidFill>
                <a:latin typeface="Calibri" pitchFamily="34" charset="0"/>
                <a:ea typeface="Calibri" pitchFamily="34" charset="-122"/>
                <a:cs typeface="Calibri" pitchFamily="34" charset="-120"/>
              </a:rPr>
              <a:t>PHASE 3</a:t>
            </a:r>
            <a:endParaRPr lang="en-US" sz="900" dirty="0"/>
          </a:p>
        </p:txBody>
      </p:sp>
      <p:sp>
        <p:nvSpPr>
          <p:cNvPr id="45" name="Text 43"/>
          <p:cNvSpPr/>
          <p:nvPr/>
        </p:nvSpPr>
        <p:spPr>
          <a:xfrm>
            <a:off x="6309360" y="1947672"/>
            <a:ext cx="2834640" cy="201168"/>
          </a:xfrm>
          <a:prstGeom prst="rect">
            <a:avLst/>
          </a:prstGeom>
          <a:noFill/>
          <a:ln/>
        </p:spPr>
        <p:txBody>
          <a:bodyPr wrap="square" lIns="0" tIns="0" rIns="0" bIns="0" rtlCol="0" anchor="ctr"/>
          <a:lstStyle/>
          <a:p>
            <a:pPr algn="ctr" indent="0" marL="0">
              <a:buNone/>
            </a:pPr>
            <a:r>
              <a:rPr lang="en-US" sz="950" b="1" dirty="0">
                <a:solidFill>
                  <a:srgbClr val="0A1628"/>
                </a:solidFill>
                <a:latin typeface="Calibri" pitchFamily="34" charset="0"/>
                <a:ea typeface="Calibri" pitchFamily="34" charset="-122"/>
                <a:cs typeface="Calibri" pitchFamily="34" charset="-120"/>
              </a:rPr>
              <a:t>Oct → Dec 2026</a:t>
            </a:r>
            <a:endParaRPr lang="en-US" sz="950" dirty="0"/>
          </a:p>
        </p:txBody>
      </p:sp>
      <p:sp>
        <p:nvSpPr>
          <p:cNvPr id="46" name="Text 44"/>
          <p:cNvSpPr/>
          <p:nvPr/>
        </p:nvSpPr>
        <p:spPr>
          <a:xfrm>
            <a:off x="6309360" y="2148840"/>
            <a:ext cx="2834640" cy="164592"/>
          </a:xfrm>
          <a:prstGeom prst="rect">
            <a:avLst/>
          </a:prstGeom>
          <a:noFill/>
          <a:ln/>
        </p:spPr>
        <p:txBody>
          <a:bodyPr wrap="square" lIns="0" tIns="0" rIns="0" bIns="0" rtlCol="0" anchor="ctr"/>
          <a:lstStyle/>
          <a:p>
            <a:pPr algn="ctr" indent="0" marL="0">
              <a:buNone/>
            </a:pPr>
            <a:r>
              <a:rPr lang="en-US" sz="800" dirty="0">
                <a:solidFill>
                  <a:srgbClr val="0A1628"/>
                </a:solidFill>
                <a:latin typeface="Calibri" pitchFamily="34" charset="0"/>
                <a:ea typeface="Calibri" pitchFamily="34" charset="-122"/>
                <a:cs typeface="Calibri" pitchFamily="34" charset="-120"/>
              </a:rPr>
              <a:t>Begin Accumulating</a:t>
            </a:r>
            <a:endParaRPr lang="en-US" sz="800" dirty="0"/>
          </a:p>
        </p:txBody>
      </p:sp>
      <p:sp>
        <p:nvSpPr>
          <p:cNvPr id="47" name="Shape 45"/>
          <p:cNvSpPr/>
          <p:nvPr/>
        </p:nvSpPr>
        <p:spPr>
          <a:xfrm>
            <a:off x="6309360" y="2350008"/>
            <a:ext cx="2834640" cy="3474720"/>
          </a:xfrm>
          <a:prstGeom prst="rect">
            <a:avLst/>
          </a:prstGeom>
          <a:solidFill>
            <a:srgbClr val="112040"/>
          </a:solidFill>
          <a:ln w="9525">
            <a:solidFill>
              <a:srgbClr val="22C55E"/>
            </a:solidFill>
            <a:prstDash val="solid"/>
          </a:ln>
          <a:effectLst>
            <a:outerShdw sx="100000" sy="100000" kx="0" ky="0" algn="bl" rotWithShape="0" blurRad="101600" dist="38100" dir="8100000">
              <a:srgbClr val="000000">
                <a:alpha val="25000"/>
              </a:srgbClr>
            </a:outerShdw>
          </a:effectLst>
        </p:spPr>
      </p:sp>
      <p:sp>
        <p:nvSpPr>
          <p:cNvPr id="48" name="Shape 46"/>
          <p:cNvSpPr/>
          <p:nvPr/>
        </p:nvSpPr>
        <p:spPr>
          <a:xfrm>
            <a:off x="6419088" y="2487168"/>
            <a:ext cx="109728" cy="109728"/>
          </a:xfrm>
          <a:prstGeom prst="ellipse">
            <a:avLst/>
          </a:prstGeom>
          <a:solidFill>
            <a:srgbClr val="22C55E"/>
          </a:solidFill>
          <a:ln w="12700">
            <a:solidFill>
              <a:srgbClr val="22C55E"/>
            </a:solidFill>
            <a:prstDash val="solid"/>
          </a:ln>
        </p:spPr>
      </p:sp>
      <p:sp>
        <p:nvSpPr>
          <p:cNvPr id="49" name="Text 47"/>
          <p:cNvSpPr/>
          <p:nvPr/>
        </p:nvSpPr>
        <p:spPr>
          <a:xfrm>
            <a:off x="6583680" y="2432304"/>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Energy crisis typically peaks as winter demand drives political action</a:t>
            </a:r>
            <a:endParaRPr lang="en-US" sz="850" dirty="0"/>
          </a:p>
        </p:txBody>
      </p:sp>
      <p:sp>
        <p:nvSpPr>
          <p:cNvPr id="50" name="Shape 48"/>
          <p:cNvSpPr/>
          <p:nvPr/>
        </p:nvSpPr>
        <p:spPr>
          <a:xfrm>
            <a:off x="6419088" y="2962656"/>
            <a:ext cx="109728" cy="109728"/>
          </a:xfrm>
          <a:prstGeom prst="ellipse">
            <a:avLst/>
          </a:prstGeom>
          <a:solidFill>
            <a:srgbClr val="22C55E"/>
          </a:solidFill>
          <a:ln w="12700">
            <a:solidFill>
              <a:srgbClr val="22C55E"/>
            </a:solidFill>
            <a:prstDash val="solid"/>
          </a:ln>
        </p:spPr>
      </p:sp>
      <p:sp>
        <p:nvSpPr>
          <p:cNvPr id="51" name="Text 49"/>
          <p:cNvSpPr/>
          <p:nvPr/>
        </p:nvSpPr>
        <p:spPr>
          <a:xfrm>
            <a:off x="6583680" y="2907792"/>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Begin scaling into quality names in 3 tranches (not lump sum)</a:t>
            </a:r>
            <a:endParaRPr lang="en-US" sz="850" dirty="0"/>
          </a:p>
        </p:txBody>
      </p:sp>
      <p:sp>
        <p:nvSpPr>
          <p:cNvPr id="52" name="Shape 50"/>
          <p:cNvSpPr/>
          <p:nvPr/>
        </p:nvSpPr>
        <p:spPr>
          <a:xfrm>
            <a:off x="6419088" y="3438144"/>
            <a:ext cx="109728" cy="109728"/>
          </a:xfrm>
          <a:prstGeom prst="ellipse">
            <a:avLst/>
          </a:prstGeom>
          <a:solidFill>
            <a:srgbClr val="22C55E"/>
          </a:solidFill>
          <a:ln w="12700">
            <a:solidFill>
              <a:srgbClr val="22C55E"/>
            </a:solidFill>
            <a:prstDash val="solid"/>
          </a:ln>
        </p:spPr>
      </p:sp>
      <p:sp>
        <p:nvSpPr>
          <p:cNvPr id="53" name="Text 51"/>
          <p:cNvSpPr/>
          <p:nvPr/>
        </p:nvSpPr>
        <p:spPr>
          <a:xfrm>
            <a:off x="6583680" y="3383280"/>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Focus on companies with pricing power and fixed-cost hedges</a:t>
            </a:r>
            <a:endParaRPr lang="en-US" sz="850" dirty="0"/>
          </a:p>
        </p:txBody>
      </p:sp>
      <p:sp>
        <p:nvSpPr>
          <p:cNvPr id="54" name="Shape 52"/>
          <p:cNvSpPr/>
          <p:nvPr/>
        </p:nvSpPr>
        <p:spPr>
          <a:xfrm>
            <a:off x="6419088" y="3913632"/>
            <a:ext cx="109728" cy="109728"/>
          </a:xfrm>
          <a:prstGeom prst="ellipse">
            <a:avLst/>
          </a:prstGeom>
          <a:solidFill>
            <a:srgbClr val="22C55E"/>
          </a:solidFill>
          <a:ln w="12700">
            <a:solidFill>
              <a:srgbClr val="22C55E"/>
            </a:solidFill>
            <a:prstDash val="solid"/>
          </a:ln>
        </p:spPr>
      </p:sp>
      <p:sp>
        <p:nvSpPr>
          <p:cNvPr id="55" name="Text 53"/>
          <p:cNvSpPr/>
          <p:nvPr/>
        </p:nvSpPr>
        <p:spPr>
          <a:xfrm>
            <a:off x="6583680" y="3858768"/>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Chemicals: Croda, Johnson Matthey if multiples distressed</a:t>
            </a:r>
            <a:endParaRPr lang="en-US" sz="850" dirty="0"/>
          </a:p>
        </p:txBody>
      </p:sp>
      <p:sp>
        <p:nvSpPr>
          <p:cNvPr id="56" name="Shape 54"/>
          <p:cNvSpPr/>
          <p:nvPr/>
        </p:nvSpPr>
        <p:spPr>
          <a:xfrm>
            <a:off x="6419088" y="4389120"/>
            <a:ext cx="109728" cy="109728"/>
          </a:xfrm>
          <a:prstGeom prst="ellipse">
            <a:avLst/>
          </a:prstGeom>
          <a:solidFill>
            <a:srgbClr val="22C55E"/>
          </a:solidFill>
          <a:ln w="12700">
            <a:solidFill>
              <a:srgbClr val="22C55E"/>
            </a:solidFill>
            <a:prstDash val="solid"/>
          </a:ln>
        </p:spPr>
      </p:sp>
      <p:sp>
        <p:nvSpPr>
          <p:cNvPr id="57" name="Text 55"/>
          <p:cNvSpPr/>
          <p:nvPr/>
        </p:nvSpPr>
        <p:spPr>
          <a:xfrm>
            <a:off x="6583680" y="4334256"/>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Consumer: M&amp;S, Whitbread — they survived 2022 and emerged stronger</a:t>
            </a:r>
            <a:endParaRPr lang="en-US" sz="850" dirty="0"/>
          </a:p>
        </p:txBody>
      </p:sp>
      <p:sp>
        <p:nvSpPr>
          <p:cNvPr id="58" name="Shape 56"/>
          <p:cNvSpPr/>
          <p:nvPr/>
        </p:nvSpPr>
        <p:spPr>
          <a:xfrm>
            <a:off x="6309360" y="5824728"/>
            <a:ext cx="2834640" cy="475488"/>
          </a:xfrm>
          <a:prstGeom prst="rect">
            <a:avLst/>
          </a:prstGeom>
          <a:solidFill>
            <a:srgbClr val="0A1628"/>
          </a:solidFill>
          <a:ln w="12700">
            <a:solidFill>
              <a:srgbClr val="22C55E"/>
            </a:solidFill>
            <a:prstDash val="solid"/>
          </a:ln>
        </p:spPr>
      </p:sp>
      <p:sp>
        <p:nvSpPr>
          <p:cNvPr id="59" name="Text 57"/>
          <p:cNvSpPr/>
          <p:nvPr/>
        </p:nvSpPr>
        <p:spPr>
          <a:xfrm>
            <a:off x="6382512" y="5824728"/>
            <a:ext cx="2688336" cy="475488"/>
          </a:xfrm>
          <a:prstGeom prst="rect">
            <a:avLst/>
          </a:prstGeom>
          <a:noFill/>
          <a:ln/>
        </p:spPr>
        <p:txBody>
          <a:bodyPr wrap="square" lIns="0" tIns="0" rIns="0" bIns="0" rtlCol="0" anchor="ctr"/>
          <a:lstStyle/>
          <a:p>
            <a:pPr indent="0" marL="0">
              <a:buNone/>
            </a:pPr>
            <a:r>
              <a:rPr lang="en-US" sz="750" i="1" dirty="0">
                <a:solidFill>
                  <a:srgbClr val="22C55E"/>
                </a:solidFill>
                <a:latin typeface="Calibri" pitchFamily="34" charset="0"/>
                <a:ea typeface="Calibri" pitchFamily="34" charset="-122"/>
                <a:cs typeface="Calibri" pitchFamily="34" charset="-120"/>
              </a:rPr>
              <a:t>Conviction signal: Gas storage refilling + central bank pivot in view</a:t>
            </a:r>
            <a:endParaRPr lang="en-US" sz="750" dirty="0"/>
          </a:p>
        </p:txBody>
      </p:sp>
      <p:sp>
        <p:nvSpPr>
          <p:cNvPr id="60" name="Shape 58"/>
          <p:cNvSpPr/>
          <p:nvPr/>
        </p:nvSpPr>
        <p:spPr>
          <a:xfrm>
            <a:off x="9281160" y="1691640"/>
            <a:ext cx="2834640" cy="640080"/>
          </a:xfrm>
          <a:prstGeom prst="rect">
            <a:avLst/>
          </a:prstGeom>
          <a:solidFill>
            <a:srgbClr val="94A3B8"/>
          </a:solidFill>
          <a:ln w="12700">
            <a:solidFill>
              <a:srgbClr val="94A3B8"/>
            </a:solidFill>
            <a:prstDash val="solid"/>
          </a:ln>
        </p:spPr>
      </p:sp>
      <p:sp>
        <p:nvSpPr>
          <p:cNvPr id="61" name="Text 59"/>
          <p:cNvSpPr/>
          <p:nvPr/>
        </p:nvSpPr>
        <p:spPr>
          <a:xfrm>
            <a:off x="9281160" y="1691640"/>
            <a:ext cx="2834640" cy="256032"/>
          </a:xfrm>
          <a:prstGeom prst="rect">
            <a:avLst/>
          </a:prstGeom>
          <a:noFill/>
          <a:ln/>
        </p:spPr>
        <p:txBody>
          <a:bodyPr wrap="square" lIns="0" tIns="0" rIns="0" bIns="0" rtlCol="0" anchor="ctr"/>
          <a:lstStyle/>
          <a:p>
            <a:pPr algn="ctr" indent="0" marL="0">
              <a:buNone/>
            </a:pPr>
            <a:r>
              <a:rPr lang="en-US" sz="900" b="1" spc="300" kern="0" dirty="0">
                <a:solidFill>
                  <a:srgbClr val="0A1628"/>
                </a:solidFill>
                <a:latin typeface="Calibri" pitchFamily="34" charset="0"/>
                <a:ea typeface="Calibri" pitchFamily="34" charset="-122"/>
                <a:cs typeface="Calibri" pitchFamily="34" charset="-120"/>
              </a:rPr>
              <a:t>PHASE 4</a:t>
            </a:r>
            <a:endParaRPr lang="en-US" sz="900" dirty="0"/>
          </a:p>
        </p:txBody>
      </p:sp>
      <p:sp>
        <p:nvSpPr>
          <p:cNvPr id="62" name="Text 60"/>
          <p:cNvSpPr/>
          <p:nvPr/>
        </p:nvSpPr>
        <p:spPr>
          <a:xfrm>
            <a:off x="9281160" y="1947672"/>
            <a:ext cx="2834640" cy="201168"/>
          </a:xfrm>
          <a:prstGeom prst="rect">
            <a:avLst/>
          </a:prstGeom>
          <a:noFill/>
          <a:ln/>
        </p:spPr>
        <p:txBody>
          <a:bodyPr wrap="square" lIns="0" tIns="0" rIns="0" bIns="0" rtlCol="0" anchor="ctr"/>
          <a:lstStyle/>
          <a:p>
            <a:pPr algn="ctr" indent="0" marL="0">
              <a:buNone/>
            </a:pPr>
            <a:r>
              <a:rPr lang="en-US" sz="950" b="1" dirty="0">
                <a:solidFill>
                  <a:srgbClr val="0A1628"/>
                </a:solidFill>
                <a:latin typeface="Calibri" pitchFamily="34" charset="0"/>
                <a:ea typeface="Calibri" pitchFamily="34" charset="-122"/>
                <a:cs typeface="Calibri" pitchFamily="34" charset="-120"/>
              </a:rPr>
              <a:t>H1 2027+</a:t>
            </a:r>
            <a:endParaRPr lang="en-US" sz="950" dirty="0"/>
          </a:p>
        </p:txBody>
      </p:sp>
      <p:sp>
        <p:nvSpPr>
          <p:cNvPr id="63" name="Text 61"/>
          <p:cNvSpPr/>
          <p:nvPr/>
        </p:nvSpPr>
        <p:spPr>
          <a:xfrm>
            <a:off x="9281160" y="2148840"/>
            <a:ext cx="2834640" cy="164592"/>
          </a:xfrm>
          <a:prstGeom prst="rect">
            <a:avLst/>
          </a:prstGeom>
          <a:noFill/>
          <a:ln/>
        </p:spPr>
        <p:txBody>
          <a:bodyPr wrap="square" lIns="0" tIns="0" rIns="0" bIns="0" rtlCol="0" anchor="ctr"/>
          <a:lstStyle/>
          <a:p>
            <a:pPr algn="ctr" indent="0" marL="0">
              <a:buNone/>
            </a:pPr>
            <a:r>
              <a:rPr lang="en-US" sz="800" dirty="0">
                <a:solidFill>
                  <a:srgbClr val="0A1628"/>
                </a:solidFill>
                <a:latin typeface="Calibri" pitchFamily="34" charset="0"/>
                <a:ea typeface="Calibri" pitchFamily="34" charset="-122"/>
                <a:cs typeface="Calibri" pitchFamily="34" charset="-120"/>
              </a:rPr>
              <a:t>Full Reinvestment</a:t>
            </a:r>
            <a:endParaRPr lang="en-US" sz="800" dirty="0"/>
          </a:p>
        </p:txBody>
      </p:sp>
      <p:sp>
        <p:nvSpPr>
          <p:cNvPr id="64" name="Shape 62"/>
          <p:cNvSpPr/>
          <p:nvPr/>
        </p:nvSpPr>
        <p:spPr>
          <a:xfrm>
            <a:off x="9281160" y="2350008"/>
            <a:ext cx="2834640" cy="3474720"/>
          </a:xfrm>
          <a:prstGeom prst="rect">
            <a:avLst/>
          </a:prstGeom>
          <a:solidFill>
            <a:srgbClr val="112040"/>
          </a:solidFill>
          <a:ln w="9525">
            <a:solidFill>
              <a:srgbClr val="94A3B8"/>
            </a:solidFill>
            <a:prstDash val="solid"/>
          </a:ln>
          <a:effectLst>
            <a:outerShdw sx="100000" sy="100000" kx="0" ky="0" algn="bl" rotWithShape="0" blurRad="101600" dist="38100" dir="8100000">
              <a:srgbClr val="000000">
                <a:alpha val="25000"/>
              </a:srgbClr>
            </a:outerShdw>
          </a:effectLst>
        </p:spPr>
      </p:sp>
      <p:sp>
        <p:nvSpPr>
          <p:cNvPr id="65" name="Shape 63"/>
          <p:cNvSpPr/>
          <p:nvPr/>
        </p:nvSpPr>
        <p:spPr>
          <a:xfrm>
            <a:off x="9390888" y="2487168"/>
            <a:ext cx="109728" cy="109728"/>
          </a:xfrm>
          <a:prstGeom prst="ellipse">
            <a:avLst/>
          </a:prstGeom>
          <a:solidFill>
            <a:srgbClr val="94A3B8"/>
          </a:solidFill>
          <a:ln w="12700">
            <a:solidFill>
              <a:srgbClr val="94A3B8"/>
            </a:solidFill>
            <a:prstDash val="solid"/>
          </a:ln>
        </p:spPr>
      </p:sp>
      <p:sp>
        <p:nvSpPr>
          <p:cNvPr id="66" name="Text 64"/>
          <p:cNvSpPr/>
          <p:nvPr/>
        </p:nvSpPr>
        <p:spPr>
          <a:xfrm>
            <a:off x="9555480" y="2432304"/>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Wholesale energy prices historically mean-revert post-crisis</a:t>
            </a:r>
            <a:endParaRPr lang="en-US" sz="850" dirty="0"/>
          </a:p>
        </p:txBody>
      </p:sp>
      <p:sp>
        <p:nvSpPr>
          <p:cNvPr id="67" name="Shape 65"/>
          <p:cNvSpPr/>
          <p:nvPr/>
        </p:nvSpPr>
        <p:spPr>
          <a:xfrm>
            <a:off x="9390888" y="2962656"/>
            <a:ext cx="109728" cy="109728"/>
          </a:xfrm>
          <a:prstGeom prst="ellipse">
            <a:avLst/>
          </a:prstGeom>
          <a:solidFill>
            <a:srgbClr val="94A3B8"/>
          </a:solidFill>
          <a:ln w="12700">
            <a:solidFill>
              <a:srgbClr val="94A3B8"/>
            </a:solidFill>
            <a:prstDash val="solid"/>
          </a:ln>
        </p:spPr>
      </p:sp>
      <p:sp>
        <p:nvSpPr>
          <p:cNvPr id="68" name="Text 66"/>
          <p:cNvSpPr/>
          <p:nvPr/>
        </p:nvSpPr>
        <p:spPr>
          <a:xfrm>
            <a:off x="9555480" y="2907792"/>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Rebuild full FTSE weighting — target 12–18 month recovery horizon</a:t>
            </a:r>
            <a:endParaRPr lang="en-US" sz="850" dirty="0"/>
          </a:p>
        </p:txBody>
      </p:sp>
      <p:sp>
        <p:nvSpPr>
          <p:cNvPr id="69" name="Shape 67"/>
          <p:cNvSpPr/>
          <p:nvPr/>
        </p:nvSpPr>
        <p:spPr>
          <a:xfrm>
            <a:off x="9390888" y="3438144"/>
            <a:ext cx="109728" cy="109728"/>
          </a:xfrm>
          <a:prstGeom prst="ellipse">
            <a:avLst/>
          </a:prstGeom>
          <a:solidFill>
            <a:srgbClr val="94A3B8"/>
          </a:solidFill>
          <a:ln w="12700">
            <a:solidFill>
              <a:srgbClr val="94A3B8"/>
            </a:solidFill>
            <a:prstDash val="solid"/>
          </a:ln>
        </p:spPr>
      </p:sp>
      <p:sp>
        <p:nvSpPr>
          <p:cNvPr id="70" name="Text 68"/>
          <p:cNvSpPr/>
          <p:nvPr/>
        </p:nvSpPr>
        <p:spPr>
          <a:xfrm>
            <a:off x="9555480" y="3383280"/>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Overweight names that cut capex in crisis and will benefit from rebound</a:t>
            </a:r>
            <a:endParaRPr lang="en-US" sz="850" dirty="0"/>
          </a:p>
        </p:txBody>
      </p:sp>
      <p:sp>
        <p:nvSpPr>
          <p:cNvPr id="71" name="Shape 69"/>
          <p:cNvSpPr/>
          <p:nvPr/>
        </p:nvSpPr>
        <p:spPr>
          <a:xfrm>
            <a:off x="9390888" y="3913632"/>
            <a:ext cx="109728" cy="109728"/>
          </a:xfrm>
          <a:prstGeom prst="ellipse">
            <a:avLst/>
          </a:prstGeom>
          <a:solidFill>
            <a:srgbClr val="94A3B8"/>
          </a:solidFill>
          <a:ln w="12700">
            <a:solidFill>
              <a:srgbClr val="94A3B8"/>
            </a:solidFill>
            <a:prstDash val="solid"/>
          </a:ln>
        </p:spPr>
      </p:sp>
      <p:sp>
        <p:nvSpPr>
          <p:cNvPr id="72" name="Text 70"/>
          <p:cNvSpPr/>
          <p:nvPr/>
        </p:nvSpPr>
        <p:spPr>
          <a:xfrm>
            <a:off x="9555480" y="3858768"/>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Dividend recovery stories (food producers, retailers, chemicals)</a:t>
            </a:r>
            <a:endParaRPr lang="en-US" sz="850" dirty="0"/>
          </a:p>
        </p:txBody>
      </p:sp>
      <p:sp>
        <p:nvSpPr>
          <p:cNvPr id="73" name="Shape 71"/>
          <p:cNvSpPr/>
          <p:nvPr/>
        </p:nvSpPr>
        <p:spPr>
          <a:xfrm>
            <a:off x="9390888" y="4389120"/>
            <a:ext cx="109728" cy="109728"/>
          </a:xfrm>
          <a:prstGeom prst="ellipse">
            <a:avLst/>
          </a:prstGeom>
          <a:solidFill>
            <a:srgbClr val="94A3B8"/>
          </a:solidFill>
          <a:ln w="12700">
            <a:solidFill>
              <a:srgbClr val="94A3B8"/>
            </a:solidFill>
            <a:prstDash val="solid"/>
          </a:ln>
        </p:spPr>
      </p:sp>
      <p:sp>
        <p:nvSpPr>
          <p:cNvPr id="74" name="Text 72"/>
          <p:cNvSpPr/>
          <p:nvPr/>
        </p:nvSpPr>
        <p:spPr>
          <a:xfrm>
            <a:off x="9555480" y="4334256"/>
            <a:ext cx="2487168" cy="438912"/>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UK domestic-facing FTSE 250 should outperform if energy stabilises</a:t>
            </a:r>
            <a:endParaRPr lang="en-US" sz="850" dirty="0"/>
          </a:p>
        </p:txBody>
      </p:sp>
      <p:sp>
        <p:nvSpPr>
          <p:cNvPr id="75" name="Shape 73"/>
          <p:cNvSpPr/>
          <p:nvPr/>
        </p:nvSpPr>
        <p:spPr>
          <a:xfrm>
            <a:off x="9281160" y="5824728"/>
            <a:ext cx="2834640" cy="475488"/>
          </a:xfrm>
          <a:prstGeom prst="rect">
            <a:avLst/>
          </a:prstGeom>
          <a:solidFill>
            <a:srgbClr val="0A1628"/>
          </a:solidFill>
          <a:ln w="12700">
            <a:solidFill>
              <a:srgbClr val="94A3B8"/>
            </a:solidFill>
            <a:prstDash val="solid"/>
          </a:ln>
        </p:spPr>
      </p:sp>
      <p:sp>
        <p:nvSpPr>
          <p:cNvPr id="76" name="Text 74"/>
          <p:cNvSpPr/>
          <p:nvPr/>
        </p:nvSpPr>
        <p:spPr>
          <a:xfrm>
            <a:off x="9354312" y="5824728"/>
            <a:ext cx="2688336" cy="475488"/>
          </a:xfrm>
          <a:prstGeom prst="rect">
            <a:avLst/>
          </a:prstGeom>
          <a:noFill/>
          <a:ln/>
        </p:spPr>
        <p:txBody>
          <a:bodyPr wrap="square" lIns="0" tIns="0" rIns="0" bIns="0" rtlCol="0" anchor="ctr"/>
          <a:lstStyle/>
          <a:p>
            <a:pPr indent="0" marL="0">
              <a:buNone/>
            </a:pPr>
            <a:r>
              <a:rPr lang="en-US" sz="750" i="1" dirty="0">
                <a:solidFill>
                  <a:srgbClr val="94A3B8"/>
                </a:solidFill>
                <a:latin typeface="Calibri" pitchFamily="34" charset="0"/>
                <a:ea typeface="Calibri" pitchFamily="34" charset="-122"/>
                <a:cs typeface="Calibri" pitchFamily="34" charset="-120"/>
              </a:rPr>
              <a:t>Full deploy when: Gas prices &lt;120p/therm and storage &gt;50% capacity</a:t>
            </a:r>
            <a:endParaRPr lang="en-US" sz="750" dirty="0"/>
          </a:p>
        </p:txBody>
      </p:sp>
      <p:sp>
        <p:nvSpPr>
          <p:cNvPr id="77" name="Shape 75"/>
          <p:cNvSpPr/>
          <p:nvPr/>
        </p:nvSpPr>
        <p:spPr>
          <a:xfrm>
            <a:off x="3163824" y="3291840"/>
            <a:ext cx="73152" cy="274320"/>
          </a:xfrm>
          <a:prstGeom prst="rect">
            <a:avLst/>
          </a:prstGeom>
          <a:solidFill>
            <a:srgbClr val="94A3B8"/>
          </a:solidFill>
          <a:ln w="12700">
            <a:solidFill>
              <a:srgbClr val="94A3B8"/>
            </a:solidFill>
            <a:prstDash val="solid"/>
          </a:ln>
        </p:spPr>
      </p:sp>
      <p:sp>
        <p:nvSpPr>
          <p:cNvPr id="78" name="Shape 76"/>
          <p:cNvSpPr/>
          <p:nvPr/>
        </p:nvSpPr>
        <p:spPr>
          <a:xfrm>
            <a:off x="6135624" y="3291840"/>
            <a:ext cx="73152" cy="274320"/>
          </a:xfrm>
          <a:prstGeom prst="rect">
            <a:avLst/>
          </a:prstGeom>
          <a:solidFill>
            <a:srgbClr val="94A3B8"/>
          </a:solidFill>
          <a:ln w="12700">
            <a:solidFill>
              <a:srgbClr val="94A3B8"/>
            </a:solidFill>
            <a:prstDash val="solid"/>
          </a:ln>
        </p:spPr>
      </p:sp>
      <p:sp>
        <p:nvSpPr>
          <p:cNvPr id="79" name="Shape 77"/>
          <p:cNvSpPr/>
          <p:nvPr/>
        </p:nvSpPr>
        <p:spPr>
          <a:xfrm>
            <a:off x="9107424" y="3291840"/>
            <a:ext cx="73152" cy="274320"/>
          </a:xfrm>
          <a:prstGeom prst="rect">
            <a:avLst/>
          </a:prstGeom>
          <a:solidFill>
            <a:srgbClr val="94A3B8"/>
          </a:solidFill>
          <a:ln w="12700">
            <a:solidFill>
              <a:srgbClr val="94A3B8"/>
            </a:solidFill>
            <a:prstDash val="solid"/>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73152"/>
          </a:xfrm>
          <a:prstGeom prst="rect">
            <a:avLst/>
          </a:prstGeom>
          <a:solidFill>
            <a:srgbClr val="F59E0B"/>
          </a:solidFill>
          <a:ln w="12700">
            <a:solidFill>
              <a:srgbClr val="F59E0B"/>
            </a:solidFill>
            <a:prstDash val="solid"/>
          </a:ln>
        </p:spPr>
      </p:sp>
      <p:sp>
        <p:nvSpPr>
          <p:cNvPr id="3" name="Shape 1"/>
          <p:cNvSpPr/>
          <p:nvPr/>
        </p:nvSpPr>
        <p:spPr>
          <a:xfrm>
            <a:off x="0" y="6784848"/>
            <a:ext cx="12161520" cy="73152"/>
          </a:xfrm>
          <a:prstGeom prst="rect">
            <a:avLst/>
          </a:prstGeom>
          <a:solidFill>
            <a:srgbClr val="F59E0B"/>
          </a:solidFill>
          <a:ln w="12700">
            <a:solidFill>
              <a:srgbClr val="F59E0B"/>
            </a:solidFill>
            <a:prstDash val="solid"/>
          </a:ln>
        </p:spPr>
      </p:sp>
      <p:sp>
        <p:nvSpPr>
          <p:cNvPr id="4" name="Shape 2"/>
          <p:cNvSpPr/>
          <p:nvPr/>
        </p:nvSpPr>
        <p:spPr>
          <a:xfrm>
            <a:off x="0" y="6729984"/>
            <a:ext cx="12161520" cy="128016"/>
          </a:xfrm>
          <a:prstGeom prst="rect">
            <a:avLst/>
          </a:prstGeom>
          <a:solidFill>
            <a:srgbClr val="1A2E50"/>
          </a:solidFill>
          <a:ln w="12700">
            <a:solidFill>
              <a:srgbClr val="1A2E50"/>
            </a:solidFill>
            <a:prstDash val="solid"/>
          </a:ln>
        </p:spPr>
      </p:sp>
      <p:sp>
        <p:nvSpPr>
          <p:cNvPr id="5" name="Text 3"/>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11 / 11</a:t>
            </a:r>
            <a:endParaRPr lang="en-US" sz="800" dirty="0"/>
          </a:p>
        </p:txBody>
      </p:sp>
      <p:sp>
        <p:nvSpPr>
          <p:cNvPr id="6" name="Text 4"/>
          <p:cNvSpPr/>
          <p:nvPr/>
        </p:nvSpPr>
        <p:spPr>
          <a:xfrm>
            <a:off x="457200" y="228600"/>
            <a:ext cx="10972800" cy="320040"/>
          </a:xfrm>
          <a:prstGeom prst="rect">
            <a:avLst/>
          </a:prstGeom>
          <a:noFill/>
          <a:ln/>
        </p:spPr>
        <p:txBody>
          <a:bodyPr wrap="square" lIns="0" tIns="0" rIns="0" bIns="0" rtlCol="0" anchor="ctr"/>
          <a:lstStyle/>
          <a:p>
            <a:pPr indent="0" marL="0">
              <a:buNone/>
            </a:pPr>
            <a:r>
              <a:rPr lang="en-US" sz="1000" b="1" spc="400" kern="0" dirty="0">
                <a:solidFill>
                  <a:srgbClr val="F59E0B"/>
                </a:solidFill>
                <a:latin typeface="Calibri" pitchFamily="34" charset="0"/>
                <a:ea typeface="Calibri" pitchFamily="34" charset="-122"/>
                <a:cs typeface="Calibri" pitchFamily="34" charset="-120"/>
              </a:rPr>
              <a:t>KEY TAKEAWAYS</a:t>
            </a:r>
            <a:endParaRPr lang="en-US" sz="1000" dirty="0"/>
          </a:p>
        </p:txBody>
      </p:sp>
      <p:sp>
        <p:nvSpPr>
          <p:cNvPr id="7" name="Text 5"/>
          <p:cNvSpPr/>
          <p:nvPr/>
        </p:nvSpPr>
        <p:spPr>
          <a:xfrm>
            <a:off x="457200" y="548640"/>
            <a:ext cx="10972800" cy="59436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History Doesn't Repeat — But It Often Rhymes</a:t>
            </a:r>
            <a:endParaRPr lang="en-US" sz="3000" dirty="0"/>
          </a:p>
        </p:txBody>
      </p:sp>
      <p:sp>
        <p:nvSpPr>
          <p:cNvPr id="8" name="Shape 6"/>
          <p:cNvSpPr/>
          <p:nvPr/>
        </p:nvSpPr>
        <p:spPr>
          <a:xfrm>
            <a:off x="365760" y="1353312"/>
            <a:ext cx="3749040" cy="224028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9" name="Text 7"/>
          <p:cNvSpPr/>
          <p:nvPr/>
        </p:nvSpPr>
        <p:spPr>
          <a:xfrm>
            <a:off x="475488" y="1444752"/>
            <a:ext cx="457200" cy="347472"/>
          </a:xfrm>
          <a:prstGeom prst="rect">
            <a:avLst/>
          </a:prstGeom>
          <a:noFill/>
          <a:ln/>
        </p:spPr>
        <p:txBody>
          <a:bodyPr wrap="square" lIns="0" tIns="0" rIns="0" bIns="0" rtlCol="0" anchor="ctr"/>
          <a:lstStyle/>
          <a:p>
            <a:pPr indent="0" marL="0">
              <a:buNone/>
            </a:pPr>
            <a:r>
              <a:rPr lang="en-US" sz="2000" b="1" dirty="0">
                <a:solidFill>
                  <a:srgbClr val="F59E0B"/>
                </a:solidFill>
                <a:latin typeface="Georgia" pitchFamily="34" charset="0"/>
                <a:ea typeface="Georgia" pitchFamily="34" charset="-122"/>
                <a:cs typeface="Georgia" pitchFamily="34" charset="-120"/>
              </a:rPr>
              <a:t>01</a:t>
            </a:r>
            <a:endParaRPr lang="en-US" sz="2000" dirty="0"/>
          </a:p>
        </p:txBody>
      </p:sp>
      <p:sp>
        <p:nvSpPr>
          <p:cNvPr id="10" name="Text 8"/>
          <p:cNvSpPr/>
          <p:nvPr/>
        </p:nvSpPr>
        <p:spPr>
          <a:xfrm>
            <a:off x="475488" y="1792224"/>
            <a:ext cx="3529584" cy="34747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2022 Was a Structural Lesson</a:t>
            </a:r>
            <a:endParaRPr lang="en-US" sz="1100" dirty="0"/>
          </a:p>
        </p:txBody>
      </p:sp>
      <p:sp>
        <p:nvSpPr>
          <p:cNvPr id="11" name="Shape 9"/>
          <p:cNvSpPr/>
          <p:nvPr/>
        </p:nvSpPr>
        <p:spPr>
          <a:xfrm>
            <a:off x="475488" y="2176272"/>
            <a:ext cx="3529584" cy="0"/>
          </a:xfrm>
          <a:prstGeom prst="line">
            <a:avLst/>
          </a:prstGeom>
          <a:noFill/>
          <a:ln w="9525">
            <a:solidFill>
              <a:srgbClr val="1E3A5F"/>
            </a:solidFill>
            <a:prstDash val="solid"/>
          </a:ln>
        </p:spPr>
      </p:sp>
      <p:sp>
        <p:nvSpPr>
          <p:cNvPr id="12" name="Text 10"/>
          <p:cNvSpPr/>
          <p:nvPr/>
        </p:nvSpPr>
        <p:spPr>
          <a:xfrm>
            <a:off x="475488" y="2249424"/>
            <a:ext cx="3529584" cy="1261872"/>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The 2022 energy crisis proved that energy-cost exposure can turn profitable companies into distressed situations within two reporting cycles. The chemicals sector — where energy = 30–60% of opex — saw the most violent earnings resets.</a:t>
            </a:r>
            <a:endParaRPr lang="en-US" sz="900" dirty="0"/>
          </a:p>
        </p:txBody>
      </p:sp>
      <p:sp>
        <p:nvSpPr>
          <p:cNvPr id="13" name="Shape 11"/>
          <p:cNvSpPr/>
          <p:nvPr/>
        </p:nvSpPr>
        <p:spPr>
          <a:xfrm>
            <a:off x="4297680" y="1353312"/>
            <a:ext cx="3749040" cy="224028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14" name="Text 12"/>
          <p:cNvSpPr/>
          <p:nvPr/>
        </p:nvSpPr>
        <p:spPr>
          <a:xfrm>
            <a:off x="4407408" y="1444752"/>
            <a:ext cx="457200" cy="347472"/>
          </a:xfrm>
          <a:prstGeom prst="rect">
            <a:avLst/>
          </a:prstGeom>
          <a:noFill/>
          <a:ln/>
        </p:spPr>
        <p:txBody>
          <a:bodyPr wrap="square" lIns="0" tIns="0" rIns="0" bIns="0" rtlCol="0" anchor="ctr"/>
          <a:lstStyle/>
          <a:p>
            <a:pPr indent="0" marL="0">
              <a:buNone/>
            </a:pPr>
            <a:r>
              <a:rPr lang="en-US" sz="2000" b="1" dirty="0">
                <a:solidFill>
                  <a:srgbClr val="F59E0B"/>
                </a:solidFill>
                <a:latin typeface="Georgia" pitchFamily="34" charset="0"/>
                <a:ea typeface="Georgia" pitchFamily="34" charset="-122"/>
                <a:cs typeface="Georgia" pitchFamily="34" charset="-120"/>
              </a:rPr>
              <a:t>02</a:t>
            </a:r>
            <a:endParaRPr lang="en-US" sz="2000" dirty="0"/>
          </a:p>
        </p:txBody>
      </p:sp>
      <p:sp>
        <p:nvSpPr>
          <p:cNvPr id="15" name="Text 13"/>
          <p:cNvSpPr/>
          <p:nvPr/>
        </p:nvSpPr>
        <p:spPr>
          <a:xfrm>
            <a:off x="4407408" y="1792224"/>
            <a:ext cx="3529584" cy="34747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The 2026 Setup Is Worse on Storage</a:t>
            </a:r>
            <a:endParaRPr lang="en-US" sz="1100" dirty="0"/>
          </a:p>
        </p:txBody>
      </p:sp>
      <p:sp>
        <p:nvSpPr>
          <p:cNvPr id="16" name="Shape 14"/>
          <p:cNvSpPr/>
          <p:nvPr/>
        </p:nvSpPr>
        <p:spPr>
          <a:xfrm>
            <a:off x="4407408" y="2176272"/>
            <a:ext cx="3529584" cy="0"/>
          </a:xfrm>
          <a:prstGeom prst="line">
            <a:avLst/>
          </a:prstGeom>
          <a:noFill/>
          <a:ln w="9525">
            <a:solidFill>
              <a:srgbClr val="1E3A5F"/>
            </a:solidFill>
            <a:prstDash val="solid"/>
          </a:ln>
        </p:spPr>
      </p:sp>
      <p:sp>
        <p:nvSpPr>
          <p:cNvPr id="17" name="Text 15"/>
          <p:cNvSpPr/>
          <p:nvPr/>
        </p:nvSpPr>
        <p:spPr>
          <a:xfrm>
            <a:off x="4407408" y="2249424"/>
            <a:ext cx="3529584" cy="1261872"/>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UK gas storage in March 2026 is at 1.5–2 days of supply vs the usual 10–16 day buffer. This is the most structurally fragile storage position since the crisis itself — the UK has almost no buffer for any demand or supply surprise.</a:t>
            </a:r>
            <a:endParaRPr lang="en-US" sz="900" dirty="0"/>
          </a:p>
        </p:txBody>
      </p:sp>
      <p:sp>
        <p:nvSpPr>
          <p:cNvPr id="18" name="Shape 16"/>
          <p:cNvSpPr/>
          <p:nvPr/>
        </p:nvSpPr>
        <p:spPr>
          <a:xfrm>
            <a:off x="8229600" y="1353312"/>
            <a:ext cx="3749040" cy="224028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19" name="Text 17"/>
          <p:cNvSpPr/>
          <p:nvPr/>
        </p:nvSpPr>
        <p:spPr>
          <a:xfrm>
            <a:off x="8339328" y="1444752"/>
            <a:ext cx="457200" cy="347472"/>
          </a:xfrm>
          <a:prstGeom prst="rect">
            <a:avLst/>
          </a:prstGeom>
          <a:noFill/>
          <a:ln/>
        </p:spPr>
        <p:txBody>
          <a:bodyPr wrap="square" lIns="0" tIns="0" rIns="0" bIns="0" rtlCol="0" anchor="ctr"/>
          <a:lstStyle/>
          <a:p>
            <a:pPr indent="0" marL="0">
              <a:buNone/>
            </a:pPr>
            <a:r>
              <a:rPr lang="en-US" sz="2000" b="1" dirty="0">
                <a:solidFill>
                  <a:srgbClr val="F59E0B"/>
                </a:solidFill>
                <a:latin typeface="Georgia" pitchFamily="34" charset="0"/>
                <a:ea typeface="Georgia" pitchFamily="34" charset="-122"/>
                <a:cs typeface="Georgia" pitchFamily="34" charset="-120"/>
              </a:rPr>
              <a:t>03</a:t>
            </a:r>
            <a:endParaRPr lang="en-US" sz="2000" dirty="0"/>
          </a:p>
        </p:txBody>
      </p:sp>
      <p:sp>
        <p:nvSpPr>
          <p:cNvPr id="20" name="Text 18"/>
          <p:cNvSpPr/>
          <p:nvPr/>
        </p:nvSpPr>
        <p:spPr>
          <a:xfrm>
            <a:off x="8339328" y="1792224"/>
            <a:ext cx="3529584" cy="34747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Watch the Profit Warning Wave</a:t>
            </a:r>
            <a:endParaRPr lang="en-US" sz="1100" dirty="0"/>
          </a:p>
        </p:txBody>
      </p:sp>
      <p:sp>
        <p:nvSpPr>
          <p:cNvPr id="21" name="Shape 19"/>
          <p:cNvSpPr/>
          <p:nvPr/>
        </p:nvSpPr>
        <p:spPr>
          <a:xfrm>
            <a:off x="8339328" y="2176272"/>
            <a:ext cx="3529584" cy="0"/>
          </a:xfrm>
          <a:prstGeom prst="line">
            <a:avLst/>
          </a:prstGeom>
          <a:noFill/>
          <a:ln w="9525">
            <a:solidFill>
              <a:srgbClr val="1E3A5F"/>
            </a:solidFill>
            <a:prstDash val="solid"/>
          </a:ln>
        </p:spPr>
      </p:sp>
      <p:sp>
        <p:nvSpPr>
          <p:cNvPr id="22" name="Text 20"/>
          <p:cNvSpPr/>
          <p:nvPr/>
        </p:nvSpPr>
        <p:spPr>
          <a:xfrm>
            <a:off x="8339328" y="2249424"/>
            <a:ext cx="3529584" cy="1261872"/>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In 2022, warnings peaked in Q4 — months after the initial price shock. If energy costs spike in summer 2026, expect the wave of UK listed company warnings to hit September–December 2026 earnings seasons hardest.</a:t>
            </a:r>
            <a:endParaRPr lang="en-US" sz="900" dirty="0"/>
          </a:p>
        </p:txBody>
      </p:sp>
      <p:sp>
        <p:nvSpPr>
          <p:cNvPr id="23" name="Shape 21"/>
          <p:cNvSpPr/>
          <p:nvPr/>
        </p:nvSpPr>
        <p:spPr>
          <a:xfrm>
            <a:off x="365760" y="3776472"/>
            <a:ext cx="3749040" cy="224028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24" name="Text 22"/>
          <p:cNvSpPr/>
          <p:nvPr/>
        </p:nvSpPr>
        <p:spPr>
          <a:xfrm>
            <a:off x="475488" y="3867912"/>
            <a:ext cx="457200" cy="347472"/>
          </a:xfrm>
          <a:prstGeom prst="rect">
            <a:avLst/>
          </a:prstGeom>
          <a:noFill/>
          <a:ln/>
        </p:spPr>
        <p:txBody>
          <a:bodyPr wrap="square" lIns="0" tIns="0" rIns="0" bIns="0" rtlCol="0" anchor="ctr"/>
          <a:lstStyle/>
          <a:p>
            <a:pPr indent="0" marL="0">
              <a:buNone/>
            </a:pPr>
            <a:r>
              <a:rPr lang="en-US" sz="2000" b="1" dirty="0">
                <a:solidFill>
                  <a:srgbClr val="F59E0B"/>
                </a:solidFill>
                <a:latin typeface="Georgia" pitchFamily="34" charset="0"/>
                <a:ea typeface="Georgia" pitchFamily="34" charset="-122"/>
                <a:cs typeface="Georgia" pitchFamily="34" charset="-120"/>
              </a:rPr>
              <a:t>04</a:t>
            </a:r>
            <a:endParaRPr lang="en-US" sz="2000" dirty="0"/>
          </a:p>
        </p:txBody>
      </p:sp>
      <p:sp>
        <p:nvSpPr>
          <p:cNvPr id="25" name="Text 23"/>
          <p:cNvSpPr/>
          <p:nvPr/>
        </p:nvSpPr>
        <p:spPr>
          <a:xfrm>
            <a:off x="475488" y="4215384"/>
            <a:ext cx="3529584" cy="34747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Quality Names Will Be the Recovery Opportunity</a:t>
            </a:r>
            <a:endParaRPr lang="en-US" sz="1100" dirty="0"/>
          </a:p>
        </p:txBody>
      </p:sp>
      <p:sp>
        <p:nvSpPr>
          <p:cNvPr id="26" name="Shape 24"/>
          <p:cNvSpPr/>
          <p:nvPr/>
        </p:nvSpPr>
        <p:spPr>
          <a:xfrm>
            <a:off x="475488" y="4599432"/>
            <a:ext cx="3529584" cy="0"/>
          </a:xfrm>
          <a:prstGeom prst="line">
            <a:avLst/>
          </a:prstGeom>
          <a:noFill/>
          <a:ln w="9525">
            <a:solidFill>
              <a:srgbClr val="1E3A5F"/>
            </a:solidFill>
            <a:prstDash val="solid"/>
          </a:ln>
        </p:spPr>
      </p:sp>
      <p:sp>
        <p:nvSpPr>
          <p:cNvPr id="27" name="Text 25"/>
          <p:cNvSpPr/>
          <p:nvPr/>
        </p:nvSpPr>
        <p:spPr>
          <a:xfrm>
            <a:off x="475488" y="4672584"/>
            <a:ext cx="3529584" cy="1261872"/>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The best 2022 parallel investment insight: companies that survived (Croda, M&amp;S, Whitbread) and maintained balance sheet discipline became excellent medium-term entry points at trough valuations. Apply the same lens in 2026.</a:t>
            </a:r>
            <a:endParaRPr lang="en-US" sz="900" dirty="0"/>
          </a:p>
        </p:txBody>
      </p:sp>
      <p:sp>
        <p:nvSpPr>
          <p:cNvPr id="28" name="Shape 26"/>
          <p:cNvSpPr/>
          <p:nvPr/>
        </p:nvSpPr>
        <p:spPr>
          <a:xfrm>
            <a:off x="4297680" y="3776472"/>
            <a:ext cx="3749040" cy="224028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29" name="Text 27"/>
          <p:cNvSpPr/>
          <p:nvPr/>
        </p:nvSpPr>
        <p:spPr>
          <a:xfrm>
            <a:off x="4407408" y="3867912"/>
            <a:ext cx="457200" cy="347472"/>
          </a:xfrm>
          <a:prstGeom prst="rect">
            <a:avLst/>
          </a:prstGeom>
          <a:noFill/>
          <a:ln/>
        </p:spPr>
        <p:txBody>
          <a:bodyPr wrap="square" lIns="0" tIns="0" rIns="0" bIns="0" rtlCol="0" anchor="ctr"/>
          <a:lstStyle/>
          <a:p>
            <a:pPr indent="0" marL="0">
              <a:buNone/>
            </a:pPr>
            <a:r>
              <a:rPr lang="en-US" sz="2000" b="1" dirty="0">
                <a:solidFill>
                  <a:srgbClr val="F59E0B"/>
                </a:solidFill>
                <a:latin typeface="Georgia" pitchFamily="34" charset="0"/>
                <a:ea typeface="Georgia" pitchFamily="34" charset="-122"/>
                <a:cs typeface="Georgia" pitchFamily="34" charset="-120"/>
              </a:rPr>
              <a:t>05</a:t>
            </a:r>
            <a:endParaRPr lang="en-US" sz="2000" dirty="0"/>
          </a:p>
        </p:txBody>
      </p:sp>
      <p:sp>
        <p:nvSpPr>
          <p:cNvPr id="30" name="Text 28"/>
          <p:cNvSpPr/>
          <p:nvPr/>
        </p:nvSpPr>
        <p:spPr>
          <a:xfrm>
            <a:off x="4407408" y="4215384"/>
            <a:ext cx="3529584" cy="34747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Patience is the Strategy</a:t>
            </a:r>
            <a:endParaRPr lang="en-US" sz="1100" dirty="0"/>
          </a:p>
        </p:txBody>
      </p:sp>
      <p:sp>
        <p:nvSpPr>
          <p:cNvPr id="31" name="Shape 29"/>
          <p:cNvSpPr/>
          <p:nvPr/>
        </p:nvSpPr>
        <p:spPr>
          <a:xfrm>
            <a:off x="4407408" y="4599432"/>
            <a:ext cx="3529584" cy="0"/>
          </a:xfrm>
          <a:prstGeom prst="line">
            <a:avLst/>
          </a:prstGeom>
          <a:noFill/>
          <a:ln w="9525">
            <a:solidFill>
              <a:srgbClr val="1E3A5F"/>
            </a:solidFill>
            <a:prstDash val="solid"/>
          </a:ln>
        </p:spPr>
      </p:sp>
      <p:sp>
        <p:nvSpPr>
          <p:cNvPr id="32" name="Text 30"/>
          <p:cNvSpPr/>
          <p:nvPr/>
        </p:nvSpPr>
        <p:spPr>
          <a:xfrm>
            <a:off x="4407408" y="4672584"/>
            <a:ext cx="3529584" cy="1261872"/>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The 4-phase playbook is about not catching a falling knife. The data from 2022 shows the best returns came 12–18 months after peak energy prices — when market prices were still depressed but fundamentals were already recovering.</a:t>
            </a:r>
            <a:endParaRPr lang="en-US" sz="900" dirty="0"/>
          </a:p>
        </p:txBody>
      </p:sp>
      <p:sp>
        <p:nvSpPr>
          <p:cNvPr id="33" name="Shape 31"/>
          <p:cNvSpPr/>
          <p:nvPr/>
        </p:nvSpPr>
        <p:spPr>
          <a:xfrm>
            <a:off x="8229600" y="3776472"/>
            <a:ext cx="3749040" cy="2240280"/>
          </a:xfrm>
          <a:prstGeom prst="rect">
            <a:avLst/>
          </a:prstGeom>
          <a:solidFill>
            <a:srgbClr val="112040"/>
          </a:solidFill>
          <a:ln w="6350">
            <a:solidFill>
              <a:srgbClr val="64748B"/>
            </a:solidFill>
            <a:prstDash val="solid"/>
          </a:ln>
          <a:effectLst>
            <a:outerShdw sx="100000" sy="100000" kx="0" ky="0" algn="bl" rotWithShape="0" blurRad="101600" dist="38100" dir="8100000">
              <a:srgbClr val="000000">
                <a:alpha val="25000"/>
              </a:srgbClr>
            </a:outerShdw>
          </a:effectLst>
        </p:spPr>
      </p:sp>
      <p:sp>
        <p:nvSpPr>
          <p:cNvPr id="34" name="Text 32"/>
          <p:cNvSpPr/>
          <p:nvPr/>
        </p:nvSpPr>
        <p:spPr>
          <a:xfrm>
            <a:off x="8339328" y="3867912"/>
            <a:ext cx="457200" cy="347472"/>
          </a:xfrm>
          <a:prstGeom prst="rect">
            <a:avLst/>
          </a:prstGeom>
          <a:noFill/>
          <a:ln/>
        </p:spPr>
        <p:txBody>
          <a:bodyPr wrap="square" lIns="0" tIns="0" rIns="0" bIns="0" rtlCol="0" anchor="ctr"/>
          <a:lstStyle/>
          <a:p>
            <a:pPr indent="0" marL="0">
              <a:buNone/>
            </a:pPr>
            <a:r>
              <a:rPr lang="en-US" sz="2000" b="1" dirty="0">
                <a:solidFill>
                  <a:srgbClr val="94A3B8"/>
                </a:solidFill>
                <a:latin typeface="Georgia" pitchFamily="34" charset="0"/>
                <a:ea typeface="Georgia" pitchFamily="34" charset="-122"/>
                <a:cs typeface="Georgia" pitchFamily="34" charset="-120"/>
              </a:rPr>
              <a:t>06</a:t>
            </a:r>
            <a:endParaRPr lang="en-US" sz="2000" dirty="0"/>
          </a:p>
        </p:txBody>
      </p:sp>
      <p:sp>
        <p:nvSpPr>
          <p:cNvPr id="35" name="Text 33"/>
          <p:cNvSpPr/>
          <p:nvPr/>
        </p:nvSpPr>
        <p:spPr>
          <a:xfrm>
            <a:off x="8339328" y="4215384"/>
            <a:ext cx="3529584" cy="347472"/>
          </a:xfrm>
          <a:prstGeom prst="rect">
            <a:avLst/>
          </a:prstGeom>
          <a:noFill/>
          <a:ln/>
        </p:spPr>
        <p:txBody>
          <a:bodyPr wrap="square" lIns="0" tIns="0" rIns="0" bIns="0" rtlCol="0" anchor="ctr"/>
          <a:lstStyle/>
          <a:p>
            <a:pPr indent="0" marL="0">
              <a:buNone/>
            </a:pPr>
            <a:r>
              <a:rPr lang="en-US" sz="1100" b="1" dirty="0">
                <a:solidFill>
                  <a:srgbClr val="94A3B8"/>
                </a:solidFill>
                <a:latin typeface="Calibri" pitchFamily="34" charset="0"/>
                <a:ea typeface="Calibri" pitchFamily="34" charset="-122"/>
                <a:cs typeface="Calibri" pitchFamily="34" charset="-120"/>
              </a:rPr>
              <a:t>Disclosure &amp; Risk Warning</a:t>
            </a:r>
            <a:endParaRPr lang="en-US" sz="1100" dirty="0"/>
          </a:p>
        </p:txBody>
      </p:sp>
      <p:sp>
        <p:nvSpPr>
          <p:cNvPr id="36" name="Shape 34"/>
          <p:cNvSpPr/>
          <p:nvPr/>
        </p:nvSpPr>
        <p:spPr>
          <a:xfrm>
            <a:off x="8339328" y="4599432"/>
            <a:ext cx="3529584" cy="0"/>
          </a:xfrm>
          <a:prstGeom prst="line">
            <a:avLst/>
          </a:prstGeom>
          <a:noFill/>
          <a:ln w="9525">
            <a:solidFill>
              <a:srgbClr val="1E3A5F"/>
            </a:solidFill>
            <a:prstDash val="solid"/>
          </a:ln>
        </p:spPr>
      </p:sp>
      <p:sp>
        <p:nvSpPr>
          <p:cNvPr id="37" name="Text 35"/>
          <p:cNvSpPr/>
          <p:nvPr/>
        </p:nvSpPr>
        <p:spPr>
          <a:xfrm>
            <a:off x="8339328" y="4672584"/>
            <a:ext cx="3529584" cy="1261872"/>
          </a:xfrm>
          <a:prstGeom prst="rect">
            <a:avLst/>
          </a:prstGeom>
          <a:noFill/>
          <a:ln/>
        </p:spPr>
        <p:txBody>
          <a:bodyPr wrap="square" lIns="0" tIns="0" rIns="0" bIns="0" rtlCol="0" anchor="ctr"/>
          <a:lstStyle/>
          <a:p>
            <a:pPr indent="0" marL="0">
              <a:buNone/>
            </a:pPr>
            <a:r>
              <a:rPr lang="en-US" sz="800" i="1" dirty="0">
                <a:solidFill>
                  <a:srgbClr val="64748B"/>
                </a:solidFill>
                <a:latin typeface="Calibri" pitchFamily="34" charset="0"/>
                <a:ea typeface="Calibri" pitchFamily="34" charset="-122"/>
                <a:cs typeface="Calibri" pitchFamily="34" charset="-120"/>
              </a:rPr>
              <a:t>This note is for informational and educational purposes only. It does not constitute investment advice. Past performance and historical patterns are not reliable indicators of future results. Always seek regulated financial advice.</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54864"/>
          </a:xfrm>
          <a:prstGeom prst="rect">
            <a:avLst/>
          </a:prstGeom>
          <a:solidFill>
            <a:srgbClr val="F59E0B"/>
          </a:solidFill>
          <a:ln w="12700">
            <a:solidFill>
              <a:srgbClr val="F59E0B"/>
            </a:solidFill>
            <a:prstDash val="solid"/>
          </a:ln>
        </p:spPr>
      </p:sp>
      <p:sp>
        <p:nvSpPr>
          <p:cNvPr id="3" name="Shape 1"/>
          <p:cNvSpPr/>
          <p:nvPr/>
        </p:nvSpPr>
        <p:spPr>
          <a:xfrm>
            <a:off x="0" y="6729984"/>
            <a:ext cx="12161520" cy="128016"/>
          </a:xfrm>
          <a:prstGeom prst="rect">
            <a:avLst/>
          </a:prstGeom>
          <a:solidFill>
            <a:srgbClr val="1A2E50"/>
          </a:solidFill>
          <a:ln w="12700">
            <a:solidFill>
              <a:srgbClr val="1A2E50"/>
            </a:solidFill>
            <a:prstDash val="solid"/>
          </a:ln>
        </p:spPr>
      </p:sp>
      <p:sp>
        <p:nvSpPr>
          <p:cNvPr id="4" name="Text 2"/>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2 / 11</a:t>
            </a:r>
            <a:endParaRPr lang="en-US" sz="800" dirty="0"/>
          </a:p>
        </p:txBody>
      </p:sp>
      <p:sp>
        <p:nvSpPr>
          <p:cNvPr id="5" name="Shape 3"/>
          <p:cNvSpPr/>
          <p:nvPr/>
        </p:nvSpPr>
        <p:spPr>
          <a:xfrm>
            <a:off x="365760" y="502920"/>
            <a:ext cx="54864" cy="411480"/>
          </a:xfrm>
          <a:prstGeom prst="rect">
            <a:avLst/>
          </a:prstGeom>
          <a:solidFill>
            <a:srgbClr val="F59E0B"/>
          </a:solidFill>
          <a:ln w="12700">
            <a:solidFill>
              <a:srgbClr val="F59E0B"/>
            </a:solidFill>
            <a:prstDash val="solid"/>
          </a:ln>
        </p:spPr>
      </p:sp>
      <p:sp>
        <p:nvSpPr>
          <p:cNvPr id="6" name="Text 4"/>
          <p:cNvSpPr/>
          <p:nvPr/>
        </p:nvSpPr>
        <p:spPr>
          <a:xfrm>
            <a:off x="502920" y="502920"/>
            <a:ext cx="4572000" cy="201168"/>
          </a:xfrm>
          <a:prstGeom prst="rect">
            <a:avLst/>
          </a:prstGeom>
          <a:noFill/>
          <a:ln/>
        </p:spPr>
        <p:txBody>
          <a:bodyPr wrap="square" lIns="0" tIns="0" rIns="0" bIns="0" rtlCol="0" anchor="ctr"/>
          <a:lstStyle/>
          <a:p>
            <a:pPr indent="0" marL="0">
              <a:buNone/>
            </a:pPr>
            <a:r>
              <a:rPr lang="en-US" sz="800" b="1" spc="300" kern="0" dirty="0">
                <a:solidFill>
                  <a:srgbClr val="F59E0B"/>
                </a:solidFill>
                <a:latin typeface="Calibri" pitchFamily="34" charset="0"/>
                <a:ea typeface="Calibri" pitchFamily="34" charset="-122"/>
                <a:cs typeface="Calibri" pitchFamily="34" charset="-120"/>
              </a:rPr>
              <a:t>EXECUTIVE SUMMARY</a:t>
            </a:r>
            <a:endParaRPr lang="en-US" sz="800" dirty="0"/>
          </a:p>
        </p:txBody>
      </p:sp>
      <p:sp>
        <p:nvSpPr>
          <p:cNvPr id="7" name="Text 5"/>
          <p:cNvSpPr/>
          <p:nvPr/>
        </p:nvSpPr>
        <p:spPr>
          <a:xfrm>
            <a:off x="502920" y="713232"/>
            <a:ext cx="10972800" cy="475488"/>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The 2022 Energy Crisis: A Playbook for 2026</a:t>
            </a:r>
            <a:endParaRPr lang="en-US" sz="2800" dirty="0"/>
          </a:p>
        </p:txBody>
      </p:sp>
      <p:sp>
        <p:nvSpPr>
          <p:cNvPr id="8" name="Text 6"/>
          <p:cNvSpPr/>
          <p:nvPr/>
        </p:nvSpPr>
        <p:spPr>
          <a:xfrm>
            <a:off x="502920" y="1179576"/>
            <a:ext cx="10972800" cy="347472"/>
          </a:xfrm>
          <a:prstGeom prst="rect">
            <a:avLst/>
          </a:prstGeom>
          <a:noFill/>
          <a:ln/>
        </p:spPr>
        <p:txBody>
          <a:bodyPr wrap="square" lIns="0" tIns="0" rIns="0" bIns="0" rtlCol="0" anchor="ctr"/>
          <a:lstStyle/>
          <a:p>
            <a:pPr indent="0" marL="0">
              <a:buNone/>
            </a:pPr>
            <a:r>
              <a:rPr lang="en-US" sz="1800" dirty="0">
                <a:solidFill>
                  <a:srgbClr val="FCD34D"/>
                </a:solidFill>
                <a:latin typeface="Calibri" pitchFamily="34" charset="0"/>
                <a:ea typeface="Calibri" pitchFamily="34" charset="-122"/>
                <a:cs typeface="Calibri" pitchFamily="34" charset="-120"/>
              </a:rPr>
              <a:t>Record profit warnings, earnings shocks — and why the setup looks familiar</a:t>
            </a:r>
            <a:endParaRPr lang="en-US" sz="1800" dirty="0"/>
          </a:p>
        </p:txBody>
      </p:sp>
      <p:sp>
        <p:nvSpPr>
          <p:cNvPr id="9" name="Shape 7"/>
          <p:cNvSpPr/>
          <p:nvPr/>
        </p:nvSpPr>
        <p:spPr>
          <a:xfrm>
            <a:off x="365760" y="1691640"/>
            <a:ext cx="2606040" cy="1463040"/>
          </a:xfrm>
          <a:prstGeom prst="rect">
            <a:avLst/>
          </a:prstGeom>
          <a:solidFill>
            <a:srgbClr val="112040"/>
          </a:solidFill>
          <a:ln w="19050">
            <a:solidFill>
              <a:srgbClr val="EF4444"/>
            </a:solidFill>
            <a:prstDash val="solid"/>
          </a:ln>
          <a:effectLst>
            <a:outerShdw sx="100000" sy="100000" kx="0" ky="0" algn="bl" rotWithShape="0" blurRad="101600" dist="38100" dir="8100000">
              <a:srgbClr val="000000">
                <a:alpha val="25000"/>
              </a:srgbClr>
            </a:outerShdw>
          </a:effectLst>
        </p:spPr>
      </p:sp>
      <p:sp>
        <p:nvSpPr>
          <p:cNvPr id="10" name="Text 8"/>
          <p:cNvSpPr/>
          <p:nvPr/>
        </p:nvSpPr>
        <p:spPr>
          <a:xfrm>
            <a:off x="365760" y="1783080"/>
            <a:ext cx="2606040" cy="804672"/>
          </a:xfrm>
          <a:prstGeom prst="rect">
            <a:avLst/>
          </a:prstGeom>
          <a:noFill/>
          <a:ln/>
        </p:spPr>
        <p:txBody>
          <a:bodyPr wrap="square" lIns="0" tIns="0" rIns="0" bIns="0" rtlCol="0" anchor="ctr"/>
          <a:lstStyle/>
          <a:p>
            <a:pPr algn="ctr" indent="0" marL="0">
              <a:buNone/>
            </a:pPr>
            <a:r>
              <a:rPr lang="en-US" sz="3000" b="1" dirty="0">
                <a:solidFill>
                  <a:srgbClr val="EF4444"/>
                </a:solidFill>
                <a:latin typeface="Georgia" pitchFamily="34" charset="0"/>
                <a:ea typeface="Georgia" pitchFamily="34" charset="-122"/>
                <a:cs typeface="Georgia" pitchFamily="34" charset="-120"/>
              </a:rPr>
              <a:t>50%</a:t>
            </a:r>
            <a:endParaRPr lang="en-US" sz="3000" dirty="0"/>
          </a:p>
        </p:txBody>
      </p:sp>
      <p:sp>
        <p:nvSpPr>
          <p:cNvPr id="11" name="Text 9"/>
          <p:cNvSpPr/>
          <p:nvPr/>
        </p:nvSpPr>
        <p:spPr>
          <a:xfrm>
            <a:off x="365760" y="2540203"/>
            <a:ext cx="2606040" cy="555955"/>
          </a:xfrm>
          <a:prstGeom prst="rect">
            <a:avLst/>
          </a:prstGeom>
          <a:noFill/>
          <a:ln/>
        </p:spPr>
        <p:txBody>
          <a:bodyPr wrap="square" lIns="50800" tIns="50800" rIns="50800" bIns="50800" rtlCol="0" anchor="ctr"/>
          <a:lstStyle/>
          <a:p>
            <a:pPr algn="ctr" indent="0" marL="0">
              <a:buNone/>
            </a:pPr>
            <a:r>
              <a:rPr lang="en-US" sz="900" dirty="0">
                <a:solidFill>
                  <a:srgbClr val="94A3B8"/>
                </a:solidFill>
                <a:latin typeface="Calibri" pitchFamily="34" charset="0"/>
                <a:ea typeface="Calibri" pitchFamily="34" charset="-122"/>
                <a:cs typeface="Calibri" pitchFamily="34" charset="-120"/>
              </a:rPr>
              <a:t>Rise in UK listed</a:t>
            </a:r>
            <a:endParaRPr lang="en-US" sz="900" dirty="0"/>
          </a:p>
          <a:p>
            <a:pPr algn="ctr" indent="0" marL="0">
              <a:buNone/>
            </a:pPr>
            <a:r>
              <a:rPr lang="en-US" sz="900" dirty="0">
                <a:solidFill>
                  <a:srgbClr val="94A3B8"/>
                </a:solidFill>
                <a:latin typeface="Calibri" pitchFamily="34" charset="0"/>
                <a:ea typeface="Calibri" pitchFamily="34" charset="-122"/>
                <a:cs typeface="Calibri" pitchFamily="34" charset="-120"/>
              </a:rPr>
              <a:t>company profit warnings</a:t>
            </a:r>
            <a:endParaRPr lang="en-US" sz="900" dirty="0"/>
          </a:p>
          <a:p>
            <a:pPr algn="ctr" indent="0" marL="0">
              <a:buNone/>
            </a:pPr>
            <a:r>
              <a:rPr lang="en-US" sz="900" dirty="0">
                <a:solidFill>
                  <a:srgbClr val="94A3B8"/>
                </a:solidFill>
                <a:latin typeface="Calibri" pitchFamily="34" charset="0"/>
                <a:ea typeface="Calibri" pitchFamily="34" charset="-122"/>
                <a:cs typeface="Calibri" pitchFamily="34" charset="-120"/>
              </a:rPr>
              <a:t>in 2022 vs 2021</a:t>
            </a:r>
            <a:endParaRPr lang="en-US" sz="900" dirty="0"/>
          </a:p>
        </p:txBody>
      </p:sp>
      <p:sp>
        <p:nvSpPr>
          <p:cNvPr id="12" name="Shape 10"/>
          <p:cNvSpPr/>
          <p:nvPr/>
        </p:nvSpPr>
        <p:spPr>
          <a:xfrm>
            <a:off x="3246120" y="1691640"/>
            <a:ext cx="2606040" cy="1463040"/>
          </a:xfrm>
          <a:prstGeom prst="rect">
            <a:avLst/>
          </a:prstGeom>
          <a:solidFill>
            <a:srgbClr val="112040"/>
          </a:solidFill>
          <a:ln w="19050">
            <a:solidFill>
              <a:srgbClr val="EF4444"/>
            </a:solidFill>
            <a:prstDash val="solid"/>
          </a:ln>
          <a:effectLst>
            <a:outerShdw sx="100000" sy="100000" kx="0" ky="0" algn="bl" rotWithShape="0" blurRad="101600" dist="38100" dir="8100000">
              <a:srgbClr val="000000">
                <a:alpha val="25000"/>
              </a:srgbClr>
            </a:outerShdw>
          </a:effectLst>
        </p:spPr>
      </p:sp>
      <p:sp>
        <p:nvSpPr>
          <p:cNvPr id="13" name="Text 11"/>
          <p:cNvSpPr/>
          <p:nvPr/>
        </p:nvSpPr>
        <p:spPr>
          <a:xfrm>
            <a:off x="3246120" y="1783080"/>
            <a:ext cx="2606040" cy="804672"/>
          </a:xfrm>
          <a:prstGeom prst="rect">
            <a:avLst/>
          </a:prstGeom>
          <a:noFill/>
          <a:ln/>
        </p:spPr>
        <p:txBody>
          <a:bodyPr wrap="square" lIns="0" tIns="0" rIns="0" bIns="0" rtlCol="0" anchor="ctr"/>
          <a:lstStyle/>
          <a:p>
            <a:pPr algn="ctr" indent="0" marL="0">
              <a:buNone/>
            </a:pPr>
            <a:r>
              <a:rPr lang="en-US" sz="3000" b="1" dirty="0">
                <a:solidFill>
                  <a:srgbClr val="EF4444"/>
                </a:solidFill>
                <a:latin typeface="Georgia" pitchFamily="34" charset="0"/>
                <a:ea typeface="Georgia" pitchFamily="34" charset="-122"/>
                <a:cs typeface="Georgia" pitchFamily="34" charset="-120"/>
              </a:rPr>
              <a:t>−20%</a:t>
            </a:r>
            <a:endParaRPr lang="en-US" sz="3000" dirty="0"/>
          </a:p>
        </p:txBody>
      </p:sp>
      <p:sp>
        <p:nvSpPr>
          <p:cNvPr id="14" name="Text 12"/>
          <p:cNvSpPr/>
          <p:nvPr/>
        </p:nvSpPr>
        <p:spPr>
          <a:xfrm>
            <a:off x="3246120" y="2540203"/>
            <a:ext cx="2606040" cy="555955"/>
          </a:xfrm>
          <a:prstGeom prst="rect">
            <a:avLst/>
          </a:prstGeom>
          <a:noFill/>
          <a:ln/>
        </p:spPr>
        <p:txBody>
          <a:bodyPr wrap="square" lIns="50800" tIns="50800" rIns="50800" bIns="50800" rtlCol="0" anchor="ctr"/>
          <a:lstStyle/>
          <a:p>
            <a:pPr algn="ctr" indent="0" marL="0">
              <a:buNone/>
            </a:pPr>
            <a:r>
              <a:rPr lang="en-US" sz="900" dirty="0">
                <a:solidFill>
                  <a:srgbClr val="94A3B8"/>
                </a:solidFill>
                <a:latin typeface="Calibri" pitchFamily="34" charset="0"/>
                <a:ea typeface="Calibri" pitchFamily="34" charset="-122"/>
                <a:cs typeface="Calibri" pitchFamily="34" charset="-120"/>
              </a:rPr>
              <a:t>FTSE 250 total return</a:t>
            </a:r>
            <a:endParaRPr lang="en-US" sz="900" dirty="0"/>
          </a:p>
          <a:p>
            <a:pPr algn="ctr" indent="0" marL="0">
              <a:buNone/>
            </a:pPr>
            <a:r>
              <a:rPr lang="en-US" sz="900" dirty="0">
                <a:solidFill>
                  <a:srgbClr val="94A3B8"/>
                </a:solidFill>
                <a:latin typeface="Calibri" pitchFamily="34" charset="0"/>
                <a:ea typeface="Calibri" pitchFamily="34" charset="-122"/>
                <a:cs typeface="Calibri" pitchFamily="34" charset="-120"/>
              </a:rPr>
              <a:t>in 2022 (energy-</a:t>
            </a:r>
            <a:endParaRPr lang="en-US" sz="900" dirty="0"/>
          </a:p>
          <a:p>
            <a:pPr algn="ctr" indent="0" marL="0">
              <a:buNone/>
            </a:pPr>
            <a:r>
              <a:rPr lang="en-US" sz="900" dirty="0">
                <a:solidFill>
                  <a:srgbClr val="94A3B8"/>
                </a:solidFill>
                <a:latin typeface="Calibri" pitchFamily="34" charset="0"/>
                <a:ea typeface="Calibri" pitchFamily="34" charset="-122"/>
                <a:cs typeface="Calibri" pitchFamily="34" charset="-120"/>
              </a:rPr>
              <a:t>intensive names worse)</a:t>
            </a:r>
            <a:endParaRPr lang="en-US" sz="900" dirty="0"/>
          </a:p>
        </p:txBody>
      </p:sp>
      <p:sp>
        <p:nvSpPr>
          <p:cNvPr id="15" name="Shape 13"/>
          <p:cNvSpPr/>
          <p:nvPr/>
        </p:nvSpPr>
        <p:spPr>
          <a:xfrm>
            <a:off x="6126480" y="1691640"/>
            <a:ext cx="2606040" cy="1463040"/>
          </a:xfrm>
          <a:prstGeom prst="rect">
            <a:avLst/>
          </a:prstGeom>
          <a:solidFill>
            <a:srgbClr val="112040"/>
          </a:solidFill>
          <a:ln w="19050">
            <a:solidFill>
              <a:srgbClr val="F59E0B"/>
            </a:solidFill>
            <a:prstDash val="solid"/>
          </a:ln>
          <a:effectLst>
            <a:outerShdw sx="100000" sy="100000" kx="0" ky="0" algn="bl" rotWithShape="0" blurRad="101600" dist="38100" dir="8100000">
              <a:srgbClr val="000000">
                <a:alpha val="25000"/>
              </a:srgbClr>
            </a:outerShdw>
          </a:effectLst>
        </p:spPr>
      </p:sp>
      <p:sp>
        <p:nvSpPr>
          <p:cNvPr id="16" name="Text 14"/>
          <p:cNvSpPr/>
          <p:nvPr/>
        </p:nvSpPr>
        <p:spPr>
          <a:xfrm>
            <a:off x="6126480" y="1783080"/>
            <a:ext cx="2606040" cy="804672"/>
          </a:xfrm>
          <a:prstGeom prst="rect">
            <a:avLst/>
          </a:prstGeom>
          <a:noFill/>
          <a:ln/>
        </p:spPr>
        <p:txBody>
          <a:bodyPr wrap="square" lIns="0" tIns="0" rIns="0" bIns="0" rtlCol="0" anchor="ctr"/>
          <a:lstStyle/>
          <a:p>
            <a:pPr algn="ctr" indent="0" marL="0">
              <a:buNone/>
            </a:pPr>
            <a:r>
              <a:rPr lang="en-US" sz="3000" b="1" dirty="0">
                <a:solidFill>
                  <a:srgbClr val="F59E0B"/>
                </a:solidFill>
                <a:latin typeface="Georgia" pitchFamily="34" charset="0"/>
                <a:ea typeface="Georgia" pitchFamily="34" charset="-122"/>
                <a:cs typeface="Georgia" pitchFamily="34" charset="-120"/>
              </a:rPr>
              <a:t>63%</a:t>
            </a:r>
            <a:endParaRPr lang="en-US" sz="3000" dirty="0"/>
          </a:p>
        </p:txBody>
      </p:sp>
      <p:sp>
        <p:nvSpPr>
          <p:cNvPr id="17" name="Text 15"/>
          <p:cNvSpPr/>
          <p:nvPr/>
        </p:nvSpPr>
        <p:spPr>
          <a:xfrm>
            <a:off x="6126480" y="2540203"/>
            <a:ext cx="2606040" cy="555955"/>
          </a:xfrm>
          <a:prstGeom prst="rect">
            <a:avLst/>
          </a:prstGeom>
          <a:noFill/>
          <a:ln/>
        </p:spPr>
        <p:txBody>
          <a:bodyPr wrap="square" lIns="50800" tIns="50800" rIns="50800" bIns="50800" rtlCol="0" anchor="ctr"/>
          <a:lstStyle/>
          <a:p>
            <a:pPr algn="ctr" indent="0" marL="0">
              <a:buNone/>
            </a:pPr>
            <a:r>
              <a:rPr lang="en-US" sz="900" dirty="0">
                <a:solidFill>
                  <a:srgbClr val="94A3B8"/>
                </a:solidFill>
                <a:latin typeface="Calibri" pitchFamily="34" charset="0"/>
                <a:ea typeface="Calibri" pitchFamily="34" charset="-122"/>
                <a:cs typeface="Calibri" pitchFamily="34" charset="-120"/>
              </a:rPr>
              <a:t>Consumer sector</a:t>
            </a:r>
            <a:endParaRPr lang="en-US" sz="900" dirty="0"/>
          </a:p>
          <a:p>
            <a:pPr algn="ctr" indent="0" marL="0">
              <a:buNone/>
            </a:pPr>
            <a:r>
              <a:rPr lang="en-US" sz="900" dirty="0">
                <a:solidFill>
                  <a:srgbClr val="94A3B8"/>
                </a:solidFill>
                <a:latin typeface="Calibri" pitchFamily="34" charset="0"/>
                <a:ea typeface="Calibri" pitchFamily="34" charset="-122"/>
                <a:cs typeface="Calibri" pitchFamily="34" charset="-120"/>
              </a:rPr>
              <a:t>profit warnings citing</a:t>
            </a:r>
            <a:endParaRPr lang="en-US" sz="900" dirty="0"/>
          </a:p>
          <a:p>
            <a:pPr algn="ctr" indent="0" marL="0">
              <a:buNone/>
            </a:pPr>
            <a:r>
              <a:rPr lang="en-US" sz="900" dirty="0">
                <a:solidFill>
                  <a:srgbClr val="94A3B8"/>
                </a:solidFill>
                <a:latin typeface="Calibri" pitchFamily="34" charset="0"/>
                <a:ea typeface="Calibri" pitchFamily="34" charset="-122"/>
                <a:cs typeface="Calibri" pitchFamily="34" charset="-120"/>
              </a:rPr>
              <a:t>rising energy costs</a:t>
            </a:r>
            <a:endParaRPr lang="en-US" sz="900" dirty="0"/>
          </a:p>
        </p:txBody>
      </p:sp>
      <p:sp>
        <p:nvSpPr>
          <p:cNvPr id="18" name="Shape 16"/>
          <p:cNvSpPr/>
          <p:nvPr/>
        </p:nvSpPr>
        <p:spPr>
          <a:xfrm>
            <a:off x="9006840" y="1691640"/>
            <a:ext cx="2606040" cy="1463040"/>
          </a:xfrm>
          <a:prstGeom prst="rect">
            <a:avLst/>
          </a:prstGeom>
          <a:solidFill>
            <a:srgbClr val="112040"/>
          </a:solidFill>
          <a:ln w="19050">
            <a:solidFill>
              <a:srgbClr val="F59E0B"/>
            </a:solidFill>
            <a:prstDash val="solid"/>
          </a:ln>
          <a:effectLst>
            <a:outerShdw sx="100000" sy="100000" kx="0" ky="0" algn="bl" rotWithShape="0" blurRad="101600" dist="38100" dir="8100000">
              <a:srgbClr val="000000">
                <a:alpha val="25000"/>
              </a:srgbClr>
            </a:outerShdw>
          </a:effectLst>
        </p:spPr>
      </p:sp>
      <p:sp>
        <p:nvSpPr>
          <p:cNvPr id="19" name="Text 17"/>
          <p:cNvSpPr/>
          <p:nvPr/>
        </p:nvSpPr>
        <p:spPr>
          <a:xfrm>
            <a:off x="9006840" y="1783080"/>
            <a:ext cx="2606040" cy="804672"/>
          </a:xfrm>
          <a:prstGeom prst="rect">
            <a:avLst/>
          </a:prstGeom>
          <a:noFill/>
          <a:ln/>
        </p:spPr>
        <p:txBody>
          <a:bodyPr wrap="square" lIns="0" tIns="0" rIns="0" bIns="0" rtlCol="0" anchor="ctr"/>
          <a:lstStyle/>
          <a:p>
            <a:pPr algn="ctr" indent="0" marL="0">
              <a:buNone/>
            </a:pPr>
            <a:r>
              <a:rPr lang="en-US" sz="3000" b="1" dirty="0">
                <a:solidFill>
                  <a:srgbClr val="F59E0B"/>
                </a:solidFill>
                <a:latin typeface="Georgia" pitchFamily="34" charset="0"/>
                <a:ea typeface="Georgia" pitchFamily="34" charset="-122"/>
                <a:cs typeface="Georgia" pitchFamily="34" charset="-120"/>
              </a:rPr>
              <a:t>451p</a:t>
            </a:r>
            <a:endParaRPr lang="en-US" sz="3000" dirty="0"/>
          </a:p>
        </p:txBody>
      </p:sp>
      <p:sp>
        <p:nvSpPr>
          <p:cNvPr id="20" name="Text 18"/>
          <p:cNvSpPr/>
          <p:nvPr/>
        </p:nvSpPr>
        <p:spPr>
          <a:xfrm>
            <a:off x="9006840" y="2540203"/>
            <a:ext cx="2606040" cy="555955"/>
          </a:xfrm>
          <a:prstGeom prst="rect">
            <a:avLst/>
          </a:prstGeom>
          <a:noFill/>
          <a:ln/>
        </p:spPr>
        <p:txBody>
          <a:bodyPr wrap="square" lIns="50800" tIns="50800" rIns="50800" bIns="50800" rtlCol="0" anchor="ctr"/>
          <a:lstStyle/>
          <a:p>
            <a:pPr algn="ctr" indent="0" marL="0">
              <a:buNone/>
            </a:pPr>
            <a:r>
              <a:rPr lang="en-US" sz="900" dirty="0">
                <a:solidFill>
                  <a:srgbClr val="94A3B8"/>
                </a:solidFill>
                <a:latin typeface="Calibri" pitchFamily="34" charset="0"/>
                <a:ea typeface="Calibri" pitchFamily="34" charset="-122"/>
                <a:cs typeface="Calibri" pitchFamily="34" charset="-120"/>
              </a:rPr>
              <a:t>UK gas price peak</a:t>
            </a:r>
            <a:endParaRPr lang="en-US" sz="900" dirty="0"/>
          </a:p>
          <a:p>
            <a:pPr algn="ctr" indent="0" marL="0">
              <a:buNone/>
            </a:pPr>
            <a:r>
              <a:rPr lang="en-US" sz="900" dirty="0">
                <a:solidFill>
                  <a:srgbClr val="94A3B8"/>
                </a:solidFill>
                <a:latin typeface="Calibri" pitchFamily="34" charset="0"/>
                <a:ea typeface="Calibri" pitchFamily="34" charset="-122"/>
                <a:cs typeface="Calibri" pitchFamily="34" charset="-120"/>
              </a:rPr>
              <a:t>per therm Aug 2022</a:t>
            </a:r>
            <a:endParaRPr lang="en-US" sz="900" dirty="0"/>
          </a:p>
          <a:p>
            <a:pPr algn="ctr" indent="0" marL="0">
              <a:buNone/>
            </a:pPr>
            <a:r>
              <a:rPr lang="en-US" sz="900" dirty="0">
                <a:solidFill>
                  <a:srgbClr val="94A3B8"/>
                </a:solidFill>
                <a:latin typeface="Calibri" pitchFamily="34" charset="0"/>
                <a:ea typeface="Calibri" pitchFamily="34" charset="-122"/>
                <a:cs typeface="Calibri" pitchFamily="34" charset="-120"/>
              </a:rPr>
              <a:t>(vs ~80p pre-crisis)</a:t>
            </a:r>
            <a:endParaRPr lang="en-US" sz="900" dirty="0"/>
          </a:p>
        </p:txBody>
      </p:sp>
      <p:sp>
        <p:nvSpPr>
          <p:cNvPr id="21" name="Shape 19"/>
          <p:cNvSpPr/>
          <p:nvPr/>
        </p:nvSpPr>
        <p:spPr>
          <a:xfrm>
            <a:off x="365760" y="3337560"/>
            <a:ext cx="5486400" cy="2834640"/>
          </a:xfrm>
          <a:prstGeom prst="rect">
            <a:avLst/>
          </a:prstGeom>
          <a:solidFill>
            <a:srgbClr val="112040"/>
          </a:solidFill>
          <a:ln w="12700">
            <a:solidFill>
              <a:srgbClr val="1E3A5F"/>
            </a:solidFill>
            <a:prstDash val="solid"/>
          </a:ln>
          <a:effectLst>
            <a:outerShdw sx="100000" sy="100000" kx="0" ky="0" algn="bl" rotWithShape="0" blurRad="101600" dist="38100" dir="8100000">
              <a:srgbClr val="000000">
                <a:alpha val="25000"/>
              </a:srgbClr>
            </a:outerShdw>
          </a:effectLst>
        </p:spPr>
      </p:sp>
      <p:sp>
        <p:nvSpPr>
          <p:cNvPr id="22" name="Shape 20"/>
          <p:cNvSpPr/>
          <p:nvPr/>
        </p:nvSpPr>
        <p:spPr>
          <a:xfrm>
            <a:off x="365760" y="3337560"/>
            <a:ext cx="45720" cy="2834640"/>
          </a:xfrm>
          <a:prstGeom prst="rect">
            <a:avLst/>
          </a:prstGeom>
          <a:solidFill>
            <a:srgbClr val="F59E0B"/>
          </a:solidFill>
          <a:ln w="12700">
            <a:solidFill>
              <a:srgbClr val="F59E0B"/>
            </a:solidFill>
            <a:prstDash val="solid"/>
          </a:ln>
        </p:spPr>
      </p:sp>
      <p:sp>
        <p:nvSpPr>
          <p:cNvPr id="23" name="Text 21"/>
          <p:cNvSpPr/>
          <p:nvPr/>
        </p:nvSpPr>
        <p:spPr>
          <a:xfrm>
            <a:off x="475488" y="3429000"/>
            <a:ext cx="5303520" cy="274320"/>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2022: What Actually Happened</a:t>
            </a:r>
            <a:endParaRPr lang="en-US" sz="1000" dirty="0"/>
          </a:p>
        </p:txBody>
      </p:sp>
      <p:sp>
        <p:nvSpPr>
          <p:cNvPr id="24" name="Text 22"/>
          <p:cNvSpPr/>
          <p:nvPr/>
        </p:nvSpPr>
        <p:spPr>
          <a:xfrm>
            <a:off x="475488" y="3685032"/>
            <a:ext cx="5303520" cy="2395728"/>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Russia's full-scale invasion of Ukraine on 24 Feb 2022 was the trigger. UK gas prices spiked from ~80p/therm to a record 451p/therm by August 2022 — a near 5x increase in months. Energy-intensive industries were blindsided as hedges rolled off and spot costs soared. The UK energy price cap rose 54% in April and a further 27% in October 2022. Profit warnings from UK listed companies surged 50% year-on-year — the sharpest rise in a decade outside of pandemic year 2020.</a:t>
            </a:r>
            <a:endParaRPr lang="en-US" sz="950" dirty="0"/>
          </a:p>
        </p:txBody>
      </p:sp>
      <p:sp>
        <p:nvSpPr>
          <p:cNvPr id="25" name="Shape 23"/>
          <p:cNvSpPr/>
          <p:nvPr/>
        </p:nvSpPr>
        <p:spPr>
          <a:xfrm>
            <a:off x="6080760" y="3337560"/>
            <a:ext cx="5715000" cy="2834640"/>
          </a:xfrm>
          <a:prstGeom prst="rect">
            <a:avLst/>
          </a:prstGeom>
          <a:solidFill>
            <a:srgbClr val="112040"/>
          </a:solidFill>
          <a:ln w="12700">
            <a:solidFill>
              <a:srgbClr val="1E3A5F"/>
            </a:solidFill>
            <a:prstDash val="solid"/>
          </a:ln>
          <a:effectLst>
            <a:outerShdw sx="100000" sy="100000" kx="0" ky="0" algn="bl" rotWithShape="0" blurRad="101600" dist="38100" dir="8100000">
              <a:srgbClr val="000000">
                <a:alpha val="25000"/>
              </a:srgbClr>
            </a:outerShdw>
          </a:effectLst>
        </p:spPr>
      </p:sp>
      <p:sp>
        <p:nvSpPr>
          <p:cNvPr id="26" name="Shape 24"/>
          <p:cNvSpPr/>
          <p:nvPr/>
        </p:nvSpPr>
        <p:spPr>
          <a:xfrm>
            <a:off x="6080760" y="3337560"/>
            <a:ext cx="45720" cy="2834640"/>
          </a:xfrm>
          <a:prstGeom prst="rect">
            <a:avLst/>
          </a:prstGeom>
          <a:solidFill>
            <a:srgbClr val="EF4444"/>
          </a:solidFill>
          <a:ln w="12700">
            <a:solidFill>
              <a:srgbClr val="EF4444"/>
            </a:solidFill>
            <a:prstDash val="solid"/>
          </a:ln>
        </p:spPr>
      </p:sp>
      <p:sp>
        <p:nvSpPr>
          <p:cNvPr id="27" name="Text 25"/>
          <p:cNvSpPr/>
          <p:nvPr/>
        </p:nvSpPr>
        <p:spPr>
          <a:xfrm>
            <a:off x="6190488" y="3429000"/>
            <a:ext cx="5532120" cy="274320"/>
          </a:xfrm>
          <a:prstGeom prst="rect">
            <a:avLst/>
          </a:prstGeom>
          <a:noFill/>
          <a:ln/>
        </p:spPr>
        <p:txBody>
          <a:bodyPr wrap="square" lIns="0" tIns="0" rIns="0" bIns="0" rtlCol="0" anchor="ctr"/>
          <a:lstStyle/>
          <a:p>
            <a:pPr indent="0" marL="0">
              <a:buNone/>
            </a:pPr>
            <a:r>
              <a:rPr lang="en-US" sz="1000" b="1" dirty="0">
                <a:solidFill>
                  <a:srgbClr val="EF4444"/>
                </a:solidFill>
                <a:latin typeface="Calibri" pitchFamily="34" charset="0"/>
                <a:ea typeface="Calibri" pitchFamily="34" charset="-122"/>
                <a:cs typeface="Calibri" pitchFamily="34" charset="-120"/>
              </a:rPr>
              <a:t>2026: The Dangerous Parallel</a:t>
            </a:r>
            <a:endParaRPr lang="en-US" sz="1000" dirty="0"/>
          </a:p>
        </p:txBody>
      </p:sp>
      <p:sp>
        <p:nvSpPr>
          <p:cNvPr id="28" name="Text 26"/>
          <p:cNvSpPr/>
          <p:nvPr/>
        </p:nvSpPr>
        <p:spPr>
          <a:xfrm>
            <a:off x="6190488" y="3685032"/>
            <a:ext cx="5532120" cy="2395728"/>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As of March 2026, UK gas storage sits at just 1.5–2 days of supply — critically below the 10–16 day typical buffer. The Iran/Middle East conflict has sent oil above $110/barrel and disrupted 21% of global LNG flows through the Strait of Hormuz. EU and UK must compete for LNG cargoes this summer to refill storage depleted to lowest levels since 2022. Energy price cap is protected until July 2026 — after that, households and businesses face the full force of wholesale price increases.</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54864"/>
          </a:xfrm>
          <a:prstGeom prst="rect">
            <a:avLst/>
          </a:prstGeom>
          <a:solidFill>
            <a:srgbClr val="F59E0B"/>
          </a:solidFill>
          <a:ln w="12700">
            <a:solidFill>
              <a:srgbClr val="F59E0B"/>
            </a:solidFill>
            <a:prstDash val="solid"/>
          </a:ln>
        </p:spPr>
      </p:sp>
      <p:sp>
        <p:nvSpPr>
          <p:cNvPr id="3" name="Shape 1"/>
          <p:cNvSpPr/>
          <p:nvPr/>
        </p:nvSpPr>
        <p:spPr>
          <a:xfrm>
            <a:off x="0" y="6729984"/>
            <a:ext cx="12161520" cy="128016"/>
          </a:xfrm>
          <a:prstGeom prst="rect">
            <a:avLst/>
          </a:prstGeom>
          <a:solidFill>
            <a:srgbClr val="1A2E50"/>
          </a:solidFill>
          <a:ln w="12700">
            <a:solidFill>
              <a:srgbClr val="1A2E50"/>
            </a:solidFill>
            <a:prstDash val="solid"/>
          </a:ln>
        </p:spPr>
      </p:sp>
      <p:sp>
        <p:nvSpPr>
          <p:cNvPr id="4" name="Text 2"/>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3 / 11</a:t>
            </a:r>
            <a:endParaRPr lang="en-US" sz="800" dirty="0"/>
          </a:p>
        </p:txBody>
      </p:sp>
      <p:sp>
        <p:nvSpPr>
          <p:cNvPr id="5" name="Shape 3"/>
          <p:cNvSpPr/>
          <p:nvPr/>
        </p:nvSpPr>
        <p:spPr>
          <a:xfrm>
            <a:off x="365760" y="502920"/>
            <a:ext cx="54864" cy="411480"/>
          </a:xfrm>
          <a:prstGeom prst="rect">
            <a:avLst/>
          </a:prstGeom>
          <a:solidFill>
            <a:srgbClr val="F59E0B"/>
          </a:solidFill>
          <a:ln w="12700">
            <a:solidFill>
              <a:srgbClr val="F59E0B"/>
            </a:solidFill>
            <a:prstDash val="solid"/>
          </a:ln>
        </p:spPr>
      </p:sp>
      <p:sp>
        <p:nvSpPr>
          <p:cNvPr id="6" name="Text 4"/>
          <p:cNvSpPr/>
          <p:nvPr/>
        </p:nvSpPr>
        <p:spPr>
          <a:xfrm>
            <a:off x="502920" y="502920"/>
            <a:ext cx="4572000" cy="201168"/>
          </a:xfrm>
          <a:prstGeom prst="rect">
            <a:avLst/>
          </a:prstGeom>
          <a:noFill/>
          <a:ln/>
        </p:spPr>
        <p:txBody>
          <a:bodyPr wrap="square" lIns="0" tIns="0" rIns="0" bIns="0" rtlCol="0" anchor="ctr"/>
          <a:lstStyle/>
          <a:p>
            <a:pPr indent="0" marL="0">
              <a:buNone/>
            </a:pPr>
            <a:r>
              <a:rPr lang="en-US" sz="800" b="1" spc="300" kern="0" dirty="0">
                <a:solidFill>
                  <a:srgbClr val="F59E0B"/>
                </a:solidFill>
                <a:latin typeface="Calibri" pitchFamily="34" charset="0"/>
                <a:ea typeface="Calibri" pitchFamily="34" charset="-122"/>
                <a:cs typeface="Calibri" pitchFamily="34" charset="-120"/>
              </a:rPr>
              <a:t>2022 CRISIS TIMELINE</a:t>
            </a:r>
            <a:endParaRPr lang="en-US" sz="800" dirty="0"/>
          </a:p>
        </p:txBody>
      </p:sp>
      <p:sp>
        <p:nvSpPr>
          <p:cNvPr id="7" name="Text 5"/>
          <p:cNvSpPr/>
          <p:nvPr/>
        </p:nvSpPr>
        <p:spPr>
          <a:xfrm>
            <a:off x="502920" y="713232"/>
            <a:ext cx="10972800" cy="475488"/>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A Year of Escalating Energy Shocks</a:t>
            </a:r>
            <a:endParaRPr lang="en-US" sz="2800" dirty="0"/>
          </a:p>
        </p:txBody>
      </p:sp>
      <p:sp>
        <p:nvSpPr>
          <p:cNvPr id="8" name="Text 6"/>
          <p:cNvSpPr/>
          <p:nvPr/>
        </p:nvSpPr>
        <p:spPr>
          <a:xfrm>
            <a:off x="502920" y="1179576"/>
            <a:ext cx="10972800" cy="347472"/>
          </a:xfrm>
          <a:prstGeom prst="rect">
            <a:avLst/>
          </a:prstGeom>
          <a:noFill/>
          <a:ln/>
        </p:spPr>
        <p:txBody>
          <a:bodyPr wrap="square" lIns="0" tIns="0" rIns="0" bIns="0" rtlCol="0" anchor="ctr"/>
          <a:lstStyle/>
          <a:p>
            <a:pPr indent="0" marL="0">
              <a:buNone/>
            </a:pPr>
            <a:r>
              <a:rPr lang="en-US" sz="1800" dirty="0">
                <a:solidFill>
                  <a:srgbClr val="FCD34D"/>
                </a:solidFill>
                <a:latin typeface="Calibri" pitchFamily="34" charset="0"/>
                <a:ea typeface="Calibri" pitchFamily="34" charset="-122"/>
                <a:cs typeface="Calibri" pitchFamily="34" charset="-120"/>
              </a:rPr>
              <a:t>Key events and market reactions — February to December 2022</a:t>
            </a:r>
            <a:endParaRPr lang="en-US" sz="1800" dirty="0"/>
          </a:p>
        </p:txBody>
      </p:sp>
      <p:sp>
        <p:nvSpPr>
          <p:cNvPr id="9" name="Shape 7"/>
          <p:cNvSpPr/>
          <p:nvPr/>
        </p:nvSpPr>
        <p:spPr>
          <a:xfrm>
            <a:off x="365760" y="3063240"/>
            <a:ext cx="11430000" cy="36576"/>
          </a:xfrm>
          <a:prstGeom prst="rect">
            <a:avLst/>
          </a:prstGeom>
          <a:solidFill>
            <a:srgbClr val="1A2E50"/>
          </a:solidFill>
          <a:ln w="12700">
            <a:solidFill>
              <a:srgbClr val="1A2E50"/>
            </a:solidFill>
            <a:prstDash val="solid"/>
          </a:ln>
        </p:spPr>
      </p:sp>
      <p:sp>
        <p:nvSpPr>
          <p:cNvPr id="10" name="Shape 8"/>
          <p:cNvSpPr/>
          <p:nvPr/>
        </p:nvSpPr>
        <p:spPr>
          <a:xfrm>
            <a:off x="1037844" y="2990088"/>
            <a:ext cx="219456" cy="219456"/>
          </a:xfrm>
          <a:prstGeom prst="ellipse">
            <a:avLst/>
          </a:prstGeom>
          <a:solidFill>
            <a:srgbClr val="EF4444"/>
          </a:solidFill>
          <a:ln w="12700">
            <a:solidFill>
              <a:srgbClr val="EF4444"/>
            </a:solidFill>
            <a:prstDash val="solid"/>
          </a:ln>
        </p:spPr>
      </p:sp>
      <p:sp>
        <p:nvSpPr>
          <p:cNvPr id="11" name="Shape 9"/>
          <p:cNvSpPr/>
          <p:nvPr/>
        </p:nvSpPr>
        <p:spPr>
          <a:xfrm>
            <a:off x="1133856" y="3209544"/>
            <a:ext cx="27432" cy="1097280"/>
          </a:xfrm>
          <a:prstGeom prst="rect">
            <a:avLst/>
          </a:prstGeom>
          <a:solidFill>
            <a:srgbClr val="EF4444"/>
          </a:solidFill>
          <a:ln w="12700">
            <a:solidFill>
              <a:srgbClr val="EF4444"/>
            </a:solidFill>
            <a:prstDash val="solid"/>
          </a:ln>
        </p:spPr>
      </p:sp>
      <p:sp>
        <p:nvSpPr>
          <p:cNvPr id="12" name="Shape 10"/>
          <p:cNvSpPr/>
          <p:nvPr/>
        </p:nvSpPr>
        <p:spPr>
          <a:xfrm>
            <a:off x="411480" y="3401568"/>
            <a:ext cx="1472184" cy="2560320"/>
          </a:xfrm>
          <a:prstGeom prst="rect">
            <a:avLst/>
          </a:prstGeom>
          <a:solidFill>
            <a:srgbClr val="112040"/>
          </a:solidFill>
          <a:ln w="12700">
            <a:solidFill>
              <a:srgbClr val="EF4444"/>
            </a:solidFill>
            <a:prstDash val="solid"/>
          </a:ln>
          <a:effectLst>
            <a:outerShdw sx="100000" sy="100000" kx="0" ky="0" algn="bl" rotWithShape="0" blurRad="101600" dist="38100" dir="8100000">
              <a:srgbClr val="000000">
                <a:alpha val="25000"/>
              </a:srgbClr>
            </a:outerShdw>
          </a:effectLst>
        </p:spPr>
      </p:sp>
      <p:sp>
        <p:nvSpPr>
          <p:cNvPr id="13" name="Shape 11"/>
          <p:cNvSpPr/>
          <p:nvPr/>
        </p:nvSpPr>
        <p:spPr>
          <a:xfrm>
            <a:off x="411480" y="3401568"/>
            <a:ext cx="1472184" cy="246888"/>
          </a:xfrm>
          <a:prstGeom prst="rect">
            <a:avLst/>
          </a:prstGeom>
          <a:solidFill>
            <a:srgbClr val="EF4444"/>
          </a:solidFill>
          <a:ln w="12700">
            <a:solidFill>
              <a:srgbClr val="EF4444"/>
            </a:solidFill>
            <a:prstDash val="solid"/>
          </a:ln>
        </p:spPr>
      </p:sp>
      <p:sp>
        <p:nvSpPr>
          <p:cNvPr id="14" name="Text 12"/>
          <p:cNvSpPr/>
          <p:nvPr/>
        </p:nvSpPr>
        <p:spPr>
          <a:xfrm>
            <a:off x="411480" y="3401568"/>
            <a:ext cx="1472184" cy="246888"/>
          </a:xfrm>
          <a:prstGeom prst="rect">
            <a:avLst/>
          </a:prstGeom>
          <a:noFill/>
          <a:ln/>
        </p:spPr>
        <p:txBody>
          <a:bodyPr wrap="square" lIns="0" tIns="0" rIns="0" bIns="0" rtlCol="0" anchor="ctr"/>
          <a:lstStyle/>
          <a:p>
            <a:pPr algn="ctr" indent="0" marL="0">
              <a:buNone/>
            </a:pPr>
            <a:r>
              <a:rPr lang="en-US" sz="800" b="1" dirty="0">
                <a:solidFill>
                  <a:srgbClr val="0A1628"/>
                </a:solidFill>
                <a:latin typeface="Calibri" pitchFamily="34" charset="0"/>
                <a:ea typeface="Calibri" pitchFamily="34" charset="-122"/>
                <a:cs typeface="Calibri" pitchFamily="34" charset="-120"/>
              </a:rPr>
              <a:t>FEB 2022</a:t>
            </a:r>
            <a:endParaRPr lang="en-US" sz="800" dirty="0"/>
          </a:p>
        </p:txBody>
      </p:sp>
      <p:sp>
        <p:nvSpPr>
          <p:cNvPr id="15" name="Text 13"/>
          <p:cNvSpPr/>
          <p:nvPr/>
        </p:nvSpPr>
        <p:spPr>
          <a:xfrm>
            <a:off x="438912" y="3657600"/>
            <a:ext cx="1426464" cy="411480"/>
          </a:xfrm>
          <a:prstGeom prst="rect">
            <a:avLst/>
          </a:prstGeom>
          <a:noFill/>
          <a:ln/>
        </p:spPr>
        <p:txBody>
          <a:bodyPr wrap="square" lIns="0" tIns="0" rIns="0" bIns="0"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  Russia Invades Ukraine</a:t>
            </a:r>
            <a:endParaRPr lang="en-US" sz="850" dirty="0"/>
          </a:p>
        </p:txBody>
      </p:sp>
      <p:sp>
        <p:nvSpPr>
          <p:cNvPr id="16" name="Text 14"/>
          <p:cNvSpPr/>
          <p:nvPr/>
        </p:nvSpPr>
        <p:spPr>
          <a:xfrm>
            <a:off x="438912" y="4069080"/>
            <a:ext cx="1426464" cy="1691640"/>
          </a:xfrm>
          <a:prstGeom prst="rect">
            <a:avLst/>
          </a:prstGeom>
          <a:noFill/>
          <a:ln/>
        </p:spPr>
        <p:txBody>
          <a:bodyPr wrap="square" lIns="0" tIns="0" rIns="0" bIns="0" rtlCol="0" anchor="ctr"/>
          <a:lstStyle/>
          <a:p>
            <a:pPr indent="0" marL="0">
              <a:buNone/>
            </a:pPr>
            <a:r>
              <a:rPr lang="en-US" sz="800" dirty="0">
                <a:solidFill>
                  <a:srgbClr val="E2E8F0"/>
                </a:solidFill>
                <a:latin typeface="Calibri" pitchFamily="34" charset="0"/>
                <a:ea typeface="Calibri" pitchFamily="34" charset="-122"/>
                <a:cs typeface="Calibri" pitchFamily="34" charset="-120"/>
              </a:rPr>
              <a:t>24 Feb trigger. Gas</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prices surge instantly.</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Europe scrambles for</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alternative supplies.</a:t>
            </a:r>
            <a:endParaRPr lang="en-US" sz="800" dirty="0"/>
          </a:p>
        </p:txBody>
      </p:sp>
      <p:sp>
        <p:nvSpPr>
          <p:cNvPr id="17" name="Shape 15"/>
          <p:cNvSpPr/>
          <p:nvPr/>
        </p:nvSpPr>
        <p:spPr>
          <a:xfrm>
            <a:off x="2665476" y="2990088"/>
            <a:ext cx="219456" cy="219456"/>
          </a:xfrm>
          <a:prstGeom prst="ellipse">
            <a:avLst/>
          </a:prstGeom>
          <a:solidFill>
            <a:srgbClr val="F59E0B"/>
          </a:solidFill>
          <a:ln w="12700">
            <a:solidFill>
              <a:srgbClr val="F59E0B"/>
            </a:solidFill>
            <a:prstDash val="solid"/>
          </a:ln>
        </p:spPr>
      </p:sp>
      <p:sp>
        <p:nvSpPr>
          <p:cNvPr id="18" name="Shape 16"/>
          <p:cNvSpPr/>
          <p:nvPr/>
        </p:nvSpPr>
        <p:spPr>
          <a:xfrm>
            <a:off x="2761488" y="1874520"/>
            <a:ext cx="27432" cy="1133856"/>
          </a:xfrm>
          <a:prstGeom prst="rect">
            <a:avLst/>
          </a:prstGeom>
          <a:solidFill>
            <a:srgbClr val="F59E0B"/>
          </a:solidFill>
          <a:ln w="12700">
            <a:solidFill>
              <a:srgbClr val="F59E0B"/>
            </a:solidFill>
            <a:prstDash val="solid"/>
          </a:ln>
        </p:spPr>
      </p:sp>
      <p:sp>
        <p:nvSpPr>
          <p:cNvPr id="19" name="Shape 17"/>
          <p:cNvSpPr/>
          <p:nvPr/>
        </p:nvSpPr>
        <p:spPr>
          <a:xfrm>
            <a:off x="2039112" y="1572768"/>
            <a:ext cx="1472184" cy="256032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20" name="Shape 18"/>
          <p:cNvSpPr/>
          <p:nvPr/>
        </p:nvSpPr>
        <p:spPr>
          <a:xfrm>
            <a:off x="2039112" y="1572768"/>
            <a:ext cx="1472184" cy="246888"/>
          </a:xfrm>
          <a:prstGeom prst="rect">
            <a:avLst/>
          </a:prstGeom>
          <a:solidFill>
            <a:srgbClr val="F59E0B"/>
          </a:solidFill>
          <a:ln w="12700">
            <a:solidFill>
              <a:srgbClr val="F59E0B"/>
            </a:solidFill>
            <a:prstDash val="solid"/>
          </a:ln>
        </p:spPr>
      </p:sp>
      <p:sp>
        <p:nvSpPr>
          <p:cNvPr id="21" name="Text 19"/>
          <p:cNvSpPr/>
          <p:nvPr/>
        </p:nvSpPr>
        <p:spPr>
          <a:xfrm>
            <a:off x="2039112" y="1572768"/>
            <a:ext cx="1472184" cy="246888"/>
          </a:xfrm>
          <a:prstGeom prst="rect">
            <a:avLst/>
          </a:prstGeom>
          <a:noFill/>
          <a:ln/>
        </p:spPr>
        <p:txBody>
          <a:bodyPr wrap="square" lIns="0" tIns="0" rIns="0" bIns="0" rtlCol="0" anchor="ctr"/>
          <a:lstStyle/>
          <a:p>
            <a:pPr algn="ctr" indent="0" marL="0">
              <a:buNone/>
            </a:pPr>
            <a:r>
              <a:rPr lang="en-US" sz="800" b="1" dirty="0">
                <a:solidFill>
                  <a:srgbClr val="0A1628"/>
                </a:solidFill>
                <a:latin typeface="Calibri" pitchFamily="34" charset="0"/>
                <a:ea typeface="Calibri" pitchFamily="34" charset="-122"/>
                <a:cs typeface="Calibri" pitchFamily="34" charset="-120"/>
              </a:rPr>
              <a:t>APR 2022</a:t>
            </a:r>
            <a:endParaRPr lang="en-US" sz="800" dirty="0"/>
          </a:p>
        </p:txBody>
      </p:sp>
      <p:sp>
        <p:nvSpPr>
          <p:cNvPr id="22" name="Text 20"/>
          <p:cNvSpPr/>
          <p:nvPr/>
        </p:nvSpPr>
        <p:spPr>
          <a:xfrm>
            <a:off x="2066544" y="1828800"/>
            <a:ext cx="1426464" cy="411480"/>
          </a:xfrm>
          <a:prstGeom prst="rect">
            <a:avLst/>
          </a:prstGeom>
          <a:noFill/>
          <a:ln/>
        </p:spPr>
        <p:txBody>
          <a:bodyPr wrap="square" lIns="0" tIns="0" rIns="0" bIns="0"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  Price Cap +54%</a:t>
            </a:r>
            <a:endParaRPr lang="en-US" sz="850" dirty="0"/>
          </a:p>
        </p:txBody>
      </p:sp>
      <p:sp>
        <p:nvSpPr>
          <p:cNvPr id="23" name="Text 21"/>
          <p:cNvSpPr/>
          <p:nvPr/>
        </p:nvSpPr>
        <p:spPr>
          <a:xfrm>
            <a:off x="2066544" y="2240280"/>
            <a:ext cx="1426464" cy="1691640"/>
          </a:xfrm>
          <a:prstGeom prst="rect">
            <a:avLst/>
          </a:prstGeom>
          <a:noFill/>
          <a:ln/>
        </p:spPr>
        <p:txBody>
          <a:bodyPr wrap="square" lIns="0" tIns="0" rIns="0" bIns="0" rtlCol="0" anchor="ctr"/>
          <a:lstStyle/>
          <a:p>
            <a:pPr indent="0" marL="0">
              <a:buNone/>
            </a:pPr>
            <a:r>
              <a:rPr lang="en-US" sz="800" dirty="0">
                <a:solidFill>
                  <a:srgbClr val="E2E8F0"/>
                </a:solidFill>
                <a:latin typeface="Calibri" pitchFamily="34" charset="0"/>
                <a:ea typeface="Calibri" pitchFamily="34" charset="-122"/>
                <a:cs typeface="Calibri" pitchFamily="34" charset="-120"/>
              </a:rPr>
              <a:t>Ofgem raises the energy</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price cap by 54%.</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Household bills spike.</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Retailer costs escalate.</a:t>
            </a:r>
            <a:endParaRPr lang="en-US" sz="800" dirty="0"/>
          </a:p>
        </p:txBody>
      </p:sp>
      <p:sp>
        <p:nvSpPr>
          <p:cNvPr id="24" name="Shape 22"/>
          <p:cNvSpPr/>
          <p:nvPr/>
        </p:nvSpPr>
        <p:spPr>
          <a:xfrm>
            <a:off x="4293108" y="2990088"/>
            <a:ext cx="219456" cy="219456"/>
          </a:xfrm>
          <a:prstGeom prst="ellipse">
            <a:avLst/>
          </a:prstGeom>
          <a:solidFill>
            <a:srgbClr val="F59E0B"/>
          </a:solidFill>
          <a:ln w="12700">
            <a:solidFill>
              <a:srgbClr val="F59E0B"/>
            </a:solidFill>
            <a:prstDash val="solid"/>
          </a:ln>
        </p:spPr>
      </p:sp>
      <p:sp>
        <p:nvSpPr>
          <p:cNvPr id="25" name="Shape 23"/>
          <p:cNvSpPr/>
          <p:nvPr/>
        </p:nvSpPr>
        <p:spPr>
          <a:xfrm>
            <a:off x="4389120" y="3209544"/>
            <a:ext cx="27432" cy="1097280"/>
          </a:xfrm>
          <a:prstGeom prst="rect">
            <a:avLst/>
          </a:prstGeom>
          <a:solidFill>
            <a:srgbClr val="F59E0B"/>
          </a:solidFill>
          <a:ln w="12700">
            <a:solidFill>
              <a:srgbClr val="F59E0B"/>
            </a:solidFill>
            <a:prstDash val="solid"/>
          </a:ln>
        </p:spPr>
      </p:sp>
      <p:sp>
        <p:nvSpPr>
          <p:cNvPr id="26" name="Shape 24"/>
          <p:cNvSpPr/>
          <p:nvPr/>
        </p:nvSpPr>
        <p:spPr>
          <a:xfrm>
            <a:off x="3666744" y="3401568"/>
            <a:ext cx="1472184" cy="256032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27" name="Shape 25"/>
          <p:cNvSpPr/>
          <p:nvPr/>
        </p:nvSpPr>
        <p:spPr>
          <a:xfrm>
            <a:off x="3666744" y="3401568"/>
            <a:ext cx="1472184" cy="246888"/>
          </a:xfrm>
          <a:prstGeom prst="rect">
            <a:avLst/>
          </a:prstGeom>
          <a:solidFill>
            <a:srgbClr val="F59E0B"/>
          </a:solidFill>
          <a:ln w="12700">
            <a:solidFill>
              <a:srgbClr val="F59E0B"/>
            </a:solidFill>
            <a:prstDash val="solid"/>
          </a:ln>
        </p:spPr>
      </p:sp>
      <p:sp>
        <p:nvSpPr>
          <p:cNvPr id="28" name="Text 26"/>
          <p:cNvSpPr/>
          <p:nvPr/>
        </p:nvSpPr>
        <p:spPr>
          <a:xfrm>
            <a:off x="3666744" y="3401568"/>
            <a:ext cx="1472184" cy="246888"/>
          </a:xfrm>
          <a:prstGeom prst="rect">
            <a:avLst/>
          </a:prstGeom>
          <a:noFill/>
          <a:ln/>
        </p:spPr>
        <p:txBody>
          <a:bodyPr wrap="square" lIns="0" tIns="0" rIns="0" bIns="0" rtlCol="0" anchor="ctr"/>
          <a:lstStyle/>
          <a:p>
            <a:pPr algn="ctr" indent="0" marL="0">
              <a:buNone/>
            </a:pPr>
            <a:r>
              <a:rPr lang="en-US" sz="800" b="1" dirty="0">
                <a:solidFill>
                  <a:srgbClr val="0A1628"/>
                </a:solidFill>
                <a:latin typeface="Calibri" pitchFamily="34" charset="0"/>
                <a:ea typeface="Calibri" pitchFamily="34" charset="-122"/>
                <a:cs typeface="Calibri" pitchFamily="34" charset="-120"/>
              </a:rPr>
              <a:t>MAY 2022</a:t>
            </a:r>
            <a:endParaRPr lang="en-US" sz="800" dirty="0"/>
          </a:p>
        </p:txBody>
      </p:sp>
      <p:sp>
        <p:nvSpPr>
          <p:cNvPr id="29" name="Text 27"/>
          <p:cNvSpPr/>
          <p:nvPr/>
        </p:nvSpPr>
        <p:spPr>
          <a:xfrm>
            <a:off x="3694176" y="3657600"/>
            <a:ext cx="1426464" cy="411480"/>
          </a:xfrm>
          <a:prstGeom prst="rect">
            <a:avLst/>
          </a:prstGeom>
          <a:noFill/>
          <a:ln/>
        </p:spPr>
        <p:txBody>
          <a:bodyPr wrap="square" lIns="0" tIns="0" rIns="0" bIns="0"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  Windfall Tax</a:t>
            </a:r>
            <a:endParaRPr lang="en-US" sz="850" dirty="0"/>
          </a:p>
        </p:txBody>
      </p:sp>
      <p:sp>
        <p:nvSpPr>
          <p:cNvPr id="30" name="Text 28"/>
          <p:cNvSpPr/>
          <p:nvPr/>
        </p:nvSpPr>
        <p:spPr>
          <a:xfrm>
            <a:off x="3694176" y="4069080"/>
            <a:ext cx="1426464" cy="1691640"/>
          </a:xfrm>
          <a:prstGeom prst="rect">
            <a:avLst/>
          </a:prstGeom>
          <a:noFill/>
          <a:ln/>
        </p:spPr>
        <p:txBody>
          <a:bodyPr wrap="square" lIns="0" tIns="0" rIns="0" bIns="0" rtlCol="0" anchor="ctr"/>
          <a:lstStyle/>
          <a:p>
            <a:pPr indent="0" marL="0">
              <a:buNone/>
            </a:pPr>
            <a:r>
              <a:rPr lang="en-US" sz="800" dirty="0">
                <a:solidFill>
                  <a:srgbClr val="E2E8F0"/>
                </a:solidFill>
                <a:latin typeface="Calibri" pitchFamily="34" charset="0"/>
                <a:ea typeface="Calibri" pitchFamily="34" charset="-122"/>
                <a:cs typeface="Calibri" pitchFamily="34" charset="-120"/>
              </a:rPr>
              <a:t>UK introduces 25%</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windfall levy on oil &amp;</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gas producers. Energy</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stocks volatile.</a:t>
            </a:r>
            <a:endParaRPr lang="en-US" sz="800" dirty="0"/>
          </a:p>
        </p:txBody>
      </p:sp>
      <p:sp>
        <p:nvSpPr>
          <p:cNvPr id="31" name="Shape 29"/>
          <p:cNvSpPr/>
          <p:nvPr/>
        </p:nvSpPr>
        <p:spPr>
          <a:xfrm>
            <a:off x="5920740" y="2990088"/>
            <a:ext cx="219456" cy="219456"/>
          </a:xfrm>
          <a:prstGeom prst="ellipse">
            <a:avLst/>
          </a:prstGeom>
          <a:solidFill>
            <a:srgbClr val="EF4444"/>
          </a:solidFill>
          <a:ln w="12700">
            <a:solidFill>
              <a:srgbClr val="EF4444"/>
            </a:solidFill>
            <a:prstDash val="solid"/>
          </a:ln>
        </p:spPr>
      </p:sp>
      <p:sp>
        <p:nvSpPr>
          <p:cNvPr id="32" name="Shape 30"/>
          <p:cNvSpPr/>
          <p:nvPr/>
        </p:nvSpPr>
        <p:spPr>
          <a:xfrm>
            <a:off x="6016752" y="1874520"/>
            <a:ext cx="27432" cy="1133856"/>
          </a:xfrm>
          <a:prstGeom prst="rect">
            <a:avLst/>
          </a:prstGeom>
          <a:solidFill>
            <a:srgbClr val="EF4444"/>
          </a:solidFill>
          <a:ln w="12700">
            <a:solidFill>
              <a:srgbClr val="EF4444"/>
            </a:solidFill>
            <a:prstDash val="solid"/>
          </a:ln>
        </p:spPr>
      </p:sp>
      <p:sp>
        <p:nvSpPr>
          <p:cNvPr id="33" name="Shape 31"/>
          <p:cNvSpPr/>
          <p:nvPr/>
        </p:nvSpPr>
        <p:spPr>
          <a:xfrm>
            <a:off x="5294376" y="1572768"/>
            <a:ext cx="1472184" cy="2560320"/>
          </a:xfrm>
          <a:prstGeom prst="rect">
            <a:avLst/>
          </a:prstGeom>
          <a:solidFill>
            <a:srgbClr val="112040"/>
          </a:solidFill>
          <a:ln w="12700">
            <a:solidFill>
              <a:srgbClr val="EF4444"/>
            </a:solidFill>
            <a:prstDash val="solid"/>
          </a:ln>
          <a:effectLst>
            <a:outerShdw sx="100000" sy="100000" kx="0" ky="0" algn="bl" rotWithShape="0" blurRad="101600" dist="38100" dir="8100000">
              <a:srgbClr val="000000">
                <a:alpha val="25000"/>
              </a:srgbClr>
            </a:outerShdw>
          </a:effectLst>
        </p:spPr>
      </p:sp>
      <p:sp>
        <p:nvSpPr>
          <p:cNvPr id="34" name="Shape 32"/>
          <p:cNvSpPr/>
          <p:nvPr/>
        </p:nvSpPr>
        <p:spPr>
          <a:xfrm>
            <a:off x="5294376" y="1572768"/>
            <a:ext cx="1472184" cy="246888"/>
          </a:xfrm>
          <a:prstGeom prst="rect">
            <a:avLst/>
          </a:prstGeom>
          <a:solidFill>
            <a:srgbClr val="EF4444"/>
          </a:solidFill>
          <a:ln w="12700">
            <a:solidFill>
              <a:srgbClr val="EF4444"/>
            </a:solidFill>
            <a:prstDash val="solid"/>
          </a:ln>
        </p:spPr>
      </p:sp>
      <p:sp>
        <p:nvSpPr>
          <p:cNvPr id="35" name="Text 33"/>
          <p:cNvSpPr/>
          <p:nvPr/>
        </p:nvSpPr>
        <p:spPr>
          <a:xfrm>
            <a:off x="5294376" y="1572768"/>
            <a:ext cx="1472184" cy="246888"/>
          </a:xfrm>
          <a:prstGeom prst="rect">
            <a:avLst/>
          </a:prstGeom>
          <a:noFill/>
          <a:ln/>
        </p:spPr>
        <p:txBody>
          <a:bodyPr wrap="square" lIns="0" tIns="0" rIns="0" bIns="0" rtlCol="0" anchor="ctr"/>
          <a:lstStyle/>
          <a:p>
            <a:pPr algn="ctr" indent="0" marL="0">
              <a:buNone/>
            </a:pPr>
            <a:r>
              <a:rPr lang="en-US" sz="800" b="1" dirty="0">
                <a:solidFill>
                  <a:srgbClr val="0A1628"/>
                </a:solidFill>
                <a:latin typeface="Calibri" pitchFamily="34" charset="0"/>
                <a:ea typeface="Calibri" pitchFamily="34" charset="-122"/>
                <a:cs typeface="Calibri" pitchFamily="34" charset="-120"/>
              </a:rPr>
              <a:t>AUG 2022</a:t>
            </a:r>
            <a:endParaRPr lang="en-US" sz="800" dirty="0"/>
          </a:p>
        </p:txBody>
      </p:sp>
      <p:sp>
        <p:nvSpPr>
          <p:cNvPr id="36" name="Text 34"/>
          <p:cNvSpPr/>
          <p:nvPr/>
        </p:nvSpPr>
        <p:spPr>
          <a:xfrm>
            <a:off x="5321808" y="1828800"/>
            <a:ext cx="1426464" cy="411480"/>
          </a:xfrm>
          <a:prstGeom prst="rect">
            <a:avLst/>
          </a:prstGeom>
          <a:noFill/>
          <a:ln/>
        </p:spPr>
        <p:txBody>
          <a:bodyPr wrap="square" lIns="0" tIns="0" rIns="0" bIns="0"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  Gas Peaks 451p/therm</a:t>
            </a:r>
            <a:endParaRPr lang="en-US" sz="850" dirty="0"/>
          </a:p>
        </p:txBody>
      </p:sp>
      <p:sp>
        <p:nvSpPr>
          <p:cNvPr id="37" name="Text 35"/>
          <p:cNvSpPr/>
          <p:nvPr/>
        </p:nvSpPr>
        <p:spPr>
          <a:xfrm>
            <a:off x="5321808" y="2240280"/>
            <a:ext cx="1426464" cy="1691640"/>
          </a:xfrm>
          <a:prstGeom prst="rect">
            <a:avLst/>
          </a:prstGeom>
          <a:noFill/>
          <a:ln/>
        </p:spPr>
        <p:txBody>
          <a:bodyPr wrap="square" lIns="0" tIns="0" rIns="0" bIns="0" rtlCol="0" anchor="ctr"/>
          <a:lstStyle/>
          <a:p>
            <a:pPr indent="0" marL="0">
              <a:buNone/>
            </a:pPr>
            <a:r>
              <a:rPr lang="en-US" sz="800" dirty="0">
                <a:solidFill>
                  <a:srgbClr val="E2E8F0"/>
                </a:solidFill>
                <a:latin typeface="Calibri" pitchFamily="34" charset="0"/>
                <a:ea typeface="Calibri" pitchFamily="34" charset="-122"/>
                <a:cs typeface="Calibri" pitchFamily="34" charset="-120"/>
              </a:rPr>
              <a:t>Record high. Chemical,</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steel &amp; glass sectors</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cut production.</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Power rationing fears.</a:t>
            </a:r>
            <a:endParaRPr lang="en-US" sz="800" dirty="0"/>
          </a:p>
        </p:txBody>
      </p:sp>
      <p:sp>
        <p:nvSpPr>
          <p:cNvPr id="38" name="Shape 36"/>
          <p:cNvSpPr/>
          <p:nvPr/>
        </p:nvSpPr>
        <p:spPr>
          <a:xfrm>
            <a:off x="7548372" y="2990088"/>
            <a:ext cx="219456" cy="219456"/>
          </a:xfrm>
          <a:prstGeom prst="ellipse">
            <a:avLst/>
          </a:prstGeom>
          <a:solidFill>
            <a:srgbClr val="EF4444"/>
          </a:solidFill>
          <a:ln w="12700">
            <a:solidFill>
              <a:srgbClr val="EF4444"/>
            </a:solidFill>
            <a:prstDash val="solid"/>
          </a:ln>
        </p:spPr>
      </p:sp>
      <p:sp>
        <p:nvSpPr>
          <p:cNvPr id="39" name="Shape 37"/>
          <p:cNvSpPr/>
          <p:nvPr/>
        </p:nvSpPr>
        <p:spPr>
          <a:xfrm>
            <a:off x="7644384" y="3209544"/>
            <a:ext cx="27432" cy="1097280"/>
          </a:xfrm>
          <a:prstGeom prst="rect">
            <a:avLst/>
          </a:prstGeom>
          <a:solidFill>
            <a:srgbClr val="EF4444"/>
          </a:solidFill>
          <a:ln w="12700">
            <a:solidFill>
              <a:srgbClr val="EF4444"/>
            </a:solidFill>
            <a:prstDash val="solid"/>
          </a:ln>
        </p:spPr>
      </p:sp>
      <p:sp>
        <p:nvSpPr>
          <p:cNvPr id="40" name="Shape 38"/>
          <p:cNvSpPr/>
          <p:nvPr/>
        </p:nvSpPr>
        <p:spPr>
          <a:xfrm>
            <a:off x="6922008" y="3401568"/>
            <a:ext cx="1472184" cy="2560320"/>
          </a:xfrm>
          <a:prstGeom prst="rect">
            <a:avLst/>
          </a:prstGeom>
          <a:solidFill>
            <a:srgbClr val="112040"/>
          </a:solidFill>
          <a:ln w="12700">
            <a:solidFill>
              <a:srgbClr val="EF4444"/>
            </a:solidFill>
            <a:prstDash val="solid"/>
          </a:ln>
          <a:effectLst>
            <a:outerShdw sx="100000" sy="100000" kx="0" ky="0" algn="bl" rotWithShape="0" blurRad="101600" dist="38100" dir="8100000">
              <a:srgbClr val="000000">
                <a:alpha val="25000"/>
              </a:srgbClr>
            </a:outerShdw>
          </a:effectLst>
        </p:spPr>
      </p:sp>
      <p:sp>
        <p:nvSpPr>
          <p:cNvPr id="41" name="Shape 39"/>
          <p:cNvSpPr/>
          <p:nvPr/>
        </p:nvSpPr>
        <p:spPr>
          <a:xfrm>
            <a:off x="6922008" y="3401568"/>
            <a:ext cx="1472184" cy="246888"/>
          </a:xfrm>
          <a:prstGeom prst="rect">
            <a:avLst/>
          </a:prstGeom>
          <a:solidFill>
            <a:srgbClr val="EF4444"/>
          </a:solidFill>
          <a:ln w="12700">
            <a:solidFill>
              <a:srgbClr val="EF4444"/>
            </a:solidFill>
            <a:prstDash val="solid"/>
          </a:ln>
        </p:spPr>
      </p:sp>
      <p:sp>
        <p:nvSpPr>
          <p:cNvPr id="42" name="Text 40"/>
          <p:cNvSpPr/>
          <p:nvPr/>
        </p:nvSpPr>
        <p:spPr>
          <a:xfrm>
            <a:off x="6922008" y="3401568"/>
            <a:ext cx="1472184" cy="246888"/>
          </a:xfrm>
          <a:prstGeom prst="rect">
            <a:avLst/>
          </a:prstGeom>
          <a:noFill/>
          <a:ln/>
        </p:spPr>
        <p:txBody>
          <a:bodyPr wrap="square" lIns="0" tIns="0" rIns="0" bIns="0" rtlCol="0" anchor="ctr"/>
          <a:lstStyle/>
          <a:p>
            <a:pPr algn="ctr" indent="0" marL="0">
              <a:buNone/>
            </a:pPr>
            <a:r>
              <a:rPr lang="en-US" sz="800" b="1" dirty="0">
                <a:solidFill>
                  <a:srgbClr val="0A1628"/>
                </a:solidFill>
                <a:latin typeface="Calibri" pitchFamily="34" charset="0"/>
                <a:ea typeface="Calibri" pitchFamily="34" charset="-122"/>
                <a:cs typeface="Calibri" pitchFamily="34" charset="-120"/>
              </a:rPr>
              <a:t>SEP 2022</a:t>
            </a:r>
            <a:endParaRPr lang="en-US" sz="800" dirty="0"/>
          </a:p>
        </p:txBody>
      </p:sp>
      <p:sp>
        <p:nvSpPr>
          <p:cNvPr id="43" name="Text 41"/>
          <p:cNvSpPr/>
          <p:nvPr/>
        </p:nvSpPr>
        <p:spPr>
          <a:xfrm>
            <a:off x="6949440" y="3657600"/>
            <a:ext cx="1426464" cy="411480"/>
          </a:xfrm>
          <a:prstGeom prst="rect">
            <a:avLst/>
          </a:prstGeom>
          <a:noFill/>
          <a:ln/>
        </p:spPr>
        <p:txBody>
          <a:bodyPr wrap="square" lIns="0" tIns="0" rIns="0" bIns="0"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  Truss Mini-Budget</a:t>
            </a:r>
            <a:endParaRPr lang="en-US" sz="850" dirty="0"/>
          </a:p>
        </p:txBody>
      </p:sp>
      <p:sp>
        <p:nvSpPr>
          <p:cNvPr id="44" name="Text 42"/>
          <p:cNvSpPr/>
          <p:nvPr/>
        </p:nvSpPr>
        <p:spPr>
          <a:xfrm>
            <a:off x="6949440" y="4069080"/>
            <a:ext cx="1426464" cy="1691640"/>
          </a:xfrm>
          <a:prstGeom prst="rect">
            <a:avLst/>
          </a:prstGeom>
          <a:noFill/>
          <a:ln/>
        </p:spPr>
        <p:txBody>
          <a:bodyPr wrap="square" lIns="0" tIns="0" rIns="0" bIns="0" rtlCol="0" anchor="ctr"/>
          <a:lstStyle/>
          <a:p>
            <a:pPr indent="0" marL="0">
              <a:buNone/>
            </a:pPr>
            <a:r>
              <a:rPr lang="en-US" sz="800" dirty="0">
                <a:solidFill>
                  <a:srgbClr val="E2E8F0"/>
                </a:solidFill>
                <a:latin typeface="Calibri" pitchFamily="34" charset="0"/>
                <a:ea typeface="Calibri" pitchFamily="34" charset="-122"/>
                <a:cs typeface="Calibri" pitchFamily="34" charset="-120"/>
              </a:rPr>
              <a:t>Unfunded energy cap plan</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triggers gilt crisis. £</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crashes. Interest rates</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spike. Market turmoil.</a:t>
            </a:r>
            <a:endParaRPr lang="en-US" sz="800" dirty="0"/>
          </a:p>
        </p:txBody>
      </p:sp>
      <p:sp>
        <p:nvSpPr>
          <p:cNvPr id="45" name="Shape 43"/>
          <p:cNvSpPr/>
          <p:nvPr/>
        </p:nvSpPr>
        <p:spPr>
          <a:xfrm>
            <a:off x="9176004" y="2990088"/>
            <a:ext cx="219456" cy="219456"/>
          </a:xfrm>
          <a:prstGeom prst="ellipse">
            <a:avLst/>
          </a:prstGeom>
          <a:solidFill>
            <a:srgbClr val="94A3B8"/>
          </a:solidFill>
          <a:ln w="12700">
            <a:solidFill>
              <a:srgbClr val="94A3B8"/>
            </a:solidFill>
            <a:prstDash val="solid"/>
          </a:ln>
        </p:spPr>
      </p:sp>
      <p:sp>
        <p:nvSpPr>
          <p:cNvPr id="46" name="Shape 44"/>
          <p:cNvSpPr/>
          <p:nvPr/>
        </p:nvSpPr>
        <p:spPr>
          <a:xfrm>
            <a:off x="9272016" y="1874520"/>
            <a:ext cx="27432" cy="1133856"/>
          </a:xfrm>
          <a:prstGeom prst="rect">
            <a:avLst/>
          </a:prstGeom>
          <a:solidFill>
            <a:srgbClr val="94A3B8"/>
          </a:solidFill>
          <a:ln w="12700">
            <a:solidFill>
              <a:srgbClr val="94A3B8"/>
            </a:solidFill>
            <a:prstDash val="solid"/>
          </a:ln>
        </p:spPr>
      </p:sp>
      <p:sp>
        <p:nvSpPr>
          <p:cNvPr id="47" name="Shape 45"/>
          <p:cNvSpPr/>
          <p:nvPr/>
        </p:nvSpPr>
        <p:spPr>
          <a:xfrm>
            <a:off x="8549640" y="1572768"/>
            <a:ext cx="1472184" cy="2560320"/>
          </a:xfrm>
          <a:prstGeom prst="rect">
            <a:avLst/>
          </a:prstGeom>
          <a:solidFill>
            <a:srgbClr val="112040"/>
          </a:solidFill>
          <a:ln w="12700">
            <a:solidFill>
              <a:srgbClr val="94A3B8"/>
            </a:solidFill>
            <a:prstDash val="solid"/>
          </a:ln>
          <a:effectLst>
            <a:outerShdw sx="100000" sy="100000" kx="0" ky="0" algn="bl" rotWithShape="0" blurRad="101600" dist="38100" dir="8100000">
              <a:srgbClr val="000000">
                <a:alpha val="25000"/>
              </a:srgbClr>
            </a:outerShdw>
          </a:effectLst>
        </p:spPr>
      </p:sp>
      <p:sp>
        <p:nvSpPr>
          <p:cNvPr id="48" name="Shape 46"/>
          <p:cNvSpPr/>
          <p:nvPr/>
        </p:nvSpPr>
        <p:spPr>
          <a:xfrm>
            <a:off x="8549640" y="1572768"/>
            <a:ext cx="1472184" cy="246888"/>
          </a:xfrm>
          <a:prstGeom prst="rect">
            <a:avLst/>
          </a:prstGeom>
          <a:solidFill>
            <a:srgbClr val="94A3B8"/>
          </a:solidFill>
          <a:ln w="12700">
            <a:solidFill>
              <a:srgbClr val="94A3B8"/>
            </a:solidFill>
            <a:prstDash val="solid"/>
          </a:ln>
        </p:spPr>
      </p:sp>
      <p:sp>
        <p:nvSpPr>
          <p:cNvPr id="49" name="Text 47"/>
          <p:cNvSpPr/>
          <p:nvPr/>
        </p:nvSpPr>
        <p:spPr>
          <a:xfrm>
            <a:off x="8549640" y="1572768"/>
            <a:ext cx="1472184" cy="246888"/>
          </a:xfrm>
          <a:prstGeom prst="rect">
            <a:avLst/>
          </a:prstGeom>
          <a:noFill/>
          <a:ln/>
        </p:spPr>
        <p:txBody>
          <a:bodyPr wrap="square" lIns="0" tIns="0" rIns="0" bIns="0" rtlCol="0" anchor="ctr"/>
          <a:lstStyle/>
          <a:p>
            <a:pPr algn="ctr" indent="0" marL="0">
              <a:buNone/>
            </a:pPr>
            <a:r>
              <a:rPr lang="en-US" sz="800" b="1" dirty="0">
                <a:solidFill>
                  <a:srgbClr val="0A1628"/>
                </a:solidFill>
                <a:latin typeface="Calibri" pitchFamily="34" charset="0"/>
                <a:ea typeface="Calibri" pitchFamily="34" charset="-122"/>
                <a:cs typeface="Calibri" pitchFamily="34" charset="-120"/>
              </a:rPr>
              <a:t>OCT 2022</a:t>
            </a:r>
            <a:endParaRPr lang="en-US" sz="800" dirty="0"/>
          </a:p>
        </p:txBody>
      </p:sp>
      <p:sp>
        <p:nvSpPr>
          <p:cNvPr id="50" name="Text 48"/>
          <p:cNvSpPr/>
          <p:nvPr/>
        </p:nvSpPr>
        <p:spPr>
          <a:xfrm>
            <a:off x="8577072" y="1828800"/>
            <a:ext cx="1426464" cy="411480"/>
          </a:xfrm>
          <a:prstGeom prst="rect">
            <a:avLst/>
          </a:prstGeom>
          <a:noFill/>
          <a:ln/>
        </p:spPr>
        <p:txBody>
          <a:bodyPr wrap="square" lIns="0" tIns="0" rIns="0" bIns="0"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  Energy Price Guarantee</a:t>
            </a:r>
            <a:endParaRPr lang="en-US" sz="850" dirty="0"/>
          </a:p>
        </p:txBody>
      </p:sp>
      <p:sp>
        <p:nvSpPr>
          <p:cNvPr id="51" name="Text 49"/>
          <p:cNvSpPr/>
          <p:nvPr/>
        </p:nvSpPr>
        <p:spPr>
          <a:xfrm>
            <a:off x="8577072" y="2240280"/>
            <a:ext cx="1426464" cy="1691640"/>
          </a:xfrm>
          <a:prstGeom prst="rect">
            <a:avLst/>
          </a:prstGeom>
          <a:noFill/>
          <a:ln/>
        </p:spPr>
        <p:txBody>
          <a:bodyPr wrap="square" lIns="0" tIns="0" rIns="0" bIns="0" rtlCol="0" anchor="ctr"/>
          <a:lstStyle/>
          <a:p>
            <a:pPr indent="0" marL="0">
              <a:buNone/>
            </a:pPr>
            <a:r>
              <a:rPr lang="en-US" sz="800" dirty="0">
                <a:solidFill>
                  <a:srgbClr val="E2E8F0"/>
                </a:solidFill>
                <a:latin typeface="Calibri" pitchFamily="34" charset="0"/>
                <a:ea typeface="Calibri" pitchFamily="34" charset="-122"/>
                <a:cs typeface="Calibri" pitchFamily="34" charset="-120"/>
              </a:rPr>
              <a:t>EPG limits household</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bills. Government cost:</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~£55bn. Deficit fears</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mount. FTSE wobbles.</a:t>
            </a:r>
            <a:endParaRPr lang="en-US" sz="800" dirty="0"/>
          </a:p>
        </p:txBody>
      </p:sp>
      <p:sp>
        <p:nvSpPr>
          <p:cNvPr id="52" name="Shape 50"/>
          <p:cNvSpPr/>
          <p:nvPr/>
        </p:nvSpPr>
        <p:spPr>
          <a:xfrm>
            <a:off x="10803636" y="2990088"/>
            <a:ext cx="219456" cy="219456"/>
          </a:xfrm>
          <a:prstGeom prst="ellipse">
            <a:avLst/>
          </a:prstGeom>
          <a:solidFill>
            <a:srgbClr val="EF4444"/>
          </a:solidFill>
          <a:ln w="12700">
            <a:solidFill>
              <a:srgbClr val="EF4444"/>
            </a:solidFill>
            <a:prstDash val="solid"/>
          </a:ln>
        </p:spPr>
      </p:sp>
      <p:sp>
        <p:nvSpPr>
          <p:cNvPr id="53" name="Shape 51"/>
          <p:cNvSpPr/>
          <p:nvPr/>
        </p:nvSpPr>
        <p:spPr>
          <a:xfrm>
            <a:off x="10899648" y="3209544"/>
            <a:ext cx="27432" cy="1097280"/>
          </a:xfrm>
          <a:prstGeom prst="rect">
            <a:avLst/>
          </a:prstGeom>
          <a:solidFill>
            <a:srgbClr val="EF4444"/>
          </a:solidFill>
          <a:ln w="12700">
            <a:solidFill>
              <a:srgbClr val="EF4444"/>
            </a:solidFill>
            <a:prstDash val="solid"/>
          </a:ln>
        </p:spPr>
      </p:sp>
      <p:sp>
        <p:nvSpPr>
          <p:cNvPr id="54" name="Shape 52"/>
          <p:cNvSpPr/>
          <p:nvPr/>
        </p:nvSpPr>
        <p:spPr>
          <a:xfrm>
            <a:off x="10177272" y="3401568"/>
            <a:ext cx="1472184" cy="2560320"/>
          </a:xfrm>
          <a:prstGeom prst="rect">
            <a:avLst/>
          </a:prstGeom>
          <a:solidFill>
            <a:srgbClr val="112040"/>
          </a:solidFill>
          <a:ln w="12700">
            <a:solidFill>
              <a:srgbClr val="EF4444"/>
            </a:solidFill>
            <a:prstDash val="solid"/>
          </a:ln>
          <a:effectLst>
            <a:outerShdw sx="100000" sy="100000" kx="0" ky="0" algn="bl" rotWithShape="0" blurRad="101600" dist="38100" dir="8100000">
              <a:srgbClr val="000000">
                <a:alpha val="25000"/>
              </a:srgbClr>
            </a:outerShdw>
          </a:effectLst>
        </p:spPr>
      </p:sp>
      <p:sp>
        <p:nvSpPr>
          <p:cNvPr id="55" name="Shape 53"/>
          <p:cNvSpPr/>
          <p:nvPr/>
        </p:nvSpPr>
        <p:spPr>
          <a:xfrm>
            <a:off x="10177272" y="3401568"/>
            <a:ext cx="1472184" cy="246888"/>
          </a:xfrm>
          <a:prstGeom prst="rect">
            <a:avLst/>
          </a:prstGeom>
          <a:solidFill>
            <a:srgbClr val="EF4444"/>
          </a:solidFill>
          <a:ln w="12700">
            <a:solidFill>
              <a:srgbClr val="EF4444"/>
            </a:solidFill>
            <a:prstDash val="solid"/>
          </a:ln>
        </p:spPr>
      </p:sp>
      <p:sp>
        <p:nvSpPr>
          <p:cNvPr id="56" name="Text 54"/>
          <p:cNvSpPr/>
          <p:nvPr/>
        </p:nvSpPr>
        <p:spPr>
          <a:xfrm>
            <a:off x="10177272" y="3401568"/>
            <a:ext cx="1472184" cy="246888"/>
          </a:xfrm>
          <a:prstGeom prst="rect">
            <a:avLst/>
          </a:prstGeom>
          <a:noFill/>
          <a:ln/>
        </p:spPr>
        <p:txBody>
          <a:bodyPr wrap="square" lIns="0" tIns="0" rIns="0" bIns="0" rtlCol="0" anchor="ctr"/>
          <a:lstStyle/>
          <a:p>
            <a:pPr algn="ctr" indent="0" marL="0">
              <a:buNone/>
            </a:pPr>
            <a:r>
              <a:rPr lang="en-US" sz="800" b="1" dirty="0">
                <a:solidFill>
                  <a:srgbClr val="0A1628"/>
                </a:solidFill>
                <a:latin typeface="Calibri" pitchFamily="34" charset="0"/>
                <a:ea typeface="Calibri" pitchFamily="34" charset="-122"/>
                <a:cs typeface="Calibri" pitchFamily="34" charset="-120"/>
              </a:rPr>
              <a:t>Q4 2022</a:t>
            </a:r>
            <a:endParaRPr lang="en-US" sz="800" dirty="0"/>
          </a:p>
        </p:txBody>
      </p:sp>
      <p:sp>
        <p:nvSpPr>
          <p:cNvPr id="57" name="Text 55"/>
          <p:cNvSpPr/>
          <p:nvPr/>
        </p:nvSpPr>
        <p:spPr>
          <a:xfrm>
            <a:off x="10204704" y="3657600"/>
            <a:ext cx="1426464" cy="411480"/>
          </a:xfrm>
          <a:prstGeom prst="rect">
            <a:avLst/>
          </a:prstGeom>
          <a:noFill/>
          <a:ln/>
        </p:spPr>
        <p:txBody>
          <a:bodyPr wrap="square" lIns="0" tIns="0" rIns="0" bIns="0"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  Wave of Profit Warnings</a:t>
            </a:r>
            <a:endParaRPr lang="en-US" sz="850" dirty="0"/>
          </a:p>
        </p:txBody>
      </p:sp>
      <p:sp>
        <p:nvSpPr>
          <p:cNvPr id="58" name="Text 56"/>
          <p:cNvSpPr/>
          <p:nvPr/>
        </p:nvSpPr>
        <p:spPr>
          <a:xfrm>
            <a:off x="10204704" y="4069080"/>
            <a:ext cx="1426464" cy="1691640"/>
          </a:xfrm>
          <a:prstGeom prst="rect">
            <a:avLst/>
          </a:prstGeom>
          <a:noFill/>
          <a:ln/>
        </p:spPr>
        <p:txBody>
          <a:bodyPr wrap="square" lIns="0" tIns="0" rIns="0" bIns="0" rtlCol="0" anchor="ctr"/>
          <a:lstStyle/>
          <a:p>
            <a:pPr indent="0" marL="0">
              <a:buNone/>
            </a:pPr>
            <a:r>
              <a:rPr lang="en-US" sz="800" dirty="0">
                <a:solidFill>
                  <a:srgbClr val="E2E8F0"/>
                </a:solidFill>
                <a:latin typeface="Calibri" pitchFamily="34" charset="0"/>
                <a:ea typeface="Calibri" pitchFamily="34" charset="-122"/>
                <a:cs typeface="Calibri" pitchFamily="34" charset="-120"/>
              </a:rPr>
              <a:t>36 FTSE Retailers warn.</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60% of Personal Care</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stores issue guidance</a:t>
            </a:r>
            <a:endParaRPr lang="en-US" sz="800" dirty="0"/>
          </a:p>
          <a:p>
            <a:pPr indent="0" marL="0">
              <a:buNone/>
            </a:pPr>
            <a:r>
              <a:rPr lang="en-US" sz="800" dirty="0">
                <a:solidFill>
                  <a:srgbClr val="E2E8F0"/>
                </a:solidFill>
                <a:latin typeface="Calibri" pitchFamily="34" charset="0"/>
                <a:ea typeface="Calibri" pitchFamily="34" charset="-122"/>
                <a:cs typeface="Calibri" pitchFamily="34" charset="-120"/>
              </a:rPr>
              <a:t>cuts. 16-yr food high.</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54864"/>
          </a:xfrm>
          <a:prstGeom prst="rect">
            <a:avLst/>
          </a:prstGeom>
          <a:solidFill>
            <a:srgbClr val="F59E0B"/>
          </a:solidFill>
          <a:ln w="12700">
            <a:solidFill>
              <a:srgbClr val="F59E0B"/>
            </a:solidFill>
            <a:prstDash val="solid"/>
          </a:ln>
        </p:spPr>
      </p:sp>
      <p:sp>
        <p:nvSpPr>
          <p:cNvPr id="3" name="Shape 1"/>
          <p:cNvSpPr/>
          <p:nvPr/>
        </p:nvSpPr>
        <p:spPr>
          <a:xfrm>
            <a:off x="0" y="6729984"/>
            <a:ext cx="12161520" cy="128016"/>
          </a:xfrm>
          <a:prstGeom prst="rect">
            <a:avLst/>
          </a:prstGeom>
          <a:solidFill>
            <a:srgbClr val="1A2E50"/>
          </a:solidFill>
          <a:ln w="12700">
            <a:solidFill>
              <a:srgbClr val="1A2E50"/>
            </a:solidFill>
            <a:prstDash val="solid"/>
          </a:ln>
        </p:spPr>
      </p:sp>
      <p:sp>
        <p:nvSpPr>
          <p:cNvPr id="4" name="Text 2"/>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4 / 11</a:t>
            </a:r>
            <a:endParaRPr lang="en-US" sz="800" dirty="0"/>
          </a:p>
        </p:txBody>
      </p:sp>
      <p:sp>
        <p:nvSpPr>
          <p:cNvPr id="5" name="Shape 3"/>
          <p:cNvSpPr/>
          <p:nvPr/>
        </p:nvSpPr>
        <p:spPr>
          <a:xfrm>
            <a:off x="365760" y="502920"/>
            <a:ext cx="54864" cy="411480"/>
          </a:xfrm>
          <a:prstGeom prst="rect">
            <a:avLst/>
          </a:prstGeom>
          <a:solidFill>
            <a:srgbClr val="F59E0B"/>
          </a:solidFill>
          <a:ln w="12700">
            <a:solidFill>
              <a:srgbClr val="F59E0B"/>
            </a:solidFill>
            <a:prstDash val="solid"/>
          </a:ln>
        </p:spPr>
      </p:sp>
      <p:sp>
        <p:nvSpPr>
          <p:cNvPr id="6" name="Text 4"/>
          <p:cNvSpPr/>
          <p:nvPr/>
        </p:nvSpPr>
        <p:spPr>
          <a:xfrm>
            <a:off x="502920" y="502920"/>
            <a:ext cx="4572000" cy="201168"/>
          </a:xfrm>
          <a:prstGeom prst="rect">
            <a:avLst/>
          </a:prstGeom>
          <a:noFill/>
          <a:ln/>
        </p:spPr>
        <p:txBody>
          <a:bodyPr wrap="square" lIns="0" tIns="0" rIns="0" bIns="0" rtlCol="0" anchor="ctr"/>
          <a:lstStyle/>
          <a:p>
            <a:pPr indent="0" marL="0">
              <a:buNone/>
            </a:pPr>
            <a:r>
              <a:rPr lang="en-US" sz="800" b="1" spc="300" kern="0" dirty="0">
                <a:solidFill>
                  <a:srgbClr val="F59E0B"/>
                </a:solidFill>
                <a:latin typeface="Calibri" pitchFamily="34" charset="0"/>
                <a:ea typeface="Calibri" pitchFamily="34" charset="-122"/>
                <a:cs typeface="Calibri" pitchFamily="34" charset="-120"/>
              </a:rPr>
              <a:t>SECTOR IMPACT ANALYSIS</a:t>
            </a:r>
            <a:endParaRPr lang="en-US" sz="800" dirty="0"/>
          </a:p>
        </p:txBody>
      </p:sp>
      <p:sp>
        <p:nvSpPr>
          <p:cNvPr id="7" name="Text 5"/>
          <p:cNvSpPr/>
          <p:nvPr/>
        </p:nvSpPr>
        <p:spPr>
          <a:xfrm>
            <a:off x="502920" y="713232"/>
            <a:ext cx="10972800" cy="475488"/>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Sectors Blindsided by the Energy Shock</a:t>
            </a:r>
            <a:endParaRPr lang="en-US" sz="2800" dirty="0"/>
          </a:p>
        </p:txBody>
      </p:sp>
      <p:sp>
        <p:nvSpPr>
          <p:cNvPr id="8" name="Text 6"/>
          <p:cNvSpPr/>
          <p:nvPr/>
        </p:nvSpPr>
        <p:spPr>
          <a:xfrm>
            <a:off x="502920" y="1179576"/>
            <a:ext cx="10972800" cy="347472"/>
          </a:xfrm>
          <a:prstGeom prst="rect">
            <a:avLst/>
          </a:prstGeom>
          <a:noFill/>
          <a:ln/>
        </p:spPr>
        <p:txBody>
          <a:bodyPr wrap="square" lIns="0" tIns="0" rIns="0" bIns="0" rtlCol="0" anchor="ctr"/>
          <a:lstStyle/>
          <a:p>
            <a:pPr indent="0" marL="0">
              <a:buNone/>
            </a:pPr>
            <a:r>
              <a:rPr lang="en-US" sz="1800" dirty="0">
                <a:solidFill>
                  <a:srgbClr val="FCD34D"/>
                </a:solidFill>
                <a:latin typeface="Calibri" pitchFamily="34" charset="0"/>
                <a:ea typeface="Calibri" pitchFamily="34" charset="-122"/>
                <a:cs typeface="Calibri" pitchFamily="34" charset="-120"/>
              </a:rPr>
              <a:t>Profit warning frequency and earnings impact by FTSE sector — 2022</a:t>
            </a:r>
            <a:endParaRPr lang="en-US" sz="1800" dirty="0"/>
          </a:p>
        </p:txBody>
      </p:sp>
      <p:graphicFrame>
        <p:nvGraphicFramePr>
          <p:cNvPr id="9" name="Chart 0" descr=""/>
          <p:cNvGraphicFramePr/>
          <p:nvPr/>
        </p:nvGraphicFramePr>
        <p:xfrm>
          <a:off x="365760" y="1691640"/>
          <a:ext cx="6583680" cy="4160520"/>
        </p:xfrm>
        <a:graphic xmlns:a="http://schemas.openxmlformats.org/drawingml/2006/main">
          <a:graphicData uri="http://schemas.openxmlformats.org/drawingml/2006/chart">
            <c:chart xmlns:c="http://schemas.openxmlformats.org/drawingml/2006/chart" r:id="rId1"/>
          </a:graphicData>
        </a:graphic>
      </p:graphicFrame>
      <p:sp>
        <p:nvSpPr>
          <p:cNvPr id="10" name="Text 7"/>
          <p:cNvSpPr/>
          <p:nvPr/>
        </p:nvSpPr>
        <p:spPr>
          <a:xfrm>
            <a:off x="365760" y="5897880"/>
            <a:ext cx="6583680" cy="228600"/>
          </a:xfrm>
          <a:prstGeom prst="rect">
            <a:avLst/>
          </a:prstGeom>
          <a:noFill/>
          <a:ln/>
        </p:spPr>
        <p:txBody>
          <a:bodyPr wrap="square" lIns="0" tIns="0" rIns="0" bIns="0" rtlCol="0" anchor="ctr"/>
          <a:lstStyle/>
          <a:p>
            <a:pPr algn="ctr" indent="0" marL="0">
              <a:buNone/>
            </a:pPr>
            <a:r>
              <a:rPr lang="en-US" sz="800" dirty="0">
                <a:solidFill>
                  <a:srgbClr val="64748B"/>
                </a:solidFill>
                <a:latin typeface="Calibri" pitchFamily="34" charset="0"/>
                <a:ea typeface="Calibri" pitchFamily="34" charset="-122"/>
                <a:cs typeface="Calibri" pitchFamily="34" charset="-120"/>
              </a:rPr>
              <a:t>% of companies issuing ≥1 profit warning in 2022  (Source: EY-Parthenon)</a:t>
            </a:r>
            <a:endParaRPr lang="en-US" sz="800" dirty="0"/>
          </a:p>
        </p:txBody>
      </p:sp>
      <p:sp>
        <p:nvSpPr>
          <p:cNvPr id="11" name="Shape 8"/>
          <p:cNvSpPr/>
          <p:nvPr/>
        </p:nvSpPr>
        <p:spPr>
          <a:xfrm>
            <a:off x="7223760" y="1691640"/>
            <a:ext cx="4572000" cy="987552"/>
          </a:xfrm>
          <a:prstGeom prst="rect">
            <a:avLst/>
          </a:prstGeom>
          <a:solidFill>
            <a:srgbClr val="112040"/>
          </a:solidFill>
          <a:ln w="12700">
            <a:solidFill>
              <a:srgbClr val="1E3A5F"/>
            </a:solidFill>
            <a:prstDash val="solid"/>
          </a:ln>
          <a:effectLst>
            <a:outerShdw sx="100000" sy="100000" kx="0" ky="0" algn="bl" rotWithShape="0" blurRad="101600" dist="38100" dir="8100000">
              <a:srgbClr val="000000">
                <a:alpha val="25000"/>
              </a:srgbClr>
            </a:outerShdw>
          </a:effectLst>
        </p:spPr>
      </p:sp>
      <p:sp>
        <p:nvSpPr>
          <p:cNvPr id="12" name="Shape 9"/>
          <p:cNvSpPr/>
          <p:nvPr/>
        </p:nvSpPr>
        <p:spPr>
          <a:xfrm>
            <a:off x="7223760" y="1691640"/>
            <a:ext cx="45720" cy="987552"/>
          </a:xfrm>
          <a:prstGeom prst="rect">
            <a:avLst/>
          </a:prstGeom>
          <a:solidFill>
            <a:srgbClr val="EF4444"/>
          </a:solidFill>
          <a:ln w="12700">
            <a:solidFill>
              <a:srgbClr val="EF4444"/>
            </a:solidFill>
            <a:prstDash val="solid"/>
          </a:ln>
        </p:spPr>
      </p:sp>
      <p:sp>
        <p:nvSpPr>
          <p:cNvPr id="13" name="Text 10"/>
          <p:cNvSpPr/>
          <p:nvPr/>
        </p:nvSpPr>
        <p:spPr>
          <a:xfrm>
            <a:off x="7333488" y="1783080"/>
            <a:ext cx="4389120" cy="274320"/>
          </a:xfrm>
          <a:prstGeom prst="rect">
            <a:avLst/>
          </a:prstGeom>
          <a:noFill/>
          <a:ln/>
        </p:spPr>
        <p:txBody>
          <a:bodyPr wrap="square" lIns="0" tIns="0" rIns="0" bIns="0" rtlCol="0" anchor="ctr"/>
          <a:lstStyle/>
          <a:p>
            <a:pPr indent="0" marL="0">
              <a:buNone/>
            </a:pPr>
            <a:r>
              <a:rPr lang="en-US" sz="1000" b="1" dirty="0">
                <a:solidFill>
                  <a:srgbClr val="EF4444"/>
                </a:solidFill>
                <a:latin typeface="Calibri" pitchFamily="34" charset="0"/>
                <a:ea typeface="Calibri" pitchFamily="34" charset="-122"/>
                <a:cs typeface="Calibri" pitchFamily="34" charset="-120"/>
              </a:rPr>
              <a:t>⚡ Chemicals (35%)</a:t>
            </a:r>
            <a:endParaRPr lang="en-US" sz="1000" dirty="0"/>
          </a:p>
        </p:txBody>
      </p:sp>
      <p:sp>
        <p:nvSpPr>
          <p:cNvPr id="14" name="Text 11"/>
          <p:cNvSpPr/>
          <p:nvPr/>
        </p:nvSpPr>
        <p:spPr>
          <a:xfrm>
            <a:off x="7333488" y="2039112"/>
            <a:ext cx="4389120" cy="548640"/>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Energy = 30–60% of operating cost base. Croda, Synthomer &amp; Johnson Matthey all cut production targets. INEOS closed Grangemouth synthetic ethanol plant permanently.</a:t>
            </a:r>
            <a:endParaRPr lang="en-US" sz="950" dirty="0"/>
          </a:p>
        </p:txBody>
      </p:sp>
      <p:sp>
        <p:nvSpPr>
          <p:cNvPr id="15" name="Shape 12"/>
          <p:cNvSpPr/>
          <p:nvPr/>
        </p:nvSpPr>
        <p:spPr>
          <a:xfrm>
            <a:off x="7223760" y="2770632"/>
            <a:ext cx="4572000" cy="987552"/>
          </a:xfrm>
          <a:prstGeom prst="rect">
            <a:avLst/>
          </a:prstGeom>
          <a:solidFill>
            <a:srgbClr val="112040"/>
          </a:solidFill>
          <a:ln w="12700">
            <a:solidFill>
              <a:srgbClr val="1E3A5F"/>
            </a:solidFill>
            <a:prstDash val="solid"/>
          </a:ln>
          <a:effectLst>
            <a:outerShdw sx="100000" sy="100000" kx="0" ky="0" algn="bl" rotWithShape="0" blurRad="101600" dist="38100" dir="8100000">
              <a:srgbClr val="000000">
                <a:alpha val="25000"/>
              </a:srgbClr>
            </a:outerShdw>
          </a:effectLst>
        </p:spPr>
      </p:sp>
      <p:sp>
        <p:nvSpPr>
          <p:cNvPr id="16" name="Shape 13"/>
          <p:cNvSpPr/>
          <p:nvPr/>
        </p:nvSpPr>
        <p:spPr>
          <a:xfrm>
            <a:off x="7223760" y="2770632"/>
            <a:ext cx="45720" cy="987552"/>
          </a:xfrm>
          <a:prstGeom prst="rect">
            <a:avLst/>
          </a:prstGeom>
          <a:solidFill>
            <a:srgbClr val="EF4444"/>
          </a:solidFill>
          <a:ln w="12700">
            <a:solidFill>
              <a:srgbClr val="EF4444"/>
            </a:solidFill>
            <a:prstDash val="solid"/>
          </a:ln>
        </p:spPr>
      </p:sp>
      <p:sp>
        <p:nvSpPr>
          <p:cNvPr id="17" name="Text 14"/>
          <p:cNvSpPr/>
          <p:nvPr/>
        </p:nvSpPr>
        <p:spPr>
          <a:xfrm>
            <a:off x="7333488" y="2862072"/>
            <a:ext cx="4389120" cy="274320"/>
          </a:xfrm>
          <a:prstGeom prst="rect">
            <a:avLst/>
          </a:prstGeom>
          <a:noFill/>
          <a:ln/>
        </p:spPr>
        <p:txBody>
          <a:bodyPr wrap="square" lIns="0" tIns="0" rIns="0" bIns="0" rtlCol="0" anchor="ctr"/>
          <a:lstStyle/>
          <a:p>
            <a:pPr indent="0" marL="0">
              <a:buNone/>
            </a:pPr>
            <a:r>
              <a:rPr lang="en-US" sz="1000" b="1" dirty="0">
                <a:solidFill>
                  <a:srgbClr val="EF4444"/>
                </a:solidFill>
                <a:latin typeface="Calibri" pitchFamily="34" charset="0"/>
                <a:ea typeface="Calibri" pitchFamily="34" charset="-122"/>
                <a:cs typeface="Calibri" pitchFamily="34" charset="-120"/>
              </a:rPr>
              <a:t>🛒 Retailers (48%)</a:t>
            </a:r>
            <a:endParaRPr lang="en-US" sz="1000" dirty="0"/>
          </a:p>
        </p:txBody>
      </p:sp>
      <p:sp>
        <p:nvSpPr>
          <p:cNvPr id="18" name="Text 15"/>
          <p:cNvSpPr/>
          <p:nvPr/>
        </p:nvSpPr>
        <p:spPr>
          <a:xfrm>
            <a:off x="7333488" y="3118104"/>
            <a:ext cx="4389120" cy="548640"/>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36 FTSE Retailers issued warnings — highest absolute count. Logistics, refrigeration &amp; heating costs exploded. Margins already razor-thin before the crisis.</a:t>
            </a:r>
            <a:endParaRPr lang="en-US" sz="950" dirty="0"/>
          </a:p>
        </p:txBody>
      </p:sp>
      <p:sp>
        <p:nvSpPr>
          <p:cNvPr id="19" name="Shape 16"/>
          <p:cNvSpPr/>
          <p:nvPr/>
        </p:nvSpPr>
        <p:spPr>
          <a:xfrm>
            <a:off x="7223760" y="3849624"/>
            <a:ext cx="4572000" cy="987552"/>
          </a:xfrm>
          <a:prstGeom prst="rect">
            <a:avLst/>
          </a:prstGeom>
          <a:solidFill>
            <a:srgbClr val="112040"/>
          </a:solidFill>
          <a:ln w="12700">
            <a:solidFill>
              <a:srgbClr val="1E3A5F"/>
            </a:solidFill>
            <a:prstDash val="solid"/>
          </a:ln>
          <a:effectLst>
            <a:outerShdw sx="100000" sy="100000" kx="0" ky="0" algn="bl" rotWithShape="0" blurRad="101600" dist="38100" dir="8100000">
              <a:srgbClr val="000000">
                <a:alpha val="25000"/>
              </a:srgbClr>
            </a:outerShdw>
          </a:effectLst>
        </p:spPr>
      </p:sp>
      <p:sp>
        <p:nvSpPr>
          <p:cNvPr id="20" name="Shape 17"/>
          <p:cNvSpPr/>
          <p:nvPr/>
        </p:nvSpPr>
        <p:spPr>
          <a:xfrm>
            <a:off x="7223760" y="3849624"/>
            <a:ext cx="45720" cy="987552"/>
          </a:xfrm>
          <a:prstGeom prst="rect">
            <a:avLst/>
          </a:prstGeom>
          <a:solidFill>
            <a:srgbClr val="F59E0B"/>
          </a:solidFill>
          <a:ln w="12700">
            <a:solidFill>
              <a:srgbClr val="F59E0B"/>
            </a:solidFill>
            <a:prstDash val="solid"/>
          </a:ln>
        </p:spPr>
      </p:sp>
      <p:sp>
        <p:nvSpPr>
          <p:cNvPr id="21" name="Text 18"/>
          <p:cNvSpPr/>
          <p:nvPr/>
        </p:nvSpPr>
        <p:spPr>
          <a:xfrm>
            <a:off x="7333488" y="3941064"/>
            <a:ext cx="4389120" cy="274320"/>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 Food Producers</a:t>
            </a:r>
            <a:endParaRPr lang="en-US" sz="1000" dirty="0"/>
          </a:p>
        </p:txBody>
      </p:sp>
      <p:sp>
        <p:nvSpPr>
          <p:cNvPr id="22" name="Text 19"/>
          <p:cNvSpPr/>
          <p:nvPr/>
        </p:nvSpPr>
        <p:spPr>
          <a:xfrm>
            <a:off x="7333488" y="4197096"/>
            <a:ext cx="4389120" cy="548640"/>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16-year high in profit warnings. Energy + ingredient inflation = double squeeze. Passing on price increases to supermarkets proved extremely difficult.</a:t>
            </a:r>
            <a:endParaRPr lang="en-US" sz="950" dirty="0"/>
          </a:p>
        </p:txBody>
      </p:sp>
      <p:sp>
        <p:nvSpPr>
          <p:cNvPr id="23" name="Shape 20"/>
          <p:cNvSpPr/>
          <p:nvPr/>
        </p:nvSpPr>
        <p:spPr>
          <a:xfrm>
            <a:off x="7223760" y="4928616"/>
            <a:ext cx="4572000" cy="987552"/>
          </a:xfrm>
          <a:prstGeom prst="rect">
            <a:avLst/>
          </a:prstGeom>
          <a:solidFill>
            <a:srgbClr val="112040"/>
          </a:solidFill>
          <a:ln w="12700">
            <a:solidFill>
              <a:srgbClr val="1E3A5F"/>
            </a:solidFill>
            <a:prstDash val="solid"/>
          </a:ln>
          <a:effectLst>
            <a:outerShdw sx="100000" sy="100000" kx="0" ky="0" algn="bl" rotWithShape="0" blurRad="101600" dist="38100" dir="8100000">
              <a:srgbClr val="000000">
                <a:alpha val="25000"/>
              </a:srgbClr>
            </a:outerShdw>
          </a:effectLst>
        </p:spPr>
      </p:sp>
      <p:sp>
        <p:nvSpPr>
          <p:cNvPr id="24" name="Shape 21"/>
          <p:cNvSpPr/>
          <p:nvPr/>
        </p:nvSpPr>
        <p:spPr>
          <a:xfrm>
            <a:off x="7223760" y="4928616"/>
            <a:ext cx="45720" cy="987552"/>
          </a:xfrm>
          <a:prstGeom prst="rect">
            <a:avLst/>
          </a:prstGeom>
          <a:solidFill>
            <a:srgbClr val="F59E0B"/>
          </a:solidFill>
          <a:ln w="12700">
            <a:solidFill>
              <a:srgbClr val="F59E0B"/>
            </a:solidFill>
            <a:prstDash val="solid"/>
          </a:ln>
        </p:spPr>
      </p:sp>
      <p:sp>
        <p:nvSpPr>
          <p:cNvPr id="25" name="Text 22"/>
          <p:cNvSpPr/>
          <p:nvPr/>
        </p:nvSpPr>
        <p:spPr>
          <a:xfrm>
            <a:off x="7333488" y="5020056"/>
            <a:ext cx="4389120" cy="274320"/>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 Travel &amp; Leisure</a:t>
            </a:r>
            <a:endParaRPr lang="en-US" sz="1000" dirty="0"/>
          </a:p>
        </p:txBody>
      </p:sp>
      <p:sp>
        <p:nvSpPr>
          <p:cNvPr id="26" name="Text 23"/>
          <p:cNvSpPr/>
          <p:nvPr/>
        </p:nvSpPr>
        <p:spPr>
          <a:xfrm>
            <a:off x="7333488" y="5276088"/>
            <a:ext cx="4389120" cy="548640"/>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25 warnings. Jet fuel costs surged. Hotels &amp; venues faced large heating bills. Pubs, restaurants and cinemas all warned or restructured.</a:t>
            </a:r>
            <a:endParaRPr lang="en-US" sz="9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54864"/>
          </a:xfrm>
          <a:prstGeom prst="rect">
            <a:avLst/>
          </a:prstGeom>
          <a:solidFill>
            <a:srgbClr val="F59E0B"/>
          </a:solidFill>
          <a:ln w="12700">
            <a:solidFill>
              <a:srgbClr val="F59E0B"/>
            </a:solidFill>
            <a:prstDash val="solid"/>
          </a:ln>
        </p:spPr>
      </p:sp>
      <p:sp>
        <p:nvSpPr>
          <p:cNvPr id="3" name="Shape 1"/>
          <p:cNvSpPr/>
          <p:nvPr/>
        </p:nvSpPr>
        <p:spPr>
          <a:xfrm>
            <a:off x="0" y="6729984"/>
            <a:ext cx="12161520" cy="128016"/>
          </a:xfrm>
          <a:prstGeom prst="rect">
            <a:avLst/>
          </a:prstGeom>
          <a:solidFill>
            <a:srgbClr val="1A2E50"/>
          </a:solidFill>
          <a:ln w="12700">
            <a:solidFill>
              <a:srgbClr val="1A2E50"/>
            </a:solidFill>
            <a:prstDash val="solid"/>
          </a:ln>
        </p:spPr>
      </p:sp>
      <p:sp>
        <p:nvSpPr>
          <p:cNvPr id="4" name="Text 2"/>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5 / 11</a:t>
            </a:r>
            <a:endParaRPr lang="en-US" sz="800" dirty="0"/>
          </a:p>
        </p:txBody>
      </p:sp>
      <p:sp>
        <p:nvSpPr>
          <p:cNvPr id="5" name="Shape 3"/>
          <p:cNvSpPr/>
          <p:nvPr/>
        </p:nvSpPr>
        <p:spPr>
          <a:xfrm>
            <a:off x="365760" y="502920"/>
            <a:ext cx="54864" cy="411480"/>
          </a:xfrm>
          <a:prstGeom prst="rect">
            <a:avLst/>
          </a:prstGeom>
          <a:solidFill>
            <a:srgbClr val="F59E0B"/>
          </a:solidFill>
          <a:ln w="12700">
            <a:solidFill>
              <a:srgbClr val="F59E0B"/>
            </a:solidFill>
            <a:prstDash val="solid"/>
          </a:ln>
        </p:spPr>
      </p:sp>
      <p:sp>
        <p:nvSpPr>
          <p:cNvPr id="6" name="Text 4"/>
          <p:cNvSpPr/>
          <p:nvPr/>
        </p:nvSpPr>
        <p:spPr>
          <a:xfrm>
            <a:off x="502920" y="502920"/>
            <a:ext cx="4572000" cy="201168"/>
          </a:xfrm>
          <a:prstGeom prst="rect">
            <a:avLst/>
          </a:prstGeom>
          <a:noFill/>
          <a:ln/>
        </p:spPr>
        <p:txBody>
          <a:bodyPr wrap="square" lIns="0" tIns="0" rIns="0" bIns="0" rtlCol="0" anchor="ctr"/>
          <a:lstStyle/>
          <a:p>
            <a:pPr indent="0" marL="0">
              <a:buNone/>
            </a:pPr>
            <a:r>
              <a:rPr lang="en-US" sz="800" b="1" spc="300" kern="0" dirty="0">
                <a:solidFill>
                  <a:srgbClr val="F59E0B"/>
                </a:solidFill>
                <a:latin typeface="Calibri" pitchFamily="34" charset="0"/>
                <a:ea typeface="Calibri" pitchFamily="34" charset="-122"/>
                <a:cs typeface="Calibri" pitchFamily="34" charset="-120"/>
              </a:rPr>
              <a:t>CASE STUDY: CHEMICALS SECTOR</a:t>
            </a:r>
            <a:endParaRPr lang="en-US" sz="800" dirty="0"/>
          </a:p>
        </p:txBody>
      </p:sp>
      <p:sp>
        <p:nvSpPr>
          <p:cNvPr id="7" name="Text 5"/>
          <p:cNvSpPr/>
          <p:nvPr/>
        </p:nvSpPr>
        <p:spPr>
          <a:xfrm>
            <a:off x="502920" y="713232"/>
            <a:ext cx="10972800" cy="475488"/>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Chemicals: The Epicentre of the Energy Shock</a:t>
            </a:r>
            <a:endParaRPr lang="en-US" sz="2800" dirty="0"/>
          </a:p>
        </p:txBody>
      </p:sp>
      <p:sp>
        <p:nvSpPr>
          <p:cNvPr id="8" name="Text 6"/>
          <p:cNvSpPr/>
          <p:nvPr/>
        </p:nvSpPr>
        <p:spPr>
          <a:xfrm>
            <a:off x="502920" y="1179576"/>
            <a:ext cx="10972800" cy="347472"/>
          </a:xfrm>
          <a:prstGeom prst="rect">
            <a:avLst/>
          </a:prstGeom>
          <a:noFill/>
          <a:ln/>
        </p:spPr>
        <p:txBody>
          <a:bodyPr wrap="square" lIns="0" tIns="0" rIns="0" bIns="0" rtlCol="0" anchor="ctr"/>
          <a:lstStyle/>
          <a:p>
            <a:pPr indent="0" marL="0">
              <a:buNone/>
            </a:pPr>
            <a:r>
              <a:rPr lang="en-US" sz="1800" dirty="0">
                <a:solidFill>
                  <a:srgbClr val="FCD34D"/>
                </a:solidFill>
                <a:latin typeface="Calibri" pitchFamily="34" charset="0"/>
                <a:ea typeface="Calibri" pitchFamily="34" charset="-122"/>
                <a:cs typeface="Calibri" pitchFamily="34" charset="-120"/>
              </a:rPr>
              <a:t>FTSE100 &amp; FTSE250 speciality chemical stocks — devastating earnings revisions</a:t>
            </a:r>
            <a:endParaRPr lang="en-US" sz="1800" dirty="0"/>
          </a:p>
        </p:txBody>
      </p:sp>
      <p:sp>
        <p:nvSpPr>
          <p:cNvPr id="9" name="Shape 7"/>
          <p:cNvSpPr/>
          <p:nvPr/>
        </p:nvSpPr>
        <p:spPr>
          <a:xfrm>
            <a:off x="365760" y="1691640"/>
            <a:ext cx="5577840" cy="2423160"/>
          </a:xfrm>
          <a:prstGeom prst="rect">
            <a:avLst/>
          </a:prstGeom>
          <a:solidFill>
            <a:srgbClr val="112040"/>
          </a:solidFill>
          <a:ln w="15240">
            <a:solidFill>
              <a:srgbClr val="EF4444"/>
            </a:solidFill>
            <a:prstDash val="solid"/>
          </a:ln>
          <a:effectLst>
            <a:outerShdw sx="100000" sy="100000" kx="0" ky="0" algn="bl" rotWithShape="0" blurRad="101600" dist="38100" dir="8100000">
              <a:srgbClr val="000000">
                <a:alpha val="25000"/>
              </a:srgbClr>
            </a:outerShdw>
          </a:effectLst>
        </p:spPr>
      </p:sp>
      <p:sp>
        <p:nvSpPr>
          <p:cNvPr id="10" name="Shape 8"/>
          <p:cNvSpPr/>
          <p:nvPr/>
        </p:nvSpPr>
        <p:spPr>
          <a:xfrm>
            <a:off x="365760" y="1691640"/>
            <a:ext cx="5577840" cy="347472"/>
          </a:xfrm>
          <a:prstGeom prst="rect">
            <a:avLst/>
          </a:prstGeom>
          <a:solidFill>
            <a:srgbClr val="EF4444"/>
          </a:solidFill>
          <a:ln w="12700">
            <a:solidFill>
              <a:srgbClr val="EF4444"/>
            </a:solidFill>
            <a:prstDash val="solid"/>
          </a:ln>
        </p:spPr>
      </p:sp>
      <p:sp>
        <p:nvSpPr>
          <p:cNvPr id="11" name="Text 9"/>
          <p:cNvSpPr/>
          <p:nvPr/>
        </p:nvSpPr>
        <p:spPr>
          <a:xfrm>
            <a:off x="475488" y="1691640"/>
            <a:ext cx="5303520" cy="347472"/>
          </a:xfrm>
          <a:prstGeom prst="rect">
            <a:avLst/>
          </a:prstGeom>
          <a:noFill/>
          <a:ln/>
        </p:spPr>
        <p:txBody>
          <a:bodyPr wrap="square" lIns="0" tIns="0" rIns="0" bIns="0" rtlCol="0" anchor="ctr"/>
          <a:lstStyle/>
          <a:p>
            <a:pPr indent="0" marL="0">
              <a:buNone/>
            </a:pPr>
            <a:r>
              <a:rPr lang="en-US" sz="1100" b="1" dirty="0">
                <a:solidFill>
                  <a:srgbClr val="0A1628"/>
                </a:solidFill>
                <a:latin typeface="Calibri" pitchFamily="34" charset="0"/>
                <a:ea typeface="Calibri" pitchFamily="34" charset="-122"/>
                <a:cs typeface="Calibri" pitchFamily="34" charset="-120"/>
              </a:rPr>
              <a:t>CRDA.L  |  Croda International</a:t>
            </a:r>
            <a:endParaRPr lang="en-US" sz="1100" dirty="0"/>
          </a:p>
        </p:txBody>
      </p:sp>
      <p:sp>
        <p:nvSpPr>
          <p:cNvPr id="12" name="Text 10"/>
          <p:cNvSpPr/>
          <p:nvPr/>
        </p:nvSpPr>
        <p:spPr>
          <a:xfrm>
            <a:off x="4937760" y="1691640"/>
            <a:ext cx="914400" cy="347472"/>
          </a:xfrm>
          <a:prstGeom prst="rect">
            <a:avLst/>
          </a:prstGeom>
          <a:noFill/>
          <a:ln/>
        </p:spPr>
        <p:txBody>
          <a:bodyPr wrap="square" lIns="50800" tIns="50800" rIns="50800" bIns="50800" rtlCol="0" anchor="ctr"/>
          <a:lstStyle/>
          <a:p>
            <a:pPr algn="r" indent="0" marL="0">
              <a:buNone/>
            </a:pPr>
            <a:r>
              <a:rPr lang="en-US" sz="850" b="1" dirty="0">
                <a:solidFill>
                  <a:srgbClr val="0A1628"/>
                </a:solidFill>
                <a:latin typeface="Calibri" pitchFamily="34" charset="0"/>
                <a:ea typeface="Calibri" pitchFamily="34" charset="-122"/>
                <a:cs typeface="Calibri" pitchFamily="34" charset="-120"/>
              </a:rPr>
              <a:t>FTSE 100</a:t>
            </a:r>
            <a:endParaRPr lang="en-US" sz="850" dirty="0"/>
          </a:p>
        </p:txBody>
      </p:sp>
      <p:sp>
        <p:nvSpPr>
          <p:cNvPr id="13" name="Text 11"/>
          <p:cNvSpPr/>
          <p:nvPr/>
        </p:nvSpPr>
        <p:spPr>
          <a:xfrm>
            <a:off x="475488" y="213055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PEAK → TROUGH</a:t>
            </a:r>
            <a:endParaRPr lang="en-US" sz="700" dirty="0"/>
          </a:p>
        </p:txBody>
      </p:sp>
      <p:sp>
        <p:nvSpPr>
          <p:cNvPr id="14" name="Text 12"/>
          <p:cNvSpPr/>
          <p:nvPr/>
        </p:nvSpPr>
        <p:spPr>
          <a:xfrm>
            <a:off x="475488" y="2313432"/>
            <a:ext cx="1691640" cy="256032"/>
          </a:xfrm>
          <a:prstGeom prst="rect">
            <a:avLst/>
          </a:prstGeom>
          <a:noFill/>
          <a:ln/>
        </p:spPr>
        <p:txBody>
          <a:bodyPr wrap="square" lIns="0" tIns="0" rIns="0" bIns="0" rtlCol="0" anchor="ctr"/>
          <a:lstStyle/>
          <a:p>
            <a:pPr indent="0" marL="0">
              <a:buNone/>
            </a:pPr>
            <a:r>
              <a:rPr lang="en-US" sz="950" b="1" dirty="0">
                <a:solidFill>
                  <a:srgbClr val="EF4444"/>
                </a:solidFill>
                <a:latin typeface="Calibri" pitchFamily="34" charset="0"/>
                <a:ea typeface="Calibri" pitchFamily="34" charset="-122"/>
                <a:cs typeface="Calibri" pitchFamily="34" charset="-120"/>
              </a:rPr>
              <a:t>−35%</a:t>
            </a:r>
            <a:endParaRPr lang="en-US" sz="950" dirty="0"/>
          </a:p>
        </p:txBody>
      </p:sp>
      <p:sp>
        <p:nvSpPr>
          <p:cNvPr id="15" name="Text 13"/>
          <p:cNvSpPr/>
          <p:nvPr/>
        </p:nvSpPr>
        <p:spPr>
          <a:xfrm>
            <a:off x="2258568" y="213055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SHARE PEAK</a:t>
            </a:r>
            <a:endParaRPr lang="en-US" sz="700" dirty="0"/>
          </a:p>
        </p:txBody>
      </p:sp>
      <p:sp>
        <p:nvSpPr>
          <p:cNvPr id="16" name="Text 14"/>
          <p:cNvSpPr/>
          <p:nvPr/>
        </p:nvSpPr>
        <p:spPr>
          <a:xfrm>
            <a:off x="2258568" y="2313432"/>
            <a:ext cx="1691640" cy="256032"/>
          </a:xfrm>
          <a:prstGeom prst="rect">
            <a:avLst/>
          </a:prstGeom>
          <a:noFill/>
          <a:ln/>
        </p:spPr>
        <p:txBody>
          <a:bodyPr wrap="square" lIns="0" tIns="0" rIns="0" bIns="0" rtlCol="0" anchor="ctr"/>
          <a:lstStyle/>
          <a:p>
            <a:pPr indent="0" marL="0">
              <a:buNone/>
            </a:pPr>
            <a:r>
              <a:rPr lang="en-US" sz="950" b="1" dirty="0">
                <a:solidFill>
                  <a:srgbClr val="FFFFFF"/>
                </a:solidFill>
                <a:latin typeface="Calibri" pitchFamily="34" charset="0"/>
                <a:ea typeface="Calibri" pitchFamily="34" charset="-122"/>
                <a:cs typeface="Calibri" pitchFamily="34" charset="-120"/>
              </a:rPr>
              <a:t>£78 (Jan 2022)</a:t>
            </a:r>
            <a:endParaRPr lang="en-US" sz="950" dirty="0"/>
          </a:p>
        </p:txBody>
      </p:sp>
      <p:sp>
        <p:nvSpPr>
          <p:cNvPr id="17" name="Text 15"/>
          <p:cNvSpPr/>
          <p:nvPr/>
        </p:nvSpPr>
        <p:spPr>
          <a:xfrm>
            <a:off x="4041648" y="213055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WARNING TYPE</a:t>
            </a:r>
            <a:endParaRPr lang="en-US" sz="700" dirty="0"/>
          </a:p>
        </p:txBody>
      </p:sp>
      <p:sp>
        <p:nvSpPr>
          <p:cNvPr id="18" name="Text 16"/>
          <p:cNvSpPr/>
          <p:nvPr/>
        </p:nvSpPr>
        <p:spPr>
          <a:xfrm>
            <a:off x="4041648" y="2313432"/>
            <a:ext cx="1691640" cy="256032"/>
          </a:xfrm>
          <a:prstGeom prst="rect">
            <a:avLst/>
          </a:prstGeom>
          <a:noFill/>
          <a:ln/>
        </p:spPr>
        <p:txBody>
          <a:bodyPr wrap="square" lIns="0" tIns="0" rIns="0" bIns="0" rtlCol="0" anchor="ctr"/>
          <a:lstStyle/>
          <a:p>
            <a:pPr indent="0" marL="0">
              <a:buNone/>
            </a:pPr>
            <a:r>
              <a:rPr lang="en-US" sz="950" b="1" dirty="0">
                <a:solidFill>
                  <a:srgbClr val="FFFFFF"/>
                </a:solidFill>
                <a:latin typeface="Calibri" pitchFamily="34" charset="0"/>
                <a:ea typeface="Calibri" pitchFamily="34" charset="-122"/>
                <a:cs typeface="Calibri" pitchFamily="34" charset="-120"/>
              </a:rPr>
              <a:t>2 profit warnings in 2023</a:t>
            </a:r>
            <a:endParaRPr lang="en-US" sz="950" dirty="0"/>
          </a:p>
        </p:txBody>
      </p:sp>
      <p:sp>
        <p:nvSpPr>
          <p:cNvPr id="19" name="Shape 17"/>
          <p:cNvSpPr/>
          <p:nvPr/>
        </p:nvSpPr>
        <p:spPr>
          <a:xfrm>
            <a:off x="475488" y="2606040"/>
            <a:ext cx="5358384" cy="0"/>
          </a:xfrm>
          <a:prstGeom prst="line">
            <a:avLst/>
          </a:prstGeom>
          <a:noFill/>
          <a:ln w="9525">
            <a:solidFill>
              <a:srgbClr val="1E3A5F"/>
            </a:solidFill>
            <a:prstDash val="solid"/>
          </a:ln>
        </p:spPr>
      </p:sp>
      <p:sp>
        <p:nvSpPr>
          <p:cNvPr id="20" name="Text 18"/>
          <p:cNvSpPr/>
          <p:nvPr/>
        </p:nvSpPr>
        <p:spPr>
          <a:xfrm>
            <a:off x="475488" y="2679192"/>
            <a:ext cx="5358384" cy="1335024"/>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Profit guidance cut from £780m → £300–320m in 2023. First warned in June 2023, then again in August 2023. Energy-intensive manufacturing across Europe hit by both cost inflation and demand destruction. Life Sciences business offset some damage but Industrial Chemicals hammered.</a:t>
            </a:r>
            <a:endParaRPr lang="en-US" sz="900" dirty="0"/>
          </a:p>
        </p:txBody>
      </p:sp>
      <p:sp>
        <p:nvSpPr>
          <p:cNvPr id="21" name="Shape 19"/>
          <p:cNvSpPr/>
          <p:nvPr/>
        </p:nvSpPr>
        <p:spPr>
          <a:xfrm>
            <a:off x="6263640" y="1691640"/>
            <a:ext cx="5577840" cy="2423160"/>
          </a:xfrm>
          <a:prstGeom prst="rect">
            <a:avLst/>
          </a:prstGeom>
          <a:solidFill>
            <a:srgbClr val="112040"/>
          </a:solidFill>
          <a:ln w="15240">
            <a:solidFill>
              <a:srgbClr val="EF4444"/>
            </a:solidFill>
            <a:prstDash val="solid"/>
          </a:ln>
          <a:effectLst>
            <a:outerShdw sx="100000" sy="100000" kx="0" ky="0" algn="bl" rotWithShape="0" blurRad="101600" dist="38100" dir="8100000">
              <a:srgbClr val="000000">
                <a:alpha val="25000"/>
              </a:srgbClr>
            </a:outerShdw>
          </a:effectLst>
        </p:spPr>
      </p:sp>
      <p:sp>
        <p:nvSpPr>
          <p:cNvPr id="22" name="Shape 20"/>
          <p:cNvSpPr/>
          <p:nvPr/>
        </p:nvSpPr>
        <p:spPr>
          <a:xfrm>
            <a:off x="6263640" y="1691640"/>
            <a:ext cx="5577840" cy="347472"/>
          </a:xfrm>
          <a:prstGeom prst="rect">
            <a:avLst/>
          </a:prstGeom>
          <a:solidFill>
            <a:srgbClr val="EF4444"/>
          </a:solidFill>
          <a:ln w="12700">
            <a:solidFill>
              <a:srgbClr val="EF4444"/>
            </a:solidFill>
            <a:prstDash val="solid"/>
          </a:ln>
        </p:spPr>
      </p:sp>
      <p:sp>
        <p:nvSpPr>
          <p:cNvPr id="23" name="Text 21"/>
          <p:cNvSpPr/>
          <p:nvPr/>
        </p:nvSpPr>
        <p:spPr>
          <a:xfrm>
            <a:off x="6373368" y="1691640"/>
            <a:ext cx="5303520" cy="347472"/>
          </a:xfrm>
          <a:prstGeom prst="rect">
            <a:avLst/>
          </a:prstGeom>
          <a:noFill/>
          <a:ln/>
        </p:spPr>
        <p:txBody>
          <a:bodyPr wrap="square" lIns="0" tIns="0" rIns="0" bIns="0" rtlCol="0" anchor="ctr"/>
          <a:lstStyle/>
          <a:p>
            <a:pPr indent="0" marL="0">
              <a:buNone/>
            </a:pPr>
            <a:r>
              <a:rPr lang="en-US" sz="1100" b="1" dirty="0">
                <a:solidFill>
                  <a:srgbClr val="0A1628"/>
                </a:solidFill>
                <a:latin typeface="Calibri" pitchFamily="34" charset="0"/>
                <a:ea typeface="Calibri" pitchFamily="34" charset="-122"/>
                <a:cs typeface="Calibri" pitchFamily="34" charset="-120"/>
              </a:rPr>
              <a:t>SYNT.L  |  Synthomer</a:t>
            </a:r>
            <a:endParaRPr lang="en-US" sz="1100" dirty="0"/>
          </a:p>
        </p:txBody>
      </p:sp>
      <p:sp>
        <p:nvSpPr>
          <p:cNvPr id="24" name="Text 22"/>
          <p:cNvSpPr/>
          <p:nvPr/>
        </p:nvSpPr>
        <p:spPr>
          <a:xfrm>
            <a:off x="10835640" y="1691640"/>
            <a:ext cx="914400" cy="347472"/>
          </a:xfrm>
          <a:prstGeom prst="rect">
            <a:avLst/>
          </a:prstGeom>
          <a:noFill/>
          <a:ln/>
        </p:spPr>
        <p:txBody>
          <a:bodyPr wrap="square" lIns="50800" tIns="50800" rIns="50800" bIns="50800" rtlCol="0" anchor="ctr"/>
          <a:lstStyle/>
          <a:p>
            <a:pPr algn="r" indent="0" marL="0">
              <a:buNone/>
            </a:pPr>
            <a:r>
              <a:rPr lang="en-US" sz="850" b="1" dirty="0">
                <a:solidFill>
                  <a:srgbClr val="0A1628"/>
                </a:solidFill>
                <a:latin typeface="Calibri" pitchFamily="34" charset="0"/>
                <a:ea typeface="Calibri" pitchFamily="34" charset="-122"/>
                <a:cs typeface="Calibri" pitchFamily="34" charset="-120"/>
              </a:rPr>
              <a:t>FTSE 250</a:t>
            </a:r>
            <a:endParaRPr lang="en-US" sz="850" dirty="0"/>
          </a:p>
        </p:txBody>
      </p:sp>
      <p:sp>
        <p:nvSpPr>
          <p:cNvPr id="25" name="Text 23"/>
          <p:cNvSpPr/>
          <p:nvPr/>
        </p:nvSpPr>
        <p:spPr>
          <a:xfrm>
            <a:off x="6373368" y="213055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PEAK → TROUGH</a:t>
            </a:r>
            <a:endParaRPr lang="en-US" sz="700" dirty="0"/>
          </a:p>
        </p:txBody>
      </p:sp>
      <p:sp>
        <p:nvSpPr>
          <p:cNvPr id="26" name="Text 24"/>
          <p:cNvSpPr/>
          <p:nvPr/>
        </p:nvSpPr>
        <p:spPr>
          <a:xfrm>
            <a:off x="6373368" y="2313432"/>
            <a:ext cx="1691640" cy="256032"/>
          </a:xfrm>
          <a:prstGeom prst="rect">
            <a:avLst/>
          </a:prstGeom>
          <a:noFill/>
          <a:ln/>
        </p:spPr>
        <p:txBody>
          <a:bodyPr wrap="square" lIns="0" tIns="0" rIns="0" bIns="0" rtlCol="0" anchor="ctr"/>
          <a:lstStyle/>
          <a:p>
            <a:pPr indent="0" marL="0">
              <a:buNone/>
            </a:pPr>
            <a:r>
              <a:rPr lang="en-US" sz="950" b="1" dirty="0">
                <a:solidFill>
                  <a:srgbClr val="EF4444"/>
                </a:solidFill>
                <a:latin typeface="Calibri" pitchFamily="34" charset="0"/>
                <a:ea typeface="Calibri" pitchFamily="34" charset="-122"/>
                <a:cs typeface="Calibri" pitchFamily="34" charset="-120"/>
              </a:rPr>
              <a:t>−80%</a:t>
            </a:r>
            <a:endParaRPr lang="en-US" sz="950" dirty="0"/>
          </a:p>
        </p:txBody>
      </p:sp>
      <p:sp>
        <p:nvSpPr>
          <p:cNvPr id="27" name="Text 25"/>
          <p:cNvSpPr/>
          <p:nvPr/>
        </p:nvSpPr>
        <p:spPr>
          <a:xfrm>
            <a:off x="8156448" y="213055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SHARE PEAK</a:t>
            </a:r>
            <a:endParaRPr lang="en-US" sz="700" dirty="0"/>
          </a:p>
        </p:txBody>
      </p:sp>
      <p:sp>
        <p:nvSpPr>
          <p:cNvPr id="28" name="Text 26"/>
          <p:cNvSpPr/>
          <p:nvPr/>
        </p:nvSpPr>
        <p:spPr>
          <a:xfrm>
            <a:off x="8156448" y="2313432"/>
            <a:ext cx="1691640" cy="256032"/>
          </a:xfrm>
          <a:prstGeom prst="rect">
            <a:avLst/>
          </a:prstGeom>
          <a:noFill/>
          <a:ln/>
        </p:spPr>
        <p:txBody>
          <a:bodyPr wrap="square" lIns="0" tIns="0" rIns="0" bIns="0" rtlCol="0" anchor="ctr"/>
          <a:lstStyle/>
          <a:p>
            <a:pPr indent="0" marL="0">
              <a:buNone/>
            </a:pPr>
            <a:r>
              <a:rPr lang="en-US" sz="950" b="1" dirty="0">
                <a:solidFill>
                  <a:srgbClr val="FFFFFF"/>
                </a:solidFill>
                <a:latin typeface="Calibri" pitchFamily="34" charset="0"/>
                <a:ea typeface="Calibri" pitchFamily="34" charset="-122"/>
                <a:cs typeface="Calibri" pitchFamily="34" charset="-120"/>
              </a:rPr>
              <a:t>450p (2021)</a:t>
            </a:r>
            <a:endParaRPr lang="en-US" sz="950" dirty="0"/>
          </a:p>
        </p:txBody>
      </p:sp>
      <p:sp>
        <p:nvSpPr>
          <p:cNvPr id="29" name="Text 27"/>
          <p:cNvSpPr/>
          <p:nvPr/>
        </p:nvSpPr>
        <p:spPr>
          <a:xfrm>
            <a:off x="9939528" y="213055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WARNING TYPE</a:t>
            </a:r>
            <a:endParaRPr lang="en-US" sz="700" dirty="0"/>
          </a:p>
        </p:txBody>
      </p:sp>
      <p:sp>
        <p:nvSpPr>
          <p:cNvPr id="30" name="Text 28"/>
          <p:cNvSpPr/>
          <p:nvPr/>
        </p:nvSpPr>
        <p:spPr>
          <a:xfrm>
            <a:off x="9939528" y="2313432"/>
            <a:ext cx="1691640" cy="256032"/>
          </a:xfrm>
          <a:prstGeom prst="rect">
            <a:avLst/>
          </a:prstGeom>
          <a:noFill/>
          <a:ln/>
        </p:spPr>
        <p:txBody>
          <a:bodyPr wrap="square" lIns="0" tIns="0" rIns="0" bIns="0" rtlCol="0" anchor="ctr"/>
          <a:lstStyle/>
          <a:p>
            <a:pPr indent="0" marL="0">
              <a:buNone/>
            </a:pPr>
            <a:r>
              <a:rPr lang="en-US" sz="950" b="1" dirty="0">
                <a:solidFill>
                  <a:srgbClr val="FFFFFF"/>
                </a:solidFill>
                <a:latin typeface="Calibri" pitchFamily="34" charset="0"/>
                <a:ea typeface="Calibri" pitchFamily="34" charset="-122"/>
                <a:cs typeface="Calibri" pitchFamily="34" charset="-120"/>
              </a:rPr>
              <a:t>Multiple warnings 2022–23</a:t>
            </a:r>
            <a:endParaRPr lang="en-US" sz="950" dirty="0"/>
          </a:p>
        </p:txBody>
      </p:sp>
      <p:sp>
        <p:nvSpPr>
          <p:cNvPr id="31" name="Shape 29"/>
          <p:cNvSpPr/>
          <p:nvPr/>
        </p:nvSpPr>
        <p:spPr>
          <a:xfrm>
            <a:off x="6373368" y="2606040"/>
            <a:ext cx="5358384" cy="0"/>
          </a:xfrm>
          <a:prstGeom prst="line">
            <a:avLst/>
          </a:prstGeom>
          <a:noFill/>
          <a:ln w="9525">
            <a:solidFill>
              <a:srgbClr val="1E3A5F"/>
            </a:solidFill>
            <a:prstDash val="solid"/>
          </a:ln>
        </p:spPr>
      </p:sp>
      <p:sp>
        <p:nvSpPr>
          <p:cNvPr id="32" name="Text 30"/>
          <p:cNvSpPr/>
          <p:nvPr/>
        </p:nvSpPr>
        <p:spPr>
          <a:xfrm>
            <a:off x="6373368" y="2679192"/>
            <a:ext cx="5358384" cy="1335024"/>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Shares crashed 36% in a single session on October 2022 unscheduled update, guiding earnings 10–15% below prior guidance. Energy cost surge + medical glove de-stocking created a double whammy. Debt stood at £993m vs market cap under £300m.</a:t>
            </a:r>
            <a:endParaRPr lang="en-US" sz="900" dirty="0"/>
          </a:p>
        </p:txBody>
      </p:sp>
      <p:sp>
        <p:nvSpPr>
          <p:cNvPr id="33" name="Shape 31"/>
          <p:cNvSpPr/>
          <p:nvPr/>
        </p:nvSpPr>
        <p:spPr>
          <a:xfrm>
            <a:off x="365760" y="4297680"/>
            <a:ext cx="5577840" cy="2423160"/>
          </a:xfrm>
          <a:prstGeom prst="rect">
            <a:avLst/>
          </a:prstGeom>
          <a:solidFill>
            <a:srgbClr val="112040"/>
          </a:solidFill>
          <a:ln w="15240">
            <a:solidFill>
              <a:srgbClr val="F59E0B"/>
            </a:solidFill>
            <a:prstDash val="solid"/>
          </a:ln>
          <a:effectLst>
            <a:outerShdw sx="100000" sy="100000" kx="0" ky="0" algn="bl" rotWithShape="0" blurRad="101600" dist="38100" dir="8100000">
              <a:srgbClr val="000000">
                <a:alpha val="25000"/>
              </a:srgbClr>
            </a:outerShdw>
          </a:effectLst>
        </p:spPr>
      </p:sp>
      <p:sp>
        <p:nvSpPr>
          <p:cNvPr id="34" name="Shape 32"/>
          <p:cNvSpPr/>
          <p:nvPr/>
        </p:nvSpPr>
        <p:spPr>
          <a:xfrm>
            <a:off x="365760" y="4297680"/>
            <a:ext cx="5577840" cy="347472"/>
          </a:xfrm>
          <a:prstGeom prst="rect">
            <a:avLst/>
          </a:prstGeom>
          <a:solidFill>
            <a:srgbClr val="F59E0B"/>
          </a:solidFill>
          <a:ln w="12700">
            <a:solidFill>
              <a:srgbClr val="F59E0B"/>
            </a:solidFill>
            <a:prstDash val="solid"/>
          </a:ln>
        </p:spPr>
      </p:sp>
      <p:sp>
        <p:nvSpPr>
          <p:cNvPr id="35" name="Text 33"/>
          <p:cNvSpPr/>
          <p:nvPr/>
        </p:nvSpPr>
        <p:spPr>
          <a:xfrm>
            <a:off x="475488" y="4297680"/>
            <a:ext cx="5303520" cy="347472"/>
          </a:xfrm>
          <a:prstGeom prst="rect">
            <a:avLst/>
          </a:prstGeom>
          <a:noFill/>
          <a:ln/>
        </p:spPr>
        <p:txBody>
          <a:bodyPr wrap="square" lIns="0" tIns="0" rIns="0" bIns="0" rtlCol="0" anchor="ctr"/>
          <a:lstStyle/>
          <a:p>
            <a:pPr indent="0" marL="0">
              <a:buNone/>
            </a:pPr>
            <a:r>
              <a:rPr lang="en-US" sz="1100" b="1" dirty="0">
                <a:solidFill>
                  <a:srgbClr val="0A1628"/>
                </a:solidFill>
                <a:latin typeface="Calibri" pitchFamily="34" charset="0"/>
                <a:ea typeface="Calibri" pitchFamily="34" charset="-122"/>
                <a:cs typeface="Calibri" pitchFamily="34" charset="-120"/>
              </a:rPr>
              <a:t>JMAT.L  |  Johnson Matthey</a:t>
            </a:r>
            <a:endParaRPr lang="en-US" sz="1100" dirty="0"/>
          </a:p>
        </p:txBody>
      </p:sp>
      <p:sp>
        <p:nvSpPr>
          <p:cNvPr id="36" name="Text 34"/>
          <p:cNvSpPr/>
          <p:nvPr/>
        </p:nvSpPr>
        <p:spPr>
          <a:xfrm>
            <a:off x="4937760" y="4297680"/>
            <a:ext cx="914400" cy="347472"/>
          </a:xfrm>
          <a:prstGeom prst="rect">
            <a:avLst/>
          </a:prstGeom>
          <a:noFill/>
          <a:ln/>
        </p:spPr>
        <p:txBody>
          <a:bodyPr wrap="square" lIns="50800" tIns="50800" rIns="50800" bIns="50800" rtlCol="0" anchor="ctr"/>
          <a:lstStyle/>
          <a:p>
            <a:pPr algn="r" indent="0" marL="0">
              <a:buNone/>
            </a:pPr>
            <a:r>
              <a:rPr lang="en-US" sz="850" b="1" dirty="0">
                <a:solidFill>
                  <a:srgbClr val="0A1628"/>
                </a:solidFill>
                <a:latin typeface="Calibri" pitchFamily="34" charset="0"/>
                <a:ea typeface="Calibri" pitchFamily="34" charset="-122"/>
                <a:cs typeface="Calibri" pitchFamily="34" charset="-120"/>
              </a:rPr>
              <a:t>FTSE 100</a:t>
            </a:r>
            <a:endParaRPr lang="en-US" sz="850" dirty="0"/>
          </a:p>
        </p:txBody>
      </p:sp>
      <p:sp>
        <p:nvSpPr>
          <p:cNvPr id="37" name="Text 35"/>
          <p:cNvSpPr/>
          <p:nvPr/>
        </p:nvSpPr>
        <p:spPr>
          <a:xfrm>
            <a:off x="475488" y="473659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PEAK → TROUGH</a:t>
            </a:r>
            <a:endParaRPr lang="en-US" sz="700" dirty="0"/>
          </a:p>
        </p:txBody>
      </p:sp>
      <p:sp>
        <p:nvSpPr>
          <p:cNvPr id="38" name="Text 36"/>
          <p:cNvSpPr/>
          <p:nvPr/>
        </p:nvSpPr>
        <p:spPr>
          <a:xfrm>
            <a:off x="475488" y="4919472"/>
            <a:ext cx="1691640" cy="256032"/>
          </a:xfrm>
          <a:prstGeom prst="rect">
            <a:avLst/>
          </a:prstGeom>
          <a:noFill/>
          <a:ln/>
        </p:spPr>
        <p:txBody>
          <a:bodyPr wrap="square" lIns="0" tIns="0" rIns="0" bIns="0" rtlCol="0" anchor="ctr"/>
          <a:lstStyle/>
          <a:p>
            <a:pPr indent="0" marL="0">
              <a:buNone/>
            </a:pPr>
            <a:r>
              <a:rPr lang="en-US" sz="950" b="1" dirty="0">
                <a:solidFill>
                  <a:srgbClr val="F59E0B"/>
                </a:solidFill>
                <a:latin typeface="Calibri" pitchFamily="34" charset="0"/>
                <a:ea typeface="Calibri" pitchFamily="34" charset="-122"/>
                <a:cs typeface="Calibri" pitchFamily="34" charset="-120"/>
              </a:rPr>
              <a:t>−40%</a:t>
            </a:r>
            <a:endParaRPr lang="en-US" sz="950" dirty="0"/>
          </a:p>
        </p:txBody>
      </p:sp>
      <p:sp>
        <p:nvSpPr>
          <p:cNvPr id="39" name="Text 37"/>
          <p:cNvSpPr/>
          <p:nvPr/>
        </p:nvSpPr>
        <p:spPr>
          <a:xfrm>
            <a:off x="2258568" y="473659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SHARE PEAK</a:t>
            </a:r>
            <a:endParaRPr lang="en-US" sz="700" dirty="0"/>
          </a:p>
        </p:txBody>
      </p:sp>
      <p:sp>
        <p:nvSpPr>
          <p:cNvPr id="40" name="Text 38"/>
          <p:cNvSpPr/>
          <p:nvPr/>
        </p:nvSpPr>
        <p:spPr>
          <a:xfrm>
            <a:off x="2258568" y="4919472"/>
            <a:ext cx="1691640" cy="256032"/>
          </a:xfrm>
          <a:prstGeom prst="rect">
            <a:avLst/>
          </a:prstGeom>
          <a:noFill/>
          <a:ln/>
        </p:spPr>
        <p:txBody>
          <a:bodyPr wrap="square" lIns="0" tIns="0" rIns="0" bIns="0" rtlCol="0" anchor="ctr"/>
          <a:lstStyle/>
          <a:p>
            <a:pPr indent="0" marL="0">
              <a:buNone/>
            </a:pPr>
            <a:r>
              <a:rPr lang="en-US" sz="950" b="1" dirty="0">
                <a:solidFill>
                  <a:srgbClr val="FFFFFF"/>
                </a:solidFill>
                <a:latin typeface="Calibri" pitchFamily="34" charset="0"/>
                <a:ea typeface="Calibri" pitchFamily="34" charset="-122"/>
                <a:cs typeface="Calibri" pitchFamily="34" charset="-120"/>
              </a:rPr>
              <a:t>£28 (2021)</a:t>
            </a:r>
            <a:endParaRPr lang="en-US" sz="950" dirty="0"/>
          </a:p>
        </p:txBody>
      </p:sp>
      <p:sp>
        <p:nvSpPr>
          <p:cNvPr id="41" name="Text 39"/>
          <p:cNvSpPr/>
          <p:nvPr/>
        </p:nvSpPr>
        <p:spPr>
          <a:xfrm>
            <a:off x="4041648" y="473659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WARNING TYPE</a:t>
            </a:r>
            <a:endParaRPr lang="en-US" sz="700" dirty="0"/>
          </a:p>
        </p:txBody>
      </p:sp>
      <p:sp>
        <p:nvSpPr>
          <p:cNvPr id="42" name="Text 40"/>
          <p:cNvSpPr/>
          <p:nvPr/>
        </p:nvSpPr>
        <p:spPr>
          <a:xfrm>
            <a:off x="4041648" y="4919472"/>
            <a:ext cx="1691640" cy="256032"/>
          </a:xfrm>
          <a:prstGeom prst="rect">
            <a:avLst/>
          </a:prstGeom>
          <a:noFill/>
          <a:ln/>
        </p:spPr>
        <p:txBody>
          <a:bodyPr wrap="square" lIns="0" tIns="0" rIns="0" bIns="0" rtlCol="0" anchor="ctr"/>
          <a:lstStyle/>
          <a:p>
            <a:pPr indent="0" marL="0">
              <a:buNone/>
            </a:pPr>
            <a:r>
              <a:rPr lang="en-US" sz="950" b="1" dirty="0">
                <a:solidFill>
                  <a:srgbClr val="FFFFFF"/>
                </a:solidFill>
                <a:latin typeface="Calibri" pitchFamily="34" charset="0"/>
                <a:ea typeface="Calibri" pitchFamily="34" charset="-122"/>
                <a:cs typeface="Calibri" pitchFamily="34" charset="-120"/>
              </a:rPr>
              <a:t>Strategic pivot &amp; restructuring</a:t>
            </a:r>
            <a:endParaRPr lang="en-US" sz="950" dirty="0"/>
          </a:p>
        </p:txBody>
      </p:sp>
      <p:sp>
        <p:nvSpPr>
          <p:cNvPr id="43" name="Shape 41"/>
          <p:cNvSpPr/>
          <p:nvPr/>
        </p:nvSpPr>
        <p:spPr>
          <a:xfrm>
            <a:off x="475488" y="5212080"/>
            <a:ext cx="5358384" cy="0"/>
          </a:xfrm>
          <a:prstGeom prst="line">
            <a:avLst/>
          </a:prstGeom>
          <a:noFill/>
          <a:ln w="9525">
            <a:solidFill>
              <a:srgbClr val="1E3A5F"/>
            </a:solidFill>
            <a:prstDash val="solid"/>
          </a:ln>
        </p:spPr>
      </p:sp>
      <p:sp>
        <p:nvSpPr>
          <p:cNvPr id="44" name="Text 42"/>
          <p:cNvSpPr/>
          <p:nvPr/>
        </p:nvSpPr>
        <p:spPr>
          <a:xfrm>
            <a:off x="475488" y="5285232"/>
            <a:ext cx="5358384" cy="1335024"/>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Already under pressure from EV transition threatening catalyst business. Energy costs further squeezed European refining &amp; chemical operations. JP Morgan downgraded with target cut from £2,850 to £2,300. Conducted multiple strategic reviews and asset disposals.</a:t>
            </a:r>
            <a:endParaRPr lang="en-US" sz="900" dirty="0"/>
          </a:p>
        </p:txBody>
      </p:sp>
      <p:sp>
        <p:nvSpPr>
          <p:cNvPr id="45" name="Shape 43"/>
          <p:cNvSpPr/>
          <p:nvPr/>
        </p:nvSpPr>
        <p:spPr>
          <a:xfrm>
            <a:off x="6263640" y="4297680"/>
            <a:ext cx="5577840" cy="2423160"/>
          </a:xfrm>
          <a:prstGeom prst="rect">
            <a:avLst/>
          </a:prstGeom>
          <a:solidFill>
            <a:srgbClr val="112040"/>
          </a:solidFill>
          <a:ln w="15240">
            <a:solidFill>
              <a:srgbClr val="F59E0B"/>
            </a:solidFill>
            <a:prstDash val="solid"/>
          </a:ln>
          <a:effectLst>
            <a:outerShdw sx="100000" sy="100000" kx="0" ky="0" algn="bl" rotWithShape="0" blurRad="101600" dist="38100" dir="8100000">
              <a:srgbClr val="000000">
                <a:alpha val="25000"/>
              </a:srgbClr>
            </a:outerShdw>
          </a:effectLst>
        </p:spPr>
      </p:sp>
      <p:sp>
        <p:nvSpPr>
          <p:cNvPr id="46" name="Shape 44"/>
          <p:cNvSpPr/>
          <p:nvPr/>
        </p:nvSpPr>
        <p:spPr>
          <a:xfrm>
            <a:off x="6263640" y="4297680"/>
            <a:ext cx="5577840" cy="347472"/>
          </a:xfrm>
          <a:prstGeom prst="rect">
            <a:avLst/>
          </a:prstGeom>
          <a:solidFill>
            <a:srgbClr val="F59E0B"/>
          </a:solidFill>
          <a:ln w="12700">
            <a:solidFill>
              <a:srgbClr val="F59E0B"/>
            </a:solidFill>
            <a:prstDash val="solid"/>
          </a:ln>
        </p:spPr>
      </p:sp>
      <p:sp>
        <p:nvSpPr>
          <p:cNvPr id="47" name="Text 45"/>
          <p:cNvSpPr/>
          <p:nvPr/>
        </p:nvSpPr>
        <p:spPr>
          <a:xfrm>
            <a:off x="6373368" y="4297680"/>
            <a:ext cx="5303520" cy="347472"/>
          </a:xfrm>
          <a:prstGeom prst="rect">
            <a:avLst/>
          </a:prstGeom>
          <a:noFill/>
          <a:ln/>
        </p:spPr>
        <p:txBody>
          <a:bodyPr wrap="square" lIns="0" tIns="0" rIns="0" bIns="0" rtlCol="0" anchor="ctr"/>
          <a:lstStyle/>
          <a:p>
            <a:pPr indent="0" marL="0">
              <a:buNone/>
            </a:pPr>
            <a:r>
              <a:rPr lang="en-US" sz="1100" b="1" dirty="0">
                <a:solidFill>
                  <a:srgbClr val="0A1628"/>
                </a:solidFill>
                <a:latin typeface="Calibri" pitchFamily="34" charset="0"/>
                <a:ea typeface="Calibri" pitchFamily="34" charset="-122"/>
                <a:cs typeface="Calibri" pitchFamily="34" charset="-120"/>
              </a:rPr>
              <a:t>VCT.L  |  Victrex</a:t>
            </a:r>
            <a:endParaRPr lang="en-US" sz="1100" dirty="0"/>
          </a:p>
        </p:txBody>
      </p:sp>
      <p:sp>
        <p:nvSpPr>
          <p:cNvPr id="48" name="Text 46"/>
          <p:cNvSpPr/>
          <p:nvPr/>
        </p:nvSpPr>
        <p:spPr>
          <a:xfrm>
            <a:off x="10835640" y="4297680"/>
            <a:ext cx="914400" cy="347472"/>
          </a:xfrm>
          <a:prstGeom prst="rect">
            <a:avLst/>
          </a:prstGeom>
          <a:noFill/>
          <a:ln/>
        </p:spPr>
        <p:txBody>
          <a:bodyPr wrap="square" lIns="50800" tIns="50800" rIns="50800" bIns="50800" rtlCol="0" anchor="ctr"/>
          <a:lstStyle/>
          <a:p>
            <a:pPr algn="r" indent="0" marL="0">
              <a:buNone/>
            </a:pPr>
            <a:r>
              <a:rPr lang="en-US" sz="850" b="1" dirty="0">
                <a:solidFill>
                  <a:srgbClr val="0A1628"/>
                </a:solidFill>
                <a:latin typeface="Calibri" pitchFamily="34" charset="0"/>
                <a:ea typeface="Calibri" pitchFamily="34" charset="-122"/>
                <a:cs typeface="Calibri" pitchFamily="34" charset="-120"/>
              </a:rPr>
              <a:t>FTSE 250</a:t>
            </a:r>
            <a:endParaRPr lang="en-US" sz="850" dirty="0"/>
          </a:p>
        </p:txBody>
      </p:sp>
      <p:sp>
        <p:nvSpPr>
          <p:cNvPr id="49" name="Text 47"/>
          <p:cNvSpPr/>
          <p:nvPr/>
        </p:nvSpPr>
        <p:spPr>
          <a:xfrm>
            <a:off x="6373368" y="473659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PEAK → TROUGH</a:t>
            </a:r>
            <a:endParaRPr lang="en-US" sz="700" dirty="0"/>
          </a:p>
        </p:txBody>
      </p:sp>
      <p:sp>
        <p:nvSpPr>
          <p:cNvPr id="50" name="Text 48"/>
          <p:cNvSpPr/>
          <p:nvPr/>
        </p:nvSpPr>
        <p:spPr>
          <a:xfrm>
            <a:off x="6373368" y="4919472"/>
            <a:ext cx="1691640" cy="256032"/>
          </a:xfrm>
          <a:prstGeom prst="rect">
            <a:avLst/>
          </a:prstGeom>
          <a:noFill/>
          <a:ln/>
        </p:spPr>
        <p:txBody>
          <a:bodyPr wrap="square" lIns="0" tIns="0" rIns="0" bIns="0" rtlCol="0" anchor="ctr"/>
          <a:lstStyle/>
          <a:p>
            <a:pPr indent="0" marL="0">
              <a:buNone/>
            </a:pPr>
            <a:r>
              <a:rPr lang="en-US" sz="950" b="1" dirty="0">
                <a:solidFill>
                  <a:srgbClr val="F59E0B"/>
                </a:solidFill>
                <a:latin typeface="Calibri" pitchFamily="34" charset="0"/>
                <a:ea typeface="Calibri" pitchFamily="34" charset="-122"/>
                <a:cs typeface="Calibri" pitchFamily="34" charset="-120"/>
              </a:rPr>
              <a:t>−45%</a:t>
            </a:r>
            <a:endParaRPr lang="en-US" sz="950" dirty="0"/>
          </a:p>
        </p:txBody>
      </p:sp>
      <p:sp>
        <p:nvSpPr>
          <p:cNvPr id="51" name="Text 49"/>
          <p:cNvSpPr/>
          <p:nvPr/>
        </p:nvSpPr>
        <p:spPr>
          <a:xfrm>
            <a:off x="8156448" y="473659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SHARE PEAK</a:t>
            </a:r>
            <a:endParaRPr lang="en-US" sz="700" dirty="0"/>
          </a:p>
        </p:txBody>
      </p:sp>
      <p:sp>
        <p:nvSpPr>
          <p:cNvPr id="52" name="Text 50"/>
          <p:cNvSpPr/>
          <p:nvPr/>
        </p:nvSpPr>
        <p:spPr>
          <a:xfrm>
            <a:off x="8156448" y="4919472"/>
            <a:ext cx="1691640" cy="256032"/>
          </a:xfrm>
          <a:prstGeom prst="rect">
            <a:avLst/>
          </a:prstGeom>
          <a:noFill/>
          <a:ln/>
        </p:spPr>
        <p:txBody>
          <a:bodyPr wrap="square" lIns="0" tIns="0" rIns="0" bIns="0" rtlCol="0" anchor="ctr"/>
          <a:lstStyle/>
          <a:p>
            <a:pPr indent="0" marL="0">
              <a:buNone/>
            </a:pPr>
            <a:r>
              <a:rPr lang="en-US" sz="950" b="1" dirty="0">
                <a:solidFill>
                  <a:srgbClr val="FFFFFF"/>
                </a:solidFill>
                <a:latin typeface="Calibri" pitchFamily="34" charset="0"/>
                <a:ea typeface="Calibri" pitchFamily="34" charset="-122"/>
                <a:cs typeface="Calibri" pitchFamily="34" charset="-120"/>
              </a:rPr>
              <a:t>£27 (2022 peak)</a:t>
            </a:r>
            <a:endParaRPr lang="en-US" sz="950" dirty="0"/>
          </a:p>
        </p:txBody>
      </p:sp>
      <p:sp>
        <p:nvSpPr>
          <p:cNvPr id="53" name="Text 51"/>
          <p:cNvSpPr/>
          <p:nvPr/>
        </p:nvSpPr>
        <p:spPr>
          <a:xfrm>
            <a:off x="9939528" y="4736592"/>
            <a:ext cx="1691640" cy="201168"/>
          </a:xfrm>
          <a:prstGeom prst="rect">
            <a:avLst/>
          </a:prstGeom>
          <a:noFill/>
          <a:ln/>
        </p:spPr>
        <p:txBody>
          <a:bodyPr wrap="square" lIns="0" tIns="0" rIns="0" bIns="0" rtlCol="0" anchor="ctr"/>
          <a:lstStyle/>
          <a:p>
            <a:pPr indent="0" marL="0">
              <a:buNone/>
            </a:pPr>
            <a:r>
              <a:rPr lang="en-US" sz="700" dirty="0">
                <a:solidFill>
                  <a:srgbClr val="94A3B8"/>
                </a:solidFill>
                <a:latin typeface="Calibri" pitchFamily="34" charset="0"/>
                <a:ea typeface="Calibri" pitchFamily="34" charset="-122"/>
                <a:cs typeface="Calibri" pitchFamily="34" charset="-120"/>
              </a:rPr>
              <a:t>WARNING TYPE</a:t>
            </a:r>
            <a:endParaRPr lang="en-US" sz="700" dirty="0"/>
          </a:p>
        </p:txBody>
      </p:sp>
      <p:sp>
        <p:nvSpPr>
          <p:cNvPr id="54" name="Text 52"/>
          <p:cNvSpPr/>
          <p:nvPr/>
        </p:nvSpPr>
        <p:spPr>
          <a:xfrm>
            <a:off x="9939528" y="4919472"/>
            <a:ext cx="1691640" cy="256032"/>
          </a:xfrm>
          <a:prstGeom prst="rect">
            <a:avLst/>
          </a:prstGeom>
          <a:noFill/>
          <a:ln/>
        </p:spPr>
        <p:txBody>
          <a:bodyPr wrap="square" lIns="0" tIns="0" rIns="0" bIns="0" rtlCol="0" anchor="ctr"/>
          <a:lstStyle/>
          <a:p>
            <a:pPr indent="0" marL="0">
              <a:buNone/>
            </a:pPr>
            <a:r>
              <a:rPr lang="en-US" sz="950" b="1" dirty="0">
                <a:solidFill>
                  <a:srgbClr val="FFFFFF"/>
                </a:solidFill>
                <a:latin typeface="Calibri" pitchFamily="34" charset="0"/>
                <a:ea typeface="Calibri" pitchFamily="34" charset="-122"/>
                <a:cs typeface="Calibri" pitchFamily="34" charset="-120"/>
              </a:rPr>
              <a:t>Recurring guidance cuts</a:t>
            </a:r>
            <a:endParaRPr lang="en-US" sz="950" dirty="0"/>
          </a:p>
        </p:txBody>
      </p:sp>
      <p:sp>
        <p:nvSpPr>
          <p:cNvPr id="55" name="Shape 53"/>
          <p:cNvSpPr/>
          <p:nvPr/>
        </p:nvSpPr>
        <p:spPr>
          <a:xfrm>
            <a:off x="6373368" y="5212080"/>
            <a:ext cx="5358384" cy="0"/>
          </a:xfrm>
          <a:prstGeom prst="line">
            <a:avLst/>
          </a:prstGeom>
          <a:noFill/>
          <a:ln w="9525">
            <a:solidFill>
              <a:srgbClr val="1E3A5F"/>
            </a:solidFill>
            <a:prstDash val="solid"/>
          </a:ln>
        </p:spPr>
      </p:sp>
      <p:sp>
        <p:nvSpPr>
          <p:cNvPr id="56" name="Text 54"/>
          <p:cNvSpPr/>
          <p:nvPr/>
        </p:nvSpPr>
        <p:spPr>
          <a:xfrm>
            <a:off x="6373368" y="5285232"/>
            <a:ext cx="5358384" cy="1335024"/>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High-performance PEEK polymer manufacturing is extremely energy intensive. European industrial slowdown + high gas costs compressed margins. Polymer volumes fell as customers — themselves energy-squeezed — cut production and inventories. Repeated downward guidance revisions.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54864"/>
          </a:xfrm>
          <a:prstGeom prst="rect">
            <a:avLst/>
          </a:prstGeom>
          <a:solidFill>
            <a:srgbClr val="F59E0B"/>
          </a:solidFill>
          <a:ln w="12700">
            <a:solidFill>
              <a:srgbClr val="F59E0B"/>
            </a:solidFill>
            <a:prstDash val="solid"/>
          </a:ln>
        </p:spPr>
      </p:sp>
      <p:sp>
        <p:nvSpPr>
          <p:cNvPr id="3" name="Shape 1"/>
          <p:cNvSpPr/>
          <p:nvPr/>
        </p:nvSpPr>
        <p:spPr>
          <a:xfrm>
            <a:off x="0" y="6729984"/>
            <a:ext cx="12161520" cy="128016"/>
          </a:xfrm>
          <a:prstGeom prst="rect">
            <a:avLst/>
          </a:prstGeom>
          <a:solidFill>
            <a:srgbClr val="1A2E50"/>
          </a:solidFill>
          <a:ln w="12700">
            <a:solidFill>
              <a:srgbClr val="1A2E50"/>
            </a:solidFill>
            <a:prstDash val="solid"/>
          </a:ln>
        </p:spPr>
      </p:sp>
      <p:sp>
        <p:nvSpPr>
          <p:cNvPr id="4" name="Text 2"/>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6 / 11</a:t>
            </a:r>
            <a:endParaRPr lang="en-US" sz="800" dirty="0"/>
          </a:p>
        </p:txBody>
      </p:sp>
      <p:sp>
        <p:nvSpPr>
          <p:cNvPr id="5" name="Shape 3"/>
          <p:cNvSpPr/>
          <p:nvPr/>
        </p:nvSpPr>
        <p:spPr>
          <a:xfrm>
            <a:off x="365760" y="502920"/>
            <a:ext cx="54864" cy="411480"/>
          </a:xfrm>
          <a:prstGeom prst="rect">
            <a:avLst/>
          </a:prstGeom>
          <a:solidFill>
            <a:srgbClr val="F59E0B"/>
          </a:solidFill>
          <a:ln w="12700">
            <a:solidFill>
              <a:srgbClr val="F59E0B"/>
            </a:solidFill>
            <a:prstDash val="solid"/>
          </a:ln>
        </p:spPr>
      </p:sp>
      <p:sp>
        <p:nvSpPr>
          <p:cNvPr id="6" name="Text 4"/>
          <p:cNvSpPr/>
          <p:nvPr/>
        </p:nvSpPr>
        <p:spPr>
          <a:xfrm>
            <a:off x="502920" y="502920"/>
            <a:ext cx="4572000" cy="201168"/>
          </a:xfrm>
          <a:prstGeom prst="rect">
            <a:avLst/>
          </a:prstGeom>
          <a:noFill/>
          <a:ln/>
        </p:spPr>
        <p:txBody>
          <a:bodyPr wrap="square" lIns="0" tIns="0" rIns="0" bIns="0" rtlCol="0" anchor="ctr"/>
          <a:lstStyle/>
          <a:p>
            <a:pPr indent="0" marL="0">
              <a:buNone/>
            </a:pPr>
            <a:r>
              <a:rPr lang="en-US" sz="800" b="1" spc="300" kern="0" dirty="0">
                <a:solidFill>
                  <a:srgbClr val="F59E0B"/>
                </a:solidFill>
                <a:latin typeface="Calibri" pitchFamily="34" charset="0"/>
                <a:ea typeface="Calibri" pitchFamily="34" charset="-122"/>
                <a:cs typeface="Calibri" pitchFamily="34" charset="-120"/>
              </a:rPr>
              <a:t>CASE STUDY: CONSUMER &amp; RETAIL SECTOR</a:t>
            </a:r>
            <a:endParaRPr lang="en-US" sz="800" dirty="0"/>
          </a:p>
        </p:txBody>
      </p:sp>
      <p:sp>
        <p:nvSpPr>
          <p:cNvPr id="7" name="Text 5"/>
          <p:cNvSpPr/>
          <p:nvPr/>
        </p:nvSpPr>
        <p:spPr>
          <a:xfrm>
            <a:off x="502920" y="713232"/>
            <a:ext cx="10972800" cy="475488"/>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Retailers &amp; Food Producers: Cost Squeeze</a:t>
            </a:r>
            <a:endParaRPr lang="en-US" sz="2800" dirty="0"/>
          </a:p>
        </p:txBody>
      </p:sp>
      <p:sp>
        <p:nvSpPr>
          <p:cNvPr id="8" name="Text 6"/>
          <p:cNvSpPr/>
          <p:nvPr/>
        </p:nvSpPr>
        <p:spPr>
          <a:xfrm>
            <a:off x="502920" y="1179576"/>
            <a:ext cx="10972800" cy="347472"/>
          </a:xfrm>
          <a:prstGeom prst="rect">
            <a:avLst/>
          </a:prstGeom>
          <a:noFill/>
          <a:ln/>
        </p:spPr>
        <p:txBody>
          <a:bodyPr wrap="square" lIns="0" tIns="0" rIns="0" bIns="0" rtlCol="0" anchor="ctr"/>
          <a:lstStyle/>
          <a:p>
            <a:pPr indent="0" marL="0">
              <a:buNone/>
            </a:pPr>
            <a:r>
              <a:rPr lang="en-US" sz="1800" dirty="0">
                <a:solidFill>
                  <a:srgbClr val="FCD34D"/>
                </a:solidFill>
                <a:latin typeface="Calibri" pitchFamily="34" charset="0"/>
                <a:ea typeface="Calibri" pitchFamily="34" charset="-122"/>
                <a:cs typeface="Calibri" pitchFamily="34" charset="-120"/>
              </a:rPr>
              <a:t>Record warning volumes as energy inflation made margin recovery almost impossible</a:t>
            </a:r>
            <a:endParaRPr lang="en-US" sz="1800" dirty="0"/>
          </a:p>
        </p:txBody>
      </p:sp>
      <p:sp>
        <p:nvSpPr>
          <p:cNvPr id="9" name="Shape 7"/>
          <p:cNvSpPr/>
          <p:nvPr/>
        </p:nvSpPr>
        <p:spPr>
          <a:xfrm>
            <a:off x="365760" y="1691640"/>
            <a:ext cx="11430000" cy="1097280"/>
          </a:xfrm>
          <a:prstGeom prst="rect">
            <a:avLst/>
          </a:prstGeom>
          <a:solidFill>
            <a:srgbClr val="112040"/>
          </a:solidFill>
          <a:ln w="12700">
            <a:solidFill>
              <a:srgbClr val="EF4444"/>
            </a:solidFill>
            <a:prstDash val="solid"/>
          </a:ln>
          <a:effectLst>
            <a:outerShdw sx="100000" sy="100000" kx="0" ky="0" algn="bl" rotWithShape="0" blurRad="101600" dist="38100" dir="8100000">
              <a:srgbClr val="000000">
                <a:alpha val="25000"/>
              </a:srgbClr>
            </a:outerShdw>
          </a:effectLst>
        </p:spPr>
      </p:sp>
      <p:sp>
        <p:nvSpPr>
          <p:cNvPr id="10" name="Shape 8"/>
          <p:cNvSpPr/>
          <p:nvPr/>
        </p:nvSpPr>
        <p:spPr>
          <a:xfrm>
            <a:off x="365760" y="1691640"/>
            <a:ext cx="54864" cy="1097280"/>
          </a:xfrm>
          <a:prstGeom prst="rect">
            <a:avLst/>
          </a:prstGeom>
          <a:solidFill>
            <a:srgbClr val="EF4444"/>
          </a:solidFill>
          <a:ln w="12700">
            <a:solidFill>
              <a:srgbClr val="EF4444"/>
            </a:solidFill>
            <a:prstDash val="solid"/>
          </a:ln>
        </p:spPr>
      </p:sp>
      <p:sp>
        <p:nvSpPr>
          <p:cNvPr id="11" name="Text 9"/>
          <p:cNvSpPr/>
          <p:nvPr/>
        </p:nvSpPr>
        <p:spPr>
          <a:xfrm>
            <a:off x="548640" y="1764792"/>
            <a:ext cx="2377440" cy="292608"/>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FTSE Retailers</a:t>
            </a:r>
            <a:endParaRPr lang="en-US" sz="1100" dirty="0"/>
          </a:p>
        </p:txBody>
      </p:sp>
      <p:sp>
        <p:nvSpPr>
          <p:cNvPr id="12" name="Text 10"/>
          <p:cNvSpPr/>
          <p:nvPr/>
        </p:nvSpPr>
        <p:spPr>
          <a:xfrm>
            <a:off x="548640" y="2075688"/>
            <a:ext cx="2377440" cy="256032"/>
          </a:xfrm>
          <a:prstGeom prst="rect">
            <a:avLst/>
          </a:prstGeom>
          <a:noFill/>
          <a:ln/>
        </p:spPr>
        <p:txBody>
          <a:bodyPr wrap="square" lIns="0" tIns="0" rIns="0" bIns="0" rtlCol="0" anchor="ctr"/>
          <a:lstStyle/>
          <a:p>
            <a:pPr indent="0" marL="0">
              <a:buNone/>
            </a:pPr>
            <a:r>
              <a:rPr lang="en-US" sz="1000" b="1" dirty="0">
                <a:solidFill>
                  <a:srgbClr val="EF4444"/>
                </a:solidFill>
                <a:latin typeface="Calibri" pitchFamily="34" charset="0"/>
                <a:ea typeface="Calibri" pitchFamily="34" charset="-122"/>
                <a:cs typeface="Calibri" pitchFamily="34" charset="-120"/>
              </a:rPr>
              <a:t>36 Warnings</a:t>
            </a:r>
            <a:endParaRPr lang="en-US" sz="1000" dirty="0"/>
          </a:p>
        </p:txBody>
      </p:sp>
      <p:sp>
        <p:nvSpPr>
          <p:cNvPr id="13" name="Text 11"/>
          <p:cNvSpPr/>
          <p:nvPr/>
        </p:nvSpPr>
        <p:spPr>
          <a:xfrm>
            <a:off x="548640" y="2350008"/>
            <a:ext cx="2377440" cy="256032"/>
          </a:xfrm>
          <a:prstGeom prst="rect">
            <a:avLst/>
          </a:prstGeom>
          <a:noFill/>
          <a:ln/>
        </p:spPr>
        <p:txBody>
          <a:bodyPr wrap="square" lIns="0" tIns="0" rIns="0" bIns="0" rtlCol="0" anchor="ctr"/>
          <a:lstStyle/>
          <a:p>
            <a:pPr indent="0" marL="0">
              <a:buNone/>
            </a:pPr>
            <a:r>
              <a:rPr lang="en-US" sz="900" dirty="0">
                <a:solidFill>
                  <a:srgbClr val="94A3B8"/>
                </a:solidFill>
                <a:latin typeface="Calibri" pitchFamily="34" charset="0"/>
                <a:ea typeface="Calibri" pitchFamily="34" charset="-122"/>
                <a:cs typeface="Calibri" pitchFamily="34" charset="-120"/>
              </a:rPr>
              <a:t>48% of sector warned</a:t>
            </a:r>
            <a:endParaRPr lang="en-US" sz="900" dirty="0"/>
          </a:p>
        </p:txBody>
      </p:sp>
      <p:sp>
        <p:nvSpPr>
          <p:cNvPr id="14" name="Shape 12"/>
          <p:cNvSpPr/>
          <p:nvPr/>
        </p:nvSpPr>
        <p:spPr>
          <a:xfrm>
            <a:off x="3063240" y="1828800"/>
            <a:ext cx="18288" cy="822960"/>
          </a:xfrm>
          <a:prstGeom prst="rect">
            <a:avLst/>
          </a:prstGeom>
          <a:solidFill>
            <a:srgbClr val="1E3A5F"/>
          </a:solidFill>
          <a:ln w="12700">
            <a:solidFill>
              <a:srgbClr val="1E3A5F"/>
            </a:solidFill>
            <a:prstDash val="solid"/>
          </a:ln>
        </p:spPr>
      </p:sp>
      <p:sp>
        <p:nvSpPr>
          <p:cNvPr id="15" name="Text 13"/>
          <p:cNvSpPr/>
          <p:nvPr/>
        </p:nvSpPr>
        <p:spPr>
          <a:xfrm>
            <a:off x="3246120" y="1764792"/>
            <a:ext cx="5029200" cy="950976"/>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Energy costs via logistics, refrigeration, store heating &amp; warehousing. Sector tried to pass costs through but consumer confidence collapse limited pricing power.</a:t>
            </a:r>
            <a:endParaRPr lang="en-US" sz="950" dirty="0"/>
          </a:p>
        </p:txBody>
      </p:sp>
      <p:sp>
        <p:nvSpPr>
          <p:cNvPr id="16" name="Shape 14"/>
          <p:cNvSpPr/>
          <p:nvPr/>
        </p:nvSpPr>
        <p:spPr>
          <a:xfrm>
            <a:off x="8412480" y="1828800"/>
            <a:ext cx="18288" cy="822960"/>
          </a:xfrm>
          <a:prstGeom prst="rect">
            <a:avLst/>
          </a:prstGeom>
          <a:solidFill>
            <a:srgbClr val="1E3A5F"/>
          </a:solidFill>
          <a:ln w="12700">
            <a:solidFill>
              <a:srgbClr val="1E3A5F"/>
            </a:solidFill>
            <a:prstDash val="solid"/>
          </a:ln>
        </p:spPr>
      </p:sp>
      <p:sp>
        <p:nvSpPr>
          <p:cNvPr id="17" name="Text 15"/>
          <p:cNvSpPr/>
          <p:nvPr/>
        </p:nvSpPr>
        <p:spPr>
          <a:xfrm>
            <a:off x="8549640" y="1764792"/>
            <a:ext cx="3017520" cy="256032"/>
          </a:xfrm>
          <a:prstGeom prst="rect">
            <a:avLst/>
          </a:prstGeom>
          <a:noFill/>
          <a:ln/>
        </p:spPr>
        <p:txBody>
          <a:bodyPr wrap="square" lIns="0" tIns="0" rIns="0" bIns="0" rtlCol="0" anchor="ctr"/>
          <a:lstStyle/>
          <a:p>
            <a:pPr indent="0" marL="0">
              <a:buNone/>
            </a:pPr>
            <a:r>
              <a:rPr lang="en-US" sz="800" b="1" dirty="0">
                <a:solidFill>
                  <a:srgbClr val="94A3B8"/>
                </a:solidFill>
                <a:latin typeface="Calibri" pitchFamily="34" charset="0"/>
                <a:ea typeface="Calibri" pitchFamily="34" charset="-122"/>
                <a:cs typeface="Calibri" pitchFamily="34" charset="-120"/>
              </a:rPr>
              <a:t>Key Names:</a:t>
            </a:r>
            <a:endParaRPr lang="en-US" sz="800" dirty="0"/>
          </a:p>
        </p:txBody>
      </p:sp>
      <p:sp>
        <p:nvSpPr>
          <p:cNvPr id="18" name="Text 16"/>
          <p:cNvSpPr/>
          <p:nvPr/>
        </p:nvSpPr>
        <p:spPr>
          <a:xfrm>
            <a:off x="8549640" y="2039112"/>
            <a:ext cx="3017520" cy="658368"/>
          </a:xfrm>
          <a:prstGeom prst="rect">
            <a:avLst/>
          </a:prstGeom>
          <a:noFill/>
          <a:ln/>
        </p:spPr>
        <p:txBody>
          <a:bodyPr wrap="square" lIns="0" tIns="0" rIns="0" bIns="0" rtlCol="0" anchor="ctr"/>
          <a:lstStyle/>
          <a:p>
            <a:pPr indent="0" marL="0">
              <a:buNone/>
            </a:pPr>
            <a:r>
              <a:rPr lang="en-US" sz="900" dirty="0">
                <a:solidFill>
                  <a:srgbClr val="FCD34D"/>
                </a:solidFill>
                <a:latin typeface="Calibri" pitchFamily="34" charset="0"/>
                <a:ea typeface="Calibri" pitchFamily="34" charset="-122"/>
                <a:cs typeface="Calibri" pitchFamily="34" charset="-120"/>
              </a:rPr>
              <a:t>Next, Marks &amp; Spencer, WH Smith, B&amp;Q (Kingfisher)</a:t>
            </a:r>
            <a:endParaRPr lang="en-US" sz="900" dirty="0"/>
          </a:p>
        </p:txBody>
      </p:sp>
      <p:sp>
        <p:nvSpPr>
          <p:cNvPr id="19" name="Shape 17"/>
          <p:cNvSpPr/>
          <p:nvPr/>
        </p:nvSpPr>
        <p:spPr>
          <a:xfrm>
            <a:off x="365760" y="2898648"/>
            <a:ext cx="11430000" cy="109728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20" name="Shape 18"/>
          <p:cNvSpPr/>
          <p:nvPr/>
        </p:nvSpPr>
        <p:spPr>
          <a:xfrm>
            <a:off x="365760" y="2898648"/>
            <a:ext cx="54864" cy="1097280"/>
          </a:xfrm>
          <a:prstGeom prst="rect">
            <a:avLst/>
          </a:prstGeom>
          <a:solidFill>
            <a:srgbClr val="F59E0B"/>
          </a:solidFill>
          <a:ln w="12700">
            <a:solidFill>
              <a:srgbClr val="F59E0B"/>
            </a:solidFill>
            <a:prstDash val="solid"/>
          </a:ln>
        </p:spPr>
      </p:sp>
      <p:sp>
        <p:nvSpPr>
          <p:cNvPr id="21" name="Text 19"/>
          <p:cNvSpPr/>
          <p:nvPr/>
        </p:nvSpPr>
        <p:spPr>
          <a:xfrm>
            <a:off x="548640" y="2971800"/>
            <a:ext cx="2377440" cy="292608"/>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FTSE Travel &amp; Leisure</a:t>
            </a:r>
            <a:endParaRPr lang="en-US" sz="1100" dirty="0"/>
          </a:p>
        </p:txBody>
      </p:sp>
      <p:sp>
        <p:nvSpPr>
          <p:cNvPr id="22" name="Text 20"/>
          <p:cNvSpPr/>
          <p:nvPr/>
        </p:nvSpPr>
        <p:spPr>
          <a:xfrm>
            <a:off x="548640" y="3282696"/>
            <a:ext cx="2377440" cy="256032"/>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25 Warnings</a:t>
            </a:r>
            <a:endParaRPr lang="en-US" sz="1000" dirty="0"/>
          </a:p>
        </p:txBody>
      </p:sp>
      <p:sp>
        <p:nvSpPr>
          <p:cNvPr id="23" name="Text 21"/>
          <p:cNvSpPr/>
          <p:nvPr/>
        </p:nvSpPr>
        <p:spPr>
          <a:xfrm>
            <a:off x="548640" y="3557016"/>
            <a:ext cx="2377440" cy="256032"/>
          </a:xfrm>
          <a:prstGeom prst="rect">
            <a:avLst/>
          </a:prstGeom>
          <a:noFill/>
          <a:ln/>
        </p:spPr>
        <p:txBody>
          <a:bodyPr wrap="square" lIns="0" tIns="0" rIns="0" bIns="0" rtlCol="0" anchor="ctr"/>
          <a:lstStyle/>
          <a:p>
            <a:pPr indent="0" marL="0">
              <a:buNone/>
            </a:pPr>
            <a:r>
              <a:rPr lang="en-US" sz="900" dirty="0">
                <a:solidFill>
                  <a:srgbClr val="94A3B8"/>
                </a:solidFill>
                <a:latin typeface="Calibri" pitchFamily="34" charset="0"/>
                <a:ea typeface="Calibri" pitchFamily="34" charset="-122"/>
                <a:cs typeface="Calibri" pitchFamily="34" charset="-120"/>
              </a:rPr>
              <a:t>30% of sector warned</a:t>
            </a:r>
            <a:endParaRPr lang="en-US" sz="900" dirty="0"/>
          </a:p>
        </p:txBody>
      </p:sp>
      <p:sp>
        <p:nvSpPr>
          <p:cNvPr id="24" name="Shape 22"/>
          <p:cNvSpPr/>
          <p:nvPr/>
        </p:nvSpPr>
        <p:spPr>
          <a:xfrm>
            <a:off x="3063240" y="3035808"/>
            <a:ext cx="18288" cy="822960"/>
          </a:xfrm>
          <a:prstGeom prst="rect">
            <a:avLst/>
          </a:prstGeom>
          <a:solidFill>
            <a:srgbClr val="1E3A5F"/>
          </a:solidFill>
          <a:ln w="12700">
            <a:solidFill>
              <a:srgbClr val="1E3A5F"/>
            </a:solidFill>
            <a:prstDash val="solid"/>
          </a:ln>
        </p:spPr>
      </p:sp>
      <p:sp>
        <p:nvSpPr>
          <p:cNvPr id="25" name="Text 23"/>
          <p:cNvSpPr/>
          <p:nvPr/>
        </p:nvSpPr>
        <p:spPr>
          <a:xfrm>
            <a:off x="3246120" y="2971800"/>
            <a:ext cx="5029200" cy="950976"/>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Aviation fuel surged alongside wholesale gas. Hotels, pubs and restaurants faced huge heating bills. Whitbread, IHG and pub groups all guided lower.</a:t>
            </a:r>
            <a:endParaRPr lang="en-US" sz="950" dirty="0"/>
          </a:p>
        </p:txBody>
      </p:sp>
      <p:sp>
        <p:nvSpPr>
          <p:cNvPr id="26" name="Shape 24"/>
          <p:cNvSpPr/>
          <p:nvPr/>
        </p:nvSpPr>
        <p:spPr>
          <a:xfrm>
            <a:off x="8412480" y="3035808"/>
            <a:ext cx="18288" cy="822960"/>
          </a:xfrm>
          <a:prstGeom prst="rect">
            <a:avLst/>
          </a:prstGeom>
          <a:solidFill>
            <a:srgbClr val="1E3A5F"/>
          </a:solidFill>
          <a:ln w="12700">
            <a:solidFill>
              <a:srgbClr val="1E3A5F"/>
            </a:solidFill>
            <a:prstDash val="solid"/>
          </a:ln>
        </p:spPr>
      </p:sp>
      <p:sp>
        <p:nvSpPr>
          <p:cNvPr id="27" name="Text 25"/>
          <p:cNvSpPr/>
          <p:nvPr/>
        </p:nvSpPr>
        <p:spPr>
          <a:xfrm>
            <a:off x="8549640" y="2971800"/>
            <a:ext cx="3017520" cy="256032"/>
          </a:xfrm>
          <a:prstGeom prst="rect">
            <a:avLst/>
          </a:prstGeom>
          <a:noFill/>
          <a:ln/>
        </p:spPr>
        <p:txBody>
          <a:bodyPr wrap="square" lIns="0" tIns="0" rIns="0" bIns="0" rtlCol="0" anchor="ctr"/>
          <a:lstStyle/>
          <a:p>
            <a:pPr indent="0" marL="0">
              <a:buNone/>
            </a:pPr>
            <a:r>
              <a:rPr lang="en-US" sz="800" b="1" dirty="0">
                <a:solidFill>
                  <a:srgbClr val="94A3B8"/>
                </a:solidFill>
                <a:latin typeface="Calibri" pitchFamily="34" charset="0"/>
                <a:ea typeface="Calibri" pitchFamily="34" charset="-122"/>
                <a:cs typeface="Calibri" pitchFamily="34" charset="-120"/>
              </a:rPr>
              <a:t>Key Names:</a:t>
            </a:r>
            <a:endParaRPr lang="en-US" sz="800" dirty="0"/>
          </a:p>
        </p:txBody>
      </p:sp>
      <p:sp>
        <p:nvSpPr>
          <p:cNvPr id="28" name="Text 26"/>
          <p:cNvSpPr/>
          <p:nvPr/>
        </p:nvSpPr>
        <p:spPr>
          <a:xfrm>
            <a:off x="8549640" y="3246120"/>
            <a:ext cx="3017520" cy="658368"/>
          </a:xfrm>
          <a:prstGeom prst="rect">
            <a:avLst/>
          </a:prstGeom>
          <a:noFill/>
          <a:ln/>
        </p:spPr>
        <p:txBody>
          <a:bodyPr wrap="square" lIns="0" tIns="0" rIns="0" bIns="0" rtlCol="0" anchor="ctr"/>
          <a:lstStyle/>
          <a:p>
            <a:pPr indent="0" marL="0">
              <a:buNone/>
            </a:pPr>
            <a:r>
              <a:rPr lang="en-US" sz="900" dirty="0">
                <a:solidFill>
                  <a:srgbClr val="FCD34D"/>
                </a:solidFill>
                <a:latin typeface="Calibri" pitchFamily="34" charset="0"/>
                <a:ea typeface="Calibri" pitchFamily="34" charset="-122"/>
                <a:cs typeface="Calibri" pitchFamily="34" charset="-120"/>
              </a:rPr>
              <a:t>Whitbread, TUI, Jet2, Marston's, JD Wetherspoon</a:t>
            </a:r>
            <a:endParaRPr lang="en-US" sz="900" dirty="0"/>
          </a:p>
        </p:txBody>
      </p:sp>
      <p:sp>
        <p:nvSpPr>
          <p:cNvPr id="29" name="Shape 27"/>
          <p:cNvSpPr/>
          <p:nvPr/>
        </p:nvSpPr>
        <p:spPr>
          <a:xfrm>
            <a:off x="365760" y="4105656"/>
            <a:ext cx="11430000" cy="109728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30" name="Shape 28"/>
          <p:cNvSpPr/>
          <p:nvPr/>
        </p:nvSpPr>
        <p:spPr>
          <a:xfrm>
            <a:off x="365760" y="4105656"/>
            <a:ext cx="54864" cy="1097280"/>
          </a:xfrm>
          <a:prstGeom prst="rect">
            <a:avLst/>
          </a:prstGeom>
          <a:solidFill>
            <a:srgbClr val="F59E0B"/>
          </a:solidFill>
          <a:ln w="12700">
            <a:solidFill>
              <a:srgbClr val="F59E0B"/>
            </a:solidFill>
            <a:prstDash val="solid"/>
          </a:ln>
        </p:spPr>
      </p:sp>
      <p:sp>
        <p:nvSpPr>
          <p:cNvPr id="31" name="Text 29"/>
          <p:cNvSpPr/>
          <p:nvPr/>
        </p:nvSpPr>
        <p:spPr>
          <a:xfrm>
            <a:off x="548640" y="4178808"/>
            <a:ext cx="2377440" cy="292608"/>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FTSE Food Producers</a:t>
            </a:r>
            <a:endParaRPr lang="en-US" sz="1100" dirty="0"/>
          </a:p>
        </p:txBody>
      </p:sp>
      <p:sp>
        <p:nvSpPr>
          <p:cNvPr id="32" name="Text 30"/>
          <p:cNvSpPr/>
          <p:nvPr/>
        </p:nvSpPr>
        <p:spPr>
          <a:xfrm>
            <a:off x="548640" y="4489704"/>
            <a:ext cx="2377440" cy="256032"/>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16-Year High</a:t>
            </a:r>
            <a:endParaRPr lang="en-US" sz="1000" dirty="0"/>
          </a:p>
        </p:txBody>
      </p:sp>
      <p:sp>
        <p:nvSpPr>
          <p:cNvPr id="33" name="Text 31"/>
          <p:cNvSpPr/>
          <p:nvPr/>
        </p:nvSpPr>
        <p:spPr>
          <a:xfrm>
            <a:off x="548640" y="4764024"/>
            <a:ext cx="2377440" cy="256032"/>
          </a:xfrm>
          <a:prstGeom prst="rect">
            <a:avLst/>
          </a:prstGeom>
          <a:noFill/>
          <a:ln/>
        </p:spPr>
        <p:txBody>
          <a:bodyPr wrap="square" lIns="0" tIns="0" rIns="0" bIns="0" rtlCol="0" anchor="ctr"/>
          <a:lstStyle/>
          <a:p>
            <a:pPr indent="0" marL="0">
              <a:buNone/>
            </a:pPr>
            <a:r>
              <a:rPr lang="en-US" sz="900" dirty="0">
                <a:solidFill>
                  <a:srgbClr val="94A3B8"/>
                </a:solidFill>
                <a:latin typeface="Calibri" pitchFamily="34" charset="0"/>
                <a:ea typeface="Calibri" pitchFamily="34" charset="-122"/>
                <a:cs typeface="Calibri" pitchFamily="34" charset="-120"/>
              </a:rPr>
              <a:t>30% of sector warned</a:t>
            </a:r>
            <a:endParaRPr lang="en-US" sz="900" dirty="0"/>
          </a:p>
        </p:txBody>
      </p:sp>
      <p:sp>
        <p:nvSpPr>
          <p:cNvPr id="34" name="Shape 32"/>
          <p:cNvSpPr/>
          <p:nvPr/>
        </p:nvSpPr>
        <p:spPr>
          <a:xfrm>
            <a:off x="3063240" y="4242816"/>
            <a:ext cx="18288" cy="822960"/>
          </a:xfrm>
          <a:prstGeom prst="rect">
            <a:avLst/>
          </a:prstGeom>
          <a:solidFill>
            <a:srgbClr val="1E3A5F"/>
          </a:solidFill>
          <a:ln w="12700">
            <a:solidFill>
              <a:srgbClr val="1E3A5F"/>
            </a:solidFill>
            <a:prstDash val="solid"/>
          </a:ln>
        </p:spPr>
      </p:sp>
      <p:sp>
        <p:nvSpPr>
          <p:cNvPr id="35" name="Text 33"/>
          <p:cNvSpPr/>
          <p:nvPr/>
        </p:nvSpPr>
        <p:spPr>
          <a:xfrm>
            <a:off x="3246120" y="4178808"/>
            <a:ext cx="5029200" cy="950976"/>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Fertiliser shortages (CF Industries shut UK plants due to gas costs), ingredient price inflation, and packaging cost spikes. Passing through to retailers nearly impossible.</a:t>
            </a:r>
            <a:endParaRPr lang="en-US" sz="950" dirty="0"/>
          </a:p>
        </p:txBody>
      </p:sp>
      <p:sp>
        <p:nvSpPr>
          <p:cNvPr id="36" name="Shape 34"/>
          <p:cNvSpPr/>
          <p:nvPr/>
        </p:nvSpPr>
        <p:spPr>
          <a:xfrm>
            <a:off x="8412480" y="4242816"/>
            <a:ext cx="18288" cy="822960"/>
          </a:xfrm>
          <a:prstGeom prst="rect">
            <a:avLst/>
          </a:prstGeom>
          <a:solidFill>
            <a:srgbClr val="1E3A5F"/>
          </a:solidFill>
          <a:ln w="12700">
            <a:solidFill>
              <a:srgbClr val="1E3A5F"/>
            </a:solidFill>
            <a:prstDash val="solid"/>
          </a:ln>
        </p:spPr>
      </p:sp>
      <p:sp>
        <p:nvSpPr>
          <p:cNvPr id="37" name="Text 35"/>
          <p:cNvSpPr/>
          <p:nvPr/>
        </p:nvSpPr>
        <p:spPr>
          <a:xfrm>
            <a:off x="8549640" y="4178808"/>
            <a:ext cx="3017520" cy="256032"/>
          </a:xfrm>
          <a:prstGeom prst="rect">
            <a:avLst/>
          </a:prstGeom>
          <a:noFill/>
          <a:ln/>
        </p:spPr>
        <p:txBody>
          <a:bodyPr wrap="square" lIns="0" tIns="0" rIns="0" bIns="0" rtlCol="0" anchor="ctr"/>
          <a:lstStyle/>
          <a:p>
            <a:pPr indent="0" marL="0">
              <a:buNone/>
            </a:pPr>
            <a:r>
              <a:rPr lang="en-US" sz="800" b="1" dirty="0">
                <a:solidFill>
                  <a:srgbClr val="94A3B8"/>
                </a:solidFill>
                <a:latin typeface="Calibri" pitchFamily="34" charset="0"/>
                <a:ea typeface="Calibri" pitchFamily="34" charset="-122"/>
                <a:cs typeface="Calibri" pitchFamily="34" charset="-120"/>
              </a:rPr>
              <a:t>Key Names:</a:t>
            </a:r>
            <a:endParaRPr lang="en-US" sz="800" dirty="0"/>
          </a:p>
        </p:txBody>
      </p:sp>
      <p:sp>
        <p:nvSpPr>
          <p:cNvPr id="38" name="Text 36"/>
          <p:cNvSpPr/>
          <p:nvPr/>
        </p:nvSpPr>
        <p:spPr>
          <a:xfrm>
            <a:off x="8549640" y="4453128"/>
            <a:ext cx="3017520" cy="658368"/>
          </a:xfrm>
          <a:prstGeom prst="rect">
            <a:avLst/>
          </a:prstGeom>
          <a:noFill/>
          <a:ln/>
        </p:spPr>
        <p:txBody>
          <a:bodyPr wrap="square" lIns="0" tIns="0" rIns="0" bIns="0" rtlCol="0" anchor="ctr"/>
          <a:lstStyle/>
          <a:p>
            <a:pPr indent="0" marL="0">
              <a:buNone/>
            </a:pPr>
            <a:r>
              <a:rPr lang="en-US" sz="900" dirty="0">
                <a:solidFill>
                  <a:srgbClr val="FCD34D"/>
                </a:solidFill>
                <a:latin typeface="Calibri" pitchFamily="34" charset="0"/>
                <a:ea typeface="Calibri" pitchFamily="34" charset="-122"/>
                <a:cs typeface="Calibri" pitchFamily="34" charset="-120"/>
              </a:rPr>
              <a:t>Premier Foods, Cranswick, Bakkavor, Associated British Foods</a:t>
            </a:r>
            <a:endParaRPr lang="en-US" sz="900" dirty="0"/>
          </a:p>
        </p:txBody>
      </p:sp>
      <p:sp>
        <p:nvSpPr>
          <p:cNvPr id="39" name="Shape 37"/>
          <p:cNvSpPr/>
          <p:nvPr/>
        </p:nvSpPr>
        <p:spPr>
          <a:xfrm>
            <a:off x="365760" y="5312664"/>
            <a:ext cx="11430000" cy="1097280"/>
          </a:xfrm>
          <a:prstGeom prst="rect">
            <a:avLst/>
          </a:prstGeom>
          <a:solidFill>
            <a:srgbClr val="112040"/>
          </a:solidFill>
          <a:ln w="12700">
            <a:solidFill>
              <a:srgbClr val="94A3B8"/>
            </a:solidFill>
            <a:prstDash val="solid"/>
          </a:ln>
          <a:effectLst>
            <a:outerShdw sx="100000" sy="100000" kx="0" ky="0" algn="bl" rotWithShape="0" blurRad="101600" dist="38100" dir="8100000">
              <a:srgbClr val="000000">
                <a:alpha val="25000"/>
              </a:srgbClr>
            </a:outerShdw>
          </a:effectLst>
        </p:spPr>
      </p:sp>
      <p:sp>
        <p:nvSpPr>
          <p:cNvPr id="40" name="Shape 38"/>
          <p:cNvSpPr/>
          <p:nvPr/>
        </p:nvSpPr>
        <p:spPr>
          <a:xfrm>
            <a:off x="365760" y="5312664"/>
            <a:ext cx="54864" cy="1097280"/>
          </a:xfrm>
          <a:prstGeom prst="rect">
            <a:avLst/>
          </a:prstGeom>
          <a:solidFill>
            <a:srgbClr val="94A3B8"/>
          </a:solidFill>
          <a:ln w="12700">
            <a:solidFill>
              <a:srgbClr val="94A3B8"/>
            </a:solidFill>
            <a:prstDash val="solid"/>
          </a:ln>
        </p:spPr>
      </p:sp>
      <p:sp>
        <p:nvSpPr>
          <p:cNvPr id="41" name="Text 39"/>
          <p:cNvSpPr/>
          <p:nvPr/>
        </p:nvSpPr>
        <p:spPr>
          <a:xfrm>
            <a:off x="548640" y="5385816"/>
            <a:ext cx="2377440" cy="292608"/>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FTSE Industrials &amp; Materials</a:t>
            </a:r>
            <a:endParaRPr lang="en-US" sz="1100" dirty="0"/>
          </a:p>
        </p:txBody>
      </p:sp>
      <p:sp>
        <p:nvSpPr>
          <p:cNvPr id="42" name="Text 40"/>
          <p:cNvSpPr/>
          <p:nvPr/>
        </p:nvSpPr>
        <p:spPr>
          <a:xfrm>
            <a:off x="548640" y="5696712"/>
            <a:ext cx="2377440" cy="256032"/>
          </a:xfrm>
          <a:prstGeom prst="rect">
            <a:avLst/>
          </a:prstGeom>
          <a:noFill/>
          <a:ln/>
        </p:spPr>
        <p:txBody>
          <a:bodyPr wrap="square" lIns="0" tIns="0" rIns="0" bIns="0" rtlCol="0" anchor="ctr"/>
          <a:lstStyle/>
          <a:p>
            <a:pPr indent="0" marL="0">
              <a:buNone/>
            </a:pPr>
            <a:r>
              <a:rPr lang="en-US" sz="1000" b="1" dirty="0">
                <a:solidFill>
                  <a:srgbClr val="94A3B8"/>
                </a:solidFill>
                <a:latin typeface="Calibri" pitchFamily="34" charset="0"/>
                <a:ea typeface="Calibri" pitchFamily="34" charset="-122"/>
                <a:cs typeface="Calibri" pitchFamily="34" charset="-120"/>
              </a:rPr>
              <a:t>Biggest Q4 Rise</a:t>
            </a:r>
            <a:endParaRPr lang="en-US" sz="1000" dirty="0"/>
          </a:p>
        </p:txBody>
      </p:sp>
      <p:sp>
        <p:nvSpPr>
          <p:cNvPr id="43" name="Text 41"/>
          <p:cNvSpPr/>
          <p:nvPr/>
        </p:nvSpPr>
        <p:spPr>
          <a:xfrm>
            <a:off x="548640" y="5971032"/>
            <a:ext cx="2377440" cy="256032"/>
          </a:xfrm>
          <a:prstGeom prst="rect">
            <a:avLst/>
          </a:prstGeom>
          <a:noFill/>
          <a:ln/>
        </p:spPr>
        <p:txBody>
          <a:bodyPr wrap="square" lIns="0" tIns="0" rIns="0" bIns="0" rtlCol="0" anchor="ctr"/>
          <a:lstStyle/>
          <a:p>
            <a:pPr indent="0" marL="0">
              <a:buNone/>
            </a:pPr>
            <a:r>
              <a:rPr lang="en-US" sz="900" dirty="0">
                <a:solidFill>
                  <a:srgbClr val="94A3B8"/>
                </a:solidFill>
                <a:latin typeface="Calibri" pitchFamily="34" charset="0"/>
                <a:ea typeface="Calibri" pitchFamily="34" charset="-122"/>
                <a:cs typeface="Calibri" pitchFamily="34" charset="-120"/>
              </a:rPr>
              <a:t>27% of sector warned</a:t>
            </a:r>
            <a:endParaRPr lang="en-US" sz="900" dirty="0"/>
          </a:p>
        </p:txBody>
      </p:sp>
      <p:sp>
        <p:nvSpPr>
          <p:cNvPr id="44" name="Shape 42"/>
          <p:cNvSpPr/>
          <p:nvPr/>
        </p:nvSpPr>
        <p:spPr>
          <a:xfrm>
            <a:off x="3063240" y="5449824"/>
            <a:ext cx="18288" cy="822960"/>
          </a:xfrm>
          <a:prstGeom prst="rect">
            <a:avLst/>
          </a:prstGeom>
          <a:solidFill>
            <a:srgbClr val="1E3A5F"/>
          </a:solidFill>
          <a:ln w="12700">
            <a:solidFill>
              <a:srgbClr val="1E3A5F"/>
            </a:solidFill>
            <a:prstDash val="solid"/>
          </a:ln>
        </p:spPr>
      </p:sp>
      <p:sp>
        <p:nvSpPr>
          <p:cNvPr id="45" name="Text 43"/>
          <p:cNvSpPr/>
          <p:nvPr/>
        </p:nvSpPr>
        <p:spPr>
          <a:xfrm>
            <a:off x="3246120" y="5385816"/>
            <a:ext cx="5029200" cy="950976"/>
          </a:xfrm>
          <a:prstGeom prst="rect">
            <a:avLst/>
          </a:prstGeom>
          <a:noFill/>
          <a:ln/>
        </p:spPr>
        <p:txBody>
          <a:bodyPr wrap="square" lIns="0" tIns="0" rIns="0" bIns="0" rtlCol="0" anchor="ctr"/>
          <a:lstStyle/>
          <a:p>
            <a:pPr indent="0" marL="0">
              <a:buNone/>
            </a:pPr>
            <a:r>
              <a:rPr lang="en-US" sz="950" dirty="0">
                <a:solidFill>
                  <a:srgbClr val="E2E8F0"/>
                </a:solidFill>
                <a:latin typeface="Calibri" pitchFamily="34" charset="0"/>
                <a:ea typeface="Calibri" pitchFamily="34" charset="-122"/>
                <a:cs typeface="Calibri" pitchFamily="34" charset="-120"/>
              </a:rPr>
              <a:t>Energy as % of cost base 15–40%. Manufacturers cut shifts or idle plant. Paper, glass, ceramics and steel most exposed. Packaging and construction inputs surged.</a:t>
            </a:r>
            <a:endParaRPr lang="en-US" sz="950" dirty="0"/>
          </a:p>
        </p:txBody>
      </p:sp>
      <p:sp>
        <p:nvSpPr>
          <p:cNvPr id="46" name="Shape 44"/>
          <p:cNvSpPr/>
          <p:nvPr/>
        </p:nvSpPr>
        <p:spPr>
          <a:xfrm>
            <a:off x="8412480" y="5449824"/>
            <a:ext cx="18288" cy="822960"/>
          </a:xfrm>
          <a:prstGeom prst="rect">
            <a:avLst/>
          </a:prstGeom>
          <a:solidFill>
            <a:srgbClr val="1E3A5F"/>
          </a:solidFill>
          <a:ln w="12700">
            <a:solidFill>
              <a:srgbClr val="1E3A5F"/>
            </a:solidFill>
            <a:prstDash val="solid"/>
          </a:ln>
        </p:spPr>
      </p:sp>
      <p:sp>
        <p:nvSpPr>
          <p:cNvPr id="47" name="Text 45"/>
          <p:cNvSpPr/>
          <p:nvPr/>
        </p:nvSpPr>
        <p:spPr>
          <a:xfrm>
            <a:off x="8549640" y="5385816"/>
            <a:ext cx="3017520" cy="256032"/>
          </a:xfrm>
          <a:prstGeom prst="rect">
            <a:avLst/>
          </a:prstGeom>
          <a:noFill/>
          <a:ln/>
        </p:spPr>
        <p:txBody>
          <a:bodyPr wrap="square" lIns="0" tIns="0" rIns="0" bIns="0" rtlCol="0" anchor="ctr"/>
          <a:lstStyle/>
          <a:p>
            <a:pPr indent="0" marL="0">
              <a:buNone/>
            </a:pPr>
            <a:r>
              <a:rPr lang="en-US" sz="800" b="1" dirty="0">
                <a:solidFill>
                  <a:srgbClr val="94A3B8"/>
                </a:solidFill>
                <a:latin typeface="Calibri" pitchFamily="34" charset="0"/>
                <a:ea typeface="Calibri" pitchFamily="34" charset="-122"/>
                <a:cs typeface="Calibri" pitchFamily="34" charset="-120"/>
              </a:rPr>
              <a:t>Key Names:</a:t>
            </a:r>
            <a:endParaRPr lang="en-US" sz="800" dirty="0"/>
          </a:p>
        </p:txBody>
      </p:sp>
      <p:sp>
        <p:nvSpPr>
          <p:cNvPr id="48" name="Text 46"/>
          <p:cNvSpPr/>
          <p:nvPr/>
        </p:nvSpPr>
        <p:spPr>
          <a:xfrm>
            <a:off x="8549640" y="5660136"/>
            <a:ext cx="3017520" cy="658368"/>
          </a:xfrm>
          <a:prstGeom prst="rect">
            <a:avLst/>
          </a:prstGeom>
          <a:noFill/>
          <a:ln/>
        </p:spPr>
        <p:txBody>
          <a:bodyPr wrap="square" lIns="0" tIns="0" rIns="0" bIns="0" rtlCol="0" anchor="ctr"/>
          <a:lstStyle/>
          <a:p>
            <a:pPr indent="0" marL="0">
              <a:buNone/>
            </a:pPr>
            <a:r>
              <a:rPr lang="en-US" sz="900" dirty="0">
                <a:solidFill>
                  <a:srgbClr val="FCD34D"/>
                </a:solidFill>
                <a:latin typeface="Calibri" pitchFamily="34" charset="0"/>
                <a:ea typeface="Calibri" pitchFamily="34" charset="-122"/>
                <a:cs typeface="Calibri" pitchFamily="34" charset="-120"/>
              </a:rPr>
              <a:t>DS Smith, Smurfit Kappa, RPC Group, Ibstock, Forterra</a:t>
            </a:r>
            <a:endParaRPr lang="en-US" sz="900" dirty="0"/>
          </a:p>
        </p:txBody>
      </p:sp>
      <p:sp>
        <p:nvSpPr>
          <p:cNvPr id="49" name="Text 47"/>
          <p:cNvSpPr/>
          <p:nvPr/>
        </p:nvSpPr>
        <p:spPr>
          <a:xfrm>
            <a:off x="365760" y="6510528"/>
            <a:ext cx="11430000" cy="201168"/>
          </a:xfrm>
          <a:prstGeom prst="rect">
            <a:avLst/>
          </a:prstGeom>
          <a:noFill/>
          <a:ln/>
        </p:spPr>
        <p:txBody>
          <a:bodyPr wrap="square" lIns="0" tIns="0" rIns="0" bIns="0" rtlCol="0" anchor="ctr"/>
          <a:lstStyle/>
          <a:p>
            <a:pPr indent="0" marL="0">
              <a:buNone/>
            </a:pPr>
            <a:r>
              <a:rPr lang="en-US" sz="800" dirty="0">
                <a:solidFill>
                  <a:srgbClr val="64748B"/>
                </a:solidFill>
                <a:latin typeface="Calibri" pitchFamily="34" charset="0"/>
                <a:ea typeface="Calibri" pitchFamily="34" charset="-122"/>
                <a:cs typeface="Calibri" pitchFamily="34" charset="-120"/>
              </a:rPr>
              <a:t>Source: EY-Parthenon Profit Warnings Report 2022 / Company RNS filings</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54864"/>
          </a:xfrm>
          <a:prstGeom prst="rect">
            <a:avLst/>
          </a:prstGeom>
          <a:solidFill>
            <a:srgbClr val="F59E0B"/>
          </a:solidFill>
          <a:ln w="12700">
            <a:solidFill>
              <a:srgbClr val="F59E0B"/>
            </a:solidFill>
            <a:prstDash val="solid"/>
          </a:ln>
        </p:spPr>
      </p:sp>
      <p:sp>
        <p:nvSpPr>
          <p:cNvPr id="3" name="Shape 1"/>
          <p:cNvSpPr/>
          <p:nvPr/>
        </p:nvSpPr>
        <p:spPr>
          <a:xfrm>
            <a:off x="0" y="6729984"/>
            <a:ext cx="12161520" cy="128016"/>
          </a:xfrm>
          <a:prstGeom prst="rect">
            <a:avLst/>
          </a:prstGeom>
          <a:solidFill>
            <a:srgbClr val="1A2E50"/>
          </a:solidFill>
          <a:ln w="12700">
            <a:solidFill>
              <a:srgbClr val="1A2E50"/>
            </a:solidFill>
            <a:prstDash val="solid"/>
          </a:ln>
        </p:spPr>
      </p:sp>
      <p:sp>
        <p:nvSpPr>
          <p:cNvPr id="4" name="Text 2"/>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7 / 11</a:t>
            </a:r>
            <a:endParaRPr lang="en-US" sz="800" dirty="0"/>
          </a:p>
        </p:txBody>
      </p:sp>
      <p:sp>
        <p:nvSpPr>
          <p:cNvPr id="5" name="Shape 3"/>
          <p:cNvSpPr/>
          <p:nvPr/>
        </p:nvSpPr>
        <p:spPr>
          <a:xfrm>
            <a:off x="365760" y="502920"/>
            <a:ext cx="54864" cy="411480"/>
          </a:xfrm>
          <a:prstGeom prst="rect">
            <a:avLst/>
          </a:prstGeom>
          <a:solidFill>
            <a:srgbClr val="F59E0B"/>
          </a:solidFill>
          <a:ln w="12700">
            <a:solidFill>
              <a:srgbClr val="F59E0B"/>
            </a:solidFill>
            <a:prstDash val="solid"/>
          </a:ln>
        </p:spPr>
      </p:sp>
      <p:sp>
        <p:nvSpPr>
          <p:cNvPr id="6" name="Text 4"/>
          <p:cNvSpPr/>
          <p:nvPr/>
        </p:nvSpPr>
        <p:spPr>
          <a:xfrm>
            <a:off x="502920" y="502920"/>
            <a:ext cx="4572000" cy="201168"/>
          </a:xfrm>
          <a:prstGeom prst="rect">
            <a:avLst/>
          </a:prstGeom>
          <a:noFill/>
          <a:ln/>
        </p:spPr>
        <p:txBody>
          <a:bodyPr wrap="square" lIns="0" tIns="0" rIns="0" bIns="0" rtlCol="0" anchor="ctr"/>
          <a:lstStyle/>
          <a:p>
            <a:pPr indent="0" marL="0">
              <a:buNone/>
            </a:pPr>
            <a:r>
              <a:rPr lang="en-US" sz="800" b="1" spc="300" kern="0" dirty="0">
                <a:solidFill>
                  <a:srgbClr val="F59E0B"/>
                </a:solidFill>
                <a:latin typeface="Calibri" pitchFamily="34" charset="0"/>
                <a:ea typeface="Calibri" pitchFamily="34" charset="-122"/>
                <a:cs typeface="Calibri" pitchFamily="34" charset="-120"/>
              </a:rPr>
              <a:t>POLITICAL FLASHPOINTS</a:t>
            </a:r>
            <a:endParaRPr lang="en-US" sz="800" dirty="0"/>
          </a:p>
        </p:txBody>
      </p:sp>
      <p:sp>
        <p:nvSpPr>
          <p:cNvPr id="7" name="Text 5"/>
          <p:cNvSpPr/>
          <p:nvPr/>
        </p:nvSpPr>
        <p:spPr>
          <a:xfrm>
            <a:off x="502920" y="713232"/>
            <a:ext cx="10972800" cy="475488"/>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Policy Chaos Amplified the Market Damage</a:t>
            </a:r>
            <a:endParaRPr lang="en-US" sz="2800" dirty="0"/>
          </a:p>
        </p:txBody>
      </p:sp>
      <p:sp>
        <p:nvSpPr>
          <p:cNvPr id="8" name="Text 6"/>
          <p:cNvSpPr/>
          <p:nvPr/>
        </p:nvSpPr>
        <p:spPr>
          <a:xfrm>
            <a:off x="502920" y="1179576"/>
            <a:ext cx="10972800" cy="347472"/>
          </a:xfrm>
          <a:prstGeom prst="rect">
            <a:avLst/>
          </a:prstGeom>
          <a:noFill/>
          <a:ln/>
        </p:spPr>
        <p:txBody>
          <a:bodyPr wrap="square" lIns="0" tIns="0" rIns="0" bIns="0" rtlCol="0" anchor="ctr"/>
          <a:lstStyle/>
          <a:p>
            <a:pPr indent="0" marL="0">
              <a:buNone/>
            </a:pPr>
            <a:r>
              <a:rPr lang="en-US" sz="1800" dirty="0">
                <a:solidFill>
                  <a:srgbClr val="FCD34D"/>
                </a:solidFill>
                <a:latin typeface="Calibri" pitchFamily="34" charset="0"/>
                <a:ea typeface="Calibri" pitchFamily="34" charset="-122"/>
                <a:cs typeface="Calibri" pitchFamily="34" charset="-120"/>
              </a:rPr>
              <a:t>Government responses that moved FTSE stocks — and the lessons for 2026</a:t>
            </a:r>
            <a:endParaRPr lang="en-US" sz="1800" dirty="0"/>
          </a:p>
        </p:txBody>
      </p:sp>
      <p:sp>
        <p:nvSpPr>
          <p:cNvPr id="9" name="Shape 7"/>
          <p:cNvSpPr/>
          <p:nvPr/>
        </p:nvSpPr>
        <p:spPr>
          <a:xfrm>
            <a:off x="365760" y="1691640"/>
            <a:ext cx="5577840" cy="2286000"/>
          </a:xfrm>
          <a:prstGeom prst="rect">
            <a:avLst/>
          </a:prstGeom>
          <a:solidFill>
            <a:srgbClr val="112040"/>
          </a:solidFill>
          <a:ln w="12700">
            <a:solidFill>
              <a:srgbClr val="F59E0B"/>
            </a:solidFill>
            <a:prstDash val="solid"/>
          </a:ln>
          <a:effectLst>
            <a:outerShdw sx="100000" sy="100000" kx="0" ky="0" algn="bl" rotWithShape="0" blurRad="101600" dist="38100" dir="8100000">
              <a:srgbClr val="000000">
                <a:alpha val="25000"/>
              </a:srgbClr>
            </a:outerShdw>
          </a:effectLst>
        </p:spPr>
      </p:sp>
      <p:sp>
        <p:nvSpPr>
          <p:cNvPr id="10" name="Shape 8"/>
          <p:cNvSpPr/>
          <p:nvPr/>
        </p:nvSpPr>
        <p:spPr>
          <a:xfrm>
            <a:off x="365760" y="1691640"/>
            <a:ext cx="54864" cy="2286000"/>
          </a:xfrm>
          <a:prstGeom prst="rect">
            <a:avLst/>
          </a:prstGeom>
          <a:solidFill>
            <a:srgbClr val="F59E0B"/>
          </a:solidFill>
          <a:ln w="12700">
            <a:solidFill>
              <a:srgbClr val="F59E0B"/>
            </a:solidFill>
            <a:prstDash val="solid"/>
          </a:ln>
        </p:spPr>
      </p:sp>
      <p:sp>
        <p:nvSpPr>
          <p:cNvPr id="11" name="Text 9"/>
          <p:cNvSpPr/>
          <p:nvPr/>
        </p:nvSpPr>
        <p:spPr>
          <a:xfrm>
            <a:off x="475488" y="1783080"/>
            <a:ext cx="5394960" cy="201168"/>
          </a:xfrm>
          <a:prstGeom prst="rect">
            <a:avLst/>
          </a:prstGeom>
          <a:noFill/>
          <a:ln/>
        </p:spPr>
        <p:txBody>
          <a:bodyPr wrap="square" lIns="0" tIns="0" rIns="0" bIns="0" rtlCol="0" anchor="ctr"/>
          <a:lstStyle/>
          <a:p>
            <a:pPr indent="0" marL="0">
              <a:buNone/>
            </a:pPr>
            <a:r>
              <a:rPr lang="en-US" sz="800" b="1" spc="200" kern="0" dirty="0">
                <a:solidFill>
                  <a:srgbClr val="F59E0B"/>
                </a:solidFill>
                <a:latin typeface="Calibri" pitchFamily="34" charset="0"/>
                <a:ea typeface="Calibri" pitchFamily="34" charset="-122"/>
                <a:cs typeface="Calibri" pitchFamily="34" charset="-120"/>
              </a:rPr>
              <a:t>May 2022</a:t>
            </a:r>
            <a:endParaRPr lang="en-US" sz="800" dirty="0"/>
          </a:p>
        </p:txBody>
      </p:sp>
      <p:sp>
        <p:nvSpPr>
          <p:cNvPr id="12" name="Text 10"/>
          <p:cNvSpPr/>
          <p:nvPr/>
        </p:nvSpPr>
        <p:spPr>
          <a:xfrm>
            <a:off x="475488" y="1984248"/>
            <a:ext cx="5394960" cy="347472"/>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Energy Profits Levy (Windfall Tax)</a:t>
            </a:r>
            <a:endParaRPr lang="en-US" sz="1150" dirty="0"/>
          </a:p>
        </p:txBody>
      </p:sp>
      <p:sp>
        <p:nvSpPr>
          <p:cNvPr id="13" name="Shape 11"/>
          <p:cNvSpPr/>
          <p:nvPr/>
        </p:nvSpPr>
        <p:spPr>
          <a:xfrm>
            <a:off x="475488" y="2350008"/>
            <a:ext cx="5358384" cy="0"/>
          </a:xfrm>
          <a:prstGeom prst="line">
            <a:avLst/>
          </a:prstGeom>
          <a:noFill/>
          <a:ln w="9525">
            <a:solidFill>
              <a:srgbClr val="1E3A5F"/>
            </a:solidFill>
            <a:prstDash val="solid"/>
          </a:ln>
        </p:spPr>
      </p:sp>
      <p:sp>
        <p:nvSpPr>
          <p:cNvPr id="14" name="Text 12"/>
          <p:cNvSpPr/>
          <p:nvPr/>
        </p:nvSpPr>
        <p:spPr>
          <a:xfrm>
            <a:off x="475488" y="2423160"/>
            <a:ext cx="5358384" cy="1234440"/>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Announced by Chancellor Sunak. A 25% surcharge on oil &amp; gas profits (added to existing 40% tax). Extended multiple times, now at 38% with EPL rate still in force as of 2026 at 78% total tax rate.</a:t>
            </a:r>
            <a:endParaRPr lang="en-US" sz="850" dirty="0"/>
          </a:p>
          <a:p>
            <a:pPr indent="0" marL="0">
              <a:buNone/>
            </a:pPr>
            <a:endParaRPr lang="en-US" sz="850" dirty="0"/>
          </a:p>
          <a:p>
            <a:pPr indent="0" marL="0">
              <a:buNone/>
            </a:pPr>
            <a:r>
              <a:rPr lang="en-US" sz="850" dirty="0">
                <a:solidFill>
                  <a:srgbClr val="E2E8F0"/>
                </a:solidFill>
                <a:latin typeface="Calibri" pitchFamily="34" charset="0"/>
                <a:ea typeface="Calibri" pitchFamily="34" charset="-122"/>
                <a:cs typeface="Calibri" pitchFamily="34" charset="-120"/>
              </a:rPr>
              <a:t>Market impact: BP, Shell, Harbour Energy and other North Sea producers sold off sharply on announcement and repeated extension threats. Investment in new UK supply chilled significantly.</a:t>
            </a:r>
            <a:endParaRPr lang="en-US" sz="850" dirty="0"/>
          </a:p>
        </p:txBody>
      </p:sp>
      <p:sp>
        <p:nvSpPr>
          <p:cNvPr id="15" name="Shape 13"/>
          <p:cNvSpPr/>
          <p:nvPr/>
        </p:nvSpPr>
        <p:spPr>
          <a:xfrm>
            <a:off x="365760" y="3657600"/>
            <a:ext cx="5577840" cy="320040"/>
          </a:xfrm>
          <a:prstGeom prst="rect">
            <a:avLst/>
          </a:prstGeom>
          <a:solidFill>
            <a:srgbClr val="0A1628"/>
          </a:solidFill>
          <a:ln w="12700">
            <a:solidFill>
              <a:srgbClr val="0A1628"/>
            </a:solidFill>
            <a:prstDash val="solid"/>
          </a:ln>
        </p:spPr>
      </p:sp>
      <p:sp>
        <p:nvSpPr>
          <p:cNvPr id="16" name="Text 14"/>
          <p:cNvSpPr/>
          <p:nvPr/>
        </p:nvSpPr>
        <p:spPr>
          <a:xfrm>
            <a:off x="475488" y="3657600"/>
            <a:ext cx="5358384" cy="320040"/>
          </a:xfrm>
          <a:prstGeom prst="rect">
            <a:avLst/>
          </a:prstGeom>
          <a:noFill/>
          <a:ln/>
        </p:spPr>
        <p:txBody>
          <a:bodyPr wrap="square" lIns="0" tIns="0" rIns="0" bIns="0" rtlCol="0" anchor="ctr"/>
          <a:lstStyle/>
          <a:p>
            <a:pPr indent="0" marL="0">
              <a:buNone/>
            </a:pPr>
            <a:r>
              <a:rPr lang="en-US" sz="850" b="1" dirty="0">
                <a:solidFill>
                  <a:srgbClr val="F59E0B"/>
                </a:solidFill>
                <a:latin typeface="Calibri" pitchFamily="34" charset="0"/>
                <a:ea typeface="Calibri" pitchFamily="34" charset="-122"/>
                <a:cs typeface="Calibri" pitchFamily="34" charset="-120"/>
              </a:rPr>
              <a:t>📊  Negative for oil &amp; gas producers, North Sea explorers</a:t>
            </a:r>
            <a:endParaRPr lang="en-US" sz="850" dirty="0"/>
          </a:p>
        </p:txBody>
      </p:sp>
      <p:sp>
        <p:nvSpPr>
          <p:cNvPr id="17" name="Shape 15"/>
          <p:cNvSpPr/>
          <p:nvPr/>
        </p:nvSpPr>
        <p:spPr>
          <a:xfrm>
            <a:off x="6263640" y="1691640"/>
            <a:ext cx="5577840" cy="2286000"/>
          </a:xfrm>
          <a:prstGeom prst="rect">
            <a:avLst/>
          </a:prstGeom>
          <a:solidFill>
            <a:srgbClr val="112040"/>
          </a:solidFill>
          <a:ln w="12700">
            <a:solidFill>
              <a:srgbClr val="EF4444"/>
            </a:solidFill>
            <a:prstDash val="solid"/>
          </a:ln>
          <a:effectLst>
            <a:outerShdw sx="100000" sy="100000" kx="0" ky="0" algn="bl" rotWithShape="0" blurRad="101600" dist="38100" dir="8100000">
              <a:srgbClr val="000000">
                <a:alpha val="25000"/>
              </a:srgbClr>
            </a:outerShdw>
          </a:effectLst>
        </p:spPr>
      </p:sp>
      <p:sp>
        <p:nvSpPr>
          <p:cNvPr id="18" name="Shape 16"/>
          <p:cNvSpPr/>
          <p:nvPr/>
        </p:nvSpPr>
        <p:spPr>
          <a:xfrm>
            <a:off x="6263640" y="1691640"/>
            <a:ext cx="54864" cy="2286000"/>
          </a:xfrm>
          <a:prstGeom prst="rect">
            <a:avLst/>
          </a:prstGeom>
          <a:solidFill>
            <a:srgbClr val="EF4444"/>
          </a:solidFill>
          <a:ln w="12700">
            <a:solidFill>
              <a:srgbClr val="EF4444"/>
            </a:solidFill>
            <a:prstDash val="solid"/>
          </a:ln>
        </p:spPr>
      </p:sp>
      <p:sp>
        <p:nvSpPr>
          <p:cNvPr id="19" name="Text 17"/>
          <p:cNvSpPr/>
          <p:nvPr/>
        </p:nvSpPr>
        <p:spPr>
          <a:xfrm>
            <a:off x="6373368" y="1783080"/>
            <a:ext cx="5394960" cy="201168"/>
          </a:xfrm>
          <a:prstGeom prst="rect">
            <a:avLst/>
          </a:prstGeom>
          <a:noFill/>
          <a:ln/>
        </p:spPr>
        <p:txBody>
          <a:bodyPr wrap="square" lIns="0" tIns="0" rIns="0" bIns="0" rtlCol="0" anchor="ctr"/>
          <a:lstStyle/>
          <a:p>
            <a:pPr indent="0" marL="0">
              <a:buNone/>
            </a:pPr>
            <a:r>
              <a:rPr lang="en-US" sz="800" b="1" spc="200" kern="0" dirty="0">
                <a:solidFill>
                  <a:srgbClr val="EF4444"/>
                </a:solidFill>
                <a:latin typeface="Calibri" pitchFamily="34" charset="0"/>
                <a:ea typeface="Calibri" pitchFamily="34" charset="-122"/>
                <a:cs typeface="Calibri" pitchFamily="34" charset="-120"/>
              </a:rPr>
              <a:t>Sep 2022</a:t>
            </a:r>
            <a:endParaRPr lang="en-US" sz="800" dirty="0"/>
          </a:p>
        </p:txBody>
      </p:sp>
      <p:sp>
        <p:nvSpPr>
          <p:cNvPr id="20" name="Text 18"/>
          <p:cNvSpPr/>
          <p:nvPr/>
        </p:nvSpPr>
        <p:spPr>
          <a:xfrm>
            <a:off x="6373368" y="1984248"/>
            <a:ext cx="5394960" cy="347472"/>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Liz Truss Mini-Budget</a:t>
            </a:r>
            <a:endParaRPr lang="en-US" sz="1150" dirty="0"/>
          </a:p>
        </p:txBody>
      </p:sp>
      <p:sp>
        <p:nvSpPr>
          <p:cNvPr id="21" name="Shape 19"/>
          <p:cNvSpPr/>
          <p:nvPr/>
        </p:nvSpPr>
        <p:spPr>
          <a:xfrm>
            <a:off x="6373368" y="2350008"/>
            <a:ext cx="5358384" cy="0"/>
          </a:xfrm>
          <a:prstGeom prst="line">
            <a:avLst/>
          </a:prstGeom>
          <a:noFill/>
          <a:ln w="9525">
            <a:solidFill>
              <a:srgbClr val="1E3A5F"/>
            </a:solidFill>
            <a:prstDash val="solid"/>
          </a:ln>
        </p:spPr>
      </p:sp>
      <p:sp>
        <p:nvSpPr>
          <p:cNvPr id="22" name="Text 20"/>
          <p:cNvSpPr/>
          <p:nvPr/>
        </p:nvSpPr>
        <p:spPr>
          <a:xfrm>
            <a:off x="6373368" y="2423160"/>
            <a:ext cx="5358384" cy="1234440"/>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£45bn unfunded tax cut package amid already high energy subsidies. Gilt yields surged, GBP fell to near-parity with USD. Bank of England emergency bond purchases. LDI crisis hit pension funds. Truss resigned within 44 days.</a:t>
            </a:r>
            <a:endParaRPr lang="en-US" sz="850" dirty="0"/>
          </a:p>
          <a:p>
            <a:pPr indent="0" marL="0">
              <a:buNone/>
            </a:pPr>
            <a:endParaRPr lang="en-US" sz="850" dirty="0"/>
          </a:p>
          <a:p>
            <a:pPr indent="0" marL="0">
              <a:buNone/>
            </a:pPr>
            <a:r>
              <a:rPr lang="en-US" sz="850" dirty="0">
                <a:solidFill>
                  <a:srgbClr val="E2E8F0"/>
                </a:solidFill>
                <a:latin typeface="Calibri" pitchFamily="34" charset="0"/>
                <a:ea typeface="Calibri" pitchFamily="34" charset="-122"/>
                <a:cs typeface="Calibri" pitchFamily="34" charset="-120"/>
              </a:rPr>
              <a:t>Market impact: FTSE 250 fell ~5% in days. UK homebuilders, banks and any GBP-denominated earners were hammered. Raised business cost of capital sharply.</a:t>
            </a:r>
            <a:endParaRPr lang="en-US" sz="850" dirty="0"/>
          </a:p>
        </p:txBody>
      </p:sp>
      <p:sp>
        <p:nvSpPr>
          <p:cNvPr id="23" name="Shape 21"/>
          <p:cNvSpPr/>
          <p:nvPr/>
        </p:nvSpPr>
        <p:spPr>
          <a:xfrm>
            <a:off x="6263640" y="3657600"/>
            <a:ext cx="5577840" cy="320040"/>
          </a:xfrm>
          <a:prstGeom prst="rect">
            <a:avLst/>
          </a:prstGeom>
          <a:solidFill>
            <a:srgbClr val="0A1628"/>
          </a:solidFill>
          <a:ln w="12700">
            <a:solidFill>
              <a:srgbClr val="0A1628"/>
            </a:solidFill>
            <a:prstDash val="solid"/>
          </a:ln>
        </p:spPr>
      </p:sp>
      <p:sp>
        <p:nvSpPr>
          <p:cNvPr id="24" name="Text 22"/>
          <p:cNvSpPr/>
          <p:nvPr/>
        </p:nvSpPr>
        <p:spPr>
          <a:xfrm>
            <a:off x="6373368" y="3657600"/>
            <a:ext cx="5358384" cy="320040"/>
          </a:xfrm>
          <a:prstGeom prst="rect">
            <a:avLst/>
          </a:prstGeom>
          <a:noFill/>
          <a:ln/>
        </p:spPr>
        <p:txBody>
          <a:bodyPr wrap="square" lIns="0" tIns="0" rIns="0" bIns="0" rtlCol="0" anchor="ctr"/>
          <a:lstStyle/>
          <a:p>
            <a:pPr indent="0" marL="0">
              <a:buNone/>
            </a:pPr>
            <a:r>
              <a:rPr lang="en-US" sz="850" b="1" dirty="0">
                <a:solidFill>
                  <a:srgbClr val="EF4444"/>
                </a:solidFill>
                <a:latin typeface="Calibri" pitchFamily="34" charset="0"/>
                <a:ea typeface="Calibri" pitchFamily="34" charset="-122"/>
                <a:cs typeface="Calibri" pitchFamily="34" charset="-120"/>
              </a:rPr>
              <a:t>📊  Broad FTSE 250 selloff; GBP earners, banks, REITs</a:t>
            </a:r>
            <a:endParaRPr lang="en-US" sz="850" dirty="0"/>
          </a:p>
        </p:txBody>
      </p:sp>
      <p:sp>
        <p:nvSpPr>
          <p:cNvPr id="25" name="Shape 23"/>
          <p:cNvSpPr/>
          <p:nvPr/>
        </p:nvSpPr>
        <p:spPr>
          <a:xfrm>
            <a:off x="365760" y="4114800"/>
            <a:ext cx="5577840" cy="2286000"/>
          </a:xfrm>
          <a:prstGeom prst="rect">
            <a:avLst/>
          </a:prstGeom>
          <a:solidFill>
            <a:srgbClr val="112040"/>
          </a:solidFill>
          <a:ln w="12700">
            <a:solidFill>
              <a:srgbClr val="94A3B8"/>
            </a:solidFill>
            <a:prstDash val="solid"/>
          </a:ln>
          <a:effectLst>
            <a:outerShdw sx="100000" sy="100000" kx="0" ky="0" algn="bl" rotWithShape="0" blurRad="101600" dist="38100" dir="8100000">
              <a:srgbClr val="000000">
                <a:alpha val="25000"/>
              </a:srgbClr>
            </a:outerShdw>
          </a:effectLst>
        </p:spPr>
      </p:sp>
      <p:sp>
        <p:nvSpPr>
          <p:cNvPr id="26" name="Shape 24"/>
          <p:cNvSpPr/>
          <p:nvPr/>
        </p:nvSpPr>
        <p:spPr>
          <a:xfrm>
            <a:off x="365760" y="4114800"/>
            <a:ext cx="54864" cy="2286000"/>
          </a:xfrm>
          <a:prstGeom prst="rect">
            <a:avLst/>
          </a:prstGeom>
          <a:solidFill>
            <a:srgbClr val="94A3B8"/>
          </a:solidFill>
          <a:ln w="12700">
            <a:solidFill>
              <a:srgbClr val="94A3B8"/>
            </a:solidFill>
            <a:prstDash val="solid"/>
          </a:ln>
        </p:spPr>
      </p:sp>
      <p:sp>
        <p:nvSpPr>
          <p:cNvPr id="27" name="Text 25"/>
          <p:cNvSpPr/>
          <p:nvPr/>
        </p:nvSpPr>
        <p:spPr>
          <a:xfrm>
            <a:off x="475488" y="4206240"/>
            <a:ext cx="5394960" cy="201168"/>
          </a:xfrm>
          <a:prstGeom prst="rect">
            <a:avLst/>
          </a:prstGeom>
          <a:noFill/>
          <a:ln/>
        </p:spPr>
        <p:txBody>
          <a:bodyPr wrap="square" lIns="0" tIns="0" rIns="0" bIns="0" rtlCol="0" anchor="ctr"/>
          <a:lstStyle/>
          <a:p>
            <a:pPr indent="0" marL="0">
              <a:buNone/>
            </a:pPr>
            <a:r>
              <a:rPr lang="en-US" sz="800" b="1" spc="200" kern="0" dirty="0">
                <a:solidFill>
                  <a:srgbClr val="94A3B8"/>
                </a:solidFill>
                <a:latin typeface="Calibri" pitchFamily="34" charset="0"/>
                <a:ea typeface="Calibri" pitchFamily="34" charset="-122"/>
                <a:cs typeface="Calibri" pitchFamily="34" charset="-120"/>
              </a:rPr>
              <a:t>Oct 2022</a:t>
            </a:r>
            <a:endParaRPr lang="en-US" sz="800" dirty="0"/>
          </a:p>
        </p:txBody>
      </p:sp>
      <p:sp>
        <p:nvSpPr>
          <p:cNvPr id="28" name="Text 26"/>
          <p:cNvSpPr/>
          <p:nvPr/>
        </p:nvSpPr>
        <p:spPr>
          <a:xfrm>
            <a:off x="475488" y="4407408"/>
            <a:ext cx="5394960" cy="347472"/>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Energy Price Guarantee</a:t>
            </a:r>
            <a:endParaRPr lang="en-US" sz="1150" dirty="0"/>
          </a:p>
        </p:txBody>
      </p:sp>
      <p:sp>
        <p:nvSpPr>
          <p:cNvPr id="29" name="Shape 27"/>
          <p:cNvSpPr/>
          <p:nvPr/>
        </p:nvSpPr>
        <p:spPr>
          <a:xfrm>
            <a:off x="475488" y="4773168"/>
            <a:ext cx="5358384" cy="0"/>
          </a:xfrm>
          <a:prstGeom prst="line">
            <a:avLst/>
          </a:prstGeom>
          <a:noFill/>
          <a:ln w="9525">
            <a:solidFill>
              <a:srgbClr val="1E3A5F"/>
            </a:solidFill>
            <a:prstDash val="solid"/>
          </a:ln>
        </p:spPr>
      </p:sp>
      <p:sp>
        <p:nvSpPr>
          <p:cNvPr id="30" name="Text 28"/>
          <p:cNvSpPr/>
          <p:nvPr/>
        </p:nvSpPr>
        <p:spPr>
          <a:xfrm>
            <a:off x="475488" y="4846320"/>
            <a:ext cx="5358384" cy="1234440"/>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PM Liz Truss (then Rishi Sunak) introduced the EPG capping domestic energy at £2,500/yr. Corporate support via Energy Bill Relief Scheme provided discounts to businesses. Budget cost ~£55bn+.</a:t>
            </a:r>
            <a:endParaRPr lang="en-US" sz="850" dirty="0"/>
          </a:p>
          <a:p>
            <a:pPr indent="0" marL="0">
              <a:buNone/>
            </a:pPr>
            <a:endParaRPr lang="en-US" sz="850" dirty="0"/>
          </a:p>
          <a:p>
            <a:pPr indent="0" marL="0">
              <a:buNone/>
            </a:pPr>
            <a:r>
              <a:rPr lang="en-US" sz="850" dirty="0">
                <a:solidFill>
                  <a:srgbClr val="E2E8F0"/>
                </a:solidFill>
                <a:latin typeface="Calibri" pitchFamily="34" charset="0"/>
                <a:ea typeface="Calibri" pitchFamily="34" charset="-122"/>
                <a:cs typeface="Calibri" pitchFamily="34" charset="-120"/>
              </a:rPr>
              <a:t>Market impact: Reduced near-term earnings pressure on consumer-facing stocks. Retailers and hospitality briefly rallied on reduced consumer cost pressure. Long-term gilt market concern raised cost of capital.</a:t>
            </a:r>
            <a:endParaRPr lang="en-US" sz="850" dirty="0"/>
          </a:p>
        </p:txBody>
      </p:sp>
      <p:sp>
        <p:nvSpPr>
          <p:cNvPr id="31" name="Shape 29"/>
          <p:cNvSpPr/>
          <p:nvPr/>
        </p:nvSpPr>
        <p:spPr>
          <a:xfrm>
            <a:off x="365760" y="6080760"/>
            <a:ext cx="5577840" cy="320040"/>
          </a:xfrm>
          <a:prstGeom prst="rect">
            <a:avLst/>
          </a:prstGeom>
          <a:solidFill>
            <a:srgbClr val="0A1628"/>
          </a:solidFill>
          <a:ln w="12700">
            <a:solidFill>
              <a:srgbClr val="0A1628"/>
            </a:solidFill>
            <a:prstDash val="solid"/>
          </a:ln>
        </p:spPr>
      </p:sp>
      <p:sp>
        <p:nvSpPr>
          <p:cNvPr id="32" name="Text 30"/>
          <p:cNvSpPr/>
          <p:nvPr/>
        </p:nvSpPr>
        <p:spPr>
          <a:xfrm>
            <a:off x="475488" y="6080760"/>
            <a:ext cx="5358384" cy="320040"/>
          </a:xfrm>
          <a:prstGeom prst="rect">
            <a:avLst/>
          </a:prstGeom>
          <a:noFill/>
          <a:ln/>
        </p:spPr>
        <p:txBody>
          <a:bodyPr wrap="square" lIns="0" tIns="0" rIns="0" bIns="0" rtlCol="0" anchor="ctr"/>
          <a:lstStyle/>
          <a:p>
            <a:pPr indent="0" marL="0">
              <a:buNone/>
            </a:pPr>
            <a:r>
              <a:rPr lang="en-US" sz="850" b="1" dirty="0">
                <a:solidFill>
                  <a:srgbClr val="94A3B8"/>
                </a:solidFill>
                <a:latin typeface="Calibri" pitchFamily="34" charset="0"/>
                <a:ea typeface="Calibri" pitchFamily="34" charset="-122"/>
                <a:cs typeface="Calibri" pitchFamily="34" charset="-120"/>
              </a:rPr>
              <a:t>📊  Short-term relief rally in retail/leisure; bond market stress</a:t>
            </a:r>
            <a:endParaRPr lang="en-US" sz="850" dirty="0"/>
          </a:p>
        </p:txBody>
      </p:sp>
      <p:sp>
        <p:nvSpPr>
          <p:cNvPr id="33" name="Shape 31"/>
          <p:cNvSpPr/>
          <p:nvPr/>
        </p:nvSpPr>
        <p:spPr>
          <a:xfrm>
            <a:off x="6263640" y="4114800"/>
            <a:ext cx="5577840" cy="2286000"/>
          </a:xfrm>
          <a:prstGeom prst="rect">
            <a:avLst/>
          </a:prstGeom>
          <a:solidFill>
            <a:srgbClr val="112040"/>
          </a:solidFill>
          <a:ln w="12700">
            <a:solidFill>
              <a:srgbClr val="EF4444"/>
            </a:solidFill>
            <a:prstDash val="solid"/>
          </a:ln>
          <a:effectLst>
            <a:outerShdw sx="100000" sy="100000" kx="0" ky="0" algn="bl" rotWithShape="0" blurRad="101600" dist="38100" dir="8100000">
              <a:srgbClr val="000000">
                <a:alpha val="25000"/>
              </a:srgbClr>
            </a:outerShdw>
          </a:effectLst>
        </p:spPr>
      </p:sp>
      <p:sp>
        <p:nvSpPr>
          <p:cNvPr id="34" name="Shape 32"/>
          <p:cNvSpPr/>
          <p:nvPr/>
        </p:nvSpPr>
        <p:spPr>
          <a:xfrm>
            <a:off x="6263640" y="4114800"/>
            <a:ext cx="54864" cy="2286000"/>
          </a:xfrm>
          <a:prstGeom prst="rect">
            <a:avLst/>
          </a:prstGeom>
          <a:solidFill>
            <a:srgbClr val="EF4444"/>
          </a:solidFill>
          <a:ln w="12700">
            <a:solidFill>
              <a:srgbClr val="EF4444"/>
            </a:solidFill>
            <a:prstDash val="solid"/>
          </a:ln>
        </p:spPr>
      </p:sp>
      <p:sp>
        <p:nvSpPr>
          <p:cNvPr id="35" name="Text 33"/>
          <p:cNvSpPr/>
          <p:nvPr/>
        </p:nvSpPr>
        <p:spPr>
          <a:xfrm>
            <a:off x="6373368" y="4206240"/>
            <a:ext cx="5394960" cy="201168"/>
          </a:xfrm>
          <a:prstGeom prst="rect">
            <a:avLst/>
          </a:prstGeom>
          <a:noFill/>
          <a:ln/>
        </p:spPr>
        <p:txBody>
          <a:bodyPr wrap="square" lIns="0" tIns="0" rIns="0" bIns="0" rtlCol="0" anchor="ctr"/>
          <a:lstStyle/>
          <a:p>
            <a:pPr indent="0" marL="0">
              <a:buNone/>
            </a:pPr>
            <a:r>
              <a:rPr lang="en-US" sz="800" b="1" spc="200" kern="0" dirty="0">
                <a:solidFill>
                  <a:srgbClr val="EF4444"/>
                </a:solidFill>
                <a:latin typeface="Calibri" pitchFamily="34" charset="0"/>
                <a:ea typeface="Calibri" pitchFamily="34" charset="-122"/>
                <a:cs typeface="Calibri" pitchFamily="34" charset="-120"/>
              </a:rPr>
              <a:t>2023+</a:t>
            </a:r>
            <a:endParaRPr lang="en-US" sz="800" dirty="0"/>
          </a:p>
        </p:txBody>
      </p:sp>
      <p:sp>
        <p:nvSpPr>
          <p:cNvPr id="36" name="Text 34"/>
          <p:cNvSpPr/>
          <p:nvPr/>
        </p:nvSpPr>
        <p:spPr>
          <a:xfrm>
            <a:off x="6373368" y="4407408"/>
            <a:ext cx="5394960" cy="347472"/>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Windfall Tax Extension &amp; North Sea Freeze</a:t>
            </a:r>
            <a:endParaRPr lang="en-US" sz="1150" dirty="0"/>
          </a:p>
        </p:txBody>
      </p:sp>
      <p:sp>
        <p:nvSpPr>
          <p:cNvPr id="37" name="Shape 35"/>
          <p:cNvSpPr/>
          <p:nvPr/>
        </p:nvSpPr>
        <p:spPr>
          <a:xfrm>
            <a:off x="6373368" y="4773168"/>
            <a:ext cx="5358384" cy="0"/>
          </a:xfrm>
          <a:prstGeom prst="line">
            <a:avLst/>
          </a:prstGeom>
          <a:noFill/>
          <a:ln w="9525">
            <a:solidFill>
              <a:srgbClr val="1E3A5F"/>
            </a:solidFill>
            <a:prstDash val="solid"/>
          </a:ln>
        </p:spPr>
      </p:sp>
      <p:sp>
        <p:nvSpPr>
          <p:cNvPr id="38" name="Text 36"/>
          <p:cNvSpPr/>
          <p:nvPr/>
        </p:nvSpPr>
        <p:spPr>
          <a:xfrm>
            <a:off x="6373368" y="4846320"/>
            <a:ext cx="5358384" cy="1234440"/>
          </a:xfrm>
          <a:prstGeom prst="rect">
            <a:avLst/>
          </a:prstGeom>
          <a:noFill/>
          <a:ln/>
        </p:spPr>
        <p:txBody>
          <a:bodyPr wrap="square" lIns="0" tIns="0" rIns="0" bIns="0" rtlCol="0" anchor="ctr"/>
          <a:lstStyle/>
          <a:p>
            <a:pPr indent="0" marL="0">
              <a:buNone/>
            </a:pPr>
            <a:r>
              <a:rPr lang="en-US" sz="850" dirty="0">
                <a:solidFill>
                  <a:srgbClr val="E2E8F0"/>
                </a:solidFill>
                <a:latin typeface="Calibri" pitchFamily="34" charset="0"/>
                <a:ea typeface="Calibri" pitchFamily="34" charset="-122"/>
                <a:cs typeface="Calibri" pitchFamily="34" charset="-120"/>
              </a:rPr>
              <a:t>Both Conservative and later Labour governments extended energy windfall levies. Labour's additional North Sea restrictions further discouraged investment. North Sea production has been in accelerating decline as a result — directly contributing to today's 2026 storage crisis.</a:t>
            </a:r>
            <a:endParaRPr lang="en-US" sz="850" dirty="0"/>
          </a:p>
          <a:p>
            <a:pPr indent="0" marL="0">
              <a:buNone/>
            </a:pPr>
            <a:endParaRPr lang="en-US" sz="850" dirty="0"/>
          </a:p>
          <a:p>
            <a:pPr indent="0" marL="0">
              <a:buNone/>
            </a:pPr>
            <a:r>
              <a:rPr lang="en-US" sz="850" dirty="0">
                <a:solidFill>
                  <a:srgbClr val="E2E8F0"/>
                </a:solidFill>
                <a:latin typeface="Calibri" pitchFamily="34" charset="0"/>
                <a:ea typeface="Calibri" pitchFamily="34" charset="-122"/>
                <a:cs typeface="Calibri" pitchFamily="34" charset="-120"/>
              </a:rPr>
              <a:t>Market impact: Harbour Energy relocated headquarters offshore. Multiple E&amp;P companies cut UK capex. Supply security has worsened.</a:t>
            </a:r>
            <a:endParaRPr lang="en-US" sz="850" dirty="0"/>
          </a:p>
        </p:txBody>
      </p:sp>
      <p:sp>
        <p:nvSpPr>
          <p:cNvPr id="39" name="Shape 37"/>
          <p:cNvSpPr/>
          <p:nvPr/>
        </p:nvSpPr>
        <p:spPr>
          <a:xfrm>
            <a:off x="6263640" y="6080760"/>
            <a:ext cx="5577840" cy="320040"/>
          </a:xfrm>
          <a:prstGeom prst="rect">
            <a:avLst/>
          </a:prstGeom>
          <a:solidFill>
            <a:srgbClr val="0A1628"/>
          </a:solidFill>
          <a:ln w="12700">
            <a:solidFill>
              <a:srgbClr val="0A1628"/>
            </a:solidFill>
            <a:prstDash val="solid"/>
          </a:ln>
        </p:spPr>
      </p:sp>
      <p:sp>
        <p:nvSpPr>
          <p:cNvPr id="40" name="Text 38"/>
          <p:cNvSpPr/>
          <p:nvPr/>
        </p:nvSpPr>
        <p:spPr>
          <a:xfrm>
            <a:off x="6373368" y="6080760"/>
            <a:ext cx="5358384" cy="320040"/>
          </a:xfrm>
          <a:prstGeom prst="rect">
            <a:avLst/>
          </a:prstGeom>
          <a:noFill/>
          <a:ln/>
        </p:spPr>
        <p:txBody>
          <a:bodyPr wrap="square" lIns="0" tIns="0" rIns="0" bIns="0" rtlCol="0" anchor="ctr"/>
          <a:lstStyle/>
          <a:p>
            <a:pPr indent="0" marL="0">
              <a:buNone/>
            </a:pPr>
            <a:r>
              <a:rPr lang="en-US" sz="850" b="1" dirty="0">
                <a:solidFill>
                  <a:srgbClr val="EF4444"/>
                </a:solidFill>
                <a:latin typeface="Calibri" pitchFamily="34" charset="0"/>
                <a:ea typeface="Calibri" pitchFamily="34" charset="-122"/>
                <a:cs typeface="Calibri" pitchFamily="34" charset="-120"/>
              </a:rPr>
              <a:t>📊  Long-term damage to UK energy security now playing out</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54864"/>
          </a:xfrm>
          <a:prstGeom prst="rect">
            <a:avLst/>
          </a:prstGeom>
          <a:solidFill>
            <a:srgbClr val="F59E0B"/>
          </a:solidFill>
          <a:ln w="12700">
            <a:solidFill>
              <a:srgbClr val="F59E0B"/>
            </a:solidFill>
            <a:prstDash val="solid"/>
          </a:ln>
        </p:spPr>
      </p:sp>
      <p:sp>
        <p:nvSpPr>
          <p:cNvPr id="3" name="Shape 1"/>
          <p:cNvSpPr/>
          <p:nvPr/>
        </p:nvSpPr>
        <p:spPr>
          <a:xfrm>
            <a:off x="0" y="6729984"/>
            <a:ext cx="12161520" cy="128016"/>
          </a:xfrm>
          <a:prstGeom prst="rect">
            <a:avLst/>
          </a:prstGeom>
          <a:solidFill>
            <a:srgbClr val="1A2E50"/>
          </a:solidFill>
          <a:ln w="12700">
            <a:solidFill>
              <a:srgbClr val="1A2E50"/>
            </a:solidFill>
            <a:prstDash val="solid"/>
          </a:ln>
        </p:spPr>
      </p:sp>
      <p:sp>
        <p:nvSpPr>
          <p:cNvPr id="4" name="Text 2"/>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8 / 11</a:t>
            </a:r>
            <a:endParaRPr lang="en-US" sz="800" dirty="0"/>
          </a:p>
        </p:txBody>
      </p:sp>
      <p:sp>
        <p:nvSpPr>
          <p:cNvPr id="5" name="Shape 3"/>
          <p:cNvSpPr/>
          <p:nvPr/>
        </p:nvSpPr>
        <p:spPr>
          <a:xfrm>
            <a:off x="365760" y="502920"/>
            <a:ext cx="54864" cy="411480"/>
          </a:xfrm>
          <a:prstGeom prst="rect">
            <a:avLst/>
          </a:prstGeom>
          <a:solidFill>
            <a:srgbClr val="F59E0B"/>
          </a:solidFill>
          <a:ln w="12700">
            <a:solidFill>
              <a:srgbClr val="F59E0B"/>
            </a:solidFill>
            <a:prstDash val="solid"/>
          </a:ln>
        </p:spPr>
      </p:sp>
      <p:sp>
        <p:nvSpPr>
          <p:cNvPr id="6" name="Text 4"/>
          <p:cNvSpPr/>
          <p:nvPr/>
        </p:nvSpPr>
        <p:spPr>
          <a:xfrm>
            <a:off x="502920" y="502920"/>
            <a:ext cx="4572000" cy="201168"/>
          </a:xfrm>
          <a:prstGeom prst="rect">
            <a:avLst/>
          </a:prstGeom>
          <a:noFill/>
          <a:ln/>
        </p:spPr>
        <p:txBody>
          <a:bodyPr wrap="square" lIns="0" tIns="0" rIns="0" bIns="0" rtlCol="0" anchor="ctr"/>
          <a:lstStyle/>
          <a:p>
            <a:pPr indent="0" marL="0">
              <a:buNone/>
            </a:pPr>
            <a:r>
              <a:rPr lang="en-US" sz="800" b="1" spc="300" kern="0" dirty="0">
                <a:solidFill>
                  <a:srgbClr val="F59E0B"/>
                </a:solidFill>
                <a:latin typeface="Calibri" pitchFamily="34" charset="0"/>
                <a:ea typeface="Calibri" pitchFamily="34" charset="-122"/>
                <a:cs typeface="Calibri" pitchFamily="34" charset="-120"/>
              </a:rPr>
              <a:t>2026 MACRO ENVIRONMENT</a:t>
            </a:r>
            <a:endParaRPr lang="en-US" sz="800" dirty="0"/>
          </a:p>
        </p:txBody>
      </p:sp>
      <p:sp>
        <p:nvSpPr>
          <p:cNvPr id="7" name="Text 5"/>
          <p:cNvSpPr/>
          <p:nvPr/>
        </p:nvSpPr>
        <p:spPr>
          <a:xfrm>
            <a:off x="502920" y="713232"/>
            <a:ext cx="10972800" cy="475488"/>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The 2026 Energy Setup: Eerily Familiar</a:t>
            </a:r>
            <a:endParaRPr lang="en-US" sz="2800" dirty="0"/>
          </a:p>
        </p:txBody>
      </p:sp>
      <p:sp>
        <p:nvSpPr>
          <p:cNvPr id="8" name="Text 6"/>
          <p:cNvSpPr/>
          <p:nvPr/>
        </p:nvSpPr>
        <p:spPr>
          <a:xfrm>
            <a:off x="502920" y="1179576"/>
            <a:ext cx="10972800" cy="347472"/>
          </a:xfrm>
          <a:prstGeom prst="rect">
            <a:avLst/>
          </a:prstGeom>
          <a:noFill/>
          <a:ln/>
        </p:spPr>
        <p:txBody>
          <a:bodyPr wrap="square" lIns="0" tIns="0" rIns="0" bIns="0" rtlCol="0" anchor="ctr"/>
          <a:lstStyle/>
          <a:p>
            <a:pPr indent="0" marL="0">
              <a:buNone/>
            </a:pPr>
            <a:r>
              <a:rPr lang="en-US" sz="1800" dirty="0">
                <a:solidFill>
                  <a:srgbClr val="FCD34D"/>
                </a:solidFill>
                <a:latin typeface="Calibri" pitchFamily="34" charset="0"/>
                <a:ea typeface="Calibri" pitchFamily="34" charset="-122"/>
                <a:cs typeface="Calibri" pitchFamily="34" charset="-120"/>
              </a:rPr>
              <a:t>New geopolitical trigger, same structural vulnerabilities — and a depleted storage position</a:t>
            </a:r>
            <a:endParaRPr lang="en-US" sz="1800" dirty="0"/>
          </a:p>
        </p:txBody>
      </p:sp>
      <p:sp>
        <p:nvSpPr>
          <p:cNvPr id="9" name="Shape 7"/>
          <p:cNvSpPr/>
          <p:nvPr/>
        </p:nvSpPr>
        <p:spPr>
          <a:xfrm>
            <a:off x="365760" y="1691640"/>
            <a:ext cx="1865376" cy="347472"/>
          </a:xfrm>
          <a:prstGeom prst="rect">
            <a:avLst/>
          </a:prstGeom>
          <a:solidFill>
            <a:srgbClr val="1A2E50"/>
          </a:solidFill>
          <a:ln w="12700">
            <a:solidFill>
              <a:srgbClr val="1E3A5F"/>
            </a:solidFill>
            <a:prstDash val="solid"/>
          </a:ln>
        </p:spPr>
      </p:sp>
      <p:sp>
        <p:nvSpPr>
          <p:cNvPr id="10" name="Text 8"/>
          <p:cNvSpPr/>
          <p:nvPr/>
        </p:nvSpPr>
        <p:spPr>
          <a:xfrm>
            <a:off x="438912" y="1691640"/>
            <a:ext cx="1737360" cy="347472"/>
          </a:xfrm>
          <a:prstGeom prst="rect">
            <a:avLst/>
          </a:prstGeom>
          <a:noFill/>
          <a:ln/>
        </p:spPr>
        <p:txBody>
          <a:bodyPr wrap="square" lIns="0" tIns="0" rIns="0" bIns="0" rtlCol="0" anchor="ctr"/>
          <a:lstStyle/>
          <a:p>
            <a:pPr indent="0" marL="0">
              <a:buNone/>
            </a:pPr>
            <a:r>
              <a:rPr lang="en-US" sz="950" b="1" dirty="0">
                <a:solidFill>
                  <a:srgbClr val="F59E0B"/>
                </a:solidFill>
                <a:latin typeface="Calibri" pitchFamily="34" charset="0"/>
                <a:ea typeface="Calibri" pitchFamily="34" charset="-122"/>
                <a:cs typeface="Calibri" pitchFamily="34" charset="-120"/>
              </a:rPr>
              <a:t>Factor</a:t>
            </a:r>
            <a:endParaRPr lang="en-US" sz="950" dirty="0"/>
          </a:p>
        </p:txBody>
      </p:sp>
      <p:sp>
        <p:nvSpPr>
          <p:cNvPr id="11" name="Shape 9"/>
          <p:cNvSpPr/>
          <p:nvPr/>
        </p:nvSpPr>
        <p:spPr>
          <a:xfrm>
            <a:off x="2377440" y="1691640"/>
            <a:ext cx="4151376" cy="347472"/>
          </a:xfrm>
          <a:prstGeom prst="rect">
            <a:avLst/>
          </a:prstGeom>
          <a:solidFill>
            <a:srgbClr val="1A2E50"/>
          </a:solidFill>
          <a:ln w="12700">
            <a:solidFill>
              <a:srgbClr val="1E3A5F"/>
            </a:solidFill>
            <a:prstDash val="solid"/>
          </a:ln>
        </p:spPr>
      </p:sp>
      <p:sp>
        <p:nvSpPr>
          <p:cNvPr id="12" name="Text 10"/>
          <p:cNvSpPr/>
          <p:nvPr/>
        </p:nvSpPr>
        <p:spPr>
          <a:xfrm>
            <a:off x="2450592" y="1691640"/>
            <a:ext cx="4023360" cy="347472"/>
          </a:xfrm>
          <a:prstGeom prst="rect">
            <a:avLst/>
          </a:prstGeom>
          <a:noFill/>
          <a:ln/>
        </p:spPr>
        <p:txBody>
          <a:bodyPr wrap="square" lIns="0" tIns="0" rIns="0" bIns="0" rtlCol="0" anchor="ctr"/>
          <a:lstStyle/>
          <a:p>
            <a:pPr indent="0" marL="0">
              <a:buNone/>
            </a:pPr>
            <a:r>
              <a:rPr lang="en-US" sz="950" b="1" dirty="0">
                <a:solidFill>
                  <a:srgbClr val="F59E0B"/>
                </a:solidFill>
                <a:latin typeface="Calibri" pitchFamily="34" charset="0"/>
                <a:ea typeface="Calibri" pitchFamily="34" charset="-122"/>
                <a:cs typeface="Calibri" pitchFamily="34" charset="-120"/>
              </a:rPr>
              <a:t>2022 Baseline</a:t>
            </a:r>
            <a:endParaRPr lang="en-US" sz="950" dirty="0"/>
          </a:p>
        </p:txBody>
      </p:sp>
      <p:sp>
        <p:nvSpPr>
          <p:cNvPr id="13" name="Shape 11"/>
          <p:cNvSpPr/>
          <p:nvPr/>
        </p:nvSpPr>
        <p:spPr>
          <a:xfrm>
            <a:off x="6675120" y="1691640"/>
            <a:ext cx="3968496" cy="347472"/>
          </a:xfrm>
          <a:prstGeom prst="rect">
            <a:avLst/>
          </a:prstGeom>
          <a:solidFill>
            <a:srgbClr val="1A2E50"/>
          </a:solidFill>
          <a:ln w="12700">
            <a:solidFill>
              <a:srgbClr val="1E3A5F"/>
            </a:solidFill>
            <a:prstDash val="solid"/>
          </a:ln>
        </p:spPr>
      </p:sp>
      <p:sp>
        <p:nvSpPr>
          <p:cNvPr id="14" name="Text 12"/>
          <p:cNvSpPr/>
          <p:nvPr/>
        </p:nvSpPr>
        <p:spPr>
          <a:xfrm>
            <a:off x="6748272" y="1691640"/>
            <a:ext cx="3840480" cy="347472"/>
          </a:xfrm>
          <a:prstGeom prst="rect">
            <a:avLst/>
          </a:prstGeom>
          <a:noFill/>
          <a:ln/>
        </p:spPr>
        <p:txBody>
          <a:bodyPr wrap="square" lIns="0" tIns="0" rIns="0" bIns="0" rtlCol="0" anchor="ctr"/>
          <a:lstStyle/>
          <a:p>
            <a:pPr indent="0" marL="0">
              <a:buNone/>
            </a:pPr>
            <a:r>
              <a:rPr lang="en-US" sz="950" b="1" dirty="0">
                <a:solidFill>
                  <a:srgbClr val="F59E0B"/>
                </a:solidFill>
                <a:latin typeface="Calibri" pitchFamily="34" charset="0"/>
                <a:ea typeface="Calibri" pitchFamily="34" charset="-122"/>
                <a:cs typeface="Calibri" pitchFamily="34" charset="-120"/>
              </a:rPr>
              <a:t>2026 Reality</a:t>
            </a:r>
            <a:endParaRPr lang="en-US" sz="950" dirty="0"/>
          </a:p>
        </p:txBody>
      </p:sp>
      <p:sp>
        <p:nvSpPr>
          <p:cNvPr id="15" name="Shape 13"/>
          <p:cNvSpPr/>
          <p:nvPr/>
        </p:nvSpPr>
        <p:spPr>
          <a:xfrm>
            <a:off x="10789920" y="1691640"/>
            <a:ext cx="950976" cy="347472"/>
          </a:xfrm>
          <a:prstGeom prst="rect">
            <a:avLst/>
          </a:prstGeom>
          <a:solidFill>
            <a:srgbClr val="1A2E50"/>
          </a:solidFill>
          <a:ln w="12700">
            <a:solidFill>
              <a:srgbClr val="1E3A5F"/>
            </a:solidFill>
            <a:prstDash val="solid"/>
          </a:ln>
        </p:spPr>
      </p:sp>
      <p:sp>
        <p:nvSpPr>
          <p:cNvPr id="16" name="Text 14"/>
          <p:cNvSpPr/>
          <p:nvPr/>
        </p:nvSpPr>
        <p:spPr>
          <a:xfrm>
            <a:off x="10863072" y="1691640"/>
            <a:ext cx="822960" cy="347472"/>
          </a:xfrm>
          <a:prstGeom prst="rect">
            <a:avLst/>
          </a:prstGeom>
          <a:noFill/>
          <a:ln/>
        </p:spPr>
        <p:txBody>
          <a:bodyPr wrap="square" lIns="0" tIns="0" rIns="0" bIns="0" rtlCol="0" anchor="ctr"/>
          <a:lstStyle/>
          <a:p>
            <a:pPr indent="0" marL="0">
              <a:buNone/>
            </a:pPr>
            <a:r>
              <a:rPr lang="en-US" sz="950" b="1" dirty="0">
                <a:solidFill>
                  <a:srgbClr val="F59E0B"/>
                </a:solidFill>
                <a:latin typeface="Calibri" pitchFamily="34" charset="0"/>
                <a:ea typeface="Calibri" pitchFamily="34" charset="-122"/>
                <a:cs typeface="Calibri" pitchFamily="34" charset="-120"/>
              </a:rPr>
              <a:t>Worse?</a:t>
            </a:r>
            <a:endParaRPr lang="en-US" sz="950" dirty="0"/>
          </a:p>
        </p:txBody>
      </p:sp>
      <p:sp>
        <p:nvSpPr>
          <p:cNvPr id="17" name="Shape 15"/>
          <p:cNvSpPr/>
          <p:nvPr/>
        </p:nvSpPr>
        <p:spPr>
          <a:xfrm>
            <a:off x="365760" y="2084832"/>
            <a:ext cx="1956816" cy="585216"/>
          </a:xfrm>
          <a:prstGeom prst="rect">
            <a:avLst/>
          </a:prstGeom>
          <a:solidFill>
            <a:srgbClr val="112040"/>
          </a:solidFill>
          <a:ln w="6350">
            <a:solidFill>
              <a:srgbClr val="1E3A5F"/>
            </a:solidFill>
            <a:prstDash val="solid"/>
          </a:ln>
        </p:spPr>
      </p:sp>
      <p:sp>
        <p:nvSpPr>
          <p:cNvPr id="18" name="Shape 16"/>
          <p:cNvSpPr/>
          <p:nvPr/>
        </p:nvSpPr>
        <p:spPr>
          <a:xfrm>
            <a:off x="2377440" y="2084832"/>
            <a:ext cx="4151376" cy="585216"/>
          </a:xfrm>
          <a:prstGeom prst="rect">
            <a:avLst/>
          </a:prstGeom>
          <a:solidFill>
            <a:srgbClr val="112040"/>
          </a:solidFill>
          <a:ln w="6350">
            <a:solidFill>
              <a:srgbClr val="1E3A5F"/>
            </a:solidFill>
            <a:prstDash val="solid"/>
          </a:ln>
        </p:spPr>
      </p:sp>
      <p:sp>
        <p:nvSpPr>
          <p:cNvPr id="19" name="Shape 17"/>
          <p:cNvSpPr/>
          <p:nvPr/>
        </p:nvSpPr>
        <p:spPr>
          <a:xfrm>
            <a:off x="6675120" y="2084832"/>
            <a:ext cx="4059936" cy="585216"/>
          </a:xfrm>
          <a:prstGeom prst="rect">
            <a:avLst/>
          </a:prstGeom>
          <a:solidFill>
            <a:srgbClr val="112040"/>
          </a:solidFill>
          <a:ln w="6350">
            <a:solidFill>
              <a:srgbClr val="1E3A5F"/>
            </a:solidFill>
            <a:prstDash val="solid"/>
          </a:ln>
        </p:spPr>
      </p:sp>
      <p:sp>
        <p:nvSpPr>
          <p:cNvPr id="20" name="Shape 18"/>
          <p:cNvSpPr/>
          <p:nvPr/>
        </p:nvSpPr>
        <p:spPr>
          <a:xfrm>
            <a:off x="10789920" y="2084832"/>
            <a:ext cx="1005840" cy="585216"/>
          </a:xfrm>
          <a:prstGeom prst="rect">
            <a:avLst/>
          </a:prstGeom>
          <a:solidFill>
            <a:srgbClr val="112040"/>
          </a:solidFill>
          <a:ln w="6350">
            <a:solidFill>
              <a:srgbClr val="1E3A5F"/>
            </a:solidFill>
            <a:prstDash val="solid"/>
          </a:ln>
        </p:spPr>
      </p:sp>
      <p:sp>
        <p:nvSpPr>
          <p:cNvPr id="21" name="Text 19"/>
          <p:cNvSpPr/>
          <p:nvPr/>
        </p:nvSpPr>
        <p:spPr>
          <a:xfrm>
            <a:off x="438912" y="2130552"/>
            <a:ext cx="1828800" cy="493776"/>
          </a:xfrm>
          <a:prstGeom prst="rect">
            <a:avLst/>
          </a:prstGeom>
          <a:noFill/>
          <a:ln/>
        </p:spPr>
        <p:txBody>
          <a:bodyPr wrap="square" lIns="0" tIns="0" rIns="0" bIns="0" rtlCol="0" anchor="ctr"/>
          <a:lstStyle/>
          <a:p>
            <a:pPr indent="0" marL="0">
              <a:buNone/>
            </a:pPr>
            <a:r>
              <a:rPr lang="en-US" sz="900" b="1" dirty="0">
                <a:solidFill>
                  <a:srgbClr val="94A3B8"/>
                </a:solidFill>
                <a:latin typeface="Calibri" pitchFamily="34" charset="0"/>
                <a:ea typeface="Calibri" pitchFamily="34" charset="-122"/>
                <a:cs typeface="Calibri" pitchFamily="34" charset="-120"/>
              </a:rPr>
              <a:t>Trigger Event</a:t>
            </a:r>
            <a:endParaRPr lang="en-US" sz="900" dirty="0"/>
          </a:p>
        </p:txBody>
      </p:sp>
      <p:sp>
        <p:nvSpPr>
          <p:cNvPr id="22" name="Text 20"/>
          <p:cNvSpPr/>
          <p:nvPr/>
        </p:nvSpPr>
        <p:spPr>
          <a:xfrm>
            <a:off x="2450592" y="2130552"/>
            <a:ext cx="4005072" cy="493776"/>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Russia invades Ukraine (Feb 2022)</a:t>
            </a:r>
            <a:endParaRPr lang="en-US" sz="900" dirty="0"/>
          </a:p>
        </p:txBody>
      </p:sp>
      <p:sp>
        <p:nvSpPr>
          <p:cNvPr id="23" name="Text 21"/>
          <p:cNvSpPr/>
          <p:nvPr/>
        </p:nvSpPr>
        <p:spPr>
          <a:xfrm>
            <a:off x="6748272" y="2130552"/>
            <a:ext cx="3913632" cy="493776"/>
          </a:xfrm>
          <a:prstGeom prst="rect">
            <a:avLst/>
          </a:prstGeom>
          <a:noFill/>
          <a:ln/>
        </p:spPr>
        <p:txBody>
          <a:bodyPr wrap="square" lIns="0" tIns="0" rIns="0" bIns="0" rtlCol="0" anchor="ctr"/>
          <a:lstStyle/>
          <a:p>
            <a:pPr indent="0" marL="0">
              <a:buNone/>
            </a:pPr>
            <a:r>
              <a:rPr lang="en-US" sz="900" dirty="0">
                <a:solidFill>
                  <a:srgbClr val="FCD34D"/>
                </a:solidFill>
                <a:latin typeface="Calibri" pitchFamily="34" charset="0"/>
                <a:ea typeface="Calibri" pitchFamily="34" charset="-122"/>
                <a:cs typeface="Calibri" pitchFamily="34" charset="-120"/>
              </a:rPr>
              <a:t>Iran/Middle East conflict ('Operation Epic Fury' — Feb 2026)</a:t>
            </a:r>
            <a:endParaRPr lang="en-US" sz="900" dirty="0"/>
          </a:p>
        </p:txBody>
      </p:sp>
      <p:sp>
        <p:nvSpPr>
          <p:cNvPr id="24" name="Text 22"/>
          <p:cNvSpPr/>
          <p:nvPr/>
        </p:nvSpPr>
        <p:spPr>
          <a:xfrm>
            <a:off x="10789920" y="2130552"/>
            <a:ext cx="1005840" cy="493776"/>
          </a:xfrm>
          <a:prstGeom prst="rect">
            <a:avLst/>
          </a:prstGeom>
          <a:noFill/>
          <a:ln/>
        </p:spPr>
        <p:txBody>
          <a:bodyPr wrap="square" lIns="0" tIns="0" rIns="0" bIns="0" rtlCol="0" anchor="ctr"/>
          <a:lstStyle/>
          <a:p>
            <a:pPr algn="ctr" indent="0" marL="0">
              <a:buNone/>
            </a:pPr>
            <a:r>
              <a:rPr lang="en-US" sz="800" b="1" dirty="0">
                <a:solidFill>
                  <a:srgbClr val="94A3B8"/>
                </a:solidFill>
                <a:latin typeface="Calibri" pitchFamily="34" charset="0"/>
                <a:ea typeface="Calibri" pitchFamily="34" charset="-122"/>
                <a:cs typeface="Calibri" pitchFamily="34" charset="-120"/>
              </a:rPr>
              <a:t>≈ SIMILAR</a:t>
            </a:r>
            <a:endParaRPr lang="en-US" sz="800" dirty="0"/>
          </a:p>
        </p:txBody>
      </p:sp>
      <p:sp>
        <p:nvSpPr>
          <p:cNvPr id="25" name="Shape 23"/>
          <p:cNvSpPr/>
          <p:nvPr/>
        </p:nvSpPr>
        <p:spPr>
          <a:xfrm>
            <a:off x="365760" y="2724912"/>
            <a:ext cx="1956816" cy="585216"/>
          </a:xfrm>
          <a:prstGeom prst="rect">
            <a:avLst/>
          </a:prstGeom>
          <a:solidFill>
            <a:srgbClr val="0A1628"/>
          </a:solidFill>
          <a:ln w="6350">
            <a:solidFill>
              <a:srgbClr val="1E3A5F"/>
            </a:solidFill>
            <a:prstDash val="solid"/>
          </a:ln>
        </p:spPr>
      </p:sp>
      <p:sp>
        <p:nvSpPr>
          <p:cNvPr id="26" name="Shape 24"/>
          <p:cNvSpPr/>
          <p:nvPr/>
        </p:nvSpPr>
        <p:spPr>
          <a:xfrm>
            <a:off x="2377440" y="2724912"/>
            <a:ext cx="4151376" cy="585216"/>
          </a:xfrm>
          <a:prstGeom prst="rect">
            <a:avLst/>
          </a:prstGeom>
          <a:solidFill>
            <a:srgbClr val="0A1628"/>
          </a:solidFill>
          <a:ln w="6350">
            <a:solidFill>
              <a:srgbClr val="1E3A5F"/>
            </a:solidFill>
            <a:prstDash val="solid"/>
          </a:ln>
        </p:spPr>
      </p:sp>
      <p:sp>
        <p:nvSpPr>
          <p:cNvPr id="27" name="Shape 25"/>
          <p:cNvSpPr/>
          <p:nvPr/>
        </p:nvSpPr>
        <p:spPr>
          <a:xfrm>
            <a:off x="6675120" y="2724912"/>
            <a:ext cx="4059936" cy="585216"/>
          </a:xfrm>
          <a:prstGeom prst="rect">
            <a:avLst/>
          </a:prstGeom>
          <a:solidFill>
            <a:srgbClr val="0A1628"/>
          </a:solidFill>
          <a:ln w="6350">
            <a:solidFill>
              <a:srgbClr val="1E3A5F"/>
            </a:solidFill>
            <a:prstDash val="solid"/>
          </a:ln>
        </p:spPr>
      </p:sp>
      <p:sp>
        <p:nvSpPr>
          <p:cNvPr id="28" name="Shape 26"/>
          <p:cNvSpPr/>
          <p:nvPr/>
        </p:nvSpPr>
        <p:spPr>
          <a:xfrm>
            <a:off x="10789920" y="2724912"/>
            <a:ext cx="1005840" cy="585216"/>
          </a:xfrm>
          <a:prstGeom prst="rect">
            <a:avLst/>
          </a:prstGeom>
          <a:solidFill>
            <a:srgbClr val="0A1628"/>
          </a:solidFill>
          <a:ln w="6350">
            <a:solidFill>
              <a:srgbClr val="1E3A5F"/>
            </a:solidFill>
            <a:prstDash val="solid"/>
          </a:ln>
        </p:spPr>
      </p:sp>
      <p:sp>
        <p:nvSpPr>
          <p:cNvPr id="29" name="Text 27"/>
          <p:cNvSpPr/>
          <p:nvPr/>
        </p:nvSpPr>
        <p:spPr>
          <a:xfrm>
            <a:off x="438912" y="2770632"/>
            <a:ext cx="1828800" cy="493776"/>
          </a:xfrm>
          <a:prstGeom prst="rect">
            <a:avLst/>
          </a:prstGeom>
          <a:noFill/>
          <a:ln/>
        </p:spPr>
        <p:txBody>
          <a:bodyPr wrap="square" lIns="0" tIns="0" rIns="0" bIns="0" rtlCol="0" anchor="ctr"/>
          <a:lstStyle/>
          <a:p>
            <a:pPr indent="0" marL="0">
              <a:buNone/>
            </a:pPr>
            <a:r>
              <a:rPr lang="en-US" sz="900" b="1" dirty="0">
                <a:solidFill>
                  <a:srgbClr val="94A3B8"/>
                </a:solidFill>
                <a:latin typeface="Calibri" pitchFamily="34" charset="0"/>
                <a:ea typeface="Calibri" pitchFamily="34" charset="-122"/>
                <a:cs typeface="Calibri" pitchFamily="34" charset="-120"/>
              </a:rPr>
              <a:t>Gas Storage (UK)</a:t>
            </a:r>
            <a:endParaRPr lang="en-US" sz="900" dirty="0"/>
          </a:p>
        </p:txBody>
      </p:sp>
      <p:sp>
        <p:nvSpPr>
          <p:cNvPr id="30" name="Text 28"/>
          <p:cNvSpPr/>
          <p:nvPr/>
        </p:nvSpPr>
        <p:spPr>
          <a:xfrm>
            <a:off x="2450592" y="2770632"/>
            <a:ext cx="4005072" cy="493776"/>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~10–16 days supply buffer typical</a:t>
            </a:r>
            <a:endParaRPr lang="en-US" sz="900" dirty="0"/>
          </a:p>
        </p:txBody>
      </p:sp>
      <p:sp>
        <p:nvSpPr>
          <p:cNvPr id="31" name="Text 29"/>
          <p:cNvSpPr/>
          <p:nvPr/>
        </p:nvSpPr>
        <p:spPr>
          <a:xfrm>
            <a:off x="6748272" y="2770632"/>
            <a:ext cx="3913632" cy="493776"/>
          </a:xfrm>
          <a:prstGeom prst="rect">
            <a:avLst/>
          </a:prstGeom>
          <a:noFill/>
          <a:ln/>
        </p:spPr>
        <p:txBody>
          <a:bodyPr wrap="square" lIns="0" tIns="0" rIns="0" bIns="0" rtlCol="0" anchor="ctr"/>
          <a:lstStyle/>
          <a:p>
            <a:pPr indent="0" marL="0">
              <a:buNone/>
            </a:pPr>
            <a:r>
              <a:rPr lang="en-US" sz="900" b="1" dirty="0">
                <a:solidFill>
                  <a:srgbClr val="EF4444"/>
                </a:solidFill>
                <a:latin typeface="Calibri" pitchFamily="34" charset="0"/>
                <a:ea typeface="Calibri" pitchFamily="34" charset="-122"/>
                <a:cs typeface="Calibri" pitchFamily="34" charset="-120"/>
              </a:rPr>
              <a:t>1.5–2 days supply as of March 2026 — critically low</a:t>
            </a:r>
            <a:endParaRPr lang="en-US" sz="900" dirty="0"/>
          </a:p>
        </p:txBody>
      </p:sp>
      <p:sp>
        <p:nvSpPr>
          <p:cNvPr id="32" name="Text 30"/>
          <p:cNvSpPr/>
          <p:nvPr/>
        </p:nvSpPr>
        <p:spPr>
          <a:xfrm>
            <a:off x="10789920" y="2770632"/>
            <a:ext cx="1005840" cy="493776"/>
          </a:xfrm>
          <a:prstGeom prst="rect">
            <a:avLst/>
          </a:prstGeom>
          <a:noFill/>
          <a:ln/>
        </p:spPr>
        <p:txBody>
          <a:bodyPr wrap="square" lIns="0" tIns="0" rIns="0" bIns="0" rtlCol="0" anchor="ctr"/>
          <a:lstStyle/>
          <a:p>
            <a:pPr algn="ctr" indent="0" marL="0">
              <a:buNone/>
            </a:pPr>
            <a:r>
              <a:rPr lang="en-US" sz="800" b="1" dirty="0">
                <a:solidFill>
                  <a:srgbClr val="EF4444"/>
                </a:solidFill>
                <a:latin typeface="Calibri" pitchFamily="34" charset="0"/>
                <a:ea typeface="Calibri" pitchFamily="34" charset="-122"/>
                <a:cs typeface="Calibri" pitchFamily="34" charset="-120"/>
              </a:rPr>
              <a:t>⬆ WORSE</a:t>
            </a:r>
            <a:endParaRPr lang="en-US" sz="800" dirty="0"/>
          </a:p>
        </p:txBody>
      </p:sp>
      <p:sp>
        <p:nvSpPr>
          <p:cNvPr id="33" name="Shape 31"/>
          <p:cNvSpPr/>
          <p:nvPr/>
        </p:nvSpPr>
        <p:spPr>
          <a:xfrm>
            <a:off x="365760" y="3364992"/>
            <a:ext cx="1956816" cy="585216"/>
          </a:xfrm>
          <a:prstGeom prst="rect">
            <a:avLst/>
          </a:prstGeom>
          <a:solidFill>
            <a:srgbClr val="112040"/>
          </a:solidFill>
          <a:ln w="6350">
            <a:solidFill>
              <a:srgbClr val="1E3A5F"/>
            </a:solidFill>
            <a:prstDash val="solid"/>
          </a:ln>
        </p:spPr>
      </p:sp>
      <p:sp>
        <p:nvSpPr>
          <p:cNvPr id="34" name="Shape 32"/>
          <p:cNvSpPr/>
          <p:nvPr/>
        </p:nvSpPr>
        <p:spPr>
          <a:xfrm>
            <a:off x="2377440" y="3364992"/>
            <a:ext cx="4151376" cy="585216"/>
          </a:xfrm>
          <a:prstGeom prst="rect">
            <a:avLst/>
          </a:prstGeom>
          <a:solidFill>
            <a:srgbClr val="112040"/>
          </a:solidFill>
          <a:ln w="6350">
            <a:solidFill>
              <a:srgbClr val="1E3A5F"/>
            </a:solidFill>
            <a:prstDash val="solid"/>
          </a:ln>
        </p:spPr>
      </p:sp>
      <p:sp>
        <p:nvSpPr>
          <p:cNvPr id="35" name="Shape 33"/>
          <p:cNvSpPr/>
          <p:nvPr/>
        </p:nvSpPr>
        <p:spPr>
          <a:xfrm>
            <a:off x="6675120" y="3364992"/>
            <a:ext cx="4059936" cy="585216"/>
          </a:xfrm>
          <a:prstGeom prst="rect">
            <a:avLst/>
          </a:prstGeom>
          <a:solidFill>
            <a:srgbClr val="112040"/>
          </a:solidFill>
          <a:ln w="6350">
            <a:solidFill>
              <a:srgbClr val="1E3A5F"/>
            </a:solidFill>
            <a:prstDash val="solid"/>
          </a:ln>
        </p:spPr>
      </p:sp>
      <p:sp>
        <p:nvSpPr>
          <p:cNvPr id="36" name="Shape 34"/>
          <p:cNvSpPr/>
          <p:nvPr/>
        </p:nvSpPr>
        <p:spPr>
          <a:xfrm>
            <a:off x="10789920" y="3364992"/>
            <a:ext cx="1005840" cy="585216"/>
          </a:xfrm>
          <a:prstGeom prst="rect">
            <a:avLst/>
          </a:prstGeom>
          <a:solidFill>
            <a:srgbClr val="112040"/>
          </a:solidFill>
          <a:ln w="6350">
            <a:solidFill>
              <a:srgbClr val="1E3A5F"/>
            </a:solidFill>
            <a:prstDash val="solid"/>
          </a:ln>
        </p:spPr>
      </p:sp>
      <p:sp>
        <p:nvSpPr>
          <p:cNvPr id="37" name="Text 35"/>
          <p:cNvSpPr/>
          <p:nvPr/>
        </p:nvSpPr>
        <p:spPr>
          <a:xfrm>
            <a:off x="438912" y="3410712"/>
            <a:ext cx="1828800" cy="493776"/>
          </a:xfrm>
          <a:prstGeom prst="rect">
            <a:avLst/>
          </a:prstGeom>
          <a:noFill/>
          <a:ln/>
        </p:spPr>
        <p:txBody>
          <a:bodyPr wrap="square" lIns="0" tIns="0" rIns="0" bIns="0" rtlCol="0" anchor="ctr"/>
          <a:lstStyle/>
          <a:p>
            <a:pPr indent="0" marL="0">
              <a:buNone/>
            </a:pPr>
            <a:r>
              <a:rPr lang="en-US" sz="900" b="1" dirty="0">
                <a:solidFill>
                  <a:srgbClr val="94A3B8"/>
                </a:solidFill>
                <a:latin typeface="Calibri" pitchFamily="34" charset="0"/>
                <a:ea typeface="Calibri" pitchFamily="34" charset="-122"/>
                <a:cs typeface="Calibri" pitchFamily="34" charset="-120"/>
              </a:rPr>
              <a:t>LNG Competition</a:t>
            </a:r>
            <a:endParaRPr lang="en-US" sz="900" dirty="0"/>
          </a:p>
        </p:txBody>
      </p:sp>
      <p:sp>
        <p:nvSpPr>
          <p:cNvPr id="38" name="Text 36"/>
          <p:cNvSpPr/>
          <p:nvPr/>
        </p:nvSpPr>
        <p:spPr>
          <a:xfrm>
            <a:off x="2450592" y="3410712"/>
            <a:ext cx="4005072" cy="493776"/>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Europe scrambled to replace Russian gas</a:t>
            </a:r>
            <a:endParaRPr lang="en-US" sz="900" dirty="0"/>
          </a:p>
        </p:txBody>
      </p:sp>
      <p:sp>
        <p:nvSpPr>
          <p:cNvPr id="39" name="Text 37"/>
          <p:cNvSpPr/>
          <p:nvPr/>
        </p:nvSpPr>
        <p:spPr>
          <a:xfrm>
            <a:off x="6748272" y="3410712"/>
            <a:ext cx="3913632" cy="493776"/>
          </a:xfrm>
          <a:prstGeom prst="rect">
            <a:avLst/>
          </a:prstGeom>
          <a:noFill/>
          <a:ln/>
        </p:spPr>
        <p:txBody>
          <a:bodyPr wrap="square" lIns="0" tIns="0" rIns="0" bIns="0" rtlCol="0" anchor="ctr"/>
          <a:lstStyle/>
          <a:p>
            <a:pPr indent="0" marL="0">
              <a:buNone/>
            </a:pPr>
            <a:r>
              <a:rPr lang="en-US" sz="900" b="1" dirty="0">
                <a:solidFill>
                  <a:srgbClr val="EF4444"/>
                </a:solidFill>
                <a:latin typeface="Calibri" pitchFamily="34" charset="0"/>
                <a:ea typeface="Calibri" pitchFamily="34" charset="-122"/>
                <a:cs typeface="Calibri" pitchFamily="34" charset="-120"/>
              </a:rPr>
              <a:t>UK &amp; EU must compete for LNG to refill summer storage</a:t>
            </a:r>
            <a:endParaRPr lang="en-US" sz="900" dirty="0"/>
          </a:p>
        </p:txBody>
      </p:sp>
      <p:sp>
        <p:nvSpPr>
          <p:cNvPr id="40" name="Text 38"/>
          <p:cNvSpPr/>
          <p:nvPr/>
        </p:nvSpPr>
        <p:spPr>
          <a:xfrm>
            <a:off x="10789920" y="3410712"/>
            <a:ext cx="1005840" cy="493776"/>
          </a:xfrm>
          <a:prstGeom prst="rect">
            <a:avLst/>
          </a:prstGeom>
          <a:noFill/>
          <a:ln/>
        </p:spPr>
        <p:txBody>
          <a:bodyPr wrap="square" lIns="0" tIns="0" rIns="0" bIns="0" rtlCol="0" anchor="ctr"/>
          <a:lstStyle/>
          <a:p>
            <a:pPr algn="ctr" indent="0" marL="0">
              <a:buNone/>
            </a:pPr>
            <a:r>
              <a:rPr lang="en-US" sz="800" b="1" dirty="0">
                <a:solidFill>
                  <a:srgbClr val="EF4444"/>
                </a:solidFill>
                <a:latin typeface="Calibri" pitchFamily="34" charset="0"/>
                <a:ea typeface="Calibri" pitchFamily="34" charset="-122"/>
                <a:cs typeface="Calibri" pitchFamily="34" charset="-120"/>
              </a:rPr>
              <a:t>⬆ WORSE</a:t>
            </a:r>
            <a:endParaRPr lang="en-US" sz="800" dirty="0"/>
          </a:p>
        </p:txBody>
      </p:sp>
      <p:sp>
        <p:nvSpPr>
          <p:cNvPr id="41" name="Shape 39"/>
          <p:cNvSpPr/>
          <p:nvPr/>
        </p:nvSpPr>
        <p:spPr>
          <a:xfrm>
            <a:off x="365760" y="4005072"/>
            <a:ext cx="1956816" cy="585216"/>
          </a:xfrm>
          <a:prstGeom prst="rect">
            <a:avLst/>
          </a:prstGeom>
          <a:solidFill>
            <a:srgbClr val="0A1628"/>
          </a:solidFill>
          <a:ln w="6350">
            <a:solidFill>
              <a:srgbClr val="1E3A5F"/>
            </a:solidFill>
            <a:prstDash val="solid"/>
          </a:ln>
        </p:spPr>
      </p:sp>
      <p:sp>
        <p:nvSpPr>
          <p:cNvPr id="42" name="Shape 40"/>
          <p:cNvSpPr/>
          <p:nvPr/>
        </p:nvSpPr>
        <p:spPr>
          <a:xfrm>
            <a:off x="2377440" y="4005072"/>
            <a:ext cx="4151376" cy="585216"/>
          </a:xfrm>
          <a:prstGeom prst="rect">
            <a:avLst/>
          </a:prstGeom>
          <a:solidFill>
            <a:srgbClr val="0A1628"/>
          </a:solidFill>
          <a:ln w="6350">
            <a:solidFill>
              <a:srgbClr val="1E3A5F"/>
            </a:solidFill>
            <a:prstDash val="solid"/>
          </a:ln>
        </p:spPr>
      </p:sp>
      <p:sp>
        <p:nvSpPr>
          <p:cNvPr id="43" name="Shape 41"/>
          <p:cNvSpPr/>
          <p:nvPr/>
        </p:nvSpPr>
        <p:spPr>
          <a:xfrm>
            <a:off x="6675120" y="4005072"/>
            <a:ext cx="4059936" cy="585216"/>
          </a:xfrm>
          <a:prstGeom prst="rect">
            <a:avLst/>
          </a:prstGeom>
          <a:solidFill>
            <a:srgbClr val="0A1628"/>
          </a:solidFill>
          <a:ln w="6350">
            <a:solidFill>
              <a:srgbClr val="1E3A5F"/>
            </a:solidFill>
            <a:prstDash val="solid"/>
          </a:ln>
        </p:spPr>
      </p:sp>
      <p:sp>
        <p:nvSpPr>
          <p:cNvPr id="44" name="Shape 42"/>
          <p:cNvSpPr/>
          <p:nvPr/>
        </p:nvSpPr>
        <p:spPr>
          <a:xfrm>
            <a:off x="10789920" y="4005072"/>
            <a:ext cx="1005840" cy="585216"/>
          </a:xfrm>
          <a:prstGeom prst="rect">
            <a:avLst/>
          </a:prstGeom>
          <a:solidFill>
            <a:srgbClr val="0A1628"/>
          </a:solidFill>
          <a:ln w="6350">
            <a:solidFill>
              <a:srgbClr val="1E3A5F"/>
            </a:solidFill>
            <a:prstDash val="solid"/>
          </a:ln>
        </p:spPr>
      </p:sp>
      <p:sp>
        <p:nvSpPr>
          <p:cNvPr id="45" name="Text 43"/>
          <p:cNvSpPr/>
          <p:nvPr/>
        </p:nvSpPr>
        <p:spPr>
          <a:xfrm>
            <a:off x="438912" y="4050792"/>
            <a:ext cx="1828800" cy="493776"/>
          </a:xfrm>
          <a:prstGeom prst="rect">
            <a:avLst/>
          </a:prstGeom>
          <a:noFill/>
          <a:ln/>
        </p:spPr>
        <p:txBody>
          <a:bodyPr wrap="square" lIns="0" tIns="0" rIns="0" bIns="0" rtlCol="0" anchor="ctr"/>
          <a:lstStyle/>
          <a:p>
            <a:pPr indent="0" marL="0">
              <a:buNone/>
            </a:pPr>
            <a:r>
              <a:rPr lang="en-US" sz="900" b="1" dirty="0">
                <a:solidFill>
                  <a:srgbClr val="94A3B8"/>
                </a:solidFill>
                <a:latin typeface="Calibri" pitchFamily="34" charset="0"/>
                <a:ea typeface="Calibri" pitchFamily="34" charset="-122"/>
                <a:cs typeface="Calibri" pitchFamily="34" charset="-120"/>
              </a:rPr>
              <a:t>Oil Price</a:t>
            </a:r>
            <a:endParaRPr lang="en-US" sz="900" dirty="0"/>
          </a:p>
        </p:txBody>
      </p:sp>
      <p:sp>
        <p:nvSpPr>
          <p:cNvPr id="46" name="Text 44"/>
          <p:cNvSpPr/>
          <p:nvPr/>
        </p:nvSpPr>
        <p:spPr>
          <a:xfrm>
            <a:off x="2450592" y="4050792"/>
            <a:ext cx="4005072" cy="493776"/>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Brent surged to ~$120/bbl</a:t>
            </a:r>
            <a:endParaRPr lang="en-US" sz="900" dirty="0"/>
          </a:p>
        </p:txBody>
      </p:sp>
      <p:sp>
        <p:nvSpPr>
          <p:cNvPr id="47" name="Text 45"/>
          <p:cNvSpPr/>
          <p:nvPr/>
        </p:nvSpPr>
        <p:spPr>
          <a:xfrm>
            <a:off x="6748272" y="4050792"/>
            <a:ext cx="3913632" cy="493776"/>
          </a:xfrm>
          <a:prstGeom prst="rect">
            <a:avLst/>
          </a:prstGeom>
          <a:noFill/>
          <a:ln/>
        </p:spPr>
        <p:txBody>
          <a:bodyPr wrap="square" lIns="0" tIns="0" rIns="0" bIns="0" rtlCol="0" anchor="ctr"/>
          <a:lstStyle/>
          <a:p>
            <a:pPr indent="0" marL="0">
              <a:buNone/>
            </a:pPr>
            <a:r>
              <a:rPr lang="en-US" sz="900" dirty="0">
                <a:solidFill>
                  <a:srgbClr val="FCD34D"/>
                </a:solidFill>
                <a:latin typeface="Calibri" pitchFamily="34" charset="0"/>
                <a:ea typeface="Calibri" pitchFamily="34" charset="-122"/>
                <a:cs typeface="Calibri" pitchFamily="34" charset="-120"/>
              </a:rPr>
              <a:t>Oil above $110/bbl and rising post-Hormuz disruption</a:t>
            </a:r>
            <a:endParaRPr lang="en-US" sz="900" dirty="0"/>
          </a:p>
        </p:txBody>
      </p:sp>
      <p:sp>
        <p:nvSpPr>
          <p:cNvPr id="48" name="Text 46"/>
          <p:cNvSpPr/>
          <p:nvPr/>
        </p:nvSpPr>
        <p:spPr>
          <a:xfrm>
            <a:off x="10789920" y="4050792"/>
            <a:ext cx="1005840" cy="493776"/>
          </a:xfrm>
          <a:prstGeom prst="rect">
            <a:avLst/>
          </a:prstGeom>
          <a:noFill/>
          <a:ln/>
        </p:spPr>
        <p:txBody>
          <a:bodyPr wrap="square" lIns="0" tIns="0" rIns="0" bIns="0" rtlCol="0" anchor="ctr"/>
          <a:lstStyle/>
          <a:p>
            <a:pPr algn="ctr" indent="0" marL="0">
              <a:buNone/>
            </a:pPr>
            <a:r>
              <a:rPr lang="en-US" sz="800" b="1" dirty="0">
                <a:solidFill>
                  <a:srgbClr val="94A3B8"/>
                </a:solidFill>
                <a:latin typeface="Calibri" pitchFamily="34" charset="0"/>
                <a:ea typeface="Calibri" pitchFamily="34" charset="-122"/>
                <a:cs typeface="Calibri" pitchFamily="34" charset="-120"/>
              </a:rPr>
              <a:t>≈ SIMILAR</a:t>
            </a:r>
            <a:endParaRPr lang="en-US" sz="800" dirty="0"/>
          </a:p>
        </p:txBody>
      </p:sp>
      <p:sp>
        <p:nvSpPr>
          <p:cNvPr id="49" name="Shape 47"/>
          <p:cNvSpPr/>
          <p:nvPr/>
        </p:nvSpPr>
        <p:spPr>
          <a:xfrm>
            <a:off x="365760" y="4645152"/>
            <a:ext cx="1956816" cy="585216"/>
          </a:xfrm>
          <a:prstGeom prst="rect">
            <a:avLst/>
          </a:prstGeom>
          <a:solidFill>
            <a:srgbClr val="112040"/>
          </a:solidFill>
          <a:ln w="6350">
            <a:solidFill>
              <a:srgbClr val="1E3A5F"/>
            </a:solidFill>
            <a:prstDash val="solid"/>
          </a:ln>
        </p:spPr>
      </p:sp>
      <p:sp>
        <p:nvSpPr>
          <p:cNvPr id="50" name="Shape 48"/>
          <p:cNvSpPr/>
          <p:nvPr/>
        </p:nvSpPr>
        <p:spPr>
          <a:xfrm>
            <a:off x="2377440" y="4645152"/>
            <a:ext cx="4151376" cy="585216"/>
          </a:xfrm>
          <a:prstGeom prst="rect">
            <a:avLst/>
          </a:prstGeom>
          <a:solidFill>
            <a:srgbClr val="112040"/>
          </a:solidFill>
          <a:ln w="6350">
            <a:solidFill>
              <a:srgbClr val="1E3A5F"/>
            </a:solidFill>
            <a:prstDash val="solid"/>
          </a:ln>
        </p:spPr>
      </p:sp>
      <p:sp>
        <p:nvSpPr>
          <p:cNvPr id="51" name="Shape 49"/>
          <p:cNvSpPr/>
          <p:nvPr/>
        </p:nvSpPr>
        <p:spPr>
          <a:xfrm>
            <a:off x="6675120" y="4645152"/>
            <a:ext cx="4059936" cy="585216"/>
          </a:xfrm>
          <a:prstGeom prst="rect">
            <a:avLst/>
          </a:prstGeom>
          <a:solidFill>
            <a:srgbClr val="112040"/>
          </a:solidFill>
          <a:ln w="6350">
            <a:solidFill>
              <a:srgbClr val="1E3A5F"/>
            </a:solidFill>
            <a:prstDash val="solid"/>
          </a:ln>
        </p:spPr>
      </p:sp>
      <p:sp>
        <p:nvSpPr>
          <p:cNvPr id="52" name="Shape 50"/>
          <p:cNvSpPr/>
          <p:nvPr/>
        </p:nvSpPr>
        <p:spPr>
          <a:xfrm>
            <a:off x="10789920" y="4645152"/>
            <a:ext cx="1005840" cy="585216"/>
          </a:xfrm>
          <a:prstGeom prst="rect">
            <a:avLst/>
          </a:prstGeom>
          <a:solidFill>
            <a:srgbClr val="112040"/>
          </a:solidFill>
          <a:ln w="6350">
            <a:solidFill>
              <a:srgbClr val="1E3A5F"/>
            </a:solidFill>
            <a:prstDash val="solid"/>
          </a:ln>
        </p:spPr>
      </p:sp>
      <p:sp>
        <p:nvSpPr>
          <p:cNvPr id="53" name="Text 51"/>
          <p:cNvSpPr/>
          <p:nvPr/>
        </p:nvSpPr>
        <p:spPr>
          <a:xfrm>
            <a:off x="438912" y="4690872"/>
            <a:ext cx="1828800" cy="493776"/>
          </a:xfrm>
          <a:prstGeom prst="rect">
            <a:avLst/>
          </a:prstGeom>
          <a:noFill/>
          <a:ln/>
        </p:spPr>
        <p:txBody>
          <a:bodyPr wrap="square" lIns="0" tIns="0" rIns="0" bIns="0" rtlCol="0" anchor="ctr"/>
          <a:lstStyle/>
          <a:p>
            <a:pPr indent="0" marL="0">
              <a:buNone/>
            </a:pPr>
            <a:r>
              <a:rPr lang="en-US" sz="900" b="1" dirty="0">
                <a:solidFill>
                  <a:srgbClr val="94A3B8"/>
                </a:solidFill>
                <a:latin typeface="Calibri" pitchFamily="34" charset="0"/>
                <a:ea typeface="Calibri" pitchFamily="34" charset="-122"/>
                <a:cs typeface="Calibri" pitchFamily="34" charset="-120"/>
              </a:rPr>
              <a:t>North Sea Supply</a:t>
            </a:r>
            <a:endParaRPr lang="en-US" sz="900" dirty="0"/>
          </a:p>
        </p:txBody>
      </p:sp>
      <p:sp>
        <p:nvSpPr>
          <p:cNvPr id="54" name="Text 52"/>
          <p:cNvSpPr/>
          <p:nvPr/>
        </p:nvSpPr>
        <p:spPr>
          <a:xfrm>
            <a:off x="2450592" y="4690872"/>
            <a:ext cx="4005072" cy="493776"/>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UK still producing ~50% domestic needs</a:t>
            </a:r>
            <a:endParaRPr lang="en-US" sz="900" dirty="0"/>
          </a:p>
        </p:txBody>
      </p:sp>
      <p:sp>
        <p:nvSpPr>
          <p:cNvPr id="55" name="Text 53"/>
          <p:cNvSpPr/>
          <p:nvPr/>
        </p:nvSpPr>
        <p:spPr>
          <a:xfrm>
            <a:off x="6748272" y="4690872"/>
            <a:ext cx="3913632" cy="493776"/>
          </a:xfrm>
          <a:prstGeom prst="rect">
            <a:avLst/>
          </a:prstGeom>
          <a:noFill/>
          <a:ln/>
        </p:spPr>
        <p:txBody>
          <a:bodyPr wrap="square" lIns="0" tIns="0" rIns="0" bIns="0" rtlCol="0" anchor="ctr"/>
          <a:lstStyle/>
          <a:p>
            <a:pPr indent="0" marL="0">
              <a:buNone/>
            </a:pPr>
            <a:r>
              <a:rPr lang="en-US" sz="900" b="1" dirty="0">
                <a:solidFill>
                  <a:srgbClr val="EF4444"/>
                </a:solidFill>
                <a:latin typeface="Calibri" pitchFamily="34" charset="0"/>
                <a:ea typeface="Calibri" pitchFamily="34" charset="-122"/>
                <a:cs typeface="Calibri" pitchFamily="34" charset="-120"/>
              </a:rPr>
              <a:t>Declining output; only 43% of supply (2020–24 avg) domestic</a:t>
            </a:r>
            <a:endParaRPr lang="en-US" sz="900" dirty="0"/>
          </a:p>
        </p:txBody>
      </p:sp>
      <p:sp>
        <p:nvSpPr>
          <p:cNvPr id="56" name="Text 54"/>
          <p:cNvSpPr/>
          <p:nvPr/>
        </p:nvSpPr>
        <p:spPr>
          <a:xfrm>
            <a:off x="10789920" y="4690872"/>
            <a:ext cx="1005840" cy="493776"/>
          </a:xfrm>
          <a:prstGeom prst="rect">
            <a:avLst/>
          </a:prstGeom>
          <a:noFill/>
          <a:ln/>
        </p:spPr>
        <p:txBody>
          <a:bodyPr wrap="square" lIns="0" tIns="0" rIns="0" bIns="0" rtlCol="0" anchor="ctr"/>
          <a:lstStyle/>
          <a:p>
            <a:pPr algn="ctr" indent="0" marL="0">
              <a:buNone/>
            </a:pPr>
            <a:r>
              <a:rPr lang="en-US" sz="800" b="1" dirty="0">
                <a:solidFill>
                  <a:srgbClr val="EF4444"/>
                </a:solidFill>
                <a:latin typeface="Calibri" pitchFamily="34" charset="0"/>
                <a:ea typeface="Calibri" pitchFamily="34" charset="-122"/>
                <a:cs typeface="Calibri" pitchFamily="34" charset="-120"/>
              </a:rPr>
              <a:t>⬆ WORSE</a:t>
            </a:r>
            <a:endParaRPr lang="en-US" sz="800" dirty="0"/>
          </a:p>
        </p:txBody>
      </p:sp>
      <p:sp>
        <p:nvSpPr>
          <p:cNvPr id="57" name="Shape 55"/>
          <p:cNvSpPr/>
          <p:nvPr/>
        </p:nvSpPr>
        <p:spPr>
          <a:xfrm>
            <a:off x="365760" y="5285232"/>
            <a:ext cx="1956816" cy="585216"/>
          </a:xfrm>
          <a:prstGeom prst="rect">
            <a:avLst/>
          </a:prstGeom>
          <a:solidFill>
            <a:srgbClr val="0A1628"/>
          </a:solidFill>
          <a:ln w="6350">
            <a:solidFill>
              <a:srgbClr val="1E3A5F"/>
            </a:solidFill>
            <a:prstDash val="solid"/>
          </a:ln>
        </p:spPr>
      </p:sp>
      <p:sp>
        <p:nvSpPr>
          <p:cNvPr id="58" name="Shape 56"/>
          <p:cNvSpPr/>
          <p:nvPr/>
        </p:nvSpPr>
        <p:spPr>
          <a:xfrm>
            <a:off x="2377440" y="5285232"/>
            <a:ext cx="4151376" cy="585216"/>
          </a:xfrm>
          <a:prstGeom prst="rect">
            <a:avLst/>
          </a:prstGeom>
          <a:solidFill>
            <a:srgbClr val="0A1628"/>
          </a:solidFill>
          <a:ln w="6350">
            <a:solidFill>
              <a:srgbClr val="1E3A5F"/>
            </a:solidFill>
            <a:prstDash val="solid"/>
          </a:ln>
        </p:spPr>
      </p:sp>
      <p:sp>
        <p:nvSpPr>
          <p:cNvPr id="59" name="Shape 57"/>
          <p:cNvSpPr/>
          <p:nvPr/>
        </p:nvSpPr>
        <p:spPr>
          <a:xfrm>
            <a:off x="6675120" y="5285232"/>
            <a:ext cx="4059936" cy="585216"/>
          </a:xfrm>
          <a:prstGeom prst="rect">
            <a:avLst/>
          </a:prstGeom>
          <a:solidFill>
            <a:srgbClr val="0A1628"/>
          </a:solidFill>
          <a:ln w="6350">
            <a:solidFill>
              <a:srgbClr val="1E3A5F"/>
            </a:solidFill>
            <a:prstDash val="solid"/>
          </a:ln>
        </p:spPr>
      </p:sp>
      <p:sp>
        <p:nvSpPr>
          <p:cNvPr id="60" name="Shape 58"/>
          <p:cNvSpPr/>
          <p:nvPr/>
        </p:nvSpPr>
        <p:spPr>
          <a:xfrm>
            <a:off x="10789920" y="5285232"/>
            <a:ext cx="1005840" cy="585216"/>
          </a:xfrm>
          <a:prstGeom prst="rect">
            <a:avLst/>
          </a:prstGeom>
          <a:solidFill>
            <a:srgbClr val="0A1628"/>
          </a:solidFill>
          <a:ln w="6350">
            <a:solidFill>
              <a:srgbClr val="1E3A5F"/>
            </a:solidFill>
            <a:prstDash val="solid"/>
          </a:ln>
        </p:spPr>
      </p:sp>
      <p:sp>
        <p:nvSpPr>
          <p:cNvPr id="61" name="Text 59"/>
          <p:cNvSpPr/>
          <p:nvPr/>
        </p:nvSpPr>
        <p:spPr>
          <a:xfrm>
            <a:off x="438912" y="5330952"/>
            <a:ext cx="1828800" cy="493776"/>
          </a:xfrm>
          <a:prstGeom prst="rect">
            <a:avLst/>
          </a:prstGeom>
          <a:noFill/>
          <a:ln/>
        </p:spPr>
        <p:txBody>
          <a:bodyPr wrap="square" lIns="0" tIns="0" rIns="0" bIns="0" rtlCol="0" anchor="ctr"/>
          <a:lstStyle/>
          <a:p>
            <a:pPr indent="0" marL="0">
              <a:buNone/>
            </a:pPr>
            <a:r>
              <a:rPr lang="en-US" sz="900" b="1" dirty="0">
                <a:solidFill>
                  <a:srgbClr val="94A3B8"/>
                </a:solidFill>
                <a:latin typeface="Calibri" pitchFamily="34" charset="0"/>
                <a:ea typeface="Calibri" pitchFamily="34" charset="-122"/>
                <a:cs typeface="Calibri" pitchFamily="34" charset="-120"/>
              </a:rPr>
              <a:t>Consumer Protection</a:t>
            </a:r>
            <a:endParaRPr lang="en-US" sz="900" dirty="0"/>
          </a:p>
        </p:txBody>
      </p:sp>
      <p:sp>
        <p:nvSpPr>
          <p:cNvPr id="62" name="Text 60"/>
          <p:cNvSpPr/>
          <p:nvPr/>
        </p:nvSpPr>
        <p:spPr>
          <a:xfrm>
            <a:off x="2450592" y="5330952"/>
            <a:ext cx="4005072" cy="493776"/>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Energy price cap in place; 54% rise</a:t>
            </a:r>
            <a:endParaRPr lang="en-US" sz="900" dirty="0"/>
          </a:p>
        </p:txBody>
      </p:sp>
      <p:sp>
        <p:nvSpPr>
          <p:cNvPr id="63" name="Text 61"/>
          <p:cNvSpPr/>
          <p:nvPr/>
        </p:nvSpPr>
        <p:spPr>
          <a:xfrm>
            <a:off x="6748272" y="5330952"/>
            <a:ext cx="3913632" cy="493776"/>
          </a:xfrm>
          <a:prstGeom prst="rect">
            <a:avLst/>
          </a:prstGeom>
          <a:noFill/>
          <a:ln/>
        </p:spPr>
        <p:txBody>
          <a:bodyPr wrap="square" lIns="0" tIns="0" rIns="0" bIns="0" rtlCol="0" anchor="ctr"/>
          <a:lstStyle/>
          <a:p>
            <a:pPr indent="0" marL="0">
              <a:buNone/>
            </a:pPr>
            <a:r>
              <a:rPr lang="en-US" sz="900" dirty="0">
                <a:solidFill>
                  <a:srgbClr val="FCD34D"/>
                </a:solidFill>
                <a:latin typeface="Calibri" pitchFamily="34" charset="0"/>
                <a:ea typeface="Calibri" pitchFamily="34" charset="-122"/>
                <a:cs typeface="Calibri" pitchFamily="34" charset="-120"/>
              </a:rPr>
              <a:t>Price cap protects until July 2026; sharp rise expected Q3</a:t>
            </a:r>
            <a:endParaRPr lang="en-US" sz="900" dirty="0"/>
          </a:p>
        </p:txBody>
      </p:sp>
      <p:sp>
        <p:nvSpPr>
          <p:cNvPr id="64" name="Text 62"/>
          <p:cNvSpPr/>
          <p:nvPr/>
        </p:nvSpPr>
        <p:spPr>
          <a:xfrm>
            <a:off x="10789920" y="5330952"/>
            <a:ext cx="1005840" cy="493776"/>
          </a:xfrm>
          <a:prstGeom prst="rect">
            <a:avLst/>
          </a:prstGeom>
          <a:noFill/>
          <a:ln/>
        </p:spPr>
        <p:txBody>
          <a:bodyPr wrap="square" lIns="0" tIns="0" rIns="0" bIns="0" rtlCol="0" anchor="ctr"/>
          <a:lstStyle/>
          <a:p>
            <a:pPr algn="ctr" indent="0" marL="0">
              <a:buNone/>
            </a:pPr>
            <a:r>
              <a:rPr lang="en-US" sz="800" b="1" dirty="0">
                <a:solidFill>
                  <a:srgbClr val="94A3B8"/>
                </a:solidFill>
                <a:latin typeface="Calibri" pitchFamily="34" charset="0"/>
                <a:ea typeface="Calibri" pitchFamily="34" charset="-122"/>
                <a:cs typeface="Calibri" pitchFamily="34" charset="-120"/>
              </a:rPr>
              <a:t>≈ SIMILAR</a:t>
            </a:r>
            <a:endParaRPr lang="en-US" sz="800" dirty="0"/>
          </a:p>
        </p:txBody>
      </p:sp>
      <p:sp>
        <p:nvSpPr>
          <p:cNvPr id="65" name="Shape 63"/>
          <p:cNvSpPr/>
          <p:nvPr/>
        </p:nvSpPr>
        <p:spPr>
          <a:xfrm>
            <a:off x="365760" y="5925312"/>
            <a:ext cx="1956816" cy="585216"/>
          </a:xfrm>
          <a:prstGeom prst="rect">
            <a:avLst/>
          </a:prstGeom>
          <a:solidFill>
            <a:srgbClr val="112040"/>
          </a:solidFill>
          <a:ln w="6350">
            <a:solidFill>
              <a:srgbClr val="1E3A5F"/>
            </a:solidFill>
            <a:prstDash val="solid"/>
          </a:ln>
        </p:spPr>
      </p:sp>
      <p:sp>
        <p:nvSpPr>
          <p:cNvPr id="66" name="Shape 64"/>
          <p:cNvSpPr/>
          <p:nvPr/>
        </p:nvSpPr>
        <p:spPr>
          <a:xfrm>
            <a:off x="2377440" y="5925312"/>
            <a:ext cx="4151376" cy="585216"/>
          </a:xfrm>
          <a:prstGeom prst="rect">
            <a:avLst/>
          </a:prstGeom>
          <a:solidFill>
            <a:srgbClr val="112040"/>
          </a:solidFill>
          <a:ln w="6350">
            <a:solidFill>
              <a:srgbClr val="1E3A5F"/>
            </a:solidFill>
            <a:prstDash val="solid"/>
          </a:ln>
        </p:spPr>
      </p:sp>
      <p:sp>
        <p:nvSpPr>
          <p:cNvPr id="67" name="Shape 65"/>
          <p:cNvSpPr/>
          <p:nvPr/>
        </p:nvSpPr>
        <p:spPr>
          <a:xfrm>
            <a:off x="6675120" y="5925312"/>
            <a:ext cx="4059936" cy="585216"/>
          </a:xfrm>
          <a:prstGeom prst="rect">
            <a:avLst/>
          </a:prstGeom>
          <a:solidFill>
            <a:srgbClr val="112040"/>
          </a:solidFill>
          <a:ln w="6350">
            <a:solidFill>
              <a:srgbClr val="1E3A5F"/>
            </a:solidFill>
            <a:prstDash val="solid"/>
          </a:ln>
        </p:spPr>
      </p:sp>
      <p:sp>
        <p:nvSpPr>
          <p:cNvPr id="68" name="Shape 66"/>
          <p:cNvSpPr/>
          <p:nvPr/>
        </p:nvSpPr>
        <p:spPr>
          <a:xfrm>
            <a:off x="10789920" y="5925312"/>
            <a:ext cx="1005840" cy="585216"/>
          </a:xfrm>
          <a:prstGeom prst="rect">
            <a:avLst/>
          </a:prstGeom>
          <a:solidFill>
            <a:srgbClr val="112040"/>
          </a:solidFill>
          <a:ln w="6350">
            <a:solidFill>
              <a:srgbClr val="1E3A5F"/>
            </a:solidFill>
            <a:prstDash val="solid"/>
          </a:ln>
        </p:spPr>
      </p:sp>
      <p:sp>
        <p:nvSpPr>
          <p:cNvPr id="69" name="Text 67"/>
          <p:cNvSpPr/>
          <p:nvPr/>
        </p:nvSpPr>
        <p:spPr>
          <a:xfrm>
            <a:off x="438912" y="5971032"/>
            <a:ext cx="1828800" cy="493776"/>
          </a:xfrm>
          <a:prstGeom prst="rect">
            <a:avLst/>
          </a:prstGeom>
          <a:noFill/>
          <a:ln/>
        </p:spPr>
        <p:txBody>
          <a:bodyPr wrap="square" lIns="0" tIns="0" rIns="0" bIns="0" rtlCol="0" anchor="ctr"/>
          <a:lstStyle/>
          <a:p>
            <a:pPr indent="0" marL="0">
              <a:buNone/>
            </a:pPr>
            <a:r>
              <a:rPr lang="en-US" sz="900" b="1" dirty="0">
                <a:solidFill>
                  <a:srgbClr val="94A3B8"/>
                </a:solidFill>
                <a:latin typeface="Calibri" pitchFamily="34" charset="0"/>
                <a:ea typeface="Calibri" pitchFamily="34" charset="-122"/>
                <a:cs typeface="Calibri" pitchFamily="34" charset="-120"/>
              </a:rPr>
              <a:t>Business Energy Costs</a:t>
            </a:r>
            <a:endParaRPr lang="en-US" sz="900" dirty="0"/>
          </a:p>
        </p:txBody>
      </p:sp>
      <p:sp>
        <p:nvSpPr>
          <p:cNvPr id="70" name="Text 68"/>
          <p:cNvSpPr/>
          <p:nvPr/>
        </p:nvSpPr>
        <p:spPr>
          <a:xfrm>
            <a:off x="2450592" y="5971032"/>
            <a:ext cx="4005072" cy="493776"/>
          </a:xfrm>
          <a:prstGeom prst="rect">
            <a:avLst/>
          </a:prstGeom>
          <a:noFill/>
          <a:ln/>
        </p:spPr>
        <p:txBody>
          <a:bodyPr wrap="square" lIns="0" tIns="0" rIns="0" bIns="0" rtlCol="0" anchor="ctr"/>
          <a:lstStyle/>
          <a:p>
            <a:pPr indent="0" marL="0">
              <a:buNone/>
            </a:pPr>
            <a:r>
              <a:rPr lang="en-US" sz="900" dirty="0">
                <a:solidFill>
                  <a:srgbClr val="E2E8F0"/>
                </a:solidFill>
                <a:latin typeface="Calibri" pitchFamily="34" charset="0"/>
                <a:ea typeface="Calibri" pitchFamily="34" charset="-122"/>
                <a:cs typeface="Calibri" pitchFamily="34" charset="-120"/>
              </a:rPr>
              <a:t>Prices surged 5x from pre-crisis levels</a:t>
            </a:r>
            <a:endParaRPr lang="en-US" sz="900" dirty="0"/>
          </a:p>
        </p:txBody>
      </p:sp>
      <p:sp>
        <p:nvSpPr>
          <p:cNvPr id="71" name="Text 69"/>
          <p:cNvSpPr/>
          <p:nvPr/>
        </p:nvSpPr>
        <p:spPr>
          <a:xfrm>
            <a:off x="6748272" y="5971032"/>
            <a:ext cx="3913632" cy="493776"/>
          </a:xfrm>
          <a:prstGeom prst="rect">
            <a:avLst/>
          </a:prstGeom>
          <a:noFill/>
          <a:ln/>
        </p:spPr>
        <p:txBody>
          <a:bodyPr wrap="square" lIns="0" tIns="0" rIns="0" bIns="0" rtlCol="0" anchor="ctr"/>
          <a:lstStyle/>
          <a:p>
            <a:pPr indent="0" marL="0">
              <a:buNone/>
            </a:pPr>
            <a:r>
              <a:rPr lang="en-US" sz="900" b="1" dirty="0">
                <a:solidFill>
                  <a:srgbClr val="EF4444"/>
                </a:solidFill>
                <a:latin typeface="Calibri" pitchFamily="34" charset="0"/>
                <a:ea typeface="Calibri" pitchFamily="34" charset="-122"/>
                <a:cs typeface="Calibri" pitchFamily="34" charset="-120"/>
              </a:rPr>
              <a:t>Electricity still 70% above pre-Ukraine levels + fresh spike</a:t>
            </a:r>
            <a:endParaRPr lang="en-US" sz="900" dirty="0"/>
          </a:p>
        </p:txBody>
      </p:sp>
      <p:sp>
        <p:nvSpPr>
          <p:cNvPr id="72" name="Text 70"/>
          <p:cNvSpPr/>
          <p:nvPr/>
        </p:nvSpPr>
        <p:spPr>
          <a:xfrm>
            <a:off x="10789920" y="5971032"/>
            <a:ext cx="1005840" cy="493776"/>
          </a:xfrm>
          <a:prstGeom prst="rect">
            <a:avLst/>
          </a:prstGeom>
          <a:noFill/>
          <a:ln/>
        </p:spPr>
        <p:txBody>
          <a:bodyPr wrap="square" lIns="0" tIns="0" rIns="0" bIns="0" rtlCol="0" anchor="ctr"/>
          <a:lstStyle/>
          <a:p>
            <a:pPr algn="ctr" indent="0" marL="0">
              <a:buNone/>
            </a:pPr>
            <a:r>
              <a:rPr lang="en-US" sz="800" b="1" dirty="0">
                <a:solidFill>
                  <a:srgbClr val="EF4444"/>
                </a:solidFill>
                <a:latin typeface="Calibri" pitchFamily="34" charset="0"/>
                <a:ea typeface="Calibri" pitchFamily="34" charset="-122"/>
                <a:cs typeface="Calibri" pitchFamily="34" charset="-120"/>
              </a:rPr>
              <a:t>⬆ WORSE</a:t>
            </a:r>
            <a:endParaRPr lang="en-US" sz="800" dirty="0"/>
          </a:p>
        </p:txBody>
      </p:sp>
      <p:sp>
        <p:nvSpPr>
          <p:cNvPr id="73" name="Text 71"/>
          <p:cNvSpPr/>
          <p:nvPr/>
        </p:nvSpPr>
        <p:spPr>
          <a:xfrm>
            <a:off x="365760" y="6510528"/>
            <a:ext cx="11430000" cy="201168"/>
          </a:xfrm>
          <a:prstGeom prst="rect">
            <a:avLst/>
          </a:prstGeom>
          <a:noFill/>
          <a:ln/>
        </p:spPr>
        <p:txBody>
          <a:bodyPr wrap="square" lIns="0" tIns="0" rIns="0" bIns="0" rtlCol="0" anchor="ctr"/>
          <a:lstStyle/>
          <a:p>
            <a:pPr indent="0" marL="0">
              <a:buNone/>
            </a:pPr>
            <a:r>
              <a:rPr lang="en-US" sz="800" dirty="0">
                <a:solidFill>
                  <a:srgbClr val="64748B"/>
                </a:solidFill>
                <a:latin typeface="Calibri" pitchFamily="34" charset="0"/>
                <a:ea typeface="Calibri" pitchFamily="34" charset="-122"/>
                <a:cs typeface="Calibri" pitchFamily="34" charset="-120"/>
              </a:rPr>
              <a:t>Sources: Westwood/OEUK (March 2026), Oxford University Expert Comment, GB News, UK Parliament Library</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61520" cy="54864"/>
          </a:xfrm>
          <a:prstGeom prst="rect">
            <a:avLst/>
          </a:prstGeom>
          <a:solidFill>
            <a:srgbClr val="F59E0B"/>
          </a:solidFill>
          <a:ln w="12700">
            <a:solidFill>
              <a:srgbClr val="F59E0B"/>
            </a:solidFill>
            <a:prstDash val="solid"/>
          </a:ln>
        </p:spPr>
      </p:sp>
      <p:sp>
        <p:nvSpPr>
          <p:cNvPr id="3" name="Shape 1"/>
          <p:cNvSpPr/>
          <p:nvPr/>
        </p:nvSpPr>
        <p:spPr>
          <a:xfrm>
            <a:off x="0" y="6729984"/>
            <a:ext cx="12161520" cy="128016"/>
          </a:xfrm>
          <a:prstGeom prst="rect">
            <a:avLst/>
          </a:prstGeom>
          <a:solidFill>
            <a:srgbClr val="1A2E50"/>
          </a:solidFill>
          <a:ln w="12700">
            <a:solidFill>
              <a:srgbClr val="1A2E50"/>
            </a:solidFill>
            <a:prstDash val="solid"/>
          </a:ln>
        </p:spPr>
      </p:sp>
      <p:sp>
        <p:nvSpPr>
          <p:cNvPr id="4" name="Text 2"/>
          <p:cNvSpPr/>
          <p:nvPr/>
        </p:nvSpPr>
        <p:spPr>
          <a:xfrm>
            <a:off x="274320" y="6729984"/>
            <a:ext cx="11612880" cy="128016"/>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ENERGY SHOCK REPORT 2026  |  FTSE100 &amp; FTSE250</a:t>
            </a:r>
            <a:pPr indent="0" marL="0">
              <a:buNone/>
            </a:pPr>
            <a:r>
              <a:rPr lang="en-US" sz="800" b="1" dirty="0">
                <a:solidFill>
                  <a:srgbClr val="F59E0B"/>
                </a:solidFill>
                <a:latin typeface="Calibri" pitchFamily="34" charset="0"/>
                <a:ea typeface="Calibri" pitchFamily="34" charset="-122"/>
                <a:cs typeface="Calibri" pitchFamily="34" charset="-120"/>
              </a:rPr>
              <a:t>   |   9 / 11</a:t>
            </a:r>
            <a:endParaRPr lang="en-US" sz="800" dirty="0"/>
          </a:p>
        </p:txBody>
      </p:sp>
      <p:sp>
        <p:nvSpPr>
          <p:cNvPr id="5" name="Shape 3"/>
          <p:cNvSpPr/>
          <p:nvPr/>
        </p:nvSpPr>
        <p:spPr>
          <a:xfrm>
            <a:off x="365760" y="502920"/>
            <a:ext cx="54864" cy="411480"/>
          </a:xfrm>
          <a:prstGeom prst="rect">
            <a:avLst/>
          </a:prstGeom>
          <a:solidFill>
            <a:srgbClr val="F59E0B"/>
          </a:solidFill>
          <a:ln w="12700">
            <a:solidFill>
              <a:srgbClr val="F59E0B"/>
            </a:solidFill>
            <a:prstDash val="solid"/>
          </a:ln>
        </p:spPr>
      </p:sp>
      <p:sp>
        <p:nvSpPr>
          <p:cNvPr id="6" name="Text 4"/>
          <p:cNvSpPr/>
          <p:nvPr/>
        </p:nvSpPr>
        <p:spPr>
          <a:xfrm>
            <a:off x="502920" y="502920"/>
            <a:ext cx="4572000" cy="201168"/>
          </a:xfrm>
          <a:prstGeom prst="rect">
            <a:avLst/>
          </a:prstGeom>
          <a:noFill/>
          <a:ln/>
        </p:spPr>
        <p:txBody>
          <a:bodyPr wrap="square" lIns="0" tIns="0" rIns="0" bIns="0" rtlCol="0" anchor="ctr"/>
          <a:lstStyle/>
          <a:p>
            <a:pPr indent="0" marL="0">
              <a:buNone/>
            </a:pPr>
            <a:r>
              <a:rPr lang="en-US" sz="800" b="1" spc="300" kern="0" dirty="0">
                <a:solidFill>
                  <a:srgbClr val="F59E0B"/>
                </a:solidFill>
                <a:latin typeface="Calibri" pitchFamily="34" charset="0"/>
                <a:ea typeface="Calibri" pitchFamily="34" charset="-122"/>
                <a:cs typeface="Calibri" pitchFamily="34" charset="-120"/>
              </a:rPr>
              <a:t>2026 RISK WATCHLIST</a:t>
            </a:r>
            <a:endParaRPr lang="en-US" sz="800" dirty="0"/>
          </a:p>
        </p:txBody>
      </p:sp>
      <p:sp>
        <p:nvSpPr>
          <p:cNvPr id="7" name="Text 5"/>
          <p:cNvSpPr/>
          <p:nvPr/>
        </p:nvSpPr>
        <p:spPr>
          <a:xfrm>
            <a:off x="502920" y="713232"/>
            <a:ext cx="10972800" cy="475488"/>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FTSE Stocks Facing Similar 2022-Style Risk</a:t>
            </a:r>
            <a:endParaRPr lang="en-US" sz="2800" dirty="0"/>
          </a:p>
        </p:txBody>
      </p:sp>
      <p:sp>
        <p:nvSpPr>
          <p:cNvPr id="8" name="Text 6"/>
          <p:cNvSpPr/>
          <p:nvPr/>
        </p:nvSpPr>
        <p:spPr>
          <a:xfrm>
            <a:off x="502920" y="1179576"/>
            <a:ext cx="10972800" cy="347472"/>
          </a:xfrm>
          <a:prstGeom prst="rect">
            <a:avLst/>
          </a:prstGeom>
          <a:noFill/>
          <a:ln/>
        </p:spPr>
        <p:txBody>
          <a:bodyPr wrap="square" lIns="0" tIns="0" rIns="0" bIns="0" rtlCol="0" anchor="ctr"/>
          <a:lstStyle/>
          <a:p>
            <a:pPr indent="0" marL="0">
              <a:buNone/>
            </a:pPr>
            <a:r>
              <a:rPr lang="en-US" sz="1800" dirty="0">
                <a:solidFill>
                  <a:srgbClr val="FCD34D"/>
                </a:solidFill>
                <a:latin typeface="Calibri" pitchFamily="34" charset="0"/>
                <a:ea typeface="Calibri" pitchFamily="34" charset="-122"/>
                <a:cs typeface="Calibri" pitchFamily="34" charset="-120"/>
              </a:rPr>
              <a:t>Energy-intensive, margin-pressured or consumer-exposed names to monitor</a:t>
            </a:r>
            <a:endParaRPr lang="en-US" sz="1800" dirty="0"/>
          </a:p>
        </p:txBody>
      </p:sp>
      <p:sp>
        <p:nvSpPr>
          <p:cNvPr id="9" name="Shape 7"/>
          <p:cNvSpPr/>
          <p:nvPr/>
        </p:nvSpPr>
        <p:spPr>
          <a:xfrm>
            <a:off x="365760" y="1691640"/>
            <a:ext cx="2834640" cy="320040"/>
          </a:xfrm>
          <a:prstGeom prst="rect">
            <a:avLst/>
          </a:prstGeom>
          <a:solidFill>
            <a:srgbClr val="EF4444"/>
          </a:solidFill>
          <a:ln w="12700">
            <a:solidFill>
              <a:srgbClr val="EF4444"/>
            </a:solidFill>
            <a:prstDash val="solid"/>
          </a:ln>
        </p:spPr>
      </p:sp>
      <p:sp>
        <p:nvSpPr>
          <p:cNvPr id="10" name="Text 8"/>
          <p:cNvSpPr/>
          <p:nvPr/>
        </p:nvSpPr>
        <p:spPr>
          <a:xfrm>
            <a:off x="420624" y="1691640"/>
            <a:ext cx="2743200" cy="320040"/>
          </a:xfrm>
          <a:prstGeom prst="rect">
            <a:avLst/>
          </a:prstGeom>
          <a:noFill/>
          <a:ln/>
        </p:spPr>
        <p:txBody>
          <a:bodyPr wrap="square" lIns="0" tIns="0" rIns="0" bIns="0" rtlCol="0" anchor="ctr"/>
          <a:lstStyle/>
          <a:p>
            <a:pPr indent="0" marL="0">
              <a:buNone/>
            </a:pPr>
            <a:r>
              <a:rPr lang="en-US" sz="800" b="1" dirty="0">
                <a:solidFill>
                  <a:srgbClr val="0A1628"/>
                </a:solidFill>
                <a:latin typeface="Calibri" pitchFamily="34" charset="0"/>
                <a:ea typeface="Calibri" pitchFamily="34" charset="-122"/>
                <a:cs typeface="Calibri" pitchFamily="34" charset="-120"/>
              </a:rPr>
              <a:t>⚗️ Chemicals &amp; Speciality Materials</a:t>
            </a:r>
            <a:endParaRPr lang="en-US" sz="800" dirty="0"/>
          </a:p>
        </p:txBody>
      </p:sp>
      <p:sp>
        <p:nvSpPr>
          <p:cNvPr id="11" name="Shape 9"/>
          <p:cNvSpPr/>
          <p:nvPr/>
        </p:nvSpPr>
        <p:spPr>
          <a:xfrm>
            <a:off x="365760" y="2048256"/>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12" name="Shape 10"/>
          <p:cNvSpPr/>
          <p:nvPr/>
        </p:nvSpPr>
        <p:spPr>
          <a:xfrm>
            <a:off x="365760" y="2048256"/>
            <a:ext cx="45720" cy="1152144"/>
          </a:xfrm>
          <a:prstGeom prst="rect">
            <a:avLst/>
          </a:prstGeom>
          <a:solidFill>
            <a:srgbClr val="EF4444"/>
          </a:solidFill>
          <a:ln w="12700">
            <a:solidFill>
              <a:srgbClr val="EF4444"/>
            </a:solidFill>
            <a:prstDash val="solid"/>
          </a:ln>
        </p:spPr>
      </p:sp>
      <p:sp>
        <p:nvSpPr>
          <p:cNvPr id="13" name="Text 11"/>
          <p:cNvSpPr/>
          <p:nvPr/>
        </p:nvSpPr>
        <p:spPr>
          <a:xfrm>
            <a:off x="457200" y="2121408"/>
            <a:ext cx="914400" cy="237744"/>
          </a:xfrm>
          <a:prstGeom prst="rect">
            <a:avLst/>
          </a:prstGeom>
          <a:noFill/>
          <a:ln/>
        </p:spPr>
        <p:txBody>
          <a:bodyPr wrap="square" lIns="0" tIns="0" rIns="0" bIns="0" rtlCol="0" anchor="ctr"/>
          <a:lstStyle/>
          <a:p>
            <a:pPr indent="0" marL="0">
              <a:buNone/>
            </a:pPr>
            <a:r>
              <a:rPr lang="en-US" sz="1000" b="1" dirty="0">
                <a:solidFill>
                  <a:srgbClr val="EF4444"/>
                </a:solidFill>
                <a:latin typeface="Calibri" pitchFamily="34" charset="0"/>
                <a:ea typeface="Calibri" pitchFamily="34" charset="-122"/>
                <a:cs typeface="Calibri" pitchFamily="34" charset="-120"/>
              </a:rPr>
              <a:t>CRDA</a:t>
            </a:r>
            <a:endParaRPr lang="en-US" sz="1000" dirty="0"/>
          </a:p>
        </p:txBody>
      </p:sp>
      <p:sp>
        <p:nvSpPr>
          <p:cNvPr id="14" name="Text 12"/>
          <p:cNvSpPr/>
          <p:nvPr/>
        </p:nvSpPr>
        <p:spPr>
          <a:xfrm>
            <a:off x="457200" y="2340864"/>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Croda International</a:t>
            </a:r>
            <a:endParaRPr lang="en-US" sz="850" dirty="0"/>
          </a:p>
        </p:txBody>
      </p:sp>
      <p:sp>
        <p:nvSpPr>
          <p:cNvPr id="15" name="Text 13"/>
          <p:cNvSpPr/>
          <p:nvPr/>
        </p:nvSpPr>
        <p:spPr>
          <a:xfrm>
            <a:off x="457200" y="2551176"/>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Recovered partially from 2022 lows — new energy shock threatens fresh downgrade cycle on industrial chemicals division</a:t>
            </a:r>
            <a:endParaRPr lang="en-US" sz="800" dirty="0"/>
          </a:p>
        </p:txBody>
      </p:sp>
      <p:sp>
        <p:nvSpPr>
          <p:cNvPr id="16" name="Shape 14"/>
          <p:cNvSpPr/>
          <p:nvPr/>
        </p:nvSpPr>
        <p:spPr>
          <a:xfrm>
            <a:off x="365760" y="3255264"/>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17" name="Shape 15"/>
          <p:cNvSpPr/>
          <p:nvPr/>
        </p:nvSpPr>
        <p:spPr>
          <a:xfrm>
            <a:off x="365760" y="3255264"/>
            <a:ext cx="45720" cy="1152144"/>
          </a:xfrm>
          <a:prstGeom prst="rect">
            <a:avLst/>
          </a:prstGeom>
          <a:solidFill>
            <a:srgbClr val="EF4444"/>
          </a:solidFill>
          <a:ln w="12700">
            <a:solidFill>
              <a:srgbClr val="EF4444"/>
            </a:solidFill>
            <a:prstDash val="solid"/>
          </a:ln>
        </p:spPr>
      </p:sp>
      <p:sp>
        <p:nvSpPr>
          <p:cNvPr id="18" name="Text 16"/>
          <p:cNvSpPr/>
          <p:nvPr/>
        </p:nvSpPr>
        <p:spPr>
          <a:xfrm>
            <a:off x="457200" y="3328416"/>
            <a:ext cx="914400" cy="237744"/>
          </a:xfrm>
          <a:prstGeom prst="rect">
            <a:avLst/>
          </a:prstGeom>
          <a:noFill/>
          <a:ln/>
        </p:spPr>
        <p:txBody>
          <a:bodyPr wrap="square" lIns="0" tIns="0" rIns="0" bIns="0" rtlCol="0" anchor="ctr"/>
          <a:lstStyle/>
          <a:p>
            <a:pPr indent="0" marL="0">
              <a:buNone/>
            </a:pPr>
            <a:r>
              <a:rPr lang="en-US" sz="1000" b="1" dirty="0">
                <a:solidFill>
                  <a:srgbClr val="EF4444"/>
                </a:solidFill>
                <a:latin typeface="Calibri" pitchFamily="34" charset="0"/>
                <a:ea typeface="Calibri" pitchFamily="34" charset="-122"/>
                <a:cs typeface="Calibri" pitchFamily="34" charset="-120"/>
              </a:rPr>
              <a:t>JMAT</a:t>
            </a:r>
            <a:endParaRPr lang="en-US" sz="1000" dirty="0"/>
          </a:p>
        </p:txBody>
      </p:sp>
      <p:sp>
        <p:nvSpPr>
          <p:cNvPr id="19" name="Text 17"/>
          <p:cNvSpPr/>
          <p:nvPr/>
        </p:nvSpPr>
        <p:spPr>
          <a:xfrm>
            <a:off x="457200" y="3547872"/>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Johnson Matthey</a:t>
            </a:r>
            <a:endParaRPr lang="en-US" sz="850" dirty="0"/>
          </a:p>
        </p:txBody>
      </p:sp>
      <p:sp>
        <p:nvSpPr>
          <p:cNvPr id="20" name="Text 18"/>
          <p:cNvSpPr/>
          <p:nvPr/>
        </p:nvSpPr>
        <p:spPr>
          <a:xfrm>
            <a:off x="457200" y="3758184"/>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High energy costs for precious metal refining &amp; catalysis. European manufacturing exposure a key risk if gas reprices</a:t>
            </a:r>
            <a:endParaRPr lang="en-US" sz="800" dirty="0"/>
          </a:p>
        </p:txBody>
      </p:sp>
      <p:sp>
        <p:nvSpPr>
          <p:cNvPr id="21" name="Shape 19"/>
          <p:cNvSpPr/>
          <p:nvPr/>
        </p:nvSpPr>
        <p:spPr>
          <a:xfrm>
            <a:off x="365760" y="4462272"/>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22" name="Shape 20"/>
          <p:cNvSpPr/>
          <p:nvPr/>
        </p:nvSpPr>
        <p:spPr>
          <a:xfrm>
            <a:off x="365760" y="4462272"/>
            <a:ext cx="45720" cy="1152144"/>
          </a:xfrm>
          <a:prstGeom prst="rect">
            <a:avLst/>
          </a:prstGeom>
          <a:solidFill>
            <a:srgbClr val="EF4444"/>
          </a:solidFill>
          <a:ln w="12700">
            <a:solidFill>
              <a:srgbClr val="EF4444"/>
            </a:solidFill>
            <a:prstDash val="solid"/>
          </a:ln>
        </p:spPr>
      </p:sp>
      <p:sp>
        <p:nvSpPr>
          <p:cNvPr id="23" name="Text 21"/>
          <p:cNvSpPr/>
          <p:nvPr/>
        </p:nvSpPr>
        <p:spPr>
          <a:xfrm>
            <a:off x="457200" y="4535424"/>
            <a:ext cx="914400" cy="237744"/>
          </a:xfrm>
          <a:prstGeom prst="rect">
            <a:avLst/>
          </a:prstGeom>
          <a:noFill/>
          <a:ln/>
        </p:spPr>
        <p:txBody>
          <a:bodyPr wrap="square" lIns="0" tIns="0" rIns="0" bIns="0" rtlCol="0" anchor="ctr"/>
          <a:lstStyle/>
          <a:p>
            <a:pPr indent="0" marL="0">
              <a:buNone/>
            </a:pPr>
            <a:r>
              <a:rPr lang="en-US" sz="1000" b="1" dirty="0">
                <a:solidFill>
                  <a:srgbClr val="EF4444"/>
                </a:solidFill>
                <a:latin typeface="Calibri" pitchFamily="34" charset="0"/>
                <a:ea typeface="Calibri" pitchFamily="34" charset="-122"/>
                <a:cs typeface="Calibri" pitchFamily="34" charset="-120"/>
              </a:rPr>
              <a:t>VCT</a:t>
            </a:r>
            <a:endParaRPr lang="en-US" sz="1000" dirty="0"/>
          </a:p>
        </p:txBody>
      </p:sp>
      <p:sp>
        <p:nvSpPr>
          <p:cNvPr id="24" name="Text 22"/>
          <p:cNvSpPr/>
          <p:nvPr/>
        </p:nvSpPr>
        <p:spPr>
          <a:xfrm>
            <a:off x="457200" y="4754880"/>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Victrex</a:t>
            </a:r>
            <a:endParaRPr lang="en-US" sz="850" dirty="0"/>
          </a:p>
        </p:txBody>
      </p:sp>
      <p:sp>
        <p:nvSpPr>
          <p:cNvPr id="25" name="Text 23"/>
          <p:cNvSpPr/>
          <p:nvPr/>
        </p:nvSpPr>
        <p:spPr>
          <a:xfrm>
            <a:off x="457200" y="4965192"/>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PEEK polymer manufacturing extremely energy intensive. Volume demand from industrial customers could collapse again</a:t>
            </a:r>
            <a:endParaRPr lang="en-US" sz="800" dirty="0"/>
          </a:p>
        </p:txBody>
      </p:sp>
      <p:sp>
        <p:nvSpPr>
          <p:cNvPr id="26" name="Shape 24"/>
          <p:cNvSpPr/>
          <p:nvPr/>
        </p:nvSpPr>
        <p:spPr>
          <a:xfrm>
            <a:off x="365760" y="5669280"/>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27" name="Shape 25"/>
          <p:cNvSpPr/>
          <p:nvPr/>
        </p:nvSpPr>
        <p:spPr>
          <a:xfrm>
            <a:off x="365760" y="5669280"/>
            <a:ext cx="45720" cy="1152144"/>
          </a:xfrm>
          <a:prstGeom prst="rect">
            <a:avLst/>
          </a:prstGeom>
          <a:solidFill>
            <a:srgbClr val="EF4444"/>
          </a:solidFill>
          <a:ln w="12700">
            <a:solidFill>
              <a:srgbClr val="EF4444"/>
            </a:solidFill>
            <a:prstDash val="solid"/>
          </a:ln>
        </p:spPr>
      </p:sp>
      <p:sp>
        <p:nvSpPr>
          <p:cNvPr id="28" name="Text 26"/>
          <p:cNvSpPr/>
          <p:nvPr/>
        </p:nvSpPr>
        <p:spPr>
          <a:xfrm>
            <a:off x="457200" y="5742432"/>
            <a:ext cx="914400" cy="237744"/>
          </a:xfrm>
          <a:prstGeom prst="rect">
            <a:avLst/>
          </a:prstGeom>
          <a:noFill/>
          <a:ln/>
        </p:spPr>
        <p:txBody>
          <a:bodyPr wrap="square" lIns="0" tIns="0" rIns="0" bIns="0" rtlCol="0" anchor="ctr"/>
          <a:lstStyle/>
          <a:p>
            <a:pPr indent="0" marL="0">
              <a:buNone/>
            </a:pPr>
            <a:r>
              <a:rPr lang="en-US" sz="1000" b="1" dirty="0">
                <a:solidFill>
                  <a:srgbClr val="EF4444"/>
                </a:solidFill>
                <a:latin typeface="Calibri" pitchFamily="34" charset="0"/>
                <a:ea typeface="Calibri" pitchFamily="34" charset="-122"/>
                <a:cs typeface="Calibri" pitchFamily="34" charset="-120"/>
              </a:rPr>
              <a:t>SYNT</a:t>
            </a:r>
            <a:endParaRPr lang="en-US" sz="1000" dirty="0"/>
          </a:p>
        </p:txBody>
      </p:sp>
      <p:sp>
        <p:nvSpPr>
          <p:cNvPr id="29" name="Text 27"/>
          <p:cNvSpPr/>
          <p:nvPr/>
        </p:nvSpPr>
        <p:spPr>
          <a:xfrm>
            <a:off x="457200" y="5961888"/>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Synthomer</a:t>
            </a:r>
            <a:endParaRPr lang="en-US" sz="850" dirty="0"/>
          </a:p>
        </p:txBody>
      </p:sp>
      <p:sp>
        <p:nvSpPr>
          <p:cNvPr id="30" name="Text 28"/>
          <p:cNvSpPr/>
          <p:nvPr/>
        </p:nvSpPr>
        <p:spPr>
          <a:xfrm>
            <a:off x="457200" y="6172200"/>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Already severely diminished from 2022 crisis — any further energy shock could be existential given high debt levels</a:t>
            </a:r>
            <a:endParaRPr lang="en-US" sz="800" dirty="0"/>
          </a:p>
        </p:txBody>
      </p:sp>
      <p:sp>
        <p:nvSpPr>
          <p:cNvPr id="31" name="Shape 29"/>
          <p:cNvSpPr/>
          <p:nvPr/>
        </p:nvSpPr>
        <p:spPr>
          <a:xfrm>
            <a:off x="3310128" y="1691640"/>
            <a:ext cx="2834640" cy="320040"/>
          </a:xfrm>
          <a:prstGeom prst="rect">
            <a:avLst/>
          </a:prstGeom>
          <a:solidFill>
            <a:srgbClr val="F59E0B"/>
          </a:solidFill>
          <a:ln w="12700">
            <a:solidFill>
              <a:srgbClr val="F59E0B"/>
            </a:solidFill>
            <a:prstDash val="solid"/>
          </a:ln>
        </p:spPr>
      </p:sp>
      <p:sp>
        <p:nvSpPr>
          <p:cNvPr id="32" name="Text 30"/>
          <p:cNvSpPr/>
          <p:nvPr/>
        </p:nvSpPr>
        <p:spPr>
          <a:xfrm>
            <a:off x="3364992" y="1691640"/>
            <a:ext cx="2743200" cy="320040"/>
          </a:xfrm>
          <a:prstGeom prst="rect">
            <a:avLst/>
          </a:prstGeom>
          <a:noFill/>
          <a:ln/>
        </p:spPr>
        <p:txBody>
          <a:bodyPr wrap="square" lIns="0" tIns="0" rIns="0" bIns="0" rtlCol="0" anchor="ctr"/>
          <a:lstStyle/>
          <a:p>
            <a:pPr indent="0" marL="0">
              <a:buNone/>
            </a:pPr>
            <a:r>
              <a:rPr lang="en-US" sz="800" b="1" dirty="0">
                <a:solidFill>
                  <a:srgbClr val="0A1628"/>
                </a:solidFill>
                <a:latin typeface="Calibri" pitchFamily="34" charset="0"/>
                <a:ea typeface="Calibri" pitchFamily="34" charset="-122"/>
                <a:cs typeface="Calibri" pitchFamily="34" charset="-120"/>
              </a:rPr>
              <a:t>🏭 Industrial Manufacturers</a:t>
            </a:r>
            <a:endParaRPr lang="en-US" sz="800" dirty="0"/>
          </a:p>
        </p:txBody>
      </p:sp>
      <p:sp>
        <p:nvSpPr>
          <p:cNvPr id="33" name="Shape 31"/>
          <p:cNvSpPr/>
          <p:nvPr/>
        </p:nvSpPr>
        <p:spPr>
          <a:xfrm>
            <a:off x="3310128" y="2048256"/>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34" name="Shape 32"/>
          <p:cNvSpPr/>
          <p:nvPr/>
        </p:nvSpPr>
        <p:spPr>
          <a:xfrm>
            <a:off x="3310128" y="2048256"/>
            <a:ext cx="45720" cy="1152144"/>
          </a:xfrm>
          <a:prstGeom prst="rect">
            <a:avLst/>
          </a:prstGeom>
          <a:solidFill>
            <a:srgbClr val="F59E0B"/>
          </a:solidFill>
          <a:ln w="12700">
            <a:solidFill>
              <a:srgbClr val="F59E0B"/>
            </a:solidFill>
            <a:prstDash val="solid"/>
          </a:ln>
        </p:spPr>
      </p:sp>
      <p:sp>
        <p:nvSpPr>
          <p:cNvPr id="35" name="Text 33"/>
          <p:cNvSpPr/>
          <p:nvPr/>
        </p:nvSpPr>
        <p:spPr>
          <a:xfrm>
            <a:off x="3401568" y="2121408"/>
            <a:ext cx="914400" cy="237744"/>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DS Smith</a:t>
            </a:r>
            <a:endParaRPr lang="en-US" sz="1000" dirty="0"/>
          </a:p>
        </p:txBody>
      </p:sp>
      <p:sp>
        <p:nvSpPr>
          <p:cNvPr id="36" name="Text 34"/>
          <p:cNvSpPr/>
          <p:nvPr/>
        </p:nvSpPr>
        <p:spPr>
          <a:xfrm>
            <a:off x="3401568" y="2340864"/>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DS Smith / WestRock</a:t>
            </a:r>
            <a:endParaRPr lang="en-US" sz="850" dirty="0"/>
          </a:p>
        </p:txBody>
      </p:sp>
      <p:sp>
        <p:nvSpPr>
          <p:cNvPr id="37" name="Text 35"/>
          <p:cNvSpPr/>
          <p:nvPr/>
        </p:nvSpPr>
        <p:spPr>
          <a:xfrm>
            <a:off x="3401568" y="2551176"/>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Paper &amp; packaging uses enormous volumes of natural gas. 2022 repeat would hit corrugated packaging margins hard</a:t>
            </a:r>
            <a:endParaRPr lang="en-US" sz="800" dirty="0"/>
          </a:p>
        </p:txBody>
      </p:sp>
      <p:sp>
        <p:nvSpPr>
          <p:cNvPr id="38" name="Shape 36"/>
          <p:cNvSpPr/>
          <p:nvPr/>
        </p:nvSpPr>
        <p:spPr>
          <a:xfrm>
            <a:off x="3310128" y="3255264"/>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39" name="Shape 37"/>
          <p:cNvSpPr/>
          <p:nvPr/>
        </p:nvSpPr>
        <p:spPr>
          <a:xfrm>
            <a:off x="3310128" y="3255264"/>
            <a:ext cx="45720" cy="1152144"/>
          </a:xfrm>
          <a:prstGeom prst="rect">
            <a:avLst/>
          </a:prstGeom>
          <a:solidFill>
            <a:srgbClr val="F59E0B"/>
          </a:solidFill>
          <a:ln w="12700">
            <a:solidFill>
              <a:srgbClr val="F59E0B"/>
            </a:solidFill>
            <a:prstDash val="solid"/>
          </a:ln>
        </p:spPr>
      </p:sp>
      <p:sp>
        <p:nvSpPr>
          <p:cNvPr id="40" name="Text 38"/>
          <p:cNvSpPr/>
          <p:nvPr/>
        </p:nvSpPr>
        <p:spPr>
          <a:xfrm>
            <a:off x="3401568" y="3328416"/>
            <a:ext cx="914400" cy="237744"/>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CRH</a:t>
            </a:r>
            <a:endParaRPr lang="en-US" sz="1000" dirty="0"/>
          </a:p>
        </p:txBody>
      </p:sp>
      <p:sp>
        <p:nvSpPr>
          <p:cNvPr id="41" name="Text 39"/>
          <p:cNvSpPr/>
          <p:nvPr/>
        </p:nvSpPr>
        <p:spPr>
          <a:xfrm>
            <a:off x="3401568" y="3547872"/>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CRH (building materials)</a:t>
            </a:r>
            <a:endParaRPr lang="en-US" sz="850" dirty="0"/>
          </a:p>
        </p:txBody>
      </p:sp>
      <p:sp>
        <p:nvSpPr>
          <p:cNvPr id="42" name="Text 40"/>
          <p:cNvSpPr/>
          <p:nvPr/>
        </p:nvSpPr>
        <p:spPr>
          <a:xfrm>
            <a:off x="3401568" y="3758184"/>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Cement, aggregates and construction products are highly energy intensive. European operations most exposed</a:t>
            </a:r>
            <a:endParaRPr lang="en-US" sz="800" dirty="0"/>
          </a:p>
        </p:txBody>
      </p:sp>
      <p:sp>
        <p:nvSpPr>
          <p:cNvPr id="43" name="Shape 41"/>
          <p:cNvSpPr/>
          <p:nvPr/>
        </p:nvSpPr>
        <p:spPr>
          <a:xfrm>
            <a:off x="3310128" y="4462272"/>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44" name="Shape 42"/>
          <p:cNvSpPr/>
          <p:nvPr/>
        </p:nvSpPr>
        <p:spPr>
          <a:xfrm>
            <a:off x="3310128" y="4462272"/>
            <a:ext cx="45720" cy="1152144"/>
          </a:xfrm>
          <a:prstGeom prst="rect">
            <a:avLst/>
          </a:prstGeom>
          <a:solidFill>
            <a:srgbClr val="F59E0B"/>
          </a:solidFill>
          <a:ln w="12700">
            <a:solidFill>
              <a:srgbClr val="F59E0B"/>
            </a:solidFill>
            <a:prstDash val="solid"/>
          </a:ln>
        </p:spPr>
      </p:sp>
      <p:sp>
        <p:nvSpPr>
          <p:cNvPr id="45" name="Text 43"/>
          <p:cNvSpPr/>
          <p:nvPr/>
        </p:nvSpPr>
        <p:spPr>
          <a:xfrm>
            <a:off x="3401568" y="4535424"/>
            <a:ext cx="914400" cy="237744"/>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IMI</a:t>
            </a:r>
            <a:endParaRPr lang="en-US" sz="1000" dirty="0"/>
          </a:p>
        </p:txBody>
      </p:sp>
      <p:sp>
        <p:nvSpPr>
          <p:cNvPr id="46" name="Text 44"/>
          <p:cNvSpPr/>
          <p:nvPr/>
        </p:nvSpPr>
        <p:spPr>
          <a:xfrm>
            <a:off x="3401568" y="4754880"/>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IMI (engineering)</a:t>
            </a:r>
            <a:endParaRPr lang="en-US" sz="850" dirty="0"/>
          </a:p>
        </p:txBody>
      </p:sp>
      <p:sp>
        <p:nvSpPr>
          <p:cNvPr id="47" name="Text 45"/>
          <p:cNvSpPr/>
          <p:nvPr/>
        </p:nvSpPr>
        <p:spPr>
          <a:xfrm>
            <a:off x="3401568" y="4965192"/>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Precision engineering manufacturing; energy as % of costs can amplify margin compression under inflationary scenarios</a:t>
            </a:r>
            <a:endParaRPr lang="en-US" sz="800" dirty="0"/>
          </a:p>
        </p:txBody>
      </p:sp>
      <p:sp>
        <p:nvSpPr>
          <p:cNvPr id="48" name="Shape 46"/>
          <p:cNvSpPr/>
          <p:nvPr/>
        </p:nvSpPr>
        <p:spPr>
          <a:xfrm>
            <a:off x="6254496" y="1691640"/>
            <a:ext cx="2834640" cy="320040"/>
          </a:xfrm>
          <a:prstGeom prst="rect">
            <a:avLst/>
          </a:prstGeom>
          <a:solidFill>
            <a:srgbClr val="F59E0B"/>
          </a:solidFill>
          <a:ln w="12700">
            <a:solidFill>
              <a:srgbClr val="F59E0B"/>
            </a:solidFill>
            <a:prstDash val="solid"/>
          </a:ln>
        </p:spPr>
      </p:sp>
      <p:sp>
        <p:nvSpPr>
          <p:cNvPr id="49" name="Text 47"/>
          <p:cNvSpPr/>
          <p:nvPr/>
        </p:nvSpPr>
        <p:spPr>
          <a:xfrm>
            <a:off x="6309360" y="1691640"/>
            <a:ext cx="2743200" cy="320040"/>
          </a:xfrm>
          <a:prstGeom prst="rect">
            <a:avLst/>
          </a:prstGeom>
          <a:noFill/>
          <a:ln/>
        </p:spPr>
        <p:txBody>
          <a:bodyPr wrap="square" lIns="0" tIns="0" rIns="0" bIns="0" rtlCol="0" anchor="ctr"/>
          <a:lstStyle/>
          <a:p>
            <a:pPr indent="0" marL="0">
              <a:buNone/>
            </a:pPr>
            <a:r>
              <a:rPr lang="en-US" sz="800" b="1" dirty="0">
                <a:solidFill>
                  <a:srgbClr val="0A1628"/>
                </a:solidFill>
                <a:latin typeface="Calibri" pitchFamily="34" charset="0"/>
                <a:ea typeface="Calibri" pitchFamily="34" charset="-122"/>
                <a:cs typeface="Calibri" pitchFamily="34" charset="-120"/>
              </a:rPr>
              <a:t>🛒 Retail &amp; Consumer Goods</a:t>
            </a:r>
            <a:endParaRPr lang="en-US" sz="800" dirty="0"/>
          </a:p>
        </p:txBody>
      </p:sp>
      <p:sp>
        <p:nvSpPr>
          <p:cNvPr id="50" name="Shape 48"/>
          <p:cNvSpPr/>
          <p:nvPr/>
        </p:nvSpPr>
        <p:spPr>
          <a:xfrm>
            <a:off x="6254496" y="2048256"/>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51" name="Shape 49"/>
          <p:cNvSpPr/>
          <p:nvPr/>
        </p:nvSpPr>
        <p:spPr>
          <a:xfrm>
            <a:off x="6254496" y="2048256"/>
            <a:ext cx="45720" cy="1152144"/>
          </a:xfrm>
          <a:prstGeom prst="rect">
            <a:avLst/>
          </a:prstGeom>
          <a:solidFill>
            <a:srgbClr val="F59E0B"/>
          </a:solidFill>
          <a:ln w="12700">
            <a:solidFill>
              <a:srgbClr val="F59E0B"/>
            </a:solidFill>
            <a:prstDash val="solid"/>
          </a:ln>
        </p:spPr>
      </p:sp>
      <p:sp>
        <p:nvSpPr>
          <p:cNvPr id="52" name="Text 50"/>
          <p:cNvSpPr/>
          <p:nvPr/>
        </p:nvSpPr>
        <p:spPr>
          <a:xfrm>
            <a:off x="6345936" y="2121408"/>
            <a:ext cx="914400" cy="237744"/>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MKS</a:t>
            </a:r>
            <a:endParaRPr lang="en-US" sz="1000" dirty="0"/>
          </a:p>
        </p:txBody>
      </p:sp>
      <p:sp>
        <p:nvSpPr>
          <p:cNvPr id="53" name="Text 51"/>
          <p:cNvSpPr/>
          <p:nvPr/>
        </p:nvSpPr>
        <p:spPr>
          <a:xfrm>
            <a:off x="6345936" y="2340864"/>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Marks &amp; Spencer</a:t>
            </a:r>
            <a:endParaRPr lang="en-US" sz="850" dirty="0"/>
          </a:p>
        </p:txBody>
      </p:sp>
      <p:sp>
        <p:nvSpPr>
          <p:cNvPr id="54" name="Text 52"/>
          <p:cNvSpPr/>
          <p:nvPr/>
        </p:nvSpPr>
        <p:spPr>
          <a:xfrm>
            <a:off x="6345936" y="2551176"/>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Large estate of food halls and clothing stores. Refrigeration, store lighting and distribution costs surged in 2022</a:t>
            </a:r>
            <a:endParaRPr lang="en-US" sz="800" dirty="0"/>
          </a:p>
        </p:txBody>
      </p:sp>
      <p:sp>
        <p:nvSpPr>
          <p:cNvPr id="55" name="Shape 53"/>
          <p:cNvSpPr/>
          <p:nvPr/>
        </p:nvSpPr>
        <p:spPr>
          <a:xfrm>
            <a:off x="6254496" y="3255264"/>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56" name="Shape 54"/>
          <p:cNvSpPr/>
          <p:nvPr/>
        </p:nvSpPr>
        <p:spPr>
          <a:xfrm>
            <a:off x="6254496" y="3255264"/>
            <a:ext cx="45720" cy="1152144"/>
          </a:xfrm>
          <a:prstGeom prst="rect">
            <a:avLst/>
          </a:prstGeom>
          <a:solidFill>
            <a:srgbClr val="F59E0B"/>
          </a:solidFill>
          <a:ln w="12700">
            <a:solidFill>
              <a:srgbClr val="F59E0B"/>
            </a:solidFill>
            <a:prstDash val="solid"/>
          </a:ln>
        </p:spPr>
      </p:sp>
      <p:sp>
        <p:nvSpPr>
          <p:cNvPr id="57" name="Text 55"/>
          <p:cNvSpPr/>
          <p:nvPr/>
        </p:nvSpPr>
        <p:spPr>
          <a:xfrm>
            <a:off x="6345936" y="3328416"/>
            <a:ext cx="914400" cy="237744"/>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KGF</a:t>
            </a:r>
            <a:endParaRPr lang="en-US" sz="1000" dirty="0"/>
          </a:p>
        </p:txBody>
      </p:sp>
      <p:sp>
        <p:nvSpPr>
          <p:cNvPr id="58" name="Text 56"/>
          <p:cNvSpPr/>
          <p:nvPr/>
        </p:nvSpPr>
        <p:spPr>
          <a:xfrm>
            <a:off x="6345936" y="3547872"/>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Kingfisher (B&amp;Q/Screwfix)</a:t>
            </a:r>
            <a:endParaRPr lang="en-US" sz="850" dirty="0"/>
          </a:p>
        </p:txBody>
      </p:sp>
      <p:sp>
        <p:nvSpPr>
          <p:cNvPr id="59" name="Text 57"/>
          <p:cNvSpPr/>
          <p:nvPr/>
        </p:nvSpPr>
        <p:spPr>
          <a:xfrm>
            <a:off x="6345936" y="3758184"/>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Huge warehouse and retail footprint. Also sells energy products — demand spike creates stock &amp; margin risks</a:t>
            </a:r>
            <a:endParaRPr lang="en-US" sz="800" dirty="0"/>
          </a:p>
        </p:txBody>
      </p:sp>
      <p:sp>
        <p:nvSpPr>
          <p:cNvPr id="60" name="Shape 58"/>
          <p:cNvSpPr/>
          <p:nvPr/>
        </p:nvSpPr>
        <p:spPr>
          <a:xfrm>
            <a:off x="6254496" y="4462272"/>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61" name="Shape 59"/>
          <p:cNvSpPr/>
          <p:nvPr/>
        </p:nvSpPr>
        <p:spPr>
          <a:xfrm>
            <a:off x="6254496" y="4462272"/>
            <a:ext cx="45720" cy="1152144"/>
          </a:xfrm>
          <a:prstGeom prst="rect">
            <a:avLst/>
          </a:prstGeom>
          <a:solidFill>
            <a:srgbClr val="F59E0B"/>
          </a:solidFill>
          <a:ln w="12700">
            <a:solidFill>
              <a:srgbClr val="F59E0B"/>
            </a:solidFill>
            <a:prstDash val="solid"/>
          </a:ln>
        </p:spPr>
      </p:sp>
      <p:sp>
        <p:nvSpPr>
          <p:cNvPr id="62" name="Text 60"/>
          <p:cNvSpPr/>
          <p:nvPr/>
        </p:nvSpPr>
        <p:spPr>
          <a:xfrm>
            <a:off x="6345936" y="4535424"/>
            <a:ext cx="914400" cy="237744"/>
          </a:xfrm>
          <a:prstGeom prst="rect">
            <a:avLst/>
          </a:prstGeom>
          <a:noFill/>
          <a:ln/>
        </p:spPr>
        <p:txBody>
          <a:bodyPr wrap="square" lIns="0" tIns="0" rIns="0" bIns="0" rtlCol="0" anchor="ctr"/>
          <a:lstStyle/>
          <a:p>
            <a:pPr indent="0" marL="0">
              <a:buNone/>
            </a:pPr>
            <a:r>
              <a:rPr lang="en-US" sz="1000" b="1" dirty="0">
                <a:solidFill>
                  <a:srgbClr val="F59E0B"/>
                </a:solidFill>
                <a:latin typeface="Calibri" pitchFamily="34" charset="0"/>
                <a:ea typeface="Calibri" pitchFamily="34" charset="-122"/>
                <a:cs typeface="Calibri" pitchFamily="34" charset="-120"/>
              </a:rPr>
              <a:t>ABF</a:t>
            </a:r>
            <a:endParaRPr lang="en-US" sz="1000" dirty="0"/>
          </a:p>
        </p:txBody>
      </p:sp>
      <p:sp>
        <p:nvSpPr>
          <p:cNvPr id="63" name="Text 61"/>
          <p:cNvSpPr/>
          <p:nvPr/>
        </p:nvSpPr>
        <p:spPr>
          <a:xfrm>
            <a:off x="6345936" y="4754880"/>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Associated British Foods</a:t>
            </a:r>
            <a:endParaRPr lang="en-US" sz="850" dirty="0"/>
          </a:p>
        </p:txBody>
      </p:sp>
      <p:sp>
        <p:nvSpPr>
          <p:cNvPr id="64" name="Text 62"/>
          <p:cNvSpPr/>
          <p:nvPr/>
        </p:nvSpPr>
        <p:spPr>
          <a:xfrm>
            <a:off x="6345936" y="4965192"/>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Food production and Primark both exposed to energy costs on manufacturing and operations side</a:t>
            </a:r>
            <a:endParaRPr lang="en-US" sz="800" dirty="0"/>
          </a:p>
        </p:txBody>
      </p:sp>
      <p:sp>
        <p:nvSpPr>
          <p:cNvPr id="65" name="Shape 63"/>
          <p:cNvSpPr/>
          <p:nvPr/>
        </p:nvSpPr>
        <p:spPr>
          <a:xfrm>
            <a:off x="9198864" y="1691640"/>
            <a:ext cx="2834640" cy="320040"/>
          </a:xfrm>
          <a:prstGeom prst="rect">
            <a:avLst/>
          </a:prstGeom>
          <a:solidFill>
            <a:srgbClr val="94A3B8"/>
          </a:solidFill>
          <a:ln w="12700">
            <a:solidFill>
              <a:srgbClr val="94A3B8"/>
            </a:solidFill>
            <a:prstDash val="solid"/>
          </a:ln>
        </p:spPr>
      </p:sp>
      <p:sp>
        <p:nvSpPr>
          <p:cNvPr id="66" name="Text 64"/>
          <p:cNvSpPr/>
          <p:nvPr/>
        </p:nvSpPr>
        <p:spPr>
          <a:xfrm>
            <a:off x="9253728" y="1691640"/>
            <a:ext cx="2743200" cy="320040"/>
          </a:xfrm>
          <a:prstGeom prst="rect">
            <a:avLst/>
          </a:prstGeom>
          <a:noFill/>
          <a:ln/>
        </p:spPr>
        <p:txBody>
          <a:bodyPr wrap="square" lIns="0" tIns="0" rIns="0" bIns="0" rtlCol="0" anchor="ctr"/>
          <a:lstStyle/>
          <a:p>
            <a:pPr indent="0" marL="0">
              <a:buNone/>
            </a:pPr>
            <a:r>
              <a:rPr lang="en-US" sz="800" b="1" dirty="0">
                <a:solidFill>
                  <a:srgbClr val="0A1628"/>
                </a:solidFill>
                <a:latin typeface="Calibri" pitchFamily="34" charset="0"/>
                <a:ea typeface="Calibri" pitchFamily="34" charset="-122"/>
                <a:cs typeface="Calibri" pitchFamily="34" charset="-120"/>
              </a:rPr>
              <a:t>🍺 Travel, Leisure &amp; Hospitality</a:t>
            </a:r>
            <a:endParaRPr lang="en-US" sz="800" dirty="0"/>
          </a:p>
        </p:txBody>
      </p:sp>
      <p:sp>
        <p:nvSpPr>
          <p:cNvPr id="67" name="Shape 65"/>
          <p:cNvSpPr/>
          <p:nvPr/>
        </p:nvSpPr>
        <p:spPr>
          <a:xfrm>
            <a:off x="9198864" y="2048256"/>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68" name="Shape 66"/>
          <p:cNvSpPr/>
          <p:nvPr/>
        </p:nvSpPr>
        <p:spPr>
          <a:xfrm>
            <a:off x="9198864" y="2048256"/>
            <a:ext cx="45720" cy="1152144"/>
          </a:xfrm>
          <a:prstGeom prst="rect">
            <a:avLst/>
          </a:prstGeom>
          <a:solidFill>
            <a:srgbClr val="94A3B8"/>
          </a:solidFill>
          <a:ln w="12700">
            <a:solidFill>
              <a:srgbClr val="94A3B8"/>
            </a:solidFill>
            <a:prstDash val="solid"/>
          </a:ln>
        </p:spPr>
      </p:sp>
      <p:sp>
        <p:nvSpPr>
          <p:cNvPr id="69" name="Text 67"/>
          <p:cNvSpPr/>
          <p:nvPr/>
        </p:nvSpPr>
        <p:spPr>
          <a:xfrm>
            <a:off x="9290304" y="2121408"/>
            <a:ext cx="914400" cy="237744"/>
          </a:xfrm>
          <a:prstGeom prst="rect">
            <a:avLst/>
          </a:prstGeom>
          <a:noFill/>
          <a:ln/>
        </p:spPr>
        <p:txBody>
          <a:bodyPr wrap="square" lIns="0" tIns="0" rIns="0" bIns="0" rtlCol="0" anchor="ctr"/>
          <a:lstStyle/>
          <a:p>
            <a:pPr indent="0" marL="0">
              <a:buNone/>
            </a:pPr>
            <a:r>
              <a:rPr lang="en-US" sz="1000" b="1" dirty="0">
                <a:solidFill>
                  <a:srgbClr val="94A3B8"/>
                </a:solidFill>
                <a:latin typeface="Calibri" pitchFamily="34" charset="0"/>
                <a:ea typeface="Calibri" pitchFamily="34" charset="-122"/>
                <a:cs typeface="Calibri" pitchFamily="34" charset="-120"/>
              </a:rPr>
              <a:t>WTB</a:t>
            </a:r>
            <a:endParaRPr lang="en-US" sz="1000" dirty="0"/>
          </a:p>
        </p:txBody>
      </p:sp>
      <p:sp>
        <p:nvSpPr>
          <p:cNvPr id="70" name="Text 68"/>
          <p:cNvSpPr/>
          <p:nvPr/>
        </p:nvSpPr>
        <p:spPr>
          <a:xfrm>
            <a:off x="9290304" y="2340864"/>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Whitbread (Premier Inn)</a:t>
            </a:r>
            <a:endParaRPr lang="en-US" sz="850" dirty="0"/>
          </a:p>
        </p:txBody>
      </p:sp>
      <p:sp>
        <p:nvSpPr>
          <p:cNvPr id="71" name="Text 69"/>
          <p:cNvSpPr/>
          <p:nvPr/>
        </p:nvSpPr>
        <p:spPr>
          <a:xfrm>
            <a:off x="9290304" y="2551176"/>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Hotels have large heating and air conditioning costs. Consumer squeeze also reduces leisure travel spending</a:t>
            </a:r>
            <a:endParaRPr lang="en-US" sz="800" dirty="0"/>
          </a:p>
        </p:txBody>
      </p:sp>
      <p:sp>
        <p:nvSpPr>
          <p:cNvPr id="72" name="Shape 70"/>
          <p:cNvSpPr/>
          <p:nvPr/>
        </p:nvSpPr>
        <p:spPr>
          <a:xfrm>
            <a:off x="9198864" y="3255264"/>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73" name="Shape 71"/>
          <p:cNvSpPr/>
          <p:nvPr/>
        </p:nvSpPr>
        <p:spPr>
          <a:xfrm>
            <a:off x="9198864" y="3255264"/>
            <a:ext cx="45720" cy="1152144"/>
          </a:xfrm>
          <a:prstGeom prst="rect">
            <a:avLst/>
          </a:prstGeom>
          <a:solidFill>
            <a:srgbClr val="94A3B8"/>
          </a:solidFill>
          <a:ln w="12700">
            <a:solidFill>
              <a:srgbClr val="94A3B8"/>
            </a:solidFill>
            <a:prstDash val="solid"/>
          </a:ln>
        </p:spPr>
      </p:sp>
      <p:sp>
        <p:nvSpPr>
          <p:cNvPr id="74" name="Text 72"/>
          <p:cNvSpPr/>
          <p:nvPr/>
        </p:nvSpPr>
        <p:spPr>
          <a:xfrm>
            <a:off x="9290304" y="3328416"/>
            <a:ext cx="914400" cy="237744"/>
          </a:xfrm>
          <a:prstGeom prst="rect">
            <a:avLst/>
          </a:prstGeom>
          <a:noFill/>
          <a:ln/>
        </p:spPr>
        <p:txBody>
          <a:bodyPr wrap="square" lIns="0" tIns="0" rIns="0" bIns="0" rtlCol="0" anchor="ctr"/>
          <a:lstStyle/>
          <a:p>
            <a:pPr indent="0" marL="0">
              <a:buNone/>
            </a:pPr>
            <a:r>
              <a:rPr lang="en-US" sz="1000" b="1" dirty="0">
                <a:solidFill>
                  <a:srgbClr val="94A3B8"/>
                </a:solidFill>
                <a:latin typeface="Calibri" pitchFamily="34" charset="0"/>
                <a:ea typeface="Calibri" pitchFamily="34" charset="-122"/>
                <a:cs typeface="Calibri" pitchFamily="34" charset="-120"/>
              </a:rPr>
              <a:t>EZJ</a:t>
            </a:r>
            <a:endParaRPr lang="en-US" sz="1000" dirty="0"/>
          </a:p>
        </p:txBody>
      </p:sp>
      <p:sp>
        <p:nvSpPr>
          <p:cNvPr id="75" name="Text 73"/>
          <p:cNvSpPr/>
          <p:nvPr/>
        </p:nvSpPr>
        <p:spPr>
          <a:xfrm>
            <a:off x="9290304" y="3547872"/>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easyJet</a:t>
            </a:r>
            <a:endParaRPr lang="en-US" sz="850" dirty="0"/>
          </a:p>
        </p:txBody>
      </p:sp>
      <p:sp>
        <p:nvSpPr>
          <p:cNvPr id="76" name="Text 74"/>
          <p:cNvSpPr/>
          <p:nvPr/>
        </p:nvSpPr>
        <p:spPr>
          <a:xfrm>
            <a:off x="9290304" y="3758184"/>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Jet fuel typically 20–25% of costs. Any sustained oil above $110/bbl triggers earnings downgrades</a:t>
            </a:r>
            <a:endParaRPr lang="en-US" sz="800" dirty="0"/>
          </a:p>
        </p:txBody>
      </p:sp>
      <p:sp>
        <p:nvSpPr>
          <p:cNvPr id="77" name="Shape 75"/>
          <p:cNvSpPr/>
          <p:nvPr/>
        </p:nvSpPr>
        <p:spPr>
          <a:xfrm>
            <a:off x="9198864" y="4462272"/>
            <a:ext cx="2834640" cy="1152144"/>
          </a:xfrm>
          <a:prstGeom prst="rect">
            <a:avLst/>
          </a:prstGeom>
          <a:solidFill>
            <a:srgbClr val="112040"/>
          </a:solidFill>
          <a:ln w="9525">
            <a:solidFill>
              <a:srgbClr val="1E3A5F"/>
            </a:solidFill>
            <a:prstDash val="solid"/>
          </a:ln>
          <a:effectLst>
            <a:outerShdw sx="100000" sy="100000" kx="0" ky="0" algn="bl" rotWithShape="0" blurRad="101600" dist="38100" dir="8100000">
              <a:srgbClr val="000000">
                <a:alpha val="25000"/>
              </a:srgbClr>
            </a:outerShdw>
          </a:effectLst>
        </p:spPr>
      </p:sp>
      <p:sp>
        <p:nvSpPr>
          <p:cNvPr id="78" name="Shape 76"/>
          <p:cNvSpPr/>
          <p:nvPr/>
        </p:nvSpPr>
        <p:spPr>
          <a:xfrm>
            <a:off x="9198864" y="4462272"/>
            <a:ext cx="45720" cy="1152144"/>
          </a:xfrm>
          <a:prstGeom prst="rect">
            <a:avLst/>
          </a:prstGeom>
          <a:solidFill>
            <a:srgbClr val="94A3B8"/>
          </a:solidFill>
          <a:ln w="12700">
            <a:solidFill>
              <a:srgbClr val="94A3B8"/>
            </a:solidFill>
            <a:prstDash val="solid"/>
          </a:ln>
        </p:spPr>
      </p:sp>
      <p:sp>
        <p:nvSpPr>
          <p:cNvPr id="79" name="Text 77"/>
          <p:cNvSpPr/>
          <p:nvPr/>
        </p:nvSpPr>
        <p:spPr>
          <a:xfrm>
            <a:off x="9290304" y="4535424"/>
            <a:ext cx="914400" cy="237744"/>
          </a:xfrm>
          <a:prstGeom prst="rect">
            <a:avLst/>
          </a:prstGeom>
          <a:noFill/>
          <a:ln/>
        </p:spPr>
        <p:txBody>
          <a:bodyPr wrap="square" lIns="0" tIns="0" rIns="0" bIns="0" rtlCol="0" anchor="ctr"/>
          <a:lstStyle/>
          <a:p>
            <a:pPr indent="0" marL="0">
              <a:buNone/>
            </a:pPr>
            <a:r>
              <a:rPr lang="en-US" sz="1000" b="1" dirty="0">
                <a:solidFill>
                  <a:srgbClr val="94A3B8"/>
                </a:solidFill>
                <a:latin typeface="Calibri" pitchFamily="34" charset="0"/>
                <a:ea typeface="Calibri" pitchFamily="34" charset="-122"/>
                <a:cs typeface="Calibri" pitchFamily="34" charset="-120"/>
              </a:rPr>
              <a:t>GNK</a:t>
            </a:r>
            <a:endParaRPr lang="en-US" sz="1000" dirty="0"/>
          </a:p>
        </p:txBody>
      </p:sp>
      <p:sp>
        <p:nvSpPr>
          <p:cNvPr id="80" name="Text 78"/>
          <p:cNvSpPr/>
          <p:nvPr/>
        </p:nvSpPr>
        <p:spPr>
          <a:xfrm>
            <a:off x="9290304" y="4754880"/>
            <a:ext cx="2651760" cy="201168"/>
          </a:xfrm>
          <a:prstGeom prst="rect">
            <a:avLst/>
          </a:prstGeom>
          <a:noFill/>
          <a:ln/>
        </p:spPr>
        <p:txBody>
          <a:bodyPr wrap="square" lIns="0" tIns="0" rIns="0" bIns="0" rtlCol="0" anchor="ctr"/>
          <a:lstStyle/>
          <a:p>
            <a:pPr indent="0" marL="0">
              <a:buNone/>
            </a:pPr>
            <a:r>
              <a:rPr lang="en-US" sz="850" dirty="0">
                <a:solidFill>
                  <a:srgbClr val="FFFFFF"/>
                </a:solidFill>
                <a:latin typeface="Calibri" pitchFamily="34" charset="0"/>
                <a:ea typeface="Calibri" pitchFamily="34" charset="-122"/>
                <a:cs typeface="Calibri" pitchFamily="34" charset="-120"/>
              </a:rPr>
              <a:t>Greene King / Marston's</a:t>
            </a:r>
            <a:endParaRPr lang="en-US" sz="850" dirty="0"/>
          </a:p>
        </p:txBody>
      </p:sp>
      <p:sp>
        <p:nvSpPr>
          <p:cNvPr id="81" name="Text 79"/>
          <p:cNvSpPr/>
          <p:nvPr/>
        </p:nvSpPr>
        <p:spPr>
          <a:xfrm>
            <a:off x="9290304" y="4965192"/>
            <a:ext cx="2651760" cy="603504"/>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Pubs face gas and electricity bills for kitchens, heating and refrigeration. 2022 saw mass pub closures</a:t>
            </a:r>
            <a:endParaRPr lang="en-US" sz="800" dirty="0"/>
          </a:p>
        </p:txBody>
      </p:sp>
      <p:sp>
        <p:nvSpPr>
          <p:cNvPr id="82" name="Text 80"/>
          <p:cNvSpPr/>
          <p:nvPr/>
        </p:nvSpPr>
        <p:spPr>
          <a:xfrm>
            <a:off x="365760" y="6492240"/>
            <a:ext cx="11430000" cy="219456"/>
          </a:xfrm>
          <a:prstGeom prst="rect">
            <a:avLst/>
          </a:prstGeom>
          <a:noFill/>
          <a:ln/>
        </p:spPr>
        <p:txBody>
          <a:bodyPr wrap="square" lIns="0" tIns="0" rIns="0" bIns="0" rtlCol="0" anchor="ctr"/>
          <a:lstStyle/>
          <a:p>
            <a:pPr indent="0" marL="0">
              <a:buNone/>
            </a:pPr>
            <a:r>
              <a:rPr lang="en-US" sz="800" i="1" dirty="0">
                <a:solidFill>
                  <a:srgbClr val="64748B"/>
                </a:solidFill>
                <a:latin typeface="Calibri" pitchFamily="34" charset="0"/>
                <a:ea typeface="Calibri" pitchFamily="34" charset="-122"/>
                <a:cs typeface="Calibri" pitchFamily="34" charset="-120"/>
              </a:rPr>
              <a:t>⚠️  This is not investment advice. Past company performance during similar events is not a guarantee of future outcomes. Always conduct independent research.</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Shock: 2022 Lessons &amp; 2026 Warning Signals</dc:title>
  <dc:subject>PptxGenJS Presentation</dc:subject>
  <dc:creator>PptxGenJS</dc:creator>
  <cp:lastModifiedBy>PptxGenJS</cp:lastModifiedBy>
  <cp:revision>1</cp:revision>
  <dcterms:created xsi:type="dcterms:W3CDTF">2026-03-20T09:39:55Z</dcterms:created>
  <dcterms:modified xsi:type="dcterms:W3CDTF">2026-03-20T09:39:55Z</dcterms:modified>
</cp:coreProperties>
</file>