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25BB4187.xml" ContentType="application/vnd.ms-powerpoint.comments+xml"/>
  <Override PartName="/ppt/comments/modernComment_103_89C24E7E.xml" ContentType="application/vnd.ms-powerpoint.comments+xml"/>
  <Override PartName="/ppt/comments/modernComment_104_9E6C7BA3.xml" ContentType="application/vnd.ms-powerpoint.comments+xml"/>
  <Override PartName="/ppt/comments/modernComment_105_37BF822F.xml" ContentType="application/vnd.ms-powerpoint.comments+xml"/>
  <Override PartName="/ppt/comments/modernComment_10E_63F88289.xml" ContentType="application/vnd.ms-powerpoint.comments+xml"/>
  <Override PartName="/ppt/comments/modernComment_106_5C8CCF40.xml" ContentType="application/vnd.ms-powerpoint.comments+xml"/>
  <Override PartName="/ppt/comments/modernComment_107_C6DCBDF9.xml" ContentType="application/vnd.ms-powerpoint.comments+xml"/>
  <Override PartName="/ppt/comments/modernComment_108_4404214B.xml" ContentType="application/vnd.ms-powerpoint.comments+xml"/>
  <Override PartName="/ppt/comments/modernComment_109_4195C5C2.xml" ContentType="application/vnd.ms-powerpoint.comments+xml"/>
  <Override PartName="/ppt/comments/modernComment_10A_CFBB4AE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86A771-071B-4863-3793-691C8AA5144E}" name="Daniel Neves Zanon" initials="DN" userId="S::Daniel.Neves.Zanon@kyndryl.com::6afb1c14-bef9-47fa-8cd0-e4bb9471d4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2_25BB41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451974-6AAE-450F-BD4D-7C9D057A818B}" authorId="{1D86A771-071B-4863-3793-691C8AA5144E}" created="2025-07-07T13:37:45.496">
    <pc:sldMkLst xmlns:pc="http://schemas.microsoft.com/office/powerpoint/2013/main/command">
      <pc:docMk/>
      <pc:sldMk cId="633028999" sldId="258"/>
    </pc:sldMkLst>
    <p188:txBody>
      <a:bodyPr/>
      <a:lstStyle/>
      <a:p>
        <a:r>
          <a:rPr lang="en-US"/>
          <a:t>Executive Summary</a:t>
        </a:r>
      </a:p>
    </p188:txBody>
  </p188:cm>
</p188:cmLst>
</file>

<file path=ppt/comments/modernComment_103_89C24E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6938E6-876D-48F3-A4E0-5407AC984198}" authorId="{1D86A771-071B-4863-3793-691C8AA5144E}" created="2025-07-07T13:38:09.888">
    <pc:sldMkLst xmlns:pc="http://schemas.microsoft.com/office/powerpoint/2013/main/command">
      <pc:docMk/>
      <pc:sldMk cId="2311212670" sldId="259"/>
    </pc:sldMkLst>
    <p188:txBody>
      <a:bodyPr/>
      <a:lstStyle/>
      <a:p>
        <a:r>
          <a:rPr lang="en-US"/>
          <a:t>The Problem</a:t>
        </a:r>
      </a:p>
    </p188:txBody>
  </p188:cm>
</p188:cmLst>
</file>

<file path=ppt/comments/modernComment_104_9E6C7B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97623C-B6AC-4A9B-A008-7C4D451B7F3C}" authorId="{1D86A771-071B-4863-3793-691C8AA5144E}" created="2025-07-07T13:38:24.329">
    <pc:sldMkLst xmlns:pc="http://schemas.microsoft.com/office/powerpoint/2013/main/command">
      <pc:docMk/>
      <pc:sldMk cId="2657909667" sldId="260"/>
    </pc:sldMkLst>
    <p188:txBody>
      <a:bodyPr/>
      <a:lstStyle/>
      <a:p>
        <a:r>
          <a:rPr lang="en-US"/>
          <a:t>Our Solution</a:t>
        </a:r>
      </a:p>
    </p188:txBody>
  </p188:cm>
</p188:cmLst>
</file>

<file path=ppt/comments/modernComment_105_37BF82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34C09F-794A-4FCE-8BF7-0AB1CE13ACA6}" authorId="{1D86A771-071B-4863-3793-691C8AA5144E}" created="2025-07-07T13:38:46.672">
    <pc:sldMkLst xmlns:pc="http://schemas.microsoft.com/office/powerpoint/2013/main/command">
      <pc:docMk/>
      <pc:sldMk cId="935297583" sldId="261"/>
    </pc:sldMkLst>
    <p188:txBody>
      <a:bodyPr/>
      <a:lstStyle/>
      <a:p>
        <a:r>
          <a:rPr lang="en-US"/>
          <a:t>How It Works</a:t>
        </a:r>
      </a:p>
    </p188:txBody>
  </p188:cm>
</p188:cmLst>
</file>

<file path=ppt/comments/modernComment_106_5C8CCF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306C3D-225C-4936-918D-C8A9A8D5E1E9}" authorId="{1D86A771-071B-4863-3793-691C8AA5144E}" created="2025-07-07T13:39:10.895">
    <pc:sldMkLst xmlns:pc="http://schemas.microsoft.com/office/powerpoint/2013/main/command">
      <pc:docMk/>
      <pc:sldMk cId="1552731968" sldId="262"/>
    </pc:sldMkLst>
    <p188:txBody>
      <a:bodyPr/>
      <a:lstStyle/>
      <a:p>
        <a:r>
          <a:rPr lang="en-US"/>
          <a:t>Market &amp; Opportunity</a:t>
        </a:r>
      </a:p>
    </p188:txBody>
  </p188:cm>
</p188:cmLst>
</file>

<file path=ppt/comments/modernComment_107_C6DCBD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E9C3B0-2786-40A1-865E-1E5A34D55397}" authorId="{1D86A771-071B-4863-3793-691C8AA5144E}" created="2025-07-07T13:39:25.883">
    <pc:sldMkLst xmlns:pc="http://schemas.microsoft.com/office/powerpoint/2013/main/command">
      <pc:docMk/>
      <pc:sldMk cId="3336355321" sldId="263"/>
    </pc:sldMkLst>
    <p188:txBody>
      <a:bodyPr/>
      <a:lstStyle/>
      <a:p>
        <a:r>
          <a:rPr lang="en-US"/>
          <a:t>Competitive Advantages</a:t>
        </a:r>
      </a:p>
    </p188:txBody>
  </p188:cm>
</p188:cmLst>
</file>

<file path=ppt/comments/modernComment_108_440421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240A89-F745-4E32-996A-25B977BD7CB9}" authorId="{1D86A771-071B-4863-3793-691C8AA5144E}" created="2025-07-07T13:39:42.772">
    <pc:sldMkLst xmlns:pc="http://schemas.microsoft.com/office/powerpoint/2013/main/command">
      <pc:docMk/>
      <pc:sldMk cId="1141121355" sldId="264"/>
    </pc:sldMkLst>
    <p188:txBody>
      <a:bodyPr/>
      <a:lstStyle/>
      <a:p>
        <a:r>
          <a:rPr lang="en-US"/>
          <a:t>Business Model</a:t>
        </a:r>
      </a:p>
    </p188:txBody>
  </p188:cm>
</p188:cmLst>
</file>

<file path=ppt/comments/modernComment_109_4195C5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51E19D-3790-45B0-AB88-B830418DDC78}" authorId="{1D86A771-071B-4863-3793-691C8AA5144E}" created="2025-07-07T13:39:58.780">
    <pc:sldMkLst xmlns:pc="http://schemas.microsoft.com/office/powerpoint/2013/main/command">
      <pc:docMk/>
      <pc:sldMk cId="1100334530" sldId="265"/>
    </pc:sldMkLst>
    <p188:txBody>
      <a:bodyPr/>
      <a:lstStyle/>
      <a:p>
        <a:r>
          <a:rPr lang="en-US"/>
          <a:t>Roadmap</a:t>
        </a:r>
      </a:p>
    </p188:txBody>
  </p188:cm>
</p188:cmLst>
</file>

<file path=ppt/comments/modernComment_10A_CFBB4A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34FC38-2B1F-41EE-A9F3-A553B126B281}" authorId="{1D86A771-071B-4863-3793-691C8AA5144E}" created="2025-07-07T13:40:18.437">
    <pc:sldMkLst xmlns:pc="http://schemas.microsoft.com/office/powerpoint/2013/main/command">
      <pc:docMk/>
      <pc:sldMk cId="3485158121" sldId="266"/>
    </pc:sldMkLst>
    <p188:txBody>
      <a:bodyPr/>
      <a:lstStyle/>
      <a:p>
        <a:r>
          <a:rPr lang="en-US"/>
          <a:t>What We’re Looking For</a:t>
        </a:r>
      </a:p>
    </p188:txBody>
  </p188:cm>
</p188:cmLst>
</file>

<file path=ppt/comments/modernComment_10E_63F882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8ADFEC-F7D2-4772-B4AD-A0DCF2060478}" authorId="{1D86A771-071B-4863-3793-691C8AA5144E}" created="2025-07-07T13:41:21.586">
    <pc:sldMkLst xmlns:pc="http://schemas.microsoft.com/office/powerpoint/2013/main/command">
      <pc:docMk/>
      <pc:sldMk cId="1677230729" sldId="270"/>
    </pc:sldMkLst>
    <p188:txBody>
      <a:bodyPr/>
      <a:lstStyle/>
      <a:p>
        <a:r>
          <a:rPr lang="en-US"/>
          <a:t>Product Preview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7015-70E3-79F2-381B-309F3C42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B6DCB-482E-C99A-97E9-EA2A6BB6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ED49C-1D66-3FC8-B804-4422CC9B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3565F-685C-AA84-58AA-BF475D76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3243-059E-E545-78CA-76ADB27E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0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5432-2063-A2F7-6194-9B9D5FB8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A35E5-136F-E7B0-38C2-B24890850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2EE2-41D3-2CC5-F87D-4FA67913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E5607-A85A-0B5C-B1E0-B46AA877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3FC2-CAF6-33BF-8B6C-9490CD67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6DE34-C4FF-A5E1-A9D0-FB6BB0093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72F1F-14BE-9E8C-753C-C04EC661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B235F-C2D7-1124-4519-A6B5864F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B301-13C0-6D49-C51B-CA1D25FC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8A03-1F30-C6ED-2451-1C7ABC88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26F8-48BE-587C-5CB6-A82A1254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77DA6-69C5-B652-E646-CC202471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29908-F341-D699-AB92-57756C27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83F15-A3BC-41EB-03A9-CD9EC871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947B2-7AF6-7939-B35D-AC0621AB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782C-0E21-C1A4-7566-BC59574E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FCEAD-94E2-08A1-0058-4E9659A56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C533-6528-7449-48E6-A981B06F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A58B-1763-08AB-9FEB-95391273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BF5E5-DAB4-76E7-F0C1-592C0D5B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0C14-2760-FE5A-B0DC-4F63ACA8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5A898-8D7A-13EB-5AF9-A760BECC0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8E843-6E3F-E578-0D2E-068E9A931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B268B-0772-6D37-5255-5B649222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092D9-253B-DA5F-B069-61A40EE3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411C9-958E-E973-BD42-0CA7F2AE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715-7714-3FEF-3BFB-7B3CB77D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518A1-EDE5-89F6-0CE1-26E57684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2FB08-C61F-0AD8-CB73-444D335C6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249E4-8819-591E-EC49-B668A30BF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74C69-BE1E-3B0C-06A6-DE0ECD566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8F255-1F4E-920F-D2B2-CC8858C2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843CC-1E4E-D469-8557-FF562BF4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FE247-A789-DCF6-345B-3A3FF572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9496-5D72-79E0-140B-F199712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B01D4-CACE-4A74-FE77-7A251FED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C9994-1C78-F132-1F57-99C77EB7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0F066-E0F4-20BF-9629-B6D27B73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7F498-E3FB-5C82-1153-448D2A82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28A30-14AC-D08F-DE54-654351C8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9901E-7859-1FA1-FE9A-D23121E2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CA07-C3A5-882E-C035-8C2EDFC4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5764-4E04-7B06-9CD3-F418E77E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9C7D5-9E4F-812F-0A4E-D0122C1FF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A71FC-2DFE-E597-7E4C-5D562C4D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35E5C-CAB0-9C40-5108-BB7B4A7B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45EC8-3D19-E4E5-35BB-B7A663A6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1793-6CB4-2AFA-FFCB-212D1C15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944A2-03C5-C202-A750-597C40948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91F8B-FC13-A0B9-C8D5-65EEB877A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5BFCB-97E6-8BBB-9CA5-84FE6464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B88D5-5466-2C78-08EF-486C848F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5960-628E-C6CD-2363-8F0D078E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0C778-B209-033E-C778-6EB180AE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D480-61F4-512E-6C26-29606F77F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2F015-24E8-3702-290B-63908A448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16A62-934F-487B-B740-D0F73CD0B7B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56D4-AB97-9470-95F5-B4122AE8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E0FA-CD17-E55C-C646-0ECFD05C4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23517F-E65D-496B-907B-4C55280A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8_4404214B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9_4195C5C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A_CFBB4A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2_25BB418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3_89C24E7E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4_9E6C7BA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5_37BF822F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microsoft.com/office/2018/10/relationships/comments" Target="../comments/modernComment_10E_63F882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6_5C8CCF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7_C6DCBDF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B449002A-19C6-A1DD-45B3-57250A5D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16" t="37021" r="16903" b="38014"/>
          <a:stretch/>
        </p:blipFill>
        <p:spPr>
          <a:xfrm>
            <a:off x="4776280" y="749029"/>
            <a:ext cx="4854103" cy="17120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E1D558-39B9-864C-A263-F5F64847B148}"/>
              </a:ext>
            </a:extLst>
          </p:cNvPr>
          <p:cNvSpPr txBox="1"/>
          <p:nvPr/>
        </p:nvSpPr>
        <p:spPr>
          <a:xfrm>
            <a:off x="4471484" y="2819507"/>
            <a:ext cx="541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Turn Passion into Recognition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7E4C563A-D54E-3375-6310-653021A2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" y="165354"/>
            <a:ext cx="20288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05425-ECCC-BB41-5674-6CA9CD55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82DC0F39-AF26-62DE-F015-3D0B5200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374F4D-0CEB-0FAC-D19F-05D418E079C2}"/>
              </a:ext>
            </a:extLst>
          </p:cNvPr>
          <p:cNvSpPr txBox="1"/>
          <p:nvPr/>
        </p:nvSpPr>
        <p:spPr>
          <a:xfrm>
            <a:off x="594360" y="1212724"/>
            <a:ext cx="11018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monetizes through a hybrid strategy combining freemium access, tiered subscriptions, and B2B services.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Revenue Streams: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Freemium for Athletes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Free access for basic profile creation and video uploads.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Subscription Plans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$20/month for non-professional athletes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$200/month for semi-professionals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$2,000/month for professionals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$20,000/month for clubs and institutions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Commission-Based Marketplace (Phase 2+)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Paid trials, recruitment, and visibility boosting features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Strategic Partnerships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Federations, academies, and talent programs (custom dashboards, analytics licensing)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Data &amp; Insights (ethical and anonymized)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Trends, performance analysis, and benchmarking tools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Our business model enables scalability while promoting accessibility and global adoption.</a:t>
            </a:r>
          </a:p>
        </p:txBody>
      </p:sp>
    </p:spTree>
    <p:extLst>
      <p:ext uri="{BB962C8B-B14F-4D97-AF65-F5344CB8AC3E}">
        <p14:creationId xmlns:p14="http://schemas.microsoft.com/office/powerpoint/2010/main" val="11411213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94CFB4-6E77-D10E-2BCA-D934DCC8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11876769-88C0-33C5-DA15-01D189D2B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54A9A6-694A-F802-5DD2-6EF006A6B49A}"/>
              </a:ext>
            </a:extLst>
          </p:cNvPr>
          <p:cNvSpPr txBox="1"/>
          <p:nvPr/>
        </p:nvSpPr>
        <p:spPr>
          <a:xfrm>
            <a:off x="594360" y="1212724"/>
            <a:ext cx="11018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2025 – Research &amp; Foundation Phase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Q3: Market research, brand strategy, MVP scope, prototyping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Q4: Landing page, waitlist, partner outreach, advisor onboarding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2026 – Build, Test &amp; Pilot Launch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Q1: MVP development, alpha testing, feedback cycles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Q2: Public pilot launch (Brazil, Portugal, France), early user growth, first campaigns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2026 – Growth &amp; Platform Expansion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Q3: Enhance AI video analysis, integrate stat platforms, add dashboards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Q4: Expand to more sports/regions, begin monetization, launch content/community layer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Tracking Tools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Agile sprints, OKRs, milestone reviews, early user feedback loops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Vision 2027+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Multi-sport global presence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Full-featured athlete marketplace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Sponsorship &amp; endorsement engine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Integration with wearables and federated systems</a:t>
            </a:r>
          </a:p>
        </p:txBody>
      </p:sp>
    </p:spTree>
    <p:extLst>
      <p:ext uri="{BB962C8B-B14F-4D97-AF65-F5344CB8AC3E}">
        <p14:creationId xmlns:p14="http://schemas.microsoft.com/office/powerpoint/2010/main" val="11003345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BCF97-83CE-1605-74A0-D07B36A5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34DBEB2-78E5-B45B-9D79-2A6B31D1F7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D2926C-EF22-EDD3-05B4-7811587A0F4A}"/>
              </a:ext>
            </a:extLst>
          </p:cNvPr>
          <p:cNvSpPr txBox="1"/>
          <p:nvPr/>
        </p:nvSpPr>
        <p:spPr>
          <a:xfrm>
            <a:off x="594360" y="1212724"/>
            <a:ext cx="11018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We’re seeking partners, investors, and collaborators who believe in the future of athlete empowerment.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Current Needs:</a:t>
            </a: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💰 Pre-Seed / Seed Investment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Funding MVP development, early marketing, team expansion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Target raise: $150K–$250K (pre-seed)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🤝 Strategic Partnerships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Clubs, agents, federations, and academies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Universities, incubators, and innovation hubs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🧠 Technical &amp; Operational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Developers (mobile/web), AI analysts, infrastructure experts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Integration with performance tracking tools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🌍 Regional Ambassadors &amp; Pilot Testers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Athletes and organizations willing to co-create and test the platform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Let’s build the future of sports visibility — together.</a:t>
            </a:r>
          </a:p>
        </p:txBody>
      </p:sp>
    </p:spTree>
    <p:extLst>
      <p:ext uri="{BB962C8B-B14F-4D97-AF65-F5344CB8AC3E}">
        <p14:creationId xmlns:p14="http://schemas.microsoft.com/office/powerpoint/2010/main" val="34851581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9803F-1998-EFFA-C9CB-FC38CB744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2E8659A6-57F5-BEF4-05E9-90F5691D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16" t="37021" r="16903" b="38014"/>
          <a:stretch/>
        </p:blipFill>
        <p:spPr>
          <a:xfrm>
            <a:off x="4776280" y="749029"/>
            <a:ext cx="4854103" cy="17120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DBC4B8-B9E0-4A15-097B-ED4C28BDB4AA}"/>
              </a:ext>
            </a:extLst>
          </p:cNvPr>
          <p:cNvSpPr txBox="1"/>
          <p:nvPr/>
        </p:nvSpPr>
        <p:spPr>
          <a:xfrm>
            <a:off x="4471484" y="2819507"/>
            <a:ext cx="541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Inter 18pt" panose="02000503000000020004" pitchFamily="2" charset="0"/>
                <a:ea typeface="Inter 18pt" panose="02000503000000020004" pitchFamily="2" charset="0"/>
              </a:rPr>
              <a:t>Turn Passion into Recognition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B38C7-71A0-5458-0D5D-981F26C8D856}"/>
              </a:ext>
            </a:extLst>
          </p:cNvPr>
          <p:cNvSpPr txBox="1"/>
          <p:nvPr/>
        </p:nvSpPr>
        <p:spPr>
          <a:xfrm>
            <a:off x="1626173" y="5332849"/>
            <a:ext cx="1233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1">
                <a:solidFill>
                  <a:schemeClr val="accent4">
                    <a:lumMod val="75000"/>
                  </a:schemeClr>
                </a:solidFill>
                <a:latin typeface="Inter 18pt" panose="02000503000000020004" pitchFamily="2" charset="0"/>
                <a:ea typeface="Inter 18pt" panose="02000503000000020004" pitchFamily="2" charset="0"/>
              </a:defRPr>
            </a:lvl1pPr>
          </a:lstStyle>
          <a:p>
            <a:r>
              <a:rPr lang="en-US" sz="1800" dirty="0"/>
              <a:t>Let’s create the world’s most in</a:t>
            </a:r>
            <a:r>
              <a:rPr lang="en-US" sz="1800" dirty="0">
                <a:solidFill>
                  <a:srgbClr val="FF0000"/>
                </a:solidFill>
              </a:rPr>
              <a:t>clusive sports platform — tog</a:t>
            </a:r>
            <a:r>
              <a:rPr lang="en-US" sz="1800" dirty="0"/>
              <a:t>ether.</a:t>
            </a:r>
          </a:p>
          <a:p>
            <a:endParaRPr lang="en-US" sz="1800" dirty="0"/>
          </a:p>
          <a:p>
            <a:r>
              <a:rPr lang="en-US" sz="1800" dirty="0"/>
              <a:t>Thank you for your time and be</a:t>
            </a:r>
            <a:r>
              <a:rPr lang="en-US" sz="1800" dirty="0">
                <a:solidFill>
                  <a:srgbClr val="FF0000"/>
                </a:solidFill>
              </a:rPr>
              <a:t>lief in the future of athletes w</a:t>
            </a:r>
            <a:r>
              <a:rPr lang="en-US" sz="1800" dirty="0"/>
              <a:t>orldwide.</a:t>
            </a:r>
          </a:p>
        </p:txBody>
      </p:sp>
      <p:pic>
        <p:nvPicPr>
          <p:cNvPr id="13" name="Picture 1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F914A41E-8117-B46B-0930-F44AFF6A2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" y="165354"/>
            <a:ext cx="20288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5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99BCB-105A-AC24-62C3-40B87C10B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37CA091-4089-6A6A-81DF-3594C827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B3E521-87AD-5C0B-638F-37761B88A3D2}"/>
              </a:ext>
            </a:extLst>
          </p:cNvPr>
          <p:cNvSpPr txBox="1"/>
          <p:nvPr/>
        </p:nvSpPr>
        <p:spPr>
          <a:xfrm>
            <a:off x="1791856" y="1509336"/>
            <a:ext cx="389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Inter 18pt" panose="02000503000000020004" pitchFamily="2" charset="0"/>
                <a:ea typeface="Inter 18pt" panose="02000503000000020004" pitchFamily="2" charset="0"/>
              </a:rPr>
              <a:t>Pre-MVP Stage</a:t>
            </a:r>
            <a:br>
              <a:rPr lang="en-US" sz="20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sz="2000" dirty="0">
                <a:latin typeface="Inter 18pt" panose="02000503000000020004" pitchFamily="2" charset="0"/>
                <a:ea typeface="Inter 18pt" panose="02000503000000020004" pitchFamily="2" charset="0"/>
              </a:rPr>
              <a:t>Pilot Launch Planned: </a:t>
            </a:r>
            <a:r>
              <a:rPr lang="en-US" sz="2000" b="1" dirty="0">
                <a:latin typeface="Inter 18pt" panose="02000503000000020004" pitchFamily="2" charset="0"/>
                <a:ea typeface="Inter 18pt" panose="02000503000000020004" pitchFamily="2" charset="0"/>
              </a:rPr>
              <a:t>Q2 2026</a:t>
            </a:r>
            <a:endParaRPr lang="en-US" sz="2000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E8981-58E3-6C98-9D4E-1C8EC6F9CF8C}"/>
              </a:ext>
            </a:extLst>
          </p:cNvPr>
          <p:cNvSpPr txBox="1"/>
          <p:nvPr/>
        </p:nvSpPr>
        <p:spPr>
          <a:xfrm>
            <a:off x="1880247" y="2868991"/>
            <a:ext cx="42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Inter 18pt" panose="02000503000000020004" pitchFamily="2" charset="0"/>
                <a:ea typeface="Inter 18pt" panose="02000503000000020004" pitchFamily="2" charset="0"/>
              </a:defRPr>
            </a:lvl1pPr>
          </a:lstStyle>
          <a:p>
            <a:r>
              <a:rPr lang="en-US" sz="3200" dirty="0"/>
              <a:t>Presented by:</a:t>
            </a:r>
            <a:br>
              <a:rPr lang="en-US" sz="3200" dirty="0"/>
            </a:br>
            <a:r>
              <a:rPr lang="en-US" sz="3200" b="0" dirty="0"/>
              <a:t>Daniel Neves Zanon</a:t>
            </a:r>
            <a:br>
              <a:rPr lang="en-US" sz="3200" b="0" dirty="0"/>
            </a:br>
            <a:r>
              <a:rPr lang="en-US" sz="3200" b="0" dirty="0"/>
              <a:t>Founder &amp; CEO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4C84CC-4DC9-0961-007B-C0CE1580699C}"/>
              </a:ext>
            </a:extLst>
          </p:cNvPr>
          <p:cNvSpPr txBox="1"/>
          <p:nvPr/>
        </p:nvSpPr>
        <p:spPr>
          <a:xfrm>
            <a:off x="1791855" y="5231368"/>
            <a:ext cx="4386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Inter 18pt" panose="02000503000000020004" pitchFamily="2" charset="0"/>
                <a:ea typeface="Inter 18pt" panose="02000503000000020004" pitchFamily="2" charset="0"/>
              </a:rPr>
              <a:t>Contact:</a:t>
            </a:r>
            <a:br>
              <a:rPr lang="en-US" sz="20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sz="2000" dirty="0">
                <a:latin typeface="Inter 18pt" panose="02000503000000020004" pitchFamily="2" charset="0"/>
                <a:ea typeface="Inter 18pt" panose="02000503000000020004" pitchFamily="2" charset="0"/>
              </a:rPr>
              <a:t>daniel.neves.zanon@nextsporter.lu</a:t>
            </a:r>
            <a:br>
              <a:rPr lang="en-US" sz="2000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sz="2000" dirty="0">
                <a:latin typeface="Inter 18pt" panose="02000503000000020004" pitchFamily="2" charset="0"/>
                <a:ea typeface="Inter 18pt" panose="02000503000000020004" pitchFamily="2" charset="0"/>
              </a:rPr>
              <a:t>www.nextsporter.lu</a:t>
            </a:r>
          </a:p>
        </p:txBody>
      </p:sp>
    </p:spTree>
    <p:extLst>
      <p:ext uri="{BB962C8B-B14F-4D97-AF65-F5344CB8AC3E}">
        <p14:creationId xmlns:p14="http://schemas.microsoft.com/office/powerpoint/2010/main" val="2045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3ED7E-227B-A02A-0EE1-F88CDDC2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7CAEFF0C-43AB-B2AC-5209-D48D4825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3616C1-A85D-ECA5-F57C-B02AC1333F24}"/>
              </a:ext>
            </a:extLst>
          </p:cNvPr>
          <p:cNvSpPr txBox="1"/>
          <p:nvPr/>
        </p:nvSpPr>
        <p:spPr>
          <a:xfrm>
            <a:off x="594360" y="1212724"/>
            <a:ext cx="11018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is an upcoming global digital platform designed to connect athletes of all levels with clubs, agents, scouts, fans, and sports institutions.</a:t>
            </a: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Currently in the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research and validation phase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, the platform is set to launch its first pilot in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Q2 2026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Our mission is to bridge the gap between talent and opportunity by building an inclusive, data-powered ecosystem where athletes can: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Create performance-based profiles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Share videos and stats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Be discovered by clubs and agents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Access real career opportunities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At the same time, organizations can: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Discover and track talent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Manage athlete groups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Gain data-driven insights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is not just a platform — it's a movement to transform how sports talent is seen, supported, and elevated.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289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C0FC3-8A9D-CA9C-69C8-AA2A371C9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4BF940FD-64D6-A4F0-46F4-4B9B7B88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64C7F-1019-9040-AA91-17E0AA94C5E2}"/>
              </a:ext>
            </a:extLst>
          </p:cNvPr>
          <p:cNvSpPr txBox="1"/>
          <p:nvPr/>
        </p:nvSpPr>
        <p:spPr>
          <a:xfrm>
            <a:off x="594360" y="1212724"/>
            <a:ext cx="11018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While the sports world is more digitally connected than ever,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millions of talented athletes remain invisible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to those who could help advance their careers.</a:t>
            </a: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Key challenges include:</a:t>
            </a: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Lack of access to professional networks for amateur and emerging athletes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Fragmented digital presence (social media ≠ credibility)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Clubs and agents struggle to find verified, data-backed talent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No centralized, multi-sport platform to manage athlete visibility and growth</a:t>
            </a:r>
          </a:p>
          <a:p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Result: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Potential is lost, careers are delayed or never started, and opportunities go unnoticed — especially in underrepresented regions and disciplines.</a:t>
            </a:r>
          </a:p>
        </p:txBody>
      </p:sp>
    </p:spTree>
    <p:extLst>
      <p:ext uri="{BB962C8B-B14F-4D97-AF65-F5344CB8AC3E}">
        <p14:creationId xmlns:p14="http://schemas.microsoft.com/office/powerpoint/2010/main" val="23112126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B6354A-9245-8047-4521-D2B02FC6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2285F603-26E5-BA40-08B6-BAC6699A3E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2749E1-B456-AC7F-2B14-308F6919377E}"/>
              </a:ext>
            </a:extLst>
          </p:cNvPr>
          <p:cNvSpPr txBox="1"/>
          <p:nvPr/>
        </p:nvSpPr>
        <p:spPr>
          <a:xfrm>
            <a:off x="594360" y="1212724"/>
            <a:ext cx="11018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is the first global platform built to unify the sports ecosystem — from amateur athletes to professional organizations — with a structured, data-integrated environment.</a:t>
            </a: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What we offer:</a:t>
            </a: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Performance-based athlete profiles with stats and video uploads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Smart integration with external performance tracking tools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AI-enhanced video analysis to support athlete credibility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Direct, verified connections between athletes and clubs, agents, or federations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Tools for career discovery, talent scouting, and group management</a:t>
            </a: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Our key differentiator: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We don’t just promote visibility — we create an entire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ecosystem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where athletes can grow, be discovered, and connect with real opportunities.</a:t>
            </a:r>
          </a:p>
          <a:p>
            <a:endParaRPr lang="en-US" i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endParaRPr lang="en-US" i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i="1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i="1" dirty="0">
                <a:latin typeface="Inter 18pt" panose="02000503000000020004" pitchFamily="2" charset="0"/>
                <a:ea typeface="Inter 18pt" panose="02000503000000020004" pitchFamily="2" charset="0"/>
              </a:rPr>
              <a:t> empowers futures, not just feeds.</a:t>
            </a: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9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903381-F491-2661-2DFA-5DD6E47F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A83158E4-0A65-8309-0ED6-9753DE32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60D0A-4C65-AA19-48A7-3BE8F3BEC9FE}"/>
              </a:ext>
            </a:extLst>
          </p:cNvPr>
          <p:cNvSpPr txBox="1"/>
          <p:nvPr/>
        </p:nvSpPr>
        <p:spPr>
          <a:xfrm>
            <a:off x="594360" y="1212724"/>
            <a:ext cx="11018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A seamless journey for athletes, clubs, and agents: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Profile Creation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Athletes, clubs, agents, and federations build tailored profiles.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Data Collection &amp; Integration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Stats are pulled from third-party systems or added manually. Videos are analyzed using AI.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Connection &amp; Discovery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Athletes connect with clubs, get scouted, and explore real opportunities.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Team &amp; Talent Management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Clubs and agents organize athletes into squads, monitor performance, and manage career growth.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Communication &amp; Engagement</a:t>
            </a:r>
            <a:b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</a:b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Secure messaging and content sharing tools connect the entire sports community.</a:t>
            </a:r>
          </a:p>
          <a:p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i="1" dirty="0">
                <a:latin typeface="Inter 18pt" panose="02000503000000020004" pitchFamily="2" charset="0"/>
                <a:ea typeface="Inter 18pt" panose="02000503000000020004" pitchFamily="2" charset="0"/>
              </a:rPr>
              <a:t>Everything in one place — smart, credible, and built for impact.</a:t>
            </a: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975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242A3-BE5A-DED4-C9B8-2999FA1C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36CC10C3-3233-9164-8C34-1107839303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6982DB-C053-5A2C-B6E4-2A2EB06D0F0B}"/>
              </a:ext>
            </a:extLst>
          </p:cNvPr>
          <p:cNvGrpSpPr/>
          <p:nvPr/>
        </p:nvGrpSpPr>
        <p:grpSpPr>
          <a:xfrm>
            <a:off x="361039" y="1015663"/>
            <a:ext cx="2980239" cy="5766429"/>
            <a:chOff x="361039" y="1015663"/>
            <a:chExt cx="2980239" cy="5766429"/>
          </a:xfrm>
        </p:grpSpPr>
        <p:pic>
          <p:nvPicPr>
            <p:cNvPr id="7" name="Picture 6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89F3C4E2-5BA5-ED6E-45A1-72B05DA28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" t="2023" r="4951" b="4151"/>
            <a:stretch/>
          </p:blipFill>
          <p:spPr>
            <a:xfrm>
              <a:off x="610882" y="1015663"/>
              <a:ext cx="2480554" cy="524320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2E4C5C-8E1C-6545-216A-0E678CDD2491}"/>
                </a:ext>
              </a:extLst>
            </p:cNvPr>
            <p:cNvSpPr txBox="1"/>
            <p:nvPr/>
          </p:nvSpPr>
          <p:spPr>
            <a:xfrm>
              <a:off x="361039" y="6258872"/>
              <a:ext cx="2980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Athlete Profile</a:t>
              </a:r>
            </a:p>
            <a:p>
              <a:pPr algn="ctr"/>
              <a:r>
                <a:rPr lang="en-US" sz="1400" dirty="0"/>
                <a:t>Personal info &amp; performance activity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225C65-E53A-0439-6E7B-D38E4B2C4B5F}"/>
              </a:ext>
            </a:extLst>
          </p:cNvPr>
          <p:cNvGrpSpPr/>
          <p:nvPr/>
        </p:nvGrpSpPr>
        <p:grpSpPr>
          <a:xfrm>
            <a:off x="2842584" y="346791"/>
            <a:ext cx="3476073" cy="6032298"/>
            <a:chOff x="3007128" y="571541"/>
            <a:chExt cx="2979855" cy="5583474"/>
          </a:xfrm>
        </p:grpSpPr>
        <p:pic>
          <p:nvPicPr>
            <p:cNvPr id="3" name="Picture 2" descr="A screenshot of a person running&#10;&#10;AI-generated content may be incorrect.">
              <a:extLst>
                <a:ext uri="{FF2B5EF4-FFF2-40B4-BE49-F238E27FC236}">
                  <a16:creationId xmlns:a16="http://schemas.microsoft.com/office/drawing/2014/main" id="{8725C26A-2321-25EF-4ECF-7310C69A2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160" y="1094761"/>
              <a:ext cx="1419793" cy="46550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07686A-10D5-83DF-768F-5E1893ED2CB1}"/>
                </a:ext>
              </a:extLst>
            </p:cNvPr>
            <p:cNvSpPr txBox="1"/>
            <p:nvPr/>
          </p:nvSpPr>
          <p:spPr>
            <a:xfrm>
              <a:off x="3007128" y="571541"/>
              <a:ext cx="2979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Feed</a:t>
              </a:r>
            </a:p>
            <a:p>
              <a:pPr algn="ctr"/>
              <a:r>
                <a:rPr lang="en-US" sz="1400" dirty="0"/>
                <a:t>Share progress, videos &amp; milestones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2817AF-3EA4-CA3E-BE70-8DBA3528E85D}"/>
                </a:ext>
              </a:extLst>
            </p:cNvPr>
            <p:cNvSpPr txBox="1"/>
            <p:nvPr/>
          </p:nvSpPr>
          <p:spPr>
            <a:xfrm>
              <a:off x="3151411" y="5670724"/>
              <a:ext cx="2691286" cy="484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Post</a:t>
              </a:r>
            </a:p>
            <a:p>
              <a:pPr algn="ctr"/>
              <a:r>
                <a:rPr lang="en-US" sz="1400" dirty="0"/>
                <a:t>Engage with the community like a PRO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7CCF6E-08C1-4810-43C5-953116EEF002}"/>
              </a:ext>
            </a:extLst>
          </p:cNvPr>
          <p:cNvGrpSpPr/>
          <p:nvPr/>
        </p:nvGrpSpPr>
        <p:grpSpPr>
          <a:xfrm>
            <a:off x="8644747" y="346791"/>
            <a:ext cx="3547253" cy="5690391"/>
            <a:chOff x="9070163" y="300509"/>
            <a:chExt cx="3547253" cy="5690391"/>
          </a:xfrm>
        </p:grpSpPr>
        <p:pic>
          <p:nvPicPr>
            <p:cNvPr id="2" name="Picture 1" descr="A screenshot of a cell phone&#10;&#10;AI-generated content may be incorrect.">
              <a:extLst>
                <a:ext uri="{FF2B5EF4-FFF2-40B4-BE49-F238E27FC236}">
                  <a16:creationId xmlns:a16="http://schemas.microsoft.com/office/drawing/2014/main" id="{21CDEC2B-9745-2E8C-74CF-E3391DEC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" r="8786" b="2193"/>
            <a:stretch/>
          </p:blipFill>
          <p:spPr>
            <a:xfrm>
              <a:off x="9735694" y="300509"/>
              <a:ext cx="2216193" cy="51671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F5100D-036A-26F2-83ED-E9DF0C425811}"/>
                </a:ext>
              </a:extLst>
            </p:cNvPr>
            <p:cNvSpPr txBox="1"/>
            <p:nvPr/>
          </p:nvSpPr>
          <p:spPr>
            <a:xfrm>
              <a:off x="9070163" y="5467680"/>
              <a:ext cx="3547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Groups</a:t>
              </a:r>
            </a:p>
            <a:p>
              <a:pPr algn="ctr"/>
              <a:r>
                <a:rPr lang="en-US" sz="1400" dirty="0"/>
                <a:t>Join sport communities by interest or region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3DD1BE-4BCB-6D9F-38D6-EFEE30D35790}"/>
              </a:ext>
            </a:extLst>
          </p:cNvPr>
          <p:cNvGrpSpPr/>
          <p:nvPr/>
        </p:nvGrpSpPr>
        <p:grpSpPr>
          <a:xfrm>
            <a:off x="5624690" y="1338978"/>
            <a:ext cx="3479055" cy="4032983"/>
            <a:chOff x="5624690" y="1338978"/>
            <a:chExt cx="3479055" cy="4032983"/>
          </a:xfrm>
        </p:grpSpPr>
        <p:pic>
          <p:nvPicPr>
            <p:cNvPr id="6" name="Picture 5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2750D496-69DF-9988-B145-98947BC5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2" r="4426"/>
            <a:stretch/>
          </p:blipFill>
          <p:spPr>
            <a:xfrm>
              <a:off x="5624690" y="1338978"/>
              <a:ext cx="3479055" cy="35097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50ADEF-6DAC-1EC0-57E4-288DBB149DE6}"/>
                </a:ext>
              </a:extLst>
            </p:cNvPr>
            <p:cNvSpPr txBox="1"/>
            <p:nvPr/>
          </p:nvSpPr>
          <p:spPr>
            <a:xfrm>
              <a:off x="6007885" y="4848741"/>
              <a:ext cx="2703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Network</a:t>
              </a:r>
            </a:p>
            <a:p>
              <a:pPr algn="ctr"/>
              <a:r>
                <a:rPr lang="en-US" sz="1400" dirty="0"/>
                <a:t>Build sport-specific 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2307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05AC8-5346-8510-9803-3344FE2A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graph&#10;&#10;AI-generated content may be incorrect.">
            <a:extLst>
              <a:ext uri="{FF2B5EF4-FFF2-40B4-BE49-F238E27FC236}">
                <a16:creationId xmlns:a16="http://schemas.microsoft.com/office/drawing/2014/main" id="{F2F65A63-3C34-56E2-D78A-3594FBE20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4" y="264484"/>
            <a:ext cx="6705612" cy="3352806"/>
          </a:xfrm>
          <a:prstGeom prst="rect">
            <a:avLst/>
          </a:prstGeom>
        </p:spPr>
      </p:pic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F44E50B4-316E-2F52-EEEA-6D471A1B81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4BC89-9B05-566B-B022-91268A6126F8}"/>
              </a:ext>
            </a:extLst>
          </p:cNvPr>
          <p:cNvSpPr txBox="1"/>
          <p:nvPr/>
        </p:nvSpPr>
        <p:spPr>
          <a:xfrm>
            <a:off x="266700" y="2346199"/>
            <a:ext cx="11018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Total Addressable Market (TAM):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1.2 billion athletes globally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Estimated $120 billion opportunity</a:t>
            </a:r>
          </a:p>
          <a:p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Serviceable Available Market (SAM):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400 million athletes in high-participation sports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~$40 billion market scope</a:t>
            </a:r>
          </a:p>
          <a:p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Serviceable Obtainable Market (SOM):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20 million athletes realistically reachable in first 3–5 years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~$2 billion in potential revenue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Key Insight:</a:t>
            </a:r>
          </a:p>
          <a:p>
            <a:r>
              <a:rPr lang="en-US" b="1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 targets a massive, underserved global market by focusing on the mid-tier segment — amateur and semi-pro athletes — often left behind by traditional systems.</a:t>
            </a: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319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FA30F-8B3F-93F1-1670-7E5CCEB0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BAD5A655-B02A-C6C4-D887-F9D88A6A47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6" t="37021" r="16903" b="38014"/>
          <a:stretch/>
        </p:blipFill>
        <p:spPr>
          <a:xfrm>
            <a:off x="0" y="0"/>
            <a:ext cx="2879636" cy="1015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04312F-B016-8A1E-3619-ABA4984F54F0}"/>
              </a:ext>
            </a:extLst>
          </p:cNvPr>
          <p:cNvSpPr txBox="1"/>
          <p:nvPr/>
        </p:nvSpPr>
        <p:spPr>
          <a:xfrm>
            <a:off x="594360" y="1212724"/>
            <a:ext cx="11018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Why </a:t>
            </a:r>
            <a:r>
              <a:rPr lang="en-US" dirty="0" err="1">
                <a:latin typeface="Inter 18pt" panose="02000503000000020004" pitchFamily="2" charset="0"/>
                <a:ea typeface="Inter 18pt" panose="02000503000000020004" pitchFamily="2" charset="0"/>
              </a:rPr>
              <a:t>NextSporter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is Different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Inclusive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, multi-sport support — not limited to one discipline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Integration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with external stat-tracking platforms and devices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AI-enhanced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video analysis for performance validation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Verified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links between athletes and organizations (with athlete consent)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Tools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for both individual visibility and organizational squad management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Dual-value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platform: for athletes and clubs/agents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Modular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, scalable architecture for global rollout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✅ Full data ownership and </a:t>
            </a:r>
            <a:r>
              <a:rPr lang="en-US" b="1" dirty="0">
                <a:latin typeface="Inter 18pt" panose="02000503000000020004" pitchFamily="2" charset="0"/>
                <a:ea typeface="Inter 18pt" panose="02000503000000020004" pitchFamily="2" charset="0"/>
              </a:rPr>
              <a:t>privacy</a:t>
            </a: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 compliance for users</a:t>
            </a:r>
          </a:p>
          <a:p>
            <a:pPr>
              <a:buNone/>
            </a:pPr>
            <a:endParaRPr lang="en-US" dirty="0">
              <a:latin typeface="Inter 18pt" panose="02000503000000020004" pitchFamily="2" charset="0"/>
              <a:ea typeface="Inter 18pt" panose="02000503000000020004" pitchFamily="2" charset="0"/>
            </a:endParaRPr>
          </a:p>
          <a:p>
            <a:pPr>
              <a:buNone/>
            </a:pPr>
            <a:r>
              <a:rPr lang="en-US" dirty="0">
                <a:latin typeface="Inter 18pt" panose="02000503000000020004" pitchFamily="2" charset="0"/>
                <a:ea typeface="Inter 18pt" panose="02000503000000020004" pitchFamily="2" charset="0"/>
              </a:rPr>
              <a:t>We go beyond “social” — we build a reliable, structured, and scalable sports ecosystem.</a:t>
            </a:r>
          </a:p>
        </p:txBody>
      </p:sp>
    </p:spTree>
    <p:extLst>
      <p:ext uri="{BB962C8B-B14F-4D97-AF65-F5344CB8AC3E}">
        <p14:creationId xmlns:p14="http://schemas.microsoft.com/office/powerpoint/2010/main" val="33363553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1112</Words>
  <Application>Microsoft Office PowerPoint</Application>
  <PresentationFormat>Widescreen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Inter 18pt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Neves Zanon</dc:creator>
  <cp:lastModifiedBy>Daniel Neves Zanon</cp:lastModifiedBy>
  <cp:revision>31</cp:revision>
  <dcterms:created xsi:type="dcterms:W3CDTF">2025-07-06T01:43:54Z</dcterms:created>
  <dcterms:modified xsi:type="dcterms:W3CDTF">2025-07-08T08:15:02Z</dcterms:modified>
</cp:coreProperties>
</file>