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1.xml" ContentType="application/vnd.openxmlformats-officedocument.presentationml.comments+xml"/>
  <Override PartName="/ppt/notesSlides/notesSlide9.xml" ContentType="application/vnd.openxmlformats-officedocument.presentationml.notesSlide+xml"/>
  <Override PartName="/ppt/comments/comment2.xml" ContentType="application/vnd.openxmlformats-officedocument.presentationml.comments+xml"/>
  <Override PartName="/ppt/notesSlides/notesSlide10.xml" ContentType="application/vnd.openxmlformats-officedocument.presentationml.notesSlide+xml"/>
  <Override PartName="/ppt/comments/comment3.xml" ContentType="application/vnd.openxmlformats-officedocument.presentationml.comments+xml"/>
  <Override PartName="/ppt/notesSlides/notesSlide11.xml" ContentType="application/vnd.openxmlformats-officedocument.presentationml.notesSlide+xml"/>
  <Override PartName="/ppt/comments/comment4.xml" ContentType="application/vnd.openxmlformats-officedocument.presentationml.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comment5.xml" ContentType="application/vnd.openxmlformats-officedocument.presentationml.comments+xml"/>
  <Override PartName="/ppt/notesSlides/notesSlide19.xml" ContentType="application/vnd.openxmlformats-officedocument.presentationml.notesSlide+xml"/>
  <Override PartName="/ppt/comments/comment6.xml" ContentType="application/vnd.openxmlformats-officedocument.presentationml.comments+xml"/>
  <Override PartName="/ppt/notesSlides/notesSlide20.xml" ContentType="application/vnd.openxmlformats-officedocument.presentationml.notesSlide+xml"/>
  <Override PartName="/ppt/comments/comment7.xml" ContentType="application/vnd.openxmlformats-officedocument.presentationml.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comment8.xml" ContentType="application/vnd.openxmlformats-officedocument.presentationml.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omments/comment9.xml" ContentType="application/vnd.openxmlformats-officedocument.presentationml.comments+xml"/>
  <Override PartName="/ppt/notesSlides/notesSlide33.xml" ContentType="application/vnd.openxmlformats-officedocument.presentationml.notesSlide+xml"/>
  <Override PartName="/ppt/comments/comment10.xml" ContentType="application/vnd.openxmlformats-officedocument.presentationml.comments+xml"/>
  <Override PartName="/ppt/notesSlides/notesSlide34.xml" ContentType="application/vnd.openxmlformats-officedocument.presentationml.notesSlide+xml"/>
  <Override PartName="/ppt/comments/comment11.xml" ContentType="application/vnd.openxmlformats-officedocument.presentationml.comments+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4" r:id="rId1"/>
  </p:sldMasterIdLst>
  <p:notesMasterIdLst>
    <p:notesMasterId r:id="rId38"/>
  </p:notes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Lst>
  <p:sldSz cx="9144000" cy="5143500" type="screen16x9"/>
  <p:notesSz cx="6858000" cy="9144000"/>
  <p:embeddedFontLst>
    <p:embeddedFont>
      <p:font typeface="Corbel" panose="020B0503020204020204" pitchFamily="34" charset="0"/>
      <p:regular r:id="rId39"/>
      <p:bold r:id="rId40"/>
      <p:italic r:id="rId41"/>
      <p:boldItalic r:id="rId42"/>
    </p:embeddedFont>
    <p:embeddedFont>
      <p:font typeface="Garamond" panose="02020404030301010803" pitchFamily="18" charset="0"/>
      <p:regular r:id="rId43"/>
      <p:bold r:id="rId44"/>
      <p:italic r:id="rId45"/>
      <p:boldItalic r:id="rId46"/>
    </p:embeddedFont>
    <p:embeddedFont>
      <p:font typeface="Montserrat" panose="00000500000000000000" pitchFamily="2" charset="0"/>
      <p:regular r:id="rId47"/>
      <p:bold r:id="rId48"/>
      <p:italic r:id="rId49"/>
      <p:boldItalic r:id="rId50"/>
    </p:embeddedFont>
    <p:embeddedFont>
      <p:font typeface="Montserrat ExtraBold" panose="00000900000000000000" pitchFamily="2" charset="0"/>
      <p:bold r:id="rId51"/>
      <p:boldItalic r:id="rId52"/>
    </p:embeddedFont>
    <p:embeddedFont>
      <p:font typeface="Montserrat Medium" panose="00000600000000000000" pitchFamily="2" charset="0"/>
      <p:regular r:id="rId53"/>
      <p:bold r:id="rId54"/>
      <p:italic r:id="rId55"/>
      <p:boldItalic r:id="rId56"/>
    </p:embeddedFont>
    <p:embeddedFont>
      <p:font typeface="Montserrat SemiBold" panose="00000700000000000000" pitchFamily="2" charset="0"/>
      <p:regular r:id="rId57"/>
      <p:bold r:id="rId58"/>
      <p:italic r:id="rId59"/>
      <p:boldItalic r:id="rId60"/>
    </p:embeddedFont>
    <p:embeddedFont>
      <p:font typeface="Roboto" panose="02000000000000000000" pitchFamily="2" charset="0"/>
      <p:regular r:id="rId61"/>
      <p:bold r:id="rId62"/>
      <p:italic r:id="rId63"/>
      <p:boldItalic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i Molina" initials="" lastIdx="19" clrIdx="0"/>
  <p:cmAuthor id="1" name="Sonia Alfonso" initials="" lastIdx="5" clrIdx="1"/>
  <p:cmAuthor id="2" name="Núria Descals Ruiz" initials="" lastIdx="3" clrIdx="2"/>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13DFDC4-E699-40D4-AC8A-E00AA75526CE}">
  <a:tblStyle styleId="{B13DFDC4-E699-40D4-AC8A-E00AA75526CE}"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3" d="100"/>
          <a:sy n="103" d="100"/>
        </p:scale>
        <p:origin x="874"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font" Target="fonts/font4.fntdata"/><Relationship Id="rId47" Type="http://schemas.openxmlformats.org/officeDocument/2006/relationships/font" Target="fonts/font9.fntdata"/><Relationship Id="rId63" Type="http://schemas.openxmlformats.org/officeDocument/2006/relationships/font" Target="fonts/font25.fntdata"/><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font" Target="fonts/font20.fntdata"/><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2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64" Type="http://schemas.openxmlformats.org/officeDocument/2006/relationships/font" Target="fonts/font26.fnt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font" Target="fonts/font21.fntdata"/><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3.fntdata"/><Relationship Id="rId54" Type="http://schemas.openxmlformats.org/officeDocument/2006/relationships/font" Target="fonts/font16.fntdata"/><Relationship Id="rId62" Type="http://schemas.openxmlformats.org/officeDocument/2006/relationships/font" Target="fonts/font2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 Id="rId57" Type="http://schemas.openxmlformats.org/officeDocument/2006/relationships/font" Target="fonts/font19.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font" Target="fonts/font22.fntdata"/><Relationship Id="rId65"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1.fntdata"/><Relationship Id="rId34" Type="http://schemas.openxmlformats.org/officeDocument/2006/relationships/slide" Target="slides/slide33.xml"/><Relationship Id="rId50" Type="http://schemas.openxmlformats.org/officeDocument/2006/relationships/font" Target="fonts/font12.fntdata"/><Relationship Id="rId55" Type="http://schemas.openxmlformats.org/officeDocument/2006/relationships/font" Target="fonts/font17.fntdata"/></Relationships>
</file>

<file path=ppt/comments/comment1.xml><?xml version="1.0" encoding="utf-8"?>
<p:cmLst xmlns:a="http://schemas.openxmlformats.org/drawingml/2006/main" xmlns:r="http://schemas.openxmlformats.org/officeDocument/2006/relationships" xmlns:p="http://schemas.openxmlformats.org/presentationml/2006/main">
  <p:cm authorId="0" dt="2024-11-07T19:04:27.806" idx="1">
    <p:pos x="4357" y="739"/>
    <p:text>Intentaría no añadir tanto texto explicativo a las slides. Por contra, añadiría peso de presupuesto que se lleva cada canal y fase del funnel e inversión bruta para poder identificar cuánto va en cada etapa y estrategia. Simplicaría al máximo los texto en pro de iconos que reflejen lo mismo que el texto pero que hagan las slides más visuales. Y el texto escrito lo diría de viva voz en la presentación</p:text>
  </p:cm>
</p:cmLst>
</file>

<file path=ppt/comments/comment10.xml><?xml version="1.0" encoding="utf-8"?>
<p:cmLst xmlns:a="http://schemas.openxmlformats.org/drawingml/2006/main" xmlns:r="http://schemas.openxmlformats.org/officeDocument/2006/relationships" xmlns:p="http://schemas.openxmlformats.org/presentationml/2006/main">
  <p:cm authorId="2" dt="2024-11-08T16:04:49.329" idx="3">
    <p:pos x="1812" y="793"/>
    <p:text>En el feedback no nos comentaste nada de esto creemos recodar. entonces borramos la fase de awarness? o como? o realmente hay algo que medir? porque vimos en algun lado que si se podia medir.</p:text>
  </p:cm>
  <p:cm authorId="0" dt="2024-11-08T18:57:54.462" idx="16">
    <p:pos x="1812" y="793"/>
    <p:text>No puede hacerse una audiencia de esto.</p:text>
  </p:cm>
  <p:cm authorId="0" dt="2024-11-08T18:57:54.462" idx="17">
    <p:pos x="1812" y="793"/>
    <p:text>Lo veríais en la clase de youtube, de meta, de VBB o de GTM entre otras. Las audiencias se pueden recoger a través del pixel o API. No se puede hacer una audiencia de un usuario que no ha pasado por tu web salvo en META que recoge los likes, comentarios o seguidores de los anuncios porque se puede interactuar con ellos. Pero no se puede hacer una audiencia de anuncios que se han pintado en la plataforma que sea y nadie ha hecho nada con ellos. El KPI si se puede medir, por eso tenemos la métrica de impresiones, pero no se pueden crear audiencias ni acciones de conversión con ellas</p:text>
  </p:cm>
</p:cmLst>
</file>

<file path=ppt/comments/comment11.xml><?xml version="1.0" encoding="utf-8"?>
<p:cmLst xmlns:a="http://schemas.openxmlformats.org/drawingml/2006/main" xmlns:r="http://schemas.openxmlformats.org/officeDocument/2006/relationships" xmlns:p="http://schemas.openxmlformats.org/presentationml/2006/main">
  <p:cm authorId="1" dt="2024-11-08T16:14:20.774" idx="5">
    <p:pos x="378" y="816"/>
    <p:text>Revisamos la estrategia VBB. Realmente esta diapositiva está planteada como un cierre de resultados y calculado en base a lo que Alba Diaz nos explicó en su clase. Por lo menos cuando hicimos la presentación en este punto, el feedback al respecto fue positivo. En relación a la anterior diapo no sé si te refieres al tema del scoring, que pongamos el valor calculado, en lugar de puntuaciones. Luego tampoco entiendo bien a que te refieres con lo que no se puede medir click, CPL, etc. Me surge la duda de cómo entonces se calcularía para valorar las mejoras de estás campañas si no se pueden medir?</p:text>
  </p:cm>
  <p:cm authorId="0" dt="2024-11-08T19:00:49.599" idx="18">
    <p:pos x="378" y="816"/>
    <p:text>Ya se ha hablado de VBB hace varias diapositivas. Es mejor que vaya todo junto. De todas formas, tenéis que revisar toda la estrategia de VBB porque hay muchas cosas que no pueden hacerse y con las que contabais en vuestra estrategia.</p:text>
  </p:cm>
  <p:cm authorId="0" dt="2024-11-08T19:00:49.599" idx="19">
    <p:pos x="378" y="816"/>
    <p:text>Respondido en otras preguntas. 
La diapo mostrando la diferencia entre 23/24  es ok, pero ya hemos hablado de VBB. Lo que me rechina es el orden de las diapos. Hablamos de touchpoints, VBB en la 19 , luego vemos creatividades que no sabemos en qué momento del funnel van y luego volvemos a resumir en una diapositiva que pone VBB... Es confuso</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24-11-08T15:20:44.942" idx="1">
    <p:pos x="293" y="41"/>
    <p:text>No entiendo muy bien a que te refieres a la estructura de campañas. Si esto está relacionado con el plan de programática que está en excel diseñado o a la diapositiva anterior en donde se refiere a las campañas de awareness, retargeting y leads</p:text>
  </p:cm>
  <p:cm authorId="0" dt="2024-11-08T15:45:19.645" idx="3">
    <p:pos x="293" y="41"/>
    <p:text>Me refiero a algo así pero para toda la estructura paid: https://academiadeltrafico.com/wp-content/uploads/2018/10/Captura-de-pantalla-2018-10-13-a-las-18.52.14.png</p:text>
  </p:cm>
  <p:cm authorId="0" dt="2024-11-08T16:17:17.184" idx="2">
    <p:pos x="293" y="41"/>
    <p:text>Cómo va a ser la estructura de campañas de esta estrategia? Aquí van los 3 perfiles indicados en la diapo 5? y los 2 tipos de masters? Cómo separáis y segmentáis a cada uno? Recread una diapo donde esto se refleje de la manera más visual posible.</p:text>
  </p:cm>
  <p:cm authorId="1" dt="2024-11-08T16:17:17.184" idx="2">
    <p:pos x="293" y="41"/>
    <p:text>Entendido, gracias por la imagen.</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24-11-07T19:06:34.047" idx="4">
    <p:pos x="298" y="636"/>
    <p:text>Condensad el texto y explicad en qué campaña, a qué buyer y a qué landing irá cada tipo de data</p:text>
  </p:cm>
</p:cmLst>
</file>

<file path=ppt/comments/comment4.xml><?xml version="1.0" encoding="utf-8"?>
<p:cmLst xmlns:a="http://schemas.openxmlformats.org/drawingml/2006/main" xmlns:r="http://schemas.openxmlformats.org/officeDocument/2006/relationships" xmlns:p="http://schemas.openxmlformats.org/presentationml/2006/main">
  <p:cm authorId="1" dt="2024-11-08T15:25:38.379" idx="3">
    <p:pos x="4147" y="625"/>
    <p:text>Los anuncios que se iban a utilizar están en el apartado de creatividades. En un principio los pusimos para cada canal, pero a partir de la segunda entrega los pusimos todos juntos unificados para mostrar cómo sería la campaña en conjunto. Pero si queda más claro de la otra manera, lo vuelvo a poner como estaba.</p:text>
  </p:cm>
  <p:cm authorId="0" dt="2024-11-08T15:48:38.463" idx="5">
    <p:pos x="4147" y="625"/>
    <p:text>Qué contenido hay en youtube/twitch y criteo? Cuál es el enfoque? Qué formatos? Qué CTA?</p:text>
  </p:cm>
  <p:cm authorId="0" dt="2024-11-08T15:48:38.463" idx="6">
    <p:pos x="4147" y="625"/>
    <p:text>Más que ver cómo quedarían, necesitaría ver hacia qué publico, audiencia, segmentación, qué voz se le da a cada momento del funnel.... Ahora mismo veo muy parecida la dirección que tienen. Necesito ver diferencias entre ellos según el momento en el que está el usuario, la ubicación (presencial ,online), oferta o no oferta en su momento del funnel, tipo de máster... Una foto de alumnos estudiando no dice mucho. Puede ser para un curso de florista o para un diseñador de arte. Sería bueno que pudierais destacar el enfoque de la creatividad respecto a vuestro nicho.</p:text>
  </p:cm>
</p:cmLst>
</file>

<file path=ppt/comments/comment5.xml><?xml version="1.0" encoding="utf-8"?>
<p:cmLst xmlns:a="http://schemas.openxmlformats.org/drawingml/2006/main" xmlns:r="http://schemas.openxmlformats.org/officeDocument/2006/relationships" xmlns:p="http://schemas.openxmlformats.org/presentationml/2006/main">
  <p:cm authorId="2" dt="2024-11-08T15:40:20.320" idx="1">
    <p:pos x="294" y="41"/>
    <p:text>En que momento del funnel va tik tok está en la diapo 7. Referente a la estructura de audiencias a que te refieres? no lo entendemos bien. En la diapo 14 hay una audiencia/segmentacion no se si te refieres al perfil/buyer o a una segmentacion de audiencia dentro de tik tok? como dos diapositivas14?</p:text>
  </p:cm>
  <p:cm authorId="0" dt="2024-11-08T18:42:41.278" idx="7">
    <p:pos x="294" y="41"/>
    <p:text>En qué momento del funnel va TIK TOK? Cómo la estructura de audiencias hacia un máster u otro?</p:text>
  </p:cm>
  <p:cm authorId="0" dt="2024-11-08T18:42:41.278" idx="8">
    <p:pos x="294" y="41"/>
    <p:text>Lo que falta es el orden de conceptos. Tenéis programática en las 3 partes del funnel. Cuál es la diferencia entre ambas? Cómo es programática en upper? Cómo es tik tok en upper? Y en Middle?
Yo contaría las estrategias según el momento del funnel que al final es como intentaréis convencer a un usuario desde que no os conoce hasta que se decide por vuestra escuela. El quid de la cuestión es que nos mostréis cómo vais a convencer a esos estudiantes de que os escojan a vosotras y no a otros.</p:text>
  </p:cm>
</p:cmLst>
</file>

<file path=ppt/comments/comment6.xml><?xml version="1.0" encoding="utf-8"?>
<p:cmLst xmlns:a="http://schemas.openxmlformats.org/drawingml/2006/main" xmlns:r="http://schemas.openxmlformats.org/officeDocument/2006/relationships" xmlns:p="http://schemas.openxmlformats.org/presentationml/2006/main">
  <p:cm authorId="0" dt="2024-11-07T19:17:35.724" idx="9">
    <p:pos x="1623" y="445"/>
    <p:text>En qué plataforma?
Qué diferencia hay entre una y otra? Cómo llamáis la atención de forma diferenciada al de arte digital y al de diseño visual?</p:text>
  </p:cm>
</p:cmLst>
</file>

<file path=ppt/comments/comment7.xml><?xml version="1.0" encoding="utf-8"?>
<p:cmLst xmlns:a="http://schemas.openxmlformats.org/drawingml/2006/main" xmlns:r="http://schemas.openxmlformats.org/officeDocument/2006/relationships" xmlns:p="http://schemas.openxmlformats.org/presentationml/2006/main">
  <p:cm authorId="0" dt="2024-11-07T19:20:03.858" idx="10">
    <p:pos x="504" y="400"/>
    <p:text>Esta diapositiva es muy dificil que se pueda leer dentro de la presentación. hay varias de ellas, todas son muy parecidas y no acompañan el discurso de cómo hacéis que un/a estudiante potencial vaya de la parte alta del funnel a la parte baja a través de las creatividades. Necesitamos un storytelling a través de las audiencias y las creatividades que lel hagan interesarse cada vez más. Una imagen con textos en diferentes fases del funnel no va a diferenciarse unas creatividades de otras.</p:text>
  </p:cm>
</p:cmLst>
</file>

<file path=ppt/comments/comment8.xml><?xml version="1.0" encoding="utf-8"?>
<p:cmLst xmlns:a="http://schemas.openxmlformats.org/drawingml/2006/main" xmlns:r="http://schemas.openxmlformats.org/officeDocument/2006/relationships" xmlns:p="http://schemas.openxmlformats.org/presentationml/2006/main">
  <p:cm authorId="1" dt="2024-11-08T16:21:04.884" idx="4">
    <p:pos x="484" y="466"/>
    <p:text>oki, sí, lo comentamos en la presentación. Igualmente presentaremos esta opción como un posible test a/b.</p:text>
  </p:cm>
  <p:cm authorId="0" dt="2024-11-08T18:26:00.565" idx="11">
    <p:pos x="484" y="466"/>
    <p:text>como ya comentamos, no os metáis en diseño de landing page. No es nuestro ámbito.</p:text>
  </p:cm>
  <p:cm authorId="0" dt="2024-11-08T18:26:00.565" idx="12">
    <p:pos x="484" y="466"/>
    <p:text>Yo no lo haría. Esto puede desviar la atención de vuestro enfoque, que es la parte paid. Al cliente puede parecerle extraño e incluso intrusivo que os metáis en un área que nos es la vuestra e intentéis abarcar dónde no sois expertas. Es contraproducente. Yo lo eliminaría.</p:text>
  </p:cm>
</p:cmLst>
</file>

<file path=ppt/comments/comment9.xml><?xml version="1.0" encoding="utf-8"?>
<p:cmLst xmlns:a="http://schemas.openxmlformats.org/drawingml/2006/main" xmlns:r="http://schemas.openxmlformats.org/officeDocument/2006/relationships" xmlns:p="http://schemas.openxmlformats.org/presentationml/2006/main">
  <p:cm authorId="2" dt="2024-11-08T16:23:39.249" idx="2">
    <p:pos x="1956" y="793"/>
    <p:text>No entendemos todo esto. Las impresiones si se pueden medir y los clcis no? Si es una mejora, como es que no se puede medir?Pillamos ideas de paginas reconocidas y de las clases. Si nos puedes explicar bien a que te refieres y como deberiamos hacerlo de forma correcta. Ya que no sabemos por donde tirar. Gracias.</p:text>
  </p:cm>
  <p:cm authorId="0" dt="2024-11-08T18:48:27.847" idx="14">
    <p:pos x="1956" y="793"/>
    <p:text>Sólo podéis hacer VBB en aquellas acciones que se puedan medir y añadir como acción de conversión en google. https://support.google.com/google-ads/answer/6032150?hl=es#:~:text=Es%20una%20acci%C3%B3n%20del%20cliente,anuncios%20generan%20dichas%20acciones%20valiosas.
Por eso no se pueden medir conversiones. No podéis recoger esa acción para integrarla en la configuración de la campaña.</p:text>
  </p:cm>
  <p:cm authorId="0" dt="2024-11-08T18:52:37.795" idx="13">
    <p:pos x="1956" y="793"/>
    <p:text>Esto no puede medirse para VBB. Tampoco clics en el anuncio.
Tampoco CPL ni tasa de conversión ni sé cómo mediréis la interacción posterior con mails y newsletter.</p:text>
  </p:cm>
  <p:cm authorId="0" dt="2024-11-08T18:52:37.795" idx="15">
    <p:pos x="1956" y="793"/>
    <p:text>Lead scoring es una término genérico que puede aplicar un comercial para dar un valor u otro a los leads que le llegan. 
El VBB es una puntuación que se le otorga a LAS ACCIONES DE CONVERSIÓN para que lasa plataformas de paid puedan optimizar en base a ello. Por eso no podéis medir las impresiones, ni un CPL puede ser una acción de conversión, no hay forma técnica de capturar un KPI o una impresión. Las acciones de conversión son las que se pueden recoger e implementar técnicamente en la campaña. Veros la clase de GTM, ahí Alfonso captura varias acciones de conversión que luego se pueden aplicar en campañas a través de una puntuación para que el sistema optimice para captar clientes en base a esas acciones de conversión</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87"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p:cNvGrpSpPr/>
        <p:nvPr/>
      </p:nvGrpSpPr>
      <p:grpSpPr>
        <a:xfrm>
          <a:off x="0" y="0"/>
          <a:ext cx="0" cy="0"/>
          <a:chOff x="0" y="0"/>
          <a:chExt cx="0" cy="0"/>
        </a:xfrm>
      </p:grpSpPr>
      <p:sp>
        <p:nvSpPr>
          <p:cNvPr id="35" name="Google Shape;35;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a:t>Google search: </a:t>
            </a:r>
            <a:endParaRPr/>
          </a:p>
        </p:txBody>
      </p:sp>
      <p:sp>
        <p:nvSpPr>
          <p:cNvPr id="36" name="Google Shape;3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2eed2d150fd_1_81:notes"/>
          <p:cNvSpPr>
            <a:spLocks noGrp="1" noRot="1" noChangeAspect="1"/>
          </p:cNvSpPr>
          <p:nvPr>
            <p:ph type="sldImg" idx="2"/>
          </p:nvPr>
        </p:nvSpPr>
        <p:spPr>
          <a:xfrm>
            <a:off x="381187"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2eed2d150fd_1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es-ES" sz="1300" b="1">
                <a:solidFill>
                  <a:schemeClr val="dk1"/>
                </a:solidFill>
              </a:rPr>
              <a:t>Resumen de Segmentación para el ejemplo del master in Digital Art presencial: </a:t>
            </a:r>
            <a:endParaRPr sz="1300"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s-ES" b="1">
                <a:solidFill>
                  <a:schemeClr val="dk1"/>
                </a:solidFill>
              </a:rPr>
              <a:t>Ubicación</a:t>
            </a:r>
            <a:r>
              <a:rPr lang="es-ES">
                <a:solidFill>
                  <a:schemeClr val="dk1"/>
                </a:solidFill>
              </a:rPr>
              <a:t>:</a:t>
            </a:r>
            <a:endParaRPr>
              <a:solidFill>
                <a:schemeClr val="dk1"/>
              </a:solidFill>
            </a:endParaRPr>
          </a:p>
          <a:p>
            <a:pPr marL="457200" lvl="0" indent="-298450" algn="l" rtl="0">
              <a:lnSpc>
                <a:spcPct val="115000"/>
              </a:lnSpc>
              <a:spcBef>
                <a:spcPts val="1200"/>
              </a:spcBef>
              <a:spcAft>
                <a:spcPts val="0"/>
              </a:spcAft>
              <a:buClr>
                <a:schemeClr val="dk1"/>
              </a:buClr>
              <a:buSzPts val="1100"/>
              <a:buChar char="●"/>
            </a:pPr>
            <a:r>
              <a:rPr lang="es-ES" b="1">
                <a:solidFill>
                  <a:schemeClr val="dk1"/>
                </a:solidFill>
              </a:rPr>
              <a:t>España</a:t>
            </a:r>
            <a:endParaRPr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s-ES" b="1">
                <a:solidFill>
                  <a:schemeClr val="dk1"/>
                </a:solidFill>
              </a:rPr>
              <a:t>Idiomas</a:t>
            </a:r>
            <a:r>
              <a:rPr lang="es-ES">
                <a:solidFill>
                  <a:schemeClr val="dk1"/>
                </a:solidFill>
              </a:rPr>
              <a:t>:</a:t>
            </a:r>
            <a:endParaRPr>
              <a:solidFill>
                <a:schemeClr val="dk1"/>
              </a:solidFill>
            </a:endParaRPr>
          </a:p>
          <a:p>
            <a:pPr marL="457200" lvl="0" indent="-298450" algn="l" rtl="0">
              <a:lnSpc>
                <a:spcPct val="115000"/>
              </a:lnSpc>
              <a:spcBef>
                <a:spcPts val="1200"/>
              </a:spcBef>
              <a:spcAft>
                <a:spcPts val="0"/>
              </a:spcAft>
              <a:buClr>
                <a:schemeClr val="dk1"/>
              </a:buClr>
              <a:buSzPts val="1100"/>
              <a:buChar char="●"/>
            </a:pPr>
            <a:r>
              <a:rPr lang="es-ES" b="1">
                <a:solidFill>
                  <a:schemeClr val="dk1"/>
                </a:solidFill>
              </a:rPr>
              <a:t>Español</a:t>
            </a:r>
            <a:endParaRPr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s-ES" b="1">
                <a:solidFill>
                  <a:schemeClr val="dk1"/>
                </a:solidFill>
              </a:rPr>
              <a:t>Edades</a:t>
            </a:r>
            <a:r>
              <a:rPr lang="es-ES">
                <a:solidFill>
                  <a:schemeClr val="dk1"/>
                </a:solidFill>
              </a:rPr>
              <a:t>:</a:t>
            </a:r>
            <a:endParaRPr>
              <a:solidFill>
                <a:schemeClr val="dk1"/>
              </a:solidFill>
            </a:endParaRPr>
          </a:p>
          <a:p>
            <a:pPr marL="457200" lvl="0" indent="-298450" algn="l" rtl="0">
              <a:lnSpc>
                <a:spcPct val="115000"/>
              </a:lnSpc>
              <a:spcBef>
                <a:spcPts val="1200"/>
              </a:spcBef>
              <a:spcAft>
                <a:spcPts val="0"/>
              </a:spcAft>
              <a:buClr>
                <a:schemeClr val="dk1"/>
              </a:buClr>
              <a:buSzPts val="1100"/>
              <a:buChar char="●"/>
            </a:pPr>
            <a:r>
              <a:rPr lang="es-ES" b="1">
                <a:solidFill>
                  <a:schemeClr val="dk1"/>
                </a:solidFill>
              </a:rPr>
              <a:t>18-24 años</a:t>
            </a:r>
            <a:endParaRPr b="1">
              <a:solidFill>
                <a:schemeClr val="dk1"/>
              </a:solidFill>
            </a:endParaRPr>
          </a:p>
          <a:p>
            <a:pPr marL="457200" lvl="0" indent="-298450" algn="l" rtl="0">
              <a:lnSpc>
                <a:spcPct val="115000"/>
              </a:lnSpc>
              <a:spcBef>
                <a:spcPts val="0"/>
              </a:spcBef>
              <a:spcAft>
                <a:spcPts val="0"/>
              </a:spcAft>
              <a:buClr>
                <a:schemeClr val="dk1"/>
              </a:buClr>
              <a:buSzPts val="1100"/>
              <a:buChar char="●"/>
            </a:pPr>
            <a:r>
              <a:rPr lang="es-ES" b="1">
                <a:solidFill>
                  <a:schemeClr val="dk1"/>
                </a:solidFill>
              </a:rPr>
              <a:t>25-34 años</a:t>
            </a:r>
            <a:endParaRPr b="1">
              <a:solidFill>
                <a:schemeClr val="dk1"/>
              </a:solidFill>
            </a:endParaRPr>
          </a:p>
          <a:p>
            <a:pPr marL="457200" lvl="0" indent="-298450" algn="l" rtl="0">
              <a:lnSpc>
                <a:spcPct val="115000"/>
              </a:lnSpc>
              <a:spcBef>
                <a:spcPts val="0"/>
              </a:spcBef>
              <a:spcAft>
                <a:spcPts val="0"/>
              </a:spcAft>
              <a:buClr>
                <a:schemeClr val="dk1"/>
              </a:buClr>
              <a:buSzPts val="1100"/>
              <a:buChar char="●"/>
            </a:pPr>
            <a:r>
              <a:rPr lang="es-ES" b="1">
                <a:solidFill>
                  <a:schemeClr val="dk1"/>
                </a:solidFill>
              </a:rPr>
              <a:t>35-44 años</a:t>
            </a:r>
            <a:endParaRPr b="1">
              <a:solidFill>
                <a:schemeClr val="dk1"/>
              </a:solidFill>
            </a:endParaRPr>
          </a:p>
          <a:p>
            <a:pPr marL="457200" lvl="0" indent="-298450" algn="l" rtl="0">
              <a:lnSpc>
                <a:spcPct val="115000"/>
              </a:lnSpc>
              <a:spcBef>
                <a:spcPts val="0"/>
              </a:spcBef>
              <a:spcAft>
                <a:spcPts val="0"/>
              </a:spcAft>
              <a:buClr>
                <a:schemeClr val="dk1"/>
              </a:buClr>
              <a:buSzPts val="1100"/>
              <a:buChar char="●"/>
            </a:pPr>
            <a:r>
              <a:rPr lang="es-ES" b="1">
                <a:solidFill>
                  <a:schemeClr val="dk1"/>
                </a:solidFill>
              </a:rPr>
              <a:t>45-54 años</a:t>
            </a:r>
            <a:endParaRPr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s-ES" b="1">
                <a:solidFill>
                  <a:schemeClr val="dk1"/>
                </a:solidFill>
              </a:rPr>
              <a:t>Poder Adquisitivo</a:t>
            </a:r>
            <a:r>
              <a:rPr lang="es-ES">
                <a:solidFill>
                  <a:schemeClr val="dk1"/>
                </a:solidFill>
              </a:rPr>
              <a:t>:</a:t>
            </a:r>
            <a:endParaRPr>
              <a:solidFill>
                <a:schemeClr val="dk1"/>
              </a:solidFill>
            </a:endParaRPr>
          </a:p>
          <a:p>
            <a:pPr marL="457200" lvl="0" indent="-298450" algn="l" rtl="0">
              <a:lnSpc>
                <a:spcPct val="115000"/>
              </a:lnSpc>
              <a:spcBef>
                <a:spcPts val="1200"/>
              </a:spcBef>
              <a:spcAft>
                <a:spcPts val="0"/>
              </a:spcAft>
              <a:buClr>
                <a:schemeClr val="dk1"/>
              </a:buClr>
              <a:buSzPts val="1100"/>
              <a:buChar char="●"/>
            </a:pPr>
            <a:r>
              <a:rPr lang="es-ES" b="1">
                <a:solidFill>
                  <a:schemeClr val="dk1"/>
                </a:solidFill>
              </a:rPr>
              <a:t>Alto poder adquisitivo</a:t>
            </a:r>
            <a:endParaRPr b="1">
              <a:solidFill>
                <a:schemeClr val="dk1"/>
              </a:solidFill>
            </a:endParaRPr>
          </a:p>
          <a:p>
            <a:pPr marL="0" lvl="0" indent="0" algn="l" rtl="0">
              <a:lnSpc>
                <a:spcPct val="115000"/>
              </a:lnSpc>
              <a:spcBef>
                <a:spcPts val="1400"/>
              </a:spcBef>
              <a:spcAft>
                <a:spcPts val="0"/>
              </a:spcAft>
              <a:buClr>
                <a:schemeClr val="dk1"/>
              </a:buClr>
              <a:buSzPts val="1100"/>
              <a:buFont typeface="Arial"/>
              <a:buNone/>
            </a:pPr>
            <a:r>
              <a:rPr lang="es-ES" sz="1300" b="1">
                <a:solidFill>
                  <a:schemeClr val="dk1"/>
                </a:solidFill>
              </a:rPr>
              <a:t>Descripción de la Campaña</a:t>
            </a:r>
            <a:endParaRPr sz="1300"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s-ES" b="1">
                <a:solidFill>
                  <a:schemeClr val="dk1"/>
                </a:solidFill>
              </a:rPr>
              <a:t>Objetivo de la Campaña</a:t>
            </a:r>
            <a:endParaRPr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s-ES">
                <a:solidFill>
                  <a:schemeClr val="dk1"/>
                </a:solidFill>
              </a:rPr>
              <a:t>El objetivo principal de esta campaña es alcanzar a una audiencia en España que hable español y tenga un alto poder adquisitivo. La campaña está diseñada para captar la atención de varias franjas etarias, abarcando desde jóvenes adultos hasta adultos de mediana edad.</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s-ES" b="1">
                <a:solidFill>
                  <a:schemeClr val="dk1"/>
                </a:solidFill>
              </a:rPr>
              <a:t>Público Objetivo</a:t>
            </a:r>
            <a:endParaRPr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s-ES" b="1">
                <a:solidFill>
                  <a:schemeClr val="dk1"/>
                </a:solidFill>
              </a:rPr>
              <a:t>Ubicación Geográfica</a:t>
            </a:r>
            <a:r>
              <a:rPr lang="es-ES">
                <a:solidFill>
                  <a:schemeClr val="dk1"/>
                </a:solidFill>
              </a:rPr>
              <a:t>: La campaña está dirigida exclusivamente a usuarios en España, lo cual permite una mejor adaptación del contenido a la cultura y el contexto local.</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s-ES" b="1">
                <a:solidFill>
                  <a:schemeClr val="dk1"/>
                </a:solidFill>
              </a:rPr>
              <a:t>Idioma</a:t>
            </a:r>
            <a:r>
              <a:rPr lang="es-ES">
                <a:solidFill>
                  <a:schemeClr val="dk1"/>
                </a:solidFill>
              </a:rPr>
              <a:t>: Al estar en español, la campaña se asegura de comunicarse de manera efectiva con su audiencia, eliminando barreras lingüísticas.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s-ES" b="1">
                <a:solidFill>
                  <a:schemeClr val="dk1"/>
                </a:solidFill>
              </a:rPr>
              <a:t>Rango de Edad</a:t>
            </a:r>
            <a:r>
              <a:rPr lang="es-ES">
                <a:solidFill>
                  <a:schemeClr val="dk1"/>
                </a:solidFill>
              </a:rPr>
              <a:t>: La campaña se segmenta en cuatro grupos de edad:</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s-ES" b="1">
                <a:solidFill>
                  <a:schemeClr val="dk1"/>
                </a:solidFill>
              </a:rPr>
              <a:t>18-24 años</a:t>
            </a:r>
            <a:r>
              <a:rPr lang="es-ES">
                <a:solidFill>
                  <a:schemeClr val="dk1"/>
                </a:solidFill>
              </a:rPr>
              <a:t>: Jóvenes adultos, posiblemente estudiantes universitarios o recién graduados.</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s-ES" b="1">
                <a:solidFill>
                  <a:schemeClr val="dk1"/>
                </a:solidFill>
              </a:rPr>
              <a:t>25-34 años</a:t>
            </a:r>
            <a:r>
              <a:rPr lang="es-ES">
                <a:solidFill>
                  <a:schemeClr val="dk1"/>
                </a:solidFill>
              </a:rPr>
              <a:t>: Profesionales jóvenes y parejas jóvenes.</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s-ES" b="1">
                <a:solidFill>
                  <a:schemeClr val="dk1"/>
                </a:solidFill>
              </a:rPr>
              <a:t>35-44 años</a:t>
            </a:r>
            <a:r>
              <a:rPr lang="es-ES">
                <a:solidFill>
                  <a:schemeClr val="dk1"/>
                </a:solidFill>
              </a:rPr>
              <a:t>: Adultos en su carrera media y posiblemente con familias jóvenes.</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s-ES" b="1">
                <a:solidFill>
                  <a:schemeClr val="dk1"/>
                </a:solidFill>
              </a:rPr>
              <a:t>45-54 años</a:t>
            </a:r>
            <a:r>
              <a:rPr lang="es-ES">
                <a:solidFill>
                  <a:schemeClr val="dk1"/>
                </a:solidFill>
              </a:rPr>
              <a:t>: Adultos establecidos, con hijos adolescentes o universitarios.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s-ES" b="1">
                <a:solidFill>
                  <a:schemeClr val="dk1"/>
                </a:solidFill>
              </a:rPr>
              <a:t>Poder Adquisitivo</a:t>
            </a:r>
            <a:r>
              <a:rPr lang="es-ES">
                <a:solidFill>
                  <a:schemeClr val="dk1"/>
                </a:solidFill>
              </a:rPr>
              <a:t>: El enfoque en usuarios con un alto poder adquisitivo sugiere que los productos o servicios promocionados son de gama media-alta o alta, dirigidos a consumidores con una mayor capacidad de gasto. </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s-ES" b="1">
                <a:solidFill>
                  <a:schemeClr val="dk1"/>
                </a:solidFill>
              </a:rPr>
              <a:t>Público Objetivo</a:t>
            </a:r>
            <a:endParaRPr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s-ES" b="1">
                <a:solidFill>
                  <a:schemeClr val="dk1"/>
                </a:solidFill>
              </a:rPr>
              <a:t>Ubicación Geográfica</a:t>
            </a:r>
            <a:r>
              <a:rPr lang="es-ES">
                <a:solidFill>
                  <a:schemeClr val="dk1"/>
                </a:solidFill>
              </a:rPr>
              <a:t>: Usuarios ubicados en España.</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s-ES" b="1">
                <a:solidFill>
                  <a:schemeClr val="dk1"/>
                </a:solidFill>
              </a:rPr>
              <a:t>Idioma</a:t>
            </a:r>
            <a:r>
              <a:rPr lang="es-ES">
                <a:solidFill>
                  <a:schemeClr val="dk1"/>
                </a:solidFill>
              </a:rPr>
              <a:t>: Español.</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s-ES" b="1">
                <a:solidFill>
                  <a:schemeClr val="dk1"/>
                </a:solidFill>
              </a:rPr>
              <a:t>Rango de Edad</a:t>
            </a:r>
            <a:r>
              <a:rPr lang="es-ES">
                <a:solidFill>
                  <a:schemeClr val="dk1"/>
                </a:solidFill>
              </a:rPr>
              <a:t>: Segmentado en cuatro grupos etarios, desde jóvenes adultos hasta adultos de mediana edad.</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s-ES" b="1">
                <a:solidFill>
                  <a:schemeClr val="dk1"/>
                </a:solidFill>
              </a:rPr>
              <a:t>Poder Adquisitivo</a:t>
            </a:r>
            <a:r>
              <a:rPr lang="es-ES">
                <a:solidFill>
                  <a:schemeClr val="dk1"/>
                </a:solidFill>
              </a:rPr>
              <a:t>: Enfocado en usuarios con alto poder adquisitivo, sugiriendo productos o servicios de gama media-alta o alta.</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s-ES" b="1">
                <a:solidFill>
                  <a:schemeClr val="dk1"/>
                </a:solidFill>
              </a:rPr>
              <a:t>Intereses</a:t>
            </a:r>
            <a:r>
              <a:rPr lang="es-ES">
                <a:solidFill>
                  <a:schemeClr val="dk1"/>
                </a:solidFill>
              </a:rPr>
              <a:t>:</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s-ES" b="1">
                <a:solidFill>
                  <a:schemeClr val="dk1"/>
                </a:solidFill>
              </a:rPr>
              <a:t>Educación</a:t>
            </a:r>
            <a:r>
              <a:rPr lang="es-ES">
                <a:solidFill>
                  <a:schemeClr val="dk1"/>
                </a:solidFill>
              </a:rPr>
              <a:t>: Interés en contenido educativo.</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s-ES" b="1">
                <a:solidFill>
                  <a:schemeClr val="dk1"/>
                </a:solidFill>
              </a:rPr>
              <a:t>Arte Digital</a:t>
            </a:r>
            <a:r>
              <a:rPr lang="es-ES">
                <a:solidFill>
                  <a:schemeClr val="dk1"/>
                </a:solidFill>
              </a:rPr>
              <a:t>: Interés en arte digital y tecnologías creativas.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s-ES" b="1">
                <a:solidFill>
                  <a:schemeClr val="dk1"/>
                </a:solidFill>
              </a:rPr>
              <a:t>Comportamientos</a:t>
            </a:r>
            <a:r>
              <a:rPr lang="es-ES">
                <a:solidFill>
                  <a:schemeClr val="dk1"/>
                </a:solidFill>
              </a:rPr>
              <a:t>:</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s-ES">
                <a:solidFill>
                  <a:schemeClr val="dk1"/>
                </a:solidFill>
              </a:rPr>
              <a:t>Interactúan con contenido relacionado con la cultura y la educación.</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s-ES">
                <a:solidFill>
                  <a:schemeClr val="dk1"/>
                </a:solidFill>
              </a:rPr>
              <a:t>Tienen un comportamiento activo en temas tecnológicos.</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s-ES">
                <a:solidFill>
                  <a:schemeClr val="dk1"/>
                </a:solidFill>
              </a:rPr>
              <a:t>Muestran interés en el arte, la tecnología y la educación combinados.</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s-ES">
                <a:solidFill>
                  <a:schemeClr val="dk1"/>
                </a:solidFill>
              </a:rPr>
              <a:t>Participan en hashtags y temas específicos como #diseñográfico, #diseñomultimedia, #diseños, #diseño3d, #diseñografico.</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2eed2d150fd_1_10:notes"/>
          <p:cNvSpPr>
            <a:spLocks noGrp="1" noRot="1" noChangeAspect="1"/>
          </p:cNvSpPr>
          <p:nvPr>
            <p:ph type="sldImg" idx="2"/>
          </p:nvPr>
        </p:nvSpPr>
        <p:spPr>
          <a:xfrm>
            <a:off x="381187"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2eed2d150fd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es-ES" sz="1300" b="1">
                <a:solidFill>
                  <a:schemeClr val="dk1"/>
                </a:solidFill>
              </a:rPr>
              <a:t>Resumen de Segmentación para el ejemplo del master in Digital Art presencial: </a:t>
            </a:r>
            <a:endParaRPr sz="1300"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s-ES" b="1">
                <a:solidFill>
                  <a:schemeClr val="dk1"/>
                </a:solidFill>
              </a:rPr>
              <a:t>Ubicación</a:t>
            </a:r>
            <a:r>
              <a:rPr lang="es-ES">
                <a:solidFill>
                  <a:schemeClr val="dk1"/>
                </a:solidFill>
              </a:rPr>
              <a:t>:</a:t>
            </a:r>
            <a:endParaRPr>
              <a:solidFill>
                <a:schemeClr val="dk1"/>
              </a:solidFill>
            </a:endParaRPr>
          </a:p>
          <a:p>
            <a:pPr marL="457200" lvl="0" indent="-298450" algn="l" rtl="0">
              <a:lnSpc>
                <a:spcPct val="115000"/>
              </a:lnSpc>
              <a:spcBef>
                <a:spcPts val="1200"/>
              </a:spcBef>
              <a:spcAft>
                <a:spcPts val="0"/>
              </a:spcAft>
              <a:buClr>
                <a:schemeClr val="dk1"/>
              </a:buClr>
              <a:buSzPts val="1100"/>
              <a:buChar char="●"/>
            </a:pPr>
            <a:r>
              <a:rPr lang="es-ES" b="1">
                <a:solidFill>
                  <a:schemeClr val="dk1"/>
                </a:solidFill>
              </a:rPr>
              <a:t>España</a:t>
            </a:r>
            <a:endParaRPr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s-ES" b="1">
                <a:solidFill>
                  <a:schemeClr val="dk1"/>
                </a:solidFill>
              </a:rPr>
              <a:t>Idiomas</a:t>
            </a:r>
            <a:r>
              <a:rPr lang="es-ES">
                <a:solidFill>
                  <a:schemeClr val="dk1"/>
                </a:solidFill>
              </a:rPr>
              <a:t>:</a:t>
            </a:r>
            <a:endParaRPr>
              <a:solidFill>
                <a:schemeClr val="dk1"/>
              </a:solidFill>
            </a:endParaRPr>
          </a:p>
          <a:p>
            <a:pPr marL="457200" lvl="0" indent="-298450" algn="l" rtl="0">
              <a:lnSpc>
                <a:spcPct val="115000"/>
              </a:lnSpc>
              <a:spcBef>
                <a:spcPts val="1200"/>
              </a:spcBef>
              <a:spcAft>
                <a:spcPts val="0"/>
              </a:spcAft>
              <a:buClr>
                <a:schemeClr val="dk1"/>
              </a:buClr>
              <a:buSzPts val="1100"/>
              <a:buChar char="●"/>
            </a:pPr>
            <a:r>
              <a:rPr lang="es-ES" b="1">
                <a:solidFill>
                  <a:schemeClr val="dk1"/>
                </a:solidFill>
              </a:rPr>
              <a:t>Español</a:t>
            </a:r>
            <a:endParaRPr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s-ES" b="1">
                <a:solidFill>
                  <a:schemeClr val="dk1"/>
                </a:solidFill>
              </a:rPr>
              <a:t>Edades</a:t>
            </a:r>
            <a:r>
              <a:rPr lang="es-ES">
                <a:solidFill>
                  <a:schemeClr val="dk1"/>
                </a:solidFill>
              </a:rPr>
              <a:t>:</a:t>
            </a:r>
            <a:endParaRPr>
              <a:solidFill>
                <a:schemeClr val="dk1"/>
              </a:solidFill>
            </a:endParaRPr>
          </a:p>
          <a:p>
            <a:pPr marL="457200" lvl="0" indent="-298450" algn="l" rtl="0">
              <a:lnSpc>
                <a:spcPct val="115000"/>
              </a:lnSpc>
              <a:spcBef>
                <a:spcPts val="1200"/>
              </a:spcBef>
              <a:spcAft>
                <a:spcPts val="0"/>
              </a:spcAft>
              <a:buClr>
                <a:schemeClr val="dk1"/>
              </a:buClr>
              <a:buSzPts val="1100"/>
              <a:buChar char="●"/>
            </a:pPr>
            <a:r>
              <a:rPr lang="es-ES" b="1">
                <a:solidFill>
                  <a:schemeClr val="dk1"/>
                </a:solidFill>
              </a:rPr>
              <a:t>18-24 años</a:t>
            </a:r>
            <a:endParaRPr b="1">
              <a:solidFill>
                <a:schemeClr val="dk1"/>
              </a:solidFill>
            </a:endParaRPr>
          </a:p>
          <a:p>
            <a:pPr marL="457200" lvl="0" indent="-298450" algn="l" rtl="0">
              <a:lnSpc>
                <a:spcPct val="115000"/>
              </a:lnSpc>
              <a:spcBef>
                <a:spcPts val="0"/>
              </a:spcBef>
              <a:spcAft>
                <a:spcPts val="0"/>
              </a:spcAft>
              <a:buClr>
                <a:schemeClr val="dk1"/>
              </a:buClr>
              <a:buSzPts val="1100"/>
              <a:buChar char="●"/>
            </a:pPr>
            <a:r>
              <a:rPr lang="es-ES" b="1">
                <a:solidFill>
                  <a:schemeClr val="dk1"/>
                </a:solidFill>
              </a:rPr>
              <a:t>25-34 años</a:t>
            </a:r>
            <a:endParaRPr b="1">
              <a:solidFill>
                <a:schemeClr val="dk1"/>
              </a:solidFill>
            </a:endParaRPr>
          </a:p>
          <a:p>
            <a:pPr marL="457200" lvl="0" indent="-298450" algn="l" rtl="0">
              <a:lnSpc>
                <a:spcPct val="115000"/>
              </a:lnSpc>
              <a:spcBef>
                <a:spcPts val="0"/>
              </a:spcBef>
              <a:spcAft>
                <a:spcPts val="0"/>
              </a:spcAft>
              <a:buClr>
                <a:schemeClr val="dk1"/>
              </a:buClr>
              <a:buSzPts val="1100"/>
              <a:buChar char="●"/>
            </a:pPr>
            <a:r>
              <a:rPr lang="es-ES" b="1">
                <a:solidFill>
                  <a:schemeClr val="dk1"/>
                </a:solidFill>
              </a:rPr>
              <a:t>35-44 años</a:t>
            </a:r>
            <a:endParaRPr b="1">
              <a:solidFill>
                <a:schemeClr val="dk1"/>
              </a:solidFill>
            </a:endParaRPr>
          </a:p>
          <a:p>
            <a:pPr marL="457200" lvl="0" indent="-298450" algn="l" rtl="0">
              <a:lnSpc>
                <a:spcPct val="115000"/>
              </a:lnSpc>
              <a:spcBef>
                <a:spcPts val="0"/>
              </a:spcBef>
              <a:spcAft>
                <a:spcPts val="0"/>
              </a:spcAft>
              <a:buClr>
                <a:schemeClr val="dk1"/>
              </a:buClr>
              <a:buSzPts val="1100"/>
              <a:buChar char="●"/>
            </a:pPr>
            <a:r>
              <a:rPr lang="es-ES" b="1">
                <a:solidFill>
                  <a:schemeClr val="dk1"/>
                </a:solidFill>
              </a:rPr>
              <a:t>45-54 años</a:t>
            </a:r>
            <a:endParaRPr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s-ES" b="1">
                <a:solidFill>
                  <a:schemeClr val="dk1"/>
                </a:solidFill>
              </a:rPr>
              <a:t>Poder Adquisitivo</a:t>
            </a:r>
            <a:r>
              <a:rPr lang="es-ES">
                <a:solidFill>
                  <a:schemeClr val="dk1"/>
                </a:solidFill>
              </a:rPr>
              <a:t>:</a:t>
            </a:r>
            <a:endParaRPr>
              <a:solidFill>
                <a:schemeClr val="dk1"/>
              </a:solidFill>
            </a:endParaRPr>
          </a:p>
          <a:p>
            <a:pPr marL="457200" lvl="0" indent="-298450" algn="l" rtl="0">
              <a:lnSpc>
                <a:spcPct val="115000"/>
              </a:lnSpc>
              <a:spcBef>
                <a:spcPts val="1200"/>
              </a:spcBef>
              <a:spcAft>
                <a:spcPts val="0"/>
              </a:spcAft>
              <a:buClr>
                <a:schemeClr val="dk1"/>
              </a:buClr>
              <a:buSzPts val="1100"/>
              <a:buChar char="●"/>
            </a:pPr>
            <a:r>
              <a:rPr lang="es-ES" b="1">
                <a:solidFill>
                  <a:schemeClr val="dk1"/>
                </a:solidFill>
              </a:rPr>
              <a:t>Alto poder adquisitivo</a:t>
            </a:r>
            <a:endParaRPr b="1">
              <a:solidFill>
                <a:schemeClr val="dk1"/>
              </a:solidFill>
            </a:endParaRPr>
          </a:p>
          <a:p>
            <a:pPr marL="0" lvl="0" indent="0" algn="l" rtl="0">
              <a:lnSpc>
                <a:spcPct val="115000"/>
              </a:lnSpc>
              <a:spcBef>
                <a:spcPts val="1400"/>
              </a:spcBef>
              <a:spcAft>
                <a:spcPts val="0"/>
              </a:spcAft>
              <a:buClr>
                <a:schemeClr val="dk1"/>
              </a:buClr>
              <a:buSzPts val="1100"/>
              <a:buFont typeface="Arial"/>
              <a:buNone/>
            </a:pPr>
            <a:r>
              <a:rPr lang="es-ES" sz="1300" b="1">
                <a:solidFill>
                  <a:schemeClr val="dk1"/>
                </a:solidFill>
              </a:rPr>
              <a:t>Descripción de la Campaña</a:t>
            </a:r>
            <a:endParaRPr sz="1300"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s-ES" b="1">
                <a:solidFill>
                  <a:schemeClr val="dk1"/>
                </a:solidFill>
              </a:rPr>
              <a:t>Objetivo de la Campaña</a:t>
            </a:r>
            <a:endParaRPr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s-ES">
                <a:solidFill>
                  <a:schemeClr val="dk1"/>
                </a:solidFill>
              </a:rPr>
              <a:t>El objetivo principal de esta campaña es alcanzar a una audiencia en España que hable español y tenga un alto poder adquisitivo. La campaña está diseñada para captar la atención de varias franjas etarias, abarcando desde jóvenes adultos hasta adultos de mediana edad.</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s-ES" b="1">
                <a:solidFill>
                  <a:schemeClr val="dk1"/>
                </a:solidFill>
              </a:rPr>
              <a:t>Público Objetivo</a:t>
            </a:r>
            <a:endParaRPr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s-ES" b="1">
                <a:solidFill>
                  <a:schemeClr val="dk1"/>
                </a:solidFill>
              </a:rPr>
              <a:t>Ubicación Geográfica</a:t>
            </a:r>
            <a:r>
              <a:rPr lang="es-ES">
                <a:solidFill>
                  <a:schemeClr val="dk1"/>
                </a:solidFill>
              </a:rPr>
              <a:t>: La campaña está dirigida exclusivamente a usuarios en España, lo cual permite una mejor adaptación del contenido a la cultura y el contexto local.</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s-ES" b="1">
                <a:solidFill>
                  <a:schemeClr val="dk1"/>
                </a:solidFill>
              </a:rPr>
              <a:t>Idioma</a:t>
            </a:r>
            <a:r>
              <a:rPr lang="es-ES">
                <a:solidFill>
                  <a:schemeClr val="dk1"/>
                </a:solidFill>
              </a:rPr>
              <a:t>: Al estar en español, la campaña se asegura de comunicarse de manera efectiva con su audiencia, eliminando barreras lingüísticas.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s-ES" b="1">
                <a:solidFill>
                  <a:schemeClr val="dk1"/>
                </a:solidFill>
              </a:rPr>
              <a:t>Rango de Edad</a:t>
            </a:r>
            <a:r>
              <a:rPr lang="es-ES">
                <a:solidFill>
                  <a:schemeClr val="dk1"/>
                </a:solidFill>
              </a:rPr>
              <a:t>: La campaña se segmenta en cuatro grupos de edad:</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s-ES" b="1">
                <a:solidFill>
                  <a:schemeClr val="dk1"/>
                </a:solidFill>
              </a:rPr>
              <a:t>18-24 años</a:t>
            </a:r>
            <a:r>
              <a:rPr lang="es-ES">
                <a:solidFill>
                  <a:schemeClr val="dk1"/>
                </a:solidFill>
              </a:rPr>
              <a:t>: Jóvenes adultos, posiblemente estudiantes universitarios o recién graduados.</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s-ES" b="1">
                <a:solidFill>
                  <a:schemeClr val="dk1"/>
                </a:solidFill>
              </a:rPr>
              <a:t>25-34 años</a:t>
            </a:r>
            <a:r>
              <a:rPr lang="es-ES">
                <a:solidFill>
                  <a:schemeClr val="dk1"/>
                </a:solidFill>
              </a:rPr>
              <a:t>: Profesionales jóvenes y parejas jóvenes.</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s-ES" b="1">
                <a:solidFill>
                  <a:schemeClr val="dk1"/>
                </a:solidFill>
              </a:rPr>
              <a:t>35-44 años</a:t>
            </a:r>
            <a:r>
              <a:rPr lang="es-ES">
                <a:solidFill>
                  <a:schemeClr val="dk1"/>
                </a:solidFill>
              </a:rPr>
              <a:t>: Adultos en su carrera media y posiblemente con familias jóvenes.</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s-ES" b="1">
                <a:solidFill>
                  <a:schemeClr val="dk1"/>
                </a:solidFill>
              </a:rPr>
              <a:t>45-54 años</a:t>
            </a:r>
            <a:r>
              <a:rPr lang="es-ES">
                <a:solidFill>
                  <a:schemeClr val="dk1"/>
                </a:solidFill>
              </a:rPr>
              <a:t>: Adultos establecidos, con hijos adolescentes o universitarios.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s-ES" b="1">
                <a:solidFill>
                  <a:schemeClr val="dk1"/>
                </a:solidFill>
              </a:rPr>
              <a:t>Poder Adquisitivo</a:t>
            </a:r>
            <a:r>
              <a:rPr lang="es-ES">
                <a:solidFill>
                  <a:schemeClr val="dk1"/>
                </a:solidFill>
              </a:rPr>
              <a:t>: El enfoque en usuarios con un alto poder adquisitivo sugiere que los productos o servicios promocionados son de gama media-alta o alta, dirigidos a consumidores con una mayor capacidad de gasto. </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s-ES" b="1">
                <a:solidFill>
                  <a:schemeClr val="dk1"/>
                </a:solidFill>
              </a:rPr>
              <a:t>Público Objetivo</a:t>
            </a:r>
            <a:endParaRPr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s-ES" b="1">
                <a:solidFill>
                  <a:schemeClr val="dk1"/>
                </a:solidFill>
              </a:rPr>
              <a:t>Ubicación Geográfica</a:t>
            </a:r>
            <a:r>
              <a:rPr lang="es-ES">
                <a:solidFill>
                  <a:schemeClr val="dk1"/>
                </a:solidFill>
              </a:rPr>
              <a:t>: Usuarios ubicados en España.</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s-ES" b="1">
                <a:solidFill>
                  <a:schemeClr val="dk1"/>
                </a:solidFill>
              </a:rPr>
              <a:t>Idioma</a:t>
            </a:r>
            <a:r>
              <a:rPr lang="es-ES">
                <a:solidFill>
                  <a:schemeClr val="dk1"/>
                </a:solidFill>
              </a:rPr>
              <a:t>: Español.</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s-ES" b="1">
                <a:solidFill>
                  <a:schemeClr val="dk1"/>
                </a:solidFill>
              </a:rPr>
              <a:t>Rango de Edad</a:t>
            </a:r>
            <a:r>
              <a:rPr lang="es-ES">
                <a:solidFill>
                  <a:schemeClr val="dk1"/>
                </a:solidFill>
              </a:rPr>
              <a:t>: Segmentado en cuatro grupos etarios, desde jóvenes adultos hasta adultos de mediana edad.</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s-ES" b="1">
                <a:solidFill>
                  <a:schemeClr val="dk1"/>
                </a:solidFill>
              </a:rPr>
              <a:t>Poder Adquisitivo</a:t>
            </a:r>
            <a:r>
              <a:rPr lang="es-ES">
                <a:solidFill>
                  <a:schemeClr val="dk1"/>
                </a:solidFill>
              </a:rPr>
              <a:t>: Enfocado en usuarios con alto poder adquisitivo, sugiriendo productos o servicios de gama media-alta o alta.</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s-ES" b="1">
                <a:solidFill>
                  <a:schemeClr val="dk1"/>
                </a:solidFill>
              </a:rPr>
              <a:t>Intereses</a:t>
            </a:r>
            <a:r>
              <a:rPr lang="es-ES">
                <a:solidFill>
                  <a:schemeClr val="dk1"/>
                </a:solidFill>
              </a:rPr>
              <a:t>:</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s-ES" b="1">
                <a:solidFill>
                  <a:schemeClr val="dk1"/>
                </a:solidFill>
              </a:rPr>
              <a:t>Educación</a:t>
            </a:r>
            <a:r>
              <a:rPr lang="es-ES">
                <a:solidFill>
                  <a:schemeClr val="dk1"/>
                </a:solidFill>
              </a:rPr>
              <a:t>: Interés en contenido educativo.</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s-ES" b="1">
                <a:solidFill>
                  <a:schemeClr val="dk1"/>
                </a:solidFill>
              </a:rPr>
              <a:t>Arte Digital</a:t>
            </a:r>
            <a:r>
              <a:rPr lang="es-ES">
                <a:solidFill>
                  <a:schemeClr val="dk1"/>
                </a:solidFill>
              </a:rPr>
              <a:t>: Interés en arte digital y tecnologías creativas.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s-ES" b="1">
                <a:solidFill>
                  <a:schemeClr val="dk1"/>
                </a:solidFill>
              </a:rPr>
              <a:t>Comportamientos</a:t>
            </a:r>
            <a:r>
              <a:rPr lang="es-ES">
                <a:solidFill>
                  <a:schemeClr val="dk1"/>
                </a:solidFill>
              </a:rPr>
              <a:t>:</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s-ES">
                <a:solidFill>
                  <a:schemeClr val="dk1"/>
                </a:solidFill>
              </a:rPr>
              <a:t>Interactúan con contenido relacionado con la cultura y la educación.</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s-ES">
                <a:solidFill>
                  <a:schemeClr val="dk1"/>
                </a:solidFill>
              </a:rPr>
              <a:t>Tienen un comportamiento activo en temas tecnológicos.</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s-ES">
                <a:solidFill>
                  <a:schemeClr val="dk1"/>
                </a:solidFill>
              </a:rPr>
              <a:t>Muestran interés en el arte, la tecnología y la educación combinados.</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s-ES">
                <a:solidFill>
                  <a:schemeClr val="dk1"/>
                </a:solidFill>
              </a:rPr>
              <a:t>Participan en hashtags y temas específicos como #diseñográfico, #diseñomultimedia, #diseños, #diseño3d, #diseñografico.</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314d89c234e_0_0:notes"/>
          <p:cNvSpPr>
            <a:spLocks noGrp="1" noRot="1" noChangeAspect="1"/>
          </p:cNvSpPr>
          <p:nvPr>
            <p:ph type="sldImg" idx="2"/>
          </p:nvPr>
        </p:nvSpPr>
        <p:spPr>
          <a:xfrm>
            <a:off x="381187"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314d89c234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es-ES" sz="1300" b="1">
                <a:solidFill>
                  <a:schemeClr val="dk1"/>
                </a:solidFill>
              </a:rPr>
              <a:t>Resumen de Segmentación para el ejemplo del master in Digital Art presencial: </a:t>
            </a:r>
            <a:endParaRPr sz="1300"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s-ES" b="1">
                <a:solidFill>
                  <a:schemeClr val="dk1"/>
                </a:solidFill>
              </a:rPr>
              <a:t>Ubicación</a:t>
            </a:r>
            <a:r>
              <a:rPr lang="es-ES">
                <a:solidFill>
                  <a:schemeClr val="dk1"/>
                </a:solidFill>
              </a:rPr>
              <a:t>:</a:t>
            </a:r>
            <a:endParaRPr>
              <a:solidFill>
                <a:schemeClr val="dk1"/>
              </a:solidFill>
            </a:endParaRPr>
          </a:p>
          <a:p>
            <a:pPr marL="457200" lvl="0" indent="-298450" algn="l" rtl="0">
              <a:lnSpc>
                <a:spcPct val="115000"/>
              </a:lnSpc>
              <a:spcBef>
                <a:spcPts val="1200"/>
              </a:spcBef>
              <a:spcAft>
                <a:spcPts val="0"/>
              </a:spcAft>
              <a:buClr>
                <a:schemeClr val="dk1"/>
              </a:buClr>
              <a:buSzPts val="1100"/>
              <a:buChar char="●"/>
            </a:pPr>
            <a:r>
              <a:rPr lang="es-ES" b="1">
                <a:solidFill>
                  <a:schemeClr val="dk1"/>
                </a:solidFill>
              </a:rPr>
              <a:t>España</a:t>
            </a:r>
            <a:endParaRPr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s-ES" b="1">
                <a:solidFill>
                  <a:schemeClr val="dk1"/>
                </a:solidFill>
              </a:rPr>
              <a:t>Idiomas</a:t>
            </a:r>
            <a:r>
              <a:rPr lang="es-ES">
                <a:solidFill>
                  <a:schemeClr val="dk1"/>
                </a:solidFill>
              </a:rPr>
              <a:t>:</a:t>
            </a:r>
            <a:endParaRPr>
              <a:solidFill>
                <a:schemeClr val="dk1"/>
              </a:solidFill>
            </a:endParaRPr>
          </a:p>
          <a:p>
            <a:pPr marL="457200" lvl="0" indent="-298450" algn="l" rtl="0">
              <a:lnSpc>
                <a:spcPct val="115000"/>
              </a:lnSpc>
              <a:spcBef>
                <a:spcPts val="1200"/>
              </a:spcBef>
              <a:spcAft>
                <a:spcPts val="0"/>
              </a:spcAft>
              <a:buClr>
                <a:schemeClr val="dk1"/>
              </a:buClr>
              <a:buSzPts val="1100"/>
              <a:buChar char="●"/>
            </a:pPr>
            <a:r>
              <a:rPr lang="es-ES" b="1">
                <a:solidFill>
                  <a:schemeClr val="dk1"/>
                </a:solidFill>
              </a:rPr>
              <a:t>Español</a:t>
            </a:r>
            <a:endParaRPr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s-ES" b="1">
                <a:solidFill>
                  <a:schemeClr val="dk1"/>
                </a:solidFill>
              </a:rPr>
              <a:t>Edades</a:t>
            </a:r>
            <a:r>
              <a:rPr lang="es-ES">
                <a:solidFill>
                  <a:schemeClr val="dk1"/>
                </a:solidFill>
              </a:rPr>
              <a:t>:</a:t>
            </a:r>
            <a:endParaRPr>
              <a:solidFill>
                <a:schemeClr val="dk1"/>
              </a:solidFill>
            </a:endParaRPr>
          </a:p>
          <a:p>
            <a:pPr marL="457200" lvl="0" indent="-298450" algn="l" rtl="0">
              <a:lnSpc>
                <a:spcPct val="115000"/>
              </a:lnSpc>
              <a:spcBef>
                <a:spcPts val="1200"/>
              </a:spcBef>
              <a:spcAft>
                <a:spcPts val="0"/>
              </a:spcAft>
              <a:buClr>
                <a:schemeClr val="dk1"/>
              </a:buClr>
              <a:buSzPts val="1100"/>
              <a:buChar char="●"/>
            </a:pPr>
            <a:r>
              <a:rPr lang="es-ES" b="1">
                <a:solidFill>
                  <a:schemeClr val="dk1"/>
                </a:solidFill>
              </a:rPr>
              <a:t>18-24 años</a:t>
            </a:r>
            <a:endParaRPr b="1">
              <a:solidFill>
                <a:schemeClr val="dk1"/>
              </a:solidFill>
            </a:endParaRPr>
          </a:p>
          <a:p>
            <a:pPr marL="457200" lvl="0" indent="-298450" algn="l" rtl="0">
              <a:lnSpc>
                <a:spcPct val="115000"/>
              </a:lnSpc>
              <a:spcBef>
                <a:spcPts val="0"/>
              </a:spcBef>
              <a:spcAft>
                <a:spcPts val="0"/>
              </a:spcAft>
              <a:buClr>
                <a:schemeClr val="dk1"/>
              </a:buClr>
              <a:buSzPts val="1100"/>
              <a:buChar char="●"/>
            </a:pPr>
            <a:r>
              <a:rPr lang="es-ES" b="1">
                <a:solidFill>
                  <a:schemeClr val="dk1"/>
                </a:solidFill>
              </a:rPr>
              <a:t>25-34 años</a:t>
            </a:r>
            <a:endParaRPr b="1">
              <a:solidFill>
                <a:schemeClr val="dk1"/>
              </a:solidFill>
            </a:endParaRPr>
          </a:p>
          <a:p>
            <a:pPr marL="457200" lvl="0" indent="-298450" algn="l" rtl="0">
              <a:lnSpc>
                <a:spcPct val="115000"/>
              </a:lnSpc>
              <a:spcBef>
                <a:spcPts val="0"/>
              </a:spcBef>
              <a:spcAft>
                <a:spcPts val="0"/>
              </a:spcAft>
              <a:buClr>
                <a:schemeClr val="dk1"/>
              </a:buClr>
              <a:buSzPts val="1100"/>
              <a:buChar char="●"/>
            </a:pPr>
            <a:r>
              <a:rPr lang="es-ES" b="1">
                <a:solidFill>
                  <a:schemeClr val="dk1"/>
                </a:solidFill>
              </a:rPr>
              <a:t>35-44 años</a:t>
            </a:r>
            <a:endParaRPr b="1">
              <a:solidFill>
                <a:schemeClr val="dk1"/>
              </a:solidFill>
            </a:endParaRPr>
          </a:p>
          <a:p>
            <a:pPr marL="457200" lvl="0" indent="-298450" algn="l" rtl="0">
              <a:lnSpc>
                <a:spcPct val="115000"/>
              </a:lnSpc>
              <a:spcBef>
                <a:spcPts val="0"/>
              </a:spcBef>
              <a:spcAft>
                <a:spcPts val="0"/>
              </a:spcAft>
              <a:buClr>
                <a:schemeClr val="dk1"/>
              </a:buClr>
              <a:buSzPts val="1100"/>
              <a:buChar char="●"/>
            </a:pPr>
            <a:r>
              <a:rPr lang="es-ES" b="1">
                <a:solidFill>
                  <a:schemeClr val="dk1"/>
                </a:solidFill>
              </a:rPr>
              <a:t>45-54 años</a:t>
            </a:r>
            <a:endParaRPr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s-ES" b="1">
                <a:solidFill>
                  <a:schemeClr val="dk1"/>
                </a:solidFill>
              </a:rPr>
              <a:t>Poder Adquisitivo</a:t>
            </a:r>
            <a:r>
              <a:rPr lang="es-ES">
                <a:solidFill>
                  <a:schemeClr val="dk1"/>
                </a:solidFill>
              </a:rPr>
              <a:t>:</a:t>
            </a:r>
            <a:endParaRPr>
              <a:solidFill>
                <a:schemeClr val="dk1"/>
              </a:solidFill>
            </a:endParaRPr>
          </a:p>
          <a:p>
            <a:pPr marL="457200" lvl="0" indent="-298450" algn="l" rtl="0">
              <a:lnSpc>
                <a:spcPct val="115000"/>
              </a:lnSpc>
              <a:spcBef>
                <a:spcPts val="1200"/>
              </a:spcBef>
              <a:spcAft>
                <a:spcPts val="0"/>
              </a:spcAft>
              <a:buClr>
                <a:schemeClr val="dk1"/>
              </a:buClr>
              <a:buSzPts val="1100"/>
              <a:buChar char="●"/>
            </a:pPr>
            <a:r>
              <a:rPr lang="es-ES" b="1">
                <a:solidFill>
                  <a:schemeClr val="dk1"/>
                </a:solidFill>
              </a:rPr>
              <a:t>Alto poder adquisitivo</a:t>
            </a:r>
            <a:endParaRPr b="1">
              <a:solidFill>
                <a:schemeClr val="dk1"/>
              </a:solidFill>
            </a:endParaRPr>
          </a:p>
          <a:p>
            <a:pPr marL="0" lvl="0" indent="0" algn="l" rtl="0">
              <a:lnSpc>
                <a:spcPct val="115000"/>
              </a:lnSpc>
              <a:spcBef>
                <a:spcPts val="1400"/>
              </a:spcBef>
              <a:spcAft>
                <a:spcPts val="0"/>
              </a:spcAft>
              <a:buClr>
                <a:schemeClr val="dk1"/>
              </a:buClr>
              <a:buSzPts val="1100"/>
              <a:buFont typeface="Arial"/>
              <a:buNone/>
            </a:pPr>
            <a:r>
              <a:rPr lang="es-ES" sz="1300" b="1">
                <a:solidFill>
                  <a:schemeClr val="dk1"/>
                </a:solidFill>
              </a:rPr>
              <a:t>Descripción de la Campaña</a:t>
            </a:r>
            <a:endParaRPr sz="1300"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s-ES" b="1">
                <a:solidFill>
                  <a:schemeClr val="dk1"/>
                </a:solidFill>
              </a:rPr>
              <a:t>Objetivo de la Campaña</a:t>
            </a:r>
            <a:endParaRPr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s-ES">
                <a:solidFill>
                  <a:schemeClr val="dk1"/>
                </a:solidFill>
              </a:rPr>
              <a:t>El objetivo principal de esta campaña es alcanzar a una audiencia en España que hable español y tenga un alto poder adquisitivo. La campaña está diseñada para captar la atención de varias franjas etarias, abarcando desde jóvenes adultos hasta adultos de mediana edad.</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s-ES" b="1">
                <a:solidFill>
                  <a:schemeClr val="dk1"/>
                </a:solidFill>
              </a:rPr>
              <a:t>Público Objetivo</a:t>
            </a:r>
            <a:endParaRPr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s-ES" b="1">
                <a:solidFill>
                  <a:schemeClr val="dk1"/>
                </a:solidFill>
              </a:rPr>
              <a:t>Ubicación Geográfica</a:t>
            </a:r>
            <a:r>
              <a:rPr lang="es-ES">
                <a:solidFill>
                  <a:schemeClr val="dk1"/>
                </a:solidFill>
              </a:rPr>
              <a:t>: La campaña está dirigida exclusivamente a usuarios en España, lo cual permite una mejor adaptación del contenido a la cultura y el contexto local.</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s-ES" b="1">
                <a:solidFill>
                  <a:schemeClr val="dk1"/>
                </a:solidFill>
              </a:rPr>
              <a:t>Idioma</a:t>
            </a:r>
            <a:r>
              <a:rPr lang="es-ES">
                <a:solidFill>
                  <a:schemeClr val="dk1"/>
                </a:solidFill>
              </a:rPr>
              <a:t>: Al estar en español, la campaña se asegura de comunicarse de manera efectiva con su audiencia, eliminando barreras lingüísticas.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s-ES" b="1">
                <a:solidFill>
                  <a:schemeClr val="dk1"/>
                </a:solidFill>
              </a:rPr>
              <a:t>Rango de Edad</a:t>
            </a:r>
            <a:r>
              <a:rPr lang="es-ES">
                <a:solidFill>
                  <a:schemeClr val="dk1"/>
                </a:solidFill>
              </a:rPr>
              <a:t>: La campaña se segmenta en cuatro grupos de edad:</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s-ES" b="1">
                <a:solidFill>
                  <a:schemeClr val="dk1"/>
                </a:solidFill>
              </a:rPr>
              <a:t>18-24 años</a:t>
            </a:r>
            <a:r>
              <a:rPr lang="es-ES">
                <a:solidFill>
                  <a:schemeClr val="dk1"/>
                </a:solidFill>
              </a:rPr>
              <a:t>: Jóvenes adultos, posiblemente estudiantes universitarios o recién graduados.</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s-ES" b="1">
                <a:solidFill>
                  <a:schemeClr val="dk1"/>
                </a:solidFill>
              </a:rPr>
              <a:t>25-34 años</a:t>
            </a:r>
            <a:r>
              <a:rPr lang="es-ES">
                <a:solidFill>
                  <a:schemeClr val="dk1"/>
                </a:solidFill>
              </a:rPr>
              <a:t>: Profesionales jóvenes y parejas jóvenes.</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s-ES" b="1">
                <a:solidFill>
                  <a:schemeClr val="dk1"/>
                </a:solidFill>
              </a:rPr>
              <a:t>35-44 años</a:t>
            </a:r>
            <a:r>
              <a:rPr lang="es-ES">
                <a:solidFill>
                  <a:schemeClr val="dk1"/>
                </a:solidFill>
              </a:rPr>
              <a:t>: Adultos en su carrera media y posiblemente con familias jóvenes.</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s-ES" b="1">
                <a:solidFill>
                  <a:schemeClr val="dk1"/>
                </a:solidFill>
              </a:rPr>
              <a:t>45-54 años</a:t>
            </a:r>
            <a:r>
              <a:rPr lang="es-ES">
                <a:solidFill>
                  <a:schemeClr val="dk1"/>
                </a:solidFill>
              </a:rPr>
              <a:t>: Adultos establecidos, con hijos adolescentes o universitarios.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s-ES" b="1">
                <a:solidFill>
                  <a:schemeClr val="dk1"/>
                </a:solidFill>
              </a:rPr>
              <a:t>Poder Adquisitivo</a:t>
            </a:r>
            <a:r>
              <a:rPr lang="es-ES">
                <a:solidFill>
                  <a:schemeClr val="dk1"/>
                </a:solidFill>
              </a:rPr>
              <a:t>: El enfoque en usuarios con un alto poder adquisitivo sugiere que los productos o servicios promocionados son de gama media-alta o alta, dirigidos a consumidores con una mayor capacidad de gasto. </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s-ES" b="1">
                <a:solidFill>
                  <a:schemeClr val="dk1"/>
                </a:solidFill>
              </a:rPr>
              <a:t>Público Objetivo</a:t>
            </a:r>
            <a:endParaRPr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s-ES" b="1">
                <a:solidFill>
                  <a:schemeClr val="dk1"/>
                </a:solidFill>
              </a:rPr>
              <a:t>Ubicación Geográfica</a:t>
            </a:r>
            <a:r>
              <a:rPr lang="es-ES">
                <a:solidFill>
                  <a:schemeClr val="dk1"/>
                </a:solidFill>
              </a:rPr>
              <a:t>: Usuarios ubicados en España.</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s-ES" b="1">
                <a:solidFill>
                  <a:schemeClr val="dk1"/>
                </a:solidFill>
              </a:rPr>
              <a:t>Idioma</a:t>
            </a:r>
            <a:r>
              <a:rPr lang="es-ES">
                <a:solidFill>
                  <a:schemeClr val="dk1"/>
                </a:solidFill>
              </a:rPr>
              <a:t>: Español.</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s-ES" b="1">
                <a:solidFill>
                  <a:schemeClr val="dk1"/>
                </a:solidFill>
              </a:rPr>
              <a:t>Rango de Edad</a:t>
            </a:r>
            <a:r>
              <a:rPr lang="es-ES">
                <a:solidFill>
                  <a:schemeClr val="dk1"/>
                </a:solidFill>
              </a:rPr>
              <a:t>: Segmentado en cuatro grupos etarios, desde jóvenes adultos hasta adultos de mediana edad.</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s-ES" b="1">
                <a:solidFill>
                  <a:schemeClr val="dk1"/>
                </a:solidFill>
              </a:rPr>
              <a:t>Poder Adquisitivo</a:t>
            </a:r>
            <a:r>
              <a:rPr lang="es-ES">
                <a:solidFill>
                  <a:schemeClr val="dk1"/>
                </a:solidFill>
              </a:rPr>
              <a:t>: Enfocado en usuarios con alto poder adquisitivo, sugiriendo productos o servicios de gama media-alta o alta.</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s-ES" b="1">
                <a:solidFill>
                  <a:schemeClr val="dk1"/>
                </a:solidFill>
              </a:rPr>
              <a:t>Intereses</a:t>
            </a:r>
            <a:r>
              <a:rPr lang="es-ES">
                <a:solidFill>
                  <a:schemeClr val="dk1"/>
                </a:solidFill>
              </a:rPr>
              <a:t>:</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s-ES" b="1">
                <a:solidFill>
                  <a:schemeClr val="dk1"/>
                </a:solidFill>
              </a:rPr>
              <a:t>Educación</a:t>
            </a:r>
            <a:r>
              <a:rPr lang="es-ES">
                <a:solidFill>
                  <a:schemeClr val="dk1"/>
                </a:solidFill>
              </a:rPr>
              <a:t>: Interés en contenido educativo.</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s-ES" b="1">
                <a:solidFill>
                  <a:schemeClr val="dk1"/>
                </a:solidFill>
              </a:rPr>
              <a:t>Arte Digital</a:t>
            </a:r>
            <a:r>
              <a:rPr lang="es-ES">
                <a:solidFill>
                  <a:schemeClr val="dk1"/>
                </a:solidFill>
              </a:rPr>
              <a:t>: Interés en arte digital y tecnologías creativas.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s-ES" b="1">
                <a:solidFill>
                  <a:schemeClr val="dk1"/>
                </a:solidFill>
              </a:rPr>
              <a:t>Comportamientos</a:t>
            </a:r>
            <a:r>
              <a:rPr lang="es-ES">
                <a:solidFill>
                  <a:schemeClr val="dk1"/>
                </a:solidFill>
              </a:rPr>
              <a:t>:</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s-ES">
                <a:solidFill>
                  <a:schemeClr val="dk1"/>
                </a:solidFill>
              </a:rPr>
              <a:t>Interactúan con contenido relacionado con la cultura y la educación.</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s-ES">
                <a:solidFill>
                  <a:schemeClr val="dk1"/>
                </a:solidFill>
              </a:rPr>
              <a:t>Tienen un comportamiento activo en temas tecnológicos.</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s-ES">
                <a:solidFill>
                  <a:schemeClr val="dk1"/>
                </a:solidFill>
              </a:rPr>
              <a:t>Muestran interés en el arte, la tecnología y la educación combinados.</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s-ES">
                <a:solidFill>
                  <a:schemeClr val="dk1"/>
                </a:solidFill>
              </a:rPr>
              <a:t>Participan en hashtags y temas específicos como #diseñográfico, #diseñomultimedia, #diseños, #diseño3d, #diseñografico.</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314d89c234e_0_98:notes"/>
          <p:cNvSpPr>
            <a:spLocks noGrp="1" noRot="1" noChangeAspect="1"/>
          </p:cNvSpPr>
          <p:nvPr>
            <p:ph type="sldImg" idx="2"/>
          </p:nvPr>
        </p:nvSpPr>
        <p:spPr>
          <a:xfrm>
            <a:off x="381187"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314d89c234e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es-ES" sz="1300" b="1">
                <a:solidFill>
                  <a:schemeClr val="dk1"/>
                </a:solidFill>
              </a:rPr>
              <a:t>Resumen de Segmentación para el ejemplo del master in Digital Art presencial: </a:t>
            </a:r>
            <a:endParaRPr sz="1300"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s-ES" b="1">
                <a:solidFill>
                  <a:schemeClr val="dk1"/>
                </a:solidFill>
              </a:rPr>
              <a:t>Ubicación</a:t>
            </a:r>
            <a:r>
              <a:rPr lang="es-ES">
                <a:solidFill>
                  <a:schemeClr val="dk1"/>
                </a:solidFill>
              </a:rPr>
              <a:t>:</a:t>
            </a:r>
            <a:endParaRPr>
              <a:solidFill>
                <a:schemeClr val="dk1"/>
              </a:solidFill>
            </a:endParaRPr>
          </a:p>
          <a:p>
            <a:pPr marL="457200" lvl="0" indent="-298450" algn="l" rtl="0">
              <a:lnSpc>
                <a:spcPct val="115000"/>
              </a:lnSpc>
              <a:spcBef>
                <a:spcPts val="1200"/>
              </a:spcBef>
              <a:spcAft>
                <a:spcPts val="0"/>
              </a:spcAft>
              <a:buClr>
                <a:schemeClr val="dk1"/>
              </a:buClr>
              <a:buSzPts val="1100"/>
              <a:buChar char="●"/>
            </a:pPr>
            <a:r>
              <a:rPr lang="es-ES" b="1">
                <a:solidFill>
                  <a:schemeClr val="dk1"/>
                </a:solidFill>
              </a:rPr>
              <a:t>España</a:t>
            </a:r>
            <a:endParaRPr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s-ES" b="1">
                <a:solidFill>
                  <a:schemeClr val="dk1"/>
                </a:solidFill>
              </a:rPr>
              <a:t>Idiomas</a:t>
            </a:r>
            <a:r>
              <a:rPr lang="es-ES">
                <a:solidFill>
                  <a:schemeClr val="dk1"/>
                </a:solidFill>
              </a:rPr>
              <a:t>:</a:t>
            </a:r>
            <a:endParaRPr>
              <a:solidFill>
                <a:schemeClr val="dk1"/>
              </a:solidFill>
            </a:endParaRPr>
          </a:p>
          <a:p>
            <a:pPr marL="457200" lvl="0" indent="-298450" algn="l" rtl="0">
              <a:lnSpc>
                <a:spcPct val="115000"/>
              </a:lnSpc>
              <a:spcBef>
                <a:spcPts val="1200"/>
              </a:spcBef>
              <a:spcAft>
                <a:spcPts val="0"/>
              </a:spcAft>
              <a:buClr>
                <a:schemeClr val="dk1"/>
              </a:buClr>
              <a:buSzPts val="1100"/>
              <a:buChar char="●"/>
            </a:pPr>
            <a:r>
              <a:rPr lang="es-ES" b="1">
                <a:solidFill>
                  <a:schemeClr val="dk1"/>
                </a:solidFill>
              </a:rPr>
              <a:t>Español</a:t>
            </a:r>
            <a:endParaRPr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s-ES" b="1">
                <a:solidFill>
                  <a:schemeClr val="dk1"/>
                </a:solidFill>
              </a:rPr>
              <a:t>Edades</a:t>
            </a:r>
            <a:r>
              <a:rPr lang="es-ES">
                <a:solidFill>
                  <a:schemeClr val="dk1"/>
                </a:solidFill>
              </a:rPr>
              <a:t>:</a:t>
            </a:r>
            <a:endParaRPr>
              <a:solidFill>
                <a:schemeClr val="dk1"/>
              </a:solidFill>
            </a:endParaRPr>
          </a:p>
          <a:p>
            <a:pPr marL="457200" lvl="0" indent="-298450" algn="l" rtl="0">
              <a:lnSpc>
                <a:spcPct val="115000"/>
              </a:lnSpc>
              <a:spcBef>
                <a:spcPts val="1200"/>
              </a:spcBef>
              <a:spcAft>
                <a:spcPts val="0"/>
              </a:spcAft>
              <a:buClr>
                <a:schemeClr val="dk1"/>
              </a:buClr>
              <a:buSzPts val="1100"/>
              <a:buChar char="●"/>
            </a:pPr>
            <a:r>
              <a:rPr lang="es-ES" b="1">
                <a:solidFill>
                  <a:schemeClr val="dk1"/>
                </a:solidFill>
              </a:rPr>
              <a:t>18-24 años</a:t>
            </a:r>
            <a:endParaRPr b="1">
              <a:solidFill>
                <a:schemeClr val="dk1"/>
              </a:solidFill>
            </a:endParaRPr>
          </a:p>
          <a:p>
            <a:pPr marL="457200" lvl="0" indent="-298450" algn="l" rtl="0">
              <a:lnSpc>
                <a:spcPct val="115000"/>
              </a:lnSpc>
              <a:spcBef>
                <a:spcPts val="0"/>
              </a:spcBef>
              <a:spcAft>
                <a:spcPts val="0"/>
              </a:spcAft>
              <a:buClr>
                <a:schemeClr val="dk1"/>
              </a:buClr>
              <a:buSzPts val="1100"/>
              <a:buChar char="●"/>
            </a:pPr>
            <a:r>
              <a:rPr lang="es-ES" b="1">
                <a:solidFill>
                  <a:schemeClr val="dk1"/>
                </a:solidFill>
              </a:rPr>
              <a:t>25-34 años</a:t>
            </a:r>
            <a:endParaRPr b="1">
              <a:solidFill>
                <a:schemeClr val="dk1"/>
              </a:solidFill>
            </a:endParaRPr>
          </a:p>
          <a:p>
            <a:pPr marL="457200" lvl="0" indent="-298450" algn="l" rtl="0">
              <a:lnSpc>
                <a:spcPct val="115000"/>
              </a:lnSpc>
              <a:spcBef>
                <a:spcPts val="0"/>
              </a:spcBef>
              <a:spcAft>
                <a:spcPts val="0"/>
              </a:spcAft>
              <a:buClr>
                <a:schemeClr val="dk1"/>
              </a:buClr>
              <a:buSzPts val="1100"/>
              <a:buChar char="●"/>
            </a:pPr>
            <a:r>
              <a:rPr lang="es-ES" b="1">
                <a:solidFill>
                  <a:schemeClr val="dk1"/>
                </a:solidFill>
              </a:rPr>
              <a:t>35-44 años</a:t>
            </a:r>
            <a:endParaRPr b="1">
              <a:solidFill>
                <a:schemeClr val="dk1"/>
              </a:solidFill>
            </a:endParaRPr>
          </a:p>
          <a:p>
            <a:pPr marL="457200" lvl="0" indent="-298450" algn="l" rtl="0">
              <a:lnSpc>
                <a:spcPct val="115000"/>
              </a:lnSpc>
              <a:spcBef>
                <a:spcPts val="0"/>
              </a:spcBef>
              <a:spcAft>
                <a:spcPts val="0"/>
              </a:spcAft>
              <a:buClr>
                <a:schemeClr val="dk1"/>
              </a:buClr>
              <a:buSzPts val="1100"/>
              <a:buChar char="●"/>
            </a:pPr>
            <a:r>
              <a:rPr lang="es-ES" b="1">
                <a:solidFill>
                  <a:schemeClr val="dk1"/>
                </a:solidFill>
              </a:rPr>
              <a:t>45-54 años</a:t>
            </a:r>
            <a:endParaRPr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s-ES" b="1">
                <a:solidFill>
                  <a:schemeClr val="dk1"/>
                </a:solidFill>
              </a:rPr>
              <a:t>Poder Adquisitivo</a:t>
            </a:r>
            <a:r>
              <a:rPr lang="es-ES">
                <a:solidFill>
                  <a:schemeClr val="dk1"/>
                </a:solidFill>
              </a:rPr>
              <a:t>:</a:t>
            </a:r>
            <a:endParaRPr>
              <a:solidFill>
                <a:schemeClr val="dk1"/>
              </a:solidFill>
            </a:endParaRPr>
          </a:p>
          <a:p>
            <a:pPr marL="457200" lvl="0" indent="-298450" algn="l" rtl="0">
              <a:lnSpc>
                <a:spcPct val="115000"/>
              </a:lnSpc>
              <a:spcBef>
                <a:spcPts val="1200"/>
              </a:spcBef>
              <a:spcAft>
                <a:spcPts val="0"/>
              </a:spcAft>
              <a:buClr>
                <a:schemeClr val="dk1"/>
              </a:buClr>
              <a:buSzPts val="1100"/>
              <a:buChar char="●"/>
            </a:pPr>
            <a:r>
              <a:rPr lang="es-ES" b="1">
                <a:solidFill>
                  <a:schemeClr val="dk1"/>
                </a:solidFill>
              </a:rPr>
              <a:t>Alto poder adquisitivo</a:t>
            </a:r>
            <a:endParaRPr b="1">
              <a:solidFill>
                <a:schemeClr val="dk1"/>
              </a:solidFill>
            </a:endParaRPr>
          </a:p>
          <a:p>
            <a:pPr marL="0" lvl="0" indent="0" algn="l" rtl="0">
              <a:lnSpc>
                <a:spcPct val="115000"/>
              </a:lnSpc>
              <a:spcBef>
                <a:spcPts val="1400"/>
              </a:spcBef>
              <a:spcAft>
                <a:spcPts val="0"/>
              </a:spcAft>
              <a:buClr>
                <a:schemeClr val="dk1"/>
              </a:buClr>
              <a:buSzPts val="1100"/>
              <a:buFont typeface="Arial"/>
              <a:buNone/>
            </a:pPr>
            <a:r>
              <a:rPr lang="es-ES" sz="1300" b="1">
                <a:solidFill>
                  <a:schemeClr val="dk1"/>
                </a:solidFill>
              </a:rPr>
              <a:t>Descripción de la Campaña</a:t>
            </a:r>
            <a:endParaRPr sz="1300"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s-ES" b="1">
                <a:solidFill>
                  <a:schemeClr val="dk1"/>
                </a:solidFill>
              </a:rPr>
              <a:t>Objetivo de la Campaña</a:t>
            </a:r>
            <a:endParaRPr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s-ES">
                <a:solidFill>
                  <a:schemeClr val="dk1"/>
                </a:solidFill>
              </a:rPr>
              <a:t>El objetivo principal de esta campaña es alcanzar a una audiencia en España que hable español y tenga un alto poder adquisitivo. La campaña está diseñada para captar la atención de varias franjas etarias, abarcando desde jóvenes adultos hasta adultos de mediana edad.</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s-ES" b="1">
                <a:solidFill>
                  <a:schemeClr val="dk1"/>
                </a:solidFill>
              </a:rPr>
              <a:t>Público Objetivo</a:t>
            </a:r>
            <a:endParaRPr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s-ES" b="1">
                <a:solidFill>
                  <a:schemeClr val="dk1"/>
                </a:solidFill>
              </a:rPr>
              <a:t>Ubicación Geográfica</a:t>
            </a:r>
            <a:r>
              <a:rPr lang="es-ES">
                <a:solidFill>
                  <a:schemeClr val="dk1"/>
                </a:solidFill>
              </a:rPr>
              <a:t>: La campaña está dirigida exclusivamente a usuarios en España, lo cual permite una mejor adaptación del contenido a la cultura y el contexto local.</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s-ES" b="1">
                <a:solidFill>
                  <a:schemeClr val="dk1"/>
                </a:solidFill>
              </a:rPr>
              <a:t>Idioma</a:t>
            </a:r>
            <a:r>
              <a:rPr lang="es-ES">
                <a:solidFill>
                  <a:schemeClr val="dk1"/>
                </a:solidFill>
              </a:rPr>
              <a:t>: Al estar en español, la campaña se asegura de comunicarse de manera efectiva con su audiencia, eliminando barreras lingüísticas.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s-ES" b="1">
                <a:solidFill>
                  <a:schemeClr val="dk1"/>
                </a:solidFill>
              </a:rPr>
              <a:t>Rango de Edad</a:t>
            </a:r>
            <a:r>
              <a:rPr lang="es-ES">
                <a:solidFill>
                  <a:schemeClr val="dk1"/>
                </a:solidFill>
              </a:rPr>
              <a:t>: La campaña se segmenta en cuatro grupos de edad:</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s-ES" b="1">
                <a:solidFill>
                  <a:schemeClr val="dk1"/>
                </a:solidFill>
              </a:rPr>
              <a:t>18-24 años</a:t>
            </a:r>
            <a:r>
              <a:rPr lang="es-ES">
                <a:solidFill>
                  <a:schemeClr val="dk1"/>
                </a:solidFill>
              </a:rPr>
              <a:t>: Jóvenes adultos, posiblemente estudiantes universitarios o recién graduados.</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s-ES" b="1">
                <a:solidFill>
                  <a:schemeClr val="dk1"/>
                </a:solidFill>
              </a:rPr>
              <a:t>25-34 años</a:t>
            </a:r>
            <a:r>
              <a:rPr lang="es-ES">
                <a:solidFill>
                  <a:schemeClr val="dk1"/>
                </a:solidFill>
              </a:rPr>
              <a:t>: Profesionales jóvenes y parejas jóvenes.</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s-ES" b="1">
                <a:solidFill>
                  <a:schemeClr val="dk1"/>
                </a:solidFill>
              </a:rPr>
              <a:t>35-44 años</a:t>
            </a:r>
            <a:r>
              <a:rPr lang="es-ES">
                <a:solidFill>
                  <a:schemeClr val="dk1"/>
                </a:solidFill>
              </a:rPr>
              <a:t>: Adultos en su carrera media y posiblemente con familias jóvenes.</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s-ES" b="1">
                <a:solidFill>
                  <a:schemeClr val="dk1"/>
                </a:solidFill>
              </a:rPr>
              <a:t>45-54 años</a:t>
            </a:r>
            <a:r>
              <a:rPr lang="es-ES">
                <a:solidFill>
                  <a:schemeClr val="dk1"/>
                </a:solidFill>
              </a:rPr>
              <a:t>: Adultos establecidos, con hijos adolescentes o universitarios.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s-ES" b="1">
                <a:solidFill>
                  <a:schemeClr val="dk1"/>
                </a:solidFill>
              </a:rPr>
              <a:t>Poder Adquisitivo</a:t>
            </a:r>
            <a:r>
              <a:rPr lang="es-ES">
                <a:solidFill>
                  <a:schemeClr val="dk1"/>
                </a:solidFill>
              </a:rPr>
              <a:t>: El enfoque en usuarios con un alto poder adquisitivo sugiere que los productos o servicios promocionados son de gama media-alta o alta, dirigidos a consumidores con una mayor capacidad de gasto. </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s-ES" b="1">
                <a:solidFill>
                  <a:schemeClr val="dk1"/>
                </a:solidFill>
              </a:rPr>
              <a:t>Público Objetivo</a:t>
            </a:r>
            <a:endParaRPr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s-ES" b="1">
                <a:solidFill>
                  <a:schemeClr val="dk1"/>
                </a:solidFill>
              </a:rPr>
              <a:t>Ubicación Geográfica</a:t>
            </a:r>
            <a:r>
              <a:rPr lang="es-ES">
                <a:solidFill>
                  <a:schemeClr val="dk1"/>
                </a:solidFill>
              </a:rPr>
              <a:t>: Usuarios ubicados en España.</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s-ES" b="1">
                <a:solidFill>
                  <a:schemeClr val="dk1"/>
                </a:solidFill>
              </a:rPr>
              <a:t>Idioma</a:t>
            </a:r>
            <a:r>
              <a:rPr lang="es-ES">
                <a:solidFill>
                  <a:schemeClr val="dk1"/>
                </a:solidFill>
              </a:rPr>
              <a:t>: Español.</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s-ES" b="1">
                <a:solidFill>
                  <a:schemeClr val="dk1"/>
                </a:solidFill>
              </a:rPr>
              <a:t>Rango de Edad</a:t>
            </a:r>
            <a:r>
              <a:rPr lang="es-ES">
                <a:solidFill>
                  <a:schemeClr val="dk1"/>
                </a:solidFill>
              </a:rPr>
              <a:t>: Segmentado en cuatro grupos etarios, desde jóvenes adultos hasta adultos de mediana edad.</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s-ES" b="1">
                <a:solidFill>
                  <a:schemeClr val="dk1"/>
                </a:solidFill>
              </a:rPr>
              <a:t>Poder Adquisitivo</a:t>
            </a:r>
            <a:r>
              <a:rPr lang="es-ES">
                <a:solidFill>
                  <a:schemeClr val="dk1"/>
                </a:solidFill>
              </a:rPr>
              <a:t>: Enfocado en usuarios con alto poder adquisitivo, sugiriendo productos o servicios de gama media-alta o alta.</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s-ES" b="1">
                <a:solidFill>
                  <a:schemeClr val="dk1"/>
                </a:solidFill>
              </a:rPr>
              <a:t>Intereses</a:t>
            </a:r>
            <a:r>
              <a:rPr lang="es-ES">
                <a:solidFill>
                  <a:schemeClr val="dk1"/>
                </a:solidFill>
              </a:rPr>
              <a:t>:</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s-ES" b="1">
                <a:solidFill>
                  <a:schemeClr val="dk1"/>
                </a:solidFill>
              </a:rPr>
              <a:t>Educación</a:t>
            </a:r>
            <a:r>
              <a:rPr lang="es-ES">
                <a:solidFill>
                  <a:schemeClr val="dk1"/>
                </a:solidFill>
              </a:rPr>
              <a:t>: Interés en contenido educativo.</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s-ES" b="1">
                <a:solidFill>
                  <a:schemeClr val="dk1"/>
                </a:solidFill>
              </a:rPr>
              <a:t>Arte Digital</a:t>
            </a:r>
            <a:r>
              <a:rPr lang="es-ES">
                <a:solidFill>
                  <a:schemeClr val="dk1"/>
                </a:solidFill>
              </a:rPr>
              <a:t>: Interés en arte digital y tecnologías creativas.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s-ES" b="1">
                <a:solidFill>
                  <a:schemeClr val="dk1"/>
                </a:solidFill>
              </a:rPr>
              <a:t>Comportamientos</a:t>
            </a:r>
            <a:r>
              <a:rPr lang="es-ES">
                <a:solidFill>
                  <a:schemeClr val="dk1"/>
                </a:solidFill>
              </a:rPr>
              <a:t>:</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s-ES">
                <a:solidFill>
                  <a:schemeClr val="dk1"/>
                </a:solidFill>
              </a:rPr>
              <a:t>Interactúan con contenido relacionado con la cultura y la educación.</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s-ES">
                <a:solidFill>
                  <a:schemeClr val="dk1"/>
                </a:solidFill>
              </a:rPr>
              <a:t>Tienen un comportamiento activo en temas tecnológicos.</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s-ES">
                <a:solidFill>
                  <a:schemeClr val="dk1"/>
                </a:solidFill>
              </a:rPr>
              <a:t>Muestran interés en el arte, la tecnología y la educación combinados.</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s-ES">
                <a:solidFill>
                  <a:schemeClr val="dk1"/>
                </a:solidFill>
              </a:rPr>
              <a:t>Participan en hashtags y temas específicos como #diseñográfico, #diseñomultimedia, #diseños, #diseño3d, #diseñografico.</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314d89c234e_0_196:notes"/>
          <p:cNvSpPr>
            <a:spLocks noGrp="1" noRot="1" noChangeAspect="1"/>
          </p:cNvSpPr>
          <p:nvPr>
            <p:ph type="sldImg" idx="2"/>
          </p:nvPr>
        </p:nvSpPr>
        <p:spPr>
          <a:xfrm>
            <a:off x="381187"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314d89c234e_0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es-ES" sz="1300" b="1">
                <a:solidFill>
                  <a:schemeClr val="dk1"/>
                </a:solidFill>
              </a:rPr>
              <a:t>Resumen de Segmentación para el ejemplo del master in Digital Art presencial: </a:t>
            </a:r>
            <a:endParaRPr sz="1300"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s-ES" b="1">
                <a:solidFill>
                  <a:schemeClr val="dk1"/>
                </a:solidFill>
              </a:rPr>
              <a:t>Ubicación</a:t>
            </a:r>
            <a:r>
              <a:rPr lang="es-ES">
                <a:solidFill>
                  <a:schemeClr val="dk1"/>
                </a:solidFill>
              </a:rPr>
              <a:t>:</a:t>
            </a:r>
            <a:endParaRPr>
              <a:solidFill>
                <a:schemeClr val="dk1"/>
              </a:solidFill>
            </a:endParaRPr>
          </a:p>
          <a:p>
            <a:pPr marL="457200" lvl="0" indent="-298450" algn="l" rtl="0">
              <a:lnSpc>
                <a:spcPct val="115000"/>
              </a:lnSpc>
              <a:spcBef>
                <a:spcPts val="1200"/>
              </a:spcBef>
              <a:spcAft>
                <a:spcPts val="0"/>
              </a:spcAft>
              <a:buClr>
                <a:schemeClr val="dk1"/>
              </a:buClr>
              <a:buSzPts val="1100"/>
              <a:buChar char="●"/>
            </a:pPr>
            <a:r>
              <a:rPr lang="es-ES" b="1">
                <a:solidFill>
                  <a:schemeClr val="dk1"/>
                </a:solidFill>
              </a:rPr>
              <a:t>España</a:t>
            </a:r>
            <a:endParaRPr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s-ES" b="1">
                <a:solidFill>
                  <a:schemeClr val="dk1"/>
                </a:solidFill>
              </a:rPr>
              <a:t>Idiomas</a:t>
            </a:r>
            <a:r>
              <a:rPr lang="es-ES">
                <a:solidFill>
                  <a:schemeClr val="dk1"/>
                </a:solidFill>
              </a:rPr>
              <a:t>:</a:t>
            </a:r>
            <a:endParaRPr>
              <a:solidFill>
                <a:schemeClr val="dk1"/>
              </a:solidFill>
            </a:endParaRPr>
          </a:p>
          <a:p>
            <a:pPr marL="457200" lvl="0" indent="-298450" algn="l" rtl="0">
              <a:lnSpc>
                <a:spcPct val="115000"/>
              </a:lnSpc>
              <a:spcBef>
                <a:spcPts val="1200"/>
              </a:spcBef>
              <a:spcAft>
                <a:spcPts val="0"/>
              </a:spcAft>
              <a:buClr>
                <a:schemeClr val="dk1"/>
              </a:buClr>
              <a:buSzPts val="1100"/>
              <a:buChar char="●"/>
            </a:pPr>
            <a:r>
              <a:rPr lang="es-ES" b="1">
                <a:solidFill>
                  <a:schemeClr val="dk1"/>
                </a:solidFill>
              </a:rPr>
              <a:t>Español</a:t>
            </a:r>
            <a:endParaRPr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s-ES" b="1">
                <a:solidFill>
                  <a:schemeClr val="dk1"/>
                </a:solidFill>
              </a:rPr>
              <a:t>Edades</a:t>
            </a:r>
            <a:r>
              <a:rPr lang="es-ES">
                <a:solidFill>
                  <a:schemeClr val="dk1"/>
                </a:solidFill>
              </a:rPr>
              <a:t>:</a:t>
            </a:r>
            <a:endParaRPr>
              <a:solidFill>
                <a:schemeClr val="dk1"/>
              </a:solidFill>
            </a:endParaRPr>
          </a:p>
          <a:p>
            <a:pPr marL="457200" lvl="0" indent="-298450" algn="l" rtl="0">
              <a:lnSpc>
                <a:spcPct val="115000"/>
              </a:lnSpc>
              <a:spcBef>
                <a:spcPts val="1200"/>
              </a:spcBef>
              <a:spcAft>
                <a:spcPts val="0"/>
              </a:spcAft>
              <a:buClr>
                <a:schemeClr val="dk1"/>
              </a:buClr>
              <a:buSzPts val="1100"/>
              <a:buChar char="●"/>
            </a:pPr>
            <a:r>
              <a:rPr lang="es-ES" b="1">
                <a:solidFill>
                  <a:schemeClr val="dk1"/>
                </a:solidFill>
              </a:rPr>
              <a:t>18-24 años</a:t>
            </a:r>
            <a:endParaRPr b="1">
              <a:solidFill>
                <a:schemeClr val="dk1"/>
              </a:solidFill>
            </a:endParaRPr>
          </a:p>
          <a:p>
            <a:pPr marL="457200" lvl="0" indent="-298450" algn="l" rtl="0">
              <a:lnSpc>
                <a:spcPct val="115000"/>
              </a:lnSpc>
              <a:spcBef>
                <a:spcPts val="0"/>
              </a:spcBef>
              <a:spcAft>
                <a:spcPts val="0"/>
              </a:spcAft>
              <a:buClr>
                <a:schemeClr val="dk1"/>
              </a:buClr>
              <a:buSzPts val="1100"/>
              <a:buChar char="●"/>
            </a:pPr>
            <a:r>
              <a:rPr lang="es-ES" b="1">
                <a:solidFill>
                  <a:schemeClr val="dk1"/>
                </a:solidFill>
              </a:rPr>
              <a:t>25-34 años</a:t>
            </a:r>
            <a:endParaRPr b="1">
              <a:solidFill>
                <a:schemeClr val="dk1"/>
              </a:solidFill>
            </a:endParaRPr>
          </a:p>
          <a:p>
            <a:pPr marL="457200" lvl="0" indent="-298450" algn="l" rtl="0">
              <a:lnSpc>
                <a:spcPct val="115000"/>
              </a:lnSpc>
              <a:spcBef>
                <a:spcPts val="0"/>
              </a:spcBef>
              <a:spcAft>
                <a:spcPts val="0"/>
              </a:spcAft>
              <a:buClr>
                <a:schemeClr val="dk1"/>
              </a:buClr>
              <a:buSzPts val="1100"/>
              <a:buChar char="●"/>
            </a:pPr>
            <a:r>
              <a:rPr lang="es-ES" b="1">
                <a:solidFill>
                  <a:schemeClr val="dk1"/>
                </a:solidFill>
              </a:rPr>
              <a:t>35-44 años</a:t>
            </a:r>
            <a:endParaRPr b="1">
              <a:solidFill>
                <a:schemeClr val="dk1"/>
              </a:solidFill>
            </a:endParaRPr>
          </a:p>
          <a:p>
            <a:pPr marL="457200" lvl="0" indent="-298450" algn="l" rtl="0">
              <a:lnSpc>
                <a:spcPct val="115000"/>
              </a:lnSpc>
              <a:spcBef>
                <a:spcPts val="0"/>
              </a:spcBef>
              <a:spcAft>
                <a:spcPts val="0"/>
              </a:spcAft>
              <a:buClr>
                <a:schemeClr val="dk1"/>
              </a:buClr>
              <a:buSzPts val="1100"/>
              <a:buChar char="●"/>
            </a:pPr>
            <a:r>
              <a:rPr lang="es-ES" b="1">
                <a:solidFill>
                  <a:schemeClr val="dk1"/>
                </a:solidFill>
              </a:rPr>
              <a:t>45-54 años</a:t>
            </a:r>
            <a:endParaRPr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s-ES" b="1">
                <a:solidFill>
                  <a:schemeClr val="dk1"/>
                </a:solidFill>
              </a:rPr>
              <a:t>Poder Adquisitivo</a:t>
            </a:r>
            <a:r>
              <a:rPr lang="es-ES">
                <a:solidFill>
                  <a:schemeClr val="dk1"/>
                </a:solidFill>
              </a:rPr>
              <a:t>:</a:t>
            </a:r>
            <a:endParaRPr>
              <a:solidFill>
                <a:schemeClr val="dk1"/>
              </a:solidFill>
            </a:endParaRPr>
          </a:p>
          <a:p>
            <a:pPr marL="457200" lvl="0" indent="-298450" algn="l" rtl="0">
              <a:lnSpc>
                <a:spcPct val="115000"/>
              </a:lnSpc>
              <a:spcBef>
                <a:spcPts val="1200"/>
              </a:spcBef>
              <a:spcAft>
                <a:spcPts val="0"/>
              </a:spcAft>
              <a:buClr>
                <a:schemeClr val="dk1"/>
              </a:buClr>
              <a:buSzPts val="1100"/>
              <a:buChar char="●"/>
            </a:pPr>
            <a:r>
              <a:rPr lang="es-ES" b="1">
                <a:solidFill>
                  <a:schemeClr val="dk1"/>
                </a:solidFill>
              </a:rPr>
              <a:t>Alto poder adquisitivo</a:t>
            </a:r>
            <a:endParaRPr b="1">
              <a:solidFill>
                <a:schemeClr val="dk1"/>
              </a:solidFill>
            </a:endParaRPr>
          </a:p>
          <a:p>
            <a:pPr marL="0" lvl="0" indent="0" algn="l" rtl="0">
              <a:lnSpc>
                <a:spcPct val="115000"/>
              </a:lnSpc>
              <a:spcBef>
                <a:spcPts val="1400"/>
              </a:spcBef>
              <a:spcAft>
                <a:spcPts val="0"/>
              </a:spcAft>
              <a:buClr>
                <a:schemeClr val="dk1"/>
              </a:buClr>
              <a:buSzPts val="1100"/>
              <a:buFont typeface="Arial"/>
              <a:buNone/>
            </a:pPr>
            <a:r>
              <a:rPr lang="es-ES" sz="1300" b="1">
                <a:solidFill>
                  <a:schemeClr val="dk1"/>
                </a:solidFill>
              </a:rPr>
              <a:t>Descripción de la Campaña</a:t>
            </a:r>
            <a:endParaRPr sz="1300"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s-ES" b="1">
                <a:solidFill>
                  <a:schemeClr val="dk1"/>
                </a:solidFill>
              </a:rPr>
              <a:t>Objetivo de la Campaña</a:t>
            </a:r>
            <a:endParaRPr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s-ES">
                <a:solidFill>
                  <a:schemeClr val="dk1"/>
                </a:solidFill>
              </a:rPr>
              <a:t>El objetivo principal de esta campaña es alcanzar a una audiencia en España que hable español y tenga un alto poder adquisitivo. La campaña está diseñada para captar la atención de varias franjas etarias, abarcando desde jóvenes adultos hasta adultos de mediana edad.</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s-ES" b="1">
                <a:solidFill>
                  <a:schemeClr val="dk1"/>
                </a:solidFill>
              </a:rPr>
              <a:t>Público Objetivo</a:t>
            </a:r>
            <a:endParaRPr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s-ES" b="1">
                <a:solidFill>
                  <a:schemeClr val="dk1"/>
                </a:solidFill>
              </a:rPr>
              <a:t>Ubicación Geográfica</a:t>
            </a:r>
            <a:r>
              <a:rPr lang="es-ES">
                <a:solidFill>
                  <a:schemeClr val="dk1"/>
                </a:solidFill>
              </a:rPr>
              <a:t>: La campaña está dirigida exclusivamente a usuarios en España, lo cual permite una mejor adaptación del contenido a la cultura y el contexto local.</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s-ES" b="1">
                <a:solidFill>
                  <a:schemeClr val="dk1"/>
                </a:solidFill>
              </a:rPr>
              <a:t>Idioma</a:t>
            </a:r>
            <a:r>
              <a:rPr lang="es-ES">
                <a:solidFill>
                  <a:schemeClr val="dk1"/>
                </a:solidFill>
              </a:rPr>
              <a:t>: Al estar en español, la campaña se asegura de comunicarse de manera efectiva con su audiencia, eliminando barreras lingüísticas.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s-ES" b="1">
                <a:solidFill>
                  <a:schemeClr val="dk1"/>
                </a:solidFill>
              </a:rPr>
              <a:t>Rango de Edad</a:t>
            </a:r>
            <a:r>
              <a:rPr lang="es-ES">
                <a:solidFill>
                  <a:schemeClr val="dk1"/>
                </a:solidFill>
              </a:rPr>
              <a:t>: La campaña se segmenta en cuatro grupos de edad:</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s-ES" b="1">
                <a:solidFill>
                  <a:schemeClr val="dk1"/>
                </a:solidFill>
              </a:rPr>
              <a:t>18-24 años</a:t>
            </a:r>
            <a:r>
              <a:rPr lang="es-ES">
                <a:solidFill>
                  <a:schemeClr val="dk1"/>
                </a:solidFill>
              </a:rPr>
              <a:t>: Jóvenes adultos, posiblemente estudiantes universitarios o recién graduados.</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s-ES" b="1">
                <a:solidFill>
                  <a:schemeClr val="dk1"/>
                </a:solidFill>
              </a:rPr>
              <a:t>25-34 años</a:t>
            </a:r>
            <a:r>
              <a:rPr lang="es-ES">
                <a:solidFill>
                  <a:schemeClr val="dk1"/>
                </a:solidFill>
              </a:rPr>
              <a:t>: Profesionales jóvenes y parejas jóvenes.</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s-ES" b="1">
                <a:solidFill>
                  <a:schemeClr val="dk1"/>
                </a:solidFill>
              </a:rPr>
              <a:t>35-44 años</a:t>
            </a:r>
            <a:r>
              <a:rPr lang="es-ES">
                <a:solidFill>
                  <a:schemeClr val="dk1"/>
                </a:solidFill>
              </a:rPr>
              <a:t>: Adultos en su carrera media y posiblemente con familias jóvenes.</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s-ES" b="1">
                <a:solidFill>
                  <a:schemeClr val="dk1"/>
                </a:solidFill>
              </a:rPr>
              <a:t>45-54 años</a:t>
            </a:r>
            <a:r>
              <a:rPr lang="es-ES">
                <a:solidFill>
                  <a:schemeClr val="dk1"/>
                </a:solidFill>
              </a:rPr>
              <a:t>: Adultos establecidos, con hijos adolescentes o universitarios.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s-ES" b="1">
                <a:solidFill>
                  <a:schemeClr val="dk1"/>
                </a:solidFill>
              </a:rPr>
              <a:t>Poder Adquisitivo</a:t>
            </a:r>
            <a:r>
              <a:rPr lang="es-ES">
                <a:solidFill>
                  <a:schemeClr val="dk1"/>
                </a:solidFill>
              </a:rPr>
              <a:t>: El enfoque en usuarios con un alto poder adquisitivo sugiere que los productos o servicios promocionados son de gama media-alta o alta, dirigidos a consumidores con una mayor capacidad de gasto. </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s-ES" b="1">
                <a:solidFill>
                  <a:schemeClr val="dk1"/>
                </a:solidFill>
              </a:rPr>
              <a:t>Público Objetivo</a:t>
            </a:r>
            <a:endParaRPr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s-ES" b="1">
                <a:solidFill>
                  <a:schemeClr val="dk1"/>
                </a:solidFill>
              </a:rPr>
              <a:t>Ubicación Geográfica</a:t>
            </a:r>
            <a:r>
              <a:rPr lang="es-ES">
                <a:solidFill>
                  <a:schemeClr val="dk1"/>
                </a:solidFill>
              </a:rPr>
              <a:t>: Usuarios ubicados en España.</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s-ES" b="1">
                <a:solidFill>
                  <a:schemeClr val="dk1"/>
                </a:solidFill>
              </a:rPr>
              <a:t>Idioma</a:t>
            </a:r>
            <a:r>
              <a:rPr lang="es-ES">
                <a:solidFill>
                  <a:schemeClr val="dk1"/>
                </a:solidFill>
              </a:rPr>
              <a:t>: Español.</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s-ES" b="1">
                <a:solidFill>
                  <a:schemeClr val="dk1"/>
                </a:solidFill>
              </a:rPr>
              <a:t>Rango de Edad</a:t>
            </a:r>
            <a:r>
              <a:rPr lang="es-ES">
                <a:solidFill>
                  <a:schemeClr val="dk1"/>
                </a:solidFill>
              </a:rPr>
              <a:t>: Segmentado en cuatro grupos etarios, desde jóvenes adultos hasta adultos de mediana edad.</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s-ES" b="1">
                <a:solidFill>
                  <a:schemeClr val="dk1"/>
                </a:solidFill>
              </a:rPr>
              <a:t>Poder Adquisitivo</a:t>
            </a:r>
            <a:r>
              <a:rPr lang="es-ES">
                <a:solidFill>
                  <a:schemeClr val="dk1"/>
                </a:solidFill>
              </a:rPr>
              <a:t>: Enfocado en usuarios con alto poder adquisitivo, sugiriendo productos o servicios de gama media-alta o alta.</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s-ES" b="1">
                <a:solidFill>
                  <a:schemeClr val="dk1"/>
                </a:solidFill>
              </a:rPr>
              <a:t>Intereses</a:t>
            </a:r>
            <a:r>
              <a:rPr lang="es-ES">
                <a:solidFill>
                  <a:schemeClr val="dk1"/>
                </a:solidFill>
              </a:rPr>
              <a:t>:</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s-ES" b="1">
                <a:solidFill>
                  <a:schemeClr val="dk1"/>
                </a:solidFill>
              </a:rPr>
              <a:t>Educación</a:t>
            </a:r>
            <a:r>
              <a:rPr lang="es-ES">
                <a:solidFill>
                  <a:schemeClr val="dk1"/>
                </a:solidFill>
              </a:rPr>
              <a:t>: Interés en contenido educativo.</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s-ES" b="1">
                <a:solidFill>
                  <a:schemeClr val="dk1"/>
                </a:solidFill>
              </a:rPr>
              <a:t>Arte Digital</a:t>
            </a:r>
            <a:r>
              <a:rPr lang="es-ES">
                <a:solidFill>
                  <a:schemeClr val="dk1"/>
                </a:solidFill>
              </a:rPr>
              <a:t>: Interés en arte digital y tecnologías creativas.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s-ES" b="1">
                <a:solidFill>
                  <a:schemeClr val="dk1"/>
                </a:solidFill>
              </a:rPr>
              <a:t>Comportamientos</a:t>
            </a:r>
            <a:r>
              <a:rPr lang="es-ES">
                <a:solidFill>
                  <a:schemeClr val="dk1"/>
                </a:solidFill>
              </a:rPr>
              <a:t>:</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s-ES">
                <a:solidFill>
                  <a:schemeClr val="dk1"/>
                </a:solidFill>
              </a:rPr>
              <a:t>Interactúan con contenido relacionado con la cultura y la educación.</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s-ES">
                <a:solidFill>
                  <a:schemeClr val="dk1"/>
                </a:solidFill>
              </a:rPr>
              <a:t>Tienen un comportamiento activo en temas tecnológicos.</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s-ES">
                <a:solidFill>
                  <a:schemeClr val="dk1"/>
                </a:solidFill>
              </a:rPr>
              <a:t>Muestran interés en el arte, la tecnología y la educación combinados.</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s-ES">
                <a:solidFill>
                  <a:schemeClr val="dk1"/>
                </a:solidFill>
              </a:rPr>
              <a:t>Participan en hashtags y temas específicos como #diseñográfico, #diseñomultimedia, #diseños, #diseño3d, #diseñografico.</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31421e0981a_1_0:notes"/>
          <p:cNvSpPr>
            <a:spLocks noGrp="1" noRot="1" noChangeAspect="1"/>
          </p:cNvSpPr>
          <p:nvPr>
            <p:ph type="sldImg" idx="2"/>
          </p:nvPr>
        </p:nvSpPr>
        <p:spPr>
          <a:xfrm>
            <a:off x="381187"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31421e0981a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31478ed56c5_0_0:notes"/>
          <p:cNvSpPr>
            <a:spLocks noGrp="1" noRot="1" noChangeAspect="1"/>
          </p:cNvSpPr>
          <p:nvPr>
            <p:ph type="sldImg" idx="2"/>
          </p:nvPr>
        </p:nvSpPr>
        <p:spPr>
          <a:xfrm>
            <a:off x="381187"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31478ed56c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31478ed56c5_0_867:notes"/>
          <p:cNvSpPr>
            <a:spLocks noGrp="1" noRot="1" noChangeAspect="1"/>
          </p:cNvSpPr>
          <p:nvPr>
            <p:ph type="sldImg" idx="2"/>
          </p:nvPr>
        </p:nvSpPr>
        <p:spPr>
          <a:xfrm>
            <a:off x="381187"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2" name="Google Shape;582;g31478ed56c5_0_8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2eed2d150fd_0_0:notes"/>
          <p:cNvSpPr>
            <a:spLocks noGrp="1" noRot="1" noChangeAspect="1"/>
          </p:cNvSpPr>
          <p:nvPr>
            <p:ph type="sldImg" idx="2"/>
          </p:nvPr>
        </p:nvSpPr>
        <p:spPr>
          <a:xfrm>
            <a:off x="381187"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0" name="Google Shape;610;g2eed2d150f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Clr>
                <a:schemeClr val="dk1"/>
              </a:buClr>
              <a:buSzPts val="1100"/>
              <a:buFont typeface="Arial"/>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g30c5b103818_3_14:notes"/>
          <p:cNvSpPr>
            <a:spLocks noGrp="1" noRot="1" noChangeAspect="1"/>
          </p:cNvSpPr>
          <p:nvPr>
            <p:ph type="sldImg" idx="2"/>
          </p:nvPr>
        </p:nvSpPr>
        <p:spPr>
          <a:xfrm>
            <a:off x="381187"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9" name="Google Shape;619;g30c5b103818_3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a:t>UNA MUESTRA DE CREATIVIDADES CREATIVIDADES EN CADA FASE DEL FUNNEL, CTA Y COPIES.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eed2d150fd_1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2eed2d150fd_1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30c5b103818_3_55:notes"/>
          <p:cNvSpPr>
            <a:spLocks noGrp="1" noRot="1" noChangeAspect="1"/>
          </p:cNvSpPr>
          <p:nvPr>
            <p:ph type="sldImg" idx="2"/>
          </p:nvPr>
        </p:nvSpPr>
        <p:spPr>
          <a:xfrm>
            <a:off x="381187"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30c5b103818_3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313e6d7557c_1_22:notes"/>
          <p:cNvSpPr>
            <a:spLocks noGrp="1" noRot="1" noChangeAspect="1"/>
          </p:cNvSpPr>
          <p:nvPr>
            <p:ph type="sldImg" idx="2"/>
          </p:nvPr>
        </p:nvSpPr>
        <p:spPr>
          <a:xfrm>
            <a:off x="381187"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8" name="Google Shape;648;g313e6d7557c_1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ES" b="1">
                <a:solidFill>
                  <a:schemeClr val="dk1"/>
                </a:solidFill>
              </a:rPr>
              <a:t>PAGADO MATRICULA Y HECHO LA RESERVA. </a:t>
            </a:r>
            <a:endParaRPr>
              <a:solidFill>
                <a:schemeClr val="dk1"/>
              </a:solidFill>
            </a:endParaRPr>
          </a:p>
          <a:p>
            <a:pPr marL="0" lvl="0" indent="0" algn="l" rtl="0">
              <a:lnSpc>
                <a:spcPct val="115000"/>
              </a:lnSpc>
              <a:spcBef>
                <a:spcPts val="1200"/>
              </a:spcBef>
              <a:spcAft>
                <a:spcPts val="0"/>
              </a:spcAft>
              <a:buNone/>
            </a:pPr>
            <a:r>
              <a:rPr lang="es-ES">
                <a:solidFill>
                  <a:schemeClr val="dk1"/>
                </a:solidFill>
              </a:rPr>
              <a:t>Creatividad: </a:t>
            </a:r>
            <a:r>
              <a:rPr lang="es-ES" b="1">
                <a:solidFill>
                  <a:schemeClr val="dk1"/>
                </a:solidFill>
              </a:rPr>
              <a:t>"Lleva tu talento al siguiente nivel"</a:t>
            </a:r>
            <a:r>
              <a:rPr lang="es-ES">
                <a:solidFill>
                  <a:schemeClr val="dk1"/>
                </a:solidFill>
              </a:rPr>
              <a:t>. Captar la atención con un mensaje aspiracional y atractivo.</a:t>
            </a:r>
            <a:endParaRPr>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30c642c8365_0_0:notes"/>
          <p:cNvSpPr>
            <a:spLocks noGrp="1" noRot="1" noChangeAspect="1"/>
          </p:cNvSpPr>
          <p:nvPr>
            <p:ph type="sldImg" idx="2"/>
          </p:nvPr>
        </p:nvSpPr>
        <p:spPr>
          <a:xfrm>
            <a:off x="381187"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0" name="Google Shape;660;g30c642c836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30c5b103818_3_1:notes"/>
          <p:cNvSpPr>
            <a:spLocks noGrp="1" noRot="1" noChangeAspect="1"/>
          </p:cNvSpPr>
          <p:nvPr>
            <p:ph type="sldImg" idx="2"/>
          </p:nvPr>
        </p:nvSpPr>
        <p:spPr>
          <a:xfrm>
            <a:off x="381187"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2" name="Google Shape;672;g30c5b103818_3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31485da968c_0_0:notes"/>
          <p:cNvSpPr>
            <a:spLocks noGrp="1" noRot="1" noChangeAspect="1"/>
          </p:cNvSpPr>
          <p:nvPr>
            <p:ph type="sldImg" idx="2"/>
          </p:nvPr>
        </p:nvSpPr>
        <p:spPr>
          <a:xfrm>
            <a:off x="381187"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4" name="Google Shape;684;g31485da96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314d89c234e_7_62:notes"/>
          <p:cNvSpPr>
            <a:spLocks noGrp="1" noRot="1" noChangeAspect="1"/>
          </p:cNvSpPr>
          <p:nvPr>
            <p:ph type="sldImg" idx="2"/>
          </p:nvPr>
        </p:nvSpPr>
        <p:spPr>
          <a:xfrm>
            <a:off x="381187"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314d89c234e_7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314d89c234e_7_11:notes"/>
          <p:cNvSpPr>
            <a:spLocks noGrp="1" noRot="1" noChangeAspect="1"/>
          </p:cNvSpPr>
          <p:nvPr>
            <p:ph type="sldImg" idx="2"/>
          </p:nvPr>
        </p:nvSpPr>
        <p:spPr>
          <a:xfrm>
            <a:off x="381187"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 name="Google Shape;736;g314d89c234e_7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g314d89c234e_7_37:notes"/>
          <p:cNvSpPr>
            <a:spLocks noGrp="1" noRot="1" noChangeAspect="1"/>
          </p:cNvSpPr>
          <p:nvPr>
            <p:ph type="sldImg" idx="2"/>
          </p:nvPr>
        </p:nvSpPr>
        <p:spPr>
          <a:xfrm>
            <a:off x="381187"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2" name="Google Shape;762;g314d89c234e_7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314d89c234e_7_87:notes"/>
          <p:cNvSpPr>
            <a:spLocks noGrp="1" noRot="1" noChangeAspect="1"/>
          </p:cNvSpPr>
          <p:nvPr>
            <p:ph type="sldImg" idx="2"/>
          </p:nvPr>
        </p:nvSpPr>
        <p:spPr>
          <a:xfrm>
            <a:off x="381187"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 name="Google Shape;789;g314d89c234e_7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g314d89c234e_3_95:notes"/>
          <p:cNvSpPr>
            <a:spLocks noGrp="1" noRot="1" noChangeAspect="1"/>
          </p:cNvSpPr>
          <p:nvPr>
            <p:ph type="sldImg" idx="2"/>
          </p:nvPr>
        </p:nvSpPr>
        <p:spPr>
          <a:xfrm>
            <a:off x="381187"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5" name="Google Shape;815;g314d89c234e_3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2e11a47f247_0_253:notes"/>
          <p:cNvSpPr>
            <a:spLocks noGrp="1" noRot="1" noChangeAspect="1"/>
          </p:cNvSpPr>
          <p:nvPr>
            <p:ph type="sldImg" idx="2"/>
          </p:nvPr>
        </p:nvSpPr>
        <p:spPr>
          <a:xfrm>
            <a:off x="381187"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2e11a47f247_0_2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ES" b="1">
                <a:solidFill>
                  <a:schemeClr val="dk1"/>
                </a:solidFill>
              </a:rPr>
              <a:t>Máster Superior en Diseño Visual</a:t>
            </a:r>
            <a:r>
              <a:rPr lang="es-ES">
                <a:solidFill>
                  <a:schemeClr val="dk1"/>
                </a:solidFill>
              </a:rPr>
              <a:t> (presencial y online)</a:t>
            </a:r>
            <a:endParaRPr>
              <a:solidFill>
                <a:schemeClr val="dk1"/>
              </a:solidFill>
            </a:endParaRPr>
          </a:p>
          <a:p>
            <a:pPr marL="0" lvl="0" indent="0" algn="l" rtl="0">
              <a:spcBef>
                <a:spcPts val="0"/>
              </a:spcBef>
              <a:spcAft>
                <a:spcPts val="0"/>
              </a:spcAft>
              <a:buClr>
                <a:schemeClr val="dk1"/>
              </a:buClr>
              <a:buSzPts val="1100"/>
              <a:buFont typeface="Arial"/>
              <a:buNone/>
            </a:pPr>
            <a:r>
              <a:rPr lang="es-ES" b="1">
                <a:solidFill>
                  <a:schemeClr val="dk1"/>
                </a:solidFill>
              </a:rPr>
              <a:t>Máster en Arte Digital</a:t>
            </a:r>
            <a:r>
              <a:rPr lang="es-ES">
                <a:solidFill>
                  <a:schemeClr val="dk1"/>
                </a:solidFill>
              </a:rPr>
              <a:t> (presencial y online).</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g314d89c234e_5_0:notes"/>
          <p:cNvSpPr>
            <a:spLocks noGrp="1" noRot="1" noChangeAspect="1"/>
          </p:cNvSpPr>
          <p:nvPr>
            <p:ph type="sldImg" idx="2"/>
          </p:nvPr>
        </p:nvSpPr>
        <p:spPr>
          <a:xfrm>
            <a:off x="381187"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2" name="Google Shape;842;g314d89c234e_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g314d89c234e_5_25:notes"/>
          <p:cNvSpPr>
            <a:spLocks noGrp="1" noRot="1" noChangeAspect="1"/>
          </p:cNvSpPr>
          <p:nvPr>
            <p:ph type="sldImg" idx="2"/>
          </p:nvPr>
        </p:nvSpPr>
        <p:spPr>
          <a:xfrm>
            <a:off x="381187"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8" name="Google Shape;868;g314d89c234e_5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g2d438ae1dfb_0_16:notes"/>
          <p:cNvSpPr>
            <a:spLocks noGrp="1" noRot="1" noChangeAspect="1"/>
          </p:cNvSpPr>
          <p:nvPr>
            <p:ph type="sldImg" idx="2"/>
          </p:nvPr>
        </p:nvSpPr>
        <p:spPr>
          <a:xfrm>
            <a:off x="381187"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5" name="Google Shape;885;g2d438ae1dfb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Google Shape;916;g2d438ae1dfb_0_53:notes"/>
          <p:cNvSpPr>
            <a:spLocks noGrp="1" noRot="1" noChangeAspect="1"/>
          </p:cNvSpPr>
          <p:nvPr>
            <p:ph type="sldImg" idx="2"/>
          </p:nvPr>
        </p:nvSpPr>
        <p:spPr>
          <a:xfrm>
            <a:off x="381187"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7" name="Google Shape;917;g2d438ae1dfb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
        <p:cNvGrpSpPr/>
        <p:nvPr/>
      </p:nvGrpSpPr>
      <p:grpSpPr>
        <a:xfrm>
          <a:off x="0" y="0"/>
          <a:ext cx="0" cy="0"/>
          <a:chOff x="0" y="0"/>
          <a:chExt cx="0" cy="0"/>
        </a:xfrm>
      </p:grpSpPr>
      <p:sp>
        <p:nvSpPr>
          <p:cNvPr id="936" name="Google Shape;936;g30cbd4b9ed3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7" name="Google Shape;937;g30cbd4b9ed3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
        <p:cNvGrpSpPr/>
        <p:nvPr/>
      </p:nvGrpSpPr>
      <p:grpSpPr>
        <a:xfrm>
          <a:off x="0" y="0"/>
          <a:ext cx="0" cy="0"/>
          <a:chOff x="0" y="0"/>
          <a:chExt cx="0" cy="0"/>
        </a:xfrm>
      </p:grpSpPr>
      <p:sp>
        <p:nvSpPr>
          <p:cNvPr id="946" name="Google Shape;946;gfc8f19f0bc4e8e9_43:notes"/>
          <p:cNvSpPr>
            <a:spLocks noGrp="1" noRot="1" noChangeAspect="1"/>
          </p:cNvSpPr>
          <p:nvPr>
            <p:ph type="sldImg" idx="2"/>
          </p:nvPr>
        </p:nvSpPr>
        <p:spPr>
          <a:xfrm>
            <a:off x="381187"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7" name="Google Shape;947;gfc8f19f0bc4e8e9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0"/>
        <p:cNvGrpSpPr/>
        <p:nvPr/>
      </p:nvGrpSpPr>
      <p:grpSpPr>
        <a:xfrm>
          <a:off x="0" y="0"/>
          <a:ext cx="0" cy="0"/>
          <a:chOff x="0" y="0"/>
          <a:chExt cx="0" cy="0"/>
        </a:xfrm>
      </p:grpSpPr>
      <p:sp>
        <p:nvSpPr>
          <p:cNvPr id="951" name="Google Shape;951;gf1db11c716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952" name="Google Shape;952;gf1db11c716_0_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53" name="Google Shape;953;gf1db11c716_0_48: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ES" sz="1200" b="0" i="0" u="none" strike="noStrike" cap="none">
                <a:solidFill>
                  <a:srgbClr val="000000"/>
                </a:solidFill>
                <a:latin typeface="Arial"/>
                <a:ea typeface="Arial"/>
                <a:cs typeface="Arial"/>
                <a:sym typeface="Arial"/>
              </a:rPr>
              <a:t>36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2e0d6b4d509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2e0d6b4d509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b="1">
                <a:solidFill>
                  <a:schemeClr val="dk1"/>
                </a:solidFill>
              </a:rPr>
              <a:t>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eed2d150fd_1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28" name="Google Shape;128;g2eed2d150fd_1_2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s-ES"/>
              <a:t>Mas matricoulaciones en Marzo y Octubre. </a:t>
            </a:r>
            <a:endParaRPr/>
          </a:p>
        </p:txBody>
      </p:sp>
      <p:sp>
        <p:nvSpPr>
          <p:cNvPr id="129" name="Google Shape;129;g2eed2d150fd_1_205: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ES" sz="1200" b="0" i="0" u="none" strike="noStrike" cap="none">
                <a:solidFill>
                  <a:srgbClr val="000000"/>
                </a:solidFill>
                <a:latin typeface="Arial"/>
                <a:ea typeface="Arial"/>
                <a:cs typeface="Arial"/>
                <a:sym typeface="Arial"/>
              </a:rPr>
              <a:t>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ee79b1e61d_0_75:notes"/>
          <p:cNvSpPr>
            <a:spLocks noGrp="1" noRot="1" noChangeAspect="1"/>
          </p:cNvSpPr>
          <p:nvPr>
            <p:ph type="sldImg" idx="2"/>
          </p:nvPr>
        </p:nvSpPr>
        <p:spPr>
          <a:xfrm>
            <a:off x="381187"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2ee79b1e61d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30bbe3d1c9c_0_19:notes"/>
          <p:cNvSpPr>
            <a:spLocks noGrp="1" noRot="1" noChangeAspect="1"/>
          </p:cNvSpPr>
          <p:nvPr>
            <p:ph type="sldImg" idx="2"/>
          </p:nvPr>
        </p:nvSpPr>
        <p:spPr>
          <a:xfrm>
            <a:off x="381187"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30bbe3d1c9c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2eed2d150fd_1_0:notes"/>
          <p:cNvSpPr>
            <a:spLocks noGrp="1" noRot="1" noChangeAspect="1"/>
          </p:cNvSpPr>
          <p:nvPr>
            <p:ph type="sldImg" idx="2"/>
          </p:nvPr>
        </p:nvSpPr>
        <p:spPr>
          <a:xfrm>
            <a:off x="381187"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2eed2d150fd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es-ES" sz="1300" b="1">
                <a:solidFill>
                  <a:schemeClr val="dk1"/>
                </a:solidFill>
              </a:rPr>
              <a:t>Resumen de Segmentación para el ejemplo del master in Digital Art presencial: </a:t>
            </a:r>
            <a:endParaRPr sz="1300"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s-ES" b="1">
                <a:solidFill>
                  <a:schemeClr val="dk1"/>
                </a:solidFill>
              </a:rPr>
              <a:t>Ubicación</a:t>
            </a:r>
            <a:r>
              <a:rPr lang="es-ES">
                <a:solidFill>
                  <a:schemeClr val="dk1"/>
                </a:solidFill>
              </a:rPr>
              <a:t>:</a:t>
            </a:r>
            <a:endParaRPr>
              <a:solidFill>
                <a:schemeClr val="dk1"/>
              </a:solidFill>
            </a:endParaRPr>
          </a:p>
          <a:p>
            <a:pPr marL="457200" lvl="0" indent="-298450" algn="l" rtl="0">
              <a:lnSpc>
                <a:spcPct val="115000"/>
              </a:lnSpc>
              <a:spcBef>
                <a:spcPts val="1200"/>
              </a:spcBef>
              <a:spcAft>
                <a:spcPts val="0"/>
              </a:spcAft>
              <a:buClr>
                <a:schemeClr val="dk1"/>
              </a:buClr>
              <a:buSzPts val="1100"/>
              <a:buChar char="●"/>
            </a:pPr>
            <a:r>
              <a:rPr lang="es-ES" b="1">
                <a:solidFill>
                  <a:schemeClr val="dk1"/>
                </a:solidFill>
              </a:rPr>
              <a:t>España</a:t>
            </a:r>
            <a:endParaRPr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s-ES" b="1">
                <a:solidFill>
                  <a:schemeClr val="dk1"/>
                </a:solidFill>
              </a:rPr>
              <a:t>Idiomas</a:t>
            </a:r>
            <a:r>
              <a:rPr lang="es-ES">
                <a:solidFill>
                  <a:schemeClr val="dk1"/>
                </a:solidFill>
              </a:rPr>
              <a:t>:</a:t>
            </a:r>
            <a:endParaRPr>
              <a:solidFill>
                <a:schemeClr val="dk1"/>
              </a:solidFill>
            </a:endParaRPr>
          </a:p>
          <a:p>
            <a:pPr marL="457200" lvl="0" indent="-298450" algn="l" rtl="0">
              <a:lnSpc>
                <a:spcPct val="115000"/>
              </a:lnSpc>
              <a:spcBef>
                <a:spcPts val="1200"/>
              </a:spcBef>
              <a:spcAft>
                <a:spcPts val="0"/>
              </a:spcAft>
              <a:buClr>
                <a:schemeClr val="dk1"/>
              </a:buClr>
              <a:buSzPts val="1100"/>
              <a:buChar char="●"/>
            </a:pPr>
            <a:r>
              <a:rPr lang="es-ES" b="1">
                <a:solidFill>
                  <a:schemeClr val="dk1"/>
                </a:solidFill>
              </a:rPr>
              <a:t>Español</a:t>
            </a:r>
            <a:endParaRPr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s-ES" b="1">
                <a:solidFill>
                  <a:schemeClr val="dk1"/>
                </a:solidFill>
              </a:rPr>
              <a:t>Edades</a:t>
            </a:r>
            <a:r>
              <a:rPr lang="es-ES">
                <a:solidFill>
                  <a:schemeClr val="dk1"/>
                </a:solidFill>
              </a:rPr>
              <a:t>:</a:t>
            </a:r>
            <a:endParaRPr>
              <a:solidFill>
                <a:schemeClr val="dk1"/>
              </a:solidFill>
            </a:endParaRPr>
          </a:p>
          <a:p>
            <a:pPr marL="457200" lvl="0" indent="-298450" algn="l" rtl="0">
              <a:lnSpc>
                <a:spcPct val="115000"/>
              </a:lnSpc>
              <a:spcBef>
                <a:spcPts val="1200"/>
              </a:spcBef>
              <a:spcAft>
                <a:spcPts val="0"/>
              </a:spcAft>
              <a:buClr>
                <a:schemeClr val="dk1"/>
              </a:buClr>
              <a:buSzPts val="1100"/>
              <a:buChar char="●"/>
            </a:pPr>
            <a:r>
              <a:rPr lang="es-ES" b="1">
                <a:solidFill>
                  <a:schemeClr val="dk1"/>
                </a:solidFill>
              </a:rPr>
              <a:t>18-24 años</a:t>
            </a:r>
            <a:endParaRPr b="1">
              <a:solidFill>
                <a:schemeClr val="dk1"/>
              </a:solidFill>
            </a:endParaRPr>
          </a:p>
          <a:p>
            <a:pPr marL="457200" lvl="0" indent="-298450" algn="l" rtl="0">
              <a:lnSpc>
                <a:spcPct val="115000"/>
              </a:lnSpc>
              <a:spcBef>
                <a:spcPts val="0"/>
              </a:spcBef>
              <a:spcAft>
                <a:spcPts val="0"/>
              </a:spcAft>
              <a:buClr>
                <a:schemeClr val="dk1"/>
              </a:buClr>
              <a:buSzPts val="1100"/>
              <a:buChar char="●"/>
            </a:pPr>
            <a:r>
              <a:rPr lang="es-ES" b="1">
                <a:solidFill>
                  <a:schemeClr val="dk1"/>
                </a:solidFill>
              </a:rPr>
              <a:t>25-34 años</a:t>
            </a:r>
            <a:endParaRPr b="1">
              <a:solidFill>
                <a:schemeClr val="dk1"/>
              </a:solidFill>
            </a:endParaRPr>
          </a:p>
          <a:p>
            <a:pPr marL="457200" lvl="0" indent="-298450" algn="l" rtl="0">
              <a:lnSpc>
                <a:spcPct val="115000"/>
              </a:lnSpc>
              <a:spcBef>
                <a:spcPts val="0"/>
              </a:spcBef>
              <a:spcAft>
                <a:spcPts val="0"/>
              </a:spcAft>
              <a:buClr>
                <a:schemeClr val="dk1"/>
              </a:buClr>
              <a:buSzPts val="1100"/>
              <a:buChar char="●"/>
            </a:pPr>
            <a:r>
              <a:rPr lang="es-ES" b="1">
                <a:solidFill>
                  <a:schemeClr val="dk1"/>
                </a:solidFill>
              </a:rPr>
              <a:t>35-44 años</a:t>
            </a:r>
            <a:endParaRPr b="1">
              <a:solidFill>
                <a:schemeClr val="dk1"/>
              </a:solidFill>
            </a:endParaRPr>
          </a:p>
          <a:p>
            <a:pPr marL="457200" lvl="0" indent="-298450" algn="l" rtl="0">
              <a:lnSpc>
                <a:spcPct val="115000"/>
              </a:lnSpc>
              <a:spcBef>
                <a:spcPts val="0"/>
              </a:spcBef>
              <a:spcAft>
                <a:spcPts val="0"/>
              </a:spcAft>
              <a:buClr>
                <a:schemeClr val="dk1"/>
              </a:buClr>
              <a:buSzPts val="1100"/>
              <a:buChar char="●"/>
            </a:pPr>
            <a:r>
              <a:rPr lang="es-ES" b="1">
                <a:solidFill>
                  <a:schemeClr val="dk1"/>
                </a:solidFill>
              </a:rPr>
              <a:t>45-54 años</a:t>
            </a:r>
            <a:endParaRPr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s-ES" b="1">
                <a:solidFill>
                  <a:schemeClr val="dk1"/>
                </a:solidFill>
              </a:rPr>
              <a:t>Poder Adquisitivo</a:t>
            </a:r>
            <a:r>
              <a:rPr lang="es-ES">
                <a:solidFill>
                  <a:schemeClr val="dk1"/>
                </a:solidFill>
              </a:rPr>
              <a:t>:</a:t>
            </a:r>
            <a:endParaRPr>
              <a:solidFill>
                <a:schemeClr val="dk1"/>
              </a:solidFill>
            </a:endParaRPr>
          </a:p>
          <a:p>
            <a:pPr marL="457200" lvl="0" indent="-298450" algn="l" rtl="0">
              <a:lnSpc>
                <a:spcPct val="115000"/>
              </a:lnSpc>
              <a:spcBef>
                <a:spcPts val="1200"/>
              </a:spcBef>
              <a:spcAft>
                <a:spcPts val="0"/>
              </a:spcAft>
              <a:buClr>
                <a:schemeClr val="dk1"/>
              </a:buClr>
              <a:buSzPts val="1100"/>
              <a:buChar char="●"/>
            </a:pPr>
            <a:r>
              <a:rPr lang="es-ES" b="1">
                <a:solidFill>
                  <a:schemeClr val="dk1"/>
                </a:solidFill>
              </a:rPr>
              <a:t>Alto poder adquisitivo</a:t>
            </a:r>
            <a:endParaRPr b="1">
              <a:solidFill>
                <a:schemeClr val="dk1"/>
              </a:solidFill>
            </a:endParaRPr>
          </a:p>
          <a:p>
            <a:pPr marL="0" lvl="0" indent="0" algn="l" rtl="0">
              <a:lnSpc>
                <a:spcPct val="115000"/>
              </a:lnSpc>
              <a:spcBef>
                <a:spcPts val="1400"/>
              </a:spcBef>
              <a:spcAft>
                <a:spcPts val="0"/>
              </a:spcAft>
              <a:buClr>
                <a:schemeClr val="dk1"/>
              </a:buClr>
              <a:buSzPts val="1100"/>
              <a:buFont typeface="Arial"/>
              <a:buNone/>
            </a:pPr>
            <a:r>
              <a:rPr lang="es-ES" sz="1300" b="1">
                <a:solidFill>
                  <a:schemeClr val="dk1"/>
                </a:solidFill>
              </a:rPr>
              <a:t>Descripción de la Campaña</a:t>
            </a:r>
            <a:endParaRPr sz="1300"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s-ES" b="1">
                <a:solidFill>
                  <a:schemeClr val="dk1"/>
                </a:solidFill>
              </a:rPr>
              <a:t>Objetivo de la Campaña</a:t>
            </a:r>
            <a:endParaRPr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s-ES">
                <a:solidFill>
                  <a:schemeClr val="dk1"/>
                </a:solidFill>
              </a:rPr>
              <a:t>El objetivo principal de esta campaña es alcanzar a una audiencia en España que hable español y tenga un alto poder adquisitivo. La campaña está diseñada para captar la atención de varias franjas etarias, abarcando desde jóvenes adultos hasta adultos de mediana edad.</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s-ES" b="1">
                <a:solidFill>
                  <a:schemeClr val="dk1"/>
                </a:solidFill>
              </a:rPr>
              <a:t>Público Objetivo</a:t>
            </a:r>
            <a:endParaRPr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s-ES" b="1">
                <a:solidFill>
                  <a:schemeClr val="dk1"/>
                </a:solidFill>
              </a:rPr>
              <a:t>Ubicación Geográfica</a:t>
            </a:r>
            <a:r>
              <a:rPr lang="es-ES">
                <a:solidFill>
                  <a:schemeClr val="dk1"/>
                </a:solidFill>
              </a:rPr>
              <a:t>: La campaña está dirigida exclusivamente a usuarios en España, lo cual permite una mejor adaptación del contenido a la cultura y el contexto local.</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s-ES" b="1">
                <a:solidFill>
                  <a:schemeClr val="dk1"/>
                </a:solidFill>
              </a:rPr>
              <a:t>Idioma</a:t>
            </a:r>
            <a:r>
              <a:rPr lang="es-ES">
                <a:solidFill>
                  <a:schemeClr val="dk1"/>
                </a:solidFill>
              </a:rPr>
              <a:t>: Al estar en español, la campaña se asegura de comunicarse de manera efectiva con su audiencia, eliminando barreras lingüísticas.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s-ES" b="1">
                <a:solidFill>
                  <a:schemeClr val="dk1"/>
                </a:solidFill>
              </a:rPr>
              <a:t>Rango de Edad</a:t>
            </a:r>
            <a:r>
              <a:rPr lang="es-ES">
                <a:solidFill>
                  <a:schemeClr val="dk1"/>
                </a:solidFill>
              </a:rPr>
              <a:t>: La campaña se segmenta en cuatro grupos de edad:</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s-ES" b="1">
                <a:solidFill>
                  <a:schemeClr val="dk1"/>
                </a:solidFill>
              </a:rPr>
              <a:t>18-24 años</a:t>
            </a:r>
            <a:r>
              <a:rPr lang="es-ES">
                <a:solidFill>
                  <a:schemeClr val="dk1"/>
                </a:solidFill>
              </a:rPr>
              <a:t>: Jóvenes adultos, posiblemente estudiantes universitarios o recién graduados.</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s-ES" b="1">
                <a:solidFill>
                  <a:schemeClr val="dk1"/>
                </a:solidFill>
              </a:rPr>
              <a:t>25-34 años</a:t>
            </a:r>
            <a:r>
              <a:rPr lang="es-ES">
                <a:solidFill>
                  <a:schemeClr val="dk1"/>
                </a:solidFill>
              </a:rPr>
              <a:t>: Profesionales jóvenes y parejas jóvenes.</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s-ES" b="1">
                <a:solidFill>
                  <a:schemeClr val="dk1"/>
                </a:solidFill>
              </a:rPr>
              <a:t>35-44 años</a:t>
            </a:r>
            <a:r>
              <a:rPr lang="es-ES">
                <a:solidFill>
                  <a:schemeClr val="dk1"/>
                </a:solidFill>
              </a:rPr>
              <a:t>: Adultos en su carrera media y posiblemente con familias jóvenes.</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s-ES" b="1">
                <a:solidFill>
                  <a:schemeClr val="dk1"/>
                </a:solidFill>
              </a:rPr>
              <a:t>45-54 años</a:t>
            </a:r>
            <a:r>
              <a:rPr lang="es-ES">
                <a:solidFill>
                  <a:schemeClr val="dk1"/>
                </a:solidFill>
              </a:rPr>
              <a:t>: Adultos establecidos, con hijos adolescentes o universitarios.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s-ES" b="1">
                <a:solidFill>
                  <a:schemeClr val="dk1"/>
                </a:solidFill>
              </a:rPr>
              <a:t>Poder Adquisitivo</a:t>
            </a:r>
            <a:r>
              <a:rPr lang="es-ES">
                <a:solidFill>
                  <a:schemeClr val="dk1"/>
                </a:solidFill>
              </a:rPr>
              <a:t>: El enfoque en usuarios con un alto poder adquisitivo sugiere que los productos o servicios promocionados son de gama media-alta o alta, dirigidos a consumidores con una mayor capacidad de gasto. </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s-ES" b="1">
                <a:solidFill>
                  <a:schemeClr val="dk1"/>
                </a:solidFill>
              </a:rPr>
              <a:t>Público Objetivo</a:t>
            </a:r>
            <a:endParaRPr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s-ES" b="1">
                <a:solidFill>
                  <a:schemeClr val="dk1"/>
                </a:solidFill>
              </a:rPr>
              <a:t>Ubicación Geográfica</a:t>
            </a:r>
            <a:r>
              <a:rPr lang="es-ES">
                <a:solidFill>
                  <a:schemeClr val="dk1"/>
                </a:solidFill>
              </a:rPr>
              <a:t>: Usuarios ubicados en España.</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s-ES" b="1">
                <a:solidFill>
                  <a:schemeClr val="dk1"/>
                </a:solidFill>
              </a:rPr>
              <a:t>Idioma</a:t>
            </a:r>
            <a:r>
              <a:rPr lang="es-ES">
                <a:solidFill>
                  <a:schemeClr val="dk1"/>
                </a:solidFill>
              </a:rPr>
              <a:t>: Español.</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s-ES" b="1">
                <a:solidFill>
                  <a:schemeClr val="dk1"/>
                </a:solidFill>
              </a:rPr>
              <a:t>Rango de Edad</a:t>
            </a:r>
            <a:r>
              <a:rPr lang="es-ES">
                <a:solidFill>
                  <a:schemeClr val="dk1"/>
                </a:solidFill>
              </a:rPr>
              <a:t>: Segmentado en cuatro grupos etarios, desde jóvenes adultos hasta adultos de mediana edad.</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s-ES" b="1">
                <a:solidFill>
                  <a:schemeClr val="dk1"/>
                </a:solidFill>
              </a:rPr>
              <a:t>Poder Adquisitivo</a:t>
            </a:r>
            <a:r>
              <a:rPr lang="es-ES">
                <a:solidFill>
                  <a:schemeClr val="dk1"/>
                </a:solidFill>
              </a:rPr>
              <a:t>: Enfocado en usuarios con alto poder adquisitivo, sugiriendo productos o servicios de gama media-alta o alta.</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s-ES" b="1">
                <a:solidFill>
                  <a:schemeClr val="dk1"/>
                </a:solidFill>
              </a:rPr>
              <a:t>Intereses</a:t>
            </a:r>
            <a:r>
              <a:rPr lang="es-ES">
                <a:solidFill>
                  <a:schemeClr val="dk1"/>
                </a:solidFill>
              </a:rPr>
              <a:t>:</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s-ES" b="1">
                <a:solidFill>
                  <a:schemeClr val="dk1"/>
                </a:solidFill>
              </a:rPr>
              <a:t>Educación</a:t>
            </a:r>
            <a:r>
              <a:rPr lang="es-ES">
                <a:solidFill>
                  <a:schemeClr val="dk1"/>
                </a:solidFill>
              </a:rPr>
              <a:t>: Interés en contenido educativo.</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s-ES" b="1">
                <a:solidFill>
                  <a:schemeClr val="dk1"/>
                </a:solidFill>
              </a:rPr>
              <a:t>Arte Digital</a:t>
            </a:r>
            <a:r>
              <a:rPr lang="es-ES">
                <a:solidFill>
                  <a:schemeClr val="dk1"/>
                </a:solidFill>
              </a:rPr>
              <a:t>: Interés en arte digital y tecnologías creativas.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s-ES" b="1">
                <a:solidFill>
                  <a:schemeClr val="dk1"/>
                </a:solidFill>
              </a:rPr>
              <a:t>Comportamientos</a:t>
            </a:r>
            <a:r>
              <a:rPr lang="es-ES">
                <a:solidFill>
                  <a:schemeClr val="dk1"/>
                </a:solidFill>
              </a:rPr>
              <a:t>:</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s-ES">
                <a:solidFill>
                  <a:schemeClr val="dk1"/>
                </a:solidFill>
              </a:rPr>
              <a:t>Interactúan con contenido relacionado con la cultura y la educación.</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s-ES">
                <a:solidFill>
                  <a:schemeClr val="dk1"/>
                </a:solidFill>
              </a:rPr>
              <a:t>Tienen un comportamiento activo en temas tecnológicos.</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s-ES">
                <a:solidFill>
                  <a:schemeClr val="dk1"/>
                </a:solidFill>
              </a:rPr>
              <a:t>Muestran interés en el arte, la tecnología y la educación combinados.</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s-ES">
                <a:solidFill>
                  <a:schemeClr val="dk1"/>
                </a:solidFill>
              </a:rPr>
              <a:t>Participan en hashtags y temas específicos como #diseñográfico, #diseñomultimedia, #diseños, #diseño3d, #diseñografico.</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2eed2d150fd_1_38:notes"/>
          <p:cNvSpPr>
            <a:spLocks noGrp="1" noRot="1" noChangeAspect="1"/>
          </p:cNvSpPr>
          <p:nvPr>
            <p:ph type="sldImg" idx="2"/>
          </p:nvPr>
        </p:nvSpPr>
        <p:spPr>
          <a:xfrm>
            <a:off x="381187"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2eed2d150fd_1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es-ES" sz="1300" b="1">
                <a:solidFill>
                  <a:schemeClr val="dk1"/>
                </a:solidFill>
              </a:rPr>
              <a:t>Resumen de Segmentación para el ejemplo del master in Digital Art presencial: </a:t>
            </a:r>
            <a:endParaRPr sz="1300"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s-ES" b="1">
                <a:solidFill>
                  <a:schemeClr val="dk1"/>
                </a:solidFill>
              </a:rPr>
              <a:t>Ubicación</a:t>
            </a:r>
            <a:r>
              <a:rPr lang="es-ES">
                <a:solidFill>
                  <a:schemeClr val="dk1"/>
                </a:solidFill>
              </a:rPr>
              <a:t>:</a:t>
            </a:r>
            <a:endParaRPr>
              <a:solidFill>
                <a:schemeClr val="dk1"/>
              </a:solidFill>
            </a:endParaRPr>
          </a:p>
          <a:p>
            <a:pPr marL="457200" lvl="0" indent="-298450" algn="l" rtl="0">
              <a:lnSpc>
                <a:spcPct val="115000"/>
              </a:lnSpc>
              <a:spcBef>
                <a:spcPts val="1200"/>
              </a:spcBef>
              <a:spcAft>
                <a:spcPts val="0"/>
              </a:spcAft>
              <a:buClr>
                <a:schemeClr val="dk1"/>
              </a:buClr>
              <a:buSzPts val="1100"/>
              <a:buChar char="●"/>
            </a:pPr>
            <a:r>
              <a:rPr lang="es-ES" b="1">
                <a:solidFill>
                  <a:schemeClr val="dk1"/>
                </a:solidFill>
              </a:rPr>
              <a:t>España</a:t>
            </a:r>
            <a:endParaRPr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s-ES" b="1">
                <a:solidFill>
                  <a:schemeClr val="dk1"/>
                </a:solidFill>
              </a:rPr>
              <a:t>Idiomas</a:t>
            </a:r>
            <a:r>
              <a:rPr lang="es-ES">
                <a:solidFill>
                  <a:schemeClr val="dk1"/>
                </a:solidFill>
              </a:rPr>
              <a:t>:</a:t>
            </a:r>
            <a:endParaRPr>
              <a:solidFill>
                <a:schemeClr val="dk1"/>
              </a:solidFill>
            </a:endParaRPr>
          </a:p>
          <a:p>
            <a:pPr marL="457200" lvl="0" indent="-298450" algn="l" rtl="0">
              <a:lnSpc>
                <a:spcPct val="115000"/>
              </a:lnSpc>
              <a:spcBef>
                <a:spcPts val="1200"/>
              </a:spcBef>
              <a:spcAft>
                <a:spcPts val="0"/>
              </a:spcAft>
              <a:buClr>
                <a:schemeClr val="dk1"/>
              </a:buClr>
              <a:buSzPts val="1100"/>
              <a:buChar char="●"/>
            </a:pPr>
            <a:r>
              <a:rPr lang="es-ES" b="1">
                <a:solidFill>
                  <a:schemeClr val="dk1"/>
                </a:solidFill>
              </a:rPr>
              <a:t>Español</a:t>
            </a:r>
            <a:endParaRPr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s-ES" b="1">
                <a:solidFill>
                  <a:schemeClr val="dk1"/>
                </a:solidFill>
              </a:rPr>
              <a:t>Edades</a:t>
            </a:r>
            <a:r>
              <a:rPr lang="es-ES">
                <a:solidFill>
                  <a:schemeClr val="dk1"/>
                </a:solidFill>
              </a:rPr>
              <a:t>:</a:t>
            </a:r>
            <a:endParaRPr>
              <a:solidFill>
                <a:schemeClr val="dk1"/>
              </a:solidFill>
            </a:endParaRPr>
          </a:p>
          <a:p>
            <a:pPr marL="457200" lvl="0" indent="-298450" algn="l" rtl="0">
              <a:lnSpc>
                <a:spcPct val="115000"/>
              </a:lnSpc>
              <a:spcBef>
                <a:spcPts val="1200"/>
              </a:spcBef>
              <a:spcAft>
                <a:spcPts val="0"/>
              </a:spcAft>
              <a:buClr>
                <a:schemeClr val="dk1"/>
              </a:buClr>
              <a:buSzPts val="1100"/>
              <a:buChar char="●"/>
            </a:pPr>
            <a:r>
              <a:rPr lang="es-ES" b="1">
                <a:solidFill>
                  <a:schemeClr val="dk1"/>
                </a:solidFill>
              </a:rPr>
              <a:t>18-24 años</a:t>
            </a:r>
            <a:endParaRPr b="1">
              <a:solidFill>
                <a:schemeClr val="dk1"/>
              </a:solidFill>
            </a:endParaRPr>
          </a:p>
          <a:p>
            <a:pPr marL="457200" lvl="0" indent="-298450" algn="l" rtl="0">
              <a:lnSpc>
                <a:spcPct val="115000"/>
              </a:lnSpc>
              <a:spcBef>
                <a:spcPts val="0"/>
              </a:spcBef>
              <a:spcAft>
                <a:spcPts val="0"/>
              </a:spcAft>
              <a:buClr>
                <a:schemeClr val="dk1"/>
              </a:buClr>
              <a:buSzPts val="1100"/>
              <a:buChar char="●"/>
            </a:pPr>
            <a:r>
              <a:rPr lang="es-ES" b="1">
                <a:solidFill>
                  <a:schemeClr val="dk1"/>
                </a:solidFill>
              </a:rPr>
              <a:t>25-34 años</a:t>
            </a:r>
            <a:endParaRPr b="1">
              <a:solidFill>
                <a:schemeClr val="dk1"/>
              </a:solidFill>
            </a:endParaRPr>
          </a:p>
          <a:p>
            <a:pPr marL="457200" lvl="0" indent="-298450" algn="l" rtl="0">
              <a:lnSpc>
                <a:spcPct val="115000"/>
              </a:lnSpc>
              <a:spcBef>
                <a:spcPts val="0"/>
              </a:spcBef>
              <a:spcAft>
                <a:spcPts val="0"/>
              </a:spcAft>
              <a:buClr>
                <a:schemeClr val="dk1"/>
              </a:buClr>
              <a:buSzPts val="1100"/>
              <a:buChar char="●"/>
            </a:pPr>
            <a:r>
              <a:rPr lang="es-ES" b="1">
                <a:solidFill>
                  <a:schemeClr val="dk1"/>
                </a:solidFill>
              </a:rPr>
              <a:t>35-44 años</a:t>
            </a:r>
            <a:endParaRPr b="1">
              <a:solidFill>
                <a:schemeClr val="dk1"/>
              </a:solidFill>
            </a:endParaRPr>
          </a:p>
          <a:p>
            <a:pPr marL="457200" lvl="0" indent="-298450" algn="l" rtl="0">
              <a:lnSpc>
                <a:spcPct val="115000"/>
              </a:lnSpc>
              <a:spcBef>
                <a:spcPts val="0"/>
              </a:spcBef>
              <a:spcAft>
                <a:spcPts val="0"/>
              </a:spcAft>
              <a:buClr>
                <a:schemeClr val="dk1"/>
              </a:buClr>
              <a:buSzPts val="1100"/>
              <a:buChar char="●"/>
            </a:pPr>
            <a:r>
              <a:rPr lang="es-ES" b="1">
                <a:solidFill>
                  <a:schemeClr val="dk1"/>
                </a:solidFill>
              </a:rPr>
              <a:t>45-54 años</a:t>
            </a:r>
            <a:endParaRPr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s-ES" b="1">
                <a:solidFill>
                  <a:schemeClr val="dk1"/>
                </a:solidFill>
              </a:rPr>
              <a:t>Poder Adquisitivo</a:t>
            </a:r>
            <a:r>
              <a:rPr lang="es-ES">
                <a:solidFill>
                  <a:schemeClr val="dk1"/>
                </a:solidFill>
              </a:rPr>
              <a:t>:</a:t>
            </a:r>
            <a:endParaRPr>
              <a:solidFill>
                <a:schemeClr val="dk1"/>
              </a:solidFill>
            </a:endParaRPr>
          </a:p>
          <a:p>
            <a:pPr marL="457200" lvl="0" indent="-298450" algn="l" rtl="0">
              <a:lnSpc>
                <a:spcPct val="115000"/>
              </a:lnSpc>
              <a:spcBef>
                <a:spcPts val="1200"/>
              </a:spcBef>
              <a:spcAft>
                <a:spcPts val="0"/>
              </a:spcAft>
              <a:buClr>
                <a:schemeClr val="dk1"/>
              </a:buClr>
              <a:buSzPts val="1100"/>
              <a:buChar char="●"/>
            </a:pPr>
            <a:r>
              <a:rPr lang="es-ES" b="1">
                <a:solidFill>
                  <a:schemeClr val="dk1"/>
                </a:solidFill>
              </a:rPr>
              <a:t>Alto poder adquisitivo</a:t>
            </a:r>
            <a:endParaRPr b="1">
              <a:solidFill>
                <a:schemeClr val="dk1"/>
              </a:solidFill>
            </a:endParaRPr>
          </a:p>
          <a:p>
            <a:pPr marL="0" lvl="0" indent="0" algn="l" rtl="0">
              <a:lnSpc>
                <a:spcPct val="115000"/>
              </a:lnSpc>
              <a:spcBef>
                <a:spcPts val="1400"/>
              </a:spcBef>
              <a:spcAft>
                <a:spcPts val="0"/>
              </a:spcAft>
              <a:buClr>
                <a:schemeClr val="dk1"/>
              </a:buClr>
              <a:buSzPts val="1100"/>
              <a:buFont typeface="Arial"/>
              <a:buNone/>
            </a:pPr>
            <a:r>
              <a:rPr lang="es-ES" sz="1300" b="1">
                <a:solidFill>
                  <a:schemeClr val="dk1"/>
                </a:solidFill>
              </a:rPr>
              <a:t>Descripción de la Campaña</a:t>
            </a:r>
            <a:endParaRPr sz="1300"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s-ES" b="1">
                <a:solidFill>
                  <a:schemeClr val="dk1"/>
                </a:solidFill>
              </a:rPr>
              <a:t>Objetivo de la Campaña</a:t>
            </a:r>
            <a:endParaRPr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s-ES">
                <a:solidFill>
                  <a:schemeClr val="dk1"/>
                </a:solidFill>
              </a:rPr>
              <a:t>El objetivo principal de esta campaña es alcanzar a una audiencia en España que hable español y tenga un alto poder adquisitivo. La campaña está diseñada para captar la atención de varias franjas etarias, abarcando desde jóvenes adultos hasta adultos de mediana edad.</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s-ES" b="1">
                <a:solidFill>
                  <a:schemeClr val="dk1"/>
                </a:solidFill>
              </a:rPr>
              <a:t>Público Objetivo</a:t>
            </a:r>
            <a:endParaRPr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s-ES" b="1">
                <a:solidFill>
                  <a:schemeClr val="dk1"/>
                </a:solidFill>
              </a:rPr>
              <a:t>Ubicación Geográfica</a:t>
            </a:r>
            <a:r>
              <a:rPr lang="es-ES">
                <a:solidFill>
                  <a:schemeClr val="dk1"/>
                </a:solidFill>
              </a:rPr>
              <a:t>: La campaña está dirigida exclusivamente a usuarios en España, lo cual permite una mejor adaptación del contenido a la cultura y el contexto local.</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s-ES" b="1">
                <a:solidFill>
                  <a:schemeClr val="dk1"/>
                </a:solidFill>
              </a:rPr>
              <a:t>Idioma</a:t>
            </a:r>
            <a:r>
              <a:rPr lang="es-ES">
                <a:solidFill>
                  <a:schemeClr val="dk1"/>
                </a:solidFill>
              </a:rPr>
              <a:t>: Al estar en español, la campaña se asegura de comunicarse de manera efectiva con su audiencia, eliminando barreras lingüísticas.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s-ES" b="1">
                <a:solidFill>
                  <a:schemeClr val="dk1"/>
                </a:solidFill>
              </a:rPr>
              <a:t>Rango de Edad</a:t>
            </a:r>
            <a:r>
              <a:rPr lang="es-ES">
                <a:solidFill>
                  <a:schemeClr val="dk1"/>
                </a:solidFill>
              </a:rPr>
              <a:t>: La campaña se segmenta en cuatro grupos de edad:</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s-ES" b="1">
                <a:solidFill>
                  <a:schemeClr val="dk1"/>
                </a:solidFill>
              </a:rPr>
              <a:t>18-24 años</a:t>
            </a:r>
            <a:r>
              <a:rPr lang="es-ES">
                <a:solidFill>
                  <a:schemeClr val="dk1"/>
                </a:solidFill>
              </a:rPr>
              <a:t>: Jóvenes adultos, posiblemente estudiantes universitarios o recién graduados.</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s-ES" b="1">
                <a:solidFill>
                  <a:schemeClr val="dk1"/>
                </a:solidFill>
              </a:rPr>
              <a:t>25-34 años</a:t>
            </a:r>
            <a:r>
              <a:rPr lang="es-ES">
                <a:solidFill>
                  <a:schemeClr val="dk1"/>
                </a:solidFill>
              </a:rPr>
              <a:t>: Profesionales jóvenes y parejas jóvenes.</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s-ES" b="1">
                <a:solidFill>
                  <a:schemeClr val="dk1"/>
                </a:solidFill>
              </a:rPr>
              <a:t>35-44 años</a:t>
            </a:r>
            <a:r>
              <a:rPr lang="es-ES">
                <a:solidFill>
                  <a:schemeClr val="dk1"/>
                </a:solidFill>
              </a:rPr>
              <a:t>: Adultos en su carrera media y posiblemente con familias jóvenes.</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s-ES" b="1">
                <a:solidFill>
                  <a:schemeClr val="dk1"/>
                </a:solidFill>
              </a:rPr>
              <a:t>45-54 años</a:t>
            </a:r>
            <a:r>
              <a:rPr lang="es-ES">
                <a:solidFill>
                  <a:schemeClr val="dk1"/>
                </a:solidFill>
              </a:rPr>
              <a:t>: Adultos establecidos, con hijos adolescentes o universitarios.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s-ES" b="1">
                <a:solidFill>
                  <a:schemeClr val="dk1"/>
                </a:solidFill>
              </a:rPr>
              <a:t>Poder Adquisitivo</a:t>
            </a:r>
            <a:r>
              <a:rPr lang="es-ES">
                <a:solidFill>
                  <a:schemeClr val="dk1"/>
                </a:solidFill>
              </a:rPr>
              <a:t>: El enfoque en usuarios con un alto poder adquisitivo sugiere que los productos o servicios promocionados son de gama media-alta o alta, dirigidos a consumidores con una mayor capacidad de gasto. </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s-ES" b="1">
                <a:solidFill>
                  <a:schemeClr val="dk1"/>
                </a:solidFill>
              </a:rPr>
              <a:t>Público Objetivo</a:t>
            </a:r>
            <a:endParaRPr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s-ES" b="1">
                <a:solidFill>
                  <a:schemeClr val="dk1"/>
                </a:solidFill>
              </a:rPr>
              <a:t>Ubicación Geográfica</a:t>
            </a:r>
            <a:r>
              <a:rPr lang="es-ES">
                <a:solidFill>
                  <a:schemeClr val="dk1"/>
                </a:solidFill>
              </a:rPr>
              <a:t>: Usuarios ubicados en España.</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s-ES" b="1">
                <a:solidFill>
                  <a:schemeClr val="dk1"/>
                </a:solidFill>
              </a:rPr>
              <a:t>Idioma</a:t>
            </a:r>
            <a:r>
              <a:rPr lang="es-ES">
                <a:solidFill>
                  <a:schemeClr val="dk1"/>
                </a:solidFill>
              </a:rPr>
              <a:t>: Español.</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s-ES" b="1">
                <a:solidFill>
                  <a:schemeClr val="dk1"/>
                </a:solidFill>
              </a:rPr>
              <a:t>Rango de Edad</a:t>
            </a:r>
            <a:r>
              <a:rPr lang="es-ES">
                <a:solidFill>
                  <a:schemeClr val="dk1"/>
                </a:solidFill>
              </a:rPr>
              <a:t>: Segmentado en cuatro grupos etarios, desde jóvenes adultos hasta adultos de mediana edad.</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s-ES" b="1">
                <a:solidFill>
                  <a:schemeClr val="dk1"/>
                </a:solidFill>
              </a:rPr>
              <a:t>Poder Adquisitivo</a:t>
            </a:r>
            <a:r>
              <a:rPr lang="es-ES">
                <a:solidFill>
                  <a:schemeClr val="dk1"/>
                </a:solidFill>
              </a:rPr>
              <a:t>: Enfocado en usuarios con alto poder adquisitivo, sugiriendo productos o servicios de gama media-alta o alta.</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s-ES" b="1">
                <a:solidFill>
                  <a:schemeClr val="dk1"/>
                </a:solidFill>
              </a:rPr>
              <a:t>Intereses</a:t>
            </a:r>
            <a:r>
              <a:rPr lang="es-ES">
                <a:solidFill>
                  <a:schemeClr val="dk1"/>
                </a:solidFill>
              </a:rPr>
              <a:t>:</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s-ES" b="1">
                <a:solidFill>
                  <a:schemeClr val="dk1"/>
                </a:solidFill>
              </a:rPr>
              <a:t>Educación</a:t>
            </a:r>
            <a:r>
              <a:rPr lang="es-ES">
                <a:solidFill>
                  <a:schemeClr val="dk1"/>
                </a:solidFill>
              </a:rPr>
              <a:t>: Interés en contenido educativo.</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s-ES" b="1">
                <a:solidFill>
                  <a:schemeClr val="dk1"/>
                </a:solidFill>
              </a:rPr>
              <a:t>Arte Digital</a:t>
            </a:r>
            <a:r>
              <a:rPr lang="es-ES">
                <a:solidFill>
                  <a:schemeClr val="dk1"/>
                </a:solidFill>
              </a:rPr>
              <a:t>: Interés en arte digital y tecnologías creativas.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s-ES" b="1">
                <a:solidFill>
                  <a:schemeClr val="dk1"/>
                </a:solidFill>
              </a:rPr>
              <a:t>Comportamientos</a:t>
            </a:r>
            <a:r>
              <a:rPr lang="es-ES">
                <a:solidFill>
                  <a:schemeClr val="dk1"/>
                </a:solidFill>
              </a:rPr>
              <a:t>:</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s-ES">
                <a:solidFill>
                  <a:schemeClr val="dk1"/>
                </a:solidFill>
              </a:rPr>
              <a:t>Interactúan con contenido relacionado con la cultura y la educación.</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s-ES">
                <a:solidFill>
                  <a:schemeClr val="dk1"/>
                </a:solidFill>
              </a:rPr>
              <a:t>Tienen un comportamiento activo en temas tecnológicos.</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s-ES">
                <a:solidFill>
                  <a:schemeClr val="dk1"/>
                </a:solidFill>
              </a:rPr>
              <a:t>Muestran interés en el arte, la tecnología y la educación combinados.</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s-ES">
                <a:solidFill>
                  <a:schemeClr val="dk1"/>
                </a:solidFill>
              </a:rPr>
              <a:t>Participan en hashtags y temas específicos como #diseñográfico, #diseñomultimedia, #diseños, #diseño3d, #diseñografico.</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spcBef>
                <a:spcPts val="120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Diapositiva de título">
  <p:cSld name="Diapositiva de título">
    <p:spTree>
      <p:nvGrpSpPr>
        <p:cNvPr id="1" name="Shape 15"/>
        <p:cNvGrpSpPr/>
        <p:nvPr/>
      </p:nvGrpSpPr>
      <p:grpSpPr>
        <a:xfrm>
          <a:off x="0" y="0"/>
          <a:ext cx="0" cy="0"/>
          <a:chOff x="0" y="0"/>
          <a:chExt cx="0" cy="0"/>
        </a:xfrm>
      </p:grpSpPr>
      <p:sp>
        <p:nvSpPr>
          <p:cNvPr id="16" name="Google Shape;16;p2"/>
          <p:cNvSpPr/>
          <p:nvPr/>
        </p:nvSpPr>
        <p:spPr>
          <a:xfrm>
            <a:off x="0" y="0"/>
            <a:ext cx="9144000" cy="5143500"/>
          </a:xfrm>
          <a:prstGeom prst="rect">
            <a:avLst/>
          </a:prstGeom>
          <a:solidFill>
            <a:srgbClr val="FFD723"/>
          </a:solidFill>
          <a:ln w="15875" cap="rnd" cmpd="sng">
            <a:solidFill>
              <a:srgbClr val="FFD72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aramond"/>
              <a:ea typeface="Garamond"/>
              <a:cs typeface="Garamond"/>
              <a:sym typeface="Garamond"/>
            </a:endParaRPr>
          </a:p>
        </p:txBody>
      </p:sp>
      <p:pic>
        <p:nvPicPr>
          <p:cNvPr id="17" name="Google Shape;17;p2"/>
          <p:cNvPicPr preferRelativeResize="0"/>
          <p:nvPr/>
        </p:nvPicPr>
        <p:blipFill rotWithShape="1">
          <a:blip r:embed="rId2">
            <a:alphaModFix/>
          </a:blip>
          <a:srcRect/>
          <a:stretch/>
        </p:blipFill>
        <p:spPr>
          <a:xfrm>
            <a:off x="935022" y="542245"/>
            <a:ext cx="5438406" cy="1225299"/>
          </a:xfrm>
          <a:prstGeom prst="rect">
            <a:avLst/>
          </a:prstGeom>
          <a:noFill/>
          <a:ln>
            <a:noFill/>
          </a:ln>
        </p:spPr>
      </p:pic>
      <p:sp>
        <p:nvSpPr>
          <p:cNvPr id="18" name="Google Shape;18;p2"/>
          <p:cNvSpPr txBox="1"/>
          <p:nvPr/>
        </p:nvSpPr>
        <p:spPr>
          <a:xfrm>
            <a:off x="777475" y="3038475"/>
            <a:ext cx="6040800" cy="954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2800" b="1">
                <a:solidFill>
                  <a:schemeClr val="dk1"/>
                </a:solidFill>
                <a:latin typeface="Montserrat"/>
                <a:ea typeface="Montserrat"/>
                <a:cs typeface="Montserrat"/>
                <a:sym typeface="Montserrat"/>
              </a:rPr>
              <a:t>MASTER EN TRÁFICO DE PAGO Y ESTRATEGIAS PAID MEDIA</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Amarillo">
  <p:cSld name="Diapositiva de título_1">
    <p:spTree>
      <p:nvGrpSpPr>
        <p:cNvPr id="1" name="Shape 19"/>
        <p:cNvGrpSpPr/>
        <p:nvPr/>
      </p:nvGrpSpPr>
      <p:grpSpPr>
        <a:xfrm>
          <a:off x="0" y="0"/>
          <a:ext cx="0" cy="0"/>
          <a:chOff x="0" y="0"/>
          <a:chExt cx="0" cy="0"/>
        </a:xfrm>
      </p:grpSpPr>
      <p:sp>
        <p:nvSpPr>
          <p:cNvPr id="20" name="Google Shape;20;p3"/>
          <p:cNvSpPr/>
          <p:nvPr/>
        </p:nvSpPr>
        <p:spPr>
          <a:xfrm>
            <a:off x="0" y="0"/>
            <a:ext cx="9144000" cy="5143500"/>
          </a:xfrm>
          <a:prstGeom prst="rect">
            <a:avLst/>
          </a:prstGeom>
          <a:solidFill>
            <a:srgbClr val="FFD723"/>
          </a:solidFill>
          <a:ln w="15875" cap="rnd" cmpd="sng">
            <a:solidFill>
              <a:srgbClr val="FFD72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aramond"/>
              <a:ea typeface="Garamond"/>
              <a:cs typeface="Garamond"/>
              <a:sym typeface="Garamon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de sección" type="obj">
  <p:cSld name="OBJECT">
    <p:bg>
      <p:bgPr>
        <a:solidFill>
          <a:schemeClr val="lt1"/>
        </a:solidFill>
        <a:effectLst/>
      </p:bgPr>
    </p:bg>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5884050" y="4832150"/>
            <a:ext cx="2790900" cy="174600"/>
          </a:xfrm>
          <a:prstGeom prst="rect">
            <a:avLst/>
          </a:prstGeom>
          <a:noFill/>
          <a:ln>
            <a:noFill/>
          </a:ln>
        </p:spPr>
        <p:txBody>
          <a:bodyPr spcFirstLastPara="1" wrap="square" lIns="91425" tIns="45700" rIns="91425" bIns="45700" anchor="ctr" anchorCtr="0">
            <a:noAutofit/>
          </a:bodyPr>
          <a:lstStyle>
            <a:lvl1pPr marR="0" lvl="0" rtl="0">
              <a:spcBef>
                <a:spcPts val="0"/>
              </a:spcBef>
              <a:spcAft>
                <a:spcPts val="0"/>
              </a:spcAft>
              <a:buClr>
                <a:srgbClr val="262626"/>
              </a:buClr>
              <a:buSzPts val="800"/>
              <a:buFont typeface="Montserrat SemiBold"/>
              <a:buNone/>
              <a:defRPr sz="800" i="0" u="none" strike="noStrike" cap="none">
                <a:solidFill>
                  <a:srgbClr val="262626"/>
                </a:solidFill>
                <a:latin typeface="Montserrat SemiBold"/>
                <a:ea typeface="Montserrat SemiBold"/>
                <a:cs typeface="Montserrat SemiBold"/>
                <a:sym typeface="Montserrat SemiBold"/>
              </a:defRPr>
            </a:lvl1pPr>
            <a:lvl2pPr marR="0" lvl="1" rtl="0">
              <a:spcBef>
                <a:spcPts val="0"/>
              </a:spcBef>
              <a:spcAft>
                <a:spcPts val="0"/>
              </a:spcAft>
              <a:buSzPts val="800"/>
              <a:buFont typeface="Montserrat SemiBold"/>
              <a:buNone/>
              <a:defRPr sz="800" i="0" u="none" strike="noStrike" cap="none">
                <a:solidFill>
                  <a:schemeClr val="dk2"/>
                </a:solidFill>
                <a:latin typeface="Montserrat SemiBold"/>
                <a:ea typeface="Montserrat SemiBold"/>
                <a:cs typeface="Montserrat SemiBold"/>
                <a:sym typeface="Montserrat SemiBold"/>
              </a:defRPr>
            </a:lvl2pPr>
            <a:lvl3pPr marR="0" lvl="2" rtl="0">
              <a:spcBef>
                <a:spcPts val="0"/>
              </a:spcBef>
              <a:spcAft>
                <a:spcPts val="0"/>
              </a:spcAft>
              <a:buSzPts val="800"/>
              <a:buFont typeface="Montserrat SemiBold"/>
              <a:buNone/>
              <a:defRPr sz="800" i="0" u="none" strike="noStrike" cap="none">
                <a:solidFill>
                  <a:schemeClr val="dk2"/>
                </a:solidFill>
                <a:latin typeface="Montserrat SemiBold"/>
                <a:ea typeface="Montserrat SemiBold"/>
                <a:cs typeface="Montserrat SemiBold"/>
                <a:sym typeface="Montserrat SemiBold"/>
              </a:defRPr>
            </a:lvl3pPr>
            <a:lvl4pPr marR="0" lvl="3" rtl="0">
              <a:spcBef>
                <a:spcPts val="0"/>
              </a:spcBef>
              <a:spcAft>
                <a:spcPts val="0"/>
              </a:spcAft>
              <a:buSzPts val="800"/>
              <a:buFont typeface="Montserrat SemiBold"/>
              <a:buNone/>
              <a:defRPr sz="800" i="0" u="none" strike="noStrike" cap="none">
                <a:solidFill>
                  <a:schemeClr val="dk2"/>
                </a:solidFill>
                <a:latin typeface="Montserrat SemiBold"/>
                <a:ea typeface="Montserrat SemiBold"/>
                <a:cs typeface="Montserrat SemiBold"/>
                <a:sym typeface="Montserrat SemiBold"/>
              </a:defRPr>
            </a:lvl4pPr>
            <a:lvl5pPr marR="0" lvl="4" rtl="0">
              <a:spcBef>
                <a:spcPts val="0"/>
              </a:spcBef>
              <a:spcAft>
                <a:spcPts val="0"/>
              </a:spcAft>
              <a:buSzPts val="800"/>
              <a:buFont typeface="Montserrat SemiBold"/>
              <a:buNone/>
              <a:defRPr sz="800" i="0" u="none" strike="noStrike" cap="none">
                <a:solidFill>
                  <a:schemeClr val="dk2"/>
                </a:solidFill>
                <a:latin typeface="Montserrat SemiBold"/>
                <a:ea typeface="Montserrat SemiBold"/>
                <a:cs typeface="Montserrat SemiBold"/>
                <a:sym typeface="Montserrat SemiBold"/>
              </a:defRPr>
            </a:lvl5pPr>
            <a:lvl6pPr marR="0" lvl="5" rtl="0">
              <a:spcBef>
                <a:spcPts val="0"/>
              </a:spcBef>
              <a:spcAft>
                <a:spcPts val="0"/>
              </a:spcAft>
              <a:buSzPts val="800"/>
              <a:buFont typeface="Montserrat SemiBold"/>
              <a:buNone/>
              <a:defRPr sz="800" i="0" u="none" strike="noStrike" cap="none">
                <a:solidFill>
                  <a:schemeClr val="dk2"/>
                </a:solidFill>
                <a:latin typeface="Montserrat SemiBold"/>
                <a:ea typeface="Montserrat SemiBold"/>
                <a:cs typeface="Montserrat SemiBold"/>
                <a:sym typeface="Montserrat SemiBold"/>
              </a:defRPr>
            </a:lvl6pPr>
            <a:lvl7pPr marR="0" lvl="6" rtl="0">
              <a:spcBef>
                <a:spcPts val="0"/>
              </a:spcBef>
              <a:spcAft>
                <a:spcPts val="0"/>
              </a:spcAft>
              <a:buSzPts val="800"/>
              <a:buFont typeface="Montserrat SemiBold"/>
              <a:buNone/>
              <a:defRPr sz="800" i="0" u="none" strike="noStrike" cap="none">
                <a:solidFill>
                  <a:schemeClr val="dk2"/>
                </a:solidFill>
                <a:latin typeface="Montserrat SemiBold"/>
                <a:ea typeface="Montserrat SemiBold"/>
                <a:cs typeface="Montserrat SemiBold"/>
                <a:sym typeface="Montserrat SemiBold"/>
              </a:defRPr>
            </a:lvl7pPr>
            <a:lvl8pPr marR="0" lvl="7" rtl="0">
              <a:spcBef>
                <a:spcPts val="0"/>
              </a:spcBef>
              <a:spcAft>
                <a:spcPts val="0"/>
              </a:spcAft>
              <a:buSzPts val="800"/>
              <a:buFont typeface="Montserrat SemiBold"/>
              <a:buNone/>
              <a:defRPr sz="800" i="0" u="none" strike="noStrike" cap="none">
                <a:solidFill>
                  <a:schemeClr val="dk2"/>
                </a:solidFill>
                <a:latin typeface="Montserrat SemiBold"/>
                <a:ea typeface="Montserrat SemiBold"/>
                <a:cs typeface="Montserrat SemiBold"/>
                <a:sym typeface="Montserrat SemiBold"/>
              </a:defRPr>
            </a:lvl8pPr>
            <a:lvl9pPr marR="0" lvl="8" rtl="0">
              <a:spcBef>
                <a:spcPts val="0"/>
              </a:spcBef>
              <a:spcAft>
                <a:spcPts val="0"/>
              </a:spcAft>
              <a:buSzPts val="800"/>
              <a:buFont typeface="Montserrat SemiBold"/>
              <a:buNone/>
              <a:defRPr sz="800" i="0" u="none" strike="noStrike" cap="none">
                <a:solidFill>
                  <a:schemeClr val="dk2"/>
                </a:solidFill>
                <a:latin typeface="Montserrat SemiBold"/>
                <a:ea typeface="Montserrat SemiBold"/>
                <a:cs typeface="Montserrat SemiBold"/>
                <a:sym typeface="Montserrat SemiBold"/>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becera" type="picTx">
  <p:cSld name="PICTURE_WITH_CAPTION_TEXT">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93025" y="146325"/>
            <a:ext cx="4620900" cy="503700"/>
          </a:xfrm>
          <a:prstGeom prst="rect">
            <a:avLst/>
          </a:prstGeom>
          <a:noFill/>
          <a:ln>
            <a:noFill/>
          </a:ln>
        </p:spPr>
        <p:txBody>
          <a:bodyPr spcFirstLastPara="1" wrap="square" lIns="91425" tIns="45700" rIns="91425" bIns="45700" anchor="ctr" anchorCtr="0">
            <a:noAutofit/>
          </a:bodyPr>
          <a:lstStyle>
            <a:lvl1pPr marR="0" lvl="0" rtl="0">
              <a:spcBef>
                <a:spcPts val="0"/>
              </a:spcBef>
              <a:spcAft>
                <a:spcPts val="0"/>
              </a:spcAft>
              <a:buClr>
                <a:srgbClr val="262626"/>
              </a:buClr>
              <a:buSzPts val="2400"/>
              <a:buFont typeface="Montserrat Medium"/>
              <a:buNone/>
              <a:defRPr sz="2400" i="0" u="none" strike="noStrike" cap="none">
                <a:solidFill>
                  <a:srgbClr val="262626"/>
                </a:solidFill>
                <a:latin typeface="Montserrat Medium"/>
                <a:ea typeface="Montserrat Medium"/>
                <a:cs typeface="Montserrat Medium"/>
                <a:sym typeface="Montserrat Medium"/>
              </a:defRPr>
            </a:lvl1pPr>
            <a:lvl2pPr marR="0" lvl="1" rtl="0">
              <a:spcBef>
                <a:spcPts val="0"/>
              </a:spcBef>
              <a:spcAft>
                <a:spcPts val="0"/>
              </a:spcAft>
              <a:buSzPts val="800"/>
              <a:buNone/>
              <a:defRPr sz="1800" b="0" i="0" u="none" strike="noStrike" cap="none">
                <a:solidFill>
                  <a:schemeClr val="dk2"/>
                </a:solidFill>
              </a:defRPr>
            </a:lvl2pPr>
            <a:lvl3pPr marR="0" lvl="2" rtl="0">
              <a:spcBef>
                <a:spcPts val="0"/>
              </a:spcBef>
              <a:spcAft>
                <a:spcPts val="0"/>
              </a:spcAft>
              <a:buSzPts val="800"/>
              <a:buNone/>
              <a:defRPr sz="1800" b="0" i="0" u="none" strike="noStrike" cap="none">
                <a:solidFill>
                  <a:schemeClr val="dk2"/>
                </a:solidFill>
              </a:defRPr>
            </a:lvl3pPr>
            <a:lvl4pPr marR="0" lvl="3" rtl="0">
              <a:spcBef>
                <a:spcPts val="0"/>
              </a:spcBef>
              <a:spcAft>
                <a:spcPts val="0"/>
              </a:spcAft>
              <a:buSzPts val="800"/>
              <a:buNone/>
              <a:defRPr sz="1800" b="0" i="0" u="none" strike="noStrike" cap="none">
                <a:solidFill>
                  <a:schemeClr val="dk2"/>
                </a:solidFill>
              </a:defRPr>
            </a:lvl4pPr>
            <a:lvl5pPr marR="0" lvl="4" rtl="0">
              <a:spcBef>
                <a:spcPts val="0"/>
              </a:spcBef>
              <a:spcAft>
                <a:spcPts val="0"/>
              </a:spcAft>
              <a:buSzPts val="800"/>
              <a:buNone/>
              <a:defRPr sz="1800" b="0" i="0" u="none" strike="noStrike" cap="none">
                <a:solidFill>
                  <a:schemeClr val="dk2"/>
                </a:solidFill>
              </a:defRPr>
            </a:lvl5pPr>
            <a:lvl6pPr marR="0" lvl="5" rtl="0">
              <a:spcBef>
                <a:spcPts val="0"/>
              </a:spcBef>
              <a:spcAft>
                <a:spcPts val="0"/>
              </a:spcAft>
              <a:buSzPts val="800"/>
              <a:buNone/>
              <a:defRPr sz="1800" b="0" i="0" u="none" strike="noStrike" cap="none">
                <a:solidFill>
                  <a:schemeClr val="dk2"/>
                </a:solidFill>
              </a:defRPr>
            </a:lvl6pPr>
            <a:lvl7pPr marR="0" lvl="6" rtl="0">
              <a:spcBef>
                <a:spcPts val="0"/>
              </a:spcBef>
              <a:spcAft>
                <a:spcPts val="0"/>
              </a:spcAft>
              <a:buSzPts val="800"/>
              <a:buNone/>
              <a:defRPr sz="1800" b="0" i="0" u="none" strike="noStrike" cap="none">
                <a:solidFill>
                  <a:schemeClr val="dk2"/>
                </a:solidFill>
              </a:defRPr>
            </a:lvl7pPr>
            <a:lvl8pPr marR="0" lvl="7" rtl="0">
              <a:spcBef>
                <a:spcPts val="0"/>
              </a:spcBef>
              <a:spcAft>
                <a:spcPts val="0"/>
              </a:spcAft>
              <a:buSzPts val="800"/>
              <a:buNone/>
              <a:defRPr sz="1800" b="0" i="0" u="none" strike="noStrike" cap="none">
                <a:solidFill>
                  <a:schemeClr val="dk2"/>
                </a:solidFill>
              </a:defRPr>
            </a:lvl8pPr>
            <a:lvl9pPr marR="0" lvl="8" rtl="0">
              <a:spcBef>
                <a:spcPts val="0"/>
              </a:spcBef>
              <a:spcAft>
                <a:spcPts val="0"/>
              </a:spcAft>
              <a:buSzPts val="800"/>
              <a:buNone/>
              <a:defRPr sz="1800" b="0" i="0" u="none" strike="noStrike" cap="none">
                <a:solidFill>
                  <a:schemeClr val="dk2"/>
                </a:solidFill>
              </a:defRPr>
            </a:lvl9pPr>
          </a:lstStyle>
          <a:p>
            <a:endParaRPr/>
          </a:p>
        </p:txBody>
      </p:sp>
      <p:cxnSp>
        <p:nvCxnSpPr>
          <p:cNvPr id="25" name="Google Shape;25;p5"/>
          <p:cNvCxnSpPr/>
          <p:nvPr/>
        </p:nvCxnSpPr>
        <p:spPr>
          <a:xfrm>
            <a:off x="0" y="556500"/>
            <a:ext cx="6163800" cy="0"/>
          </a:xfrm>
          <a:prstGeom prst="straightConnector1">
            <a:avLst/>
          </a:prstGeom>
          <a:noFill/>
          <a:ln w="19050" cap="flat" cmpd="sng">
            <a:solidFill>
              <a:srgbClr val="FFC000"/>
            </a:solidFill>
            <a:prstDash val="solid"/>
            <a:round/>
            <a:headEnd type="none" w="med" len="med"/>
            <a:tailEnd type="none" w="med" len="med"/>
          </a:ln>
        </p:spPr>
      </p:cxnSp>
      <p:sp>
        <p:nvSpPr>
          <p:cNvPr id="26" name="Google Shape;26;p5"/>
          <p:cNvSpPr txBox="1">
            <a:spLocks noGrp="1"/>
          </p:cNvSpPr>
          <p:nvPr>
            <p:ph type="title" idx="2"/>
          </p:nvPr>
        </p:nvSpPr>
        <p:spPr>
          <a:xfrm>
            <a:off x="5884051" y="4832150"/>
            <a:ext cx="2716800" cy="174600"/>
          </a:xfrm>
          <a:prstGeom prst="rect">
            <a:avLst/>
          </a:prstGeom>
          <a:noFill/>
          <a:ln>
            <a:noFill/>
          </a:ln>
        </p:spPr>
        <p:txBody>
          <a:bodyPr spcFirstLastPara="1" wrap="square" lIns="91425" tIns="45700" rIns="91425" bIns="45700" anchor="ctr" anchorCtr="0">
            <a:noAutofit/>
          </a:bodyPr>
          <a:lstStyle>
            <a:lvl1pPr marR="0" lvl="0" rtl="0">
              <a:spcBef>
                <a:spcPts val="0"/>
              </a:spcBef>
              <a:spcAft>
                <a:spcPts val="0"/>
              </a:spcAft>
              <a:buClr>
                <a:srgbClr val="262626"/>
              </a:buClr>
              <a:buSzPts val="800"/>
              <a:buFont typeface="Montserrat SemiBold"/>
              <a:buNone/>
              <a:defRPr sz="800" i="0" u="none" strike="noStrike" cap="none">
                <a:solidFill>
                  <a:srgbClr val="262626"/>
                </a:solidFill>
                <a:latin typeface="Montserrat SemiBold"/>
                <a:ea typeface="Montserrat SemiBold"/>
                <a:cs typeface="Montserrat SemiBold"/>
                <a:sym typeface="Montserrat SemiBold"/>
              </a:defRPr>
            </a:lvl1pPr>
            <a:lvl2pPr marR="0" lvl="1" rtl="0">
              <a:spcBef>
                <a:spcPts val="0"/>
              </a:spcBef>
              <a:spcAft>
                <a:spcPts val="0"/>
              </a:spcAft>
              <a:buSzPts val="800"/>
              <a:buFont typeface="Montserrat SemiBold"/>
              <a:buNone/>
              <a:defRPr sz="800" i="0" u="none" strike="noStrike" cap="none">
                <a:solidFill>
                  <a:schemeClr val="dk2"/>
                </a:solidFill>
                <a:latin typeface="Montserrat SemiBold"/>
                <a:ea typeface="Montserrat SemiBold"/>
                <a:cs typeface="Montserrat SemiBold"/>
                <a:sym typeface="Montserrat SemiBold"/>
              </a:defRPr>
            </a:lvl2pPr>
            <a:lvl3pPr marR="0" lvl="2" rtl="0">
              <a:spcBef>
                <a:spcPts val="0"/>
              </a:spcBef>
              <a:spcAft>
                <a:spcPts val="0"/>
              </a:spcAft>
              <a:buSzPts val="800"/>
              <a:buFont typeface="Montserrat SemiBold"/>
              <a:buNone/>
              <a:defRPr sz="800" i="0" u="none" strike="noStrike" cap="none">
                <a:solidFill>
                  <a:schemeClr val="dk2"/>
                </a:solidFill>
                <a:latin typeface="Montserrat SemiBold"/>
                <a:ea typeface="Montserrat SemiBold"/>
                <a:cs typeface="Montserrat SemiBold"/>
                <a:sym typeface="Montserrat SemiBold"/>
              </a:defRPr>
            </a:lvl3pPr>
            <a:lvl4pPr marR="0" lvl="3" rtl="0">
              <a:spcBef>
                <a:spcPts val="0"/>
              </a:spcBef>
              <a:spcAft>
                <a:spcPts val="0"/>
              </a:spcAft>
              <a:buSzPts val="800"/>
              <a:buFont typeface="Montserrat SemiBold"/>
              <a:buNone/>
              <a:defRPr sz="800" i="0" u="none" strike="noStrike" cap="none">
                <a:solidFill>
                  <a:schemeClr val="dk2"/>
                </a:solidFill>
                <a:latin typeface="Montserrat SemiBold"/>
                <a:ea typeface="Montserrat SemiBold"/>
                <a:cs typeface="Montserrat SemiBold"/>
                <a:sym typeface="Montserrat SemiBold"/>
              </a:defRPr>
            </a:lvl4pPr>
            <a:lvl5pPr marR="0" lvl="4" rtl="0">
              <a:spcBef>
                <a:spcPts val="0"/>
              </a:spcBef>
              <a:spcAft>
                <a:spcPts val="0"/>
              </a:spcAft>
              <a:buSzPts val="800"/>
              <a:buFont typeface="Montserrat SemiBold"/>
              <a:buNone/>
              <a:defRPr sz="800" i="0" u="none" strike="noStrike" cap="none">
                <a:solidFill>
                  <a:schemeClr val="dk2"/>
                </a:solidFill>
                <a:latin typeface="Montserrat SemiBold"/>
                <a:ea typeface="Montserrat SemiBold"/>
                <a:cs typeface="Montserrat SemiBold"/>
                <a:sym typeface="Montserrat SemiBold"/>
              </a:defRPr>
            </a:lvl5pPr>
            <a:lvl6pPr marR="0" lvl="5" rtl="0">
              <a:spcBef>
                <a:spcPts val="0"/>
              </a:spcBef>
              <a:spcAft>
                <a:spcPts val="0"/>
              </a:spcAft>
              <a:buSzPts val="800"/>
              <a:buFont typeface="Montserrat SemiBold"/>
              <a:buNone/>
              <a:defRPr sz="800" i="0" u="none" strike="noStrike" cap="none">
                <a:solidFill>
                  <a:schemeClr val="dk2"/>
                </a:solidFill>
                <a:latin typeface="Montserrat SemiBold"/>
                <a:ea typeface="Montserrat SemiBold"/>
                <a:cs typeface="Montserrat SemiBold"/>
                <a:sym typeface="Montserrat SemiBold"/>
              </a:defRPr>
            </a:lvl6pPr>
            <a:lvl7pPr marR="0" lvl="6" rtl="0">
              <a:spcBef>
                <a:spcPts val="0"/>
              </a:spcBef>
              <a:spcAft>
                <a:spcPts val="0"/>
              </a:spcAft>
              <a:buSzPts val="800"/>
              <a:buFont typeface="Montserrat SemiBold"/>
              <a:buNone/>
              <a:defRPr sz="800" i="0" u="none" strike="noStrike" cap="none">
                <a:solidFill>
                  <a:schemeClr val="dk2"/>
                </a:solidFill>
                <a:latin typeface="Montserrat SemiBold"/>
                <a:ea typeface="Montserrat SemiBold"/>
                <a:cs typeface="Montserrat SemiBold"/>
                <a:sym typeface="Montserrat SemiBold"/>
              </a:defRPr>
            </a:lvl7pPr>
            <a:lvl8pPr marR="0" lvl="7" rtl="0">
              <a:spcBef>
                <a:spcPts val="0"/>
              </a:spcBef>
              <a:spcAft>
                <a:spcPts val="0"/>
              </a:spcAft>
              <a:buSzPts val="800"/>
              <a:buFont typeface="Montserrat SemiBold"/>
              <a:buNone/>
              <a:defRPr sz="800" i="0" u="none" strike="noStrike" cap="none">
                <a:solidFill>
                  <a:schemeClr val="dk2"/>
                </a:solidFill>
                <a:latin typeface="Montserrat SemiBold"/>
                <a:ea typeface="Montserrat SemiBold"/>
                <a:cs typeface="Montserrat SemiBold"/>
                <a:sym typeface="Montserrat SemiBold"/>
              </a:defRPr>
            </a:lvl8pPr>
            <a:lvl9pPr marR="0" lvl="8" rtl="0">
              <a:spcBef>
                <a:spcPts val="0"/>
              </a:spcBef>
              <a:spcAft>
                <a:spcPts val="0"/>
              </a:spcAft>
              <a:buSzPts val="800"/>
              <a:buFont typeface="Montserrat SemiBold"/>
              <a:buNone/>
              <a:defRPr sz="800" i="0" u="none" strike="noStrike" cap="none">
                <a:solidFill>
                  <a:schemeClr val="dk2"/>
                </a:solidFill>
                <a:latin typeface="Montserrat SemiBold"/>
                <a:ea typeface="Montserrat SemiBold"/>
                <a:cs typeface="Montserrat SemiBold"/>
                <a:sym typeface="Montserrat SemiBold"/>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Vacía con pie de página">
  <p:cSld name="CUSTOM_2_1">
    <p:spTree>
      <p:nvGrpSpPr>
        <p:cNvPr id="1" name="Shape 27"/>
        <p:cNvGrpSpPr/>
        <p:nvPr/>
      </p:nvGrpSpPr>
      <p:grpSpPr>
        <a:xfrm>
          <a:off x="0" y="0"/>
          <a:ext cx="0" cy="0"/>
          <a:chOff x="0" y="0"/>
          <a:chExt cx="0" cy="0"/>
        </a:xfrm>
      </p:grpSpPr>
      <p:sp>
        <p:nvSpPr>
          <p:cNvPr id="28" name="Google Shape;28;p6"/>
          <p:cNvSpPr txBox="1"/>
          <p:nvPr/>
        </p:nvSpPr>
        <p:spPr>
          <a:xfrm>
            <a:off x="5275275" y="4778825"/>
            <a:ext cx="1110600" cy="174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Medium"/>
              <a:ea typeface="Montserrat Medium"/>
              <a:cs typeface="Montserrat Medium"/>
              <a:sym typeface="Montserrat Medium"/>
            </a:endParaRPr>
          </a:p>
        </p:txBody>
      </p:sp>
      <p:sp>
        <p:nvSpPr>
          <p:cNvPr id="29" name="Google Shape;29;p6"/>
          <p:cNvSpPr txBox="1">
            <a:spLocks noGrp="1"/>
          </p:cNvSpPr>
          <p:nvPr>
            <p:ph type="title"/>
          </p:nvPr>
        </p:nvSpPr>
        <p:spPr>
          <a:xfrm>
            <a:off x="5884051" y="4832150"/>
            <a:ext cx="2716800" cy="174600"/>
          </a:xfrm>
          <a:prstGeom prst="rect">
            <a:avLst/>
          </a:prstGeom>
          <a:noFill/>
          <a:ln>
            <a:noFill/>
          </a:ln>
        </p:spPr>
        <p:txBody>
          <a:bodyPr spcFirstLastPara="1" wrap="square" lIns="91425" tIns="45700" rIns="91425" bIns="45700" anchor="ctr" anchorCtr="0">
            <a:noAutofit/>
          </a:bodyPr>
          <a:lstStyle>
            <a:lvl1pPr marR="0" lvl="0" rtl="0">
              <a:spcBef>
                <a:spcPts val="0"/>
              </a:spcBef>
              <a:spcAft>
                <a:spcPts val="0"/>
              </a:spcAft>
              <a:buClr>
                <a:srgbClr val="262626"/>
              </a:buClr>
              <a:buSzPts val="800"/>
              <a:buFont typeface="Montserrat SemiBold"/>
              <a:buNone/>
              <a:defRPr sz="800" i="0" u="none" strike="noStrike" cap="none">
                <a:solidFill>
                  <a:srgbClr val="262626"/>
                </a:solidFill>
                <a:latin typeface="Montserrat SemiBold"/>
                <a:ea typeface="Montserrat SemiBold"/>
                <a:cs typeface="Montserrat SemiBold"/>
                <a:sym typeface="Montserrat SemiBold"/>
              </a:defRPr>
            </a:lvl1pPr>
            <a:lvl2pPr marR="0" lvl="1" rtl="0">
              <a:spcBef>
                <a:spcPts val="0"/>
              </a:spcBef>
              <a:spcAft>
                <a:spcPts val="0"/>
              </a:spcAft>
              <a:buSzPts val="800"/>
              <a:buFont typeface="Montserrat SemiBold"/>
              <a:buNone/>
              <a:defRPr sz="800" i="0" u="none" strike="noStrike" cap="none">
                <a:solidFill>
                  <a:schemeClr val="dk2"/>
                </a:solidFill>
                <a:latin typeface="Montserrat SemiBold"/>
                <a:ea typeface="Montserrat SemiBold"/>
                <a:cs typeface="Montserrat SemiBold"/>
                <a:sym typeface="Montserrat SemiBold"/>
              </a:defRPr>
            </a:lvl2pPr>
            <a:lvl3pPr marR="0" lvl="2" rtl="0">
              <a:spcBef>
                <a:spcPts val="0"/>
              </a:spcBef>
              <a:spcAft>
                <a:spcPts val="0"/>
              </a:spcAft>
              <a:buSzPts val="800"/>
              <a:buFont typeface="Montserrat SemiBold"/>
              <a:buNone/>
              <a:defRPr sz="800" i="0" u="none" strike="noStrike" cap="none">
                <a:solidFill>
                  <a:schemeClr val="dk2"/>
                </a:solidFill>
                <a:latin typeface="Montserrat SemiBold"/>
                <a:ea typeface="Montserrat SemiBold"/>
                <a:cs typeface="Montserrat SemiBold"/>
                <a:sym typeface="Montserrat SemiBold"/>
              </a:defRPr>
            </a:lvl3pPr>
            <a:lvl4pPr marR="0" lvl="3" rtl="0">
              <a:spcBef>
                <a:spcPts val="0"/>
              </a:spcBef>
              <a:spcAft>
                <a:spcPts val="0"/>
              </a:spcAft>
              <a:buSzPts val="800"/>
              <a:buFont typeface="Montserrat SemiBold"/>
              <a:buNone/>
              <a:defRPr sz="800" i="0" u="none" strike="noStrike" cap="none">
                <a:solidFill>
                  <a:schemeClr val="dk2"/>
                </a:solidFill>
                <a:latin typeface="Montserrat SemiBold"/>
                <a:ea typeface="Montserrat SemiBold"/>
                <a:cs typeface="Montserrat SemiBold"/>
                <a:sym typeface="Montserrat SemiBold"/>
              </a:defRPr>
            </a:lvl4pPr>
            <a:lvl5pPr marR="0" lvl="4" rtl="0">
              <a:spcBef>
                <a:spcPts val="0"/>
              </a:spcBef>
              <a:spcAft>
                <a:spcPts val="0"/>
              </a:spcAft>
              <a:buSzPts val="800"/>
              <a:buFont typeface="Montserrat SemiBold"/>
              <a:buNone/>
              <a:defRPr sz="800" i="0" u="none" strike="noStrike" cap="none">
                <a:solidFill>
                  <a:schemeClr val="dk2"/>
                </a:solidFill>
                <a:latin typeface="Montserrat SemiBold"/>
                <a:ea typeface="Montserrat SemiBold"/>
                <a:cs typeface="Montserrat SemiBold"/>
                <a:sym typeface="Montserrat SemiBold"/>
              </a:defRPr>
            </a:lvl5pPr>
            <a:lvl6pPr marR="0" lvl="5" rtl="0">
              <a:spcBef>
                <a:spcPts val="0"/>
              </a:spcBef>
              <a:spcAft>
                <a:spcPts val="0"/>
              </a:spcAft>
              <a:buSzPts val="800"/>
              <a:buFont typeface="Montserrat SemiBold"/>
              <a:buNone/>
              <a:defRPr sz="800" i="0" u="none" strike="noStrike" cap="none">
                <a:solidFill>
                  <a:schemeClr val="dk2"/>
                </a:solidFill>
                <a:latin typeface="Montserrat SemiBold"/>
                <a:ea typeface="Montserrat SemiBold"/>
                <a:cs typeface="Montserrat SemiBold"/>
                <a:sym typeface="Montserrat SemiBold"/>
              </a:defRPr>
            </a:lvl6pPr>
            <a:lvl7pPr marR="0" lvl="6" rtl="0">
              <a:spcBef>
                <a:spcPts val="0"/>
              </a:spcBef>
              <a:spcAft>
                <a:spcPts val="0"/>
              </a:spcAft>
              <a:buSzPts val="800"/>
              <a:buFont typeface="Montserrat SemiBold"/>
              <a:buNone/>
              <a:defRPr sz="800" i="0" u="none" strike="noStrike" cap="none">
                <a:solidFill>
                  <a:schemeClr val="dk2"/>
                </a:solidFill>
                <a:latin typeface="Montserrat SemiBold"/>
                <a:ea typeface="Montserrat SemiBold"/>
                <a:cs typeface="Montserrat SemiBold"/>
                <a:sym typeface="Montserrat SemiBold"/>
              </a:defRPr>
            </a:lvl7pPr>
            <a:lvl8pPr marR="0" lvl="7" rtl="0">
              <a:spcBef>
                <a:spcPts val="0"/>
              </a:spcBef>
              <a:spcAft>
                <a:spcPts val="0"/>
              </a:spcAft>
              <a:buSzPts val="800"/>
              <a:buFont typeface="Montserrat SemiBold"/>
              <a:buNone/>
              <a:defRPr sz="800" i="0" u="none" strike="noStrike" cap="none">
                <a:solidFill>
                  <a:schemeClr val="dk2"/>
                </a:solidFill>
                <a:latin typeface="Montserrat SemiBold"/>
                <a:ea typeface="Montserrat SemiBold"/>
                <a:cs typeface="Montserrat SemiBold"/>
                <a:sym typeface="Montserrat SemiBold"/>
              </a:defRPr>
            </a:lvl8pPr>
            <a:lvl9pPr marR="0" lvl="8" rtl="0">
              <a:spcBef>
                <a:spcPts val="0"/>
              </a:spcBef>
              <a:spcAft>
                <a:spcPts val="0"/>
              </a:spcAft>
              <a:buSzPts val="800"/>
              <a:buFont typeface="Montserrat SemiBold"/>
              <a:buNone/>
              <a:defRPr sz="800" i="0" u="none" strike="noStrike" cap="none">
                <a:solidFill>
                  <a:schemeClr val="dk2"/>
                </a:solidFill>
                <a:latin typeface="Montserrat SemiBold"/>
                <a:ea typeface="Montserrat SemiBold"/>
                <a:cs typeface="Montserrat SemiBold"/>
                <a:sym typeface="Montserrat SemiBold"/>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ción con logo">
  <p:cSld name="CUSTOM_1">
    <p:bg>
      <p:bgPr>
        <a:solidFill>
          <a:srgbClr val="FFFFFF"/>
        </a:solidFill>
        <a:effectLst/>
      </p:bgPr>
    </p:bg>
    <p:spTree>
      <p:nvGrpSpPr>
        <p:cNvPr id="1" name="Shape 30"/>
        <p:cNvGrpSpPr/>
        <p:nvPr/>
      </p:nvGrpSpPr>
      <p:grpSpPr>
        <a:xfrm>
          <a:off x="0" y="0"/>
          <a:ext cx="0" cy="0"/>
          <a:chOff x="0" y="0"/>
          <a:chExt cx="0" cy="0"/>
        </a:xfrm>
      </p:grpSpPr>
      <p:sp>
        <p:nvSpPr>
          <p:cNvPr id="31" name="Google Shape;31;p7"/>
          <p:cNvSpPr txBox="1"/>
          <p:nvPr/>
        </p:nvSpPr>
        <p:spPr>
          <a:xfrm>
            <a:off x="2430675" y="2932600"/>
            <a:ext cx="3931200" cy="600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700"/>
              <a:buFont typeface="Arial"/>
              <a:buNone/>
            </a:pPr>
            <a:endParaRPr sz="2700" b="1" i="0" u="none" strike="noStrike" cap="none">
              <a:solidFill>
                <a:srgbClr val="898989"/>
              </a:solidFill>
              <a:latin typeface="Corbel"/>
              <a:ea typeface="Corbel"/>
              <a:cs typeface="Corbel"/>
              <a:sym typeface="Corbel"/>
            </a:endParaRPr>
          </a:p>
        </p:txBody>
      </p:sp>
      <p:pic>
        <p:nvPicPr>
          <p:cNvPr id="32" name="Google Shape;32;p7"/>
          <p:cNvPicPr preferRelativeResize="0"/>
          <p:nvPr/>
        </p:nvPicPr>
        <p:blipFill rotWithShape="1">
          <a:blip r:embed="rId2">
            <a:alphaModFix/>
          </a:blip>
          <a:srcRect/>
          <a:stretch/>
        </p:blipFill>
        <p:spPr>
          <a:xfrm>
            <a:off x="2861063" y="1103425"/>
            <a:ext cx="3421856" cy="946106"/>
          </a:xfrm>
          <a:prstGeom prst="rect">
            <a:avLst/>
          </a:prstGeom>
          <a:noFill/>
          <a:ln>
            <a:noFill/>
          </a:ln>
        </p:spPr>
      </p:pic>
      <p:sp>
        <p:nvSpPr>
          <p:cNvPr id="33" name="Google Shape;33;p7"/>
          <p:cNvSpPr txBox="1">
            <a:spLocks noGrp="1"/>
          </p:cNvSpPr>
          <p:nvPr>
            <p:ph type="title"/>
          </p:nvPr>
        </p:nvSpPr>
        <p:spPr>
          <a:xfrm>
            <a:off x="5884051" y="4832150"/>
            <a:ext cx="2716800" cy="174600"/>
          </a:xfrm>
          <a:prstGeom prst="rect">
            <a:avLst/>
          </a:prstGeom>
          <a:noFill/>
          <a:ln>
            <a:noFill/>
          </a:ln>
        </p:spPr>
        <p:txBody>
          <a:bodyPr spcFirstLastPara="1" wrap="square" lIns="91425" tIns="45700" rIns="91425" bIns="45700" anchor="ctr" anchorCtr="0">
            <a:noAutofit/>
          </a:bodyPr>
          <a:lstStyle>
            <a:lvl1pPr marR="0" lvl="0" rtl="0">
              <a:spcBef>
                <a:spcPts val="0"/>
              </a:spcBef>
              <a:spcAft>
                <a:spcPts val="0"/>
              </a:spcAft>
              <a:buClr>
                <a:srgbClr val="262626"/>
              </a:buClr>
              <a:buSzPts val="800"/>
              <a:buFont typeface="Montserrat SemiBold"/>
              <a:buNone/>
              <a:defRPr sz="800" i="0" u="none" strike="noStrike" cap="none">
                <a:solidFill>
                  <a:srgbClr val="262626"/>
                </a:solidFill>
                <a:latin typeface="Montserrat SemiBold"/>
                <a:ea typeface="Montserrat SemiBold"/>
                <a:cs typeface="Montserrat SemiBold"/>
                <a:sym typeface="Montserrat SemiBold"/>
              </a:defRPr>
            </a:lvl1pPr>
            <a:lvl2pPr marR="0" lvl="1" rtl="0">
              <a:spcBef>
                <a:spcPts val="0"/>
              </a:spcBef>
              <a:spcAft>
                <a:spcPts val="0"/>
              </a:spcAft>
              <a:buSzPts val="800"/>
              <a:buFont typeface="Montserrat SemiBold"/>
              <a:buNone/>
              <a:defRPr sz="800" i="0" u="none" strike="noStrike" cap="none">
                <a:solidFill>
                  <a:schemeClr val="dk2"/>
                </a:solidFill>
                <a:latin typeface="Montserrat SemiBold"/>
                <a:ea typeface="Montserrat SemiBold"/>
                <a:cs typeface="Montserrat SemiBold"/>
                <a:sym typeface="Montserrat SemiBold"/>
              </a:defRPr>
            </a:lvl2pPr>
            <a:lvl3pPr marR="0" lvl="2" rtl="0">
              <a:spcBef>
                <a:spcPts val="0"/>
              </a:spcBef>
              <a:spcAft>
                <a:spcPts val="0"/>
              </a:spcAft>
              <a:buSzPts val="800"/>
              <a:buFont typeface="Montserrat SemiBold"/>
              <a:buNone/>
              <a:defRPr sz="800" i="0" u="none" strike="noStrike" cap="none">
                <a:solidFill>
                  <a:schemeClr val="dk2"/>
                </a:solidFill>
                <a:latin typeface="Montserrat SemiBold"/>
                <a:ea typeface="Montserrat SemiBold"/>
                <a:cs typeface="Montserrat SemiBold"/>
                <a:sym typeface="Montserrat SemiBold"/>
              </a:defRPr>
            </a:lvl3pPr>
            <a:lvl4pPr marR="0" lvl="3" rtl="0">
              <a:spcBef>
                <a:spcPts val="0"/>
              </a:spcBef>
              <a:spcAft>
                <a:spcPts val="0"/>
              </a:spcAft>
              <a:buSzPts val="800"/>
              <a:buFont typeface="Montserrat SemiBold"/>
              <a:buNone/>
              <a:defRPr sz="800" i="0" u="none" strike="noStrike" cap="none">
                <a:solidFill>
                  <a:schemeClr val="dk2"/>
                </a:solidFill>
                <a:latin typeface="Montserrat SemiBold"/>
                <a:ea typeface="Montserrat SemiBold"/>
                <a:cs typeface="Montserrat SemiBold"/>
                <a:sym typeface="Montserrat SemiBold"/>
              </a:defRPr>
            </a:lvl4pPr>
            <a:lvl5pPr marR="0" lvl="4" rtl="0">
              <a:spcBef>
                <a:spcPts val="0"/>
              </a:spcBef>
              <a:spcAft>
                <a:spcPts val="0"/>
              </a:spcAft>
              <a:buSzPts val="800"/>
              <a:buFont typeface="Montserrat SemiBold"/>
              <a:buNone/>
              <a:defRPr sz="800" i="0" u="none" strike="noStrike" cap="none">
                <a:solidFill>
                  <a:schemeClr val="dk2"/>
                </a:solidFill>
                <a:latin typeface="Montserrat SemiBold"/>
                <a:ea typeface="Montserrat SemiBold"/>
                <a:cs typeface="Montserrat SemiBold"/>
                <a:sym typeface="Montserrat SemiBold"/>
              </a:defRPr>
            </a:lvl5pPr>
            <a:lvl6pPr marR="0" lvl="5" rtl="0">
              <a:spcBef>
                <a:spcPts val="0"/>
              </a:spcBef>
              <a:spcAft>
                <a:spcPts val="0"/>
              </a:spcAft>
              <a:buSzPts val="800"/>
              <a:buFont typeface="Montserrat SemiBold"/>
              <a:buNone/>
              <a:defRPr sz="800" i="0" u="none" strike="noStrike" cap="none">
                <a:solidFill>
                  <a:schemeClr val="dk2"/>
                </a:solidFill>
                <a:latin typeface="Montserrat SemiBold"/>
                <a:ea typeface="Montserrat SemiBold"/>
                <a:cs typeface="Montserrat SemiBold"/>
                <a:sym typeface="Montserrat SemiBold"/>
              </a:defRPr>
            </a:lvl6pPr>
            <a:lvl7pPr marR="0" lvl="6" rtl="0">
              <a:spcBef>
                <a:spcPts val="0"/>
              </a:spcBef>
              <a:spcAft>
                <a:spcPts val="0"/>
              </a:spcAft>
              <a:buSzPts val="800"/>
              <a:buFont typeface="Montserrat SemiBold"/>
              <a:buNone/>
              <a:defRPr sz="800" i="0" u="none" strike="noStrike" cap="none">
                <a:solidFill>
                  <a:schemeClr val="dk2"/>
                </a:solidFill>
                <a:latin typeface="Montserrat SemiBold"/>
                <a:ea typeface="Montserrat SemiBold"/>
                <a:cs typeface="Montserrat SemiBold"/>
                <a:sym typeface="Montserrat SemiBold"/>
              </a:defRPr>
            </a:lvl7pPr>
            <a:lvl8pPr marR="0" lvl="7" rtl="0">
              <a:spcBef>
                <a:spcPts val="0"/>
              </a:spcBef>
              <a:spcAft>
                <a:spcPts val="0"/>
              </a:spcAft>
              <a:buSzPts val="800"/>
              <a:buFont typeface="Montserrat SemiBold"/>
              <a:buNone/>
              <a:defRPr sz="800" i="0" u="none" strike="noStrike" cap="none">
                <a:solidFill>
                  <a:schemeClr val="dk2"/>
                </a:solidFill>
                <a:latin typeface="Montserrat SemiBold"/>
                <a:ea typeface="Montserrat SemiBold"/>
                <a:cs typeface="Montserrat SemiBold"/>
                <a:sym typeface="Montserrat SemiBold"/>
              </a:defRPr>
            </a:lvl8pPr>
            <a:lvl9pPr marR="0" lvl="8" rtl="0">
              <a:spcBef>
                <a:spcPts val="0"/>
              </a:spcBef>
              <a:spcAft>
                <a:spcPts val="0"/>
              </a:spcAft>
              <a:buSzPts val="800"/>
              <a:buFont typeface="Montserrat SemiBold"/>
              <a:buNone/>
              <a:defRPr sz="800" i="0" u="none" strike="noStrike" cap="none">
                <a:solidFill>
                  <a:schemeClr val="dk2"/>
                </a:solidFill>
                <a:latin typeface="Montserrat SemiBold"/>
                <a:ea typeface="Montserrat SemiBold"/>
                <a:cs typeface="Montserrat SemiBold"/>
                <a:sym typeface="Montserrat SemiBold"/>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rotWithShape="1">
          <a:blip r:embed="rId8">
            <a:alphaModFix/>
          </a:blip>
          <a:srcRect/>
          <a:stretch/>
        </p:blipFill>
        <p:spPr>
          <a:xfrm>
            <a:off x="0" y="840960"/>
            <a:ext cx="4198614" cy="4302541"/>
          </a:xfrm>
          <a:prstGeom prst="rect">
            <a:avLst/>
          </a:prstGeom>
          <a:noFill/>
          <a:ln>
            <a:noFill/>
          </a:ln>
        </p:spPr>
      </p:pic>
      <p:sp>
        <p:nvSpPr>
          <p:cNvPr id="7" name="Google Shape;7;p1"/>
          <p:cNvSpPr txBox="1"/>
          <p:nvPr/>
        </p:nvSpPr>
        <p:spPr>
          <a:xfrm>
            <a:off x="2408838" y="4765550"/>
            <a:ext cx="34752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ES" sz="800">
                <a:solidFill>
                  <a:schemeClr val="dk1"/>
                </a:solidFill>
                <a:latin typeface="Montserrat"/>
                <a:ea typeface="Montserrat"/>
                <a:cs typeface="Montserrat"/>
                <a:sym typeface="Montserrat"/>
              </a:rPr>
              <a:t>MÁSTER</a:t>
            </a:r>
            <a:r>
              <a:rPr lang="es-ES" sz="800" b="1">
                <a:solidFill>
                  <a:schemeClr val="dk1"/>
                </a:solidFill>
                <a:latin typeface="Montserrat"/>
                <a:ea typeface="Montserrat"/>
                <a:cs typeface="Montserrat"/>
                <a:sym typeface="Montserrat"/>
              </a:rPr>
              <a:t> EN TRÁFICO DE PAGO Y ESTRATEGIAS PAID MEDIA</a:t>
            </a:r>
            <a:endParaRPr sz="400">
              <a:solidFill>
                <a:schemeClr val="dk1"/>
              </a:solidFill>
            </a:endParaRPr>
          </a:p>
        </p:txBody>
      </p:sp>
      <p:sp>
        <p:nvSpPr>
          <p:cNvPr id="8" name="Google Shape;8;p1"/>
          <p:cNvSpPr/>
          <p:nvPr/>
        </p:nvSpPr>
        <p:spPr>
          <a:xfrm>
            <a:off x="1518739" y="4832321"/>
            <a:ext cx="172136" cy="174536"/>
          </a:xfrm>
          <a:custGeom>
            <a:avLst/>
            <a:gdLst/>
            <a:ahLst/>
            <a:cxnLst/>
            <a:rect l="l" t="t" r="r" b="b"/>
            <a:pathLst>
              <a:path w="318770" h="323215" extrusionOk="0">
                <a:moveTo>
                  <a:pt x="303948" y="0"/>
                </a:moveTo>
                <a:lnTo>
                  <a:pt x="0" y="0"/>
                </a:lnTo>
                <a:lnTo>
                  <a:pt x="0" y="322757"/>
                </a:lnTo>
                <a:lnTo>
                  <a:pt x="318243" y="322757"/>
                </a:lnTo>
                <a:lnTo>
                  <a:pt x="293625" y="286393"/>
                </a:lnTo>
                <a:lnTo>
                  <a:pt x="36112" y="286393"/>
                </a:lnTo>
                <a:lnTo>
                  <a:pt x="36112" y="36363"/>
                </a:lnTo>
                <a:lnTo>
                  <a:pt x="281735" y="36363"/>
                </a:lnTo>
                <a:lnTo>
                  <a:pt x="303948" y="0"/>
                </a:lnTo>
                <a:close/>
              </a:path>
              <a:path w="318770" h="323215" extrusionOk="0">
                <a:moveTo>
                  <a:pt x="281735" y="36363"/>
                </a:moveTo>
                <a:lnTo>
                  <a:pt x="238995" y="36363"/>
                </a:lnTo>
                <a:lnTo>
                  <a:pt x="163510" y="159497"/>
                </a:lnTo>
                <a:lnTo>
                  <a:pt x="249528" y="286393"/>
                </a:lnTo>
                <a:lnTo>
                  <a:pt x="293625" y="286393"/>
                </a:lnTo>
                <a:lnTo>
                  <a:pt x="206895" y="158494"/>
                </a:lnTo>
                <a:lnTo>
                  <a:pt x="281735" y="36363"/>
                </a:lnTo>
                <a:close/>
              </a:path>
            </a:pathLst>
          </a:custGeom>
          <a:solidFill>
            <a:srgbClr val="FFC62B"/>
          </a:solidFill>
          <a:ln>
            <a:noFill/>
          </a:ln>
        </p:spPr>
        <p:txBody>
          <a:bodyPr spcFirstLastPara="1" wrap="square" lIns="0" tIns="0" rIns="0" bIns="0" anchor="t" anchorCtr="0">
            <a:noAutofit/>
          </a:bodyPr>
          <a:lstStyle/>
          <a:p>
            <a:pPr marL="0" lvl="0" indent="0" algn="l" rtl="0">
              <a:spcBef>
                <a:spcPts val="0"/>
              </a:spcBef>
              <a:spcAft>
                <a:spcPts val="0"/>
              </a:spcAft>
              <a:buNone/>
            </a:pPr>
            <a:endParaRPr sz="1800"/>
          </a:p>
        </p:txBody>
      </p:sp>
      <p:sp>
        <p:nvSpPr>
          <p:cNvPr id="9" name="Google Shape;9;p1"/>
          <p:cNvSpPr/>
          <p:nvPr/>
        </p:nvSpPr>
        <p:spPr>
          <a:xfrm>
            <a:off x="1736673" y="4875285"/>
            <a:ext cx="143332" cy="102184"/>
          </a:xfrm>
          <a:custGeom>
            <a:avLst/>
            <a:gdLst/>
            <a:ahLst/>
            <a:cxnLst/>
            <a:rect l="l" t="t" r="r" b="b"/>
            <a:pathLst>
              <a:path w="265429" h="189229" extrusionOk="0">
                <a:moveTo>
                  <a:pt x="145961" y="189090"/>
                </a:moveTo>
                <a:lnTo>
                  <a:pt x="67970" y="74739"/>
                </a:lnTo>
                <a:lnTo>
                  <a:pt x="123888" y="3771"/>
                </a:lnTo>
                <a:lnTo>
                  <a:pt x="85267" y="3771"/>
                </a:lnTo>
                <a:lnTo>
                  <a:pt x="33362" y="74485"/>
                </a:lnTo>
                <a:lnTo>
                  <a:pt x="33362" y="3771"/>
                </a:lnTo>
                <a:lnTo>
                  <a:pt x="0" y="3771"/>
                </a:lnTo>
                <a:lnTo>
                  <a:pt x="0" y="159753"/>
                </a:lnTo>
                <a:lnTo>
                  <a:pt x="33362" y="159753"/>
                </a:lnTo>
                <a:lnTo>
                  <a:pt x="33362" y="78003"/>
                </a:lnTo>
                <a:lnTo>
                  <a:pt x="105841" y="189090"/>
                </a:lnTo>
                <a:lnTo>
                  <a:pt x="145961" y="189090"/>
                </a:lnTo>
                <a:close/>
              </a:path>
              <a:path w="265429" h="189229" extrusionOk="0">
                <a:moveTo>
                  <a:pt x="265087" y="116370"/>
                </a:moveTo>
                <a:lnTo>
                  <a:pt x="243522" y="79349"/>
                </a:lnTo>
                <a:lnTo>
                  <a:pt x="218948" y="66459"/>
                </a:lnTo>
                <a:lnTo>
                  <a:pt x="204368" y="58623"/>
                </a:lnTo>
                <a:lnTo>
                  <a:pt x="196367" y="50165"/>
                </a:lnTo>
                <a:lnTo>
                  <a:pt x="194957" y="41135"/>
                </a:lnTo>
                <a:lnTo>
                  <a:pt x="200139" y="31597"/>
                </a:lnTo>
                <a:lnTo>
                  <a:pt x="204901" y="27597"/>
                </a:lnTo>
                <a:lnTo>
                  <a:pt x="210413" y="25831"/>
                </a:lnTo>
                <a:lnTo>
                  <a:pt x="222453" y="25831"/>
                </a:lnTo>
                <a:lnTo>
                  <a:pt x="227215" y="26835"/>
                </a:lnTo>
                <a:lnTo>
                  <a:pt x="234746" y="31356"/>
                </a:lnTo>
                <a:lnTo>
                  <a:pt x="237998" y="34861"/>
                </a:lnTo>
                <a:lnTo>
                  <a:pt x="240258" y="39382"/>
                </a:lnTo>
                <a:lnTo>
                  <a:pt x="260070" y="20574"/>
                </a:lnTo>
                <a:lnTo>
                  <a:pt x="254800" y="13550"/>
                </a:lnTo>
                <a:lnTo>
                  <a:pt x="248780" y="8280"/>
                </a:lnTo>
                <a:lnTo>
                  <a:pt x="234988" y="1765"/>
                </a:lnTo>
                <a:lnTo>
                  <a:pt x="226961" y="0"/>
                </a:lnTo>
                <a:lnTo>
                  <a:pt x="217436" y="0"/>
                </a:lnTo>
                <a:lnTo>
                  <a:pt x="177812" y="12547"/>
                </a:lnTo>
                <a:lnTo>
                  <a:pt x="162521" y="44145"/>
                </a:lnTo>
                <a:lnTo>
                  <a:pt x="162991" y="51015"/>
                </a:lnTo>
                <a:lnTo>
                  <a:pt x="189230" y="84023"/>
                </a:lnTo>
                <a:lnTo>
                  <a:pt x="210159" y="95046"/>
                </a:lnTo>
                <a:lnTo>
                  <a:pt x="220179" y="100545"/>
                </a:lnTo>
                <a:lnTo>
                  <a:pt x="227317" y="106083"/>
                </a:lnTo>
                <a:lnTo>
                  <a:pt x="231571" y="111633"/>
                </a:lnTo>
                <a:lnTo>
                  <a:pt x="232981" y="117119"/>
                </a:lnTo>
                <a:lnTo>
                  <a:pt x="232981" y="123139"/>
                </a:lnTo>
                <a:lnTo>
                  <a:pt x="230733" y="128155"/>
                </a:lnTo>
                <a:lnTo>
                  <a:pt x="221703" y="135674"/>
                </a:lnTo>
                <a:lnTo>
                  <a:pt x="215430" y="137439"/>
                </a:lnTo>
                <a:lnTo>
                  <a:pt x="201142" y="137439"/>
                </a:lnTo>
                <a:lnTo>
                  <a:pt x="195364" y="135674"/>
                </a:lnTo>
                <a:lnTo>
                  <a:pt x="184835" y="129159"/>
                </a:lnTo>
                <a:lnTo>
                  <a:pt x="181076" y="124650"/>
                </a:lnTo>
                <a:lnTo>
                  <a:pt x="178816" y="118872"/>
                </a:lnTo>
                <a:lnTo>
                  <a:pt x="160261" y="139941"/>
                </a:lnTo>
                <a:lnTo>
                  <a:pt x="193294" y="162979"/>
                </a:lnTo>
                <a:lnTo>
                  <a:pt x="209918" y="164515"/>
                </a:lnTo>
                <a:lnTo>
                  <a:pt x="221856" y="163715"/>
                </a:lnTo>
                <a:lnTo>
                  <a:pt x="256628" y="144335"/>
                </a:lnTo>
                <a:lnTo>
                  <a:pt x="264147" y="126758"/>
                </a:lnTo>
                <a:lnTo>
                  <a:pt x="265087" y="116370"/>
                </a:lnTo>
                <a:close/>
              </a:path>
            </a:pathLst>
          </a:custGeom>
          <a:solidFill>
            <a:srgbClr val="000000"/>
          </a:solidFill>
          <a:ln>
            <a:noFill/>
          </a:ln>
        </p:spPr>
        <p:txBody>
          <a:bodyPr spcFirstLastPara="1" wrap="square" lIns="0" tIns="0" rIns="0" bIns="0" anchor="t" anchorCtr="0">
            <a:noAutofit/>
          </a:bodyPr>
          <a:lstStyle/>
          <a:p>
            <a:pPr marL="0" lvl="0" indent="0" algn="l" rtl="0">
              <a:spcBef>
                <a:spcPts val="0"/>
              </a:spcBef>
              <a:spcAft>
                <a:spcPts val="0"/>
              </a:spcAft>
              <a:buNone/>
            </a:pPr>
            <a:endParaRPr sz="1800"/>
          </a:p>
        </p:txBody>
      </p:sp>
      <p:sp>
        <p:nvSpPr>
          <p:cNvPr id="10" name="Google Shape;10;p1"/>
          <p:cNvSpPr/>
          <p:nvPr/>
        </p:nvSpPr>
        <p:spPr>
          <a:xfrm>
            <a:off x="1970481" y="4926614"/>
            <a:ext cx="18173" cy="34976"/>
          </a:xfrm>
          <a:custGeom>
            <a:avLst/>
            <a:gdLst/>
            <a:ahLst/>
            <a:cxnLst/>
            <a:rect l="l" t="t" r="r" b="b"/>
            <a:pathLst>
              <a:path w="33654" h="64770" extrusionOk="0">
                <a:moveTo>
                  <a:pt x="0" y="64769"/>
                </a:moveTo>
                <a:lnTo>
                  <a:pt x="33354" y="64769"/>
                </a:lnTo>
                <a:lnTo>
                  <a:pt x="33354" y="0"/>
                </a:lnTo>
                <a:lnTo>
                  <a:pt x="0" y="0"/>
                </a:lnTo>
                <a:lnTo>
                  <a:pt x="0" y="64769"/>
                </a:lnTo>
                <a:close/>
              </a:path>
            </a:pathLst>
          </a:custGeom>
          <a:solidFill>
            <a:srgbClr val="000000"/>
          </a:solidFill>
          <a:ln>
            <a:noFill/>
          </a:ln>
        </p:spPr>
        <p:txBody>
          <a:bodyPr spcFirstLastPara="1" wrap="square" lIns="0" tIns="0" rIns="0" bIns="0" anchor="t" anchorCtr="0">
            <a:noAutofit/>
          </a:bodyPr>
          <a:lstStyle/>
          <a:p>
            <a:pPr marL="0" lvl="0" indent="0" algn="l" rtl="0">
              <a:spcBef>
                <a:spcPts val="0"/>
              </a:spcBef>
              <a:spcAft>
                <a:spcPts val="0"/>
              </a:spcAft>
              <a:buNone/>
            </a:pPr>
            <a:endParaRPr sz="1800"/>
          </a:p>
        </p:txBody>
      </p:sp>
      <p:sp>
        <p:nvSpPr>
          <p:cNvPr id="11" name="Google Shape;11;p1"/>
          <p:cNvSpPr/>
          <p:nvPr/>
        </p:nvSpPr>
        <p:spPr>
          <a:xfrm>
            <a:off x="1887531" y="4874880"/>
            <a:ext cx="405308" cy="89154"/>
          </a:xfrm>
          <a:custGeom>
            <a:avLst/>
            <a:gdLst/>
            <a:ahLst/>
            <a:cxnLst/>
            <a:rect l="l" t="t" r="r" b="b"/>
            <a:pathLst>
              <a:path w="750570" h="165100" extrusionOk="0">
                <a:moveTo>
                  <a:pt x="132156" y="118122"/>
                </a:moveTo>
                <a:lnTo>
                  <a:pt x="131914" y="118122"/>
                </a:lnTo>
                <a:lnTo>
                  <a:pt x="131914" y="118351"/>
                </a:lnTo>
                <a:lnTo>
                  <a:pt x="132156" y="118122"/>
                </a:lnTo>
                <a:close/>
              </a:path>
              <a:path w="750570" h="165100" extrusionOk="0">
                <a:moveTo>
                  <a:pt x="132156" y="10287"/>
                </a:moveTo>
                <a:lnTo>
                  <a:pt x="94538" y="0"/>
                </a:lnTo>
                <a:lnTo>
                  <a:pt x="86017" y="0"/>
                </a:lnTo>
                <a:lnTo>
                  <a:pt x="36957" y="13017"/>
                </a:lnTo>
                <a:lnTo>
                  <a:pt x="6019" y="49403"/>
                </a:lnTo>
                <a:lnTo>
                  <a:pt x="0" y="81762"/>
                </a:lnTo>
                <a:lnTo>
                  <a:pt x="1498" y="98831"/>
                </a:lnTo>
                <a:lnTo>
                  <a:pt x="23825" y="140690"/>
                </a:lnTo>
                <a:lnTo>
                  <a:pt x="67233" y="162344"/>
                </a:lnTo>
                <a:lnTo>
                  <a:pt x="85013" y="163766"/>
                </a:lnTo>
                <a:lnTo>
                  <a:pt x="93535" y="163766"/>
                </a:lnTo>
                <a:lnTo>
                  <a:pt x="131914" y="151472"/>
                </a:lnTo>
                <a:lnTo>
                  <a:pt x="131914" y="135928"/>
                </a:lnTo>
                <a:lnTo>
                  <a:pt x="131914" y="118351"/>
                </a:lnTo>
                <a:lnTo>
                  <a:pt x="92405" y="135648"/>
                </a:lnTo>
                <a:lnTo>
                  <a:pt x="85763" y="135928"/>
                </a:lnTo>
                <a:lnTo>
                  <a:pt x="74523" y="135026"/>
                </a:lnTo>
                <a:lnTo>
                  <a:pt x="42075" y="113576"/>
                </a:lnTo>
                <a:lnTo>
                  <a:pt x="34353" y="82257"/>
                </a:lnTo>
                <a:lnTo>
                  <a:pt x="35293" y="70307"/>
                </a:lnTo>
                <a:lnTo>
                  <a:pt x="57150" y="35547"/>
                </a:lnTo>
                <a:lnTo>
                  <a:pt x="89027" y="27089"/>
                </a:lnTo>
                <a:lnTo>
                  <a:pt x="97053" y="27089"/>
                </a:lnTo>
                <a:lnTo>
                  <a:pt x="104825" y="28587"/>
                </a:lnTo>
                <a:lnTo>
                  <a:pt x="118872" y="34112"/>
                </a:lnTo>
                <a:lnTo>
                  <a:pt x="125641" y="38366"/>
                </a:lnTo>
                <a:lnTo>
                  <a:pt x="132156" y="44145"/>
                </a:lnTo>
                <a:lnTo>
                  <a:pt x="132156" y="27089"/>
                </a:lnTo>
                <a:lnTo>
                  <a:pt x="132156" y="10287"/>
                </a:lnTo>
                <a:close/>
              </a:path>
              <a:path w="750570" h="165100" extrusionOk="0">
                <a:moveTo>
                  <a:pt x="287896" y="4292"/>
                </a:moveTo>
                <a:lnTo>
                  <a:pt x="254546" y="4292"/>
                </a:lnTo>
                <a:lnTo>
                  <a:pt x="254546" y="66522"/>
                </a:lnTo>
                <a:lnTo>
                  <a:pt x="186829" y="66522"/>
                </a:lnTo>
                <a:lnTo>
                  <a:pt x="186829" y="4292"/>
                </a:lnTo>
                <a:lnTo>
                  <a:pt x="153479" y="4292"/>
                </a:lnTo>
                <a:lnTo>
                  <a:pt x="153479" y="66522"/>
                </a:lnTo>
                <a:lnTo>
                  <a:pt x="153479" y="95732"/>
                </a:lnTo>
                <a:lnTo>
                  <a:pt x="254546" y="95732"/>
                </a:lnTo>
                <a:lnTo>
                  <a:pt x="254546" y="160502"/>
                </a:lnTo>
                <a:lnTo>
                  <a:pt x="287896" y="160502"/>
                </a:lnTo>
                <a:lnTo>
                  <a:pt x="287896" y="95732"/>
                </a:lnTo>
                <a:lnTo>
                  <a:pt x="287896" y="66522"/>
                </a:lnTo>
                <a:lnTo>
                  <a:pt x="287896" y="4292"/>
                </a:lnTo>
                <a:close/>
              </a:path>
              <a:path w="750570" h="165100" extrusionOk="0">
                <a:moveTo>
                  <a:pt x="468706" y="82765"/>
                </a:moveTo>
                <a:lnTo>
                  <a:pt x="458914" y="44259"/>
                </a:lnTo>
                <a:lnTo>
                  <a:pt x="449199" y="30353"/>
                </a:lnTo>
                <a:lnTo>
                  <a:pt x="444385" y="25082"/>
                </a:lnTo>
                <a:lnTo>
                  <a:pt x="438175" y="19621"/>
                </a:lnTo>
                <a:lnTo>
                  <a:pt x="434352" y="16878"/>
                </a:lnTo>
                <a:lnTo>
                  <a:pt x="434352" y="82765"/>
                </a:lnTo>
                <a:lnTo>
                  <a:pt x="433489" y="93573"/>
                </a:lnTo>
                <a:lnTo>
                  <a:pt x="413131" y="126568"/>
                </a:lnTo>
                <a:lnTo>
                  <a:pt x="385445" y="134924"/>
                </a:lnTo>
                <a:lnTo>
                  <a:pt x="375196" y="133985"/>
                </a:lnTo>
                <a:lnTo>
                  <a:pt x="339712" y="103416"/>
                </a:lnTo>
                <a:lnTo>
                  <a:pt x="336296" y="82765"/>
                </a:lnTo>
                <a:lnTo>
                  <a:pt x="337185" y="72085"/>
                </a:lnTo>
                <a:lnTo>
                  <a:pt x="357771" y="38811"/>
                </a:lnTo>
                <a:lnTo>
                  <a:pt x="385445" y="30353"/>
                </a:lnTo>
                <a:lnTo>
                  <a:pt x="395516" y="31292"/>
                </a:lnTo>
                <a:lnTo>
                  <a:pt x="430809" y="62293"/>
                </a:lnTo>
                <a:lnTo>
                  <a:pt x="434352" y="82765"/>
                </a:lnTo>
                <a:lnTo>
                  <a:pt x="434352" y="16878"/>
                </a:lnTo>
                <a:lnTo>
                  <a:pt x="393496" y="1384"/>
                </a:lnTo>
                <a:lnTo>
                  <a:pt x="385445" y="1003"/>
                </a:lnTo>
                <a:lnTo>
                  <a:pt x="377367" y="1384"/>
                </a:lnTo>
                <a:lnTo>
                  <a:pt x="338899" y="14960"/>
                </a:lnTo>
                <a:lnTo>
                  <a:pt x="311632" y="44259"/>
                </a:lnTo>
                <a:lnTo>
                  <a:pt x="301942" y="83007"/>
                </a:lnTo>
                <a:lnTo>
                  <a:pt x="302412" y="92265"/>
                </a:lnTo>
                <a:lnTo>
                  <a:pt x="319303" y="133388"/>
                </a:lnTo>
                <a:lnTo>
                  <a:pt x="350697" y="157314"/>
                </a:lnTo>
                <a:lnTo>
                  <a:pt x="385445" y="164769"/>
                </a:lnTo>
                <a:lnTo>
                  <a:pt x="393598" y="164350"/>
                </a:lnTo>
                <a:lnTo>
                  <a:pt x="431469" y="151003"/>
                </a:lnTo>
                <a:lnTo>
                  <a:pt x="458952" y="121653"/>
                </a:lnTo>
                <a:lnTo>
                  <a:pt x="468325" y="90982"/>
                </a:lnTo>
                <a:lnTo>
                  <a:pt x="468706" y="82765"/>
                </a:lnTo>
                <a:close/>
              </a:path>
              <a:path w="750570" h="165100" extrusionOk="0">
                <a:moveTo>
                  <a:pt x="649528" y="82765"/>
                </a:moveTo>
                <a:lnTo>
                  <a:pt x="639724" y="44259"/>
                </a:lnTo>
                <a:lnTo>
                  <a:pt x="630008" y="30353"/>
                </a:lnTo>
                <a:lnTo>
                  <a:pt x="625195" y="25082"/>
                </a:lnTo>
                <a:lnTo>
                  <a:pt x="618985" y="19621"/>
                </a:lnTo>
                <a:lnTo>
                  <a:pt x="615162" y="16865"/>
                </a:lnTo>
                <a:lnTo>
                  <a:pt x="615162" y="82765"/>
                </a:lnTo>
                <a:lnTo>
                  <a:pt x="614311" y="93573"/>
                </a:lnTo>
                <a:lnTo>
                  <a:pt x="593940" y="126568"/>
                </a:lnTo>
                <a:lnTo>
                  <a:pt x="566267" y="134924"/>
                </a:lnTo>
                <a:lnTo>
                  <a:pt x="556006" y="133985"/>
                </a:lnTo>
                <a:lnTo>
                  <a:pt x="520522" y="103416"/>
                </a:lnTo>
                <a:lnTo>
                  <a:pt x="517105" y="82765"/>
                </a:lnTo>
                <a:lnTo>
                  <a:pt x="517994" y="72085"/>
                </a:lnTo>
                <a:lnTo>
                  <a:pt x="538581" y="38811"/>
                </a:lnTo>
                <a:lnTo>
                  <a:pt x="566267" y="30353"/>
                </a:lnTo>
                <a:lnTo>
                  <a:pt x="576326" y="31292"/>
                </a:lnTo>
                <a:lnTo>
                  <a:pt x="611619" y="62293"/>
                </a:lnTo>
                <a:lnTo>
                  <a:pt x="615162" y="82765"/>
                </a:lnTo>
                <a:lnTo>
                  <a:pt x="615162" y="16865"/>
                </a:lnTo>
                <a:lnTo>
                  <a:pt x="574306" y="1384"/>
                </a:lnTo>
                <a:lnTo>
                  <a:pt x="566267" y="1003"/>
                </a:lnTo>
                <a:lnTo>
                  <a:pt x="558177" y="1384"/>
                </a:lnTo>
                <a:lnTo>
                  <a:pt x="519709" y="14960"/>
                </a:lnTo>
                <a:lnTo>
                  <a:pt x="492442" y="44259"/>
                </a:lnTo>
                <a:lnTo>
                  <a:pt x="482752" y="83007"/>
                </a:lnTo>
                <a:lnTo>
                  <a:pt x="483222" y="92265"/>
                </a:lnTo>
                <a:lnTo>
                  <a:pt x="500113" y="133388"/>
                </a:lnTo>
                <a:lnTo>
                  <a:pt x="531507" y="157314"/>
                </a:lnTo>
                <a:lnTo>
                  <a:pt x="566267" y="164769"/>
                </a:lnTo>
                <a:lnTo>
                  <a:pt x="574408" y="164350"/>
                </a:lnTo>
                <a:lnTo>
                  <a:pt x="612279" y="151003"/>
                </a:lnTo>
                <a:lnTo>
                  <a:pt x="630694" y="134924"/>
                </a:lnTo>
                <a:lnTo>
                  <a:pt x="647992" y="99034"/>
                </a:lnTo>
                <a:lnTo>
                  <a:pt x="649147" y="90982"/>
                </a:lnTo>
                <a:lnTo>
                  <a:pt x="649528" y="82765"/>
                </a:lnTo>
                <a:close/>
              </a:path>
              <a:path w="750570" h="165100" extrusionOk="0">
                <a:moveTo>
                  <a:pt x="750341" y="132562"/>
                </a:moveTo>
                <a:lnTo>
                  <a:pt x="696912" y="132562"/>
                </a:lnTo>
                <a:lnTo>
                  <a:pt x="696912" y="4292"/>
                </a:lnTo>
                <a:lnTo>
                  <a:pt x="663562" y="4292"/>
                </a:lnTo>
                <a:lnTo>
                  <a:pt x="663562" y="132562"/>
                </a:lnTo>
                <a:lnTo>
                  <a:pt x="663562" y="160502"/>
                </a:lnTo>
                <a:lnTo>
                  <a:pt x="750341" y="160502"/>
                </a:lnTo>
                <a:lnTo>
                  <a:pt x="750341" y="132562"/>
                </a:lnTo>
                <a:close/>
              </a:path>
            </a:pathLst>
          </a:custGeom>
          <a:solidFill>
            <a:srgbClr val="000000"/>
          </a:solidFill>
          <a:ln>
            <a:noFill/>
          </a:ln>
        </p:spPr>
        <p:txBody>
          <a:bodyPr spcFirstLastPara="1" wrap="square" lIns="0" tIns="0" rIns="0" bIns="0" anchor="t" anchorCtr="0">
            <a:noAutofit/>
          </a:bodyPr>
          <a:lstStyle/>
          <a:p>
            <a:pPr marL="0" lvl="0" indent="0" algn="l" rtl="0">
              <a:spcBef>
                <a:spcPts val="0"/>
              </a:spcBef>
              <a:spcAft>
                <a:spcPts val="0"/>
              </a:spcAft>
              <a:buNone/>
            </a:pPr>
            <a:endParaRPr sz="1800"/>
          </a:p>
        </p:txBody>
      </p:sp>
      <p:sp>
        <p:nvSpPr>
          <p:cNvPr id="12" name="Google Shape;12;p1"/>
          <p:cNvSpPr/>
          <p:nvPr/>
        </p:nvSpPr>
        <p:spPr>
          <a:xfrm>
            <a:off x="5824808" y="4876929"/>
            <a:ext cx="5829" cy="85039"/>
          </a:xfrm>
          <a:custGeom>
            <a:avLst/>
            <a:gdLst/>
            <a:ahLst/>
            <a:cxnLst/>
            <a:rect l="l" t="t" r="r" b="b"/>
            <a:pathLst>
              <a:path w="10795" h="157479" extrusionOk="0">
                <a:moveTo>
                  <a:pt x="10470" y="157063"/>
                </a:moveTo>
                <a:lnTo>
                  <a:pt x="10470" y="0"/>
                </a:lnTo>
                <a:lnTo>
                  <a:pt x="0" y="0"/>
                </a:lnTo>
                <a:lnTo>
                  <a:pt x="0" y="157063"/>
                </a:lnTo>
                <a:lnTo>
                  <a:pt x="10470" y="157063"/>
                </a:lnTo>
                <a:close/>
              </a:path>
            </a:pathLst>
          </a:custGeom>
          <a:solidFill>
            <a:srgbClr val="000000"/>
          </a:solidFill>
          <a:ln>
            <a:noFill/>
          </a:ln>
        </p:spPr>
        <p:txBody>
          <a:bodyPr spcFirstLastPara="1" wrap="square" lIns="0" tIns="0" rIns="0" bIns="0" anchor="t" anchorCtr="0">
            <a:noAutofit/>
          </a:bodyPr>
          <a:lstStyle/>
          <a:p>
            <a:pPr marL="0" lvl="0" indent="0" algn="l" rtl="0">
              <a:spcBef>
                <a:spcPts val="0"/>
              </a:spcBef>
              <a:spcAft>
                <a:spcPts val="0"/>
              </a:spcAft>
              <a:buNone/>
            </a:pPr>
            <a:endParaRPr sz="1800"/>
          </a:p>
        </p:txBody>
      </p:sp>
      <p:sp>
        <p:nvSpPr>
          <p:cNvPr id="13" name="Google Shape;13;p1"/>
          <p:cNvSpPr/>
          <p:nvPr/>
        </p:nvSpPr>
        <p:spPr>
          <a:xfrm>
            <a:off x="2420299" y="4881267"/>
            <a:ext cx="5829" cy="85039"/>
          </a:xfrm>
          <a:custGeom>
            <a:avLst/>
            <a:gdLst/>
            <a:ahLst/>
            <a:cxnLst/>
            <a:rect l="l" t="t" r="r" b="b"/>
            <a:pathLst>
              <a:path w="10795" h="157479" extrusionOk="0">
                <a:moveTo>
                  <a:pt x="10470" y="157063"/>
                </a:moveTo>
                <a:lnTo>
                  <a:pt x="10470" y="0"/>
                </a:lnTo>
                <a:lnTo>
                  <a:pt x="0" y="0"/>
                </a:lnTo>
                <a:lnTo>
                  <a:pt x="0" y="157063"/>
                </a:lnTo>
                <a:lnTo>
                  <a:pt x="10470" y="157063"/>
                </a:lnTo>
                <a:close/>
              </a:path>
            </a:pathLst>
          </a:custGeom>
          <a:solidFill>
            <a:srgbClr val="000000"/>
          </a:solidFill>
          <a:ln>
            <a:noFill/>
          </a:ln>
        </p:spPr>
        <p:txBody>
          <a:bodyPr spcFirstLastPara="1" wrap="square" lIns="0" tIns="0" rIns="0" bIns="0" anchor="t" anchorCtr="0">
            <a:noAutofit/>
          </a:bodyPr>
          <a:lstStyle/>
          <a:p>
            <a:pPr marL="0" lvl="0" indent="0" algn="l" rtl="0">
              <a:spcBef>
                <a:spcPts val="0"/>
              </a:spcBef>
              <a:spcAft>
                <a:spcPts val="0"/>
              </a:spcAft>
              <a:buNone/>
            </a:pPr>
            <a:endParaRPr sz="1800"/>
          </a:p>
        </p:txBody>
      </p:sp>
      <p:sp>
        <p:nvSpPr>
          <p:cNvPr id="14" name="Google Shape;14;p1"/>
          <p:cNvSpPr txBox="1">
            <a:spLocks noGrp="1"/>
          </p:cNvSpPr>
          <p:nvPr>
            <p:ph type="title"/>
          </p:nvPr>
        </p:nvSpPr>
        <p:spPr>
          <a:xfrm>
            <a:off x="5884051" y="4832150"/>
            <a:ext cx="2716800" cy="174600"/>
          </a:xfrm>
          <a:prstGeom prst="rect">
            <a:avLst/>
          </a:prstGeom>
          <a:noFill/>
          <a:ln>
            <a:noFill/>
          </a:ln>
        </p:spPr>
        <p:txBody>
          <a:bodyPr spcFirstLastPara="1" wrap="square" lIns="91425" tIns="45700" rIns="91425" bIns="45700" anchor="ctr" anchorCtr="0">
            <a:noAutofit/>
          </a:bodyPr>
          <a:lstStyle>
            <a:lvl1pPr marR="0" lvl="0" rtl="0">
              <a:spcBef>
                <a:spcPts val="0"/>
              </a:spcBef>
              <a:spcAft>
                <a:spcPts val="0"/>
              </a:spcAft>
              <a:buClr>
                <a:srgbClr val="262626"/>
              </a:buClr>
              <a:buSzPts val="800"/>
              <a:buFont typeface="Montserrat SemiBold"/>
              <a:buNone/>
              <a:defRPr sz="800" i="0" u="none" strike="noStrike" cap="none">
                <a:solidFill>
                  <a:srgbClr val="262626"/>
                </a:solidFill>
                <a:latin typeface="Montserrat SemiBold"/>
                <a:ea typeface="Montserrat SemiBold"/>
                <a:cs typeface="Montserrat SemiBold"/>
                <a:sym typeface="Montserrat SemiBold"/>
              </a:defRPr>
            </a:lvl1pPr>
            <a:lvl2pPr marR="0" lvl="1" rtl="0">
              <a:spcBef>
                <a:spcPts val="0"/>
              </a:spcBef>
              <a:spcAft>
                <a:spcPts val="0"/>
              </a:spcAft>
              <a:buSzPts val="800"/>
              <a:buFont typeface="Montserrat SemiBold"/>
              <a:buNone/>
              <a:defRPr sz="800" i="0" u="none" strike="noStrike" cap="none">
                <a:solidFill>
                  <a:schemeClr val="dk2"/>
                </a:solidFill>
                <a:latin typeface="Montserrat SemiBold"/>
                <a:ea typeface="Montserrat SemiBold"/>
                <a:cs typeface="Montserrat SemiBold"/>
                <a:sym typeface="Montserrat SemiBold"/>
              </a:defRPr>
            </a:lvl2pPr>
            <a:lvl3pPr marR="0" lvl="2" rtl="0">
              <a:spcBef>
                <a:spcPts val="0"/>
              </a:spcBef>
              <a:spcAft>
                <a:spcPts val="0"/>
              </a:spcAft>
              <a:buSzPts val="800"/>
              <a:buFont typeface="Montserrat SemiBold"/>
              <a:buNone/>
              <a:defRPr sz="800" i="0" u="none" strike="noStrike" cap="none">
                <a:solidFill>
                  <a:schemeClr val="dk2"/>
                </a:solidFill>
                <a:latin typeface="Montserrat SemiBold"/>
                <a:ea typeface="Montserrat SemiBold"/>
                <a:cs typeface="Montserrat SemiBold"/>
                <a:sym typeface="Montserrat SemiBold"/>
              </a:defRPr>
            </a:lvl3pPr>
            <a:lvl4pPr marR="0" lvl="3" rtl="0">
              <a:spcBef>
                <a:spcPts val="0"/>
              </a:spcBef>
              <a:spcAft>
                <a:spcPts val="0"/>
              </a:spcAft>
              <a:buSzPts val="800"/>
              <a:buFont typeface="Montserrat SemiBold"/>
              <a:buNone/>
              <a:defRPr sz="800" i="0" u="none" strike="noStrike" cap="none">
                <a:solidFill>
                  <a:schemeClr val="dk2"/>
                </a:solidFill>
                <a:latin typeface="Montserrat SemiBold"/>
                <a:ea typeface="Montserrat SemiBold"/>
                <a:cs typeface="Montserrat SemiBold"/>
                <a:sym typeface="Montserrat SemiBold"/>
              </a:defRPr>
            </a:lvl4pPr>
            <a:lvl5pPr marR="0" lvl="4" rtl="0">
              <a:spcBef>
                <a:spcPts val="0"/>
              </a:spcBef>
              <a:spcAft>
                <a:spcPts val="0"/>
              </a:spcAft>
              <a:buSzPts val="800"/>
              <a:buFont typeface="Montserrat SemiBold"/>
              <a:buNone/>
              <a:defRPr sz="800" i="0" u="none" strike="noStrike" cap="none">
                <a:solidFill>
                  <a:schemeClr val="dk2"/>
                </a:solidFill>
                <a:latin typeface="Montserrat SemiBold"/>
                <a:ea typeface="Montserrat SemiBold"/>
                <a:cs typeface="Montserrat SemiBold"/>
                <a:sym typeface="Montserrat SemiBold"/>
              </a:defRPr>
            </a:lvl5pPr>
            <a:lvl6pPr marR="0" lvl="5" rtl="0">
              <a:spcBef>
                <a:spcPts val="0"/>
              </a:spcBef>
              <a:spcAft>
                <a:spcPts val="0"/>
              </a:spcAft>
              <a:buSzPts val="800"/>
              <a:buFont typeface="Montserrat SemiBold"/>
              <a:buNone/>
              <a:defRPr sz="800" i="0" u="none" strike="noStrike" cap="none">
                <a:solidFill>
                  <a:schemeClr val="dk2"/>
                </a:solidFill>
                <a:latin typeface="Montserrat SemiBold"/>
                <a:ea typeface="Montserrat SemiBold"/>
                <a:cs typeface="Montserrat SemiBold"/>
                <a:sym typeface="Montserrat SemiBold"/>
              </a:defRPr>
            </a:lvl6pPr>
            <a:lvl7pPr marR="0" lvl="6" rtl="0">
              <a:spcBef>
                <a:spcPts val="0"/>
              </a:spcBef>
              <a:spcAft>
                <a:spcPts val="0"/>
              </a:spcAft>
              <a:buSzPts val="800"/>
              <a:buFont typeface="Montserrat SemiBold"/>
              <a:buNone/>
              <a:defRPr sz="800" i="0" u="none" strike="noStrike" cap="none">
                <a:solidFill>
                  <a:schemeClr val="dk2"/>
                </a:solidFill>
                <a:latin typeface="Montserrat SemiBold"/>
                <a:ea typeface="Montserrat SemiBold"/>
                <a:cs typeface="Montserrat SemiBold"/>
                <a:sym typeface="Montserrat SemiBold"/>
              </a:defRPr>
            </a:lvl7pPr>
            <a:lvl8pPr marR="0" lvl="7" rtl="0">
              <a:spcBef>
                <a:spcPts val="0"/>
              </a:spcBef>
              <a:spcAft>
                <a:spcPts val="0"/>
              </a:spcAft>
              <a:buSzPts val="800"/>
              <a:buFont typeface="Montserrat SemiBold"/>
              <a:buNone/>
              <a:defRPr sz="800" i="0" u="none" strike="noStrike" cap="none">
                <a:solidFill>
                  <a:schemeClr val="dk2"/>
                </a:solidFill>
                <a:latin typeface="Montserrat SemiBold"/>
                <a:ea typeface="Montserrat SemiBold"/>
                <a:cs typeface="Montserrat SemiBold"/>
                <a:sym typeface="Montserrat SemiBold"/>
              </a:defRPr>
            </a:lvl8pPr>
            <a:lvl9pPr marR="0" lvl="8" rtl="0">
              <a:spcBef>
                <a:spcPts val="0"/>
              </a:spcBef>
              <a:spcAft>
                <a:spcPts val="0"/>
              </a:spcAft>
              <a:buSzPts val="800"/>
              <a:buFont typeface="Montserrat SemiBold"/>
              <a:buNone/>
              <a:defRPr sz="800" i="0" u="none" strike="noStrike" cap="none">
                <a:solidFill>
                  <a:schemeClr val="dk2"/>
                </a:solidFill>
                <a:latin typeface="Montserrat SemiBold"/>
                <a:ea typeface="Montserrat SemiBold"/>
                <a:cs typeface="Montserrat SemiBold"/>
                <a:sym typeface="Montserrat SemiBold"/>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comments" Target="../comments/comment4.xml"/><Relationship Id="rId5" Type="http://schemas.openxmlformats.org/officeDocument/2006/relationships/image" Target="../media/image19.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0.png"/><Relationship Id="rId7"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25.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comments" Target="../comments/comment5.xml"/><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comments" Target="../comments/comment6.xml"/><Relationship Id="rId4" Type="http://schemas.openxmlformats.org/officeDocument/2006/relationships/image" Target="../media/image35.jp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6.jpg"/><Relationship Id="rId7" Type="http://schemas.openxmlformats.org/officeDocument/2006/relationships/comments" Target="../comments/comment7.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2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41.jp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comments" Target="../comments/comment8.xml"/><Relationship Id="rId5" Type="http://schemas.openxmlformats.org/officeDocument/2006/relationships/image" Target="../media/image44.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44.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5.xml"/><Relationship Id="rId5" Type="http://schemas.openxmlformats.org/officeDocument/2006/relationships/image" Target="../media/image55.pn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hyperlink" Target="https://docs.google.com/spreadsheets/d/1lVbcqM38HbR7ZY71KtUWUx3DbrDlwjKiNRxuldBpNvw/edit#gid=354998641" TargetMode="External"/><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1.xml"/><Relationship Id="rId1" Type="http://schemas.openxmlformats.org/officeDocument/2006/relationships/slideLayout" Target="../slideLayouts/slideLayout5.xml"/><Relationship Id="rId5" Type="http://schemas.openxmlformats.org/officeDocument/2006/relationships/hyperlink" Target="https://trazos.net/online/masters-superiores-online/master-en-diseno-visual-online/" TargetMode="External"/><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3" Type="http://schemas.openxmlformats.org/officeDocument/2006/relationships/comments" Target="../comments/comment9.xml"/><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comments" Target="../comments/comment10.xml"/><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comments" Target="../comments/comment11.xml"/><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comments" Target="../comments/commen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7"/>
        <p:cNvGrpSpPr/>
        <p:nvPr/>
      </p:nvGrpSpPr>
      <p:grpSpPr>
        <a:xfrm>
          <a:off x="0" y="0"/>
          <a:ext cx="0" cy="0"/>
          <a:chOff x="0" y="0"/>
          <a:chExt cx="0" cy="0"/>
        </a:xfrm>
      </p:grpSpPr>
      <p:sp>
        <p:nvSpPr>
          <p:cNvPr id="38" name="Google Shape;38;p8"/>
          <p:cNvSpPr txBox="1"/>
          <p:nvPr/>
        </p:nvSpPr>
        <p:spPr>
          <a:xfrm>
            <a:off x="807024" y="4170075"/>
            <a:ext cx="6765000" cy="623207"/>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Clr>
                <a:schemeClr val="dk1"/>
              </a:buClr>
              <a:buFont typeface="Arial"/>
              <a:buNone/>
            </a:pPr>
            <a:r>
              <a:rPr lang="es-ES" sz="1700" dirty="0">
                <a:solidFill>
                  <a:schemeClr val="dk1"/>
                </a:solidFill>
                <a:latin typeface="Montserrat"/>
                <a:ea typeface="Montserrat"/>
                <a:cs typeface="Montserrat"/>
                <a:sym typeface="Montserrat"/>
              </a:rPr>
              <a:t>GRUPO 8 - TRAZOS</a:t>
            </a:r>
            <a:endParaRPr sz="1700" dirty="0">
              <a:solidFill>
                <a:schemeClr val="dk1"/>
              </a:solidFill>
              <a:latin typeface="Montserrat"/>
              <a:ea typeface="Montserrat"/>
              <a:cs typeface="Montserrat"/>
              <a:sym typeface="Montserrat"/>
            </a:endParaRPr>
          </a:p>
          <a:p>
            <a:pPr marL="0" marR="0" lvl="0" indent="0" algn="l" rtl="0">
              <a:lnSpc>
                <a:spcPct val="115000"/>
              </a:lnSpc>
              <a:spcBef>
                <a:spcPts val="0"/>
              </a:spcBef>
              <a:spcAft>
                <a:spcPts val="0"/>
              </a:spcAft>
              <a:buNone/>
            </a:pPr>
            <a:r>
              <a:rPr lang="es-ES" sz="1300" dirty="0">
                <a:solidFill>
                  <a:schemeClr val="dk1"/>
                </a:solidFill>
                <a:latin typeface="Montserrat"/>
                <a:ea typeface="Montserrat"/>
                <a:cs typeface="Montserrat"/>
                <a:sym typeface="Montserrat"/>
              </a:rPr>
              <a:t>Laura Taborro |  S.A.|  N.D.</a:t>
            </a:r>
            <a:endParaRPr sz="1300" dirty="0">
              <a:solidFill>
                <a:schemeClr val="dk1"/>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18"/>
          <p:cNvSpPr/>
          <p:nvPr/>
        </p:nvSpPr>
        <p:spPr>
          <a:xfrm>
            <a:off x="803675" y="2123000"/>
            <a:ext cx="7146900" cy="2569500"/>
          </a:xfrm>
          <a:prstGeom prst="rect">
            <a:avLst/>
          </a:prstGeom>
          <a:solidFill>
            <a:srgbClr val="F3F3F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17" name="Google Shape;317;p18"/>
          <p:cNvSpPr txBox="1">
            <a:spLocks noGrp="1"/>
          </p:cNvSpPr>
          <p:nvPr>
            <p:ph type="title"/>
          </p:nvPr>
        </p:nvSpPr>
        <p:spPr>
          <a:xfrm>
            <a:off x="5803151" y="4821175"/>
            <a:ext cx="2716800" cy="174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s-ES"/>
              <a:t>Campaña Programática</a:t>
            </a:r>
            <a:endParaRPr/>
          </a:p>
        </p:txBody>
      </p:sp>
      <p:cxnSp>
        <p:nvCxnSpPr>
          <p:cNvPr id="318" name="Google Shape;318;p18"/>
          <p:cNvCxnSpPr/>
          <p:nvPr/>
        </p:nvCxnSpPr>
        <p:spPr>
          <a:xfrm rot="10800000">
            <a:off x="9487175" y="4061550"/>
            <a:ext cx="44100" cy="0"/>
          </a:xfrm>
          <a:prstGeom prst="straightConnector1">
            <a:avLst/>
          </a:prstGeom>
          <a:noFill/>
          <a:ln w="9525" cap="flat" cmpd="sng">
            <a:solidFill>
              <a:schemeClr val="dk2"/>
            </a:solidFill>
            <a:prstDash val="solid"/>
            <a:round/>
            <a:headEnd type="none" w="med" len="med"/>
            <a:tailEnd type="none" w="med" len="med"/>
          </a:ln>
        </p:spPr>
      </p:cxnSp>
      <p:sp>
        <p:nvSpPr>
          <p:cNvPr id="319" name="Google Shape;319;p18"/>
          <p:cNvSpPr txBox="1"/>
          <p:nvPr/>
        </p:nvSpPr>
        <p:spPr>
          <a:xfrm>
            <a:off x="457550" y="635775"/>
            <a:ext cx="3320400" cy="446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s-ES" sz="1700" b="1">
                <a:solidFill>
                  <a:srgbClr val="FCBD24"/>
                </a:solidFill>
                <a:latin typeface="Montserrat"/>
                <a:ea typeface="Montserrat"/>
                <a:cs typeface="Montserrat"/>
                <a:sym typeface="Montserrat"/>
              </a:rPr>
              <a:t>ESTRUCTURA DE LA DATA</a:t>
            </a:r>
            <a:endParaRPr sz="1700" b="1">
              <a:solidFill>
                <a:srgbClr val="FCBD24"/>
              </a:solidFill>
              <a:latin typeface="Montserrat"/>
              <a:ea typeface="Montserrat"/>
              <a:cs typeface="Montserrat"/>
              <a:sym typeface="Montserrat"/>
            </a:endParaRPr>
          </a:p>
        </p:txBody>
      </p:sp>
      <p:sp>
        <p:nvSpPr>
          <p:cNvPr id="320" name="Google Shape;320;p18"/>
          <p:cNvSpPr txBox="1"/>
          <p:nvPr/>
        </p:nvSpPr>
        <p:spPr>
          <a:xfrm>
            <a:off x="474250" y="1010625"/>
            <a:ext cx="8045700" cy="98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ES" sz="1200">
                <a:latin typeface="Montserrat"/>
                <a:ea typeface="Montserrat"/>
                <a:cs typeface="Montserrat"/>
                <a:sym typeface="Montserrat"/>
              </a:rPr>
              <a:t>Combinaremos</a:t>
            </a:r>
            <a:r>
              <a:rPr lang="es-ES" sz="1200" b="1">
                <a:latin typeface="Montserrat"/>
                <a:ea typeface="Montserrat"/>
                <a:cs typeface="Montserrat"/>
                <a:sym typeface="Montserrat"/>
              </a:rPr>
              <a:t> diferentes segmentos de data</a:t>
            </a:r>
            <a:r>
              <a:rPr lang="es-ES" sz="1200">
                <a:latin typeface="Montserrat"/>
                <a:ea typeface="Montserrat"/>
                <a:cs typeface="Montserrat"/>
                <a:sym typeface="Montserrat"/>
              </a:rPr>
              <a:t> en función del momento en que se encuentre el cliente en el funnel</a:t>
            </a:r>
            <a:endParaRPr sz="1200">
              <a:latin typeface="Montserrat"/>
              <a:ea typeface="Montserrat"/>
              <a:cs typeface="Montserrat"/>
              <a:sym typeface="Montserrat"/>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21" name="Google Shape;321;p18"/>
          <p:cNvSpPr/>
          <p:nvPr/>
        </p:nvSpPr>
        <p:spPr>
          <a:xfrm>
            <a:off x="803675" y="1600150"/>
            <a:ext cx="2176500" cy="446400"/>
          </a:xfrm>
          <a:prstGeom prst="rect">
            <a:avLst/>
          </a:prstGeom>
          <a:solidFill>
            <a:srgbClr val="9900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22" name="Google Shape;322;p18"/>
          <p:cNvSpPr/>
          <p:nvPr/>
        </p:nvSpPr>
        <p:spPr>
          <a:xfrm>
            <a:off x="3341475" y="1600150"/>
            <a:ext cx="2176500" cy="446400"/>
          </a:xfrm>
          <a:prstGeom prst="rect">
            <a:avLst/>
          </a:prstGeom>
          <a:solidFill>
            <a:srgbClr val="FF00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23" name="Google Shape;323;p18"/>
          <p:cNvSpPr txBox="1"/>
          <p:nvPr/>
        </p:nvSpPr>
        <p:spPr>
          <a:xfrm>
            <a:off x="985050" y="1600150"/>
            <a:ext cx="1938000" cy="27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b="1">
                <a:solidFill>
                  <a:schemeClr val="lt1"/>
                </a:solidFill>
                <a:latin typeface="Montserrat"/>
                <a:ea typeface="Montserrat"/>
                <a:cs typeface="Montserrat"/>
                <a:sym typeface="Montserrat"/>
              </a:rPr>
              <a:t>1ST PARTY DATA</a:t>
            </a:r>
            <a:endParaRPr b="1">
              <a:solidFill>
                <a:schemeClr val="lt1"/>
              </a:solidFill>
              <a:latin typeface="Montserrat"/>
              <a:ea typeface="Montserrat"/>
              <a:cs typeface="Montserrat"/>
              <a:sym typeface="Montserrat"/>
            </a:endParaRPr>
          </a:p>
        </p:txBody>
      </p:sp>
      <p:sp>
        <p:nvSpPr>
          <p:cNvPr id="324" name="Google Shape;324;p18"/>
          <p:cNvSpPr txBox="1"/>
          <p:nvPr/>
        </p:nvSpPr>
        <p:spPr>
          <a:xfrm>
            <a:off x="3528100" y="1611100"/>
            <a:ext cx="1938000" cy="27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b="1">
                <a:solidFill>
                  <a:schemeClr val="lt1"/>
                </a:solidFill>
                <a:latin typeface="Montserrat"/>
                <a:ea typeface="Montserrat"/>
                <a:cs typeface="Montserrat"/>
                <a:sym typeface="Montserrat"/>
              </a:rPr>
              <a:t>3RD PARTY DATA</a:t>
            </a:r>
            <a:endParaRPr b="1">
              <a:solidFill>
                <a:schemeClr val="lt1"/>
              </a:solidFill>
              <a:latin typeface="Montserrat"/>
              <a:ea typeface="Montserrat"/>
              <a:cs typeface="Montserrat"/>
              <a:sym typeface="Montserrat"/>
            </a:endParaRPr>
          </a:p>
        </p:txBody>
      </p:sp>
      <p:sp>
        <p:nvSpPr>
          <p:cNvPr id="325" name="Google Shape;325;p18"/>
          <p:cNvSpPr txBox="1"/>
          <p:nvPr/>
        </p:nvSpPr>
        <p:spPr>
          <a:xfrm>
            <a:off x="803675" y="2369175"/>
            <a:ext cx="2176500" cy="195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300" b="1">
                <a:latin typeface="Montserrat"/>
                <a:ea typeface="Montserrat"/>
                <a:cs typeface="Montserrat"/>
                <a:sym typeface="Montserrat"/>
              </a:rPr>
              <a:t>Usuarios que hayan navegado por nuestro sitio</a:t>
            </a:r>
            <a:r>
              <a:rPr lang="es-ES" sz="1300">
                <a:latin typeface="Montserrat"/>
                <a:ea typeface="Montserrat"/>
                <a:cs typeface="Montserrat"/>
                <a:sym typeface="Montserrat"/>
              </a:rPr>
              <a:t> o hayan interactuado con nuestras campañas</a:t>
            </a:r>
            <a:endParaRPr sz="1300">
              <a:latin typeface="Montserrat"/>
              <a:ea typeface="Montserrat"/>
              <a:cs typeface="Montserrat"/>
              <a:sym typeface="Montserrat"/>
            </a:endParaRPr>
          </a:p>
          <a:p>
            <a:pPr marL="0" lvl="0" indent="0" algn="l" rtl="0">
              <a:spcBef>
                <a:spcPts val="0"/>
              </a:spcBef>
              <a:spcAft>
                <a:spcPts val="0"/>
              </a:spcAft>
              <a:buNone/>
            </a:pPr>
            <a:endParaRPr sz="1300">
              <a:latin typeface="Montserrat"/>
              <a:ea typeface="Montserrat"/>
              <a:cs typeface="Montserrat"/>
              <a:sym typeface="Montserrat"/>
            </a:endParaRPr>
          </a:p>
          <a:p>
            <a:pPr marL="0" lvl="0" indent="0" algn="l" rtl="0">
              <a:spcBef>
                <a:spcPts val="0"/>
              </a:spcBef>
              <a:spcAft>
                <a:spcPts val="0"/>
              </a:spcAft>
              <a:buNone/>
            </a:pPr>
            <a:r>
              <a:rPr lang="es-ES" sz="1300" b="1">
                <a:latin typeface="Montserrat"/>
                <a:ea typeface="Montserrat"/>
                <a:cs typeface="Montserrat"/>
                <a:sym typeface="Montserrat"/>
              </a:rPr>
              <a:t>Usuarios que hayan solicitado información previamente.</a:t>
            </a:r>
            <a:endParaRPr sz="1300" b="1">
              <a:latin typeface="Montserrat"/>
              <a:ea typeface="Montserrat"/>
              <a:cs typeface="Montserrat"/>
              <a:sym typeface="Montserrat"/>
            </a:endParaRPr>
          </a:p>
        </p:txBody>
      </p:sp>
      <p:sp>
        <p:nvSpPr>
          <p:cNvPr id="326" name="Google Shape;326;p18"/>
          <p:cNvSpPr txBox="1"/>
          <p:nvPr/>
        </p:nvSpPr>
        <p:spPr>
          <a:xfrm>
            <a:off x="3341475" y="2144450"/>
            <a:ext cx="2176500" cy="239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200">
                <a:latin typeface="Montserrat"/>
                <a:ea typeface="Montserrat"/>
                <a:cs typeface="Montserrat"/>
                <a:sym typeface="Montserrat"/>
              </a:rPr>
              <a:t>Usuarios que hayan navegado por sites de </a:t>
            </a:r>
            <a:r>
              <a:rPr lang="es-ES" sz="1200" b="1">
                <a:latin typeface="Montserrat"/>
                <a:ea typeface="Montserrat"/>
                <a:cs typeface="Montserrat"/>
                <a:sym typeface="Montserrat"/>
              </a:rPr>
              <a:t>arte, educación, diseño gráfico, ilustración y contenidos afines.</a:t>
            </a:r>
            <a:endParaRPr sz="1200" b="1">
              <a:latin typeface="Montserrat"/>
              <a:ea typeface="Montserrat"/>
              <a:cs typeface="Montserrat"/>
              <a:sym typeface="Montserrat"/>
            </a:endParaRPr>
          </a:p>
          <a:p>
            <a:pPr marL="0" lvl="0" indent="0" algn="l" rtl="0">
              <a:spcBef>
                <a:spcPts val="0"/>
              </a:spcBef>
              <a:spcAft>
                <a:spcPts val="0"/>
              </a:spcAft>
              <a:buNone/>
            </a:pPr>
            <a:endParaRPr sz="1200">
              <a:latin typeface="Montserrat"/>
              <a:ea typeface="Montserrat"/>
              <a:cs typeface="Montserrat"/>
              <a:sym typeface="Montserrat"/>
            </a:endParaRPr>
          </a:p>
          <a:p>
            <a:pPr marL="0" lvl="0" indent="0" algn="l" rtl="0">
              <a:spcBef>
                <a:spcPts val="0"/>
              </a:spcBef>
              <a:spcAft>
                <a:spcPts val="0"/>
              </a:spcAft>
              <a:buNone/>
            </a:pPr>
            <a:r>
              <a:rPr lang="es-ES" sz="1200">
                <a:latin typeface="Montserrat"/>
                <a:ea typeface="Montserrat"/>
                <a:cs typeface="Montserrat"/>
                <a:sym typeface="Montserrat"/>
              </a:rPr>
              <a:t>Usuarios que en ese momento estén navegando por sites con contenido de </a:t>
            </a:r>
            <a:r>
              <a:rPr lang="es-ES" sz="1200" b="1">
                <a:latin typeface="Montserrat"/>
                <a:ea typeface="Montserrat"/>
                <a:cs typeface="Montserrat"/>
                <a:sym typeface="Montserrat"/>
              </a:rPr>
              <a:t>cultura, arte, diseño, educación, últimas tendencias.</a:t>
            </a:r>
            <a:endParaRPr sz="1200" b="1">
              <a:latin typeface="Montserrat"/>
              <a:ea typeface="Montserrat"/>
              <a:cs typeface="Montserrat"/>
              <a:sym typeface="Montserrat"/>
            </a:endParaRPr>
          </a:p>
        </p:txBody>
      </p:sp>
      <p:cxnSp>
        <p:nvCxnSpPr>
          <p:cNvPr id="327" name="Google Shape;327;p18"/>
          <p:cNvCxnSpPr/>
          <p:nvPr/>
        </p:nvCxnSpPr>
        <p:spPr>
          <a:xfrm>
            <a:off x="3105350" y="2137400"/>
            <a:ext cx="2100" cy="2540700"/>
          </a:xfrm>
          <a:prstGeom prst="straightConnector1">
            <a:avLst/>
          </a:prstGeom>
          <a:noFill/>
          <a:ln w="9525" cap="flat" cmpd="sng">
            <a:solidFill>
              <a:schemeClr val="dk2"/>
            </a:solidFill>
            <a:prstDash val="solid"/>
            <a:round/>
            <a:headEnd type="none" w="med" len="med"/>
            <a:tailEnd type="none" w="med" len="med"/>
          </a:ln>
        </p:spPr>
      </p:cxnSp>
      <p:sp>
        <p:nvSpPr>
          <p:cNvPr id="328" name="Google Shape;328;p18"/>
          <p:cNvSpPr/>
          <p:nvPr/>
        </p:nvSpPr>
        <p:spPr>
          <a:xfrm>
            <a:off x="5774100" y="1600150"/>
            <a:ext cx="2176500" cy="446400"/>
          </a:xfrm>
          <a:prstGeom prst="rect">
            <a:avLst/>
          </a:prstGeom>
          <a:solidFill>
            <a:srgbClr val="4A86E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29" name="Google Shape;329;p18"/>
          <p:cNvSpPr txBox="1"/>
          <p:nvPr/>
        </p:nvSpPr>
        <p:spPr>
          <a:xfrm>
            <a:off x="5960725" y="1611100"/>
            <a:ext cx="1938000" cy="27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b="1">
                <a:solidFill>
                  <a:schemeClr val="lt1"/>
                </a:solidFill>
                <a:latin typeface="Montserrat"/>
                <a:ea typeface="Montserrat"/>
                <a:cs typeface="Montserrat"/>
                <a:sym typeface="Montserrat"/>
              </a:rPr>
              <a:t>2ND PARTY DATA</a:t>
            </a:r>
            <a:endParaRPr b="1">
              <a:solidFill>
                <a:schemeClr val="lt1"/>
              </a:solidFill>
              <a:latin typeface="Montserrat"/>
              <a:ea typeface="Montserrat"/>
              <a:cs typeface="Montserrat"/>
              <a:sym typeface="Montserrat"/>
            </a:endParaRPr>
          </a:p>
        </p:txBody>
      </p:sp>
      <p:cxnSp>
        <p:nvCxnSpPr>
          <p:cNvPr id="330" name="Google Shape;330;p18"/>
          <p:cNvCxnSpPr/>
          <p:nvPr/>
        </p:nvCxnSpPr>
        <p:spPr>
          <a:xfrm>
            <a:off x="5654575" y="2137400"/>
            <a:ext cx="2100" cy="2540700"/>
          </a:xfrm>
          <a:prstGeom prst="straightConnector1">
            <a:avLst/>
          </a:prstGeom>
          <a:noFill/>
          <a:ln w="9525" cap="flat" cmpd="sng">
            <a:solidFill>
              <a:schemeClr val="dk2"/>
            </a:solidFill>
            <a:prstDash val="solid"/>
            <a:round/>
            <a:headEnd type="none" w="med" len="med"/>
            <a:tailEnd type="none" w="med" len="med"/>
          </a:ln>
        </p:spPr>
      </p:cxnSp>
      <p:sp>
        <p:nvSpPr>
          <p:cNvPr id="331" name="Google Shape;331;p18"/>
          <p:cNvSpPr txBox="1"/>
          <p:nvPr/>
        </p:nvSpPr>
        <p:spPr>
          <a:xfrm>
            <a:off x="5752000" y="2238425"/>
            <a:ext cx="2176500" cy="103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300">
                <a:latin typeface="Montserrat"/>
                <a:ea typeface="Montserrat"/>
                <a:cs typeface="Montserrat"/>
                <a:sym typeface="Montserrat"/>
              </a:rPr>
              <a:t>Descubriremos</a:t>
            </a:r>
            <a:r>
              <a:rPr lang="es-ES" sz="1300" b="1">
                <a:latin typeface="Montserrat"/>
                <a:ea typeface="Montserrat"/>
                <a:cs typeface="Montserrat"/>
                <a:sym typeface="Montserrat"/>
              </a:rPr>
              <a:t> nuevos territorios</a:t>
            </a:r>
            <a:r>
              <a:rPr lang="es-ES" sz="1300">
                <a:latin typeface="Montserrat"/>
                <a:ea typeface="Montserrat"/>
                <a:cs typeface="Montserrat"/>
                <a:sym typeface="Montserrat"/>
              </a:rPr>
              <a:t> gracias al cruce con nuestra Data.</a:t>
            </a:r>
            <a:endParaRPr sz="1300">
              <a:latin typeface="Montserrat"/>
              <a:ea typeface="Montserrat"/>
              <a:cs typeface="Montserrat"/>
              <a:sym typeface="Montserrat"/>
            </a:endParaRPr>
          </a:p>
        </p:txBody>
      </p:sp>
      <p:sp>
        <p:nvSpPr>
          <p:cNvPr id="332" name="Google Shape;332;p18"/>
          <p:cNvSpPr txBox="1"/>
          <p:nvPr/>
        </p:nvSpPr>
        <p:spPr>
          <a:xfrm>
            <a:off x="466375" y="66525"/>
            <a:ext cx="8453100" cy="615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s-ES" sz="2800" b="1">
                <a:solidFill>
                  <a:schemeClr val="dk1"/>
                </a:solidFill>
                <a:latin typeface="Montserrat"/>
                <a:ea typeface="Montserrat"/>
                <a:cs typeface="Montserrat"/>
                <a:sym typeface="Montserrat"/>
              </a:rPr>
              <a:t>CAMPAÑA DE PROGRAMÁTICA</a:t>
            </a:r>
            <a:endParaRPr sz="2800" b="1">
              <a:solidFill>
                <a:schemeClr val="dk1"/>
              </a:solidFill>
              <a:latin typeface="Montserrat"/>
              <a:ea typeface="Montserrat"/>
              <a:cs typeface="Montserrat"/>
              <a:sym typeface="Montserrat"/>
            </a:endParaRPr>
          </a:p>
        </p:txBody>
      </p:sp>
      <p:cxnSp>
        <p:nvCxnSpPr>
          <p:cNvPr id="333" name="Google Shape;333;p18"/>
          <p:cNvCxnSpPr/>
          <p:nvPr/>
        </p:nvCxnSpPr>
        <p:spPr>
          <a:xfrm>
            <a:off x="-8125" y="635775"/>
            <a:ext cx="8709600" cy="0"/>
          </a:xfrm>
          <a:prstGeom prst="straightConnector1">
            <a:avLst/>
          </a:prstGeom>
          <a:noFill/>
          <a:ln w="19050" cap="flat" cmpd="sng">
            <a:solidFill>
              <a:srgbClr val="FFC000"/>
            </a:solidFill>
            <a:prstDash val="solid"/>
            <a:round/>
            <a:headEnd type="none" w="med" len="med"/>
            <a:tailEnd type="none" w="med" len="med"/>
          </a:ln>
        </p:spPr>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19"/>
          <p:cNvSpPr txBox="1">
            <a:spLocks noGrp="1"/>
          </p:cNvSpPr>
          <p:nvPr>
            <p:ph type="title"/>
          </p:nvPr>
        </p:nvSpPr>
        <p:spPr>
          <a:xfrm>
            <a:off x="5807326" y="4837600"/>
            <a:ext cx="2716800" cy="174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s-ES"/>
              <a:t>Campaña Programática</a:t>
            </a:r>
            <a:endParaRPr/>
          </a:p>
        </p:txBody>
      </p:sp>
      <p:cxnSp>
        <p:nvCxnSpPr>
          <p:cNvPr id="339" name="Google Shape;339;p19"/>
          <p:cNvCxnSpPr/>
          <p:nvPr/>
        </p:nvCxnSpPr>
        <p:spPr>
          <a:xfrm rot="10800000">
            <a:off x="9487175" y="4061550"/>
            <a:ext cx="44100" cy="0"/>
          </a:xfrm>
          <a:prstGeom prst="straightConnector1">
            <a:avLst/>
          </a:prstGeom>
          <a:noFill/>
          <a:ln w="9525" cap="flat" cmpd="sng">
            <a:solidFill>
              <a:schemeClr val="dk2"/>
            </a:solidFill>
            <a:prstDash val="solid"/>
            <a:round/>
            <a:headEnd type="none" w="med" len="med"/>
            <a:tailEnd type="none" w="med" len="med"/>
          </a:ln>
        </p:spPr>
      </p:cxnSp>
      <p:sp>
        <p:nvSpPr>
          <p:cNvPr id="340" name="Google Shape;340;p19"/>
          <p:cNvSpPr/>
          <p:nvPr/>
        </p:nvSpPr>
        <p:spPr>
          <a:xfrm rot="10800000">
            <a:off x="847050" y="1768850"/>
            <a:ext cx="667200" cy="375600"/>
          </a:xfrm>
          <a:prstGeom prst="trapezoid">
            <a:avLst>
              <a:gd name="adj" fmla="val 25000"/>
            </a:avLst>
          </a:prstGeom>
          <a:solidFill>
            <a:srgbClr val="B7B7B7"/>
          </a:solidFill>
          <a:ln w="9525" cap="flat" cmpd="sng">
            <a:solidFill>
              <a:srgbClr val="FCBD2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41" name="Google Shape;341;p19"/>
          <p:cNvSpPr/>
          <p:nvPr/>
        </p:nvSpPr>
        <p:spPr>
          <a:xfrm rot="10800000">
            <a:off x="769050" y="1404025"/>
            <a:ext cx="836100" cy="297900"/>
          </a:xfrm>
          <a:prstGeom prst="trapezoid">
            <a:avLst>
              <a:gd name="adj" fmla="val 25000"/>
            </a:avLst>
          </a:prstGeom>
          <a:solidFill>
            <a:srgbClr val="B7B7B7"/>
          </a:solidFill>
          <a:ln w="9525" cap="flat" cmpd="sng">
            <a:solidFill>
              <a:srgbClr val="FFC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42" name="Google Shape;342;p19"/>
          <p:cNvSpPr/>
          <p:nvPr/>
        </p:nvSpPr>
        <p:spPr>
          <a:xfrm rot="10800000">
            <a:off x="671850" y="972000"/>
            <a:ext cx="1030500" cy="365100"/>
          </a:xfrm>
          <a:prstGeom prst="trapezoid">
            <a:avLst>
              <a:gd name="adj" fmla="val 25000"/>
            </a:avLst>
          </a:prstGeom>
          <a:solidFill>
            <a:srgbClr val="FFD723"/>
          </a:solidFill>
          <a:ln w="9525" cap="flat" cmpd="sng">
            <a:solidFill>
              <a:srgbClr val="FFC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43" name="Google Shape;343;p19"/>
          <p:cNvSpPr/>
          <p:nvPr/>
        </p:nvSpPr>
        <p:spPr>
          <a:xfrm rot="10800000">
            <a:off x="2686775" y="1763600"/>
            <a:ext cx="667200" cy="375600"/>
          </a:xfrm>
          <a:prstGeom prst="trapezoid">
            <a:avLst>
              <a:gd name="adj" fmla="val 25000"/>
            </a:avLst>
          </a:prstGeom>
          <a:solidFill>
            <a:srgbClr val="B7B7B7"/>
          </a:solidFill>
          <a:ln w="9525" cap="flat" cmpd="sng">
            <a:solidFill>
              <a:srgbClr val="FCBD2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44" name="Google Shape;344;p19"/>
          <p:cNvSpPr/>
          <p:nvPr/>
        </p:nvSpPr>
        <p:spPr>
          <a:xfrm rot="10800000">
            <a:off x="2608775" y="1398775"/>
            <a:ext cx="836100" cy="297900"/>
          </a:xfrm>
          <a:prstGeom prst="trapezoid">
            <a:avLst>
              <a:gd name="adj" fmla="val 25000"/>
            </a:avLst>
          </a:prstGeom>
          <a:solidFill>
            <a:srgbClr val="FFC000"/>
          </a:solidFill>
          <a:ln w="9525" cap="flat" cmpd="sng">
            <a:solidFill>
              <a:srgbClr val="FFD72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45" name="Google Shape;345;p19"/>
          <p:cNvSpPr/>
          <p:nvPr/>
        </p:nvSpPr>
        <p:spPr>
          <a:xfrm rot="10800000">
            <a:off x="2511575" y="966750"/>
            <a:ext cx="1030500" cy="365100"/>
          </a:xfrm>
          <a:prstGeom prst="trapezoid">
            <a:avLst>
              <a:gd name="adj" fmla="val 25000"/>
            </a:avLst>
          </a:prstGeom>
          <a:solidFill>
            <a:srgbClr val="C2C2C2"/>
          </a:solidFill>
          <a:ln w="9525" cap="flat" cmpd="sng">
            <a:solidFill>
              <a:srgbClr val="FFC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46" name="Google Shape;346;p19"/>
          <p:cNvSpPr/>
          <p:nvPr/>
        </p:nvSpPr>
        <p:spPr>
          <a:xfrm rot="10800000">
            <a:off x="4624025" y="1763600"/>
            <a:ext cx="667200" cy="375600"/>
          </a:xfrm>
          <a:prstGeom prst="trapezoid">
            <a:avLst>
              <a:gd name="adj" fmla="val 25000"/>
            </a:avLst>
          </a:prstGeom>
          <a:solidFill>
            <a:srgbClr val="FCBD24"/>
          </a:solidFill>
          <a:ln w="9525" cap="flat" cmpd="sng">
            <a:solidFill>
              <a:srgbClr val="FCBD2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47" name="Google Shape;347;p19"/>
          <p:cNvSpPr/>
          <p:nvPr/>
        </p:nvSpPr>
        <p:spPr>
          <a:xfrm rot="10800000">
            <a:off x="4546025" y="1398775"/>
            <a:ext cx="836100" cy="297900"/>
          </a:xfrm>
          <a:prstGeom prst="trapezoid">
            <a:avLst>
              <a:gd name="adj" fmla="val 25000"/>
            </a:avLst>
          </a:prstGeom>
          <a:solidFill>
            <a:srgbClr val="999999"/>
          </a:solidFill>
          <a:ln w="9525" cap="flat" cmpd="sng">
            <a:solidFill>
              <a:srgbClr val="FFD72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48" name="Google Shape;348;p19"/>
          <p:cNvSpPr/>
          <p:nvPr/>
        </p:nvSpPr>
        <p:spPr>
          <a:xfrm rot="10800000">
            <a:off x="4448825" y="966750"/>
            <a:ext cx="1030500" cy="365100"/>
          </a:xfrm>
          <a:prstGeom prst="trapezoid">
            <a:avLst>
              <a:gd name="adj" fmla="val 25000"/>
            </a:avLst>
          </a:prstGeom>
          <a:solidFill>
            <a:srgbClr val="B7B7B7"/>
          </a:solidFill>
          <a:ln w="9525" cap="flat" cmpd="sng">
            <a:solidFill>
              <a:srgbClr val="FFC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49" name="Google Shape;349;p19"/>
          <p:cNvSpPr/>
          <p:nvPr/>
        </p:nvSpPr>
        <p:spPr>
          <a:xfrm>
            <a:off x="570075" y="2439975"/>
            <a:ext cx="1281300" cy="579600"/>
          </a:xfrm>
          <a:prstGeom prst="rect">
            <a:avLst/>
          </a:prstGeom>
          <a:solidFill>
            <a:srgbClr val="FFC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50" name="Google Shape;350;p19"/>
          <p:cNvSpPr txBox="1"/>
          <p:nvPr/>
        </p:nvSpPr>
        <p:spPr>
          <a:xfrm>
            <a:off x="798150" y="2516175"/>
            <a:ext cx="921300" cy="400200"/>
          </a:xfrm>
          <a:prstGeom prst="rect">
            <a:avLst/>
          </a:prstGeom>
          <a:solidFill>
            <a:srgbClr val="FFC00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b="1">
                <a:solidFill>
                  <a:schemeClr val="lt1"/>
                </a:solidFill>
                <a:latin typeface="Montserrat"/>
                <a:ea typeface="Montserrat"/>
                <a:cs typeface="Montserrat"/>
                <a:sym typeface="Montserrat"/>
              </a:rPr>
              <a:t>VIDEO</a:t>
            </a:r>
            <a:endParaRPr b="1">
              <a:solidFill>
                <a:schemeClr val="lt1"/>
              </a:solidFill>
              <a:latin typeface="Montserrat"/>
              <a:ea typeface="Montserrat"/>
              <a:cs typeface="Montserrat"/>
              <a:sym typeface="Montserrat"/>
            </a:endParaRPr>
          </a:p>
        </p:txBody>
      </p:sp>
      <p:sp>
        <p:nvSpPr>
          <p:cNvPr id="351" name="Google Shape;351;p19"/>
          <p:cNvSpPr/>
          <p:nvPr/>
        </p:nvSpPr>
        <p:spPr>
          <a:xfrm>
            <a:off x="2379725" y="2417800"/>
            <a:ext cx="1281300" cy="579600"/>
          </a:xfrm>
          <a:prstGeom prst="rect">
            <a:avLst/>
          </a:prstGeom>
          <a:solidFill>
            <a:srgbClr val="FFC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52" name="Google Shape;352;p19"/>
          <p:cNvSpPr txBox="1"/>
          <p:nvPr/>
        </p:nvSpPr>
        <p:spPr>
          <a:xfrm>
            <a:off x="2455400" y="2494000"/>
            <a:ext cx="1109100" cy="400200"/>
          </a:xfrm>
          <a:prstGeom prst="rect">
            <a:avLst/>
          </a:prstGeom>
          <a:solidFill>
            <a:srgbClr val="FFC00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200" b="1">
                <a:solidFill>
                  <a:schemeClr val="lt1"/>
                </a:solidFill>
                <a:latin typeface="Montserrat"/>
                <a:ea typeface="Montserrat"/>
                <a:cs typeface="Montserrat"/>
                <a:sym typeface="Montserrat"/>
              </a:rPr>
              <a:t>DISPLAY</a:t>
            </a:r>
            <a:endParaRPr sz="1200" b="1">
              <a:solidFill>
                <a:schemeClr val="lt1"/>
              </a:solidFill>
              <a:latin typeface="Montserrat"/>
              <a:ea typeface="Montserrat"/>
              <a:cs typeface="Montserrat"/>
              <a:sym typeface="Montserrat"/>
            </a:endParaRPr>
          </a:p>
          <a:p>
            <a:pPr marL="0" lvl="0" indent="0" algn="l" rtl="0">
              <a:spcBef>
                <a:spcPts val="0"/>
              </a:spcBef>
              <a:spcAft>
                <a:spcPts val="0"/>
              </a:spcAft>
              <a:buNone/>
            </a:pPr>
            <a:r>
              <a:rPr lang="es-ES" sz="1100" b="1">
                <a:solidFill>
                  <a:schemeClr val="lt1"/>
                </a:solidFill>
                <a:latin typeface="Montserrat"/>
                <a:ea typeface="Montserrat"/>
                <a:cs typeface="Montserrat"/>
                <a:sym typeface="Montserrat"/>
              </a:rPr>
              <a:t>OFERTA</a:t>
            </a:r>
            <a:endParaRPr sz="1100" b="1">
              <a:solidFill>
                <a:schemeClr val="lt1"/>
              </a:solidFill>
              <a:latin typeface="Montserrat"/>
              <a:ea typeface="Montserrat"/>
              <a:cs typeface="Montserrat"/>
              <a:sym typeface="Montserrat"/>
            </a:endParaRPr>
          </a:p>
        </p:txBody>
      </p:sp>
      <p:sp>
        <p:nvSpPr>
          <p:cNvPr id="353" name="Google Shape;353;p19"/>
          <p:cNvSpPr/>
          <p:nvPr/>
        </p:nvSpPr>
        <p:spPr>
          <a:xfrm>
            <a:off x="4295500" y="2439975"/>
            <a:ext cx="1281300" cy="557400"/>
          </a:xfrm>
          <a:prstGeom prst="rect">
            <a:avLst/>
          </a:prstGeom>
          <a:solidFill>
            <a:srgbClr val="FFC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54" name="Google Shape;354;p19"/>
          <p:cNvSpPr txBox="1"/>
          <p:nvPr/>
        </p:nvSpPr>
        <p:spPr>
          <a:xfrm>
            <a:off x="4294975" y="2439975"/>
            <a:ext cx="1395900" cy="557400"/>
          </a:xfrm>
          <a:prstGeom prst="rect">
            <a:avLst/>
          </a:prstGeom>
          <a:solidFill>
            <a:srgbClr val="FFC00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200" b="1">
                <a:solidFill>
                  <a:schemeClr val="lt1"/>
                </a:solidFill>
                <a:latin typeface="Montserrat"/>
                <a:ea typeface="Montserrat"/>
                <a:cs typeface="Montserrat"/>
                <a:sym typeface="Montserrat"/>
              </a:rPr>
              <a:t>DISPLAY </a:t>
            </a:r>
            <a:r>
              <a:rPr lang="es-ES" sz="1100" b="1">
                <a:solidFill>
                  <a:schemeClr val="lt1"/>
                </a:solidFill>
                <a:latin typeface="Montserrat"/>
                <a:ea typeface="Montserrat"/>
                <a:cs typeface="Montserrat"/>
                <a:sym typeface="Montserrat"/>
              </a:rPr>
              <a:t>PROMOCIONAL</a:t>
            </a:r>
            <a:endParaRPr sz="1100" b="1">
              <a:solidFill>
                <a:schemeClr val="lt1"/>
              </a:solidFill>
              <a:latin typeface="Montserrat"/>
              <a:ea typeface="Montserrat"/>
              <a:cs typeface="Montserrat"/>
              <a:sym typeface="Montserrat"/>
            </a:endParaRPr>
          </a:p>
        </p:txBody>
      </p:sp>
      <p:pic>
        <p:nvPicPr>
          <p:cNvPr id="355" name="Google Shape;355;p19"/>
          <p:cNvPicPr preferRelativeResize="0"/>
          <p:nvPr/>
        </p:nvPicPr>
        <p:blipFill>
          <a:blip r:embed="rId3">
            <a:alphaModFix/>
          </a:blip>
          <a:stretch>
            <a:fillRect/>
          </a:stretch>
        </p:blipFill>
        <p:spPr>
          <a:xfrm>
            <a:off x="928500" y="764775"/>
            <a:ext cx="504300" cy="504300"/>
          </a:xfrm>
          <a:prstGeom prst="rect">
            <a:avLst/>
          </a:prstGeom>
          <a:noFill/>
          <a:ln>
            <a:noFill/>
          </a:ln>
        </p:spPr>
      </p:pic>
      <p:pic>
        <p:nvPicPr>
          <p:cNvPr id="356" name="Google Shape;356;p19"/>
          <p:cNvPicPr preferRelativeResize="0"/>
          <p:nvPr/>
        </p:nvPicPr>
        <p:blipFill>
          <a:blip r:embed="rId4">
            <a:alphaModFix/>
          </a:blip>
          <a:stretch>
            <a:fillRect/>
          </a:stretch>
        </p:blipFill>
        <p:spPr>
          <a:xfrm>
            <a:off x="2823434" y="1069200"/>
            <a:ext cx="504300" cy="504300"/>
          </a:xfrm>
          <a:prstGeom prst="rect">
            <a:avLst/>
          </a:prstGeom>
          <a:noFill/>
          <a:ln>
            <a:noFill/>
          </a:ln>
        </p:spPr>
      </p:pic>
      <p:pic>
        <p:nvPicPr>
          <p:cNvPr id="357" name="Google Shape;357;p19"/>
          <p:cNvPicPr preferRelativeResize="0"/>
          <p:nvPr/>
        </p:nvPicPr>
        <p:blipFill>
          <a:blip r:embed="rId5">
            <a:alphaModFix/>
          </a:blip>
          <a:stretch>
            <a:fillRect/>
          </a:stretch>
        </p:blipFill>
        <p:spPr>
          <a:xfrm>
            <a:off x="4792825" y="1815650"/>
            <a:ext cx="400200" cy="400200"/>
          </a:xfrm>
          <a:prstGeom prst="rect">
            <a:avLst/>
          </a:prstGeom>
          <a:noFill/>
          <a:ln>
            <a:noFill/>
          </a:ln>
        </p:spPr>
      </p:pic>
      <p:sp>
        <p:nvSpPr>
          <p:cNvPr id="358" name="Google Shape;358;p19"/>
          <p:cNvSpPr txBox="1"/>
          <p:nvPr/>
        </p:nvSpPr>
        <p:spPr>
          <a:xfrm>
            <a:off x="1687575" y="1069200"/>
            <a:ext cx="921300" cy="23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900" b="1">
                <a:latin typeface="Montserrat"/>
                <a:ea typeface="Montserrat"/>
                <a:cs typeface="Montserrat"/>
                <a:sym typeface="Montserrat"/>
              </a:rPr>
              <a:t>Awareness</a:t>
            </a:r>
            <a:endParaRPr sz="900" b="1">
              <a:latin typeface="Montserrat"/>
              <a:ea typeface="Montserrat"/>
              <a:cs typeface="Montserrat"/>
              <a:sym typeface="Montserrat"/>
            </a:endParaRPr>
          </a:p>
        </p:txBody>
      </p:sp>
      <p:sp>
        <p:nvSpPr>
          <p:cNvPr id="359" name="Google Shape;359;p19"/>
          <p:cNvSpPr txBox="1"/>
          <p:nvPr/>
        </p:nvSpPr>
        <p:spPr>
          <a:xfrm>
            <a:off x="3476225" y="1428325"/>
            <a:ext cx="1030500" cy="23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900" b="1">
                <a:latin typeface="Montserrat"/>
                <a:ea typeface="Montserrat"/>
                <a:cs typeface="Montserrat"/>
                <a:sym typeface="Montserrat"/>
              </a:rPr>
              <a:t>Consideration</a:t>
            </a:r>
            <a:endParaRPr sz="900" b="1">
              <a:latin typeface="Montserrat"/>
              <a:ea typeface="Montserrat"/>
              <a:cs typeface="Montserrat"/>
              <a:sym typeface="Montserrat"/>
            </a:endParaRPr>
          </a:p>
        </p:txBody>
      </p:sp>
      <p:sp>
        <p:nvSpPr>
          <p:cNvPr id="360" name="Google Shape;360;p19"/>
          <p:cNvSpPr txBox="1"/>
          <p:nvPr/>
        </p:nvSpPr>
        <p:spPr>
          <a:xfrm>
            <a:off x="5382125" y="1896350"/>
            <a:ext cx="1030500" cy="23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900" b="1">
                <a:latin typeface="Montserrat"/>
                <a:ea typeface="Montserrat"/>
                <a:cs typeface="Montserrat"/>
                <a:sym typeface="Montserrat"/>
              </a:rPr>
              <a:t>Purchase</a:t>
            </a:r>
            <a:endParaRPr sz="900" b="1">
              <a:latin typeface="Montserrat"/>
              <a:ea typeface="Montserrat"/>
              <a:cs typeface="Montserrat"/>
              <a:sym typeface="Montserrat"/>
            </a:endParaRPr>
          </a:p>
        </p:txBody>
      </p:sp>
      <p:sp>
        <p:nvSpPr>
          <p:cNvPr id="361" name="Google Shape;361;p19"/>
          <p:cNvSpPr/>
          <p:nvPr/>
        </p:nvSpPr>
        <p:spPr>
          <a:xfrm>
            <a:off x="570075" y="3148525"/>
            <a:ext cx="1281300" cy="1561500"/>
          </a:xfrm>
          <a:prstGeom prst="rect">
            <a:avLst/>
          </a:prstGeom>
          <a:solidFill>
            <a:srgbClr val="F3F3F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62" name="Google Shape;362;p19"/>
          <p:cNvSpPr/>
          <p:nvPr/>
        </p:nvSpPr>
        <p:spPr>
          <a:xfrm>
            <a:off x="2379725" y="3138025"/>
            <a:ext cx="1281300" cy="1561500"/>
          </a:xfrm>
          <a:prstGeom prst="rect">
            <a:avLst/>
          </a:prstGeom>
          <a:solidFill>
            <a:srgbClr val="F3F3F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63" name="Google Shape;363;p19"/>
          <p:cNvSpPr/>
          <p:nvPr/>
        </p:nvSpPr>
        <p:spPr>
          <a:xfrm>
            <a:off x="4316975" y="3145300"/>
            <a:ext cx="1395900" cy="1561500"/>
          </a:xfrm>
          <a:prstGeom prst="rect">
            <a:avLst/>
          </a:prstGeom>
          <a:solidFill>
            <a:srgbClr val="F3F3F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64" name="Google Shape;364;p19"/>
          <p:cNvSpPr txBox="1"/>
          <p:nvPr/>
        </p:nvSpPr>
        <p:spPr>
          <a:xfrm>
            <a:off x="6584825" y="993375"/>
            <a:ext cx="2034000" cy="353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a:latin typeface="Montserrat"/>
                <a:ea typeface="Montserrat"/>
                <a:cs typeface="Montserrat"/>
                <a:sym typeface="Montserrat"/>
              </a:rPr>
              <a:t>Los anuncios de </a:t>
            </a:r>
            <a:r>
              <a:rPr lang="es-ES" b="1">
                <a:latin typeface="Montserrat"/>
                <a:ea typeface="Montserrat"/>
                <a:cs typeface="Montserrat"/>
                <a:sym typeface="Montserrat"/>
              </a:rPr>
              <a:t>video</a:t>
            </a:r>
            <a:r>
              <a:rPr lang="es-ES">
                <a:latin typeface="Montserrat"/>
                <a:ea typeface="Montserrat"/>
                <a:cs typeface="Montserrat"/>
                <a:sym typeface="Montserrat"/>
              </a:rPr>
              <a:t> se enfocarán sobre todo en canales como </a:t>
            </a:r>
            <a:r>
              <a:rPr lang="es-ES" b="1">
                <a:latin typeface="Montserrat"/>
                <a:ea typeface="Montserrat"/>
                <a:cs typeface="Montserrat"/>
                <a:sym typeface="Montserrat"/>
              </a:rPr>
              <a:t>YOUTUBE o TWITCH</a:t>
            </a:r>
            <a:r>
              <a:rPr lang="es-ES">
                <a:latin typeface="Montserrat"/>
                <a:ea typeface="Montserrat"/>
                <a:cs typeface="Montserrat"/>
                <a:sym typeface="Montserrat"/>
              </a:rPr>
              <a:t>.</a:t>
            </a:r>
            <a:endParaRPr>
              <a:latin typeface="Montserrat"/>
              <a:ea typeface="Montserrat"/>
              <a:cs typeface="Montserrat"/>
              <a:sym typeface="Montserrat"/>
            </a:endParaRPr>
          </a:p>
          <a:p>
            <a:pPr marL="0" lvl="0" indent="0" algn="l" rtl="0">
              <a:spcBef>
                <a:spcPts val="0"/>
              </a:spcBef>
              <a:spcAft>
                <a:spcPts val="0"/>
              </a:spcAft>
              <a:buNone/>
            </a:pPr>
            <a:endParaRPr>
              <a:latin typeface="Montserrat"/>
              <a:ea typeface="Montserrat"/>
              <a:cs typeface="Montserrat"/>
              <a:sym typeface="Montserrat"/>
            </a:endParaRPr>
          </a:p>
          <a:p>
            <a:pPr marL="0" lvl="0" indent="0" algn="l" rtl="0">
              <a:spcBef>
                <a:spcPts val="0"/>
              </a:spcBef>
              <a:spcAft>
                <a:spcPts val="0"/>
              </a:spcAft>
              <a:buNone/>
            </a:pPr>
            <a:r>
              <a:rPr lang="es-ES">
                <a:latin typeface="Montserrat"/>
                <a:ea typeface="Montserrat"/>
                <a:cs typeface="Montserrat"/>
                <a:sym typeface="Montserrat"/>
              </a:rPr>
              <a:t>Los anuncios de display se publicarán en entornos específicos a través de una estrategia de inventario con publishers y sites premiums a través de </a:t>
            </a:r>
            <a:r>
              <a:rPr lang="es-ES" b="1">
                <a:latin typeface="Montserrat"/>
                <a:ea typeface="Montserrat"/>
                <a:cs typeface="Montserrat"/>
                <a:sym typeface="Montserrat"/>
              </a:rPr>
              <a:t>CRITEO.</a:t>
            </a:r>
            <a:endParaRPr b="1">
              <a:latin typeface="Montserrat"/>
              <a:ea typeface="Montserrat"/>
              <a:cs typeface="Montserrat"/>
              <a:sym typeface="Montserrat"/>
            </a:endParaRPr>
          </a:p>
          <a:p>
            <a:pPr marL="0" lvl="0" indent="0" algn="l" rtl="0">
              <a:spcBef>
                <a:spcPts val="0"/>
              </a:spcBef>
              <a:spcAft>
                <a:spcPts val="0"/>
              </a:spcAft>
              <a:buNone/>
            </a:pPr>
            <a:endParaRPr/>
          </a:p>
        </p:txBody>
      </p:sp>
      <p:sp>
        <p:nvSpPr>
          <p:cNvPr id="365" name="Google Shape;365;p19"/>
          <p:cNvSpPr txBox="1"/>
          <p:nvPr/>
        </p:nvSpPr>
        <p:spPr>
          <a:xfrm>
            <a:off x="570075" y="3148525"/>
            <a:ext cx="2176500" cy="195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300" b="1">
                <a:latin typeface="Montserrat"/>
                <a:ea typeface="Montserrat"/>
                <a:cs typeface="Montserrat"/>
                <a:sym typeface="Montserrat"/>
              </a:rPr>
              <a:t>Video 15”</a:t>
            </a:r>
            <a:endParaRPr sz="1300" b="1">
              <a:latin typeface="Montserrat"/>
              <a:ea typeface="Montserrat"/>
              <a:cs typeface="Montserrat"/>
              <a:sym typeface="Montserrat"/>
            </a:endParaRPr>
          </a:p>
          <a:p>
            <a:pPr marL="0" lvl="0" indent="0" algn="l" rtl="0">
              <a:spcBef>
                <a:spcPts val="0"/>
              </a:spcBef>
              <a:spcAft>
                <a:spcPts val="0"/>
              </a:spcAft>
              <a:buNone/>
            </a:pPr>
            <a:endParaRPr sz="1300" b="1">
              <a:latin typeface="Montserrat"/>
              <a:ea typeface="Montserrat"/>
              <a:cs typeface="Montserrat"/>
              <a:sym typeface="Montserrat"/>
            </a:endParaRPr>
          </a:p>
          <a:p>
            <a:pPr marL="0" lvl="0" indent="0" algn="l" rtl="0">
              <a:spcBef>
                <a:spcPts val="0"/>
              </a:spcBef>
              <a:spcAft>
                <a:spcPts val="0"/>
              </a:spcAft>
              <a:buNone/>
            </a:pPr>
            <a:r>
              <a:rPr lang="es-ES" sz="1300" b="1">
                <a:latin typeface="Montserrat"/>
                <a:ea typeface="Montserrat"/>
                <a:cs typeface="Montserrat"/>
                <a:sym typeface="Montserrat"/>
              </a:rPr>
              <a:t>PreRoll</a:t>
            </a:r>
            <a:endParaRPr sz="1300" b="1">
              <a:latin typeface="Montserrat"/>
              <a:ea typeface="Montserrat"/>
              <a:cs typeface="Montserrat"/>
              <a:sym typeface="Montserrat"/>
            </a:endParaRPr>
          </a:p>
          <a:p>
            <a:pPr marL="0" lvl="0" indent="0" algn="l" rtl="0">
              <a:spcBef>
                <a:spcPts val="0"/>
              </a:spcBef>
              <a:spcAft>
                <a:spcPts val="0"/>
              </a:spcAft>
              <a:buNone/>
            </a:pPr>
            <a:endParaRPr sz="1300" b="1">
              <a:latin typeface="Montserrat"/>
              <a:ea typeface="Montserrat"/>
              <a:cs typeface="Montserrat"/>
              <a:sym typeface="Montserrat"/>
            </a:endParaRPr>
          </a:p>
          <a:p>
            <a:pPr marL="0" lvl="0" indent="0" algn="l" rtl="0">
              <a:spcBef>
                <a:spcPts val="0"/>
              </a:spcBef>
              <a:spcAft>
                <a:spcPts val="0"/>
              </a:spcAft>
              <a:buNone/>
            </a:pPr>
            <a:r>
              <a:rPr lang="es-ES" sz="1300" b="1">
                <a:latin typeface="Montserrat"/>
                <a:ea typeface="Montserrat"/>
                <a:cs typeface="Montserrat"/>
                <a:sym typeface="Montserrat"/>
              </a:rPr>
              <a:t>Test A/B</a:t>
            </a:r>
            <a:endParaRPr sz="1300" b="1">
              <a:latin typeface="Montserrat"/>
              <a:ea typeface="Montserrat"/>
              <a:cs typeface="Montserrat"/>
              <a:sym typeface="Montserrat"/>
            </a:endParaRPr>
          </a:p>
        </p:txBody>
      </p:sp>
      <p:sp>
        <p:nvSpPr>
          <p:cNvPr id="366" name="Google Shape;366;p19"/>
          <p:cNvSpPr txBox="1"/>
          <p:nvPr/>
        </p:nvSpPr>
        <p:spPr>
          <a:xfrm>
            <a:off x="2379725" y="3138025"/>
            <a:ext cx="2176500" cy="195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300" b="1">
                <a:latin typeface="Montserrat"/>
                <a:ea typeface="Montserrat"/>
                <a:cs typeface="Montserrat"/>
                <a:sym typeface="Montserrat"/>
              </a:rPr>
              <a:t>Standard IAB</a:t>
            </a:r>
            <a:endParaRPr sz="1300" b="1">
              <a:latin typeface="Montserrat"/>
              <a:ea typeface="Montserrat"/>
              <a:cs typeface="Montserrat"/>
              <a:sym typeface="Montserrat"/>
            </a:endParaRPr>
          </a:p>
          <a:p>
            <a:pPr marL="0" lvl="0" indent="0" algn="l" rtl="0">
              <a:spcBef>
                <a:spcPts val="0"/>
              </a:spcBef>
              <a:spcAft>
                <a:spcPts val="0"/>
              </a:spcAft>
              <a:buNone/>
            </a:pPr>
            <a:endParaRPr sz="1300" b="1">
              <a:latin typeface="Montserrat"/>
              <a:ea typeface="Montserrat"/>
              <a:cs typeface="Montserrat"/>
              <a:sym typeface="Montserrat"/>
            </a:endParaRPr>
          </a:p>
          <a:p>
            <a:pPr marL="0" lvl="0" indent="0" algn="l" rtl="0">
              <a:spcBef>
                <a:spcPts val="0"/>
              </a:spcBef>
              <a:spcAft>
                <a:spcPts val="0"/>
              </a:spcAft>
              <a:buNone/>
            </a:pPr>
            <a:r>
              <a:rPr lang="es-ES" sz="1300" b="1">
                <a:latin typeface="Montserrat"/>
                <a:ea typeface="Montserrat"/>
                <a:cs typeface="Montserrat"/>
                <a:sym typeface="Montserrat"/>
              </a:rPr>
              <a:t>Admisiones</a:t>
            </a:r>
            <a:endParaRPr sz="1300" b="1">
              <a:latin typeface="Montserrat"/>
              <a:ea typeface="Montserrat"/>
              <a:cs typeface="Montserrat"/>
              <a:sym typeface="Montserrat"/>
            </a:endParaRPr>
          </a:p>
          <a:p>
            <a:pPr marL="0" lvl="0" indent="0" algn="l" rtl="0">
              <a:spcBef>
                <a:spcPts val="0"/>
              </a:spcBef>
              <a:spcAft>
                <a:spcPts val="0"/>
              </a:spcAft>
              <a:buNone/>
            </a:pPr>
            <a:endParaRPr sz="1300" b="1"/>
          </a:p>
          <a:p>
            <a:pPr marL="0" lvl="0" indent="0" algn="l" rtl="0">
              <a:spcBef>
                <a:spcPts val="0"/>
              </a:spcBef>
              <a:spcAft>
                <a:spcPts val="0"/>
              </a:spcAft>
              <a:buNone/>
            </a:pPr>
            <a:endParaRPr sz="1300" b="1"/>
          </a:p>
        </p:txBody>
      </p:sp>
      <p:sp>
        <p:nvSpPr>
          <p:cNvPr id="367" name="Google Shape;367;p19"/>
          <p:cNvSpPr txBox="1"/>
          <p:nvPr/>
        </p:nvSpPr>
        <p:spPr>
          <a:xfrm>
            <a:off x="4316975" y="3138025"/>
            <a:ext cx="1395900" cy="195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300" b="1">
                <a:latin typeface="Montserrat"/>
                <a:ea typeface="Montserrat"/>
                <a:cs typeface="Montserrat"/>
                <a:sym typeface="Montserrat"/>
              </a:rPr>
              <a:t>Standard IAB</a:t>
            </a:r>
            <a:endParaRPr sz="1300" b="1">
              <a:latin typeface="Montserrat"/>
              <a:ea typeface="Montserrat"/>
              <a:cs typeface="Montserrat"/>
              <a:sym typeface="Montserrat"/>
            </a:endParaRPr>
          </a:p>
          <a:p>
            <a:pPr marL="0" lvl="0" indent="0" algn="l" rtl="0">
              <a:spcBef>
                <a:spcPts val="0"/>
              </a:spcBef>
              <a:spcAft>
                <a:spcPts val="0"/>
              </a:spcAft>
              <a:buNone/>
            </a:pPr>
            <a:endParaRPr sz="1300" b="1">
              <a:latin typeface="Montserrat"/>
              <a:ea typeface="Montserrat"/>
              <a:cs typeface="Montserrat"/>
              <a:sym typeface="Montserrat"/>
            </a:endParaRPr>
          </a:p>
          <a:p>
            <a:pPr marL="0" lvl="0" indent="0" algn="l" rtl="0">
              <a:spcBef>
                <a:spcPts val="0"/>
              </a:spcBef>
              <a:spcAft>
                <a:spcPts val="0"/>
              </a:spcAft>
              <a:buNone/>
            </a:pPr>
            <a:r>
              <a:rPr lang="es-ES" sz="1300" b="1">
                <a:latin typeface="Montserrat"/>
                <a:ea typeface="Montserrat"/>
                <a:cs typeface="Montserrat"/>
                <a:sym typeface="Montserrat"/>
              </a:rPr>
              <a:t>Especial Black Friday</a:t>
            </a:r>
            <a:endParaRPr sz="1300" b="1">
              <a:latin typeface="Montserrat"/>
              <a:ea typeface="Montserrat"/>
              <a:cs typeface="Montserrat"/>
              <a:sym typeface="Montserrat"/>
            </a:endParaRPr>
          </a:p>
          <a:p>
            <a:pPr marL="0" lvl="0" indent="0" algn="l" rtl="0">
              <a:spcBef>
                <a:spcPts val="0"/>
              </a:spcBef>
              <a:spcAft>
                <a:spcPts val="0"/>
              </a:spcAft>
              <a:buNone/>
            </a:pPr>
            <a:endParaRPr sz="1300" b="1"/>
          </a:p>
          <a:p>
            <a:pPr marL="0" lvl="0" indent="0" algn="l" rtl="0">
              <a:spcBef>
                <a:spcPts val="0"/>
              </a:spcBef>
              <a:spcAft>
                <a:spcPts val="0"/>
              </a:spcAft>
              <a:buNone/>
            </a:pPr>
            <a:endParaRPr sz="1300" b="1"/>
          </a:p>
        </p:txBody>
      </p:sp>
      <p:sp>
        <p:nvSpPr>
          <p:cNvPr id="368" name="Google Shape;368;p19"/>
          <p:cNvSpPr txBox="1"/>
          <p:nvPr/>
        </p:nvSpPr>
        <p:spPr>
          <a:xfrm>
            <a:off x="466375" y="66525"/>
            <a:ext cx="8453100" cy="615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s-ES" sz="2800" b="1">
                <a:solidFill>
                  <a:schemeClr val="dk1"/>
                </a:solidFill>
                <a:latin typeface="Montserrat"/>
                <a:ea typeface="Montserrat"/>
                <a:cs typeface="Montserrat"/>
                <a:sym typeface="Montserrat"/>
              </a:rPr>
              <a:t>CAMPAÑA DE PROGRAMÁTICA</a:t>
            </a:r>
            <a:endParaRPr sz="2800" b="1">
              <a:solidFill>
                <a:schemeClr val="dk1"/>
              </a:solidFill>
              <a:latin typeface="Montserrat"/>
              <a:ea typeface="Montserrat"/>
              <a:cs typeface="Montserrat"/>
              <a:sym typeface="Montserrat"/>
            </a:endParaRPr>
          </a:p>
        </p:txBody>
      </p:sp>
      <p:cxnSp>
        <p:nvCxnSpPr>
          <p:cNvPr id="369" name="Google Shape;369;p19"/>
          <p:cNvCxnSpPr/>
          <p:nvPr/>
        </p:nvCxnSpPr>
        <p:spPr>
          <a:xfrm>
            <a:off x="-8125" y="635775"/>
            <a:ext cx="8709600" cy="0"/>
          </a:xfrm>
          <a:prstGeom prst="straightConnector1">
            <a:avLst/>
          </a:prstGeom>
          <a:noFill/>
          <a:ln w="19050" cap="flat" cmpd="sng">
            <a:solidFill>
              <a:srgbClr val="FFC000"/>
            </a:solidFill>
            <a:prstDash val="solid"/>
            <a:round/>
            <a:headEnd type="none" w="med" len="med"/>
            <a:tailEnd type="none" w="med" len="med"/>
          </a:ln>
        </p:spPr>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20"/>
          <p:cNvSpPr/>
          <p:nvPr/>
        </p:nvSpPr>
        <p:spPr>
          <a:xfrm>
            <a:off x="708950" y="714075"/>
            <a:ext cx="736800" cy="683100"/>
          </a:xfrm>
          <a:prstGeom prst="ellipse">
            <a:avLst/>
          </a:prstGeom>
          <a:solidFill>
            <a:srgbClr val="FFD72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75" name="Google Shape;375;p20"/>
          <p:cNvSpPr txBox="1">
            <a:spLocks noGrp="1"/>
          </p:cNvSpPr>
          <p:nvPr>
            <p:ph type="title"/>
          </p:nvPr>
        </p:nvSpPr>
        <p:spPr>
          <a:xfrm>
            <a:off x="6340726" y="4835875"/>
            <a:ext cx="2716800" cy="174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s-ES"/>
              <a:t>Campaña Programática</a:t>
            </a:r>
            <a:endParaRPr/>
          </a:p>
        </p:txBody>
      </p:sp>
      <p:sp>
        <p:nvSpPr>
          <p:cNvPr id="376" name="Google Shape;376;p20"/>
          <p:cNvSpPr/>
          <p:nvPr/>
        </p:nvSpPr>
        <p:spPr>
          <a:xfrm>
            <a:off x="280400" y="1741075"/>
            <a:ext cx="1593900" cy="1022400"/>
          </a:xfrm>
          <a:prstGeom prst="rect">
            <a:avLst/>
          </a:prstGeom>
          <a:solidFill>
            <a:srgbClr val="FFE599"/>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77" name="Google Shape;377;p20"/>
          <p:cNvSpPr txBox="1"/>
          <p:nvPr/>
        </p:nvSpPr>
        <p:spPr>
          <a:xfrm>
            <a:off x="467100" y="65725"/>
            <a:ext cx="8453100" cy="585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s-ES" sz="2600" b="1">
                <a:solidFill>
                  <a:schemeClr val="dk1"/>
                </a:solidFill>
                <a:latin typeface="Montserrat"/>
                <a:ea typeface="Montserrat"/>
                <a:cs typeface="Montserrat"/>
                <a:sym typeface="Montserrat"/>
              </a:rPr>
              <a:t>CAMPAÑA DE PROGRAMÁTICA</a:t>
            </a:r>
            <a:endParaRPr sz="2600" b="1">
              <a:solidFill>
                <a:schemeClr val="dk1"/>
              </a:solidFill>
              <a:latin typeface="Montserrat"/>
              <a:ea typeface="Montserrat"/>
              <a:cs typeface="Montserrat"/>
              <a:sym typeface="Montserrat"/>
            </a:endParaRPr>
          </a:p>
        </p:txBody>
      </p:sp>
      <p:cxnSp>
        <p:nvCxnSpPr>
          <p:cNvPr id="378" name="Google Shape;378;p20"/>
          <p:cNvCxnSpPr/>
          <p:nvPr/>
        </p:nvCxnSpPr>
        <p:spPr>
          <a:xfrm>
            <a:off x="-8125" y="635775"/>
            <a:ext cx="8709600" cy="0"/>
          </a:xfrm>
          <a:prstGeom prst="straightConnector1">
            <a:avLst/>
          </a:prstGeom>
          <a:noFill/>
          <a:ln w="19050" cap="flat" cmpd="sng">
            <a:solidFill>
              <a:srgbClr val="FFC000"/>
            </a:solidFill>
            <a:prstDash val="solid"/>
            <a:round/>
            <a:headEnd type="none" w="med" len="med"/>
            <a:tailEnd type="none" w="med" len="med"/>
          </a:ln>
        </p:spPr>
      </p:cxnSp>
      <p:cxnSp>
        <p:nvCxnSpPr>
          <p:cNvPr id="379" name="Google Shape;379;p20"/>
          <p:cNvCxnSpPr/>
          <p:nvPr/>
        </p:nvCxnSpPr>
        <p:spPr>
          <a:xfrm>
            <a:off x="-8125" y="635775"/>
            <a:ext cx="8709600" cy="0"/>
          </a:xfrm>
          <a:prstGeom prst="straightConnector1">
            <a:avLst/>
          </a:prstGeom>
          <a:noFill/>
          <a:ln w="19050" cap="flat" cmpd="sng">
            <a:solidFill>
              <a:srgbClr val="FFC000"/>
            </a:solidFill>
            <a:prstDash val="solid"/>
            <a:round/>
            <a:headEnd type="none" w="med" len="med"/>
            <a:tailEnd type="none" w="med" len="med"/>
          </a:ln>
        </p:spPr>
      </p:cxnSp>
      <p:sp>
        <p:nvSpPr>
          <p:cNvPr id="380" name="Google Shape;380;p20"/>
          <p:cNvSpPr/>
          <p:nvPr/>
        </p:nvSpPr>
        <p:spPr>
          <a:xfrm>
            <a:off x="280400" y="1075725"/>
            <a:ext cx="1593900" cy="585000"/>
          </a:xfrm>
          <a:prstGeom prst="rect">
            <a:avLst/>
          </a:prstGeom>
          <a:solidFill>
            <a:srgbClr val="FFD72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81" name="Google Shape;381;p20"/>
          <p:cNvSpPr txBox="1"/>
          <p:nvPr/>
        </p:nvSpPr>
        <p:spPr>
          <a:xfrm>
            <a:off x="367400" y="1308475"/>
            <a:ext cx="1708800" cy="58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200" b="1">
                <a:latin typeface="Montserrat"/>
                <a:ea typeface="Montserrat"/>
                <a:cs typeface="Montserrat"/>
                <a:sym typeface="Montserrat"/>
              </a:rPr>
              <a:t>TIPO CAMPAÑA</a:t>
            </a:r>
            <a:endParaRPr sz="1200" b="1">
              <a:latin typeface="Montserrat"/>
              <a:ea typeface="Montserrat"/>
              <a:cs typeface="Montserrat"/>
              <a:sym typeface="Montserrat"/>
            </a:endParaRPr>
          </a:p>
        </p:txBody>
      </p:sp>
      <p:sp>
        <p:nvSpPr>
          <p:cNvPr id="382" name="Google Shape;382;p20"/>
          <p:cNvSpPr/>
          <p:nvPr/>
        </p:nvSpPr>
        <p:spPr>
          <a:xfrm>
            <a:off x="2385350" y="714075"/>
            <a:ext cx="736800" cy="683100"/>
          </a:xfrm>
          <a:prstGeom prst="ellipse">
            <a:avLst/>
          </a:prstGeom>
          <a:solidFill>
            <a:srgbClr val="4A86E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83" name="Google Shape;383;p20"/>
          <p:cNvSpPr/>
          <p:nvPr/>
        </p:nvSpPr>
        <p:spPr>
          <a:xfrm>
            <a:off x="1956800" y="1075725"/>
            <a:ext cx="1593900" cy="585000"/>
          </a:xfrm>
          <a:prstGeom prst="rect">
            <a:avLst/>
          </a:prstGeom>
          <a:solidFill>
            <a:srgbClr val="4A86E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84" name="Google Shape;384;p20"/>
          <p:cNvSpPr txBox="1"/>
          <p:nvPr/>
        </p:nvSpPr>
        <p:spPr>
          <a:xfrm>
            <a:off x="2280725" y="1308475"/>
            <a:ext cx="1708800" cy="58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200" b="1">
                <a:latin typeface="Montserrat"/>
                <a:ea typeface="Montserrat"/>
                <a:cs typeface="Montserrat"/>
                <a:sym typeface="Montserrat"/>
              </a:rPr>
              <a:t>OBJETIVO</a:t>
            </a:r>
            <a:endParaRPr sz="1200" b="1">
              <a:latin typeface="Montserrat"/>
              <a:ea typeface="Montserrat"/>
              <a:cs typeface="Montserrat"/>
              <a:sym typeface="Montserrat"/>
            </a:endParaRPr>
          </a:p>
        </p:txBody>
      </p:sp>
      <p:sp>
        <p:nvSpPr>
          <p:cNvPr id="385" name="Google Shape;385;p20"/>
          <p:cNvSpPr/>
          <p:nvPr/>
        </p:nvSpPr>
        <p:spPr>
          <a:xfrm>
            <a:off x="4723098" y="714075"/>
            <a:ext cx="880200" cy="683100"/>
          </a:xfrm>
          <a:prstGeom prst="ellipse">
            <a:avLst/>
          </a:prstGeom>
          <a:solidFill>
            <a:srgbClr val="FFD72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86" name="Google Shape;386;p20"/>
          <p:cNvSpPr/>
          <p:nvPr/>
        </p:nvSpPr>
        <p:spPr>
          <a:xfrm>
            <a:off x="3633200" y="1075725"/>
            <a:ext cx="3261000" cy="585000"/>
          </a:xfrm>
          <a:prstGeom prst="rect">
            <a:avLst/>
          </a:prstGeom>
          <a:solidFill>
            <a:srgbClr val="FFD72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87" name="Google Shape;387;p20"/>
          <p:cNvSpPr txBox="1"/>
          <p:nvPr/>
        </p:nvSpPr>
        <p:spPr>
          <a:xfrm>
            <a:off x="4690700" y="1308475"/>
            <a:ext cx="1155300" cy="58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200" b="1">
                <a:latin typeface="Montserrat"/>
                <a:ea typeface="Montserrat"/>
                <a:cs typeface="Montserrat"/>
                <a:sym typeface="Montserrat"/>
              </a:rPr>
              <a:t>AUDIENCIA </a:t>
            </a:r>
            <a:endParaRPr sz="1200" b="1">
              <a:latin typeface="Montserrat"/>
              <a:ea typeface="Montserrat"/>
              <a:cs typeface="Montserrat"/>
              <a:sym typeface="Montserrat"/>
            </a:endParaRPr>
          </a:p>
        </p:txBody>
      </p:sp>
      <p:sp>
        <p:nvSpPr>
          <p:cNvPr id="388" name="Google Shape;388;p20"/>
          <p:cNvSpPr/>
          <p:nvPr/>
        </p:nvSpPr>
        <p:spPr>
          <a:xfrm>
            <a:off x="7414550" y="714075"/>
            <a:ext cx="736800" cy="683100"/>
          </a:xfrm>
          <a:prstGeom prst="ellipse">
            <a:avLst/>
          </a:prstGeom>
          <a:solidFill>
            <a:srgbClr val="4A86E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89" name="Google Shape;389;p20"/>
          <p:cNvSpPr/>
          <p:nvPr/>
        </p:nvSpPr>
        <p:spPr>
          <a:xfrm>
            <a:off x="6986000" y="1075725"/>
            <a:ext cx="1593900" cy="585000"/>
          </a:xfrm>
          <a:prstGeom prst="rect">
            <a:avLst/>
          </a:prstGeom>
          <a:solidFill>
            <a:srgbClr val="4A86E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90" name="Google Shape;390;p20"/>
          <p:cNvSpPr txBox="1"/>
          <p:nvPr/>
        </p:nvSpPr>
        <p:spPr>
          <a:xfrm>
            <a:off x="6996800" y="1308475"/>
            <a:ext cx="1708800" cy="585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ES" sz="1200" b="1">
                <a:latin typeface="Montserrat"/>
                <a:ea typeface="Montserrat"/>
                <a:cs typeface="Montserrat"/>
                <a:sym typeface="Montserrat"/>
              </a:rPr>
              <a:t>DATA</a:t>
            </a:r>
            <a:endParaRPr sz="1200" b="1">
              <a:latin typeface="Montserrat"/>
              <a:ea typeface="Montserrat"/>
              <a:cs typeface="Montserrat"/>
              <a:sym typeface="Montserrat"/>
            </a:endParaRPr>
          </a:p>
        </p:txBody>
      </p:sp>
      <p:sp>
        <p:nvSpPr>
          <p:cNvPr id="391" name="Google Shape;391;p20"/>
          <p:cNvSpPr/>
          <p:nvPr/>
        </p:nvSpPr>
        <p:spPr>
          <a:xfrm>
            <a:off x="280400" y="2767625"/>
            <a:ext cx="1593900" cy="1022400"/>
          </a:xfrm>
          <a:prstGeom prst="rect">
            <a:avLst/>
          </a:prstGeom>
          <a:solidFill>
            <a:srgbClr val="FFD966"/>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92" name="Google Shape;392;p20"/>
          <p:cNvSpPr/>
          <p:nvPr/>
        </p:nvSpPr>
        <p:spPr>
          <a:xfrm>
            <a:off x="280400" y="3777625"/>
            <a:ext cx="1593900" cy="956400"/>
          </a:xfrm>
          <a:prstGeom prst="rect">
            <a:avLst/>
          </a:prstGeom>
          <a:solidFill>
            <a:srgbClr val="F1C23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93" name="Google Shape;393;p20"/>
          <p:cNvSpPr/>
          <p:nvPr/>
        </p:nvSpPr>
        <p:spPr>
          <a:xfrm>
            <a:off x="1956800" y="1776925"/>
            <a:ext cx="1593900" cy="1022400"/>
          </a:xfrm>
          <a:prstGeom prst="rect">
            <a:avLst/>
          </a:prstGeom>
          <a:solidFill>
            <a:schemeClr val="l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94" name="Google Shape;394;p20"/>
          <p:cNvSpPr/>
          <p:nvPr/>
        </p:nvSpPr>
        <p:spPr>
          <a:xfrm>
            <a:off x="1956800" y="2803475"/>
            <a:ext cx="1593900" cy="1022400"/>
          </a:xfrm>
          <a:prstGeom prst="rect">
            <a:avLst/>
          </a:prstGeom>
          <a:solidFill>
            <a:schemeClr val="l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95" name="Google Shape;395;p20"/>
          <p:cNvSpPr/>
          <p:nvPr/>
        </p:nvSpPr>
        <p:spPr>
          <a:xfrm>
            <a:off x="1956800" y="3813475"/>
            <a:ext cx="1593900" cy="920400"/>
          </a:xfrm>
          <a:prstGeom prst="rect">
            <a:avLst/>
          </a:prstGeom>
          <a:solidFill>
            <a:schemeClr val="l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96" name="Google Shape;396;p20"/>
          <p:cNvSpPr/>
          <p:nvPr/>
        </p:nvSpPr>
        <p:spPr>
          <a:xfrm>
            <a:off x="3633200" y="1785200"/>
            <a:ext cx="3261000" cy="1022400"/>
          </a:xfrm>
          <a:prstGeom prst="rect">
            <a:avLst/>
          </a:prstGeom>
          <a:solidFill>
            <a:schemeClr val="l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97" name="Google Shape;397;p20"/>
          <p:cNvSpPr/>
          <p:nvPr/>
        </p:nvSpPr>
        <p:spPr>
          <a:xfrm>
            <a:off x="3633200" y="2811750"/>
            <a:ext cx="3261000" cy="1022400"/>
          </a:xfrm>
          <a:prstGeom prst="rect">
            <a:avLst/>
          </a:prstGeom>
          <a:solidFill>
            <a:schemeClr val="l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98" name="Google Shape;398;p20"/>
          <p:cNvSpPr/>
          <p:nvPr/>
        </p:nvSpPr>
        <p:spPr>
          <a:xfrm>
            <a:off x="3633200" y="3821750"/>
            <a:ext cx="3261000" cy="920400"/>
          </a:xfrm>
          <a:prstGeom prst="rect">
            <a:avLst/>
          </a:prstGeom>
          <a:solidFill>
            <a:schemeClr val="l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99" name="Google Shape;399;p20"/>
          <p:cNvSpPr/>
          <p:nvPr/>
        </p:nvSpPr>
        <p:spPr>
          <a:xfrm>
            <a:off x="6986000" y="1759000"/>
            <a:ext cx="1593900" cy="1022400"/>
          </a:xfrm>
          <a:prstGeom prst="rect">
            <a:avLst/>
          </a:prstGeom>
          <a:solidFill>
            <a:schemeClr val="l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00" name="Google Shape;400;p20"/>
          <p:cNvSpPr/>
          <p:nvPr/>
        </p:nvSpPr>
        <p:spPr>
          <a:xfrm>
            <a:off x="6986000" y="2785550"/>
            <a:ext cx="1593900" cy="1022400"/>
          </a:xfrm>
          <a:prstGeom prst="rect">
            <a:avLst/>
          </a:prstGeom>
          <a:solidFill>
            <a:schemeClr val="l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01" name="Google Shape;401;p20"/>
          <p:cNvSpPr/>
          <p:nvPr/>
        </p:nvSpPr>
        <p:spPr>
          <a:xfrm>
            <a:off x="6986000" y="3795550"/>
            <a:ext cx="1593900" cy="956400"/>
          </a:xfrm>
          <a:prstGeom prst="rect">
            <a:avLst/>
          </a:prstGeom>
          <a:solidFill>
            <a:schemeClr val="l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02" name="Google Shape;402;p20"/>
          <p:cNvSpPr txBox="1"/>
          <p:nvPr/>
        </p:nvSpPr>
        <p:spPr>
          <a:xfrm>
            <a:off x="280400" y="2064750"/>
            <a:ext cx="1708800" cy="37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b="1">
                <a:latin typeface="Montserrat"/>
                <a:ea typeface="Montserrat"/>
                <a:cs typeface="Montserrat"/>
                <a:sym typeface="Montserrat"/>
              </a:rPr>
              <a:t>PROSPECTING</a:t>
            </a:r>
            <a:endParaRPr b="1">
              <a:latin typeface="Montserrat"/>
              <a:ea typeface="Montserrat"/>
              <a:cs typeface="Montserrat"/>
              <a:sym typeface="Montserrat"/>
            </a:endParaRPr>
          </a:p>
        </p:txBody>
      </p:sp>
      <p:sp>
        <p:nvSpPr>
          <p:cNvPr id="403" name="Google Shape;403;p20"/>
          <p:cNvSpPr txBox="1"/>
          <p:nvPr/>
        </p:nvSpPr>
        <p:spPr>
          <a:xfrm>
            <a:off x="280400" y="3098875"/>
            <a:ext cx="1708800" cy="37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b="1">
                <a:latin typeface="Montserrat"/>
                <a:ea typeface="Montserrat"/>
                <a:cs typeface="Montserrat"/>
                <a:sym typeface="Montserrat"/>
              </a:rPr>
              <a:t>RETARGETING</a:t>
            </a:r>
            <a:endParaRPr b="1">
              <a:latin typeface="Montserrat"/>
              <a:ea typeface="Montserrat"/>
              <a:cs typeface="Montserrat"/>
              <a:sym typeface="Montserrat"/>
            </a:endParaRPr>
          </a:p>
        </p:txBody>
      </p:sp>
      <p:sp>
        <p:nvSpPr>
          <p:cNvPr id="404" name="Google Shape;404;p20"/>
          <p:cNvSpPr txBox="1"/>
          <p:nvPr/>
        </p:nvSpPr>
        <p:spPr>
          <a:xfrm>
            <a:off x="280400" y="4089475"/>
            <a:ext cx="1708800" cy="37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b="1">
                <a:latin typeface="Montserrat"/>
                <a:ea typeface="Montserrat"/>
                <a:cs typeface="Montserrat"/>
                <a:sym typeface="Montserrat"/>
              </a:rPr>
              <a:t>LEAD</a:t>
            </a:r>
            <a:endParaRPr b="1">
              <a:latin typeface="Montserrat"/>
              <a:ea typeface="Montserrat"/>
              <a:cs typeface="Montserrat"/>
              <a:sym typeface="Montserrat"/>
            </a:endParaRPr>
          </a:p>
        </p:txBody>
      </p:sp>
      <p:sp>
        <p:nvSpPr>
          <p:cNvPr id="405" name="Google Shape;405;p20"/>
          <p:cNvSpPr txBox="1"/>
          <p:nvPr/>
        </p:nvSpPr>
        <p:spPr>
          <a:xfrm>
            <a:off x="1998200" y="1807825"/>
            <a:ext cx="1511100" cy="58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100" b="1">
                <a:latin typeface="Montserrat"/>
                <a:ea typeface="Montserrat"/>
                <a:cs typeface="Montserrat"/>
                <a:sym typeface="Montserrat"/>
              </a:rPr>
              <a:t>Búsqueda de clientes</a:t>
            </a:r>
            <a:r>
              <a:rPr lang="es-ES" sz="1100">
                <a:latin typeface="Montserrat"/>
                <a:ea typeface="Montserrat"/>
                <a:cs typeface="Montserrat"/>
                <a:sym typeface="Montserrat"/>
              </a:rPr>
              <a:t> afines a la oferta formativa</a:t>
            </a:r>
            <a:endParaRPr sz="1100">
              <a:latin typeface="Montserrat"/>
              <a:ea typeface="Montserrat"/>
              <a:cs typeface="Montserrat"/>
              <a:sym typeface="Montserrat"/>
            </a:endParaRPr>
          </a:p>
          <a:p>
            <a:pPr marL="0" lvl="0" indent="0" algn="l" rtl="0">
              <a:spcBef>
                <a:spcPts val="0"/>
              </a:spcBef>
              <a:spcAft>
                <a:spcPts val="0"/>
              </a:spcAft>
              <a:buNone/>
            </a:pPr>
            <a:endParaRPr sz="1100">
              <a:latin typeface="Montserrat"/>
              <a:ea typeface="Montserrat"/>
              <a:cs typeface="Montserrat"/>
              <a:sym typeface="Montserrat"/>
            </a:endParaRPr>
          </a:p>
          <a:p>
            <a:pPr marL="0" lvl="0" indent="0" algn="l" rtl="0">
              <a:spcBef>
                <a:spcPts val="0"/>
              </a:spcBef>
              <a:spcAft>
                <a:spcPts val="0"/>
              </a:spcAft>
              <a:buNone/>
            </a:pPr>
            <a:r>
              <a:rPr lang="es-ES" sz="1100" b="1">
                <a:latin typeface="Montserrat"/>
                <a:ea typeface="Montserrat"/>
                <a:cs typeface="Montserrat"/>
                <a:sym typeface="Montserrat"/>
              </a:rPr>
              <a:t>Brand awareness</a:t>
            </a:r>
            <a:endParaRPr sz="1100" b="1">
              <a:latin typeface="Montserrat"/>
              <a:ea typeface="Montserrat"/>
              <a:cs typeface="Montserrat"/>
              <a:sym typeface="Montserrat"/>
            </a:endParaRPr>
          </a:p>
        </p:txBody>
      </p:sp>
      <p:sp>
        <p:nvSpPr>
          <p:cNvPr id="406" name="Google Shape;406;p20"/>
          <p:cNvSpPr txBox="1"/>
          <p:nvPr/>
        </p:nvSpPr>
        <p:spPr>
          <a:xfrm>
            <a:off x="1956800" y="2836213"/>
            <a:ext cx="1511100" cy="58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100">
                <a:latin typeface="Montserrat"/>
                <a:ea typeface="Montserrat"/>
                <a:cs typeface="Montserrat"/>
                <a:sym typeface="Montserrat"/>
              </a:rPr>
              <a:t>Impactar a </a:t>
            </a:r>
            <a:r>
              <a:rPr lang="es-ES" sz="1100" b="1">
                <a:latin typeface="Montserrat"/>
                <a:ea typeface="Montserrat"/>
                <a:cs typeface="Montserrat"/>
                <a:sym typeface="Montserrat"/>
              </a:rPr>
              <a:t>usuarios que se han interesado por nuestra oferta</a:t>
            </a:r>
            <a:endParaRPr sz="1100" b="1">
              <a:latin typeface="Montserrat"/>
              <a:ea typeface="Montserrat"/>
              <a:cs typeface="Montserrat"/>
              <a:sym typeface="Montserrat"/>
            </a:endParaRPr>
          </a:p>
        </p:txBody>
      </p:sp>
      <p:sp>
        <p:nvSpPr>
          <p:cNvPr id="407" name="Google Shape;407;p20"/>
          <p:cNvSpPr txBox="1"/>
          <p:nvPr/>
        </p:nvSpPr>
        <p:spPr>
          <a:xfrm>
            <a:off x="1998200" y="3925525"/>
            <a:ext cx="1511100" cy="80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100" b="1">
                <a:latin typeface="Montserrat"/>
                <a:ea typeface="Montserrat"/>
                <a:cs typeface="Montserrat"/>
                <a:sym typeface="Montserrat"/>
              </a:rPr>
              <a:t>Conversión de leads</a:t>
            </a:r>
            <a:r>
              <a:rPr lang="es-ES" sz="1100">
                <a:latin typeface="Montserrat"/>
                <a:ea typeface="Montserrat"/>
                <a:cs typeface="Montserrat"/>
                <a:sym typeface="Montserrat"/>
              </a:rPr>
              <a:t> en formulario de registro</a:t>
            </a:r>
            <a:endParaRPr sz="1100">
              <a:latin typeface="Montserrat"/>
              <a:ea typeface="Montserrat"/>
              <a:cs typeface="Montserrat"/>
              <a:sym typeface="Montserrat"/>
            </a:endParaRPr>
          </a:p>
        </p:txBody>
      </p:sp>
      <p:sp>
        <p:nvSpPr>
          <p:cNvPr id="408" name="Google Shape;408;p20"/>
          <p:cNvSpPr txBox="1"/>
          <p:nvPr/>
        </p:nvSpPr>
        <p:spPr>
          <a:xfrm>
            <a:off x="3633200" y="1731625"/>
            <a:ext cx="3352800" cy="109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000" b="1">
                <a:latin typeface="Montserrat"/>
                <a:ea typeface="Montserrat"/>
                <a:cs typeface="Montserrat"/>
                <a:sym typeface="Montserrat"/>
              </a:rPr>
              <a:t>-&gt;Mujeres y hombres de entre 18 y 40 años.</a:t>
            </a:r>
            <a:endParaRPr sz="1000" b="1">
              <a:latin typeface="Montserrat"/>
              <a:ea typeface="Montserrat"/>
              <a:cs typeface="Montserrat"/>
              <a:sym typeface="Montserrat"/>
            </a:endParaRPr>
          </a:p>
          <a:p>
            <a:pPr marL="0" lvl="0" indent="0" algn="l" rtl="0">
              <a:lnSpc>
                <a:spcPct val="100000"/>
              </a:lnSpc>
              <a:spcBef>
                <a:spcPts val="0"/>
              </a:spcBef>
              <a:spcAft>
                <a:spcPts val="0"/>
              </a:spcAft>
              <a:buNone/>
            </a:pPr>
            <a:endParaRPr sz="1000" b="1">
              <a:latin typeface="Montserrat"/>
              <a:ea typeface="Montserrat"/>
              <a:cs typeface="Montserrat"/>
              <a:sym typeface="Montserrat"/>
            </a:endParaRPr>
          </a:p>
          <a:p>
            <a:pPr marL="0" lvl="0" indent="0" algn="l" rtl="0">
              <a:spcBef>
                <a:spcPts val="0"/>
              </a:spcBef>
              <a:spcAft>
                <a:spcPts val="0"/>
              </a:spcAft>
              <a:buNone/>
            </a:pPr>
            <a:r>
              <a:rPr lang="es-ES" sz="1000">
                <a:latin typeface="Montserrat"/>
                <a:ea typeface="Montserrat"/>
                <a:cs typeface="Montserrat"/>
                <a:sym typeface="Montserrat"/>
              </a:rPr>
              <a:t>-&gt;Interesados en </a:t>
            </a:r>
            <a:r>
              <a:rPr lang="es-ES" sz="1000" b="1">
                <a:latin typeface="Montserrat"/>
                <a:ea typeface="Montserrat"/>
                <a:cs typeface="Montserrat"/>
                <a:sym typeface="Montserrat"/>
              </a:rPr>
              <a:t>cultura, tecnología, diseño, arte, educación e ilustración.</a:t>
            </a:r>
            <a:endParaRPr sz="1000" b="1">
              <a:latin typeface="Montserrat"/>
              <a:ea typeface="Montserrat"/>
              <a:cs typeface="Montserrat"/>
              <a:sym typeface="Montserrat"/>
            </a:endParaRPr>
          </a:p>
          <a:p>
            <a:pPr marL="0" lvl="0" indent="0" algn="l" rtl="0">
              <a:spcBef>
                <a:spcPts val="0"/>
              </a:spcBef>
              <a:spcAft>
                <a:spcPts val="0"/>
              </a:spcAft>
              <a:buNone/>
            </a:pPr>
            <a:endParaRPr sz="1000" b="1">
              <a:latin typeface="Montserrat"/>
              <a:ea typeface="Montserrat"/>
              <a:cs typeface="Montserrat"/>
              <a:sym typeface="Montserrat"/>
            </a:endParaRPr>
          </a:p>
          <a:p>
            <a:pPr marL="0" lvl="0" indent="0" algn="l" rtl="0">
              <a:spcBef>
                <a:spcPts val="0"/>
              </a:spcBef>
              <a:spcAft>
                <a:spcPts val="0"/>
              </a:spcAft>
              <a:buNone/>
            </a:pPr>
            <a:r>
              <a:rPr lang="es-ES" sz="1000" b="1">
                <a:latin typeface="Montserrat"/>
                <a:ea typeface="Montserrat"/>
                <a:cs typeface="Montserrat"/>
                <a:sym typeface="Montserrat"/>
              </a:rPr>
              <a:t>-&gt;Campañas similares de educación</a:t>
            </a:r>
            <a:endParaRPr sz="1000" b="1">
              <a:latin typeface="Montserrat"/>
              <a:ea typeface="Montserrat"/>
              <a:cs typeface="Montserrat"/>
              <a:sym typeface="Montserrat"/>
            </a:endParaRPr>
          </a:p>
        </p:txBody>
      </p:sp>
      <p:sp>
        <p:nvSpPr>
          <p:cNvPr id="409" name="Google Shape;409;p20"/>
          <p:cNvSpPr txBox="1"/>
          <p:nvPr/>
        </p:nvSpPr>
        <p:spPr>
          <a:xfrm>
            <a:off x="7073000" y="2005525"/>
            <a:ext cx="1593900" cy="87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100" b="1">
                <a:latin typeface="Montserrat"/>
                <a:ea typeface="Montserrat"/>
                <a:cs typeface="Montserrat"/>
                <a:sym typeface="Montserrat"/>
              </a:rPr>
              <a:t>3RD PARTY DATA</a:t>
            </a:r>
            <a:endParaRPr sz="1100" b="1">
              <a:latin typeface="Montserrat"/>
              <a:ea typeface="Montserrat"/>
              <a:cs typeface="Montserrat"/>
              <a:sym typeface="Montserrat"/>
            </a:endParaRPr>
          </a:p>
          <a:p>
            <a:pPr marL="0" lvl="0" indent="0" algn="l" rtl="0">
              <a:spcBef>
                <a:spcPts val="0"/>
              </a:spcBef>
              <a:spcAft>
                <a:spcPts val="0"/>
              </a:spcAft>
              <a:buNone/>
            </a:pPr>
            <a:endParaRPr sz="1100" b="1">
              <a:latin typeface="Montserrat"/>
              <a:ea typeface="Montserrat"/>
              <a:cs typeface="Montserrat"/>
              <a:sym typeface="Montserrat"/>
            </a:endParaRPr>
          </a:p>
          <a:p>
            <a:pPr marL="0" lvl="0" indent="0" algn="l" rtl="0">
              <a:spcBef>
                <a:spcPts val="0"/>
              </a:spcBef>
              <a:spcAft>
                <a:spcPts val="0"/>
              </a:spcAft>
              <a:buNone/>
            </a:pPr>
            <a:r>
              <a:rPr lang="es-ES" sz="1100" b="1">
                <a:latin typeface="Montserrat"/>
                <a:ea typeface="Montserrat"/>
                <a:cs typeface="Montserrat"/>
                <a:sym typeface="Montserrat"/>
              </a:rPr>
              <a:t>2ND PARTY DATA</a:t>
            </a:r>
            <a:endParaRPr sz="1100" b="1">
              <a:latin typeface="Montserrat"/>
              <a:ea typeface="Montserrat"/>
              <a:cs typeface="Montserrat"/>
              <a:sym typeface="Montserrat"/>
            </a:endParaRPr>
          </a:p>
        </p:txBody>
      </p:sp>
      <p:sp>
        <p:nvSpPr>
          <p:cNvPr id="410" name="Google Shape;410;p20"/>
          <p:cNvSpPr txBox="1"/>
          <p:nvPr/>
        </p:nvSpPr>
        <p:spPr>
          <a:xfrm>
            <a:off x="3709400" y="2950825"/>
            <a:ext cx="3352800" cy="109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100" b="1">
                <a:latin typeface="Montserrat"/>
                <a:ea typeface="Montserrat"/>
                <a:cs typeface="Montserrat"/>
                <a:sym typeface="Montserrat"/>
              </a:rPr>
              <a:t>-&gt; </a:t>
            </a:r>
            <a:r>
              <a:rPr lang="es-ES" sz="1100">
                <a:latin typeface="Montserrat"/>
                <a:ea typeface="Montserrat"/>
                <a:cs typeface="Montserrat"/>
                <a:sym typeface="Montserrat"/>
              </a:rPr>
              <a:t>Han navegado</a:t>
            </a:r>
            <a:r>
              <a:rPr lang="es-ES" sz="1100" b="1">
                <a:latin typeface="Montserrat"/>
                <a:ea typeface="Montserrat"/>
                <a:cs typeface="Montserrat"/>
                <a:sym typeface="Montserrat"/>
              </a:rPr>
              <a:t> por nuestra web</a:t>
            </a:r>
            <a:endParaRPr sz="1100" b="1">
              <a:latin typeface="Montserrat"/>
              <a:ea typeface="Montserrat"/>
              <a:cs typeface="Montserrat"/>
              <a:sym typeface="Montserrat"/>
            </a:endParaRPr>
          </a:p>
          <a:p>
            <a:pPr marL="0" lvl="0" indent="0" algn="l" rtl="0">
              <a:spcBef>
                <a:spcPts val="0"/>
              </a:spcBef>
              <a:spcAft>
                <a:spcPts val="0"/>
              </a:spcAft>
              <a:buNone/>
            </a:pPr>
            <a:endParaRPr sz="1100" b="1">
              <a:latin typeface="Montserrat"/>
              <a:ea typeface="Montserrat"/>
              <a:cs typeface="Montserrat"/>
              <a:sym typeface="Montserrat"/>
            </a:endParaRPr>
          </a:p>
          <a:p>
            <a:pPr marL="0" lvl="0" indent="0" algn="l" rtl="0">
              <a:spcBef>
                <a:spcPts val="0"/>
              </a:spcBef>
              <a:spcAft>
                <a:spcPts val="0"/>
              </a:spcAft>
              <a:buNone/>
            </a:pPr>
            <a:r>
              <a:rPr lang="es-ES" sz="1100" b="1">
                <a:latin typeface="Montserrat"/>
                <a:ea typeface="Montserrat"/>
                <a:cs typeface="Montserrat"/>
                <a:sym typeface="Montserrat"/>
              </a:rPr>
              <a:t>-&gt; </a:t>
            </a:r>
            <a:r>
              <a:rPr lang="es-ES" sz="1100">
                <a:latin typeface="Montserrat"/>
                <a:ea typeface="Montserrat"/>
                <a:cs typeface="Montserrat"/>
                <a:sym typeface="Montserrat"/>
              </a:rPr>
              <a:t>Se han interesado las</a:t>
            </a:r>
            <a:r>
              <a:rPr lang="es-ES" sz="1100" b="1">
                <a:latin typeface="Montserrat"/>
                <a:ea typeface="Montserrat"/>
                <a:cs typeface="Montserrat"/>
                <a:sym typeface="Montserrat"/>
              </a:rPr>
              <a:t> campañas </a:t>
            </a:r>
            <a:endParaRPr sz="1100" b="1">
              <a:latin typeface="Montserrat"/>
              <a:ea typeface="Montserrat"/>
              <a:cs typeface="Montserrat"/>
              <a:sym typeface="Montserrat"/>
            </a:endParaRPr>
          </a:p>
        </p:txBody>
      </p:sp>
      <p:sp>
        <p:nvSpPr>
          <p:cNvPr id="411" name="Google Shape;411;p20"/>
          <p:cNvSpPr txBox="1"/>
          <p:nvPr/>
        </p:nvSpPr>
        <p:spPr>
          <a:xfrm>
            <a:off x="6998900" y="3158275"/>
            <a:ext cx="1593900" cy="58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100" b="1">
                <a:latin typeface="Montserrat"/>
                <a:ea typeface="Montserrat"/>
                <a:cs typeface="Montserrat"/>
                <a:sym typeface="Montserrat"/>
              </a:rPr>
              <a:t>   1ST PARTY DATA</a:t>
            </a:r>
            <a:endParaRPr sz="1100" b="1">
              <a:latin typeface="Montserrat"/>
              <a:ea typeface="Montserrat"/>
              <a:cs typeface="Montserrat"/>
              <a:sym typeface="Montserrat"/>
            </a:endParaRPr>
          </a:p>
        </p:txBody>
      </p:sp>
      <p:sp>
        <p:nvSpPr>
          <p:cNvPr id="412" name="Google Shape;412;p20"/>
          <p:cNvSpPr txBox="1"/>
          <p:nvPr/>
        </p:nvSpPr>
        <p:spPr>
          <a:xfrm>
            <a:off x="3591950" y="3759025"/>
            <a:ext cx="3352800" cy="95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latin typeface="Montserrat"/>
              <a:ea typeface="Montserrat"/>
              <a:cs typeface="Montserrat"/>
              <a:sym typeface="Montserrat"/>
            </a:endParaRPr>
          </a:p>
          <a:p>
            <a:pPr marL="0" lvl="0" indent="0" algn="l" rtl="0">
              <a:spcBef>
                <a:spcPts val="0"/>
              </a:spcBef>
              <a:spcAft>
                <a:spcPts val="0"/>
              </a:spcAft>
              <a:buNone/>
            </a:pPr>
            <a:r>
              <a:rPr lang="es-ES" sz="1100" b="1">
                <a:latin typeface="Montserrat"/>
                <a:ea typeface="Montserrat"/>
                <a:cs typeface="Montserrat"/>
                <a:sym typeface="Montserrat"/>
              </a:rPr>
              <a:t>-&gt; </a:t>
            </a:r>
            <a:r>
              <a:rPr lang="es-ES" sz="1100">
                <a:latin typeface="Montserrat"/>
                <a:ea typeface="Montserrat"/>
                <a:cs typeface="Montserrat"/>
                <a:sym typeface="Montserrat"/>
              </a:rPr>
              <a:t>Han</a:t>
            </a:r>
            <a:r>
              <a:rPr lang="es-ES" sz="1100" b="1">
                <a:latin typeface="Montserrat"/>
                <a:ea typeface="Montserrat"/>
                <a:cs typeface="Montserrat"/>
                <a:sym typeface="Montserrat"/>
              </a:rPr>
              <a:t> solicitado información</a:t>
            </a:r>
            <a:endParaRPr sz="1100" b="1">
              <a:latin typeface="Montserrat"/>
              <a:ea typeface="Montserrat"/>
              <a:cs typeface="Montserrat"/>
              <a:sym typeface="Montserrat"/>
            </a:endParaRPr>
          </a:p>
          <a:p>
            <a:pPr marL="0" lvl="0" indent="0" algn="l" rtl="0">
              <a:spcBef>
                <a:spcPts val="0"/>
              </a:spcBef>
              <a:spcAft>
                <a:spcPts val="0"/>
              </a:spcAft>
              <a:buNone/>
            </a:pPr>
            <a:endParaRPr sz="1100" b="1">
              <a:latin typeface="Montserrat"/>
              <a:ea typeface="Montserrat"/>
              <a:cs typeface="Montserrat"/>
              <a:sym typeface="Montserrat"/>
            </a:endParaRPr>
          </a:p>
          <a:p>
            <a:pPr marL="0" lvl="0" indent="0" algn="l" rtl="0">
              <a:spcBef>
                <a:spcPts val="0"/>
              </a:spcBef>
              <a:spcAft>
                <a:spcPts val="0"/>
              </a:spcAft>
              <a:buNone/>
            </a:pPr>
            <a:r>
              <a:rPr lang="es-ES" sz="1100" b="1">
                <a:latin typeface="Montserrat"/>
                <a:ea typeface="Montserrat"/>
                <a:cs typeface="Montserrat"/>
                <a:sym typeface="Montserrat"/>
              </a:rPr>
              <a:t>-&gt; </a:t>
            </a:r>
            <a:r>
              <a:rPr lang="es-ES" sz="1100">
                <a:latin typeface="Montserrat"/>
                <a:ea typeface="Montserrat"/>
                <a:cs typeface="Montserrat"/>
                <a:sym typeface="Montserrat"/>
              </a:rPr>
              <a:t>Han rellenado</a:t>
            </a:r>
            <a:r>
              <a:rPr lang="es-ES" sz="1100" b="1">
                <a:latin typeface="Montserrat"/>
                <a:ea typeface="Montserrat"/>
                <a:cs typeface="Montserrat"/>
                <a:sym typeface="Montserrat"/>
              </a:rPr>
              <a:t> el formulario de registro</a:t>
            </a:r>
            <a:endParaRPr sz="1100" b="1">
              <a:latin typeface="Montserrat"/>
              <a:ea typeface="Montserrat"/>
              <a:cs typeface="Montserrat"/>
              <a:sym typeface="Montserrat"/>
            </a:endParaRPr>
          </a:p>
          <a:p>
            <a:pPr marL="0" lvl="0" indent="0" algn="l" rtl="0">
              <a:spcBef>
                <a:spcPts val="0"/>
              </a:spcBef>
              <a:spcAft>
                <a:spcPts val="0"/>
              </a:spcAft>
              <a:buNone/>
            </a:pPr>
            <a:endParaRPr sz="1100" b="1">
              <a:latin typeface="Montserrat"/>
              <a:ea typeface="Montserrat"/>
              <a:cs typeface="Montserrat"/>
              <a:sym typeface="Montserrat"/>
            </a:endParaRPr>
          </a:p>
        </p:txBody>
      </p:sp>
      <p:sp>
        <p:nvSpPr>
          <p:cNvPr id="413" name="Google Shape;413;p20"/>
          <p:cNvSpPr txBox="1"/>
          <p:nvPr/>
        </p:nvSpPr>
        <p:spPr>
          <a:xfrm>
            <a:off x="7075100" y="4148875"/>
            <a:ext cx="1593900" cy="54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100" b="1">
                <a:latin typeface="Montserrat"/>
                <a:ea typeface="Montserrat"/>
                <a:cs typeface="Montserrat"/>
                <a:sym typeface="Montserrat"/>
              </a:rPr>
              <a:t>1ST PARTY DATA</a:t>
            </a:r>
            <a:endParaRPr sz="1100" b="1">
              <a:latin typeface="Montserrat"/>
              <a:ea typeface="Montserrat"/>
              <a:cs typeface="Montserrat"/>
              <a:sym typeface="Montserrat"/>
            </a:endParaRPr>
          </a:p>
        </p:txBody>
      </p:sp>
      <p:pic>
        <p:nvPicPr>
          <p:cNvPr id="414" name="Google Shape;414;p20"/>
          <p:cNvPicPr preferRelativeResize="0"/>
          <p:nvPr/>
        </p:nvPicPr>
        <p:blipFill>
          <a:blip r:embed="rId3">
            <a:alphaModFix/>
          </a:blip>
          <a:stretch>
            <a:fillRect/>
          </a:stretch>
        </p:blipFill>
        <p:spPr>
          <a:xfrm>
            <a:off x="812000" y="761575"/>
            <a:ext cx="585000" cy="585000"/>
          </a:xfrm>
          <a:prstGeom prst="rect">
            <a:avLst/>
          </a:prstGeom>
          <a:noFill/>
          <a:ln>
            <a:noFill/>
          </a:ln>
        </p:spPr>
      </p:pic>
      <p:pic>
        <p:nvPicPr>
          <p:cNvPr id="415" name="Google Shape;415;p20"/>
          <p:cNvPicPr preferRelativeResize="0"/>
          <p:nvPr/>
        </p:nvPicPr>
        <p:blipFill>
          <a:blip r:embed="rId4">
            <a:alphaModFix/>
          </a:blip>
          <a:stretch>
            <a:fillRect/>
          </a:stretch>
        </p:blipFill>
        <p:spPr>
          <a:xfrm>
            <a:off x="2461245" y="812159"/>
            <a:ext cx="585000" cy="585015"/>
          </a:xfrm>
          <a:prstGeom prst="rect">
            <a:avLst/>
          </a:prstGeom>
          <a:noFill/>
          <a:ln>
            <a:noFill/>
          </a:ln>
        </p:spPr>
      </p:pic>
      <p:pic>
        <p:nvPicPr>
          <p:cNvPr id="416" name="Google Shape;416;p20"/>
          <p:cNvPicPr preferRelativeResize="0"/>
          <p:nvPr/>
        </p:nvPicPr>
        <p:blipFill>
          <a:blip r:embed="rId5">
            <a:alphaModFix/>
          </a:blip>
          <a:stretch>
            <a:fillRect/>
          </a:stretch>
        </p:blipFill>
        <p:spPr>
          <a:xfrm>
            <a:off x="4937900" y="763125"/>
            <a:ext cx="585000" cy="585000"/>
          </a:xfrm>
          <a:prstGeom prst="rect">
            <a:avLst/>
          </a:prstGeom>
          <a:noFill/>
          <a:ln>
            <a:noFill/>
          </a:ln>
        </p:spPr>
      </p:pic>
      <p:pic>
        <p:nvPicPr>
          <p:cNvPr id="417" name="Google Shape;417;p20"/>
          <p:cNvPicPr preferRelativeResize="0"/>
          <p:nvPr/>
        </p:nvPicPr>
        <p:blipFill>
          <a:blip r:embed="rId6">
            <a:alphaModFix/>
          </a:blip>
          <a:stretch>
            <a:fillRect/>
          </a:stretch>
        </p:blipFill>
        <p:spPr>
          <a:xfrm>
            <a:off x="7535950" y="841675"/>
            <a:ext cx="543000" cy="543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21"/>
          <p:cNvSpPr txBox="1">
            <a:spLocks noGrp="1"/>
          </p:cNvSpPr>
          <p:nvPr>
            <p:ph type="title"/>
          </p:nvPr>
        </p:nvSpPr>
        <p:spPr>
          <a:xfrm>
            <a:off x="5807326" y="4835875"/>
            <a:ext cx="2716800" cy="174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s-ES"/>
              <a:t>Campaña Programática</a:t>
            </a:r>
            <a:endParaRPr/>
          </a:p>
        </p:txBody>
      </p:sp>
      <p:cxnSp>
        <p:nvCxnSpPr>
          <p:cNvPr id="423" name="Google Shape;423;p21"/>
          <p:cNvCxnSpPr/>
          <p:nvPr/>
        </p:nvCxnSpPr>
        <p:spPr>
          <a:xfrm rot="10800000">
            <a:off x="9410975" y="4061550"/>
            <a:ext cx="44100" cy="0"/>
          </a:xfrm>
          <a:prstGeom prst="straightConnector1">
            <a:avLst/>
          </a:prstGeom>
          <a:noFill/>
          <a:ln w="9525" cap="flat" cmpd="sng">
            <a:solidFill>
              <a:schemeClr val="dk2"/>
            </a:solidFill>
            <a:prstDash val="solid"/>
            <a:round/>
            <a:headEnd type="none" w="med" len="med"/>
            <a:tailEnd type="none" w="med" len="med"/>
          </a:ln>
        </p:spPr>
      </p:cxnSp>
      <p:sp>
        <p:nvSpPr>
          <p:cNvPr id="424" name="Google Shape;424;p21"/>
          <p:cNvSpPr txBox="1"/>
          <p:nvPr/>
        </p:nvSpPr>
        <p:spPr>
          <a:xfrm>
            <a:off x="467100" y="65725"/>
            <a:ext cx="8453100" cy="585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s-ES" sz="2600" b="1">
                <a:solidFill>
                  <a:schemeClr val="dk1"/>
                </a:solidFill>
                <a:latin typeface="Montserrat"/>
                <a:ea typeface="Montserrat"/>
                <a:cs typeface="Montserrat"/>
                <a:sym typeface="Montserrat"/>
              </a:rPr>
              <a:t>CAMPAÑA DE PROGRAMÁTICA</a:t>
            </a:r>
            <a:endParaRPr sz="2600" b="1">
              <a:solidFill>
                <a:schemeClr val="dk1"/>
              </a:solidFill>
              <a:latin typeface="Montserrat"/>
              <a:ea typeface="Montserrat"/>
              <a:cs typeface="Montserrat"/>
              <a:sym typeface="Montserrat"/>
            </a:endParaRPr>
          </a:p>
        </p:txBody>
      </p:sp>
      <p:cxnSp>
        <p:nvCxnSpPr>
          <p:cNvPr id="425" name="Google Shape;425;p21"/>
          <p:cNvCxnSpPr/>
          <p:nvPr/>
        </p:nvCxnSpPr>
        <p:spPr>
          <a:xfrm>
            <a:off x="-8125" y="635775"/>
            <a:ext cx="8709600" cy="0"/>
          </a:xfrm>
          <a:prstGeom prst="straightConnector1">
            <a:avLst/>
          </a:prstGeom>
          <a:noFill/>
          <a:ln w="19050" cap="flat" cmpd="sng">
            <a:solidFill>
              <a:srgbClr val="FFC000"/>
            </a:solidFill>
            <a:prstDash val="solid"/>
            <a:round/>
            <a:headEnd type="none" w="med" len="med"/>
            <a:tailEnd type="none" w="med" len="med"/>
          </a:ln>
        </p:spPr>
      </p:cxnSp>
      <p:cxnSp>
        <p:nvCxnSpPr>
          <p:cNvPr id="426" name="Google Shape;426;p21"/>
          <p:cNvCxnSpPr/>
          <p:nvPr/>
        </p:nvCxnSpPr>
        <p:spPr>
          <a:xfrm>
            <a:off x="-8125" y="635775"/>
            <a:ext cx="8709600" cy="0"/>
          </a:xfrm>
          <a:prstGeom prst="straightConnector1">
            <a:avLst/>
          </a:prstGeom>
          <a:noFill/>
          <a:ln w="19050" cap="flat" cmpd="sng">
            <a:solidFill>
              <a:srgbClr val="FFC000"/>
            </a:solidFill>
            <a:prstDash val="solid"/>
            <a:round/>
            <a:headEnd type="none" w="med" len="med"/>
            <a:tailEnd type="none" w="med" len="med"/>
          </a:ln>
        </p:spPr>
      </p:cxnSp>
      <p:sp>
        <p:nvSpPr>
          <p:cNvPr id="427" name="Google Shape;427;p21"/>
          <p:cNvSpPr/>
          <p:nvPr/>
        </p:nvSpPr>
        <p:spPr>
          <a:xfrm>
            <a:off x="2252500" y="714075"/>
            <a:ext cx="736800" cy="683100"/>
          </a:xfrm>
          <a:prstGeom prst="ellipse">
            <a:avLst/>
          </a:prstGeom>
          <a:solidFill>
            <a:srgbClr val="4A86E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28" name="Google Shape;428;p21"/>
          <p:cNvSpPr/>
          <p:nvPr/>
        </p:nvSpPr>
        <p:spPr>
          <a:xfrm>
            <a:off x="1956800" y="1075725"/>
            <a:ext cx="1377000" cy="585000"/>
          </a:xfrm>
          <a:prstGeom prst="rect">
            <a:avLst/>
          </a:prstGeom>
          <a:solidFill>
            <a:srgbClr val="4A86E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29" name="Google Shape;429;p21"/>
          <p:cNvSpPr txBox="1"/>
          <p:nvPr/>
        </p:nvSpPr>
        <p:spPr>
          <a:xfrm>
            <a:off x="2085503" y="1308475"/>
            <a:ext cx="1091700" cy="37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200" b="1">
                <a:latin typeface="Montserrat"/>
                <a:ea typeface="Montserrat"/>
                <a:cs typeface="Montserrat"/>
                <a:sym typeface="Montserrat"/>
              </a:rPr>
              <a:t>DURACIÓN</a:t>
            </a:r>
            <a:endParaRPr sz="1200" b="1">
              <a:latin typeface="Montserrat"/>
              <a:ea typeface="Montserrat"/>
              <a:cs typeface="Montserrat"/>
              <a:sym typeface="Montserrat"/>
            </a:endParaRPr>
          </a:p>
        </p:txBody>
      </p:sp>
      <p:sp>
        <p:nvSpPr>
          <p:cNvPr id="430" name="Google Shape;430;p21"/>
          <p:cNvSpPr/>
          <p:nvPr/>
        </p:nvSpPr>
        <p:spPr>
          <a:xfrm>
            <a:off x="3528350" y="714075"/>
            <a:ext cx="736800" cy="683100"/>
          </a:xfrm>
          <a:prstGeom prst="ellipse">
            <a:avLst/>
          </a:prstGeom>
          <a:solidFill>
            <a:srgbClr val="FFD72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31" name="Google Shape;431;p21"/>
          <p:cNvSpPr/>
          <p:nvPr/>
        </p:nvSpPr>
        <p:spPr>
          <a:xfrm>
            <a:off x="3404600" y="1075725"/>
            <a:ext cx="996600" cy="585000"/>
          </a:xfrm>
          <a:prstGeom prst="rect">
            <a:avLst/>
          </a:prstGeom>
          <a:solidFill>
            <a:srgbClr val="FFD72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32" name="Google Shape;432;p21"/>
          <p:cNvSpPr/>
          <p:nvPr/>
        </p:nvSpPr>
        <p:spPr>
          <a:xfrm>
            <a:off x="4747550" y="714075"/>
            <a:ext cx="736800" cy="683100"/>
          </a:xfrm>
          <a:prstGeom prst="ellipse">
            <a:avLst/>
          </a:prstGeom>
          <a:solidFill>
            <a:srgbClr val="4A86E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33" name="Google Shape;433;p21"/>
          <p:cNvSpPr/>
          <p:nvPr/>
        </p:nvSpPr>
        <p:spPr>
          <a:xfrm>
            <a:off x="4471400" y="1075725"/>
            <a:ext cx="1376700" cy="585000"/>
          </a:xfrm>
          <a:prstGeom prst="rect">
            <a:avLst/>
          </a:prstGeom>
          <a:solidFill>
            <a:srgbClr val="4A86E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34" name="Google Shape;434;p21"/>
          <p:cNvSpPr txBox="1"/>
          <p:nvPr/>
        </p:nvSpPr>
        <p:spPr>
          <a:xfrm>
            <a:off x="4329800" y="1308475"/>
            <a:ext cx="1708800" cy="585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ES" sz="1200" b="1">
                <a:latin typeface="Montserrat"/>
                <a:ea typeface="Montserrat"/>
                <a:cs typeface="Montserrat"/>
                <a:sym typeface="Montserrat"/>
              </a:rPr>
              <a:t>UBICACIÓN</a:t>
            </a:r>
            <a:endParaRPr sz="1200" b="1">
              <a:latin typeface="Montserrat"/>
              <a:ea typeface="Montserrat"/>
              <a:cs typeface="Montserrat"/>
              <a:sym typeface="Montserrat"/>
            </a:endParaRPr>
          </a:p>
        </p:txBody>
      </p:sp>
      <p:sp>
        <p:nvSpPr>
          <p:cNvPr id="435" name="Google Shape;435;p21"/>
          <p:cNvSpPr/>
          <p:nvPr/>
        </p:nvSpPr>
        <p:spPr>
          <a:xfrm>
            <a:off x="6119150" y="714075"/>
            <a:ext cx="736800" cy="683100"/>
          </a:xfrm>
          <a:prstGeom prst="ellipse">
            <a:avLst/>
          </a:prstGeom>
          <a:solidFill>
            <a:srgbClr val="FFD72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36" name="Google Shape;436;p21"/>
          <p:cNvSpPr/>
          <p:nvPr/>
        </p:nvSpPr>
        <p:spPr>
          <a:xfrm>
            <a:off x="5919200" y="1075725"/>
            <a:ext cx="1246800" cy="585000"/>
          </a:xfrm>
          <a:prstGeom prst="rect">
            <a:avLst/>
          </a:prstGeom>
          <a:solidFill>
            <a:srgbClr val="FFD72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37" name="Google Shape;437;p21"/>
          <p:cNvSpPr txBox="1"/>
          <p:nvPr/>
        </p:nvSpPr>
        <p:spPr>
          <a:xfrm>
            <a:off x="6103250" y="1322250"/>
            <a:ext cx="1158000" cy="43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200" b="1">
                <a:latin typeface="Montserrat"/>
                <a:ea typeface="Montserrat"/>
                <a:cs typeface="Montserrat"/>
                <a:sym typeface="Montserrat"/>
              </a:rPr>
              <a:t>SOPORTE</a:t>
            </a:r>
            <a:endParaRPr sz="1200" b="1">
              <a:latin typeface="Montserrat"/>
              <a:ea typeface="Montserrat"/>
              <a:cs typeface="Montserrat"/>
              <a:sym typeface="Montserrat"/>
            </a:endParaRPr>
          </a:p>
        </p:txBody>
      </p:sp>
      <p:sp>
        <p:nvSpPr>
          <p:cNvPr id="438" name="Google Shape;438;p21"/>
          <p:cNvSpPr/>
          <p:nvPr/>
        </p:nvSpPr>
        <p:spPr>
          <a:xfrm>
            <a:off x="1956800" y="1776925"/>
            <a:ext cx="1377000" cy="2977800"/>
          </a:xfrm>
          <a:prstGeom prst="rect">
            <a:avLst/>
          </a:prstGeom>
          <a:solidFill>
            <a:schemeClr val="l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39" name="Google Shape;439;p21"/>
          <p:cNvSpPr/>
          <p:nvPr/>
        </p:nvSpPr>
        <p:spPr>
          <a:xfrm>
            <a:off x="3404600" y="1785200"/>
            <a:ext cx="996600" cy="1022400"/>
          </a:xfrm>
          <a:prstGeom prst="rect">
            <a:avLst/>
          </a:prstGeom>
          <a:solidFill>
            <a:schemeClr val="l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40" name="Google Shape;440;p21"/>
          <p:cNvSpPr/>
          <p:nvPr/>
        </p:nvSpPr>
        <p:spPr>
          <a:xfrm>
            <a:off x="3404600" y="2811750"/>
            <a:ext cx="996600" cy="1022400"/>
          </a:xfrm>
          <a:prstGeom prst="rect">
            <a:avLst/>
          </a:prstGeom>
          <a:solidFill>
            <a:schemeClr val="l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41" name="Google Shape;441;p21"/>
          <p:cNvSpPr/>
          <p:nvPr/>
        </p:nvSpPr>
        <p:spPr>
          <a:xfrm>
            <a:off x="3404600" y="3821750"/>
            <a:ext cx="996600" cy="925800"/>
          </a:xfrm>
          <a:prstGeom prst="rect">
            <a:avLst/>
          </a:prstGeom>
          <a:solidFill>
            <a:schemeClr val="l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42" name="Google Shape;442;p21"/>
          <p:cNvSpPr/>
          <p:nvPr/>
        </p:nvSpPr>
        <p:spPr>
          <a:xfrm>
            <a:off x="4471400" y="1759000"/>
            <a:ext cx="1377000" cy="1022400"/>
          </a:xfrm>
          <a:prstGeom prst="rect">
            <a:avLst/>
          </a:prstGeom>
          <a:solidFill>
            <a:schemeClr val="l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43" name="Google Shape;443;p21"/>
          <p:cNvSpPr/>
          <p:nvPr/>
        </p:nvSpPr>
        <p:spPr>
          <a:xfrm>
            <a:off x="4471400" y="2785550"/>
            <a:ext cx="1376700" cy="1022400"/>
          </a:xfrm>
          <a:prstGeom prst="rect">
            <a:avLst/>
          </a:prstGeom>
          <a:solidFill>
            <a:schemeClr val="l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44" name="Google Shape;444;p21"/>
          <p:cNvSpPr/>
          <p:nvPr/>
        </p:nvSpPr>
        <p:spPr>
          <a:xfrm>
            <a:off x="4471400" y="3795550"/>
            <a:ext cx="1376700" cy="959100"/>
          </a:xfrm>
          <a:prstGeom prst="rect">
            <a:avLst/>
          </a:prstGeom>
          <a:solidFill>
            <a:schemeClr val="l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45" name="Google Shape;445;p21"/>
          <p:cNvSpPr/>
          <p:nvPr/>
        </p:nvSpPr>
        <p:spPr>
          <a:xfrm>
            <a:off x="5919200" y="1759000"/>
            <a:ext cx="1246800" cy="1022400"/>
          </a:xfrm>
          <a:prstGeom prst="rect">
            <a:avLst/>
          </a:prstGeom>
          <a:solidFill>
            <a:schemeClr val="l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46" name="Google Shape;446;p21"/>
          <p:cNvSpPr/>
          <p:nvPr/>
        </p:nvSpPr>
        <p:spPr>
          <a:xfrm>
            <a:off x="5919200" y="2785550"/>
            <a:ext cx="1246800" cy="1022400"/>
          </a:xfrm>
          <a:prstGeom prst="rect">
            <a:avLst/>
          </a:prstGeom>
          <a:solidFill>
            <a:schemeClr val="l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47" name="Google Shape;447;p21"/>
          <p:cNvSpPr/>
          <p:nvPr/>
        </p:nvSpPr>
        <p:spPr>
          <a:xfrm>
            <a:off x="5919200" y="3795550"/>
            <a:ext cx="1246800" cy="959100"/>
          </a:xfrm>
          <a:prstGeom prst="rect">
            <a:avLst/>
          </a:prstGeom>
          <a:solidFill>
            <a:schemeClr val="l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48" name="Google Shape;448;p21"/>
          <p:cNvSpPr txBox="1"/>
          <p:nvPr/>
        </p:nvSpPr>
        <p:spPr>
          <a:xfrm>
            <a:off x="1905950" y="2453425"/>
            <a:ext cx="1482900" cy="166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100">
                <a:latin typeface="Montserrat"/>
                <a:ea typeface="Montserrat"/>
                <a:cs typeface="Montserrat"/>
                <a:sym typeface="Montserrat"/>
              </a:rPr>
              <a:t>-&gt;Matriculación </a:t>
            </a:r>
            <a:r>
              <a:rPr lang="es-ES" sz="1100" b="1">
                <a:latin typeface="Montserrat"/>
                <a:ea typeface="Montserrat"/>
                <a:cs typeface="Montserrat"/>
                <a:sym typeface="Montserrat"/>
              </a:rPr>
              <a:t>MARZO:  ene- abr</a:t>
            </a:r>
            <a:endParaRPr sz="1100" b="1">
              <a:latin typeface="Montserrat"/>
              <a:ea typeface="Montserrat"/>
              <a:cs typeface="Montserrat"/>
              <a:sym typeface="Montserrat"/>
            </a:endParaRPr>
          </a:p>
          <a:p>
            <a:pPr marL="0" lvl="0" indent="0" algn="l" rtl="0">
              <a:spcBef>
                <a:spcPts val="0"/>
              </a:spcBef>
              <a:spcAft>
                <a:spcPts val="0"/>
              </a:spcAft>
              <a:buNone/>
            </a:pPr>
            <a:endParaRPr sz="1100" b="1">
              <a:latin typeface="Montserrat"/>
              <a:ea typeface="Montserrat"/>
              <a:cs typeface="Montserrat"/>
              <a:sym typeface="Montserrat"/>
            </a:endParaRPr>
          </a:p>
          <a:p>
            <a:pPr marL="0" lvl="0" indent="0" algn="l" rtl="0">
              <a:spcBef>
                <a:spcPts val="0"/>
              </a:spcBef>
              <a:spcAft>
                <a:spcPts val="0"/>
              </a:spcAft>
              <a:buNone/>
            </a:pPr>
            <a:endParaRPr sz="1100" b="1">
              <a:latin typeface="Montserrat"/>
              <a:ea typeface="Montserrat"/>
              <a:cs typeface="Montserrat"/>
              <a:sym typeface="Montserrat"/>
            </a:endParaRPr>
          </a:p>
          <a:p>
            <a:pPr marL="0" lvl="0" indent="0" algn="l" rtl="0">
              <a:spcBef>
                <a:spcPts val="0"/>
              </a:spcBef>
              <a:spcAft>
                <a:spcPts val="0"/>
              </a:spcAft>
              <a:buNone/>
            </a:pPr>
            <a:r>
              <a:rPr lang="es-ES" sz="1100">
                <a:latin typeface="Montserrat"/>
                <a:ea typeface="Montserrat"/>
                <a:cs typeface="Montserrat"/>
                <a:sym typeface="Montserrat"/>
              </a:rPr>
              <a:t>-&gt; Matriculación </a:t>
            </a:r>
            <a:r>
              <a:rPr lang="es-ES" sz="1100" b="1">
                <a:latin typeface="Montserrat"/>
                <a:ea typeface="Montserrat"/>
                <a:cs typeface="Montserrat"/>
                <a:sym typeface="Montserrat"/>
              </a:rPr>
              <a:t>SEPTIEMBRE: ago-nov</a:t>
            </a:r>
            <a:endParaRPr sz="1100" b="1">
              <a:latin typeface="Montserrat"/>
              <a:ea typeface="Montserrat"/>
              <a:cs typeface="Montserrat"/>
              <a:sym typeface="Montserrat"/>
            </a:endParaRPr>
          </a:p>
          <a:p>
            <a:pPr marL="0" lvl="0" indent="0" algn="l" rtl="0">
              <a:spcBef>
                <a:spcPts val="0"/>
              </a:spcBef>
              <a:spcAft>
                <a:spcPts val="0"/>
              </a:spcAft>
              <a:buNone/>
            </a:pPr>
            <a:endParaRPr sz="1100" b="1">
              <a:latin typeface="Montserrat"/>
              <a:ea typeface="Montserrat"/>
              <a:cs typeface="Montserrat"/>
              <a:sym typeface="Montserrat"/>
            </a:endParaRPr>
          </a:p>
          <a:p>
            <a:pPr marL="0" lvl="0" indent="0" algn="l" rtl="0">
              <a:spcBef>
                <a:spcPts val="0"/>
              </a:spcBef>
              <a:spcAft>
                <a:spcPts val="0"/>
              </a:spcAft>
              <a:buNone/>
            </a:pPr>
            <a:endParaRPr sz="1100" b="1">
              <a:latin typeface="Montserrat"/>
              <a:ea typeface="Montserrat"/>
              <a:cs typeface="Montserrat"/>
              <a:sym typeface="Montserrat"/>
            </a:endParaRPr>
          </a:p>
        </p:txBody>
      </p:sp>
      <p:sp>
        <p:nvSpPr>
          <p:cNvPr id="449" name="Google Shape;449;p21"/>
          <p:cNvSpPr txBox="1"/>
          <p:nvPr/>
        </p:nvSpPr>
        <p:spPr>
          <a:xfrm>
            <a:off x="3351200" y="1822525"/>
            <a:ext cx="1158000" cy="84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100" b="1">
                <a:latin typeface="Montserrat"/>
                <a:ea typeface="Montserrat"/>
                <a:cs typeface="Montserrat"/>
                <a:sym typeface="Montserrat"/>
              </a:rPr>
              <a:t>22% </a:t>
            </a:r>
            <a:r>
              <a:rPr lang="es-ES" sz="1000" b="1">
                <a:latin typeface="Montserrat"/>
                <a:ea typeface="Montserrat"/>
                <a:cs typeface="Montserrat"/>
                <a:sym typeface="Montserrat"/>
              </a:rPr>
              <a:t>BUDGET</a:t>
            </a:r>
            <a:endParaRPr sz="1000" b="1">
              <a:latin typeface="Montserrat"/>
              <a:ea typeface="Montserrat"/>
              <a:cs typeface="Montserrat"/>
              <a:sym typeface="Montserrat"/>
            </a:endParaRPr>
          </a:p>
          <a:p>
            <a:pPr marL="0" lvl="0" indent="0" algn="l" rtl="0">
              <a:spcBef>
                <a:spcPts val="0"/>
              </a:spcBef>
              <a:spcAft>
                <a:spcPts val="0"/>
              </a:spcAft>
              <a:buNone/>
            </a:pPr>
            <a:r>
              <a:rPr lang="es-ES" sz="1100">
                <a:latin typeface="Montserrat"/>
                <a:ea typeface="Montserrat"/>
                <a:cs typeface="Montserrat"/>
                <a:sym typeface="Montserrat"/>
              </a:rPr>
              <a:t>18.500€</a:t>
            </a:r>
            <a:endParaRPr sz="1100">
              <a:latin typeface="Montserrat"/>
              <a:ea typeface="Montserrat"/>
              <a:cs typeface="Montserrat"/>
              <a:sym typeface="Montserrat"/>
            </a:endParaRPr>
          </a:p>
          <a:p>
            <a:pPr marL="0" lvl="0" indent="0" algn="l" rtl="0">
              <a:spcBef>
                <a:spcPts val="0"/>
              </a:spcBef>
              <a:spcAft>
                <a:spcPts val="0"/>
              </a:spcAft>
              <a:buNone/>
            </a:pPr>
            <a:endParaRPr sz="1100">
              <a:latin typeface="Montserrat"/>
              <a:ea typeface="Montserrat"/>
              <a:cs typeface="Montserrat"/>
              <a:sym typeface="Montserrat"/>
            </a:endParaRPr>
          </a:p>
          <a:p>
            <a:pPr marL="0" lvl="0" indent="0" algn="l" rtl="0">
              <a:spcBef>
                <a:spcPts val="0"/>
              </a:spcBef>
              <a:spcAft>
                <a:spcPts val="0"/>
              </a:spcAft>
              <a:buNone/>
            </a:pPr>
            <a:r>
              <a:rPr lang="es-ES" sz="1100">
                <a:latin typeface="Montserrat"/>
                <a:ea typeface="Montserrat"/>
                <a:cs typeface="Montserrat"/>
                <a:sym typeface="Montserrat"/>
              </a:rPr>
              <a:t>Views: 26M</a:t>
            </a:r>
            <a:endParaRPr sz="1100">
              <a:latin typeface="Montserrat"/>
              <a:ea typeface="Montserrat"/>
              <a:cs typeface="Montserrat"/>
              <a:sym typeface="Montserrat"/>
            </a:endParaRPr>
          </a:p>
          <a:p>
            <a:pPr marL="0" lvl="0" indent="0" algn="l" rtl="0">
              <a:spcBef>
                <a:spcPts val="0"/>
              </a:spcBef>
              <a:spcAft>
                <a:spcPts val="0"/>
              </a:spcAft>
              <a:buNone/>
            </a:pPr>
            <a:r>
              <a:rPr lang="es-ES" sz="1000" b="1">
                <a:latin typeface="Montserrat"/>
                <a:ea typeface="Montserrat"/>
                <a:cs typeface="Montserrat"/>
                <a:sym typeface="Montserrat"/>
              </a:rPr>
              <a:t>VIDEO</a:t>
            </a:r>
            <a:endParaRPr sz="1000" b="1">
              <a:latin typeface="Montserrat"/>
              <a:ea typeface="Montserrat"/>
              <a:cs typeface="Montserrat"/>
              <a:sym typeface="Montserrat"/>
            </a:endParaRPr>
          </a:p>
          <a:p>
            <a:pPr marL="0" lvl="0" indent="0" algn="l" rtl="0">
              <a:spcBef>
                <a:spcPts val="0"/>
              </a:spcBef>
              <a:spcAft>
                <a:spcPts val="0"/>
              </a:spcAft>
              <a:buNone/>
            </a:pPr>
            <a:endParaRPr sz="1100" b="1">
              <a:latin typeface="Montserrat"/>
              <a:ea typeface="Montserrat"/>
              <a:cs typeface="Montserrat"/>
              <a:sym typeface="Montserrat"/>
            </a:endParaRPr>
          </a:p>
        </p:txBody>
      </p:sp>
      <p:sp>
        <p:nvSpPr>
          <p:cNvPr id="450" name="Google Shape;450;p21"/>
          <p:cNvSpPr/>
          <p:nvPr/>
        </p:nvSpPr>
        <p:spPr>
          <a:xfrm>
            <a:off x="708950" y="714075"/>
            <a:ext cx="736800" cy="683100"/>
          </a:xfrm>
          <a:prstGeom prst="ellipse">
            <a:avLst/>
          </a:prstGeom>
          <a:solidFill>
            <a:srgbClr val="FFD72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51" name="Google Shape;451;p21"/>
          <p:cNvSpPr/>
          <p:nvPr/>
        </p:nvSpPr>
        <p:spPr>
          <a:xfrm>
            <a:off x="280400" y="1741075"/>
            <a:ext cx="1593900" cy="1022400"/>
          </a:xfrm>
          <a:prstGeom prst="rect">
            <a:avLst/>
          </a:prstGeom>
          <a:solidFill>
            <a:srgbClr val="FFE599"/>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52" name="Google Shape;452;p21"/>
          <p:cNvSpPr/>
          <p:nvPr/>
        </p:nvSpPr>
        <p:spPr>
          <a:xfrm>
            <a:off x="280400" y="1075725"/>
            <a:ext cx="1593900" cy="585000"/>
          </a:xfrm>
          <a:prstGeom prst="rect">
            <a:avLst/>
          </a:prstGeom>
          <a:solidFill>
            <a:srgbClr val="FFD72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53" name="Google Shape;453;p21"/>
          <p:cNvSpPr txBox="1"/>
          <p:nvPr/>
        </p:nvSpPr>
        <p:spPr>
          <a:xfrm>
            <a:off x="367400" y="1308475"/>
            <a:ext cx="1708800" cy="58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200" b="1">
                <a:latin typeface="Montserrat"/>
                <a:ea typeface="Montserrat"/>
                <a:cs typeface="Montserrat"/>
                <a:sym typeface="Montserrat"/>
              </a:rPr>
              <a:t>TIPO CAMPAÑA</a:t>
            </a:r>
            <a:endParaRPr sz="1200" b="1">
              <a:latin typeface="Montserrat"/>
              <a:ea typeface="Montserrat"/>
              <a:cs typeface="Montserrat"/>
              <a:sym typeface="Montserrat"/>
            </a:endParaRPr>
          </a:p>
        </p:txBody>
      </p:sp>
      <p:sp>
        <p:nvSpPr>
          <p:cNvPr id="454" name="Google Shape;454;p21"/>
          <p:cNvSpPr/>
          <p:nvPr/>
        </p:nvSpPr>
        <p:spPr>
          <a:xfrm>
            <a:off x="280400" y="2767625"/>
            <a:ext cx="1593900" cy="1022400"/>
          </a:xfrm>
          <a:prstGeom prst="rect">
            <a:avLst/>
          </a:prstGeom>
          <a:solidFill>
            <a:srgbClr val="FFD966"/>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55" name="Google Shape;455;p21"/>
          <p:cNvSpPr/>
          <p:nvPr/>
        </p:nvSpPr>
        <p:spPr>
          <a:xfrm>
            <a:off x="280400" y="3777625"/>
            <a:ext cx="1593900" cy="959100"/>
          </a:xfrm>
          <a:prstGeom prst="rect">
            <a:avLst/>
          </a:prstGeom>
          <a:solidFill>
            <a:srgbClr val="F1C23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56" name="Google Shape;456;p21"/>
          <p:cNvSpPr txBox="1"/>
          <p:nvPr/>
        </p:nvSpPr>
        <p:spPr>
          <a:xfrm>
            <a:off x="280400" y="2064750"/>
            <a:ext cx="1708800" cy="37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b="1">
                <a:latin typeface="Montserrat"/>
                <a:ea typeface="Montserrat"/>
                <a:cs typeface="Montserrat"/>
                <a:sym typeface="Montserrat"/>
              </a:rPr>
              <a:t>PROSPECTING</a:t>
            </a:r>
            <a:endParaRPr b="1">
              <a:latin typeface="Montserrat"/>
              <a:ea typeface="Montserrat"/>
              <a:cs typeface="Montserrat"/>
              <a:sym typeface="Montserrat"/>
            </a:endParaRPr>
          </a:p>
        </p:txBody>
      </p:sp>
      <p:sp>
        <p:nvSpPr>
          <p:cNvPr id="457" name="Google Shape;457;p21"/>
          <p:cNvSpPr txBox="1"/>
          <p:nvPr/>
        </p:nvSpPr>
        <p:spPr>
          <a:xfrm>
            <a:off x="280400" y="3098875"/>
            <a:ext cx="1708800" cy="37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b="1">
                <a:latin typeface="Montserrat"/>
                <a:ea typeface="Montserrat"/>
                <a:cs typeface="Montserrat"/>
                <a:sym typeface="Montserrat"/>
              </a:rPr>
              <a:t>RETARGETING</a:t>
            </a:r>
            <a:endParaRPr b="1">
              <a:latin typeface="Montserrat"/>
              <a:ea typeface="Montserrat"/>
              <a:cs typeface="Montserrat"/>
              <a:sym typeface="Montserrat"/>
            </a:endParaRPr>
          </a:p>
        </p:txBody>
      </p:sp>
      <p:sp>
        <p:nvSpPr>
          <p:cNvPr id="458" name="Google Shape;458;p21"/>
          <p:cNvSpPr txBox="1"/>
          <p:nvPr/>
        </p:nvSpPr>
        <p:spPr>
          <a:xfrm>
            <a:off x="280400" y="4089475"/>
            <a:ext cx="1708800" cy="37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b="1">
                <a:latin typeface="Montserrat"/>
                <a:ea typeface="Montserrat"/>
                <a:cs typeface="Montserrat"/>
                <a:sym typeface="Montserrat"/>
              </a:rPr>
              <a:t>LEAD</a:t>
            </a:r>
            <a:endParaRPr b="1">
              <a:latin typeface="Montserrat"/>
              <a:ea typeface="Montserrat"/>
              <a:cs typeface="Montserrat"/>
              <a:sym typeface="Montserrat"/>
            </a:endParaRPr>
          </a:p>
        </p:txBody>
      </p:sp>
      <p:pic>
        <p:nvPicPr>
          <p:cNvPr id="459" name="Google Shape;459;p21"/>
          <p:cNvPicPr preferRelativeResize="0"/>
          <p:nvPr/>
        </p:nvPicPr>
        <p:blipFill>
          <a:blip r:embed="rId3">
            <a:alphaModFix/>
          </a:blip>
          <a:stretch>
            <a:fillRect/>
          </a:stretch>
        </p:blipFill>
        <p:spPr>
          <a:xfrm>
            <a:off x="812000" y="761575"/>
            <a:ext cx="585000" cy="585000"/>
          </a:xfrm>
          <a:prstGeom prst="rect">
            <a:avLst/>
          </a:prstGeom>
          <a:noFill/>
          <a:ln>
            <a:noFill/>
          </a:ln>
        </p:spPr>
      </p:pic>
      <p:sp>
        <p:nvSpPr>
          <p:cNvPr id="460" name="Google Shape;460;p21"/>
          <p:cNvSpPr txBox="1"/>
          <p:nvPr/>
        </p:nvSpPr>
        <p:spPr>
          <a:xfrm>
            <a:off x="3404825" y="1156075"/>
            <a:ext cx="1091700" cy="37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200" b="1">
                <a:latin typeface="Montserrat"/>
                <a:ea typeface="Montserrat"/>
                <a:cs typeface="Montserrat"/>
                <a:sym typeface="Montserrat"/>
              </a:rPr>
              <a:t>BUDGET  FORMATO</a:t>
            </a:r>
            <a:endParaRPr sz="1200" b="1">
              <a:latin typeface="Montserrat"/>
              <a:ea typeface="Montserrat"/>
              <a:cs typeface="Montserrat"/>
              <a:sym typeface="Montserrat"/>
            </a:endParaRPr>
          </a:p>
        </p:txBody>
      </p:sp>
      <p:sp>
        <p:nvSpPr>
          <p:cNvPr id="461" name="Google Shape;461;p21"/>
          <p:cNvSpPr txBox="1"/>
          <p:nvPr/>
        </p:nvSpPr>
        <p:spPr>
          <a:xfrm>
            <a:off x="4577520" y="1854438"/>
            <a:ext cx="1376700" cy="58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100" b="1">
                <a:latin typeface="Montserrat"/>
                <a:ea typeface="Montserrat"/>
                <a:cs typeface="Montserrat"/>
                <a:sym typeface="Montserrat"/>
              </a:rPr>
              <a:t>ONLINE Y PRESENCIAL</a:t>
            </a:r>
            <a:endParaRPr sz="1100" b="1">
              <a:latin typeface="Montserrat"/>
              <a:ea typeface="Montserrat"/>
              <a:cs typeface="Montserrat"/>
              <a:sym typeface="Montserrat"/>
            </a:endParaRPr>
          </a:p>
          <a:p>
            <a:pPr marL="0" lvl="0" indent="0" algn="l" rtl="0">
              <a:spcBef>
                <a:spcPts val="0"/>
              </a:spcBef>
              <a:spcAft>
                <a:spcPts val="0"/>
              </a:spcAft>
              <a:buNone/>
            </a:pPr>
            <a:endParaRPr sz="1100">
              <a:latin typeface="Montserrat"/>
              <a:ea typeface="Montserrat"/>
              <a:cs typeface="Montserrat"/>
              <a:sym typeface="Montserrat"/>
            </a:endParaRPr>
          </a:p>
          <a:p>
            <a:pPr marL="0" lvl="0" indent="0" algn="l" rtl="0">
              <a:spcBef>
                <a:spcPts val="0"/>
              </a:spcBef>
              <a:spcAft>
                <a:spcPts val="0"/>
              </a:spcAft>
              <a:buNone/>
            </a:pPr>
            <a:r>
              <a:rPr lang="es-ES" sz="1100">
                <a:latin typeface="Montserrat"/>
                <a:ea typeface="Montserrat"/>
                <a:cs typeface="Montserrat"/>
                <a:sym typeface="Montserrat"/>
              </a:rPr>
              <a:t>ESPAÑA</a:t>
            </a:r>
            <a:endParaRPr sz="1100">
              <a:latin typeface="Montserrat"/>
              <a:ea typeface="Montserrat"/>
              <a:cs typeface="Montserrat"/>
              <a:sym typeface="Montserrat"/>
            </a:endParaRPr>
          </a:p>
        </p:txBody>
      </p:sp>
      <p:sp>
        <p:nvSpPr>
          <p:cNvPr id="462" name="Google Shape;462;p21"/>
          <p:cNvSpPr txBox="1"/>
          <p:nvPr/>
        </p:nvSpPr>
        <p:spPr>
          <a:xfrm>
            <a:off x="4553915" y="2863088"/>
            <a:ext cx="1376700" cy="58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100" b="1">
                <a:latin typeface="Montserrat"/>
                <a:ea typeface="Montserrat"/>
                <a:cs typeface="Montserrat"/>
                <a:sym typeface="Montserrat"/>
              </a:rPr>
              <a:t>ONLINE Y PRESENCIAL</a:t>
            </a:r>
            <a:endParaRPr sz="1100" b="1">
              <a:latin typeface="Montserrat"/>
              <a:ea typeface="Montserrat"/>
              <a:cs typeface="Montserrat"/>
              <a:sym typeface="Montserrat"/>
            </a:endParaRPr>
          </a:p>
          <a:p>
            <a:pPr marL="0" lvl="0" indent="0" algn="l" rtl="0">
              <a:spcBef>
                <a:spcPts val="0"/>
              </a:spcBef>
              <a:spcAft>
                <a:spcPts val="0"/>
              </a:spcAft>
              <a:buNone/>
            </a:pPr>
            <a:endParaRPr sz="1100" b="1">
              <a:latin typeface="Montserrat"/>
              <a:ea typeface="Montserrat"/>
              <a:cs typeface="Montserrat"/>
              <a:sym typeface="Montserrat"/>
            </a:endParaRPr>
          </a:p>
          <a:p>
            <a:pPr marL="0" lvl="0" indent="0" algn="l" rtl="0">
              <a:spcBef>
                <a:spcPts val="0"/>
              </a:spcBef>
              <a:spcAft>
                <a:spcPts val="0"/>
              </a:spcAft>
              <a:buNone/>
            </a:pPr>
            <a:r>
              <a:rPr lang="es-ES" sz="1100">
                <a:latin typeface="Montserrat"/>
                <a:ea typeface="Montserrat"/>
                <a:cs typeface="Montserrat"/>
                <a:sym typeface="Montserrat"/>
              </a:rPr>
              <a:t>ESPAÑA</a:t>
            </a:r>
            <a:endParaRPr sz="1100">
              <a:latin typeface="Montserrat"/>
              <a:ea typeface="Montserrat"/>
              <a:cs typeface="Montserrat"/>
              <a:sym typeface="Montserrat"/>
            </a:endParaRPr>
          </a:p>
        </p:txBody>
      </p:sp>
      <p:sp>
        <p:nvSpPr>
          <p:cNvPr id="463" name="Google Shape;463;p21"/>
          <p:cNvSpPr txBox="1"/>
          <p:nvPr/>
        </p:nvSpPr>
        <p:spPr>
          <a:xfrm>
            <a:off x="4560263" y="3910363"/>
            <a:ext cx="1482900" cy="58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100" b="1">
                <a:latin typeface="Montserrat"/>
                <a:ea typeface="Montserrat"/>
                <a:cs typeface="Montserrat"/>
                <a:sym typeface="Montserrat"/>
              </a:rPr>
              <a:t>ONLINE Y PRESENCIAL</a:t>
            </a:r>
            <a:endParaRPr sz="1100" b="1">
              <a:latin typeface="Montserrat"/>
              <a:ea typeface="Montserrat"/>
              <a:cs typeface="Montserrat"/>
              <a:sym typeface="Montserrat"/>
            </a:endParaRPr>
          </a:p>
          <a:p>
            <a:pPr marL="0" lvl="0" indent="0" algn="l" rtl="0">
              <a:spcBef>
                <a:spcPts val="0"/>
              </a:spcBef>
              <a:spcAft>
                <a:spcPts val="0"/>
              </a:spcAft>
              <a:buNone/>
            </a:pPr>
            <a:endParaRPr sz="1100" b="1">
              <a:latin typeface="Montserrat"/>
              <a:ea typeface="Montserrat"/>
              <a:cs typeface="Montserrat"/>
              <a:sym typeface="Montserrat"/>
            </a:endParaRPr>
          </a:p>
          <a:p>
            <a:pPr marL="0" lvl="0" indent="0" algn="l" rtl="0">
              <a:spcBef>
                <a:spcPts val="0"/>
              </a:spcBef>
              <a:spcAft>
                <a:spcPts val="0"/>
              </a:spcAft>
              <a:buNone/>
            </a:pPr>
            <a:r>
              <a:rPr lang="es-ES" sz="1100">
                <a:latin typeface="Montserrat"/>
                <a:ea typeface="Montserrat"/>
                <a:cs typeface="Montserrat"/>
                <a:sym typeface="Montserrat"/>
              </a:rPr>
              <a:t>ESPAÑA</a:t>
            </a:r>
            <a:endParaRPr sz="1100">
              <a:latin typeface="Montserrat"/>
              <a:ea typeface="Montserrat"/>
              <a:cs typeface="Montserrat"/>
              <a:sym typeface="Montserrat"/>
            </a:endParaRPr>
          </a:p>
        </p:txBody>
      </p:sp>
      <p:sp>
        <p:nvSpPr>
          <p:cNvPr id="464" name="Google Shape;464;p21"/>
          <p:cNvSpPr txBox="1"/>
          <p:nvPr/>
        </p:nvSpPr>
        <p:spPr>
          <a:xfrm>
            <a:off x="3338500" y="2767625"/>
            <a:ext cx="1158000" cy="92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100" b="1">
                <a:latin typeface="Montserrat"/>
                <a:ea typeface="Montserrat"/>
                <a:cs typeface="Montserrat"/>
                <a:sym typeface="Montserrat"/>
              </a:rPr>
              <a:t>38% </a:t>
            </a:r>
            <a:r>
              <a:rPr lang="es-ES" sz="1000" b="1">
                <a:latin typeface="Montserrat"/>
                <a:ea typeface="Montserrat"/>
                <a:cs typeface="Montserrat"/>
                <a:sym typeface="Montserrat"/>
              </a:rPr>
              <a:t>BUDGET</a:t>
            </a:r>
            <a:endParaRPr sz="1000" b="1">
              <a:latin typeface="Montserrat"/>
              <a:ea typeface="Montserrat"/>
              <a:cs typeface="Montserrat"/>
              <a:sym typeface="Montserrat"/>
            </a:endParaRPr>
          </a:p>
          <a:p>
            <a:pPr marL="0" lvl="0" indent="0" algn="l" rtl="0">
              <a:spcBef>
                <a:spcPts val="0"/>
              </a:spcBef>
              <a:spcAft>
                <a:spcPts val="0"/>
              </a:spcAft>
              <a:buNone/>
            </a:pPr>
            <a:r>
              <a:rPr lang="es-ES" sz="1000">
                <a:latin typeface="Montserrat"/>
                <a:ea typeface="Montserrat"/>
                <a:cs typeface="Montserrat"/>
                <a:sym typeface="Montserrat"/>
              </a:rPr>
              <a:t>32.000€</a:t>
            </a:r>
            <a:endParaRPr sz="1000">
              <a:latin typeface="Montserrat"/>
              <a:ea typeface="Montserrat"/>
              <a:cs typeface="Montserrat"/>
              <a:sym typeface="Montserrat"/>
            </a:endParaRPr>
          </a:p>
          <a:p>
            <a:pPr marL="0" lvl="0" indent="0" algn="l" rtl="0">
              <a:spcBef>
                <a:spcPts val="0"/>
              </a:spcBef>
              <a:spcAft>
                <a:spcPts val="0"/>
              </a:spcAft>
              <a:buNone/>
            </a:pPr>
            <a:endParaRPr sz="1000">
              <a:latin typeface="Montserrat"/>
              <a:ea typeface="Montserrat"/>
              <a:cs typeface="Montserrat"/>
              <a:sym typeface="Montserrat"/>
            </a:endParaRPr>
          </a:p>
          <a:p>
            <a:pPr marL="0" lvl="0" indent="0" algn="l" rtl="0">
              <a:spcBef>
                <a:spcPts val="0"/>
              </a:spcBef>
              <a:spcAft>
                <a:spcPts val="0"/>
              </a:spcAft>
              <a:buNone/>
            </a:pPr>
            <a:r>
              <a:rPr lang="es-ES" sz="1000">
                <a:latin typeface="Montserrat"/>
                <a:ea typeface="Montserrat"/>
                <a:cs typeface="Montserrat"/>
                <a:sym typeface="Montserrat"/>
              </a:rPr>
              <a:t>Impresiones: 24M</a:t>
            </a:r>
            <a:endParaRPr sz="1000">
              <a:latin typeface="Montserrat"/>
              <a:ea typeface="Montserrat"/>
              <a:cs typeface="Montserrat"/>
              <a:sym typeface="Montserrat"/>
            </a:endParaRPr>
          </a:p>
          <a:p>
            <a:pPr marL="0" lvl="0" indent="0" algn="l" rtl="0">
              <a:spcBef>
                <a:spcPts val="0"/>
              </a:spcBef>
              <a:spcAft>
                <a:spcPts val="0"/>
              </a:spcAft>
              <a:buNone/>
            </a:pPr>
            <a:r>
              <a:rPr lang="es-ES" sz="1000" b="1">
                <a:latin typeface="Montserrat"/>
                <a:ea typeface="Montserrat"/>
                <a:cs typeface="Montserrat"/>
                <a:sym typeface="Montserrat"/>
              </a:rPr>
              <a:t>DISPLAY</a:t>
            </a:r>
            <a:endParaRPr sz="1000" b="1">
              <a:latin typeface="Montserrat"/>
              <a:ea typeface="Montserrat"/>
              <a:cs typeface="Montserrat"/>
              <a:sym typeface="Montserrat"/>
            </a:endParaRPr>
          </a:p>
        </p:txBody>
      </p:sp>
      <p:sp>
        <p:nvSpPr>
          <p:cNvPr id="465" name="Google Shape;465;p21"/>
          <p:cNvSpPr txBox="1"/>
          <p:nvPr/>
        </p:nvSpPr>
        <p:spPr>
          <a:xfrm>
            <a:off x="3338500" y="3835550"/>
            <a:ext cx="1158000" cy="92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100" b="1">
                <a:latin typeface="Montserrat"/>
                <a:ea typeface="Montserrat"/>
                <a:cs typeface="Montserrat"/>
                <a:sym typeface="Montserrat"/>
              </a:rPr>
              <a:t>40% </a:t>
            </a:r>
            <a:r>
              <a:rPr lang="es-ES" sz="1000" b="1">
                <a:latin typeface="Montserrat"/>
                <a:ea typeface="Montserrat"/>
                <a:cs typeface="Montserrat"/>
                <a:sym typeface="Montserrat"/>
              </a:rPr>
              <a:t>BUDGET</a:t>
            </a:r>
            <a:endParaRPr sz="1000" b="1">
              <a:latin typeface="Montserrat"/>
              <a:ea typeface="Montserrat"/>
              <a:cs typeface="Montserrat"/>
              <a:sym typeface="Montserrat"/>
            </a:endParaRPr>
          </a:p>
          <a:p>
            <a:pPr marL="0" lvl="0" indent="0" algn="l" rtl="0">
              <a:spcBef>
                <a:spcPts val="0"/>
              </a:spcBef>
              <a:spcAft>
                <a:spcPts val="0"/>
              </a:spcAft>
              <a:buNone/>
            </a:pPr>
            <a:r>
              <a:rPr lang="es-ES" sz="1000">
                <a:latin typeface="Montserrat"/>
                <a:ea typeface="Montserrat"/>
                <a:cs typeface="Montserrat"/>
                <a:sym typeface="Montserrat"/>
              </a:rPr>
              <a:t>33.500€</a:t>
            </a:r>
            <a:endParaRPr sz="1000">
              <a:latin typeface="Montserrat"/>
              <a:ea typeface="Montserrat"/>
              <a:cs typeface="Montserrat"/>
              <a:sym typeface="Montserrat"/>
            </a:endParaRPr>
          </a:p>
          <a:p>
            <a:pPr marL="0" lvl="0" indent="0" algn="l" rtl="0">
              <a:spcBef>
                <a:spcPts val="0"/>
              </a:spcBef>
              <a:spcAft>
                <a:spcPts val="0"/>
              </a:spcAft>
              <a:buNone/>
            </a:pPr>
            <a:endParaRPr sz="400">
              <a:latin typeface="Montserrat"/>
              <a:ea typeface="Montserrat"/>
              <a:cs typeface="Montserrat"/>
              <a:sym typeface="Montserrat"/>
            </a:endParaRPr>
          </a:p>
          <a:p>
            <a:pPr marL="0" lvl="0" indent="0" algn="l" rtl="0">
              <a:spcBef>
                <a:spcPts val="0"/>
              </a:spcBef>
              <a:spcAft>
                <a:spcPts val="0"/>
              </a:spcAft>
              <a:buNone/>
            </a:pPr>
            <a:r>
              <a:rPr lang="es-ES" sz="1000">
                <a:latin typeface="Montserrat"/>
                <a:ea typeface="Montserrat"/>
                <a:cs typeface="Montserrat"/>
                <a:sym typeface="Montserrat"/>
              </a:rPr>
              <a:t>Impresiones: 16M</a:t>
            </a:r>
            <a:endParaRPr sz="1000">
              <a:latin typeface="Montserrat"/>
              <a:ea typeface="Montserrat"/>
              <a:cs typeface="Montserrat"/>
              <a:sym typeface="Montserrat"/>
            </a:endParaRPr>
          </a:p>
          <a:p>
            <a:pPr marL="0" lvl="0" indent="0" algn="l" rtl="0">
              <a:spcBef>
                <a:spcPts val="0"/>
              </a:spcBef>
              <a:spcAft>
                <a:spcPts val="0"/>
              </a:spcAft>
              <a:buNone/>
            </a:pPr>
            <a:r>
              <a:rPr lang="es-ES" sz="1000" b="1">
                <a:latin typeface="Montserrat"/>
                <a:ea typeface="Montserrat"/>
                <a:cs typeface="Montserrat"/>
                <a:sym typeface="Montserrat"/>
              </a:rPr>
              <a:t>DISPLAY</a:t>
            </a:r>
            <a:endParaRPr sz="1000" b="1">
              <a:latin typeface="Montserrat"/>
              <a:ea typeface="Montserrat"/>
              <a:cs typeface="Montserrat"/>
              <a:sym typeface="Montserrat"/>
            </a:endParaRPr>
          </a:p>
        </p:txBody>
      </p:sp>
      <p:sp>
        <p:nvSpPr>
          <p:cNvPr id="466" name="Google Shape;466;p21"/>
          <p:cNvSpPr/>
          <p:nvPr/>
        </p:nvSpPr>
        <p:spPr>
          <a:xfrm>
            <a:off x="7490750" y="714075"/>
            <a:ext cx="736800" cy="683100"/>
          </a:xfrm>
          <a:prstGeom prst="ellipse">
            <a:avLst/>
          </a:prstGeom>
          <a:solidFill>
            <a:srgbClr val="4A86E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67" name="Google Shape;467;p21"/>
          <p:cNvSpPr/>
          <p:nvPr/>
        </p:nvSpPr>
        <p:spPr>
          <a:xfrm>
            <a:off x="7214600" y="1075725"/>
            <a:ext cx="1376700" cy="585000"/>
          </a:xfrm>
          <a:prstGeom prst="rect">
            <a:avLst/>
          </a:prstGeom>
          <a:solidFill>
            <a:srgbClr val="4A86E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68" name="Google Shape;468;p21"/>
          <p:cNvSpPr/>
          <p:nvPr/>
        </p:nvSpPr>
        <p:spPr>
          <a:xfrm>
            <a:off x="7214600" y="1759000"/>
            <a:ext cx="1377000" cy="1022400"/>
          </a:xfrm>
          <a:prstGeom prst="rect">
            <a:avLst/>
          </a:prstGeom>
          <a:solidFill>
            <a:schemeClr val="l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69" name="Google Shape;469;p21"/>
          <p:cNvSpPr/>
          <p:nvPr/>
        </p:nvSpPr>
        <p:spPr>
          <a:xfrm>
            <a:off x="7214600" y="2785550"/>
            <a:ext cx="1376700" cy="1022400"/>
          </a:xfrm>
          <a:prstGeom prst="rect">
            <a:avLst/>
          </a:prstGeom>
          <a:solidFill>
            <a:schemeClr val="l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70" name="Google Shape;470;p21"/>
          <p:cNvSpPr/>
          <p:nvPr/>
        </p:nvSpPr>
        <p:spPr>
          <a:xfrm>
            <a:off x="7214600" y="3795550"/>
            <a:ext cx="1376700" cy="959100"/>
          </a:xfrm>
          <a:prstGeom prst="rect">
            <a:avLst/>
          </a:prstGeom>
          <a:solidFill>
            <a:schemeClr val="l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71" name="Google Shape;471;p21"/>
          <p:cNvSpPr txBox="1"/>
          <p:nvPr/>
        </p:nvSpPr>
        <p:spPr>
          <a:xfrm>
            <a:off x="7320720" y="1854438"/>
            <a:ext cx="1376700" cy="58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100" b="1">
                <a:latin typeface="Montserrat"/>
                <a:ea typeface="Montserrat"/>
                <a:cs typeface="Montserrat"/>
                <a:sym typeface="Montserrat"/>
              </a:rPr>
              <a:t>VIdeo 15”</a:t>
            </a:r>
            <a:endParaRPr sz="1100" b="1">
              <a:latin typeface="Montserrat"/>
              <a:ea typeface="Montserrat"/>
              <a:cs typeface="Montserrat"/>
              <a:sym typeface="Montserrat"/>
            </a:endParaRPr>
          </a:p>
          <a:p>
            <a:pPr marL="0" lvl="0" indent="0" algn="l" rtl="0">
              <a:spcBef>
                <a:spcPts val="0"/>
              </a:spcBef>
              <a:spcAft>
                <a:spcPts val="0"/>
              </a:spcAft>
              <a:buNone/>
            </a:pPr>
            <a:r>
              <a:rPr lang="es-ES" sz="1100">
                <a:latin typeface="Montserrat"/>
                <a:ea typeface="Montserrat"/>
                <a:cs typeface="Montserrat"/>
                <a:sym typeface="Montserrat"/>
              </a:rPr>
              <a:t>PreRoll</a:t>
            </a:r>
            <a:endParaRPr sz="1100">
              <a:latin typeface="Montserrat"/>
              <a:ea typeface="Montserrat"/>
              <a:cs typeface="Montserrat"/>
              <a:sym typeface="Montserrat"/>
            </a:endParaRPr>
          </a:p>
        </p:txBody>
      </p:sp>
      <p:sp>
        <p:nvSpPr>
          <p:cNvPr id="472" name="Google Shape;472;p21"/>
          <p:cNvSpPr txBox="1"/>
          <p:nvPr/>
        </p:nvSpPr>
        <p:spPr>
          <a:xfrm>
            <a:off x="7297125" y="2863104"/>
            <a:ext cx="1376700" cy="77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000" b="1">
                <a:solidFill>
                  <a:srgbClr val="1F1F1F"/>
                </a:solidFill>
                <a:highlight>
                  <a:srgbClr val="FFFFFF"/>
                </a:highlight>
                <a:latin typeface="Montserrat"/>
                <a:ea typeface="Montserrat"/>
                <a:cs typeface="Montserrat"/>
                <a:sym typeface="Montserrat"/>
              </a:rPr>
              <a:t>Standard IAB</a:t>
            </a:r>
            <a:endParaRPr sz="1000" b="1">
              <a:solidFill>
                <a:srgbClr val="1F1F1F"/>
              </a:solidFill>
              <a:highlight>
                <a:srgbClr val="FFFFFF"/>
              </a:highlight>
              <a:latin typeface="Montserrat"/>
              <a:ea typeface="Montserrat"/>
              <a:cs typeface="Montserrat"/>
              <a:sym typeface="Montserrat"/>
            </a:endParaRPr>
          </a:p>
          <a:p>
            <a:pPr marL="0" lvl="0" indent="0" algn="l" rtl="0">
              <a:spcBef>
                <a:spcPts val="0"/>
              </a:spcBef>
              <a:spcAft>
                <a:spcPts val="0"/>
              </a:spcAft>
              <a:buNone/>
            </a:pPr>
            <a:endParaRPr sz="1000">
              <a:solidFill>
                <a:srgbClr val="1F1F1F"/>
              </a:solidFill>
              <a:highlight>
                <a:srgbClr val="FFFFFF"/>
              </a:highlight>
              <a:latin typeface="Montserrat"/>
              <a:ea typeface="Montserrat"/>
              <a:cs typeface="Montserrat"/>
              <a:sym typeface="Montserrat"/>
            </a:endParaRPr>
          </a:p>
          <a:p>
            <a:pPr marL="0" lvl="0" indent="0" algn="l" rtl="0">
              <a:spcBef>
                <a:spcPts val="0"/>
              </a:spcBef>
              <a:spcAft>
                <a:spcPts val="0"/>
              </a:spcAft>
              <a:buNone/>
            </a:pPr>
            <a:r>
              <a:rPr lang="es-ES" sz="1000">
                <a:solidFill>
                  <a:srgbClr val="1F1F1F"/>
                </a:solidFill>
                <a:highlight>
                  <a:srgbClr val="FFFFFF"/>
                </a:highlight>
                <a:latin typeface="Montserrat"/>
                <a:ea typeface="Montserrat"/>
                <a:cs typeface="Montserrat"/>
                <a:sym typeface="Montserrat"/>
              </a:rPr>
              <a:t>300x250, 728x90, 160x600, 120x600,300x600</a:t>
            </a:r>
            <a:endParaRPr sz="1200" b="1">
              <a:latin typeface="Montserrat"/>
              <a:ea typeface="Montserrat"/>
              <a:cs typeface="Montserrat"/>
              <a:sym typeface="Montserrat"/>
            </a:endParaRPr>
          </a:p>
        </p:txBody>
      </p:sp>
      <p:sp>
        <p:nvSpPr>
          <p:cNvPr id="473" name="Google Shape;473;p21"/>
          <p:cNvSpPr txBox="1"/>
          <p:nvPr/>
        </p:nvSpPr>
        <p:spPr>
          <a:xfrm>
            <a:off x="7402100" y="1320900"/>
            <a:ext cx="1158000" cy="43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200" b="1">
                <a:latin typeface="Montserrat"/>
                <a:ea typeface="Montserrat"/>
                <a:cs typeface="Montserrat"/>
                <a:sym typeface="Montserrat"/>
              </a:rPr>
              <a:t>TAMAÑO</a:t>
            </a:r>
            <a:endParaRPr sz="1200" b="1">
              <a:latin typeface="Montserrat"/>
              <a:ea typeface="Montserrat"/>
              <a:cs typeface="Montserrat"/>
              <a:sym typeface="Montserrat"/>
            </a:endParaRPr>
          </a:p>
        </p:txBody>
      </p:sp>
      <p:sp>
        <p:nvSpPr>
          <p:cNvPr id="474" name="Google Shape;474;p21"/>
          <p:cNvSpPr txBox="1"/>
          <p:nvPr/>
        </p:nvSpPr>
        <p:spPr>
          <a:xfrm>
            <a:off x="5949120" y="2006838"/>
            <a:ext cx="1376700" cy="58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100" b="1">
                <a:latin typeface="Montserrat"/>
                <a:ea typeface="Montserrat"/>
                <a:cs typeface="Montserrat"/>
                <a:sym typeface="Montserrat"/>
              </a:rPr>
              <a:t>YOUTUBE</a:t>
            </a:r>
            <a:endParaRPr sz="1100" b="1">
              <a:latin typeface="Montserrat"/>
              <a:ea typeface="Montserrat"/>
              <a:cs typeface="Montserrat"/>
              <a:sym typeface="Montserrat"/>
            </a:endParaRPr>
          </a:p>
          <a:p>
            <a:pPr marL="0" lvl="0" indent="0" algn="l" rtl="0">
              <a:spcBef>
                <a:spcPts val="0"/>
              </a:spcBef>
              <a:spcAft>
                <a:spcPts val="0"/>
              </a:spcAft>
              <a:buNone/>
            </a:pPr>
            <a:endParaRPr sz="1100">
              <a:latin typeface="Montserrat"/>
              <a:ea typeface="Montserrat"/>
              <a:cs typeface="Montserrat"/>
              <a:sym typeface="Montserrat"/>
            </a:endParaRPr>
          </a:p>
          <a:p>
            <a:pPr marL="0" lvl="0" indent="0" algn="l" rtl="0">
              <a:spcBef>
                <a:spcPts val="0"/>
              </a:spcBef>
              <a:spcAft>
                <a:spcPts val="0"/>
              </a:spcAft>
              <a:buNone/>
            </a:pPr>
            <a:r>
              <a:rPr lang="es-ES" sz="1100" b="1">
                <a:latin typeface="Montserrat"/>
                <a:ea typeface="Montserrat"/>
                <a:cs typeface="Montserrat"/>
                <a:sym typeface="Montserrat"/>
              </a:rPr>
              <a:t>TWITCH</a:t>
            </a:r>
            <a:endParaRPr sz="1100" b="1">
              <a:latin typeface="Montserrat"/>
              <a:ea typeface="Montserrat"/>
              <a:cs typeface="Montserrat"/>
              <a:sym typeface="Montserrat"/>
            </a:endParaRPr>
          </a:p>
        </p:txBody>
      </p:sp>
      <p:sp>
        <p:nvSpPr>
          <p:cNvPr id="475" name="Google Shape;475;p21"/>
          <p:cNvSpPr txBox="1"/>
          <p:nvPr/>
        </p:nvSpPr>
        <p:spPr>
          <a:xfrm>
            <a:off x="5994499" y="3053375"/>
            <a:ext cx="996600" cy="58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100" b="1">
                <a:latin typeface="Montserrat"/>
                <a:ea typeface="Montserrat"/>
                <a:cs typeface="Montserrat"/>
                <a:sym typeface="Montserrat"/>
              </a:rPr>
              <a:t>CRITEO</a:t>
            </a:r>
            <a:endParaRPr sz="1100" b="1">
              <a:latin typeface="Montserrat"/>
              <a:ea typeface="Montserrat"/>
              <a:cs typeface="Montserrat"/>
              <a:sym typeface="Montserrat"/>
            </a:endParaRPr>
          </a:p>
        </p:txBody>
      </p:sp>
      <p:sp>
        <p:nvSpPr>
          <p:cNvPr id="476" name="Google Shape;476;p21"/>
          <p:cNvSpPr txBox="1"/>
          <p:nvPr/>
        </p:nvSpPr>
        <p:spPr>
          <a:xfrm>
            <a:off x="5994499" y="4029425"/>
            <a:ext cx="996600" cy="58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100" b="1">
                <a:latin typeface="Montserrat"/>
                <a:ea typeface="Montserrat"/>
                <a:cs typeface="Montserrat"/>
                <a:sym typeface="Montserrat"/>
              </a:rPr>
              <a:t>CRITEO</a:t>
            </a:r>
            <a:endParaRPr sz="1100" b="1">
              <a:latin typeface="Montserrat"/>
              <a:ea typeface="Montserrat"/>
              <a:cs typeface="Montserrat"/>
              <a:sym typeface="Montserrat"/>
            </a:endParaRPr>
          </a:p>
        </p:txBody>
      </p:sp>
      <p:sp>
        <p:nvSpPr>
          <p:cNvPr id="477" name="Google Shape;477;p21"/>
          <p:cNvSpPr txBox="1"/>
          <p:nvPr/>
        </p:nvSpPr>
        <p:spPr>
          <a:xfrm>
            <a:off x="7269650" y="3849491"/>
            <a:ext cx="1376700" cy="77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000" b="1">
                <a:solidFill>
                  <a:srgbClr val="1F1F1F"/>
                </a:solidFill>
                <a:highlight>
                  <a:srgbClr val="FFFFFF"/>
                </a:highlight>
                <a:latin typeface="Montserrat"/>
                <a:ea typeface="Montserrat"/>
                <a:cs typeface="Montserrat"/>
                <a:sym typeface="Montserrat"/>
              </a:rPr>
              <a:t>Standard IAB</a:t>
            </a:r>
            <a:endParaRPr sz="1000" b="1">
              <a:solidFill>
                <a:srgbClr val="1F1F1F"/>
              </a:solidFill>
              <a:highlight>
                <a:srgbClr val="FFFFFF"/>
              </a:highlight>
              <a:latin typeface="Montserrat"/>
              <a:ea typeface="Montserrat"/>
              <a:cs typeface="Montserrat"/>
              <a:sym typeface="Montserrat"/>
            </a:endParaRPr>
          </a:p>
          <a:p>
            <a:pPr marL="0" lvl="0" indent="0" algn="l" rtl="0">
              <a:spcBef>
                <a:spcPts val="0"/>
              </a:spcBef>
              <a:spcAft>
                <a:spcPts val="0"/>
              </a:spcAft>
              <a:buNone/>
            </a:pPr>
            <a:endParaRPr sz="1000">
              <a:solidFill>
                <a:srgbClr val="1F1F1F"/>
              </a:solidFill>
              <a:highlight>
                <a:srgbClr val="FFFFFF"/>
              </a:highlight>
              <a:latin typeface="Montserrat"/>
              <a:ea typeface="Montserrat"/>
              <a:cs typeface="Montserrat"/>
              <a:sym typeface="Montserrat"/>
            </a:endParaRPr>
          </a:p>
          <a:p>
            <a:pPr marL="0" lvl="0" indent="0" algn="l" rtl="0">
              <a:spcBef>
                <a:spcPts val="0"/>
              </a:spcBef>
              <a:spcAft>
                <a:spcPts val="0"/>
              </a:spcAft>
              <a:buNone/>
            </a:pPr>
            <a:r>
              <a:rPr lang="es-ES" sz="1000">
                <a:solidFill>
                  <a:srgbClr val="1F1F1F"/>
                </a:solidFill>
                <a:highlight>
                  <a:srgbClr val="FFFFFF"/>
                </a:highlight>
                <a:latin typeface="Montserrat"/>
                <a:ea typeface="Montserrat"/>
                <a:cs typeface="Montserrat"/>
                <a:sym typeface="Montserrat"/>
              </a:rPr>
              <a:t>300x250, 728x90, 160x600, 120x600,300x600</a:t>
            </a:r>
            <a:endParaRPr sz="1200" b="1">
              <a:latin typeface="Montserrat"/>
              <a:ea typeface="Montserrat"/>
              <a:cs typeface="Montserrat"/>
              <a:sym typeface="Montserrat"/>
            </a:endParaRPr>
          </a:p>
        </p:txBody>
      </p:sp>
      <p:pic>
        <p:nvPicPr>
          <p:cNvPr id="478" name="Google Shape;478;p21"/>
          <p:cNvPicPr preferRelativeResize="0"/>
          <p:nvPr/>
        </p:nvPicPr>
        <p:blipFill>
          <a:blip r:embed="rId4">
            <a:alphaModFix/>
          </a:blip>
          <a:stretch>
            <a:fillRect/>
          </a:stretch>
        </p:blipFill>
        <p:spPr>
          <a:xfrm>
            <a:off x="7524650" y="763125"/>
            <a:ext cx="585000" cy="585000"/>
          </a:xfrm>
          <a:prstGeom prst="rect">
            <a:avLst/>
          </a:prstGeom>
          <a:noFill/>
          <a:ln>
            <a:noFill/>
          </a:ln>
        </p:spPr>
      </p:pic>
      <p:pic>
        <p:nvPicPr>
          <p:cNvPr id="479" name="Google Shape;479;p21"/>
          <p:cNvPicPr preferRelativeResize="0"/>
          <p:nvPr/>
        </p:nvPicPr>
        <p:blipFill>
          <a:blip r:embed="rId5">
            <a:alphaModFix/>
          </a:blip>
          <a:stretch>
            <a:fillRect/>
          </a:stretch>
        </p:blipFill>
        <p:spPr>
          <a:xfrm>
            <a:off x="6280212" y="770200"/>
            <a:ext cx="467438" cy="467438"/>
          </a:xfrm>
          <a:prstGeom prst="rect">
            <a:avLst/>
          </a:prstGeom>
          <a:noFill/>
          <a:ln>
            <a:noFill/>
          </a:ln>
        </p:spPr>
      </p:pic>
      <p:pic>
        <p:nvPicPr>
          <p:cNvPr id="480" name="Google Shape;480;p21"/>
          <p:cNvPicPr preferRelativeResize="0"/>
          <p:nvPr/>
        </p:nvPicPr>
        <p:blipFill>
          <a:blip r:embed="rId6">
            <a:alphaModFix/>
          </a:blip>
          <a:stretch>
            <a:fillRect/>
          </a:stretch>
        </p:blipFill>
        <p:spPr>
          <a:xfrm>
            <a:off x="4875875" y="769600"/>
            <a:ext cx="467450" cy="467450"/>
          </a:xfrm>
          <a:prstGeom prst="rect">
            <a:avLst/>
          </a:prstGeom>
          <a:noFill/>
          <a:ln>
            <a:noFill/>
          </a:ln>
        </p:spPr>
      </p:pic>
      <p:pic>
        <p:nvPicPr>
          <p:cNvPr id="481" name="Google Shape;481;p21"/>
          <p:cNvPicPr preferRelativeResize="0"/>
          <p:nvPr/>
        </p:nvPicPr>
        <p:blipFill>
          <a:blip r:embed="rId7">
            <a:alphaModFix/>
          </a:blip>
          <a:stretch>
            <a:fillRect/>
          </a:stretch>
        </p:blipFill>
        <p:spPr>
          <a:xfrm>
            <a:off x="3656825" y="781650"/>
            <a:ext cx="467450" cy="467450"/>
          </a:xfrm>
          <a:prstGeom prst="rect">
            <a:avLst/>
          </a:prstGeom>
          <a:noFill/>
          <a:ln>
            <a:noFill/>
          </a:ln>
        </p:spPr>
      </p:pic>
      <p:pic>
        <p:nvPicPr>
          <p:cNvPr id="482" name="Google Shape;482;p21"/>
          <p:cNvPicPr preferRelativeResize="0"/>
          <p:nvPr/>
        </p:nvPicPr>
        <p:blipFill>
          <a:blip r:embed="rId8">
            <a:alphaModFix/>
          </a:blip>
          <a:stretch>
            <a:fillRect/>
          </a:stretch>
        </p:blipFill>
        <p:spPr>
          <a:xfrm>
            <a:off x="2346950" y="763125"/>
            <a:ext cx="467450" cy="4674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22"/>
          <p:cNvSpPr txBox="1">
            <a:spLocks noGrp="1"/>
          </p:cNvSpPr>
          <p:nvPr>
            <p:ph type="title"/>
          </p:nvPr>
        </p:nvSpPr>
        <p:spPr>
          <a:xfrm>
            <a:off x="6035926" y="4835875"/>
            <a:ext cx="2716800" cy="174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s-ES"/>
              <a:t>Campaña Programática</a:t>
            </a:r>
            <a:endParaRPr/>
          </a:p>
        </p:txBody>
      </p:sp>
      <p:sp>
        <p:nvSpPr>
          <p:cNvPr id="488" name="Google Shape;488;p22"/>
          <p:cNvSpPr txBox="1"/>
          <p:nvPr/>
        </p:nvSpPr>
        <p:spPr>
          <a:xfrm>
            <a:off x="467100" y="65725"/>
            <a:ext cx="8453100" cy="585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s-ES" sz="2600" b="1">
                <a:solidFill>
                  <a:schemeClr val="dk1"/>
                </a:solidFill>
                <a:latin typeface="Montserrat"/>
                <a:ea typeface="Montserrat"/>
                <a:cs typeface="Montserrat"/>
                <a:sym typeface="Montserrat"/>
              </a:rPr>
              <a:t>CAMPAÑA DE PROGRAMÁTICA</a:t>
            </a:r>
            <a:endParaRPr sz="2600" b="1">
              <a:solidFill>
                <a:schemeClr val="dk1"/>
              </a:solidFill>
              <a:latin typeface="Montserrat"/>
              <a:ea typeface="Montserrat"/>
              <a:cs typeface="Montserrat"/>
              <a:sym typeface="Montserrat"/>
            </a:endParaRPr>
          </a:p>
        </p:txBody>
      </p:sp>
      <p:cxnSp>
        <p:nvCxnSpPr>
          <p:cNvPr id="489" name="Google Shape;489;p22"/>
          <p:cNvCxnSpPr/>
          <p:nvPr/>
        </p:nvCxnSpPr>
        <p:spPr>
          <a:xfrm>
            <a:off x="-8125" y="635775"/>
            <a:ext cx="8709600" cy="0"/>
          </a:xfrm>
          <a:prstGeom prst="straightConnector1">
            <a:avLst/>
          </a:prstGeom>
          <a:noFill/>
          <a:ln w="19050" cap="flat" cmpd="sng">
            <a:solidFill>
              <a:srgbClr val="FFC000"/>
            </a:solidFill>
            <a:prstDash val="solid"/>
            <a:round/>
            <a:headEnd type="none" w="med" len="med"/>
            <a:tailEnd type="none" w="med" len="med"/>
          </a:ln>
        </p:spPr>
      </p:cxnSp>
      <p:cxnSp>
        <p:nvCxnSpPr>
          <p:cNvPr id="490" name="Google Shape;490;p22"/>
          <p:cNvCxnSpPr/>
          <p:nvPr/>
        </p:nvCxnSpPr>
        <p:spPr>
          <a:xfrm>
            <a:off x="-8125" y="635775"/>
            <a:ext cx="8709600" cy="0"/>
          </a:xfrm>
          <a:prstGeom prst="straightConnector1">
            <a:avLst/>
          </a:prstGeom>
          <a:noFill/>
          <a:ln w="19050" cap="flat" cmpd="sng">
            <a:solidFill>
              <a:srgbClr val="FFC000"/>
            </a:solidFill>
            <a:prstDash val="solid"/>
            <a:round/>
            <a:headEnd type="none" w="med" len="med"/>
            <a:tailEnd type="none" w="med" len="med"/>
          </a:ln>
        </p:spPr>
      </p:cxnSp>
      <p:sp>
        <p:nvSpPr>
          <p:cNvPr id="491" name="Google Shape;491;p22"/>
          <p:cNvSpPr/>
          <p:nvPr/>
        </p:nvSpPr>
        <p:spPr>
          <a:xfrm>
            <a:off x="1956800" y="1075725"/>
            <a:ext cx="1377000" cy="585000"/>
          </a:xfrm>
          <a:prstGeom prst="rect">
            <a:avLst/>
          </a:prstGeom>
          <a:solidFill>
            <a:srgbClr val="4A86E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92" name="Google Shape;492;p22"/>
          <p:cNvSpPr/>
          <p:nvPr/>
        </p:nvSpPr>
        <p:spPr>
          <a:xfrm>
            <a:off x="4817450" y="714075"/>
            <a:ext cx="736800" cy="683100"/>
          </a:xfrm>
          <a:prstGeom prst="ellipse">
            <a:avLst/>
          </a:prstGeom>
          <a:solidFill>
            <a:srgbClr val="FFD72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93" name="Google Shape;493;p22"/>
          <p:cNvSpPr txBox="1"/>
          <p:nvPr/>
        </p:nvSpPr>
        <p:spPr>
          <a:xfrm>
            <a:off x="2194650" y="1278800"/>
            <a:ext cx="1091700" cy="37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200" b="1">
                <a:latin typeface="Montserrat"/>
                <a:ea typeface="Montserrat"/>
                <a:cs typeface="Montserrat"/>
                <a:sym typeface="Montserrat"/>
              </a:rPr>
              <a:t>MASTERS</a:t>
            </a:r>
            <a:endParaRPr sz="1200" b="1">
              <a:latin typeface="Montserrat"/>
              <a:ea typeface="Montserrat"/>
              <a:cs typeface="Montserrat"/>
              <a:sym typeface="Montserrat"/>
            </a:endParaRPr>
          </a:p>
        </p:txBody>
      </p:sp>
      <p:sp>
        <p:nvSpPr>
          <p:cNvPr id="494" name="Google Shape;494;p22"/>
          <p:cNvSpPr/>
          <p:nvPr/>
        </p:nvSpPr>
        <p:spPr>
          <a:xfrm>
            <a:off x="3404600" y="1075725"/>
            <a:ext cx="3567000" cy="585000"/>
          </a:xfrm>
          <a:prstGeom prst="rect">
            <a:avLst/>
          </a:prstGeom>
          <a:solidFill>
            <a:srgbClr val="FFD72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95" name="Google Shape;495;p22"/>
          <p:cNvSpPr/>
          <p:nvPr/>
        </p:nvSpPr>
        <p:spPr>
          <a:xfrm>
            <a:off x="2252500" y="714075"/>
            <a:ext cx="736800" cy="683100"/>
          </a:xfrm>
          <a:prstGeom prst="ellipse">
            <a:avLst/>
          </a:prstGeom>
          <a:solidFill>
            <a:srgbClr val="4A86E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96" name="Google Shape;496;p22"/>
          <p:cNvSpPr/>
          <p:nvPr/>
        </p:nvSpPr>
        <p:spPr>
          <a:xfrm>
            <a:off x="7566950" y="714075"/>
            <a:ext cx="736800" cy="683100"/>
          </a:xfrm>
          <a:prstGeom prst="ellipse">
            <a:avLst/>
          </a:prstGeom>
          <a:solidFill>
            <a:srgbClr val="4A86E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97" name="Google Shape;497;p22"/>
          <p:cNvSpPr/>
          <p:nvPr/>
        </p:nvSpPr>
        <p:spPr>
          <a:xfrm>
            <a:off x="7062200" y="1075725"/>
            <a:ext cx="1708800" cy="585000"/>
          </a:xfrm>
          <a:prstGeom prst="rect">
            <a:avLst/>
          </a:prstGeom>
          <a:solidFill>
            <a:srgbClr val="4A86E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98" name="Google Shape;498;p22"/>
          <p:cNvSpPr txBox="1"/>
          <p:nvPr/>
        </p:nvSpPr>
        <p:spPr>
          <a:xfrm>
            <a:off x="7073000" y="1308475"/>
            <a:ext cx="1708800" cy="585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ES" sz="1200" b="1">
                <a:latin typeface="Montserrat"/>
                <a:ea typeface="Montserrat"/>
                <a:cs typeface="Montserrat"/>
                <a:sym typeface="Montserrat"/>
              </a:rPr>
              <a:t>CTA</a:t>
            </a:r>
            <a:endParaRPr sz="1200" b="1">
              <a:latin typeface="Montserrat"/>
              <a:ea typeface="Montserrat"/>
              <a:cs typeface="Montserrat"/>
              <a:sym typeface="Montserrat"/>
            </a:endParaRPr>
          </a:p>
        </p:txBody>
      </p:sp>
      <p:sp>
        <p:nvSpPr>
          <p:cNvPr id="499" name="Google Shape;499;p22"/>
          <p:cNvSpPr/>
          <p:nvPr/>
        </p:nvSpPr>
        <p:spPr>
          <a:xfrm>
            <a:off x="1956800" y="1776925"/>
            <a:ext cx="1377000" cy="2985000"/>
          </a:xfrm>
          <a:prstGeom prst="rect">
            <a:avLst/>
          </a:prstGeom>
          <a:solidFill>
            <a:schemeClr val="l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00" name="Google Shape;500;p22"/>
          <p:cNvSpPr/>
          <p:nvPr/>
        </p:nvSpPr>
        <p:spPr>
          <a:xfrm>
            <a:off x="3404600" y="1785200"/>
            <a:ext cx="3567000" cy="1022400"/>
          </a:xfrm>
          <a:prstGeom prst="rect">
            <a:avLst/>
          </a:prstGeom>
          <a:solidFill>
            <a:schemeClr val="l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01" name="Google Shape;501;p22"/>
          <p:cNvSpPr/>
          <p:nvPr/>
        </p:nvSpPr>
        <p:spPr>
          <a:xfrm>
            <a:off x="3404600" y="2811750"/>
            <a:ext cx="3567000" cy="1022400"/>
          </a:xfrm>
          <a:prstGeom prst="rect">
            <a:avLst/>
          </a:prstGeom>
          <a:solidFill>
            <a:schemeClr val="l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02" name="Google Shape;502;p22"/>
          <p:cNvSpPr/>
          <p:nvPr/>
        </p:nvSpPr>
        <p:spPr>
          <a:xfrm>
            <a:off x="3404600" y="3821750"/>
            <a:ext cx="3567000" cy="940200"/>
          </a:xfrm>
          <a:prstGeom prst="rect">
            <a:avLst/>
          </a:prstGeom>
          <a:solidFill>
            <a:schemeClr val="l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03" name="Google Shape;503;p22"/>
          <p:cNvSpPr/>
          <p:nvPr/>
        </p:nvSpPr>
        <p:spPr>
          <a:xfrm>
            <a:off x="7062200" y="1759000"/>
            <a:ext cx="1708500" cy="1022400"/>
          </a:xfrm>
          <a:prstGeom prst="rect">
            <a:avLst/>
          </a:prstGeom>
          <a:solidFill>
            <a:schemeClr val="l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04" name="Google Shape;504;p22"/>
          <p:cNvSpPr/>
          <p:nvPr/>
        </p:nvSpPr>
        <p:spPr>
          <a:xfrm>
            <a:off x="7062200" y="2785550"/>
            <a:ext cx="1708500" cy="1022400"/>
          </a:xfrm>
          <a:prstGeom prst="rect">
            <a:avLst/>
          </a:prstGeom>
          <a:solidFill>
            <a:schemeClr val="l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05" name="Google Shape;505;p22"/>
          <p:cNvSpPr/>
          <p:nvPr/>
        </p:nvSpPr>
        <p:spPr>
          <a:xfrm>
            <a:off x="7062200" y="3795550"/>
            <a:ext cx="1708500" cy="966300"/>
          </a:xfrm>
          <a:prstGeom prst="rect">
            <a:avLst/>
          </a:prstGeom>
          <a:solidFill>
            <a:schemeClr val="l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06" name="Google Shape;506;p22"/>
          <p:cNvSpPr txBox="1"/>
          <p:nvPr/>
        </p:nvSpPr>
        <p:spPr>
          <a:xfrm>
            <a:off x="1905950" y="2453425"/>
            <a:ext cx="1482900" cy="166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100">
                <a:latin typeface="Montserrat"/>
                <a:ea typeface="Montserrat"/>
                <a:cs typeface="Montserrat"/>
                <a:sym typeface="Montserrat"/>
              </a:rPr>
              <a:t>-&gt; </a:t>
            </a:r>
            <a:r>
              <a:rPr lang="es-ES" sz="1100" b="1">
                <a:latin typeface="Montserrat"/>
                <a:ea typeface="Montserrat"/>
                <a:cs typeface="Montserrat"/>
                <a:sym typeface="Montserrat"/>
              </a:rPr>
              <a:t>Master Superior en Diseño Visual</a:t>
            </a:r>
            <a:endParaRPr sz="1100" b="1">
              <a:latin typeface="Montserrat"/>
              <a:ea typeface="Montserrat"/>
              <a:cs typeface="Montserrat"/>
              <a:sym typeface="Montserrat"/>
            </a:endParaRPr>
          </a:p>
          <a:p>
            <a:pPr marL="0" lvl="0" indent="0" algn="l" rtl="0">
              <a:spcBef>
                <a:spcPts val="0"/>
              </a:spcBef>
              <a:spcAft>
                <a:spcPts val="0"/>
              </a:spcAft>
              <a:buNone/>
            </a:pPr>
            <a:endParaRPr sz="1100">
              <a:latin typeface="Montserrat"/>
              <a:ea typeface="Montserrat"/>
              <a:cs typeface="Montserrat"/>
              <a:sym typeface="Montserrat"/>
            </a:endParaRPr>
          </a:p>
          <a:p>
            <a:pPr marL="0" lvl="0" indent="0" algn="l" rtl="0">
              <a:spcBef>
                <a:spcPts val="0"/>
              </a:spcBef>
              <a:spcAft>
                <a:spcPts val="0"/>
              </a:spcAft>
              <a:buNone/>
            </a:pPr>
            <a:endParaRPr sz="1100">
              <a:latin typeface="Montserrat"/>
              <a:ea typeface="Montserrat"/>
              <a:cs typeface="Montserrat"/>
              <a:sym typeface="Montserrat"/>
            </a:endParaRPr>
          </a:p>
          <a:p>
            <a:pPr marL="0" lvl="0" indent="0" algn="l" rtl="0">
              <a:spcBef>
                <a:spcPts val="0"/>
              </a:spcBef>
              <a:spcAft>
                <a:spcPts val="0"/>
              </a:spcAft>
              <a:buNone/>
            </a:pPr>
            <a:r>
              <a:rPr lang="es-ES" sz="1100">
                <a:latin typeface="Montserrat"/>
                <a:ea typeface="Montserrat"/>
                <a:cs typeface="Montserrat"/>
                <a:sym typeface="Montserrat"/>
              </a:rPr>
              <a:t>-&gt; </a:t>
            </a:r>
            <a:r>
              <a:rPr lang="es-ES" sz="1100" b="1">
                <a:latin typeface="Montserrat"/>
                <a:ea typeface="Montserrat"/>
                <a:cs typeface="Montserrat"/>
                <a:sym typeface="Montserrat"/>
              </a:rPr>
              <a:t>Master en Arte Digital</a:t>
            </a:r>
            <a:endParaRPr sz="1100" b="1">
              <a:latin typeface="Montserrat"/>
              <a:ea typeface="Montserrat"/>
              <a:cs typeface="Montserrat"/>
              <a:sym typeface="Montserrat"/>
            </a:endParaRPr>
          </a:p>
          <a:p>
            <a:pPr marL="0" lvl="0" indent="0" algn="l" rtl="0">
              <a:spcBef>
                <a:spcPts val="0"/>
              </a:spcBef>
              <a:spcAft>
                <a:spcPts val="0"/>
              </a:spcAft>
              <a:buNone/>
            </a:pPr>
            <a:endParaRPr sz="1100" b="1">
              <a:latin typeface="Montserrat"/>
              <a:ea typeface="Montserrat"/>
              <a:cs typeface="Montserrat"/>
              <a:sym typeface="Montserrat"/>
            </a:endParaRPr>
          </a:p>
        </p:txBody>
      </p:sp>
      <p:sp>
        <p:nvSpPr>
          <p:cNvPr id="507" name="Google Shape;507;p22"/>
          <p:cNvSpPr/>
          <p:nvPr/>
        </p:nvSpPr>
        <p:spPr>
          <a:xfrm>
            <a:off x="708950" y="714075"/>
            <a:ext cx="736800" cy="683100"/>
          </a:xfrm>
          <a:prstGeom prst="ellipse">
            <a:avLst/>
          </a:prstGeom>
          <a:solidFill>
            <a:srgbClr val="FFD72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08" name="Google Shape;508;p22"/>
          <p:cNvSpPr/>
          <p:nvPr/>
        </p:nvSpPr>
        <p:spPr>
          <a:xfrm>
            <a:off x="280400" y="1741075"/>
            <a:ext cx="1593900" cy="1022400"/>
          </a:xfrm>
          <a:prstGeom prst="rect">
            <a:avLst/>
          </a:prstGeom>
          <a:solidFill>
            <a:srgbClr val="FFE599"/>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09" name="Google Shape;509;p22"/>
          <p:cNvSpPr/>
          <p:nvPr/>
        </p:nvSpPr>
        <p:spPr>
          <a:xfrm>
            <a:off x="280400" y="1075725"/>
            <a:ext cx="1593900" cy="585000"/>
          </a:xfrm>
          <a:prstGeom prst="rect">
            <a:avLst/>
          </a:prstGeom>
          <a:solidFill>
            <a:srgbClr val="FFD72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10" name="Google Shape;510;p22"/>
          <p:cNvSpPr txBox="1"/>
          <p:nvPr/>
        </p:nvSpPr>
        <p:spPr>
          <a:xfrm>
            <a:off x="367400" y="1308475"/>
            <a:ext cx="1708800" cy="58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200" b="1">
                <a:latin typeface="Montserrat"/>
                <a:ea typeface="Montserrat"/>
                <a:cs typeface="Montserrat"/>
                <a:sym typeface="Montserrat"/>
              </a:rPr>
              <a:t>TIPO CAMPAÑA</a:t>
            </a:r>
            <a:endParaRPr sz="1200" b="1">
              <a:latin typeface="Montserrat"/>
              <a:ea typeface="Montserrat"/>
              <a:cs typeface="Montserrat"/>
              <a:sym typeface="Montserrat"/>
            </a:endParaRPr>
          </a:p>
        </p:txBody>
      </p:sp>
      <p:sp>
        <p:nvSpPr>
          <p:cNvPr id="511" name="Google Shape;511;p22"/>
          <p:cNvSpPr/>
          <p:nvPr/>
        </p:nvSpPr>
        <p:spPr>
          <a:xfrm>
            <a:off x="280400" y="2767625"/>
            <a:ext cx="1593900" cy="1022400"/>
          </a:xfrm>
          <a:prstGeom prst="rect">
            <a:avLst/>
          </a:prstGeom>
          <a:solidFill>
            <a:srgbClr val="FFD966"/>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12" name="Google Shape;512;p22"/>
          <p:cNvSpPr/>
          <p:nvPr/>
        </p:nvSpPr>
        <p:spPr>
          <a:xfrm>
            <a:off x="280400" y="3777625"/>
            <a:ext cx="1593900" cy="966300"/>
          </a:xfrm>
          <a:prstGeom prst="rect">
            <a:avLst/>
          </a:prstGeom>
          <a:solidFill>
            <a:srgbClr val="F1C23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13" name="Google Shape;513;p22"/>
          <p:cNvSpPr txBox="1"/>
          <p:nvPr/>
        </p:nvSpPr>
        <p:spPr>
          <a:xfrm>
            <a:off x="280400" y="2064750"/>
            <a:ext cx="1708800" cy="37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b="1">
                <a:latin typeface="Montserrat"/>
                <a:ea typeface="Montserrat"/>
                <a:cs typeface="Montserrat"/>
                <a:sym typeface="Montserrat"/>
              </a:rPr>
              <a:t>PROSPECTING</a:t>
            </a:r>
            <a:endParaRPr b="1">
              <a:latin typeface="Montserrat"/>
              <a:ea typeface="Montserrat"/>
              <a:cs typeface="Montserrat"/>
              <a:sym typeface="Montserrat"/>
            </a:endParaRPr>
          </a:p>
        </p:txBody>
      </p:sp>
      <p:sp>
        <p:nvSpPr>
          <p:cNvPr id="514" name="Google Shape;514;p22"/>
          <p:cNvSpPr txBox="1"/>
          <p:nvPr/>
        </p:nvSpPr>
        <p:spPr>
          <a:xfrm>
            <a:off x="280400" y="3098875"/>
            <a:ext cx="1708800" cy="37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b="1">
                <a:latin typeface="Montserrat"/>
                <a:ea typeface="Montserrat"/>
                <a:cs typeface="Montserrat"/>
                <a:sym typeface="Montserrat"/>
              </a:rPr>
              <a:t>RETARGETING</a:t>
            </a:r>
            <a:endParaRPr b="1">
              <a:latin typeface="Montserrat"/>
              <a:ea typeface="Montserrat"/>
              <a:cs typeface="Montserrat"/>
              <a:sym typeface="Montserrat"/>
            </a:endParaRPr>
          </a:p>
        </p:txBody>
      </p:sp>
      <p:sp>
        <p:nvSpPr>
          <p:cNvPr id="515" name="Google Shape;515;p22"/>
          <p:cNvSpPr txBox="1"/>
          <p:nvPr/>
        </p:nvSpPr>
        <p:spPr>
          <a:xfrm>
            <a:off x="280400" y="4089475"/>
            <a:ext cx="1708800" cy="37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b="1">
                <a:latin typeface="Montserrat"/>
                <a:ea typeface="Montserrat"/>
                <a:cs typeface="Montserrat"/>
                <a:sym typeface="Montserrat"/>
              </a:rPr>
              <a:t>LEAD</a:t>
            </a:r>
            <a:endParaRPr b="1">
              <a:latin typeface="Montserrat"/>
              <a:ea typeface="Montserrat"/>
              <a:cs typeface="Montserrat"/>
              <a:sym typeface="Montserrat"/>
            </a:endParaRPr>
          </a:p>
        </p:txBody>
      </p:sp>
      <p:pic>
        <p:nvPicPr>
          <p:cNvPr id="516" name="Google Shape;516;p22"/>
          <p:cNvPicPr preferRelativeResize="0"/>
          <p:nvPr/>
        </p:nvPicPr>
        <p:blipFill>
          <a:blip r:embed="rId3">
            <a:alphaModFix/>
          </a:blip>
          <a:stretch>
            <a:fillRect/>
          </a:stretch>
        </p:blipFill>
        <p:spPr>
          <a:xfrm>
            <a:off x="812000" y="761575"/>
            <a:ext cx="585000" cy="585000"/>
          </a:xfrm>
          <a:prstGeom prst="rect">
            <a:avLst/>
          </a:prstGeom>
          <a:noFill/>
          <a:ln>
            <a:noFill/>
          </a:ln>
        </p:spPr>
      </p:pic>
      <p:sp>
        <p:nvSpPr>
          <p:cNvPr id="517" name="Google Shape;517;p22"/>
          <p:cNvSpPr txBox="1"/>
          <p:nvPr/>
        </p:nvSpPr>
        <p:spPr>
          <a:xfrm>
            <a:off x="4024649" y="1308475"/>
            <a:ext cx="2307900" cy="37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200" b="1">
                <a:latin typeface="Montserrat"/>
                <a:ea typeface="Montserrat"/>
                <a:cs typeface="Montserrat"/>
                <a:sym typeface="Montserrat"/>
              </a:rPr>
              <a:t>MENSAJE CREATIVIDADES</a:t>
            </a:r>
            <a:endParaRPr sz="1200" b="1">
              <a:latin typeface="Montserrat"/>
              <a:ea typeface="Montserrat"/>
              <a:cs typeface="Montserrat"/>
              <a:sym typeface="Montserrat"/>
            </a:endParaRPr>
          </a:p>
        </p:txBody>
      </p:sp>
      <p:sp>
        <p:nvSpPr>
          <p:cNvPr id="518" name="Google Shape;518;p22"/>
          <p:cNvSpPr txBox="1"/>
          <p:nvPr/>
        </p:nvSpPr>
        <p:spPr>
          <a:xfrm>
            <a:off x="7176758" y="2047000"/>
            <a:ext cx="1376700" cy="58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100" b="1">
                <a:latin typeface="Montserrat"/>
                <a:ea typeface="Montserrat"/>
                <a:cs typeface="Montserrat"/>
                <a:sym typeface="Montserrat"/>
              </a:rPr>
              <a:t>CONOCE MÁS</a:t>
            </a:r>
            <a:endParaRPr sz="1100">
              <a:latin typeface="Montserrat"/>
              <a:ea typeface="Montserrat"/>
              <a:cs typeface="Montserrat"/>
              <a:sym typeface="Montserrat"/>
            </a:endParaRPr>
          </a:p>
        </p:txBody>
      </p:sp>
      <p:sp>
        <p:nvSpPr>
          <p:cNvPr id="519" name="Google Shape;519;p22"/>
          <p:cNvSpPr txBox="1"/>
          <p:nvPr/>
        </p:nvSpPr>
        <p:spPr>
          <a:xfrm>
            <a:off x="7144715" y="2939288"/>
            <a:ext cx="1376700" cy="58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100" b="1">
                <a:latin typeface="Montserrat"/>
                <a:ea typeface="Montserrat"/>
                <a:cs typeface="Montserrat"/>
                <a:sym typeface="Montserrat"/>
              </a:rPr>
              <a:t>HABLA CON UN ASESOR</a:t>
            </a:r>
            <a:endParaRPr sz="1100" b="1">
              <a:latin typeface="Montserrat"/>
              <a:ea typeface="Montserrat"/>
              <a:cs typeface="Montserrat"/>
              <a:sym typeface="Montserrat"/>
            </a:endParaRPr>
          </a:p>
          <a:p>
            <a:pPr marL="0" lvl="0" indent="0" algn="l" rtl="0">
              <a:spcBef>
                <a:spcPts val="0"/>
              </a:spcBef>
              <a:spcAft>
                <a:spcPts val="0"/>
              </a:spcAft>
              <a:buNone/>
            </a:pPr>
            <a:endParaRPr sz="1100">
              <a:latin typeface="Montserrat"/>
              <a:ea typeface="Montserrat"/>
              <a:cs typeface="Montserrat"/>
              <a:sym typeface="Montserrat"/>
            </a:endParaRPr>
          </a:p>
        </p:txBody>
      </p:sp>
      <p:sp>
        <p:nvSpPr>
          <p:cNvPr id="520" name="Google Shape;520;p22"/>
          <p:cNvSpPr txBox="1"/>
          <p:nvPr/>
        </p:nvSpPr>
        <p:spPr>
          <a:xfrm>
            <a:off x="7118038" y="4029400"/>
            <a:ext cx="1482900" cy="58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100" b="1">
                <a:latin typeface="Montserrat"/>
                <a:ea typeface="Montserrat"/>
                <a:cs typeface="Montserrat"/>
                <a:sym typeface="Montserrat"/>
              </a:rPr>
              <a:t>RESERVA YA TU PLAZA</a:t>
            </a:r>
            <a:endParaRPr sz="1100">
              <a:latin typeface="Montserrat"/>
              <a:ea typeface="Montserrat"/>
              <a:cs typeface="Montserrat"/>
              <a:sym typeface="Montserrat"/>
            </a:endParaRPr>
          </a:p>
        </p:txBody>
      </p:sp>
      <p:sp>
        <p:nvSpPr>
          <p:cNvPr id="521" name="Google Shape;521;p22"/>
          <p:cNvSpPr txBox="1"/>
          <p:nvPr/>
        </p:nvSpPr>
        <p:spPr>
          <a:xfrm>
            <a:off x="3485250" y="1785925"/>
            <a:ext cx="3567000" cy="90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100" b="1">
                <a:latin typeface="Montserrat"/>
                <a:ea typeface="Montserrat"/>
                <a:cs typeface="Montserrat"/>
                <a:sym typeface="Montserrat"/>
              </a:rPr>
              <a:t>Nombre </a:t>
            </a:r>
            <a:r>
              <a:rPr lang="es-ES" sz="1100">
                <a:latin typeface="Montserrat"/>
                <a:ea typeface="Montserrat"/>
                <a:cs typeface="Montserrat"/>
                <a:sym typeface="Montserrat"/>
              </a:rPr>
              <a:t>del master</a:t>
            </a:r>
            <a:r>
              <a:rPr lang="es-ES" sz="1100" b="1">
                <a:latin typeface="Montserrat"/>
                <a:ea typeface="Montserrat"/>
                <a:cs typeface="Montserrat"/>
                <a:sym typeface="Montserrat"/>
              </a:rPr>
              <a:t> ONLINE y PRESENCIAL</a:t>
            </a:r>
            <a:endParaRPr sz="1100" b="1">
              <a:latin typeface="Montserrat"/>
              <a:ea typeface="Montserrat"/>
              <a:cs typeface="Montserrat"/>
              <a:sym typeface="Montserrat"/>
            </a:endParaRPr>
          </a:p>
          <a:p>
            <a:pPr marL="0" lvl="0" indent="0" algn="l" rtl="0">
              <a:spcBef>
                <a:spcPts val="0"/>
              </a:spcBef>
              <a:spcAft>
                <a:spcPts val="0"/>
              </a:spcAft>
              <a:buNone/>
            </a:pPr>
            <a:endParaRPr sz="1100">
              <a:latin typeface="Montserrat"/>
              <a:ea typeface="Montserrat"/>
              <a:cs typeface="Montserrat"/>
              <a:sym typeface="Montserrat"/>
            </a:endParaRPr>
          </a:p>
          <a:p>
            <a:pPr marL="0" lvl="0" indent="0" algn="l" rtl="0">
              <a:spcBef>
                <a:spcPts val="0"/>
              </a:spcBef>
              <a:spcAft>
                <a:spcPts val="0"/>
              </a:spcAft>
              <a:buNone/>
            </a:pPr>
            <a:r>
              <a:rPr lang="es-ES" sz="1100" b="1">
                <a:latin typeface="Montserrat"/>
                <a:ea typeface="Montserrat"/>
                <a:cs typeface="Montserrat"/>
                <a:sym typeface="Montserrat"/>
              </a:rPr>
              <a:t>Mensaje motivador y de marca.Inspiracional, calidad de enseñanza, equipamiento, testimonios de alumnos y profesores</a:t>
            </a:r>
            <a:endParaRPr sz="1100" b="1">
              <a:latin typeface="Montserrat"/>
              <a:ea typeface="Montserrat"/>
              <a:cs typeface="Montserrat"/>
              <a:sym typeface="Montserrat"/>
            </a:endParaRPr>
          </a:p>
        </p:txBody>
      </p:sp>
      <p:sp>
        <p:nvSpPr>
          <p:cNvPr id="522" name="Google Shape;522;p22"/>
          <p:cNvSpPr txBox="1"/>
          <p:nvPr/>
        </p:nvSpPr>
        <p:spPr>
          <a:xfrm>
            <a:off x="3544204" y="2928925"/>
            <a:ext cx="3288600" cy="77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100" b="1">
                <a:latin typeface="Montserrat"/>
                <a:ea typeface="Montserrat"/>
                <a:cs typeface="Montserrat"/>
                <a:sym typeface="Montserrat"/>
              </a:rPr>
              <a:t>Nombre </a:t>
            </a:r>
            <a:r>
              <a:rPr lang="es-ES" sz="1100">
                <a:latin typeface="Montserrat"/>
                <a:ea typeface="Montserrat"/>
                <a:cs typeface="Montserrat"/>
                <a:sym typeface="Montserrat"/>
              </a:rPr>
              <a:t>del master</a:t>
            </a:r>
            <a:r>
              <a:rPr lang="es-ES" sz="1100" b="1">
                <a:latin typeface="Montserrat"/>
                <a:ea typeface="Montserrat"/>
                <a:cs typeface="Montserrat"/>
                <a:sym typeface="Montserrat"/>
              </a:rPr>
              <a:t> ONLINE y PRESENCIAL</a:t>
            </a:r>
            <a:endParaRPr sz="1100" b="1">
              <a:latin typeface="Montserrat"/>
              <a:ea typeface="Montserrat"/>
              <a:cs typeface="Montserrat"/>
              <a:sym typeface="Montserrat"/>
            </a:endParaRPr>
          </a:p>
          <a:p>
            <a:pPr marL="0" lvl="0" indent="0" algn="l" rtl="0">
              <a:spcBef>
                <a:spcPts val="0"/>
              </a:spcBef>
              <a:spcAft>
                <a:spcPts val="0"/>
              </a:spcAft>
              <a:buNone/>
            </a:pPr>
            <a:endParaRPr sz="1100">
              <a:latin typeface="Montserrat"/>
              <a:ea typeface="Montserrat"/>
              <a:cs typeface="Montserrat"/>
              <a:sym typeface="Montserrat"/>
            </a:endParaRPr>
          </a:p>
          <a:p>
            <a:pPr marL="0" lvl="0" indent="0" algn="l" rtl="0">
              <a:spcBef>
                <a:spcPts val="0"/>
              </a:spcBef>
              <a:spcAft>
                <a:spcPts val="0"/>
              </a:spcAft>
              <a:buNone/>
            </a:pPr>
            <a:r>
              <a:rPr lang="es-ES" sz="1100" b="1">
                <a:latin typeface="Montserrat"/>
                <a:ea typeface="Montserrat"/>
                <a:cs typeface="Montserrat"/>
                <a:sym typeface="Montserrat"/>
              </a:rPr>
              <a:t>Mensaje comercial, descuentos disponibles</a:t>
            </a:r>
            <a:endParaRPr sz="1100" b="1">
              <a:latin typeface="Montserrat"/>
              <a:ea typeface="Montserrat"/>
              <a:cs typeface="Montserrat"/>
              <a:sym typeface="Montserrat"/>
            </a:endParaRPr>
          </a:p>
        </p:txBody>
      </p:sp>
      <p:sp>
        <p:nvSpPr>
          <p:cNvPr id="523" name="Google Shape;523;p22"/>
          <p:cNvSpPr txBox="1"/>
          <p:nvPr/>
        </p:nvSpPr>
        <p:spPr>
          <a:xfrm>
            <a:off x="3544204" y="3947400"/>
            <a:ext cx="3418500" cy="77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100" b="1">
                <a:latin typeface="Montserrat"/>
                <a:ea typeface="Montserrat"/>
                <a:cs typeface="Montserrat"/>
                <a:sym typeface="Montserrat"/>
              </a:rPr>
              <a:t>Nombre </a:t>
            </a:r>
            <a:r>
              <a:rPr lang="es-ES" sz="1100">
                <a:latin typeface="Montserrat"/>
                <a:ea typeface="Montserrat"/>
                <a:cs typeface="Montserrat"/>
                <a:sym typeface="Montserrat"/>
              </a:rPr>
              <a:t>del master</a:t>
            </a:r>
            <a:r>
              <a:rPr lang="es-ES" sz="1100" b="1">
                <a:latin typeface="Montserrat"/>
                <a:ea typeface="Montserrat"/>
                <a:cs typeface="Montserrat"/>
                <a:sym typeface="Montserrat"/>
              </a:rPr>
              <a:t> ONLINE y PRESENCIAL</a:t>
            </a:r>
            <a:endParaRPr sz="1100" b="1">
              <a:latin typeface="Montserrat"/>
              <a:ea typeface="Montserrat"/>
              <a:cs typeface="Montserrat"/>
              <a:sym typeface="Montserrat"/>
            </a:endParaRPr>
          </a:p>
          <a:p>
            <a:pPr marL="0" lvl="0" indent="0" algn="l" rtl="0">
              <a:spcBef>
                <a:spcPts val="0"/>
              </a:spcBef>
              <a:spcAft>
                <a:spcPts val="0"/>
              </a:spcAft>
              <a:buNone/>
            </a:pPr>
            <a:endParaRPr sz="1100">
              <a:latin typeface="Montserrat"/>
              <a:ea typeface="Montserrat"/>
              <a:cs typeface="Montserrat"/>
              <a:sym typeface="Montserrat"/>
            </a:endParaRPr>
          </a:p>
          <a:p>
            <a:pPr marL="0" lvl="0" indent="0" algn="l" rtl="0">
              <a:spcBef>
                <a:spcPts val="0"/>
              </a:spcBef>
              <a:spcAft>
                <a:spcPts val="0"/>
              </a:spcAft>
              <a:buNone/>
            </a:pPr>
            <a:r>
              <a:rPr lang="es-ES" sz="1100" b="1">
                <a:latin typeface="Montserrat"/>
                <a:ea typeface="Montserrat"/>
                <a:cs typeface="Montserrat"/>
                <a:sym typeface="Montserrat"/>
              </a:rPr>
              <a:t>Mensaje generando urgencia: ¡Últimas plazas! - Promociones flash Black Friday</a:t>
            </a:r>
            <a:endParaRPr sz="1100" b="1">
              <a:latin typeface="Montserrat"/>
              <a:ea typeface="Montserrat"/>
              <a:cs typeface="Montserrat"/>
              <a:sym typeface="Montserrat"/>
            </a:endParaRPr>
          </a:p>
        </p:txBody>
      </p:sp>
      <p:pic>
        <p:nvPicPr>
          <p:cNvPr id="524" name="Google Shape;524;p22"/>
          <p:cNvPicPr preferRelativeResize="0"/>
          <p:nvPr/>
        </p:nvPicPr>
        <p:blipFill>
          <a:blip r:embed="rId4">
            <a:alphaModFix/>
          </a:blip>
          <a:stretch>
            <a:fillRect/>
          </a:stretch>
        </p:blipFill>
        <p:spPr>
          <a:xfrm>
            <a:off x="2406338" y="820963"/>
            <a:ext cx="466225" cy="466225"/>
          </a:xfrm>
          <a:prstGeom prst="rect">
            <a:avLst/>
          </a:prstGeom>
          <a:noFill/>
          <a:ln>
            <a:noFill/>
          </a:ln>
        </p:spPr>
      </p:pic>
      <p:pic>
        <p:nvPicPr>
          <p:cNvPr id="525" name="Google Shape;525;p22"/>
          <p:cNvPicPr preferRelativeResize="0"/>
          <p:nvPr/>
        </p:nvPicPr>
        <p:blipFill>
          <a:blip r:embed="rId5">
            <a:alphaModFix/>
          </a:blip>
          <a:stretch>
            <a:fillRect/>
          </a:stretch>
        </p:blipFill>
        <p:spPr>
          <a:xfrm>
            <a:off x="4964287" y="821900"/>
            <a:ext cx="467438" cy="467438"/>
          </a:xfrm>
          <a:prstGeom prst="rect">
            <a:avLst/>
          </a:prstGeom>
          <a:noFill/>
          <a:ln>
            <a:noFill/>
          </a:ln>
        </p:spPr>
      </p:pic>
      <p:pic>
        <p:nvPicPr>
          <p:cNvPr id="526" name="Google Shape;526;p22"/>
          <p:cNvPicPr preferRelativeResize="0"/>
          <p:nvPr/>
        </p:nvPicPr>
        <p:blipFill>
          <a:blip r:embed="rId6">
            <a:alphaModFix/>
          </a:blip>
          <a:stretch>
            <a:fillRect/>
          </a:stretch>
        </p:blipFill>
        <p:spPr>
          <a:xfrm>
            <a:off x="7703750" y="670075"/>
            <a:ext cx="615601" cy="6155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531" name="Google Shape;531;p23"/>
          <p:cNvPicPr preferRelativeResize="0"/>
          <p:nvPr/>
        </p:nvPicPr>
        <p:blipFill>
          <a:blip r:embed="rId3">
            <a:alphaModFix/>
          </a:blip>
          <a:stretch>
            <a:fillRect/>
          </a:stretch>
        </p:blipFill>
        <p:spPr>
          <a:xfrm>
            <a:off x="5671101" y="3279230"/>
            <a:ext cx="2843930" cy="725733"/>
          </a:xfrm>
          <a:prstGeom prst="rect">
            <a:avLst/>
          </a:prstGeom>
          <a:noFill/>
          <a:ln>
            <a:noFill/>
          </a:ln>
        </p:spPr>
      </p:pic>
      <p:sp>
        <p:nvSpPr>
          <p:cNvPr id="532" name="Google Shape;532;p23"/>
          <p:cNvSpPr txBox="1">
            <a:spLocks noGrp="1"/>
          </p:cNvSpPr>
          <p:nvPr>
            <p:ph type="title"/>
          </p:nvPr>
        </p:nvSpPr>
        <p:spPr>
          <a:xfrm>
            <a:off x="5884050" y="4832150"/>
            <a:ext cx="3525300" cy="174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s-ES"/>
              <a:t>Momentos del funnel de las campañas de Tik Tok</a:t>
            </a:r>
            <a:endParaRPr/>
          </a:p>
        </p:txBody>
      </p:sp>
      <p:sp>
        <p:nvSpPr>
          <p:cNvPr id="533" name="Google Shape;533;p23"/>
          <p:cNvSpPr/>
          <p:nvPr/>
        </p:nvSpPr>
        <p:spPr>
          <a:xfrm>
            <a:off x="362850" y="2837937"/>
            <a:ext cx="4971900" cy="1232100"/>
          </a:xfrm>
          <a:prstGeom prst="rect">
            <a:avLst/>
          </a:prstGeom>
          <a:solidFill>
            <a:srgbClr val="FFF7C3"/>
          </a:solidFill>
          <a:ln w="9525" cap="flat" cmpd="sng">
            <a:solidFill>
              <a:srgbClr val="FFBA1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34" name="Google Shape;534;p23"/>
          <p:cNvSpPr/>
          <p:nvPr/>
        </p:nvSpPr>
        <p:spPr>
          <a:xfrm rot="10800000">
            <a:off x="3654801" y="2683968"/>
            <a:ext cx="2016300" cy="1371600"/>
          </a:xfrm>
          <a:prstGeom prst="trapezoid">
            <a:avLst>
              <a:gd name="adj" fmla="val 25000"/>
            </a:avLst>
          </a:prstGeom>
          <a:solidFill>
            <a:srgbClr val="FFC000"/>
          </a:solidFill>
          <a:ln w="9525" cap="flat" cmpd="sng">
            <a:solidFill>
              <a:srgbClr val="FFD72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35" name="Google Shape;535;p23"/>
          <p:cNvSpPr txBox="1"/>
          <p:nvPr/>
        </p:nvSpPr>
        <p:spPr>
          <a:xfrm>
            <a:off x="3856701" y="3250583"/>
            <a:ext cx="1609800" cy="28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b="1">
                <a:latin typeface="Montserrat"/>
                <a:ea typeface="Montserrat"/>
                <a:cs typeface="Montserrat"/>
                <a:sym typeface="Montserrat"/>
              </a:rPr>
              <a:t>Consideration</a:t>
            </a:r>
            <a:endParaRPr b="1">
              <a:latin typeface="Montserrat"/>
              <a:ea typeface="Montserrat"/>
              <a:cs typeface="Montserrat"/>
              <a:sym typeface="Montserrat"/>
            </a:endParaRPr>
          </a:p>
        </p:txBody>
      </p:sp>
      <p:pic>
        <p:nvPicPr>
          <p:cNvPr id="536" name="Google Shape;536;p23"/>
          <p:cNvPicPr preferRelativeResize="0"/>
          <p:nvPr/>
        </p:nvPicPr>
        <p:blipFill>
          <a:blip r:embed="rId4">
            <a:alphaModFix/>
          </a:blip>
          <a:stretch>
            <a:fillRect/>
          </a:stretch>
        </p:blipFill>
        <p:spPr>
          <a:xfrm>
            <a:off x="1108100" y="2955119"/>
            <a:ext cx="700247" cy="770468"/>
          </a:xfrm>
          <a:prstGeom prst="rect">
            <a:avLst/>
          </a:prstGeom>
          <a:noFill/>
          <a:ln>
            <a:noFill/>
          </a:ln>
        </p:spPr>
      </p:pic>
      <p:sp>
        <p:nvSpPr>
          <p:cNvPr id="537" name="Google Shape;537;p23"/>
          <p:cNvSpPr txBox="1"/>
          <p:nvPr/>
        </p:nvSpPr>
        <p:spPr>
          <a:xfrm>
            <a:off x="1018017" y="3498094"/>
            <a:ext cx="880500" cy="42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200" b="1"/>
              <a:t> </a:t>
            </a:r>
            <a:r>
              <a:rPr lang="es-ES" sz="1200" b="1">
                <a:latin typeface="Montserrat"/>
                <a:ea typeface="Montserrat"/>
                <a:cs typeface="Montserrat"/>
                <a:sym typeface="Montserrat"/>
              </a:rPr>
              <a:t>TIKTOK</a:t>
            </a:r>
            <a:endParaRPr sz="1200" b="1">
              <a:latin typeface="Montserrat"/>
              <a:ea typeface="Montserrat"/>
              <a:cs typeface="Montserrat"/>
              <a:sym typeface="Montserrat"/>
            </a:endParaRPr>
          </a:p>
        </p:txBody>
      </p:sp>
      <p:sp>
        <p:nvSpPr>
          <p:cNvPr id="538" name="Google Shape;538;p23"/>
          <p:cNvSpPr txBox="1"/>
          <p:nvPr/>
        </p:nvSpPr>
        <p:spPr>
          <a:xfrm>
            <a:off x="2175991" y="3584301"/>
            <a:ext cx="1746600" cy="42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200" b="1">
              <a:latin typeface="Montserrat"/>
              <a:ea typeface="Montserrat"/>
              <a:cs typeface="Montserrat"/>
              <a:sym typeface="Montserrat"/>
            </a:endParaRPr>
          </a:p>
        </p:txBody>
      </p:sp>
      <p:sp>
        <p:nvSpPr>
          <p:cNvPr id="539" name="Google Shape;539;p23"/>
          <p:cNvSpPr/>
          <p:nvPr/>
        </p:nvSpPr>
        <p:spPr>
          <a:xfrm>
            <a:off x="3731742" y="1743473"/>
            <a:ext cx="4858500" cy="1115100"/>
          </a:xfrm>
          <a:prstGeom prst="rect">
            <a:avLst/>
          </a:prstGeom>
          <a:solidFill>
            <a:srgbClr val="FFF7C3"/>
          </a:solidFill>
          <a:ln w="9525" cap="flat" cmpd="sng">
            <a:solidFill>
              <a:srgbClr val="FFBA1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40" name="Google Shape;540;p23"/>
          <p:cNvSpPr/>
          <p:nvPr/>
        </p:nvSpPr>
        <p:spPr>
          <a:xfrm rot="10800000">
            <a:off x="3434938" y="1743380"/>
            <a:ext cx="2453400" cy="1115100"/>
          </a:xfrm>
          <a:prstGeom prst="trapezoid">
            <a:avLst>
              <a:gd name="adj" fmla="val 25000"/>
            </a:avLst>
          </a:prstGeom>
          <a:solidFill>
            <a:srgbClr val="FFD723"/>
          </a:solidFill>
          <a:ln w="9525" cap="flat" cmpd="sng">
            <a:solidFill>
              <a:srgbClr val="FFC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41" name="Google Shape;541;p23"/>
          <p:cNvSpPr txBox="1"/>
          <p:nvPr/>
        </p:nvSpPr>
        <p:spPr>
          <a:xfrm>
            <a:off x="3988329" y="2145906"/>
            <a:ext cx="1346400" cy="28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b="1">
                <a:latin typeface="Montserrat"/>
                <a:ea typeface="Montserrat"/>
                <a:cs typeface="Montserrat"/>
                <a:sym typeface="Montserrat"/>
              </a:rPr>
              <a:t>Awareness</a:t>
            </a:r>
            <a:endParaRPr b="1">
              <a:latin typeface="Montserrat"/>
              <a:ea typeface="Montserrat"/>
              <a:cs typeface="Montserrat"/>
              <a:sym typeface="Montserrat"/>
            </a:endParaRPr>
          </a:p>
        </p:txBody>
      </p:sp>
      <p:sp>
        <p:nvSpPr>
          <p:cNvPr id="542" name="Google Shape;542;p23"/>
          <p:cNvSpPr txBox="1"/>
          <p:nvPr/>
        </p:nvSpPr>
        <p:spPr>
          <a:xfrm>
            <a:off x="5849498" y="1866403"/>
            <a:ext cx="1424100" cy="97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s-ES" b="1">
                <a:solidFill>
                  <a:schemeClr val="dk1"/>
                </a:solidFill>
              </a:rPr>
              <a:t>Visualización de la landing page</a:t>
            </a:r>
            <a:endParaRPr b="1">
              <a:solidFill>
                <a:schemeClr val="dk1"/>
              </a:solidFill>
            </a:endParaRPr>
          </a:p>
          <a:p>
            <a:pPr marL="0" lvl="0" indent="0" algn="l" rtl="0">
              <a:spcBef>
                <a:spcPts val="0"/>
              </a:spcBef>
              <a:spcAft>
                <a:spcPts val="0"/>
              </a:spcAft>
              <a:buNone/>
            </a:pPr>
            <a:endParaRPr sz="1200" b="1">
              <a:latin typeface="Montserrat"/>
              <a:ea typeface="Montserrat"/>
              <a:cs typeface="Montserrat"/>
              <a:sym typeface="Montserrat"/>
            </a:endParaRPr>
          </a:p>
        </p:txBody>
      </p:sp>
      <p:pic>
        <p:nvPicPr>
          <p:cNvPr id="543" name="Google Shape;543;p23"/>
          <p:cNvPicPr preferRelativeResize="0"/>
          <p:nvPr/>
        </p:nvPicPr>
        <p:blipFill>
          <a:blip r:embed="rId4">
            <a:alphaModFix/>
          </a:blip>
          <a:stretch>
            <a:fillRect/>
          </a:stretch>
        </p:blipFill>
        <p:spPr>
          <a:xfrm>
            <a:off x="7701345" y="1782244"/>
            <a:ext cx="633713" cy="697288"/>
          </a:xfrm>
          <a:prstGeom prst="rect">
            <a:avLst/>
          </a:prstGeom>
          <a:noFill/>
          <a:ln>
            <a:noFill/>
          </a:ln>
        </p:spPr>
      </p:pic>
      <p:sp>
        <p:nvSpPr>
          <p:cNvPr id="544" name="Google Shape;544;p23"/>
          <p:cNvSpPr txBox="1"/>
          <p:nvPr/>
        </p:nvSpPr>
        <p:spPr>
          <a:xfrm>
            <a:off x="7538055" y="2411056"/>
            <a:ext cx="880500" cy="42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200" b="1"/>
              <a:t> </a:t>
            </a:r>
            <a:r>
              <a:rPr lang="es-ES" sz="1200" b="1">
                <a:latin typeface="Montserrat"/>
                <a:ea typeface="Montserrat"/>
                <a:cs typeface="Montserrat"/>
                <a:sym typeface="Montserrat"/>
              </a:rPr>
              <a:t>TIKTOK</a:t>
            </a:r>
            <a:endParaRPr sz="1200" b="1">
              <a:latin typeface="Montserrat"/>
              <a:ea typeface="Montserrat"/>
              <a:cs typeface="Montserrat"/>
              <a:sym typeface="Montserrat"/>
            </a:endParaRPr>
          </a:p>
        </p:txBody>
      </p:sp>
      <p:sp>
        <p:nvSpPr>
          <p:cNvPr id="545" name="Google Shape;545;p23"/>
          <p:cNvSpPr txBox="1"/>
          <p:nvPr/>
        </p:nvSpPr>
        <p:spPr>
          <a:xfrm>
            <a:off x="1605275" y="1140325"/>
            <a:ext cx="64104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ES" sz="1700" b="1">
                <a:solidFill>
                  <a:srgbClr val="262626"/>
                </a:solidFill>
                <a:latin typeface="Montserrat"/>
                <a:ea typeface="Montserrat"/>
                <a:cs typeface="Montserrat"/>
                <a:sym typeface="Montserrat"/>
              </a:rPr>
              <a:t>Momentos del funnel de las campañas de Tik Tok</a:t>
            </a:r>
            <a:endParaRPr sz="1700" b="1">
              <a:solidFill>
                <a:schemeClr val="dk1"/>
              </a:solidFill>
              <a:latin typeface="Montserrat"/>
              <a:ea typeface="Montserrat"/>
              <a:cs typeface="Montserrat"/>
              <a:sym typeface="Montserrat"/>
            </a:endParaRPr>
          </a:p>
        </p:txBody>
      </p:sp>
      <p:sp>
        <p:nvSpPr>
          <p:cNvPr id="546" name="Google Shape;546;p23"/>
          <p:cNvSpPr txBox="1"/>
          <p:nvPr/>
        </p:nvSpPr>
        <p:spPr>
          <a:xfrm>
            <a:off x="2305543" y="3305196"/>
            <a:ext cx="1346400" cy="48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ES" b="1">
                <a:solidFill>
                  <a:schemeClr val="dk1"/>
                </a:solidFill>
              </a:rPr>
              <a:t>Conversión</a:t>
            </a:r>
            <a:endParaRPr/>
          </a:p>
        </p:txBody>
      </p:sp>
      <p:pic>
        <p:nvPicPr>
          <p:cNvPr id="547" name="Google Shape;547;p23"/>
          <p:cNvPicPr preferRelativeResize="0"/>
          <p:nvPr/>
        </p:nvPicPr>
        <p:blipFill>
          <a:blip r:embed="rId5">
            <a:alphaModFix/>
          </a:blip>
          <a:stretch>
            <a:fillRect/>
          </a:stretch>
        </p:blipFill>
        <p:spPr>
          <a:xfrm>
            <a:off x="5749638" y="2946794"/>
            <a:ext cx="2016370" cy="358390"/>
          </a:xfrm>
          <a:prstGeom prst="rect">
            <a:avLst/>
          </a:prstGeom>
          <a:noFill/>
          <a:ln>
            <a:noFill/>
          </a:ln>
        </p:spPr>
      </p:pic>
      <p:pic>
        <p:nvPicPr>
          <p:cNvPr id="548" name="Google Shape;548;p23"/>
          <p:cNvPicPr preferRelativeResize="0"/>
          <p:nvPr/>
        </p:nvPicPr>
        <p:blipFill>
          <a:blip r:embed="rId6">
            <a:alphaModFix/>
          </a:blip>
          <a:stretch>
            <a:fillRect/>
          </a:stretch>
        </p:blipFill>
        <p:spPr>
          <a:xfrm>
            <a:off x="1211174" y="2091279"/>
            <a:ext cx="1746684" cy="700271"/>
          </a:xfrm>
          <a:prstGeom prst="rect">
            <a:avLst/>
          </a:prstGeom>
          <a:noFill/>
          <a:ln>
            <a:noFill/>
          </a:ln>
        </p:spPr>
      </p:pic>
      <p:pic>
        <p:nvPicPr>
          <p:cNvPr id="549" name="Google Shape;549;p23"/>
          <p:cNvPicPr preferRelativeResize="0"/>
          <p:nvPr/>
        </p:nvPicPr>
        <p:blipFill>
          <a:blip r:embed="rId5">
            <a:alphaModFix/>
          </a:blip>
          <a:stretch>
            <a:fillRect/>
          </a:stretch>
        </p:blipFill>
        <p:spPr>
          <a:xfrm>
            <a:off x="1108100" y="1732877"/>
            <a:ext cx="2016370" cy="358390"/>
          </a:xfrm>
          <a:prstGeom prst="rect">
            <a:avLst/>
          </a:prstGeom>
          <a:noFill/>
          <a:ln>
            <a:noFill/>
          </a:ln>
        </p:spPr>
      </p:pic>
      <p:cxnSp>
        <p:nvCxnSpPr>
          <p:cNvPr id="550" name="Google Shape;550;p23"/>
          <p:cNvCxnSpPr/>
          <p:nvPr/>
        </p:nvCxnSpPr>
        <p:spPr>
          <a:xfrm>
            <a:off x="-8125" y="635775"/>
            <a:ext cx="8709600" cy="0"/>
          </a:xfrm>
          <a:prstGeom prst="straightConnector1">
            <a:avLst/>
          </a:prstGeom>
          <a:noFill/>
          <a:ln w="19050" cap="flat" cmpd="sng">
            <a:solidFill>
              <a:srgbClr val="FFC000"/>
            </a:solidFill>
            <a:prstDash val="solid"/>
            <a:round/>
            <a:headEnd type="none" w="med" len="med"/>
            <a:tailEnd type="none" w="med" len="med"/>
          </a:ln>
        </p:spPr>
      </p:cxnSp>
      <p:sp>
        <p:nvSpPr>
          <p:cNvPr id="551" name="Google Shape;551;p23"/>
          <p:cNvSpPr txBox="1"/>
          <p:nvPr/>
        </p:nvSpPr>
        <p:spPr>
          <a:xfrm>
            <a:off x="466375" y="66525"/>
            <a:ext cx="8453100" cy="615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s-ES" sz="2800" b="1">
                <a:solidFill>
                  <a:schemeClr val="dk1"/>
                </a:solidFill>
                <a:latin typeface="Montserrat"/>
                <a:ea typeface="Montserrat"/>
                <a:cs typeface="Montserrat"/>
                <a:sym typeface="Montserrat"/>
              </a:rPr>
              <a:t>CAMPAÑA DE TIK TOK</a:t>
            </a:r>
            <a:endParaRPr sz="2800" b="1">
              <a:solidFill>
                <a:schemeClr val="dk1"/>
              </a:solidFill>
              <a:latin typeface="Montserrat"/>
              <a:ea typeface="Montserrat"/>
              <a:cs typeface="Montserrat"/>
              <a:sym typeface="Montserra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24"/>
          <p:cNvSpPr txBox="1">
            <a:spLocks noGrp="1"/>
          </p:cNvSpPr>
          <p:nvPr>
            <p:ph type="title"/>
          </p:nvPr>
        </p:nvSpPr>
        <p:spPr>
          <a:xfrm>
            <a:off x="5884051" y="4832150"/>
            <a:ext cx="2716800" cy="174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s-ES" sz="1000">
                <a:solidFill>
                  <a:schemeClr val="dk1"/>
                </a:solidFill>
                <a:latin typeface="Montserrat"/>
                <a:ea typeface="Montserrat"/>
                <a:cs typeface="Montserrat"/>
                <a:sym typeface="Montserrat"/>
              </a:rPr>
              <a:t>Estructura de Campañas en Tik Tok</a:t>
            </a:r>
            <a:endParaRPr/>
          </a:p>
        </p:txBody>
      </p:sp>
      <p:cxnSp>
        <p:nvCxnSpPr>
          <p:cNvPr id="557" name="Google Shape;557;p24"/>
          <p:cNvCxnSpPr>
            <a:stCxn id="558" idx="2"/>
            <a:endCxn id="559" idx="1"/>
          </p:cNvCxnSpPr>
          <p:nvPr/>
        </p:nvCxnSpPr>
        <p:spPr>
          <a:xfrm>
            <a:off x="912500" y="2571750"/>
            <a:ext cx="225000" cy="928500"/>
          </a:xfrm>
          <a:prstGeom prst="bentConnector3">
            <a:avLst>
              <a:gd name="adj1" fmla="val 49978"/>
            </a:avLst>
          </a:prstGeom>
          <a:noFill/>
          <a:ln w="9525" cap="flat" cmpd="sng">
            <a:solidFill>
              <a:srgbClr val="C2C2C2"/>
            </a:solidFill>
            <a:prstDash val="solid"/>
            <a:round/>
            <a:headEnd type="none" w="sm" len="sm"/>
            <a:tailEnd type="none" w="sm" len="sm"/>
          </a:ln>
        </p:spPr>
      </p:cxnSp>
      <p:sp>
        <p:nvSpPr>
          <p:cNvPr id="558" name="Google Shape;558;p24"/>
          <p:cNvSpPr/>
          <p:nvPr/>
        </p:nvSpPr>
        <p:spPr>
          <a:xfrm rot="-5400000">
            <a:off x="-1371400" y="2309100"/>
            <a:ext cx="4042500" cy="525300"/>
          </a:xfrm>
          <a:prstGeom prst="roundRect">
            <a:avLst>
              <a:gd name="adj" fmla="val 16667"/>
            </a:avLst>
          </a:prstGeom>
          <a:solidFill>
            <a:srgbClr val="FFBA17"/>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ES" b="1">
                <a:solidFill>
                  <a:schemeClr val="lt1"/>
                </a:solidFill>
                <a:latin typeface="Montserrat"/>
                <a:ea typeface="Montserrat"/>
                <a:cs typeface="Montserrat"/>
                <a:sym typeface="Montserrat"/>
              </a:rPr>
              <a:t>Máster Superior en Diseño Visual</a:t>
            </a:r>
            <a:endParaRPr b="1">
              <a:solidFill>
                <a:srgbClr val="FFFFFF"/>
              </a:solidFill>
              <a:latin typeface="Montserrat"/>
              <a:ea typeface="Montserrat"/>
              <a:cs typeface="Montserrat"/>
              <a:sym typeface="Montserrat"/>
            </a:endParaRPr>
          </a:p>
        </p:txBody>
      </p:sp>
      <p:sp>
        <p:nvSpPr>
          <p:cNvPr id="559" name="Google Shape;559;p24"/>
          <p:cNvSpPr/>
          <p:nvPr/>
        </p:nvSpPr>
        <p:spPr>
          <a:xfrm>
            <a:off x="1137400" y="3237731"/>
            <a:ext cx="1656300" cy="525300"/>
          </a:xfrm>
          <a:prstGeom prst="roundRect">
            <a:avLst>
              <a:gd name="adj" fmla="val 16667"/>
            </a:avLst>
          </a:prstGeom>
          <a:solidFill>
            <a:srgbClr val="FFBA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ES" sz="1000">
                <a:solidFill>
                  <a:schemeClr val="lt1"/>
                </a:solidFill>
                <a:latin typeface="Roboto"/>
                <a:ea typeface="Roboto"/>
                <a:cs typeface="Roboto"/>
                <a:sym typeface="Roboto"/>
              </a:rPr>
              <a:t>Campaña Diseño visual, formato presencial</a:t>
            </a:r>
            <a:endParaRPr sz="1100">
              <a:solidFill>
                <a:srgbClr val="FFFFFF"/>
              </a:solidFill>
              <a:latin typeface="Roboto"/>
              <a:ea typeface="Roboto"/>
              <a:cs typeface="Roboto"/>
              <a:sym typeface="Roboto"/>
            </a:endParaRPr>
          </a:p>
        </p:txBody>
      </p:sp>
      <p:sp>
        <p:nvSpPr>
          <p:cNvPr id="560" name="Google Shape;560;p24"/>
          <p:cNvSpPr/>
          <p:nvPr/>
        </p:nvSpPr>
        <p:spPr>
          <a:xfrm>
            <a:off x="3178375" y="550850"/>
            <a:ext cx="1656300" cy="525300"/>
          </a:xfrm>
          <a:prstGeom prst="roundRect">
            <a:avLst>
              <a:gd name="adj" fmla="val 16667"/>
            </a:avLst>
          </a:prstGeom>
          <a:solidFill>
            <a:srgbClr val="FFBA1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ES" sz="900">
                <a:solidFill>
                  <a:srgbClr val="FFFFFF"/>
                </a:solidFill>
                <a:latin typeface="Montserrat"/>
                <a:ea typeface="Montserrat"/>
                <a:cs typeface="Montserrat"/>
                <a:sym typeface="Montserrat"/>
              </a:rPr>
              <a:t>Campaña awareness (vers. online)</a:t>
            </a:r>
            <a:endParaRPr sz="900">
              <a:solidFill>
                <a:srgbClr val="FFFFFF"/>
              </a:solidFill>
              <a:latin typeface="Montserrat"/>
              <a:ea typeface="Montserrat"/>
              <a:cs typeface="Montserrat"/>
              <a:sym typeface="Montserrat"/>
            </a:endParaRPr>
          </a:p>
        </p:txBody>
      </p:sp>
      <p:sp>
        <p:nvSpPr>
          <p:cNvPr id="561" name="Google Shape;561;p24"/>
          <p:cNvSpPr/>
          <p:nvPr/>
        </p:nvSpPr>
        <p:spPr>
          <a:xfrm>
            <a:off x="3178375" y="1380950"/>
            <a:ext cx="1656300" cy="525300"/>
          </a:xfrm>
          <a:prstGeom prst="roundRect">
            <a:avLst>
              <a:gd name="adj" fmla="val 16667"/>
            </a:avLst>
          </a:prstGeom>
          <a:solidFill>
            <a:srgbClr val="FFBA1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ES" sz="900">
                <a:solidFill>
                  <a:schemeClr val="lt1"/>
                </a:solidFill>
                <a:latin typeface="Montserrat"/>
                <a:ea typeface="Montserrat"/>
                <a:cs typeface="Montserrat"/>
                <a:sym typeface="Montserrat"/>
              </a:rPr>
              <a:t>Campaña de conversión (vers. online)</a:t>
            </a:r>
            <a:endParaRPr sz="900">
              <a:solidFill>
                <a:srgbClr val="FFFFFF"/>
              </a:solidFill>
              <a:latin typeface="Montserrat"/>
              <a:ea typeface="Montserrat"/>
              <a:cs typeface="Montserrat"/>
              <a:sym typeface="Montserrat"/>
            </a:endParaRPr>
          </a:p>
        </p:txBody>
      </p:sp>
      <p:cxnSp>
        <p:nvCxnSpPr>
          <p:cNvPr id="562" name="Google Shape;562;p24"/>
          <p:cNvCxnSpPr>
            <a:stCxn id="563" idx="3"/>
            <a:endCxn id="560" idx="1"/>
          </p:cNvCxnSpPr>
          <p:nvPr/>
        </p:nvCxnSpPr>
        <p:spPr>
          <a:xfrm>
            <a:off x="2873600" y="813500"/>
            <a:ext cx="304800" cy="600"/>
          </a:xfrm>
          <a:prstGeom prst="bentConnector3">
            <a:avLst>
              <a:gd name="adj1" fmla="val 49996"/>
            </a:avLst>
          </a:prstGeom>
          <a:noFill/>
          <a:ln w="9525" cap="flat" cmpd="sng">
            <a:solidFill>
              <a:srgbClr val="C2C2C2"/>
            </a:solidFill>
            <a:prstDash val="solid"/>
            <a:round/>
            <a:headEnd type="none" w="sm" len="sm"/>
            <a:tailEnd type="none" w="sm" len="sm"/>
          </a:ln>
        </p:spPr>
      </p:cxnSp>
      <p:cxnSp>
        <p:nvCxnSpPr>
          <p:cNvPr id="564" name="Google Shape;564;p24"/>
          <p:cNvCxnSpPr>
            <a:stCxn id="563" idx="3"/>
            <a:endCxn id="561" idx="1"/>
          </p:cNvCxnSpPr>
          <p:nvPr/>
        </p:nvCxnSpPr>
        <p:spPr>
          <a:xfrm>
            <a:off x="2873600" y="813500"/>
            <a:ext cx="304800" cy="830100"/>
          </a:xfrm>
          <a:prstGeom prst="bentConnector3">
            <a:avLst>
              <a:gd name="adj1" fmla="val 49996"/>
            </a:avLst>
          </a:prstGeom>
          <a:noFill/>
          <a:ln w="9525" cap="flat" cmpd="sng">
            <a:solidFill>
              <a:srgbClr val="C2C2C2"/>
            </a:solidFill>
            <a:prstDash val="solid"/>
            <a:round/>
            <a:headEnd type="none" w="sm" len="sm"/>
            <a:tailEnd type="none" w="sm" len="sm"/>
          </a:ln>
        </p:spPr>
      </p:cxnSp>
      <p:sp>
        <p:nvSpPr>
          <p:cNvPr id="565" name="Google Shape;565;p24"/>
          <p:cNvSpPr/>
          <p:nvPr/>
        </p:nvSpPr>
        <p:spPr>
          <a:xfrm>
            <a:off x="5152600" y="4037000"/>
            <a:ext cx="2206800" cy="324000"/>
          </a:xfrm>
          <a:prstGeom prst="roundRect">
            <a:avLst>
              <a:gd name="adj" fmla="val 16667"/>
            </a:avLst>
          </a:prstGeom>
          <a:solidFill>
            <a:srgbClr val="34A85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ES" sz="900">
                <a:solidFill>
                  <a:srgbClr val="FFFFFF"/>
                </a:solidFill>
                <a:latin typeface="Roboto"/>
                <a:ea typeface="Roboto"/>
                <a:cs typeface="Roboto"/>
                <a:sym typeface="Roboto"/>
              </a:rPr>
              <a:t>Objetivo: Conversión </a:t>
            </a:r>
            <a:endParaRPr sz="900">
              <a:solidFill>
                <a:srgbClr val="FFFFFF"/>
              </a:solidFill>
              <a:latin typeface="Roboto"/>
              <a:ea typeface="Roboto"/>
              <a:cs typeface="Roboto"/>
              <a:sym typeface="Roboto"/>
            </a:endParaRPr>
          </a:p>
        </p:txBody>
      </p:sp>
      <p:sp>
        <p:nvSpPr>
          <p:cNvPr id="563" name="Google Shape;563;p24"/>
          <p:cNvSpPr/>
          <p:nvPr/>
        </p:nvSpPr>
        <p:spPr>
          <a:xfrm>
            <a:off x="1217300" y="550850"/>
            <a:ext cx="1656300" cy="525300"/>
          </a:xfrm>
          <a:prstGeom prst="roundRect">
            <a:avLst>
              <a:gd name="adj" fmla="val 16667"/>
            </a:avLst>
          </a:prstGeom>
          <a:solidFill>
            <a:srgbClr val="FFBA17"/>
          </a:solid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s-ES" sz="900">
                <a:solidFill>
                  <a:schemeClr val="lt1"/>
                </a:solidFill>
                <a:latin typeface="Montserrat"/>
                <a:ea typeface="Montserrat"/>
                <a:cs typeface="Montserrat"/>
                <a:sym typeface="Montserrat"/>
              </a:rPr>
              <a:t>Campaña Diseño visual , formato online</a:t>
            </a:r>
            <a:endParaRPr sz="900">
              <a:solidFill>
                <a:srgbClr val="FFFFFF"/>
              </a:solidFill>
              <a:latin typeface="Montserrat"/>
              <a:ea typeface="Montserrat"/>
              <a:cs typeface="Montserrat"/>
              <a:sym typeface="Montserrat"/>
            </a:endParaRPr>
          </a:p>
        </p:txBody>
      </p:sp>
      <p:cxnSp>
        <p:nvCxnSpPr>
          <p:cNvPr id="566" name="Google Shape;566;p24"/>
          <p:cNvCxnSpPr>
            <a:stCxn id="558" idx="2"/>
            <a:endCxn id="563" idx="1"/>
          </p:cNvCxnSpPr>
          <p:nvPr/>
        </p:nvCxnSpPr>
        <p:spPr>
          <a:xfrm rot="10800000" flipH="1">
            <a:off x="912500" y="813450"/>
            <a:ext cx="304800" cy="1758300"/>
          </a:xfrm>
          <a:prstGeom prst="bentConnector3">
            <a:avLst>
              <a:gd name="adj1" fmla="val 50000"/>
            </a:avLst>
          </a:prstGeom>
          <a:noFill/>
          <a:ln w="9525" cap="flat" cmpd="sng">
            <a:solidFill>
              <a:srgbClr val="C2C2C2"/>
            </a:solidFill>
            <a:prstDash val="solid"/>
            <a:round/>
            <a:headEnd type="none" w="sm" len="sm"/>
            <a:tailEnd type="none" w="sm" len="sm"/>
          </a:ln>
        </p:spPr>
      </p:cxnSp>
      <p:sp>
        <p:nvSpPr>
          <p:cNvPr id="567" name="Google Shape;567;p24"/>
          <p:cNvSpPr/>
          <p:nvPr/>
        </p:nvSpPr>
        <p:spPr>
          <a:xfrm>
            <a:off x="7613925" y="965900"/>
            <a:ext cx="1380600" cy="525300"/>
          </a:xfrm>
          <a:prstGeom prst="roundRect">
            <a:avLst>
              <a:gd name="adj" fmla="val 16667"/>
            </a:avLst>
          </a:prstGeom>
          <a:solidFill>
            <a:srgbClr val="FFBA1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ES" sz="900">
                <a:solidFill>
                  <a:srgbClr val="FFFFFF"/>
                </a:solidFill>
                <a:latin typeface="Montserrat"/>
                <a:ea typeface="Montserrat"/>
                <a:cs typeface="Montserrat"/>
                <a:sym typeface="Montserrat"/>
              </a:rPr>
              <a:t>Geolocalizaciòn: Toda España</a:t>
            </a:r>
            <a:endParaRPr sz="900">
              <a:solidFill>
                <a:srgbClr val="FFFFFF"/>
              </a:solidFill>
              <a:latin typeface="Montserrat"/>
              <a:ea typeface="Montserrat"/>
              <a:cs typeface="Montserrat"/>
              <a:sym typeface="Montserrat"/>
            </a:endParaRPr>
          </a:p>
        </p:txBody>
      </p:sp>
      <p:cxnSp>
        <p:nvCxnSpPr>
          <p:cNvPr id="568" name="Google Shape;568;p24"/>
          <p:cNvCxnSpPr>
            <a:stCxn id="569" idx="1"/>
            <a:endCxn id="570" idx="3"/>
          </p:cNvCxnSpPr>
          <p:nvPr/>
        </p:nvCxnSpPr>
        <p:spPr>
          <a:xfrm rot="10800000">
            <a:off x="6822600" y="2782700"/>
            <a:ext cx="144900" cy="138600"/>
          </a:xfrm>
          <a:prstGeom prst="bentConnector3">
            <a:avLst>
              <a:gd name="adj1" fmla="val 50000"/>
            </a:avLst>
          </a:prstGeom>
          <a:noFill/>
          <a:ln w="9525" cap="flat" cmpd="sng">
            <a:solidFill>
              <a:srgbClr val="C2C2C2"/>
            </a:solidFill>
            <a:prstDash val="solid"/>
            <a:round/>
            <a:headEnd type="none" w="sm" len="sm"/>
            <a:tailEnd type="none" w="sm" len="sm"/>
          </a:ln>
        </p:spPr>
      </p:cxnSp>
      <p:sp>
        <p:nvSpPr>
          <p:cNvPr id="571" name="Google Shape;571;p24"/>
          <p:cNvSpPr/>
          <p:nvPr/>
        </p:nvSpPr>
        <p:spPr>
          <a:xfrm>
            <a:off x="3178375" y="2712131"/>
            <a:ext cx="1656300" cy="525300"/>
          </a:xfrm>
          <a:prstGeom prst="roundRect">
            <a:avLst>
              <a:gd name="adj" fmla="val 16667"/>
            </a:avLst>
          </a:prstGeom>
          <a:solidFill>
            <a:srgbClr val="FFBA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ES" sz="900">
                <a:solidFill>
                  <a:schemeClr val="lt1"/>
                </a:solidFill>
                <a:latin typeface="Montserrat"/>
                <a:ea typeface="Montserrat"/>
                <a:cs typeface="Montserrat"/>
                <a:sym typeface="Montserrat"/>
              </a:rPr>
              <a:t>Campaña awareness (vers. presencial)</a:t>
            </a:r>
            <a:endParaRPr sz="900">
              <a:solidFill>
                <a:srgbClr val="FFFFFF"/>
              </a:solidFill>
              <a:latin typeface="Montserrat"/>
              <a:ea typeface="Montserrat"/>
              <a:cs typeface="Montserrat"/>
              <a:sym typeface="Montserrat"/>
            </a:endParaRPr>
          </a:p>
        </p:txBody>
      </p:sp>
      <p:sp>
        <p:nvSpPr>
          <p:cNvPr id="572" name="Google Shape;572;p24"/>
          <p:cNvSpPr/>
          <p:nvPr/>
        </p:nvSpPr>
        <p:spPr>
          <a:xfrm>
            <a:off x="3128400" y="3907556"/>
            <a:ext cx="1656300" cy="525300"/>
          </a:xfrm>
          <a:prstGeom prst="roundRect">
            <a:avLst>
              <a:gd name="adj" fmla="val 16667"/>
            </a:avLst>
          </a:prstGeom>
          <a:solidFill>
            <a:srgbClr val="FFBA1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ES" sz="1000">
                <a:solidFill>
                  <a:schemeClr val="lt1"/>
                </a:solidFill>
                <a:latin typeface="Roboto"/>
                <a:ea typeface="Roboto"/>
                <a:cs typeface="Roboto"/>
                <a:sym typeface="Roboto"/>
              </a:rPr>
              <a:t>Campaña de conversión (vers. presencial)</a:t>
            </a:r>
            <a:endParaRPr sz="1100">
              <a:solidFill>
                <a:srgbClr val="FFFFFF"/>
              </a:solidFill>
              <a:latin typeface="Roboto"/>
              <a:ea typeface="Roboto"/>
              <a:cs typeface="Roboto"/>
              <a:sym typeface="Roboto"/>
            </a:endParaRPr>
          </a:p>
        </p:txBody>
      </p:sp>
      <p:cxnSp>
        <p:nvCxnSpPr>
          <p:cNvPr id="573" name="Google Shape;573;p24"/>
          <p:cNvCxnSpPr>
            <a:stCxn id="559" idx="3"/>
            <a:endCxn id="571" idx="1"/>
          </p:cNvCxnSpPr>
          <p:nvPr/>
        </p:nvCxnSpPr>
        <p:spPr>
          <a:xfrm rot="10800000" flipH="1">
            <a:off x="2793700" y="2974781"/>
            <a:ext cx="384600" cy="525600"/>
          </a:xfrm>
          <a:prstGeom prst="bentConnector3">
            <a:avLst>
              <a:gd name="adj1" fmla="val 50010"/>
            </a:avLst>
          </a:prstGeom>
          <a:noFill/>
          <a:ln w="9525" cap="flat" cmpd="sng">
            <a:solidFill>
              <a:srgbClr val="C2C2C2"/>
            </a:solidFill>
            <a:prstDash val="solid"/>
            <a:round/>
            <a:headEnd type="none" w="sm" len="sm"/>
            <a:tailEnd type="none" w="sm" len="sm"/>
          </a:ln>
        </p:spPr>
      </p:cxnSp>
      <p:cxnSp>
        <p:nvCxnSpPr>
          <p:cNvPr id="574" name="Google Shape;574;p24"/>
          <p:cNvCxnSpPr>
            <a:stCxn id="559" idx="3"/>
            <a:endCxn id="572" idx="1"/>
          </p:cNvCxnSpPr>
          <p:nvPr/>
        </p:nvCxnSpPr>
        <p:spPr>
          <a:xfrm>
            <a:off x="2793700" y="3500381"/>
            <a:ext cx="334800" cy="669900"/>
          </a:xfrm>
          <a:prstGeom prst="bentConnector3">
            <a:avLst>
              <a:gd name="adj1" fmla="val 49985"/>
            </a:avLst>
          </a:prstGeom>
          <a:noFill/>
          <a:ln w="9525" cap="flat" cmpd="sng">
            <a:solidFill>
              <a:srgbClr val="C2C2C2"/>
            </a:solidFill>
            <a:prstDash val="solid"/>
            <a:round/>
            <a:headEnd type="none" w="sm" len="sm"/>
            <a:tailEnd type="none" w="sm" len="sm"/>
          </a:ln>
        </p:spPr>
      </p:cxnSp>
      <p:sp>
        <p:nvSpPr>
          <p:cNvPr id="575" name="Google Shape;575;p24"/>
          <p:cNvSpPr/>
          <p:nvPr/>
        </p:nvSpPr>
        <p:spPr>
          <a:xfrm>
            <a:off x="5139500" y="1508000"/>
            <a:ext cx="2206800" cy="324000"/>
          </a:xfrm>
          <a:prstGeom prst="roundRect">
            <a:avLst>
              <a:gd name="adj" fmla="val 16667"/>
            </a:avLst>
          </a:prstGeom>
          <a:solidFill>
            <a:srgbClr val="34A85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ES" sz="900">
                <a:solidFill>
                  <a:srgbClr val="FFFFFF"/>
                </a:solidFill>
                <a:latin typeface="Roboto"/>
                <a:ea typeface="Roboto"/>
                <a:cs typeface="Roboto"/>
                <a:sym typeface="Roboto"/>
              </a:rPr>
              <a:t>Objetivo: Conversión </a:t>
            </a:r>
            <a:endParaRPr sz="900">
              <a:solidFill>
                <a:srgbClr val="FFFFFF"/>
              </a:solidFill>
              <a:latin typeface="Roboto"/>
              <a:ea typeface="Roboto"/>
              <a:cs typeface="Roboto"/>
              <a:sym typeface="Roboto"/>
            </a:endParaRPr>
          </a:p>
        </p:txBody>
      </p:sp>
      <p:sp>
        <p:nvSpPr>
          <p:cNvPr id="576" name="Google Shape;576;p24"/>
          <p:cNvSpPr/>
          <p:nvPr/>
        </p:nvSpPr>
        <p:spPr>
          <a:xfrm>
            <a:off x="7614825" y="3282375"/>
            <a:ext cx="1378800" cy="525300"/>
          </a:xfrm>
          <a:prstGeom prst="roundRect">
            <a:avLst>
              <a:gd name="adj" fmla="val 16667"/>
            </a:avLst>
          </a:prstGeom>
          <a:solidFill>
            <a:srgbClr val="FFBA17"/>
          </a:solidFill>
          <a:ln w="9525" cap="flat" cmpd="sng">
            <a:solidFill>
              <a:srgbClr val="FFBA1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ES" sz="900">
                <a:solidFill>
                  <a:schemeClr val="lt1"/>
                </a:solidFill>
                <a:latin typeface="Montserrat"/>
                <a:ea typeface="Montserrat"/>
                <a:cs typeface="Montserrat"/>
                <a:sym typeface="Montserrat"/>
              </a:rPr>
              <a:t>Geolocalizaciòn: Madrid y alrededores</a:t>
            </a:r>
            <a:endParaRPr sz="900">
              <a:solidFill>
                <a:schemeClr val="lt1"/>
              </a:solidFill>
              <a:latin typeface="Montserrat"/>
              <a:ea typeface="Montserrat"/>
              <a:cs typeface="Montserrat"/>
              <a:sym typeface="Montserrat"/>
            </a:endParaRPr>
          </a:p>
        </p:txBody>
      </p:sp>
      <p:sp>
        <p:nvSpPr>
          <p:cNvPr id="577" name="Google Shape;577;p24"/>
          <p:cNvSpPr/>
          <p:nvPr/>
        </p:nvSpPr>
        <p:spPr>
          <a:xfrm>
            <a:off x="5121050" y="590150"/>
            <a:ext cx="2206500" cy="446700"/>
          </a:xfrm>
          <a:prstGeom prst="roundRect">
            <a:avLst>
              <a:gd name="adj" fmla="val 16667"/>
            </a:avLst>
          </a:prstGeom>
          <a:solidFill>
            <a:srgbClr val="34A85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ES" sz="900">
                <a:solidFill>
                  <a:srgbClr val="FFFFFF"/>
                </a:solidFill>
                <a:latin typeface="Roboto"/>
                <a:ea typeface="Roboto"/>
                <a:cs typeface="Roboto"/>
                <a:sym typeface="Roboto"/>
              </a:rPr>
              <a:t>Objetivo</a:t>
            </a:r>
            <a:endParaRPr sz="900">
              <a:solidFill>
                <a:srgbClr val="FFFFFF"/>
              </a:solidFill>
              <a:latin typeface="Roboto"/>
              <a:ea typeface="Roboto"/>
              <a:cs typeface="Roboto"/>
              <a:sym typeface="Roboto"/>
            </a:endParaRPr>
          </a:p>
          <a:p>
            <a:pPr marL="0" lvl="0" indent="0" algn="ctr" rtl="0">
              <a:spcBef>
                <a:spcPts val="0"/>
              </a:spcBef>
              <a:spcAft>
                <a:spcPts val="0"/>
              </a:spcAft>
              <a:buNone/>
            </a:pPr>
            <a:r>
              <a:rPr lang="es-ES" sz="900">
                <a:solidFill>
                  <a:srgbClr val="FFFFFF"/>
                </a:solidFill>
                <a:latin typeface="Roboto"/>
                <a:ea typeface="Roboto"/>
                <a:cs typeface="Roboto"/>
                <a:sym typeface="Roboto"/>
              </a:rPr>
              <a:t>Visualizaciòn de la Landing Page</a:t>
            </a:r>
            <a:endParaRPr sz="900">
              <a:solidFill>
                <a:srgbClr val="FFFFFF"/>
              </a:solidFill>
              <a:latin typeface="Roboto"/>
              <a:ea typeface="Roboto"/>
              <a:cs typeface="Roboto"/>
              <a:sym typeface="Roboto"/>
            </a:endParaRPr>
          </a:p>
        </p:txBody>
      </p:sp>
      <p:sp>
        <p:nvSpPr>
          <p:cNvPr id="578" name="Google Shape;578;p24"/>
          <p:cNvSpPr/>
          <p:nvPr/>
        </p:nvSpPr>
        <p:spPr>
          <a:xfrm>
            <a:off x="5139650" y="2711150"/>
            <a:ext cx="2206500" cy="446700"/>
          </a:xfrm>
          <a:prstGeom prst="roundRect">
            <a:avLst>
              <a:gd name="adj" fmla="val 16667"/>
            </a:avLst>
          </a:prstGeom>
          <a:solidFill>
            <a:srgbClr val="34A85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ES" sz="900">
                <a:solidFill>
                  <a:srgbClr val="FFFFFF"/>
                </a:solidFill>
                <a:latin typeface="Roboto"/>
                <a:ea typeface="Roboto"/>
                <a:cs typeface="Roboto"/>
                <a:sym typeface="Roboto"/>
              </a:rPr>
              <a:t>Objetivo</a:t>
            </a:r>
            <a:endParaRPr sz="900">
              <a:solidFill>
                <a:srgbClr val="FFFFFF"/>
              </a:solidFill>
              <a:latin typeface="Roboto"/>
              <a:ea typeface="Roboto"/>
              <a:cs typeface="Roboto"/>
              <a:sym typeface="Roboto"/>
            </a:endParaRPr>
          </a:p>
          <a:p>
            <a:pPr marL="0" lvl="0" indent="0" algn="ctr" rtl="0">
              <a:spcBef>
                <a:spcPts val="0"/>
              </a:spcBef>
              <a:spcAft>
                <a:spcPts val="0"/>
              </a:spcAft>
              <a:buNone/>
            </a:pPr>
            <a:r>
              <a:rPr lang="es-ES" sz="900">
                <a:solidFill>
                  <a:srgbClr val="FFFFFF"/>
                </a:solidFill>
                <a:latin typeface="Roboto"/>
                <a:ea typeface="Roboto"/>
                <a:cs typeface="Roboto"/>
                <a:sym typeface="Roboto"/>
              </a:rPr>
              <a:t>Visualizaciòn de la Landing Page</a:t>
            </a:r>
            <a:endParaRPr sz="900">
              <a:solidFill>
                <a:srgbClr val="FFFFFF"/>
              </a:solidFill>
              <a:latin typeface="Roboto"/>
              <a:ea typeface="Roboto"/>
              <a:cs typeface="Roboto"/>
              <a:sym typeface="Roboto"/>
            </a:endParaRPr>
          </a:p>
        </p:txBody>
      </p:sp>
      <p:pic>
        <p:nvPicPr>
          <p:cNvPr id="579" name="Google Shape;579;p24"/>
          <p:cNvPicPr preferRelativeResize="0"/>
          <p:nvPr/>
        </p:nvPicPr>
        <p:blipFill>
          <a:blip r:embed="rId3">
            <a:alphaModFix/>
          </a:blip>
          <a:stretch>
            <a:fillRect/>
          </a:stretch>
        </p:blipFill>
        <p:spPr>
          <a:xfrm>
            <a:off x="7918948" y="1"/>
            <a:ext cx="1225050" cy="21774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25"/>
          <p:cNvSpPr txBox="1">
            <a:spLocks noGrp="1"/>
          </p:cNvSpPr>
          <p:nvPr>
            <p:ph type="title"/>
          </p:nvPr>
        </p:nvSpPr>
        <p:spPr>
          <a:xfrm>
            <a:off x="5884051" y="4832150"/>
            <a:ext cx="2716800" cy="174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s-ES" sz="1000">
                <a:solidFill>
                  <a:schemeClr val="dk1"/>
                </a:solidFill>
                <a:latin typeface="Montserrat"/>
                <a:ea typeface="Montserrat"/>
                <a:cs typeface="Montserrat"/>
                <a:sym typeface="Montserrat"/>
              </a:rPr>
              <a:t>Estructura de Campañas en Tik Tok</a:t>
            </a:r>
            <a:endParaRPr/>
          </a:p>
        </p:txBody>
      </p:sp>
      <p:cxnSp>
        <p:nvCxnSpPr>
          <p:cNvPr id="585" name="Google Shape;585;p25"/>
          <p:cNvCxnSpPr>
            <a:stCxn id="586" idx="2"/>
            <a:endCxn id="587" idx="1"/>
          </p:cNvCxnSpPr>
          <p:nvPr/>
        </p:nvCxnSpPr>
        <p:spPr>
          <a:xfrm>
            <a:off x="912500" y="2571750"/>
            <a:ext cx="225000" cy="928500"/>
          </a:xfrm>
          <a:prstGeom prst="bentConnector3">
            <a:avLst>
              <a:gd name="adj1" fmla="val 65456"/>
            </a:avLst>
          </a:prstGeom>
          <a:noFill/>
          <a:ln w="9525" cap="flat" cmpd="sng">
            <a:solidFill>
              <a:srgbClr val="C2C2C2"/>
            </a:solidFill>
            <a:prstDash val="solid"/>
            <a:round/>
            <a:headEnd type="none" w="sm" len="sm"/>
            <a:tailEnd type="none" w="sm" len="sm"/>
          </a:ln>
        </p:spPr>
      </p:cxnSp>
      <p:sp>
        <p:nvSpPr>
          <p:cNvPr id="586" name="Google Shape;586;p25"/>
          <p:cNvSpPr/>
          <p:nvPr/>
        </p:nvSpPr>
        <p:spPr>
          <a:xfrm rot="-5400000">
            <a:off x="-1371400" y="2309100"/>
            <a:ext cx="4042500" cy="525300"/>
          </a:xfrm>
          <a:prstGeom prst="roundRect">
            <a:avLst>
              <a:gd name="adj" fmla="val 16667"/>
            </a:avLst>
          </a:prstGeom>
          <a:solidFill>
            <a:srgbClr val="FFBA17"/>
          </a:solidFill>
          <a:ln>
            <a:noFill/>
          </a:ln>
        </p:spPr>
        <p:txBody>
          <a:bodyPr spcFirstLastPara="1" wrap="square" lIns="91425" tIns="91425" rIns="91425" bIns="91425" anchor="t" anchorCtr="0">
            <a:noAutofit/>
          </a:bodyPr>
          <a:lstStyle/>
          <a:p>
            <a:pPr marL="457200" lvl="0" indent="0" algn="ctr" rtl="0">
              <a:spcBef>
                <a:spcPts val="0"/>
              </a:spcBef>
              <a:spcAft>
                <a:spcPts val="0"/>
              </a:spcAft>
              <a:buNone/>
            </a:pPr>
            <a:r>
              <a:rPr lang="es-ES" b="1">
                <a:solidFill>
                  <a:schemeClr val="lt1"/>
                </a:solidFill>
                <a:latin typeface="Montserrat"/>
                <a:ea typeface="Montserrat"/>
                <a:cs typeface="Montserrat"/>
                <a:sym typeface="Montserrat"/>
              </a:rPr>
              <a:t>Master en Arte Digital</a:t>
            </a:r>
            <a:endParaRPr b="1">
              <a:solidFill>
                <a:schemeClr val="lt1"/>
              </a:solidFill>
              <a:latin typeface="Montserrat"/>
              <a:ea typeface="Montserrat"/>
              <a:cs typeface="Montserrat"/>
              <a:sym typeface="Montserrat"/>
            </a:endParaRPr>
          </a:p>
        </p:txBody>
      </p:sp>
      <p:sp>
        <p:nvSpPr>
          <p:cNvPr id="587" name="Google Shape;587;p25"/>
          <p:cNvSpPr/>
          <p:nvPr/>
        </p:nvSpPr>
        <p:spPr>
          <a:xfrm>
            <a:off x="1137400" y="3237731"/>
            <a:ext cx="1656300" cy="525300"/>
          </a:xfrm>
          <a:prstGeom prst="roundRect">
            <a:avLst>
              <a:gd name="adj" fmla="val 16667"/>
            </a:avLst>
          </a:prstGeom>
          <a:solidFill>
            <a:srgbClr val="FFBA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ES" sz="1000">
                <a:solidFill>
                  <a:schemeClr val="lt1"/>
                </a:solidFill>
                <a:latin typeface="Roboto"/>
                <a:ea typeface="Roboto"/>
                <a:cs typeface="Roboto"/>
                <a:sym typeface="Roboto"/>
              </a:rPr>
              <a:t>Campaña </a:t>
            </a:r>
            <a:r>
              <a:rPr lang="es-ES" sz="1000">
                <a:solidFill>
                  <a:schemeClr val="lt1"/>
                </a:solidFill>
                <a:latin typeface="Montserrat"/>
                <a:ea typeface="Montserrat"/>
                <a:cs typeface="Montserrat"/>
                <a:sym typeface="Montserrat"/>
              </a:rPr>
              <a:t>Master en Arte Digital, </a:t>
            </a:r>
            <a:r>
              <a:rPr lang="es-ES" sz="1000">
                <a:solidFill>
                  <a:schemeClr val="lt1"/>
                </a:solidFill>
                <a:latin typeface="Roboto"/>
                <a:ea typeface="Roboto"/>
                <a:cs typeface="Roboto"/>
                <a:sym typeface="Roboto"/>
              </a:rPr>
              <a:t>formato presencial</a:t>
            </a:r>
            <a:endParaRPr sz="1100">
              <a:solidFill>
                <a:schemeClr val="lt1"/>
              </a:solidFill>
              <a:latin typeface="Roboto"/>
              <a:ea typeface="Roboto"/>
              <a:cs typeface="Roboto"/>
              <a:sym typeface="Roboto"/>
            </a:endParaRPr>
          </a:p>
        </p:txBody>
      </p:sp>
      <p:sp>
        <p:nvSpPr>
          <p:cNvPr id="588" name="Google Shape;588;p25"/>
          <p:cNvSpPr/>
          <p:nvPr/>
        </p:nvSpPr>
        <p:spPr>
          <a:xfrm>
            <a:off x="3178375" y="550850"/>
            <a:ext cx="1656300" cy="525300"/>
          </a:xfrm>
          <a:prstGeom prst="roundRect">
            <a:avLst>
              <a:gd name="adj" fmla="val 16667"/>
            </a:avLst>
          </a:prstGeom>
          <a:solidFill>
            <a:srgbClr val="FFBA1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ES" sz="900">
                <a:solidFill>
                  <a:srgbClr val="FFFFFF"/>
                </a:solidFill>
                <a:latin typeface="Montserrat"/>
                <a:ea typeface="Montserrat"/>
                <a:cs typeface="Montserrat"/>
                <a:sym typeface="Montserrat"/>
              </a:rPr>
              <a:t>Campaña awareness (vers. online)</a:t>
            </a:r>
            <a:endParaRPr sz="900">
              <a:solidFill>
                <a:srgbClr val="FFFFFF"/>
              </a:solidFill>
              <a:latin typeface="Montserrat"/>
              <a:ea typeface="Montserrat"/>
              <a:cs typeface="Montserrat"/>
              <a:sym typeface="Montserrat"/>
            </a:endParaRPr>
          </a:p>
        </p:txBody>
      </p:sp>
      <p:sp>
        <p:nvSpPr>
          <p:cNvPr id="589" name="Google Shape;589;p25"/>
          <p:cNvSpPr/>
          <p:nvPr/>
        </p:nvSpPr>
        <p:spPr>
          <a:xfrm>
            <a:off x="3178375" y="1380950"/>
            <a:ext cx="1656300" cy="525300"/>
          </a:xfrm>
          <a:prstGeom prst="roundRect">
            <a:avLst>
              <a:gd name="adj" fmla="val 16667"/>
            </a:avLst>
          </a:prstGeom>
          <a:solidFill>
            <a:srgbClr val="FFBA1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ES" sz="900">
                <a:solidFill>
                  <a:schemeClr val="lt1"/>
                </a:solidFill>
                <a:latin typeface="Montserrat"/>
                <a:ea typeface="Montserrat"/>
                <a:cs typeface="Montserrat"/>
                <a:sym typeface="Montserrat"/>
              </a:rPr>
              <a:t>Campaña de conversión (vers. online)</a:t>
            </a:r>
            <a:endParaRPr sz="900">
              <a:solidFill>
                <a:srgbClr val="FFFFFF"/>
              </a:solidFill>
              <a:latin typeface="Montserrat"/>
              <a:ea typeface="Montserrat"/>
              <a:cs typeface="Montserrat"/>
              <a:sym typeface="Montserrat"/>
            </a:endParaRPr>
          </a:p>
        </p:txBody>
      </p:sp>
      <p:cxnSp>
        <p:nvCxnSpPr>
          <p:cNvPr id="590" name="Google Shape;590;p25"/>
          <p:cNvCxnSpPr>
            <a:stCxn id="591" idx="3"/>
            <a:endCxn id="588" idx="1"/>
          </p:cNvCxnSpPr>
          <p:nvPr/>
        </p:nvCxnSpPr>
        <p:spPr>
          <a:xfrm>
            <a:off x="2873600" y="813500"/>
            <a:ext cx="304800" cy="600"/>
          </a:xfrm>
          <a:prstGeom prst="bentConnector3">
            <a:avLst>
              <a:gd name="adj1" fmla="val 49996"/>
            </a:avLst>
          </a:prstGeom>
          <a:noFill/>
          <a:ln w="9525" cap="flat" cmpd="sng">
            <a:solidFill>
              <a:srgbClr val="C2C2C2"/>
            </a:solidFill>
            <a:prstDash val="solid"/>
            <a:round/>
            <a:headEnd type="none" w="sm" len="sm"/>
            <a:tailEnd type="none" w="sm" len="sm"/>
          </a:ln>
        </p:spPr>
      </p:cxnSp>
      <p:cxnSp>
        <p:nvCxnSpPr>
          <p:cNvPr id="592" name="Google Shape;592;p25"/>
          <p:cNvCxnSpPr>
            <a:stCxn id="591" idx="3"/>
            <a:endCxn id="589" idx="1"/>
          </p:cNvCxnSpPr>
          <p:nvPr/>
        </p:nvCxnSpPr>
        <p:spPr>
          <a:xfrm>
            <a:off x="2873600" y="813500"/>
            <a:ext cx="304800" cy="830100"/>
          </a:xfrm>
          <a:prstGeom prst="bentConnector3">
            <a:avLst>
              <a:gd name="adj1" fmla="val 49996"/>
            </a:avLst>
          </a:prstGeom>
          <a:noFill/>
          <a:ln w="9525" cap="flat" cmpd="sng">
            <a:solidFill>
              <a:srgbClr val="C2C2C2"/>
            </a:solidFill>
            <a:prstDash val="solid"/>
            <a:round/>
            <a:headEnd type="none" w="sm" len="sm"/>
            <a:tailEnd type="none" w="sm" len="sm"/>
          </a:ln>
        </p:spPr>
      </p:cxnSp>
      <p:sp>
        <p:nvSpPr>
          <p:cNvPr id="593" name="Google Shape;593;p25"/>
          <p:cNvSpPr/>
          <p:nvPr/>
        </p:nvSpPr>
        <p:spPr>
          <a:xfrm>
            <a:off x="5121050" y="4037000"/>
            <a:ext cx="2031900" cy="266400"/>
          </a:xfrm>
          <a:prstGeom prst="roundRect">
            <a:avLst>
              <a:gd name="adj" fmla="val 16667"/>
            </a:avLst>
          </a:prstGeom>
          <a:solidFill>
            <a:srgbClr val="34A85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ES" sz="900">
                <a:solidFill>
                  <a:srgbClr val="FFFFFF"/>
                </a:solidFill>
                <a:latin typeface="Roboto"/>
                <a:ea typeface="Roboto"/>
                <a:cs typeface="Roboto"/>
                <a:sym typeface="Roboto"/>
              </a:rPr>
              <a:t>Objetivo: Conversión </a:t>
            </a:r>
            <a:endParaRPr sz="900">
              <a:solidFill>
                <a:srgbClr val="FFFFFF"/>
              </a:solidFill>
              <a:latin typeface="Roboto"/>
              <a:ea typeface="Roboto"/>
              <a:cs typeface="Roboto"/>
              <a:sym typeface="Roboto"/>
            </a:endParaRPr>
          </a:p>
        </p:txBody>
      </p:sp>
      <p:sp>
        <p:nvSpPr>
          <p:cNvPr id="591" name="Google Shape;591;p25"/>
          <p:cNvSpPr/>
          <p:nvPr/>
        </p:nvSpPr>
        <p:spPr>
          <a:xfrm>
            <a:off x="1217300" y="550850"/>
            <a:ext cx="1656300" cy="525300"/>
          </a:xfrm>
          <a:prstGeom prst="roundRect">
            <a:avLst>
              <a:gd name="adj" fmla="val 16667"/>
            </a:avLst>
          </a:prstGeom>
          <a:solidFill>
            <a:srgbClr val="FFBA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ES" sz="900">
                <a:solidFill>
                  <a:schemeClr val="lt1"/>
                </a:solidFill>
                <a:latin typeface="Montserrat"/>
                <a:ea typeface="Montserrat"/>
                <a:cs typeface="Montserrat"/>
                <a:sym typeface="Montserrat"/>
              </a:rPr>
              <a:t>Campaña </a:t>
            </a:r>
            <a:r>
              <a:rPr lang="es-ES" sz="1000">
                <a:solidFill>
                  <a:schemeClr val="lt1"/>
                </a:solidFill>
                <a:latin typeface="Montserrat"/>
                <a:ea typeface="Montserrat"/>
                <a:cs typeface="Montserrat"/>
                <a:sym typeface="Montserrat"/>
              </a:rPr>
              <a:t>Master en Arte Digital</a:t>
            </a:r>
            <a:r>
              <a:rPr lang="es-ES" sz="900">
                <a:solidFill>
                  <a:schemeClr val="lt1"/>
                </a:solidFill>
                <a:latin typeface="Montserrat"/>
                <a:ea typeface="Montserrat"/>
                <a:cs typeface="Montserrat"/>
                <a:sym typeface="Montserrat"/>
              </a:rPr>
              <a:t>, formato online</a:t>
            </a:r>
            <a:endParaRPr sz="900">
              <a:solidFill>
                <a:schemeClr val="lt1"/>
              </a:solidFill>
              <a:latin typeface="Montserrat"/>
              <a:ea typeface="Montserrat"/>
              <a:cs typeface="Montserrat"/>
              <a:sym typeface="Montserrat"/>
            </a:endParaRPr>
          </a:p>
        </p:txBody>
      </p:sp>
      <p:cxnSp>
        <p:nvCxnSpPr>
          <p:cNvPr id="594" name="Google Shape;594;p25"/>
          <p:cNvCxnSpPr>
            <a:stCxn id="586" idx="2"/>
            <a:endCxn id="591" idx="1"/>
          </p:cNvCxnSpPr>
          <p:nvPr/>
        </p:nvCxnSpPr>
        <p:spPr>
          <a:xfrm rot="10800000" flipH="1">
            <a:off x="912500" y="813450"/>
            <a:ext cx="304800" cy="1758300"/>
          </a:xfrm>
          <a:prstGeom prst="bentConnector3">
            <a:avLst>
              <a:gd name="adj1" fmla="val 50000"/>
            </a:avLst>
          </a:prstGeom>
          <a:noFill/>
          <a:ln w="9525" cap="flat" cmpd="sng">
            <a:solidFill>
              <a:srgbClr val="C2C2C2"/>
            </a:solidFill>
            <a:prstDash val="solid"/>
            <a:round/>
            <a:headEnd type="none" w="sm" len="sm"/>
            <a:tailEnd type="none" w="sm" len="sm"/>
          </a:ln>
        </p:spPr>
      </p:cxnSp>
      <p:sp>
        <p:nvSpPr>
          <p:cNvPr id="595" name="Google Shape;595;p25"/>
          <p:cNvSpPr/>
          <p:nvPr/>
        </p:nvSpPr>
        <p:spPr>
          <a:xfrm>
            <a:off x="7613925" y="855650"/>
            <a:ext cx="1380600" cy="525300"/>
          </a:xfrm>
          <a:prstGeom prst="roundRect">
            <a:avLst>
              <a:gd name="adj" fmla="val 16667"/>
            </a:avLst>
          </a:prstGeom>
          <a:solidFill>
            <a:srgbClr val="FFBA1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ES" sz="900">
                <a:solidFill>
                  <a:srgbClr val="FFFFFF"/>
                </a:solidFill>
                <a:latin typeface="Montserrat"/>
                <a:ea typeface="Montserrat"/>
                <a:cs typeface="Montserrat"/>
                <a:sym typeface="Montserrat"/>
              </a:rPr>
              <a:t>Geolocalizaciòn: Toda España</a:t>
            </a:r>
            <a:endParaRPr sz="900">
              <a:solidFill>
                <a:srgbClr val="FFFFFF"/>
              </a:solidFill>
              <a:latin typeface="Montserrat"/>
              <a:ea typeface="Montserrat"/>
              <a:cs typeface="Montserrat"/>
              <a:sym typeface="Montserrat"/>
            </a:endParaRPr>
          </a:p>
        </p:txBody>
      </p:sp>
      <p:cxnSp>
        <p:nvCxnSpPr>
          <p:cNvPr id="596" name="Google Shape;596;p25"/>
          <p:cNvCxnSpPr>
            <a:stCxn id="597" idx="1"/>
            <a:endCxn id="598" idx="3"/>
          </p:cNvCxnSpPr>
          <p:nvPr/>
        </p:nvCxnSpPr>
        <p:spPr>
          <a:xfrm rot="10800000">
            <a:off x="6822600" y="2782700"/>
            <a:ext cx="144900" cy="138600"/>
          </a:xfrm>
          <a:prstGeom prst="bentConnector3">
            <a:avLst>
              <a:gd name="adj1" fmla="val 50000"/>
            </a:avLst>
          </a:prstGeom>
          <a:noFill/>
          <a:ln w="9525" cap="flat" cmpd="sng">
            <a:solidFill>
              <a:srgbClr val="C2C2C2"/>
            </a:solidFill>
            <a:prstDash val="solid"/>
            <a:round/>
            <a:headEnd type="none" w="sm" len="sm"/>
            <a:tailEnd type="none" w="sm" len="sm"/>
          </a:ln>
        </p:spPr>
      </p:cxnSp>
      <p:sp>
        <p:nvSpPr>
          <p:cNvPr id="599" name="Google Shape;599;p25"/>
          <p:cNvSpPr/>
          <p:nvPr/>
        </p:nvSpPr>
        <p:spPr>
          <a:xfrm>
            <a:off x="3178375" y="2712131"/>
            <a:ext cx="1656300" cy="525300"/>
          </a:xfrm>
          <a:prstGeom prst="roundRect">
            <a:avLst>
              <a:gd name="adj" fmla="val 16667"/>
            </a:avLst>
          </a:prstGeom>
          <a:solidFill>
            <a:srgbClr val="FFBA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ES" sz="900">
                <a:solidFill>
                  <a:schemeClr val="lt1"/>
                </a:solidFill>
                <a:latin typeface="Montserrat"/>
                <a:ea typeface="Montserrat"/>
                <a:cs typeface="Montserrat"/>
                <a:sym typeface="Montserrat"/>
              </a:rPr>
              <a:t>Campaña awareness (vers. presencial)</a:t>
            </a:r>
            <a:endParaRPr sz="900">
              <a:solidFill>
                <a:srgbClr val="FFFFFF"/>
              </a:solidFill>
              <a:latin typeface="Montserrat"/>
              <a:ea typeface="Montserrat"/>
              <a:cs typeface="Montserrat"/>
              <a:sym typeface="Montserrat"/>
            </a:endParaRPr>
          </a:p>
        </p:txBody>
      </p:sp>
      <p:sp>
        <p:nvSpPr>
          <p:cNvPr id="600" name="Google Shape;600;p25"/>
          <p:cNvSpPr/>
          <p:nvPr/>
        </p:nvSpPr>
        <p:spPr>
          <a:xfrm>
            <a:off x="3128400" y="3907556"/>
            <a:ext cx="1656300" cy="525300"/>
          </a:xfrm>
          <a:prstGeom prst="roundRect">
            <a:avLst>
              <a:gd name="adj" fmla="val 16667"/>
            </a:avLst>
          </a:prstGeom>
          <a:solidFill>
            <a:srgbClr val="FFBA1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ES" sz="1000">
                <a:solidFill>
                  <a:schemeClr val="lt1"/>
                </a:solidFill>
                <a:latin typeface="Roboto"/>
                <a:ea typeface="Roboto"/>
                <a:cs typeface="Roboto"/>
                <a:sym typeface="Roboto"/>
              </a:rPr>
              <a:t>Campaña de conversión (vers. presencial)</a:t>
            </a:r>
            <a:endParaRPr sz="1100">
              <a:solidFill>
                <a:srgbClr val="FFFFFF"/>
              </a:solidFill>
              <a:latin typeface="Roboto"/>
              <a:ea typeface="Roboto"/>
              <a:cs typeface="Roboto"/>
              <a:sym typeface="Roboto"/>
            </a:endParaRPr>
          </a:p>
        </p:txBody>
      </p:sp>
      <p:cxnSp>
        <p:nvCxnSpPr>
          <p:cNvPr id="601" name="Google Shape;601;p25"/>
          <p:cNvCxnSpPr>
            <a:stCxn id="587" idx="3"/>
            <a:endCxn id="599" idx="1"/>
          </p:cNvCxnSpPr>
          <p:nvPr/>
        </p:nvCxnSpPr>
        <p:spPr>
          <a:xfrm rot="10800000" flipH="1">
            <a:off x="2793700" y="2974781"/>
            <a:ext cx="384600" cy="525600"/>
          </a:xfrm>
          <a:prstGeom prst="bentConnector3">
            <a:avLst>
              <a:gd name="adj1" fmla="val 50010"/>
            </a:avLst>
          </a:prstGeom>
          <a:noFill/>
          <a:ln w="9525" cap="flat" cmpd="sng">
            <a:solidFill>
              <a:srgbClr val="C2C2C2"/>
            </a:solidFill>
            <a:prstDash val="solid"/>
            <a:round/>
            <a:headEnd type="none" w="sm" len="sm"/>
            <a:tailEnd type="none" w="sm" len="sm"/>
          </a:ln>
        </p:spPr>
      </p:cxnSp>
      <p:cxnSp>
        <p:nvCxnSpPr>
          <p:cNvPr id="602" name="Google Shape;602;p25"/>
          <p:cNvCxnSpPr>
            <a:stCxn id="587" idx="3"/>
            <a:endCxn id="600" idx="1"/>
          </p:cNvCxnSpPr>
          <p:nvPr/>
        </p:nvCxnSpPr>
        <p:spPr>
          <a:xfrm>
            <a:off x="2793700" y="3500381"/>
            <a:ext cx="334800" cy="669900"/>
          </a:xfrm>
          <a:prstGeom prst="bentConnector3">
            <a:avLst>
              <a:gd name="adj1" fmla="val 49985"/>
            </a:avLst>
          </a:prstGeom>
          <a:noFill/>
          <a:ln w="9525" cap="flat" cmpd="sng">
            <a:solidFill>
              <a:srgbClr val="C2C2C2"/>
            </a:solidFill>
            <a:prstDash val="solid"/>
            <a:round/>
            <a:headEnd type="none" w="sm" len="sm"/>
            <a:tailEnd type="none" w="sm" len="sm"/>
          </a:ln>
        </p:spPr>
      </p:cxnSp>
      <p:sp>
        <p:nvSpPr>
          <p:cNvPr id="603" name="Google Shape;603;p25"/>
          <p:cNvSpPr/>
          <p:nvPr/>
        </p:nvSpPr>
        <p:spPr>
          <a:xfrm>
            <a:off x="5188850" y="1510400"/>
            <a:ext cx="1964100" cy="266400"/>
          </a:xfrm>
          <a:prstGeom prst="roundRect">
            <a:avLst>
              <a:gd name="adj" fmla="val 16667"/>
            </a:avLst>
          </a:prstGeom>
          <a:solidFill>
            <a:srgbClr val="34A85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ES" sz="900">
                <a:solidFill>
                  <a:srgbClr val="FFFFFF"/>
                </a:solidFill>
                <a:latin typeface="Roboto"/>
                <a:ea typeface="Roboto"/>
                <a:cs typeface="Roboto"/>
                <a:sym typeface="Roboto"/>
              </a:rPr>
              <a:t>Objetivo: Conversión </a:t>
            </a:r>
            <a:endParaRPr sz="900">
              <a:solidFill>
                <a:srgbClr val="FFFFFF"/>
              </a:solidFill>
              <a:latin typeface="Roboto"/>
              <a:ea typeface="Roboto"/>
              <a:cs typeface="Roboto"/>
              <a:sym typeface="Roboto"/>
            </a:endParaRPr>
          </a:p>
        </p:txBody>
      </p:sp>
      <p:sp>
        <p:nvSpPr>
          <p:cNvPr id="604" name="Google Shape;604;p25"/>
          <p:cNvSpPr/>
          <p:nvPr/>
        </p:nvSpPr>
        <p:spPr>
          <a:xfrm>
            <a:off x="7613925" y="3382250"/>
            <a:ext cx="1378800" cy="525300"/>
          </a:xfrm>
          <a:prstGeom prst="roundRect">
            <a:avLst>
              <a:gd name="adj" fmla="val 16667"/>
            </a:avLst>
          </a:prstGeom>
          <a:solidFill>
            <a:srgbClr val="FFBA17"/>
          </a:solidFill>
          <a:ln w="9525" cap="flat" cmpd="sng">
            <a:solidFill>
              <a:srgbClr val="FFBA1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ES" sz="900">
                <a:solidFill>
                  <a:schemeClr val="lt1"/>
                </a:solidFill>
                <a:latin typeface="Montserrat"/>
                <a:ea typeface="Montserrat"/>
                <a:cs typeface="Montserrat"/>
                <a:sym typeface="Montserrat"/>
              </a:rPr>
              <a:t>Geolocalizaciòn: Madrid y alrededores</a:t>
            </a:r>
            <a:endParaRPr sz="900">
              <a:solidFill>
                <a:schemeClr val="lt1"/>
              </a:solidFill>
              <a:latin typeface="Montserrat"/>
              <a:ea typeface="Montserrat"/>
              <a:cs typeface="Montserrat"/>
              <a:sym typeface="Montserrat"/>
            </a:endParaRPr>
          </a:p>
        </p:txBody>
      </p:sp>
      <p:sp>
        <p:nvSpPr>
          <p:cNvPr id="605" name="Google Shape;605;p25"/>
          <p:cNvSpPr/>
          <p:nvPr/>
        </p:nvSpPr>
        <p:spPr>
          <a:xfrm>
            <a:off x="5121050" y="590150"/>
            <a:ext cx="2206500" cy="446700"/>
          </a:xfrm>
          <a:prstGeom prst="roundRect">
            <a:avLst>
              <a:gd name="adj" fmla="val 16667"/>
            </a:avLst>
          </a:prstGeom>
          <a:solidFill>
            <a:srgbClr val="34A85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ES" sz="900">
                <a:solidFill>
                  <a:srgbClr val="FFFFFF"/>
                </a:solidFill>
                <a:latin typeface="Roboto"/>
                <a:ea typeface="Roboto"/>
                <a:cs typeface="Roboto"/>
                <a:sym typeface="Roboto"/>
              </a:rPr>
              <a:t>Objetivo en Tik Tok Ad Manager:</a:t>
            </a:r>
            <a:endParaRPr sz="900">
              <a:solidFill>
                <a:srgbClr val="FFFFFF"/>
              </a:solidFill>
              <a:latin typeface="Roboto"/>
              <a:ea typeface="Roboto"/>
              <a:cs typeface="Roboto"/>
              <a:sym typeface="Roboto"/>
            </a:endParaRPr>
          </a:p>
          <a:p>
            <a:pPr marL="0" lvl="0" indent="0" algn="ctr" rtl="0">
              <a:spcBef>
                <a:spcPts val="0"/>
              </a:spcBef>
              <a:spcAft>
                <a:spcPts val="0"/>
              </a:spcAft>
              <a:buNone/>
            </a:pPr>
            <a:r>
              <a:rPr lang="es-ES" sz="900">
                <a:solidFill>
                  <a:srgbClr val="FFFFFF"/>
                </a:solidFill>
                <a:latin typeface="Roboto"/>
                <a:ea typeface="Roboto"/>
                <a:cs typeface="Roboto"/>
                <a:sym typeface="Roboto"/>
              </a:rPr>
              <a:t>Visualizaciòn de la Landing Page</a:t>
            </a:r>
            <a:endParaRPr sz="900">
              <a:solidFill>
                <a:srgbClr val="FFFFFF"/>
              </a:solidFill>
              <a:latin typeface="Roboto"/>
              <a:ea typeface="Roboto"/>
              <a:cs typeface="Roboto"/>
              <a:sym typeface="Roboto"/>
            </a:endParaRPr>
          </a:p>
        </p:txBody>
      </p:sp>
      <p:sp>
        <p:nvSpPr>
          <p:cNvPr id="606" name="Google Shape;606;p25"/>
          <p:cNvSpPr/>
          <p:nvPr/>
        </p:nvSpPr>
        <p:spPr>
          <a:xfrm>
            <a:off x="5033750" y="2711150"/>
            <a:ext cx="2206500" cy="446700"/>
          </a:xfrm>
          <a:prstGeom prst="roundRect">
            <a:avLst>
              <a:gd name="adj" fmla="val 16667"/>
            </a:avLst>
          </a:prstGeom>
          <a:solidFill>
            <a:srgbClr val="34A85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ES" sz="900">
                <a:solidFill>
                  <a:srgbClr val="FFFFFF"/>
                </a:solidFill>
                <a:latin typeface="Roboto"/>
                <a:ea typeface="Roboto"/>
                <a:cs typeface="Roboto"/>
                <a:sym typeface="Roboto"/>
              </a:rPr>
              <a:t>Objetivo en </a:t>
            </a:r>
            <a:r>
              <a:rPr lang="es-ES" sz="900">
                <a:solidFill>
                  <a:schemeClr val="lt1"/>
                </a:solidFill>
                <a:latin typeface="Roboto"/>
                <a:ea typeface="Roboto"/>
                <a:cs typeface="Roboto"/>
                <a:sym typeface="Roboto"/>
              </a:rPr>
              <a:t>en Tik Tok Ad Manager:</a:t>
            </a:r>
            <a:endParaRPr sz="900">
              <a:solidFill>
                <a:srgbClr val="FFFFFF"/>
              </a:solidFill>
              <a:latin typeface="Roboto"/>
              <a:ea typeface="Roboto"/>
              <a:cs typeface="Roboto"/>
              <a:sym typeface="Roboto"/>
            </a:endParaRPr>
          </a:p>
          <a:p>
            <a:pPr marL="0" lvl="0" indent="0" algn="ctr" rtl="0">
              <a:spcBef>
                <a:spcPts val="0"/>
              </a:spcBef>
              <a:spcAft>
                <a:spcPts val="0"/>
              </a:spcAft>
              <a:buNone/>
            </a:pPr>
            <a:r>
              <a:rPr lang="es-ES" sz="900">
                <a:solidFill>
                  <a:srgbClr val="FFFFFF"/>
                </a:solidFill>
                <a:latin typeface="Roboto"/>
                <a:ea typeface="Roboto"/>
                <a:cs typeface="Roboto"/>
                <a:sym typeface="Roboto"/>
              </a:rPr>
              <a:t>Visualizaciòn de la Landing Page</a:t>
            </a:r>
            <a:endParaRPr sz="900">
              <a:solidFill>
                <a:srgbClr val="FFFFFF"/>
              </a:solidFill>
              <a:latin typeface="Roboto"/>
              <a:ea typeface="Roboto"/>
              <a:cs typeface="Roboto"/>
              <a:sym typeface="Roboto"/>
            </a:endParaRPr>
          </a:p>
        </p:txBody>
      </p:sp>
      <p:pic>
        <p:nvPicPr>
          <p:cNvPr id="607" name="Google Shape;607;p25"/>
          <p:cNvPicPr preferRelativeResize="0"/>
          <p:nvPr/>
        </p:nvPicPr>
        <p:blipFill>
          <a:blip r:embed="rId3">
            <a:alphaModFix/>
          </a:blip>
          <a:stretch>
            <a:fillRect/>
          </a:stretch>
        </p:blipFill>
        <p:spPr>
          <a:xfrm>
            <a:off x="7918948" y="1"/>
            <a:ext cx="1225050" cy="21774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26"/>
          <p:cNvSpPr txBox="1"/>
          <p:nvPr/>
        </p:nvSpPr>
        <p:spPr>
          <a:xfrm>
            <a:off x="467100" y="65725"/>
            <a:ext cx="8445900" cy="615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s-ES" sz="2800" b="1">
                <a:solidFill>
                  <a:schemeClr val="dk1"/>
                </a:solidFill>
                <a:latin typeface="Montserrat"/>
                <a:ea typeface="Montserrat"/>
                <a:cs typeface="Montserrat"/>
                <a:sym typeface="Montserrat"/>
              </a:rPr>
              <a:t>CAMPAÑA DE TIK TOK </a:t>
            </a:r>
            <a:endParaRPr sz="2800" b="1">
              <a:solidFill>
                <a:schemeClr val="dk1"/>
              </a:solidFill>
              <a:latin typeface="Montserrat"/>
              <a:ea typeface="Montserrat"/>
              <a:cs typeface="Montserrat"/>
              <a:sym typeface="Montserrat"/>
            </a:endParaRPr>
          </a:p>
        </p:txBody>
      </p:sp>
      <p:cxnSp>
        <p:nvCxnSpPr>
          <p:cNvPr id="613" name="Google Shape;613;p26"/>
          <p:cNvCxnSpPr/>
          <p:nvPr/>
        </p:nvCxnSpPr>
        <p:spPr>
          <a:xfrm>
            <a:off x="-8125" y="635775"/>
            <a:ext cx="4800900" cy="0"/>
          </a:xfrm>
          <a:prstGeom prst="straightConnector1">
            <a:avLst/>
          </a:prstGeom>
          <a:noFill/>
          <a:ln w="19050" cap="flat" cmpd="sng">
            <a:solidFill>
              <a:srgbClr val="FFC000"/>
            </a:solidFill>
            <a:prstDash val="solid"/>
            <a:round/>
            <a:headEnd type="none" w="med" len="med"/>
            <a:tailEnd type="none" w="med" len="med"/>
          </a:ln>
        </p:spPr>
      </p:cxnSp>
      <p:sp>
        <p:nvSpPr>
          <p:cNvPr id="614" name="Google Shape;614;p26"/>
          <p:cNvSpPr txBox="1"/>
          <p:nvPr/>
        </p:nvSpPr>
        <p:spPr>
          <a:xfrm>
            <a:off x="3898100" y="838025"/>
            <a:ext cx="4584900" cy="2508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0"/>
              </a:spcAft>
              <a:buNone/>
            </a:pPr>
            <a:r>
              <a:rPr lang="es-ES" b="1">
                <a:solidFill>
                  <a:srgbClr val="FCBD24"/>
                </a:solidFill>
                <a:latin typeface="Montserrat"/>
                <a:ea typeface="Montserrat"/>
                <a:cs typeface="Montserrat"/>
                <a:sym typeface="Montserrat"/>
              </a:rPr>
              <a:t>Comportamientos</a:t>
            </a:r>
            <a:endParaRPr sz="1100">
              <a:solidFill>
                <a:schemeClr val="dk1"/>
              </a:solidFill>
              <a:latin typeface="Montserrat"/>
              <a:ea typeface="Montserrat"/>
              <a:cs typeface="Montserrat"/>
              <a:sym typeface="Montserrat"/>
            </a:endParaRPr>
          </a:p>
          <a:p>
            <a:pPr marL="457200" lvl="0" indent="-298450" algn="l" rtl="0">
              <a:lnSpc>
                <a:spcPct val="115000"/>
              </a:lnSpc>
              <a:spcBef>
                <a:spcPts val="1200"/>
              </a:spcBef>
              <a:spcAft>
                <a:spcPts val="0"/>
              </a:spcAft>
              <a:buClr>
                <a:schemeClr val="dk1"/>
              </a:buClr>
              <a:buSzPts val="1100"/>
              <a:buFont typeface="Montserrat"/>
              <a:buChar char="●"/>
            </a:pPr>
            <a:r>
              <a:rPr lang="es-ES" sz="1100">
                <a:solidFill>
                  <a:schemeClr val="dk1"/>
                </a:solidFill>
                <a:latin typeface="Montserrat"/>
                <a:ea typeface="Montserrat"/>
                <a:cs typeface="Montserrat"/>
                <a:sym typeface="Montserrat"/>
              </a:rPr>
              <a:t>Interactúan con contenido relacionado con la cultura y la educación.</a:t>
            </a:r>
            <a:endParaRPr sz="1100">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Char char="●"/>
            </a:pPr>
            <a:r>
              <a:rPr lang="es-ES" sz="1100">
                <a:solidFill>
                  <a:schemeClr val="dk1"/>
                </a:solidFill>
                <a:latin typeface="Montserrat"/>
                <a:ea typeface="Montserrat"/>
                <a:cs typeface="Montserrat"/>
                <a:sym typeface="Montserrat"/>
              </a:rPr>
              <a:t>Tienen un comportamiento activo en temas tecnológicos.</a:t>
            </a:r>
            <a:endParaRPr sz="1100">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Char char="●"/>
            </a:pPr>
            <a:r>
              <a:rPr lang="es-ES" sz="1100">
                <a:solidFill>
                  <a:schemeClr val="dk1"/>
                </a:solidFill>
                <a:latin typeface="Montserrat"/>
                <a:ea typeface="Montserrat"/>
                <a:cs typeface="Montserrat"/>
                <a:sym typeface="Montserrat"/>
              </a:rPr>
              <a:t>Muestran interés en el arte, la tecnología y la educación combinados.</a:t>
            </a:r>
            <a:endParaRPr sz="1100">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Char char="●"/>
            </a:pPr>
            <a:r>
              <a:rPr lang="es-ES" sz="1100">
                <a:solidFill>
                  <a:schemeClr val="dk1"/>
                </a:solidFill>
                <a:latin typeface="Montserrat"/>
                <a:ea typeface="Montserrat"/>
                <a:cs typeface="Montserrat"/>
                <a:sym typeface="Montserrat"/>
              </a:rPr>
              <a:t>Participan en hashtags y temas específicos como #diseñográfico, #diseñomultimedia, #diseños, #diseño3d, #diseñografico.</a:t>
            </a:r>
            <a:endParaRPr sz="1100">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Char char="●"/>
            </a:pPr>
            <a:r>
              <a:rPr lang="es-ES" sz="1100" b="1">
                <a:solidFill>
                  <a:schemeClr val="dk1"/>
                </a:solidFill>
                <a:latin typeface="Montserrat"/>
                <a:ea typeface="Montserrat"/>
                <a:cs typeface="Montserrat"/>
                <a:sym typeface="Montserrat"/>
              </a:rPr>
              <a:t>Estacionalidad: Abril 2025 - Septiembre 2025</a:t>
            </a:r>
            <a:endParaRPr sz="1100">
              <a:solidFill>
                <a:schemeClr val="dk1"/>
              </a:solidFill>
              <a:latin typeface="Montserrat"/>
              <a:ea typeface="Montserrat"/>
              <a:cs typeface="Montserrat"/>
              <a:sym typeface="Montserrat"/>
            </a:endParaRPr>
          </a:p>
        </p:txBody>
      </p:sp>
      <p:sp>
        <p:nvSpPr>
          <p:cNvPr id="615" name="Google Shape;615;p26"/>
          <p:cNvSpPr txBox="1"/>
          <p:nvPr/>
        </p:nvSpPr>
        <p:spPr>
          <a:xfrm>
            <a:off x="467100" y="993300"/>
            <a:ext cx="3000000" cy="1493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0"/>
              </a:spcAft>
              <a:buNone/>
            </a:pPr>
            <a:r>
              <a:rPr lang="es-ES" b="1">
                <a:solidFill>
                  <a:srgbClr val="FCBD24"/>
                </a:solidFill>
                <a:latin typeface="Montserrat"/>
                <a:ea typeface="Montserrat"/>
                <a:cs typeface="Montserrat"/>
                <a:sym typeface="Montserrat"/>
              </a:rPr>
              <a:t>Intereses de la Audiencia</a:t>
            </a:r>
            <a:endParaRPr>
              <a:solidFill>
                <a:schemeClr val="dk1"/>
              </a:solidFill>
              <a:latin typeface="Montserrat"/>
              <a:ea typeface="Montserrat"/>
              <a:cs typeface="Montserrat"/>
              <a:sym typeface="Montserrat"/>
            </a:endParaRPr>
          </a:p>
          <a:p>
            <a:pPr marL="0" lvl="0" indent="0" algn="l" rtl="0">
              <a:lnSpc>
                <a:spcPct val="115000"/>
              </a:lnSpc>
              <a:spcBef>
                <a:spcPts val="1200"/>
              </a:spcBef>
              <a:spcAft>
                <a:spcPts val="0"/>
              </a:spcAft>
              <a:buNone/>
            </a:pPr>
            <a:r>
              <a:rPr lang="es-ES" sz="1100" b="1">
                <a:solidFill>
                  <a:schemeClr val="dk1"/>
                </a:solidFill>
                <a:latin typeface="Montserrat"/>
                <a:ea typeface="Montserrat"/>
                <a:cs typeface="Montserrat"/>
                <a:sym typeface="Montserrat"/>
              </a:rPr>
              <a:t>Educación</a:t>
            </a:r>
            <a:r>
              <a:rPr lang="es-ES" sz="1100">
                <a:solidFill>
                  <a:schemeClr val="dk1"/>
                </a:solidFill>
                <a:latin typeface="Montserrat"/>
                <a:ea typeface="Montserrat"/>
                <a:cs typeface="Montserrat"/>
                <a:sym typeface="Montserrat"/>
              </a:rPr>
              <a:t>: Interés en contenido educativo.</a:t>
            </a:r>
            <a:endParaRPr sz="1100">
              <a:solidFill>
                <a:schemeClr val="dk1"/>
              </a:solidFill>
              <a:latin typeface="Montserrat"/>
              <a:ea typeface="Montserrat"/>
              <a:cs typeface="Montserrat"/>
              <a:sym typeface="Montserrat"/>
            </a:endParaRPr>
          </a:p>
          <a:p>
            <a:pPr marL="0" lvl="0" indent="0" algn="l" rtl="0">
              <a:lnSpc>
                <a:spcPct val="115000"/>
              </a:lnSpc>
              <a:spcBef>
                <a:spcPts val="1200"/>
              </a:spcBef>
              <a:spcAft>
                <a:spcPts val="1200"/>
              </a:spcAft>
              <a:buNone/>
            </a:pPr>
            <a:r>
              <a:rPr lang="es-ES" sz="1100" b="1">
                <a:solidFill>
                  <a:schemeClr val="dk1"/>
                </a:solidFill>
                <a:latin typeface="Montserrat"/>
                <a:ea typeface="Montserrat"/>
                <a:cs typeface="Montserrat"/>
                <a:sym typeface="Montserrat"/>
              </a:rPr>
              <a:t>Arte Digital</a:t>
            </a:r>
            <a:r>
              <a:rPr lang="es-ES" sz="1100">
                <a:solidFill>
                  <a:schemeClr val="dk1"/>
                </a:solidFill>
                <a:latin typeface="Montserrat"/>
                <a:ea typeface="Montserrat"/>
                <a:cs typeface="Montserrat"/>
                <a:sym typeface="Montserrat"/>
              </a:rPr>
              <a:t>: Interés en arte digital y tecnologías creativas.</a:t>
            </a:r>
            <a:endParaRPr>
              <a:latin typeface="Montserrat"/>
              <a:ea typeface="Montserrat"/>
              <a:cs typeface="Montserrat"/>
              <a:sym typeface="Montserrat"/>
            </a:endParaRPr>
          </a:p>
        </p:txBody>
      </p:sp>
      <p:sp>
        <p:nvSpPr>
          <p:cNvPr id="616" name="Google Shape;616;p26"/>
          <p:cNvSpPr txBox="1">
            <a:spLocks noGrp="1"/>
          </p:cNvSpPr>
          <p:nvPr>
            <p:ph type="title"/>
          </p:nvPr>
        </p:nvSpPr>
        <p:spPr>
          <a:xfrm>
            <a:off x="5861776" y="4825025"/>
            <a:ext cx="2716800" cy="174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s-ES"/>
              <a:t>Audencias de campaña de Tik Tok</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p27"/>
          <p:cNvSpPr txBox="1">
            <a:spLocks noGrp="1"/>
          </p:cNvSpPr>
          <p:nvPr>
            <p:ph type="title"/>
          </p:nvPr>
        </p:nvSpPr>
        <p:spPr>
          <a:xfrm>
            <a:off x="5888401" y="4893275"/>
            <a:ext cx="2716800" cy="174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s-ES"/>
              <a:t>Creatividades - Value Based Bidding</a:t>
            </a:r>
            <a:endParaRPr/>
          </a:p>
          <a:p>
            <a:pPr marL="0" lvl="0" indent="0" algn="l" rtl="0">
              <a:spcBef>
                <a:spcPts val="0"/>
              </a:spcBef>
              <a:spcAft>
                <a:spcPts val="0"/>
              </a:spcAft>
              <a:buNone/>
            </a:pPr>
            <a:endParaRPr/>
          </a:p>
        </p:txBody>
      </p:sp>
      <p:sp>
        <p:nvSpPr>
          <p:cNvPr id="622" name="Google Shape;622;p27"/>
          <p:cNvSpPr txBox="1"/>
          <p:nvPr/>
        </p:nvSpPr>
        <p:spPr>
          <a:xfrm>
            <a:off x="467100" y="65725"/>
            <a:ext cx="8445900" cy="615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s-ES" sz="2800" b="1">
                <a:solidFill>
                  <a:schemeClr val="dk1"/>
                </a:solidFill>
                <a:latin typeface="Montserrat"/>
                <a:ea typeface="Montserrat"/>
                <a:cs typeface="Montserrat"/>
                <a:sym typeface="Montserrat"/>
              </a:rPr>
              <a:t>CREATIVIDADES</a:t>
            </a:r>
            <a:endParaRPr sz="2800" b="1">
              <a:solidFill>
                <a:schemeClr val="dk1"/>
              </a:solidFill>
              <a:latin typeface="Montserrat"/>
              <a:ea typeface="Montserrat"/>
              <a:cs typeface="Montserrat"/>
              <a:sym typeface="Montserrat"/>
            </a:endParaRPr>
          </a:p>
        </p:txBody>
      </p:sp>
      <p:cxnSp>
        <p:nvCxnSpPr>
          <p:cNvPr id="623" name="Google Shape;623;p27"/>
          <p:cNvCxnSpPr/>
          <p:nvPr/>
        </p:nvCxnSpPr>
        <p:spPr>
          <a:xfrm>
            <a:off x="-8125" y="635775"/>
            <a:ext cx="8649000" cy="0"/>
          </a:xfrm>
          <a:prstGeom prst="straightConnector1">
            <a:avLst/>
          </a:prstGeom>
          <a:noFill/>
          <a:ln w="19050" cap="flat" cmpd="sng">
            <a:solidFill>
              <a:srgbClr val="FFC000"/>
            </a:solidFill>
            <a:prstDash val="solid"/>
            <a:round/>
            <a:headEnd type="none" w="med" len="med"/>
            <a:tailEnd type="none" w="med" len="med"/>
          </a:ln>
        </p:spPr>
      </p:cxnSp>
      <p:sp>
        <p:nvSpPr>
          <p:cNvPr id="624" name="Google Shape;624;p27"/>
          <p:cNvSpPr txBox="1"/>
          <p:nvPr/>
        </p:nvSpPr>
        <p:spPr>
          <a:xfrm>
            <a:off x="2576675" y="707275"/>
            <a:ext cx="3642900" cy="431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r>
              <a:rPr lang="es-ES" sz="1600" b="1">
                <a:solidFill>
                  <a:srgbClr val="FFC000"/>
                </a:solidFill>
                <a:latin typeface="Montserrat"/>
                <a:ea typeface="Montserrat"/>
                <a:cs typeface="Montserrat"/>
                <a:sym typeface="Montserrat"/>
              </a:rPr>
              <a:t>AUDIENCIA 1 - AWARENESS</a:t>
            </a:r>
            <a:endParaRPr sz="2000">
              <a:latin typeface="Montserrat"/>
              <a:ea typeface="Montserrat"/>
              <a:cs typeface="Montserrat"/>
              <a:sym typeface="Montserrat"/>
            </a:endParaRPr>
          </a:p>
        </p:txBody>
      </p:sp>
      <p:sp>
        <p:nvSpPr>
          <p:cNvPr id="625" name="Google Shape;625;p27"/>
          <p:cNvSpPr txBox="1"/>
          <p:nvPr/>
        </p:nvSpPr>
        <p:spPr>
          <a:xfrm>
            <a:off x="5145825" y="3846100"/>
            <a:ext cx="2656800" cy="68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100">
                <a:latin typeface="Montserrat"/>
                <a:ea typeface="Montserrat"/>
                <a:cs typeface="Montserrat"/>
                <a:sym typeface="Montserrat"/>
              </a:rPr>
              <a:t>¿Pasión por el diseño? Llévala al siguiente nivel con el Máster en Diseño Visual de Trazos</a:t>
            </a:r>
            <a:endParaRPr sz="1100">
              <a:latin typeface="Montserrat"/>
              <a:ea typeface="Montserrat"/>
              <a:cs typeface="Montserrat"/>
              <a:sym typeface="Montserrat"/>
            </a:endParaRPr>
          </a:p>
        </p:txBody>
      </p:sp>
      <p:pic>
        <p:nvPicPr>
          <p:cNvPr id="626" name="Google Shape;626;p27"/>
          <p:cNvPicPr preferRelativeResize="0"/>
          <p:nvPr/>
        </p:nvPicPr>
        <p:blipFill>
          <a:blip r:embed="rId3">
            <a:alphaModFix/>
          </a:blip>
          <a:stretch>
            <a:fillRect/>
          </a:stretch>
        </p:blipFill>
        <p:spPr>
          <a:xfrm>
            <a:off x="1022900" y="1101225"/>
            <a:ext cx="2656900" cy="2656900"/>
          </a:xfrm>
          <a:prstGeom prst="rect">
            <a:avLst/>
          </a:prstGeom>
          <a:noFill/>
          <a:ln>
            <a:noFill/>
          </a:ln>
        </p:spPr>
      </p:pic>
      <p:pic>
        <p:nvPicPr>
          <p:cNvPr id="627" name="Google Shape;627;p27"/>
          <p:cNvPicPr preferRelativeResize="0"/>
          <p:nvPr/>
        </p:nvPicPr>
        <p:blipFill>
          <a:blip r:embed="rId4">
            <a:alphaModFix/>
          </a:blip>
          <a:stretch>
            <a:fillRect/>
          </a:stretch>
        </p:blipFill>
        <p:spPr>
          <a:xfrm>
            <a:off x="5145775" y="1138375"/>
            <a:ext cx="2656900" cy="2656900"/>
          </a:xfrm>
          <a:prstGeom prst="rect">
            <a:avLst/>
          </a:prstGeom>
          <a:noFill/>
          <a:ln>
            <a:noFill/>
          </a:ln>
        </p:spPr>
      </p:pic>
      <p:sp>
        <p:nvSpPr>
          <p:cNvPr id="628" name="Google Shape;628;p27"/>
          <p:cNvSpPr txBox="1"/>
          <p:nvPr/>
        </p:nvSpPr>
        <p:spPr>
          <a:xfrm>
            <a:off x="1022950" y="3846100"/>
            <a:ext cx="2656800" cy="68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100">
                <a:latin typeface="Montserrat"/>
                <a:ea typeface="Montserrat"/>
                <a:cs typeface="Montserrat"/>
                <a:sym typeface="Montserrat"/>
              </a:rPr>
              <a:t>Transforma tus ideas en arte digital con el Máster de Trazos</a:t>
            </a:r>
            <a:endParaRPr sz="1100">
              <a:latin typeface="Montserrat"/>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0"/>
          <p:cNvSpPr/>
          <p:nvPr/>
        </p:nvSpPr>
        <p:spPr>
          <a:xfrm>
            <a:off x="4292550" y="4139525"/>
            <a:ext cx="3951600" cy="279900"/>
          </a:xfrm>
          <a:prstGeom prst="rect">
            <a:avLst/>
          </a:prstGeom>
          <a:solidFill>
            <a:srgbClr val="FFF7C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1" name="Google Shape;61;p10"/>
          <p:cNvSpPr txBox="1">
            <a:spLocks noGrp="1"/>
          </p:cNvSpPr>
          <p:nvPr>
            <p:ph type="title"/>
          </p:nvPr>
        </p:nvSpPr>
        <p:spPr>
          <a:xfrm>
            <a:off x="5884051" y="4832150"/>
            <a:ext cx="2716800" cy="174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s-ES"/>
              <a:t>Objetivos de la campaña</a:t>
            </a:r>
            <a:endParaRPr/>
          </a:p>
        </p:txBody>
      </p:sp>
      <p:cxnSp>
        <p:nvCxnSpPr>
          <p:cNvPr id="62" name="Google Shape;62;p10"/>
          <p:cNvCxnSpPr/>
          <p:nvPr/>
        </p:nvCxnSpPr>
        <p:spPr>
          <a:xfrm flipH="1">
            <a:off x="3531975" y="1099150"/>
            <a:ext cx="3600" cy="3402900"/>
          </a:xfrm>
          <a:prstGeom prst="straightConnector1">
            <a:avLst/>
          </a:prstGeom>
          <a:noFill/>
          <a:ln w="38100" cap="flat" cmpd="sng">
            <a:solidFill>
              <a:srgbClr val="FFBA17"/>
            </a:solidFill>
            <a:prstDash val="solid"/>
            <a:round/>
            <a:headEnd type="none" w="med" len="med"/>
            <a:tailEnd type="none" w="med" len="med"/>
          </a:ln>
        </p:spPr>
      </p:cxnSp>
      <p:sp>
        <p:nvSpPr>
          <p:cNvPr id="63" name="Google Shape;63;p10"/>
          <p:cNvSpPr txBox="1"/>
          <p:nvPr/>
        </p:nvSpPr>
        <p:spPr>
          <a:xfrm>
            <a:off x="3920203" y="1813575"/>
            <a:ext cx="1762200" cy="46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600" b="1">
                <a:latin typeface="Montserrat"/>
                <a:ea typeface="Montserrat"/>
                <a:cs typeface="Montserrat"/>
                <a:sym typeface="Montserrat"/>
              </a:rPr>
              <a:t>5.000 LEADS</a:t>
            </a:r>
            <a:endParaRPr sz="1600" b="1">
              <a:latin typeface="Montserrat"/>
              <a:ea typeface="Montserrat"/>
              <a:cs typeface="Montserrat"/>
              <a:sym typeface="Montserrat"/>
            </a:endParaRPr>
          </a:p>
        </p:txBody>
      </p:sp>
      <p:pic>
        <p:nvPicPr>
          <p:cNvPr id="64" name="Google Shape;64;p10"/>
          <p:cNvPicPr preferRelativeResize="0"/>
          <p:nvPr/>
        </p:nvPicPr>
        <p:blipFill>
          <a:blip r:embed="rId3">
            <a:alphaModFix/>
          </a:blip>
          <a:stretch>
            <a:fillRect/>
          </a:stretch>
        </p:blipFill>
        <p:spPr>
          <a:xfrm>
            <a:off x="4229225" y="1013050"/>
            <a:ext cx="832425" cy="832425"/>
          </a:xfrm>
          <a:prstGeom prst="rect">
            <a:avLst/>
          </a:prstGeom>
          <a:noFill/>
          <a:ln>
            <a:noFill/>
          </a:ln>
        </p:spPr>
      </p:pic>
      <p:sp>
        <p:nvSpPr>
          <p:cNvPr id="65" name="Google Shape;65;p10"/>
          <p:cNvSpPr txBox="1"/>
          <p:nvPr/>
        </p:nvSpPr>
        <p:spPr>
          <a:xfrm>
            <a:off x="6681025" y="1728300"/>
            <a:ext cx="2034000" cy="46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600" b="1">
                <a:latin typeface="Montserrat"/>
                <a:ea typeface="Montserrat"/>
                <a:cs typeface="Montserrat"/>
                <a:sym typeface="Montserrat"/>
              </a:rPr>
              <a:t>750 MATRÍCULAS</a:t>
            </a:r>
            <a:endParaRPr sz="1600" b="1">
              <a:latin typeface="Montserrat"/>
              <a:ea typeface="Montserrat"/>
              <a:cs typeface="Montserrat"/>
              <a:sym typeface="Montserrat"/>
            </a:endParaRPr>
          </a:p>
        </p:txBody>
      </p:sp>
      <p:pic>
        <p:nvPicPr>
          <p:cNvPr id="66" name="Google Shape;66;p10"/>
          <p:cNvPicPr preferRelativeResize="0"/>
          <p:nvPr/>
        </p:nvPicPr>
        <p:blipFill>
          <a:blip r:embed="rId4">
            <a:alphaModFix/>
          </a:blip>
          <a:stretch>
            <a:fillRect/>
          </a:stretch>
        </p:blipFill>
        <p:spPr>
          <a:xfrm>
            <a:off x="7247375" y="1013050"/>
            <a:ext cx="715250" cy="715250"/>
          </a:xfrm>
          <a:prstGeom prst="rect">
            <a:avLst/>
          </a:prstGeom>
          <a:noFill/>
          <a:ln>
            <a:noFill/>
          </a:ln>
        </p:spPr>
      </p:pic>
      <p:pic>
        <p:nvPicPr>
          <p:cNvPr id="67" name="Google Shape;67;p10"/>
          <p:cNvPicPr preferRelativeResize="0"/>
          <p:nvPr/>
        </p:nvPicPr>
        <p:blipFill>
          <a:blip r:embed="rId5">
            <a:alphaModFix/>
          </a:blip>
          <a:stretch>
            <a:fillRect/>
          </a:stretch>
        </p:blipFill>
        <p:spPr>
          <a:xfrm>
            <a:off x="6833425" y="332600"/>
            <a:ext cx="1762125" cy="571500"/>
          </a:xfrm>
          <a:prstGeom prst="rect">
            <a:avLst/>
          </a:prstGeom>
          <a:noFill/>
          <a:ln>
            <a:noFill/>
          </a:ln>
        </p:spPr>
      </p:pic>
      <p:sp>
        <p:nvSpPr>
          <p:cNvPr id="68" name="Google Shape;68;p10"/>
          <p:cNvSpPr/>
          <p:nvPr/>
        </p:nvSpPr>
        <p:spPr>
          <a:xfrm>
            <a:off x="3795700" y="2315875"/>
            <a:ext cx="2162400" cy="1506600"/>
          </a:xfrm>
          <a:prstGeom prst="rect">
            <a:avLst/>
          </a:prstGeom>
          <a:solidFill>
            <a:srgbClr val="F3F3F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9" name="Google Shape;69;p10"/>
          <p:cNvSpPr/>
          <p:nvPr/>
        </p:nvSpPr>
        <p:spPr>
          <a:xfrm>
            <a:off x="6616825" y="2272200"/>
            <a:ext cx="2162400" cy="1550400"/>
          </a:xfrm>
          <a:prstGeom prst="rect">
            <a:avLst/>
          </a:prstGeom>
          <a:solidFill>
            <a:srgbClr val="F3F3F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70" name="Google Shape;70;p10"/>
          <p:cNvPicPr preferRelativeResize="0"/>
          <p:nvPr/>
        </p:nvPicPr>
        <p:blipFill>
          <a:blip r:embed="rId6">
            <a:alphaModFix/>
          </a:blip>
          <a:stretch>
            <a:fillRect/>
          </a:stretch>
        </p:blipFill>
        <p:spPr>
          <a:xfrm>
            <a:off x="3920200" y="2601100"/>
            <a:ext cx="361025" cy="361025"/>
          </a:xfrm>
          <a:prstGeom prst="rect">
            <a:avLst/>
          </a:prstGeom>
          <a:noFill/>
          <a:ln>
            <a:noFill/>
          </a:ln>
        </p:spPr>
      </p:pic>
      <p:pic>
        <p:nvPicPr>
          <p:cNvPr id="71" name="Google Shape;71;p10"/>
          <p:cNvPicPr preferRelativeResize="0"/>
          <p:nvPr/>
        </p:nvPicPr>
        <p:blipFill>
          <a:blip r:embed="rId6">
            <a:alphaModFix/>
          </a:blip>
          <a:stretch>
            <a:fillRect/>
          </a:stretch>
        </p:blipFill>
        <p:spPr>
          <a:xfrm>
            <a:off x="3920200" y="3284575"/>
            <a:ext cx="361025" cy="361025"/>
          </a:xfrm>
          <a:prstGeom prst="rect">
            <a:avLst/>
          </a:prstGeom>
          <a:noFill/>
          <a:ln>
            <a:noFill/>
          </a:ln>
        </p:spPr>
      </p:pic>
      <p:pic>
        <p:nvPicPr>
          <p:cNvPr id="72" name="Google Shape;72;p10"/>
          <p:cNvPicPr preferRelativeResize="0"/>
          <p:nvPr/>
        </p:nvPicPr>
        <p:blipFill>
          <a:blip r:embed="rId6">
            <a:alphaModFix/>
          </a:blip>
          <a:stretch>
            <a:fillRect/>
          </a:stretch>
        </p:blipFill>
        <p:spPr>
          <a:xfrm>
            <a:off x="6815800" y="2601100"/>
            <a:ext cx="361025" cy="361025"/>
          </a:xfrm>
          <a:prstGeom prst="rect">
            <a:avLst/>
          </a:prstGeom>
          <a:noFill/>
          <a:ln>
            <a:noFill/>
          </a:ln>
        </p:spPr>
      </p:pic>
      <p:pic>
        <p:nvPicPr>
          <p:cNvPr id="73" name="Google Shape;73;p10"/>
          <p:cNvPicPr preferRelativeResize="0"/>
          <p:nvPr/>
        </p:nvPicPr>
        <p:blipFill>
          <a:blip r:embed="rId6">
            <a:alphaModFix/>
          </a:blip>
          <a:stretch>
            <a:fillRect/>
          </a:stretch>
        </p:blipFill>
        <p:spPr>
          <a:xfrm>
            <a:off x="6815800" y="3284575"/>
            <a:ext cx="361025" cy="361025"/>
          </a:xfrm>
          <a:prstGeom prst="rect">
            <a:avLst/>
          </a:prstGeom>
          <a:noFill/>
          <a:ln>
            <a:noFill/>
          </a:ln>
        </p:spPr>
      </p:pic>
      <p:sp>
        <p:nvSpPr>
          <p:cNvPr id="74" name="Google Shape;74;p10"/>
          <p:cNvSpPr txBox="1"/>
          <p:nvPr/>
        </p:nvSpPr>
        <p:spPr>
          <a:xfrm>
            <a:off x="4271950" y="2447675"/>
            <a:ext cx="1485600" cy="27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b="1">
                <a:latin typeface="Montserrat"/>
                <a:ea typeface="Montserrat"/>
                <a:cs typeface="Montserrat"/>
                <a:sym typeface="Montserrat"/>
              </a:rPr>
              <a:t>PRESENCIAL</a:t>
            </a:r>
            <a:endParaRPr b="1">
              <a:latin typeface="Montserrat"/>
              <a:ea typeface="Montserrat"/>
              <a:cs typeface="Montserrat"/>
              <a:sym typeface="Montserrat"/>
            </a:endParaRPr>
          </a:p>
        </p:txBody>
      </p:sp>
      <p:sp>
        <p:nvSpPr>
          <p:cNvPr id="75" name="Google Shape;75;p10"/>
          <p:cNvSpPr txBox="1"/>
          <p:nvPr/>
        </p:nvSpPr>
        <p:spPr>
          <a:xfrm>
            <a:off x="7167550" y="2447675"/>
            <a:ext cx="1485600" cy="27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b="1">
                <a:latin typeface="Montserrat"/>
                <a:ea typeface="Montserrat"/>
                <a:cs typeface="Montserrat"/>
                <a:sym typeface="Montserrat"/>
              </a:rPr>
              <a:t>PRESENCIAL</a:t>
            </a:r>
            <a:endParaRPr b="1">
              <a:latin typeface="Montserrat"/>
              <a:ea typeface="Montserrat"/>
              <a:cs typeface="Montserrat"/>
              <a:sym typeface="Montserrat"/>
            </a:endParaRPr>
          </a:p>
        </p:txBody>
      </p:sp>
      <p:sp>
        <p:nvSpPr>
          <p:cNvPr id="76" name="Google Shape;76;p10"/>
          <p:cNvSpPr txBox="1"/>
          <p:nvPr/>
        </p:nvSpPr>
        <p:spPr>
          <a:xfrm>
            <a:off x="4271950" y="3133475"/>
            <a:ext cx="1485600" cy="27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b="1">
                <a:latin typeface="Montserrat"/>
                <a:ea typeface="Montserrat"/>
                <a:cs typeface="Montserrat"/>
                <a:sym typeface="Montserrat"/>
              </a:rPr>
              <a:t>ONLINE</a:t>
            </a:r>
            <a:endParaRPr b="1">
              <a:latin typeface="Montserrat"/>
              <a:ea typeface="Montserrat"/>
              <a:cs typeface="Montserrat"/>
              <a:sym typeface="Montserrat"/>
            </a:endParaRPr>
          </a:p>
        </p:txBody>
      </p:sp>
      <p:sp>
        <p:nvSpPr>
          <p:cNvPr id="77" name="Google Shape;77;p10"/>
          <p:cNvSpPr txBox="1"/>
          <p:nvPr/>
        </p:nvSpPr>
        <p:spPr>
          <a:xfrm>
            <a:off x="7167550" y="3133475"/>
            <a:ext cx="1485600" cy="27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b="1">
                <a:latin typeface="Montserrat"/>
                <a:ea typeface="Montserrat"/>
                <a:cs typeface="Montserrat"/>
                <a:sym typeface="Montserrat"/>
              </a:rPr>
              <a:t>ONLINE</a:t>
            </a:r>
            <a:endParaRPr b="1">
              <a:latin typeface="Montserrat"/>
              <a:ea typeface="Montserrat"/>
              <a:cs typeface="Montserrat"/>
              <a:sym typeface="Montserrat"/>
            </a:endParaRPr>
          </a:p>
        </p:txBody>
      </p:sp>
      <p:sp>
        <p:nvSpPr>
          <p:cNvPr id="78" name="Google Shape;78;p10"/>
          <p:cNvSpPr txBox="1"/>
          <p:nvPr/>
        </p:nvSpPr>
        <p:spPr>
          <a:xfrm>
            <a:off x="4271950" y="2676275"/>
            <a:ext cx="1485600" cy="27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b="1">
                <a:latin typeface="Montserrat"/>
                <a:ea typeface="Montserrat"/>
                <a:cs typeface="Montserrat"/>
                <a:sym typeface="Montserrat"/>
              </a:rPr>
              <a:t>2.000 leads</a:t>
            </a:r>
            <a:endParaRPr b="1">
              <a:latin typeface="Montserrat"/>
              <a:ea typeface="Montserrat"/>
              <a:cs typeface="Montserrat"/>
              <a:sym typeface="Montserrat"/>
            </a:endParaRPr>
          </a:p>
        </p:txBody>
      </p:sp>
      <p:sp>
        <p:nvSpPr>
          <p:cNvPr id="79" name="Google Shape;79;p10"/>
          <p:cNvSpPr txBox="1"/>
          <p:nvPr/>
        </p:nvSpPr>
        <p:spPr>
          <a:xfrm>
            <a:off x="4255450" y="3362075"/>
            <a:ext cx="1485600" cy="27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b="1">
                <a:latin typeface="Montserrat"/>
                <a:ea typeface="Montserrat"/>
                <a:cs typeface="Montserrat"/>
                <a:sym typeface="Montserrat"/>
              </a:rPr>
              <a:t>3.000 leads</a:t>
            </a:r>
            <a:endParaRPr b="1">
              <a:latin typeface="Montserrat"/>
              <a:ea typeface="Montserrat"/>
              <a:cs typeface="Montserrat"/>
              <a:sym typeface="Montserrat"/>
            </a:endParaRPr>
          </a:p>
        </p:txBody>
      </p:sp>
      <p:sp>
        <p:nvSpPr>
          <p:cNvPr id="80" name="Google Shape;80;p10"/>
          <p:cNvSpPr txBox="1"/>
          <p:nvPr/>
        </p:nvSpPr>
        <p:spPr>
          <a:xfrm>
            <a:off x="7167550" y="3362075"/>
            <a:ext cx="1705800" cy="27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b="1">
                <a:latin typeface="Montserrat"/>
                <a:ea typeface="Montserrat"/>
                <a:cs typeface="Montserrat"/>
                <a:sym typeface="Montserrat"/>
              </a:rPr>
              <a:t>450 matrículas</a:t>
            </a:r>
            <a:endParaRPr b="1">
              <a:latin typeface="Montserrat"/>
              <a:ea typeface="Montserrat"/>
              <a:cs typeface="Montserrat"/>
              <a:sym typeface="Montserrat"/>
            </a:endParaRPr>
          </a:p>
        </p:txBody>
      </p:sp>
      <p:sp>
        <p:nvSpPr>
          <p:cNvPr id="81" name="Google Shape;81;p10"/>
          <p:cNvSpPr txBox="1"/>
          <p:nvPr/>
        </p:nvSpPr>
        <p:spPr>
          <a:xfrm>
            <a:off x="7167550" y="2676275"/>
            <a:ext cx="1705800" cy="27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b="1">
                <a:latin typeface="Montserrat"/>
                <a:ea typeface="Montserrat"/>
                <a:cs typeface="Montserrat"/>
                <a:sym typeface="Montserrat"/>
              </a:rPr>
              <a:t>300 matrículas</a:t>
            </a:r>
            <a:endParaRPr b="1">
              <a:latin typeface="Montserrat"/>
              <a:ea typeface="Montserrat"/>
              <a:cs typeface="Montserrat"/>
              <a:sym typeface="Montserrat"/>
            </a:endParaRPr>
          </a:p>
        </p:txBody>
      </p:sp>
      <p:sp>
        <p:nvSpPr>
          <p:cNvPr id="82" name="Google Shape;82;p10"/>
          <p:cNvSpPr txBox="1"/>
          <p:nvPr/>
        </p:nvSpPr>
        <p:spPr>
          <a:xfrm>
            <a:off x="347275" y="2007875"/>
            <a:ext cx="3032400" cy="155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200" b="1">
                <a:latin typeface="Montserrat"/>
                <a:ea typeface="Montserrat"/>
                <a:cs typeface="Montserrat"/>
                <a:sym typeface="Montserrat"/>
              </a:rPr>
              <a:t>Incrementar un 50% </a:t>
            </a:r>
            <a:r>
              <a:rPr lang="es-ES" sz="1200">
                <a:latin typeface="Montserrat"/>
                <a:ea typeface="Montserrat"/>
                <a:cs typeface="Montserrat"/>
                <a:sym typeface="Montserrat"/>
              </a:rPr>
              <a:t>las matriculaciones totales</a:t>
            </a:r>
            <a:endParaRPr sz="1200">
              <a:latin typeface="Montserrat"/>
              <a:ea typeface="Montserrat"/>
              <a:cs typeface="Montserrat"/>
              <a:sym typeface="Montserrat"/>
            </a:endParaRPr>
          </a:p>
          <a:p>
            <a:pPr marL="0" lvl="0" indent="0" algn="l" rtl="0">
              <a:spcBef>
                <a:spcPts val="0"/>
              </a:spcBef>
              <a:spcAft>
                <a:spcPts val="0"/>
              </a:spcAft>
              <a:buNone/>
            </a:pPr>
            <a:endParaRPr sz="1200">
              <a:latin typeface="Montserrat"/>
              <a:ea typeface="Montserrat"/>
              <a:cs typeface="Montserrat"/>
              <a:sym typeface="Montserrat"/>
            </a:endParaRPr>
          </a:p>
          <a:p>
            <a:pPr marL="0" lvl="0" indent="0" algn="l" rtl="0">
              <a:spcBef>
                <a:spcPts val="0"/>
              </a:spcBef>
              <a:spcAft>
                <a:spcPts val="0"/>
              </a:spcAft>
              <a:buNone/>
            </a:pPr>
            <a:r>
              <a:rPr lang="es-ES" sz="1200" b="1">
                <a:latin typeface="Montserrat"/>
                <a:ea typeface="Montserrat"/>
                <a:cs typeface="Montserrat"/>
                <a:sym typeface="Montserrat"/>
              </a:rPr>
              <a:t>Conseguir un 60% de matrículas online</a:t>
            </a:r>
            <a:r>
              <a:rPr lang="es-ES" sz="1200">
                <a:latin typeface="Montserrat"/>
                <a:ea typeface="Montserrat"/>
                <a:cs typeface="Montserrat"/>
                <a:sym typeface="Montserrat"/>
              </a:rPr>
              <a:t> y un </a:t>
            </a:r>
            <a:r>
              <a:rPr lang="es-ES" sz="1200" b="1">
                <a:latin typeface="Montserrat"/>
                <a:ea typeface="Montserrat"/>
                <a:cs typeface="Montserrat"/>
                <a:sym typeface="Montserrat"/>
              </a:rPr>
              <a:t>40% de matrículas presenciales</a:t>
            </a:r>
            <a:endParaRPr sz="1200" b="1">
              <a:latin typeface="Montserrat"/>
              <a:ea typeface="Montserrat"/>
              <a:cs typeface="Montserrat"/>
              <a:sym typeface="Montserrat"/>
            </a:endParaRPr>
          </a:p>
          <a:p>
            <a:pPr marL="0" lvl="0" indent="0" algn="l" rtl="0">
              <a:spcBef>
                <a:spcPts val="0"/>
              </a:spcBef>
              <a:spcAft>
                <a:spcPts val="0"/>
              </a:spcAft>
              <a:buNone/>
            </a:pPr>
            <a:endParaRPr sz="1200" b="1">
              <a:latin typeface="Montserrat"/>
              <a:ea typeface="Montserrat"/>
              <a:cs typeface="Montserrat"/>
              <a:sym typeface="Montserrat"/>
            </a:endParaRPr>
          </a:p>
          <a:p>
            <a:pPr marL="0" lvl="0" indent="0" algn="l" rtl="0">
              <a:spcBef>
                <a:spcPts val="0"/>
              </a:spcBef>
              <a:spcAft>
                <a:spcPts val="0"/>
              </a:spcAft>
              <a:buNone/>
            </a:pPr>
            <a:r>
              <a:rPr lang="es-ES" sz="1200" b="1">
                <a:latin typeface="Montserrat"/>
                <a:ea typeface="Montserrat"/>
                <a:cs typeface="Montserrat"/>
                <a:sym typeface="Montserrat"/>
              </a:rPr>
              <a:t>Optimizar CPL por debajo de 60€</a:t>
            </a:r>
            <a:endParaRPr sz="1200" b="1">
              <a:latin typeface="Montserrat"/>
              <a:ea typeface="Montserrat"/>
              <a:cs typeface="Montserrat"/>
              <a:sym typeface="Montserrat"/>
            </a:endParaRPr>
          </a:p>
          <a:p>
            <a:pPr marL="0" lvl="0" indent="0" algn="l" rtl="0">
              <a:spcBef>
                <a:spcPts val="0"/>
              </a:spcBef>
              <a:spcAft>
                <a:spcPts val="0"/>
              </a:spcAft>
              <a:buNone/>
            </a:pPr>
            <a:endParaRPr/>
          </a:p>
        </p:txBody>
      </p:sp>
      <p:sp>
        <p:nvSpPr>
          <p:cNvPr id="83" name="Google Shape;83;p10"/>
          <p:cNvSpPr txBox="1"/>
          <p:nvPr/>
        </p:nvSpPr>
        <p:spPr>
          <a:xfrm>
            <a:off x="4100527" y="4041925"/>
            <a:ext cx="4518000" cy="46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b="1">
                <a:latin typeface="Montserrat"/>
                <a:ea typeface="Montserrat"/>
                <a:cs typeface="Montserrat"/>
                <a:sym typeface="Montserrat"/>
              </a:rPr>
              <a:t>PRESUPUESTO PLAN DE MEDIOS:</a:t>
            </a:r>
            <a:r>
              <a:rPr lang="es-ES" sz="1600" b="1">
                <a:latin typeface="Montserrat"/>
                <a:ea typeface="Montserrat"/>
                <a:cs typeface="Montserrat"/>
                <a:sym typeface="Montserrat"/>
              </a:rPr>
              <a:t> 280.000€</a:t>
            </a:r>
            <a:endParaRPr sz="1600" b="1">
              <a:latin typeface="Montserrat"/>
              <a:ea typeface="Montserrat"/>
              <a:cs typeface="Montserrat"/>
              <a:sym typeface="Montserrat"/>
            </a:endParaRPr>
          </a:p>
        </p:txBody>
      </p:sp>
      <p:pic>
        <p:nvPicPr>
          <p:cNvPr id="84" name="Google Shape;84;p10"/>
          <p:cNvPicPr preferRelativeResize="0"/>
          <p:nvPr/>
        </p:nvPicPr>
        <p:blipFill>
          <a:blip r:embed="rId7">
            <a:alphaModFix/>
          </a:blip>
          <a:stretch>
            <a:fillRect/>
          </a:stretch>
        </p:blipFill>
        <p:spPr>
          <a:xfrm>
            <a:off x="52925" y="2010450"/>
            <a:ext cx="361025" cy="361025"/>
          </a:xfrm>
          <a:prstGeom prst="rect">
            <a:avLst/>
          </a:prstGeom>
          <a:noFill/>
          <a:ln>
            <a:noFill/>
          </a:ln>
        </p:spPr>
      </p:pic>
      <p:pic>
        <p:nvPicPr>
          <p:cNvPr id="85" name="Google Shape;85;p10"/>
          <p:cNvPicPr preferRelativeResize="0"/>
          <p:nvPr/>
        </p:nvPicPr>
        <p:blipFill>
          <a:blip r:embed="rId7">
            <a:alphaModFix/>
          </a:blip>
          <a:stretch>
            <a:fillRect/>
          </a:stretch>
        </p:blipFill>
        <p:spPr>
          <a:xfrm>
            <a:off x="52925" y="2543850"/>
            <a:ext cx="361025" cy="361025"/>
          </a:xfrm>
          <a:prstGeom prst="rect">
            <a:avLst/>
          </a:prstGeom>
          <a:noFill/>
          <a:ln>
            <a:noFill/>
          </a:ln>
        </p:spPr>
      </p:pic>
      <p:pic>
        <p:nvPicPr>
          <p:cNvPr id="86" name="Google Shape;86;p10"/>
          <p:cNvPicPr preferRelativeResize="0"/>
          <p:nvPr/>
        </p:nvPicPr>
        <p:blipFill>
          <a:blip r:embed="rId7">
            <a:alphaModFix/>
          </a:blip>
          <a:stretch>
            <a:fillRect/>
          </a:stretch>
        </p:blipFill>
        <p:spPr>
          <a:xfrm>
            <a:off x="52925" y="3229650"/>
            <a:ext cx="361025" cy="361025"/>
          </a:xfrm>
          <a:prstGeom prst="rect">
            <a:avLst/>
          </a:prstGeom>
          <a:noFill/>
          <a:ln>
            <a:noFill/>
          </a:ln>
        </p:spPr>
      </p:pic>
      <p:sp>
        <p:nvSpPr>
          <p:cNvPr id="87" name="Google Shape;87;p10"/>
          <p:cNvSpPr txBox="1"/>
          <p:nvPr/>
        </p:nvSpPr>
        <p:spPr>
          <a:xfrm>
            <a:off x="468075" y="89775"/>
            <a:ext cx="5840100" cy="615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s-ES" sz="2800" b="1">
                <a:solidFill>
                  <a:schemeClr val="dk1"/>
                </a:solidFill>
                <a:latin typeface="Montserrat"/>
                <a:ea typeface="Montserrat"/>
                <a:cs typeface="Montserrat"/>
                <a:sym typeface="Montserrat"/>
              </a:rPr>
              <a:t>OBJETIVOS DE LA CAMPAÑA</a:t>
            </a:r>
            <a:endParaRPr sz="2800" b="1">
              <a:solidFill>
                <a:schemeClr val="dk1"/>
              </a:solidFill>
              <a:latin typeface="Montserrat"/>
              <a:ea typeface="Montserrat"/>
              <a:cs typeface="Montserrat"/>
              <a:sym typeface="Montserrat"/>
            </a:endParaRPr>
          </a:p>
        </p:txBody>
      </p:sp>
      <p:cxnSp>
        <p:nvCxnSpPr>
          <p:cNvPr id="88" name="Google Shape;88;p10"/>
          <p:cNvCxnSpPr/>
          <p:nvPr/>
        </p:nvCxnSpPr>
        <p:spPr>
          <a:xfrm>
            <a:off x="0" y="843931"/>
            <a:ext cx="6021600" cy="0"/>
          </a:xfrm>
          <a:prstGeom prst="straightConnector1">
            <a:avLst/>
          </a:prstGeom>
          <a:noFill/>
          <a:ln w="19050" cap="flat" cmpd="sng">
            <a:solidFill>
              <a:srgbClr val="FFC000"/>
            </a:solidFill>
            <a:prstDash val="solid"/>
            <a:round/>
            <a:headEnd type="none" w="med" len="med"/>
            <a:tailEnd type="none" w="med" len="med"/>
          </a:ln>
        </p:spPr>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28"/>
          <p:cNvSpPr txBox="1">
            <a:spLocks noGrp="1"/>
          </p:cNvSpPr>
          <p:nvPr>
            <p:ph type="title"/>
          </p:nvPr>
        </p:nvSpPr>
        <p:spPr>
          <a:xfrm>
            <a:off x="5884051" y="4832150"/>
            <a:ext cx="2716800" cy="174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s-ES"/>
              <a:t>Creatividades - Value Based Bidding</a:t>
            </a:r>
            <a:endParaRPr/>
          </a:p>
        </p:txBody>
      </p:sp>
      <p:sp>
        <p:nvSpPr>
          <p:cNvPr id="634" name="Google Shape;634;p28"/>
          <p:cNvSpPr txBox="1"/>
          <p:nvPr/>
        </p:nvSpPr>
        <p:spPr>
          <a:xfrm>
            <a:off x="467100" y="65725"/>
            <a:ext cx="8445900" cy="615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s-ES" sz="2800" b="1">
                <a:solidFill>
                  <a:schemeClr val="dk1"/>
                </a:solidFill>
                <a:latin typeface="Montserrat"/>
                <a:ea typeface="Montserrat"/>
                <a:cs typeface="Montserrat"/>
                <a:sym typeface="Montserrat"/>
              </a:rPr>
              <a:t>CREATIVIDADES</a:t>
            </a:r>
            <a:endParaRPr sz="2800" b="1">
              <a:solidFill>
                <a:schemeClr val="dk1"/>
              </a:solidFill>
              <a:latin typeface="Montserrat"/>
              <a:ea typeface="Montserrat"/>
              <a:cs typeface="Montserrat"/>
              <a:sym typeface="Montserrat"/>
            </a:endParaRPr>
          </a:p>
        </p:txBody>
      </p:sp>
      <p:cxnSp>
        <p:nvCxnSpPr>
          <p:cNvPr id="635" name="Google Shape;635;p28"/>
          <p:cNvCxnSpPr/>
          <p:nvPr/>
        </p:nvCxnSpPr>
        <p:spPr>
          <a:xfrm>
            <a:off x="-8125" y="635775"/>
            <a:ext cx="8649000" cy="0"/>
          </a:xfrm>
          <a:prstGeom prst="straightConnector1">
            <a:avLst/>
          </a:prstGeom>
          <a:noFill/>
          <a:ln w="19050" cap="flat" cmpd="sng">
            <a:solidFill>
              <a:srgbClr val="FFC000"/>
            </a:solidFill>
            <a:prstDash val="solid"/>
            <a:round/>
            <a:headEnd type="none" w="med" len="med"/>
            <a:tailEnd type="none" w="med" len="med"/>
          </a:ln>
        </p:spPr>
      </p:cxnSp>
      <p:sp>
        <p:nvSpPr>
          <p:cNvPr id="636" name="Google Shape;636;p28"/>
          <p:cNvSpPr txBox="1"/>
          <p:nvPr/>
        </p:nvSpPr>
        <p:spPr>
          <a:xfrm>
            <a:off x="801100" y="635775"/>
            <a:ext cx="3469500" cy="714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r>
              <a:rPr lang="es-ES" sz="1600" b="1">
                <a:solidFill>
                  <a:srgbClr val="FFC000"/>
                </a:solidFill>
                <a:latin typeface="Montserrat"/>
                <a:ea typeface="Montserrat"/>
                <a:cs typeface="Montserrat"/>
                <a:sym typeface="Montserrat"/>
              </a:rPr>
              <a:t>AUDIENCIA 2  CONSIDERATION</a:t>
            </a:r>
            <a:endParaRPr sz="1600"/>
          </a:p>
        </p:txBody>
      </p:sp>
      <p:sp>
        <p:nvSpPr>
          <p:cNvPr id="637" name="Google Shape;637;p28"/>
          <p:cNvSpPr txBox="1"/>
          <p:nvPr/>
        </p:nvSpPr>
        <p:spPr>
          <a:xfrm>
            <a:off x="5071575" y="635775"/>
            <a:ext cx="2819700" cy="714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r>
              <a:rPr lang="es-ES" sz="1600" b="1">
                <a:solidFill>
                  <a:srgbClr val="FFC000"/>
                </a:solidFill>
                <a:latin typeface="Montserrat"/>
                <a:ea typeface="Montserrat"/>
                <a:cs typeface="Montserrat"/>
                <a:sym typeface="Montserrat"/>
              </a:rPr>
              <a:t>AUDIENCIA 3 CONVERSIÓN A LEAD</a:t>
            </a:r>
            <a:endParaRPr sz="1600"/>
          </a:p>
        </p:txBody>
      </p:sp>
      <p:sp>
        <p:nvSpPr>
          <p:cNvPr id="638" name="Google Shape;638;p28"/>
          <p:cNvSpPr txBox="1"/>
          <p:nvPr/>
        </p:nvSpPr>
        <p:spPr>
          <a:xfrm>
            <a:off x="6774300" y="3527125"/>
            <a:ext cx="2138700" cy="1200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ES" sz="1100">
                <a:latin typeface="Montserrat"/>
                <a:ea typeface="Montserrat"/>
                <a:cs typeface="Montserrat"/>
                <a:sym typeface="Montserrat"/>
              </a:rPr>
              <a:t>Forma parte del futuro del diseño visual con Trazos. Inscríbete antes de que se acaben las plazas. Completa el formulario o contáctanos por WhatsApp </a:t>
            </a:r>
            <a:endParaRPr sz="1100">
              <a:latin typeface="Montserrat"/>
              <a:ea typeface="Montserrat"/>
              <a:cs typeface="Montserrat"/>
              <a:sym typeface="Montserrat"/>
            </a:endParaRPr>
          </a:p>
        </p:txBody>
      </p:sp>
      <p:pic>
        <p:nvPicPr>
          <p:cNvPr id="639" name="Google Shape;639;p28"/>
          <p:cNvPicPr preferRelativeResize="0"/>
          <p:nvPr/>
        </p:nvPicPr>
        <p:blipFill>
          <a:blip r:embed="rId3">
            <a:alphaModFix/>
          </a:blip>
          <a:stretch>
            <a:fillRect/>
          </a:stretch>
        </p:blipFill>
        <p:spPr>
          <a:xfrm>
            <a:off x="152375" y="1316500"/>
            <a:ext cx="2100176" cy="2100176"/>
          </a:xfrm>
          <a:prstGeom prst="rect">
            <a:avLst/>
          </a:prstGeom>
          <a:noFill/>
          <a:ln>
            <a:noFill/>
          </a:ln>
        </p:spPr>
      </p:pic>
      <p:pic>
        <p:nvPicPr>
          <p:cNvPr id="640" name="Google Shape;640;p28"/>
          <p:cNvPicPr preferRelativeResize="0"/>
          <p:nvPr/>
        </p:nvPicPr>
        <p:blipFill>
          <a:blip r:embed="rId4">
            <a:alphaModFix/>
          </a:blip>
          <a:stretch>
            <a:fillRect/>
          </a:stretch>
        </p:blipFill>
        <p:spPr>
          <a:xfrm>
            <a:off x="2328075" y="1316500"/>
            <a:ext cx="2106375" cy="2106375"/>
          </a:xfrm>
          <a:prstGeom prst="rect">
            <a:avLst/>
          </a:prstGeom>
          <a:noFill/>
          <a:ln>
            <a:noFill/>
          </a:ln>
        </p:spPr>
      </p:pic>
      <p:pic>
        <p:nvPicPr>
          <p:cNvPr id="641" name="Google Shape;641;p28"/>
          <p:cNvPicPr preferRelativeResize="0"/>
          <p:nvPr/>
        </p:nvPicPr>
        <p:blipFill rotWithShape="1">
          <a:blip r:embed="rId5">
            <a:alphaModFix/>
          </a:blip>
          <a:srcRect/>
          <a:stretch/>
        </p:blipFill>
        <p:spPr>
          <a:xfrm>
            <a:off x="4579575" y="1310300"/>
            <a:ext cx="2106375" cy="2106375"/>
          </a:xfrm>
          <a:prstGeom prst="rect">
            <a:avLst/>
          </a:prstGeom>
          <a:noFill/>
          <a:ln>
            <a:noFill/>
          </a:ln>
        </p:spPr>
      </p:pic>
      <p:pic>
        <p:nvPicPr>
          <p:cNvPr id="642" name="Google Shape;642;p28"/>
          <p:cNvPicPr preferRelativeResize="0"/>
          <p:nvPr/>
        </p:nvPicPr>
        <p:blipFill>
          <a:blip r:embed="rId6">
            <a:alphaModFix/>
          </a:blip>
          <a:stretch>
            <a:fillRect/>
          </a:stretch>
        </p:blipFill>
        <p:spPr>
          <a:xfrm>
            <a:off x="6774300" y="1310300"/>
            <a:ext cx="2106375" cy="2106375"/>
          </a:xfrm>
          <a:prstGeom prst="rect">
            <a:avLst/>
          </a:prstGeom>
          <a:noFill/>
          <a:ln>
            <a:noFill/>
          </a:ln>
        </p:spPr>
      </p:pic>
      <p:sp>
        <p:nvSpPr>
          <p:cNvPr id="643" name="Google Shape;643;p28"/>
          <p:cNvSpPr txBox="1"/>
          <p:nvPr/>
        </p:nvSpPr>
        <p:spPr>
          <a:xfrm>
            <a:off x="113850" y="3616450"/>
            <a:ext cx="21387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ES" sz="1100">
                <a:latin typeface="Montserrat"/>
                <a:ea typeface="Montserrat"/>
                <a:cs typeface="Montserrat"/>
                <a:sym typeface="Montserrat"/>
              </a:rPr>
              <a:t>Da el salto al arte digital con Trazos y ahorra un 30% al inscribirte ya.</a:t>
            </a:r>
            <a:endParaRPr sz="1100">
              <a:latin typeface="Montserrat"/>
              <a:ea typeface="Montserrat"/>
              <a:cs typeface="Montserrat"/>
              <a:sym typeface="Montserrat"/>
            </a:endParaRPr>
          </a:p>
        </p:txBody>
      </p:sp>
      <p:sp>
        <p:nvSpPr>
          <p:cNvPr id="644" name="Google Shape;644;p28"/>
          <p:cNvSpPr txBox="1"/>
          <p:nvPr/>
        </p:nvSpPr>
        <p:spPr>
          <a:xfrm>
            <a:off x="2311913" y="3616450"/>
            <a:ext cx="2138700" cy="86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ES" sz="1100">
                <a:latin typeface="Montserrat"/>
                <a:ea typeface="Montserrat"/>
                <a:cs typeface="Montserrat"/>
                <a:sym typeface="Montserrat"/>
              </a:rPr>
              <a:t>Transforma tu futuro en diseño visual con Trazos. ¡Descuento por tiempo limitado!</a:t>
            </a:r>
            <a:endParaRPr sz="1100">
              <a:latin typeface="Montserrat"/>
              <a:ea typeface="Montserrat"/>
              <a:cs typeface="Montserrat"/>
              <a:sym typeface="Montserrat"/>
            </a:endParaRPr>
          </a:p>
        </p:txBody>
      </p:sp>
      <p:sp>
        <p:nvSpPr>
          <p:cNvPr id="645" name="Google Shape;645;p28"/>
          <p:cNvSpPr txBox="1"/>
          <p:nvPr/>
        </p:nvSpPr>
        <p:spPr>
          <a:xfrm>
            <a:off x="4579575" y="3585900"/>
            <a:ext cx="2138700" cy="1200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ES" sz="1100">
                <a:latin typeface="Montserrat"/>
                <a:ea typeface="Montserrat"/>
                <a:cs typeface="Montserrat"/>
                <a:sym typeface="Montserrat"/>
              </a:rPr>
              <a:t>Arte Digital en Trazos: Últimas plazas con descuento. Completa el formulario o contáctanos por WhatsApp ¡Inscríbete ya!</a:t>
            </a:r>
            <a:endParaRPr sz="1100">
              <a:latin typeface="Montserrat"/>
              <a:ea typeface="Montserrat"/>
              <a:cs typeface="Montserrat"/>
              <a:sym typeface="Montserra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p29"/>
          <p:cNvSpPr txBox="1">
            <a:spLocks noGrp="1"/>
          </p:cNvSpPr>
          <p:nvPr>
            <p:ph type="title"/>
          </p:nvPr>
        </p:nvSpPr>
        <p:spPr>
          <a:xfrm>
            <a:off x="5888401" y="4893275"/>
            <a:ext cx="2716800" cy="174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s-ES"/>
              <a:t>Creatividades - Value Based Bidding</a:t>
            </a:r>
            <a:endParaRPr/>
          </a:p>
          <a:p>
            <a:pPr marL="0" lvl="0" indent="0" algn="l" rtl="0">
              <a:spcBef>
                <a:spcPts val="0"/>
              </a:spcBef>
              <a:spcAft>
                <a:spcPts val="0"/>
              </a:spcAft>
              <a:buNone/>
            </a:pPr>
            <a:endParaRPr/>
          </a:p>
        </p:txBody>
      </p:sp>
      <p:sp>
        <p:nvSpPr>
          <p:cNvPr id="651" name="Google Shape;651;p29"/>
          <p:cNvSpPr txBox="1"/>
          <p:nvPr/>
        </p:nvSpPr>
        <p:spPr>
          <a:xfrm>
            <a:off x="467100" y="65725"/>
            <a:ext cx="8445900" cy="615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s-ES" sz="2800" b="1">
                <a:solidFill>
                  <a:schemeClr val="dk1"/>
                </a:solidFill>
                <a:latin typeface="Montserrat"/>
                <a:ea typeface="Montserrat"/>
                <a:cs typeface="Montserrat"/>
                <a:sym typeface="Montserrat"/>
              </a:rPr>
              <a:t>CREATIVIDADES</a:t>
            </a:r>
            <a:endParaRPr sz="2800" b="1">
              <a:solidFill>
                <a:schemeClr val="dk1"/>
              </a:solidFill>
              <a:latin typeface="Montserrat"/>
              <a:ea typeface="Montserrat"/>
              <a:cs typeface="Montserrat"/>
              <a:sym typeface="Montserrat"/>
            </a:endParaRPr>
          </a:p>
        </p:txBody>
      </p:sp>
      <p:cxnSp>
        <p:nvCxnSpPr>
          <p:cNvPr id="652" name="Google Shape;652;p29"/>
          <p:cNvCxnSpPr/>
          <p:nvPr/>
        </p:nvCxnSpPr>
        <p:spPr>
          <a:xfrm>
            <a:off x="-8125" y="635775"/>
            <a:ext cx="8649000" cy="0"/>
          </a:xfrm>
          <a:prstGeom prst="straightConnector1">
            <a:avLst/>
          </a:prstGeom>
          <a:noFill/>
          <a:ln w="19050" cap="flat" cmpd="sng">
            <a:solidFill>
              <a:srgbClr val="FFC000"/>
            </a:solidFill>
            <a:prstDash val="solid"/>
            <a:round/>
            <a:headEnd type="none" w="med" len="med"/>
            <a:tailEnd type="none" w="med" len="med"/>
          </a:ln>
        </p:spPr>
      </p:cxnSp>
      <p:sp>
        <p:nvSpPr>
          <p:cNvPr id="653" name="Google Shape;653;p29"/>
          <p:cNvSpPr txBox="1"/>
          <p:nvPr/>
        </p:nvSpPr>
        <p:spPr>
          <a:xfrm>
            <a:off x="2296100" y="681325"/>
            <a:ext cx="5109000" cy="431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r>
              <a:rPr lang="es-ES" sz="1600" b="1">
                <a:solidFill>
                  <a:srgbClr val="FFC000"/>
                </a:solidFill>
                <a:latin typeface="Montserrat"/>
                <a:ea typeface="Montserrat"/>
                <a:cs typeface="Montserrat"/>
                <a:sym typeface="Montserrat"/>
              </a:rPr>
              <a:t>AUDIENCIA 4 - CONVERSIÓN / FIDELIZACIÓN</a:t>
            </a:r>
            <a:endParaRPr sz="2000">
              <a:latin typeface="Montserrat"/>
              <a:ea typeface="Montserrat"/>
              <a:cs typeface="Montserrat"/>
              <a:sym typeface="Montserrat"/>
            </a:endParaRPr>
          </a:p>
        </p:txBody>
      </p:sp>
      <p:sp>
        <p:nvSpPr>
          <p:cNvPr id="654" name="Google Shape;654;p29"/>
          <p:cNvSpPr txBox="1"/>
          <p:nvPr/>
        </p:nvSpPr>
        <p:spPr>
          <a:xfrm>
            <a:off x="5145825" y="3909200"/>
            <a:ext cx="2656800" cy="68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100">
                <a:latin typeface="Montserrat"/>
                <a:ea typeface="Montserrat"/>
                <a:cs typeface="Montserrat"/>
                <a:sym typeface="Montserrat"/>
              </a:rPr>
              <a:t>Bienvenido/a al Máster en Diseño Visual de Trazos. ¡Prepárate para una experiencia transformadora!</a:t>
            </a:r>
            <a:endParaRPr sz="1100">
              <a:latin typeface="Montserrat"/>
              <a:ea typeface="Montserrat"/>
              <a:cs typeface="Montserrat"/>
              <a:sym typeface="Montserrat"/>
            </a:endParaRPr>
          </a:p>
        </p:txBody>
      </p:sp>
      <p:pic>
        <p:nvPicPr>
          <p:cNvPr id="655" name="Google Shape;655;p29"/>
          <p:cNvPicPr preferRelativeResize="0"/>
          <p:nvPr/>
        </p:nvPicPr>
        <p:blipFill rotWithShape="1">
          <a:blip r:embed="rId3">
            <a:alphaModFix/>
          </a:blip>
          <a:srcRect/>
          <a:stretch/>
        </p:blipFill>
        <p:spPr>
          <a:xfrm>
            <a:off x="1022900" y="1101225"/>
            <a:ext cx="2656900" cy="2656900"/>
          </a:xfrm>
          <a:prstGeom prst="rect">
            <a:avLst/>
          </a:prstGeom>
          <a:noFill/>
          <a:ln>
            <a:noFill/>
          </a:ln>
        </p:spPr>
      </p:pic>
      <p:pic>
        <p:nvPicPr>
          <p:cNvPr id="656" name="Google Shape;656;p29"/>
          <p:cNvPicPr preferRelativeResize="0"/>
          <p:nvPr/>
        </p:nvPicPr>
        <p:blipFill rotWithShape="1">
          <a:blip r:embed="rId4">
            <a:alphaModFix/>
          </a:blip>
          <a:srcRect/>
          <a:stretch/>
        </p:blipFill>
        <p:spPr>
          <a:xfrm>
            <a:off x="5145775" y="1101225"/>
            <a:ext cx="2656900" cy="2656900"/>
          </a:xfrm>
          <a:prstGeom prst="rect">
            <a:avLst/>
          </a:prstGeom>
          <a:noFill/>
          <a:ln>
            <a:noFill/>
          </a:ln>
        </p:spPr>
      </p:pic>
      <p:sp>
        <p:nvSpPr>
          <p:cNvPr id="657" name="Google Shape;657;p29"/>
          <p:cNvSpPr txBox="1"/>
          <p:nvPr/>
        </p:nvSpPr>
        <p:spPr>
          <a:xfrm>
            <a:off x="1022950" y="3846100"/>
            <a:ext cx="2656800" cy="68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100">
                <a:latin typeface="Montserrat"/>
                <a:ea typeface="Montserrat"/>
                <a:cs typeface="Montserrat"/>
                <a:sym typeface="Montserrat"/>
              </a:rPr>
              <a:t>Empieza tu aventura en Arte Digital con Trazos. ¡Bienvenido a nuestra comunidad!</a:t>
            </a:r>
            <a:endParaRPr sz="1100">
              <a:latin typeface="Montserrat"/>
              <a:ea typeface="Montserrat"/>
              <a:cs typeface="Montserrat"/>
              <a:sym typeface="Montserra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Google Shape;662;p30"/>
          <p:cNvSpPr txBox="1">
            <a:spLocks noGrp="1"/>
          </p:cNvSpPr>
          <p:nvPr>
            <p:ph type="title"/>
          </p:nvPr>
        </p:nvSpPr>
        <p:spPr>
          <a:xfrm>
            <a:off x="5884051" y="4832150"/>
            <a:ext cx="2716800" cy="174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s-ES"/>
              <a:t>Estrategia Value Base Bidding - Landings </a:t>
            </a:r>
            <a:endParaRPr/>
          </a:p>
        </p:txBody>
      </p:sp>
      <p:sp>
        <p:nvSpPr>
          <p:cNvPr id="663" name="Google Shape;663;p30"/>
          <p:cNvSpPr txBox="1"/>
          <p:nvPr/>
        </p:nvSpPr>
        <p:spPr>
          <a:xfrm>
            <a:off x="769550" y="739900"/>
            <a:ext cx="7351200" cy="367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b="1">
                <a:latin typeface="Montserrat"/>
                <a:ea typeface="Montserrat"/>
                <a:cs typeface="Montserrat"/>
                <a:sym typeface="Montserrat"/>
              </a:rPr>
              <a:t>Landing page para Máster en Arte Digital</a:t>
            </a:r>
            <a:endParaRPr b="1">
              <a:latin typeface="Montserrat"/>
              <a:ea typeface="Montserrat"/>
              <a:cs typeface="Montserrat"/>
              <a:sym typeface="Montserrat"/>
            </a:endParaRPr>
          </a:p>
          <a:p>
            <a:pPr marL="0" lvl="0" indent="0" algn="l" rtl="0">
              <a:spcBef>
                <a:spcPts val="0"/>
              </a:spcBef>
              <a:spcAft>
                <a:spcPts val="0"/>
              </a:spcAft>
              <a:buNone/>
            </a:pPr>
            <a:endParaRPr/>
          </a:p>
          <a:p>
            <a:pPr marL="0" lvl="0" indent="0" algn="l" rtl="0">
              <a:spcBef>
                <a:spcPts val="0"/>
              </a:spcBef>
              <a:spcAft>
                <a:spcPts val="0"/>
              </a:spcAft>
              <a:buNone/>
            </a:pPr>
            <a:r>
              <a:rPr lang="es-ES">
                <a:latin typeface="Montserrat"/>
                <a:ea typeface="Montserrat"/>
                <a:cs typeface="Montserrat"/>
                <a:sym typeface="Montserrat"/>
              </a:rPr>
              <a:t>Puntos a destacar: </a:t>
            </a:r>
            <a:endParaRPr>
              <a:latin typeface="Montserrat"/>
              <a:ea typeface="Montserrat"/>
              <a:cs typeface="Montserrat"/>
              <a:sym typeface="Montserrat"/>
            </a:endParaRPr>
          </a:p>
          <a:p>
            <a:pPr marL="0" lvl="0" indent="0" algn="l" rtl="0">
              <a:spcBef>
                <a:spcPts val="0"/>
              </a:spcBef>
              <a:spcAft>
                <a:spcPts val="0"/>
              </a:spcAft>
              <a:buNone/>
            </a:pPr>
            <a:endParaRPr/>
          </a:p>
          <a:p>
            <a:pPr marL="457200" lvl="0" indent="-298450" algn="l" rtl="0">
              <a:spcBef>
                <a:spcPts val="0"/>
              </a:spcBef>
              <a:spcAft>
                <a:spcPts val="0"/>
              </a:spcAft>
              <a:buSzPts val="1100"/>
              <a:buChar char="●"/>
            </a:pPr>
            <a:r>
              <a:rPr lang="es-ES" sz="1000">
                <a:solidFill>
                  <a:schemeClr val="dk1"/>
                </a:solidFill>
                <a:latin typeface="Montserrat"/>
                <a:ea typeface="Montserrat"/>
                <a:cs typeface="Montserrat"/>
                <a:sym typeface="Montserrat"/>
              </a:rPr>
              <a:t>Formulario de captación superior formato sticky form</a:t>
            </a:r>
            <a:endParaRPr sz="1100"/>
          </a:p>
          <a:p>
            <a:pPr marL="457200" lvl="0" indent="-292100" algn="l" rtl="0">
              <a:spcBef>
                <a:spcPts val="0"/>
              </a:spcBef>
              <a:spcAft>
                <a:spcPts val="0"/>
              </a:spcAft>
              <a:buSzPts val="1000"/>
              <a:buFont typeface="Montserrat"/>
              <a:buChar char="●"/>
            </a:pPr>
            <a:r>
              <a:rPr lang="es-ES" sz="1000">
                <a:latin typeface="Montserrat"/>
                <a:ea typeface="Montserrat"/>
                <a:cs typeface="Montserrat"/>
                <a:sym typeface="Montserrat"/>
              </a:rPr>
              <a:t>Banner</a:t>
            </a:r>
            <a:endParaRPr sz="1000">
              <a:latin typeface="Montserrat"/>
              <a:ea typeface="Montserrat"/>
              <a:cs typeface="Montserrat"/>
              <a:sym typeface="Montserrat"/>
            </a:endParaRPr>
          </a:p>
          <a:p>
            <a:pPr marL="457200" lvl="0" indent="-292100" algn="l" rtl="0">
              <a:spcBef>
                <a:spcPts val="0"/>
              </a:spcBef>
              <a:spcAft>
                <a:spcPts val="0"/>
              </a:spcAft>
              <a:buClr>
                <a:schemeClr val="dk1"/>
              </a:buClr>
              <a:buSzPts val="1000"/>
              <a:buChar char="●"/>
            </a:pPr>
            <a:r>
              <a:rPr lang="es-ES" sz="1000">
                <a:solidFill>
                  <a:schemeClr val="dk1"/>
                </a:solidFill>
                <a:latin typeface="Montserrat"/>
                <a:ea typeface="Montserrat"/>
                <a:cs typeface="Montserrat"/>
                <a:sym typeface="Montserrat"/>
              </a:rPr>
              <a:t>Promoción: </a:t>
            </a:r>
            <a:r>
              <a:rPr lang="es-ES" sz="1000" b="1">
                <a:solidFill>
                  <a:schemeClr val="dk1"/>
                </a:solidFill>
                <a:latin typeface="Montserrat"/>
                <a:ea typeface="Montserrat"/>
                <a:cs typeface="Montserrat"/>
                <a:sym typeface="Montserrat"/>
              </a:rPr>
              <a:t>30% de descuento</a:t>
            </a:r>
            <a:r>
              <a:rPr lang="es-ES" sz="1000">
                <a:solidFill>
                  <a:schemeClr val="dk1"/>
                </a:solidFill>
                <a:latin typeface="Montserrat"/>
                <a:ea typeface="Montserrat"/>
                <a:cs typeface="Montserrat"/>
                <a:sym typeface="Montserrat"/>
              </a:rPr>
              <a:t> antes del </a:t>
            </a:r>
            <a:r>
              <a:rPr lang="es-ES" sz="1000" b="1">
                <a:solidFill>
                  <a:schemeClr val="dk1"/>
                </a:solidFill>
                <a:latin typeface="Montserrat"/>
                <a:ea typeface="Montserrat"/>
                <a:cs typeface="Montserrat"/>
                <a:sym typeface="Montserrat"/>
              </a:rPr>
              <a:t>31 de Enero del 2024</a:t>
            </a:r>
            <a:endParaRPr sz="1000" b="1">
              <a:solidFill>
                <a:schemeClr val="dk1"/>
              </a:solidFill>
              <a:latin typeface="Montserrat"/>
              <a:ea typeface="Montserrat"/>
              <a:cs typeface="Montserrat"/>
              <a:sym typeface="Montserrat"/>
            </a:endParaRPr>
          </a:p>
          <a:p>
            <a:pPr marL="457200" lvl="0" indent="-292100" algn="l" rtl="0">
              <a:spcBef>
                <a:spcPts val="0"/>
              </a:spcBef>
              <a:spcAft>
                <a:spcPts val="0"/>
              </a:spcAft>
              <a:buClr>
                <a:schemeClr val="dk1"/>
              </a:buClr>
              <a:buSzPts val="1000"/>
              <a:buFont typeface="Montserrat"/>
              <a:buChar char="●"/>
            </a:pPr>
            <a:r>
              <a:rPr lang="es-ES" sz="1000">
                <a:solidFill>
                  <a:schemeClr val="dk1"/>
                </a:solidFill>
                <a:latin typeface="Montserrat"/>
                <a:ea typeface="Montserrat"/>
                <a:cs typeface="Montserrat"/>
                <a:sym typeface="Montserrat"/>
              </a:rPr>
              <a:t>Porqué elegir la escuela Trazos</a:t>
            </a:r>
            <a:endParaRPr sz="1000">
              <a:solidFill>
                <a:schemeClr val="dk1"/>
              </a:solidFill>
              <a:latin typeface="Montserrat"/>
              <a:ea typeface="Montserrat"/>
              <a:cs typeface="Montserrat"/>
              <a:sym typeface="Montserrat"/>
            </a:endParaRPr>
          </a:p>
          <a:p>
            <a:pPr marL="457200" lvl="0" indent="-292100" algn="l" rtl="0">
              <a:spcBef>
                <a:spcPts val="0"/>
              </a:spcBef>
              <a:spcAft>
                <a:spcPts val="0"/>
              </a:spcAft>
              <a:buClr>
                <a:schemeClr val="dk1"/>
              </a:buClr>
              <a:buSzPts val="1000"/>
              <a:buFont typeface="Montserrat"/>
              <a:buChar char="●"/>
            </a:pPr>
            <a:r>
              <a:rPr lang="es-ES" sz="1000">
                <a:solidFill>
                  <a:schemeClr val="dk1"/>
                </a:solidFill>
                <a:latin typeface="Montserrat"/>
                <a:ea typeface="Montserrat"/>
                <a:cs typeface="Montserrat"/>
                <a:sym typeface="Montserrat"/>
              </a:rPr>
              <a:t>Salidas profesionales</a:t>
            </a:r>
            <a:endParaRPr sz="1000">
              <a:solidFill>
                <a:schemeClr val="dk1"/>
              </a:solidFill>
              <a:latin typeface="Montserrat"/>
              <a:ea typeface="Montserrat"/>
              <a:cs typeface="Montserrat"/>
              <a:sym typeface="Montserrat"/>
            </a:endParaRPr>
          </a:p>
          <a:p>
            <a:pPr marL="457200" lvl="0" indent="-292100" algn="l" rtl="0">
              <a:spcBef>
                <a:spcPts val="0"/>
              </a:spcBef>
              <a:spcAft>
                <a:spcPts val="0"/>
              </a:spcAft>
              <a:buClr>
                <a:schemeClr val="dk1"/>
              </a:buClr>
              <a:buSzPts val="1000"/>
              <a:buFont typeface="Montserrat"/>
              <a:buChar char="●"/>
            </a:pPr>
            <a:r>
              <a:rPr lang="es-ES" sz="1000">
                <a:solidFill>
                  <a:schemeClr val="dk1"/>
                </a:solidFill>
                <a:latin typeface="Montserrat"/>
                <a:ea typeface="Montserrat"/>
                <a:cs typeface="Montserrat"/>
                <a:sym typeface="Montserrat"/>
              </a:rPr>
              <a:t>Testimonios</a:t>
            </a:r>
            <a:endParaRPr sz="1000">
              <a:solidFill>
                <a:schemeClr val="dk1"/>
              </a:solidFill>
              <a:latin typeface="Montserrat"/>
              <a:ea typeface="Montserrat"/>
              <a:cs typeface="Montserrat"/>
              <a:sym typeface="Montserrat"/>
            </a:endParaRPr>
          </a:p>
          <a:p>
            <a:pPr marL="457200" lvl="0" indent="-292100" algn="l" rtl="0">
              <a:spcBef>
                <a:spcPts val="0"/>
              </a:spcBef>
              <a:spcAft>
                <a:spcPts val="0"/>
              </a:spcAft>
              <a:buClr>
                <a:schemeClr val="dk1"/>
              </a:buClr>
              <a:buSzPts val="1000"/>
              <a:buFont typeface="Montserrat"/>
              <a:buChar char="●"/>
            </a:pPr>
            <a:r>
              <a:rPr lang="es-ES" sz="1000">
                <a:solidFill>
                  <a:schemeClr val="dk1"/>
                </a:solidFill>
                <a:latin typeface="Montserrat"/>
                <a:ea typeface="Montserrat"/>
                <a:cs typeface="Montserrat"/>
                <a:sym typeface="Montserrat"/>
              </a:rPr>
              <a:t>Formulario inferior adicional con mapa de ubicación</a:t>
            </a:r>
            <a:endParaRPr sz="1000">
              <a:solidFill>
                <a:schemeClr val="dk1"/>
              </a:solidFill>
              <a:latin typeface="Montserrat"/>
              <a:ea typeface="Montserrat"/>
              <a:cs typeface="Montserrat"/>
              <a:sym typeface="Montserrat"/>
            </a:endParaRPr>
          </a:p>
          <a:p>
            <a:pPr marL="457200" lvl="0" indent="-292100" algn="l" rtl="0">
              <a:spcBef>
                <a:spcPts val="0"/>
              </a:spcBef>
              <a:spcAft>
                <a:spcPts val="0"/>
              </a:spcAft>
              <a:buClr>
                <a:schemeClr val="dk1"/>
              </a:buClr>
              <a:buSzPts val="1000"/>
              <a:buFont typeface="Montserrat"/>
              <a:buChar char="●"/>
            </a:pPr>
            <a:r>
              <a:rPr lang="es-ES" sz="1000">
                <a:solidFill>
                  <a:schemeClr val="dk1"/>
                </a:solidFill>
                <a:latin typeface="Montserrat"/>
                <a:ea typeface="Montserrat"/>
                <a:cs typeface="Montserrat"/>
                <a:sym typeface="Montserrat"/>
              </a:rPr>
              <a:t>Footer</a:t>
            </a:r>
            <a:endParaRPr sz="1000">
              <a:solidFill>
                <a:schemeClr val="dk1"/>
              </a:solidFill>
              <a:latin typeface="Montserrat"/>
              <a:ea typeface="Montserrat"/>
              <a:cs typeface="Montserrat"/>
              <a:sym typeface="Montserrat"/>
            </a:endParaRPr>
          </a:p>
          <a:p>
            <a:pPr marL="457200" lvl="0" indent="-292100" algn="l" rtl="0">
              <a:spcBef>
                <a:spcPts val="0"/>
              </a:spcBef>
              <a:spcAft>
                <a:spcPts val="0"/>
              </a:spcAft>
              <a:buClr>
                <a:schemeClr val="dk1"/>
              </a:buClr>
              <a:buSzPts val="1000"/>
              <a:buFont typeface="Montserrat"/>
              <a:buChar char="●"/>
            </a:pPr>
            <a:r>
              <a:rPr lang="es-ES" sz="1000">
                <a:solidFill>
                  <a:schemeClr val="dk1"/>
                </a:solidFill>
                <a:latin typeface="Montserrat"/>
                <a:ea typeface="Montserrat"/>
                <a:cs typeface="Montserrat"/>
                <a:sym typeface="Montserrat"/>
              </a:rPr>
              <a:t>Botón de contacto por whatsapp</a:t>
            </a:r>
            <a:endParaRPr sz="1000">
              <a:solidFill>
                <a:schemeClr val="dk1"/>
              </a:solidFill>
              <a:latin typeface="Montserrat"/>
              <a:ea typeface="Montserrat"/>
              <a:cs typeface="Montserrat"/>
              <a:sym typeface="Montserrat"/>
            </a:endParaRPr>
          </a:p>
          <a:p>
            <a:pPr marL="0" lvl="0" indent="0" algn="l" rtl="0">
              <a:spcBef>
                <a:spcPts val="0"/>
              </a:spcBef>
              <a:spcAft>
                <a:spcPts val="0"/>
              </a:spcAft>
              <a:buNone/>
            </a:pPr>
            <a:endParaRPr sz="700"/>
          </a:p>
          <a:p>
            <a:pPr marL="0" lvl="0" indent="0" algn="l" rtl="0">
              <a:spcBef>
                <a:spcPts val="0"/>
              </a:spcBef>
              <a:spcAft>
                <a:spcPts val="0"/>
              </a:spcAft>
              <a:buNone/>
            </a:pPr>
            <a:endParaRPr sz="700"/>
          </a:p>
        </p:txBody>
      </p:sp>
      <p:pic>
        <p:nvPicPr>
          <p:cNvPr id="664" name="Google Shape;664;p30"/>
          <p:cNvPicPr preferRelativeResize="0"/>
          <p:nvPr/>
        </p:nvPicPr>
        <p:blipFill rotWithShape="1">
          <a:blip r:embed="rId3">
            <a:alphaModFix/>
          </a:blip>
          <a:srcRect t="-15982" r="-15982"/>
          <a:stretch/>
        </p:blipFill>
        <p:spPr>
          <a:xfrm>
            <a:off x="7640250" y="4457150"/>
            <a:ext cx="289225" cy="289225"/>
          </a:xfrm>
          <a:prstGeom prst="rect">
            <a:avLst/>
          </a:prstGeom>
          <a:noFill/>
          <a:ln>
            <a:noFill/>
          </a:ln>
        </p:spPr>
      </p:pic>
      <p:sp>
        <p:nvSpPr>
          <p:cNvPr id="665" name="Google Shape;665;p30"/>
          <p:cNvSpPr txBox="1"/>
          <p:nvPr/>
        </p:nvSpPr>
        <p:spPr>
          <a:xfrm>
            <a:off x="467100" y="65725"/>
            <a:ext cx="8445900" cy="615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s-ES" sz="2800" b="1">
                <a:solidFill>
                  <a:schemeClr val="dk1"/>
                </a:solidFill>
                <a:latin typeface="Montserrat"/>
                <a:ea typeface="Montserrat"/>
                <a:cs typeface="Montserrat"/>
                <a:sym typeface="Montserrat"/>
              </a:rPr>
              <a:t>CREATIVIDADES </a:t>
            </a:r>
            <a:endParaRPr sz="2800" b="1">
              <a:solidFill>
                <a:schemeClr val="dk1"/>
              </a:solidFill>
              <a:latin typeface="Montserrat"/>
              <a:ea typeface="Montserrat"/>
              <a:cs typeface="Montserrat"/>
              <a:sym typeface="Montserrat"/>
            </a:endParaRPr>
          </a:p>
        </p:txBody>
      </p:sp>
      <p:cxnSp>
        <p:nvCxnSpPr>
          <p:cNvPr id="666" name="Google Shape;666;p30"/>
          <p:cNvCxnSpPr/>
          <p:nvPr/>
        </p:nvCxnSpPr>
        <p:spPr>
          <a:xfrm>
            <a:off x="-8125" y="635775"/>
            <a:ext cx="5605200" cy="0"/>
          </a:xfrm>
          <a:prstGeom prst="straightConnector1">
            <a:avLst/>
          </a:prstGeom>
          <a:noFill/>
          <a:ln w="19050" cap="flat" cmpd="sng">
            <a:solidFill>
              <a:srgbClr val="FFC000"/>
            </a:solidFill>
            <a:prstDash val="solid"/>
            <a:round/>
            <a:headEnd type="none" w="med" len="med"/>
            <a:tailEnd type="none" w="med" len="med"/>
          </a:ln>
        </p:spPr>
      </p:cxnSp>
      <p:grpSp>
        <p:nvGrpSpPr>
          <p:cNvPr id="667" name="Google Shape;667;p30"/>
          <p:cNvGrpSpPr/>
          <p:nvPr/>
        </p:nvGrpSpPr>
        <p:grpSpPr>
          <a:xfrm>
            <a:off x="5676375" y="0"/>
            <a:ext cx="2201725" cy="4747124"/>
            <a:chOff x="5676375" y="0"/>
            <a:chExt cx="2201725" cy="4747124"/>
          </a:xfrm>
        </p:grpSpPr>
        <p:pic>
          <p:nvPicPr>
            <p:cNvPr id="668" name="Google Shape;668;p30"/>
            <p:cNvPicPr preferRelativeResize="0"/>
            <p:nvPr/>
          </p:nvPicPr>
          <p:blipFill>
            <a:blip r:embed="rId4">
              <a:alphaModFix/>
            </a:blip>
            <a:stretch>
              <a:fillRect/>
            </a:stretch>
          </p:blipFill>
          <p:spPr>
            <a:xfrm>
              <a:off x="5676375" y="0"/>
              <a:ext cx="2201725" cy="4747124"/>
            </a:xfrm>
            <a:prstGeom prst="rect">
              <a:avLst/>
            </a:prstGeom>
            <a:noFill/>
            <a:ln>
              <a:noFill/>
            </a:ln>
          </p:spPr>
        </p:pic>
        <p:pic>
          <p:nvPicPr>
            <p:cNvPr id="669" name="Google Shape;669;p30"/>
            <p:cNvPicPr preferRelativeResize="0"/>
            <p:nvPr/>
          </p:nvPicPr>
          <p:blipFill>
            <a:blip r:embed="rId5">
              <a:alphaModFix/>
            </a:blip>
            <a:stretch>
              <a:fillRect/>
            </a:stretch>
          </p:blipFill>
          <p:spPr>
            <a:xfrm>
              <a:off x="5847050" y="3440400"/>
              <a:ext cx="1627649" cy="765375"/>
            </a:xfrm>
            <a:prstGeom prst="rect">
              <a:avLst/>
            </a:prstGeom>
            <a:noFill/>
            <a:ln>
              <a:noFill/>
            </a:ln>
          </p:spPr>
        </p:pic>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31"/>
          <p:cNvSpPr txBox="1">
            <a:spLocks noGrp="1"/>
          </p:cNvSpPr>
          <p:nvPr>
            <p:ph type="title"/>
          </p:nvPr>
        </p:nvSpPr>
        <p:spPr>
          <a:xfrm>
            <a:off x="5884051" y="4832150"/>
            <a:ext cx="2716800" cy="174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s-ES"/>
              <a:t>Estrategia Value Base Bidding - Landings </a:t>
            </a:r>
            <a:endParaRPr/>
          </a:p>
        </p:txBody>
      </p:sp>
      <p:sp>
        <p:nvSpPr>
          <p:cNvPr id="675" name="Google Shape;675;p31"/>
          <p:cNvSpPr txBox="1"/>
          <p:nvPr/>
        </p:nvSpPr>
        <p:spPr>
          <a:xfrm>
            <a:off x="467100" y="918938"/>
            <a:ext cx="7351200" cy="367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ES" b="1">
                <a:solidFill>
                  <a:schemeClr val="dk1"/>
                </a:solidFill>
                <a:latin typeface="Montserrat"/>
                <a:ea typeface="Montserrat"/>
                <a:cs typeface="Montserrat"/>
                <a:sym typeface="Montserrat"/>
              </a:rPr>
              <a:t>Landing page para Máster Superior en Diseño Visual</a:t>
            </a:r>
            <a:endParaRPr b="1">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s-ES">
                <a:solidFill>
                  <a:schemeClr val="dk1"/>
                </a:solidFill>
                <a:latin typeface="Montserrat"/>
                <a:ea typeface="Montserrat"/>
                <a:cs typeface="Montserrat"/>
                <a:sym typeface="Montserrat"/>
              </a:rPr>
              <a:t>Puntos a destacar: </a:t>
            </a:r>
            <a:endParaRPr>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a:solidFill>
                <a:schemeClr val="dk1"/>
              </a:solidFill>
            </a:endParaRPr>
          </a:p>
          <a:p>
            <a:pPr marL="457200" lvl="0" indent="-292100" algn="l" rtl="0">
              <a:spcBef>
                <a:spcPts val="0"/>
              </a:spcBef>
              <a:spcAft>
                <a:spcPts val="0"/>
              </a:spcAft>
              <a:buClr>
                <a:schemeClr val="dk1"/>
              </a:buClr>
              <a:buSzPts val="1000"/>
              <a:buFont typeface="Montserrat"/>
              <a:buChar char="●"/>
            </a:pPr>
            <a:r>
              <a:rPr lang="es-ES" sz="1000">
                <a:solidFill>
                  <a:schemeClr val="dk1"/>
                </a:solidFill>
                <a:latin typeface="Montserrat"/>
                <a:ea typeface="Montserrat"/>
                <a:cs typeface="Montserrat"/>
                <a:sym typeface="Montserrat"/>
              </a:rPr>
              <a:t>Formulario de captación superior formato sticky form</a:t>
            </a:r>
            <a:endParaRPr sz="1000">
              <a:solidFill>
                <a:schemeClr val="dk1"/>
              </a:solidFill>
              <a:latin typeface="Montserrat"/>
              <a:ea typeface="Montserrat"/>
              <a:cs typeface="Montserrat"/>
              <a:sym typeface="Montserrat"/>
            </a:endParaRPr>
          </a:p>
          <a:p>
            <a:pPr marL="457200" lvl="0" indent="-292100" algn="l" rtl="0">
              <a:spcBef>
                <a:spcPts val="0"/>
              </a:spcBef>
              <a:spcAft>
                <a:spcPts val="0"/>
              </a:spcAft>
              <a:buClr>
                <a:schemeClr val="dk1"/>
              </a:buClr>
              <a:buSzPts val="1000"/>
              <a:buFont typeface="Montserrat"/>
              <a:buChar char="●"/>
            </a:pPr>
            <a:r>
              <a:rPr lang="es-ES" sz="1000">
                <a:solidFill>
                  <a:schemeClr val="dk1"/>
                </a:solidFill>
                <a:latin typeface="Montserrat"/>
                <a:ea typeface="Montserrat"/>
                <a:cs typeface="Montserrat"/>
                <a:sym typeface="Montserrat"/>
              </a:rPr>
              <a:t>Banner</a:t>
            </a:r>
            <a:endParaRPr sz="1000">
              <a:solidFill>
                <a:schemeClr val="dk1"/>
              </a:solidFill>
              <a:latin typeface="Montserrat"/>
              <a:ea typeface="Montserrat"/>
              <a:cs typeface="Montserrat"/>
              <a:sym typeface="Montserrat"/>
            </a:endParaRPr>
          </a:p>
          <a:p>
            <a:pPr marL="457200" lvl="0" indent="-292100" algn="l" rtl="0">
              <a:spcBef>
                <a:spcPts val="0"/>
              </a:spcBef>
              <a:spcAft>
                <a:spcPts val="0"/>
              </a:spcAft>
              <a:buClr>
                <a:schemeClr val="dk1"/>
              </a:buClr>
              <a:buSzPts val="1000"/>
              <a:buChar char="●"/>
            </a:pPr>
            <a:r>
              <a:rPr lang="es-ES" sz="1000">
                <a:solidFill>
                  <a:schemeClr val="dk1"/>
                </a:solidFill>
                <a:latin typeface="Montserrat"/>
                <a:ea typeface="Montserrat"/>
                <a:cs typeface="Montserrat"/>
                <a:sym typeface="Montserrat"/>
              </a:rPr>
              <a:t>Promoción: </a:t>
            </a:r>
            <a:r>
              <a:rPr lang="es-ES" sz="1000" b="1">
                <a:solidFill>
                  <a:schemeClr val="dk1"/>
                </a:solidFill>
                <a:latin typeface="Montserrat"/>
                <a:ea typeface="Montserrat"/>
                <a:cs typeface="Montserrat"/>
                <a:sym typeface="Montserrat"/>
              </a:rPr>
              <a:t>30% de descuento</a:t>
            </a:r>
            <a:r>
              <a:rPr lang="es-ES" sz="1000">
                <a:solidFill>
                  <a:schemeClr val="dk1"/>
                </a:solidFill>
                <a:latin typeface="Montserrat"/>
                <a:ea typeface="Montserrat"/>
                <a:cs typeface="Montserrat"/>
                <a:sym typeface="Montserrat"/>
              </a:rPr>
              <a:t> antes del </a:t>
            </a:r>
            <a:r>
              <a:rPr lang="es-ES" sz="1000" b="1">
                <a:solidFill>
                  <a:schemeClr val="dk1"/>
                </a:solidFill>
                <a:latin typeface="Montserrat"/>
                <a:ea typeface="Montserrat"/>
                <a:cs typeface="Montserrat"/>
                <a:sym typeface="Montserrat"/>
              </a:rPr>
              <a:t>31 de Enero del 2024</a:t>
            </a:r>
            <a:endParaRPr sz="1000" b="1">
              <a:solidFill>
                <a:schemeClr val="dk1"/>
              </a:solidFill>
              <a:latin typeface="Montserrat"/>
              <a:ea typeface="Montserrat"/>
              <a:cs typeface="Montserrat"/>
              <a:sym typeface="Montserrat"/>
            </a:endParaRPr>
          </a:p>
          <a:p>
            <a:pPr marL="457200" lvl="0" indent="-292100" algn="l" rtl="0">
              <a:spcBef>
                <a:spcPts val="0"/>
              </a:spcBef>
              <a:spcAft>
                <a:spcPts val="0"/>
              </a:spcAft>
              <a:buClr>
                <a:schemeClr val="dk1"/>
              </a:buClr>
              <a:buSzPts val="1000"/>
              <a:buFont typeface="Montserrat"/>
              <a:buChar char="●"/>
            </a:pPr>
            <a:r>
              <a:rPr lang="es-ES" sz="1000">
                <a:solidFill>
                  <a:schemeClr val="dk1"/>
                </a:solidFill>
                <a:latin typeface="Montserrat"/>
                <a:ea typeface="Montserrat"/>
                <a:cs typeface="Montserrat"/>
                <a:sym typeface="Montserrat"/>
              </a:rPr>
              <a:t>Porqué elegir la escuela Trazos</a:t>
            </a:r>
            <a:endParaRPr sz="1000">
              <a:solidFill>
                <a:schemeClr val="dk1"/>
              </a:solidFill>
              <a:latin typeface="Montserrat"/>
              <a:ea typeface="Montserrat"/>
              <a:cs typeface="Montserrat"/>
              <a:sym typeface="Montserrat"/>
            </a:endParaRPr>
          </a:p>
          <a:p>
            <a:pPr marL="457200" lvl="0" indent="-292100" algn="l" rtl="0">
              <a:spcBef>
                <a:spcPts val="0"/>
              </a:spcBef>
              <a:spcAft>
                <a:spcPts val="0"/>
              </a:spcAft>
              <a:buClr>
                <a:schemeClr val="dk1"/>
              </a:buClr>
              <a:buSzPts val="1000"/>
              <a:buFont typeface="Montserrat"/>
              <a:buChar char="●"/>
            </a:pPr>
            <a:r>
              <a:rPr lang="es-ES" sz="1000">
                <a:solidFill>
                  <a:schemeClr val="dk1"/>
                </a:solidFill>
                <a:latin typeface="Montserrat"/>
                <a:ea typeface="Montserrat"/>
                <a:cs typeface="Montserrat"/>
                <a:sym typeface="Montserrat"/>
              </a:rPr>
              <a:t>Salidas profesionales</a:t>
            </a:r>
            <a:endParaRPr sz="1000">
              <a:solidFill>
                <a:schemeClr val="dk1"/>
              </a:solidFill>
              <a:latin typeface="Montserrat"/>
              <a:ea typeface="Montserrat"/>
              <a:cs typeface="Montserrat"/>
              <a:sym typeface="Montserrat"/>
            </a:endParaRPr>
          </a:p>
          <a:p>
            <a:pPr marL="457200" lvl="0" indent="-292100" algn="l" rtl="0">
              <a:spcBef>
                <a:spcPts val="0"/>
              </a:spcBef>
              <a:spcAft>
                <a:spcPts val="0"/>
              </a:spcAft>
              <a:buClr>
                <a:schemeClr val="dk1"/>
              </a:buClr>
              <a:buSzPts val="1000"/>
              <a:buFont typeface="Montserrat"/>
              <a:buChar char="●"/>
            </a:pPr>
            <a:r>
              <a:rPr lang="es-ES" sz="1000">
                <a:solidFill>
                  <a:schemeClr val="dk1"/>
                </a:solidFill>
                <a:latin typeface="Montserrat"/>
                <a:ea typeface="Montserrat"/>
                <a:cs typeface="Montserrat"/>
                <a:sym typeface="Montserrat"/>
              </a:rPr>
              <a:t>Formulario inferior adicional con mapa de ubicación</a:t>
            </a:r>
            <a:endParaRPr sz="1000">
              <a:solidFill>
                <a:schemeClr val="dk1"/>
              </a:solidFill>
              <a:latin typeface="Montserrat"/>
              <a:ea typeface="Montserrat"/>
              <a:cs typeface="Montserrat"/>
              <a:sym typeface="Montserrat"/>
            </a:endParaRPr>
          </a:p>
          <a:p>
            <a:pPr marL="457200" lvl="0" indent="-292100" algn="l" rtl="0">
              <a:spcBef>
                <a:spcPts val="0"/>
              </a:spcBef>
              <a:spcAft>
                <a:spcPts val="0"/>
              </a:spcAft>
              <a:buClr>
                <a:schemeClr val="dk1"/>
              </a:buClr>
              <a:buSzPts val="1000"/>
              <a:buFont typeface="Montserrat"/>
              <a:buChar char="●"/>
            </a:pPr>
            <a:r>
              <a:rPr lang="es-ES" sz="1000">
                <a:solidFill>
                  <a:schemeClr val="dk1"/>
                </a:solidFill>
                <a:latin typeface="Montserrat"/>
                <a:ea typeface="Montserrat"/>
                <a:cs typeface="Montserrat"/>
                <a:sym typeface="Montserrat"/>
              </a:rPr>
              <a:t>Footer</a:t>
            </a:r>
            <a:endParaRPr sz="1000">
              <a:solidFill>
                <a:schemeClr val="dk1"/>
              </a:solidFill>
              <a:latin typeface="Montserrat"/>
              <a:ea typeface="Montserrat"/>
              <a:cs typeface="Montserrat"/>
              <a:sym typeface="Montserrat"/>
            </a:endParaRPr>
          </a:p>
          <a:p>
            <a:pPr marL="457200" lvl="0" indent="-292100" algn="l" rtl="0">
              <a:spcBef>
                <a:spcPts val="0"/>
              </a:spcBef>
              <a:spcAft>
                <a:spcPts val="0"/>
              </a:spcAft>
              <a:buClr>
                <a:schemeClr val="dk1"/>
              </a:buClr>
              <a:buSzPts val="1000"/>
              <a:buFont typeface="Montserrat"/>
              <a:buChar char="●"/>
            </a:pPr>
            <a:r>
              <a:rPr lang="es-ES" sz="1000">
                <a:solidFill>
                  <a:schemeClr val="dk1"/>
                </a:solidFill>
                <a:latin typeface="Montserrat"/>
                <a:ea typeface="Montserrat"/>
                <a:cs typeface="Montserrat"/>
                <a:sym typeface="Montserrat"/>
              </a:rPr>
              <a:t>Botón de contacto por whatsapp</a:t>
            </a:r>
            <a:endParaRPr sz="1000">
              <a:solidFill>
                <a:schemeClr val="dk1"/>
              </a:solidFill>
              <a:latin typeface="Montserrat"/>
              <a:ea typeface="Montserrat"/>
              <a:cs typeface="Montserrat"/>
              <a:sym typeface="Montserrat"/>
            </a:endParaRPr>
          </a:p>
          <a:p>
            <a:pPr marL="457200" lvl="0" indent="0" algn="l" rtl="0">
              <a:spcBef>
                <a:spcPts val="0"/>
              </a:spcBef>
              <a:spcAft>
                <a:spcPts val="0"/>
              </a:spcAft>
              <a:buNone/>
            </a:pPr>
            <a:endParaRPr sz="1100">
              <a:solidFill>
                <a:schemeClr val="dk1"/>
              </a:solidFill>
              <a:latin typeface="Montserrat"/>
              <a:ea typeface="Montserrat"/>
              <a:cs typeface="Montserrat"/>
              <a:sym typeface="Montserrat"/>
            </a:endParaRPr>
          </a:p>
          <a:p>
            <a:pPr marL="0" lvl="0" indent="0" algn="l" rtl="0">
              <a:spcBef>
                <a:spcPts val="0"/>
              </a:spcBef>
              <a:spcAft>
                <a:spcPts val="0"/>
              </a:spcAft>
              <a:buNone/>
            </a:pPr>
            <a:endParaRPr/>
          </a:p>
        </p:txBody>
      </p:sp>
      <p:pic>
        <p:nvPicPr>
          <p:cNvPr id="676" name="Google Shape;676;p31"/>
          <p:cNvPicPr preferRelativeResize="0"/>
          <p:nvPr/>
        </p:nvPicPr>
        <p:blipFill rotWithShape="1">
          <a:blip r:embed="rId3">
            <a:alphaModFix/>
          </a:blip>
          <a:srcRect t="-15982" r="-15982"/>
          <a:stretch/>
        </p:blipFill>
        <p:spPr>
          <a:xfrm>
            <a:off x="7487850" y="4380950"/>
            <a:ext cx="289225" cy="289225"/>
          </a:xfrm>
          <a:prstGeom prst="rect">
            <a:avLst/>
          </a:prstGeom>
          <a:noFill/>
          <a:ln>
            <a:noFill/>
          </a:ln>
        </p:spPr>
      </p:pic>
      <p:sp>
        <p:nvSpPr>
          <p:cNvPr id="677" name="Google Shape;677;p31"/>
          <p:cNvSpPr txBox="1"/>
          <p:nvPr/>
        </p:nvSpPr>
        <p:spPr>
          <a:xfrm>
            <a:off x="467100" y="65725"/>
            <a:ext cx="8445900" cy="615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s-ES" sz="2800" b="1">
                <a:solidFill>
                  <a:schemeClr val="dk1"/>
                </a:solidFill>
                <a:latin typeface="Montserrat"/>
                <a:ea typeface="Montserrat"/>
                <a:cs typeface="Montserrat"/>
                <a:sym typeface="Montserrat"/>
              </a:rPr>
              <a:t>CREATIVIDADES </a:t>
            </a:r>
            <a:endParaRPr sz="2800" b="1">
              <a:solidFill>
                <a:schemeClr val="dk1"/>
              </a:solidFill>
              <a:latin typeface="Montserrat"/>
              <a:ea typeface="Montserrat"/>
              <a:cs typeface="Montserrat"/>
              <a:sym typeface="Montserrat"/>
            </a:endParaRPr>
          </a:p>
        </p:txBody>
      </p:sp>
      <p:cxnSp>
        <p:nvCxnSpPr>
          <p:cNvPr id="678" name="Google Shape;678;p31"/>
          <p:cNvCxnSpPr/>
          <p:nvPr/>
        </p:nvCxnSpPr>
        <p:spPr>
          <a:xfrm>
            <a:off x="-8125" y="635775"/>
            <a:ext cx="5841900" cy="0"/>
          </a:xfrm>
          <a:prstGeom prst="straightConnector1">
            <a:avLst/>
          </a:prstGeom>
          <a:noFill/>
          <a:ln w="19050" cap="flat" cmpd="sng">
            <a:solidFill>
              <a:srgbClr val="FFC000"/>
            </a:solidFill>
            <a:prstDash val="solid"/>
            <a:round/>
            <a:headEnd type="none" w="med" len="med"/>
            <a:tailEnd type="none" w="med" len="med"/>
          </a:ln>
        </p:spPr>
      </p:cxnSp>
      <p:grpSp>
        <p:nvGrpSpPr>
          <p:cNvPr id="679" name="Google Shape;679;p31"/>
          <p:cNvGrpSpPr/>
          <p:nvPr/>
        </p:nvGrpSpPr>
        <p:grpSpPr>
          <a:xfrm>
            <a:off x="5972400" y="65725"/>
            <a:ext cx="2200200" cy="4620425"/>
            <a:chOff x="5972400" y="65725"/>
            <a:chExt cx="2200200" cy="4620425"/>
          </a:xfrm>
        </p:grpSpPr>
        <p:pic>
          <p:nvPicPr>
            <p:cNvPr id="680" name="Google Shape;680;p31"/>
            <p:cNvPicPr preferRelativeResize="0"/>
            <p:nvPr/>
          </p:nvPicPr>
          <p:blipFill>
            <a:blip r:embed="rId4">
              <a:alphaModFix/>
            </a:blip>
            <a:stretch>
              <a:fillRect/>
            </a:stretch>
          </p:blipFill>
          <p:spPr>
            <a:xfrm>
              <a:off x="5972400" y="65725"/>
              <a:ext cx="2200200" cy="4620425"/>
            </a:xfrm>
            <a:prstGeom prst="rect">
              <a:avLst/>
            </a:prstGeom>
            <a:noFill/>
            <a:ln>
              <a:noFill/>
            </a:ln>
          </p:spPr>
        </p:pic>
        <p:pic>
          <p:nvPicPr>
            <p:cNvPr id="681" name="Google Shape;681;p31"/>
            <p:cNvPicPr preferRelativeResize="0"/>
            <p:nvPr/>
          </p:nvPicPr>
          <p:blipFill>
            <a:blip r:embed="rId5">
              <a:alphaModFix/>
            </a:blip>
            <a:stretch>
              <a:fillRect/>
            </a:stretch>
          </p:blipFill>
          <p:spPr>
            <a:xfrm>
              <a:off x="6233525" y="3430850"/>
              <a:ext cx="1543550" cy="682950"/>
            </a:xfrm>
            <a:prstGeom prst="rect">
              <a:avLst/>
            </a:prstGeom>
            <a:noFill/>
            <a:ln>
              <a:noFill/>
            </a:ln>
          </p:spPr>
        </p:pic>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p32"/>
          <p:cNvSpPr/>
          <p:nvPr/>
        </p:nvSpPr>
        <p:spPr>
          <a:xfrm>
            <a:off x="4034175" y="3808275"/>
            <a:ext cx="5109900" cy="906900"/>
          </a:xfrm>
          <a:prstGeom prst="rect">
            <a:avLst/>
          </a:prstGeom>
          <a:solidFill>
            <a:srgbClr val="FFF7C3"/>
          </a:solidFill>
          <a:ln w="9525" cap="flat" cmpd="sng">
            <a:solidFill>
              <a:srgbClr val="D9D2E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87" name="Google Shape;687;p32"/>
          <p:cNvSpPr/>
          <p:nvPr/>
        </p:nvSpPr>
        <p:spPr>
          <a:xfrm>
            <a:off x="4034175" y="2784375"/>
            <a:ext cx="5109900" cy="821100"/>
          </a:xfrm>
          <a:prstGeom prst="rect">
            <a:avLst/>
          </a:prstGeom>
          <a:solidFill>
            <a:srgbClr val="FFF7C3"/>
          </a:solidFill>
          <a:ln w="9525" cap="flat" cmpd="sng">
            <a:solidFill>
              <a:srgbClr val="D9D2E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88" name="Google Shape;688;p32"/>
          <p:cNvSpPr/>
          <p:nvPr/>
        </p:nvSpPr>
        <p:spPr>
          <a:xfrm>
            <a:off x="3991600" y="1819225"/>
            <a:ext cx="5152500" cy="821100"/>
          </a:xfrm>
          <a:prstGeom prst="rect">
            <a:avLst/>
          </a:prstGeom>
          <a:solidFill>
            <a:srgbClr val="FFF7C3"/>
          </a:solidFill>
          <a:ln w="9525" cap="flat" cmpd="sng">
            <a:solidFill>
              <a:srgbClr val="D9D2E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89" name="Google Shape;689;p32"/>
          <p:cNvSpPr/>
          <p:nvPr/>
        </p:nvSpPr>
        <p:spPr>
          <a:xfrm>
            <a:off x="3991600" y="799450"/>
            <a:ext cx="5152500" cy="821100"/>
          </a:xfrm>
          <a:prstGeom prst="rect">
            <a:avLst/>
          </a:prstGeom>
          <a:solidFill>
            <a:srgbClr val="FFF7C3"/>
          </a:solidFill>
          <a:ln w="9525" cap="flat" cmpd="sng">
            <a:solidFill>
              <a:srgbClr val="D9D2E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90" name="Google Shape;690;p32"/>
          <p:cNvSpPr txBox="1">
            <a:spLocks noGrp="1"/>
          </p:cNvSpPr>
          <p:nvPr>
            <p:ph type="title"/>
          </p:nvPr>
        </p:nvSpPr>
        <p:spPr>
          <a:xfrm>
            <a:off x="5884051" y="4832150"/>
            <a:ext cx="2716800" cy="174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s-ES"/>
              <a:t>Google Ads - Search</a:t>
            </a:r>
            <a:endParaRPr/>
          </a:p>
        </p:txBody>
      </p:sp>
      <p:sp>
        <p:nvSpPr>
          <p:cNvPr id="691" name="Google Shape;691;p32"/>
          <p:cNvSpPr txBox="1"/>
          <p:nvPr/>
        </p:nvSpPr>
        <p:spPr>
          <a:xfrm>
            <a:off x="467100" y="65725"/>
            <a:ext cx="8445900" cy="615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s-ES" sz="2800" b="1">
                <a:solidFill>
                  <a:schemeClr val="dk1"/>
                </a:solidFill>
                <a:latin typeface="Montserrat"/>
                <a:ea typeface="Montserrat"/>
                <a:cs typeface="Montserrat"/>
                <a:sym typeface="Montserrat"/>
              </a:rPr>
              <a:t>CAMPAÑA GOOGLE ADS - SEARCH </a:t>
            </a:r>
            <a:endParaRPr sz="2800" b="1">
              <a:solidFill>
                <a:schemeClr val="dk1"/>
              </a:solidFill>
              <a:latin typeface="Montserrat"/>
              <a:ea typeface="Montserrat"/>
              <a:cs typeface="Montserrat"/>
              <a:sym typeface="Montserrat"/>
            </a:endParaRPr>
          </a:p>
        </p:txBody>
      </p:sp>
      <p:cxnSp>
        <p:nvCxnSpPr>
          <p:cNvPr id="692" name="Google Shape;692;p32"/>
          <p:cNvCxnSpPr/>
          <p:nvPr/>
        </p:nvCxnSpPr>
        <p:spPr>
          <a:xfrm>
            <a:off x="-8125" y="635775"/>
            <a:ext cx="4800900" cy="0"/>
          </a:xfrm>
          <a:prstGeom prst="straightConnector1">
            <a:avLst/>
          </a:prstGeom>
          <a:noFill/>
          <a:ln w="19050" cap="flat" cmpd="sng">
            <a:solidFill>
              <a:srgbClr val="FFC000"/>
            </a:solidFill>
            <a:prstDash val="solid"/>
            <a:round/>
            <a:headEnd type="none" w="med" len="med"/>
            <a:tailEnd type="none" w="med" len="med"/>
          </a:ln>
        </p:spPr>
      </p:cxnSp>
      <p:sp>
        <p:nvSpPr>
          <p:cNvPr id="693" name="Google Shape;693;p32"/>
          <p:cNvSpPr txBox="1"/>
          <p:nvPr/>
        </p:nvSpPr>
        <p:spPr>
          <a:xfrm>
            <a:off x="4000725" y="1874250"/>
            <a:ext cx="5219400" cy="90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300">
                <a:latin typeface="Montserrat"/>
                <a:ea typeface="Montserrat"/>
                <a:cs typeface="Montserrat"/>
                <a:sym typeface="Montserrat"/>
              </a:rPr>
              <a:t>La </a:t>
            </a:r>
            <a:r>
              <a:rPr lang="es-ES" sz="1300" b="1">
                <a:latin typeface="Montserrat"/>
                <a:ea typeface="Montserrat"/>
                <a:cs typeface="Montserrat"/>
                <a:sym typeface="Montserrat"/>
              </a:rPr>
              <a:t>estrategia de Google Ads</a:t>
            </a:r>
            <a:r>
              <a:rPr lang="es-ES" sz="1300">
                <a:latin typeface="Montserrat"/>
                <a:ea typeface="Montserrat"/>
                <a:cs typeface="Montserrat"/>
                <a:sym typeface="Montserrat"/>
              </a:rPr>
              <a:t> se va a centrar en</a:t>
            </a:r>
            <a:r>
              <a:rPr lang="es-ES" sz="1300" b="1">
                <a:latin typeface="Montserrat"/>
                <a:ea typeface="Montserrat"/>
                <a:cs typeface="Montserrat"/>
                <a:sym typeface="Montserrat"/>
              </a:rPr>
              <a:t> maximizar las conversiones con el objetivo de conseguir leads a través del formulario y, por consiguiente, matriculaciones.</a:t>
            </a:r>
            <a:endParaRPr sz="1300">
              <a:latin typeface="Montserrat"/>
              <a:ea typeface="Montserrat"/>
              <a:cs typeface="Montserrat"/>
              <a:sym typeface="Montserrat"/>
            </a:endParaRPr>
          </a:p>
        </p:txBody>
      </p:sp>
      <p:sp>
        <p:nvSpPr>
          <p:cNvPr id="694" name="Google Shape;694;p32"/>
          <p:cNvSpPr/>
          <p:nvPr/>
        </p:nvSpPr>
        <p:spPr>
          <a:xfrm>
            <a:off x="-5050" y="3237875"/>
            <a:ext cx="2178600" cy="728100"/>
          </a:xfrm>
          <a:prstGeom prst="rect">
            <a:avLst/>
          </a:prstGeom>
          <a:solidFill>
            <a:srgbClr val="FFF7C3"/>
          </a:solidFill>
          <a:ln w="9525" cap="flat" cmpd="sng">
            <a:solidFill>
              <a:srgbClr val="FFBA1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95" name="Google Shape;695;p32"/>
          <p:cNvSpPr/>
          <p:nvPr/>
        </p:nvSpPr>
        <p:spPr>
          <a:xfrm rot="10800000">
            <a:off x="1323675" y="3247575"/>
            <a:ext cx="1095300" cy="709800"/>
          </a:xfrm>
          <a:prstGeom prst="trapezoid">
            <a:avLst>
              <a:gd name="adj" fmla="val 25000"/>
            </a:avLst>
          </a:prstGeom>
          <a:solidFill>
            <a:schemeClr val="accent6"/>
          </a:solidFill>
          <a:ln w="9525" cap="flat" cmpd="sng">
            <a:solidFill>
              <a:srgbClr val="FFBA1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96" name="Google Shape;696;p32"/>
          <p:cNvSpPr/>
          <p:nvPr/>
        </p:nvSpPr>
        <p:spPr>
          <a:xfrm rot="10800000">
            <a:off x="1137525" y="2443275"/>
            <a:ext cx="1467600" cy="728100"/>
          </a:xfrm>
          <a:prstGeom prst="trapezoid">
            <a:avLst>
              <a:gd name="adj" fmla="val 25000"/>
            </a:avLst>
          </a:prstGeom>
          <a:solidFill>
            <a:srgbClr val="9E9E9E"/>
          </a:solidFill>
          <a:ln w="9525" cap="flat" cmpd="sng">
            <a:solidFill>
              <a:srgbClr val="89898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97" name="Google Shape;697;p32"/>
          <p:cNvSpPr/>
          <p:nvPr/>
        </p:nvSpPr>
        <p:spPr>
          <a:xfrm rot="10800000">
            <a:off x="915800" y="1555675"/>
            <a:ext cx="1915500" cy="821100"/>
          </a:xfrm>
          <a:prstGeom prst="trapezoid">
            <a:avLst>
              <a:gd name="adj" fmla="val 25000"/>
            </a:avLst>
          </a:prstGeom>
          <a:solidFill>
            <a:srgbClr val="898989"/>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98" name="Google Shape;698;p32"/>
          <p:cNvSpPr txBox="1"/>
          <p:nvPr/>
        </p:nvSpPr>
        <p:spPr>
          <a:xfrm>
            <a:off x="1366650" y="3381075"/>
            <a:ext cx="1095300" cy="23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300" b="1">
                <a:latin typeface="Montserrat"/>
                <a:ea typeface="Montserrat"/>
                <a:cs typeface="Montserrat"/>
                <a:sym typeface="Montserrat"/>
              </a:rPr>
              <a:t>Purchase</a:t>
            </a:r>
            <a:endParaRPr sz="1300" b="1">
              <a:latin typeface="Montserrat"/>
              <a:ea typeface="Montserrat"/>
              <a:cs typeface="Montserrat"/>
              <a:sym typeface="Montserrat"/>
            </a:endParaRPr>
          </a:p>
        </p:txBody>
      </p:sp>
      <p:pic>
        <p:nvPicPr>
          <p:cNvPr id="699" name="Google Shape;699;p32"/>
          <p:cNvPicPr preferRelativeResize="0"/>
          <p:nvPr/>
        </p:nvPicPr>
        <p:blipFill>
          <a:blip r:embed="rId3">
            <a:alphaModFix/>
          </a:blip>
          <a:stretch>
            <a:fillRect/>
          </a:stretch>
        </p:blipFill>
        <p:spPr>
          <a:xfrm>
            <a:off x="468450" y="3247575"/>
            <a:ext cx="504300" cy="504300"/>
          </a:xfrm>
          <a:prstGeom prst="rect">
            <a:avLst/>
          </a:prstGeom>
          <a:noFill/>
          <a:ln>
            <a:noFill/>
          </a:ln>
        </p:spPr>
      </p:pic>
      <p:sp>
        <p:nvSpPr>
          <p:cNvPr id="700" name="Google Shape;700;p32"/>
          <p:cNvSpPr txBox="1"/>
          <p:nvPr/>
        </p:nvSpPr>
        <p:spPr>
          <a:xfrm>
            <a:off x="366148" y="3694575"/>
            <a:ext cx="861300" cy="36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200" b="1">
                <a:latin typeface="Montserrat"/>
                <a:ea typeface="Montserrat"/>
                <a:cs typeface="Montserrat"/>
                <a:sym typeface="Montserrat"/>
              </a:rPr>
              <a:t>Search</a:t>
            </a:r>
            <a:endParaRPr sz="1200" b="1">
              <a:latin typeface="Montserrat"/>
              <a:ea typeface="Montserrat"/>
              <a:cs typeface="Montserrat"/>
              <a:sym typeface="Montserrat"/>
            </a:endParaRPr>
          </a:p>
        </p:txBody>
      </p:sp>
      <p:sp>
        <p:nvSpPr>
          <p:cNvPr id="701" name="Google Shape;701;p32"/>
          <p:cNvSpPr txBox="1"/>
          <p:nvPr/>
        </p:nvSpPr>
        <p:spPr>
          <a:xfrm>
            <a:off x="147350" y="2700600"/>
            <a:ext cx="921900" cy="50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200" b="1">
                <a:latin typeface="Montserrat"/>
                <a:ea typeface="Montserrat"/>
                <a:cs typeface="Montserrat"/>
                <a:sym typeface="Montserrat"/>
              </a:rPr>
              <a:t>GOOGLE</a:t>
            </a:r>
            <a:endParaRPr sz="1200" b="1">
              <a:latin typeface="Montserrat"/>
              <a:ea typeface="Montserrat"/>
              <a:cs typeface="Montserrat"/>
              <a:sym typeface="Montserrat"/>
            </a:endParaRPr>
          </a:p>
          <a:p>
            <a:pPr marL="0" lvl="0" indent="0" algn="l" rtl="0">
              <a:spcBef>
                <a:spcPts val="0"/>
              </a:spcBef>
              <a:spcAft>
                <a:spcPts val="0"/>
              </a:spcAft>
              <a:buNone/>
            </a:pPr>
            <a:r>
              <a:rPr lang="es-ES" sz="1200" b="1">
                <a:latin typeface="Montserrat"/>
                <a:ea typeface="Montserrat"/>
                <a:cs typeface="Montserrat"/>
                <a:sym typeface="Montserrat"/>
              </a:rPr>
              <a:t>ADS</a:t>
            </a:r>
            <a:endParaRPr sz="1200" b="1">
              <a:latin typeface="Montserrat"/>
              <a:ea typeface="Montserrat"/>
              <a:cs typeface="Montserrat"/>
              <a:sym typeface="Montserrat"/>
            </a:endParaRPr>
          </a:p>
        </p:txBody>
      </p:sp>
      <p:pic>
        <p:nvPicPr>
          <p:cNvPr id="702" name="Google Shape;702;p32"/>
          <p:cNvPicPr preferRelativeResize="0"/>
          <p:nvPr/>
        </p:nvPicPr>
        <p:blipFill>
          <a:blip r:embed="rId4">
            <a:alphaModFix/>
          </a:blip>
          <a:stretch>
            <a:fillRect/>
          </a:stretch>
        </p:blipFill>
        <p:spPr>
          <a:xfrm>
            <a:off x="3340500" y="1918625"/>
            <a:ext cx="615601" cy="615599"/>
          </a:xfrm>
          <a:prstGeom prst="rect">
            <a:avLst/>
          </a:prstGeom>
          <a:noFill/>
          <a:ln>
            <a:noFill/>
          </a:ln>
        </p:spPr>
      </p:pic>
      <p:pic>
        <p:nvPicPr>
          <p:cNvPr id="703" name="Google Shape;703;p32"/>
          <p:cNvPicPr preferRelativeResize="0"/>
          <p:nvPr/>
        </p:nvPicPr>
        <p:blipFill>
          <a:blip r:embed="rId5">
            <a:alphaModFix/>
          </a:blip>
          <a:stretch>
            <a:fillRect/>
          </a:stretch>
        </p:blipFill>
        <p:spPr>
          <a:xfrm>
            <a:off x="3341500" y="988000"/>
            <a:ext cx="504300" cy="504300"/>
          </a:xfrm>
          <a:prstGeom prst="rect">
            <a:avLst/>
          </a:prstGeom>
          <a:noFill/>
          <a:ln>
            <a:noFill/>
          </a:ln>
        </p:spPr>
      </p:pic>
      <p:sp>
        <p:nvSpPr>
          <p:cNvPr id="704" name="Google Shape;704;p32"/>
          <p:cNvSpPr txBox="1"/>
          <p:nvPr/>
        </p:nvSpPr>
        <p:spPr>
          <a:xfrm>
            <a:off x="4077000" y="839725"/>
            <a:ext cx="4988400" cy="82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300">
                <a:latin typeface="Montserrat"/>
                <a:ea typeface="Montserrat"/>
                <a:cs typeface="Montserrat"/>
                <a:sym typeface="Montserrat"/>
              </a:rPr>
              <a:t>Realización de </a:t>
            </a:r>
            <a:r>
              <a:rPr lang="es-ES" sz="1300" b="1">
                <a:latin typeface="Montserrat"/>
                <a:ea typeface="Montserrat"/>
                <a:cs typeface="Montserrat"/>
                <a:sym typeface="Montserrat"/>
              </a:rPr>
              <a:t>Keyword Research </a:t>
            </a:r>
            <a:r>
              <a:rPr lang="es-ES" sz="1300">
                <a:latin typeface="Montserrat"/>
                <a:ea typeface="Montserrat"/>
                <a:cs typeface="Montserrat"/>
                <a:sym typeface="Montserrat"/>
              </a:rPr>
              <a:t>enfocado en el </a:t>
            </a:r>
            <a:r>
              <a:rPr lang="es-ES" sz="1300" b="1">
                <a:latin typeface="Montserrat"/>
                <a:ea typeface="Montserrat"/>
                <a:cs typeface="Montserrat"/>
                <a:sym typeface="Montserrat"/>
              </a:rPr>
              <a:t>Máster de Arte Digital</a:t>
            </a:r>
            <a:r>
              <a:rPr lang="es-ES" sz="1300">
                <a:latin typeface="Montserrat"/>
                <a:ea typeface="Montserrat"/>
                <a:cs typeface="Montserrat"/>
                <a:sym typeface="Montserrat"/>
              </a:rPr>
              <a:t> y </a:t>
            </a:r>
            <a:r>
              <a:rPr lang="es-ES" sz="1300" b="1">
                <a:latin typeface="Montserrat"/>
                <a:ea typeface="Montserrat"/>
                <a:cs typeface="Montserrat"/>
                <a:sym typeface="Montserrat"/>
              </a:rPr>
              <a:t>Máster Superior de Arte Visual, presencial en Madrid y online</a:t>
            </a:r>
            <a:r>
              <a:rPr lang="es-ES" sz="1300">
                <a:latin typeface="Montserrat"/>
                <a:ea typeface="Montserrat"/>
                <a:cs typeface="Montserrat"/>
                <a:sym typeface="Montserrat"/>
              </a:rPr>
              <a:t>.</a:t>
            </a:r>
            <a:endParaRPr sz="1300">
              <a:latin typeface="Montserrat"/>
              <a:ea typeface="Montserrat"/>
              <a:cs typeface="Montserrat"/>
              <a:sym typeface="Montserrat"/>
            </a:endParaRPr>
          </a:p>
        </p:txBody>
      </p:sp>
      <p:pic>
        <p:nvPicPr>
          <p:cNvPr id="705" name="Google Shape;705;p32"/>
          <p:cNvPicPr preferRelativeResize="0"/>
          <p:nvPr/>
        </p:nvPicPr>
        <p:blipFill>
          <a:blip r:embed="rId6">
            <a:alphaModFix/>
          </a:blip>
          <a:stretch>
            <a:fillRect/>
          </a:stretch>
        </p:blipFill>
        <p:spPr>
          <a:xfrm>
            <a:off x="3340500" y="2887125"/>
            <a:ext cx="615599" cy="615601"/>
          </a:xfrm>
          <a:prstGeom prst="rect">
            <a:avLst/>
          </a:prstGeom>
          <a:noFill/>
          <a:ln>
            <a:noFill/>
          </a:ln>
        </p:spPr>
      </p:pic>
      <p:sp>
        <p:nvSpPr>
          <p:cNvPr id="706" name="Google Shape;706;p32"/>
          <p:cNvSpPr txBox="1"/>
          <p:nvPr/>
        </p:nvSpPr>
        <p:spPr>
          <a:xfrm>
            <a:off x="4077000" y="2741475"/>
            <a:ext cx="4988400" cy="90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300">
                <a:latin typeface="Montserrat"/>
                <a:ea typeface="Montserrat"/>
                <a:cs typeface="Montserrat"/>
                <a:sym typeface="Montserrat"/>
              </a:rPr>
              <a:t>La formación </a:t>
            </a:r>
            <a:r>
              <a:rPr lang="es-ES" sz="1300" b="1">
                <a:latin typeface="Montserrat"/>
                <a:ea typeface="Montserrat"/>
                <a:cs typeface="Montserrat"/>
                <a:sym typeface="Montserrat"/>
              </a:rPr>
              <a:t>presencial</a:t>
            </a:r>
            <a:r>
              <a:rPr lang="es-ES" sz="1300">
                <a:latin typeface="Montserrat"/>
                <a:ea typeface="Montserrat"/>
                <a:cs typeface="Montserrat"/>
                <a:sym typeface="Montserrat"/>
              </a:rPr>
              <a:t> orientada a la </a:t>
            </a:r>
            <a:r>
              <a:rPr lang="es-ES" sz="1300" b="1">
                <a:latin typeface="Montserrat"/>
                <a:ea typeface="Montserrat"/>
                <a:cs typeface="Montserrat"/>
                <a:sym typeface="Montserrat"/>
              </a:rPr>
              <a:t>Comunidad de Madrid.</a:t>
            </a:r>
            <a:endParaRPr sz="1300" b="1">
              <a:latin typeface="Montserrat"/>
              <a:ea typeface="Montserrat"/>
              <a:cs typeface="Montserrat"/>
              <a:sym typeface="Montserrat"/>
            </a:endParaRPr>
          </a:p>
          <a:p>
            <a:pPr marL="0" lvl="0" indent="0" algn="l" rtl="0">
              <a:spcBef>
                <a:spcPts val="0"/>
              </a:spcBef>
              <a:spcAft>
                <a:spcPts val="0"/>
              </a:spcAft>
              <a:buNone/>
            </a:pPr>
            <a:r>
              <a:rPr lang="es-ES" sz="1300">
                <a:latin typeface="Montserrat"/>
                <a:ea typeface="Montserrat"/>
                <a:cs typeface="Montserrat"/>
                <a:sym typeface="Montserrat"/>
              </a:rPr>
              <a:t>La formación </a:t>
            </a:r>
            <a:r>
              <a:rPr lang="es-ES" sz="1300" b="1">
                <a:latin typeface="Montserrat"/>
                <a:ea typeface="Montserrat"/>
                <a:cs typeface="Montserrat"/>
                <a:sym typeface="Montserrat"/>
              </a:rPr>
              <a:t>online</a:t>
            </a:r>
            <a:r>
              <a:rPr lang="es-ES" sz="1300">
                <a:latin typeface="Montserrat"/>
                <a:ea typeface="Montserrat"/>
                <a:cs typeface="Montserrat"/>
                <a:sym typeface="Montserrat"/>
              </a:rPr>
              <a:t> orientada a </a:t>
            </a:r>
            <a:r>
              <a:rPr lang="es-ES" sz="1300" b="1">
                <a:latin typeface="Montserrat"/>
                <a:ea typeface="Montserrat"/>
                <a:cs typeface="Montserrat"/>
                <a:sym typeface="Montserrat"/>
              </a:rPr>
              <a:t>España</a:t>
            </a:r>
            <a:r>
              <a:rPr lang="es-ES" sz="1300">
                <a:latin typeface="Montserrat"/>
                <a:ea typeface="Montserrat"/>
                <a:cs typeface="Montserrat"/>
                <a:sym typeface="Montserrat"/>
              </a:rPr>
              <a:t>.</a:t>
            </a:r>
            <a:endParaRPr sz="1300">
              <a:latin typeface="Montserrat"/>
              <a:ea typeface="Montserrat"/>
              <a:cs typeface="Montserrat"/>
              <a:sym typeface="Montserrat"/>
            </a:endParaRPr>
          </a:p>
        </p:txBody>
      </p:sp>
      <p:pic>
        <p:nvPicPr>
          <p:cNvPr id="707" name="Google Shape;707;p32"/>
          <p:cNvPicPr preferRelativeResize="0"/>
          <p:nvPr/>
        </p:nvPicPr>
        <p:blipFill>
          <a:blip r:embed="rId7">
            <a:alphaModFix/>
          </a:blip>
          <a:stretch>
            <a:fillRect/>
          </a:stretch>
        </p:blipFill>
        <p:spPr>
          <a:xfrm>
            <a:off x="3285850" y="3782249"/>
            <a:ext cx="709772" cy="709800"/>
          </a:xfrm>
          <a:prstGeom prst="rect">
            <a:avLst/>
          </a:prstGeom>
          <a:noFill/>
          <a:ln>
            <a:noFill/>
          </a:ln>
        </p:spPr>
      </p:pic>
      <p:sp>
        <p:nvSpPr>
          <p:cNvPr id="708" name="Google Shape;708;p32"/>
          <p:cNvSpPr txBox="1"/>
          <p:nvPr/>
        </p:nvSpPr>
        <p:spPr>
          <a:xfrm>
            <a:off x="3995625" y="3759900"/>
            <a:ext cx="5300700" cy="90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300" b="1">
                <a:latin typeface="Montserrat"/>
                <a:ea typeface="Montserrat"/>
                <a:cs typeface="Montserrat"/>
                <a:sym typeface="Montserrat"/>
              </a:rPr>
              <a:t>Mujeres y hombres</a:t>
            </a:r>
            <a:r>
              <a:rPr lang="es-ES" sz="1300">
                <a:latin typeface="Montserrat"/>
                <a:ea typeface="Montserrat"/>
                <a:cs typeface="Montserrat"/>
                <a:sym typeface="Montserrat"/>
              </a:rPr>
              <a:t>, de entre 25 y 45 años.</a:t>
            </a:r>
            <a:endParaRPr sz="1300">
              <a:latin typeface="Montserrat"/>
              <a:ea typeface="Montserrat"/>
              <a:cs typeface="Montserrat"/>
              <a:sym typeface="Montserrat"/>
            </a:endParaRPr>
          </a:p>
          <a:p>
            <a:pPr marL="0" lvl="0" indent="0" algn="l" rtl="0">
              <a:spcBef>
                <a:spcPts val="0"/>
              </a:spcBef>
              <a:spcAft>
                <a:spcPts val="0"/>
              </a:spcAft>
              <a:buNone/>
            </a:pPr>
            <a:r>
              <a:rPr lang="es-ES" sz="1300">
                <a:latin typeface="Montserrat"/>
                <a:ea typeface="Montserrat"/>
                <a:cs typeface="Montserrat"/>
                <a:sym typeface="Montserrat"/>
              </a:rPr>
              <a:t>Formación en programas superiores en arte y diseño.</a:t>
            </a:r>
            <a:endParaRPr sz="1300">
              <a:latin typeface="Montserrat"/>
              <a:ea typeface="Montserrat"/>
              <a:cs typeface="Montserrat"/>
              <a:sym typeface="Montserrat"/>
            </a:endParaRPr>
          </a:p>
          <a:p>
            <a:pPr marL="0" lvl="0" indent="0" algn="l" rtl="0">
              <a:spcBef>
                <a:spcPts val="0"/>
              </a:spcBef>
              <a:spcAft>
                <a:spcPts val="0"/>
              </a:spcAft>
              <a:buNone/>
            </a:pPr>
            <a:r>
              <a:rPr lang="es-ES" sz="1300">
                <a:latin typeface="Montserrat"/>
                <a:ea typeface="Montserrat"/>
                <a:cs typeface="Montserrat"/>
                <a:sym typeface="Montserrat"/>
              </a:rPr>
              <a:t>→ </a:t>
            </a:r>
            <a:r>
              <a:rPr lang="es-ES" sz="1300" b="1">
                <a:latin typeface="Montserrat"/>
                <a:ea typeface="Montserrat"/>
                <a:cs typeface="Montserrat"/>
                <a:sym typeface="Montserrat"/>
              </a:rPr>
              <a:t>Online</a:t>
            </a:r>
            <a:r>
              <a:rPr lang="es-ES" sz="1300">
                <a:latin typeface="Montserrat"/>
                <a:ea typeface="Montserrat"/>
                <a:cs typeface="Montserrat"/>
                <a:sym typeface="Montserrat"/>
              </a:rPr>
              <a:t>, enfocados a estudios online, clases telepresenciales</a:t>
            </a:r>
            <a:endParaRPr sz="1300">
              <a:latin typeface="Montserrat"/>
              <a:ea typeface="Montserrat"/>
              <a:cs typeface="Montserrat"/>
              <a:sym typeface="Montserrat"/>
            </a:endParaRPr>
          </a:p>
          <a:p>
            <a:pPr marL="0" lvl="0" indent="0" algn="l" rtl="0">
              <a:spcBef>
                <a:spcPts val="0"/>
              </a:spcBef>
              <a:spcAft>
                <a:spcPts val="0"/>
              </a:spcAft>
              <a:buNone/>
            </a:pPr>
            <a:r>
              <a:rPr lang="es-ES" sz="1300">
                <a:latin typeface="Montserrat"/>
                <a:ea typeface="Montserrat"/>
                <a:cs typeface="Montserrat"/>
                <a:sym typeface="Montserrat"/>
              </a:rPr>
              <a:t>→ </a:t>
            </a:r>
            <a:r>
              <a:rPr lang="es-ES" sz="1300" b="1">
                <a:latin typeface="Montserrat"/>
                <a:ea typeface="Montserrat"/>
                <a:cs typeface="Montserrat"/>
                <a:sym typeface="Montserrat"/>
              </a:rPr>
              <a:t>Presencial</a:t>
            </a:r>
            <a:r>
              <a:rPr lang="es-ES" sz="1300">
                <a:latin typeface="Montserrat"/>
                <a:ea typeface="Montserrat"/>
                <a:cs typeface="Montserrat"/>
                <a:sym typeface="Montserrat"/>
              </a:rPr>
              <a:t>, escuelas de arte Madrid</a:t>
            </a:r>
            <a:endParaRPr sz="1300">
              <a:latin typeface="Montserrat"/>
              <a:ea typeface="Montserrat"/>
              <a:cs typeface="Montserrat"/>
              <a:sym typeface="Montserrat"/>
            </a:endParaRPr>
          </a:p>
          <a:p>
            <a:pPr marL="0" lvl="0" indent="0" algn="l" rtl="0">
              <a:spcBef>
                <a:spcPts val="0"/>
              </a:spcBef>
              <a:spcAft>
                <a:spcPts val="0"/>
              </a:spcAft>
              <a:buNone/>
            </a:pPr>
            <a:endParaRPr sz="1300">
              <a:latin typeface="Montserrat"/>
              <a:ea typeface="Montserrat"/>
              <a:cs typeface="Montserrat"/>
              <a:sym typeface="Montserra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33"/>
          <p:cNvSpPr/>
          <p:nvPr/>
        </p:nvSpPr>
        <p:spPr>
          <a:xfrm>
            <a:off x="324750" y="1195400"/>
            <a:ext cx="8445900" cy="5223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ES" b="1">
                <a:solidFill>
                  <a:schemeClr val="dk1"/>
                </a:solidFill>
                <a:latin typeface="Montserrat"/>
                <a:ea typeface="Montserrat"/>
                <a:cs typeface="Montserrat"/>
                <a:sym typeface="Montserrat"/>
              </a:rPr>
              <a:t>                                   </a:t>
            </a:r>
            <a:endParaRPr b="1">
              <a:solidFill>
                <a:schemeClr val="dk1"/>
              </a:solidFill>
              <a:latin typeface="Montserrat"/>
              <a:ea typeface="Montserrat"/>
              <a:cs typeface="Montserrat"/>
              <a:sym typeface="Montserrat"/>
            </a:endParaRPr>
          </a:p>
          <a:p>
            <a:pPr marL="0" lvl="0" indent="0" algn="l" rtl="0">
              <a:spcBef>
                <a:spcPts val="0"/>
              </a:spcBef>
              <a:spcAft>
                <a:spcPts val="0"/>
              </a:spcAft>
              <a:buNone/>
            </a:pPr>
            <a:r>
              <a:rPr lang="es-ES" b="1">
                <a:solidFill>
                  <a:schemeClr val="dk1"/>
                </a:solidFill>
                <a:latin typeface="Montserrat"/>
                <a:ea typeface="Montserrat"/>
                <a:cs typeface="Montserrat"/>
                <a:sym typeface="Montserrat"/>
              </a:rPr>
              <a:t>                                   CAMPAÑA 1 - PROGRAMAS PRESENCIALES MADRID</a:t>
            </a:r>
            <a:endParaRPr b="1">
              <a:solidFill>
                <a:schemeClr val="dk1"/>
              </a:solidFill>
              <a:latin typeface="Montserrat"/>
              <a:ea typeface="Montserrat"/>
              <a:cs typeface="Montserrat"/>
              <a:sym typeface="Montserrat"/>
            </a:endParaRPr>
          </a:p>
          <a:p>
            <a:pPr marL="1828800" lvl="0" indent="457200" algn="l" rtl="0">
              <a:spcBef>
                <a:spcPts val="0"/>
              </a:spcBef>
              <a:spcAft>
                <a:spcPts val="0"/>
              </a:spcAft>
              <a:buNone/>
            </a:pPr>
            <a:r>
              <a:rPr lang="es-ES" b="1">
                <a:solidFill>
                  <a:schemeClr val="dk1"/>
                </a:solidFill>
                <a:latin typeface="Montserrat"/>
                <a:ea typeface="Montserrat"/>
                <a:cs typeface="Montserrat"/>
                <a:sym typeface="Montserrat"/>
              </a:rPr>
              <a:t>                Presupuesto: 62k</a:t>
            </a:r>
            <a:endParaRPr b="1">
              <a:solidFill>
                <a:schemeClr val="dk1"/>
              </a:solidFill>
              <a:latin typeface="Montserrat"/>
              <a:ea typeface="Montserrat"/>
              <a:cs typeface="Montserrat"/>
              <a:sym typeface="Montserrat"/>
            </a:endParaRPr>
          </a:p>
          <a:p>
            <a:pPr marL="0" lvl="0" indent="0" algn="l" rtl="0">
              <a:spcBef>
                <a:spcPts val="0"/>
              </a:spcBef>
              <a:spcAft>
                <a:spcPts val="0"/>
              </a:spcAft>
              <a:buNone/>
            </a:pPr>
            <a:endParaRPr b="1">
              <a:latin typeface="Montserrat"/>
              <a:ea typeface="Montserrat"/>
              <a:cs typeface="Montserrat"/>
              <a:sym typeface="Montserrat"/>
            </a:endParaRPr>
          </a:p>
        </p:txBody>
      </p:sp>
      <p:sp>
        <p:nvSpPr>
          <p:cNvPr id="714" name="Google Shape;714;p33"/>
          <p:cNvSpPr txBox="1">
            <a:spLocks noGrp="1"/>
          </p:cNvSpPr>
          <p:nvPr>
            <p:ph type="title"/>
          </p:nvPr>
        </p:nvSpPr>
        <p:spPr>
          <a:xfrm>
            <a:off x="5884051" y="4832150"/>
            <a:ext cx="2716800" cy="174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s-ES"/>
              <a:t>Google Ads - Search</a:t>
            </a:r>
            <a:endParaRPr/>
          </a:p>
        </p:txBody>
      </p:sp>
      <p:sp>
        <p:nvSpPr>
          <p:cNvPr id="715" name="Google Shape;715;p33"/>
          <p:cNvSpPr txBox="1"/>
          <p:nvPr/>
        </p:nvSpPr>
        <p:spPr>
          <a:xfrm>
            <a:off x="467100" y="65725"/>
            <a:ext cx="8445900" cy="615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s-ES" sz="2800" b="1">
                <a:solidFill>
                  <a:schemeClr val="dk1"/>
                </a:solidFill>
                <a:latin typeface="Montserrat"/>
                <a:ea typeface="Montserrat"/>
                <a:cs typeface="Montserrat"/>
                <a:sym typeface="Montserrat"/>
              </a:rPr>
              <a:t>CAMPAÑA GOOGLE ADS - SEARCH </a:t>
            </a:r>
            <a:endParaRPr sz="2800" b="1">
              <a:solidFill>
                <a:schemeClr val="dk1"/>
              </a:solidFill>
              <a:latin typeface="Montserrat"/>
              <a:ea typeface="Montserrat"/>
              <a:cs typeface="Montserrat"/>
              <a:sym typeface="Montserrat"/>
            </a:endParaRPr>
          </a:p>
        </p:txBody>
      </p:sp>
      <p:cxnSp>
        <p:nvCxnSpPr>
          <p:cNvPr id="716" name="Google Shape;716;p33"/>
          <p:cNvCxnSpPr/>
          <p:nvPr/>
        </p:nvCxnSpPr>
        <p:spPr>
          <a:xfrm>
            <a:off x="-8125" y="635775"/>
            <a:ext cx="4800900" cy="0"/>
          </a:xfrm>
          <a:prstGeom prst="straightConnector1">
            <a:avLst/>
          </a:prstGeom>
          <a:noFill/>
          <a:ln w="19050" cap="flat" cmpd="sng">
            <a:solidFill>
              <a:srgbClr val="FFC000"/>
            </a:solidFill>
            <a:prstDash val="solid"/>
            <a:round/>
            <a:headEnd type="none" w="med" len="med"/>
            <a:tailEnd type="none" w="med" len="med"/>
          </a:ln>
        </p:spPr>
      </p:cxnSp>
      <p:sp>
        <p:nvSpPr>
          <p:cNvPr id="717" name="Google Shape;717;p33"/>
          <p:cNvSpPr/>
          <p:nvPr/>
        </p:nvSpPr>
        <p:spPr>
          <a:xfrm>
            <a:off x="321475" y="781050"/>
            <a:ext cx="8473500" cy="309000"/>
          </a:xfrm>
          <a:prstGeom prst="roundRect">
            <a:avLst>
              <a:gd name="adj" fmla="val 16667"/>
            </a:avLst>
          </a:prstGeom>
          <a:solidFill>
            <a:srgbClr val="FFBA17"/>
          </a:solidFill>
          <a:ln w="9525" cap="flat" cmpd="sng">
            <a:solidFill>
              <a:srgbClr val="FFBA1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ES" sz="1700" b="1">
                <a:solidFill>
                  <a:schemeClr val="lt1"/>
                </a:solidFill>
                <a:latin typeface="Montserrat"/>
                <a:ea typeface="Montserrat"/>
                <a:cs typeface="Montserrat"/>
                <a:sym typeface="Montserrat"/>
              </a:rPr>
              <a:t>TRAZOS</a:t>
            </a:r>
            <a:endParaRPr sz="1700" b="1">
              <a:solidFill>
                <a:schemeClr val="lt1"/>
              </a:solidFill>
              <a:latin typeface="Montserrat"/>
              <a:ea typeface="Montserrat"/>
              <a:cs typeface="Montserrat"/>
              <a:sym typeface="Montserrat"/>
            </a:endParaRPr>
          </a:p>
        </p:txBody>
      </p:sp>
      <p:pic>
        <p:nvPicPr>
          <p:cNvPr id="718" name="Google Shape;718;p33"/>
          <p:cNvPicPr preferRelativeResize="0"/>
          <p:nvPr/>
        </p:nvPicPr>
        <p:blipFill>
          <a:blip r:embed="rId3">
            <a:alphaModFix/>
          </a:blip>
          <a:stretch>
            <a:fillRect/>
          </a:stretch>
        </p:blipFill>
        <p:spPr>
          <a:xfrm>
            <a:off x="8140125" y="1228750"/>
            <a:ext cx="428600" cy="428600"/>
          </a:xfrm>
          <a:prstGeom prst="rect">
            <a:avLst/>
          </a:prstGeom>
          <a:noFill/>
          <a:ln>
            <a:noFill/>
          </a:ln>
        </p:spPr>
      </p:pic>
      <p:sp>
        <p:nvSpPr>
          <p:cNvPr id="719" name="Google Shape;719;p33"/>
          <p:cNvSpPr/>
          <p:nvPr/>
        </p:nvSpPr>
        <p:spPr>
          <a:xfrm>
            <a:off x="2803600" y="1779550"/>
            <a:ext cx="1374000" cy="11847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ontserrat"/>
              <a:ea typeface="Montserrat"/>
              <a:cs typeface="Montserrat"/>
              <a:sym typeface="Montserrat"/>
            </a:endParaRPr>
          </a:p>
        </p:txBody>
      </p:sp>
      <p:sp>
        <p:nvSpPr>
          <p:cNvPr id="720" name="Google Shape;720;p33"/>
          <p:cNvSpPr/>
          <p:nvPr/>
        </p:nvSpPr>
        <p:spPr>
          <a:xfrm>
            <a:off x="324750" y="1779550"/>
            <a:ext cx="2389500" cy="11847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ontserrat"/>
              <a:ea typeface="Montserrat"/>
              <a:cs typeface="Montserrat"/>
              <a:sym typeface="Montserrat"/>
            </a:endParaRPr>
          </a:p>
        </p:txBody>
      </p:sp>
      <p:sp>
        <p:nvSpPr>
          <p:cNvPr id="721" name="Google Shape;721;p33"/>
          <p:cNvSpPr txBox="1"/>
          <p:nvPr/>
        </p:nvSpPr>
        <p:spPr>
          <a:xfrm>
            <a:off x="356550" y="1779550"/>
            <a:ext cx="2357700" cy="309000"/>
          </a:xfrm>
          <a:prstGeom prst="rect">
            <a:avLst/>
          </a:prstGeom>
          <a:solidFill>
            <a:srgbClr val="FFF7C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000" b="1">
                <a:latin typeface="Montserrat"/>
                <a:ea typeface="Montserrat"/>
                <a:cs typeface="Montserrat"/>
                <a:sym typeface="Montserrat"/>
              </a:rPr>
              <a:t>GRUPO DE ANUNCIOS 1</a:t>
            </a:r>
            <a:endParaRPr sz="1000" b="1">
              <a:latin typeface="Montserrat"/>
              <a:ea typeface="Montserrat"/>
              <a:cs typeface="Montserrat"/>
              <a:sym typeface="Montserrat"/>
            </a:endParaRPr>
          </a:p>
        </p:txBody>
      </p:sp>
      <p:sp>
        <p:nvSpPr>
          <p:cNvPr id="722" name="Google Shape;722;p33"/>
          <p:cNvSpPr txBox="1"/>
          <p:nvPr/>
        </p:nvSpPr>
        <p:spPr>
          <a:xfrm>
            <a:off x="2879225" y="2172250"/>
            <a:ext cx="1209000" cy="73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200" b="1">
                <a:latin typeface="Montserrat"/>
                <a:ea typeface="Montserrat"/>
                <a:cs typeface="Montserrat"/>
                <a:sym typeface="Montserrat"/>
              </a:rPr>
              <a:t>Grupo Ads</a:t>
            </a:r>
            <a:endParaRPr sz="1200" b="1">
              <a:latin typeface="Montserrat"/>
              <a:ea typeface="Montserrat"/>
              <a:cs typeface="Montserrat"/>
              <a:sym typeface="Montserrat"/>
            </a:endParaRPr>
          </a:p>
          <a:p>
            <a:pPr marL="0" lvl="0" indent="0" algn="l" rtl="0">
              <a:spcBef>
                <a:spcPts val="0"/>
              </a:spcBef>
              <a:spcAft>
                <a:spcPts val="0"/>
              </a:spcAft>
              <a:buNone/>
            </a:pPr>
            <a:r>
              <a:rPr lang="es-ES" sz="1200">
                <a:latin typeface="Montserrat"/>
                <a:ea typeface="Montserrat"/>
                <a:cs typeface="Montserrat"/>
                <a:sym typeface="Montserrat"/>
              </a:rPr>
              <a:t>31K (22% budget total) </a:t>
            </a:r>
            <a:endParaRPr sz="1200">
              <a:latin typeface="Montserrat"/>
              <a:ea typeface="Montserrat"/>
              <a:cs typeface="Montserrat"/>
              <a:sym typeface="Montserrat"/>
            </a:endParaRPr>
          </a:p>
          <a:p>
            <a:pPr marL="0" lvl="0" indent="0" algn="l" rtl="0">
              <a:spcBef>
                <a:spcPts val="0"/>
              </a:spcBef>
              <a:spcAft>
                <a:spcPts val="0"/>
              </a:spcAft>
              <a:buNone/>
            </a:pPr>
            <a:endParaRPr sz="800">
              <a:latin typeface="Montserrat"/>
              <a:ea typeface="Montserrat"/>
              <a:cs typeface="Montserrat"/>
              <a:sym typeface="Montserrat"/>
            </a:endParaRPr>
          </a:p>
        </p:txBody>
      </p:sp>
      <p:sp>
        <p:nvSpPr>
          <p:cNvPr id="723" name="Google Shape;723;p33"/>
          <p:cNvSpPr txBox="1"/>
          <p:nvPr/>
        </p:nvSpPr>
        <p:spPr>
          <a:xfrm>
            <a:off x="2803600" y="1786700"/>
            <a:ext cx="1374000" cy="309000"/>
          </a:xfrm>
          <a:prstGeom prst="rect">
            <a:avLst/>
          </a:prstGeom>
          <a:solidFill>
            <a:srgbClr val="FFF7C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000" b="1">
                <a:latin typeface="Montserrat"/>
                <a:ea typeface="Montserrat"/>
                <a:cs typeface="Montserrat"/>
                <a:sym typeface="Montserrat"/>
              </a:rPr>
              <a:t>BUDGET</a:t>
            </a:r>
            <a:endParaRPr sz="1000" b="1">
              <a:latin typeface="Montserrat"/>
              <a:ea typeface="Montserrat"/>
              <a:cs typeface="Montserrat"/>
              <a:sym typeface="Montserrat"/>
            </a:endParaRPr>
          </a:p>
        </p:txBody>
      </p:sp>
      <p:sp>
        <p:nvSpPr>
          <p:cNvPr id="724" name="Google Shape;724;p33"/>
          <p:cNvSpPr txBox="1"/>
          <p:nvPr/>
        </p:nvSpPr>
        <p:spPr>
          <a:xfrm>
            <a:off x="471300" y="2129650"/>
            <a:ext cx="2169000" cy="67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200">
                <a:solidFill>
                  <a:schemeClr val="dk1"/>
                </a:solidFill>
                <a:latin typeface="Montserrat"/>
                <a:ea typeface="Montserrat"/>
                <a:cs typeface="Montserrat"/>
                <a:sym typeface="Montserrat"/>
              </a:rPr>
              <a:t>MASTER SUPERIOR ARTE VISUAL PRESENCIAL - SEARCH</a:t>
            </a:r>
            <a:endParaRPr sz="1200">
              <a:solidFill>
                <a:schemeClr val="dk1"/>
              </a:solidFill>
              <a:latin typeface="Montserrat"/>
              <a:ea typeface="Montserrat"/>
              <a:cs typeface="Montserrat"/>
              <a:sym typeface="Montserrat"/>
            </a:endParaRPr>
          </a:p>
          <a:p>
            <a:pPr marL="0" lvl="0" indent="0" algn="l" rtl="0">
              <a:spcBef>
                <a:spcPts val="0"/>
              </a:spcBef>
              <a:spcAft>
                <a:spcPts val="0"/>
              </a:spcAft>
              <a:buNone/>
            </a:pPr>
            <a:endParaRPr sz="1200">
              <a:solidFill>
                <a:schemeClr val="dk1"/>
              </a:solidFill>
              <a:latin typeface="Montserrat"/>
              <a:ea typeface="Montserrat"/>
              <a:cs typeface="Montserrat"/>
              <a:sym typeface="Montserrat"/>
            </a:endParaRPr>
          </a:p>
          <a:p>
            <a:pPr marL="0" lvl="0" indent="0" algn="l" rtl="0">
              <a:spcBef>
                <a:spcPts val="0"/>
              </a:spcBef>
              <a:spcAft>
                <a:spcPts val="0"/>
              </a:spcAft>
              <a:buNone/>
            </a:pPr>
            <a:endParaRPr sz="1100">
              <a:latin typeface="Montserrat"/>
              <a:ea typeface="Montserrat"/>
              <a:cs typeface="Montserrat"/>
              <a:sym typeface="Montserrat"/>
            </a:endParaRPr>
          </a:p>
        </p:txBody>
      </p:sp>
      <p:sp>
        <p:nvSpPr>
          <p:cNvPr id="725" name="Google Shape;725;p33"/>
          <p:cNvSpPr/>
          <p:nvPr/>
        </p:nvSpPr>
        <p:spPr>
          <a:xfrm>
            <a:off x="314725" y="4245350"/>
            <a:ext cx="8445900" cy="4287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457200" algn="r" rtl="0">
              <a:spcBef>
                <a:spcPts val="0"/>
              </a:spcBef>
              <a:spcAft>
                <a:spcPts val="0"/>
              </a:spcAft>
              <a:buNone/>
            </a:pPr>
            <a:r>
              <a:rPr lang="es-ES" sz="1100" b="1">
                <a:latin typeface="Montserrat"/>
                <a:ea typeface="Montserrat"/>
                <a:cs typeface="Montserrat"/>
                <a:sym typeface="Montserrat"/>
              </a:rPr>
              <a:t>                                                     </a:t>
            </a:r>
            <a:endParaRPr sz="1100" b="1">
              <a:latin typeface="Montserrat"/>
              <a:ea typeface="Montserrat"/>
              <a:cs typeface="Montserrat"/>
              <a:sym typeface="Montserrat"/>
            </a:endParaRPr>
          </a:p>
        </p:txBody>
      </p:sp>
      <p:sp>
        <p:nvSpPr>
          <p:cNvPr id="726" name="Google Shape;726;p33"/>
          <p:cNvSpPr txBox="1"/>
          <p:nvPr/>
        </p:nvSpPr>
        <p:spPr>
          <a:xfrm>
            <a:off x="400950" y="4305200"/>
            <a:ext cx="1264200" cy="309000"/>
          </a:xfrm>
          <a:prstGeom prst="rect">
            <a:avLst/>
          </a:prstGeom>
          <a:solidFill>
            <a:srgbClr val="FFF7C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000" b="1">
                <a:latin typeface="Montserrat"/>
                <a:ea typeface="Montserrat"/>
                <a:cs typeface="Montserrat"/>
                <a:sym typeface="Montserrat"/>
              </a:rPr>
              <a:t>LANDING PAGE </a:t>
            </a:r>
            <a:endParaRPr sz="1000" b="1">
              <a:latin typeface="Montserrat"/>
              <a:ea typeface="Montserrat"/>
              <a:cs typeface="Montserrat"/>
              <a:sym typeface="Montserrat"/>
            </a:endParaRPr>
          </a:p>
        </p:txBody>
      </p:sp>
      <p:sp>
        <p:nvSpPr>
          <p:cNvPr id="727" name="Google Shape;727;p33"/>
          <p:cNvSpPr/>
          <p:nvPr/>
        </p:nvSpPr>
        <p:spPr>
          <a:xfrm>
            <a:off x="4266950" y="1779550"/>
            <a:ext cx="4503600" cy="2398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ontserrat"/>
              <a:ea typeface="Montserrat"/>
              <a:cs typeface="Montserrat"/>
              <a:sym typeface="Montserrat"/>
            </a:endParaRPr>
          </a:p>
        </p:txBody>
      </p:sp>
      <p:sp>
        <p:nvSpPr>
          <p:cNvPr id="728" name="Google Shape;728;p33"/>
          <p:cNvSpPr txBox="1"/>
          <p:nvPr/>
        </p:nvSpPr>
        <p:spPr>
          <a:xfrm>
            <a:off x="4340900" y="1823050"/>
            <a:ext cx="4323600" cy="428700"/>
          </a:xfrm>
          <a:prstGeom prst="rect">
            <a:avLst/>
          </a:prstGeom>
          <a:solidFill>
            <a:srgbClr val="FFF7C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ES" sz="1000" b="1">
                <a:latin typeface="Montserrat"/>
                <a:ea typeface="Montserrat"/>
                <a:cs typeface="Montserrat"/>
                <a:sym typeface="Montserrat"/>
              </a:rPr>
              <a:t>EJEMPLO ANUNCIO ADAPTABLE DE BÚSQUEDA </a:t>
            </a:r>
            <a:endParaRPr sz="1000" b="1">
              <a:latin typeface="Montserrat"/>
              <a:ea typeface="Montserrat"/>
              <a:cs typeface="Montserrat"/>
              <a:sym typeface="Montserrat"/>
            </a:endParaRPr>
          </a:p>
        </p:txBody>
      </p:sp>
      <p:sp>
        <p:nvSpPr>
          <p:cNvPr id="729" name="Google Shape;729;p33"/>
          <p:cNvSpPr/>
          <p:nvPr/>
        </p:nvSpPr>
        <p:spPr>
          <a:xfrm>
            <a:off x="314875" y="2986200"/>
            <a:ext cx="3862800" cy="11847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ontserrat"/>
              <a:ea typeface="Montserrat"/>
              <a:cs typeface="Montserrat"/>
              <a:sym typeface="Montserrat"/>
            </a:endParaRPr>
          </a:p>
        </p:txBody>
      </p:sp>
      <p:sp>
        <p:nvSpPr>
          <p:cNvPr id="730" name="Google Shape;730;p33"/>
          <p:cNvSpPr txBox="1"/>
          <p:nvPr/>
        </p:nvSpPr>
        <p:spPr>
          <a:xfrm>
            <a:off x="454925" y="3211800"/>
            <a:ext cx="3697800" cy="89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050">
                <a:solidFill>
                  <a:schemeClr val="dk1"/>
                </a:solidFill>
                <a:latin typeface="Montserrat"/>
                <a:ea typeface="Montserrat"/>
                <a:cs typeface="Montserrat"/>
                <a:sym typeface="Montserrat"/>
              </a:rPr>
              <a:t>Animación y arte digital</a:t>
            </a:r>
            <a:endParaRPr sz="1050">
              <a:solidFill>
                <a:schemeClr val="dk1"/>
              </a:solidFill>
              <a:latin typeface="Montserrat"/>
              <a:ea typeface="Montserrat"/>
              <a:cs typeface="Montserrat"/>
              <a:sym typeface="Montserrat"/>
            </a:endParaRPr>
          </a:p>
          <a:p>
            <a:pPr marL="0" lvl="0" indent="0" algn="l" rtl="0">
              <a:spcBef>
                <a:spcPts val="0"/>
              </a:spcBef>
              <a:spcAft>
                <a:spcPts val="0"/>
              </a:spcAft>
              <a:buNone/>
            </a:pPr>
            <a:r>
              <a:rPr lang="es-ES" sz="1050">
                <a:solidFill>
                  <a:schemeClr val="dk1"/>
                </a:solidFill>
                <a:latin typeface="Montserrat"/>
                <a:ea typeface="Montserrat"/>
                <a:cs typeface="Montserrat"/>
                <a:sym typeface="Montserrat"/>
              </a:rPr>
              <a:t>Artes visuales Madrid</a:t>
            </a:r>
            <a:endParaRPr sz="1050">
              <a:solidFill>
                <a:schemeClr val="dk1"/>
              </a:solidFill>
              <a:latin typeface="Montserrat"/>
              <a:ea typeface="Montserrat"/>
              <a:cs typeface="Montserrat"/>
              <a:sym typeface="Montserrat"/>
            </a:endParaRPr>
          </a:p>
          <a:p>
            <a:pPr marL="0" lvl="0" indent="0" algn="l" rtl="0">
              <a:spcBef>
                <a:spcPts val="0"/>
              </a:spcBef>
              <a:spcAft>
                <a:spcPts val="0"/>
              </a:spcAft>
              <a:buNone/>
            </a:pPr>
            <a:r>
              <a:rPr lang="es-ES" sz="1050">
                <a:solidFill>
                  <a:schemeClr val="dk1"/>
                </a:solidFill>
                <a:latin typeface="Montserrat"/>
                <a:ea typeface="Montserrat"/>
                <a:cs typeface="Montserrat"/>
                <a:sym typeface="Montserrat"/>
              </a:rPr>
              <a:t>Master ilustración Madrid</a:t>
            </a:r>
            <a:endParaRPr sz="1050">
              <a:solidFill>
                <a:schemeClr val="dk1"/>
              </a:solidFill>
              <a:latin typeface="Montserrat"/>
              <a:ea typeface="Montserrat"/>
              <a:cs typeface="Montserrat"/>
              <a:sym typeface="Montserrat"/>
            </a:endParaRPr>
          </a:p>
          <a:p>
            <a:pPr marL="0" lvl="0" indent="0" algn="l" rtl="0">
              <a:spcBef>
                <a:spcPts val="0"/>
              </a:spcBef>
              <a:spcAft>
                <a:spcPts val="0"/>
              </a:spcAft>
              <a:buNone/>
            </a:pPr>
            <a:r>
              <a:rPr lang="es-ES" sz="1050">
                <a:solidFill>
                  <a:schemeClr val="dk1"/>
                </a:solidFill>
                <a:latin typeface="Montserrat"/>
                <a:ea typeface="Montserrat"/>
                <a:cs typeface="Montserrat"/>
                <a:sym typeface="Montserrat"/>
              </a:rPr>
              <a:t>Master diseño gráfico</a:t>
            </a:r>
            <a:endParaRPr sz="1050">
              <a:solidFill>
                <a:schemeClr val="dk1"/>
              </a:solidFill>
              <a:latin typeface="Montserrat"/>
              <a:ea typeface="Montserrat"/>
              <a:cs typeface="Montserrat"/>
              <a:sym typeface="Montserrat"/>
            </a:endParaRPr>
          </a:p>
          <a:p>
            <a:pPr marL="0" lvl="0" indent="0" algn="l" rtl="0">
              <a:spcBef>
                <a:spcPts val="0"/>
              </a:spcBef>
              <a:spcAft>
                <a:spcPts val="0"/>
              </a:spcAft>
              <a:buNone/>
            </a:pPr>
            <a:r>
              <a:rPr lang="es-ES" sz="1050">
                <a:solidFill>
                  <a:schemeClr val="dk1"/>
                </a:solidFill>
                <a:latin typeface="Montserrat"/>
                <a:ea typeface="Montserrat"/>
                <a:cs typeface="Montserrat"/>
                <a:sym typeface="Montserrat"/>
              </a:rPr>
              <a:t>Master en Artes Visuales</a:t>
            </a:r>
            <a:endParaRPr sz="1100">
              <a:latin typeface="Montserrat"/>
              <a:ea typeface="Montserrat"/>
              <a:cs typeface="Montserrat"/>
              <a:sym typeface="Montserrat"/>
            </a:endParaRPr>
          </a:p>
          <a:p>
            <a:pPr marL="0" lvl="0" indent="0" algn="l" rtl="0">
              <a:spcBef>
                <a:spcPts val="0"/>
              </a:spcBef>
              <a:spcAft>
                <a:spcPts val="0"/>
              </a:spcAft>
              <a:buNone/>
            </a:pPr>
            <a:endParaRPr sz="1200">
              <a:latin typeface="Montserrat"/>
              <a:ea typeface="Montserrat"/>
              <a:cs typeface="Montserrat"/>
              <a:sym typeface="Montserrat"/>
            </a:endParaRPr>
          </a:p>
        </p:txBody>
      </p:sp>
      <p:sp>
        <p:nvSpPr>
          <p:cNvPr id="731" name="Google Shape;731;p33"/>
          <p:cNvSpPr txBox="1"/>
          <p:nvPr/>
        </p:nvSpPr>
        <p:spPr>
          <a:xfrm>
            <a:off x="314875" y="2993350"/>
            <a:ext cx="3837600" cy="309000"/>
          </a:xfrm>
          <a:prstGeom prst="rect">
            <a:avLst/>
          </a:prstGeom>
          <a:solidFill>
            <a:srgbClr val="FFF7C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000" b="1">
                <a:latin typeface="Montserrat"/>
                <a:ea typeface="Montserrat"/>
                <a:cs typeface="Montserrat"/>
                <a:sym typeface="Montserrat"/>
              </a:rPr>
              <a:t>KEYWORDS</a:t>
            </a:r>
            <a:endParaRPr sz="1000" b="1">
              <a:latin typeface="Montserrat"/>
              <a:ea typeface="Montserrat"/>
              <a:cs typeface="Montserrat"/>
              <a:sym typeface="Montserrat"/>
            </a:endParaRPr>
          </a:p>
        </p:txBody>
      </p:sp>
      <p:sp>
        <p:nvSpPr>
          <p:cNvPr id="732" name="Google Shape;732;p33"/>
          <p:cNvSpPr txBox="1"/>
          <p:nvPr/>
        </p:nvSpPr>
        <p:spPr>
          <a:xfrm>
            <a:off x="1715600" y="4094700"/>
            <a:ext cx="6948900" cy="49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200" b="1">
                <a:solidFill>
                  <a:schemeClr val="dk1"/>
                </a:solidFill>
                <a:latin typeface="Montserrat"/>
                <a:ea typeface="Montserrat"/>
                <a:cs typeface="Montserrat"/>
                <a:sym typeface="Montserrat"/>
              </a:rPr>
              <a:t>                                                             </a:t>
            </a:r>
            <a:endParaRPr sz="1200" b="1">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s-ES" sz="1200" b="1">
                <a:solidFill>
                  <a:schemeClr val="dk1"/>
                </a:solidFill>
                <a:latin typeface="Montserrat"/>
                <a:ea typeface="Montserrat"/>
                <a:cs typeface="Montserrat"/>
                <a:sym typeface="Montserrat"/>
              </a:rPr>
              <a:t>https://trazos.net/masters-superiores/master-en-diseno-visual/</a:t>
            </a:r>
            <a:endParaRPr b="1">
              <a:solidFill>
                <a:schemeClr val="dk1"/>
              </a:solidFill>
              <a:latin typeface="Montserrat"/>
              <a:ea typeface="Montserrat"/>
              <a:cs typeface="Montserrat"/>
              <a:sym typeface="Montserrat"/>
            </a:endParaRPr>
          </a:p>
          <a:p>
            <a:pPr marL="0" lvl="0" indent="0" algn="l" rtl="0">
              <a:spcBef>
                <a:spcPts val="0"/>
              </a:spcBef>
              <a:spcAft>
                <a:spcPts val="0"/>
              </a:spcAft>
              <a:buNone/>
            </a:pPr>
            <a:endParaRPr sz="1200" b="1">
              <a:solidFill>
                <a:schemeClr val="dk1"/>
              </a:solidFill>
              <a:latin typeface="Montserrat"/>
              <a:ea typeface="Montserrat"/>
              <a:cs typeface="Montserrat"/>
              <a:sym typeface="Montserrat"/>
            </a:endParaRPr>
          </a:p>
          <a:p>
            <a:pPr marL="0" lvl="0" indent="457200" algn="r" rtl="0">
              <a:spcBef>
                <a:spcPts val="0"/>
              </a:spcBef>
              <a:spcAft>
                <a:spcPts val="0"/>
              </a:spcAft>
              <a:buNone/>
            </a:pPr>
            <a:endParaRPr sz="1100" b="1">
              <a:solidFill>
                <a:schemeClr val="dk1"/>
              </a:solidFill>
              <a:latin typeface="Montserrat"/>
              <a:ea typeface="Montserrat"/>
              <a:cs typeface="Montserrat"/>
              <a:sym typeface="Montserrat"/>
            </a:endParaRPr>
          </a:p>
        </p:txBody>
      </p:sp>
      <p:pic>
        <p:nvPicPr>
          <p:cNvPr id="733" name="Google Shape;733;p33"/>
          <p:cNvPicPr preferRelativeResize="0"/>
          <p:nvPr/>
        </p:nvPicPr>
        <p:blipFill>
          <a:blip r:embed="rId4">
            <a:alphaModFix/>
          </a:blip>
          <a:stretch>
            <a:fillRect/>
          </a:stretch>
        </p:blipFill>
        <p:spPr>
          <a:xfrm>
            <a:off x="4380550" y="2499850"/>
            <a:ext cx="4188175" cy="130704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Google Shape;738;p34"/>
          <p:cNvSpPr/>
          <p:nvPr/>
        </p:nvSpPr>
        <p:spPr>
          <a:xfrm>
            <a:off x="324750" y="1195400"/>
            <a:ext cx="8445900" cy="5223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ES" b="1">
                <a:solidFill>
                  <a:schemeClr val="dk1"/>
                </a:solidFill>
                <a:latin typeface="Montserrat"/>
                <a:ea typeface="Montserrat"/>
                <a:cs typeface="Montserrat"/>
                <a:sym typeface="Montserrat"/>
              </a:rPr>
              <a:t>                                   </a:t>
            </a:r>
            <a:endParaRPr b="1">
              <a:solidFill>
                <a:schemeClr val="dk1"/>
              </a:solidFill>
              <a:latin typeface="Montserrat"/>
              <a:ea typeface="Montserrat"/>
              <a:cs typeface="Montserrat"/>
              <a:sym typeface="Montserrat"/>
            </a:endParaRPr>
          </a:p>
          <a:p>
            <a:pPr marL="0" lvl="0" indent="0" algn="l" rtl="0">
              <a:spcBef>
                <a:spcPts val="0"/>
              </a:spcBef>
              <a:spcAft>
                <a:spcPts val="0"/>
              </a:spcAft>
              <a:buNone/>
            </a:pPr>
            <a:r>
              <a:rPr lang="es-ES" b="1">
                <a:solidFill>
                  <a:schemeClr val="dk1"/>
                </a:solidFill>
                <a:latin typeface="Montserrat"/>
                <a:ea typeface="Montserrat"/>
                <a:cs typeface="Montserrat"/>
                <a:sym typeface="Montserrat"/>
              </a:rPr>
              <a:t>                                   CAMPAÑA 1 - PROGRAMAS PRESENCIALES MADRID</a:t>
            </a:r>
            <a:endParaRPr b="1">
              <a:solidFill>
                <a:schemeClr val="dk1"/>
              </a:solidFill>
              <a:latin typeface="Montserrat"/>
              <a:ea typeface="Montserrat"/>
              <a:cs typeface="Montserrat"/>
              <a:sym typeface="Montserrat"/>
            </a:endParaRPr>
          </a:p>
          <a:p>
            <a:pPr marL="1828800" lvl="0" indent="457200" algn="l" rtl="0">
              <a:spcBef>
                <a:spcPts val="0"/>
              </a:spcBef>
              <a:spcAft>
                <a:spcPts val="0"/>
              </a:spcAft>
              <a:buClr>
                <a:schemeClr val="dk1"/>
              </a:buClr>
              <a:buSzPts val="1100"/>
              <a:buFont typeface="Arial"/>
              <a:buNone/>
            </a:pPr>
            <a:r>
              <a:rPr lang="es-ES" b="1">
                <a:solidFill>
                  <a:schemeClr val="dk1"/>
                </a:solidFill>
                <a:latin typeface="Montserrat"/>
                <a:ea typeface="Montserrat"/>
                <a:cs typeface="Montserrat"/>
                <a:sym typeface="Montserrat"/>
              </a:rPr>
              <a:t>                    Presupuesto: 62k</a:t>
            </a:r>
            <a:endParaRPr b="1">
              <a:solidFill>
                <a:schemeClr val="dk1"/>
              </a:solidFill>
              <a:latin typeface="Montserrat"/>
              <a:ea typeface="Montserrat"/>
              <a:cs typeface="Montserrat"/>
              <a:sym typeface="Montserrat"/>
            </a:endParaRPr>
          </a:p>
          <a:p>
            <a:pPr marL="0" lvl="0" indent="0" algn="l" rtl="0">
              <a:spcBef>
                <a:spcPts val="0"/>
              </a:spcBef>
              <a:spcAft>
                <a:spcPts val="0"/>
              </a:spcAft>
              <a:buNone/>
            </a:pPr>
            <a:endParaRPr b="1">
              <a:latin typeface="Montserrat"/>
              <a:ea typeface="Montserrat"/>
              <a:cs typeface="Montserrat"/>
              <a:sym typeface="Montserrat"/>
            </a:endParaRPr>
          </a:p>
        </p:txBody>
      </p:sp>
      <p:sp>
        <p:nvSpPr>
          <p:cNvPr id="739" name="Google Shape;739;p34"/>
          <p:cNvSpPr txBox="1">
            <a:spLocks noGrp="1"/>
          </p:cNvSpPr>
          <p:nvPr>
            <p:ph type="title"/>
          </p:nvPr>
        </p:nvSpPr>
        <p:spPr>
          <a:xfrm>
            <a:off x="5884051" y="4832150"/>
            <a:ext cx="2716800" cy="174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s-ES"/>
              <a:t>Google Ads - Search</a:t>
            </a:r>
            <a:endParaRPr/>
          </a:p>
        </p:txBody>
      </p:sp>
      <p:sp>
        <p:nvSpPr>
          <p:cNvPr id="740" name="Google Shape;740;p34"/>
          <p:cNvSpPr txBox="1"/>
          <p:nvPr/>
        </p:nvSpPr>
        <p:spPr>
          <a:xfrm>
            <a:off x="467100" y="65725"/>
            <a:ext cx="8445900" cy="615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s-ES" sz="2800" b="1">
                <a:solidFill>
                  <a:schemeClr val="dk1"/>
                </a:solidFill>
                <a:latin typeface="Montserrat"/>
                <a:ea typeface="Montserrat"/>
                <a:cs typeface="Montserrat"/>
                <a:sym typeface="Montserrat"/>
              </a:rPr>
              <a:t>CAMPAÑA GOOGLE ADS - SEARCH </a:t>
            </a:r>
            <a:endParaRPr sz="2800" b="1">
              <a:solidFill>
                <a:schemeClr val="dk1"/>
              </a:solidFill>
              <a:latin typeface="Montserrat"/>
              <a:ea typeface="Montserrat"/>
              <a:cs typeface="Montserrat"/>
              <a:sym typeface="Montserrat"/>
            </a:endParaRPr>
          </a:p>
        </p:txBody>
      </p:sp>
      <p:cxnSp>
        <p:nvCxnSpPr>
          <p:cNvPr id="741" name="Google Shape;741;p34"/>
          <p:cNvCxnSpPr/>
          <p:nvPr/>
        </p:nvCxnSpPr>
        <p:spPr>
          <a:xfrm>
            <a:off x="-8125" y="635775"/>
            <a:ext cx="4800900" cy="0"/>
          </a:xfrm>
          <a:prstGeom prst="straightConnector1">
            <a:avLst/>
          </a:prstGeom>
          <a:noFill/>
          <a:ln w="19050" cap="flat" cmpd="sng">
            <a:solidFill>
              <a:srgbClr val="FFC000"/>
            </a:solidFill>
            <a:prstDash val="solid"/>
            <a:round/>
            <a:headEnd type="none" w="med" len="med"/>
            <a:tailEnd type="none" w="med" len="med"/>
          </a:ln>
        </p:spPr>
      </p:cxnSp>
      <p:sp>
        <p:nvSpPr>
          <p:cNvPr id="742" name="Google Shape;742;p34"/>
          <p:cNvSpPr/>
          <p:nvPr/>
        </p:nvSpPr>
        <p:spPr>
          <a:xfrm>
            <a:off x="321475" y="781050"/>
            <a:ext cx="8473500" cy="309000"/>
          </a:xfrm>
          <a:prstGeom prst="roundRect">
            <a:avLst>
              <a:gd name="adj" fmla="val 16667"/>
            </a:avLst>
          </a:prstGeom>
          <a:solidFill>
            <a:srgbClr val="FFBA17"/>
          </a:solidFill>
          <a:ln w="9525" cap="flat" cmpd="sng">
            <a:solidFill>
              <a:srgbClr val="FFBA1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ES" sz="1700" b="1">
                <a:solidFill>
                  <a:schemeClr val="lt1"/>
                </a:solidFill>
                <a:latin typeface="Montserrat"/>
                <a:ea typeface="Montserrat"/>
                <a:cs typeface="Montserrat"/>
                <a:sym typeface="Montserrat"/>
              </a:rPr>
              <a:t>TRAZOS</a:t>
            </a:r>
            <a:endParaRPr sz="1700" b="1">
              <a:solidFill>
                <a:schemeClr val="lt1"/>
              </a:solidFill>
              <a:latin typeface="Montserrat"/>
              <a:ea typeface="Montserrat"/>
              <a:cs typeface="Montserrat"/>
              <a:sym typeface="Montserrat"/>
            </a:endParaRPr>
          </a:p>
        </p:txBody>
      </p:sp>
      <p:pic>
        <p:nvPicPr>
          <p:cNvPr id="743" name="Google Shape;743;p34"/>
          <p:cNvPicPr preferRelativeResize="0"/>
          <p:nvPr/>
        </p:nvPicPr>
        <p:blipFill>
          <a:blip r:embed="rId3">
            <a:alphaModFix/>
          </a:blip>
          <a:stretch>
            <a:fillRect/>
          </a:stretch>
        </p:blipFill>
        <p:spPr>
          <a:xfrm>
            <a:off x="8140125" y="1228750"/>
            <a:ext cx="428600" cy="428600"/>
          </a:xfrm>
          <a:prstGeom prst="rect">
            <a:avLst/>
          </a:prstGeom>
          <a:noFill/>
          <a:ln>
            <a:noFill/>
          </a:ln>
        </p:spPr>
      </p:pic>
      <p:sp>
        <p:nvSpPr>
          <p:cNvPr id="744" name="Google Shape;744;p34"/>
          <p:cNvSpPr/>
          <p:nvPr/>
        </p:nvSpPr>
        <p:spPr>
          <a:xfrm>
            <a:off x="2803600" y="1779550"/>
            <a:ext cx="1374000" cy="11847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ontserrat"/>
              <a:ea typeface="Montserrat"/>
              <a:cs typeface="Montserrat"/>
              <a:sym typeface="Montserrat"/>
            </a:endParaRPr>
          </a:p>
        </p:txBody>
      </p:sp>
      <p:sp>
        <p:nvSpPr>
          <p:cNvPr id="745" name="Google Shape;745;p34"/>
          <p:cNvSpPr/>
          <p:nvPr/>
        </p:nvSpPr>
        <p:spPr>
          <a:xfrm>
            <a:off x="324750" y="1779550"/>
            <a:ext cx="2389500" cy="11847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ontserrat"/>
              <a:ea typeface="Montserrat"/>
              <a:cs typeface="Montserrat"/>
              <a:sym typeface="Montserrat"/>
            </a:endParaRPr>
          </a:p>
        </p:txBody>
      </p:sp>
      <p:sp>
        <p:nvSpPr>
          <p:cNvPr id="746" name="Google Shape;746;p34"/>
          <p:cNvSpPr txBox="1"/>
          <p:nvPr/>
        </p:nvSpPr>
        <p:spPr>
          <a:xfrm>
            <a:off x="356550" y="1779550"/>
            <a:ext cx="2357700" cy="309000"/>
          </a:xfrm>
          <a:prstGeom prst="rect">
            <a:avLst/>
          </a:prstGeom>
          <a:solidFill>
            <a:srgbClr val="FFF7C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000" b="1">
                <a:latin typeface="Montserrat"/>
                <a:ea typeface="Montserrat"/>
                <a:cs typeface="Montserrat"/>
                <a:sym typeface="Montserrat"/>
              </a:rPr>
              <a:t>GRUPO DE ANUNCIOS 1</a:t>
            </a:r>
            <a:endParaRPr sz="1000" b="1">
              <a:latin typeface="Montserrat"/>
              <a:ea typeface="Montserrat"/>
              <a:cs typeface="Montserrat"/>
              <a:sym typeface="Montserrat"/>
            </a:endParaRPr>
          </a:p>
        </p:txBody>
      </p:sp>
      <p:sp>
        <p:nvSpPr>
          <p:cNvPr id="747" name="Google Shape;747;p34"/>
          <p:cNvSpPr txBox="1"/>
          <p:nvPr/>
        </p:nvSpPr>
        <p:spPr>
          <a:xfrm>
            <a:off x="2932400" y="2172250"/>
            <a:ext cx="1100100" cy="73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200">
              <a:latin typeface="Montserrat"/>
              <a:ea typeface="Montserrat"/>
              <a:cs typeface="Montserrat"/>
              <a:sym typeface="Montserrat"/>
            </a:endParaRPr>
          </a:p>
          <a:p>
            <a:pPr marL="0" lvl="0" indent="0" algn="l" rtl="0">
              <a:spcBef>
                <a:spcPts val="0"/>
              </a:spcBef>
              <a:spcAft>
                <a:spcPts val="0"/>
              </a:spcAft>
              <a:buNone/>
            </a:pPr>
            <a:endParaRPr sz="1200">
              <a:latin typeface="Montserrat"/>
              <a:ea typeface="Montserrat"/>
              <a:cs typeface="Montserrat"/>
              <a:sym typeface="Montserrat"/>
            </a:endParaRPr>
          </a:p>
        </p:txBody>
      </p:sp>
      <p:sp>
        <p:nvSpPr>
          <p:cNvPr id="748" name="Google Shape;748;p34"/>
          <p:cNvSpPr txBox="1"/>
          <p:nvPr/>
        </p:nvSpPr>
        <p:spPr>
          <a:xfrm>
            <a:off x="2803600" y="1786700"/>
            <a:ext cx="1374000" cy="309000"/>
          </a:xfrm>
          <a:prstGeom prst="rect">
            <a:avLst/>
          </a:prstGeom>
          <a:solidFill>
            <a:srgbClr val="FFF7C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000" b="1">
                <a:latin typeface="Montserrat"/>
                <a:ea typeface="Montserrat"/>
                <a:cs typeface="Montserrat"/>
                <a:sym typeface="Montserrat"/>
              </a:rPr>
              <a:t>BUDGET</a:t>
            </a:r>
            <a:endParaRPr sz="1000" b="1">
              <a:latin typeface="Montserrat"/>
              <a:ea typeface="Montserrat"/>
              <a:cs typeface="Montserrat"/>
              <a:sym typeface="Montserrat"/>
            </a:endParaRPr>
          </a:p>
        </p:txBody>
      </p:sp>
      <p:sp>
        <p:nvSpPr>
          <p:cNvPr id="749" name="Google Shape;749;p34"/>
          <p:cNvSpPr txBox="1"/>
          <p:nvPr/>
        </p:nvSpPr>
        <p:spPr>
          <a:xfrm>
            <a:off x="471300" y="2241700"/>
            <a:ext cx="2169000" cy="67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200">
                <a:solidFill>
                  <a:schemeClr val="dk1"/>
                </a:solidFill>
                <a:latin typeface="Montserrat"/>
                <a:ea typeface="Montserrat"/>
                <a:cs typeface="Montserrat"/>
                <a:sym typeface="Montserrat"/>
              </a:rPr>
              <a:t>MASTER ARTE DIGITAL PRESENCIAL - SEARCH</a:t>
            </a:r>
            <a:endParaRPr sz="12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latin typeface="Montserrat"/>
              <a:ea typeface="Montserrat"/>
              <a:cs typeface="Montserrat"/>
              <a:sym typeface="Montserrat"/>
            </a:endParaRPr>
          </a:p>
        </p:txBody>
      </p:sp>
      <p:sp>
        <p:nvSpPr>
          <p:cNvPr id="750" name="Google Shape;750;p34"/>
          <p:cNvSpPr/>
          <p:nvPr/>
        </p:nvSpPr>
        <p:spPr>
          <a:xfrm>
            <a:off x="314725" y="4245350"/>
            <a:ext cx="8445900" cy="4287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457200" algn="r" rtl="0">
              <a:spcBef>
                <a:spcPts val="0"/>
              </a:spcBef>
              <a:spcAft>
                <a:spcPts val="0"/>
              </a:spcAft>
              <a:buNone/>
            </a:pPr>
            <a:r>
              <a:rPr lang="es-ES" sz="1100" b="1">
                <a:latin typeface="Montserrat"/>
                <a:ea typeface="Montserrat"/>
                <a:cs typeface="Montserrat"/>
                <a:sym typeface="Montserrat"/>
              </a:rPr>
              <a:t>                                                     </a:t>
            </a:r>
            <a:endParaRPr sz="1100" b="1">
              <a:latin typeface="Montserrat"/>
              <a:ea typeface="Montserrat"/>
              <a:cs typeface="Montserrat"/>
              <a:sym typeface="Montserrat"/>
            </a:endParaRPr>
          </a:p>
        </p:txBody>
      </p:sp>
      <p:sp>
        <p:nvSpPr>
          <p:cNvPr id="751" name="Google Shape;751;p34"/>
          <p:cNvSpPr txBox="1"/>
          <p:nvPr/>
        </p:nvSpPr>
        <p:spPr>
          <a:xfrm>
            <a:off x="400950" y="4305200"/>
            <a:ext cx="1264200" cy="309000"/>
          </a:xfrm>
          <a:prstGeom prst="rect">
            <a:avLst/>
          </a:prstGeom>
          <a:solidFill>
            <a:srgbClr val="FFF7C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000" b="1">
                <a:latin typeface="Montserrat"/>
                <a:ea typeface="Montserrat"/>
                <a:cs typeface="Montserrat"/>
                <a:sym typeface="Montserrat"/>
              </a:rPr>
              <a:t>LANDING PAGE </a:t>
            </a:r>
            <a:endParaRPr sz="1000" b="1">
              <a:latin typeface="Montserrat"/>
              <a:ea typeface="Montserrat"/>
              <a:cs typeface="Montserrat"/>
              <a:sym typeface="Montserrat"/>
            </a:endParaRPr>
          </a:p>
        </p:txBody>
      </p:sp>
      <p:sp>
        <p:nvSpPr>
          <p:cNvPr id="752" name="Google Shape;752;p34"/>
          <p:cNvSpPr/>
          <p:nvPr/>
        </p:nvSpPr>
        <p:spPr>
          <a:xfrm>
            <a:off x="4266950" y="1779550"/>
            <a:ext cx="4503600" cy="2398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ontserrat"/>
              <a:ea typeface="Montserrat"/>
              <a:cs typeface="Montserrat"/>
              <a:sym typeface="Montserrat"/>
            </a:endParaRPr>
          </a:p>
        </p:txBody>
      </p:sp>
      <p:sp>
        <p:nvSpPr>
          <p:cNvPr id="753" name="Google Shape;753;p34"/>
          <p:cNvSpPr txBox="1"/>
          <p:nvPr/>
        </p:nvSpPr>
        <p:spPr>
          <a:xfrm>
            <a:off x="4340900" y="1823050"/>
            <a:ext cx="4323600" cy="428700"/>
          </a:xfrm>
          <a:prstGeom prst="rect">
            <a:avLst/>
          </a:prstGeom>
          <a:solidFill>
            <a:srgbClr val="FFF7C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ES" sz="1000" b="1">
                <a:latin typeface="Montserrat"/>
                <a:ea typeface="Montserrat"/>
                <a:cs typeface="Montserrat"/>
                <a:sym typeface="Montserrat"/>
              </a:rPr>
              <a:t>EJEMPLO ANUNCIO ADAPTABLE DE BÚSQUEDA </a:t>
            </a:r>
            <a:endParaRPr sz="1000" b="1">
              <a:latin typeface="Montserrat"/>
              <a:ea typeface="Montserrat"/>
              <a:cs typeface="Montserrat"/>
              <a:sym typeface="Montserrat"/>
            </a:endParaRPr>
          </a:p>
        </p:txBody>
      </p:sp>
      <p:sp>
        <p:nvSpPr>
          <p:cNvPr id="754" name="Google Shape;754;p34"/>
          <p:cNvSpPr/>
          <p:nvPr/>
        </p:nvSpPr>
        <p:spPr>
          <a:xfrm>
            <a:off x="314875" y="2986200"/>
            <a:ext cx="3862800" cy="11847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ontserrat"/>
              <a:ea typeface="Montserrat"/>
              <a:cs typeface="Montserrat"/>
              <a:sym typeface="Montserrat"/>
            </a:endParaRPr>
          </a:p>
        </p:txBody>
      </p:sp>
      <p:sp>
        <p:nvSpPr>
          <p:cNvPr id="755" name="Google Shape;755;p34"/>
          <p:cNvSpPr txBox="1"/>
          <p:nvPr/>
        </p:nvSpPr>
        <p:spPr>
          <a:xfrm>
            <a:off x="454925" y="3288000"/>
            <a:ext cx="3697800" cy="89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200">
                <a:solidFill>
                  <a:schemeClr val="dk1"/>
                </a:solidFill>
                <a:latin typeface="Montserrat"/>
                <a:ea typeface="Montserrat"/>
                <a:cs typeface="Montserrat"/>
                <a:sym typeface="Montserrat"/>
              </a:rPr>
              <a:t>Master animación y arte digital Madrid</a:t>
            </a:r>
            <a:endParaRPr sz="1200">
              <a:solidFill>
                <a:schemeClr val="dk1"/>
              </a:solidFill>
              <a:latin typeface="Montserrat"/>
              <a:ea typeface="Montserrat"/>
              <a:cs typeface="Montserrat"/>
              <a:sym typeface="Montserrat"/>
            </a:endParaRPr>
          </a:p>
          <a:p>
            <a:pPr marL="0" lvl="0" indent="0" algn="l" rtl="0">
              <a:spcBef>
                <a:spcPts val="0"/>
              </a:spcBef>
              <a:spcAft>
                <a:spcPts val="0"/>
              </a:spcAft>
              <a:buNone/>
            </a:pPr>
            <a:r>
              <a:rPr lang="es-ES" sz="1200">
                <a:solidFill>
                  <a:schemeClr val="dk1"/>
                </a:solidFill>
                <a:latin typeface="Montserrat"/>
                <a:ea typeface="Montserrat"/>
                <a:cs typeface="Montserrat"/>
                <a:sym typeface="Montserrat"/>
              </a:rPr>
              <a:t>Diseño digital Madrid</a:t>
            </a:r>
            <a:endParaRPr sz="1200">
              <a:solidFill>
                <a:schemeClr val="dk1"/>
              </a:solidFill>
              <a:latin typeface="Montserrat"/>
              <a:ea typeface="Montserrat"/>
              <a:cs typeface="Montserrat"/>
              <a:sym typeface="Montserrat"/>
            </a:endParaRPr>
          </a:p>
          <a:p>
            <a:pPr marL="0" lvl="0" indent="0" algn="l" rtl="0">
              <a:spcBef>
                <a:spcPts val="0"/>
              </a:spcBef>
              <a:spcAft>
                <a:spcPts val="0"/>
              </a:spcAft>
              <a:buNone/>
            </a:pPr>
            <a:r>
              <a:rPr lang="es-ES" sz="1200">
                <a:solidFill>
                  <a:schemeClr val="dk1"/>
                </a:solidFill>
                <a:latin typeface="Montserrat"/>
                <a:ea typeface="Montserrat"/>
                <a:cs typeface="Montserrat"/>
                <a:sym typeface="Montserrat"/>
              </a:rPr>
              <a:t>Master ilustración Madrid</a:t>
            </a:r>
            <a:endParaRPr sz="12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s-ES" sz="1200">
                <a:solidFill>
                  <a:schemeClr val="dk1"/>
                </a:solidFill>
                <a:latin typeface="Montserrat"/>
                <a:ea typeface="Montserrat"/>
                <a:cs typeface="Montserrat"/>
                <a:sym typeface="Montserrat"/>
              </a:rPr>
              <a:t>Estudiar ilustración en Madrid</a:t>
            </a:r>
            <a:endParaRPr sz="1200">
              <a:latin typeface="Montserrat"/>
              <a:ea typeface="Montserrat"/>
              <a:cs typeface="Montserrat"/>
              <a:sym typeface="Montserrat"/>
            </a:endParaRPr>
          </a:p>
          <a:p>
            <a:pPr marL="0" lvl="0" indent="0" algn="l" rtl="0">
              <a:spcBef>
                <a:spcPts val="0"/>
              </a:spcBef>
              <a:spcAft>
                <a:spcPts val="0"/>
              </a:spcAft>
              <a:buNone/>
            </a:pPr>
            <a:endParaRPr sz="1200">
              <a:latin typeface="Montserrat"/>
              <a:ea typeface="Montserrat"/>
              <a:cs typeface="Montserrat"/>
              <a:sym typeface="Montserrat"/>
            </a:endParaRPr>
          </a:p>
        </p:txBody>
      </p:sp>
      <p:sp>
        <p:nvSpPr>
          <p:cNvPr id="756" name="Google Shape;756;p34"/>
          <p:cNvSpPr txBox="1"/>
          <p:nvPr/>
        </p:nvSpPr>
        <p:spPr>
          <a:xfrm>
            <a:off x="314875" y="2993350"/>
            <a:ext cx="3837600" cy="309000"/>
          </a:xfrm>
          <a:prstGeom prst="rect">
            <a:avLst/>
          </a:prstGeom>
          <a:solidFill>
            <a:srgbClr val="FFF7C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000" b="1">
                <a:latin typeface="Montserrat"/>
                <a:ea typeface="Montserrat"/>
                <a:cs typeface="Montserrat"/>
                <a:sym typeface="Montserrat"/>
              </a:rPr>
              <a:t>KEYWORDS</a:t>
            </a:r>
            <a:endParaRPr sz="1000" b="1">
              <a:latin typeface="Montserrat"/>
              <a:ea typeface="Montserrat"/>
              <a:cs typeface="Montserrat"/>
              <a:sym typeface="Montserrat"/>
            </a:endParaRPr>
          </a:p>
        </p:txBody>
      </p:sp>
      <p:sp>
        <p:nvSpPr>
          <p:cNvPr id="757" name="Google Shape;757;p34"/>
          <p:cNvSpPr txBox="1"/>
          <p:nvPr/>
        </p:nvSpPr>
        <p:spPr>
          <a:xfrm>
            <a:off x="1715600" y="4094700"/>
            <a:ext cx="6948900" cy="49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200" b="1">
                <a:solidFill>
                  <a:schemeClr val="dk1"/>
                </a:solidFill>
                <a:latin typeface="Montserrat"/>
                <a:ea typeface="Montserrat"/>
                <a:cs typeface="Montserrat"/>
                <a:sym typeface="Montserrat"/>
              </a:rPr>
              <a:t>                                                             https://trazos.net/masters-superiores/master-en-arte-digital/</a:t>
            </a:r>
            <a:endParaRPr sz="1200" b="1">
              <a:solidFill>
                <a:schemeClr val="dk1"/>
              </a:solidFill>
              <a:latin typeface="Montserrat"/>
              <a:ea typeface="Montserrat"/>
              <a:cs typeface="Montserrat"/>
              <a:sym typeface="Montserrat"/>
            </a:endParaRPr>
          </a:p>
          <a:p>
            <a:pPr marL="0" lvl="0" indent="0" algn="l" rtl="0">
              <a:spcBef>
                <a:spcPts val="0"/>
              </a:spcBef>
              <a:spcAft>
                <a:spcPts val="0"/>
              </a:spcAft>
              <a:buNone/>
            </a:pPr>
            <a:endParaRPr sz="1200" b="1">
              <a:solidFill>
                <a:schemeClr val="dk1"/>
              </a:solidFill>
              <a:latin typeface="Montserrat"/>
              <a:ea typeface="Montserrat"/>
              <a:cs typeface="Montserrat"/>
              <a:sym typeface="Montserrat"/>
            </a:endParaRPr>
          </a:p>
          <a:p>
            <a:pPr marL="0" lvl="0" indent="457200" algn="r" rtl="0">
              <a:spcBef>
                <a:spcPts val="0"/>
              </a:spcBef>
              <a:spcAft>
                <a:spcPts val="0"/>
              </a:spcAft>
              <a:buNone/>
            </a:pPr>
            <a:endParaRPr sz="1100" b="1">
              <a:solidFill>
                <a:schemeClr val="dk1"/>
              </a:solidFill>
              <a:latin typeface="Montserrat"/>
              <a:ea typeface="Montserrat"/>
              <a:cs typeface="Montserrat"/>
              <a:sym typeface="Montserrat"/>
            </a:endParaRPr>
          </a:p>
        </p:txBody>
      </p:sp>
      <p:pic>
        <p:nvPicPr>
          <p:cNvPr id="758" name="Google Shape;758;p34"/>
          <p:cNvPicPr preferRelativeResize="0"/>
          <p:nvPr/>
        </p:nvPicPr>
        <p:blipFill rotWithShape="1">
          <a:blip r:embed="rId4">
            <a:alphaModFix/>
          </a:blip>
          <a:srcRect r="3157"/>
          <a:stretch/>
        </p:blipFill>
        <p:spPr>
          <a:xfrm>
            <a:off x="4492975" y="2555500"/>
            <a:ext cx="3942566" cy="1184700"/>
          </a:xfrm>
          <a:prstGeom prst="rect">
            <a:avLst/>
          </a:prstGeom>
          <a:noFill/>
          <a:ln>
            <a:noFill/>
          </a:ln>
        </p:spPr>
      </p:pic>
      <p:sp>
        <p:nvSpPr>
          <p:cNvPr id="759" name="Google Shape;759;p34"/>
          <p:cNvSpPr txBox="1"/>
          <p:nvPr/>
        </p:nvSpPr>
        <p:spPr>
          <a:xfrm>
            <a:off x="2822600" y="2172250"/>
            <a:ext cx="1374000" cy="73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ES" sz="1200" b="1">
                <a:solidFill>
                  <a:schemeClr val="dk1"/>
                </a:solidFill>
                <a:latin typeface="Montserrat"/>
                <a:ea typeface="Montserrat"/>
                <a:cs typeface="Montserrat"/>
                <a:sym typeface="Montserrat"/>
              </a:rPr>
              <a:t>Grupo Ads</a:t>
            </a:r>
            <a:endParaRPr sz="1200" b="1">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s-ES" sz="1200">
                <a:solidFill>
                  <a:schemeClr val="dk1"/>
                </a:solidFill>
                <a:latin typeface="Montserrat"/>
                <a:ea typeface="Montserrat"/>
                <a:cs typeface="Montserrat"/>
                <a:sym typeface="Montserrat"/>
              </a:rPr>
              <a:t>31K (22% budget total) </a:t>
            </a:r>
            <a:endParaRPr sz="1100">
              <a:latin typeface="Montserrat"/>
              <a:ea typeface="Montserrat"/>
              <a:cs typeface="Montserrat"/>
              <a:sym typeface="Montserra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4" name="Google Shape;764;p35"/>
          <p:cNvSpPr/>
          <p:nvPr/>
        </p:nvSpPr>
        <p:spPr>
          <a:xfrm>
            <a:off x="324750" y="1195400"/>
            <a:ext cx="8445900" cy="5223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ES" b="1">
                <a:solidFill>
                  <a:schemeClr val="dk1"/>
                </a:solidFill>
                <a:latin typeface="Montserrat"/>
                <a:ea typeface="Montserrat"/>
                <a:cs typeface="Montserrat"/>
                <a:sym typeface="Montserrat"/>
              </a:rPr>
              <a:t>                                   </a:t>
            </a:r>
            <a:endParaRPr b="1">
              <a:solidFill>
                <a:schemeClr val="dk1"/>
              </a:solidFill>
              <a:latin typeface="Montserrat"/>
              <a:ea typeface="Montserrat"/>
              <a:cs typeface="Montserrat"/>
              <a:sym typeface="Montserrat"/>
            </a:endParaRPr>
          </a:p>
          <a:p>
            <a:pPr marL="1828800" lvl="0" indent="457200" algn="l" rtl="0">
              <a:spcBef>
                <a:spcPts val="0"/>
              </a:spcBef>
              <a:spcAft>
                <a:spcPts val="0"/>
              </a:spcAft>
              <a:buNone/>
            </a:pPr>
            <a:r>
              <a:rPr lang="es-ES" b="1">
                <a:solidFill>
                  <a:schemeClr val="dk1"/>
                </a:solidFill>
                <a:latin typeface="Montserrat"/>
                <a:ea typeface="Montserrat"/>
                <a:cs typeface="Montserrat"/>
                <a:sym typeface="Montserrat"/>
              </a:rPr>
              <a:t>CAMPAÑA 2 - PROGRAMAS ONLINE</a:t>
            </a:r>
            <a:endParaRPr b="1">
              <a:solidFill>
                <a:schemeClr val="dk1"/>
              </a:solidFill>
              <a:latin typeface="Montserrat"/>
              <a:ea typeface="Montserrat"/>
              <a:cs typeface="Montserrat"/>
              <a:sym typeface="Montserrat"/>
            </a:endParaRPr>
          </a:p>
          <a:p>
            <a:pPr marL="1828800" lvl="0" indent="457200" algn="l" rtl="0">
              <a:spcBef>
                <a:spcPts val="0"/>
              </a:spcBef>
              <a:spcAft>
                <a:spcPts val="0"/>
              </a:spcAft>
              <a:buClr>
                <a:schemeClr val="dk1"/>
              </a:buClr>
              <a:buSzPts val="1100"/>
              <a:buFont typeface="Arial"/>
              <a:buNone/>
            </a:pPr>
            <a:r>
              <a:rPr lang="es-ES" b="1">
                <a:solidFill>
                  <a:schemeClr val="dk1"/>
                </a:solidFill>
                <a:latin typeface="Montserrat"/>
                <a:ea typeface="Montserrat"/>
                <a:cs typeface="Montserrat"/>
                <a:sym typeface="Montserrat"/>
              </a:rPr>
              <a:t>             Presupuesto: 76k</a:t>
            </a:r>
            <a:endParaRPr b="1">
              <a:solidFill>
                <a:schemeClr val="dk1"/>
              </a:solidFill>
              <a:latin typeface="Montserrat"/>
              <a:ea typeface="Montserrat"/>
              <a:cs typeface="Montserrat"/>
              <a:sym typeface="Montserrat"/>
            </a:endParaRPr>
          </a:p>
          <a:p>
            <a:pPr marL="0" lvl="0" indent="0" algn="l" rtl="0">
              <a:spcBef>
                <a:spcPts val="0"/>
              </a:spcBef>
              <a:spcAft>
                <a:spcPts val="0"/>
              </a:spcAft>
              <a:buNone/>
            </a:pPr>
            <a:endParaRPr b="1">
              <a:latin typeface="Montserrat"/>
              <a:ea typeface="Montserrat"/>
              <a:cs typeface="Montserrat"/>
              <a:sym typeface="Montserrat"/>
            </a:endParaRPr>
          </a:p>
        </p:txBody>
      </p:sp>
      <p:sp>
        <p:nvSpPr>
          <p:cNvPr id="765" name="Google Shape;765;p35"/>
          <p:cNvSpPr txBox="1">
            <a:spLocks noGrp="1"/>
          </p:cNvSpPr>
          <p:nvPr>
            <p:ph type="title"/>
          </p:nvPr>
        </p:nvSpPr>
        <p:spPr>
          <a:xfrm>
            <a:off x="5884051" y="4832150"/>
            <a:ext cx="2716800" cy="174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s-ES"/>
              <a:t>Google Ads - Search</a:t>
            </a:r>
            <a:endParaRPr/>
          </a:p>
        </p:txBody>
      </p:sp>
      <p:sp>
        <p:nvSpPr>
          <p:cNvPr id="766" name="Google Shape;766;p35"/>
          <p:cNvSpPr txBox="1"/>
          <p:nvPr/>
        </p:nvSpPr>
        <p:spPr>
          <a:xfrm>
            <a:off x="467100" y="65725"/>
            <a:ext cx="8445900" cy="615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s-ES" sz="2800" b="1">
                <a:solidFill>
                  <a:schemeClr val="dk1"/>
                </a:solidFill>
                <a:latin typeface="Montserrat"/>
                <a:ea typeface="Montserrat"/>
                <a:cs typeface="Montserrat"/>
                <a:sym typeface="Montserrat"/>
              </a:rPr>
              <a:t>CAMPAÑA GOOGLE ADS - SEARCH </a:t>
            </a:r>
            <a:endParaRPr sz="2800" b="1">
              <a:solidFill>
                <a:schemeClr val="dk1"/>
              </a:solidFill>
              <a:latin typeface="Montserrat"/>
              <a:ea typeface="Montserrat"/>
              <a:cs typeface="Montserrat"/>
              <a:sym typeface="Montserrat"/>
            </a:endParaRPr>
          </a:p>
        </p:txBody>
      </p:sp>
      <p:cxnSp>
        <p:nvCxnSpPr>
          <p:cNvPr id="767" name="Google Shape;767;p35"/>
          <p:cNvCxnSpPr/>
          <p:nvPr/>
        </p:nvCxnSpPr>
        <p:spPr>
          <a:xfrm>
            <a:off x="-8125" y="635775"/>
            <a:ext cx="4800900" cy="0"/>
          </a:xfrm>
          <a:prstGeom prst="straightConnector1">
            <a:avLst/>
          </a:prstGeom>
          <a:noFill/>
          <a:ln w="19050" cap="flat" cmpd="sng">
            <a:solidFill>
              <a:srgbClr val="FFC000"/>
            </a:solidFill>
            <a:prstDash val="solid"/>
            <a:round/>
            <a:headEnd type="none" w="med" len="med"/>
            <a:tailEnd type="none" w="med" len="med"/>
          </a:ln>
        </p:spPr>
      </p:cxnSp>
      <p:sp>
        <p:nvSpPr>
          <p:cNvPr id="768" name="Google Shape;768;p35"/>
          <p:cNvSpPr/>
          <p:nvPr/>
        </p:nvSpPr>
        <p:spPr>
          <a:xfrm>
            <a:off x="321475" y="781050"/>
            <a:ext cx="8473500" cy="309000"/>
          </a:xfrm>
          <a:prstGeom prst="roundRect">
            <a:avLst>
              <a:gd name="adj" fmla="val 16667"/>
            </a:avLst>
          </a:prstGeom>
          <a:solidFill>
            <a:srgbClr val="FFBA17"/>
          </a:solidFill>
          <a:ln w="9525" cap="flat" cmpd="sng">
            <a:solidFill>
              <a:srgbClr val="FFBA1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ES" sz="1700" b="1">
                <a:solidFill>
                  <a:schemeClr val="lt1"/>
                </a:solidFill>
                <a:latin typeface="Montserrat"/>
                <a:ea typeface="Montserrat"/>
                <a:cs typeface="Montserrat"/>
                <a:sym typeface="Montserrat"/>
              </a:rPr>
              <a:t>TRAZOS</a:t>
            </a:r>
            <a:endParaRPr sz="1700" b="1">
              <a:solidFill>
                <a:schemeClr val="lt1"/>
              </a:solidFill>
              <a:latin typeface="Montserrat"/>
              <a:ea typeface="Montserrat"/>
              <a:cs typeface="Montserrat"/>
              <a:sym typeface="Montserrat"/>
            </a:endParaRPr>
          </a:p>
        </p:txBody>
      </p:sp>
      <p:pic>
        <p:nvPicPr>
          <p:cNvPr id="769" name="Google Shape;769;p35"/>
          <p:cNvPicPr preferRelativeResize="0"/>
          <p:nvPr/>
        </p:nvPicPr>
        <p:blipFill>
          <a:blip r:embed="rId3">
            <a:alphaModFix/>
          </a:blip>
          <a:stretch>
            <a:fillRect/>
          </a:stretch>
        </p:blipFill>
        <p:spPr>
          <a:xfrm>
            <a:off x="8140125" y="1228750"/>
            <a:ext cx="428600" cy="428600"/>
          </a:xfrm>
          <a:prstGeom prst="rect">
            <a:avLst/>
          </a:prstGeom>
          <a:noFill/>
          <a:ln>
            <a:noFill/>
          </a:ln>
        </p:spPr>
      </p:pic>
      <p:sp>
        <p:nvSpPr>
          <p:cNvPr id="770" name="Google Shape;770;p35"/>
          <p:cNvSpPr/>
          <p:nvPr/>
        </p:nvSpPr>
        <p:spPr>
          <a:xfrm>
            <a:off x="2803600" y="1779550"/>
            <a:ext cx="1374000" cy="11847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ontserrat"/>
              <a:ea typeface="Montserrat"/>
              <a:cs typeface="Montserrat"/>
              <a:sym typeface="Montserrat"/>
            </a:endParaRPr>
          </a:p>
        </p:txBody>
      </p:sp>
      <p:sp>
        <p:nvSpPr>
          <p:cNvPr id="771" name="Google Shape;771;p35"/>
          <p:cNvSpPr/>
          <p:nvPr/>
        </p:nvSpPr>
        <p:spPr>
          <a:xfrm>
            <a:off x="324750" y="1779550"/>
            <a:ext cx="2389500" cy="11847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ontserrat"/>
              <a:ea typeface="Montserrat"/>
              <a:cs typeface="Montserrat"/>
              <a:sym typeface="Montserrat"/>
            </a:endParaRPr>
          </a:p>
        </p:txBody>
      </p:sp>
      <p:sp>
        <p:nvSpPr>
          <p:cNvPr id="772" name="Google Shape;772;p35"/>
          <p:cNvSpPr txBox="1"/>
          <p:nvPr/>
        </p:nvSpPr>
        <p:spPr>
          <a:xfrm>
            <a:off x="356550" y="1779550"/>
            <a:ext cx="2357700" cy="309000"/>
          </a:xfrm>
          <a:prstGeom prst="rect">
            <a:avLst/>
          </a:prstGeom>
          <a:solidFill>
            <a:srgbClr val="FFF7C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000" b="1">
                <a:latin typeface="Montserrat"/>
                <a:ea typeface="Montserrat"/>
                <a:cs typeface="Montserrat"/>
                <a:sym typeface="Montserrat"/>
              </a:rPr>
              <a:t>GRUPO DE ANUNCIOS 2</a:t>
            </a:r>
            <a:endParaRPr sz="1000" b="1">
              <a:latin typeface="Montserrat"/>
              <a:ea typeface="Montserrat"/>
              <a:cs typeface="Montserrat"/>
              <a:sym typeface="Montserrat"/>
            </a:endParaRPr>
          </a:p>
        </p:txBody>
      </p:sp>
      <p:sp>
        <p:nvSpPr>
          <p:cNvPr id="773" name="Google Shape;773;p35"/>
          <p:cNvSpPr txBox="1"/>
          <p:nvPr/>
        </p:nvSpPr>
        <p:spPr>
          <a:xfrm>
            <a:off x="2932400" y="2172250"/>
            <a:ext cx="1100100" cy="73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200">
              <a:latin typeface="Montserrat"/>
              <a:ea typeface="Montserrat"/>
              <a:cs typeface="Montserrat"/>
              <a:sym typeface="Montserrat"/>
            </a:endParaRPr>
          </a:p>
          <a:p>
            <a:pPr marL="0" lvl="0" indent="0" algn="l" rtl="0">
              <a:spcBef>
                <a:spcPts val="0"/>
              </a:spcBef>
              <a:spcAft>
                <a:spcPts val="0"/>
              </a:spcAft>
              <a:buNone/>
            </a:pPr>
            <a:endParaRPr sz="1200">
              <a:latin typeface="Montserrat"/>
              <a:ea typeface="Montserrat"/>
              <a:cs typeface="Montserrat"/>
              <a:sym typeface="Montserrat"/>
            </a:endParaRPr>
          </a:p>
        </p:txBody>
      </p:sp>
      <p:sp>
        <p:nvSpPr>
          <p:cNvPr id="774" name="Google Shape;774;p35"/>
          <p:cNvSpPr txBox="1"/>
          <p:nvPr/>
        </p:nvSpPr>
        <p:spPr>
          <a:xfrm>
            <a:off x="2803600" y="1786700"/>
            <a:ext cx="1374000" cy="309000"/>
          </a:xfrm>
          <a:prstGeom prst="rect">
            <a:avLst/>
          </a:prstGeom>
          <a:solidFill>
            <a:srgbClr val="FFF7C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000" b="1">
                <a:latin typeface="Montserrat"/>
                <a:ea typeface="Montserrat"/>
                <a:cs typeface="Montserrat"/>
                <a:sym typeface="Montserrat"/>
              </a:rPr>
              <a:t>BUDGET</a:t>
            </a:r>
            <a:endParaRPr sz="1000" b="1">
              <a:latin typeface="Montserrat"/>
              <a:ea typeface="Montserrat"/>
              <a:cs typeface="Montserrat"/>
              <a:sym typeface="Montserrat"/>
            </a:endParaRPr>
          </a:p>
        </p:txBody>
      </p:sp>
      <p:sp>
        <p:nvSpPr>
          <p:cNvPr id="775" name="Google Shape;775;p35"/>
          <p:cNvSpPr txBox="1"/>
          <p:nvPr/>
        </p:nvSpPr>
        <p:spPr>
          <a:xfrm>
            <a:off x="471300" y="2241700"/>
            <a:ext cx="2169000" cy="67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200">
                <a:solidFill>
                  <a:schemeClr val="dk1"/>
                </a:solidFill>
                <a:latin typeface="Montserrat"/>
                <a:ea typeface="Montserrat"/>
                <a:cs typeface="Montserrat"/>
                <a:sym typeface="Montserrat"/>
              </a:rPr>
              <a:t>MASTER SUPERIOR ARTE VISUAL ONLINE - SEARCH</a:t>
            </a:r>
            <a:endParaRPr sz="1100">
              <a:latin typeface="Montserrat"/>
              <a:ea typeface="Montserrat"/>
              <a:cs typeface="Montserrat"/>
              <a:sym typeface="Montserrat"/>
            </a:endParaRPr>
          </a:p>
        </p:txBody>
      </p:sp>
      <p:sp>
        <p:nvSpPr>
          <p:cNvPr id="776" name="Google Shape;776;p35"/>
          <p:cNvSpPr/>
          <p:nvPr/>
        </p:nvSpPr>
        <p:spPr>
          <a:xfrm>
            <a:off x="314725" y="4245350"/>
            <a:ext cx="8445900" cy="4287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457200" algn="r" rtl="0">
              <a:spcBef>
                <a:spcPts val="0"/>
              </a:spcBef>
              <a:spcAft>
                <a:spcPts val="0"/>
              </a:spcAft>
              <a:buNone/>
            </a:pPr>
            <a:r>
              <a:rPr lang="es-ES" sz="1100" b="1">
                <a:latin typeface="Montserrat"/>
                <a:ea typeface="Montserrat"/>
                <a:cs typeface="Montserrat"/>
                <a:sym typeface="Montserrat"/>
              </a:rPr>
              <a:t>                                                     </a:t>
            </a:r>
            <a:endParaRPr sz="1100" b="1">
              <a:latin typeface="Montserrat"/>
              <a:ea typeface="Montserrat"/>
              <a:cs typeface="Montserrat"/>
              <a:sym typeface="Montserrat"/>
            </a:endParaRPr>
          </a:p>
        </p:txBody>
      </p:sp>
      <p:sp>
        <p:nvSpPr>
          <p:cNvPr id="777" name="Google Shape;777;p35"/>
          <p:cNvSpPr txBox="1"/>
          <p:nvPr/>
        </p:nvSpPr>
        <p:spPr>
          <a:xfrm>
            <a:off x="400950" y="4305200"/>
            <a:ext cx="1264200" cy="309000"/>
          </a:xfrm>
          <a:prstGeom prst="rect">
            <a:avLst/>
          </a:prstGeom>
          <a:solidFill>
            <a:srgbClr val="FFF7C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000" b="1">
                <a:latin typeface="Montserrat"/>
                <a:ea typeface="Montserrat"/>
                <a:cs typeface="Montserrat"/>
                <a:sym typeface="Montserrat"/>
              </a:rPr>
              <a:t>LANDING PAGE </a:t>
            </a:r>
            <a:endParaRPr sz="1000" b="1">
              <a:latin typeface="Montserrat"/>
              <a:ea typeface="Montserrat"/>
              <a:cs typeface="Montserrat"/>
              <a:sym typeface="Montserrat"/>
            </a:endParaRPr>
          </a:p>
        </p:txBody>
      </p:sp>
      <p:sp>
        <p:nvSpPr>
          <p:cNvPr id="778" name="Google Shape;778;p35"/>
          <p:cNvSpPr/>
          <p:nvPr/>
        </p:nvSpPr>
        <p:spPr>
          <a:xfrm>
            <a:off x="4266950" y="1779550"/>
            <a:ext cx="4503600" cy="2398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ontserrat"/>
              <a:ea typeface="Montserrat"/>
              <a:cs typeface="Montserrat"/>
              <a:sym typeface="Montserrat"/>
            </a:endParaRPr>
          </a:p>
        </p:txBody>
      </p:sp>
      <p:sp>
        <p:nvSpPr>
          <p:cNvPr id="779" name="Google Shape;779;p35"/>
          <p:cNvSpPr txBox="1"/>
          <p:nvPr/>
        </p:nvSpPr>
        <p:spPr>
          <a:xfrm>
            <a:off x="4340900" y="1823050"/>
            <a:ext cx="4323600" cy="428700"/>
          </a:xfrm>
          <a:prstGeom prst="rect">
            <a:avLst/>
          </a:prstGeom>
          <a:solidFill>
            <a:srgbClr val="FFF7C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ES" sz="1000" b="1">
                <a:latin typeface="Montserrat"/>
                <a:ea typeface="Montserrat"/>
                <a:cs typeface="Montserrat"/>
                <a:sym typeface="Montserrat"/>
              </a:rPr>
              <a:t>EJEMPLO ANUNCIO ADAPTABLE DE BÚSQUEDA </a:t>
            </a:r>
            <a:endParaRPr sz="1000" b="1">
              <a:latin typeface="Montserrat"/>
              <a:ea typeface="Montserrat"/>
              <a:cs typeface="Montserrat"/>
              <a:sym typeface="Montserrat"/>
            </a:endParaRPr>
          </a:p>
        </p:txBody>
      </p:sp>
      <p:sp>
        <p:nvSpPr>
          <p:cNvPr id="780" name="Google Shape;780;p35"/>
          <p:cNvSpPr/>
          <p:nvPr/>
        </p:nvSpPr>
        <p:spPr>
          <a:xfrm>
            <a:off x="314875" y="2986200"/>
            <a:ext cx="3862800" cy="11847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ontserrat"/>
              <a:ea typeface="Montserrat"/>
              <a:cs typeface="Montserrat"/>
              <a:sym typeface="Montserrat"/>
            </a:endParaRPr>
          </a:p>
        </p:txBody>
      </p:sp>
      <p:sp>
        <p:nvSpPr>
          <p:cNvPr id="781" name="Google Shape;781;p35"/>
          <p:cNvSpPr txBox="1"/>
          <p:nvPr/>
        </p:nvSpPr>
        <p:spPr>
          <a:xfrm>
            <a:off x="454925" y="3288000"/>
            <a:ext cx="3697800" cy="89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200">
                <a:solidFill>
                  <a:schemeClr val="dk1"/>
                </a:solidFill>
                <a:latin typeface="Montserrat"/>
                <a:ea typeface="Montserrat"/>
                <a:cs typeface="Montserrat"/>
                <a:sym typeface="Montserrat"/>
              </a:rPr>
              <a:t>Carrera de ilustración</a:t>
            </a:r>
            <a:endParaRPr sz="1200">
              <a:solidFill>
                <a:schemeClr val="dk1"/>
              </a:solidFill>
              <a:latin typeface="Montserrat"/>
              <a:ea typeface="Montserrat"/>
              <a:cs typeface="Montserrat"/>
              <a:sym typeface="Montserrat"/>
            </a:endParaRPr>
          </a:p>
          <a:p>
            <a:pPr marL="0" lvl="0" indent="0" algn="l" rtl="0">
              <a:spcBef>
                <a:spcPts val="0"/>
              </a:spcBef>
              <a:spcAft>
                <a:spcPts val="0"/>
              </a:spcAft>
              <a:buNone/>
            </a:pPr>
            <a:r>
              <a:rPr lang="es-ES" sz="1200">
                <a:solidFill>
                  <a:schemeClr val="dk1"/>
                </a:solidFill>
                <a:latin typeface="Montserrat"/>
                <a:ea typeface="Montserrat"/>
                <a:cs typeface="Montserrat"/>
                <a:sym typeface="Montserrat"/>
              </a:rPr>
              <a:t>Diseño visual master</a:t>
            </a:r>
            <a:endParaRPr sz="1200">
              <a:solidFill>
                <a:schemeClr val="dk1"/>
              </a:solidFill>
              <a:latin typeface="Montserrat"/>
              <a:ea typeface="Montserrat"/>
              <a:cs typeface="Montserrat"/>
              <a:sym typeface="Montserrat"/>
            </a:endParaRPr>
          </a:p>
          <a:p>
            <a:pPr marL="0" lvl="0" indent="0" algn="l" rtl="0">
              <a:spcBef>
                <a:spcPts val="0"/>
              </a:spcBef>
              <a:spcAft>
                <a:spcPts val="0"/>
              </a:spcAft>
              <a:buNone/>
            </a:pPr>
            <a:r>
              <a:rPr lang="es-ES" sz="1200">
                <a:solidFill>
                  <a:schemeClr val="dk1"/>
                </a:solidFill>
                <a:latin typeface="Montserrat"/>
                <a:ea typeface="Montserrat"/>
                <a:cs typeface="Montserrat"/>
                <a:sym typeface="Montserrat"/>
              </a:rPr>
              <a:t>animación y arte digital</a:t>
            </a:r>
            <a:endParaRPr sz="1200">
              <a:solidFill>
                <a:schemeClr val="dk1"/>
              </a:solidFill>
              <a:latin typeface="Montserrat"/>
              <a:ea typeface="Montserrat"/>
              <a:cs typeface="Montserrat"/>
              <a:sym typeface="Montserrat"/>
            </a:endParaRPr>
          </a:p>
          <a:p>
            <a:pPr marL="0" lvl="0" indent="0" algn="l" rtl="0">
              <a:spcBef>
                <a:spcPts val="0"/>
              </a:spcBef>
              <a:spcAft>
                <a:spcPts val="0"/>
              </a:spcAft>
              <a:buNone/>
            </a:pPr>
            <a:r>
              <a:rPr lang="es-ES" sz="1200">
                <a:solidFill>
                  <a:schemeClr val="dk1"/>
                </a:solidFill>
                <a:latin typeface="Montserrat"/>
                <a:ea typeface="Montserrat"/>
                <a:cs typeface="Montserrat"/>
                <a:sym typeface="Montserrat"/>
              </a:rPr>
              <a:t>estudiar diseño online</a:t>
            </a:r>
            <a:endParaRPr sz="1200">
              <a:latin typeface="Montserrat"/>
              <a:ea typeface="Montserrat"/>
              <a:cs typeface="Montserrat"/>
              <a:sym typeface="Montserrat"/>
            </a:endParaRPr>
          </a:p>
          <a:p>
            <a:pPr marL="0" lvl="0" indent="0" algn="l" rtl="0">
              <a:spcBef>
                <a:spcPts val="0"/>
              </a:spcBef>
              <a:spcAft>
                <a:spcPts val="0"/>
              </a:spcAft>
              <a:buNone/>
            </a:pPr>
            <a:endParaRPr sz="1200">
              <a:latin typeface="Montserrat"/>
              <a:ea typeface="Montserrat"/>
              <a:cs typeface="Montserrat"/>
              <a:sym typeface="Montserrat"/>
            </a:endParaRPr>
          </a:p>
        </p:txBody>
      </p:sp>
      <p:sp>
        <p:nvSpPr>
          <p:cNvPr id="782" name="Google Shape;782;p35"/>
          <p:cNvSpPr txBox="1"/>
          <p:nvPr/>
        </p:nvSpPr>
        <p:spPr>
          <a:xfrm>
            <a:off x="314875" y="2993350"/>
            <a:ext cx="3837600" cy="309000"/>
          </a:xfrm>
          <a:prstGeom prst="rect">
            <a:avLst/>
          </a:prstGeom>
          <a:solidFill>
            <a:srgbClr val="FFF7C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000" b="1">
                <a:latin typeface="Montserrat"/>
                <a:ea typeface="Montserrat"/>
                <a:cs typeface="Montserrat"/>
                <a:sym typeface="Montserrat"/>
              </a:rPr>
              <a:t>KEYWORDS</a:t>
            </a:r>
            <a:endParaRPr sz="1000" b="1">
              <a:latin typeface="Montserrat"/>
              <a:ea typeface="Montserrat"/>
              <a:cs typeface="Montserrat"/>
              <a:sym typeface="Montserrat"/>
            </a:endParaRPr>
          </a:p>
        </p:txBody>
      </p:sp>
      <p:sp>
        <p:nvSpPr>
          <p:cNvPr id="783" name="Google Shape;783;p35"/>
          <p:cNvSpPr txBox="1"/>
          <p:nvPr/>
        </p:nvSpPr>
        <p:spPr>
          <a:xfrm>
            <a:off x="1715600" y="4094700"/>
            <a:ext cx="6948900" cy="49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200" b="1">
                <a:solidFill>
                  <a:schemeClr val="dk1"/>
                </a:solidFill>
                <a:latin typeface="Montserrat"/>
                <a:ea typeface="Montserrat"/>
                <a:cs typeface="Montserrat"/>
                <a:sym typeface="Montserrat"/>
              </a:rPr>
              <a:t>                                                 </a:t>
            </a:r>
            <a:r>
              <a:rPr lang="es-ES" sz="1300" b="1">
                <a:solidFill>
                  <a:schemeClr val="dk1"/>
                </a:solidFill>
                <a:latin typeface="Montserrat"/>
                <a:ea typeface="Montserrat"/>
                <a:cs typeface="Montserrat"/>
                <a:sym typeface="Montserrat"/>
              </a:rPr>
              <a:t>  </a:t>
            </a:r>
            <a:r>
              <a:rPr lang="es-ES" sz="1000" b="1">
                <a:solidFill>
                  <a:schemeClr val="dk1"/>
                </a:solidFill>
                <a:latin typeface="Montserrat"/>
                <a:ea typeface="Montserrat"/>
                <a:cs typeface="Montserrat"/>
                <a:sym typeface="Montserrat"/>
              </a:rPr>
              <a:t> https://trazos.net/online/masters-superiores-online/master-en-diseno-visual-online/</a:t>
            </a:r>
            <a:endParaRPr sz="1000" b="1">
              <a:solidFill>
                <a:schemeClr val="dk1"/>
              </a:solidFill>
              <a:latin typeface="Montserrat"/>
              <a:ea typeface="Montserrat"/>
              <a:cs typeface="Montserrat"/>
              <a:sym typeface="Montserrat"/>
            </a:endParaRPr>
          </a:p>
          <a:p>
            <a:pPr marL="0" lvl="0" indent="457200" algn="r" rtl="0">
              <a:spcBef>
                <a:spcPts val="0"/>
              </a:spcBef>
              <a:spcAft>
                <a:spcPts val="0"/>
              </a:spcAft>
              <a:buNone/>
            </a:pPr>
            <a:endParaRPr sz="1100" b="1">
              <a:solidFill>
                <a:schemeClr val="dk1"/>
              </a:solidFill>
              <a:latin typeface="Montserrat"/>
              <a:ea typeface="Montserrat"/>
              <a:cs typeface="Montserrat"/>
              <a:sym typeface="Montserrat"/>
            </a:endParaRPr>
          </a:p>
        </p:txBody>
      </p:sp>
      <p:pic>
        <p:nvPicPr>
          <p:cNvPr id="784" name="Google Shape;784;p35"/>
          <p:cNvPicPr preferRelativeResize="0"/>
          <p:nvPr/>
        </p:nvPicPr>
        <p:blipFill rotWithShape="1">
          <a:blip r:embed="rId4">
            <a:alphaModFix/>
          </a:blip>
          <a:srcRect r="6785"/>
          <a:stretch/>
        </p:blipFill>
        <p:spPr>
          <a:xfrm>
            <a:off x="4340900" y="2429850"/>
            <a:ext cx="4323599" cy="1293657"/>
          </a:xfrm>
          <a:prstGeom prst="rect">
            <a:avLst/>
          </a:prstGeom>
          <a:noFill/>
          <a:ln>
            <a:noFill/>
          </a:ln>
        </p:spPr>
      </p:pic>
      <p:sp>
        <p:nvSpPr>
          <p:cNvPr id="785" name="Google Shape;785;p35"/>
          <p:cNvSpPr txBox="1"/>
          <p:nvPr/>
        </p:nvSpPr>
        <p:spPr>
          <a:xfrm>
            <a:off x="2822600" y="2172250"/>
            <a:ext cx="1374000" cy="73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a:latin typeface="Montserrat"/>
              <a:ea typeface="Montserrat"/>
              <a:cs typeface="Montserrat"/>
              <a:sym typeface="Montserrat"/>
            </a:endParaRPr>
          </a:p>
          <a:p>
            <a:pPr marL="0" lvl="0" indent="0" algn="l" rtl="0">
              <a:spcBef>
                <a:spcPts val="0"/>
              </a:spcBef>
              <a:spcAft>
                <a:spcPts val="0"/>
              </a:spcAft>
              <a:buNone/>
            </a:pPr>
            <a:endParaRPr sz="1100">
              <a:latin typeface="Montserrat"/>
              <a:ea typeface="Montserrat"/>
              <a:cs typeface="Montserrat"/>
              <a:sym typeface="Montserrat"/>
            </a:endParaRPr>
          </a:p>
          <a:p>
            <a:pPr marL="0" lvl="0" indent="0" algn="l" rtl="0">
              <a:spcBef>
                <a:spcPts val="0"/>
              </a:spcBef>
              <a:spcAft>
                <a:spcPts val="0"/>
              </a:spcAft>
              <a:buNone/>
            </a:pPr>
            <a:endParaRPr sz="1200">
              <a:latin typeface="Montserrat"/>
              <a:ea typeface="Montserrat"/>
              <a:cs typeface="Montserrat"/>
              <a:sym typeface="Montserrat"/>
            </a:endParaRPr>
          </a:p>
        </p:txBody>
      </p:sp>
      <p:sp>
        <p:nvSpPr>
          <p:cNvPr id="786" name="Google Shape;786;p35"/>
          <p:cNvSpPr txBox="1"/>
          <p:nvPr/>
        </p:nvSpPr>
        <p:spPr>
          <a:xfrm>
            <a:off x="2822600" y="2172250"/>
            <a:ext cx="1374000" cy="73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200" b="1">
                <a:solidFill>
                  <a:schemeClr val="dk1"/>
                </a:solidFill>
                <a:latin typeface="Montserrat"/>
                <a:ea typeface="Montserrat"/>
                <a:cs typeface="Montserrat"/>
                <a:sym typeface="Montserrat"/>
              </a:rPr>
              <a:t>Grupo Ads</a:t>
            </a:r>
            <a:endParaRPr sz="1200" b="1">
              <a:solidFill>
                <a:schemeClr val="dk1"/>
              </a:solidFill>
              <a:latin typeface="Montserrat"/>
              <a:ea typeface="Montserrat"/>
              <a:cs typeface="Montserrat"/>
              <a:sym typeface="Montserrat"/>
            </a:endParaRPr>
          </a:p>
          <a:p>
            <a:pPr marL="0" lvl="0" indent="0" algn="l" rtl="0">
              <a:spcBef>
                <a:spcPts val="0"/>
              </a:spcBef>
              <a:spcAft>
                <a:spcPts val="0"/>
              </a:spcAft>
              <a:buNone/>
            </a:pPr>
            <a:r>
              <a:rPr lang="es-ES" sz="1200">
                <a:solidFill>
                  <a:schemeClr val="dk1"/>
                </a:solidFill>
                <a:latin typeface="Montserrat"/>
                <a:ea typeface="Montserrat"/>
                <a:cs typeface="Montserrat"/>
                <a:sym typeface="Montserrat"/>
              </a:rPr>
              <a:t>38K (27% del budget total) </a:t>
            </a:r>
            <a:endParaRPr sz="1100">
              <a:latin typeface="Montserrat"/>
              <a:ea typeface="Montserrat"/>
              <a:cs typeface="Montserrat"/>
              <a:sym typeface="Montserra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sp>
        <p:nvSpPr>
          <p:cNvPr id="791" name="Google Shape;791;p36"/>
          <p:cNvSpPr/>
          <p:nvPr/>
        </p:nvSpPr>
        <p:spPr>
          <a:xfrm>
            <a:off x="324750" y="1195400"/>
            <a:ext cx="8445900" cy="5223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ES" b="1">
                <a:solidFill>
                  <a:schemeClr val="dk1"/>
                </a:solidFill>
                <a:latin typeface="Montserrat"/>
                <a:ea typeface="Montserrat"/>
                <a:cs typeface="Montserrat"/>
                <a:sym typeface="Montserrat"/>
              </a:rPr>
              <a:t>                                   </a:t>
            </a:r>
            <a:endParaRPr b="1">
              <a:solidFill>
                <a:schemeClr val="dk1"/>
              </a:solidFill>
              <a:latin typeface="Montserrat"/>
              <a:ea typeface="Montserrat"/>
              <a:cs typeface="Montserrat"/>
              <a:sym typeface="Montserrat"/>
            </a:endParaRPr>
          </a:p>
          <a:p>
            <a:pPr marL="1828800" lvl="0" indent="457200" algn="l" rtl="0">
              <a:spcBef>
                <a:spcPts val="0"/>
              </a:spcBef>
              <a:spcAft>
                <a:spcPts val="0"/>
              </a:spcAft>
              <a:buNone/>
            </a:pPr>
            <a:r>
              <a:rPr lang="es-ES" b="1">
                <a:solidFill>
                  <a:schemeClr val="dk1"/>
                </a:solidFill>
                <a:latin typeface="Montserrat"/>
                <a:ea typeface="Montserrat"/>
                <a:cs typeface="Montserrat"/>
                <a:sym typeface="Montserrat"/>
              </a:rPr>
              <a:t>CAMPAÑA 2 - PROGRAMAS ONLINE</a:t>
            </a:r>
            <a:endParaRPr b="1">
              <a:solidFill>
                <a:schemeClr val="dk1"/>
              </a:solidFill>
              <a:latin typeface="Montserrat"/>
              <a:ea typeface="Montserrat"/>
              <a:cs typeface="Montserrat"/>
              <a:sym typeface="Montserrat"/>
            </a:endParaRPr>
          </a:p>
          <a:p>
            <a:pPr marL="1828800" lvl="0" indent="457200" algn="l" rtl="0">
              <a:spcBef>
                <a:spcPts val="0"/>
              </a:spcBef>
              <a:spcAft>
                <a:spcPts val="0"/>
              </a:spcAft>
              <a:buClr>
                <a:schemeClr val="dk1"/>
              </a:buClr>
              <a:buSzPts val="1100"/>
              <a:buFont typeface="Arial"/>
              <a:buNone/>
            </a:pPr>
            <a:r>
              <a:rPr lang="es-ES" b="1">
                <a:solidFill>
                  <a:schemeClr val="dk1"/>
                </a:solidFill>
                <a:latin typeface="Montserrat"/>
                <a:ea typeface="Montserrat"/>
                <a:cs typeface="Montserrat"/>
                <a:sym typeface="Montserrat"/>
              </a:rPr>
              <a:t>                     Presupuesto: 76k</a:t>
            </a:r>
            <a:endParaRPr b="1">
              <a:solidFill>
                <a:schemeClr val="dk1"/>
              </a:solidFill>
              <a:latin typeface="Montserrat"/>
              <a:ea typeface="Montserrat"/>
              <a:cs typeface="Montserrat"/>
              <a:sym typeface="Montserrat"/>
            </a:endParaRPr>
          </a:p>
          <a:p>
            <a:pPr marL="0" lvl="0" indent="0" algn="l" rtl="0">
              <a:spcBef>
                <a:spcPts val="0"/>
              </a:spcBef>
              <a:spcAft>
                <a:spcPts val="0"/>
              </a:spcAft>
              <a:buNone/>
            </a:pPr>
            <a:endParaRPr b="1">
              <a:latin typeface="Montserrat"/>
              <a:ea typeface="Montserrat"/>
              <a:cs typeface="Montserrat"/>
              <a:sym typeface="Montserrat"/>
            </a:endParaRPr>
          </a:p>
        </p:txBody>
      </p:sp>
      <p:sp>
        <p:nvSpPr>
          <p:cNvPr id="792" name="Google Shape;792;p36"/>
          <p:cNvSpPr txBox="1">
            <a:spLocks noGrp="1"/>
          </p:cNvSpPr>
          <p:nvPr>
            <p:ph type="title"/>
          </p:nvPr>
        </p:nvSpPr>
        <p:spPr>
          <a:xfrm>
            <a:off x="5884051" y="4832150"/>
            <a:ext cx="2716800" cy="174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s-ES"/>
              <a:t>Google Ads - Search</a:t>
            </a:r>
            <a:endParaRPr/>
          </a:p>
        </p:txBody>
      </p:sp>
      <p:sp>
        <p:nvSpPr>
          <p:cNvPr id="793" name="Google Shape;793;p36"/>
          <p:cNvSpPr txBox="1"/>
          <p:nvPr/>
        </p:nvSpPr>
        <p:spPr>
          <a:xfrm>
            <a:off x="467100" y="65725"/>
            <a:ext cx="8445900" cy="615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s-ES" sz="2800" b="1">
                <a:solidFill>
                  <a:schemeClr val="dk1"/>
                </a:solidFill>
                <a:latin typeface="Montserrat"/>
                <a:ea typeface="Montserrat"/>
                <a:cs typeface="Montserrat"/>
                <a:sym typeface="Montserrat"/>
              </a:rPr>
              <a:t>CAMPAÑA GOOGLE ADS - SEARCH </a:t>
            </a:r>
            <a:endParaRPr sz="2800" b="1">
              <a:solidFill>
                <a:schemeClr val="dk1"/>
              </a:solidFill>
              <a:latin typeface="Montserrat"/>
              <a:ea typeface="Montserrat"/>
              <a:cs typeface="Montserrat"/>
              <a:sym typeface="Montserrat"/>
            </a:endParaRPr>
          </a:p>
        </p:txBody>
      </p:sp>
      <p:cxnSp>
        <p:nvCxnSpPr>
          <p:cNvPr id="794" name="Google Shape;794;p36"/>
          <p:cNvCxnSpPr/>
          <p:nvPr/>
        </p:nvCxnSpPr>
        <p:spPr>
          <a:xfrm>
            <a:off x="-8125" y="635775"/>
            <a:ext cx="4800900" cy="0"/>
          </a:xfrm>
          <a:prstGeom prst="straightConnector1">
            <a:avLst/>
          </a:prstGeom>
          <a:noFill/>
          <a:ln w="19050" cap="flat" cmpd="sng">
            <a:solidFill>
              <a:srgbClr val="FFC000"/>
            </a:solidFill>
            <a:prstDash val="solid"/>
            <a:round/>
            <a:headEnd type="none" w="med" len="med"/>
            <a:tailEnd type="none" w="med" len="med"/>
          </a:ln>
        </p:spPr>
      </p:cxnSp>
      <p:sp>
        <p:nvSpPr>
          <p:cNvPr id="795" name="Google Shape;795;p36"/>
          <p:cNvSpPr/>
          <p:nvPr/>
        </p:nvSpPr>
        <p:spPr>
          <a:xfrm>
            <a:off x="321475" y="781050"/>
            <a:ext cx="8473500" cy="309000"/>
          </a:xfrm>
          <a:prstGeom prst="roundRect">
            <a:avLst>
              <a:gd name="adj" fmla="val 16667"/>
            </a:avLst>
          </a:prstGeom>
          <a:solidFill>
            <a:srgbClr val="FFBA17"/>
          </a:solidFill>
          <a:ln w="9525" cap="flat" cmpd="sng">
            <a:solidFill>
              <a:srgbClr val="FFBA1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ES" sz="1700" b="1">
                <a:solidFill>
                  <a:schemeClr val="lt1"/>
                </a:solidFill>
                <a:latin typeface="Montserrat"/>
                <a:ea typeface="Montserrat"/>
                <a:cs typeface="Montserrat"/>
                <a:sym typeface="Montserrat"/>
              </a:rPr>
              <a:t>TRAZOS</a:t>
            </a:r>
            <a:endParaRPr sz="1700" b="1">
              <a:solidFill>
                <a:schemeClr val="lt1"/>
              </a:solidFill>
              <a:latin typeface="Montserrat"/>
              <a:ea typeface="Montserrat"/>
              <a:cs typeface="Montserrat"/>
              <a:sym typeface="Montserrat"/>
            </a:endParaRPr>
          </a:p>
        </p:txBody>
      </p:sp>
      <p:pic>
        <p:nvPicPr>
          <p:cNvPr id="796" name="Google Shape;796;p36"/>
          <p:cNvPicPr preferRelativeResize="0"/>
          <p:nvPr/>
        </p:nvPicPr>
        <p:blipFill>
          <a:blip r:embed="rId3">
            <a:alphaModFix/>
          </a:blip>
          <a:stretch>
            <a:fillRect/>
          </a:stretch>
        </p:blipFill>
        <p:spPr>
          <a:xfrm>
            <a:off x="8140125" y="1228750"/>
            <a:ext cx="428600" cy="428600"/>
          </a:xfrm>
          <a:prstGeom prst="rect">
            <a:avLst/>
          </a:prstGeom>
          <a:noFill/>
          <a:ln>
            <a:noFill/>
          </a:ln>
        </p:spPr>
      </p:pic>
      <p:sp>
        <p:nvSpPr>
          <p:cNvPr id="797" name="Google Shape;797;p36"/>
          <p:cNvSpPr/>
          <p:nvPr/>
        </p:nvSpPr>
        <p:spPr>
          <a:xfrm>
            <a:off x="2803600" y="1779550"/>
            <a:ext cx="1374000" cy="11847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ontserrat"/>
              <a:ea typeface="Montserrat"/>
              <a:cs typeface="Montserrat"/>
              <a:sym typeface="Montserrat"/>
            </a:endParaRPr>
          </a:p>
        </p:txBody>
      </p:sp>
      <p:sp>
        <p:nvSpPr>
          <p:cNvPr id="798" name="Google Shape;798;p36"/>
          <p:cNvSpPr/>
          <p:nvPr/>
        </p:nvSpPr>
        <p:spPr>
          <a:xfrm>
            <a:off x="324750" y="1779550"/>
            <a:ext cx="2389500" cy="11847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ontserrat"/>
              <a:ea typeface="Montserrat"/>
              <a:cs typeface="Montserrat"/>
              <a:sym typeface="Montserrat"/>
            </a:endParaRPr>
          </a:p>
        </p:txBody>
      </p:sp>
      <p:sp>
        <p:nvSpPr>
          <p:cNvPr id="799" name="Google Shape;799;p36"/>
          <p:cNvSpPr txBox="1"/>
          <p:nvPr/>
        </p:nvSpPr>
        <p:spPr>
          <a:xfrm>
            <a:off x="356550" y="1779550"/>
            <a:ext cx="2357700" cy="309000"/>
          </a:xfrm>
          <a:prstGeom prst="rect">
            <a:avLst/>
          </a:prstGeom>
          <a:solidFill>
            <a:srgbClr val="FFF7C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000" b="1">
                <a:latin typeface="Montserrat"/>
                <a:ea typeface="Montserrat"/>
                <a:cs typeface="Montserrat"/>
                <a:sym typeface="Montserrat"/>
              </a:rPr>
              <a:t>GRUPO DE ANUNCIOS 2</a:t>
            </a:r>
            <a:endParaRPr sz="1000" b="1">
              <a:latin typeface="Montserrat"/>
              <a:ea typeface="Montserrat"/>
              <a:cs typeface="Montserrat"/>
              <a:sym typeface="Montserrat"/>
            </a:endParaRPr>
          </a:p>
        </p:txBody>
      </p:sp>
      <p:sp>
        <p:nvSpPr>
          <p:cNvPr id="800" name="Google Shape;800;p36"/>
          <p:cNvSpPr txBox="1"/>
          <p:nvPr/>
        </p:nvSpPr>
        <p:spPr>
          <a:xfrm>
            <a:off x="2932400" y="2172250"/>
            <a:ext cx="1100100" cy="73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200">
              <a:latin typeface="Montserrat"/>
              <a:ea typeface="Montserrat"/>
              <a:cs typeface="Montserrat"/>
              <a:sym typeface="Montserrat"/>
            </a:endParaRPr>
          </a:p>
          <a:p>
            <a:pPr marL="0" lvl="0" indent="0" algn="l" rtl="0">
              <a:spcBef>
                <a:spcPts val="0"/>
              </a:spcBef>
              <a:spcAft>
                <a:spcPts val="0"/>
              </a:spcAft>
              <a:buNone/>
            </a:pPr>
            <a:endParaRPr sz="1200">
              <a:latin typeface="Montserrat"/>
              <a:ea typeface="Montserrat"/>
              <a:cs typeface="Montserrat"/>
              <a:sym typeface="Montserrat"/>
            </a:endParaRPr>
          </a:p>
        </p:txBody>
      </p:sp>
      <p:sp>
        <p:nvSpPr>
          <p:cNvPr id="801" name="Google Shape;801;p36"/>
          <p:cNvSpPr txBox="1"/>
          <p:nvPr/>
        </p:nvSpPr>
        <p:spPr>
          <a:xfrm>
            <a:off x="2803600" y="1786700"/>
            <a:ext cx="1374000" cy="309000"/>
          </a:xfrm>
          <a:prstGeom prst="rect">
            <a:avLst/>
          </a:prstGeom>
          <a:solidFill>
            <a:srgbClr val="FFF7C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000" b="1">
                <a:latin typeface="Montserrat"/>
                <a:ea typeface="Montserrat"/>
                <a:cs typeface="Montserrat"/>
                <a:sym typeface="Montserrat"/>
              </a:rPr>
              <a:t>BUDGET</a:t>
            </a:r>
            <a:endParaRPr sz="1000" b="1">
              <a:latin typeface="Montserrat"/>
              <a:ea typeface="Montserrat"/>
              <a:cs typeface="Montserrat"/>
              <a:sym typeface="Montserrat"/>
            </a:endParaRPr>
          </a:p>
        </p:txBody>
      </p:sp>
      <p:sp>
        <p:nvSpPr>
          <p:cNvPr id="802" name="Google Shape;802;p36"/>
          <p:cNvSpPr txBox="1"/>
          <p:nvPr/>
        </p:nvSpPr>
        <p:spPr>
          <a:xfrm>
            <a:off x="471300" y="2241700"/>
            <a:ext cx="2169000" cy="67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200">
                <a:solidFill>
                  <a:schemeClr val="dk1"/>
                </a:solidFill>
                <a:latin typeface="Montserrat"/>
                <a:ea typeface="Montserrat"/>
                <a:cs typeface="Montserrat"/>
                <a:sym typeface="Montserrat"/>
              </a:rPr>
              <a:t>MASTER ARTE DIGITAL ONLINE - SEARCH</a:t>
            </a:r>
            <a:endParaRPr sz="1200">
              <a:solidFill>
                <a:schemeClr val="dk1"/>
              </a:solidFill>
              <a:latin typeface="Montserrat"/>
              <a:ea typeface="Montserrat"/>
              <a:cs typeface="Montserrat"/>
              <a:sym typeface="Montserrat"/>
            </a:endParaRPr>
          </a:p>
          <a:p>
            <a:pPr marL="0" lvl="0" indent="0" algn="l" rtl="0">
              <a:spcBef>
                <a:spcPts val="0"/>
              </a:spcBef>
              <a:spcAft>
                <a:spcPts val="0"/>
              </a:spcAft>
              <a:buNone/>
            </a:pPr>
            <a:endParaRPr sz="1200">
              <a:solidFill>
                <a:schemeClr val="dk1"/>
              </a:solidFill>
              <a:latin typeface="Montserrat"/>
              <a:ea typeface="Montserrat"/>
              <a:cs typeface="Montserrat"/>
              <a:sym typeface="Montserrat"/>
            </a:endParaRPr>
          </a:p>
        </p:txBody>
      </p:sp>
      <p:sp>
        <p:nvSpPr>
          <p:cNvPr id="803" name="Google Shape;803;p36"/>
          <p:cNvSpPr/>
          <p:nvPr/>
        </p:nvSpPr>
        <p:spPr>
          <a:xfrm>
            <a:off x="314725" y="4245350"/>
            <a:ext cx="8445900" cy="4287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457200" algn="r" rtl="0">
              <a:spcBef>
                <a:spcPts val="0"/>
              </a:spcBef>
              <a:spcAft>
                <a:spcPts val="0"/>
              </a:spcAft>
              <a:buNone/>
            </a:pPr>
            <a:r>
              <a:rPr lang="es-ES" sz="1100" b="1">
                <a:latin typeface="Montserrat"/>
                <a:ea typeface="Montserrat"/>
                <a:cs typeface="Montserrat"/>
                <a:sym typeface="Montserrat"/>
              </a:rPr>
              <a:t>                                                     </a:t>
            </a:r>
            <a:endParaRPr sz="1100" b="1">
              <a:latin typeface="Montserrat"/>
              <a:ea typeface="Montserrat"/>
              <a:cs typeface="Montserrat"/>
              <a:sym typeface="Montserrat"/>
            </a:endParaRPr>
          </a:p>
        </p:txBody>
      </p:sp>
      <p:sp>
        <p:nvSpPr>
          <p:cNvPr id="804" name="Google Shape;804;p36"/>
          <p:cNvSpPr txBox="1"/>
          <p:nvPr/>
        </p:nvSpPr>
        <p:spPr>
          <a:xfrm>
            <a:off x="400950" y="4305200"/>
            <a:ext cx="1264200" cy="309000"/>
          </a:xfrm>
          <a:prstGeom prst="rect">
            <a:avLst/>
          </a:prstGeom>
          <a:solidFill>
            <a:srgbClr val="FFF7C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000" b="1">
                <a:latin typeface="Montserrat"/>
                <a:ea typeface="Montserrat"/>
                <a:cs typeface="Montserrat"/>
                <a:sym typeface="Montserrat"/>
              </a:rPr>
              <a:t>LANDING PAGE </a:t>
            </a:r>
            <a:endParaRPr sz="1000" b="1">
              <a:latin typeface="Montserrat"/>
              <a:ea typeface="Montserrat"/>
              <a:cs typeface="Montserrat"/>
              <a:sym typeface="Montserrat"/>
            </a:endParaRPr>
          </a:p>
        </p:txBody>
      </p:sp>
      <p:sp>
        <p:nvSpPr>
          <p:cNvPr id="805" name="Google Shape;805;p36"/>
          <p:cNvSpPr/>
          <p:nvPr/>
        </p:nvSpPr>
        <p:spPr>
          <a:xfrm>
            <a:off x="4266950" y="1779550"/>
            <a:ext cx="4503600" cy="2398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ontserrat"/>
              <a:ea typeface="Montserrat"/>
              <a:cs typeface="Montserrat"/>
              <a:sym typeface="Montserrat"/>
            </a:endParaRPr>
          </a:p>
        </p:txBody>
      </p:sp>
      <p:sp>
        <p:nvSpPr>
          <p:cNvPr id="806" name="Google Shape;806;p36"/>
          <p:cNvSpPr txBox="1"/>
          <p:nvPr/>
        </p:nvSpPr>
        <p:spPr>
          <a:xfrm>
            <a:off x="4340900" y="1823050"/>
            <a:ext cx="4323600" cy="428700"/>
          </a:xfrm>
          <a:prstGeom prst="rect">
            <a:avLst/>
          </a:prstGeom>
          <a:solidFill>
            <a:srgbClr val="FFF7C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ES" sz="1000" b="1">
                <a:latin typeface="Montserrat"/>
                <a:ea typeface="Montserrat"/>
                <a:cs typeface="Montserrat"/>
                <a:sym typeface="Montserrat"/>
              </a:rPr>
              <a:t>EJEMPLO ANUNCIO ADAPTABLE DE BÚSQUEDA </a:t>
            </a:r>
            <a:endParaRPr sz="1000" b="1">
              <a:latin typeface="Montserrat"/>
              <a:ea typeface="Montserrat"/>
              <a:cs typeface="Montserrat"/>
              <a:sym typeface="Montserrat"/>
            </a:endParaRPr>
          </a:p>
        </p:txBody>
      </p:sp>
      <p:sp>
        <p:nvSpPr>
          <p:cNvPr id="807" name="Google Shape;807;p36"/>
          <p:cNvSpPr/>
          <p:nvPr/>
        </p:nvSpPr>
        <p:spPr>
          <a:xfrm>
            <a:off x="314875" y="2986200"/>
            <a:ext cx="3862800" cy="11847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ontserrat"/>
              <a:ea typeface="Montserrat"/>
              <a:cs typeface="Montserrat"/>
              <a:sym typeface="Montserrat"/>
            </a:endParaRPr>
          </a:p>
        </p:txBody>
      </p:sp>
      <p:sp>
        <p:nvSpPr>
          <p:cNvPr id="808" name="Google Shape;808;p36"/>
          <p:cNvSpPr txBox="1"/>
          <p:nvPr/>
        </p:nvSpPr>
        <p:spPr>
          <a:xfrm>
            <a:off x="454925" y="3288000"/>
            <a:ext cx="3697800" cy="89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200">
                <a:solidFill>
                  <a:schemeClr val="dk1"/>
                </a:solidFill>
                <a:latin typeface="Montserrat"/>
                <a:ea typeface="Montserrat"/>
                <a:cs typeface="Montserrat"/>
                <a:sym typeface="Montserrat"/>
              </a:rPr>
              <a:t>Estudiar diseño gráfico a distancia</a:t>
            </a:r>
            <a:endParaRPr sz="1200">
              <a:solidFill>
                <a:schemeClr val="dk1"/>
              </a:solidFill>
              <a:latin typeface="Montserrat"/>
              <a:ea typeface="Montserrat"/>
              <a:cs typeface="Montserrat"/>
              <a:sym typeface="Montserrat"/>
            </a:endParaRPr>
          </a:p>
          <a:p>
            <a:pPr marL="0" lvl="0" indent="0" algn="l" rtl="0">
              <a:spcBef>
                <a:spcPts val="0"/>
              </a:spcBef>
              <a:spcAft>
                <a:spcPts val="0"/>
              </a:spcAft>
              <a:buNone/>
            </a:pPr>
            <a:r>
              <a:rPr lang="es-ES" sz="1200">
                <a:solidFill>
                  <a:schemeClr val="dk1"/>
                </a:solidFill>
                <a:latin typeface="Montserrat"/>
                <a:ea typeface="Montserrat"/>
                <a:cs typeface="Montserrat"/>
                <a:sym typeface="Montserrat"/>
              </a:rPr>
              <a:t>Máster universitario diseño online</a:t>
            </a:r>
            <a:endParaRPr sz="1200">
              <a:solidFill>
                <a:schemeClr val="dk1"/>
              </a:solidFill>
              <a:latin typeface="Montserrat"/>
              <a:ea typeface="Montserrat"/>
              <a:cs typeface="Montserrat"/>
              <a:sym typeface="Montserrat"/>
            </a:endParaRPr>
          </a:p>
          <a:p>
            <a:pPr marL="0" lvl="0" indent="0" algn="l" rtl="0">
              <a:spcBef>
                <a:spcPts val="0"/>
              </a:spcBef>
              <a:spcAft>
                <a:spcPts val="0"/>
              </a:spcAft>
              <a:buNone/>
            </a:pPr>
            <a:r>
              <a:rPr lang="es-ES" sz="1200">
                <a:solidFill>
                  <a:schemeClr val="dk1"/>
                </a:solidFill>
                <a:latin typeface="Montserrat"/>
                <a:ea typeface="Montserrat"/>
                <a:cs typeface="Montserrat"/>
                <a:sym typeface="Montserrat"/>
              </a:rPr>
              <a:t>Ilustración digital carrera online</a:t>
            </a:r>
            <a:endParaRPr sz="1200">
              <a:solidFill>
                <a:schemeClr val="dk1"/>
              </a:solidFill>
              <a:latin typeface="Montserrat"/>
              <a:ea typeface="Montserrat"/>
              <a:cs typeface="Montserrat"/>
              <a:sym typeface="Montserrat"/>
            </a:endParaRPr>
          </a:p>
          <a:p>
            <a:pPr marL="0" lvl="0" indent="0" algn="l" rtl="0">
              <a:spcBef>
                <a:spcPts val="0"/>
              </a:spcBef>
              <a:spcAft>
                <a:spcPts val="0"/>
              </a:spcAft>
              <a:buNone/>
            </a:pPr>
            <a:r>
              <a:rPr lang="es-ES" sz="1200">
                <a:solidFill>
                  <a:schemeClr val="dk1"/>
                </a:solidFill>
                <a:latin typeface="Montserrat"/>
                <a:ea typeface="Montserrat"/>
                <a:cs typeface="Montserrat"/>
                <a:sym typeface="Montserrat"/>
              </a:rPr>
              <a:t>master en diseño digital</a:t>
            </a:r>
            <a:endParaRPr sz="1200">
              <a:solidFill>
                <a:schemeClr val="dk1"/>
              </a:solidFill>
              <a:latin typeface="Montserrat"/>
              <a:ea typeface="Montserrat"/>
              <a:cs typeface="Montserrat"/>
              <a:sym typeface="Montserrat"/>
            </a:endParaRPr>
          </a:p>
          <a:p>
            <a:pPr marL="0" lvl="0" indent="0" algn="l" rtl="0">
              <a:spcBef>
                <a:spcPts val="0"/>
              </a:spcBef>
              <a:spcAft>
                <a:spcPts val="0"/>
              </a:spcAft>
              <a:buNone/>
            </a:pPr>
            <a:endParaRPr sz="1200">
              <a:latin typeface="Montserrat"/>
              <a:ea typeface="Montserrat"/>
              <a:cs typeface="Montserrat"/>
              <a:sym typeface="Montserrat"/>
            </a:endParaRPr>
          </a:p>
        </p:txBody>
      </p:sp>
      <p:sp>
        <p:nvSpPr>
          <p:cNvPr id="809" name="Google Shape;809;p36"/>
          <p:cNvSpPr txBox="1"/>
          <p:nvPr/>
        </p:nvSpPr>
        <p:spPr>
          <a:xfrm>
            <a:off x="314875" y="2993350"/>
            <a:ext cx="3837600" cy="309000"/>
          </a:xfrm>
          <a:prstGeom prst="rect">
            <a:avLst/>
          </a:prstGeom>
          <a:solidFill>
            <a:srgbClr val="FFF7C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000" b="1">
                <a:latin typeface="Montserrat"/>
                <a:ea typeface="Montserrat"/>
                <a:cs typeface="Montserrat"/>
                <a:sym typeface="Montserrat"/>
              </a:rPr>
              <a:t>KEYWORDS</a:t>
            </a:r>
            <a:endParaRPr sz="1000" b="1">
              <a:latin typeface="Montserrat"/>
              <a:ea typeface="Montserrat"/>
              <a:cs typeface="Montserrat"/>
              <a:sym typeface="Montserrat"/>
            </a:endParaRPr>
          </a:p>
        </p:txBody>
      </p:sp>
      <p:sp>
        <p:nvSpPr>
          <p:cNvPr id="810" name="Google Shape;810;p36"/>
          <p:cNvSpPr txBox="1"/>
          <p:nvPr/>
        </p:nvSpPr>
        <p:spPr>
          <a:xfrm>
            <a:off x="1771625" y="4108025"/>
            <a:ext cx="6948900" cy="49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200" b="1">
                <a:solidFill>
                  <a:schemeClr val="dk1"/>
                </a:solidFill>
                <a:latin typeface="Montserrat"/>
                <a:ea typeface="Montserrat"/>
                <a:cs typeface="Montserrat"/>
                <a:sym typeface="Montserrat"/>
              </a:rPr>
              <a:t>                                                 </a:t>
            </a:r>
            <a:r>
              <a:rPr lang="es-ES" sz="1300" b="1">
                <a:solidFill>
                  <a:schemeClr val="dk1"/>
                </a:solidFill>
                <a:latin typeface="Montserrat"/>
                <a:ea typeface="Montserrat"/>
                <a:cs typeface="Montserrat"/>
                <a:sym typeface="Montserrat"/>
              </a:rPr>
              <a:t>    </a:t>
            </a:r>
            <a:r>
              <a:rPr lang="es-ES" sz="1000" b="1">
                <a:solidFill>
                  <a:schemeClr val="dk1"/>
                </a:solidFill>
                <a:latin typeface="Montserrat"/>
                <a:ea typeface="Montserrat"/>
                <a:cs typeface="Montserrat"/>
                <a:sym typeface="Montserrat"/>
              </a:rPr>
              <a:t>https://trazos.net/online/masters-superiores-online/master-en-arte-digital-online/</a:t>
            </a:r>
            <a:endParaRPr sz="1300" b="1">
              <a:solidFill>
                <a:schemeClr val="dk1"/>
              </a:solidFill>
              <a:latin typeface="Montserrat"/>
              <a:ea typeface="Montserrat"/>
              <a:cs typeface="Montserrat"/>
              <a:sym typeface="Montserrat"/>
            </a:endParaRPr>
          </a:p>
          <a:p>
            <a:pPr marL="0" lvl="0" indent="0" algn="l" rtl="0">
              <a:spcBef>
                <a:spcPts val="0"/>
              </a:spcBef>
              <a:spcAft>
                <a:spcPts val="0"/>
              </a:spcAft>
              <a:buNone/>
            </a:pPr>
            <a:endParaRPr sz="1200" b="1">
              <a:solidFill>
                <a:schemeClr val="dk1"/>
              </a:solidFill>
              <a:latin typeface="Montserrat"/>
              <a:ea typeface="Montserrat"/>
              <a:cs typeface="Montserrat"/>
              <a:sym typeface="Montserrat"/>
            </a:endParaRPr>
          </a:p>
          <a:p>
            <a:pPr marL="0" lvl="0" indent="457200" algn="r" rtl="0">
              <a:spcBef>
                <a:spcPts val="0"/>
              </a:spcBef>
              <a:spcAft>
                <a:spcPts val="0"/>
              </a:spcAft>
              <a:buNone/>
            </a:pPr>
            <a:endParaRPr sz="1100" b="1">
              <a:solidFill>
                <a:schemeClr val="dk1"/>
              </a:solidFill>
              <a:latin typeface="Montserrat"/>
              <a:ea typeface="Montserrat"/>
              <a:cs typeface="Montserrat"/>
              <a:sym typeface="Montserrat"/>
            </a:endParaRPr>
          </a:p>
        </p:txBody>
      </p:sp>
      <p:pic>
        <p:nvPicPr>
          <p:cNvPr id="811" name="Google Shape;811;p36"/>
          <p:cNvPicPr preferRelativeResize="0"/>
          <p:nvPr/>
        </p:nvPicPr>
        <p:blipFill>
          <a:blip r:embed="rId4">
            <a:alphaModFix/>
          </a:blip>
          <a:stretch>
            <a:fillRect/>
          </a:stretch>
        </p:blipFill>
        <p:spPr>
          <a:xfrm>
            <a:off x="5339900" y="2333300"/>
            <a:ext cx="2357700" cy="1679849"/>
          </a:xfrm>
          <a:prstGeom prst="rect">
            <a:avLst/>
          </a:prstGeom>
          <a:noFill/>
          <a:ln>
            <a:noFill/>
          </a:ln>
        </p:spPr>
      </p:pic>
      <p:sp>
        <p:nvSpPr>
          <p:cNvPr id="812" name="Google Shape;812;p36"/>
          <p:cNvSpPr txBox="1"/>
          <p:nvPr/>
        </p:nvSpPr>
        <p:spPr>
          <a:xfrm>
            <a:off x="2822600" y="2172250"/>
            <a:ext cx="1374000" cy="73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200" b="1">
                <a:solidFill>
                  <a:schemeClr val="dk1"/>
                </a:solidFill>
                <a:latin typeface="Montserrat"/>
                <a:ea typeface="Montserrat"/>
                <a:cs typeface="Montserrat"/>
                <a:sym typeface="Montserrat"/>
              </a:rPr>
              <a:t>Grupo Ads</a:t>
            </a:r>
            <a:endParaRPr sz="1200" b="1">
              <a:solidFill>
                <a:schemeClr val="dk1"/>
              </a:solidFill>
              <a:latin typeface="Montserrat"/>
              <a:ea typeface="Montserrat"/>
              <a:cs typeface="Montserrat"/>
              <a:sym typeface="Montserrat"/>
            </a:endParaRPr>
          </a:p>
          <a:p>
            <a:pPr marL="0" lvl="0" indent="0" algn="l" rtl="0">
              <a:spcBef>
                <a:spcPts val="0"/>
              </a:spcBef>
              <a:spcAft>
                <a:spcPts val="0"/>
              </a:spcAft>
              <a:buNone/>
            </a:pPr>
            <a:r>
              <a:rPr lang="es-ES" sz="1200">
                <a:solidFill>
                  <a:schemeClr val="dk1"/>
                </a:solidFill>
                <a:latin typeface="Montserrat"/>
                <a:ea typeface="Montserrat"/>
                <a:cs typeface="Montserrat"/>
                <a:sym typeface="Montserrat"/>
              </a:rPr>
              <a:t>38K (27% del budget total) </a:t>
            </a:r>
            <a:endParaRPr sz="1100">
              <a:latin typeface="Montserrat"/>
              <a:ea typeface="Montserrat"/>
              <a:cs typeface="Montserrat"/>
              <a:sym typeface="Montserrat"/>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16"/>
        <p:cNvGrpSpPr/>
        <p:nvPr/>
      </p:nvGrpSpPr>
      <p:grpSpPr>
        <a:xfrm>
          <a:off x="0" y="0"/>
          <a:ext cx="0" cy="0"/>
          <a:chOff x="0" y="0"/>
          <a:chExt cx="0" cy="0"/>
        </a:xfrm>
      </p:grpSpPr>
      <p:sp>
        <p:nvSpPr>
          <p:cNvPr id="817" name="Google Shape;817;p37"/>
          <p:cNvSpPr/>
          <p:nvPr/>
        </p:nvSpPr>
        <p:spPr>
          <a:xfrm>
            <a:off x="324750" y="1195400"/>
            <a:ext cx="8445900" cy="5223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ES" b="1">
                <a:latin typeface="Montserrat"/>
                <a:ea typeface="Montserrat"/>
                <a:cs typeface="Montserrat"/>
                <a:sym typeface="Montserrat"/>
              </a:rPr>
              <a:t>                                                CAMPAÑA 3 - BRAND TRAZOS</a:t>
            </a:r>
            <a:endParaRPr b="1">
              <a:latin typeface="Montserrat"/>
              <a:ea typeface="Montserrat"/>
              <a:cs typeface="Montserrat"/>
              <a:sym typeface="Montserrat"/>
            </a:endParaRPr>
          </a:p>
        </p:txBody>
      </p:sp>
      <p:sp>
        <p:nvSpPr>
          <p:cNvPr id="818" name="Google Shape;818;p37"/>
          <p:cNvSpPr txBox="1">
            <a:spLocks noGrp="1"/>
          </p:cNvSpPr>
          <p:nvPr>
            <p:ph type="title"/>
          </p:nvPr>
        </p:nvSpPr>
        <p:spPr>
          <a:xfrm>
            <a:off x="5884051" y="4832150"/>
            <a:ext cx="2716800" cy="174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s-ES"/>
              <a:t>Google Ads - Search</a:t>
            </a:r>
            <a:endParaRPr/>
          </a:p>
        </p:txBody>
      </p:sp>
      <p:sp>
        <p:nvSpPr>
          <p:cNvPr id="819" name="Google Shape;819;p37"/>
          <p:cNvSpPr txBox="1"/>
          <p:nvPr/>
        </p:nvSpPr>
        <p:spPr>
          <a:xfrm>
            <a:off x="467100" y="65725"/>
            <a:ext cx="8445900" cy="615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s-ES" sz="2800" b="1">
                <a:solidFill>
                  <a:schemeClr val="dk1"/>
                </a:solidFill>
                <a:latin typeface="Montserrat"/>
                <a:ea typeface="Montserrat"/>
                <a:cs typeface="Montserrat"/>
                <a:sym typeface="Montserrat"/>
              </a:rPr>
              <a:t>CAMPAÑA GOOGLE ADS - SEARCH </a:t>
            </a:r>
            <a:endParaRPr sz="2800" b="1">
              <a:solidFill>
                <a:schemeClr val="dk1"/>
              </a:solidFill>
              <a:latin typeface="Montserrat"/>
              <a:ea typeface="Montserrat"/>
              <a:cs typeface="Montserrat"/>
              <a:sym typeface="Montserrat"/>
            </a:endParaRPr>
          </a:p>
        </p:txBody>
      </p:sp>
      <p:cxnSp>
        <p:nvCxnSpPr>
          <p:cNvPr id="820" name="Google Shape;820;p37"/>
          <p:cNvCxnSpPr/>
          <p:nvPr/>
        </p:nvCxnSpPr>
        <p:spPr>
          <a:xfrm>
            <a:off x="-8125" y="635775"/>
            <a:ext cx="4800900" cy="0"/>
          </a:xfrm>
          <a:prstGeom prst="straightConnector1">
            <a:avLst/>
          </a:prstGeom>
          <a:noFill/>
          <a:ln w="19050" cap="flat" cmpd="sng">
            <a:solidFill>
              <a:srgbClr val="FFC000"/>
            </a:solidFill>
            <a:prstDash val="solid"/>
            <a:round/>
            <a:headEnd type="none" w="med" len="med"/>
            <a:tailEnd type="none" w="med" len="med"/>
          </a:ln>
        </p:spPr>
      </p:cxnSp>
      <p:sp>
        <p:nvSpPr>
          <p:cNvPr id="821" name="Google Shape;821;p37"/>
          <p:cNvSpPr/>
          <p:nvPr/>
        </p:nvSpPr>
        <p:spPr>
          <a:xfrm>
            <a:off x="321475" y="781050"/>
            <a:ext cx="8473500" cy="309000"/>
          </a:xfrm>
          <a:prstGeom prst="roundRect">
            <a:avLst>
              <a:gd name="adj" fmla="val 16667"/>
            </a:avLst>
          </a:prstGeom>
          <a:solidFill>
            <a:srgbClr val="FFBA17"/>
          </a:solidFill>
          <a:ln w="9525" cap="flat" cmpd="sng">
            <a:solidFill>
              <a:srgbClr val="FFBA1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ES" sz="1700" b="1">
                <a:solidFill>
                  <a:schemeClr val="lt1"/>
                </a:solidFill>
                <a:latin typeface="Montserrat"/>
                <a:ea typeface="Montserrat"/>
                <a:cs typeface="Montserrat"/>
                <a:sym typeface="Montserrat"/>
              </a:rPr>
              <a:t>TRAZOS</a:t>
            </a:r>
            <a:endParaRPr sz="1700" b="1">
              <a:solidFill>
                <a:schemeClr val="lt1"/>
              </a:solidFill>
              <a:latin typeface="Montserrat"/>
              <a:ea typeface="Montserrat"/>
              <a:cs typeface="Montserrat"/>
              <a:sym typeface="Montserrat"/>
            </a:endParaRPr>
          </a:p>
        </p:txBody>
      </p:sp>
      <p:pic>
        <p:nvPicPr>
          <p:cNvPr id="822" name="Google Shape;822;p37"/>
          <p:cNvPicPr preferRelativeResize="0"/>
          <p:nvPr/>
        </p:nvPicPr>
        <p:blipFill>
          <a:blip r:embed="rId3">
            <a:alphaModFix/>
          </a:blip>
          <a:stretch>
            <a:fillRect/>
          </a:stretch>
        </p:blipFill>
        <p:spPr>
          <a:xfrm>
            <a:off x="8140125" y="1228750"/>
            <a:ext cx="428600" cy="428600"/>
          </a:xfrm>
          <a:prstGeom prst="rect">
            <a:avLst/>
          </a:prstGeom>
          <a:noFill/>
          <a:ln>
            <a:noFill/>
          </a:ln>
        </p:spPr>
      </p:pic>
      <p:sp>
        <p:nvSpPr>
          <p:cNvPr id="823" name="Google Shape;823;p37"/>
          <p:cNvSpPr/>
          <p:nvPr/>
        </p:nvSpPr>
        <p:spPr>
          <a:xfrm>
            <a:off x="2803600" y="1779550"/>
            <a:ext cx="1374000" cy="11847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ontserrat"/>
              <a:ea typeface="Montserrat"/>
              <a:cs typeface="Montserrat"/>
              <a:sym typeface="Montserrat"/>
            </a:endParaRPr>
          </a:p>
        </p:txBody>
      </p:sp>
      <p:sp>
        <p:nvSpPr>
          <p:cNvPr id="824" name="Google Shape;824;p37"/>
          <p:cNvSpPr/>
          <p:nvPr/>
        </p:nvSpPr>
        <p:spPr>
          <a:xfrm>
            <a:off x="324750" y="1779550"/>
            <a:ext cx="2389500" cy="11847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ontserrat"/>
              <a:ea typeface="Montserrat"/>
              <a:cs typeface="Montserrat"/>
              <a:sym typeface="Montserrat"/>
            </a:endParaRPr>
          </a:p>
        </p:txBody>
      </p:sp>
      <p:sp>
        <p:nvSpPr>
          <p:cNvPr id="825" name="Google Shape;825;p37"/>
          <p:cNvSpPr txBox="1"/>
          <p:nvPr/>
        </p:nvSpPr>
        <p:spPr>
          <a:xfrm>
            <a:off x="356550" y="1779550"/>
            <a:ext cx="2357700" cy="309000"/>
          </a:xfrm>
          <a:prstGeom prst="rect">
            <a:avLst/>
          </a:prstGeom>
          <a:solidFill>
            <a:srgbClr val="FFF7C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000" b="1">
                <a:latin typeface="Montserrat"/>
                <a:ea typeface="Montserrat"/>
                <a:cs typeface="Montserrat"/>
                <a:sym typeface="Montserrat"/>
              </a:rPr>
              <a:t>GRUPO DE ANUNCIOS 1 </a:t>
            </a:r>
            <a:endParaRPr sz="1000" b="1">
              <a:latin typeface="Montserrat"/>
              <a:ea typeface="Montserrat"/>
              <a:cs typeface="Montserrat"/>
              <a:sym typeface="Montserrat"/>
            </a:endParaRPr>
          </a:p>
        </p:txBody>
      </p:sp>
      <p:sp>
        <p:nvSpPr>
          <p:cNvPr id="826" name="Google Shape;826;p37"/>
          <p:cNvSpPr txBox="1"/>
          <p:nvPr/>
        </p:nvSpPr>
        <p:spPr>
          <a:xfrm>
            <a:off x="2932400" y="2172250"/>
            <a:ext cx="1100100" cy="73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200">
              <a:latin typeface="Montserrat"/>
              <a:ea typeface="Montserrat"/>
              <a:cs typeface="Montserrat"/>
              <a:sym typeface="Montserrat"/>
            </a:endParaRPr>
          </a:p>
          <a:p>
            <a:pPr marL="0" lvl="0" indent="0" algn="l" rtl="0">
              <a:spcBef>
                <a:spcPts val="0"/>
              </a:spcBef>
              <a:spcAft>
                <a:spcPts val="0"/>
              </a:spcAft>
              <a:buNone/>
            </a:pPr>
            <a:endParaRPr sz="1200">
              <a:latin typeface="Montserrat"/>
              <a:ea typeface="Montserrat"/>
              <a:cs typeface="Montserrat"/>
              <a:sym typeface="Montserrat"/>
            </a:endParaRPr>
          </a:p>
        </p:txBody>
      </p:sp>
      <p:sp>
        <p:nvSpPr>
          <p:cNvPr id="827" name="Google Shape;827;p37"/>
          <p:cNvSpPr txBox="1"/>
          <p:nvPr/>
        </p:nvSpPr>
        <p:spPr>
          <a:xfrm>
            <a:off x="2803600" y="1786700"/>
            <a:ext cx="1374000" cy="309000"/>
          </a:xfrm>
          <a:prstGeom prst="rect">
            <a:avLst/>
          </a:prstGeom>
          <a:solidFill>
            <a:srgbClr val="FFF7C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000" b="1">
                <a:latin typeface="Montserrat"/>
                <a:ea typeface="Montserrat"/>
                <a:cs typeface="Montserrat"/>
                <a:sym typeface="Montserrat"/>
              </a:rPr>
              <a:t>BUDGET</a:t>
            </a:r>
            <a:endParaRPr sz="1000" b="1">
              <a:latin typeface="Montserrat"/>
              <a:ea typeface="Montserrat"/>
              <a:cs typeface="Montserrat"/>
              <a:sym typeface="Montserrat"/>
            </a:endParaRPr>
          </a:p>
        </p:txBody>
      </p:sp>
      <p:sp>
        <p:nvSpPr>
          <p:cNvPr id="828" name="Google Shape;828;p37"/>
          <p:cNvSpPr txBox="1"/>
          <p:nvPr/>
        </p:nvSpPr>
        <p:spPr>
          <a:xfrm>
            <a:off x="471300" y="2241700"/>
            <a:ext cx="2169000" cy="52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100">
                <a:latin typeface="Montserrat"/>
                <a:ea typeface="Montserrat"/>
                <a:cs typeface="Montserrat"/>
                <a:sym typeface="Montserrat"/>
              </a:rPr>
              <a:t>BRAND TRAZOS- SEARCH</a:t>
            </a:r>
            <a:endParaRPr sz="1100">
              <a:latin typeface="Montserrat"/>
              <a:ea typeface="Montserrat"/>
              <a:cs typeface="Montserrat"/>
              <a:sym typeface="Montserrat"/>
            </a:endParaRPr>
          </a:p>
        </p:txBody>
      </p:sp>
      <p:sp>
        <p:nvSpPr>
          <p:cNvPr id="829" name="Google Shape;829;p37"/>
          <p:cNvSpPr/>
          <p:nvPr/>
        </p:nvSpPr>
        <p:spPr>
          <a:xfrm>
            <a:off x="314725" y="4245350"/>
            <a:ext cx="3862800" cy="4287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457200" algn="r" rtl="0">
              <a:spcBef>
                <a:spcPts val="0"/>
              </a:spcBef>
              <a:spcAft>
                <a:spcPts val="0"/>
              </a:spcAft>
              <a:buNone/>
            </a:pPr>
            <a:r>
              <a:rPr lang="es-ES" sz="1100" b="1">
                <a:latin typeface="Montserrat"/>
                <a:ea typeface="Montserrat"/>
                <a:cs typeface="Montserrat"/>
                <a:sym typeface="Montserrat"/>
              </a:rPr>
              <a:t>                                                     </a:t>
            </a:r>
            <a:endParaRPr sz="1100" b="1">
              <a:latin typeface="Montserrat"/>
              <a:ea typeface="Montserrat"/>
              <a:cs typeface="Montserrat"/>
              <a:sym typeface="Montserrat"/>
            </a:endParaRPr>
          </a:p>
        </p:txBody>
      </p:sp>
      <p:sp>
        <p:nvSpPr>
          <p:cNvPr id="830" name="Google Shape;830;p37"/>
          <p:cNvSpPr txBox="1"/>
          <p:nvPr/>
        </p:nvSpPr>
        <p:spPr>
          <a:xfrm>
            <a:off x="400950" y="4305200"/>
            <a:ext cx="1264200" cy="309000"/>
          </a:xfrm>
          <a:prstGeom prst="rect">
            <a:avLst/>
          </a:prstGeom>
          <a:solidFill>
            <a:srgbClr val="FFF7C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000" b="1">
                <a:latin typeface="Montserrat"/>
                <a:ea typeface="Montserrat"/>
                <a:cs typeface="Montserrat"/>
                <a:sym typeface="Montserrat"/>
              </a:rPr>
              <a:t>LANDING PAGE </a:t>
            </a:r>
            <a:endParaRPr sz="1000" b="1">
              <a:latin typeface="Montserrat"/>
              <a:ea typeface="Montserrat"/>
              <a:cs typeface="Montserrat"/>
              <a:sym typeface="Montserrat"/>
            </a:endParaRPr>
          </a:p>
        </p:txBody>
      </p:sp>
      <p:sp>
        <p:nvSpPr>
          <p:cNvPr id="831" name="Google Shape;831;p37"/>
          <p:cNvSpPr/>
          <p:nvPr/>
        </p:nvSpPr>
        <p:spPr>
          <a:xfrm>
            <a:off x="4266950" y="1779550"/>
            <a:ext cx="4503600" cy="28347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ontserrat"/>
              <a:ea typeface="Montserrat"/>
              <a:cs typeface="Montserrat"/>
              <a:sym typeface="Montserrat"/>
            </a:endParaRPr>
          </a:p>
        </p:txBody>
      </p:sp>
      <p:sp>
        <p:nvSpPr>
          <p:cNvPr id="832" name="Google Shape;832;p37"/>
          <p:cNvSpPr txBox="1"/>
          <p:nvPr/>
        </p:nvSpPr>
        <p:spPr>
          <a:xfrm>
            <a:off x="4340900" y="1823050"/>
            <a:ext cx="4323600" cy="428700"/>
          </a:xfrm>
          <a:prstGeom prst="rect">
            <a:avLst/>
          </a:prstGeom>
          <a:solidFill>
            <a:srgbClr val="FFF7C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ES" sz="1000" b="1">
                <a:latin typeface="Montserrat"/>
                <a:ea typeface="Montserrat"/>
                <a:cs typeface="Montserrat"/>
                <a:sym typeface="Montserrat"/>
              </a:rPr>
              <a:t>EJEMPLO ANUNCIO ADAPTABLE DE BÚSQUEDA </a:t>
            </a:r>
            <a:endParaRPr sz="1000" b="1">
              <a:latin typeface="Montserrat"/>
              <a:ea typeface="Montserrat"/>
              <a:cs typeface="Montserrat"/>
              <a:sym typeface="Montserrat"/>
            </a:endParaRPr>
          </a:p>
        </p:txBody>
      </p:sp>
      <p:pic>
        <p:nvPicPr>
          <p:cNvPr id="833" name="Google Shape;833;p37"/>
          <p:cNvPicPr preferRelativeResize="0"/>
          <p:nvPr/>
        </p:nvPicPr>
        <p:blipFill rotWithShape="1">
          <a:blip r:embed="rId4">
            <a:alphaModFix/>
          </a:blip>
          <a:srcRect l="5655" t="7775" r="5566" b="5343"/>
          <a:stretch/>
        </p:blipFill>
        <p:spPr>
          <a:xfrm>
            <a:off x="6607375" y="2456225"/>
            <a:ext cx="1993475" cy="1542575"/>
          </a:xfrm>
          <a:prstGeom prst="rect">
            <a:avLst/>
          </a:prstGeom>
          <a:noFill/>
          <a:ln>
            <a:noFill/>
          </a:ln>
        </p:spPr>
      </p:pic>
      <p:pic>
        <p:nvPicPr>
          <p:cNvPr id="834" name="Google Shape;834;p37"/>
          <p:cNvPicPr preferRelativeResize="0"/>
          <p:nvPr/>
        </p:nvPicPr>
        <p:blipFill rotWithShape="1">
          <a:blip r:embed="rId5">
            <a:alphaModFix/>
          </a:blip>
          <a:srcRect r="4223"/>
          <a:stretch/>
        </p:blipFill>
        <p:spPr>
          <a:xfrm>
            <a:off x="4340900" y="2479975"/>
            <a:ext cx="2192438" cy="1542565"/>
          </a:xfrm>
          <a:prstGeom prst="rect">
            <a:avLst/>
          </a:prstGeom>
          <a:noFill/>
          <a:ln>
            <a:noFill/>
          </a:ln>
        </p:spPr>
      </p:pic>
      <p:sp>
        <p:nvSpPr>
          <p:cNvPr id="835" name="Google Shape;835;p37"/>
          <p:cNvSpPr/>
          <p:nvPr/>
        </p:nvSpPr>
        <p:spPr>
          <a:xfrm>
            <a:off x="314875" y="2986200"/>
            <a:ext cx="3862800" cy="11847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ontserrat"/>
              <a:ea typeface="Montserrat"/>
              <a:cs typeface="Montserrat"/>
              <a:sym typeface="Montserrat"/>
            </a:endParaRPr>
          </a:p>
        </p:txBody>
      </p:sp>
      <p:sp>
        <p:nvSpPr>
          <p:cNvPr id="836" name="Google Shape;836;p37"/>
          <p:cNvSpPr txBox="1"/>
          <p:nvPr/>
        </p:nvSpPr>
        <p:spPr>
          <a:xfrm>
            <a:off x="454925" y="3288000"/>
            <a:ext cx="3697800" cy="89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200">
                <a:latin typeface="Montserrat"/>
                <a:ea typeface="Montserrat"/>
                <a:cs typeface="Montserrat"/>
                <a:sym typeface="Montserrat"/>
              </a:rPr>
              <a:t>Estudiar dibujo artístico</a:t>
            </a:r>
            <a:endParaRPr sz="1200">
              <a:latin typeface="Montserrat"/>
              <a:ea typeface="Montserrat"/>
              <a:cs typeface="Montserrat"/>
              <a:sym typeface="Montserrat"/>
            </a:endParaRPr>
          </a:p>
          <a:p>
            <a:pPr marL="0" lvl="0" indent="0" algn="l" rtl="0">
              <a:spcBef>
                <a:spcPts val="0"/>
              </a:spcBef>
              <a:spcAft>
                <a:spcPts val="0"/>
              </a:spcAft>
              <a:buNone/>
            </a:pPr>
            <a:r>
              <a:rPr lang="es-ES" sz="1200">
                <a:latin typeface="Montserrat"/>
                <a:ea typeface="Montserrat"/>
                <a:cs typeface="Montserrat"/>
                <a:sym typeface="Montserrat"/>
              </a:rPr>
              <a:t>Trazos master</a:t>
            </a:r>
            <a:endParaRPr sz="1200">
              <a:latin typeface="Montserrat"/>
              <a:ea typeface="Montserrat"/>
              <a:cs typeface="Montserrat"/>
              <a:sym typeface="Montserrat"/>
            </a:endParaRPr>
          </a:p>
          <a:p>
            <a:pPr marL="0" lvl="0" indent="0" algn="l" rtl="0">
              <a:spcBef>
                <a:spcPts val="0"/>
              </a:spcBef>
              <a:spcAft>
                <a:spcPts val="0"/>
              </a:spcAft>
              <a:buNone/>
            </a:pPr>
            <a:r>
              <a:rPr lang="es-ES" sz="1200">
                <a:latin typeface="Montserrat"/>
                <a:ea typeface="Montserrat"/>
                <a:cs typeface="Montserrat"/>
                <a:sym typeface="Montserrat"/>
              </a:rPr>
              <a:t>Trazos online</a:t>
            </a:r>
            <a:endParaRPr sz="1200">
              <a:latin typeface="Montserrat"/>
              <a:ea typeface="Montserrat"/>
              <a:cs typeface="Montserrat"/>
              <a:sym typeface="Montserrat"/>
            </a:endParaRPr>
          </a:p>
          <a:p>
            <a:pPr marL="0" lvl="0" indent="0" algn="l" rtl="0">
              <a:spcBef>
                <a:spcPts val="0"/>
              </a:spcBef>
              <a:spcAft>
                <a:spcPts val="0"/>
              </a:spcAft>
              <a:buNone/>
            </a:pPr>
            <a:r>
              <a:rPr lang="es-ES" sz="1200">
                <a:latin typeface="Montserrat"/>
                <a:ea typeface="Montserrat"/>
                <a:cs typeface="Montserrat"/>
                <a:sym typeface="Montserrat"/>
              </a:rPr>
              <a:t>Trazos</a:t>
            </a:r>
            <a:endParaRPr sz="1200">
              <a:latin typeface="Montserrat"/>
              <a:ea typeface="Montserrat"/>
              <a:cs typeface="Montserrat"/>
              <a:sym typeface="Montserrat"/>
            </a:endParaRPr>
          </a:p>
          <a:p>
            <a:pPr marL="0" lvl="0" indent="0" algn="l" rtl="0">
              <a:spcBef>
                <a:spcPts val="0"/>
              </a:spcBef>
              <a:spcAft>
                <a:spcPts val="0"/>
              </a:spcAft>
              <a:buNone/>
            </a:pPr>
            <a:endParaRPr sz="1200">
              <a:latin typeface="Montserrat"/>
              <a:ea typeface="Montserrat"/>
              <a:cs typeface="Montserrat"/>
              <a:sym typeface="Montserrat"/>
            </a:endParaRPr>
          </a:p>
        </p:txBody>
      </p:sp>
      <p:sp>
        <p:nvSpPr>
          <p:cNvPr id="837" name="Google Shape;837;p37"/>
          <p:cNvSpPr txBox="1"/>
          <p:nvPr/>
        </p:nvSpPr>
        <p:spPr>
          <a:xfrm>
            <a:off x="314875" y="2993350"/>
            <a:ext cx="3837600" cy="309000"/>
          </a:xfrm>
          <a:prstGeom prst="rect">
            <a:avLst/>
          </a:prstGeom>
          <a:solidFill>
            <a:srgbClr val="FFF7C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000" b="1">
                <a:latin typeface="Montserrat"/>
                <a:ea typeface="Montserrat"/>
                <a:cs typeface="Montserrat"/>
                <a:sym typeface="Montserrat"/>
              </a:rPr>
              <a:t>KEYWORDS</a:t>
            </a:r>
            <a:endParaRPr sz="1000" b="1">
              <a:latin typeface="Montserrat"/>
              <a:ea typeface="Montserrat"/>
              <a:cs typeface="Montserrat"/>
              <a:sym typeface="Montserrat"/>
            </a:endParaRPr>
          </a:p>
        </p:txBody>
      </p:sp>
      <p:sp>
        <p:nvSpPr>
          <p:cNvPr id="838" name="Google Shape;838;p37"/>
          <p:cNvSpPr txBox="1"/>
          <p:nvPr/>
        </p:nvSpPr>
        <p:spPr>
          <a:xfrm>
            <a:off x="1286700" y="4302950"/>
            <a:ext cx="2827500" cy="367800"/>
          </a:xfrm>
          <a:prstGeom prst="rect">
            <a:avLst/>
          </a:prstGeom>
          <a:noFill/>
          <a:ln>
            <a:noFill/>
          </a:ln>
        </p:spPr>
        <p:txBody>
          <a:bodyPr spcFirstLastPara="1" wrap="square" lIns="91425" tIns="91425" rIns="91425" bIns="91425" anchor="t" anchorCtr="0">
            <a:noAutofit/>
          </a:bodyPr>
          <a:lstStyle/>
          <a:p>
            <a:pPr marL="0" lvl="0" indent="457200" algn="r" rtl="0">
              <a:spcBef>
                <a:spcPts val="0"/>
              </a:spcBef>
              <a:spcAft>
                <a:spcPts val="0"/>
              </a:spcAft>
              <a:buClr>
                <a:schemeClr val="dk1"/>
              </a:buClr>
              <a:buSzPts val="1100"/>
              <a:buFont typeface="Arial"/>
              <a:buNone/>
            </a:pPr>
            <a:r>
              <a:rPr lang="es-ES" sz="1100" b="1">
                <a:solidFill>
                  <a:schemeClr val="dk1"/>
                </a:solidFill>
                <a:latin typeface="Montserrat"/>
                <a:ea typeface="Montserrat"/>
                <a:cs typeface="Montserrat"/>
                <a:sym typeface="Montserrat"/>
              </a:rPr>
              <a:t>https://trazos.net/contacto/</a:t>
            </a:r>
            <a:endParaRPr/>
          </a:p>
        </p:txBody>
      </p:sp>
      <p:sp>
        <p:nvSpPr>
          <p:cNvPr id="839" name="Google Shape;839;p37"/>
          <p:cNvSpPr txBox="1"/>
          <p:nvPr/>
        </p:nvSpPr>
        <p:spPr>
          <a:xfrm>
            <a:off x="2822600" y="2172250"/>
            <a:ext cx="1374000" cy="73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200" b="1">
                <a:solidFill>
                  <a:schemeClr val="dk1"/>
                </a:solidFill>
                <a:latin typeface="Montserrat"/>
                <a:ea typeface="Montserrat"/>
                <a:cs typeface="Montserrat"/>
                <a:sym typeface="Montserrat"/>
              </a:rPr>
              <a:t>Grupo Ads</a:t>
            </a:r>
            <a:endParaRPr sz="1200" b="1">
              <a:solidFill>
                <a:schemeClr val="dk1"/>
              </a:solidFill>
              <a:latin typeface="Montserrat"/>
              <a:ea typeface="Montserrat"/>
              <a:cs typeface="Montserrat"/>
              <a:sym typeface="Montserrat"/>
            </a:endParaRPr>
          </a:p>
          <a:p>
            <a:pPr marL="0" lvl="0" indent="0" algn="l" rtl="0">
              <a:spcBef>
                <a:spcPts val="0"/>
              </a:spcBef>
              <a:spcAft>
                <a:spcPts val="0"/>
              </a:spcAft>
              <a:buNone/>
            </a:pPr>
            <a:r>
              <a:rPr lang="es-ES" sz="1200">
                <a:solidFill>
                  <a:schemeClr val="dk1"/>
                </a:solidFill>
                <a:latin typeface="Montserrat"/>
                <a:ea typeface="Montserrat"/>
                <a:cs typeface="Montserrat"/>
                <a:sym typeface="Montserrat"/>
              </a:rPr>
              <a:t>4K (3% budget total) </a:t>
            </a:r>
            <a:endParaRPr sz="1100">
              <a:latin typeface="Montserrat"/>
              <a:ea typeface="Montserrat"/>
              <a:cs typeface="Montserrat"/>
              <a:sym typeface="Montserra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1"/>
          <p:cNvSpPr txBox="1">
            <a:spLocks noGrp="1"/>
          </p:cNvSpPr>
          <p:nvPr>
            <p:ph type="title"/>
          </p:nvPr>
        </p:nvSpPr>
        <p:spPr>
          <a:xfrm>
            <a:off x="5884051" y="4832150"/>
            <a:ext cx="2716800" cy="174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s-ES"/>
              <a:t>Análisis de Objetivos</a:t>
            </a:r>
            <a:endParaRPr/>
          </a:p>
        </p:txBody>
      </p:sp>
      <p:sp>
        <p:nvSpPr>
          <p:cNvPr id="94" name="Google Shape;94;p11"/>
          <p:cNvSpPr txBox="1"/>
          <p:nvPr/>
        </p:nvSpPr>
        <p:spPr>
          <a:xfrm>
            <a:off x="651925" y="2303000"/>
            <a:ext cx="8870400" cy="1754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000">
              <a:solidFill>
                <a:schemeClr val="dk1"/>
              </a:solidFill>
              <a:latin typeface="Montserrat"/>
              <a:ea typeface="Montserrat"/>
              <a:cs typeface="Montserrat"/>
              <a:sym typeface="Montserrat"/>
            </a:endParaRPr>
          </a:p>
          <a:p>
            <a:pPr marL="0" lvl="0" indent="0" algn="l" rtl="0">
              <a:spcBef>
                <a:spcPts val="0"/>
              </a:spcBef>
              <a:spcAft>
                <a:spcPts val="0"/>
              </a:spcAft>
              <a:buNone/>
            </a:pPr>
            <a:r>
              <a:rPr lang="es-ES" sz="2000">
                <a:solidFill>
                  <a:schemeClr val="dk1"/>
                </a:solidFill>
                <a:latin typeface="Montserrat"/>
                <a:ea typeface="Montserrat"/>
                <a:cs typeface="Montserrat"/>
                <a:sym typeface="Montserrat"/>
              </a:rPr>
              <a:t>Captación de leads para los siguientes programas formativos:</a:t>
            </a:r>
            <a:endParaRPr sz="2000">
              <a:solidFill>
                <a:schemeClr val="dk1"/>
              </a:solidFill>
              <a:latin typeface="Montserrat"/>
              <a:ea typeface="Montserrat"/>
              <a:cs typeface="Montserrat"/>
              <a:sym typeface="Montserrat"/>
            </a:endParaRPr>
          </a:p>
          <a:p>
            <a:pPr marL="0" lvl="0" indent="0" algn="l" rtl="0">
              <a:spcBef>
                <a:spcPts val="0"/>
              </a:spcBef>
              <a:spcAft>
                <a:spcPts val="0"/>
              </a:spcAft>
              <a:buNone/>
            </a:pPr>
            <a:endParaRPr sz="2000">
              <a:solidFill>
                <a:schemeClr val="dk1"/>
              </a:solidFill>
              <a:latin typeface="Montserrat"/>
              <a:ea typeface="Montserrat"/>
              <a:cs typeface="Montserrat"/>
              <a:sym typeface="Montserrat"/>
            </a:endParaRPr>
          </a:p>
          <a:p>
            <a:pPr marL="0" lvl="0" indent="0" algn="l" rtl="0">
              <a:spcBef>
                <a:spcPts val="0"/>
              </a:spcBef>
              <a:spcAft>
                <a:spcPts val="0"/>
              </a:spcAft>
              <a:buNone/>
            </a:pPr>
            <a:r>
              <a:rPr lang="es-ES" b="1">
                <a:solidFill>
                  <a:srgbClr val="F1C232"/>
                </a:solidFill>
                <a:highlight>
                  <a:schemeClr val="lt1"/>
                </a:highlight>
                <a:latin typeface="Montserrat"/>
                <a:ea typeface="Montserrat"/>
                <a:cs typeface="Montserrat"/>
                <a:sym typeface="Montserrat"/>
              </a:rPr>
              <a:t>* Máster Superior en Diseño Visual (Presencial y Online)</a:t>
            </a:r>
            <a:endParaRPr b="1">
              <a:solidFill>
                <a:srgbClr val="F1C232"/>
              </a:solidFill>
              <a:highlight>
                <a:schemeClr val="lt1"/>
              </a:highlight>
              <a:latin typeface="Montserrat"/>
              <a:ea typeface="Montserrat"/>
              <a:cs typeface="Montserrat"/>
              <a:sym typeface="Montserrat"/>
            </a:endParaRPr>
          </a:p>
          <a:p>
            <a:pPr marL="0" lvl="0" indent="0" algn="l" rtl="0">
              <a:spcBef>
                <a:spcPts val="0"/>
              </a:spcBef>
              <a:spcAft>
                <a:spcPts val="0"/>
              </a:spcAft>
              <a:buNone/>
            </a:pPr>
            <a:endParaRPr b="1">
              <a:solidFill>
                <a:srgbClr val="F1C232"/>
              </a:solidFill>
              <a:highlight>
                <a:schemeClr val="lt1"/>
              </a:highlight>
              <a:latin typeface="Montserrat"/>
              <a:ea typeface="Montserrat"/>
              <a:cs typeface="Montserrat"/>
              <a:sym typeface="Montserrat"/>
            </a:endParaRPr>
          </a:p>
          <a:p>
            <a:pPr marL="0" lvl="0" indent="0" algn="l" rtl="0">
              <a:spcBef>
                <a:spcPts val="0"/>
              </a:spcBef>
              <a:spcAft>
                <a:spcPts val="0"/>
              </a:spcAft>
              <a:buNone/>
            </a:pPr>
            <a:r>
              <a:rPr lang="es-ES" b="1">
                <a:solidFill>
                  <a:srgbClr val="F1C232"/>
                </a:solidFill>
                <a:highlight>
                  <a:schemeClr val="lt1"/>
                </a:highlight>
                <a:latin typeface="Montserrat"/>
                <a:ea typeface="Montserrat"/>
                <a:cs typeface="Montserrat"/>
                <a:sym typeface="Montserrat"/>
              </a:rPr>
              <a:t>* Master en Arte Digital (Presencial y Online)</a:t>
            </a:r>
            <a:endParaRPr sz="2400" b="1">
              <a:solidFill>
                <a:srgbClr val="F1C232"/>
              </a:solidFill>
              <a:highlight>
                <a:schemeClr val="lt1"/>
              </a:highlight>
              <a:latin typeface="Montserrat"/>
              <a:ea typeface="Montserrat"/>
              <a:cs typeface="Montserrat"/>
              <a:sym typeface="Montserrat"/>
            </a:endParaRPr>
          </a:p>
        </p:txBody>
      </p:sp>
      <p:sp>
        <p:nvSpPr>
          <p:cNvPr id="95" name="Google Shape;95;p11"/>
          <p:cNvSpPr txBox="1"/>
          <p:nvPr/>
        </p:nvSpPr>
        <p:spPr>
          <a:xfrm>
            <a:off x="288150" y="4338175"/>
            <a:ext cx="7957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ES" sz="1200">
                <a:latin typeface="Montserrat"/>
                <a:ea typeface="Montserrat"/>
                <a:cs typeface="Montserrat"/>
                <a:sym typeface="Montserrat"/>
              </a:rPr>
              <a:t>&gt; </a:t>
            </a:r>
            <a:r>
              <a:rPr lang="es-ES" sz="1200" u="sng">
                <a:solidFill>
                  <a:srgbClr val="3D85C6"/>
                </a:solid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ENLACE DIRECTO</a:t>
            </a:r>
            <a:r>
              <a:rPr lang="es-ES" sz="1200">
                <a:latin typeface="Montserrat"/>
                <a:ea typeface="Montserrat"/>
                <a:cs typeface="Montserrat"/>
                <a:sym typeface="Montserrat"/>
              </a:rPr>
              <a:t> a la tabla de visualización de todos los PROGRAMAS FORMATIVOS</a:t>
            </a:r>
            <a:endParaRPr sz="1200">
              <a:latin typeface="Montserrat"/>
              <a:ea typeface="Montserrat"/>
              <a:cs typeface="Montserrat"/>
              <a:sym typeface="Montserrat"/>
            </a:endParaRPr>
          </a:p>
        </p:txBody>
      </p:sp>
      <p:pic>
        <p:nvPicPr>
          <p:cNvPr id="96" name="Google Shape;96;p11"/>
          <p:cNvPicPr preferRelativeResize="0"/>
          <p:nvPr/>
        </p:nvPicPr>
        <p:blipFill rotWithShape="1">
          <a:blip r:embed="rId4">
            <a:alphaModFix/>
          </a:blip>
          <a:srcRect l="10430" t="2712" r="-10430" b="9220"/>
          <a:stretch/>
        </p:blipFill>
        <p:spPr>
          <a:xfrm>
            <a:off x="-8125" y="911950"/>
            <a:ext cx="10220227" cy="1568575"/>
          </a:xfrm>
          <a:prstGeom prst="rect">
            <a:avLst/>
          </a:prstGeom>
          <a:noFill/>
          <a:ln>
            <a:noFill/>
          </a:ln>
        </p:spPr>
      </p:pic>
      <p:sp>
        <p:nvSpPr>
          <p:cNvPr id="97" name="Google Shape;97;p11"/>
          <p:cNvSpPr txBox="1"/>
          <p:nvPr/>
        </p:nvSpPr>
        <p:spPr>
          <a:xfrm>
            <a:off x="468075" y="89775"/>
            <a:ext cx="4751700" cy="615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s-ES" sz="2800" b="1">
                <a:solidFill>
                  <a:schemeClr val="dk1"/>
                </a:solidFill>
                <a:latin typeface="Montserrat"/>
                <a:ea typeface="Montserrat"/>
                <a:cs typeface="Montserrat"/>
                <a:sym typeface="Montserrat"/>
              </a:rPr>
              <a:t>PROGRAMAS OBJETIVO</a:t>
            </a:r>
            <a:endParaRPr sz="2800" b="1">
              <a:solidFill>
                <a:schemeClr val="dk1"/>
              </a:solidFill>
              <a:latin typeface="Montserrat"/>
              <a:ea typeface="Montserrat"/>
              <a:cs typeface="Montserrat"/>
              <a:sym typeface="Montserrat"/>
            </a:endParaRPr>
          </a:p>
        </p:txBody>
      </p:sp>
      <p:cxnSp>
        <p:nvCxnSpPr>
          <p:cNvPr id="98" name="Google Shape;98;p11"/>
          <p:cNvCxnSpPr/>
          <p:nvPr/>
        </p:nvCxnSpPr>
        <p:spPr>
          <a:xfrm>
            <a:off x="-8125" y="635775"/>
            <a:ext cx="5315400" cy="0"/>
          </a:xfrm>
          <a:prstGeom prst="straightConnector1">
            <a:avLst/>
          </a:prstGeom>
          <a:noFill/>
          <a:ln w="19050" cap="flat" cmpd="sng">
            <a:solidFill>
              <a:srgbClr val="FFC000"/>
            </a:solidFill>
            <a:prstDash val="solid"/>
            <a:round/>
            <a:headEnd type="none" w="med" len="med"/>
            <a:tailEnd type="none" w="med" len="med"/>
          </a:ln>
        </p:spPr>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844" name="Google Shape;844;p38"/>
          <p:cNvSpPr/>
          <p:nvPr/>
        </p:nvSpPr>
        <p:spPr>
          <a:xfrm>
            <a:off x="780000" y="2945975"/>
            <a:ext cx="3239400" cy="438600"/>
          </a:xfrm>
          <a:prstGeom prst="rect">
            <a:avLst/>
          </a:prstGeom>
          <a:solidFill>
            <a:srgbClr val="FFF7C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45" name="Google Shape;845;p38"/>
          <p:cNvSpPr/>
          <p:nvPr/>
        </p:nvSpPr>
        <p:spPr>
          <a:xfrm>
            <a:off x="4831925" y="2947700"/>
            <a:ext cx="2402100" cy="438600"/>
          </a:xfrm>
          <a:prstGeom prst="rect">
            <a:avLst/>
          </a:prstGeom>
          <a:solidFill>
            <a:srgbClr val="FFF7C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46" name="Google Shape;846;p38"/>
          <p:cNvSpPr/>
          <p:nvPr/>
        </p:nvSpPr>
        <p:spPr>
          <a:xfrm>
            <a:off x="6248825" y="910825"/>
            <a:ext cx="2716800" cy="438600"/>
          </a:xfrm>
          <a:prstGeom prst="rect">
            <a:avLst/>
          </a:prstGeom>
          <a:solidFill>
            <a:srgbClr val="FFF7C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47" name="Google Shape;847;p38"/>
          <p:cNvSpPr/>
          <p:nvPr/>
        </p:nvSpPr>
        <p:spPr>
          <a:xfrm>
            <a:off x="4005125" y="910825"/>
            <a:ext cx="1972500" cy="438600"/>
          </a:xfrm>
          <a:prstGeom prst="rect">
            <a:avLst/>
          </a:prstGeom>
          <a:solidFill>
            <a:srgbClr val="FFF7C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48" name="Google Shape;848;p38"/>
          <p:cNvSpPr/>
          <p:nvPr/>
        </p:nvSpPr>
        <p:spPr>
          <a:xfrm>
            <a:off x="187525" y="910825"/>
            <a:ext cx="3402300" cy="354000"/>
          </a:xfrm>
          <a:prstGeom prst="rect">
            <a:avLst/>
          </a:prstGeom>
          <a:solidFill>
            <a:srgbClr val="FFF7C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49" name="Google Shape;849;p38"/>
          <p:cNvSpPr txBox="1">
            <a:spLocks noGrp="1"/>
          </p:cNvSpPr>
          <p:nvPr>
            <p:ph type="title"/>
          </p:nvPr>
        </p:nvSpPr>
        <p:spPr>
          <a:xfrm>
            <a:off x="5884051" y="4832150"/>
            <a:ext cx="2716800" cy="174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s-ES"/>
              <a:t>Campaña de Google Ads</a:t>
            </a:r>
            <a:endParaRPr/>
          </a:p>
        </p:txBody>
      </p:sp>
      <p:sp>
        <p:nvSpPr>
          <p:cNvPr id="850" name="Google Shape;850;p38"/>
          <p:cNvSpPr txBox="1"/>
          <p:nvPr/>
        </p:nvSpPr>
        <p:spPr>
          <a:xfrm>
            <a:off x="90625" y="913725"/>
            <a:ext cx="3596100" cy="3540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s-ES" sz="1100" b="1">
                <a:solidFill>
                  <a:schemeClr val="dk1"/>
                </a:solidFill>
                <a:latin typeface="Montserrat"/>
                <a:ea typeface="Montserrat"/>
                <a:cs typeface="Montserrat"/>
                <a:sym typeface="Montserrat"/>
              </a:rPr>
              <a:t> Creatividades que se usarán en los anuncios</a:t>
            </a:r>
            <a:endParaRPr b="1">
              <a:latin typeface="Montserrat"/>
              <a:ea typeface="Montserrat"/>
              <a:cs typeface="Montserrat"/>
              <a:sym typeface="Montserrat"/>
            </a:endParaRPr>
          </a:p>
        </p:txBody>
      </p:sp>
      <p:sp>
        <p:nvSpPr>
          <p:cNvPr id="851" name="Google Shape;851;p38"/>
          <p:cNvSpPr txBox="1"/>
          <p:nvPr/>
        </p:nvSpPr>
        <p:spPr>
          <a:xfrm>
            <a:off x="1498200" y="1378488"/>
            <a:ext cx="16506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s-ES" sz="1100">
                <a:solidFill>
                  <a:schemeClr val="dk1"/>
                </a:solidFill>
                <a:latin typeface="Montserrat"/>
                <a:ea typeface="Montserrat"/>
                <a:cs typeface="Montserrat"/>
                <a:sym typeface="Montserrat"/>
              </a:rPr>
              <a:t>Logo principal</a:t>
            </a:r>
            <a:endParaRPr>
              <a:latin typeface="Montserrat"/>
              <a:ea typeface="Montserrat"/>
              <a:cs typeface="Montserrat"/>
              <a:sym typeface="Montserrat"/>
            </a:endParaRPr>
          </a:p>
        </p:txBody>
      </p:sp>
      <p:pic>
        <p:nvPicPr>
          <p:cNvPr id="852" name="Google Shape;852;p38"/>
          <p:cNvPicPr preferRelativeResize="0"/>
          <p:nvPr/>
        </p:nvPicPr>
        <p:blipFill>
          <a:blip r:embed="rId3">
            <a:alphaModFix/>
          </a:blip>
          <a:stretch>
            <a:fillRect/>
          </a:stretch>
        </p:blipFill>
        <p:spPr>
          <a:xfrm>
            <a:off x="1498863" y="1690862"/>
            <a:ext cx="1050075" cy="1050075"/>
          </a:xfrm>
          <a:prstGeom prst="rect">
            <a:avLst/>
          </a:prstGeom>
          <a:noFill/>
          <a:ln>
            <a:noFill/>
          </a:ln>
        </p:spPr>
      </p:pic>
      <p:sp>
        <p:nvSpPr>
          <p:cNvPr id="853" name="Google Shape;853;p38"/>
          <p:cNvSpPr txBox="1"/>
          <p:nvPr/>
        </p:nvSpPr>
        <p:spPr>
          <a:xfrm>
            <a:off x="4139750" y="871425"/>
            <a:ext cx="2290800" cy="54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s-ES" sz="1100" b="1">
                <a:solidFill>
                  <a:schemeClr val="dk1"/>
                </a:solidFill>
                <a:latin typeface="Montserrat"/>
                <a:ea typeface="Montserrat"/>
                <a:cs typeface="Montserrat"/>
                <a:sym typeface="Montserrat"/>
              </a:rPr>
              <a:t>Recursos de imagen Admisiones</a:t>
            </a:r>
            <a:endParaRPr b="1">
              <a:latin typeface="Montserrat"/>
              <a:ea typeface="Montserrat"/>
              <a:cs typeface="Montserrat"/>
              <a:sym typeface="Montserrat"/>
            </a:endParaRPr>
          </a:p>
        </p:txBody>
      </p:sp>
      <p:sp>
        <p:nvSpPr>
          <p:cNvPr id="854" name="Google Shape;854;p38"/>
          <p:cNvSpPr txBox="1"/>
          <p:nvPr/>
        </p:nvSpPr>
        <p:spPr>
          <a:xfrm>
            <a:off x="852225" y="2988263"/>
            <a:ext cx="37236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s-ES" sz="1100" b="1">
                <a:solidFill>
                  <a:schemeClr val="dk1"/>
                </a:solidFill>
                <a:latin typeface="Montserrat"/>
                <a:ea typeface="Montserrat"/>
                <a:cs typeface="Montserrat"/>
                <a:sym typeface="Montserrat"/>
              </a:rPr>
              <a:t>Recursos de texto específicos master</a:t>
            </a:r>
            <a:endParaRPr sz="1100" b="1">
              <a:solidFill>
                <a:schemeClr val="dk1"/>
              </a:solidFill>
              <a:latin typeface="Montserrat"/>
              <a:ea typeface="Montserrat"/>
              <a:cs typeface="Montserrat"/>
              <a:sym typeface="Montserrat"/>
            </a:endParaRPr>
          </a:p>
        </p:txBody>
      </p:sp>
      <p:sp>
        <p:nvSpPr>
          <p:cNvPr id="855" name="Google Shape;855;p38"/>
          <p:cNvSpPr txBox="1"/>
          <p:nvPr/>
        </p:nvSpPr>
        <p:spPr>
          <a:xfrm>
            <a:off x="922000" y="3365375"/>
            <a:ext cx="2661000" cy="938100"/>
          </a:xfrm>
          <a:prstGeom prst="rect">
            <a:avLst/>
          </a:prstGeom>
          <a:noFill/>
          <a:ln>
            <a:noFill/>
          </a:ln>
        </p:spPr>
        <p:txBody>
          <a:bodyPr spcFirstLastPara="1" wrap="square" lIns="91425" tIns="91425" rIns="91425" bIns="91425" anchor="t" anchorCtr="0">
            <a:spAutoFit/>
          </a:bodyPr>
          <a:lstStyle/>
          <a:p>
            <a:pPr marL="457200" lvl="0" indent="-298450" algn="l" rtl="0">
              <a:lnSpc>
                <a:spcPct val="115000"/>
              </a:lnSpc>
              <a:spcBef>
                <a:spcPts val="1200"/>
              </a:spcBef>
              <a:spcAft>
                <a:spcPts val="0"/>
              </a:spcAft>
              <a:buClr>
                <a:schemeClr val="dk1"/>
              </a:buClr>
              <a:buSzPts val="1100"/>
              <a:buFont typeface="Montserrat"/>
              <a:buChar char="●"/>
            </a:pPr>
            <a:r>
              <a:rPr lang="es-ES" sz="1100">
                <a:solidFill>
                  <a:schemeClr val="dk1"/>
                </a:solidFill>
                <a:latin typeface="Montserrat"/>
                <a:ea typeface="Montserrat"/>
                <a:cs typeface="Montserrat"/>
                <a:sym typeface="Montserrat"/>
              </a:rPr>
              <a:t>Online y presencial</a:t>
            </a:r>
            <a:endParaRPr sz="1100">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Char char="●"/>
            </a:pPr>
            <a:r>
              <a:rPr lang="es-ES" sz="1100">
                <a:solidFill>
                  <a:schemeClr val="dk1"/>
                </a:solidFill>
                <a:latin typeface="Montserrat"/>
                <a:ea typeface="Montserrat"/>
                <a:cs typeface="Montserrat"/>
                <a:sym typeface="Montserrat"/>
              </a:rPr>
              <a:t>Admisiones abiertas</a:t>
            </a:r>
            <a:endParaRPr sz="1100">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Char char="●"/>
            </a:pPr>
            <a:r>
              <a:rPr lang="es-ES" sz="1100">
                <a:solidFill>
                  <a:schemeClr val="dk1"/>
                </a:solidFill>
                <a:latin typeface="Montserrat"/>
                <a:ea typeface="Montserrat"/>
                <a:cs typeface="Montserrat"/>
                <a:sym typeface="Montserrat"/>
              </a:rPr>
              <a:t>30% dto hasta 15 de Abril.</a:t>
            </a:r>
            <a:br>
              <a:rPr lang="es-ES" sz="1100">
                <a:solidFill>
                  <a:schemeClr val="dk1"/>
                </a:solidFill>
                <a:latin typeface="Montserrat"/>
                <a:ea typeface="Montserrat"/>
                <a:cs typeface="Montserrat"/>
                <a:sym typeface="Montserrat"/>
              </a:rPr>
            </a:br>
            <a:endParaRPr sz="1100">
              <a:solidFill>
                <a:schemeClr val="dk1"/>
              </a:solidFill>
              <a:latin typeface="Montserrat"/>
              <a:ea typeface="Montserrat"/>
              <a:cs typeface="Montserrat"/>
              <a:sym typeface="Montserrat"/>
            </a:endParaRPr>
          </a:p>
        </p:txBody>
      </p:sp>
      <p:sp>
        <p:nvSpPr>
          <p:cNvPr id="856" name="Google Shape;856;p38"/>
          <p:cNvSpPr txBox="1"/>
          <p:nvPr/>
        </p:nvSpPr>
        <p:spPr>
          <a:xfrm>
            <a:off x="4777800" y="2996488"/>
            <a:ext cx="37236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s-ES" sz="1100" b="1">
                <a:solidFill>
                  <a:schemeClr val="dk1"/>
                </a:solidFill>
                <a:latin typeface="Montserrat"/>
                <a:ea typeface="Montserrat"/>
                <a:cs typeface="Montserrat"/>
                <a:sym typeface="Montserrat"/>
              </a:rPr>
              <a:t>Recursos de texto Black Friday</a:t>
            </a:r>
            <a:endParaRPr b="1">
              <a:latin typeface="Montserrat"/>
              <a:ea typeface="Montserrat"/>
              <a:cs typeface="Montserrat"/>
              <a:sym typeface="Montserrat"/>
            </a:endParaRPr>
          </a:p>
        </p:txBody>
      </p:sp>
      <p:sp>
        <p:nvSpPr>
          <p:cNvPr id="857" name="Google Shape;857;p38"/>
          <p:cNvSpPr txBox="1"/>
          <p:nvPr/>
        </p:nvSpPr>
        <p:spPr>
          <a:xfrm>
            <a:off x="6336275" y="947625"/>
            <a:ext cx="26292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s-ES" sz="1100" b="1">
                <a:solidFill>
                  <a:schemeClr val="dk1"/>
                </a:solidFill>
                <a:latin typeface="Montserrat"/>
                <a:ea typeface="Montserrat"/>
                <a:cs typeface="Montserrat"/>
                <a:sym typeface="Montserrat"/>
              </a:rPr>
              <a:t>Recursos de imagen Black Friday</a:t>
            </a:r>
            <a:endParaRPr b="1">
              <a:latin typeface="Montserrat"/>
              <a:ea typeface="Montserrat"/>
              <a:cs typeface="Montserrat"/>
              <a:sym typeface="Montserrat"/>
            </a:endParaRPr>
          </a:p>
        </p:txBody>
      </p:sp>
      <p:sp>
        <p:nvSpPr>
          <p:cNvPr id="858" name="Google Shape;858;p38"/>
          <p:cNvSpPr txBox="1"/>
          <p:nvPr/>
        </p:nvSpPr>
        <p:spPr>
          <a:xfrm>
            <a:off x="4920575" y="3330400"/>
            <a:ext cx="2661000" cy="743400"/>
          </a:xfrm>
          <a:prstGeom prst="rect">
            <a:avLst/>
          </a:prstGeom>
          <a:noFill/>
          <a:ln>
            <a:noFill/>
          </a:ln>
        </p:spPr>
        <p:txBody>
          <a:bodyPr spcFirstLastPara="1" wrap="square" lIns="91425" tIns="91425" rIns="91425" bIns="91425" anchor="t" anchorCtr="0">
            <a:spAutoFit/>
          </a:bodyPr>
          <a:lstStyle/>
          <a:p>
            <a:pPr marL="457200" lvl="0" indent="-298450" algn="l" rtl="0">
              <a:lnSpc>
                <a:spcPct val="115000"/>
              </a:lnSpc>
              <a:spcBef>
                <a:spcPts val="1200"/>
              </a:spcBef>
              <a:spcAft>
                <a:spcPts val="0"/>
              </a:spcAft>
              <a:buClr>
                <a:schemeClr val="dk1"/>
              </a:buClr>
              <a:buSzPts val="1100"/>
              <a:buFont typeface="Montserrat"/>
              <a:buChar char="●"/>
            </a:pPr>
            <a:r>
              <a:rPr lang="es-ES" sz="1100">
                <a:solidFill>
                  <a:schemeClr val="dk1"/>
                </a:solidFill>
                <a:latin typeface="Montserrat"/>
                <a:ea typeface="Montserrat"/>
                <a:cs typeface="Montserrat"/>
                <a:sym typeface="Montserrat"/>
              </a:rPr>
              <a:t>Online y presencial</a:t>
            </a:r>
            <a:endParaRPr sz="1100">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Char char="●"/>
            </a:pPr>
            <a:r>
              <a:rPr lang="es-ES" sz="1100">
                <a:solidFill>
                  <a:schemeClr val="dk1"/>
                </a:solidFill>
                <a:latin typeface="Montserrat"/>
                <a:ea typeface="Montserrat"/>
                <a:cs typeface="Montserrat"/>
                <a:sym typeface="Montserrat"/>
              </a:rPr>
              <a:t>Admisiones abiertas</a:t>
            </a:r>
            <a:endParaRPr sz="1100">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Char char="●"/>
            </a:pPr>
            <a:r>
              <a:rPr lang="es-ES" sz="1100">
                <a:solidFill>
                  <a:schemeClr val="dk1"/>
                </a:solidFill>
                <a:latin typeface="Montserrat"/>
                <a:ea typeface="Montserrat"/>
                <a:cs typeface="Montserrat"/>
                <a:sym typeface="Montserrat"/>
              </a:rPr>
              <a:t>Solo hoy 30% dto.</a:t>
            </a:r>
            <a:endParaRPr sz="1100">
              <a:solidFill>
                <a:schemeClr val="dk1"/>
              </a:solidFill>
              <a:latin typeface="Montserrat"/>
              <a:ea typeface="Montserrat"/>
              <a:cs typeface="Montserrat"/>
              <a:sym typeface="Montserrat"/>
            </a:endParaRPr>
          </a:p>
        </p:txBody>
      </p:sp>
      <p:pic>
        <p:nvPicPr>
          <p:cNvPr id="859" name="Google Shape;859;p38"/>
          <p:cNvPicPr preferRelativeResize="0"/>
          <p:nvPr/>
        </p:nvPicPr>
        <p:blipFill>
          <a:blip r:embed="rId4">
            <a:alphaModFix/>
          </a:blip>
          <a:stretch>
            <a:fillRect/>
          </a:stretch>
        </p:blipFill>
        <p:spPr>
          <a:xfrm>
            <a:off x="6575817" y="1762300"/>
            <a:ext cx="912397" cy="907188"/>
          </a:xfrm>
          <a:prstGeom prst="rect">
            <a:avLst/>
          </a:prstGeom>
          <a:noFill/>
          <a:ln>
            <a:noFill/>
          </a:ln>
        </p:spPr>
      </p:pic>
      <p:pic>
        <p:nvPicPr>
          <p:cNvPr id="860" name="Google Shape;860;p38"/>
          <p:cNvPicPr preferRelativeResize="0"/>
          <p:nvPr/>
        </p:nvPicPr>
        <p:blipFill>
          <a:blip r:embed="rId5">
            <a:alphaModFix/>
          </a:blip>
          <a:stretch>
            <a:fillRect/>
          </a:stretch>
        </p:blipFill>
        <p:spPr>
          <a:xfrm>
            <a:off x="7546450" y="1742012"/>
            <a:ext cx="962043" cy="907199"/>
          </a:xfrm>
          <a:prstGeom prst="rect">
            <a:avLst/>
          </a:prstGeom>
          <a:noFill/>
          <a:ln>
            <a:noFill/>
          </a:ln>
        </p:spPr>
      </p:pic>
      <p:pic>
        <p:nvPicPr>
          <p:cNvPr id="861" name="Google Shape;861;p38"/>
          <p:cNvPicPr preferRelativeResize="0"/>
          <p:nvPr/>
        </p:nvPicPr>
        <p:blipFill>
          <a:blip r:embed="rId6">
            <a:alphaModFix/>
          </a:blip>
          <a:stretch>
            <a:fillRect/>
          </a:stretch>
        </p:blipFill>
        <p:spPr>
          <a:xfrm>
            <a:off x="4184825" y="1742012"/>
            <a:ext cx="947166" cy="938101"/>
          </a:xfrm>
          <a:prstGeom prst="rect">
            <a:avLst/>
          </a:prstGeom>
          <a:noFill/>
          <a:ln>
            <a:noFill/>
          </a:ln>
        </p:spPr>
      </p:pic>
      <p:pic>
        <p:nvPicPr>
          <p:cNvPr id="862" name="Google Shape;862;p38"/>
          <p:cNvPicPr preferRelativeResize="0"/>
          <p:nvPr/>
        </p:nvPicPr>
        <p:blipFill>
          <a:blip r:embed="rId7">
            <a:alphaModFix/>
          </a:blip>
          <a:stretch>
            <a:fillRect/>
          </a:stretch>
        </p:blipFill>
        <p:spPr>
          <a:xfrm>
            <a:off x="5209124" y="1749863"/>
            <a:ext cx="929659" cy="931475"/>
          </a:xfrm>
          <a:prstGeom prst="rect">
            <a:avLst/>
          </a:prstGeom>
          <a:noFill/>
          <a:ln>
            <a:noFill/>
          </a:ln>
        </p:spPr>
      </p:pic>
      <p:sp>
        <p:nvSpPr>
          <p:cNvPr id="863" name="Google Shape;863;p38"/>
          <p:cNvSpPr txBox="1"/>
          <p:nvPr/>
        </p:nvSpPr>
        <p:spPr>
          <a:xfrm>
            <a:off x="5401225" y="1372682"/>
            <a:ext cx="19236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s-ES" sz="1100">
                <a:solidFill>
                  <a:schemeClr val="dk1"/>
                </a:solidFill>
                <a:latin typeface="Montserrat"/>
                <a:ea typeface="Montserrat"/>
                <a:cs typeface="Montserrat"/>
                <a:sym typeface="Montserrat"/>
              </a:rPr>
              <a:t>Resolución: 1200x1200</a:t>
            </a:r>
            <a:endParaRPr>
              <a:latin typeface="Montserrat"/>
              <a:ea typeface="Montserrat"/>
              <a:cs typeface="Montserrat"/>
              <a:sym typeface="Montserrat"/>
            </a:endParaRPr>
          </a:p>
        </p:txBody>
      </p:sp>
      <p:sp>
        <p:nvSpPr>
          <p:cNvPr id="864" name="Google Shape;864;p38"/>
          <p:cNvSpPr txBox="1"/>
          <p:nvPr/>
        </p:nvSpPr>
        <p:spPr>
          <a:xfrm>
            <a:off x="467100" y="65725"/>
            <a:ext cx="8445900" cy="615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s-ES" sz="2800" b="1">
                <a:solidFill>
                  <a:schemeClr val="dk1"/>
                </a:solidFill>
                <a:latin typeface="Montserrat"/>
                <a:ea typeface="Montserrat"/>
                <a:cs typeface="Montserrat"/>
                <a:sym typeface="Montserrat"/>
              </a:rPr>
              <a:t>CAMPAÑA DE GOOGLE ADS - SEARCH</a:t>
            </a:r>
            <a:endParaRPr sz="2800" b="1">
              <a:solidFill>
                <a:schemeClr val="dk1"/>
              </a:solidFill>
              <a:latin typeface="Montserrat"/>
              <a:ea typeface="Montserrat"/>
              <a:cs typeface="Montserrat"/>
              <a:sym typeface="Montserrat"/>
            </a:endParaRPr>
          </a:p>
        </p:txBody>
      </p:sp>
      <p:cxnSp>
        <p:nvCxnSpPr>
          <p:cNvPr id="865" name="Google Shape;865;p38"/>
          <p:cNvCxnSpPr/>
          <p:nvPr/>
        </p:nvCxnSpPr>
        <p:spPr>
          <a:xfrm>
            <a:off x="-8125" y="635775"/>
            <a:ext cx="8649000" cy="0"/>
          </a:xfrm>
          <a:prstGeom prst="straightConnector1">
            <a:avLst/>
          </a:prstGeom>
          <a:noFill/>
          <a:ln w="19050" cap="flat" cmpd="sng">
            <a:solidFill>
              <a:srgbClr val="FFC000"/>
            </a:solidFill>
            <a:prstDash val="solid"/>
            <a:round/>
            <a:headEnd type="none" w="med" len="med"/>
            <a:tailEnd type="none" w="med" len="med"/>
          </a:ln>
        </p:spPr>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sp>
        <p:nvSpPr>
          <p:cNvPr id="870" name="Google Shape;870;p39"/>
          <p:cNvSpPr/>
          <p:nvPr/>
        </p:nvSpPr>
        <p:spPr>
          <a:xfrm>
            <a:off x="4419625" y="924875"/>
            <a:ext cx="2090100" cy="338700"/>
          </a:xfrm>
          <a:prstGeom prst="rect">
            <a:avLst/>
          </a:prstGeom>
          <a:solidFill>
            <a:srgbClr val="FFF7C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71" name="Google Shape;871;p39"/>
          <p:cNvSpPr/>
          <p:nvPr/>
        </p:nvSpPr>
        <p:spPr>
          <a:xfrm>
            <a:off x="628750" y="924875"/>
            <a:ext cx="2545800" cy="338700"/>
          </a:xfrm>
          <a:prstGeom prst="rect">
            <a:avLst/>
          </a:prstGeom>
          <a:solidFill>
            <a:srgbClr val="FFF7C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72" name="Google Shape;872;p39"/>
          <p:cNvSpPr/>
          <p:nvPr/>
        </p:nvSpPr>
        <p:spPr>
          <a:xfrm>
            <a:off x="628750" y="3075975"/>
            <a:ext cx="2253600" cy="338700"/>
          </a:xfrm>
          <a:prstGeom prst="rect">
            <a:avLst/>
          </a:prstGeom>
          <a:solidFill>
            <a:srgbClr val="FFF7C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73" name="Google Shape;873;p39"/>
          <p:cNvSpPr txBox="1">
            <a:spLocks noGrp="1"/>
          </p:cNvSpPr>
          <p:nvPr>
            <p:ph type="title"/>
          </p:nvPr>
        </p:nvSpPr>
        <p:spPr>
          <a:xfrm>
            <a:off x="5884051" y="4832150"/>
            <a:ext cx="2716800" cy="174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s-ES"/>
              <a:t>Campaña de Google Ads</a:t>
            </a:r>
            <a:endParaRPr/>
          </a:p>
        </p:txBody>
      </p:sp>
      <p:sp>
        <p:nvSpPr>
          <p:cNvPr id="874" name="Google Shape;874;p39"/>
          <p:cNvSpPr txBox="1"/>
          <p:nvPr/>
        </p:nvSpPr>
        <p:spPr>
          <a:xfrm>
            <a:off x="125875" y="917225"/>
            <a:ext cx="3262800" cy="3540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1200"/>
              </a:spcBef>
              <a:spcAft>
                <a:spcPts val="1200"/>
              </a:spcAft>
              <a:buNone/>
            </a:pPr>
            <a:r>
              <a:rPr lang="es-ES" sz="1100" b="1">
                <a:solidFill>
                  <a:schemeClr val="dk1"/>
                </a:solidFill>
                <a:latin typeface="Montserrat"/>
                <a:ea typeface="Montserrat"/>
                <a:cs typeface="Montserrat"/>
                <a:sym typeface="Montserrat"/>
              </a:rPr>
              <a:t>Recursos de Textos destacados</a:t>
            </a:r>
            <a:endParaRPr sz="1100" b="1">
              <a:latin typeface="Montserrat"/>
              <a:ea typeface="Montserrat"/>
              <a:cs typeface="Montserrat"/>
              <a:sym typeface="Montserrat"/>
            </a:endParaRPr>
          </a:p>
        </p:txBody>
      </p:sp>
      <p:pic>
        <p:nvPicPr>
          <p:cNvPr id="875" name="Google Shape;875;p39"/>
          <p:cNvPicPr preferRelativeResize="0"/>
          <p:nvPr/>
        </p:nvPicPr>
        <p:blipFill>
          <a:blip r:embed="rId3">
            <a:alphaModFix/>
          </a:blip>
          <a:stretch>
            <a:fillRect/>
          </a:stretch>
        </p:blipFill>
        <p:spPr>
          <a:xfrm>
            <a:off x="517300" y="3407025"/>
            <a:ext cx="8467725" cy="1152525"/>
          </a:xfrm>
          <a:prstGeom prst="rect">
            <a:avLst/>
          </a:prstGeom>
          <a:noFill/>
          <a:ln>
            <a:noFill/>
          </a:ln>
        </p:spPr>
      </p:pic>
      <p:sp>
        <p:nvSpPr>
          <p:cNvPr id="876" name="Google Shape;876;p39"/>
          <p:cNvSpPr txBox="1"/>
          <p:nvPr/>
        </p:nvSpPr>
        <p:spPr>
          <a:xfrm>
            <a:off x="628750" y="3068325"/>
            <a:ext cx="25458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s-ES" sz="1100" b="1">
                <a:solidFill>
                  <a:schemeClr val="dk1"/>
                </a:solidFill>
                <a:latin typeface="Montserrat"/>
                <a:ea typeface="Montserrat"/>
                <a:cs typeface="Montserrat"/>
                <a:sym typeface="Montserrat"/>
              </a:rPr>
              <a:t>Recursos de enlaces de sitio</a:t>
            </a:r>
            <a:endParaRPr b="1">
              <a:latin typeface="Montserrat"/>
              <a:ea typeface="Montserrat"/>
              <a:cs typeface="Montserrat"/>
              <a:sym typeface="Montserrat"/>
            </a:endParaRPr>
          </a:p>
        </p:txBody>
      </p:sp>
      <p:pic>
        <p:nvPicPr>
          <p:cNvPr id="877" name="Google Shape;877;p39"/>
          <p:cNvPicPr preferRelativeResize="0"/>
          <p:nvPr/>
        </p:nvPicPr>
        <p:blipFill>
          <a:blip r:embed="rId4">
            <a:alphaModFix/>
          </a:blip>
          <a:stretch>
            <a:fillRect/>
          </a:stretch>
        </p:blipFill>
        <p:spPr>
          <a:xfrm>
            <a:off x="628750" y="1222050"/>
            <a:ext cx="1685925" cy="1771650"/>
          </a:xfrm>
          <a:prstGeom prst="rect">
            <a:avLst/>
          </a:prstGeom>
          <a:noFill/>
          <a:ln>
            <a:noFill/>
          </a:ln>
        </p:spPr>
      </p:pic>
      <p:sp>
        <p:nvSpPr>
          <p:cNvPr id="878" name="Google Shape;878;p39"/>
          <p:cNvSpPr txBox="1"/>
          <p:nvPr/>
        </p:nvSpPr>
        <p:spPr>
          <a:xfrm>
            <a:off x="125875" y="578525"/>
            <a:ext cx="1738200" cy="3849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1200"/>
              </a:spcBef>
              <a:spcAft>
                <a:spcPts val="1200"/>
              </a:spcAft>
              <a:buNone/>
            </a:pPr>
            <a:endParaRPr sz="1300" b="1" u="sng">
              <a:latin typeface="Montserrat"/>
              <a:ea typeface="Montserrat"/>
              <a:cs typeface="Montserrat"/>
              <a:sym typeface="Montserrat"/>
            </a:endParaRPr>
          </a:p>
        </p:txBody>
      </p:sp>
      <p:sp>
        <p:nvSpPr>
          <p:cNvPr id="879" name="Google Shape;879;p39"/>
          <p:cNvSpPr txBox="1"/>
          <p:nvPr/>
        </p:nvSpPr>
        <p:spPr>
          <a:xfrm>
            <a:off x="3964867" y="917225"/>
            <a:ext cx="2977500" cy="3540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1200"/>
              </a:spcBef>
              <a:spcAft>
                <a:spcPts val="1200"/>
              </a:spcAft>
              <a:buNone/>
            </a:pPr>
            <a:r>
              <a:rPr lang="es-ES" sz="1100" b="1">
                <a:solidFill>
                  <a:schemeClr val="dk1"/>
                </a:solidFill>
                <a:latin typeface="Montserrat"/>
                <a:ea typeface="Montserrat"/>
                <a:cs typeface="Montserrat"/>
                <a:sym typeface="Montserrat"/>
              </a:rPr>
              <a:t>Recursos de promoción</a:t>
            </a:r>
            <a:endParaRPr b="1">
              <a:latin typeface="Montserrat"/>
              <a:ea typeface="Montserrat"/>
              <a:cs typeface="Montserrat"/>
              <a:sym typeface="Montserrat"/>
            </a:endParaRPr>
          </a:p>
        </p:txBody>
      </p:sp>
      <p:sp>
        <p:nvSpPr>
          <p:cNvPr id="880" name="Google Shape;880;p39"/>
          <p:cNvSpPr txBox="1"/>
          <p:nvPr/>
        </p:nvSpPr>
        <p:spPr>
          <a:xfrm>
            <a:off x="4419625" y="1255925"/>
            <a:ext cx="3000000" cy="153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ES" sz="1100">
                <a:latin typeface="Montserrat"/>
                <a:ea typeface="Montserrat"/>
                <a:cs typeface="Montserrat"/>
                <a:sym typeface="Montserrat"/>
              </a:rPr>
              <a:t>Promoción: 30%</a:t>
            </a:r>
            <a:br>
              <a:rPr lang="es-ES" sz="1100">
                <a:latin typeface="Montserrat"/>
                <a:ea typeface="Montserrat"/>
                <a:cs typeface="Montserrat"/>
                <a:sym typeface="Montserrat"/>
              </a:rPr>
            </a:br>
            <a:r>
              <a:rPr lang="es-ES" sz="1100">
                <a:latin typeface="Montserrat"/>
                <a:ea typeface="Montserrat"/>
                <a:cs typeface="Montserrat"/>
                <a:sym typeface="Montserrat"/>
              </a:rPr>
              <a:t>Master en Diseño visual online</a:t>
            </a:r>
            <a:br>
              <a:rPr lang="es-ES" sz="1100">
                <a:latin typeface="Montserrat"/>
                <a:ea typeface="Montserrat"/>
                <a:cs typeface="Montserrat"/>
                <a:sym typeface="Montserrat"/>
              </a:rPr>
            </a:br>
            <a:r>
              <a:rPr lang="es-ES" sz="1100">
                <a:latin typeface="Montserrat"/>
                <a:ea typeface="Montserrat"/>
                <a:cs typeface="Montserrat"/>
                <a:sym typeface="Montserrat"/>
              </a:rPr>
              <a:t>URL: </a:t>
            </a:r>
            <a:r>
              <a:rPr lang="es-ES" sz="1100" u="sng">
                <a:solidFill>
                  <a:schemeClr val="hlink"/>
                </a:solidFill>
                <a:latin typeface="Montserrat"/>
                <a:ea typeface="Montserrat"/>
                <a:cs typeface="Montserrat"/>
                <a:sym typeface="Montserrat"/>
                <a:hlinkClick r:id="rId5"/>
              </a:rPr>
              <a:t>https://trazos.net/online/masters-superiores-online/master-en-diseno-visual-online/</a:t>
            </a:r>
            <a:endParaRPr sz="1100">
              <a:latin typeface="Montserrat"/>
              <a:ea typeface="Montserrat"/>
              <a:cs typeface="Montserrat"/>
              <a:sym typeface="Montserrat"/>
            </a:endParaRPr>
          </a:p>
          <a:p>
            <a:pPr marL="0" lvl="0" indent="0" algn="l" rtl="0">
              <a:spcBef>
                <a:spcPts val="0"/>
              </a:spcBef>
              <a:spcAft>
                <a:spcPts val="0"/>
              </a:spcAft>
              <a:buNone/>
            </a:pPr>
            <a:r>
              <a:rPr lang="es-ES" sz="1100">
                <a:latin typeface="Montserrat"/>
                <a:ea typeface="Montserrat"/>
                <a:cs typeface="Montserrat"/>
                <a:sym typeface="Montserrat"/>
              </a:rPr>
              <a:t>Vigencia: Del 15 de Julio al 15 de Septiembre</a:t>
            </a:r>
            <a:endParaRPr sz="1100">
              <a:latin typeface="Montserrat"/>
              <a:ea typeface="Montserrat"/>
              <a:cs typeface="Montserrat"/>
              <a:sym typeface="Montserrat"/>
            </a:endParaRPr>
          </a:p>
        </p:txBody>
      </p:sp>
      <p:sp>
        <p:nvSpPr>
          <p:cNvPr id="881" name="Google Shape;881;p39"/>
          <p:cNvSpPr txBox="1"/>
          <p:nvPr/>
        </p:nvSpPr>
        <p:spPr>
          <a:xfrm>
            <a:off x="467100" y="65725"/>
            <a:ext cx="8445900" cy="615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s-ES" sz="2800" b="1">
                <a:solidFill>
                  <a:schemeClr val="dk1"/>
                </a:solidFill>
                <a:latin typeface="Montserrat"/>
                <a:ea typeface="Montserrat"/>
                <a:cs typeface="Montserrat"/>
                <a:sym typeface="Montserrat"/>
              </a:rPr>
              <a:t>CAMPAÑA DE GOOGLE ADS - </a:t>
            </a:r>
            <a:r>
              <a:rPr lang="es-ES" sz="2200" b="1">
                <a:solidFill>
                  <a:schemeClr val="dk1"/>
                </a:solidFill>
                <a:latin typeface="Montserrat"/>
                <a:ea typeface="Montserrat"/>
                <a:cs typeface="Montserrat"/>
                <a:sym typeface="Montserrat"/>
              </a:rPr>
              <a:t>Red de búsqueda</a:t>
            </a:r>
            <a:r>
              <a:rPr lang="es-ES" sz="2800" b="1">
                <a:solidFill>
                  <a:schemeClr val="dk1"/>
                </a:solidFill>
                <a:latin typeface="Montserrat"/>
                <a:ea typeface="Montserrat"/>
                <a:cs typeface="Montserrat"/>
                <a:sym typeface="Montserrat"/>
              </a:rPr>
              <a:t> </a:t>
            </a:r>
            <a:endParaRPr sz="2800" b="1">
              <a:solidFill>
                <a:schemeClr val="dk1"/>
              </a:solidFill>
              <a:latin typeface="Montserrat"/>
              <a:ea typeface="Montserrat"/>
              <a:cs typeface="Montserrat"/>
              <a:sym typeface="Montserrat"/>
            </a:endParaRPr>
          </a:p>
        </p:txBody>
      </p:sp>
      <p:cxnSp>
        <p:nvCxnSpPr>
          <p:cNvPr id="882" name="Google Shape;882;p39"/>
          <p:cNvCxnSpPr/>
          <p:nvPr/>
        </p:nvCxnSpPr>
        <p:spPr>
          <a:xfrm>
            <a:off x="-8125" y="635775"/>
            <a:ext cx="8649000" cy="0"/>
          </a:xfrm>
          <a:prstGeom prst="straightConnector1">
            <a:avLst/>
          </a:prstGeom>
          <a:noFill/>
          <a:ln w="19050" cap="flat" cmpd="sng">
            <a:solidFill>
              <a:srgbClr val="FFC000"/>
            </a:solidFill>
            <a:prstDash val="solid"/>
            <a:round/>
            <a:headEnd type="none" w="med" len="med"/>
            <a:tailEnd type="none" w="med" len="med"/>
          </a:ln>
        </p:spPr>
      </p:cxn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86"/>
        <p:cNvGrpSpPr/>
        <p:nvPr/>
      </p:nvGrpSpPr>
      <p:grpSpPr>
        <a:xfrm>
          <a:off x="0" y="0"/>
          <a:ext cx="0" cy="0"/>
          <a:chOff x="0" y="0"/>
          <a:chExt cx="0" cy="0"/>
        </a:xfrm>
      </p:grpSpPr>
      <p:sp>
        <p:nvSpPr>
          <p:cNvPr id="887" name="Google Shape;887;p40"/>
          <p:cNvSpPr/>
          <p:nvPr/>
        </p:nvSpPr>
        <p:spPr>
          <a:xfrm>
            <a:off x="3967750" y="803675"/>
            <a:ext cx="2074200" cy="307800"/>
          </a:xfrm>
          <a:prstGeom prst="rect">
            <a:avLst/>
          </a:prstGeom>
          <a:solidFill>
            <a:srgbClr val="FFF7C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88" name="Google Shape;888;p40"/>
          <p:cNvSpPr/>
          <p:nvPr/>
        </p:nvSpPr>
        <p:spPr>
          <a:xfrm>
            <a:off x="6066300" y="791875"/>
            <a:ext cx="1060500" cy="307800"/>
          </a:xfrm>
          <a:prstGeom prst="rect">
            <a:avLst/>
          </a:prstGeom>
          <a:solidFill>
            <a:srgbClr val="FFF7C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89" name="Google Shape;889;p40"/>
          <p:cNvSpPr/>
          <p:nvPr/>
        </p:nvSpPr>
        <p:spPr>
          <a:xfrm>
            <a:off x="7141050" y="793925"/>
            <a:ext cx="1728000" cy="307800"/>
          </a:xfrm>
          <a:prstGeom prst="rect">
            <a:avLst/>
          </a:prstGeom>
          <a:solidFill>
            <a:srgbClr val="FFF7C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90" name="Google Shape;890;p40"/>
          <p:cNvSpPr txBox="1">
            <a:spLocks noGrp="1"/>
          </p:cNvSpPr>
          <p:nvPr>
            <p:ph type="title"/>
          </p:nvPr>
        </p:nvSpPr>
        <p:spPr>
          <a:xfrm>
            <a:off x="5884051" y="4832150"/>
            <a:ext cx="2716800" cy="174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s-ES"/>
              <a:t>Estrategia Value Bases Bidding</a:t>
            </a:r>
            <a:endParaRPr/>
          </a:p>
        </p:txBody>
      </p:sp>
      <p:sp>
        <p:nvSpPr>
          <p:cNvPr id="891" name="Google Shape;891;p40"/>
          <p:cNvSpPr txBox="1"/>
          <p:nvPr/>
        </p:nvSpPr>
        <p:spPr>
          <a:xfrm>
            <a:off x="3563300" y="793488"/>
            <a:ext cx="2920200" cy="3540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r>
              <a:rPr lang="es-ES" sz="1100" b="1">
                <a:solidFill>
                  <a:schemeClr val="dk1"/>
                </a:solidFill>
                <a:latin typeface="Montserrat"/>
                <a:ea typeface="Montserrat"/>
                <a:cs typeface="Montserrat"/>
                <a:sym typeface="Montserrat"/>
              </a:rPr>
              <a:t>TOUCHPOINTS A MEDIR</a:t>
            </a:r>
            <a:endParaRPr sz="1100">
              <a:solidFill>
                <a:schemeClr val="dk1"/>
              </a:solidFill>
              <a:latin typeface="Montserrat"/>
              <a:ea typeface="Montserrat"/>
              <a:cs typeface="Montserrat"/>
              <a:sym typeface="Montserrat"/>
            </a:endParaRPr>
          </a:p>
        </p:txBody>
      </p:sp>
      <p:sp>
        <p:nvSpPr>
          <p:cNvPr id="892" name="Google Shape;892;p40"/>
          <p:cNvSpPr txBox="1"/>
          <p:nvPr/>
        </p:nvSpPr>
        <p:spPr>
          <a:xfrm>
            <a:off x="4041400" y="4275600"/>
            <a:ext cx="43746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endParaRPr sz="1000" b="1" u="sng">
              <a:solidFill>
                <a:schemeClr val="dk1"/>
              </a:solidFill>
              <a:latin typeface="Montserrat"/>
              <a:ea typeface="Montserrat"/>
              <a:cs typeface="Montserrat"/>
              <a:sym typeface="Montserrat"/>
            </a:endParaRPr>
          </a:p>
        </p:txBody>
      </p:sp>
      <p:sp>
        <p:nvSpPr>
          <p:cNvPr id="893" name="Google Shape;893;p40"/>
          <p:cNvSpPr txBox="1"/>
          <p:nvPr/>
        </p:nvSpPr>
        <p:spPr>
          <a:xfrm>
            <a:off x="467100" y="65725"/>
            <a:ext cx="8445900" cy="615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s-ES" sz="2800" b="1">
                <a:solidFill>
                  <a:schemeClr val="dk1"/>
                </a:solidFill>
                <a:latin typeface="Montserrat"/>
                <a:ea typeface="Montserrat"/>
                <a:cs typeface="Montserrat"/>
                <a:sym typeface="Montserrat"/>
              </a:rPr>
              <a:t>ESTRATEGIA VALUE BASED BIDDING</a:t>
            </a:r>
            <a:endParaRPr sz="2800" b="1">
              <a:solidFill>
                <a:schemeClr val="dk1"/>
              </a:solidFill>
              <a:latin typeface="Montserrat"/>
              <a:ea typeface="Montserrat"/>
              <a:cs typeface="Montserrat"/>
              <a:sym typeface="Montserrat"/>
            </a:endParaRPr>
          </a:p>
        </p:txBody>
      </p:sp>
      <p:cxnSp>
        <p:nvCxnSpPr>
          <p:cNvPr id="894" name="Google Shape;894;p40"/>
          <p:cNvCxnSpPr/>
          <p:nvPr/>
        </p:nvCxnSpPr>
        <p:spPr>
          <a:xfrm>
            <a:off x="-8125" y="635775"/>
            <a:ext cx="8649000" cy="0"/>
          </a:xfrm>
          <a:prstGeom prst="straightConnector1">
            <a:avLst/>
          </a:prstGeom>
          <a:noFill/>
          <a:ln w="19050" cap="flat" cmpd="sng">
            <a:solidFill>
              <a:srgbClr val="FFC000"/>
            </a:solidFill>
            <a:prstDash val="solid"/>
            <a:round/>
            <a:headEnd type="none" w="med" len="med"/>
            <a:tailEnd type="none" w="med" len="med"/>
          </a:ln>
        </p:spPr>
      </p:cxnSp>
      <p:sp>
        <p:nvSpPr>
          <p:cNvPr id="895" name="Google Shape;895;p40"/>
          <p:cNvSpPr/>
          <p:nvPr/>
        </p:nvSpPr>
        <p:spPr>
          <a:xfrm rot="10800000">
            <a:off x="1310330" y="3146540"/>
            <a:ext cx="1431900" cy="636000"/>
          </a:xfrm>
          <a:prstGeom prst="trapezoid">
            <a:avLst>
              <a:gd name="adj" fmla="val 25000"/>
            </a:avLst>
          </a:prstGeom>
          <a:solidFill>
            <a:srgbClr val="FFC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96" name="Google Shape;896;p40"/>
          <p:cNvSpPr/>
          <p:nvPr/>
        </p:nvSpPr>
        <p:spPr>
          <a:xfrm rot="10800000">
            <a:off x="1499652" y="3855875"/>
            <a:ext cx="1060500" cy="699600"/>
          </a:xfrm>
          <a:prstGeom prst="trapezoid">
            <a:avLst>
              <a:gd name="adj" fmla="val 25000"/>
            </a:avLst>
          </a:prstGeom>
          <a:solidFill>
            <a:srgbClr val="CC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97" name="Google Shape;897;p40"/>
          <p:cNvSpPr/>
          <p:nvPr/>
        </p:nvSpPr>
        <p:spPr>
          <a:xfrm rot="10800000">
            <a:off x="1074400" y="2213687"/>
            <a:ext cx="1904700" cy="831000"/>
          </a:xfrm>
          <a:prstGeom prst="trapezoid">
            <a:avLst>
              <a:gd name="adj" fmla="val 25000"/>
            </a:avLst>
          </a:prstGeom>
          <a:solidFill>
            <a:srgbClr val="A64D7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98" name="Google Shape;898;p40"/>
          <p:cNvSpPr txBox="1"/>
          <p:nvPr/>
        </p:nvSpPr>
        <p:spPr>
          <a:xfrm>
            <a:off x="1505950" y="3992350"/>
            <a:ext cx="1016400" cy="563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ES" sz="1100" b="1">
                <a:solidFill>
                  <a:schemeClr val="lt1"/>
                </a:solidFill>
                <a:latin typeface="Montserrat"/>
                <a:ea typeface="Montserrat"/>
                <a:cs typeface="Montserrat"/>
                <a:sym typeface="Montserrat"/>
              </a:rPr>
              <a:t>Conversión final</a:t>
            </a:r>
            <a:endParaRPr sz="1100" b="1">
              <a:solidFill>
                <a:schemeClr val="lt1"/>
              </a:solidFill>
              <a:latin typeface="Montserrat"/>
              <a:ea typeface="Montserrat"/>
              <a:cs typeface="Montserrat"/>
              <a:sym typeface="Montserrat"/>
            </a:endParaRPr>
          </a:p>
        </p:txBody>
      </p:sp>
      <p:sp>
        <p:nvSpPr>
          <p:cNvPr id="899" name="Google Shape;899;p40"/>
          <p:cNvSpPr txBox="1"/>
          <p:nvPr/>
        </p:nvSpPr>
        <p:spPr>
          <a:xfrm>
            <a:off x="1451800" y="3238863"/>
            <a:ext cx="1156200" cy="379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ES" sz="1100" b="1">
                <a:solidFill>
                  <a:schemeClr val="lt1"/>
                </a:solidFill>
                <a:latin typeface="Montserrat"/>
                <a:ea typeface="Montserrat"/>
                <a:cs typeface="Montserrat"/>
                <a:sym typeface="Montserrat"/>
              </a:rPr>
              <a:t>Conversión </a:t>
            </a:r>
            <a:endParaRPr sz="1100" b="1">
              <a:solidFill>
                <a:schemeClr val="lt1"/>
              </a:solidFill>
              <a:latin typeface="Montserrat"/>
              <a:ea typeface="Montserrat"/>
              <a:cs typeface="Montserrat"/>
              <a:sym typeface="Montserrat"/>
            </a:endParaRPr>
          </a:p>
          <a:p>
            <a:pPr marL="0" lvl="0" indent="0" algn="ctr" rtl="0">
              <a:spcBef>
                <a:spcPts val="0"/>
              </a:spcBef>
              <a:spcAft>
                <a:spcPts val="0"/>
              </a:spcAft>
              <a:buNone/>
            </a:pPr>
            <a:r>
              <a:rPr lang="es-ES" sz="1100" b="1">
                <a:solidFill>
                  <a:schemeClr val="lt1"/>
                </a:solidFill>
                <a:latin typeface="Montserrat"/>
                <a:ea typeface="Montserrat"/>
                <a:cs typeface="Montserrat"/>
                <a:sym typeface="Montserrat"/>
              </a:rPr>
              <a:t>a lead</a:t>
            </a:r>
            <a:endParaRPr sz="1100" b="1">
              <a:solidFill>
                <a:schemeClr val="lt1"/>
              </a:solidFill>
              <a:latin typeface="Montserrat"/>
              <a:ea typeface="Montserrat"/>
              <a:cs typeface="Montserrat"/>
              <a:sym typeface="Montserrat"/>
            </a:endParaRPr>
          </a:p>
        </p:txBody>
      </p:sp>
      <p:sp>
        <p:nvSpPr>
          <p:cNvPr id="900" name="Google Shape;900;p40"/>
          <p:cNvSpPr txBox="1"/>
          <p:nvPr/>
        </p:nvSpPr>
        <p:spPr>
          <a:xfrm>
            <a:off x="1425125" y="2416863"/>
            <a:ext cx="1277100" cy="37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100" b="1">
                <a:solidFill>
                  <a:schemeClr val="lt1"/>
                </a:solidFill>
                <a:latin typeface="Montserrat"/>
                <a:ea typeface="Montserrat"/>
                <a:cs typeface="Montserrat"/>
                <a:sym typeface="Montserrat"/>
              </a:rPr>
              <a:t>Consideración</a:t>
            </a:r>
            <a:endParaRPr sz="1100" b="1">
              <a:solidFill>
                <a:schemeClr val="lt1"/>
              </a:solidFill>
              <a:latin typeface="Montserrat"/>
              <a:ea typeface="Montserrat"/>
              <a:cs typeface="Montserrat"/>
              <a:sym typeface="Montserrat"/>
            </a:endParaRPr>
          </a:p>
        </p:txBody>
      </p:sp>
      <p:sp>
        <p:nvSpPr>
          <p:cNvPr id="901" name="Google Shape;901;p40"/>
          <p:cNvSpPr txBox="1"/>
          <p:nvPr/>
        </p:nvSpPr>
        <p:spPr>
          <a:xfrm>
            <a:off x="6088350" y="793488"/>
            <a:ext cx="1016400" cy="3540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r>
              <a:rPr lang="es-ES" sz="1100" b="1">
                <a:solidFill>
                  <a:schemeClr val="dk1"/>
                </a:solidFill>
                <a:latin typeface="Montserrat"/>
                <a:ea typeface="Montserrat"/>
                <a:cs typeface="Montserrat"/>
                <a:sym typeface="Montserrat"/>
              </a:rPr>
              <a:t>VALOR</a:t>
            </a:r>
            <a:endParaRPr sz="1100">
              <a:solidFill>
                <a:schemeClr val="dk1"/>
              </a:solidFill>
              <a:latin typeface="Montserrat"/>
              <a:ea typeface="Montserrat"/>
              <a:cs typeface="Montserrat"/>
              <a:sym typeface="Montserrat"/>
            </a:endParaRPr>
          </a:p>
        </p:txBody>
      </p:sp>
      <p:sp>
        <p:nvSpPr>
          <p:cNvPr id="902" name="Google Shape;902;p40"/>
          <p:cNvSpPr/>
          <p:nvPr/>
        </p:nvSpPr>
        <p:spPr>
          <a:xfrm rot="10800000">
            <a:off x="820850" y="1259638"/>
            <a:ext cx="2397300" cy="874200"/>
          </a:xfrm>
          <a:prstGeom prst="trapezoid">
            <a:avLst>
              <a:gd name="adj" fmla="val 25000"/>
            </a:avLst>
          </a:prstGeom>
          <a:solidFill>
            <a:srgbClr val="3D85C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1155CC"/>
              </a:solidFill>
              <a:highlight>
                <a:srgbClr val="3D85C6"/>
              </a:highlight>
            </a:endParaRPr>
          </a:p>
        </p:txBody>
      </p:sp>
      <p:sp>
        <p:nvSpPr>
          <p:cNvPr id="903" name="Google Shape;903;p40"/>
          <p:cNvSpPr txBox="1"/>
          <p:nvPr/>
        </p:nvSpPr>
        <p:spPr>
          <a:xfrm>
            <a:off x="1528327" y="1497250"/>
            <a:ext cx="1277100" cy="39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100" b="1">
                <a:solidFill>
                  <a:schemeClr val="lt1"/>
                </a:solidFill>
                <a:latin typeface="Montserrat"/>
                <a:ea typeface="Montserrat"/>
                <a:cs typeface="Montserrat"/>
                <a:sym typeface="Montserrat"/>
              </a:rPr>
              <a:t>Awareness</a:t>
            </a:r>
            <a:endParaRPr sz="1100" b="1">
              <a:solidFill>
                <a:schemeClr val="lt1"/>
              </a:solidFill>
              <a:latin typeface="Montserrat"/>
              <a:ea typeface="Montserrat"/>
              <a:cs typeface="Montserrat"/>
              <a:sym typeface="Montserrat"/>
            </a:endParaRPr>
          </a:p>
        </p:txBody>
      </p:sp>
      <p:sp>
        <p:nvSpPr>
          <p:cNvPr id="904" name="Google Shape;904;p40"/>
          <p:cNvSpPr txBox="1"/>
          <p:nvPr/>
        </p:nvSpPr>
        <p:spPr>
          <a:xfrm>
            <a:off x="4041400" y="4351800"/>
            <a:ext cx="43746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endParaRPr sz="1000" b="1" u="sng">
              <a:solidFill>
                <a:srgbClr val="000000"/>
              </a:solidFill>
              <a:latin typeface="Montserrat"/>
              <a:ea typeface="Montserrat"/>
              <a:cs typeface="Montserrat"/>
              <a:sym typeface="Montserrat"/>
            </a:endParaRPr>
          </a:p>
        </p:txBody>
      </p:sp>
      <p:sp>
        <p:nvSpPr>
          <p:cNvPr id="905" name="Google Shape;905;p40"/>
          <p:cNvSpPr txBox="1"/>
          <p:nvPr/>
        </p:nvSpPr>
        <p:spPr>
          <a:xfrm>
            <a:off x="3105500" y="1259650"/>
            <a:ext cx="3225600" cy="591000"/>
          </a:xfrm>
          <a:prstGeom prst="rect">
            <a:avLst/>
          </a:prstGeom>
          <a:noFill/>
          <a:ln>
            <a:noFill/>
          </a:ln>
        </p:spPr>
        <p:txBody>
          <a:bodyPr spcFirstLastPara="1" wrap="square" lIns="91425" tIns="91425" rIns="91425" bIns="91425" anchor="t" anchorCtr="0">
            <a:spAutoFit/>
          </a:bodyPr>
          <a:lstStyle/>
          <a:p>
            <a:pPr marL="457200" lvl="0" indent="-279400" algn="l" rtl="0">
              <a:lnSpc>
                <a:spcPct val="115000"/>
              </a:lnSpc>
              <a:spcBef>
                <a:spcPts val="1200"/>
              </a:spcBef>
              <a:spcAft>
                <a:spcPts val="0"/>
              </a:spcAft>
              <a:buClr>
                <a:srgbClr val="000000"/>
              </a:buClr>
              <a:buSzPts val="800"/>
              <a:buFont typeface="Montserrat"/>
              <a:buChar char="●"/>
            </a:pPr>
            <a:r>
              <a:rPr lang="es-ES" sz="800">
                <a:latin typeface="Montserrat"/>
                <a:ea typeface="Montserrat"/>
                <a:cs typeface="Montserrat"/>
                <a:sym typeface="Montserrat"/>
              </a:rPr>
              <a:t>Scroll depth en la landing page (50% de scroll)</a:t>
            </a:r>
            <a:endParaRPr sz="800">
              <a:latin typeface="Montserrat"/>
              <a:ea typeface="Montserrat"/>
              <a:cs typeface="Montserrat"/>
              <a:sym typeface="Montserrat"/>
            </a:endParaRPr>
          </a:p>
          <a:p>
            <a:pPr marL="457200" lvl="0" indent="-279400" algn="l" rtl="0">
              <a:lnSpc>
                <a:spcPct val="115000"/>
              </a:lnSpc>
              <a:spcBef>
                <a:spcPts val="0"/>
              </a:spcBef>
              <a:spcAft>
                <a:spcPts val="0"/>
              </a:spcAft>
              <a:buSzPts val="800"/>
              <a:buFont typeface="Montserrat"/>
              <a:buChar char="●"/>
            </a:pPr>
            <a:r>
              <a:rPr lang="es-ES" sz="800">
                <a:latin typeface="Montserrat"/>
                <a:ea typeface="Montserrat"/>
                <a:cs typeface="Montserrat"/>
                <a:sym typeface="Montserrat"/>
              </a:rPr>
              <a:t>Interacción: Visualización del video (50% de visualización)</a:t>
            </a:r>
            <a:endParaRPr sz="800">
              <a:latin typeface="Montserrat"/>
              <a:ea typeface="Montserrat"/>
              <a:cs typeface="Montserrat"/>
              <a:sym typeface="Montserrat"/>
            </a:endParaRPr>
          </a:p>
        </p:txBody>
      </p:sp>
      <p:sp>
        <p:nvSpPr>
          <p:cNvPr id="906" name="Google Shape;906;p40"/>
          <p:cNvSpPr txBox="1"/>
          <p:nvPr/>
        </p:nvSpPr>
        <p:spPr>
          <a:xfrm>
            <a:off x="3105500" y="2178950"/>
            <a:ext cx="3115500" cy="874200"/>
          </a:xfrm>
          <a:prstGeom prst="rect">
            <a:avLst/>
          </a:prstGeom>
          <a:noFill/>
          <a:ln>
            <a:noFill/>
          </a:ln>
        </p:spPr>
        <p:txBody>
          <a:bodyPr spcFirstLastPara="1" wrap="square" lIns="91425" tIns="91425" rIns="91425" bIns="91425" anchor="t" anchorCtr="0">
            <a:spAutoFit/>
          </a:bodyPr>
          <a:lstStyle/>
          <a:p>
            <a:pPr marL="457200" lvl="0" indent="-279400" algn="l" rtl="0">
              <a:lnSpc>
                <a:spcPct val="115000"/>
              </a:lnSpc>
              <a:spcBef>
                <a:spcPts val="1200"/>
              </a:spcBef>
              <a:spcAft>
                <a:spcPts val="0"/>
              </a:spcAft>
              <a:buSzPts val="800"/>
              <a:buFont typeface="Montserrat"/>
              <a:buChar char="●"/>
            </a:pPr>
            <a:r>
              <a:rPr lang="es-ES" sz="800">
                <a:solidFill>
                  <a:srgbClr val="000000"/>
                </a:solidFill>
                <a:latin typeface="Montserrat"/>
                <a:ea typeface="Montserrat"/>
                <a:cs typeface="Montserrat"/>
                <a:sym typeface="Montserrat"/>
              </a:rPr>
              <a:t>Visita landing y tiempo de permanencia (</a:t>
            </a:r>
            <a:r>
              <a:rPr lang="es-ES" sz="800">
                <a:latin typeface="Montserrat"/>
                <a:ea typeface="Montserrat"/>
                <a:cs typeface="Montserrat"/>
                <a:sym typeface="Montserrat"/>
              </a:rPr>
              <a:t>6</a:t>
            </a:r>
            <a:r>
              <a:rPr lang="es-ES" sz="800">
                <a:solidFill>
                  <a:srgbClr val="000000"/>
                </a:solidFill>
                <a:latin typeface="Montserrat"/>
                <a:ea typeface="Montserrat"/>
                <a:cs typeface="Montserrat"/>
                <a:sym typeface="Montserrat"/>
              </a:rPr>
              <a:t>0seg)</a:t>
            </a:r>
            <a:endParaRPr sz="800">
              <a:solidFill>
                <a:srgbClr val="000000"/>
              </a:solidFill>
              <a:latin typeface="Montserrat"/>
              <a:ea typeface="Montserrat"/>
              <a:cs typeface="Montserrat"/>
              <a:sym typeface="Montserrat"/>
            </a:endParaRPr>
          </a:p>
          <a:p>
            <a:pPr marL="457200" lvl="0" indent="-279400" algn="l" rtl="0">
              <a:lnSpc>
                <a:spcPct val="115000"/>
              </a:lnSpc>
              <a:spcBef>
                <a:spcPts val="0"/>
              </a:spcBef>
              <a:spcAft>
                <a:spcPts val="0"/>
              </a:spcAft>
              <a:buSzPts val="800"/>
              <a:buFont typeface="Montserrat"/>
              <a:buChar char="●"/>
            </a:pPr>
            <a:r>
              <a:rPr lang="es-ES" sz="800">
                <a:latin typeface="Montserrat"/>
                <a:ea typeface="Montserrat"/>
                <a:cs typeface="Montserrat"/>
                <a:sym typeface="Montserrat"/>
              </a:rPr>
              <a:t>Reproducción video con audio para: “visitar el aula” </a:t>
            </a:r>
            <a:endParaRPr sz="800">
              <a:latin typeface="Montserrat"/>
              <a:ea typeface="Montserrat"/>
              <a:cs typeface="Montserrat"/>
              <a:sym typeface="Montserrat"/>
            </a:endParaRPr>
          </a:p>
          <a:p>
            <a:pPr marL="457200" lvl="0" indent="-279400" algn="l" rtl="0">
              <a:lnSpc>
                <a:spcPct val="115000"/>
              </a:lnSpc>
              <a:spcBef>
                <a:spcPts val="0"/>
              </a:spcBef>
              <a:spcAft>
                <a:spcPts val="0"/>
              </a:spcAft>
              <a:buSzPts val="800"/>
              <a:buFont typeface="Montserrat"/>
              <a:buChar char="●"/>
            </a:pPr>
            <a:r>
              <a:rPr lang="es-ES" sz="800">
                <a:solidFill>
                  <a:srgbClr val="000000"/>
                </a:solidFill>
                <a:latin typeface="Montserrat"/>
                <a:ea typeface="Montserrat"/>
                <a:cs typeface="Montserrat"/>
                <a:sym typeface="Montserrat"/>
              </a:rPr>
              <a:t>Scroll depth (</a:t>
            </a:r>
            <a:r>
              <a:rPr lang="es-ES" sz="800">
                <a:latin typeface="Montserrat"/>
                <a:ea typeface="Montserrat"/>
                <a:cs typeface="Montserrat"/>
                <a:sym typeface="Montserrat"/>
              </a:rPr>
              <a:t>7</a:t>
            </a:r>
            <a:r>
              <a:rPr lang="es-ES" sz="800">
                <a:solidFill>
                  <a:srgbClr val="000000"/>
                </a:solidFill>
                <a:latin typeface="Montserrat"/>
                <a:ea typeface="Montserrat"/>
                <a:cs typeface="Montserrat"/>
                <a:sym typeface="Montserrat"/>
              </a:rPr>
              <a:t>5% hasta llegar abajo de la página)</a:t>
            </a:r>
            <a:endParaRPr sz="800">
              <a:latin typeface="Montserrat"/>
              <a:ea typeface="Montserrat"/>
              <a:cs typeface="Montserrat"/>
              <a:sym typeface="Montserrat"/>
            </a:endParaRPr>
          </a:p>
        </p:txBody>
      </p:sp>
      <p:sp>
        <p:nvSpPr>
          <p:cNvPr id="907" name="Google Shape;907;p40"/>
          <p:cNvSpPr txBox="1"/>
          <p:nvPr/>
        </p:nvSpPr>
        <p:spPr>
          <a:xfrm>
            <a:off x="3105500" y="3258300"/>
            <a:ext cx="3225600" cy="449400"/>
          </a:xfrm>
          <a:prstGeom prst="rect">
            <a:avLst/>
          </a:prstGeom>
          <a:noFill/>
          <a:ln>
            <a:noFill/>
          </a:ln>
        </p:spPr>
        <p:txBody>
          <a:bodyPr spcFirstLastPara="1" wrap="square" lIns="91425" tIns="91425" rIns="91425" bIns="91425" anchor="t" anchorCtr="0">
            <a:spAutoFit/>
          </a:bodyPr>
          <a:lstStyle/>
          <a:p>
            <a:pPr marL="457200" lvl="0" indent="-279400" algn="l" rtl="0">
              <a:lnSpc>
                <a:spcPct val="115000"/>
              </a:lnSpc>
              <a:spcBef>
                <a:spcPts val="1200"/>
              </a:spcBef>
              <a:spcAft>
                <a:spcPts val="0"/>
              </a:spcAft>
              <a:buClr>
                <a:srgbClr val="000000"/>
              </a:buClr>
              <a:buSzPts val="800"/>
              <a:buFont typeface="Montserrat"/>
              <a:buChar char="●"/>
            </a:pPr>
            <a:r>
              <a:rPr lang="es-ES" sz="800">
                <a:latin typeface="Montserrat"/>
                <a:ea typeface="Montserrat"/>
                <a:cs typeface="Montserrat"/>
                <a:sym typeface="Montserrat"/>
              </a:rPr>
              <a:t>Formulario completado y enviado.</a:t>
            </a:r>
            <a:r>
              <a:rPr lang="es-ES" sz="800">
                <a:solidFill>
                  <a:srgbClr val="000000"/>
                </a:solidFill>
                <a:latin typeface="Montserrat"/>
                <a:ea typeface="Montserrat"/>
                <a:cs typeface="Montserrat"/>
                <a:sym typeface="Montserrat"/>
              </a:rPr>
              <a:t> </a:t>
            </a:r>
            <a:endParaRPr sz="800">
              <a:latin typeface="Montserrat"/>
              <a:ea typeface="Montserrat"/>
              <a:cs typeface="Montserrat"/>
              <a:sym typeface="Montserrat"/>
            </a:endParaRPr>
          </a:p>
          <a:p>
            <a:pPr marL="457200" lvl="0" indent="-279400" algn="l" rtl="0">
              <a:lnSpc>
                <a:spcPct val="115000"/>
              </a:lnSpc>
              <a:spcBef>
                <a:spcPts val="0"/>
              </a:spcBef>
              <a:spcAft>
                <a:spcPts val="0"/>
              </a:spcAft>
              <a:buClr>
                <a:srgbClr val="000000"/>
              </a:buClr>
              <a:buSzPts val="800"/>
              <a:buFont typeface="Montserrat"/>
              <a:buChar char="●"/>
            </a:pPr>
            <a:r>
              <a:rPr lang="es-ES" sz="800">
                <a:solidFill>
                  <a:schemeClr val="dk1"/>
                </a:solidFill>
                <a:latin typeface="Montserrat"/>
                <a:ea typeface="Montserrat"/>
                <a:cs typeface="Montserrat"/>
                <a:sym typeface="Montserrat"/>
              </a:rPr>
              <a:t>Click/interacción  en botón Whatsapp</a:t>
            </a:r>
            <a:endParaRPr sz="800">
              <a:solidFill>
                <a:srgbClr val="000000"/>
              </a:solidFill>
              <a:latin typeface="Montserrat"/>
              <a:ea typeface="Montserrat"/>
              <a:cs typeface="Montserrat"/>
              <a:sym typeface="Montserrat"/>
            </a:endParaRPr>
          </a:p>
        </p:txBody>
      </p:sp>
      <p:sp>
        <p:nvSpPr>
          <p:cNvPr id="908" name="Google Shape;908;p40"/>
          <p:cNvSpPr txBox="1"/>
          <p:nvPr/>
        </p:nvSpPr>
        <p:spPr>
          <a:xfrm>
            <a:off x="6100375" y="3130975"/>
            <a:ext cx="1121700" cy="3693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1200"/>
              </a:spcBef>
              <a:spcAft>
                <a:spcPts val="1200"/>
              </a:spcAft>
              <a:buNone/>
            </a:pPr>
            <a:r>
              <a:rPr lang="es-ES" sz="1200">
                <a:latin typeface="Montserrat"/>
                <a:ea typeface="Montserrat"/>
                <a:cs typeface="Montserrat"/>
                <a:sym typeface="Montserrat"/>
              </a:rPr>
              <a:t>500</a:t>
            </a:r>
            <a:endParaRPr sz="1200">
              <a:solidFill>
                <a:srgbClr val="000000"/>
              </a:solidFill>
              <a:latin typeface="Montserrat"/>
              <a:ea typeface="Montserrat"/>
              <a:cs typeface="Montserrat"/>
              <a:sym typeface="Montserrat"/>
            </a:endParaRPr>
          </a:p>
        </p:txBody>
      </p:sp>
      <p:sp>
        <p:nvSpPr>
          <p:cNvPr id="909" name="Google Shape;909;p40"/>
          <p:cNvSpPr txBox="1"/>
          <p:nvPr/>
        </p:nvSpPr>
        <p:spPr>
          <a:xfrm>
            <a:off x="6340000" y="2068463"/>
            <a:ext cx="636600" cy="3693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1200"/>
              </a:spcBef>
              <a:spcAft>
                <a:spcPts val="1200"/>
              </a:spcAft>
              <a:buNone/>
            </a:pPr>
            <a:r>
              <a:rPr lang="es-ES" sz="1200">
                <a:latin typeface="Montserrat"/>
                <a:ea typeface="Montserrat"/>
                <a:cs typeface="Montserrat"/>
                <a:sym typeface="Montserrat"/>
              </a:rPr>
              <a:t>200</a:t>
            </a:r>
            <a:endParaRPr sz="1200">
              <a:solidFill>
                <a:srgbClr val="000000"/>
              </a:solidFill>
              <a:latin typeface="Montserrat"/>
              <a:ea typeface="Montserrat"/>
              <a:cs typeface="Montserrat"/>
              <a:sym typeface="Montserrat"/>
            </a:endParaRPr>
          </a:p>
        </p:txBody>
      </p:sp>
      <p:sp>
        <p:nvSpPr>
          <p:cNvPr id="910" name="Google Shape;910;p40"/>
          <p:cNvSpPr txBox="1"/>
          <p:nvPr/>
        </p:nvSpPr>
        <p:spPr>
          <a:xfrm>
            <a:off x="3105500" y="3995763"/>
            <a:ext cx="2397300" cy="307800"/>
          </a:xfrm>
          <a:prstGeom prst="rect">
            <a:avLst/>
          </a:prstGeom>
          <a:noFill/>
          <a:ln>
            <a:noFill/>
          </a:ln>
        </p:spPr>
        <p:txBody>
          <a:bodyPr spcFirstLastPara="1" wrap="square" lIns="91425" tIns="91425" rIns="91425" bIns="91425" anchor="t" anchorCtr="0">
            <a:spAutoFit/>
          </a:bodyPr>
          <a:lstStyle/>
          <a:p>
            <a:pPr marL="457200" lvl="0" indent="-279400" algn="l" rtl="0">
              <a:lnSpc>
                <a:spcPct val="115000"/>
              </a:lnSpc>
              <a:spcBef>
                <a:spcPts val="1200"/>
              </a:spcBef>
              <a:spcAft>
                <a:spcPts val="0"/>
              </a:spcAft>
              <a:buClr>
                <a:srgbClr val="000000"/>
              </a:buClr>
              <a:buSzPts val="800"/>
              <a:buFont typeface="Montserrat"/>
              <a:buChar char="●"/>
            </a:pPr>
            <a:r>
              <a:rPr lang="es-ES" sz="800">
                <a:solidFill>
                  <a:srgbClr val="000000"/>
                </a:solidFill>
                <a:latin typeface="Montserrat"/>
                <a:ea typeface="Montserrat"/>
                <a:cs typeface="Montserrat"/>
                <a:sym typeface="Montserrat"/>
              </a:rPr>
              <a:t>Matrícula co</a:t>
            </a:r>
            <a:r>
              <a:rPr lang="es-ES" sz="800">
                <a:latin typeface="Montserrat"/>
                <a:ea typeface="Montserrat"/>
                <a:cs typeface="Montserrat"/>
                <a:sym typeface="Montserrat"/>
              </a:rPr>
              <a:t>mpletada</a:t>
            </a:r>
            <a:endParaRPr sz="800">
              <a:solidFill>
                <a:srgbClr val="000000"/>
              </a:solidFill>
              <a:latin typeface="Montserrat"/>
              <a:ea typeface="Montserrat"/>
              <a:cs typeface="Montserrat"/>
              <a:sym typeface="Montserrat"/>
            </a:endParaRPr>
          </a:p>
        </p:txBody>
      </p:sp>
      <p:sp>
        <p:nvSpPr>
          <p:cNvPr id="911" name="Google Shape;911;p40"/>
          <p:cNvSpPr txBox="1"/>
          <p:nvPr/>
        </p:nvSpPr>
        <p:spPr>
          <a:xfrm>
            <a:off x="6034200" y="3995775"/>
            <a:ext cx="1016400" cy="6741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1200"/>
              </a:spcBef>
              <a:spcAft>
                <a:spcPts val="0"/>
              </a:spcAft>
              <a:buNone/>
            </a:pPr>
            <a:r>
              <a:rPr lang="es-ES" sz="1200">
                <a:latin typeface="Montserrat"/>
                <a:ea typeface="Montserrat"/>
                <a:cs typeface="Montserrat"/>
                <a:sym typeface="Montserrat"/>
              </a:rPr>
              <a:t>1000</a:t>
            </a:r>
            <a:endParaRPr sz="1200">
              <a:solidFill>
                <a:srgbClr val="000000"/>
              </a:solidFill>
              <a:latin typeface="Montserrat"/>
              <a:ea typeface="Montserrat"/>
              <a:cs typeface="Montserrat"/>
              <a:sym typeface="Montserrat"/>
            </a:endParaRPr>
          </a:p>
          <a:p>
            <a:pPr marL="457200" lvl="0" indent="0" algn="l" rtl="0">
              <a:lnSpc>
                <a:spcPct val="115000"/>
              </a:lnSpc>
              <a:spcBef>
                <a:spcPts val="1200"/>
              </a:spcBef>
              <a:spcAft>
                <a:spcPts val="1200"/>
              </a:spcAft>
              <a:buNone/>
            </a:pPr>
            <a:endParaRPr sz="800">
              <a:solidFill>
                <a:srgbClr val="000000"/>
              </a:solidFill>
              <a:latin typeface="Montserrat"/>
              <a:ea typeface="Montserrat"/>
              <a:cs typeface="Montserrat"/>
              <a:sym typeface="Montserrat"/>
            </a:endParaRPr>
          </a:p>
        </p:txBody>
      </p:sp>
      <p:sp>
        <p:nvSpPr>
          <p:cNvPr id="912" name="Google Shape;912;p40"/>
          <p:cNvSpPr txBox="1"/>
          <p:nvPr/>
        </p:nvSpPr>
        <p:spPr>
          <a:xfrm>
            <a:off x="6034200" y="1255775"/>
            <a:ext cx="1016400" cy="674100"/>
          </a:xfrm>
          <a:prstGeom prst="rect">
            <a:avLst/>
          </a:prstGeom>
          <a:noFill/>
          <a:ln>
            <a:noFill/>
          </a:ln>
        </p:spPr>
        <p:txBody>
          <a:bodyPr spcFirstLastPara="1" wrap="square" lIns="91425" tIns="91425" rIns="91425" bIns="91425" anchor="t" anchorCtr="0">
            <a:spAutoFit/>
          </a:bodyPr>
          <a:lstStyle/>
          <a:p>
            <a:pPr marL="457200" lvl="0" indent="0" algn="ctr" rtl="0">
              <a:lnSpc>
                <a:spcPct val="115000"/>
              </a:lnSpc>
              <a:spcBef>
                <a:spcPts val="1200"/>
              </a:spcBef>
              <a:spcAft>
                <a:spcPts val="0"/>
              </a:spcAft>
              <a:buNone/>
            </a:pPr>
            <a:r>
              <a:rPr lang="es-ES" sz="1200">
                <a:latin typeface="Montserrat"/>
                <a:ea typeface="Montserrat"/>
                <a:cs typeface="Montserrat"/>
                <a:sym typeface="Montserrat"/>
              </a:rPr>
              <a:t>100</a:t>
            </a:r>
            <a:endParaRPr sz="1200">
              <a:solidFill>
                <a:srgbClr val="000000"/>
              </a:solidFill>
              <a:latin typeface="Montserrat"/>
              <a:ea typeface="Montserrat"/>
              <a:cs typeface="Montserrat"/>
              <a:sym typeface="Montserrat"/>
            </a:endParaRPr>
          </a:p>
          <a:p>
            <a:pPr marL="457200" lvl="0" indent="0" algn="ctr" rtl="0">
              <a:lnSpc>
                <a:spcPct val="115000"/>
              </a:lnSpc>
              <a:spcBef>
                <a:spcPts val="1200"/>
              </a:spcBef>
              <a:spcAft>
                <a:spcPts val="1200"/>
              </a:spcAft>
              <a:buNone/>
            </a:pPr>
            <a:endParaRPr sz="800">
              <a:solidFill>
                <a:srgbClr val="000000"/>
              </a:solidFill>
              <a:latin typeface="Montserrat"/>
              <a:ea typeface="Montserrat"/>
              <a:cs typeface="Montserrat"/>
              <a:sym typeface="Montserrat"/>
            </a:endParaRPr>
          </a:p>
        </p:txBody>
      </p:sp>
      <p:sp>
        <p:nvSpPr>
          <p:cNvPr id="913" name="Google Shape;913;p40"/>
          <p:cNvSpPr txBox="1"/>
          <p:nvPr/>
        </p:nvSpPr>
        <p:spPr>
          <a:xfrm>
            <a:off x="7249500" y="1214313"/>
            <a:ext cx="1663500" cy="326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ES" sz="800">
                <a:solidFill>
                  <a:schemeClr val="dk1"/>
                </a:solidFill>
                <a:latin typeface="Montserrat"/>
                <a:ea typeface="Montserrat"/>
                <a:cs typeface="Montserrat"/>
                <a:sym typeface="Montserrat"/>
              </a:rPr>
              <a:t>Generamos reconocimiento de marca clave que influye en futuras decisiones de compra, pero sin ingresos inmediatos. </a:t>
            </a:r>
            <a:endParaRPr sz="800">
              <a:solidFill>
                <a:schemeClr val="dk1"/>
              </a:solidFill>
              <a:latin typeface="Montserrat"/>
              <a:ea typeface="Montserrat"/>
              <a:cs typeface="Montserrat"/>
              <a:sym typeface="Montserrat"/>
            </a:endParaRPr>
          </a:p>
          <a:p>
            <a:pPr marL="0" lvl="0" indent="0" algn="l" rtl="0">
              <a:spcBef>
                <a:spcPts val="0"/>
              </a:spcBef>
              <a:spcAft>
                <a:spcPts val="0"/>
              </a:spcAft>
              <a:buNone/>
            </a:pPr>
            <a:endParaRPr sz="800">
              <a:solidFill>
                <a:schemeClr val="dk1"/>
              </a:solidFill>
              <a:latin typeface="Montserrat"/>
              <a:ea typeface="Montserrat"/>
              <a:cs typeface="Montserrat"/>
              <a:sym typeface="Montserrat"/>
            </a:endParaRPr>
          </a:p>
          <a:p>
            <a:pPr marL="0" lvl="0" indent="0" algn="l" rtl="0">
              <a:spcBef>
                <a:spcPts val="0"/>
              </a:spcBef>
              <a:spcAft>
                <a:spcPts val="0"/>
              </a:spcAft>
              <a:buNone/>
            </a:pPr>
            <a:endParaRPr sz="800" b="1">
              <a:solidFill>
                <a:schemeClr val="dk1"/>
              </a:solidFill>
              <a:latin typeface="Montserrat"/>
              <a:ea typeface="Montserrat"/>
              <a:cs typeface="Montserrat"/>
              <a:sym typeface="Montserrat"/>
            </a:endParaRPr>
          </a:p>
          <a:p>
            <a:pPr marL="0" lvl="0" indent="0" algn="l" rtl="0">
              <a:spcBef>
                <a:spcPts val="0"/>
              </a:spcBef>
              <a:spcAft>
                <a:spcPts val="0"/>
              </a:spcAft>
              <a:buNone/>
            </a:pPr>
            <a:r>
              <a:rPr lang="es-ES" sz="800">
                <a:solidFill>
                  <a:schemeClr val="dk1"/>
                </a:solidFill>
                <a:latin typeface="Montserrat"/>
                <a:ea typeface="Montserrat"/>
                <a:cs typeface="Montserrat"/>
                <a:sym typeface="Montserrat"/>
              </a:rPr>
              <a:t>Refleja mayor interés, con usuarios considerando opciones.</a:t>
            </a:r>
            <a:endParaRPr sz="800">
              <a:solidFill>
                <a:schemeClr val="dk1"/>
              </a:solidFill>
              <a:latin typeface="Montserrat"/>
              <a:ea typeface="Montserrat"/>
              <a:cs typeface="Montserrat"/>
              <a:sym typeface="Montserrat"/>
            </a:endParaRPr>
          </a:p>
          <a:p>
            <a:pPr marL="0" lvl="0" indent="0" algn="l" rtl="0">
              <a:spcBef>
                <a:spcPts val="0"/>
              </a:spcBef>
              <a:spcAft>
                <a:spcPts val="0"/>
              </a:spcAft>
              <a:buNone/>
            </a:pPr>
            <a:endParaRPr sz="800" b="1">
              <a:solidFill>
                <a:schemeClr val="dk1"/>
              </a:solidFill>
              <a:latin typeface="Montserrat"/>
              <a:ea typeface="Montserrat"/>
              <a:cs typeface="Montserrat"/>
              <a:sym typeface="Montserrat"/>
            </a:endParaRPr>
          </a:p>
          <a:p>
            <a:pPr marL="0" lvl="0" indent="0" algn="l" rtl="0">
              <a:spcBef>
                <a:spcPts val="0"/>
              </a:spcBef>
              <a:spcAft>
                <a:spcPts val="0"/>
              </a:spcAft>
              <a:buNone/>
            </a:pPr>
            <a:endParaRPr sz="800" b="1">
              <a:solidFill>
                <a:schemeClr val="dk1"/>
              </a:solidFill>
              <a:latin typeface="Montserrat"/>
              <a:ea typeface="Montserrat"/>
              <a:cs typeface="Montserrat"/>
              <a:sym typeface="Montserrat"/>
            </a:endParaRPr>
          </a:p>
          <a:p>
            <a:pPr marL="0" lvl="0" indent="0" algn="l" rtl="0">
              <a:spcBef>
                <a:spcPts val="0"/>
              </a:spcBef>
              <a:spcAft>
                <a:spcPts val="0"/>
              </a:spcAft>
              <a:buNone/>
            </a:pPr>
            <a:endParaRPr sz="800" b="1">
              <a:solidFill>
                <a:schemeClr val="dk1"/>
              </a:solidFill>
              <a:latin typeface="Montserrat"/>
              <a:ea typeface="Montserrat"/>
              <a:cs typeface="Montserrat"/>
              <a:sym typeface="Montserrat"/>
            </a:endParaRPr>
          </a:p>
          <a:p>
            <a:pPr marL="0" lvl="0" indent="0" algn="l" rtl="0">
              <a:spcBef>
                <a:spcPts val="0"/>
              </a:spcBef>
              <a:spcAft>
                <a:spcPts val="0"/>
              </a:spcAft>
              <a:buNone/>
            </a:pPr>
            <a:endParaRPr sz="800" b="1">
              <a:solidFill>
                <a:schemeClr val="dk1"/>
              </a:solidFill>
              <a:latin typeface="Montserrat"/>
              <a:ea typeface="Montserrat"/>
              <a:cs typeface="Montserrat"/>
              <a:sym typeface="Montserrat"/>
            </a:endParaRPr>
          </a:p>
          <a:p>
            <a:pPr marL="0" lvl="0" indent="0" algn="l" rtl="0">
              <a:spcBef>
                <a:spcPts val="0"/>
              </a:spcBef>
              <a:spcAft>
                <a:spcPts val="0"/>
              </a:spcAft>
              <a:buNone/>
            </a:pPr>
            <a:endParaRPr sz="800">
              <a:solidFill>
                <a:schemeClr val="dk1"/>
              </a:solidFill>
              <a:latin typeface="Montserrat"/>
              <a:ea typeface="Montserrat"/>
              <a:cs typeface="Montserrat"/>
              <a:sym typeface="Montserrat"/>
            </a:endParaRPr>
          </a:p>
          <a:p>
            <a:pPr marL="0" lvl="0" indent="0" algn="l" rtl="0">
              <a:spcBef>
                <a:spcPts val="0"/>
              </a:spcBef>
              <a:spcAft>
                <a:spcPts val="0"/>
              </a:spcAft>
              <a:buNone/>
            </a:pPr>
            <a:r>
              <a:rPr lang="es-ES" sz="800">
                <a:solidFill>
                  <a:schemeClr val="dk1"/>
                </a:solidFill>
                <a:latin typeface="Montserrat"/>
                <a:ea typeface="Montserrat"/>
                <a:cs typeface="Montserrat"/>
                <a:sym typeface="Montserrat"/>
              </a:rPr>
              <a:t>Valor alto por su cercanía a la compra.</a:t>
            </a:r>
            <a:endParaRPr sz="800">
              <a:solidFill>
                <a:schemeClr val="dk1"/>
              </a:solidFill>
              <a:latin typeface="Montserrat"/>
              <a:ea typeface="Montserrat"/>
              <a:cs typeface="Montserrat"/>
              <a:sym typeface="Montserrat"/>
            </a:endParaRPr>
          </a:p>
          <a:p>
            <a:pPr marL="0" lvl="0" indent="0" algn="l" rtl="0">
              <a:spcBef>
                <a:spcPts val="0"/>
              </a:spcBef>
              <a:spcAft>
                <a:spcPts val="0"/>
              </a:spcAft>
              <a:buNone/>
            </a:pPr>
            <a:endParaRPr sz="800">
              <a:solidFill>
                <a:schemeClr val="dk1"/>
              </a:solidFill>
              <a:latin typeface="Montserrat"/>
              <a:ea typeface="Montserrat"/>
              <a:cs typeface="Montserrat"/>
              <a:sym typeface="Montserrat"/>
            </a:endParaRPr>
          </a:p>
          <a:p>
            <a:pPr marL="0" lvl="0" indent="0" algn="l" rtl="0">
              <a:spcBef>
                <a:spcPts val="0"/>
              </a:spcBef>
              <a:spcAft>
                <a:spcPts val="0"/>
              </a:spcAft>
              <a:buNone/>
            </a:pPr>
            <a:endParaRPr sz="800">
              <a:solidFill>
                <a:schemeClr val="dk1"/>
              </a:solidFill>
              <a:latin typeface="Montserrat"/>
              <a:ea typeface="Montserrat"/>
              <a:cs typeface="Montserrat"/>
              <a:sym typeface="Montserrat"/>
            </a:endParaRPr>
          </a:p>
          <a:p>
            <a:pPr marL="0" lvl="0" indent="0" algn="l" rtl="0">
              <a:spcBef>
                <a:spcPts val="0"/>
              </a:spcBef>
              <a:spcAft>
                <a:spcPts val="0"/>
              </a:spcAft>
              <a:buNone/>
            </a:pPr>
            <a:endParaRPr sz="800">
              <a:solidFill>
                <a:schemeClr val="dk1"/>
              </a:solidFill>
              <a:latin typeface="Montserrat"/>
              <a:ea typeface="Montserrat"/>
              <a:cs typeface="Montserrat"/>
              <a:sym typeface="Montserrat"/>
            </a:endParaRPr>
          </a:p>
          <a:p>
            <a:pPr marL="0" lvl="0" indent="0" algn="l" rtl="0">
              <a:spcBef>
                <a:spcPts val="0"/>
              </a:spcBef>
              <a:spcAft>
                <a:spcPts val="0"/>
              </a:spcAft>
              <a:buNone/>
            </a:pPr>
            <a:endParaRPr sz="800">
              <a:solidFill>
                <a:schemeClr val="dk1"/>
              </a:solidFill>
              <a:latin typeface="Montserrat"/>
              <a:ea typeface="Montserrat"/>
              <a:cs typeface="Montserrat"/>
              <a:sym typeface="Montserrat"/>
            </a:endParaRPr>
          </a:p>
          <a:p>
            <a:pPr marL="0" lvl="0" indent="0" algn="l" rtl="0">
              <a:spcBef>
                <a:spcPts val="0"/>
              </a:spcBef>
              <a:spcAft>
                <a:spcPts val="0"/>
              </a:spcAft>
              <a:buNone/>
            </a:pPr>
            <a:endParaRPr sz="800">
              <a:solidFill>
                <a:schemeClr val="dk1"/>
              </a:solidFill>
              <a:latin typeface="Montserrat"/>
              <a:ea typeface="Montserrat"/>
              <a:cs typeface="Montserrat"/>
              <a:sym typeface="Montserrat"/>
            </a:endParaRPr>
          </a:p>
          <a:p>
            <a:pPr marL="0" lvl="0" indent="0" algn="l" rtl="0">
              <a:spcBef>
                <a:spcPts val="0"/>
              </a:spcBef>
              <a:spcAft>
                <a:spcPts val="0"/>
              </a:spcAft>
              <a:buNone/>
            </a:pPr>
            <a:endParaRPr sz="800">
              <a:solidFill>
                <a:schemeClr val="dk1"/>
              </a:solidFill>
              <a:latin typeface="Montserrat"/>
              <a:ea typeface="Montserrat"/>
              <a:cs typeface="Montserrat"/>
              <a:sym typeface="Montserrat"/>
            </a:endParaRPr>
          </a:p>
          <a:p>
            <a:pPr marL="0" lvl="0" indent="0" algn="l" rtl="0">
              <a:spcBef>
                <a:spcPts val="0"/>
              </a:spcBef>
              <a:spcAft>
                <a:spcPts val="0"/>
              </a:spcAft>
              <a:buNone/>
            </a:pPr>
            <a:r>
              <a:rPr lang="es-ES" sz="800">
                <a:solidFill>
                  <a:schemeClr val="dk1"/>
                </a:solidFill>
                <a:latin typeface="Montserrat"/>
                <a:ea typeface="Montserrat"/>
                <a:cs typeface="Montserrat"/>
                <a:sym typeface="Montserrat"/>
              </a:rPr>
              <a:t>Acción más valiosa, generando ingresos directos.</a:t>
            </a:r>
            <a:endParaRPr sz="800">
              <a:solidFill>
                <a:schemeClr val="dk1"/>
              </a:solidFill>
              <a:latin typeface="Montserrat"/>
              <a:ea typeface="Montserrat"/>
              <a:cs typeface="Montserrat"/>
              <a:sym typeface="Montserrat"/>
            </a:endParaRPr>
          </a:p>
        </p:txBody>
      </p:sp>
      <p:sp>
        <p:nvSpPr>
          <p:cNvPr id="914" name="Google Shape;914;p40"/>
          <p:cNvSpPr txBox="1"/>
          <p:nvPr/>
        </p:nvSpPr>
        <p:spPr>
          <a:xfrm>
            <a:off x="7173300" y="770813"/>
            <a:ext cx="1663500" cy="3540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r>
              <a:rPr lang="es-ES" sz="1100" b="1">
                <a:solidFill>
                  <a:schemeClr val="dk1"/>
                </a:solidFill>
                <a:latin typeface="Montserrat"/>
                <a:ea typeface="Montserrat"/>
                <a:cs typeface="Montserrat"/>
                <a:sym typeface="Montserrat"/>
              </a:rPr>
              <a:t>SISTEMA DE VALOR</a:t>
            </a:r>
            <a:endParaRPr sz="1100">
              <a:solidFill>
                <a:schemeClr val="dk1"/>
              </a:solidFill>
              <a:latin typeface="Montserrat"/>
              <a:ea typeface="Montserrat"/>
              <a:cs typeface="Montserrat"/>
              <a:sym typeface="Montserrat"/>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18"/>
        <p:cNvGrpSpPr/>
        <p:nvPr/>
      </p:nvGrpSpPr>
      <p:grpSpPr>
        <a:xfrm>
          <a:off x="0" y="0"/>
          <a:ext cx="0" cy="0"/>
          <a:chOff x="0" y="0"/>
          <a:chExt cx="0" cy="0"/>
        </a:xfrm>
      </p:grpSpPr>
      <p:sp>
        <p:nvSpPr>
          <p:cNvPr id="919" name="Google Shape;919;p41"/>
          <p:cNvSpPr txBox="1">
            <a:spLocks noGrp="1"/>
          </p:cNvSpPr>
          <p:nvPr>
            <p:ph type="title"/>
          </p:nvPr>
        </p:nvSpPr>
        <p:spPr>
          <a:xfrm>
            <a:off x="5884051" y="4832150"/>
            <a:ext cx="2716800" cy="174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s-ES"/>
              <a:t>Estrategia Value Based Bidding</a:t>
            </a:r>
            <a:endParaRPr/>
          </a:p>
        </p:txBody>
      </p:sp>
      <p:sp>
        <p:nvSpPr>
          <p:cNvPr id="920" name="Google Shape;920;p41"/>
          <p:cNvSpPr txBox="1"/>
          <p:nvPr/>
        </p:nvSpPr>
        <p:spPr>
          <a:xfrm>
            <a:off x="467100" y="65725"/>
            <a:ext cx="8445900" cy="615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s-ES" sz="2800" b="1">
                <a:solidFill>
                  <a:schemeClr val="dk1"/>
                </a:solidFill>
                <a:latin typeface="Montserrat"/>
                <a:ea typeface="Montserrat"/>
                <a:cs typeface="Montserrat"/>
                <a:sym typeface="Montserrat"/>
              </a:rPr>
              <a:t>ESTRATEGIA VALUE BASED BIDDING</a:t>
            </a:r>
            <a:endParaRPr sz="2800" b="1">
              <a:solidFill>
                <a:schemeClr val="dk1"/>
              </a:solidFill>
              <a:latin typeface="Montserrat"/>
              <a:ea typeface="Montserrat"/>
              <a:cs typeface="Montserrat"/>
              <a:sym typeface="Montserrat"/>
            </a:endParaRPr>
          </a:p>
        </p:txBody>
      </p:sp>
      <p:cxnSp>
        <p:nvCxnSpPr>
          <p:cNvPr id="921" name="Google Shape;921;p41"/>
          <p:cNvCxnSpPr/>
          <p:nvPr/>
        </p:nvCxnSpPr>
        <p:spPr>
          <a:xfrm>
            <a:off x="-8125" y="635775"/>
            <a:ext cx="8649000" cy="0"/>
          </a:xfrm>
          <a:prstGeom prst="straightConnector1">
            <a:avLst/>
          </a:prstGeom>
          <a:noFill/>
          <a:ln w="19050" cap="flat" cmpd="sng">
            <a:solidFill>
              <a:srgbClr val="FFC000"/>
            </a:solidFill>
            <a:prstDash val="solid"/>
            <a:round/>
            <a:headEnd type="none" w="med" len="med"/>
            <a:tailEnd type="none" w="med" len="med"/>
          </a:ln>
        </p:spPr>
      </p:cxnSp>
      <p:sp>
        <p:nvSpPr>
          <p:cNvPr id="922" name="Google Shape;922;p41"/>
          <p:cNvSpPr txBox="1"/>
          <p:nvPr/>
        </p:nvSpPr>
        <p:spPr>
          <a:xfrm>
            <a:off x="446925" y="703100"/>
            <a:ext cx="7144200" cy="338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r>
              <a:rPr lang="es-ES" sz="1000" b="1" u="sng">
                <a:solidFill>
                  <a:srgbClr val="FFC000"/>
                </a:solidFill>
                <a:latin typeface="Montserrat"/>
                <a:ea typeface="Montserrat"/>
                <a:cs typeface="Montserrat"/>
                <a:sym typeface="Montserrat"/>
              </a:rPr>
              <a:t>SEGMENTACIÓN DE AUDIENCIAS</a:t>
            </a:r>
            <a:r>
              <a:rPr lang="es-ES" sz="1000" b="1" u="sng">
                <a:solidFill>
                  <a:schemeClr val="dk1"/>
                </a:solidFill>
                <a:latin typeface="Montserrat"/>
                <a:ea typeface="Montserrat"/>
                <a:cs typeface="Montserrat"/>
                <a:sym typeface="Montserrat"/>
              </a:rPr>
              <a:t> BASADAS EN TOUCHPOINTS en cada fase del funnel</a:t>
            </a:r>
            <a:endParaRPr sz="1000">
              <a:solidFill>
                <a:schemeClr val="dk1"/>
              </a:solidFill>
              <a:latin typeface="Montserrat"/>
              <a:ea typeface="Montserrat"/>
              <a:cs typeface="Montserrat"/>
              <a:sym typeface="Montserrat"/>
            </a:endParaRPr>
          </a:p>
        </p:txBody>
      </p:sp>
      <p:sp>
        <p:nvSpPr>
          <p:cNvPr id="923" name="Google Shape;923;p41"/>
          <p:cNvSpPr txBox="1"/>
          <p:nvPr/>
        </p:nvSpPr>
        <p:spPr>
          <a:xfrm>
            <a:off x="2878125" y="1259650"/>
            <a:ext cx="5493300" cy="8004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s-ES" sz="800" b="1">
                <a:solidFill>
                  <a:schemeClr val="dk1"/>
                </a:solidFill>
                <a:latin typeface="Montserrat"/>
                <a:ea typeface="Montserrat"/>
                <a:cs typeface="Montserrat"/>
                <a:sym typeface="Montserrat"/>
              </a:rPr>
              <a:t>AUDIENCIA 1: </a:t>
            </a:r>
            <a:endParaRPr sz="800" b="1">
              <a:solidFill>
                <a:schemeClr val="dk1"/>
              </a:solidFill>
              <a:latin typeface="Montserrat"/>
              <a:ea typeface="Montserrat"/>
              <a:cs typeface="Montserrat"/>
              <a:sym typeface="Montserrat"/>
            </a:endParaRPr>
          </a:p>
          <a:p>
            <a:pPr marL="457200" lvl="0" indent="0" algn="l" rtl="0">
              <a:spcBef>
                <a:spcPts val="0"/>
              </a:spcBef>
              <a:spcAft>
                <a:spcPts val="0"/>
              </a:spcAft>
              <a:buNone/>
            </a:pPr>
            <a:endParaRPr sz="800">
              <a:solidFill>
                <a:schemeClr val="dk1"/>
              </a:solidFill>
              <a:latin typeface="Montserrat"/>
              <a:ea typeface="Montserrat"/>
              <a:cs typeface="Montserrat"/>
              <a:sym typeface="Montserrat"/>
            </a:endParaRPr>
          </a:p>
          <a:p>
            <a:pPr marL="457200" lvl="0" indent="-279400" algn="l" rtl="0">
              <a:spcBef>
                <a:spcPts val="0"/>
              </a:spcBef>
              <a:spcAft>
                <a:spcPts val="0"/>
              </a:spcAft>
              <a:buClr>
                <a:schemeClr val="dk1"/>
              </a:buClr>
              <a:buSzPts val="800"/>
              <a:buFont typeface="Montserrat"/>
              <a:buChar char="●"/>
            </a:pPr>
            <a:r>
              <a:rPr lang="es-ES" sz="800">
                <a:solidFill>
                  <a:schemeClr val="dk1"/>
                </a:solidFill>
                <a:latin typeface="Montserrat"/>
                <a:ea typeface="Montserrat"/>
                <a:cs typeface="Montserrat"/>
                <a:sym typeface="Montserrat"/>
              </a:rPr>
              <a:t>Usuarios que han hecho scroll hasta el 50% en la landing page.</a:t>
            </a:r>
            <a:endParaRPr sz="800">
              <a:solidFill>
                <a:schemeClr val="dk1"/>
              </a:solidFill>
              <a:latin typeface="Montserrat"/>
              <a:ea typeface="Montserrat"/>
              <a:cs typeface="Montserrat"/>
              <a:sym typeface="Montserrat"/>
            </a:endParaRPr>
          </a:p>
          <a:p>
            <a:pPr marL="457200" lvl="0" indent="-279400" algn="l" rtl="0">
              <a:spcBef>
                <a:spcPts val="0"/>
              </a:spcBef>
              <a:spcAft>
                <a:spcPts val="0"/>
              </a:spcAft>
              <a:buClr>
                <a:schemeClr val="dk1"/>
              </a:buClr>
              <a:buSzPts val="800"/>
              <a:buFont typeface="Montserrat"/>
              <a:buChar char="●"/>
            </a:pPr>
            <a:r>
              <a:rPr lang="es-ES" sz="800">
                <a:solidFill>
                  <a:schemeClr val="dk1"/>
                </a:solidFill>
                <a:latin typeface="Montserrat"/>
                <a:ea typeface="Montserrat"/>
                <a:cs typeface="Montserrat"/>
                <a:sym typeface="Montserrat"/>
              </a:rPr>
              <a:t>Usuarios que han visto al menos el 50% del video “visitar el aula”.</a:t>
            </a:r>
            <a:endParaRPr sz="800">
              <a:solidFill>
                <a:schemeClr val="dk1"/>
              </a:solidFill>
              <a:latin typeface="Montserrat"/>
              <a:ea typeface="Montserrat"/>
              <a:cs typeface="Montserrat"/>
              <a:sym typeface="Montserrat"/>
            </a:endParaRPr>
          </a:p>
          <a:p>
            <a:pPr marL="457200" lvl="0" indent="0" algn="l" rtl="0">
              <a:spcBef>
                <a:spcPts val="0"/>
              </a:spcBef>
              <a:spcAft>
                <a:spcPts val="0"/>
              </a:spcAft>
              <a:buNone/>
            </a:pPr>
            <a:endParaRPr sz="800">
              <a:solidFill>
                <a:schemeClr val="dk1"/>
              </a:solidFill>
              <a:latin typeface="Montserrat"/>
              <a:ea typeface="Montserrat"/>
              <a:cs typeface="Montserrat"/>
              <a:sym typeface="Montserrat"/>
            </a:endParaRPr>
          </a:p>
        </p:txBody>
      </p:sp>
      <p:sp>
        <p:nvSpPr>
          <p:cNvPr id="924" name="Google Shape;924;p41"/>
          <p:cNvSpPr/>
          <p:nvPr/>
        </p:nvSpPr>
        <p:spPr>
          <a:xfrm rot="10800000">
            <a:off x="1295830" y="2192492"/>
            <a:ext cx="1431900" cy="636000"/>
          </a:xfrm>
          <a:prstGeom prst="trapezoid">
            <a:avLst>
              <a:gd name="adj" fmla="val 25000"/>
            </a:avLst>
          </a:prstGeom>
          <a:solidFill>
            <a:srgbClr val="A64D7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25" name="Google Shape;925;p41"/>
          <p:cNvSpPr/>
          <p:nvPr/>
        </p:nvSpPr>
        <p:spPr>
          <a:xfrm rot="10800000">
            <a:off x="1485152" y="2978027"/>
            <a:ext cx="1060500" cy="699600"/>
          </a:xfrm>
          <a:prstGeom prst="trapezoid">
            <a:avLst>
              <a:gd name="adj" fmla="val 25000"/>
            </a:avLst>
          </a:prstGeom>
          <a:solidFill>
            <a:srgbClr val="FFD72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26" name="Google Shape;926;p41"/>
          <p:cNvSpPr/>
          <p:nvPr/>
        </p:nvSpPr>
        <p:spPr>
          <a:xfrm rot="10800000">
            <a:off x="1059900" y="1259638"/>
            <a:ext cx="1904700" cy="831000"/>
          </a:xfrm>
          <a:prstGeom prst="trapezoid">
            <a:avLst>
              <a:gd name="adj" fmla="val 25000"/>
            </a:avLst>
          </a:prstGeom>
          <a:solidFill>
            <a:srgbClr val="3D85C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27" name="Google Shape;927;p41"/>
          <p:cNvSpPr txBox="1"/>
          <p:nvPr/>
        </p:nvSpPr>
        <p:spPr>
          <a:xfrm>
            <a:off x="1615500" y="1513350"/>
            <a:ext cx="978000" cy="37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100" b="1">
                <a:solidFill>
                  <a:schemeClr val="lt1"/>
                </a:solidFill>
              </a:rPr>
              <a:t>Awareness</a:t>
            </a:r>
            <a:endParaRPr sz="1100" b="1">
              <a:solidFill>
                <a:schemeClr val="lt1"/>
              </a:solidFill>
            </a:endParaRPr>
          </a:p>
        </p:txBody>
      </p:sp>
      <p:sp>
        <p:nvSpPr>
          <p:cNvPr id="928" name="Google Shape;928;p41"/>
          <p:cNvSpPr txBox="1"/>
          <p:nvPr/>
        </p:nvSpPr>
        <p:spPr>
          <a:xfrm>
            <a:off x="1437300" y="2306638"/>
            <a:ext cx="1156200" cy="37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100" b="1">
                <a:solidFill>
                  <a:schemeClr val="lt1"/>
                </a:solidFill>
              </a:rPr>
              <a:t>Consideración</a:t>
            </a:r>
            <a:endParaRPr sz="1100" b="1">
              <a:solidFill>
                <a:schemeClr val="lt1"/>
              </a:solidFill>
            </a:endParaRPr>
          </a:p>
        </p:txBody>
      </p:sp>
      <p:sp>
        <p:nvSpPr>
          <p:cNvPr id="929" name="Google Shape;929;p41"/>
          <p:cNvSpPr txBox="1"/>
          <p:nvPr/>
        </p:nvSpPr>
        <p:spPr>
          <a:xfrm>
            <a:off x="1376850" y="3099950"/>
            <a:ext cx="1277100" cy="379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ES" sz="1100" b="1">
                <a:solidFill>
                  <a:schemeClr val="lt1"/>
                </a:solidFill>
              </a:rPr>
              <a:t>Conversión </a:t>
            </a:r>
            <a:endParaRPr sz="1100" b="1">
              <a:solidFill>
                <a:schemeClr val="lt1"/>
              </a:solidFill>
            </a:endParaRPr>
          </a:p>
          <a:p>
            <a:pPr marL="0" lvl="0" indent="0" algn="ctr" rtl="0">
              <a:spcBef>
                <a:spcPts val="0"/>
              </a:spcBef>
              <a:spcAft>
                <a:spcPts val="0"/>
              </a:spcAft>
              <a:buNone/>
            </a:pPr>
            <a:r>
              <a:rPr lang="es-ES" sz="1100" b="1">
                <a:solidFill>
                  <a:schemeClr val="lt1"/>
                </a:solidFill>
              </a:rPr>
              <a:t>a lead</a:t>
            </a:r>
            <a:endParaRPr sz="1100" b="1">
              <a:solidFill>
                <a:schemeClr val="lt1"/>
              </a:solidFill>
            </a:endParaRPr>
          </a:p>
        </p:txBody>
      </p:sp>
      <p:sp>
        <p:nvSpPr>
          <p:cNvPr id="930" name="Google Shape;930;p41"/>
          <p:cNvSpPr txBox="1"/>
          <p:nvPr/>
        </p:nvSpPr>
        <p:spPr>
          <a:xfrm>
            <a:off x="2909675" y="2073750"/>
            <a:ext cx="5749500" cy="9234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s-ES" sz="800" b="1">
                <a:solidFill>
                  <a:schemeClr val="dk1"/>
                </a:solidFill>
                <a:latin typeface="Montserrat"/>
                <a:ea typeface="Montserrat"/>
                <a:cs typeface="Montserrat"/>
                <a:sym typeface="Montserrat"/>
              </a:rPr>
              <a:t>AUDIENCIA 2:</a:t>
            </a:r>
            <a:br>
              <a:rPr lang="es-ES" sz="800" b="1">
                <a:solidFill>
                  <a:schemeClr val="dk1"/>
                </a:solidFill>
                <a:latin typeface="Montserrat"/>
                <a:ea typeface="Montserrat"/>
                <a:cs typeface="Montserrat"/>
                <a:sym typeface="Montserrat"/>
              </a:rPr>
            </a:br>
            <a:r>
              <a:rPr lang="es-ES" sz="800" b="1">
                <a:solidFill>
                  <a:schemeClr val="dk1"/>
                </a:solidFill>
                <a:latin typeface="Montserrat"/>
                <a:ea typeface="Montserrat"/>
                <a:cs typeface="Montserrat"/>
                <a:sym typeface="Montserrat"/>
              </a:rPr>
              <a:t> </a:t>
            </a:r>
            <a:endParaRPr sz="800" b="1">
              <a:solidFill>
                <a:schemeClr val="dk1"/>
              </a:solidFill>
              <a:latin typeface="Montserrat"/>
              <a:ea typeface="Montserrat"/>
              <a:cs typeface="Montserrat"/>
              <a:sym typeface="Montserrat"/>
            </a:endParaRPr>
          </a:p>
          <a:p>
            <a:pPr marL="457200" lvl="0" indent="-279400" algn="l" rtl="0">
              <a:spcBef>
                <a:spcPts val="0"/>
              </a:spcBef>
              <a:spcAft>
                <a:spcPts val="0"/>
              </a:spcAft>
              <a:buClr>
                <a:schemeClr val="dk1"/>
              </a:buClr>
              <a:buSzPts val="800"/>
              <a:buAutoNum type="arabicPeriod"/>
            </a:pPr>
            <a:r>
              <a:rPr lang="es-ES" sz="800">
                <a:solidFill>
                  <a:schemeClr val="dk1"/>
                </a:solidFill>
                <a:latin typeface="Montserrat"/>
                <a:ea typeface="Montserrat"/>
                <a:cs typeface="Montserrat"/>
                <a:sym typeface="Montserrat"/>
              </a:rPr>
              <a:t>Usuarios que han permanecido al menos 60 segundos en la landing page.</a:t>
            </a:r>
            <a:endParaRPr sz="800">
              <a:solidFill>
                <a:schemeClr val="dk1"/>
              </a:solidFill>
              <a:latin typeface="Montserrat"/>
              <a:ea typeface="Montserrat"/>
              <a:cs typeface="Montserrat"/>
              <a:sym typeface="Montserrat"/>
            </a:endParaRPr>
          </a:p>
          <a:p>
            <a:pPr marL="457200" lvl="0" indent="-279400" algn="l" rtl="0">
              <a:spcBef>
                <a:spcPts val="0"/>
              </a:spcBef>
              <a:spcAft>
                <a:spcPts val="0"/>
              </a:spcAft>
              <a:buClr>
                <a:schemeClr val="dk1"/>
              </a:buClr>
              <a:buSzPts val="800"/>
              <a:buAutoNum type="arabicPeriod"/>
            </a:pPr>
            <a:r>
              <a:rPr lang="es-ES" sz="800">
                <a:solidFill>
                  <a:schemeClr val="dk1"/>
                </a:solidFill>
                <a:latin typeface="Montserrat"/>
                <a:ea typeface="Montserrat"/>
                <a:cs typeface="Montserrat"/>
                <a:sym typeface="Montserrat"/>
              </a:rPr>
              <a:t>Usuarios que han reproducido el video completo de “visita el aula”</a:t>
            </a:r>
            <a:endParaRPr sz="800">
              <a:solidFill>
                <a:schemeClr val="dk1"/>
              </a:solidFill>
              <a:latin typeface="Montserrat"/>
              <a:ea typeface="Montserrat"/>
              <a:cs typeface="Montserrat"/>
              <a:sym typeface="Montserrat"/>
            </a:endParaRPr>
          </a:p>
          <a:p>
            <a:pPr marL="457200" lvl="0" indent="-279400" algn="l" rtl="0">
              <a:spcBef>
                <a:spcPts val="0"/>
              </a:spcBef>
              <a:spcAft>
                <a:spcPts val="0"/>
              </a:spcAft>
              <a:buClr>
                <a:schemeClr val="dk1"/>
              </a:buClr>
              <a:buSzPts val="800"/>
              <a:buAutoNum type="arabicPeriod"/>
            </a:pPr>
            <a:r>
              <a:rPr lang="es-ES" sz="800">
                <a:solidFill>
                  <a:schemeClr val="dk1"/>
                </a:solidFill>
                <a:latin typeface="Montserrat"/>
                <a:ea typeface="Montserrat"/>
                <a:cs typeface="Montserrat"/>
                <a:sym typeface="Montserrat"/>
              </a:rPr>
              <a:t>Usuarios que han hecho scroll más de un 75% de la landing page.</a:t>
            </a:r>
            <a:endParaRPr sz="800">
              <a:solidFill>
                <a:schemeClr val="dk1"/>
              </a:solidFill>
              <a:latin typeface="Montserrat"/>
              <a:ea typeface="Montserrat"/>
              <a:cs typeface="Montserrat"/>
              <a:sym typeface="Montserrat"/>
            </a:endParaRPr>
          </a:p>
          <a:p>
            <a:pPr marL="457200" lvl="0" indent="0" algn="l" rtl="0">
              <a:spcBef>
                <a:spcPts val="0"/>
              </a:spcBef>
              <a:spcAft>
                <a:spcPts val="0"/>
              </a:spcAft>
              <a:buNone/>
            </a:pPr>
            <a:endParaRPr sz="800">
              <a:solidFill>
                <a:schemeClr val="dk1"/>
              </a:solidFill>
              <a:latin typeface="Montserrat"/>
              <a:ea typeface="Montserrat"/>
              <a:cs typeface="Montserrat"/>
              <a:sym typeface="Montserrat"/>
            </a:endParaRPr>
          </a:p>
        </p:txBody>
      </p:sp>
      <p:sp>
        <p:nvSpPr>
          <p:cNvPr id="931" name="Google Shape;931;p41"/>
          <p:cNvSpPr txBox="1"/>
          <p:nvPr/>
        </p:nvSpPr>
        <p:spPr>
          <a:xfrm>
            <a:off x="2909675" y="2959200"/>
            <a:ext cx="5749500" cy="6771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s-ES" sz="800" b="1">
                <a:solidFill>
                  <a:schemeClr val="dk1"/>
                </a:solidFill>
                <a:latin typeface="Montserrat"/>
                <a:ea typeface="Montserrat"/>
                <a:cs typeface="Montserrat"/>
                <a:sym typeface="Montserrat"/>
              </a:rPr>
              <a:t>AUDIENCIA 3:</a:t>
            </a:r>
            <a:br>
              <a:rPr lang="es-ES" sz="800" b="1">
                <a:solidFill>
                  <a:schemeClr val="dk1"/>
                </a:solidFill>
                <a:latin typeface="Montserrat"/>
                <a:ea typeface="Montserrat"/>
                <a:cs typeface="Montserrat"/>
                <a:sym typeface="Montserrat"/>
              </a:rPr>
            </a:br>
            <a:r>
              <a:rPr lang="es-ES" sz="800" b="1">
                <a:solidFill>
                  <a:schemeClr val="dk1"/>
                </a:solidFill>
                <a:latin typeface="Montserrat"/>
                <a:ea typeface="Montserrat"/>
                <a:cs typeface="Montserrat"/>
                <a:sym typeface="Montserrat"/>
              </a:rPr>
              <a:t> </a:t>
            </a:r>
            <a:endParaRPr sz="800" b="1">
              <a:solidFill>
                <a:schemeClr val="dk1"/>
              </a:solidFill>
              <a:latin typeface="Montserrat"/>
              <a:ea typeface="Montserrat"/>
              <a:cs typeface="Montserrat"/>
              <a:sym typeface="Montserrat"/>
            </a:endParaRPr>
          </a:p>
          <a:p>
            <a:pPr marL="457200" lvl="0" indent="-279400" algn="l" rtl="0">
              <a:spcBef>
                <a:spcPts val="0"/>
              </a:spcBef>
              <a:spcAft>
                <a:spcPts val="0"/>
              </a:spcAft>
              <a:buClr>
                <a:schemeClr val="dk1"/>
              </a:buClr>
              <a:buSzPts val="800"/>
              <a:buAutoNum type="arabicPeriod"/>
            </a:pPr>
            <a:r>
              <a:rPr lang="es-ES" sz="800">
                <a:solidFill>
                  <a:schemeClr val="dk1"/>
                </a:solidFill>
                <a:latin typeface="Montserrat"/>
                <a:ea typeface="Montserrat"/>
                <a:cs typeface="Montserrat"/>
                <a:sym typeface="Montserrat"/>
              </a:rPr>
              <a:t>Usuarios que han completado y enviado formulario de contacto.</a:t>
            </a:r>
            <a:endParaRPr sz="800">
              <a:solidFill>
                <a:schemeClr val="dk1"/>
              </a:solidFill>
              <a:latin typeface="Montserrat"/>
              <a:ea typeface="Montserrat"/>
              <a:cs typeface="Montserrat"/>
              <a:sym typeface="Montserrat"/>
            </a:endParaRPr>
          </a:p>
          <a:p>
            <a:pPr marL="457200" lvl="0" indent="-279400" algn="l" rtl="0">
              <a:spcBef>
                <a:spcPts val="0"/>
              </a:spcBef>
              <a:spcAft>
                <a:spcPts val="0"/>
              </a:spcAft>
              <a:buClr>
                <a:schemeClr val="dk1"/>
              </a:buClr>
              <a:buSzPts val="800"/>
              <a:buFont typeface="Montserrat"/>
              <a:buAutoNum type="arabicPeriod"/>
            </a:pPr>
            <a:r>
              <a:rPr lang="es-ES" sz="800">
                <a:solidFill>
                  <a:schemeClr val="dk1"/>
                </a:solidFill>
                <a:latin typeface="Montserrat"/>
                <a:ea typeface="Montserrat"/>
                <a:cs typeface="Montserrat"/>
                <a:sym typeface="Montserrat"/>
              </a:rPr>
              <a:t>Usuarios que han hecho clic al botón de Whatsapp.</a:t>
            </a:r>
            <a:endParaRPr sz="800">
              <a:solidFill>
                <a:schemeClr val="dk1"/>
              </a:solidFill>
              <a:latin typeface="Montserrat"/>
              <a:ea typeface="Montserrat"/>
              <a:cs typeface="Montserrat"/>
              <a:sym typeface="Montserrat"/>
            </a:endParaRPr>
          </a:p>
        </p:txBody>
      </p:sp>
      <p:sp>
        <p:nvSpPr>
          <p:cNvPr id="932" name="Google Shape;932;p41"/>
          <p:cNvSpPr/>
          <p:nvPr/>
        </p:nvSpPr>
        <p:spPr>
          <a:xfrm rot="10800000">
            <a:off x="1704840" y="3827150"/>
            <a:ext cx="673200" cy="549900"/>
          </a:xfrm>
          <a:prstGeom prst="trapezoid">
            <a:avLst>
              <a:gd name="adj" fmla="val 25000"/>
            </a:avLst>
          </a:prstGeom>
          <a:solidFill>
            <a:srgbClr val="CC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933" name="Google Shape;933;p41"/>
          <p:cNvSpPr txBox="1"/>
          <p:nvPr/>
        </p:nvSpPr>
        <p:spPr>
          <a:xfrm>
            <a:off x="1664802" y="3903350"/>
            <a:ext cx="753300" cy="29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ES" sz="700" b="1">
                <a:solidFill>
                  <a:schemeClr val="lt1"/>
                </a:solidFill>
                <a:latin typeface="Montserrat"/>
                <a:ea typeface="Montserrat"/>
                <a:cs typeface="Montserrat"/>
                <a:sym typeface="Montserrat"/>
              </a:rPr>
              <a:t>Conversión final</a:t>
            </a:r>
            <a:endParaRPr sz="700" b="1">
              <a:solidFill>
                <a:schemeClr val="lt1"/>
              </a:solidFill>
              <a:latin typeface="Montserrat"/>
              <a:ea typeface="Montserrat"/>
              <a:cs typeface="Montserrat"/>
              <a:sym typeface="Montserrat"/>
            </a:endParaRPr>
          </a:p>
        </p:txBody>
      </p:sp>
      <p:sp>
        <p:nvSpPr>
          <p:cNvPr id="934" name="Google Shape;934;p41"/>
          <p:cNvSpPr txBox="1"/>
          <p:nvPr/>
        </p:nvSpPr>
        <p:spPr>
          <a:xfrm>
            <a:off x="2909675" y="3774225"/>
            <a:ext cx="5749500" cy="6771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s-ES" sz="800" b="1">
                <a:solidFill>
                  <a:schemeClr val="dk1"/>
                </a:solidFill>
                <a:latin typeface="Montserrat"/>
                <a:ea typeface="Montserrat"/>
                <a:cs typeface="Montserrat"/>
                <a:sym typeface="Montserrat"/>
              </a:rPr>
              <a:t>AUDIENCIA 4:</a:t>
            </a:r>
            <a:br>
              <a:rPr lang="es-ES" sz="800" b="1">
                <a:solidFill>
                  <a:schemeClr val="dk1"/>
                </a:solidFill>
                <a:latin typeface="Montserrat"/>
                <a:ea typeface="Montserrat"/>
                <a:cs typeface="Montserrat"/>
                <a:sym typeface="Montserrat"/>
              </a:rPr>
            </a:br>
            <a:r>
              <a:rPr lang="es-ES" sz="800" b="1">
                <a:solidFill>
                  <a:schemeClr val="dk1"/>
                </a:solidFill>
                <a:latin typeface="Montserrat"/>
                <a:ea typeface="Montserrat"/>
                <a:cs typeface="Montserrat"/>
                <a:sym typeface="Montserrat"/>
              </a:rPr>
              <a:t> </a:t>
            </a:r>
            <a:endParaRPr sz="800" b="1">
              <a:solidFill>
                <a:schemeClr val="dk1"/>
              </a:solidFill>
              <a:latin typeface="Montserrat"/>
              <a:ea typeface="Montserrat"/>
              <a:cs typeface="Montserrat"/>
              <a:sym typeface="Montserrat"/>
            </a:endParaRPr>
          </a:p>
          <a:p>
            <a:pPr marL="457200" lvl="0" indent="-279400" algn="l" rtl="0">
              <a:spcBef>
                <a:spcPts val="0"/>
              </a:spcBef>
              <a:spcAft>
                <a:spcPts val="0"/>
              </a:spcAft>
              <a:buClr>
                <a:schemeClr val="dk1"/>
              </a:buClr>
              <a:buSzPts val="800"/>
              <a:buFont typeface="Montserrat"/>
              <a:buAutoNum type="arabicPeriod"/>
            </a:pPr>
            <a:r>
              <a:rPr lang="es-ES" sz="800">
                <a:solidFill>
                  <a:schemeClr val="dk1"/>
                </a:solidFill>
                <a:latin typeface="Montserrat"/>
                <a:ea typeface="Montserrat"/>
                <a:cs typeface="Montserrat"/>
                <a:sym typeface="Montserrat"/>
              </a:rPr>
              <a:t>Usuarios que ya han completado la matrícula. Los excluimos de las campañas de adquisición y se realizarán campañas de fidelización. Empezaremos para un el acceso a contenido exclusivo.</a:t>
            </a:r>
            <a:endParaRPr sz="800">
              <a:solidFill>
                <a:schemeClr val="dk1"/>
              </a:solidFill>
              <a:latin typeface="Montserrat"/>
              <a:ea typeface="Montserrat"/>
              <a:cs typeface="Montserrat"/>
              <a:sym typeface="Montserrat"/>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38"/>
        <p:cNvGrpSpPr/>
        <p:nvPr/>
      </p:nvGrpSpPr>
      <p:grpSpPr>
        <a:xfrm>
          <a:off x="0" y="0"/>
          <a:ext cx="0" cy="0"/>
          <a:chOff x="0" y="0"/>
          <a:chExt cx="0" cy="0"/>
        </a:xfrm>
      </p:grpSpPr>
      <p:sp>
        <p:nvSpPr>
          <p:cNvPr id="939" name="Google Shape;939;p42"/>
          <p:cNvSpPr txBox="1">
            <a:spLocks noGrp="1"/>
          </p:cNvSpPr>
          <p:nvPr>
            <p:ph type="title"/>
          </p:nvPr>
        </p:nvSpPr>
        <p:spPr>
          <a:xfrm>
            <a:off x="5884051" y="4832150"/>
            <a:ext cx="2716800" cy="174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s-ES"/>
              <a:t>Campaña de Google Ads</a:t>
            </a:r>
            <a:endParaRPr/>
          </a:p>
        </p:txBody>
      </p:sp>
      <p:sp>
        <p:nvSpPr>
          <p:cNvPr id="940" name="Google Shape;940;p42"/>
          <p:cNvSpPr txBox="1"/>
          <p:nvPr/>
        </p:nvSpPr>
        <p:spPr>
          <a:xfrm>
            <a:off x="467100" y="65725"/>
            <a:ext cx="8445900" cy="615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s-ES" sz="2800" b="1">
                <a:solidFill>
                  <a:schemeClr val="dk1"/>
                </a:solidFill>
                <a:latin typeface="Montserrat"/>
                <a:ea typeface="Montserrat"/>
                <a:cs typeface="Montserrat"/>
                <a:sym typeface="Montserrat"/>
              </a:rPr>
              <a:t>ESTRATEGIA VALUE BASED BIDDING</a:t>
            </a:r>
            <a:endParaRPr sz="2800" b="1">
              <a:solidFill>
                <a:schemeClr val="dk1"/>
              </a:solidFill>
              <a:latin typeface="Montserrat"/>
              <a:ea typeface="Montserrat"/>
              <a:cs typeface="Montserrat"/>
              <a:sym typeface="Montserrat"/>
            </a:endParaRPr>
          </a:p>
        </p:txBody>
      </p:sp>
      <p:cxnSp>
        <p:nvCxnSpPr>
          <p:cNvPr id="941" name="Google Shape;941;p42"/>
          <p:cNvCxnSpPr/>
          <p:nvPr/>
        </p:nvCxnSpPr>
        <p:spPr>
          <a:xfrm>
            <a:off x="-8125" y="635775"/>
            <a:ext cx="8649000" cy="0"/>
          </a:xfrm>
          <a:prstGeom prst="straightConnector1">
            <a:avLst/>
          </a:prstGeom>
          <a:noFill/>
          <a:ln w="19050" cap="flat" cmpd="sng">
            <a:solidFill>
              <a:srgbClr val="FFC000"/>
            </a:solidFill>
            <a:prstDash val="solid"/>
            <a:round/>
            <a:headEnd type="none" w="med" len="med"/>
            <a:tailEnd type="none" w="med" len="med"/>
          </a:ln>
        </p:spPr>
      </p:cxnSp>
      <p:sp>
        <p:nvSpPr>
          <p:cNvPr id="942" name="Google Shape;942;p42"/>
          <p:cNvSpPr txBox="1"/>
          <p:nvPr/>
        </p:nvSpPr>
        <p:spPr>
          <a:xfrm>
            <a:off x="640950" y="803750"/>
            <a:ext cx="8098200" cy="369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r>
              <a:rPr lang="es-ES" sz="1200" b="1">
                <a:solidFill>
                  <a:srgbClr val="FFC000"/>
                </a:solidFill>
                <a:latin typeface="Montserrat"/>
                <a:ea typeface="Montserrat"/>
                <a:cs typeface="Montserrat"/>
                <a:sym typeface="Montserrat"/>
              </a:rPr>
              <a:t>PROYECCIÓN DE MEJORAS DE MÉTRICAS TRAS APLICAR VBB EN NUESTRA ESTRATEGIA</a:t>
            </a:r>
            <a:endParaRPr sz="1200">
              <a:solidFill>
                <a:schemeClr val="dk1"/>
              </a:solidFill>
              <a:latin typeface="Montserrat"/>
              <a:ea typeface="Montserrat"/>
              <a:cs typeface="Montserrat"/>
              <a:sym typeface="Montserrat"/>
            </a:endParaRPr>
          </a:p>
        </p:txBody>
      </p:sp>
      <p:sp>
        <p:nvSpPr>
          <p:cNvPr id="943" name="Google Shape;943;p42"/>
          <p:cNvSpPr txBox="1"/>
          <p:nvPr/>
        </p:nvSpPr>
        <p:spPr>
          <a:xfrm>
            <a:off x="391500" y="3355675"/>
            <a:ext cx="8361000" cy="1200600"/>
          </a:xfrm>
          <a:prstGeom prst="rect">
            <a:avLst/>
          </a:prstGeom>
          <a:noFill/>
          <a:ln>
            <a:noFill/>
          </a:ln>
        </p:spPr>
        <p:txBody>
          <a:bodyPr spcFirstLastPara="1" wrap="square" lIns="91425" tIns="91425" rIns="91425" bIns="91425" anchor="t" anchorCtr="0">
            <a:spAutoFit/>
          </a:bodyPr>
          <a:lstStyle/>
          <a:p>
            <a:pPr marL="914400" lvl="0" indent="0" algn="l" rtl="0">
              <a:spcBef>
                <a:spcPts val="0"/>
              </a:spcBef>
              <a:spcAft>
                <a:spcPts val="0"/>
              </a:spcAft>
              <a:buNone/>
            </a:pPr>
            <a:r>
              <a:rPr lang="es-ES" sz="1100" b="1">
                <a:solidFill>
                  <a:schemeClr val="dk1"/>
                </a:solidFill>
                <a:latin typeface="Montserrat"/>
                <a:ea typeface="Montserrat"/>
                <a:cs typeface="Montserrat"/>
                <a:sym typeface="Montserrat"/>
              </a:rPr>
              <a:t>BENEFICIOS QUE CONSEGUIREMOS CON LA ESTRATEGIA VBB: Conversiones más eficientes</a:t>
            </a:r>
            <a:endParaRPr sz="1100" b="1">
              <a:solidFill>
                <a:schemeClr val="dk1"/>
              </a:solidFill>
              <a:latin typeface="Montserrat"/>
              <a:ea typeface="Montserrat"/>
              <a:cs typeface="Montserrat"/>
              <a:sym typeface="Montserrat"/>
            </a:endParaRPr>
          </a:p>
          <a:p>
            <a:pPr marL="457200" lvl="0" indent="0" algn="l" rtl="0">
              <a:spcBef>
                <a:spcPts val="0"/>
              </a:spcBef>
              <a:spcAft>
                <a:spcPts val="0"/>
              </a:spcAft>
              <a:buNone/>
            </a:pPr>
            <a:endParaRPr sz="1100">
              <a:solidFill>
                <a:schemeClr val="dk1"/>
              </a:solidFill>
              <a:latin typeface="Montserrat"/>
              <a:ea typeface="Montserrat"/>
              <a:cs typeface="Montserrat"/>
              <a:sym typeface="Montserrat"/>
            </a:endParaRPr>
          </a:p>
          <a:p>
            <a:pPr marL="914400" lvl="0" indent="-298450" algn="l" rtl="0">
              <a:spcBef>
                <a:spcPts val="0"/>
              </a:spcBef>
              <a:spcAft>
                <a:spcPts val="0"/>
              </a:spcAft>
              <a:buClr>
                <a:schemeClr val="dk1"/>
              </a:buClr>
              <a:buSzPts val="1100"/>
              <a:buChar char="●"/>
            </a:pPr>
            <a:r>
              <a:rPr lang="es-ES" sz="1100" b="1">
                <a:solidFill>
                  <a:schemeClr val="dk1"/>
                </a:solidFill>
                <a:latin typeface="Montserrat"/>
                <a:ea typeface="Montserrat"/>
                <a:cs typeface="Montserrat"/>
                <a:sym typeface="Montserrat"/>
              </a:rPr>
              <a:t>Optimización del gasto: </a:t>
            </a:r>
            <a:r>
              <a:rPr lang="es-ES" sz="1100">
                <a:solidFill>
                  <a:schemeClr val="dk1"/>
                </a:solidFill>
                <a:latin typeface="Montserrat"/>
                <a:ea typeface="Montserrat"/>
                <a:cs typeface="Montserrat"/>
                <a:sym typeface="Montserrat"/>
              </a:rPr>
              <a:t>Mejor asignación del presupuesto basado en el valor real de los usuarios asignado.</a:t>
            </a:r>
            <a:endParaRPr sz="1100">
              <a:solidFill>
                <a:schemeClr val="dk1"/>
              </a:solidFill>
              <a:latin typeface="Montserrat"/>
              <a:ea typeface="Montserrat"/>
              <a:cs typeface="Montserrat"/>
              <a:sym typeface="Montserrat"/>
            </a:endParaRPr>
          </a:p>
          <a:p>
            <a:pPr marL="914400" lvl="0" indent="-298450" algn="l" rtl="0">
              <a:spcBef>
                <a:spcPts val="0"/>
              </a:spcBef>
              <a:spcAft>
                <a:spcPts val="0"/>
              </a:spcAft>
              <a:buClr>
                <a:schemeClr val="dk1"/>
              </a:buClr>
              <a:buSzPts val="1100"/>
              <a:buChar char="●"/>
            </a:pPr>
            <a:r>
              <a:rPr lang="es-ES" sz="1100" b="1">
                <a:solidFill>
                  <a:schemeClr val="dk1"/>
                </a:solidFill>
                <a:latin typeface="Montserrat"/>
                <a:ea typeface="Montserrat"/>
                <a:cs typeface="Montserrat"/>
                <a:sym typeface="Montserrat"/>
              </a:rPr>
              <a:t>Mejora del ROAS: </a:t>
            </a:r>
            <a:r>
              <a:rPr lang="es-ES" sz="1100">
                <a:solidFill>
                  <a:schemeClr val="dk1"/>
                </a:solidFill>
                <a:latin typeface="Montserrat"/>
                <a:ea typeface="Montserrat"/>
                <a:cs typeface="Montserrat"/>
                <a:sym typeface="Montserrat"/>
              </a:rPr>
              <a:t>Maximización de ingresos y dar prioridad a las audiencias más valiosas.</a:t>
            </a:r>
            <a:endParaRPr sz="1100">
              <a:solidFill>
                <a:schemeClr val="dk1"/>
              </a:solidFill>
              <a:latin typeface="Montserrat"/>
              <a:ea typeface="Montserrat"/>
              <a:cs typeface="Montserrat"/>
              <a:sym typeface="Montserrat"/>
            </a:endParaRPr>
          </a:p>
          <a:p>
            <a:pPr marL="914400" lvl="0" indent="-298450" algn="l" rtl="0">
              <a:spcBef>
                <a:spcPts val="0"/>
              </a:spcBef>
              <a:spcAft>
                <a:spcPts val="0"/>
              </a:spcAft>
              <a:buClr>
                <a:schemeClr val="dk1"/>
              </a:buClr>
              <a:buSzPts val="1100"/>
              <a:buChar char="●"/>
            </a:pPr>
            <a:r>
              <a:rPr lang="es-ES" sz="1100" b="1" i="1">
                <a:solidFill>
                  <a:schemeClr val="dk1"/>
                </a:solidFill>
                <a:latin typeface="Montserrat"/>
                <a:ea typeface="Montserrat"/>
                <a:cs typeface="Montserrat"/>
                <a:sym typeface="Montserrat"/>
              </a:rPr>
              <a:t>Personalización:</a:t>
            </a:r>
            <a:r>
              <a:rPr lang="es-ES" sz="1100" b="1">
                <a:solidFill>
                  <a:schemeClr val="dk1"/>
                </a:solidFill>
                <a:latin typeface="Montserrat"/>
                <a:ea typeface="Montserrat"/>
                <a:cs typeface="Montserrat"/>
                <a:sym typeface="Montserrat"/>
              </a:rPr>
              <a:t> </a:t>
            </a:r>
            <a:r>
              <a:rPr lang="es-ES" sz="1100">
                <a:solidFill>
                  <a:schemeClr val="dk1"/>
                </a:solidFill>
                <a:latin typeface="Montserrat"/>
                <a:ea typeface="Montserrat"/>
                <a:cs typeface="Montserrat"/>
                <a:sym typeface="Montserrat"/>
              </a:rPr>
              <a:t>Audiencias segmentadas por interés y reciben mensajes publicitarios más relevados</a:t>
            </a:r>
            <a:endParaRPr sz="1100">
              <a:solidFill>
                <a:schemeClr val="dk1"/>
              </a:solidFill>
              <a:latin typeface="Montserrat"/>
              <a:ea typeface="Montserrat"/>
              <a:cs typeface="Montserrat"/>
              <a:sym typeface="Montserrat"/>
            </a:endParaRPr>
          </a:p>
        </p:txBody>
      </p:sp>
      <p:graphicFrame>
        <p:nvGraphicFramePr>
          <p:cNvPr id="944" name="Google Shape;944;p42"/>
          <p:cNvGraphicFramePr/>
          <p:nvPr/>
        </p:nvGraphicFramePr>
        <p:xfrm>
          <a:off x="601625" y="1295488"/>
          <a:ext cx="7791200" cy="1666175"/>
        </p:xfrm>
        <a:graphic>
          <a:graphicData uri="http://schemas.openxmlformats.org/drawingml/2006/table">
            <a:tbl>
              <a:tblPr>
                <a:noFill/>
                <a:tableStyleId>{B13DFDC4-E699-40D4-AC8A-E00AA75526CE}</a:tableStyleId>
              </a:tblPr>
              <a:tblGrid>
                <a:gridCol w="998875">
                  <a:extLst>
                    <a:ext uri="{9D8B030D-6E8A-4147-A177-3AD203B41FA5}">
                      <a16:colId xmlns:a16="http://schemas.microsoft.com/office/drawing/2014/main" val="20000"/>
                    </a:ext>
                  </a:extLst>
                </a:gridCol>
                <a:gridCol w="1728050">
                  <a:extLst>
                    <a:ext uri="{9D8B030D-6E8A-4147-A177-3AD203B41FA5}">
                      <a16:colId xmlns:a16="http://schemas.microsoft.com/office/drawing/2014/main" val="20001"/>
                    </a:ext>
                  </a:extLst>
                </a:gridCol>
                <a:gridCol w="1278550">
                  <a:extLst>
                    <a:ext uri="{9D8B030D-6E8A-4147-A177-3AD203B41FA5}">
                      <a16:colId xmlns:a16="http://schemas.microsoft.com/office/drawing/2014/main" val="20002"/>
                    </a:ext>
                  </a:extLst>
                </a:gridCol>
                <a:gridCol w="1178675">
                  <a:extLst>
                    <a:ext uri="{9D8B030D-6E8A-4147-A177-3AD203B41FA5}">
                      <a16:colId xmlns:a16="http://schemas.microsoft.com/office/drawing/2014/main" val="20003"/>
                    </a:ext>
                  </a:extLst>
                </a:gridCol>
                <a:gridCol w="1458350">
                  <a:extLst>
                    <a:ext uri="{9D8B030D-6E8A-4147-A177-3AD203B41FA5}">
                      <a16:colId xmlns:a16="http://schemas.microsoft.com/office/drawing/2014/main" val="20004"/>
                    </a:ext>
                  </a:extLst>
                </a:gridCol>
                <a:gridCol w="1148700">
                  <a:extLst>
                    <a:ext uri="{9D8B030D-6E8A-4147-A177-3AD203B41FA5}">
                      <a16:colId xmlns:a16="http://schemas.microsoft.com/office/drawing/2014/main" val="20005"/>
                    </a:ext>
                  </a:extLst>
                </a:gridCol>
              </a:tblGrid>
              <a:tr h="372425">
                <a:tc>
                  <a:txBody>
                    <a:bodyPr/>
                    <a:lstStyle/>
                    <a:p>
                      <a:pPr marL="0" lvl="0" indent="0" algn="l" rtl="0">
                        <a:spcBef>
                          <a:spcPts val="0"/>
                        </a:spcBef>
                        <a:spcAft>
                          <a:spcPts val="0"/>
                        </a:spcAft>
                        <a:buNone/>
                      </a:pPr>
                      <a:endParaRPr/>
                    </a:p>
                  </a:txBody>
                  <a:tcPr marL="28575" marR="28575" marT="19050" marB="19050" anchor="b">
                    <a:solidFill>
                      <a:srgbClr val="FFFFFF"/>
                    </a:solidFill>
                  </a:tcPr>
                </a:tc>
                <a:tc>
                  <a:txBody>
                    <a:bodyPr/>
                    <a:lstStyle/>
                    <a:p>
                      <a:pPr marL="0" lvl="0" indent="0" algn="ctr" rtl="0">
                        <a:lnSpc>
                          <a:spcPct val="115000"/>
                        </a:lnSpc>
                        <a:spcBef>
                          <a:spcPts val="0"/>
                        </a:spcBef>
                        <a:spcAft>
                          <a:spcPts val="0"/>
                        </a:spcAft>
                        <a:buNone/>
                      </a:pPr>
                      <a:r>
                        <a:rPr lang="es-ES" sz="900" b="1">
                          <a:latin typeface="Montserrat"/>
                          <a:ea typeface="Montserrat"/>
                          <a:cs typeface="Montserrat"/>
                          <a:sym typeface="Montserrat"/>
                        </a:rPr>
                        <a:t>ACTUAL</a:t>
                      </a:r>
                      <a:endParaRPr sz="900" b="1">
                        <a:latin typeface="Montserrat"/>
                        <a:ea typeface="Montserrat"/>
                        <a:cs typeface="Montserrat"/>
                        <a:sym typeface="Montserrat"/>
                      </a:endParaRPr>
                    </a:p>
                  </a:txBody>
                  <a:tcPr marL="28575" marR="28575" marT="19050" marB="19050" anchor="b">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s-ES" sz="900" b="1">
                          <a:latin typeface="Montserrat"/>
                          <a:ea typeface="Montserrat"/>
                          <a:cs typeface="Montserrat"/>
                          <a:sym typeface="Montserrat"/>
                        </a:rPr>
                        <a:t>PLAN OBJETIVO</a:t>
                      </a:r>
                      <a:endParaRPr sz="900" b="1">
                        <a:latin typeface="Montserrat"/>
                        <a:ea typeface="Montserrat"/>
                        <a:cs typeface="Montserrat"/>
                        <a:sym typeface="Montserrat"/>
                      </a:endParaRPr>
                    </a:p>
                  </a:txBody>
                  <a:tcPr marL="28575" marR="28575" marT="19050" marB="19050" anchor="b">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s-ES" sz="900" b="1">
                          <a:latin typeface="Montserrat"/>
                          <a:ea typeface="Montserrat"/>
                          <a:cs typeface="Montserrat"/>
                          <a:sym typeface="Montserrat"/>
                        </a:rPr>
                        <a:t>DIFF ACT. VS OBJ.</a:t>
                      </a:r>
                      <a:endParaRPr sz="900" b="1">
                        <a:latin typeface="Montserrat"/>
                        <a:ea typeface="Montserrat"/>
                        <a:cs typeface="Montserrat"/>
                        <a:sym typeface="Montserrat"/>
                      </a:endParaRPr>
                    </a:p>
                  </a:txBody>
                  <a:tcPr marL="28575" marR="28575" marT="19050" marB="19050" anchor="b">
                    <a:lnB w="9525" cap="flat" cmpd="sng">
                      <a:solidFill>
                        <a:srgbClr val="000000"/>
                      </a:solidFill>
                      <a:prstDash val="solid"/>
                      <a:round/>
                      <a:headEnd type="none" w="sm" len="sm"/>
                      <a:tailEnd type="none" w="sm" len="sm"/>
                    </a:lnB>
                    <a:solidFill>
                      <a:srgbClr val="FFE599"/>
                    </a:solidFill>
                  </a:tcPr>
                </a:tc>
                <a:tc>
                  <a:txBody>
                    <a:bodyPr/>
                    <a:lstStyle/>
                    <a:p>
                      <a:pPr marL="0" lvl="0" indent="0" algn="ctr" rtl="0">
                        <a:lnSpc>
                          <a:spcPct val="115000"/>
                        </a:lnSpc>
                        <a:spcBef>
                          <a:spcPts val="0"/>
                        </a:spcBef>
                        <a:spcAft>
                          <a:spcPts val="0"/>
                        </a:spcAft>
                        <a:buNone/>
                      </a:pPr>
                      <a:r>
                        <a:rPr lang="es-ES" sz="900" b="1">
                          <a:latin typeface="Montserrat"/>
                          <a:ea typeface="Montserrat"/>
                          <a:cs typeface="Montserrat"/>
                          <a:sym typeface="Montserrat"/>
                        </a:rPr>
                        <a:t>VBB</a:t>
                      </a:r>
                      <a:endParaRPr sz="900" b="1">
                        <a:latin typeface="Montserrat"/>
                        <a:ea typeface="Montserrat"/>
                        <a:cs typeface="Montserrat"/>
                        <a:sym typeface="Montserrat"/>
                      </a:endParaRPr>
                    </a:p>
                  </a:txBody>
                  <a:tcPr marL="28575" marR="28575" marT="19050" marB="19050" anchor="b">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s-ES" sz="900" b="1">
                          <a:latin typeface="Montserrat"/>
                          <a:ea typeface="Montserrat"/>
                          <a:cs typeface="Montserrat"/>
                          <a:sym typeface="Montserrat"/>
                        </a:rPr>
                        <a:t>2023 VS 2024</a:t>
                      </a:r>
                      <a:endParaRPr sz="900" b="1">
                        <a:latin typeface="Montserrat"/>
                        <a:ea typeface="Montserrat"/>
                        <a:cs typeface="Montserrat"/>
                        <a:sym typeface="Montserrat"/>
                      </a:endParaRPr>
                    </a:p>
                  </a:txBody>
                  <a:tcPr marL="28575" marR="28575" marT="19050" marB="19050" anchor="b">
                    <a:lnB w="9525" cap="flat" cmpd="sng">
                      <a:solidFill>
                        <a:srgbClr val="000000"/>
                      </a:solidFill>
                      <a:prstDash val="solid"/>
                      <a:round/>
                      <a:headEnd type="none" w="sm" len="sm"/>
                      <a:tailEnd type="none" w="sm" len="sm"/>
                    </a:lnB>
                    <a:solidFill>
                      <a:srgbClr val="FFE599"/>
                    </a:solidFill>
                  </a:tcPr>
                </a:tc>
                <a:extLst>
                  <a:ext uri="{0D108BD9-81ED-4DB2-BD59-A6C34878D82A}">
                    <a16:rowId xmlns:a16="http://schemas.microsoft.com/office/drawing/2014/main" val="10000"/>
                  </a:ext>
                </a:extLst>
              </a:tr>
              <a:tr h="215625">
                <a:tc>
                  <a:txBody>
                    <a:bodyPr/>
                    <a:lstStyle/>
                    <a:p>
                      <a:pPr marL="0" lvl="0" indent="0" algn="l" rtl="0">
                        <a:lnSpc>
                          <a:spcPct val="115000"/>
                        </a:lnSpc>
                        <a:spcBef>
                          <a:spcPts val="0"/>
                        </a:spcBef>
                        <a:spcAft>
                          <a:spcPts val="0"/>
                        </a:spcAft>
                        <a:buNone/>
                      </a:pPr>
                      <a:r>
                        <a:rPr lang="es-ES" sz="1000" b="1">
                          <a:latin typeface="Montserrat"/>
                          <a:ea typeface="Montserrat"/>
                          <a:cs typeface="Montserrat"/>
                          <a:sym typeface="Montserrat"/>
                        </a:rPr>
                        <a:t>LEADS</a:t>
                      </a:r>
                      <a:endParaRPr sz="1000" b="1">
                        <a:latin typeface="Montserrat"/>
                        <a:ea typeface="Montserrat"/>
                        <a:cs typeface="Montserrat"/>
                        <a:sym typeface="Montserrat"/>
                      </a:endParaRPr>
                    </a:p>
                  </a:txBody>
                  <a:tcPr marL="28575" marR="28575" marT="19050" marB="19050" anchor="b">
                    <a:solidFill>
                      <a:srgbClr val="CCCCCC"/>
                    </a:solidFill>
                  </a:tcPr>
                </a:tc>
                <a:tc>
                  <a:txBody>
                    <a:bodyPr/>
                    <a:lstStyle/>
                    <a:p>
                      <a:pPr marL="0" lvl="0" indent="0" algn="r" rtl="0">
                        <a:lnSpc>
                          <a:spcPct val="115000"/>
                        </a:lnSpc>
                        <a:spcBef>
                          <a:spcPts val="0"/>
                        </a:spcBef>
                        <a:spcAft>
                          <a:spcPts val="0"/>
                        </a:spcAft>
                        <a:buNone/>
                      </a:pPr>
                      <a:r>
                        <a:rPr lang="es-ES" sz="1000">
                          <a:latin typeface="Montserrat"/>
                          <a:ea typeface="Montserrat"/>
                          <a:cs typeface="Montserrat"/>
                          <a:sym typeface="Montserrat"/>
                        </a:rPr>
                        <a:t>3.333</a:t>
                      </a:r>
                      <a:endParaRPr sz="1000">
                        <a:latin typeface="Montserrat"/>
                        <a:ea typeface="Montserrat"/>
                        <a:cs typeface="Montserrat"/>
                        <a:sym typeface="Montserrat"/>
                      </a:endParaRPr>
                    </a:p>
                  </a:txBody>
                  <a:tcPr marL="28575" marR="28575" marT="19050" marB="19050" anchor="b">
                    <a:lnT w="9525" cap="flat" cmpd="sng">
                      <a:solidFill>
                        <a:srgbClr val="000000"/>
                      </a:solidFill>
                      <a:prstDash val="solid"/>
                      <a:round/>
                      <a:headEnd type="none" w="sm" len="sm"/>
                      <a:tailEnd type="none" w="sm" len="sm"/>
                    </a:lnT>
                    <a:solidFill>
                      <a:srgbClr val="FFFFFF"/>
                    </a:solidFill>
                  </a:tcPr>
                </a:tc>
                <a:tc>
                  <a:txBody>
                    <a:bodyPr/>
                    <a:lstStyle/>
                    <a:p>
                      <a:pPr marL="0" lvl="0" indent="0" algn="r" rtl="0">
                        <a:lnSpc>
                          <a:spcPct val="115000"/>
                        </a:lnSpc>
                        <a:spcBef>
                          <a:spcPts val="0"/>
                        </a:spcBef>
                        <a:spcAft>
                          <a:spcPts val="0"/>
                        </a:spcAft>
                        <a:buNone/>
                      </a:pPr>
                      <a:r>
                        <a:rPr lang="es-ES" sz="1000">
                          <a:latin typeface="Montserrat"/>
                          <a:ea typeface="Montserrat"/>
                          <a:cs typeface="Montserrat"/>
                          <a:sym typeface="Montserrat"/>
                        </a:rPr>
                        <a:t>5.071</a:t>
                      </a:r>
                      <a:endParaRPr sz="1000">
                        <a:latin typeface="Montserrat"/>
                        <a:ea typeface="Montserrat"/>
                        <a:cs typeface="Montserrat"/>
                        <a:sym typeface="Montserrat"/>
                      </a:endParaRPr>
                    </a:p>
                  </a:txBody>
                  <a:tcPr marL="28575" marR="28575" marT="19050" marB="19050" anchor="b">
                    <a:lnT w="9525" cap="flat" cmpd="sng">
                      <a:solidFill>
                        <a:srgbClr val="000000"/>
                      </a:solidFill>
                      <a:prstDash val="solid"/>
                      <a:round/>
                      <a:headEnd type="none" w="sm" len="sm"/>
                      <a:tailEnd type="none" w="sm" len="sm"/>
                    </a:lnT>
                    <a:solidFill>
                      <a:srgbClr val="FFFFFF"/>
                    </a:solidFill>
                  </a:tcPr>
                </a:tc>
                <a:tc>
                  <a:txBody>
                    <a:bodyPr/>
                    <a:lstStyle/>
                    <a:p>
                      <a:pPr marL="0" lvl="0" indent="0" algn="r" rtl="0">
                        <a:lnSpc>
                          <a:spcPct val="115000"/>
                        </a:lnSpc>
                        <a:spcBef>
                          <a:spcPts val="0"/>
                        </a:spcBef>
                        <a:spcAft>
                          <a:spcPts val="0"/>
                        </a:spcAft>
                        <a:buNone/>
                      </a:pPr>
                      <a:r>
                        <a:rPr lang="es-ES" sz="1000" b="1">
                          <a:solidFill>
                            <a:srgbClr val="34A853"/>
                          </a:solidFill>
                          <a:latin typeface="Montserrat"/>
                          <a:ea typeface="Montserrat"/>
                          <a:cs typeface="Montserrat"/>
                          <a:sym typeface="Montserrat"/>
                        </a:rPr>
                        <a:t>52%</a:t>
                      </a:r>
                      <a:endParaRPr sz="1000" b="1">
                        <a:solidFill>
                          <a:srgbClr val="34A853"/>
                        </a:solidFill>
                        <a:latin typeface="Montserrat"/>
                        <a:ea typeface="Montserrat"/>
                        <a:cs typeface="Montserrat"/>
                        <a:sym typeface="Montserrat"/>
                      </a:endParaRPr>
                    </a:p>
                  </a:txBody>
                  <a:tcPr marL="28575" marR="28575" marT="19050" marB="19050" anchor="b">
                    <a:lnT w="9525" cap="flat" cmpd="sng">
                      <a:solidFill>
                        <a:srgbClr val="000000"/>
                      </a:solidFill>
                      <a:prstDash val="solid"/>
                      <a:round/>
                      <a:headEnd type="none" w="sm" len="sm"/>
                      <a:tailEnd type="none" w="sm" len="sm"/>
                    </a:lnT>
                    <a:solidFill>
                      <a:srgbClr val="FFE599"/>
                    </a:solidFill>
                  </a:tcPr>
                </a:tc>
                <a:tc>
                  <a:txBody>
                    <a:bodyPr/>
                    <a:lstStyle/>
                    <a:p>
                      <a:pPr marL="0" lvl="0" indent="0" algn="r" rtl="0">
                        <a:lnSpc>
                          <a:spcPct val="115000"/>
                        </a:lnSpc>
                        <a:spcBef>
                          <a:spcPts val="0"/>
                        </a:spcBef>
                        <a:spcAft>
                          <a:spcPts val="0"/>
                        </a:spcAft>
                        <a:buNone/>
                      </a:pPr>
                      <a:r>
                        <a:rPr lang="es-ES" sz="1000">
                          <a:latin typeface="Montserrat"/>
                          <a:ea typeface="Montserrat"/>
                          <a:cs typeface="Montserrat"/>
                          <a:sym typeface="Montserrat"/>
                        </a:rPr>
                        <a:t>5.611</a:t>
                      </a:r>
                      <a:endParaRPr sz="1000">
                        <a:latin typeface="Montserrat"/>
                        <a:ea typeface="Montserrat"/>
                        <a:cs typeface="Montserrat"/>
                        <a:sym typeface="Montserrat"/>
                      </a:endParaRPr>
                    </a:p>
                  </a:txBody>
                  <a:tcPr marL="28575" marR="28575" marT="19050" marB="19050" anchor="b">
                    <a:lnT w="9525" cap="flat" cmpd="sng">
                      <a:solidFill>
                        <a:srgbClr val="000000"/>
                      </a:solidFill>
                      <a:prstDash val="solid"/>
                      <a:round/>
                      <a:headEnd type="none" w="sm" len="sm"/>
                      <a:tailEnd type="none" w="sm" len="sm"/>
                    </a:lnT>
                    <a:solidFill>
                      <a:srgbClr val="FFFFFF"/>
                    </a:solidFill>
                  </a:tcPr>
                </a:tc>
                <a:tc>
                  <a:txBody>
                    <a:bodyPr/>
                    <a:lstStyle/>
                    <a:p>
                      <a:pPr marL="0" lvl="0" indent="0" algn="r" rtl="0">
                        <a:lnSpc>
                          <a:spcPct val="115000"/>
                        </a:lnSpc>
                        <a:spcBef>
                          <a:spcPts val="0"/>
                        </a:spcBef>
                        <a:spcAft>
                          <a:spcPts val="0"/>
                        </a:spcAft>
                        <a:buNone/>
                      </a:pPr>
                      <a:r>
                        <a:rPr lang="es-ES" sz="1000" b="1">
                          <a:solidFill>
                            <a:srgbClr val="34A853"/>
                          </a:solidFill>
                          <a:latin typeface="Montserrat"/>
                          <a:ea typeface="Montserrat"/>
                          <a:cs typeface="Montserrat"/>
                          <a:sym typeface="Montserrat"/>
                        </a:rPr>
                        <a:t>68%</a:t>
                      </a:r>
                      <a:endParaRPr sz="1000" b="1">
                        <a:solidFill>
                          <a:srgbClr val="34A853"/>
                        </a:solidFill>
                        <a:latin typeface="Montserrat"/>
                        <a:ea typeface="Montserrat"/>
                        <a:cs typeface="Montserrat"/>
                        <a:sym typeface="Montserrat"/>
                      </a:endParaRPr>
                    </a:p>
                  </a:txBody>
                  <a:tcPr marL="28575" marR="28575" marT="19050" marB="19050" anchor="b">
                    <a:lnT w="9525" cap="flat" cmpd="sng">
                      <a:solidFill>
                        <a:srgbClr val="000000"/>
                      </a:solidFill>
                      <a:prstDash val="solid"/>
                      <a:round/>
                      <a:headEnd type="none" w="sm" len="sm"/>
                      <a:tailEnd type="none" w="sm" len="sm"/>
                    </a:lnT>
                    <a:solidFill>
                      <a:srgbClr val="FFE599"/>
                    </a:solidFill>
                  </a:tcPr>
                </a:tc>
                <a:extLst>
                  <a:ext uri="{0D108BD9-81ED-4DB2-BD59-A6C34878D82A}">
                    <a16:rowId xmlns:a16="http://schemas.microsoft.com/office/drawing/2014/main" val="10001"/>
                  </a:ext>
                </a:extLst>
              </a:tr>
              <a:tr h="215625">
                <a:tc>
                  <a:txBody>
                    <a:bodyPr/>
                    <a:lstStyle/>
                    <a:p>
                      <a:pPr marL="0" lvl="0" indent="0" algn="l" rtl="0">
                        <a:lnSpc>
                          <a:spcPct val="115000"/>
                        </a:lnSpc>
                        <a:spcBef>
                          <a:spcPts val="0"/>
                        </a:spcBef>
                        <a:spcAft>
                          <a:spcPts val="0"/>
                        </a:spcAft>
                        <a:buNone/>
                      </a:pPr>
                      <a:r>
                        <a:rPr lang="es-ES" sz="1000" b="1">
                          <a:latin typeface="Montserrat"/>
                          <a:ea typeface="Montserrat"/>
                          <a:cs typeface="Montserrat"/>
                          <a:sym typeface="Montserrat"/>
                        </a:rPr>
                        <a:t>MATRÍCULAS</a:t>
                      </a:r>
                      <a:endParaRPr sz="1000" b="1">
                        <a:latin typeface="Montserrat"/>
                        <a:ea typeface="Montserrat"/>
                        <a:cs typeface="Montserrat"/>
                        <a:sym typeface="Montserrat"/>
                      </a:endParaRPr>
                    </a:p>
                  </a:txBody>
                  <a:tcPr marL="28575" marR="28575" marT="19050" marB="19050" anchor="b">
                    <a:solidFill>
                      <a:srgbClr val="CCCCCC"/>
                    </a:solidFill>
                  </a:tcPr>
                </a:tc>
                <a:tc>
                  <a:txBody>
                    <a:bodyPr/>
                    <a:lstStyle/>
                    <a:p>
                      <a:pPr marL="0" lvl="0" indent="0" algn="r" rtl="0">
                        <a:lnSpc>
                          <a:spcPct val="115000"/>
                        </a:lnSpc>
                        <a:spcBef>
                          <a:spcPts val="0"/>
                        </a:spcBef>
                        <a:spcAft>
                          <a:spcPts val="0"/>
                        </a:spcAft>
                        <a:buNone/>
                      </a:pPr>
                      <a:r>
                        <a:rPr lang="es-ES" sz="1000">
                          <a:latin typeface="Montserrat"/>
                          <a:ea typeface="Montserrat"/>
                          <a:cs typeface="Montserrat"/>
                          <a:sym typeface="Montserrat"/>
                        </a:rPr>
                        <a:t>500</a:t>
                      </a:r>
                      <a:endParaRPr sz="1000">
                        <a:latin typeface="Montserrat"/>
                        <a:ea typeface="Montserrat"/>
                        <a:cs typeface="Montserrat"/>
                        <a:sym typeface="Montserrat"/>
                      </a:endParaRPr>
                    </a:p>
                  </a:txBody>
                  <a:tcPr marL="28575" marR="28575" marT="19050" marB="19050" anchor="b">
                    <a:solidFill>
                      <a:srgbClr val="FFFFFF"/>
                    </a:solidFill>
                  </a:tcPr>
                </a:tc>
                <a:tc>
                  <a:txBody>
                    <a:bodyPr/>
                    <a:lstStyle/>
                    <a:p>
                      <a:pPr marL="0" lvl="0" indent="0" algn="r" rtl="0">
                        <a:lnSpc>
                          <a:spcPct val="115000"/>
                        </a:lnSpc>
                        <a:spcBef>
                          <a:spcPts val="0"/>
                        </a:spcBef>
                        <a:spcAft>
                          <a:spcPts val="0"/>
                        </a:spcAft>
                        <a:buNone/>
                      </a:pPr>
                      <a:r>
                        <a:rPr lang="es-ES" sz="1000">
                          <a:latin typeface="Montserrat"/>
                          <a:ea typeface="Montserrat"/>
                          <a:cs typeface="Montserrat"/>
                          <a:sym typeface="Montserrat"/>
                        </a:rPr>
                        <a:t>770</a:t>
                      </a:r>
                      <a:endParaRPr sz="1000">
                        <a:latin typeface="Montserrat"/>
                        <a:ea typeface="Montserrat"/>
                        <a:cs typeface="Montserrat"/>
                        <a:sym typeface="Montserrat"/>
                      </a:endParaRPr>
                    </a:p>
                  </a:txBody>
                  <a:tcPr marL="28575" marR="28575" marT="19050" marB="19050" anchor="b">
                    <a:solidFill>
                      <a:srgbClr val="FFFFFF"/>
                    </a:solidFill>
                  </a:tcPr>
                </a:tc>
                <a:tc>
                  <a:txBody>
                    <a:bodyPr/>
                    <a:lstStyle/>
                    <a:p>
                      <a:pPr marL="0" lvl="0" indent="0" algn="r" rtl="0">
                        <a:lnSpc>
                          <a:spcPct val="115000"/>
                        </a:lnSpc>
                        <a:spcBef>
                          <a:spcPts val="0"/>
                        </a:spcBef>
                        <a:spcAft>
                          <a:spcPts val="0"/>
                        </a:spcAft>
                        <a:buNone/>
                      </a:pPr>
                      <a:r>
                        <a:rPr lang="es-ES" sz="1000" b="1">
                          <a:solidFill>
                            <a:srgbClr val="34A853"/>
                          </a:solidFill>
                          <a:latin typeface="Montserrat"/>
                          <a:ea typeface="Montserrat"/>
                          <a:cs typeface="Montserrat"/>
                          <a:sym typeface="Montserrat"/>
                        </a:rPr>
                        <a:t>54%</a:t>
                      </a:r>
                      <a:endParaRPr sz="1000" b="1">
                        <a:solidFill>
                          <a:srgbClr val="34A853"/>
                        </a:solidFill>
                        <a:latin typeface="Montserrat"/>
                        <a:ea typeface="Montserrat"/>
                        <a:cs typeface="Montserrat"/>
                        <a:sym typeface="Montserrat"/>
                      </a:endParaRPr>
                    </a:p>
                  </a:txBody>
                  <a:tcPr marL="28575" marR="28575" marT="19050" marB="19050" anchor="b">
                    <a:solidFill>
                      <a:srgbClr val="FFE599"/>
                    </a:solidFill>
                  </a:tcPr>
                </a:tc>
                <a:tc>
                  <a:txBody>
                    <a:bodyPr/>
                    <a:lstStyle/>
                    <a:p>
                      <a:pPr marL="0" lvl="0" indent="0" algn="r" rtl="0">
                        <a:lnSpc>
                          <a:spcPct val="115000"/>
                        </a:lnSpc>
                        <a:spcBef>
                          <a:spcPts val="0"/>
                        </a:spcBef>
                        <a:spcAft>
                          <a:spcPts val="0"/>
                        </a:spcAft>
                        <a:buNone/>
                      </a:pPr>
                      <a:r>
                        <a:rPr lang="es-ES" sz="1000">
                          <a:latin typeface="Montserrat"/>
                          <a:ea typeface="Montserrat"/>
                          <a:cs typeface="Montserrat"/>
                          <a:sym typeface="Montserrat"/>
                        </a:rPr>
                        <a:t>852</a:t>
                      </a:r>
                      <a:endParaRPr sz="1000">
                        <a:latin typeface="Montserrat"/>
                        <a:ea typeface="Montserrat"/>
                        <a:cs typeface="Montserrat"/>
                        <a:sym typeface="Montserrat"/>
                      </a:endParaRPr>
                    </a:p>
                  </a:txBody>
                  <a:tcPr marL="28575" marR="28575" marT="19050" marB="19050" anchor="b">
                    <a:solidFill>
                      <a:srgbClr val="FFFFFF"/>
                    </a:solidFill>
                  </a:tcPr>
                </a:tc>
                <a:tc>
                  <a:txBody>
                    <a:bodyPr/>
                    <a:lstStyle/>
                    <a:p>
                      <a:pPr marL="0" lvl="0" indent="0" algn="r" rtl="0">
                        <a:lnSpc>
                          <a:spcPct val="115000"/>
                        </a:lnSpc>
                        <a:spcBef>
                          <a:spcPts val="0"/>
                        </a:spcBef>
                        <a:spcAft>
                          <a:spcPts val="0"/>
                        </a:spcAft>
                        <a:buNone/>
                      </a:pPr>
                      <a:r>
                        <a:rPr lang="es-ES" sz="1000" b="1">
                          <a:solidFill>
                            <a:srgbClr val="34A853"/>
                          </a:solidFill>
                          <a:latin typeface="Montserrat"/>
                          <a:ea typeface="Montserrat"/>
                          <a:cs typeface="Montserrat"/>
                          <a:sym typeface="Montserrat"/>
                        </a:rPr>
                        <a:t>70%</a:t>
                      </a:r>
                      <a:endParaRPr sz="1000" b="1">
                        <a:solidFill>
                          <a:srgbClr val="34A853"/>
                        </a:solidFill>
                        <a:latin typeface="Montserrat"/>
                        <a:ea typeface="Montserrat"/>
                        <a:cs typeface="Montserrat"/>
                        <a:sym typeface="Montserrat"/>
                      </a:endParaRPr>
                    </a:p>
                  </a:txBody>
                  <a:tcPr marL="28575" marR="28575" marT="19050" marB="19050" anchor="b">
                    <a:solidFill>
                      <a:srgbClr val="FFE599"/>
                    </a:solidFill>
                  </a:tcPr>
                </a:tc>
                <a:extLst>
                  <a:ext uri="{0D108BD9-81ED-4DB2-BD59-A6C34878D82A}">
                    <a16:rowId xmlns:a16="http://schemas.microsoft.com/office/drawing/2014/main" val="10002"/>
                  </a:ext>
                </a:extLst>
              </a:tr>
              <a:tr h="215625">
                <a:tc>
                  <a:txBody>
                    <a:bodyPr/>
                    <a:lstStyle/>
                    <a:p>
                      <a:pPr marL="0" lvl="0" indent="0" algn="l" rtl="0">
                        <a:lnSpc>
                          <a:spcPct val="115000"/>
                        </a:lnSpc>
                        <a:spcBef>
                          <a:spcPts val="0"/>
                        </a:spcBef>
                        <a:spcAft>
                          <a:spcPts val="0"/>
                        </a:spcAft>
                        <a:buNone/>
                      </a:pPr>
                      <a:r>
                        <a:rPr lang="es-ES" sz="1000" b="1">
                          <a:latin typeface="Montserrat"/>
                          <a:ea typeface="Montserrat"/>
                          <a:cs typeface="Montserrat"/>
                          <a:sym typeface="Montserrat"/>
                        </a:rPr>
                        <a:t>CPL</a:t>
                      </a:r>
                      <a:endParaRPr sz="1000" b="1">
                        <a:latin typeface="Montserrat"/>
                        <a:ea typeface="Montserrat"/>
                        <a:cs typeface="Montserrat"/>
                        <a:sym typeface="Montserrat"/>
                      </a:endParaRPr>
                    </a:p>
                  </a:txBody>
                  <a:tcPr marL="28575" marR="28575" marT="19050" marB="19050" anchor="b">
                    <a:solidFill>
                      <a:srgbClr val="CCCCCC"/>
                    </a:solidFill>
                  </a:tcPr>
                </a:tc>
                <a:tc>
                  <a:txBody>
                    <a:bodyPr/>
                    <a:lstStyle/>
                    <a:p>
                      <a:pPr marL="0" lvl="0" indent="0" algn="r" rtl="0">
                        <a:lnSpc>
                          <a:spcPct val="115000"/>
                        </a:lnSpc>
                        <a:spcBef>
                          <a:spcPts val="0"/>
                        </a:spcBef>
                        <a:spcAft>
                          <a:spcPts val="0"/>
                        </a:spcAft>
                        <a:buNone/>
                      </a:pPr>
                      <a:r>
                        <a:rPr lang="es-ES" sz="1000">
                          <a:latin typeface="Montserrat"/>
                          <a:ea typeface="Montserrat"/>
                          <a:cs typeface="Montserrat"/>
                          <a:sym typeface="Montserrat"/>
                        </a:rPr>
                        <a:t>60€</a:t>
                      </a:r>
                      <a:endParaRPr sz="1000">
                        <a:latin typeface="Montserrat"/>
                        <a:ea typeface="Montserrat"/>
                        <a:cs typeface="Montserrat"/>
                        <a:sym typeface="Montserrat"/>
                      </a:endParaRPr>
                    </a:p>
                  </a:txBody>
                  <a:tcPr marL="28575" marR="28575" marT="19050" marB="19050" anchor="b">
                    <a:solidFill>
                      <a:srgbClr val="FFFFFF"/>
                    </a:solidFill>
                  </a:tcPr>
                </a:tc>
                <a:tc>
                  <a:txBody>
                    <a:bodyPr/>
                    <a:lstStyle/>
                    <a:p>
                      <a:pPr marL="0" lvl="0" indent="0" algn="r" rtl="0">
                        <a:lnSpc>
                          <a:spcPct val="115000"/>
                        </a:lnSpc>
                        <a:spcBef>
                          <a:spcPts val="0"/>
                        </a:spcBef>
                        <a:spcAft>
                          <a:spcPts val="0"/>
                        </a:spcAft>
                        <a:buNone/>
                      </a:pPr>
                      <a:r>
                        <a:rPr lang="es-ES" sz="1000">
                          <a:latin typeface="Montserrat"/>
                          <a:ea typeface="Montserrat"/>
                          <a:cs typeface="Montserrat"/>
                          <a:sym typeface="Montserrat"/>
                        </a:rPr>
                        <a:t>55€</a:t>
                      </a:r>
                      <a:endParaRPr sz="1000">
                        <a:latin typeface="Montserrat"/>
                        <a:ea typeface="Montserrat"/>
                        <a:cs typeface="Montserrat"/>
                        <a:sym typeface="Montserrat"/>
                      </a:endParaRPr>
                    </a:p>
                  </a:txBody>
                  <a:tcPr marL="28575" marR="28575" marT="19050" marB="19050" anchor="b">
                    <a:solidFill>
                      <a:srgbClr val="FFFFFF"/>
                    </a:solidFill>
                  </a:tcPr>
                </a:tc>
                <a:tc>
                  <a:txBody>
                    <a:bodyPr/>
                    <a:lstStyle/>
                    <a:p>
                      <a:pPr marL="0" lvl="0" indent="0" algn="r" rtl="0">
                        <a:lnSpc>
                          <a:spcPct val="115000"/>
                        </a:lnSpc>
                        <a:spcBef>
                          <a:spcPts val="0"/>
                        </a:spcBef>
                        <a:spcAft>
                          <a:spcPts val="0"/>
                        </a:spcAft>
                        <a:buNone/>
                      </a:pPr>
                      <a:r>
                        <a:rPr lang="es-ES" sz="1000" b="1">
                          <a:solidFill>
                            <a:srgbClr val="34A853"/>
                          </a:solidFill>
                          <a:latin typeface="Montserrat"/>
                          <a:ea typeface="Montserrat"/>
                          <a:cs typeface="Montserrat"/>
                          <a:sym typeface="Montserrat"/>
                        </a:rPr>
                        <a:t>-8%</a:t>
                      </a:r>
                      <a:endParaRPr sz="1000" b="1">
                        <a:solidFill>
                          <a:srgbClr val="34A853"/>
                        </a:solidFill>
                        <a:latin typeface="Montserrat"/>
                        <a:ea typeface="Montserrat"/>
                        <a:cs typeface="Montserrat"/>
                        <a:sym typeface="Montserrat"/>
                      </a:endParaRPr>
                    </a:p>
                  </a:txBody>
                  <a:tcPr marL="28575" marR="28575" marT="19050" marB="19050" anchor="b">
                    <a:solidFill>
                      <a:srgbClr val="FFE599"/>
                    </a:solidFill>
                  </a:tcPr>
                </a:tc>
                <a:tc>
                  <a:txBody>
                    <a:bodyPr/>
                    <a:lstStyle/>
                    <a:p>
                      <a:pPr marL="0" lvl="0" indent="0" algn="r" rtl="0">
                        <a:lnSpc>
                          <a:spcPct val="115000"/>
                        </a:lnSpc>
                        <a:spcBef>
                          <a:spcPts val="0"/>
                        </a:spcBef>
                        <a:spcAft>
                          <a:spcPts val="0"/>
                        </a:spcAft>
                        <a:buNone/>
                      </a:pPr>
                      <a:r>
                        <a:rPr lang="es-ES" sz="1000">
                          <a:latin typeface="Montserrat"/>
                          <a:ea typeface="Montserrat"/>
                          <a:cs typeface="Montserrat"/>
                          <a:sym typeface="Montserrat"/>
                        </a:rPr>
                        <a:t>50€</a:t>
                      </a:r>
                      <a:endParaRPr sz="1000">
                        <a:latin typeface="Montserrat"/>
                        <a:ea typeface="Montserrat"/>
                        <a:cs typeface="Montserrat"/>
                        <a:sym typeface="Montserrat"/>
                      </a:endParaRPr>
                    </a:p>
                  </a:txBody>
                  <a:tcPr marL="28575" marR="28575" marT="19050" marB="19050" anchor="b">
                    <a:solidFill>
                      <a:srgbClr val="FFFFFF"/>
                    </a:solidFill>
                  </a:tcPr>
                </a:tc>
                <a:tc>
                  <a:txBody>
                    <a:bodyPr/>
                    <a:lstStyle/>
                    <a:p>
                      <a:pPr marL="0" lvl="0" indent="0" algn="r" rtl="0">
                        <a:lnSpc>
                          <a:spcPct val="115000"/>
                        </a:lnSpc>
                        <a:spcBef>
                          <a:spcPts val="0"/>
                        </a:spcBef>
                        <a:spcAft>
                          <a:spcPts val="0"/>
                        </a:spcAft>
                        <a:buNone/>
                      </a:pPr>
                      <a:r>
                        <a:rPr lang="es-ES" sz="1000" b="1">
                          <a:solidFill>
                            <a:srgbClr val="34A853"/>
                          </a:solidFill>
                          <a:latin typeface="Montserrat"/>
                          <a:ea typeface="Montserrat"/>
                          <a:cs typeface="Montserrat"/>
                          <a:sym typeface="Montserrat"/>
                        </a:rPr>
                        <a:t>-17%</a:t>
                      </a:r>
                      <a:endParaRPr sz="1000" b="1">
                        <a:solidFill>
                          <a:srgbClr val="34A853"/>
                        </a:solidFill>
                        <a:latin typeface="Montserrat"/>
                        <a:ea typeface="Montserrat"/>
                        <a:cs typeface="Montserrat"/>
                        <a:sym typeface="Montserrat"/>
                      </a:endParaRPr>
                    </a:p>
                  </a:txBody>
                  <a:tcPr marL="28575" marR="28575" marT="19050" marB="19050" anchor="b">
                    <a:solidFill>
                      <a:srgbClr val="FFE599"/>
                    </a:solidFill>
                  </a:tcPr>
                </a:tc>
                <a:extLst>
                  <a:ext uri="{0D108BD9-81ED-4DB2-BD59-A6C34878D82A}">
                    <a16:rowId xmlns:a16="http://schemas.microsoft.com/office/drawing/2014/main" val="10003"/>
                  </a:ext>
                </a:extLst>
              </a:tr>
              <a:tr h="215625">
                <a:tc>
                  <a:txBody>
                    <a:bodyPr/>
                    <a:lstStyle/>
                    <a:p>
                      <a:pPr marL="0" lvl="0" indent="0" algn="l" rtl="0">
                        <a:lnSpc>
                          <a:spcPct val="115000"/>
                        </a:lnSpc>
                        <a:spcBef>
                          <a:spcPts val="0"/>
                        </a:spcBef>
                        <a:spcAft>
                          <a:spcPts val="0"/>
                        </a:spcAft>
                        <a:buNone/>
                      </a:pPr>
                      <a:r>
                        <a:rPr lang="es-ES" sz="1000" b="1">
                          <a:latin typeface="Montserrat"/>
                          <a:ea typeface="Montserrat"/>
                          <a:cs typeface="Montserrat"/>
                          <a:sym typeface="Montserrat"/>
                        </a:rPr>
                        <a:t>CPA</a:t>
                      </a:r>
                      <a:endParaRPr sz="1000" b="1">
                        <a:latin typeface="Montserrat"/>
                        <a:ea typeface="Montserrat"/>
                        <a:cs typeface="Montserrat"/>
                        <a:sym typeface="Montserrat"/>
                      </a:endParaRPr>
                    </a:p>
                  </a:txBody>
                  <a:tcPr marL="28575" marR="28575" marT="19050" marB="19050" anchor="b">
                    <a:solidFill>
                      <a:srgbClr val="CCCCCC"/>
                    </a:solidFill>
                  </a:tcPr>
                </a:tc>
                <a:tc>
                  <a:txBody>
                    <a:bodyPr/>
                    <a:lstStyle/>
                    <a:p>
                      <a:pPr marL="0" lvl="0" indent="0" algn="r" rtl="0">
                        <a:lnSpc>
                          <a:spcPct val="115000"/>
                        </a:lnSpc>
                        <a:spcBef>
                          <a:spcPts val="0"/>
                        </a:spcBef>
                        <a:spcAft>
                          <a:spcPts val="0"/>
                        </a:spcAft>
                        <a:buNone/>
                      </a:pPr>
                      <a:r>
                        <a:rPr lang="es-ES" sz="1000">
                          <a:latin typeface="Montserrat"/>
                          <a:ea typeface="Montserrat"/>
                          <a:cs typeface="Montserrat"/>
                          <a:sym typeface="Montserrat"/>
                        </a:rPr>
                        <a:t>400€</a:t>
                      </a:r>
                      <a:endParaRPr sz="1000">
                        <a:latin typeface="Montserrat"/>
                        <a:ea typeface="Montserrat"/>
                        <a:cs typeface="Montserrat"/>
                        <a:sym typeface="Montserrat"/>
                      </a:endParaRPr>
                    </a:p>
                  </a:txBody>
                  <a:tcPr marL="28575" marR="28575" marT="19050" marB="19050" anchor="b">
                    <a:solidFill>
                      <a:srgbClr val="FFFFFF"/>
                    </a:solidFill>
                  </a:tcPr>
                </a:tc>
                <a:tc>
                  <a:txBody>
                    <a:bodyPr/>
                    <a:lstStyle/>
                    <a:p>
                      <a:pPr marL="0" lvl="0" indent="0" algn="r" rtl="0">
                        <a:lnSpc>
                          <a:spcPct val="115000"/>
                        </a:lnSpc>
                        <a:spcBef>
                          <a:spcPts val="0"/>
                        </a:spcBef>
                        <a:spcAft>
                          <a:spcPts val="0"/>
                        </a:spcAft>
                        <a:buNone/>
                      </a:pPr>
                      <a:r>
                        <a:rPr lang="es-ES" sz="1000">
                          <a:latin typeface="Montserrat"/>
                          <a:ea typeface="Montserrat"/>
                          <a:cs typeface="Montserrat"/>
                          <a:sym typeface="Montserrat"/>
                        </a:rPr>
                        <a:t>364€</a:t>
                      </a:r>
                      <a:endParaRPr sz="1000">
                        <a:latin typeface="Montserrat"/>
                        <a:ea typeface="Montserrat"/>
                        <a:cs typeface="Montserrat"/>
                        <a:sym typeface="Montserrat"/>
                      </a:endParaRPr>
                    </a:p>
                  </a:txBody>
                  <a:tcPr marL="28575" marR="28575" marT="19050" marB="19050" anchor="b">
                    <a:solidFill>
                      <a:srgbClr val="FFFFFF"/>
                    </a:solidFill>
                  </a:tcPr>
                </a:tc>
                <a:tc>
                  <a:txBody>
                    <a:bodyPr/>
                    <a:lstStyle/>
                    <a:p>
                      <a:pPr marL="0" lvl="0" indent="0" algn="r" rtl="0">
                        <a:lnSpc>
                          <a:spcPct val="115000"/>
                        </a:lnSpc>
                        <a:spcBef>
                          <a:spcPts val="0"/>
                        </a:spcBef>
                        <a:spcAft>
                          <a:spcPts val="0"/>
                        </a:spcAft>
                        <a:buNone/>
                      </a:pPr>
                      <a:r>
                        <a:rPr lang="es-ES" sz="1000" b="1">
                          <a:solidFill>
                            <a:srgbClr val="34A853"/>
                          </a:solidFill>
                          <a:latin typeface="Montserrat"/>
                          <a:ea typeface="Montserrat"/>
                          <a:cs typeface="Montserrat"/>
                          <a:sym typeface="Montserrat"/>
                        </a:rPr>
                        <a:t>-9%</a:t>
                      </a:r>
                      <a:endParaRPr sz="1000" b="1">
                        <a:solidFill>
                          <a:srgbClr val="34A853"/>
                        </a:solidFill>
                        <a:latin typeface="Montserrat"/>
                        <a:ea typeface="Montserrat"/>
                        <a:cs typeface="Montserrat"/>
                        <a:sym typeface="Montserrat"/>
                      </a:endParaRPr>
                    </a:p>
                  </a:txBody>
                  <a:tcPr marL="28575" marR="28575" marT="19050" marB="19050" anchor="b">
                    <a:solidFill>
                      <a:srgbClr val="FFE599"/>
                    </a:solidFill>
                  </a:tcPr>
                </a:tc>
                <a:tc>
                  <a:txBody>
                    <a:bodyPr/>
                    <a:lstStyle/>
                    <a:p>
                      <a:pPr marL="0" lvl="0" indent="0" algn="r" rtl="0">
                        <a:lnSpc>
                          <a:spcPct val="115000"/>
                        </a:lnSpc>
                        <a:spcBef>
                          <a:spcPts val="0"/>
                        </a:spcBef>
                        <a:spcAft>
                          <a:spcPts val="0"/>
                        </a:spcAft>
                        <a:buNone/>
                      </a:pPr>
                      <a:r>
                        <a:rPr lang="es-ES" sz="1000">
                          <a:latin typeface="Montserrat"/>
                          <a:ea typeface="Montserrat"/>
                          <a:cs typeface="Montserrat"/>
                          <a:sym typeface="Montserrat"/>
                        </a:rPr>
                        <a:t>329€</a:t>
                      </a:r>
                      <a:endParaRPr sz="1000">
                        <a:latin typeface="Montserrat"/>
                        <a:ea typeface="Montserrat"/>
                        <a:cs typeface="Montserrat"/>
                        <a:sym typeface="Montserrat"/>
                      </a:endParaRPr>
                    </a:p>
                  </a:txBody>
                  <a:tcPr marL="28575" marR="28575" marT="19050" marB="19050" anchor="b">
                    <a:solidFill>
                      <a:srgbClr val="FFFFFF"/>
                    </a:solidFill>
                  </a:tcPr>
                </a:tc>
                <a:tc>
                  <a:txBody>
                    <a:bodyPr/>
                    <a:lstStyle/>
                    <a:p>
                      <a:pPr marL="0" lvl="0" indent="0" algn="r" rtl="0">
                        <a:lnSpc>
                          <a:spcPct val="115000"/>
                        </a:lnSpc>
                        <a:spcBef>
                          <a:spcPts val="0"/>
                        </a:spcBef>
                        <a:spcAft>
                          <a:spcPts val="0"/>
                        </a:spcAft>
                        <a:buNone/>
                      </a:pPr>
                      <a:r>
                        <a:rPr lang="es-ES" sz="1000" b="1">
                          <a:solidFill>
                            <a:srgbClr val="34A853"/>
                          </a:solidFill>
                          <a:latin typeface="Montserrat"/>
                          <a:ea typeface="Montserrat"/>
                          <a:cs typeface="Montserrat"/>
                          <a:sym typeface="Montserrat"/>
                        </a:rPr>
                        <a:t>-18%</a:t>
                      </a:r>
                      <a:endParaRPr sz="1000" b="1">
                        <a:solidFill>
                          <a:srgbClr val="34A853"/>
                        </a:solidFill>
                        <a:latin typeface="Montserrat"/>
                        <a:ea typeface="Montserrat"/>
                        <a:cs typeface="Montserrat"/>
                        <a:sym typeface="Montserrat"/>
                      </a:endParaRPr>
                    </a:p>
                  </a:txBody>
                  <a:tcPr marL="28575" marR="28575" marT="19050" marB="19050" anchor="b">
                    <a:solidFill>
                      <a:srgbClr val="FFE599"/>
                    </a:solidFill>
                  </a:tcPr>
                </a:tc>
                <a:extLst>
                  <a:ext uri="{0D108BD9-81ED-4DB2-BD59-A6C34878D82A}">
                    <a16:rowId xmlns:a16="http://schemas.microsoft.com/office/drawing/2014/main" val="10004"/>
                  </a:ext>
                </a:extLst>
              </a:tr>
              <a:tr h="215625">
                <a:tc>
                  <a:txBody>
                    <a:bodyPr/>
                    <a:lstStyle/>
                    <a:p>
                      <a:pPr marL="0" lvl="0" indent="0" algn="l" rtl="0">
                        <a:lnSpc>
                          <a:spcPct val="115000"/>
                        </a:lnSpc>
                        <a:spcBef>
                          <a:spcPts val="0"/>
                        </a:spcBef>
                        <a:spcAft>
                          <a:spcPts val="0"/>
                        </a:spcAft>
                        <a:buNone/>
                      </a:pPr>
                      <a:r>
                        <a:rPr lang="es-ES" sz="1000" b="1">
                          <a:latin typeface="Montserrat"/>
                          <a:ea typeface="Montserrat"/>
                          <a:cs typeface="Montserrat"/>
                          <a:sym typeface="Montserrat"/>
                        </a:rPr>
                        <a:t>VENTAS</a:t>
                      </a:r>
                      <a:endParaRPr sz="1000" b="1">
                        <a:latin typeface="Montserrat"/>
                        <a:ea typeface="Montserrat"/>
                        <a:cs typeface="Montserrat"/>
                        <a:sym typeface="Montserrat"/>
                      </a:endParaRPr>
                    </a:p>
                  </a:txBody>
                  <a:tcPr marL="28575" marR="28575" marT="19050" marB="19050" anchor="b">
                    <a:solidFill>
                      <a:srgbClr val="CCCCCC"/>
                    </a:solidFill>
                  </a:tcPr>
                </a:tc>
                <a:tc>
                  <a:txBody>
                    <a:bodyPr/>
                    <a:lstStyle/>
                    <a:p>
                      <a:pPr marL="0" lvl="0" indent="0" algn="r" rtl="0">
                        <a:lnSpc>
                          <a:spcPct val="115000"/>
                        </a:lnSpc>
                        <a:spcBef>
                          <a:spcPts val="0"/>
                        </a:spcBef>
                        <a:spcAft>
                          <a:spcPts val="0"/>
                        </a:spcAft>
                        <a:buNone/>
                      </a:pPr>
                      <a:r>
                        <a:rPr lang="es-ES" sz="1000">
                          <a:latin typeface="Montserrat"/>
                          <a:ea typeface="Montserrat"/>
                          <a:cs typeface="Montserrat"/>
                          <a:sym typeface="Montserrat"/>
                        </a:rPr>
                        <a:t>4.500.000€</a:t>
                      </a:r>
                      <a:endParaRPr sz="1000">
                        <a:latin typeface="Montserrat"/>
                        <a:ea typeface="Montserrat"/>
                        <a:cs typeface="Montserrat"/>
                        <a:sym typeface="Montserrat"/>
                      </a:endParaRPr>
                    </a:p>
                  </a:txBody>
                  <a:tcPr marL="28575" marR="28575" marT="19050" marB="19050" anchor="b">
                    <a:solidFill>
                      <a:srgbClr val="FFFFFF"/>
                    </a:solidFill>
                  </a:tcPr>
                </a:tc>
                <a:tc>
                  <a:txBody>
                    <a:bodyPr/>
                    <a:lstStyle/>
                    <a:p>
                      <a:pPr marL="0" lvl="0" indent="0" algn="r" rtl="0">
                        <a:lnSpc>
                          <a:spcPct val="115000"/>
                        </a:lnSpc>
                        <a:spcBef>
                          <a:spcPts val="0"/>
                        </a:spcBef>
                        <a:spcAft>
                          <a:spcPts val="0"/>
                        </a:spcAft>
                        <a:buNone/>
                      </a:pPr>
                      <a:r>
                        <a:rPr lang="es-ES" sz="1000">
                          <a:latin typeface="Montserrat"/>
                          <a:ea typeface="Montserrat"/>
                          <a:cs typeface="Montserrat"/>
                          <a:sym typeface="Montserrat"/>
                        </a:rPr>
                        <a:t>6.929.546€</a:t>
                      </a:r>
                      <a:endParaRPr sz="1000">
                        <a:latin typeface="Montserrat"/>
                        <a:ea typeface="Montserrat"/>
                        <a:cs typeface="Montserrat"/>
                        <a:sym typeface="Montserrat"/>
                      </a:endParaRPr>
                    </a:p>
                  </a:txBody>
                  <a:tcPr marL="28575" marR="28575" marT="19050" marB="19050" anchor="b">
                    <a:solidFill>
                      <a:srgbClr val="FFFFFF"/>
                    </a:solidFill>
                  </a:tcPr>
                </a:tc>
                <a:tc>
                  <a:txBody>
                    <a:bodyPr/>
                    <a:lstStyle/>
                    <a:p>
                      <a:pPr marL="0" lvl="0" indent="0" algn="r" rtl="0">
                        <a:lnSpc>
                          <a:spcPct val="115000"/>
                        </a:lnSpc>
                        <a:spcBef>
                          <a:spcPts val="0"/>
                        </a:spcBef>
                        <a:spcAft>
                          <a:spcPts val="0"/>
                        </a:spcAft>
                        <a:buNone/>
                      </a:pPr>
                      <a:r>
                        <a:rPr lang="es-ES" sz="1000" b="1">
                          <a:solidFill>
                            <a:srgbClr val="34A853"/>
                          </a:solidFill>
                          <a:latin typeface="Montserrat"/>
                          <a:ea typeface="Montserrat"/>
                          <a:cs typeface="Montserrat"/>
                          <a:sym typeface="Montserrat"/>
                        </a:rPr>
                        <a:t>54%</a:t>
                      </a:r>
                      <a:endParaRPr sz="1000" b="1">
                        <a:solidFill>
                          <a:srgbClr val="34A853"/>
                        </a:solidFill>
                        <a:latin typeface="Montserrat"/>
                        <a:ea typeface="Montserrat"/>
                        <a:cs typeface="Montserrat"/>
                        <a:sym typeface="Montserrat"/>
                      </a:endParaRPr>
                    </a:p>
                  </a:txBody>
                  <a:tcPr marL="28575" marR="28575" marT="19050" marB="19050" anchor="b">
                    <a:solidFill>
                      <a:srgbClr val="FFE599"/>
                    </a:solidFill>
                  </a:tcPr>
                </a:tc>
                <a:tc>
                  <a:txBody>
                    <a:bodyPr/>
                    <a:lstStyle/>
                    <a:p>
                      <a:pPr marL="0" lvl="0" indent="0" algn="r" rtl="0">
                        <a:lnSpc>
                          <a:spcPct val="115000"/>
                        </a:lnSpc>
                        <a:spcBef>
                          <a:spcPts val="0"/>
                        </a:spcBef>
                        <a:spcAft>
                          <a:spcPts val="0"/>
                        </a:spcAft>
                        <a:buNone/>
                      </a:pPr>
                      <a:r>
                        <a:rPr lang="es-ES" sz="1000">
                          <a:latin typeface="Montserrat"/>
                          <a:ea typeface="Montserrat"/>
                          <a:cs typeface="Montserrat"/>
                          <a:sym typeface="Montserrat"/>
                        </a:rPr>
                        <a:t>7.667.782€</a:t>
                      </a:r>
                      <a:endParaRPr sz="1000">
                        <a:latin typeface="Montserrat"/>
                        <a:ea typeface="Montserrat"/>
                        <a:cs typeface="Montserrat"/>
                        <a:sym typeface="Montserrat"/>
                      </a:endParaRPr>
                    </a:p>
                  </a:txBody>
                  <a:tcPr marL="28575" marR="28575" marT="19050" marB="19050" anchor="b">
                    <a:solidFill>
                      <a:srgbClr val="FFFFFF"/>
                    </a:solidFill>
                  </a:tcPr>
                </a:tc>
                <a:tc>
                  <a:txBody>
                    <a:bodyPr/>
                    <a:lstStyle/>
                    <a:p>
                      <a:pPr marL="0" lvl="0" indent="0" algn="r" rtl="0">
                        <a:lnSpc>
                          <a:spcPct val="115000"/>
                        </a:lnSpc>
                        <a:spcBef>
                          <a:spcPts val="0"/>
                        </a:spcBef>
                        <a:spcAft>
                          <a:spcPts val="0"/>
                        </a:spcAft>
                        <a:buNone/>
                      </a:pPr>
                      <a:r>
                        <a:rPr lang="es-ES" sz="1000" b="1">
                          <a:solidFill>
                            <a:srgbClr val="34A853"/>
                          </a:solidFill>
                          <a:latin typeface="Montserrat"/>
                          <a:ea typeface="Montserrat"/>
                          <a:cs typeface="Montserrat"/>
                          <a:sym typeface="Montserrat"/>
                        </a:rPr>
                        <a:t>70%</a:t>
                      </a:r>
                      <a:endParaRPr sz="1000" b="1">
                        <a:solidFill>
                          <a:srgbClr val="34A853"/>
                        </a:solidFill>
                        <a:latin typeface="Montserrat"/>
                        <a:ea typeface="Montserrat"/>
                        <a:cs typeface="Montserrat"/>
                        <a:sym typeface="Montserrat"/>
                      </a:endParaRPr>
                    </a:p>
                  </a:txBody>
                  <a:tcPr marL="28575" marR="28575" marT="19050" marB="19050" anchor="b">
                    <a:solidFill>
                      <a:srgbClr val="FFE599"/>
                    </a:solidFill>
                  </a:tcPr>
                </a:tc>
                <a:extLst>
                  <a:ext uri="{0D108BD9-81ED-4DB2-BD59-A6C34878D82A}">
                    <a16:rowId xmlns:a16="http://schemas.microsoft.com/office/drawing/2014/main" val="10005"/>
                  </a:ext>
                </a:extLst>
              </a:tr>
              <a:tr h="215625">
                <a:tc>
                  <a:txBody>
                    <a:bodyPr/>
                    <a:lstStyle/>
                    <a:p>
                      <a:pPr marL="0" lvl="0" indent="0" algn="l" rtl="0">
                        <a:lnSpc>
                          <a:spcPct val="115000"/>
                        </a:lnSpc>
                        <a:spcBef>
                          <a:spcPts val="0"/>
                        </a:spcBef>
                        <a:spcAft>
                          <a:spcPts val="0"/>
                        </a:spcAft>
                        <a:buNone/>
                      </a:pPr>
                      <a:r>
                        <a:rPr lang="es-ES" sz="1000" b="1">
                          <a:latin typeface="Montserrat"/>
                          <a:ea typeface="Montserrat"/>
                          <a:cs typeface="Montserrat"/>
                          <a:sym typeface="Montserrat"/>
                        </a:rPr>
                        <a:t>ROAS</a:t>
                      </a:r>
                      <a:endParaRPr sz="1000" b="1">
                        <a:latin typeface="Montserrat"/>
                        <a:ea typeface="Montserrat"/>
                        <a:cs typeface="Montserrat"/>
                        <a:sym typeface="Montserrat"/>
                      </a:endParaRPr>
                    </a:p>
                  </a:txBody>
                  <a:tcPr marL="28575" marR="28575" marT="19050" marB="19050" anchor="b">
                    <a:solidFill>
                      <a:srgbClr val="CCCCCC"/>
                    </a:solidFill>
                  </a:tcPr>
                </a:tc>
                <a:tc>
                  <a:txBody>
                    <a:bodyPr/>
                    <a:lstStyle/>
                    <a:p>
                      <a:pPr marL="0" lvl="0" indent="0" algn="r" rtl="0">
                        <a:lnSpc>
                          <a:spcPct val="115000"/>
                        </a:lnSpc>
                        <a:spcBef>
                          <a:spcPts val="0"/>
                        </a:spcBef>
                        <a:spcAft>
                          <a:spcPts val="0"/>
                        </a:spcAft>
                        <a:buNone/>
                      </a:pPr>
                      <a:r>
                        <a:rPr lang="es-ES" sz="1000">
                          <a:latin typeface="Montserrat"/>
                          <a:ea typeface="Montserrat"/>
                          <a:cs typeface="Montserrat"/>
                          <a:sym typeface="Montserrat"/>
                        </a:rPr>
                        <a:t>22,5</a:t>
                      </a:r>
                      <a:endParaRPr sz="1000">
                        <a:latin typeface="Montserrat"/>
                        <a:ea typeface="Montserrat"/>
                        <a:cs typeface="Montserrat"/>
                        <a:sym typeface="Montserrat"/>
                      </a:endParaRPr>
                    </a:p>
                  </a:txBody>
                  <a:tcPr marL="28575" marR="28575" marT="19050" marB="19050" anchor="b">
                    <a:solidFill>
                      <a:srgbClr val="FFFFFF"/>
                    </a:solidFill>
                  </a:tcPr>
                </a:tc>
                <a:tc>
                  <a:txBody>
                    <a:bodyPr/>
                    <a:lstStyle/>
                    <a:p>
                      <a:pPr marL="0" lvl="0" indent="0" algn="r" rtl="0">
                        <a:lnSpc>
                          <a:spcPct val="115000"/>
                        </a:lnSpc>
                        <a:spcBef>
                          <a:spcPts val="0"/>
                        </a:spcBef>
                        <a:spcAft>
                          <a:spcPts val="0"/>
                        </a:spcAft>
                        <a:buNone/>
                      </a:pPr>
                      <a:r>
                        <a:rPr lang="es-ES" sz="1000">
                          <a:latin typeface="Montserrat"/>
                          <a:ea typeface="Montserrat"/>
                          <a:cs typeface="Montserrat"/>
                          <a:sym typeface="Montserrat"/>
                        </a:rPr>
                        <a:t>24,7</a:t>
                      </a:r>
                      <a:endParaRPr sz="1000">
                        <a:latin typeface="Montserrat"/>
                        <a:ea typeface="Montserrat"/>
                        <a:cs typeface="Montserrat"/>
                        <a:sym typeface="Montserrat"/>
                      </a:endParaRPr>
                    </a:p>
                  </a:txBody>
                  <a:tcPr marL="28575" marR="28575" marT="19050" marB="19050" anchor="b">
                    <a:solidFill>
                      <a:srgbClr val="FFFFFF"/>
                    </a:solidFill>
                  </a:tcPr>
                </a:tc>
                <a:tc>
                  <a:txBody>
                    <a:bodyPr/>
                    <a:lstStyle/>
                    <a:p>
                      <a:pPr marL="0" lvl="0" indent="0" algn="r" rtl="0">
                        <a:lnSpc>
                          <a:spcPct val="115000"/>
                        </a:lnSpc>
                        <a:spcBef>
                          <a:spcPts val="0"/>
                        </a:spcBef>
                        <a:spcAft>
                          <a:spcPts val="0"/>
                        </a:spcAft>
                        <a:buNone/>
                      </a:pPr>
                      <a:r>
                        <a:rPr lang="es-ES" sz="1000" b="1">
                          <a:solidFill>
                            <a:srgbClr val="34A853"/>
                          </a:solidFill>
                          <a:latin typeface="Montserrat"/>
                          <a:ea typeface="Montserrat"/>
                          <a:cs typeface="Montserrat"/>
                          <a:sym typeface="Montserrat"/>
                        </a:rPr>
                        <a:t>10%</a:t>
                      </a:r>
                      <a:endParaRPr sz="1000" b="1">
                        <a:solidFill>
                          <a:srgbClr val="34A853"/>
                        </a:solidFill>
                        <a:latin typeface="Montserrat"/>
                        <a:ea typeface="Montserrat"/>
                        <a:cs typeface="Montserrat"/>
                        <a:sym typeface="Montserrat"/>
                      </a:endParaRPr>
                    </a:p>
                  </a:txBody>
                  <a:tcPr marL="28575" marR="28575" marT="19050" marB="19050" anchor="b">
                    <a:solidFill>
                      <a:srgbClr val="FFE599"/>
                    </a:solidFill>
                  </a:tcPr>
                </a:tc>
                <a:tc>
                  <a:txBody>
                    <a:bodyPr/>
                    <a:lstStyle/>
                    <a:p>
                      <a:pPr marL="0" lvl="0" indent="0" algn="r" rtl="0">
                        <a:lnSpc>
                          <a:spcPct val="115000"/>
                        </a:lnSpc>
                        <a:spcBef>
                          <a:spcPts val="0"/>
                        </a:spcBef>
                        <a:spcAft>
                          <a:spcPts val="0"/>
                        </a:spcAft>
                        <a:buNone/>
                      </a:pPr>
                      <a:r>
                        <a:rPr lang="es-ES" sz="1000">
                          <a:latin typeface="Montserrat"/>
                          <a:ea typeface="Montserrat"/>
                          <a:cs typeface="Montserrat"/>
                          <a:sym typeface="Montserrat"/>
                        </a:rPr>
                        <a:t>27,4</a:t>
                      </a:r>
                      <a:endParaRPr sz="1000">
                        <a:latin typeface="Montserrat"/>
                        <a:ea typeface="Montserrat"/>
                        <a:cs typeface="Montserrat"/>
                        <a:sym typeface="Montserrat"/>
                      </a:endParaRPr>
                    </a:p>
                  </a:txBody>
                  <a:tcPr marL="28575" marR="28575" marT="19050" marB="19050" anchor="b">
                    <a:solidFill>
                      <a:srgbClr val="FFFFFF"/>
                    </a:solidFill>
                  </a:tcPr>
                </a:tc>
                <a:tc>
                  <a:txBody>
                    <a:bodyPr/>
                    <a:lstStyle/>
                    <a:p>
                      <a:pPr marL="0" lvl="0" indent="0" algn="r" rtl="0">
                        <a:lnSpc>
                          <a:spcPct val="115000"/>
                        </a:lnSpc>
                        <a:spcBef>
                          <a:spcPts val="0"/>
                        </a:spcBef>
                        <a:spcAft>
                          <a:spcPts val="0"/>
                        </a:spcAft>
                        <a:buNone/>
                      </a:pPr>
                      <a:r>
                        <a:rPr lang="es-ES" sz="1000" b="1">
                          <a:solidFill>
                            <a:srgbClr val="34A853"/>
                          </a:solidFill>
                          <a:latin typeface="Montserrat"/>
                          <a:ea typeface="Montserrat"/>
                          <a:cs typeface="Montserrat"/>
                          <a:sym typeface="Montserrat"/>
                        </a:rPr>
                        <a:t>22%</a:t>
                      </a:r>
                      <a:endParaRPr sz="1000" b="1">
                        <a:solidFill>
                          <a:srgbClr val="34A853"/>
                        </a:solidFill>
                        <a:latin typeface="Montserrat"/>
                        <a:ea typeface="Montserrat"/>
                        <a:cs typeface="Montserrat"/>
                        <a:sym typeface="Montserrat"/>
                      </a:endParaRPr>
                    </a:p>
                  </a:txBody>
                  <a:tcPr marL="28575" marR="28575" marT="19050" marB="19050" anchor="b">
                    <a:solidFill>
                      <a:srgbClr val="FFE599"/>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48"/>
        <p:cNvGrpSpPr/>
        <p:nvPr/>
      </p:nvGrpSpPr>
      <p:grpSpPr>
        <a:xfrm>
          <a:off x="0" y="0"/>
          <a:ext cx="0" cy="0"/>
          <a:chOff x="0" y="0"/>
          <a:chExt cx="0" cy="0"/>
        </a:xfrm>
      </p:grpSpPr>
      <p:sp>
        <p:nvSpPr>
          <p:cNvPr id="949" name="Google Shape;949;p43"/>
          <p:cNvSpPr txBox="1"/>
          <p:nvPr/>
        </p:nvSpPr>
        <p:spPr>
          <a:xfrm>
            <a:off x="1804350" y="1585950"/>
            <a:ext cx="5535300" cy="197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ES" sz="6000">
                <a:latin typeface="Montserrat SemiBold"/>
                <a:ea typeface="Montserrat SemiBold"/>
                <a:cs typeface="Montserrat SemiBold"/>
                <a:sym typeface="Montserrat SemiBold"/>
              </a:rPr>
              <a:t>¡GRACIAS!</a:t>
            </a:r>
            <a:endParaRPr sz="6000">
              <a:latin typeface="Montserrat SemiBold"/>
              <a:ea typeface="Montserrat SemiBold"/>
              <a:cs typeface="Montserrat SemiBold"/>
              <a:sym typeface="Montserrat SemiBo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54"/>
        <p:cNvGrpSpPr/>
        <p:nvPr/>
      </p:nvGrpSpPr>
      <p:grpSpPr>
        <a:xfrm>
          <a:off x="0" y="0"/>
          <a:ext cx="0" cy="0"/>
          <a:chOff x="0" y="0"/>
          <a:chExt cx="0" cy="0"/>
        </a:xfrm>
      </p:grpSpPr>
      <p:sp>
        <p:nvSpPr>
          <p:cNvPr id="955" name="Google Shape;955;p44"/>
          <p:cNvSpPr txBox="1">
            <a:spLocks noGrp="1"/>
          </p:cNvSpPr>
          <p:nvPr>
            <p:ph type="title"/>
          </p:nvPr>
        </p:nvSpPr>
        <p:spPr>
          <a:xfrm>
            <a:off x="5884054" y="4908350"/>
            <a:ext cx="2611800" cy="174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s-ES"/>
              <a:t>GRUPO 8 - TRAZOS - CAPTACIÓN DE LEADS</a:t>
            </a:r>
            <a:endParaRPr/>
          </a:p>
          <a:p>
            <a:pPr marL="0" lvl="0" indent="0" algn="l" rtl="0">
              <a:spcBef>
                <a:spcPts val="0"/>
              </a:spcBef>
              <a:spcAft>
                <a:spcPts val="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2"/>
          <p:cNvSpPr/>
          <p:nvPr/>
        </p:nvSpPr>
        <p:spPr>
          <a:xfrm>
            <a:off x="6187675" y="696525"/>
            <a:ext cx="2716800" cy="4088700"/>
          </a:xfrm>
          <a:prstGeom prst="snip1Rect">
            <a:avLst>
              <a:gd name="adj" fmla="val 16667"/>
            </a:avLst>
          </a:prstGeom>
          <a:solidFill>
            <a:srgbClr val="F3F3F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4" name="Google Shape;104;p12"/>
          <p:cNvSpPr/>
          <p:nvPr/>
        </p:nvSpPr>
        <p:spPr>
          <a:xfrm>
            <a:off x="3215875" y="696525"/>
            <a:ext cx="2716800" cy="4088700"/>
          </a:xfrm>
          <a:prstGeom prst="snip1Rect">
            <a:avLst>
              <a:gd name="adj" fmla="val 16667"/>
            </a:avLst>
          </a:prstGeom>
          <a:solidFill>
            <a:srgbClr val="F3F3F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5" name="Google Shape;105;p12"/>
          <p:cNvSpPr/>
          <p:nvPr/>
        </p:nvSpPr>
        <p:spPr>
          <a:xfrm>
            <a:off x="254500" y="696525"/>
            <a:ext cx="2716800" cy="4088700"/>
          </a:xfrm>
          <a:prstGeom prst="snip1Rect">
            <a:avLst>
              <a:gd name="adj" fmla="val 16667"/>
            </a:avLst>
          </a:prstGeom>
          <a:solidFill>
            <a:srgbClr val="F3F3F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06" name="Google Shape;106;p12"/>
          <p:cNvPicPr preferRelativeResize="0"/>
          <p:nvPr/>
        </p:nvPicPr>
        <p:blipFill rotWithShape="1">
          <a:blip r:embed="rId3">
            <a:alphaModFix/>
          </a:blip>
          <a:srcRect t="26699" b="20029"/>
          <a:stretch/>
        </p:blipFill>
        <p:spPr>
          <a:xfrm>
            <a:off x="588425" y="1097950"/>
            <a:ext cx="1920000" cy="1622600"/>
          </a:xfrm>
          <a:prstGeom prst="rect">
            <a:avLst/>
          </a:prstGeom>
          <a:noFill/>
          <a:ln>
            <a:noFill/>
          </a:ln>
        </p:spPr>
      </p:pic>
      <p:pic>
        <p:nvPicPr>
          <p:cNvPr id="107" name="Google Shape;107;p12"/>
          <p:cNvPicPr preferRelativeResize="0"/>
          <p:nvPr/>
        </p:nvPicPr>
        <p:blipFill rotWithShape="1">
          <a:blip r:embed="rId4">
            <a:alphaModFix/>
          </a:blip>
          <a:srcRect r="64596" b="37166"/>
          <a:stretch/>
        </p:blipFill>
        <p:spPr>
          <a:xfrm>
            <a:off x="3547157" y="1095928"/>
            <a:ext cx="1794941" cy="1650775"/>
          </a:xfrm>
          <a:prstGeom prst="rect">
            <a:avLst/>
          </a:prstGeom>
          <a:noFill/>
          <a:ln>
            <a:noFill/>
          </a:ln>
        </p:spPr>
      </p:pic>
      <p:sp>
        <p:nvSpPr>
          <p:cNvPr id="108" name="Google Shape;108;p12"/>
          <p:cNvSpPr txBox="1"/>
          <p:nvPr/>
        </p:nvSpPr>
        <p:spPr>
          <a:xfrm>
            <a:off x="3759942" y="762134"/>
            <a:ext cx="1130400" cy="208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ES" sz="1500">
                <a:solidFill>
                  <a:srgbClr val="FFC62B"/>
                </a:solidFill>
                <a:latin typeface="Montserrat ExtraBold"/>
                <a:ea typeface="Montserrat ExtraBold"/>
                <a:cs typeface="Montserrat ExtraBold"/>
                <a:sym typeface="Montserrat ExtraBold"/>
              </a:rPr>
              <a:t>MASTER </a:t>
            </a:r>
            <a:endParaRPr sz="1500">
              <a:solidFill>
                <a:srgbClr val="FFC62B"/>
              </a:solidFill>
              <a:latin typeface="Montserrat ExtraBold"/>
              <a:ea typeface="Montserrat ExtraBold"/>
              <a:cs typeface="Montserrat ExtraBold"/>
              <a:sym typeface="Montserrat ExtraBold"/>
            </a:endParaRPr>
          </a:p>
        </p:txBody>
      </p:sp>
      <p:sp>
        <p:nvSpPr>
          <p:cNvPr id="109" name="Google Shape;109;p12"/>
          <p:cNvSpPr txBox="1"/>
          <p:nvPr/>
        </p:nvSpPr>
        <p:spPr>
          <a:xfrm>
            <a:off x="953024" y="762125"/>
            <a:ext cx="1391100" cy="208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ES" sz="1500">
                <a:solidFill>
                  <a:srgbClr val="FFC62B"/>
                </a:solidFill>
                <a:latin typeface="Montserrat ExtraBold"/>
                <a:ea typeface="Montserrat ExtraBold"/>
                <a:cs typeface="Montserrat ExtraBold"/>
                <a:sym typeface="Montserrat ExtraBold"/>
              </a:rPr>
              <a:t>CARRERA</a:t>
            </a:r>
            <a:endParaRPr sz="1500">
              <a:solidFill>
                <a:srgbClr val="FFC62B"/>
              </a:solidFill>
              <a:latin typeface="Montserrat ExtraBold"/>
              <a:ea typeface="Montserrat ExtraBold"/>
              <a:cs typeface="Montserrat ExtraBold"/>
              <a:sym typeface="Montserrat ExtraBold"/>
            </a:endParaRPr>
          </a:p>
        </p:txBody>
      </p:sp>
      <p:sp>
        <p:nvSpPr>
          <p:cNvPr id="110" name="Google Shape;110;p12"/>
          <p:cNvSpPr txBox="1"/>
          <p:nvPr/>
        </p:nvSpPr>
        <p:spPr>
          <a:xfrm>
            <a:off x="6894569" y="762124"/>
            <a:ext cx="1130400" cy="208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ES" sz="1500">
                <a:solidFill>
                  <a:srgbClr val="FFC62B"/>
                </a:solidFill>
                <a:latin typeface="Montserrat ExtraBold"/>
                <a:ea typeface="Montserrat ExtraBold"/>
                <a:cs typeface="Montserrat ExtraBold"/>
                <a:sym typeface="Montserrat ExtraBold"/>
              </a:rPr>
              <a:t>CURSO</a:t>
            </a:r>
            <a:endParaRPr sz="1500">
              <a:solidFill>
                <a:srgbClr val="FFC62B"/>
              </a:solidFill>
              <a:latin typeface="Montserrat ExtraBold"/>
              <a:ea typeface="Montserrat ExtraBold"/>
              <a:cs typeface="Montserrat ExtraBold"/>
              <a:sym typeface="Montserrat ExtraBold"/>
            </a:endParaRPr>
          </a:p>
        </p:txBody>
      </p:sp>
      <p:sp>
        <p:nvSpPr>
          <p:cNvPr id="111" name="Google Shape;111;p12"/>
          <p:cNvSpPr txBox="1">
            <a:spLocks noGrp="1"/>
          </p:cNvSpPr>
          <p:nvPr>
            <p:ph type="title"/>
          </p:nvPr>
        </p:nvSpPr>
        <p:spPr>
          <a:xfrm>
            <a:off x="5884051" y="4832150"/>
            <a:ext cx="2716800" cy="174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s-ES"/>
              <a:t>Buyer Persona</a:t>
            </a:r>
            <a:endParaRPr/>
          </a:p>
        </p:txBody>
      </p:sp>
      <p:pic>
        <p:nvPicPr>
          <p:cNvPr id="112" name="Google Shape;112;p12"/>
          <p:cNvPicPr preferRelativeResize="0"/>
          <p:nvPr/>
        </p:nvPicPr>
        <p:blipFill rotWithShape="1">
          <a:blip r:embed="rId5">
            <a:alphaModFix/>
          </a:blip>
          <a:srcRect b="31096"/>
          <a:stretch/>
        </p:blipFill>
        <p:spPr>
          <a:xfrm>
            <a:off x="6380814" y="1046781"/>
            <a:ext cx="1794938" cy="1710266"/>
          </a:xfrm>
          <a:prstGeom prst="rect">
            <a:avLst/>
          </a:prstGeom>
          <a:noFill/>
          <a:ln>
            <a:noFill/>
          </a:ln>
        </p:spPr>
      </p:pic>
      <p:sp>
        <p:nvSpPr>
          <p:cNvPr id="113" name="Google Shape;113;p12"/>
          <p:cNvSpPr txBox="1"/>
          <p:nvPr/>
        </p:nvSpPr>
        <p:spPr>
          <a:xfrm>
            <a:off x="533256" y="3703433"/>
            <a:ext cx="1920000" cy="96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4" name="Google Shape;114;p12"/>
          <p:cNvSpPr txBox="1"/>
          <p:nvPr/>
        </p:nvSpPr>
        <p:spPr>
          <a:xfrm>
            <a:off x="343100" y="3076775"/>
            <a:ext cx="2396700" cy="150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ES" sz="900" b="1">
                <a:solidFill>
                  <a:schemeClr val="dk1"/>
                </a:solidFill>
                <a:latin typeface="Montserrat"/>
                <a:ea typeface="Montserrat"/>
                <a:cs typeface="Montserrat"/>
                <a:sym typeface="Montserrat"/>
              </a:rPr>
              <a:t>Retos: </a:t>
            </a:r>
            <a:r>
              <a:rPr lang="es-ES" sz="900">
                <a:solidFill>
                  <a:schemeClr val="dk1"/>
                </a:solidFill>
                <a:latin typeface="Montserrat"/>
                <a:ea typeface="Montserrat"/>
                <a:cs typeface="Montserrat"/>
                <a:sym typeface="Montserrat"/>
              </a:rPr>
              <a:t>Encontrar trabajo en el sector creativo y perfeccionar sus habilidades en artes visuales.</a:t>
            </a:r>
            <a:endParaRPr sz="9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s-ES" sz="900" b="1">
                <a:solidFill>
                  <a:schemeClr val="dk1"/>
                </a:solidFill>
                <a:latin typeface="Montserrat"/>
                <a:ea typeface="Montserrat"/>
                <a:cs typeface="Montserrat"/>
                <a:sym typeface="Montserrat"/>
              </a:rPr>
              <a:t>Intereses: </a:t>
            </a:r>
            <a:r>
              <a:rPr lang="es-ES" sz="900">
                <a:solidFill>
                  <a:schemeClr val="dk1"/>
                </a:solidFill>
                <a:latin typeface="Montserrat"/>
                <a:ea typeface="Montserrat"/>
                <a:cs typeface="Montserrat"/>
                <a:sym typeface="Montserrat"/>
              </a:rPr>
              <a:t>Artes visuales, animación y manga.</a:t>
            </a:r>
            <a:endParaRPr sz="9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s-ES" sz="900" b="1">
                <a:solidFill>
                  <a:schemeClr val="dk1"/>
                </a:solidFill>
                <a:latin typeface="Montserrat"/>
                <a:ea typeface="Montserrat"/>
                <a:cs typeface="Montserrat"/>
                <a:sym typeface="Montserrat"/>
              </a:rPr>
              <a:t>Trayectoria profesional: </a:t>
            </a:r>
            <a:r>
              <a:rPr lang="es-ES" sz="900">
                <a:solidFill>
                  <a:schemeClr val="dk1"/>
                </a:solidFill>
                <a:latin typeface="Montserrat"/>
                <a:ea typeface="Montserrat"/>
                <a:cs typeface="Montserrat"/>
                <a:sym typeface="Montserrat"/>
              </a:rPr>
              <a:t>Quiere ser diseñadora y busca una escuela de diseño reconocida para vivir de su pasión.</a:t>
            </a:r>
            <a:endParaRPr sz="900">
              <a:solidFill>
                <a:schemeClr val="dk1"/>
              </a:solidFill>
              <a:latin typeface="Montserrat"/>
              <a:ea typeface="Montserrat"/>
              <a:cs typeface="Montserrat"/>
              <a:sym typeface="Montserrat"/>
            </a:endParaRPr>
          </a:p>
          <a:p>
            <a:pPr marL="0" lvl="0" indent="0" algn="l" rtl="0">
              <a:spcBef>
                <a:spcPts val="0"/>
              </a:spcBef>
              <a:spcAft>
                <a:spcPts val="0"/>
              </a:spcAft>
              <a:buNone/>
            </a:pPr>
            <a:endParaRPr sz="1200">
              <a:latin typeface="Montserrat"/>
              <a:ea typeface="Montserrat"/>
              <a:cs typeface="Montserrat"/>
              <a:sym typeface="Montserrat"/>
            </a:endParaRPr>
          </a:p>
        </p:txBody>
      </p:sp>
      <p:sp>
        <p:nvSpPr>
          <p:cNvPr id="115" name="Google Shape;115;p12"/>
          <p:cNvSpPr txBox="1"/>
          <p:nvPr/>
        </p:nvSpPr>
        <p:spPr>
          <a:xfrm>
            <a:off x="3269125" y="3137600"/>
            <a:ext cx="2614800" cy="1985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ES" sz="900" b="1">
                <a:solidFill>
                  <a:schemeClr val="dk1"/>
                </a:solidFill>
                <a:latin typeface="Montserrat"/>
                <a:ea typeface="Montserrat"/>
                <a:cs typeface="Montserrat"/>
                <a:sym typeface="Montserrat"/>
              </a:rPr>
              <a:t>Retos: </a:t>
            </a:r>
            <a:r>
              <a:rPr lang="es-ES" sz="900">
                <a:solidFill>
                  <a:schemeClr val="dk1"/>
                </a:solidFill>
                <a:latin typeface="Montserrat"/>
                <a:ea typeface="Montserrat"/>
                <a:cs typeface="Montserrat"/>
                <a:sym typeface="Montserrat"/>
              </a:rPr>
              <a:t>Especializarse en diseño gráfico y animación.</a:t>
            </a:r>
            <a:endParaRPr sz="900">
              <a:solidFill>
                <a:schemeClr val="dk1"/>
              </a:solidFill>
              <a:latin typeface="Montserrat"/>
              <a:ea typeface="Montserrat"/>
              <a:cs typeface="Montserrat"/>
              <a:sym typeface="Montserrat"/>
            </a:endParaRPr>
          </a:p>
          <a:p>
            <a:pPr marL="0" lvl="0" indent="0" algn="l" rtl="0">
              <a:spcBef>
                <a:spcPts val="0"/>
              </a:spcBef>
              <a:spcAft>
                <a:spcPts val="0"/>
              </a:spcAft>
              <a:buNone/>
            </a:pPr>
            <a:endParaRPr sz="900">
              <a:solidFill>
                <a:schemeClr val="dk1"/>
              </a:solidFill>
              <a:latin typeface="Montserrat"/>
              <a:ea typeface="Montserrat"/>
              <a:cs typeface="Montserrat"/>
              <a:sym typeface="Montserrat"/>
            </a:endParaRPr>
          </a:p>
          <a:p>
            <a:pPr marL="0" lvl="0" indent="0" algn="l" rtl="0">
              <a:spcBef>
                <a:spcPts val="0"/>
              </a:spcBef>
              <a:spcAft>
                <a:spcPts val="0"/>
              </a:spcAft>
              <a:buNone/>
            </a:pPr>
            <a:r>
              <a:rPr lang="es-ES" sz="900" b="1">
                <a:solidFill>
                  <a:schemeClr val="dk1"/>
                </a:solidFill>
                <a:latin typeface="Montserrat"/>
                <a:ea typeface="Montserrat"/>
                <a:cs typeface="Montserrat"/>
                <a:sym typeface="Montserrat"/>
              </a:rPr>
              <a:t>Intereses: </a:t>
            </a:r>
            <a:r>
              <a:rPr lang="es-ES" sz="900">
                <a:solidFill>
                  <a:schemeClr val="dk1"/>
                </a:solidFill>
                <a:latin typeface="Montserrat"/>
                <a:ea typeface="Montserrat"/>
                <a:cs typeface="Montserrat"/>
                <a:sym typeface="Montserrat"/>
              </a:rPr>
              <a:t>Dibujos animados de los 90.</a:t>
            </a:r>
            <a:endParaRPr sz="900">
              <a:solidFill>
                <a:schemeClr val="dk1"/>
              </a:solidFill>
              <a:latin typeface="Montserrat"/>
              <a:ea typeface="Montserrat"/>
              <a:cs typeface="Montserrat"/>
              <a:sym typeface="Montserrat"/>
            </a:endParaRPr>
          </a:p>
          <a:p>
            <a:pPr marL="0" lvl="0" indent="0" algn="l" rtl="0">
              <a:spcBef>
                <a:spcPts val="0"/>
              </a:spcBef>
              <a:spcAft>
                <a:spcPts val="0"/>
              </a:spcAft>
              <a:buNone/>
            </a:pPr>
            <a:endParaRPr sz="9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s-ES" sz="900" b="1">
                <a:solidFill>
                  <a:schemeClr val="dk1"/>
                </a:solidFill>
                <a:latin typeface="Montserrat"/>
                <a:ea typeface="Montserrat"/>
                <a:cs typeface="Montserrat"/>
                <a:sym typeface="Montserrat"/>
              </a:rPr>
              <a:t>Trayectoria profesional: </a:t>
            </a:r>
            <a:r>
              <a:rPr lang="es-ES" sz="900">
                <a:solidFill>
                  <a:schemeClr val="dk1"/>
                </a:solidFill>
                <a:latin typeface="Montserrat"/>
                <a:ea typeface="Montserrat"/>
                <a:cs typeface="Montserrat"/>
                <a:sym typeface="Montserrat"/>
              </a:rPr>
              <a:t>Profunda especialización en diseño gráfico y animación para mejorar perspectivas laborales y realizarse económicamente, buscando una escuela innovadora y bien posicionada en Madrid.</a:t>
            </a:r>
            <a:endParaRPr sz="900">
              <a:solidFill>
                <a:schemeClr val="dk1"/>
              </a:solidFill>
              <a:latin typeface="Montserrat"/>
              <a:ea typeface="Montserrat"/>
              <a:cs typeface="Montserrat"/>
              <a:sym typeface="Montserrat"/>
            </a:endParaRPr>
          </a:p>
          <a:p>
            <a:pPr marL="0" lvl="0" indent="0" algn="l" rtl="0">
              <a:spcBef>
                <a:spcPts val="0"/>
              </a:spcBef>
              <a:spcAft>
                <a:spcPts val="0"/>
              </a:spcAft>
              <a:buNone/>
            </a:pPr>
            <a:endParaRPr sz="900">
              <a:solidFill>
                <a:schemeClr val="dk1"/>
              </a:solidFill>
              <a:latin typeface="Montserrat"/>
              <a:ea typeface="Montserrat"/>
              <a:cs typeface="Montserrat"/>
              <a:sym typeface="Montserrat"/>
            </a:endParaRPr>
          </a:p>
          <a:p>
            <a:pPr marL="0" lvl="0" indent="0" algn="l" rtl="0">
              <a:spcBef>
                <a:spcPts val="0"/>
              </a:spcBef>
              <a:spcAft>
                <a:spcPts val="0"/>
              </a:spcAft>
              <a:buNone/>
            </a:pPr>
            <a:endParaRPr sz="900">
              <a:solidFill>
                <a:schemeClr val="dk1"/>
              </a:solidFill>
              <a:latin typeface="Montserrat"/>
              <a:ea typeface="Montserrat"/>
              <a:cs typeface="Montserrat"/>
              <a:sym typeface="Montserrat"/>
            </a:endParaRPr>
          </a:p>
        </p:txBody>
      </p:sp>
      <p:sp>
        <p:nvSpPr>
          <p:cNvPr id="116" name="Google Shape;116;p12"/>
          <p:cNvSpPr txBox="1"/>
          <p:nvPr/>
        </p:nvSpPr>
        <p:spPr>
          <a:xfrm>
            <a:off x="6178974" y="3076775"/>
            <a:ext cx="2813700" cy="1708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ES" sz="900" b="1">
                <a:solidFill>
                  <a:schemeClr val="dk1"/>
                </a:solidFill>
                <a:latin typeface="Montserrat"/>
                <a:ea typeface="Montserrat"/>
                <a:cs typeface="Montserrat"/>
                <a:sym typeface="Montserrat"/>
              </a:rPr>
              <a:t>Retos: </a:t>
            </a:r>
            <a:r>
              <a:rPr lang="es-ES" sz="900">
                <a:solidFill>
                  <a:schemeClr val="dk1"/>
                </a:solidFill>
                <a:latin typeface="Montserrat"/>
                <a:ea typeface="Montserrat"/>
                <a:cs typeface="Montserrat"/>
                <a:sym typeface="Montserrat"/>
              </a:rPr>
              <a:t>Mantenerse actualizado en su campo con tiempo limitado y mejorar su red de contactos en el sector audiovisual.</a:t>
            </a:r>
            <a:endParaRPr sz="900">
              <a:solidFill>
                <a:schemeClr val="dk1"/>
              </a:solidFill>
              <a:latin typeface="Montserrat"/>
              <a:ea typeface="Montserrat"/>
              <a:cs typeface="Montserrat"/>
              <a:sym typeface="Montserrat"/>
            </a:endParaRPr>
          </a:p>
          <a:p>
            <a:pPr marL="0" lvl="0" indent="0" algn="l" rtl="0">
              <a:spcBef>
                <a:spcPts val="0"/>
              </a:spcBef>
              <a:spcAft>
                <a:spcPts val="0"/>
              </a:spcAft>
              <a:buNone/>
            </a:pPr>
            <a:endParaRPr sz="900">
              <a:solidFill>
                <a:schemeClr val="dk1"/>
              </a:solidFill>
              <a:latin typeface="Montserrat"/>
              <a:ea typeface="Montserrat"/>
              <a:cs typeface="Montserrat"/>
              <a:sym typeface="Montserrat"/>
            </a:endParaRPr>
          </a:p>
          <a:p>
            <a:pPr marL="0" lvl="0" indent="0" algn="l" rtl="0">
              <a:spcBef>
                <a:spcPts val="0"/>
              </a:spcBef>
              <a:spcAft>
                <a:spcPts val="0"/>
              </a:spcAft>
              <a:buNone/>
            </a:pPr>
            <a:r>
              <a:rPr lang="es-ES" sz="900" b="1">
                <a:solidFill>
                  <a:schemeClr val="dk1"/>
                </a:solidFill>
                <a:latin typeface="Montserrat"/>
                <a:ea typeface="Montserrat"/>
                <a:cs typeface="Montserrat"/>
                <a:sym typeface="Montserrat"/>
              </a:rPr>
              <a:t>Intereses: </a:t>
            </a:r>
            <a:r>
              <a:rPr lang="es-ES" sz="900">
                <a:solidFill>
                  <a:schemeClr val="dk1"/>
                </a:solidFill>
                <a:latin typeface="Montserrat"/>
                <a:ea typeface="Montserrat"/>
                <a:cs typeface="Montserrat"/>
                <a:sym typeface="Montserrat"/>
              </a:rPr>
              <a:t>Innovarse con los mejores profesionales del sector de las artes visuales.</a:t>
            </a:r>
            <a:endParaRPr sz="900">
              <a:solidFill>
                <a:schemeClr val="dk1"/>
              </a:solidFill>
              <a:latin typeface="Montserrat"/>
              <a:ea typeface="Montserrat"/>
              <a:cs typeface="Montserrat"/>
              <a:sym typeface="Montserrat"/>
            </a:endParaRPr>
          </a:p>
          <a:p>
            <a:pPr marL="0" lvl="0" indent="0" algn="l" rtl="0">
              <a:spcBef>
                <a:spcPts val="0"/>
              </a:spcBef>
              <a:spcAft>
                <a:spcPts val="0"/>
              </a:spcAft>
              <a:buNone/>
            </a:pPr>
            <a:endParaRPr sz="900">
              <a:solidFill>
                <a:schemeClr val="dk1"/>
              </a:solidFill>
              <a:latin typeface="Montserrat"/>
              <a:ea typeface="Montserrat"/>
              <a:cs typeface="Montserrat"/>
              <a:sym typeface="Montserrat"/>
            </a:endParaRPr>
          </a:p>
          <a:p>
            <a:pPr marL="0" lvl="0" indent="0" algn="l" rtl="0">
              <a:spcBef>
                <a:spcPts val="0"/>
              </a:spcBef>
              <a:spcAft>
                <a:spcPts val="0"/>
              </a:spcAft>
              <a:buNone/>
            </a:pPr>
            <a:r>
              <a:rPr lang="es-ES" sz="900" b="1">
                <a:solidFill>
                  <a:schemeClr val="dk1"/>
                </a:solidFill>
                <a:latin typeface="Montserrat"/>
                <a:ea typeface="Montserrat"/>
                <a:cs typeface="Montserrat"/>
                <a:sym typeface="Montserrat"/>
              </a:rPr>
              <a:t>Trayectoria profesional: </a:t>
            </a:r>
            <a:r>
              <a:rPr lang="es-ES" sz="900">
                <a:solidFill>
                  <a:schemeClr val="dk1"/>
                </a:solidFill>
                <a:latin typeface="Montserrat"/>
                <a:ea typeface="Montserrat"/>
                <a:cs typeface="Montserrat"/>
                <a:sym typeface="Montserrat"/>
              </a:rPr>
              <a:t>Ampliar cartera de clientes y mejorar reputación, buscando formación de calidad y actualizada en una escuela innovadora.</a:t>
            </a:r>
            <a:endParaRPr sz="900">
              <a:solidFill>
                <a:schemeClr val="dk1"/>
              </a:solidFill>
              <a:latin typeface="Montserrat"/>
              <a:ea typeface="Montserrat"/>
              <a:cs typeface="Montserrat"/>
              <a:sym typeface="Montserrat"/>
            </a:endParaRPr>
          </a:p>
        </p:txBody>
      </p:sp>
      <p:sp>
        <p:nvSpPr>
          <p:cNvPr id="117" name="Google Shape;117;p12"/>
          <p:cNvSpPr txBox="1"/>
          <p:nvPr/>
        </p:nvSpPr>
        <p:spPr>
          <a:xfrm>
            <a:off x="577357" y="2604247"/>
            <a:ext cx="1920000" cy="645531"/>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lvl="0" indent="0" algn="ctr" rtl="0">
              <a:lnSpc>
                <a:spcPct val="115000"/>
              </a:lnSpc>
              <a:spcBef>
                <a:spcPts val="1400"/>
              </a:spcBef>
              <a:spcAft>
                <a:spcPts val="400"/>
              </a:spcAft>
              <a:buNone/>
            </a:pPr>
            <a:r>
              <a:rPr lang="es-ES" sz="1300" b="1" dirty="0">
                <a:solidFill>
                  <a:srgbClr val="F1C232"/>
                </a:solidFill>
                <a:latin typeface="Montserrat"/>
                <a:ea typeface="Montserrat"/>
                <a:cs typeface="Montserrat"/>
                <a:sym typeface="Montserrat"/>
              </a:rPr>
              <a:t>Aina Soler</a:t>
            </a:r>
            <a:endParaRPr sz="1500" b="1" dirty="0">
              <a:solidFill>
                <a:srgbClr val="F1C232"/>
              </a:solidFill>
              <a:latin typeface="Montserrat"/>
              <a:ea typeface="Montserrat"/>
              <a:cs typeface="Montserrat"/>
              <a:sym typeface="Montserrat"/>
            </a:endParaRPr>
          </a:p>
        </p:txBody>
      </p:sp>
      <p:sp>
        <p:nvSpPr>
          <p:cNvPr id="118" name="Google Shape;118;p12"/>
          <p:cNvSpPr txBox="1"/>
          <p:nvPr/>
        </p:nvSpPr>
        <p:spPr>
          <a:xfrm>
            <a:off x="3547149" y="2749700"/>
            <a:ext cx="1794900" cy="3849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lvl="0" indent="0" algn="ctr" rtl="0">
              <a:lnSpc>
                <a:spcPct val="115000"/>
              </a:lnSpc>
              <a:spcBef>
                <a:spcPts val="1400"/>
              </a:spcBef>
              <a:spcAft>
                <a:spcPts val="400"/>
              </a:spcAft>
              <a:buNone/>
            </a:pPr>
            <a:r>
              <a:rPr lang="es-ES" sz="1300" b="1">
                <a:solidFill>
                  <a:srgbClr val="F1C232"/>
                </a:solidFill>
                <a:latin typeface="Montserrat"/>
                <a:ea typeface="Montserrat"/>
                <a:cs typeface="Montserrat"/>
                <a:sym typeface="Montserrat"/>
              </a:rPr>
              <a:t>Álvaro Beltrán</a:t>
            </a:r>
            <a:endParaRPr sz="1300" b="1">
              <a:solidFill>
                <a:srgbClr val="F1C232"/>
              </a:solidFill>
              <a:latin typeface="Montserrat"/>
              <a:ea typeface="Montserrat"/>
              <a:cs typeface="Montserrat"/>
              <a:sym typeface="Montserrat"/>
            </a:endParaRPr>
          </a:p>
        </p:txBody>
      </p:sp>
      <p:sp>
        <p:nvSpPr>
          <p:cNvPr id="119" name="Google Shape;119;p12"/>
          <p:cNvSpPr txBox="1"/>
          <p:nvPr/>
        </p:nvSpPr>
        <p:spPr>
          <a:xfrm>
            <a:off x="6380875" y="2749700"/>
            <a:ext cx="1794900" cy="3849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lvl="0" indent="0" algn="ctr" rtl="0">
              <a:lnSpc>
                <a:spcPct val="115000"/>
              </a:lnSpc>
              <a:spcBef>
                <a:spcPts val="1400"/>
              </a:spcBef>
              <a:spcAft>
                <a:spcPts val="400"/>
              </a:spcAft>
              <a:buNone/>
            </a:pPr>
            <a:r>
              <a:rPr lang="es-ES" sz="1300" b="1">
                <a:solidFill>
                  <a:srgbClr val="F1C232"/>
                </a:solidFill>
                <a:latin typeface="Montserrat"/>
                <a:ea typeface="Montserrat"/>
                <a:cs typeface="Montserrat"/>
                <a:sym typeface="Montserrat"/>
              </a:rPr>
              <a:t>Héctor Ruiz</a:t>
            </a:r>
            <a:endParaRPr sz="1300" b="1">
              <a:solidFill>
                <a:srgbClr val="F1C232"/>
              </a:solidFill>
              <a:latin typeface="Montserrat"/>
              <a:ea typeface="Montserrat"/>
              <a:cs typeface="Montserrat"/>
              <a:sym typeface="Montserrat"/>
            </a:endParaRPr>
          </a:p>
        </p:txBody>
      </p:sp>
      <p:sp>
        <p:nvSpPr>
          <p:cNvPr id="120" name="Google Shape;120;p12"/>
          <p:cNvSpPr txBox="1"/>
          <p:nvPr/>
        </p:nvSpPr>
        <p:spPr>
          <a:xfrm>
            <a:off x="495500" y="20175"/>
            <a:ext cx="4751700" cy="615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s-ES" sz="2800" b="1">
                <a:solidFill>
                  <a:schemeClr val="dk1"/>
                </a:solidFill>
                <a:latin typeface="Montserrat"/>
                <a:ea typeface="Montserrat"/>
                <a:cs typeface="Montserrat"/>
                <a:sym typeface="Montserrat"/>
              </a:rPr>
              <a:t>BUYER PERSONA</a:t>
            </a:r>
            <a:endParaRPr sz="2800" b="1">
              <a:solidFill>
                <a:schemeClr val="dk1"/>
              </a:solidFill>
              <a:latin typeface="Montserrat"/>
              <a:ea typeface="Montserrat"/>
              <a:cs typeface="Montserrat"/>
              <a:sym typeface="Montserrat"/>
            </a:endParaRPr>
          </a:p>
        </p:txBody>
      </p:sp>
      <p:cxnSp>
        <p:nvCxnSpPr>
          <p:cNvPr id="121" name="Google Shape;121;p12"/>
          <p:cNvCxnSpPr/>
          <p:nvPr/>
        </p:nvCxnSpPr>
        <p:spPr>
          <a:xfrm>
            <a:off x="-8125" y="635775"/>
            <a:ext cx="5315400" cy="0"/>
          </a:xfrm>
          <a:prstGeom prst="straightConnector1">
            <a:avLst/>
          </a:prstGeom>
          <a:noFill/>
          <a:ln w="19050" cap="flat" cmpd="sng">
            <a:solidFill>
              <a:srgbClr val="FFC000"/>
            </a:solidFill>
            <a:prstDash val="solid"/>
            <a:round/>
            <a:headEnd type="none" w="med" len="med"/>
            <a:tailEnd type="none" w="med" len="med"/>
          </a:ln>
        </p:spPr>
      </p:cxnSp>
      <p:pic>
        <p:nvPicPr>
          <p:cNvPr id="122" name="Google Shape;122;p12"/>
          <p:cNvPicPr preferRelativeResize="0"/>
          <p:nvPr/>
        </p:nvPicPr>
        <p:blipFill>
          <a:blip r:embed="rId6">
            <a:alphaModFix/>
          </a:blip>
          <a:stretch>
            <a:fillRect/>
          </a:stretch>
        </p:blipFill>
        <p:spPr>
          <a:xfrm>
            <a:off x="254496" y="683900"/>
            <a:ext cx="384888" cy="384900"/>
          </a:xfrm>
          <a:prstGeom prst="rect">
            <a:avLst/>
          </a:prstGeom>
          <a:noFill/>
          <a:ln>
            <a:noFill/>
          </a:ln>
        </p:spPr>
      </p:pic>
      <p:pic>
        <p:nvPicPr>
          <p:cNvPr id="123" name="Google Shape;123;p12"/>
          <p:cNvPicPr preferRelativeResize="0"/>
          <p:nvPr/>
        </p:nvPicPr>
        <p:blipFill>
          <a:blip r:embed="rId6">
            <a:alphaModFix/>
          </a:blip>
          <a:stretch>
            <a:fillRect/>
          </a:stretch>
        </p:blipFill>
        <p:spPr>
          <a:xfrm>
            <a:off x="3221083" y="673775"/>
            <a:ext cx="384888" cy="384900"/>
          </a:xfrm>
          <a:prstGeom prst="rect">
            <a:avLst/>
          </a:prstGeom>
          <a:noFill/>
          <a:ln>
            <a:noFill/>
          </a:ln>
        </p:spPr>
      </p:pic>
      <p:pic>
        <p:nvPicPr>
          <p:cNvPr id="124" name="Google Shape;124;p12"/>
          <p:cNvPicPr preferRelativeResize="0"/>
          <p:nvPr/>
        </p:nvPicPr>
        <p:blipFill>
          <a:blip r:embed="rId6">
            <a:alphaModFix/>
          </a:blip>
          <a:stretch>
            <a:fillRect/>
          </a:stretch>
        </p:blipFill>
        <p:spPr>
          <a:xfrm>
            <a:off x="6177258" y="667250"/>
            <a:ext cx="384888" cy="384900"/>
          </a:xfrm>
          <a:prstGeom prst="rect">
            <a:avLst/>
          </a:prstGeom>
          <a:noFill/>
          <a:ln>
            <a:noFill/>
          </a:ln>
        </p:spPr>
      </p:pic>
      <p:sp>
        <p:nvSpPr>
          <p:cNvPr id="125" name="Google Shape;125;p12"/>
          <p:cNvSpPr txBox="1"/>
          <p:nvPr/>
        </p:nvSpPr>
        <p:spPr>
          <a:xfrm>
            <a:off x="1798850" y="3497800"/>
            <a:ext cx="5752800" cy="67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13"/>
          <p:cNvSpPr/>
          <p:nvPr/>
        </p:nvSpPr>
        <p:spPr>
          <a:xfrm>
            <a:off x="3438425" y="4444325"/>
            <a:ext cx="1755600" cy="279900"/>
          </a:xfrm>
          <a:prstGeom prst="rect">
            <a:avLst/>
          </a:prstGeom>
          <a:solidFill>
            <a:srgbClr val="FFF7C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2" name="Google Shape;132;p13"/>
          <p:cNvSpPr/>
          <p:nvPr/>
        </p:nvSpPr>
        <p:spPr>
          <a:xfrm>
            <a:off x="1342800" y="787750"/>
            <a:ext cx="518100" cy="265800"/>
          </a:xfrm>
          <a:prstGeom prst="roundRect">
            <a:avLst>
              <a:gd name="adj" fmla="val 16667"/>
            </a:avLst>
          </a:prstGeom>
          <a:solidFill>
            <a:srgbClr val="FFC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3" name="Google Shape;133;p13"/>
          <p:cNvSpPr/>
          <p:nvPr/>
        </p:nvSpPr>
        <p:spPr>
          <a:xfrm>
            <a:off x="1952400" y="787750"/>
            <a:ext cx="518100" cy="265800"/>
          </a:xfrm>
          <a:prstGeom prst="roundRect">
            <a:avLst>
              <a:gd name="adj" fmla="val 16667"/>
            </a:avLst>
          </a:prstGeom>
          <a:solidFill>
            <a:srgbClr val="FFC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4" name="Google Shape;134;p13"/>
          <p:cNvSpPr/>
          <p:nvPr/>
        </p:nvSpPr>
        <p:spPr>
          <a:xfrm>
            <a:off x="2638200" y="787750"/>
            <a:ext cx="518100" cy="265800"/>
          </a:xfrm>
          <a:prstGeom prst="roundRect">
            <a:avLst>
              <a:gd name="adj" fmla="val 16667"/>
            </a:avLst>
          </a:prstGeom>
          <a:solidFill>
            <a:srgbClr val="FFC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5" name="Google Shape;135;p13"/>
          <p:cNvSpPr/>
          <p:nvPr/>
        </p:nvSpPr>
        <p:spPr>
          <a:xfrm>
            <a:off x="3247800" y="787750"/>
            <a:ext cx="518100" cy="265800"/>
          </a:xfrm>
          <a:prstGeom prst="roundRect">
            <a:avLst>
              <a:gd name="adj" fmla="val 16667"/>
            </a:avLst>
          </a:prstGeom>
          <a:solidFill>
            <a:srgbClr val="FFC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6" name="Google Shape;136;p13"/>
          <p:cNvSpPr/>
          <p:nvPr/>
        </p:nvSpPr>
        <p:spPr>
          <a:xfrm>
            <a:off x="3857400" y="787750"/>
            <a:ext cx="518100" cy="265800"/>
          </a:xfrm>
          <a:prstGeom prst="roundRect">
            <a:avLst>
              <a:gd name="adj" fmla="val 16667"/>
            </a:avLst>
          </a:prstGeom>
          <a:solidFill>
            <a:srgbClr val="FFC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7" name="Google Shape;137;p13"/>
          <p:cNvSpPr/>
          <p:nvPr/>
        </p:nvSpPr>
        <p:spPr>
          <a:xfrm>
            <a:off x="4467000" y="787750"/>
            <a:ext cx="518100" cy="265800"/>
          </a:xfrm>
          <a:prstGeom prst="roundRect">
            <a:avLst>
              <a:gd name="adj" fmla="val 16667"/>
            </a:avLst>
          </a:prstGeom>
          <a:solidFill>
            <a:srgbClr val="FFC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8" name="Google Shape;138;p13"/>
          <p:cNvSpPr/>
          <p:nvPr/>
        </p:nvSpPr>
        <p:spPr>
          <a:xfrm>
            <a:off x="5076600" y="787750"/>
            <a:ext cx="518100" cy="265800"/>
          </a:xfrm>
          <a:prstGeom prst="roundRect">
            <a:avLst>
              <a:gd name="adj" fmla="val 16667"/>
            </a:avLst>
          </a:prstGeom>
          <a:solidFill>
            <a:srgbClr val="FFC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9" name="Google Shape;139;p13"/>
          <p:cNvSpPr/>
          <p:nvPr/>
        </p:nvSpPr>
        <p:spPr>
          <a:xfrm>
            <a:off x="5686200" y="787750"/>
            <a:ext cx="518100" cy="265800"/>
          </a:xfrm>
          <a:prstGeom prst="roundRect">
            <a:avLst>
              <a:gd name="adj" fmla="val 16667"/>
            </a:avLst>
          </a:prstGeom>
          <a:solidFill>
            <a:srgbClr val="FFC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0" name="Google Shape;140;p13"/>
          <p:cNvSpPr/>
          <p:nvPr/>
        </p:nvSpPr>
        <p:spPr>
          <a:xfrm>
            <a:off x="6295800" y="787750"/>
            <a:ext cx="518100" cy="265800"/>
          </a:xfrm>
          <a:prstGeom prst="roundRect">
            <a:avLst>
              <a:gd name="adj" fmla="val 16667"/>
            </a:avLst>
          </a:prstGeom>
          <a:solidFill>
            <a:srgbClr val="FFC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1" name="Google Shape;141;p13"/>
          <p:cNvSpPr/>
          <p:nvPr/>
        </p:nvSpPr>
        <p:spPr>
          <a:xfrm>
            <a:off x="6905400" y="787750"/>
            <a:ext cx="518100" cy="265800"/>
          </a:xfrm>
          <a:prstGeom prst="roundRect">
            <a:avLst>
              <a:gd name="adj" fmla="val 16667"/>
            </a:avLst>
          </a:prstGeom>
          <a:solidFill>
            <a:srgbClr val="FFC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2" name="Google Shape;142;p13"/>
          <p:cNvSpPr/>
          <p:nvPr/>
        </p:nvSpPr>
        <p:spPr>
          <a:xfrm>
            <a:off x="7515000" y="787750"/>
            <a:ext cx="518100" cy="265800"/>
          </a:xfrm>
          <a:prstGeom prst="roundRect">
            <a:avLst>
              <a:gd name="adj" fmla="val 16667"/>
            </a:avLst>
          </a:prstGeom>
          <a:solidFill>
            <a:srgbClr val="FFC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3" name="Google Shape;143;p13"/>
          <p:cNvSpPr/>
          <p:nvPr/>
        </p:nvSpPr>
        <p:spPr>
          <a:xfrm>
            <a:off x="8124600" y="787750"/>
            <a:ext cx="518100" cy="265800"/>
          </a:xfrm>
          <a:prstGeom prst="roundRect">
            <a:avLst>
              <a:gd name="adj" fmla="val 16667"/>
            </a:avLst>
          </a:prstGeom>
          <a:solidFill>
            <a:srgbClr val="FFC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4" name="Google Shape;144;p13"/>
          <p:cNvSpPr txBox="1">
            <a:spLocks noGrp="1"/>
          </p:cNvSpPr>
          <p:nvPr>
            <p:ph type="title"/>
          </p:nvPr>
        </p:nvSpPr>
        <p:spPr>
          <a:xfrm>
            <a:off x="5884053" y="4832150"/>
            <a:ext cx="2460300" cy="174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s-ES"/>
              <a:t>Óptico de la campaña</a:t>
            </a:r>
            <a:endParaRPr/>
          </a:p>
        </p:txBody>
      </p:sp>
      <p:sp>
        <p:nvSpPr>
          <p:cNvPr id="145" name="Google Shape;145;p13"/>
          <p:cNvSpPr txBox="1"/>
          <p:nvPr/>
        </p:nvSpPr>
        <p:spPr>
          <a:xfrm>
            <a:off x="1342796" y="752450"/>
            <a:ext cx="969600" cy="33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100" b="1">
                <a:latin typeface="Montserrat"/>
                <a:ea typeface="Montserrat"/>
                <a:cs typeface="Montserrat"/>
                <a:sym typeface="Montserrat"/>
              </a:rPr>
              <a:t>ENE</a:t>
            </a:r>
            <a:endParaRPr sz="1100" b="1">
              <a:latin typeface="Montserrat"/>
              <a:ea typeface="Montserrat"/>
              <a:cs typeface="Montserrat"/>
              <a:sym typeface="Montserrat"/>
            </a:endParaRPr>
          </a:p>
        </p:txBody>
      </p:sp>
      <p:sp>
        <p:nvSpPr>
          <p:cNvPr id="146" name="Google Shape;146;p13"/>
          <p:cNvSpPr txBox="1"/>
          <p:nvPr/>
        </p:nvSpPr>
        <p:spPr>
          <a:xfrm>
            <a:off x="2000246" y="752450"/>
            <a:ext cx="969600" cy="33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100" b="1">
                <a:latin typeface="Montserrat"/>
                <a:ea typeface="Montserrat"/>
                <a:cs typeface="Montserrat"/>
                <a:sym typeface="Montserrat"/>
              </a:rPr>
              <a:t>FEB</a:t>
            </a:r>
            <a:endParaRPr sz="1100" b="1">
              <a:latin typeface="Montserrat"/>
              <a:ea typeface="Montserrat"/>
              <a:cs typeface="Montserrat"/>
              <a:sym typeface="Montserrat"/>
            </a:endParaRPr>
          </a:p>
        </p:txBody>
      </p:sp>
      <p:sp>
        <p:nvSpPr>
          <p:cNvPr id="147" name="Google Shape;147;p13"/>
          <p:cNvSpPr txBox="1"/>
          <p:nvPr/>
        </p:nvSpPr>
        <p:spPr>
          <a:xfrm>
            <a:off x="2643371" y="752450"/>
            <a:ext cx="969600" cy="33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100" b="1">
                <a:latin typeface="Montserrat"/>
                <a:ea typeface="Montserrat"/>
                <a:cs typeface="Montserrat"/>
                <a:sym typeface="Montserrat"/>
              </a:rPr>
              <a:t>MAR</a:t>
            </a:r>
            <a:endParaRPr sz="1100" b="1">
              <a:latin typeface="Montserrat"/>
              <a:ea typeface="Montserrat"/>
              <a:cs typeface="Montserrat"/>
              <a:sym typeface="Montserrat"/>
            </a:endParaRPr>
          </a:p>
        </p:txBody>
      </p:sp>
      <p:sp>
        <p:nvSpPr>
          <p:cNvPr id="148" name="Google Shape;148;p13"/>
          <p:cNvSpPr txBox="1"/>
          <p:nvPr/>
        </p:nvSpPr>
        <p:spPr>
          <a:xfrm>
            <a:off x="3291571" y="752450"/>
            <a:ext cx="969600" cy="33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100" b="1">
                <a:latin typeface="Montserrat"/>
                <a:ea typeface="Montserrat"/>
                <a:cs typeface="Montserrat"/>
                <a:sym typeface="Montserrat"/>
              </a:rPr>
              <a:t>ABR</a:t>
            </a:r>
            <a:endParaRPr sz="1100" b="1">
              <a:latin typeface="Montserrat"/>
              <a:ea typeface="Montserrat"/>
              <a:cs typeface="Montserrat"/>
              <a:sym typeface="Montserrat"/>
            </a:endParaRPr>
          </a:p>
        </p:txBody>
      </p:sp>
      <p:sp>
        <p:nvSpPr>
          <p:cNvPr id="149" name="Google Shape;149;p13"/>
          <p:cNvSpPr txBox="1"/>
          <p:nvPr/>
        </p:nvSpPr>
        <p:spPr>
          <a:xfrm>
            <a:off x="3897546" y="752450"/>
            <a:ext cx="969600" cy="33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100" b="1">
                <a:latin typeface="Montserrat"/>
                <a:ea typeface="Montserrat"/>
                <a:cs typeface="Montserrat"/>
                <a:sym typeface="Montserrat"/>
              </a:rPr>
              <a:t>MAY</a:t>
            </a:r>
            <a:endParaRPr sz="1100" b="1">
              <a:latin typeface="Montserrat"/>
              <a:ea typeface="Montserrat"/>
              <a:cs typeface="Montserrat"/>
              <a:sym typeface="Montserrat"/>
            </a:endParaRPr>
          </a:p>
        </p:txBody>
      </p:sp>
      <p:sp>
        <p:nvSpPr>
          <p:cNvPr id="150" name="Google Shape;150;p13"/>
          <p:cNvSpPr txBox="1"/>
          <p:nvPr/>
        </p:nvSpPr>
        <p:spPr>
          <a:xfrm>
            <a:off x="4513871" y="752450"/>
            <a:ext cx="969600" cy="33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100" b="1">
                <a:latin typeface="Montserrat"/>
                <a:ea typeface="Montserrat"/>
                <a:cs typeface="Montserrat"/>
                <a:sym typeface="Montserrat"/>
              </a:rPr>
              <a:t>JUN</a:t>
            </a:r>
            <a:endParaRPr sz="1100" b="1">
              <a:latin typeface="Montserrat"/>
              <a:ea typeface="Montserrat"/>
              <a:cs typeface="Montserrat"/>
              <a:sym typeface="Montserrat"/>
            </a:endParaRPr>
          </a:p>
        </p:txBody>
      </p:sp>
      <p:sp>
        <p:nvSpPr>
          <p:cNvPr id="151" name="Google Shape;151;p13"/>
          <p:cNvSpPr txBox="1"/>
          <p:nvPr/>
        </p:nvSpPr>
        <p:spPr>
          <a:xfrm>
            <a:off x="5075521" y="752450"/>
            <a:ext cx="969600" cy="33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100" b="1">
                <a:latin typeface="Montserrat"/>
                <a:ea typeface="Montserrat"/>
                <a:cs typeface="Montserrat"/>
                <a:sym typeface="Montserrat"/>
              </a:rPr>
              <a:t>JUL</a:t>
            </a:r>
            <a:endParaRPr sz="1100" b="1">
              <a:latin typeface="Montserrat"/>
              <a:ea typeface="Montserrat"/>
              <a:cs typeface="Montserrat"/>
              <a:sym typeface="Montserrat"/>
            </a:endParaRPr>
          </a:p>
        </p:txBody>
      </p:sp>
      <p:sp>
        <p:nvSpPr>
          <p:cNvPr id="152" name="Google Shape;152;p13"/>
          <p:cNvSpPr txBox="1"/>
          <p:nvPr/>
        </p:nvSpPr>
        <p:spPr>
          <a:xfrm>
            <a:off x="5671746" y="752450"/>
            <a:ext cx="969600" cy="33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100" b="1">
                <a:latin typeface="Montserrat"/>
                <a:ea typeface="Montserrat"/>
                <a:cs typeface="Montserrat"/>
                <a:sym typeface="Montserrat"/>
              </a:rPr>
              <a:t>AGO</a:t>
            </a:r>
            <a:endParaRPr sz="1100" b="1">
              <a:latin typeface="Montserrat"/>
              <a:ea typeface="Montserrat"/>
              <a:cs typeface="Montserrat"/>
              <a:sym typeface="Montserrat"/>
            </a:endParaRPr>
          </a:p>
        </p:txBody>
      </p:sp>
      <p:sp>
        <p:nvSpPr>
          <p:cNvPr id="153" name="Google Shape;153;p13"/>
          <p:cNvSpPr txBox="1"/>
          <p:nvPr/>
        </p:nvSpPr>
        <p:spPr>
          <a:xfrm>
            <a:off x="6326646" y="747800"/>
            <a:ext cx="969600" cy="33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100" b="1">
                <a:latin typeface="Montserrat"/>
                <a:ea typeface="Montserrat"/>
                <a:cs typeface="Montserrat"/>
                <a:sym typeface="Montserrat"/>
              </a:rPr>
              <a:t>SEP</a:t>
            </a:r>
            <a:endParaRPr sz="1100" b="1">
              <a:latin typeface="Montserrat"/>
              <a:ea typeface="Montserrat"/>
              <a:cs typeface="Montserrat"/>
              <a:sym typeface="Montserrat"/>
            </a:endParaRPr>
          </a:p>
        </p:txBody>
      </p:sp>
      <p:sp>
        <p:nvSpPr>
          <p:cNvPr id="154" name="Google Shape;154;p13"/>
          <p:cNvSpPr txBox="1"/>
          <p:nvPr/>
        </p:nvSpPr>
        <p:spPr>
          <a:xfrm>
            <a:off x="6905821" y="752450"/>
            <a:ext cx="969600" cy="33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100" b="1">
                <a:latin typeface="Montserrat"/>
                <a:ea typeface="Montserrat"/>
                <a:cs typeface="Montserrat"/>
                <a:sym typeface="Montserrat"/>
              </a:rPr>
              <a:t>OCT</a:t>
            </a:r>
            <a:endParaRPr sz="1100" b="1">
              <a:latin typeface="Montserrat"/>
              <a:ea typeface="Montserrat"/>
              <a:cs typeface="Montserrat"/>
              <a:sym typeface="Montserrat"/>
            </a:endParaRPr>
          </a:p>
        </p:txBody>
      </p:sp>
      <p:sp>
        <p:nvSpPr>
          <p:cNvPr id="155" name="Google Shape;155;p13"/>
          <p:cNvSpPr txBox="1"/>
          <p:nvPr/>
        </p:nvSpPr>
        <p:spPr>
          <a:xfrm>
            <a:off x="7501571" y="752450"/>
            <a:ext cx="969600" cy="33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100" b="1">
                <a:latin typeface="Montserrat"/>
                <a:ea typeface="Montserrat"/>
                <a:cs typeface="Montserrat"/>
                <a:sym typeface="Montserrat"/>
              </a:rPr>
              <a:t>NOV</a:t>
            </a:r>
            <a:endParaRPr sz="1100" b="1">
              <a:latin typeface="Montserrat"/>
              <a:ea typeface="Montserrat"/>
              <a:cs typeface="Montserrat"/>
              <a:sym typeface="Montserrat"/>
            </a:endParaRPr>
          </a:p>
        </p:txBody>
      </p:sp>
      <p:sp>
        <p:nvSpPr>
          <p:cNvPr id="156" name="Google Shape;156;p13"/>
          <p:cNvSpPr txBox="1"/>
          <p:nvPr/>
        </p:nvSpPr>
        <p:spPr>
          <a:xfrm>
            <a:off x="8192521" y="752450"/>
            <a:ext cx="969600" cy="33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100" b="1">
                <a:latin typeface="Montserrat"/>
                <a:ea typeface="Montserrat"/>
                <a:cs typeface="Montserrat"/>
                <a:sym typeface="Montserrat"/>
              </a:rPr>
              <a:t>DIC</a:t>
            </a:r>
            <a:endParaRPr sz="1100" b="1">
              <a:latin typeface="Montserrat"/>
              <a:ea typeface="Montserrat"/>
              <a:cs typeface="Montserrat"/>
              <a:sym typeface="Montserrat"/>
            </a:endParaRPr>
          </a:p>
          <a:p>
            <a:pPr marL="0" lvl="0" indent="0" algn="l" rtl="0">
              <a:spcBef>
                <a:spcPts val="0"/>
              </a:spcBef>
              <a:spcAft>
                <a:spcPts val="0"/>
              </a:spcAft>
              <a:buNone/>
            </a:pPr>
            <a:endParaRPr sz="1100" b="1"/>
          </a:p>
        </p:txBody>
      </p:sp>
      <p:cxnSp>
        <p:nvCxnSpPr>
          <p:cNvPr id="157" name="Google Shape;157;p13"/>
          <p:cNvCxnSpPr/>
          <p:nvPr/>
        </p:nvCxnSpPr>
        <p:spPr>
          <a:xfrm>
            <a:off x="1337225" y="1405075"/>
            <a:ext cx="2250300" cy="15000"/>
          </a:xfrm>
          <a:prstGeom prst="straightConnector1">
            <a:avLst/>
          </a:prstGeom>
          <a:noFill/>
          <a:ln w="76200" cap="flat" cmpd="sng">
            <a:solidFill>
              <a:srgbClr val="FCBD24"/>
            </a:solidFill>
            <a:prstDash val="solid"/>
            <a:round/>
            <a:headEnd type="none" w="med" len="med"/>
            <a:tailEnd type="none" w="med" len="med"/>
          </a:ln>
        </p:spPr>
      </p:cxnSp>
      <p:cxnSp>
        <p:nvCxnSpPr>
          <p:cNvPr id="158" name="Google Shape;158;p13"/>
          <p:cNvCxnSpPr/>
          <p:nvPr/>
        </p:nvCxnSpPr>
        <p:spPr>
          <a:xfrm>
            <a:off x="1337225" y="2471875"/>
            <a:ext cx="2276100" cy="23400"/>
          </a:xfrm>
          <a:prstGeom prst="straightConnector1">
            <a:avLst/>
          </a:prstGeom>
          <a:noFill/>
          <a:ln w="76200" cap="flat" cmpd="sng">
            <a:solidFill>
              <a:srgbClr val="FCBD24"/>
            </a:solidFill>
            <a:prstDash val="solid"/>
            <a:round/>
            <a:headEnd type="none" w="med" len="med"/>
            <a:tailEnd type="none" w="med" len="med"/>
          </a:ln>
        </p:spPr>
      </p:cxnSp>
      <p:sp>
        <p:nvSpPr>
          <p:cNvPr id="159" name="Google Shape;159;p13"/>
          <p:cNvSpPr txBox="1"/>
          <p:nvPr/>
        </p:nvSpPr>
        <p:spPr>
          <a:xfrm>
            <a:off x="1600200" y="2856850"/>
            <a:ext cx="1485600" cy="27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100" b="1">
                <a:latin typeface="Montserrat"/>
                <a:ea typeface="Montserrat"/>
                <a:cs typeface="Montserrat"/>
                <a:sym typeface="Montserrat"/>
              </a:rPr>
              <a:t>PROGRAMÁTICO</a:t>
            </a:r>
            <a:endParaRPr sz="1100" b="1">
              <a:latin typeface="Montserrat"/>
              <a:ea typeface="Montserrat"/>
              <a:cs typeface="Montserrat"/>
              <a:sym typeface="Montserrat"/>
            </a:endParaRPr>
          </a:p>
        </p:txBody>
      </p:sp>
      <p:sp>
        <p:nvSpPr>
          <p:cNvPr id="160" name="Google Shape;160;p13"/>
          <p:cNvSpPr txBox="1"/>
          <p:nvPr/>
        </p:nvSpPr>
        <p:spPr>
          <a:xfrm>
            <a:off x="3613500" y="2868700"/>
            <a:ext cx="1485600" cy="27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100" b="1">
                <a:latin typeface="Montserrat"/>
                <a:ea typeface="Montserrat"/>
                <a:cs typeface="Montserrat"/>
                <a:sym typeface="Montserrat"/>
              </a:rPr>
              <a:t>TIK TOK</a:t>
            </a:r>
            <a:endParaRPr sz="1100" b="1">
              <a:latin typeface="Montserrat"/>
              <a:ea typeface="Montserrat"/>
              <a:cs typeface="Montserrat"/>
              <a:sym typeface="Montserrat"/>
            </a:endParaRPr>
          </a:p>
        </p:txBody>
      </p:sp>
      <p:sp>
        <p:nvSpPr>
          <p:cNvPr id="161" name="Google Shape;161;p13"/>
          <p:cNvSpPr txBox="1"/>
          <p:nvPr/>
        </p:nvSpPr>
        <p:spPr>
          <a:xfrm>
            <a:off x="5366100" y="2852863"/>
            <a:ext cx="1485600" cy="27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100" b="1">
                <a:latin typeface="Montserrat"/>
                <a:ea typeface="Montserrat"/>
                <a:cs typeface="Montserrat"/>
                <a:sym typeface="Montserrat"/>
              </a:rPr>
              <a:t>SEARCH</a:t>
            </a:r>
            <a:endParaRPr sz="1100" b="1">
              <a:latin typeface="Montserrat"/>
              <a:ea typeface="Montserrat"/>
              <a:cs typeface="Montserrat"/>
              <a:sym typeface="Montserrat"/>
            </a:endParaRPr>
          </a:p>
        </p:txBody>
      </p:sp>
      <p:pic>
        <p:nvPicPr>
          <p:cNvPr id="162" name="Google Shape;162;p13"/>
          <p:cNvPicPr preferRelativeResize="0"/>
          <p:nvPr/>
        </p:nvPicPr>
        <p:blipFill>
          <a:blip r:embed="rId3">
            <a:alphaModFix/>
          </a:blip>
          <a:stretch>
            <a:fillRect/>
          </a:stretch>
        </p:blipFill>
        <p:spPr>
          <a:xfrm>
            <a:off x="7374744" y="2891629"/>
            <a:ext cx="969600" cy="314465"/>
          </a:xfrm>
          <a:prstGeom prst="rect">
            <a:avLst/>
          </a:prstGeom>
          <a:noFill/>
          <a:ln>
            <a:noFill/>
          </a:ln>
        </p:spPr>
      </p:pic>
      <p:sp>
        <p:nvSpPr>
          <p:cNvPr id="163" name="Google Shape;163;p13"/>
          <p:cNvSpPr/>
          <p:nvPr/>
        </p:nvSpPr>
        <p:spPr>
          <a:xfrm>
            <a:off x="294625" y="2860600"/>
            <a:ext cx="8328000" cy="393600"/>
          </a:xfrm>
          <a:prstGeom prst="rect">
            <a:avLst/>
          </a:prstGeom>
          <a:noFill/>
          <a:ln w="19050" cap="flat" cmpd="sng">
            <a:solidFill>
              <a:srgbClr val="FCBD2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4" name="Google Shape;164;p13"/>
          <p:cNvSpPr/>
          <p:nvPr/>
        </p:nvSpPr>
        <p:spPr>
          <a:xfrm>
            <a:off x="294625" y="3241600"/>
            <a:ext cx="8328000" cy="393600"/>
          </a:xfrm>
          <a:prstGeom prst="rect">
            <a:avLst/>
          </a:prstGeom>
          <a:noFill/>
          <a:ln w="19050" cap="flat" cmpd="sng">
            <a:solidFill>
              <a:srgbClr val="FCBD2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5" name="Google Shape;165;p13"/>
          <p:cNvSpPr/>
          <p:nvPr/>
        </p:nvSpPr>
        <p:spPr>
          <a:xfrm>
            <a:off x="294625" y="3622600"/>
            <a:ext cx="8328000" cy="393600"/>
          </a:xfrm>
          <a:prstGeom prst="rect">
            <a:avLst/>
          </a:prstGeom>
          <a:noFill/>
          <a:ln w="19050" cap="flat" cmpd="sng">
            <a:solidFill>
              <a:srgbClr val="FCBD2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6" name="Google Shape;166;p13"/>
          <p:cNvSpPr/>
          <p:nvPr/>
        </p:nvSpPr>
        <p:spPr>
          <a:xfrm>
            <a:off x="294625" y="4003600"/>
            <a:ext cx="8328000" cy="393600"/>
          </a:xfrm>
          <a:prstGeom prst="rect">
            <a:avLst/>
          </a:prstGeom>
          <a:noFill/>
          <a:ln w="19050" cap="flat" cmpd="sng">
            <a:solidFill>
              <a:srgbClr val="FCBD2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167" name="Google Shape;167;p13"/>
          <p:cNvCxnSpPr/>
          <p:nvPr/>
        </p:nvCxnSpPr>
        <p:spPr>
          <a:xfrm flipH="1">
            <a:off x="1633325" y="2880175"/>
            <a:ext cx="8700" cy="1532700"/>
          </a:xfrm>
          <a:prstGeom prst="straightConnector1">
            <a:avLst/>
          </a:prstGeom>
          <a:noFill/>
          <a:ln w="19050" cap="flat" cmpd="sng">
            <a:solidFill>
              <a:srgbClr val="FCBD24"/>
            </a:solidFill>
            <a:prstDash val="solid"/>
            <a:round/>
            <a:headEnd type="none" w="med" len="med"/>
            <a:tailEnd type="none" w="med" len="med"/>
          </a:ln>
        </p:spPr>
      </p:cxnSp>
      <p:cxnSp>
        <p:nvCxnSpPr>
          <p:cNvPr id="168" name="Google Shape;168;p13"/>
          <p:cNvCxnSpPr/>
          <p:nvPr/>
        </p:nvCxnSpPr>
        <p:spPr>
          <a:xfrm>
            <a:off x="3547025" y="2880175"/>
            <a:ext cx="17100" cy="1545600"/>
          </a:xfrm>
          <a:prstGeom prst="straightConnector1">
            <a:avLst/>
          </a:prstGeom>
          <a:noFill/>
          <a:ln w="19050" cap="flat" cmpd="sng">
            <a:solidFill>
              <a:srgbClr val="FCBD24"/>
            </a:solidFill>
            <a:prstDash val="solid"/>
            <a:round/>
            <a:headEnd type="none" w="med" len="med"/>
            <a:tailEnd type="none" w="med" len="med"/>
          </a:ln>
        </p:spPr>
      </p:cxnSp>
      <p:cxnSp>
        <p:nvCxnSpPr>
          <p:cNvPr id="169" name="Google Shape;169;p13"/>
          <p:cNvCxnSpPr/>
          <p:nvPr/>
        </p:nvCxnSpPr>
        <p:spPr>
          <a:xfrm>
            <a:off x="5299625" y="2880175"/>
            <a:ext cx="2100" cy="1545600"/>
          </a:xfrm>
          <a:prstGeom prst="straightConnector1">
            <a:avLst/>
          </a:prstGeom>
          <a:noFill/>
          <a:ln w="19050" cap="flat" cmpd="sng">
            <a:solidFill>
              <a:srgbClr val="FCBD24"/>
            </a:solidFill>
            <a:prstDash val="solid"/>
            <a:round/>
            <a:headEnd type="none" w="med" len="med"/>
            <a:tailEnd type="none" w="med" len="med"/>
          </a:ln>
        </p:spPr>
      </p:cxnSp>
      <p:cxnSp>
        <p:nvCxnSpPr>
          <p:cNvPr id="170" name="Google Shape;170;p13"/>
          <p:cNvCxnSpPr/>
          <p:nvPr/>
        </p:nvCxnSpPr>
        <p:spPr>
          <a:xfrm>
            <a:off x="7052225" y="2880175"/>
            <a:ext cx="12900" cy="1519800"/>
          </a:xfrm>
          <a:prstGeom prst="straightConnector1">
            <a:avLst/>
          </a:prstGeom>
          <a:noFill/>
          <a:ln w="19050" cap="flat" cmpd="sng">
            <a:solidFill>
              <a:srgbClr val="FCBD24"/>
            </a:solidFill>
            <a:prstDash val="solid"/>
            <a:round/>
            <a:headEnd type="none" w="med" len="med"/>
            <a:tailEnd type="none" w="med" len="med"/>
          </a:ln>
        </p:spPr>
      </p:cxnSp>
      <p:sp>
        <p:nvSpPr>
          <p:cNvPr id="171" name="Google Shape;171;p13"/>
          <p:cNvSpPr txBox="1"/>
          <p:nvPr/>
        </p:nvSpPr>
        <p:spPr>
          <a:xfrm>
            <a:off x="533400" y="2856850"/>
            <a:ext cx="1485600" cy="27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100" b="1">
                <a:latin typeface="Montserrat"/>
                <a:ea typeface="Montserrat"/>
                <a:cs typeface="Montserrat"/>
                <a:sym typeface="Montserrat"/>
              </a:rPr>
              <a:t>MEDIOS</a:t>
            </a:r>
            <a:endParaRPr sz="1100" b="1">
              <a:latin typeface="Montserrat"/>
              <a:ea typeface="Montserrat"/>
              <a:cs typeface="Montserrat"/>
              <a:sym typeface="Montserrat"/>
            </a:endParaRPr>
          </a:p>
        </p:txBody>
      </p:sp>
      <p:pic>
        <p:nvPicPr>
          <p:cNvPr id="172" name="Google Shape;172;p13"/>
          <p:cNvPicPr preferRelativeResize="0"/>
          <p:nvPr/>
        </p:nvPicPr>
        <p:blipFill>
          <a:blip r:embed="rId4">
            <a:alphaModFix/>
          </a:blip>
          <a:stretch>
            <a:fillRect/>
          </a:stretch>
        </p:blipFill>
        <p:spPr>
          <a:xfrm>
            <a:off x="364934" y="1083350"/>
            <a:ext cx="504300" cy="504300"/>
          </a:xfrm>
          <a:prstGeom prst="rect">
            <a:avLst/>
          </a:prstGeom>
          <a:noFill/>
          <a:ln>
            <a:noFill/>
          </a:ln>
        </p:spPr>
      </p:pic>
      <p:pic>
        <p:nvPicPr>
          <p:cNvPr id="173" name="Google Shape;173;p13"/>
          <p:cNvPicPr preferRelativeResize="0"/>
          <p:nvPr/>
        </p:nvPicPr>
        <p:blipFill>
          <a:blip r:embed="rId4">
            <a:alphaModFix/>
          </a:blip>
          <a:stretch>
            <a:fillRect/>
          </a:stretch>
        </p:blipFill>
        <p:spPr>
          <a:xfrm>
            <a:off x="3044825" y="2734975"/>
            <a:ext cx="393600" cy="393600"/>
          </a:xfrm>
          <a:prstGeom prst="rect">
            <a:avLst/>
          </a:prstGeom>
          <a:noFill/>
          <a:ln>
            <a:noFill/>
          </a:ln>
        </p:spPr>
      </p:pic>
      <p:pic>
        <p:nvPicPr>
          <p:cNvPr id="174" name="Google Shape;174;p13"/>
          <p:cNvPicPr preferRelativeResize="0"/>
          <p:nvPr/>
        </p:nvPicPr>
        <p:blipFill>
          <a:blip r:embed="rId5">
            <a:alphaModFix/>
          </a:blip>
          <a:stretch>
            <a:fillRect/>
          </a:stretch>
        </p:blipFill>
        <p:spPr>
          <a:xfrm>
            <a:off x="321350" y="1587650"/>
            <a:ext cx="591452" cy="591473"/>
          </a:xfrm>
          <a:prstGeom prst="rect">
            <a:avLst/>
          </a:prstGeom>
          <a:noFill/>
          <a:ln>
            <a:noFill/>
          </a:ln>
        </p:spPr>
      </p:pic>
      <p:pic>
        <p:nvPicPr>
          <p:cNvPr id="175" name="Google Shape;175;p13"/>
          <p:cNvPicPr preferRelativeResize="0"/>
          <p:nvPr/>
        </p:nvPicPr>
        <p:blipFill>
          <a:blip r:embed="rId5">
            <a:alphaModFix/>
          </a:blip>
          <a:stretch>
            <a:fillRect/>
          </a:stretch>
        </p:blipFill>
        <p:spPr>
          <a:xfrm>
            <a:off x="4464250" y="2643650"/>
            <a:ext cx="591452" cy="591473"/>
          </a:xfrm>
          <a:prstGeom prst="rect">
            <a:avLst/>
          </a:prstGeom>
          <a:noFill/>
          <a:ln>
            <a:noFill/>
          </a:ln>
        </p:spPr>
      </p:pic>
      <p:pic>
        <p:nvPicPr>
          <p:cNvPr id="176" name="Google Shape;176;p13"/>
          <p:cNvPicPr preferRelativeResize="0"/>
          <p:nvPr/>
        </p:nvPicPr>
        <p:blipFill>
          <a:blip r:embed="rId6">
            <a:alphaModFix/>
          </a:blip>
          <a:stretch>
            <a:fillRect/>
          </a:stretch>
        </p:blipFill>
        <p:spPr>
          <a:xfrm>
            <a:off x="364925" y="2162475"/>
            <a:ext cx="504300" cy="504300"/>
          </a:xfrm>
          <a:prstGeom prst="rect">
            <a:avLst/>
          </a:prstGeom>
          <a:noFill/>
          <a:ln>
            <a:noFill/>
          </a:ln>
        </p:spPr>
      </p:pic>
      <p:pic>
        <p:nvPicPr>
          <p:cNvPr id="177" name="Google Shape;177;p13"/>
          <p:cNvPicPr preferRelativeResize="0"/>
          <p:nvPr/>
        </p:nvPicPr>
        <p:blipFill>
          <a:blip r:embed="rId6">
            <a:alphaModFix/>
          </a:blip>
          <a:stretch>
            <a:fillRect/>
          </a:stretch>
        </p:blipFill>
        <p:spPr>
          <a:xfrm>
            <a:off x="6238300" y="2611025"/>
            <a:ext cx="504300" cy="504300"/>
          </a:xfrm>
          <a:prstGeom prst="rect">
            <a:avLst/>
          </a:prstGeom>
          <a:noFill/>
          <a:ln>
            <a:noFill/>
          </a:ln>
        </p:spPr>
      </p:pic>
      <p:sp>
        <p:nvSpPr>
          <p:cNvPr id="178" name="Google Shape;178;p13"/>
          <p:cNvSpPr txBox="1"/>
          <p:nvPr/>
        </p:nvSpPr>
        <p:spPr>
          <a:xfrm>
            <a:off x="387275" y="3290225"/>
            <a:ext cx="1212900" cy="26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100" b="1">
                <a:latin typeface="Montserrat"/>
                <a:ea typeface="Montserrat"/>
                <a:cs typeface="Montserrat"/>
                <a:sym typeface="Montserrat"/>
              </a:rPr>
              <a:t>INVERSIÓN</a:t>
            </a:r>
            <a:endParaRPr sz="1100" b="1">
              <a:latin typeface="Montserrat"/>
              <a:ea typeface="Montserrat"/>
              <a:cs typeface="Montserrat"/>
              <a:sym typeface="Montserrat"/>
            </a:endParaRPr>
          </a:p>
        </p:txBody>
      </p:sp>
      <p:sp>
        <p:nvSpPr>
          <p:cNvPr id="179" name="Google Shape;179;p13"/>
          <p:cNvSpPr txBox="1"/>
          <p:nvPr/>
        </p:nvSpPr>
        <p:spPr>
          <a:xfrm>
            <a:off x="387275" y="3686500"/>
            <a:ext cx="1212900" cy="26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100" b="1">
                <a:latin typeface="Montserrat"/>
                <a:ea typeface="Montserrat"/>
                <a:cs typeface="Montserrat"/>
                <a:sym typeface="Montserrat"/>
              </a:rPr>
              <a:t>LEADS</a:t>
            </a:r>
            <a:endParaRPr sz="1100" b="1">
              <a:latin typeface="Montserrat"/>
              <a:ea typeface="Montserrat"/>
              <a:cs typeface="Montserrat"/>
              <a:sym typeface="Montserrat"/>
            </a:endParaRPr>
          </a:p>
        </p:txBody>
      </p:sp>
      <p:sp>
        <p:nvSpPr>
          <p:cNvPr id="180" name="Google Shape;180;p13"/>
          <p:cNvSpPr txBox="1"/>
          <p:nvPr/>
        </p:nvSpPr>
        <p:spPr>
          <a:xfrm>
            <a:off x="387275" y="4082775"/>
            <a:ext cx="1212900" cy="26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100" b="1">
                <a:latin typeface="Montserrat"/>
                <a:ea typeface="Montserrat"/>
                <a:cs typeface="Montserrat"/>
                <a:sym typeface="Montserrat"/>
              </a:rPr>
              <a:t>MATRÍCULAS</a:t>
            </a:r>
            <a:endParaRPr sz="1100" b="1">
              <a:latin typeface="Montserrat"/>
              <a:ea typeface="Montserrat"/>
              <a:cs typeface="Montserrat"/>
              <a:sym typeface="Montserrat"/>
            </a:endParaRPr>
          </a:p>
        </p:txBody>
      </p:sp>
      <p:sp>
        <p:nvSpPr>
          <p:cNvPr id="181" name="Google Shape;181;p13"/>
          <p:cNvSpPr txBox="1"/>
          <p:nvPr/>
        </p:nvSpPr>
        <p:spPr>
          <a:xfrm>
            <a:off x="2078525" y="3274900"/>
            <a:ext cx="1485600" cy="17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a:latin typeface="Montserrat"/>
                <a:ea typeface="Montserrat"/>
                <a:cs typeface="Montserrat"/>
                <a:sym typeface="Montserrat"/>
              </a:rPr>
              <a:t>84.000€</a:t>
            </a:r>
            <a:endParaRPr>
              <a:latin typeface="Montserrat"/>
              <a:ea typeface="Montserrat"/>
              <a:cs typeface="Montserrat"/>
              <a:sym typeface="Montserrat"/>
            </a:endParaRPr>
          </a:p>
        </p:txBody>
      </p:sp>
      <p:sp>
        <p:nvSpPr>
          <p:cNvPr id="182" name="Google Shape;182;p13"/>
          <p:cNvSpPr txBox="1"/>
          <p:nvPr/>
        </p:nvSpPr>
        <p:spPr>
          <a:xfrm>
            <a:off x="3983525" y="3274900"/>
            <a:ext cx="1485600" cy="17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a:latin typeface="Montserrat"/>
                <a:ea typeface="Montserrat"/>
                <a:cs typeface="Montserrat"/>
                <a:sym typeface="Montserrat"/>
              </a:rPr>
              <a:t>53.200€</a:t>
            </a:r>
            <a:endParaRPr>
              <a:latin typeface="Montserrat"/>
              <a:ea typeface="Montserrat"/>
              <a:cs typeface="Montserrat"/>
              <a:sym typeface="Montserrat"/>
            </a:endParaRPr>
          </a:p>
        </p:txBody>
      </p:sp>
      <p:sp>
        <p:nvSpPr>
          <p:cNvPr id="183" name="Google Shape;183;p13"/>
          <p:cNvSpPr txBox="1"/>
          <p:nvPr/>
        </p:nvSpPr>
        <p:spPr>
          <a:xfrm>
            <a:off x="5736125" y="3274900"/>
            <a:ext cx="1485600" cy="17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a:latin typeface="Montserrat"/>
                <a:ea typeface="Montserrat"/>
                <a:cs typeface="Montserrat"/>
                <a:sym typeface="Montserrat"/>
              </a:rPr>
              <a:t>142.000€</a:t>
            </a:r>
            <a:endParaRPr>
              <a:latin typeface="Montserrat"/>
              <a:ea typeface="Montserrat"/>
              <a:cs typeface="Montserrat"/>
              <a:sym typeface="Montserrat"/>
            </a:endParaRPr>
          </a:p>
        </p:txBody>
      </p:sp>
      <p:sp>
        <p:nvSpPr>
          <p:cNvPr id="184" name="Google Shape;184;p13"/>
          <p:cNvSpPr txBox="1"/>
          <p:nvPr/>
        </p:nvSpPr>
        <p:spPr>
          <a:xfrm>
            <a:off x="7488725" y="3274900"/>
            <a:ext cx="1485600" cy="17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a:latin typeface="Montserrat"/>
                <a:ea typeface="Montserrat"/>
                <a:cs typeface="Montserrat"/>
                <a:sym typeface="Montserrat"/>
              </a:rPr>
              <a:t>280.000€</a:t>
            </a:r>
            <a:endParaRPr>
              <a:latin typeface="Montserrat"/>
              <a:ea typeface="Montserrat"/>
              <a:cs typeface="Montserrat"/>
              <a:sym typeface="Montserrat"/>
            </a:endParaRPr>
          </a:p>
        </p:txBody>
      </p:sp>
      <p:sp>
        <p:nvSpPr>
          <p:cNvPr id="185" name="Google Shape;185;p13"/>
          <p:cNvSpPr txBox="1"/>
          <p:nvPr/>
        </p:nvSpPr>
        <p:spPr>
          <a:xfrm>
            <a:off x="2230925" y="3655900"/>
            <a:ext cx="1485600" cy="17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a:latin typeface="Montserrat"/>
                <a:ea typeface="Montserrat"/>
                <a:cs typeface="Montserrat"/>
                <a:sym typeface="Montserrat"/>
              </a:rPr>
              <a:t>1.568</a:t>
            </a:r>
            <a:endParaRPr>
              <a:latin typeface="Montserrat"/>
              <a:ea typeface="Montserrat"/>
              <a:cs typeface="Montserrat"/>
              <a:sym typeface="Montserrat"/>
            </a:endParaRPr>
          </a:p>
          <a:p>
            <a:pPr marL="0" lvl="0" indent="0" algn="l" rtl="0">
              <a:spcBef>
                <a:spcPts val="0"/>
              </a:spcBef>
              <a:spcAft>
                <a:spcPts val="0"/>
              </a:spcAft>
              <a:buNone/>
            </a:pPr>
            <a:endParaRPr>
              <a:latin typeface="Montserrat"/>
              <a:ea typeface="Montserrat"/>
              <a:cs typeface="Montserrat"/>
              <a:sym typeface="Montserrat"/>
            </a:endParaRPr>
          </a:p>
        </p:txBody>
      </p:sp>
      <p:sp>
        <p:nvSpPr>
          <p:cNvPr id="186" name="Google Shape;186;p13"/>
          <p:cNvSpPr txBox="1"/>
          <p:nvPr/>
        </p:nvSpPr>
        <p:spPr>
          <a:xfrm>
            <a:off x="4212125" y="3655900"/>
            <a:ext cx="1485600" cy="17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a:latin typeface="Montserrat"/>
                <a:ea typeface="Montserrat"/>
                <a:cs typeface="Montserrat"/>
                <a:sym typeface="Montserrat"/>
              </a:rPr>
              <a:t>2.170</a:t>
            </a:r>
            <a:endParaRPr>
              <a:latin typeface="Montserrat"/>
              <a:ea typeface="Montserrat"/>
              <a:cs typeface="Montserrat"/>
              <a:sym typeface="Montserrat"/>
            </a:endParaRPr>
          </a:p>
        </p:txBody>
      </p:sp>
      <p:sp>
        <p:nvSpPr>
          <p:cNvPr id="187" name="Google Shape;187;p13"/>
          <p:cNvSpPr txBox="1"/>
          <p:nvPr/>
        </p:nvSpPr>
        <p:spPr>
          <a:xfrm>
            <a:off x="5964725" y="3655900"/>
            <a:ext cx="1485600" cy="17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a:latin typeface="Montserrat"/>
                <a:ea typeface="Montserrat"/>
                <a:cs typeface="Montserrat"/>
                <a:sym typeface="Montserrat"/>
              </a:rPr>
              <a:t>1.333</a:t>
            </a:r>
            <a:endParaRPr>
              <a:latin typeface="Montserrat"/>
              <a:ea typeface="Montserrat"/>
              <a:cs typeface="Montserrat"/>
              <a:sym typeface="Montserrat"/>
            </a:endParaRPr>
          </a:p>
        </p:txBody>
      </p:sp>
      <p:sp>
        <p:nvSpPr>
          <p:cNvPr id="188" name="Google Shape;188;p13"/>
          <p:cNvSpPr txBox="1"/>
          <p:nvPr/>
        </p:nvSpPr>
        <p:spPr>
          <a:xfrm>
            <a:off x="7641125" y="3655900"/>
            <a:ext cx="1485600" cy="17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a:latin typeface="Montserrat"/>
                <a:ea typeface="Montserrat"/>
                <a:cs typeface="Montserrat"/>
                <a:sym typeface="Montserrat"/>
              </a:rPr>
              <a:t>5.071</a:t>
            </a:r>
            <a:endParaRPr>
              <a:latin typeface="Montserrat"/>
              <a:ea typeface="Montserrat"/>
              <a:cs typeface="Montserrat"/>
              <a:sym typeface="Montserrat"/>
            </a:endParaRPr>
          </a:p>
        </p:txBody>
      </p:sp>
      <p:sp>
        <p:nvSpPr>
          <p:cNvPr id="189" name="Google Shape;189;p13"/>
          <p:cNvSpPr txBox="1"/>
          <p:nvPr/>
        </p:nvSpPr>
        <p:spPr>
          <a:xfrm>
            <a:off x="2307125" y="4036900"/>
            <a:ext cx="1485600" cy="17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a:latin typeface="Montserrat"/>
                <a:ea typeface="Montserrat"/>
                <a:cs typeface="Montserrat"/>
                <a:sym typeface="Montserrat"/>
              </a:rPr>
              <a:t>138</a:t>
            </a:r>
            <a:endParaRPr>
              <a:latin typeface="Montserrat"/>
              <a:ea typeface="Montserrat"/>
              <a:cs typeface="Montserrat"/>
              <a:sym typeface="Montserrat"/>
            </a:endParaRPr>
          </a:p>
        </p:txBody>
      </p:sp>
      <p:sp>
        <p:nvSpPr>
          <p:cNvPr id="190" name="Google Shape;190;p13"/>
          <p:cNvSpPr txBox="1"/>
          <p:nvPr/>
        </p:nvSpPr>
        <p:spPr>
          <a:xfrm>
            <a:off x="4212125" y="4036900"/>
            <a:ext cx="1485600" cy="17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a:latin typeface="Montserrat"/>
                <a:ea typeface="Montserrat"/>
                <a:cs typeface="Montserrat"/>
                <a:sym typeface="Montserrat"/>
              </a:rPr>
              <a:t>284</a:t>
            </a:r>
            <a:endParaRPr>
              <a:latin typeface="Montserrat"/>
              <a:ea typeface="Montserrat"/>
              <a:cs typeface="Montserrat"/>
              <a:sym typeface="Montserrat"/>
            </a:endParaRPr>
          </a:p>
        </p:txBody>
      </p:sp>
      <p:sp>
        <p:nvSpPr>
          <p:cNvPr id="191" name="Google Shape;191;p13"/>
          <p:cNvSpPr txBox="1"/>
          <p:nvPr/>
        </p:nvSpPr>
        <p:spPr>
          <a:xfrm>
            <a:off x="5964725" y="4036900"/>
            <a:ext cx="1485600" cy="17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a:latin typeface="Montserrat"/>
                <a:ea typeface="Montserrat"/>
                <a:cs typeface="Montserrat"/>
                <a:sym typeface="Montserrat"/>
              </a:rPr>
              <a:t>349</a:t>
            </a:r>
            <a:endParaRPr>
              <a:latin typeface="Montserrat"/>
              <a:ea typeface="Montserrat"/>
              <a:cs typeface="Montserrat"/>
              <a:sym typeface="Montserrat"/>
            </a:endParaRPr>
          </a:p>
          <a:p>
            <a:pPr marL="0" lvl="0" indent="0" algn="l" rtl="0">
              <a:spcBef>
                <a:spcPts val="0"/>
              </a:spcBef>
              <a:spcAft>
                <a:spcPts val="0"/>
              </a:spcAft>
              <a:buNone/>
            </a:pPr>
            <a:endParaRPr>
              <a:latin typeface="Montserrat"/>
              <a:ea typeface="Montserrat"/>
              <a:cs typeface="Montserrat"/>
              <a:sym typeface="Montserrat"/>
            </a:endParaRPr>
          </a:p>
        </p:txBody>
      </p:sp>
      <p:sp>
        <p:nvSpPr>
          <p:cNvPr id="192" name="Google Shape;192;p13"/>
          <p:cNvSpPr txBox="1"/>
          <p:nvPr/>
        </p:nvSpPr>
        <p:spPr>
          <a:xfrm>
            <a:off x="7717325" y="4036900"/>
            <a:ext cx="753900" cy="31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a:latin typeface="Montserrat"/>
                <a:ea typeface="Montserrat"/>
                <a:cs typeface="Montserrat"/>
                <a:sym typeface="Montserrat"/>
              </a:rPr>
              <a:t>770</a:t>
            </a:r>
            <a:endParaRPr>
              <a:latin typeface="Montserrat"/>
              <a:ea typeface="Montserrat"/>
              <a:cs typeface="Montserrat"/>
              <a:sym typeface="Montserrat"/>
            </a:endParaRPr>
          </a:p>
          <a:p>
            <a:pPr marL="0" lvl="0" indent="0" algn="l" rtl="0">
              <a:spcBef>
                <a:spcPts val="0"/>
              </a:spcBef>
              <a:spcAft>
                <a:spcPts val="0"/>
              </a:spcAft>
              <a:buNone/>
            </a:pPr>
            <a:endParaRPr>
              <a:latin typeface="Montserrat"/>
              <a:ea typeface="Montserrat"/>
              <a:cs typeface="Montserrat"/>
              <a:sym typeface="Montserrat"/>
            </a:endParaRPr>
          </a:p>
        </p:txBody>
      </p:sp>
      <p:sp>
        <p:nvSpPr>
          <p:cNvPr id="193" name="Google Shape;193;p13"/>
          <p:cNvSpPr txBox="1"/>
          <p:nvPr/>
        </p:nvSpPr>
        <p:spPr>
          <a:xfrm>
            <a:off x="467100" y="65725"/>
            <a:ext cx="5600100" cy="615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s-ES" sz="2800" b="1">
                <a:solidFill>
                  <a:schemeClr val="dk1"/>
                </a:solidFill>
                <a:latin typeface="Montserrat"/>
                <a:ea typeface="Montserrat"/>
                <a:cs typeface="Montserrat"/>
                <a:sym typeface="Montserrat"/>
              </a:rPr>
              <a:t>ÓPTICO DE LA CAMPAÑA</a:t>
            </a:r>
            <a:endParaRPr sz="2800" b="1">
              <a:solidFill>
                <a:schemeClr val="dk1"/>
              </a:solidFill>
              <a:latin typeface="Montserrat"/>
              <a:ea typeface="Montserrat"/>
              <a:cs typeface="Montserrat"/>
              <a:sym typeface="Montserrat"/>
            </a:endParaRPr>
          </a:p>
        </p:txBody>
      </p:sp>
      <p:cxnSp>
        <p:nvCxnSpPr>
          <p:cNvPr id="194" name="Google Shape;194;p13"/>
          <p:cNvCxnSpPr/>
          <p:nvPr/>
        </p:nvCxnSpPr>
        <p:spPr>
          <a:xfrm>
            <a:off x="-8125" y="635775"/>
            <a:ext cx="5315400" cy="0"/>
          </a:xfrm>
          <a:prstGeom prst="straightConnector1">
            <a:avLst/>
          </a:prstGeom>
          <a:noFill/>
          <a:ln w="19050" cap="flat" cmpd="sng">
            <a:solidFill>
              <a:srgbClr val="FFC000"/>
            </a:solidFill>
            <a:prstDash val="solid"/>
            <a:round/>
            <a:headEnd type="none" w="med" len="med"/>
            <a:tailEnd type="none" w="med" len="med"/>
          </a:ln>
        </p:spPr>
      </p:cxnSp>
      <p:cxnSp>
        <p:nvCxnSpPr>
          <p:cNvPr id="195" name="Google Shape;195;p13"/>
          <p:cNvCxnSpPr/>
          <p:nvPr/>
        </p:nvCxnSpPr>
        <p:spPr>
          <a:xfrm>
            <a:off x="1363200" y="1953963"/>
            <a:ext cx="2250300" cy="15000"/>
          </a:xfrm>
          <a:prstGeom prst="straightConnector1">
            <a:avLst/>
          </a:prstGeom>
          <a:noFill/>
          <a:ln w="76200" cap="flat" cmpd="sng">
            <a:solidFill>
              <a:srgbClr val="FCBD24"/>
            </a:solidFill>
            <a:prstDash val="solid"/>
            <a:round/>
            <a:headEnd type="none" w="med" len="med"/>
            <a:tailEnd type="none" w="med" len="med"/>
          </a:ln>
        </p:spPr>
      </p:cxnSp>
      <p:cxnSp>
        <p:nvCxnSpPr>
          <p:cNvPr id="196" name="Google Shape;196;p13"/>
          <p:cNvCxnSpPr/>
          <p:nvPr/>
        </p:nvCxnSpPr>
        <p:spPr>
          <a:xfrm>
            <a:off x="5867625" y="1368150"/>
            <a:ext cx="2163600" cy="0"/>
          </a:xfrm>
          <a:prstGeom prst="straightConnector1">
            <a:avLst/>
          </a:prstGeom>
          <a:noFill/>
          <a:ln w="76200" cap="flat" cmpd="sng">
            <a:solidFill>
              <a:srgbClr val="FFBA17"/>
            </a:solidFill>
            <a:prstDash val="solid"/>
            <a:round/>
            <a:headEnd type="none" w="med" len="med"/>
            <a:tailEnd type="none" w="med" len="med"/>
          </a:ln>
        </p:spPr>
      </p:cxnSp>
      <p:cxnSp>
        <p:nvCxnSpPr>
          <p:cNvPr id="197" name="Google Shape;197;p13"/>
          <p:cNvCxnSpPr/>
          <p:nvPr/>
        </p:nvCxnSpPr>
        <p:spPr>
          <a:xfrm>
            <a:off x="5943825" y="1901550"/>
            <a:ext cx="2163600" cy="0"/>
          </a:xfrm>
          <a:prstGeom prst="straightConnector1">
            <a:avLst/>
          </a:prstGeom>
          <a:noFill/>
          <a:ln w="76200" cap="flat" cmpd="sng">
            <a:solidFill>
              <a:srgbClr val="FFBA17"/>
            </a:solidFill>
            <a:prstDash val="solid"/>
            <a:round/>
            <a:headEnd type="none" w="med" len="med"/>
            <a:tailEnd type="none" w="med" len="med"/>
          </a:ln>
        </p:spPr>
      </p:cxnSp>
      <p:cxnSp>
        <p:nvCxnSpPr>
          <p:cNvPr id="198" name="Google Shape;198;p13"/>
          <p:cNvCxnSpPr/>
          <p:nvPr/>
        </p:nvCxnSpPr>
        <p:spPr>
          <a:xfrm>
            <a:off x="5943825" y="2434950"/>
            <a:ext cx="2163600" cy="0"/>
          </a:xfrm>
          <a:prstGeom prst="straightConnector1">
            <a:avLst/>
          </a:prstGeom>
          <a:noFill/>
          <a:ln w="76200" cap="flat" cmpd="sng">
            <a:solidFill>
              <a:srgbClr val="FFBA17"/>
            </a:solidFill>
            <a:prstDash val="solid"/>
            <a:round/>
            <a:headEnd type="none" w="med" len="med"/>
            <a:tailEnd type="none" w="med" len="med"/>
          </a:ln>
        </p:spPr>
      </p:cxnSp>
      <p:sp>
        <p:nvSpPr>
          <p:cNvPr id="199" name="Google Shape;199;p13"/>
          <p:cNvSpPr/>
          <p:nvPr/>
        </p:nvSpPr>
        <p:spPr>
          <a:xfrm>
            <a:off x="1423750" y="1359243"/>
            <a:ext cx="7086900" cy="1201125"/>
          </a:xfrm>
          <a:custGeom>
            <a:avLst/>
            <a:gdLst/>
            <a:ahLst/>
            <a:cxnLst/>
            <a:rect l="l" t="t" r="r" b="b"/>
            <a:pathLst>
              <a:path w="283476" h="48045" extrusionOk="0">
                <a:moveTo>
                  <a:pt x="0" y="30932"/>
                </a:moveTo>
                <a:cubicBezTo>
                  <a:pt x="9415" y="25836"/>
                  <a:pt x="35068" y="-2494"/>
                  <a:pt x="56488" y="356"/>
                </a:cubicBezTo>
                <a:cubicBezTo>
                  <a:pt x="77909" y="3206"/>
                  <a:pt x="99934" y="47861"/>
                  <a:pt x="128523" y="48034"/>
                </a:cubicBezTo>
                <a:cubicBezTo>
                  <a:pt x="157112" y="48207"/>
                  <a:pt x="202199" y="1825"/>
                  <a:pt x="228024" y="1393"/>
                </a:cubicBezTo>
                <a:cubicBezTo>
                  <a:pt x="253850" y="961"/>
                  <a:pt x="274234" y="38101"/>
                  <a:pt x="283476" y="45443"/>
                </a:cubicBezTo>
              </a:path>
            </a:pathLst>
          </a:custGeom>
          <a:noFill/>
          <a:ln w="38100" cap="flat" cmpd="sng">
            <a:solidFill>
              <a:srgbClr val="000000"/>
            </a:solidFill>
            <a:prstDash val="solid"/>
            <a:round/>
            <a:headEnd type="none" w="med" len="med"/>
            <a:tailEnd type="none" w="med" len="med"/>
          </a:ln>
        </p:spPr>
        <p:txBody>
          <a:bodyPr/>
          <a:lstStyle/>
          <a:p>
            <a:endParaRPr lang="es-ES"/>
          </a:p>
        </p:txBody>
      </p:sp>
      <p:sp>
        <p:nvSpPr>
          <p:cNvPr id="200" name="Google Shape;200;p13"/>
          <p:cNvSpPr txBox="1"/>
          <p:nvPr/>
        </p:nvSpPr>
        <p:spPr>
          <a:xfrm>
            <a:off x="3613500" y="4417900"/>
            <a:ext cx="1212900" cy="26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b="1">
                <a:latin typeface="Montserrat"/>
                <a:ea typeface="Montserrat"/>
                <a:cs typeface="Montserrat"/>
                <a:sym typeface="Montserrat"/>
              </a:rPr>
              <a:t>CPL</a:t>
            </a:r>
            <a:endParaRPr b="1">
              <a:latin typeface="Montserrat"/>
              <a:ea typeface="Montserrat"/>
              <a:cs typeface="Montserrat"/>
              <a:sym typeface="Montserrat"/>
            </a:endParaRPr>
          </a:p>
        </p:txBody>
      </p:sp>
      <p:sp>
        <p:nvSpPr>
          <p:cNvPr id="201" name="Google Shape;201;p13"/>
          <p:cNvSpPr txBox="1"/>
          <p:nvPr/>
        </p:nvSpPr>
        <p:spPr>
          <a:xfrm>
            <a:off x="4212125" y="4417900"/>
            <a:ext cx="1485600" cy="31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a:latin typeface="Montserrat"/>
                <a:ea typeface="Montserrat"/>
                <a:cs typeface="Montserrat"/>
                <a:sym typeface="Montserrat"/>
              </a:rPr>
              <a:t>55€</a:t>
            </a:r>
            <a:endParaRPr>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14"/>
          <p:cNvSpPr/>
          <p:nvPr/>
        </p:nvSpPr>
        <p:spPr>
          <a:xfrm>
            <a:off x="4173575" y="3084050"/>
            <a:ext cx="4089300" cy="895800"/>
          </a:xfrm>
          <a:prstGeom prst="rect">
            <a:avLst/>
          </a:prstGeom>
          <a:solidFill>
            <a:srgbClr val="FFF7C3"/>
          </a:solidFill>
          <a:ln w="9525" cap="flat" cmpd="sng">
            <a:solidFill>
              <a:srgbClr val="FFBA1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7" name="Google Shape;207;p14"/>
          <p:cNvSpPr/>
          <p:nvPr/>
        </p:nvSpPr>
        <p:spPr>
          <a:xfrm>
            <a:off x="714250" y="2072750"/>
            <a:ext cx="4446900" cy="895800"/>
          </a:xfrm>
          <a:prstGeom prst="rect">
            <a:avLst/>
          </a:prstGeom>
          <a:solidFill>
            <a:srgbClr val="FFF7C3"/>
          </a:solidFill>
          <a:ln w="9525" cap="flat" cmpd="sng">
            <a:solidFill>
              <a:srgbClr val="FFBA1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8" name="Google Shape;208;p14"/>
          <p:cNvSpPr/>
          <p:nvPr/>
        </p:nvSpPr>
        <p:spPr>
          <a:xfrm>
            <a:off x="3728375" y="1057200"/>
            <a:ext cx="4534500" cy="945900"/>
          </a:xfrm>
          <a:prstGeom prst="rect">
            <a:avLst/>
          </a:prstGeom>
          <a:solidFill>
            <a:srgbClr val="FFF7C3"/>
          </a:solidFill>
          <a:ln w="9525" cap="flat" cmpd="sng">
            <a:solidFill>
              <a:srgbClr val="FFBA1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9" name="Google Shape;209;p14"/>
          <p:cNvSpPr txBox="1">
            <a:spLocks noGrp="1"/>
          </p:cNvSpPr>
          <p:nvPr>
            <p:ph type="title"/>
          </p:nvPr>
        </p:nvSpPr>
        <p:spPr>
          <a:xfrm>
            <a:off x="5884051" y="4832150"/>
            <a:ext cx="2716800" cy="174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s-ES"/>
              <a:t>Estrategia Full Funnel</a:t>
            </a:r>
            <a:endParaRPr/>
          </a:p>
        </p:txBody>
      </p:sp>
      <p:sp>
        <p:nvSpPr>
          <p:cNvPr id="210" name="Google Shape;210;p14"/>
          <p:cNvSpPr/>
          <p:nvPr/>
        </p:nvSpPr>
        <p:spPr>
          <a:xfrm rot="10800000">
            <a:off x="3967850" y="3084000"/>
            <a:ext cx="1256700" cy="888300"/>
          </a:xfrm>
          <a:prstGeom prst="trapezoid">
            <a:avLst>
              <a:gd name="adj" fmla="val 25000"/>
            </a:avLst>
          </a:pr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1" name="Google Shape;211;p14"/>
          <p:cNvSpPr/>
          <p:nvPr/>
        </p:nvSpPr>
        <p:spPr>
          <a:xfrm rot="10800000">
            <a:off x="3689400" y="2047675"/>
            <a:ext cx="1788600" cy="991800"/>
          </a:xfrm>
          <a:prstGeom prst="trapezoid">
            <a:avLst>
              <a:gd name="adj" fmla="val 25000"/>
            </a:avLst>
          </a:prstGeom>
          <a:solidFill>
            <a:srgbClr val="FFC000"/>
          </a:solidFill>
          <a:ln w="9525" cap="flat" cmpd="sng">
            <a:solidFill>
              <a:srgbClr val="FFD72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2" name="Google Shape;212;p14"/>
          <p:cNvSpPr/>
          <p:nvPr/>
        </p:nvSpPr>
        <p:spPr>
          <a:xfrm rot="10800000">
            <a:off x="3451250" y="1057100"/>
            <a:ext cx="2289900" cy="945900"/>
          </a:xfrm>
          <a:prstGeom prst="trapezoid">
            <a:avLst>
              <a:gd name="adj" fmla="val 25000"/>
            </a:avLst>
          </a:prstGeom>
          <a:solidFill>
            <a:srgbClr val="FFD723"/>
          </a:solidFill>
          <a:ln w="9525" cap="flat" cmpd="sng">
            <a:solidFill>
              <a:srgbClr val="FFC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3" name="Google Shape;213;p14"/>
          <p:cNvSpPr txBox="1"/>
          <p:nvPr/>
        </p:nvSpPr>
        <p:spPr>
          <a:xfrm>
            <a:off x="468075" y="89775"/>
            <a:ext cx="6082200" cy="615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s-ES" sz="2800" b="1">
                <a:solidFill>
                  <a:schemeClr val="dk1"/>
                </a:solidFill>
                <a:latin typeface="Montserrat"/>
                <a:ea typeface="Montserrat"/>
                <a:cs typeface="Montserrat"/>
                <a:sym typeface="Montserrat"/>
              </a:rPr>
              <a:t>ESTRATEGIA FULL FUNNEL</a:t>
            </a:r>
            <a:endParaRPr sz="2800" b="1">
              <a:solidFill>
                <a:schemeClr val="dk1"/>
              </a:solidFill>
              <a:latin typeface="Montserrat"/>
              <a:ea typeface="Montserrat"/>
              <a:cs typeface="Montserrat"/>
              <a:sym typeface="Montserrat"/>
            </a:endParaRPr>
          </a:p>
        </p:txBody>
      </p:sp>
      <p:sp>
        <p:nvSpPr>
          <p:cNvPr id="214" name="Google Shape;214;p14"/>
          <p:cNvSpPr txBox="1"/>
          <p:nvPr/>
        </p:nvSpPr>
        <p:spPr>
          <a:xfrm>
            <a:off x="7215750" y="704775"/>
            <a:ext cx="1256700" cy="23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b="1">
                <a:latin typeface="Montserrat"/>
                <a:ea typeface="Montserrat"/>
                <a:cs typeface="Montserrat"/>
                <a:sym typeface="Montserrat"/>
              </a:rPr>
              <a:t>Awareness</a:t>
            </a:r>
            <a:endParaRPr b="1">
              <a:latin typeface="Montserrat"/>
              <a:ea typeface="Montserrat"/>
              <a:cs typeface="Montserrat"/>
              <a:sym typeface="Montserrat"/>
            </a:endParaRPr>
          </a:p>
        </p:txBody>
      </p:sp>
      <p:sp>
        <p:nvSpPr>
          <p:cNvPr id="215" name="Google Shape;215;p14"/>
          <p:cNvSpPr txBox="1"/>
          <p:nvPr/>
        </p:nvSpPr>
        <p:spPr>
          <a:xfrm>
            <a:off x="626700" y="1681550"/>
            <a:ext cx="1502400" cy="23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b="1">
                <a:latin typeface="Montserrat"/>
                <a:ea typeface="Montserrat"/>
                <a:cs typeface="Montserrat"/>
                <a:sym typeface="Montserrat"/>
              </a:rPr>
              <a:t>Consideration</a:t>
            </a:r>
            <a:endParaRPr b="1">
              <a:latin typeface="Montserrat"/>
              <a:ea typeface="Montserrat"/>
              <a:cs typeface="Montserrat"/>
              <a:sym typeface="Montserrat"/>
            </a:endParaRPr>
          </a:p>
        </p:txBody>
      </p:sp>
      <p:sp>
        <p:nvSpPr>
          <p:cNvPr id="216" name="Google Shape;216;p14"/>
          <p:cNvSpPr txBox="1"/>
          <p:nvPr/>
        </p:nvSpPr>
        <p:spPr>
          <a:xfrm>
            <a:off x="7170050" y="2749025"/>
            <a:ext cx="1397400" cy="23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500" b="1">
                <a:latin typeface="Montserrat"/>
                <a:ea typeface="Montserrat"/>
                <a:cs typeface="Montserrat"/>
                <a:sym typeface="Montserrat"/>
              </a:rPr>
              <a:t>Purchase</a:t>
            </a:r>
            <a:endParaRPr sz="1500" b="1">
              <a:latin typeface="Montserrat"/>
              <a:ea typeface="Montserrat"/>
              <a:cs typeface="Montserrat"/>
              <a:sym typeface="Montserrat"/>
            </a:endParaRPr>
          </a:p>
        </p:txBody>
      </p:sp>
      <p:pic>
        <p:nvPicPr>
          <p:cNvPr id="217" name="Google Shape;217;p14"/>
          <p:cNvPicPr preferRelativeResize="0"/>
          <p:nvPr/>
        </p:nvPicPr>
        <p:blipFill>
          <a:blip r:embed="rId3">
            <a:alphaModFix/>
          </a:blip>
          <a:stretch>
            <a:fillRect/>
          </a:stretch>
        </p:blipFill>
        <p:spPr>
          <a:xfrm>
            <a:off x="6265046" y="1119175"/>
            <a:ext cx="504300" cy="504300"/>
          </a:xfrm>
          <a:prstGeom prst="rect">
            <a:avLst/>
          </a:prstGeom>
          <a:noFill/>
          <a:ln>
            <a:noFill/>
          </a:ln>
        </p:spPr>
      </p:pic>
      <p:pic>
        <p:nvPicPr>
          <p:cNvPr id="218" name="Google Shape;218;p14"/>
          <p:cNvPicPr preferRelativeResize="0"/>
          <p:nvPr/>
        </p:nvPicPr>
        <p:blipFill>
          <a:blip r:embed="rId4">
            <a:alphaModFix/>
          </a:blip>
          <a:stretch>
            <a:fillRect/>
          </a:stretch>
        </p:blipFill>
        <p:spPr>
          <a:xfrm>
            <a:off x="5704900" y="3165475"/>
            <a:ext cx="504300" cy="504300"/>
          </a:xfrm>
          <a:prstGeom prst="rect">
            <a:avLst/>
          </a:prstGeom>
          <a:noFill/>
          <a:ln>
            <a:noFill/>
          </a:ln>
        </p:spPr>
      </p:pic>
      <p:pic>
        <p:nvPicPr>
          <p:cNvPr id="219" name="Google Shape;219;p14"/>
          <p:cNvPicPr preferRelativeResize="0"/>
          <p:nvPr/>
        </p:nvPicPr>
        <p:blipFill>
          <a:blip r:embed="rId5">
            <a:alphaModFix/>
          </a:blip>
          <a:stretch>
            <a:fillRect/>
          </a:stretch>
        </p:blipFill>
        <p:spPr>
          <a:xfrm>
            <a:off x="1249550" y="2061774"/>
            <a:ext cx="653548" cy="653548"/>
          </a:xfrm>
          <a:prstGeom prst="rect">
            <a:avLst/>
          </a:prstGeom>
          <a:noFill/>
          <a:ln>
            <a:noFill/>
          </a:ln>
        </p:spPr>
      </p:pic>
      <p:pic>
        <p:nvPicPr>
          <p:cNvPr id="220" name="Google Shape;220;p14"/>
          <p:cNvPicPr preferRelativeResize="0"/>
          <p:nvPr/>
        </p:nvPicPr>
        <p:blipFill>
          <a:blip r:embed="rId3">
            <a:alphaModFix/>
          </a:blip>
          <a:stretch>
            <a:fillRect/>
          </a:stretch>
        </p:blipFill>
        <p:spPr>
          <a:xfrm>
            <a:off x="2627359" y="2091000"/>
            <a:ext cx="504300" cy="504300"/>
          </a:xfrm>
          <a:prstGeom prst="rect">
            <a:avLst/>
          </a:prstGeom>
          <a:noFill/>
          <a:ln>
            <a:noFill/>
          </a:ln>
        </p:spPr>
      </p:pic>
      <p:pic>
        <p:nvPicPr>
          <p:cNvPr id="221" name="Google Shape;221;p14"/>
          <p:cNvPicPr preferRelativeResize="0"/>
          <p:nvPr/>
        </p:nvPicPr>
        <p:blipFill>
          <a:blip r:embed="rId3">
            <a:alphaModFix/>
          </a:blip>
          <a:stretch>
            <a:fillRect/>
          </a:stretch>
        </p:blipFill>
        <p:spPr>
          <a:xfrm>
            <a:off x="7174084" y="3156713"/>
            <a:ext cx="504300" cy="504300"/>
          </a:xfrm>
          <a:prstGeom prst="rect">
            <a:avLst/>
          </a:prstGeom>
          <a:noFill/>
          <a:ln>
            <a:noFill/>
          </a:ln>
        </p:spPr>
      </p:pic>
      <p:sp>
        <p:nvSpPr>
          <p:cNvPr id="222" name="Google Shape;222;p14"/>
          <p:cNvSpPr txBox="1"/>
          <p:nvPr/>
        </p:nvSpPr>
        <p:spPr>
          <a:xfrm>
            <a:off x="5704900" y="1623475"/>
            <a:ext cx="1788600" cy="36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200" b="1">
                <a:latin typeface="Montserrat"/>
                <a:ea typeface="Montserrat"/>
                <a:cs typeface="Montserrat"/>
                <a:sym typeface="Montserrat"/>
              </a:rPr>
              <a:t>PROGRAMÁTICA</a:t>
            </a:r>
            <a:endParaRPr sz="1200" b="1">
              <a:latin typeface="Montserrat"/>
              <a:ea typeface="Montserrat"/>
              <a:cs typeface="Montserrat"/>
              <a:sym typeface="Montserrat"/>
            </a:endParaRPr>
          </a:p>
        </p:txBody>
      </p:sp>
      <p:sp>
        <p:nvSpPr>
          <p:cNvPr id="223" name="Google Shape;223;p14"/>
          <p:cNvSpPr txBox="1"/>
          <p:nvPr/>
        </p:nvSpPr>
        <p:spPr>
          <a:xfrm>
            <a:off x="1195650" y="2595300"/>
            <a:ext cx="821700" cy="36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200" b="1"/>
              <a:t> </a:t>
            </a:r>
            <a:r>
              <a:rPr lang="es-ES" sz="1200" b="1">
                <a:latin typeface="Montserrat"/>
                <a:ea typeface="Montserrat"/>
                <a:cs typeface="Montserrat"/>
                <a:sym typeface="Montserrat"/>
              </a:rPr>
              <a:t>TIKTOK</a:t>
            </a:r>
            <a:endParaRPr sz="1200" b="1">
              <a:latin typeface="Montserrat"/>
              <a:ea typeface="Montserrat"/>
              <a:cs typeface="Montserrat"/>
              <a:sym typeface="Montserrat"/>
            </a:endParaRPr>
          </a:p>
        </p:txBody>
      </p:sp>
      <p:pic>
        <p:nvPicPr>
          <p:cNvPr id="224" name="Google Shape;224;p14"/>
          <p:cNvPicPr preferRelativeResize="0"/>
          <p:nvPr/>
        </p:nvPicPr>
        <p:blipFill>
          <a:blip r:embed="rId5">
            <a:alphaModFix/>
          </a:blip>
          <a:stretch>
            <a:fillRect/>
          </a:stretch>
        </p:blipFill>
        <p:spPr>
          <a:xfrm>
            <a:off x="7433250" y="1090088"/>
            <a:ext cx="591452" cy="591473"/>
          </a:xfrm>
          <a:prstGeom prst="rect">
            <a:avLst/>
          </a:prstGeom>
          <a:noFill/>
          <a:ln>
            <a:noFill/>
          </a:ln>
        </p:spPr>
      </p:pic>
      <p:sp>
        <p:nvSpPr>
          <p:cNvPr id="225" name="Google Shape;225;p14"/>
          <p:cNvSpPr txBox="1"/>
          <p:nvPr/>
        </p:nvSpPr>
        <p:spPr>
          <a:xfrm>
            <a:off x="7280850" y="1623475"/>
            <a:ext cx="821700" cy="36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200" b="1"/>
              <a:t> </a:t>
            </a:r>
            <a:r>
              <a:rPr lang="es-ES" sz="1200" b="1">
                <a:latin typeface="Montserrat"/>
                <a:ea typeface="Montserrat"/>
                <a:cs typeface="Montserrat"/>
                <a:sym typeface="Montserrat"/>
              </a:rPr>
              <a:t>TIKTOK</a:t>
            </a:r>
            <a:endParaRPr sz="1200" b="1">
              <a:latin typeface="Montserrat"/>
              <a:ea typeface="Montserrat"/>
              <a:cs typeface="Montserrat"/>
              <a:sym typeface="Montserrat"/>
            </a:endParaRPr>
          </a:p>
        </p:txBody>
      </p:sp>
      <p:sp>
        <p:nvSpPr>
          <p:cNvPr id="226" name="Google Shape;226;p14"/>
          <p:cNvSpPr txBox="1"/>
          <p:nvPr/>
        </p:nvSpPr>
        <p:spPr>
          <a:xfrm>
            <a:off x="2216475" y="2595300"/>
            <a:ext cx="1630200" cy="36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200" b="1">
                <a:latin typeface="Montserrat"/>
                <a:ea typeface="Montserrat"/>
                <a:cs typeface="Montserrat"/>
                <a:sym typeface="Montserrat"/>
              </a:rPr>
              <a:t>PROGRAMÁTICA</a:t>
            </a:r>
            <a:endParaRPr sz="1200" b="1">
              <a:latin typeface="Montserrat"/>
              <a:ea typeface="Montserrat"/>
              <a:cs typeface="Montserrat"/>
              <a:sym typeface="Montserrat"/>
            </a:endParaRPr>
          </a:p>
        </p:txBody>
      </p:sp>
      <p:sp>
        <p:nvSpPr>
          <p:cNvPr id="227" name="Google Shape;227;p14"/>
          <p:cNvSpPr txBox="1"/>
          <p:nvPr/>
        </p:nvSpPr>
        <p:spPr>
          <a:xfrm>
            <a:off x="6689550" y="3661000"/>
            <a:ext cx="1630200" cy="36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200" b="1">
                <a:latin typeface="Montserrat"/>
                <a:ea typeface="Montserrat"/>
                <a:cs typeface="Montserrat"/>
                <a:sym typeface="Montserrat"/>
              </a:rPr>
              <a:t>PROGRAMÁTICA</a:t>
            </a:r>
            <a:endParaRPr sz="1200" b="1">
              <a:latin typeface="Montserrat"/>
              <a:ea typeface="Montserrat"/>
              <a:cs typeface="Montserrat"/>
              <a:sym typeface="Montserrat"/>
            </a:endParaRPr>
          </a:p>
        </p:txBody>
      </p:sp>
      <p:sp>
        <p:nvSpPr>
          <p:cNvPr id="228" name="Google Shape;228;p14"/>
          <p:cNvSpPr txBox="1"/>
          <p:nvPr/>
        </p:nvSpPr>
        <p:spPr>
          <a:xfrm>
            <a:off x="5519763" y="3661000"/>
            <a:ext cx="1030500" cy="36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200" b="1">
                <a:latin typeface="Montserrat"/>
                <a:ea typeface="Montserrat"/>
                <a:cs typeface="Montserrat"/>
                <a:sym typeface="Montserrat"/>
              </a:rPr>
              <a:t>SEARCH</a:t>
            </a:r>
            <a:endParaRPr sz="1200" b="1">
              <a:latin typeface="Montserrat"/>
              <a:ea typeface="Montserrat"/>
              <a:cs typeface="Montserrat"/>
              <a:sym typeface="Montserrat"/>
            </a:endParaRPr>
          </a:p>
        </p:txBody>
      </p:sp>
      <p:cxnSp>
        <p:nvCxnSpPr>
          <p:cNvPr id="229" name="Google Shape;229;p14"/>
          <p:cNvCxnSpPr/>
          <p:nvPr/>
        </p:nvCxnSpPr>
        <p:spPr>
          <a:xfrm>
            <a:off x="-8125" y="635775"/>
            <a:ext cx="5682300" cy="5100"/>
          </a:xfrm>
          <a:prstGeom prst="straightConnector1">
            <a:avLst/>
          </a:prstGeom>
          <a:noFill/>
          <a:ln w="19050" cap="flat" cmpd="sng">
            <a:solidFill>
              <a:srgbClr val="FFC000"/>
            </a:solidFill>
            <a:prstDash val="solid"/>
            <a:round/>
            <a:headEnd type="none" w="med" len="med"/>
            <a:tailEnd type="none" w="med" len="med"/>
          </a:ln>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15"/>
          <p:cNvSpPr/>
          <p:nvPr/>
        </p:nvSpPr>
        <p:spPr>
          <a:xfrm>
            <a:off x="6066800" y="817525"/>
            <a:ext cx="2716800" cy="38973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5" name="Google Shape;235;p15"/>
          <p:cNvSpPr/>
          <p:nvPr/>
        </p:nvSpPr>
        <p:spPr>
          <a:xfrm>
            <a:off x="3171200" y="817525"/>
            <a:ext cx="2716800" cy="3897300"/>
          </a:xfrm>
          <a:prstGeom prst="rect">
            <a:avLst/>
          </a:prstGeom>
          <a:solidFill>
            <a:srgbClr val="FFC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6" name="Google Shape;236;p15"/>
          <p:cNvSpPr/>
          <p:nvPr/>
        </p:nvSpPr>
        <p:spPr>
          <a:xfrm>
            <a:off x="292825" y="817525"/>
            <a:ext cx="2716800" cy="3897300"/>
          </a:xfrm>
          <a:prstGeom prst="rect">
            <a:avLst/>
          </a:prstGeom>
          <a:solidFill>
            <a:srgbClr val="FFD72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37" name="Google Shape;237;p15"/>
          <p:cNvPicPr preferRelativeResize="0"/>
          <p:nvPr/>
        </p:nvPicPr>
        <p:blipFill rotWithShape="1">
          <a:blip r:embed="rId3">
            <a:alphaModFix/>
          </a:blip>
          <a:srcRect r="64596" b="37166"/>
          <a:stretch/>
        </p:blipFill>
        <p:spPr>
          <a:xfrm>
            <a:off x="715552" y="1337976"/>
            <a:ext cx="1343198" cy="1235309"/>
          </a:xfrm>
          <a:prstGeom prst="rect">
            <a:avLst/>
          </a:prstGeom>
          <a:noFill/>
          <a:ln>
            <a:noFill/>
          </a:ln>
        </p:spPr>
      </p:pic>
      <p:sp>
        <p:nvSpPr>
          <p:cNvPr id="238" name="Google Shape;238;p15"/>
          <p:cNvSpPr txBox="1">
            <a:spLocks noGrp="1"/>
          </p:cNvSpPr>
          <p:nvPr>
            <p:ph type="title"/>
          </p:nvPr>
        </p:nvSpPr>
        <p:spPr>
          <a:xfrm>
            <a:off x="5884051" y="4832150"/>
            <a:ext cx="2716800" cy="174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s-ES"/>
              <a:t>Touchpoints a medir por cada buyer persona</a:t>
            </a:r>
            <a:endParaRPr/>
          </a:p>
        </p:txBody>
      </p:sp>
      <p:sp>
        <p:nvSpPr>
          <p:cNvPr id="239" name="Google Shape;239;p15"/>
          <p:cNvSpPr txBox="1"/>
          <p:nvPr/>
        </p:nvSpPr>
        <p:spPr>
          <a:xfrm>
            <a:off x="495500" y="20175"/>
            <a:ext cx="8288100" cy="615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s-ES" sz="2800" b="1">
                <a:solidFill>
                  <a:schemeClr val="dk1"/>
                </a:solidFill>
                <a:latin typeface="Montserrat"/>
                <a:ea typeface="Montserrat"/>
                <a:cs typeface="Montserrat"/>
                <a:sym typeface="Montserrat"/>
              </a:rPr>
              <a:t>BUYER PERSONA - TOUCHPOINTS</a:t>
            </a:r>
            <a:endParaRPr sz="2800" b="1">
              <a:solidFill>
                <a:schemeClr val="dk1"/>
              </a:solidFill>
              <a:latin typeface="Montserrat"/>
              <a:ea typeface="Montserrat"/>
              <a:cs typeface="Montserrat"/>
              <a:sym typeface="Montserrat"/>
            </a:endParaRPr>
          </a:p>
        </p:txBody>
      </p:sp>
      <p:cxnSp>
        <p:nvCxnSpPr>
          <p:cNvPr id="240" name="Google Shape;240;p15"/>
          <p:cNvCxnSpPr/>
          <p:nvPr/>
        </p:nvCxnSpPr>
        <p:spPr>
          <a:xfrm>
            <a:off x="-8125" y="635775"/>
            <a:ext cx="5315400" cy="0"/>
          </a:xfrm>
          <a:prstGeom prst="straightConnector1">
            <a:avLst/>
          </a:prstGeom>
          <a:noFill/>
          <a:ln w="19050" cap="flat" cmpd="sng">
            <a:solidFill>
              <a:srgbClr val="FFC000"/>
            </a:solidFill>
            <a:prstDash val="solid"/>
            <a:round/>
            <a:headEnd type="none" w="med" len="med"/>
            <a:tailEnd type="none" w="med" len="med"/>
          </a:ln>
        </p:spPr>
      </p:cxnSp>
      <p:sp>
        <p:nvSpPr>
          <p:cNvPr id="241" name="Google Shape;241;p15"/>
          <p:cNvSpPr txBox="1"/>
          <p:nvPr/>
        </p:nvSpPr>
        <p:spPr>
          <a:xfrm>
            <a:off x="3043750" y="817525"/>
            <a:ext cx="30000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200"/>
              </a:spcBef>
              <a:spcAft>
                <a:spcPts val="1200"/>
              </a:spcAft>
              <a:buNone/>
            </a:pPr>
            <a:r>
              <a:rPr lang="es-ES" b="1">
                <a:solidFill>
                  <a:srgbClr val="FFC000"/>
                </a:solidFill>
                <a:highlight>
                  <a:schemeClr val="lt1"/>
                </a:highlight>
                <a:latin typeface="Montserrat"/>
                <a:ea typeface="Montserrat"/>
                <a:cs typeface="Montserrat"/>
                <a:sym typeface="Montserrat"/>
              </a:rPr>
              <a:t>CONSIDERATION</a:t>
            </a:r>
            <a:endParaRPr b="1">
              <a:solidFill>
                <a:srgbClr val="FFC000"/>
              </a:solidFill>
              <a:highlight>
                <a:schemeClr val="lt1"/>
              </a:highlight>
              <a:latin typeface="Montserrat"/>
              <a:ea typeface="Montserrat"/>
              <a:cs typeface="Montserrat"/>
              <a:sym typeface="Montserrat"/>
            </a:endParaRPr>
          </a:p>
        </p:txBody>
      </p:sp>
      <p:sp>
        <p:nvSpPr>
          <p:cNvPr id="242" name="Google Shape;242;p15"/>
          <p:cNvSpPr txBox="1"/>
          <p:nvPr/>
        </p:nvSpPr>
        <p:spPr>
          <a:xfrm>
            <a:off x="6313679" y="817525"/>
            <a:ext cx="2362200" cy="4002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r>
              <a:rPr lang="es-ES" b="1">
                <a:solidFill>
                  <a:srgbClr val="FFC000"/>
                </a:solidFill>
                <a:highlight>
                  <a:schemeClr val="lt1"/>
                </a:highlight>
                <a:latin typeface="Montserrat"/>
                <a:ea typeface="Montserrat"/>
                <a:cs typeface="Montserrat"/>
                <a:sym typeface="Montserrat"/>
              </a:rPr>
              <a:t>CONVERSIÓN A LEAD</a:t>
            </a:r>
            <a:endParaRPr sz="1600">
              <a:latin typeface="Montserrat"/>
              <a:ea typeface="Montserrat"/>
              <a:cs typeface="Montserrat"/>
              <a:sym typeface="Montserrat"/>
            </a:endParaRPr>
          </a:p>
        </p:txBody>
      </p:sp>
      <p:sp>
        <p:nvSpPr>
          <p:cNvPr id="243" name="Google Shape;243;p15"/>
          <p:cNvSpPr txBox="1"/>
          <p:nvPr/>
        </p:nvSpPr>
        <p:spPr>
          <a:xfrm>
            <a:off x="762775" y="802225"/>
            <a:ext cx="1776900" cy="4002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r>
              <a:rPr lang="es-ES" b="1">
                <a:solidFill>
                  <a:srgbClr val="FFC000"/>
                </a:solidFill>
                <a:highlight>
                  <a:schemeClr val="lt1"/>
                </a:highlight>
                <a:latin typeface="Montserrat"/>
                <a:ea typeface="Montserrat"/>
                <a:cs typeface="Montserrat"/>
                <a:sym typeface="Montserrat"/>
              </a:rPr>
              <a:t>AWARENESS</a:t>
            </a:r>
            <a:endParaRPr sz="1800">
              <a:highlight>
                <a:schemeClr val="lt1"/>
              </a:highlight>
              <a:latin typeface="Montserrat"/>
              <a:ea typeface="Montserrat"/>
              <a:cs typeface="Montserrat"/>
              <a:sym typeface="Montserrat"/>
            </a:endParaRPr>
          </a:p>
        </p:txBody>
      </p:sp>
      <p:pic>
        <p:nvPicPr>
          <p:cNvPr id="244" name="Google Shape;244;p15"/>
          <p:cNvPicPr preferRelativeResize="0"/>
          <p:nvPr/>
        </p:nvPicPr>
        <p:blipFill rotWithShape="1">
          <a:blip r:embed="rId3">
            <a:alphaModFix/>
          </a:blip>
          <a:srcRect r="64596" b="37166"/>
          <a:stretch/>
        </p:blipFill>
        <p:spPr>
          <a:xfrm>
            <a:off x="6263238" y="1342913"/>
            <a:ext cx="1420526" cy="1233976"/>
          </a:xfrm>
          <a:prstGeom prst="rect">
            <a:avLst/>
          </a:prstGeom>
          <a:noFill/>
          <a:ln>
            <a:noFill/>
          </a:ln>
        </p:spPr>
      </p:pic>
      <p:sp>
        <p:nvSpPr>
          <p:cNvPr id="245" name="Google Shape;245;p15"/>
          <p:cNvSpPr txBox="1"/>
          <p:nvPr/>
        </p:nvSpPr>
        <p:spPr>
          <a:xfrm>
            <a:off x="6208975" y="2822725"/>
            <a:ext cx="2536200" cy="2224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s-ES" sz="900" b="1">
                <a:solidFill>
                  <a:schemeClr val="dk1"/>
                </a:solidFill>
                <a:latin typeface="Montserrat"/>
                <a:ea typeface="Montserrat"/>
                <a:cs typeface="Montserrat"/>
                <a:sym typeface="Montserrat"/>
              </a:rPr>
              <a:t>Google Search Ads</a:t>
            </a:r>
            <a:r>
              <a:rPr lang="es-ES" sz="900">
                <a:solidFill>
                  <a:schemeClr val="dk1"/>
                </a:solidFill>
                <a:latin typeface="Montserrat"/>
                <a:ea typeface="Montserrat"/>
                <a:cs typeface="Montserrat"/>
                <a:sym typeface="Montserrat"/>
              </a:rPr>
              <a:t>: Puja por términos como "máster en animación" o "diseño gráfico avanzado", maximizando las conversiones para aquellos que han buscado especialización en este campo.</a:t>
            </a:r>
            <a:endParaRPr sz="900">
              <a:solidFill>
                <a:schemeClr val="dk1"/>
              </a:solidFill>
              <a:latin typeface="Montserrat"/>
              <a:ea typeface="Montserrat"/>
              <a:cs typeface="Montserrat"/>
              <a:sym typeface="Montserrat"/>
            </a:endParaRPr>
          </a:p>
          <a:p>
            <a:pPr marL="0" lvl="0" indent="0" algn="l" rtl="0">
              <a:lnSpc>
                <a:spcPct val="115000"/>
              </a:lnSpc>
              <a:spcBef>
                <a:spcPts val="1200"/>
              </a:spcBef>
              <a:spcAft>
                <a:spcPts val="0"/>
              </a:spcAft>
              <a:buNone/>
            </a:pPr>
            <a:r>
              <a:rPr lang="es-ES" sz="900" b="1">
                <a:solidFill>
                  <a:schemeClr val="dk1"/>
                </a:solidFill>
                <a:latin typeface="Montserrat"/>
                <a:ea typeface="Montserrat"/>
                <a:cs typeface="Montserrat"/>
                <a:sym typeface="Montserrat"/>
              </a:rPr>
              <a:t>Programática</a:t>
            </a:r>
            <a:r>
              <a:rPr lang="es-ES" sz="900">
                <a:solidFill>
                  <a:schemeClr val="dk1"/>
                </a:solidFill>
                <a:latin typeface="Montserrat"/>
                <a:ea typeface="Montserrat"/>
                <a:cs typeface="Montserrat"/>
                <a:sym typeface="Montserrat"/>
              </a:rPr>
              <a:t>: Anuncios con urgencia de inscripción o descuentos limitados, específicamente dirigidos a usuarios que completaron el formulario o asistieron a webinars.</a:t>
            </a:r>
            <a:endParaRPr sz="900">
              <a:solidFill>
                <a:schemeClr val="dk1"/>
              </a:solidFill>
              <a:latin typeface="Montserrat"/>
              <a:ea typeface="Montserrat"/>
              <a:cs typeface="Montserrat"/>
              <a:sym typeface="Montserrat"/>
            </a:endParaRPr>
          </a:p>
          <a:p>
            <a:pPr marL="457200" lvl="0" indent="0" algn="l" rtl="0">
              <a:spcBef>
                <a:spcPts val="1200"/>
              </a:spcBef>
              <a:spcAft>
                <a:spcPts val="0"/>
              </a:spcAft>
              <a:buNone/>
            </a:pPr>
            <a:endParaRPr sz="900" b="1">
              <a:solidFill>
                <a:schemeClr val="dk1"/>
              </a:solidFill>
              <a:latin typeface="Montserrat"/>
              <a:ea typeface="Montserrat"/>
              <a:cs typeface="Montserrat"/>
              <a:sym typeface="Montserrat"/>
            </a:endParaRPr>
          </a:p>
        </p:txBody>
      </p:sp>
      <p:pic>
        <p:nvPicPr>
          <p:cNvPr id="246" name="Google Shape;246;p15"/>
          <p:cNvPicPr preferRelativeResize="0"/>
          <p:nvPr/>
        </p:nvPicPr>
        <p:blipFill>
          <a:blip r:embed="rId4">
            <a:alphaModFix/>
          </a:blip>
          <a:stretch>
            <a:fillRect/>
          </a:stretch>
        </p:blipFill>
        <p:spPr>
          <a:xfrm>
            <a:off x="7730526" y="1838975"/>
            <a:ext cx="401896" cy="438330"/>
          </a:xfrm>
          <a:prstGeom prst="rect">
            <a:avLst/>
          </a:prstGeom>
          <a:noFill/>
          <a:ln>
            <a:noFill/>
          </a:ln>
        </p:spPr>
      </p:pic>
      <p:pic>
        <p:nvPicPr>
          <p:cNvPr id="247" name="Google Shape;247;p15"/>
          <p:cNvPicPr preferRelativeResize="0"/>
          <p:nvPr/>
        </p:nvPicPr>
        <p:blipFill>
          <a:blip r:embed="rId5">
            <a:alphaModFix/>
          </a:blip>
          <a:stretch>
            <a:fillRect/>
          </a:stretch>
        </p:blipFill>
        <p:spPr>
          <a:xfrm>
            <a:off x="7730527" y="1316539"/>
            <a:ext cx="401896" cy="438330"/>
          </a:xfrm>
          <a:prstGeom prst="rect">
            <a:avLst/>
          </a:prstGeom>
          <a:noFill/>
          <a:ln>
            <a:noFill/>
          </a:ln>
        </p:spPr>
      </p:pic>
      <p:pic>
        <p:nvPicPr>
          <p:cNvPr id="248" name="Google Shape;248;p15"/>
          <p:cNvPicPr preferRelativeResize="0"/>
          <p:nvPr/>
        </p:nvPicPr>
        <p:blipFill rotWithShape="1">
          <a:blip r:embed="rId3">
            <a:alphaModFix/>
          </a:blip>
          <a:srcRect r="64596" b="37166"/>
          <a:stretch/>
        </p:blipFill>
        <p:spPr>
          <a:xfrm>
            <a:off x="3623352" y="1337976"/>
            <a:ext cx="1341739" cy="1233965"/>
          </a:xfrm>
          <a:prstGeom prst="rect">
            <a:avLst/>
          </a:prstGeom>
          <a:noFill/>
          <a:ln>
            <a:noFill/>
          </a:ln>
        </p:spPr>
      </p:pic>
      <p:sp>
        <p:nvSpPr>
          <p:cNvPr id="249" name="Google Shape;249;p15"/>
          <p:cNvSpPr txBox="1"/>
          <p:nvPr/>
        </p:nvSpPr>
        <p:spPr>
          <a:xfrm>
            <a:off x="3278353" y="2892930"/>
            <a:ext cx="26499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s-ES" sz="900" b="1">
                <a:solidFill>
                  <a:schemeClr val="dk1"/>
                </a:solidFill>
                <a:latin typeface="Montserrat"/>
                <a:ea typeface="Montserrat"/>
                <a:cs typeface="Montserrat"/>
                <a:sym typeface="Montserrat"/>
              </a:rPr>
              <a:t>TikTok Ads</a:t>
            </a:r>
            <a:r>
              <a:rPr lang="es-ES" sz="900">
                <a:solidFill>
                  <a:schemeClr val="dk1"/>
                </a:solidFill>
                <a:latin typeface="Montserrat"/>
                <a:ea typeface="Montserrat"/>
                <a:cs typeface="Montserrat"/>
                <a:sym typeface="Montserrat"/>
              </a:rPr>
              <a:t>: Retargeting con videos más detallados sobre los beneficios de estudiar en Trazos, enfocándose en las salidas profesionales del máster.</a:t>
            </a:r>
            <a:endParaRPr sz="900">
              <a:solidFill>
                <a:schemeClr val="dk1"/>
              </a:solidFill>
              <a:latin typeface="Montserrat"/>
              <a:ea typeface="Montserrat"/>
              <a:cs typeface="Montserrat"/>
              <a:sym typeface="Montserrat"/>
            </a:endParaRPr>
          </a:p>
          <a:p>
            <a:pPr marL="0" lvl="0" indent="0" algn="l" rtl="0">
              <a:spcBef>
                <a:spcPts val="0"/>
              </a:spcBef>
              <a:spcAft>
                <a:spcPts val="0"/>
              </a:spcAft>
              <a:buNone/>
            </a:pPr>
            <a:endParaRPr sz="900" b="1">
              <a:solidFill>
                <a:schemeClr val="dk1"/>
              </a:solidFill>
              <a:latin typeface="Montserrat"/>
              <a:ea typeface="Montserrat"/>
              <a:cs typeface="Montserrat"/>
              <a:sym typeface="Montserrat"/>
            </a:endParaRPr>
          </a:p>
          <a:p>
            <a:pPr marL="0" lvl="0" indent="0" algn="l" rtl="0">
              <a:spcBef>
                <a:spcPts val="0"/>
              </a:spcBef>
              <a:spcAft>
                <a:spcPts val="0"/>
              </a:spcAft>
              <a:buNone/>
            </a:pPr>
            <a:r>
              <a:rPr lang="es-ES" sz="900" b="1">
                <a:solidFill>
                  <a:schemeClr val="dk1"/>
                </a:solidFill>
                <a:latin typeface="Montserrat"/>
                <a:ea typeface="Montserrat"/>
                <a:cs typeface="Montserrat"/>
                <a:sym typeface="Montserrat"/>
              </a:rPr>
              <a:t>Programática</a:t>
            </a:r>
            <a:r>
              <a:rPr lang="es-ES" sz="900">
                <a:solidFill>
                  <a:schemeClr val="dk1"/>
                </a:solidFill>
                <a:latin typeface="Montserrat"/>
                <a:ea typeface="Montserrat"/>
                <a:cs typeface="Montserrat"/>
                <a:sym typeface="Montserrat"/>
              </a:rPr>
              <a:t>: Anuncios que ofrezcan guías gratuitas sobre diseño gráfico y animación, para nutrir el interés.</a:t>
            </a:r>
            <a:endParaRPr sz="900" b="1">
              <a:solidFill>
                <a:schemeClr val="dk1"/>
              </a:solidFill>
              <a:latin typeface="Montserrat"/>
              <a:ea typeface="Montserrat"/>
              <a:cs typeface="Montserrat"/>
              <a:sym typeface="Montserrat"/>
            </a:endParaRPr>
          </a:p>
        </p:txBody>
      </p:sp>
      <p:pic>
        <p:nvPicPr>
          <p:cNvPr id="250" name="Google Shape;250;p15"/>
          <p:cNvPicPr preferRelativeResize="0"/>
          <p:nvPr/>
        </p:nvPicPr>
        <p:blipFill>
          <a:blip r:embed="rId5">
            <a:alphaModFix/>
          </a:blip>
          <a:stretch>
            <a:fillRect/>
          </a:stretch>
        </p:blipFill>
        <p:spPr>
          <a:xfrm>
            <a:off x="5027826" y="1337975"/>
            <a:ext cx="384900" cy="384900"/>
          </a:xfrm>
          <a:prstGeom prst="rect">
            <a:avLst/>
          </a:prstGeom>
          <a:noFill/>
          <a:ln>
            <a:noFill/>
          </a:ln>
        </p:spPr>
      </p:pic>
      <p:pic>
        <p:nvPicPr>
          <p:cNvPr id="251" name="Google Shape;251;p15"/>
          <p:cNvPicPr preferRelativeResize="0"/>
          <p:nvPr/>
        </p:nvPicPr>
        <p:blipFill rotWithShape="1">
          <a:blip r:embed="rId6">
            <a:alphaModFix/>
          </a:blip>
          <a:srcRect/>
          <a:stretch/>
        </p:blipFill>
        <p:spPr>
          <a:xfrm>
            <a:off x="4945750" y="1749124"/>
            <a:ext cx="549048" cy="549048"/>
          </a:xfrm>
          <a:prstGeom prst="rect">
            <a:avLst/>
          </a:prstGeom>
          <a:noFill/>
          <a:ln>
            <a:noFill/>
          </a:ln>
        </p:spPr>
      </p:pic>
      <p:sp>
        <p:nvSpPr>
          <p:cNvPr id="252" name="Google Shape;252;p15"/>
          <p:cNvSpPr txBox="1"/>
          <p:nvPr/>
        </p:nvSpPr>
        <p:spPr>
          <a:xfrm>
            <a:off x="383323" y="2892925"/>
            <a:ext cx="2362200" cy="1708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ES" sz="900" b="1">
                <a:solidFill>
                  <a:schemeClr val="dk1"/>
                </a:solidFill>
                <a:latin typeface="Montserrat"/>
                <a:ea typeface="Montserrat"/>
                <a:cs typeface="Montserrat"/>
                <a:sym typeface="Montserrat"/>
              </a:rPr>
              <a:t>Tiktok Ads</a:t>
            </a:r>
            <a:r>
              <a:rPr lang="es-ES" sz="900">
                <a:solidFill>
                  <a:schemeClr val="dk1"/>
                </a:solidFill>
                <a:latin typeface="Montserrat"/>
                <a:ea typeface="Montserrat"/>
                <a:cs typeface="Montserrat"/>
                <a:sym typeface="Montserrat"/>
              </a:rPr>
              <a:t>: Mostrar videos sobre el valor de actualizarse profesionalmente en el campo del arte digital, con un enfoque en flexibilidad de horarios.</a:t>
            </a:r>
            <a:endParaRPr sz="900">
              <a:solidFill>
                <a:schemeClr val="dk1"/>
              </a:solidFill>
              <a:latin typeface="Montserrat"/>
              <a:ea typeface="Montserrat"/>
              <a:cs typeface="Montserrat"/>
              <a:sym typeface="Montserrat"/>
            </a:endParaRPr>
          </a:p>
          <a:p>
            <a:pPr marL="0" lvl="0" indent="0" algn="l" rtl="0">
              <a:spcBef>
                <a:spcPts val="0"/>
              </a:spcBef>
              <a:spcAft>
                <a:spcPts val="0"/>
              </a:spcAft>
              <a:buNone/>
            </a:pPr>
            <a:endParaRPr sz="900" b="1">
              <a:solidFill>
                <a:schemeClr val="dk1"/>
              </a:solidFill>
              <a:latin typeface="Montserrat"/>
              <a:ea typeface="Montserrat"/>
              <a:cs typeface="Montserrat"/>
              <a:sym typeface="Montserrat"/>
            </a:endParaRPr>
          </a:p>
          <a:p>
            <a:pPr marL="0" lvl="0" indent="0" algn="l" rtl="0">
              <a:spcBef>
                <a:spcPts val="0"/>
              </a:spcBef>
              <a:spcAft>
                <a:spcPts val="0"/>
              </a:spcAft>
              <a:buNone/>
            </a:pPr>
            <a:r>
              <a:rPr lang="es-ES" sz="900" b="1">
                <a:solidFill>
                  <a:schemeClr val="dk1"/>
                </a:solidFill>
                <a:latin typeface="Montserrat"/>
                <a:ea typeface="Montserrat"/>
                <a:cs typeface="Montserrat"/>
                <a:sym typeface="Montserrat"/>
              </a:rPr>
              <a:t>Programática</a:t>
            </a:r>
            <a:r>
              <a:rPr lang="es-ES" sz="900">
                <a:solidFill>
                  <a:schemeClr val="dk1"/>
                </a:solidFill>
                <a:latin typeface="Montserrat"/>
                <a:ea typeface="Montserrat"/>
                <a:cs typeface="Montserrat"/>
                <a:sym typeface="Montserrat"/>
              </a:rPr>
              <a:t>: Anuncios dirigidos a profesionales senior con alto poder adquisitivo, interesados en el aprendizaje continuo.</a:t>
            </a:r>
            <a:endParaRPr sz="900">
              <a:solidFill>
                <a:schemeClr val="dk1"/>
              </a:solidFill>
              <a:latin typeface="Montserrat"/>
              <a:ea typeface="Montserrat"/>
              <a:cs typeface="Montserrat"/>
              <a:sym typeface="Montserrat"/>
            </a:endParaRPr>
          </a:p>
          <a:p>
            <a:pPr marL="0" lvl="0" indent="0" algn="l" rtl="0">
              <a:spcBef>
                <a:spcPts val="0"/>
              </a:spcBef>
              <a:spcAft>
                <a:spcPts val="0"/>
              </a:spcAft>
              <a:buNone/>
            </a:pPr>
            <a:endParaRPr sz="900">
              <a:solidFill>
                <a:schemeClr val="dk1"/>
              </a:solidFill>
              <a:latin typeface="Montserrat"/>
              <a:ea typeface="Montserrat"/>
              <a:cs typeface="Montserrat"/>
              <a:sym typeface="Montserrat"/>
            </a:endParaRPr>
          </a:p>
        </p:txBody>
      </p:sp>
      <p:pic>
        <p:nvPicPr>
          <p:cNvPr id="253" name="Google Shape;253;p15"/>
          <p:cNvPicPr preferRelativeResize="0"/>
          <p:nvPr/>
        </p:nvPicPr>
        <p:blipFill>
          <a:blip r:embed="rId5">
            <a:alphaModFix/>
          </a:blip>
          <a:stretch>
            <a:fillRect/>
          </a:stretch>
        </p:blipFill>
        <p:spPr>
          <a:xfrm>
            <a:off x="2113439" y="1794600"/>
            <a:ext cx="384900" cy="384900"/>
          </a:xfrm>
          <a:prstGeom prst="rect">
            <a:avLst/>
          </a:prstGeom>
          <a:noFill/>
          <a:ln>
            <a:noFill/>
          </a:ln>
        </p:spPr>
      </p:pic>
      <p:pic>
        <p:nvPicPr>
          <p:cNvPr id="254" name="Google Shape;254;p15"/>
          <p:cNvPicPr preferRelativeResize="0"/>
          <p:nvPr/>
        </p:nvPicPr>
        <p:blipFill rotWithShape="1">
          <a:blip r:embed="rId6">
            <a:alphaModFix/>
          </a:blip>
          <a:srcRect/>
          <a:stretch/>
        </p:blipFill>
        <p:spPr>
          <a:xfrm>
            <a:off x="2031375" y="1261186"/>
            <a:ext cx="549048" cy="54904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16"/>
          <p:cNvSpPr txBox="1">
            <a:spLocks noGrp="1"/>
          </p:cNvSpPr>
          <p:nvPr>
            <p:ph type="title"/>
          </p:nvPr>
        </p:nvSpPr>
        <p:spPr>
          <a:xfrm>
            <a:off x="5807326" y="4835875"/>
            <a:ext cx="2716800" cy="174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s-ES"/>
              <a:t>Campaña Programática</a:t>
            </a:r>
            <a:endParaRPr/>
          </a:p>
        </p:txBody>
      </p:sp>
      <p:cxnSp>
        <p:nvCxnSpPr>
          <p:cNvPr id="260" name="Google Shape;260;p16"/>
          <p:cNvCxnSpPr/>
          <p:nvPr/>
        </p:nvCxnSpPr>
        <p:spPr>
          <a:xfrm rot="10800000">
            <a:off x="9487175" y="4061550"/>
            <a:ext cx="44100" cy="0"/>
          </a:xfrm>
          <a:prstGeom prst="straightConnector1">
            <a:avLst/>
          </a:prstGeom>
          <a:noFill/>
          <a:ln w="9525" cap="flat" cmpd="sng">
            <a:solidFill>
              <a:schemeClr val="dk2"/>
            </a:solidFill>
            <a:prstDash val="solid"/>
            <a:round/>
            <a:headEnd type="none" w="med" len="med"/>
            <a:tailEnd type="none" w="med" len="med"/>
          </a:ln>
        </p:spPr>
      </p:cxnSp>
      <p:sp>
        <p:nvSpPr>
          <p:cNvPr id="261" name="Google Shape;261;p16"/>
          <p:cNvSpPr txBox="1"/>
          <p:nvPr/>
        </p:nvSpPr>
        <p:spPr>
          <a:xfrm>
            <a:off x="6917075" y="1174650"/>
            <a:ext cx="2034000" cy="299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300">
                <a:latin typeface="Montserrat"/>
                <a:ea typeface="Montserrat"/>
                <a:cs typeface="Montserrat"/>
                <a:sym typeface="Montserrat"/>
              </a:rPr>
              <a:t>Una de las principales ventajas de la programática es poder </a:t>
            </a:r>
            <a:r>
              <a:rPr lang="es-ES" sz="1300" b="1">
                <a:latin typeface="Montserrat"/>
                <a:ea typeface="Montserrat"/>
                <a:cs typeface="Montserrat"/>
                <a:sym typeface="Montserrat"/>
              </a:rPr>
              <a:t>identificar y targetizar audiencias en tiempo real</a:t>
            </a:r>
            <a:r>
              <a:rPr lang="es-ES" sz="1300">
                <a:latin typeface="Montserrat"/>
                <a:ea typeface="Montserrat"/>
                <a:cs typeface="Montserrat"/>
                <a:sym typeface="Montserrat"/>
              </a:rPr>
              <a:t>. Así podemos </a:t>
            </a:r>
            <a:r>
              <a:rPr lang="es-ES" sz="1300" b="1">
                <a:latin typeface="Montserrat"/>
                <a:ea typeface="Montserrat"/>
                <a:cs typeface="Montserrat"/>
                <a:sym typeface="Montserrat"/>
              </a:rPr>
              <a:t>construir clusters de individuos</a:t>
            </a:r>
            <a:r>
              <a:rPr lang="es-ES" sz="1300">
                <a:latin typeface="Montserrat"/>
                <a:ea typeface="Montserrat"/>
                <a:cs typeface="Montserrat"/>
                <a:sym typeface="Montserrat"/>
              </a:rPr>
              <a:t> con mayor probabilidad de estar interesados en TRAZOS en</a:t>
            </a:r>
            <a:r>
              <a:rPr lang="es-ES" sz="1300" b="1">
                <a:latin typeface="Montserrat"/>
                <a:ea typeface="Montserrat"/>
                <a:cs typeface="Montserrat"/>
                <a:sym typeface="Montserrat"/>
              </a:rPr>
              <a:t> base a su comportamiento e intereses</a:t>
            </a:r>
            <a:r>
              <a:rPr lang="es-ES" sz="1300">
                <a:latin typeface="Montserrat"/>
                <a:ea typeface="Montserrat"/>
                <a:cs typeface="Montserrat"/>
                <a:sym typeface="Montserrat"/>
              </a:rPr>
              <a:t>.</a:t>
            </a:r>
            <a:endParaRPr sz="1300">
              <a:latin typeface="Montserrat"/>
              <a:ea typeface="Montserrat"/>
              <a:cs typeface="Montserrat"/>
              <a:sym typeface="Montserrat"/>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62" name="Google Shape;262;p16"/>
          <p:cNvSpPr/>
          <p:nvPr/>
        </p:nvSpPr>
        <p:spPr>
          <a:xfrm rot="10800000">
            <a:off x="730250" y="3350325"/>
            <a:ext cx="863700" cy="816300"/>
          </a:xfrm>
          <a:prstGeom prst="trapezoid">
            <a:avLst>
              <a:gd name="adj" fmla="val 25000"/>
            </a:avLst>
          </a:prstGeom>
          <a:solidFill>
            <a:srgbClr val="FCBD24"/>
          </a:solidFill>
          <a:ln w="9525" cap="flat" cmpd="sng">
            <a:solidFill>
              <a:srgbClr val="FCBD2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63" name="Google Shape;263;p16"/>
          <p:cNvSpPr/>
          <p:nvPr/>
        </p:nvSpPr>
        <p:spPr>
          <a:xfrm rot="10800000">
            <a:off x="458150" y="2352825"/>
            <a:ext cx="1403700" cy="903900"/>
          </a:xfrm>
          <a:prstGeom prst="trapezoid">
            <a:avLst>
              <a:gd name="adj" fmla="val 25000"/>
            </a:avLst>
          </a:prstGeom>
          <a:solidFill>
            <a:srgbClr val="FFC000"/>
          </a:solidFill>
          <a:ln w="9525" cap="flat" cmpd="sng">
            <a:solidFill>
              <a:srgbClr val="FFD72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64" name="Google Shape;264;p16"/>
          <p:cNvSpPr/>
          <p:nvPr/>
        </p:nvSpPr>
        <p:spPr>
          <a:xfrm rot="10800000">
            <a:off x="212050" y="1186650"/>
            <a:ext cx="1923600" cy="1072500"/>
          </a:xfrm>
          <a:prstGeom prst="trapezoid">
            <a:avLst>
              <a:gd name="adj" fmla="val 25000"/>
            </a:avLst>
          </a:prstGeom>
          <a:solidFill>
            <a:srgbClr val="FFD723"/>
          </a:solidFill>
          <a:ln w="9525" cap="flat" cmpd="sng">
            <a:solidFill>
              <a:srgbClr val="FFC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65" name="Google Shape;265;p16"/>
          <p:cNvSpPr txBox="1"/>
          <p:nvPr/>
        </p:nvSpPr>
        <p:spPr>
          <a:xfrm>
            <a:off x="374325" y="1355250"/>
            <a:ext cx="1606800" cy="903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ES" b="1">
                <a:solidFill>
                  <a:schemeClr val="lt1"/>
                </a:solidFill>
                <a:latin typeface="Montserrat"/>
                <a:ea typeface="Montserrat"/>
                <a:cs typeface="Montserrat"/>
                <a:sym typeface="Montserrat"/>
              </a:rPr>
              <a:t>AWARENESS</a:t>
            </a:r>
            <a:endParaRPr b="1">
              <a:solidFill>
                <a:schemeClr val="lt1"/>
              </a:solidFill>
              <a:latin typeface="Montserrat"/>
              <a:ea typeface="Montserrat"/>
              <a:cs typeface="Montserrat"/>
              <a:sym typeface="Montserrat"/>
            </a:endParaRPr>
          </a:p>
          <a:p>
            <a:pPr marL="0" lvl="0" indent="0" algn="ctr" rtl="0">
              <a:spcBef>
                <a:spcPts val="0"/>
              </a:spcBef>
              <a:spcAft>
                <a:spcPts val="0"/>
              </a:spcAft>
              <a:buNone/>
            </a:pPr>
            <a:endParaRPr b="1">
              <a:solidFill>
                <a:schemeClr val="lt1"/>
              </a:solidFill>
              <a:latin typeface="Montserrat"/>
              <a:ea typeface="Montserrat"/>
              <a:cs typeface="Montserrat"/>
              <a:sym typeface="Montserrat"/>
            </a:endParaRPr>
          </a:p>
          <a:p>
            <a:pPr marL="0" lvl="0" indent="0" algn="ctr" rtl="0">
              <a:spcBef>
                <a:spcPts val="0"/>
              </a:spcBef>
              <a:spcAft>
                <a:spcPts val="0"/>
              </a:spcAft>
              <a:buNone/>
            </a:pPr>
            <a:r>
              <a:rPr lang="es-ES" b="1">
                <a:solidFill>
                  <a:schemeClr val="lt1"/>
                </a:solidFill>
                <a:latin typeface="Montserrat"/>
                <a:ea typeface="Montserrat"/>
                <a:cs typeface="Montserrat"/>
                <a:sym typeface="Montserrat"/>
              </a:rPr>
              <a:t>PROSPECTING</a:t>
            </a:r>
            <a:endParaRPr b="1">
              <a:solidFill>
                <a:schemeClr val="lt1"/>
              </a:solidFill>
              <a:latin typeface="Montserrat"/>
              <a:ea typeface="Montserrat"/>
              <a:cs typeface="Montserrat"/>
              <a:sym typeface="Montserrat"/>
            </a:endParaRPr>
          </a:p>
          <a:p>
            <a:pPr marL="0" lvl="0" indent="0" algn="ctr" rtl="0">
              <a:spcBef>
                <a:spcPts val="0"/>
              </a:spcBef>
              <a:spcAft>
                <a:spcPts val="0"/>
              </a:spcAft>
              <a:buNone/>
            </a:pPr>
            <a:endParaRPr b="1"/>
          </a:p>
        </p:txBody>
      </p:sp>
      <p:sp>
        <p:nvSpPr>
          <p:cNvPr id="266" name="Google Shape;266;p16"/>
          <p:cNvSpPr txBox="1"/>
          <p:nvPr/>
        </p:nvSpPr>
        <p:spPr>
          <a:xfrm>
            <a:off x="553475" y="2521263"/>
            <a:ext cx="1521900" cy="44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100" b="1">
                <a:solidFill>
                  <a:schemeClr val="lt1"/>
                </a:solidFill>
                <a:latin typeface="Montserrat"/>
                <a:ea typeface="Montserrat"/>
                <a:cs typeface="Montserrat"/>
                <a:sym typeface="Montserrat"/>
              </a:rPr>
              <a:t>RETARGETING</a:t>
            </a:r>
            <a:endParaRPr sz="1100" b="1">
              <a:solidFill>
                <a:schemeClr val="lt1"/>
              </a:solidFill>
              <a:latin typeface="Montserrat"/>
              <a:ea typeface="Montserrat"/>
              <a:cs typeface="Montserrat"/>
              <a:sym typeface="Montserrat"/>
            </a:endParaRPr>
          </a:p>
        </p:txBody>
      </p:sp>
      <p:sp>
        <p:nvSpPr>
          <p:cNvPr id="267" name="Google Shape;267;p16"/>
          <p:cNvSpPr txBox="1"/>
          <p:nvPr/>
        </p:nvSpPr>
        <p:spPr>
          <a:xfrm>
            <a:off x="806425" y="3441250"/>
            <a:ext cx="951900" cy="44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300" b="1">
                <a:solidFill>
                  <a:schemeClr val="lt1"/>
                </a:solidFill>
                <a:latin typeface="Montserrat"/>
                <a:ea typeface="Montserrat"/>
                <a:cs typeface="Montserrat"/>
                <a:sym typeface="Montserrat"/>
              </a:rPr>
              <a:t>LEAD</a:t>
            </a:r>
            <a:endParaRPr sz="1300" b="1">
              <a:solidFill>
                <a:schemeClr val="lt1"/>
              </a:solidFill>
              <a:latin typeface="Montserrat"/>
              <a:ea typeface="Montserrat"/>
              <a:cs typeface="Montserrat"/>
              <a:sym typeface="Montserrat"/>
            </a:endParaRPr>
          </a:p>
        </p:txBody>
      </p:sp>
      <p:sp>
        <p:nvSpPr>
          <p:cNvPr id="268" name="Google Shape;268;p16"/>
          <p:cNvSpPr/>
          <p:nvPr/>
        </p:nvSpPr>
        <p:spPr>
          <a:xfrm>
            <a:off x="3605375" y="1048875"/>
            <a:ext cx="3225600" cy="1472400"/>
          </a:xfrm>
          <a:prstGeom prst="rect">
            <a:avLst/>
          </a:prstGeom>
          <a:solidFill>
            <a:srgbClr val="FFF7C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69" name="Google Shape;269;p16"/>
          <p:cNvSpPr txBox="1"/>
          <p:nvPr/>
        </p:nvSpPr>
        <p:spPr>
          <a:xfrm>
            <a:off x="3646100" y="1048875"/>
            <a:ext cx="2604000" cy="44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300" b="1">
                <a:latin typeface="Montserrat"/>
                <a:ea typeface="Montserrat"/>
                <a:cs typeface="Montserrat"/>
                <a:sym typeface="Montserrat"/>
              </a:rPr>
              <a:t>NOTORIEDAD DE MARCA</a:t>
            </a:r>
            <a:endParaRPr sz="1300" b="1">
              <a:latin typeface="Montserrat"/>
              <a:ea typeface="Montserrat"/>
              <a:cs typeface="Montserrat"/>
              <a:sym typeface="Montserrat"/>
            </a:endParaRPr>
          </a:p>
        </p:txBody>
      </p:sp>
      <p:sp>
        <p:nvSpPr>
          <p:cNvPr id="270" name="Google Shape;270;p16"/>
          <p:cNvSpPr/>
          <p:nvPr/>
        </p:nvSpPr>
        <p:spPr>
          <a:xfrm>
            <a:off x="3630875" y="2656175"/>
            <a:ext cx="3225600" cy="2044800"/>
          </a:xfrm>
          <a:prstGeom prst="rect">
            <a:avLst/>
          </a:prstGeom>
          <a:solidFill>
            <a:srgbClr val="FFF7C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1" name="Google Shape;271;p16"/>
          <p:cNvSpPr txBox="1"/>
          <p:nvPr/>
        </p:nvSpPr>
        <p:spPr>
          <a:xfrm>
            <a:off x="3722300" y="2696400"/>
            <a:ext cx="2604000" cy="44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300" b="1">
                <a:latin typeface="Montserrat"/>
                <a:ea typeface="Montserrat"/>
                <a:cs typeface="Montserrat"/>
                <a:sym typeface="Montserrat"/>
              </a:rPr>
              <a:t>CAPTACIÓN DE CLIENTES</a:t>
            </a:r>
            <a:endParaRPr sz="1300" b="1">
              <a:latin typeface="Montserrat"/>
              <a:ea typeface="Montserrat"/>
              <a:cs typeface="Montserrat"/>
              <a:sym typeface="Montserrat"/>
            </a:endParaRPr>
          </a:p>
        </p:txBody>
      </p:sp>
      <p:sp>
        <p:nvSpPr>
          <p:cNvPr id="272" name="Google Shape;272;p16"/>
          <p:cNvSpPr/>
          <p:nvPr/>
        </p:nvSpPr>
        <p:spPr>
          <a:xfrm>
            <a:off x="2135650" y="1471800"/>
            <a:ext cx="1362300" cy="531000"/>
          </a:xfrm>
          <a:prstGeom prst="chevron">
            <a:avLst>
              <a:gd name="adj" fmla="val 50000"/>
            </a:avLst>
          </a:prstGeom>
          <a:solidFill>
            <a:srgbClr val="FFF7C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3" name="Google Shape;273;p16"/>
          <p:cNvSpPr/>
          <p:nvPr/>
        </p:nvSpPr>
        <p:spPr>
          <a:xfrm>
            <a:off x="2078375" y="3013650"/>
            <a:ext cx="1450800" cy="531000"/>
          </a:xfrm>
          <a:prstGeom prst="chevron">
            <a:avLst>
              <a:gd name="adj" fmla="val 50000"/>
            </a:avLst>
          </a:prstGeom>
          <a:solidFill>
            <a:srgbClr val="FFF7C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4" name="Google Shape;274;p16"/>
          <p:cNvSpPr txBox="1"/>
          <p:nvPr/>
        </p:nvSpPr>
        <p:spPr>
          <a:xfrm>
            <a:off x="2394576" y="1583850"/>
            <a:ext cx="1018800" cy="53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b="1">
                <a:latin typeface="Montserrat"/>
                <a:ea typeface="Montserrat"/>
                <a:cs typeface="Montserrat"/>
                <a:sym typeface="Montserrat"/>
              </a:rPr>
              <a:t>VIDEO</a:t>
            </a:r>
            <a:endParaRPr b="1">
              <a:latin typeface="Montserrat"/>
              <a:ea typeface="Montserrat"/>
              <a:cs typeface="Montserrat"/>
              <a:sym typeface="Montserrat"/>
            </a:endParaRPr>
          </a:p>
        </p:txBody>
      </p:sp>
      <p:sp>
        <p:nvSpPr>
          <p:cNvPr id="275" name="Google Shape;275;p16"/>
          <p:cNvSpPr txBox="1"/>
          <p:nvPr/>
        </p:nvSpPr>
        <p:spPr>
          <a:xfrm>
            <a:off x="2400425" y="3078225"/>
            <a:ext cx="1107000" cy="27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b="1">
                <a:latin typeface="Montserrat"/>
                <a:ea typeface="Montserrat"/>
                <a:cs typeface="Montserrat"/>
                <a:sym typeface="Montserrat"/>
              </a:rPr>
              <a:t>DISPLAY</a:t>
            </a:r>
            <a:endParaRPr b="1">
              <a:latin typeface="Montserrat"/>
              <a:ea typeface="Montserrat"/>
              <a:cs typeface="Montserrat"/>
              <a:sym typeface="Montserrat"/>
            </a:endParaRPr>
          </a:p>
        </p:txBody>
      </p:sp>
      <p:sp>
        <p:nvSpPr>
          <p:cNvPr id="276" name="Google Shape;276;p16"/>
          <p:cNvSpPr txBox="1"/>
          <p:nvPr/>
        </p:nvSpPr>
        <p:spPr>
          <a:xfrm>
            <a:off x="3413250" y="1288500"/>
            <a:ext cx="3503700" cy="1232700"/>
          </a:xfrm>
          <a:prstGeom prst="rect">
            <a:avLst/>
          </a:prstGeom>
          <a:noFill/>
          <a:ln>
            <a:noFill/>
          </a:ln>
        </p:spPr>
        <p:txBody>
          <a:bodyPr spcFirstLastPara="1" wrap="square" lIns="91425" tIns="91425" rIns="91425" bIns="91425" anchor="t" anchorCtr="0">
            <a:noAutofit/>
          </a:bodyPr>
          <a:lstStyle/>
          <a:p>
            <a:pPr marL="457200" lvl="0" indent="-311150" algn="l" rtl="0">
              <a:spcBef>
                <a:spcPts val="0"/>
              </a:spcBef>
              <a:spcAft>
                <a:spcPts val="0"/>
              </a:spcAft>
              <a:buSzPts val="1300"/>
              <a:buChar char="-"/>
            </a:pPr>
            <a:r>
              <a:rPr lang="es-ES" sz="1300" b="1">
                <a:latin typeface="Montserrat"/>
                <a:ea typeface="Montserrat"/>
                <a:cs typeface="Montserrat"/>
                <a:sym typeface="Montserrat"/>
              </a:rPr>
              <a:t>Incrementar el alcance</a:t>
            </a:r>
            <a:r>
              <a:rPr lang="es-ES" sz="1300">
                <a:latin typeface="Montserrat"/>
                <a:ea typeface="Montserrat"/>
                <a:cs typeface="Montserrat"/>
                <a:sym typeface="Montserrat"/>
              </a:rPr>
              <a:t> para generar volumen</a:t>
            </a:r>
            <a:endParaRPr sz="1300">
              <a:latin typeface="Montserrat"/>
              <a:ea typeface="Montserrat"/>
              <a:cs typeface="Montserrat"/>
              <a:sym typeface="Montserrat"/>
            </a:endParaRPr>
          </a:p>
          <a:p>
            <a:pPr marL="457200" lvl="0" indent="-311150" algn="l" rtl="0">
              <a:spcBef>
                <a:spcPts val="0"/>
              </a:spcBef>
              <a:spcAft>
                <a:spcPts val="0"/>
              </a:spcAft>
              <a:buSzPts val="1300"/>
              <a:buChar char="-"/>
            </a:pPr>
            <a:r>
              <a:rPr lang="es-ES" sz="1300">
                <a:latin typeface="Montserrat"/>
                <a:ea typeface="Montserrat"/>
                <a:cs typeface="Montserrat"/>
                <a:sym typeface="Montserrat"/>
              </a:rPr>
              <a:t>Entorno premium con</a:t>
            </a:r>
            <a:r>
              <a:rPr lang="es-ES" sz="1300" b="1">
                <a:latin typeface="Montserrat"/>
                <a:ea typeface="Montserrat"/>
                <a:cs typeface="Montserrat"/>
                <a:sym typeface="Montserrat"/>
              </a:rPr>
              <a:t> máxima eficiencia en el coste</a:t>
            </a:r>
            <a:r>
              <a:rPr lang="es-ES" sz="1300">
                <a:latin typeface="Montserrat"/>
                <a:ea typeface="Montserrat"/>
                <a:cs typeface="Montserrat"/>
                <a:sym typeface="Montserrat"/>
              </a:rPr>
              <a:t>.</a:t>
            </a:r>
            <a:endParaRPr sz="1300">
              <a:latin typeface="Montserrat"/>
              <a:ea typeface="Montserrat"/>
              <a:cs typeface="Montserrat"/>
              <a:sym typeface="Montserrat"/>
            </a:endParaRPr>
          </a:p>
          <a:p>
            <a:pPr marL="457200" lvl="0" indent="-311150" algn="l" rtl="0">
              <a:spcBef>
                <a:spcPts val="0"/>
              </a:spcBef>
              <a:spcAft>
                <a:spcPts val="0"/>
              </a:spcAft>
              <a:buSzPts val="1300"/>
              <a:buFont typeface="Montserrat"/>
              <a:buChar char="-"/>
            </a:pPr>
            <a:r>
              <a:rPr lang="es-ES" sz="1300">
                <a:latin typeface="Montserrat"/>
                <a:ea typeface="Montserrat"/>
                <a:cs typeface="Montserrat"/>
                <a:sym typeface="Montserrat"/>
              </a:rPr>
              <a:t>Mensaje con contenido de excelencia.</a:t>
            </a:r>
            <a:endParaRPr sz="1300">
              <a:latin typeface="Montserrat"/>
              <a:ea typeface="Montserrat"/>
              <a:cs typeface="Montserrat"/>
              <a:sym typeface="Montserrat"/>
            </a:endParaRPr>
          </a:p>
        </p:txBody>
      </p:sp>
      <p:sp>
        <p:nvSpPr>
          <p:cNvPr id="277" name="Google Shape;277;p16"/>
          <p:cNvSpPr txBox="1"/>
          <p:nvPr/>
        </p:nvSpPr>
        <p:spPr>
          <a:xfrm>
            <a:off x="3471275" y="3076738"/>
            <a:ext cx="3503700" cy="1232700"/>
          </a:xfrm>
          <a:prstGeom prst="rect">
            <a:avLst/>
          </a:prstGeom>
          <a:noFill/>
          <a:ln>
            <a:noFill/>
          </a:ln>
        </p:spPr>
        <p:txBody>
          <a:bodyPr spcFirstLastPara="1" wrap="square" lIns="91425" tIns="91425" rIns="91425" bIns="91425" anchor="t" anchorCtr="0">
            <a:noAutofit/>
          </a:bodyPr>
          <a:lstStyle/>
          <a:p>
            <a:pPr marL="457200" lvl="0" indent="-311150" algn="l" rtl="0">
              <a:spcBef>
                <a:spcPts val="0"/>
              </a:spcBef>
              <a:spcAft>
                <a:spcPts val="0"/>
              </a:spcAft>
              <a:buSzPts val="1300"/>
              <a:buChar char="-"/>
            </a:pPr>
            <a:r>
              <a:rPr lang="es-ES" sz="1300" b="1">
                <a:latin typeface="Montserrat"/>
                <a:ea typeface="Montserrat"/>
                <a:cs typeface="Montserrat"/>
                <a:sym typeface="Montserrat"/>
              </a:rPr>
              <a:t>Cualificación de los nuevos usuarios </a:t>
            </a:r>
            <a:r>
              <a:rPr lang="es-ES" sz="1300">
                <a:latin typeface="Montserrat"/>
                <a:ea typeface="Montserrat"/>
                <a:cs typeface="Montserrat"/>
                <a:sym typeface="Montserrat"/>
              </a:rPr>
              <a:t>modulando frecuencia de impacto.</a:t>
            </a:r>
            <a:endParaRPr sz="1300">
              <a:latin typeface="Montserrat"/>
              <a:ea typeface="Montserrat"/>
              <a:cs typeface="Montserrat"/>
              <a:sym typeface="Montserrat"/>
            </a:endParaRPr>
          </a:p>
          <a:p>
            <a:pPr marL="457200" lvl="0" indent="-311150" algn="l" rtl="0">
              <a:spcBef>
                <a:spcPts val="0"/>
              </a:spcBef>
              <a:spcAft>
                <a:spcPts val="0"/>
              </a:spcAft>
              <a:buSzPts val="1300"/>
              <a:buChar char="-"/>
            </a:pPr>
            <a:r>
              <a:rPr lang="es-ES" sz="1300">
                <a:latin typeface="Montserrat"/>
                <a:ea typeface="Montserrat"/>
                <a:cs typeface="Montserrat"/>
                <a:sym typeface="Montserrat"/>
              </a:rPr>
              <a:t>Generar tráfico cualificado para </a:t>
            </a:r>
            <a:r>
              <a:rPr lang="es-ES" sz="1300" b="1">
                <a:latin typeface="Montserrat"/>
                <a:ea typeface="Montserrat"/>
                <a:cs typeface="Montserrat"/>
                <a:sym typeface="Montserrat"/>
              </a:rPr>
              <a:t>solicitar de información</a:t>
            </a:r>
            <a:r>
              <a:rPr lang="es-ES" sz="1300">
                <a:latin typeface="Montserrat"/>
                <a:ea typeface="Montserrat"/>
                <a:cs typeface="Montserrat"/>
                <a:sym typeface="Montserrat"/>
              </a:rPr>
              <a:t>.</a:t>
            </a:r>
            <a:endParaRPr sz="1300">
              <a:latin typeface="Montserrat"/>
              <a:ea typeface="Montserrat"/>
              <a:cs typeface="Montserrat"/>
              <a:sym typeface="Montserrat"/>
            </a:endParaRPr>
          </a:p>
          <a:p>
            <a:pPr marL="457200" lvl="0" indent="-311150" algn="l" rtl="0">
              <a:spcBef>
                <a:spcPts val="0"/>
              </a:spcBef>
              <a:spcAft>
                <a:spcPts val="0"/>
              </a:spcAft>
              <a:buSzPts val="1300"/>
              <a:buFont typeface="Montserrat"/>
              <a:buChar char="-"/>
            </a:pPr>
            <a:r>
              <a:rPr lang="es-ES" sz="1300" b="1">
                <a:latin typeface="Montserrat"/>
                <a:ea typeface="Montserrat"/>
                <a:cs typeface="Montserrat"/>
                <a:sym typeface="Montserrat"/>
              </a:rPr>
              <a:t>Generación de nuevas matriculaciones.</a:t>
            </a:r>
            <a:endParaRPr sz="1300" b="1">
              <a:latin typeface="Montserrat"/>
              <a:ea typeface="Montserrat"/>
              <a:cs typeface="Montserrat"/>
              <a:sym typeface="Montserrat"/>
            </a:endParaRPr>
          </a:p>
        </p:txBody>
      </p:sp>
      <p:sp>
        <p:nvSpPr>
          <p:cNvPr id="278" name="Google Shape;278;p16"/>
          <p:cNvSpPr txBox="1"/>
          <p:nvPr/>
        </p:nvSpPr>
        <p:spPr>
          <a:xfrm>
            <a:off x="467100" y="65725"/>
            <a:ext cx="8453100" cy="585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s-ES" sz="2600" b="1">
                <a:solidFill>
                  <a:schemeClr val="dk1"/>
                </a:solidFill>
                <a:latin typeface="Montserrat"/>
                <a:ea typeface="Montserrat"/>
                <a:cs typeface="Montserrat"/>
                <a:sym typeface="Montserrat"/>
              </a:rPr>
              <a:t>CAMPAÑA DE PROGRAMÁTICA</a:t>
            </a:r>
            <a:endParaRPr sz="2600" b="1">
              <a:solidFill>
                <a:schemeClr val="dk1"/>
              </a:solidFill>
              <a:latin typeface="Montserrat"/>
              <a:ea typeface="Montserrat"/>
              <a:cs typeface="Montserrat"/>
              <a:sym typeface="Montserrat"/>
            </a:endParaRPr>
          </a:p>
        </p:txBody>
      </p:sp>
      <p:cxnSp>
        <p:nvCxnSpPr>
          <p:cNvPr id="279" name="Google Shape;279;p16"/>
          <p:cNvCxnSpPr/>
          <p:nvPr/>
        </p:nvCxnSpPr>
        <p:spPr>
          <a:xfrm>
            <a:off x="-8125" y="635775"/>
            <a:ext cx="8709600" cy="0"/>
          </a:xfrm>
          <a:prstGeom prst="straightConnector1">
            <a:avLst/>
          </a:prstGeom>
          <a:noFill/>
          <a:ln w="19050" cap="flat" cmpd="sng">
            <a:solidFill>
              <a:srgbClr val="FFC000"/>
            </a:solidFill>
            <a:prstDash val="solid"/>
            <a:round/>
            <a:headEnd type="none" w="med" len="med"/>
            <a:tailEnd type="none" w="med" len="med"/>
          </a:ln>
        </p:spPr>
      </p:cxnSp>
      <p:cxnSp>
        <p:nvCxnSpPr>
          <p:cNvPr id="280" name="Google Shape;280;p16"/>
          <p:cNvCxnSpPr/>
          <p:nvPr/>
        </p:nvCxnSpPr>
        <p:spPr>
          <a:xfrm>
            <a:off x="-8125" y="635775"/>
            <a:ext cx="8709600" cy="0"/>
          </a:xfrm>
          <a:prstGeom prst="straightConnector1">
            <a:avLst/>
          </a:prstGeom>
          <a:noFill/>
          <a:ln w="19050" cap="flat" cmpd="sng">
            <a:solidFill>
              <a:srgbClr val="FFC000"/>
            </a:solidFill>
            <a:prstDash val="solid"/>
            <a:round/>
            <a:headEnd type="none" w="med" len="med"/>
            <a:tailEnd type="none" w="med" len="med"/>
          </a:ln>
        </p:spPr>
      </p:cxnSp>
      <p:sp>
        <p:nvSpPr>
          <p:cNvPr id="281" name="Google Shape;281;p16"/>
          <p:cNvSpPr txBox="1"/>
          <p:nvPr/>
        </p:nvSpPr>
        <p:spPr>
          <a:xfrm>
            <a:off x="-132625" y="646575"/>
            <a:ext cx="2741700" cy="4464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r>
              <a:rPr lang="es-ES" sz="1700" b="1">
                <a:solidFill>
                  <a:srgbClr val="FCBD24"/>
                </a:solidFill>
                <a:latin typeface="Montserrat"/>
                <a:ea typeface="Montserrat"/>
                <a:cs typeface="Montserrat"/>
                <a:sym typeface="Montserrat"/>
              </a:rPr>
              <a:t>ESTRATEGIA</a:t>
            </a:r>
            <a:endParaRPr sz="2000" b="1">
              <a:solidFill>
                <a:srgbClr val="FCBD24"/>
              </a:solidFill>
              <a:latin typeface="Montserrat"/>
              <a:ea typeface="Montserrat"/>
              <a:cs typeface="Montserrat"/>
              <a:sym typeface="Montserra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7"/>
          <p:cNvSpPr/>
          <p:nvPr/>
        </p:nvSpPr>
        <p:spPr>
          <a:xfrm>
            <a:off x="6129475" y="1082175"/>
            <a:ext cx="2937900" cy="3595800"/>
          </a:xfrm>
          <a:prstGeom prst="rect">
            <a:avLst/>
          </a:prstGeom>
          <a:solidFill>
            <a:srgbClr val="F3F3F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87" name="Google Shape;287;p17"/>
          <p:cNvSpPr/>
          <p:nvPr/>
        </p:nvSpPr>
        <p:spPr>
          <a:xfrm>
            <a:off x="6202675" y="1146675"/>
            <a:ext cx="2716800" cy="415500"/>
          </a:xfrm>
          <a:prstGeom prst="rect">
            <a:avLst/>
          </a:prstGeom>
          <a:solidFill>
            <a:srgbClr val="F4CCC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88" name="Google Shape;288;p17"/>
          <p:cNvSpPr/>
          <p:nvPr/>
        </p:nvSpPr>
        <p:spPr>
          <a:xfrm>
            <a:off x="2951450" y="3613463"/>
            <a:ext cx="3131100" cy="757800"/>
          </a:xfrm>
          <a:prstGeom prst="rect">
            <a:avLst/>
          </a:prstGeom>
          <a:solidFill>
            <a:srgbClr val="FFF7C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89" name="Google Shape;289;p17"/>
          <p:cNvSpPr/>
          <p:nvPr/>
        </p:nvSpPr>
        <p:spPr>
          <a:xfrm>
            <a:off x="2951450" y="2779463"/>
            <a:ext cx="3131100" cy="757800"/>
          </a:xfrm>
          <a:prstGeom prst="rect">
            <a:avLst/>
          </a:prstGeom>
          <a:solidFill>
            <a:srgbClr val="FFF7C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90" name="Google Shape;290;p17"/>
          <p:cNvSpPr/>
          <p:nvPr/>
        </p:nvSpPr>
        <p:spPr>
          <a:xfrm>
            <a:off x="2951450" y="1945463"/>
            <a:ext cx="3131100" cy="757800"/>
          </a:xfrm>
          <a:prstGeom prst="rect">
            <a:avLst/>
          </a:prstGeom>
          <a:solidFill>
            <a:srgbClr val="FFF7C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91" name="Google Shape;291;p17"/>
          <p:cNvSpPr/>
          <p:nvPr/>
        </p:nvSpPr>
        <p:spPr>
          <a:xfrm>
            <a:off x="2951450" y="1125450"/>
            <a:ext cx="3131100" cy="757800"/>
          </a:xfrm>
          <a:prstGeom prst="rect">
            <a:avLst/>
          </a:prstGeom>
          <a:solidFill>
            <a:srgbClr val="FFF7C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92" name="Google Shape;292;p17"/>
          <p:cNvSpPr txBox="1">
            <a:spLocks noGrp="1"/>
          </p:cNvSpPr>
          <p:nvPr>
            <p:ph type="title"/>
          </p:nvPr>
        </p:nvSpPr>
        <p:spPr>
          <a:xfrm>
            <a:off x="5812801" y="4832125"/>
            <a:ext cx="2716800" cy="174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s-ES"/>
              <a:t>Campaña Programática</a:t>
            </a:r>
            <a:endParaRPr/>
          </a:p>
        </p:txBody>
      </p:sp>
      <p:cxnSp>
        <p:nvCxnSpPr>
          <p:cNvPr id="293" name="Google Shape;293;p17"/>
          <p:cNvCxnSpPr/>
          <p:nvPr/>
        </p:nvCxnSpPr>
        <p:spPr>
          <a:xfrm rot="10800000">
            <a:off x="9487175" y="4061550"/>
            <a:ext cx="44100" cy="0"/>
          </a:xfrm>
          <a:prstGeom prst="straightConnector1">
            <a:avLst/>
          </a:prstGeom>
          <a:noFill/>
          <a:ln w="9525" cap="flat" cmpd="sng">
            <a:solidFill>
              <a:schemeClr val="dk2"/>
            </a:solidFill>
            <a:prstDash val="solid"/>
            <a:round/>
            <a:headEnd type="none" w="med" len="med"/>
            <a:tailEnd type="none" w="med" len="med"/>
          </a:ln>
        </p:spPr>
      </p:cxnSp>
      <p:sp>
        <p:nvSpPr>
          <p:cNvPr id="294" name="Google Shape;294;p17"/>
          <p:cNvSpPr txBox="1"/>
          <p:nvPr/>
        </p:nvSpPr>
        <p:spPr>
          <a:xfrm>
            <a:off x="-132625" y="635775"/>
            <a:ext cx="2741700" cy="4464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r>
              <a:rPr lang="es-ES" sz="1700" b="1">
                <a:solidFill>
                  <a:srgbClr val="FCBD24"/>
                </a:solidFill>
                <a:latin typeface="Montserrat"/>
                <a:ea typeface="Montserrat"/>
                <a:cs typeface="Montserrat"/>
                <a:sym typeface="Montserrat"/>
              </a:rPr>
              <a:t>AUDIENCIAS</a:t>
            </a:r>
            <a:endParaRPr sz="2000" b="1">
              <a:solidFill>
                <a:srgbClr val="FCBD24"/>
              </a:solidFill>
              <a:latin typeface="Montserrat"/>
              <a:ea typeface="Montserrat"/>
              <a:cs typeface="Montserrat"/>
              <a:sym typeface="Montserrat"/>
            </a:endParaRPr>
          </a:p>
        </p:txBody>
      </p:sp>
      <p:pic>
        <p:nvPicPr>
          <p:cNvPr id="295" name="Google Shape;295;p17"/>
          <p:cNvPicPr preferRelativeResize="0"/>
          <p:nvPr/>
        </p:nvPicPr>
        <p:blipFill>
          <a:blip r:embed="rId3">
            <a:alphaModFix/>
          </a:blip>
          <a:stretch>
            <a:fillRect/>
          </a:stretch>
        </p:blipFill>
        <p:spPr>
          <a:xfrm>
            <a:off x="0" y="1049250"/>
            <a:ext cx="2874825" cy="2990100"/>
          </a:xfrm>
          <a:prstGeom prst="rect">
            <a:avLst/>
          </a:prstGeom>
          <a:noFill/>
          <a:ln>
            <a:noFill/>
          </a:ln>
        </p:spPr>
      </p:pic>
      <p:sp>
        <p:nvSpPr>
          <p:cNvPr id="296" name="Google Shape;296;p17"/>
          <p:cNvSpPr txBox="1"/>
          <p:nvPr/>
        </p:nvSpPr>
        <p:spPr>
          <a:xfrm>
            <a:off x="2973200" y="1152900"/>
            <a:ext cx="3131100" cy="123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200" b="1">
                <a:latin typeface="Montserrat"/>
                <a:ea typeface="Montserrat"/>
                <a:cs typeface="Montserrat"/>
                <a:sym typeface="Montserrat"/>
              </a:rPr>
              <a:t>RECIÉN GRADUADOS. </a:t>
            </a:r>
            <a:r>
              <a:rPr lang="es-ES" sz="1200">
                <a:latin typeface="Montserrat"/>
                <a:ea typeface="Montserrat"/>
                <a:cs typeface="Montserrat"/>
                <a:sym typeface="Montserrat"/>
              </a:rPr>
              <a:t>18 a 26 años. Quieren seguir formándose para conseguir su primer empleo.</a:t>
            </a:r>
            <a:endParaRPr sz="1200">
              <a:latin typeface="Montserrat"/>
              <a:ea typeface="Montserrat"/>
              <a:cs typeface="Montserrat"/>
              <a:sym typeface="Montserrat"/>
            </a:endParaRPr>
          </a:p>
          <a:p>
            <a:pPr marL="457200" lvl="0" indent="0" algn="l" rtl="0">
              <a:spcBef>
                <a:spcPts val="0"/>
              </a:spcBef>
              <a:spcAft>
                <a:spcPts val="0"/>
              </a:spcAft>
              <a:buNone/>
            </a:pPr>
            <a:endParaRPr sz="1300"/>
          </a:p>
        </p:txBody>
      </p:sp>
      <p:sp>
        <p:nvSpPr>
          <p:cNvPr id="297" name="Google Shape;297;p17"/>
          <p:cNvSpPr txBox="1"/>
          <p:nvPr/>
        </p:nvSpPr>
        <p:spPr>
          <a:xfrm>
            <a:off x="2952975" y="1927950"/>
            <a:ext cx="3131100" cy="123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200" b="1">
                <a:latin typeface="Montserrat"/>
                <a:ea typeface="Montserrat"/>
                <a:cs typeface="Montserrat"/>
                <a:sym typeface="Montserrat"/>
              </a:rPr>
              <a:t>MEJORAR EN SU TRABAJO. </a:t>
            </a:r>
            <a:r>
              <a:rPr lang="es-ES" sz="1200">
                <a:latin typeface="Montserrat"/>
                <a:ea typeface="Montserrat"/>
                <a:cs typeface="Montserrat"/>
                <a:sym typeface="Montserrat"/>
              </a:rPr>
              <a:t>De 26 a 30 años. Quieren especializarse en su en su campo de trabajo.</a:t>
            </a:r>
            <a:endParaRPr sz="1200">
              <a:latin typeface="Montserrat"/>
              <a:ea typeface="Montserrat"/>
              <a:cs typeface="Montserrat"/>
              <a:sym typeface="Montserrat"/>
            </a:endParaRPr>
          </a:p>
        </p:txBody>
      </p:sp>
      <p:sp>
        <p:nvSpPr>
          <p:cNvPr id="298" name="Google Shape;298;p17"/>
          <p:cNvSpPr txBox="1"/>
          <p:nvPr/>
        </p:nvSpPr>
        <p:spPr>
          <a:xfrm>
            <a:off x="2952975" y="2765475"/>
            <a:ext cx="3225600" cy="123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200" b="1">
                <a:latin typeface="Montserrat"/>
                <a:ea typeface="Montserrat"/>
                <a:cs typeface="Montserrat"/>
                <a:sym typeface="Montserrat"/>
              </a:rPr>
              <a:t>CAMBIO DE RUMBO. </a:t>
            </a:r>
            <a:r>
              <a:rPr lang="es-ES" sz="1200">
                <a:latin typeface="Montserrat"/>
                <a:ea typeface="Montserrat"/>
                <a:cs typeface="Montserrat"/>
                <a:sym typeface="Montserrat"/>
              </a:rPr>
              <a:t> De 30 a 45 años. Personas que quieren cambiar de trabajo y buscan nuevas oportunidades</a:t>
            </a:r>
            <a:endParaRPr sz="1200">
              <a:latin typeface="Montserrat"/>
              <a:ea typeface="Montserrat"/>
              <a:cs typeface="Montserrat"/>
              <a:sym typeface="Montserrat"/>
            </a:endParaRPr>
          </a:p>
        </p:txBody>
      </p:sp>
      <p:sp>
        <p:nvSpPr>
          <p:cNvPr id="299" name="Google Shape;299;p17"/>
          <p:cNvSpPr txBox="1"/>
          <p:nvPr/>
        </p:nvSpPr>
        <p:spPr>
          <a:xfrm>
            <a:off x="2951450" y="3597600"/>
            <a:ext cx="3225600" cy="123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200" b="1">
                <a:latin typeface="Montserrat"/>
                <a:ea typeface="Montserrat"/>
                <a:cs typeface="Montserrat"/>
                <a:sym typeface="Montserrat"/>
              </a:rPr>
              <a:t>NUEVAS APTITUDES.</a:t>
            </a:r>
            <a:r>
              <a:rPr lang="es-ES" sz="1200">
                <a:latin typeface="Montserrat"/>
                <a:ea typeface="Montserrat"/>
                <a:cs typeface="Montserrat"/>
                <a:sym typeface="Montserrat"/>
              </a:rPr>
              <a:t>Recreacional. Gusto por aprender nuevas aptitudes en el campo del arte.</a:t>
            </a:r>
            <a:endParaRPr sz="1200">
              <a:latin typeface="Montserrat"/>
              <a:ea typeface="Montserrat"/>
              <a:cs typeface="Montserrat"/>
              <a:sym typeface="Montserrat"/>
            </a:endParaRPr>
          </a:p>
        </p:txBody>
      </p:sp>
      <p:sp>
        <p:nvSpPr>
          <p:cNvPr id="300" name="Google Shape;300;p17"/>
          <p:cNvSpPr txBox="1"/>
          <p:nvPr/>
        </p:nvSpPr>
        <p:spPr>
          <a:xfrm>
            <a:off x="6296875" y="741450"/>
            <a:ext cx="2513400" cy="384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r>
              <a:rPr lang="es-ES" sz="1300" b="1">
                <a:solidFill>
                  <a:srgbClr val="262626"/>
                </a:solidFill>
                <a:latin typeface="Montserrat"/>
                <a:ea typeface="Montserrat"/>
                <a:cs typeface="Montserrat"/>
                <a:sym typeface="Montserrat"/>
              </a:rPr>
              <a:t>INTERESES</a:t>
            </a:r>
            <a:endParaRPr sz="1600" b="1">
              <a:solidFill>
                <a:srgbClr val="262626"/>
              </a:solidFill>
              <a:latin typeface="Montserrat"/>
              <a:ea typeface="Montserrat"/>
              <a:cs typeface="Montserrat"/>
              <a:sym typeface="Montserrat"/>
            </a:endParaRPr>
          </a:p>
        </p:txBody>
      </p:sp>
      <p:sp>
        <p:nvSpPr>
          <p:cNvPr id="301" name="Google Shape;301;p17"/>
          <p:cNvSpPr txBox="1"/>
          <p:nvPr/>
        </p:nvSpPr>
        <p:spPr>
          <a:xfrm>
            <a:off x="6240025" y="1211963"/>
            <a:ext cx="2716800" cy="31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100" b="1">
                <a:latin typeface="Montserrat"/>
                <a:ea typeface="Montserrat"/>
                <a:cs typeface="Montserrat"/>
                <a:sym typeface="Montserrat"/>
              </a:rPr>
              <a:t>ARTE Y TECNOLOGÍA</a:t>
            </a:r>
            <a:endParaRPr sz="1100">
              <a:latin typeface="Montserrat"/>
              <a:ea typeface="Montserrat"/>
              <a:cs typeface="Montserrat"/>
              <a:sym typeface="Montserrat"/>
            </a:endParaRPr>
          </a:p>
        </p:txBody>
      </p:sp>
      <p:sp>
        <p:nvSpPr>
          <p:cNvPr id="302" name="Google Shape;302;p17"/>
          <p:cNvSpPr/>
          <p:nvPr/>
        </p:nvSpPr>
        <p:spPr>
          <a:xfrm>
            <a:off x="6202675" y="1634100"/>
            <a:ext cx="2716800" cy="415500"/>
          </a:xfrm>
          <a:prstGeom prst="rect">
            <a:avLst/>
          </a:prstGeom>
          <a:solidFill>
            <a:srgbClr val="CFE2F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03" name="Google Shape;303;p17"/>
          <p:cNvSpPr/>
          <p:nvPr/>
        </p:nvSpPr>
        <p:spPr>
          <a:xfrm>
            <a:off x="6202675" y="2149263"/>
            <a:ext cx="2716800" cy="415500"/>
          </a:xfrm>
          <a:prstGeom prst="rect">
            <a:avLst/>
          </a:prstGeom>
          <a:solidFill>
            <a:srgbClr val="B4A7D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04" name="Google Shape;304;p17"/>
          <p:cNvSpPr txBox="1"/>
          <p:nvPr/>
        </p:nvSpPr>
        <p:spPr>
          <a:xfrm>
            <a:off x="6310125" y="2893050"/>
            <a:ext cx="2513400" cy="369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r>
              <a:rPr lang="es-ES" sz="1200" b="1">
                <a:solidFill>
                  <a:srgbClr val="434343"/>
                </a:solidFill>
                <a:latin typeface="Montserrat"/>
                <a:ea typeface="Montserrat"/>
                <a:cs typeface="Montserrat"/>
                <a:sym typeface="Montserrat"/>
              </a:rPr>
              <a:t>PREFERENCIAS DISPOSITIVO</a:t>
            </a:r>
            <a:endParaRPr sz="1500" b="1">
              <a:solidFill>
                <a:srgbClr val="434343"/>
              </a:solidFill>
              <a:latin typeface="Montserrat"/>
              <a:ea typeface="Montserrat"/>
              <a:cs typeface="Montserrat"/>
              <a:sym typeface="Montserrat"/>
            </a:endParaRPr>
          </a:p>
        </p:txBody>
      </p:sp>
      <p:sp>
        <p:nvSpPr>
          <p:cNvPr id="305" name="Google Shape;305;p17"/>
          <p:cNvSpPr txBox="1"/>
          <p:nvPr/>
        </p:nvSpPr>
        <p:spPr>
          <a:xfrm>
            <a:off x="6202675" y="2073075"/>
            <a:ext cx="2874900" cy="41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100" b="1"/>
              <a:t>E</a:t>
            </a:r>
            <a:r>
              <a:rPr lang="es-ES" sz="1100" b="1">
                <a:latin typeface="Montserrat"/>
                <a:ea typeface="Montserrat"/>
                <a:cs typeface="Montserrat"/>
                <a:sym typeface="Montserrat"/>
              </a:rPr>
              <a:t>DUCACIÓN EN DISEÑO GRÁFICO. MOTION GRAPHICS E ILUSTRACIÓN</a:t>
            </a:r>
            <a:endParaRPr sz="1100">
              <a:latin typeface="Montserrat"/>
              <a:ea typeface="Montserrat"/>
              <a:cs typeface="Montserrat"/>
              <a:sym typeface="Montserrat"/>
            </a:endParaRPr>
          </a:p>
        </p:txBody>
      </p:sp>
      <p:sp>
        <p:nvSpPr>
          <p:cNvPr id="306" name="Google Shape;306;p17"/>
          <p:cNvSpPr txBox="1"/>
          <p:nvPr/>
        </p:nvSpPr>
        <p:spPr>
          <a:xfrm>
            <a:off x="6202675" y="1609875"/>
            <a:ext cx="2716800" cy="41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100" b="1">
                <a:latin typeface="Montserrat"/>
                <a:ea typeface="Montserrat"/>
                <a:cs typeface="Montserrat"/>
                <a:sym typeface="Montserrat"/>
              </a:rPr>
              <a:t>TENDENCIAS DE DISEÑO Y COMPOSICIÓN</a:t>
            </a:r>
            <a:endParaRPr sz="1100">
              <a:latin typeface="Montserrat"/>
              <a:ea typeface="Montserrat"/>
              <a:cs typeface="Montserrat"/>
              <a:sym typeface="Montserrat"/>
            </a:endParaRPr>
          </a:p>
        </p:txBody>
      </p:sp>
      <p:sp>
        <p:nvSpPr>
          <p:cNvPr id="307" name="Google Shape;307;p17"/>
          <p:cNvSpPr/>
          <p:nvPr/>
        </p:nvSpPr>
        <p:spPr>
          <a:xfrm>
            <a:off x="6211275" y="3262350"/>
            <a:ext cx="2651400" cy="13086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08" name="Google Shape;308;p17"/>
          <p:cNvSpPr txBox="1"/>
          <p:nvPr/>
        </p:nvSpPr>
        <p:spPr>
          <a:xfrm>
            <a:off x="6422100" y="3445125"/>
            <a:ext cx="2401500" cy="123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300" b="1">
                <a:latin typeface="Montserrat"/>
                <a:ea typeface="Montserrat"/>
                <a:cs typeface="Montserrat"/>
                <a:sym typeface="Montserrat"/>
              </a:rPr>
              <a:t>MÓVIL, LAPTOP Y TABLET. Igualmente PC, preferiblemente macOS.</a:t>
            </a:r>
            <a:endParaRPr sz="1300">
              <a:latin typeface="Montserrat"/>
              <a:ea typeface="Montserrat"/>
              <a:cs typeface="Montserrat"/>
              <a:sym typeface="Montserrat"/>
            </a:endParaRPr>
          </a:p>
        </p:txBody>
      </p:sp>
      <p:sp>
        <p:nvSpPr>
          <p:cNvPr id="309" name="Google Shape;309;p17"/>
          <p:cNvSpPr txBox="1"/>
          <p:nvPr/>
        </p:nvSpPr>
        <p:spPr>
          <a:xfrm>
            <a:off x="3196275" y="741450"/>
            <a:ext cx="2513400" cy="384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r>
              <a:rPr lang="es-ES" sz="1300" b="1">
                <a:solidFill>
                  <a:srgbClr val="262626"/>
                </a:solidFill>
                <a:latin typeface="Montserrat"/>
                <a:ea typeface="Montserrat"/>
                <a:cs typeface="Montserrat"/>
                <a:sym typeface="Montserrat"/>
              </a:rPr>
              <a:t>PERFIL</a:t>
            </a:r>
            <a:endParaRPr sz="1600" b="1">
              <a:solidFill>
                <a:srgbClr val="262626"/>
              </a:solidFill>
              <a:latin typeface="Montserrat"/>
              <a:ea typeface="Montserrat"/>
              <a:cs typeface="Montserrat"/>
              <a:sym typeface="Montserrat"/>
            </a:endParaRPr>
          </a:p>
        </p:txBody>
      </p:sp>
      <p:sp>
        <p:nvSpPr>
          <p:cNvPr id="310" name="Google Shape;310;p17"/>
          <p:cNvSpPr txBox="1"/>
          <p:nvPr/>
        </p:nvSpPr>
        <p:spPr>
          <a:xfrm>
            <a:off x="466375" y="66525"/>
            <a:ext cx="8453100" cy="600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s-ES" sz="2700" b="1">
                <a:solidFill>
                  <a:schemeClr val="dk1"/>
                </a:solidFill>
                <a:latin typeface="Montserrat"/>
                <a:ea typeface="Montserrat"/>
                <a:cs typeface="Montserrat"/>
                <a:sym typeface="Montserrat"/>
              </a:rPr>
              <a:t>CAMPAÑA DE PROGRAMÁTICA</a:t>
            </a:r>
            <a:endParaRPr sz="2700" b="1">
              <a:solidFill>
                <a:schemeClr val="dk1"/>
              </a:solidFill>
              <a:latin typeface="Montserrat"/>
              <a:ea typeface="Montserrat"/>
              <a:cs typeface="Montserrat"/>
              <a:sym typeface="Montserrat"/>
            </a:endParaRPr>
          </a:p>
        </p:txBody>
      </p:sp>
      <p:cxnSp>
        <p:nvCxnSpPr>
          <p:cNvPr id="311" name="Google Shape;311;p17"/>
          <p:cNvCxnSpPr/>
          <p:nvPr/>
        </p:nvCxnSpPr>
        <p:spPr>
          <a:xfrm>
            <a:off x="-8125" y="635775"/>
            <a:ext cx="8709600" cy="0"/>
          </a:xfrm>
          <a:prstGeom prst="straightConnector1">
            <a:avLst/>
          </a:prstGeom>
          <a:noFill/>
          <a:ln w="19050" cap="flat" cmpd="sng">
            <a:solidFill>
              <a:srgbClr val="FFC000"/>
            </a:solidFill>
            <a:prstDash val="solid"/>
            <a:round/>
            <a:headEnd type="none" w="med" len="med"/>
            <a:tailEnd type="none" w="med" len="med"/>
          </a:ln>
        </p:spPr>
      </p:cxnSp>
    </p:spTree>
  </p:cSld>
  <p:clrMapOvr>
    <a:masterClrMapping/>
  </p:clrMapOvr>
</p:sld>
</file>

<file path=ppt/theme/theme1.xml><?xml version="1.0" encoding="utf-8"?>
<a:theme xmlns:a="http://schemas.openxmlformats.org/drawingml/2006/main" name="Orgánico">
  <a:themeElements>
    <a:clrScheme name="Orgánico">
      <a:dk1>
        <a:srgbClr val="000000"/>
      </a:dk1>
      <a:lt1>
        <a:srgbClr val="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5549</Words>
  <Application>Microsoft Office PowerPoint</Application>
  <PresentationFormat>Presentación en pantalla (16:9)</PresentationFormat>
  <Paragraphs>910</Paragraphs>
  <Slides>36</Slides>
  <Notes>36</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36</vt:i4>
      </vt:variant>
    </vt:vector>
  </HeadingPairs>
  <TitlesOfParts>
    <vt:vector size="45" baseType="lpstr">
      <vt:lpstr>Corbel</vt:lpstr>
      <vt:lpstr>Arial</vt:lpstr>
      <vt:lpstr>Montserrat ExtraBold</vt:lpstr>
      <vt:lpstr>Montserrat</vt:lpstr>
      <vt:lpstr>Roboto</vt:lpstr>
      <vt:lpstr>Montserrat Medium</vt:lpstr>
      <vt:lpstr>Montserrat SemiBold</vt:lpstr>
      <vt:lpstr>Garamond</vt:lpstr>
      <vt:lpstr>Orgánico</vt:lpstr>
      <vt:lpstr>Presentación de PowerPoint</vt:lpstr>
      <vt:lpstr>Objetivos de la campaña</vt:lpstr>
      <vt:lpstr>Análisis de Objetivos</vt:lpstr>
      <vt:lpstr>Buyer Persona</vt:lpstr>
      <vt:lpstr>Óptico de la campaña</vt:lpstr>
      <vt:lpstr>Estrategia Full Funnel</vt:lpstr>
      <vt:lpstr>Touchpoints a medir por cada buyer persona</vt:lpstr>
      <vt:lpstr>Campaña Programática</vt:lpstr>
      <vt:lpstr>Campaña Programática</vt:lpstr>
      <vt:lpstr>Campaña Programática</vt:lpstr>
      <vt:lpstr>Campaña Programática</vt:lpstr>
      <vt:lpstr>Campaña Programática</vt:lpstr>
      <vt:lpstr>Campaña Programática</vt:lpstr>
      <vt:lpstr>Campaña Programática</vt:lpstr>
      <vt:lpstr>Momentos del funnel de las campañas de Tik Tok</vt:lpstr>
      <vt:lpstr>Estructura de Campañas en Tik Tok</vt:lpstr>
      <vt:lpstr>Estructura de Campañas en Tik Tok</vt:lpstr>
      <vt:lpstr>Audencias de campaña de Tik Tok</vt:lpstr>
      <vt:lpstr>Creatividades - Value Based Bidding </vt:lpstr>
      <vt:lpstr>Creatividades - Value Based Bidding</vt:lpstr>
      <vt:lpstr>Creatividades - Value Based Bidding </vt:lpstr>
      <vt:lpstr>Estrategia Value Base Bidding - Landings </vt:lpstr>
      <vt:lpstr>Estrategia Value Base Bidding - Landings </vt:lpstr>
      <vt:lpstr>Google Ads - Search</vt:lpstr>
      <vt:lpstr>Google Ads - Search</vt:lpstr>
      <vt:lpstr>Google Ads - Search</vt:lpstr>
      <vt:lpstr>Google Ads - Search</vt:lpstr>
      <vt:lpstr>Google Ads - Search</vt:lpstr>
      <vt:lpstr>Google Ads - Search</vt:lpstr>
      <vt:lpstr>Campaña de Google Ads</vt:lpstr>
      <vt:lpstr>Campaña de Google Ads</vt:lpstr>
      <vt:lpstr>Estrategia Value Bases Bidding</vt:lpstr>
      <vt:lpstr>Estrategia Value Based Bidding</vt:lpstr>
      <vt:lpstr>Campaña de Google Ads</vt:lpstr>
      <vt:lpstr>Presentación de PowerPoint</vt:lpstr>
      <vt:lpstr>GRUPO 8 - TRAZOS - CAPTACIÓN DE LEADS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l.taborro1@studenti.unimc.it</cp:lastModifiedBy>
  <cp:revision>1</cp:revision>
  <dcterms:modified xsi:type="dcterms:W3CDTF">2025-04-16T12:16:30Z</dcterms:modified>
</cp:coreProperties>
</file>