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1" r:id="rId3"/>
    <p:sldId id="258" r:id="rId4"/>
    <p:sldId id="259" r:id="rId5"/>
    <p:sldId id="260" r:id="rId6"/>
    <p:sldId id="2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33"/>
    <a:srgbClr val="FFD8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58"/>
  </p:normalViewPr>
  <p:slideViewPr>
    <p:cSldViewPr snapToGrid="0">
      <p:cViewPr varScale="1">
        <p:scale>
          <a:sx n="120" d="100"/>
          <a:sy n="120" d="100"/>
        </p:scale>
        <p:origin x="80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2CE290-9FBF-42F1-9129-D10C4F009F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06472F-1E7C-5543-CD19-B2D0D2C504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65143B-FDFF-3593-C533-C644640D78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0C73E-7A9D-EE40-897A-B03975952DB3}" type="datetimeFigureOut">
              <a:rPr lang="en-US" smtClean="0"/>
              <a:t>1/19/26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0647B6-2226-8A27-416B-B62523A343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6AC941-E201-895A-315C-474CB89405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8CF07-CD97-1D49-A0C4-B5BB15F713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1598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149F37-EF93-4756-479C-C1C5F29260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5C541E-C277-B5C7-9E2A-91456445F0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A54095-9DF2-2116-BEBA-6CEEF03E55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0C73E-7A9D-EE40-897A-B03975952DB3}" type="datetimeFigureOut">
              <a:rPr lang="en-US" smtClean="0"/>
              <a:t>1/19/26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300979-952D-B851-6E81-40416686F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F9FB00-31CA-B3B8-3F7C-DCA1EF7FD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8CF07-CD97-1D49-A0C4-B5BB15F713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5563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0EB1E26-76B5-55C1-A4CE-D0D770CD7B4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4731A5-A302-8A62-0C10-96208FA1B7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E635EB-E14A-B861-86C0-9AF120779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0C73E-7A9D-EE40-897A-B03975952DB3}" type="datetimeFigureOut">
              <a:rPr lang="en-US" smtClean="0"/>
              <a:t>1/19/26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A4B589-4B41-7B27-E49E-A45EA79E2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6327E4-3AB2-4DD8-1DA2-6A65E79AD3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8CF07-CD97-1D49-A0C4-B5BB15F713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8333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E1E792-DEE3-5639-8617-AB95C4CA1D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F4BD2F-9102-FE52-D028-F30BB4FA9C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5AE0CA-8D84-012F-905B-1253101176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0C73E-7A9D-EE40-897A-B03975952DB3}" type="datetimeFigureOut">
              <a:rPr lang="en-US" smtClean="0"/>
              <a:t>1/19/26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C9E95C-78E7-9AB1-C39C-0631E538EC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B031F7-06B6-9983-052C-C8E1EA95F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8CF07-CD97-1D49-A0C4-B5BB15F713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238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0934F9-AD80-1B57-AF90-2EA1A48800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AF940D-48B1-2D43-8823-71A1583AEA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0EBA8D-0D1E-BFBE-1A3B-AA531303F2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0C73E-7A9D-EE40-897A-B03975952DB3}" type="datetimeFigureOut">
              <a:rPr lang="en-US" smtClean="0"/>
              <a:t>1/19/26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166516-2055-6CEA-3399-27494487DA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F6DC00-D371-2C3E-0A30-E13BFEB61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8CF07-CD97-1D49-A0C4-B5BB15F713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753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1DA907-7389-7DB1-865F-00D215DFAA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0F2116-BC2E-91A7-02E3-25FEA58DE4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19F690-DEB0-D172-3991-D4409C4AAF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69A570-94EC-16B3-0D74-B14D81816D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0C73E-7A9D-EE40-897A-B03975952DB3}" type="datetimeFigureOut">
              <a:rPr lang="en-US" smtClean="0"/>
              <a:t>1/19/26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C0D909-5330-C15A-87F2-044D9F6A5D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7750DF-49FE-F1C7-DCFA-4F4CE8D1EF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8CF07-CD97-1D49-A0C4-B5BB15F713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505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3F80D5-B189-CBBE-D72F-CC209C12D1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0CE7DC-1263-ABFE-61DF-C85D368F5B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B10785-375A-5914-84B8-F0D8460373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F99FC66-0405-BEBE-B1BE-5B9DE368FF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C2824D0-F316-F632-0E0E-FC217ADFCE5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B241983-A66A-AEE9-8FE6-7A041882AA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0C73E-7A9D-EE40-897A-B03975952DB3}" type="datetimeFigureOut">
              <a:rPr lang="en-US" smtClean="0"/>
              <a:t>1/19/26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323CD12-E279-6AF6-181D-F75CD0FB3A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0FBD9B-BAFD-1E7B-C4B8-8F64EAF9D7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8CF07-CD97-1D49-A0C4-B5BB15F713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4238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463876-DD86-631C-052F-4EFDB4BC0B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5B2C57-40B1-D687-5ED8-C513A819D1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0C73E-7A9D-EE40-897A-B03975952DB3}" type="datetimeFigureOut">
              <a:rPr lang="en-US" smtClean="0"/>
              <a:t>1/19/26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C53A7D1-FF54-AB7E-AA0F-1B6BBF6F6B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70D0C3-9385-3D2A-76C7-9036405115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8CF07-CD97-1D49-A0C4-B5BB15F713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444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1A66474-90E0-5725-209D-82B734CC09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0C73E-7A9D-EE40-897A-B03975952DB3}" type="datetimeFigureOut">
              <a:rPr lang="en-US" smtClean="0"/>
              <a:t>1/19/26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21BC960-4895-4646-E608-A492A7F7C5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71B764-6FCD-A00E-90C4-C4375D72C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8CF07-CD97-1D49-A0C4-B5BB15F713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1066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1D112B-171C-6ED8-FEAF-BADF991496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5B5BE1-A241-E93C-800C-D5F73EFAAD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DA0E00-E865-93EC-220E-4E036C43D2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7679AC-4E15-DBF7-C634-404CDB895C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0C73E-7A9D-EE40-897A-B03975952DB3}" type="datetimeFigureOut">
              <a:rPr lang="en-US" smtClean="0"/>
              <a:t>1/19/26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14CEFC-127E-48AC-224C-62F12888A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BD11C7-43F7-5B67-12D1-2CCEB24B2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8CF07-CD97-1D49-A0C4-B5BB15F713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8030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0AFEC8-8B4B-488E-4207-D8A8794F7E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9CD50DD-06BA-F376-7F5D-973E4ADC98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0A9B1A-9C57-9E08-80EC-9C9CFF4BA1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C42827-8D9E-78F9-CDE5-490A02E0D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0C73E-7A9D-EE40-897A-B03975952DB3}" type="datetimeFigureOut">
              <a:rPr lang="en-US" smtClean="0"/>
              <a:t>1/19/26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75B718-6A8E-DDB4-0D9F-0E345EFFCD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FF9B89-7981-86DF-7AAB-17D431B41B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8CF07-CD97-1D49-A0C4-B5BB15F713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045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2F88A99-E269-3F05-83B9-8E5EBD005B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F0C1DF-3CCE-C39A-D064-4551CDD1E5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6B0B0B-698B-6B10-C650-906951FB85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E40C73E-7A9D-EE40-897A-B03975952DB3}" type="datetimeFigureOut">
              <a:rPr lang="en-US" smtClean="0"/>
              <a:t>1/19/26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075013-E0E2-3432-CE32-E4FA4E941A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4C0C11-5ED5-ADD1-9536-4CB0955649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1B8CF07-CD97-1D49-A0C4-B5BB15F713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452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DUNN@CR@cmich.edu" TargetMode="External"/><Relationship Id="rId2" Type="http://schemas.openxmlformats.org/officeDocument/2006/relationships/hyperlink" Target="mailto:SBAC@cmich.edu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940CF9-4DA4-B97A-33EE-EB4FC296FED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660033"/>
                </a:solidFill>
                <a:latin typeface=""/>
              </a:rPr>
              <a:t>SGA Budget Update: </a:t>
            </a:r>
            <a:br>
              <a:rPr lang="en-US" b="1" dirty="0">
                <a:solidFill>
                  <a:srgbClr val="660033"/>
                </a:solidFill>
                <a:latin typeface=""/>
              </a:rPr>
            </a:br>
            <a:r>
              <a:rPr lang="en-US" b="1" dirty="0">
                <a:solidFill>
                  <a:srgbClr val="660033"/>
                </a:solidFill>
                <a:latin typeface=""/>
              </a:rPr>
              <a:t>January 2026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E65C397-FD37-5C4C-A74D-95BC0FFAB4A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rgbClr val="FFD828"/>
                </a:solidFill>
              </a:rPr>
              <a:t>Prepared By: Christian Dunn, Student Body Treasurer</a:t>
            </a:r>
          </a:p>
        </p:txBody>
      </p:sp>
    </p:spTree>
    <p:extLst>
      <p:ext uri="{BB962C8B-B14F-4D97-AF65-F5344CB8AC3E}">
        <p14:creationId xmlns:p14="http://schemas.microsoft.com/office/powerpoint/2010/main" val="32246864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782D0B-CB7D-7906-73D2-A63F1180CC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660033"/>
                </a:solidFill>
                <a:latin typeface=""/>
              </a:rPr>
              <a:t>Scan the QR code to explore our full budget, spending, and ledgers.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9C98F6E5-49D2-3F9B-3C12-A353CDA1F16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060950" y="2966244"/>
            <a:ext cx="2070100" cy="2070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74627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CED4D40-4B67-4331-AC48-79B82B4A47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sketch line">
            <a:extLst>
              <a:ext uri="{FF2B5EF4-FFF2-40B4-BE49-F238E27FC236}">
                <a16:creationId xmlns:a16="http://schemas.microsoft.com/office/drawing/2014/main" id="{670CEDEF-4F34-412E-84EE-329C1E936A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07702" y="1733454"/>
            <a:ext cx="4572000" cy="18288"/>
          </a:xfrm>
          <a:custGeom>
            <a:avLst/>
            <a:gdLst>
              <a:gd name="csX0" fmla="*/ 0 w 4572000"/>
              <a:gd name="csY0" fmla="*/ 0 h 18288"/>
              <a:gd name="csX1" fmla="*/ 515983 w 4572000"/>
              <a:gd name="csY1" fmla="*/ 0 h 18288"/>
              <a:gd name="csX2" fmla="*/ 1031966 w 4572000"/>
              <a:gd name="csY2" fmla="*/ 0 h 18288"/>
              <a:gd name="csX3" fmla="*/ 1639389 w 4572000"/>
              <a:gd name="csY3" fmla="*/ 0 h 18288"/>
              <a:gd name="csX4" fmla="*/ 2383971 w 4572000"/>
              <a:gd name="csY4" fmla="*/ 0 h 18288"/>
              <a:gd name="csX5" fmla="*/ 2945674 w 4572000"/>
              <a:gd name="csY5" fmla="*/ 0 h 18288"/>
              <a:gd name="csX6" fmla="*/ 3507377 w 4572000"/>
              <a:gd name="csY6" fmla="*/ 0 h 18288"/>
              <a:gd name="csX7" fmla="*/ 4572000 w 4572000"/>
              <a:gd name="csY7" fmla="*/ 0 h 18288"/>
              <a:gd name="csX8" fmla="*/ 4572000 w 4572000"/>
              <a:gd name="csY8" fmla="*/ 18288 h 18288"/>
              <a:gd name="csX9" fmla="*/ 3873137 w 4572000"/>
              <a:gd name="csY9" fmla="*/ 18288 h 18288"/>
              <a:gd name="csX10" fmla="*/ 3311434 w 4572000"/>
              <a:gd name="csY10" fmla="*/ 18288 h 18288"/>
              <a:gd name="csX11" fmla="*/ 2749731 w 4572000"/>
              <a:gd name="csY11" fmla="*/ 18288 h 18288"/>
              <a:gd name="csX12" fmla="*/ 2050869 w 4572000"/>
              <a:gd name="csY12" fmla="*/ 18288 h 18288"/>
              <a:gd name="csX13" fmla="*/ 1306286 w 4572000"/>
              <a:gd name="csY13" fmla="*/ 18288 h 18288"/>
              <a:gd name="csX14" fmla="*/ 790303 w 4572000"/>
              <a:gd name="csY14" fmla="*/ 18288 h 18288"/>
              <a:gd name="csX15" fmla="*/ 0 w 4572000"/>
              <a:gd name="csY15" fmla="*/ 18288 h 18288"/>
              <a:gd name="csX16" fmla="*/ 0 w 4572000"/>
              <a:gd name="csY16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572000" h="18288" fill="none" extrusionOk="0">
                <a:moveTo>
                  <a:pt x="0" y="0"/>
                </a:moveTo>
                <a:cubicBezTo>
                  <a:pt x="105156" y="-20963"/>
                  <a:pt x="340432" y="822"/>
                  <a:pt x="515983" y="0"/>
                </a:cubicBezTo>
                <a:cubicBezTo>
                  <a:pt x="691534" y="-822"/>
                  <a:pt x="850679" y="16479"/>
                  <a:pt x="1031966" y="0"/>
                </a:cubicBezTo>
                <a:cubicBezTo>
                  <a:pt x="1213253" y="-16479"/>
                  <a:pt x="1443646" y="-18730"/>
                  <a:pt x="1639389" y="0"/>
                </a:cubicBezTo>
                <a:cubicBezTo>
                  <a:pt x="1835132" y="18730"/>
                  <a:pt x="2159975" y="18531"/>
                  <a:pt x="2383971" y="0"/>
                </a:cubicBezTo>
                <a:cubicBezTo>
                  <a:pt x="2607967" y="-18531"/>
                  <a:pt x="2719096" y="-12030"/>
                  <a:pt x="2945674" y="0"/>
                </a:cubicBezTo>
                <a:cubicBezTo>
                  <a:pt x="3172252" y="12030"/>
                  <a:pt x="3269167" y="27666"/>
                  <a:pt x="3507377" y="0"/>
                </a:cubicBezTo>
                <a:cubicBezTo>
                  <a:pt x="3745587" y="-27666"/>
                  <a:pt x="4116741" y="18705"/>
                  <a:pt x="4572000" y="0"/>
                </a:cubicBezTo>
                <a:cubicBezTo>
                  <a:pt x="4572895" y="8974"/>
                  <a:pt x="4571454" y="9359"/>
                  <a:pt x="4572000" y="18288"/>
                </a:cubicBezTo>
                <a:cubicBezTo>
                  <a:pt x="4374698" y="3942"/>
                  <a:pt x="4098874" y="-11042"/>
                  <a:pt x="3873137" y="18288"/>
                </a:cubicBezTo>
                <a:cubicBezTo>
                  <a:pt x="3647400" y="47618"/>
                  <a:pt x="3517055" y="5421"/>
                  <a:pt x="3311434" y="18288"/>
                </a:cubicBezTo>
                <a:cubicBezTo>
                  <a:pt x="3105813" y="31155"/>
                  <a:pt x="3025168" y="17856"/>
                  <a:pt x="2749731" y="18288"/>
                </a:cubicBezTo>
                <a:cubicBezTo>
                  <a:pt x="2474294" y="18720"/>
                  <a:pt x="2291766" y="-14168"/>
                  <a:pt x="2050869" y="18288"/>
                </a:cubicBezTo>
                <a:cubicBezTo>
                  <a:pt x="1809972" y="50744"/>
                  <a:pt x="1540276" y="46798"/>
                  <a:pt x="1306286" y="18288"/>
                </a:cubicBezTo>
                <a:cubicBezTo>
                  <a:pt x="1072296" y="-10222"/>
                  <a:pt x="972445" y="19645"/>
                  <a:pt x="790303" y="18288"/>
                </a:cubicBezTo>
                <a:cubicBezTo>
                  <a:pt x="608161" y="16931"/>
                  <a:pt x="200981" y="8241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572000" h="18288" stroke="0" extrusionOk="0">
                <a:moveTo>
                  <a:pt x="0" y="0"/>
                </a:moveTo>
                <a:cubicBezTo>
                  <a:pt x="143285" y="-9565"/>
                  <a:pt x="327959" y="-11498"/>
                  <a:pt x="561703" y="0"/>
                </a:cubicBezTo>
                <a:cubicBezTo>
                  <a:pt x="795447" y="11498"/>
                  <a:pt x="838260" y="18255"/>
                  <a:pt x="1077686" y="0"/>
                </a:cubicBezTo>
                <a:cubicBezTo>
                  <a:pt x="1317112" y="-18255"/>
                  <a:pt x="1437472" y="23514"/>
                  <a:pt x="1639389" y="0"/>
                </a:cubicBezTo>
                <a:cubicBezTo>
                  <a:pt x="1841306" y="-23514"/>
                  <a:pt x="2037142" y="-12551"/>
                  <a:pt x="2292531" y="0"/>
                </a:cubicBezTo>
                <a:cubicBezTo>
                  <a:pt x="2547920" y="12551"/>
                  <a:pt x="2810436" y="-20352"/>
                  <a:pt x="2991394" y="0"/>
                </a:cubicBezTo>
                <a:cubicBezTo>
                  <a:pt x="3172352" y="20352"/>
                  <a:pt x="3530025" y="-13347"/>
                  <a:pt x="3735977" y="0"/>
                </a:cubicBezTo>
                <a:cubicBezTo>
                  <a:pt x="3941929" y="13347"/>
                  <a:pt x="4161497" y="34086"/>
                  <a:pt x="4572000" y="0"/>
                </a:cubicBezTo>
                <a:cubicBezTo>
                  <a:pt x="4571545" y="6162"/>
                  <a:pt x="4571903" y="11775"/>
                  <a:pt x="4572000" y="18288"/>
                </a:cubicBezTo>
                <a:cubicBezTo>
                  <a:pt x="4228040" y="36490"/>
                  <a:pt x="4199736" y="42557"/>
                  <a:pt x="3873137" y="18288"/>
                </a:cubicBezTo>
                <a:cubicBezTo>
                  <a:pt x="3546538" y="-5981"/>
                  <a:pt x="3472124" y="16809"/>
                  <a:pt x="3128554" y="18288"/>
                </a:cubicBezTo>
                <a:cubicBezTo>
                  <a:pt x="2784984" y="19767"/>
                  <a:pt x="2735896" y="-17781"/>
                  <a:pt x="2383971" y="18288"/>
                </a:cubicBezTo>
                <a:cubicBezTo>
                  <a:pt x="2032046" y="54357"/>
                  <a:pt x="2019324" y="2920"/>
                  <a:pt x="1867989" y="18288"/>
                </a:cubicBezTo>
                <a:cubicBezTo>
                  <a:pt x="1716654" y="33656"/>
                  <a:pt x="1418675" y="32575"/>
                  <a:pt x="1169126" y="18288"/>
                </a:cubicBezTo>
                <a:cubicBezTo>
                  <a:pt x="919577" y="4001"/>
                  <a:pt x="798537" y="16165"/>
                  <a:pt x="561703" y="18288"/>
                </a:cubicBezTo>
                <a:cubicBezTo>
                  <a:pt x="324869" y="20411"/>
                  <a:pt x="221395" y="-912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72D10D8-47E4-E79B-EB88-7CCCFB6A79BD}"/>
              </a:ext>
            </a:extLst>
          </p:cNvPr>
          <p:cNvSpPr/>
          <p:nvPr/>
        </p:nvSpPr>
        <p:spPr>
          <a:xfrm>
            <a:off x="2423886" y="449943"/>
            <a:ext cx="6763657" cy="165462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12D232C1-D44C-4A2B-A340-D1FCD33831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9204379"/>
              </p:ext>
            </p:extLst>
          </p:nvPr>
        </p:nvGraphicFramePr>
        <p:xfrm>
          <a:off x="54409" y="47848"/>
          <a:ext cx="12078586" cy="6762304"/>
        </p:xfrm>
        <a:graphic>
          <a:graphicData uri="http://schemas.openxmlformats.org/drawingml/2006/table">
            <a:tbl>
              <a:tblPr/>
              <a:tblGrid>
                <a:gridCol w="2192812">
                  <a:extLst>
                    <a:ext uri="{9D8B030D-6E8A-4147-A177-3AD203B41FA5}">
                      <a16:colId xmlns:a16="http://schemas.microsoft.com/office/drawing/2014/main" val="567497903"/>
                    </a:ext>
                  </a:extLst>
                </a:gridCol>
                <a:gridCol w="5327990">
                  <a:extLst>
                    <a:ext uri="{9D8B030D-6E8A-4147-A177-3AD203B41FA5}">
                      <a16:colId xmlns:a16="http://schemas.microsoft.com/office/drawing/2014/main" val="2670733580"/>
                    </a:ext>
                  </a:extLst>
                </a:gridCol>
                <a:gridCol w="2192812">
                  <a:extLst>
                    <a:ext uri="{9D8B030D-6E8A-4147-A177-3AD203B41FA5}">
                      <a16:colId xmlns:a16="http://schemas.microsoft.com/office/drawing/2014/main" val="2102840085"/>
                    </a:ext>
                  </a:extLst>
                </a:gridCol>
                <a:gridCol w="1182486">
                  <a:extLst>
                    <a:ext uri="{9D8B030D-6E8A-4147-A177-3AD203B41FA5}">
                      <a16:colId xmlns:a16="http://schemas.microsoft.com/office/drawing/2014/main" val="3804829419"/>
                    </a:ext>
                  </a:extLst>
                </a:gridCol>
                <a:gridCol w="1182486">
                  <a:extLst>
                    <a:ext uri="{9D8B030D-6E8A-4147-A177-3AD203B41FA5}">
                      <a16:colId xmlns:a16="http://schemas.microsoft.com/office/drawing/2014/main" val="2549103273"/>
                    </a:ext>
                  </a:extLst>
                </a:gridCol>
              </a:tblGrid>
              <a:tr h="70886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Categories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Subcategories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Totals Spent 1/13/26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Amount Allocated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Amount Remaining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7273754"/>
                  </a:ext>
                </a:extLst>
              </a:tr>
              <a:tr h="43881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Stipends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$4,535.03 </a:t>
                      </a: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 $10,000.00 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6BDC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6100"/>
                          </a:solidFill>
                          <a:effectLst/>
                          <a:latin typeface="Arial" panose="020B0604020202020204" pitchFamily="34" charset="0"/>
                        </a:rPr>
                        <a:t> $(5,464.97)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F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6273168"/>
                  </a:ext>
                </a:extLst>
              </a:tr>
              <a:tr h="43881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Committee Budgeting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$127.60 </a:t>
                      </a: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2000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6BDC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6100"/>
                          </a:solidFill>
                          <a:effectLst/>
                          <a:latin typeface="Arial" panose="020B0604020202020204" pitchFamily="34" charset="0"/>
                        </a:rPr>
                        <a:t>$(1,872.40)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F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382187"/>
                  </a:ext>
                </a:extLst>
              </a:tr>
              <a:tr h="43881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Advertising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$147.30 </a:t>
                      </a: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 $1,000.00 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6BDC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6100"/>
                          </a:solidFill>
                          <a:effectLst/>
                          <a:latin typeface="Arial" panose="020B0604020202020204" pitchFamily="34" charset="0"/>
                        </a:rPr>
                        <a:t> $(852.70)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F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3914390"/>
                  </a:ext>
                </a:extLst>
              </a:tr>
              <a:tr h="43881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Cabinet Member Trainings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$177.15 </a:t>
                      </a: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 $2,000.00 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6BDC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6100"/>
                          </a:solidFill>
                          <a:effectLst/>
                          <a:latin typeface="Arial" panose="020B0604020202020204" pitchFamily="34" charset="0"/>
                        </a:rPr>
                        <a:t> $(1,822.85)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F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2011289"/>
                  </a:ext>
                </a:extLst>
              </a:tr>
              <a:tr h="43881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Elections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$-   </a:t>
                      </a: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 $50.00 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6BDC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6100"/>
                          </a:solidFill>
                          <a:effectLst/>
                          <a:latin typeface="Arial" panose="020B0604020202020204" pitchFamily="34" charset="0"/>
                        </a:rPr>
                        <a:t> $(50.00)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F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6835167"/>
                  </a:ext>
                </a:extLst>
              </a:tr>
              <a:tr h="43881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Membership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Name Tags, Misc. 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$288.00 </a:t>
                      </a: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 $600.00 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6BDC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6100"/>
                          </a:solidFill>
                          <a:effectLst/>
                          <a:latin typeface="Arial" panose="020B0604020202020204" pitchFamily="34" charset="0"/>
                        </a:rPr>
                        <a:t> $(312.00)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F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6861097"/>
                  </a:ext>
                </a:extLst>
              </a:tr>
              <a:tr h="43881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Executive Programming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105th Anniversary, Cap and Gown Rentals, Retreat, Conferences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$880.69 </a:t>
                      </a: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 $4,200.00 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6BDC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6100"/>
                          </a:solidFill>
                          <a:effectLst/>
                          <a:latin typeface="Arial" panose="020B0604020202020204" pitchFamily="34" charset="0"/>
                        </a:rPr>
                        <a:t> $(3,319.31)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F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2729847"/>
                  </a:ext>
                </a:extLst>
              </a:tr>
              <a:tr h="43881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SGA Events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SGA Events, Inauguration, Meeting Rooms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$386.67 </a:t>
                      </a: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 $4,600.00 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6BDC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6100"/>
                          </a:solidFill>
                          <a:effectLst/>
                          <a:latin typeface="Arial" panose="020B0604020202020204" pitchFamily="34" charset="0"/>
                        </a:rPr>
                        <a:t> $(4,213.33)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F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5067678"/>
                  </a:ext>
                </a:extLst>
              </a:tr>
              <a:tr h="43881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Office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Misc./Supplies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$624.96 </a:t>
                      </a: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 $1,200.00 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6BDC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6100"/>
                          </a:solidFill>
                          <a:effectLst/>
                          <a:latin typeface="Arial" panose="020B0604020202020204" pitchFamily="34" charset="0"/>
                        </a:rPr>
                        <a:t> $(575.04)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F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9671733"/>
                  </a:ext>
                </a:extLst>
              </a:tr>
              <a:tr h="43881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Emergency Funds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$-   </a:t>
                      </a: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 $2,350.00 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6BDC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6100"/>
                          </a:solidFill>
                          <a:effectLst/>
                          <a:latin typeface="Arial" panose="020B0604020202020204" pitchFamily="34" charset="0"/>
                        </a:rPr>
                        <a:t> $(2,350.00)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F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9351156"/>
                  </a:ext>
                </a:extLst>
              </a:tr>
              <a:tr h="43881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9C0006"/>
                          </a:solidFill>
                          <a:effectLst/>
                          <a:latin typeface="Arial" panose="020B0604020202020204" pitchFamily="34" charset="0"/>
                        </a:rPr>
                        <a:t>Uncategorized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9C000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9C0006"/>
                          </a:solidFill>
                          <a:effectLst/>
                          <a:latin typeface="Arial" panose="020B0604020202020204" pitchFamily="34" charset="0"/>
                        </a:rPr>
                        <a:t>$2,348.69 </a:t>
                      </a:r>
                    </a:p>
                  </a:txBody>
                  <a:tcPr marL="9525" marR="9525" marT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6BDC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6100"/>
                          </a:solidFill>
                          <a:effectLst/>
                          <a:latin typeface="Arial" panose="020B0604020202020204" pitchFamily="34" charset="0"/>
                        </a:rPr>
                        <a:t> $2,348.69 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F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0714416"/>
                  </a:ext>
                </a:extLst>
              </a:tr>
              <a:tr h="40881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$9,516.09 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$28,000.00 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$(18,483.91)</a:t>
                      </a:r>
                    </a:p>
                  </a:txBody>
                  <a:tcPr marL="9525" marR="9525" marT="9525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26846111"/>
                  </a:ext>
                </a:extLst>
              </a:tr>
              <a:tr h="40881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$28,000.00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9066137"/>
                  </a:ext>
                </a:extLst>
              </a:tr>
              <a:tr h="40881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1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Remaining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$(18,483.91)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911665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8101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C3F357-5783-D38C-95A7-36981C13B2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660033"/>
                </a:solidFill>
                <a:latin typeface=""/>
              </a:rPr>
              <a:t>SBAC Ledger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171F48-E742-2962-54DC-0606A9C2B1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Conferences</a:t>
            </a:r>
          </a:p>
          <a:p>
            <a:pPr lvl="1"/>
            <a:r>
              <a:rPr lang="en-US" dirty="0"/>
              <a:t>Current Amount: </a:t>
            </a:r>
            <a:r>
              <a:rPr lang="en-US" dirty="0">
                <a:solidFill>
                  <a:schemeClr val="accent6"/>
                </a:solidFill>
              </a:rPr>
              <a:t>$31,508.07</a:t>
            </a:r>
          </a:p>
          <a:p>
            <a:pPr lvl="1"/>
            <a:r>
              <a:rPr lang="en-US" dirty="0"/>
              <a:t>Amount Given: $10,491.93</a:t>
            </a:r>
          </a:p>
          <a:p>
            <a:r>
              <a:rPr lang="en-US" b="1" dirty="0"/>
              <a:t>Projects</a:t>
            </a:r>
          </a:p>
          <a:p>
            <a:pPr lvl="1"/>
            <a:r>
              <a:rPr lang="en-US" dirty="0"/>
              <a:t>Current Amount: </a:t>
            </a:r>
            <a:r>
              <a:rPr lang="en-US" dirty="0">
                <a:solidFill>
                  <a:schemeClr val="accent6"/>
                </a:solidFill>
              </a:rPr>
              <a:t>$41,502.06</a:t>
            </a:r>
          </a:p>
          <a:p>
            <a:pPr lvl="1"/>
            <a:r>
              <a:rPr lang="en-US" dirty="0"/>
              <a:t>Amount Given: $497.94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marL="457200" lvl="1" indent="0">
              <a:buNone/>
            </a:pPr>
            <a:r>
              <a:rPr lang="en-US" dirty="0"/>
              <a:t>(please apply for SBAC!!!)</a:t>
            </a:r>
          </a:p>
        </p:txBody>
      </p:sp>
    </p:spTree>
    <p:extLst>
      <p:ext uri="{BB962C8B-B14F-4D97-AF65-F5344CB8AC3E}">
        <p14:creationId xmlns:p14="http://schemas.microsoft.com/office/powerpoint/2010/main" val="1991129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BD7FAB-9763-7F7D-4DCF-949C764966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660033"/>
                </a:solidFill>
                <a:latin typeface=""/>
              </a:rPr>
              <a:t>SBAC 101: An Orientation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ECC704-2959-9081-2D86-5C3922B454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January 27</a:t>
            </a:r>
            <a:r>
              <a:rPr lang="en-US" baseline="30000" dirty="0"/>
              <a:t>th</a:t>
            </a:r>
            <a:r>
              <a:rPr lang="en-US" dirty="0"/>
              <a:t> from 1-2:30</a:t>
            </a:r>
          </a:p>
          <a:p>
            <a:r>
              <a:rPr lang="en-US" dirty="0"/>
              <a:t>February 4</a:t>
            </a:r>
            <a:r>
              <a:rPr lang="en-US" baseline="30000" dirty="0"/>
              <a:t>th</a:t>
            </a:r>
            <a:r>
              <a:rPr lang="en-US" dirty="0"/>
              <a:t> from 5-6</a:t>
            </a:r>
          </a:p>
          <a:p>
            <a:endParaRPr lang="en-US" dirty="0"/>
          </a:p>
          <a:p>
            <a:r>
              <a:rPr lang="en-US" dirty="0"/>
              <a:t>Both orientations will be held in the UC Auditorium.</a:t>
            </a:r>
          </a:p>
          <a:p>
            <a:r>
              <a:rPr lang="en-US" dirty="0"/>
              <a:t>Anyone can attend.</a:t>
            </a:r>
          </a:p>
          <a:p>
            <a:r>
              <a:rPr lang="en-US" dirty="0"/>
              <a:t>Open Q&amp;A at the end!</a:t>
            </a:r>
          </a:p>
        </p:txBody>
      </p:sp>
    </p:spTree>
    <p:extLst>
      <p:ext uri="{BB962C8B-B14F-4D97-AF65-F5344CB8AC3E}">
        <p14:creationId xmlns:p14="http://schemas.microsoft.com/office/powerpoint/2010/main" val="17031911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E1EB45-BC41-197D-8B9C-9262A14FE5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660033"/>
                </a:solidFill>
                <a:latin typeface=""/>
              </a:rPr>
              <a:t>Any Questions?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EC3848-4C0A-35EE-541E-4950D00DDD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Contact </a:t>
            </a:r>
            <a:r>
              <a:rPr lang="en-US" dirty="0">
                <a:hlinkClick r:id="rId2"/>
              </a:rPr>
              <a:t>SBAC@cmich.edu</a:t>
            </a:r>
            <a:r>
              <a:rPr lang="en-US" dirty="0"/>
              <a:t> for SBAC related questions</a:t>
            </a:r>
          </a:p>
          <a:p>
            <a:r>
              <a:rPr lang="en-US" dirty="0"/>
              <a:t>Contact </a:t>
            </a:r>
            <a:r>
              <a:rPr lang="en-US" dirty="0">
                <a:hlinkClick r:id="rId3"/>
              </a:rPr>
              <a:t>DUNN@CR@cmich.edu</a:t>
            </a:r>
            <a:r>
              <a:rPr lang="en-US" dirty="0"/>
              <a:t> for SGA Budget related questions.</a:t>
            </a:r>
          </a:p>
        </p:txBody>
      </p:sp>
    </p:spTree>
    <p:extLst>
      <p:ext uri="{BB962C8B-B14F-4D97-AF65-F5344CB8AC3E}">
        <p14:creationId xmlns:p14="http://schemas.microsoft.com/office/powerpoint/2010/main" val="6006303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2701</TotalTime>
  <Words>282</Words>
  <Application>Microsoft Macintosh PowerPoint</Application>
  <PresentationFormat>Widescreen</PresentationFormat>
  <Paragraphs>82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Office Theme</vt:lpstr>
      <vt:lpstr>SGA Budget Update:  January 2026</vt:lpstr>
      <vt:lpstr>Scan the QR code to explore our full budget, spending, and ledgers.</vt:lpstr>
      <vt:lpstr>PowerPoint Presentation</vt:lpstr>
      <vt:lpstr>SBAC Ledger</vt:lpstr>
      <vt:lpstr>SBAC 101: An Orientation</vt:lpstr>
      <vt:lpstr>Any 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Dunn, Christian Russell</dc:creator>
  <cp:lastModifiedBy>Dunn, Christian Russell</cp:lastModifiedBy>
  <cp:revision>3</cp:revision>
  <dcterms:created xsi:type="dcterms:W3CDTF">2026-01-17T23:43:43Z</dcterms:created>
  <dcterms:modified xsi:type="dcterms:W3CDTF">2026-01-20T01:57:06Z</dcterms:modified>
</cp:coreProperties>
</file>