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69" r:id="rId5"/>
    <p:sldId id="271" r:id="rId6"/>
    <p:sldId id="261" r:id="rId7"/>
    <p:sldId id="262" r:id="rId8"/>
    <p:sldId id="263" r:id="rId9"/>
    <p:sldId id="268" r:id="rId10"/>
    <p:sldId id="270" r:id="rId11"/>
    <p:sldId id="264" r:id="rId12"/>
    <p:sldId id="265" r:id="rId13"/>
    <p:sldId id="272" r:id="rId14"/>
    <p:sldId id="266" r:id="rId15"/>
    <p:sldId id="267" r:id="rId16"/>
    <p:sldId id="273"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58"/>
    <p:restoredTop sz="94665"/>
  </p:normalViewPr>
  <p:slideViewPr>
    <p:cSldViewPr snapToGrid="0" snapToObjects="1">
      <p:cViewPr varScale="1">
        <p:scale>
          <a:sx n="107" d="100"/>
          <a:sy n="107" d="100"/>
        </p:scale>
        <p:origin x="456"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C5A080-9B21-4763-92ED-1A4DE41F08E1}" type="doc">
      <dgm:prSet loTypeId="urn:microsoft.com/office/officeart/2016/7/layout/ChevronBlockProcess" loCatId="process" qsTypeId="urn:microsoft.com/office/officeart/2005/8/quickstyle/simple1" qsCatId="simple" csTypeId="urn:microsoft.com/office/officeart/2005/8/colors/colorful1" csCatId="colorful" phldr="1"/>
      <dgm:spPr/>
      <dgm:t>
        <a:bodyPr/>
        <a:lstStyle/>
        <a:p>
          <a:endParaRPr lang="en-US"/>
        </a:p>
      </dgm:t>
    </dgm:pt>
    <dgm:pt modelId="{C8B2D010-DCA8-4441-921F-D8F94AAAA04C}">
      <dgm:prSet custT="1"/>
      <dgm:spPr/>
      <dgm:t>
        <a:bodyPr/>
        <a:lstStyle/>
        <a:p>
          <a:pPr>
            <a:lnSpc>
              <a:spcPct val="100000"/>
            </a:lnSpc>
            <a:defRPr b="1"/>
          </a:pPr>
          <a:r>
            <a:rPr lang="en-US" sz="1600" b="1" dirty="0"/>
            <a:t>Reality</a:t>
          </a:r>
          <a:endParaRPr lang="en-US" sz="1600" dirty="0"/>
        </a:p>
      </dgm:t>
    </dgm:pt>
    <dgm:pt modelId="{07D544B6-EE0C-4383-8282-E15249613384}" type="parTrans" cxnId="{EC701480-F939-422B-AC7C-3EE1F9A6A8F3}">
      <dgm:prSet/>
      <dgm:spPr/>
      <dgm:t>
        <a:bodyPr/>
        <a:lstStyle/>
        <a:p>
          <a:endParaRPr lang="en-US" sz="2000"/>
        </a:p>
      </dgm:t>
    </dgm:pt>
    <dgm:pt modelId="{315A49DB-131C-4733-88CC-B398E0428229}" type="sibTrans" cxnId="{EC701480-F939-422B-AC7C-3EE1F9A6A8F3}">
      <dgm:prSet/>
      <dgm:spPr/>
      <dgm:t>
        <a:bodyPr/>
        <a:lstStyle/>
        <a:p>
          <a:endParaRPr lang="en-US" sz="2000"/>
        </a:p>
      </dgm:t>
    </dgm:pt>
    <dgm:pt modelId="{47B9EF41-FD43-4DDF-85AB-66056C0E543C}">
      <dgm:prSet custT="1"/>
      <dgm:spPr/>
      <dgm:t>
        <a:bodyPr/>
        <a:lstStyle/>
        <a:p>
          <a:pPr>
            <a:lnSpc>
              <a:spcPct val="100000"/>
            </a:lnSpc>
          </a:pPr>
          <a:r>
            <a:rPr lang="en-US" sz="1200" dirty="0"/>
            <a:t>• Honest assessment of current cash flow, debts, and obligations</a:t>
          </a:r>
        </a:p>
      </dgm:t>
    </dgm:pt>
    <dgm:pt modelId="{E5EAFDB2-0B90-4679-BB15-71315FCF6FC4}" type="parTrans" cxnId="{20C0784A-1956-44FA-B2E5-35AC3DBFDE97}">
      <dgm:prSet/>
      <dgm:spPr/>
      <dgm:t>
        <a:bodyPr/>
        <a:lstStyle/>
        <a:p>
          <a:endParaRPr lang="en-US" sz="2000"/>
        </a:p>
      </dgm:t>
    </dgm:pt>
    <dgm:pt modelId="{A510682C-F3D7-49CC-B872-7AA31B48C96B}" type="sibTrans" cxnId="{20C0784A-1956-44FA-B2E5-35AC3DBFDE97}">
      <dgm:prSet/>
      <dgm:spPr/>
      <dgm:t>
        <a:bodyPr/>
        <a:lstStyle/>
        <a:p>
          <a:endParaRPr lang="en-US" sz="2000"/>
        </a:p>
      </dgm:t>
    </dgm:pt>
    <dgm:pt modelId="{F8CD9332-D11F-4FF6-9EF6-4624FC4FBDF1}">
      <dgm:prSet custT="1"/>
      <dgm:spPr/>
      <dgm:t>
        <a:bodyPr/>
        <a:lstStyle/>
        <a:p>
          <a:pPr>
            <a:lnSpc>
              <a:spcPct val="100000"/>
            </a:lnSpc>
          </a:pPr>
          <a:r>
            <a:rPr lang="en-US" sz="1200" dirty="0"/>
            <a:t>• Transparent communication with board, staff, and key stakeholders</a:t>
          </a:r>
        </a:p>
      </dgm:t>
    </dgm:pt>
    <dgm:pt modelId="{F285FE89-9DA4-4751-A54A-420275EE63C3}" type="parTrans" cxnId="{3AA9A715-B9E0-4733-8361-73E612E94E45}">
      <dgm:prSet/>
      <dgm:spPr/>
      <dgm:t>
        <a:bodyPr/>
        <a:lstStyle/>
        <a:p>
          <a:endParaRPr lang="en-US" sz="2000"/>
        </a:p>
      </dgm:t>
    </dgm:pt>
    <dgm:pt modelId="{135A6A3C-3148-4DA3-85EF-16F7173BFFCA}" type="sibTrans" cxnId="{3AA9A715-B9E0-4733-8361-73E612E94E45}">
      <dgm:prSet/>
      <dgm:spPr/>
      <dgm:t>
        <a:bodyPr/>
        <a:lstStyle/>
        <a:p>
          <a:endParaRPr lang="en-US" sz="2000"/>
        </a:p>
      </dgm:t>
    </dgm:pt>
    <dgm:pt modelId="{D42F7C97-E044-42C9-9135-4F3818ED6891}">
      <dgm:prSet custT="1"/>
      <dgm:spPr/>
      <dgm:t>
        <a:bodyPr/>
        <a:lstStyle/>
        <a:p>
          <a:pPr>
            <a:lnSpc>
              <a:spcPct val="100000"/>
            </a:lnSpc>
            <a:defRPr b="1"/>
          </a:pPr>
          <a:r>
            <a:rPr lang="en-US" sz="1600" b="1" dirty="0"/>
            <a:t>Stabilize the Situation</a:t>
          </a:r>
          <a:endParaRPr lang="en-US" sz="1600" dirty="0"/>
        </a:p>
      </dgm:t>
    </dgm:pt>
    <dgm:pt modelId="{313FC347-FF17-4870-9B7F-3A65C1D6CC8C}" type="parTrans" cxnId="{18715821-7532-4323-9E7C-B293A7929E3B}">
      <dgm:prSet/>
      <dgm:spPr/>
      <dgm:t>
        <a:bodyPr/>
        <a:lstStyle/>
        <a:p>
          <a:endParaRPr lang="en-US" sz="2000"/>
        </a:p>
      </dgm:t>
    </dgm:pt>
    <dgm:pt modelId="{053351EC-901C-4BA0-8FE0-BF8FFCC89722}" type="sibTrans" cxnId="{18715821-7532-4323-9E7C-B293A7929E3B}">
      <dgm:prSet/>
      <dgm:spPr/>
      <dgm:t>
        <a:bodyPr/>
        <a:lstStyle/>
        <a:p>
          <a:endParaRPr lang="en-US" sz="2000"/>
        </a:p>
      </dgm:t>
    </dgm:pt>
    <dgm:pt modelId="{97B07E37-F183-4350-98C9-E690DB2DA0B5}">
      <dgm:prSet custT="1"/>
      <dgm:spPr/>
      <dgm:t>
        <a:bodyPr/>
        <a:lstStyle/>
        <a:p>
          <a:pPr>
            <a:lnSpc>
              <a:spcPct val="100000"/>
            </a:lnSpc>
          </a:pPr>
          <a:r>
            <a:rPr lang="en-US" sz="1200"/>
            <a:t>• Cut unnecessary expenses without cutting core mission</a:t>
          </a:r>
          <a:endParaRPr lang="en-US" sz="1200" dirty="0"/>
        </a:p>
      </dgm:t>
    </dgm:pt>
    <dgm:pt modelId="{5B7D7923-51E7-4E1D-85E4-A5EB97A28C31}" type="parTrans" cxnId="{4D8B3C05-36D6-43F5-9499-FB6748E5AA0E}">
      <dgm:prSet/>
      <dgm:spPr/>
      <dgm:t>
        <a:bodyPr/>
        <a:lstStyle/>
        <a:p>
          <a:endParaRPr lang="en-US" sz="2000"/>
        </a:p>
      </dgm:t>
    </dgm:pt>
    <dgm:pt modelId="{9C40DFC7-1CC7-4CF8-A3D4-470184B74B1E}" type="sibTrans" cxnId="{4D8B3C05-36D6-43F5-9499-FB6748E5AA0E}">
      <dgm:prSet/>
      <dgm:spPr/>
      <dgm:t>
        <a:bodyPr/>
        <a:lstStyle/>
        <a:p>
          <a:endParaRPr lang="en-US" sz="2000"/>
        </a:p>
      </dgm:t>
    </dgm:pt>
    <dgm:pt modelId="{36B3FCAA-7A95-4592-A0F6-B49FA989D1E7}">
      <dgm:prSet custT="1"/>
      <dgm:spPr/>
      <dgm:t>
        <a:bodyPr/>
        <a:lstStyle/>
        <a:p>
          <a:pPr>
            <a:lnSpc>
              <a:spcPct val="100000"/>
            </a:lnSpc>
          </a:pPr>
          <a:r>
            <a:rPr lang="en-US" sz="1200"/>
            <a:t>• Prioritize payroll, essential programs, and critical obligations</a:t>
          </a:r>
        </a:p>
      </dgm:t>
    </dgm:pt>
    <dgm:pt modelId="{6B9481FB-E04C-4BC1-9D7D-971C62EA4019}" type="parTrans" cxnId="{37A3D94D-AE29-42AA-BDEF-A1A96CD82C92}">
      <dgm:prSet/>
      <dgm:spPr/>
      <dgm:t>
        <a:bodyPr/>
        <a:lstStyle/>
        <a:p>
          <a:endParaRPr lang="en-US" sz="2000"/>
        </a:p>
      </dgm:t>
    </dgm:pt>
    <dgm:pt modelId="{89BE3E79-5FC5-4D22-812E-412AF6E80AFC}" type="sibTrans" cxnId="{37A3D94D-AE29-42AA-BDEF-A1A96CD82C92}">
      <dgm:prSet/>
      <dgm:spPr/>
      <dgm:t>
        <a:bodyPr/>
        <a:lstStyle/>
        <a:p>
          <a:endParaRPr lang="en-US" sz="2000"/>
        </a:p>
      </dgm:t>
    </dgm:pt>
    <dgm:pt modelId="{3800B793-6C75-4FF2-944E-58DB5B7393B1}">
      <dgm:prSet custT="1"/>
      <dgm:spPr/>
      <dgm:t>
        <a:bodyPr/>
        <a:lstStyle/>
        <a:p>
          <a:pPr>
            <a:lnSpc>
              <a:spcPct val="100000"/>
            </a:lnSpc>
          </a:pPr>
          <a:r>
            <a:rPr lang="en-US" sz="1200" dirty="0"/>
            <a:t>• Negotiate with vendors and lenders</a:t>
          </a:r>
        </a:p>
      </dgm:t>
    </dgm:pt>
    <dgm:pt modelId="{75FFBF41-77FD-44AA-9716-A62209C299C8}" type="parTrans" cxnId="{E8A62BF5-5F18-462F-85B5-99F184FFB48E}">
      <dgm:prSet/>
      <dgm:spPr/>
      <dgm:t>
        <a:bodyPr/>
        <a:lstStyle/>
        <a:p>
          <a:endParaRPr lang="en-US" sz="2000"/>
        </a:p>
      </dgm:t>
    </dgm:pt>
    <dgm:pt modelId="{3D44FB24-A552-4362-AE7D-87F4B8B97E41}" type="sibTrans" cxnId="{E8A62BF5-5F18-462F-85B5-99F184FFB48E}">
      <dgm:prSet/>
      <dgm:spPr/>
      <dgm:t>
        <a:bodyPr/>
        <a:lstStyle/>
        <a:p>
          <a:endParaRPr lang="en-US" sz="2000"/>
        </a:p>
      </dgm:t>
    </dgm:pt>
    <dgm:pt modelId="{E65F56A0-DBDC-4B0C-8AD0-F3ED2123FF3F}">
      <dgm:prSet custT="1"/>
      <dgm:spPr/>
      <dgm:t>
        <a:bodyPr/>
        <a:lstStyle/>
        <a:p>
          <a:pPr>
            <a:lnSpc>
              <a:spcPct val="100000"/>
            </a:lnSpc>
            <a:defRPr b="1"/>
          </a:pPr>
          <a:r>
            <a:rPr lang="en-US" sz="1600" b="1"/>
            <a:t>Rebuild Trust</a:t>
          </a:r>
          <a:endParaRPr lang="en-US" sz="1600" dirty="0"/>
        </a:p>
      </dgm:t>
    </dgm:pt>
    <dgm:pt modelId="{39ED5E9A-AFF3-4F83-BC5E-AD9333C6C696}" type="parTrans" cxnId="{605D5A13-5EED-4E70-AE14-74F0714FECF3}">
      <dgm:prSet/>
      <dgm:spPr/>
      <dgm:t>
        <a:bodyPr/>
        <a:lstStyle/>
        <a:p>
          <a:endParaRPr lang="en-US" sz="2000"/>
        </a:p>
      </dgm:t>
    </dgm:pt>
    <dgm:pt modelId="{3C9132FB-1976-4ADD-8014-F22BB724823E}" type="sibTrans" cxnId="{605D5A13-5EED-4E70-AE14-74F0714FECF3}">
      <dgm:prSet/>
      <dgm:spPr/>
      <dgm:t>
        <a:bodyPr/>
        <a:lstStyle/>
        <a:p>
          <a:endParaRPr lang="en-US" sz="2000"/>
        </a:p>
      </dgm:t>
    </dgm:pt>
    <dgm:pt modelId="{C38B3B6E-C14A-4866-83FB-55150C8AD808}">
      <dgm:prSet custT="1"/>
      <dgm:spPr/>
      <dgm:t>
        <a:bodyPr/>
        <a:lstStyle/>
        <a:p>
          <a:pPr>
            <a:lnSpc>
              <a:spcPct val="100000"/>
            </a:lnSpc>
          </a:pPr>
          <a:r>
            <a:rPr lang="en-US" sz="1200" dirty="0"/>
            <a:t>• Strengthen accountability and internal controls</a:t>
          </a:r>
        </a:p>
      </dgm:t>
    </dgm:pt>
    <dgm:pt modelId="{5E4E8642-F0A8-4F27-8669-DB7CC41025D5}" type="parTrans" cxnId="{3AE80D63-B12B-4390-B786-C76BD0A92611}">
      <dgm:prSet/>
      <dgm:spPr/>
      <dgm:t>
        <a:bodyPr/>
        <a:lstStyle/>
        <a:p>
          <a:endParaRPr lang="en-US" sz="2000"/>
        </a:p>
      </dgm:t>
    </dgm:pt>
    <dgm:pt modelId="{19285275-76FE-41B3-B202-C95B9E57EBDB}" type="sibTrans" cxnId="{3AE80D63-B12B-4390-B786-C76BD0A92611}">
      <dgm:prSet/>
      <dgm:spPr/>
      <dgm:t>
        <a:bodyPr/>
        <a:lstStyle/>
        <a:p>
          <a:endParaRPr lang="en-US" sz="2000"/>
        </a:p>
      </dgm:t>
    </dgm:pt>
    <dgm:pt modelId="{CC155543-8567-4561-8E06-7D9817188024}">
      <dgm:prSet custT="1"/>
      <dgm:spPr/>
      <dgm:t>
        <a:bodyPr/>
        <a:lstStyle/>
        <a:p>
          <a:pPr>
            <a:lnSpc>
              <a:spcPct val="100000"/>
            </a:lnSpc>
          </a:pPr>
          <a:r>
            <a:rPr lang="en-US" sz="1200" dirty="0"/>
            <a:t>• Provide clear, regular financial reporting</a:t>
          </a:r>
        </a:p>
      </dgm:t>
    </dgm:pt>
    <dgm:pt modelId="{55733996-81C3-4D69-B655-903470BFFDAD}" type="parTrans" cxnId="{AB724B1A-A136-4FA7-9D7C-003B1BE61D25}">
      <dgm:prSet/>
      <dgm:spPr/>
      <dgm:t>
        <a:bodyPr/>
        <a:lstStyle/>
        <a:p>
          <a:endParaRPr lang="en-US" sz="2000"/>
        </a:p>
      </dgm:t>
    </dgm:pt>
    <dgm:pt modelId="{31452247-DBCA-43D6-B4CC-1243CC7E3D63}" type="sibTrans" cxnId="{AB724B1A-A136-4FA7-9D7C-003B1BE61D25}">
      <dgm:prSet/>
      <dgm:spPr/>
      <dgm:t>
        <a:bodyPr/>
        <a:lstStyle/>
        <a:p>
          <a:endParaRPr lang="en-US" sz="2000"/>
        </a:p>
      </dgm:t>
    </dgm:pt>
    <dgm:pt modelId="{7438FE27-C7EB-411F-AB73-8B2ECB8399B6}">
      <dgm:prSet custT="1"/>
      <dgm:spPr/>
      <dgm:t>
        <a:bodyPr/>
        <a:lstStyle/>
        <a:p>
          <a:pPr>
            <a:lnSpc>
              <a:spcPct val="100000"/>
            </a:lnSpc>
          </a:pPr>
          <a:r>
            <a:rPr lang="en-US" sz="1200" dirty="0"/>
            <a:t>• Share a hopeful but realistic turnaround plan with donors</a:t>
          </a:r>
        </a:p>
      </dgm:t>
    </dgm:pt>
    <dgm:pt modelId="{68274909-7D5B-49C4-B060-E842F994D3F4}" type="parTrans" cxnId="{67951E0F-05F1-4F94-8606-7F4D2D9B44DE}">
      <dgm:prSet/>
      <dgm:spPr/>
      <dgm:t>
        <a:bodyPr/>
        <a:lstStyle/>
        <a:p>
          <a:endParaRPr lang="en-US" sz="2000"/>
        </a:p>
      </dgm:t>
    </dgm:pt>
    <dgm:pt modelId="{848FF2DB-1751-4724-98A4-10230CEE2C75}" type="sibTrans" cxnId="{67951E0F-05F1-4F94-8606-7F4D2D9B44DE}">
      <dgm:prSet/>
      <dgm:spPr/>
      <dgm:t>
        <a:bodyPr/>
        <a:lstStyle/>
        <a:p>
          <a:endParaRPr lang="en-US" sz="2000"/>
        </a:p>
      </dgm:t>
    </dgm:pt>
    <dgm:pt modelId="{8288237B-33C3-458D-BD93-46FAF29486E4}">
      <dgm:prSet custT="1"/>
      <dgm:spPr/>
      <dgm:t>
        <a:bodyPr/>
        <a:lstStyle/>
        <a:p>
          <a:pPr>
            <a:lnSpc>
              <a:spcPct val="100000"/>
            </a:lnSpc>
            <a:defRPr b="1"/>
          </a:pPr>
          <a:r>
            <a:rPr lang="en-US" sz="1600" b="1"/>
            <a:t>Reignite the Mission</a:t>
          </a:r>
          <a:endParaRPr lang="en-US" sz="1600" dirty="0"/>
        </a:p>
      </dgm:t>
    </dgm:pt>
    <dgm:pt modelId="{839B6E70-992B-4ED6-8C6E-B22A5C312E35}" type="parTrans" cxnId="{AB1933CC-4EDB-4B9D-94FE-9275AC446E9C}">
      <dgm:prSet/>
      <dgm:spPr/>
      <dgm:t>
        <a:bodyPr/>
        <a:lstStyle/>
        <a:p>
          <a:endParaRPr lang="en-US" sz="2000"/>
        </a:p>
      </dgm:t>
    </dgm:pt>
    <dgm:pt modelId="{D6C03985-4A37-45FB-BE57-46007F966E12}" type="sibTrans" cxnId="{AB1933CC-4EDB-4B9D-94FE-9275AC446E9C}">
      <dgm:prSet/>
      <dgm:spPr/>
      <dgm:t>
        <a:bodyPr/>
        <a:lstStyle/>
        <a:p>
          <a:endParaRPr lang="en-US" sz="2000"/>
        </a:p>
      </dgm:t>
    </dgm:pt>
    <dgm:pt modelId="{D00CD582-B3F3-4957-AE70-ECC7F3D4F938}">
      <dgm:prSet custT="1"/>
      <dgm:spPr/>
      <dgm:t>
        <a:bodyPr/>
        <a:lstStyle/>
        <a:p>
          <a:pPr>
            <a:lnSpc>
              <a:spcPct val="100000"/>
            </a:lnSpc>
          </a:pPr>
          <a:r>
            <a:rPr lang="en-US" sz="1200"/>
            <a:t>• Recast vision: why this ministry matters now</a:t>
          </a:r>
        </a:p>
      </dgm:t>
    </dgm:pt>
    <dgm:pt modelId="{542FD867-3458-4150-8C9E-728956EDC508}" type="parTrans" cxnId="{E8DFF60A-3185-440B-B1D0-A4B882C9A7B1}">
      <dgm:prSet/>
      <dgm:spPr/>
      <dgm:t>
        <a:bodyPr/>
        <a:lstStyle/>
        <a:p>
          <a:endParaRPr lang="en-US" sz="2000"/>
        </a:p>
      </dgm:t>
    </dgm:pt>
    <dgm:pt modelId="{4D2A600F-31DD-4CE9-BC9E-27EBB1283B9A}" type="sibTrans" cxnId="{E8DFF60A-3185-440B-B1D0-A4B882C9A7B1}">
      <dgm:prSet/>
      <dgm:spPr/>
      <dgm:t>
        <a:bodyPr/>
        <a:lstStyle/>
        <a:p>
          <a:endParaRPr lang="en-US" sz="2000"/>
        </a:p>
      </dgm:t>
    </dgm:pt>
    <dgm:pt modelId="{E9DEEBDA-CA6C-4CED-9C67-99FF36B2336D}">
      <dgm:prSet custT="1"/>
      <dgm:spPr/>
      <dgm:t>
        <a:bodyPr/>
        <a:lstStyle/>
        <a:p>
          <a:pPr>
            <a:lnSpc>
              <a:spcPct val="100000"/>
            </a:lnSpc>
          </a:pPr>
          <a:r>
            <a:rPr lang="en-US" sz="1200"/>
            <a:t>• Engage donors with stories of impact, not just needs</a:t>
          </a:r>
        </a:p>
      </dgm:t>
    </dgm:pt>
    <dgm:pt modelId="{D1F1034C-CDE7-4AC6-8C09-E72A44AE1133}" type="parTrans" cxnId="{21CF80F8-F865-48B0-9461-3CACC6C509B6}">
      <dgm:prSet/>
      <dgm:spPr/>
      <dgm:t>
        <a:bodyPr/>
        <a:lstStyle/>
        <a:p>
          <a:endParaRPr lang="en-US" sz="2000"/>
        </a:p>
      </dgm:t>
    </dgm:pt>
    <dgm:pt modelId="{52C3F39A-811D-4E7B-98DC-5C212C3FE10B}" type="sibTrans" cxnId="{21CF80F8-F865-48B0-9461-3CACC6C509B6}">
      <dgm:prSet/>
      <dgm:spPr/>
      <dgm:t>
        <a:bodyPr/>
        <a:lstStyle/>
        <a:p>
          <a:endParaRPr lang="en-US" sz="2000"/>
        </a:p>
      </dgm:t>
    </dgm:pt>
    <dgm:pt modelId="{72395A13-254C-4AAC-81F1-3B627736CE3E}">
      <dgm:prSet custT="1"/>
      <dgm:spPr/>
      <dgm:t>
        <a:bodyPr/>
        <a:lstStyle/>
        <a:p>
          <a:pPr>
            <a:lnSpc>
              <a:spcPct val="100000"/>
            </a:lnSpc>
          </a:pPr>
          <a:r>
            <a:rPr lang="en-US" sz="1200" dirty="0"/>
            <a:t>• Align budget with mission priorities</a:t>
          </a:r>
        </a:p>
      </dgm:t>
    </dgm:pt>
    <dgm:pt modelId="{EE94C56E-EE7B-4C0A-8D2B-AD8DB0BE7844}" type="parTrans" cxnId="{3EEFC254-4378-4B10-A30D-3E6B1D42B523}">
      <dgm:prSet/>
      <dgm:spPr/>
      <dgm:t>
        <a:bodyPr/>
        <a:lstStyle/>
        <a:p>
          <a:endParaRPr lang="en-US" sz="2000"/>
        </a:p>
      </dgm:t>
    </dgm:pt>
    <dgm:pt modelId="{85006619-19C5-455C-92B1-4715820D5FAC}" type="sibTrans" cxnId="{3EEFC254-4378-4B10-A30D-3E6B1D42B523}">
      <dgm:prSet/>
      <dgm:spPr/>
      <dgm:t>
        <a:bodyPr/>
        <a:lstStyle/>
        <a:p>
          <a:endParaRPr lang="en-US" sz="2000"/>
        </a:p>
      </dgm:t>
    </dgm:pt>
    <dgm:pt modelId="{E49A065E-07BB-4114-AC4C-C33BBF6D0E83}">
      <dgm:prSet custT="1"/>
      <dgm:spPr/>
      <dgm:t>
        <a:bodyPr/>
        <a:lstStyle/>
        <a:p>
          <a:pPr>
            <a:lnSpc>
              <a:spcPct val="100000"/>
            </a:lnSpc>
            <a:defRPr b="1"/>
          </a:pPr>
          <a:r>
            <a:rPr lang="en-US" sz="1600" b="1"/>
            <a:t>Chart the Path Forward</a:t>
          </a:r>
          <a:endParaRPr lang="en-US" sz="1600"/>
        </a:p>
      </dgm:t>
    </dgm:pt>
    <dgm:pt modelId="{BF5447B2-1E93-4E56-926B-D999463211A7}" type="parTrans" cxnId="{B82DBC84-E27A-41A6-A861-03DA2D8FA3F9}">
      <dgm:prSet/>
      <dgm:spPr/>
      <dgm:t>
        <a:bodyPr/>
        <a:lstStyle/>
        <a:p>
          <a:endParaRPr lang="en-US" sz="2000"/>
        </a:p>
      </dgm:t>
    </dgm:pt>
    <dgm:pt modelId="{9312E4D0-DFC9-4BEE-9498-4287928A6D22}" type="sibTrans" cxnId="{B82DBC84-E27A-41A6-A861-03DA2D8FA3F9}">
      <dgm:prSet/>
      <dgm:spPr/>
      <dgm:t>
        <a:bodyPr/>
        <a:lstStyle/>
        <a:p>
          <a:endParaRPr lang="en-US" sz="2000"/>
        </a:p>
      </dgm:t>
    </dgm:pt>
    <dgm:pt modelId="{EB702DD3-FBDD-4D68-A5BD-F3B907D2428A}">
      <dgm:prSet custT="1"/>
      <dgm:spPr/>
      <dgm:t>
        <a:bodyPr/>
        <a:lstStyle/>
        <a:p>
          <a:pPr>
            <a:lnSpc>
              <a:spcPct val="100000"/>
            </a:lnSpc>
          </a:pPr>
          <a:r>
            <a:rPr lang="en-US" sz="1200" dirty="0"/>
            <a:t>• Create a 1-year sustainability plan</a:t>
          </a:r>
        </a:p>
      </dgm:t>
    </dgm:pt>
    <dgm:pt modelId="{396D39B9-791E-45F8-AA8F-5716BA376109}" type="parTrans" cxnId="{EC35D93D-34E6-4AA0-B008-FA2D63D35DFC}">
      <dgm:prSet/>
      <dgm:spPr/>
      <dgm:t>
        <a:bodyPr/>
        <a:lstStyle/>
        <a:p>
          <a:endParaRPr lang="en-US" sz="2000"/>
        </a:p>
      </dgm:t>
    </dgm:pt>
    <dgm:pt modelId="{136451AB-E9D3-401E-A04E-C282438BFF3C}" type="sibTrans" cxnId="{EC35D93D-34E6-4AA0-B008-FA2D63D35DFC}">
      <dgm:prSet/>
      <dgm:spPr/>
      <dgm:t>
        <a:bodyPr/>
        <a:lstStyle/>
        <a:p>
          <a:endParaRPr lang="en-US" sz="2000"/>
        </a:p>
      </dgm:t>
    </dgm:pt>
    <dgm:pt modelId="{3FB5139D-1EC2-4F5F-8003-18D288FC3244}">
      <dgm:prSet custT="1"/>
      <dgm:spPr/>
      <dgm:t>
        <a:bodyPr/>
        <a:lstStyle/>
        <a:p>
          <a:pPr>
            <a:lnSpc>
              <a:spcPct val="100000"/>
            </a:lnSpc>
          </a:pPr>
          <a:r>
            <a:rPr lang="en-US" sz="1200" dirty="0"/>
            <a:t>• Explore partnerships, new revenue streams, and grants</a:t>
          </a:r>
        </a:p>
      </dgm:t>
    </dgm:pt>
    <dgm:pt modelId="{F39E4BDC-DAE0-4668-ACE6-C0A1324EF38F}" type="parTrans" cxnId="{34901534-02C6-4F3E-A065-DFBED5D85660}">
      <dgm:prSet/>
      <dgm:spPr/>
      <dgm:t>
        <a:bodyPr/>
        <a:lstStyle/>
        <a:p>
          <a:endParaRPr lang="en-US" sz="2000"/>
        </a:p>
      </dgm:t>
    </dgm:pt>
    <dgm:pt modelId="{61EC437E-2104-438C-B89B-4839AF4614E8}" type="sibTrans" cxnId="{34901534-02C6-4F3E-A065-DFBED5D85660}">
      <dgm:prSet/>
      <dgm:spPr/>
      <dgm:t>
        <a:bodyPr/>
        <a:lstStyle/>
        <a:p>
          <a:endParaRPr lang="en-US" sz="2000"/>
        </a:p>
      </dgm:t>
    </dgm:pt>
    <dgm:pt modelId="{43D14C9A-B431-4E82-97AA-80C9111228EF}">
      <dgm:prSet custT="1"/>
      <dgm:spPr/>
      <dgm:t>
        <a:bodyPr/>
        <a:lstStyle/>
        <a:p>
          <a:pPr>
            <a:lnSpc>
              <a:spcPct val="100000"/>
            </a:lnSpc>
          </a:pPr>
          <a:r>
            <a:rPr lang="en-US" sz="1200" dirty="0"/>
            <a:t>• Build reserves for long-term resilience</a:t>
          </a:r>
        </a:p>
      </dgm:t>
    </dgm:pt>
    <dgm:pt modelId="{FEDD2D2D-9791-4D8C-BD66-0974D818E319}" type="parTrans" cxnId="{88B24DE9-E20A-45AD-B782-1864EC95FBC2}">
      <dgm:prSet/>
      <dgm:spPr/>
      <dgm:t>
        <a:bodyPr/>
        <a:lstStyle/>
        <a:p>
          <a:endParaRPr lang="en-US" sz="2000"/>
        </a:p>
      </dgm:t>
    </dgm:pt>
    <dgm:pt modelId="{25DF55A1-7709-4EB0-87C7-A8AAE1E57650}" type="sibTrans" cxnId="{88B24DE9-E20A-45AD-B782-1864EC95FBC2}">
      <dgm:prSet/>
      <dgm:spPr/>
      <dgm:t>
        <a:bodyPr/>
        <a:lstStyle/>
        <a:p>
          <a:endParaRPr lang="en-US" sz="2000"/>
        </a:p>
      </dgm:t>
    </dgm:pt>
    <dgm:pt modelId="{763994F3-7E2E-AF4F-BEC1-B337C5BF5CCD}" type="pres">
      <dgm:prSet presAssocID="{8BC5A080-9B21-4763-92ED-1A4DE41F08E1}" presName="Name0" presStyleCnt="0">
        <dgm:presLayoutVars>
          <dgm:dir/>
          <dgm:animLvl val="lvl"/>
          <dgm:resizeHandles val="exact"/>
        </dgm:presLayoutVars>
      </dgm:prSet>
      <dgm:spPr/>
    </dgm:pt>
    <dgm:pt modelId="{A4314313-07CB-DE4A-B0BC-14ECF4C57469}" type="pres">
      <dgm:prSet presAssocID="{C8B2D010-DCA8-4441-921F-D8F94AAAA04C}" presName="composite" presStyleCnt="0"/>
      <dgm:spPr/>
    </dgm:pt>
    <dgm:pt modelId="{1ED3CD2B-C6F7-864C-BACE-2E58A5643A9C}" type="pres">
      <dgm:prSet presAssocID="{C8B2D010-DCA8-4441-921F-D8F94AAAA04C}" presName="parTx" presStyleLbl="alignNode1" presStyleIdx="0" presStyleCnt="5">
        <dgm:presLayoutVars>
          <dgm:chMax val="0"/>
          <dgm:chPref val="0"/>
        </dgm:presLayoutVars>
      </dgm:prSet>
      <dgm:spPr/>
    </dgm:pt>
    <dgm:pt modelId="{FD9CFA45-E486-0B47-B82F-17607CB21161}" type="pres">
      <dgm:prSet presAssocID="{C8B2D010-DCA8-4441-921F-D8F94AAAA04C}" presName="desTx" presStyleLbl="alignAccFollowNode1" presStyleIdx="0" presStyleCnt="5">
        <dgm:presLayoutVars/>
      </dgm:prSet>
      <dgm:spPr/>
    </dgm:pt>
    <dgm:pt modelId="{B37E2978-1C55-BF4B-8DAE-55D796918DE5}" type="pres">
      <dgm:prSet presAssocID="{315A49DB-131C-4733-88CC-B398E0428229}" presName="space" presStyleCnt="0"/>
      <dgm:spPr/>
    </dgm:pt>
    <dgm:pt modelId="{C649B3BA-CD3B-0346-AAC4-FEDEA3B911E2}" type="pres">
      <dgm:prSet presAssocID="{D42F7C97-E044-42C9-9135-4F3818ED6891}" presName="composite" presStyleCnt="0"/>
      <dgm:spPr/>
    </dgm:pt>
    <dgm:pt modelId="{46CEA4EA-F609-4246-A845-4FFB7AD4C162}" type="pres">
      <dgm:prSet presAssocID="{D42F7C97-E044-42C9-9135-4F3818ED6891}" presName="parTx" presStyleLbl="alignNode1" presStyleIdx="1" presStyleCnt="5">
        <dgm:presLayoutVars>
          <dgm:chMax val="0"/>
          <dgm:chPref val="0"/>
        </dgm:presLayoutVars>
      </dgm:prSet>
      <dgm:spPr/>
    </dgm:pt>
    <dgm:pt modelId="{6B9DC6D3-CD4D-EA4C-9451-750680BA5E2A}" type="pres">
      <dgm:prSet presAssocID="{D42F7C97-E044-42C9-9135-4F3818ED6891}" presName="desTx" presStyleLbl="alignAccFollowNode1" presStyleIdx="1" presStyleCnt="5">
        <dgm:presLayoutVars/>
      </dgm:prSet>
      <dgm:spPr/>
    </dgm:pt>
    <dgm:pt modelId="{29FE87B7-00F6-6447-9F53-377C1391BF3D}" type="pres">
      <dgm:prSet presAssocID="{053351EC-901C-4BA0-8FE0-BF8FFCC89722}" presName="space" presStyleCnt="0"/>
      <dgm:spPr/>
    </dgm:pt>
    <dgm:pt modelId="{3193C98D-DA40-A44C-87CB-B518C5C54F72}" type="pres">
      <dgm:prSet presAssocID="{E65F56A0-DBDC-4B0C-8AD0-F3ED2123FF3F}" presName="composite" presStyleCnt="0"/>
      <dgm:spPr/>
    </dgm:pt>
    <dgm:pt modelId="{C3F00BC9-51D7-F044-8DB8-30C786CCEC22}" type="pres">
      <dgm:prSet presAssocID="{E65F56A0-DBDC-4B0C-8AD0-F3ED2123FF3F}" presName="parTx" presStyleLbl="alignNode1" presStyleIdx="2" presStyleCnt="5">
        <dgm:presLayoutVars>
          <dgm:chMax val="0"/>
          <dgm:chPref val="0"/>
        </dgm:presLayoutVars>
      </dgm:prSet>
      <dgm:spPr/>
    </dgm:pt>
    <dgm:pt modelId="{29931990-424F-6C49-A331-09B73FBE0225}" type="pres">
      <dgm:prSet presAssocID="{E65F56A0-DBDC-4B0C-8AD0-F3ED2123FF3F}" presName="desTx" presStyleLbl="alignAccFollowNode1" presStyleIdx="2" presStyleCnt="5">
        <dgm:presLayoutVars/>
      </dgm:prSet>
      <dgm:spPr/>
    </dgm:pt>
    <dgm:pt modelId="{FF7912E3-E67E-3D45-AAFE-F2E4EE2BC5F4}" type="pres">
      <dgm:prSet presAssocID="{3C9132FB-1976-4ADD-8014-F22BB724823E}" presName="space" presStyleCnt="0"/>
      <dgm:spPr/>
    </dgm:pt>
    <dgm:pt modelId="{FF9557E7-3941-4B46-B55C-0020CDB32B20}" type="pres">
      <dgm:prSet presAssocID="{8288237B-33C3-458D-BD93-46FAF29486E4}" presName="composite" presStyleCnt="0"/>
      <dgm:spPr/>
    </dgm:pt>
    <dgm:pt modelId="{9782FBAF-6235-4B4E-9203-37C5D6C55E48}" type="pres">
      <dgm:prSet presAssocID="{8288237B-33C3-458D-BD93-46FAF29486E4}" presName="parTx" presStyleLbl="alignNode1" presStyleIdx="3" presStyleCnt="5">
        <dgm:presLayoutVars>
          <dgm:chMax val="0"/>
          <dgm:chPref val="0"/>
        </dgm:presLayoutVars>
      </dgm:prSet>
      <dgm:spPr/>
    </dgm:pt>
    <dgm:pt modelId="{D8F0556A-3ECA-E443-84A0-B95C4E30D1FF}" type="pres">
      <dgm:prSet presAssocID="{8288237B-33C3-458D-BD93-46FAF29486E4}" presName="desTx" presStyleLbl="alignAccFollowNode1" presStyleIdx="3" presStyleCnt="5">
        <dgm:presLayoutVars/>
      </dgm:prSet>
      <dgm:spPr/>
    </dgm:pt>
    <dgm:pt modelId="{FB413907-4C28-3144-847B-25242D4F9D46}" type="pres">
      <dgm:prSet presAssocID="{D6C03985-4A37-45FB-BE57-46007F966E12}" presName="space" presStyleCnt="0"/>
      <dgm:spPr/>
    </dgm:pt>
    <dgm:pt modelId="{33F5778A-6996-514E-8F7D-3973868AAF27}" type="pres">
      <dgm:prSet presAssocID="{E49A065E-07BB-4114-AC4C-C33BBF6D0E83}" presName="composite" presStyleCnt="0"/>
      <dgm:spPr/>
    </dgm:pt>
    <dgm:pt modelId="{ED9EEDEF-CF13-9344-8A93-CE97A15D52AE}" type="pres">
      <dgm:prSet presAssocID="{E49A065E-07BB-4114-AC4C-C33BBF6D0E83}" presName="parTx" presStyleLbl="alignNode1" presStyleIdx="4" presStyleCnt="5">
        <dgm:presLayoutVars>
          <dgm:chMax val="0"/>
          <dgm:chPref val="0"/>
        </dgm:presLayoutVars>
      </dgm:prSet>
      <dgm:spPr/>
    </dgm:pt>
    <dgm:pt modelId="{284B1B6C-F340-F94B-88D6-0911E7A3A844}" type="pres">
      <dgm:prSet presAssocID="{E49A065E-07BB-4114-AC4C-C33BBF6D0E83}" presName="desTx" presStyleLbl="alignAccFollowNode1" presStyleIdx="4" presStyleCnt="5">
        <dgm:presLayoutVars/>
      </dgm:prSet>
      <dgm:spPr/>
    </dgm:pt>
  </dgm:ptLst>
  <dgm:cxnLst>
    <dgm:cxn modelId="{4D8B3C05-36D6-43F5-9499-FB6748E5AA0E}" srcId="{D42F7C97-E044-42C9-9135-4F3818ED6891}" destId="{97B07E37-F183-4350-98C9-E690DB2DA0B5}" srcOrd="0" destOrd="0" parTransId="{5B7D7923-51E7-4E1D-85E4-A5EB97A28C31}" sibTransId="{9C40DFC7-1CC7-4CF8-A3D4-470184B74B1E}"/>
    <dgm:cxn modelId="{E8DFF60A-3185-440B-B1D0-A4B882C9A7B1}" srcId="{8288237B-33C3-458D-BD93-46FAF29486E4}" destId="{D00CD582-B3F3-4957-AE70-ECC7F3D4F938}" srcOrd="0" destOrd="0" parTransId="{542FD867-3458-4150-8C9E-728956EDC508}" sibTransId="{4D2A600F-31DD-4CE9-BC9E-27EBB1283B9A}"/>
    <dgm:cxn modelId="{67951E0F-05F1-4F94-8606-7F4D2D9B44DE}" srcId="{E65F56A0-DBDC-4B0C-8AD0-F3ED2123FF3F}" destId="{7438FE27-C7EB-411F-AB73-8B2ECB8399B6}" srcOrd="2" destOrd="0" parTransId="{68274909-7D5B-49C4-B060-E842F994D3F4}" sibTransId="{848FF2DB-1751-4724-98A4-10230CEE2C75}"/>
    <dgm:cxn modelId="{605D5A13-5EED-4E70-AE14-74F0714FECF3}" srcId="{8BC5A080-9B21-4763-92ED-1A4DE41F08E1}" destId="{E65F56A0-DBDC-4B0C-8AD0-F3ED2123FF3F}" srcOrd="2" destOrd="0" parTransId="{39ED5E9A-AFF3-4F83-BC5E-AD9333C6C696}" sibTransId="{3C9132FB-1976-4ADD-8014-F22BB724823E}"/>
    <dgm:cxn modelId="{3AA9A715-B9E0-4733-8361-73E612E94E45}" srcId="{C8B2D010-DCA8-4441-921F-D8F94AAAA04C}" destId="{F8CD9332-D11F-4FF6-9EF6-4624FC4FBDF1}" srcOrd="1" destOrd="0" parTransId="{F285FE89-9DA4-4751-A54A-420275EE63C3}" sibTransId="{135A6A3C-3148-4DA3-85EF-16F7173BFFCA}"/>
    <dgm:cxn modelId="{AB724B1A-A136-4FA7-9D7C-003B1BE61D25}" srcId="{E65F56A0-DBDC-4B0C-8AD0-F3ED2123FF3F}" destId="{CC155543-8567-4561-8E06-7D9817188024}" srcOrd="1" destOrd="0" parTransId="{55733996-81C3-4D69-B655-903470BFFDAD}" sibTransId="{31452247-DBCA-43D6-B4CC-1243CC7E3D63}"/>
    <dgm:cxn modelId="{8DDB6F1B-157B-C24C-B9F9-74B7BF8356F2}" type="presOf" srcId="{E49A065E-07BB-4114-AC4C-C33BBF6D0E83}" destId="{ED9EEDEF-CF13-9344-8A93-CE97A15D52AE}" srcOrd="0" destOrd="0" presId="urn:microsoft.com/office/officeart/2016/7/layout/ChevronBlockProcess"/>
    <dgm:cxn modelId="{BB95EA1E-32D7-7B4E-998C-43EF4DE5A6C2}" type="presOf" srcId="{47B9EF41-FD43-4DDF-85AB-66056C0E543C}" destId="{FD9CFA45-E486-0B47-B82F-17607CB21161}" srcOrd="0" destOrd="0" presId="urn:microsoft.com/office/officeart/2016/7/layout/ChevronBlockProcess"/>
    <dgm:cxn modelId="{18715821-7532-4323-9E7C-B293A7929E3B}" srcId="{8BC5A080-9B21-4763-92ED-1A4DE41F08E1}" destId="{D42F7C97-E044-42C9-9135-4F3818ED6891}" srcOrd="1" destOrd="0" parTransId="{313FC347-FF17-4870-9B7F-3A65C1D6CC8C}" sibTransId="{053351EC-901C-4BA0-8FE0-BF8FFCC89722}"/>
    <dgm:cxn modelId="{3F568021-8DF5-B34F-86CB-CE32F226EA0C}" type="presOf" srcId="{8288237B-33C3-458D-BD93-46FAF29486E4}" destId="{9782FBAF-6235-4B4E-9203-37C5D6C55E48}" srcOrd="0" destOrd="0" presId="urn:microsoft.com/office/officeart/2016/7/layout/ChevronBlockProcess"/>
    <dgm:cxn modelId="{1F056F31-6566-9549-B4A9-58AEB340E821}" type="presOf" srcId="{3FB5139D-1EC2-4F5F-8003-18D288FC3244}" destId="{284B1B6C-F340-F94B-88D6-0911E7A3A844}" srcOrd="0" destOrd="1" presId="urn:microsoft.com/office/officeart/2016/7/layout/ChevronBlockProcess"/>
    <dgm:cxn modelId="{34901534-02C6-4F3E-A065-DFBED5D85660}" srcId="{E49A065E-07BB-4114-AC4C-C33BBF6D0E83}" destId="{3FB5139D-1EC2-4F5F-8003-18D288FC3244}" srcOrd="1" destOrd="0" parTransId="{F39E4BDC-DAE0-4668-ACE6-C0A1324EF38F}" sibTransId="{61EC437E-2104-438C-B89B-4839AF4614E8}"/>
    <dgm:cxn modelId="{EC35D93D-34E6-4AA0-B008-FA2D63D35DFC}" srcId="{E49A065E-07BB-4114-AC4C-C33BBF6D0E83}" destId="{EB702DD3-FBDD-4D68-A5BD-F3B907D2428A}" srcOrd="0" destOrd="0" parTransId="{396D39B9-791E-45F8-AA8F-5716BA376109}" sibTransId="{136451AB-E9D3-401E-A04E-C282438BFF3C}"/>
    <dgm:cxn modelId="{5887DA3E-CC06-A04A-9682-7C63071C61C3}" type="presOf" srcId="{8BC5A080-9B21-4763-92ED-1A4DE41F08E1}" destId="{763994F3-7E2E-AF4F-BEC1-B337C5BF5CCD}" srcOrd="0" destOrd="0" presId="urn:microsoft.com/office/officeart/2016/7/layout/ChevronBlockProcess"/>
    <dgm:cxn modelId="{20C0784A-1956-44FA-B2E5-35AC3DBFDE97}" srcId="{C8B2D010-DCA8-4441-921F-D8F94AAAA04C}" destId="{47B9EF41-FD43-4DDF-85AB-66056C0E543C}" srcOrd="0" destOrd="0" parTransId="{E5EAFDB2-0B90-4679-BB15-71315FCF6FC4}" sibTransId="{A510682C-F3D7-49CC-B872-7AA31B48C96B}"/>
    <dgm:cxn modelId="{37A3D94D-AE29-42AA-BDEF-A1A96CD82C92}" srcId="{D42F7C97-E044-42C9-9135-4F3818ED6891}" destId="{36B3FCAA-7A95-4592-A0F6-B49FA989D1E7}" srcOrd="1" destOrd="0" parTransId="{6B9481FB-E04C-4BC1-9D7D-971C62EA4019}" sibTransId="{89BE3E79-5FC5-4D22-812E-412AF6E80AFC}"/>
    <dgm:cxn modelId="{3EEFC254-4378-4B10-A30D-3E6B1D42B523}" srcId="{8288237B-33C3-458D-BD93-46FAF29486E4}" destId="{72395A13-254C-4AAC-81F1-3B627736CE3E}" srcOrd="2" destOrd="0" parTransId="{EE94C56E-EE7B-4C0A-8D2B-AD8DB0BE7844}" sibTransId="{85006619-19C5-455C-92B1-4715820D5FAC}"/>
    <dgm:cxn modelId="{4C047657-51B1-0740-8169-710BC3B312BB}" type="presOf" srcId="{43D14C9A-B431-4E82-97AA-80C9111228EF}" destId="{284B1B6C-F340-F94B-88D6-0911E7A3A844}" srcOrd="0" destOrd="2" presId="urn:microsoft.com/office/officeart/2016/7/layout/ChevronBlockProcess"/>
    <dgm:cxn modelId="{3AE80D63-B12B-4390-B786-C76BD0A92611}" srcId="{E65F56A0-DBDC-4B0C-8AD0-F3ED2123FF3F}" destId="{C38B3B6E-C14A-4866-83FB-55150C8AD808}" srcOrd="0" destOrd="0" parTransId="{5E4E8642-F0A8-4F27-8669-DB7CC41025D5}" sibTransId="{19285275-76FE-41B3-B202-C95B9E57EBDB}"/>
    <dgm:cxn modelId="{6D618869-8A09-1349-A3A7-C1DC79B97718}" type="presOf" srcId="{E9DEEBDA-CA6C-4CED-9C67-99FF36B2336D}" destId="{D8F0556A-3ECA-E443-84A0-B95C4E30D1FF}" srcOrd="0" destOrd="1" presId="urn:microsoft.com/office/officeart/2016/7/layout/ChevronBlockProcess"/>
    <dgm:cxn modelId="{FCD12677-4A2F-0649-9C5F-B227F47354A6}" type="presOf" srcId="{D42F7C97-E044-42C9-9135-4F3818ED6891}" destId="{46CEA4EA-F609-4246-A845-4FFB7AD4C162}" srcOrd="0" destOrd="0" presId="urn:microsoft.com/office/officeart/2016/7/layout/ChevronBlockProcess"/>
    <dgm:cxn modelId="{320E2F7B-7D6C-8F4F-9086-E30BB5735F89}" type="presOf" srcId="{E65F56A0-DBDC-4B0C-8AD0-F3ED2123FF3F}" destId="{C3F00BC9-51D7-F044-8DB8-30C786CCEC22}" srcOrd="0" destOrd="0" presId="urn:microsoft.com/office/officeart/2016/7/layout/ChevronBlockProcess"/>
    <dgm:cxn modelId="{4E0E467B-D2A8-B140-A4C1-E4E1CCEA8F6D}" type="presOf" srcId="{C8B2D010-DCA8-4441-921F-D8F94AAAA04C}" destId="{1ED3CD2B-C6F7-864C-BACE-2E58A5643A9C}" srcOrd="0" destOrd="0" presId="urn:microsoft.com/office/officeart/2016/7/layout/ChevronBlockProcess"/>
    <dgm:cxn modelId="{8D52047D-7A25-EA43-A3D5-8F29071C6B2A}" type="presOf" srcId="{3800B793-6C75-4FF2-944E-58DB5B7393B1}" destId="{6B9DC6D3-CD4D-EA4C-9451-750680BA5E2A}" srcOrd="0" destOrd="2" presId="urn:microsoft.com/office/officeart/2016/7/layout/ChevronBlockProcess"/>
    <dgm:cxn modelId="{ECEE147E-D886-D942-8203-AB8E1E6F7CF8}" type="presOf" srcId="{D00CD582-B3F3-4957-AE70-ECC7F3D4F938}" destId="{D8F0556A-3ECA-E443-84A0-B95C4E30D1FF}" srcOrd="0" destOrd="0" presId="urn:microsoft.com/office/officeart/2016/7/layout/ChevronBlockProcess"/>
    <dgm:cxn modelId="{3882147F-BDC9-B04C-9D3A-D5FE30D2697A}" type="presOf" srcId="{CC155543-8567-4561-8E06-7D9817188024}" destId="{29931990-424F-6C49-A331-09B73FBE0225}" srcOrd="0" destOrd="1" presId="urn:microsoft.com/office/officeart/2016/7/layout/ChevronBlockProcess"/>
    <dgm:cxn modelId="{EC701480-F939-422B-AC7C-3EE1F9A6A8F3}" srcId="{8BC5A080-9B21-4763-92ED-1A4DE41F08E1}" destId="{C8B2D010-DCA8-4441-921F-D8F94AAAA04C}" srcOrd="0" destOrd="0" parTransId="{07D544B6-EE0C-4383-8282-E15249613384}" sibTransId="{315A49DB-131C-4733-88CC-B398E0428229}"/>
    <dgm:cxn modelId="{B82DBC84-E27A-41A6-A861-03DA2D8FA3F9}" srcId="{8BC5A080-9B21-4763-92ED-1A4DE41F08E1}" destId="{E49A065E-07BB-4114-AC4C-C33BBF6D0E83}" srcOrd="4" destOrd="0" parTransId="{BF5447B2-1E93-4E56-926B-D999463211A7}" sibTransId="{9312E4D0-DFC9-4BEE-9498-4287928A6D22}"/>
    <dgm:cxn modelId="{94F92888-95A9-E844-B062-EC0E6D55DD01}" type="presOf" srcId="{97B07E37-F183-4350-98C9-E690DB2DA0B5}" destId="{6B9DC6D3-CD4D-EA4C-9451-750680BA5E2A}" srcOrd="0" destOrd="0" presId="urn:microsoft.com/office/officeart/2016/7/layout/ChevronBlockProcess"/>
    <dgm:cxn modelId="{B3C900AD-6C0D-AB48-B901-1CE8BD70E21D}" type="presOf" srcId="{EB702DD3-FBDD-4D68-A5BD-F3B907D2428A}" destId="{284B1B6C-F340-F94B-88D6-0911E7A3A844}" srcOrd="0" destOrd="0" presId="urn:microsoft.com/office/officeart/2016/7/layout/ChevronBlockProcess"/>
    <dgm:cxn modelId="{2E4C32B9-5CB6-8F40-8902-26FD6140C685}" type="presOf" srcId="{7438FE27-C7EB-411F-AB73-8B2ECB8399B6}" destId="{29931990-424F-6C49-A331-09B73FBE0225}" srcOrd="0" destOrd="2" presId="urn:microsoft.com/office/officeart/2016/7/layout/ChevronBlockProcess"/>
    <dgm:cxn modelId="{AB1933CC-4EDB-4B9D-94FE-9275AC446E9C}" srcId="{8BC5A080-9B21-4763-92ED-1A4DE41F08E1}" destId="{8288237B-33C3-458D-BD93-46FAF29486E4}" srcOrd="3" destOrd="0" parTransId="{839B6E70-992B-4ED6-8C6E-B22A5C312E35}" sibTransId="{D6C03985-4A37-45FB-BE57-46007F966E12}"/>
    <dgm:cxn modelId="{88B24DE9-E20A-45AD-B782-1864EC95FBC2}" srcId="{E49A065E-07BB-4114-AC4C-C33BBF6D0E83}" destId="{43D14C9A-B431-4E82-97AA-80C9111228EF}" srcOrd="2" destOrd="0" parTransId="{FEDD2D2D-9791-4D8C-BD66-0974D818E319}" sibTransId="{25DF55A1-7709-4EB0-87C7-A8AAE1E57650}"/>
    <dgm:cxn modelId="{360069EB-7C10-864D-8157-FFAD660D8CB9}" type="presOf" srcId="{C38B3B6E-C14A-4866-83FB-55150C8AD808}" destId="{29931990-424F-6C49-A331-09B73FBE0225}" srcOrd="0" destOrd="0" presId="urn:microsoft.com/office/officeart/2016/7/layout/ChevronBlockProcess"/>
    <dgm:cxn modelId="{76795DF0-8DFE-1644-98DF-37E47CDC41B5}" type="presOf" srcId="{36B3FCAA-7A95-4592-A0F6-B49FA989D1E7}" destId="{6B9DC6D3-CD4D-EA4C-9451-750680BA5E2A}" srcOrd="0" destOrd="1" presId="urn:microsoft.com/office/officeart/2016/7/layout/ChevronBlockProcess"/>
    <dgm:cxn modelId="{E8A62BF5-5F18-462F-85B5-99F184FFB48E}" srcId="{D42F7C97-E044-42C9-9135-4F3818ED6891}" destId="{3800B793-6C75-4FF2-944E-58DB5B7393B1}" srcOrd="2" destOrd="0" parTransId="{75FFBF41-77FD-44AA-9716-A62209C299C8}" sibTransId="{3D44FB24-A552-4362-AE7D-87F4B8B97E41}"/>
    <dgm:cxn modelId="{21CF80F8-F865-48B0-9461-3CACC6C509B6}" srcId="{8288237B-33C3-458D-BD93-46FAF29486E4}" destId="{E9DEEBDA-CA6C-4CED-9C67-99FF36B2336D}" srcOrd="1" destOrd="0" parTransId="{D1F1034C-CDE7-4AC6-8C09-E72A44AE1133}" sibTransId="{52C3F39A-811D-4E7B-98DC-5C212C3FE10B}"/>
    <dgm:cxn modelId="{8DF823F9-0371-E74B-8889-62A1CEDC7C4A}" type="presOf" srcId="{72395A13-254C-4AAC-81F1-3B627736CE3E}" destId="{D8F0556A-3ECA-E443-84A0-B95C4E30D1FF}" srcOrd="0" destOrd="2" presId="urn:microsoft.com/office/officeart/2016/7/layout/ChevronBlockProcess"/>
    <dgm:cxn modelId="{3A8D75FC-8CF7-BD40-BF3C-B9B99FDD91A4}" type="presOf" srcId="{F8CD9332-D11F-4FF6-9EF6-4624FC4FBDF1}" destId="{FD9CFA45-E486-0B47-B82F-17607CB21161}" srcOrd="0" destOrd="1" presId="urn:microsoft.com/office/officeart/2016/7/layout/ChevronBlockProcess"/>
    <dgm:cxn modelId="{FB3DCA88-A185-274D-B86D-EC128EF01097}" type="presParOf" srcId="{763994F3-7E2E-AF4F-BEC1-B337C5BF5CCD}" destId="{A4314313-07CB-DE4A-B0BC-14ECF4C57469}" srcOrd="0" destOrd="0" presId="urn:microsoft.com/office/officeart/2016/7/layout/ChevronBlockProcess"/>
    <dgm:cxn modelId="{D7AB5355-C398-ED4B-95F0-BDF3D6065105}" type="presParOf" srcId="{A4314313-07CB-DE4A-B0BC-14ECF4C57469}" destId="{1ED3CD2B-C6F7-864C-BACE-2E58A5643A9C}" srcOrd="0" destOrd="0" presId="urn:microsoft.com/office/officeart/2016/7/layout/ChevronBlockProcess"/>
    <dgm:cxn modelId="{FCD640F2-097E-2E4E-AE50-A0263DA88E6E}" type="presParOf" srcId="{A4314313-07CB-DE4A-B0BC-14ECF4C57469}" destId="{FD9CFA45-E486-0B47-B82F-17607CB21161}" srcOrd="1" destOrd="0" presId="urn:microsoft.com/office/officeart/2016/7/layout/ChevronBlockProcess"/>
    <dgm:cxn modelId="{2E20C826-A51A-3B43-92CA-A849EAAAD3FD}" type="presParOf" srcId="{763994F3-7E2E-AF4F-BEC1-B337C5BF5CCD}" destId="{B37E2978-1C55-BF4B-8DAE-55D796918DE5}" srcOrd="1" destOrd="0" presId="urn:microsoft.com/office/officeart/2016/7/layout/ChevronBlockProcess"/>
    <dgm:cxn modelId="{B86136F7-E97B-4144-A511-6D8FC45C4782}" type="presParOf" srcId="{763994F3-7E2E-AF4F-BEC1-B337C5BF5CCD}" destId="{C649B3BA-CD3B-0346-AAC4-FEDEA3B911E2}" srcOrd="2" destOrd="0" presId="urn:microsoft.com/office/officeart/2016/7/layout/ChevronBlockProcess"/>
    <dgm:cxn modelId="{F288A1B6-E1F6-3247-BD34-780E95A8D541}" type="presParOf" srcId="{C649B3BA-CD3B-0346-AAC4-FEDEA3B911E2}" destId="{46CEA4EA-F609-4246-A845-4FFB7AD4C162}" srcOrd="0" destOrd="0" presId="urn:microsoft.com/office/officeart/2016/7/layout/ChevronBlockProcess"/>
    <dgm:cxn modelId="{506357E4-A607-F343-BC7C-0034D40000C1}" type="presParOf" srcId="{C649B3BA-CD3B-0346-AAC4-FEDEA3B911E2}" destId="{6B9DC6D3-CD4D-EA4C-9451-750680BA5E2A}" srcOrd="1" destOrd="0" presId="urn:microsoft.com/office/officeart/2016/7/layout/ChevronBlockProcess"/>
    <dgm:cxn modelId="{D0B3EB45-1997-0142-8054-5776F059ED69}" type="presParOf" srcId="{763994F3-7E2E-AF4F-BEC1-B337C5BF5CCD}" destId="{29FE87B7-00F6-6447-9F53-377C1391BF3D}" srcOrd="3" destOrd="0" presId="urn:microsoft.com/office/officeart/2016/7/layout/ChevronBlockProcess"/>
    <dgm:cxn modelId="{14070A2B-9EA6-AB48-9CDB-F56B06BF80EC}" type="presParOf" srcId="{763994F3-7E2E-AF4F-BEC1-B337C5BF5CCD}" destId="{3193C98D-DA40-A44C-87CB-B518C5C54F72}" srcOrd="4" destOrd="0" presId="urn:microsoft.com/office/officeart/2016/7/layout/ChevronBlockProcess"/>
    <dgm:cxn modelId="{3FB5C6F1-BABF-4849-B1F2-5F99478388E0}" type="presParOf" srcId="{3193C98D-DA40-A44C-87CB-B518C5C54F72}" destId="{C3F00BC9-51D7-F044-8DB8-30C786CCEC22}" srcOrd="0" destOrd="0" presId="urn:microsoft.com/office/officeart/2016/7/layout/ChevronBlockProcess"/>
    <dgm:cxn modelId="{AA9A8F5E-4C34-934F-AB78-7286DEE5B491}" type="presParOf" srcId="{3193C98D-DA40-A44C-87CB-B518C5C54F72}" destId="{29931990-424F-6C49-A331-09B73FBE0225}" srcOrd="1" destOrd="0" presId="urn:microsoft.com/office/officeart/2016/7/layout/ChevronBlockProcess"/>
    <dgm:cxn modelId="{EADE0C3B-E450-B247-A3FC-5E8710783A77}" type="presParOf" srcId="{763994F3-7E2E-AF4F-BEC1-B337C5BF5CCD}" destId="{FF7912E3-E67E-3D45-AAFE-F2E4EE2BC5F4}" srcOrd="5" destOrd="0" presId="urn:microsoft.com/office/officeart/2016/7/layout/ChevronBlockProcess"/>
    <dgm:cxn modelId="{A0A99D74-4F72-3B4E-81A7-2B6D8F10255E}" type="presParOf" srcId="{763994F3-7E2E-AF4F-BEC1-B337C5BF5CCD}" destId="{FF9557E7-3941-4B46-B55C-0020CDB32B20}" srcOrd="6" destOrd="0" presId="urn:microsoft.com/office/officeart/2016/7/layout/ChevronBlockProcess"/>
    <dgm:cxn modelId="{FA7DA113-AC03-674A-9A5A-B0D5D724A166}" type="presParOf" srcId="{FF9557E7-3941-4B46-B55C-0020CDB32B20}" destId="{9782FBAF-6235-4B4E-9203-37C5D6C55E48}" srcOrd="0" destOrd="0" presId="urn:microsoft.com/office/officeart/2016/7/layout/ChevronBlockProcess"/>
    <dgm:cxn modelId="{4C4D819D-F3A7-E647-89ED-A7A403257713}" type="presParOf" srcId="{FF9557E7-3941-4B46-B55C-0020CDB32B20}" destId="{D8F0556A-3ECA-E443-84A0-B95C4E30D1FF}" srcOrd="1" destOrd="0" presId="urn:microsoft.com/office/officeart/2016/7/layout/ChevronBlockProcess"/>
    <dgm:cxn modelId="{F2C2115F-66A1-7643-B1B0-9D28840E60EC}" type="presParOf" srcId="{763994F3-7E2E-AF4F-BEC1-B337C5BF5CCD}" destId="{FB413907-4C28-3144-847B-25242D4F9D46}" srcOrd="7" destOrd="0" presId="urn:microsoft.com/office/officeart/2016/7/layout/ChevronBlockProcess"/>
    <dgm:cxn modelId="{D8DE648F-72E7-E844-A9AB-86EED29C4115}" type="presParOf" srcId="{763994F3-7E2E-AF4F-BEC1-B337C5BF5CCD}" destId="{33F5778A-6996-514E-8F7D-3973868AAF27}" srcOrd="8" destOrd="0" presId="urn:microsoft.com/office/officeart/2016/7/layout/ChevronBlockProcess"/>
    <dgm:cxn modelId="{4CEA33BE-7BE3-3345-B7F5-E10DC0ECD64D}" type="presParOf" srcId="{33F5778A-6996-514E-8F7D-3973868AAF27}" destId="{ED9EEDEF-CF13-9344-8A93-CE97A15D52AE}" srcOrd="0" destOrd="0" presId="urn:microsoft.com/office/officeart/2016/7/layout/ChevronBlockProcess"/>
    <dgm:cxn modelId="{A090F05A-555E-BF4E-8D53-9F21D7DC0A80}" type="presParOf" srcId="{33F5778A-6996-514E-8F7D-3973868AAF27}" destId="{284B1B6C-F340-F94B-88D6-0911E7A3A844}" srcOrd="1" destOrd="0" presId="urn:microsoft.com/office/officeart/2016/7/layout/ChevronBlock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D3CD2B-C6F7-864C-BACE-2E58A5643A9C}">
      <dsp:nvSpPr>
        <dsp:cNvPr id="0" name=""/>
        <dsp:cNvSpPr/>
      </dsp:nvSpPr>
      <dsp:spPr>
        <a:xfrm>
          <a:off x="3054" y="935636"/>
          <a:ext cx="1746848" cy="524054"/>
        </a:xfrm>
        <a:prstGeom prst="chevron">
          <a:avLst>
            <a:gd name="adj" fmla="val 3000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600" b="1" kern="1200" dirty="0"/>
            <a:t>Reality</a:t>
          </a:r>
          <a:endParaRPr lang="en-US" sz="1600" kern="1200" dirty="0"/>
        </a:p>
      </dsp:txBody>
      <dsp:txXfrm>
        <a:off x="160270" y="935636"/>
        <a:ext cx="1432416" cy="524054"/>
      </dsp:txXfrm>
    </dsp:sp>
    <dsp:sp modelId="{FD9CFA45-E486-0B47-B82F-17607CB21161}">
      <dsp:nvSpPr>
        <dsp:cNvPr id="0" name=""/>
        <dsp:cNvSpPr/>
      </dsp:nvSpPr>
      <dsp:spPr>
        <a:xfrm>
          <a:off x="3054" y="1459691"/>
          <a:ext cx="1589632" cy="2282855"/>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616" tIns="125616" rIns="125616" bIns="251233" numCol="1" spcCol="1270" anchor="t" anchorCtr="0">
          <a:noAutofit/>
        </a:bodyPr>
        <a:lstStyle/>
        <a:p>
          <a:pPr marL="0" lvl="0" indent="0" algn="l" defTabSz="533400">
            <a:lnSpc>
              <a:spcPct val="100000"/>
            </a:lnSpc>
            <a:spcBef>
              <a:spcPct val="0"/>
            </a:spcBef>
            <a:spcAft>
              <a:spcPct val="35000"/>
            </a:spcAft>
            <a:buNone/>
          </a:pPr>
          <a:r>
            <a:rPr lang="en-US" sz="1200" kern="1200" dirty="0"/>
            <a:t>• Honest assessment of current cash flow, debts, and obligations</a:t>
          </a:r>
        </a:p>
        <a:p>
          <a:pPr marL="0" lvl="0" indent="0" algn="l" defTabSz="533400">
            <a:lnSpc>
              <a:spcPct val="100000"/>
            </a:lnSpc>
            <a:spcBef>
              <a:spcPct val="0"/>
            </a:spcBef>
            <a:spcAft>
              <a:spcPct val="35000"/>
            </a:spcAft>
            <a:buNone/>
          </a:pPr>
          <a:r>
            <a:rPr lang="en-US" sz="1200" kern="1200" dirty="0"/>
            <a:t>• Transparent communication with board, staff, and key stakeholders</a:t>
          </a:r>
        </a:p>
      </dsp:txBody>
      <dsp:txXfrm>
        <a:off x="3054" y="1459691"/>
        <a:ext cx="1589632" cy="2282855"/>
      </dsp:txXfrm>
    </dsp:sp>
    <dsp:sp modelId="{46CEA4EA-F609-4246-A845-4FFB7AD4C162}">
      <dsp:nvSpPr>
        <dsp:cNvPr id="0" name=""/>
        <dsp:cNvSpPr/>
      </dsp:nvSpPr>
      <dsp:spPr>
        <a:xfrm>
          <a:off x="1707057" y="935636"/>
          <a:ext cx="1746848" cy="524054"/>
        </a:xfrm>
        <a:prstGeom prst="chevron">
          <a:avLst>
            <a:gd name="adj" fmla="val 30000"/>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600" b="1" kern="1200" dirty="0"/>
            <a:t>Stabilize the Situation</a:t>
          </a:r>
          <a:endParaRPr lang="en-US" sz="1600" kern="1200" dirty="0"/>
        </a:p>
      </dsp:txBody>
      <dsp:txXfrm>
        <a:off x="1864273" y="935636"/>
        <a:ext cx="1432416" cy="524054"/>
      </dsp:txXfrm>
    </dsp:sp>
    <dsp:sp modelId="{6B9DC6D3-CD4D-EA4C-9451-750680BA5E2A}">
      <dsp:nvSpPr>
        <dsp:cNvPr id="0" name=""/>
        <dsp:cNvSpPr/>
      </dsp:nvSpPr>
      <dsp:spPr>
        <a:xfrm>
          <a:off x="1707057" y="1459691"/>
          <a:ext cx="1589632" cy="2282855"/>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616" tIns="125616" rIns="125616" bIns="251233" numCol="1" spcCol="1270" anchor="t" anchorCtr="0">
          <a:noAutofit/>
        </a:bodyPr>
        <a:lstStyle/>
        <a:p>
          <a:pPr marL="0" lvl="0" indent="0" algn="l" defTabSz="533400">
            <a:lnSpc>
              <a:spcPct val="100000"/>
            </a:lnSpc>
            <a:spcBef>
              <a:spcPct val="0"/>
            </a:spcBef>
            <a:spcAft>
              <a:spcPct val="35000"/>
            </a:spcAft>
            <a:buNone/>
          </a:pPr>
          <a:r>
            <a:rPr lang="en-US" sz="1200" kern="1200"/>
            <a:t>• Cut unnecessary expenses without cutting core mission</a:t>
          </a:r>
          <a:endParaRPr lang="en-US" sz="1200" kern="1200" dirty="0"/>
        </a:p>
        <a:p>
          <a:pPr marL="0" lvl="0" indent="0" algn="l" defTabSz="533400">
            <a:lnSpc>
              <a:spcPct val="100000"/>
            </a:lnSpc>
            <a:spcBef>
              <a:spcPct val="0"/>
            </a:spcBef>
            <a:spcAft>
              <a:spcPct val="35000"/>
            </a:spcAft>
            <a:buNone/>
          </a:pPr>
          <a:r>
            <a:rPr lang="en-US" sz="1200" kern="1200"/>
            <a:t>• Prioritize payroll, essential programs, and critical obligations</a:t>
          </a:r>
        </a:p>
        <a:p>
          <a:pPr marL="0" lvl="0" indent="0" algn="l" defTabSz="533400">
            <a:lnSpc>
              <a:spcPct val="100000"/>
            </a:lnSpc>
            <a:spcBef>
              <a:spcPct val="0"/>
            </a:spcBef>
            <a:spcAft>
              <a:spcPct val="35000"/>
            </a:spcAft>
            <a:buNone/>
          </a:pPr>
          <a:r>
            <a:rPr lang="en-US" sz="1200" kern="1200" dirty="0"/>
            <a:t>• Negotiate with vendors and lenders</a:t>
          </a:r>
        </a:p>
      </dsp:txBody>
      <dsp:txXfrm>
        <a:off x="1707057" y="1459691"/>
        <a:ext cx="1589632" cy="2282855"/>
      </dsp:txXfrm>
    </dsp:sp>
    <dsp:sp modelId="{C3F00BC9-51D7-F044-8DB8-30C786CCEC22}">
      <dsp:nvSpPr>
        <dsp:cNvPr id="0" name=""/>
        <dsp:cNvSpPr/>
      </dsp:nvSpPr>
      <dsp:spPr>
        <a:xfrm>
          <a:off x="3411061" y="935636"/>
          <a:ext cx="1746848" cy="524054"/>
        </a:xfrm>
        <a:prstGeom prst="chevron">
          <a:avLst>
            <a:gd name="adj" fmla="val 30000"/>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600" b="1" kern="1200"/>
            <a:t>Rebuild Trust</a:t>
          </a:r>
          <a:endParaRPr lang="en-US" sz="1600" kern="1200" dirty="0"/>
        </a:p>
      </dsp:txBody>
      <dsp:txXfrm>
        <a:off x="3568277" y="935636"/>
        <a:ext cx="1432416" cy="524054"/>
      </dsp:txXfrm>
    </dsp:sp>
    <dsp:sp modelId="{29931990-424F-6C49-A331-09B73FBE0225}">
      <dsp:nvSpPr>
        <dsp:cNvPr id="0" name=""/>
        <dsp:cNvSpPr/>
      </dsp:nvSpPr>
      <dsp:spPr>
        <a:xfrm>
          <a:off x="3411061" y="1459691"/>
          <a:ext cx="1589632" cy="2282855"/>
        </a:xfrm>
        <a:prstGeom prst="rect">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616" tIns="125616" rIns="125616" bIns="251233" numCol="1" spcCol="1270" anchor="t" anchorCtr="0">
          <a:noAutofit/>
        </a:bodyPr>
        <a:lstStyle/>
        <a:p>
          <a:pPr marL="0" lvl="0" indent="0" algn="l" defTabSz="533400">
            <a:lnSpc>
              <a:spcPct val="100000"/>
            </a:lnSpc>
            <a:spcBef>
              <a:spcPct val="0"/>
            </a:spcBef>
            <a:spcAft>
              <a:spcPct val="35000"/>
            </a:spcAft>
            <a:buNone/>
          </a:pPr>
          <a:r>
            <a:rPr lang="en-US" sz="1200" kern="1200" dirty="0"/>
            <a:t>• Strengthen accountability and internal controls</a:t>
          </a:r>
        </a:p>
        <a:p>
          <a:pPr marL="0" lvl="0" indent="0" algn="l" defTabSz="533400">
            <a:lnSpc>
              <a:spcPct val="100000"/>
            </a:lnSpc>
            <a:spcBef>
              <a:spcPct val="0"/>
            </a:spcBef>
            <a:spcAft>
              <a:spcPct val="35000"/>
            </a:spcAft>
            <a:buNone/>
          </a:pPr>
          <a:r>
            <a:rPr lang="en-US" sz="1200" kern="1200" dirty="0"/>
            <a:t>• Provide clear, regular financial reporting</a:t>
          </a:r>
        </a:p>
        <a:p>
          <a:pPr marL="0" lvl="0" indent="0" algn="l" defTabSz="533400">
            <a:lnSpc>
              <a:spcPct val="100000"/>
            </a:lnSpc>
            <a:spcBef>
              <a:spcPct val="0"/>
            </a:spcBef>
            <a:spcAft>
              <a:spcPct val="35000"/>
            </a:spcAft>
            <a:buNone/>
          </a:pPr>
          <a:r>
            <a:rPr lang="en-US" sz="1200" kern="1200" dirty="0"/>
            <a:t>• Share a hopeful but realistic turnaround plan with donors</a:t>
          </a:r>
        </a:p>
      </dsp:txBody>
      <dsp:txXfrm>
        <a:off x="3411061" y="1459691"/>
        <a:ext cx="1589632" cy="2282855"/>
      </dsp:txXfrm>
    </dsp:sp>
    <dsp:sp modelId="{9782FBAF-6235-4B4E-9203-37C5D6C55E48}">
      <dsp:nvSpPr>
        <dsp:cNvPr id="0" name=""/>
        <dsp:cNvSpPr/>
      </dsp:nvSpPr>
      <dsp:spPr>
        <a:xfrm>
          <a:off x="5115064" y="935636"/>
          <a:ext cx="1746848" cy="524054"/>
        </a:xfrm>
        <a:prstGeom prst="chevron">
          <a:avLst>
            <a:gd name="adj" fmla="val 30000"/>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600" b="1" kern="1200"/>
            <a:t>Reignite the Mission</a:t>
          </a:r>
          <a:endParaRPr lang="en-US" sz="1600" kern="1200" dirty="0"/>
        </a:p>
      </dsp:txBody>
      <dsp:txXfrm>
        <a:off x="5272280" y="935636"/>
        <a:ext cx="1432416" cy="524054"/>
      </dsp:txXfrm>
    </dsp:sp>
    <dsp:sp modelId="{D8F0556A-3ECA-E443-84A0-B95C4E30D1FF}">
      <dsp:nvSpPr>
        <dsp:cNvPr id="0" name=""/>
        <dsp:cNvSpPr/>
      </dsp:nvSpPr>
      <dsp:spPr>
        <a:xfrm>
          <a:off x="5115064" y="1459691"/>
          <a:ext cx="1589632" cy="2282855"/>
        </a:xfrm>
        <a:prstGeom prst="rect">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616" tIns="125616" rIns="125616" bIns="251233" numCol="1" spcCol="1270" anchor="t" anchorCtr="0">
          <a:noAutofit/>
        </a:bodyPr>
        <a:lstStyle/>
        <a:p>
          <a:pPr marL="0" lvl="0" indent="0" algn="l" defTabSz="533400">
            <a:lnSpc>
              <a:spcPct val="100000"/>
            </a:lnSpc>
            <a:spcBef>
              <a:spcPct val="0"/>
            </a:spcBef>
            <a:spcAft>
              <a:spcPct val="35000"/>
            </a:spcAft>
            <a:buNone/>
          </a:pPr>
          <a:r>
            <a:rPr lang="en-US" sz="1200" kern="1200"/>
            <a:t>• Recast vision: why this ministry matters now</a:t>
          </a:r>
        </a:p>
        <a:p>
          <a:pPr marL="0" lvl="0" indent="0" algn="l" defTabSz="533400">
            <a:lnSpc>
              <a:spcPct val="100000"/>
            </a:lnSpc>
            <a:spcBef>
              <a:spcPct val="0"/>
            </a:spcBef>
            <a:spcAft>
              <a:spcPct val="35000"/>
            </a:spcAft>
            <a:buNone/>
          </a:pPr>
          <a:r>
            <a:rPr lang="en-US" sz="1200" kern="1200"/>
            <a:t>• Engage donors with stories of impact, not just needs</a:t>
          </a:r>
        </a:p>
        <a:p>
          <a:pPr marL="0" lvl="0" indent="0" algn="l" defTabSz="533400">
            <a:lnSpc>
              <a:spcPct val="100000"/>
            </a:lnSpc>
            <a:spcBef>
              <a:spcPct val="0"/>
            </a:spcBef>
            <a:spcAft>
              <a:spcPct val="35000"/>
            </a:spcAft>
            <a:buNone/>
          </a:pPr>
          <a:r>
            <a:rPr lang="en-US" sz="1200" kern="1200" dirty="0"/>
            <a:t>• Align budget with mission priorities</a:t>
          </a:r>
        </a:p>
      </dsp:txBody>
      <dsp:txXfrm>
        <a:off x="5115064" y="1459691"/>
        <a:ext cx="1589632" cy="2282855"/>
      </dsp:txXfrm>
    </dsp:sp>
    <dsp:sp modelId="{ED9EEDEF-CF13-9344-8A93-CE97A15D52AE}">
      <dsp:nvSpPr>
        <dsp:cNvPr id="0" name=""/>
        <dsp:cNvSpPr/>
      </dsp:nvSpPr>
      <dsp:spPr>
        <a:xfrm>
          <a:off x="6819068" y="935636"/>
          <a:ext cx="1746848" cy="524054"/>
        </a:xfrm>
        <a:prstGeom prst="chevron">
          <a:avLst>
            <a:gd name="adj" fmla="val 30000"/>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600" b="1" kern="1200"/>
            <a:t>Chart the Path Forward</a:t>
          </a:r>
          <a:endParaRPr lang="en-US" sz="1600" kern="1200"/>
        </a:p>
      </dsp:txBody>
      <dsp:txXfrm>
        <a:off x="6976284" y="935636"/>
        <a:ext cx="1432416" cy="524054"/>
      </dsp:txXfrm>
    </dsp:sp>
    <dsp:sp modelId="{284B1B6C-F340-F94B-88D6-0911E7A3A844}">
      <dsp:nvSpPr>
        <dsp:cNvPr id="0" name=""/>
        <dsp:cNvSpPr/>
      </dsp:nvSpPr>
      <dsp:spPr>
        <a:xfrm>
          <a:off x="6819068" y="1459691"/>
          <a:ext cx="1589632" cy="2282855"/>
        </a:xfrm>
        <a:prstGeom prst="rect">
          <a:avLst/>
        </a:prstGeom>
        <a:solidFill>
          <a:schemeClr val="accent6">
            <a:tint val="40000"/>
            <a:alpha val="90000"/>
            <a:hueOff val="0"/>
            <a:satOff val="0"/>
            <a:lumOff val="0"/>
            <a:alphaOff val="0"/>
          </a:schemeClr>
        </a:solidFill>
        <a:ln w="25400" cap="flat"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616" tIns="125616" rIns="125616" bIns="251233" numCol="1" spcCol="1270" anchor="t" anchorCtr="0">
          <a:noAutofit/>
        </a:bodyPr>
        <a:lstStyle/>
        <a:p>
          <a:pPr marL="0" lvl="0" indent="0" algn="l" defTabSz="533400">
            <a:lnSpc>
              <a:spcPct val="100000"/>
            </a:lnSpc>
            <a:spcBef>
              <a:spcPct val="0"/>
            </a:spcBef>
            <a:spcAft>
              <a:spcPct val="35000"/>
            </a:spcAft>
            <a:buNone/>
          </a:pPr>
          <a:r>
            <a:rPr lang="en-US" sz="1200" kern="1200" dirty="0"/>
            <a:t>• Create a 1-year sustainability plan</a:t>
          </a:r>
        </a:p>
        <a:p>
          <a:pPr marL="0" lvl="0" indent="0" algn="l" defTabSz="533400">
            <a:lnSpc>
              <a:spcPct val="100000"/>
            </a:lnSpc>
            <a:spcBef>
              <a:spcPct val="0"/>
            </a:spcBef>
            <a:spcAft>
              <a:spcPct val="35000"/>
            </a:spcAft>
            <a:buNone/>
          </a:pPr>
          <a:r>
            <a:rPr lang="en-US" sz="1200" kern="1200" dirty="0"/>
            <a:t>• Explore partnerships, new revenue streams, and grants</a:t>
          </a:r>
        </a:p>
        <a:p>
          <a:pPr marL="0" lvl="0" indent="0" algn="l" defTabSz="533400">
            <a:lnSpc>
              <a:spcPct val="100000"/>
            </a:lnSpc>
            <a:spcBef>
              <a:spcPct val="0"/>
            </a:spcBef>
            <a:spcAft>
              <a:spcPct val="35000"/>
            </a:spcAft>
            <a:buNone/>
          </a:pPr>
          <a:r>
            <a:rPr lang="en-US" sz="1200" kern="1200" dirty="0"/>
            <a:t>• Build reserves for long-term resilience</a:t>
          </a:r>
        </a:p>
      </dsp:txBody>
      <dsp:txXfrm>
        <a:off x="6819068" y="1459691"/>
        <a:ext cx="1589632" cy="2282855"/>
      </dsp:txXfrm>
    </dsp:sp>
  </dsp:spTree>
</dsp:drawing>
</file>

<file path=ppt/diagrams/layout1.xml><?xml version="1.0" encoding="utf-8"?>
<dgm:layoutDef xmlns:dgm="http://schemas.openxmlformats.org/drawingml/2006/diagram" xmlns:a="http://schemas.openxmlformats.org/drawingml/2006/main" uniqueId="urn:microsoft.com/office/officeart/2016/7/layout/ChevronBlockProcess">
  <dgm:title val="Chevron Block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28"/>
      <dgm:constr type="primFontSz" for="des" forName="desTx" refType="primFontSz" refFor="des" refForName="parTx" op="lte" fact="0.75"/>
      <dgm:constr type="h" for="des" forName="desTx" op="equ"/>
      <dgm:constr type="w" for="ch" forName="space" refType="w" op="equ" fact="-0.005"/>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91"/>
              <dgm:constr type="t" for="ch" forName="desTx" refType="h" refFor="ch" refForName="parTx"/>
            </dgm:constrLst>
          </dgm:if>
          <dgm:else name="Name9">
            <dgm:constrLst>
              <dgm:constr type="l" for="ch" forName="parTx"/>
              <dgm:constr type="w" for="ch" forName="parTx" refType="w"/>
              <dgm:constr type="t" for="ch" forName="parTx"/>
              <dgm:constr type="l" for="ch" forName="desTx" refType="w" fact="0.09"/>
              <dgm:constr type="w" for="ch" forName="desTx" refType="w" refFor="ch" refForName="parTx" fact="0.91"/>
              <dgm:constr type="t" for="ch" forName="desTx" refType="h" refFor="ch" refForName="parTx"/>
            </dgm:constrLst>
          </dgm:else>
        </dgm:choose>
        <dgm:ruleLst>
          <dgm:rule type="h" val="INF" fact="NaN" max="NaN"/>
        </dgm:ruleLst>
        <dgm:layoutNode name="parTx" styleLbl="alignNode1">
          <dgm:varLst>
            <dgm:chMax val="0"/>
            <dgm:chPref val="0"/>
          </dgm:varLst>
          <dgm:alg type="tx"/>
          <dgm:choose name="Name10">
            <dgm:if name="Name11" func="var" arg="dir" op="equ" val="norm">
              <dgm:shape xmlns:r="http://schemas.openxmlformats.org/officeDocument/2006/relationships" type="chevron" r:blip="">
                <dgm:adjLst>
                  <dgm:adj idx="1" val="0.3"/>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3"/>
                <dgm:constr type="h"/>
                <dgm:constr type="tMarg" refType="w" fact="0.105"/>
                <dgm:constr type="bMarg" refType="w" fact="0.105"/>
                <dgm:constr type="lMarg" refType="w" fact="0.105"/>
                <dgm:constr type="rMarg" refType="w" fact="0.105"/>
              </dgm:constrLst>
            </dgm:if>
            <dgm:else name="Name15">
              <dgm:constrLst>
                <dgm:constr type="h" refType="w" op="lte" fact="0.3"/>
                <dgm:constr type="h"/>
                <dgm:constr type="tMarg" refType="w" fact="0.105"/>
                <dgm:constr type="bMarg" refType="w" fact="0.105"/>
                <dgm:constr type="lMarg" refType="w" fact="0.105"/>
                <dgm:constr type="rMarg" refType="w" fact="0.105"/>
              </dgm:constrLst>
            </dgm:else>
          </dgm:choose>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0"/>
            <dgm:constr type="tMarg" refType="w" fact="0.224"/>
            <dgm:constr type="bMarg" refType="w" fact="0.448"/>
            <dgm:constr type="lMarg" refType="w" fact="0.224"/>
            <dgm:constr type="rMarg" refType="w" fact="0.224"/>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9/2/25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9/2/25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9/2/25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9/2/25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title"/>
          </p:nvPr>
        </p:nvSpPr>
        <p:spPr>
          <a:xfrm>
            <a:off x="972659" y="1381314"/>
            <a:ext cx="7540322" cy="2928470"/>
          </a:xfrm>
        </p:spPr>
        <p:txBody>
          <a:bodyPr vert="horz" lIns="91440" tIns="45720" rIns="91440" bIns="45720" rtlCol="0" anchor="b">
            <a:normAutofit/>
          </a:bodyPr>
          <a:lstStyle/>
          <a:p>
            <a:pPr algn="l" defTabSz="914400">
              <a:lnSpc>
                <a:spcPct val="90000"/>
              </a:lnSpc>
              <a:defRPr sz="3600" b="1">
                <a:solidFill>
                  <a:srgbClr val="003366"/>
                </a:solidFill>
              </a:defRPr>
            </a:pPr>
            <a:r>
              <a:rPr lang="en-US" sz="5400" kern="1200" dirty="0">
                <a:solidFill>
                  <a:srgbClr val="FFFFFF"/>
                </a:solidFill>
                <a:latin typeface="+mj-lt"/>
                <a:ea typeface="+mj-ea"/>
                <a:cs typeface="+mj-cs"/>
              </a:rPr>
              <a:t>M</a:t>
            </a:r>
            <a:r>
              <a:rPr lang="en-US" kern="1200" dirty="0">
                <a:solidFill>
                  <a:srgbClr val="FFFFFF"/>
                </a:solidFill>
                <a:latin typeface="+mj-lt"/>
                <a:ea typeface="+mj-ea"/>
                <a:cs typeface="+mj-cs"/>
              </a:rPr>
              <a:t>ISSION</a:t>
            </a:r>
            <a:r>
              <a:rPr lang="en-US" sz="5400" kern="1200" dirty="0">
                <a:solidFill>
                  <a:srgbClr val="FFFFFF"/>
                </a:solidFill>
                <a:latin typeface="+mj-lt"/>
                <a:ea typeface="+mj-ea"/>
                <a:cs typeface="+mj-cs"/>
              </a:rPr>
              <a:t> Z</a:t>
            </a:r>
            <a:r>
              <a:rPr lang="en-US" kern="1200" dirty="0">
                <a:solidFill>
                  <a:srgbClr val="FFFFFF"/>
                </a:solidFill>
                <a:latin typeface="+mj-lt"/>
                <a:ea typeface="+mj-ea"/>
                <a:cs typeface="+mj-cs"/>
              </a:rPr>
              <a:t>ERO</a:t>
            </a:r>
            <a:br>
              <a:rPr lang="en-US" kern="1200" dirty="0">
                <a:solidFill>
                  <a:srgbClr val="FFFFFF"/>
                </a:solidFill>
                <a:latin typeface="+mj-lt"/>
                <a:ea typeface="+mj-ea"/>
                <a:cs typeface="+mj-cs"/>
              </a:rPr>
            </a:br>
            <a:br>
              <a:rPr lang="en-US" sz="4200" kern="1200" dirty="0">
                <a:solidFill>
                  <a:srgbClr val="FFFFFF"/>
                </a:solidFill>
                <a:latin typeface="+mj-lt"/>
                <a:ea typeface="+mj-ea"/>
                <a:cs typeface="+mj-cs"/>
              </a:rPr>
            </a:br>
            <a:r>
              <a:rPr lang="en-US" sz="3200" kern="1200" dirty="0">
                <a:solidFill>
                  <a:srgbClr val="FFFFFF"/>
                </a:solidFill>
                <a:latin typeface="+mj-lt"/>
                <a:ea typeface="+mj-ea"/>
                <a:cs typeface="+mj-cs"/>
              </a:rPr>
              <a:t>Returning to the Core Mission</a:t>
            </a:r>
            <a:br>
              <a:rPr lang="en-US" sz="3200" kern="1200" dirty="0">
                <a:solidFill>
                  <a:srgbClr val="FFFFFF"/>
                </a:solidFill>
                <a:latin typeface="+mj-lt"/>
                <a:ea typeface="+mj-ea"/>
                <a:cs typeface="+mj-cs"/>
              </a:rPr>
            </a:br>
            <a:endParaRPr lang="en-US" sz="4200" kern="1200" dirty="0">
              <a:solidFill>
                <a:srgbClr val="FFFFFF"/>
              </a:solidFill>
              <a:latin typeface="+mj-lt"/>
              <a:ea typeface="+mj-ea"/>
              <a:cs typeface="+mj-cs"/>
            </a:endParaRPr>
          </a:p>
        </p:txBody>
      </p:sp>
      <p:sp>
        <p:nvSpPr>
          <p:cNvPr id="4" name="Title 1">
            <a:extLst>
              <a:ext uri="{FF2B5EF4-FFF2-40B4-BE49-F238E27FC236}">
                <a16:creationId xmlns:a16="http://schemas.microsoft.com/office/drawing/2014/main" id="{233D8EDE-5F95-D698-0967-189C87E03D4A}"/>
              </a:ext>
            </a:extLst>
          </p:cNvPr>
          <p:cNvSpPr txBox="1">
            <a:spLocks/>
          </p:cNvSpPr>
          <p:nvPr/>
        </p:nvSpPr>
        <p:spPr>
          <a:xfrm>
            <a:off x="986118" y="4630382"/>
            <a:ext cx="7540322" cy="1033153"/>
          </a:xfrm>
          <a:prstGeom prst="rect">
            <a:avLst/>
          </a:prstGeom>
        </p:spPr>
        <p:txBody>
          <a:bodyPr vert="horz" lIns="91440" tIns="45720" rIns="91440" bIns="45720" rtlCol="0" anchor="b">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defTabSz="914400">
              <a:lnSpc>
                <a:spcPct val="90000"/>
              </a:lnSpc>
              <a:defRPr sz="3600" b="1">
                <a:solidFill>
                  <a:srgbClr val="003366"/>
                </a:solidFill>
              </a:defRPr>
            </a:pPr>
            <a:r>
              <a:rPr lang="en-US" sz="2800" b="1" dirty="0">
                <a:solidFill>
                  <a:schemeClr val="tx2"/>
                </a:solidFill>
              </a:rPr>
              <a:t>A Ministry Turning Point Approach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DB8946-D601-7471-E31A-7976841245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68DD33-8DF7-6D9F-1570-5E3238209A53}"/>
              </a:ext>
            </a:extLst>
          </p:cNvPr>
          <p:cNvSpPr>
            <a:spLocks noGrp="1"/>
          </p:cNvSpPr>
          <p:nvPr>
            <p:ph type="title"/>
          </p:nvPr>
        </p:nvSpPr>
        <p:spPr>
          <a:xfrm>
            <a:off x="247724" y="169481"/>
            <a:ext cx="4184569" cy="797992"/>
          </a:xfrm>
        </p:spPr>
        <p:txBody>
          <a:bodyPr vert="horz" lIns="91440" tIns="45720" rIns="91440" bIns="45720" rtlCol="0" anchor="ctr">
            <a:normAutofit/>
          </a:bodyPr>
          <a:lstStyle/>
          <a:p>
            <a:pPr algn="l" defTabSz="914400">
              <a:lnSpc>
                <a:spcPct val="90000"/>
              </a:lnSpc>
            </a:pPr>
            <a:r>
              <a:rPr lang="en-US" sz="3500" dirty="0">
                <a:solidFill>
                  <a:schemeClr val="tx2"/>
                </a:solidFill>
              </a:rPr>
              <a:t>SHARING THE LOAD</a:t>
            </a:r>
            <a:endParaRPr lang="en-US" sz="3500" kern="1200" dirty="0">
              <a:solidFill>
                <a:schemeClr val="tx2"/>
              </a:solidFill>
              <a:latin typeface="+mj-lt"/>
              <a:ea typeface="+mj-ea"/>
              <a:cs typeface="+mj-cs"/>
            </a:endParaRPr>
          </a:p>
        </p:txBody>
      </p:sp>
      <p:grpSp>
        <p:nvGrpSpPr>
          <p:cNvPr id="26" name="Group 25">
            <a:extLst>
              <a:ext uri="{FF2B5EF4-FFF2-40B4-BE49-F238E27FC236}">
                <a16:creationId xmlns:a16="http://schemas.microsoft.com/office/drawing/2014/main" id="{20233CDC-D1AF-087A-80B6-332C279DF0D6}"/>
              </a:ext>
            </a:extLst>
          </p:cNvPr>
          <p:cNvGrpSpPr/>
          <p:nvPr/>
        </p:nvGrpSpPr>
        <p:grpSpPr>
          <a:xfrm>
            <a:off x="4514584" y="443419"/>
            <a:ext cx="1746848" cy="524054"/>
            <a:chOff x="1707057" y="935636"/>
            <a:chExt cx="1746848" cy="524054"/>
          </a:xfrm>
        </p:grpSpPr>
        <p:sp>
          <p:nvSpPr>
            <p:cNvPr id="36" name="Chevron 35">
              <a:extLst>
                <a:ext uri="{FF2B5EF4-FFF2-40B4-BE49-F238E27FC236}">
                  <a16:creationId xmlns:a16="http://schemas.microsoft.com/office/drawing/2014/main" id="{C1B129D2-FF01-C255-4B43-F6EC3FC2B5C9}"/>
                </a:ext>
              </a:extLst>
            </p:cNvPr>
            <p:cNvSpPr/>
            <p:nvPr/>
          </p:nvSpPr>
          <p:spPr>
            <a:xfrm>
              <a:off x="1707057" y="935636"/>
              <a:ext cx="1746848" cy="524054"/>
            </a:xfrm>
            <a:prstGeom prst="cube">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en-US" sz="1600"/>
            </a:p>
          </p:txBody>
        </p:sp>
        <p:sp>
          <p:nvSpPr>
            <p:cNvPr id="37" name="Chevron 6">
              <a:extLst>
                <a:ext uri="{FF2B5EF4-FFF2-40B4-BE49-F238E27FC236}">
                  <a16:creationId xmlns:a16="http://schemas.microsoft.com/office/drawing/2014/main" id="{E2DA8A9D-5B87-B6D9-1E64-38C6ECD6C27A}"/>
                </a:ext>
              </a:extLst>
            </p:cNvPr>
            <p:cNvSpPr txBox="1"/>
            <p:nvPr/>
          </p:nvSpPr>
          <p:spPr>
            <a:xfrm>
              <a:off x="1864273"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400" b="1" kern="1200" dirty="0"/>
                <a:t>Stabilize the Situation</a:t>
              </a:r>
              <a:endParaRPr lang="en-US" sz="1400" kern="1200" dirty="0"/>
            </a:p>
          </p:txBody>
        </p:sp>
      </p:grpSp>
      <p:sp>
        <p:nvSpPr>
          <p:cNvPr id="6" name="TextBox 5">
            <a:extLst>
              <a:ext uri="{FF2B5EF4-FFF2-40B4-BE49-F238E27FC236}">
                <a16:creationId xmlns:a16="http://schemas.microsoft.com/office/drawing/2014/main" id="{42CD8C67-B2BB-AE86-5EA0-12B76042323E}"/>
              </a:ext>
            </a:extLst>
          </p:cNvPr>
          <p:cNvSpPr txBox="1"/>
          <p:nvPr/>
        </p:nvSpPr>
        <p:spPr>
          <a:xfrm>
            <a:off x="721005" y="782807"/>
            <a:ext cx="2755075" cy="369332"/>
          </a:xfrm>
          <a:prstGeom prst="rect">
            <a:avLst/>
          </a:prstGeom>
          <a:noFill/>
        </p:spPr>
        <p:txBody>
          <a:bodyPr wrap="square" rtlCol="0">
            <a:spAutoFit/>
          </a:bodyPr>
          <a:lstStyle/>
          <a:p>
            <a:pPr algn="ctr"/>
            <a:r>
              <a:rPr lang="en-US" dirty="0"/>
              <a:t>REMEMBERING YOUR WHY</a:t>
            </a:r>
          </a:p>
        </p:txBody>
      </p:sp>
      <p:sp>
        <p:nvSpPr>
          <p:cNvPr id="4" name="TextBox 3">
            <a:extLst>
              <a:ext uri="{FF2B5EF4-FFF2-40B4-BE49-F238E27FC236}">
                <a16:creationId xmlns:a16="http://schemas.microsoft.com/office/drawing/2014/main" id="{BCE964C5-8602-3621-42F9-94ECE078FF03}"/>
              </a:ext>
            </a:extLst>
          </p:cNvPr>
          <p:cNvSpPr txBox="1"/>
          <p:nvPr/>
        </p:nvSpPr>
        <p:spPr>
          <a:xfrm>
            <a:off x="247724" y="1674674"/>
            <a:ext cx="7371211" cy="3970318"/>
          </a:xfrm>
          <a:prstGeom prst="rect">
            <a:avLst/>
          </a:prstGeom>
          <a:noFill/>
        </p:spPr>
        <p:txBody>
          <a:bodyPr wrap="square">
            <a:spAutoFit/>
          </a:bodyPr>
          <a:lstStyle/>
          <a:p>
            <a:pPr lvl="0">
              <a:lnSpc>
                <a:spcPct val="100000"/>
              </a:lnSpc>
            </a:pPr>
            <a:r>
              <a:rPr lang="en-US" b="1" dirty="0"/>
              <a:t>Why Stabilization Is Painful but Necessary</a:t>
            </a:r>
            <a:br>
              <a:rPr lang="en-US" dirty="0"/>
            </a:br>
            <a:r>
              <a:rPr lang="en-US" dirty="0"/>
              <a:t>Stabilizing the situation is often the hardest step because it requires tough choices—cutting non-essential expenses, pausing beloved programs, and confronting financial realities that can feel discouraging. It disrupts routines and can create tension among staff and stakeholders. Yet this painful process is what allows the ministry to regain footing. By facing the hardest truths first, the ministry earns credibility and clears the way for genuine renewal.</a:t>
            </a:r>
          </a:p>
          <a:p>
            <a:pPr lvl="0">
              <a:lnSpc>
                <a:spcPct val="100000"/>
              </a:lnSpc>
            </a:pPr>
            <a:endParaRPr lang="en-US" dirty="0"/>
          </a:p>
          <a:p>
            <a:pPr lvl="0">
              <a:lnSpc>
                <a:spcPct val="100000"/>
              </a:lnSpc>
            </a:pPr>
            <a:r>
              <a:rPr lang="en-US" dirty="0"/>
              <a:t>TOOLS:</a:t>
            </a:r>
          </a:p>
          <a:p>
            <a:pPr lvl="0">
              <a:lnSpc>
                <a:spcPct val="100000"/>
              </a:lnSpc>
            </a:pPr>
            <a:endParaRPr lang="en-US" sz="1800" dirty="0"/>
          </a:p>
          <a:p>
            <a:pPr marL="285750" lvl="0" indent="-285750">
              <a:lnSpc>
                <a:spcPct val="100000"/>
              </a:lnSpc>
              <a:buFont typeface="Arial" panose="020B0604020202020204" pitchFamily="34" charset="0"/>
              <a:buChar char="•"/>
            </a:pPr>
            <a:r>
              <a:rPr lang="en-US" dirty="0"/>
              <a:t>RIO CHART</a:t>
            </a:r>
          </a:p>
          <a:p>
            <a:pPr marL="285750" lvl="0" indent="-285750">
              <a:lnSpc>
                <a:spcPct val="100000"/>
              </a:lnSpc>
              <a:buFont typeface="Arial" panose="020B0604020202020204" pitchFamily="34" charset="0"/>
              <a:buChar char="•"/>
            </a:pPr>
            <a:r>
              <a:rPr lang="en-US" dirty="0"/>
              <a:t>PRIORITIZATION MATRIX</a:t>
            </a:r>
          </a:p>
          <a:p>
            <a:pPr marL="285750" lvl="0" indent="-285750">
              <a:lnSpc>
                <a:spcPct val="100000"/>
              </a:lnSpc>
              <a:buFont typeface="Arial" panose="020B0604020202020204" pitchFamily="34" charset="0"/>
              <a:buChar char="•"/>
            </a:pPr>
            <a:r>
              <a:rPr lang="en-US" dirty="0"/>
              <a:t>ZERO BASED BUDGET</a:t>
            </a:r>
          </a:p>
          <a:p>
            <a:pPr marL="285750" lvl="0" indent="-285750">
              <a:lnSpc>
                <a:spcPct val="100000"/>
              </a:lnSpc>
              <a:buFont typeface="Arial" panose="020B0604020202020204" pitchFamily="34" charset="0"/>
              <a:buChar char="•"/>
            </a:pPr>
            <a:endParaRPr lang="en-US" sz="1800" dirty="0"/>
          </a:p>
        </p:txBody>
      </p:sp>
    </p:spTree>
    <p:extLst>
      <p:ext uri="{BB962C8B-B14F-4D97-AF65-F5344CB8AC3E}">
        <p14:creationId xmlns:p14="http://schemas.microsoft.com/office/powerpoint/2010/main" val="302759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17152C-538D-C709-EB72-4377C3F98E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0DCFA1-B945-9BCD-E1F6-785696FBE432}"/>
              </a:ext>
            </a:extLst>
          </p:cNvPr>
          <p:cNvSpPr>
            <a:spLocks noGrp="1"/>
          </p:cNvSpPr>
          <p:nvPr>
            <p:ph type="title"/>
          </p:nvPr>
        </p:nvSpPr>
        <p:spPr>
          <a:xfrm>
            <a:off x="247724" y="169481"/>
            <a:ext cx="4184569" cy="797992"/>
          </a:xfrm>
        </p:spPr>
        <p:txBody>
          <a:bodyPr vert="horz" lIns="91440" tIns="45720" rIns="91440" bIns="45720" rtlCol="0" anchor="ctr">
            <a:normAutofit/>
          </a:bodyPr>
          <a:lstStyle/>
          <a:p>
            <a:pPr algn="l" defTabSz="914400">
              <a:lnSpc>
                <a:spcPct val="90000"/>
              </a:lnSpc>
            </a:pPr>
            <a:r>
              <a:rPr lang="en-US" sz="3500" dirty="0">
                <a:solidFill>
                  <a:schemeClr val="tx2"/>
                </a:solidFill>
              </a:rPr>
              <a:t>SHARING THE LOAD</a:t>
            </a:r>
            <a:endParaRPr lang="en-US" sz="3500" kern="1200" dirty="0">
              <a:solidFill>
                <a:schemeClr val="tx2"/>
              </a:solidFill>
              <a:latin typeface="+mj-lt"/>
              <a:ea typeface="+mj-ea"/>
              <a:cs typeface="+mj-cs"/>
            </a:endParaRPr>
          </a:p>
        </p:txBody>
      </p:sp>
      <p:grpSp>
        <p:nvGrpSpPr>
          <p:cNvPr id="27" name="Group 26">
            <a:extLst>
              <a:ext uri="{FF2B5EF4-FFF2-40B4-BE49-F238E27FC236}">
                <a16:creationId xmlns:a16="http://schemas.microsoft.com/office/drawing/2014/main" id="{EE66CC05-4664-6CB6-9EE6-E46B8C21FC19}"/>
              </a:ext>
            </a:extLst>
          </p:cNvPr>
          <p:cNvGrpSpPr/>
          <p:nvPr/>
        </p:nvGrpSpPr>
        <p:grpSpPr>
          <a:xfrm>
            <a:off x="4514584" y="654791"/>
            <a:ext cx="1746848" cy="524054"/>
            <a:chOff x="3411061" y="935636"/>
            <a:chExt cx="1746848" cy="524054"/>
          </a:xfrm>
        </p:grpSpPr>
        <p:sp>
          <p:nvSpPr>
            <p:cNvPr id="34" name="Chevron 33">
              <a:extLst>
                <a:ext uri="{FF2B5EF4-FFF2-40B4-BE49-F238E27FC236}">
                  <a16:creationId xmlns:a16="http://schemas.microsoft.com/office/drawing/2014/main" id="{1A2E5D2A-E474-F588-B13E-9734A16A5684}"/>
                </a:ext>
              </a:extLst>
            </p:cNvPr>
            <p:cNvSpPr/>
            <p:nvPr/>
          </p:nvSpPr>
          <p:spPr>
            <a:xfrm>
              <a:off x="3411061" y="935636"/>
              <a:ext cx="1746848" cy="524054"/>
            </a:xfrm>
            <a:prstGeom prst="cube">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en-US" sz="1600"/>
            </a:p>
          </p:txBody>
        </p:sp>
        <p:sp>
          <p:nvSpPr>
            <p:cNvPr id="35" name="Chevron 8">
              <a:extLst>
                <a:ext uri="{FF2B5EF4-FFF2-40B4-BE49-F238E27FC236}">
                  <a16:creationId xmlns:a16="http://schemas.microsoft.com/office/drawing/2014/main" id="{A21FA533-EF2D-A332-339C-28813A8510F0}"/>
                </a:ext>
              </a:extLst>
            </p:cNvPr>
            <p:cNvSpPr txBox="1"/>
            <p:nvPr/>
          </p:nvSpPr>
          <p:spPr>
            <a:xfrm>
              <a:off x="3568277"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400" b="1" kern="1200"/>
                <a:t>Rebuild Trust</a:t>
              </a:r>
              <a:endParaRPr lang="en-US" sz="1400" kern="1200" dirty="0"/>
            </a:p>
          </p:txBody>
        </p:sp>
      </p:grpSp>
      <p:graphicFrame>
        <p:nvGraphicFramePr>
          <p:cNvPr id="41" name="Table 40">
            <a:extLst>
              <a:ext uri="{FF2B5EF4-FFF2-40B4-BE49-F238E27FC236}">
                <a16:creationId xmlns:a16="http://schemas.microsoft.com/office/drawing/2014/main" id="{8E7A8F12-938A-928C-38D5-D10413171306}"/>
              </a:ext>
            </a:extLst>
          </p:cNvPr>
          <p:cNvGraphicFramePr>
            <a:graphicFrameLocks noGrp="1"/>
          </p:cNvGraphicFramePr>
          <p:nvPr>
            <p:extLst>
              <p:ext uri="{D42A27DB-BD31-4B8C-83A1-F6EECF244321}">
                <p14:modId xmlns:p14="http://schemas.microsoft.com/office/powerpoint/2010/main" val="299940401"/>
              </p:ext>
            </p:extLst>
          </p:nvPr>
        </p:nvGraphicFramePr>
        <p:xfrm>
          <a:off x="2340008" y="1317962"/>
          <a:ext cx="6096000" cy="4791992"/>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930925223"/>
                    </a:ext>
                  </a:extLst>
                </a:gridCol>
                <a:gridCol w="3048000">
                  <a:extLst>
                    <a:ext uri="{9D8B030D-6E8A-4147-A177-3AD203B41FA5}">
                      <a16:colId xmlns:a16="http://schemas.microsoft.com/office/drawing/2014/main" val="2928776373"/>
                    </a:ext>
                  </a:extLst>
                </a:gridCol>
              </a:tblGrid>
              <a:tr h="403960">
                <a:tc>
                  <a:txBody>
                    <a:bodyPr/>
                    <a:lstStyle/>
                    <a:p>
                      <a:pPr algn="ctr"/>
                      <a:r>
                        <a:rPr lang="en-US" dirty="0"/>
                        <a:t>MISSION FORWARD</a:t>
                      </a:r>
                    </a:p>
                  </a:txBody>
                  <a:tcPr/>
                </a:tc>
                <a:tc>
                  <a:txBody>
                    <a:bodyPr/>
                    <a:lstStyle/>
                    <a:p>
                      <a:pPr algn="ctr"/>
                      <a:r>
                        <a:rPr lang="en-US" dirty="0"/>
                        <a:t>MINISTRY LEADER</a:t>
                      </a:r>
                    </a:p>
                  </a:txBody>
                  <a:tcPr/>
                </a:tc>
                <a:extLst>
                  <a:ext uri="{0D108BD9-81ED-4DB2-BD59-A6C34878D82A}">
                    <a16:rowId xmlns:a16="http://schemas.microsoft.com/office/drawing/2014/main" val="4125551731"/>
                  </a:ext>
                </a:extLst>
              </a:tr>
              <a:tr h="1051016">
                <a:tc>
                  <a:txBody>
                    <a:bodyPr/>
                    <a:lstStyle/>
                    <a:p>
                      <a:pPr algn="ctr"/>
                      <a:r>
                        <a:rPr lang="en-US" dirty="0"/>
                        <a:t>Review Internal Controls, Compliance Issues and Suggest Solutions</a:t>
                      </a:r>
                    </a:p>
                  </a:txBody>
                  <a:tcPr/>
                </a:tc>
                <a:tc>
                  <a:txBody>
                    <a:bodyPr/>
                    <a:lstStyle/>
                    <a:p>
                      <a:pPr algn="ctr"/>
                      <a:r>
                        <a:rPr lang="en-US" dirty="0"/>
                        <a:t>Decide on appropriate changes and implement</a:t>
                      </a:r>
                    </a:p>
                  </a:txBody>
                  <a:tcPr/>
                </a:tc>
                <a:extLst>
                  <a:ext uri="{0D108BD9-81ED-4DB2-BD59-A6C34878D82A}">
                    <a16:rowId xmlns:a16="http://schemas.microsoft.com/office/drawing/2014/main" val="3473442201"/>
                  </a:ext>
                </a:extLst>
              </a:tr>
              <a:tr h="1051016">
                <a:tc>
                  <a:txBody>
                    <a:bodyPr/>
                    <a:lstStyle/>
                    <a:p>
                      <a:pPr algn="ctr"/>
                      <a:r>
                        <a:rPr lang="en-US" dirty="0"/>
                        <a:t>Generate regular financial reports</a:t>
                      </a:r>
                    </a:p>
                  </a:txBody>
                  <a:tcPr/>
                </a:tc>
                <a:tc>
                  <a:txBody>
                    <a:bodyPr/>
                    <a:lstStyle/>
                    <a:p>
                      <a:pPr algn="ctr"/>
                      <a:endParaRPr lang="en-US" dirty="0"/>
                    </a:p>
                  </a:txBody>
                  <a:tcPr/>
                </a:tc>
                <a:extLst>
                  <a:ext uri="{0D108BD9-81ED-4DB2-BD59-A6C34878D82A}">
                    <a16:rowId xmlns:a16="http://schemas.microsoft.com/office/drawing/2014/main" val="3486354439"/>
                  </a:ext>
                </a:extLst>
              </a:tr>
              <a:tr h="1051016">
                <a:tc>
                  <a:txBody>
                    <a:bodyPr/>
                    <a:lstStyle/>
                    <a:p>
                      <a:pPr algn="ctr"/>
                      <a:endParaRPr lang="en-US" dirty="0"/>
                    </a:p>
                  </a:txBody>
                  <a:tcPr/>
                </a:tc>
                <a:tc>
                  <a:txBody>
                    <a:bodyPr/>
                    <a:lstStyle/>
                    <a:p>
                      <a:pPr algn="ctr"/>
                      <a:r>
                        <a:rPr lang="en-US" dirty="0"/>
                        <a:t>Engage with donors, host fundraising events, invite donors to be a part of the solution “Shared Mission” Anchor Gifts, Momentum Gifts, Create Ownership through Vision, Relational Invitations</a:t>
                      </a:r>
                    </a:p>
                  </a:txBody>
                  <a:tcPr/>
                </a:tc>
                <a:extLst>
                  <a:ext uri="{0D108BD9-81ED-4DB2-BD59-A6C34878D82A}">
                    <a16:rowId xmlns:a16="http://schemas.microsoft.com/office/drawing/2014/main" val="3501000270"/>
                  </a:ext>
                </a:extLst>
              </a:tr>
            </a:tbl>
          </a:graphicData>
        </a:graphic>
      </p:graphicFrame>
      <p:sp>
        <p:nvSpPr>
          <p:cNvPr id="5" name="TextBox 4">
            <a:extLst>
              <a:ext uri="{FF2B5EF4-FFF2-40B4-BE49-F238E27FC236}">
                <a16:creationId xmlns:a16="http://schemas.microsoft.com/office/drawing/2014/main" id="{BC07E9A6-6D5A-9248-3E8F-82012BABD914}"/>
              </a:ext>
            </a:extLst>
          </p:cNvPr>
          <p:cNvSpPr txBox="1"/>
          <p:nvPr/>
        </p:nvSpPr>
        <p:spPr>
          <a:xfrm>
            <a:off x="0" y="1767030"/>
            <a:ext cx="2220686" cy="3139321"/>
          </a:xfrm>
          <a:prstGeom prst="rect">
            <a:avLst/>
          </a:prstGeom>
          <a:noFill/>
        </p:spPr>
        <p:txBody>
          <a:bodyPr wrap="square">
            <a:spAutoFit/>
          </a:bodyPr>
          <a:lstStyle/>
          <a:p>
            <a:pPr lvl="0">
              <a:lnSpc>
                <a:spcPct val="100000"/>
              </a:lnSpc>
            </a:pPr>
            <a:r>
              <a:rPr lang="en-US" sz="1800" dirty="0"/>
              <a:t>• Strengthen accountability and internal controls</a:t>
            </a:r>
          </a:p>
          <a:p>
            <a:pPr lvl="0">
              <a:lnSpc>
                <a:spcPct val="100000"/>
              </a:lnSpc>
            </a:pPr>
            <a:endParaRPr lang="en-US" sz="1800" dirty="0"/>
          </a:p>
          <a:p>
            <a:pPr lvl="0">
              <a:lnSpc>
                <a:spcPct val="100000"/>
              </a:lnSpc>
            </a:pPr>
            <a:r>
              <a:rPr lang="en-US" sz="1800" dirty="0"/>
              <a:t>• Provide clear, regular financial reporting</a:t>
            </a:r>
          </a:p>
          <a:p>
            <a:pPr lvl="0">
              <a:lnSpc>
                <a:spcPct val="100000"/>
              </a:lnSpc>
            </a:pPr>
            <a:endParaRPr lang="en-US" sz="1800" dirty="0"/>
          </a:p>
          <a:p>
            <a:pPr lvl="0">
              <a:lnSpc>
                <a:spcPct val="100000"/>
              </a:lnSpc>
            </a:pPr>
            <a:r>
              <a:rPr lang="en-US" sz="1800" dirty="0"/>
              <a:t>• Share a hopeful but realistic turnaround plan with donors</a:t>
            </a:r>
          </a:p>
        </p:txBody>
      </p:sp>
      <p:sp>
        <p:nvSpPr>
          <p:cNvPr id="6" name="TextBox 5">
            <a:extLst>
              <a:ext uri="{FF2B5EF4-FFF2-40B4-BE49-F238E27FC236}">
                <a16:creationId xmlns:a16="http://schemas.microsoft.com/office/drawing/2014/main" id="{1B069134-CDEF-1A15-E075-57AD3D35109B}"/>
              </a:ext>
            </a:extLst>
          </p:cNvPr>
          <p:cNvSpPr txBox="1"/>
          <p:nvPr/>
        </p:nvSpPr>
        <p:spPr>
          <a:xfrm>
            <a:off x="721005" y="782807"/>
            <a:ext cx="2755075" cy="369332"/>
          </a:xfrm>
          <a:prstGeom prst="rect">
            <a:avLst/>
          </a:prstGeom>
          <a:noFill/>
        </p:spPr>
        <p:txBody>
          <a:bodyPr wrap="square" rtlCol="0">
            <a:spAutoFit/>
          </a:bodyPr>
          <a:lstStyle/>
          <a:p>
            <a:pPr algn="ctr"/>
            <a:r>
              <a:rPr lang="en-US" dirty="0"/>
              <a:t>REMEMBERING YOUR WHY</a:t>
            </a:r>
          </a:p>
        </p:txBody>
      </p:sp>
    </p:spTree>
    <p:extLst>
      <p:ext uri="{BB962C8B-B14F-4D97-AF65-F5344CB8AC3E}">
        <p14:creationId xmlns:p14="http://schemas.microsoft.com/office/powerpoint/2010/main" val="24336637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2FFF7-0F9D-C180-AFF7-E916ECBEBF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0B8019-65E1-F570-58AF-5FBE006E59D0}"/>
              </a:ext>
            </a:extLst>
          </p:cNvPr>
          <p:cNvSpPr>
            <a:spLocks noGrp="1"/>
          </p:cNvSpPr>
          <p:nvPr>
            <p:ph type="title"/>
          </p:nvPr>
        </p:nvSpPr>
        <p:spPr>
          <a:xfrm>
            <a:off x="247724" y="169481"/>
            <a:ext cx="4184569" cy="797992"/>
          </a:xfrm>
        </p:spPr>
        <p:txBody>
          <a:bodyPr vert="horz" lIns="91440" tIns="45720" rIns="91440" bIns="45720" rtlCol="0" anchor="ctr">
            <a:normAutofit/>
          </a:bodyPr>
          <a:lstStyle/>
          <a:p>
            <a:pPr algn="l" defTabSz="914400">
              <a:lnSpc>
                <a:spcPct val="90000"/>
              </a:lnSpc>
            </a:pPr>
            <a:r>
              <a:rPr lang="en-US" sz="3500" dirty="0">
                <a:solidFill>
                  <a:schemeClr val="tx2"/>
                </a:solidFill>
              </a:rPr>
              <a:t>SHARING THE LOAD</a:t>
            </a:r>
            <a:endParaRPr lang="en-US" sz="3500" kern="1200" dirty="0">
              <a:solidFill>
                <a:schemeClr val="tx2"/>
              </a:solidFill>
              <a:latin typeface="+mj-lt"/>
              <a:ea typeface="+mj-ea"/>
              <a:cs typeface="+mj-cs"/>
            </a:endParaRPr>
          </a:p>
        </p:txBody>
      </p:sp>
      <p:grpSp>
        <p:nvGrpSpPr>
          <p:cNvPr id="28" name="Group 27">
            <a:extLst>
              <a:ext uri="{FF2B5EF4-FFF2-40B4-BE49-F238E27FC236}">
                <a16:creationId xmlns:a16="http://schemas.microsoft.com/office/drawing/2014/main" id="{A482E842-833A-EA1A-E285-E59CD1B36418}"/>
              </a:ext>
            </a:extLst>
          </p:cNvPr>
          <p:cNvGrpSpPr/>
          <p:nvPr/>
        </p:nvGrpSpPr>
        <p:grpSpPr>
          <a:xfrm>
            <a:off x="4514584" y="705446"/>
            <a:ext cx="1746848" cy="524054"/>
            <a:chOff x="5115064" y="935636"/>
            <a:chExt cx="1746848" cy="524054"/>
          </a:xfrm>
        </p:grpSpPr>
        <p:sp>
          <p:nvSpPr>
            <p:cNvPr id="32" name="Chevron 31">
              <a:extLst>
                <a:ext uri="{FF2B5EF4-FFF2-40B4-BE49-F238E27FC236}">
                  <a16:creationId xmlns:a16="http://schemas.microsoft.com/office/drawing/2014/main" id="{88879E38-48DC-D3F1-C8D3-5B9646147EBC}"/>
                </a:ext>
              </a:extLst>
            </p:cNvPr>
            <p:cNvSpPr/>
            <p:nvPr/>
          </p:nvSpPr>
          <p:spPr>
            <a:xfrm>
              <a:off x="5115064" y="935636"/>
              <a:ext cx="1746848" cy="524054"/>
            </a:xfrm>
            <a:prstGeom prst="cube">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US" sz="1600"/>
            </a:p>
          </p:txBody>
        </p:sp>
        <p:sp>
          <p:nvSpPr>
            <p:cNvPr id="33" name="Chevron 10">
              <a:extLst>
                <a:ext uri="{FF2B5EF4-FFF2-40B4-BE49-F238E27FC236}">
                  <a16:creationId xmlns:a16="http://schemas.microsoft.com/office/drawing/2014/main" id="{A0757E61-73B8-5E1B-FA4A-9D7159925EC5}"/>
                </a:ext>
              </a:extLst>
            </p:cNvPr>
            <p:cNvSpPr txBox="1"/>
            <p:nvPr/>
          </p:nvSpPr>
          <p:spPr>
            <a:xfrm>
              <a:off x="5272280"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400" b="1" kern="1200"/>
                <a:t>Reignite the Mission</a:t>
              </a:r>
              <a:endParaRPr lang="en-US" sz="1400" kern="1200" dirty="0"/>
            </a:p>
          </p:txBody>
        </p:sp>
      </p:grpSp>
      <p:graphicFrame>
        <p:nvGraphicFramePr>
          <p:cNvPr id="41" name="Table 40">
            <a:extLst>
              <a:ext uri="{FF2B5EF4-FFF2-40B4-BE49-F238E27FC236}">
                <a16:creationId xmlns:a16="http://schemas.microsoft.com/office/drawing/2014/main" id="{71F4CADB-113C-0FAE-A89B-7214AED71B23}"/>
              </a:ext>
            </a:extLst>
          </p:cNvPr>
          <p:cNvGraphicFramePr>
            <a:graphicFrameLocks noGrp="1"/>
          </p:cNvGraphicFramePr>
          <p:nvPr>
            <p:extLst>
              <p:ext uri="{D42A27DB-BD31-4B8C-83A1-F6EECF244321}">
                <p14:modId xmlns:p14="http://schemas.microsoft.com/office/powerpoint/2010/main" val="382162991"/>
              </p:ext>
            </p:extLst>
          </p:nvPr>
        </p:nvGraphicFramePr>
        <p:xfrm>
          <a:off x="2340008" y="1317962"/>
          <a:ext cx="6096000" cy="4438675"/>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930925223"/>
                    </a:ext>
                  </a:extLst>
                </a:gridCol>
                <a:gridCol w="3048000">
                  <a:extLst>
                    <a:ext uri="{9D8B030D-6E8A-4147-A177-3AD203B41FA5}">
                      <a16:colId xmlns:a16="http://schemas.microsoft.com/office/drawing/2014/main" val="2928776373"/>
                    </a:ext>
                  </a:extLst>
                </a:gridCol>
              </a:tblGrid>
              <a:tr h="558339">
                <a:tc>
                  <a:txBody>
                    <a:bodyPr/>
                    <a:lstStyle/>
                    <a:p>
                      <a:pPr algn="ctr"/>
                      <a:r>
                        <a:rPr lang="en-US" dirty="0"/>
                        <a:t>MISSION FORWARD</a:t>
                      </a:r>
                    </a:p>
                  </a:txBody>
                  <a:tcPr/>
                </a:tc>
                <a:tc>
                  <a:txBody>
                    <a:bodyPr/>
                    <a:lstStyle/>
                    <a:p>
                      <a:pPr algn="ctr"/>
                      <a:r>
                        <a:rPr lang="en-US" dirty="0"/>
                        <a:t>MINISTRY LEADER</a:t>
                      </a:r>
                    </a:p>
                  </a:txBody>
                  <a:tcPr/>
                </a:tc>
                <a:extLst>
                  <a:ext uri="{0D108BD9-81ED-4DB2-BD59-A6C34878D82A}">
                    <a16:rowId xmlns:a16="http://schemas.microsoft.com/office/drawing/2014/main" val="4125551731"/>
                  </a:ext>
                </a:extLst>
              </a:tr>
              <a:tr h="1208648">
                <a:tc>
                  <a:txBody>
                    <a:bodyPr/>
                    <a:lstStyle/>
                    <a:p>
                      <a:pPr algn="ctr"/>
                      <a:r>
                        <a:rPr lang="en-US" dirty="0"/>
                        <a:t>Can assist with some recasting. Depending on financial condition, can consider other outside consultants.</a:t>
                      </a:r>
                    </a:p>
                  </a:txBody>
                  <a:tcPr/>
                </a:tc>
                <a:tc>
                  <a:txBody>
                    <a:bodyPr/>
                    <a:lstStyle/>
                    <a:p>
                      <a:pPr algn="ctr"/>
                      <a:r>
                        <a:rPr lang="en-US" dirty="0"/>
                        <a:t>Vision refresh, Mission alignment, Strategy development and execution. Team Retreat and Building. Include Board and Elders.</a:t>
                      </a:r>
                    </a:p>
                  </a:txBody>
                  <a:tcPr/>
                </a:tc>
                <a:extLst>
                  <a:ext uri="{0D108BD9-81ED-4DB2-BD59-A6C34878D82A}">
                    <a16:rowId xmlns:a16="http://schemas.microsoft.com/office/drawing/2014/main" val="3473442201"/>
                  </a:ext>
                </a:extLst>
              </a:tr>
              <a:tr h="1208648">
                <a:tc>
                  <a:txBody>
                    <a:bodyPr/>
                    <a:lstStyle/>
                    <a:p>
                      <a:pPr algn="ctr"/>
                      <a:r>
                        <a:rPr lang="en-US" dirty="0"/>
                        <a:t>Can assist with developing some storytelling.</a:t>
                      </a:r>
                    </a:p>
                  </a:txBody>
                  <a:tcPr/>
                </a:tc>
                <a:tc>
                  <a:txBody>
                    <a:bodyPr/>
                    <a:lstStyle/>
                    <a:p>
                      <a:pPr algn="ctr"/>
                      <a:r>
                        <a:rPr lang="en-US" dirty="0"/>
                        <a:t>Share vision with donors through stories, remember</a:t>
                      </a:r>
                    </a:p>
                  </a:txBody>
                  <a:tcPr/>
                </a:tc>
                <a:extLst>
                  <a:ext uri="{0D108BD9-81ED-4DB2-BD59-A6C34878D82A}">
                    <a16:rowId xmlns:a16="http://schemas.microsoft.com/office/drawing/2014/main" val="3486354439"/>
                  </a:ext>
                </a:extLst>
              </a:tr>
              <a:tr h="1208648">
                <a:tc>
                  <a:txBody>
                    <a:bodyPr/>
                    <a:lstStyle/>
                    <a:p>
                      <a:pPr algn="ctr"/>
                      <a:r>
                        <a:rPr lang="en-US" dirty="0"/>
                        <a:t>Budget and cash flow modeling with program and ministry imperatives.</a:t>
                      </a:r>
                    </a:p>
                  </a:txBody>
                  <a:tcPr/>
                </a:tc>
                <a:tc>
                  <a:txBody>
                    <a:bodyPr/>
                    <a:lstStyle/>
                    <a:p>
                      <a:pPr algn="ctr"/>
                      <a:r>
                        <a:rPr lang="en-US" dirty="0"/>
                        <a:t>Inform budget decisions and budget approval and execute</a:t>
                      </a:r>
                    </a:p>
                  </a:txBody>
                  <a:tcPr/>
                </a:tc>
                <a:extLst>
                  <a:ext uri="{0D108BD9-81ED-4DB2-BD59-A6C34878D82A}">
                    <a16:rowId xmlns:a16="http://schemas.microsoft.com/office/drawing/2014/main" val="3501000270"/>
                  </a:ext>
                </a:extLst>
              </a:tr>
            </a:tbl>
          </a:graphicData>
        </a:graphic>
      </p:graphicFrame>
      <p:sp>
        <p:nvSpPr>
          <p:cNvPr id="5" name="TextBox 4">
            <a:extLst>
              <a:ext uri="{FF2B5EF4-FFF2-40B4-BE49-F238E27FC236}">
                <a16:creationId xmlns:a16="http://schemas.microsoft.com/office/drawing/2014/main" id="{8F92A46C-A2BD-243D-0989-C374C8783BA7}"/>
              </a:ext>
            </a:extLst>
          </p:cNvPr>
          <p:cNvSpPr txBox="1"/>
          <p:nvPr/>
        </p:nvSpPr>
        <p:spPr>
          <a:xfrm>
            <a:off x="247724" y="1960471"/>
            <a:ext cx="1996712" cy="3416320"/>
          </a:xfrm>
          <a:prstGeom prst="rect">
            <a:avLst/>
          </a:prstGeom>
          <a:noFill/>
        </p:spPr>
        <p:txBody>
          <a:bodyPr wrap="square">
            <a:spAutoFit/>
          </a:bodyPr>
          <a:lstStyle/>
          <a:p>
            <a:pPr lvl="0">
              <a:lnSpc>
                <a:spcPct val="100000"/>
              </a:lnSpc>
            </a:pPr>
            <a:r>
              <a:rPr lang="en-US" sz="1800" dirty="0"/>
              <a:t>• Recast vision: why this ministry matters now</a:t>
            </a:r>
            <a:endParaRPr lang="en-US" dirty="0"/>
          </a:p>
          <a:p>
            <a:pPr lvl="0">
              <a:lnSpc>
                <a:spcPct val="100000"/>
              </a:lnSpc>
            </a:pPr>
            <a:endParaRPr lang="en-US" sz="1800" dirty="0"/>
          </a:p>
          <a:p>
            <a:pPr lvl="0">
              <a:lnSpc>
                <a:spcPct val="100000"/>
              </a:lnSpc>
            </a:pPr>
            <a:endParaRPr lang="en-US" sz="1800" dirty="0"/>
          </a:p>
          <a:p>
            <a:pPr lvl="0">
              <a:lnSpc>
                <a:spcPct val="100000"/>
              </a:lnSpc>
            </a:pPr>
            <a:r>
              <a:rPr lang="en-US" sz="1800" dirty="0"/>
              <a:t>• Engage donors with stories of impact, not just needs</a:t>
            </a:r>
          </a:p>
          <a:p>
            <a:pPr lvl="0">
              <a:lnSpc>
                <a:spcPct val="100000"/>
              </a:lnSpc>
            </a:pPr>
            <a:endParaRPr lang="en-US" sz="1800" dirty="0"/>
          </a:p>
          <a:p>
            <a:pPr lvl="0">
              <a:lnSpc>
                <a:spcPct val="100000"/>
              </a:lnSpc>
            </a:pPr>
            <a:r>
              <a:rPr lang="en-US" sz="1800" dirty="0"/>
              <a:t>• Align budget with mission priorities</a:t>
            </a:r>
          </a:p>
        </p:txBody>
      </p:sp>
      <p:sp>
        <p:nvSpPr>
          <p:cNvPr id="6" name="TextBox 5">
            <a:extLst>
              <a:ext uri="{FF2B5EF4-FFF2-40B4-BE49-F238E27FC236}">
                <a16:creationId xmlns:a16="http://schemas.microsoft.com/office/drawing/2014/main" id="{5EB124A9-0F7C-79A3-CC6A-691AA83D8289}"/>
              </a:ext>
            </a:extLst>
          </p:cNvPr>
          <p:cNvSpPr txBox="1"/>
          <p:nvPr/>
        </p:nvSpPr>
        <p:spPr>
          <a:xfrm>
            <a:off x="721005" y="782807"/>
            <a:ext cx="2755075" cy="369332"/>
          </a:xfrm>
          <a:prstGeom prst="rect">
            <a:avLst/>
          </a:prstGeom>
          <a:noFill/>
        </p:spPr>
        <p:txBody>
          <a:bodyPr wrap="square" rtlCol="0">
            <a:spAutoFit/>
          </a:bodyPr>
          <a:lstStyle/>
          <a:p>
            <a:pPr algn="ctr"/>
            <a:r>
              <a:rPr lang="en-US" dirty="0"/>
              <a:t>REMEMBERING YOUR WHY</a:t>
            </a:r>
          </a:p>
        </p:txBody>
      </p:sp>
    </p:spTree>
    <p:extLst>
      <p:ext uri="{BB962C8B-B14F-4D97-AF65-F5344CB8AC3E}">
        <p14:creationId xmlns:p14="http://schemas.microsoft.com/office/powerpoint/2010/main" val="917630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093319-C735-8B2E-691F-B0ECA2943B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F2715E-0753-8102-063F-80F9AA14DFCF}"/>
              </a:ext>
            </a:extLst>
          </p:cNvPr>
          <p:cNvSpPr>
            <a:spLocks noGrp="1"/>
          </p:cNvSpPr>
          <p:nvPr>
            <p:ph type="title"/>
          </p:nvPr>
        </p:nvSpPr>
        <p:spPr>
          <a:xfrm>
            <a:off x="247724" y="169481"/>
            <a:ext cx="4184569" cy="797992"/>
          </a:xfrm>
        </p:spPr>
        <p:txBody>
          <a:bodyPr vert="horz" lIns="91440" tIns="45720" rIns="91440" bIns="45720" rtlCol="0" anchor="ctr">
            <a:normAutofit/>
          </a:bodyPr>
          <a:lstStyle/>
          <a:p>
            <a:pPr algn="l" defTabSz="914400">
              <a:lnSpc>
                <a:spcPct val="90000"/>
              </a:lnSpc>
            </a:pPr>
            <a:r>
              <a:rPr lang="en-US" sz="3500" dirty="0">
                <a:solidFill>
                  <a:schemeClr val="tx2"/>
                </a:solidFill>
              </a:rPr>
              <a:t>SHARING THE LOAD</a:t>
            </a:r>
            <a:endParaRPr lang="en-US" sz="3500" kern="1200" dirty="0">
              <a:solidFill>
                <a:schemeClr val="tx2"/>
              </a:solidFill>
              <a:latin typeface="+mj-lt"/>
              <a:ea typeface="+mj-ea"/>
              <a:cs typeface="+mj-cs"/>
            </a:endParaRPr>
          </a:p>
        </p:txBody>
      </p:sp>
      <p:sp>
        <p:nvSpPr>
          <p:cNvPr id="5" name="TextBox 4">
            <a:extLst>
              <a:ext uri="{FF2B5EF4-FFF2-40B4-BE49-F238E27FC236}">
                <a16:creationId xmlns:a16="http://schemas.microsoft.com/office/drawing/2014/main" id="{65F2FCA8-B659-17EE-8A1C-F74173351FC2}"/>
              </a:ext>
            </a:extLst>
          </p:cNvPr>
          <p:cNvSpPr txBox="1"/>
          <p:nvPr/>
        </p:nvSpPr>
        <p:spPr>
          <a:xfrm>
            <a:off x="247724" y="1827876"/>
            <a:ext cx="8361886" cy="4247317"/>
          </a:xfrm>
          <a:prstGeom prst="rect">
            <a:avLst/>
          </a:prstGeom>
          <a:noFill/>
        </p:spPr>
        <p:txBody>
          <a:bodyPr wrap="square">
            <a:spAutoFit/>
          </a:bodyPr>
          <a:lstStyle/>
          <a:p>
            <a:r>
              <a:rPr lang="en-US" b="1" dirty="0"/>
              <a:t>Rebuilding Trust and Reigniting the Mission</a:t>
            </a:r>
          </a:p>
          <a:p>
            <a:endParaRPr lang="en-US" b="1" dirty="0"/>
          </a:p>
          <a:p>
            <a:r>
              <a:rPr lang="en-US" dirty="0"/>
              <a:t>After the painful work of stabilization, the journey enters its most hopeful stage—</a:t>
            </a:r>
            <a:r>
              <a:rPr lang="en-US" b="1" dirty="0"/>
              <a:t>rebuilding trust and reigniting the mission.</a:t>
            </a:r>
            <a:r>
              <a:rPr lang="en-US" dirty="0"/>
              <a:t> This is where ministries experience fresh vision, renewed energy, and donor encouragement. It’s the stage that shifts the story from crisis to opportunity.</a:t>
            </a:r>
          </a:p>
          <a:p>
            <a:endParaRPr lang="en-US" dirty="0"/>
          </a:p>
          <a:p>
            <a:r>
              <a:rPr lang="en-US" dirty="0"/>
              <a:t>Rebuilding trust means showing consistency, accountability, and transparency. Donors and staff see that the organization has not only survived but is stewarding well. From that trust grows the freedom to </a:t>
            </a:r>
            <a:r>
              <a:rPr lang="en-US" b="1" dirty="0"/>
              <a:t>reignite the mission</a:t>
            </a:r>
            <a:r>
              <a:rPr lang="en-US" dirty="0"/>
              <a:t>—to dream again, to refresh programs, and to communicate impact in a way that excites donors.</a:t>
            </a:r>
          </a:p>
          <a:p>
            <a:endParaRPr lang="en-US" dirty="0"/>
          </a:p>
          <a:p>
            <a:r>
              <a:rPr lang="en-US" dirty="0"/>
              <a:t>This part of the turnaround journey is often the most </a:t>
            </a:r>
            <a:r>
              <a:rPr lang="en-US" b="1" dirty="0"/>
              <a:t>life-giving</a:t>
            </a:r>
            <a:r>
              <a:rPr lang="en-US" dirty="0"/>
              <a:t>, because it involves hope, creativity, and seeing God’s faithfulness unfold. But it is also only possible when a stable financial foundation has been laid.</a:t>
            </a:r>
          </a:p>
        </p:txBody>
      </p:sp>
      <p:sp>
        <p:nvSpPr>
          <p:cNvPr id="6" name="TextBox 5">
            <a:extLst>
              <a:ext uri="{FF2B5EF4-FFF2-40B4-BE49-F238E27FC236}">
                <a16:creationId xmlns:a16="http://schemas.microsoft.com/office/drawing/2014/main" id="{0486F1CD-A087-B018-B8E5-F39BBECFEEBD}"/>
              </a:ext>
            </a:extLst>
          </p:cNvPr>
          <p:cNvSpPr txBox="1"/>
          <p:nvPr/>
        </p:nvSpPr>
        <p:spPr>
          <a:xfrm>
            <a:off x="721005" y="782807"/>
            <a:ext cx="2755075" cy="369332"/>
          </a:xfrm>
          <a:prstGeom prst="rect">
            <a:avLst/>
          </a:prstGeom>
          <a:noFill/>
        </p:spPr>
        <p:txBody>
          <a:bodyPr wrap="square" rtlCol="0">
            <a:spAutoFit/>
          </a:bodyPr>
          <a:lstStyle/>
          <a:p>
            <a:pPr algn="ctr"/>
            <a:r>
              <a:rPr lang="en-US" dirty="0"/>
              <a:t>REMEMBERING YOUR WHY</a:t>
            </a:r>
          </a:p>
        </p:txBody>
      </p:sp>
    </p:spTree>
    <p:extLst>
      <p:ext uri="{BB962C8B-B14F-4D97-AF65-F5344CB8AC3E}">
        <p14:creationId xmlns:p14="http://schemas.microsoft.com/office/powerpoint/2010/main" val="3099766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85F2A6-F81E-98D4-6023-CCD9315511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ACA9B2-F0C0-0207-3CEB-E7C876A0E295}"/>
              </a:ext>
            </a:extLst>
          </p:cNvPr>
          <p:cNvSpPr>
            <a:spLocks noGrp="1"/>
          </p:cNvSpPr>
          <p:nvPr>
            <p:ph type="title"/>
          </p:nvPr>
        </p:nvSpPr>
        <p:spPr>
          <a:xfrm>
            <a:off x="247724" y="169481"/>
            <a:ext cx="4184569" cy="797992"/>
          </a:xfrm>
        </p:spPr>
        <p:txBody>
          <a:bodyPr vert="horz" lIns="91440" tIns="45720" rIns="91440" bIns="45720" rtlCol="0" anchor="ctr">
            <a:normAutofit/>
          </a:bodyPr>
          <a:lstStyle/>
          <a:p>
            <a:pPr algn="l" defTabSz="914400">
              <a:lnSpc>
                <a:spcPct val="90000"/>
              </a:lnSpc>
            </a:pPr>
            <a:r>
              <a:rPr lang="en-US" sz="3500" dirty="0">
                <a:solidFill>
                  <a:schemeClr val="tx2"/>
                </a:solidFill>
              </a:rPr>
              <a:t>SHARING THE LOAD</a:t>
            </a:r>
            <a:endParaRPr lang="en-US" sz="3500" kern="1200" dirty="0">
              <a:solidFill>
                <a:schemeClr val="tx2"/>
              </a:solidFill>
              <a:latin typeface="+mj-lt"/>
              <a:ea typeface="+mj-ea"/>
              <a:cs typeface="+mj-cs"/>
            </a:endParaRPr>
          </a:p>
        </p:txBody>
      </p:sp>
      <p:grpSp>
        <p:nvGrpSpPr>
          <p:cNvPr id="29" name="Group 28">
            <a:extLst>
              <a:ext uri="{FF2B5EF4-FFF2-40B4-BE49-F238E27FC236}">
                <a16:creationId xmlns:a16="http://schemas.microsoft.com/office/drawing/2014/main" id="{4AFD9D8E-0192-B238-669E-3DED4904A7C4}"/>
              </a:ext>
            </a:extLst>
          </p:cNvPr>
          <p:cNvGrpSpPr/>
          <p:nvPr/>
        </p:nvGrpSpPr>
        <p:grpSpPr>
          <a:xfrm>
            <a:off x="4432293" y="568477"/>
            <a:ext cx="1746848" cy="524054"/>
            <a:chOff x="6819068" y="935636"/>
            <a:chExt cx="1746848" cy="524054"/>
          </a:xfrm>
        </p:grpSpPr>
        <p:sp>
          <p:nvSpPr>
            <p:cNvPr id="30" name="Chevron 29">
              <a:extLst>
                <a:ext uri="{FF2B5EF4-FFF2-40B4-BE49-F238E27FC236}">
                  <a16:creationId xmlns:a16="http://schemas.microsoft.com/office/drawing/2014/main" id="{7FB41C2C-9F2E-02E6-18D6-1976DBE31A66}"/>
                </a:ext>
              </a:extLst>
            </p:cNvPr>
            <p:cNvSpPr/>
            <p:nvPr/>
          </p:nvSpPr>
          <p:spPr>
            <a:xfrm>
              <a:off x="6819068" y="935636"/>
              <a:ext cx="1746848" cy="524054"/>
            </a:xfrm>
            <a:prstGeom prst="cube">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a:lstStyle/>
            <a:p>
              <a:endParaRPr lang="en-US" sz="1600"/>
            </a:p>
          </p:txBody>
        </p:sp>
        <p:sp>
          <p:nvSpPr>
            <p:cNvPr id="31" name="Chevron 12">
              <a:extLst>
                <a:ext uri="{FF2B5EF4-FFF2-40B4-BE49-F238E27FC236}">
                  <a16:creationId xmlns:a16="http://schemas.microsoft.com/office/drawing/2014/main" id="{1640E07C-FBEC-81B1-F615-C74B59909A68}"/>
                </a:ext>
              </a:extLst>
            </p:cNvPr>
            <p:cNvSpPr txBox="1"/>
            <p:nvPr/>
          </p:nvSpPr>
          <p:spPr>
            <a:xfrm>
              <a:off x="6976284"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400" b="1" kern="1200"/>
                <a:t>Chart the Path Forward</a:t>
              </a:r>
              <a:endParaRPr lang="en-US" sz="1400" kern="1200"/>
            </a:p>
          </p:txBody>
        </p:sp>
      </p:grpSp>
      <p:graphicFrame>
        <p:nvGraphicFramePr>
          <p:cNvPr id="41" name="Table 40">
            <a:extLst>
              <a:ext uri="{FF2B5EF4-FFF2-40B4-BE49-F238E27FC236}">
                <a16:creationId xmlns:a16="http://schemas.microsoft.com/office/drawing/2014/main" id="{8167654D-AE53-4969-55F3-AA5414D16E99}"/>
              </a:ext>
            </a:extLst>
          </p:cNvPr>
          <p:cNvGraphicFramePr>
            <a:graphicFrameLocks noGrp="1"/>
          </p:cNvGraphicFramePr>
          <p:nvPr>
            <p:extLst>
              <p:ext uri="{D42A27DB-BD31-4B8C-83A1-F6EECF244321}">
                <p14:modId xmlns:p14="http://schemas.microsoft.com/office/powerpoint/2010/main" val="3347322995"/>
              </p:ext>
            </p:extLst>
          </p:nvPr>
        </p:nvGraphicFramePr>
        <p:xfrm>
          <a:off x="2340008" y="1317963"/>
          <a:ext cx="6096000" cy="4971559"/>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930925223"/>
                    </a:ext>
                  </a:extLst>
                </a:gridCol>
                <a:gridCol w="3048000">
                  <a:extLst>
                    <a:ext uri="{9D8B030D-6E8A-4147-A177-3AD203B41FA5}">
                      <a16:colId xmlns:a16="http://schemas.microsoft.com/office/drawing/2014/main" val="2928776373"/>
                    </a:ext>
                  </a:extLst>
                </a:gridCol>
              </a:tblGrid>
              <a:tr h="490410">
                <a:tc>
                  <a:txBody>
                    <a:bodyPr/>
                    <a:lstStyle/>
                    <a:p>
                      <a:pPr algn="ctr"/>
                      <a:r>
                        <a:rPr lang="en-US" dirty="0"/>
                        <a:t>MISSION FORWARD</a:t>
                      </a:r>
                    </a:p>
                  </a:txBody>
                  <a:tcPr/>
                </a:tc>
                <a:tc>
                  <a:txBody>
                    <a:bodyPr/>
                    <a:lstStyle/>
                    <a:p>
                      <a:pPr algn="ctr"/>
                      <a:r>
                        <a:rPr lang="en-US" dirty="0"/>
                        <a:t>MINISTRY LEADER</a:t>
                      </a:r>
                    </a:p>
                  </a:txBody>
                  <a:tcPr/>
                </a:tc>
                <a:extLst>
                  <a:ext uri="{0D108BD9-81ED-4DB2-BD59-A6C34878D82A}">
                    <a16:rowId xmlns:a16="http://schemas.microsoft.com/office/drawing/2014/main" val="4125551731"/>
                  </a:ext>
                </a:extLst>
              </a:tr>
              <a:tr h="1326672">
                <a:tc>
                  <a:txBody>
                    <a:bodyPr/>
                    <a:lstStyle/>
                    <a:p>
                      <a:pPr algn="ctr"/>
                      <a:r>
                        <a:rPr lang="en-US" dirty="0"/>
                        <a:t>Develop long term strategy</a:t>
                      </a:r>
                    </a:p>
                  </a:txBody>
                  <a:tcPr/>
                </a:tc>
                <a:tc>
                  <a:txBody>
                    <a:bodyPr/>
                    <a:lstStyle/>
                    <a:p>
                      <a:pPr algn="ctr"/>
                      <a:r>
                        <a:rPr lang="en-US" dirty="0"/>
                        <a:t>Inform needs, long term vision, goals, and dreams. Remember Your WHY</a:t>
                      </a:r>
                    </a:p>
                  </a:txBody>
                  <a:tcPr/>
                </a:tc>
                <a:extLst>
                  <a:ext uri="{0D108BD9-81ED-4DB2-BD59-A6C34878D82A}">
                    <a16:rowId xmlns:a16="http://schemas.microsoft.com/office/drawing/2014/main" val="3473442201"/>
                  </a:ext>
                </a:extLst>
              </a:tr>
              <a:tr h="1827805">
                <a:tc>
                  <a:txBody>
                    <a:bodyPr/>
                    <a:lstStyle/>
                    <a:p>
                      <a:pPr algn="ctr"/>
                      <a:endParaRPr lang="en-US" dirty="0"/>
                    </a:p>
                  </a:txBody>
                  <a:tcPr/>
                </a:tc>
                <a:tc>
                  <a:txBody>
                    <a:bodyPr/>
                    <a:lstStyle/>
                    <a:p>
                      <a:pPr algn="ctr"/>
                      <a:r>
                        <a:rPr lang="en-US" dirty="0"/>
                        <a:t>Development Team and ongoing fundraisers and donor development. Storytelling, public engagement, partnerships with other ministries.</a:t>
                      </a:r>
                    </a:p>
                  </a:txBody>
                  <a:tcPr/>
                </a:tc>
                <a:extLst>
                  <a:ext uri="{0D108BD9-81ED-4DB2-BD59-A6C34878D82A}">
                    <a16:rowId xmlns:a16="http://schemas.microsoft.com/office/drawing/2014/main" val="3486354439"/>
                  </a:ext>
                </a:extLst>
              </a:tr>
              <a:tr h="1326672">
                <a:tc>
                  <a:txBody>
                    <a:bodyPr/>
                    <a:lstStyle/>
                    <a:p>
                      <a:pPr algn="ctr"/>
                      <a:r>
                        <a:rPr lang="en-US" dirty="0"/>
                        <a:t>Help execute sustainability plan</a:t>
                      </a:r>
                    </a:p>
                  </a:txBody>
                  <a:tcPr/>
                </a:tc>
                <a:tc>
                  <a:txBody>
                    <a:bodyPr/>
                    <a:lstStyle/>
                    <a:p>
                      <a:pPr algn="ctr"/>
                      <a:r>
                        <a:rPr lang="en-US" dirty="0"/>
                        <a:t>Execution</a:t>
                      </a:r>
                    </a:p>
                  </a:txBody>
                  <a:tcPr/>
                </a:tc>
                <a:extLst>
                  <a:ext uri="{0D108BD9-81ED-4DB2-BD59-A6C34878D82A}">
                    <a16:rowId xmlns:a16="http://schemas.microsoft.com/office/drawing/2014/main" val="3501000270"/>
                  </a:ext>
                </a:extLst>
              </a:tr>
            </a:tbl>
          </a:graphicData>
        </a:graphic>
      </p:graphicFrame>
      <p:sp>
        <p:nvSpPr>
          <p:cNvPr id="5" name="TextBox 4">
            <a:extLst>
              <a:ext uri="{FF2B5EF4-FFF2-40B4-BE49-F238E27FC236}">
                <a16:creationId xmlns:a16="http://schemas.microsoft.com/office/drawing/2014/main" id="{32E4C145-D75A-8681-18AD-D57392DDE7C3}"/>
              </a:ext>
            </a:extLst>
          </p:cNvPr>
          <p:cNvSpPr txBox="1"/>
          <p:nvPr/>
        </p:nvSpPr>
        <p:spPr>
          <a:xfrm>
            <a:off x="247725" y="1914238"/>
            <a:ext cx="2092284" cy="3693319"/>
          </a:xfrm>
          <a:prstGeom prst="rect">
            <a:avLst/>
          </a:prstGeom>
          <a:noFill/>
        </p:spPr>
        <p:txBody>
          <a:bodyPr wrap="square">
            <a:spAutoFit/>
          </a:bodyPr>
          <a:lstStyle/>
          <a:p>
            <a:pPr lvl="0">
              <a:lnSpc>
                <a:spcPct val="100000"/>
              </a:lnSpc>
            </a:pPr>
            <a:r>
              <a:rPr lang="en-US" sz="1800" dirty="0"/>
              <a:t>• Create a Long-Range</a:t>
            </a:r>
            <a:r>
              <a:rPr lang="en-US" dirty="0"/>
              <a:t> </a:t>
            </a:r>
            <a:r>
              <a:rPr lang="en-US" sz="1800" dirty="0"/>
              <a:t>sustainability plan</a:t>
            </a:r>
          </a:p>
          <a:p>
            <a:pPr lvl="0">
              <a:lnSpc>
                <a:spcPct val="100000"/>
              </a:lnSpc>
            </a:pPr>
            <a:endParaRPr lang="en-US" sz="1800" dirty="0"/>
          </a:p>
          <a:p>
            <a:pPr lvl="0">
              <a:lnSpc>
                <a:spcPct val="100000"/>
              </a:lnSpc>
            </a:pPr>
            <a:r>
              <a:rPr lang="en-US" sz="1800" dirty="0"/>
              <a:t>• Explore partnerships, new revenue streams, and grants</a:t>
            </a:r>
          </a:p>
          <a:p>
            <a:pPr lvl="0">
              <a:lnSpc>
                <a:spcPct val="100000"/>
              </a:lnSpc>
            </a:pPr>
            <a:endParaRPr lang="en-US" sz="1800" dirty="0"/>
          </a:p>
          <a:p>
            <a:pPr lvl="0">
              <a:lnSpc>
                <a:spcPct val="100000"/>
              </a:lnSpc>
            </a:pPr>
            <a:endParaRPr lang="en-US" sz="1800" dirty="0"/>
          </a:p>
          <a:p>
            <a:pPr lvl="0">
              <a:lnSpc>
                <a:spcPct val="100000"/>
              </a:lnSpc>
            </a:pPr>
            <a:endParaRPr lang="en-US" sz="1800" dirty="0"/>
          </a:p>
          <a:p>
            <a:pPr lvl="0">
              <a:lnSpc>
                <a:spcPct val="100000"/>
              </a:lnSpc>
            </a:pPr>
            <a:r>
              <a:rPr lang="en-US" sz="1800" dirty="0"/>
              <a:t>• Build reserves for long-term resilience</a:t>
            </a:r>
          </a:p>
        </p:txBody>
      </p:sp>
      <p:sp>
        <p:nvSpPr>
          <p:cNvPr id="6" name="TextBox 5">
            <a:extLst>
              <a:ext uri="{FF2B5EF4-FFF2-40B4-BE49-F238E27FC236}">
                <a16:creationId xmlns:a16="http://schemas.microsoft.com/office/drawing/2014/main" id="{12C6AA65-A6AA-101D-3D69-953CEE38981B}"/>
              </a:ext>
            </a:extLst>
          </p:cNvPr>
          <p:cNvSpPr txBox="1"/>
          <p:nvPr/>
        </p:nvSpPr>
        <p:spPr>
          <a:xfrm>
            <a:off x="721005" y="782807"/>
            <a:ext cx="2755075" cy="369332"/>
          </a:xfrm>
          <a:prstGeom prst="rect">
            <a:avLst/>
          </a:prstGeom>
          <a:noFill/>
        </p:spPr>
        <p:txBody>
          <a:bodyPr wrap="square" rtlCol="0">
            <a:spAutoFit/>
          </a:bodyPr>
          <a:lstStyle/>
          <a:p>
            <a:pPr algn="ctr"/>
            <a:r>
              <a:rPr lang="en-US" dirty="0"/>
              <a:t>REMEMBERING YOUR WHY</a:t>
            </a:r>
          </a:p>
        </p:txBody>
      </p:sp>
    </p:spTree>
    <p:extLst>
      <p:ext uri="{BB962C8B-B14F-4D97-AF65-F5344CB8AC3E}">
        <p14:creationId xmlns:p14="http://schemas.microsoft.com/office/powerpoint/2010/main" val="92840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1F850-293D-6819-0B87-BBB7011293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4BAD18-3906-10D1-B63C-76213BDB5DEE}"/>
              </a:ext>
            </a:extLst>
          </p:cNvPr>
          <p:cNvSpPr>
            <a:spLocks noGrp="1"/>
          </p:cNvSpPr>
          <p:nvPr>
            <p:ph type="title"/>
          </p:nvPr>
        </p:nvSpPr>
        <p:spPr>
          <a:xfrm>
            <a:off x="0" y="53917"/>
            <a:ext cx="5274302" cy="480585"/>
          </a:xfrm>
        </p:spPr>
        <p:txBody>
          <a:bodyPr vert="horz" lIns="91440" tIns="45720" rIns="91440" bIns="45720" rtlCol="0" anchor="ctr">
            <a:normAutofit fontScale="90000"/>
          </a:bodyPr>
          <a:lstStyle/>
          <a:p>
            <a:pPr algn="l" defTabSz="914400">
              <a:lnSpc>
                <a:spcPct val="90000"/>
              </a:lnSpc>
            </a:pPr>
            <a:r>
              <a:rPr lang="en-US" sz="3500" dirty="0">
                <a:solidFill>
                  <a:schemeClr val="tx2"/>
                </a:solidFill>
              </a:rPr>
              <a:t>LONG RANGE MINISTRY PLAN</a:t>
            </a:r>
            <a:endParaRPr lang="en-US" sz="3500" kern="1200" dirty="0">
              <a:solidFill>
                <a:schemeClr val="tx2"/>
              </a:solidFill>
              <a:latin typeface="+mj-lt"/>
              <a:ea typeface="+mj-ea"/>
              <a:cs typeface="+mj-cs"/>
            </a:endParaRPr>
          </a:p>
        </p:txBody>
      </p:sp>
      <p:sp>
        <p:nvSpPr>
          <p:cNvPr id="3" name="TextBox 2">
            <a:extLst>
              <a:ext uri="{FF2B5EF4-FFF2-40B4-BE49-F238E27FC236}">
                <a16:creationId xmlns:a16="http://schemas.microsoft.com/office/drawing/2014/main" id="{867D93DF-719E-BDCA-BF36-782AE1DC2A1C}"/>
              </a:ext>
            </a:extLst>
          </p:cNvPr>
          <p:cNvSpPr txBox="1"/>
          <p:nvPr/>
        </p:nvSpPr>
        <p:spPr>
          <a:xfrm>
            <a:off x="0" y="913693"/>
            <a:ext cx="9144000" cy="5755422"/>
          </a:xfrm>
          <a:prstGeom prst="rect">
            <a:avLst/>
          </a:prstGeom>
          <a:noFill/>
        </p:spPr>
        <p:txBody>
          <a:bodyPr wrap="square">
            <a:spAutoFit/>
          </a:bodyPr>
          <a:lstStyle/>
          <a:p>
            <a:pPr lvl="0">
              <a:lnSpc>
                <a:spcPct val="100000"/>
              </a:lnSpc>
            </a:pPr>
            <a:r>
              <a:rPr lang="en-US" sz="1600" dirty="0"/>
              <a:t>This stage is for the growth minded visionary that constantly sees the future. </a:t>
            </a:r>
          </a:p>
          <a:p>
            <a:pPr lvl="0">
              <a:lnSpc>
                <a:spcPct val="100000"/>
              </a:lnSpc>
            </a:pPr>
            <a:endParaRPr lang="en-US" sz="1600" dirty="0"/>
          </a:p>
          <a:p>
            <a:pPr lvl="0">
              <a:lnSpc>
                <a:spcPct val="100000"/>
              </a:lnSpc>
            </a:pPr>
            <a:r>
              <a:rPr lang="en-US" sz="1600" b="1" dirty="0"/>
              <a:t>Elements:</a:t>
            </a:r>
          </a:p>
          <a:p>
            <a:pPr marL="400050" lvl="0" indent="-400050">
              <a:lnSpc>
                <a:spcPct val="100000"/>
              </a:lnSpc>
              <a:buFont typeface="+mj-lt"/>
              <a:buAutoNum type="arabicParenR"/>
            </a:pPr>
            <a:r>
              <a:rPr lang="en-US" sz="1600" dirty="0"/>
              <a:t>Strategic Goals and objectives (3, 5, 10 years)</a:t>
            </a:r>
          </a:p>
          <a:p>
            <a:pPr marL="400050" lvl="0" indent="-400050">
              <a:lnSpc>
                <a:spcPct val="100000"/>
              </a:lnSpc>
              <a:buFont typeface="+mj-lt"/>
              <a:buAutoNum type="arabicParenR"/>
            </a:pPr>
            <a:r>
              <a:rPr lang="en-US" sz="1600" dirty="0"/>
              <a:t>Operational plan</a:t>
            </a:r>
          </a:p>
          <a:p>
            <a:pPr marL="857250" lvl="1" indent="-400050">
              <a:buFont typeface="+mj-lt"/>
              <a:buAutoNum type="alphaLcParenR"/>
            </a:pPr>
            <a:r>
              <a:rPr lang="en-US" sz="1600" dirty="0"/>
              <a:t>Program development roadmap</a:t>
            </a:r>
          </a:p>
          <a:p>
            <a:pPr marL="857250" lvl="1" indent="-400050">
              <a:buFont typeface="+mj-lt"/>
              <a:buAutoNum type="alphaLcParenR"/>
            </a:pPr>
            <a:r>
              <a:rPr lang="en-US" sz="1600" dirty="0"/>
              <a:t>Staffing needs</a:t>
            </a:r>
          </a:p>
          <a:p>
            <a:pPr marL="857250" lvl="1" indent="-400050">
              <a:buFont typeface="+mj-lt"/>
              <a:buAutoNum type="alphaLcParenR"/>
            </a:pPr>
            <a:r>
              <a:rPr lang="en-US" sz="1600" dirty="0"/>
              <a:t>Infrastructure needs</a:t>
            </a:r>
          </a:p>
          <a:p>
            <a:pPr marL="857250" lvl="1" indent="-400050">
              <a:buFont typeface="+mj-lt"/>
              <a:buAutoNum type="alphaLcParenR"/>
            </a:pPr>
            <a:r>
              <a:rPr lang="en-US" sz="1600" dirty="0"/>
              <a:t>Processes and systems</a:t>
            </a:r>
          </a:p>
          <a:p>
            <a:pPr marL="400050" indent="-400050">
              <a:buFont typeface="+mj-lt"/>
              <a:buAutoNum type="arabicParenR"/>
            </a:pPr>
            <a:r>
              <a:rPr lang="en-US" sz="1600" dirty="0"/>
              <a:t>Financial plan</a:t>
            </a:r>
          </a:p>
          <a:p>
            <a:pPr marL="857250" lvl="1" indent="-400050">
              <a:buFont typeface="+mj-lt"/>
              <a:buAutoNum type="alphaLcParenR"/>
            </a:pPr>
            <a:r>
              <a:rPr lang="en-US" sz="1600" dirty="0"/>
              <a:t>Long term donor development</a:t>
            </a:r>
          </a:p>
          <a:p>
            <a:pPr marL="857250" lvl="1" indent="-400050">
              <a:buFont typeface="+mj-lt"/>
              <a:buAutoNum type="alphaLcParenR"/>
            </a:pPr>
            <a:r>
              <a:rPr lang="en-US" sz="1600" dirty="0"/>
              <a:t>Reserve planning</a:t>
            </a:r>
          </a:p>
          <a:p>
            <a:pPr marL="857250" lvl="1" indent="-400050">
              <a:buFont typeface="+mj-lt"/>
              <a:buAutoNum type="alphaLcParenR"/>
            </a:pPr>
            <a:r>
              <a:rPr lang="en-US" sz="1600" dirty="0"/>
              <a:t>Capital funding and God-sized dreams</a:t>
            </a:r>
          </a:p>
          <a:p>
            <a:pPr marL="400050" indent="-400050">
              <a:buFont typeface="+mj-lt"/>
              <a:buAutoNum type="arabicParenR"/>
            </a:pPr>
            <a:r>
              <a:rPr lang="en-US" sz="1600" dirty="0"/>
              <a:t>Risks and Contingency planning</a:t>
            </a:r>
          </a:p>
          <a:p>
            <a:pPr marL="857250" lvl="1" indent="-400050">
              <a:buFont typeface="+mj-lt"/>
              <a:buAutoNum type="alphaLcParenR"/>
            </a:pPr>
            <a:r>
              <a:rPr lang="en-US" sz="1600" dirty="0"/>
              <a:t>Crisis response</a:t>
            </a:r>
          </a:p>
          <a:p>
            <a:pPr marL="857250" lvl="1" indent="-400050">
              <a:buFont typeface="+mj-lt"/>
              <a:buAutoNum type="alphaLcParenR"/>
            </a:pPr>
            <a:r>
              <a:rPr lang="en-US" sz="1600" dirty="0"/>
              <a:t>Financial, legal, operational risks</a:t>
            </a:r>
          </a:p>
          <a:p>
            <a:pPr marL="857250" lvl="1" indent="-400050">
              <a:buFont typeface="+mj-lt"/>
              <a:buAutoNum type="alphaLcParenR"/>
            </a:pPr>
            <a:r>
              <a:rPr lang="en-US" sz="1600" dirty="0"/>
              <a:t>Risk mitigation</a:t>
            </a:r>
          </a:p>
          <a:p>
            <a:pPr marL="857250" lvl="1" indent="-400050">
              <a:buFont typeface="+mj-lt"/>
              <a:buAutoNum type="alphaLcParenR"/>
            </a:pPr>
            <a:r>
              <a:rPr lang="en-US" sz="1600" dirty="0"/>
              <a:t>Planning for contingencies and fall back</a:t>
            </a:r>
          </a:p>
          <a:p>
            <a:pPr marL="400050" indent="-400050">
              <a:buFont typeface="+mj-lt"/>
              <a:buAutoNum type="arabicParenR"/>
            </a:pPr>
            <a:r>
              <a:rPr lang="en-US" sz="1600" dirty="0"/>
              <a:t>Measurement and Evaluation</a:t>
            </a:r>
          </a:p>
          <a:p>
            <a:pPr marL="857250" lvl="1" indent="-400050">
              <a:buFont typeface="+mj-lt"/>
              <a:buAutoNum type="alphaLcParenR"/>
            </a:pPr>
            <a:r>
              <a:rPr lang="en-US" sz="1600" dirty="0"/>
              <a:t>Gated Processes</a:t>
            </a:r>
          </a:p>
          <a:p>
            <a:pPr marL="857250" lvl="1" indent="-400050">
              <a:buFont typeface="+mj-lt"/>
              <a:buAutoNum type="alphaLcParenR"/>
            </a:pPr>
            <a:r>
              <a:rPr lang="en-US" sz="1600" dirty="0"/>
              <a:t>KPI trends</a:t>
            </a:r>
          </a:p>
          <a:p>
            <a:pPr marL="857250" lvl="1" indent="-400050">
              <a:buFont typeface="+mj-lt"/>
              <a:buAutoNum type="alphaLcParenR"/>
            </a:pPr>
            <a:r>
              <a:rPr lang="en-US" sz="1600" dirty="0"/>
              <a:t>Donor trends and engagement, volunteerism, storytelling</a:t>
            </a:r>
          </a:p>
          <a:p>
            <a:pPr marL="857250" lvl="1" indent="-400050">
              <a:buFont typeface="+mj-lt"/>
              <a:buAutoNum type="alphaLcParenR"/>
            </a:pPr>
            <a:r>
              <a:rPr lang="en-US" sz="1600" dirty="0"/>
              <a:t>Constant S-Curve evaluation and reinvention mindset</a:t>
            </a:r>
          </a:p>
        </p:txBody>
      </p:sp>
      <p:sp>
        <p:nvSpPr>
          <p:cNvPr id="4" name="TextBox 3">
            <a:extLst>
              <a:ext uri="{FF2B5EF4-FFF2-40B4-BE49-F238E27FC236}">
                <a16:creationId xmlns:a16="http://schemas.microsoft.com/office/drawing/2014/main" id="{90A23048-C11A-FB66-599A-6EB166902A88}"/>
              </a:ext>
            </a:extLst>
          </p:cNvPr>
          <p:cNvSpPr txBox="1"/>
          <p:nvPr/>
        </p:nvSpPr>
        <p:spPr>
          <a:xfrm>
            <a:off x="1259613" y="433108"/>
            <a:ext cx="2755075" cy="369332"/>
          </a:xfrm>
          <a:prstGeom prst="rect">
            <a:avLst/>
          </a:prstGeom>
          <a:noFill/>
        </p:spPr>
        <p:txBody>
          <a:bodyPr wrap="square" rtlCol="0">
            <a:spAutoFit/>
          </a:bodyPr>
          <a:lstStyle/>
          <a:p>
            <a:pPr algn="ctr"/>
            <a:r>
              <a:rPr lang="en-US" dirty="0"/>
              <a:t>FULFILLING YOUR WHY</a:t>
            </a:r>
          </a:p>
        </p:txBody>
      </p:sp>
    </p:spTree>
    <p:extLst>
      <p:ext uri="{BB962C8B-B14F-4D97-AF65-F5344CB8AC3E}">
        <p14:creationId xmlns:p14="http://schemas.microsoft.com/office/powerpoint/2010/main" val="3944614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84E97-C6EA-17AB-B98F-32CD09BD1C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3C7A15-6BCB-E3A6-BF14-7E50DED9D5D6}"/>
              </a:ext>
            </a:extLst>
          </p:cNvPr>
          <p:cNvSpPr>
            <a:spLocks noGrp="1"/>
          </p:cNvSpPr>
          <p:nvPr>
            <p:ph type="title"/>
          </p:nvPr>
        </p:nvSpPr>
        <p:spPr>
          <a:xfrm>
            <a:off x="1934849" y="383344"/>
            <a:ext cx="5274302" cy="480585"/>
          </a:xfrm>
        </p:spPr>
        <p:txBody>
          <a:bodyPr vert="horz" lIns="91440" tIns="45720" rIns="91440" bIns="45720" rtlCol="0" anchor="ctr">
            <a:normAutofit fontScale="90000"/>
          </a:bodyPr>
          <a:lstStyle/>
          <a:p>
            <a:pPr algn="l" defTabSz="914400">
              <a:lnSpc>
                <a:spcPct val="90000"/>
              </a:lnSpc>
            </a:pPr>
            <a:r>
              <a:rPr lang="en-US" sz="3500" dirty="0">
                <a:solidFill>
                  <a:schemeClr val="tx2"/>
                </a:solidFill>
              </a:rPr>
              <a:t>LONG RANGE MINISTRY PLAN</a:t>
            </a:r>
            <a:endParaRPr lang="en-US" sz="3500" kern="1200" dirty="0">
              <a:solidFill>
                <a:schemeClr val="tx2"/>
              </a:solidFill>
              <a:latin typeface="+mj-lt"/>
              <a:ea typeface="+mj-ea"/>
              <a:cs typeface="+mj-cs"/>
            </a:endParaRPr>
          </a:p>
        </p:txBody>
      </p:sp>
      <p:sp>
        <p:nvSpPr>
          <p:cNvPr id="4" name="Rectangle 3">
            <a:extLst>
              <a:ext uri="{FF2B5EF4-FFF2-40B4-BE49-F238E27FC236}">
                <a16:creationId xmlns:a16="http://schemas.microsoft.com/office/drawing/2014/main" id="{F83B1DEC-6A0E-FE6F-64A4-E2DCB0BB3829}"/>
              </a:ext>
            </a:extLst>
          </p:cNvPr>
          <p:cNvSpPr/>
          <p:nvPr/>
        </p:nvSpPr>
        <p:spPr>
          <a:xfrm>
            <a:off x="3788229" y="2787732"/>
            <a:ext cx="1567542" cy="1282535"/>
          </a:xfrm>
          <a:prstGeom prst="rect">
            <a:avLst/>
          </a:prstGeom>
          <a:solidFill>
            <a:srgbClr val="00B05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Strategic Goals &amp; Objectives (3, 5, 10 Years)</a:t>
            </a:r>
          </a:p>
        </p:txBody>
      </p:sp>
      <p:sp>
        <p:nvSpPr>
          <p:cNvPr id="5" name="Rectangle 4">
            <a:extLst>
              <a:ext uri="{FF2B5EF4-FFF2-40B4-BE49-F238E27FC236}">
                <a16:creationId xmlns:a16="http://schemas.microsoft.com/office/drawing/2014/main" id="{CD210103-A531-9E93-77C1-BC937279C8C2}"/>
              </a:ext>
            </a:extLst>
          </p:cNvPr>
          <p:cNvSpPr/>
          <p:nvPr/>
        </p:nvSpPr>
        <p:spPr>
          <a:xfrm>
            <a:off x="2220687" y="1505197"/>
            <a:ext cx="1567542" cy="3847606"/>
          </a:xfrm>
          <a:prstGeom prst="rect">
            <a:avLst/>
          </a:prstGeom>
          <a:solidFill>
            <a:schemeClr val="accent1">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vert="vert270" rtlCol="0" anchor="ctr"/>
          <a:lstStyle/>
          <a:p>
            <a:pPr algn="ctr"/>
            <a:r>
              <a:rPr lang="en-US" dirty="0"/>
              <a:t>Operational Plan</a:t>
            </a:r>
          </a:p>
        </p:txBody>
      </p:sp>
      <p:sp>
        <p:nvSpPr>
          <p:cNvPr id="6" name="Rectangle 5">
            <a:extLst>
              <a:ext uri="{FF2B5EF4-FFF2-40B4-BE49-F238E27FC236}">
                <a16:creationId xmlns:a16="http://schemas.microsoft.com/office/drawing/2014/main" id="{1CA8F474-9D08-D487-1165-2AD7A70B95E1}"/>
              </a:ext>
            </a:extLst>
          </p:cNvPr>
          <p:cNvSpPr/>
          <p:nvPr/>
        </p:nvSpPr>
        <p:spPr>
          <a:xfrm>
            <a:off x="3788229" y="1505197"/>
            <a:ext cx="1567542" cy="1282535"/>
          </a:xfrm>
          <a:prstGeom prst="rect">
            <a:avLst/>
          </a:prstGeom>
          <a:solidFill>
            <a:schemeClr val="accent1">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Financial Plan</a:t>
            </a:r>
          </a:p>
        </p:txBody>
      </p:sp>
      <p:sp>
        <p:nvSpPr>
          <p:cNvPr id="7" name="Rectangle 6">
            <a:extLst>
              <a:ext uri="{FF2B5EF4-FFF2-40B4-BE49-F238E27FC236}">
                <a16:creationId xmlns:a16="http://schemas.microsoft.com/office/drawing/2014/main" id="{505AE641-4BFE-27BA-66C1-F8E62FE17758}"/>
              </a:ext>
            </a:extLst>
          </p:cNvPr>
          <p:cNvSpPr/>
          <p:nvPr/>
        </p:nvSpPr>
        <p:spPr>
          <a:xfrm>
            <a:off x="3788229" y="4074723"/>
            <a:ext cx="1567542" cy="1282535"/>
          </a:xfrm>
          <a:prstGeom prst="rect">
            <a:avLst/>
          </a:prstGeom>
          <a:solidFill>
            <a:schemeClr val="accent1">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Risk Management</a:t>
            </a:r>
          </a:p>
        </p:txBody>
      </p:sp>
      <p:sp>
        <p:nvSpPr>
          <p:cNvPr id="8" name="Rectangle 7">
            <a:extLst>
              <a:ext uri="{FF2B5EF4-FFF2-40B4-BE49-F238E27FC236}">
                <a16:creationId xmlns:a16="http://schemas.microsoft.com/office/drawing/2014/main" id="{7102BED0-22E1-99A2-5C7C-202A69FDA2FB}"/>
              </a:ext>
            </a:extLst>
          </p:cNvPr>
          <p:cNvSpPr/>
          <p:nvPr/>
        </p:nvSpPr>
        <p:spPr>
          <a:xfrm>
            <a:off x="5367646" y="1505197"/>
            <a:ext cx="1567542" cy="3847606"/>
          </a:xfrm>
          <a:prstGeom prst="rect">
            <a:avLst/>
          </a:prstGeom>
          <a:solidFill>
            <a:schemeClr val="accent1">
              <a:lumMod val="60000"/>
              <a:lumOff val="40000"/>
            </a:schemeClr>
          </a:solidFill>
          <a:ln>
            <a:noFill/>
          </a:ln>
        </p:spPr>
        <p:style>
          <a:lnRef idx="1">
            <a:schemeClr val="accent1"/>
          </a:lnRef>
          <a:fillRef idx="3">
            <a:schemeClr val="accent1"/>
          </a:fillRef>
          <a:effectRef idx="2">
            <a:schemeClr val="accent1"/>
          </a:effectRef>
          <a:fontRef idx="minor">
            <a:schemeClr val="lt1"/>
          </a:fontRef>
        </p:style>
        <p:txBody>
          <a:bodyPr vert="vert" rtlCol="0" anchor="ctr"/>
          <a:lstStyle/>
          <a:p>
            <a:pPr algn="ctr"/>
            <a:r>
              <a:rPr lang="en-US" dirty="0"/>
              <a:t>Measurement and Evaluation</a:t>
            </a:r>
          </a:p>
        </p:txBody>
      </p:sp>
      <p:sp>
        <p:nvSpPr>
          <p:cNvPr id="9" name="TextBox 8">
            <a:extLst>
              <a:ext uri="{FF2B5EF4-FFF2-40B4-BE49-F238E27FC236}">
                <a16:creationId xmlns:a16="http://schemas.microsoft.com/office/drawing/2014/main" id="{43E68EC3-98FE-8274-CD00-DC60B4CE7ED2}"/>
              </a:ext>
            </a:extLst>
          </p:cNvPr>
          <p:cNvSpPr txBox="1"/>
          <p:nvPr/>
        </p:nvSpPr>
        <p:spPr>
          <a:xfrm>
            <a:off x="3194462" y="863929"/>
            <a:ext cx="2755075" cy="369332"/>
          </a:xfrm>
          <a:prstGeom prst="rect">
            <a:avLst/>
          </a:prstGeom>
          <a:noFill/>
        </p:spPr>
        <p:txBody>
          <a:bodyPr wrap="square" rtlCol="0">
            <a:spAutoFit/>
          </a:bodyPr>
          <a:lstStyle/>
          <a:p>
            <a:pPr algn="ctr"/>
            <a:r>
              <a:rPr lang="en-US" dirty="0"/>
              <a:t>FULFILLING YOUR WHY</a:t>
            </a:r>
          </a:p>
        </p:txBody>
      </p:sp>
    </p:spTree>
    <p:extLst>
      <p:ext uri="{BB962C8B-B14F-4D97-AF65-F5344CB8AC3E}">
        <p14:creationId xmlns:p14="http://schemas.microsoft.com/office/powerpoint/2010/main" val="1581148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8D5D83-CD95-17E9-CA2D-ACCF93E99BE4}"/>
              </a:ext>
            </a:extLst>
          </p:cNvPr>
          <p:cNvSpPr>
            <a:spLocks noGrp="1"/>
          </p:cNvSpPr>
          <p:nvPr>
            <p:ph type="title"/>
          </p:nvPr>
        </p:nvSpPr>
        <p:spPr>
          <a:xfrm>
            <a:off x="1028699" y="294538"/>
            <a:ext cx="7421963" cy="1033669"/>
          </a:xfrm>
        </p:spPr>
        <p:txBody>
          <a:bodyPr vert="horz" lIns="91440" tIns="45720" rIns="91440" bIns="45720" rtlCol="0" anchor="ctr">
            <a:normAutofit/>
          </a:bodyPr>
          <a:lstStyle/>
          <a:p>
            <a:pPr algn="l" defTabSz="914400">
              <a:lnSpc>
                <a:spcPct val="90000"/>
              </a:lnSpc>
            </a:pPr>
            <a:r>
              <a:rPr lang="en-US" sz="3500" kern="1200" dirty="0">
                <a:solidFill>
                  <a:srgbClr val="FFFFFF"/>
                </a:solidFill>
                <a:latin typeface="+mj-lt"/>
                <a:ea typeface="+mj-ea"/>
                <a:cs typeface="+mj-cs"/>
              </a:rPr>
              <a:t>INTEGRATION AND ASSESSMENT</a:t>
            </a:r>
          </a:p>
        </p:txBody>
      </p:sp>
      <p:sp>
        <p:nvSpPr>
          <p:cNvPr id="4" name="TextBox 3">
            <a:extLst>
              <a:ext uri="{FF2B5EF4-FFF2-40B4-BE49-F238E27FC236}">
                <a16:creationId xmlns:a16="http://schemas.microsoft.com/office/drawing/2014/main" id="{B22F49C2-4993-CE36-469B-F239AAFA68B1}"/>
              </a:ext>
            </a:extLst>
          </p:cNvPr>
          <p:cNvSpPr txBox="1"/>
          <p:nvPr/>
        </p:nvSpPr>
        <p:spPr>
          <a:xfrm>
            <a:off x="142505" y="1622744"/>
            <a:ext cx="8906492" cy="5134315"/>
          </a:xfrm>
          <a:prstGeom prst="rect">
            <a:avLst/>
          </a:prstGeom>
        </p:spPr>
        <p:txBody>
          <a:bodyPr vert="horz" lIns="91440" tIns="45720" rIns="91440" bIns="45720" rtlCol="0" anchor="ctr">
            <a:normAutofit/>
          </a:bodyPr>
          <a:lstStyle/>
          <a:p>
            <a:pPr marL="285750" indent="-228600" defTabSz="914400">
              <a:lnSpc>
                <a:spcPct val="90000"/>
              </a:lnSpc>
              <a:spcAft>
                <a:spcPts val="600"/>
              </a:spcAft>
              <a:buFont typeface="Arial" panose="020B0604020202020204" pitchFamily="34" charset="0"/>
              <a:buChar char="•"/>
            </a:pPr>
            <a:r>
              <a:rPr lang="en-US" sz="2000" dirty="0"/>
              <a:t>Understanding your WHY</a:t>
            </a:r>
          </a:p>
          <a:p>
            <a:pPr marL="742950" lvl="1" indent="-228600" defTabSz="914400">
              <a:lnSpc>
                <a:spcPct val="90000"/>
              </a:lnSpc>
              <a:spcAft>
                <a:spcPts val="600"/>
              </a:spcAft>
              <a:buFont typeface="Arial" panose="020B0604020202020204" pitchFamily="34" charset="0"/>
              <a:buChar char="•"/>
            </a:pPr>
            <a:r>
              <a:rPr lang="en-US" sz="2000" dirty="0"/>
              <a:t>Why do you exist</a:t>
            </a:r>
          </a:p>
          <a:p>
            <a:pPr marL="742950" lvl="1" indent="-228600" defTabSz="914400">
              <a:lnSpc>
                <a:spcPct val="90000"/>
              </a:lnSpc>
              <a:spcAft>
                <a:spcPts val="600"/>
              </a:spcAft>
              <a:buFont typeface="Arial" panose="020B0604020202020204" pitchFamily="34" charset="0"/>
              <a:buChar char="•"/>
            </a:pPr>
            <a:r>
              <a:rPr lang="en-US" sz="2000" dirty="0"/>
              <a:t>What made you start this ministry</a:t>
            </a:r>
          </a:p>
          <a:p>
            <a:pPr marL="742950" lvl="1" indent="-228600" defTabSz="914400">
              <a:lnSpc>
                <a:spcPct val="90000"/>
              </a:lnSpc>
              <a:spcAft>
                <a:spcPts val="600"/>
              </a:spcAft>
              <a:buFont typeface="Arial" panose="020B0604020202020204" pitchFamily="34" charset="0"/>
              <a:buChar char="•"/>
            </a:pPr>
            <a:r>
              <a:rPr lang="en-US" sz="2000" dirty="0"/>
              <a:t>Why do you get up every morning</a:t>
            </a:r>
          </a:p>
          <a:p>
            <a:pPr lvl="1" indent="-228600" defTabSz="914400">
              <a:lnSpc>
                <a:spcPct val="90000"/>
              </a:lnSpc>
              <a:spcAft>
                <a:spcPts val="600"/>
              </a:spcAft>
              <a:buFont typeface="Arial" panose="020B0604020202020204" pitchFamily="34" charset="0"/>
              <a:buChar char="•"/>
            </a:pPr>
            <a:endParaRPr lang="en-US" sz="2000" dirty="0"/>
          </a:p>
          <a:p>
            <a:pPr lvl="1" indent="-228600" defTabSz="914400">
              <a:lnSpc>
                <a:spcPct val="90000"/>
              </a:lnSpc>
              <a:spcAft>
                <a:spcPts val="600"/>
              </a:spcAft>
              <a:buFont typeface="Arial" panose="020B0604020202020204" pitchFamily="34" charset="0"/>
              <a:buChar char="•"/>
            </a:pPr>
            <a:r>
              <a:rPr lang="en-US" sz="2000" dirty="0"/>
              <a:t>Understanding and remembering your why gives you the motivation to get up and fight tomorrow’s battle AND it becomes the reason why others invest and engage with your ministry</a:t>
            </a:r>
          </a:p>
          <a:p>
            <a:pPr lvl="1" indent="-228600" defTabSz="914400">
              <a:lnSpc>
                <a:spcPct val="90000"/>
              </a:lnSpc>
              <a:spcAft>
                <a:spcPts val="600"/>
              </a:spcAft>
              <a:buFont typeface="Arial" panose="020B0604020202020204" pitchFamily="34" charset="0"/>
              <a:buChar char="•"/>
            </a:pPr>
            <a:endParaRPr lang="en-US" sz="2000" dirty="0"/>
          </a:p>
          <a:p>
            <a:pPr marL="285750" indent="-228600" defTabSz="914400">
              <a:lnSpc>
                <a:spcPct val="90000"/>
              </a:lnSpc>
              <a:spcAft>
                <a:spcPts val="600"/>
              </a:spcAft>
              <a:buFont typeface="Arial" panose="020B0604020202020204" pitchFamily="34" charset="0"/>
              <a:buChar char="•"/>
            </a:pPr>
            <a:r>
              <a:rPr lang="en-US" sz="2000" dirty="0"/>
              <a:t>Where have you been</a:t>
            </a:r>
          </a:p>
          <a:p>
            <a:pPr marL="742950" lvl="1" indent="-228600" defTabSz="914400">
              <a:lnSpc>
                <a:spcPct val="90000"/>
              </a:lnSpc>
              <a:spcAft>
                <a:spcPts val="600"/>
              </a:spcAft>
              <a:buFont typeface="Arial" panose="020B0604020202020204" pitchFamily="34" charset="0"/>
              <a:buChar char="•"/>
            </a:pPr>
            <a:r>
              <a:rPr lang="en-US" sz="2000" dirty="0"/>
              <a:t>What has God accomplished through your ministry</a:t>
            </a:r>
          </a:p>
          <a:p>
            <a:pPr marL="742950" lvl="1" indent="-228600" defTabSz="914400">
              <a:lnSpc>
                <a:spcPct val="90000"/>
              </a:lnSpc>
              <a:spcAft>
                <a:spcPts val="600"/>
              </a:spcAft>
              <a:buFont typeface="Arial" panose="020B0604020202020204" pitchFamily="34" charset="0"/>
              <a:buChar char="•"/>
            </a:pPr>
            <a:r>
              <a:rPr lang="en-US" sz="2000" dirty="0"/>
              <a:t>What is your roadmap</a:t>
            </a:r>
          </a:p>
          <a:p>
            <a:pPr marL="742950" lvl="1" indent="-228600" defTabSz="914400">
              <a:lnSpc>
                <a:spcPct val="90000"/>
              </a:lnSpc>
              <a:spcAft>
                <a:spcPts val="600"/>
              </a:spcAft>
              <a:buFont typeface="Arial" panose="020B0604020202020204" pitchFamily="34" charset="0"/>
              <a:buChar char="•"/>
            </a:pPr>
            <a:r>
              <a:rPr lang="en-US" sz="2000" dirty="0"/>
              <a:t>How do others see your ministry and effectiveness - honest assessment</a:t>
            </a:r>
          </a:p>
          <a:p>
            <a:pPr marL="514350" lvl="1" defTabSz="914400">
              <a:lnSpc>
                <a:spcPct val="90000"/>
              </a:lnSpc>
              <a:spcAft>
                <a:spcPts val="600"/>
              </a:spcAft>
            </a:pPr>
            <a:endParaRPr lang="en-US" sz="2000" dirty="0"/>
          </a:p>
        </p:txBody>
      </p:sp>
    </p:spTree>
    <p:extLst>
      <p:ext uri="{BB962C8B-B14F-4D97-AF65-F5344CB8AC3E}">
        <p14:creationId xmlns:p14="http://schemas.microsoft.com/office/powerpoint/2010/main" val="318414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93637AA-AC9F-02E6-F769-685A9DA676B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04B334-C625-07D5-1F47-2FAB9E4317B0}"/>
              </a:ext>
            </a:extLst>
          </p:cNvPr>
          <p:cNvSpPr>
            <a:spLocks noGrp="1"/>
          </p:cNvSpPr>
          <p:nvPr>
            <p:ph type="title"/>
          </p:nvPr>
        </p:nvSpPr>
        <p:spPr>
          <a:xfrm>
            <a:off x="1028699" y="294538"/>
            <a:ext cx="7421963" cy="1033669"/>
          </a:xfrm>
        </p:spPr>
        <p:txBody>
          <a:bodyPr vert="horz" lIns="91440" tIns="45720" rIns="91440" bIns="45720" rtlCol="0" anchor="ctr">
            <a:normAutofit/>
          </a:bodyPr>
          <a:lstStyle/>
          <a:p>
            <a:pPr algn="l" defTabSz="914400">
              <a:lnSpc>
                <a:spcPct val="90000"/>
              </a:lnSpc>
            </a:pPr>
            <a:r>
              <a:rPr lang="en-US" sz="3500" kern="1200" dirty="0">
                <a:solidFill>
                  <a:srgbClr val="FFFFFF"/>
                </a:solidFill>
                <a:latin typeface="+mj-lt"/>
                <a:ea typeface="+mj-ea"/>
                <a:cs typeface="+mj-cs"/>
              </a:rPr>
              <a:t>INTEGRATION AND ASSESSMENT</a:t>
            </a:r>
          </a:p>
        </p:txBody>
      </p:sp>
      <p:sp>
        <p:nvSpPr>
          <p:cNvPr id="4" name="TextBox 3">
            <a:extLst>
              <a:ext uri="{FF2B5EF4-FFF2-40B4-BE49-F238E27FC236}">
                <a16:creationId xmlns:a16="http://schemas.microsoft.com/office/drawing/2014/main" id="{E0C640C9-A18B-9F1F-6342-C5E039873B57}"/>
              </a:ext>
            </a:extLst>
          </p:cNvPr>
          <p:cNvSpPr txBox="1"/>
          <p:nvPr/>
        </p:nvSpPr>
        <p:spPr>
          <a:xfrm>
            <a:off x="152690" y="1622744"/>
            <a:ext cx="8670676" cy="4940717"/>
          </a:xfrm>
          <a:prstGeom prst="rect">
            <a:avLst/>
          </a:prstGeom>
        </p:spPr>
        <p:txBody>
          <a:bodyPr vert="horz" lIns="91440" tIns="45720" rIns="91440" bIns="45720" rtlCol="0" anchor="ctr">
            <a:normAutofit/>
          </a:bodyPr>
          <a:lstStyle/>
          <a:p>
            <a:pPr marL="514350" lvl="1" defTabSz="914400">
              <a:lnSpc>
                <a:spcPct val="90000"/>
              </a:lnSpc>
              <a:spcAft>
                <a:spcPts val="600"/>
              </a:spcAft>
            </a:pPr>
            <a:endParaRPr lang="en-US" sz="2000" dirty="0"/>
          </a:p>
          <a:p>
            <a:pPr marL="285750" indent="-228600" defTabSz="914400">
              <a:lnSpc>
                <a:spcPct val="90000"/>
              </a:lnSpc>
              <a:spcAft>
                <a:spcPts val="600"/>
              </a:spcAft>
              <a:buFont typeface="Arial" panose="020B0604020202020204" pitchFamily="34" charset="0"/>
              <a:buChar char="•"/>
            </a:pPr>
            <a:r>
              <a:rPr lang="en-US" sz="2000" dirty="0"/>
              <a:t>Where are you today</a:t>
            </a:r>
          </a:p>
          <a:p>
            <a:pPr marL="742950" lvl="1" indent="-228600" defTabSz="914400">
              <a:lnSpc>
                <a:spcPct val="90000"/>
              </a:lnSpc>
              <a:spcAft>
                <a:spcPts val="600"/>
              </a:spcAft>
              <a:buFont typeface="Arial" panose="020B0604020202020204" pitchFamily="34" charset="0"/>
              <a:buChar char="•"/>
            </a:pPr>
            <a:r>
              <a:rPr lang="en-US" sz="2000" dirty="0"/>
              <a:t>What is the state of your organization?</a:t>
            </a:r>
          </a:p>
          <a:p>
            <a:pPr marL="1200150" lvl="2" indent="-228600" defTabSz="914400">
              <a:lnSpc>
                <a:spcPct val="90000"/>
              </a:lnSpc>
              <a:spcAft>
                <a:spcPts val="600"/>
              </a:spcAft>
              <a:buFont typeface="Arial" panose="020B0604020202020204" pitchFamily="34" charset="0"/>
              <a:buChar char="•"/>
            </a:pPr>
            <a:r>
              <a:rPr lang="en-US" sz="2000" dirty="0"/>
              <a:t>Is it true?	</a:t>
            </a:r>
          </a:p>
          <a:p>
            <a:pPr marL="1200150" lvl="2" indent="-228600" defTabSz="914400">
              <a:lnSpc>
                <a:spcPct val="90000"/>
              </a:lnSpc>
              <a:spcAft>
                <a:spcPts val="600"/>
              </a:spcAft>
              <a:buFont typeface="Arial" panose="020B0604020202020204" pitchFamily="34" charset="0"/>
              <a:buChar char="•"/>
            </a:pPr>
            <a:r>
              <a:rPr lang="en-US" sz="2000" dirty="0"/>
              <a:t>What do the staff and those you serve say?</a:t>
            </a:r>
          </a:p>
          <a:p>
            <a:pPr marL="1200150" lvl="2" indent="-228600" defTabSz="914400">
              <a:lnSpc>
                <a:spcPct val="90000"/>
              </a:lnSpc>
              <a:spcAft>
                <a:spcPts val="600"/>
              </a:spcAft>
              <a:buFont typeface="Arial" panose="020B0604020202020204" pitchFamily="34" charset="0"/>
              <a:buChar char="•"/>
            </a:pPr>
            <a:r>
              <a:rPr lang="en-US" sz="2000" dirty="0"/>
              <a:t>Do you have a social media presence? What does it say?</a:t>
            </a:r>
          </a:p>
          <a:p>
            <a:pPr marL="742950" lvl="1" indent="-228600" defTabSz="914400">
              <a:lnSpc>
                <a:spcPct val="90000"/>
              </a:lnSpc>
              <a:spcAft>
                <a:spcPts val="600"/>
              </a:spcAft>
              <a:buFont typeface="Arial" panose="020B0604020202020204" pitchFamily="34" charset="0"/>
              <a:buChar char="•"/>
            </a:pPr>
            <a:r>
              <a:rPr lang="en-US" sz="2000" dirty="0"/>
              <a:t>What have you tried?</a:t>
            </a:r>
          </a:p>
          <a:p>
            <a:pPr marL="1200150" lvl="2" indent="-228600" defTabSz="914400">
              <a:lnSpc>
                <a:spcPct val="90000"/>
              </a:lnSpc>
              <a:spcAft>
                <a:spcPts val="600"/>
              </a:spcAft>
              <a:buFont typeface="Arial" panose="020B0604020202020204" pitchFamily="34" charset="0"/>
              <a:buChar char="•"/>
            </a:pPr>
            <a:r>
              <a:rPr lang="en-US" sz="2000" dirty="0"/>
              <a:t>What has worked</a:t>
            </a:r>
          </a:p>
          <a:p>
            <a:pPr marL="1200150" lvl="2" indent="-228600" defTabSz="914400">
              <a:lnSpc>
                <a:spcPct val="90000"/>
              </a:lnSpc>
              <a:spcAft>
                <a:spcPts val="600"/>
              </a:spcAft>
              <a:buFont typeface="Arial" panose="020B0604020202020204" pitchFamily="34" charset="0"/>
              <a:buChar char="•"/>
            </a:pPr>
            <a:r>
              <a:rPr lang="en-US" sz="2000" dirty="0"/>
              <a:t>What hasn’t worked</a:t>
            </a:r>
          </a:p>
          <a:p>
            <a:pPr marL="742950" lvl="1" indent="-228600" defTabSz="914400">
              <a:lnSpc>
                <a:spcPct val="90000"/>
              </a:lnSpc>
              <a:spcAft>
                <a:spcPts val="600"/>
              </a:spcAft>
              <a:buFont typeface="Arial" panose="020B0604020202020204" pitchFamily="34" charset="0"/>
              <a:buChar char="•"/>
            </a:pPr>
            <a:r>
              <a:rPr lang="en-US" sz="2000" dirty="0"/>
              <a:t>Where do you feel the most lost and in need of the most care and support?</a:t>
            </a:r>
          </a:p>
          <a:p>
            <a:pPr marL="1200150" lvl="2" indent="-228600" defTabSz="914400">
              <a:lnSpc>
                <a:spcPct val="90000"/>
              </a:lnSpc>
              <a:spcAft>
                <a:spcPts val="600"/>
              </a:spcAft>
              <a:buFont typeface="Arial" panose="020B0604020202020204" pitchFamily="34" charset="0"/>
              <a:buChar char="•"/>
            </a:pPr>
            <a:r>
              <a:rPr lang="en-US" sz="2000" dirty="0"/>
              <a:t>Not just finance and accounting - in the ministry, personal matters?</a:t>
            </a:r>
          </a:p>
          <a:p>
            <a:pPr marL="742950" lvl="1" indent="-228600" defTabSz="914400">
              <a:lnSpc>
                <a:spcPct val="90000"/>
              </a:lnSpc>
              <a:spcAft>
                <a:spcPts val="600"/>
              </a:spcAft>
              <a:buFont typeface="Arial" panose="020B0604020202020204" pitchFamily="34" charset="0"/>
              <a:buChar char="•"/>
            </a:pPr>
            <a:endParaRPr lang="en-US" sz="2000" dirty="0"/>
          </a:p>
          <a:p>
            <a:pPr marL="742950" lvl="1" indent="-228600" defTabSz="914400">
              <a:lnSpc>
                <a:spcPct val="90000"/>
              </a:lnSpc>
              <a:spcAft>
                <a:spcPts val="600"/>
              </a:spcAft>
              <a:buFont typeface="Arial" panose="020B0604020202020204" pitchFamily="34" charset="0"/>
              <a:buChar char="•"/>
            </a:pPr>
            <a:endParaRPr lang="en-US" sz="2000" dirty="0"/>
          </a:p>
        </p:txBody>
      </p:sp>
    </p:spTree>
    <p:extLst>
      <p:ext uri="{BB962C8B-B14F-4D97-AF65-F5344CB8AC3E}">
        <p14:creationId xmlns:p14="http://schemas.microsoft.com/office/powerpoint/2010/main" val="3801810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E4A5FC3-1F63-4E9A-991A-990719C1FAF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BFE7D784-1E20-D382-6E36-5645099CCD5D}"/>
              </a:ext>
            </a:extLst>
          </p:cNvPr>
          <p:cNvSpPr>
            <a:spLocks noGrp="1"/>
          </p:cNvSpPr>
          <p:nvPr>
            <p:ph type="title"/>
          </p:nvPr>
        </p:nvSpPr>
        <p:spPr>
          <a:xfrm>
            <a:off x="495030" y="2767106"/>
            <a:ext cx="2160621" cy="3071906"/>
          </a:xfrm>
        </p:spPr>
        <p:txBody>
          <a:bodyPr vert="horz" lIns="91440" tIns="45720" rIns="91440" bIns="45720" rtlCol="0" anchor="t">
            <a:normAutofit/>
          </a:bodyPr>
          <a:lstStyle/>
          <a:p>
            <a:pPr algn="l" defTabSz="914400">
              <a:lnSpc>
                <a:spcPct val="90000"/>
              </a:lnSpc>
            </a:pPr>
            <a:r>
              <a:rPr lang="en-US" sz="3500" kern="1200" dirty="0">
                <a:solidFill>
                  <a:srgbClr val="FFFFFF"/>
                </a:solidFill>
                <a:latin typeface="+mj-lt"/>
                <a:ea typeface="+mj-ea"/>
                <a:cs typeface="+mj-cs"/>
              </a:rPr>
              <a:t>WHERE ARE YOU TODAY?</a:t>
            </a:r>
          </a:p>
        </p:txBody>
      </p:sp>
      <p:pic>
        <p:nvPicPr>
          <p:cNvPr id="4" name="Picture 3">
            <a:extLst>
              <a:ext uri="{FF2B5EF4-FFF2-40B4-BE49-F238E27FC236}">
                <a16:creationId xmlns:a16="http://schemas.microsoft.com/office/drawing/2014/main" id="{62E1A028-99C4-4F62-5796-4E7EDDFC728E}"/>
              </a:ext>
            </a:extLst>
          </p:cNvPr>
          <p:cNvPicPr>
            <a:picLocks noChangeAspect="1"/>
          </p:cNvPicPr>
          <p:nvPr/>
        </p:nvPicPr>
        <p:blipFill>
          <a:blip r:embed="rId2"/>
          <a:stretch>
            <a:fillRect/>
          </a:stretch>
        </p:blipFill>
        <p:spPr>
          <a:xfrm>
            <a:off x="3028952" y="1708255"/>
            <a:ext cx="6092806" cy="3459309"/>
          </a:xfrm>
          <a:prstGeom prst="rect">
            <a:avLst/>
          </a:prstGeom>
        </p:spPr>
      </p:pic>
    </p:spTree>
    <p:extLst>
      <p:ext uri="{BB962C8B-B14F-4D97-AF65-F5344CB8AC3E}">
        <p14:creationId xmlns:p14="http://schemas.microsoft.com/office/powerpoint/2010/main" val="405486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6217BB-4166-C6A0-AB3B-743D39ADDE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E9B147-5A39-336B-EDB3-B2C028D45430}"/>
              </a:ext>
            </a:extLst>
          </p:cNvPr>
          <p:cNvSpPr>
            <a:spLocks noGrp="1"/>
          </p:cNvSpPr>
          <p:nvPr>
            <p:ph type="title"/>
          </p:nvPr>
        </p:nvSpPr>
        <p:spPr>
          <a:xfrm>
            <a:off x="354602" y="1834737"/>
            <a:ext cx="8070769" cy="5023263"/>
          </a:xfrm>
        </p:spPr>
        <p:txBody>
          <a:bodyPr vert="horz" lIns="91440" tIns="45720" rIns="91440" bIns="45720" rtlCol="0" anchor="ctr">
            <a:noAutofit/>
          </a:bodyPr>
          <a:lstStyle/>
          <a:p>
            <a:pPr algn="l"/>
            <a:br>
              <a:rPr lang="en-US" sz="1800" dirty="0">
                <a:solidFill>
                  <a:schemeClr val="tx2"/>
                </a:solidFill>
              </a:rPr>
            </a:br>
            <a:br>
              <a:rPr lang="en-US" sz="1800" dirty="0">
                <a:solidFill>
                  <a:schemeClr val="tx2"/>
                </a:solidFill>
              </a:rPr>
            </a:br>
            <a:r>
              <a:rPr lang="en-US" sz="1800" b="1" dirty="0"/>
              <a:t>Early Growth (bottom of the S):</a:t>
            </a:r>
            <a:r>
              <a:rPr lang="en-US" sz="1800" dirty="0"/>
              <a:t> The organization is building momentum. Reinvention here isn’t usually needed yet—focus is on proving the model and scaling impact.</a:t>
            </a:r>
            <a:br>
              <a:rPr lang="en-US" sz="1800" dirty="0"/>
            </a:br>
            <a:br>
              <a:rPr lang="en-US" sz="1800" dirty="0"/>
            </a:br>
            <a:r>
              <a:rPr lang="en-US" sz="1800" b="1" dirty="0"/>
              <a:t>Middle Growth (steep upward climb):</a:t>
            </a:r>
            <a:r>
              <a:rPr lang="en-US" sz="1800" dirty="0"/>
              <a:t> Energy and growth are strong, but systems often lag behind. Small reinventions here (process improvements, structure, donor systems) help sustain the climb.</a:t>
            </a:r>
            <a:br>
              <a:rPr lang="en-US" sz="1800" dirty="0"/>
            </a:br>
            <a:br>
              <a:rPr lang="en-US" sz="1800" dirty="0"/>
            </a:br>
            <a:r>
              <a:rPr lang="en-US" sz="1800" b="1" dirty="0"/>
              <a:t>Maturity / Plateau (top of the S):</a:t>
            </a:r>
            <a:r>
              <a:rPr lang="en-US" sz="1800" dirty="0"/>
              <a:t> This is the </a:t>
            </a:r>
            <a:r>
              <a:rPr lang="en-US" sz="1800" i="1" dirty="0"/>
              <a:t>critical moment.</a:t>
            </a:r>
            <a:r>
              <a:rPr lang="en-US" sz="1800" dirty="0"/>
              <a:t> Growth slows, enthusiasm wanes, and what once worked begins to stagnate. </a:t>
            </a:r>
            <a:r>
              <a:rPr lang="en-US" sz="1800" b="1" dirty="0"/>
              <a:t>This is the best time to reinvent</a:t>
            </a:r>
            <a:r>
              <a:rPr lang="en-US" sz="1800" dirty="0"/>
              <a:t>—before decline sets in.</a:t>
            </a:r>
            <a:br>
              <a:rPr lang="en-US" sz="1800" dirty="0"/>
            </a:br>
            <a:br>
              <a:rPr lang="en-US" sz="1800" dirty="0"/>
            </a:br>
            <a:r>
              <a:rPr lang="en-US" sz="1800" dirty="0"/>
              <a:t>👉  An organization should begin to reinvent itself </a:t>
            </a:r>
            <a:r>
              <a:rPr lang="en-US" sz="1800" b="1" dirty="0"/>
              <a:t>at the top of the S-curve, while still strong but approaching plateau.</a:t>
            </a:r>
            <a:r>
              <a:rPr lang="en-US" sz="1800" dirty="0"/>
              <a:t> If reinvention is delayed until decline, the changes become reactive, painful, and often too late. Reinventing early ensures the ministry launches onto the next growth curve while resources, trust, and energy are still intact.</a:t>
            </a:r>
            <a:br>
              <a:rPr lang="en-US" sz="1800" dirty="0"/>
            </a:br>
            <a:endParaRPr lang="en-US" sz="1800" kern="1200" dirty="0">
              <a:solidFill>
                <a:schemeClr val="tx2"/>
              </a:solidFill>
              <a:latin typeface="+mj-lt"/>
              <a:ea typeface="+mj-ea"/>
              <a:cs typeface="+mj-cs"/>
            </a:endParaRPr>
          </a:p>
        </p:txBody>
      </p:sp>
      <p:pic>
        <p:nvPicPr>
          <p:cNvPr id="4" name="Picture 3">
            <a:extLst>
              <a:ext uri="{FF2B5EF4-FFF2-40B4-BE49-F238E27FC236}">
                <a16:creationId xmlns:a16="http://schemas.microsoft.com/office/drawing/2014/main" id="{B556D816-BAF4-36D2-113C-EBD49A7B84CC}"/>
              </a:ext>
            </a:extLst>
          </p:cNvPr>
          <p:cNvPicPr>
            <a:picLocks noChangeAspect="1"/>
          </p:cNvPicPr>
          <p:nvPr/>
        </p:nvPicPr>
        <p:blipFill>
          <a:blip r:embed="rId2"/>
          <a:stretch>
            <a:fillRect/>
          </a:stretch>
        </p:blipFill>
        <p:spPr>
          <a:xfrm>
            <a:off x="5793650" y="128455"/>
            <a:ext cx="3350350" cy="1902226"/>
          </a:xfrm>
          <a:prstGeom prst="rect">
            <a:avLst/>
          </a:prstGeom>
        </p:spPr>
      </p:pic>
      <p:sp>
        <p:nvSpPr>
          <p:cNvPr id="5" name="Title 1">
            <a:extLst>
              <a:ext uri="{FF2B5EF4-FFF2-40B4-BE49-F238E27FC236}">
                <a16:creationId xmlns:a16="http://schemas.microsoft.com/office/drawing/2014/main" id="{2C7BF3E3-BDE8-B77D-2B72-60FF2B15AD4A}"/>
              </a:ext>
            </a:extLst>
          </p:cNvPr>
          <p:cNvSpPr txBox="1">
            <a:spLocks/>
          </p:cNvSpPr>
          <p:nvPr/>
        </p:nvSpPr>
        <p:spPr>
          <a:xfrm>
            <a:off x="354602" y="357094"/>
            <a:ext cx="5143673" cy="1673587"/>
          </a:xfrm>
          <a:prstGeom prst="rect">
            <a:avLst/>
          </a:prstGeom>
        </p:spPr>
        <p:txBody>
          <a:bodyPr vert="horz" lIns="91440" tIns="45720" rIns="91440" bIns="45720" rtlCol="0" anchor="t">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defTabSz="914400">
              <a:lnSpc>
                <a:spcPct val="90000"/>
              </a:lnSpc>
            </a:pPr>
            <a:r>
              <a:rPr lang="en-US" sz="3500" dirty="0">
                <a:solidFill>
                  <a:schemeClr val="tx2"/>
                </a:solidFill>
              </a:rPr>
              <a:t>WHERE ARE YOU TODAY ON THE S-CURVE?</a:t>
            </a:r>
          </a:p>
        </p:txBody>
      </p:sp>
    </p:spTree>
    <p:extLst>
      <p:ext uri="{BB962C8B-B14F-4D97-AF65-F5344CB8AC3E}">
        <p14:creationId xmlns:p14="http://schemas.microsoft.com/office/powerpoint/2010/main" val="4218218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E7466E-C63D-1C49-362C-DF2ED58B246F}"/>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7052BE-F754-CAE8-C596-16FD4563A60C}"/>
              </a:ext>
            </a:extLst>
          </p:cNvPr>
          <p:cNvSpPr>
            <a:spLocks noGrp="1"/>
          </p:cNvSpPr>
          <p:nvPr>
            <p:ph type="title"/>
          </p:nvPr>
        </p:nvSpPr>
        <p:spPr>
          <a:xfrm>
            <a:off x="1028699" y="294538"/>
            <a:ext cx="7421963" cy="1033669"/>
          </a:xfrm>
        </p:spPr>
        <p:txBody>
          <a:bodyPr vert="horz" lIns="91440" tIns="45720" rIns="91440" bIns="45720" rtlCol="0" anchor="ctr">
            <a:normAutofit/>
          </a:bodyPr>
          <a:lstStyle/>
          <a:p>
            <a:pPr algn="l" defTabSz="914400">
              <a:lnSpc>
                <a:spcPct val="90000"/>
              </a:lnSpc>
            </a:pPr>
            <a:r>
              <a:rPr lang="en-US" sz="3500" dirty="0">
                <a:solidFill>
                  <a:schemeClr val="bg1"/>
                </a:solidFill>
              </a:rPr>
              <a:t>THE ROAD AHEAD</a:t>
            </a:r>
            <a:endParaRPr lang="en-US" sz="3500" kern="1200" dirty="0">
              <a:solidFill>
                <a:srgbClr val="FFFFFF"/>
              </a:solidFill>
              <a:latin typeface="+mj-lt"/>
              <a:ea typeface="+mj-ea"/>
              <a:cs typeface="+mj-cs"/>
            </a:endParaRPr>
          </a:p>
        </p:txBody>
      </p:sp>
      <p:graphicFrame>
        <p:nvGraphicFramePr>
          <p:cNvPr id="3" name="TextBox 2">
            <a:extLst>
              <a:ext uri="{FF2B5EF4-FFF2-40B4-BE49-F238E27FC236}">
                <a16:creationId xmlns:a16="http://schemas.microsoft.com/office/drawing/2014/main" id="{7F9C0B1F-B683-0D6F-6D1C-9A36FC34AE64}"/>
              </a:ext>
            </a:extLst>
          </p:cNvPr>
          <p:cNvGraphicFramePr/>
          <p:nvPr>
            <p:extLst>
              <p:ext uri="{D42A27DB-BD31-4B8C-83A1-F6EECF244321}">
                <p14:modId xmlns:p14="http://schemas.microsoft.com/office/powerpoint/2010/main" val="1901125503"/>
              </p:ext>
            </p:extLst>
          </p:nvPr>
        </p:nvGraphicFramePr>
        <p:xfrm>
          <a:off x="344512" y="1885278"/>
          <a:ext cx="8585732" cy="46781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4">
            <a:extLst>
              <a:ext uri="{FF2B5EF4-FFF2-40B4-BE49-F238E27FC236}">
                <a16:creationId xmlns:a16="http://schemas.microsoft.com/office/drawing/2014/main" id="{BC5A5D1A-027B-9EE7-32D4-B140F359C189}"/>
              </a:ext>
            </a:extLst>
          </p:cNvPr>
          <p:cNvGrpSpPr/>
          <p:nvPr/>
        </p:nvGrpSpPr>
        <p:grpSpPr>
          <a:xfrm>
            <a:off x="344512" y="2181321"/>
            <a:ext cx="1746848" cy="524054"/>
            <a:chOff x="3054" y="935636"/>
            <a:chExt cx="1746848" cy="524054"/>
          </a:xfrm>
        </p:grpSpPr>
        <p:sp>
          <p:nvSpPr>
            <p:cNvPr id="23" name="Chevron 22">
              <a:extLst>
                <a:ext uri="{FF2B5EF4-FFF2-40B4-BE49-F238E27FC236}">
                  <a16:creationId xmlns:a16="http://schemas.microsoft.com/office/drawing/2014/main" id="{8D3394A5-DBB2-2675-FA91-015E37034CF5}"/>
                </a:ext>
              </a:extLst>
            </p:cNvPr>
            <p:cNvSpPr/>
            <p:nvPr/>
          </p:nvSpPr>
          <p:spPr>
            <a:xfrm>
              <a:off x="3054" y="935636"/>
              <a:ext cx="1746848" cy="524054"/>
            </a:xfrm>
            <a:prstGeom prst="cube">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endParaRPr lang="en-US"/>
            </a:p>
          </p:txBody>
        </p:sp>
        <p:sp>
          <p:nvSpPr>
            <p:cNvPr id="24" name="Chevron 4">
              <a:extLst>
                <a:ext uri="{FF2B5EF4-FFF2-40B4-BE49-F238E27FC236}">
                  <a16:creationId xmlns:a16="http://schemas.microsoft.com/office/drawing/2014/main" id="{6757541D-041D-1BB9-AFFF-5FB7DE9407A8}"/>
                </a:ext>
              </a:extLst>
            </p:cNvPr>
            <p:cNvSpPr txBox="1"/>
            <p:nvPr/>
          </p:nvSpPr>
          <p:spPr>
            <a:xfrm>
              <a:off x="160270"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600" b="1" kern="1200" dirty="0"/>
                <a:t>Transparency</a:t>
              </a:r>
              <a:endParaRPr lang="en-US" sz="1600" kern="1200" dirty="0"/>
            </a:p>
          </p:txBody>
        </p:sp>
      </p:grpSp>
      <p:grpSp>
        <p:nvGrpSpPr>
          <p:cNvPr id="6" name="Group 5">
            <a:extLst>
              <a:ext uri="{FF2B5EF4-FFF2-40B4-BE49-F238E27FC236}">
                <a16:creationId xmlns:a16="http://schemas.microsoft.com/office/drawing/2014/main" id="{FE510024-824D-C744-CF75-C23ACF88EFBF}"/>
              </a:ext>
            </a:extLst>
          </p:cNvPr>
          <p:cNvGrpSpPr/>
          <p:nvPr/>
        </p:nvGrpSpPr>
        <p:grpSpPr>
          <a:xfrm>
            <a:off x="2048515" y="2181321"/>
            <a:ext cx="1746848" cy="524054"/>
            <a:chOff x="1707057" y="935636"/>
            <a:chExt cx="1746848" cy="524054"/>
          </a:xfrm>
        </p:grpSpPr>
        <p:sp>
          <p:nvSpPr>
            <p:cNvPr id="21" name="Chevron 20">
              <a:extLst>
                <a:ext uri="{FF2B5EF4-FFF2-40B4-BE49-F238E27FC236}">
                  <a16:creationId xmlns:a16="http://schemas.microsoft.com/office/drawing/2014/main" id="{CCA89D2A-1CE4-585A-5CDC-71DC03F07884}"/>
                </a:ext>
              </a:extLst>
            </p:cNvPr>
            <p:cNvSpPr/>
            <p:nvPr/>
          </p:nvSpPr>
          <p:spPr>
            <a:xfrm>
              <a:off x="1707057" y="935636"/>
              <a:ext cx="1746848" cy="524054"/>
            </a:xfrm>
            <a:prstGeom prst="cube">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en-US"/>
            </a:p>
          </p:txBody>
        </p:sp>
        <p:sp>
          <p:nvSpPr>
            <p:cNvPr id="22" name="Chevron 6">
              <a:extLst>
                <a:ext uri="{FF2B5EF4-FFF2-40B4-BE49-F238E27FC236}">
                  <a16:creationId xmlns:a16="http://schemas.microsoft.com/office/drawing/2014/main" id="{B2DA6E84-CBA9-5A85-3894-4508E423565C}"/>
                </a:ext>
              </a:extLst>
            </p:cNvPr>
            <p:cNvSpPr txBox="1"/>
            <p:nvPr/>
          </p:nvSpPr>
          <p:spPr>
            <a:xfrm>
              <a:off x="1864273"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600" b="1" kern="1200" dirty="0"/>
                <a:t>30 - 60 Days</a:t>
              </a:r>
              <a:endParaRPr lang="en-US" sz="1600" kern="1200" dirty="0"/>
            </a:p>
          </p:txBody>
        </p:sp>
      </p:grpSp>
      <p:grpSp>
        <p:nvGrpSpPr>
          <p:cNvPr id="7" name="Group 6">
            <a:extLst>
              <a:ext uri="{FF2B5EF4-FFF2-40B4-BE49-F238E27FC236}">
                <a16:creationId xmlns:a16="http://schemas.microsoft.com/office/drawing/2014/main" id="{57A10425-BDCD-3677-FF40-5E1C64B02A92}"/>
              </a:ext>
            </a:extLst>
          </p:cNvPr>
          <p:cNvGrpSpPr/>
          <p:nvPr/>
        </p:nvGrpSpPr>
        <p:grpSpPr>
          <a:xfrm>
            <a:off x="3752519" y="2181321"/>
            <a:ext cx="1746848" cy="524054"/>
            <a:chOff x="3411061" y="935636"/>
            <a:chExt cx="1746848" cy="524054"/>
          </a:xfrm>
        </p:grpSpPr>
        <p:sp>
          <p:nvSpPr>
            <p:cNvPr id="19" name="Chevron 18">
              <a:extLst>
                <a:ext uri="{FF2B5EF4-FFF2-40B4-BE49-F238E27FC236}">
                  <a16:creationId xmlns:a16="http://schemas.microsoft.com/office/drawing/2014/main" id="{E5709D34-1A79-BED3-8985-FCA37279AB8F}"/>
                </a:ext>
              </a:extLst>
            </p:cNvPr>
            <p:cNvSpPr/>
            <p:nvPr/>
          </p:nvSpPr>
          <p:spPr>
            <a:xfrm>
              <a:off x="3411061" y="935636"/>
              <a:ext cx="1746848" cy="524054"/>
            </a:xfrm>
            <a:prstGeom prst="cube">
              <a:avLst/>
            </a:prstGeom>
          </p:spPr>
          <p:style>
            <a:lnRef idx="2">
              <a:schemeClr val="accent4">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txBody>
            <a:bodyPr/>
            <a:lstStyle/>
            <a:p>
              <a:endParaRPr lang="en-US"/>
            </a:p>
          </p:txBody>
        </p:sp>
        <p:sp>
          <p:nvSpPr>
            <p:cNvPr id="20" name="Chevron 8">
              <a:extLst>
                <a:ext uri="{FF2B5EF4-FFF2-40B4-BE49-F238E27FC236}">
                  <a16:creationId xmlns:a16="http://schemas.microsoft.com/office/drawing/2014/main" id="{0386C7E3-74D5-246A-0012-0124011DB7C6}"/>
                </a:ext>
              </a:extLst>
            </p:cNvPr>
            <p:cNvSpPr txBox="1"/>
            <p:nvPr/>
          </p:nvSpPr>
          <p:spPr>
            <a:xfrm>
              <a:off x="3568277"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600" b="1" kern="1200" dirty="0"/>
                <a:t>3 Months</a:t>
              </a:r>
              <a:endParaRPr lang="en-US" sz="1600" kern="1200" dirty="0"/>
            </a:p>
          </p:txBody>
        </p:sp>
      </p:grpSp>
      <p:grpSp>
        <p:nvGrpSpPr>
          <p:cNvPr id="8" name="Group 7">
            <a:extLst>
              <a:ext uri="{FF2B5EF4-FFF2-40B4-BE49-F238E27FC236}">
                <a16:creationId xmlns:a16="http://schemas.microsoft.com/office/drawing/2014/main" id="{8FC57A93-19C8-4A08-20CD-A767358C5E92}"/>
              </a:ext>
            </a:extLst>
          </p:cNvPr>
          <p:cNvGrpSpPr/>
          <p:nvPr/>
        </p:nvGrpSpPr>
        <p:grpSpPr>
          <a:xfrm>
            <a:off x="5456522" y="2181321"/>
            <a:ext cx="1746848" cy="524054"/>
            <a:chOff x="5115064" y="935636"/>
            <a:chExt cx="1746848" cy="524054"/>
          </a:xfrm>
        </p:grpSpPr>
        <p:sp>
          <p:nvSpPr>
            <p:cNvPr id="16" name="Chevron 15">
              <a:extLst>
                <a:ext uri="{FF2B5EF4-FFF2-40B4-BE49-F238E27FC236}">
                  <a16:creationId xmlns:a16="http://schemas.microsoft.com/office/drawing/2014/main" id="{627CE3FD-9784-F0CC-D9DF-082A5280241C}"/>
                </a:ext>
              </a:extLst>
            </p:cNvPr>
            <p:cNvSpPr/>
            <p:nvPr/>
          </p:nvSpPr>
          <p:spPr>
            <a:xfrm>
              <a:off x="5115064" y="935636"/>
              <a:ext cx="1746848" cy="524054"/>
            </a:xfrm>
            <a:prstGeom prst="cube">
              <a:avLst/>
            </a:prstGeom>
          </p:spPr>
          <p:style>
            <a:lnRef idx="2">
              <a:schemeClr val="accent5">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US"/>
            </a:p>
          </p:txBody>
        </p:sp>
        <p:sp>
          <p:nvSpPr>
            <p:cNvPr id="18" name="Chevron 10">
              <a:extLst>
                <a:ext uri="{FF2B5EF4-FFF2-40B4-BE49-F238E27FC236}">
                  <a16:creationId xmlns:a16="http://schemas.microsoft.com/office/drawing/2014/main" id="{DC2A6F52-ECE4-54AF-CC94-F7E4375C417C}"/>
                </a:ext>
              </a:extLst>
            </p:cNvPr>
            <p:cNvSpPr txBox="1"/>
            <p:nvPr/>
          </p:nvSpPr>
          <p:spPr>
            <a:xfrm>
              <a:off x="5272280"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600" b="1" kern="1200" dirty="0"/>
                <a:t>6 Months</a:t>
              </a:r>
              <a:endParaRPr lang="en-US" sz="1600" kern="1200" dirty="0"/>
            </a:p>
          </p:txBody>
        </p:sp>
      </p:grpSp>
      <p:grpSp>
        <p:nvGrpSpPr>
          <p:cNvPr id="10" name="Group 9">
            <a:extLst>
              <a:ext uri="{FF2B5EF4-FFF2-40B4-BE49-F238E27FC236}">
                <a16:creationId xmlns:a16="http://schemas.microsoft.com/office/drawing/2014/main" id="{F272F0B8-1D00-AC85-1CA4-AC9D5FFE7416}"/>
              </a:ext>
            </a:extLst>
          </p:cNvPr>
          <p:cNvGrpSpPr/>
          <p:nvPr/>
        </p:nvGrpSpPr>
        <p:grpSpPr>
          <a:xfrm>
            <a:off x="7160526" y="2181321"/>
            <a:ext cx="1746848" cy="524054"/>
            <a:chOff x="6819068" y="935636"/>
            <a:chExt cx="1746848" cy="524054"/>
          </a:xfrm>
        </p:grpSpPr>
        <p:sp>
          <p:nvSpPr>
            <p:cNvPr id="12" name="Chevron 11">
              <a:extLst>
                <a:ext uri="{FF2B5EF4-FFF2-40B4-BE49-F238E27FC236}">
                  <a16:creationId xmlns:a16="http://schemas.microsoft.com/office/drawing/2014/main" id="{55075B55-E673-5EA4-BF82-4DE81AE4E7ED}"/>
                </a:ext>
              </a:extLst>
            </p:cNvPr>
            <p:cNvSpPr/>
            <p:nvPr/>
          </p:nvSpPr>
          <p:spPr>
            <a:xfrm>
              <a:off x="6819068" y="935636"/>
              <a:ext cx="1746848" cy="524054"/>
            </a:xfrm>
            <a:prstGeom prst="cube">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txBody>
            <a:bodyPr/>
            <a:lstStyle/>
            <a:p>
              <a:endParaRPr lang="en-US"/>
            </a:p>
          </p:txBody>
        </p:sp>
        <p:sp>
          <p:nvSpPr>
            <p:cNvPr id="14" name="Chevron 12">
              <a:extLst>
                <a:ext uri="{FF2B5EF4-FFF2-40B4-BE49-F238E27FC236}">
                  <a16:creationId xmlns:a16="http://schemas.microsoft.com/office/drawing/2014/main" id="{017FD715-2652-6F3F-7DC5-1A59CFE65B6C}"/>
                </a:ext>
              </a:extLst>
            </p:cNvPr>
            <p:cNvSpPr txBox="1"/>
            <p:nvPr/>
          </p:nvSpPr>
          <p:spPr>
            <a:xfrm>
              <a:off x="6976284"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600" b="1" kern="1200" dirty="0"/>
                <a:t>1 - 2 Years</a:t>
              </a:r>
              <a:endParaRPr lang="en-US" sz="1600" kern="1200" dirty="0"/>
            </a:p>
          </p:txBody>
        </p:sp>
      </p:grpSp>
      <p:sp>
        <p:nvSpPr>
          <p:cNvPr id="25" name="Cube 24">
            <a:extLst>
              <a:ext uri="{FF2B5EF4-FFF2-40B4-BE49-F238E27FC236}">
                <a16:creationId xmlns:a16="http://schemas.microsoft.com/office/drawing/2014/main" id="{D1C507A1-9D14-6A39-FB34-AF44DAE1FA10}"/>
              </a:ext>
            </a:extLst>
          </p:cNvPr>
          <p:cNvSpPr/>
          <p:nvPr/>
        </p:nvSpPr>
        <p:spPr>
          <a:xfrm>
            <a:off x="344513" y="5700155"/>
            <a:ext cx="8405645" cy="898931"/>
          </a:xfrm>
          <a:prstGeom prst="cub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THE FOUNDATION: YOUR WHY</a:t>
            </a:r>
          </a:p>
        </p:txBody>
      </p:sp>
    </p:spTree>
    <p:extLst>
      <p:ext uri="{BB962C8B-B14F-4D97-AF65-F5344CB8AC3E}">
        <p14:creationId xmlns:p14="http://schemas.microsoft.com/office/powerpoint/2010/main" val="4147903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AE50E-F7D7-D11B-E248-6E1206296191}"/>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9C5C46CF-B18A-AC16-4AC6-1608F56FE04B}"/>
              </a:ext>
            </a:extLst>
          </p:cNvPr>
          <p:cNvGrpSpPr/>
          <p:nvPr/>
        </p:nvGrpSpPr>
        <p:grpSpPr>
          <a:xfrm>
            <a:off x="4514584" y="443419"/>
            <a:ext cx="1746848" cy="524054"/>
            <a:chOff x="3054" y="935636"/>
            <a:chExt cx="1746848" cy="524054"/>
          </a:xfrm>
        </p:grpSpPr>
        <p:sp>
          <p:nvSpPr>
            <p:cNvPr id="38" name="Chevron 37">
              <a:extLst>
                <a:ext uri="{FF2B5EF4-FFF2-40B4-BE49-F238E27FC236}">
                  <a16:creationId xmlns:a16="http://schemas.microsoft.com/office/drawing/2014/main" id="{0F537411-C6FA-AED9-F8C0-F8DB56C2D723}"/>
                </a:ext>
              </a:extLst>
            </p:cNvPr>
            <p:cNvSpPr/>
            <p:nvPr/>
          </p:nvSpPr>
          <p:spPr>
            <a:xfrm>
              <a:off x="3054" y="935636"/>
              <a:ext cx="1746848" cy="524054"/>
            </a:xfrm>
            <a:prstGeom prst="cube">
              <a:avLst/>
            </a:prstGeom>
          </p:spPr>
          <p:style>
            <a:lnRef idx="2">
              <a:schemeClr val="accent2">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a:lstStyle/>
            <a:p>
              <a:endParaRPr lang="en-US" sz="1600"/>
            </a:p>
          </p:txBody>
        </p:sp>
        <p:sp>
          <p:nvSpPr>
            <p:cNvPr id="39" name="Chevron 4">
              <a:extLst>
                <a:ext uri="{FF2B5EF4-FFF2-40B4-BE49-F238E27FC236}">
                  <a16:creationId xmlns:a16="http://schemas.microsoft.com/office/drawing/2014/main" id="{7FB6768B-4493-7DE4-0369-00F5266EC356}"/>
                </a:ext>
              </a:extLst>
            </p:cNvPr>
            <p:cNvSpPr txBox="1"/>
            <p:nvPr/>
          </p:nvSpPr>
          <p:spPr>
            <a:xfrm>
              <a:off x="160270"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400" b="1" kern="1200" dirty="0"/>
                <a:t>Reality</a:t>
              </a:r>
              <a:endParaRPr lang="en-US" sz="1400" kern="1200" dirty="0"/>
            </a:p>
          </p:txBody>
        </p:sp>
      </p:grpSp>
      <p:graphicFrame>
        <p:nvGraphicFramePr>
          <p:cNvPr id="41" name="Table 40">
            <a:extLst>
              <a:ext uri="{FF2B5EF4-FFF2-40B4-BE49-F238E27FC236}">
                <a16:creationId xmlns:a16="http://schemas.microsoft.com/office/drawing/2014/main" id="{7B2D2215-5DE3-8E13-0629-A9016F9FBB51}"/>
              </a:ext>
            </a:extLst>
          </p:cNvPr>
          <p:cNvGraphicFramePr>
            <a:graphicFrameLocks noGrp="1"/>
          </p:cNvGraphicFramePr>
          <p:nvPr>
            <p:extLst>
              <p:ext uri="{D42A27DB-BD31-4B8C-83A1-F6EECF244321}">
                <p14:modId xmlns:p14="http://schemas.microsoft.com/office/powerpoint/2010/main" val="949668629"/>
              </p:ext>
            </p:extLst>
          </p:nvPr>
        </p:nvGraphicFramePr>
        <p:xfrm>
          <a:off x="2340008" y="1317963"/>
          <a:ext cx="6096000" cy="2822698"/>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930925223"/>
                    </a:ext>
                  </a:extLst>
                </a:gridCol>
                <a:gridCol w="3048000">
                  <a:extLst>
                    <a:ext uri="{9D8B030D-6E8A-4147-A177-3AD203B41FA5}">
                      <a16:colId xmlns:a16="http://schemas.microsoft.com/office/drawing/2014/main" val="2928776373"/>
                    </a:ext>
                  </a:extLst>
                </a:gridCol>
              </a:tblGrid>
              <a:tr h="558338">
                <a:tc>
                  <a:txBody>
                    <a:bodyPr/>
                    <a:lstStyle/>
                    <a:p>
                      <a:pPr algn="ctr"/>
                      <a:r>
                        <a:rPr lang="en-US" dirty="0"/>
                        <a:t>MISSION FORWARD</a:t>
                      </a:r>
                    </a:p>
                  </a:txBody>
                  <a:tcPr/>
                </a:tc>
                <a:tc>
                  <a:txBody>
                    <a:bodyPr/>
                    <a:lstStyle/>
                    <a:p>
                      <a:pPr algn="ctr"/>
                      <a:r>
                        <a:rPr lang="en-US" dirty="0"/>
                        <a:t>MINISTRY LEADER</a:t>
                      </a:r>
                    </a:p>
                  </a:txBody>
                  <a:tcPr/>
                </a:tc>
                <a:extLst>
                  <a:ext uri="{0D108BD9-81ED-4DB2-BD59-A6C34878D82A}">
                    <a16:rowId xmlns:a16="http://schemas.microsoft.com/office/drawing/2014/main" val="4125551731"/>
                  </a:ext>
                </a:extLst>
              </a:tr>
              <a:tr h="1132180">
                <a:tc>
                  <a:txBody>
                    <a:bodyPr/>
                    <a:lstStyle/>
                    <a:p>
                      <a:pPr algn="ctr"/>
                      <a:r>
                        <a:rPr lang="en-US" dirty="0"/>
                        <a:t>Create a clear analysis of financial pitfalls with story telling, trend, budget review</a:t>
                      </a:r>
                    </a:p>
                  </a:txBody>
                  <a:tcPr/>
                </a:tc>
                <a:tc>
                  <a:txBody>
                    <a:bodyPr/>
                    <a:lstStyle/>
                    <a:p>
                      <a:pPr algn="ctr"/>
                      <a:r>
                        <a:rPr lang="en-US" dirty="0"/>
                        <a:t>Inform the story</a:t>
                      </a:r>
                    </a:p>
                  </a:txBody>
                  <a:tcPr/>
                </a:tc>
                <a:extLst>
                  <a:ext uri="{0D108BD9-81ED-4DB2-BD59-A6C34878D82A}">
                    <a16:rowId xmlns:a16="http://schemas.microsoft.com/office/drawing/2014/main" val="3473442201"/>
                  </a:ext>
                </a:extLst>
              </a:tr>
              <a:tr h="1132180">
                <a:tc>
                  <a:txBody>
                    <a:bodyPr/>
                    <a:lstStyle/>
                    <a:p>
                      <a:pPr algn="ctr"/>
                      <a:endParaRPr lang="en-US" dirty="0"/>
                    </a:p>
                  </a:txBody>
                  <a:tcPr/>
                </a:tc>
                <a:tc>
                  <a:txBody>
                    <a:bodyPr/>
                    <a:lstStyle/>
                    <a:p>
                      <a:pPr algn="ctr"/>
                      <a:r>
                        <a:rPr lang="en-US" dirty="0"/>
                        <a:t>Communicate with key individuals the state of the organization</a:t>
                      </a:r>
                    </a:p>
                  </a:txBody>
                  <a:tcPr/>
                </a:tc>
                <a:extLst>
                  <a:ext uri="{0D108BD9-81ED-4DB2-BD59-A6C34878D82A}">
                    <a16:rowId xmlns:a16="http://schemas.microsoft.com/office/drawing/2014/main" val="3486354439"/>
                  </a:ext>
                </a:extLst>
              </a:tr>
            </a:tbl>
          </a:graphicData>
        </a:graphic>
      </p:graphicFrame>
      <p:sp>
        <p:nvSpPr>
          <p:cNvPr id="43" name="TextBox 42">
            <a:extLst>
              <a:ext uri="{FF2B5EF4-FFF2-40B4-BE49-F238E27FC236}">
                <a16:creationId xmlns:a16="http://schemas.microsoft.com/office/drawing/2014/main" id="{0D4C6646-4D8C-1CE9-B602-363C356FF895}"/>
              </a:ext>
            </a:extLst>
          </p:cNvPr>
          <p:cNvSpPr txBox="1"/>
          <p:nvPr/>
        </p:nvSpPr>
        <p:spPr>
          <a:xfrm>
            <a:off x="44680" y="1955944"/>
            <a:ext cx="2295328" cy="1200329"/>
          </a:xfrm>
          <a:prstGeom prst="rect">
            <a:avLst/>
          </a:prstGeom>
          <a:noFill/>
        </p:spPr>
        <p:txBody>
          <a:bodyPr wrap="square">
            <a:spAutoFit/>
          </a:bodyPr>
          <a:lstStyle/>
          <a:p>
            <a:pPr lvl="0">
              <a:lnSpc>
                <a:spcPct val="100000"/>
              </a:lnSpc>
            </a:pPr>
            <a:r>
              <a:rPr lang="en-US" sz="1800" dirty="0"/>
              <a:t>• Honest assessment of current cash flow, debts, and obligations</a:t>
            </a:r>
          </a:p>
          <a:p>
            <a:pPr lvl="0">
              <a:lnSpc>
                <a:spcPct val="100000"/>
              </a:lnSpc>
            </a:pPr>
            <a:endParaRPr lang="en-US" sz="1800" dirty="0"/>
          </a:p>
        </p:txBody>
      </p:sp>
      <p:sp>
        <p:nvSpPr>
          <p:cNvPr id="44" name="TextBox 43">
            <a:extLst>
              <a:ext uri="{FF2B5EF4-FFF2-40B4-BE49-F238E27FC236}">
                <a16:creationId xmlns:a16="http://schemas.microsoft.com/office/drawing/2014/main" id="{B98A13A6-E6E1-5468-DE86-D93FC87AB8D8}"/>
              </a:ext>
            </a:extLst>
          </p:cNvPr>
          <p:cNvSpPr txBox="1"/>
          <p:nvPr/>
        </p:nvSpPr>
        <p:spPr>
          <a:xfrm>
            <a:off x="44680" y="3048303"/>
            <a:ext cx="2295328" cy="1200329"/>
          </a:xfrm>
          <a:prstGeom prst="rect">
            <a:avLst/>
          </a:prstGeom>
          <a:noFill/>
        </p:spPr>
        <p:txBody>
          <a:bodyPr wrap="square">
            <a:spAutoFit/>
          </a:bodyPr>
          <a:lstStyle/>
          <a:p>
            <a:pPr lvl="0">
              <a:lnSpc>
                <a:spcPct val="100000"/>
              </a:lnSpc>
            </a:pPr>
            <a:r>
              <a:rPr lang="en-US" sz="1800" dirty="0"/>
              <a:t>• Transparent communication with board, staff, and key stakeholders</a:t>
            </a:r>
          </a:p>
        </p:txBody>
      </p:sp>
      <p:sp>
        <p:nvSpPr>
          <p:cNvPr id="47" name="Title 1">
            <a:extLst>
              <a:ext uri="{FF2B5EF4-FFF2-40B4-BE49-F238E27FC236}">
                <a16:creationId xmlns:a16="http://schemas.microsoft.com/office/drawing/2014/main" id="{5B0BD4CB-D5CE-BB8E-EDF0-04B15E8E8E35}"/>
              </a:ext>
            </a:extLst>
          </p:cNvPr>
          <p:cNvSpPr txBox="1">
            <a:spLocks/>
          </p:cNvSpPr>
          <p:nvPr/>
        </p:nvSpPr>
        <p:spPr>
          <a:xfrm>
            <a:off x="247724" y="169481"/>
            <a:ext cx="4184569" cy="797992"/>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defTabSz="914400">
              <a:lnSpc>
                <a:spcPct val="90000"/>
              </a:lnSpc>
            </a:pPr>
            <a:r>
              <a:rPr lang="en-US" sz="3500">
                <a:solidFill>
                  <a:schemeClr val="tx2"/>
                </a:solidFill>
              </a:rPr>
              <a:t>SHARING THE LOAD</a:t>
            </a:r>
            <a:endParaRPr lang="en-US" sz="3500" dirty="0">
              <a:solidFill>
                <a:schemeClr val="tx2"/>
              </a:solidFill>
            </a:endParaRPr>
          </a:p>
        </p:txBody>
      </p:sp>
      <p:sp>
        <p:nvSpPr>
          <p:cNvPr id="48" name="TextBox 47">
            <a:extLst>
              <a:ext uri="{FF2B5EF4-FFF2-40B4-BE49-F238E27FC236}">
                <a16:creationId xmlns:a16="http://schemas.microsoft.com/office/drawing/2014/main" id="{2210F5A9-62EB-64B4-D2C7-FD9DD5DEEC99}"/>
              </a:ext>
            </a:extLst>
          </p:cNvPr>
          <p:cNvSpPr txBox="1"/>
          <p:nvPr/>
        </p:nvSpPr>
        <p:spPr>
          <a:xfrm>
            <a:off x="721005" y="782807"/>
            <a:ext cx="2755075" cy="369332"/>
          </a:xfrm>
          <a:prstGeom prst="rect">
            <a:avLst/>
          </a:prstGeom>
          <a:noFill/>
        </p:spPr>
        <p:txBody>
          <a:bodyPr wrap="square" rtlCol="0">
            <a:spAutoFit/>
          </a:bodyPr>
          <a:lstStyle/>
          <a:p>
            <a:pPr algn="ctr"/>
            <a:r>
              <a:rPr lang="en-US" dirty="0"/>
              <a:t>REMEMBERING YOUR WHY</a:t>
            </a:r>
          </a:p>
        </p:txBody>
      </p:sp>
    </p:spTree>
    <p:extLst>
      <p:ext uri="{BB962C8B-B14F-4D97-AF65-F5344CB8AC3E}">
        <p14:creationId xmlns:p14="http://schemas.microsoft.com/office/powerpoint/2010/main" val="3332334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F069E-7D4A-95D0-75CA-64DAEFD174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9AC506-DB4A-ABBF-0A7E-67EF117DEF8E}"/>
              </a:ext>
            </a:extLst>
          </p:cNvPr>
          <p:cNvSpPr>
            <a:spLocks noGrp="1"/>
          </p:cNvSpPr>
          <p:nvPr>
            <p:ph type="title"/>
          </p:nvPr>
        </p:nvSpPr>
        <p:spPr>
          <a:xfrm>
            <a:off x="247724" y="169481"/>
            <a:ext cx="4184569" cy="797992"/>
          </a:xfrm>
        </p:spPr>
        <p:txBody>
          <a:bodyPr vert="horz" lIns="91440" tIns="45720" rIns="91440" bIns="45720" rtlCol="0" anchor="ctr">
            <a:normAutofit/>
          </a:bodyPr>
          <a:lstStyle/>
          <a:p>
            <a:pPr algn="l" defTabSz="914400">
              <a:lnSpc>
                <a:spcPct val="90000"/>
              </a:lnSpc>
            </a:pPr>
            <a:r>
              <a:rPr lang="en-US" sz="3500" dirty="0">
                <a:solidFill>
                  <a:schemeClr val="tx2"/>
                </a:solidFill>
              </a:rPr>
              <a:t>SHARING THE LOAD</a:t>
            </a:r>
            <a:endParaRPr lang="en-US" sz="3500" kern="1200" dirty="0">
              <a:solidFill>
                <a:schemeClr val="tx2"/>
              </a:solidFill>
              <a:latin typeface="+mj-lt"/>
              <a:ea typeface="+mj-ea"/>
              <a:cs typeface="+mj-cs"/>
            </a:endParaRPr>
          </a:p>
        </p:txBody>
      </p:sp>
      <p:grpSp>
        <p:nvGrpSpPr>
          <p:cNvPr id="26" name="Group 25">
            <a:extLst>
              <a:ext uri="{FF2B5EF4-FFF2-40B4-BE49-F238E27FC236}">
                <a16:creationId xmlns:a16="http://schemas.microsoft.com/office/drawing/2014/main" id="{19AA0868-B169-FCE4-EE67-00BCDB1B3C6B}"/>
              </a:ext>
            </a:extLst>
          </p:cNvPr>
          <p:cNvGrpSpPr/>
          <p:nvPr/>
        </p:nvGrpSpPr>
        <p:grpSpPr>
          <a:xfrm>
            <a:off x="4514584" y="443419"/>
            <a:ext cx="1746848" cy="524054"/>
            <a:chOff x="1707057" y="935636"/>
            <a:chExt cx="1746848" cy="524054"/>
          </a:xfrm>
        </p:grpSpPr>
        <p:sp>
          <p:nvSpPr>
            <p:cNvPr id="36" name="Chevron 35">
              <a:extLst>
                <a:ext uri="{FF2B5EF4-FFF2-40B4-BE49-F238E27FC236}">
                  <a16:creationId xmlns:a16="http://schemas.microsoft.com/office/drawing/2014/main" id="{19EEB810-0116-2453-CF73-4CE89DAC99F2}"/>
                </a:ext>
              </a:extLst>
            </p:cNvPr>
            <p:cNvSpPr/>
            <p:nvPr/>
          </p:nvSpPr>
          <p:spPr>
            <a:xfrm>
              <a:off x="1707057" y="935636"/>
              <a:ext cx="1746848" cy="524054"/>
            </a:xfrm>
            <a:prstGeom prst="cube">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en-US" sz="1600"/>
            </a:p>
          </p:txBody>
        </p:sp>
        <p:sp>
          <p:nvSpPr>
            <p:cNvPr id="37" name="Chevron 6">
              <a:extLst>
                <a:ext uri="{FF2B5EF4-FFF2-40B4-BE49-F238E27FC236}">
                  <a16:creationId xmlns:a16="http://schemas.microsoft.com/office/drawing/2014/main" id="{862AE77B-FDD2-D327-69AA-908EEBD9DBB1}"/>
                </a:ext>
              </a:extLst>
            </p:cNvPr>
            <p:cNvSpPr txBox="1"/>
            <p:nvPr/>
          </p:nvSpPr>
          <p:spPr>
            <a:xfrm>
              <a:off x="1864273"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400" b="1" kern="1200" dirty="0"/>
                <a:t>Stabilize the Situation</a:t>
              </a:r>
              <a:endParaRPr lang="en-US" sz="1400" kern="1200" dirty="0"/>
            </a:p>
          </p:txBody>
        </p:sp>
      </p:grpSp>
      <p:graphicFrame>
        <p:nvGraphicFramePr>
          <p:cNvPr id="41" name="Table 40">
            <a:extLst>
              <a:ext uri="{FF2B5EF4-FFF2-40B4-BE49-F238E27FC236}">
                <a16:creationId xmlns:a16="http://schemas.microsoft.com/office/drawing/2014/main" id="{B8D1C334-DEE0-FE51-8533-0058DDE90B1F}"/>
              </a:ext>
            </a:extLst>
          </p:cNvPr>
          <p:cNvGraphicFramePr>
            <a:graphicFrameLocks noGrp="1"/>
          </p:cNvGraphicFramePr>
          <p:nvPr>
            <p:extLst>
              <p:ext uri="{D42A27DB-BD31-4B8C-83A1-F6EECF244321}">
                <p14:modId xmlns:p14="http://schemas.microsoft.com/office/powerpoint/2010/main" val="2400629896"/>
              </p:ext>
            </p:extLst>
          </p:nvPr>
        </p:nvGraphicFramePr>
        <p:xfrm>
          <a:off x="2340008" y="1317963"/>
          <a:ext cx="6096000" cy="5166162"/>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930925223"/>
                    </a:ext>
                  </a:extLst>
                </a:gridCol>
                <a:gridCol w="3048000">
                  <a:extLst>
                    <a:ext uri="{9D8B030D-6E8A-4147-A177-3AD203B41FA5}">
                      <a16:colId xmlns:a16="http://schemas.microsoft.com/office/drawing/2014/main" val="2928776373"/>
                    </a:ext>
                  </a:extLst>
                </a:gridCol>
              </a:tblGrid>
              <a:tr h="534588">
                <a:tc>
                  <a:txBody>
                    <a:bodyPr/>
                    <a:lstStyle/>
                    <a:p>
                      <a:pPr algn="ctr"/>
                      <a:r>
                        <a:rPr lang="en-US" dirty="0"/>
                        <a:t>MISSION FORWARD</a:t>
                      </a:r>
                    </a:p>
                  </a:txBody>
                  <a:tcPr/>
                </a:tc>
                <a:tc>
                  <a:txBody>
                    <a:bodyPr/>
                    <a:lstStyle/>
                    <a:p>
                      <a:pPr algn="ctr"/>
                      <a:r>
                        <a:rPr lang="en-US" dirty="0"/>
                        <a:t>MINISTRY LEADER</a:t>
                      </a:r>
                    </a:p>
                  </a:txBody>
                  <a:tcPr/>
                </a:tc>
                <a:extLst>
                  <a:ext uri="{0D108BD9-81ED-4DB2-BD59-A6C34878D82A}">
                    <a16:rowId xmlns:a16="http://schemas.microsoft.com/office/drawing/2014/main" val="4125551731"/>
                  </a:ext>
                </a:extLst>
              </a:tr>
              <a:tr h="1543858">
                <a:tc>
                  <a:txBody>
                    <a:bodyPr/>
                    <a:lstStyle/>
                    <a:p>
                      <a:pPr algn="ctr"/>
                      <a:r>
                        <a:rPr lang="en-US" dirty="0"/>
                        <a:t>Analyze vendors and expenses and suggest changes</a:t>
                      </a:r>
                    </a:p>
                  </a:txBody>
                  <a:tcPr/>
                </a:tc>
                <a:tc>
                  <a:txBody>
                    <a:bodyPr/>
                    <a:lstStyle/>
                    <a:p>
                      <a:pPr algn="ctr"/>
                      <a:r>
                        <a:rPr lang="en-US" dirty="0"/>
                        <a:t>Decide and Implement changes</a:t>
                      </a:r>
                    </a:p>
                  </a:txBody>
                  <a:tcPr/>
                </a:tc>
                <a:extLst>
                  <a:ext uri="{0D108BD9-81ED-4DB2-BD59-A6C34878D82A}">
                    <a16:rowId xmlns:a16="http://schemas.microsoft.com/office/drawing/2014/main" val="3473442201"/>
                  </a:ext>
                </a:extLst>
              </a:tr>
              <a:tr h="1543858">
                <a:tc>
                  <a:txBody>
                    <a:bodyPr/>
                    <a:lstStyle/>
                    <a:p>
                      <a:pPr algn="ctr"/>
                      <a:endParaRPr lang="en-US" dirty="0"/>
                    </a:p>
                  </a:txBody>
                  <a:tcPr/>
                </a:tc>
                <a:tc>
                  <a:txBody>
                    <a:bodyPr/>
                    <a:lstStyle/>
                    <a:p>
                      <a:pPr algn="ctr"/>
                      <a:r>
                        <a:rPr lang="en-US" dirty="0"/>
                        <a:t>Identify key operations and obligations</a:t>
                      </a:r>
                    </a:p>
                  </a:txBody>
                  <a:tcPr/>
                </a:tc>
                <a:extLst>
                  <a:ext uri="{0D108BD9-81ED-4DB2-BD59-A6C34878D82A}">
                    <a16:rowId xmlns:a16="http://schemas.microsoft.com/office/drawing/2014/main" val="3486354439"/>
                  </a:ext>
                </a:extLst>
              </a:tr>
              <a:tr h="1543858">
                <a:tc>
                  <a:txBody>
                    <a:bodyPr/>
                    <a:lstStyle/>
                    <a:p>
                      <a:pPr algn="ctr"/>
                      <a:r>
                        <a:rPr lang="en-US" dirty="0"/>
                        <a:t>Explore possible debt solutions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Explore and implement possible debt solutions</a:t>
                      </a:r>
                    </a:p>
                    <a:p>
                      <a:pPr algn="ctr"/>
                      <a:endParaRPr lang="en-US" dirty="0"/>
                    </a:p>
                  </a:txBody>
                  <a:tcPr/>
                </a:tc>
                <a:extLst>
                  <a:ext uri="{0D108BD9-81ED-4DB2-BD59-A6C34878D82A}">
                    <a16:rowId xmlns:a16="http://schemas.microsoft.com/office/drawing/2014/main" val="2944930643"/>
                  </a:ext>
                </a:extLst>
              </a:tr>
            </a:tbl>
          </a:graphicData>
        </a:graphic>
      </p:graphicFrame>
      <p:sp>
        <p:nvSpPr>
          <p:cNvPr id="5" name="TextBox 4">
            <a:extLst>
              <a:ext uri="{FF2B5EF4-FFF2-40B4-BE49-F238E27FC236}">
                <a16:creationId xmlns:a16="http://schemas.microsoft.com/office/drawing/2014/main" id="{5A82F293-542E-9E52-39ED-7E3FB902628B}"/>
              </a:ext>
            </a:extLst>
          </p:cNvPr>
          <p:cNvSpPr txBox="1"/>
          <p:nvPr/>
        </p:nvSpPr>
        <p:spPr>
          <a:xfrm>
            <a:off x="50867" y="1815842"/>
            <a:ext cx="2289141" cy="3970318"/>
          </a:xfrm>
          <a:prstGeom prst="rect">
            <a:avLst/>
          </a:prstGeom>
          <a:noFill/>
        </p:spPr>
        <p:txBody>
          <a:bodyPr wrap="square">
            <a:spAutoFit/>
          </a:bodyPr>
          <a:lstStyle/>
          <a:p>
            <a:pPr lvl="0">
              <a:lnSpc>
                <a:spcPct val="100000"/>
              </a:lnSpc>
            </a:pPr>
            <a:r>
              <a:rPr lang="en-US" sz="1800" dirty="0"/>
              <a:t>• Cut unnecessary expenses without cutting core mission</a:t>
            </a:r>
          </a:p>
          <a:p>
            <a:pPr lvl="0">
              <a:lnSpc>
                <a:spcPct val="100000"/>
              </a:lnSpc>
            </a:pPr>
            <a:endParaRPr lang="en-US" sz="1800" dirty="0"/>
          </a:p>
          <a:p>
            <a:pPr lvl="0">
              <a:lnSpc>
                <a:spcPct val="100000"/>
              </a:lnSpc>
            </a:pPr>
            <a:endParaRPr lang="en-US" dirty="0"/>
          </a:p>
          <a:p>
            <a:pPr lvl="0">
              <a:lnSpc>
                <a:spcPct val="100000"/>
              </a:lnSpc>
            </a:pPr>
            <a:endParaRPr lang="en-US" sz="1800" dirty="0"/>
          </a:p>
          <a:p>
            <a:pPr lvl="0">
              <a:lnSpc>
                <a:spcPct val="100000"/>
              </a:lnSpc>
            </a:pPr>
            <a:r>
              <a:rPr lang="en-US" sz="1800" dirty="0"/>
              <a:t>• Prioritize payroll, essential programs, and critical obligations</a:t>
            </a:r>
          </a:p>
          <a:p>
            <a:pPr lvl="0">
              <a:lnSpc>
                <a:spcPct val="100000"/>
              </a:lnSpc>
            </a:pPr>
            <a:endParaRPr lang="en-US" sz="1800" dirty="0"/>
          </a:p>
          <a:p>
            <a:pPr lvl="0">
              <a:lnSpc>
                <a:spcPct val="100000"/>
              </a:lnSpc>
            </a:pPr>
            <a:endParaRPr lang="en-US" dirty="0"/>
          </a:p>
          <a:p>
            <a:pPr lvl="0">
              <a:lnSpc>
                <a:spcPct val="100000"/>
              </a:lnSpc>
            </a:pPr>
            <a:endParaRPr lang="en-US" sz="1800" dirty="0"/>
          </a:p>
          <a:p>
            <a:pPr lvl="0">
              <a:lnSpc>
                <a:spcPct val="100000"/>
              </a:lnSpc>
            </a:pPr>
            <a:r>
              <a:rPr lang="en-US" sz="1800" dirty="0"/>
              <a:t>• </a:t>
            </a:r>
            <a:r>
              <a:rPr lang="en-US" dirty="0"/>
              <a:t>Debt consolidation or other options</a:t>
            </a:r>
            <a:endParaRPr lang="en-US" sz="1800" dirty="0"/>
          </a:p>
        </p:txBody>
      </p:sp>
      <p:sp>
        <p:nvSpPr>
          <p:cNvPr id="6" name="TextBox 5">
            <a:extLst>
              <a:ext uri="{FF2B5EF4-FFF2-40B4-BE49-F238E27FC236}">
                <a16:creationId xmlns:a16="http://schemas.microsoft.com/office/drawing/2014/main" id="{BDA0C75D-8D3A-62C0-A104-7249A9E54389}"/>
              </a:ext>
            </a:extLst>
          </p:cNvPr>
          <p:cNvSpPr txBox="1"/>
          <p:nvPr/>
        </p:nvSpPr>
        <p:spPr>
          <a:xfrm>
            <a:off x="721005" y="782807"/>
            <a:ext cx="2755075" cy="369332"/>
          </a:xfrm>
          <a:prstGeom prst="rect">
            <a:avLst/>
          </a:prstGeom>
          <a:noFill/>
        </p:spPr>
        <p:txBody>
          <a:bodyPr wrap="square" rtlCol="0">
            <a:spAutoFit/>
          </a:bodyPr>
          <a:lstStyle/>
          <a:p>
            <a:pPr algn="ctr"/>
            <a:r>
              <a:rPr lang="en-US" dirty="0"/>
              <a:t>REMEMBERING YOUR WHY</a:t>
            </a:r>
          </a:p>
        </p:txBody>
      </p:sp>
    </p:spTree>
    <p:extLst>
      <p:ext uri="{BB962C8B-B14F-4D97-AF65-F5344CB8AC3E}">
        <p14:creationId xmlns:p14="http://schemas.microsoft.com/office/powerpoint/2010/main" val="3192728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C0ECE-BC65-AFC5-C249-A642376318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7DA3AE-CF6C-AFAD-E38D-DC6E370305C8}"/>
              </a:ext>
            </a:extLst>
          </p:cNvPr>
          <p:cNvSpPr>
            <a:spLocks noGrp="1"/>
          </p:cNvSpPr>
          <p:nvPr>
            <p:ph type="title"/>
          </p:nvPr>
        </p:nvSpPr>
        <p:spPr>
          <a:xfrm>
            <a:off x="247724" y="169481"/>
            <a:ext cx="4184569" cy="797992"/>
          </a:xfrm>
        </p:spPr>
        <p:txBody>
          <a:bodyPr vert="horz" lIns="91440" tIns="45720" rIns="91440" bIns="45720" rtlCol="0" anchor="ctr">
            <a:normAutofit/>
          </a:bodyPr>
          <a:lstStyle/>
          <a:p>
            <a:pPr algn="l" defTabSz="914400">
              <a:lnSpc>
                <a:spcPct val="90000"/>
              </a:lnSpc>
            </a:pPr>
            <a:r>
              <a:rPr lang="en-US" sz="3500" dirty="0">
                <a:solidFill>
                  <a:schemeClr val="tx2"/>
                </a:solidFill>
              </a:rPr>
              <a:t>SHARING THE LOAD</a:t>
            </a:r>
            <a:endParaRPr lang="en-US" sz="3500" kern="1200" dirty="0">
              <a:solidFill>
                <a:schemeClr val="tx2"/>
              </a:solidFill>
              <a:latin typeface="+mj-lt"/>
              <a:ea typeface="+mj-ea"/>
              <a:cs typeface="+mj-cs"/>
            </a:endParaRPr>
          </a:p>
        </p:txBody>
      </p:sp>
      <p:grpSp>
        <p:nvGrpSpPr>
          <p:cNvPr id="26" name="Group 25">
            <a:extLst>
              <a:ext uri="{FF2B5EF4-FFF2-40B4-BE49-F238E27FC236}">
                <a16:creationId xmlns:a16="http://schemas.microsoft.com/office/drawing/2014/main" id="{DA4ECCFC-0FB0-535A-266F-7A1F878B2B74}"/>
              </a:ext>
            </a:extLst>
          </p:cNvPr>
          <p:cNvGrpSpPr/>
          <p:nvPr/>
        </p:nvGrpSpPr>
        <p:grpSpPr>
          <a:xfrm>
            <a:off x="4514584" y="443419"/>
            <a:ext cx="1746848" cy="524054"/>
            <a:chOff x="1707057" y="935636"/>
            <a:chExt cx="1746848" cy="524054"/>
          </a:xfrm>
        </p:grpSpPr>
        <p:sp>
          <p:nvSpPr>
            <p:cNvPr id="36" name="Chevron 35">
              <a:extLst>
                <a:ext uri="{FF2B5EF4-FFF2-40B4-BE49-F238E27FC236}">
                  <a16:creationId xmlns:a16="http://schemas.microsoft.com/office/drawing/2014/main" id="{CED3DD76-0426-FE25-C370-99D4B7E469E0}"/>
                </a:ext>
              </a:extLst>
            </p:cNvPr>
            <p:cNvSpPr/>
            <p:nvPr/>
          </p:nvSpPr>
          <p:spPr>
            <a:xfrm>
              <a:off x="1707057" y="935636"/>
              <a:ext cx="1746848" cy="524054"/>
            </a:xfrm>
            <a:prstGeom prst="cube">
              <a:avLst/>
            </a:prstGeom>
          </p:spPr>
          <p:style>
            <a:lnRef idx="2">
              <a:schemeClr val="accent3">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txBody>
            <a:bodyPr/>
            <a:lstStyle/>
            <a:p>
              <a:endParaRPr lang="en-US" sz="1600"/>
            </a:p>
          </p:txBody>
        </p:sp>
        <p:sp>
          <p:nvSpPr>
            <p:cNvPr id="37" name="Chevron 6">
              <a:extLst>
                <a:ext uri="{FF2B5EF4-FFF2-40B4-BE49-F238E27FC236}">
                  <a16:creationId xmlns:a16="http://schemas.microsoft.com/office/drawing/2014/main" id="{B7B94D8D-E032-1CFF-E8A7-5E61E25FBB20}"/>
                </a:ext>
              </a:extLst>
            </p:cNvPr>
            <p:cNvSpPr txBox="1"/>
            <p:nvPr/>
          </p:nvSpPr>
          <p:spPr>
            <a:xfrm>
              <a:off x="1864273" y="935636"/>
              <a:ext cx="1432416" cy="524054"/>
            </a:xfrm>
            <a:prstGeom prst="cube">
              <a:avLst/>
            </a:prstGeom>
          </p:spPr>
          <p:style>
            <a:lnRef idx="0">
              <a:scrgbClr r="0" g="0" b="0"/>
            </a:lnRef>
            <a:fillRef idx="0">
              <a:scrgbClr r="0" g="0" b="0"/>
            </a:fillRef>
            <a:effectRef idx="0">
              <a:scrgbClr r="0" g="0" b="0"/>
            </a:effectRef>
            <a:fontRef idx="minor">
              <a:schemeClr val="lt1"/>
            </a:fontRef>
          </p:style>
          <p:txBody>
            <a:bodyPr spcFirstLastPara="0" vert="horz" wrap="square" lIns="64706" tIns="64706" rIns="64706" bIns="64706" numCol="1" spcCol="1270" anchor="ctr" anchorCtr="0">
              <a:noAutofit/>
            </a:bodyPr>
            <a:lstStyle/>
            <a:p>
              <a:pPr marL="0" lvl="0" indent="0" algn="ctr" defTabSz="711200">
                <a:lnSpc>
                  <a:spcPct val="100000"/>
                </a:lnSpc>
                <a:spcBef>
                  <a:spcPct val="0"/>
                </a:spcBef>
                <a:spcAft>
                  <a:spcPct val="35000"/>
                </a:spcAft>
                <a:buNone/>
                <a:defRPr b="1"/>
              </a:pPr>
              <a:r>
                <a:rPr lang="en-US" sz="1400" b="1" kern="1200" dirty="0"/>
                <a:t>Stabilize the Situation</a:t>
              </a:r>
              <a:endParaRPr lang="en-US" sz="1400" kern="1200" dirty="0"/>
            </a:p>
          </p:txBody>
        </p:sp>
      </p:grpSp>
      <p:sp>
        <p:nvSpPr>
          <p:cNvPr id="5" name="TextBox 4">
            <a:extLst>
              <a:ext uri="{FF2B5EF4-FFF2-40B4-BE49-F238E27FC236}">
                <a16:creationId xmlns:a16="http://schemas.microsoft.com/office/drawing/2014/main" id="{8330C119-9677-DF41-2E43-1F40B56CCFB2}"/>
              </a:ext>
            </a:extLst>
          </p:cNvPr>
          <p:cNvSpPr txBox="1"/>
          <p:nvPr/>
        </p:nvSpPr>
        <p:spPr>
          <a:xfrm>
            <a:off x="122119" y="1437146"/>
            <a:ext cx="8689372" cy="5355312"/>
          </a:xfrm>
          <a:prstGeom prst="rect">
            <a:avLst/>
          </a:prstGeom>
          <a:noFill/>
        </p:spPr>
        <p:txBody>
          <a:bodyPr wrap="square">
            <a:spAutoFit/>
          </a:bodyPr>
          <a:lstStyle/>
          <a:p>
            <a:r>
              <a:rPr lang="en-US" b="1" dirty="0"/>
              <a:t>Why Stabilizing the Situation Matters Most</a:t>
            </a:r>
          </a:p>
          <a:p>
            <a:r>
              <a:rPr lang="en-US" dirty="0"/>
              <a:t>When a ministry is underwater, it can be tempting to jump straight into new fundraising or bold vision casting. But without first stabilizing the financial foundation, those efforts collapse under unresolved crises.</a:t>
            </a:r>
          </a:p>
          <a:p>
            <a:endParaRPr lang="en-US" dirty="0"/>
          </a:p>
          <a:p>
            <a:r>
              <a:rPr lang="en-US" b="1" dirty="0"/>
              <a:t>Stabilization is about survival with integrity.</a:t>
            </a:r>
            <a:r>
              <a:rPr lang="en-US" dirty="0"/>
              <a:t> It ensures payroll is met, essential programs continue, and obligations are honored. These steps may not be glamorous, but they protect the ministry’s credibility and reassure both staff and donors that leadership is facing reality with courage and responsibility.</a:t>
            </a:r>
          </a:p>
          <a:p>
            <a:endParaRPr lang="en-US" dirty="0"/>
          </a:p>
          <a:p>
            <a:r>
              <a:rPr lang="en-US" dirty="0"/>
              <a:t>Stabilization also </a:t>
            </a:r>
            <a:r>
              <a:rPr lang="en-US" b="1" dirty="0"/>
              <a:t>restores confidence and buys time.</a:t>
            </a:r>
            <a:r>
              <a:rPr lang="en-US" dirty="0"/>
              <a:t> Cutting unnecessary expenses, negotiating with creditors, and prioritizing essentials demonstrates wise stewardship. </a:t>
            </a:r>
            <a:r>
              <a:rPr lang="en-US" b="1" u="sng" dirty="0"/>
              <a:t>Donors are far more likely to invest in a vision once they see the ministry is steady enough to carry it forward.</a:t>
            </a:r>
          </a:p>
          <a:p>
            <a:endParaRPr lang="en-US" dirty="0"/>
          </a:p>
          <a:p>
            <a:r>
              <a:rPr lang="en-US" dirty="0"/>
              <a:t>Finally, stabilization </a:t>
            </a:r>
            <a:r>
              <a:rPr lang="en-US" b="1" dirty="0"/>
              <a:t>creates the platform for renewal.</a:t>
            </a:r>
            <a:r>
              <a:rPr lang="en-US" dirty="0"/>
              <a:t> Once the bleeding stops and trust is rebuilt, the ministry can pivot from crisis management to mission momentum. In short: </a:t>
            </a:r>
            <a:r>
              <a:rPr lang="en-US" i="1" dirty="0"/>
              <a:t>before growth can happen, stability must come first.</a:t>
            </a:r>
            <a:endParaRPr lang="en-US" dirty="0"/>
          </a:p>
          <a:p>
            <a:pPr lvl="0">
              <a:lnSpc>
                <a:spcPct val="100000"/>
              </a:lnSpc>
            </a:pPr>
            <a:endParaRPr lang="en-US" sz="1800" dirty="0"/>
          </a:p>
        </p:txBody>
      </p:sp>
      <p:sp>
        <p:nvSpPr>
          <p:cNvPr id="6" name="TextBox 5">
            <a:extLst>
              <a:ext uri="{FF2B5EF4-FFF2-40B4-BE49-F238E27FC236}">
                <a16:creationId xmlns:a16="http://schemas.microsoft.com/office/drawing/2014/main" id="{5C27F6CD-9F5C-4ED9-E0EC-649EA30F40D8}"/>
              </a:ext>
            </a:extLst>
          </p:cNvPr>
          <p:cNvSpPr txBox="1"/>
          <p:nvPr/>
        </p:nvSpPr>
        <p:spPr>
          <a:xfrm>
            <a:off x="721005" y="782807"/>
            <a:ext cx="2755075" cy="369332"/>
          </a:xfrm>
          <a:prstGeom prst="rect">
            <a:avLst/>
          </a:prstGeom>
          <a:noFill/>
        </p:spPr>
        <p:txBody>
          <a:bodyPr wrap="square" rtlCol="0">
            <a:spAutoFit/>
          </a:bodyPr>
          <a:lstStyle/>
          <a:p>
            <a:pPr algn="ctr"/>
            <a:r>
              <a:rPr lang="en-US" dirty="0"/>
              <a:t>REMEMBERING YOUR WHY</a:t>
            </a:r>
          </a:p>
        </p:txBody>
      </p:sp>
    </p:spTree>
    <p:extLst>
      <p:ext uri="{BB962C8B-B14F-4D97-AF65-F5344CB8AC3E}">
        <p14:creationId xmlns:p14="http://schemas.microsoft.com/office/powerpoint/2010/main" val="35500123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141</TotalTime>
  <Words>1502</Words>
  <Application>Microsoft Macintosh PowerPoint</Application>
  <PresentationFormat>On-screen Show (4:3)</PresentationFormat>
  <Paragraphs>194</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MISSION ZERO  Returning to the Core Mission </vt:lpstr>
      <vt:lpstr>INTEGRATION AND ASSESSMENT</vt:lpstr>
      <vt:lpstr>INTEGRATION AND ASSESSMENT</vt:lpstr>
      <vt:lpstr>WHERE ARE YOU TODAY?</vt:lpstr>
      <vt:lpstr>  Early Growth (bottom of the S): The organization is building momentum. Reinvention here isn’t usually needed yet—focus is on proving the model and scaling impact.  Middle Growth (steep upward climb): Energy and growth are strong, but systems often lag behind. Small reinventions here (process improvements, structure, donor systems) help sustain the climb.  Maturity / Plateau (top of the S): This is the critical moment. Growth slows, enthusiasm wanes, and what once worked begins to stagnate. This is the best time to reinvent—before decline sets in.  👉  An organization should begin to reinvent itself at the top of the S-curve, while still strong but approaching plateau. If reinvention is delayed until decline, the changes become reactive, painful, and often too late. Reinventing early ensures the ministry launches onto the next growth curve while resources, trust, and energy are still intact. </vt:lpstr>
      <vt:lpstr>THE ROAD AHEAD</vt:lpstr>
      <vt:lpstr>PowerPoint Presentation</vt:lpstr>
      <vt:lpstr>SHARING THE LOAD</vt:lpstr>
      <vt:lpstr>SHARING THE LOAD</vt:lpstr>
      <vt:lpstr>SHARING THE LOAD</vt:lpstr>
      <vt:lpstr>SHARING THE LOAD</vt:lpstr>
      <vt:lpstr>SHARING THE LOAD</vt:lpstr>
      <vt:lpstr>SHARING THE LOAD</vt:lpstr>
      <vt:lpstr>SHARING THE LOAD</vt:lpstr>
      <vt:lpstr>LONG RANGE MINISTRY PLAN</vt:lpstr>
      <vt:lpstr>LONG RANGE MINISTRY PLAN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Joseph Siacunco</cp:lastModifiedBy>
  <cp:revision>2</cp:revision>
  <dcterms:created xsi:type="dcterms:W3CDTF">2013-01-27T09:14:16Z</dcterms:created>
  <dcterms:modified xsi:type="dcterms:W3CDTF">2025-09-03T02:48:41Z</dcterms:modified>
  <cp:category/>
</cp:coreProperties>
</file>