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dat" ContentType="application/x-fontdata"/>
  <Default Extension="bin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s/slide1.xml" ContentType="application/vnd.openxmlformats-officedocument.presentationml.slide+xml"/>
  <Override PartName="/ppt/media/image5.bin" ContentType="image/jpeg"/>
  <Override PartName="/ppt/slides/slide2.xml" ContentType="application/vnd.openxmlformats-officedocument.presentationml.slide+xml"/>
  <Override PartName="/ppt/media/image12.bin" ContentType="image/svg+xml"/>
  <Override PartName="/ppt/media/image15.bin" ContentType="image/svg+xml"/>
  <Override PartName="/ppt/media/image18.bin" ContentType="image/svg+xml"/>
  <Override PartName="/ppt/media/image21.bin" ContentType="image/svg+xml"/>
  <Override PartName="/ppt/slides/slide3.xml" ContentType="application/vnd.openxmlformats-officedocument.presentationml.slide+xml"/>
  <Override PartName="/ppt/media/image29.bin" ContentType="image/svg+xml"/>
  <Override PartName="/ppt/slides/slide4.xml" ContentType="application/vnd.openxmlformats-officedocument.presentationml.slide+xml"/>
  <Override PartName="/ppt/media/image38.bin" ContentType="image/svg+xml"/>
  <Override PartName="/ppt/media/image42.bin" ContentType="image/svg+xml"/>
  <Override PartName="/ppt/media/image46.bin" ContentType="image/svg+xml"/>
  <Override PartName="/ppt/media/image50.bin" ContentType="image/svg+xml"/>
  <Override PartName="/ppt/slides/slide5.xml" ContentType="application/vnd.openxmlformats-officedocument.presentationml.slide+xml"/>
  <Override PartName="/ppt/media/image59.bin" ContentType="image/svg+xml"/>
  <Override PartName="/ppt/slides/slide6.xml" ContentType="application/vnd.openxmlformats-officedocument.presentationml.slide+xml"/>
  <Override PartName="/ppt/media/image72.bin" ContentType="image/svg+xml"/>
  <Override PartName="/ppt/slides/slide7.xml" ContentType="application/vnd.openxmlformats-officedocument.presentationml.slide+xml"/>
  <Override PartName="/ppt/media/image81.bin" ContentType="image/svg+xml"/>
  <Override PartName="/ppt/media/image83.bin" ContentType="image/svg+xml"/>
  <Override PartName="/ppt/media/image85.bin" ContentType="image/svg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embedTrueTypeFonts="1" saveSubsetFonts="0">
  <p:sldMasterIdLst>
    <p:sldMasterId id="2147483672" r:id="rId1"/>
  </p:sldMasterIdLst>
  <p:sldIdLst>
    <p:sldId id="301" r:id="rId10"/>
    <p:sldId id="318" r:id="rId22"/>
    <p:sldId id="352" r:id="rId54"/>
    <p:sldId id="376" r:id="rId71"/>
    <p:sldId id="439" r:id="rId113"/>
    <p:sldId id="495" r:id="rId140"/>
    <p:sldId id="517" r:id="rId157"/>
    <p:sldId id="548" r:id="rId182"/>
    <p:sldId id="559" r:id="rId188"/>
    <p:sldId id="580" r:id="rId204"/>
    <p:sldId id="601" r:id="rId220"/>
  </p:sldIdLst>
  <p:sldSz cx="18288000" cy="10287000"/>
  <p:notesSz cx="18288000" cy="10287000"/>
  <p:embeddedFontLst>
    <p:embeddedFont>
      <p:font typeface="Open Sans ExtraBold" pitchFamily="2" charset="77"/>
      <p:regular r:id="rId6"/>
    </p:embeddedFont>
    <p:embeddedFont>
      <p:font typeface="Open Sans" pitchFamily="2" charset="77"/>
      <p:regular r:id="rId7"/>
      <p:bold r:id="rId8"/>
    </p:embeddedFont>
    <p:embeddedFont>
      <p:font typeface="Archivo" pitchFamily="2" charset="77"/>
      <p:bold r:id="rId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9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viewProps" Target="viewProps.xml" Id="rId3" /><Relationship Type="http://schemas.openxmlformats.org/officeDocument/2006/relationships/presProps" Target="presProps.xml" Id="rId2" /><Relationship Type="http://schemas.openxmlformats.org/officeDocument/2006/relationships/slideMaster" Target="slideMasters/slideMaster1.xml" Id="rId1" /><Relationship Type="http://schemas.openxmlformats.org/officeDocument/2006/relationships/tableStyles" Target="tableStyles.xml" Id="rId5" /><Relationship Type="http://schemas.openxmlformats.org/officeDocument/2006/relationships/theme" Target="theme/theme1.xml" Id="rId4" /><Relationship Type="http://schemas.openxmlformats.org/officeDocument/2006/relationships/font" Target="/ppt/fonts/font.dat" Id="rId6" /><Relationship Type="http://schemas.openxmlformats.org/officeDocument/2006/relationships/font" Target="/ppt/fonts/font2.dat" Id="rId7" /><Relationship Type="http://schemas.openxmlformats.org/officeDocument/2006/relationships/font" Target="/ppt/fonts/font3.dat" Id="rId8" /><Relationship Type="http://schemas.openxmlformats.org/officeDocument/2006/relationships/font" Target="/ppt/fonts/font4.dat" Id="rId9" /><Relationship Type="http://schemas.openxmlformats.org/officeDocument/2006/relationships/slide" Target="/ppt/slides/slide1.xml" Id="rId10" /><Relationship Type="http://schemas.openxmlformats.org/officeDocument/2006/relationships/slide" Target="/ppt/slides/slide2.xml" Id="rId22" /><Relationship Type="http://schemas.openxmlformats.org/officeDocument/2006/relationships/slide" Target="/ppt/slides/slide3.xml" Id="rId54" /><Relationship Type="http://schemas.openxmlformats.org/officeDocument/2006/relationships/slide" Target="/ppt/slides/slide4.xml" Id="rId71" /><Relationship Type="http://schemas.openxmlformats.org/officeDocument/2006/relationships/slide" Target="/ppt/slides/slide5.xml" Id="rId113" /><Relationship Type="http://schemas.openxmlformats.org/officeDocument/2006/relationships/slide" Target="/ppt/slides/slide6.xml" Id="rId140" /><Relationship Type="http://schemas.openxmlformats.org/officeDocument/2006/relationships/slide" Target="/ppt/slides/slide7.xml" Id="rId157" /><Relationship Type="http://schemas.openxmlformats.org/officeDocument/2006/relationships/slide" Target="/ppt/slides/slide8.xml" Id="rId182" /><Relationship Type="http://schemas.openxmlformats.org/officeDocument/2006/relationships/slide" Target="/ppt/slides/slide9.xml" Id="rId188" /><Relationship Type="http://schemas.openxmlformats.org/officeDocument/2006/relationships/slide" Target="/ppt/slides/slide10.xml" Id="rId204" /><Relationship Type="http://schemas.openxmlformats.org/officeDocument/2006/relationships/slide" Target="/ppt/slides/slide11.xml" Id="rId220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4757450"/>
      </p:ext>
    </p:extLst>
  </p:cSld>
  <p:clrMapOvr>
    <a:masterClrMapping/>
  </p:clrMapOvr>
</p:sldLayout>
</file>

<file path=ppt/slideLayouts/slideLayout10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3150442"/>
      </p:ext>
    </p:extLst>
  </p:cSld>
  <p:clrMapOvr>
    <a:masterClrMapping/>
  </p:clrMapOvr>
</p:sldLayout>
</file>

<file path=ppt/slideLayouts/slideLayout11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76995647"/>
      </p:ext>
    </p:extLst>
  </p:cSld>
  <p:clrMapOvr>
    <a:masterClrMapping/>
  </p:clrMapOvr>
</p:sldLayout>
</file>

<file path=ppt/slideLayouts/slideLayout2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38595789"/>
      </p:ext>
    </p:extLst>
  </p:cSld>
  <p:clrMapOvr>
    <a:masterClrMapping/>
  </p:clrMapOvr>
</p:sldLayout>
</file>

<file path=ppt/slideLayouts/slideLayout3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89559282"/>
      </p:ext>
    </p:extLst>
  </p:cSld>
  <p:clrMapOvr>
    <a:masterClrMapping/>
  </p:clrMapOvr>
</p:sldLayout>
</file>

<file path=ppt/slideLayouts/slideLayout4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3965825"/>
      </p:ext>
    </p:extLst>
  </p:cSld>
  <p:clrMapOvr>
    <a:masterClrMapping/>
  </p:clrMapOvr>
</p:sldLayout>
</file>

<file path=ppt/slideLayouts/slideLayout5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81391113"/>
      </p:ext>
    </p:extLst>
  </p:cSld>
  <p:clrMapOvr>
    <a:masterClrMapping/>
  </p:clrMapOvr>
</p:sldLayout>
</file>

<file path=ppt/slideLayouts/slideLayout6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20817637"/>
      </p:ext>
    </p:extLst>
  </p:cSld>
  <p:clrMapOvr>
    <a:masterClrMapping/>
  </p:clrMapOvr>
</p:sldLayout>
</file>

<file path=ppt/slideLayouts/slideLayout7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06754893"/>
      </p:ext>
    </p:extLst>
  </p:cSld>
  <p:clrMapOvr>
    <a:masterClrMapping/>
  </p:clrMapOvr>
</p:sldLayout>
</file>

<file path=ppt/slideLayouts/slideLayout8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70941404"/>
      </p:ext>
    </p:extLst>
  </p:cSld>
  <p:clrMapOvr>
    <a:masterClrMapping/>
  </p:clrMapOvr>
</p:sldLayout>
</file>

<file path=ppt/slideLayouts/slideLayout9.xml><?xml version="1.0" encoding="utf-8"?>
<p:sldLayout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880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8CEAE-9ACF-4870-96B2-2FDD755B4008}" type="datetimeFigureOut">
              <a:rPr lang="en-IN" smtClean="0"/>
              <a:t>21-01-20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4AC96-115D-4CF4-9B0B-0F2A89887B5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78084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1" /><Relationship Type="http://schemas.openxmlformats.org/officeDocument/2006/relationships/image" Target="/ppt/media/image.bin" Id="rId13" /><Relationship Type="http://schemas.openxmlformats.org/officeDocument/2006/relationships/image" Target="/ppt/media/image2.bin" Id="rId15" /><Relationship Type="http://schemas.openxmlformats.org/officeDocument/2006/relationships/image" Target="/ppt/media/image3.bin" Id="rId17" /><Relationship Type="http://schemas.openxmlformats.org/officeDocument/2006/relationships/image" Target="/ppt/media/image4.bin" Id="rId19" /><Relationship Type="http://schemas.openxmlformats.org/officeDocument/2006/relationships/image" Target="/ppt/media/image5.bin" Id="rId21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05" /><Relationship Type="http://schemas.openxmlformats.org/officeDocument/2006/relationships/image" Target="/ppt/media/image96.bin" Id="rId207" /><Relationship Type="http://schemas.openxmlformats.org/officeDocument/2006/relationships/image" Target="/ppt/media/image97.bin" Id="rId209" /><Relationship Type="http://schemas.openxmlformats.org/officeDocument/2006/relationships/image" Target="/ppt/media/image98.bin" Id="rId211" /><Relationship Type="http://schemas.openxmlformats.org/officeDocument/2006/relationships/image" Target="/ppt/media/image99.bin" Id="rId213" /><Relationship Type="http://schemas.openxmlformats.org/officeDocument/2006/relationships/image" Target="/ppt/media/image100.bin" Id="rId215" /><Relationship Type="http://schemas.openxmlformats.org/officeDocument/2006/relationships/image" Target="/ppt/media/image101.bin" Id="rId217" /><Relationship Type="http://schemas.openxmlformats.org/officeDocument/2006/relationships/image" Target="/ppt/media/image102.bin" Id="rId219" /></Relationships>
</file>

<file path=ppt/slides/_rels/slide11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21" /><Relationship Type="http://schemas.openxmlformats.org/officeDocument/2006/relationships/image" Target="/ppt/media/image103.bin" Id="rId223" /><Relationship Type="http://schemas.openxmlformats.org/officeDocument/2006/relationships/image" Target="/ppt/media/image104.bin" Id="rId225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23" /><Relationship Type="http://schemas.openxmlformats.org/officeDocument/2006/relationships/image" Target="/ppt/media/image6.bin" Id="rId25" /><Relationship Type="http://schemas.openxmlformats.org/officeDocument/2006/relationships/image" Target="/ppt/media/image7.bin" Id="rId27" /><Relationship Type="http://schemas.openxmlformats.org/officeDocument/2006/relationships/image" Target="/ppt/media/image8.bin" Id="rId29" /><Relationship Type="http://schemas.openxmlformats.org/officeDocument/2006/relationships/image" Target="/ppt/media/image9.bin" Id="rId31" /><Relationship Type="http://schemas.openxmlformats.org/officeDocument/2006/relationships/image" Target="/ppt/media/image10.bin" Id="rId33" /><Relationship Type="http://schemas.openxmlformats.org/officeDocument/2006/relationships/image" Target="/ppt/media/image11.bin" Id="rId35" /><Relationship Type="http://schemas.openxmlformats.org/officeDocument/2006/relationships/image" Target="/ppt/media/image12.bin" Id="rId37" /><Relationship Type="http://schemas.openxmlformats.org/officeDocument/2006/relationships/image" Target="/ppt/media/image13.bin" Id="rId38" /><Relationship Type="http://schemas.openxmlformats.org/officeDocument/2006/relationships/image" Target="/ppt/media/image14.bin" Id="rId40" /><Relationship Type="http://schemas.openxmlformats.org/officeDocument/2006/relationships/image" Target="/ppt/media/image15.bin" Id="rId42" /><Relationship Type="http://schemas.openxmlformats.org/officeDocument/2006/relationships/image" Target="/ppt/media/image16.bin" Id="rId43" /><Relationship Type="http://schemas.openxmlformats.org/officeDocument/2006/relationships/image" Target="/ppt/media/image17.bin" Id="rId45" /><Relationship Type="http://schemas.openxmlformats.org/officeDocument/2006/relationships/image" Target="/ppt/media/image18.bin" Id="rId47" /><Relationship Type="http://schemas.openxmlformats.org/officeDocument/2006/relationships/image" Target="/ppt/media/image19.bin" Id="rId48" /><Relationship Type="http://schemas.openxmlformats.org/officeDocument/2006/relationships/image" Target="/ppt/media/image20.bin" Id="rId50" /><Relationship Type="http://schemas.openxmlformats.org/officeDocument/2006/relationships/image" Target="/ppt/media/image21.bin" Id="rId52" /><Relationship Type="http://schemas.openxmlformats.org/officeDocument/2006/relationships/image" Target="/ppt/media/image22.bin" Id="rId53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55" /><Relationship Type="http://schemas.openxmlformats.org/officeDocument/2006/relationships/image" Target="/ppt/media/image23.bin" Id="rId57" /><Relationship Type="http://schemas.openxmlformats.org/officeDocument/2006/relationships/image" Target="/ppt/media/image24.bin" Id="rId59" /><Relationship Type="http://schemas.openxmlformats.org/officeDocument/2006/relationships/image" Target="/ppt/media/image25.bin" Id="rId61" /><Relationship Type="http://schemas.openxmlformats.org/officeDocument/2006/relationships/image" Target="/ppt/media/image26.bin" Id="rId63" /><Relationship Type="http://schemas.openxmlformats.org/officeDocument/2006/relationships/image" Target="/ppt/media/image27.bin" Id="rId65" /><Relationship Type="http://schemas.openxmlformats.org/officeDocument/2006/relationships/image" Target="/ppt/media/image28.bin" Id="rId67" /><Relationship Type="http://schemas.openxmlformats.org/officeDocument/2006/relationships/image" Target="/ppt/media/image29.bin" Id="rId69" /><Relationship Type="http://schemas.openxmlformats.org/officeDocument/2006/relationships/image" Target="/ppt/media/image30.bin" Id="rId70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72" /><Relationship Type="http://schemas.openxmlformats.org/officeDocument/2006/relationships/image" Target="/ppt/media/image31.bin" Id="rId74" /><Relationship Type="http://schemas.openxmlformats.org/officeDocument/2006/relationships/image" Target="/ppt/media/image32.bin" Id="rId76" /><Relationship Type="http://schemas.openxmlformats.org/officeDocument/2006/relationships/image" Target="/ppt/media/image33.bin" Id="rId78" /><Relationship Type="http://schemas.openxmlformats.org/officeDocument/2006/relationships/image" Target="/ppt/media/image34.bin" Id="rId80" /><Relationship Type="http://schemas.openxmlformats.org/officeDocument/2006/relationships/image" Target="/ppt/media/image35.bin" Id="rId82" /><Relationship Type="http://schemas.openxmlformats.org/officeDocument/2006/relationships/image" Target="/ppt/media/image36.bin" Id="rId84" /><Relationship Type="http://schemas.openxmlformats.org/officeDocument/2006/relationships/image" Target="/ppt/media/image37.bin" Id="rId86" /><Relationship Type="http://schemas.openxmlformats.org/officeDocument/2006/relationships/image" Target="/ppt/media/image38.bin" Id="rId88" /><Relationship Type="http://schemas.openxmlformats.org/officeDocument/2006/relationships/image" Target="/ppt/media/image39.bin" Id="rId89" /><Relationship Type="http://schemas.openxmlformats.org/officeDocument/2006/relationships/image" Target="/ppt/media/image40.bin" Id="rId91" /><Relationship Type="http://schemas.openxmlformats.org/officeDocument/2006/relationships/image" Target="/ppt/media/image41.bin" Id="rId93" /><Relationship Type="http://schemas.openxmlformats.org/officeDocument/2006/relationships/image" Target="/ppt/media/image42.bin" Id="rId95" /><Relationship Type="http://schemas.openxmlformats.org/officeDocument/2006/relationships/image" Target="/ppt/media/image43.bin" Id="rId96" /><Relationship Type="http://schemas.openxmlformats.org/officeDocument/2006/relationships/image" Target="/ppt/media/image44.bin" Id="rId98" /><Relationship Type="http://schemas.openxmlformats.org/officeDocument/2006/relationships/image" Target="/ppt/media/image45.bin" Id="rId100" /><Relationship Type="http://schemas.openxmlformats.org/officeDocument/2006/relationships/image" Target="/ppt/media/image46.bin" Id="rId102" /><Relationship Type="http://schemas.openxmlformats.org/officeDocument/2006/relationships/image" Target="/ppt/media/image47.bin" Id="rId103" /><Relationship Type="http://schemas.openxmlformats.org/officeDocument/2006/relationships/image" Target="/ppt/media/image48.bin" Id="rId105" /><Relationship Type="http://schemas.openxmlformats.org/officeDocument/2006/relationships/image" Target="/ppt/media/image49.bin" Id="rId107" /><Relationship Type="http://schemas.openxmlformats.org/officeDocument/2006/relationships/image" Target="/ppt/media/image50.bin" Id="rId109" /><Relationship Type="http://schemas.openxmlformats.org/officeDocument/2006/relationships/image" Target="/ppt/media/image51.bin" Id="rId110" /><Relationship Type="http://schemas.openxmlformats.org/officeDocument/2006/relationships/image" Target="/ppt/media/image52.bin" Id="rId11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14" /><Relationship Type="http://schemas.openxmlformats.org/officeDocument/2006/relationships/image" Target="/ppt/media/image53.bin" Id="rId116" /><Relationship Type="http://schemas.openxmlformats.org/officeDocument/2006/relationships/image" Target="/ppt/media/image54.bin" Id="rId118" /><Relationship Type="http://schemas.openxmlformats.org/officeDocument/2006/relationships/image" Target="/ppt/media/image55.bin" Id="rId120" /><Relationship Type="http://schemas.openxmlformats.org/officeDocument/2006/relationships/image" Target="/ppt/media/image56.bin" Id="rId122" /><Relationship Type="http://schemas.openxmlformats.org/officeDocument/2006/relationships/image" Target="/ppt/media/image57.bin" Id="rId124" /><Relationship Type="http://schemas.openxmlformats.org/officeDocument/2006/relationships/image" Target="/ppt/media/image58.bin" Id="rId126" /><Relationship Type="http://schemas.openxmlformats.org/officeDocument/2006/relationships/image" Target="/ppt/media/image59.bin" Id="rId128" /><Relationship Type="http://schemas.openxmlformats.org/officeDocument/2006/relationships/image" Target="/ppt/media/image60.bin" Id="rId129" /><Relationship Type="http://schemas.openxmlformats.org/officeDocument/2006/relationships/image" Target="/ppt/media/image61.bin" Id="rId131" /><Relationship Type="http://schemas.openxmlformats.org/officeDocument/2006/relationships/image" Target="/ppt/media/image62.bin" Id="rId133" /><Relationship Type="http://schemas.openxmlformats.org/officeDocument/2006/relationships/image" Target="/ppt/media/image63.bin" Id="rId135" /><Relationship Type="http://schemas.openxmlformats.org/officeDocument/2006/relationships/image" Target="/ppt/media/image64.bin" Id="rId137" /><Relationship Type="http://schemas.openxmlformats.org/officeDocument/2006/relationships/image" Target="/ppt/media/image65.bin" Id="rId139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41" /><Relationship Type="http://schemas.openxmlformats.org/officeDocument/2006/relationships/image" Target="/ppt/media/image66.bin" Id="rId143" /><Relationship Type="http://schemas.openxmlformats.org/officeDocument/2006/relationships/image" Target="/ppt/media/image67.bin" Id="rId145" /><Relationship Type="http://schemas.openxmlformats.org/officeDocument/2006/relationships/image" Target="/ppt/media/image68.bin" Id="rId147" /><Relationship Type="http://schemas.openxmlformats.org/officeDocument/2006/relationships/image" Target="/ppt/media/image69.bin" Id="rId149" /><Relationship Type="http://schemas.openxmlformats.org/officeDocument/2006/relationships/image" Target="/ppt/media/image70.bin" Id="rId151" /><Relationship Type="http://schemas.openxmlformats.org/officeDocument/2006/relationships/image" Target="/ppt/media/image71.bin" Id="rId153" /><Relationship Type="http://schemas.openxmlformats.org/officeDocument/2006/relationships/image" Target="/ppt/media/image72.bin" Id="rId155" /><Relationship Type="http://schemas.openxmlformats.org/officeDocument/2006/relationships/image" Target="/ppt/media/image73.bin" Id="rId156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58" /><Relationship Type="http://schemas.openxmlformats.org/officeDocument/2006/relationships/image" Target="/ppt/media/image74.bin" Id="rId160" /><Relationship Type="http://schemas.openxmlformats.org/officeDocument/2006/relationships/image" Target="/ppt/media/image75.bin" Id="rId162" /><Relationship Type="http://schemas.openxmlformats.org/officeDocument/2006/relationships/image" Target="/ppt/media/image76.bin" Id="rId164" /><Relationship Type="http://schemas.openxmlformats.org/officeDocument/2006/relationships/image" Target="/ppt/media/image77.bin" Id="rId166" /><Relationship Type="http://schemas.openxmlformats.org/officeDocument/2006/relationships/image" Target="/ppt/media/image78.bin" Id="rId168" /><Relationship Type="http://schemas.openxmlformats.org/officeDocument/2006/relationships/image" Target="/ppt/media/image79.bin" Id="rId170" /><Relationship Type="http://schemas.openxmlformats.org/officeDocument/2006/relationships/image" Target="/ppt/media/image80.bin" Id="rId172" /><Relationship Type="http://schemas.openxmlformats.org/officeDocument/2006/relationships/image" Target="/ppt/media/image81.bin" Id="rId174" /><Relationship Type="http://schemas.openxmlformats.org/officeDocument/2006/relationships/image" Target="/ppt/media/image82.bin" Id="rId175" /><Relationship Type="http://schemas.openxmlformats.org/officeDocument/2006/relationships/image" Target="/ppt/media/image83.bin" Id="rId177" /><Relationship Type="http://schemas.openxmlformats.org/officeDocument/2006/relationships/image" Target="/ppt/media/image84.bin" Id="rId178" /><Relationship Type="http://schemas.openxmlformats.org/officeDocument/2006/relationships/image" Target="/ppt/media/image85.bin" Id="rId180" /><Relationship Type="http://schemas.openxmlformats.org/officeDocument/2006/relationships/image" Target="/ppt/media/image86.bin" Id="rId181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83" /><Relationship Type="http://schemas.openxmlformats.org/officeDocument/2006/relationships/image" Target="/ppt/media/image87.bin" Id="rId185" /><Relationship Type="http://schemas.openxmlformats.org/officeDocument/2006/relationships/image" Target="/ppt/media/image88.bin" Id="rId187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7.xml" Id="rId189" /><Relationship Type="http://schemas.openxmlformats.org/officeDocument/2006/relationships/image" Target="/ppt/media/image89.bin" Id="rId191" /><Relationship Type="http://schemas.openxmlformats.org/officeDocument/2006/relationships/image" Target="/ppt/media/image90.bin" Id="rId193" /><Relationship Type="http://schemas.openxmlformats.org/officeDocument/2006/relationships/image" Target="/ppt/media/image91.bin" Id="rId195" /><Relationship Type="http://schemas.openxmlformats.org/officeDocument/2006/relationships/image" Target="/ppt/media/image92.bin" Id="rId197" /><Relationship Type="http://schemas.openxmlformats.org/officeDocument/2006/relationships/image" Target="/ppt/media/image93.bin" Id="rId199" /><Relationship Type="http://schemas.openxmlformats.org/officeDocument/2006/relationships/image" Target="/ppt/media/image94.bin" Id="rId201" /><Relationship Type="http://schemas.openxmlformats.org/officeDocument/2006/relationships/image" Target="/ppt/media/image95.bin" Id="rId203" 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alphaModFix amt="100000"/>
          </a:blip>
          <a:stretch/>
        </p:blipFill>
        <p:spPr>
          <a:xfrm>
            <a:off x="0" y="0"/>
            <a:ext cx="8078837" cy="8096547"/>
          </a:xfrm>
          <a:prstGeom prst="rect">
            <a:avLst/>
          </a:prstGeom>
        </p:spPr>
      </p:pic>
      <p:pic>
        <p:nvPicPr>
          <p:cNvPr id="30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alphaModFix amt="100000"/>
          </a:blip>
          <a:stretch/>
        </p:blipFill>
        <p:spPr>
          <a:xfrm>
            <a:off x="0" y="0"/>
            <a:ext cx="2830264" cy="6935837"/>
          </a:xfrm>
          <a:prstGeom prst="rect">
            <a:avLst/>
          </a:prstGeom>
        </p:spPr>
      </p:pic>
      <p:pic>
        <p:nvPicPr>
          <p:cNvPr id="30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alphaModFix amt="100000"/>
          </a:blip>
          <a:stretch/>
        </p:blipFill>
        <p:spPr>
          <a:xfrm>
            <a:off x="0" y="0"/>
            <a:ext cx="2821037" cy="3048297"/>
          </a:xfrm>
          <a:prstGeom prst="rect">
            <a:avLst/>
          </a:prstGeom>
        </p:spPr>
      </p:pic>
      <p:pic>
        <p:nvPicPr>
          <p:cNvPr id="309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1">
            <a:alphaModFix amt="100000"/>
          </a:blip>
          <a:stretch/>
        </p:blipFill>
        <p:spPr>
          <a:xfrm>
            <a:off x="10058400" y="0"/>
            <a:ext cx="8229600" cy="10287000"/>
          </a:xfrm>
          <a:prstGeom prst="rect">
            <a:avLst/>
          </a:prstGeom>
        </p:spPr>
      </p:pic>
      <p:sp>
        <p:nvSpPr>
          <p:cNvPr id="311" name="Presenter Name-43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8565070"/>
            <a:ext cx="8567738" cy="9715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700" spc="-54" dirty="0">
                <a:solidFill>
                  <a:srgbClr val="204ECF">
                    <a:alpha val="100000"/>
                  </a:srgbClr>
                </a:solidFill>
                <a:latin typeface="Open Sans ExtraBold" panose="00000700000000000000" pitchFamily="2" charset="0"/>
              </a:rPr>
              <a:t>LIGHTHOUSE COMMUNITY RECOVERY HOME INC.  501(C)(3)     </a:t>
            </a:r>
          </a:p>
        </p:txBody>
      </p:sp>
      <p:sp>
        <p:nvSpPr>
          <p:cNvPr id="313" name="Awesome Presentation Title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2949035"/>
            <a:ext cx="8567738" cy="1752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696"/>
              </a:lnSpc>
            </a:pPr>
            <a:r>
              <a:rPr lang="en-US" sz="5400" spc="-108" dirty="0">
                <a:solidFill>
                  <a:srgbClr val="07071B">
                    <a:alpha val="100000"/>
                  </a:srgbClr>
                </a:solidFill>
                <a:latin typeface="Open Sans ExtraBold" panose="00000700000000000000" pitchFamily="2" charset="0"/>
              </a:rPr>
              <a:t>THE IMPACT OF SPONSORSHIPS</a:t>
            </a:r>
          </a:p>
        </p:txBody>
      </p:sp>
      <p:sp>
        <p:nvSpPr>
          <p:cNvPr id="315" name="A small sentence which explains all about this presentation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4805553"/>
            <a:ext cx="8567738" cy="8191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dirty="0">
                <a:solidFill>
                  <a:srgbClr val="6C6C80">
                    <a:alpha val="100000"/>
                  </a:srgbClr>
                </a:solidFill>
                <a:latin typeface="Open Sans" panose="00000700000000000000" pitchFamily="2" charset="0"/>
              </a:rPr>
              <a:t>Understanding how sponsorships enhance community events and support causes.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0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7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07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8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09">
            <a:alphaModFix amt="100000"/>
          </a:blip>
          <a:stretch/>
        </p:blipFill>
        <p:spPr>
          <a:xfrm>
            <a:off x="0" y="0"/>
            <a:ext cx="8078837" cy="8096547"/>
          </a:xfrm>
          <a:prstGeom prst="rect">
            <a:avLst/>
          </a:prstGeom>
        </p:spPr>
      </p:pic>
      <p:pic>
        <p:nvPicPr>
          <p:cNvPr id="58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11">
            <a:alphaModFix amt="100000"/>
          </a:blip>
          <a:stretch/>
        </p:blipFill>
        <p:spPr>
          <a:xfrm>
            <a:off x="0" y="0"/>
            <a:ext cx="2830264" cy="6935837"/>
          </a:xfrm>
          <a:prstGeom prst="rect">
            <a:avLst/>
          </a:prstGeom>
        </p:spPr>
      </p:pic>
      <p:pic>
        <p:nvPicPr>
          <p:cNvPr id="58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13">
            <a:alphaModFix amt="100000"/>
          </a:blip>
          <a:stretch/>
        </p:blipFill>
        <p:spPr>
          <a:xfrm>
            <a:off x="0" y="0"/>
            <a:ext cx="2821037" cy="3048297"/>
          </a:xfrm>
          <a:prstGeom prst="rect">
            <a:avLst/>
          </a:prstGeom>
        </p:spPr>
      </p:pic>
      <p:pic>
        <p:nvPicPr>
          <p:cNvPr id="58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15">
            <a:alphaModFix amt="100000"/>
          </a:blip>
          <a:stretch/>
        </p:blipFill>
        <p:spPr>
          <a:xfrm>
            <a:off x="10283276" y="2399705"/>
            <a:ext cx="8004720" cy="7887295"/>
          </a:xfrm>
          <a:prstGeom prst="rect">
            <a:avLst/>
          </a:prstGeom>
        </p:spPr>
      </p:pic>
      <p:pic>
        <p:nvPicPr>
          <p:cNvPr id="59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17">
            <a:alphaModFix amt="100000"/>
          </a:blip>
          <a:stretch/>
        </p:blipFill>
        <p:spPr>
          <a:xfrm>
            <a:off x="13443642" y="8959006"/>
            <a:ext cx="3629025" cy="1327994"/>
          </a:xfrm>
          <a:prstGeom prst="rect">
            <a:avLst/>
          </a:prstGeom>
        </p:spPr>
      </p:pic>
      <p:sp>
        <p:nvSpPr>
          <p:cNvPr id="592" name="Click here to edit title-43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3048000" y="4000500"/>
            <a:ext cx="12149138" cy="22098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8424"/>
              </a:lnSpc>
            </a:pPr>
            <a:r>
              <a:rPr lang="en-US" sz="7200" spc="-144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WE BELIEVE IN SECOND CHANCES</a:t>
            </a:r>
          </a:p>
        </p:txBody>
      </p:sp>
      <p:pic>
        <p:nvPicPr>
          <p:cNvPr id="59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19">
            <a:alphaModFix amt="100000"/>
          </a:blip>
          <a:stretch/>
        </p:blipFill>
        <p:spPr>
          <a:xfrm>
            <a:off x="7319367" y="3124200"/>
            <a:ext cx="3571875" cy="400050"/>
          </a:xfrm>
          <a:prstGeom prst="rect">
            <a:avLst/>
          </a:prstGeom>
        </p:spPr>
      </p:pic>
      <p:sp>
        <p:nvSpPr>
          <p:cNvPr id="596" name="Click here to edit label-47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547991" y="3181350"/>
            <a:ext cx="3148012" cy="295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2196"/>
              </a:lnSpc>
            </a:pPr>
            <a:r>
              <a:rPr lang="en-US" sz="1800" b="1" spc="180" dirty="0">
                <a:solidFill>
                  <a:srgbClr val="07071B">
                    <a:alpha val="100000"/>
                  </a:srgbClr>
                </a:solidFill>
                <a:latin typeface="Open Sans" panose="00000700000000000000" pitchFamily="2" charset="0"/>
              </a:rPr>
              <a:t>COMMUNITY RECOVERY</a:t>
            </a:r>
          </a:p>
        </p:txBody>
      </p:sp>
      <p:sp>
        <p:nvSpPr>
          <p:cNvPr id="598" name="Click here to edit subtitle-49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3048000" y="6286500"/>
            <a:ext cx="12149138" cy="800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3192"/>
              </a:lnSpc>
            </a:pPr>
            <a:r>
              <a:rPr lang="en-US" sz="2100" dirty="0">
                <a:solidFill>
                  <a:srgbClr val="F1F1F2">
                    <a:alpha val="100000"/>
                  </a:srgbClr>
                </a:solidFill>
                <a:latin typeface="Open Sans" panose="00000700000000000000" pitchFamily="2" charset="0"/>
              </a:rPr>
              <a:t>Join us on a journey of transformation where individuals reclaim their lives, rebuild relationships, and rediscover hope through supportive community.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1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60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23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03" name="coverimage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 preferRelativeResize="0">
            <a:picLocks noChangeAspect="1"/>
          </p:cNvPicPr>
          <p:nvPr/>
        </p:nvPicPr>
        <p:blipFill rotWithShape="1">
          <a:blip r:embed="rId225">
            <a:alphaModFix amt="100000"/>
          </a:blip>
          <a:stretch/>
        </p:blipFill>
        <p:spPr>
          <a:xfrm>
            <a:off x="10317480" y="762000"/>
            <a:ext cx="7210425" cy="8763000"/>
          </a:xfrm>
          <a:prstGeom prst="rect">
            <a:avLst/>
          </a:prstGeom>
        </p:spPr>
      </p:pic>
      <p:sp>
        <p:nvSpPr>
          <p:cNvPr id="605" name="Awesome Section Break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4012597"/>
            <a:ext cx="8824912" cy="1752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6696"/>
              </a:lnSpc>
            </a:pPr>
            <a:r>
              <a:rPr lang="en-US" sz="5400" spc="-108" dirty="0">
                <a:solidFill>
                  <a:srgbClr val="07071B">
                    <a:alpha val="100000"/>
                  </a:srgbClr>
                </a:solidFill>
                <a:latin typeface="Open Sans ExtraBold" panose="00000700000000000000" pitchFamily="2" charset="0"/>
              </a:rPr>
              <a:t>MAKE A DIFFERENCE TODAY</a:t>
            </a:r>
          </a:p>
        </p:txBody>
      </p:sp>
      <p:sp>
        <p:nvSpPr>
          <p:cNvPr id="607" name="A small sentence which explains all about this presentation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5869019"/>
            <a:ext cx="8824912" cy="4191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dirty="0">
                <a:solidFill>
                  <a:srgbClr val="6C6C80">
                    <a:alpha val="100000"/>
                  </a:srgbClr>
                </a:solidFill>
                <a:latin typeface="Open Sans" panose="00000700000000000000" pitchFamily="2" charset="0"/>
              </a:rPr>
              <a:t>Join us in making a difference Your support helps our community thrive.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2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5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2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7">
            <a:alphaModFix amt="100000"/>
          </a:blip>
          <a:stretch/>
        </p:blipFill>
        <p:spPr>
          <a:xfrm>
            <a:off x="0" y="0"/>
            <a:ext cx="8078837" cy="8096547"/>
          </a:xfrm>
          <a:prstGeom prst="rect">
            <a:avLst/>
          </a:prstGeom>
        </p:spPr>
      </p:pic>
      <p:pic>
        <p:nvPicPr>
          <p:cNvPr id="32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9">
            <a:alphaModFix amt="100000"/>
          </a:blip>
          <a:stretch/>
        </p:blipFill>
        <p:spPr>
          <a:xfrm>
            <a:off x="0" y="0"/>
            <a:ext cx="2830264" cy="6935837"/>
          </a:xfrm>
          <a:prstGeom prst="rect">
            <a:avLst/>
          </a:prstGeom>
        </p:spPr>
      </p:pic>
      <p:pic>
        <p:nvPicPr>
          <p:cNvPr id="32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1">
            <a:alphaModFix amt="100000"/>
          </a:blip>
          <a:stretch/>
        </p:blipFill>
        <p:spPr>
          <a:xfrm>
            <a:off x="0" y="0"/>
            <a:ext cx="2821037" cy="3048297"/>
          </a:xfrm>
          <a:prstGeom prst="rect">
            <a:avLst/>
          </a:prstGeom>
        </p:spPr>
      </p:pic>
      <p:pic>
        <p:nvPicPr>
          <p:cNvPr id="32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3">
            <a:alphaModFix amt="100000"/>
          </a:blip>
          <a:stretch/>
        </p:blipFill>
        <p:spPr>
          <a:xfrm>
            <a:off x="10283276" y="2399705"/>
            <a:ext cx="8004720" cy="7887295"/>
          </a:xfrm>
          <a:prstGeom prst="rect">
            <a:avLst/>
          </a:prstGeom>
        </p:spPr>
      </p:pic>
      <p:pic>
        <p:nvPicPr>
          <p:cNvPr id="32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5">
            <a:alphaModFix amt="100000"/>
          </a:blip>
          <a:stretch/>
        </p:blipFill>
        <p:spPr>
          <a:xfrm>
            <a:off x="13443642" y="8959006"/>
            <a:ext cx="3629025" cy="1327994"/>
          </a:xfrm>
          <a:prstGeom prst="rect">
            <a:avLst/>
          </a:prstGeom>
        </p:spPr>
      </p:pic>
      <p:pic>
        <p:nvPicPr>
          <p:cNvPr id="330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38">
            <a:alphaModFix amt="100000"/>
            <a:extLst>
              <a:ext uri="{72A2822A-2A0D-43D7-9CC1-927F50FECB40}">
                <asvg:svgBlip xmlns:r="http://schemas.openxmlformats.org/officeDocument/2006/relationships" xmlns:asvg="http://schemas.microsoft.com/office/drawing/2016/SVG/main" r:embed="rId37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4953000" y="1905000"/>
            <a:ext cx="8382000" cy="7620000"/>
          </a:xfrm>
          <a:prstGeom prst="rect">
            <a:avLst/>
          </a:prstGeom>
        </p:spPr>
      </p:pic>
      <p:pic>
        <p:nvPicPr>
          <p:cNvPr id="33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0">
            <a:alphaModFix amt="100000"/>
          </a:blip>
          <a:stretch/>
        </p:blipFill>
        <p:spPr>
          <a:xfrm>
            <a:off x="5262848" y="3285363"/>
            <a:ext cx="1038225" cy="1038225"/>
          </a:xfrm>
          <a:prstGeom prst="rect">
            <a:avLst/>
          </a:prstGeom>
        </p:spPr>
      </p:pic>
      <p:pic>
        <p:nvPicPr>
          <p:cNvPr id="333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3">
            <a:alphaModFix amt="100000"/>
            <a:extLst>
              <a:ext uri="{757EB79F-21F8-43AD-B076-E5FB7F9615F0}">
                <asvg:svgBlip xmlns:r="http://schemas.openxmlformats.org/officeDocument/2006/relationships" xmlns:asvg="http://schemas.microsoft.com/office/drawing/2016/SVG/main" r:embed="rId42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5521928" y="3544443"/>
            <a:ext cx="518065" cy="518065"/>
          </a:xfrm>
          <a:prstGeom prst="rect">
            <a:avLst/>
          </a:prstGeom>
        </p:spPr>
      </p:pic>
      <p:sp>
        <p:nvSpPr>
          <p:cNvPr id="335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2846451"/>
            <a:ext cx="4233862" cy="781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n-US" sz="2100" spc="-42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FUNDING ALLOCATION OVERVIEW</a:t>
            </a:r>
          </a:p>
        </p:txBody>
      </p:sp>
      <p:sp>
        <p:nvSpPr>
          <p:cNvPr id="336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3690652"/>
            <a:ext cx="4233862" cy="1076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Open Sans" panose="00000700000000000000" pitchFamily="2" charset="0"/>
              </a:rPr>
              <a:t>Proceeds from the event first cover event costs like T-shirts and awards, ensuring a successful race.</a:t>
            </a:r>
          </a:p>
        </p:txBody>
      </p:sp>
      <p:pic>
        <p:nvPicPr>
          <p:cNvPr id="33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5">
            <a:alphaModFix amt="100000"/>
          </a:blip>
          <a:stretch/>
        </p:blipFill>
        <p:spPr>
          <a:xfrm>
            <a:off x="11977211" y="5190363"/>
            <a:ext cx="1038225" cy="1038225"/>
          </a:xfrm>
          <a:prstGeom prst="rect">
            <a:avLst/>
          </a:prstGeom>
        </p:spPr>
      </p:pic>
      <p:pic>
        <p:nvPicPr>
          <p:cNvPr id="339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48">
            <a:alphaModFix amt="100000"/>
            <a:extLst>
              <a:ext uri="{A70CA3EC-F156-4993-A662-ACD769694675}">
                <asvg:svgBlip xmlns:r="http://schemas.openxmlformats.org/officeDocument/2006/relationships" xmlns:asvg="http://schemas.microsoft.com/office/drawing/2016/SVG/main" r:embed="rId47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2236386" y="5449443"/>
            <a:ext cx="518065" cy="518065"/>
          </a:xfrm>
          <a:prstGeom prst="rect">
            <a:avLst/>
          </a:prstGeom>
        </p:spPr>
      </p:pic>
      <p:sp>
        <p:nvSpPr>
          <p:cNvPr id="341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318331" y="4573143"/>
            <a:ext cx="4243388" cy="781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spc="-42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SUPPORT FOR LIGHTHOUSE MISSION</a:t>
            </a:r>
          </a:p>
        </p:txBody>
      </p:sp>
      <p:sp>
        <p:nvSpPr>
          <p:cNvPr id="342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318331" y="5417344"/>
            <a:ext cx="4243388" cy="1438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Open Sans" panose="00000700000000000000" pitchFamily="2" charset="0"/>
              </a:rPr>
              <a:t>Remaining funds directly enhance the mission of Lighthouse Community Recovery Home, aiding in safe housing and recovery support.</a:t>
            </a:r>
          </a:p>
        </p:txBody>
      </p:sp>
      <p:pic>
        <p:nvPicPr>
          <p:cNvPr id="34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0">
            <a:alphaModFix amt="100000"/>
          </a:blip>
          <a:stretch/>
        </p:blipFill>
        <p:spPr>
          <a:xfrm>
            <a:off x="5262848" y="7095363"/>
            <a:ext cx="1038225" cy="1038225"/>
          </a:xfrm>
          <a:prstGeom prst="rect">
            <a:avLst/>
          </a:prstGeom>
        </p:spPr>
      </p:pic>
      <p:pic>
        <p:nvPicPr>
          <p:cNvPr id="345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3">
            <a:alphaModFix amt="100000"/>
            <a:extLst>
              <a:ext uri="{D6086735-16F2-4FD9-BAD6-76051EFDE8CA}">
                <asvg:svgBlip xmlns:r="http://schemas.openxmlformats.org/officeDocument/2006/relationships" xmlns:asvg="http://schemas.microsoft.com/office/drawing/2016/SVG/main" r:embed="rId52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5521928" y="7354443"/>
            <a:ext cx="518065" cy="518065"/>
          </a:xfrm>
          <a:prstGeom prst="rect">
            <a:avLst/>
          </a:prstGeom>
        </p:spPr>
      </p:pic>
      <p:sp>
        <p:nvSpPr>
          <p:cNvPr id="347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6478143"/>
            <a:ext cx="4233862" cy="781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n-US" sz="2100" spc="-42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COMMUNITY REINTEGRATION EFFORTS</a:t>
            </a:r>
          </a:p>
        </p:txBody>
      </p:sp>
      <p:sp>
        <p:nvSpPr>
          <p:cNvPr id="348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7322344"/>
            <a:ext cx="4233862" cy="1438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Open Sans" panose="00000700000000000000" pitchFamily="2" charset="0"/>
              </a:rPr>
              <a:t>Funds play a crucial role in the community reintegration of individuals striving to rebuild their lives after recovery.</a:t>
            </a:r>
          </a:p>
        </p:txBody>
      </p:sp>
      <p:sp>
        <p:nvSpPr>
          <p:cNvPr id="349" name="Click here to edit title-405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733139"/>
            <a:ext cx="16797338" cy="714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spc="-84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IMPACT OF YOUR SPONSORSHIP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3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7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5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59">
            <a:alphaModFix amt="100000"/>
          </a:blip>
          <a:stretch/>
        </p:blipFill>
        <p:spPr>
          <a:xfrm>
            <a:off x="0" y="0"/>
            <a:ext cx="8078837" cy="8096547"/>
          </a:xfrm>
          <a:prstGeom prst="rect">
            <a:avLst/>
          </a:prstGeom>
        </p:spPr>
      </p:pic>
      <p:pic>
        <p:nvPicPr>
          <p:cNvPr id="35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1">
            <a:alphaModFix amt="100000"/>
          </a:blip>
          <a:stretch/>
        </p:blipFill>
        <p:spPr>
          <a:xfrm>
            <a:off x="0" y="0"/>
            <a:ext cx="2830264" cy="6935837"/>
          </a:xfrm>
          <a:prstGeom prst="rect">
            <a:avLst/>
          </a:prstGeom>
        </p:spPr>
      </p:pic>
      <p:pic>
        <p:nvPicPr>
          <p:cNvPr id="35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3">
            <a:alphaModFix amt="100000"/>
          </a:blip>
          <a:stretch/>
        </p:blipFill>
        <p:spPr>
          <a:xfrm>
            <a:off x="0" y="0"/>
            <a:ext cx="2821037" cy="3048297"/>
          </a:xfrm>
          <a:prstGeom prst="rect">
            <a:avLst/>
          </a:prstGeom>
        </p:spPr>
      </p:pic>
      <p:pic>
        <p:nvPicPr>
          <p:cNvPr id="36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5">
            <a:alphaModFix amt="100000"/>
          </a:blip>
          <a:stretch/>
        </p:blipFill>
        <p:spPr>
          <a:xfrm>
            <a:off x="10283276" y="2399705"/>
            <a:ext cx="8004720" cy="7887295"/>
          </a:xfrm>
          <a:prstGeom prst="rect">
            <a:avLst/>
          </a:prstGeom>
        </p:spPr>
      </p:pic>
      <p:pic>
        <p:nvPicPr>
          <p:cNvPr id="36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67">
            <a:alphaModFix amt="100000"/>
          </a:blip>
          <a:stretch/>
        </p:blipFill>
        <p:spPr>
          <a:xfrm>
            <a:off x="13443642" y="8959006"/>
            <a:ext cx="3629025" cy="1327994"/>
          </a:xfrm>
          <a:prstGeom prst="rect">
            <a:avLst/>
          </a:prstGeom>
        </p:spPr>
      </p:pic>
      <p:pic>
        <p:nvPicPr>
          <p:cNvPr id="364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0">
            <a:alphaModFix amt="100000"/>
            <a:extLst>
              <a:ext uri="{3D516146-F231-4D0A-88B6-D17DB8020613}">
                <asvg:svgBlip xmlns:r="http://schemas.openxmlformats.org/officeDocument/2006/relationships" xmlns:asvg="http://schemas.microsoft.com/office/drawing/2016/SVG/main" r:embed="rId69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762000" y="1905000"/>
            <a:ext cx="16764000" cy="7620000"/>
          </a:xfrm>
          <a:prstGeom prst="rect">
            <a:avLst/>
          </a:prstGeom>
        </p:spPr>
      </p:pic>
      <p:sp>
        <p:nvSpPr>
          <p:cNvPr id="365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6959822"/>
            <a:ext cx="4776788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n-US" sz="2100" spc="-42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TRANSPORTATION ASSISTANCE</a:t>
            </a:r>
          </a:p>
        </p:txBody>
      </p:sp>
      <p:sp>
        <p:nvSpPr>
          <p:cNvPr id="366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7496175"/>
            <a:ext cx="4776788" cy="1076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Open Sans" panose="00000700000000000000" pitchFamily="2" charset="0"/>
              </a:rPr>
              <a:t>Providing bus passes and ride-share options to help members access essential services and appointments.</a:t>
            </a:r>
          </a:p>
        </p:txBody>
      </p:sp>
      <p:sp>
        <p:nvSpPr>
          <p:cNvPr id="367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351818" y="3140297"/>
            <a:ext cx="4776788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n-US" sz="2100" spc="-42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MOVE-IN KITS</a:t>
            </a:r>
          </a:p>
        </p:txBody>
      </p:sp>
      <p:sp>
        <p:nvSpPr>
          <p:cNvPr id="368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2351818" y="3676650"/>
            <a:ext cx="4776788" cy="1076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Open Sans" panose="00000700000000000000" pitchFamily="2" charset="0"/>
              </a:rPr>
              <a:t>Equipping newcomers with toiletries, bedding, and towels to ensure they have the basics for a comfortable start.</a:t>
            </a:r>
          </a:p>
        </p:txBody>
      </p:sp>
      <p:sp>
        <p:nvSpPr>
          <p:cNvPr id="369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196828" y="2907316"/>
            <a:ext cx="4776788" cy="781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spc="-42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MEDICATION OR ID REPLACEMENT FUNDS</a:t>
            </a:r>
          </a:p>
        </p:txBody>
      </p:sp>
      <p:sp>
        <p:nvSpPr>
          <p:cNvPr id="370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196828" y="3827716"/>
            <a:ext cx="4776788" cy="1076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Open Sans" panose="00000700000000000000" pitchFamily="2" charset="0"/>
              </a:rPr>
              <a:t>Offering financial aid for medication and ID replacements, crucial for accessing healthcare and services.</a:t>
            </a:r>
          </a:p>
        </p:txBody>
      </p:sp>
      <p:sp>
        <p:nvSpPr>
          <p:cNvPr id="371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782550" y="6959822"/>
            <a:ext cx="4776788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spc="-42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EMERGENCY FOOD VOUCHERS</a:t>
            </a:r>
          </a:p>
        </p:txBody>
      </p:sp>
      <p:sp>
        <p:nvSpPr>
          <p:cNvPr id="372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2782550" y="7496175"/>
            <a:ext cx="4776788" cy="1076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Open Sans" panose="00000700000000000000" pitchFamily="2" charset="0"/>
              </a:rPr>
              <a:t>Distributing food or grocery vouchers to help alleviate immediate hunger and ensure nutritional needs are met during transition.</a:t>
            </a:r>
          </a:p>
        </p:txBody>
      </p:sp>
      <p:sp>
        <p:nvSpPr>
          <p:cNvPr id="373" name="Click here to edit title-427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733139"/>
            <a:ext cx="16797338" cy="714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spc="-84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SUPPORTING PARTICIPANT STABILIZATION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4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4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7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6">
            <a:alphaModFix amt="100000"/>
          </a:blip>
          <a:stretch/>
        </p:blipFill>
        <p:spPr>
          <a:xfrm>
            <a:off x="0" y="0"/>
            <a:ext cx="8078837" cy="8096547"/>
          </a:xfrm>
          <a:prstGeom prst="rect">
            <a:avLst/>
          </a:prstGeom>
        </p:spPr>
      </p:pic>
      <p:pic>
        <p:nvPicPr>
          <p:cNvPr id="38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78">
            <a:alphaModFix amt="100000"/>
          </a:blip>
          <a:stretch/>
        </p:blipFill>
        <p:spPr>
          <a:xfrm>
            <a:off x="0" y="0"/>
            <a:ext cx="2830264" cy="6935837"/>
          </a:xfrm>
          <a:prstGeom prst="rect">
            <a:avLst/>
          </a:prstGeom>
        </p:spPr>
      </p:pic>
      <p:pic>
        <p:nvPicPr>
          <p:cNvPr id="38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0">
            <a:alphaModFix amt="100000"/>
          </a:blip>
          <a:stretch/>
        </p:blipFill>
        <p:spPr>
          <a:xfrm>
            <a:off x="0" y="0"/>
            <a:ext cx="2821037" cy="3048297"/>
          </a:xfrm>
          <a:prstGeom prst="rect">
            <a:avLst/>
          </a:prstGeom>
        </p:spPr>
      </p:pic>
      <p:pic>
        <p:nvPicPr>
          <p:cNvPr id="38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2">
            <a:alphaModFix amt="100000"/>
          </a:blip>
          <a:stretch/>
        </p:blipFill>
        <p:spPr>
          <a:xfrm>
            <a:off x="10283276" y="2399705"/>
            <a:ext cx="8004720" cy="7887295"/>
          </a:xfrm>
          <a:prstGeom prst="rect">
            <a:avLst/>
          </a:prstGeom>
        </p:spPr>
      </p:pic>
      <p:pic>
        <p:nvPicPr>
          <p:cNvPr id="38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4">
            <a:alphaModFix amt="100000"/>
          </a:blip>
          <a:stretch/>
        </p:blipFill>
        <p:spPr>
          <a:xfrm>
            <a:off x="13443642" y="8959006"/>
            <a:ext cx="3629025" cy="1327994"/>
          </a:xfrm>
          <a:prstGeom prst="rect">
            <a:avLst/>
          </a:prstGeom>
        </p:spPr>
      </p:pic>
      <p:pic>
        <p:nvPicPr>
          <p:cNvPr id="38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6">
            <a:alphaModFix amt="100000"/>
          </a:blip>
          <a:stretch/>
        </p:blipFill>
        <p:spPr>
          <a:xfrm>
            <a:off x="0" y="1905000"/>
            <a:ext cx="4572000" cy="8382000"/>
          </a:xfrm>
          <a:prstGeom prst="rect">
            <a:avLst/>
          </a:prstGeom>
        </p:spPr>
      </p:pic>
      <p:pic>
        <p:nvPicPr>
          <p:cNvPr id="390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89">
            <a:alphaModFix amt="100000"/>
            <a:extLst>
              <a:ext uri="{A09636DE-A1A4-4EE1-B3D5-129D466A1841}">
                <asvg:svgBlip xmlns:r="http://schemas.openxmlformats.org/officeDocument/2006/relationships" xmlns:asvg="http://schemas.microsoft.com/office/drawing/2016/SVG/main" r:embed="rId88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533400" y="4159472"/>
            <a:ext cx="731520" cy="731520"/>
          </a:xfrm>
          <a:prstGeom prst="rect">
            <a:avLst/>
          </a:prstGeom>
        </p:spPr>
      </p:pic>
      <p:sp>
        <p:nvSpPr>
          <p:cNvPr id="392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33400" y="5329047"/>
            <a:ext cx="3538538" cy="781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spc="-42" dirty="0">
                <a:solidFill>
                  <a:srgbClr val="07071B">
                    <a:alpha val="100000"/>
                  </a:srgbClr>
                </a:solidFill>
                <a:latin typeface="Open Sans ExtraBold" panose="00000700000000000000" pitchFamily="2" charset="0"/>
              </a:rPr>
              <a:t>CERTIFICATION CLASS SUPPORT</a:t>
            </a:r>
          </a:p>
        </p:txBody>
      </p:sp>
      <p:sp>
        <p:nvSpPr>
          <p:cNvPr id="394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33400" y="6249448"/>
            <a:ext cx="3538538" cy="1790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dirty="0">
                <a:solidFill>
                  <a:srgbClr val="07071B">
                    <a:alpha val="100000"/>
                  </a:srgbClr>
                </a:solidFill>
                <a:latin typeface="Open Sans" panose="00000700000000000000" pitchFamily="2" charset="0"/>
              </a:rPr>
              <a:t>Providing assistance for essential certification fees such as OSHA 10, ServSafe, and Forklift training to enhance employability.</a:t>
            </a:r>
          </a:p>
        </p:txBody>
      </p:sp>
      <p:pic>
        <p:nvPicPr>
          <p:cNvPr id="39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1">
            <a:alphaModFix amt="100000"/>
          </a:blip>
          <a:stretch/>
        </p:blipFill>
        <p:spPr>
          <a:xfrm>
            <a:off x="3810000" y="2209800"/>
            <a:ext cx="457200" cy="457200"/>
          </a:xfrm>
          <a:prstGeom prst="rect">
            <a:avLst/>
          </a:prstGeom>
        </p:spPr>
      </p:pic>
      <p:sp>
        <p:nvSpPr>
          <p:cNvPr id="398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3943160" y="2198465"/>
            <a:ext cx="223838" cy="4572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520" b="1" dirty="0">
                <a:solidFill>
                  <a:srgbClr val="FFFFFF">
                    <a:alpha val="100000"/>
                  </a:srgbClr>
                </a:solidFill>
                <a:latin typeface="Archivo" panose="00000700000000000000" pitchFamily="2" charset="0"/>
              </a:rPr>
              <a:t>1</a:t>
            </a:r>
          </a:p>
        </p:txBody>
      </p:sp>
      <p:pic>
        <p:nvPicPr>
          <p:cNvPr id="40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3">
            <a:alphaModFix amt="100000"/>
          </a:blip>
          <a:stretch/>
        </p:blipFill>
        <p:spPr>
          <a:xfrm>
            <a:off x="4572000" y="1905000"/>
            <a:ext cx="4572000" cy="8382000"/>
          </a:xfrm>
          <a:prstGeom prst="rect">
            <a:avLst/>
          </a:prstGeom>
        </p:spPr>
      </p:pic>
      <p:pic>
        <p:nvPicPr>
          <p:cNvPr id="402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6">
            <a:alphaModFix amt="100000"/>
            <a:extLst>
              <a:ext uri="{922DB31D-43E9-460B-905E-CDF8B77CE309}">
                <asvg:svgBlip xmlns:r="http://schemas.openxmlformats.org/officeDocument/2006/relationships" xmlns:asvg="http://schemas.microsoft.com/office/drawing/2016/SVG/main" r:embed="rId95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5105400" y="4337780"/>
            <a:ext cx="731520" cy="731520"/>
          </a:xfrm>
          <a:prstGeom prst="rect">
            <a:avLst/>
          </a:prstGeom>
        </p:spPr>
      </p:pic>
      <p:sp>
        <p:nvSpPr>
          <p:cNvPr id="404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5507355"/>
            <a:ext cx="3538538" cy="781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spc="-42" dirty="0">
                <a:solidFill>
                  <a:srgbClr val="07071B">
                    <a:alpha val="100000"/>
                  </a:srgbClr>
                </a:solidFill>
                <a:latin typeface="Open Sans ExtraBold" panose="00000700000000000000" pitchFamily="2" charset="0"/>
              </a:rPr>
              <a:t>PROFESSIONAL ATTIRE PROVISION</a:t>
            </a:r>
          </a:p>
        </p:txBody>
      </p:sp>
      <p:sp>
        <p:nvSpPr>
          <p:cNvPr id="406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105400" y="6427756"/>
            <a:ext cx="3538538" cy="1438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dirty="0">
                <a:solidFill>
                  <a:srgbClr val="07071B">
                    <a:alpha val="100000"/>
                  </a:srgbClr>
                </a:solidFill>
                <a:latin typeface="Open Sans" panose="00000700000000000000" pitchFamily="2" charset="0"/>
              </a:rPr>
              <a:t>Ensuring access to appropriate job interview attire and work clothing to instill confidence in job seekers during interviews.</a:t>
            </a:r>
          </a:p>
        </p:txBody>
      </p:sp>
      <p:pic>
        <p:nvPicPr>
          <p:cNvPr id="40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98">
            <a:alphaModFix amt="100000"/>
          </a:blip>
          <a:stretch/>
        </p:blipFill>
        <p:spPr>
          <a:xfrm>
            <a:off x="8382000" y="2209800"/>
            <a:ext cx="457200" cy="457200"/>
          </a:xfrm>
          <a:prstGeom prst="rect">
            <a:avLst/>
          </a:prstGeom>
        </p:spPr>
      </p:pic>
      <p:sp>
        <p:nvSpPr>
          <p:cNvPr id="410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515160" y="2198465"/>
            <a:ext cx="223838" cy="4572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520" b="1" dirty="0">
                <a:solidFill>
                  <a:srgbClr val="DCDCDF">
                    <a:alpha val="100000"/>
                  </a:srgbClr>
                </a:solidFill>
                <a:latin typeface="Archivo" panose="00000700000000000000" pitchFamily="2" charset="0"/>
              </a:rPr>
              <a:t>2</a:t>
            </a:r>
          </a:p>
        </p:txBody>
      </p:sp>
      <p:pic>
        <p:nvPicPr>
          <p:cNvPr id="41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0">
            <a:alphaModFix amt="100000"/>
          </a:blip>
          <a:stretch/>
        </p:blipFill>
        <p:spPr>
          <a:xfrm>
            <a:off x="9144000" y="1905000"/>
            <a:ext cx="4572000" cy="8382000"/>
          </a:xfrm>
          <a:prstGeom prst="rect">
            <a:avLst/>
          </a:prstGeom>
        </p:spPr>
      </p:pic>
      <p:pic>
        <p:nvPicPr>
          <p:cNvPr id="414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3">
            <a:alphaModFix amt="100000"/>
            <a:extLst>
              <a:ext uri="{B52079F4-A5E7-41A5-8DDB-8430FC3E9D60}">
                <asvg:svgBlip xmlns:r="http://schemas.openxmlformats.org/officeDocument/2006/relationships" xmlns:asvg="http://schemas.microsoft.com/office/drawing/2016/SVG/main" r:embed="rId102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9677400" y="4159472"/>
            <a:ext cx="731520" cy="731520"/>
          </a:xfrm>
          <a:prstGeom prst="rect">
            <a:avLst/>
          </a:prstGeom>
        </p:spPr>
      </p:pic>
      <p:sp>
        <p:nvSpPr>
          <p:cNvPr id="416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677400" y="5329047"/>
            <a:ext cx="3538538" cy="781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spc="-42" dirty="0">
                <a:solidFill>
                  <a:srgbClr val="07071B">
                    <a:alpha val="100000"/>
                  </a:srgbClr>
                </a:solidFill>
                <a:latin typeface="Open Sans ExtraBold" panose="00000700000000000000" pitchFamily="2" charset="0"/>
              </a:rPr>
              <a:t>DIGITAL ACCESS INITIATIVES</a:t>
            </a:r>
          </a:p>
        </p:txBody>
      </p:sp>
      <p:sp>
        <p:nvSpPr>
          <p:cNvPr id="418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677400" y="6249448"/>
            <a:ext cx="3538538" cy="1790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dirty="0">
                <a:solidFill>
                  <a:srgbClr val="07071B">
                    <a:alpha val="100000"/>
                  </a:srgbClr>
                </a:solidFill>
                <a:latin typeface="Open Sans" panose="00000700000000000000" pitchFamily="2" charset="0"/>
              </a:rPr>
              <a:t>Facilitating digital access for applications and resume preparation, helping individuals navigate the job market effectively.</a:t>
            </a:r>
          </a:p>
        </p:txBody>
      </p:sp>
      <p:pic>
        <p:nvPicPr>
          <p:cNvPr id="42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5">
            <a:alphaModFix amt="100000"/>
          </a:blip>
          <a:stretch/>
        </p:blipFill>
        <p:spPr>
          <a:xfrm>
            <a:off x="12954000" y="2209800"/>
            <a:ext cx="457200" cy="457200"/>
          </a:xfrm>
          <a:prstGeom prst="rect">
            <a:avLst/>
          </a:prstGeom>
        </p:spPr>
      </p:pic>
      <p:sp>
        <p:nvSpPr>
          <p:cNvPr id="422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087160" y="2198465"/>
            <a:ext cx="223838" cy="4572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520" b="1" dirty="0">
                <a:solidFill>
                  <a:srgbClr val="C0C0C6">
                    <a:alpha val="100000"/>
                  </a:srgbClr>
                </a:solidFill>
                <a:latin typeface="Archivo" panose="00000700000000000000" pitchFamily="2" charset="0"/>
              </a:rPr>
              <a:t>3</a:t>
            </a:r>
          </a:p>
        </p:txBody>
      </p:sp>
      <p:pic>
        <p:nvPicPr>
          <p:cNvPr id="42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07">
            <a:alphaModFix amt="100000"/>
          </a:blip>
          <a:stretch/>
        </p:blipFill>
        <p:spPr>
          <a:xfrm>
            <a:off x="13716000" y="1905000"/>
            <a:ext cx="4572000" cy="8382000"/>
          </a:xfrm>
          <a:prstGeom prst="rect">
            <a:avLst/>
          </a:prstGeom>
        </p:spPr>
      </p:pic>
      <p:pic>
        <p:nvPicPr>
          <p:cNvPr id="426" name="icon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0">
            <a:alphaModFix amt="100000"/>
            <a:extLst>
              <a:ext uri="{799D86B9-2754-4144-BA8E-B2905066917E}">
                <asvg:svgBlip xmlns:r="http://schemas.openxmlformats.org/officeDocument/2006/relationships" xmlns:asvg="http://schemas.microsoft.com/office/drawing/2016/SVG/main" r:embed="rId109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4249400" y="4159472"/>
            <a:ext cx="731520" cy="731520"/>
          </a:xfrm>
          <a:prstGeom prst="rect">
            <a:avLst/>
          </a:prstGeom>
        </p:spPr>
      </p:pic>
      <p:sp>
        <p:nvSpPr>
          <p:cNvPr id="428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249400" y="5329047"/>
            <a:ext cx="3538538" cy="781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spc="-42" dirty="0">
                <a:solidFill>
                  <a:srgbClr val="07071B">
                    <a:alpha val="100000"/>
                  </a:srgbClr>
                </a:solidFill>
                <a:latin typeface="Open Sans ExtraBold" panose="00000700000000000000" pitchFamily="2" charset="0"/>
              </a:rPr>
              <a:t>CONNECTION TO GED PREPARATION SERVICES</a:t>
            </a:r>
          </a:p>
        </p:txBody>
      </p:sp>
      <p:sp>
        <p:nvSpPr>
          <p:cNvPr id="430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4249400" y="6249448"/>
            <a:ext cx="3538538" cy="17907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dirty="0">
                <a:solidFill>
                  <a:srgbClr val="07071B">
                    <a:alpha val="100000"/>
                  </a:srgbClr>
                </a:solidFill>
                <a:latin typeface="Open Sans" panose="00000700000000000000" pitchFamily="2" charset="0"/>
              </a:rPr>
              <a:t>Offering GED test prep resources, internet subsidies, and job coaching to support educational advancement during recovery.</a:t>
            </a:r>
          </a:p>
        </p:txBody>
      </p:sp>
      <p:pic>
        <p:nvPicPr>
          <p:cNvPr id="43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2">
            <a:alphaModFix amt="100000"/>
          </a:blip>
          <a:stretch/>
        </p:blipFill>
        <p:spPr>
          <a:xfrm>
            <a:off x="17526000" y="2209800"/>
            <a:ext cx="457200" cy="457200"/>
          </a:xfrm>
          <a:prstGeom prst="rect">
            <a:avLst/>
          </a:prstGeom>
        </p:spPr>
      </p:pic>
      <p:sp>
        <p:nvSpPr>
          <p:cNvPr id="434" name="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7659064" y="2198465"/>
            <a:ext cx="223838" cy="4572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780"/>
              </a:lnSpc>
            </a:pPr>
            <a:r>
              <a:rPr lang="en-US" sz="2520" b="1" dirty="0">
                <a:solidFill>
                  <a:srgbClr val="ACACB3">
                    <a:alpha val="100000"/>
                  </a:srgbClr>
                </a:solidFill>
                <a:latin typeface="Archivo" panose="00000700000000000000" pitchFamily="2" charset="0"/>
              </a:rPr>
              <a:t>4</a:t>
            </a:r>
          </a:p>
        </p:txBody>
      </p:sp>
      <p:sp>
        <p:nvSpPr>
          <p:cNvPr id="436" name="Click here to edit title-45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733139"/>
            <a:ext cx="16797338" cy="714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spc="-84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SOLID SUPPORT IN EARLY RECOVERY 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5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6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4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18">
            <a:alphaModFix amt="100000"/>
          </a:blip>
          <a:stretch/>
        </p:blipFill>
        <p:spPr>
          <a:xfrm>
            <a:off x="0" y="0"/>
            <a:ext cx="8078837" cy="8096547"/>
          </a:xfrm>
          <a:prstGeom prst="rect">
            <a:avLst/>
          </a:prstGeom>
        </p:spPr>
      </p:pic>
      <p:pic>
        <p:nvPicPr>
          <p:cNvPr id="44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0">
            <a:alphaModFix amt="100000"/>
          </a:blip>
          <a:stretch/>
        </p:blipFill>
        <p:spPr>
          <a:xfrm>
            <a:off x="0" y="0"/>
            <a:ext cx="2830264" cy="6935837"/>
          </a:xfrm>
          <a:prstGeom prst="rect">
            <a:avLst/>
          </a:prstGeom>
        </p:spPr>
      </p:pic>
      <p:pic>
        <p:nvPicPr>
          <p:cNvPr id="44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2">
            <a:alphaModFix amt="100000"/>
          </a:blip>
          <a:stretch/>
        </p:blipFill>
        <p:spPr>
          <a:xfrm>
            <a:off x="0" y="0"/>
            <a:ext cx="2821037" cy="3048297"/>
          </a:xfrm>
          <a:prstGeom prst="rect">
            <a:avLst/>
          </a:prstGeom>
        </p:spPr>
      </p:pic>
      <p:pic>
        <p:nvPicPr>
          <p:cNvPr id="44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4">
            <a:alphaModFix amt="100000"/>
          </a:blip>
          <a:stretch/>
        </p:blipFill>
        <p:spPr>
          <a:xfrm>
            <a:off x="10283276" y="2399705"/>
            <a:ext cx="8004720" cy="7887295"/>
          </a:xfrm>
          <a:prstGeom prst="rect">
            <a:avLst/>
          </a:prstGeom>
        </p:spPr>
      </p:pic>
      <p:pic>
        <p:nvPicPr>
          <p:cNvPr id="44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6">
            <a:alphaModFix amt="100000"/>
          </a:blip>
          <a:stretch/>
        </p:blipFill>
        <p:spPr>
          <a:xfrm>
            <a:off x="13443642" y="8959006"/>
            <a:ext cx="3629025" cy="1327994"/>
          </a:xfrm>
          <a:prstGeom prst="rect">
            <a:avLst/>
          </a:prstGeom>
        </p:spPr>
      </p:pic>
      <p:pic>
        <p:nvPicPr>
          <p:cNvPr id="451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29">
            <a:alphaModFix amt="100000"/>
            <a:extLst>
              <a:ext uri="{24E34DE0-27BA-4399-99A0-88267E514C61}">
                <asvg:svgBlip xmlns:r="http://schemas.openxmlformats.org/officeDocument/2006/relationships" xmlns:asvg="http://schemas.microsoft.com/office/drawing/2016/SVG/main" r:embed="rId128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762000" y="1905000"/>
            <a:ext cx="8382000" cy="7620000"/>
          </a:xfrm>
          <a:prstGeom prst="rect">
            <a:avLst/>
          </a:prstGeom>
        </p:spPr>
      </p:pic>
      <p:pic>
        <p:nvPicPr>
          <p:cNvPr id="452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1">
            <a:alphaModFix amt="100000"/>
          </a:blip>
          <a:stretch/>
        </p:blipFill>
        <p:spPr>
          <a:xfrm>
            <a:off x="7581900" y="2355818"/>
            <a:ext cx="609600" cy="609600"/>
          </a:xfrm>
          <a:prstGeom prst="rect">
            <a:avLst/>
          </a:prstGeom>
        </p:spPr>
      </p:pic>
      <p:sp>
        <p:nvSpPr>
          <p:cNvPr id="454" name="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759446" y="2340578"/>
            <a:ext cx="29051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dirty="0">
                <a:solidFill>
                  <a:srgbClr val="07071B">
                    <a:alpha val="100000"/>
                  </a:srgbClr>
                </a:solidFill>
                <a:latin typeface="Archivo" panose="00000700000000000000" pitchFamily="2" charset="0"/>
              </a:rPr>
              <a:t>1</a:t>
            </a:r>
          </a:p>
        </p:txBody>
      </p:sp>
      <p:sp>
        <p:nvSpPr>
          <p:cNvPr id="456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374285" y="2073878"/>
            <a:ext cx="9005888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spc="-42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TRAUMA-INFORMED PROGRAMMING</a:t>
            </a:r>
          </a:p>
        </p:txBody>
      </p:sp>
      <p:sp>
        <p:nvSpPr>
          <p:cNvPr id="458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374285" y="2534126"/>
            <a:ext cx="9005888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Open Sans" panose="00000700000000000000" pitchFamily="2" charset="0"/>
              </a:rPr>
              <a:t>Implementing programs that understand the impact of trauma on individuals, promoting healing and resilience.</a:t>
            </a:r>
          </a:p>
        </p:txBody>
      </p:sp>
      <p:pic>
        <p:nvPicPr>
          <p:cNvPr id="46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3">
            <a:alphaModFix amt="100000"/>
          </a:blip>
          <a:stretch/>
        </p:blipFill>
        <p:spPr>
          <a:xfrm>
            <a:off x="7581900" y="3879818"/>
            <a:ext cx="609600" cy="609600"/>
          </a:xfrm>
          <a:prstGeom prst="rect">
            <a:avLst/>
          </a:prstGeom>
        </p:spPr>
      </p:pic>
      <p:sp>
        <p:nvSpPr>
          <p:cNvPr id="462" name="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759446" y="3864578"/>
            <a:ext cx="29051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dirty="0">
                <a:solidFill>
                  <a:srgbClr val="07071B">
                    <a:alpha val="100000"/>
                  </a:srgbClr>
                </a:solidFill>
                <a:latin typeface="Archivo" panose="00000700000000000000" pitchFamily="2" charset="0"/>
              </a:rPr>
              <a:t>2</a:t>
            </a:r>
          </a:p>
        </p:txBody>
      </p:sp>
      <p:sp>
        <p:nvSpPr>
          <p:cNvPr id="464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374285" y="3597878"/>
            <a:ext cx="9005888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spc="-42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LIFE SKILLS WORKSHOPS</a:t>
            </a:r>
          </a:p>
        </p:txBody>
      </p:sp>
      <p:sp>
        <p:nvSpPr>
          <p:cNvPr id="466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374285" y="4058126"/>
            <a:ext cx="9005888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Open Sans" panose="00000700000000000000" pitchFamily="2" charset="0"/>
              </a:rPr>
              <a:t>Offering workshops focused on essential life skills and effective communication to empower participants.</a:t>
            </a:r>
          </a:p>
        </p:txBody>
      </p:sp>
      <p:pic>
        <p:nvPicPr>
          <p:cNvPr id="46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5">
            <a:alphaModFix amt="100000"/>
          </a:blip>
          <a:stretch/>
        </p:blipFill>
        <p:spPr>
          <a:xfrm>
            <a:off x="7581900" y="5403818"/>
            <a:ext cx="609600" cy="609600"/>
          </a:xfrm>
          <a:prstGeom prst="rect">
            <a:avLst/>
          </a:prstGeom>
        </p:spPr>
      </p:pic>
      <p:sp>
        <p:nvSpPr>
          <p:cNvPr id="470" name="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759446" y="5388578"/>
            <a:ext cx="29051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dirty="0">
                <a:solidFill>
                  <a:srgbClr val="07071B">
                    <a:alpha val="100000"/>
                  </a:srgbClr>
                </a:solidFill>
                <a:latin typeface="Archivo" panose="00000700000000000000" pitchFamily="2" charset="0"/>
              </a:rPr>
              <a:t>3</a:t>
            </a:r>
          </a:p>
        </p:txBody>
      </p:sp>
      <p:sp>
        <p:nvSpPr>
          <p:cNvPr id="472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374285" y="5121878"/>
            <a:ext cx="9005888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spc="-42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GUEST SPEAKER SERIES</a:t>
            </a:r>
          </a:p>
        </p:txBody>
      </p:sp>
      <p:sp>
        <p:nvSpPr>
          <p:cNvPr id="474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374285" y="5582126"/>
            <a:ext cx="9005888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Open Sans" panose="00000700000000000000" pitchFamily="2" charset="0"/>
              </a:rPr>
              <a:t>Bringing in experts to speak on financial literacy, health, and parenting, enriching the knowledge of participants.</a:t>
            </a:r>
          </a:p>
        </p:txBody>
      </p:sp>
      <p:pic>
        <p:nvPicPr>
          <p:cNvPr id="47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7">
            <a:alphaModFix amt="100000"/>
          </a:blip>
          <a:stretch/>
        </p:blipFill>
        <p:spPr>
          <a:xfrm>
            <a:off x="7581900" y="6927818"/>
            <a:ext cx="609600" cy="609600"/>
          </a:xfrm>
          <a:prstGeom prst="rect">
            <a:avLst/>
          </a:prstGeom>
        </p:spPr>
      </p:pic>
      <p:sp>
        <p:nvSpPr>
          <p:cNvPr id="478" name="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759256" y="6912578"/>
            <a:ext cx="29051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dirty="0">
                <a:solidFill>
                  <a:srgbClr val="07071B">
                    <a:alpha val="100000"/>
                  </a:srgbClr>
                </a:solidFill>
                <a:latin typeface="Archivo" panose="00000700000000000000" pitchFamily="2" charset="0"/>
              </a:rPr>
              <a:t>4</a:t>
            </a:r>
          </a:p>
        </p:txBody>
      </p:sp>
      <p:sp>
        <p:nvSpPr>
          <p:cNvPr id="480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374285" y="6645878"/>
            <a:ext cx="9005888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spc="-42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ALUMNI PEER SUPPORT</a:t>
            </a:r>
          </a:p>
        </p:txBody>
      </p:sp>
      <p:sp>
        <p:nvSpPr>
          <p:cNvPr id="482" name="Description of a 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374285" y="7106126"/>
            <a:ext cx="9005888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Open Sans" panose="00000700000000000000" pitchFamily="2" charset="0"/>
              </a:rPr>
              <a:t>Training alumni to become certified peer supporters, fostering a community of help and shared experiences.</a:t>
            </a:r>
          </a:p>
        </p:txBody>
      </p:sp>
      <p:pic>
        <p:nvPicPr>
          <p:cNvPr id="484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39">
            <a:alphaModFix amt="100000"/>
          </a:blip>
          <a:stretch/>
        </p:blipFill>
        <p:spPr>
          <a:xfrm>
            <a:off x="7581900" y="8451818"/>
            <a:ext cx="609600" cy="609600"/>
          </a:xfrm>
          <a:prstGeom prst="rect">
            <a:avLst/>
          </a:prstGeom>
        </p:spPr>
      </p:pic>
      <p:sp>
        <p:nvSpPr>
          <p:cNvPr id="486" name="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759732" y="8436578"/>
            <a:ext cx="290512" cy="609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360" b="1" dirty="0">
                <a:solidFill>
                  <a:srgbClr val="07071B">
                    <a:alpha val="100000"/>
                  </a:srgbClr>
                </a:solidFill>
                <a:latin typeface="Archivo" panose="00000700000000000000" pitchFamily="2" charset="0"/>
              </a:rPr>
              <a:t>5</a:t>
            </a:r>
          </a:p>
        </p:txBody>
      </p:sp>
      <p:sp>
        <p:nvSpPr>
          <p:cNvPr id="488" name="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374285" y="8169878"/>
            <a:ext cx="9005888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spc="-42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PHYSICAL HEALTH ACTIVITIES</a:t>
            </a:r>
          </a:p>
        </p:txBody>
      </p:sp>
      <p:sp>
        <p:nvSpPr>
          <p:cNvPr id="490" name="Description of a primary heading-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374285" y="8630126"/>
            <a:ext cx="9005888" cy="7239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Open Sans" panose="00000700000000000000" pitchFamily="2" charset="0"/>
              </a:rPr>
              <a:t>Encouraging physical well-being through group fitness sessions and gym access, promoting overall wellness.</a:t>
            </a:r>
          </a:p>
        </p:txBody>
      </p:sp>
      <p:sp>
        <p:nvSpPr>
          <p:cNvPr id="492" name="Click here to edit title-429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733139"/>
            <a:ext cx="16797338" cy="714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spc="-84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GROWTH THROUGH RECOVERY PROGRAMS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6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9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6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43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9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45">
            <a:alphaModFix amt="100000"/>
          </a:blip>
          <a:stretch/>
        </p:blipFill>
        <p:spPr>
          <a:xfrm>
            <a:off x="0" y="0"/>
            <a:ext cx="8078837" cy="8096547"/>
          </a:xfrm>
          <a:prstGeom prst="rect">
            <a:avLst/>
          </a:prstGeom>
        </p:spPr>
      </p:pic>
      <p:pic>
        <p:nvPicPr>
          <p:cNvPr id="49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47">
            <a:alphaModFix amt="100000"/>
          </a:blip>
          <a:stretch/>
        </p:blipFill>
        <p:spPr>
          <a:xfrm>
            <a:off x="0" y="0"/>
            <a:ext cx="2830264" cy="6935837"/>
          </a:xfrm>
          <a:prstGeom prst="rect">
            <a:avLst/>
          </a:prstGeom>
        </p:spPr>
      </p:pic>
      <p:pic>
        <p:nvPicPr>
          <p:cNvPr id="50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49">
            <a:alphaModFix amt="100000"/>
          </a:blip>
          <a:stretch/>
        </p:blipFill>
        <p:spPr>
          <a:xfrm>
            <a:off x="0" y="0"/>
            <a:ext cx="2821037" cy="3048297"/>
          </a:xfrm>
          <a:prstGeom prst="rect">
            <a:avLst/>
          </a:prstGeom>
        </p:spPr>
      </p:pic>
      <p:pic>
        <p:nvPicPr>
          <p:cNvPr id="50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51">
            <a:alphaModFix amt="100000"/>
          </a:blip>
          <a:stretch/>
        </p:blipFill>
        <p:spPr>
          <a:xfrm>
            <a:off x="10283276" y="2399705"/>
            <a:ext cx="8004720" cy="7887295"/>
          </a:xfrm>
          <a:prstGeom prst="rect">
            <a:avLst/>
          </a:prstGeom>
        </p:spPr>
      </p:pic>
      <p:pic>
        <p:nvPicPr>
          <p:cNvPr id="50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53">
            <a:alphaModFix amt="100000"/>
          </a:blip>
          <a:stretch/>
        </p:blipFill>
        <p:spPr>
          <a:xfrm>
            <a:off x="13443642" y="8959006"/>
            <a:ext cx="3629025" cy="1327994"/>
          </a:xfrm>
          <a:prstGeom prst="rect">
            <a:avLst/>
          </a:prstGeom>
        </p:spPr>
      </p:pic>
      <p:pic>
        <p:nvPicPr>
          <p:cNvPr id="507" name="svg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56">
            <a:alphaModFix amt="100000"/>
            <a:extLst>
              <a:ext uri="{7DCC873C-FC89-454B-ADDD-8F88EEF64E4F}">
                <asvg:svgBlip xmlns:r="http://schemas.openxmlformats.org/officeDocument/2006/relationships" xmlns:asvg="http://schemas.microsoft.com/office/drawing/2016/SVG/main" r:embed="rId155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762000" y="1905000"/>
            <a:ext cx="16764000" cy="7620000"/>
          </a:xfrm>
          <a:prstGeom prst="rect">
            <a:avLst/>
          </a:prstGeom>
        </p:spPr>
      </p:pic>
      <p:sp>
        <p:nvSpPr>
          <p:cNvPr id="508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2630043"/>
            <a:ext cx="5567362" cy="781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n-US" sz="2100" spc="-42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UPGRADED KITCHEN &amp; COMMUNAL SPACES</a:t>
            </a:r>
          </a:p>
        </p:txBody>
      </p:sp>
      <p:sp>
        <p:nvSpPr>
          <p:cNvPr id="509" name="Description of a 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3550444"/>
            <a:ext cx="5567362" cy="1438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Open Sans" panose="00000700000000000000" pitchFamily="2" charset="0"/>
              </a:rPr>
              <a:t>Improvements to the kitchen and communal areas foster a community-focused environment, allowing residents to engage and support one another.</a:t>
            </a:r>
          </a:p>
        </p:txBody>
      </p:sp>
      <p:sp>
        <p:nvSpPr>
          <p:cNvPr id="510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976068" y="4905375"/>
            <a:ext cx="5586412" cy="3905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spc="-42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ENHANCED WI-FI &amp; STUDY AREAS</a:t>
            </a:r>
          </a:p>
        </p:txBody>
      </p:sp>
      <p:sp>
        <p:nvSpPr>
          <p:cNvPr id="511" name="Description of a 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1976068" y="5441728"/>
            <a:ext cx="5586412" cy="1076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808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Open Sans" panose="00000700000000000000" pitchFamily="2" charset="0"/>
              </a:rPr>
              <a:t>By improving Wi-Fi access and creating quiet study areas, we facilitate better learning and connectivity for all residents.</a:t>
            </a:r>
          </a:p>
        </p:txBody>
      </p:sp>
      <p:sp>
        <p:nvSpPr>
          <p:cNvPr id="512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6618351"/>
            <a:ext cx="5567362" cy="78105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3024"/>
              </a:lnSpc>
            </a:pPr>
            <a:r>
              <a:rPr lang="en-US" sz="2100" spc="-42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NEW FURNITURE &amp; ACCESSIBILITY FEATURES</a:t>
            </a:r>
          </a:p>
        </p:txBody>
      </p:sp>
      <p:sp>
        <p:nvSpPr>
          <p:cNvPr id="513" name="Description of a 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7538752"/>
            <a:ext cx="5567362" cy="107632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r">
              <a:lnSpc>
                <a:spcPts val="2808"/>
              </a:lnSpc>
            </a:pPr>
            <a:r>
              <a:rPr lang="en-US" sz="1800" dirty="0">
                <a:solidFill>
                  <a:srgbClr val="FFFFFF">
                    <a:alpha val="100000"/>
                  </a:srgbClr>
                </a:solidFill>
                <a:latin typeface="Open Sans" panose="00000700000000000000" pitchFamily="2" charset="0"/>
              </a:rPr>
              <a:t>Investing in new furniture, cookware, and accessibility features ensures residents have what they need for a dignified living experience.</a:t>
            </a:r>
          </a:p>
        </p:txBody>
      </p:sp>
      <p:sp>
        <p:nvSpPr>
          <p:cNvPr id="514" name="Click here to edit title-42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733139"/>
            <a:ext cx="16797338" cy="714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spc="-84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ENHANCING OUR RECOVERY SPACES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7.xml><?xml version="1.0" encoding="utf-8"?>
<p:sld xmlns:a16="http://schemas.microsoft.com/office/drawing/2014/main" xmlns:asvg="http://schemas.microsoft.com/office/drawing/2016/SVG/main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60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1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62">
            <a:alphaModFix amt="100000"/>
          </a:blip>
          <a:stretch/>
        </p:blipFill>
        <p:spPr>
          <a:xfrm>
            <a:off x="0" y="0"/>
            <a:ext cx="8078837" cy="8096547"/>
          </a:xfrm>
          <a:prstGeom prst="rect">
            <a:avLst/>
          </a:prstGeom>
        </p:spPr>
      </p:pic>
      <p:pic>
        <p:nvPicPr>
          <p:cNvPr id="52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64">
            <a:alphaModFix amt="100000"/>
          </a:blip>
          <a:stretch/>
        </p:blipFill>
        <p:spPr>
          <a:xfrm>
            <a:off x="0" y="0"/>
            <a:ext cx="2830264" cy="6935837"/>
          </a:xfrm>
          <a:prstGeom prst="rect">
            <a:avLst/>
          </a:prstGeom>
        </p:spPr>
      </p:pic>
      <p:pic>
        <p:nvPicPr>
          <p:cNvPr id="52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66">
            <a:alphaModFix amt="100000"/>
          </a:blip>
          <a:stretch/>
        </p:blipFill>
        <p:spPr>
          <a:xfrm>
            <a:off x="0" y="0"/>
            <a:ext cx="2821037" cy="3048297"/>
          </a:xfrm>
          <a:prstGeom prst="rect">
            <a:avLst/>
          </a:prstGeom>
        </p:spPr>
      </p:pic>
      <p:pic>
        <p:nvPicPr>
          <p:cNvPr id="52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68">
            <a:alphaModFix amt="100000"/>
          </a:blip>
          <a:stretch/>
        </p:blipFill>
        <p:spPr>
          <a:xfrm>
            <a:off x="10283276" y="2399705"/>
            <a:ext cx="8004720" cy="7887295"/>
          </a:xfrm>
          <a:prstGeom prst="rect">
            <a:avLst/>
          </a:prstGeom>
        </p:spPr>
      </p:pic>
      <p:pic>
        <p:nvPicPr>
          <p:cNvPr id="52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70">
            <a:alphaModFix amt="100000"/>
          </a:blip>
          <a:stretch/>
        </p:blipFill>
        <p:spPr>
          <a:xfrm>
            <a:off x="13443642" y="8959006"/>
            <a:ext cx="3629025" cy="1327994"/>
          </a:xfrm>
          <a:prstGeom prst="rect">
            <a:avLst/>
          </a:prstGeom>
        </p:spPr>
      </p:pic>
      <p:pic>
        <p:nvPicPr>
          <p:cNvPr id="529" name="iconNode0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72">
            <a:alphaModFix amt="100000"/>
          </a:blip>
          <a:stretch/>
        </p:blipFill>
        <p:spPr>
          <a:xfrm>
            <a:off x="2094643" y="3562350"/>
            <a:ext cx="1097185" cy="1097185"/>
          </a:xfrm>
          <a:prstGeom prst="rect">
            <a:avLst/>
          </a:prstGeom>
        </p:spPr>
      </p:pic>
      <p:sp>
        <p:nvSpPr>
          <p:cNvPr id="531" name="Primary Heading-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5097685"/>
            <a:ext cx="3795712" cy="27813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spc="-84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FAMILY VISITS AND EDUCATION DAYS</a:t>
            </a:r>
          </a:p>
        </p:txBody>
      </p:sp>
      <p:pic>
        <p:nvPicPr>
          <p:cNvPr id="533" name="iconNode1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75">
            <a:alphaModFix amt="100000"/>
            <a:extLst>
              <a:ext uri="{E33650BE-51EE-4C47-A37F-8D275760511A}">
                <asvg:svgBlip xmlns:r="http://schemas.openxmlformats.org/officeDocument/2006/relationships" xmlns:asvg="http://schemas.microsoft.com/office/drawing/2016/SVG/main" r:embed="rId174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6428518" y="3562350"/>
            <a:ext cx="1097185" cy="1097185"/>
          </a:xfrm>
          <a:prstGeom prst="rect">
            <a:avLst/>
          </a:prstGeom>
        </p:spPr>
      </p:pic>
      <p:sp>
        <p:nvSpPr>
          <p:cNvPr id="535" name="Primary Heading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5095875" y="5097685"/>
            <a:ext cx="3795712" cy="20859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spc="-84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ENGAGING SOBER SOCIAL EVENTS</a:t>
            </a:r>
          </a:p>
        </p:txBody>
      </p:sp>
      <p:pic>
        <p:nvPicPr>
          <p:cNvPr id="537" name="iconNode2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78">
            <a:alphaModFix amt="100000"/>
            <a:extLst>
              <a:ext uri="{0BF2B42F-2850-404E-8795-B0E42B1155A3}">
                <asvg:svgBlip xmlns:r="http://schemas.openxmlformats.org/officeDocument/2006/relationships" xmlns:asvg="http://schemas.microsoft.com/office/drawing/2016/SVG/main" r:embed="rId177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0762393" y="3562350"/>
            <a:ext cx="1097185" cy="1097185"/>
          </a:xfrm>
          <a:prstGeom prst="rect">
            <a:avLst/>
          </a:prstGeom>
        </p:spPr>
      </p:pic>
      <p:sp>
        <p:nvSpPr>
          <p:cNvPr id="539" name="Primary Heading-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429750" y="5097685"/>
            <a:ext cx="3795712" cy="20859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spc="-84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ALUMNI MENTORSHIP PROGRAMS</a:t>
            </a:r>
          </a:p>
        </p:txBody>
      </p:sp>
      <p:pic>
        <p:nvPicPr>
          <p:cNvPr id="541" name="iconNode3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81">
            <a:alphaModFix amt="100000"/>
            <a:extLst>
              <a:ext uri="{FA0AA642-14C6-43C8-9923-32FE429C1AA1}">
                <asvg:svgBlip xmlns:r="http://schemas.openxmlformats.org/officeDocument/2006/relationships" xmlns:asvg="http://schemas.microsoft.com/office/drawing/2016/SVG/main" r:embed="rId180"/>
                <a14:useLocalDpi xmlns:a14="http://schemas.microsoft.com/office/drawing/2010/main" val="0"/>
              </a:ext>
            </a:extLst>
          </a:blip>
          <a:srcRect l="0" t="0" r="0" b="0"/>
          <a:stretch/>
        </p:blipFill>
        <p:spPr>
          <a:xfrm>
            <a:off x="15096268" y="3562350"/>
            <a:ext cx="1097185" cy="1097185"/>
          </a:xfrm>
          <a:prstGeom prst="rect">
            <a:avLst/>
          </a:prstGeom>
        </p:spPr>
      </p:pic>
      <p:sp>
        <p:nvSpPr>
          <p:cNvPr id="543" name="Primary Heading-3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13763625" y="5097685"/>
            <a:ext cx="3795712" cy="20859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spc="-84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COMMUNITY RECOVERY EVENTS</a:t>
            </a:r>
          </a:p>
        </p:txBody>
      </p:sp>
      <p:sp>
        <p:nvSpPr>
          <p:cNvPr id="545" name="Click here to edit title-47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733139"/>
            <a:ext cx="16797338" cy="7143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>
              <a:lnSpc>
                <a:spcPts val="5460"/>
              </a:lnSpc>
            </a:pPr>
            <a:r>
              <a:rPr lang="en-US" sz="4200" spc="-84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BUILDING COMMUNITY CONNECTIONS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85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50" name="::before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95338" y="4929188"/>
            <a:ext cx="16735425" cy="47148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/>
            <a:r>
              <a:rPr lang="en-US" sz="12000" spc="-240" dirty="0">
                <a:solidFill>
                  <a:srgbClr val="FFFFFF">
                    <a:alpha val="100000"/>
                  </a:srgbClr>
                </a:solidFill>
                <a:latin typeface="Open Sans ExtraBold" panose="00000700000000000000" pitchFamily="2" charset="0"/>
              </a:rPr>
              <a:t>EMPOWERING CHANGE THROUGH SPONSORSHIP</a:t>
            </a:r>
          </a:p>
        </p:txBody>
      </p:sp>
      <p:pic>
        <p:nvPicPr>
          <p:cNvPr id="552" name="::after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87">
            <a:alphaModFix amt="100000"/>
          </a:blip>
          <a:stretch/>
        </p:blipFill>
        <p:spPr>
          <a:xfrm>
            <a:off x="876300" y="5038725"/>
            <a:ext cx="16687800" cy="4572000"/>
          </a:xfrm>
          <a:prstGeom prst="rect">
            <a:avLst/>
          </a:prstGeom>
        </p:spPr>
      </p:pic>
      <p:sp>
        <p:nvSpPr>
          <p:cNvPr id="554" name="::after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852488" y="5014912"/>
            <a:ext cx="16735425" cy="47148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ctr"/>
            <a:r>
              <a:rPr lang="en-US" sz="12000" spc="-240" dirty="0">
                <a:solidFill>
                  <a:srgbClr val="07071B">
                    <a:alpha val="100000"/>
                  </a:srgbClr>
                </a:solidFill>
                <a:latin typeface="Open Sans ExtraBold" panose="00000700000000000000" pitchFamily="2" charset="0"/>
              </a:rPr>
              <a:t>EMPOWERING CHANGE THROUGH SPONSORSHIP</a:t>
            </a:r>
          </a:p>
        </p:txBody>
      </p:sp>
      <p:sp>
        <p:nvSpPr>
          <p:cNvPr id="556" name="Type an image caption-1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81050" y="4895850"/>
            <a:ext cx="16721138" cy="46767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/>
            <a:r>
              <a:rPr lang="en-US" sz="12000" spc="-240" dirty="0">
                <a:solidFill>
                  <a:srgbClr val="07071B">
                    <a:alpha val="100000"/>
                  </a:srgbClr>
                </a:solidFill>
                <a:latin typeface="Open Sans ExtraBold" panose="00000700000000000000" pitchFamily="2" charset="0"/>
              </a:rPr>
              <a:t>EMPOWERING CHANGE THROUGH SPONSORSHIP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0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91">
            <a:alphaModFix amt="100000"/>
          </a:blip>
          <a:stretch/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61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93">
            <a:alphaModFix amt="100000"/>
          </a:blip>
          <a:stretch/>
        </p:blipFill>
        <p:spPr>
          <a:xfrm>
            <a:off x="0" y="0"/>
            <a:ext cx="8078837" cy="8096547"/>
          </a:xfrm>
          <a:prstGeom prst="rect">
            <a:avLst/>
          </a:prstGeom>
        </p:spPr>
      </p:pic>
      <p:pic>
        <p:nvPicPr>
          <p:cNvPr id="56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95">
            <a:alphaModFix amt="100000"/>
          </a:blip>
          <a:stretch/>
        </p:blipFill>
        <p:spPr>
          <a:xfrm>
            <a:off x="0" y="0"/>
            <a:ext cx="2830264" cy="6935837"/>
          </a:xfrm>
          <a:prstGeom prst="rect">
            <a:avLst/>
          </a:prstGeom>
        </p:spPr>
      </p:pic>
      <p:pic>
        <p:nvPicPr>
          <p:cNvPr id="565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97">
            <a:alphaModFix amt="100000"/>
          </a:blip>
          <a:stretch/>
        </p:blipFill>
        <p:spPr>
          <a:xfrm>
            <a:off x="0" y="0"/>
            <a:ext cx="2821037" cy="3048297"/>
          </a:xfrm>
          <a:prstGeom prst="rect">
            <a:avLst/>
          </a:prstGeom>
        </p:spPr>
      </p:pic>
      <p:pic>
        <p:nvPicPr>
          <p:cNvPr id="567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199">
            <a:alphaModFix amt="100000"/>
          </a:blip>
          <a:stretch/>
        </p:blipFill>
        <p:spPr>
          <a:xfrm>
            <a:off x="10283276" y="2399705"/>
            <a:ext cx="8004720" cy="7887295"/>
          </a:xfrm>
          <a:prstGeom prst="rect">
            <a:avLst/>
          </a:prstGeom>
        </p:spPr>
      </p:pic>
      <p:pic>
        <p:nvPicPr>
          <p:cNvPr id="569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01">
            <a:alphaModFix amt="100000"/>
          </a:blip>
          <a:stretch/>
        </p:blipFill>
        <p:spPr>
          <a:xfrm>
            <a:off x="13443642" y="8959006"/>
            <a:ext cx="3629025" cy="1327994"/>
          </a:xfrm>
          <a:prstGeom prst="rect">
            <a:avLst/>
          </a:prstGeom>
        </p:spPr>
      </p:pic>
      <p:sp>
        <p:nvSpPr>
          <p:cNvPr id="571" name="Click here to edit title-490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762000" y="4118515"/>
            <a:ext cx="7996238" cy="32766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8424"/>
              </a:lnSpc>
            </a:pPr>
            <a:r>
              <a:rPr lang="en-US" sz="7200" spc="-144" dirty="0">
                <a:solidFill>
                  <a:srgbClr val="07071B">
                    <a:alpha val="100000"/>
                  </a:srgbClr>
                </a:solidFill>
                <a:latin typeface="Open Sans ExtraBold" panose="00000700000000000000" pitchFamily="2" charset="0"/>
              </a:rPr>
              <a:t>CHANGING LIVES THROUGH SPONSORSHIP</a:t>
            </a:r>
          </a:p>
        </p:txBody>
      </p:sp>
      <p:pic>
        <p:nvPicPr>
          <p:cNvPr id="573" name="Rect">
            <a:extLst>
              <a:ext uri="{FF2B5EF4-FFF2-40B4-BE49-F238E27FC236}">
                <a16:creationId xmlns:a16="http://schemas.microsoft.com/office/drawing/2014/main" id="{A8642F66-C0BB-4949-9A9C-024B120A5D52}"/>
              </a:ext>
            </a:extLst>
          </p:cNvPr>
          <p:cNvPicPr>
            <a:picLocks noChangeAspect="1"/>
          </p:cNvPicPr>
          <p:nvPr/>
        </p:nvPicPr>
        <p:blipFill rotWithShape="1">
          <a:blip r:embed="rId203">
            <a:alphaModFix amt="100000"/>
          </a:blip>
          <a:stretch/>
        </p:blipFill>
        <p:spPr>
          <a:xfrm>
            <a:off x="762000" y="3276600"/>
            <a:ext cx="3419475" cy="400050"/>
          </a:xfrm>
          <a:prstGeom prst="rect">
            <a:avLst/>
          </a:prstGeom>
        </p:spPr>
      </p:pic>
      <p:sp>
        <p:nvSpPr>
          <p:cNvPr id="575" name="Click here to edit label-442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90600" y="3333750"/>
            <a:ext cx="2995612" cy="295275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2196"/>
              </a:lnSpc>
            </a:pPr>
            <a:r>
              <a:rPr lang="en-US" sz="1800" b="1" spc="180" dirty="0">
                <a:solidFill>
                  <a:srgbClr val="FFFFFF">
                    <a:alpha val="100000"/>
                  </a:srgbClr>
                </a:solidFill>
                <a:latin typeface="Open Sans" panose="00000700000000000000" pitchFamily="2" charset="0"/>
              </a:rPr>
              <a:t>SPONSORSHIP IMPACT</a:t>
            </a:r>
          </a:p>
        </p:txBody>
      </p:sp>
      <p:sp>
        <p:nvSpPr>
          <p:cNvPr id="577" name="Click here to edit subtitle-474">
            <a:extLst>
              <a:ext uri="{FF2B5EF4-FFF2-40B4-BE49-F238E27FC236}">
                <a16:creationId xmlns:a16="http://schemas.microsoft.com/office/drawing/2014/main" id="{111B4A49-B930-4A89-A1CD-6CA2B3D95AED}"/>
              </a:ext>
            </a:extLst>
          </p:cNvPr>
          <p:cNvSpPr txBox="1"/>
          <p:nvPr/>
        </p:nvSpPr>
        <p:spPr>
          <a:xfrm>
            <a:off x="9525000" y="3886200"/>
            <a:ext cx="8034338" cy="2438400"/>
          </a:xfrm>
          <a:prstGeom prst="rect">
            <a:avLst/>
          </a:prstGeom>
          <a:noFill/>
        </p:spPr>
        <p:txBody>
          <a:bodyPr vertOverflow="clip" horzOverflow="clip" wrap="square" lIns="0" tIns="0" rIns="0" bIns="0" rtlCol="0" anchor="t">
            <a:spAutoFit/>
          </a:bodyPr>
          <a:lstStyle/>
          <a:p>
            <a:pPr algn="l">
              <a:lnSpc>
                <a:spcPts val="3192"/>
              </a:lnSpc>
            </a:pPr>
            <a:r>
              <a:rPr lang="en-US" sz="2100" b="1" dirty="0">
                <a:solidFill>
                  <a:srgbClr val="6C6C80">
                    <a:alpha val="100000"/>
                  </a:srgbClr>
                </a:solidFill>
                <a:latin typeface="Open Sans" panose="00000700000000000000" pitchFamily="2" charset="0"/>
              </a:rPr>
              <a:t>Lighthouse Community Recovery Home Inc., a registered 501(c)(3) nonprofit.Invites you to support our mission of recovery and community wellness. Explore sponsorship opportunities todayEIN 99-4919922</a:t>
            </a:r>
          </a:p>
        </p:txBody>
      </p:sp>
    </p:spTree>
    <p:extLst>
      <p:ext uri="{BB962C8B-B14F-4D97-AF65-F5344CB8AC3E}">
        <p14:creationId xmlns:p14="http://schemas.microsoft.com/office/powerpoint/2010/main" val="3648047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143</TotalTime>
  <Words>0</Words>
  <Application>Microsoft Office PowerPoint</Application>
  <PresentationFormat>Widescreen</PresentationFormat>
  <Paragraphs>0</Paragraphs>
  <Slides>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4" baseType="lpstr">
      <vt:lpstr>Arial</vt:lpstr>
      <vt:lpstr>Calibri</vt:lpstr>
      <vt:lpstr>Calibri Light</vt:lpstr>
      <vt:lpstr>Office Theme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oreProperties xmlns:dc="http://purl.org/dc/elements/1.1/" xmlns:dcterms="http://purl.org/dc/terms/" xmlns:xsi="http://www.w3.org/2001/XMLSchema-instance" xmlns="http://schemas.openxmlformats.org/package/2006/metadata/core-properties">
  <dc:title>Exporter Version: 2.0.5.0, docId: 16993581, orderId: 7149741</dc:title>
  <dc:creator>Presentations.AI Exporter</dc:creator>
  <lastModifiedBy>Presentations.AI Exporter</lastModifiedBy>
  <revision>1</revision>
  <dcterms:created xsi:type="dcterms:W3CDTF">2025-04-30T19:23:16.0000000Z</dcterms:created>
  <dcterms:modified xsi:type="dcterms:W3CDTF">2025-04-30T19:23:16.0000000Z</dcterms:modified>
</coreProperties>
</file>