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3423900" cy="21424900"/>
  <p:notesSz cx="6858000" cy="9144000"/>
  <p:embeddedFontLst>
    <p:embeddedFont>
      <p:font typeface="Poppins Bold" charset="1" panose="00000800000000000000"/>
      <p:regular r:id="rId11"/>
    </p:embeddedFont>
    <p:embeddedFont>
      <p:font typeface="Canva Sans Bold" charset="1" panose="020B0803030501040103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998903" cy="21431250"/>
            <a:chOff x="0" y="0"/>
            <a:chExt cx="201512" cy="43234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1512" cy="4323404"/>
            </a:xfrm>
            <a:custGeom>
              <a:avLst/>
              <a:gdLst/>
              <a:ahLst/>
              <a:cxnLst/>
              <a:rect r="r" b="b" t="t" l="l"/>
              <a:pathLst>
                <a:path h="4323404" w="201512">
                  <a:moveTo>
                    <a:pt x="0" y="0"/>
                  </a:moveTo>
                  <a:lnTo>
                    <a:pt x="201512" y="0"/>
                  </a:lnTo>
                  <a:lnTo>
                    <a:pt x="201512" y="4323404"/>
                  </a:lnTo>
                  <a:lnTo>
                    <a:pt x="0" y="432340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01512" cy="43710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5090586" y="2551675"/>
            <a:ext cx="0" cy="9356139"/>
          </a:xfrm>
          <a:prstGeom prst="line">
            <a:avLst/>
          </a:prstGeom>
          <a:ln cap="rnd" w="95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5561338" y="16230545"/>
            <a:ext cx="6525887" cy="0"/>
          </a:xfrm>
          <a:prstGeom prst="line">
            <a:avLst/>
          </a:prstGeom>
          <a:ln cap="rnd" w="95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691577">
            <a:off x="5942044" y="5901895"/>
            <a:ext cx="6064473" cy="9836817"/>
          </a:xfrm>
          <a:custGeom>
            <a:avLst/>
            <a:gdLst/>
            <a:ahLst/>
            <a:cxnLst/>
            <a:rect r="r" b="b" t="t" l="l"/>
            <a:pathLst>
              <a:path h="9836817" w="6064473">
                <a:moveTo>
                  <a:pt x="0" y="0"/>
                </a:moveTo>
                <a:lnTo>
                  <a:pt x="6064473" y="0"/>
                </a:lnTo>
                <a:lnTo>
                  <a:pt x="6064473" y="9836817"/>
                </a:lnTo>
                <a:lnTo>
                  <a:pt x="0" y="98368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6316" t="0" r="0" b="-1136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4914161" y="1925425"/>
            <a:ext cx="352851" cy="352851"/>
          </a:xfrm>
          <a:custGeom>
            <a:avLst/>
            <a:gdLst/>
            <a:ahLst/>
            <a:cxnLst/>
            <a:rect r="r" b="b" t="t" l="l"/>
            <a:pathLst>
              <a:path h="352851" w="352851">
                <a:moveTo>
                  <a:pt x="0" y="0"/>
                </a:moveTo>
                <a:lnTo>
                  <a:pt x="352850" y="0"/>
                </a:lnTo>
                <a:lnTo>
                  <a:pt x="352850" y="352850"/>
                </a:lnTo>
                <a:lnTo>
                  <a:pt x="0" y="3528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914161" y="1369587"/>
            <a:ext cx="352851" cy="352851"/>
          </a:xfrm>
          <a:custGeom>
            <a:avLst/>
            <a:gdLst/>
            <a:ahLst/>
            <a:cxnLst/>
            <a:rect r="r" b="b" t="t" l="l"/>
            <a:pathLst>
              <a:path h="352851" w="352851">
                <a:moveTo>
                  <a:pt x="0" y="0"/>
                </a:moveTo>
                <a:lnTo>
                  <a:pt x="352850" y="0"/>
                </a:lnTo>
                <a:lnTo>
                  <a:pt x="352850" y="352851"/>
                </a:lnTo>
                <a:lnTo>
                  <a:pt x="0" y="3528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8883627" y="2278275"/>
            <a:ext cx="4489296" cy="4489296"/>
          </a:xfrm>
          <a:custGeom>
            <a:avLst/>
            <a:gdLst/>
            <a:ahLst/>
            <a:cxnLst/>
            <a:rect r="r" b="b" t="t" l="l"/>
            <a:pathLst>
              <a:path h="4489296" w="4489296">
                <a:moveTo>
                  <a:pt x="0" y="0"/>
                </a:moveTo>
                <a:lnTo>
                  <a:pt x="4489296" y="0"/>
                </a:lnTo>
                <a:lnTo>
                  <a:pt x="4489296" y="4489296"/>
                </a:lnTo>
                <a:lnTo>
                  <a:pt x="0" y="448929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-5400000">
            <a:off x="-6865088" y="8861060"/>
            <a:ext cx="18979911" cy="37091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59"/>
              </a:lnSpc>
              <a:spcBef>
                <a:spcPct val="0"/>
              </a:spcBef>
            </a:pPr>
            <a:r>
              <a:rPr lang="en-US" b="true" sz="2047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</a:t>
            </a:r>
            <a:r>
              <a:rPr lang="en-US" b="true" sz="2047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OPYWRITING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839103" y="17591051"/>
            <a:ext cx="8089048" cy="2497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945"/>
              </a:lnSpc>
            </a:pPr>
            <a:r>
              <a:rPr lang="en-US" sz="1077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for beginners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985773" y="1485900"/>
            <a:ext cx="5101452" cy="6586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98"/>
              </a:lnSpc>
            </a:pPr>
            <a:r>
              <a:rPr lang="en-US" sz="5299" b="true">
                <a:solidFill>
                  <a:srgbClr val="930F1A"/>
                </a:solidFill>
                <a:latin typeface="Poppins Bold"/>
                <a:ea typeface="Poppins Bold"/>
                <a:cs typeface="Poppins Bold"/>
                <a:sym typeface="Poppins Bold"/>
              </a:rPr>
              <a:t>CopyVibe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930F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4752674"/>
            <a:ext cx="13430250" cy="100698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WHAT IS COPYWRITING?</a:t>
            </a: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FEFEFE"/>
                </a:solidFill>
                <a:latin typeface="Poppins Bold"/>
                <a:ea typeface="Poppins Bold"/>
                <a:cs typeface="Poppins Bold"/>
                <a:sym typeface="Poppins Bold"/>
              </a:rPr>
              <a:t>COPYWRITING IS THE ART OF USING WORDS TO PERSUADE, INFLUENCE, AND DRIVE ACTION.</a:t>
            </a: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FEFEFE"/>
                </a:solidFill>
                <a:latin typeface="Poppins Bold"/>
                <a:ea typeface="Poppins Bold"/>
                <a:cs typeface="Poppins Bold"/>
                <a:sym typeface="Poppins Bold"/>
              </a:rPr>
              <a:t> IT’S NOT ABOUT BEING “CREATIVE” — IT’S ABOUT BEING CLEAR AND MOVING PEOPLE TO DO SOMETHING (BUY, CLICK, SIGN UP, BOOK A CALL).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bg>
      <p:bgPr>
        <a:solidFill>
          <a:srgbClr val="930F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35596" y="1707785"/>
            <a:ext cx="11759059" cy="10363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79"/>
              </a:lnSpc>
              <a:spcBef>
                <a:spcPct val="0"/>
              </a:spcBef>
            </a:pPr>
            <a:r>
              <a:rPr lang="en-US" b="true" sz="56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GOLDEN RULES OF COPYWRITING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0" y="3603260"/>
            <a:ext cx="13430250" cy="155003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1187433" indent="-593717" lvl="1">
              <a:lnSpc>
                <a:spcPts val="7699"/>
              </a:lnSpc>
              <a:spcBef>
                <a:spcPct val="0"/>
              </a:spcBef>
              <a:buAutoNum type="arabicPeriod" startAt="1"/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YOUR PACLARITY OVER CLEVERNESS – IF THEY DON’T UNDERSTAND IT, THEY WON’T BUY IT.</a:t>
            </a:r>
          </a:p>
          <a:p>
            <a:pPr algn="ctr" marL="1187433" indent="-593717" lvl="1">
              <a:lnSpc>
                <a:spcPts val="7699"/>
              </a:lnSpc>
              <a:spcBef>
                <a:spcPct val="0"/>
              </a:spcBef>
              <a:buAutoNum type="arabicPeriod" startAt="1"/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TALK TO ONE PERSON – ALWAYS WRITE AS IF YOU’RE SPEAKING TO A SINGLE READER.</a:t>
            </a:r>
          </a:p>
          <a:p>
            <a:pPr algn="ctr" marL="1187433" indent="-593717" lvl="1">
              <a:lnSpc>
                <a:spcPts val="7699"/>
              </a:lnSpc>
              <a:spcBef>
                <a:spcPct val="0"/>
              </a:spcBef>
              <a:buAutoNum type="arabicPeriod" startAt="1"/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BENEFITS &gt; FEATURES – SELL WHAT IT DOES FOR THEM, NOT WHAT IT IS.</a:t>
            </a:r>
          </a:p>
          <a:p>
            <a:pPr algn="ctr" marL="1187433" indent="-593717" lvl="1">
              <a:lnSpc>
                <a:spcPts val="7699"/>
              </a:lnSpc>
              <a:spcBef>
                <a:spcPct val="0"/>
              </a:spcBef>
              <a:buAutoNum type="arabicPeriod" startAt="1"/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KEEP IT SIMPLE – SHORT WORDS, SHORT SENTENCES, SHORT PARAGRAPHS.</a:t>
            </a:r>
          </a:p>
          <a:p>
            <a:pPr algn="ctr" marL="1187433" indent="-593717" lvl="1">
              <a:lnSpc>
                <a:spcPts val="7699"/>
              </a:lnSpc>
              <a:spcBef>
                <a:spcPct val="0"/>
              </a:spcBef>
              <a:buAutoNum type="arabicPeriod" startAt="1"/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ALWAYS END WITH ACTION – TELL THEM EXACTLY WHAT TO DO NEXT.</a:t>
            </a:r>
          </a:p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b="true" sz="54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RAGRAPH TEXT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bg>
      <p:bgPr>
        <a:solidFill>
          <a:srgbClr val="930F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1123950"/>
            <a:ext cx="13430250" cy="26600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359"/>
              </a:lnSpc>
              <a:spcBef>
                <a:spcPct val="0"/>
              </a:spcBef>
            </a:pPr>
            <a:r>
              <a:rPr lang="en-US" b="true" sz="73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POWERFUL COPYWRITING FORMULAS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0" y="5544577"/>
            <a:ext cx="13089575" cy="31598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94"/>
              </a:lnSpc>
              <a:spcBef>
                <a:spcPct val="0"/>
              </a:spcBef>
            </a:pPr>
            <a:r>
              <a:rPr lang="en-US" b="true" sz="592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PAS (PR</a:t>
            </a:r>
            <a:r>
              <a:rPr lang="en-US" b="true" sz="592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OBLEM → AGITATE → SOLUTION)</a:t>
            </a:r>
          </a:p>
          <a:p>
            <a:pPr algn="ctr">
              <a:lnSpc>
                <a:spcPts val="8294"/>
              </a:lnSpc>
              <a:spcBef>
                <a:spcPct val="0"/>
              </a:spcBef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0" y="8542519"/>
            <a:ext cx="13089575" cy="42024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94"/>
              </a:lnSpc>
              <a:spcBef>
                <a:spcPct val="0"/>
              </a:spcBef>
            </a:pPr>
            <a:r>
              <a:rPr lang="en-US" b="true" sz="592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AIDA (ATTENTION → INTEREST → DESIRE → ACTION)</a:t>
            </a:r>
          </a:p>
          <a:p>
            <a:pPr algn="ctr">
              <a:lnSpc>
                <a:spcPts val="8294"/>
              </a:lnSpc>
              <a:spcBef>
                <a:spcPct val="0"/>
              </a:spcBef>
            </a:pPr>
          </a:p>
          <a:p>
            <a:pPr algn="ctr">
              <a:lnSpc>
                <a:spcPts val="8294"/>
              </a:lnSpc>
              <a:spcBef>
                <a:spcPct val="0"/>
              </a:spcBef>
            </a:pPr>
          </a:p>
        </p:txBody>
      </p:sp>
      <p:sp>
        <p:nvSpPr>
          <p:cNvPr name="TextBox 5" id="5"/>
          <p:cNvSpPr txBox="true"/>
          <p:nvPr/>
        </p:nvSpPr>
        <p:spPr>
          <a:xfrm rot="0">
            <a:off x="0" y="12583031"/>
            <a:ext cx="13089575" cy="31546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94"/>
              </a:lnSpc>
              <a:spcBef>
                <a:spcPct val="0"/>
              </a:spcBef>
            </a:pPr>
            <a:r>
              <a:rPr lang="en-US" b="true" sz="592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QUEST (QUALIFY → UNDERSTAND → EDUCATE → STIMULATE → TRANSITION)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bg>
      <p:bgPr>
        <a:solidFill>
          <a:srgbClr val="930F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037728" y="1564208"/>
            <a:ext cx="8539460" cy="12363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554"/>
              </a:lnSpc>
              <a:spcBef>
                <a:spcPct val="0"/>
              </a:spcBef>
            </a:pPr>
            <a:r>
              <a:rPr lang="en-US" b="true" sz="6824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QUICK INSPIRATION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0" y="5213622"/>
            <a:ext cx="12368327" cy="91623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👉 COPYWRITING ISN’T ABOUT BEING THE L</a:t>
            </a:r>
            <a:r>
              <a:rPr lang="en-US" b="true" sz="517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OUDEST.</a:t>
            </a: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 👉 IT’S ABOUT BEING THE CLEAREST.</a:t>
            </a: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</a:p>
          <a:p>
            <a:pPr algn="ctr">
              <a:lnSpc>
                <a:spcPts val="7244"/>
              </a:lnSpc>
              <a:spcBef>
                <a:spcPct val="0"/>
              </a:spcBef>
            </a:pPr>
            <a:r>
              <a:rPr lang="en-US" b="true" sz="5174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 👉 THE BETTER YOU UNDERSTAND YOUR AUDIENCE, THE BETTER YOUR COPY GETS.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DAGyIcQtvhE</dc:identifier>
  <dcterms:modified xsi:type="dcterms:W3CDTF">2011-08-01T06:04:30Z</dcterms:modified>
  <cp:revision>1</cp:revision>
  <dc:title>Blue White Illustrative Copywriting For Beginners Book Cover</dc:title>
</cp:coreProperties>
</file>