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Barlow"/>
      <p:regular r:id="rId15"/>
    </p:embeddedFont>
    <p:embeddedFont>
      <p:font typeface="Barlow"/>
      <p:regular r:id="rId16"/>
    </p:embeddedFont>
    <p:embeddedFont>
      <p:font typeface="Barlow"/>
      <p:regular r:id="rId17"/>
    </p:embeddedFont>
    <p:embeddedFont>
      <p:font typeface="Barlow"/>
      <p:regular r:id="rId18"/>
    </p:embeddedFont>
    <p:embeddedFont>
      <p:font typeface="Montserrat"/>
      <p:regular r:id="rId19"/>
    </p:embeddedFont>
    <p:embeddedFont>
      <p:font typeface="Montserrat"/>
      <p:regular r:id="rId20"/>
    </p:embeddedFont>
    <p:embeddedFont>
      <p:font typeface="Montserrat"/>
      <p:regular r:id="rId21"/>
    </p:embeddedFont>
    <p:embeddedFont>
      <p:font typeface="Montserrat"/>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 Id="rId21" Type="http://schemas.openxmlformats.org/officeDocument/2006/relationships/font" Target="fonts/font7.fntdata"/><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3.xml"/><Relationship Id="rId7"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4.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slideLayout" Target="../slideLayouts/slideLayout7.xml"/><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slideLayout" Target="../slideLayouts/slideLayout9.xml"/><Relationship Id="rId9"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840480" cy="8229600"/>
          </a:xfrm>
          <a:prstGeom prst="rect">
            <a:avLst/>
          </a:prstGeom>
        </p:spPr>
      </p:pic>
      <p:sp>
        <p:nvSpPr>
          <p:cNvPr id="3" name="Text 0"/>
          <p:cNvSpPr/>
          <p:nvPr/>
        </p:nvSpPr>
        <p:spPr>
          <a:xfrm>
            <a:off x="4415909" y="3292912"/>
            <a:ext cx="6915864" cy="860465"/>
          </a:xfrm>
          <a:prstGeom prst="rect">
            <a:avLst/>
          </a:prstGeom>
          <a:noFill/>
          <a:ln/>
        </p:spPr>
        <p:txBody>
          <a:bodyPr wrap="none" lIns="0" tIns="0" rIns="0" bIns="0" rtlCol="0" anchor="t"/>
          <a:lstStyle/>
          <a:p>
            <a:pPr algn="l" indent="0" marL="0">
              <a:lnSpc>
                <a:spcPts val="6750"/>
              </a:lnSpc>
              <a:buNone/>
            </a:pPr>
            <a:r>
              <a:rPr lang="en-US" sz="5400" b="1" dirty="0">
                <a:solidFill>
                  <a:srgbClr val="2E3C4E"/>
                </a:solidFill>
                <a:latin typeface="Barlow Bold" pitchFamily="34" charset="0"/>
                <a:ea typeface="Barlow Bold" pitchFamily="34" charset="-122"/>
                <a:cs typeface="Barlow Bold" pitchFamily="34" charset="-120"/>
              </a:rPr>
              <a:t>Old Habits, New Tools: </a:t>
            </a:r>
            <a:endParaRPr lang="en-US" sz="5400" dirty="0"/>
          </a:p>
        </p:txBody>
      </p:sp>
      <p:sp>
        <p:nvSpPr>
          <p:cNvPr id="4" name="Text 1"/>
          <p:cNvSpPr/>
          <p:nvPr/>
        </p:nvSpPr>
        <p:spPr>
          <a:xfrm>
            <a:off x="4415909" y="4437698"/>
            <a:ext cx="6818948" cy="498872"/>
          </a:xfrm>
          <a:prstGeom prst="rect">
            <a:avLst/>
          </a:prstGeom>
          <a:noFill/>
          <a:ln/>
        </p:spPr>
        <p:txBody>
          <a:bodyPr wrap="none" lIns="0" tIns="0" rIns="0" bIns="0" rtlCol="0" anchor="t"/>
          <a:lstStyle/>
          <a:p>
            <a:pPr algn="l" indent="0" marL="0">
              <a:lnSpc>
                <a:spcPts val="3900"/>
              </a:lnSpc>
              <a:buNone/>
            </a:pPr>
            <a:r>
              <a:rPr lang="en-US" sz="3100" b="1" dirty="0">
                <a:solidFill>
                  <a:srgbClr val="2E3C4E"/>
                </a:solidFill>
                <a:latin typeface="Barlow Bold" pitchFamily="34" charset="0"/>
                <a:ea typeface="Barlow Bold" pitchFamily="34" charset="-122"/>
                <a:cs typeface="Barlow Bold" pitchFamily="34" charset="-120"/>
              </a:rPr>
              <a:t>Encouraging Engaged Learning with AI</a:t>
            </a:r>
            <a:endParaRPr lang="en-US" sz="3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903208"/>
            <a:ext cx="6431042"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ISSUE: OFFLOADING EFFORT </a:t>
            </a:r>
            <a:endParaRPr lang="en-US" sz="3900" dirty="0"/>
          </a:p>
        </p:txBody>
      </p:sp>
      <p:sp>
        <p:nvSpPr>
          <p:cNvPr id="4" name="Text 1"/>
          <p:cNvSpPr/>
          <p:nvPr/>
        </p:nvSpPr>
        <p:spPr>
          <a:xfrm>
            <a:off x="758309" y="1602462"/>
            <a:ext cx="7382351" cy="374094"/>
          </a:xfrm>
          <a:prstGeom prst="rect">
            <a:avLst/>
          </a:prstGeom>
          <a:noFill/>
          <a:ln/>
        </p:spPr>
        <p:txBody>
          <a:bodyPr wrap="none" lIns="0" tIns="0" rIns="0" bIns="0" rtlCol="0" anchor="t"/>
          <a:lstStyle/>
          <a:p>
            <a:pPr algn="l" indent="0" marL="0">
              <a:lnSpc>
                <a:spcPts val="2900"/>
              </a:lnSpc>
              <a:buNone/>
            </a:pPr>
            <a:r>
              <a:rPr lang="en-US" sz="2350" b="1" dirty="0">
                <a:solidFill>
                  <a:srgbClr val="2E3C4E"/>
                </a:solidFill>
                <a:latin typeface="Barlow Bold" pitchFamily="34" charset="0"/>
                <a:ea typeface="Barlow Bold" pitchFamily="34" charset="-122"/>
                <a:cs typeface="Barlow Bold" pitchFamily="34" charset="-120"/>
              </a:rPr>
              <a:t>There has been a timeless temptation to off‑load effort.</a:t>
            </a:r>
            <a:endParaRPr lang="en-US" sz="2350" dirty="0"/>
          </a:p>
        </p:txBody>
      </p:sp>
      <p:sp>
        <p:nvSpPr>
          <p:cNvPr id="5" name="Shape 2"/>
          <p:cNvSpPr/>
          <p:nvPr/>
        </p:nvSpPr>
        <p:spPr>
          <a:xfrm>
            <a:off x="758309" y="2260878"/>
            <a:ext cx="3718917" cy="1562100"/>
          </a:xfrm>
          <a:prstGeom prst="roundRect">
            <a:avLst>
              <a:gd name="adj" fmla="val 7024"/>
            </a:avLst>
          </a:prstGeom>
          <a:solidFill>
            <a:srgbClr val="FFFFFF"/>
          </a:solidFill>
          <a:ln w="22860">
            <a:solidFill>
              <a:srgbClr val="BACFDD"/>
            </a:solidFill>
            <a:prstDash val="solid"/>
          </a:ln>
        </p:spPr>
      </p:sp>
      <p:pic>
        <p:nvPicPr>
          <p:cNvPr id="6" name="Image 1" descr="preencoded.png">    </p:cNvPr>
          <p:cNvPicPr>
            <a:picLocks noChangeAspect="1"/>
          </p:cNvPicPr>
          <p:nvPr/>
        </p:nvPicPr>
        <p:blipFill>
          <a:blip r:embed="rId2"/>
          <a:stretch>
            <a:fillRect/>
          </a:stretch>
        </p:blipFill>
        <p:spPr>
          <a:xfrm>
            <a:off x="735449" y="2260878"/>
            <a:ext cx="91440" cy="1562100"/>
          </a:xfrm>
          <a:prstGeom prst="rect">
            <a:avLst/>
          </a:prstGeom>
        </p:spPr>
      </p:pic>
      <p:sp>
        <p:nvSpPr>
          <p:cNvPr id="7" name="Text 3"/>
          <p:cNvSpPr/>
          <p:nvPr/>
        </p:nvSpPr>
        <p:spPr>
          <a:xfrm>
            <a:off x="1039297" y="2473285"/>
            <a:ext cx="3225522" cy="758190"/>
          </a:xfrm>
          <a:prstGeom prst="rect">
            <a:avLst/>
          </a:prstGeom>
          <a:noFill/>
          <a:ln/>
        </p:spPr>
        <p:txBody>
          <a:bodyPr wrap="square" lIns="0" tIns="0" rIns="0" bIns="0" rtlCol="0" anchor="t"/>
          <a:lstStyle/>
          <a:p>
            <a:pPr algn="l" indent="0" marL="0">
              <a:lnSpc>
                <a:spcPts val="2950"/>
              </a:lnSpc>
              <a:buNone/>
            </a:pPr>
            <a:r>
              <a:rPr lang="en-US" sz="1850" dirty="0">
                <a:solidFill>
                  <a:srgbClr val="384653"/>
                </a:solidFill>
                <a:latin typeface="Montserrat" pitchFamily="34" charset="0"/>
                <a:ea typeface="Montserrat" pitchFamily="34" charset="-122"/>
                <a:cs typeface="Montserrat" pitchFamily="34" charset="-120"/>
              </a:rPr>
              <a:t>Parents "helping" with science‑fair volcanoes.</a:t>
            </a:r>
            <a:endParaRPr lang="en-US" sz="1850" dirty="0"/>
          </a:p>
        </p:txBody>
      </p:sp>
      <p:sp>
        <p:nvSpPr>
          <p:cNvPr id="8" name="Shape 4"/>
          <p:cNvSpPr/>
          <p:nvPr/>
        </p:nvSpPr>
        <p:spPr>
          <a:xfrm>
            <a:off x="4666774" y="2260878"/>
            <a:ext cx="3718917" cy="1562100"/>
          </a:xfrm>
          <a:prstGeom prst="roundRect">
            <a:avLst>
              <a:gd name="adj" fmla="val 7024"/>
            </a:avLst>
          </a:prstGeom>
          <a:solidFill>
            <a:srgbClr val="FFFFFF"/>
          </a:solidFill>
          <a:ln w="22860">
            <a:solidFill>
              <a:srgbClr val="BACFDD"/>
            </a:solidFill>
            <a:prstDash val="solid"/>
          </a:ln>
        </p:spPr>
      </p:sp>
      <p:pic>
        <p:nvPicPr>
          <p:cNvPr id="9" name="Image 2" descr="preencoded.png">    </p:cNvPr>
          <p:cNvPicPr>
            <a:picLocks noChangeAspect="1"/>
          </p:cNvPicPr>
          <p:nvPr/>
        </p:nvPicPr>
        <p:blipFill>
          <a:blip r:embed="rId3"/>
          <a:stretch>
            <a:fillRect/>
          </a:stretch>
        </p:blipFill>
        <p:spPr>
          <a:xfrm>
            <a:off x="4643914" y="2260878"/>
            <a:ext cx="91440" cy="1562100"/>
          </a:xfrm>
          <a:prstGeom prst="rect">
            <a:avLst/>
          </a:prstGeom>
        </p:spPr>
      </p:pic>
      <p:sp>
        <p:nvSpPr>
          <p:cNvPr id="10" name="Text 5"/>
          <p:cNvSpPr/>
          <p:nvPr/>
        </p:nvSpPr>
        <p:spPr>
          <a:xfrm>
            <a:off x="4947761" y="2473285"/>
            <a:ext cx="3225522" cy="1137285"/>
          </a:xfrm>
          <a:prstGeom prst="rect">
            <a:avLst/>
          </a:prstGeom>
          <a:noFill/>
          <a:ln/>
        </p:spPr>
        <p:txBody>
          <a:bodyPr wrap="square" lIns="0" tIns="0" rIns="0" bIns="0" rtlCol="0" anchor="t"/>
          <a:lstStyle/>
          <a:p>
            <a:pPr algn="l" indent="0" marL="0">
              <a:lnSpc>
                <a:spcPts val="2950"/>
              </a:lnSpc>
              <a:buNone/>
            </a:pPr>
            <a:r>
              <a:rPr lang="en-US" sz="1850" dirty="0">
                <a:solidFill>
                  <a:srgbClr val="384653"/>
                </a:solidFill>
                <a:latin typeface="Montserrat" pitchFamily="34" charset="0"/>
                <a:ea typeface="Montserrat" pitchFamily="34" charset="-122"/>
                <a:cs typeface="Montserrat" pitchFamily="34" charset="-120"/>
              </a:rPr>
              <a:t>Peer "collaboration" or group work where one person does the work.</a:t>
            </a:r>
            <a:endParaRPr lang="en-US" sz="1850" dirty="0"/>
          </a:p>
        </p:txBody>
      </p:sp>
      <p:sp>
        <p:nvSpPr>
          <p:cNvPr id="11" name="Shape 6"/>
          <p:cNvSpPr/>
          <p:nvPr/>
        </p:nvSpPr>
        <p:spPr>
          <a:xfrm>
            <a:off x="758309" y="4012525"/>
            <a:ext cx="3718917" cy="1183005"/>
          </a:xfrm>
          <a:prstGeom prst="roundRect">
            <a:avLst>
              <a:gd name="adj" fmla="val 9275"/>
            </a:avLst>
          </a:prstGeom>
          <a:solidFill>
            <a:srgbClr val="FFFFFF"/>
          </a:solidFill>
          <a:ln w="22860">
            <a:solidFill>
              <a:srgbClr val="BACFDD"/>
            </a:solidFill>
            <a:prstDash val="solid"/>
          </a:ln>
        </p:spPr>
      </p:sp>
      <p:pic>
        <p:nvPicPr>
          <p:cNvPr id="12" name="Image 3" descr="preencoded.png">    </p:cNvPr>
          <p:cNvPicPr>
            <a:picLocks noChangeAspect="1"/>
          </p:cNvPicPr>
          <p:nvPr/>
        </p:nvPicPr>
        <p:blipFill>
          <a:blip r:embed="rId4"/>
          <a:stretch>
            <a:fillRect/>
          </a:stretch>
        </p:blipFill>
        <p:spPr>
          <a:xfrm>
            <a:off x="735449" y="4012525"/>
            <a:ext cx="91440" cy="1183005"/>
          </a:xfrm>
          <a:prstGeom prst="rect">
            <a:avLst/>
          </a:prstGeom>
        </p:spPr>
      </p:pic>
      <p:sp>
        <p:nvSpPr>
          <p:cNvPr id="13" name="Text 7"/>
          <p:cNvSpPr/>
          <p:nvPr/>
        </p:nvSpPr>
        <p:spPr>
          <a:xfrm>
            <a:off x="1039297" y="4224933"/>
            <a:ext cx="3225522" cy="758190"/>
          </a:xfrm>
          <a:prstGeom prst="rect">
            <a:avLst/>
          </a:prstGeom>
          <a:noFill/>
          <a:ln/>
        </p:spPr>
        <p:txBody>
          <a:bodyPr wrap="square" lIns="0" tIns="0" rIns="0" bIns="0" rtlCol="0" anchor="t"/>
          <a:lstStyle/>
          <a:p>
            <a:pPr algn="l" indent="0" marL="0">
              <a:lnSpc>
                <a:spcPts val="2950"/>
              </a:lnSpc>
              <a:buNone/>
            </a:pPr>
            <a:r>
              <a:rPr lang="en-US" sz="1850" dirty="0">
                <a:solidFill>
                  <a:srgbClr val="384653"/>
                </a:solidFill>
                <a:latin typeface="Montserrat" pitchFamily="34" charset="0"/>
                <a:ea typeface="Montserrat" pitchFamily="34" charset="-122"/>
                <a:cs typeface="Montserrat" pitchFamily="34" charset="-120"/>
              </a:rPr>
              <a:t>Remember the "Don't trust Wikipedia" days?).</a:t>
            </a:r>
            <a:endParaRPr lang="en-US" sz="1850" dirty="0"/>
          </a:p>
        </p:txBody>
      </p:sp>
      <p:sp>
        <p:nvSpPr>
          <p:cNvPr id="14" name="Shape 8"/>
          <p:cNvSpPr/>
          <p:nvPr/>
        </p:nvSpPr>
        <p:spPr>
          <a:xfrm>
            <a:off x="4666774" y="4012525"/>
            <a:ext cx="3718917" cy="1183005"/>
          </a:xfrm>
          <a:prstGeom prst="roundRect">
            <a:avLst>
              <a:gd name="adj" fmla="val 9275"/>
            </a:avLst>
          </a:prstGeom>
          <a:solidFill>
            <a:srgbClr val="FFFFFF"/>
          </a:solidFill>
          <a:ln w="22860">
            <a:solidFill>
              <a:srgbClr val="BACFDD"/>
            </a:solidFill>
            <a:prstDash val="solid"/>
          </a:ln>
        </p:spPr>
      </p:sp>
      <p:pic>
        <p:nvPicPr>
          <p:cNvPr id="15" name="Image 4" descr="preencoded.png">    </p:cNvPr>
          <p:cNvPicPr>
            <a:picLocks noChangeAspect="1"/>
          </p:cNvPicPr>
          <p:nvPr/>
        </p:nvPicPr>
        <p:blipFill>
          <a:blip r:embed="rId5"/>
          <a:stretch>
            <a:fillRect/>
          </a:stretch>
        </p:blipFill>
        <p:spPr>
          <a:xfrm>
            <a:off x="4643914" y="4012525"/>
            <a:ext cx="91440" cy="1183005"/>
          </a:xfrm>
          <a:prstGeom prst="rect">
            <a:avLst/>
          </a:prstGeom>
        </p:spPr>
      </p:pic>
      <p:sp>
        <p:nvSpPr>
          <p:cNvPr id="16" name="Text 9"/>
          <p:cNvSpPr/>
          <p:nvPr/>
        </p:nvSpPr>
        <p:spPr>
          <a:xfrm>
            <a:off x="4947761" y="4224933"/>
            <a:ext cx="3225522" cy="758190"/>
          </a:xfrm>
          <a:prstGeom prst="rect">
            <a:avLst/>
          </a:prstGeom>
          <a:noFill/>
          <a:ln/>
        </p:spPr>
        <p:txBody>
          <a:bodyPr wrap="square" lIns="0" tIns="0" rIns="0" bIns="0" rtlCol="0" anchor="t"/>
          <a:lstStyle/>
          <a:p>
            <a:pPr algn="l" indent="0" marL="0">
              <a:lnSpc>
                <a:spcPts val="2950"/>
              </a:lnSpc>
              <a:buNone/>
            </a:pPr>
            <a:r>
              <a:rPr lang="en-US" sz="1850" dirty="0">
                <a:solidFill>
                  <a:srgbClr val="384653"/>
                </a:solidFill>
                <a:latin typeface="Montserrat" pitchFamily="34" charset="0"/>
                <a:ea typeface="Montserrat" pitchFamily="34" charset="-122"/>
                <a:cs typeface="Montserrat" pitchFamily="34" charset="-120"/>
              </a:rPr>
              <a:t>Online answer bank sharing.</a:t>
            </a:r>
            <a:endParaRPr lang="en-US" sz="1850" dirty="0"/>
          </a:p>
        </p:txBody>
      </p:sp>
      <p:sp>
        <p:nvSpPr>
          <p:cNvPr id="17" name="Shape 10"/>
          <p:cNvSpPr/>
          <p:nvPr/>
        </p:nvSpPr>
        <p:spPr>
          <a:xfrm>
            <a:off x="2712482" y="5385078"/>
            <a:ext cx="3718917" cy="1941195"/>
          </a:xfrm>
          <a:prstGeom prst="roundRect">
            <a:avLst>
              <a:gd name="adj" fmla="val 5653"/>
            </a:avLst>
          </a:prstGeom>
          <a:solidFill>
            <a:srgbClr val="FFFFFF"/>
          </a:solidFill>
          <a:ln w="22860">
            <a:solidFill>
              <a:srgbClr val="FAA1A1"/>
            </a:solidFill>
            <a:prstDash val="solid"/>
          </a:ln>
        </p:spPr>
      </p:sp>
      <p:sp>
        <p:nvSpPr>
          <p:cNvPr id="18" name="Shape 11"/>
          <p:cNvSpPr/>
          <p:nvPr/>
        </p:nvSpPr>
        <p:spPr>
          <a:xfrm>
            <a:off x="2689622" y="5385078"/>
            <a:ext cx="91440" cy="1941195"/>
          </a:xfrm>
          <a:prstGeom prst="roundRect">
            <a:avLst>
              <a:gd name="adj" fmla="val 310990"/>
            </a:avLst>
          </a:prstGeom>
          <a:solidFill>
            <a:srgbClr val="FAA1A1"/>
          </a:solidFill>
          <a:ln/>
        </p:spPr>
      </p:sp>
      <p:sp>
        <p:nvSpPr>
          <p:cNvPr id="19" name="Text 12"/>
          <p:cNvSpPr/>
          <p:nvPr/>
        </p:nvSpPr>
        <p:spPr>
          <a:xfrm>
            <a:off x="2993469" y="5597485"/>
            <a:ext cx="3225522" cy="1516380"/>
          </a:xfrm>
          <a:prstGeom prst="rect">
            <a:avLst/>
          </a:prstGeom>
          <a:noFill/>
          <a:ln/>
        </p:spPr>
        <p:txBody>
          <a:bodyPr wrap="square" lIns="0" tIns="0" rIns="0" bIns="0" rtlCol="0" anchor="t"/>
          <a:lstStyle/>
          <a:p>
            <a:pPr algn="l" indent="0" marL="0">
              <a:lnSpc>
                <a:spcPts val="2950"/>
              </a:lnSpc>
              <a:buNone/>
            </a:pPr>
            <a:r>
              <a:rPr lang="en-US" sz="1850" dirty="0">
                <a:solidFill>
                  <a:srgbClr val="384653"/>
                </a:solidFill>
                <a:latin typeface="Montserrat" pitchFamily="34" charset="0"/>
                <a:ea typeface="Montserrat" pitchFamily="34" charset="-122"/>
                <a:cs typeface="Montserrat" pitchFamily="34" charset="-120"/>
              </a:rPr>
              <a:t>GenAI amplifies this issue by generating increasingly complex, human-like solutions faster every day.</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665917" y="620316"/>
            <a:ext cx="6289358" cy="547688"/>
          </a:xfrm>
          <a:prstGeom prst="rect">
            <a:avLst/>
          </a:prstGeom>
          <a:noFill/>
          <a:ln/>
        </p:spPr>
        <p:txBody>
          <a:bodyPr wrap="none" lIns="0" tIns="0" rIns="0" bIns="0" rtlCol="0" anchor="t"/>
          <a:lstStyle/>
          <a:p>
            <a:pPr algn="l" indent="0" marL="0">
              <a:lnSpc>
                <a:spcPts val="4300"/>
              </a:lnSpc>
              <a:buNone/>
            </a:pPr>
            <a:r>
              <a:rPr lang="en-US" sz="3400" b="1" dirty="0">
                <a:solidFill>
                  <a:srgbClr val="2E3C4E"/>
                </a:solidFill>
                <a:latin typeface="Barlow Bold" pitchFamily="34" charset="0"/>
                <a:ea typeface="Barlow Bold" pitchFamily="34" charset="-122"/>
                <a:cs typeface="Barlow Bold" pitchFamily="34" charset="-120"/>
              </a:rPr>
              <a:t>ISSUE: ASSESSMENT INTEGRITY</a:t>
            </a:r>
            <a:endParaRPr lang="en-US" sz="3400" dirty="0"/>
          </a:p>
        </p:txBody>
      </p:sp>
      <p:sp>
        <p:nvSpPr>
          <p:cNvPr id="4" name="Text 1"/>
          <p:cNvSpPr/>
          <p:nvPr/>
        </p:nvSpPr>
        <p:spPr>
          <a:xfrm>
            <a:off x="665917" y="1234559"/>
            <a:ext cx="5725358" cy="328613"/>
          </a:xfrm>
          <a:prstGeom prst="rect">
            <a:avLst/>
          </a:prstGeom>
          <a:noFill/>
          <a:ln/>
        </p:spPr>
        <p:txBody>
          <a:bodyPr wrap="none" lIns="0" tIns="0" rIns="0" bIns="0" rtlCol="0" anchor="t"/>
          <a:lstStyle/>
          <a:p>
            <a:pPr algn="l" indent="0" marL="0">
              <a:lnSpc>
                <a:spcPts val="2550"/>
              </a:lnSpc>
              <a:buNone/>
            </a:pPr>
            <a:r>
              <a:rPr lang="en-US" sz="2050" b="1" dirty="0">
                <a:solidFill>
                  <a:srgbClr val="2E3C4E"/>
                </a:solidFill>
                <a:latin typeface="Barlow Bold" pitchFamily="34" charset="0"/>
                <a:ea typeface="Barlow Bold" pitchFamily="34" charset="-122"/>
                <a:cs typeface="Barlow Bold" pitchFamily="34" charset="-120"/>
              </a:rPr>
              <a:t>Assessment integrity has always been a struggle.</a:t>
            </a:r>
            <a:endParaRPr lang="en-US" sz="2050" dirty="0"/>
          </a:p>
        </p:txBody>
      </p:sp>
      <p:sp>
        <p:nvSpPr>
          <p:cNvPr id="5" name="Shape 2"/>
          <p:cNvSpPr/>
          <p:nvPr/>
        </p:nvSpPr>
        <p:spPr>
          <a:xfrm>
            <a:off x="665917" y="1812846"/>
            <a:ext cx="3822859" cy="1710214"/>
          </a:xfrm>
          <a:prstGeom prst="roundRect">
            <a:avLst>
              <a:gd name="adj" fmla="val 6416"/>
            </a:avLst>
          </a:prstGeom>
          <a:solidFill>
            <a:srgbClr val="FFFFFF"/>
          </a:solidFill>
          <a:ln w="22860">
            <a:solidFill>
              <a:srgbClr val="BACFDD"/>
            </a:solidFill>
            <a:prstDash val="solid"/>
          </a:ln>
        </p:spPr>
      </p:sp>
      <p:pic>
        <p:nvPicPr>
          <p:cNvPr id="6" name="Image 1" descr="preencoded.png">    </p:cNvPr>
          <p:cNvPicPr>
            <a:picLocks noChangeAspect="1"/>
          </p:cNvPicPr>
          <p:nvPr/>
        </p:nvPicPr>
        <p:blipFill>
          <a:blip r:embed="rId2"/>
          <a:stretch>
            <a:fillRect/>
          </a:stretch>
        </p:blipFill>
        <p:spPr>
          <a:xfrm>
            <a:off x="643057" y="1812846"/>
            <a:ext cx="91440" cy="1710214"/>
          </a:xfrm>
          <a:prstGeom prst="rect">
            <a:avLst/>
          </a:prstGeom>
        </p:spPr>
      </p:pic>
      <p:sp>
        <p:nvSpPr>
          <p:cNvPr id="7" name="Text 3"/>
          <p:cNvSpPr/>
          <p:nvPr/>
        </p:nvSpPr>
        <p:spPr>
          <a:xfrm>
            <a:off x="923806" y="2002155"/>
            <a:ext cx="3375660" cy="998696"/>
          </a:xfrm>
          <a:prstGeom prst="rect">
            <a:avLst/>
          </a:prstGeom>
          <a:noFill/>
          <a:ln/>
        </p:spPr>
        <p:txBody>
          <a:bodyPr wrap="square" lIns="0" tIns="0" rIns="0" bIns="0" rtlCol="0" anchor="t"/>
          <a:lstStyle/>
          <a:p>
            <a:pPr algn="l" indent="0" marL="0">
              <a:lnSpc>
                <a:spcPts val="2600"/>
              </a:lnSpc>
              <a:buNone/>
            </a:pPr>
            <a:r>
              <a:rPr lang="en-US" sz="1600" dirty="0">
                <a:solidFill>
                  <a:srgbClr val="384653"/>
                </a:solidFill>
                <a:latin typeface="Montserrat" pitchFamily="34" charset="0"/>
                <a:ea typeface="Montserrat" pitchFamily="34" charset="-122"/>
                <a:cs typeface="Montserrat" pitchFamily="34" charset="-120"/>
              </a:rPr>
              <a:t>Online courses use systems like Respondus Monitor, which many find problematic.</a:t>
            </a:r>
            <a:endParaRPr lang="en-US" sz="1600" dirty="0"/>
          </a:p>
        </p:txBody>
      </p:sp>
      <p:sp>
        <p:nvSpPr>
          <p:cNvPr id="8" name="Shape 4"/>
          <p:cNvSpPr/>
          <p:nvPr/>
        </p:nvSpPr>
        <p:spPr>
          <a:xfrm>
            <a:off x="4655225" y="1812846"/>
            <a:ext cx="3822859" cy="1710214"/>
          </a:xfrm>
          <a:prstGeom prst="roundRect">
            <a:avLst>
              <a:gd name="adj" fmla="val 6416"/>
            </a:avLst>
          </a:prstGeom>
          <a:solidFill>
            <a:srgbClr val="FFFFFF"/>
          </a:solidFill>
          <a:ln w="22860">
            <a:solidFill>
              <a:srgbClr val="BACFDD"/>
            </a:solidFill>
            <a:prstDash val="solid"/>
          </a:ln>
        </p:spPr>
      </p:sp>
      <p:pic>
        <p:nvPicPr>
          <p:cNvPr id="9" name="Image 2" descr="preencoded.png">    </p:cNvPr>
          <p:cNvPicPr>
            <a:picLocks noChangeAspect="1"/>
          </p:cNvPicPr>
          <p:nvPr/>
        </p:nvPicPr>
        <p:blipFill>
          <a:blip r:embed="rId3"/>
          <a:stretch>
            <a:fillRect/>
          </a:stretch>
        </p:blipFill>
        <p:spPr>
          <a:xfrm>
            <a:off x="4632365" y="1812846"/>
            <a:ext cx="91440" cy="1710214"/>
          </a:xfrm>
          <a:prstGeom prst="rect">
            <a:avLst/>
          </a:prstGeom>
        </p:spPr>
      </p:pic>
      <p:sp>
        <p:nvSpPr>
          <p:cNvPr id="10" name="Text 5"/>
          <p:cNvSpPr/>
          <p:nvPr/>
        </p:nvSpPr>
        <p:spPr>
          <a:xfrm>
            <a:off x="4913114" y="2002155"/>
            <a:ext cx="3375660" cy="1331595"/>
          </a:xfrm>
          <a:prstGeom prst="rect">
            <a:avLst/>
          </a:prstGeom>
          <a:noFill/>
          <a:ln/>
        </p:spPr>
        <p:txBody>
          <a:bodyPr wrap="square" lIns="0" tIns="0" rIns="0" bIns="0" rtlCol="0" anchor="t"/>
          <a:lstStyle/>
          <a:p>
            <a:pPr algn="l" indent="0" marL="0">
              <a:lnSpc>
                <a:spcPts val="2600"/>
              </a:lnSpc>
              <a:buNone/>
            </a:pPr>
            <a:r>
              <a:rPr lang="en-US" sz="1600" dirty="0">
                <a:solidFill>
                  <a:srgbClr val="384653"/>
                </a:solidFill>
                <a:latin typeface="Montserrat" pitchFamily="34" charset="0"/>
                <a:ea typeface="Montserrat" pitchFamily="34" charset="-122"/>
                <a:cs typeface="Montserrat" pitchFamily="34" charset="-120"/>
              </a:rPr>
              <a:t>Some courses have gone back to bluebook testing, a throwback to yesteryear, but deemed essential.</a:t>
            </a:r>
            <a:endParaRPr lang="en-US" sz="1600" dirty="0"/>
          </a:p>
        </p:txBody>
      </p:sp>
      <p:sp>
        <p:nvSpPr>
          <p:cNvPr id="11" name="Shape 6"/>
          <p:cNvSpPr/>
          <p:nvPr/>
        </p:nvSpPr>
        <p:spPr>
          <a:xfrm>
            <a:off x="665917" y="3689509"/>
            <a:ext cx="3822859" cy="2043113"/>
          </a:xfrm>
          <a:prstGeom prst="roundRect">
            <a:avLst>
              <a:gd name="adj" fmla="val 5371"/>
            </a:avLst>
          </a:prstGeom>
          <a:solidFill>
            <a:srgbClr val="FFFFFF"/>
          </a:solidFill>
          <a:ln w="22860">
            <a:solidFill>
              <a:srgbClr val="BACFDD"/>
            </a:solidFill>
            <a:prstDash val="solid"/>
          </a:ln>
        </p:spPr>
      </p:sp>
      <p:pic>
        <p:nvPicPr>
          <p:cNvPr id="12" name="Image 3" descr="preencoded.png">    </p:cNvPr>
          <p:cNvPicPr>
            <a:picLocks noChangeAspect="1"/>
          </p:cNvPicPr>
          <p:nvPr/>
        </p:nvPicPr>
        <p:blipFill>
          <a:blip r:embed="rId4"/>
          <a:stretch>
            <a:fillRect/>
          </a:stretch>
        </p:blipFill>
        <p:spPr>
          <a:xfrm>
            <a:off x="643057" y="3689509"/>
            <a:ext cx="91440" cy="2043113"/>
          </a:xfrm>
          <a:prstGeom prst="rect">
            <a:avLst/>
          </a:prstGeom>
        </p:spPr>
      </p:pic>
      <p:sp>
        <p:nvSpPr>
          <p:cNvPr id="13" name="Text 7"/>
          <p:cNvSpPr/>
          <p:nvPr/>
        </p:nvSpPr>
        <p:spPr>
          <a:xfrm>
            <a:off x="923806" y="3878818"/>
            <a:ext cx="3375660" cy="1664494"/>
          </a:xfrm>
          <a:prstGeom prst="rect">
            <a:avLst/>
          </a:prstGeom>
          <a:noFill/>
          <a:ln/>
        </p:spPr>
        <p:txBody>
          <a:bodyPr wrap="square" lIns="0" tIns="0" rIns="0" bIns="0" rtlCol="0" anchor="t"/>
          <a:lstStyle/>
          <a:p>
            <a:pPr algn="l" indent="0" marL="0">
              <a:lnSpc>
                <a:spcPts val="2600"/>
              </a:lnSpc>
              <a:buNone/>
            </a:pPr>
            <a:r>
              <a:rPr lang="en-US" sz="1600" dirty="0">
                <a:solidFill>
                  <a:srgbClr val="384653"/>
                </a:solidFill>
                <a:latin typeface="Montserrat" pitchFamily="34" charset="0"/>
                <a:ea typeface="Montserrat" pitchFamily="34" charset="-122"/>
                <a:cs typeface="Montserrat" pitchFamily="34" charset="-120"/>
              </a:rPr>
              <a:t>Students would copy text from books, websites, or peers, and now AI. The generative nature makes it harder to model appropriate use.</a:t>
            </a:r>
            <a:endParaRPr lang="en-US" sz="1600" dirty="0"/>
          </a:p>
        </p:txBody>
      </p:sp>
      <p:sp>
        <p:nvSpPr>
          <p:cNvPr id="14" name="Shape 8"/>
          <p:cNvSpPr/>
          <p:nvPr/>
        </p:nvSpPr>
        <p:spPr>
          <a:xfrm>
            <a:off x="4655225" y="3689509"/>
            <a:ext cx="3822859" cy="2043113"/>
          </a:xfrm>
          <a:prstGeom prst="roundRect">
            <a:avLst>
              <a:gd name="adj" fmla="val 5371"/>
            </a:avLst>
          </a:prstGeom>
          <a:solidFill>
            <a:srgbClr val="FFFFFF"/>
          </a:solidFill>
          <a:ln w="22860">
            <a:solidFill>
              <a:srgbClr val="BACFDD"/>
            </a:solidFill>
            <a:prstDash val="solid"/>
          </a:ln>
        </p:spPr>
      </p:sp>
      <p:pic>
        <p:nvPicPr>
          <p:cNvPr id="15" name="Image 4" descr="preencoded.png">    </p:cNvPr>
          <p:cNvPicPr>
            <a:picLocks noChangeAspect="1"/>
          </p:cNvPicPr>
          <p:nvPr/>
        </p:nvPicPr>
        <p:blipFill>
          <a:blip r:embed="rId5"/>
          <a:stretch>
            <a:fillRect/>
          </a:stretch>
        </p:blipFill>
        <p:spPr>
          <a:xfrm>
            <a:off x="4632365" y="3689509"/>
            <a:ext cx="91440" cy="2043113"/>
          </a:xfrm>
          <a:prstGeom prst="rect">
            <a:avLst/>
          </a:prstGeom>
        </p:spPr>
      </p:pic>
      <p:sp>
        <p:nvSpPr>
          <p:cNvPr id="16" name="Text 9"/>
          <p:cNvSpPr/>
          <p:nvPr/>
        </p:nvSpPr>
        <p:spPr>
          <a:xfrm>
            <a:off x="4913114" y="3878818"/>
            <a:ext cx="3375660" cy="1664494"/>
          </a:xfrm>
          <a:prstGeom prst="rect">
            <a:avLst/>
          </a:prstGeom>
          <a:noFill/>
          <a:ln/>
        </p:spPr>
        <p:txBody>
          <a:bodyPr wrap="square" lIns="0" tIns="0" rIns="0" bIns="0" rtlCol="0" anchor="t"/>
          <a:lstStyle/>
          <a:p>
            <a:pPr algn="l" indent="0" marL="0">
              <a:lnSpc>
                <a:spcPts val="2600"/>
              </a:lnSpc>
              <a:buNone/>
            </a:pPr>
            <a:r>
              <a:rPr lang="en-US" sz="1600" dirty="0">
                <a:solidFill>
                  <a:srgbClr val="384653"/>
                </a:solidFill>
                <a:latin typeface="Montserrat" pitchFamily="34" charset="0"/>
                <a:ea typeface="Montserrat" pitchFamily="34" charset="-122"/>
                <a:cs typeface="Montserrat" pitchFamily="34" charset="-120"/>
              </a:rPr>
              <a:t>AI-generated content can be so polished that it becomes even harder to distinguish between genuine understanding and superficial completion.</a:t>
            </a:r>
            <a:endParaRPr lang="en-US" sz="1600" dirty="0"/>
          </a:p>
        </p:txBody>
      </p:sp>
      <p:sp>
        <p:nvSpPr>
          <p:cNvPr id="17" name="Shape 10"/>
          <p:cNvSpPr/>
          <p:nvPr/>
        </p:nvSpPr>
        <p:spPr>
          <a:xfrm>
            <a:off x="665917" y="5899071"/>
            <a:ext cx="3822859" cy="1710214"/>
          </a:xfrm>
          <a:prstGeom prst="roundRect">
            <a:avLst>
              <a:gd name="adj" fmla="val 6416"/>
            </a:avLst>
          </a:prstGeom>
          <a:solidFill>
            <a:srgbClr val="FFFFFF"/>
          </a:solidFill>
          <a:ln w="22860">
            <a:solidFill>
              <a:srgbClr val="FAA1A1"/>
            </a:solidFill>
            <a:prstDash val="solid"/>
          </a:ln>
        </p:spPr>
      </p:sp>
      <p:sp>
        <p:nvSpPr>
          <p:cNvPr id="18" name="Shape 11"/>
          <p:cNvSpPr/>
          <p:nvPr/>
        </p:nvSpPr>
        <p:spPr>
          <a:xfrm>
            <a:off x="643057" y="5899071"/>
            <a:ext cx="91440" cy="1710214"/>
          </a:xfrm>
          <a:prstGeom prst="roundRect">
            <a:avLst>
              <a:gd name="adj" fmla="val 273106"/>
            </a:avLst>
          </a:prstGeom>
          <a:solidFill>
            <a:srgbClr val="FAA1A1"/>
          </a:solidFill>
          <a:ln/>
        </p:spPr>
      </p:sp>
      <p:sp>
        <p:nvSpPr>
          <p:cNvPr id="19" name="Text 12"/>
          <p:cNvSpPr/>
          <p:nvPr/>
        </p:nvSpPr>
        <p:spPr>
          <a:xfrm>
            <a:off x="923806" y="6088380"/>
            <a:ext cx="3375660" cy="1331595"/>
          </a:xfrm>
          <a:prstGeom prst="rect">
            <a:avLst/>
          </a:prstGeom>
          <a:noFill/>
          <a:ln/>
        </p:spPr>
        <p:txBody>
          <a:bodyPr wrap="square" lIns="0" tIns="0" rIns="0" bIns="0" rtlCol="0" anchor="t"/>
          <a:lstStyle/>
          <a:p>
            <a:pPr algn="l" indent="0" marL="0">
              <a:lnSpc>
                <a:spcPts val="2600"/>
              </a:lnSpc>
              <a:buNone/>
            </a:pPr>
            <a:r>
              <a:rPr lang="en-US" sz="1600" dirty="0">
                <a:solidFill>
                  <a:srgbClr val="384653"/>
                </a:solidFill>
                <a:latin typeface="Montserrat" pitchFamily="34" charset="0"/>
                <a:ea typeface="Montserrat" pitchFamily="34" charset="-122"/>
                <a:cs typeface="Montserrat" pitchFamily="34" charset="-120"/>
              </a:rPr>
              <a:t>GenAI amplifies this issue by generating increasingly complex, human-like solutions faster every day.</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2326243" y="3161943"/>
            <a:ext cx="9977795" cy="1247180"/>
          </a:xfrm>
          <a:prstGeom prst="rect">
            <a:avLst/>
          </a:prstGeom>
          <a:noFill/>
          <a:ln/>
        </p:spPr>
        <p:txBody>
          <a:bodyPr wrap="none" lIns="0" tIns="0" rIns="0" bIns="0" rtlCol="0" anchor="t"/>
          <a:lstStyle/>
          <a:p>
            <a:pPr algn="ctr" indent="0" marL="0">
              <a:lnSpc>
                <a:spcPts val="9800"/>
              </a:lnSpc>
              <a:buNone/>
            </a:pPr>
            <a:r>
              <a:rPr lang="en-US" sz="7850" b="1" dirty="0">
                <a:solidFill>
                  <a:srgbClr val="2E3C4E"/>
                </a:solidFill>
                <a:latin typeface="Barlow Bold" pitchFamily="34" charset="0"/>
                <a:ea typeface="Barlow Bold" pitchFamily="34" charset="-122"/>
                <a:cs typeface="Barlow Bold" pitchFamily="34" charset="-120"/>
              </a:rPr>
              <a:t>So, What Do We Do?</a:t>
            </a:r>
            <a:endParaRPr lang="en-US" sz="7850" dirty="0"/>
          </a:p>
        </p:txBody>
      </p:sp>
      <p:sp>
        <p:nvSpPr>
          <p:cNvPr id="5" name="Text 2"/>
          <p:cNvSpPr/>
          <p:nvPr/>
        </p:nvSpPr>
        <p:spPr>
          <a:xfrm>
            <a:off x="2799517" y="4693444"/>
            <a:ext cx="9031248" cy="374094"/>
          </a:xfrm>
          <a:prstGeom prst="rect">
            <a:avLst/>
          </a:prstGeom>
          <a:noFill/>
          <a:ln/>
        </p:spPr>
        <p:txBody>
          <a:bodyPr wrap="none" lIns="0" tIns="0" rIns="0" bIns="0" rtlCol="0" anchor="t"/>
          <a:lstStyle/>
          <a:p>
            <a:pPr algn="ctr" indent="0" marL="0">
              <a:lnSpc>
                <a:spcPts val="2900"/>
              </a:lnSpc>
              <a:buNone/>
            </a:pPr>
            <a:r>
              <a:rPr lang="en-US" sz="2350" b="1" dirty="0">
                <a:solidFill>
                  <a:srgbClr val="2E3C4E"/>
                </a:solidFill>
                <a:latin typeface="Barlow Bold" pitchFamily="34" charset="0"/>
                <a:ea typeface="Barlow Bold" pitchFamily="34" charset="-122"/>
                <a:cs typeface="Barlow Bold" pitchFamily="34" charset="-120"/>
              </a:rPr>
              <a:t>Below are some ideas. Which work? Which don't? Do you have ideas?</a:t>
            </a:r>
            <a:endParaRPr lang="en-US" sz="2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903327"/>
            <a:ext cx="7621310"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Policies Often Just Need a Refresh</a:t>
            </a:r>
            <a:endParaRPr lang="en-US" sz="3900" dirty="0"/>
          </a:p>
        </p:txBody>
      </p:sp>
      <p:sp>
        <p:nvSpPr>
          <p:cNvPr id="4" name="Text 1"/>
          <p:cNvSpPr/>
          <p:nvPr/>
        </p:nvSpPr>
        <p:spPr>
          <a:xfrm>
            <a:off x="758309" y="1811179"/>
            <a:ext cx="7627382" cy="1516380"/>
          </a:xfrm>
          <a:prstGeom prst="rect">
            <a:avLst/>
          </a:prstGeom>
          <a:noFill/>
          <a:ln/>
        </p:spPr>
        <p:txBody>
          <a:bodyPr wrap="square" lIns="0" tIns="0" rIns="0" bIns="0" rtlCol="0" anchor="t"/>
          <a:lstStyle/>
          <a:p>
            <a:pPr algn="l" indent="0" marL="0">
              <a:lnSpc>
                <a:spcPts val="2950"/>
              </a:lnSpc>
              <a:buNone/>
            </a:pPr>
            <a:r>
              <a:rPr lang="en-US" sz="1850" dirty="0">
                <a:solidFill>
                  <a:srgbClr val="384653"/>
                </a:solidFill>
                <a:latin typeface="Montserrat" pitchFamily="34" charset="0"/>
                <a:ea typeface="Montserrat" pitchFamily="34" charset="-122"/>
                <a:cs typeface="Montserrat" pitchFamily="34" charset="-120"/>
              </a:rPr>
              <a:t>Instead of starting from scratch, many existing academic integrity policies can be adapted to account for generative AI. The key is to refresh them with clarity and focus on learning outcomes.</a:t>
            </a:r>
            <a:endParaRPr lang="en-US" sz="1850" dirty="0"/>
          </a:p>
        </p:txBody>
      </p:sp>
      <p:sp>
        <p:nvSpPr>
          <p:cNvPr id="5" name="Shape 2"/>
          <p:cNvSpPr/>
          <p:nvPr/>
        </p:nvSpPr>
        <p:spPr>
          <a:xfrm>
            <a:off x="758309" y="3540800"/>
            <a:ext cx="3718917" cy="1987510"/>
          </a:xfrm>
          <a:prstGeom prst="roundRect">
            <a:avLst>
              <a:gd name="adj" fmla="val 14308"/>
            </a:avLst>
          </a:prstGeom>
          <a:solidFill>
            <a:srgbClr val="FFFFFF"/>
          </a:solidFill>
          <a:ln w="22860">
            <a:solidFill>
              <a:srgbClr val="BACFDD"/>
            </a:solidFill>
            <a:prstDash val="solid"/>
          </a:ln>
        </p:spPr>
      </p:sp>
      <p:sp>
        <p:nvSpPr>
          <p:cNvPr id="6" name="Text 3"/>
          <p:cNvSpPr/>
          <p:nvPr/>
        </p:nvSpPr>
        <p:spPr>
          <a:xfrm>
            <a:off x="970717" y="3753207"/>
            <a:ext cx="267223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Focus on Learning Goals</a:t>
            </a:r>
            <a:endParaRPr lang="en-US" sz="1950" dirty="0"/>
          </a:p>
        </p:txBody>
      </p:sp>
      <p:sp>
        <p:nvSpPr>
          <p:cNvPr id="7" name="Text 4"/>
          <p:cNvSpPr/>
          <p:nvPr/>
        </p:nvSpPr>
        <p:spPr>
          <a:xfrm>
            <a:off x="970717" y="4178617"/>
            <a:ext cx="3294102" cy="1137285"/>
          </a:xfrm>
          <a:prstGeom prst="rect">
            <a:avLst/>
          </a:prstGeom>
          <a:noFill/>
          <a:ln/>
        </p:spPr>
        <p:txBody>
          <a:bodyPr wrap="square" lIns="0" tIns="0" rIns="0" bIns="0" rtlCol="0" anchor="t"/>
          <a:lstStyle/>
          <a:p>
            <a:pPr algn="l" indent="0" marL="0">
              <a:lnSpc>
                <a:spcPts val="2950"/>
              </a:lnSpc>
              <a:buNone/>
            </a:pPr>
            <a:r>
              <a:rPr lang="en-US" sz="1850" dirty="0">
                <a:solidFill>
                  <a:srgbClr val="384653"/>
                </a:solidFill>
                <a:latin typeface="Montserrat" pitchFamily="34" charset="0"/>
                <a:ea typeface="Montserrat" pitchFamily="34" charset="-122"/>
                <a:cs typeface="Montserrat" pitchFamily="34" charset="-120"/>
              </a:rPr>
              <a:t>Shift emphasis from tool avoidance to developing skills.</a:t>
            </a:r>
            <a:endParaRPr lang="en-US" sz="1850" dirty="0"/>
          </a:p>
        </p:txBody>
      </p:sp>
      <p:sp>
        <p:nvSpPr>
          <p:cNvPr id="8" name="Shape 5"/>
          <p:cNvSpPr/>
          <p:nvPr/>
        </p:nvSpPr>
        <p:spPr>
          <a:xfrm>
            <a:off x="4666774" y="3540800"/>
            <a:ext cx="3718917" cy="1987510"/>
          </a:xfrm>
          <a:prstGeom prst="roundRect">
            <a:avLst>
              <a:gd name="adj" fmla="val 14308"/>
            </a:avLst>
          </a:prstGeom>
          <a:solidFill>
            <a:srgbClr val="FFFFFF"/>
          </a:solidFill>
          <a:ln w="22860">
            <a:solidFill>
              <a:srgbClr val="BACFDD"/>
            </a:solidFill>
            <a:prstDash val="solid"/>
          </a:ln>
        </p:spPr>
      </p:sp>
      <p:sp>
        <p:nvSpPr>
          <p:cNvPr id="9" name="Text 6"/>
          <p:cNvSpPr/>
          <p:nvPr/>
        </p:nvSpPr>
        <p:spPr>
          <a:xfrm>
            <a:off x="4879181" y="3753207"/>
            <a:ext cx="2822258"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Adapt Existing Guidelines</a:t>
            </a:r>
            <a:endParaRPr lang="en-US" sz="1950" dirty="0"/>
          </a:p>
        </p:txBody>
      </p:sp>
      <p:sp>
        <p:nvSpPr>
          <p:cNvPr id="10" name="Text 7"/>
          <p:cNvSpPr/>
          <p:nvPr/>
        </p:nvSpPr>
        <p:spPr>
          <a:xfrm>
            <a:off x="4879181" y="4178617"/>
            <a:ext cx="3294102" cy="1137285"/>
          </a:xfrm>
          <a:prstGeom prst="rect">
            <a:avLst/>
          </a:prstGeom>
          <a:noFill/>
          <a:ln/>
        </p:spPr>
        <p:txBody>
          <a:bodyPr wrap="square" lIns="0" tIns="0" rIns="0" bIns="0" rtlCol="0" anchor="t"/>
          <a:lstStyle/>
          <a:p>
            <a:pPr algn="l" indent="0" marL="0">
              <a:lnSpc>
                <a:spcPts val="2950"/>
              </a:lnSpc>
              <a:buNone/>
            </a:pPr>
            <a:r>
              <a:rPr lang="en-US" sz="1850" dirty="0">
                <a:solidFill>
                  <a:srgbClr val="384653"/>
                </a:solidFill>
                <a:latin typeface="Montserrat" pitchFamily="34" charset="0"/>
                <a:ea typeface="Montserrat" pitchFamily="34" charset="-122"/>
                <a:cs typeface="Montserrat" pitchFamily="34" charset="-120"/>
              </a:rPr>
              <a:t>Integrate AI use into current academic integrity frameworks.</a:t>
            </a:r>
            <a:endParaRPr lang="en-US" sz="1850" dirty="0"/>
          </a:p>
        </p:txBody>
      </p:sp>
      <p:sp>
        <p:nvSpPr>
          <p:cNvPr id="11" name="Shape 8"/>
          <p:cNvSpPr/>
          <p:nvPr/>
        </p:nvSpPr>
        <p:spPr>
          <a:xfrm>
            <a:off x="758309" y="5717858"/>
            <a:ext cx="7627382" cy="1608415"/>
          </a:xfrm>
          <a:prstGeom prst="roundRect">
            <a:avLst>
              <a:gd name="adj" fmla="val 17680"/>
            </a:avLst>
          </a:prstGeom>
          <a:solidFill>
            <a:srgbClr val="FFFFFF"/>
          </a:solidFill>
          <a:ln w="22860">
            <a:solidFill>
              <a:srgbClr val="BACFDD"/>
            </a:solidFill>
            <a:prstDash val="solid"/>
          </a:ln>
        </p:spPr>
      </p:sp>
      <p:sp>
        <p:nvSpPr>
          <p:cNvPr id="12" name="Text 9"/>
          <p:cNvSpPr/>
          <p:nvPr/>
        </p:nvSpPr>
        <p:spPr>
          <a:xfrm>
            <a:off x="970717" y="5930265"/>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Clarify Expectations</a:t>
            </a:r>
            <a:endParaRPr lang="en-US" sz="1950" dirty="0"/>
          </a:p>
        </p:txBody>
      </p:sp>
      <p:sp>
        <p:nvSpPr>
          <p:cNvPr id="13" name="Text 10"/>
          <p:cNvSpPr/>
          <p:nvPr/>
        </p:nvSpPr>
        <p:spPr>
          <a:xfrm>
            <a:off x="970717" y="6355675"/>
            <a:ext cx="7202567" cy="758190"/>
          </a:xfrm>
          <a:prstGeom prst="rect">
            <a:avLst/>
          </a:prstGeom>
          <a:noFill/>
          <a:ln/>
        </p:spPr>
        <p:txBody>
          <a:bodyPr wrap="square" lIns="0" tIns="0" rIns="0" bIns="0" rtlCol="0" anchor="t"/>
          <a:lstStyle/>
          <a:p>
            <a:pPr algn="l" indent="0" marL="0">
              <a:lnSpc>
                <a:spcPts val="2950"/>
              </a:lnSpc>
              <a:buNone/>
            </a:pPr>
            <a:r>
              <a:rPr lang="en-US" sz="1850" dirty="0">
                <a:solidFill>
                  <a:srgbClr val="384653"/>
                </a:solidFill>
                <a:latin typeface="Montserrat" pitchFamily="34" charset="0"/>
                <a:ea typeface="Montserrat" pitchFamily="34" charset="-122"/>
                <a:cs typeface="Montserrat" pitchFamily="34" charset="-120"/>
              </a:rPr>
              <a:t>Provide explicit instructions on acceptable and unacceptable AI usage.</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31624"/>
          </a:xfrm>
          <a:prstGeom prst="rect">
            <a:avLst/>
          </a:prstGeom>
        </p:spPr>
      </p:pic>
      <p:sp>
        <p:nvSpPr>
          <p:cNvPr id="3" name="Text 0"/>
          <p:cNvSpPr/>
          <p:nvPr/>
        </p:nvSpPr>
        <p:spPr>
          <a:xfrm>
            <a:off x="726638" y="499586"/>
            <a:ext cx="7690723" cy="1194911"/>
          </a:xfrm>
          <a:prstGeom prst="rect">
            <a:avLst/>
          </a:prstGeom>
          <a:noFill/>
          <a:ln/>
        </p:spPr>
        <p:txBody>
          <a:bodyPr wrap="square" lIns="0" tIns="0" rIns="0" bIns="0" rtlCol="0" anchor="t"/>
          <a:lstStyle/>
          <a:p>
            <a:pPr algn="l" indent="0" marL="0">
              <a:lnSpc>
                <a:spcPts val="4700"/>
              </a:lnSpc>
              <a:buNone/>
            </a:pPr>
            <a:r>
              <a:rPr lang="en-US" sz="3750" b="1" dirty="0">
                <a:solidFill>
                  <a:srgbClr val="2E3C4E"/>
                </a:solidFill>
                <a:latin typeface="Barlow Bold" pitchFamily="34" charset="0"/>
                <a:ea typeface="Barlow Bold" pitchFamily="34" charset="-122"/>
                <a:cs typeface="Barlow Bold" pitchFamily="34" charset="-120"/>
              </a:rPr>
              <a:t>Practical Guidance for Students (and Those Who Help Them)</a:t>
            </a:r>
            <a:endParaRPr lang="en-US" sz="3750" dirty="0"/>
          </a:p>
        </p:txBody>
      </p:sp>
      <p:sp>
        <p:nvSpPr>
          <p:cNvPr id="4" name="Shape 1"/>
          <p:cNvSpPr/>
          <p:nvPr/>
        </p:nvSpPr>
        <p:spPr>
          <a:xfrm>
            <a:off x="726638" y="2239328"/>
            <a:ext cx="3754517" cy="2156103"/>
          </a:xfrm>
          <a:prstGeom prst="roundRect">
            <a:avLst>
              <a:gd name="adj" fmla="val 5089"/>
            </a:avLst>
          </a:prstGeom>
          <a:solidFill>
            <a:srgbClr val="FFFFFF"/>
          </a:solidFill>
          <a:ln/>
        </p:spPr>
      </p:sp>
      <p:pic>
        <p:nvPicPr>
          <p:cNvPr id="5" name="Image 1" descr="preencoded.png">    </p:cNvPr>
          <p:cNvPicPr>
            <a:picLocks noChangeAspect="1"/>
          </p:cNvPicPr>
          <p:nvPr/>
        </p:nvPicPr>
        <p:blipFill>
          <a:blip r:embed="rId2"/>
          <a:stretch>
            <a:fillRect/>
          </a:stretch>
        </p:blipFill>
        <p:spPr>
          <a:xfrm>
            <a:off x="726638" y="2216468"/>
            <a:ext cx="3754517" cy="91440"/>
          </a:xfrm>
          <a:prstGeom prst="rect">
            <a:avLst/>
          </a:prstGeom>
        </p:spPr>
      </p:pic>
      <p:pic>
        <p:nvPicPr>
          <p:cNvPr id="6" name="Image 2" descr="preencoded.png">    </p:cNvPr>
          <p:cNvPicPr>
            <a:picLocks noChangeAspect="1"/>
          </p:cNvPicPr>
          <p:nvPr/>
        </p:nvPicPr>
        <p:blipFill>
          <a:blip r:embed="rId3"/>
          <a:stretch>
            <a:fillRect/>
          </a:stretch>
        </p:blipFill>
        <p:spPr>
          <a:xfrm>
            <a:off x="2331422" y="1966913"/>
            <a:ext cx="544949" cy="544949"/>
          </a:xfrm>
          <a:prstGeom prst="rect">
            <a:avLst/>
          </a:prstGeom>
        </p:spPr>
      </p:pic>
      <p:sp>
        <p:nvSpPr>
          <p:cNvPr id="7" name="Text 2"/>
          <p:cNvSpPr/>
          <p:nvPr/>
        </p:nvSpPr>
        <p:spPr>
          <a:xfrm>
            <a:off x="2494895" y="2103120"/>
            <a:ext cx="218003" cy="272415"/>
          </a:xfrm>
          <a:prstGeom prst="rect">
            <a:avLst/>
          </a:prstGeom>
          <a:noFill/>
          <a:ln/>
        </p:spPr>
        <p:txBody>
          <a:bodyPr wrap="none" lIns="0" tIns="0" rIns="0" bIns="0" rtlCol="0" anchor="t"/>
          <a:lstStyle/>
          <a:p>
            <a:pPr algn="l" indent="0" marL="0">
              <a:lnSpc>
                <a:spcPts val="2700"/>
              </a:lnSpc>
              <a:buNone/>
            </a:pPr>
            <a:r>
              <a:rPr lang="en-US" sz="1700" b="1" dirty="0">
                <a:solidFill>
                  <a:srgbClr val="000000"/>
                </a:solidFill>
                <a:latin typeface="Barlow Bold" pitchFamily="34" charset="0"/>
                <a:ea typeface="Barlow Bold" pitchFamily="34" charset="-122"/>
                <a:cs typeface="Barlow Bold" pitchFamily="34" charset="-120"/>
              </a:rPr>
              <a:t>1</a:t>
            </a:r>
            <a:endParaRPr lang="en-US" sz="1700" dirty="0"/>
          </a:p>
        </p:txBody>
      </p:sp>
      <p:sp>
        <p:nvSpPr>
          <p:cNvPr id="8" name="Text 3"/>
          <p:cNvSpPr/>
          <p:nvPr/>
        </p:nvSpPr>
        <p:spPr>
          <a:xfrm>
            <a:off x="931069" y="2693432"/>
            <a:ext cx="2851309" cy="298847"/>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Collaborate, Don't Delegate</a:t>
            </a:r>
            <a:endParaRPr lang="en-US" sz="1850" dirty="0"/>
          </a:p>
        </p:txBody>
      </p:sp>
      <p:sp>
        <p:nvSpPr>
          <p:cNvPr id="9" name="Text 4"/>
          <p:cNvSpPr/>
          <p:nvPr/>
        </p:nvSpPr>
        <p:spPr>
          <a:xfrm>
            <a:off x="931069" y="3101221"/>
            <a:ext cx="3345656" cy="1089779"/>
          </a:xfrm>
          <a:prstGeom prst="rect">
            <a:avLst/>
          </a:prstGeom>
          <a:noFill/>
          <a:ln/>
        </p:spPr>
        <p:txBody>
          <a:bodyPr wrap="square" lIns="0" tIns="0" rIns="0" bIns="0" rtlCol="0" anchor="t"/>
          <a:lstStyle/>
          <a:p>
            <a:pPr algn="l" indent="0" marL="0">
              <a:lnSpc>
                <a:spcPts val="2850"/>
              </a:lnSpc>
              <a:buNone/>
            </a:pPr>
            <a:r>
              <a:rPr lang="en-US" sz="1750" dirty="0">
                <a:solidFill>
                  <a:srgbClr val="384653"/>
                </a:solidFill>
                <a:latin typeface="Montserrat" pitchFamily="34" charset="0"/>
                <a:ea typeface="Montserrat" pitchFamily="34" charset="-122"/>
                <a:cs typeface="Montserrat" pitchFamily="34" charset="-120"/>
              </a:rPr>
              <a:t>Peer review is healthy; having someone else do the work is still off‑limits.</a:t>
            </a:r>
            <a:endParaRPr lang="en-US" sz="1750" dirty="0"/>
          </a:p>
        </p:txBody>
      </p:sp>
      <p:sp>
        <p:nvSpPr>
          <p:cNvPr id="10" name="Shape 5"/>
          <p:cNvSpPr/>
          <p:nvPr/>
        </p:nvSpPr>
        <p:spPr>
          <a:xfrm>
            <a:off x="4662726" y="2239328"/>
            <a:ext cx="3754636" cy="2156103"/>
          </a:xfrm>
          <a:prstGeom prst="roundRect">
            <a:avLst>
              <a:gd name="adj" fmla="val 5089"/>
            </a:avLst>
          </a:prstGeom>
          <a:solidFill>
            <a:srgbClr val="FFFFFF"/>
          </a:solidFill>
          <a:ln/>
        </p:spPr>
      </p:sp>
      <p:pic>
        <p:nvPicPr>
          <p:cNvPr id="11" name="Image 3" descr="preencoded.png">    </p:cNvPr>
          <p:cNvPicPr>
            <a:picLocks noChangeAspect="1"/>
          </p:cNvPicPr>
          <p:nvPr/>
        </p:nvPicPr>
        <p:blipFill>
          <a:blip r:embed="rId4"/>
          <a:stretch>
            <a:fillRect/>
          </a:stretch>
        </p:blipFill>
        <p:spPr>
          <a:xfrm>
            <a:off x="4662726" y="2216468"/>
            <a:ext cx="3754636" cy="91440"/>
          </a:xfrm>
          <a:prstGeom prst="rect">
            <a:avLst/>
          </a:prstGeom>
        </p:spPr>
      </p:pic>
      <p:pic>
        <p:nvPicPr>
          <p:cNvPr id="12" name="Image 4" descr="preencoded.png">    </p:cNvPr>
          <p:cNvPicPr>
            <a:picLocks noChangeAspect="1"/>
          </p:cNvPicPr>
          <p:nvPr/>
        </p:nvPicPr>
        <p:blipFill>
          <a:blip r:embed="rId5"/>
          <a:stretch>
            <a:fillRect/>
          </a:stretch>
        </p:blipFill>
        <p:spPr>
          <a:xfrm>
            <a:off x="6267510" y="1966913"/>
            <a:ext cx="544949" cy="544949"/>
          </a:xfrm>
          <a:prstGeom prst="rect">
            <a:avLst/>
          </a:prstGeom>
        </p:spPr>
      </p:pic>
      <p:sp>
        <p:nvSpPr>
          <p:cNvPr id="13" name="Text 6"/>
          <p:cNvSpPr/>
          <p:nvPr/>
        </p:nvSpPr>
        <p:spPr>
          <a:xfrm>
            <a:off x="6430982" y="2103120"/>
            <a:ext cx="218003" cy="272415"/>
          </a:xfrm>
          <a:prstGeom prst="rect">
            <a:avLst/>
          </a:prstGeom>
          <a:noFill/>
          <a:ln/>
        </p:spPr>
        <p:txBody>
          <a:bodyPr wrap="none" lIns="0" tIns="0" rIns="0" bIns="0" rtlCol="0" anchor="t"/>
          <a:lstStyle/>
          <a:p>
            <a:pPr algn="l" indent="0" marL="0">
              <a:lnSpc>
                <a:spcPts val="2700"/>
              </a:lnSpc>
              <a:buNone/>
            </a:pPr>
            <a:r>
              <a:rPr lang="en-US" sz="1700" b="1" dirty="0">
                <a:solidFill>
                  <a:srgbClr val="000000"/>
                </a:solidFill>
                <a:latin typeface="Barlow Bold" pitchFamily="34" charset="0"/>
                <a:ea typeface="Barlow Bold" pitchFamily="34" charset="-122"/>
                <a:cs typeface="Barlow Bold" pitchFamily="34" charset="-120"/>
              </a:rPr>
              <a:t>2</a:t>
            </a:r>
            <a:endParaRPr lang="en-US" sz="1700" dirty="0"/>
          </a:p>
        </p:txBody>
      </p:sp>
      <p:sp>
        <p:nvSpPr>
          <p:cNvPr id="14" name="Text 7"/>
          <p:cNvSpPr/>
          <p:nvPr/>
        </p:nvSpPr>
        <p:spPr>
          <a:xfrm>
            <a:off x="4867156" y="2693432"/>
            <a:ext cx="2390418" cy="298847"/>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Verify Everything</a:t>
            </a:r>
            <a:endParaRPr lang="en-US" sz="1850" dirty="0"/>
          </a:p>
        </p:txBody>
      </p:sp>
      <p:sp>
        <p:nvSpPr>
          <p:cNvPr id="15" name="Text 8"/>
          <p:cNvSpPr/>
          <p:nvPr/>
        </p:nvSpPr>
        <p:spPr>
          <a:xfrm>
            <a:off x="4867156" y="3101221"/>
            <a:ext cx="3345775" cy="1089779"/>
          </a:xfrm>
          <a:prstGeom prst="rect">
            <a:avLst/>
          </a:prstGeom>
          <a:noFill/>
          <a:ln/>
        </p:spPr>
        <p:txBody>
          <a:bodyPr wrap="square" lIns="0" tIns="0" rIns="0" bIns="0" rtlCol="0" anchor="t"/>
          <a:lstStyle/>
          <a:p>
            <a:pPr algn="l" indent="0" marL="0">
              <a:lnSpc>
                <a:spcPts val="2850"/>
              </a:lnSpc>
              <a:buNone/>
            </a:pPr>
            <a:r>
              <a:rPr lang="en-US" sz="1750" dirty="0">
                <a:solidFill>
                  <a:srgbClr val="384653"/>
                </a:solidFill>
                <a:latin typeface="Montserrat" pitchFamily="34" charset="0"/>
                <a:ea typeface="Montserrat" pitchFamily="34" charset="-122"/>
                <a:cs typeface="Montserrat" pitchFamily="34" charset="-120"/>
              </a:rPr>
              <a:t>Treat AI outputs like any web source - double‑check facts before trusting them.</a:t>
            </a:r>
            <a:endParaRPr lang="en-US" sz="1750" dirty="0"/>
          </a:p>
        </p:txBody>
      </p:sp>
      <p:sp>
        <p:nvSpPr>
          <p:cNvPr id="16" name="Shape 9"/>
          <p:cNvSpPr/>
          <p:nvPr/>
        </p:nvSpPr>
        <p:spPr>
          <a:xfrm>
            <a:off x="726638" y="4849416"/>
            <a:ext cx="3754517" cy="2882622"/>
          </a:xfrm>
          <a:prstGeom prst="roundRect">
            <a:avLst>
              <a:gd name="adj" fmla="val 3807"/>
            </a:avLst>
          </a:prstGeom>
          <a:solidFill>
            <a:srgbClr val="FFFFFF"/>
          </a:solidFill>
          <a:ln/>
        </p:spPr>
      </p:sp>
      <p:pic>
        <p:nvPicPr>
          <p:cNvPr id="17" name="Image 5" descr="preencoded.png">    </p:cNvPr>
          <p:cNvPicPr>
            <a:picLocks noChangeAspect="1"/>
          </p:cNvPicPr>
          <p:nvPr/>
        </p:nvPicPr>
        <p:blipFill>
          <a:blip r:embed="rId6"/>
          <a:stretch>
            <a:fillRect/>
          </a:stretch>
        </p:blipFill>
        <p:spPr>
          <a:xfrm>
            <a:off x="726638" y="4826556"/>
            <a:ext cx="3754517" cy="91440"/>
          </a:xfrm>
          <a:prstGeom prst="rect">
            <a:avLst/>
          </a:prstGeom>
        </p:spPr>
      </p:pic>
      <p:pic>
        <p:nvPicPr>
          <p:cNvPr id="18" name="Image 6" descr="preencoded.png">    </p:cNvPr>
          <p:cNvPicPr>
            <a:picLocks noChangeAspect="1"/>
          </p:cNvPicPr>
          <p:nvPr/>
        </p:nvPicPr>
        <p:blipFill>
          <a:blip r:embed="rId7"/>
          <a:stretch>
            <a:fillRect/>
          </a:stretch>
        </p:blipFill>
        <p:spPr>
          <a:xfrm>
            <a:off x="2331422" y="4577001"/>
            <a:ext cx="544949" cy="544949"/>
          </a:xfrm>
          <a:prstGeom prst="rect">
            <a:avLst/>
          </a:prstGeom>
        </p:spPr>
      </p:pic>
      <p:sp>
        <p:nvSpPr>
          <p:cNvPr id="19" name="Text 10"/>
          <p:cNvSpPr/>
          <p:nvPr/>
        </p:nvSpPr>
        <p:spPr>
          <a:xfrm>
            <a:off x="2494895" y="4713208"/>
            <a:ext cx="218003" cy="272415"/>
          </a:xfrm>
          <a:prstGeom prst="rect">
            <a:avLst/>
          </a:prstGeom>
          <a:noFill/>
          <a:ln/>
        </p:spPr>
        <p:txBody>
          <a:bodyPr wrap="none" lIns="0" tIns="0" rIns="0" bIns="0" rtlCol="0" anchor="t"/>
          <a:lstStyle/>
          <a:p>
            <a:pPr algn="l" indent="0" marL="0">
              <a:lnSpc>
                <a:spcPts val="2700"/>
              </a:lnSpc>
              <a:buNone/>
            </a:pPr>
            <a:r>
              <a:rPr lang="en-US" sz="1700" b="1" dirty="0">
                <a:solidFill>
                  <a:srgbClr val="000000"/>
                </a:solidFill>
                <a:latin typeface="Barlow Bold" pitchFamily="34" charset="0"/>
                <a:ea typeface="Barlow Bold" pitchFamily="34" charset="-122"/>
                <a:cs typeface="Barlow Bold" pitchFamily="34" charset="-120"/>
              </a:rPr>
              <a:t>3</a:t>
            </a:r>
            <a:endParaRPr lang="en-US" sz="1700" dirty="0"/>
          </a:p>
        </p:txBody>
      </p:sp>
      <p:sp>
        <p:nvSpPr>
          <p:cNvPr id="20" name="Text 11"/>
          <p:cNvSpPr/>
          <p:nvPr/>
        </p:nvSpPr>
        <p:spPr>
          <a:xfrm>
            <a:off x="931069" y="5303520"/>
            <a:ext cx="3291007" cy="298847"/>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Master Process Before Product</a:t>
            </a:r>
            <a:endParaRPr lang="en-US" sz="1850" dirty="0"/>
          </a:p>
        </p:txBody>
      </p:sp>
      <p:sp>
        <p:nvSpPr>
          <p:cNvPr id="21" name="Text 12"/>
          <p:cNvSpPr/>
          <p:nvPr/>
        </p:nvSpPr>
        <p:spPr>
          <a:xfrm>
            <a:off x="931069" y="5711309"/>
            <a:ext cx="3345656" cy="1453039"/>
          </a:xfrm>
          <a:prstGeom prst="rect">
            <a:avLst/>
          </a:prstGeom>
          <a:noFill/>
          <a:ln/>
        </p:spPr>
        <p:txBody>
          <a:bodyPr wrap="square" lIns="0" tIns="0" rIns="0" bIns="0" rtlCol="0" anchor="t"/>
          <a:lstStyle/>
          <a:p>
            <a:pPr algn="l" indent="0" marL="0">
              <a:lnSpc>
                <a:spcPts val="2850"/>
              </a:lnSpc>
              <a:buNone/>
            </a:pPr>
            <a:r>
              <a:rPr lang="en-US" sz="1750" dirty="0">
                <a:solidFill>
                  <a:srgbClr val="384653"/>
                </a:solidFill>
                <a:latin typeface="Montserrat" pitchFamily="34" charset="0"/>
                <a:ea typeface="Montserrat" pitchFamily="34" charset="-122"/>
                <a:cs typeface="Montserrat" pitchFamily="34" charset="-120"/>
              </a:rPr>
              <a:t>Like showing your math work, focus on how you reach an answer, not just the final result.</a:t>
            </a:r>
            <a:endParaRPr lang="en-US" sz="1750" dirty="0"/>
          </a:p>
        </p:txBody>
      </p:sp>
      <p:sp>
        <p:nvSpPr>
          <p:cNvPr id="22" name="Shape 13"/>
          <p:cNvSpPr/>
          <p:nvPr/>
        </p:nvSpPr>
        <p:spPr>
          <a:xfrm>
            <a:off x="4662726" y="4849416"/>
            <a:ext cx="3754636" cy="2882622"/>
          </a:xfrm>
          <a:prstGeom prst="roundRect">
            <a:avLst>
              <a:gd name="adj" fmla="val 3807"/>
            </a:avLst>
          </a:prstGeom>
          <a:solidFill>
            <a:srgbClr val="FFFFFF"/>
          </a:solidFill>
          <a:ln/>
        </p:spPr>
      </p:sp>
      <p:pic>
        <p:nvPicPr>
          <p:cNvPr id="23" name="Image 7" descr="preencoded.png">    </p:cNvPr>
          <p:cNvPicPr>
            <a:picLocks noChangeAspect="1"/>
          </p:cNvPicPr>
          <p:nvPr/>
        </p:nvPicPr>
        <p:blipFill>
          <a:blip r:embed="rId8"/>
          <a:stretch>
            <a:fillRect/>
          </a:stretch>
        </p:blipFill>
        <p:spPr>
          <a:xfrm>
            <a:off x="4662726" y="4826556"/>
            <a:ext cx="3754636" cy="91440"/>
          </a:xfrm>
          <a:prstGeom prst="rect">
            <a:avLst/>
          </a:prstGeom>
        </p:spPr>
      </p:pic>
      <p:pic>
        <p:nvPicPr>
          <p:cNvPr id="24" name="Image 8" descr="preencoded.png">    </p:cNvPr>
          <p:cNvPicPr>
            <a:picLocks noChangeAspect="1"/>
          </p:cNvPicPr>
          <p:nvPr/>
        </p:nvPicPr>
        <p:blipFill>
          <a:blip r:embed="rId9"/>
          <a:stretch>
            <a:fillRect/>
          </a:stretch>
        </p:blipFill>
        <p:spPr>
          <a:xfrm>
            <a:off x="6267510" y="4577001"/>
            <a:ext cx="544949" cy="544949"/>
          </a:xfrm>
          <a:prstGeom prst="rect">
            <a:avLst/>
          </a:prstGeom>
        </p:spPr>
      </p:pic>
      <p:sp>
        <p:nvSpPr>
          <p:cNvPr id="25" name="Text 14"/>
          <p:cNvSpPr/>
          <p:nvPr/>
        </p:nvSpPr>
        <p:spPr>
          <a:xfrm>
            <a:off x="6430982" y="4713208"/>
            <a:ext cx="218003" cy="272415"/>
          </a:xfrm>
          <a:prstGeom prst="rect">
            <a:avLst/>
          </a:prstGeom>
          <a:noFill/>
          <a:ln/>
        </p:spPr>
        <p:txBody>
          <a:bodyPr wrap="none" lIns="0" tIns="0" rIns="0" bIns="0" rtlCol="0" anchor="t"/>
          <a:lstStyle/>
          <a:p>
            <a:pPr algn="l" indent="0" marL="0">
              <a:lnSpc>
                <a:spcPts val="2700"/>
              </a:lnSpc>
              <a:buNone/>
            </a:pPr>
            <a:r>
              <a:rPr lang="en-US" sz="1700" b="1" dirty="0">
                <a:solidFill>
                  <a:srgbClr val="000000"/>
                </a:solidFill>
                <a:latin typeface="Barlow Bold" pitchFamily="34" charset="0"/>
                <a:ea typeface="Barlow Bold" pitchFamily="34" charset="-122"/>
                <a:cs typeface="Barlow Bold" pitchFamily="34" charset="-120"/>
              </a:rPr>
              <a:t>4</a:t>
            </a:r>
            <a:endParaRPr lang="en-US" sz="1700" dirty="0"/>
          </a:p>
        </p:txBody>
      </p:sp>
      <p:sp>
        <p:nvSpPr>
          <p:cNvPr id="26" name="Text 15"/>
          <p:cNvSpPr/>
          <p:nvPr/>
        </p:nvSpPr>
        <p:spPr>
          <a:xfrm>
            <a:off x="4867156" y="5303520"/>
            <a:ext cx="3125391" cy="298847"/>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Beware "Illusions of Knowing"</a:t>
            </a:r>
            <a:endParaRPr lang="en-US" sz="1850" dirty="0"/>
          </a:p>
        </p:txBody>
      </p:sp>
      <p:sp>
        <p:nvSpPr>
          <p:cNvPr id="27" name="Text 16"/>
          <p:cNvSpPr/>
          <p:nvPr/>
        </p:nvSpPr>
        <p:spPr>
          <a:xfrm>
            <a:off x="4867156" y="5711309"/>
            <a:ext cx="3345775" cy="1816298"/>
          </a:xfrm>
          <a:prstGeom prst="rect">
            <a:avLst/>
          </a:prstGeom>
          <a:noFill/>
          <a:ln/>
        </p:spPr>
        <p:txBody>
          <a:bodyPr wrap="square" lIns="0" tIns="0" rIns="0" bIns="0" rtlCol="0" anchor="t"/>
          <a:lstStyle/>
          <a:p>
            <a:pPr algn="l" indent="0" marL="0">
              <a:lnSpc>
                <a:spcPts val="2850"/>
              </a:lnSpc>
              <a:buNone/>
            </a:pPr>
            <a:r>
              <a:rPr lang="en-US" sz="1750" dirty="0">
                <a:solidFill>
                  <a:srgbClr val="384653"/>
                </a:solidFill>
                <a:latin typeface="Montserrat" pitchFamily="34" charset="0"/>
                <a:ea typeface="Montserrat" pitchFamily="34" charset="-122"/>
                <a:cs typeface="Montserrat" pitchFamily="34" charset="-120"/>
              </a:rPr>
              <a:t>Memorizing solutions can </a:t>
            </a:r>
            <a:pPr algn="l" indent="0" marL="0">
              <a:lnSpc>
                <a:spcPts val="2850"/>
              </a:lnSpc>
              <a:buNone/>
            </a:pPr>
            <a:r>
              <a:rPr lang="en-US" sz="1750" i="1" dirty="0">
                <a:solidFill>
                  <a:srgbClr val="384653"/>
                </a:solidFill>
                <a:latin typeface="Montserrat" pitchFamily="34" charset="0"/>
                <a:ea typeface="Montserrat" pitchFamily="34" charset="-122"/>
                <a:cs typeface="Montserrat" pitchFamily="34" charset="-120"/>
              </a:rPr>
              <a:t>feel</a:t>
            </a:r>
            <a:pPr algn="l" indent="0" marL="0">
              <a:lnSpc>
                <a:spcPts val="2850"/>
              </a:lnSpc>
              <a:buNone/>
            </a:pPr>
            <a:r>
              <a:rPr lang="en-US" sz="1750" dirty="0">
                <a:solidFill>
                  <a:srgbClr val="384653"/>
                </a:solidFill>
                <a:latin typeface="Montserrat" pitchFamily="34" charset="0"/>
                <a:ea typeface="Montserrat" pitchFamily="34" charset="-122"/>
                <a:cs typeface="Montserrat" pitchFamily="34" charset="-120"/>
              </a:rPr>
              <a:t> like learning, but real understanding sticks only when you solve problems yourself.</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33886"/>
          </a:xfrm>
          <a:prstGeom prst="rect">
            <a:avLst/>
          </a:prstGeom>
        </p:spPr>
      </p:pic>
      <p:sp>
        <p:nvSpPr>
          <p:cNvPr id="3" name="Text 0"/>
          <p:cNvSpPr/>
          <p:nvPr/>
        </p:nvSpPr>
        <p:spPr>
          <a:xfrm>
            <a:off x="722828" y="496848"/>
            <a:ext cx="7698343" cy="1188720"/>
          </a:xfrm>
          <a:prstGeom prst="rect">
            <a:avLst/>
          </a:prstGeom>
          <a:noFill/>
          <a:ln/>
        </p:spPr>
        <p:txBody>
          <a:bodyPr wrap="square" lIns="0" tIns="0" rIns="0" bIns="0" rtlCol="0" anchor="t"/>
          <a:lstStyle/>
          <a:p>
            <a:pPr algn="l" indent="0" marL="0">
              <a:lnSpc>
                <a:spcPts val="4650"/>
              </a:lnSpc>
              <a:buNone/>
            </a:pPr>
            <a:r>
              <a:rPr lang="en-US" sz="3700" b="1" dirty="0">
                <a:solidFill>
                  <a:srgbClr val="2E3C4E"/>
                </a:solidFill>
                <a:latin typeface="Barlow Bold" pitchFamily="34" charset="0"/>
                <a:ea typeface="Barlow Bold" pitchFamily="34" charset="-122"/>
                <a:cs typeface="Barlow Bold" pitchFamily="34" charset="-120"/>
              </a:rPr>
              <a:t>Assessment Redesign: Beyond "Don't Cheat"</a:t>
            </a:r>
            <a:endParaRPr lang="en-US" sz="3700" dirty="0"/>
          </a:p>
        </p:txBody>
      </p:sp>
      <p:sp>
        <p:nvSpPr>
          <p:cNvPr id="4" name="Shape 1"/>
          <p:cNvSpPr/>
          <p:nvPr/>
        </p:nvSpPr>
        <p:spPr>
          <a:xfrm>
            <a:off x="722828" y="1956554"/>
            <a:ext cx="3758803" cy="2980611"/>
          </a:xfrm>
          <a:prstGeom prst="roundRect">
            <a:avLst>
              <a:gd name="adj" fmla="val 3681"/>
            </a:avLst>
          </a:prstGeom>
          <a:solidFill>
            <a:srgbClr val="FFFFFF"/>
          </a:solidFill>
          <a:ln w="22860">
            <a:solidFill>
              <a:srgbClr val="BACFDD"/>
            </a:solidFill>
            <a:prstDash val="solid"/>
          </a:ln>
        </p:spPr>
      </p:sp>
      <p:pic>
        <p:nvPicPr>
          <p:cNvPr id="5" name="Image 1" descr="preencoded.png">    </p:cNvPr>
          <p:cNvPicPr>
            <a:picLocks noChangeAspect="1"/>
          </p:cNvPicPr>
          <p:nvPr/>
        </p:nvPicPr>
        <p:blipFill>
          <a:blip r:embed="rId2"/>
          <a:stretch>
            <a:fillRect/>
          </a:stretch>
        </p:blipFill>
        <p:spPr>
          <a:xfrm>
            <a:off x="699968" y="1956554"/>
            <a:ext cx="91440" cy="2980611"/>
          </a:xfrm>
          <a:prstGeom prst="rect">
            <a:avLst/>
          </a:prstGeom>
        </p:spPr>
      </p:pic>
      <p:sp>
        <p:nvSpPr>
          <p:cNvPr id="6" name="Text 2"/>
          <p:cNvSpPr/>
          <p:nvPr/>
        </p:nvSpPr>
        <p:spPr>
          <a:xfrm>
            <a:off x="994886" y="2160032"/>
            <a:ext cx="2377678" cy="297180"/>
          </a:xfrm>
          <a:prstGeom prst="rect">
            <a:avLst/>
          </a:prstGeom>
          <a:noFill/>
          <a:ln/>
        </p:spPr>
        <p:txBody>
          <a:bodyPr wrap="none" lIns="0" tIns="0" rIns="0" bIns="0" rtlCol="0" anchor="t"/>
          <a:lstStyle/>
          <a:p>
            <a:pPr algn="l" indent="0" marL="0">
              <a:lnSpc>
                <a:spcPts val="2300"/>
              </a:lnSpc>
              <a:buNone/>
            </a:pPr>
            <a:r>
              <a:rPr lang="en-US" sz="1850" b="1" dirty="0">
                <a:solidFill>
                  <a:srgbClr val="384653"/>
                </a:solidFill>
                <a:latin typeface="Barlow Bold" pitchFamily="34" charset="0"/>
                <a:ea typeface="Barlow Bold" pitchFamily="34" charset="-122"/>
                <a:cs typeface="Barlow Bold" pitchFamily="34" charset="-120"/>
              </a:rPr>
              <a:t>Shift Deliverables</a:t>
            </a:r>
            <a:endParaRPr lang="en-US" sz="1850" dirty="0"/>
          </a:p>
        </p:txBody>
      </p:sp>
      <p:sp>
        <p:nvSpPr>
          <p:cNvPr id="7" name="Text 3"/>
          <p:cNvSpPr/>
          <p:nvPr/>
        </p:nvSpPr>
        <p:spPr>
          <a:xfrm>
            <a:off x="994886" y="2565559"/>
            <a:ext cx="3283268" cy="1806773"/>
          </a:xfrm>
          <a:prstGeom prst="rect">
            <a:avLst/>
          </a:prstGeom>
          <a:noFill/>
          <a:ln/>
        </p:spPr>
        <p:txBody>
          <a:bodyPr wrap="square" lIns="0" tIns="0" rIns="0" bIns="0" rtlCol="0" anchor="t"/>
          <a:lstStyle/>
          <a:p>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Emphasize oral defenses, in-class mini-builds, whiteboard explanations, or reflective memos on AI-assisted work.</a:t>
            </a:r>
            <a:endParaRPr lang="en-US" sz="1750" dirty="0"/>
          </a:p>
        </p:txBody>
      </p:sp>
      <p:sp>
        <p:nvSpPr>
          <p:cNvPr id="8" name="Shape 4"/>
          <p:cNvSpPr/>
          <p:nvPr/>
        </p:nvSpPr>
        <p:spPr>
          <a:xfrm>
            <a:off x="4662249" y="1956554"/>
            <a:ext cx="3758922" cy="2980611"/>
          </a:xfrm>
          <a:prstGeom prst="roundRect">
            <a:avLst>
              <a:gd name="adj" fmla="val 3681"/>
            </a:avLst>
          </a:prstGeom>
          <a:solidFill>
            <a:srgbClr val="FFFFFF"/>
          </a:solidFill>
          <a:ln w="22860">
            <a:solidFill>
              <a:srgbClr val="BACFDD"/>
            </a:solidFill>
            <a:prstDash val="solid"/>
          </a:ln>
        </p:spPr>
      </p:sp>
      <p:pic>
        <p:nvPicPr>
          <p:cNvPr id="9" name="Image 2" descr="preencoded.png">    </p:cNvPr>
          <p:cNvPicPr>
            <a:picLocks noChangeAspect="1"/>
          </p:cNvPicPr>
          <p:nvPr/>
        </p:nvPicPr>
        <p:blipFill>
          <a:blip r:embed="rId3"/>
          <a:stretch>
            <a:fillRect/>
          </a:stretch>
        </p:blipFill>
        <p:spPr>
          <a:xfrm>
            <a:off x="4639389" y="1956554"/>
            <a:ext cx="91440" cy="2980611"/>
          </a:xfrm>
          <a:prstGeom prst="rect">
            <a:avLst/>
          </a:prstGeom>
        </p:spPr>
      </p:pic>
      <p:sp>
        <p:nvSpPr>
          <p:cNvPr id="10" name="Text 5"/>
          <p:cNvSpPr/>
          <p:nvPr/>
        </p:nvSpPr>
        <p:spPr>
          <a:xfrm>
            <a:off x="4934307" y="2160032"/>
            <a:ext cx="2377678" cy="297180"/>
          </a:xfrm>
          <a:prstGeom prst="rect">
            <a:avLst/>
          </a:prstGeom>
          <a:noFill/>
          <a:ln/>
        </p:spPr>
        <p:txBody>
          <a:bodyPr wrap="none" lIns="0" tIns="0" rIns="0" bIns="0" rtlCol="0" anchor="t"/>
          <a:lstStyle/>
          <a:p>
            <a:pPr algn="l" indent="0" marL="0">
              <a:lnSpc>
                <a:spcPts val="2300"/>
              </a:lnSpc>
              <a:buNone/>
            </a:pPr>
            <a:r>
              <a:rPr lang="en-US" sz="1850" b="1" dirty="0">
                <a:solidFill>
                  <a:srgbClr val="384653"/>
                </a:solidFill>
                <a:latin typeface="Barlow Bold" pitchFamily="34" charset="0"/>
                <a:ea typeface="Barlow Bold" pitchFamily="34" charset="-122"/>
                <a:cs typeface="Barlow Bold" pitchFamily="34" charset="-120"/>
              </a:rPr>
              <a:t>Evidence of Process</a:t>
            </a:r>
            <a:endParaRPr lang="en-US" sz="1850" dirty="0"/>
          </a:p>
        </p:txBody>
      </p:sp>
      <p:sp>
        <p:nvSpPr>
          <p:cNvPr id="11" name="Text 6"/>
          <p:cNvSpPr/>
          <p:nvPr/>
        </p:nvSpPr>
        <p:spPr>
          <a:xfrm>
            <a:off x="4934307" y="2565559"/>
            <a:ext cx="3283387" cy="2168128"/>
          </a:xfrm>
          <a:prstGeom prst="rect">
            <a:avLst/>
          </a:prstGeom>
          <a:noFill/>
          <a:ln/>
        </p:spPr>
        <p:txBody>
          <a:bodyPr wrap="square" lIns="0" tIns="0" rIns="0" bIns="0" rtlCol="0" anchor="t"/>
          <a:lstStyle/>
          <a:p>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Require version histories, prompt logs, screenshots, or "compare/critique" artifacts demonstrating the student's journey and original thought.</a:t>
            </a:r>
            <a:endParaRPr lang="en-US" sz="1750" dirty="0"/>
          </a:p>
        </p:txBody>
      </p:sp>
      <p:sp>
        <p:nvSpPr>
          <p:cNvPr id="12" name="Shape 7"/>
          <p:cNvSpPr/>
          <p:nvPr/>
        </p:nvSpPr>
        <p:spPr>
          <a:xfrm>
            <a:off x="722828" y="5117783"/>
            <a:ext cx="3758803" cy="2619256"/>
          </a:xfrm>
          <a:prstGeom prst="roundRect">
            <a:avLst>
              <a:gd name="adj" fmla="val 4189"/>
            </a:avLst>
          </a:prstGeom>
          <a:solidFill>
            <a:srgbClr val="FFFFFF"/>
          </a:solidFill>
          <a:ln w="22860">
            <a:solidFill>
              <a:srgbClr val="BACFDD"/>
            </a:solidFill>
            <a:prstDash val="solid"/>
          </a:ln>
        </p:spPr>
      </p:sp>
      <p:pic>
        <p:nvPicPr>
          <p:cNvPr id="13" name="Image 3" descr="preencoded.png">    </p:cNvPr>
          <p:cNvPicPr>
            <a:picLocks noChangeAspect="1"/>
          </p:cNvPicPr>
          <p:nvPr/>
        </p:nvPicPr>
        <p:blipFill>
          <a:blip r:embed="rId4"/>
          <a:stretch>
            <a:fillRect/>
          </a:stretch>
        </p:blipFill>
        <p:spPr>
          <a:xfrm>
            <a:off x="699968" y="5117783"/>
            <a:ext cx="91440" cy="2619256"/>
          </a:xfrm>
          <a:prstGeom prst="rect">
            <a:avLst/>
          </a:prstGeom>
        </p:spPr>
      </p:pic>
      <p:sp>
        <p:nvSpPr>
          <p:cNvPr id="14" name="Text 8"/>
          <p:cNvSpPr/>
          <p:nvPr/>
        </p:nvSpPr>
        <p:spPr>
          <a:xfrm>
            <a:off x="994886" y="5321260"/>
            <a:ext cx="2377678" cy="297180"/>
          </a:xfrm>
          <a:prstGeom prst="rect">
            <a:avLst/>
          </a:prstGeom>
          <a:noFill/>
          <a:ln/>
        </p:spPr>
        <p:txBody>
          <a:bodyPr wrap="none" lIns="0" tIns="0" rIns="0" bIns="0" rtlCol="0" anchor="t"/>
          <a:lstStyle/>
          <a:p>
            <a:pPr algn="l" indent="0" marL="0">
              <a:lnSpc>
                <a:spcPts val="2300"/>
              </a:lnSpc>
              <a:buNone/>
            </a:pPr>
            <a:r>
              <a:rPr lang="en-US" sz="1850" b="1" dirty="0">
                <a:solidFill>
                  <a:srgbClr val="384653"/>
                </a:solidFill>
                <a:latin typeface="Barlow Bold" pitchFamily="34" charset="0"/>
                <a:ea typeface="Barlow Bold" pitchFamily="34" charset="-122"/>
                <a:cs typeface="Barlow Bold" pitchFamily="34" charset="-120"/>
              </a:rPr>
              <a:t>Authentic Tasks</a:t>
            </a:r>
            <a:endParaRPr lang="en-US" sz="1850" dirty="0"/>
          </a:p>
        </p:txBody>
      </p:sp>
      <p:sp>
        <p:nvSpPr>
          <p:cNvPr id="15" name="Text 9"/>
          <p:cNvSpPr/>
          <p:nvPr/>
        </p:nvSpPr>
        <p:spPr>
          <a:xfrm>
            <a:off x="994886" y="5726787"/>
            <a:ext cx="3283268" cy="1806773"/>
          </a:xfrm>
          <a:prstGeom prst="rect">
            <a:avLst/>
          </a:prstGeom>
          <a:noFill/>
          <a:ln/>
        </p:spPr>
        <p:txBody>
          <a:bodyPr wrap="square" lIns="0" tIns="0" rIns="0" bIns="0" rtlCol="0" anchor="t"/>
          <a:lstStyle/>
          <a:p>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Assign work using local data, fieldwork, interviews, or course-specific datasets that generic AI models cannot easily solve.</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53628" y="311825"/>
            <a:ext cx="5819418" cy="373023"/>
          </a:xfrm>
          <a:prstGeom prst="rect">
            <a:avLst/>
          </a:prstGeom>
          <a:noFill/>
          <a:ln/>
        </p:spPr>
        <p:txBody>
          <a:bodyPr wrap="none" lIns="0" tIns="0" rIns="0" bIns="0" rtlCol="0" anchor="t"/>
          <a:lstStyle/>
          <a:p>
            <a:pPr algn="l" indent="0" marL="0">
              <a:lnSpc>
                <a:spcPts val="2900"/>
              </a:lnSpc>
              <a:buNone/>
            </a:pPr>
            <a:r>
              <a:rPr lang="en-US" sz="2350" b="1" dirty="0">
                <a:solidFill>
                  <a:srgbClr val="2E3C4E"/>
                </a:solidFill>
                <a:latin typeface="Barlow Bold" pitchFamily="34" charset="0"/>
                <a:ea typeface="Barlow Bold" pitchFamily="34" charset="-122"/>
                <a:cs typeface="Barlow Bold" pitchFamily="34" charset="-120"/>
              </a:rPr>
              <a:t>AI Use Policies Students Can Actually Follow</a:t>
            </a:r>
            <a:endParaRPr lang="en-US" sz="2350" dirty="0"/>
          </a:p>
        </p:txBody>
      </p:sp>
      <p:sp>
        <p:nvSpPr>
          <p:cNvPr id="3" name="Shape 1"/>
          <p:cNvSpPr/>
          <p:nvPr/>
        </p:nvSpPr>
        <p:spPr>
          <a:xfrm>
            <a:off x="453628" y="911662"/>
            <a:ext cx="4498777" cy="1532215"/>
          </a:xfrm>
          <a:prstGeom prst="roundRect">
            <a:avLst>
              <a:gd name="adj" fmla="val 11104"/>
            </a:avLst>
          </a:prstGeom>
          <a:solidFill>
            <a:srgbClr val="FFFFFF"/>
          </a:solidFill>
          <a:ln w="15240">
            <a:solidFill>
              <a:srgbClr val="BACFDD"/>
            </a:solidFill>
            <a:prstDash val="solid"/>
          </a:ln>
        </p:spPr>
      </p:sp>
      <p:sp>
        <p:nvSpPr>
          <p:cNvPr id="4" name="Shape 2"/>
          <p:cNvSpPr/>
          <p:nvPr/>
        </p:nvSpPr>
        <p:spPr>
          <a:xfrm>
            <a:off x="468868" y="926902"/>
            <a:ext cx="4468297" cy="340162"/>
          </a:xfrm>
          <a:prstGeom prst="roundRect">
            <a:avLst>
              <a:gd name="adj" fmla="val 44639"/>
            </a:avLst>
          </a:prstGeom>
          <a:solidFill>
            <a:srgbClr val="D4E9F7"/>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617946" y="1008102"/>
            <a:ext cx="170021" cy="170021"/>
          </a:xfrm>
          <a:prstGeom prst="rect">
            <a:avLst/>
          </a:prstGeom>
        </p:spPr>
      </p:pic>
      <p:sp>
        <p:nvSpPr>
          <p:cNvPr id="6" name="Text 3"/>
          <p:cNvSpPr/>
          <p:nvPr/>
        </p:nvSpPr>
        <p:spPr>
          <a:xfrm>
            <a:off x="582216" y="1380411"/>
            <a:ext cx="1492329" cy="186452"/>
          </a:xfrm>
          <a:prstGeom prst="rect">
            <a:avLst/>
          </a:prstGeom>
          <a:noFill/>
          <a:ln/>
        </p:spPr>
        <p:txBody>
          <a:bodyPr wrap="none" lIns="0" tIns="0" rIns="0" bIns="0" rtlCol="0" anchor="t"/>
          <a:lstStyle/>
          <a:p>
            <a:pPr algn="l" indent="0" marL="0">
              <a:lnSpc>
                <a:spcPts val="1450"/>
              </a:lnSpc>
              <a:buNone/>
            </a:pPr>
            <a:r>
              <a:rPr lang="en-US" sz="1150" b="1" dirty="0">
                <a:solidFill>
                  <a:srgbClr val="384653"/>
                </a:solidFill>
                <a:latin typeface="Barlow Bold" pitchFamily="34" charset="0"/>
                <a:ea typeface="Barlow Bold" pitchFamily="34" charset="-122"/>
                <a:cs typeface="Barlow Bold" pitchFamily="34" charset="-120"/>
              </a:rPr>
              <a:t>Permission Grid</a:t>
            </a:r>
            <a:endParaRPr lang="en-US" sz="1150" dirty="0"/>
          </a:p>
        </p:txBody>
      </p:sp>
      <p:sp>
        <p:nvSpPr>
          <p:cNvPr id="7" name="Text 4"/>
          <p:cNvSpPr/>
          <p:nvPr/>
        </p:nvSpPr>
        <p:spPr>
          <a:xfrm>
            <a:off x="582216" y="1634847"/>
            <a:ext cx="4241602" cy="680442"/>
          </a:xfrm>
          <a:prstGeom prst="rect">
            <a:avLst/>
          </a:prstGeom>
          <a:noFill/>
          <a:ln/>
        </p:spPr>
        <p:txBody>
          <a:bodyPr wrap="square" lIns="0" tIns="0" rIns="0" bIns="0" rtlCol="0" anchor="t"/>
          <a:lstStyle/>
          <a:p>
            <a:pPr algn="l" indent="0" marL="0">
              <a:lnSpc>
                <a:spcPts val="1750"/>
              </a:lnSpc>
              <a:buNone/>
            </a:pPr>
            <a:r>
              <a:rPr lang="en-US" sz="1100" dirty="0">
                <a:solidFill>
                  <a:srgbClr val="384653"/>
                </a:solidFill>
                <a:latin typeface="Montserrat" pitchFamily="34" charset="0"/>
                <a:ea typeface="Montserrat" pitchFamily="34" charset="-122"/>
                <a:cs typeface="Montserrat" pitchFamily="34" charset="-120"/>
              </a:rPr>
              <a:t>Provide a clear, assignment-specific matrix of what's allowed, encouraged, needs citation, or prohibited when using AI.</a:t>
            </a:r>
            <a:endParaRPr lang="en-US" sz="1100" dirty="0"/>
          </a:p>
        </p:txBody>
      </p:sp>
      <p:sp>
        <p:nvSpPr>
          <p:cNvPr id="8" name="Shape 5"/>
          <p:cNvSpPr/>
          <p:nvPr/>
        </p:nvSpPr>
        <p:spPr>
          <a:xfrm>
            <a:off x="5065752" y="911662"/>
            <a:ext cx="4498777" cy="1532215"/>
          </a:xfrm>
          <a:prstGeom prst="roundRect">
            <a:avLst>
              <a:gd name="adj" fmla="val 11104"/>
            </a:avLst>
          </a:prstGeom>
          <a:solidFill>
            <a:srgbClr val="FFFFFF"/>
          </a:solidFill>
          <a:ln w="15240">
            <a:solidFill>
              <a:srgbClr val="BACFDD"/>
            </a:solidFill>
            <a:prstDash val="solid"/>
          </a:ln>
        </p:spPr>
      </p:sp>
      <p:sp>
        <p:nvSpPr>
          <p:cNvPr id="9" name="Shape 6"/>
          <p:cNvSpPr/>
          <p:nvPr/>
        </p:nvSpPr>
        <p:spPr>
          <a:xfrm>
            <a:off x="5080992" y="926902"/>
            <a:ext cx="4468297" cy="340162"/>
          </a:xfrm>
          <a:prstGeom prst="roundRect">
            <a:avLst>
              <a:gd name="adj" fmla="val 44639"/>
            </a:avLst>
          </a:prstGeom>
          <a:solidFill>
            <a:srgbClr val="D4E9F7"/>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30070" y="1008102"/>
            <a:ext cx="170021" cy="170021"/>
          </a:xfrm>
          <a:prstGeom prst="rect">
            <a:avLst/>
          </a:prstGeom>
        </p:spPr>
      </p:pic>
      <p:sp>
        <p:nvSpPr>
          <p:cNvPr id="11" name="Text 7"/>
          <p:cNvSpPr/>
          <p:nvPr/>
        </p:nvSpPr>
        <p:spPr>
          <a:xfrm>
            <a:off x="5194340" y="1380411"/>
            <a:ext cx="1492329" cy="186452"/>
          </a:xfrm>
          <a:prstGeom prst="rect">
            <a:avLst/>
          </a:prstGeom>
          <a:noFill/>
          <a:ln/>
        </p:spPr>
        <p:txBody>
          <a:bodyPr wrap="none" lIns="0" tIns="0" rIns="0" bIns="0" rtlCol="0" anchor="t"/>
          <a:lstStyle/>
          <a:p>
            <a:pPr algn="l" indent="0" marL="0">
              <a:lnSpc>
                <a:spcPts val="1450"/>
              </a:lnSpc>
              <a:buNone/>
            </a:pPr>
            <a:r>
              <a:rPr lang="en-US" sz="1150" b="1" dirty="0">
                <a:solidFill>
                  <a:srgbClr val="384653"/>
                </a:solidFill>
                <a:latin typeface="Barlow Bold" pitchFamily="34" charset="0"/>
                <a:ea typeface="Barlow Bold" pitchFamily="34" charset="-122"/>
                <a:cs typeface="Barlow Bold" pitchFamily="34" charset="-120"/>
              </a:rPr>
              <a:t>Attribution Norms</a:t>
            </a:r>
            <a:endParaRPr lang="en-US" sz="1150" dirty="0"/>
          </a:p>
        </p:txBody>
      </p:sp>
      <p:sp>
        <p:nvSpPr>
          <p:cNvPr id="12" name="Text 8"/>
          <p:cNvSpPr/>
          <p:nvPr/>
        </p:nvSpPr>
        <p:spPr>
          <a:xfrm>
            <a:off x="5194340" y="1634847"/>
            <a:ext cx="4241602" cy="680442"/>
          </a:xfrm>
          <a:prstGeom prst="rect">
            <a:avLst/>
          </a:prstGeom>
          <a:noFill/>
          <a:ln/>
        </p:spPr>
        <p:txBody>
          <a:bodyPr wrap="square" lIns="0" tIns="0" rIns="0" bIns="0" rtlCol="0" anchor="t"/>
          <a:lstStyle/>
          <a:p>
            <a:pPr algn="l" indent="0" marL="0">
              <a:lnSpc>
                <a:spcPts val="1750"/>
              </a:lnSpc>
              <a:buNone/>
            </a:pPr>
            <a:r>
              <a:rPr lang="en-US" sz="1100" dirty="0">
                <a:solidFill>
                  <a:srgbClr val="384653"/>
                </a:solidFill>
                <a:latin typeface="Montserrat" pitchFamily="34" charset="0"/>
                <a:ea typeface="Montserrat" pitchFamily="34" charset="-122"/>
                <a:cs typeface="Montserrat" pitchFamily="34" charset="-120"/>
              </a:rPr>
              <a:t>Offer simple citation templates for AI prompts and model assistance, empowering students to be transparent in their work.</a:t>
            </a:r>
            <a:endParaRPr lang="en-US" sz="1100" dirty="0"/>
          </a:p>
        </p:txBody>
      </p:sp>
      <p:sp>
        <p:nvSpPr>
          <p:cNvPr id="13" name="Shape 9"/>
          <p:cNvSpPr/>
          <p:nvPr/>
        </p:nvSpPr>
        <p:spPr>
          <a:xfrm>
            <a:off x="9677876" y="911662"/>
            <a:ext cx="4498777" cy="1532215"/>
          </a:xfrm>
          <a:prstGeom prst="roundRect">
            <a:avLst>
              <a:gd name="adj" fmla="val 11104"/>
            </a:avLst>
          </a:prstGeom>
          <a:solidFill>
            <a:srgbClr val="FFFFFF"/>
          </a:solidFill>
          <a:ln w="15240">
            <a:solidFill>
              <a:srgbClr val="BACFDD"/>
            </a:solidFill>
            <a:prstDash val="solid"/>
          </a:ln>
        </p:spPr>
      </p:sp>
      <p:sp>
        <p:nvSpPr>
          <p:cNvPr id="14" name="Shape 10"/>
          <p:cNvSpPr/>
          <p:nvPr/>
        </p:nvSpPr>
        <p:spPr>
          <a:xfrm>
            <a:off x="9693116" y="926902"/>
            <a:ext cx="4468297" cy="340162"/>
          </a:xfrm>
          <a:prstGeom prst="roundRect">
            <a:avLst>
              <a:gd name="adj" fmla="val 44639"/>
            </a:avLst>
          </a:prstGeom>
          <a:solidFill>
            <a:srgbClr val="D4E9F7"/>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42194" y="1008102"/>
            <a:ext cx="170021" cy="170021"/>
          </a:xfrm>
          <a:prstGeom prst="rect">
            <a:avLst/>
          </a:prstGeom>
        </p:spPr>
      </p:pic>
      <p:sp>
        <p:nvSpPr>
          <p:cNvPr id="16" name="Text 11"/>
          <p:cNvSpPr/>
          <p:nvPr/>
        </p:nvSpPr>
        <p:spPr>
          <a:xfrm>
            <a:off x="9806464" y="1380411"/>
            <a:ext cx="1492329" cy="186452"/>
          </a:xfrm>
          <a:prstGeom prst="rect">
            <a:avLst/>
          </a:prstGeom>
          <a:noFill/>
          <a:ln/>
        </p:spPr>
        <p:txBody>
          <a:bodyPr wrap="none" lIns="0" tIns="0" rIns="0" bIns="0" rtlCol="0" anchor="t"/>
          <a:lstStyle/>
          <a:p>
            <a:pPr algn="l" indent="0" marL="0">
              <a:lnSpc>
                <a:spcPts val="1450"/>
              </a:lnSpc>
              <a:buNone/>
            </a:pPr>
            <a:r>
              <a:rPr lang="en-US" sz="1150" b="1" dirty="0">
                <a:solidFill>
                  <a:srgbClr val="384653"/>
                </a:solidFill>
                <a:latin typeface="Barlow Bold" pitchFamily="34" charset="0"/>
                <a:ea typeface="Barlow Bold" pitchFamily="34" charset="-122"/>
                <a:cs typeface="Barlow Bold" pitchFamily="34" charset="-120"/>
              </a:rPr>
              <a:t>Detection Stance</a:t>
            </a:r>
            <a:endParaRPr lang="en-US" sz="1150" dirty="0"/>
          </a:p>
        </p:txBody>
      </p:sp>
      <p:sp>
        <p:nvSpPr>
          <p:cNvPr id="17" name="Text 12"/>
          <p:cNvSpPr/>
          <p:nvPr/>
        </p:nvSpPr>
        <p:spPr>
          <a:xfrm>
            <a:off x="9806464" y="1634847"/>
            <a:ext cx="4241602" cy="680442"/>
          </a:xfrm>
          <a:prstGeom prst="rect">
            <a:avLst/>
          </a:prstGeom>
          <a:noFill/>
          <a:ln/>
        </p:spPr>
        <p:txBody>
          <a:bodyPr wrap="square" lIns="0" tIns="0" rIns="0" bIns="0" rtlCol="0" anchor="t"/>
          <a:lstStyle/>
          <a:p>
            <a:pPr algn="l" indent="0" marL="0">
              <a:lnSpc>
                <a:spcPts val="1750"/>
              </a:lnSpc>
              <a:buNone/>
            </a:pPr>
            <a:r>
              <a:rPr lang="en-US" sz="1100" dirty="0">
                <a:solidFill>
                  <a:srgbClr val="384653"/>
                </a:solidFill>
                <a:latin typeface="Montserrat" pitchFamily="34" charset="0"/>
                <a:ea typeface="Montserrat" pitchFamily="34" charset="-122"/>
                <a:cs typeface="Montserrat" pitchFamily="34" charset="-120"/>
              </a:rPr>
              <a:t>Acknowledge the limits of AI detection tools and emphasize learning-focused integrity practices over a tech arms race.</a:t>
            </a:r>
            <a:endParaRPr lang="en-US" sz="1100" dirty="0"/>
          </a:p>
        </p:txBody>
      </p:sp>
      <p:sp>
        <p:nvSpPr>
          <p:cNvPr id="18" name="Text 13"/>
          <p:cNvSpPr/>
          <p:nvPr/>
        </p:nvSpPr>
        <p:spPr>
          <a:xfrm>
            <a:off x="453628" y="2571393"/>
            <a:ext cx="13723144" cy="181451"/>
          </a:xfrm>
          <a:prstGeom prst="rect">
            <a:avLst/>
          </a:prstGeom>
          <a:noFill/>
          <a:ln/>
        </p:spPr>
        <p:txBody>
          <a:bodyPr wrap="none" lIns="0" tIns="0" rIns="0" bIns="0" rtlCol="0" anchor="t"/>
          <a:lstStyle/>
          <a:p>
            <a:pPr algn="l" indent="0" marL="0">
              <a:lnSpc>
                <a:spcPts val="1400"/>
              </a:lnSpc>
              <a:buNone/>
            </a:pPr>
            <a:endParaRPr lang="en-US" sz="850" dirty="0"/>
          </a:p>
        </p:txBody>
      </p:sp>
      <p:pic>
        <p:nvPicPr>
          <p:cNvPr id="19" name="Image 3" descr="preencoded.png">    </p:cNvPr>
          <p:cNvPicPr>
            <a:picLocks noChangeAspect="1"/>
          </p:cNvPicPr>
          <p:nvPr/>
        </p:nvPicPr>
        <p:blipFill>
          <a:blip r:embed="rId7"/>
          <a:stretch>
            <a:fillRect/>
          </a:stretch>
        </p:blipFill>
        <p:spPr>
          <a:xfrm>
            <a:off x="3957042" y="2880360"/>
            <a:ext cx="6716197" cy="503932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2025-10-17T19:21:59Z</dcterms:created>
  <dcterms:modified xsi:type="dcterms:W3CDTF">2025-10-17T19:21:59Z</dcterms:modified>
</cp:coreProperties>
</file>