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Comfortaa Light"/>
      <p:regular r:id="rId32"/>
      <p:bold r:id="rId33"/>
    </p:embeddedFont>
    <p:embeddedFont>
      <p:font typeface="Comfortaa"/>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F9ED433-06A7-430F-B33E-2BE5CDC5200D}">
  <a:tblStyle styleId="{8F9ED433-06A7-430F-B33E-2BE5CDC5200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ComfortaaLight-bold.fntdata"/><Relationship Id="rId10" Type="http://schemas.openxmlformats.org/officeDocument/2006/relationships/slide" Target="slides/slide4.xml"/><Relationship Id="rId32" Type="http://schemas.openxmlformats.org/officeDocument/2006/relationships/font" Target="fonts/ComfortaaLight-regular.fntdata"/><Relationship Id="rId13" Type="http://schemas.openxmlformats.org/officeDocument/2006/relationships/slide" Target="slides/slide7.xml"/><Relationship Id="rId35" Type="http://schemas.openxmlformats.org/officeDocument/2006/relationships/font" Target="fonts/Comfortaa-bold.fntdata"/><Relationship Id="rId12" Type="http://schemas.openxmlformats.org/officeDocument/2006/relationships/slide" Target="slides/slide6.xml"/><Relationship Id="rId34" Type="http://schemas.openxmlformats.org/officeDocument/2006/relationships/font" Target="fonts/Comfortaa-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j63bBK_ct-M?si=4FrIqeqgf0dVXGd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j63bBK_ct-M?si=4FrIqeqgf0dVXGd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ckpotkalitsky.substack.com/p/does-ai-kill-critical-thinking-maybe?utm_source=post-email-title&amp;publication_id=1803227&amp;post_id=157691655&amp;utm_campaign=email-post-title&amp;isFreemail=true&amp;r=2l8sg6&amp;triedRedirect=true&amp;utm_medium=email" TargetMode="External"/><Relationship Id="rId3" Type="http://schemas.openxmlformats.org/officeDocument/2006/relationships/hyperlink" Target="https://www.tandfonline.com/doi/abs/10.1080/01443410.2020.1802645" TargetMode="External"/><Relationship Id="rId4" Type="http://schemas.openxmlformats.org/officeDocument/2006/relationships/hyperlink" Target="https://www.microsoft.com/en-us/research/uploads/prod/2025/01/lee_2025_ai_critical_thinking_survey.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featured-insights/mckinsey-explainers/what-is-ai"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featured-insights/mckinsey-explainers/what-is-ai" TargetMode="External"/><Relationship Id="rId3" Type="http://schemas.openxmlformats.org/officeDocument/2006/relationships/hyperlink" Target="https://youtu.be/-J3YJxNnzDc?si=-7phUToHTZbnOq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featured-insights/mckinsey-explainers/what-is-ai"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wardfuture.ai/p/microsoft-readies-gpt-4-5-mysterious-ai-designed-chips-trump-plans-layoffs" TargetMode="External"/><Relationship Id="rId3" Type="http://schemas.openxmlformats.org/officeDocument/2006/relationships/hyperlink" Target="https://www.figure.ai/news/helix" TargetMode="External"/><Relationship Id="rId4" Type="http://schemas.openxmlformats.org/officeDocument/2006/relationships/hyperlink" Target="https://www.oneusefulthing.org/p/prophecies-of-the-floo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eusefulthing.org/p/15-times-to-use-ai-and-5-not-to?utm_campaign=post&amp;utm_medium=web"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j63bBK_ct-M?si=4FrIqeqgf0dVXGd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0d01c4fe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0d01c4fe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One photo, many possibilities… Created with Midjourney.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86a2774b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386a2774b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From the video: </a:t>
            </a:r>
            <a:r>
              <a:rPr lang="en" sz="1500">
                <a:solidFill>
                  <a:srgbClr val="363737"/>
                </a:solidFill>
              </a:rPr>
              <a:t>You're Not Behind: Become AI-Native in 2025 </a:t>
            </a:r>
            <a:br>
              <a:rPr lang="en" sz="1500">
                <a:solidFill>
                  <a:srgbClr val="363737"/>
                </a:solidFill>
              </a:rPr>
            </a:br>
            <a:r>
              <a:rPr lang="en" sz="1500" u="sng">
                <a:solidFill>
                  <a:schemeClr val="hlink"/>
                </a:solidFill>
                <a:hlinkClick r:id="rId2"/>
              </a:rPr>
              <a:t>https://youtu.be/j63bBK_ct-M?si=4FrIqeqgf0dVXGds</a:t>
            </a:r>
            <a:r>
              <a:rPr lang="en" sz="1500">
                <a:solidFill>
                  <a:srgbClr val="363737"/>
                </a:solidFill>
              </a:rPr>
              <a:t> </a:t>
            </a:r>
            <a:endParaRPr sz="1500">
              <a:solidFill>
                <a:srgbClr val="363737"/>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31bf918d7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31bf918d7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From the video: You're Not Behind: Become AI-Native in 2025 </a:t>
            </a:r>
            <a:br>
              <a:rPr lang="en" sz="1500">
                <a:solidFill>
                  <a:srgbClr val="363737"/>
                </a:solidFill>
              </a:rPr>
            </a:br>
            <a:r>
              <a:rPr lang="en" sz="1500" u="sng">
                <a:solidFill>
                  <a:schemeClr val="hlink"/>
                </a:solidFill>
                <a:hlinkClick r:id="rId2"/>
              </a:rPr>
              <a:t>https://youtu.be/j63bBK_ct-M?si=4FrIqeqgf0dVXGds</a:t>
            </a:r>
            <a:r>
              <a:rPr lang="en" sz="1500">
                <a:solidFill>
                  <a:srgbClr val="363737"/>
                </a:solidFill>
              </a:rPr>
              <a:t> </a:t>
            </a:r>
            <a:endParaRPr sz="1500">
              <a:solidFill>
                <a:srgbClr val="363737"/>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7c46a37ca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37c46a37ca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05e0b99f27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05e0b99f27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5e0b99f27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5e0b99f27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386a2774b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386a2774b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056acc2e6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056acc2e6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05e0b99f2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05e0b99f2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05e0b99f27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05e0b99f27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05e0b99f27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05e0b99f27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2cea46037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2cea46037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31c2ae6894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31c2ae6894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Image AI generated in ReCraft v3.</a:t>
            </a:r>
            <a:endParaRPr sz="1500">
              <a:solidFill>
                <a:srgbClr val="363737"/>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05e0b99f27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05e0b99f27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05e0b99f27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05e0b99f27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31c2ae6894_2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31c2ae6894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Image AI generated in ReCraft v3.</a:t>
            </a:r>
            <a:endParaRPr sz="1500">
              <a:solidFill>
                <a:srgbClr val="363737"/>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31bf918d73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331bf918d73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whichever method you like, and we will reconvene to share.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05e0b99f2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05e0b99f2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31c2ae68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31c2ae68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AutoNum type="arabicPeriod"/>
            </a:pPr>
            <a:r>
              <a:rPr lang="en" sz="1400" u="sng">
                <a:solidFill>
                  <a:schemeClr val="hlink"/>
                </a:solidFill>
                <a:hlinkClick r:id="rId2"/>
              </a:rPr>
              <a:t>Does AI Kill Critical Thinking? Maybe Not If We Use It Right.</a:t>
            </a:r>
            <a:endParaRPr sz="1400">
              <a:solidFill>
                <a:srgbClr val="363737"/>
              </a:solidFill>
            </a:endParaRPr>
          </a:p>
          <a:p>
            <a:pPr indent="-317500" lvl="0" marL="457200" rtl="0" algn="l">
              <a:lnSpc>
                <a:spcPct val="115000"/>
              </a:lnSpc>
              <a:spcBef>
                <a:spcPts val="0"/>
              </a:spcBef>
              <a:spcAft>
                <a:spcPts val="0"/>
              </a:spcAft>
              <a:buSzPts val="1400"/>
              <a:buAutoNum type="arabicPeriod"/>
            </a:pPr>
            <a:r>
              <a:rPr lang="en" sz="1400" u="sng">
                <a:solidFill>
                  <a:schemeClr val="hlink"/>
                </a:solidFill>
                <a:hlinkClick r:id="rId3"/>
              </a:rPr>
              <a:t>Fewer students are benefiting from doing their homework: an eleven-year study: Educational Psychology: Vol 42, No 2</a:t>
            </a:r>
            <a:endParaRPr sz="1400">
              <a:solidFill>
                <a:srgbClr val="363737"/>
              </a:solidFill>
            </a:endParaRPr>
          </a:p>
          <a:p>
            <a:pPr indent="0" lvl="0" marL="0" rtl="0" algn="l">
              <a:lnSpc>
                <a:spcPct val="115000"/>
              </a:lnSpc>
              <a:spcBef>
                <a:spcPts val="0"/>
              </a:spcBef>
              <a:spcAft>
                <a:spcPts val="0"/>
              </a:spcAft>
              <a:buNone/>
            </a:pPr>
            <a:r>
              <a:rPr lang="en" sz="1400" u="sng">
                <a:solidFill>
                  <a:schemeClr val="hlink"/>
                </a:solidFill>
                <a:hlinkClick r:id="rId4"/>
              </a:rPr>
              <a:t>The Impact of Generative AI on Critical Thinking: Self-Reported Reductions in Cognitive Effort and Confidence Effects From a Survey of Knowledge Workers</a:t>
            </a:r>
            <a:endParaRPr sz="1400">
              <a:solidFill>
                <a:srgbClr val="363737"/>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31bf918d7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31bf918d7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What is AI (artificial intelligence)? | McKinsey</a:t>
            </a:r>
            <a:endParaRPr sz="1500">
              <a:solidFill>
                <a:srgbClr val="363737"/>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31bf918d7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31bf918d7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What is AI (artificial intelligence)? | McKinsey</a:t>
            </a:r>
            <a:endParaRPr sz="1500">
              <a:solidFill>
                <a:srgbClr val="363737"/>
              </a:solidFill>
            </a:endParaRPr>
          </a:p>
          <a:p>
            <a:pPr indent="0" lvl="0" marL="0" rtl="0" algn="l">
              <a:lnSpc>
                <a:spcPct val="115000"/>
              </a:lnSpc>
              <a:spcBef>
                <a:spcPts val="0"/>
              </a:spcBef>
              <a:spcAft>
                <a:spcPts val="0"/>
              </a:spcAft>
              <a:buNone/>
            </a:pPr>
            <a:r>
              <a:rPr lang="en" sz="1200" u="sng">
                <a:solidFill>
                  <a:srgbClr val="0097A7"/>
                </a:solidFill>
                <a:latin typeface="Comfortaa"/>
                <a:ea typeface="Comfortaa"/>
                <a:cs typeface="Comfortaa"/>
                <a:sym typeface="Comfortaa"/>
                <a:hlinkClick r:id="rId3">
                  <a:extLst>
                    <a:ext uri="{A12FA001-AC4F-418D-AE19-62706E023703}">
                      <ahyp:hlinkClr val="tx"/>
                    </a:ext>
                  </a:extLst>
                </a:hlinkClick>
              </a:rPr>
              <a:t>Five things you really need to know about AI</a:t>
            </a:r>
            <a:r>
              <a:rPr lang="en" sz="1200">
                <a:solidFill>
                  <a:srgbClr val="598289"/>
                </a:solidFill>
                <a:latin typeface="Comfortaa"/>
                <a:ea typeface="Comfortaa"/>
                <a:cs typeface="Comfortaa"/>
                <a:sym typeface="Comfortaa"/>
              </a:rPr>
              <a:t> - BBC</a:t>
            </a:r>
            <a:endParaRPr sz="1500">
              <a:solidFill>
                <a:srgbClr val="363737"/>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1bf918d7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31bf918d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What is AI (artificial intelligence)? | McKinsey</a:t>
            </a:r>
            <a:endParaRPr sz="1500">
              <a:solidFill>
                <a:srgbClr val="363737"/>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385d6f17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385d6f176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AutoNum type="arabicPeriod"/>
            </a:pPr>
            <a:r>
              <a:rPr lang="en" sz="1500">
                <a:solidFill>
                  <a:srgbClr val="363737"/>
                </a:solidFill>
              </a:rPr>
              <a:t>Source: </a:t>
            </a:r>
            <a:r>
              <a:rPr lang="en" sz="1500" u="sng">
                <a:solidFill>
                  <a:schemeClr val="hlink"/>
                </a:solidFill>
                <a:hlinkClick r:id="rId2"/>
              </a:rPr>
              <a:t>Forward Future newsletter</a:t>
            </a:r>
            <a:r>
              <a:rPr lang="en" sz="1500">
                <a:solidFill>
                  <a:srgbClr val="363737"/>
                </a:solidFill>
              </a:rPr>
              <a:t>, 2/21/25</a:t>
            </a:r>
            <a:endParaRPr sz="1500">
              <a:solidFill>
                <a:srgbClr val="363737"/>
              </a:solidFill>
            </a:endParaRPr>
          </a:p>
          <a:p>
            <a:pPr indent="-323850" lvl="0" marL="457200" rtl="0" algn="l">
              <a:spcBef>
                <a:spcPts val="0"/>
              </a:spcBef>
              <a:spcAft>
                <a:spcPts val="0"/>
              </a:spcAft>
              <a:buClr>
                <a:srgbClr val="363737"/>
              </a:buClr>
              <a:buSzPts val="1500"/>
              <a:buAutoNum type="arabicPeriod"/>
            </a:pPr>
            <a:r>
              <a:rPr lang="en" sz="1500" u="sng">
                <a:solidFill>
                  <a:schemeClr val="hlink"/>
                </a:solidFill>
                <a:hlinkClick r:id="rId3"/>
              </a:rPr>
              <a:t>Figure.ai</a:t>
            </a:r>
            <a:r>
              <a:rPr lang="en" sz="1500">
                <a:solidFill>
                  <a:srgbClr val="363737"/>
                </a:solidFill>
              </a:rPr>
              <a:t> Helix news.</a:t>
            </a:r>
            <a:endParaRPr sz="1500">
              <a:solidFill>
                <a:srgbClr val="363737"/>
              </a:solidFill>
            </a:endParaRPr>
          </a:p>
          <a:p>
            <a:pPr indent="-323850" lvl="0" marL="457200" rtl="0" algn="l">
              <a:lnSpc>
                <a:spcPct val="115000"/>
              </a:lnSpc>
              <a:spcBef>
                <a:spcPts val="0"/>
              </a:spcBef>
              <a:spcAft>
                <a:spcPts val="0"/>
              </a:spcAft>
              <a:buClr>
                <a:srgbClr val="363737"/>
              </a:buClr>
              <a:buSzPts val="1500"/>
              <a:buAutoNum type="arabicPeriod"/>
            </a:pPr>
            <a:r>
              <a:rPr lang="en" sz="1400" u="sng">
                <a:solidFill>
                  <a:srgbClr val="0097A7"/>
                </a:solidFill>
                <a:latin typeface="Comfortaa"/>
                <a:ea typeface="Comfortaa"/>
                <a:cs typeface="Comfortaa"/>
                <a:sym typeface="Comfortaa"/>
                <a:hlinkClick r:id="rId4">
                  <a:extLst>
                    <a:ext uri="{A12FA001-AC4F-418D-AE19-62706E023703}">
                      <ahyp:hlinkClr val="tx"/>
                    </a:ext>
                  </a:extLst>
                </a:hlinkClick>
              </a:rPr>
              <a:t>Fun AI-generated video shorts of otters</a:t>
            </a:r>
            <a:endParaRPr sz="1500">
              <a:solidFill>
                <a:srgbClr val="363737"/>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317be5b6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317be5b6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i="1" lang="en" sz="1400" u="sng">
                <a:solidFill>
                  <a:srgbClr val="0097A7"/>
                </a:solidFill>
                <a:latin typeface="Comfortaa"/>
                <a:ea typeface="Comfortaa"/>
                <a:cs typeface="Comfortaa"/>
                <a:sym typeface="Comfortaa"/>
                <a:hlinkClick r:id="rId2">
                  <a:extLst>
                    <a:ext uri="{A12FA001-AC4F-418D-AE19-62706E023703}">
                      <ahyp:hlinkClr val="tx"/>
                    </a:ext>
                  </a:extLst>
                </a:hlinkClick>
              </a:rPr>
              <a:t>15 Times to use AI, and 5 Not to</a:t>
            </a:r>
            <a:r>
              <a:rPr lang="en" sz="1400">
                <a:solidFill>
                  <a:schemeClr val="dk1"/>
                </a:solidFill>
                <a:latin typeface="Comfortaa"/>
                <a:ea typeface="Comfortaa"/>
                <a:cs typeface="Comfortaa"/>
                <a:sym typeface="Comfortaa"/>
              </a:rPr>
              <a:t> by Ethan Mollick, professor, Wharton School.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386a2774b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386a2774b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From the video: You're Not Behind: Become AI-Native in 2025 </a:t>
            </a:r>
            <a:br>
              <a:rPr lang="en" sz="1500">
                <a:solidFill>
                  <a:srgbClr val="363737"/>
                </a:solidFill>
              </a:rPr>
            </a:br>
            <a:r>
              <a:rPr lang="en" sz="1500" u="sng">
                <a:solidFill>
                  <a:schemeClr val="hlink"/>
                </a:solidFill>
                <a:hlinkClick r:id="rId2"/>
              </a:rPr>
              <a:t>https://youtu.be/j63bBK_ct-M?si=4FrIqeqgf0dVXGds</a:t>
            </a:r>
            <a:r>
              <a:rPr lang="en" sz="1500">
                <a:solidFill>
                  <a:srgbClr val="363737"/>
                </a:solidFill>
              </a:rPr>
              <a:t> </a:t>
            </a:r>
            <a:endParaRPr sz="1500">
              <a:solidFill>
                <a:srgbClr val="363737"/>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no SD Logo">
  <p:cSld name="Title Page no SD Logo">
    <p:bg>
      <p:bgPr>
        <a:blipFill rotWithShape="1">
          <a:blip r:embed="rId2">
            <a:alphaModFix/>
          </a:blip>
          <a:stretch>
            <a:fillRect b="0" l="0" r="0" t="0"/>
          </a:stretch>
        </a:blipFill>
      </p:bgPr>
    </p:bg>
    <p:spTree>
      <p:nvGrpSpPr>
        <p:cNvPr id="50" name="Shape 50"/>
        <p:cNvGrpSpPr/>
        <p:nvPr/>
      </p:nvGrpSpPr>
      <p:grpSpPr>
        <a:xfrm>
          <a:off x="0" y="0"/>
          <a:ext cx="0" cy="0"/>
          <a:chOff x="0" y="0"/>
          <a:chExt cx="0" cy="0"/>
        </a:xfrm>
      </p:grpSpPr>
      <p:sp>
        <p:nvSpPr>
          <p:cNvPr id="51" name="Google Shape;51;p13"/>
          <p:cNvSpPr txBox="1"/>
          <p:nvPr/>
        </p:nvSpPr>
        <p:spPr>
          <a:xfrm>
            <a:off x="7113288" y="4679525"/>
            <a:ext cx="1640100" cy="3234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757070"/>
              </a:buClr>
              <a:buFont typeface="Arial"/>
              <a:buNone/>
            </a:pPr>
            <a:r>
              <a:rPr b="0" i="0" lang="en" sz="800" u="none" cap="none" strike="noStrike">
                <a:solidFill>
                  <a:srgbClr val="757070"/>
                </a:solidFill>
                <a:latin typeface="Arial"/>
                <a:ea typeface="Arial"/>
                <a:cs typeface="Arial"/>
                <a:sym typeface="Arial"/>
              </a:rPr>
              <a:t>© Michigan State University</a:t>
            </a:r>
            <a:endParaRPr b="0" i="0" sz="800" u="none" cap="none" strike="noStrike">
              <a:solidFill>
                <a:srgbClr val="757070"/>
              </a:solidFill>
              <a:latin typeface="Arial"/>
              <a:ea typeface="Arial"/>
              <a:cs typeface="Arial"/>
              <a:sym typeface="Arial"/>
            </a:endParaRPr>
          </a:p>
        </p:txBody>
      </p:sp>
      <p:pic>
        <p:nvPicPr>
          <p:cNvPr descr="MSU-Shared-Discovery-C-Mark.gif" id="52" name="Google Shape;52;p13"/>
          <p:cNvPicPr preferRelativeResize="0"/>
          <p:nvPr/>
        </p:nvPicPr>
        <p:blipFill rotWithShape="1">
          <a:blip r:embed="rId3">
            <a:alphaModFix/>
          </a:blip>
          <a:srcRect b="0" l="0" r="0" t="0"/>
          <a:stretch/>
        </p:blipFill>
        <p:spPr>
          <a:xfrm>
            <a:off x="657706" y="230909"/>
            <a:ext cx="1220400" cy="10893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bg>
      <p:bgPr>
        <a:blipFill rotWithShape="1">
          <a:blip r:embed="rId2">
            <a:alphaModFix/>
          </a:blip>
          <a:stretch>
            <a:fillRect b="0" l="0" r="0" t="0"/>
          </a:stretch>
        </a:blipFill>
      </p:bgPr>
    </p:bg>
    <p:spTree>
      <p:nvGrpSpPr>
        <p:cNvPr id="53" name="Shape 53"/>
        <p:cNvGrpSpPr/>
        <p:nvPr/>
      </p:nvGrpSpPr>
      <p:grpSpPr>
        <a:xfrm>
          <a:off x="0" y="0"/>
          <a:ext cx="0" cy="0"/>
          <a:chOff x="0" y="0"/>
          <a:chExt cx="0" cy="0"/>
        </a:xfrm>
      </p:grpSpPr>
      <p:sp>
        <p:nvSpPr>
          <p:cNvPr id="54" name="Google Shape;54;p14"/>
          <p:cNvSpPr txBox="1"/>
          <p:nvPr/>
        </p:nvSpPr>
        <p:spPr>
          <a:xfrm>
            <a:off x="8143394" y="4739409"/>
            <a:ext cx="184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4"/>
          <p:cNvSpPr txBox="1"/>
          <p:nvPr/>
        </p:nvSpPr>
        <p:spPr>
          <a:xfrm>
            <a:off x="8643698" y="219456"/>
            <a:ext cx="341400" cy="18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i="0" lang="en" sz="1000">
                <a:solidFill>
                  <a:srgbClr val="004F39"/>
                </a:solidFill>
                <a:latin typeface="Arial"/>
                <a:ea typeface="Arial"/>
                <a:cs typeface="Arial"/>
                <a:sym typeface="Arial"/>
              </a:rPr>
              <a:t>‹#›</a:t>
            </a:fld>
            <a:endParaRPr b="1" i="0" sz="1000">
              <a:solidFill>
                <a:srgbClr val="004F39"/>
              </a:solidFill>
              <a:latin typeface="Arial"/>
              <a:ea typeface="Arial"/>
              <a:cs typeface="Arial"/>
              <a:sym typeface="Arial"/>
            </a:endParaRPr>
          </a:p>
        </p:txBody>
      </p:sp>
      <p:sp>
        <p:nvSpPr>
          <p:cNvPr id="56" name="Google Shape;56;p14"/>
          <p:cNvSpPr txBox="1"/>
          <p:nvPr/>
        </p:nvSpPr>
        <p:spPr>
          <a:xfrm>
            <a:off x="7013227" y="234524"/>
            <a:ext cx="1640100" cy="323400"/>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rgbClr val="757070"/>
              </a:buClr>
              <a:buFont typeface="Arial"/>
              <a:buNone/>
            </a:pPr>
            <a:r>
              <a:rPr b="0" i="0" lang="en" sz="800" u="none">
                <a:solidFill>
                  <a:srgbClr val="757070"/>
                </a:solidFill>
                <a:latin typeface="Arial"/>
                <a:ea typeface="Arial"/>
                <a:cs typeface="Arial"/>
                <a:sym typeface="Arial"/>
              </a:rPr>
              <a:t>© Michigan State</a:t>
            </a:r>
            <a:r>
              <a:rPr b="0" i="0" lang="en" sz="800" u="none">
                <a:solidFill>
                  <a:srgbClr val="757070"/>
                </a:solidFill>
                <a:latin typeface="Arial"/>
                <a:ea typeface="Arial"/>
                <a:cs typeface="Arial"/>
                <a:sym typeface="Arial"/>
              </a:rPr>
              <a:t> University</a:t>
            </a:r>
            <a:endParaRPr b="0" i="0" sz="800" u="none">
              <a:solidFill>
                <a:srgbClr val="75707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 name="Shape 57"/>
        <p:cNvGrpSpPr/>
        <p:nvPr/>
      </p:nvGrpSpPr>
      <p:grpSpPr>
        <a:xfrm>
          <a:off x="0" y="0"/>
          <a:ext cx="0" cy="0"/>
          <a:chOff x="0" y="0"/>
          <a:chExt cx="0" cy="0"/>
        </a:xfrm>
      </p:grpSpPr>
      <p:sp>
        <p:nvSpPr>
          <p:cNvPr id="58" name="Google Shape;58;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Comfortaa"/>
              <a:buNone/>
              <a:defRPr sz="2800">
                <a:solidFill>
                  <a:schemeClr val="dk1"/>
                </a:solidFill>
                <a:latin typeface="Comfortaa"/>
                <a:ea typeface="Comfortaa"/>
                <a:cs typeface="Comfortaa"/>
                <a:sym typeface="Comforta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Comfortaa"/>
              <a:buChar char="●"/>
              <a:defRPr sz="1800">
                <a:solidFill>
                  <a:schemeClr val="dk2"/>
                </a:solidFill>
                <a:latin typeface="Comfortaa"/>
                <a:ea typeface="Comfortaa"/>
                <a:cs typeface="Comfortaa"/>
                <a:sym typeface="Comfortaa"/>
              </a:defRPr>
            </a:lvl1pPr>
            <a:lvl2pPr indent="-317500" lvl="1" marL="9144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2pPr>
            <a:lvl3pPr indent="-317500" lvl="2" marL="13716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3pPr>
            <a:lvl4pPr indent="-317500" lvl="3" marL="18288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4pPr>
            <a:lvl5pPr indent="-317500" lvl="4" marL="22860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5pPr>
            <a:lvl6pPr indent="-317500" lvl="5" marL="27432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6pPr>
            <a:lvl7pPr indent="-317500" lvl="6" marL="32004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indent="-317500" lvl="7" marL="36576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indent="-317500" lvl="8" marL="41148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copilot.microsoft.com/" TargetMode="External"/><Relationship Id="rId4" Type="http://schemas.openxmlformats.org/officeDocument/2006/relationships/hyperlink" Target="https://support.microsoft.com/en-us/topic/microsoft-copilot-video-tutorials-25a1b328-79be-4e8a-af96-1f894e52bcf6" TargetMode="External"/><Relationship Id="rId5" Type="http://schemas.openxmlformats.org/officeDocument/2006/relationships/hyperlink" Target="https://youtu.be/vXrCNa62GeQ?si=llFZqBjnzR_5hk1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slide" Target="/ppt/slides/slide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copilot.cloud.microsoft.com/" TargetMode="External"/><Relationship Id="rId4" Type="http://schemas.openxmlformats.org/officeDocument/2006/relationships/slide" Target="/ppt/slides/slide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tandfonline.com/doi/full/10.1080/0142159X.2024.2376879#abstrac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slide" Target="/ppt/slides/slide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ai.dartmouth.edu/patient-actor" TargetMode="External"/><Relationship Id="rId4" Type="http://schemas.openxmlformats.org/officeDocument/2006/relationships/slide" Target="/ppt/slides/slide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chat.openai.com" TargetMode="External"/><Relationship Id="rId4" Type="http://schemas.openxmlformats.org/officeDocument/2006/relationships/hyperlink" Target="https://www.microsoft365.com/chat/?auth=2&amp;home=1" TargetMode="External"/><Relationship Id="rId5" Type="http://schemas.openxmlformats.org/officeDocument/2006/relationships/slide" Target="/ppt/slides/slide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openevidence.com/" TargetMode="External"/><Relationship Id="rId4" Type="http://schemas.openxmlformats.org/officeDocument/2006/relationships/slide" Target="/ppt/slides/slide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slide" Target="/ppt/slides/slide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chatgpt.com" TargetMode="External"/><Relationship Id="rId4" Type="http://schemas.openxmlformats.org/officeDocument/2006/relationships/slide" Target="/ppt/slides/slide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slide" Target="/ppt/slides/slide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slide" Target="/ppt/slides/slide24.xml"/><Relationship Id="rId4" Type="http://schemas.openxmlformats.org/officeDocument/2006/relationships/slide" Target="/ppt/slides/slide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retrievalpractice.org" TargetMode="External"/><Relationship Id="rId4" Type="http://schemas.openxmlformats.org/officeDocument/2006/relationships/hyperlink" Target="https://www.tandfonline.com/doi/abs/10.1080/01443410.2020.1802645" TargetMode="External"/><Relationship Id="rId5"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NRmAXDWJVnU" TargetMode="Externa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youtu.be/-J3YJxNnzDc?si=-7phUToHTZbnOqM-" TargetMode="External"/></Relationships>
</file>

<file path=ppt/slides/_rels/slide6.xml.rels><?xml version="1.0" encoding="UTF-8" standalone="yes"?><Relationships xmlns="http://schemas.openxmlformats.org/package/2006/relationships"><Relationship Id="rId11" Type="http://schemas.openxmlformats.org/officeDocument/2006/relationships/hyperlink" Target="https://www.napkin.ai/" TargetMode="External"/><Relationship Id="rId10" Type="http://schemas.openxmlformats.org/officeDocument/2006/relationships/image" Target="../media/image17.png"/><Relationship Id="rId13" Type="http://schemas.openxmlformats.org/officeDocument/2006/relationships/hyperlink" Target="https://www.perplexity.ai/hub/getting-started" TargetMode="External"/><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elicit.com/welcome" TargetMode="External"/><Relationship Id="rId15" Type="http://schemas.openxmlformats.org/officeDocument/2006/relationships/hyperlink" Target="https://www.midjourney.com/" TargetMode="External"/><Relationship Id="rId14" Type="http://schemas.openxmlformats.org/officeDocument/2006/relationships/image" Target="../media/image7.png"/><Relationship Id="rId17" Type="http://schemas.openxmlformats.org/officeDocument/2006/relationships/hyperlink" Target="https://elevenlabs.io/app/speech-synthesis/text-to-speech" TargetMode="External"/><Relationship Id="rId16"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6.png"/><Relationship Id="rId18" Type="http://schemas.openxmlformats.org/officeDocument/2006/relationships/image" Target="../media/image13.png"/><Relationship Id="rId7" Type="http://schemas.openxmlformats.org/officeDocument/2006/relationships/image" Target="../media/image8.jpg"/><Relationship Id="rId8" Type="http://schemas.openxmlformats.org/officeDocument/2006/relationships/image" Target="../media/image1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hyperlink" Target="http://www.youtube.com/watch?v=Z3yQHYNXPws" TargetMode="External"/><Relationship Id="rId5"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interaction-design.org/literature/topics/personas" TargetMode="External"/><Relationship Id="rId4" Type="http://schemas.openxmlformats.org/officeDocument/2006/relationships/hyperlink" Target="https://www.oneusefulthing.org/p/the-present-future-ais-impact-long" TargetMode="External"/><Relationship Id="rId5" Type="http://schemas.openxmlformats.org/officeDocument/2006/relationships/hyperlink" Target="https://www.oneusefulthing.org/p/centaurs-and-cyborgs-on-the-jagg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6"/>
          <p:cNvSpPr/>
          <p:nvPr/>
        </p:nvSpPr>
        <p:spPr>
          <a:xfrm>
            <a:off x="0" y="1705350"/>
            <a:ext cx="9144000" cy="653400"/>
          </a:xfrm>
          <a:prstGeom prst="rect">
            <a:avLst/>
          </a:prstGeom>
          <a:solidFill>
            <a:srgbClr val="89596E"/>
          </a:solidFill>
          <a:ln cap="flat" cmpd="sng" w="9525">
            <a:solidFill>
              <a:srgbClr val="8959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3800">
              <a:solidFill>
                <a:srgbClr val="ECD1D5"/>
              </a:solidFill>
              <a:latin typeface="Comfortaa Light"/>
              <a:ea typeface="Comfortaa Light"/>
              <a:cs typeface="Comfortaa Light"/>
              <a:sym typeface="Comfortaa Light"/>
            </a:endParaRPr>
          </a:p>
        </p:txBody>
      </p:sp>
      <p:sp>
        <p:nvSpPr>
          <p:cNvPr id="68" name="Google Shape;68;p16"/>
          <p:cNvSpPr txBox="1"/>
          <p:nvPr>
            <p:ph type="ctrTitle"/>
          </p:nvPr>
        </p:nvSpPr>
        <p:spPr>
          <a:xfrm>
            <a:off x="1154400" y="54775"/>
            <a:ext cx="6835200" cy="1650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666666"/>
                </a:solidFill>
              </a:rPr>
              <a:t>AI PATHWAYS</a:t>
            </a:r>
            <a:r>
              <a:rPr lang="en">
                <a:solidFill>
                  <a:srgbClr val="598289"/>
                </a:solidFill>
              </a:rPr>
              <a:t> Medical Education</a:t>
            </a:r>
            <a:endParaRPr>
              <a:solidFill>
                <a:srgbClr val="598289"/>
              </a:solidFill>
            </a:endParaRPr>
          </a:p>
        </p:txBody>
      </p:sp>
      <p:sp>
        <p:nvSpPr>
          <p:cNvPr id="69" name="Google Shape;69;p16"/>
          <p:cNvSpPr txBox="1"/>
          <p:nvPr>
            <p:ph idx="1" type="subTitle"/>
          </p:nvPr>
        </p:nvSpPr>
        <p:spPr>
          <a:xfrm>
            <a:off x="2391750" y="3922675"/>
            <a:ext cx="4360500" cy="12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200">
                <a:solidFill>
                  <a:srgbClr val="89596E"/>
                </a:solidFill>
              </a:rPr>
              <a:t>Chris Shaltry, Ph.D.</a:t>
            </a:r>
            <a:endParaRPr sz="2200">
              <a:solidFill>
                <a:srgbClr val="89596E"/>
              </a:solidFill>
            </a:endParaRPr>
          </a:p>
          <a:p>
            <a:pPr indent="0" lvl="0" marL="0" rtl="0" algn="ctr">
              <a:spcBef>
                <a:spcPts val="0"/>
              </a:spcBef>
              <a:spcAft>
                <a:spcPts val="0"/>
              </a:spcAft>
              <a:buClr>
                <a:schemeClr val="dk1"/>
              </a:buClr>
              <a:buSzPts val="1100"/>
              <a:buFont typeface="Arial"/>
              <a:buNone/>
            </a:pPr>
            <a:r>
              <a:rPr lang="en" sz="1200">
                <a:solidFill>
                  <a:srgbClr val="598289"/>
                </a:solidFill>
              </a:rPr>
              <a:t>Education, Technology, and Innovation Specialist</a:t>
            </a:r>
            <a:endParaRPr sz="1200">
              <a:solidFill>
                <a:srgbClr val="598289"/>
              </a:solidFill>
            </a:endParaRPr>
          </a:p>
          <a:p>
            <a:pPr indent="0" lvl="0" marL="0" rtl="0" algn="ctr">
              <a:spcBef>
                <a:spcPts val="0"/>
              </a:spcBef>
              <a:spcAft>
                <a:spcPts val="0"/>
              </a:spcAft>
              <a:buClr>
                <a:schemeClr val="dk1"/>
              </a:buClr>
              <a:buSzPts val="1100"/>
              <a:buFont typeface="Arial"/>
              <a:buNone/>
            </a:pPr>
            <a:r>
              <a:rPr lang="en" sz="1200">
                <a:solidFill>
                  <a:srgbClr val="598289"/>
                </a:solidFill>
              </a:rPr>
              <a:t>College of Human Medicine</a:t>
            </a:r>
            <a:br>
              <a:rPr lang="en" sz="1200">
                <a:solidFill>
                  <a:srgbClr val="598289"/>
                </a:solidFill>
              </a:rPr>
            </a:br>
            <a:r>
              <a:rPr lang="en" sz="1200">
                <a:solidFill>
                  <a:srgbClr val="598289"/>
                </a:solidFill>
              </a:rPr>
              <a:t>College of Osteopathic Medicine</a:t>
            </a:r>
            <a:endParaRPr sz="1200">
              <a:solidFill>
                <a:srgbClr val="598289"/>
              </a:solidFill>
            </a:endParaRPr>
          </a:p>
          <a:p>
            <a:pPr indent="0" lvl="0" marL="0" rtl="0" algn="ctr">
              <a:spcBef>
                <a:spcPts val="0"/>
              </a:spcBef>
              <a:spcAft>
                <a:spcPts val="0"/>
              </a:spcAft>
              <a:buClr>
                <a:schemeClr val="dk1"/>
              </a:buClr>
              <a:buSzPts val="1100"/>
              <a:buFont typeface="Arial"/>
              <a:buNone/>
            </a:pPr>
            <a:r>
              <a:rPr b="1" lang="en" sz="1200">
                <a:solidFill>
                  <a:srgbClr val="598289"/>
                </a:solidFill>
              </a:rPr>
              <a:t>shaltryc@msu.edu</a:t>
            </a:r>
            <a:endParaRPr b="1" sz="1200">
              <a:solidFill>
                <a:srgbClr val="598289"/>
              </a:solidFill>
            </a:endParaRPr>
          </a:p>
          <a:p>
            <a:pPr indent="0" lvl="0" marL="0" rtl="0" algn="ctr">
              <a:spcBef>
                <a:spcPts val="0"/>
              </a:spcBef>
              <a:spcAft>
                <a:spcPts val="0"/>
              </a:spcAft>
              <a:buNone/>
            </a:pPr>
            <a:r>
              <a:t/>
            </a:r>
            <a:endParaRPr sz="1200"/>
          </a:p>
        </p:txBody>
      </p:sp>
      <p:pic>
        <p:nvPicPr>
          <p:cNvPr id="70" name="Google Shape;70;p16"/>
          <p:cNvPicPr preferRelativeResize="0"/>
          <p:nvPr/>
        </p:nvPicPr>
        <p:blipFill>
          <a:blip r:embed="rId3">
            <a:alphaModFix/>
          </a:blip>
          <a:stretch>
            <a:fillRect/>
          </a:stretch>
        </p:blipFill>
        <p:spPr>
          <a:xfrm>
            <a:off x="3296150" y="2623562"/>
            <a:ext cx="1189802" cy="1375898"/>
          </a:xfrm>
          <a:prstGeom prst="rect">
            <a:avLst/>
          </a:prstGeom>
          <a:noFill/>
          <a:ln>
            <a:noFill/>
          </a:ln>
        </p:spPr>
      </p:pic>
      <p:pic>
        <p:nvPicPr>
          <p:cNvPr id="71" name="Google Shape;71;p16"/>
          <p:cNvPicPr preferRelativeResize="0"/>
          <p:nvPr/>
        </p:nvPicPr>
        <p:blipFill>
          <a:blip r:embed="rId4">
            <a:alphaModFix/>
          </a:blip>
          <a:stretch>
            <a:fillRect/>
          </a:stretch>
        </p:blipFill>
        <p:spPr>
          <a:xfrm>
            <a:off x="4658050" y="2623650"/>
            <a:ext cx="1189801" cy="137571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5"/>
          <p:cNvSpPr/>
          <p:nvPr/>
        </p:nvSpPr>
        <p:spPr>
          <a:xfrm>
            <a:off x="78900" y="2770088"/>
            <a:ext cx="4493100" cy="2275800"/>
          </a:xfrm>
          <a:prstGeom prst="roundRect">
            <a:avLst>
              <a:gd fmla="val 16667" name="adj"/>
            </a:avLst>
          </a:prstGeom>
          <a:noFill/>
          <a:ln cap="flat" cmpd="sng" w="76200">
            <a:solidFill>
              <a:srgbClr val="0097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mfortaa"/>
              <a:ea typeface="Comfortaa"/>
              <a:cs typeface="Comfortaa"/>
              <a:sym typeface="Comfortaa"/>
            </a:endParaRPr>
          </a:p>
        </p:txBody>
      </p:sp>
      <p:sp>
        <p:nvSpPr>
          <p:cNvPr id="147" name="Google Shape;147;p25"/>
          <p:cNvSpPr/>
          <p:nvPr/>
        </p:nvSpPr>
        <p:spPr>
          <a:xfrm>
            <a:off x="9400" y="10975"/>
            <a:ext cx="9134700" cy="408300"/>
          </a:xfrm>
          <a:prstGeom prst="roundRect">
            <a:avLst>
              <a:gd fmla="val 16667" name="adj"/>
            </a:avLst>
          </a:prstGeom>
          <a:solidFill>
            <a:srgbClr val="598289"/>
          </a:solidFill>
          <a:ln cap="flat" cmpd="sng" w="9525">
            <a:solidFill>
              <a:srgbClr val="8959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USING AI:</a:t>
            </a:r>
            <a:r>
              <a:rPr lang="en" sz="2400">
                <a:solidFill>
                  <a:schemeClr val="lt1"/>
                </a:solidFill>
                <a:latin typeface="Comfortaa"/>
                <a:ea typeface="Comfortaa"/>
                <a:cs typeface="Comfortaa"/>
                <a:sym typeface="Comfortaa"/>
              </a:rPr>
              <a:t> AVOID PROMPT FATIGUE</a:t>
            </a:r>
            <a:endParaRPr sz="2400">
              <a:solidFill>
                <a:srgbClr val="D9D9D9"/>
              </a:solidFill>
              <a:latin typeface="Comfortaa"/>
              <a:ea typeface="Comfortaa"/>
              <a:cs typeface="Comfortaa"/>
              <a:sym typeface="Comfortaa"/>
            </a:endParaRPr>
          </a:p>
        </p:txBody>
      </p:sp>
      <p:pic>
        <p:nvPicPr>
          <p:cNvPr id="148" name="Google Shape;148;p25"/>
          <p:cNvPicPr preferRelativeResize="0"/>
          <p:nvPr/>
        </p:nvPicPr>
        <p:blipFill>
          <a:blip r:embed="rId3">
            <a:alphaModFix/>
          </a:blip>
          <a:stretch>
            <a:fillRect/>
          </a:stretch>
        </p:blipFill>
        <p:spPr>
          <a:xfrm>
            <a:off x="2410550" y="488434"/>
            <a:ext cx="4332399" cy="1808300"/>
          </a:xfrm>
          <a:prstGeom prst="rect">
            <a:avLst/>
          </a:prstGeom>
          <a:noFill/>
          <a:ln>
            <a:noFill/>
          </a:ln>
        </p:spPr>
      </p:pic>
      <p:cxnSp>
        <p:nvCxnSpPr>
          <p:cNvPr id="149" name="Google Shape;149;p25"/>
          <p:cNvCxnSpPr>
            <a:stCxn id="148" idx="2"/>
            <a:endCxn id="150" idx="0"/>
          </p:cNvCxnSpPr>
          <p:nvPr/>
        </p:nvCxnSpPr>
        <p:spPr>
          <a:xfrm>
            <a:off x="4576750" y="2296734"/>
            <a:ext cx="2487900" cy="559500"/>
          </a:xfrm>
          <a:prstGeom prst="straightConnector1">
            <a:avLst/>
          </a:prstGeom>
          <a:noFill/>
          <a:ln cap="flat" cmpd="sng" w="38100">
            <a:solidFill>
              <a:srgbClr val="89596E"/>
            </a:solidFill>
            <a:prstDash val="solid"/>
            <a:round/>
            <a:headEnd len="med" w="med" type="none"/>
            <a:tailEnd len="med" w="med" type="triangle"/>
          </a:ln>
        </p:spPr>
      </p:cxnSp>
      <p:pic>
        <p:nvPicPr>
          <p:cNvPr id="150" name="Google Shape;150;p25"/>
          <p:cNvPicPr preferRelativeResize="0"/>
          <p:nvPr/>
        </p:nvPicPr>
        <p:blipFill>
          <a:blip r:embed="rId4">
            <a:alphaModFix/>
          </a:blip>
          <a:stretch>
            <a:fillRect/>
          </a:stretch>
        </p:blipFill>
        <p:spPr>
          <a:xfrm>
            <a:off x="5892769" y="2856087"/>
            <a:ext cx="2343905" cy="2103824"/>
          </a:xfrm>
          <a:prstGeom prst="rect">
            <a:avLst/>
          </a:prstGeom>
          <a:noFill/>
          <a:ln>
            <a:noFill/>
          </a:ln>
        </p:spPr>
      </p:pic>
      <p:pic>
        <p:nvPicPr>
          <p:cNvPr id="151" name="Google Shape;151;p25"/>
          <p:cNvPicPr preferRelativeResize="0"/>
          <p:nvPr/>
        </p:nvPicPr>
        <p:blipFill>
          <a:blip r:embed="rId5">
            <a:alphaModFix/>
          </a:blip>
          <a:stretch>
            <a:fillRect/>
          </a:stretch>
        </p:blipFill>
        <p:spPr>
          <a:xfrm>
            <a:off x="307550" y="2899063"/>
            <a:ext cx="4035799" cy="2017874"/>
          </a:xfrm>
          <a:prstGeom prst="rect">
            <a:avLst/>
          </a:prstGeom>
          <a:noFill/>
          <a:ln>
            <a:noFill/>
          </a:ln>
        </p:spPr>
      </p:pic>
      <p:cxnSp>
        <p:nvCxnSpPr>
          <p:cNvPr id="152" name="Google Shape;152;p25"/>
          <p:cNvCxnSpPr>
            <a:stCxn id="148" idx="2"/>
            <a:endCxn id="146" idx="0"/>
          </p:cNvCxnSpPr>
          <p:nvPr/>
        </p:nvCxnSpPr>
        <p:spPr>
          <a:xfrm flipH="1">
            <a:off x="2325550" y="2296734"/>
            <a:ext cx="2251200" cy="473400"/>
          </a:xfrm>
          <a:prstGeom prst="straightConnector1">
            <a:avLst/>
          </a:prstGeom>
          <a:noFill/>
          <a:ln cap="flat" cmpd="sng" w="38100">
            <a:solidFill>
              <a:srgbClr val="89596E"/>
            </a:solidFill>
            <a:prstDash val="solid"/>
            <a:round/>
            <a:headEnd len="med" w="med" type="none"/>
            <a:tailEnd len="med" w="med" type="triangle"/>
          </a:ln>
        </p:spPr>
      </p:cxnSp>
      <p:sp>
        <p:nvSpPr>
          <p:cNvPr id="153" name="Google Shape;153;p25"/>
          <p:cNvSpPr txBox="1"/>
          <p:nvPr/>
        </p:nvSpPr>
        <p:spPr>
          <a:xfrm rot="-862218">
            <a:off x="140606" y="1994057"/>
            <a:ext cx="1846989" cy="730238"/>
          </a:xfrm>
          <a:prstGeom prst="rect">
            <a:avLst/>
          </a:prstGeom>
          <a:noFill/>
          <a:ln cap="flat" cmpd="sng" w="19050">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dk2"/>
                </a:solidFill>
                <a:latin typeface="Comfortaa"/>
                <a:ea typeface="Comfortaa"/>
                <a:cs typeface="Comfortaa"/>
                <a:sym typeface="Comfortaa"/>
              </a:rPr>
              <a:t>OUR FOCUS TODAY</a:t>
            </a:r>
            <a:endParaRPr b="1" sz="2000">
              <a:solidFill>
                <a:schemeClr val="dk2"/>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p:nvPr/>
        </p:nvSpPr>
        <p:spPr>
          <a:xfrm>
            <a:off x="9400" y="10975"/>
            <a:ext cx="9134700" cy="408300"/>
          </a:xfrm>
          <a:prstGeom prst="roundRect">
            <a:avLst>
              <a:gd fmla="val 16667" name="adj"/>
            </a:avLst>
          </a:prstGeom>
          <a:solidFill>
            <a:srgbClr val="598289"/>
          </a:solidFill>
          <a:ln cap="flat" cmpd="sng" w="9525">
            <a:solidFill>
              <a:srgbClr val="8959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USING AI: MICROSOFT COPILOT</a:t>
            </a:r>
            <a:endParaRPr sz="2400">
              <a:solidFill>
                <a:srgbClr val="D9D9D9"/>
              </a:solidFill>
              <a:latin typeface="Comfortaa"/>
              <a:ea typeface="Comfortaa"/>
              <a:cs typeface="Comfortaa"/>
              <a:sym typeface="Comfortaa"/>
            </a:endParaRPr>
          </a:p>
        </p:txBody>
      </p:sp>
      <p:sp>
        <p:nvSpPr>
          <p:cNvPr id="159" name="Google Shape;159;p26"/>
          <p:cNvSpPr txBox="1"/>
          <p:nvPr/>
        </p:nvSpPr>
        <p:spPr>
          <a:xfrm>
            <a:off x="154250" y="593250"/>
            <a:ext cx="8854500" cy="44445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2000">
                <a:solidFill>
                  <a:schemeClr val="dk1"/>
                </a:solidFill>
                <a:latin typeface="Comfortaa"/>
                <a:ea typeface="Comfortaa"/>
                <a:cs typeface="Comfortaa"/>
                <a:sym typeface="Comfortaa"/>
              </a:rPr>
              <a:t>Open </a:t>
            </a:r>
            <a:r>
              <a:rPr b="1" lang="en" sz="2000">
                <a:solidFill>
                  <a:schemeClr val="dk1"/>
                </a:solidFill>
                <a:latin typeface="Comfortaa"/>
                <a:ea typeface="Comfortaa"/>
                <a:cs typeface="Comfortaa"/>
                <a:sym typeface="Comfortaa"/>
              </a:rPr>
              <a:t>MSU Copilot</a:t>
            </a:r>
            <a:r>
              <a:rPr lang="en" sz="1600">
                <a:solidFill>
                  <a:schemeClr val="dk1"/>
                </a:solidFill>
                <a:latin typeface="Comfortaa"/>
                <a:ea typeface="Comfortaa"/>
                <a:cs typeface="Comfortaa"/>
                <a:sym typeface="Comfortaa"/>
              </a:rPr>
              <a:t> (</a:t>
            </a:r>
            <a:r>
              <a:rPr lang="en" sz="1600" u="sng">
                <a:solidFill>
                  <a:schemeClr val="accent5"/>
                </a:solidFill>
                <a:latin typeface="Comfortaa"/>
                <a:ea typeface="Comfortaa"/>
                <a:cs typeface="Comfortaa"/>
                <a:sym typeface="Comfortaa"/>
                <a:hlinkClick r:id="rId3">
                  <a:extLst>
                    <a:ext uri="{A12FA001-AC4F-418D-AE19-62706E023703}">
                      <ahyp:hlinkClr val="tx"/>
                    </a:ext>
                  </a:extLst>
                </a:hlinkClick>
              </a:rPr>
              <a:t>http://copilot.microsoft.com</a:t>
            </a:r>
            <a:r>
              <a:rPr lang="en" sz="1600">
                <a:solidFill>
                  <a:schemeClr val="dk1"/>
                </a:solidFill>
                <a:latin typeface="Comfortaa"/>
                <a:ea typeface="Comfortaa"/>
                <a:cs typeface="Comfortaa"/>
                <a:sym typeface="Comfortaa"/>
              </a:rPr>
              <a:t>) on your laptop and sign in with your MSU NetID. </a:t>
            </a:r>
            <a:endParaRPr sz="16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lang="en" sz="1600">
                <a:solidFill>
                  <a:schemeClr val="dk1"/>
                </a:solidFill>
                <a:latin typeface="Comfortaa"/>
                <a:ea typeface="Comfortaa"/>
                <a:cs typeface="Comfortaa"/>
                <a:sym typeface="Comfortaa"/>
              </a:rPr>
              <a:t>[if using a </a:t>
            </a:r>
            <a:r>
              <a:rPr b="1" lang="en" sz="1600">
                <a:solidFill>
                  <a:schemeClr val="dk1"/>
                </a:solidFill>
                <a:latin typeface="Comfortaa"/>
                <a:ea typeface="Comfortaa"/>
                <a:cs typeface="Comfortaa"/>
                <a:sym typeface="Comfortaa"/>
              </a:rPr>
              <a:t>tablet</a:t>
            </a:r>
            <a:r>
              <a:rPr lang="en" sz="1600">
                <a:solidFill>
                  <a:schemeClr val="dk1"/>
                </a:solidFill>
                <a:latin typeface="Comfortaa"/>
                <a:ea typeface="Comfortaa"/>
                <a:cs typeface="Comfortaa"/>
                <a:sym typeface="Comfortaa"/>
              </a:rPr>
              <a:t> or </a:t>
            </a:r>
            <a:r>
              <a:rPr b="1" lang="en" sz="1600">
                <a:solidFill>
                  <a:schemeClr val="dk1"/>
                </a:solidFill>
                <a:latin typeface="Comfortaa"/>
                <a:ea typeface="Comfortaa"/>
                <a:cs typeface="Comfortaa"/>
                <a:sym typeface="Comfortaa"/>
              </a:rPr>
              <a:t>phone</a:t>
            </a:r>
            <a:r>
              <a:rPr lang="en" sz="1600">
                <a:solidFill>
                  <a:schemeClr val="dk1"/>
                </a:solidFill>
                <a:latin typeface="Comfortaa"/>
                <a:ea typeface="Comfortaa"/>
                <a:cs typeface="Comfortaa"/>
                <a:sym typeface="Comfortaa"/>
              </a:rPr>
              <a:t>, download the Microsoft Copilot app and sign in with your MSU NetID]</a:t>
            </a:r>
            <a:endParaRPr sz="16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lang="en" sz="1600" u="sng">
                <a:solidFill>
                  <a:schemeClr val="accent5"/>
                </a:solidFill>
                <a:latin typeface="Comfortaa"/>
                <a:ea typeface="Comfortaa"/>
                <a:cs typeface="Comfortaa"/>
                <a:sym typeface="Comfortaa"/>
                <a:hlinkClick r:id="rId4">
                  <a:extLst>
                    <a:ext uri="{A12FA001-AC4F-418D-AE19-62706E023703}">
                      <ahyp:hlinkClr val="tx"/>
                    </a:ext>
                  </a:extLst>
                </a:hlinkClick>
              </a:rPr>
              <a:t>Microsoft Copilot video tutorials</a:t>
            </a:r>
            <a:r>
              <a:rPr lang="en" sz="1600">
                <a:solidFill>
                  <a:schemeClr val="dk1"/>
                </a:solidFill>
                <a:latin typeface="Comfortaa"/>
                <a:ea typeface="Comfortaa"/>
                <a:cs typeface="Comfortaa"/>
                <a:sym typeface="Comfortaa"/>
              </a:rPr>
              <a:t> (fantastic series for beginners from Microsoft)</a:t>
            </a:r>
            <a:endParaRPr sz="16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lang="en" sz="1600" u="sng">
                <a:solidFill>
                  <a:schemeClr val="accent5"/>
                </a:solidFill>
                <a:latin typeface="Comfortaa"/>
                <a:ea typeface="Comfortaa"/>
                <a:cs typeface="Comfortaa"/>
                <a:sym typeface="Comfortaa"/>
                <a:hlinkClick r:id="rId5">
                  <a:extLst>
                    <a:ext uri="{A12FA001-AC4F-418D-AE19-62706E023703}">
                      <ahyp:hlinkClr val="tx"/>
                    </a:ext>
                  </a:extLst>
                </a:hlinkClick>
              </a:rPr>
              <a:t>How Teachers Can Use Copilot</a:t>
            </a:r>
            <a:r>
              <a:rPr lang="en" sz="1600">
                <a:solidFill>
                  <a:schemeClr val="dk1"/>
                </a:solidFill>
                <a:latin typeface="Comfortaa"/>
                <a:ea typeface="Comfortaa"/>
                <a:cs typeface="Comfortaa"/>
                <a:sym typeface="Comfortaa"/>
              </a:rPr>
              <a:t> (4:05 - easy and quick strategies for using Copilot)</a:t>
            </a:r>
            <a:endParaRPr sz="16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t/>
            </a:r>
            <a:endParaRPr sz="16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 sz="2000">
                <a:solidFill>
                  <a:schemeClr val="dk1"/>
                </a:solidFill>
                <a:latin typeface="Comfortaa"/>
                <a:ea typeface="Comfortaa"/>
                <a:cs typeface="Comfortaa"/>
                <a:sym typeface="Comfortaa"/>
              </a:rPr>
              <a:t>Explore</a:t>
            </a:r>
            <a:r>
              <a:rPr lang="en" sz="2000">
                <a:solidFill>
                  <a:schemeClr val="dk1"/>
                </a:solidFill>
                <a:latin typeface="Comfortaa"/>
                <a:ea typeface="Comfortaa"/>
                <a:cs typeface="Comfortaa"/>
                <a:sym typeface="Comfortaa"/>
              </a:rPr>
              <a:t>				 in groups of two or three.</a:t>
            </a:r>
            <a:endParaRPr sz="20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t/>
            </a:r>
            <a:endParaRPr sz="20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b="1" lang="en" sz="2000">
                <a:solidFill>
                  <a:schemeClr val="dk1"/>
                </a:solidFill>
                <a:latin typeface="Comfortaa"/>
                <a:ea typeface="Comfortaa"/>
                <a:cs typeface="Comfortaa"/>
                <a:sym typeface="Comfortaa"/>
              </a:rPr>
              <a:t>Share</a:t>
            </a:r>
            <a:r>
              <a:rPr lang="en" sz="2000">
                <a:solidFill>
                  <a:schemeClr val="dk1"/>
                </a:solidFill>
                <a:latin typeface="Comfortaa"/>
                <a:ea typeface="Comfortaa"/>
                <a:cs typeface="Comfortaa"/>
                <a:sym typeface="Comfortaa"/>
              </a:rPr>
              <a:t> your experience with your table / whole group.</a:t>
            </a:r>
            <a:endParaRPr sz="2000">
              <a:solidFill>
                <a:schemeClr val="dk1"/>
              </a:solidFill>
              <a:latin typeface="Comfortaa"/>
              <a:ea typeface="Comfortaa"/>
              <a:cs typeface="Comfortaa"/>
              <a:sym typeface="Comfortaa"/>
            </a:endParaRPr>
          </a:p>
          <a:p>
            <a:pPr indent="0" lvl="0" marL="0" rtl="0" algn="l">
              <a:lnSpc>
                <a:spcPct val="115000"/>
              </a:lnSpc>
              <a:spcBef>
                <a:spcPts val="1200"/>
              </a:spcBef>
              <a:spcAft>
                <a:spcPts val="1200"/>
              </a:spcAft>
              <a:buNone/>
            </a:pPr>
            <a:r>
              <a:t/>
            </a:r>
            <a:endParaRPr sz="2000">
              <a:solidFill>
                <a:schemeClr val="dk1"/>
              </a:solidFill>
              <a:latin typeface="Comfortaa"/>
              <a:ea typeface="Comfortaa"/>
              <a:cs typeface="Comfortaa"/>
              <a:sym typeface="Comfortaa"/>
            </a:endParaRPr>
          </a:p>
        </p:txBody>
      </p:sp>
      <p:sp>
        <p:nvSpPr>
          <p:cNvPr id="160" name="Google Shape;160;p26"/>
          <p:cNvSpPr/>
          <p:nvPr/>
        </p:nvSpPr>
        <p:spPr>
          <a:xfrm>
            <a:off x="1343825" y="3326075"/>
            <a:ext cx="1637100" cy="640200"/>
          </a:xfrm>
          <a:prstGeom prst="round2DiagRect">
            <a:avLst>
              <a:gd fmla="val 16667" name="adj1"/>
              <a:gd fmla="val 0" name="adj2"/>
            </a:avLst>
          </a:prstGeom>
          <a:solidFill>
            <a:srgbClr val="F5F5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 #1</a:t>
            </a:r>
            <a:endParaRPr>
              <a:solidFill>
                <a:srgbClr val="5C4033"/>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27"/>
          <p:cNvSpPr/>
          <p:nvPr/>
        </p:nvSpPr>
        <p:spPr>
          <a:xfrm>
            <a:off x="1576025" y="504750"/>
            <a:ext cx="7461600" cy="4542900"/>
          </a:xfrm>
          <a:prstGeom prst="roundRect">
            <a:avLst>
              <a:gd fmla="val 7821" name="adj"/>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
                <a:latin typeface="Comfortaa"/>
                <a:ea typeface="Comfortaa"/>
                <a:cs typeface="Comfortaa"/>
                <a:sym typeface="Comfortaa"/>
              </a:rPr>
              <a:t>"I am not familiar with how AI is used in higher education."</a:t>
            </a:r>
            <a:endParaRPr>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"I have a general idea of AI tools like ChatGPT or Grammarly but have not used them much (or at all) in an educational setting."</a:t>
            </a:r>
            <a:endParaRPr>
              <a:latin typeface="Comfortaa"/>
              <a:ea typeface="Comfortaa"/>
              <a:cs typeface="Comfortaa"/>
              <a:sym typeface="Comfortaa"/>
            </a:endParaRPr>
          </a:p>
          <a:p>
            <a:pPr indent="0" lvl="0" marL="0" rtl="0" algn="l">
              <a:lnSpc>
                <a:spcPct val="115000"/>
              </a:lnSpc>
              <a:spcBef>
                <a:spcPts val="1000"/>
              </a:spcBef>
              <a:spcAft>
                <a:spcPts val="0"/>
              </a:spcAft>
              <a:buNone/>
            </a:pPr>
            <a:r>
              <a:t/>
            </a:r>
            <a:endParaRPr b="1">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"I have used AI tools such as ChatGPT or MSU Copilot to perform tasks such as question</a:t>
            </a:r>
            <a:r>
              <a:rPr lang="en">
                <a:latin typeface="Comfortaa"/>
                <a:ea typeface="Comfortaa"/>
                <a:cs typeface="Comfortaa"/>
                <a:sym typeface="Comfortaa"/>
              </a:rPr>
              <a:t> </a:t>
            </a:r>
            <a:r>
              <a:rPr lang="en">
                <a:latin typeface="Comfortaa"/>
                <a:ea typeface="Comfortaa"/>
                <a:cs typeface="Comfortaa"/>
                <a:sym typeface="Comfortaa"/>
              </a:rPr>
              <a:t>writing."</a:t>
            </a:r>
            <a:endParaRPr>
              <a:latin typeface="Comfortaa"/>
              <a:ea typeface="Comfortaa"/>
              <a:cs typeface="Comfortaa"/>
              <a:sym typeface="Comfortaa"/>
            </a:endParaRPr>
          </a:p>
          <a:p>
            <a:pPr indent="0" lvl="0" marL="0" rtl="0" algn="l">
              <a:lnSpc>
                <a:spcPct val="115000"/>
              </a:lnSpc>
              <a:spcBef>
                <a:spcPts val="1000"/>
              </a:spcBef>
              <a:spcAft>
                <a:spcPts val="0"/>
              </a:spcAft>
              <a:buNone/>
            </a:pPr>
            <a:r>
              <a:t/>
            </a:r>
            <a:endParaRPr b="1">
              <a:latin typeface="Comfortaa"/>
              <a:ea typeface="Comfortaa"/>
              <a:cs typeface="Comfortaa"/>
              <a:sym typeface="Comfortaa"/>
            </a:endParaRPr>
          </a:p>
          <a:p>
            <a:pPr indent="0" lvl="0" marL="0" rtl="0" algn="l">
              <a:lnSpc>
                <a:spcPct val="115000"/>
              </a:lnSpc>
              <a:spcBef>
                <a:spcPts val="1000"/>
              </a:spcBef>
              <a:spcAft>
                <a:spcPts val="0"/>
              </a:spcAft>
              <a:buNone/>
            </a:pPr>
            <a:br>
              <a:rPr lang="en">
                <a:latin typeface="Comfortaa"/>
                <a:ea typeface="Comfortaa"/>
                <a:cs typeface="Comfortaa"/>
                <a:sym typeface="Comfortaa"/>
              </a:rPr>
            </a:br>
            <a:r>
              <a:rPr lang="en">
                <a:latin typeface="Comfortaa"/>
                <a:ea typeface="Comfortaa"/>
                <a:cs typeface="Comfortaa"/>
                <a:sym typeface="Comfortaa"/>
              </a:rPr>
              <a:t>"I have leveraged advanced AI tools such as ChatGPT bots for tutoring, and NotebookLM and Napkin.ai for curriculum development.”</a:t>
            </a:r>
            <a:endParaRPr>
              <a:latin typeface="Comfortaa"/>
              <a:ea typeface="Comfortaa"/>
              <a:cs typeface="Comfortaa"/>
              <a:sym typeface="Comfortaa"/>
            </a:endParaRPr>
          </a:p>
          <a:p>
            <a:pPr indent="0" lvl="0" marL="0" rtl="0" algn="l">
              <a:lnSpc>
                <a:spcPct val="115000"/>
              </a:lnSpc>
              <a:spcBef>
                <a:spcPts val="1000"/>
              </a:spcBef>
              <a:spcAft>
                <a:spcPts val="0"/>
              </a:spcAft>
              <a:buNone/>
            </a:pPr>
            <a:r>
              <a:t/>
            </a:r>
            <a:endParaRPr>
              <a:latin typeface="Comfortaa"/>
              <a:ea typeface="Comfortaa"/>
              <a:cs typeface="Comfortaa"/>
              <a:sym typeface="Comfortaa"/>
            </a:endParaRPr>
          </a:p>
          <a:p>
            <a:pPr indent="0" lvl="0" marL="0" rtl="0" algn="l">
              <a:lnSpc>
                <a:spcPct val="115000"/>
              </a:lnSpc>
              <a:spcBef>
                <a:spcPts val="1000"/>
              </a:spcBef>
              <a:spcAft>
                <a:spcPts val="1000"/>
              </a:spcAft>
              <a:buNone/>
            </a:pPr>
            <a:r>
              <a:rPr lang="en">
                <a:latin typeface="Comfortaa"/>
                <a:ea typeface="Comfortaa"/>
                <a:cs typeface="Comfortaa"/>
                <a:sym typeface="Comfortaa"/>
              </a:rPr>
              <a:t>You will find this icon at the end of each activity. Select the link to access guided questions to report out and share what you have learned.</a:t>
            </a:r>
            <a:endParaRPr>
              <a:latin typeface="Comfortaa"/>
              <a:ea typeface="Comfortaa"/>
              <a:cs typeface="Comfortaa"/>
              <a:sym typeface="Comfortaa"/>
            </a:endParaRPr>
          </a:p>
        </p:txBody>
      </p:sp>
      <p:sp>
        <p:nvSpPr>
          <p:cNvPr id="166" name="Google Shape;166;p27"/>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ACTIVE LEARNING LEVEL KEY</a:t>
            </a:r>
            <a:endParaRPr sz="2400">
              <a:solidFill>
                <a:schemeClr val="lt1"/>
              </a:solidFill>
              <a:latin typeface="Comfortaa"/>
              <a:ea typeface="Comfortaa"/>
              <a:cs typeface="Comfortaa"/>
              <a:sym typeface="Comfortaa"/>
            </a:endParaRPr>
          </a:p>
        </p:txBody>
      </p:sp>
      <p:sp>
        <p:nvSpPr>
          <p:cNvPr id="167" name="Google Shape;167;p27"/>
          <p:cNvSpPr/>
          <p:nvPr/>
        </p:nvSpPr>
        <p:spPr>
          <a:xfrm>
            <a:off x="9400" y="862900"/>
            <a:ext cx="1670100" cy="640200"/>
          </a:xfrm>
          <a:prstGeom prst="round2DiagRect">
            <a:avLst>
              <a:gd fmla="val 16667" name="adj1"/>
              <a:gd fmla="val 0" name="adj2"/>
            </a:avLst>
          </a:prstGeom>
          <a:solidFill>
            <a:srgbClr val="F5F5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a:t>
            </a:r>
            <a:endParaRPr>
              <a:solidFill>
                <a:srgbClr val="5C4033"/>
              </a:solidFill>
              <a:latin typeface="Comfortaa"/>
              <a:ea typeface="Comfortaa"/>
              <a:cs typeface="Comfortaa"/>
              <a:sym typeface="Comfortaa"/>
            </a:endParaRPr>
          </a:p>
        </p:txBody>
      </p:sp>
      <p:sp>
        <p:nvSpPr>
          <p:cNvPr id="168" name="Google Shape;168;p27"/>
          <p:cNvSpPr/>
          <p:nvPr/>
        </p:nvSpPr>
        <p:spPr>
          <a:xfrm>
            <a:off x="-7100" y="2075400"/>
            <a:ext cx="1703100" cy="640200"/>
          </a:xfrm>
          <a:prstGeom prst="round2DiagRect">
            <a:avLst>
              <a:gd fmla="val 16667" name="adj1"/>
              <a:gd fmla="val 0" name="adj2"/>
            </a:avLst>
          </a:prstGeom>
          <a:solidFill>
            <a:srgbClr val="A8E6C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a:t>
            </a:r>
            <a:endParaRPr b="1">
              <a:solidFill>
                <a:srgbClr val="2C6B49"/>
              </a:solidFill>
              <a:latin typeface="Comfortaa"/>
              <a:ea typeface="Comfortaa"/>
              <a:cs typeface="Comfortaa"/>
              <a:sym typeface="Comfortaa"/>
            </a:endParaRPr>
          </a:p>
        </p:txBody>
      </p:sp>
      <p:sp>
        <p:nvSpPr>
          <p:cNvPr id="169" name="Google Shape;169;p27"/>
          <p:cNvSpPr/>
          <p:nvPr/>
        </p:nvSpPr>
        <p:spPr>
          <a:xfrm>
            <a:off x="-7100" y="3287900"/>
            <a:ext cx="1703100" cy="640200"/>
          </a:xfrm>
          <a:prstGeom prst="round2DiagRect">
            <a:avLst>
              <a:gd fmla="val 16667" name="adj1"/>
              <a:gd fmla="val 0" name="adj2"/>
            </a:avLst>
          </a:prstGeom>
          <a:solidFill>
            <a:srgbClr val="6A4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D9D9D9"/>
                </a:solidFill>
                <a:latin typeface="Comfortaa"/>
                <a:ea typeface="Comfortaa"/>
                <a:cs typeface="Comfortaa"/>
                <a:sym typeface="Comfortaa"/>
              </a:rPr>
              <a:t>ADVANCED</a:t>
            </a:r>
            <a:br>
              <a:rPr b="1" lang="en">
                <a:solidFill>
                  <a:srgbClr val="D9D9D9"/>
                </a:solidFill>
                <a:latin typeface="Comfortaa"/>
                <a:ea typeface="Comfortaa"/>
                <a:cs typeface="Comfortaa"/>
                <a:sym typeface="Comfortaa"/>
              </a:rPr>
            </a:br>
            <a:r>
              <a:rPr b="1" lang="en">
                <a:solidFill>
                  <a:srgbClr val="D9D9D9"/>
                </a:solidFill>
                <a:latin typeface="Comfortaa"/>
                <a:ea typeface="Comfortaa"/>
                <a:cs typeface="Comfortaa"/>
                <a:sym typeface="Comfortaa"/>
              </a:rPr>
              <a:t>ACTIVITY</a:t>
            </a:r>
            <a:endParaRPr b="1">
              <a:solidFill>
                <a:srgbClr val="D9D9D9"/>
              </a:solidFill>
              <a:latin typeface="Comfortaa"/>
              <a:ea typeface="Comfortaa"/>
              <a:cs typeface="Comfortaa"/>
              <a:sym typeface="Comfortaa"/>
            </a:endParaRPr>
          </a:p>
        </p:txBody>
      </p:sp>
      <p:sp>
        <p:nvSpPr>
          <p:cNvPr id="170" name="Google Shape;170;p27"/>
          <p:cNvSpPr/>
          <p:nvPr/>
        </p:nvSpPr>
        <p:spPr>
          <a:xfrm>
            <a:off x="245950" y="41257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3">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28"/>
          <p:cNvSpPr txBox="1"/>
          <p:nvPr>
            <p:ph idx="1" type="body"/>
          </p:nvPr>
        </p:nvSpPr>
        <p:spPr>
          <a:xfrm>
            <a:off x="121250" y="760350"/>
            <a:ext cx="8711100" cy="39162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133350" lvl="0" marL="228600" rtl="0" algn="l">
              <a:spcBef>
                <a:spcPts val="1200"/>
              </a:spcBef>
              <a:spcAft>
                <a:spcPts val="0"/>
              </a:spcAft>
              <a:buClr>
                <a:schemeClr val="dk1"/>
              </a:buClr>
              <a:buSzPts val="1200"/>
              <a:buChar char="●"/>
            </a:pPr>
            <a:r>
              <a:rPr b="1" lang="en" sz="1200">
                <a:solidFill>
                  <a:schemeClr val="dk1"/>
                </a:solidFill>
              </a:rPr>
              <a:t>Choose Your Path</a:t>
            </a:r>
            <a:endParaRPr b="1" sz="1200">
              <a:solidFill>
                <a:schemeClr val="dk1"/>
              </a:solidFill>
            </a:endParaRPr>
          </a:p>
          <a:p>
            <a:pPr indent="-133350" lvl="1" marL="342900" rtl="0" algn="l">
              <a:spcBef>
                <a:spcPts val="0"/>
              </a:spcBef>
              <a:spcAft>
                <a:spcPts val="0"/>
              </a:spcAft>
              <a:buClr>
                <a:schemeClr val="dk1"/>
              </a:buClr>
              <a:buSzPts val="1200"/>
              <a:buChar char="○"/>
            </a:pPr>
            <a:r>
              <a:rPr lang="en" sz="1200">
                <a:solidFill>
                  <a:schemeClr val="dk1"/>
                </a:solidFill>
              </a:rPr>
              <a:t>Reflect on an aspect of your work you're curious about enhancing with AI.</a:t>
            </a:r>
            <a:endParaRPr sz="1200">
              <a:solidFill>
                <a:schemeClr val="dk1"/>
              </a:solidFill>
            </a:endParaRPr>
          </a:p>
          <a:p>
            <a:pPr indent="-133350" lvl="1" marL="342900" rtl="0" algn="l">
              <a:spcBef>
                <a:spcPts val="0"/>
              </a:spcBef>
              <a:spcAft>
                <a:spcPts val="0"/>
              </a:spcAft>
              <a:buClr>
                <a:schemeClr val="dk1"/>
              </a:buClr>
              <a:buSzPts val="1200"/>
              <a:buChar char="○"/>
            </a:pPr>
            <a:r>
              <a:rPr lang="en" sz="1200">
                <a:solidFill>
                  <a:schemeClr val="dk1"/>
                </a:solidFill>
              </a:rPr>
              <a:t>Examples: lesson planning, creating assessments, explaining complex topics, summarizing concepts at multiple levels, writing questions/rationales, grading student writing.</a:t>
            </a:r>
            <a:br>
              <a:rPr lang="en" sz="1200">
                <a:solidFill>
                  <a:schemeClr val="dk1"/>
                </a:solidFill>
              </a:rPr>
            </a:br>
            <a:endParaRPr sz="1200">
              <a:solidFill>
                <a:schemeClr val="dk1"/>
              </a:solidFill>
            </a:endParaRPr>
          </a:p>
          <a:p>
            <a:pPr indent="-133350" lvl="0" marL="228600" rtl="0" algn="l">
              <a:spcBef>
                <a:spcPts val="0"/>
              </a:spcBef>
              <a:spcAft>
                <a:spcPts val="0"/>
              </a:spcAft>
              <a:buClr>
                <a:schemeClr val="dk1"/>
              </a:buClr>
              <a:buSzPts val="1200"/>
              <a:buChar char="●"/>
            </a:pPr>
            <a:r>
              <a:rPr b="1" lang="en" sz="1200">
                <a:solidFill>
                  <a:schemeClr val="dk1"/>
                </a:solidFill>
              </a:rPr>
              <a:t>Start the Conversation</a:t>
            </a:r>
            <a:endParaRPr b="1" sz="1200">
              <a:solidFill>
                <a:schemeClr val="dk1"/>
              </a:solidFill>
            </a:endParaRPr>
          </a:p>
          <a:p>
            <a:pPr indent="-133350" lvl="1" marL="342900" rtl="0" algn="l">
              <a:spcBef>
                <a:spcPts val="0"/>
              </a:spcBef>
              <a:spcAft>
                <a:spcPts val="0"/>
              </a:spcAft>
              <a:buSzPts val="1200"/>
              <a:buChar char="○"/>
            </a:pPr>
            <a:r>
              <a:rPr lang="en" sz="1200">
                <a:solidFill>
                  <a:schemeClr val="dk1"/>
                </a:solidFill>
              </a:rPr>
              <a:t>Open your chosen AI ( use </a:t>
            </a:r>
            <a:r>
              <a:rPr lang="en" sz="1200" u="sng">
                <a:solidFill>
                  <a:schemeClr val="hlink"/>
                </a:solidFill>
                <a:hlinkClick r:id="rId3"/>
              </a:rPr>
              <a:t>MSU Copilot</a:t>
            </a:r>
            <a:r>
              <a:rPr lang="en" sz="1200">
                <a:solidFill>
                  <a:schemeClr val="dk1"/>
                </a:solidFill>
              </a:rPr>
              <a:t>).</a:t>
            </a:r>
            <a:endParaRPr sz="1200">
              <a:solidFill>
                <a:schemeClr val="dk1"/>
              </a:solidFill>
            </a:endParaRPr>
          </a:p>
          <a:p>
            <a:pPr indent="-133350" lvl="1" marL="342900" rtl="0" algn="l">
              <a:spcBef>
                <a:spcPts val="0"/>
              </a:spcBef>
              <a:spcAft>
                <a:spcPts val="0"/>
              </a:spcAft>
              <a:buSzPts val="1200"/>
              <a:buChar char="○"/>
            </a:pPr>
            <a:r>
              <a:rPr lang="en" sz="1200">
                <a:solidFill>
                  <a:schemeClr val="dk1"/>
                </a:solidFill>
              </a:rPr>
              <a:t>Try a simple prompt like: "</a:t>
            </a:r>
            <a:r>
              <a:rPr b="1" lang="en" sz="1200">
                <a:solidFill>
                  <a:schemeClr val="dk1"/>
                </a:solidFill>
              </a:rPr>
              <a:t>I'm a teacher exploring how AI can help with [YOUR CHOSEN ASPECT]. What are some ways you could assist me?</a:t>
            </a:r>
            <a:r>
              <a:rPr lang="en" sz="1200">
                <a:solidFill>
                  <a:schemeClr val="dk1"/>
                </a:solidFill>
              </a:rPr>
              <a:t>" OR </a:t>
            </a:r>
            <a:r>
              <a:rPr b="1" lang="en" sz="1200">
                <a:solidFill>
                  <a:schemeClr val="dk1"/>
                </a:solidFill>
              </a:rPr>
              <a:t>try out an example prompt on the next slide</a:t>
            </a:r>
            <a:r>
              <a:rPr lang="en" sz="1200">
                <a:solidFill>
                  <a:schemeClr val="dk1"/>
                </a:solidFill>
              </a:rPr>
              <a:t>.</a:t>
            </a:r>
            <a:br>
              <a:rPr lang="en" sz="1200">
                <a:solidFill>
                  <a:schemeClr val="dk1"/>
                </a:solidFill>
              </a:rPr>
            </a:br>
            <a:endParaRPr sz="1200">
              <a:solidFill>
                <a:schemeClr val="dk1"/>
              </a:solidFill>
            </a:endParaRPr>
          </a:p>
          <a:p>
            <a:pPr indent="-133350" lvl="0" marL="228600" rtl="0" algn="l">
              <a:spcBef>
                <a:spcPts val="0"/>
              </a:spcBef>
              <a:spcAft>
                <a:spcPts val="0"/>
              </a:spcAft>
              <a:buClr>
                <a:schemeClr val="dk1"/>
              </a:buClr>
              <a:buSzPts val="1200"/>
              <a:buChar char="●"/>
            </a:pPr>
            <a:r>
              <a:rPr b="1" lang="en" sz="1200">
                <a:solidFill>
                  <a:schemeClr val="dk1"/>
                </a:solidFill>
              </a:rPr>
              <a:t>Free Exploration</a:t>
            </a:r>
            <a:endParaRPr b="1" sz="1200">
              <a:solidFill>
                <a:schemeClr val="dk1"/>
              </a:solidFill>
            </a:endParaRPr>
          </a:p>
          <a:p>
            <a:pPr indent="-133350" lvl="1" marL="342900" rtl="0" algn="l">
              <a:spcBef>
                <a:spcPts val="0"/>
              </a:spcBef>
              <a:spcAft>
                <a:spcPts val="0"/>
              </a:spcAft>
              <a:buClr>
                <a:schemeClr val="dk1"/>
              </a:buClr>
              <a:buSzPts val="1200"/>
              <a:buChar char="○"/>
            </a:pPr>
            <a:r>
              <a:rPr lang="en" sz="1200">
                <a:solidFill>
                  <a:schemeClr val="dk1"/>
                </a:solidFill>
              </a:rPr>
              <a:t>Follow your curiosity! Ask follow-up questions based on the AI's responses.</a:t>
            </a:r>
            <a:endParaRPr sz="1200">
              <a:solidFill>
                <a:schemeClr val="dk1"/>
              </a:solidFill>
            </a:endParaRPr>
          </a:p>
          <a:p>
            <a:pPr indent="-133350" lvl="1" marL="342900" rtl="0" algn="l">
              <a:spcBef>
                <a:spcPts val="0"/>
              </a:spcBef>
              <a:spcAft>
                <a:spcPts val="0"/>
              </a:spcAft>
              <a:buClr>
                <a:schemeClr val="dk1"/>
              </a:buClr>
              <a:buSzPts val="1200"/>
              <a:buChar char="○"/>
            </a:pPr>
            <a:r>
              <a:rPr lang="en" sz="1200">
                <a:solidFill>
                  <a:schemeClr val="dk1"/>
                </a:solidFill>
              </a:rPr>
              <a:t>Wondering about useful AI apps for education? Try asking with a prompt like, “</a:t>
            </a:r>
            <a:r>
              <a:rPr b="1" lang="en" sz="1200">
                <a:solidFill>
                  <a:schemeClr val="dk1"/>
                </a:solidFill>
              </a:rPr>
              <a:t>Give me five highly rated AI apps for medical school instructors.</a:t>
            </a:r>
            <a:r>
              <a:rPr lang="en" sz="1200">
                <a:solidFill>
                  <a:schemeClr val="dk1"/>
                </a:solidFill>
              </a:rPr>
              <a:t>”</a:t>
            </a:r>
            <a:br>
              <a:rPr lang="en" sz="1200">
                <a:solidFill>
                  <a:schemeClr val="dk1"/>
                </a:solidFill>
              </a:rPr>
            </a:br>
            <a:endParaRPr sz="1200">
              <a:solidFill>
                <a:schemeClr val="dk1"/>
              </a:solidFill>
            </a:endParaRPr>
          </a:p>
          <a:p>
            <a:pPr indent="-133350" lvl="0" marL="228600" rtl="0" algn="l">
              <a:spcBef>
                <a:spcPts val="0"/>
              </a:spcBef>
              <a:spcAft>
                <a:spcPts val="0"/>
              </a:spcAft>
              <a:buClr>
                <a:schemeClr val="dk1"/>
              </a:buClr>
              <a:buSzPts val="1200"/>
              <a:buChar char="●"/>
            </a:pPr>
            <a:r>
              <a:rPr b="1" lang="en" sz="1200">
                <a:solidFill>
                  <a:schemeClr val="dk1"/>
                </a:solidFill>
              </a:rPr>
              <a:t>Reflection Prompt</a:t>
            </a:r>
            <a:endParaRPr b="1" sz="1200">
              <a:solidFill>
                <a:schemeClr val="dk1"/>
              </a:solidFill>
            </a:endParaRPr>
          </a:p>
          <a:p>
            <a:pPr indent="-133350" lvl="1" marL="342900" rtl="0" algn="l">
              <a:spcBef>
                <a:spcPts val="0"/>
              </a:spcBef>
              <a:spcAft>
                <a:spcPts val="0"/>
              </a:spcAft>
              <a:buClr>
                <a:schemeClr val="dk1"/>
              </a:buClr>
              <a:buSzPts val="1200"/>
              <a:buChar char="○"/>
            </a:pPr>
            <a:r>
              <a:rPr lang="en" sz="1200">
                <a:solidFill>
                  <a:schemeClr val="dk1"/>
                </a:solidFill>
              </a:rPr>
              <a:t>Ask the AI: "What are some potential benefits and challenges of using AI for </a:t>
            </a:r>
            <a:br>
              <a:rPr lang="en" sz="1200">
                <a:solidFill>
                  <a:schemeClr val="dk1"/>
                </a:solidFill>
              </a:rPr>
            </a:br>
            <a:r>
              <a:rPr lang="en" sz="1200">
                <a:solidFill>
                  <a:schemeClr val="dk1"/>
                </a:solidFill>
              </a:rPr>
              <a:t>[YOUR CHOSEN ASPECT] in education?"</a:t>
            </a:r>
            <a:endParaRPr b="1" i="1" sz="1200">
              <a:solidFill>
                <a:srgbClr val="89596E"/>
              </a:solidFill>
            </a:endParaRPr>
          </a:p>
        </p:txBody>
      </p:sp>
      <p:sp>
        <p:nvSpPr>
          <p:cNvPr id="176" name="Google Shape;176;p28"/>
          <p:cNvSpPr txBox="1"/>
          <p:nvPr/>
        </p:nvSpPr>
        <p:spPr>
          <a:xfrm>
            <a:off x="1809900" y="4796700"/>
            <a:ext cx="5524200" cy="346800"/>
          </a:xfrm>
          <a:prstGeom prst="rect">
            <a:avLst/>
          </a:prstGeom>
          <a:solidFill>
            <a:srgbClr val="89596E"/>
          </a:solidFill>
          <a:ln cap="flat" cmpd="sng" w="9525">
            <a:solidFill>
              <a:srgbClr val="6A4455"/>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a:solidFill>
                  <a:schemeClr val="lt1"/>
                </a:solidFill>
                <a:latin typeface="Comfortaa"/>
                <a:ea typeface="Comfortaa"/>
                <a:cs typeface="Comfortaa"/>
                <a:sym typeface="Comfortaa"/>
              </a:rPr>
              <a:t>→  </a:t>
            </a:r>
            <a:r>
              <a:rPr b="1" i="1" lang="en">
                <a:solidFill>
                  <a:schemeClr val="lt1"/>
                </a:solidFill>
                <a:latin typeface="Comfortaa"/>
                <a:ea typeface="Comfortaa"/>
                <a:cs typeface="Comfortaa"/>
                <a:sym typeface="Comfortaa"/>
              </a:rPr>
              <a:t>continue to the next slide for EXAMPLE PROMPTS  →</a:t>
            </a:r>
            <a:endParaRPr b="1" i="1">
              <a:solidFill>
                <a:schemeClr val="lt1"/>
              </a:solidFill>
              <a:latin typeface="Comfortaa"/>
              <a:ea typeface="Comfortaa"/>
              <a:cs typeface="Comfortaa"/>
              <a:sym typeface="Comfortaa"/>
            </a:endParaRPr>
          </a:p>
        </p:txBody>
      </p:sp>
      <p:sp>
        <p:nvSpPr>
          <p:cNvPr id="177" name="Google Shape;177;p28"/>
          <p:cNvSpPr/>
          <p:nvPr/>
        </p:nvSpPr>
        <p:spPr>
          <a:xfrm>
            <a:off x="7506575" y="0"/>
            <a:ext cx="1637100" cy="640200"/>
          </a:xfrm>
          <a:prstGeom prst="round2DiagRect">
            <a:avLst>
              <a:gd fmla="val 16667" name="adj1"/>
              <a:gd fmla="val 0" name="adj2"/>
            </a:avLst>
          </a:prstGeom>
          <a:solidFill>
            <a:srgbClr val="F5F5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 #1</a:t>
            </a:r>
            <a:endParaRPr>
              <a:solidFill>
                <a:srgbClr val="5C4033"/>
              </a:solidFill>
              <a:latin typeface="Comfortaa"/>
              <a:ea typeface="Comfortaa"/>
              <a:cs typeface="Comfortaa"/>
              <a:sym typeface="Comfortaa"/>
            </a:endParaRPr>
          </a:p>
        </p:txBody>
      </p:sp>
      <p:sp>
        <p:nvSpPr>
          <p:cNvPr id="178" name="Google Shape;178;p28"/>
          <p:cNvSpPr txBox="1"/>
          <p:nvPr>
            <p:ph idx="1" type="body"/>
          </p:nvPr>
        </p:nvSpPr>
        <p:spPr>
          <a:xfrm>
            <a:off x="128525" y="97500"/>
            <a:ext cx="6863700" cy="445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89596E"/>
                </a:solidFill>
              </a:rPr>
              <a:t>GUIDED EXPLORATION OF MSU COPILOT</a:t>
            </a:r>
            <a:endParaRPr b="1">
              <a:solidFill>
                <a:srgbClr val="89596E"/>
              </a:solidFill>
            </a:endParaRPr>
          </a:p>
          <a:p>
            <a:pPr indent="0" lvl="0" marL="0" rtl="0" algn="l">
              <a:spcBef>
                <a:spcPts val="1200"/>
              </a:spcBef>
              <a:spcAft>
                <a:spcPts val="1200"/>
              </a:spcAft>
              <a:buNone/>
            </a:pPr>
            <a:r>
              <a:t/>
            </a:r>
            <a:endParaRPr b="1" sz="1200">
              <a:solidFill>
                <a:schemeClr val="dk1"/>
              </a:solidFill>
            </a:endParaRPr>
          </a:p>
        </p:txBody>
      </p:sp>
      <p:sp>
        <p:nvSpPr>
          <p:cNvPr id="179" name="Google Shape;179;p28"/>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4">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3" name="Shape 183"/>
        <p:cNvGrpSpPr/>
        <p:nvPr/>
      </p:nvGrpSpPr>
      <p:grpSpPr>
        <a:xfrm>
          <a:off x="0" y="0"/>
          <a:ext cx="0" cy="0"/>
          <a:chOff x="0" y="0"/>
          <a:chExt cx="0" cy="0"/>
        </a:xfrm>
      </p:grpSpPr>
      <p:graphicFrame>
        <p:nvGraphicFramePr>
          <p:cNvPr id="184" name="Google Shape;184;p29"/>
          <p:cNvGraphicFramePr/>
          <p:nvPr/>
        </p:nvGraphicFramePr>
        <p:xfrm>
          <a:off x="77775" y="851263"/>
          <a:ext cx="3000000" cy="3000000"/>
        </p:xfrm>
        <a:graphic>
          <a:graphicData uri="http://schemas.openxmlformats.org/drawingml/2006/table">
            <a:tbl>
              <a:tblPr>
                <a:noFill/>
                <a:tableStyleId>{8F9ED433-06A7-430F-B33E-2BE5CDC5200D}</a:tableStyleId>
              </a:tblPr>
              <a:tblGrid>
                <a:gridCol w="8988425"/>
              </a:tblGrid>
              <a:tr h="575875">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Generate quiz/exam questions + rationales:</a:t>
                      </a:r>
                      <a:r>
                        <a:rPr lang="en" sz="1200">
                          <a:solidFill>
                            <a:srgbClr val="89596E"/>
                          </a:solidFill>
                          <a:latin typeface="Comfortaa"/>
                          <a:ea typeface="Comfortaa"/>
                          <a:cs typeface="Comfortaa"/>
                          <a:sym typeface="Comfortaa"/>
                        </a:rPr>
                        <a:t> </a:t>
                      </a:r>
                      <a:r>
                        <a:rPr lang="en" sz="1200">
                          <a:latin typeface="Comfortaa"/>
                          <a:ea typeface="Comfortaa"/>
                          <a:cs typeface="Comfortaa"/>
                          <a:sym typeface="Comfortaa"/>
                        </a:rPr>
                        <a:t>"Create multiple-choice questions for a pharmacology course on drug interactions. Include rationales for correct and incorrect options, focusing on real-world scenarios students may encounter in clinical practice."</a:t>
                      </a:r>
                      <a:endParaRPr sz="1200">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r h="323325">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Generate learning objectives:</a:t>
                      </a:r>
                      <a:r>
                        <a:rPr lang="en" sz="1200">
                          <a:solidFill>
                            <a:schemeClr val="dk1"/>
                          </a:solidFill>
                          <a:latin typeface="Comfortaa"/>
                          <a:ea typeface="Comfortaa"/>
                          <a:cs typeface="Comfortaa"/>
                          <a:sym typeface="Comfortaa"/>
                        </a:rPr>
                        <a:t> "Develop learning objectives for a module on cardiovascular health aimed at second-year medical students. Ensure objectives are specific, measurable, and aligned with core competencies in clinical knowledge and patient care."</a:t>
                      </a:r>
                      <a:endParaRPr sz="1200">
                        <a:solidFill>
                          <a:schemeClr val="dk1"/>
                        </a:solidFill>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r h="197075">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Differentiate content for multiple learner levels:</a:t>
                      </a:r>
                      <a:r>
                        <a:rPr lang="en" sz="1200">
                          <a:solidFill>
                            <a:schemeClr val="dk1"/>
                          </a:solidFill>
                          <a:latin typeface="Comfortaa"/>
                          <a:ea typeface="Comfortaa"/>
                          <a:cs typeface="Comfortaa"/>
                          <a:sym typeface="Comfortaa"/>
                        </a:rPr>
                        <a:t> "Explain the pathophysiology of diabetes mellitus at three levels: for undergraduate pre-med students, first-year medical students, and advanced medical students preparing for clinical rotations."</a:t>
                      </a:r>
                      <a:endParaRPr sz="1200">
                        <a:solidFill>
                          <a:schemeClr val="dk1"/>
                        </a:solidFill>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r h="371075">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Accessibility: Generate alt-text for charts, images and graphics:</a:t>
                      </a:r>
                      <a:r>
                        <a:rPr lang="en" sz="1200">
                          <a:solidFill>
                            <a:schemeClr val="dk1"/>
                          </a:solidFill>
                          <a:latin typeface="Comfortaa"/>
                          <a:ea typeface="Comfortaa"/>
                          <a:cs typeface="Comfortaa"/>
                          <a:sym typeface="Comfortaa"/>
                        </a:rPr>
                        <a:t> "Provide alt-text for the attached image." </a:t>
                      </a:r>
                      <a:br>
                        <a:rPr lang="en" sz="1200">
                          <a:solidFill>
                            <a:schemeClr val="dk1"/>
                          </a:solidFill>
                          <a:latin typeface="Comfortaa"/>
                          <a:ea typeface="Comfortaa"/>
                          <a:cs typeface="Comfortaa"/>
                          <a:sym typeface="Comfortaa"/>
                        </a:rPr>
                      </a:br>
                      <a:r>
                        <a:rPr i="1" lang="en" sz="1200">
                          <a:solidFill>
                            <a:schemeClr val="dk1"/>
                          </a:solidFill>
                          <a:latin typeface="Comfortaa"/>
                          <a:ea typeface="Comfortaa"/>
                          <a:cs typeface="Comfortaa"/>
                          <a:sym typeface="Comfortaa"/>
                        </a:rPr>
                        <a:t>(does not work with MSU Copilot)</a:t>
                      </a:r>
                      <a:endParaRPr i="1" sz="1200">
                        <a:solidFill>
                          <a:schemeClr val="dk1"/>
                        </a:solidFill>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r h="343850">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Brainstorming new ideas and perspectives:</a:t>
                      </a:r>
                      <a:r>
                        <a:rPr lang="en" sz="1200">
                          <a:solidFill>
                            <a:schemeClr val="dk1"/>
                          </a:solidFill>
                          <a:latin typeface="Comfortaa"/>
                          <a:ea typeface="Comfortaa"/>
                          <a:cs typeface="Comfortaa"/>
                          <a:sym typeface="Comfortaa"/>
                        </a:rPr>
                        <a:t> "Brainstorm innovative ways to teach complex anatomy topics to students, incorporating digital tools and 3D models to enhance student engagement."</a:t>
                      </a:r>
                      <a:endParaRPr sz="1200">
                        <a:solidFill>
                          <a:schemeClr val="dk1"/>
                        </a:solidFill>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r h="575850">
                <a:tc>
                  <a:txBody>
                    <a:bodyPr/>
                    <a:lstStyle/>
                    <a:p>
                      <a:pPr indent="0" lvl="0" marL="0" rtl="0" algn="l">
                        <a:spcBef>
                          <a:spcPts val="0"/>
                        </a:spcBef>
                        <a:spcAft>
                          <a:spcPts val="0"/>
                        </a:spcAft>
                        <a:buNone/>
                      </a:pPr>
                      <a:r>
                        <a:rPr b="1" lang="en" sz="1200">
                          <a:solidFill>
                            <a:srgbClr val="6A4455"/>
                          </a:solidFill>
                          <a:highlight>
                            <a:srgbClr val="ECD1D5"/>
                          </a:highlight>
                          <a:latin typeface="Comfortaa"/>
                          <a:ea typeface="Comfortaa"/>
                          <a:cs typeface="Comfortaa"/>
                          <a:sym typeface="Comfortaa"/>
                        </a:rPr>
                        <a:t>Create your own </a:t>
                      </a:r>
                      <a:r>
                        <a:rPr b="1" lang="en" sz="1200" u="sng">
                          <a:solidFill>
                            <a:srgbClr val="6A4455"/>
                          </a:solidFill>
                          <a:highlight>
                            <a:srgbClr val="ECD1D5"/>
                          </a:highlight>
                          <a:latin typeface="Comfortaa"/>
                          <a:ea typeface="Comfortaa"/>
                          <a:cs typeface="Comfortaa"/>
                          <a:sym typeface="Comfortaa"/>
                          <a:hlinkClick r:id="rId3">
                            <a:extLst>
                              <a:ext uri="{A12FA001-AC4F-418D-AE19-62706E023703}">
                                <ahyp:hlinkClr val="tx"/>
                              </a:ext>
                            </a:extLst>
                          </a:hlinkClick>
                        </a:rPr>
                        <a:t>Virtual Patient</a:t>
                      </a:r>
                      <a:r>
                        <a:rPr b="1" lang="en" sz="1200">
                          <a:solidFill>
                            <a:srgbClr val="6A4455"/>
                          </a:solidFill>
                          <a:highlight>
                            <a:srgbClr val="ECD1D5"/>
                          </a:highlight>
                          <a:latin typeface="Comfortaa"/>
                          <a:ea typeface="Comfortaa"/>
                          <a:cs typeface="Comfortaa"/>
                          <a:sym typeface="Comfortaa"/>
                        </a:rPr>
                        <a:t> description:</a:t>
                      </a:r>
                      <a:r>
                        <a:rPr lang="en" sz="1200">
                          <a:solidFill>
                            <a:schemeClr val="dk1"/>
                          </a:solidFill>
                          <a:latin typeface="Comfortaa"/>
                          <a:ea typeface="Comfortaa"/>
                          <a:cs typeface="Comfortaa"/>
                          <a:sym typeface="Comfortaa"/>
                        </a:rPr>
                        <a:t> "Develop a virtual patient scenario for students to practice diagnosing and treating acute myocardial infarction. Include patient history, symptoms, lab results, and potential treatment pathways." </a:t>
                      </a:r>
                      <a:endParaRPr sz="1200">
                        <a:solidFill>
                          <a:schemeClr val="dk1"/>
                        </a:solidFill>
                        <a:latin typeface="Comfortaa"/>
                        <a:ea typeface="Comfortaa"/>
                        <a:cs typeface="Comfortaa"/>
                        <a:sym typeface="Comfortaa"/>
                      </a:endParaRPr>
                    </a:p>
                  </a:txBody>
                  <a:tcPr marT="91425" marB="91425" marR="91425" marL="91425">
                    <a:lnL cap="flat" cmpd="sng" w="9525">
                      <a:solidFill>
                        <a:srgbClr val="89596E"/>
                      </a:solidFill>
                      <a:prstDash val="solid"/>
                      <a:round/>
                      <a:headEnd len="sm" w="sm" type="none"/>
                      <a:tailEnd len="sm" w="sm" type="none"/>
                    </a:lnL>
                    <a:lnR cap="flat" cmpd="sng" w="9525">
                      <a:solidFill>
                        <a:srgbClr val="89596E"/>
                      </a:solidFill>
                      <a:prstDash val="solid"/>
                      <a:round/>
                      <a:headEnd len="sm" w="sm" type="none"/>
                      <a:tailEnd len="sm" w="sm" type="none"/>
                    </a:lnR>
                    <a:lnT cap="flat" cmpd="sng" w="9525">
                      <a:solidFill>
                        <a:srgbClr val="89596E"/>
                      </a:solidFill>
                      <a:prstDash val="solid"/>
                      <a:round/>
                      <a:headEnd len="sm" w="sm" type="none"/>
                      <a:tailEnd len="sm" w="sm" type="none"/>
                    </a:lnT>
                    <a:lnB cap="flat" cmpd="sng" w="9525">
                      <a:solidFill>
                        <a:srgbClr val="89596E"/>
                      </a:solidFill>
                      <a:prstDash val="solid"/>
                      <a:round/>
                      <a:headEnd len="sm" w="sm" type="none"/>
                      <a:tailEnd len="sm" w="sm" type="none"/>
                    </a:lnB>
                  </a:tcPr>
                </a:tc>
              </a:tr>
            </a:tbl>
          </a:graphicData>
        </a:graphic>
      </p:graphicFrame>
      <p:sp>
        <p:nvSpPr>
          <p:cNvPr id="185" name="Google Shape;185;p29"/>
          <p:cNvSpPr/>
          <p:nvPr/>
        </p:nvSpPr>
        <p:spPr>
          <a:xfrm>
            <a:off x="7506575" y="0"/>
            <a:ext cx="1637100" cy="640200"/>
          </a:xfrm>
          <a:prstGeom prst="round2DiagRect">
            <a:avLst>
              <a:gd fmla="val 16667" name="adj1"/>
              <a:gd fmla="val 0" name="adj2"/>
            </a:avLst>
          </a:prstGeom>
          <a:solidFill>
            <a:srgbClr val="59828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CD1D5"/>
                </a:solidFill>
                <a:latin typeface="Comfortaa"/>
                <a:ea typeface="Comfortaa"/>
                <a:cs typeface="Comfortaa"/>
                <a:sym typeface="Comfortaa"/>
              </a:rPr>
              <a:t>BEGINNER</a:t>
            </a:r>
            <a:br>
              <a:rPr lang="en">
                <a:solidFill>
                  <a:srgbClr val="ECD1D5"/>
                </a:solidFill>
                <a:latin typeface="Comfortaa"/>
                <a:ea typeface="Comfortaa"/>
                <a:cs typeface="Comfortaa"/>
                <a:sym typeface="Comfortaa"/>
              </a:rPr>
            </a:br>
            <a:r>
              <a:rPr lang="en">
                <a:solidFill>
                  <a:schemeClr val="lt1"/>
                </a:solidFill>
                <a:latin typeface="Comfortaa"/>
                <a:ea typeface="Comfortaa"/>
                <a:cs typeface="Comfortaa"/>
                <a:sym typeface="Comfortaa"/>
              </a:rPr>
              <a:t>ACTIVITY #1</a:t>
            </a:r>
            <a:endParaRPr>
              <a:latin typeface="Comfortaa"/>
              <a:ea typeface="Comfortaa"/>
              <a:cs typeface="Comfortaa"/>
              <a:sym typeface="Comfortaa"/>
            </a:endParaRPr>
          </a:p>
        </p:txBody>
      </p:sp>
      <p:sp>
        <p:nvSpPr>
          <p:cNvPr id="186" name="Google Shape;186;p29"/>
          <p:cNvSpPr/>
          <p:nvPr/>
        </p:nvSpPr>
        <p:spPr>
          <a:xfrm>
            <a:off x="7506575" y="0"/>
            <a:ext cx="1637100" cy="640200"/>
          </a:xfrm>
          <a:prstGeom prst="round2DiagRect">
            <a:avLst>
              <a:gd fmla="val 16667" name="adj1"/>
              <a:gd fmla="val 0" name="adj2"/>
            </a:avLst>
          </a:prstGeom>
          <a:solidFill>
            <a:srgbClr val="F5F5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 #1</a:t>
            </a:r>
            <a:endParaRPr>
              <a:solidFill>
                <a:srgbClr val="5C4033"/>
              </a:solidFill>
              <a:latin typeface="Comfortaa"/>
              <a:ea typeface="Comfortaa"/>
              <a:cs typeface="Comfortaa"/>
              <a:sym typeface="Comfortaa"/>
            </a:endParaRPr>
          </a:p>
        </p:txBody>
      </p:sp>
      <p:sp>
        <p:nvSpPr>
          <p:cNvPr id="187" name="Google Shape;187;p29"/>
          <p:cNvSpPr txBox="1"/>
          <p:nvPr>
            <p:ph idx="1" type="body"/>
          </p:nvPr>
        </p:nvSpPr>
        <p:spPr>
          <a:xfrm>
            <a:off x="128525" y="97500"/>
            <a:ext cx="6863700" cy="445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89596E"/>
                </a:solidFill>
              </a:rPr>
              <a:t>EXAMPLE PROMPTS</a:t>
            </a:r>
            <a:endParaRPr b="1">
              <a:solidFill>
                <a:srgbClr val="89596E"/>
              </a:solidFill>
            </a:endParaRPr>
          </a:p>
          <a:p>
            <a:pPr indent="0" lvl="0" marL="0" rtl="0" algn="l">
              <a:spcBef>
                <a:spcPts val="1200"/>
              </a:spcBef>
              <a:spcAft>
                <a:spcPts val="1200"/>
              </a:spcAft>
              <a:buNone/>
            </a:pPr>
            <a:r>
              <a:t/>
            </a:r>
            <a:endParaRPr b="1" sz="12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30"/>
          <p:cNvSpPr txBox="1"/>
          <p:nvPr>
            <p:ph idx="1" type="body"/>
          </p:nvPr>
        </p:nvSpPr>
        <p:spPr>
          <a:xfrm>
            <a:off x="128525" y="97500"/>
            <a:ext cx="6863700" cy="445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89596E"/>
                </a:solidFill>
              </a:rPr>
              <a:t>SAVING YOUR PROMPT IN MSU COPILOT</a:t>
            </a:r>
            <a:endParaRPr b="1">
              <a:solidFill>
                <a:srgbClr val="89596E"/>
              </a:solidFill>
            </a:endParaRPr>
          </a:p>
          <a:p>
            <a:pPr indent="0" lvl="0" marL="0" rtl="0" algn="l">
              <a:spcBef>
                <a:spcPts val="1200"/>
              </a:spcBef>
              <a:spcAft>
                <a:spcPts val="1200"/>
              </a:spcAft>
              <a:buNone/>
            </a:pPr>
            <a:r>
              <a:t/>
            </a:r>
            <a:endParaRPr b="1" sz="1200">
              <a:solidFill>
                <a:schemeClr val="dk1"/>
              </a:solidFill>
            </a:endParaRPr>
          </a:p>
        </p:txBody>
      </p:sp>
      <p:sp>
        <p:nvSpPr>
          <p:cNvPr id="193" name="Google Shape;193;p30"/>
          <p:cNvSpPr/>
          <p:nvPr/>
        </p:nvSpPr>
        <p:spPr>
          <a:xfrm>
            <a:off x="7506575" y="0"/>
            <a:ext cx="1637100" cy="640200"/>
          </a:xfrm>
          <a:prstGeom prst="round2DiagRect">
            <a:avLst>
              <a:gd fmla="val 16667" name="adj1"/>
              <a:gd fmla="val 0" name="adj2"/>
            </a:avLst>
          </a:prstGeom>
          <a:solidFill>
            <a:srgbClr val="59828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CD1D5"/>
                </a:solidFill>
                <a:latin typeface="Comfortaa"/>
                <a:ea typeface="Comfortaa"/>
                <a:cs typeface="Comfortaa"/>
                <a:sym typeface="Comfortaa"/>
              </a:rPr>
              <a:t>BEGINNER</a:t>
            </a:r>
            <a:br>
              <a:rPr lang="en">
                <a:solidFill>
                  <a:srgbClr val="ECD1D5"/>
                </a:solidFill>
                <a:latin typeface="Comfortaa"/>
                <a:ea typeface="Comfortaa"/>
                <a:cs typeface="Comfortaa"/>
                <a:sym typeface="Comfortaa"/>
              </a:rPr>
            </a:br>
            <a:r>
              <a:rPr lang="en">
                <a:solidFill>
                  <a:schemeClr val="lt1"/>
                </a:solidFill>
                <a:latin typeface="Comfortaa"/>
                <a:ea typeface="Comfortaa"/>
                <a:cs typeface="Comfortaa"/>
                <a:sym typeface="Comfortaa"/>
              </a:rPr>
              <a:t>ACTIVITY #1</a:t>
            </a:r>
            <a:endParaRPr>
              <a:latin typeface="Comfortaa"/>
              <a:ea typeface="Comfortaa"/>
              <a:cs typeface="Comfortaa"/>
              <a:sym typeface="Comfortaa"/>
            </a:endParaRPr>
          </a:p>
        </p:txBody>
      </p:sp>
      <p:sp>
        <p:nvSpPr>
          <p:cNvPr id="194" name="Google Shape;194;p30"/>
          <p:cNvSpPr/>
          <p:nvPr/>
        </p:nvSpPr>
        <p:spPr>
          <a:xfrm>
            <a:off x="7506575" y="0"/>
            <a:ext cx="1637100" cy="640200"/>
          </a:xfrm>
          <a:prstGeom prst="round2DiagRect">
            <a:avLst>
              <a:gd fmla="val 16667" name="adj1"/>
              <a:gd fmla="val 0" name="adj2"/>
            </a:avLst>
          </a:prstGeom>
          <a:solidFill>
            <a:srgbClr val="F5F5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 #1</a:t>
            </a:r>
            <a:endParaRPr>
              <a:solidFill>
                <a:srgbClr val="5C4033"/>
              </a:solidFill>
              <a:latin typeface="Comfortaa"/>
              <a:ea typeface="Comfortaa"/>
              <a:cs typeface="Comfortaa"/>
              <a:sym typeface="Comfortaa"/>
            </a:endParaRPr>
          </a:p>
        </p:txBody>
      </p:sp>
      <p:sp>
        <p:nvSpPr>
          <p:cNvPr id="195" name="Google Shape;195;p30"/>
          <p:cNvSpPr txBox="1"/>
          <p:nvPr/>
        </p:nvSpPr>
        <p:spPr>
          <a:xfrm>
            <a:off x="5322950" y="3144300"/>
            <a:ext cx="3705300" cy="18468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2"/>
                </a:solidFill>
                <a:latin typeface="Comfortaa"/>
                <a:ea typeface="Comfortaa"/>
                <a:cs typeface="Comfortaa"/>
                <a:sym typeface="Comfortaa"/>
              </a:rPr>
              <a:t>"Alien Abduction"</a:t>
            </a:r>
            <a:endParaRPr sz="10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dk2"/>
              </a:solidFill>
              <a:latin typeface="Comfortaa"/>
              <a:ea typeface="Comfortaa"/>
              <a:cs typeface="Comfortaa"/>
              <a:sym typeface="Comfortaa"/>
            </a:endParaRPr>
          </a:p>
          <a:p>
            <a:pPr indent="0" lvl="0" marL="0" rtl="0" algn="l">
              <a:spcBef>
                <a:spcPts val="0"/>
              </a:spcBef>
              <a:spcAft>
                <a:spcPts val="0"/>
              </a:spcAft>
              <a:buNone/>
            </a:pPr>
            <a:r>
              <a:rPr lang="en" sz="1000">
                <a:solidFill>
                  <a:schemeClr val="dk2"/>
                </a:solidFill>
                <a:latin typeface="Comfortaa"/>
                <a:ea typeface="Comfortaa"/>
                <a:cs typeface="Comfortaa"/>
                <a:sym typeface="Comfortaa"/>
              </a:rPr>
              <a:t>Hello,</a:t>
            </a:r>
            <a:endParaRPr sz="1000">
              <a:solidFill>
                <a:schemeClr val="dk2"/>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000">
              <a:solidFill>
                <a:schemeClr val="dk2"/>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1000">
                <a:solidFill>
                  <a:schemeClr val="dk2"/>
                </a:solidFill>
                <a:latin typeface="Comfortaa"/>
                <a:ea typeface="Comfortaa"/>
                <a:cs typeface="Comfortaa"/>
                <a:sym typeface="Comfortaa"/>
              </a:rPr>
              <a:t>I've been abducted by aliens and taken to a galaxy far, far away. I'll be back on [Return Date]. If you need immediate assistance, please contact [Colleague's Name] at [Colleague's Email]. Otherwise, I'll get back to you once I've returned to Earth.</a:t>
            </a:r>
            <a:endParaRPr sz="10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dk2"/>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lang="en" sz="1000">
                <a:solidFill>
                  <a:schemeClr val="dk2"/>
                </a:solidFill>
                <a:latin typeface="Comfortaa"/>
                <a:ea typeface="Comfortaa"/>
                <a:cs typeface="Comfortaa"/>
                <a:sym typeface="Comfortaa"/>
              </a:rPr>
              <a:t>Regards,</a:t>
            </a:r>
            <a:endParaRPr sz="1000">
              <a:solidFill>
                <a:schemeClr val="dk2"/>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10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000">
              <a:solidFill>
                <a:schemeClr val="dk2"/>
              </a:solidFill>
              <a:latin typeface="Comfortaa"/>
              <a:ea typeface="Comfortaa"/>
              <a:cs typeface="Comfortaa"/>
              <a:sym typeface="Comfortaa"/>
            </a:endParaRPr>
          </a:p>
        </p:txBody>
      </p:sp>
      <p:pic>
        <p:nvPicPr>
          <p:cNvPr id="196" name="Google Shape;196;p30"/>
          <p:cNvPicPr preferRelativeResize="0"/>
          <p:nvPr/>
        </p:nvPicPr>
        <p:blipFill>
          <a:blip r:embed="rId3">
            <a:alphaModFix/>
          </a:blip>
          <a:stretch>
            <a:fillRect/>
          </a:stretch>
        </p:blipFill>
        <p:spPr>
          <a:xfrm>
            <a:off x="70225" y="701275"/>
            <a:ext cx="5163496" cy="4289826"/>
          </a:xfrm>
          <a:prstGeom prst="rect">
            <a:avLst/>
          </a:prstGeom>
          <a:noFill/>
          <a:ln>
            <a:noFill/>
          </a:ln>
        </p:spPr>
      </p:pic>
      <p:sp>
        <p:nvSpPr>
          <p:cNvPr id="197" name="Google Shape;197;p30"/>
          <p:cNvSpPr txBox="1"/>
          <p:nvPr/>
        </p:nvSpPr>
        <p:spPr>
          <a:xfrm>
            <a:off x="5322950" y="1016025"/>
            <a:ext cx="3705300" cy="18468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Comfortaa"/>
                <a:ea typeface="Comfortaa"/>
                <a:cs typeface="Comfortaa"/>
                <a:sym typeface="Comfortaa"/>
              </a:rPr>
              <a:t>To save your prompts in MS Copilot:</a:t>
            </a:r>
            <a:endParaRPr b="1">
              <a:solidFill>
                <a:schemeClr val="dk2"/>
              </a:solidFill>
              <a:latin typeface="Comfortaa"/>
              <a:ea typeface="Comfortaa"/>
              <a:cs typeface="Comfortaa"/>
              <a:sym typeface="Comfortaa"/>
            </a:endParaRPr>
          </a:p>
          <a:p>
            <a:pPr indent="0" lvl="0" marL="0" rtl="0" algn="l">
              <a:spcBef>
                <a:spcPts val="0"/>
              </a:spcBef>
              <a:spcAft>
                <a:spcPts val="0"/>
              </a:spcAft>
              <a:buNone/>
            </a:pPr>
            <a:r>
              <a:t/>
            </a:r>
            <a:endParaRPr>
              <a:solidFill>
                <a:schemeClr val="dk2"/>
              </a:solidFill>
              <a:latin typeface="Comfortaa"/>
              <a:ea typeface="Comfortaa"/>
              <a:cs typeface="Comfortaa"/>
              <a:sym typeface="Comfortaa"/>
            </a:endParaRPr>
          </a:p>
          <a:p>
            <a:pPr indent="0" lvl="0" marL="0" rtl="0" algn="l">
              <a:spcBef>
                <a:spcPts val="0"/>
              </a:spcBef>
              <a:spcAft>
                <a:spcPts val="0"/>
              </a:spcAft>
              <a:buNone/>
            </a:pPr>
            <a:r>
              <a:rPr lang="en">
                <a:solidFill>
                  <a:schemeClr val="dk2"/>
                </a:solidFill>
                <a:latin typeface="Comfortaa"/>
                <a:ea typeface="Comfortaa"/>
                <a:cs typeface="Comfortaa"/>
                <a:sym typeface="Comfortaa"/>
              </a:rPr>
              <a:t>After running the prompt, scroll to the prompt, hover over the bookmark symbol and select “Save prompt.”</a:t>
            </a:r>
            <a:endParaRPr>
              <a:solidFill>
                <a:schemeClr val="dk2"/>
              </a:solidFill>
              <a:latin typeface="Comfortaa"/>
              <a:ea typeface="Comfortaa"/>
              <a:cs typeface="Comfortaa"/>
              <a:sym typeface="Comfortaa"/>
            </a:endParaRPr>
          </a:p>
          <a:p>
            <a:pPr indent="0" lvl="0" marL="0" rtl="0" algn="l">
              <a:spcBef>
                <a:spcPts val="0"/>
              </a:spcBef>
              <a:spcAft>
                <a:spcPts val="0"/>
              </a:spcAft>
              <a:buNone/>
            </a:pPr>
            <a:r>
              <a:t/>
            </a:r>
            <a:endParaRPr>
              <a:solidFill>
                <a:schemeClr val="dk2"/>
              </a:solidFill>
              <a:latin typeface="Comfortaa"/>
              <a:ea typeface="Comfortaa"/>
              <a:cs typeface="Comfortaa"/>
              <a:sym typeface="Comfortaa"/>
            </a:endParaRPr>
          </a:p>
          <a:p>
            <a:pPr indent="0" lvl="0" marL="0" rtl="0" algn="l">
              <a:spcBef>
                <a:spcPts val="0"/>
              </a:spcBef>
              <a:spcAft>
                <a:spcPts val="0"/>
              </a:spcAft>
              <a:buNone/>
            </a:pPr>
            <a:r>
              <a:t/>
            </a:r>
            <a:endParaRPr>
              <a:solidFill>
                <a:schemeClr val="dk2"/>
              </a:solidFill>
              <a:latin typeface="Comfortaa"/>
              <a:ea typeface="Comfortaa"/>
              <a:cs typeface="Comfortaa"/>
              <a:sym typeface="Comfortaa"/>
            </a:endParaRPr>
          </a:p>
        </p:txBody>
      </p:sp>
      <p:cxnSp>
        <p:nvCxnSpPr>
          <p:cNvPr id="198" name="Google Shape;198;p30"/>
          <p:cNvCxnSpPr/>
          <p:nvPr/>
        </p:nvCxnSpPr>
        <p:spPr>
          <a:xfrm>
            <a:off x="2260425" y="2652900"/>
            <a:ext cx="3062700" cy="561900"/>
          </a:xfrm>
          <a:prstGeom prst="straightConnector1">
            <a:avLst/>
          </a:prstGeom>
          <a:noFill/>
          <a:ln cap="flat" cmpd="sng" w="3810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199" name="Google Shape;199;p30"/>
          <p:cNvCxnSpPr/>
          <p:nvPr/>
        </p:nvCxnSpPr>
        <p:spPr>
          <a:xfrm>
            <a:off x="5084950" y="1134525"/>
            <a:ext cx="498300" cy="361200"/>
          </a:xfrm>
          <a:prstGeom prst="straightConnector1">
            <a:avLst/>
          </a:prstGeom>
          <a:noFill/>
          <a:ln cap="flat" cmpd="sng" w="38100">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31"/>
          <p:cNvSpPr txBox="1"/>
          <p:nvPr>
            <p:ph idx="1" type="body"/>
          </p:nvPr>
        </p:nvSpPr>
        <p:spPr>
          <a:xfrm>
            <a:off x="116850" y="705275"/>
            <a:ext cx="8910300" cy="44382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1000"/>
              </a:spcBef>
              <a:spcAft>
                <a:spcPts val="0"/>
              </a:spcAft>
              <a:buClr>
                <a:srgbClr val="333333"/>
              </a:buClr>
              <a:buSzPts val="1300"/>
              <a:buFont typeface="Arial"/>
              <a:buChar char="●"/>
            </a:pPr>
            <a:r>
              <a:rPr b="1" lang="en" sz="1300">
                <a:solidFill>
                  <a:srgbClr val="333333"/>
                </a:solidFill>
              </a:rPr>
              <a:t>Activity Instructions</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Use MSU Copilot to generate multiple-choice questions (MCQs) on an education topic.</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Focus on creating high-quality, accurate questions.</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Select an Education Related Topic</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C</a:t>
            </a:r>
            <a:r>
              <a:rPr lang="en" sz="1300">
                <a:solidFill>
                  <a:srgbClr val="333333"/>
                </a:solidFill>
              </a:rPr>
              <a:t>hoose a topic relevant to you.</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Examples: Cardiology, Neurology, Pharmacology, Educational Psychology</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Generate MCQs Using ChatGPT</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Craft prompts to elicit good questions.</a:t>
            </a:r>
            <a:endParaRPr sz="1300">
              <a:solidFill>
                <a:srgbClr val="333333"/>
              </a:solidFill>
            </a:endParaRPr>
          </a:p>
          <a:p>
            <a:pPr indent="-311150" lvl="2" marL="1371600" rtl="0" algn="l">
              <a:spcBef>
                <a:spcPts val="0"/>
              </a:spcBef>
              <a:spcAft>
                <a:spcPts val="0"/>
              </a:spcAft>
              <a:buClr>
                <a:srgbClr val="333333"/>
              </a:buClr>
              <a:buSzPts val="1300"/>
              <a:buFont typeface="Open Sans"/>
              <a:buChar char="■"/>
            </a:pPr>
            <a:r>
              <a:rPr b="1" lang="en" sz="1300">
                <a:solidFill>
                  <a:srgbClr val="333333"/>
                </a:solidFill>
              </a:rPr>
              <a:t>Example Prompt:</a:t>
            </a:r>
            <a:r>
              <a:rPr lang="en" sz="1300">
                <a:solidFill>
                  <a:srgbClr val="333333"/>
                </a:solidFill>
              </a:rPr>
              <a:t> "Create three multiple-choice questions with four options each on the mechanisms of action of beta-blockers, suitable for second-year medical students."</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Input prompts and review AI-generated questions.</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Review and Refine Questions</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Evaluate the accuracy and quality of the questions.</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Practice modifying prompts or questions as needed.</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Discuss insights with nearby participants, facilitator or whole group.</a:t>
            </a:r>
            <a:endParaRPr sz="1300">
              <a:solidFill>
                <a:srgbClr val="333333"/>
              </a:solidFill>
            </a:endParaRPr>
          </a:p>
        </p:txBody>
      </p:sp>
      <p:sp>
        <p:nvSpPr>
          <p:cNvPr id="205" name="Google Shape;205;p31"/>
          <p:cNvSpPr/>
          <p:nvPr/>
        </p:nvSpPr>
        <p:spPr>
          <a:xfrm>
            <a:off x="7362750" y="0"/>
            <a:ext cx="1780800" cy="640200"/>
          </a:xfrm>
          <a:prstGeom prst="round2DiagRect">
            <a:avLst>
              <a:gd fmla="val 16667" name="adj1"/>
              <a:gd fmla="val 0" name="adj2"/>
            </a:avLst>
          </a:prstGeom>
          <a:solidFill>
            <a:srgbClr val="A8E6C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 #1</a:t>
            </a:r>
            <a:endParaRPr b="1">
              <a:solidFill>
                <a:srgbClr val="2C6B49"/>
              </a:solidFill>
              <a:latin typeface="Comfortaa"/>
              <a:ea typeface="Comfortaa"/>
              <a:cs typeface="Comfortaa"/>
              <a:sym typeface="Comfortaa"/>
            </a:endParaRPr>
          </a:p>
        </p:txBody>
      </p:sp>
      <p:sp>
        <p:nvSpPr>
          <p:cNvPr id="206" name="Google Shape;206;p31"/>
          <p:cNvSpPr txBox="1"/>
          <p:nvPr/>
        </p:nvSpPr>
        <p:spPr>
          <a:xfrm>
            <a:off x="0" y="73650"/>
            <a:ext cx="7023300" cy="4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GENERATING QUALITY MC QUESTIONS WITH AI</a:t>
            </a:r>
            <a:endParaRPr b="1" sz="1900">
              <a:solidFill>
                <a:srgbClr val="89596E"/>
              </a:solidFill>
              <a:latin typeface="Comfortaa"/>
              <a:ea typeface="Comfortaa"/>
              <a:cs typeface="Comfortaa"/>
              <a:sym typeface="Comfortaa"/>
            </a:endParaRPr>
          </a:p>
        </p:txBody>
      </p:sp>
      <p:sp>
        <p:nvSpPr>
          <p:cNvPr id="207" name="Google Shape;207;p31"/>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3">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32"/>
          <p:cNvSpPr txBox="1"/>
          <p:nvPr>
            <p:ph idx="1" type="body"/>
          </p:nvPr>
        </p:nvSpPr>
        <p:spPr>
          <a:xfrm>
            <a:off x="135725" y="725875"/>
            <a:ext cx="8852700" cy="33789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1000"/>
              </a:spcBef>
              <a:spcAft>
                <a:spcPts val="0"/>
              </a:spcAft>
              <a:buClr>
                <a:srgbClr val="333333"/>
              </a:buClr>
              <a:buSzPts val="1300"/>
              <a:buFont typeface="Arial"/>
              <a:buChar char="●"/>
            </a:pPr>
            <a:r>
              <a:rPr b="1" lang="en" sz="1300">
                <a:solidFill>
                  <a:srgbClr val="333333"/>
                </a:solidFill>
              </a:rPr>
              <a:t>In this activity, you will…</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Use the </a:t>
            </a:r>
            <a:r>
              <a:rPr lang="en" sz="1300" u="sng">
                <a:solidFill>
                  <a:schemeClr val="hlink"/>
                </a:solidFill>
                <a:hlinkClick r:id="rId3"/>
              </a:rPr>
              <a:t>Dartmouth Patient Actor App</a:t>
            </a:r>
            <a:r>
              <a:rPr lang="en" sz="1300">
                <a:solidFill>
                  <a:srgbClr val="333333"/>
                </a:solidFill>
              </a:rPr>
              <a:t> to simulate clinical interactions.</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Focus on improving communication and diagnostic skills.</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Engage with the App</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Select a case scenario from the app.</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Conduct a virtual patient interview.</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Practice establishing rapport and gathering patient history.</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Reflection and Discussion</a:t>
            </a:r>
            <a:endParaRPr b="1"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Share experiences and challenges faced during the simulation.</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Discuss potential applications in education.</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Consider the benefits and limitations of AI simulations.</a:t>
            </a:r>
            <a:endParaRPr sz="1300">
              <a:solidFill>
                <a:srgbClr val="333333"/>
              </a:solidFill>
            </a:endParaRPr>
          </a:p>
          <a:p>
            <a:pPr indent="-311150" lvl="1" marL="914400" rtl="0" algn="l">
              <a:spcBef>
                <a:spcPts val="0"/>
              </a:spcBef>
              <a:spcAft>
                <a:spcPts val="0"/>
              </a:spcAft>
              <a:buClr>
                <a:srgbClr val="333333"/>
              </a:buClr>
              <a:buSzPts val="1300"/>
              <a:buFont typeface="Arial"/>
              <a:buChar char="○"/>
            </a:pPr>
            <a:r>
              <a:rPr lang="en" sz="1300">
                <a:solidFill>
                  <a:srgbClr val="333333"/>
                </a:solidFill>
              </a:rPr>
              <a:t>Discuss insights with nearby participants, facilitator or whole group.</a:t>
            </a:r>
            <a:endParaRPr sz="1300">
              <a:solidFill>
                <a:srgbClr val="333333"/>
              </a:solidFill>
            </a:endParaRPr>
          </a:p>
        </p:txBody>
      </p:sp>
      <p:sp>
        <p:nvSpPr>
          <p:cNvPr id="213" name="Google Shape;213;p32"/>
          <p:cNvSpPr/>
          <p:nvPr/>
        </p:nvSpPr>
        <p:spPr>
          <a:xfrm>
            <a:off x="7362750" y="0"/>
            <a:ext cx="1780800" cy="640200"/>
          </a:xfrm>
          <a:prstGeom prst="round2DiagRect">
            <a:avLst>
              <a:gd fmla="val 16667" name="adj1"/>
              <a:gd fmla="val 0" name="adj2"/>
            </a:avLst>
          </a:prstGeom>
          <a:solidFill>
            <a:srgbClr val="A8E6C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 #2</a:t>
            </a:r>
            <a:endParaRPr b="1">
              <a:solidFill>
                <a:srgbClr val="2C6B49"/>
              </a:solidFill>
              <a:latin typeface="Comfortaa"/>
              <a:ea typeface="Comfortaa"/>
              <a:cs typeface="Comfortaa"/>
              <a:sym typeface="Comfortaa"/>
            </a:endParaRPr>
          </a:p>
        </p:txBody>
      </p:sp>
      <p:sp>
        <p:nvSpPr>
          <p:cNvPr id="214" name="Google Shape;214;p32"/>
          <p:cNvSpPr txBox="1"/>
          <p:nvPr/>
        </p:nvSpPr>
        <p:spPr>
          <a:xfrm>
            <a:off x="0" y="73650"/>
            <a:ext cx="6890400" cy="4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SIMULATING DOCTOR PATIENT CONVERSATIONS</a:t>
            </a:r>
            <a:endParaRPr b="1" sz="1900">
              <a:solidFill>
                <a:srgbClr val="89596E"/>
              </a:solidFill>
              <a:latin typeface="Comfortaa"/>
              <a:ea typeface="Comfortaa"/>
              <a:cs typeface="Comfortaa"/>
              <a:sym typeface="Comfortaa"/>
            </a:endParaRPr>
          </a:p>
        </p:txBody>
      </p:sp>
      <p:sp>
        <p:nvSpPr>
          <p:cNvPr id="215" name="Google Shape;215;p32"/>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4">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9" name="Shape 219"/>
        <p:cNvGrpSpPr/>
        <p:nvPr/>
      </p:nvGrpSpPr>
      <p:grpSpPr>
        <a:xfrm>
          <a:off x="0" y="0"/>
          <a:ext cx="0" cy="0"/>
          <a:chOff x="0" y="0"/>
          <a:chExt cx="0" cy="0"/>
        </a:xfrm>
      </p:grpSpPr>
      <p:sp>
        <p:nvSpPr>
          <p:cNvPr id="220" name="Google Shape;220;p33"/>
          <p:cNvSpPr txBox="1"/>
          <p:nvPr>
            <p:ph idx="1" type="body"/>
          </p:nvPr>
        </p:nvSpPr>
        <p:spPr>
          <a:xfrm>
            <a:off x="129725" y="740700"/>
            <a:ext cx="8865600" cy="43239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lnSpc>
                <a:spcPct val="143000"/>
              </a:lnSpc>
              <a:spcBef>
                <a:spcPts val="1400"/>
              </a:spcBef>
              <a:spcAft>
                <a:spcPts val="0"/>
              </a:spcAft>
              <a:buClr>
                <a:srgbClr val="333333"/>
              </a:buClr>
              <a:buSzPts val="1200"/>
              <a:buFont typeface="Open Sans"/>
              <a:buChar char="●"/>
            </a:pPr>
            <a:r>
              <a:rPr b="1" lang="en" sz="1200">
                <a:solidFill>
                  <a:srgbClr val="333333"/>
                </a:solidFill>
                <a:highlight>
                  <a:srgbClr val="FFFFFF"/>
                </a:highlight>
              </a:rPr>
              <a:t>Select a Topic and Levels </a:t>
            </a:r>
            <a:endParaRPr b="1" sz="1200">
              <a:solidFill>
                <a:srgbClr val="333333"/>
              </a:solidFill>
              <a:highlight>
                <a:srgbClr val="FFFFFF"/>
              </a:highlight>
            </a:endParaRPr>
          </a:p>
          <a:p>
            <a:pPr indent="-304800" lvl="1" marL="914400" rtl="0" algn="l">
              <a:lnSpc>
                <a:spcPct val="143000"/>
              </a:lnSpc>
              <a:spcBef>
                <a:spcPts val="0"/>
              </a:spcBef>
              <a:spcAft>
                <a:spcPts val="0"/>
              </a:spcAft>
              <a:buClr>
                <a:srgbClr val="333333"/>
              </a:buClr>
              <a:buSzPts val="1200"/>
              <a:buChar char="○"/>
            </a:pPr>
            <a:r>
              <a:rPr lang="en" sz="1200">
                <a:solidFill>
                  <a:srgbClr val="333333"/>
                </a:solidFill>
                <a:highlight>
                  <a:srgbClr val="FFFFFF"/>
                </a:highlight>
              </a:rPr>
              <a:t>Choose a topic and identify three student levels (e.g., beginner, intermediate, and advanced).</a:t>
            </a:r>
            <a:endParaRPr sz="1200">
              <a:solidFill>
                <a:srgbClr val="333333"/>
              </a:solidFill>
              <a:highlight>
                <a:srgbClr val="FFFFFF"/>
              </a:highlight>
            </a:endParaRPr>
          </a:p>
          <a:p>
            <a:pPr indent="-304800" lvl="0" marL="457200" rtl="0" algn="l">
              <a:lnSpc>
                <a:spcPct val="143000"/>
              </a:lnSpc>
              <a:spcBef>
                <a:spcPts val="0"/>
              </a:spcBef>
              <a:spcAft>
                <a:spcPts val="0"/>
              </a:spcAft>
              <a:buClr>
                <a:srgbClr val="333333"/>
              </a:buClr>
              <a:buSzPts val="1200"/>
              <a:buFont typeface="Open Sans"/>
              <a:buChar char="●"/>
            </a:pPr>
            <a:r>
              <a:rPr b="1" lang="en" sz="1200">
                <a:solidFill>
                  <a:srgbClr val="333333"/>
                </a:solidFill>
                <a:highlight>
                  <a:srgbClr val="FFFFFF"/>
                </a:highlight>
              </a:rPr>
              <a:t>Craft Your Prompt </a:t>
            </a:r>
            <a:endParaRPr b="1" sz="1200">
              <a:solidFill>
                <a:srgbClr val="333333"/>
              </a:solidFill>
              <a:highlight>
                <a:srgbClr val="FFFFFF"/>
              </a:highlight>
            </a:endParaRPr>
          </a:p>
          <a:p>
            <a:pPr indent="-304800" lvl="1" marL="914400" rtl="0" algn="l">
              <a:lnSpc>
                <a:spcPct val="143000"/>
              </a:lnSpc>
              <a:spcBef>
                <a:spcPts val="0"/>
              </a:spcBef>
              <a:spcAft>
                <a:spcPts val="0"/>
              </a:spcAft>
              <a:buClr>
                <a:srgbClr val="333333"/>
              </a:buClr>
              <a:buSzPts val="1200"/>
              <a:buChar char="○"/>
            </a:pPr>
            <a:r>
              <a:rPr lang="en" sz="1200">
                <a:solidFill>
                  <a:srgbClr val="333333"/>
                </a:solidFill>
                <a:highlight>
                  <a:srgbClr val="FFFFFF"/>
                </a:highlight>
              </a:rPr>
              <a:t>Create a prompt for ChatGPT using this template: "</a:t>
            </a:r>
            <a:r>
              <a:rPr lang="en" sz="1200">
                <a:solidFill>
                  <a:srgbClr val="666666"/>
                </a:solidFill>
                <a:highlight>
                  <a:srgbClr val="FFFFFF"/>
                </a:highlight>
              </a:rPr>
              <a:t>Create three brief explanations of [YOUR TOPIC] for different student levels: A simple explanation for [beginners], A more detailed explanation for [intermediate] learners, An [advanced] explanation with deeper concepts. Each explanation should be 2-3 sentences long.</a:t>
            </a:r>
            <a:r>
              <a:rPr lang="en" sz="1200">
                <a:solidFill>
                  <a:srgbClr val="333333"/>
                </a:solidFill>
                <a:highlight>
                  <a:srgbClr val="FFFFFF"/>
                </a:highlight>
              </a:rPr>
              <a:t>"</a:t>
            </a:r>
            <a:br>
              <a:rPr lang="en" sz="1200">
                <a:solidFill>
                  <a:srgbClr val="333333"/>
                </a:solidFill>
                <a:highlight>
                  <a:srgbClr val="FFFFFF"/>
                </a:highlight>
              </a:rPr>
            </a:br>
            <a:endParaRPr sz="600">
              <a:solidFill>
                <a:srgbClr val="333333"/>
              </a:solidFill>
              <a:highlight>
                <a:srgbClr val="FFFFFF"/>
              </a:highlight>
            </a:endParaRPr>
          </a:p>
          <a:p>
            <a:pPr indent="-304800" lvl="0" marL="457200" rtl="0" algn="l">
              <a:lnSpc>
                <a:spcPct val="143000"/>
              </a:lnSpc>
              <a:spcBef>
                <a:spcPts val="0"/>
              </a:spcBef>
              <a:spcAft>
                <a:spcPts val="0"/>
              </a:spcAft>
              <a:buClr>
                <a:srgbClr val="333333"/>
              </a:buClr>
              <a:buSzPts val="1200"/>
              <a:buFont typeface="Open Sans"/>
              <a:buChar char="●"/>
            </a:pPr>
            <a:r>
              <a:rPr b="1" lang="en" sz="1200">
                <a:solidFill>
                  <a:srgbClr val="333333"/>
                </a:solidFill>
                <a:highlight>
                  <a:srgbClr val="FFFFFF"/>
                </a:highlight>
              </a:rPr>
              <a:t>Generate Content </a:t>
            </a:r>
            <a:endParaRPr b="1" sz="1200">
              <a:solidFill>
                <a:srgbClr val="333333"/>
              </a:solidFill>
              <a:highlight>
                <a:srgbClr val="FFFFFF"/>
              </a:highlight>
            </a:endParaRPr>
          </a:p>
          <a:p>
            <a:pPr indent="-298450" lvl="1" marL="914400" rtl="0" algn="l">
              <a:spcBef>
                <a:spcPts val="0"/>
              </a:spcBef>
              <a:spcAft>
                <a:spcPts val="0"/>
              </a:spcAft>
              <a:buClr>
                <a:schemeClr val="dk1"/>
              </a:buClr>
              <a:buSzPts val="1100"/>
              <a:buFont typeface="Arial"/>
              <a:buChar char="○"/>
            </a:pPr>
            <a:r>
              <a:rPr lang="en" sz="1200">
                <a:solidFill>
                  <a:srgbClr val="333333"/>
                </a:solidFill>
                <a:highlight>
                  <a:srgbClr val="FFFFFF"/>
                </a:highlight>
              </a:rPr>
              <a:t>Sign in to your favorite GenAI application (e.g., </a:t>
            </a:r>
            <a:r>
              <a:rPr lang="en" sz="1200" u="sng">
                <a:solidFill>
                  <a:schemeClr val="hlink"/>
                </a:solidFill>
                <a:highlight>
                  <a:srgbClr val="FFFFFF"/>
                </a:highlight>
                <a:hlinkClick r:id="rId3"/>
              </a:rPr>
              <a:t>ChatGPT</a:t>
            </a:r>
            <a:r>
              <a:rPr lang="en" sz="1200">
                <a:solidFill>
                  <a:srgbClr val="333333"/>
                </a:solidFill>
                <a:highlight>
                  <a:srgbClr val="FFFFFF"/>
                </a:highlight>
              </a:rPr>
              <a:t>, </a:t>
            </a:r>
            <a:r>
              <a:rPr lang="en" sz="1200" u="sng">
                <a:solidFill>
                  <a:schemeClr val="hlink"/>
                </a:solidFill>
                <a:highlight>
                  <a:srgbClr val="FFFFFF"/>
                </a:highlight>
                <a:hlinkClick r:id="rId4"/>
              </a:rPr>
              <a:t>MSU Copilot</a:t>
            </a:r>
            <a:r>
              <a:rPr lang="en" sz="1200">
                <a:solidFill>
                  <a:srgbClr val="333333"/>
                </a:solidFill>
                <a:highlight>
                  <a:srgbClr val="FFFFFF"/>
                </a:highlight>
              </a:rPr>
              <a:t>).</a:t>
            </a:r>
            <a:endParaRPr sz="1200">
              <a:solidFill>
                <a:srgbClr val="333333"/>
              </a:solidFill>
              <a:highlight>
                <a:srgbClr val="FFFFFF"/>
              </a:highlight>
            </a:endParaRPr>
          </a:p>
          <a:p>
            <a:pPr indent="-298450" lvl="1" marL="914400" rtl="0" algn="l">
              <a:spcBef>
                <a:spcPts val="0"/>
              </a:spcBef>
              <a:spcAft>
                <a:spcPts val="0"/>
              </a:spcAft>
              <a:buClr>
                <a:schemeClr val="dk1"/>
              </a:buClr>
              <a:buSzPts val="1100"/>
              <a:buFont typeface="Arial"/>
              <a:buChar char="○"/>
            </a:pPr>
            <a:r>
              <a:rPr lang="en" sz="1200">
                <a:solidFill>
                  <a:srgbClr val="333333"/>
                </a:solidFill>
                <a:highlight>
                  <a:srgbClr val="FFFFFF"/>
                </a:highlight>
              </a:rPr>
              <a:t>Input the prompt above and review the AI-generated explanations.</a:t>
            </a:r>
            <a:br>
              <a:rPr lang="en" sz="1200">
                <a:solidFill>
                  <a:srgbClr val="333333"/>
                </a:solidFill>
                <a:highlight>
                  <a:srgbClr val="FFFFFF"/>
                </a:highlight>
              </a:rPr>
            </a:br>
            <a:endParaRPr sz="1200">
              <a:solidFill>
                <a:srgbClr val="333333"/>
              </a:solidFill>
              <a:highlight>
                <a:srgbClr val="FFFFFF"/>
              </a:highlight>
            </a:endParaRPr>
          </a:p>
          <a:p>
            <a:pPr indent="-304800" lvl="0" marL="457200" rtl="0" algn="l">
              <a:lnSpc>
                <a:spcPct val="143000"/>
              </a:lnSpc>
              <a:spcBef>
                <a:spcPts val="0"/>
              </a:spcBef>
              <a:spcAft>
                <a:spcPts val="0"/>
              </a:spcAft>
              <a:buClr>
                <a:srgbClr val="333333"/>
              </a:buClr>
              <a:buSzPts val="1200"/>
              <a:buFont typeface="Open Sans"/>
              <a:buChar char="●"/>
            </a:pPr>
            <a:r>
              <a:rPr b="1" lang="en" sz="1200">
                <a:solidFill>
                  <a:srgbClr val="333333"/>
                </a:solidFill>
                <a:highlight>
                  <a:srgbClr val="FFFFFF"/>
                </a:highlight>
              </a:rPr>
              <a:t>Discuss and Reflect </a:t>
            </a:r>
            <a:endParaRPr b="1" sz="1200">
              <a:solidFill>
                <a:srgbClr val="333333"/>
              </a:solidFill>
              <a:highlight>
                <a:srgbClr val="FFFFFF"/>
              </a:highlight>
            </a:endParaRPr>
          </a:p>
          <a:p>
            <a:pPr indent="-304800" lvl="1" marL="914400" rtl="0" algn="l">
              <a:spcBef>
                <a:spcPts val="0"/>
              </a:spcBef>
              <a:spcAft>
                <a:spcPts val="0"/>
              </a:spcAft>
              <a:buClr>
                <a:srgbClr val="333333"/>
              </a:buClr>
              <a:buSzPts val="1200"/>
              <a:buChar char="○"/>
            </a:pPr>
            <a:r>
              <a:rPr lang="en" sz="1200">
                <a:solidFill>
                  <a:srgbClr val="333333"/>
                </a:solidFill>
              </a:rPr>
              <a:t>Share experiences and challenges faced generating differentiated content.</a:t>
            </a:r>
            <a:endParaRPr sz="1200">
              <a:solidFill>
                <a:srgbClr val="333333"/>
              </a:solidFill>
            </a:endParaRPr>
          </a:p>
          <a:p>
            <a:pPr indent="-304800" lvl="1" marL="914400" rtl="0" algn="l">
              <a:spcBef>
                <a:spcPts val="0"/>
              </a:spcBef>
              <a:spcAft>
                <a:spcPts val="0"/>
              </a:spcAft>
              <a:buClr>
                <a:srgbClr val="333333"/>
              </a:buClr>
              <a:buSzPts val="1200"/>
              <a:buChar char="○"/>
            </a:pPr>
            <a:r>
              <a:rPr lang="en" sz="1200">
                <a:solidFill>
                  <a:srgbClr val="333333"/>
                </a:solidFill>
              </a:rPr>
              <a:t>Discuss potential applications in education.</a:t>
            </a:r>
            <a:endParaRPr sz="1200">
              <a:solidFill>
                <a:srgbClr val="333333"/>
              </a:solidFill>
            </a:endParaRPr>
          </a:p>
          <a:p>
            <a:pPr indent="-304800" lvl="1" marL="914400" rtl="0" algn="l">
              <a:spcBef>
                <a:spcPts val="0"/>
              </a:spcBef>
              <a:spcAft>
                <a:spcPts val="0"/>
              </a:spcAft>
              <a:buClr>
                <a:srgbClr val="333333"/>
              </a:buClr>
              <a:buSzPts val="1200"/>
              <a:buChar char="○"/>
            </a:pPr>
            <a:r>
              <a:rPr lang="en" sz="1200">
                <a:solidFill>
                  <a:srgbClr val="333333"/>
                </a:solidFill>
              </a:rPr>
              <a:t>Consider the benefits and limitations of AI for differentiating course content.</a:t>
            </a:r>
            <a:endParaRPr sz="1200">
              <a:solidFill>
                <a:srgbClr val="333333"/>
              </a:solidFill>
            </a:endParaRPr>
          </a:p>
          <a:p>
            <a:pPr indent="-304800" lvl="1" marL="914400" rtl="0" algn="l">
              <a:spcBef>
                <a:spcPts val="0"/>
              </a:spcBef>
              <a:spcAft>
                <a:spcPts val="0"/>
              </a:spcAft>
              <a:buClr>
                <a:srgbClr val="333333"/>
              </a:buClr>
              <a:buSzPts val="1200"/>
              <a:buChar char="○"/>
            </a:pPr>
            <a:r>
              <a:rPr lang="en" sz="1200">
                <a:solidFill>
                  <a:srgbClr val="333333"/>
                </a:solidFill>
              </a:rPr>
              <a:t>Discuss insights with nearby participants, facilitator or whole group.</a:t>
            </a:r>
            <a:endParaRPr b="1" sz="1200">
              <a:solidFill>
                <a:srgbClr val="333333"/>
              </a:solidFill>
            </a:endParaRPr>
          </a:p>
        </p:txBody>
      </p:sp>
      <p:sp>
        <p:nvSpPr>
          <p:cNvPr id="221" name="Google Shape;221;p33"/>
          <p:cNvSpPr/>
          <p:nvPr/>
        </p:nvSpPr>
        <p:spPr>
          <a:xfrm>
            <a:off x="7362750" y="0"/>
            <a:ext cx="1780800" cy="640200"/>
          </a:xfrm>
          <a:prstGeom prst="round2DiagRect">
            <a:avLst>
              <a:gd fmla="val 16667"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1155CC"/>
                </a:solidFill>
                <a:latin typeface="Comfortaa"/>
                <a:ea typeface="Comfortaa"/>
                <a:cs typeface="Comfortaa"/>
                <a:sym typeface="Comfortaa"/>
              </a:rPr>
              <a:t>INTERMEDIATE</a:t>
            </a:r>
            <a:br>
              <a:rPr b="1" lang="en">
                <a:solidFill>
                  <a:srgbClr val="1155CC"/>
                </a:solidFill>
                <a:latin typeface="Comfortaa"/>
                <a:ea typeface="Comfortaa"/>
                <a:cs typeface="Comfortaa"/>
                <a:sym typeface="Comfortaa"/>
              </a:rPr>
            </a:br>
            <a:r>
              <a:rPr b="1" lang="en">
                <a:solidFill>
                  <a:srgbClr val="1155CC"/>
                </a:solidFill>
                <a:latin typeface="Comfortaa"/>
                <a:ea typeface="Comfortaa"/>
                <a:cs typeface="Comfortaa"/>
                <a:sym typeface="Comfortaa"/>
              </a:rPr>
              <a:t>ACTIVITY #3</a:t>
            </a:r>
            <a:endParaRPr b="1">
              <a:solidFill>
                <a:srgbClr val="1155CC"/>
              </a:solidFill>
              <a:latin typeface="Comfortaa"/>
              <a:ea typeface="Comfortaa"/>
              <a:cs typeface="Comfortaa"/>
              <a:sym typeface="Comfortaa"/>
            </a:endParaRPr>
          </a:p>
        </p:txBody>
      </p:sp>
      <p:sp>
        <p:nvSpPr>
          <p:cNvPr id="222" name="Google Shape;222;p33"/>
          <p:cNvSpPr/>
          <p:nvPr/>
        </p:nvSpPr>
        <p:spPr>
          <a:xfrm>
            <a:off x="7362750" y="0"/>
            <a:ext cx="1780800" cy="640200"/>
          </a:xfrm>
          <a:prstGeom prst="round2DiagRect">
            <a:avLst>
              <a:gd fmla="val 16667" name="adj1"/>
              <a:gd fmla="val 0" name="adj2"/>
            </a:avLst>
          </a:prstGeom>
          <a:solidFill>
            <a:srgbClr val="A8E6C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 #3</a:t>
            </a:r>
            <a:endParaRPr b="1">
              <a:solidFill>
                <a:srgbClr val="2C6B49"/>
              </a:solidFill>
              <a:latin typeface="Comfortaa"/>
              <a:ea typeface="Comfortaa"/>
              <a:cs typeface="Comfortaa"/>
              <a:sym typeface="Comfortaa"/>
            </a:endParaRPr>
          </a:p>
        </p:txBody>
      </p:sp>
      <p:sp>
        <p:nvSpPr>
          <p:cNvPr id="223" name="Google Shape;223;p33"/>
          <p:cNvSpPr txBox="1"/>
          <p:nvPr/>
        </p:nvSpPr>
        <p:spPr>
          <a:xfrm>
            <a:off x="0" y="91350"/>
            <a:ext cx="7147200" cy="45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DIFFERENTIATING LEARNING MATERIALS</a:t>
            </a:r>
            <a:endParaRPr b="1" sz="1900">
              <a:solidFill>
                <a:srgbClr val="89596E"/>
              </a:solidFill>
              <a:latin typeface="Comfortaa"/>
              <a:ea typeface="Comfortaa"/>
              <a:cs typeface="Comfortaa"/>
              <a:sym typeface="Comfortaa"/>
            </a:endParaRPr>
          </a:p>
        </p:txBody>
      </p:sp>
      <p:sp>
        <p:nvSpPr>
          <p:cNvPr id="224" name="Google Shape;224;p33"/>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5">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34"/>
          <p:cNvSpPr txBox="1"/>
          <p:nvPr>
            <p:ph idx="1" type="body"/>
          </p:nvPr>
        </p:nvSpPr>
        <p:spPr>
          <a:xfrm>
            <a:off x="129725" y="722975"/>
            <a:ext cx="8721900" cy="42825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1000"/>
              </a:spcBef>
              <a:spcAft>
                <a:spcPts val="0"/>
              </a:spcAft>
              <a:buClr>
                <a:srgbClr val="333333"/>
              </a:buClr>
              <a:buSzPts val="1300"/>
              <a:buFont typeface="Arial"/>
              <a:buChar char="●"/>
            </a:pPr>
            <a:r>
              <a:rPr b="1" lang="en" sz="1300">
                <a:solidFill>
                  <a:srgbClr val="333333"/>
                </a:solidFill>
              </a:rPr>
              <a:t>In this activity, you will…</a:t>
            </a:r>
            <a:endParaRPr b="1"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Use </a:t>
            </a:r>
            <a:r>
              <a:rPr lang="en" sz="1300" u="sng">
                <a:solidFill>
                  <a:schemeClr val="hlink"/>
                </a:solidFill>
                <a:hlinkClick r:id="rId3"/>
              </a:rPr>
              <a:t>OpenEvidence</a:t>
            </a:r>
            <a:r>
              <a:rPr lang="en" sz="1300">
                <a:solidFill>
                  <a:srgbClr val="333333"/>
                </a:solidFill>
              </a:rPr>
              <a:t> to explore AI-driven medical information retrieval.</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Analyze the reliability of AI-generated content.</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Information Retrieval Exercise</a:t>
            </a:r>
            <a:endParaRPr b="1"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Search for evidence-based information on a complex clinical topic.</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Compare AI-generated summaries to your own knowledge and peer-reviewed literature.</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Critical Evaluation</a:t>
            </a:r>
            <a:endParaRPr b="1"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Assess the accuracy and completeness of the AI information.</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Identify any discrepancies or biases.</a:t>
            </a:r>
            <a:br>
              <a:rPr lang="en" sz="1300">
                <a:solidFill>
                  <a:srgbClr val="333333"/>
                </a:solidFill>
              </a:rPr>
            </a:br>
            <a:endParaRPr sz="1300">
              <a:solidFill>
                <a:srgbClr val="333333"/>
              </a:solidFill>
            </a:endParaRPr>
          </a:p>
          <a:p>
            <a:pPr indent="-311150" lvl="0" marL="457200" rtl="0" algn="l">
              <a:spcBef>
                <a:spcPts val="0"/>
              </a:spcBef>
              <a:spcAft>
                <a:spcPts val="0"/>
              </a:spcAft>
              <a:buClr>
                <a:srgbClr val="333333"/>
              </a:buClr>
              <a:buSzPts val="1300"/>
              <a:buFont typeface="Arial"/>
              <a:buChar char="●"/>
            </a:pPr>
            <a:r>
              <a:rPr b="1" lang="en" sz="1300">
                <a:solidFill>
                  <a:srgbClr val="333333"/>
                </a:solidFill>
              </a:rPr>
              <a:t>Integration into Teaching</a:t>
            </a:r>
            <a:endParaRPr b="1"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Discuss how to incorporate AI tools into journal clubs or small group sessions.</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Consider strategies to prevent over-reliance on AI, ensuring students develop </a:t>
            </a:r>
            <a:br>
              <a:rPr lang="en" sz="1300">
                <a:solidFill>
                  <a:srgbClr val="333333"/>
                </a:solidFill>
              </a:rPr>
            </a:br>
            <a:r>
              <a:rPr lang="en" sz="1300">
                <a:solidFill>
                  <a:srgbClr val="333333"/>
                </a:solidFill>
              </a:rPr>
              <a:t>strong clinical reasoning skills.</a:t>
            </a:r>
            <a:endParaRPr sz="1300">
              <a:solidFill>
                <a:srgbClr val="333333"/>
              </a:solidFill>
            </a:endParaRPr>
          </a:p>
          <a:p>
            <a:pPr indent="-311150" lvl="1" marL="914400" rtl="0" algn="l">
              <a:spcBef>
                <a:spcPts val="0"/>
              </a:spcBef>
              <a:spcAft>
                <a:spcPts val="0"/>
              </a:spcAft>
              <a:buClr>
                <a:srgbClr val="333333"/>
              </a:buClr>
              <a:buSzPts val="1300"/>
              <a:buChar char="○"/>
            </a:pPr>
            <a:r>
              <a:rPr lang="en" sz="1300">
                <a:solidFill>
                  <a:srgbClr val="333333"/>
                </a:solidFill>
              </a:rPr>
              <a:t>Reflect on potential pitfalls of shortcuts in research and clinical practice.</a:t>
            </a:r>
            <a:endParaRPr b="1" sz="1300">
              <a:solidFill>
                <a:srgbClr val="333333"/>
              </a:solidFill>
              <a:highlight>
                <a:srgbClr val="FFFFFF"/>
              </a:highlight>
            </a:endParaRPr>
          </a:p>
        </p:txBody>
      </p:sp>
      <p:sp>
        <p:nvSpPr>
          <p:cNvPr id="230" name="Google Shape;230;p34"/>
          <p:cNvSpPr/>
          <p:nvPr/>
        </p:nvSpPr>
        <p:spPr>
          <a:xfrm>
            <a:off x="7362750" y="0"/>
            <a:ext cx="1780800" cy="640200"/>
          </a:xfrm>
          <a:prstGeom prst="round2DiagRect">
            <a:avLst>
              <a:gd fmla="val 16667" name="adj1"/>
              <a:gd fmla="val 0" name="adj2"/>
            </a:avLst>
          </a:prstGeom>
          <a:solidFill>
            <a:srgbClr val="A8E6C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 #4</a:t>
            </a:r>
            <a:endParaRPr b="1">
              <a:solidFill>
                <a:srgbClr val="2C6B49"/>
              </a:solidFill>
              <a:latin typeface="Comfortaa"/>
              <a:ea typeface="Comfortaa"/>
              <a:cs typeface="Comfortaa"/>
              <a:sym typeface="Comfortaa"/>
            </a:endParaRPr>
          </a:p>
        </p:txBody>
      </p:sp>
      <p:sp>
        <p:nvSpPr>
          <p:cNvPr id="231" name="Google Shape;231;p34"/>
          <p:cNvSpPr txBox="1"/>
          <p:nvPr/>
        </p:nvSpPr>
        <p:spPr>
          <a:xfrm>
            <a:off x="0" y="91350"/>
            <a:ext cx="7138500" cy="45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SUPPORTING CLINICAL REASONING</a:t>
            </a:r>
            <a:endParaRPr/>
          </a:p>
        </p:txBody>
      </p:sp>
      <p:sp>
        <p:nvSpPr>
          <p:cNvPr id="232" name="Google Shape;232;p34"/>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4">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AGENDA</a:t>
            </a:r>
            <a:endParaRPr sz="2400">
              <a:solidFill>
                <a:schemeClr val="lt1"/>
              </a:solidFill>
              <a:latin typeface="Comfortaa"/>
              <a:ea typeface="Comfortaa"/>
              <a:cs typeface="Comfortaa"/>
              <a:sym typeface="Comfortaa"/>
            </a:endParaRPr>
          </a:p>
        </p:txBody>
      </p:sp>
      <p:sp>
        <p:nvSpPr>
          <p:cNvPr id="77" name="Google Shape;77;p17"/>
          <p:cNvSpPr txBox="1"/>
          <p:nvPr/>
        </p:nvSpPr>
        <p:spPr>
          <a:xfrm>
            <a:off x="89925" y="636300"/>
            <a:ext cx="6600" cy="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Comfortaa"/>
              <a:ea typeface="Comfortaa"/>
              <a:cs typeface="Comfortaa"/>
              <a:sym typeface="Comfortaa"/>
            </a:endParaRPr>
          </a:p>
        </p:txBody>
      </p:sp>
      <p:sp>
        <p:nvSpPr>
          <p:cNvPr id="78" name="Google Shape;78;p17"/>
          <p:cNvSpPr/>
          <p:nvPr/>
        </p:nvSpPr>
        <p:spPr>
          <a:xfrm>
            <a:off x="96525" y="589525"/>
            <a:ext cx="8970300" cy="4432800"/>
          </a:xfrm>
          <a:prstGeom prst="roundRect">
            <a:avLst>
              <a:gd fmla="val 4605" name="adj"/>
            </a:avLst>
          </a:prstGeom>
          <a:solidFill>
            <a:srgbClr val="ECD1D5">
              <a:alpha val="421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8:30-8:45</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Arrival and breakfast</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8:45-8:55</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Wellness Activity</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8:55-9:55</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AI Part I: Orientation/Using Copilot</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9:55-10:05</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Break</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10:05-10:15</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Jana</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10:15-11:20</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AI Part II: Exploring Advanced AI Use</a:t>
            </a:r>
            <a:endParaRPr sz="2800">
              <a:solidFill>
                <a:srgbClr val="89596E"/>
              </a:solidFill>
              <a:latin typeface="Comfortaa"/>
              <a:ea typeface="Comfortaa"/>
              <a:cs typeface="Comfortaa"/>
              <a:sym typeface="Comfortaa"/>
            </a:endParaRPr>
          </a:p>
          <a:p>
            <a:pPr indent="0" lvl="0" marL="0" rtl="0" algn="l">
              <a:lnSpc>
                <a:spcPct val="115000"/>
              </a:lnSpc>
              <a:spcBef>
                <a:spcPts val="0"/>
              </a:spcBef>
              <a:spcAft>
                <a:spcPts val="0"/>
              </a:spcAft>
              <a:buNone/>
            </a:pPr>
            <a:r>
              <a:rPr lang="en" sz="2800">
                <a:solidFill>
                  <a:srgbClr val="598289"/>
                </a:solidFill>
                <a:latin typeface="Comfortaa"/>
                <a:ea typeface="Comfortaa"/>
                <a:cs typeface="Comfortaa"/>
                <a:sym typeface="Comfortaa"/>
              </a:rPr>
              <a:t>11:20-11:30</a:t>
            </a:r>
            <a:r>
              <a:rPr lang="en" sz="2800">
                <a:solidFill>
                  <a:schemeClr val="dk1"/>
                </a:solidFill>
                <a:latin typeface="Comfortaa"/>
                <a:ea typeface="Comfortaa"/>
                <a:cs typeface="Comfortaa"/>
                <a:sym typeface="Comfortaa"/>
              </a:rPr>
              <a:t>   </a:t>
            </a:r>
            <a:r>
              <a:rPr lang="en" sz="2800">
                <a:solidFill>
                  <a:srgbClr val="89596E"/>
                </a:solidFill>
                <a:latin typeface="Comfortaa"/>
                <a:ea typeface="Comfortaa"/>
                <a:cs typeface="Comfortaa"/>
                <a:sym typeface="Comfortaa"/>
              </a:rPr>
              <a:t>Wellness Activity</a:t>
            </a:r>
            <a:endParaRPr sz="2800">
              <a:solidFill>
                <a:srgbClr val="89596E"/>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nvSpPr>
        <p:spPr>
          <a:xfrm>
            <a:off x="138175" y="733175"/>
            <a:ext cx="8899500" cy="43020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2300"/>
              </a:spcBef>
              <a:spcAft>
                <a:spcPts val="0"/>
              </a:spcAft>
              <a:buNone/>
            </a:pPr>
            <a:r>
              <a:rPr lang="en">
                <a:solidFill>
                  <a:schemeClr val="dk1"/>
                </a:solidFill>
                <a:latin typeface="Comfortaa"/>
                <a:ea typeface="Comfortaa"/>
                <a:cs typeface="Comfortaa"/>
                <a:sym typeface="Comfortaa"/>
              </a:rPr>
              <a:t>Read the points</a:t>
            </a:r>
            <a:r>
              <a:rPr lang="en">
                <a:solidFill>
                  <a:schemeClr val="dk1"/>
                </a:solidFill>
                <a:latin typeface="Comfortaa"/>
                <a:ea typeface="Comfortaa"/>
                <a:cs typeface="Comfortaa"/>
                <a:sym typeface="Comfortaa"/>
              </a:rPr>
              <a:t> below, and brainstorm ideas with </a:t>
            </a:r>
            <a:r>
              <a:rPr b="1" lang="en">
                <a:solidFill>
                  <a:schemeClr val="dk1"/>
                </a:solidFill>
                <a:latin typeface="Comfortaa"/>
                <a:ea typeface="Comfortaa"/>
                <a:cs typeface="Comfortaa"/>
                <a:sym typeface="Comfortaa"/>
              </a:rPr>
              <a:t>colleagues and AI</a:t>
            </a:r>
            <a:r>
              <a:rPr lang="en">
                <a:solidFill>
                  <a:schemeClr val="dk1"/>
                </a:solidFill>
                <a:latin typeface="Comfortaa"/>
                <a:ea typeface="Comfortaa"/>
                <a:cs typeface="Comfortaa"/>
                <a:sym typeface="Comfortaa"/>
              </a:rPr>
              <a:t> on how we could train (the how) and educate (the why) students in appropriate use of AI in school.</a:t>
            </a:r>
            <a:endParaRPr>
              <a:solidFill>
                <a:schemeClr val="dk1"/>
              </a:solidFill>
              <a:latin typeface="Comfortaa"/>
              <a:ea typeface="Comfortaa"/>
              <a:cs typeface="Comfortaa"/>
              <a:sym typeface="Comfortaa"/>
            </a:endParaRPr>
          </a:p>
          <a:p>
            <a:pPr indent="-317500" lvl="0" marL="457200" rtl="0" algn="l">
              <a:lnSpc>
                <a:spcPct val="115000"/>
              </a:lnSpc>
              <a:spcBef>
                <a:spcPts val="230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AI in education can be deceptively simple. </a:t>
            </a:r>
            <a:endParaRPr>
              <a:solidFill>
                <a:schemeClr val="dk1"/>
              </a:solidFill>
              <a:latin typeface="Comfortaa"/>
              <a:ea typeface="Comfortaa"/>
              <a:cs typeface="Comfortaa"/>
              <a:sym typeface="Comfortaa"/>
            </a:endParaRPr>
          </a:p>
          <a:p>
            <a:pPr indent="-317500" lvl="0" marL="457200" rtl="0" algn="l">
              <a:lnSpc>
                <a:spcPct val="115000"/>
              </a:lnSpc>
              <a:spcBef>
                <a:spcPts val="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AI is not a single entity, rather a complex domain of continually evolving benefits, limitations, affordances, constraints, and potential dangers. </a:t>
            </a:r>
            <a:endParaRPr>
              <a:solidFill>
                <a:schemeClr val="dk1"/>
              </a:solidFill>
              <a:latin typeface="Comfortaa"/>
              <a:ea typeface="Comfortaa"/>
              <a:cs typeface="Comfortaa"/>
              <a:sym typeface="Comfortaa"/>
            </a:endParaRPr>
          </a:p>
          <a:p>
            <a:pPr indent="-317500" lvl="0" marL="457200" rtl="0" algn="l">
              <a:lnSpc>
                <a:spcPct val="115000"/>
              </a:lnSpc>
              <a:spcBef>
                <a:spcPts val="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While it promises tailored learning experiences, personalized feedback, and automation of routine tasks, its implementation demands careful consideration. </a:t>
            </a:r>
            <a:endParaRPr>
              <a:solidFill>
                <a:schemeClr val="dk1"/>
              </a:solidFill>
              <a:latin typeface="Comfortaa"/>
              <a:ea typeface="Comfortaa"/>
              <a:cs typeface="Comfortaa"/>
              <a:sym typeface="Comfortaa"/>
            </a:endParaRPr>
          </a:p>
          <a:p>
            <a:pPr indent="-317500" lvl="0" marL="457200" rtl="0" algn="l">
              <a:lnSpc>
                <a:spcPct val="115000"/>
              </a:lnSpc>
              <a:spcBef>
                <a:spcPts val="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Each application of AI in education brings unique challenges—balancing innovation with ethical use, safeguarding data privacy, and maintaining fairness. </a:t>
            </a:r>
            <a:endParaRPr>
              <a:solidFill>
                <a:schemeClr val="dk1"/>
              </a:solidFill>
              <a:latin typeface="Comfortaa"/>
              <a:ea typeface="Comfortaa"/>
              <a:cs typeface="Comfortaa"/>
              <a:sym typeface="Comfortaa"/>
            </a:endParaRPr>
          </a:p>
          <a:p>
            <a:pPr indent="-317500" lvl="0" marL="457200" rtl="0" algn="l">
              <a:lnSpc>
                <a:spcPct val="115000"/>
              </a:lnSpc>
              <a:spcBef>
                <a:spcPts val="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Educators and policymakers must navigate these nuances to ensure AI enhances the educational experience without compromising the integrity of human-centered learning. </a:t>
            </a:r>
            <a:endParaRPr>
              <a:solidFill>
                <a:schemeClr val="dk1"/>
              </a:solidFill>
              <a:latin typeface="Comfortaa"/>
              <a:ea typeface="Comfortaa"/>
              <a:cs typeface="Comfortaa"/>
              <a:sym typeface="Comfortaa"/>
            </a:endParaRPr>
          </a:p>
          <a:p>
            <a:pPr indent="-317500" lvl="0" marL="457200" rtl="0" algn="l">
              <a:lnSpc>
                <a:spcPct val="115000"/>
              </a:lnSpc>
              <a:spcBef>
                <a:spcPts val="0"/>
              </a:spcBef>
              <a:spcAft>
                <a:spcPts val="0"/>
              </a:spcAft>
              <a:buClr>
                <a:schemeClr val="dk1"/>
              </a:buClr>
              <a:buSzPts val="1400"/>
              <a:buFont typeface="Comfortaa"/>
              <a:buChar char="●"/>
            </a:pPr>
            <a:r>
              <a:rPr b="1" lang="en">
                <a:solidFill>
                  <a:schemeClr val="dk1"/>
                </a:solidFill>
                <a:latin typeface="Comfortaa"/>
                <a:ea typeface="Comfortaa"/>
                <a:cs typeface="Comfortaa"/>
                <a:sym typeface="Comfortaa"/>
              </a:rPr>
              <a:t>In this intricate landscape, the effectiveness of AI lies not just in its capabilities</a:t>
            </a:r>
            <a:br>
              <a:rPr b="1" lang="en">
                <a:solidFill>
                  <a:schemeClr val="dk1"/>
                </a:solidFill>
                <a:latin typeface="Comfortaa"/>
                <a:ea typeface="Comfortaa"/>
                <a:cs typeface="Comfortaa"/>
                <a:sym typeface="Comfortaa"/>
              </a:rPr>
            </a:br>
            <a:r>
              <a:rPr b="1" lang="en">
                <a:solidFill>
                  <a:schemeClr val="dk1"/>
                </a:solidFill>
                <a:latin typeface="Comfortaa"/>
                <a:ea typeface="Comfortaa"/>
                <a:cs typeface="Comfortaa"/>
                <a:sym typeface="Comfortaa"/>
              </a:rPr>
              <a:t>but in how thoughtfully and responsibly it is integrated into the educational</a:t>
            </a:r>
            <a:br>
              <a:rPr b="1" lang="en">
                <a:solidFill>
                  <a:schemeClr val="dk1"/>
                </a:solidFill>
                <a:latin typeface="Comfortaa"/>
                <a:ea typeface="Comfortaa"/>
                <a:cs typeface="Comfortaa"/>
                <a:sym typeface="Comfortaa"/>
              </a:rPr>
            </a:br>
            <a:r>
              <a:rPr b="1" lang="en">
                <a:solidFill>
                  <a:schemeClr val="dk1"/>
                </a:solidFill>
                <a:latin typeface="Comfortaa"/>
                <a:ea typeface="Comfortaa"/>
                <a:cs typeface="Comfortaa"/>
                <a:sym typeface="Comfortaa"/>
              </a:rPr>
              <a:t>ecosystem.</a:t>
            </a:r>
            <a:br>
              <a:rPr b="1" lang="en">
                <a:solidFill>
                  <a:schemeClr val="dk1"/>
                </a:solidFill>
                <a:latin typeface="Comfortaa"/>
                <a:ea typeface="Comfortaa"/>
                <a:cs typeface="Comfortaa"/>
                <a:sym typeface="Comfortaa"/>
              </a:rPr>
            </a:br>
            <a:endParaRPr b="1">
              <a:solidFill>
                <a:schemeClr val="dk1"/>
              </a:solidFill>
              <a:latin typeface="Comfortaa"/>
              <a:ea typeface="Comfortaa"/>
              <a:cs typeface="Comfortaa"/>
              <a:sym typeface="Comfortaa"/>
            </a:endParaRPr>
          </a:p>
          <a:p>
            <a:pPr indent="0" lvl="0" marL="0" rtl="0" algn="l">
              <a:lnSpc>
                <a:spcPct val="115000"/>
              </a:lnSpc>
              <a:spcBef>
                <a:spcPts val="2300"/>
              </a:spcBef>
              <a:spcAft>
                <a:spcPts val="1000"/>
              </a:spcAft>
              <a:buNone/>
            </a:pPr>
            <a:r>
              <a:t/>
            </a:r>
            <a:endParaRPr>
              <a:solidFill>
                <a:schemeClr val="dk1"/>
              </a:solidFill>
              <a:latin typeface="Comfortaa"/>
              <a:ea typeface="Comfortaa"/>
              <a:cs typeface="Comfortaa"/>
              <a:sym typeface="Comfortaa"/>
            </a:endParaRPr>
          </a:p>
        </p:txBody>
      </p:sp>
      <p:sp>
        <p:nvSpPr>
          <p:cNvPr id="238" name="Google Shape;238;p35"/>
          <p:cNvSpPr txBox="1"/>
          <p:nvPr/>
        </p:nvSpPr>
        <p:spPr>
          <a:xfrm>
            <a:off x="0" y="73650"/>
            <a:ext cx="7591200" cy="4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HOW DO WE TRAIN STUDENTS IN APPROPRIATE AI USE?</a:t>
            </a:r>
            <a:endParaRPr b="1" sz="1900">
              <a:solidFill>
                <a:srgbClr val="89596E"/>
              </a:solidFill>
              <a:latin typeface="Comfortaa"/>
              <a:ea typeface="Comfortaa"/>
              <a:cs typeface="Comfortaa"/>
              <a:sym typeface="Comfortaa"/>
            </a:endParaRPr>
          </a:p>
        </p:txBody>
      </p:sp>
      <p:sp>
        <p:nvSpPr>
          <p:cNvPr id="239" name="Google Shape;239;p35"/>
          <p:cNvSpPr/>
          <p:nvPr/>
        </p:nvSpPr>
        <p:spPr>
          <a:xfrm>
            <a:off x="7362750" y="0"/>
            <a:ext cx="1780800" cy="640200"/>
          </a:xfrm>
          <a:prstGeom prst="round2DiagRect">
            <a:avLst>
              <a:gd fmla="val 16667" name="adj1"/>
              <a:gd fmla="val 0" name="adj2"/>
            </a:avLst>
          </a:prstGeom>
          <a:solidFill>
            <a:srgbClr val="6A4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D9D9D9"/>
                </a:solidFill>
                <a:latin typeface="Comfortaa"/>
                <a:ea typeface="Comfortaa"/>
                <a:cs typeface="Comfortaa"/>
                <a:sym typeface="Comfortaa"/>
              </a:rPr>
              <a:t>ADVANCED</a:t>
            </a:r>
            <a:br>
              <a:rPr b="1" lang="en">
                <a:solidFill>
                  <a:srgbClr val="D9D9D9"/>
                </a:solidFill>
                <a:latin typeface="Comfortaa"/>
                <a:ea typeface="Comfortaa"/>
                <a:cs typeface="Comfortaa"/>
                <a:sym typeface="Comfortaa"/>
              </a:rPr>
            </a:br>
            <a:r>
              <a:rPr b="1" lang="en">
                <a:solidFill>
                  <a:srgbClr val="D9D9D9"/>
                </a:solidFill>
                <a:latin typeface="Comfortaa"/>
                <a:ea typeface="Comfortaa"/>
                <a:cs typeface="Comfortaa"/>
                <a:sym typeface="Comfortaa"/>
              </a:rPr>
              <a:t>ACTIVITY #1</a:t>
            </a:r>
            <a:endParaRPr b="1">
              <a:solidFill>
                <a:srgbClr val="D9D9D9"/>
              </a:solidFill>
              <a:latin typeface="Comfortaa"/>
              <a:ea typeface="Comfortaa"/>
              <a:cs typeface="Comfortaa"/>
              <a:sym typeface="Comfortaa"/>
            </a:endParaRPr>
          </a:p>
        </p:txBody>
      </p:sp>
      <p:sp>
        <p:nvSpPr>
          <p:cNvPr id="240" name="Google Shape;240;p35"/>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3">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36"/>
          <p:cNvSpPr txBox="1"/>
          <p:nvPr>
            <p:ph idx="1" type="body"/>
          </p:nvPr>
        </p:nvSpPr>
        <p:spPr>
          <a:xfrm>
            <a:off x="171150" y="731825"/>
            <a:ext cx="8661300" cy="39753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1200"/>
              </a:spcBef>
              <a:spcAft>
                <a:spcPts val="0"/>
              </a:spcAft>
              <a:buClr>
                <a:schemeClr val="dk1"/>
              </a:buClr>
              <a:buSzPts val="1300"/>
              <a:buChar char="●"/>
            </a:pPr>
            <a:r>
              <a:rPr b="1" lang="en" sz="1300">
                <a:solidFill>
                  <a:schemeClr val="dk1"/>
                </a:solidFill>
              </a:rPr>
              <a:t>In this activity, you will… </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Create a custom GPT designed to answer student questions on a specific subject or course.</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Choose Your Focus </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Select a specific subject or course you teach.</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Identify common questions or areas where students often need support.</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Access GPT Builder .</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Log into your ChatGPT Plus account at </a:t>
            </a:r>
            <a:r>
              <a:rPr lang="en" sz="1300" u="sng">
                <a:solidFill>
                  <a:schemeClr val="hlink"/>
                </a:solidFill>
                <a:hlinkClick r:id="rId3"/>
              </a:rPr>
              <a:t>ChatGPT.com</a:t>
            </a:r>
            <a:r>
              <a:rPr lang="en" sz="1300">
                <a:solidFill>
                  <a:schemeClr val="dk1"/>
                </a:solidFill>
              </a:rPr>
              <a:t>.</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Click on "Explore GPTs" in the left menu and then "Create a GPT" in the top right corner.</a:t>
            </a: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Define Your GPT</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Name your GPT (e.g., "Human Anatomy 101 Assistant").</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In the configuration, briefly describe its purpose: "You are an AI assistant designed to help students with questions about [YOUR SUBJECT]. Provide clear, concise explanations suitable for [GRADE LEVEL] students."</a:t>
            </a:r>
            <a:endParaRPr b="1" sz="1300">
              <a:solidFill>
                <a:srgbClr val="333333"/>
              </a:solidFill>
            </a:endParaRPr>
          </a:p>
        </p:txBody>
      </p:sp>
      <p:sp>
        <p:nvSpPr>
          <p:cNvPr id="246" name="Google Shape;246;p36"/>
          <p:cNvSpPr/>
          <p:nvPr/>
        </p:nvSpPr>
        <p:spPr>
          <a:xfrm>
            <a:off x="7362750" y="0"/>
            <a:ext cx="1780800" cy="640200"/>
          </a:xfrm>
          <a:prstGeom prst="round2DiagRect">
            <a:avLst>
              <a:gd fmla="val 16667" name="adj1"/>
              <a:gd fmla="val 0" name="adj2"/>
            </a:avLst>
          </a:prstGeom>
          <a:solidFill>
            <a:srgbClr val="6A4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D9D9D9"/>
                </a:solidFill>
                <a:latin typeface="Comfortaa"/>
                <a:ea typeface="Comfortaa"/>
                <a:cs typeface="Comfortaa"/>
                <a:sym typeface="Comfortaa"/>
              </a:rPr>
              <a:t>ADVANCED</a:t>
            </a:r>
            <a:br>
              <a:rPr b="1" lang="en">
                <a:solidFill>
                  <a:srgbClr val="D9D9D9"/>
                </a:solidFill>
                <a:latin typeface="Comfortaa"/>
                <a:ea typeface="Comfortaa"/>
                <a:cs typeface="Comfortaa"/>
                <a:sym typeface="Comfortaa"/>
              </a:rPr>
            </a:br>
            <a:r>
              <a:rPr b="1" lang="en">
                <a:solidFill>
                  <a:srgbClr val="D9D9D9"/>
                </a:solidFill>
                <a:latin typeface="Comfortaa"/>
                <a:ea typeface="Comfortaa"/>
                <a:cs typeface="Comfortaa"/>
                <a:sym typeface="Comfortaa"/>
              </a:rPr>
              <a:t>ACTIVITY #2</a:t>
            </a:r>
            <a:endParaRPr b="1">
              <a:solidFill>
                <a:srgbClr val="D9D9D9"/>
              </a:solidFill>
              <a:latin typeface="Comfortaa"/>
              <a:ea typeface="Comfortaa"/>
              <a:cs typeface="Comfortaa"/>
              <a:sym typeface="Comfortaa"/>
            </a:endParaRPr>
          </a:p>
        </p:txBody>
      </p:sp>
      <p:sp>
        <p:nvSpPr>
          <p:cNvPr id="247" name="Google Shape;247;p36"/>
          <p:cNvSpPr txBox="1"/>
          <p:nvPr/>
        </p:nvSpPr>
        <p:spPr>
          <a:xfrm>
            <a:off x="0" y="95850"/>
            <a:ext cx="7191600" cy="4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CREATING A CUSTOM BOT FOR STUDENT SUPPORT</a:t>
            </a:r>
            <a:endParaRPr b="1" sz="1900">
              <a:solidFill>
                <a:srgbClr val="89596E"/>
              </a:solidFill>
              <a:latin typeface="Comfortaa"/>
              <a:ea typeface="Comfortaa"/>
              <a:cs typeface="Comfortaa"/>
              <a:sym typeface="Comfortaa"/>
            </a:endParaRPr>
          </a:p>
        </p:txBody>
      </p:sp>
      <p:sp>
        <p:nvSpPr>
          <p:cNvPr id="248" name="Google Shape;248;p36"/>
          <p:cNvSpPr txBox="1"/>
          <p:nvPr/>
        </p:nvSpPr>
        <p:spPr>
          <a:xfrm>
            <a:off x="2833500" y="4796700"/>
            <a:ext cx="3336600" cy="346800"/>
          </a:xfrm>
          <a:prstGeom prst="rect">
            <a:avLst/>
          </a:prstGeom>
          <a:solidFill>
            <a:srgbClr val="89596E"/>
          </a:solidFill>
          <a:ln cap="flat" cmpd="sng" w="9525">
            <a:solidFill>
              <a:srgbClr val="6A4455"/>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a:solidFill>
                  <a:schemeClr val="lt1"/>
                </a:solidFill>
                <a:latin typeface="Comfortaa"/>
                <a:ea typeface="Comfortaa"/>
                <a:cs typeface="Comfortaa"/>
                <a:sym typeface="Comfortaa"/>
              </a:rPr>
              <a:t>→  </a:t>
            </a:r>
            <a:r>
              <a:rPr b="1" i="1" lang="en">
                <a:solidFill>
                  <a:schemeClr val="lt1"/>
                </a:solidFill>
                <a:latin typeface="Comfortaa"/>
                <a:ea typeface="Comfortaa"/>
                <a:cs typeface="Comfortaa"/>
                <a:sym typeface="Comfortaa"/>
              </a:rPr>
              <a:t>continued on the next slide  →</a:t>
            </a:r>
            <a:endParaRPr b="1" i="1">
              <a:solidFill>
                <a:schemeClr val="lt1"/>
              </a:solidFill>
              <a:latin typeface="Comfortaa"/>
              <a:ea typeface="Comfortaa"/>
              <a:cs typeface="Comfortaa"/>
              <a:sym typeface="Comfortaa"/>
            </a:endParaRPr>
          </a:p>
        </p:txBody>
      </p:sp>
      <p:sp>
        <p:nvSpPr>
          <p:cNvPr id="249" name="Google Shape;249;p36"/>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4">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37"/>
          <p:cNvSpPr txBox="1"/>
          <p:nvPr>
            <p:ph idx="1" type="body"/>
          </p:nvPr>
        </p:nvSpPr>
        <p:spPr>
          <a:xfrm>
            <a:off x="104325" y="802650"/>
            <a:ext cx="8688000" cy="42534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11150" lvl="0" marL="457200" rtl="0" algn="l">
              <a:spcBef>
                <a:spcPts val="1200"/>
              </a:spcBef>
              <a:spcAft>
                <a:spcPts val="0"/>
              </a:spcAft>
              <a:buClr>
                <a:schemeClr val="dk1"/>
              </a:buClr>
              <a:buSzPts val="1300"/>
              <a:buChar char="●"/>
            </a:pPr>
            <a:r>
              <a:rPr b="1" lang="en" sz="1300">
                <a:solidFill>
                  <a:schemeClr val="dk1"/>
                </a:solidFill>
              </a:rPr>
              <a:t>Set Behavior and Knowledge</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Add key instructions like:</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"Always provide explanations at an appropriate level for [X YEAR] med students."</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"Include simple examples or analogies to illustrate concepts."</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"If a question is unclear, ask for clarification before answering."</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Add 2-3 sample Q&amp;As typical for your subject.</a:t>
            </a:r>
            <a:br>
              <a:rPr lang="en" sz="1300">
                <a:solidFill>
                  <a:schemeClr val="dk1"/>
                </a:solidFill>
              </a:rPr>
            </a:b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Test Your GPT</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Use the preview mode to test your GPT.</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Ask it 1-2 common student questions.</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Refine its responses if necessary.</a:t>
            </a:r>
            <a:br>
              <a:rPr lang="en" sz="1300">
                <a:solidFill>
                  <a:schemeClr val="dk1"/>
                </a:solidFill>
              </a:rPr>
            </a:br>
            <a:endParaRPr sz="1300">
              <a:solidFill>
                <a:schemeClr val="dk1"/>
              </a:solidFill>
            </a:endParaRPr>
          </a:p>
          <a:p>
            <a:pPr indent="-311150" lvl="0" marL="457200" rtl="0" algn="l">
              <a:spcBef>
                <a:spcPts val="0"/>
              </a:spcBef>
              <a:spcAft>
                <a:spcPts val="0"/>
              </a:spcAft>
              <a:buClr>
                <a:schemeClr val="dk1"/>
              </a:buClr>
              <a:buSzPts val="1300"/>
              <a:buChar char="●"/>
            </a:pPr>
            <a:r>
              <a:rPr b="1" lang="en" sz="1300">
                <a:solidFill>
                  <a:schemeClr val="dk1"/>
                </a:solidFill>
              </a:rPr>
              <a:t>Reflect and Share</a:t>
            </a:r>
            <a:endParaRPr b="1"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With a partner or small/whole group, discuss:</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The subject/course you chose for your GPT.</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One effective response your GPT provided.</a:t>
            </a:r>
            <a:endParaRPr sz="1300">
              <a:solidFill>
                <a:schemeClr val="dk1"/>
              </a:solidFill>
            </a:endParaRPr>
          </a:p>
          <a:p>
            <a:pPr indent="-311150" lvl="2" marL="1371600" rtl="0" algn="l">
              <a:spcBef>
                <a:spcPts val="0"/>
              </a:spcBef>
              <a:spcAft>
                <a:spcPts val="0"/>
              </a:spcAft>
              <a:buClr>
                <a:schemeClr val="dk1"/>
              </a:buClr>
              <a:buSzPts val="1300"/>
              <a:buChar char="■"/>
            </a:pPr>
            <a:r>
              <a:rPr lang="en" sz="1300">
                <a:solidFill>
                  <a:schemeClr val="dk1"/>
                </a:solidFill>
              </a:rPr>
              <a:t>How you might use this GPT to support student learning outside of class.</a:t>
            </a:r>
            <a:endParaRPr b="1" sz="1300">
              <a:solidFill>
                <a:srgbClr val="333333"/>
              </a:solidFill>
            </a:endParaRPr>
          </a:p>
        </p:txBody>
      </p:sp>
      <p:sp>
        <p:nvSpPr>
          <p:cNvPr id="255" name="Google Shape;255;p37"/>
          <p:cNvSpPr/>
          <p:nvPr/>
        </p:nvSpPr>
        <p:spPr>
          <a:xfrm>
            <a:off x="7362750" y="0"/>
            <a:ext cx="1780800" cy="640200"/>
          </a:xfrm>
          <a:prstGeom prst="round2DiagRect">
            <a:avLst>
              <a:gd fmla="val 16667" name="adj1"/>
              <a:gd fmla="val 0" name="adj2"/>
            </a:avLst>
          </a:prstGeom>
          <a:solidFill>
            <a:srgbClr val="6A4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D9D9D9"/>
                </a:solidFill>
                <a:latin typeface="Comfortaa"/>
                <a:ea typeface="Comfortaa"/>
                <a:cs typeface="Comfortaa"/>
                <a:sym typeface="Comfortaa"/>
              </a:rPr>
              <a:t>ADVANCED</a:t>
            </a:r>
            <a:br>
              <a:rPr b="1" lang="en">
                <a:solidFill>
                  <a:srgbClr val="D9D9D9"/>
                </a:solidFill>
                <a:latin typeface="Comfortaa"/>
                <a:ea typeface="Comfortaa"/>
                <a:cs typeface="Comfortaa"/>
                <a:sym typeface="Comfortaa"/>
              </a:rPr>
            </a:br>
            <a:r>
              <a:rPr b="1" lang="en">
                <a:solidFill>
                  <a:srgbClr val="D9D9D9"/>
                </a:solidFill>
                <a:latin typeface="Comfortaa"/>
                <a:ea typeface="Comfortaa"/>
                <a:cs typeface="Comfortaa"/>
                <a:sym typeface="Comfortaa"/>
              </a:rPr>
              <a:t>ACTIVITY #2</a:t>
            </a:r>
            <a:endParaRPr b="1">
              <a:solidFill>
                <a:srgbClr val="D9D9D9"/>
              </a:solidFill>
              <a:latin typeface="Comfortaa"/>
              <a:ea typeface="Comfortaa"/>
              <a:cs typeface="Comfortaa"/>
              <a:sym typeface="Comfortaa"/>
            </a:endParaRPr>
          </a:p>
        </p:txBody>
      </p:sp>
      <p:sp>
        <p:nvSpPr>
          <p:cNvPr id="256" name="Google Shape;256;p37"/>
          <p:cNvSpPr txBox="1"/>
          <p:nvPr/>
        </p:nvSpPr>
        <p:spPr>
          <a:xfrm>
            <a:off x="0" y="95850"/>
            <a:ext cx="7191600" cy="4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CREATING A CUSTOM BOT FOR STUDENT SUPPORT</a:t>
            </a:r>
            <a:endParaRPr b="1" sz="1900">
              <a:solidFill>
                <a:srgbClr val="89596E"/>
              </a:solidFill>
              <a:latin typeface="Comfortaa"/>
              <a:ea typeface="Comfortaa"/>
              <a:cs typeface="Comfortaa"/>
              <a:sym typeface="Comfortaa"/>
            </a:endParaRPr>
          </a:p>
        </p:txBody>
      </p:sp>
      <p:sp>
        <p:nvSpPr>
          <p:cNvPr id="257" name="Google Shape;257;p37"/>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3">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nvSpPr>
        <p:spPr>
          <a:xfrm>
            <a:off x="138175" y="733175"/>
            <a:ext cx="8899500" cy="44103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2300"/>
              </a:spcBef>
              <a:spcAft>
                <a:spcPts val="1000"/>
              </a:spcAft>
              <a:buNone/>
            </a:pPr>
            <a:r>
              <a:rPr lang="en" sz="1200">
                <a:solidFill>
                  <a:schemeClr val="dk1"/>
                </a:solidFill>
                <a:latin typeface="Comfortaa"/>
                <a:ea typeface="Comfortaa"/>
                <a:cs typeface="Comfortaa"/>
                <a:sym typeface="Comfortaa"/>
              </a:rPr>
              <a:t>In this activity, select an AI application you have used before. Using the prompts below and the “</a:t>
            </a:r>
            <a:r>
              <a:rPr lang="en" sz="1200" u="sng">
                <a:solidFill>
                  <a:schemeClr val="hlink"/>
                </a:solidFill>
                <a:latin typeface="Comfortaa"/>
                <a:ea typeface="Comfortaa"/>
                <a:cs typeface="Comfortaa"/>
                <a:sym typeface="Comfortaa"/>
                <a:hlinkClick action="ppaction://hlinksldjump" r:id="rId3"/>
              </a:rPr>
              <a:t>Report Out</a:t>
            </a:r>
            <a:r>
              <a:rPr lang="en" sz="1200">
                <a:solidFill>
                  <a:schemeClr val="dk1"/>
                </a:solidFill>
                <a:latin typeface="Comfortaa"/>
                <a:ea typeface="Comfortaa"/>
                <a:cs typeface="Comfortaa"/>
                <a:sym typeface="Comfortaa"/>
              </a:rPr>
              <a:t>” feature of the workshop, </a:t>
            </a:r>
            <a:r>
              <a:rPr lang="en" sz="1200">
                <a:solidFill>
                  <a:schemeClr val="dk1"/>
                </a:solidFill>
                <a:latin typeface="Comfortaa"/>
                <a:ea typeface="Comfortaa"/>
                <a:cs typeface="Comfortaa"/>
                <a:sym typeface="Comfortaa"/>
              </a:rPr>
              <a:t>share</a:t>
            </a:r>
            <a:r>
              <a:rPr lang="en" sz="1200">
                <a:solidFill>
                  <a:schemeClr val="dk1"/>
                </a:solidFill>
                <a:latin typeface="Comfortaa"/>
                <a:ea typeface="Comfortaa"/>
                <a:cs typeface="Comfortaa"/>
                <a:sym typeface="Comfortaa"/>
              </a:rPr>
              <a:t> your personal experience and insights with colleagues.</a:t>
            </a:r>
            <a:br>
              <a:rPr lang="en" sz="1200">
                <a:solidFill>
                  <a:schemeClr val="dk1"/>
                </a:solidFill>
                <a:latin typeface="Comfortaa"/>
                <a:ea typeface="Comfortaa"/>
                <a:cs typeface="Comfortaa"/>
                <a:sym typeface="Comfortaa"/>
              </a:rPr>
            </a:br>
            <a:br>
              <a:rPr lang="en" sz="1200">
                <a:solidFill>
                  <a:schemeClr val="dk1"/>
                </a:solidFill>
                <a:latin typeface="Comfortaa"/>
                <a:ea typeface="Comfortaa"/>
                <a:cs typeface="Comfortaa"/>
                <a:sym typeface="Comfortaa"/>
              </a:rPr>
            </a:br>
            <a:r>
              <a:rPr b="1" lang="en" sz="1200">
                <a:solidFill>
                  <a:schemeClr val="dk1"/>
                </a:solidFill>
                <a:latin typeface="Comfortaa"/>
                <a:ea typeface="Comfortaa"/>
                <a:cs typeface="Comfortaa"/>
                <a:sym typeface="Comfortaa"/>
              </a:rPr>
              <a:t>Application Selection and Personal Reflection</a:t>
            </a:r>
            <a:br>
              <a:rPr b="1"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Choose an AI tool (e.g., a medical practice tool, academic search tool, automated feedback tool) that you have used.</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Outline its key features and describe how it has influenced your professional or teaching practice.</a:t>
            </a:r>
            <a:br>
              <a:rPr lang="en" sz="1200">
                <a:solidFill>
                  <a:schemeClr val="dk1"/>
                </a:solidFill>
                <a:latin typeface="Comfortaa"/>
                <a:ea typeface="Comfortaa"/>
                <a:cs typeface="Comfortaa"/>
                <a:sym typeface="Comfortaa"/>
              </a:rPr>
            </a:br>
            <a:r>
              <a:rPr b="1" lang="en" sz="1200">
                <a:solidFill>
                  <a:schemeClr val="dk1"/>
                </a:solidFill>
                <a:latin typeface="Comfortaa"/>
                <a:ea typeface="Comfortaa"/>
                <a:cs typeface="Comfortaa"/>
                <a:sym typeface="Comfortaa"/>
              </a:rPr>
              <a:t>Experience Sharing and Peer Discussion</a:t>
            </a:r>
            <a:br>
              <a:rPr b="1"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Discuss the benefits, challenges, and unexpected outcomes you encountered.</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Share examples of how this tool has streamlined tasks or enhanced learning in your context.</a:t>
            </a:r>
            <a:br>
              <a:rPr lang="en" sz="1200">
                <a:solidFill>
                  <a:schemeClr val="dk1"/>
                </a:solidFill>
                <a:latin typeface="Comfortaa"/>
                <a:ea typeface="Comfortaa"/>
                <a:cs typeface="Comfortaa"/>
                <a:sym typeface="Comfortaa"/>
              </a:rPr>
            </a:br>
            <a:r>
              <a:rPr b="1" lang="en" sz="1200">
                <a:solidFill>
                  <a:schemeClr val="dk1"/>
                </a:solidFill>
                <a:latin typeface="Comfortaa"/>
                <a:ea typeface="Comfortaa"/>
                <a:cs typeface="Comfortaa"/>
                <a:sym typeface="Comfortaa"/>
              </a:rPr>
              <a:t>Critical Reflection</a:t>
            </a:r>
            <a:br>
              <a:rPr b="1"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Evaluate the tool’s reliability, ethical implications, and potential positive and negative impacts.</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Identify what worked well and areas needing improvement, especially regarding accuracy.</a:t>
            </a:r>
            <a:br>
              <a:rPr lang="en" sz="1200">
                <a:solidFill>
                  <a:schemeClr val="dk1"/>
                </a:solidFill>
                <a:latin typeface="Comfortaa"/>
                <a:ea typeface="Comfortaa"/>
                <a:cs typeface="Comfortaa"/>
                <a:sym typeface="Comfortaa"/>
              </a:rPr>
            </a:br>
            <a:r>
              <a:rPr b="1" lang="en" sz="1200">
                <a:solidFill>
                  <a:schemeClr val="dk1"/>
                </a:solidFill>
                <a:latin typeface="Comfortaa"/>
                <a:ea typeface="Comfortaa"/>
                <a:cs typeface="Comfortaa"/>
                <a:sym typeface="Comfortaa"/>
              </a:rPr>
              <a:t>Integration into Teaching</a:t>
            </a:r>
            <a:br>
              <a:rPr b="1"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Brainstorm ways to incorporate your AI experiences into classroom discussions or professional development sessions.</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Develop strategies for demonstrating the tool’s practical applications while encouraging </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critical evaluation among students.|</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 Consider creating case studies or role-playing scenarios to illustrate both the opportunities </a:t>
            </a:r>
            <a:br>
              <a:rPr lang="en" sz="1200">
                <a:solidFill>
                  <a:schemeClr val="dk1"/>
                </a:solidFill>
                <a:latin typeface="Comfortaa"/>
                <a:ea typeface="Comfortaa"/>
                <a:cs typeface="Comfortaa"/>
                <a:sym typeface="Comfortaa"/>
              </a:rPr>
            </a:br>
            <a:r>
              <a:rPr lang="en" sz="1200">
                <a:solidFill>
                  <a:schemeClr val="dk1"/>
                </a:solidFill>
                <a:latin typeface="Comfortaa"/>
                <a:ea typeface="Comfortaa"/>
                <a:cs typeface="Comfortaa"/>
                <a:sym typeface="Comfortaa"/>
              </a:rPr>
              <a:t>and limitations of AI in educational settings.</a:t>
            </a:r>
            <a:endParaRPr sz="1200">
              <a:solidFill>
                <a:schemeClr val="dk1"/>
              </a:solidFill>
              <a:latin typeface="Comfortaa"/>
              <a:ea typeface="Comfortaa"/>
              <a:cs typeface="Comfortaa"/>
              <a:sym typeface="Comfortaa"/>
            </a:endParaRPr>
          </a:p>
        </p:txBody>
      </p:sp>
      <p:sp>
        <p:nvSpPr>
          <p:cNvPr id="263" name="Google Shape;263;p38"/>
          <p:cNvSpPr txBox="1"/>
          <p:nvPr/>
        </p:nvSpPr>
        <p:spPr>
          <a:xfrm>
            <a:off x="0" y="73650"/>
            <a:ext cx="7591200" cy="492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rPr b="1" lang="en" sz="1900">
                <a:solidFill>
                  <a:srgbClr val="89596E"/>
                </a:solidFill>
                <a:latin typeface="Comfortaa"/>
                <a:ea typeface="Comfortaa"/>
                <a:cs typeface="Comfortaa"/>
                <a:sym typeface="Comfortaa"/>
              </a:rPr>
              <a:t>SHARING YOUR AI EXPERIENCE IN A CRITICAL WAY </a:t>
            </a:r>
            <a:endParaRPr b="1" sz="1900">
              <a:solidFill>
                <a:srgbClr val="89596E"/>
              </a:solidFill>
              <a:latin typeface="Comfortaa"/>
              <a:ea typeface="Comfortaa"/>
              <a:cs typeface="Comfortaa"/>
              <a:sym typeface="Comfortaa"/>
            </a:endParaRPr>
          </a:p>
        </p:txBody>
      </p:sp>
      <p:sp>
        <p:nvSpPr>
          <p:cNvPr id="264" name="Google Shape;264;p38"/>
          <p:cNvSpPr/>
          <p:nvPr/>
        </p:nvSpPr>
        <p:spPr>
          <a:xfrm>
            <a:off x="7362750" y="0"/>
            <a:ext cx="1780800" cy="640200"/>
          </a:xfrm>
          <a:prstGeom prst="round2DiagRect">
            <a:avLst>
              <a:gd fmla="val 16667" name="adj1"/>
              <a:gd fmla="val 0" name="adj2"/>
            </a:avLst>
          </a:prstGeom>
          <a:solidFill>
            <a:srgbClr val="6A445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D9D9D9"/>
                </a:solidFill>
                <a:latin typeface="Comfortaa"/>
                <a:ea typeface="Comfortaa"/>
                <a:cs typeface="Comfortaa"/>
                <a:sym typeface="Comfortaa"/>
              </a:rPr>
              <a:t>ADVANCED</a:t>
            </a:r>
            <a:br>
              <a:rPr b="1" lang="en">
                <a:solidFill>
                  <a:srgbClr val="D9D9D9"/>
                </a:solidFill>
                <a:latin typeface="Comfortaa"/>
                <a:ea typeface="Comfortaa"/>
                <a:cs typeface="Comfortaa"/>
                <a:sym typeface="Comfortaa"/>
              </a:rPr>
            </a:br>
            <a:r>
              <a:rPr b="1" lang="en">
                <a:solidFill>
                  <a:srgbClr val="D9D9D9"/>
                </a:solidFill>
                <a:latin typeface="Comfortaa"/>
                <a:ea typeface="Comfortaa"/>
                <a:cs typeface="Comfortaa"/>
                <a:sym typeface="Comfortaa"/>
              </a:rPr>
              <a:t>ACTIVITY #3</a:t>
            </a:r>
            <a:endParaRPr b="1">
              <a:solidFill>
                <a:srgbClr val="D9D9D9"/>
              </a:solidFill>
              <a:latin typeface="Comfortaa"/>
              <a:ea typeface="Comfortaa"/>
              <a:cs typeface="Comfortaa"/>
              <a:sym typeface="Comfortaa"/>
            </a:endParaRPr>
          </a:p>
        </p:txBody>
      </p:sp>
      <p:sp>
        <p:nvSpPr>
          <p:cNvPr id="265" name="Google Shape;265;p38"/>
          <p:cNvSpPr/>
          <p:nvPr/>
        </p:nvSpPr>
        <p:spPr>
          <a:xfrm>
            <a:off x="7946550" y="4134150"/>
            <a:ext cx="1197000" cy="921900"/>
          </a:xfrm>
          <a:prstGeom prst="wedgeEllipseCallout">
            <a:avLst>
              <a:gd fmla="val -20833" name="adj1"/>
              <a:gd fmla="val 6250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u="sng">
                <a:solidFill>
                  <a:srgbClr val="666666"/>
                </a:solidFill>
                <a:latin typeface="Comfortaa Light"/>
                <a:ea typeface="Comfortaa Light"/>
                <a:cs typeface="Comfortaa Light"/>
                <a:sym typeface="Comfortaa Light"/>
                <a:hlinkClick action="ppaction://hlinksldjump" r:id="rId4">
                  <a:extLst>
                    <a:ext uri="{A12FA001-AC4F-418D-AE19-62706E023703}">
                      <ahyp:hlinkClr val="tx"/>
                    </a:ext>
                  </a:extLst>
                </a:hlinkClick>
              </a:rPr>
              <a:t>REPORT OUT</a:t>
            </a:r>
            <a:endParaRPr sz="1200">
              <a:solidFill>
                <a:srgbClr val="666666"/>
              </a:solidFill>
              <a:latin typeface="Comfortaa Light"/>
              <a:ea typeface="Comfortaa Light"/>
              <a:cs typeface="Comfortaa Light"/>
              <a:sym typeface="Comfortaa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idx="1" type="body"/>
          </p:nvPr>
        </p:nvSpPr>
        <p:spPr>
          <a:xfrm>
            <a:off x="153475" y="659925"/>
            <a:ext cx="8711100" cy="4117800"/>
          </a:xfrm>
          <a:prstGeom prst="rect">
            <a:avLst/>
          </a:prstGeom>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120650" lvl="0" marL="228600" marR="0" rtl="0" algn="l">
              <a:spcBef>
                <a:spcPts val="0"/>
              </a:spcBef>
              <a:spcAft>
                <a:spcPts val="0"/>
              </a:spcAft>
              <a:buClr>
                <a:schemeClr val="dk1"/>
              </a:buClr>
              <a:buSzPts val="1900"/>
              <a:buFont typeface="Arial"/>
              <a:buAutoNum type="arabicPeriod"/>
            </a:pPr>
            <a:r>
              <a:rPr lang="en" sz="1900">
                <a:solidFill>
                  <a:schemeClr val="dk1"/>
                </a:solidFill>
                <a:latin typeface="Arial"/>
                <a:ea typeface="Arial"/>
                <a:cs typeface="Arial"/>
                <a:sym typeface="Arial"/>
              </a:rPr>
              <a:t> What is one key insight you gained about using AI in medical education from today’s activities?</a:t>
            </a:r>
            <a:br>
              <a:rPr lang="en" sz="1900">
                <a:solidFill>
                  <a:schemeClr val="dk1"/>
                </a:solidFill>
                <a:latin typeface="Arial"/>
                <a:ea typeface="Arial"/>
                <a:cs typeface="Arial"/>
                <a:sym typeface="Arial"/>
              </a:rPr>
            </a:br>
            <a:endParaRPr sz="1900">
              <a:solidFill>
                <a:schemeClr val="dk1"/>
              </a:solidFill>
              <a:latin typeface="Arial"/>
              <a:ea typeface="Arial"/>
              <a:cs typeface="Arial"/>
              <a:sym typeface="Arial"/>
            </a:endParaRPr>
          </a:p>
          <a:p>
            <a:pPr indent="-120650" lvl="0" marL="228600" marR="0" rtl="0" algn="l">
              <a:spcBef>
                <a:spcPts val="0"/>
              </a:spcBef>
              <a:spcAft>
                <a:spcPts val="0"/>
              </a:spcAft>
              <a:buClr>
                <a:schemeClr val="dk1"/>
              </a:buClr>
              <a:buSzPts val="1900"/>
              <a:buFont typeface="Arial"/>
              <a:buAutoNum type="arabicPeriod"/>
            </a:pPr>
            <a:r>
              <a:rPr lang="en" sz="1900">
                <a:solidFill>
                  <a:schemeClr val="dk1"/>
                </a:solidFill>
                <a:latin typeface="Arial"/>
                <a:ea typeface="Arial"/>
                <a:cs typeface="Arial"/>
                <a:sym typeface="Arial"/>
              </a:rPr>
              <a:t> How do you see AI supporting (but not replacing) your role as a medical educator?</a:t>
            </a:r>
            <a:br>
              <a:rPr lang="en" sz="1900">
                <a:solidFill>
                  <a:schemeClr val="dk1"/>
                </a:solidFill>
                <a:latin typeface="Arial"/>
                <a:ea typeface="Arial"/>
                <a:cs typeface="Arial"/>
                <a:sym typeface="Arial"/>
              </a:rPr>
            </a:br>
            <a:endParaRPr sz="1900">
              <a:solidFill>
                <a:schemeClr val="dk1"/>
              </a:solidFill>
              <a:latin typeface="Arial"/>
              <a:ea typeface="Arial"/>
              <a:cs typeface="Arial"/>
              <a:sym typeface="Arial"/>
            </a:endParaRPr>
          </a:p>
          <a:p>
            <a:pPr indent="-120650" lvl="0" marL="228600" marR="0" rtl="0" algn="l">
              <a:spcBef>
                <a:spcPts val="0"/>
              </a:spcBef>
              <a:spcAft>
                <a:spcPts val="0"/>
              </a:spcAft>
              <a:buClr>
                <a:schemeClr val="dk1"/>
              </a:buClr>
              <a:buSzPts val="1900"/>
              <a:buFont typeface="Arial"/>
              <a:buAutoNum type="arabicPeriod"/>
            </a:pPr>
            <a:r>
              <a:rPr lang="en" sz="1900">
                <a:solidFill>
                  <a:schemeClr val="dk1"/>
                </a:solidFill>
                <a:latin typeface="Arial"/>
                <a:ea typeface="Arial"/>
                <a:cs typeface="Arial"/>
                <a:sym typeface="Arial"/>
              </a:rPr>
              <a:t> What is one potential challenge of using AI in teaching, and how might you address it?</a:t>
            </a:r>
            <a:endParaRPr sz="1900">
              <a:solidFill>
                <a:schemeClr val="dk1"/>
              </a:solidFill>
              <a:latin typeface="Arial"/>
              <a:ea typeface="Arial"/>
              <a:cs typeface="Arial"/>
              <a:sym typeface="Arial"/>
            </a:endParaRPr>
          </a:p>
          <a:p>
            <a:pPr indent="0" lvl="0" marL="228600" rtl="0" algn="l">
              <a:spcBef>
                <a:spcPts val="0"/>
              </a:spcBef>
              <a:spcAft>
                <a:spcPts val="0"/>
              </a:spcAft>
              <a:buNone/>
            </a:pPr>
            <a:r>
              <a:t/>
            </a:r>
            <a:endParaRPr sz="2300"/>
          </a:p>
          <a:p>
            <a:pPr indent="0" lvl="0" marL="228600" rtl="0" algn="ctr">
              <a:spcBef>
                <a:spcPts val="1200"/>
              </a:spcBef>
              <a:spcAft>
                <a:spcPts val="1200"/>
              </a:spcAft>
              <a:buNone/>
            </a:pPr>
            <a:r>
              <a:rPr lang="en" sz="2300"/>
              <a:t>Share via our Google Doc or oral Q&amp;A</a:t>
            </a:r>
            <a:endParaRPr sz="2300"/>
          </a:p>
        </p:txBody>
      </p:sp>
      <p:sp>
        <p:nvSpPr>
          <p:cNvPr id="271" name="Google Shape;271;p39"/>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EXPERIENCE REPORT OUT</a:t>
            </a:r>
            <a:endParaRPr sz="2400">
              <a:solidFill>
                <a:schemeClr val="lt1"/>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0"/>
          <p:cNvSpPr txBox="1"/>
          <p:nvPr>
            <p:ph type="title"/>
          </p:nvPr>
        </p:nvSpPr>
        <p:spPr>
          <a:xfrm>
            <a:off x="311700" y="513213"/>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89596E"/>
                </a:solidFill>
              </a:rPr>
              <a:t>Thank you for your time.</a:t>
            </a:r>
            <a:endParaRPr sz="4800">
              <a:solidFill>
                <a:srgbClr val="89596E"/>
              </a:solidFill>
            </a:endParaRPr>
          </a:p>
        </p:txBody>
      </p:sp>
      <p:sp>
        <p:nvSpPr>
          <p:cNvPr id="277" name="Google Shape;277;p40"/>
          <p:cNvSpPr txBox="1"/>
          <p:nvPr/>
        </p:nvSpPr>
        <p:spPr>
          <a:xfrm>
            <a:off x="311700" y="1279250"/>
            <a:ext cx="8520600" cy="84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598289"/>
                </a:solidFill>
                <a:latin typeface="Comfortaa"/>
                <a:ea typeface="Comfortaa"/>
                <a:cs typeface="Comfortaa"/>
                <a:sym typeface="Comfortaa"/>
              </a:rPr>
              <a:t>Questions?</a:t>
            </a:r>
            <a:endParaRPr sz="4800">
              <a:solidFill>
                <a:srgbClr val="598289"/>
              </a:solidFill>
              <a:latin typeface="Comfortaa"/>
              <a:ea typeface="Comfortaa"/>
              <a:cs typeface="Comfortaa"/>
              <a:sym typeface="Comfortaa"/>
            </a:endParaRPr>
          </a:p>
        </p:txBody>
      </p:sp>
      <p:pic>
        <p:nvPicPr>
          <p:cNvPr id="278" name="Google Shape;278;p40"/>
          <p:cNvPicPr preferRelativeResize="0"/>
          <p:nvPr/>
        </p:nvPicPr>
        <p:blipFill rotWithShape="1">
          <a:blip r:embed="rId3">
            <a:alphaModFix/>
          </a:blip>
          <a:srcRect b="0" l="0" r="0" t="4761"/>
          <a:stretch/>
        </p:blipFill>
        <p:spPr>
          <a:xfrm>
            <a:off x="2889887" y="2317381"/>
            <a:ext cx="3364224" cy="26486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8"/>
          <p:cNvSpPr txBox="1"/>
          <p:nvPr/>
        </p:nvSpPr>
        <p:spPr>
          <a:xfrm>
            <a:off x="112800" y="495850"/>
            <a:ext cx="8950500" cy="46065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3657600" rtl="0" algn="l">
              <a:spcBef>
                <a:spcPts val="0"/>
              </a:spcBef>
              <a:spcAft>
                <a:spcPts val="0"/>
              </a:spcAft>
              <a:buClr>
                <a:schemeClr val="dk1"/>
              </a:buClr>
              <a:buSzPts val="1100"/>
              <a:buFont typeface="Arial"/>
              <a:buNone/>
            </a:pPr>
            <a:r>
              <a:t/>
            </a:r>
            <a:endParaRPr baseline="30000" i="1" sz="18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SzPts val="2000"/>
              <a:buFont typeface="Comfortaa"/>
              <a:buChar char="●"/>
            </a:pPr>
            <a:r>
              <a:rPr lang="en" sz="2000">
                <a:solidFill>
                  <a:schemeClr val="dk1"/>
                </a:solidFill>
                <a:latin typeface="Comfortaa"/>
                <a:ea typeface="Comfortaa"/>
                <a:cs typeface="Comfortaa"/>
                <a:sym typeface="Comfortaa"/>
              </a:rPr>
              <a:t>Students must avoid illusions of knowing (</a:t>
            </a:r>
            <a:r>
              <a:rPr lang="en" sz="2000" u="sng">
                <a:solidFill>
                  <a:schemeClr val="hlink"/>
                </a:solidFill>
                <a:latin typeface="Comfortaa"/>
                <a:ea typeface="Comfortaa"/>
                <a:cs typeface="Comfortaa"/>
                <a:sym typeface="Comfortaa"/>
                <a:hlinkClick r:id="rId3"/>
              </a:rPr>
              <a:t>retrievalpractice.org</a:t>
            </a:r>
            <a:r>
              <a:rPr lang="en" sz="2000">
                <a:solidFill>
                  <a:schemeClr val="dk1"/>
                </a:solidFill>
                <a:latin typeface="Comfortaa"/>
                <a:ea typeface="Comfortaa"/>
                <a:cs typeface="Comfortaa"/>
                <a:sym typeface="Comfortaa"/>
              </a:rPr>
              <a:t>).</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Student Internet use has </a:t>
            </a:r>
            <a:r>
              <a:rPr lang="en" sz="2000" u="sng">
                <a:solidFill>
                  <a:schemeClr val="hlink"/>
                </a:solidFill>
                <a:latin typeface="Comfortaa"/>
                <a:ea typeface="Comfortaa"/>
                <a:cs typeface="Comfortaa"/>
                <a:sym typeface="Comfortaa"/>
                <a:hlinkClick r:id="rId4"/>
              </a:rPr>
              <a:t>promoted dysfunctional learning</a:t>
            </a:r>
            <a:r>
              <a:rPr baseline="30000" lang="en" sz="2000">
                <a:solidFill>
                  <a:schemeClr val="dk1"/>
                </a:solidFill>
                <a:latin typeface="Comfortaa"/>
                <a:ea typeface="Comfortaa"/>
                <a:cs typeface="Comfortaa"/>
                <a:sym typeface="Comfortaa"/>
              </a:rPr>
              <a:t>2</a:t>
            </a:r>
            <a:r>
              <a:rPr lang="en" sz="2000">
                <a:solidFill>
                  <a:schemeClr val="dk1"/>
                </a:solidFill>
                <a:latin typeface="Comfortaa"/>
                <a:ea typeface="Comfortaa"/>
                <a:cs typeface="Comfortaa"/>
                <a:sym typeface="Comfortaa"/>
              </a:rPr>
              <a:t> and led to negative learning outcomes long before AI.</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AI is amplifying these issues.</a:t>
            </a:r>
            <a:endParaRPr sz="2000">
              <a:solidFill>
                <a:schemeClr val="dk1"/>
              </a:solidFill>
              <a:latin typeface="Comfortaa"/>
              <a:ea typeface="Comfortaa"/>
              <a:cs typeface="Comfortaa"/>
              <a:sym typeface="Comfortaa"/>
            </a:endParaRPr>
          </a:p>
          <a:p>
            <a:pPr indent="-355600" lvl="0" marL="457200" rtl="0" algn="l">
              <a:spcBef>
                <a:spcPts val="0"/>
              </a:spcBef>
              <a:spcAft>
                <a:spcPts val="0"/>
              </a:spcAft>
              <a:buClr>
                <a:schemeClr val="dk1"/>
              </a:buClr>
              <a:buSzPts val="2000"/>
              <a:buFont typeface="Comfortaa"/>
              <a:buChar char="●"/>
            </a:pPr>
            <a:r>
              <a:rPr lang="en" sz="2000">
                <a:solidFill>
                  <a:schemeClr val="dk1"/>
                </a:solidFill>
                <a:latin typeface="Comfortaa"/>
                <a:ea typeface="Comfortaa"/>
                <a:cs typeface="Comfortaa"/>
                <a:sym typeface="Comfortaa"/>
              </a:rPr>
              <a:t>To ensure AI is used productively, we </a:t>
            </a:r>
            <a:r>
              <a:rPr b="1" lang="en" sz="2000">
                <a:solidFill>
                  <a:schemeClr val="dk1"/>
                </a:solidFill>
                <a:latin typeface="Comfortaa"/>
                <a:ea typeface="Comfortaa"/>
                <a:cs typeface="Comfortaa"/>
                <a:sym typeface="Comfortaa"/>
              </a:rPr>
              <a:t>MUST UNDERSTAND IT</a:t>
            </a:r>
            <a:r>
              <a:rPr lang="en" sz="2000">
                <a:solidFill>
                  <a:schemeClr val="dk1"/>
                </a:solidFill>
                <a:latin typeface="Comfortaa"/>
                <a:ea typeface="Comfortaa"/>
                <a:cs typeface="Comfortaa"/>
                <a:sym typeface="Comfortaa"/>
              </a:rPr>
              <a:t>.</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t/>
            </a:r>
            <a:endParaRPr sz="2000">
              <a:solidFill>
                <a:schemeClr val="dk1"/>
              </a:solidFill>
              <a:latin typeface="Comfortaa"/>
              <a:ea typeface="Comfortaa"/>
              <a:cs typeface="Comfortaa"/>
              <a:sym typeface="Comfortaa"/>
            </a:endParaRPr>
          </a:p>
        </p:txBody>
      </p:sp>
      <p:sp>
        <p:nvSpPr>
          <p:cNvPr id="84" name="Google Shape;84;p18"/>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ORIENTATION - AI IN SCHOOL</a:t>
            </a:r>
            <a:endParaRPr sz="2400">
              <a:solidFill>
                <a:schemeClr val="lt1"/>
              </a:solidFill>
              <a:latin typeface="Comfortaa"/>
              <a:ea typeface="Comfortaa"/>
              <a:cs typeface="Comfortaa"/>
              <a:sym typeface="Comfortaa"/>
            </a:endParaRPr>
          </a:p>
        </p:txBody>
      </p:sp>
      <p:pic>
        <p:nvPicPr>
          <p:cNvPr descr="Image AI generated in ReCraft v3. Person sitting at a table with a tabletop robot tutor." id="85" name="Google Shape;85;p18"/>
          <p:cNvPicPr preferRelativeResize="0"/>
          <p:nvPr/>
        </p:nvPicPr>
        <p:blipFill>
          <a:blip r:embed="rId5">
            <a:alphaModFix/>
          </a:blip>
          <a:stretch>
            <a:fillRect/>
          </a:stretch>
        </p:blipFill>
        <p:spPr>
          <a:xfrm>
            <a:off x="112800" y="495850"/>
            <a:ext cx="4164751" cy="2342325"/>
          </a:xfrm>
          <a:prstGeom prst="rect">
            <a:avLst/>
          </a:prstGeom>
          <a:noFill/>
          <a:ln>
            <a:noFill/>
          </a:ln>
        </p:spPr>
      </p:pic>
      <p:sp>
        <p:nvSpPr>
          <p:cNvPr id="86" name="Google Shape;86;p18"/>
          <p:cNvSpPr txBox="1"/>
          <p:nvPr/>
        </p:nvSpPr>
        <p:spPr>
          <a:xfrm>
            <a:off x="4329700" y="495850"/>
            <a:ext cx="4733400" cy="24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700">
                <a:solidFill>
                  <a:schemeClr val="dk1"/>
                </a:solidFill>
                <a:latin typeface="Comfortaa"/>
                <a:ea typeface="Comfortaa"/>
                <a:cs typeface="Comfortaa"/>
                <a:sym typeface="Comfortaa"/>
              </a:rPr>
              <a:t>Our job isn't to wish it [AI] away but to figure out how to harness its inherent properties for our pedagogical goals. And here's the exciting part – many of us are discovering that this shift is absolutely possible through smart implementation, built on shared knowledge from training, courses, and certification processes. </a:t>
            </a:r>
            <a:r>
              <a:rPr baseline="30000" i="1" lang="en" sz="1700">
                <a:solidFill>
                  <a:schemeClr val="dk1"/>
                </a:solidFill>
                <a:latin typeface="Comfortaa"/>
                <a:ea typeface="Comfortaa"/>
                <a:cs typeface="Comfortaa"/>
                <a:sym typeface="Comfortaa"/>
              </a:rPr>
              <a:t>1</a:t>
            </a:r>
            <a:endParaRPr sz="1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ORIENTATION - WHAT IS AI?</a:t>
            </a:r>
            <a:endParaRPr sz="2400">
              <a:solidFill>
                <a:schemeClr val="lt1"/>
              </a:solidFill>
              <a:latin typeface="Comfortaa"/>
              <a:ea typeface="Comfortaa"/>
              <a:cs typeface="Comfortaa"/>
              <a:sym typeface="Comfortaa"/>
            </a:endParaRPr>
          </a:p>
        </p:txBody>
      </p:sp>
      <p:pic>
        <p:nvPicPr>
          <p:cNvPr descr="Don't forget to take the quiz at 04:22! Comment below what you think is the right answer, to be one of the 3 lucky winners who can win Amazon vouchers worth INR 500 or $10! (Depending on your location). What are you waiting for? Winners will be announced on Nov 13th, 2024.&#10;In this video on Introduction to Generative AI video, you’ll join Emma, a graphic designer, as she learns about Generative AI—a type of AI that can create new things like images, text, music, and even videos. Emma explores tools like ChatGPT and DALL·E to see how they make original designs, stories, and more. We’ll break down what makes Generative AI different from other types of AI. Instead of just analyzing data, it creates something new based on patterns it learns from large datasets. &#10;&#10;You’ll see how AI is used in:&#10;Writing and Content: Tools that generate blog posts, stories, or essays from simple prompts.&#10;Art and Design: AI that can make unique images based on text descriptions.&#10;Music and Audio: How AI can compose music or even replicate voices.&#10;Healthcare: AI models that help simulate medical data for research.&#10;&#10;🔥Purdue - Applied Generative AI Specialization  - https://www.simplilearn.com/applied-ai-course?utm_campaign=NRmAXDWJVnU&amp;utm_medium=DescriptionFirstFold&amp;utm_source=Youtube&#10;🔥Professional Certificate Program in Generative AI and Machine Learning - IITG (India Only)  - https://www.simplilearn.com/iitg-generative-ai-machine-learning-program?utm_campaign=NRmAXDWJVnU&amp;utm_medium=DescriptionFirstFold&amp;utm_source=Youtube&#10;🔥Advanced Executive Program In Applied Generative AI - https://www.simplilearn.com/applied-generative-ai-course?utm_campaign=NRmAXDWJVnU&amp;utm_medium=DescriptionFirstFold&amp;utm_source=Youtube&#10;&#10;We’ll also explain how Generative AI works in simple steps—from learning with large datasets to improving through feedback.&#10;&#10;In just 5 minutes you'll learn&#10;- What is Generative AI with an example&#10;- Generative Ai Applications&#10;- How does generative AI Work?&#10;- How AI is simplifying complex tasks in everyday life.&#10;&#10;At the end, there’s a quick quiz to test what you learned, so drop your answer in the comments below! &#10;Chapters :&#10;00:00 Introduction To Generative aI&#10;00:22 What Is Generative AI?&#10;01:05 Generative aI Applications&#10;01:44 How Generative AI Works?&#10;04:22 Quiz&#10;&#10;✅ Subscribe to our Channel to learn more about the top Technologies: https://bit.ly/2VT4WtH&#10;&#10;⏩ Check out More AI and ML Videos By Simplilearn: https://www.youtube.com/playlist?list=PLEiEAq2VkUULyr_ftxpHB6DumOq1Zz2hq&#10;&#10;#GenerativeAI #AI #GenAI #ArtificialIntelligence #simplilearn #2025 &#10;&#10;➡️ About Professional Certificate Program in Generative AI and Machine Learning&#10;&#10;Dive into the future of AI with our Generative AI &amp; Machine Learning course, in collaboration with E&amp;ICT Academy, IIT Guwahati. Learn tools like ChatGPT, OpenAI, Hugging Face, Python, and more. Join masterclasses led by IITG faculty, engage in hands-on projects, and earn Executive Alumni Status.&#10;&#10;Key Features:&#10;✅ Program completion certificate from E&amp;ICT Academy, IIT Guwahati&#10;✅ Curriculum delivered in live virtual classes by seasoned industry experts&#10;✅ Exposure to the latest AI advancements, such as generative AI, LLMs, and prompt engineering&#10;✅ Interactive live-virtual masterclasses delivered by esteemed IIT Guwahati faculty&#10;✅ Opportunity to earn an 'Executive Alumni Status' from E&amp;ICT Academy, IIT Guwahati&#10;✅ Eligibility for a campus immersion program organized at IIT Guwahati&#10;✅ Exclusive hackathons and “ask-me-anything” sessions by IBM&#10;✅ Certificates for IBM courses and industry masterclasses by IBM experts&#10;✅ Practical learning through 25+ hands-on projects and 3 industry-oriented capstone projects&#10;✅ Access to a wide array of AI tools such as ChatGPT, Hugging Face, DALL-E 2, Midjourney and more&#10;✅ Simplilearn's JobAssist helps you get noticed by top hiring companies&#10;&#10;Skills Covered:&#10;✅ Generative AI&#10;✅ Prompt Engineering&#10;✅ Chatbot Development&#10;✅ Supervised and Unsupervised Learning&#10;✅ Model Training and Optimization&#10;✅ Model Evaluation and Validation&#10;✅ Ensemble Methods&#10;✅ Deep Learning&#10;✅ Natural Language Processing&#10;✅ Computer Vision&#10;✅ Reinforcement Learning&#10;✅ Machine Learning Algorithms&#10;✅ Speech Recognition&#10;✅ Statistics&#10;&#10;Learning Path:&#10;✅ IITG AI: Program Induction&#10;✅ IITG AI: Programming Fundamentals&#10;✅ IITG AI: Python for Data Science (IBM)&#10;✅ IITG AI: Applied Data Science with Python&#10;✅ IITG AI: Machine Learning&#10;✅ IITG AI: Deep Learning with TensorFlow (IBM)&#10;✅ IITG AI: Deep Learning Specialization&#10;✅ IITG AI: Essentials of Generative AI, Prompt Engineering &amp; ChatGPT&#10;✅ IITG AI: Advanced Generative AI&#10;✅ IITG AI: Capstone&#10;Electives:&#10;✅ IITG AI: ADL &amp; Computer Vision&#10;✅ IITG AI: NLP and Speech Recognition&#10;✅ IITG AI: Reinforcement Learning&#10;✅ IITG AI: Academic Masterclass&#10;✅ IITG AI: Industry Masterclass&#10;&#10;👉 Learn More At: https://www.simplilearn.com/iitg-generative-ai-machine-learning-program?utm_campaign=NRmAXDWJVnU&amp;utm_medium=Description&amp;utm_source=Youtube" id="92" name="Google Shape;92;p19" title="Generative AI Explained In 5 Minutes | What Is GenAI? | Introduction To Generative AI | Simplilearn">
            <a:hlinkClick r:id="rId3"/>
          </p:cNvPr>
          <p:cNvPicPr preferRelativeResize="0"/>
          <p:nvPr/>
        </p:nvPicPr>
        <p:blipFill>
          <a:blip r:embed="rId4">
            <a:alphaModFix/>
          </a:blip>
          <a:stretch>
            <a:fillRect/>
          </a:stretch>
        </p:blipFill>
        <p:spPr>
          <a:xfrm>
            <a:off x="508150" y="499425"/>
            <a:ext cx="8127689" cy="45718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nvSpPr>
        <p:spPr>
          <a:xfrm>
            <a:off x="172050" y="495850"/>
            <a:ext cx="8792100" cy="46065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000" u="sng">
                <a:solidFill>
                  <a:schemeClr val="hlink"/>
                </a:solidFill>
                <a:latin typeface="Comfortaa"/>
                <a:ea typeface="Comfortaa"/>
                <a:cs typeface="Comfortaa"/>
                <a:sym typeface="Comfortaa"/>
                <a:hlinkClick r:id="rId3"/>
              </a:rPr>
              <a:t>Five things you really need to know about AI</a:t>
            </a:r>
            <a:br>
              <a:rPr b="1" lang="en" sz="1500">
                <a:solidFill>
                  <a:schemeClr val="dk1"/>
                </a:solidFill>
                <a:latin typeface="Comfortaa"/>
                <a:ea typeface="Comfortaa"/>
                <a:cs typeface="Comfortaa"/>
                <a:sym typeface="Comfortaa"/>
              </a:rPr>
            </a:br>
            <a:endParaRPr b="1" sz="15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 sz="1300">
                <a:solidFill>
                  <a:schemeClr val="dk1"/>
                </a:solidFill>
                <a:latin typeface="Comfortaa"/>
                <a:ea typeface="Comfortaa"/>
                <a:cs typeface="Comfortaa"/>
                <a:sym typeface="Comfortaa"/>
              </a:rPr>
              <a:t>AI is as old as your grandparents</a:t>
            </a:r>
            <a:r>
              <a:rPr lang="en" sz="1300">
                <a:solidFill>
                  <a:schemeClr val="dk1"/>
                </a:solidFill>
                <a:latin typeface="Comfortaa"/>
                <a:ea typeface="Comfortaa"/>
                <a:cs typeface="Comfortaa"/>
                <a:sym typeface="Comfortaa"/>
              </a:rPr>
              <a:t> – AI has been around since at least the 1940s, with its roots in artificial neural networks. These systems learn and improve over time and are already widely used in things like recommendation algorithms, facial recognition, and social media feeds.</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 sz="1300">
                <a:solidFill>
                  <a:schemeClr val="dk1"/>
                </a:solidFill>
                <a:latin typeface="Comfortaa"/>
                <a:ea typeface="Comfortaa"/>
                <a:cs typeface="Comfortaa"/>
                <a:sym typeface="Comfortaa"/>
              </a:rPr>
              <a:t>AI can’t feel or think</a:t>
            </a:r>
            <a:r>
              <a:rPr lang="en" sz="1300">
                <a:solidFill>
                  <a:schemeClr val="dk1"/>
                </a:solidFill>
                <a:latin typeface="Comfortaa"/>
                <a:ea typeface="Comfortaa"/>
                <a:cs typeface="Comfortaa"/>
                <a:sym typeface="Comfortaa"/>
              </a:rPr>
              <a:t> – Despite sounding human-like, AI doesn't actually understand what it's saying. It doesn’t have emotions, thoughts, or motivations—it's just a sophisticated tool predicting text responses based on patterns.</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 sz="1300">
                <a:solidFill>
                  <a:schemeClr val="dk1"/>
                </a:solidFill>
                <a:latin typeface="Comfortaa"/>
                <a:ea typeface="Comfortaa"/>
                <a:cs typeface="Comfortaa"/>
                <a:sym typeface="Comfortaa"/>
              </a:rPr>
              <a:t>AI makes stuff up</a:t>
            </a:r>
            <a:r>
              <a:rPr lang="en" sz="1300">
                <a:solidFill>
                  <a:schemeClr val="dk1"/>
                </a:solidFill>
                <a:latin typeface="Comfortaa"/>
                <a:ea typeface="Comfortaa"/>
                <a:cs typeface="Comfortaa"/>
                <a:sym typeface="Comfortaa"/>
              </a:rPr>
              <a:t> – AI chatbots can generate false or misleading information, a phenomenon known as "AI hallucinations." They predict words probabilistically and don't inherently verify facts, which means their responses can sometimes be inaccurate.</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 sz="1300">
                <a:solidFill>
                  <a:schemeClr val="dk1"/>
                </a:solidFill>
                <a:latin typeface="Comfortaa"/>
                <a:ea typeface="Comfortaa"/>
                <a:cs typeface="Comfortaa"/>
                <a:sym typeface="Comfortaa"/>
              </a:rPr>
              <a:t>AI can sound racist and sexist</a:t>
            </a:r>
            <a:r>
              <a:rPr lang="en" sz="1300">
                <a:solidFill>
                  <a:schemeClr val="dk1"/>
                </a:solidFill>
                <a:latin typeface="Comfortaa"/>
                <a:ea typeface="Comfortaa"/>
                <a:cs typeface="Comfortaa"/>
                <a:sym typeface="Comfortaa"/>
              </a:rPr>
              <a:t> – Since AI learns from human-created data, it can pick up biases, including racist or sexist content. If trained on biased or harmful data, it may produce biased outputs, making ethical safeguards essential.</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solidFill>
                <a:schemeClr val="dk1"/>
              </a:solidFill>
              <a:latin typeface="Comfortaa"/>
              <a:ea typeface="Comfortaa"/>
              <a:cs typeface="Comfortaa"/>
              <a:sym typeface="Comfortaa"/>
            </a:endParaRPr>
          </a:p>
          <a:p>
            <a:pPr indent="0" lvl="0" marL="0" rtl="0" algn="l">
              <a:spcBef>
                <a:spcPts val="0"/>
              </a:spcBef>
              <a:spcAft>
                <a:spcPts val="0"/>
              </a:spcAft>
              <a:buClr>
                <a:schemeClr val="dk1"/>
              </a:buClr>
              <a:buSzPts val="1100"/>
              <a:buFont typeface="Arial"/>
              <a:buNone/>
            </a:pPr>
            <a:r>
              <a:rPr b="1" lang="en" sz="1300">
                <a:solidFill>
                  <a:schemeClr val="dk1"/>
                </a:solidFill>
                <a:latin typeface="Comfortaa"/>
                <a:ea typeface="Comfortaa"/>
                <a:cs typeface="Comfortaa"/>
                <a:sym typeface="Comfortaa"/>
              </a:rPr>
              <a:t>AI has incredible potential</a:t>
            </a:r>
            <a:r>
              <a:rPr lang="en" sz="1300">
                <a:solidFill>
                  <a:schemeClr val="dk1"/>
                </a:solidFill>
                <a:latin typeface="Comfortaa"/>
                <a:ea typeface="Comfortaa"/>
                <a:cs typeface="Comfortaa"/>
                <a:sym typeface="Comfortaa"/>
              </a:rPr>
              <a:t> – While there are risks, AI also has vast potential to improve fields like healthcare, education, and automation. It has already helped discover new drugs, detect cancer more effectively, and assist with complex information processing.</a:t>
            </a:r>
            <a:endParaRPr sz="1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300">
              <a:solidFill>
                <a:srgbClr val="89596E"/>
              </a:solidFill>
              <a:latin typeface="Comfortaa"/>
              <a:ea typeface="Comfortaa"/>
              <a:cs typeface="Comfortaa"/>
              <a:sym typeface="Comfortaa"/>
            </a:endParaRPr>
          </a:p>
          <a:p>
            <a:pPr indent="0" lvl="0" marL="0" rtl="0" algn="l">
              <a:spcBef>
                <a:spcPts val="0"/>
              </a:spcBef>
              <a:spcAft>
                <a:spcPts val="0"/>
              </a:spcAft>
              <a:buNone/>
            </a:pPr>
            <a:r>
              <a:t/>
            </a:r>
            <a:endParaRPr sz="1300">
              <a:solidFill>
                <a:srgbClr val="666666"/>
              </a:solidFill>
              <a:latin typeface="Comfortaa"/>
              <a:ea typeface="Comfortaa"/>
              <a:cs typeface="Comfortaa"/>
              <a:sym typeface="Comfortaa"/>
            </a:endParaRPr>
          </a:p>
        </p:txBody>
      </p:sp>
      <p:sp>
        <p:nvSpPr>
          <p:cNvPr id="98" name="Google Shape;98;p20"/>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ORIENTATION - WHAT IS AI?</a:t>
            </a:r>
            <a:endParaRPr sz="2400">
              <a:solidFill>
                <a:schemeClr val="lt1"/>
              </a:solidFill>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ORIENTATION - WHAT IS AI?</a:t>
            </a:r>
            <a:endParaRPr sz="2400">
              <a:solidFill>
                <a:schemeClr val="lt1"/>
              </a:solidFill>
              <a:latin typeface="Comfortaa"/>
              <a:ea typeface="Comfortaa"/>
              <a:cs typeface="Comfortaa"/>
              <a:sym typeface="Comfortaa"/>
            </a:endParaRPr>
          </a:p>
        </p:txBody>
      </p:sp>
      <p:sp>
        <p:nvSpPr>
          <p:cNvPr id="104" name="Google Shape;104;p21"/>
          <p:cNvSpPr/>
          <p:nvPr/>
        </p:nvSpPr>
        <p:spPr>
          <a:xfrm>
            <a:off x="99475" y="548600"/>
            <a:ext cx="4193100" cy="1085700"/>
          </a:xfrm>
          <a:prstGeom prst="roundRect">
            <a:avLst>
              <a:gd fmla="val 16667" name="adj"/>
            </a:avLst>
          </a:prstGeom>
          <a:solidFill>
            <a:srgbClr val="8959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chemeClr val="lt1"/>
                </a:solidFill>
                <a:latin typeface="Comfortaa"/>
                <a:ea typeface="Comfortaa"/>
                <a:cs typeface="Comfortaa"/>
                <a:sym typeface="Comfortaa"/>
              </a:rPr>
              <a:t>Foundation Models</a:t>
            </a:r>
            <a:br>
              <a:rPr lang="en" sz="1900">
                <a:solidFill>
                  <a:schemeClr val="lt1"/>
                </a:solidFill>
                <a:latin typeface="Comfortaa"/>
                <a:ea typeface="Comfortaa"/>
                <a:cs typeface="Comfortaa"/>
                <a:sym typeface="Comfortaa"/>
              </a:rPr>
            </a:br>
            <a:r>
              <a:rPr lang="en" sz="1900">
                <a:solidFill>
                  <a:schemeClr val="lt1"/>
                </a:solidFill>
                <a:latin typeface="Comfortaa"/>
                <a:ea typeface="Comfortaa"/>
                <a:cs typeface="Comfortaa"/>
                <a:sym typeface="Comfortaa"/>
              </a:rPr>
              <a:t>(GenAI systems upon which most AI applications are built)</a:t>
            </a:r>
            <a:endParaRPr sz="1900">
              <a:solidFill>
                <a:schemeClr val="lt1"/>
              </a:solidFill>
              <a:latin typeface="Comfortaa"/>
              <a:ea typeface="Comfortaa"/>
              <a:cs typeface="Comfortaa"/>
              <a:sym typeface="Comfortaa"/>
            </a:endParaRPr>
          </a:p>
        </p:txBody>
      </p:sp>
      <p:pic>
        <p:nvPicPr>
          <p:cNvPr descr="File:GPT-4.png - Wikimedia Commons" id="105" name="Google Shape;105;p21"/>
          <p:cNvPicPr preferRelativeResize="0"/>
          <p:nvPr/>
        </p:nvPicPr>
        <p:blipFill>
          <a:blip r:embed="rId3">
            <a:alphaModFix/>
          </a:blip>
          <a:stretch>
            <a:fillRect/>
          </a:stretch>
        </p:blipFill>
        <p:spPr>
          <a:xfrm>
            <a:off x="4482000" y="796225"/>
            <a:ext cx="590450" cy="590450"/>
          </a:xfrm>
          <a:prstGeom prst="rect">
            <a:avLst/>
          </a:prstGeom>
          <a:noFill/>
          <a:ln>
            <a:noFill/>
          </a:ln>
        </p:spPr>
      </p:pic>
      <p:pic>
        <p:nvPicPr>
          <p:cNvPr descr="File:Claude AI logo.svg - Wikipedia" id="106" name="Google Shape;106;p21"/>
          <p:cNvPicPr preferRelativeResize="0"/>
          <p:nvPr/>
        </p:nvPicPr>
        <p:blipFill rotWithShape="1">
          <a:blip r:embed="rId4">
            <a:alphaModFix/>
          </a:blip>
          <a:srcRect b="0" l="0" r="77631" t="0"/>
          <a:stretch/>
        </p:blipFill>
        <p:spPr>
          <a:xfrm>
            <a:off x="5261875" y="796225"/>
            <a:ext cx="590450" cy="570009"/>
          </a:xfrm>
          <a:prstGeom prst="rect">
            <a:avLst/>
          </a:prstGeom>
          <a:noFill/>
          <a:ln>
            <a:noFill/>
          </a:ln>
        </p:spPr>
      </p:pic>
      <p:pic>
        <p:nvPicPr>
          <p:cNvPr descr="File:Gemini Advanced logo.svg - Wikimedia Commons" id="107" name="Google Shape;107;p21"/>
          <p:cNvPicPr preferRelativeResize="0"/>
          <p:nvPr/>
        </p:nvPicPr>
        <p:blipFill rotWithShape="1">
          <a:blip r:embed="rId5">
            <a:alphaModFix/>
          </a:blip>
          <a:srcRect b="52442" l="40525" r="40301" t="0"/>
          <a:stretch/>
        </p:blipFill>
        <p:spPr>
          <a:xfrm>
            <a:off x="5965150" y="796223"/>
            <a:ext cx="590449" cy="589978"/>
          </a:xfrm>
          <a:prstGeom prst="rect">
            <a:avLst/>
          </a:prstGeom>
          <a:noFill/>
          <a:ln>
            <a:noFill/>
          </a:ln>
        </p:spPr>
      </p:pic>
      <p:pic>
        <p:nvPicPr>
          <p:cNvPr id="108" name="Google Shape;108;p21"/>
          <p:cNvPicPr preferRelativeResize="0"/>
          <p:nvPr/>
        </p:nvPicPr>
        <p:blipFill>
          <a:blip r:embed="rId6">
            <a:alphaModFix/>
          </a:blip>
          <a:stretch>
            <a:fillRect/>
          </a:stretch>
        </p:blipFill>
        <p:spPr>
          <a:xfrm>
            <a:off x="6710825" y="796225"/>
            <a:ext cx="636043" cy="590450"/>
          </a:xfrm>
          <a:prstGeom prst="rect">
            <a:avLst/>
          </a:prstGeom>
          <a:noFill/>
          <a:ln>
            <a:noFill/>
          </a:ln>
        </p:spPr>
      </p:pic>
      <p:sp>
        <p:nvSpPr>
          <p:cNvPr id="109" name="Google Shape;109;p21"/>
          <p:cNvSpPr/>
          <p:nvPr/>
        </p:nvSpPr>
        <p:spPr>
          <a:xfrm>
            <a:off x="99475" y="2408175"/>
            <a:ext cx="4193100" cy="726600"/>
          </a:xfrm>
          <a:prstGeom prst="roundRect">
            <a:avLst>
              <a:gd fmla="val 16667" name="adj"/>
            </a:avLst>
          </a:prstGeom>
          <a:solidFill>
            <a:srgbClr val="8959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chemeClr val="lt1"/>
                </a:solidFill>
                <a:latin typeface="Comfortaa"/>
                <a:ea typeface="Comfortaa"/>
                <a:cs typeface="Comfortaa"/>
                <a:sym typeface="Comfortaa"/>
              </a:rPr>
              <a:t>Can be used as </a:t>
            </a:r>
            <a:br>
              <a:rPr lang="en" sz="1900">
                <a:solidFill>
                  <a:schemeClr val="lt1"/>
                </a:solidFill>
                <a:latin typeface="Comfortaa"/>
                <a:ea typeface="Comfortaa"/>
                <a:cs typeface="Comfortaa"/>
                <a:sym typeface="Comfortaa"/>
              </a:rPr>
            </a:br>
            <a:r>
              <a:rPr b="1" lang="en" sz="1900">
                <a:solidFill>
                  <a:schemeClr val="lt1"/>
                </a:solidFill>
                <a:latin typeface="Comfortaa"/>
                <a:ea typeface="Comfortaa"/>
                <a:cs typeface="Comfortaa"/>
                <a:sym typeface="Comfortaa"/>
              </a:rPr>
              <a:t>standalone applications</a:t>
            </a:r>
            <a:r>
              <a:rPr lang="en" sz="1900">
                <a:solidFill>
                  <a:schemeClr val="lt1"/>
                </a:solidFill>
                <a:latin typeface="Comfortaa"/>
                <a:ea typeface="Comfortaa"/>
                <a:cs typeface="Comfortaa"/>
                <a:sym typeface="Comfortaa"/>
              </a:rPr>
              <a:t>.</a:t>
            </a:r>
            <a:endParaRPr sz="1900">
              <a:solidFill>
                <a:schemeClr val="lt1"/>
              </a:solidFill>
              <a:latin typeface="Comfortaa"/>
              <a:ea typeface="Comfortaa"/>
              <a:cs typeface="Comfortaa"/>
              <a:sym typeface="Comfortaa"/>
            </a:endParaRPr>
          </a:p>
        </p:txBody>
      </p:sp>
      <p:pic>
        <p:nvPicPr>
          <p:cNvPr descr="Dosiero:Copilot Microsoft.jpg - Vikipedio" id="110" name="Google Shape;110;p21"/>
          <p:cNvPicPr preferRelativeResize="0"/>
          <p:nvPr/>
        </p:nvPicPr>
        <p:blipFill rotWithShape="1">
          <a:blip r:embed="rId7">
            <a:alphaModFix/>
          </a:blip>
          <a:srcRect b="31982" l="24429" r="27031" t="10609"/>
          <a:stretch/>
        </p:blipFill>
        <p:spPr>
          <a:xfrm>
            <a:off x="7598275" y="796225"/>
            <a:ext cx="717806" cy="590449"/>
          </a:xfrm>
          <a:prstGeom prst="rect">
            <a:avLst/>
          </a:prstGeom>
          <a:noFill/>
          <a:ln>
            <a:noFill/>
          </a:ln>
        </p:spPr>
      </p:pic>
      <p:pic>
        <p:nvPicPr>
          <p:cNvPr id="111" name="Google Shape;111;p21"/>
          <p:cNvPicPr preferRelativeResize="0"/>
          <p:nvPr/>
        </p:nvPicPr>
        <p:blipFill>
          <a:blip r:embed="rId8">
            <a:alphaModFix/>
          </a:blip>
          <a:stretch>
            <a:fillRect/>
          </a:stretch>
        </p:blipFill>
        <p:spPr>
          <a:xfrm>
            <a:off x="4515251" y="2387438"/>
            <a:ext cx="4096325" cy="768075"/>
          </a:xfrm>
          <a:prstGeom prst="rect">
            <a:avLst/>
          </a:prstGeom>
          <a:noFill/>
          <a:ln>
            <a:noFill/>
          </a:ln>
        </p:spPr>
      </p:pic>
      <p:sp>
        <p:nvSpPr>
          <p:cNvPr id="112" name="Google Shape;112;p21"/>
          <p:cNvSpPr/>
          <p:nvPr/>
        </p:nvSpPr>
        <p:spPr>
          <a:xfrm>
            <a:off x="99463" y="3908650"/>
            <a:ext cx="4193100" cy="726600"/>
          </a:xfrm>
          <a:prstGeom prst="roundRect">
            <a:avLst>
              <a:gd fmla="val 16667" name="adj"/>
            </a:avLst>
          </a:prstGeom>
          <a:solidFill>
            <a:srgbClr val="89596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chemeClr val="lt1"/>
                </a:solidFill>
                <a:latin typeface="Comfortaa"/>
                <a:ea typeface="Comfortaa"/>
                <a:cs typeface="Comfortaa"/>
                <a:sym typeface="Comfortaa"/>
              </a:rPr>
              <a:t>Can be</a:t>
            </a:r>
            <a:r>
              <a:rPr lang="en" sz="1900">
                <a:solidFill>
                  <a:schemeClr val="lt1"/>
                </a:solidFill>
                <a:latin typeface="Comfortaa"/>
                <a:ea typeface="Comfortaa"/>
                <a:cs typeface="Comfortaa"/>
                <a:sym typeface="Comfortaa"/>
              </a:rPr>
              <a:t> used to power </a:t>
            </a:r>
            <a:r>
              <a:rPr b="1" lang="en" sz="1900">
                <a:solidFill>
                  <a:schemeClr val="lt1"/>
                </a:solidFill>
                <a:latin typeface="Comfortaa"/>
                <a:ea typeface="Comfortaa"/>
                <a:cs typeface="Comfortaa"/>
                <a:sym typeface="Comfortaa"/>
              </a:rPr>
              <a:t>applications and agents</a:t>
            </a:r>
            <a:r>
              <a:rPr lang="en" sz="1900">
                <a:solidFill>
                  <a:schemeClr val="lt1"/>
                </a:solidFill>
                <a:latin typeface="Comfortaa"/>
                <a:ea typeface="Comfortaa"/>
                <a:cs typeface="Comfortaa"/>
                <a:sym typeface="Comfortaa"/>
              </a:rPr>
              <a:t>.</a:t>
            </a:r>
            <a:endParaRPr sz="1900">
              <a:solidFill>
                <a:schemeClr val="lt1"/>
              </a:solidFill>
              <a:latin typeface="Comfortaa"/>
              <a:ea typeface="Comfortaa"/>
              <a:cs typeface="Comfortaa"/>
              <a:sym typeface="Comfortaa"/>
            </a:endParaRPr>
          </a:p>
        </p:txBody>
      </p:sp>
      <p:pic>
        <p:nvPicPr>
          <p:cNvPr id="113" name="Google Shape;113;p21">
            <a:hlinkClick r:id="rId9"/>
          </p:cNvPr>
          <p:cNvPicPr preferRelativeResize="0"/>
          <p:nvPr/>
        </p:nvPicPr>
        <p:blipFill>
          <a:blip r:embed="rId10">
            <a:alphaModFix/>
          </a:blip>
          <a:stretch>
            <a:fillRect/>
          </a:stretch>
        </p:blipFill>
        <p:spPr>
          <a:xfrm>
            <a:off x="4448288" y="3908650"/>
            <a:ext cx="1599600" cy="460750"/>
          </a:xfrm>
          <a:prstGeom prst="rect">
            <a:avLst/>
          </a:prstGeom>
          <a:noFill/>
          <a:ln>
            <a:noFill/>
          </a:ln>
        </p:spPr>
      </p:pic>
      <p:pic>
        <p:nvPicPr>
          <p:cNvPr id="114" name="Google Shape;114;p21">
            <a:hlinkClick r:id="rId11"/>
          </p:cNvPr>
          <p:cNvPicPr preferRelativeResize="0"/>
          <p:nvPr/>
        </p:nvPicPr>
        <p:blipFill>
          <a:blip r:embed="rId12">
            <a:alphaModFix/>
          </a:blip>
          <a:stretch>
            <a:fillRect/>
          </a:stretch>
        </p:blipFill>
        <p:spPr>
          <a:xfrm>
            <a:off x="6170367" y="3908649"/>
            <a:ext cx="1353441" cy="460750"/>
          </a:xfrm>
          <a:prstGeom prst="rect">
            <a:avLst/>
          </a:prstGeom>
          <a:noFill/>
          <a:ln>
            <a:noFill/>
          </a:ln>
        </p:spPr>
      </p:pic>
      <p:pic>
        <p:nvPicPr>
          <p:cNvPr id="115" name="Google Shape;115;p21">
            <a:hlinkClick r:id="rId13"/>
          </p:cNvPr>
          <p:cNvPicPr preferRelativeResize="0"/>
          <p:nvPr/>
        </p:nvPicPr>
        <p:blipFill>
          <a:blip r:embed="rId14">
            <a:alphaModFix/>
          </a:blip>
          <a:stretch>
            <a:fillRect/>
          </a:stretch>
        </p:blipFill>
        <p:spPr>
          <a:xfrm>
            <a:off x="4455238" y="4538300"/>
            <a:ext cx="1725860" cy="460750"/>
          </a:xfrm>
          <a:prstGeom prst="rect">
            <a:avLst/>
          </a:prstGeom>
          <a:noFill/>
          <a:ln>
            <a:noFill/>
          </a:ln>
        </p:spPr>
      </p:pic>
      <p:pic>
        <p:nvPicPr>
          <p:cNvPr id="116" name="Google Shape;116;p21">
            <a:hlinkClick r:id="rId15"/>
          </p:cNvPr>
          <p:cNvPicPr preferRelativeResize="0"/>
          <p:nvPr/>
        </p:nvPicPr>
        <p:blipFill>
          <a:blip r:embed="rId16">
            <a:alphaModFix/>
          </a:blip>
          <a:stretch>
            <a:fillRect/>
          </a:stretch>
        </p:blipFill>
        <p:spPr>
          <a:xfrm>
            <a:off x="7646275" y="3799581"/>
            <a:ext cx="1206927" cy="678894"/>
          </a:xfrm>
          <a:prstGeom prst="rect">
            <a:avLst/>
          </a:prstGeom>
          <a:noFill/>
          <a:ln>
            <a:noFill/>
          </a:ln>
        </p:spPr>
      </p:pic>
      <p:pic>
        <p:nvPicPr>
          <p:cNvPr id="117" name="Google Shape;117;p21">
            <a:hlinkClick r:id="rId17"/>
          </p:cNvPr>
          <p:cNvPicPr preferRelativeResize="0"/>
          <p:nvPr/>
        </p:nvPicPr>
        <p:blipFill>
          <a:blip r:embed="rId18">
            <a:alphaModFix/>
          </a:blip>
          <a:stretch>
            <a:fillRect/>
          </a:stretch>
        </p:blipFill>
        <p:spPr>
          <a:xfrm>
            <a:off x="6310536" y="4538300"/>
            <a:ext cx="2710275" cy="460750"/>
          </a:xfrm>
          <a:prstGeom prst="rect">
            <a:avLst/>
          </a:prstGeom>
          <a:noFill/>
          <a:ln>
            <a:noFill/>
          </a:ln>
        </p:spPr>
      </p:pic>
      <p:cxnSp>
        <p:nvCxnSpPr>
          <p:cNvPr id="118" name="Google Shape;118;p21"/>
          <p:cNvCxnSpPr>
            <a:stCxn id="104" idx="2"/>
            <a:endCxn id="109" idx="0"/>
          </p:cNvCxnSpPr>
          <p:nvPr/>
        </p:nvCxnSpPr>
        <p:spPr>
          <a:xfrm>
            <a:off x="2196025" y="1634300"/>
            <a:ext cx="0" cy="774000"/>
          </a:xfrm>
          <a:prstGeom prst="straightConnector1">
            <a:avLst/>
          </a:prstGeom>
          <a:noFill/>
          <a:ln cap="flat" cmpd="sng" w="38100">
            <a:solidFill>
              <a:srgbClr val="0097A7"/>
            </a:solidFill>
            <a:prstDash val="solid"/>
            <a:round/>
            <a:headEnd len="med" w="med" type="none"/>
            <a:tailEnd len="med" w="med" type="triangle"/>
          </a:ln>
        </p:spPr>
      </p:cxnSp>
      <p:cxnSp>
        <p:nvCxnSpPr>
          <p:cNvPr id="119" name="Google Shape;119;p21"/>
          <p:cNvCxnSpPr>
            <a:stCxn id="109" idx="2"/>
            <a:endCxn id="112" idx="0"/>
          </p:cNvCxnSpPr>
          <p:nvPr/>
        </p:nvCxnSpPr>
        <p:spPr>
          <a:xfrm>
            <a:off x="2196025" y="3134775"/>
            <a:ext cx="0" cy="774000"/>
          </a:xfrm>
          <a:prstGeom prst="straightConnector1">
            <a:avLst/>
          </a:prstGeom>
          <a:noFill/>
          <a:ln cap="flat" cmpd="sng" w="38100">
            <a:solidFill>
              <a:srgbClr val="0097A7"/>
            </a:solidFill>
            <a:prstDash val="solid"/>
            <a:round/>
            <a:headEnd len="med" w="med" type="none"/>
            <a:tailEnd len="med" w="med" type="triangl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ORIENTATION - WHERE IS AI NOW?</a:t>
            </a:r>
            <a:endParaRPr sz="2400">
              <a:solidFill>
                <a:schemeClr val="lt1"/>
              </a:solidFill>
              <a:latin typeface="Comfortaa"/>
              <a:ea typeface="Comfortaa"/>
              <a:cs typeface="Comfortaa"/>
              <a:sym typeface="Comfortaa"/>
            </a:endParaRPr>
          </a:p>
        </p:txBody>
      </p:sp>
      <p:pic>
        <p:nvPicPr>
          <p:cNvPr id="125" name="Google Shape;125;p22"/>
          <p:cNvPicPr preferRelativeResize="0"/>
          <p:nvPr/>
        </p:nvPicPr>
        <p:blipFill>
          <a:blip r:embed="rId3">
            <a:alphaModFix/>
          </a:blip>
          <a:stretch>
            <a:fillRect/>
          </a:stretch>
        </p:blipFill>
        <p:spPr>
          <a:xfrm>
            <a:off x="312675" y="526850"/>
            <a:ext cx="3156225" cy="1776599"/>
          </a:xfrm>
          <a:prstGeom prst="rect">
            <a:avLst/>
          </a:prstGeom>
          <a:noFill/>
          <a:ln>
            <a:noFill/>
          </a:ln>
        </p:spPr>
      </p:pic>
      <p:sp>
        <p:nvSpPr>
          <p:cNvPr id="126" name="Google Shape;126;p22"/>
          <p:cNvSpPr txBox="1"/>
          <p:nvPr/>
        </p:nvSpPr>
        <p:spPr>
          <a:xfrm>
            <a:off x="312675" y="2303450"/>
            <a:ext cx="3156300" cy="27570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Comfortaa"/>
                <a:ea typeface="Comfortaa"/>
                <a:cs typeface="Comfortaa"/>
                <a:sym typeface="Comfortaa"/>
              </a:rPr>
              <a:t>Researchers used AI to design complex wireless chips in mere hours—an achievement that would take human engineers weeks. The AI-created chips performed better than traditional designs but were structured in ways that human designers couldn't fully comprehend.</a:t>
            </a:r>
            <a:r>
              <a:rPr b="1" lang="en" sz="1500">
                <a:solidFill>
                  <a:schemeClr val="dk1"/>
                </a:solidFill>
                <a:latin typeface="Comfortaa"/>
                <a:ea typeface="Comfortaa"/>
                <a:cs typeface="Comfortaa"/>
                <a:sym typeface="Comfortaa"/>
              </a:rPr>
              <a:t> </a:t>
            </a:r>
            <a:r>
              <a:rPr b="1" baseline="30000" lang="en" sz="1500">
                <a:solidFill>
                  <a:schemeClr val="dk1"/>
                </a:solidFill>
                <a:latin typeface="Comfortaa"/>
                <a:ea typeface="Comfortaa"/>
                <a:cs typeface="Comfortaa"/>
                <a:sym typeface="Comfortaa"/>
              </a:rPr>
              <a:t>1</a:t>
            </a:r>
            <a:endParaRPr baseline="30000" sz="1500"/>
          </a:p>
        </p:txBody>
      </p:sp>
      <p:pic>
        <p:nvPicPr>
          <p:cNvPr descr="We're introducing Helix, a generalist Vision-Language-Action (VLA) model that unifies perception, language understanding, and learned control to overcome multiple longstanding challenges in robotics&#10;&#10;Here's a detailed report on Helix: https://www.figure.ai/news/helix" id="127" name="Google Shape;127;p22" title="Introducing Helix">
            <a:hlinkClick r:id="rId4"/>
          </p:cNvPr>
          <p:cNvPicPr preferRelativeResize="0"/>
          <p:nvPr/>
        </p:nvPicPr>
        <p:blipFill>
          <a:blip r:embed="rId5">
            <a:alphaModFix/>
          </a:blip>
          <a:stretch>
            <a:fillRect/>
          </a:stretch>
        </p:blipFill>
        <p:spPr>
          <a:xfrm>
            <a:off x="3817525" y="526850"/>
            <a:ext cx="5014150" cy="2820475"/>
          </a:xfrm>
          <a:prstGeom prst="rect">
            <a:avLst/>
          </a:prstGeom>
          <a:noFill/>
          <a:ln>
            <a:noFill/>
          </a:ln>
        </p:spPr>
      </p:pic>
      <p:sp>
        <p:nvSpPr>
          <p:cNvPr id="128" name="Google Shape;128;p22"/>
          <p:cNvSpPr txBox="1"/>
          <p:nvPr/>
        </p:nvSpPr>
        <p:spPr>
          <a:xfrm>
            <a:off x="3817500" y="3347325"/>
            <a:ext cx="5014200" cy="17130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266700" lvl="0" marL="342900" rtl="0" algn="l">
              <a:spcBef>
                <a:spcPts val="0"/>
              </a:spcBef>
              <a:spcAft>
                <a:spcPts val="0"/>
              </a:spcAft>
              <a:buClr>
                <a:schemeClr val="dk1"/>
              </a:buClr>
              <a:buSzPts val="1500"/>
              <a:buFont typeface="Comfortaa"/>
              <a:buChar char="●"/>
            </a:pPr>
            <a:r>
              <a:rPr b="1" lang="en" sz="1500">
                <a:solidFill>
                  <a:schemeClr val="dk1"/>
                </a:solidFill>
                <a:latin typeface="Comfortaa"/>
                <a:ea typeface="Comfortaa"/>
                <a:cs typeface="Comfortaa"/>
                <a:sym typeface="Comfortaa"/>
              </a:rPr>
              <a:t>Teamwork with robots: </a:t>
            </a:r>
            <a:r>
              <a:rPr lang="en" sz="1500">
                <a:solidFill>
                  <a:schemeClr val="dk1"/>
                </a:solidFill>
                <a:latin typeface="Comfortaa"/>
                <a:ea typeface="Comfortaa"/>
                <a:cs typeface="Comfortaa"/>
                <a:sym typeface="Comfortaa"/>
              </a:rPr>
              <a:t>Helix allows two robots to work together on tasks with new items they’ve never seen before.</a:t>
            </a:r>
            <a:endParaRPr sz="1500">
              <a:solidFill>
                <a:schemeClr val="dk1"/>
              </a:solidFill>
              <a:latin typeface="Comfortaa"/>
              <a:ea typeface="Comfortaa"/>
              <a:cs typeface="Comfortaa"/>
              <a:sym typeface="Comfortaa"/>
            </a:endParaRPr>
          </a:p>
          <a:p>
            <a:pPr indent="-266700" lvl="0" marL="342900" rtl="0" algn="l">
              <a:spcBef>
                <a:spcPts val="0"/>
              </a:spcBef>
              <a:spcAft>
                <a:spcPts val="0"/>
              </a:spcAft>
              <a:buClr>
                <a:schemeClr val="dk1"/>
              </a:buClr>
              <a:buSzPts val="1500"/>
              <a:buFont typeface="Comfortaa"/>
              <a:buChar char="●"/>
            </a:pPr>
            <a:r>
              <a:rPr b="1" lang="en" sz="1500">
                <a:solidFill>
                  <a:schemeClr val="dk1"/>
                </a:solidFill>
                <a:latin typeface="Comfortaa"/>
                <a:ea typeface="Comfortaa"/>
                <a:cs typeface="Comfortaa"/>
                <a:sym typeface="Comfortaa"/>
              </a:rPr>
              <a:t>One neural network:</a:t>
            </a:r>
            <a:r>
              <a:rPr lang="en" sz="1500">
                <a:solidFill>
                  <a:schemeClr val="dk1"/>
                </a:solidFill>
                <a:latin typeface="Comfortaa"/>
                <a:ea typeface="Comfortaa"/>
                <a:cs typeface="Comfortaa"/>
                <a:sym typeface="Comfortaa"/>
              </a:rPr>
              <a:t> Helix uses a single neural network to learn all behaviors without needing specific adjustments for each task. </a:t>
            </a:r>
            <a:r>
              <a:rPr baseline="30000" lang="en" sz="1500">
                <a:solidFill>
                  <a:schemeClr val="dk1"/>
                </a:solidFill>
                <a:latin typeface="Comfortaa"/>
                <a:ea typeface="Comfortaa"/>
                <a:cs typeface="Comfortaa"/>
                <a:sym typeface="Comfortaa"/>
              </a:rPr>
              <a:t>2</a:t>
            </a:r>
            <a:endParaRPr baseline="30000" sz="1500">
              <a:solidFill>
                <a:schemeClr val="dk1"/>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23"/>
          <p:cNvSpPr/>
          <p:nvPr/>
        </p:nvSpPr>
        <p:spPr>
          <a:xfrm>
            <a:off x="71475" y="505400"/>
            <a:ext cx="4459200" cy="4576200"/>
          </a:xfrm>
          <a:prstGeom prst="roundRect">
            <a:avLst>
              <a:gd fmla="val 4913" name="adj"/>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15 Times to Use AI:</a:t>
            </a:r>
            <a:endParaRPr b="1" sz="13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sz="1100">
                <a:solidFill>
                  <a:schemeClr val="dk1"/>
                </a:solidFill>
              </a:rPr>
              <a:t>Quantity Work</a:t>
            </a:r>
            <a:r>
              <a:rPr lang="en" sz="1100">
                <a:solidFill>
                  <a:schemeClr val="dk1"/>
                </a:solidFill>
              </a:rPr>
              <a:t>: Generate numerous ideas quickly.</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Expert Assessment</a:t>
            </a:r>
            <a:r>
              <a:rPr lang="en" sz="1100">
                <a:solidFill>
                  <a:schemeClr val="dk1"/>
                </a:solidFill>
              </a:rPr>
              <a:t>: Use AI where you can judge its output.</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Summarizing</a:t>
            </a:r>
            <a:r>
              <a:rPr lang="en" sz="1100">
                <a:solidFill>
                  <a:schemeClr val="dk1"/>
                </a:solidFill>
              </a:rPr>
              <a:t>: Summarize large texts with low error risk.</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Translation</a:t>
            </a:r>
            <a:r>
              <a:rPr lang="en" sz="1100">
                <a:solidFill>
                  <a:schemeClr val="dk1"/>
                </a:solidFill>
              </a:rPr>
              <a:t>: Convert content for different audiences.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Unblocking</a:t>
            </a:r>
            <a:r>
              <a:rPr lang="en" sz="1100">
                <a:solidFill>
                  <a:schemeClr val="dk1"/>
                </a:solidFill>
              </a:rPr>
              <a:t>: Get past creative blocks with AI suggestions.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Superior Performance</a:t>
            </a:r>
            <a:r>
              <a:rPr lang="en" sz="1100">
                <a:solidFill>
                  <a:schemeClr val="dk1"/>
                </a:solidFill>
              </a:rPr>
              <a:t>: Use AI when it’s better than available expert humans, and outcomes cannot be worse.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Contextual Help</a:t>
            </a:r>
            <a:r>
              <a:rPr lang="en" sz="1100">
                <a:solidFill>
                  <a:schemeClr val="dk1"/>
                </a:solidFill>
              </a:rPr>
              <a:t>: Get insight into context or details.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Variance</a:t>
            </a:r>
            <a:r>
              <a:rPr lang="en" sz="1100">
                <a:solidFill>
                  <a:schemeClr val="dk1"/>
                </a:solidFill>
              </a:rPr>
              <a:t>: Generate diverse solutions for selection.</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Proven Tasks</a:t>
            </a:r>
            <a:r>
              <a:rPr lang="en" sz="1100">
                <a:solidFill>
                  <a:schemeClr val="dk1"/>
                </a:solidFill>
              </a:rPr>
              <a:t>: Use AI for tasks research shows it’s good at such as coding.</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Perspective Testing</a:t>
            </a:r>
            <a:r>
              <a:rPr lang="en" sz="1100">
                <a:solidFill>
                  <a:schemeClr val="dk1"/>
                </a:solidFill>
              </a:rPr>
              <a:t>: Understand different viewpoints.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Entrepreneurial Tasks</a:t>
            </a:r>
            <a:r>
              <a:rPr lang="en" sz="1100">
                <a:solidFill>
                  <a:schemeClr val="dk1"/>
                </a:solidFill>
              </a:rPr>
              <a:t>: Stretch expertise across disciplines.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Specific Perspectives</a:t>
            </a:r>
            <a:r>
              <a:rPr lang="en" sz="1100">
                <a:solidFill>
                  <a:schemeClr val="dk1"/>
                </a:solidFill>
              </a:rPr>
              <a:t>: Simulate reactions from </a:t>
            </a:r>
            <a:r>
              <a:rPr lang="en" sz="1100" u="sng">
                <a:solidFill>
                  <a:schemeClr val="hlink"/>
                </a:solidFill>
                <a:hlinkClick r:id="rId3"/>
              </a:rPr>
              <a:t>personas</a:t>
            </a:r>
            <a:r>
              <a:rPr lang="en" sz="1100">
                <a:solidFill>
                  <a:schemeClr val="dk1"/>
                </a:solidFill>
              </a:rPr>
              <a:t>.</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Ritual Work</a:t>
            </a:r>
            <a:r>
              <a:rPr lang="en" sz="1100">
                <a:solidFill>
                  <a:schemeClr val="dk1"/>
                </a:solidFill>
              </a:rPr>
              <a:t>: Automate required tasks with limited purpose.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Second Opinions</a:t>
            </a:r>
            <a:r>
              <a:rPr lang="en" sz="1100">
                <a:solidFill>
                  <a:schemeClr val="dk1"/>
                </a:solidFill>
              </a:rPr>
              <a:t>: Validate conclusions with AI.</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AI Superiority</a:t>
            </a:r>
            <a:r>
              <a:rPr lang="en" sz="1100">
                <a:solidFill>
                  <a:schemeClr val="dk1"/>
                </a:solidFill>
              </a:rPr>
              <a:t>: Use AI where it </a:t>
            </a:r>
            <a:r>
              <a:rPr lang="en" sz="1100" u="sng">
                <a:solidFill>
                  <a:schemeClr val="hlink"/>
                </a:solidFill>
                <a:hlinkClick r:id="rId4"/>
              </a:rPr>
              <a:t>outperforms humans</a:t>
            </a:r>
            <a:r>
              <a:rPr lang="en" sz="1100">
                <a:solidFill>
                  <a:schemeClr val="dk1"/>
                </a:solidFill>
              </a:rPr>
              <a:t>.</a:t>
            </a:r>
            <a:endParaRPr>
              <a:latin typeface="Comfortaa"/>
              <a:ea typeface="Comfortaa"/>
              <a:cs typeface="Comfortaa"/>
              <a:sym typeface="Comfortaa"/>
            </a:endParaRPr>
          </a:p>
        </p:txBody>
      </p:sp>
      <p:sp>
        <p:nvSpPr>
          <p:cNvPr id="134" name="Google Shape;134;p23"/>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USING AI: </a:t>
            </a:r>
            <a:r>
              <a:rPr lang="en" sz="2400">
                <a:solidFill>
                  <a:schemeClr val="lt1"/>
                </a:solidFill>
                <a:latin typeface="Comfortaa"/>
                <a:ea typeface="Comfortaa"/>
                <a:cs typeface="Comfortaa"/>
                <a:sym typeface="Comfortaa"/>
              </a:rPr>
              <a:t>WHEN TO USE AI AND WHEN NOT TO</a:t>
            </a:r>
            <a:endParaRPr sz="2400">
              <a:solidFill>
                <a:schemeClr val="lt1"/>
              </a:solidFill>
              <a:latin typeface="Comfortaa"/>
              <a:ea typeface="Comfortaa"/>
              <a:cs typeface="Comfortaa"/>
              <a:sym typeface="Comfortaa"/>
            </a:endParaRPr>
          </a:p>
        </p:txBody>
      </p:sp>
      <p:sp>
        <p:nvSpPr>
          <p:cNvPr id="135" name="Google Shape;135;p23"/>
          <p:cNvSpPr/>
          <p:nvPr/>
        </p:nvSpPr>
        <p:spPr>
          <a:xfrm>
            <a:off x="4572000" y="505400"/>
            <a:ext cx="4459200" cy="4576200"/>
          </a:xfrm>
          <a:prstGeom prst="roundRect">
            <a:avLst>
              <a:gd fmla="val 4913" name="adj"/>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5 Times Not to Use AI:</a:t>
            </a:r>
            <a:endParaRPr b="1" sz="1300">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sz="1100">
                <a:solidFill>
                  <a:schemeClr val="dk1"/>
                </a:solidFill>
              </a:rPr>
              <a:t>Learning New Ideas</a:t>
            </a:r>
            <a:r>
              <a:rPr lang="en" sz="1100">
                <a:solidFill>
                  <a:schemeClr val="dk1"/>
                </a:solidFill>
              </a:rPr>
              <a:t>: AI summaries don’t replace deep learning and can lead to dysfunctional, illusory learning.</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High Accuracy</a:t>
            </a:r>
            <a:r>
              <a:rPr lang="en" sz="1100">
                <a:solidFill>
                  <a:schemeClr val="dk1"/>
                </a:solidFill>
              </a:rPr>
              <a:t>: Avoid AI where errors are unacceptable.</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Understanding Failures</a:t>
            </a:r>
            <a:r>
              <a:rPr lang="en" sz="1100">
                <a:solidFill>
                  <a:schemeClr val="dk1"/>
                </a:solidFill>
              </a:rPr>
              <a:t>: Don’t use AI if you can’t spot its errors.</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Effort-Based Tasks</a:t>
            </a:r>
            <a:r>
              <a:rPr lang="en" sz="1100">
                <a:solidFill>
                  <a:schemeClr val="dk1"/>
                </a:solidFill>
              </a:rPr>
              <a:t>: Struggle is essential for some tasks (e.g., writing, theorizing).</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sz="1100">
                <a:solidFill>
                  <a:schemeClr val="dk1"/>
                </a:solidFill>
              </a:rPr>
              <a:t>AI Limitations</a:t>
            </a:r>
            <a:r>
              <a:rPr lang="en" sz="1100">
                <a:solidFill>
                  <a:schemeClr val="dk1"/>
                </a:solidFill>
              </a:rPr>
              <a:t>: Avoid tasks AI is known to perform poorly. </a:t>
            </a:r>
            <a:r>
              <a:rPr i="1" lang="en" sz="1100">
                <a:solidFill>
                  <a:schemeClr val="dk1"/>
                </a:solidFill>
              </a:rPr>
              <a:t>Trial and error, and sharing information with peers, is vital to figuring this [</a:t>
            </a:r>
            <a:r>
              <a:rPr i="1" lang="en" sz="1100" u="sng">
                <a:solidFill>
                  <a:schemeClr val="hlink"/>
                </a:solidFill>
                <a:hlinkClick r:id="rId5"/>
              </a:rPr>
              <a:t>Jagged Frontier of AI abilities</a:t>
            </a:r>
            <a:r>
              <a:rPr i="1" lang="en" sz="1100">
                <a:solidFill>
                  <a:schemeClr val="dk1"/>
                </a:solidFill>
              </a:rPr>
              <a:t>] out.</a:t>
            </a:r>
            <a:endParaRPr b="1" sz="13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p:nvPr/>
        </p:nvSpPr>
        <p:spPr>
          <a:xfrm>
            <a:off x="9400" y="10975"/>
            <a:ext cx="9134700" cy="408300"/>
          </a:xfrm>
          <a:prstGeom prst="roundRect">
            <a:avLst>
              <a:gd fmla="val 16667" name="adj"/>
            </a:avLst>
          </a:prstGeom>
          <a:solidFill>
            <a:srgbClr val="598289"/>
          </a:solidFill>
          <a:ln cap="flat" cmpd="sng" w="9525">
            <a:solidFill>
              <a:srgbClr val="8959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USING AI:</a:t>
            </a:r>
            <a:r>
              <a:rPr lang="en" sz="2400">
                <a:solidFill>
                  <a:schemeClr val="lt1"/>
                </a:solidFill>
                <a:latin typeface="Comfortaa"/>
                <a:ea typeface="Comfortaa"/>
                <a:cs typeface="Comfortaa"/>
                <a:sym typeface="Comfortaa"/>
              </a:rPr>
              <a:t> AVOID AI TOOL OVERLOAD</a:t>
            </a:r>
            <a:endParaRPr sz="2400">
              <a:solidFill>
                <a:srgbClr val="D9D9D9"/>
              </a:solidFill>
              <a:latin typeface="Comfortaa"/>
              <a:ea typeface="Comfortaa"/>
              <a:cs typeface="Comfortaa"/>
              <a:sym typeface="Comfortaa"/>
            </a:endParaRPr>
          </a:p>
        </p:txBody>
      </p:sp>
      <p:pic>
        <p:nvPicPr>
          <p:cNvPr id="141" name="Google Shape;141;p24"/>
          <p:cNvPicPr preferRelativeResize="0"/>
          <p:nvPr/>
        </p:nvPicPr>
        <p:blipFill>
          <a:blip r:embed="rId3">
            <a:alphaModFix/>
          </a:blip>
          <a:stretch>
            <a:fillRect/>
          </a:stretch>
        </p:blipFill>
        <p:spPr>
          <a:xfrm>
            <a:off x="280276" y="904399"/>
            <a:ext cx="8583425" cy="3334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