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4630400" cy="8229600"/>
  <p:notesSz cx="8229600" cy="14630400"/>
  <p:embeddedFontLst>
    <p:embeddedFont>
      <p:font typeface="Barlow"/>
      <p:regular r:id="rId25"/>
    </p:embeddedFont>
    <p:embeddedFont>
      <p:font typeface="Barlow"/>
      <p:regular r:id="rId26"/>
    </p:embeddedFont>
    <p:embeddedFont>
      <p:font typeface="Barlow"/>
      <p:regular r:id="rId27"/>
    </p:embeddedFont>
    <p:embeddedFont>
      <p:font typeface="Barlow"/>
      <p:regular r:id="rId28"/>
    </p:embeddedFont>
    <p:embeddedFont>
      <p:font typeface="Montserrat"/>
      <p:regular r:id="rId29"/>
    </p:embeddedFont>
    <p:embeddedFont>
      <p:font typeface="Montserrat"/>
      <p:regular r:id="rId30"/>
    </p:embeddedFont>
    <p:embeddedFont>
      <p:font typeface="Montserrat"/>
      <p:regular r:id="rId31"/>
    </p:embeddedFont>
    <p:embeddedFont>
      <p:font typeface="Montserrat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Relationship Id="rId29" Type="http://schemas.openxmlformats.org/officeDocument/2006/relationships/font" Target="fonts/font5.fntdata"/><Relationship Id="rId30" Type="http://schemas.openxmlformats.org/officeDocument/2006/relationships/font" Target="fonts/font6.fntdata"/><Relationship Id="rId31" Type="http://schemas.openxmlformats.org/officeDocument/2006/relationships/font" Target="fonts/font7.fntdata"/><Relationship Id="rId3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hyperlink" Target="https://youtu.be/X_TWGOxz8X4?si=4I888yhokyrC2SW-" TargetMode="External"/><Relationship Id="rId6" Type="http://schemas.openxmlformats.org/officeDocument/2006/relationships/hyperlink" Target="https://youtu.be/LOm2YysXmdA?si=Orjc70-hJX_DjQmq" TargetMode="External"/><Relationship Id="rId8" Type="http://schemas.openxmlformats.org/officeDocument/2006/relationships/hyperlink" Target="https://www.youtube.com/watch?v=QDZDPnTYOZg" TargetMode="External"/><Relationship Id="rId10" Type="http://schemas.openxmlformats.org/officeDocument/2006/relationships/hyperlink" Target="https://docs.google.com/document/d/1ybT78yAxDCZvlD1Y1Kw9kQWaTpiR0ptY/edit?usp=sharing" TargetMode="External"/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7" Type="http://schemas.openxmlformats.org/officeDocument/2006/relationships/image" Target="../media/image-11-5.png"/><Relationship Id="rId9" Type="http://schemas.openxmlformats.org/officeDocument/2006/relationships/image" Target="../media/image-11-6.png"/><Relationship Id="rId11" Type="http://schemas.openxmlformats.org/officeDocument/2006/relationships/slideLayout" Target="../slideLayouts/slideLayout12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image" Target="../media/image-14-7.svg"/><Relationship Id="rId8" Type="http://schemas.openxmlformats.org/officeDocument/2006/relationships/image" Target="../media/image-14-8.png"/><Relationship Id="rId9" Type="http://schemas.openxmlformats.org/officeDocument/2006/relationships/image" Target="../media/image-14-9.svg"/><Relationship Id="rId10" Type="http://schemas.openxmlformats.org/officeDocument/2006/relationships/slideLayout" Target="../slideLayouts/slideLayout15.xml"/><Relationship Id="rId11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svg"/><Relationship Id="rId3" Type="http://schemas.openxmlformats.org/officeDocument/2006/relationships/image" Target="../media/image-16-3.png"/><Relationship Id="rId4" Type="http://schemas.openxmlformats.org/officeDocument/2006/relationships/image" Target="../media/image-16-4.svg"/><Relationship Id="rId5" Type="http://schemas.openxmlformats.org/officeDocument/2006/relationships/image" Target="../media/image-16-5.png"/><Relationship Id="rId6" Type="http://schemas.openxmlformats.org/officeDocument/2006/relationships/image" Target="../media/image-16-6.svg"/><Relationship Id="rId7" Type="http://schemas.openxmlformats.org/officeDocument/2006/relationships/image" Target="../media/image-16-7.png"/><Relationship Id="rId8" Type="http://schemas.openxmlformats.org/officeDocument/2006/relationships/image" Target="../media/image-16-8.svg"/><Relationship Id="rId9" Type="http://schemas.openxmlformats.org/officeDocument/2006/relationships/image" Target="../media/image-16-9.png"/><Relationship Id="rId10" Type="http://schemas.openxmlformats.org/officeDocument/2006/relationships/image" Target="../media/image-16-10.svg"/><Relationship Id="rId11" Type="http://schemas.openxmlformats.org/officeDocument/2006/relationships/slideLayout" Target="../slideLayouts/slideLayout17.xml"/><Relationship Id="rId1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vost.msu.edu/news-and-updates/2023-student-AI-20230926" TargetMode="External"/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048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697" y="771168"/>
            <a:ext cx="3129677" cy="74128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244697" y="1764030"/>
            <a:ext cx="6805493" cy="1103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AI in Learning Series:</a:t>
            </a:r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Study Strategies with NotebookLM</a:t>
            </a:r>
            <a:endParaRPr lang="en-US" sz="3450" dirty="0"/>
          </a:p>
        </p:txBody>
      </p:sp>
      <p:sp>
        <p:nvSpPr>
          <p:cNvPr id="5" name="Text 1"/>
          <p:cNvSpPr/>
          <p:nvPr/>
        </p:nvSpPr>
        <p:spPr>
          <a:xfrm>
            <a:off x="4244697" y="2934772"/>
            <a:ext cx="5943719" cy="441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Part I – Principles of Productive AI Use</a:t>
            </a:r>
            <a:endParaRPr lang="en-US" sz="2750" dirty="0"/>
          </a:p>
        </p:txBody>
      </p:sp>
      <p:sp>
        <p:nvSpPr>
          <p:cNvPr id="6" name="Shape 2"/>
          <p:cNvSpPr/>
          <p:nvPr/>
        </p:nvSpPr>
        <p:spPr>
          <a:xfrm>
            <a:off x="4244697" y="3627715"/>
            <a:ext cx="9798606" cy="1841897"/>
          </a:xfrm>
          <a:prstGeom prst="roundRect">
            <a:avLst>
              <a:gd name="adj" fmla="val 1366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4252317" y="3635335"/>
            <a:ext cx="9783366" cy="182665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4420076" y="3743563"/>
            <a:ext cx="4552355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Kim Pfotenhauer, D.O., FACOFP, DABOM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Assistant Dean, Clerkship Education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College of Osteopathic Medicine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pfotenha@msu.edu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9315569" y="3743563"/>
            <a:ext cx="4552355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Chris Shaltry, Ph.D.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Education, Technology and Innovation Specialist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College of Osteopathic Medicine / College of Human Medicine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shaltryc@msu.edu</a:t>
            </a:r>
            <a:endParaRPr lang="en-US" sz="13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95" y="5847040"/>
            <a:ext cx="1422559" cy="142255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00111" y="5809298"/>
            <a:ext cx="7450693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6600111" y="6245423"/>
            <a:ext cx="3955256" cy="441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bit.ly/LM-FOR-LEARNING</a:t>
            </a:r>
            <a:endParaRPr lang="en-US" sz="2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432328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AI in Learning Series:</a:t>
            </a:r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Study Strategies with NotebookLM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657011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Part II – Applying What You've Learned</a:t>
            </a:r>
            <a:endParaRPr lang="en-US" sz="3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304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866" y="740926"/>
            <a:ext cx="7779068" cy="1026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Meet NotebookLM — A Powerful Study Companion</a:t>
            </a:r>
            <a:endParaRPr lang="en-US" sz="3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66" y="2059662"/>
            <a:ext cx="974884" cy="14512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38655" y="2254567"/>
            <a:ext cx="3293507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Upload and Organize Sources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338655" y="2692122"/>
            <a:ext cx="6609278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Import lectures, articles, and textbooks; keep your notes structured and accessible.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66" y="3510915"/>
            <a:ext cx="974884" cy="17718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38655" y="3705820"/>
            <a:ext cx="6609278" cy="641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Summarize Content and Create Study Guides, Podcasts, FAQs, Mindmaps and more.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338655" y="4464010"/>
            <a:ext cx="6609278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 concise summaries and audio content to reinforce learning.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866" y="5282803"/>
            <a:ext cx="974884" cy="14512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38655" y="5477708"/>
            <a:ext cx="4008239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Produce Quizzes and Ask Questions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338655" y="5915263"/>
            <a:ext cx="6609278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Test your knowledge with auto-generated quizzes and organize your </a:t>
            </a:r>
            <a:pPr algn="l" indent="0" marL="0">
              <a:lnSpc>
                <a:spcPts val="2450"/>
              </a:lnSpc>
              <a:buNone/>
            </a:pPr>
            <a:r>
              <a:rPr lang="en-US" sz="1500" u="sng" dirty="0">
                <a:solidFill>
                  <a:srgbClr val="359D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spaced repetition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</a:t>
            </a:r>
            <a:pPr algn="l" indent="0" marL="0">
              <a:lnSpc>
                <a:spcPts val="2450"/>
              </a:lnSpc>
              <a:buNone/>
            </a:pPr>
            <a:r>
              <a:rPr lang="en-US" sz="1500" u="sng" dirty="0">
                <a:solidFill>
                  <a:srgbClr val="359D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interleaving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efforts.</a:t>
            </a:r>
            <a:endParaRPr lang="en-US" sz="1500" dirty="0"/>
          </a:p>
        </p:txBody>
      </p:sp>
      <p:pic>
        <p:nvPicPr>
          <p:cNvPr id="13" name="Image 4" descr="preencoded.png">
            <a:hlinkClick r:id="rId8" tooltip="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866" y="6953369"/>
            <a:ext cx="2965133" cy="536138"/>
          </a:xfrm>
          <a:prstGeom prst="rect">
            <a:avLst/>
          </a:prstGeom>
        </p:spPr>
      </p:pic>
      <p:pic>
        <p:nvPicPr>
          <p:cNvPr id="14" name="Image 5" descr="preencoded.png">
            <a:hlinkClick r:id="rId10" tooltip="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1392" y="6953369"/>
            <a:ext cx="2341245" cy="5361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124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6635" y="3245644"/>
            <a:ext cx="9233297" cy="654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 Use: Generate Anki Flashcards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96635" y="5094684"/>
            <a:ext cx="3160038" cy="198953"/>
          </a:xfrm>
          <a:prstGeom prst="roundRect">
            <a:avLst>
              <a:gd name="adj" fmla="val 1500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95588" y="5492591"/>
            <a:ext cx="261913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Transform Content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895588" y="5939433"/>
            <a:ext cx="2762131" cy="955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Convert dense lectures into high-yield flashcards using specialized prompts.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055626" y="4796076"/>
            <a:ext cx="3160038" cy="198953"/>
          </a:xfrm>
          <a:prstGeom prst="roundRect">
            <a:avLst>
              <a:gd name="adj" fmla="val 1500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254579" y="5193983"/>
            <a:ext cx="261913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Create Cloze Deletions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254579" y="5640824"/>
            <a:ext cx="2762131" cy="955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 fill-in-the-blank cards for pathways and anatomical relationships.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414617" y="4497467"/>
            <a:ext cx="3160038" cy="198953"/>
          </a:xfrm>
          <a:prstGeom prst="roundRect">
            <a:avLst>
              <a:gd name="adj" fmla="val 1500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13571" y="4895374"/>
            <a:ext cx="261913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Export to Anki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613571" y="5342215"/>
            <a:ext cx="2762131" cy="955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Save as CSV files for direct import, creating cards 10x faster.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10773608" y="4198977"/>
            <a:ext cx="3160157" cy="198953"/>
          </a:xfrm>
          <a:prstGeom prst="roundRect">
            <a:avLst>
              <a:gd name="adj" fmla="val 1500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972562" y="4596884"/>
            <a:ext cx="261913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 prompt: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972562" y="5043726"/>
            <a:ext cx="2762250" cy="2229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 a deck of flashcards from the following text. The questions should be specific and the answers should be concise. Format the output as 'Question:\nAnswer:\n'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8629" y="1067276"/>
            <a:ext cx="7759541" cy="1301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 Use: Self-Quizzing with AI Feedback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178629" y="2665214"/>
            <a:ext cx="3780830" cy="2307788"/>
          </a:xfrm>
          <a:prstGeom prst="roundRect">
            <a:avLst>
              <a:gd name="adj" fmla="val 1285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84012" y="2870597"/>
            <a:ext cx="2602587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Custom Questions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384012" y="3314462"/>
            <a:ext cx="3370064" cy="632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 practice tests focused on your specific needs.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384012" y="4065746"/>
            <a:ext cx="3370064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Board-style clinical vignettes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384012" y="4451271"/>
            <a:ext cx="3370064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System-specific reviews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10157222" y="2665214"/>
            <a:ext cx="3780949" cy="2307788"/>
          </a:xfrm>
          <a:prstGeom prst="roundRect">
            <a:avLst>
              <a:gd name="adj" fmla="val 1285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62605" y="2870597"/>
            <a:ext cx="2602587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Detailed Explanations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362605" y="3314462"/>
            <a:ext cx="3370183" cy="632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Receive comprehensive feedback on every answer.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362605" y="4065746"/>
            <a:ext cx="337018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Pathophysiology connections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62605" y="4451271"/>
            <a:ext cx="337018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Clinical correlations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178629" y="5170765"/>
            <a:ext cx="7759541" cy="1991439"/>
          </a:xfrm>
          <a:prstGeom prst="roundRect">
            <a:avLst>
              <a:gd name="adj" fmla="val 1489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84012" y="5376148"/>
            <a:ext cx="2602587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Gap Analysis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6384012" y="5820013"/>
            <a:ext cx="734877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Track weak areas for targeted review sessions.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6384012" y="6254948"/>
            <a:ext cx="734877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Performance metrics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384012" y="6640473"/>
            <a:ext cx="7348776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Improvement suggestions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7571" y="616268"/>
            <a:ext cx="9246275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 Use: Building Concept Maps &amp; Pathways</a:t>
            </a:r>
            <a:endParaRPr lang="en-US" sz="3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571" y="1474113"/>
            <a:ext cx="9325808" cy="446710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571" y="6123623"/>
            <a:ext cx="405408" cy="405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7571" y="6731675"/>
            <a:ext cx="2172891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Visualize Relationships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567571" y="7095649"/>
            <a:ext cx="3221831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 related medical concepts into meaningful structures.</a:t>
            </a:r>
            <a:endParaRPr lang="en-US" sz="12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2047" y="6123623"/>
            <a:ext cx="405408" cy="405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92047" y="6731675"/>
            <a:ext cx="2134076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Export Visuals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3992047" y="7095649"/>
            <a:ext cx="3221831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Save maps for comprehensive exam preparation.</a:t>
            </a:r>
            <a:endParaRPr lang="en-US" sz="12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6522" y="6123623"/>
            <a:ext cx="405408" cy="405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16522" y="6731675"/>
            <a:ext cx="2134076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Create Hierarchies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7416522" y="7095649"/>
            <a:ext cx="3221831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Organize pathophysiology concepts from general to specific.</a:t>
            </a:r>
            <a:endParaRPr lang="en-US" sz="12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40998" y="6123623"/>
            <a:ext cx="405408" cy="405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40998" y="6731675"/>
            <a:ext cx="2134076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Link Presentations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10840998" y="7095649"/>
            <a:ext cx="3221831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 symptoms to underlying disease mechanisms.</a:t>
            </a:r>
            <a:endParaRPr lang="en-US" sz="1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557105"/>
            <a:ext cx="629257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 Use: Create a Podcast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4199096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Review difficult material in a unique way.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4621530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Keep topics very narrow.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043964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Better for review than initial learning.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5466398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Review on the go.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7139" y="2337554"/>
            <a:ext cx="6292572" cy="35543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5671" y="1071205"/>
            <a:ext cx="6944797" cy="455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 Advanced NotebookLM Study Techniques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605671" y="1872734"/>
            <a:ext cx="389334" cy="3893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3714" y="1930718"/>
            <a:ext cx="273248" cy="27324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68003" y="1932146"/>
            <a:ext cx="3000732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Socratic Questioning Practice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68003" y="2320647"/>
            <a:ext cx="1285672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Ask NotebookLM to quiz you using Socratic questioning (e.g., “Ask me about this mechanism using Socratic questioning.”).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605671" y="2943701"/>
            <a:ext cx="389334" cy="3893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714" y="3001685"/>
            <a:ext cx="273248" cy="27324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68003" y="3003113"/>
            <a:ext cx="2388513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Teach-Back Summaries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168003" y="3391614"/>
            <a:ext cx="1285672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studying a topic, write your own summary, upload it, and ask NotebookLM to act as a “junior student” and challenge your explanation.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605671" y="4014668"/>
            <a:ext cx="389334" cy="3893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714" y="4072652"/>
            <a:ext cx="273248" cy="27324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68003" y="4074081"/>
            <a:ext cx="2277189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Gap Identification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1168003" y="4462582"/>
            <a:ext cx="1285672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Upload appropriate source material and ask NotebookLM what concepts might be missing or underexplained based on the uploaded source.</a:t>
            </a:r>
            <a:endParaRPr lang="en-US" sz="1350" dirty="0"/>
          </a:p>
        </p:txBody>
      </p:sp>
      <p:sp>
        <p:nvSpPr>
          <p:cNvPr id="15" name="Shape 10"/>
          <p:cNvSpPr/>
          <p:nvPr/>
        </p:nvSpPr>
        <p:spPr>
          <a:xfrm>
            <a:off x="605671" y="5085636"/>
            <a:ext cx="389334" cy="3893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3714" y="5143619"/>
            <a:ext cx="273248" cy="27324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68003" y="5145048"/>
            <a:ext cx="2371963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Active Recall Generator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1168003" y="5533549"/>
            <a:ext cx="12856726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Generate open-ended questions rather than multiple choice and then request feedback on your answers. Strengthens deeper retrieval practice versus passive recognition.</a:t>
            </a:r>
            <a:endParaRPr lang="en-US" sz="1350" dirty="0"/>
          </a:p>
        </p:txBody>
      </p:sp>
      <p:sp>
        <p:nvSpPr>
          <p:cNvPr id="19" name="Shape 13"/>
          <p:cNvSpPr/>
          <p:nvPr/>
        </p:nvSpPr>
        <p:spPr>
          <a:xfrm>
            <a:off x="605671" y="6433542"/>
            <a:ext cx="389334" cy="3893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714" y="6491526"/>
            <a:ext cx="273248" cy="27324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168003" y="6492954"/>
            <a:ext cx="3338513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Step-by-Step Mechanism Checks</a:t>
            </a:r>
            <a:endParaRPr lang="en-US" sz="1750" dirty="0"/>
          </a:p>
        </p:txBody>
      </p:sp>
      <p:sp>
        <p:nvSpPr>
          <p:cNvPr id="22" name="Text 15"/>
          <p:cNvSpPr/>
          <p:nvPr/>
        </p:nvSpPr>
        <p:spPr>
          <a:xfrm>
            <a:off x="1168003" y="6881455"/>
            <a:ext cx="12856726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Walk through a biochemical or physiological pathway, and ask NotebookLM to point out where your logic might break down based on your notes.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195388"/>
            <a:ext cx="4867989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Collaborative Live Demo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2090380"/>
            <a:ext cx="6854547" cy="34786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5893951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59DD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How could you use NotebookLM in your studies?</a:t>
            </a:r>
            <a:endParaRPr lang="en-US" sz="3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75403" y="664488"/>
            <a:ext cx="9937194" cy="778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Consider the </a:t>
            </a:r>
            <a:pPr algn="l" indent="0" marL="0">
              <a:lnSpc>
                <a:spcPts val="3050"/>
              </a:lnSpc>
              <a:buNone/>
            </a:pPr>
            <a:r>
              <a:rPr lang="en-US" sz="2450" b="1" i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Guidelines for MSU Students Using Generative AI</a:t>
            </a:r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Before Using NotebookLM</a:t>
            </a:r>
            <a:endParaRPr lang="en-US" sz="2450" dirty="0"/>
          </a:p>
        </p:txBody>
      </p:sp>
      <p:sp>
        <p:nvSpPr>
          <p:cNvPr id="4" name="Shape 1"/>
          <p:cNvSpPr/>
          <p:nvPr/>
        </p:nvSpPr>
        <p:spPr>
          <a:xfrm>
            <a:off x="4175403" y="1665089"/>
            <a:ext cx="332899" cy="332899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225052" y="1685568"/>
            <a:ext cx="23360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4656177" y="1715929"/>
            <a:ext cx="2162175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🔍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Check Before You Use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4656177" y="2063115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Review your syllabus and assignment rules.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4656177" y="2351484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Ask your instructor or supervisor if unsure — before deadlines.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4175403" y="2884051"/>
            <a:ext cx="332899" cy="332899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225052" y="2904530"/>
            <a:ext cx="23360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4656177" y="2934891"/>
            <a:ext cx="3025973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🧠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Use AI Ethically &amp; Transparently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4656177" y="3282077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Maintain academic and research integrity.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4656177" y="3570446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Cite AI sources when used.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4656177" y="3858816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work = your responsibility.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4175403" y="4391382"/>
            <a:ext cx="332899" cy="332899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4225052" y="4411861"/>
            <a:ext cx="23360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4656177" y="4442222"/>
            <a:ext cx="2042517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🔐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Protect Your Privacy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4656177" y="4789408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Don't share personal info or login credentials.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4656177" y="5077778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trusted platforms and follow MSU data guidelines.</a:t>
            </a:r>
            <a:endParaRPr lang="en-US" sz="1150" dirty="0"/>
          </a:p>
        </p:txBody>
      </p:sp>
      <p:sp>
        <p:nvSpPr>
          <p:cNvPr id="20" name="Shape 17"/>
          <p:cNvSpPr/>
          <p:nvPr/>
        </p:nvSpPr>
        <p:spPr>
          <a:xfrm>
            <a:off x="4175403" y="5610344"/>
            <a:ext cx="332899" cy="332899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4225052" y="5630823"/>
            <a:ext cx="23360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4656177" y="5661184"/>
            <a:ext cx="2218730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⚠️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Understand AI's Limits</a:t>
            </a:r>
            <a:endParaRPr lang="en-US" sz="1500" dirty="0"/>
          </a:p>
        </p:txBody>
      </p:sp>
      <p:sp>
        <p:nvSpPr>
          <p:cNvPr id="23" name="Text 20"/>
          <p:cNvSpPr/>
          <p:nvPr/>
        </p:nvSpPr>
        <p:spPr>
          <a:xfrm>
            <a:off x="4656177" y="6008370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can produce inaccurate, biased, or misleading content.</a:t>
            </a:r>
            <a:endParaRPr lang="en-US" sz="1150" dirty="0"/>
          </a:p>
        </p:txBody>
      </p:sp>
      <p:sp>
        <p:nvSpPr>
          <p:cNvPr id="24" name="Text 21"/>
          <p:cNvSpPr/>
          <p:nvPr/>
        </p:nvSpPr>
        <p:spPr>
          <a:xfrm>
            <a:off x="4656177" y="6296739"/>
            <a:ext cx="9456420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Treat AI as a tool to support learning — not replace it.</a:t>
            </a:r>
            <a:endParaRPr lang="en-US" sz="1150" dirty="0"/>
          </a:p>
        </p:txBody>
      </p:sp>
      <p:sp>
        <p:nvSpPr>
          <p:cNvPr id="25" name="Shape 22"/>
          <p:cNvSpPr/>
          <p:nvPr/>
        </p:nvSpPr>
        <p:spPr>
          <a:xfrm>
            <a:off x="4175403" y="6699885"/>
            <a:ext cx="9937194" cy="865227"/>
          </a:xfrm>
          <a:prstGeom prst="roundRect">
            <a:avLst>
              <a:gd name="adj" fmla="val 25651"/>
            </a:avLst>
          </a:prstGeom>
          <a:solidFill>
            <a:srgbClr val="B6D6FC"/>
          </a:solidFill>
          <a:ln/>
        </p:spPr>
      </p:sp>
      <p:pic>
        <p:nvPicPr>
          <p:cNvPr id="2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278" y="6922889"/>
            <a:ext cx="184904" cy="147876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4656058" y="6884670"/>
            <a:ext cx="9308663" cy="473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 sure to check the </a:t>
            </a:r>
            <a:pPr algn="l" indent="0" marL="0">
              <a:lnSpc>
                <a:spcPts val="1850"/>
              </a:lnSpc>
              <a:buNone/>
            </a:pPr>
            <a:r>
              <a:rPr lang="en-US" sz="1150" b="1" i="1" u="sng" dirty="0">
                <a:solidFill>
                  <a:srgbClr val="5E208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MSU Generative Artificial Intelligence (AI) Reminders and Guidance for Students</a:t>
            </a:r>
            <a:pPr algn="l" indent="0" marL="0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page for more information and details on these guidelines before uploading anything into an AI driven system.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518" y="942618"/>
            <a:ext cx="5434370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What We'll Cover Today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16518" y="1923098"/>
            <a:ext cx="460534" cy="4605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85217" y="1951375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381720" y="1993463"/>
            <a:ext cx="306228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Foundational Principles of AI Use: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381720" y="2789396"/>
            <a:ext cx="3062287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Four key principles for effective AI integration in learning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99873" y="1923098"/>
            <a:ext cx="460534" cy="4605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68572" y="1951375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5365075" y="1993463"/>
            <a:ext cx="306240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NotebookLM Introduction: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365075" y="2789396"/>
            <a:ext cx="306240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Features and capabilities of this AI study companion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6518" y="4180999"/>
            <a:ext cx="460534" cy="4605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85217" y="4209276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381720" y="4251365"/>
            <a:ext cx="273308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Practical Applications: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381720" y="4710708"/>
            <a:ext cx="3062287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Generating flashcards, self-quizzing, concept mapping, and creating podcasts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4699873" y="4180999"/>
            <a:ext cx="460534" cy="4605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768572" y="4209276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5365075" y="4251365"/>
            <a:ext cx="271450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Advanced Techniques: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5365075" y="4710708"/>
            <a:ext cx="306240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Five powerful strategies to enhance your study workflow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716518" y="6102310"/>
            <a:ext cx="460534" cy="460534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785217" y="6130588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</a:t>
            </a:r>
            <a:endParaRPr lang="en-US" sz="2500" dirty="0"/>
          </a:p>
        </p:txBody>
      </p:sp>
      <p:sp>
        <p:nvSpPr>
          <p:cNvPr id="22" name="Text 19"/>
          <p:cNvSpPr/>
          <p:nvPr/>
        </p:nvSpPr>
        <p:spPr>
          <a:xfrm>
            <a:off x="1381720" y="6172676"/>
            <a:ext cx="297311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Collaborative Live Demo:</a:t>
            </a:r>
            <a:endParaRPr lang="en-US" sz="2100" dirty="0"/>
          </a:p>
        </p:txBody>
      </p:sp>
      <p:sp>
        <p:nvSpPr>
          <p:cNvPr id="23" name="Text 20"/>
          <p:cNvSpPr/>
          <p:nvPr/>
        </p:nvSpPr>
        <p:spPr>
          <a:xfrm>
            <a:off x="1381720" y="6632019"/>
            <a:ext cx="7045762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could you use this for? We will explore use cases in a live NotebookLM and then discuss.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3329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Quick Poll: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432566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How often do you use AI in your studies? 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758309" y="3659267"/>
            <a:ext cx="7339965" cy="2280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i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Enter the # for your answer in chat…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(1) Frequently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(2) Occasionally</a:t>
            </a:r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(3) Never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58309" y="6026110"/>
            <a:ext cx="646259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Have you heard of NotebookLM?</a:t>
            </a:r>
            <a:endParaRPr lang="en-US" sz="3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497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517" y="3290768"/>
            <a:ext cx="8484751" cy="531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Principle #1: Focus on Foundations, Not Tools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706517" y="4124801"/>
            <a:ext cx="13217366" cy="1226582"/>
          </a:xfrm>
          <a:prstGeom prst="roundRect">
            <a:avLst>
              <a:gd name="adj" fmla="val 2469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15948" y="4334232"/>
            <a:ext cx="12798504" cy="80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195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is evolving far too fast to master every tool. Focus first on effective learning strategies. Talk with others and follow quality channels and school recommendations for effective apps.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06517" y="5780246"/>
            <a:ext cx="4219456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Prioritize Core Learning Strategies:</a:t>
            </a:r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06517" y="6314003"/>
            <a:ext cx="6362462" cy="969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Focus on strategies like active recall, spaced repetition, and metacognition—these principles remain effective regardless of which AI tools or platforms are trending.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9041" y="5780246"/>
            <a:ext cx="3726537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Use AI as a Means, Not the Goal: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569041" y="6314003"/>
            <a:ext cx="6362462" cy="969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Evaluate each tool (like NotebookLM, ChatGPT, Anki, etc.) by how well it supports your learning objectives, not by its novelty or feature set.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76895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Principle #2: Context Matters – Professional vs. Student AI Use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44709" y="2341959"/>
            <a:ext cx="3705344" cy="2819519"/>
          </a:xfrm>
          <a:prstGeom prst="roundRect">
            <a:avLst>
              <a:gd name="adj" fmla="val 1152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68904" y="25661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Professional use AI…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468904" y="3052286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ChatGPT: "Act like an intern."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468904" y="3821430"/>
            <a:ext cx="32569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Streamlining tasks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468904" y="4243864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Achieving performance goals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0166628" y="2341959"/>
            <a:ext cx="3705463" cy="2819519"/>
          </a:xfrm>
          <a:prstGeom prst="roundRect">
            <a:avLst>
              <a:gd name="adj" fmla="val 1152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90823" y="25661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Students use AI…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90823" y="3052286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ChatGPT: "Act like a Socratic tutor."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0390823" y="3821430"/>
            <a:ext cx="32570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Active practice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390823" y="4243864"/>
            <a:ext cx="32570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Achieving learning goals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44709" y="5378053"/>
            <a:ext cx="7627382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68904" y="560224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Watch Out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6468904" y="6088380"/>
            <a:ext cx="717899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some cases, when students use AI the same way professionals do, it can short-circuit the learning process and lead to shallow understanding or poor long-term outcomes.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992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312069"/>
            <a:ext cx="67329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Principle #3: Productive Struggle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58309" y="1968698"/>
            <a:ext cx="6224826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Learning with AI Is Like Triathlon Training</a:t>
            </a:r>
            <a:endParaRPr lang="en-US" sz="2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09" y="2721173"/>
            <a:ext cx="541615" cy="54161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8309" y="3533537"/>
            <a:ext cx="296191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Goal: Get There Faster?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58309" y="4019669"/>
            <a:ext cx="459271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Using power-boost shoes could help you reach the finish line faster, but it won’t make you a stronger or better runner — and they’re not allowed in triathlons.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1774" y="2721173"/>
            <a:ext cx="541615" cy="54161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21774" y="3533537"/>
            <a:ext cx="291060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Goal: Build Endurance?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5621774" y="4019669"/>
            <a:ext cx="459271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Requires consistent effort and structured practice to build the endurance, strength, and technique needed to compete effectively.</a:t>
            </a:r>
            <a:endParaRPr lang="en-US" sz="1700" dirty="0"/>
          </a:p>
        </p:txBody>
      </p:sp>
      <p:sp>
        <p:nvSpPr>
          <p:cNvPr id="11" name="Shape 6"/>
          <p:cNvSpPr/>
          <p:nvPr/>
        </p:nvSpPr>
        <p:spPr>
          <a:xfrm>
            <a:off x="758309" y="5650230"/>
            <a:ext cx="9456182" cy="1267182"/>
          </a:xfrm>
          <a:prstGeom prst="roundRect">
            <a:avLst>
              <a:gd name="adj" fmla="val 25647"/>
            </a:avLst>
          </a:prstGeom>
          <a:solidFill>
            <a:srgbClr val="BEDFF3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84" y="5982772"/>
            <a:ext cx="270748" cy="2165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2207" y="5920859"/>
            <a:ext cx="853571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Effective learners balance productive struggle with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intentional AI support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In learning — as in training — </a:t>
            </a:r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hard parts are often the point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23198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Principle #4: Match AI Use to Your Learning Goals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58309" y="2288262"/>
            <a:ext cx="3705344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25124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Ask First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2998589"/>
            <a:ext cx="325695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my learning goal?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228" y="2288262"/>
            <a:ext cx="3705463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4423" y="25124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Support Not Replace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04423" y="2998589"/>
            <a:ext cx="325707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AI only where it </a:t>
            </a:r>
            <a:pPr algn="l" indent="0" marL="0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supports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the goal, not where it replaces key learning tasks.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309" y="4479488"/>
            <a:ext cx="7627382" cy="2927866"/>
          </a:xfrm>
          <a:prstGeom prst="roundRect">
            <a:avLst>
              <a:gd name="adj" fmla="val 111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2504" y="47036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Example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2504" y="5189815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Goal: Reinforcing concepts from a large amount of study material.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982504" y="5666423"/>
            <a:ext cx="71789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AI: For actively learning the content (e.g., create quizzes to test your knowledge).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982504" y="6489740"/>
            <a:ext cx="71789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 AI: For answering questions and helping you memorize answers to questions about the content you loaded.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893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0443" y="3374112"/>
            <a:ext cx="5191958" cy="649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Takeaways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90443" y="4318992"/>
            <a:ext cx="443865" cy="443865"/>
          </a:xfrm>
          <a:prstGeom prst="roundRect">
            <a:avLst>
              <a:gd name="adj" fmla="val 6667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6642" y="4346258"/>
            <a:ext cx="311468" cy="389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1331595" y="4386739"/>
            <a:ext cx="3610928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Focus on Foundations, Not Tools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31595" y="5153978"/>
            <a:ext cx="3610928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Build core knowledge and skills rather than chasing every new AI platform.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189101" y="4318992"/>
            <a:ext cx="443865" cy="443865"/>
          </a:xfrm>
          <a:prstGeom prst="roundRect">
            <a:avLst>
              <a:gd name="adj" fmla="val 6667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255300" y="4346258"/>
            <a:ext cx="311468" cy="389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5830253" y="4386739"/>
            <a:ext cx="3610928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Context Matters: Professionals vs Students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830253" y="5153978"/>
            <a:ext cx="3610928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Professionals optimize for performance while students should prioritize learning outcomes.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687758" y="4318992"/>
            <a:ext cx="443865" cy="443865"/>
          </a:xfrm>
          <a:prstGeom prst="roundRect">
            <a:avLst>
              <a:gd name="adj" fmla="val 6667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53957" y="4346258"/>
            <a:ext cx="311468" cy="389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10328910" y="4386739"/>
            <a:ext cx="2608421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Don't Skip the Struggle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328910" y="4829532"/>
            <a:ext cx="3610928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Like triathlon training, effective learning requires productive struggle to build cognitive strength.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90443" y="6495455"/>
            <a:ext cx="443865" cy="443865"/>
          </a:xfrm>
          <a:prstGeom prst="roundRect">
            <a:avLst>
              <a:gd name="adj" fmla="val 6667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6642" y="6522720"/>
            <a:ext cx="311468" cy="389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1331595" y="6563201"/>
            <a:ext cx="3528655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Match AI Use to Learning Goals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331595" y="7005995"/>
            <a:ext cx="1260824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Ask what your goal is first, then use AI only where it supports rather than replaces key learning.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992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323" y="775930"/>
            <a:ext cx="5077897" cy="634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Quick Poll: 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75323" y="1487805"/>
            <a:ext cx="9622155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63E5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Which key takeaway resonates most with you? </a:t>
            </a:r>
            <a:endParaRPr lang="en-US" sz="3950" dirty="0"/>
          </a:p>
        </p:txBody>
      </p:sp>
      <p:sp>
        <p:nvSpPr>
          <p:cNvPr id="5" name="Text 2"/>
          <p:cNvSpPr/>
          <p:nvPr/>
        </p:nvSpPr>
        <p:spPr>
          <a:xfrm>
            <a:off x="675323" y="2834402"/>
            <a:ext cx="6537008" cy="507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b="1" i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Enter the # for your answer in chat…</a:t>
            </a:r>
            <a:endParaRPr lang="en-US" sz="3150" dirty="0"/>
          </a:p>
        </p:txBody>
      </p:sp>
      <p:sp>
        <p:nvSpPr>
          <p:cNvPr id="6" name="Text 3"/>
          <p:cNvSpPr/>
          <p:nvPr/>
        </p:nvSpPr>
        <p:spPr>
          <a:xfrm>
            <a:off x="675323" y="3419356"/>
            <a:ext cx="4062293" cy="507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(1, 2, 3 or 4)</a:t>
            </a:r>
            <a:endParaRPr lang="en-US" sz="3150" dirty="0"/>
          </a:p>
        </p:txBody>
      </p:sp>
      <p:sp>
        <p:nvSpPr>
          <p:cNvPr id="7" name="Shape 4"/>
          <p:cNvSpPr/>
          <p:nvPr/>
        </p:nvSpPr>
        <p:spPr>
          <a:xfrm>
            <a:off x="675323" y="4216598"/>
            <a:ext cx="434102" cy="434102"/>
          </a:xfrm>
          <a:prstGeom prst="roundRect">
            <a:avLst>
              <a:gd name="adj" fmla="val 6667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40093" y="4243268"/>
            <a:ext cx="304562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1302306" y="4282916"/>
            <a:ext cx="3611285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Focus on Foundations, Not Tools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302306" y="4715947"/>
            <a:ext cx="4063484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Build core knowledge and skills rather than chasing every new AI platform.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5606891" y="4216598"/>
            <a:ext cx="434102" cy="434102"/>
          </a:xfrm>
          <a:prstGeom prst="roundRect">
            <a:avLst>
              <a:gd name="adj" fmla="val 6667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671661" y="4243268"/>
            <a:ext cx="304562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6233874" y="4282916"/>
            <a:ext cx="324826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Distinct Needs, Distinct Uses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233874" y="4715947"/>
            <a:ext cx="4063603" cy="926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Professionals optimize for performance while students should prioritize learning outcomes.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75323" y="6028015"/>
            <a:ext cx="434102" cy="434102"/>
          </a:xfrm>
          <a:prstGeom prst="roundRect">
            <a:avLst>
              <a:gd name="adj" fmla="val 6667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40093" y="6054685"/>
            <a:ext cx="304562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350" dirty="0"/>
          </a:p>
        </p:txBody>
      </p:sp>
      <p:sp>
        <p:nvSpPr>
          <p:cNvPr id="17" name="Text 14"/>
          <p:cNvSpPr/>
          <p:nvPr/>
        </p:nvSpPr>
        <p:spPr>
          <a:xfrm>
            <a:off x="1302306" y="6094333"/>
            <a:ext cx="2551033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Don't Skip the Struggle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302306" y="6527363"/>
            <a:ext cx="4063484" cy="926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Like triathlon training, effective learning requires productive struggle to build cognitive strength.</a:t>
            </a:r>
            <a:endParaRPr lang="en-US" sz="1500" dirty="0"/>
          </a:p>
        </p:txBody>
      </p:sp>
      <p:sp>
        <p:nvSpPr>
          <p:cNvPr id="19" name="Shape 16"/>
          <p:cNvSpPr/>
          <p:nvPr/>
        </p:nvSpPr>
        <p:spPr>
          <a:xfrm>
            <a:off x="5606891" y="6028015"/>
            <a:ext cx="434102" cy="434102"/>
          </a:xfrm>
          <a:prstGeom prst="roundRect">
            <a:avLst>
              <a:gd name="adj" fmla="val 6667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5671661" y="6054685"/>
            <a:ext cx="304562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350" dirty="0"/>
          </a:p>
        </p:txBody>
      </p:sp>
      <p:sp>
        <p:nvSpPr>
          <p:cNvPr id="21" name="Text 18"/>
          <p:cNvSpPr/>
          <p:nvPr/>
        </p:nvSpPr>
        <p:spPr>
          <a:xfrm>
            <a:off x="6233874" y="6094333"/>
            <a:ext cx="3450908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Match AI Use to Learning Goals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6233874" y="6527363"/>
            <a:ext cx="4063603" cy="926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Ask what your goal is first, then use AI only where it supports rather than replaces key learning.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2025-10-17T19:26:29Z</dcterms:created>
  <dcterms:modified xsi:type="dcterms:W3CDTF">2025-10-17T19:26:29Z</dcterms:modified>
</cp:coreProperties>
</file>