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5143500" cx="9144000"/>
  <p:notesSz cx="6858000" cy="9144000"/>
  <p:embeddedFontLst>
    <p:embeddedFont>
      <p:font typeface="Comfortaa Light"/>
      <p:regular r:id="rId27"/>
      <p:bold r:id="rId28"/>
    </p:embeddedFont>
    <p:embeddedFont>
      <p:font typeface="Comfortaa"/>
      <p:regular r:id="rId29"/>
      <p:bold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ComfortaaLight-bold.fntdata"/><Relationship Id="rId27" Type="http://schemas.openxmlformats.org/officeDocument/2006/relationships/font" Target="fonts/ComfortaaLight-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Comfortaa-regular.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Comfortaa-bold.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oneusefulthing.org/p/15-times-to-use-ai-and-5-not-to?utm_campaign=post&amp;utm_medium=web"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ckinsey.com/featured-insights/mckinsey-explainers/what-is-ai"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poch.ai/data/ai-benchmarking-dashboard" TargetMode="External"/><Relationship Id="rId3" Type="http://schemas.openxmlformats.org/officeDocument/2006/relationships/hyperlink" Target="https://www.oneusefulthing.org/p/the-end-of-search-the-beginning-o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youtu.be/-J3YJxNnzDc?si=-7phUToHTZbnOqM-"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0d01c4fea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0d01c4fea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31bf918d7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331bf918d7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500">
              <a:solidFill>
                <a:srgbClr val="363737"/>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385d6f176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3385d6f176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1500">
                <a:solidFill>
                  <a:srgbClr val="363737"/>
                </a:solidFill>
              </a:rPr>
              <a:t>These are some of my favorite media channels for keeping up with AI.</a:t>
            </a:r>
            <a:endParaRPr sz="1500">
              <a:solidFill>
                <a:srgbClr val="363737"/>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39d3e68af9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39d3e68af9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lang="en" sz="1500">
                <a:solidFill>
                  <a:srgbClr val="363737"/>
                </a:solidFill>
              </a:rPr>
              <a:t>These are some of my favorite media channels for keeping up with AI.</a:t>
            </a:r>
            <a:endParaRPr sz="1500">
              <a:solidFill>
                <a:srgbClr val="363737"/>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3317be5b60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3317be5b60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i="1" lang="en" sz="1400" u="sng">
                <a:solidFill>
                  <a:srgbClr val="0097A7"/>
                </a:solidFill>
                <a:latin typeface="Comfortaa"/>
                <a:ea typeface="Comfortaa"/>
                <a:cs typeface="Comfortaa"/>
                <a:sym typeface="Comfortaa"/>
                <a:hlinkClick r:id="rId2">
                  <a:extLst>
                    <a:ext uri="{A12FA001-AC4F-418D-AE19-62706E023703}">
                      <ahyp:hlinkClr val="tx"/>
                    </a:ext>
                  </a:extLst>
                </a:hlinkClick>
              </a:rPr>
              <a:t>15 Times to use AI, and 5 Not to</a:t>
            </a:r>
            <a:r>
              <a:rPr lang="en" sz="1400">
                <a:solidFill>
                  <a:schemeClr val="dk1"/>
                </a:solidFill>
                <a:latin typeface="Comfortaa"/>
                <a:ea typeface="Comfortaa"/>
                <a:cs typeface="Comfortaa"/>
                <a:sym typeface="Comfortaa"/>
              </a:rPr>
              <a:t> by Ethan Mollick, professor, Wharton School.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3af364f1a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3af364f1a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400">
              <a:solidFill>
                <a:srgbClr val="363737"/>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3aa781f06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3aa781f06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05e0b99f27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305e0b99f27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39d3e68af9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39d3e68af9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339d3e68af9_1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339d3e68af9_1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339d3e68af9_1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339d3e68af9_1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 name="Shape 60"/>
        <p:cNvGrpSpPr/>
        <p:nvPr/>
      </p:nvGrpSpPr>
      <p:grpSpPr>
        <a:xfrm>
          <a:off x="0" y="0"/>
          <a:ext cx="0" cy="0"/>
          <a:chOff x="0" y="0"/>
          <a:chExt cx="0" cy="0"/>
        </a:xfrm>
      </p:grpSpPr>
      <p:sp>
        <p:nvSpPr>
          <p:cNvPr id="61" name="Google Shape;61;g33aa781f06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 name="Google Shape;62;g33aa781f06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05e0b99f27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05e0b99f27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33253b897f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33253b897f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33aa781f06a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3aa781f06a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3253b897f4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33253b897f4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31bf918d7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31bf918d7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What is AI (artificial intelligence)? | McKinsey</a:t>
            </a:r>
            <a:endParaRPr sz="1500">
              <a:solidFill>
                <a:srgbClr val="363737"/>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3af364f1a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3af364f1a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33253b897f4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33253b897f4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363737"/>
                </a:solidFill>
              </a:rPr>
              <a:t>The Graduate-Level Google-Proof Q&amp;A test (GPQA) is a series of multiple-choice problems that internet access doesn't help PhDs with access to the internet get 34% right on this test outside their specialty, 81% inside their specialty. It illustrates how reasoning models have sped up the capability gain of AI. </a:t>
            </a:r>
            <a:r>
              <a:rPr lang="en" sz="1500" u="sng">
                <a:solidFill>
                  <a:schemeClr val="hlink"/>
                </a:solidFill>
                <a:hlinkClick r:id="rId2"/>
              </a:rPr>
              <a:t>Data source.</a:t>
            </a:r>
            <a:endParaRPr sz="1500">
              <a:solidFill>
                <a:srgbClr val="363737"/>
              </a:solidFill>
            </a:endParaRPr>
          </a:p>
          <a:p>
            <a:pPr indent="0" lvl="0" marL="0" rtl="0" algn="l">
              <a:spcBef>
                <a:spcPts val="0"/>
              </a:spcBef>
              <a:spcAft>
                <a:spcPts val="0"/>
              </a:spcAft>
              <a:buNone/>
            </a:pPr>
            <a:r>
              <a:t/>
            </a:r>
            <a:endParaRPr sz="1500">
              <a:solidFill>
                <a:srgbClr val="363737"/>
              </a:solidFill>
            </a:endParaRPr>
          </a:p>
          <a:p>
            <a:pPr indent="0" lvl="0" marL="0" rtl="0" algn="l">
              <a:spcBef>
                <a:spcPts val="0"/>
              </a:spcBef>
              <a:spcAft>
                <a:spcPts val="0"/>
              </a:spcAft>
              <a:buNone/>
            </a:pPr>
            <a:r>
              <a:rPr lang="en" sz="1500">
                <a:solidFill>
                  <a:srgbClr val="363737"/>
                </a:solidFill>
              </a:rPr>
              <a:t>From Ethan Mollick’s blog post, “</a:t>
            </a:r>
            <a:r>
              <a:rPr lang="en" sz="1500" u="sng">
                <a:solidFill>
                  <a:schemeClr val="hlink"/>
                </a:solidFill>
                <a:hlinkClick r:id="rId3"/>
              </a:rPr>
              <a:t>The End of Search, The Beginning of Research.</a:t>
            </a:r>
            <a:r>
              <a:rPr lang="en" sz="1500">
                <a:solidFill>
                  <a:srgbClr val="363737"/>
                </a:solidFill>
              </a:rPr>
              <a:t>”</a:t>
            </a:r>
            <a:endParaRPr sz="1500">
              <a:solidFill>
                <a:srgbClr val="363737"/>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31bf918d73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31bf918d73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u="sng">
                <a:solidFill>
                  <a:srgbClr val="0097A7"/>
                </a:solidFill>
                <a:latin typeface="Comfortaa"/>
                <a:ea typeface="Comfortaa"/>
                <a:cs typeface="Comfortaa"/>
                <a:sym typeface="Comfortaa"/>
                <a:hlinkClick r:id="rId2">
                  <a:extLst>
                    <a:ext uri="{A12FA001-AC4F-418D-AE19-62706E023703}">
                      <ahyp:hlinkClr val="tx"/>
                    </a:ext>
                  </a:extLst>
                </a:hlinkClick>
              </a:rPr>
              <a:t>Five things you really need to know about AI</a:t>
            </a:r>
            <a:r>
              <a:rPr lang="en" sz="1200">
                <a:solidFill>
                  <a:srgbClr val="598289"/>
                </a:solidFill>
                <a:latin typeface="Comfortaa"/>
                <a:ea typeface="Comfortaa"/>
                <a:cs typeface="Comfortaa"/>
                <a:sym typeface="Comfortaa"/>
              </a:rPr>
              <a:t> - BBC</a:t>
            </a:r>
            <a:endParaRPr sz="1500">
              <a:solidFill>
                <a:srgbClr val="363737"/>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3253b897f4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3253b897f4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Comfortaa"/>
              <a:buNone/>
              <a:defRPr sz="2800">
                <a:solidFill>
                  <a:schemeClr val="dk1"/>
                </a:solidFill>
                <a:latin typeface="Comfortaa"/>
                <a:ea typeface="Comfortaa"/>
                <a:cs typeface="Comfortaa"/>
                <a:sym typeface="Comfortaa"/>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Comfortaa"/>
              <a:buChar char="●"/>
              <a:defRPr sz="1800">
                <a:solidFill>
                  <a:schemeClr val="dk2"/>
                </a:solidFill>
                <a:latin typeface="Comfortaa"/>
                <a:ea typeface="Comfortaa"/>
                <a:cs typeface="Comfortaa"/>
                <a:sym typeface="Comfortaa"/>
              </a:defRPr>
            </a:lvl1pPr>
            <a:lvl2pPr indent="-317500" lvl="1" marL="9144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2pPr>
            <a:lvl3pPr indent="-317500" lvl="2" marL="13716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3pPr>
            <a:lvl4pPr indent="-317500" lvl="3" marL="18288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4pPr>
            <a:lvl5pPr indent="-317500" lvl="4" marL="22860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5pPr>
            <a:lvl6pPr indent="-317500" lvl="5" marL="27432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6pPr>
            <a:lvl7pPr indent="-317500" lvl="6" marL="32004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7pPr>
            <a:lvl8pPr indent="-317500" lvl="7" marL="36576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8pPr>
            <a:lvl9pPr indent="-317500" lvl="8" marL="4114800">
              <a:lnSpc>
                <a:spcPct val="115000"/>
              </a:lnSpc>
              <a:spcBef>
                <a:spcPts val="0"/>
              </a:spcBef>
              <a:spcAft>
                <a:spcPts val="0"/>
              </a:spcAft>
              <a:buClr>
                <a:schemeClr val="dk2"/>
              </a:buClr>
              <a:buSzPts val="1400"/>
              <a:buFont typeface="Comfortaa"/>
              <a:buChar char="■"/>
              <a:defRPr>
                <a:solidFill>
                  <a:schemeClr val="dk2"/>
                </a:solidFill>
                <a:latin typeface="Comfortaa"/>
                <a:ea typeface="Comfortaa"/>
                <a:cs typeface="Comfortaa"/>
                <a:sym typeface="Comforta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26.png"/><Relationship Id="rId5" Type="http://schemas.openxmlformats.org/officeDocument/2006/relationships/image" Target="../media/image11.png"/></Relationships>
</file>

<file path=ppt/slides/_rels/slide10.xml.rels><?xml version="1.0" encoding="UTF-8" standalone="yes"?><Relationships xmlns="http://schemas.openxmlformats.org/package/2006/relationships"><Relationship Id="rId11" Type="http://schemas.openxmlformats.org/officeDocument/2006/relationships/hyperlink" Target="https://elevenlabs.io/app/speech-synthesis/text-to-speech" TargetMode="External"/><Relationship Id="rId10" Type="http://schemas.openxmlformats.org/officeDocument/2006/relationships/image" Target="../media/image12.png"/><Relationship Id="rId13" Type="http://schemas.openxmlformats.org/officeDocument/2006/relationships/image" Target="../media/image3.png"/><Relationship Id="rId12" Type="http://schemas.openxmlformats.org/officeDocument/2006/relationships/image" Target="../media/image9.png"/><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elicit.com/welcome" TargetMode="External"/><Relationship Id="rId4" Type="http://schemas.openxmlformats.org/officeDocument/2006/relationships/image" Target="../media/image2.png"/><Relationship Id="rId9" Type="http://schemas.openxmlformats.org/officeDocument/2006/relationships/hyperlink" Target="https://www.midjourney.com/" TargetMode="External"/><Relationship Id="rId15" Type="http://schemas.openxmlformats.org/officeDocument/2006/relationships/image" Target="../media/image20.png"/><Relationship Id="rId14" Type="http://schemas.openxmlformats.org/officeDocument/2006/relationships/image" Target="../media/image14.png"/><Relationship Id="rId17" Type="http://schemas.openxmlformats.org/officeDocument/2006/relationships/image" Target="../media/image5.jpg"/><Relationship Id="rId16" Type="http://schemas.openxmlformats.org/officeDocument/2006/relationships/image" Target="../media/image13.png"/><Relationship Id="rId5" Type="http://schemas.openxmlformats.org/officeDocument/2006/relationships/hyperlink" Target="https://www.napkin.ai/" TargetMode="External"/><Relationship Id="rId6" Type="http://schemas.openxmlformats.org/officeDocument/2006/relationships/image" Target="../media/image10.png"/><Relationship Id="rId18" Type="http://schemas.openxmlformats.org/officeDocument/2006/relationships/image" Target="../media/image23.gif"/><Relationship Id="rId7" Type="http://schemas.openxmlformats.org/officeDocument/2006/relationships/hyperlink" Target="https://www.perplexity.ai/hub/getting-started" TargetMode="External"/><Relationship Id="rId8"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hyperlink" Target="https://www.forwardfuture.ai/" TargetMode="External"/><Relationship Id="rId5" Type="http://schemas.openxmlformats.org/officeDocument/2006/relationships/hyperlink" Target="https://www.oneusefulthing.org/" TargetMode="External"/><Relationship Id="rId6" Type="http://schemas.openxmlformats.org/officeDocument/2006/relationships/hyperlink" Target="https://aipodcast.education/" TargetMode="External"/><Relationship Id="rId7" Type="http://schemas.openxmlformats.org/officeDocument/2006/relationships/hyperlink" Target="https://www.aiforhumans.show/"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hyperlink" Target="https://www.tandfonline.com/doi/abs/10.1080/01443410.2020.1802645"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copilot.microsoft.com/" TargetMode="External"/><Relationship Id="rId4" Type="http://schemas.openxmlformats.org/officeDocument/2006/relationships/hyperlink" Target="https://drive.google.com/file/d/13_MGhL-VBRyfRQAUdDU8yytVEYCu5GtE/view?usp=sharin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hyperlink" Target="https://www.futuretools.io/" TargetMode="External"/><Relationship Id="rId4" Type="http://schemas.openxmlformats.org/officeDocument/2006/relationships/hyperlink" Target="https://www.perplexity.ai/hub/getting-started" TargetMode="External"/><Relationship Id="rId5" Type="http://schemas.openxmlformats.org/officeDocument/2006/relationships/hyperlink" Target="https://elicit.com/welcome" TargetMode="External"/><Relationship Id="rId6" Type="http://schemas.openxmlformats.org/officeDocument/2006/relationships/hyperlink" Target="http://napkin.ai" TargetMode="External"/><Relationship Id="rId7" Type="http://schemas.openxmlformats.org/officeDocument/2006/relationships/hyperlink" Target="https://www.midjourney.com/" TargetMode="External"/><Relationship Id="rId8" Type="http://schemas.openxmlformats.org/officeDocument/2006/relationships/hyperlink" Target="https://elevenlabs.io/app/speech-synthesis/text-to-speech"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docs.google.com/document/d/1i4KIKd-8SrEyHnHGmXpqgcuTZ5aPLevJA5NBau3xFEQ/edit?tab=t.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docs.google.com/document/d/1i4KIKd-8SrEyHnHGmXpqgcuTZ5aPLevJA5NBau3xFEQ/edit?tab=t.npjiub9q7k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hyperlink" Target="https://aistudio.google.com/liv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hyperlink" Target="http://www.youtube.com/watch?v=vjuQRCG_sUw" TargetMode="Externa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www.youtube.com/watch?v=NRmAXDWJVnU" TargetMode="External"/><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0" y="4490100"/>
            <a:ext cx="9144000" cy="653400"/>
          </a:xfrm>
          <a:prstGeom prst="rect">
            <a:avLst/>
          </a:prstGeom>
          <a:solidFill>
            <a:srgbClr val="89596E"/>
          </a:solidFill>
          <a:ln cap="flat" cmpd="sng" w="9525">
            <a:solidFill>
              <a:srgbClr val="89596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t/>
            </a:r>
            <a:endParaRPr sz="5100">
              <a:solidFill>
                <a:srgbClr val="EFEFEF"/>
              </a:solidFill>
              <a:latin typeface="Comfortaa Light"/>
              <a:ea typeface="Comfortaa Light"/>
              <a:cs typeface="Comfortaa Light"/>
              <a:sym typeface="Comfortaa Light"/>
            </a:endParaRPr>
          </a:p>
        </p:txBody>
      </p:sp>
      <p:sp>
        <p:nvSpPr>
          <p:cNvPr id="55" name="Google Shape;55;p13"/>
          <p:cNvSpPr txBox="1"/>
          <p:nvPr>
            <p:ph type="ctrTitle"/>
          </p:nvPr>
        </p:nvSpPr>
        <p:spPr>
          <a:xfrm>
            <a:off x="1154400" y="54775"/>
            <a:ext cx="6835200" cy="1207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000">
                <a:solidFill>
                  <a:srgbClr val="89596E"/>
                </a:solidFill>
              </a:rPr>
              <a:t>INNOVATION</a:t>
            </a:r>
            <a:r>
              <a:rPr lang="en" sz="4000">
                <a:solidFill>
                  <a:srgbClr val="89596E"/>
                </a:solidFill>
              </a:rPr>
              <a:t> PATHWAYS</a:t>
            </a:r>
            <a:r>
              <a:rPr lang="en" sz="4000">
                <a:solidFill>
                  <a:srgbClr val="598289"/>
                </a:solidFill>
              </a:rPr>
              <a:t> </a:t>
            </a:r>
            <a:br>
              <a:rPr lang="en" sz="4000">
                <a:solidFill>
                  <a:srgbClr val="598289"/>
                </a:solidFill>
              </a:rPr>
            </a:br>
            <a:r>
              <a:rPr b="1" lang="en" sz="4000">
                <a:solidFill>
                  <a:srgbClr val="598289"/>
                </a:solidFill>
              </a:rPr>
              <a:t>A</a:t>
            </a:r>
            <a:r>
              <a:rPr lang="en" sz="4000">
                <a:solidFill>
                  <a:srgbClr val="598289"/>
                </a:solidFill>
              </a:rPr>
              <a:t>I </a:t>
            </a:r>
            <a:r>
              <a:rPr b="1" lang="en" sz="4000">
                <a:solidFill>
                  <a:srgbClr val="598289"/>
                </a:solidFill>
              </a:rPr>
              <a:t>F</a:t>
            </a:r>
            <a:r>
              <a:rPr lang="en" sz="4000">
                <a:solidFill>
                  <a:srgbClr val="598289"/>
                </a:solidFill>
              </a:rPr>
              <a:t>OR </a:t>
            </a:r>
            <a:r>
              <a:rPr b="1" lang="en" sz="4000">
                <a:solidFill>
                  <a:srgbClr val="598289"/>
                </a:solidFill>
              </a:rPr>
              <a:t>E</a:t>
            </a:r>
            <a:r>
              <a:rPr lang="en" sz="4000">
                <a:solidFill>
                  <a:srgbClr val="598289"/>
                </a:solidFill>
              </a:rPr>
              <a:t>DUCATORS</a:t>
            </a:r>
            <a:endParaRPr sz="4000">
              <a:solidFill>
                <a:srgbClr val="598289"/>
              </a:solidFill>
            </a:endParaRPr>
          </a:p>
        </p:txBody>
      </p:sp>
      <p:sp>
        <p:nvSpPr>
          <p:cNvPr id="56" name="Google Shape;56;p13"/>
          <p:cNvSpPr txBox="1"/>
          <p:nvPr>
            <p:ph idx="1" type="subTitle"/>
          </p:nvPr>
        </p:nvSpPr>
        <p:spPr>
          <a:xfrm>
            <a:off x="4520600" y="2924610"/>
            <a:ext cx="4623300" cy="1326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200">
                <a:solidFill>
                  <a:srgbClr val="89596E"/>
                </a:solidFill>
              </a:rPr>
              <a:t>Chris Shaltry, Ph.D.</a:t>
            </a:r>
            <a:endParaRPr sz="2200">
              <a:solidFill>
                <a:srgbClr val="89596E"/>
              </a:solidFill>
            </a:endParaRPr>
          </a:p>
          <a:p>
            <a:pPr indent="0" lvl="0" marL="0" rtl="0" algn="ctr">
              <a:spcBef>
                <a:spcPts val="0"/>
              </a:spcBef>
              <a:spcAft>
                <a:spcPts val="0"/>
              </a:spcAft>
              <a:buClr>
                <a:schemeClr val="dk1"/>
              </a:buClr>
              <a:buSzPts val="1100"/>
              <a:buFont typeface="Arial"/>
              <a:buNone/>
            </a:pPr>
            <a:r>
              <a:rPr lang="en" sz="1200">
                <a:solidFill>
                  <a:srgbClr val="598289"/>
                </a:solidFill>
              </a:rPr>
              <a:t>Education, Technology, and Innovation Specialist</a:t>
            </a:r>
            <a:endParaRPr sz="1200">
              <a:solidFill>
                <a:srgbClr val="598289"/>
              </a:solidFill>
            </a:endParaRPr>
          </a:p>
          <a:p>
            <a:pPr indent="0" lvl="0" marL="0" rtl="0" algn="ctr">
              <a:spcBef>
                <a:spcPts val="0"/>
              </a:spcBef>
              <a:spcAft>
                <a:spcPts val="0"/>
              </a:spcAft>
              <a:buClr>
                <a:schemeClr val="dk1"/>
              </a:buClr>
              <a:buSzPts val="1100"/>
              <a:buFont typeface="Arial"/>
              <a:buNone/>
            </a:pPr>
            <a:r>
              <a:rPr lang="en" sz="1200">
                <a:solidFill>
                  <a:srgbClr val="598289"/>
                </a:solidFill>
              </a:rPr>
              <a:t>College of Human Medicine</a:t>
            </a:r>
            <a:br>
              <a:rPr lang="en" sz="1200">
                <a:solidFill>
                  <a:srgbClr val="598289"/>
                </a:solidFill>
              </a:rPr>
            </a:br>
            <a:r>
              <a:rPr lang="en" sz="1200">
                <a:solidFill>
                  <a:srgbClr val="598289"/>
                </a:solidFill>
              </a:rPr>
              <a:t>College of Osteopathic Medicine</a:t>
            </a:r>
            <a:endParaRPr sz="1200">
              <a:solidFill>
                <a:srgbClr val="598289"/>
              </a:solidFill>
            </a:endParaRPr>
          </a:p>
          <a:p>
            <a:pPr indent="0" lvl="0" marL="0" rtl="0" algn="ctr">
              <a:spcBef>
                <a:spcPts val="0"/>
              </a:spcBef>
              <a:spcAft>
                <a:spcPts val="0"/>
              </a:spcAft>
              <a:buClr>
                <a:schemeClr val="dk1"/>
              </a:buClr>
              <a:buSzPts val="1100"/>
              <a:buFont typeface="Arial"/>
              <a:buNone/>
            </a:pPr>
            <a:r>
              <a:rPr b="1" lang="en" sz="1200">
                <a:solidFill>
                  <a:srgbClr val="598289"/>
                </a:solidFill>
              </a:rPr>
              <a:t>shaltryc@msu.edu</a:t>
            </a:r>
            <a:endParaRPr b="1" sz="1200">
              <a:solidFill>
                <a:srgbClr val="598289"/>
              </a:solidFill>
            </a:endParaRPr>
          </a:p>
          <a:p>
            <a:pPr indent="0" lvl="0" marL="0" rtl="0" algn="ctr">
              <a:spcBef>
                <a:spcPts val="0"/>
              </a:spcBef>
              <a:spcAft>
                <a:spcPts val="0"/>
              </a:spcAft>
              <a:buNone/>
            </a:pPr>
            <a:r>
              <a:t/>
            </a:r>
            <a:endParaRPr sz="1200"/>
          </a:p>
        </p:txBody>
      </p:sp>
      <p:pic>
        <p:nvPicPr>
          <p:cNvPr descr="The image is a professional headshot of a man wearing glasses and a suit, smiling against an urban backdrop with brick buildings and trees in the background. The image is well-lit, likely taken outdoors during daytime." id="57" name="Google Shape;57;p13"/>
          <p:cNvPicPr preferRelativeResize="0"/>
          <p:nvPr/>
        </p:nvPicPr>
        <p:blipFill>
          <a:blip r:embed="rId3">
            <a:alphaModFix/>
          </a:blip>
          <a:stretch>
            <a:fillRect/>
          </a:stretch>
        </p:blipFill>
        <p:spPr>
          <a:xfrm>
            <a:off x="5493291" y="1493550"/>
            <a:ext cx="1261501" cy="1515643"/>
          </a:xfrm>
          <a:prstGeom prst="rect">
            <a:avLst/>
          </a:prstGeom>
          <a:noFill/>
          <a:ln>
            <a:noFill/>
          </a:ln>
        </p:spPr>
      </p:pic>
      <p:pic>
        <p:nvPicPr>
          <p:cNvPr descr="The image is a professional portrait of a man wearing glasses, a stylish tuxedo jacket with a textured pattern, and a red bow tie with intricate designs. He is smiling warmly, and the background consists of blurred autumn foliage, suggesting an outdoor setting with trees. The lighting is soft and natural, enhancing the subject's features." id="58" name="Google Shape;58;p13"/>
          <p:cNvPicPr preferRelativeResize="0"/>
          <p:nvPr/>
        </p:nvPicPr>
        <p:blipFill>
          <a:blip r:embed="rId4">
            <a:alphaModFix/>
          </a:blip>
          <a:stretch>
            <a:fillRect/>
          </a:stretch>
        </p:blipFill>
        <p:spPr>
          <a:xfrm>
            <a:off x="6885446" y="1493646"/>
            <a:ext cx="1261499" cy="1515446"/>
          </a:xfrm>
          <a:prstGeom prst="rect">
            <a:avLst/>
          </a:prstGeom>
          <a:noFill/>
          <a:ln>
            <a:noFill/>
          </a:ln>
        </p:spPr>
      </p:pic>
      <p:pic>
        <p:nvPicPr>
          <p:cNvPr descr="Image AI generated in ReCraft v3. Person sitting at a table with a tabletop robot tutor." id="59" name="Google Shape;59;p13"/>
          <p:cNvPicPr preferRelativeResize="0"/>
          <p:nvPr/>
        </p:nvPicPr>
        <p:blipFill>
          <a:blip r:embed="rId5">
            <a:alphaModFix/>
          </a:blip>
          <a:stretch>
            <a:fillRect/>
          </a:stretch>
        </p:blipFill>
        <p:spPr>
          <a:xfrm>
            <a:off x="0" y="1493650"/>
            <a:ext cx="4429690" cy="2577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2"/>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BACKGROUND: IS ALL AI THE SAME</a:t>
            </a:r>
            <a:r>
              <a:rPr lang="en" sz="2400">
                <a:solidFill>
                  <a:schemeClr val="lt1"/>
                </a:solidFill>
                <a:latin typeface="Comfortaa"/>
                <a:ea typeface="Comfortaa"/>
                <a:cs typeface="Comfortaa"/>
                <a:sym typeface="Comfortaa"/>
              </a:rPr>
              <a:t>?</a:t>
            </a:r>
            <a:endParaRPr sz="2400">
              <a:solidFill>
                <a:schemeClr val="lt1"/>
              </a:solidFill>
              <a:latin typeface="Comfortaa"/>
              <a:ea typeface="Comfortaa"/>
              <a:cs typeface="Comfortaa"/>
              <a:sym typeface="Comfortaa"/>
            </a:endParaRPr>
          </a:p>
        </p:txBody>
      </p:sp>
      <p:grpSp>
        <p:nvGrpSpPr>
          <p:cNvPr id="116" name="Google Shape;116;p22"/>
          <p:cNvGrpSpPr/>
          <p:nvPr/>
        </p:nvGrpSpPr>
        <p:grpSpPr>
          <a:xfrm>
            <a:off x="80700" y="548600"/>
            <a:ext cx="8982600" cy="4469150"/>
            <a:chOff x="80700" y="548600"/>
            <a:chExt cx="8982600" cy="4469150"/>
          </a:xfrm>
        </p:grpSpPr>
        <p:sp>
          <p:nvSpPr>
            <p:cNvPr id="117" name="Google Shape;117;p22"/>
            <p:cNvSpPr/>
            <p:nvPr/>
          </p:nvSpPr>
          <p:spPr>
            <a:xfrm>
              <a:off x="80700" y="3788650"/>
              <a:ext cx="8982600" cy="1229100"/>
            </a:xfrm>
            <a:prstGeom prst="roundRect">
              <a:avLst>
                <a:gd fmla="val 5140" name="adj"/>
              </a:avLst>
            </a:prstGeom>
            <a:solidFill>
              <a:srgbClr val="CAFCE0"/>
            </a:solidFill>
            <a:ln cap="flat" cmpd="sng" w="19050">
              <a:solidFill>
                <a:srgbClr val="89596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666666"/>
                  </a:solidFill>
                  <a:latin typeface="Comfortaa"/>
                  <a:ea typeface="Comfortaa"/>
                  <a:cs typeface="Comfortaa"/>
                  <a:sym typeface="Comfortaa"/>
                </a:rPr>
                <a:t>FMs can also be</a:t>
              </a:r>
              <a:r>
                <a:rPr lang="en" sz="1600">
                  <a:solidFill>
                    <a:srgbClr val="666666"/>
                  </a:solidFill>
                  <a:latin typeface="Comfortaa"/>
                  <a:ea typeface="Comfortaa"/>
                  <a:cs typeface="Comfortaa"/>
                  <a:sym typeface="Comfortaa"/>
                </a:rPr>
                <a:t> used to power </a:t>
              </a:r>
              <a:br>
                <a:rPr lang="en" sz="1600">
                  <a:solidFill>
                    <a:srgbClr val="666666"/>
                  </a:solidFill>
                  <a:latin typeface="Comfortaa"/>
                  <a:ea typeface="Comfortaa"/>
                  <a:cs typeface="Comfortaa"/>
                  <a:sym typeface="Comfortaa"/>
                </a:rPr>
              </a:br>
              <a:r>
                <a:rPr b="1" lang="en" sz="1600">
                  <a:solidFill>
                    <a:srgbClr val="666666"/>
                  </a:solidFill>
                  <a:latin typeface="Comfortaa"/>
                  <a:ea typeface="Comfortaa"/>
                  <a:cs typeface="Comfortaa"/>
                  <a:sym typeface="Comfortaa"/>
                </a:rPr>
                <a:t>AI applications</a:t>
              </a:r>
              <a:r>
                <a:rPr lang="en" sz="1600">
                  <a:solidFill>
                    <a:srgbClr val="666666"/>
                  </a:solidFill>
                  <a:latin typeface="Comfortaa"/>
                  <a:ea typeface="Comfortaa"/>
                  <a:cs typeface="Comfortaa"/>
                  <a:sym typeface="Comfortaa"/>
                </a:rPr>
                <a:t>.</a:t>
              </a:r>
              <a:endParaRPr sz="1600">
                <a:solidFill>
                  <a:srgbClr val="666666"/>
                </a:solidFill>
                <a:latin typeface="Comfortaa"/>
                <a:ea typeface="Comfortaa"/>
                <a:cs typeface="Comfortaa"/>
                <a:sym typeface="Comfortaa"/>
              </a:endParaRPr>
            </a:p>
          </p:txBody>
        </p:sp>
        <p:sp>
          <p:nvSpPr>
            <p:cNvPr descr="The image is an infographic titled &quot;BACKGROUND: IS ALL AI THE SAME?&quot;, presenting a structured flow of AI applications.&#10;&#10;Top Section (Yellow Box - Foundation Models)&#10;Title: &quot;Foundation Models (FMs)&quot;&#10;Description: GenAI systems that power AI applications, with different capabilities and &quot;personalities.&quot;&#10;Icons representing different AI models:&#10;ChatGPT (black and white swirl logo)&#10;Claude (orange flower-like starburst)&#10;Gemini (pink diamond with gradients)&#10;Grok (black circle with a white line crossing it)&#10;Copilot (multicolored abstract logo)&#10;Middle Section (Blue Box - Standalone Applications)&#10;Text: &quot;FMs can be used as standalone applications for direct inquiries.&quot;&#10;Visual: A chatbot-style interface with a text input field labeled &quot;Ask me anything...&quot;&#10;Bottom Section (Green Box - AI Applications Powered by FMs)&#10;Text: &quot;FMs can also be used to power AI applications.&quot;&#10;Logos of AI-powered applications:&#10;Elicit (green with an icon of a handshake)&#10;Napkin (black and white with the text &quot;Napkin beta&quot;)&#10;Midjourney (a sailboat logo)&#10;Perplexity (a dark logo with a grid icon)&#10;ElevenLabs (black text on a white background)&#10;Structure &amp; Flow&#10;The color-coded flowchart uses arrows to connect each section.&#10;It visually explains how Foundation Models can serve as both direct AI interfaces and as backend systems for AI-powered applications.&#10;This infographic provides a clear overview of the different roles of AI models and applications in the modern AI ecosystem." id="118" name="Google Shape;118;p22"/>
            <p:cNvSpPr/>
            <p:nvPr/>
          </p:nvSpPr>
          <p:spPr>
            <a:xfrm>
              <a:off x="99475" y="548600"/>
              <a:ext cx="8921400" cy="1085700"/>
            </a:xfrm>
            <a:prstGeom prst="roundRect">
              <a:avLst>
                <a:gd fmla="val 7000" name="adj"/>
              </a:avLst>
            </a:prstGeom>
            <a:solidFill>
              <a:srgbClr val="FEF7B6"/>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solidFill>
                    <a:srgbClr val="666666"/>
                  </a:solidFill>
                  <a:latin typeface="Comfortaa"/>
                  <a:ea typeface="Comfortaa"/>
                  <a:cs typeface="Comfortaa"/>
                  <a:sym typeface="Comfortaa"/>
                </a:rPr>
                <a:t>Foundation Models (FMs)</a:t>
              </a:r>
              <a:br>
                <a:rPr lang="en" sz="1600">
                  <a:solidFill>
                    <a:srgbClr val="666666"/>
                  </a:solidFill>
                  <a:latin typeface="Comfortaa"/>
                  <a:ea typeface="Comfortaa"/>
                  <a:cs typeface="Comfortaa"/>
                  <a:sym typeface="Comfortaa"/>
                </a:rPr>
              </a:br>
              <a:r>
                <a:rPr lang="en" sz="1600">
                  <a:solidFill>
                    <a:srgbClr val="666666"/>
                  </a:solidFill>
                  <a:latin typeface="Comfortaa"/>
                  <a:ea typeface="Comfortaa"/>
                  <a:cs typeface="Comfortaa"/>
                  <a:sym typeface="Comfortaa"/>
                </a:rPr>
                <a:t>GenAI systems that power AI applications.</a:t>
              </a:r>
              <a:br>
                <a:rPr lang="en" sz="1600">
                  <a:solidFill>
                    <a:srgbClr val="666666"/>
                  </a:solidFill>
                  <a:latin typeface="Comfortaa"/>
                  <a:ea typeface="Comfortaa"/>
                  <a:cs typeface="Comfortaa"/>
                  <a:sym typeface="Comfortaa"/>
                </a:rPr>
              </a:br>
              <a:r>
                <a:rPr lang="en" sz="1600">
                  <a:solidFill>
                    <a:srgbClr val="666666"/>
                  </a:solidFill>
                  <a:latin typeface="Comfortaa"/>
                  <a:ea typeface="Comfortaa"/>
                  <a:cs typeface="Comfortaa"/>
                  <a:sym typeface="Comfortaa"/>
                </a:rPr>
                <a:t>Different capabilities and “personalities.”</a:t>
              </a:r>
              <a:endParaRPr sz="1600">
                <a:solidFill>
                  <a:srgbClr val="666666"/>
                </a:solidFill>
                <a:latin typeface="Comfortaa"/>
                <a:ea typeface="Comfortaa"/>
                <a:cs typeface="Comfortaa"/>
                <a:sym typeface="Comfortaa"/>
              </a:endParaRPr>
            </a:p>
          </p:txBody>
        </p:sp>
        <p:sp>
          <p:nvSpPr>
            <p:cNvPr descr="The image is an infographic titled &quot;BACKGROUND: IS ALL AI THE SAME?&quot;, presenting a structured flow of AI applications.&#10;&#10;Top Section (Yellow Box - Foundation Models)&#10;Title: &quot;Foundation Models (FMs)&quot;&#10;Description: GenAI systems that power AI applications, with different capabilities and &quot;personalities.&quot;&#10;Icons representing different AI models:&#10;ChatGPT (black and white swirl logo)&#10;Claude (orange flower-like starburst)&#10;Gemini (pink diamond with gradients)&#10;Grok (black circle with a white line crossing it)&#10;Copilot (multicolored abstract logo)&#10;Middle Section (Blue Box - Standalone Applications)&#10;Text: &quot;FMs can be used as standalone applications for direct inquiries.&quot;&#10;Visual: A chatbot-style interface with a text input field labeled &quot;Ask me anything...&quot;&#10;Bottom Section (Green Box - AI Applications Powered by FMs)&#10;Text: &quot;FMs can also be used to power AI applications.&quot;&#10;Logos of AI-powered applications:&#10;Elicit (green with an icon of a handshake)&#10;Napkin (black and white with the text &quot;Napkin beta&quot;)&#10;Midjourney (a sailboat logo)&#10;Perplexity (a dark logo with a grid icon)&#10;ElevenLabs (black text on a white background)&#10;Structure &amp; Flow&#10;The color-coded flowchart uses arrows to connect each section.&#10;It visually explains how Foundation Models can serve as both direct AI interfaces and as backend systems for AI-powered applications.&#10;This infographic provides a clear overview of the different roles of AI models and applications in the modern AI ecosystem." id="119" name="Google Shape;119;p22"/>
            <p:cNvSpPr/>
            <p:nvPr/>
          </p:nvSpPr>
          <p:spPr>
            <a:xfrm>
              <a:off x="99475" y="2288325"/>
              <a:ext cx="8921400" cy="846300"/>
            </a:xfrm>
            <a:prstGeom prst="roundRect">
              <a:avLst>
                <a:gd fmla="val 4901" name="adj"/>
              </a:avLst>
            </a:prstGeom>
            <a:solidFill>
              <a:srgbClr val="CAEFFD"/>
            </a:solid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rgbClr val="666666"/>
                  </a:solidFill>
                  <a:latin typeface="Comfortaa"/>
                  <a:ea typeface="Comfortaa"/>
                  <a:cs typeface="Comfortaa"/>
                  <a:sym typeface="Comfortaa"/>
                </a:rPr>
                <a:t>FMs can be used as </a:t>
              </a:r>
              <a:r>
                <a:rPr b="1" lang="en" sz="1600">
                  <a:solidFill>
                    <a:srgbClr val="666666"/>
                  </a:solidFill>
                  <a:latin typeface="Comfortaa"/>
                  <a:ea typeface="Comfortaa"/>
                  <a:cs typeface="Comfortaa"/>
                  <a:sym typeface="Comfortaa"/>
                </a:rPr>
                <a:t>standalone</a:t>
              </a:r>
              <a:endParaRPr b="1" sz="1600">
                <a:solidFill>
                  <a:srgbClr val="666666"/>
                </a:solidFill>
                <a:latin typeface="Comfortaa"/>
                <a:ea typeface="Comfortaa"/>
                <a:cs typeface="Comfortaa"/>
                <a:sym typeface="Comfortaa"/>
              </a:endParaRPr>
            </a:p>
            <a:p>
              <a:pPr indent="0" lvl="0" marL="0" rtl="0" algn="l">
                <a:spcBef>
                  <a:spcPts val="0"/>
                </a:spcBef>
                <a:spcAft>
                  <a:spcPts val="0"/>
                </a:spcAft>
                <a:buNone/>
              </a:pPr>
              <a:r>
                <a:rPr b="1" lang="en" sz="1600">
                  <a:solidFill>
                    <a:srgbClr val="666666"/>
                  </a:solidFill>
                  <a:latin typeface="Comfortaa"/>
                  <a:ea typeface="Comfortaa"/>
                  <a:cs typeface="Comfortaa"/>
                  <a:sym typeface="Comfortaa"/>
                </a:rPr>
                <a:t>Applications</a:t>
              </a:r>
              <a:r>
                <a:rPr lang="en" sz="1600">
                  <a:solidFill>
                    <a:srgbClr val="666666"/>
                  </a:solidFill>
                  <a:latin typeface="Comfortaa"/>
                  <a:ea typeface="Comfortaa"/>
                  <a:cs typeface="Comfortaa"/>
                  <a:sym typeface="Comfortaa"/>
                </a:rPr>
                <a:t> for direct inquiries.</a:t>
              </a:r>
              <a:endParaRPr sz="1600">
                <a:solidFill>
                  <a:srgbClr val="666666"/>
                </a:solidFill>
                <a:latin typeface="Comfortaa"/>
                <a:ea typeface="Comfortaa"/>
                <a:cs typeface="Comfortaa"/>
                <a:sym typeface="Comfortaa"/>
              </a:endParaRPr>
            </a:p>
          </p:txBody>
        </p:sp>
        <p:pic>
          <p:nvPicPr>
            <p:cNvPr id="120" name="Google Shape;120;p22">
              <a:hlinkClick r:id="rId3"/>
            </p:cNvPr>
            <p:cNvPicPr preferRelativeResize="0"/>
            <p:nvPr/>
          </p:nvPicPr>
          <p:blipFill>
            <a:blip r:embed="rId4">
              <a:alphaModFix/>
            </a:blip>
            <a:stretch>
              <a:fillRect/>
            </a:stretch>
          </p:blipFill>
          <p:spPr>
            <a:xfrm>
              <a:off x="4448288" y="3869575"/>
              <a:ext cx="1599600" cy="460750"/>
            </a:xfrm>
            <a:prstGeom prst="rect">
              <a:avLst/>
            </a:prstGeom>
            <a:noFill/>
            <a:ln>
              <a:noFill/>
            </a:ln>
            <a:effectLst>
              <a:outerShdw blurRad="57150" rotWithShape="0" algn="bl" dir="5400000" dist="19050">
                <a:srgbClr val="000000">
                  <a:alpha val="50000"/>
                </a:srgbClr>
              </a:outerShdw>
            </a:effectLst>
          </p:spPr>
        </p:pic>
        <p:pic>
          <p:nvPicPr>
            <p:cNvPr id="121" name="Google Shape;121;p22">
              <a:hlinkClick r:id="rId5"/>
            </p:cNvPr>
            <p:cNvPicPr preferRelativeResize="0"/>
            <p:nvPr/>
          </p:nvPicPr>
          <p:blipFill>
            <a:blip r:embed="rId6">
              <a:alphaModFix/>
            </a:blip>
            <a:stretch>
              <a:fillRect/>
            </a:stretch>
          </p:blipFill>
          <p:spPr>
            <a:xfrm>
              <a:off x="6170367" y="3869574"/>
              <a:ext cx="1353441" cy="460750"/>
            </a:xfrm>
            <a:prstGeom prst="rect">
              <a:avLst/>
            </a:prstGeom>
            <a:noFill/>
            <a:ln>
              <a:noFill/>
            </a:ln>
            <a:effectLst>
              <a:outerShdw blurRad="57150" rotWithShape="0" algn="bl" dir="5400000" dist="19050">
                <a:srgbClr val="000000">
                  <a:alpha val="50000"/>
                </a:srgbClr>
              </a:outerShdw>
            </a:effectLst>
          </p:spPr>
        </p:pic>
        <p:pic>
          <p:nvPicPr>
            <p:cNvPr id="122" name="Google Shape;122;p22">
              <a:hlinkClick r:id="rId7"/>
            </p:cNvPr>
            <p:cNvPicPr preferRelativeResize="0"/>
            <p:nvPr/>
          </p:nvPicPr>
          <p:blipFill>
            <a:blip r:embed="rId8">
              <a:alphaModFix/>
            </a:blip>
            <a:stretch>
              <a:fillRect/>
            </a:stretch>
          </p:blipFill>
          <p:spPr>
            <a:xfrm>
              <a:off x="4448288" y="4495150"/>
              <a:ext cx="1725860" cy="460750"/>
            </a:xfrm>
            <a:prstGeom prst="rect">
              <a:avLst/>
            </a:prstGeom>
            <a:noFill/>
            <a:ln>
              <a:noFill/>
            </a:ln>
            <a:effectLst>
              <a:outerShdw blurRad="57150" rotWithShape="0" algn="bl" dir="5400000" dist="19050">
                <a:srgbClr val="000000">
                  <a:alpha val="50000"/>
                </a:srgbClr>
              </a:outerShdw>
            </a:effectLst>
          </p:spPr>
        </p:pic>
        <p:pic>
          <p:nvPicPr>
            <p:cNvPr id="123" name="Google Shape;123;p22">
              <a:hlinkClick r:id="rId9"/>
            </p:cNvPr>
            <p:cNvPicPr preferRelativeResize="0"/>
            <p:nvPr/>
          </p:nvPicPr>
          <p:blipFill rotWithShape="1">
            <a:blip r:embed="rId10">
              <a:alphaModFix/>
            </a:blip>
            <a:srcRect b="14897" l="0" r="0" t="17232"/>
            <a:stretch/>
          </p:blipFill>
          <p:spPr>
            <a:xfrm>
              <a:off x="7646275" y="3869575"/>
              <a:ext cx="1206927" cy="460751"/>
            </a:xfrm>
            <a:prstGeom prst="rect">
              <a:avLst/>
            </a:prstGeom>
            <a:noFill/>
            <a:ln>
              <a:noFill/>
            </a:ln>
            <a:effectLst>
              <a:outerShdw blurRad="57150" rotWithShape="0" algn="bl" dir="5400000" dist="19050">
                <a:srgbClr val="000000">
                  <a:alpha val="50000"/>
                </a:srgbClr>
              </a:outerShdw>
            </a:effectLst>
          </p:spPr>
        </p:pic>
        <p:pic>
          <p:nvPicPr>
            <p:cNvPr id="124" name="Google Shape;124;p22">
              <a:hlinkClick r:id="rId11"/>
            </p:cNvPr>
            <p:cNvPicPr preferRelativeResize="0"/>
            <p:nvPr/>
          </p:nvPicPr>
          <p:blipFill>
            <a:blip r:embed="rId12">
              <a:alphaModFix/>
            </a:blip>
            <a:stretch>
              <a:fillRect/>
            </a:stretch>
          </p:blipFill>
          <p:spPr>
            <a:xfrm>
              <a:off x="6268236" y="4495150"/>
              <a:ext cx="2710275" cy="460750"/>
            </a:xfrm>
            <a:prstGeom prst="rect">
              <a:avLst/>
            </a:prstGeom>
            <a:noFill/>
            <a:ln>
              <a:noFill/>
            </a:ln>
            <a:effectLst>
              <a:outerShdw blurRad="57150" rotWithShape="0" algn="bl" dir="5400000" dist="19050">
                <a:srgbClr val="000000">
                  <a:alpha val="50000"/>
                </a:srgbClr>
              </a:outerShdw>
            </a:effectLst>
          </p:spPr>
        </p:pic>
        <p:cxnSp>
          <p:nvCxnSpPr>
            <p:cNvPr id="125" name="Google Shape;125;p22"/>
            <p:cNvCxnSpPr>
              <a:stCxn id="118" idx="2"/>
              <a:endCxn id="119" idx="0"/>
            </p:cNvCxnSpPr>
            <p:nvPr/>
          </p:nvCxnSpPr>
          <p:spPr>
            <a:xfrm>
              <a:off x="4560175" y="1634300"/>
              <a:ext cx="0" cy="654000"/>
            </a:xfrm>
            <a:prstGeom prst="straightConnector1">
              <a:avLst/>
            </a:prstGeom>
            <a:noFill/>
            <a:ln cap="flat" cmpd="sng" w="38100">
              <a:solidFill>
                <a:srgbClr val="666666"/>
              </a:solidFill>
              <a:prstDash val="solid"/>
              <a:round/>
              <a:headEnd len="med" w="med" type="none"/>
              <a:tailEnd len="med" w="med" type="triangle"/>
            </a:ln>
          </p:spPr>
        </p:cxnSp>
        <p:cxnSp>
          <p:nvCxnSpPr>
            <p:cNvPr id="126" name="Google Shape;126;p22"/>
            <p:cNvCxnSpPr>
              <a:stCxn id="119" idx="2"/>
              <a:endCxn id="117" idx="0"/>
            </p:cNvCxnSpPr>
            <p:nvPr/>
          </p:nvCxnSpPr>
          <p:spPr>
            <a:xfrm>
              <a:off x="4560175" y="3134625"/>
              <a:ext cx="11700" cy="654000"/>
            </a:xfrm>
            <a:prstGeom prst="straightConnector1">
              <a:avLst/>
            </a:prstGeom>
            <a:noFill/>
            <a:ln cap="flat" cmpd="sng" w="38100">
              <a:solidFill>
                <a:srgbClr val="666666"/>
              </a:solidFill>
              <a:prstDash val="solid"/>
              <a:round/>
              <a:headEnd len="med" w="med" type="none"/>
              <a:tailEnd len="med" w="med" type="triangle"/>
            </a:ln>
          </p:spPr>
        </p:cxnSp>
        <p:grpSp>
          <p:nvGrpSpPr>
            <p:cNvPr id="127" name="Google Shape;127;p22"/>
            <p:cNvGrpSpPr/>
            <p:nvPr/>
          </p:nvGrpSpPr>
          <p:grpSpPr>
            <a:xfrm>
              <a:off x="4738450" y="629525"/>
              <a:ext cx="3873125" cy="923838"/>
              <a:chOff x="4381525" y="593525"/>
              <a:chExt cx="3873125" cy="923838"/>
            </a:xfrm>
          </p:grpSpPr>
          <p:pic>
            <p:nvPicPr>
              <p:cNvPr descr="File:GPT-4.png - Wikimedia Commons" id="128" name="Google Shape;128;p22"/>
              <p:cNvPicPr preferRelativeResize="0"/>
              <p:nvPr/>
            </p:nvPicPr>
            <p:blipFill>
              <a:blip r:embed="rId13">
                <a:alphaModFix/>
              </a:blip>
              <a:stretch>
                <a:fillRect/>
              </a:stretch>
            </p:blipFill>
            <p:spPr>
              <a:xfrm>
                <a:off x="4482000" y="593525"/>
                <a:ext cx="590450" cy="590450"/>
              </a:xfrm>
              <a:prstGeom prst="rect">
                <a:avLst/>
              </a:prstGeom>
              <a:noFill/>
              <a:ln>
                <a:noFill/>
              </a:ln>
            </p:spPr>
          </p:pic>
          <p:pic>
            <p:nvPicPr>
              <p:cNvPr descr="File:Claude AI logo.svg - Wikipedia" id="129" name="Google Shape;129;p22"/>
              <p:cNvPicPr preferRelativeResize="0"/>
              <p:nvPr/>
            </p:nvPicPr>
            <p:blipFill rotWithShape="1">
              <a:blip r:embed="rId14">
                <a:alphaModFix/>
              </a:blip>
              <a:srcRect b="0" l="0" r="77631" t="0"/>
              <a:stretch/>
            </p:blipFill>
            <p:spPr>
              <a:xfrm>
                <a:off x="5223575" y="603750"/>
                <a:ext cx="590450" cy="570009"/>
              </a:xfrm>
              <a:prstGeom prst="rect">
                <a:avLst/>
              </a:prstGeom>
              <a:noFill/>
              <a:ln cap="flat" cmpd="sng" w="9525">
                <a:solidFill>
                  <a:srgbClr val="89596E"/>
                </a:solidFill>
                <a:prstDash val="solid"/>
                <a:round/>
                <a:headEnd len="sm" w="sm" type="none"/>
                <a:tailEnd len="sm" w="sm" type="none"/>
              </a:ln>
            </p:spPr>
          </p:pic>
          <p:pic>
            <p:nvPicPr>
              <p:cNvPr descr="File:Gemini Advanced logo.svg - Wikimedia Commons" id="130" name="Google Shape;130;p22"/>
              <p:cNvPicPr preferRelativeResize="0"/>
              <p:nvPr/>
            </p:nvPicPr>
            <p:blipFill rotWithShape="1">
              <a:blip r:embed="rId15">
                <a:alphaModFix/>
              </a:blip>
              <a:srcRect b="52442" l="40525" r="40301" t="0"/>
              <a:stretch/>
            </p:blipFill>
            <p:spPr>
              <a:xfrm>
                <a:off x="5967200" y="593761"/>
                <a:ext cx="590449" cy="589978"/>
              </a:xfrm>
              <a:prstGeom prst="rect">
                <a:avLst/>
              </a:prstGeom>
              <a:noFill/>
              <a:ln cap="flat" cmpd="sng" w="9525">
                <a:solidFill>
                  <a:srgbClr val="89596E"/>
                </a:solidFill>
                <a:prstDash val="solid"/>
                <a:round/>
                <a:headEnd len="sm" w="sm" type="none"/>
                <a:tailEnd len="sm" w="sm" type="none"/>
              </a:ln>
            </p:spPr>
          </p:pic>
          <p:pic>
            <p:nvPicPr>
              <p:cNvPr id="131" name="Google Shape;131;p22"/>
              <p:cNvPicPr preferRelativeResize="0"/>
              <p:nvPr/>
            </p:nvPicPr>
            <p:blipFill>
              <a:blip r:embed="rId16">
                <a:alphaModFix/>
              </a:blip>
              <a:stretch>
                <a:fillRect/>
              </a:stretch>
            </p:blipFill>
            <p:spPr>
              <a:xfrm>
                <a:off x="6710825" y="593525"/>
                <a:ext cx="636043" cy="590450"/>
              </a:xfrm>
              <a:prstGeom prst="rect">
                <a:avLst/>
              </a:prstGeom>
              <a:noFill/>
              <a:ln>
                <a:noFill/>
              </a:ln>
            </p:spPr>
          </p:pic>
          <p:pic>
            <p:nvPicPr>
              <p:cNvPr descr="Dosiero:Copilot Microsoft.jpg - Vikipedio" id="132" name="Google Shape;132;p22"/>
              <p:cNvPicPr preferRelativeResize="0"/>
              <p:nvPr/>
            </p:nvPicPr>
            <p:blipFill rotWithShape="1">
              <a:blip r:embed="rId17">
                <a:alphaModFix/>
              </a:blip>
              <a:srcRect b="31982" l="24429" r="27031" t="10609"/>
              <a:stretch/>
            </p:blipFill>
            <p:spPr>
              <a:xfrm>
                <a:off x="7500050" y="593525"/>
                <a:ext cx="717806" cy="590449"/>
              </a:xfrm>
              <a:prstGeom prst="rect">
                <a:avLst/>
              </a:prstGeom>
              <a:noFill/>
              <a:ln>
                <a:noFill/>
              </a:ln>
            </p:spPr>
          </p:pic>
          <p:sp>
            <p:nvSpPr>
              <p:cNvPr id="133" name="Google Shape;133;p22"/>
              <p:cNvSpPr txBox="1"/>
              <p:nvPr/>
            </p:nvSpPr>
            <p:spPr>
              <a:xfrm>
                <a:off x="4381525" y="1289363"/>
                <a:ext cx="791400" cy="22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Comfortaa"/>
                    <a:ea typeface="Comfortaa"/>
                    <a:cs typeface="Comfortaa"/>
                    <a:sym typeface="Comfortaa"/>
                  </a:rPr>
                  <a:t>ChatGPT</a:t>
                </a:r>
                <a:endParaRPr sz="1000">
                  <a:solidFill>
                    <a:schemeClr val="dk2"/>
                  </a:solidFill>
                  <a:latin typeface="Comfortaa"/>
                  <a:ea typeface="Comfortaa"/>
                  <a:cs typeface="Comfortaa"/>
                  <a:sym typeface="Comfortaa"/>
                </a:endParaRPr>
              </a:p>
            </p:txBody>
          </p:sp>
          <p:sp>
            <p:nvSpPr>
              <p:cNvPr id="134" name="Google Shape;134;p22"/>
              <p:cNvSpPr txBox="1"/>
              <p:nvPr/>
            </p:nvSpPr>
            <p:spPr>
              <a:xfrm>
                <a:off x="5123100" y="1289350"/>
                <a:ext cx="791400" cy="22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Comfortaa"/>
                    <a:ea typeface="Comfortaa"/>
                    <a:cs typeface="Comfortaa"/>
                    <a:sym typeface="Comfortaa"/>
                  </a:rPr>
                  <a:t>Claude</a:t>
                </a:r>
                <a:endParaRPr sz="1000">
                  <a:solidFill>
                    <a:schemeClr val="dk2"/>
                  </a:solidFill>
                  <a:latin typeface="Comfortaa"/>
                  <a:ea typeface="Comfortaa"/>
                  <a:cs typeface="Comfortaa"/>
                  <a:sym typeface="Comfortaa"/>
                </a:endParaRPr>
              </a:p>
            </p:txBody>
          </p:sp>
          <p:sp>
            <p:nvSpPr>
              <p:cNvPr id="135" name="Google Shape;135;p22"/>
              <p:cNvSpPr txBox="1"/>
              <p:nvPr/>
            </p:nvSpPr>
            <p:spPr>
              <a:xfrm>
                <a:off x="5866725" y="1289350"/>
                <a:ext cx="791400" cy="22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Comfortaa"/>
                    <a:ea typeface="Comfortaa"/>
                    <a:cs typeface="Comfortaa"/>
                    <a:sym typeface="Comfortaa"/>
                  </a:rPr>
                  <a:t>Gemini</a:t>
                </a:r>
                <a:endParaRPr sz="1000">
                  <a:solidFill>
                    <a:schemeClr val="dk2"/>
                  </a:solidFill>
                  <a:latin typeface="Comfortaa"/>
                  <a:ea typeface="Comfortaa"/>
                  <a:cs typeface="Comfortaa"/>
                  <a:sym typeface="Comfortaa"/>
                </a:endParaRPr>
              </a:p>
            </p:txBody>
          </p:sp>
          <p:sp>
            <p:nvSpPr>
              <p:cNvPr id="136" name="Google Shape;136;p22"/>
              <p:cNvSpPr txBox="1"/>
              <p:nvPr/>
            </p:nvSpPr>
            <p:spPr>
              <a:xfrm>
                <a:off x="6633150" y="1289363"/>
                <a:ext cx="791400" cy="22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Comfortaa"/>
                    <a:ea typeface="Comfortaa"/>
                    <a:cs typeface="Comfortaa"/>
                    <a:sym typeface="Comfortaa"/>
                  </a:rPr>
                  <a:t>Grok</a:t>
                </a:r>
                <a:endParaRPr sz="1000">
                  <a:solidFill>
                    <a:schemeClr val="dk2"/>
                  </a:solidFill>
                  <a:latin typeface="Comfortaa"/>
                  <a:ea typeface="Comfortaa"/>
                  <a:cs typeface="Comfortaa"/>
                  <a:sym typeface="Comfortaa"/>
                </a:endParaRPr>
              </a:p>
            </p:txBody>
          </p:sp>
          <p:sp>
            <p:nvSpPr>
              <p:cNvPr id="137" name="Google Shape;137;p22"/>
              <p:cNvSpPr txBox="1"/>
              <p:nvPr/>
            </p:nvSpPr>
            <p:spPr>
              <a:xfrm>
                <a:off x="7463250" y="1289350"/>
                <a:ext cx="791400" cy="228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latin typeface="Comfortaa"/>
                    <a:ea typeface="Comfortaa"/>
                    <a:cs typeface="Comfortaa"/>
                    <a:sym typeface="Comfortaa"/>
                  </a:rPr>
                  <a:t>Copilot</a:t>
                </a:r>
                <a:endParaRPr sz="1000">
                  <a:solidFill>
                    <a:schemeClr val="dk2"/>
                  </a:solidFill>
                  <a:latin typeface="Comfortaa"/>
                  <a:ea typeface="Comfortaa"/>
                  <a:cs typeface="Comfortaa"/>
                  <a:sym typeface="Comfortaa"/>
                </a:endParaRPr>
              </a:p>
            </p:txBody>
          </p:sp>
        </p:grpSp>
        <p:pic>
          <p:nvPicPr>
            <p:cNvPr id="138" name="Google Shape;138;p22"/>
            <p:cNvPicPr preferRelativeResize="0"/>
            <p:nvPr/>
          </p:nvPicPr>
          <p:blipFill>
            <a:blip r:embed="rId18">
              <a:alphaModFix/>
            </a:blip>
            <a:stretch>
              <a:fillRect/>
            </a:stretch>
          </p:blipFill>
          <p:spPr>
            <a:xfrm>
              <a:off x="4864943" y="2328287"/>
              <a:ext cx="3964282" cy="777313"/>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3"/>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BACKGROUND: HOW DO I KEEP UP WITH AI </a:t>
            </a:r>
            <a:r>
              <a:rPr b="1" lang="en" sz="2400" u="sng">
                <a:solidFill>
                  <a:schemeClr val="lt1"/>
                </a:solidFill>
                <a:latin typeface="Comfortaa"/>
                <a:ea typeface="Comfortaa"/>
                <a:cs typeface="Comfortaa"/>
                <a:sym typeface="Comfortaa"/>
              </a:rPr>
              <a:t>PROGRESS</a:t>
            </a:r>
            <a:r>
              <a:rPr lang="en" sz="2400">
                <a:solidFill>
                  <a:schemeClr val="lt1"/>
                </a:solidFill>
                <a:latin typeface="Comfortaa"/>
                <a:ea typeface="Comfortaa"/>
                <a:cs typeface="Comfortaa"/>
                <a:sym typeface="Comfortaa"/>
              </a:rPr>
              <a:t>?</a:t>
            </a:r>
            <a:endParaRPr sz="2400">
              <a:solidFill>
                <a:schemeClr val="lt1"/>
              </a:solidFill>
              <a:latin typeface="Comfortaa"/>
              <a:ea typeface="Comfortaa"/>
              <a:cs typeface="Comfortaa"/>
              <a:sym typeface="Comfortaa"/>
            </a:endParaRPr>
          </a:p>
        </p:txBody>
      </p:sp>
      <p:pic>
        <p:nvPicPr>
          <p:cNvPr descr="The image is an infographic titled &quot;BACKGROUND: HOW DO I KEEP UP WITH AI PROGRESS?&quot;, presenting different types of AI information sources.&#10;&#10;Main Structure:&#10;Below the title, a prompt states: &quot;Choose at least one of these information source types to follow.&quot;&#10;The infographic is divided into four color-coded rectangular sections, each representing a different type of AI information source, with an icon and a recommended resource.&#10;Sections &amp; Details:&#10;Blog (Yellow background, open book icon)&#10;&#10;Description: &quot;In-depth articles and insights on AI.&quot;&#10;Recommended Blog: &quot;One Useful Thing&quot;&#10;Newsletter (Green background, envelope icon)&#10;&#10;Description: &quot;Regular updates delivered to your inbox.&quot;&#10;Suggested Newsletter: &quot;ForwardFuture&quot;&#10;Podcast (Teal background, microphone icon)&#10;&#10;Description: &quot;A discussion of the latest AI news and tools.&quot;&#10;Recommended Podcast: &quot;AI in Education&quot;&#10;YouTube Channel (Blue background, video icon with speech bubble and play button)&#10;&#10;Description: &quot;Video content focused on AI developments.&quot;&#10;Suggested Channel: &quot;AI for Humans&quot;&#10;Visual &amp; Purpose:&#10;The structured layout organizes the information sources into distinct categories.&#10;Icons visually represent the type of media (reading, listening, watching).&#10;The infographic encourages users to engage with at least one of these sources to stay updated on AI trends." id="144" name="Google Shape;144;p23"/>
          <p:cNvPicPr preferRelativeResize="0"/>
          <p:nvPr/>
        </p:nvPicPr>
        <p:blipFill rotWithShape="1">
          <a:blip r:embed="rId3">
            <a:alphaModFix/>
          </a:blip>
          <a:srcRect b="4196" l="4623" r="4541" t="36105"/>
          <a:stretch/>
        </p:blipFill>
        <p:spPr>
          <a:xfrm>
            <a:off x="541775" y="1671354"/>
            <a:ext cx="8060450" cy="2392550"/>
          </a:xfrm>
          <a:prstGeom prst="rect">
            <a:avLst/>
          </a:prstGeom>
          <a:noFill/>
          <a:ln>
            <a:noFill/>
          </a:ln>
        </p:spPr>
      </p:pic>
      <p:sp>
        <p:nvSpPr>
          <p:cNvPr id="145" name="Google Shape;145;p23"/>
          <p:cNvSpPr txBox="1"/>
          <p:nvPr/>
        </p:nvSpPr>
        <p:spPr>
          <a:xfrm>
            <a:off x="2658775" y="3821300"/>
            <a:ext cx="1847700" cy="408300"/>
          </a:xfrm>
          <a:prstGeom prst="rect">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hlink"/>
                </a:solidFill>
                <a:uFill>
                  <a:noFill/>
                </a:uFill>
                <a:latin typeface="Comfortaa"/>
                <a:ea typeface="Comfortaa"/>
                <a:cs typeface="Comfortaa"/>
                <a:sym typeface="Comfortaa"/>
                <a:hlinkClick r:id="rId4"/>
              </a:rPr>
              <a:t>ForwardFuture</a:t>
            </a:r>
            <a:endParaRPr sz="1600">
              <a:latin typeface="Comfortaa"/>
              <a:ea typeface="Comfortaa"/>
              <a:cs typeface="Comfortaa"/>
              <a:sym typeface="Comfortaa"/>
            </a:endParaRPr>
          </a:p>
        </p:txBody>
      </p:sp>
      <p:sp>
        <p:nvSpPr>
          <p:cNvPr id="146" name="Google Shape;146;p23"/>
          <p:cNvSpPr txBox="1"/>
          <p:nvPr/>
        </p:nvSpPr>
        <p:spPr>
          <a:xfrm>
            <a:off x="630450" y="3477150"/>
            <a:ext cx="1608000" cy="721800"/>
          </a:xfrm>
          <a:prstGeom prst="rect">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u="sng">
                <a:solidFill>
                  <a:schemeClr val="hlink"/>
                </a:solidFill>
                <a:latin typeface="Comfortaa"/>
                <a:ea typeface="Comfortaa"/>
                <a:cs typeface="Comfortaa"/>
                <a:sym typeface="Comfortaa"/>
                <a:hlinkClick r:id="rId5"/>
              </a:rPr>
              <a:t>One Useful Thing</a:t>
            </a:r>
            <a:endParaRPr sz="1600">
              <a:latin typeface="Comfortaa"/>
              <a:ea typeface="Comfortaa"/>
              <a:cs typeface="Comfortaa"/>
              <a:sym typeface="Comfortaa"/>
            </a:endParaRPr>
          </a:p>
        </p:txBody>
      </p:sp>
      <p:sp>
        <p:nvSpPr>
          <p:cNvPr id="147" name="Google Shape;147;p23"/>
          <p:cNvSpPr txBox="1"/>
          <p:nvPr/>
        </p:nvSpPr>
        <p:spPr>
          <a:xfrm>
            <a:off x="4703150" y="3707600"/>
            <a:ext cx="1756500" cy="522000"/>
          </a:xfrm>
          <a:prstGeom prst="rect">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u="sng">
                <a:solidFill>
                  <a:schemeClr val="hlink"/>
                </a:solidFill>
                <a:latin typeface="Comfortaa"/>
                <a:ea typeface="Comfortaa"/>
                <a:cs typeface="Comfortaa"/>
                <a:sym typeface="Comfortaa"/>
                <a:hlinkClick r:id="rId6"/>
              </a:rPr>
              <a:t>AI in Education</a:t>
            </a:r>
            <a:endParaRPr sz="1600">
              <a:latin typeface="Comfortaa"/>
              <a:ea typeface="Comfortaa"/>
              <a:cs typeface="Comfortaa"/>
              <a:sym typeface="Comfortaa"/>
            </a:endParaRPr>
          </a:p>
        </p:txBody>
      </p:sp>
      <p:sp>
        <p:nvSpPr>
          <p:cNvPr id="148" name="Google Shape;148;p23"/>
          <p:cNvSpPr txBox="1"/>
          <p:nvPr/>
        </p:nvSpPr>
        <p:spPr>
          <a:xfrm>
            <a:off x="6766525" y="4031125"/>
            <a:ext cx="1756500" cy="522000"/>
          </a:xfrm>
          <a:prstGeom prst="rect">
            <a:avLst/>
          </a:prstGeom>
          <a:no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600" u="sng">
                <a:solidFill>
                  <a:schemeClr val="hlink"/>
                </a:solidFill>
                <a:latin typeface="Comfortaa"/>
                <a:ea typeface="Comfortaa"/>
                <a:cs typeface="Comfortaa"/>
                <a:sym typeface="Comfortaa"/>
                <a:hlinkClick r:id="rId7"/>
              </a:rPr>
              <a:t>AI for Humans</a:t>
            </a:r>
            <a:endParaRPr sz="1600">
              <a:latin typeface="Comfortaa"/>
              <a:ea typeface="Comfortaa"/>
              <a:cs typeface="Comfortaa"/>
              <a:sym typeface="Comfortaa"/>
            </a:endParaRPr>
          </a:p>
        </p:txBody>
      </p:sp>
      <p:sp>
        <p:nvSpPr>
          <p:cNvPr id="149" name="Google Shape;149;p23"/>
          <p:cNvSpPr txBox="1"/>
          <p:nvPr/>
        </p:nvSpPr>
        <p:spPr>
          <a:xfrm>
            <a:off x="883150" y="730325"/>
            <a:ext cx="7508100" cy="630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chemeClr val="dk2"/>
                </a:solidFill>
                <a:latin typeface="Comfortaa"/>
                <a:ea typeface="Comfortaa"/>
                <a:cs typeface="Comfortaa"/>
                <a:sym typeface="Comfortaa"/>
              </a:rPr>
              <a:t>Choose at least one of these </a:t>
            </a:r>
            <a:br>
              <a:rPr lang="en" sz="2300">
                <a:solidFill>
                  <a:schemeClr val="dk2"/>
                </a:solidFill>
                <a:latin typeface="Comfortaa"/>
                <a:ea typeface="Comfortaa"/>
                <a:cs typeface="Comfortaa"/>
                <a:sym typeface="Comfortaa"/>
              </a:rPr>
            </a:br>
            <a:r>
              <a:rPr lang="en" sz="2300">
                <a:solidFill>
                  <a:schemeClr val="dk2"/>
                </a:solidFill>
                <a:latin typeface="Comfortaa"/>
                <a:ea typeface="Comfortaa"/>
                <a:cs typeface="Comfortaa"/>
                <a:sym typeface="Comfortaa"/>
              </a:rPr>
              <a:t>information source types to follow:</a:t>
            </a:r>
            <a:endParaRPr sz="2300">
              <a:solidFill>
                <a:schemeClr val="dk2"/>
              </a:solidFill>
              <a:latin typeface="Comfortaa"/>
              <a:ea typeface="Comfortaa"/>
              <a:cs typeface="Comfortaa"/>
              <a:sym typeface="Comforta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4"/>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BACKGROUND: </a:t>
            </a:r>
            <a:r>
              <a:rPr lang="en" sz="2400">
                <a:solidFill>
                  <a:schemeClr val="lt1"/>
                </a:solidFill>
                <a:latin typeface="Comfortaa"/>
                <a:ea typeface="Comfortaa"/>
                <a:cs typeface="Comfortaa"/>
                <a:sym typeface="Comfortaa"/>
              </a:rPr>
              <a:t>HOW DO I KEEP UP WITH AI </a:t>
            </a:r>
            <a:r>
              <a:rPr b="1" lang="en" sz="2400" u="sng">
                <a:solidFill>
                  <a:schemeClr val="lt1"/>
                </a:solidFill>
                <a:latin typeface="Comfortaa"/>
                <a:ea typeface="Comfortaa"/>
                <a:cs typeface="Comfortaa"/>
                <a:sym typeface="Comfortaa"/>
              </a:rPr>
              <a:t>TOOLS</a:t>
            </a:r>
            <a:r>
              <a:rPr lang="en" sz="2400">
                <a:solidFill>
                  <a:schemeClr val="lt1"/>
                </a:solidFill>
                <a:latin typeface="Comfortaa"/>
                <a:ea typeface="Comfortaa"/>
                <a:cs typeface="Comfortaa"/>
                <a:sym typeface="Comfortaa"/>
              </a:rPr>
              <a:t>?</a:t>
            </a:r>
            <a:endParaRPr sz="2400">
              <a:solidFill>
                <a:schemeClr val="lt1"/>
              </a:solidFill>
              <a:latin typeface="Comfortaa"/>
              <a:ea typeface="Comfortaa"/>
              <a:cs typeface="Comfortaa"/>
              <a:sym typeface="Comfortaa"/>
            </a:endParaRPr>
          </a:p>
        </p:txBody>
      </p:sp>
      <p:pic>
        <p:nvPicPr>
          <p:cNvPr descr="The image is a three-step workflow infographic guiding the process of AI tool adoption. It consists of three horizontal arrow-shaped sections, each containing an icon and descriptive text.&#10;&#10;Step 1: Identify Recurring Need (Blue Arrow)&#10;Icon: A magnifying glass over a checklist, symbolizing analysis and identification.&#10;Text: &quot;Spot your recurring need. (Example: creating case studies for exams.)&quot;&#10;Step 2: Find Suitable AI Tool (Green Arrow)&#10;Icon: Crossed tools (a wrench and screwdriver), representing selection and customization.&#10;Text: &quot;Find a tool that meets that need. (Example: Copilot.)&quot;&#10;Step 3: Master AI Tool (Yellow-Green Arrow)&#10;Icon: A person using a laptop, signifying learning and mastery.&#10;Text: &quot;Master one tool at a time. (Example: practice refining and saving prompts in Copilot.)&quot;&#10;Purpose &amp; Structure&#10;The infographic visually explains a structured approach to integrating AI tools.&#10;It emphasizes the importance of identifying a problem, choosing the right tool, and mastering its use.&#10;The color-coded arrows and icons create a clear, logical flow to help users understand the progression." id="155" name="Google Shape;155;p24"/>
          <p:cNvPicPr preferRelativeResize="0"/>
          <p:nvPr/>
        </p:nvPicPr>
        <p:blipFill rotWithShape="1">
          <a:blip r:embed="rId3">
            <a:alphaModFix/>
          </a:blip>
          <a:srcRect b="16214" l="19108" r="21140" t="35092"/>
          <a:stretch/>
        </p:blipFill>
        <p:spPr>
          <a:xfrm>
            <a:off x="506437" y="962238"/>
            <a:ext cx="8140626" cy="32190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9" name="Shape 159"/>
        <p:cNvGrpSpPr/>
        <p:nvPr/>
      </p:nvGrpSpPr>
      <p:grpSpPr>
        <a:xfrm>
          <a:off x="0" y="0"/>
          <a:ext cx="0" cy="0"/>
          <a:chOff x="0" y="0"/>
          <a:chExt cx="0" cy="0"/>
        </a:xfrm>
      </p:grpSpPr>
      <p:sp>
        <p:nvSpPr>
          <p:cNvPr id="160" name="Google Shape;160;p25"/>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BACKGROUND: </a:t>
            </a:r>
            <a:r>
              <a:rPr lang="en" sz="2400">
                <a:solidFill>
                  <a:schemeClr val="lt1"/>
                </a:solidFill>
                <a:latin typeface="Comfortaa"/>
                <a:ea typeface="Comfortaa"/>
                <a:cs typeface="Comfortaa"/>
                <a:sym typeface="Comfortaa"/>
              </a:rPr>
              <a:t>WHEN </a:t>
            </a:r>
            <a:r>
              <a:rPr lang="en" sz="2400" u="sng">
                <a:solidFill>
                  <a:schemeClr val="lt1"/>
                </a:solidFill>
                <a:latin typeface="Comfortaa"/>
                <a:ea typeface="Comfortaa"/>
                <a:cs typeface="Comfortaa"/>
                <a:sym typeface="Comfortaa"/>
              </a:rPr>
              <a:t>NOT</a:t>
            </a:r>
            <a:r>
              <a:rPr lang="en" sz="2400">
                <a:solidFill>
                  <a:schemeClr val="lt1"/>
                </a:solidFill>
                <a:latin typeface="Comfortaa"/>
                <a:ea typeface="Comfortaa"/>
                <a:cs typeface="Comfortaa"/>
                <a:sym typeface="Comfortaa"/>
              </a:rPr>
              <a:t> TO USE AI</a:t>
            </a:r>
            <a:endParaRPr sz="2400">
              <a:solidFill>
                <a:schemeClr val="lt1"/>
              </a:solidFill>
              <a:latin typeface="Comfortaa"/>
              <a:ea typeface="Comfortaa"/>
              <a:cs typeface="Comfortaa"/>
              <a:sym typeface="Comfortaa"/>
            </a:endParaRPr>
          </a:p>
        </p:txBody>
      </p:sp>
      <p:pic>
        <p:nvPicPr>
          <p:cNvPr descr="The image is an infographic titled &quot;Situations to Avoid Using AI&quot;, visually representing five scenarios where AI may not be effective.&#10;&#10;Main Structure:&#10;On the left side, a large circle contains the title:&#10;&quot;Situations to Avoid Using AI.&quot;&#10;Five colored horizontal branches extend to the right, each numbered (1-5) and labeled with an icon and description.&#10;Five Situations to Avoid Using AI:&#10;Deep Learning &amp; Synthesis Required (Blue Section)&#10;&#10;Icon: A person reading a book, symbolizing deep comprehension.&#10;Explanation: AI is not ideal for tasks requiring deep understanding, synthesis, and critical thinking.&#10;High-Accuracy Required (Teal Section)&#10;&#10;Icon: A magnifying glass over a checklist, representing precision.&#10;Explanation: AI should not be relied upon in situations where absolute accuracy is critical, such as medical diagnoses or legal judgments.&#10;Lack Ability to Identify Failures (Green Section)&#10;&#10;Icon: A warning triangle, signaling risk.&#10;Explanation: AI struggles to recognize its own errors, which can lead to misleading or incorrect outputs.&#10;When Effort is the Point (Red Section)&#10;&#10;Icon: A puzzle piece in a hand, representing learning through effort.&#10;Explanation: AI should not replace activities where human effort, engagement, and learning are the main goals, such as practicing creative writing or problem-solving.&#10;Known Limitations (This Continually Changes) (Orange Section)&#10;&#10;Icon: Interconnected nodes, symbolizing AI's evolving constraints.&#10;Explanation: AI has ongoing limitations that change over time, requiring users to remain aware of its weaknesses.&#10;Overall Message:&#10;The color-coded flowchart provides a clear visual guide on when AI should be avoided.&#10;It helps users make informed decisions about when to rely on AI and when human effort is necessary." id="161" name="Google Shape;161;p25"/>
          <p:cNvPicPr preferRelativeResize="0"/>
          <p:nvPr/>
        </p:nvPicPr>
        <p:blipFill rotWithShape="1">
          <a:blip r:embed="rId3">
            <a:alphaModFix/>
          </a:blip>
          <a:srcRect b="8710" l="4014" r="3700" t="12537"/>
          <a:stretch/>
        </p:blipFill>
        <p:spPr>
          <a:xfrm>
            <a:off x="926650" y="837875"/>
            <a:ext cx="7290701" cy="40768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p26"/>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BACKGROUND: THE IMPACT OF AI ON LEARNING</a:t>
            </a:r>
            <a:endParaRPr sz="2400">
              <a:solidFill>
                <a:schemeClr val="lt1"/>
              </a:solidFill>
              <a:latin typeface="Comfortaa"/>
              <a:ea typeface="Comfortaa"/>
              <a:cs typeface="Comfortaa"/>
              <a:sym typeface="Comfortaa"/>
            </a:endParaRPr>
          </a:p>
        </p:txBody>
      </p:sp>
      <p:pic>
        <p:nvPicPr>
          <p:cNvPr id="167" name="Google Shape;167;p26"/>
          <p:cNvPicPr preferRelativeResize="0"/>
          <p:nvPr/>
        </p:nvPicPr>
        <p:blipFill>
          <a:blip r:embed="rId3">
            <a:alphaModFix/>
          </a:blip>
          <a:stretch>
            <a:fillRect/>
          </a:stretch>
        </p:blipFill>
        <p:spPr>
          <a:xfrm>
            <a:off x="97100" y="708550"/>
            <a:ext cx="6510699" cy="4045525"/>
          </a:xfrm>
          <a:prstGeom prst="rect">
            <a:avLst/>
          </a:prstGeom>
          <a:noFill/>
          <a:ln cap="flat" cmpd="sng" w="9525">
            <a:solidFill>
              <a:srgbClr val="89596E"/>
            </a:solidFill>
            <a:prstDash val="solid"/>
            <a:round/>
            <a:headEnd len="sm" w="sm" type="none"/>
            <a:tailEnd len="sm" w="sm" type="none"/>
          </a:ln>
        </p:spPr>
      </p:pic>
      <p:sp>
        <p:nvSpPr>
          <p:cNvPr id="168" name="Google Shape;168;p26"/>
          <p:cNvSpPr txBox="1"/>
          <p:nvPr/>
        </p:nvSpPr>
        <p:spPr>
          <a:xfrm>
            <a:off x="6686825" y="708550"/>
            <a:ext cx="2457000" cy="40695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209550" lvl="0" marL="228600" rtl="0" algn="l">
              <a:spcBef>
                <a:spcPts val="0"/>
              </a:spcBef>
              <a:spcAft>
                <a:spcPts val="0"/>
              </a:spcAft>
              <a:buClr>
                <a:schemeClr val="dk1"/>
              </a:buClr>
              <a:buSzPts val="1500"/>
              <a:buFont typeface="Comfortaa"/>
              <a:buChar char="●"/>
            </a:pPr>
            <a:r>
              <a:rPr lang="en" sz="1500">
                <a:solidFill>
                  <a:schemeClr val="dk1"/>
                </a:solidFill>
                <a:latin typeface="Comfortaa"/>
                <a:ea typeface="Comfortaa"/>
                <a:cs typeface="Comfortaa"/>
                <a:sym typeface="Comfortaa"/>
              </a:rPr>
              <a:t>This study found student Internet use </a:t>
            </a:r>
            <a:r>
              <a:rPr lang="en" sz="1500" u="sng">
                <a:solidFill>
                  <a:schemeClr val="accent5"/>
                </a:solidFill>
                <a:latin typeface="Comfortaa"/>
                <a:ea typeface="Comfortaa"/>
                <a:cs typeface="Comfortaa"/>
                <a:sym typeface="Comfortaa"/>
                <a:hlinkClick r:id="rId4">
                  <a:extLst>
                    <a:ext uri="{A12FA001-AC4F-418D-AE19-62706E023703}">
                      <ahyp:hlinkClr val="tx"/>
                    </a:ext>
                  </a:extLst>
                </a:hlinkClick>
              </a:rPr>
              <a:t>promoted dysfunctional learning</a:t>
            </a:r>
            <a:r>
              <a:rPr baseline="30000" lang="en" sz="1500">
                <a:solidFill>
                  <a:schemeClr val="dk1"/>
                </a:solidFill>
                <a:latin typeface="Comfortaa"/>
                <a:ea typeface="Comfortaa"/>
                <a:cs typeface="Comfortaa"/>
                <a:sym typeface="Comfortaa"/>
              </a:rPr>
              <a:t>2</a:t>
            </a:r>
            <a:r>
              <a:rPr lang="en" sz="1500">
                <a:solidFill>
                  <a:schemeClr val="dk1"/>
                </a:solidFill>
                <a:latin typeface="Comfortaa"/>
                <a:ea typeface="Comfortaa"/>
                <a:cs typeface="Comfortaa"/>
                <a:sym typeface="Comfortaa"/>
              </a:rPr>
              <a:t> and negative learning outcomes (before AI).</a:t>
            </a:r>
            <a:br>
              <a:rPr lang="en" sz="1500">
                <a:solidFill>
                  <a:schemeClr val="dk1"/>
                </a:solidFill>
                <a:latin typeface="Comfortaa"/>
                <a:ea typeface="Comfortaa"/>
                <a:cs typeface="Comfortaa"/>
                <a:sym typeface="Comfortaa"/>
              </a:rPr>
            </a:br>
            <a:endParaRPr sz="1500">
              <a:solidFill>
                <a:schemeClr val="dk1"/>
              </a:solidFill>
              <a:latin typeface="Comfortaa"/>
              <a:ea typeface="Comfortaa"/>
              <a:cs typeface="Comfortaa"/>
              <a:sym typeface="Comfortaa"/>
            </a:endParaRPr>
          </a:p>
          <a:p>
            <a:pPr indent="-209550" lvl="0" marL="228600" rtl="0" algn="l">
              <a:spcBef>
                <a:spcPts val="0"/>
              </a:spcBef>
              <a:spcAft>
                <a:spcPts val="0"/>
              </a:spcAft>
              <a:buClr>
                <a:schemeClr val="dk1"/>
              </a:buClr>
              <a:buSzPts val="1500"/>
              <a:buFont typeface="Comfortaa"/>
              <a:buChar char="●"/>
            </a:pPr>
            <a:r>
              <a:rPr lang="en" sz="1500">
                <a:solidFill>
                  <a:schemeClr val="dk1"/>
                </a:solidFill>
                <a:latin typeface="Comfortaa"/>
                <a:ea typeface="Comfortaa"/>
                <a:cs typeface="Comfortaa"/>
                <a:sym typeface="Comfortaa"/>
              </a:rPr>
              <a:t>To ensure AI is used productively, we </a:t>
            </a:r>
            <a:r>
              <a:rPr b="1" lang="en" sz="1500">
                <a:solidFill>
                  <a:schemeClr val="dk1"/>
                </a:solidFill>
                <a:latin typeface="Comfortaa"/>
                <a:ea typeface="Comfortaa"/>
                <a:cs typeface="Comfortaa"/>
                <a:sym typeface="Comfortaa"/>
              </a:rPr>
              <a:t>MUST UNDERSTAND IT</a:t>
            </a:r>
            <a:r>
              <a:rPr lang="en" sz="1500">
                <a:solidFill>
                  <a:schemeClr val="dk1"/>
                </a:solidFill>
                <a:latin typeface="Comfortaa"/>
                <a:ea typeface="Comfortaa"/>
                <a:cs typeface="Comfortaa"/>
                <a:sym typeface="Comfortaa"/>
              </a:rPr>
              <a:t>.</a:t>
            </a:r>
            <a:endParaRPr sz="1500">
              <a:solidFill>
                <a:schemeClr val="dk1"/>
              </a:solidFill>
              <a:latin typeface="Comfortaa"/>
              <a:ea typeface="Comfortaa"/>
              <a:cs typeface="Comfortaa"/>
              <a:sym typeface="Comfortaa"/>
            </a:endParaRPr>
          </a:p>
          <a:p>
            <a:pPr indent="0" lvl="0" marL="0" rtl="0" algn="l">
              <a:spcBef>
                <a:spcPts val="0"/>
              </a:spcBef>
              <a:spcAft>
                <a:spcPts val="0"/>
              </a:spcAft>
              <a:buNone/>
            </a:pPr>
            <a:r>
              <a:t/>
            </a:r>
            <a:endParaRPr i="1" sz="1500">
              <a:solidFill>
                <a:schemeClr val="dk1"/>
              </a:solidFill>
              <a:latin typeface="Comfortaa"/>
              <a:ea typeface="Comfortaa"/>
              <a:cs typeface="Comfortaa"/>
              <a:sym typeface="Comforta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2" name="Shape 172"/>
        <p:cNvGrpSpPr/>
        <p:nvPr/>
      </p:nvGrpSpPr>
      <p:grpSpPr>
        <a:xfrm>
          <a:off x="0" y="0"/>
          <a:ext cx="0" cy="0"/>
          <a:chOff x="0" y="0"/>
          <a:chExt cx="0" cy="0"/>
        </a:xfrm>
      </p:grpSpPr>
      <p:sp>
        <p:nvSpPr>
          <p:cNvPr id="173" name="Google Shape;173;p27"/>
          <p:cNvSpPr/>
          <p:nvPr/>
        </p:nvSpPr>
        <p:spPr>
          <a:xfrm>
            <a:off x="1657950" y="1623750"/>
            <a:ext cx="7379700" cy="3423900"/>
          </a:xfrm>
          <a:prstGeom prst="roundRect">
            <a:avLst>
              <a:gd fmla="val 3173" name="adj"/>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000"/>
              </a:spcBef>
              <a:spcAft>
                <a:spcPts val="0"/>
              </a:spcAft>
              <a:buNone/>
            </a:pPr>
            <a:r>
              <a:rPr lang="en">
                <a:latin typeface="Comfortaa"/>
                <a:ea typeface="Comfortaa"/>
                <a:cs typeface="Comfortaa"/>
                <a:sym typeface="Comfortaa"/>
              </a:rPr>
              <a:t>"</a:t>
            </a:r>
            <a:r>
              <a:rPr lang="en">
                <a:latin typeface="Comfortaa"/>
                <a:ea typeface="Comfortaa"/>
                <a:cs typeface="Comfortaa"/>
                <a:sym typeface="Comfortaa"/>
              </a:rPr>
              <a:t>I am not very familiar with the use of AI in higher education, or I have a basic understanding of AI tools like ChatGPT and Grammarly but have limited or no experience using them in an academic setting.</a:t>
            </a:r>
            <a:r>
              <a:rPr lang="en">
                <a:latin typeface="Comfortaa"/>
                <a:ea typeface="Comfortaa"/>
                <a:cs typeface="Comfortaa"/>
                <a:sym typeface="Comfortaa"/>
              </a:rPr>
              <a:t>"</a:t>
            </a:r>
            <a:endParaRPr>
              <a:latin typeface="Comfortaa"/>
              <a:ea typeface="Comfortaa"/>
              <a:cs typeface="Comfortaa"/>
              <a:sym typeface="Comfortaa"/>
            </a:endParaRPr>
          </a:p>
          <a:p>
            <a:pPr indent="0" lvl="0" marL="0" rtl="0" algn="l">
              <a:lnSpc>
                <a:spcPct val="115000"/>
              </a:lnSpc>
              <a:spcBef>
                <a:spcPts val="1000"/>
              </a:spcBef>
              <a:spcAft>
                <a:spcPts val="0"/>
              </a:spcAft>
              <a:buNone/>
            </a:pPr>
            <a:r>
              <a:t/>
            </a:r>
            <a:endParaRPr b="1">
              <a:latin typeface="Comfortaa"/>
              <a:ea typeface="Comfortaa"/>
              <a:cs typeface="Comfortaa"/>
              <a:sym typeface="Comfortaa"/>
            </a:endParaRPr>
          </a:p>
          <a:p>
            <a:pPr indent="0" lvl="0" marL="0" rtl="0" algn="l">
              <a:lnSpc>
                <a:spcPct val="115000"/>
              </a:lnSpc>
              <a:spcBef>
                <a:spcPts val="1000"/>
              </a:spcBef>
              <a:spcAft>
                <a:spcPts val="0"/>
              </a:spcAft>
              <a:buNone/>
            </a:pPr>
            <a:r>
              <a:rPr lang="en">
                <a:latin typeface="Comfortaa"/>
                <a:ea typeface="Comfortaa"/>
                <a:cs typeface="Comfortaa"/>
                <a:sym typeface="Comfortaa"/>
              </a:rPr>
              <a:t>"I have used AI tools such as ChatGPT or MSU Copilot to perform tasks such as question writing."</a:t>
            </a:r>
            <a:endParaRPr b="1">
              <a:latin typeface="Comfortaa"/>
              <a:ea typeface="Comfortaa"/>
              <a:cs typeface="Comfortaa"/>
              <a:sym typeface="Comfortaa"/>
            </a:endParaRPr>
          </a:p>
          <a:p>
            <a:pPr indent="0" lvl="0" marL="0" rtl="0" algn="l">
              <a:lnSpc>
                <a:spcPct val="115000"/>
              </a:lnSpc>
              <a:spcBef>
                <a:spcPts val="1000"/>
              </a:spcBef>
              <a:spcAft>
                <a:spcPts val="0"/>
              </a:spcAft>
              <a:buNone/>
            </a:pPr>
            <a:r>
              <a:t/>
            </a:r>
            <a:endParaRPr>
              <a:latin typeface="Comfortaa"/>
              <a:ea typeface="Comfortaa"/>
              <a:cs typeface="Comfortaa"/>
              <a:sym typeface="Comfortaa"/>
            </a:endParaRPr>
          </a:p>
          <a:p>
            <a:pPr indent="0" lvl="0" marL="0" rtl="0" algn="l">
              <a:lnSpc>
                <a:spcPct val="115000"/>
              </a:lnSpc>
              <a:spcBef>
                <a:spcPts val="1000"/>
              </a:spcBef>
              <a:spcAft>
                <a:spcPts val="1000"/>
              </a:spcAft>
              <a:buNone/>
            </a:pPr>
            <a:r>
              <a:rPr lang="en">
                <a:latin typeface="Comfortaa"/>
                <a:ea typeface="Comfortaa"/>
                <a:cs typeface="Comfortaa"/>
                <a:sym typeface="Comfortaa"/>
              </a:rPr>
              <a:t>"I have leveraged advanced AI tools such as ChatGPT bots for tutoring, and NotebookLM and Napkin.ai for curriculum development.”</a:t>
            </a:r>
            <a:endParaRPr>
              <a:latin typeface="Comfortaa"/>
              <a:ea typeface="Comfortaa"/>
              <a:cs typeface="Comfortaa"/>
              <a:sym typeface="Comfortaa"/>
            </a:endParaRPr>
          </a:p>
        </p:txBody>
      </p:sp>
      <p:sp>
        <p:nvSpPr>
          <p:cNvPr id="174" name="Google Shape;174;p27"/>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WORKSHOP ACTIVITIES</a:t>
            </a:r>
            <a:endParaRPr sz="2400">
              <a:solidFill>
                <a:schemeClr val="lt1"/>
              </a:solidFill>
              <a:latin typeface="Comfortaa"/>
              <a:ea typeface="Comfortaa"/>
              <a:cs typeface="Comfortaa"/>
              <a:sym typeface="Comfortaa"/>
            </a:endParaRPr>
          </a:p>
        </p:txBody>
      </p:sp>
      <p:sp>
        <p:nvSpPr>
          <p:cNvPr id="175" name="Google Shape;175;p27"/>
          <p:cNvSpPr/>
          <p:nvPr/>
        </p:nvSpPr>
        <p:spPr>
          <a:xfrm>
            <a:off x="25900" y="1861700"/>
            <a:ext cx="1670100" cy="640200"/>
          </a:xfrm>
          <a:prstGeom prst="round2DiagRect">
            <a:avLst>
              <a:gd fmla="val 16667" name="adj1"/>
              <a:gd fmla="val 0" name="adj2"/>
            </a:avLst>
          </a:prstGeom>
          <a:solidFill>
            <a:srgbClr val="FDF18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5C4033"/>
                </a:solidFill>
                <a:latin typeface="Comfortaa"/>
                <a:ea typeface="Comfortaa"/>
                <a:cs typeface="Comfortaa"/>
                <a:sym typeface="Comfortaa"/>
              </a:rPr>
              <a:t>BEGINNER</a:t>
            </a:r>
            <a:br>
              <a:rPr lang="en">
                <a:solidFill>
                  <a:srgbClr val="5C4033"/>
                </a:solidFill>
                <a:latin typeface="Comfortaa"/>
                <a:ea typeface="Comfortaa"/>
                <a:cs typeface="Comfortaa"/>
                <a:sym typeface="Comfortaa"/>
              </a:rPr>
            </a:br>
            <a:r>
              <a:rPr lang="en">
                <a:solidFill>
                  <a:srgbClr val="5C4033"/>
                </a:solidFill>
                <a:latin typeface="Comfortaa"/>
                <a:ea typeface="Comfortaa"/>
                <a:cs typeface="Comfortaa"/>
                <a:sym typeface="Comfortaa"/>
              </a:rPr>
              <a:t>ACTIVITY</a:t>
            </a:r>
            <a:endParaRPr>
              <a:solidFill>
                <a:srgbClr val="5C4033"/>
              </a:solidFill>
              <a:latin typeface="Comfortaa"/>
              <a:ea typeface="Comfortaa"/>
              <a:cs typeface="Comfortaa"/>
              <a:sym typeface="Comfortaa"/>
            </a:endParaRPr>
          </a:p>
        </p:txBody>
      </p:sp>
      <p:sp>
        <p:nvSpPr>
          <p:cNvPr id="176" name="Google Shape;176;p27"/>
          <p:cNvSpPr/>
          <p:nvPr/>
        </p:nvSpPr>
        <p:spPr>
          <a:xfrm>
            <a:off x="9400" y="2998000"/>
            <a:ext cx="1703100" cy="640200"/>
          </a:xfrm>
          <a:prstGeom prst="round2DiagRect">
            <a:avLst>
              <a:gd fmla="val 16667" name="adj1"/>
              <a:gd fmla="val 0" name="adj2"/>
            </a:avLst>
          </a:prstGeom>
          <a:solidFill>
            <a:srgbClr val="9AF3B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2C6B49"/>
                </a:solidFill>
                <a:latin typeface="Comfortaa"/>
                <a:ea typeface="Comfortaa"/>
                <a:cs typeface="Comfortaa"/>
                <a:sym typeface="Comfortaa"/>
              </a:rPr>
              <a:t>INTERMEDIATE</a:t>
            </a:r>
            <a:br>
              <a:rPr b="1" lang="en">
                <a:solidFill>
                  <a:srgbClr val="2C6B49"/>
                </a:solidFill>
                <a:latin typeface="Comfortaa"/>
                <a:ea typeface="Comfortaa"/>
                <a:cs typeface="Comfortaa"/>
                <a:sym typeface="Comfortaa"/>
              </a:rPr>
            </a:br>
            <a:r>
              <a:rPr b="1" lang="en">
                <a:solidFill>
                  <a:srgbClr val="2C6B49"/>
                </a:solidFill>
                <a:latin typeface="Comfortaa"/>
                <a:ea typeface="Comfortaa"/>
                <a:cs typeface="Comfortaa"/>
                <a:sym typeface="Comfortaa"/>
              </a:rPr>
              <a:t>ACTIVITY</a:t>
            </a:r>
            <a:endParaRPr b="1">
              <a:solidFill>
                <a:srgbClr val="2C6B49"/>
              </a:solidFill>
              <a:latin typeface="Comfortaa"/>
              <a:ea typeface="Comfortaa"/>
              <a:cs typeface="Comfortaa"/>
              <a:sym typeface="Comfortaa"/>
            </a:endParaRPr>
          </a:p>
        </p:txBody>
      </p:sp>
      <p:sp>
        <p:nvSpPr>
          <p:cNvPr id="177" name="Google Shape;177;p27"/>
          <p:cNvSpPr/>
          <p:nvPr/>
        </p:nvSpPr>
        <p:spPr>
          <a:xfrm>
            <a:off x="9400" y="4058100"/>
            <a:ext cx="1703100" cy="640200"/>
          </a:xfrm>
          <a:prstGeom prst="round2DiagRect">
            <a:avLst>
              <a:gd fmla="val 16667" name="adj1"/>
              <a:gd fmla="val 0" name="adj2"/>
            </a:avLst>
          </a:prstGeom>
          <a:solidFill>
            <a:srgbClr val="8AD8F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5959"/>
                </a:solidFill>
                <a:latin typeface="Comfortaa"/>
                <a:ea typeface="Comfortaa"/>
                <a:cs typeface="Comfortaa"/>
                <a:sym typeface="Comfortaa"/>
              </a:rPr>
              <a:t>ADVANCED</a:t>
            </a:r>
            <a:br>
              <a:rPr b="1" lang="en">
                <a:solidFill>
                  <a:srgbClr val="595959"/>
                </a:solidFill>
                <a:latin typeface="Comfortaa"/>
                <a:ea typeface="Comfortaa"/>
                <a:cs typeface="Comfortaa"/>
                <a:sym typeface="Comfortaa"/>
              </a:rPr>
            </a:br>
            <a:r>
              <a:rPr b="1" lang="en">
                <a:solidFill>
                  <a:srgbClr val="595959"/>
                </a:solidFill>
                <a:latin typeface="Comfortaa"/>
                <a:ea typeface="Comfortaa"/>
                <a:cs typeface="Comfortaa"/>
                <a:sym typeface="Comfortaa"/>
              </a:rPr>
              <a:t>ACTIVITY</a:t>
            </a:r>
            <a:endParaRPr b="1">
              <a:solidFill>
                <a:srgbClr val="595959"/>
              </a:solidFill>
              <a:latin typeface="Comfortaa"/>
              <a:ea typeface="Comfortaa"/>
              <a:cs typeface="Comfortaa"/>
              <a:sym typeface="Comfortaa"/>
            </a:endParaRPr>
          </a:p>
        </p:txBody>
      </p:sp>
      <p:sp>
        <p:nvSpPr>
          <p:cNvPr id="178" name="Google Shape;178;p27"/>
          <p:cNvSpPr txBox="1"/>
          <p:nvPr/>
        </p:nvSpPr>
        <p:spPr>
          <a:xfrm>
            <a:off x="25900" y="487000"/>
            <a:ext cx="9011700" cy="9612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latin typeface="Comfortaa"/>
                <a:ea typeface="Comfortaa"/>
                <a:cs typeface="Comfortaa"/>
                <a:sym typeface="Comfortaa"/>
              </a:rPr>
              <a:t>Use the key below to determine the best level for you, then explore the corresponding activities in the upcoming slides with one or more others. We'll come together at the end to share and discuss our experiences.</a:t>
            </a:r>
            <a:endParaRPr sz="1800">
              <a:solidFill>
                <a:schemeClr val="dk2"/>
              </a:solidFill>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2" name="Shape 182"/>
        <p:cNvGrpSpPr/>
        <p:nvPr/>
      </p:nvGrpSpPr>
      <p:grpSpPr>
        <a:xfrm>
          <a:off x="0" y="0"/>
          <a:ext cx="0" cy="0"/>
          <a:chOff x="0" y="0"/>
          <a:chExt cx="0" cy="0"/>
        </a:xfrm>
      </p:grpSpPr>
      <p:sp>
        <p:nvSpPr>
          <p:cNvPr id="183" name="Google Shape;183;p28"/>
          <p:cNvSpPr txBox="1"/>
          <p:nvPr>
            <p:ph idx="1" type="body"/>
          </p:nvPr>
        </p:nvSpPr>
        <p:spPr>
          <a:xfrm>
            <a:off x="-56150" y="97500"/>
            <a:ext cx="6863700" cy="445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b="1" lang="en" sz="2400">
                <a:solidFill>
                  <a:srgbClr val="89596E"/>
                </a:solidFill>
              </a:rPr>
              <a:t>FLOW PROMPTING WITH MSU COPILOT</a:t>
            </a:r>
            <a:endParaRPr b="1" sz="2400">
              <a:solidFill>
                <a:srgbClr val="89596E"/>
              </a:solidFill>
            </a:endParaRPr>
          </a:p>
          <a:p>
            <a:pPr indent="0" lvl="0" marL="0" rtl="0" algn="l">
              <a:spcBef>
                <a:spcPts val="1200"/>
              </a:spcBef>
              <a:spcAft>
                <a:spcPts val="1200"/>
              </a:spcAft>
              <a:buNone/>
            </a:pPr>
            <a:r>
              <a:t/>
            </a:r>
            <a:endParaRPr b="1" sz="2400">
              <a:solidFill>
                <a:schemeClr val="dk1"/>
              </a:solidFill>
            </a:endParaRPr>
          </a:p>
        </p:txBody>
      </p:sp>
      <p:sp>
        <p:nvSpPr>
          <p:cNvPr id="184" name="Google Shape;184;p28"/>
          <p:cNvSpPr txBox="1"/>
          <p:nvPr/>
        </p:nvSpPr>
        <p:spPr>
          <a:xfrm>
            <a:off x="-325" y="868175"/>
            <a:ext cx="9144000" cy="42753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b="1" sz="2100">
              <a:solidFill>
                <a:schemeClr val="dk1"/>
              </a:solidFill>
              <a:latin typeface="Comfortaa"/>
              <a:ea typeface="Comfortaa"/>
              <a:cs typeface="Comfortaa"/>
              <a:sym typeface="Comfortaa"/>
            </a:endParaRPr>
          </a:p>
          <a:p>
            <a:pPr indent="-330200" lvl="0" marL="457200" rtl="0" algn="l">
              <a:lnSpc>
                <a:spcPct val="115000"/>
              </a:lnSpc>
              <a:spcBef>
                <a:spcPts val="1200"/>
              </a:spcBef>
              <a:spcAft>
                <a:spcPts val="0"/>
              </a:spcAft>
              <a:buSzPts val="1600"/>
              <a:buFont typeface="Comfortaa"/>
              <a:buAutoNum type="arabicPeriod"/>
            </a:pPr>
            <a:r>
              <a:rPr b="1" lang="en" sz="1600">
                <a:solidFill>
                  <a:schemeClr val="dk1"/>
                </a:solidFill>
                <a:latin typeface="Comfortaa"/>
                <a:ea typeface="Comfortaa"/>
                <a:cs typeface="Comfortaa"/>
                <a:sym typeface="Comfortaa"/>
              </a:rPr>
              <a:t>Open MSU Copilot</a:t>
            </a:r>
            <a:r>
              <a:rPr lang="en" sz="1600">
                <a:solidFill>
                  <a:schemeClr val="dk1"/>
                </a:solidFill>
                <a:latin typeface="Comfortaa"/>
                <a:ea typeface="Comfortaa"/>
                <a:cs typeface="Comfortaa"/>
                <a:sym typeface="Comfortaa"/>
              </a:rPr>
              <a:t> (</a:t>
            </a:r>
            <a:r>
              <a:rPr lang="en" sz="1600" u="sng">
                <a:solidFill>
                  <a:schemeClr val="accent5"/>
                </a:solidFill>
                <a:latin typeface="Comfortaa"/>
                <a:ea typeface="Comfortaa"/>
                <a:cs typeface="Comfortaa"/>
                <a:sym typeface="Comfortaa"/>
                <a:hlinkClick r:id="rId3">
                  <a:extLst>
                    <a:ext uri="{A12FA001-AC4F-418D-AE19-62706E023703}">
                      <ahyp:hlinkClr val="tx"/>
                    </a:ext>
                  </a:extLst>
                </a:hlinkClick>
              </a:rPr>
              <a:t>http://copilot.microsoft.com</a:t>
            </a:r>
            <a:r>
              <a:rPr lang="en" sz="1600">
                <a:solidFill>
                  <a:schemeClr val="dk1"/>
                </a:solidFill>
                <a:latin typeface="Comfortaa"/>
                <a:ea typeface="Comfortaa"/>
                <a:cs typeface="Comfortaa"/>
                <a:sym typeface="Comfortaa"/>
              </a:rPr>
              <a:t>) using your MSU NetID. </a:t>
            </a:r>
            <a:br>
              <a:rPr lang="en" sz="1600">
                <a:solidFill>
                  <a:schemeClr val="dk1"/>
                </a:solidFill>
                <a:latin typeface="Comfortaa"/>
                <a:ea typeface="Comfortaa"/>
                <a:cs typeface="Comfortaa"/>
                <a:sym typeface="Comfortaa"/>
              </a:rPr>
            </a:br>
            <a:r>
              <a:rPr lang="en" sz="1600">
                <a:solidFill>
                  <a:schemeClr val="dk1"/>
                </a:solidFill>
                <a:latin typeface="Comfortaa"/>
                <a:ea typeface="Comfortaa"/>
                <a:cs typeface="Comfortaa"/>
                <a:sym typeface="Comfortaa"/>
              </a:rPr>
              <a:t>(You can download the Microsoft Copilot app if using a phone or tablet.)</a:t>
            </a:r>
            <a:br>
              <a:rPr lang="en" sz="1600">
                <a:solidFill>
                  <a:schemeClr val="dk1"/>
                </a:solidFill>
                <a:latin typeface="Comfortaa"/>
                <a:ea typeface="Comfortaa"/>
                <a:cs typeface="Comfortaa"/>
                <a:sym typeface="Comfortaa"/>
              </a:rPr>
            </a:br>
            <a:endParaRPr sz="1600">
              <a:solidFill>
                <a:schemeClr val="dk1"/>
              </a:solidFill>
              <a:latin typeface="Comfortaa"/>
              <a:ea typeface="Comfortaa"/>
              <a:cs typeface="Comfortaa"/>
              <a:sym typeface="Comfortaa"/>
            </a:endParaRPr>
          </a:p>
          <a:p>
            <a:pPr indent="-330200" lvl="0" marL="457200" rtl="0" algn="l">
              <a:lnSpc>
                <a:spcPct val="115000"/>
              </a:lnSpc>
              <a:spcBef>
                <a:spcPts val="0"/>
              </a:spcBef>
              <a:spcAft>
                <a:spcPts val="0"/>
              </a:spcAft>
              <a:buClr>
                <a:schemeClr val="dk1"/>
              </a:buClr>
              <a:buSzPts val="1600"/>
              <a:buFont typeface="Comfortaa"/>
              <a:buAutoNum type="arabicPeriod"/>
            </a:pPr>
            <a:r>
              <a:rPr lang="en" sz="1600">
                <a:solidFill>
                  <a:schemeClr val="dk1"/>
                </a:solidFill>
                <a:latin typeface="Comfortaa"/>
                <a:ea typeface="Comfortaa"/>
                <a:cs typeface="Comfortaa"/>
                <a:sym typeface="Comfortaa"/>
              </a:rPr>
              <a:t>Try a practice prompt such as "Create two multiple-choice questions on [topic of your choice] and provide rationales for each answer.”</a:t>
            </a:r>
            <a:br>
              <a:rPr lang="en" sz="1600">
                <a:solidFill>
                  <a:schemeClr val="dk1"/>
                </a:solidFill>
                <a:latin typeface="Comfortaa"/>
                <a:ea typeface="Comfortaa"/>
                <a:cs typeface="Comfortaa"/>
                <a:sym typeface="Comfortaa"/>
              </a:rPr>
            </a:br>
            <a:endParaRPr sz="1600">
              <a:solidFill>
                <a:schemeClr val="dk1"/>
              </a:solidFill>
              <a:latin typeface="Comfortaa"/>
              <a:ea typeface="Comfortaa"/>
              <a:cs typeface="Comfortaa"/>
              <a:sym typeface="Comfortaa"/>
            </a:endParaRPr>
          </a:p>
          <a:p>
            <a:pPr indent="-330200" lvl="0" marL="457200" rtl="0" algn="l">
              <a:lnSpc>
                <a:spcPct val="115000"/>
              </a:lnSpc>
              <a:spcBef>
                <a:spcPts val="0"/>
              </a:spcBef>
              <a:spcAft>
                <a:spcPts val="0"/>
              </a:spcAft>
              <a:buClr>
                <a:schemeClr val="dk1"/>
              </a:buClr>
              <a:buSzPts val="1600"/>
              <a:buFont typeface="Comfortaa"/>
              <a:buAutoNum type="arabicPeriod"/>
            </a:pPr>
            <a:r>
              <a:rPr lang="en" sz="1600">
                <a:solidFill>
                  <a:schemeClr val="dk1"/>
                </a:solidFill>
                <a:latin typeface="Comfortaa"/>
                <a:ea typeface="Comfortaa"/>
                <a:cs typeface="Comfortaa"/>
                <a:sym typeface="Comfortaa"/>
              </a:rPr>
              <a:t>Save the prompt. Select </a:t>
            </a:r>
            <a:r>
              <a:rPr lang="en" sz="1600" u="sng">
                <a:solidFill>
                  <a:schemeClr val="hlink"/>
                </a:solidFill>
                <a:latin typeface="Comfortaa"/>
                <a:ea typeface="Comfortaa"/>
                <a:cs typeface="Comfortaa"/>
                <a:sym typeface="Comfortaa"/>
                <a:hlinkClick r:id="rId4"/>
              </a:rPr>
              <a:t>this link for a demonstration</a:t>
            </a:r>
            <a:r>
              <a:rPr lang="en" sz="1600">
                <a:solidFill>
                  <a:schemeClr val="dk1"/>
                </a:solidFill>
                <a:latin typeface="Comfortaa"/>
                <a:ea typeface="Comfortaa"/>
                <a:cs typeface="Comfortaa"/>
                <a:sym typeface="Comfortaa"/>
              </a:rPr>
              <a:t> (may take time to load)</a:t>
            </a:r>
            <a:r>
              <a:rPr lang="en" sz="1600">
                <a:solidFill>
                  <a:schemeClr val="dk1"/>
                </a:solidFill>
                <a:latin typeface="Comfortaa"/>
                <a:ea typeface="Comfortaa"/>
                <a:cs typeface="Comfortaa"/>
                <a:sym typeface="Comfortaa"/>
              </a:rPr>
              <a:t>.</a:t>
            </a:r>
            <a:br>
              <a:rPr lang="en" sz="1600">
                <a:solidFill>
                  <a:schemeClr val="dk1"/>
                </a:solidFill>
                <a:latin typeface="Comfortaa"/>
                <a:ea typeface="Comfortaa"/>
                <a:cs typeface="Comfortaa"/>
                <a:sym typeface="Comfortaa"/>
              </a:rPr>
            </a:br>
            <a:endParaRPr sz="1600">
              <a:solidFill>
                <a:schemeClr val="dk1"/>
              </a:solidFill>
              <a:latin typeface="Comfortaa"/>
              <a:ea typeface="Comfortaa"/>
              <a:cs typeface="Comfortaa"/>
              <a:sym typeface="Comfortaa"/>
            </a:endParaRPr>
          </a:p>
          <a:p>
            <a:pPr indent="-330200" lvl="0" marL="457200" rtl="0" algn="l">
              <a:lnSpc>
                <a:spcPct val="115000"/>
              </a:lnSpc>
              <a:spcBef>
                <a:spcPts val="0"/>
              </a:spcBef>
              <a:spcAft>
                <a:spcPts val="0"/>
              </a:spcAft>
              <a:buClr>
                <a:schemeClr val="dk1"/>
              </a:buClr>
              <a:buSzPts val="1600"/>
              <a:buFont typeface="Comfortaa"/>
              <a:buAutoNum type="arabicPeriod"/>
            </a:pPr>
            <a:r>
              <a:rPr lang="en" sz="1600">
                <a:solidFill>
                  <a:schemeClr val="dk1"/>
                </a:solidFill>
                <a:latin typeface="Comfortaa"/>
                <a:ea typeface="Comfortaa"/>
                <a:cs typeface="Comfortaa"/>
                <a:sym typeface="Comfortaa"/>
              </a:rPr>
              <a:t>Practice guiding AI as you might an assistant (e.g., Please format the questions using 5 answer choices) until your interactions </a:t>
            </a:r>
            <a:r>
              <a:rPr b="1" lang="en" sz="1600">
                <a:solidFill>
                  <a:schemeClr val="dk1"/>
                </a:solidFill>
                <a:latin typeface="Comfortaa"/>
                <a:ea typeface="Comfortaa"/>
                <a:cs typeface="Comfortaa"/>
                <a:sym typeface="Comfortaa"/>
              </a:rPr>
              <a:t>flow</a:t>
            </a:r>
            <a:r>
              <a:rPr lang="en" sz="1600">
                <a:solidFill>
                  <a:schemeClr val="dk1"/>
                </a:solidFill>
                <a:latin typeface="Comfortaa"/>
                <a:ea typeface="Comfortaa"/>
                <a:cs typeface="Comfortaa"/>
                <a:sym typeface="Comfortaa"/>
              </a:rPr>
              <a:t> in a conversational way.</a:t>
            </a:r>
            <a:br>
              <a:rPr lang="en" sz="1600">
                <a:solidFill>
                  <a:schemeClr val="dk1"/>
                </a:solidFill>
                <a:latin typeface="Comfortaa"/>
                <a:ea typeface="Comfortaa"/>
                <a:cs typeface="Comfortaa"/>
                <a:sym typeface="Comfortaa"/>
              </a:rPr>
            </a:br>
            <a:endParaRPr sz="1600">
              <a:solidFill>
                <a:schemeClr val="dk1"/>
              </a:solidFill>
              <a:latin typeface="Comfortaa"/>
              <a:ea typeface="Comfortaa"/>
              <a:cs typeface="Comfortaa"/>
              <a:sym typeface="Comfortaa"/>
            </a:endParaRPr>
          </a:p>
          <a:p>
            <a:pPr indent="-330200" lvl="0" marL="457200" rtl="0" algn="l">
              <a:lnSpc>
                <a:spcPct val="115000"/>
              </a:lnSpc>
              <a:spcBef>
                <a:spcPts val="0"/>
              </a:spcBef>
              <a:spcAft>
                <a:spcPts val="0"/>
              </a:spcAft>
              <a:buClr>
                <a:schemeClr val="dk1"/>
              </a:buClr>
              <a:buSzPts val="1600"/>
              <a:buFont typeface="Comfortaa"/>
              <a:buAutoNum type="arabicPeriod"/>
            </a:pPr>
            <a:r>
              <a:rPr b="1" lang="en" sz="1600">
                <a:solidFill>
                  <a:schemeClr val="dk1"/>
                </a:solidFill>
                <a:latin typeface="Comfortaa"/>
                <a:ea typeface="Comfortaa"/>
                <a:cs typeface="Comfortaa"/>
                <a:sym typeface="Comfortaa"/>
              </a:rPr>
              <a:t>Challenge</a:t>
            </a:r>
            <a:r>
              <a:rPr lang="en" sz="1600">
                <a:solidFill>
                  <a:schemeClr val="dk1"/>
                </a:solidFill>
                <a:latin typeface="Comfortaa"/>
                <a:ea typeface="Comfortaa"/>
                <a:cs typeface="Comfortaa"/>
                <a:sym typeface="Comfortaa"/>
              </a:rPr>
              <a:t>: Can you figure out how to combine your conversation with AI into a single prompt and save it?</a:t>
            </a:r>
            <a:endParaRPr sz="1600">
              <a:solidFill>
                <a:schemeClr val="dk1"/>
              </a:solidFill>
              <a:latin typeface="Comfortaa"/>
              <a:ea typeface="Comfortaa"/>
              <a:cs typeface="Comfortaa"/>
              <a:sym typeface="Comfortaa"/>
            </a:endParaRPr>
          </a:p>
        </p:txBody>
      </p:sp>
      <p:sp>
        <p:nvSpPr>
          <p:cNvPr id="185" name="Google Shape;185;p28"/>
          <p:cNvSpPr/>
          <p:nvPr/>
        </p:nvSpPr>
        <p:spPr>
          <a:xfrm>
            <a:off x="7473900" y="0"/>
            <a:ext cx="1670100" cy="640200"/>
          </a:xfrm>
          <a:prstGeom prst="round2DiagRect">
            <a:avLst>
              <a:gd fmla="val 16667" name="adj1"/>
              <a:gd fmla="val 0" name="adj2"/>
            </a:avLst>
          </a:prstGeom>
          <a:solidFill>
            <a:srgbClr val="FDF18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5C4033"/>
                </a:solidFill>
                <a:latin typeface="Comfortaa"/>
                <a:ea typeface="Comfortaa"/>
                <a:cs typeface="Comfortaa"/>
                <a:sym typeface="Comfortaa"/>
              </a:rPr>
              <a:t>BEGINNER</a:t>
            </a:r>
            <a:br>
              <a:rPr lang="en">
                <a:solidFill>
                  <a:srgbClr val="5C4033"/>
                </a:solidFill>
                <a:latin typeface="Comfortaa"/>
                <a:ea typeface="Comfortaa"/>
                <a:cs typeface="Comfortaa"/>
                <a:sym typeface="Comfortaa"/>
              </a:rPr>
            </a:br>
            <a:r>
              <a:rPr lang="en">
                <a:solidFill>
                  <a:srgbClr val="5C4033"/>
                </a:solidFill>
                <a:latin typeface="Comfortaa"/>
                <a:ea typeface="Comfortaa"/>
                <a:cs typeface="Comfortaa"/>
                <a:sym typeface="Comfortaa"/>
              </a:rPr>
              <a:t>ACTIVITY #1</a:t>
            </a:r>
            <a:endParaRPr>
              <a:solidFill>
                <a:srgbClr val="5C4033"/>
              </a:solidFill>
              <a:latin typeface="Comfortaa"/>
              <a:ea typeface="Comfortaa"/>
              <a:cs typeface="Comfortaa"/>
              <a:sym typeface="Comfortaa"/>
            </a:endParaRPr>
          </a:p>
        </p:txBody>
      </p:sp>
      <p:sp>
        <p:nvSpPr>
          <p:cNvPr id="186" name="Google Shape;186;p28"/>
          <p:cNvSpPr/>
          <p:nvPr/>
        </p:nvSpPr>
        <p:spPr>
          <a:xfrm>
            <a:off x="0" y="868175"/>
            <a:ext cx="9144000" cy="410400"/>
          </a:xfrm>
          <a:prstGeom prst="roundRect">
            <a:avLst>
              <a:gd fmla="val 16667" name="adj"/>
            </a:avLst>
          </a:prstGeom>
          <a:solidFill>
            <a:srgbClr val="89596E">
              <a:alpha val="754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b="1" lang="en" sz="2100">
                <a:solidFill>
                  <a:schemeClr val="dk1"/>
                </a:solidFill>
                <a:latin typeface="Comfortaa"/>
                <a:ea typeface="Comfortaa"/>
                <a:cs typeface="Comfortaa"/>
                <a:sym typeface="Comfortaa"/>
              </a:rPr>
              <a:t>GOAL: </a:t>
            </a:r>
            <a:r>
              <a:rPr lang="en" sz="2100">
                <a:solidFill>
                  <a:schemeClr val="dk1"/>
                </a:solidFill>
                <a:latin typeface="Comfortaa"/>
                <a:ea typeface="Comfortaa"/>
                <a:cs typeface="Comfortaa"/>
                <a:sym typeface="Comfortaa"/>
              </a:rPr>
              <a:t>Gain confidence conversing with AI.</a:t>
            </a:r>
            <a:endParaRPr b="1" sz="2100">
              <a:solidFill>
                <a:schemeClr val="dk1"/>
              </a:solidFill>
              <a:latin typeface="Comfortaa"/>
              <a:ea typeface="Comfortaa"/>
              <a:cs typeface="Comfortaa"/>
              <a:sym typeface="Comforta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sp>
        <p:nvSpPr>
          <p:cNvPr id="191" name="Google Shape;191;p29"/>
          <p:cNvSpPr txBox="1"/>
          <p:nvPr>
            <p:ph idx="1" type="body"/>
          </p:nvPr>
        </p:nvSpPr>
        <p:spPr>
          <a:xfrm>
            <a:off x="-56150" y="97500"/>
            <a:ext cx="6863700" cy="4452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b="1" lang="en" sz="2400">
                <a:solidFill>
                  <a:srgbClr val="89596E"/>
                </a:solidFill>
              </a:rPr>
              <a:t>AI APPS</a:t>
            </a:r>
            <a:endParaRPr b="1" sz="2400">
              <a:solidFill>
                <a:srgbClr val="89596E"/>
              </a:solidFill>
            </a:endParaRPr>
          </a:p>
          <a:p>
            <a:pPr indent="0" lvl="0" marL="0" rtl="0" algn="l">
              <a:spcBef>
                <a:spcPts val="1200"/>
              </a:spcBef>
              <a:spcAft>
                <a:spcPts val="1200"/>
              </a:spcAft>
              <a:buNone/>
            </a:pPr>
            <a:r>
              <a:t/>
            </a:r>
            <a:endParaRPr b="1" sz="2400">
              <a:solidFill>
                <a:schemeClr val="dk1"/>
              </a:solidFill>
            </a:endParaRPr>
          </a:p>
        </p:txBody>
      </p:sp>
      <p:sp>
        <p:nvSpPr>
          <p:cNvPr id="192" name="Google Shape;192;p29"/>
          <p:cNvSpPr txBox="1"/>
          <p:nvPr/>
        </p:nvSpPr>
        <p:spPr>
          <a:xfrm>
            <a:off x="-325" y="868175"/>
            <a:ext cx="9144000" cy="42753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ctr">
              <a:lnSpc>
                <a:spcPct val="115000"/>
              </a:lnSpc>
              <a:spcBef>
                <a:spcPts val="1200"/>
              </a:spcBef>
              <a:spcAft>
                <a:spcPts val="0"/>
              </a:spcAft>
              <a:buNone/>
            </a:pPr>
            <a:r>
              <a:t/>
            </a:r>
            <a:endParaRPr b="1" sz="2100">
              <a:solidFill>
                <a:schemeClr val="dk1"/>
              </a:solidFill>
              <a:latin typeface="Comfortaa"/>
              <a:ea typeface="Comfortaa"/>
              <a:cs typeface="Comfortaa"/>
              <a:sym typeface="Comfortaa"/>
            </a:endParaRPr>
          </a:p>
          <a:p>
            <a:pPr indent="-330200" lvl="0" marL="457200" rtl="0" algn="l">
              <a:lnSpc>
                <a:spcPct val="115000"/>
              </a:lnSpc>
              <a:spcBef>
                <a:spcPts val="1200"/>
              </a:spcBef>
              <a:spcAft>
                <a:spcPts val="0"/>
              </a:spcAft>
              <a:buClr>
                <a:schemeClr val="dk1"/>
              </a:buClr>
              <a:buSzPts val="1600"/>
              <a:buFont typeface="Comfortaa"/>
              <a:buAutoNum type="arabicPeriod"/>
            </a:pPr>
            <a:r>
              <a:rPr lang="en" sz="1600">
                <a:solidFill>
                  <a:schemeClr val="dk1"/>
                </a:solidFill>
                <a:latin typeface="Comfortaa"/>
                <a:ea typeface="Comfortaa"/>
                <a:cs typeface="Comfortaa"/>
                <a:sym typeface="Comfortaa"/>
              </a:rPr>
              <a:t>Think about a recurring need you have (e.g., creating diagrams for your PowerPoint lectures).</a:t>
            </a:r>
            <a:br>
              <a:rPr lang="en" sz="1600">
                <a:solidFill>
                  <a:schemeClr val="dk1"/>
                </a:solidFill>
                <a:latin typeface="Comfortaa"/>
                <a:ea typeface="Comfortaa"/>
                <a:cs typeface="Comfortaa"/>
                <a:sym typeface="Comfortaa"/>
              </a:rPr>
            </a:br>
            <a:endParaRPr sz="1600">
              <a:solidFill>
                <a:schemeClr val="dk1"/>
              </a:solidFill>
              <a:latin typeface="Comfortaa"/>
              <a:ea typeface="Comfortaa"/>
              <a:cs typeface="Comfortaa"/>
              <a:sym typeface="Comfortaa"/>
            </a:endParaRPr>
          </a:p>
          <a:p>
            <a:pPr indent="-330200" lvl="0" marL="457200" rtl="0" algn="l">
              <a:lnSpc>
                <a:spcPct val="115000"/>
              </a:lnSpc>
              <a:spcBef>
                <a:spcPts val="0"/>
              </a:spcBef>
              <a:spcAft>
                <a:spcPts val="0"/>
              </a:spcAft>
              <a:buClr>
                <a:schemeClr val="dk1"/>
              </a:buClr>
              <a:buSzPts val="1600"/>
              <a:buFont typeface="Comfortaa"/>
              <a:buAutoNum type="arabicPeriod"/>
            </a:pPr>
            <a:r>
              <a:rPr lang="en" sz="1600">
                <a:solidFill>
                  <a:schemeClr val="dk1"/>
                </a:solidFill>
                <a:latin typeface="Comfortaa"/>
                <a:ea typeface="Comfortaa"/>
                <a:cs typeface="Comfortaa"/>
                <a:sym typeface="Comfortaa"/>
              </a:rPr>
              <a:t>F</a:t>
            </a:r>
            <a:r>
              <a:rPr lang="en" sz="1600">
                <a:solidFill>
                  <a:schemeClr val="dk1"/>
                </a:solidFill>
                <a:latin typeface="Comfortaa"/>
                <a:ea typeface="Comfortaa"/>
                <a:cs typeface="Comfortaa"/>
                <a:sym typeface="Comfortaa"/>
              </a:rPr>
              <a:t>ind an AI app that might help with your recurring need. B</a:t>
            </a:r>
            <a:r>
              <a:rPr lang="en" sz="1600">
                <a:solidFill>
                  <a:schemeClr val="dk1"/>
                </a:solidFill>
                <a:latin typeface="Comfortaa"/>
                <a:ea typeface="Comfortaa"/>
                <a:cs typeface="Comfortaa"/>
                <a:sym typeface="Comfortaa"/>
              </a:rPr>
              <a:t>rowse my favorite apps below, the </a:t>
            </a:r>
            <a:r>
              <a:rPr lang="en" sz="1600" u="sng">
                <a:solidFill>
                  <a:schemeClr val="hlink"/>
                </a:solidFill>
                <a:latin typeface="Comfortaa"/>
                <a:ea typeface="Comfortaa"/>
                <a:cs typeface="Comfortaa"/>
                <a:sym typeface="Comfortaa"/>
                <a:hlinkClick r:id="rId3"/>
              </a:rPr>
              <a:t>FutureTools library</a:t>
            </a:r>
            <a:r>
              <a:rPr lang="en" sz="1600">
                <a:solidFill>
                  <a:schemeClr val="dk1"/>
                </a:solidFill>
                <a:latin typeface="Comfortaa"/>
                <a:ea typeface="Comfortaa"/>
                <a:cs typeface="Comfortaa"/>
                <a:sym typeface="Comfortaa"/>
              </a:rPr>
              <a:t>, try </a:t>
            </a:r>
            <a:r>
              <a:rPr lang="en" sz="1600" u="sng">
                <a:solidFill>
                  <a:schemeClr val="hlink"/>
                </a:solidFill>
                <a:latin typeface="Comfortaa"/>
                <a:ea typeface="Comfortaa"/>
                <a:cs typeface="Comfortaa"/>
                <a:sym typeface="Comfortaa"/>
                <a:hlinkClick r:id="rId4"/>
              </a:rPr>
              <a:t>Perplexity Search</a:t>
            </a:r>
            <a:r>
              <a:rPr lang="en" sz="1600">
                <a:solidFill>
                  <a:schemeClr val="dk1"/>
                </a:solidFill>
                <a:latin typeface="Comfortaa"/>
                <a:ea typeface="Comfortaa"/>
                <a:cs typeface="Comfortaa"/>
                <a:sym typeface="Comfortaa"/>
              </a:rPr>
              <a:t> or ask a colleague. [remember, Copilot and ChatGPT are also AI apps!]</a:t>
            </a:r>
            <a:br>
              <a:rPr lang="en" sz="1600">
                <a:solidFill>
                  <a:schemeClr val="dk1"/>
                </a:solidFill>
                <a:latin typeface="Comfortaa"/>
                <a:ea typeface="Comfortaa"/>
                <a:cs typeface="Comfortaa"/>
                <a:sym typeface="Comfortaa"/>
              </a:rPr>
            </a:br>
            <a:endParaRPr sz="1600">
              <a:solidFill>
                <a:schemeClr val="dk1"/>
              </a:solidFill>
              <a:latin typeface="Comfortaa"/>
              <a:ea typeface="Comfortaa"/>
              <a:cs typeface="Comfortaa"/>
              <a:sym typeface="Comfortaa"/>
            </a:endParaRPr>
          </a:p>
          <a:p>
            <a:pPr indent="-330200" lvl="0" marL="457200" rtl="0" algn="l">
              <a:lnSpc>
                <a:spcPct val="115000"/>
              </a:lnSpc>
              <a:spcBef>
                <a:spcPts val="0"/>
              </a:spcBef>
              <a:spcAft>
                <a:spcPts val="0"/>
              </a:spcAft>
              <a:buClr>
                <a:schemeClr val="dk1"/>
              </a:buClr>
              <a:buSzPts val="1600"/>
              <a:buFont typeface="Comfortaa"/>
              <a:buAutoNum type="arabicPeriod"/>
            </a:pPr>
            <a:r>
              <a:rPr lang="en" sz="1600">
                <a:solidFill>
                  <a:schemeClr val="dk1"/>
                </a:solidFill>
                <a:latin typeface="Comfortaa"/>
                <a:ea typeface="Comfortaa"/>
                <a:cs typeface="Comfortaa"/>
                <a:sym typeface="Comfortaa"/>
              </a:rPr>
              <a:t>Learn by doing! Jump in and practice with the app. Does this app fit the need(s) you identified above? What was exciting? Frustrating?</a:t>
            </a:r>
            <a:br>
              <a:rPr lang="en" sz="1600">
                <a:solidFill>
                  <a:schemeClr val="dk1"/>
                </a:solidFill>
                <a:latin typeface="Comfortaa"/>
                <a:ea typeface="Comfortaa"/>
                <a:cs typeface="Comfortaa"/>
                <a:sym typeface="Comfortaa"/>
              </a:rPr>
            </a:br>
            <a:endParaRPr sz="1600">
              <a:solidFill>
                <a:schemeClr val="dk1"/>
              </a:solidFill>
              <a:latin typeface="Comfortaa"/>
              <a:ea typeface="Comfortaa"/>
              <a:cs typeface="Comfortaa"/>
              <a:sym typeface="Comfortaa"/>
            </a:endParaRPr>
          </a:p>
          <a:p>
            <a:pPr indent="0" lvl="0" marL="0" rtl="0" algn="ctr">
              <a:lnSpc>
                <a:spcPct val="115000"/>
              </a:lnSpc>
              <a:spcBef>
                <a:spcPts val="1200"/>
              </a:spcBef>
              <a:spcAft>
                <a:spcPts val="1200"/>
              </a:spcAft>
              <a:buNone/>
            </a:pPr>
            <a:r>
              <a:rPr lang="en" sz="1600" u="sng">
                <a:solidFill>
                  <a:srgbClr val="89596E"/>
                </a:solidFill>
                <a:latin typeface="Comfortaa"/>
                <a:ea typeface="Comfortaa"/>
                <a:cs typeface="Comfortaa"/>
                <a:sym typeface="Comfortaa"/>
                <a:hlinkClick r:id="rId5">
                  <a:extLst>
                    <a:ext uri="{A12FA001-AC4F-418D-AE19-62706E023703}">
                      <ahyp:hlinkClr val="tx"/>
                    </a:ext>
                  </a:extLst>
                </a:hlinkClick>
              </a:rPr>
              <a:t>Elicit</a:t>
            </a:r>
            <a:r>
              <a:rPr lang="en" sz="1600">
                <a:solidFill>
                  <a:srgbClr val="89596E"/>
                </a:solidFill>
                <a:latin typeface="Comfortaa"/>
                <a:ea typeface="Comfortaa"/>
                <a:cs typeface="Comfortaa"/>
                <a:sym typeface="Comfortaa"/>
              </a:rPr>
              <a:t> (research) | </a:t>
            </a:r>
            <a:r>
              <a:rPr lang="en" sz="1600" u="sng">
                <a:solidFill>
                  <a:srgbClr val="89596E"/>
                </a:solidFill>
                <a:latin typeface="Comfortaa"/>
                <a:ea typeface="Comfortaa"/>
                <a:cs typeface="Comfortaa"/>
                <a:sym typeface="Comfortaa"/>
                <a:hlinkClick r:id="rId6">
                  <a:extLst>
                    <a:ext uri="{A12FA001-AC4F-418D-AE19-62706E023703}">
                      <ahyp:hlinkClr val="tx"/>
                    </a:ext>
                  </a:extLst>
                </a:hlinkClick>
              </a:rPr>
              <a:t>Napkin</a:t>
            </a:r>
            <a:r>
              <a:rPr lang="en" sz="1600">
                <a:solidFill>
                  <a:srgbClr val="89596E"/>
                </a:solidFill>
                <a:latin typeface="Comfortaa"/>
                <a:ea typeface="Comfortaa"/>
                <a:cs typeface="Comfortaa"/>
                <a:sym typeface="Comfortaa"/>
              </a:rPr>
              <a:t> (diagrams) | </a:t>
            </a:r>
            <a:r>
              <a:rPr lang="en" sz="1600" u="sng">
                <a:solidFill>
                  <a:srgbClr val="89596E"/>
                </a:solidFill>
                <a:latin typeface="Comfortaa"/>
                <a:ea typeface="Comfortaa"/>
                <a:cs typeface="Comfortaa"/>
                <a:sym typeface="Comfortaa"/>
                <a:hlinkClick r:id="rId7">
                  <a:extLst>
                    <a:ext uri="{A12FA001-AC4F-418D-AE19-62706E023703}">
                      <ahyp:hlinkClr val="tx"/>
                    </a:ext>
                  </a:extLst>
                </a:hlinkClick>
              </a:rPr>
              <a:t>Midjourney</a:t>
            </a:r>
            <a:r>
              <a:rPr lang="en" sz="1600">
                <a:solidFill>
                  <a:srgbClr val="89596E"/>
                </a:solidFill>
                <a:latin typeface="Comfortaa"/>
                <a:ea typeface="Comfortaa"/>
                <a:cs typeface="Comfortaa"/>
                <a:sym typeface="Comfortaa"/>
              </a:rPr>
              <a:t> (images) | </a:t>
            </a:r>
            <a:r>
              <a:rPr lang="en" sz="1600" u="sng">
                <a:solidFill>
                  <a:srgbClr val="89596E"/>
                </a:solidFill>
                <a:latin typeface="Comfortaa"/>
                <a:ea typeface="Comfortaa"/>
                <a:cs typeface="Comfortaa"/>
                <a:sym typeface="Comfortaa"/>
                <a:hlinkClick r:id="rId8">
                  <a:extLst>
                    <a:ext uri="{A12FA001-AC4F-418D-AE19-62706E023703}">
                      <ahyp:hlinkClr val="tx"/>
                    </a:ext>
                  </a:extLst>
                </a:hlinkClick>
              </a:rPr>
              <a:t>Elevenlabs</a:t>
            </a:r>
            <a:r>
              <a:rPr lang="en" sz="1600">
                <a:solidFill>
                  <a:srgbClr val="89596E"/>
                </a:solidFill>
                <a:latin typeface="Comfortaa"/>
                <a:ea typeface="Comfortaa"/>
                <a:cs typeface="Comfortaa"/>
                <a:sym typeface="Comfortaa"/>
              </a:rPr>
              <a:t> (audio)</a:t>
            </a:r>
            <a:endParaRPr sz="1600">
              <a:solidFill>
                <a:schemeClr val="dk1"/>
              </a:solidFill>
              <a:latin typeface="Comfortaa"/>
              <a:ea typeface="Comfortaa"/>
              <a:cs typeface="Comfortaa"/>
              <a:sym typeface="Comfortaa"/>
            </a:endParaRPr>
          </a:p>
        </p:txBody>
      </p:sp>
      <p:sp>
        <p:nvSpPr>
          <p:cNvPr id="193" name="Google Shape;193;p29"/>
          <p:cNvSpPr/>
          <p:nvPr/>
        </p:nvSpPr>
        <p:spPr>
          <a:xfrm>
            <a:off x="7440575" y="0"/>
            <a:ext cx="1703100" cy="640200"/>
          </a:xfrm>
          <a:prstGeom prst="round2DiagRect">
            <a:avLst>
              <a:gd fmla="val 16667" name="adj1"/>
              <a:gd fmla="val 0" name="adj2"/>
            </a:avLst>
          </a:prstGeom>
          <a:solidFill>
            <a:srgbClr val="9AF3BE"/>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2C6B49"/>
                </a:solidFill>
                <a:latin typeface="Comfortaa"/>
                <a:ea typeface="Comfortaa"/>
                <a:cs typeface="Comfortaa"/>
                <a:sym typeface="Comfortaa"/>
              </a:rPr>
              <a:t>INTERMEDIATE</a:t>
            </a:r>
            <a:br>
              <a:rPr b="1" lang="en">
                <a:solidFill>
                  <a:srgbClr val="2C6B49"/>
                </a:solidFill>
                <a:latin typeface="Comfortaa"/>
                <a:ea typeface="Comfortaa"/>
                <a:cs typeface="Comfortaa"/>
                <a:sym typeface="Comfortaa"/>
              </a:rPr>
            </a:br>
            <a:r>
              <a:rPr b="1" lang="en">
                <a:solidFill>
                  <a:srgbClr val="2C6B49"/>
                </a:solidFill>
                <a:latin typeface="Comfortaa"/>
                <a:ea typeface="Comfortaa"/>
                <a:cs typeface="Comfortaa"/>
                <a:sym typeface="Comfortaa"/>
              </a:rPr>
              <a:t>ACTIVITY #1</a:t>
            </a:r>
            <a:endParaRPr b="1">
              <a:solidFill>
                <a:srgbClr val="2C6B49"/>
              </a:solidFill>
              <a:latin typeface="Comfortaa"/>
              <a:ea typeface="Comfortaa"/>
              <a:cs typeface="Comfortaa"/>
              <a:sym typeface="Comfortaa"/>
            </a:endParaRPr>
          </a:p>
        </p:txBody>
      </p:sp>
      <p:sp>
        <p:nvSpPr>
          <p:cNvPr id="194" name="Google Shape;194;p29"/>
          <p:cNvSpPr/>
          <p:nvPr/>
        </p:nvSpPr>
        <p:spPr>
          <a:xfrm>
            <a:off x="-325" y="868175"/>
            <a:ext cx="9144000" cy="410400"/>
          </a:xfrm>
          <a:prstGeom prst="roundRect">
            <a:avLst>
              <a:gd fmla="val 16667" name="adj"/>
            </a:avLst>
          </a:prstGeom>
          <a:solidFill>
            <a:srgbClr val="89596E">
              <a:alpha val="754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b="1" lang="en" sz="2100">
                <a:solidFill>
                  <a:schemeClr val="dk1"/>
                </a:solidFill>
                <a:latin typeface="Comfortaa"/>
                <a:ea typeface="Comfortaa"/>
                <a:cs typeface="Comfortaa"/>
                <a:sym typeface="Comfortaa"/>
              </a:rPr>
              <a:t>GOAL: </a:t>
            </a:r>
            <a:r>
              <a:rPr lang="en" sz="2100">
                <a:solidFill>
                  <a:schemeClr val="dk1"/>
                </a:solidFill>
                <a:latin typeface="Comfortaa"/>
                <a:ea typeface="Comfortaa"/>
                <a:cs typeface="Comfortaa"/>
                <a:sym typeface="Comfortaa"/>
              </a:rPr>
              <a:t>Identify an AI app to assist with a recurring need.</a:t>
            </a:r>
            <a:endParaRPr>
              <a:latin typeface="Comfortaa"/>
              <a:ea typeface="Comfortaa"/>
              <a:cs typeface="Comfortaa"/>
              <a:sym typeface="Comforta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8" name="Shape 198"/>
        <p:cNvGrpSpPr/>
        <p:nvPr/>
      </p:nvGrpSpPr>
      <p:grpSpPr>
        <a:xfrm>
          <a:off x="0" y="0"/>
          <a:ext cx="0" cy="0"/>
          <a:chOff x="0" y="0"/>
          <a:chExt cx="0" cy="0"/>
        </a:xfrm>
      </p:grpSpPr>
      <p:sp>
        <p:nvSpPr>
          <p:cNvPr id="199" name="Google Shape;199;p30"/>
          <p:cNvSpPr txBox="1"/>
          <p:nvPr>
            <p:ph idx="1" type="body"/>
          </p:nvPr>
        </p:nvSpPr>
        <p:spPr>
          <a:xfrm>
            <a:off x="-56150" y="97500"/>
            <a:ext cx="7438200" cy="901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b="1" lang="en" sz="2100">
                <a:solidFill>
                  <a:srgbClr val="89596E"/>
                </a:solidFill>
              </a:rPr>
              <a:t>CASE STUDY: </a:t>
            </a:r>
            <a:endParaRPr b="1" sz="2100">
              <a:solidFill>
                <a:srgbClr val="89596E"/>
              </a:solidFill>
            </a:endParaRPr>
          </a:p>
          <a:p>
            <a:pPr indent="0" lvl="0" marL="0" rtl="0" algn="l">
              <a:spcBef>
                <a:spcPts val="1000"/>
              </a:spcBef>
              <a:spcAft>
                <a:spcPts val="0"/>
              </a:spcAft>
              <a:buNone/>
            </a:pPr>
            <a:r>
              <a:rPr b="1" lang="en" sz="2100">
                <a:solidFill>
                  <a:srgbClr val="89596E"/>
                </a:solidFill>
              </a:rPr>
              <a:t>BALANCING AI ASSISTANCE AND ACADEMIC RIGOR </a:t>
            </a:r>
            <a:endParaRPr b="1" sz="2100">
              <a:solidFill>
                <a:srgbClr val="89596E"/>
              </a:solidFill>
            </a:endParaRPr>
          </a:p>
          <a:p>
            <a:pPr indent="0" lvl="0" marL="0" rtl="0" algn="l">
              <a:spcBef>
                <a:spcPts val="1200"/>
              </a:spcBef>
              <a:spcAft>
                <a:spcPts val="1200"/>
              </a:spcAft>
              <a:buNone/>
            </a:pPr>
            <a:r>
              <a:t/>
            </a:r>
            <a:endParaRPr b="1" sz="2400">
              <a:solidFill>
                <a:schemeClr val="dk1"/>
              </a:solidFill>
            </a:endParaRPr>
          </a:p>
        </p:txBody>
      </p:sp>
      <p:sp>
        <p:nvSpPr>
          <p:cNvPr id="200" name="Google Shape;200;p30"/>
          <p:cNvSpPr txBox="1"/>
          <p:nvPr/>
        </p:nvSpPr>
        <p:spPr>
          <a:xfrm>
            <a:off x="-325" y="1331975"/>
            <a:ext cx="9144000" cy="38115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b="1" sz="2100">
              <a:solidFill>
                <a:schemeClr val="dk1"/>
              </a:solidFill>
              <a:latin typeface="Comfortaa"/>
              <a:ea typeface="Comfortaa"/>
              <a:cs typeface="Comfortaa"/>
              <a:sym typeface="Comfortaa"/>
            </a:endParaRPr>
          </a:p>
          <a:p>
            <a:pPr indent="0" lvl="0" marL="0" rtl="0" algn="l">
              <a:lnSpc>
                <a:spcPct val="115000"/>
              </a:lnSpc>
              <a:spcBef>
                <a:spcPts val="1200"/>
              </a:spcBef>
              <a:spcAft>
                <a:spcPts val="0"/>
              </a:spcAft>
              <a:buNone/>
            </a:pPr>
            <a:r>
              <a:rPr lang="en" sz="2100">
                <a:solidFill>
                  <a:schemeClr val="dk1"/>
                </a:solidFill>
                <a:latin typeface="Comfortaa"/>
                <a:ea typeface="Comfortaa"/>
                <a:cs typeface="Comfortaa"/>
                <a:sym typeface="Comfortaa"/>
              </a:rPr>
              <a:t>This case explores the challenge of integrating AI-powered writing tools in higher education while maintaining academic integrity and critical thinking. Dr. Olivia Patel must find a way to balance AI’s benefits with strategies that prevent student over-reliance and ensure meaningful learning.</a:t>
            </a:r>
            <a:endParaRPr sz="2100">
              <a:solidFill>
                <a:schemeClr val="dk1"/>
              </a:solidFill>
              <a:latin typeface="Comfortaa"/>
              <a:ea typeface="Comfortaa"/>
              <a:cs typeface="Comfortaa"/>
              <a:sym typeface="Comfortaa"/>
            </a:endParaRPr>
          </a:p>
          <a:p>
            <a:pPr indent="0" lvl="0" marL="0" rtl="0" algn="l">
              <a:lnSpc>
                <a:spcPct val="115000"/>
              </a:lnSpc>
              <a:spcBef>
                <a:spcPts val="1200"/>
              </a:spcBef>
              <a:spcAft>
                <a:spcPts val="1200"/>
              </a:spcAft>
              <a:buNone/>
            </a:pPr>
            <a:r>
              <a:rPr lang="en" sz="2100">
                <a:solidFill>
                  <a:schemeClr val="dk1"/>
                </a:solidFill>
                <a:latin typeface="Comfortaa"/>
                <a:ea typeface="Comfortaa"/>
                <a:cs typeface="Comfortaa"/>
                <a:sym typeface="Comfortaa"/>
              </a:rPr>
              <a:t>Access </a:t>
            </a:r>
            <a:r>
              <a:rPr lang="en" sz="2100" u="sng">
                <a:solidFill>
                  <a:schemeClr val="hlink"/>
                </a:solidFill>
                <a:latin typeface="Comfortaa"/>
                <a:ea typeface="Comfortaa"/>
                <a:cs typeface="Comfortaa"/>
                <a:sym typeface="Comfortaa"/>
                <a:hlinkClick r:id="rId3"/>
              </a:rPr>
              <a:t>case details here</a:t>
            </a:r>
            <a:r>
              <a:rPr lang="en" sz="2100">
                <a:solidFill>
                  <a:schemeClr val="dk1"/>
                </a:solidFill>
                <a:latin typeface="Comfortaa"/>
                <a:ea typeface="Comfortaa"/>
                <a:cs typeface="Comfortaa"/>
                <a:sym typeface="Comfortaa"/>
              </a:rPr>
              <a:t>.</a:t>
            </a:r>
            <a:endParaRPr sz="2100">
              <a:solidFill>
                <a:schemeClr val="dk1"/>
              </a:solidFill>
              <a:latin typeface="Comfortaa"/>
              <a:ea typeface="Comfortaa"/>
              <a:cs typeface="Comfortaa"/>
              <a:sym typeface="Comfortaa"/>
            </a:endParaRPr>
          </a:p>
        </p:txBody>
      </p:sp>
      <p:sp>
        <p:nvSpPr>
          <p:cNvPr id="201" name="Google Shape;201;p30"/>
          <p:cNvSpPr/>
          <p:nvPr/>
        </p:nvSpPr>
        <p:spPr>
          <a:xfrm>
            <a:off x="7440900" y="0"/>
            <a:ext cx="1703100" cy="640200"/>
          </a:xfrm>
          <a:prstGeom prst="round2DiagRect">
            <a:avLst>
              <a:gd fmla="val 16667" name="adj1"/>
              <a:gd fmla="val 0" name="adj2"/>
            </a:avLst>
          </a:prstGeom>
          <a:solidFill>
            <a:srgbClr val="8AD8F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5959"/>
                </a:solidFill>
                <a:latin typeface="Comfortaa"/>
                <a:ea typeface="Comfortaa"/>
                <a:cs typeface="Comfortaa"/>
                <a:sym typeface="Comfortaa"/>
              </a:rPr>
              <a:t>ADVANCED</a:t>
            </a:r>
            <a:br>
              <a:rPr b="1" lang="en">
                <a:solidFill>
                  <a:srgbClr val="595959"/>
                </a:solidFill>
                <a:latin typeface="Comfortaa"/>
                <a:ea typeface="Comfortaa"/>
                <a:cs typeface="Comfortaa"/>
                <a:sym typeface="Comfortaa"/>
              </a:rPr>
            </a:br>
            <a:r>
              <a:rPr b="1" lang="en">
                <a:solidFill>
                  <a:srgbClr val="595959"/>
                </a:solidFill>
                <a:latin typeface="Comfortaa"/>
                <a:ea typeface="Comfortaa"/>
                <a:cs typeface="Comfortaa"/>
                <a:sym typeface="Comfortaa"/>
              </a:rPr>
              <a:t>ACTIVITY #1</a:t>
            </a:r>
            <a:endParaRPr b="1">
              <a:solidFill>
                <a:srgbClr val="595959"/>
              </a:solidFill>
              <a:latin typeface="Comfortaa"/>
              <a:ea typeface="Comfortaa"/>
              <a:cs typeface="Comfortaa"/>
              <a:sym typeface="Comfortaa"/>
            </a:endParaRPr>
          </a:p>
        </p:txBody>
      </p:sp>
      <p:sp>
        <p:nvSpPr>
          <p:cNvPr id="202" name="Google Shape;202;p30"/>
          <p:cNvSpPr/>
          <p:nvPr/>
        </p:nvSpPr>
        <p:spPr>
          <a:xfrm>
            <a:off x="0" y="1331975"/>
            <a:ext cx="9144000" cy="410400"/>
          </a:xfrm>
          <a:prstGeom prst="roundRect">
            <a:avLst>
              <a:gd fmla="val 16667" name="adj"/>
            </a:avLst>
          </a:prstGeom>
          <a:solidFill>
            <a:srgbClr val="89596E">
              <a:alpha val="754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Clr>
                <a:schemeClr val="dk1"/>
              </a:buClr>
              <a:buSzPts val="1100"/>
              <a:buFont typeface="Arial"/>
              <a:buNone/>
            </a:pPr>
            <a:r>
              <a:rPr b="1" lang="en" sz="2100">
                <a:solidFill>
                  <a:schemeClr val="dk1"/>
                </a:solidFill>
                <a:latin typeface="Comfortaa"/>
                <a:ea typeface="Comfortaa"/>
                <a:cs typeface="Comfortaa"/>
                <a:sym typeface="Comfortaa"/>
              </a:rPr>
              <a:t>GOAL: </a:t>
            </a:r>
            <a:r>
              <a:rPr lang="en" sz="2100">
                <a:solidFill>
                  <a:schemeClr val="dk1"/>
                </a:solidFill>
                <a:latin typeface="Comfortaa"/>
                <a:ea typeface="Comfortaa"/>
                <a:cs typeface="Comfortaa"/>
                <a:sym typeface="Comfortaa"/>
              </a:rPr>
              <a:t>Devise solutions to a problem involving AI in education.</a:t>
            </a:r>
            <a:endParaRPr>
              <a:latin typeface="Comfortaa"/>
              <a:ea typeface="Comfortaa"/>
              <a:cs typeface="Comfortaa"/>
              <a:sym typeface="Comforta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6" name="Shape 206"/>
        <p:cNvGrpSpPr/>
        <p:nvPr/>
      </p:nvGrpSpPr>
      <p:grpSpPr>
        <a:xfrm>
          <a:off x="0" y="0"/>
          <a:ext cx="0" cy="0"/>
          <a:chOff x="0" y="0"/>
          <a:chExt cx="0" cy="0"/>
        </a:xfrm>
      </p:grpSpPr>
      <p:sp>
        <p:nvSpPr>
          <p:cNvPr id="207" name="Google Shape;207;p31"/>
          <p:cNvSpPr txBox="1"/>
          <p:nvPr>
            <p:ph idx="1" type="body"/>
          </p:nvPr>
        </p:nvSpPr>
        <p:spPr>
          <a:xfrm>
            <a:off x="-56150" y="97500"/>
            <a:ext cx="7438200" cy="901800"/>
          </a:xfrm>
          <a:prstGeom prst="rect">
            <a:avLst/>
          </a:prstGeom>
        </p:spPr>
        <p:txBody>
          <a:bodyPr anchorCtr="0" anchor="t" bIns="91425" lIns="91425" spcFirstLastPara="1" rIns="91425" wrap="square" tIns="91425">
            <a:noAutofit/>
          </a:bodyPr>
          <a:lstStyle/>
          <a:p>
            <a:pPr indent="0" lvl="0" marL="0" rtl="0" algn="l">
              <a:spcBef>
                <a:spcPts val="1000"/>
              </a:spcBef>
              <a:spcAft>
                <a:spcPts val="0"/>
              </a:spcAft>
              <a:buNone/>
            </a:pPr>
            <a:r>
              <a:rPr b="1" lang="en" sz="2100">
                <a:solidFill>
                  <a:srgbClr val="89596E"/>
                </a:solidFill>
              </a:rPr>
              <a:t>CASE STUDY: </a:t>
            </a:r>
            <a:endParaRPr b="1" sz="2100">
              <a:solidFill>
                <a:srgbClr val="89596E"/>
              </a:solidFill>
            </a:endParaRPr>
          </a:p>
          <a:p>
            <a:pPr indent="0" lvl="0" marL="0" rtl="0" algn="l">
              <a:spcBef>
                <a:spcPts val="1000"/>
              </a:spcBef>
              <a:spcAft>
                <a:spcPts val="0"/>
              </a:spcAft>
              <a:buNone/>
            </a:pPr>
            <a:r>
              <a:rPr b="1" lang="en" sz="2100">
                <a:solidFill>
                  <a:srgbClr val="89596E"/>
                </a:solidFill>
              </a:rPr>
              <a:t>RETHINKING ASSESSMENT IN THE AGE OF AI</a:t>
            </a:r>
            <a:endParaRPr b="1" sz="2100">
              <a:solidFill>
                <a:srgbClr val="89596E"/>
              </a:solidFill>
            </a:endParaRPr>
          </a:p>
          <a:p>
            <a:pPr indent="0" lvl="0" marL="0" rtl="0" algn="l">
              <a:spcBef>
                <a:spcPts val="1200"/>
              </a:spcBef>
              <a:spcAft>
                <a:spcPts val="1200"/>
              </a:spcAft>
              <a:buNone/>
            </a:pPr>
            <a:r>
              <a:t/>
            </a:r>
            <a:endParaRPr b="1" sz="2400">
              <a:solidFill>
                <a:schemeClr val="dk1"/>
              </a:solidFill>
            </a:endParaRPr>
          </a:p>
        </p:txBody>
      </p:sp>
      <p:sp>
        <p:nvSpPr>
          <p:cNvPr id="208" name="Google Shape;208;p31"/>
          <p:cNvSpPr txBox="1"/>
          <p:nvPr/>
        </p:nvSpPr>
        <p:spPr>
          <a:xfrm>
            <a:off x="-325" y="1405450"/>
            <a:ext cx="9144000" cy="3738000"/>
          </a:xfrm>
          <a:prstGeom prst="rect">
            <a:avLst/>
          </a:prstGeom>
          <a:no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t/>
            </a:r>
            <a:endParaRPr b="1" sz="2100">
              <a:solidFill>
                <a:schemeClr val="dk1"/>
              </a:solidFill>
              <a:latin typeface="Comfortaa"/>
              <a:ea typeface="Comfortaa"/>
              <a:cs typeface="Comfortaa"/>
              <a:sym typeface="Comfortaa"/>
            </a:endParaRPr>
          </a:p>
          <a:p>
            <a:pPr indent="0" lvl="0" marL="0" rtl="0" algn="l">
              <a:lnSpc>
                <a:spcPct val="115000"/>
              </a:lnSpc>
              <a:spcBef>
                <a:spcPts val="1200"/>
              </a:spcBef>
              <a:spcAft>
                <a:spcPts val="0"/>
              </a:spcAft>
              <a:buNone/>
            </a:pPr>
            <a:r>
              <a:rPr lang="en" sz="2100">
                <a:solidFill>
                  <a:schemeClr val="dk1"/>
                </a:solidFill>
                <a:latin typeface="Comfortaa"/>
                <a:ea typeface="Comfortaa"/>
                <a:cs typeface="Comfortaa"/>
                <a:sym typeface="Comfortaa"/>
              </a:rPr>
              <a:t>This case examines the challenge of maintaining academic integrity in assessments as AI tools make it easier for students to complete homework with minimal effort. Dr. Marcus Lee must develop a grading model that ensures genuine learning and academic integrity.</a:t>
            </a:r>
            <a:endParaRPr sz="2100">
              <a:solidFill>
                <a:schemeClr val="dk1"/>
              </a:solidFill>
              <a:latin typeface="Comfortaa"/>
              <a:ea typeface="Comfortaa"/>
              <a:cs typeface="Comfortaa"/>
              <a:sym typeface="Comfortaa"/>
            </a:endParaRPr>
          </a:p>
          <a:p>
            <a:pPr indent="0" lvl="0" marL="0" rtl="0" algn="l">
              <a:lnSpc>
                <a:spcPct val="115000"/>
              </a:lnSpc>
              <a:spcBef>
                <a:spcPts val="1200"/>
              </a:spcBef>
              <a:spcAft>
                <a:spcPts val="1200"/>
              </a:spcAft>
              <a:buNone/>
            </a:pPr>
            <a:r>
              <a:rPr lang="en" sz="2100">
                <a:solidFill>
                  <a:schemeClr val="dk1"/>
                </a:solidFill>
                <a:latin typeface="Comfortaa"/>
                <a:ea typeface="Comfortaa"/>
                <a:cs typeface="Comfortaa"/>
                <a:sym typeface="Comfortaa"/>
              </a:rPr>
              <a:t>Access </a:t>
            </a:r>
            <a:r>
              <a:rPr lang="en" sz="2100" u="sng">
                <a:solidFill>
                  <a:schemeClr val="hlink"/>
                </a:solidFill>
                <a:latin typeface="Comfortaa"/>
                <a:ea typeface="Comfortaa"/>
                <a:cs typeface="Comfortaa"/>
                <a:sym typeface="Comfortaa"/>
                <a:hlinkClick r:id="rId3"/>
              </a:rPr>
              <a:t>case details here</a:t>
            </a:r>
            <a:r>
              <a:rPr lang="en" sz="2100">
                <a:solidFill>
                  <a:schemeClr val="dk1"/>
                </a:solidFill>
                <a:latin typeface="Comfortaa"/>
                <a:ea typeface="Comfortaa"/>
                <a:cs typeface="Comfortaa"/>
                <a:sym typeface="Comfortaa"/>
              </a:rPr>
              <a:t>.</a:t>
            </a:r>
            <a:endParaRPr sz="2100">
              <a:solidFill>
                <a:schemeClr val="dk1"/>
              </a:solidFill>
              <a:latin typeface="Comfortaa"/>
              <a:ea typeface="Comfortaa"/>
              <a:cs typeface="Comfortaa"/>
              <a:sym typeface="Comfortaa"/>
            </a:endParaRPr>
          </a:p>
        </p:txBody>
      </p:sp>
      <p:sp>
        <p:nvSpPr>
          <p:cNvPr id="209" name="Google Shape;209;p31"/>
          <p:cNvSpPr/>
          <p:nvPr/>
        </p:nvSpPr>
        <p:spPr>
          <a:xfrm>
            <a:off x="7440900" y="0"/>
            <a:ext cx="1703100" cy="640200"/>
          </a:xfrm>
          <a:prstGeom prst="round2DiagRect">
            <a:avLst>
              <a:gd fmla="val 16667" name="adj1"/>
              <a:gd fmla="val 0" name="adj2"/>
            </a:avLst>
          </a:prstGeom>
          <a:solidFill>
            <a:srgbClr val="8AD8F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5959"/>
                </a:solidFill>
                <a:latin typeface="Comfortaa"/>
                <a:ea typeface="Comfortaa"/>
                <a:cs typeface="Comfortaa"/>
                <a:sym typeface="Comfortaa"/>
              </a:rPr>
              <a:t>ADVANCED</a:t>
            </a:r>
            <a:br>
              <a:rPr b="1" lang="en">
                <a:solidFill>
                  <a:srgbClr val="595959"/>
                </a:solidFill>
                <a:latin typeface="Comfortaa"/>
                <a:ea typeface="Comfortaa"/>
                <a:cs typeface="Comfortaa"/>
                <a:sym typeface="Comfortaa"/>
              </a:rPr>
            </a:br>
            <a:r>
              <a:rPr b="1" lang="en">
                <a:solidFill>
                  <a:srgbClr val="595959"/>
                </a:solidFill>
                <a:latin typeface="Comfortaa"/>
                <a:ea typeface="Comfortaa"/>
                <a:cs typeface="Comfortaa"/>
                <a:sym typeface="Comfortaa"/>
              </a:rPr>
              <a:t>ACTIVITY #2</a:t>
            </a:r>
            <a:endParaRPr b="1">
              <a:solidFill>
                <a:srgbClr val="595959"/>
              </a:solidFill>
              <a:latin typeface="Comfortaa"/>
              <a:ea typeface="Comfortaa"/>
              <a:cs typeface="Comfortaa"/>
              <a:sym typeface="Comfortaa"/>
            </a:endParaRPr>
          </a:p>
        </p:txBody>
      </p:sp>
      <p:sp>
        <p:nvSpPr>
          <p:cNvPr id="210" name="Google Shape;210;p31"/>
          <p:cNvSpPr/>
          <p:nvPr/>
        </p:nvSpPr>
        <p:spPr>
          <a:xfrm>
            <a:off x="-325" y="1405450"/>
            <a:ext cx="9144000" cy="410400"/>
          </a:xfrm>
          <a:prstGeom prst="roundRect">
            <a:avLst>
              <a:gd fmla="val 16667" name="adj"/>
            </a:avLst>
          </a:prstGeom>
          <a:solidFill>
            <a:srgbClr val="89596E">
              <a:alpha val="7549"/>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b="1" lang="en" sz="2100">
                <a:solidFill>
                  <a:schemeClr val="dk1"/>
                </a:solidFill>
                <a:latin typeface="Comfortaa"/>
                <a:ea typeface="Comfortaa"/>
                <a:cs typeface="Comfortaa"/>
                <a:sym typeface="Comfortaa"/>
              </a:rPr>
              <a:t>GOAL: </a:t>
            </a:r>
            <a:r>
              <a:rPr lang="en" sz="2100">
                <a:solidFill>
                  <a:schemeClr val="dk1"/>
                </a:solidFill>
                <a:latin typeface="Comfortaa"/>
                <a:ea typeface="Comfortaa"/>
                <a:cs typeface="Comfortaa"/>
                <a:sym typeface="Comfortaa"/>
              </a:rPr>
              <a:t>Devise solutions to a problem involving AI in education.</a:t>
            </a:r>
            <a:endParaRPr>
              <a:latin typeface="Comfortaa"/>
              <a:ea typeface="Comfortaa"/>
              <a:cs typeface="Comfortaa"/>
              <a:sym typeface="Comforta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 name="Shape 63"/>
        <p:cNvGrpSpPr/>
        <p:nvPr/>
      </p:nvGrpSpPr>
      <p:grpSpPr>
        <a:xfrm>
          <a:off x="0" y="0"/>
          <a:ext cx="0" cy="0"/>
          <a:chOff x="0" y="0"/>
          <a:chExt cx="0" cy="0"/>
        </a:xfrm>
      </p:grpSpPr>
      <p:sp>
        <p:nvSpPr>
          <p:cNvPr id="64" name="Google Shape;64;p14"/>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AGENDA</a:t>
            </a:r>
            <a:endParaRPr sz="2400">
              <a:solidFill>
                <a:schemeClr val="lt1"/>
              </a:solidFill>
              <a:latin typeface="Comfortaa"/>
              <a:ea typeface="Comfortaa"/>
              <a:cs typeface="Comfortaa"/>
              <a:sym typeface="Comfortaa"/>
            </a:endParaRPr>
          </a:p>
        </p:txBody>
      </p:sp>
      <p:sp>
        <p:nvSpPr>
          <p:cNvPr id="65" name="Google Shape;65;p14"/>
          <p:cNvSpPr txBox="1"/>
          <p:nvPr/>
        </p:nvSpPr>
        <p:spPr>
          <a:xfrm>
            <a:off x="62400" y="673249"/>
            <a:ext cx="9019200" cy="4420200"/>
          </a:xfrm>
          <a:prstGeom prst="rect">
            <a:avLst/>
          </a:prstGeom>
          <a:solidFill>
            <a:srgbClr val="89596E">
              <a:alpha val="1260"/>
            </a:srgbClr>
          </a:solid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89596E"/>
                </a:solidFill>
                <a:latin typeface="Comfortaa"/>
                <a:ea typeface="Comfortaa"/>
                <a:cs typeface="Comfortaa"/>
                <a:sym typeface="Comfortaa"/>
              </a:rPr>
              <a:t>15 MIN:</a:t>
            </a:r>
            <a:r>
              <a:rPr lang="en" sz="3000">
                <a:solidFill>
                  <a:schemeClr val="dk2"/>
                </a:solidFill>
                <a:latin typeface="Comfortaa"/>
                <a:ea typeface="Comfortaa"/>
                <a:cs typeface="Comfortaa"/>
                <a:sym typeface="Comfortaa"/>
              </a:rPr>
              <a:t> Workshop purpose, goals, and background info on AI in education.</a:t>
            </a:r>
            <a:br>
              <a:rPr lang="en" sz="3000">
                <a:solidFill>
                  <a:schemeClr val="dk2"/>
                </a:solidFill>
                <a:latin typeface="Comfortaa"/>
                <a:ea typeface="Comfortaa"/>
                <a:cs typeface="Comfortaa"/>
                <a:sym typeface="Comfortaa"/>
              </a:rPr>
            </a:br>
            <a:endParaRPr sz="3000">
              <a:solidFill>
                <a:schemeClr val="dk2"/>
              </a:solidFill>
              <a:latin typeface="Comfortaa"/>
              <a:ea typeface="Comfortaa"/>
              <a:cs typeface="Comfortaa"/>
              <a:sym typeface="Comfortaa"/>
            </a:endParaRPr>
          </a:p>
          <a:p>
            <a:pPr indent="0" lvl="0" marL="0" rtl="0" algn="l">
              <a:spcBef>
                <a:spcPts val="0"/>
              </a:spcBef>
              <a:spcAft>
                <a:spcPts val="0"/>
              </a:spcAft>
              <a:buNone/>
            </a:pPr>
            <a:r>
              <a:rPr b="1" lang="en" sz="3000">
                <a:solidFill>
                  <a:srgbClr val="89596E"/>
                </a:solidFill>
                <a:latin typeface="Comfortaa"/>
                <a:ea typeface="Comfortaa"/>
                <a:cs typeface="Comfortaa"/>
                <a:sym typeface="Comfortaa"/>
              </a:rPr>
              <a:t>25 MIN:</a:t>
            </a:r>
            <a:r>
              <a:rPr lang="en" sz="3000">
                <a:solidFill>
                  <a:schemeClr val="dk2"/>
                </a:solidFill>
                <a:latin typeface="Comfortaa"/>
                <a:ea typeface="Comfortaa"/>
                <a:cs typeface="Comfortaa"/>
                <a:sym typeface="Comfortaa"/>
              </a:rPr>
              <a:t> Choose your own AI adventure! Select an activity, explore and share.</a:t>
            </a:r>
            <a:br>
              <a:rPr lang="en" sz="3000">
                <a:solidFill>
                  <a:schemeClr val="dk2"/>
                </a:solidFill>
                <a:latin typeface="Comfortaa"/>
                <a:ea typeface="Comfortaa"/>
                <a:cs typeface="Comfortaa"/>
                <a:sym typeface="Comfortaa"/>
              </a:rPr>
            </a:br>
            <a:endParaRPr sz="3000">
              <a:solidFill>
                <a:schemeClr val="dk2"/>
              </a:solidFill>
              <a:latin typeface="Comfortaa"/>
              <a:ea typeface="Comfortaa"/>
              <a:cs typeface="Comfortaa"/>
              <a:sym typeface="Comfortaa"/>
            </a:endParaRPr>
          </a:p>
          <a:p>
            <a:pPr indent="0" lvl="0" marL="0" rtl="0" algn="l">
              <a:spcBef>
                <a:spcPts val="0"/>
              </a:spcBef>
              <a:spcAft>
                <a:spcPts val="0"/>
              </a:spcAft>
              <a:buNone/>
            </a:pPr>
            <a:r>
              <a:rPr b="1" lang="en" sz="3000">
                <a:solidFill>
                  <a:srgbClr val="89596E"/>
                </a:solidFill>
                <a:latin typeface="Comfortaa"/>
                <a:ea typeface="Comfortaa"/>
                <a:cs typeface="Comfortaa"/>
                <a:sym typeface="Comfortaa"/>
              </a:rPr>
              <a:t>20 MIN:</a:t>
            </a:r>
            <a:r>
              <a:rPr b="1" lang="en" sz="3000">
                <a:solidFill>
                  <a:schemeClr val="dk2"/>
                </a:solidFill>
                <a:latin typeface="Comfortaa"/>
                <a:ea typeface="Comfortaa"/>
                <a:cs typeface="Comfortaa"/>
                <a:sym typeface="Comfortaa"/>
              </a:rPr>
              <a:t> </a:t>
            </a:r>
            <a:r>
              <a:rPr lang="en" sz="3000">
                <a:solidFill>
                  <a:schemeClr val="dk2"/>
                </a:solidFill>
                <a:latin typeface="Comfortaa"/>
                <a:ea typeface="Comfortaa"/>
                <a:cs typeface="Comfortaa"/>
                <a:sym typeface="Comfortaa"/>
              </a:rPr>
              <a:t>Sharing, Q&amp;A and reflection survey.</a:t>
            </a:r>
            <a:endParaRPr sz="3000">
              <a:solidFill>
                <a:schemeClr val="dk2"/>
              </a:solidFill>
              <a:latin typeface="Comfortaa"/>
              <a:ea typeface="Comfortaa"/>
              <a:cs typeface="Comfortaa"/>
              <a:sym typeface="Comfortaa"/>
            </a:endParaRPr>
          </a:p>
          <a:p>
            <a:pPr indent="0" lvl="0" marL="0" rtl="0" algn="l">
              <a:spcBef>
                <a:spcPts val="0"/>
              </a:spcBef>
              <a:spcAft>
                <a:spcPts val="0"/>
              </a:spcAft>
              <a:buNone/>
            </a:pPr>
            <a:r>
              <a:t/>
            </a:r>
            <a:endParaRPr sz="3000">
              <a:solidFill>
                <a:schemeClr val="dk2"/>
              </a:solidFill>
              <a:latin typeface="Comfortaa"/>
              <a:ea typeface="Comfortaa"/>
              <a:cs typeface="Comfortaa"/>
              <a:sym typeface="Comfortaa"/>
            </a:endParaRPr>
          </a:p>
          <a:p>
            <a:pPr indent="0" lvl="0" marL="0" rtl="0" algn="l">
              <a:spcBef>
                <a:spcPts val="0"/>
              </a:spcBef>
              <a:spcAft>
                <a:spcPts val="0"/>
              </a:spcAft>
              <a:buNone/>
            </a:pPr>
            <a:r>
              <a:t/>
            </a:r>
            <a:endParaRPr sz="3000">
              <a:solidFill>
                <a:schemeClr val="dk2"/>
              </a:solidFill>
              <a:latin typeface="Comfortaa"/>
              <a:ea typeface="Comfortaa"/>
              <a:cs typeface="Comfortaa"/>
              <a:sym typeface="Comfortaa"/>
            </a:endParaRPr>
          </a:p>
        </p:txBody>
      </p:sp>
      <p:sp>
        <p:nvSpPr>
          <p:cNvPr id="66" name="Google Shape;66;p14"/>
          <p:cNvSpPr txBox="1"/>
          <p:nvPr/>
        </p:nvSpPr>
        <p:spPr>
          <a:xfrm>
            <a:off x="67150" y="4303375"/>
            <a:ext cx="9019200" cy="790200"/>
          </a:xfrm>
          <a:prstGeom prst="rect">
            <a:avLst/>
          </a:prstGeom>
          <a:solidFill>
            <a:srgbClr val="89596E">
              <a:alpha val="1260"/>
            </a:srgbClr>
          </a:solidFill>
          <a:ln cap="flat" cmpd="sng" w="9525">
            <a:solidFill>
              <a:srgbClr val="59828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598289"/>
                </a:solidFill>
                <a:latin typeface="Comfortaa"/>
                <a:ea typeface="Comfortaa"/>
                <a:cs typeface="Comfortaa"/>
                <a:sym typeface="Comfortaa"/>
              </a:rPr>
              <a:t>ACCESSIBILITY:</a:t>
            </a:r>
            <a:r>
              <a:rPr lang="en" sz="1800">
                <a:solidFill>
                  <a:schemeClr val="dk2"/>
                </a:solidFill>
                <a:latin typeface="Comfortaa"/>
                <a:ea typeface="Comfortaa"/>
                <a:cs typeface="Comfortaa"/>
                <a:sym typeface="Comfortaa"/>
              </a:rPr>
              <a:t> Let me know if you need extra help. </a:t>
            </a:r>
            <a:r>
              <a:rPr lang="en" sz="1800" u="sng">
                <a:solidFill>
                  <a:schemeClr val="accent5"/>
                </a:solidFill>
                <a:latin typeface="Comfortaa"/>
                <a:ea typeface="Comfortaa"/>
                <a:cs typeface="Comfortaa"/>
                <a:sym typeface="Comfortaa"/>
                <a:hlinkClick r:id="rId3">
                  <a:extLst>
                    <a:ext uri="{A12FA001-AC4F-418D-AE19-62706E023703}">
                      <ahyp:hlinkClr val="tx"/>
                    </a:ext>
                  </a:extLst>
                </a:hlinkClick>
              </a:rPr>
              <a:t>Google AI Studio</a:t>
            </a:r>
            <a:r>
              <a:rPr lang="en" sz="1800">
                <a:solidFill>
                  <a:schemeClr val="dk2"/>
                </a:solidFill>
                <a:latin typeface="Comfortaa"/>
                <a:ea typeface="Comfortaa"/>
                <a:cs typeface="Comfortaa"/>
                <a:sym typeface="Comfortaa"/>
              </a:rPr>
              <a:t> “Share your screen” may provide assistance.</a:t>
            </a:r>
            <a:endParaRPr sz="1800">
              <a:solidFill>
                <a:schemeClr val="dk2"/>
              </a:solidFill>
              <a:latin typeface="Comfortaa"/>
              <a:ea typeface="Comfortaa"/>
              <a:cs typeface="Comfortaa"/>
              <a:sym typeface="Comforta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2"/>
          <p:cNvSpPr txBox="1"/>
          <p:nvPr>
            <p:ph type="title"/>
          </p:nvPr>
        </p:nvSpPr>
        <p:spPr>
          <a:xfrm>
            <a:off x="311700" y="513213"/>
            <a:ext cx="85206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89596E"/>
                </a:solidFill>
              </a:rPr>
              <a:t>Thank you for your time.</a:t>
            </a:r>
            <a:endParaRPr sz="4800">
              <a:solidFill>
                <a:srgbClr val="89596E"/>
              </a:solidFill>
            </a:endParaRPr>
          </a:p>
        </p:txBody>
      </p:sp>
      <p:sp>
        <p:nvSpPr>
          <p:cNvPr id="216" name="Google Shape;216;p32"/>
          <p:cNvSpPr txBox="1"/>
          <p:nvPr/>
        </p:nvSpPr>
        <p:spPr>
          <a:xfrm>
            <a:off x="311700" y="1279250"/>
            <a:ext cx="8520600" cy="844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rgbClr val="598289"/>
                </a:solidFill>
                <a:latin typeface="Comfortaa"/>
                <a:ea typeface="Comfortaa"/>
                <a:cs typeface="Comfortaa"/>
                <a:sym typeface="Comfortaa"/>
              </a:rPr>
              <a:t>Questions?</a:t>
            </a:r>
            <a:endParaRPr sz="4800">
              <a:solidFill>
                <a:srgbClr val="598289"/>
              </a:solidFill>
              <a:latin typeface="Comfortaa"/>
              <a:ea typeface="Comfortaa"/>
              <a:cs typeface="Comfortaa"/>
              <a:sym typeface="Comfortaa"/>
            </a:endParaRPr>
          </a:p>
        </p:txBody>
      </p:sp>
      <p:pic>
        <p:nvPicPr>
          <p:cNvPr id="217" name="Google Shape;217;p32"/>
          <p:cNvPicPr preferRelativeResize="0"/>
          <p:nvPr/>
        </p:nvPicPr>
        <p:blipFill rotWithShape="1">
          <a:blip r:embed="rId3">
            <a:alphaModFix/>
          </a:blip>
          <a:srcRect b="0" l="0" r="0" t="4761"/>
          <a:stretch/>
        </p:blipFill>
        <p:spPr>
          <a:xfrm>
            <a:off x="2889887" y="2317381"/>
            <a:ext cx="3364224" cy="264862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pic>
        <p:nvPicPr>
          <p:cNvPr descr="Captain Picard argues for Commander Data's right to be viewed as a sentient being.&#10;&#10;Subscribe to the Star Trek channel HERE: https://www.youtube.com/channel/UCS2zwsVHBYeUCBCjPHfXn6Q?sub_confirmation=1&#10;#StarTrek" id="222" name="Google Shape;222;p33" title="Star Trek: The Next Generation - Sentient Being">
            <a:hlinkClick r:id="rId3"/>
          </p:cNvPr>
          <p:cNvPicPr preferRelativeResize="0"/>
          <p:nvPr/>
        </p:nvPicPr>
        <p:blipFill>
          <a:blip r:embed="rId4">
            <a:alphaModFix/>
          </a:blip>
          <a:stretch>
            <a:fillRect/>
          </a:stretch>
        </p:blipFill>
        <p:spPr>
          <a:xfrm>
            <a:off x="227400" y="127900"/>
            <a:ext cx="8689200" cy="488767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
                                        </p:tgtEl>
                                        <p:attrNameLst>
                                          <p:attrName>style.visibility</p:attrName>
                                        </p:attrNameLst>
                                      </p:cBhvr>
                                      <p:to>
                                        <p:strVal val="visible"/>
                                      </p:to>
                                    </p:set>
                                    <p:animEffect filter="fade" transition="in">
                                      <p:cBhvr>
                                        <p:cTn dur="1000"/>
                                        <p:tgtEl>
                                          <p:spTgt spid="2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5"/>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WORKSHOP GOALS</a:t>
            </a:r>
            <a:endParaRPr sz="2400">
              <a:solidFill>
                <a:schemeClr val="lt1"/>
              </a:solidFill>
              <a:latin typeface="Comfortaa"/>
              <a:ea typeface="Comfortaa"/>
              <a:cs typeface="Comfortaa"/>
              <a:sym typeface="Comfortaa"/>
            </a:endParaRPr>
          </a:p>
        </p:txBody>
      </p:sp>
      <p:pic>
        <p:nvPicPr>
          <p:cNvPr id="72" name="Google Shape;72;p15"/>
          <p:cNvPicPr preferRelativeResize="0"/>
          <p:nvPr/>
        </p:nvPicPr>
        <p:blipFill rotWithShape="1">
          <a:blip r:embed="rId3">
            <a:alphaModFix/>
          </a:blip>
          <a:srcRect b="7159" l="3831" r="2719" t="13820"/>
          <a:stretch/>
        </p:blipFill>
        <p:spPr>
          <a:xfrm>
            <a:off x="1022825" y="550425"/>
            <a:ext cx="7107850" cy="45930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sp>
        <p:nvSpPr>
          <p:cNvPr id="77" name="Google Shape;77;p16"/>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AI CONCERNS</a:t>
            </a:r>
            <a:endParaRPr sz="2400">
              <a:solidFill>
                <a:schemeClr val="lt1"/>
              </a:solidFill>
              <a:latin typeface="Comfortaa"/>
              <a:ea typeface="Comfortaa"/>
              <a:cs typeface="Comfortaa"/>
              <a:sym typeface="Comfortaa"/>
            </a:endParaRPr>
          </a:p>
        </p:txBody>
      </p:sp>
      <p:sp>
        <p:nvSpPr>
          <p:cNvPr id="78" name="Google Shape;78;p16"/>
          <p:cNvSpPr txBox="1"/>
          <p:nvPr/>
        </p:nvSpPr>
        <p:spPr>
          <a:xfrm>
            <a:off x="184350" y="526725"/>
            <a:ext cx="8730600" cy="4487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4800">
                <a:solidFill>
                  <a:schemeClr val="dk2"/>
                </a:solidFill>
                <a:latin typeface="Comfortaa"/>
                <a:ea typeface="Comfortaa"/>
                <a:cs typeface="Comfortaa"/>
                <a:sym typeface="Comfortaa"/>
              </a:rPr>
              <a:t>WHAT ARE YOUR CONCERNS ABOUT AI?</a:t>
            </a:r>
            <a:endParaRPr sz="4800">
              <a:solidFill>
                <a:schemeClr val="dk2"/>
              </a:solidFill>
              <a:latin typeface="Comfortaa"/>
              <a:ea typeface="Comfortaa"/>
              <a:cs typeface="Comfortaa"/>
              <a:sym typeface="Comfortaa"/>
            </a:endParaRPr>
          </a:p>
          <a:p>
            <a:pPr indent="0" lvl="0" marL="0" rtl="0" algn="ctr">
              <a:spcBef>
                <a:spcPts val="0"/>
              </a:spcBef>
              <a:spcAft>
                <a:spcPts val="0"/>
              </a:spcAft>
              <a:buNone/>
            </a:pPr>
            <a:r>
              <a:rPr lang="en" sz="4800">
                <a:solidFill>
                  <a:schemeClr val="dk2"/>
                </a:solidFill>
                <a:latin typeface="Comfortaa"/>
                <a:ea typeface="Comfortaa"/>
                <a:cs typeface="Comfortaa"/>
                <a:sym typeface="Comfortaa"/>
              </a:rPr>
              <a:t>YOUR OWN USE?</a:t>
            </a:r>
            <a:endParaRPr sz="4800">
              <a:solidFill>
                <a:schemeClr val="dk2"/>
              </a:solidFill>
              <a:latin typeface="Comfortaa"/>
              <a:ea typeface="Comfortaa"/>
              <a:cs typeface="Comfortaa"/>
              <a:sym typeface="Comfortaa"/>
            </a:endParaRPr>
          </a:p>
          <a:p>
            <a:pPr indent="0" lvl="0" marL="0" rtl="0" algn="ctr">
              <a:spcBef>
                <a:spcPts val="0"/>
              </a:spcBef>
              <a:spcAft>
                <a:spcPts val="0"/>
              </a:spcAft>
              <a:buNone/>
            </a:pPr>
            <a:r>
              <a:rPr lang="en" sz="4800">
                <a:solidFill>
                  <a:schemeClr val="dk2"/>
                </a:solidFill>
                <a:latin typeface="Comfortaa"/>
                <a:ea typeface="Comfortaa"/>
                <a:cs typeface="Comfortaa"/>
                <a:sym typeface="Comfortaa"/>
              </a:rPr>
              <a:t>STUDENT USE?</a:t>
            </a:r>
            <a:endParaRPr sz="4800">
              <a:solidFill>
                <a:schemeClr val="dk2"/>
              </a:solidFill>
              <a:latin typeface="Comfortaa"/>
              <a:ea typeface="Comfortaa"/>
              <a:cs typeface="Comfortaa"/>
              <a:sym typeface="Comforta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BACKGROUND: </a:t>
            </a:r>
            <a:r>
              <a:rPr lang="en" sz="2400">
                <a:solidFill>
                  <a:schemeClr val="lt1"/>
                </a:solidFill>
                <a:latin typeface="Comfortaa"/>
                <a:ea typeface="Comfortaa"/>
                <a:cs typeface="Comfortaa"/>
                <a:sym typeface="Comfortaa"/>
              </a:rPr>
              <a:t>WHAT IS AI?</a:t>
            </a:r>
            <a:endParaRPr sz="2400">
              <a:solidFill>
                <a:schemeClr val="lt1"/>
              </a:solidFill>
              <a:latin typeface="Comfortaa"/>
              <a:ea typeface="Comfortaa"/>
              <a:cs typeface="Comfortaa"/>
              <a:sym typeface="Comfortaa"/>
            </a:endParaRPr>
          </a:p>
        </p:txBody>
      </p:sp>
      <p:pic>
        <p:nvPicPr>
          <p:cNvPr descr="Don't forget to take the quiz at 04:22! Comment below what you think is the right answer, to be one of the 3 lucky winners who can win Amazon vouchers worth INR 500 or $10! (Depending on your location). What are you waiting for? Winners will be announced on Nov 13th, 2024.&#10;In this video on Introduction to Generative AI video, you’ll join Emma, a graphic designer, as she learns about Generative AI—a type of AI that can create new things like images, text, music, and even videos. Emma explores tools like ChatGPT and DALL·E to see how they make original designs, stories, and more. We’ll break down what makes Generative AI different from other types of AI. Instead of just analyzing data, it creates something new based on patterns it learns from large datasets. &#10;&#10;You’ll see how AI is used in:&#10;Writing and Content: Tools that generate blog posts, stories, or essays from simple prompts.&#10;Art and Design: AI that can make unique images based on text descriptions.&#10;Music and Audio: How AI can compose music or even replicate voices.&#10;Healthcare: AI models that help simulate medical data for research.&#10;&#10;🔥Purdue - Applied Generative AI Specialization  - https://www.simplilearn.com/applied-ai-course?utm_campaign=NRmAXDWJVnU&amp;utm_medium=DescriptionFirstFold&amp;utm_source=Youtube&#10;🔥Professional Certificate Program in Generative AI and Machine Learning - IITG (India Only)  - https://www.simplilearn.com/iitg-generative-ai-machine-learning-program?utm_campaign=NRmAXDWJVnU&amp;utm_medium=DescriptionFirstFold&amp;utm_source=Youtube&#10;🔥Advanced Executive Program In Applied Generative AI - https://www.simplilearn.com/applied-generative-ai-course?utm_campaign=NRmAXDWJVnU&amp;utm_medium=DescriptionFirstFold&amp;utm_source=Youtube&#10;&#10;We’ll also explain how Generative AI works in simple steps—from learning with large datasets to improving through feedback.&#10;&#10;In just 5 minutes you'll learn&#10;- What is Generative AI with an example&#10;- Generative Ai Applications&#10;- How does generative AI Work?&#10;- How AI is simplifying complex tasks in everyday life.&#10;&#10;At the end, there’s a quick quiz to test what you learned, so drop your answer in the comments below! &#10;Chapters :&#10;00:00 Introduction To Generative aI&#10;00:22 What Is Generative AI?&#10;01:05 Generative aI Applications&#10;01:44 How Generative AI Works?&#10;04:22 Quiz&#10;&#10;✅ Subscribe to our Channel to learn more about the top Technologies: https://bit.ly/2VT4WtH&#10;&#10;⏩ Check out More AI and ML Videos By Simplilearn: https://www.youtube.com/playlist?list=PLEiEAq2VkUULyr_ftxpHB6DumOq1Zz2hq&#10;&#10;#GenerativeAI #AI #GenAI #ArtificialIntelligence #simplilearn #2025 &#10;&#10;➡️ About Professional Certificate Program in Generative AI and Machine Learning&#10;&#10;Dive into the future of AI with our Generative AI &amp; Machine Learning course, in collaboration with E&amp;ICT Academy, IIT Guwahati. Learn tools like ChatGPT, OpenAI, Hugging Face, Python, and more. Join masterclasses led by IITG faculty, engage in hands-on projects, and earn Executive Alumni Status.&#10;&#10;Key Features:&#10;✅ Program completion certificate from E&amp;ICT Academy, IIT Guwahati&#10;✅ Curriculum delivered in live virtual classes by seasoned industry experts&#10;✅ Exposure to the latest AI advancements, such as generative AI, LLMs, and prompt engineering&#10;✅ Interactive live-virtual masterclasses delivered by esteemed IIT Guwahati faculty&#10;✅ Opportunity to earn an 'Executive Alumni Status' from E&amp;ICT Academy, IIT Guwahati&#10;✅ Eligibility for a campus immersion program organized at IIT Guwahati&#10;✅ Exclusive hackathons and “ask-me-anything” sessions by IBM&#10;✅ Certificates for IBM courses and industry masterclasses by IBM experts&#10;✅ Practical learning through 25+ hands-on projects and 3 industry-oriented capstone projects&#10;✅ Access to a wide array of AI tools such as ChatGPT, Hugging Face, DALL-E 2, Midjourney and more&#10;✅ Simplilearn's JobAssist helps you get noticed by top hiring companies&#10;&#10;Skills Covered:&#10;✅ Generative AI&#10;✅ Prompt Engineering&#10;✅ Chatbot Development&#10;✅ Supervised and Unsupervised Learning&#10;✅ Model Training and Optimization&#10;✅ Model Evaluation and Validation&#10;✅ Ensemble Methods&#10;✅ Deep Learning&#10;✅ Natural Language Processing&#10;✅ Computer Vision&#10;✅ Reinforcement Learning&#10;✅ Machine Learning Algorithms&#10;✅ Speech Recognition&#10;✅ Statistics&#10;&#10;Learning Path:&#10;✅ IITG AI: Program Induction&#10;✅ IITG AI: Programming Fundamentals&#10;✅ IITG AI: Python for Data Science (IBM)&#10;✅ IITG AI: Applied Data Science with Python&#10;✅ IITG AI: Machine Learning&#10;✅ IITG AI: Deep Learning with TensorFlow (IBM)&#10;✅ IITG AI: Deep Learning Specialization&#10;✅ IITG AI: Essentials of Generative AI, Prompt Engineering &amp; ChatGPT&#10;✅ IITG AI: Advanced Generative AI&#10;✅ IITG AI: Capstone&#10;Electives:&#10;✅ IITG AI: ADL &amp; Computer Vision&#10;✅ IITG AI: NLP and Speech Recognition&#10;✅ IITG AI: Reinforcement Learning&#10;✅ IITG AI: Academic Masterclass&#10;✅ IITG AI: Industry Masterclass&#10;&#10;👉 Learn More At: https://www.simplilearn.com/iitg-generative-ai-machine-learning-program?utm_campaign=NRmAXDWJVnU&amp;utm_medium=Description&amp;utm_source=Youtube" id="84" name="Google Shape;84;p17" title="Generative AI Explained In 5 Minutes | What Is GenAI? | Introduction To Generative AI | Simplilearn">
            <a:hlinkClick r:id="rId3"/>
          </p:cNvPr>
          <p:cNvPicPr preferRelativeResize="0"/>
          <p:nvPr/>
        </p:nvPicPr>
        <p:blipFill>
          <a:blip r:embed="rId4">
            <a:alphaModFix/>
          </a:blip>
          <a:stretch>
            <a:fillRect/>
          </a:stretch>
        </p:blipFill>
        <p:spPr>
          <a:xfrm>
            <a:off x="508150" y="499425"/>
            <a:ext cx="8127689" cy="457182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8"/>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EXAMPLES OF AI USE IN HIGHER ED:</a:t>
            </a:r>
            <a:endParaRPr sz="2400">
              <a:solidFill>
                <a:schemeClr val="lt1"/>
              </a:solidFill>
              <a:latin typeface="Comfortaa"/>
              <a:ea typeface="Comfortaa"/>
              <a:cs typeface="Comfortaa"/>
              <a:sym typeface="Comfortaa"/>
            </a:endParaRPr>
          </a:p>
        </p:txBody>
      </p:sp>
      <p:sp>
        <p:nvSpPr>
          <p:cNvPr id="90" name="Google Shape;90;p18"/>
          <p:cNvSpPr txBox="1"/>
          <p:nvPr/>
        </p:nvSpPr>
        <p:spPr>
          <a:xfrm>
            <a:off x="62400" y="495125"/>
            <a:ext cx="9019200" cy="4598400"/>
          </a:xfrm>
          <a:prstGeom prst="rect">
            <a:avLst/>
          </a:prstGeom>
          <a:solidFill>
            <a:srgbClr val="89596E">
              <a:alpha val="1260"/>
            </a:srgbClr>
          </a:solidFill>
          <a:ln cap="flat" cmpd="sng" w="9525">
            <a:solidFill>
              <a:srgbClr val="89596E"/>
            </a:solidFill>
            <a:prstDash val="solid"/>
            <a:round/>
            <a:headEnd len="sm" w="sm" type="none"/>
            <a:tailEnd len="sm" w="sm" type="none"/>
          </a:ln>
        </p:spPr>
        <p:txBody>
          <a:bodyPr anchorCtr="0" anchor="t" bIns="91425" lIns="91425" spcFirstLastPara="1" rIns="91425" wrap="square" tIns="91425">
            <a:noAutofit/>
          </a:bodyPr>
          <a:lstStyle/>
          <a:p>
            <a:pPr indent="-381000" lvl="0" marL="457200" rtl="0" algn="l">
              <a:spcBef>
                <a:spcPts val="0"/>
              </a:spcBef>
              <a:spcAft>
                <a:spcPts val="0"/>
              </a:spcAft>
              <a:buClr>
                <a:srgbClr val="666666"/>
              </a:buClr>
              <a:buSzPts val="2400"/>
              <a:buFont typeface="Comfortaa"/>
              <a:buChar char="●"/>
            </a:pPr>
            <a:r>
              <a:rPr b="1" lang="en" sz="2400">
                <a:solidFill>
                  <a:srgbClr val="666666"/>
                </a:solidFill>
                <a:latin typeface="Comfortaa"/>
                <a:ea typeface="Comfortaa"/>
                <a:cs typeface="Comfortaa"/>
                <a:sym typeface="Comfortaa"/>
              </a:rPr>
              <a:t>Composing</a:t>
            </a:r>
            <a:r>
              <a:rPr b="1" lang="en" sz="2400">
                <a:solidFill>
                  <a:srgbClr val="666666"/>
                </a:solidFill>
                <a:latin typeface="Comfortaa"/>
                <a:ea typeface="Comfortaa"/>
                <a:cs typeface="Comfortaa"/>
                <a:sym typeface="Comfortaa"/>
              </a:rPr>
              <a:t> email, evaluate tone, professionalism, etc.</a:t>
            </a:r>
            <a:endParaRPr b="1" sz="2400">
              <a:solidFill>
                <a:srgbClr val="666666"/>
              </a:solidFill>
              <a:latin typeface="Comfortaa"/>
              <a:ea typeface="Comfortaa"/>
              <a:cs typeface="Comfortaa"/>
              <a:sym typeface="Comfortaa"/>
            </a:endParaRPr>
          </a:p>
          <a:p>
            <a:pPr indent="-381000" lvl="0" marL="457200" rtl="0" algn="l">
              <a:spcBef>
                <a:spcPts val="0"/>
              </a:spcBef>
              <a:spcAft>
                <a:spcPts val="0"/>
              </a:spcAft>
              <a:buClr>
                <a:srgbClr val="666666"/>
              </a:buClr>
              <a:buSzPts val="2400"/>
              <a:buFont typeface="Comfortaa"/>
              <a:buChar char="●"/>
            </a:pPr>
            <a:r>
              <a:rPr b="1" lang="en" sz="2400">
                <a:solidFill>
                  <a:srgbClr val="666666"/>
                </a:solidFill>
                <a:latin typeface="Comfortaa"/>
                <a:ea typeface="Comfortaa"/>
                <a:cs typeface="Comfortaa"/>
                <a:sym typeface="Comfortaa"/>
              </a:rPr>
              <a:t>Tutorials and assistance (e.g., D2L/Graphpad).</a:t>
            </a:r>
            <a:endParaRPr b="1" sz="2400">
              <a:solidFill>
                <a:srgbClr val="666666"/>
              </a:solidFill>
              <a:latin typeface="Comfortaa"/>
              <a:ea typeface="Comfortaa"/>
              <a:cs typeface="Comfortaa"/>
              <a:sym typeface="Comfortaa"/>
            </a:endParaRPr>
          </a:p>
          <a:p>
            <a:pPr indent="-381000" lvl="0" marL="457200" rtl="0" algn="l">
              <a:spcBef>
                <a:spcPts val="0"/>
              </a:spcBef>
              <a:spcAft>
                <a:spcPts val="0"/>
              </a:spcAft>
              <a:buClr>
                <a:srgbClr val="666666"/>
              </a:buClr>
              <a:buSzPts val="2400"/>
              <a:buFont typeface="Comfortaa"/>
              <a:buChar char="●"/>
            </a:pPr>
            <a:r>
              <a:rPr b="1" lang="en" sz="2400">
                <a:solidFill>
                  <a:srgbClr val="666666"/>
                </a:solidFill>
                <a:latin typeface="Comfortaa"/>
                <a:ea typeface="Comfortaa"/>
                <a:cs typeface="Comfortaa"/>
                <a:sym typeface="Comfortaa"/>
              </a:rPr>
              <a:t>Brainstorming/idea generation (e.g., I have an idea, what do you think?)</a:t>
            </a:r>
            <a:endParaRPr b="1" sz="2400">
              <a:solidFill>
                <a:srgbClr val="666666"/>
              </a:solidFill>
              <a:latin typeface="Comfortaa"/>
              <a:ea typeface="Comfortaa"/>
              <a:cs typeface="Comfortaa"/>
              <a:sym typeface="Comfortaa"/>
            </a:endParaRPr>
          </a:p>
          <a:p>
            <a:pPr indent="-381000" lvl="0" marL="457200" rtl="0" algn="l">
              <a:spcBef>
                <a:spcPts val="0"/>
              </a:spcBef>
              <a:spcAft>
                <a:spcPts val="0"/>
              </a:spcAft>
              <a:buClr>
                <a:srgbClr val="666666"/>
              </a:buClr>
              <a:buSzPts val="2400"/>
              <a:buFont typeface="Comfortaa"/>
              <a:buChar char="●"/>
            </a:pPr>
            <a:r>
              <a:rPr b="1" lang="en" sz="2400">
                <a:solidFill>
                  <a:srgbClr val="666666"/>
                </a:solidFill>
                <a:latin typeface="Comfortaa"/>
                <a:ea typeface="Comfortaa"/>
                <a:cs typeface="Comfortaa"/>
                <a:sym typeface="Comfortaa"/>
              </a:rPr>
              <a:t>Understanding concepts (e.g., explain X in simple terms)</a:t>
            </a:r>
            <a:endParaRPr b="1" sz="2400">
              <a:solidFill>
                <a:srgbClr val="666666"/>
              </a:solidFill>
              <a:latin typeface="Comfortaa"/>
              <a:ea typeface="Comfortaa"/>
              <a:cs typeface="Comfortaa"/>
              <a:sym typeface="Comfortaa"/>
            </a:endParaRPr>
          </a:p>
          <a:p>
            <a:pPr indent="-381000" lvl="0" marL="457200" rtl="0" algn="l">
              <a:spcBef>
                <a:spcPts val="0"/>
              </a:spcBef>
              <a:spcAft>
                <a:spcPts val="0"/>
              </a:spcAft>
              <a:buClr>
                <a:srgbClr val="666666"/>
              </a:buClr>
              <a:buSzPts val="2400"/>
              <a:buFont typeface="Comfortaa"/>
              <a:buChar char="●"/>
            </a:pPr>
            <a:r>
              <a:rPr b="1" lang="en" sz="2400">
                <a:solidFill>
                  <a:srgbClr val="666666"/>
                </a:solidFill>
                <a:latin typeface="Comfortaa"/>
                <a:ea typeface="Comfortaa"/>
                <a:cs typeface="Comfortaa"/>
                <a:sym typeface="Comfortaa"/>
              </a:rPr>
              <a:t>Research a topic that would take a long time (e.g., ChatGPT Deep Research)</a:t>
            </a:r>
            <a:endParaRPr b="1" sz="2400">
              <a:solidFill>
                <a:srgbClr val="666666"/>
              </a:solidFill>
              <a:latin typeface="Comfortaa"/>
              <a:ea typeface="Comfortaa"/>
              <a:cs typeface="Comfortaa"/>
              <a:sym typeface="Comfortaa"/>
            </a:endParaRPr>
          </a:p>
          <a:p>
            <a:pPr indent="-381000" lvl="0" marL="457200" rtl="0" algn="l">
              <a:spcBef>
                <a:spcPts val="0"/>
              </a:spcBef>
              <a:spcAft>
                <a:spcPts val="0"/>
              </a:spcAft>
              <a:buClr>
                <a:srgbClr val="666666"/>
              </a:buClr>
              <a:buSzPts val="2400"/>
              <a:buFont typeface="Comfortaa"/>
              <a:buChar char="●"/>
            </a:pPr>
            <a:r>
              <a:rPr b="1" lang="en" sz="2400">
                <a:solidFill>
                  <a:srgbClr val="666666"/>
                </a:solidFill>
                <a:latin typeface="Comfortaa"/>
                <a:ea typeface="Comfortaa"/>
                <a:cs typeface="Comfortaa"/>
                <a:sym typeface="Comfortaa"/>
              </a:rPr>
              <a:t>Student</a:t>
            </a:r>
            <a:r>
              <a:rPr b="1" lang="en" sz="2400">
                <a:solidFill>
                  <a:srgbClr val="666666"/>
                </a:solidFill>
                <a:latin typeface="Comfortaa"/>
                <a:ea typeface="Comfortaa"/>
                <a:cs typeface="Comfortaa"/>
                <a:sym typeface="Comfortaa"/>
              </a:rPr>
              <a:t> support (e.g., AI course tutors)</a:t>
            </a:r>
            <a:endParaRPr b="1" sz="2400">
              <a:solidFill>
                <a:srgbClr val="666666"/>
              </a:solidFill>
              <a:latin typeface="Comfortaa"/>
              <a:ea typeface="Comfortaa"/>
              <a:cs typeface="Comfortaa"/>
              <a:sym typeface="Comfortaa"/>
            </a:endParaRPr>
          </a:p>
          <a:p>
            <a:pPr indent="-381000" lvl="0" marL="457200" rtl="0" algn="l">
              <a:spcBef>
                <a:spcPts val="0"/>
              </a:spcBef>
              <a:spcAft>
                <a:spcPts val="0"/>
              </a:spcAft>
              <a:buClr>
                <a:srgbClr val="666666"/>
              </a:buClr>
              <a:buSzPts val="2400"/>
              <a:buFont typeface="Comfortaa"/>
              <a:buChar char="●"/>
            </a:pPr>
            <a:r>
              <a:rPr b="1" lang="en" sz="2400">
                <a:solidFill>
                  <a:srgbClr val="666666"/>
                </a:solidFill>
                <a:latin typeface="Comfortaa"/>
                <a:ea typeface="Comfortaa"/>
                <a:cs typeface="Comfortaa"/>
                <a:sym typeface="Comfortaa"/>
              </a:rPr>
              <a:t>Lecture video script generation.</a:t>
            </a:r>
            <a:endParaRPr b="1" sz="2400">
              <a:solidFill>
                <a:srgbClr val="666666"/>
              </a:solidFill>
              <a:latin typeface="Comfortaa"/>
              <a:ea typeface="Comfortaa"/>
              <a:cs typeface="Comfortaa"/>
              <a:sym typeface="Comfortaa"/>
            </a:endParaRPr>
          </a:p>
          <a:p>
            <a:pPr indent="-381000" lvl="0" marL="457200" rtl="0" algn="l">
              <a:spcBef>
                <a:spcPts val="0"/>
              </a:spcBef>
              <a:spcAft>
                <a:spcPts val="0"/>
              </a:spcAft>
              <a:buClr>
                <a:srgbClr val="666666"/>
              </a:buClr>
              <a:buSzPts val="2400"/>
              <a:buFont typeface="Comfortaa"/>
              <a:buChar char="●"/>
            </a:pPr>
            <a:r>
              <a:rPr b="1" lang="en" sz="2400">
                <a:solidFill>
                  <a:srgbClr val="666666"/>
                </a:solidFill>
                <a:latin typeface="Comfortaa"/>
                <a:ea typeface="Comfortaa"/>
                <a:cs typeface="Comfortaa"/>
                <a:sym typeface="Comfortaa"/>
              </a:rPr>
              <a:t>Feedback on writing (e.g., emails, course content).</a:t>
            </a:r>
            <a:endParaRPr b="1" sz="2400">
              <a:solidFill>
                <a:srgbClr val="666666"/>
              </a:solidFill>
              <a:latin typeface="Comfortaa"/>
              <a:ea typeface="Comfortaa"/>
              <a:cs typeface="Comfortaa"/>
              <a:sym typeface="Comforta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9"/>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BACKGROUND: AI VS HUMAN THINKING</a:t>
            </a:r>
            <a:endParaRPr sz="2400">
              <a:solidFill>
                <a:schemeClr val="lt1"/>
              </a:solidFill>
              <a:latin typeface="Comfortaa"/>
              <a:ea typeface="Comfortaa"/>
              <a:cs typeface="Comfortaa"/>
              <a:sym typeface="Comfortaa"/>
            </a:endParaRPr>
          </a:p>
        </p:txBody>
      </p:sp>
      <p:pic>
        <p:nvPicPr>
          <p:cNvPr id="96" name="Google Shape;96;p19"/>
          <p:cNvPicPr preferRelativeResize="0"/>
          <p:nvPr/>
        </p:nvPicPr>
        <p:blipFill>
          <a:blip r:embed="rId3">
            <a:alphaModFix/>
          </a:blip>
          <a:stretch>
            <a:fillRect/>
          </a:stretch>
        </p:blipFill>
        <p:spPr>
          <a:xfrm>
            <a:off x="6504425" y="-73937"/>
            <a:ext cx="578125" cy="578125"/>
          </a:xfrm>
          <a:prstGeom prst="rect">
            <a:avLst/>
          </a:prstGeom>
          <a:noFill/>
          <a:ln>
            <a:noFill/>
          </a:ln>
        </p:spPr>
      </p:pic>
      <p:pic>
        <p:nvPicPr>
          <p:cNvPr id="97" name="Google Shape;97;p19"/>
          <p:cNvPicPr preferRelativeResize="0"/>
          <p:nvPr/>
        </p:nvPicPr>
        <p:blipFill>
          <a:blip r:embed="rId4">
            <a:alphaModFix/>
          </a:blip>
          <a:stretch>
            <a:fillRect/>
          </a:stretch>
        </p:blipFill>
        <p:spPr>
          <a:xfrm>
            <a:off x="152400" y="656587"/>
            <a:ext cx="8720123" cy="433451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0"/>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BACKGROUND:</a:t>
            </a:r>
            <a:r>
              <a:rPr lang="en" sz="2400">
                <a:solidFill>
                  <a:schemeClr val="lt1"/>
                </a:solidFill>
                <a:latin typeface="Comfortaa"/>
                <a:ea typeface="Comfortaa"/>
                <a:cs typeface="Comfortaa"/>
                <a:sym typeface="Comfortaa"/>
              </a:rPr>
              <a:t> LIMITATIONS OF AI</a:t>
            </a:r>
            <a:endParaRPr sz="2400">
              <a:solidFill>
                <a:schemeClr val="lt1"/>
              </a:solidFill>
              <a:latin typeface="Comfortaa"/>
              <a:ea typeface="Comfortaa"/>
              <a:cs typeface="Comfortaa"/>
              <a:sym typeface="Comfortaa"/>
            </a:endParaRPr>
          </a:p>
        </p:txBody>
      </p:sp>
      <p:sp>
        <p:nvSpPr>
          <p:cNvPr id="103" name="Google Shape;103;p20"/>
          <p:cNvSpPr txBox="1"/>
          <p:nvPr/>
        </p:nvSpPr>
        <p:spPr>
          <a:xfrm>
            <a:off x="2295750" y="975325"/>
            <a:ext cx="4552500" cy="582900"/>
          </a:xfrm>
          <a:prstGeom prst="rect">
            <a:avLst/>
          </a:prstGeom>
          <a:noFill/>
          <a:ln cap="flat" cmpd="sng" w="19050">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3000">
                <a:solidFill>
                  <a:srgbClr val="666666"/>
                </a:solidFill>
                <a:latin typeface="Comfortaa"/>
                <a:ea typeface="Comfortaa"/>
                <a:cs typeface="Comfortaa"/>
                <a:sym typeface="Comfortaa"/>
              </a:rPr>
              <a:t>Similar to the Internet</a:t>
            </a:r>
            <a:endParaRPr sz="3000">
              <a:solidFill>
                <a:srgbClr val="666666"/>
              </a:solidFill>
              <a:latin typeface="Comfortaa"/>
              <a:ea typeface="Comfortaa"/>
              <a:cs typeface="Comfortaa"/>
              <a:sym typeface="Comfortaa"/>
            </a:endParaRPr>
          </a:p>
        </p:txBody>
      </p:sp>
      <p:pic>
        <p:nvPicPr>
          <p:cNvPr descr="The image is an infographic with five connected sections, each highlighting a key factor related to AI. Each section has a unique color and icon, with descriptive text below:&#10;&#10;Historical Background (Yellow section, currency-related icon)&#10;&#10;AI has been around since the 1940s, rooted in neural networks.&#10;Limitations (Green section, human-head circuit icon)&#10;&#10;AI only sounds human and does not possess emotions, thoughts, or motivations.&#10;Misinformation (Teal section, warning triangle icon)&#10;&#10;AI can generate false or misleading information, known as &quot;hallucinations.&quot;&#10;Bias (Blue section, person and image icon)&#10;&#10;Because it was trained on the Internet, AI can perpetuate human biases, including racism and sexism.&#10;Potential (Light blue section, book and upward-trending arrow icon)&#10;&#10;AI has vast potential to improve various fields, such as healthcare and education.&#10;The infographic visually presents both the challenges and opportunities of AI in a structured format." id="104" name="Google Shape;104;p20"/>
          <p:cNvPicPr preferRelativeResize="0"/>
          <p:nvPr/>
        </p:nvPicPr>
        <p:blipFill rotWithShape="1">
          <a:blip r:embed="rId3">
            <a:alphaModFix/>
          </a:blip>
          <a:srcRect b="9914" l="2586" r="1984" t="18395"/>
          <a:stretch/>
        </p:blipFill>
        <p:spPr>
          <a:xfrm>
            <a:off x="201638" y="1481475"/>
            <a:ext cx="8740726" cy="33657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p:nvPr/>
        </p:nvSpPr>
        <p:spPr>
          <a:xfrm>
            <a:off x="9400" y="10975"/>
            <a:ext cx="9134700" cy="408300"/>
          </a:xfrm>
          <a:prstGeom prst="roundRect">
            <a:avLst>
              <a:gd fmla="val 16667" name="adj"/>
            </a:avLst>
          </a:prstGeom>
          <a:solidFill>
            <a:srgbClr val="598289"/>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sz="2400">
                <a:solidFill>
                  <a:schemeClr val="lt1"/>
                </a:solidFill>
                <a:latin typeface="Comfortaa"/>
                <a:ea typeface="Comfortaa"/>
                <a:cs typeface="Comfortaa"/>
                <a:sym typeface="Comfortaa"/>
              </a:rPr>
              <a:t>PROS AND CONS OF AI IN EDUCATION</a:t>
            </a:r>
            <a:endParaRPr sz="2400">
              <a:solidFill>
                <a:schemeClr val="lt1"/>
              </a:solidFill>
              <a:latin typeface="Comfortaa"/>
              <a:ea typeface="Comfortaa"/>
              <a:cs typeface="Comfortaa"/>
              <a:sym typeface="Comfortaa"/>
            </a:endParaRPr>
          </a:p>
        </p:txBody>
      </p:sp>
      <p:pic>
        <p:nvPicPr>
          <p:cNvPr id="110" name="Google Shape;110;p21"/>
          <p:cNvPicPr preferRelativeResize="0"/>
          <p:nvPr/>
        </p:nvPicPr>
        <p:blipFill>
          <a:blip r:embed="rId3">
            <a:alphaModFix/>
          </a:blip>
          <a:stretch>
            <a:fillRect/>
          </a:stretch>
        </p:blipFill>
        <p:spPr>
          <a:xfrm>
            <a:off x="1112238" y="680450"/>
            <a:ext cx="6919516" cy="42132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