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518" r:id="rId2"/>
    <p:sldId id="519" r:id="rId3"/>
    <p:sldId id="740" r:id="rId4"/>
    <p:sldId id="741" r:id="rId5"/>
    <p:sldId id="742" r:id="rId6"/>
    <p:sldId id="520" r:id="rId7"/>
    <p:sldId id="521" r:id="rId8"/>
    <p:sldId id="522" r:id="rId9"/>
    <p:sldId id="523" r:id="rId10"/>
    <p:sldId id="524" r:id="rId11"/>
    <p:sldId id="525" r:id="rId12"/>
    <p:sldId id="526" r:id="rId13"/>
    <p:sldId id="743" r:id="rId14"/>
    <p:sldId id="527" r:id="rId15"/>
    <p:sldId id="528" r:id="rId16"/>
    <p:sldId id="529" r:id="rId17"/>
    <p:sldId id="530" r:id="rId18"/>
    <p:sldId id="531" r:id="rId19"/>
    <p:sldId id="533" r:id="rId20"/>
    <p:sldId id="534" r:id="rId21"/>
    <p:sldId id="535" r:id="rId22"/>
    <p:sldId id="536" r:id="rId23"/>
    <p:sldId id="537" r:id="rId24"/>
    <p:sldId id="538" r:id="rId25"/>
    <p:sldId id="539" r:id="rId26"/>
    <p:sldId id="540" r:id="rId27"/>
    <p:sldId id="541" r:id="rId28"/>
    <p:sldId id="544" r:id="rId29"/>
    <p:sldId id="545" r:id="rId30"/>
    <p:sldId id="546" r:id="rId31"/>
    <p:sldId id="547" r:id="rId32"/>
    <p:sldId id="744" r:id="rId33"/>
    <p:sldId id="548" r:id="rId34"/>
    <p:sldId id="549" r:id="rId35"/>
    <p:sldId id="550" r:id="rId36"/>
    <p:sldId id="551" r:id="rId37"/>
    <p:sldId id="552" r:id="rId38"/>
    <p:sldId id="553" r:id="rId39"/>
    <p:sldId id="554" r:id="rId40"/>
    <p:sldId id="555" r:id="rId41"/>
    <p:sldId id="557" r:id="rId42"/>
    <p:sldId id="558" r:id="rId43"/>
    <p:sldId id="559" r:id="rId44"/>
    <p:sldId id="560" r:id="rId45"/>
    <p:sldId id="561" r:id="rId46"/>
    <p:sldId id="562" r:id="rId47"/>
    <p:sldId id="563" r:id="rId48"/>
    <p:sldId id="564" r:id="rId49"/>
    <p:sldId id="565" r:id="rId50"/>
    <p:sldId id="566" r:id="rId51"/>
    <p:sldId id="567" r:id="rId52"/>
    <p:sldId id="570" r:id="rId53"/>
    <p:sldId id="571" r:id="rId54"/>
    <p:sldId id="572" r:id="rId55"/>
    <p:sldId id="573" r:id="rId56"/>
    <p:sldId id="745" r:id="rId57"/>
    <p:sldId id="574" r:id="rId58"/>
    <p:sldId id="575" r:id="rId59"/>
    <p:sldId id="576" r:id="rId60"/>
    <p:sldId id="577" r:id="rId61"/>
    <p:sldId id="578" r:id="rId62"/>
    <p:sldId id="579" r:id="rId63"/>
    <p:sldId id="580" r:id="rId64"/>
    <p:sldId id="581" r:id="rId65"/>
    <p:sldId id="583" r:id="rId66"/>
    <p:sldId id="585" r:id="rId67"/>
    <p:sldId id="586" r:id="rId68"/>
    <p:sldId id="587" r:id="rId69"/>
    <p:sldId id="588" r:id="rId70"/>
    <p:sldId id="589" r:id="rId71"/>
    <p:sldId id="590" r:id="rId72"/>
    <p:sldId id="591" r:id="rId73"/>
    <p:sldId id="592" r:id="rId74"/>
    <p:sldId id="593" r:id="rId75"/>
    <p:sldId id="596" r:id="rId76"/>
    <p:sldId id="597" r:id="rId77"/>
    <p:sldId id="598" r:id="rId78"/>
    <p:sldId id="599" r:id="rId79"/>
    <p:sldId id="746" r:id="rId80"/>
    <p:sldId id="747" r:id="rId81"/>
    <p:sldId id="600" r:id="rId82"/>
    <p:sldId id="601" r:id="rId83"/>
    <p:sldId id="602" r:id="rId84"/>
    <p:sldId id="603" r:id="rId85"/>
    <p:sldId id="604" r:id="rId86"/>
    <p:sldId id="748" r:id="rId87"/>
    <p:sldId id="605" r:id="rId88"/>
    <p:sldId id="606" r:id="rId89"/>
    <p:sldId id="607" r:id="rId90"/>
    <p:sldId id="611" r:id="rId91"/>
    <p:sldId id="612" r:id="rId92"/>
    <p:sldId id="613" r:id="rId93"/>
    <p:sldId id="614" r:id="rId94"/>
    <p:sldId id="615" r:id="rId95"/>
    <p:sldId id="618" r:id="rId96"/>
    <p:sldId id="619" r:id="rId97"/>
    <p:sldId id="622" r:id="rId98"/>
    <p:sldId id="623" r:id="rId99"/>
    <p:sldId id="624" r:id="rId100"/>
    <p:sldId id="625" r:id="rId101"/>
    <p:sldId id="626" r:id="rId102"/>
    <p:sldId id="749" r:id="rId103"/>
    <p:sldId id="627" r:id="rId104"/>
    <p:sldId id="628" r:id="rId105"/>
    <p:sldId id="629" r:id="rId106"/>
    <p:sldId id="630" r:id="rId107"/>
    <p:sldId id="632" r:id="rId108"/>
    <p:sldId id="633" r:id="rId109"/>
    <p:sldId id="636" r:id="rId110"/>
    <p:sldId id="637" r:id="rId111"/>
    <p:sldId id="638" r:id="rId112"/>
    <p:sldId id="639" r:id="rId113"/>
    <p:sldId id="640" r:id="rId114"/>
    <p:sldId id="641" r:id="rId115"/>
    <p:sldId id="642" r:id="rId116"/>
    <p:sldId id="643" r:id="rId117"/>
    <p:sldId id="644" r:id="rId118"/>
    <p:sldId id="645" r:id="rId119"/>
    <p:sldId id="674" r:id="rId120"/>
    <p:sldId id="675" r:id="rId121"/>
    <p:sldId id="750" r:id="rId122"/>
    <p:sldId id="751" r:id="rId123"/>
    <p:sldId id="752" r:id="rId124"/>
    <p:sldId id="676" r:id="rId125"/>
    <p:sldId id="677" r:id="rId126"/>
    <p:sldId id="678" r:id="rId127"/>
    <p:sldId id="679" r:id="rId128"/>
    <p:sldId id="680" r:id="rId129"/>
    <p:sldId id="681" r:id="rId130"/>
    <p:sldId id="682" r:id="rId131"/>
    <p:sldId id="683" r:id="rId132"/>
    <p:sldId id="684" r:id="rId133"/>
    <p:sldId id="685" r:id="rId134"/>
    <p:sldId id="686" r:id="rId135"/>
    <p:sldId id="687" r:id="rId136"/>
    <p:sldId id="688" r:id="rId137"/>
    <p:sldId id="689" r:id="rId138"/>
    <p:sldId id="690" r:id="rId139"/>
    <p:sldId id="691" r:id="rId140"/>
    <p:sldId id="692" r:id="rId141"/>
    <p:sldId id="693" r:id="rId142"/>
    <p:sldId id="694" r:id="rId143"/>
    <p:sldId id="695" r:id="rId144"/>
    <p:sldId id="696" r:id="rId1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4" d="100"/>
          <a:sy n="64" d="100"/>
        </p:scale>
        <p:origin x="748"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B04455-D5CC-1D1B-E7E8-5F28BE4DB12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056A027-ACCC-4346-9C1D-39290A4100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2449DD-2B4C-EB66-ED0C-9F83E7824F87}"/>
              </a:ext>
            </a:extLst>
          </p:cNvPr>
          <p:cNvSpPr>
            <a:spLocks noGrp="1"/>
          </p:cNvSpPr>
          <p:nvPr>
            <p:ph type="dt" sz="half" idx="10"/>
          </p:nvPr>
        </p:nvSpPr>
        <p:spPr/>
        <p:txBody>
          <a:bodyPr/>
          <a:lstStyle/>
          <a:p>
            <a:fld id="{DC73CD1E-4AE8-4BFC-9ECF-46326AD6436F}" type="datetimeFigureOut">
              <a:rPr lang="en-US" smtClean="0"/>
              <a:t>7/18/2023</a:t>
            </a:fld>
            <a:endParaRPr lang="en-US"/>
          </a:p>
        </p:txBody>
      </p:sp>
      <p:sp>
        <p:nvSpPr>
          <p:cNvPr id="5" name="Footer Placeholder 4">
            <a:extLst>
              <a:ext uri="{FF2B5EF4-FFF2-40B4-BE49-F238E27FC236}">
                <a16:creationId xmlns:a16="http://schemas.microsoft.com/office/drawing/2014/main" id="{0AAC049C-5D28-371D-881A-3E62579826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BFC8F1-AF37-4054-87BD-80B2784356AB}"/>
              </a:ext>
            </a:extLst>
          </p:cNvPr>
          <p:cNvSpPr>
            <a:spLocks noGrp="1"/>
          </p:cNvSpPr>
          <p:nvPr>
            <p:ph type="sldNum" sz="quarter" idx="12"/>
          </p:nvPr>
        </p:nvSpPr>
        <p:spPr/>
        <p:txBody>
          <a:bodyPr/>
          <a:lstStyle/>
          <a:p>
            <a:fld id="{1066A130-773C-46FD-8219-2A66F2C5F75F}" type="slidenum">
              <a:rPr lang="en-US" smtClean="0"/>
              <a:t>‹#›</a:t>
            </a:fld>
            <a:endParaRPr lang="en-US"/>
          </a:p>
        </p:txBody>
      </p:sp>
    </p:spTree>
    <p:extLst>
      <p:ext uri="{BB962C8B-B14F-4D97-AF65-F5344CB8AC3E}">
        <p14:creationId xmlns:p14="http://schemas.microsoft.com/office/powerpoint/2010/main" val="27217535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83A96-1F3F-85A2-2497-D198EC64D03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A7A211B-8B8C-5ECB-04AC-419B46E4B3B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4DC7F4-63CE-9C0B-0C9A-E3395B4D61A1}"/>
              </a:ext>
            </a:extLst>
          </p:cNvPr>
          <p:cNvSpPr>
            <a:spLocks noGrp="1"/>
          </p:cNvSpPr>
          <p:nvPr>
            <p:ph type="dt" sz="half" idx="10"/>
          </p:nvPr>
        </p:nvSpPr>
        <p:spPr/>
        <p:txBody>
          <a:bodyPr/>
          <a:lstStyle/>
          <a:p>
            <a:fld id="{DC73CD1E-4AE8-4BFC-9ECF-46326AD6436F}" type="datetimeFigureOut">
              <a:rPr lang="en-US" smtClean="0"/>
              <a:t>7/18/2023</a:t>
            </a:fld>
            <a:endParaRPr lang="en-US"/>
          </a:p>
        </p:txBody>
      </p:sp>
      <p:sp>
        <p:nvSpPr>
          <p:cNvPr id="5" name="Footer Placeholder 4">
            <a:extLst>
              <a:ext uri="{FF2B5EF4-FFF2-40B4-BE49-F238E27FC236}">
                <a16:creationId xmlns:a16="http://schemas.microsoft.com/office/drawing/2014/main" id="{11F1BFED-BE1B-FF35-08AA-4501B59B4C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D0C067-AE1E-7B84-AC02-774C606B9AB5}"/>
              </a:ext>
            </a:extLst>
          </p:cNvPr>
          <p:cNvSpPr>
            <a:spLocks noGrp="1"/>
          </p:cNvSpPr>
          <p:nvPr>
            <p:ph type="sldNum" sz="quarter" idx="12"/>
          </p:nvPr>
        </p:nvSpPr>
        <p:spPr/>
        <p:txBody>
          <a:bodyPr/>
          <a:lstStyle/>
          <a:p>
            <a:fld id="{1066A130-773C-46FD-8219-2A66F2C5F75F}" type="slidenum">
              <a:rPr lang="en-US" smtClean="0"/>
              <a:t>‹#›</a:t>
            </a:fld>
            <a:endParaRPr lang="en-US"/>
          </a:p>
        </p:txBody>
      </p:sp>
    </p:spTree>
    <p:extLst>
      <p:ext uri="{BB962C8B-B14F-4D97-AF65-F5344CB8AC3E}">
        <p14:creationId xmlns:p14="http://schemas.microsoft.com/office/powerpoint/2010/main" val="2776004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265B598-B5DA-36D5-A27E-E1CDCDD179C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D0AA1B5-B85B-AF65-7382-2F0FC43E457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8A50B1-1916-9D58-56DA-4A1EBE6B3F0B}"/>
              </a:ext>
            </a:extLst>
          </p:cNvPr>
          <p:cNvSpPr>
            <a:spLocks noGrp="1"/>
          </p:cNvSpPr>
          <p:nvPr>
            <p:ph type="dt" sz="half" idx="10"/>
          </p:nvPr>
        </p:nvSpPr>
        <p:spPr/>
        <p:txBody>
          <a:bodyPr/>
          <a:lstStyle/>
          <a:p>
            <a:fld id="{DC73CD1E-4AE8-4BFC-9ECF-46326AD6436F}" type="datetimeFigureOut">
              <a:rPr lang="en-US" smtClean="0"/>
              <a:t>7/18/2023</a:t>
            </a:fld>
            <a:endParaRPr lang="en-US"/>
          </a:p>
        </p:txBody>
      </p:sp>
      <p:sp>
        <p:nvSpPr>
          <p:cNvPr id="5" name="Footer Placeholder 4">
            <a:extLst>
              <a:ext uri="{FF2B5EF4-FFF2-40B4-BE49-F238E27FC236}">
                <a16:creationId xmlns:a16="http://schemas.microsoft.com/office/drawing/2014/main" id="{BFC8D2FD-C80C-2A48-8F8C-2C40BEC95C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D1C213-143B-8072-1E3B-33A062D1F106}"/>
              </a:ext>
            </a:extLst>
          </p:cNvPr>
          <p:cNvSpPr>
            <a:spLocks noGrp="1"/>
          </p:cNvSpPr>
          <p:nvPr>
            <p:ph type="sldNum" sz="quarter" idx="12"/>
          </p:nvPr>
        </p:nvSpPr>
        <p:spPr/>
        <p:txBody>
          <a:bodyPr/>
          <a:lstStyle/>
          <a:p>
            <a:fld id="{1066A130-773C-46FD-8219-2A66F2C5F75F}" type="slidenum">
              <a:rPr lang="en-US" smtClean="0"/>
              <a:t>‹#›</a:t>
            </a:fld>
            <a:endParaRPr lang="en-US"/>
          </a:p>
        </p:txBody>
      </p:sp>
    </p:spTree>
    <p:extLst>
      <p:ext uri="{BB962C8B-B14F-4D97-AF65-F5344CB8AC3E}">
        <p14:creationId xmlns:p14="http://schemas.microsoft.com/office/powerpoint/2010/main" val="11990036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86CD9-1429-B8F7-A4DD-F864A379470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91A9A7-06F6-1DF6-2B10-2DB70E0019D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4F3D7A-B9DC-86F5-8634-545C37F63FB2}"/>
              </a:ext>
            </a:extLst>
          </p:cNvPr>
          <p:cNvSpPr>
            <a:spLocks noGrp="1"/>
          </p:cNvSpPr>
          <p:nvPr>
            <p:ph type="dt" sz="half" idx="10"/>
          </p:nvPr>
        </p:nvSpPr>
        <p:spPr/>
        <p:txBody>
          <a:bodyPr/>
          <a:lstStyle/>
          <a:p>
            <a:fld id="{DC73CD1E-4AE8-4BFC-9ECF-46326AD6436F}" type="datetimeFigureOut">
              <a:rPr lang="en-US" smtClean="0"/>
              <a:t>7/18/2023</a:t>
            </a:fld>
            <a:endParaRPr lang="en-US"/>
          </a:p>
        </p:txBody>
      </p:sp>
      <p:sp>
        <p:nvSpPr>
          <p:cNvPr id="5" name="Footer Placeholder 4">
            <a:extLst>
              <a:ext uri="{FF2B5EF4-FFF2-40B4-BE49-F238E27FC236}">
                <a16:creationId xmlns:a16="http://schemas.microsoft.com/office/drawing/2014/main" id="{2667A6B0-AF66-A48F-1277-1B0A6921E0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DF3CB1-8B36-3C16-FB78-E674E63E1FD3}"/>
              </a:ext>
            </a:extLst>
          </p:cNvPr>
          <p:cNvSpPr>
            <a:spLocks noGrp="1"/>
          </p:cNvSpPr>
          <p:nvPr>
            <p:ph type="sldNum" sz="quarter" idx="12"/>
          </p:nvPr>
        </p:nvSpPr>
        <p:spPr/>
        <p:txBody>
          <a:bodyPr/>
          <a:lstStyle/>
          <a:p>
            <a:fld id="{1066A130-773C-46FD-8219-2A66F2C5F75F}" type="slidenum">
              <a:rPr lang="en-US" smtClean="0"/>
              <a:t>‹#›</a:t>
            </a:fld>
            <a:endParaRPr lang="en-US"/>
          </a:p>
        </p:txBody>
      </p:sp>
    </p:spTree>
    <p:extLst>
      <p:ext uri="{BB962C8B-B14F-4D97-AF65-F5344CB8AC3E}">
        <p14:creationId xmlns:p14="http://schemas.microsoft.com/office/powerpoint/2010/main" val="27106887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3E1FD-D900-858C-AB2F-F4AF3411F23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12E7562-7DF1-E5FC-8196-FC41F71C840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0C7409C-D2AA-618C-FD5E-265C62FFFC3F}"/>
              </a:ext>
            </a:extLst>
          </p:cNvPr>
          <p:cNvSpPr>
            <a:spLocks noGrp="1"/>
          </p:cNvSpPr>
          <p:nvPr>
            <p:ph type="dt" sz="half" idx="10"/>
          </p:nvPr>
        </p:nvSpPr>
        <p:spPr/>
        <p:txBody>
          <a:bodyPr/>
          <a:lstStyle/>
          <a:p>
            <a:fld id="{DC73CD1E-4AE8-4BFC-9ECF-46326AD6436F}" type="datetimeFigureOut">
              <a:rPr lang="en-US" smtClean="0"/>
              <a:t>7/18/2023</a:t>
            </a:fld>
            <a:endParaRPr lang="en-US"/>
          </a:p>
        </p:txBody>
      </p:sp>
      <p:sp>
        <p:nvSpPr>
          <p:cNvPr id="5" name="Footer Placeholder 4">
            <a:extLst>
              <a:ext uri="{FF2B5EF4-FFF2-40B4-BE49-F238E27FC236}">
                <a16:creationId xmlns:a16="http://schemas.microsoft.com/office/drawing/2014/main" id="{2A77CD07-E9D1-B9C4-5FC9-9852EEDF86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D017C8-2093-0F6F-1162-3089D7BE16EA}"/>
              </a:ext>
            </a:extLst>
          </p:cNvPr>
          <p:cNvSpPr>
            <a:spLocks noGrp="1"/>
          </p:cNvSpPr>
          <p:nvPr>
            <p:ph type="sldNum" sz="quarter" idx="12"/>
          </p:nvPr>
        </p:nvSpPr>
        <p:spPr/>
        <p:txBody>
          <a:bodyPr/>
          <a:lstStyle/>
          <a:p>
            <a:fld id="{1066A130-773C-46FD-8219-2A66F2C5F75F}" type="slidenum">
              <a:rPr lang="en-US" smtClean="0"/>
              <a:t>‹#›</a:t>
            </a:fld>
            <a:endParaRPr lang="en-US"/>
          </a:p>
        </p:txBody>
      </p:sp>
    </p:spTree>
    <p:extLst>
      <p:ext uri="{BB962C8B-B14F-4D97-AF65-F5344CB8AC3E}">
        <p14:creationId xmlns:p14="http://schemas.microsoft.com/office/powerpoint/2010/main" val="2066746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D7688-A9D7-E3D7-96FD-BDCC7B6226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1D1D1F-0F74-A3ED-062E-1A53FAB1CE0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0D15FD5-2008-8BC7-B083-F09D921D347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2F0D4F9-AE99-E6B2-BC4D-EEC68BCFDE24}"/>
              </a:ext>
            </a:extLst>
          </p:cNvPr>
          <p:cNvSpPr>
            <a:spLocks noGrp="1"/>
          </p:cNvSpPr>
          <p:nvPr>
            <p:ph type="dt" sz="half" idx="10"/>
          </p:nvPr>
        </p:nvSpPr>
        <p:spPr/>
        <p:txBody>
          <a:bodyPr/>
          <a:lstStyle/>
          <a:p>
            <a:fld id="{DC73CD1E-4AE8-4BFC-9ECF-46326AD6436F}" type="datetimeFigureOut">
              <a:rPr lang="en-US" smtClean="0"/>
              <a:t>7/18/2023</a:t>
            </a:fld>
            <a:endParaRPr lang="en-US"/>
          </a:p>
        </p:txBody>
      </p:sp>
      <p:sp>
        <p:nvSpPr>
          <p:cNvPr id="6" name="Footer Placeholder 5">
            <a:extLst>
              <a:ext uri="{FF2B5EF4-FFF2-40B4-BE49-F238E27FC236}">
                <a16:creationId xmlns:a16="http://schemas.microsoft.com/office/drawing/2014/main" id="{622234F6-57D3-AED6-F30C-35FD41F823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609958-1679-3B0E-0814-D5C81816AA6C}"/>
              </a:ext>
            </a:extLst>
          </p:cNvPr>
          <p:cNvSpPr>
            <a:spLocks noGrp="1"/>
          </p:cNvSpPr>
          <p:nvPr>
            <p:ph type="sldNum" sz="quarter" idx="12"/>
          </p:nvPr>
        </p:nvSpPr>
        <p:spPr/>
        <p:txBody>
          <a:bodyPr/>
          <a:lstStyle/>
          <a:p>
            <a:fld id="{1066A130-773C-46FD-8219-2A66F2C5F75F}" type="slidenum">
              <a:rPr lang="en-US" smtClean="0"/>
              <a:t>‹#›</a:t>
            </a:fld>
            <a:endParaRPr lang="en-US"/>
          </a:p>
        </p:txBody>
      </p:sp>
    </p:spTree>
    <p:extLst>
      <p:ext uri="{BB962C8B-B14F-4D97-AF65-F5344CB8AC3E}">
        <p14:creationId xmlns:p14="http://schemas.microsoft.com/office/powerpoint/2010/main" val="925522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9B96B-4A99-1D05-8F4D-A0CB9461A53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043909F-9F1D-EBE8-58C6-1840A527C3B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0111415-4E25-4003-50DB-A00F6DFE5F5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51650DF-6689-9547-D403-B09DC237FE7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92E72F1-5AD6-4206-3E29-464992BF011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BBA60C1-250F-82BE-FFAE-06A9973E0981}"/>
              </a:ext>
            </a:extLst>
          </p:cNvPr>
          <p:cNvSpPr>
            <a:spLocks noGrp="1"/>
          </p:cNvSpPr>
          <p:nvPr>
            <p:ph type="dt" sz="half" idx="10"/>
          </p:nvPr>
        </p:nvSpPr>
        <p:spPr/>
        <p:txBody>
          <a:bodyPr/>
          <a:lstStyle/>
          <a:p>
            <a:fld id="{DC73CD1E-4AE8-4BFC-9ECF-46326AD6436F}" type="datetimeFigureOut">
              <a:rPr lang="en-US" smtClean="0"/>
              <a:t>7/18/2023</a:t>
            </a:fld>
            <a:endParaRPr lang="en-US"/>
          </a:p>
        </p:txBody>
      </p:sp>
      <p:sp>
        <p:nvSpPr>
          <p:cNvPr id="8" name="Footer Placeholder 7">
            <a:extLst>
              <a:ext uri="{FF2B5EF4-FFF2-40B4-BE49-F238E27FC236}">
                <a16:creationId xmlns:a16="http://schemas.microsoft.com/office/drawing/2014/main" id="{0418470C-6660-EB43-82C7-05097128530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79FD39C-8300-7EED-B9A2-A6C92975FA3C}"/>
              </a:ext>
            </a:extLst>
          </p:cNvPr>
          <p:cNvSpPr>
            <a:spLocks noGrp="1"/>
          </p:cNvSpPr>
          <p:nvPr>
            <p:ph type="sldNum" sz="quarter" idx="12"/>
          </p:nvPr>
        </p:nvSpPr>
        <p:spPr/>
        <p:txBody>
          <a:bodyPr/>
          <a:lstStyle/>
          <a:p>
            <a:fld id="{1066A130-773C-46FD-8219-2A66F2C5F75F}" type="slidenum">
              <a:rPr lang="en-US" smtClean="0"/>
              <a:t>‹#›</a:t>
            </a:fld>
            <a:endParaRPr lang="en-US"/>
          </a:p>
        </p:txBody>
      </p:sp>
    </p:spTree>
    <p:extLst>
      <p:ext uri="{BB962C8B-B14F-4D97-AF65-F5344CB8AC3E}">
        <p14:creationId xmlns:p14="http://schemas.microsoft.com/office/powerpoint/2010/main" val="1644981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35346-2B04-102C-4573-E5052871B40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A646BC7-D993-7963-5487-13D8735C8FB7}"/>
              </a:ext>
            </a:extLst>
          </p:cNvPr>
          <p:cNvSpPr>
            <a:spLocks noGrp="1"/>
          </p:cNvSpPr>
          <p:nvPr>
            <p:ph type="dt" sz="half" idx="10"/>
          </p:nvPr>
        </p:nvSpPr>
        <p:spPr/>
        <p:txBody>
          <a:bodyPr/>
          <a:lstStyle/>
          <a:p>
            <a:fld id="{DC73CD1E-4AE8-4BFC-9ECF-46326AD6436F}" type="datetimeFigureOut">
              <a:rPr lang="en-US" smtClean="0"/>
              <a:t>7/18/2023</a:t>
            </a:fld>
            <a:endParaRPr lang="en-US"/>
          </a:p>
        </p:txBody>
      </p:sp>
      <p:sp>
        <p:nvSpPr>
          <p:cNvPr id="4" name="Footer Placeholder 3">
            <a:extLst>
              <a:ext uri="{FF2B5EF4-FFF2-40B4-BE49-F238E27FC236}">
                <a16:creationId xmlns:a16="http://schemas.microsoft.com/office/drawing/2014/main" id="{04464313-28BC-D8EB-38B9-112D552546E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E9B2354-A717-5DC1-AF50-5EC455F10694}"/>
              </a:ext>
            </a:extLst>
          </p:cNvPr>
          <p:cNvSpPr>
            <a:spLocks noGrp="1"/>
          </p:cNvSpPr>
          <p:nvPr>
            <p:ph type="sldNum" sz="quarter" idx="12"/>
          </p:nvPr>
        </p:nvSpPr>
        <p:spPr/>
        <p:txBody>
          <a:bodyPr/>
          <a:lstStyle/>
          <a:p>
            <a:fld id="{1066A130-773C-46FD-8219-2A66F2C5F75F}" type="slidenum">
              <a:rPr lang="en-US" smtClean="0"/>
              <a:t>‹#›</a:t>
            </a:fld>
            <a:endParaRPr lang="en-US"/>
          </a:p>
        </p:txBody>
      </p:sp>
    </p:spTree>
    <p:extLst>
      <p:ext uri="{BB962C8B-B14F-4D97-AF65-F5344CB8AC3E}">
        <p14:creationId xmlns:p14="http://schemas.microsoft.com/office/powerpoint/2010/main" val="32718648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5A29B74-1A55-D0B5-DB30-75BF125D21A3}"/>
              </a:ext>
            </a:extLst>
          </p:cNvPr>
          <p:cNvSpPr>
            <a:spLocks noGrp="1"/>
          </p:cNvSpPr>
          <p:nvPr>
            <p:ph type="dt" sz="half" idx="10"/>
          </p:nvPr>
        </p:nvSpPr>
        <p:spPr/>
        <p:txBody>
          <a:bodyPr/>
          <a:lstStyle/>
          <a:p>
            <a:fld id="{DC73CD1E-4AE8-4BFC-9ECF-46326AD6436F}" type="datetimeFigureOut">
              <a:rPr lang="en-US" smtClean="0"/>
              <a:t>7/18/2023</a:t>
            </a:fld>
            <a:endParaRPr lang="en-US"/>
          </a:p>
        </p:txBody>
      </p:sp>
      <p:sp>
        <p:nvSpPr>
          <p:cNvPr id="3" name="Footer Placeholder 2">
            <a:extLst>
              <a:ext uri="{FF2B5EF4-FFF2-40B4-BE49-F238E27FC236}">
                <a16:creationId xmlns:a16="http://schemas.microsoft.com/office/drawing/2014/main" id="{1CFA0099-522A-CB8A-7027-AC1F32A6BE0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F3677D4-CFF8-57C2-0263-993CA412373E}"/>
              </a:ext>
            </a:extLst>
          </p:cNvPr>
          <p:cNvSpPr>
            <a:spLocks noGrp="1"/>
          </p:cNvSpPr>
          <p:nvPr>
            <p:ph type="sldNum" sz="quarter" idx="12"/>
          </p:nvPr>
        </p:nvSpPr>
        <p:spPr/>
        <p:txBody>
          <a:bodyPr/>
          <a:lstStyle/>
          <a:p>
            <a:fld id="{1066A130-773C-46FD-8219-2A66F2C5F75F}" type="slidenum">
              <a:rPr lang="en-US" smtClean="0"/>
              <a:t>‹#›</a:t>
            </a:fld>
            <a:endParaRPr lang="en-US"/>
          </a:p>
        </p:txBody>
      </p:sp>
    </p:spTree>
    <p:extLst>
      <p:ext uri="{BB962C8B-B14F-4D97-AF65-F5344CB8AC3E}">
        <p14:creationId xmlns:p14="http://schemas.microsoft.com/office/powerpoint/2010/main" val="33550961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CF93F-F5AA-B4E3-9F33-EDE5FEB430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10BF33A-C47A-00F3-3907-C17658B487B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0A17EA8-2BF0-7DCA-0957-EC0F252C34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E00C0F-5D19-D204-4CBF-50C0552BD399}"/>
              </a:ext>
            </a:extLst>
          </p:cNvPr>
          <p:cNvSpPr>
            <a:spLocks noGrp="1"/>
          </p:cNvSpPr>
          <p:nvPr>
            <p:ph type="dt" sz="half" idx="10"/>
          </p:nvPr>
        </p:nvSpPr>
        <p:spPr/>
        <p:txBody>
          <a:bodyPr/>
          <a:lstStyle/>
          <a:p>
            <a:fld id="{DC73CD1E-4AE8-4BFC-9ECF-46326AD6436F}" type="datetimeFigureOut">
              <a:rPr lang="en-US" smtClean="0"/>
              <a:t>7/18/2023</a:t>
            </a:fld>
            <a:endParaRPr lang="en-US"/>
          </a:p>
        </p:txBody>
      </p:sp>
      <p:sp>
        <p:nvSpPr>
          <p:cNvPr id="6" name="Footer Placeholder 5">
            <a:extLst>
              <a:ext uri="{FF2B5EF4-FFF2-40B4-BE49-F238E27FC236}">
                <a16:creationId xmlns:a16="http://schemas.microsoft.com/office/drawing/2014/main" id="{09B01BE8-CBE2-6BF1-14E7-7D804CD2176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566EDD3-FF01-F9FD-706D-7B14EDFA0159}"/>
              </a:ext>
            </a:extLst>
          </p:cNvPr>
          <p:cNvSpPr>
            <a:spLocks noGrp="1"/>
          </p:cNvSpPr>
          <p:nvPr>
            <p:ph type="sldNum" sz="quarter" idx="12"/>
          </p:nvPr>
        </p:nvSpPr>
        <p:spPr/>
        <p:txBody>
          <a:bodyPr/>
          <a:lstStyle/>
          <a:p>
            <a:fld id="{1066A130-773C-46FD-8219-2A66F2C5F75F}" type="slidenum">
              <a:rPr lang="en-US" smtClean="0"/>
              <a:t>‹#›</a:t>
            </a:fld>
            <a:endParaRPr lang="en-US"/>
          </a:p>
        </p:txBody>
      </p:sp>
    </p:spTree>
    <p:extLst>
      <p:ext uri="{BB962C8B-B14F-4D97-AF65-F5344CB8AC3E}">
        <p14:creationId xmlns:p14="http://schemas.microsoft.com/office/powerpoint/2010/main" val="2966021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C153F-0DBD-BD6A-FDED-862F377901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029A7CA-306F-9548-DB8A-22815B1BA42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880D339-0BE0-99C1-6389-CCD5CA3638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8D3DE9-E7EC-48C5-A915-E7CD77503A67}"/>
              </a:ext>
            </a:extLst>
          </p:cNvPr>
          <p:cNvSpPr>
            <a:spLocks noGrp="1"/>
          </p:cNvSpPr>
          <p:nvPr>
            <p:ph type="dt" sz="half" idx="10"/>
          </p:nvPr>
        </p:nvSpPr>
        <p:spPr/>
        <p:txBody>
          <a:bodyPr/>
          <a:lstStyle/>
          <a:p>
            <a:fld id="{DC73CD1E-4AE8-4BFC-9ECF-46326AD6436F}" type="datetimeFigureOut">
              <a:rPr lang="en-US" smtClean="0"/>
              <a:t>7/18/2023</a:t>
            </a:fld>
            <a:endParaRPr lang="en-US"/>
          </a:p>
        </p:txBody>
      </p:sp>
      <p:sp>
        <p:nvSpPr>
          <p:cNvPr id="6" name="Footer Placeholder 5">
            <a:extLst>
              <a:ext uri="{FF2B5EF4-FFF2-40B4-BE49-F238E27FC236}">
                <a16:creationId xmlns:a16="http://schemas.microsoft.com/office/drawing/2014/main" id="{88E13FA6-2169-93B8-20CC-E87B55F94D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C929136-290B-B9CB-2CBC-E092C804315E}"/>
              </a:ext>
            </a:extLst>
          </p:cNvPr>
          <p:cNvSpPr>
            <a:spLocks noGrp="1"/>
          </p:cNvSpPr>
          <p:nvPr>
            <p:ph type="sldNum" sz="quarter" idx="12"/>
          </p:nvPr>
        </p:nvSpPr>
        <p:spPr/>
        <p:txBody>
          <a:bodyPr/>
          <a:lstStyle/>
          <a:p>
            <a:fld id="{1066A130-773C-46FD-8219-2A66F2C5F75F}" type="slidenum">
              <a:rPr lang="en-US" smtClean="0"/>
              <a:t>‹#›</a:t>
            </a:fld>
            <a:endParaRPr lang="en-US"/>
          </a:p>
        </p:txBody>
      </p:sp>
    </p:spTree>
    <p:extLst>
      <p:ext uri="{BB962C8B-B14F-4D97-AF65-F5344CB8AC3E}">
        <p14:creationId xmlns:p14="http://schemas.microsoft.com/office/powerpoint/2010/main" val="742944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70BA862-EB68-810A-3CDB-36D1102863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580A6CC-0D1C-99D9-0F10-1DCDEF68E8C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810BF4-D095-7C3B-49B9-AFFD25DB47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73CD1E-4AE8-4BFC-9ECF-46326AD6436F}" type="datetimeFigureOut">
              <a:rPr lang="en-US" smtClean="0"/>
              <a:t>7/18/2023</a:t>
            </a:fld>
            <a:endParaRPr lang="en-US"/>
          </a:p>
        </p:txBody>
      </p:sp>
      <p:sp>
        <p:nvSpPr>
          <p:cNvPr id="5" name="Footer Placeholder 4">
            <a:extLst>
              <a:ext uri="{FF2B5EF4-FFF2-40B4-BE49-F238E27FC236}">
                <a16:creationId xmlns:a16="http://schemas.microsoft.com/office/drawing/2014/main" id="{0DA55C6C-C8F6-31FC-CABC-FD954EE8B1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0E656B4-5D67-7E2D-503F-476946B4C6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66A130-773C-46FD-8219-2A66F2C5F75F}" type="slidenum">
              <a:rPr lang="en-US" smtClean="0"/>
              <a:t>‹#›</a:t>
            </a:fld>
            <a:endParaRPr lang="en-US"/>
          </a:p>
        </p:txBody>
      </p:sp>
    </p:spTree>
    <p:extLst>
      <p:ext uri="{BB962C8B-B14F-4D97-AF65-F5344CB8AC3E}">
        <p14:creationId xmlns:p14="http://schemas.microsoft.com/office/powerpoint/2010/main" val="14260093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8.xml"/></Relationships>
</file>

<file path=ppt/slides/_rels/slide105.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hyperlink" Target="https://www.youtube.com/watch?v=PtmmlOQnTXM" TargetMode="Externa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3" Type="http://schemas.openxmlformats.org/officeDocument/2006/relationships/image" Target="../media/image101.gif"/><Relationship Id="rId2" Type="http://schemas.openxmlformats.org/officeDocument/2006/relationships/image" Target="../media/image10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image" Target="../media/image105.gif"/><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8.xml"/></Relationships>
</file>

<file path=ppt/slides/_rels/slide129.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3" Type="http://schemas.openxmlformats.org/officeDocument/2006/relationships/hyperlink" Target="https://www.youtube.com/watch?v=F_Pgx_uNULk" TargetMode="External"/><Relationship Id="rId2" Type="http://schemas.openxmlformats.org/officeDocument/2006/relationships/hyperlink" Target="https://www.youtube.com/watch?v=TBZBr1t0VNs" TargetMode="Externa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hyperlink" Target="https://www.youtube.com/watch?v=4ZF_0Ij_qas" TargetMode="Externa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hyperlink" Target="https://www.youtube.com/watch?v=o0CeFX6E2yI" TargetMode="Externa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hyperlink" Target="https://www.youtube.com/watch?v=Xj-2F8HExUY&amp;list=OLAK5uy_lxC-cq-4cUGcsl97CuT21vH4oCLfEoxXg" TargetMode="Externa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64.gif"/><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hyperlink" Target="https://www.youtube.com/watch?v=OR0fSRCanfc" TargetMode="Externa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3" Type="http://schemas.openxmlformats.org/officeDocument/2006/relationships/image" Target="../media/image83.gif"/><Relationship Id="rId2" Type="http://schemas.openxmlformats.org/officeDocument/2006/relationships/image" Target="../media/image82.jpe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Senegal - Wikipedia">
            <a:extLst>
              <a:ext uri="{FF2B5EF4-FFF2-40B4-BE49-F238E27FC236}">
                <a16:creationId xmlns:a16="http://schemas.microsoft.com/office/drawing/2014/main" id="{878302B1-5704-079A-8D89-65375B8C09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288" y="642938"/>
            <a:ext cx="4949825" cy="3273425"/>
          </a:xfrm>
          <a:prstGeom prst="rect">
            <a:avLst/>
          </a:prstGeom>
          <a:extLst>
            <a:ext uri="{909E8E84-426E-40DD-AFC4-6F175D3DCCD1}">
              <a14:hiddenFill xmlns:a14="http://schemas.microsoft.com/office/drawing/2010/main">
                <a:solidFill>
                  <a:srgbClr val="FFFFFF"/>
                </a:solidFill>
              </a14:hiddenFill>
            </a:ext>
          </a:extLst>
        </p:spPr>
      </p:pic>
      <p:pic>
        <p:nvPicPr>
          <p:cNvPr id="56324" name="Picture 4" descr="Senegal country profile - BBC News">
            <a:extLst>
              <a:ext uri="{FF2B5EF4-FFF2-40B4-BE49-F238E27FC236}">
                <a16:creationId xmlns:a16="http://schemas.microsoft.com/office/drawing/2014/main" id="{6A69279A-5A8F-428B-E217-C2ACE2EDD2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3725" y="642938"/>
            <a:ext cx="5878513" cy="3273425"/>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838200" y="4636802"/>
            <a:ext cx="10515600" cy="1325563"/>
          </a:xfrm>
        </p:spPr>
        <p:txBody>
          <a:bodyPr vert="horz" lIns="91440" tIns="45720" rIns="91440" bIns="45720" rtlCol="0" anchor="ctr">
            <a:normAutofit/>
          </a:bodyPr>
          <a:lstStyle/>
          <a:p>
            <a:r>
              <a:rPr lang="en-US" sz="4400" kern="1200">
                <a:solidFill>
                  <a:schemeClr val="tx1"/>
                </a:solidFill>
                <a:latin typeface="+mj-lt"/>
                <a:ea typeface="+mj-ea"/>
                <a:cs typeface="+mj-cs"/>
              </a:rPr>
              <a:t>Senegal</a:t>
            </a:r>
          </a:p>
        </p:txBody>
      </p:sp>
    </p:spTree>
    <p:extLst>
      <p:ext uri="{BB962C8B-B14F-4D97-AF65-F5344CB8AC3E}">
        <p14:creationId xmlns:p14="http://schemas.microsoft.com/office/powerpoint/2010/main" val="320583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000"/>
              <a:t>African Spurred Tortoise</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640080" y="2872899"/>
            <a:ext cx="4243589" cy="3320668"/>
          </a:xfrm>
        </p:spPr>
        <p:txBody>
          <a:bodyPr vert="horz" lIns="91440" tIns="45720" rIns="91440" bIns="45720" rtlCol="0">
            <a:normAutofit/>
          </a:bodyPr>
          <a:lstStyle/>
          <a:p>
            <a:pPr indent="-228600">
              <a:buFont typeface="Arial" panose="020B0604020202020204" pitchFamily="34" charset="0"/>
              <a:buChar char="•"/>
            </a:pPr>
            <a:r>
              <a:rPr lang="en-US" sz="2200"/>
              <a:t>Largest mainland tortoise, well over 100 pounds!  They live in cool dens up to 10 feet deep to sleep in the heat of the day.  They eat grass, weeds, flowers and cactus.  </a:t>
            </a:r>
          </a:p>
        </p:txBody>
      </p:sp>
      <p:pic>
        <p:nvPicPr>
          <p:cNvPr id="64514" name="Picture 2">
            <a:extLst>
              <a:ext uri="{FF2B5EF4-FFF2-40B4-BE49-F238E27FC236}">
                <a16:creationId xmlns:a16="http://schemas.microsoft.com/office/drawing/2014/main" id="{6016A725-109F-1660-11C4-3C515D1E2957}"/>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2" b="300"/>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364924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5400" kern="1200">
                <a:solidFill>
                  <a:schemeClr val="tx1"/>
                </a:solidFill>
                <a:latin typeface="+mj-lt"/>
                <a:ea typeface="+mj-ea"/>
                <a:cs typeface="+mj-cs"/>
              </a:rPr>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630936" y="2807208"/>
            <a:ext cx="3429000" cy="3410712"/>
          </a:xfrm>
        </p:spPr>
        <p:txBody>
          <a:bodyPr vert="horz" lIns="91440" tIns="45720" rIns="91440" bIns="45720" rtlCol="0" anchor="t">
            <a:normAutofit/>
          </a:bodyPr>
          <a:lstStyle/>
          <a:p>
            <a:r>
              <a:rPr lang="en-US" sz="2200" dirty="0">
                <a:sym typeface="Wingdings" panose="05000000000000000000" pitchFamily="2" charset="2"/>
              </a:rPr>
              <a:t>Longitude and Latitude: 13.28N, 16.34W</a:t>
            </a:r>
          </a:p>
          <a:p>
            <a:r>
              <a:rPr lang="en-US" sz="2200" dirty="0">
                <a:sym typeface="Wingdings" panose="05000000000000000000" pitchFamily="2" charset="2"/>
              </a:rPr>
              <a:t>Major Mountains, Rivers and Other Geographic sites: The River </a:t>
            </a:r>
            <a:r>
              <a:rPr lang="en-US" sz="2200" dirty="0" err="1">
                <a:sym typeface="Wingdings" panose="05000000000000000000" pitchFamily="2" charset="2"/>
              </a:rPr>
              <a:t>Gambie</a:t>
            </a:r>
            <a:r>
              <a:rPr lang="en-US" sz="2200" dirty="0">
                <a:sym typeface="Wingdings" panose="05000000000000000000" pitchFamily="2" charset="2"/>
              </a:rPr>
              <a:t>, </a:t>
            </a:r>
            <a:r>
              <a:rPr lang="en-US" sz="2200" dirty="0" err="1">
                <a:sym typeface="Wingdings" panose="05000000000000000000" pitchFamily="2" charset="2"/>
              </a:rPr>
              <a:t>Sofaniama</a:t>
            </a:r>
            <a:endParaRPr lang="en-US" sz="2200" dirty="0">
              <a:sym typeface="Wingdings" panose="05000000000000000000" pitchFamily="2" charset="2"/>
            </a:endParaRPr>
          </a:p>
          <a:p>
            <a:r>
              <a:rPr lang="en-US" sz="2200" dirty="0">
                <a:sym typeface="Wingdings" panose="05000000000000000000" pitchFamily="2" charset="2"/>
              </a:rPr>
              <a:t>Terrain: Flood plain of Gambia River, with low hills surrounding.</a:t>
            </a:r>
            <a:endParaRPr lang="en-US" sz="2200" dirty="0"/>
          </a:p>
        </p:txBody>
      </p:sp>
      <p:pic>
        <p:nvPicPr>
          <p:cNvPr id="21506" name="Picture 2" descr="Landforms">
            <a:extLst>
              <a:ext uri="{FF2B5EF4-FFF2-40B4-BE49-F238E27FC236}">
                <a16:creationId xmlns:a16="http://schemas.microsoft.com/office/drawing/2014/main" id="{9CF70012-B58F-7488-2216-B8E18AC2BB58}"/>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976363"/>
            <a:ext cx="6903720" cy="4905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682540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Tropical, hot, rainy season (June-November) and dry season (November to May)</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204751243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7B2AB-13CE-7E09-2FBF-9D92F4FD4F28}"/>
              </a:ext>
            </a:extLst>
          </p:cNvPr>
          <p:cNvSpPr>
            <a:spLocks noGrp="1"/>
          </p:cNvSpPr>
          <p:nvPr>
            <p:ph type="title"/>
          </p:nvPr>
        </p:nvSpPr>
        <p:spPr/>
        <p:txBody>
          <a:bodyPr/>
          <a:lstStyle/>
          <a:p>
            <a:r>
              <a:rPr lang="en-US" dirty="0"/>
              <a:t>Places to See</a:t>
            </a:r>
          </a:p>
        </p:txBody>
      </p:sp>
      <p:sp>
        <p:nvSpPr>
          <p:cNvPr id="3" name="Text Placeholder 2">
            <a:extLst>
              <a:ext uri="{FF2B5EF4-FFF2-40B4-BE49-F238E27FC236}">
                <a16:creationId xmlns:a16="http://schemas.microsoft.com/office/drawing/2014/main" id="{6878C3F3-250F-B878-F44B-7EFF783D849B}"/>
              </a:ext>
            </a:extLst>
          </p:cNvPr>
          <p:cNvSpPr>
            <a:spLocks noGrp="1"/>
          </p:cNvSpPr>
          <p:nvPr>
            <p:ph type="body" idx="1"/>
          </p:nvPr>
        </p:nvSpPr>
        <p:spPr/>
        <p:txBody>
          <a:bodyPr/>
          <a:lstStyle/>
          <a:p>
            <a:r>
              <a:rPr lang="en-US" dirty="0" err="1"/>
              <a:t>Kachikally</a:t>
            </a:r>
            <a:r>
              <a:rPr lang="en-US" dirty="0"/>
              <a:t> Crocodile Pool</a:t>
            </a:r>
          </a:p>
        </p:txBody>
      </p:sp>
      <p:sp>
        <p:nvSpPr>
          <p:cNvPr id="4" name="Content Placeholder 3">
            <a:extLst>
              <a:ext uri="{FF2B5EF4-FFF2-40B4-BE49-F238E27FC236}">
                <a16:creationId xmlns:a16="http://schemas.microsoft.com/office/drawing/2014/main" id="{A3419F40-7232-40B3-9B8F-E750C65BD310}"/>
              </a:ext>
            </a:extLst>
          </p:cNvPr>
          <p:cNvSpPr>
            <a:spLocks noGrp="1"/>
          </p:cNvSpPr>
          <p:nvPr>
            <p:ph sz="half" idx="2"/>
          </p:nvPr>
        </p:nvSpPr>
        <p:spPr/>
        <p:txBody>
          <a:bodyPr/>
          <a:lstStyle/>
          <a:p>
            <a:r>
              <a:rPr lang="en-US" dirty="0"/>
              <a:t>Considered sacred, it is a crocodile infested pool in </a:t>
            </a:r>
            <a:r>
              <a:rPr lang="en-US" dirty="0" err="1"/>
              <a:t>Bakau</a:t>
            </a:r>
            <a:r>
              <a:rPr lang="en-US" dirty="0"/>
              <a:t> and a popular tourist attraction.  </a:t>
            </a:r>
          </a:p>
        </p:txBody>
      </p:sp>
      <p:sp>
        <p:nvSpPr>
          <p:cNvPr id="5" name="Text Placeholder 4">
            <a:extLst>
              <a:ext uri="{FF2B5EF4-FFF2-40B4-BE49-F238E27FC236}">
                <a16:creationId xmlns:a16="http://schemas.microsoft.com/office/drawing/2014/main" id="{40EA4162-1A4F-566B-C6C7-A7219801D5F2}"/>
              </a:ext>
            </a:extLst>
          </p:cNvPr>
          <p:cNvSpPr>
            <a:spLocks noGrp="1"/>
          </p:cNvSpPr>
          <p:nvPr>
            <p:ph type="body" sz="quarter" idx="3"/>
          </p:nvPr>
        </p:nvSpPr>
        <p:spPr/>
        <p:txBody>
          <a:bodyPr/>
          <a:lstStyle/>
          <a:p>
            <a:r>
              <a:rPr lang="en-US" dirty="0" err="1"/>
              <a:t>Bijilo</a:t>
            </a:r>
            <a:r>
              <a:rPr lang="en-US" dirty="0"/>
              <a:t> National Park</a:t>
            </a:r>
          </a:p>
        </p:txBody>
      </p:sp>
      <p:sp>
        <p:nvSpPr>
          <p:cNvPr id="6" name="Content Placeholder 5">
            <a:extLst>
              <a:ext uri="{FF2B5EF4-FFF2-40B4-BE49-F238E27FC236}">
                <a16:creationId xmlns:a16="http://schemas.microsoft.com/office/drawing/2014/main" id="{867FA96C-9C55-FEFE-BB21-CB8905F22FDC}"/>
              </a:ext>
            </a:extLst>
          </p:cNvPr>
          <p:cNvSpPr>
            <a:spLocks noGrp="1"/>
          </p:cNvSpPr>
          <p:nvPr>
            <p:ph sz="quarter" idx="4"/>
          </p:nvPr>
        </p:nvSpPr>
        <p:spPr/>
        <p:txBody>
          <a:bodyPr/>
          <a:lstStyle/>
          <a:p>
            <a:r>
              <a:rPr lang="en-US" dirty="0"/>
              <a:t>Also known as “Monkey” Park, a forest park in the coastal zone.  </a:t>
            </a:r>
          </a:p>
        </p:txBody>
      </p:sp>
    </p:spTree>
    <p:extLst>
      <p:ext uri="{BB962C8B-B14F-4D97-AF65-F5344CB8AC3E}">
        <p14:creationId xmlns:p14="http://schemas.microsoft.com/office/powerpoint/2010/main" val="101657988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Wildlife In The Gambia">
            <a:extLst>
              <a:ext uri="{FF2B5EF4-FFF2-40B4-BE49-F238E27FC236}">
                <a16:creationId xmlns:a16="http://schemas.microsoft.com/office/drawing/2014/main" id="{63B0BFF1-8D35-4322-8013-56FDCEA21BC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5784" r="99" b="-1"/>
          <a:stretch/>
        </p:blipFill>
        <p:spPr bwMode="auto">
          <a:xfrm>
            <a:off x="1" y="16052"/>
            <a:ext cx="7295321"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7531610" y="2434201"/>
            <a:ext cx="3822189" cy="3742762"/>
          </a:xfrm>
        </p:spPr>
        <p:txBody>
          <a:bodyPr vert="horz" lIns="91440" tIns="45720" rIns="91440" bIns="45720" rtlCol="0">
            <a:normAutofit/>
          </a:bodyPr>
          <a:lstStyle/>
          <a:p>
            <a:r>
              <a:rPr lang="en-US" sz="2000"/>
              <a:t>Aardvarks</a:t>
            </a:r>
          </a:p>
          <a:p>
            <a:r>
              <a:rPr lang="en-US" sz="2000"/>
              <a:t>Hyena</a:t>
            </a:r>
          </a:p>
          <a:p>
            <a:r>
              <a:rPr lang="en-US" sz="2000"/>
              <a:t>Nile crocodiles</a:t>
            </a:r>
          </a:p>
          <a:p>
            <a:r>
              <a:rPr lang="en-US" sz="2000"/>
              <a:t>Warthogs</a:t>
            </a:r>
          </a:p>
          <a:p>
            <a:r>
              <a:rPr lang="en-US" sz="2000"/>
              <a:t>Bushpigs</a:t>
            </a:r>
          </a:p>
          <a:p>
            <a:r>
              <a:rPr lang="en-US" sz="2000"/>
              <a:t>Monitor lizards</a:t>
            </a:r>
          </a:p>
          <a:p>
            <a:endParaRPr lang="en-US" sz="2000"/>
          </a:p>
        </p:txBody>
      </p:sp>
    </p:spTree>
    <p:extLst>
      <p:ext uri="{BB962C8B-B14F-4D97-AF65-F5344CB8AC3E}">
        <p14:creationId xmlns:p14="http://schemas.microsoft.com/office/powerpoint/2010/main" val="7437114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Aardvark</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640080" y="2872899"/>
            <a:ext cx="4243589" cy="3320668"/>
          </a:xfrm>
        </p:spPr>
        <p:txBody>
          <a:bodyPr vert="horz" lIns="91440" tIns="45720" rIns="91440" bIns="45720" rtlCol="0">
            <a:normAutofit/>
          </a:bodyPr>
          <a:lstStyle/>
          <a:p>
            <a:pPr indent="-228600">
              <a:buFont typeface="Arial" panose="020B0604020202020204" pitchFamily="34" charset="0"/>
              <a:buChar char="•"/>
            </a:pPr>
            <a:r>
              <a:rPr lang="en-US" sz="2200"/>
              <a:t>Also called the “antbear”.  It is a mammal and lives in the desert.  Aardvark actually means “earth pig” in Arfrikaans.  It likes to burrow and eat ants. </a:t>
            </a:r>
          </a:p>
        </p:txBody>
      </p:sp>
      <p:pic>
        <p:nvPicPr>
          <p:cNvPr id="24578" name="Picture 2" descr="Aardvark - Wikipedia">
            <a:extLst>
              <a:ext uri="{FF2B5EF4-FFF2-40B4-BE49-F238E27FC236}">
                <a16:creationId xmlns:a16="http://schemas.microsoft.com/office/drawing/2014/main" id="{A7B20BB6-45BE-FEC8-E936-8F7E507E5940}"/>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7282" r="15765"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951319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6234865" y="568517"/>
            <a:ext cx="5248221" cy="1067209"/>
          </a:xfrm>
        </p:spPr>
        <p:txBody>
          <a:bodyPr vert="horz" lIns="91440" tIns="45720" rIns="91440" bIns="45720" rtlCol="0" anchor="ctr">
            <a:normAutofit/>
          </a:bodyPr>
          <a:lstStyle/>
          <a:p>
            <a:r>
              <a:rPr lang="en-US" dirty="0"/>
              <a:t>Plants</a:t>
            </a:r>
          </a:p>
        </p:txBody>
      </p:sp>
      <p:pic>
        <p:nvPicPr>
          <p:cNvPr id="25602" name="Picture 2" descr="West African Mahogany Tree, Khaya anthotheca | Peter Chadwick - African  Conservation Photography">
            <a:extLst>
              <a:ext uri="{FF2B5EF4-FFF2-40B4-BE49-F238E27FC236}">
                <a16:creationId xmlns:a16="http://schemas.microsoft.com/office/drawing/2014/main" id="{8AA30779-54A5-3A57-B00B-1DDBD136585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2754" r="20700" b="-1"/>
          <a:stretch/>
        </p:blipFill>
        <p:spPr bwMode="auto">
          <a:xfrm>
            <a:off x="739959" y="1095407"/>
            <a:ext cx="4754947" cy="4754947"/>
          </a:xfrm>
          <a:custGeom>
            <a:avLst/>
            <a:gdLst/>
            <a:ahLst/>
            <a:cxnLst/>
            <a:rect l="l" t="t" r="r" b="b"/>
            <a:pathLst>
              <a:path w="2388070" h="2388070">
                <a:moveTo>
                  <a:pt x="1194035" y="0"/>
                </a:moveTo>
                <a:cubicBezTo>
                  <a:pt x="1853482" y="0"/>
                  <a:pt x="2388070" y="534588"/>
                  <a:pt x="2388070" y="1194035"/>
                </a:cubicBezTo>
                <a:cubicBezTo>
                  <a:pt x="2388070" y="1853482"/>
                  <a:pt x="1853482" y="2388070"/>
                  <a:pt x="1194035" y="2388070"/>
                </a:cubicBezTo>
                <a:cubicBezTo>
                  <a:pt x="534588" y="2388070"/>
                  <a:pt x="0" y="1853482"/>
                  <a:pt x="0" y="1194035"/>
                </a:cubicBezTo>
                <a:cubicBezTo>
                  <a:pt x="0" y="534588"/>
                  <a:pt x="534588" y="0"/>
                  <a:pt x="1194035" y="0"/>
                </a:cubicBezTo>
                <a:close/>
              </a:path>
            </a:pathLst>
          </a:custGeom>
          <a:noFill/>
          <a:ln w="28575">
            <a:noFill/>
          </a:ln>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6234868" y="1820369"/>
            <a:ext cx="5217173" cy="4351338"/>
          </a:xfrm>
        </p:spPr>
        <p:txBody>
          <a:bodyPr vert="horz" lIns="91440" tIns="45720" rIns="91440" bIns="45720" rtlCol="0">
            <a:normAutofit/>
          </a:bodyPr>
          <a:lstStyle/>
          <a:p>
            <a:r>
              <a:rPr lang="en-US" dirty="0"/>
              <a:t>Bamboo</a:t>
            </a:r>
          </a:p>
          <a:p>
            <a:r>
              <a:rPr lang="en-US" dirty="0"/>
              <a:t>Mahogany</a:t>
            </a:r>
          </a:p>
          <a:p>
            <a:r>
              <a:rPr lang="en-US" dirty="0"/>
              <a:t>Rubber Trees</a:t>
            </a:r>
          </a:p>
          <a:p>
            <a:r>
              <a:rPr lang="en-US" dirty="0"/>
              <a:t>Rosewood</a:t>
            </a:r>
          </a:p>
        </p:txBody>
      </p:sp>
    </p:spTree>
    <p:extLst>
      <p:ext uri="{BB962C8B-B14F-4D97-AF65-F5344CB8AC3E}">
        <p14:creationId xmlns:p14="http://schemas.microsoft.com/office/powerpoint/2010/main" val="137569195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History Slides</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normAutofit fontScale="92500"/>
          </a:bodyPr>
          <a:lstStyle/>
          <a:p>
            <a:r>
              <a:rPr lang="en-US" dirty="0"/>
              <a:t>Was once part of the Mali Kingdom and the </a:t>
            </a:r>
            <a:r>
              <a:rPr lang="en-US" dirty="0" err="1"/>
              <a:t>Kaabu</a:t>
            </a:r>
            <a:r>
              <a:rPr lang="en-US" dirty="0"/>
              <a:t> Empire.  Like a lot of West Africa, The Portuguese were the first to arrive and establish trade with the Kingdom of Mali.  </a:t>
            </a:r>
          </a:p>
          <a:p>
            <a:r>
              <a:rPr lang="en-US" dirty="0"/>
              <a:t>They decided to give the trading rights with Mali to Britain in 1588.  </a:t>
            </a:r>
          </a:p>
          <a:p>
            <a:r>
              <a:rPr lang="en-US" dirty="0"/>
              <a:t>It was another major exporter of slaves.  It is estimated that 3 MILLION slaves were sold to European slave ships.  </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normAutofit fontScale="92500"/>
          </a:bodyPr>
          <a:lstStyle/>
          <a:p>
            <a:r>
              <a:rPr lang="en-US" dirty="0"/>
              <a:t>In 1888 it officially became a British colony and slavery was abolished, it unfortunately persisted until 1906.</a:t>
            </a:r>
          </a:p>
          <a:p>
            <a:r>
              <a:rPr lang="en-US" dirty="0"/>
              <a:t>In 1965 the country became independent.  It struggled to find a good fit governmentally, and in 1994, a man named Yahya </a:t>
            </a:r>
            <a:r>
              <a:rPr lang="en-US" dirty="0" err="1"/>
              <a:t>Jamme</a:t>
            </a:r>
            <a:r>
              <a:rPr lang="en-US" dirty="0"/>
              <a:t> took over in a military coup.  He has remained in power ever since.  </a:t>
            </a:r>
          </a:p>
        </p:txBody>
      </p:sp>
    </p:spTree>
    <p:extLst>
      <p:ext uri="{BB962C8B-B14F-4D97-AF65-F5344CB8AC3E}">
        <p14:creationId xmlns:p14="http://schemas.microsoft.com/office/powerpoint/2010/main" val="65800885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890338" y="640080"/>
            <a:ext cx="3734014" cy="3566160"/>
          </a:xfrm>
        </p:spPr>
        <p:txBody>
          <a:bodyPr vert="horz" lIns="91440" tIns="45720" rIns="91440" bIns="45720" rtlCol="0" anchor="b">
            <a:normAutofit/>
          </a:bodyPr>
          <a:lstStyle/>
          <a:p>
            <a:r>
              <a:rPr lang="en-US" sz="5400"/>
              <a:t>Currency</a:t>
            </a:r>
          </a:p>
        </p:txBody>
      </p:sp>
      <p:sp>
        <p:nvSpPr>
          <p:cNvPr id="3" name="Content Placeholder 2">
            <a:extLst>
              <a:ext uri="{FF2B5EF4-FFF2-40B4-BE49-F238E27FC236}">
                <a16:creationId xmlns:a16="http://schemas.microsoft.com/office/drawing/2014/main" id="{1246AE74-6467-46F3-AB5E-9A67BA782897}"/>
              </a:ext>
            </a:extLst>
          </p:cNvPr>
          <p:cNvSpPr>
            <a:spLocks noGrp="1"/>
          </p:cNvSpPr>
          <p:nvPr>
            <p:ph sz="half" idx="1"/>
          </p:nvPr>
        </p:nvSpPr>
        <p:spPr>
          <a:xfrm>
            <a:off x="890339" y="4636008"/>
            <a:ext cx="3734014" cy="1572768"/>
          </a:xfrm>
        </p:spPr>
        <p:txBody>
          <a:bodyPr vert="horz" lIns="91440" tIns="45720" rIns="91440" bIns="45720" rtlCol="0">
            <a:normAutofit/>
          </a:bodyPr>
          <a:lstStyle/>
          <a:p>
            <a:pPr marL="0" indent="0">
              <a:buNone/>
            </a:pPr>
            <a:r>
              <a:rPr lang="en-US" sz="2400"/>
              <a:t>Gambian Dalasi</a:t>
            </a:r>
          </a:p>
        </p:txBody>
      </p:sp>
      <p:pic>
        <p:nvPicPr>
          <p:cNvPr id="26626" name="Picture 2" descr="Gambian dalasi - Wikipedia">
            <a:extLst>
              <a:ext uri="{FF2B5EF4-FFF2-40B4-BE49-F238E27FC236}">
                <a16:creationId xmlns:a16="http://schemas.microsoft.com/office/drawing/2014/main" id="{A3D638F9-57AC-1D8B-97B8-5281F97D1ACB}"/>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b="21737"/>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2521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890338" y="640080"/>
            <a:ext cx="3734014" cy="3566160"/>
          </a:xfrm>
        </p:spPr>
        <p:txBody>
          <a:bodyPr vert="horz" lIns="91440" tIns="45720" rIns="91440" bIns="45720" rtlCol="0" anchor="b">
            <a:normAutofit/>
          </a:bodyPr>
          <a:lstStyle/>
          <a:p>
            <a:r>
              <a:rPr lang="en-US" sz="5400"/>
              <a:t>Religion</a:t>
            </a:r>
          </a:p>
        </p:txBody>
      </p:sp>
      <p:pic>
        <p:nvPicPr>
          <p:cNvPr id="27650" name="Picture 2" descr="The Gambia | Culture, Religion, Map, Language, Capital, History, &amp; People |  Britannica">
            <a:extLst>
              <a:ext uri="{FF2B5EF4-FFF2-40B4-BE49-F238E27FC236}">
                <a16:creationId xmlns:a16="http://schemas.microsoft.com/office/drawing/2014/main" id="{E1F23FA5-3FD2-780D-D075-098964AA1092}"/>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0662" r="19156"/>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470879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4000"/>
              <a:t>Customs</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r>
              <a:rPr lang="en-US" sz="2000"/>
              <a:t>Touching while talking is acceptable, men and women do not often interact but in cities they tend to be a bit more relaxed.</a:t>
            </a:r>
          </a:p>
          <a:p>
            <a:r>
              <a:rPr lang="en-US" sz="2000"/>
              <a:t>Dress is modest. </a:t>
            </a:r>
          </a:p>
          <a:p>
            <a:r>
              <a:rPr lang="en-US" sz="2000"/>
              <a:t>Greeings are warm.</a:t>
            </a:r>
          </a:p>
        </p:txBody>
      </p:sp>
      <p:pic>
        <p:nvPicPr>
          <p:cNvPr id="28674" name="Picture 2" descr="Religion Language &amp; Culture | Gambia Travel Guide">
            <a:extLst>
              <a:ext uri="{FF2B5EF4-FFF2-40B4-BE49-F238E27FC236}">
                <a16:creationId xmlns:a16="http://schemas.microsoft.com/office/drawing/2014/main" id="{31CEE4C1-438F-8F2F-8A51-5A057C8AFEB4}"/>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8093" r="13259" b="-1"/>
          <a:stretch/>
        </p:blipFill>
        <p:spPr bwMode="auto">
          <a:xfrm>
            <a:off x="5977788" y="799352"/>
            <a:ext cx="5425410" cy="525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59964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Alyce Clover</a:t>
            </a:r>
          </a:p>
          <a:p>
            <a:r>
              <a:rPr lang="en-US" sz="2200"/>
              <a:t>Egyptian Grass</a:t>
            </a:r>
          </a:p>
          <a:p>
            <a:r>
              <a:rPr lang="en-US" sz="2200"/>
              <a:t>Baobab (pictured)</a:t>
            </a:r>
          </a:p>
          <a:p>
            <a:endParaRPr lang="en-US" sz="2200"/>
          </a:p>
        </p:txBody>
      </p:sp>
      <p:pic>
        <p:nvPicPr>
          <p:cNvPr id="65538" name="Picture 2" descr="Baobab | Description, Species, Distribution, &amp; Importance | Britannica">
            <a:extLst>
              <a:ext uri="{FF2B5EF4-FFF2-40B4-BE49-F238E27FC236}">
                <a16:creationId xmlns:a16="http://schemas.microsoft.com/office/drawing/2014/main" id="{A8D9E067-E05E-3D32-3530-875AADD4585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1" b="25226"/>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433785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lothing - Gambia!">
            <a:extLst>
              <a:ext uri="{FF2B5EF4-FFF2-40B4-BE49-F238E27FC236}">
                <a16:creationId xmlns:a16="http://schemas.microsoft.com/office/drawing/2014/main" id="{1DDFDF99-CA6D-F7A8-2C3B-97912CA9218F}"/>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141413" y="1844675"/>
            <a:ext cx="3089275" cy="4449763"/>
          </a:xfrm>
          <a:prstGeom prst="rect">
            <a:avLst/>
          </a:prstGeom>
          <a:extLst>
            <a:ext uri="{909E8E84-426E-40DD-AFC4-6F175D3DCCD1}">
              <a14:hiddenFill xmlns:a14="http://schemas.microsoft.com/office/drawing/2010/main">
                <a:solidFill>
                  <a:srgbClr val="FFFFFF"/>
                </a:solidFill>
              </a14:hiddenFill>
            </a:ext>
          </a:extLst>
        </p:spPr>
      </p:pic>
      <p:pic>
        <p:nvPicPr>
          <p:cNvPr id="29700" name="Picture 4" descr="GAMBIA - Textile Magazine, Textile News, Apparel News, Fashion News">
            <a:extLst>
              <a:ext uri="{FF2B5EF4-FFF2-40B4-BE49-F238E27FC236}">
                <a16:creationId xmlns:a16="http://schemas.microsoft.com/office/drawing/2014/main" id="{298B4D46-41BB-8784-18E4-EB2F760E16E6}"/>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298950" y="1860717"/>
            <a:ext cx="6748463" cy="4449763"/>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838200" y="184805"/>
            <a:ext cx="10515600" cy="1505883"/>
          </a:xfrm>
        </p:spPr>
        <p:txBody>
          <a:bodyPr vert="horz" lIns="91440" tIns="45720" rIns="91440" bIns="45720" rtlCol="0" anchor="ctr">
            <a:normAutofit/>
          </a:bodyPr>
          <a:lstStyle/>
          <a:p>
            <a:r>
              <a:rPr lang="en-US" sz="5200" kern="1200">
                <a:solidFill>
                  <a:schemeClr val="tx1"/>
                </a:solidFill>
                <a:latin typeface="+mj-lt"/>
                <a:ea typeface="+mj-ea"/>
                <a:cs typeface="+mj-cs"/>
              </a:rPr>
              <a:t>Fashion</a:t>
            </a:r>
          </a:p>
        </p:txBody>
      </p:sp>
    </p:spTree>
    <p:extLst>
      <p:ext uri="{BB962C8B-B14F-4D97-AF65-F5344CB8AC3E}">
        <p14:creationId xmlns:p14="http://schemas.microsoft.com/office/powerpoint/2010/main" val="226611236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Gina Bass: The darling of Gambia athletics - Africa Feeds">
            <a:extLst>
              <a:ext uri="{FF2B5EF4-FFF2-40B4-BE49-F238E27FC236}">
                <a16:creationId xmlns:a16="http://schemas.microsoft.com/office/drawing/2014/main" id="{29509F2A-6776-3595-6898-8A24E70A498A}"/>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032" r="1031" b="-1"/>
          <a:stretch/>
        </p:blipFill>
        <p:spPr bwMode="auto">
          <a:xfrm>
            <a:off x="1" y="10"/>
            <a:ext cx="7007086"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Sports</a:t>
            </a:r>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7531610" y="2434201"/>
            <a:ext cx="3822189" cy="3742762"/>
          </a:xfrm>
        </p:spPr>
        <p:txBody>
          <a:bodyPr vert="horz" lIns="91440" tIns="45720" rIns="91440" bIns="45720" rtlCol="0">
            <a:normAutofit/>
          </a:bodyPr>
          <a:lstStyle/>
          <a:p>
            <a:r>
              <a:rPr lang="en-US" sz="2000"/>
              <a:t>Track </a:t>
            </a:r>
          </a:p>
          <a:p>
            <a:r>
              <a:rPr lang="en-US" sz="2000"/>
              <a:t>Soccer</a:t>
            </a:r>
          </a:p>
          <a:p>
            <a:r>
              <a:rPr lang="en-US" sz="2000"/>
              <a:t>Gina Bass, known as the “darling of Gambia” is pictured here. </a:t>
            </a:r>
          </a:p>
        </p:txBody>
      </p:sp>
    </p:spTree>
    <p:extLst>
      <p:ext uri="{BB962C8B-B14F-4D97-AF65-F5344CB8AC3E}">
        <p14:creationId xmlns:p14="http://schemas.microsoft.com/office/powerpoint/2010/main" val="425938123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Traditional Gambian Food And Drink | The Gambia Experience Blog">
            <a:extLst>
              <a:ext uri="{FF2B5EF4-FFF2-40B4-BE49-F238E27FC236}">
                <a16:creationId xmlns:a16="http://schemas.microsoft.com/office/drawing/2014/main" id="{D5CC2A10-C829-AAE8-26C8-8481E377CB3D}"/>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l="3162" r="2720" b="-1"/>
          <a:stretch/>
        </p:blipFill>
        <p:spPr bwMode="auto">
          <a:xfrm>
            <a:off x="1" y="1679712"/>
            <a:ext cx="7301291" cy="517828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Food</a:t>
            </a:r>
          </a:p>
        </p:txBody>
      </p:sp>
      <p:sp>
        <p:nvSpPr>
          <p:cNvPr id="4" name="Content Placeholder 3">
            <a:extLst>
              <a:ext uri="{FF2B5EF4-FFF2-40B4-BE49-F238E27FC236}">
                <a16:creationId xmlns:a16="http://schemas.microsoft.com/office/drawing/2014/main" id="{E5C4CA77-A86B-4069-8085-351C7ED13EAD}"/>
              </a:ext>
            </a:extLst>
          </p:cNvPr>
          <p:cNvSpPr>
            <a:spLocks noGrp="1"/>
          </p:cNvSpPr>
          <p:nvPr>
            <p:ph sz="half" idx="2"/>
          </p:nvPr>
        </p:nvSpPr>
        <p:spPr>
          <a:xfrm>
            <a:off x="7531610" y="2434201"/>
            <a:ext cx="3822189" cy="3742762"/>
          </a:xfrm>
        </p:spPr>
        <p:txBody>
          <a:bodyPr vert="horz" lIns="91440" tIns="45720" rIns="91440" bIns="45720" rtlCol="0">
            <a:normAutofit/>
          </a:bodyPr>
          <a:lstStyle/>
          <a:p>
            <a:r>
              <a:rPr lang="en-US" sz="2000"/>
              <a:t>Afra– late night snack of meat, seasoned with mustard and spicy sauce. </a:t>
            </a:r>
          </a:p>
          <a:p>
            <a:r>
              <a:rPr lang="en-US" sz="2000"/>
              <a:t>Akara</a:t>
            </a:r>
          </a:p>
          <a:p>
            <a:r>
              <a:rPr lang="en-US" sz="2000"/>
              <a:t>Baobab juice</a:t>
            </a:r>
          </a:p>
          <a:p>
            <a:r>
              <a:rPr lang="en-US" sz="2000"/>
              <a:t>Benachin</a:t>
            </a:r>
          </a:p>
          <a:p>
            <a:pPr marL="0"/>
            <a:endParaRPr lang="en-US" sz="2000"/>
          </a:p>
        </p:txBody>
      </p:sp>
    </p:spTree>
    <p:extLst>
      <p:ext uri="{BB962C8B-B14F-4D97-AF65-F5344CB8AC3E}">
        <p14:creationId xmlns:p14="http://schemas.microsoft.com/office/powerpoint/2010/main" val="243916972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The main people groups are the Mandinka, Fula, Wolof, Jola Serer and </a:t>
            </a:r>
            <a:r>
              <a:rPr lang="en-US" dirty="0" err="1"/>
              <a:t>Sarahuli</a:t>
            </a:r>
            <a:r>
              <a:rPr lang="en-US" dirty="0"/>
              <a:t>.  Each group had its own traditions and typically the type of music was also influenced by caste or social level. </a:t>
            </a:r>
          </a:p>
          <a:p>
            <a:endParaRPr lang="en-US" dirty="0"/>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https://www.youtube.com/watch?v=PtmmlOQnTXM</a:t>
            </a:r>
            <a:r>
              <a:rPr lang="en-US" dirty="0"/>
              <a:t> </a:t>
            </a:r>
          </a:p>
        </p:txBody>
      </p:sp>
    </p:spTree>
    <p:extLst>
      <p:ext uri="{BB962C8B-B14F-4D97-AF65-F5344CB8AC3E}">
        <p14:creationId xmlns:p14="http://schemas.microsoft.com/office/powerpoint/2010/main" val="13253157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4000"/>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r>
              <a:rPr lang="en-US" sz="2000"/>
              <a:t>Dance and music are important art forms.  However, local wood carvings and other handicrafts are popular. </a:t>
            </a:r>
          </a:p>
        </p:txBody>
      </p:sp>
      <p:pic>
        <p:nvPicPr>
          <p:cNvPr id="32770" name="Picture 2" descr="Gambian Art Paintings | Saatchi Art">
            <a:extLst>
              <a:ext uri="{FF2B5EF4-FFF2-40B4-BE49-F238E27FC236}">
                <a16:creationId xmlns:a16="http://schemas.microsoft.com/office/drawing/2014/main" id="{18F5E6FF-8C4C-8FFA-FFAC-415B3B419894}"/>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0321" r="1" b="1"/>
          <a:stretch/>
        </p:blipFill>
        <p:spPr bwMode="auto">
          <a:xfrm>
            <a:off x="5977788" y="799352"/>
            <a:ext cx="5425410" cy="525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566962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a:t>The griots were story tellers who told the history and stories and folklore of The Gambia for generations.  Many African cultures rely on oral tradition to pass on information. </a:t>
            </a:r>
          </a:p>
          <a:p>
            <a:r>
              <a:rPr lang="en-US" dirty="0" err="1"/>
              <a:t>Lenrie</a:t>
            </a:r>
            <a:r>
              <a:rPr lang="en-US" dirty="0"/>
              <a:t> Peters is considered the founder of Gambian literature, he published first in the 1960s </a:t>
            </a:r>
          </a:p>
        </p:txBody>
      </p:sp>
      <p:sp>
        <p:nvSpPr>
          <p:cNvPr id="4" name="Content Placeholder 3">
            <a:extLst>
              <a:ext uri="{FF2B5EF4-FFF2-40B4-BE49-F238E27FC236}">
                <a16:creationId xmlns:a16="http://schemas.microsoft.com/office/drawing/2014/main" id="{F289D9C3-0258-4916-86CC-9492CE5F307C}"/>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8283749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Build with Gambia Earth Architecture Workshop: Experimenting ...">
            <a:extLst>
              <a:ext uri="{FF2B5EF4-FFF2-40B4-BE49-F238E27FC236}">
                <a16:creationId xmlns:a16="http://schemas.microsoft.com/office/drawing/2014/main" id="{4F405BAF-2909-9667-050D-F6BA7EBCB1A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2596" b="3135"/>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Homes</a:t>
            </a:r>
          </a:p>
        </p:txBody>
      </p:sp>
    </p:spTree>
    <p:extLst>
      <p:ext uri="{BB962C8B-B14F-4D97-AF65-F5344CB8AC3E}">
        <p14:creationId xmlns:p14="http://schemas.microsoft.com/office/powerpoint/2010/main" val="137456910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Banjul Demba Cultural Festival happens every January and celebrates the culture of the country.</a:t>
            </a:r>
          </a:p>
          <a:p>
            <a:r>
              <a:rPr lang="en-US" sz="2200"/>
              <a:t>Independence Day</a:t>
            </a:r>
          </a:p>
          <a:p>
            <a:r>
              <a:rPr lang="en-US" sz="2200"/>
              <a:t>Tabaski, or Eid Al Adha (Day of Sacrifice) commemorates Abraham to sacrifice his son to god.  A Muslim holiday. </a:t>
            </a:r>
          </a:p>
        </p:txBody>
      </p:sp>
      <p:pic>
        <p:nvPicPr>
          <p:cNvPr id="34818" name="Picture 2" descr="A traditional Jola initiation festival">
            <a:extLst>
              <a:ext uri="{FF2B5EF4-FFF2-40B4-BE49-F238E27FC236}">
                <a16:creationId xmlns:a16="http://schemas.microsoft.com/office/drawing/2014/main" id="{B359F884-2B38-F259-6866-985CEE65EDD5}"/>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9203" r="24096"/>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41139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02979681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Flag of Togo - Wikipedia">
            <a:extLst>
              <a:ext uri="{FF2B5EF4-FFF2-40B4-BE49-F238E27FC236}">
                <a16:creationId xmlns:a16="http://schemas.microsoft.com/office/drawing/2014/main" id="{FD806509-E2DF-2C69-48A7-F98A01E1ED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2625" y="547688"/>
            <a:ext cx="3954463" cy="2420938"/>
          </a:xfrm>
          <a:prstGeom prst="rect">
            <a:avLst/>
          </a:prstGeom>
          <a:extLst>
            <a:ext uri="{909E8E84-426E-40DD-AFC4-6F175D3DCCD1}">
              <a14:hiddenFill xmlns:a14="http://schemas.microsoft.com/office/drawing/2010/main">
                <a:solidFill>
                  <a:srgbClr val="FFFFFF"/>
                </a:solidFill>
              </a14:hiddenFill>
            </a:ext>
          </a:extLst>
        </p:spPr>
      </p:pic>
      <p:pic>
        <p:nvPicPr>
          <p:cNvPr id="35844" name="Picture 4" descr="Togo | Location, History, Population, &amp; Facts | Britannica">
            <a:extLst>
              <a:ext uri="{FF2B5EF4-FFF2-40B4-BE49-F238E27FC236}">
                <a16:creationId xmlns:a16="http://schemas.microsoft.com/office/drawing/2014/main" id="{EB48DD2A-754B-0202-7D7C-72368DB644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2625" y="3038475"/>
            <a:ext cx="3954463" cy="3265488"/>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1092200" y="1112840"/>
            <a:ext cx="4716463" cy="2311844"/>
          </a:xfrm>
        </p:spPr>
        <p:txBody>
          <a:bodyPr wrap="square" anchor="b">
            <a:normAutofit/>
          </a:bodyPr>
          <a:lstStyle/>
          <a:p>
            <a:pPr algn="l"/>
            <a:r>
              <a:rPr lang="en-US" sz="4200"/>
              <a:t>Togo</a:t>
            </a: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1092200" y="3493790"/>
            <a:ext cx="4716463" cy="2299000"/>
          </a:xfrm>
        </p:spPr>
        <p:txBody>
          <a:bodyPr wrap="square" anchor="t">
            <a:normAutofit/>
          </a:bodyPr>
          <a:lstStyle/>
          <a:p>
            <a:pPr algn="l"/>
            <a:r>
              <a:rPr lang="en-US" sz="2200">
                <a:solidFill>
                  <a:schemeClr val="tx1">
                    <a:alpha val="60000"/>
                  </a:schemeClr>
                </a:solidFill>
              </a:rPr>
              <a:t>Language</a:t>
            </a:r>
          </a:p>
          <a:p>
            <a:pPr algn="l"/>
            <a:r>
              <a:rPr lang="en-US" sz="2200">
                <a:solidFill>
                  <a:schemeClr val="tx1">
                    <a:alpha val="60000"/>
                  </a:schemeClr>
                </a:solidFill>
              </a:rPr>
              <a:t>Advancements for the World</a:t>
            </a:r>
          </a:p>
          <a:p>
            <a:pPr algn="l"/>
            <a:r>
              <a:rPr lang="en-US" sz="2200">
                <a:solidFill>
                  <a:schemeClr val="tx1">
                    <a:alpha val="60000"/>
                  </a:schemeClr>
                </a:solidFill>
              </a:rPr>
              <a:t>History</a:t>
            </a:r>
          </a:p>
          <a:p>
            <a:pPr algn="l"/>
            <a:r>
              <a:rPr lang="en-US" sz="2200">
                <a:solidFill>
                  <a:schemeClr val="tx1">
                    <a:alpha val="60000"/>
                  </a:schemeClr>
                </a:solidFill>
              </a:rPr>
              <a:t>Culture</a:t>
            </a:r>
          </a:p>
          <a:p>
            <a:pPr algn="l"/>
            <a:r>
              <a:rPr lang="en-US" sz="2200">
                <a:solidFill>
                  <a:schemeClr val="tx1">
                    <a:alpha val="60000"/>
                  </a:schemeClr>
                </a:solidFill>
              </a:rPr>
              <a:t>Current Events</a:t>
            </a:r>
          </a:p>
          <a:p>
            <a:pPr algn="l"/>
            <a:endParaRPr lang="en-US" sz="2200">
              <a:solidFill>
                <a:schemeClr val="tx1">
                  <a:alpha val="60000"/>
                </a:schemeClr>
              </a:solidFill>
            </a:endParaRPr>
          </a:p>
        </p:txBody>
      </p:sp>
    </p:spTree>
    <p:extLst>
      <p:ext uri="{BB962C8B-B14F-4D97-AF65-F5344CB8AC3E}">
        <p14:creationId xmlns:p14="http://schemas.microsoft.com/office/powerpoint/2010/main" val="10802228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History Slides</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normAutofit fontScale="92500" lnSpcReduction="10000"/>
          </a:bodyPr>
          <a:lstStyle/>
          <a:p>
            <a:r>
              <a:rPr lang="en-US" dirty="0"/>
              <a:t>Muslim Arabs arrive in the area in 11</a:t>
            </a:r>
            <a:r>
              <a:rPr lang="en-US" baseline="30000" dirty="0"/>
              <a:t>th</a:t>
            </a:r>
            <a:r>
              <a:rPr lang="en-US" dirty="0"/>
              <a:t> century and converted most of the local tribes that inhabited the area.  </a:t>
            </a:r>
          </a:p>
          <a:p>
            <a:r>
              <a:rPr lang="en-US" dirty="0"/>
              <a:t>These were followed by the Mandingo and Jolof Empires in the 1200s and 1300s.  </a:t>
            </a:r>
          </a:p>
          <a:p>
            <a:pPr marL="0" indent="0">
              <a:buNone/>
            </a:pPr>
            <a:endParaRPr lang="en-US" dirty="0"/>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normAutofit fontScale="92500" lnSpcReduction="10000"/>
          </a:bodyPr>
          <a:lstStyle/>
          <a:p>
            <a:r>
              <a:rPr lang="en-US" dirty="0"/>
              <a:t>The Mandingo are a people group from western Africa including Guinea, Ivory Cost, Mali, Senegal, the Gambia, Guinea-Bissau.  They are known for their drumming and an instrument called the kora (a 12 stringed guitar-like instrument)  </a:t>
            </a:r>
          </a:p>
          <a:p>
            <a:r>
              <a:rPr lang="en-US" dirty="0"/>
              <a:t>The Jolof Empire was highly involved in trade with Africa and Europe.  It exported a massive number of slaves, ivory and animal hides.  </a:t>
            </a:r>
          </a:p>
        </p:txBody>
      </p:sp>
    </p:spTree>
    <p:extLst>
      <p:ext uri="{BB962C8B-B14F-4D97-AF65-F5344CB8AC3E}">
        <p14:creationId xmlns:p14="http://schemas.microsoft.com/office/powerpoint/2010/main" val="145958792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640081" y="2872899"/>
            <a:ext cx="3474720" cy="2725796"/>
          </a:xfrm>
        </p:spPr>
        <p:txBody>
          <a:bodyPr vert="horz" lIns="91440" tIns="45720" rIns="91440" bIns="45720" rtlCol="0">
            <a:normAutofit fontScale="70000" lnSpcReduction="20000"/>
          </a:bodyPr>
          <a:lstStyle/>
          <a:p>
            <a:r>
              <a:rPr lang="en-US" sz="2200" dirty="0"/>
              <a:t>Capital: </a:t>
            </a:r>
            <a:r>
              <a:rPr lang="en-US" sz="2200" dirty="0" err="1"/>
              <a:t>Lome</a:t>
            </a:r>
            <a:endParaRPr lang="en-US" sz="2200" dirty="0"/>
          </a:p>
          <a:p>
            <a:r>
              <a:rPr lang="en-US" sz="2200" dirty="0"/>
              <a:t>Language: French, Ewe and Mina, </a:t>
            </a:r>
            <a:r>
              <a:rPr lang="en-US" sz="2200" dirty="0" err="1"/>
              <a:t>Kabye</a:t>
            </a:r>
            <a:endParaRPr lang="en-US" sz="2200" dirty="0"/>
          </a:p>
          <a:p>
            <a:r>
              <a:rPr lang="en-US" sz="2200" dirty="0"/>
              <a:t>Exports: Cotton, phosphates, coffee, cocoa</a:t>
            </a:r>
          </a:p>
          <a:p>
            <a:r>
              <a:rPr lang="en-US" sz="2200" dirty="0"/>
              <a:t>Fun Facts: The median age for people in Togo is 20 years (a young country!), home of </a:t>
            </a:r>
            <a:r>
              <a:rPr lang="en-US" sz="2200" dirty="0" err="1"/>
              <a:t>Koutammakou</a:t>
            </a:r>
            <a:r>
              <a:rPr lang="en-US" sz="2200" dirty="0"/>
              <a:t>, the Land of </a:t>
            </a:r>
            <a:r>
              <a:rPr lang="en-US" sz="2200" dirty="0" err="1"/>
              <a:t>Batammariba</a:t>
            </a:r>
            <a:r>
              <a:rPr lang="en-US" sz="2200" dirty="0"/>
              <a:t>.  Ivory was a big trade here and the biggest ivory bust was in Togo, representing around 380 elephants, some people in Togo practice voodoo.</a:t>
            </a:r>
          </a:p>
        </p:txBody>
      </p:sp>
      <p:pic>
        <p:nvPicPr>
          <p:cNvPr id="36866" name="Picture 2" descr="Google Map of Lomé, Togo - Nations Online Project">
            <a:extLst>
              <a:ext uri="{FF2B5EF4-FFF2-40B4-BE49-F238E27FC236}">
                <a16:creationId xmlns:a16="http://schemas.microsoft.com/office/drawing/2014/main" id="{7FC27987-859A-2098-1F2D-5FA4AD376611}"/>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2949" r="2063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031633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EBFE0-1696-C399-6498-4F5FBC9DD2C8}"/>
              </a:ext>
            </a:extLst>
          </p:cNvPr>
          <p:cNvSpPr>
            <a:spLocks noGrp="1"/>
          </p:cNvSpPr>
          <p:nvPr>
            <p:ph type="title"/>
          </p:nvPr>
        </p:nvSpPr>
        <p:spPr/>
        <p:txBody>
          <a:bodyPr/>
          <a:lstStyle/>
          <a:p>
            <a:r>
              <a:rPr lang="en-US" dirty="0" err="1"/>
              <a:t>Koutammakou</a:t>
            </a:r>
            <a:endParaRPr lang="en-US" dirty="0"/>
          </a:p>
        </p:txBody>
      </p:sp>
      <p:sp>
        <p:nvSpPr>
          <p:cNvPr id="4" name="Content Placeholder 3">
            <a:extLst>
              <a:ext uri="{FF2B5EF4-FFF2-40B4-BE49-F238E27FC236}">
                <a16:creationId xmlns:a16="http://schemas.microsoft.com/office/drawing/2014/main" id="{411C1FBF-AF3B-3371-2F81-611496D4E00C}"/>
              </a:ext>
            </a:extLst>
          </p:cNvPr>
          <p:cNvSpPr>
            <a:spLocks noGrp="1"/>
          </p:cNvSpPr>
          <p:nvPr>
            <p:ph sz="half" idx="2"/>
          </p:nvPr>
        </p:nvSpPr>
        <p:spPr/>
        <p:txBody>
          <a:bodyPr/>
          <a:lstStyle/>
          <a:p>
            <a:r>
              <a:rPr lang="en-US" dirty="0"/>
              <a:t>The land of </a:t>
            </a:r>
            <a:r>
              <a:rPr lang="en-US" dirty="0" err="1"/>
              <a:t>Batammariba</a:t>
            </a:r>
            <a:r>
              <a:rPr lang="en-US" dirty="0"/>
              <a:t>, a cultural  landscape.  The houses are  mud houses that are like small castles. </a:t>
            </a:r>
          </a:p>
        </p:txBody>
      </p:sp>
      <p:pic>
        <p:nvPicPr>
          <p:cNvPr id="2050" name="Picture 2" descr="Koutammakou, the Land of the Batammariba - UNESCO World Heritage Centre">
            <a:extLst>
              <a:ext uri="{FF2B5EF4-FFF2-40B4-BE49-F238E27FC236}">
                <a16:creationId xmlns:a16="http://schemas.microsoft.com/office/drawing/2014/main" id="{052BF538-6435-9BD7-DEE2-0B2EF8CA2EF5}"/>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286000" y="2858294"/>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179222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ITES: African elephant poaching down, ivory seizures up and hit record  high | CITES">
            <a:extLst>
              <a:ext uri="{FF2B5EF4-FFF2-40B4-BE49-F238E27FC236}">
                <a16:creationId xmlns:a16="http://schemas.microsoft.com/office/drawing/2014/main" id="{3DB5C528-0CAA-F8C2-EF59-C7BC2E8C35A1}"/>
              </a:ext>
            </a:extLst>
          </p:cNvPr>
          <p:cNvPicPr>
            <a:picLocks noGrp="1" noChangeAspect="1" noChangeArrowheads="1"/>
          </p:cNvPicPr>
          <p:nvPr>
            <p:ph sz="half" idx="2"/>
          </p:nvPr>
        </p:nvPicPr>
        <p:blipFill rotWithShape="1">
          <a:blip r:embed="rId2">
            <a:alphaModFix amt="60000"/>
            <a:extLst>
              <a:ext uri="{28A0092B-C50C-407E-A947-70E740481C1C}">
                <a14:useLocalDpi xmlns:a14="http://schemas.microsoft.com/office/drawing/2010/main" val="0"/>
              </a:ext>
            </a:extLst>
          </a:blip>
          <a:srcRect l="16649" r="1128" b="-1"/>
          <a:stretch/>
        </p:blipFill>
        <p:spPr bwMode="auto">
          <a:xfrm>
            <a:off x="-1" y="10"/>
            <a:ext cx="12192001"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ECC6A47F-DA34-2A36-507D-667DC315DB8B}"/>
              </a:ext>
            </a:extLst>
          </p:cNvPr>
          <p:cNvSpPr>
            <a:spLocks noGrp="1"/>
          </p:cNvSpPr>
          <p:nvPr>
            <p:ph type="title"/>
          </p:nvPr>
        </p:nvSpPr>
        <p:spPr>
          <a:xfrm>
            <a:off x="838199" y="1671570"/>
            <a:ext cx="5155261" cy="4072044"/>
          </a:xfrm>
        </p:spPr>
        <p:txBody>
          <a:bodyPr vert="horz" lIns="91440" tIns="45720" rIns="91440" bIns="45720" rtlCol="0" anchor="t">
            <a:normAutofit/>
          </a:bodyPr>
          <a:lstStyle/>
          <a:p>
            <a:r>
              <a:rPr lang="en-US">
                <a:solidFill>
                  <a:srgbClr val="FFFFFF"/>
                </a:solidFill>
              </a:rPr>
              <a:t>Ivory Trade, What Is It? Why Is It Bad?</a:t>
            </a:r>
          </a:p>
        </p:txBody>
      </p:sp>
      <p:sp>
        <p:nvSpPr>
          <p:cNvPr id="3" name="Content Placeholder 2">
            <a:extLst>
              <a:ext uri="{FF2B5EF4-FFF2-40B4-BE49-F238E27FC236}">
                <a16:creationId xmlns:a16="http://schemas.microsoft.com/office/drawing/2014/main" id="{C2FE30E5-FA80-22E6-EE12-5E6ED417C50A}"/>
              </a:ext>
            </a:extLst>
          </p:cNvPr>
          <p:cNvSpPr>
            <a:spLocks noGrp="1"/>
          </p:cNvSpPr>
          <p:nvPr>
            <p:ph sz="half" idx="1"/>
          </p:nvPr>
        </p:nvSpPr>
        <p:spPr>
          <a:xfrm>
            <a:off x="6185986" y="1671566"/>
            <a:ext cx="5170861" cy="4072043"/>
          </a:xfrm>
        </p:spPr>
        <p:txBody>
          <a:bodyPr vert="horz" lIns="91440" tIns="45720" rIns="91440" bIns="45720" rtlCol="0">
            <a:normAutofit/>
          </a:bodyPr>
          <a:lstStyle/>
          <a:p>
            <a:r>
              <a:rPr lang="en-US" sz="2000">
                <a:solidFill>
                  <a:srgbClr val="FFFFFF"/>
                </a:solidFill>
              </a:rPr>
              <a:t>Ivory was used for jewelry, piano keys, religious art, etc.  </a:t>
            </a:r>
          </a:p>
          <a:p>
            <a:r>
              <a:rPr lang="en-US" sz="2000">
                <a:solidFill>
                  <a:srgbClr val="FFFFFF"/>
                </a:solidFill>
              </a:rPr>
              <a:t>Ivory is made from African elephant tusks.  The animals were killed for their tusks for these products. </a:t>
            </a:r>
            <a:br>
              <a:rPr lang="en-US" sz="2000">
                <a:solidFill>
                  <a:srgbClr val="FFFFFF"/>
                </a:solidFill>
              </a:rPr>
            </a:br>
            <a:r>
              <a:rPr lang="en-US" sz="2000">
                <a:solidFill>
                  <a:srgbClr val="FFFFFF"/>
                </a:solidFill>
              </a:rPr>
              <a:t>Due to the ivory trade the elephant population went from potentially 26 million, to fewer than 1 million.  </a:t>
            </a:r>
          </a:p>
          <a:p>
            <a:r>
              <a:rPr lang="en-US" sz="2000">
                <a:solidFill>
                  <a:srgbClr val="FFFFFF"/>
                </a:solidFill>
              </a:rPr>
              <a:t>While ivory wasn’t valuable in the same way of gold, but it was used culturally in important ways making it prized.   </a:t>
            </a:r>
          </a:p>
        </p:txBody>
      </p:sp>
    </p:spTree>
    <p:extLst>
      <p:ext uri="{BB962C8B-B14F-4D97-AF65-F5344CB8AC3E}">
        <p14:creationId xmlns:p14="http://schemas.microsoft.com/office/powerpoint/2010/main" val="8055530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8BDA34-B67D-264B-86A0-27FF5291765C}"/>
              </a:ext>
            </a:extLst>
          </p:cNvPr>
          <p:cNvSpPr>
            <a:spLocks noGrp="1"/>
          </p:cNvSpPr>
          <p:nvPr>
            <p:ph type="title"/>
          </p:nvPr>
        </p:nvSpPr>
        <p:spPr/>
        <p:txBody>
          <a:bodyPr/>
          <a:lstStyle/>
          <a:p>
            <a:r>
              <a:rPr lang="en-US" dirty="0"/>
              <a:t>What is Voodoo? </a:t>
            </a:r>
          </a:p>
        </p:txBody>
      </p:sp>
      <p:sp>
        <p:nvSpPr>
          <p:cNvPr id="3" name="Content Placeholder 2">
            <a:extLst>
              <a:ext uri="{FF2B5EF4-FFF2-40B4-BE49-F238E27FC236}">
                <a16:creationId xmlns:a16="http://schemas.microsoft.com/office/drawing/2014/main" id="{A6A707AB-9893-DA1D-DB9A-5AF0B7FEE883}"/>
              </a:ext>
            </a:extLst>
          </p:cNvPr>
          <p:cNvSpPr>
            <a:spLocks noGrp="1"/>
          </p:cNvSpPr>
          <p:nvPr>
            <p:ph sz="half" idx="1"/>
          </p:nvPr>
        </p:nvSpPr>
        <p:spPr/>
        <p:txBody>
          <a:bodyPr/>
          <a:lstStyle/>
          <a:p>
            <a:r>
              <a:rPr lang="en-US" dirty="0"/>
              <a:t>It’s a </a:t>
            </a:r>
            <a:r>
              <a:rPr lang="en-US" dirty="0" err="1"/>
              <a:t>religios</a:t>
            </a:r>
            <a:r>
              <a:rPr lang="en-US" dirty="0"/>
              <a:t> practice derived from African polytheism and ancestor worship.  It deals with spells and other magic themed ideas. </a:t>
            </a:r>
          </a:p>
        </p:txBody>
      </p:sp>
      <p:sp>
        <p:nvSpPr>
          <p:cNvPr id="4" name="Content Placeholder 3">
            <a:extLst>
              <a:ext uri="{FF2B5EF4-FFF2-40B4-BE49-F238E27FC236}">
                <a16:creationId xmlns:a16="http://schemas.microsoft.com/office/drawing/2014/main" id="{A0E12AF3-25E4-2C05-E9DF-E1D9708B67D3}"/>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191263141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r>
              <a:rPr lang="en-US" sz="2600" kern="1200">
                <a:solidFill>
                  <a:srgbClr val="FFFFFF"/>
                </a:solidFill>
                <a:latin typeface="+mj-lt"/>
                <a:ea typeface="+mj-ea"/>
                <a:cs typeface="+mj-cs"/>
              </a:rPr>
              <a:t>Country on Map</a:t>
            </a:r>
          </a:p>
        </p:txBody>
      </p:sp>
      <p:pic>
        <p:nvPicPr>
          <p:cNvPr id="37890" name="Picture 2" descr="Togo Map and Satellite Image">
            <a:extLst>
              <a:ext uri="{FF2B5EF4-FFF2-40B4-BE49-F238E27FC236}">
                <a16:creationId xmlns:a16="http://schemas.microsoft.com/office/drawing/2014/main" id="{25D8E8D5-EABF-4CD1-93D6-E5D6ECDD1D4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038600" y="1510452"/>
            <a:ext cx="7188199" cy="38337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476359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5400" kern="1200">
                <a:solidFill>
                  <a:schemeClr val="tx1"/>
                </a:solidFill>
                <a:latin typeface="+mj-lt"/>
                <a:ea typeface="+mj-ea"/>
                <a:cs typeface="+mj-cs"/>
              </a:rPr>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630936" y="2807208"/>
            <a:ext cx="3429000" cy="3410712"/>
          </a:xfrm>
        </p:spPr>
        <p:txBody>
          <a:bodyPr vert="horz" lIns="91440" tIns="45720" rIns="91440" bIns="45720" rtlCol="0" anchor="t">
            <a:normAutofit/>
          </a:bodyPr>
          <a:lstStyle/>
          <a:p>
            <a:r>
              <a:rPr lang="en-US" sz="2200" dirty="0">
                <a:sym typeface="Wingdings" panose="05000000000000000000" pitchFamily="2" charset="2"/>
              </a:rPr>
              <a:t>Longitude and Latitude: 8N, 1 10E</a:t>
            </a:r>
          </a:p>
          <a:p>
            <a:r>
              <a:rPr lang="en-US" sz="2200" dirty="0">
                <a:sym typeface="Wingdings" panose="05000000000000000000" pitchFamily="2" charset="2"/>
              </a:rPr>
              <a:t>Major Mountains, Rivers and Other Geographic sites: </a:t>
            </a:r>
            <a:r>
              <a:rPr lang="en-US" sz="2200" dirty="0" err="1">
                <a:sym typeface="Wingdings" panose="05000000000000000000" pitchFamily="2" charset="2"/>
              </a:rPr>
              <a:t>Oti</a:t>
            </a:r>
            <a:r>
              <a:rPr lang="en-US" sz="2200" dirty="0">
                <a:sym typeface="Wingdings" panose="05000000000000000000" pitchFamily="2" charset="2"/>
              </a:rPr>
              <a:t> River, Kawa River, Lake Togo</a:t>
            </a:r>
          </a:p>
          <a:p>
            <a:r>
              <a:rPr lang="en-US" sz="2200" dirty="0">
                <a:sym typeface="Wingdings" panose="05000000000000000000" pitchFamily="2" charset="2"/>
              </a:rPr>
              <a:t>Terrain: Rolling savanna, hills in the center, low coastal plain by the ocean. </a:t>
            </a:r>
            <a:endParaRPr lang="en-US" sz="2200" dirty="0"/>
          </a:p>
        </p:txBody>
      </p:sp>
      <p:pic>
        <p:nvPicPr>
          <p:cNvPr id="38914" name="Picture 2" descr="Ecoregions and Topography of Togo | West Africa">
            <a:extLst>
              <a:ext uri="{FF2B5EF4-FFF2-40B4-BE49-F238E27FC236}">
                <a16:creationId xmlns:a16="http://schemas.microsoft.com/office/drawing/2014/main" id="{88799668-B924-1CC0-0633-C1917453B92A}"/>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843437"/>
            <a:ext cx="6903720" cy="5171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777441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Tropical, hot and humid.</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9854947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Wildlife in Togo - Types of Togolese Animals - AZ Animals">
            <a:extLst>
              <a:ext uri="{FF2B5EF4-FFF2-40B4-BE49-F238E27FC236}">
                <a16:creationId xmlns:a16="http://schemas.microsoft.com/office/drawing/2014/main" id="{AF705A26-B27B-570F-7E5A-6BE0C34F149A}"/>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3586" r="16137" b="-1"/>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838200" y="365125"/>
            <a:ext cx="3822189" cy="1899912"/>
          </a:xfrm>
        </p:spPr>
        <p:txBody>
          <a:bodyPr vert="horz" lIns="91440" tIns="45720" rIns="91440" bIns="45720" rtlCol="0" anchor="ctr">
            <a:normAutofit/>
          </a:bodyPr>
          <a:lstStyle/>
          <a:p>
            <a:r>
              <a:rPr lang="en-US" sz="400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838200" y="2434201"/>
            <a:ext cx="3822189" cy="3742762"/>
          </a:xfrm>
        </p:spPr>
        <p:txBody>
          <a:bodyPr vert="horz" lIns="91440" tIns="45720" rIns="91440" bIns="45720" rtlCol="0">
            <a:normAutofit/>
          </a:bodyPr>
          <a:lstStyle/>
          <a:p>
            <a:r>
              <a:rPr lang="en-US" sz="2000"/>
              <a:t>Monkeys</a:t>
            </a:r>
          </a:p>
          <a:p>
            <a:r>
              <a:rPr lang="en-US" sz="2000"/>
              <a:t>Snakes</a:t>
            </a:r>
          </a:p>
          <a:p>
            <a:r>
              <a:rPr lang="en-US" sz="2000"/>
              <a:t>Lizards</a:t>
            </a:r>
          </a:p>
          <a:p>
            <a:r>
              <a:rPr lang="en-US" sz="2000"/>
              <a:t> crocodiles</a:t>
            </a:r>
          </a:p>
          <a:p>
            <a:endParaRPr lang="en-US" sz="2000"/>
          </a:p>
          <a:p>
            <a:endParaRPr lang="en-US" sz="2000"/>
          </a:p>
        </p:txBody>
      </p:sp>
    </p:spTree>
    <p:extLst>
      <p:ext uri="{BB962C8B-B14F-4D97-AF65-F5344CB8AC3E}">
        <p14:creationId xmlns:p14="http://schemas.microsoft.com/office/powerpoint/2010/main" val="50911478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5297762" y="640080"/>
            <a:ext cx="6251110" cy="3566160"/>
          </a:xfrm>
        </p:spPr>
        <p:txBody>
          <a:bodyPr vert="horz" lIns="91440" tIns="45720" rIns="91440" bIns="45720" rtlCol="0" anchor="b">
            <a:normAutofit/>
          </a:bodyPr>
          <a:lstStyle/>
          <a:p>
            <a:r>
              <a:rPr lang="en-US" sz="5400"/>
              <a:t>Diana Monkey</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5297760" y="4636008"/>
            <a:ext cx="6251111" cy="1572768"/>
          </a:xfrm>
        </p:spPr>
        <p:txBody>
          <a:bodyPr vert="horz" lIns="91440" tIns="45720" rIns="91440" bIns="45720" rtlCol="0">
            <a:normAutofit fontScale="92500" lnSpcReduction="20000"/>
          </a:bodyPr>
          <a:lstStyle/>
          <a:p>
            <a:r>
              <a:rPr lang="en-US" sz="2400" dirty="0"/>
              <a:t>The white brow of this monkey is supposed to resemble the bow that the Roman goddess Diana wore.  They are active during the day and live in the canopy of the trees and rarely come to the ground.  They are social and live in groups and use a lot of social signals for communication.  </a:t>
            </a:r>
          </a:p>
        </p:txBody>
      </p:sp>
      <p:pic>
        <p:nvPicPr>
          <p:cNvPr id="40962" name="Picture 2" descr="A black and white monkey&#10;&#10;Description automatically generated">
            <a:extLst>
              <a:ext uri="{FF2B5EF4-FFF2-40B4-BE49-F238E27FC236}">
                <a16:creationId xmlns:a16="http://schemas.microsoft.com/office/drawing/2014/main" id="{CBDE68FE-2873-3FAB-D0A9-F7E9FDC2E64F}"/>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1" b="1709"/>
          <a:stretch/>
        </p:blipFill>
        <p:spPr bwMode="auto">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3891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dirty="0"/>
              <a:t>Shea Butter</a:t>
            </a:r>
          </a:p>
          <a:p>
            <a:r>
              <a:rPr lang="en-US" sz="2200" dirty="0"/>
              <a:t>Senegal mahogany</a:t>
            </a:r>
          </a:p>
          <a:p>
            <a:r>
              <a:rPr lang="en-US" sz="2200" dirty="0"/>
              <a:t>Monkey guava</a:t>
            </a:r>
          </a:p>
        </p:txBody>
      </p:sp>
      <p:pic>
        <p:nvPicPr>
          <p:cNvPr id="41986" name="Picture 2" descr="Shea Nut | ECHOcommunity.org">
            <a:extLst>
              <a:ext uri="{FF2B5EF4-FFF2-40B4-BE49-F238E27FC236}">
                <a16:creationId xmlns:a16="http://schemas.microsoft.com/office/drawing/2014/main" id="{E2CE0E07-B6DE-C721-E12D-01E8ABB3512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5915" r="27634"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67702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387C4-8760-8F5E-7ACC-70909184FA55}"/>
              </a:ext>
            </a:extLst>
          </p:cNvPr>
          <p:cNvSpPr>
            <a:spLocks noGrp="1"/>
          </p:cNvSpPr>
          <p:nvPr>
            <p:ph type="title"/>
          </p:nvPr>
        </p:nvSpPr>
        <p:spPr/>
        <p:txBody>
          <a:bodyPr/>
          <a:lstStyle/>
          <a:p>
            <a:r>
              <a:rPr lang="en-US" dirty="0"/>
              <a:t>Europe</a:t>
            </a:r>
          </a:p>
        </p:txBody>
      </p:sp>
      <p:sp>
        <p:nvSpPr>
          <p:cNvPr id="3" name="Content Placeholder 2">
            <a:extLst>
              <a:ext uri="{FF2B5EF4-FFF2-40B4-BE49-F238E27FC236}">
                <a16:creationId xmlns:a16="http://schemas.microsoft.com/office/drawing/2014/main" id="{AF6B4BE6-8AD7-7A3B-0B58-89B565EEF649}"/>
              </a:ext>
            </a:extLst>
          </p:cNvPr>
          <p:cNvSpPr>
            <a:spLocks noGrp="1"/>
          </p:cNvSpPr>
          <p:nvPr>
            <p:ph sz="half" idx="1"/>
          </p:nvPr>
        </p:nvSpPr>
        <p:spPr/>
        <p:txBody>
          <a:bodyPr>
            <a:normAutofit lnSpcReduction="10000"/>
          </a:bodyPr>
          <a:lstStyle/>
          <a:p>
            <a:r>
              <a:rPr lang="en-US" dirty="0"/>
              <a:t>Europe drove the slave trade.  While the Europeans didn’t try to control the land until the 1850s, they were regularly purchasing enslaved people.  The French also eventually combined it with “The French Soudan” and called the area the Mali Federation in 1959.  But that lasted only until 1960, when Senegal declared it’s independence. </a:t>
            </a:r>
          </a:p>
        </p:txBody>
      </p:sp>
      <p:sp>
        <p:nvSpPr>
          <p:cNvPr id="4" name="Content Placeholder 3">
            <a:extLst>
              <a:ext uri="{FF2B5EF4-FFF2-40B4-BE49-F238E27FC236}">
                <a16:creationId xmlns:a16="http://schemas.microsoft.com/office/drawing/2014/main" id="{7584E1F9-0EB4-DB1E-2EEE-2DBF340BD81B}"/>
              </a:ext>
            </a:extLst>
          </p:cNvPr>
          <p:cNvSpPr>
            <a:spLocks noGrp="1"/>
          </p:cNvSpPr>
          <p:nvPr>
            <p:ph sz="half" idx="2"/>
          </p:nvPr>
        </p:nvSpPr>
        <p:spPr/>
        <p:txBody>
          <a:bodyPr>
            <a:normAutofit lnSpcReduction="10000"/>
          </a:bodyPr>
          <a:lstStyle/>
          <a:p>
            <a:endParaRPr lang="en-US"/>
          </a:p>
        </p:txBody>
      </p:sp>
    </p:spTree>
    <p:extLst>
      <p:ext uri="{BB962C8B-B14F-4D97-AF65-F5344CB8AC3E}">
        <p14:creationId xmlns:p14="http://schemas.microsoft.com/office/powerpoint/2010/main" val="254142956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History </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normAutofit fontScale="77500" lnSpcReduction="20000"/>
          </a:bodyPr>
          <a:lstStyle/>
          <a:p>
            <a:r>
              <a:rPr lang="en-US" dirty="0"/>
              <a:t>There is evidence that the Ewe tribe lived in this region in the 11</a:t>
            </a:r>
            <a:r>
              <a:rPr lang="en-US" baseline="30000" dirty="0"/>
              <a:t>th</a:t>
            </a:r>
            <a:r>
              <a:rPr lang="en-US" dirty="0"/>
              <a:t> century.  </a:t>
            </a:r>
          </a:p>
          <a:p>
            <a:r>
              <a:rPr lang="en-US" dirty="0"/>
              <a:t>Europeans arrived, like the rest of Africa and the first to the area were the Portuguese in the 1400s.  Like a lot of the west coast of Africa, the are played a major roll in the slave trade, the west coast was actually known as the Slave Coast.  </a:t>
            </a:r>
          </a:p>
          <a:p>
            <a:r>
              <a:rPr lang="en-US" dirty="0"/>
              <a:t>In 1884, Togo became a colony for Germany.  It was a self-supporting colony, which looked good for Germany and made other European countries interested.  So in 1914, France and Britain invaded and France eventually took control of Togo.  </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normAutofit fontScale="77500" lnSpcReduction="20000"/>
          </a:bodyPr>
          <a:lstStyle/>
          <a:p>
            <a:r>
              <a:rPr lang="en-US" dirty="0"/>
              <a:t>It joined The Gold Coast, which was a movement to independence along the west coast, created the independent Ghana next door, but French Togoland became independence a few years later in 1960 and was renamed Togo.  </a:t>
            </a:r>
          </a:p>
          <a:p>
            <a:r>
              <a:rPr lang="en-US" dirty="0"/>
              <a:t>General Gnassingbe Eyadema was the first ruler of free Togo and ruled as dictator for almost 40 years.  </a:t>
            </a:r>
          </a:p>
        </p:txBody>
      </p:sp>
    </p:spTree>
    <p:extLst>
      <p:ext uri="{BB962C8B-B14F-4D97-AF65-F5344CB8AC3E}">
        <p14:creationId xmlns:p14="http://schemas.microsoft.com/office/powerpoint/2010/main" val="429485426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Togo turns former colonial palace into flagship art centre | Arts and  Culture | Al Jazeera">
            <a:extLst>
              <a:ext uri="{FF2B5EF4-FFF2-40B4-BE49-F238E27FC236}">
                <a16:creationId xmlns:a16="http://schemas.microsoft.com/office/drawing/2014/main" id="{8BBD4410-66A2-79FC-6F23-581ECBA2DCF2}"/>
              </a:ext>
            </a:extLst>
          </p:cNvPr>
          <p:cNvPicPr>
            <a:picLocks noGrp="1" noChangeAspect="1" noChangeArrowheads="1"/>
          </p:cNvPicPr>
          <p:nvPr>
            <p:ph sz="half" idx="2"/>
          </p:nvPr>
        </p:nvPicPr>
        <p:blipFill rotWithShape="1">
          <a:blip r:embed="rId2">
            <a:alphaModFix amt="50000"/>
            <a:extLst>
              <a:ext uri="{28A0092B-C50C-407E-A947-70E740481C1C}">
                <a14:useLocalDpi xmlns:a14="http://schemas.microsoft.com/office/drawing/2010/main" val="0"/>
              </a:ext>
            </a:extLst>
          </a:blip>
          <a:srcRect/>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1524000" y="4159404"/>
            <a:ext cx="9144000" cy="1098395"/>
          </a:xfrm>
        </p:spPr>
        <p:txBody>
          <a:bodyPr vert="horz" lIns="91440" tIns="45720" rIns="91440" bIns="45720" rtlCol="0">
            <a:normAutofit/>
          </a:bodyPr>
          <a:lstStyle/>
          <a:p>
            <a:pPr marL="0" indent="0" algn="ctr">
              <a:buNone/>
            </a:pPr>
            <a:r>
              <a:rPr lang="en-US" sz="2400">
                <a:solidFill>
                  <a:srgbClr val="FFFFFF"/>
                </a:solidFill>
              </a:rPr>
              <a:t>Transitioning currently to a multiparty democratic rule. </a:t>
            </a:r>
          </a:p>
        </p:txBody>
      </p:sp>
    </p:spTree>
    <p:extLst>
      <p:ext uri="{BB962C8B-B14F-4D97-AF65-F5344CB8AC3E}">
        <p14:creationId xmlns:p14="http://schemas.microsoft.com/office/powerpoint/2010/main" val="260987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Africa's CFA franc — colonial relic or stabilizing force? – DW – 05/27/2019">
            <a:extLst>
              <a:ext uri="{FF2B5EF4-FFF2-40B4-BE49-F238E27FC236}">
                <a16:creationId xmlns:a16="http://schemas.microsoft.com/office/drawing/2014/main" id="{88E28373-7561-164B-CCD8-8BEF210A7368}"/>
              </a:ext>
            </a:extLst>
          </p:cNvPr>
          <p:cNvPicPr>
            <a:picLocks noGrp="1" noChangeAspect="1" noChangeArrowheads="1"/>
          </p:cNvPicPr>
          <p:nvPr>
            <p:ph sz="half" idx="2"/>
          </p:nvPr>
        </p:nvPicPr>
        <p:blipFill rotWithShape="1">
          <a:blip r:embed="rId2">
            <a:alphaModFix amt="50000"/>
            <a:extLst>
              <a:ext uri="{28A0092B-C50C-407E-A947-70E740481C1C}">
                <a14:useLocalDpi xmlns:a14="http://schemas.microsoft.com/office/drawing/2010/main" val="0"/>
              </a:ext>
            </a:extLst>
          </a:blip>
          <a:srcRect l="10763" r="11460" b="1"/>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Currency</a:t>
            </a:r>
          </a:p>
        </p:txBody>
      </p:sp>
      <p:sp>
        <p:nvSpPr>
          <p:cNvPr id="3" name="Content Placeholder 2">
            <a:extLst>
              <a:ext uri="{FF2B5EF4-FFF2-40B4-BE49-F238E27FC236}">
                <a16:creationId xmlns:a16="http://schemas.microsoft.com/office/drawing/2014/main" id="{1246AE74-6467-46F3-AB5E-9A67BA782897}"/>
              </a:ext>
            </a:extLst>
          </p:cNvPr>
          <p:cNvSpPr>
            <a:spLocks noGrp="1"/>
          </p:cNvSpPr>
          <p:nvPr>
            <p:ph sz="half" idx="1"/>
          </p:nvPr>
        </p:nvSpPr>
        <p:spPr>
          <a:xfrm>
            <a:off x="1524000" y="4159404"/>
            <a:ext cx="9144000" cy="1098395"/>
          </a:xfrm>
        </p:spPr>
        <p:txBody>
          <a:bodyPr vert="horz" lIns="91440" tIns="45720" rIns="91440" bIns="45720" rtlCol="0">
            <a:normAutofit/>
          </a:bodyPr>
          <a:lstStyle/>
          <a:p>
            <a:pPr marL="0" indent="0" algn="ctr">
              <a:buNone/>
            </a:pPr>
            <a:r>
              <a:rPr lang="en-US" sz="2400">
                <a:solidFill>
                  <a:srgbClr val="FFFFFF"/>
                </a:solidFill>
              </a:rPr>
              <a:t>CFA Franc</a:t>
            </a:r>
          </a:p>
        </p:txBody>
      </p:sp>
    </p:spTree>
    <p:extLst>
      <p:ext uri="{BB962C8B-B14F-4D97-AF65-F5344CB8AC3E}">
        <p14:creationId xmlns:p14="http://schemas.microsoft.com/office/powerpoint/2010/main" val="124034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6600" kern="1200">
                <a:solidFill>
                  <a:schemeClr val="tx1"/>
                </a:solidFill>
                <a:latin typeface="+mj-lt"/>
                <a:ea typeface="+mj-ea"/>
                <a:cs typeface="+mj-cs"/>
              </a:rPr>
              <a:t>Religion</a:t>
            </a:r>
          </a:p>
        </p:txBody>
      </p:sp>
      <p:pic>
        <p:nvPicPr>
          <p:cNvPr id="45058" name="Picture 2" descr="Togo | Location, History, Population, &amp; Facts | Britannica">
            <a:extLst>
              <a:ext uri="{FF2B5EF4-FFF2-40B4-BE49-F238E27FC236}">
                <a16:creationId xmlns:a16="http://schemas.microsoft.com/office/drawing/2014/main" id="{6CB22EE9-5208-3B20-53AA-F7FF9C14195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1250899"/>
            <a:ext cx="7214616" cy="4328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589389"/>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78A38-DFA6-417F-B6B2-909257847B4B}"/>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4200" kern="1200">
                <a:solidFill>
                  <a:schemeClr val="tx1"/>
                </a:solidFill>
                <a:latin typeface="+mj-lt"/>
                <a:ea typeface="+mj-ea"/>
                <a:cs typeface="+mj-cs"/>
              </a:rPr>
              <a:t>Advancements</a:t>
            </a:r>
          </a:p>
        </p:txBody>
      </p:sp>
      <p:sp>
        <p:nvSpPr>
          <p:cNvPr id="3" name="Content Placeholder 2">
            <a:extLst>
              <a:ext uri="{FF2B5EF4-FFF2-40B4-BE49-F238E27FC236}">
                <a16:creationId xmlns:a16="http://schemas.microsoft.com/office/drawing/2014/main" id="{5F6A3F0F-4C4A-4849-909B-27F7D2816C39}"/>
              </a:ext>
            </a:extLst>
          </p:cNvPr>
          <p:cNvSpPr>
            <a:spLocks noGrp="1"/>
          </p:cNvSpPr>
          <p:nvPr>
            <p:ph sz="half" idx="1"/>
          </p:nvPr>
        </p:nvSpPr>
        <p:spPr>
          <a:xfrm>
            <a:off x="630936" y="2807208"/>
            <a:ext cx="3429000" cy="3410712"/>
          </a:xfrm>
        </p:spPr>
        <p:txBody>
          <a:bodyPr vert="horz" lIns="91440" tIns="45720" rIns="91440" bIns="45720" rtlCol="0" anchor="t">
            <a:normAutofit/>
          </a:bodyPr>
          <a:lstStyle/>
          <a:p>
            <a:r>
              <a:rPr lang="en-US" sz="2200"/>
              <a:t>Kodjo Afate Gnikou is a young inventor from Togo who created Africa’s first 3D printer from scrap metals and electronic waste he found in the capital, Lome, dumpsites.  He is not highly educated, just uses his dreams and figures out how things work through observation.  </a:t>
            </a:r>
          </a:p>
        </p:txBody>
      </p:sp>
      <p:pic>
        <p:nvPicPr>
          <p:cNvPr id="46082" name="Picture 2" descr="Togolese Inventor, Kodjo Afate Gnikou... - Africa Facts Zone | Facebook">
            <a:extLst>
              <a:ext uri="{FF2B5EF4-FFF2-40B4-BE49-F238E27FC236}">
                <a16:creationId xmlns:a16="http://schemas.microsoft.com/office/drawing/2014/main" id="{35DF027C-7913-9634-9550-2125273A8B88}"/>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1131944"/>
            <a:ext cx="6903720" cy="4594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746082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People of Note</a:t>
            </a:r>
          </a:p>
        </p:txBody>
      </p:sp>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Sylvanus Epihanio Olympio was an influentual Togolese politician from a wealthy family in Togo.  He was the first president was assassinated two years after he became president during the revolution of 1963.  </a:t>
            </a:r>
          </a:p>
        </p:txBody>
      </p:sp>
      <p:pic>
        <p:nvPicPr>
          <p:cNvPr id="47106" name="Picture 2">
            <a:extLst>
              <a:ext uri="{FF2B5EF4-FFF2-40B4-BE49-F238E27FC236}">
                <a16:creationId xmlns:a16="http://schemas.microsoft.com/office/drawing/2014/main" id="{FA94A391-2486-6146-23A0-66881603859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2" b="14258"/>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33644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Togo people hi-res stock photography and images - Alamy">
            <a:extLst>
              <a:ext uri="{FF2B5EF4-FFF2-40B4-BE49-F238E27FC236}">
                <a16:creationId xmlns:a16="http://schemas.microsoft.com/office/drawing/2014/main" id="{60578CD7-ECC6-D20F-044B-3AE99061F711}"/>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3355" b="151"/>
          <a:stretch/>
        </p:blipFill>
        <p:spPr bwMode="auto">
          <a:xfrm>
            <a:off x="4660388" y="10"/>
            <a:ext cx="7531609"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838200" y="365125"/>
            <a:ext cx="3822189" cy="1899912"/>
          </a:xfrm>
        </p:spPr>
        <p:txBody>
          <a:bodyPr vert="horz" lIns="91440" tIns="45720" rIns="91440" bIns="45720" rtlCol="0" anchor="ctr">
            <a:normAutofit/>
          </a:bodyPr>
          <a:lstStyle/>
          <a:p>
            <a:r>
              <a:rPr lang="en-US" sz="4000"/>
              <a:t>Customs</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a:xfrm>
            <a:off x="838200" y="2434201"/>
            <a:ext cx="3822189" cy="3742762"/>
          </a:xfrm>
        </p:spPr>
        <p:txBody>
          <a:bodyPr vert="horz" lIns="91440" tIns="45720" rIns="91440" bIns="45720" rtlCol="0">
            <a:normAutofit/>
          </a:bodyPr>
          <a:lstStyle/>
          <a:p>
            <a:r>
              <a:rPr lang="en-US" sz="2000"/>
              <a:t>Use your right hand for everything.  It is also considered rude to smell food that has been prepared for you or ask what exactly you are eating. </a:t>
            </a:r>
          </a:p>
          <a:p>
            <a:r>
              <a:rPr lang="en-US" sz="2000"/>
              <a:t>Thumbs up means “congratulations”  </a:t>
            </a:r>
          </a:p>
        </p:txBody>
      </p:sp>
    </p:spTree>
    <p:extLst>
      <p:ext uri="{BB962C8B-B14F-4D97-AF65-F5344CB8AC3E}">
        <p14:creationId xmlns:p14="http://schemas.microsoft.com/office/powerpoint/2010/main" val="113953817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Facts About Togo | Fun Facts About Togo">
            <a:extLst>
              <a:ext uri="{FF2B5EF4-FFF2-40B4-BE49-F238E27FC236}">
                <a16:creationId xmlns:a16="http://schemas.microsoft.com/office/drawing/2014/main" id="{C19D8B4D-4EF9-7399-E87D-2DF65B746567}"/>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b="15730"/>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1771650" y="5254391"/>
            <a:ext cx="8867012" cy="774934"/>
          </a:xfrm>
          <a:noFill/>
        </p:spPr>
        <p:txBody>
          <a:bodyPr vert="horz" lIns="91440" tIns="45720" rIns="91440" bIns="45720" rtlCol="0" anchor="ctr">
            <a:normAutofit/>
          </a:bodyPr>
          <a:lstStyle/>
          <a:p>
            <a:pPr algn="ctr"/>
            <a:r>
              <a:rPr lang="en-US" sz="4000">
                <a:solidFill>
                  <a:srgbClr val="FFFFFF"/>
                </a:solidFill>
              </a:rPr>
              <a:t>Fashion</a:t>
            </a:r>
          </a:p>
        </p:txBody>
      </p:sp>
    </p:spTree>
    <p:extLst>
      <p:ext uri="{BB962C8B-B14F-4D97-AF65-F5344CB8AC3E}">
        <p14:creationId xmlns:p14="http://schemas.microsoft.com/office/powerpoint/2010/main" val="64846500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p:txBody>
          <a:bodyPr/>
          <a:lstStyle/>
          <a:p>
            <a:r>
              <a:rPr lang="en-US" dirty="0"/>
              <a:t>Sports</a:t>
            </a:r>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p:txBody>
          <a:bodyPr/>
          <a:lstStyle/>
          <a:p>
            <a:r>
              <a:rPr lang="en-US" dirty="0"/>
              <a:t>Wrestling</a:t>
            </a:r>
          </a:p>
          <a:p>
            <a:r>
              <a:rPr lang="en-US" dirty="0"/>
              <a:t>Soccer</a:t>
            </a:r>
          </a:p>
        </p:txBody>
      </p:sp>
      <p:pic>
        <p:nvPicPr>
          <p:cNvPr id="50178" name="Picture 2" descr="Togo Sports Coaching Volunteer Work - Go Volunteer Africa">
            <a:extLst>
              <a:ext uri="{FF2B5EF4-FFF2-40B4-BE49-F238E27FC236}">
                <a16:creationId xmlns:a16="http://schemas.microsoft.com/office/drawing/2014/main" id="{FDE54CF8-9C57-8BB5-3DAA-792EF1B59E7B}"/>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651919"/>
            <a:ext cx="5181600" cy="269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8373290"/>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p:txBody>
          <a:bodyPr/>
          <a:lstStyle/>
          <a:p>
            <a:r>
              <a:rPr lang="en-US" dirty="0"/>
              <a:t>Food</a:t>
            </a:r>
          </a:p>
        </p:txBody>
      </p:sp>
      <p:sp>
        <p:nvSpPr>
          <p:cNvPr id="4" name="Content Placeholder 3">
            <a:extLst>
              <a:ext uri="{FF2B5EF4-FFF2-40B4-BE49-F238E27FC236}">
                <a16:creationId xmlns:a16="http://schemas.microsoft.com/office/drawing/2014/main" id="{E5C4CA77-A86B-4069-8085-351C7ED13EAD}"/>
              </a:ext>
            </a:extLst>
          </p:cNvPr>
          <p:cNvSpPr>
            <a:spLocks noGrp="1"/>
          </p:cNvSpPr>
          <p:nvPr>
            <p:ph sz="half" idx="2"/>
          </p:nvPr>
        </p:nvSpPr>
        <p:spPr/>
        <p:txBody>
          <a:bodyPr/>
          <a:lstStyle/>
          <a:p>
            <a:r>
              <a:rPr lang="en-US" dirty="0"/>
              <a:t>Cassava</a:t>
            </a:r>
          </a:p>
          <a:p>
            <a:r>
              <a:rPr lang="en-US" dirty="0"/>
              <a:t>Maize</a:t>
            </a:r>
          </a:p>
          <a:p>
            <a:r>
              <a:rPr lang="en-US" dirty="0"/>
              <a:t>Rice</a:t>
            </a:r>
          </a:p>
          <a:p>
            <a:r>
              <a:rPr lang="en-US" dirty="0"/>
              <a:t>Millet</a:t>
            </a:r>
          </a:p>
          <a:p>
            <a:r>
              <a:rPr lang="en-US" dirty="0"/>
              <a:t>yam</a:t>
            </a:r>
          </a:p>
        </p:txBody>
      </p:sp>
      <p:pic>
        <p:nvPicPr>
          <p:cNvPr id="51204" name="Picture 4" descr="Togolese cuisine - Wikipedia">
            <a:extLst>
              <a:ext uri="{FF2B5EF4-FFF2-40B4-BE49-F238E27FC236}">
                <a16:creationId xmlns:a16="http://schemas.microsoft.com/office/drawing/2014/main" id="{C4563D9D-33BF-D513-986B-7A1ACCD0E38D}"/>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594294" y="1825625"/>
            <a:ext cx="3669411"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67581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White House - Review of Presidential Palace, Dakar, Senegal - Tripadvisor">
            <a:extLst>
              <a:ext uri="{FF2B5EF4-FFF2-40B4-BE49-F238E27FC236}">
                <a16:creationId xmlns:a16="http://schemas.microsoft.com/office/drawing/2014/main" id="{127DC5D5-D8DD-907F-FC71-2460F1942E99}"/>
              </a:ext>
            </a:extLst>
          </p:cNvPr>
          <p:cNvPicPr>
            <a:picLocks noGrp="1" noChangeAspect="1" noChangeArrowheads="1"/>
          </p:cNvPicPr>
          <p:nvPr>
            <p:ph sz="half" idx="2"/>
          </p:nvPr>
        </p:nvPicPr>
        <p:blipFill rotWithShape="1">
          <a:blip r:embed="rId2">
            <a:alphaModFix amt="50000"/>
            <a:extLst>
              <a:ext uri="{28A0092B-C50C-407E-A947-70E740481C1C}">
                <a14:useLocalDpi xmlns:a14="http://schemas.microsoft.com/office/drawing/2010/main" val="0"/>
              </a:ext>
            </a:extLst>
          </a:blip>
          <a:srcRect t="25000"/>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1524000" y="4159404"/>
            <a:ext cx="9144000" cy="1098395"/>
          </a:xfrm>
        </p:spPr>
        <p:txBody>
          <a:bodyPr vert="horz" lIns="91440" tIns="45720" rIns="91440" bIns="45720" rtlCol="0">
            <a:normAutofit/>
          </a:bodyPr>
          <a:lstStyle/>
          <a:p>
            <a:pPr marL="0" indent="0" algn="ctr">
              <a:buNone/>
            </a:pPr>
            <a:r>
              <a:rPr lang="en-US" sz="2400">
                <a:solidFill>
                  <a:srgbClr val="FFFFFF"/>
                </a:solidFill>
              </a:rPr>
              <a:t>Republic</a:t>
            </a:r>
          </a:p>
        </p:txBody>
      </p:sp>
    </p:spTree>
    <p:extLst>
      <p:ext uri="{BB962C8B-B14F-4D97-AF65-F5344CB8AC3E}">
        <p14:creationId xmlns:p14="http://schemas.microsoft.com/office/powerpoint/2010/main" val="315101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hlinkClick r:id="rId2"/>
              </a:rPr>
              <a:t>https://www.youtube.com/watch?v=TBZBr1t0VNs</a:t>
            </a:r>
            <a:r>
              <a:rPr lang="en-US" dirty="0"/>
              <a:t> </a:t>
            </a:r>
          </a:p>
          <a:p>
            <a:r>
              <a:rPr lang="en-US" dirty="0">
                <a:hlinkClick r:id="rId3"/>
              </a:rPr>
              <a:t>https://www.youtube.com/watch?v=F_Pgx_uNULk</a:t>
            </a:r>
            <a:r>
              <a:rPr lang="en-US" dirty="0"/>
              <a:t> </a:t>
            </a:r>
          </a:p>
          <a:p>
            <a:endParaRPr lang="en-US" dirty="0"/>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3921686077"/>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a:t>Art</a:t>
            </a:r>
          </a:p>
        </p:txBody>
      </p:sp>
      <p:pic>
        <p:nvPicPr>
          <p:cNvPr id="1026" name="Picture 2" descr="Culture of Togo - Wikipedia">
            <a:extLst>
              <a:ext uri="{FF2B5EF4-FFF2-40B4-BE49-F238E27FC236}">
                <a16:creationId xmlns:a16="http://schemas.microsoft.com/office/drawing/2014/main" id="{C1CA803E-7682-428D-AF81-B09CF2CEAE9B}"/>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15111"/>
          <a:stretch/>
        </p:blipFill>
        <p:spPr bwMode="auto">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5297762" y="2706624"/>
            <a:ext cx="6251110" cy="3483864"/>
          </a:xfrm>
        </p:spPr>
        <p:txBody>
          <a:bodyPr vert="horz" lIns="91440" tIns="45720" rIns="91440" bIns="45720" rtlCol="0">
            <a:normAutofit/>
          </a:bodyPr>
          <a:lstStyle/>
          <a:p>
            <a:r>
              <a:rPr lang="en-US" sz="2200"/>
              <a:t>Wood carving</a:t>
            </a:r>
          </a:p>
          <a:p>
            <a:r>
              <a:rPr lang="en-US" sz="2200"/>
              <a:t>Macrame</a:t>
            </a:r>
          </a:p>
          <a:p>
            <a:r>
              <a:rPr lang="en-US" sz="2200"/>
              <a:t>Batik</a:t>
            </a:r>
          </a:p>
          <a:p>
            <a:r>
              <a:rPr lang="en-US" sz="2200"/>
              <a:t>Ceramics</a:t>
            </a:r>
          </a:p>
          <a:p>
            <a:endParaRPr lang="en-US" sz="2200"/>
          </a:p>
        </p:txBody>
      </p:sp>
    </p:spTree>
    <p:extLst>
      <p:ext uri="{BB962C8B-B14F-4D97-AF65-F5344CB8AC3E}">
        <p14:creationId xmlns:p14="http://schemas.microsoft.com/office/powerpoint/2010/main" val="106346952"/>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a:t>Do They Hear You When You Cry, </a:t>
            </a:r>
            <a:r>
              <a:rPr lang="en-US" dirty="0" err="1"/>
              <a:t>Fauziya</a:t>
            </a:r>
            <a:r>
              <a:rPr lang="en-US" dirty="0"/>
              <a:t> </a:t>
            </a:r>
            <a:r>
              <a:rPr lang="en-US" dirty="0" err="1"/>
              <a:t>Kassindja</a:t>
            </a:r>
            <a:endParaRPr lang="en-US" dirty="0"/>
          </a:p>
          <a:p>
            <a:r>
              <a:rPr lang="en-US" dirty="0"/>
              <a:t>The Village of Waiting, George Packer</a:t>
            </a:r>
          </a:p>
          <a:p>
            <a:r>
              <a:rPr lang="en-US" dirty="0"/>
              <a:t>Togo; African </a:t>
            </a:r>
            <a:r>
              <a:rPr lang="en-US" dirty="0" err="1"/>
              <a:t>Greenaldn</a:t>
            </a:r>
            <a:endParaRPr lang="en-US" dirty="0"/>
          </a:p>
        </p:txBody>
      </p:sp>
      <p:sp>
        <p:nvSpPr>
          <p:cNvPr id="4" name="Content Placeholder 3">
            <a:extLst>
              <a:ext uri="{FF2B5EF4-FFF2-40B4-BE49-F238E27FC236}">
                <a16:creationId xmlns:a16="http://schemas.microsoft.com/office/drawing/2014/main" id="{F289D9C3-0258-4916-86CC-9492CE5F307C}"/>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1695639034"/>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6600" kern="1200">
                <a:solidFill>
                  <a:schemeClr val="tx1"/>
                </a:solidFill>
                <a:latin typeface="+mj-lt"/>
                <a:ea typeface="+mj-ea"/>
                <a:cs typeface="+mj-cs"/>
              </a:rPr>
              <a:t>Homes</a:t>
            </a:r>
          </a:p>
        </p:txBody>
      </p:sp>
      <p:pic>
        <p:nvPicPr>
          <p:cNvPr id="2050" name="Picture 2" descr="Koutammakou - Wikipedia">
            <a:extLst>
              <a:ext uri="{FF2B5EF4-FFF2-40B4-BE49-F238E27FC236}">
                <a16:creationId xmlns:a16="http://schemas.microsoft.com/office/drawing/2014/main" id="{80905997-B1B8-8551-2797-B58608100090}"/>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713285"/>
            <a:ext cx="7214616" cy="5403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738011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Togo Holidays and Festivals">
            <a:extLst>
              <a:ext uri="{FF2B5EF4-FFF2-40B4-BE49-F238E27FC236}">
                <a16:creationId xmlns:a16="http://schemas.microsoft.com/office/drawing/2014/main" id="{EA2A3174-DF0A-1C27-8EE4-7CE6CEF120F8}"/>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b="5436"/>
          <a:stretch/>
        </p:blipFill>
        <p:spPr bwMode="auto">
          <a:xfrm>
            <a:off x="1" y="1997764"/>
            <a:ext cx="6852844" cy="486023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7531610" y="2434201"/>
            <a:ext cx="3822189" cy="3742762"/>
          </a:xfrm>
        </p:spPr>
        <p:txBody>
          <a:bodyPr vert="horz" lIns="91440" tIns="45720" rIns="91440" bIns="45720" rtlCol="0">
            <a:normAutofit/>
          </a:bodyPr>
          <a:lstStyle/>
          <a:p>
            <a:r>
              <a:rPr lang="en-US" sz="1900"/>
              <a:t>Gadao, celebrated in Sokode, three day festival to 1. thank ancestors for their harvest, 2. “feast of knives” and 3, “Kosso” which is when women come to celebrate the role of warriors.</a:t>
            </a:r>
          </a:p>
          <a:p>
            <a:r>
              <a:rPr lang="en-US" sz="1900"/>
              <a:t>Evala, the festivial of initiation for young ladies.</a:t>
            </a:r>
          </a:p>
          <a:p>
            <a:r>
              <a:rPr lang="en-US" sz="1900"/>
              <a:t>Gbagba, worship the animist deities, signal the end of the farming cycle/harvet and celebrate the beginning of the rest period. </a:t>
            </a:r>
          </a:p>
        </p:txBody>
      </p:sp>
    </p:spTree>
    <p:extLst>
      <p:ext uri="{BB962C8B-B14F-4D97-AF65-F5344CB8AC3E}">
        <p14:creationId xmlns:p14="http://schemas.microsoft.com/office/powerpoint/2010/main" val="12462692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p:txBody>
          <a:bodyPr/>
          <a:lstStyle/>
          <a:p>
            <a:r>
              <a:rPr lang="en-US" dirty="0"/>
              <a:t>Currency</a:t>
            </a:r>
          </a:p>
        </p:txBody>
      </p:sp>
      <p:sp>
        <p:nvSpPr>
          <p:cNvPr id="3" name="Content Placeholder 2">
            <a:extLst>
              <a:ext uri="{FF2B5EF4-FFF2-40B4-BE49-F238E27FC236}">
                <a16:creationId xmlns:a16="http://schemas.microsoft.com/office/drawing/2014/main" id="{1246AE74-6467-46F3-AB5E-9A67BA782897}"/>
              </a:ext>
            </a:extLst>
          </p:cNvPr>
          <p:cNvSpPr>
            <a:spLocks noGrp="1"/>
          </p:cNvSpPr>
          <p:nvPr>
            <p:ph sz="half" idx="1"/>
          </p:nvPr>
        </p:nvSpPr>
        <p:spPr/>
        <p:txBody>
          <a:bodyPr/>
          <a:lstStyle/>
          <a:p>
            <a:r>
              <a:rPr lang="en-US" dirty="0"/>
              <a:t>CFA Franc</a:t>
            </a:r>
          </a:p>
        </p:txBody>
      </p:sp>
      <p:pic>
        <p:nvPicPr>
          <p:cNvPr id="67586" name="Picture 2" descr="Senegal Currency. Paper currency shown. | - CountryReports">
            <a:extLst>
              <a:ext uri="{FF2B5EF4-FFF2-40B4-BE49-F238E27FC236}">
                <a16:creationId xmlns:a16="http://schemas.microsoft.com/office/drawing/2014/main" id="{4E7942A6-7D3A-96D5-2BDA-C410C34FF83C}"/>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746915"/>
            <a:ext cx="5181600" cy="2508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9522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a:solidFill>
                  <a:srgbClr val="FFFFFF"/>
                </a:solidFill>
                <a:latin typeface="+mj-lt"/>
                <a:ea typeface="+mj-ea"/>
                <a:cs typeface="+mj-cs"/>
              </a:rPr>
              <a:t>Religion</a:t>
            </a:r>
          </a:p>
        </p:txBody>
      </p:sp>
      <p:pic>
        <p:nvPicPr>
          <p:cNvPr id="68610" name="Picture 2" descr="Senegal - Islam, Atlantic &amp; Mande Families, Fouta &amp; Urbanization |  Britannica">
            <a:extLst>
              <a:ext uri="{FF2B5EF4-FFF2-40B4-BE49-F238E27FC236}">
                <a16:creationId xmlns:a16="http://schemas.microsoft.com/office/drawing/2014/main" id="{DE936209-4A79-405E-0376-CFD08818DB04}"/>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777316" y="1393625"/>
            <a:ext cx="6780700" cy="4068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38465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78A38-DFA6-417F-B6B2-909257847B4B}"/>
              </a:ext>
            </a:extLst>
          </p:cNvPr>
          <p:cNvSpPr>
            <a:spLocks noGrp="1"/>
          </p:cNvSpPr>
          <p:nvPr>
            <p:ph type="title"/>
          </p:nvPr>
        </p:nvSpPr>
        <p:spPr/>
        <p:txBody>
          <a:bodyPr/>
          <a:lstStyle/>
          <a:p>
            <a:r>
              <a:rPr lang="en-US" dirty="0"/>
              <a:t>Advancements</a:t>
            </a:r>
          </a:p>
        </p:txBody>
      </p:sp>
      <p:sp>
        <p:nvSpPr>
          <p:cNvPr id="3" name="Content Placeholder 2">
            <a:extLst>
              <a:ext uri="{FF2B5EF4-FFF2-40B4-BE49-F238E27FC236}">
                <a16:creationId xmlns:a16="http://schemas.microsoft.com/office/drawing/2014/main" id="{5F6A3F0F-4C4A-4849-909B-27F7D2816C39}"/>
              </a:ext>
            </a:extLst>
          </p:cNvPr>
          <p:cNvSpPr>
            <a:spLocks noGrp="1"/>
          </p:cNvSpPr>
          <p:nvPr>
            <p:ph sz="half" idx="1"/>
          </p:nvPr>
        </p:nvSpPr>
        <p:spPr/>
        <p:txBody>
          <a:bodyPr/>
          <a:lstStyle/>
          <a:p>
            <a:r>
              <a:rPr lang="en-US" dirty="0"/>
              <a:t>During the Covid-19 Pandemic in 2020, Senegal led the world in containment and treatment in many ways.  Because their history of outbreaks of disease in the past (Ebola and HIV/AIDS).  They created a diagnostic test, a robotic doctor to help with basic treatment and an alert app that would help track the disease. </a:t>
            </a:r>
          </a:p>
        </p:txBody>
      </p:sp>
      <p:sp>
        <p:nvSpPr>
          <p:cNvPr id="4" name="Content Placeholder 3">
            <a:extLst>
              <a:ext uri="{FF2B5EF4-FFF2-40B4-BE49-F238E27FC236}">
                <a16:creationId xmlns:a16="http://schemas.microsoft.com/office/drawing/2014/main" id="{3ED7E051-0FCD-4ED1-B047-409F31893943}"/>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37112473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4553733" y="548464"/>
            <a:ext cx="6798541" cy="1675623"/>
          </a:xfrm>
        </p:spPr>
        <p:txBody>
          <a:bodyPr vert="horz" lIns="91440" tIns="45720" rIns="91440" bIns="45720" rtlCol="0" anchor="b">
            <a:normAutofit/>
          </a:bodyPr>
          <a:lstStyle/>
          <a:p>
            <a:r>
              <a:rPr lang="en-US" sz="4000"/>
              <a:t>People of Note</a:t>
            </a:r>
          </a:p>
        </p:txBody>
      </p:sp>
      <p:pic>
        <p:nvPicPr>
          <p:cNvPr id="69634" name="Picture 2" descr="A person in a suit and bow tie&#10;&#10;Description automatically generated with low confidence">
            <a:extLst>
              <a:ext uri="{FF2B5EF4-FFF2-40B4-BE49-F238E27FC236}">
                <a16:creationId xmlns:a16="http://schemas.microsoft.com/office/drawing/2014/main" id="{F0F3FE4E-B2BC-0474-8881-67AF83A010ED}"/>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3" b="724"/>
          <a:stretch/>
        </p:blipFill>
        <p:spPr bwMode="auto">
          <a:xfrm>
            <a:off x="1" y="10"/>
            <a:ext cx="4196496" cy="6857990"/>
          </a:xfrm>
          <a:prstGeom prst="rect">
            <a:avLst/>
          </a:prstGeom>
          <a:noFill/>
          <a:effectLst/>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4553734" y="2409830"/>
            <a:ext cx="6798539" cy="3705217"/>
          </a:xfrm>
        </p:spPr>
        <p:txBody>
          <a:bodyPr vert="horz" lIns="91440" tIns="45720" rIns="91440" bIns="45720" rtlCol="0">
            <a:normAutofit/>
          </a:bodyPr>
          <a:lstStyle/>
          <a:p>
            <a:r>
              <a:rPr lang="en-US" sz="2000"/>
              <a:t>The musician “Akon” (Aliaune Damala Badara Akon Thiam) is a grammy nominated musician who also started the Akon Lighting Africa project, to bring electricity to 15 countries in Africa.</a:t>
            </a:r>
          </a:p>
          <a:p>
            <a:r>
              <a:rPr lang="en-US" sz="2000"/>
              <a:t>Khaby Lame (currently in Italy) became internet famous for silent Tik Tok videos mocking complicated life “hacks” </a:t>
            </a:r>
          </a:p>
          <a:p>
            <a:endParaRPr lang="en-US" sz="2000"/>
          </a:p>
        </p:txBody>
      </p:sp>
    </p:spTree>
    <p:extLst>
      <p:ext uri="{BB962C8B-B14F-4D97-AF65-F5344CB8AC3E}">
        <p14:creationId xmlns:p14="http://schemas.microsoft.com/office/powerpoint/2010/main" val="36465554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Boubou: traditional clothing of Senegal - Afroculture.net">
            <a:extLst>
              <a:ext uri="{FF2B5EF4-FFF2-40B4-BE49-F238E27FC236}">
                <a16:creationId xmlns:a16="http://schemas.microsoft.com/office/drawing/2014/main" id="{1E23D391-65DF-D7CB-F2D2-8180E346D179}"/>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t="4156" r="2" b="3039"/>
          <a:stretch/>
        </p:blipFill>
        <p:spPr bwMode="auto">
          <a:xfrm>
            <a:off x="579264" y="365141"/>
            <a:ext cx="6288262" cy="30638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841248" y="3849689"/>
            <a:ext cx="2111122" cy="2105025"/>
          </a:xfrm>
        </p:spPr>
        <p:txBody>
          <a:bodyPr vert="horz" lIns="91440" tIns="45720" rIns="91440" bIns="45720" rtlCol="0" anchor="ctr">
            <a:normAutofit/>
          </a:bodyPr>
          <a:lstStyle/>
          <a:p>
            <a:r>
              <a:rPr lang="en-US" sz="2400" kern="1200">
                <a:solidFill>
                  <a:schemeClr val="tx1"/>
                </a:solidFill>
                <a:latin typeface="+mj-lt"/>
                <a:ea typeface="+mj-ea"/>
                <a:cs typeface="+mj-cs"/>
              </a:rPr>
              <a:t>Fashion</a:t>
            </a:r>
          </a:p>
        </p:txBody>
      </p:sp>
      <p:sp>
        <p:nvSpPr>
          <p:cNvPr id="4" name="Content Placeholder 3">
            <a:extLst>
              <a:ext uri="{FF2B5EF4-FFF2-40B4-BE49-F238E27FC236}">
                <a16:creationId xmlns:a16="http://schemas.microsoft.com/office/drawing/2014/main" id="{DD6E0CED-FE10-456D-B8A9-CDF91E42D55E}"/>
              </a:ext>
            </a:extLst>
          </p:cNvPr>
          <p:cNvSpPr>
            <a:spLocks noGrp="1"/>
          </p:cNvSpPr>
          <p:nvPr>
            <p:ph sz="half" idx="2"/>
          </p:nvPr>
        </p:nvSpPr>
        <p:spPr>
          <a:xfrm>
            <a:off x="3360563" y="3849688"/>
            <a:ext cx="3315810" cy="2105025"/>
          </a:xfrm>
        </p:spPr>
        <p:txBody>
          <a:bodyPr vert="horz" lIns="91440" tIns="45720" rIns="91440" bIns="45720" rtlCol="0" anchor="ctr">
            <a:normAutofit/>
          </a:bodyPr>
          <a:lstStyle/>
          <a:p>
            <a:r>
              <a:rPr lang="en-US" sz="1700"/>
              <a:t>A Boubou is an essential African garment.  It is a wide, light garment. </a:t>
            </a:r>
          </a:p>
          <a:p>
            <a:endParaRPr lang="en-US" sz="1700"/>
          </a:p>
        </p:txBody>
      </p:sp>
      <p:pic>
        <p:nvPicPr>
          <p:cNvPr id="70660" name="Picture 4" descr="We Went to Dakar, Senegal and Cast This Season's Most Epic Fashion Shoot |  GQ">
            <a:extLst>
              <a:ext uri="{FF2B5EF4-FFF2-40B4-BE49-F238E27FC236}">
                <a16:creationId xmlns:a16="http://schemas.microsoft.com/office/drawing/2014/main" id="{475F4626-A6BA-4473-658D-C4A0E13EBA4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 b="11963"/>
          <a:stretch/>
        </p:blipFill>
        <p:spPr bwMode="auto">
          <a:xfrm>
            <a:off x="7048500" y="365109"/>
            <a:ext cx="4621006" cy="58118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20991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p:txBody>
          <a:bodyPr/>
          <a:lstStyle/>
          <a:p>
            <a:r>
              <a:rPr lang="en-US" dirty="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p:txBody>
          <a:bodyPr>
            <a:normAutofit lnSpcReduction="10000"/>
          </a:bodyPr>
          <a:lstStyle/>
          <a:p>
            <a:r>
              <a:rPr lang="en-US" dirty="0"/>
              <a:t>Capital: Dakar</a:t>
            </a:r>
          </a:p>
          <a:p>
            <a:r>
              <a:rPr lang="en-US" dirty="0" err="1"/>
              <a:t>Language:French</a:t>
            </a:r>
            <a:r>
              <a:rPr lang="en-US" dirty="0"/>
              <a:t>, Wolof, </a:t>
            </a:r>
            <a:r>
              <a:rPr lang="en-US" dirty="0" err="1"/>
              <a:t>Pulaar</a:t>
            </a:r>
            <a:r>
              <a:rPr lang="en-US" dirty="0"/>
              <a:t>, Jola, Mandinka</a:t>
            </a:r>
          </a:p>
          <a:p>
            <a:r>
              <a:rPr lang="en-US" dirty="0"/>
              <a:t>Exports: Fish, Phosphates, iron</a:t>
            </a:r>
          </a:p>
          <a:p>
            <a:r>
              <a:rPr lang="en-US" dirty="0"/>
              <a:t>Fun Facts: </a:t>
            </a:r>
            <a:r>
              <a:rPr lang="en-US" dirty="0" err="1"/>
              <a:t>Senegel</a:t>
            </a:r>
            <a:r>
              <a:rPr lang="en-US" dirty="0"/>
              <a:t> includes a tiny island that doesn’t allow cars!  It was once the largest slave-trading center on the African coast.  Has 7 UNESCO Heritage Sites.  Home </a:t>
            </a:r>
            <a:r>
              <a:rPr lang="en-US" dirty="0" err="1"/>
              <a:t>os</a:t>
            </a:r>
            <a:r>
              <a:rPr lang="en-US" dirty="0"/>
              <a:t> killer hippopotamuses and a pink lake!</a:t>
            </a:r>
          </a:p>
        </p:txBody>
      </p:sp>
      <p:pic>
        <p:nvPicPr>
          <p:cNvPr id="58370" name="Picture 2" descr="Dakar - Wikipedia">
            <a:extLst>
              <a:ext uri="{FF2B5EF4-FFF2-40B4-BE49-F238E27FC236}">
                <a16:creationId xmlns:a16="http://schemas.microsoft.com/office/drawing/2014/main" id="{4985C67A-A229-137A-DAE3-ED59F477B138}"/>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058194"/>
            <a:ext cx="5181600"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86797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Sports</a:t>
            </a:r>
          </a:p>
        </p:txBody>
      </p:sp>
      <p:sp>
        <p:nvSpPr>
          <p:cNvPr id="4" name="Content Placeholder 3">
            <a:extLst>
              <a:ext uri="{FF2B5EF4-FFF2-40B4-BE49-F238E27FC236}">
                <a16:creationId xmlns:a16="http://schemas.microsoft.com/office/drawing/2014/main" id="{EE4D99F5-9BEA-4CBD-8AE0-769BBF01B71D}"/>
              </a:ext>
            </a:extLst>
          </p:cNvPr>
          <p:cNvSpPr>
            <a:spLocks noGrp="1"/>
          </p:cNvSpPr>
          <p:nvPr>
            <p:ph sz="half" idx="2"/>
          </p:nvPr>
        </p:nvSpPr>
        <p:spPr>
          <a:xfrm>
            <a:off x="640080" y="2872899"/>
            <a:ext cx="4243589" cy="3320668"/>
          </a:xfrm>
        </p:spPr>
        <p:txBody>
          <a:bodyPr vert="horz" lIns="91440" tIns="45720" rIns="91440" bIns="45720" rtlCol="0">
            <a:normAutofit/>
          </a:bodyPr>
          <a:lstStyle/>
          <a:p>
            <a:r>
              <a:rPr lang="en-US" sz="2200" dirty="0"/>
              <a:t>Wrestling</a:t>
            </a:r>
          </a:p>
          <a:p>
            <a:r>
              <a:rPr lang="en-US" sz="2200" dirty="0"/>
              <a:t>Soccer</a:t>
            </a:r>
          </a:p>
          <a:p>
            <a:r>
              <a:rPr lang="en-US" sz="2200" dirty="0"/>
              <a:t>Basketball</a:t>
            </a:r>
          </a:p>
          <a:p>
            <a:endParaRPr lang="en-US" sz="2200" dirty="0"/>
          </a:p>
        </p:txBody>
      </p:sp>
      <p:pic>
        <p:nvPicPr>
          <p:cNvPr id="71682" name="Picture 2" descr="Senegalese wrestling - Wikipedia">
            <a:extLst>
              <a:ext uri="{FF2B5EF4-FFF2-40B4-BE49-F238E27FC236}">
                <a16:creationId xmlns:a16="http://schemas.microsoft.com/office/drawing/2014/main" id="{464445FD-17CD-5997-E2AC-A39E658E91C8}"/>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l="12621" r="20426"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67203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p:txBody>
          <a:bodyPr/>
          <a:lstStyle/>
          <a:p>
            <a:r>
              <a:rPr lang="en-US" dirty="0"/>
              <a:t>Food</a:t>
            </a:r>
          </a:p>
        </p:txBody>
      </p:sp>
      <p:sp>
        <p:nvSpPr>
          <p:cNvPr id="4" name="Content Placeholder 3">
            <a:extLst>
              <a:ext uri="{FF2B5EF4-FFF2-40B4-BE49-F238E27FC236}">
                <a16:creationId xmlns:a16="http://schemas.microsoft.com/office/drawing/2014/main" id="{E5C4CA77-A86B-4069-8085-351C7ED13EAD}"/>
              </a:ext>
            </a:extLst>
          </p:cNvPr>
          <p:cNvSpPr>
            <a:spLocks noGrp="1"/>
          </p:cNvSpPr>
          <p:nvPr>
            <p:ph sz="half" idx="2"/>
          </p:nvPr>
        </p:nvSpPr>
        <p:spPr/>
        <p:txBody>
          <a:bodyPr/>
          <a:lstStyle/>
          <a:p>
            <a:r>
              <a:rPr lang="en-US" dirty="0"/>
              <a:t>Thieboudienne, “The Rice of Fish”</a:t>
            </a:r>
          </a:p>
          <a:p>
            <a:r>
              <a:rPr lang="en-US" dirty="0" err="1"/>
              <a:t>Thiebou</a:t>
            </a:r>
            <a:r>
              <a:rPr lang="en-US" dirty="0"/>
              <a:t> yapp, “The Rice of Meat”</a:t>
            </a:r>
          </a:p>
          <a:p>
            <a:r>
              <a:rPr lang="en-US" dirty="0" err="1"/>
              <a:t>Theibou</a:t>
            </a:r>
            <a:r>
              <a:rPr lang="en-US" dirty="0"/>
              <a:t> </a:t>
            </a:r>
            <a:r>
              <a:rPr lang="en-US" dirty="0" err="1"/>
              <a:t>guinar</a:t>
            </a:r>
            <a:r>
              <a:rPr lang="en-US" dirty="0"/>
              <a:t> “The Rice of Chicken</a:t>
            </a:r>
          </a:p>
        </p:txBody>
      </p:sp>
      <p:pic>
        <p:nvPicPr>
          <p:cNvPr id="72706" name="Picture 2" descr="Senegalese cuisine - Wikipedia">
            <a:extLst>
              <a:ext uri="{FF2B5EF4-FFF2-40B4-BE49-F238E27FC236}">
                <a16:creationId xmlns:a16="http://schemas.microsoft.com/office/drawing/2014/main" id="{6C078DC1-D245-8C92-B930-FB472D618E3F}"/>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134604" y="1825625"/>
            <a:ext cx="4588791"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40286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Country, blues, </a:t>
            </a:r>
            <a:r>
              <a:rPr lang="en-US" dirty="0" err="1"/>
              <a:t>capypso</a:t>
            </a:r>
            <a:r>
              <a:rPr lang="en-US" dirty="0"/>
              <a:t>, reggae, beguine are well known.  </a:t>
            </a:r>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https://www.youtube.com/watch?v=4ZF_0Ij_qas</a:t>
            </a:r>
            <a:r>
              <a:rPr lang="en-US" dirty="0"/>
              <a:t> example of </a:t>
            </a:r>
            <a:r>
              <a:rPr lang="en-US" dirty="0" err="1"/>
              <a:t>Sengal</a:t>
            </a:r>
            <a:r>
              <a:rPr lang="en-US" dirty="0"/>
              <a:t> reggae</a:t>
            </a:r>
          </a:p>
          <a:p>
            <a:endParaRPr lang="en-US" dirty="0"/>
          </a:p>
        </p:txBody>
      </p:sp>
    </p:spTree>
    <p:extLst>
      <p:ext uri="{BB962C8B-B14F-4D97-AF65-F5344CB8AC3E}">
        <p14:creationId xmlns:p14="http://schemas.microsoft.com/office/powerpoint/2010/main" val="18492736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Photos: Art in Dakar | Eat Your World Blog">
            <a:extLst>
              <a:ext uri="{FF2B5EF4-FFF2-40B4-BE49-F238E27FC236}">
                <a16:creationId xmlns:a16="http://schemas.microsoft.com/office/drawing/2014/main" id="{94E41E00-5F6D-23C1-99AF-119D75368B1E}"/>
              </a:ext>
            </a:extLst>
          </p:cNvPr>
          <p:cNvPicPr>
            <a:picLocks noGrp="1" noChangeAspect="1" noChangeArrowheads="1"/>
          </p:cNvPicPr>
          <p:nvPr>
            <p:ph sz="half" idx="2"/>
          </p:nvPr>
        </p:nvPicPr>
        <p:blipFill rotWithShape="1">
          <a:blip r:embed="rId2">
            <a:alphaModFix amt="50000"/>
            <a:extLst>
              <a:ext uri="{28A0092B-C50C-407E-A947-70E740481C1C}">
                <a14:useLocalDpi xmlns:a14="http://schemas.microsoft.com/office/drawing/2010/main" val="0"/>
              </a:ext>
            </a:extLst>
          </a:blip>
          <a:srcRect t="18165" b="25585"/>
          <a:stretch/>
        </p:blipFill>
        <p:spPr bwMode="auto">
          <a:xfrm>
            <a:off x="20" y="16043"/>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dirty="0"/>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1524000" y="4159404"/>
            <a:ext cx="9144000" cy="1098395"/>
          </a:xfrm>
        </p:spPr>
        <p:txBody>
          <a:bodyPr vert="horz" lIns="91440" tIns="45720" rIns="91440" bIns="45720" rtlCol="0">
            <a:normAutofit/>
          </a:bodyPr>
          <a:lstStyle/>
          <a:p>
            <a:pPr marL="0" indent="0" algn="ctr">
              <a:buNone/>
            </a:pPr>
            <a:r>
              <a:rPr lang="en-US" sz="2400" dirty="0" err="1"/>
              <a:t>Beadworking</a:t>
            </a:r>
            <a:r>
              <a:rPr lang="en-US" sz="2400" dirty="0"/>
              <a:t>, baskets, woodcarving, pottery, etc. </a:t>
            </a:r>
          </a:p>
        </p:txBody>
      </p:sp>
    </p:spTree>
    <p:extLst>
      <p:ext uri="{BB962C8B-B14F-4D97-AF65-F5344CB8AC3E}">
        <p14:creationId xmlns:p14="http://schemas.microsoft.com/office/powerpoint/2010/main" val="999433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endParaRPr lang="en-US" dirty="0"/>
          </a:p>
          <a:p>
            <a:r>
              <a:rPr lang="en-US" dirty="0"/>
              <a:t>Kids books:</a:t>
            </a:r>
          </a:p>
          <a:p>
            <a:r>
              <a:rPr lang="en-US" dirty="0"/>
              <a:t>Senegal</a:t>
            </a:r>
          </a:p>
          <a:p>
            <a:r>
              <a:rPr lang="en-US" dirty="0"/>
              <a:t>Xavier the Prince</a:t>
            </a:r>
          </a:p>
          <a:p>
            <a:r>
              <a:rPr lang="en-US" dirty="0"/>
              <a:t>One Shadow on the Wall</a:t>
            </a:r>
          </a:p>
          <a:p>
            <a:endParaRPr lang="en-US" dirty="0"/>
          </a:p>
        </p:txBody>
      </p:sp>
      <p:sp>
        <p:nvSpPr>
          <p:cNvPr id="4" name="Content Placeholder 3">
            <a:extLst>
              <a:ext uri="{FF2B5EF4-FFF2-40B4-BE49-F238E27FC236}">
                <a16:creationId xmlns:a16="http://schemas.microsoft.com/office/drawing/2014/main" id="{F289D9C3-0258-4916-86CC-9492CE5F307C}"/>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33250344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Senegal traditional houses | Africa | FishMoneyBlog">
            <a:extLst>
              <a:ext uri="{FF2B5EF4-FFF2-40B4-BE49-F238E27FC236}">
                <a16:creationId xmlns:a16="http://schemas.microsoft.com/office/drawing/2014/main" id="{C50EAED3-31D8-5C3A-51DC-62820EDE9166}"/>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42938" y="850900"/>
            <a:ext cx="5421313" cy="4037013"/>
          </a:xfrm>
          <a:prstGeom prst="rect">
            <a:avLst/>
          </a:prstGeom>
          <a:extLst>
            <a:ext uri="{909E8E84-426E-40DD-AFC4-6F175D3DCCD1}">
              <a14:hiddenFill xmlns:a14="http://schemas.microsoft.com/office/drawing/2010/main">
                <a:solidFill>
                  <a:srgbClr val="FFFFFF"/>
                </a:solidFill>
              </a14:hiddenFill>
            </a:ext>
          </a:extLst>
        </p:spPr>
      </p:pic>
      <p:pic>
        <p:nvPicPr>
          <p:cNvPr id="74756" name="Picture 4" descr="Living in Dakar, A Study of Senegalese Housing &amp; Future Development |  ArchDaily">
            <a:extLst>
              <a:ext uri="{FF2B5EF4-FFF2-40B4-BE49-F238E27FC236}">
                <a16:creationId xmlns:a16="http://schemas.microsoft.com/office/drawing/2014/main" id="{16CC623D-8514-552A-1C40-9C61C88E3173}"/>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38863" y="850900"/>
            <a:ext cx="5408613" cy="4037013"/>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838200" y="5358141"/>
            <a:ext cx="10515600" cy="942664"/>
          </a:xfrm>
        </p:spPr>
        <p:txBody>
          <a:bodyPr vert="horz" lIns="91440" tIns="45720" rIns="91440" bIns="45720" rtlCol="0" anchor="ctr">
            <a:normAutofit/>
          </a:bodyPr>
          <a:lstStyle/>
          <a:p>
            <a:pPr algn="ctr"/>
            <a:r>
              <a:rPr lang="en-US" sz="5200" kern="1200">
                <a:solidFill>
                  <a:schemeClr val="tx1"/>
                </a:solidFill>
                <a:latin typeface="+mj-lt"/>
                <a:ea typeface="+mj-ea"/>
                <a:cs typeface="+mj-cs"/>
              </a:rPr>
              <a:t>Homes</a:t>
            </a:r>
          </a:p>
        </p:txBody>
      </p:sp>
    </p:spTree>
    <p:extLst>
      <p:ext uri="{BB962C8B-B14F-4D97-AF65-F5344CB8AC3E}">
        <p14:creationId xmlns:p14="http://schemas.microsoft.com/office/powerpoint/2010/main" val="4779909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000" b="1" i="0">
                <a:effectLst/>
              </a:rPr>
              <a:t>Abéné Festival </a:t>
            </a:r>
            <a:r>
              <a:rPr lang="en-US" sz="2000" b="0" i="0">
                <a:effectLst/>
              </a:rPr>
              <a:t>– This is one of the longest festivals in Senegal and includes 10 days of drumming in the Casamance region. During the event, you can see djembe and percussion players playing rhythmic tunes while people dance around. There are also traditional wrestling matches nightly. It starts at the end of December and runs all the way through the New Year</a:t>
            </a:r>
            <a:endParaRPr lang="en-US" sz="2000"/>
          </a:p>
        </p:txBody>
      </p:sp>
      <p:pic>
        <p:nvPicPr>
          <p:cNvPr id="75778" name="Picture 2" descr="December's Abene Festival that brings Senegal to a standstill">
            <a:extLst>
              <a:ext uri="{FF2B5EF4-FFF2-40B4-BE49-F238E27FC236}">
                <a16:creationId xmlns:a16="http://schemas.microsoft.com/office/drawing/2014/main" id="{AFC3BC96-2A00-064A-681A-3F698BB4A5A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30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1548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5093264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630936" y="4562856"/>
            <a:ext cx="3419856" cy="1600200"/>
          </a:xfrm>
        </p:spPr>
        <p:txBody>
          <a:bodyPr vert="horz" lIns="91440" tIns="45720" rIns="91440" bIns="45720" rtlCol="0" anchor="ctr">
            <a:normAutofit/>
          </a:bodyPr>
          <a:lstStyle/>
          <a:p>
            <a:pPr algn="l"/>
            <a:r>
              <a:rPr lang="en-US" sz="4800" kern="1200" dirty="0">
                <a:solidFill>
                  <a:schemeClr val="tx1"/>
                </a:solidFill>
                <a:latin typeface="+mj-lt"/>
                <a:ea typeface="+mj-ea"/>
                <a:cs typeface="+mj-cs"/>
              </a:rPr>
              <a:t>Guinea</a:t>
            </a:r>
          </a:p>
        </p:txBody>
      </p:sp>
      <p:pic>
        <p:nvPicPr>
          <p:cNvPr id="76804" name="Picture 4" descr="Flag of Guinea | Britannica">
            <a:extLst>
              <a:ext uri="{FF2B5EF4-FFF2-40B4-BE49-F238E27FC236}">
                <a16:creationId xmlns:a16="http://schemas.microsoft.com/office/drawing/2014/main" id="{3891E7C0-37CB-149C-F713-D229CE6B6B5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031" r="-2" b="-2"/>
          <a:stretch/>
        </p:blipFill>
        <p:spPr bwMode="auto">
          <a:xfrm>
            <a:off x="5" y="10"/>
            <a:ext cx="6095995" cy="4196271"/>
          </a:xfrm>
          <a:custGeom>
            <a:avLst/>
            <a:gdLst/>
            <a:ahLst/>
            <a:cxnLst/>
            <a:rect l="l" t="t" r="r" b="b"/>
            <a:pathLst>
              <a:path w="6005375" h="4196281">
                <a:moveTo>
                  <a:pt x="0" y="0"/>
                </a:moveTo>
                <a:lnTo>
                  <a:pt x="6000672" y="0"/>
                </a:lnTo>
                <a:lnTo>
                  <a:pt x="5998730" y="19709"/>
                </a:lnTo>
                <a:cubicBezTo>
                  <a:pt x="6001245" y="280059"/>
                  <a:pt x="5986415" y="540409"/>
                  <a:pt x="5999656" y="800631"/>
                </a:cubicBezTo>
                <a:cubicBezTo>
                  <a:pt x="6009855" y="1001996"/>
                  <a:pt x="6003364" y="1203233"/>
                  <a:pt x="5999656" y="1404471"/>
                </a:cubicBezTo>
                <a:cubicBezTo>
                  <a:pt x="5992506" y="1790420"/>
                  <a:pt x="6003364" y="2175860"/>
                  <a:pt x="5998730" y="2561300"/>
                </a:cubicBezTo>
                <a:cubicBezTo>
                  <a:pt x="5996744" y="2732154"/>
                  <a:pt x="5998994" y="2902754"/>
                  <a:pt x="6003364" y="3073609"/>
                </a:cubicBezTo>
                <a:cubicBezTo>
                  <a:pt x="6009720" y="3317560"/>
                  <a:pt x="5999923" y="3561638"/>
                  <a:pt x="5989197" y="3805463"/>
                </a:cubicBezTo>
                <a:cubicBezTo>
                  <a:pt x="5985594" y="3872508"/>
                  <a:pt x="5984647" y="3939633"/>
                  <a:pt x="5986348" y="4006695"/>
                </a:cubicBezTo>
                <a:lnTo>
                  <a:pt x="5997254" y="4174633"/>
                </a:lnTo>
                <a:lnTo>
                  <a:pt x="5951601" y="4176620"/>
                </a:lnTo>
                <a:cubicBezTo>
                  <a:pt x="5886702" y="4176651"/>
                  <a:pt x="5821788" y="4174749"/>
                  <a:pt x="5756905" y="4173480"/>
                </a:cubicBezTo>
                <a:cubicBezTo>
                  <a:pt x="5518559" y="4169040"/>
                  <a:pt x="5280086" y="4173480"/>
                  <a:pt x="5042247" y="4150774"/>
                </a:cubicBezTo>
                <a:cubicBezTo>
                  <a:pt x="4977618" y="4144622"/>
                  <a:pt x="4912546" y="4140690"/>
                  <a:pt x="4847600" y="4141467"/>
                </a:cubicBezTo>
                <a:cubicBezTo>
                  <a:pt x="4782655" y="4142244"/>
                  <a:pt x="4717835" y="4147730"/>
                  <a:pt x="4653713" y="4160414"/>
                </a:cubicBezTo>
                <a:cubicBezTo>
                  <a:pt x="4446571" y="4200625"/>
                  <a:pt x="4238796" y="4203162"/>
                  <a:pt x="4029497" y="4186925"/>
                </a:cubicBezTo>
                <a:cubicBezTo>
                  <a:pt x="3943621" y="4180203"/>
                  <a:pt x="3857746" y="4169040"/>
                  <a:pt x="3771489" y="4171196"/>
                </a:cubicBezTo>
                <a:cubicBezTo>
                  <a:pt x="3623585" y="4175129"/>
                  <a:pt x="3475554" y="4167137"/>
                  <a:pt x="3327523" y="4169167"/>
                </a:cubicBezTo>
                <a:cubicBezTo>
                  <a:pt x="3323528" y="4169738"/>
                  <a:pt x="3319443" y="4169205"/>
                  <a:pt x="3315727" y="4167645"/>
                </a:cubicBezTo>
                <a:cubicBezTo>
                  <a:pt x="3278941" y="4142402"/>
                  <a:pt x="3238603" y="4152169"/>
                  <a:pt x="3200549" y="4158765"/>
                </a:cubicBezTo>
                <a:cubicBezTo>
                  <a:pt x="3074082" y="4180710"/>
                  <a:pt x="2947742" y="4191492"/>
                  <a:pt x="2819246" y="4174494"/>
                </a:cubicBezTo>
                <a:cubicBezTo>
                  <a:pt x="2696546" y="4156698"/>
                  <a:pt x="2572096" y="4154478"/>
                  <a:pt x="2448851" y="4167898"/>
                </a:cubicBezTo>
                <a:cubicBezTo>
                  <a:pt x="2279383" y="4187687"/>
                  <a:pt x="2110549" y="4183501"/>
                  <a:pt x="1941462" y="4167898"/>
                </a:cubicBezTo>
                <a:cubicBezTo>
                  <a:pt x="1872837" y="4161556"/>
                  <a:pt x="1803198" y="4150774"/>
                  <a:pt x="1735208" y="4166630"/>
                </a:cubicBezTo>
                <a:cubicBezTo>
                  <a:pt x="1651489" y="4186038"/>
                  <a:pt x="1568023" y="4179695"/>
                  <a:pt x="1484050" y="4175382"/>
                </a:cubicBezTo>
                <a:cubicBezTo>
                  <a:pt x="1377752" y="4169801"/>
                  <a:pt x="1271708" y="4153692"/>
                  <a:pt x="1165029" y="4166376"/>
                </a:cubicBezTo>
                <a:cubicBezTo>
                  <a:pt x="1115685" y="4172211"/>
                  <a:pt x="1066722" y="4181471"/>
                  <a:pt x="1016744" y="4179061"/>
                </a:cubicBezTo>
                <a:cubicBezTo>
                  <a:pt x="878481" y="4172719"/>
                  <a:pt x="740344" y="4165235"/>
                  <a:pt x="601826" y="4166376"/>
                </a:cubicBezTo>
                <a:cubicBezTo>
                  <a:pt x="543857" y="4166757"/>
                  <a:pt x="486268" y="4168659"/>
                  <a:pt x="428553" y="4172845"/>
                </a:cubicBezTo>
                <a:cubicBezTo>
                  <a:pt x="320859" y="4180710"/>
                  <a:pt x="213546" y="4170055"/>
                  <a:pt x="106234" y="4166249"/>
                </a:cubicBezTo>
                <a:lnTo>
                  <a:pt x="0" y="4171008"/>
                </a:lnTo>
                <a:close/>
              </a:path>
            </a:pathLst>
          </a:custGeom>
          <a:noFill/>
          <a:extLst>
            <a:ext uri="{909E8E84-426E-40DD-AFC4-6F175D3DCCD1}">
              <a14:hiddenFill xmlns:a14="http://schemas.microsoft.com/office/drawing/2010/main">
                <a:solidFill>
                  <a:srgbClr val="FFFFFF"/>
                </a:solidFill>
              </a14:hiddenFill>
            </a:ext>
          </a:extLst>
        </p:spPr>
      </p:pic>
      <p:pic>
        <p:nvPicPr>
          <p:cNvPr id="76802" name="Picture 2" descr="Guinea | Map, Flag, Population, People, Religion, &amp; Facts | Britannica">
            <a:extLst>
              <a:ext uri="{FF2B5EF4-FFF2-40B4-BE49-F238E27FC236}">
                <a16:creationId xmlns:a16="http://schemas.microsoft.com/office/drawing/2014/main" id="{901DE624-1FF9-F44C-1108-8206B10DEE4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359" r="10" b="13534"/>
          <a:stretch/>
        </p:blipFill>
        <p:spPr bwMode="auto">
          <a:xfrm>
            <a:off x="6019800" y="10"/>
            <a:ext cx="6172195" cy="4187662"/>
          </a:xfrm>
          <a:custGeom>
            <a:avLst/>
            <a:gdLst/>
            <a:ahLst/>
            <a:cxnLst/>
            <a:rect l="l" t="t" r="r" b="b"/>
            <a:pathLst>
              <a:path w="6006950" h="4187672">
                <a:moveTo>
                  <a:pt x="9223" y="0"/>
                </a:moveTo>
                <a:lnTo>
                  <a:pt x="6006950" y="0"/>
                </a:lnTo>
                <a:lnTo>
                  <a:pt x="6006950" y="4169490"/>
                </a:lnTo>
                <a:lnTo>
                  <a:pt x="5787907" y="4174448"/>
                </a:lnTo>
                <a:cubicBezTo>
                  <a:pt x="5713866" y="4173475"/>
                  <a:pt x="5639861" y="4169853"/>
                  <a:pt x="5566029" y="4163587"/>
                </a:cubicBezTo>
                <a:cubicBezTo>
                  <a:pt x="5458843" y="4155595"/>
                  <a:pt x="5350768" y="4144559"/>
                  <a:pt x="5244343" y="4164855"/>
                </a:cubicBezTo>
                <a:cubicBezTo>
                  <a:pt x="5127517" y="4187307"/>
                  <a:pt x="5010817" y="4187434"/>
                  <a:pt x="4892977" y="4181726"/>
                </a:cubicBezTo>
                <a:cubicBezTo>
                  <a:pt x="4792260" y="4176906"/>
                  <a:pt x="4691923" y="4151536"/>
                  <a:pt x="4590445" y="4178301"/>
                </a:cubicBezTo>
                <a:cubicBezTo>
                  <a:pt x="4580348" y="4179772"/>
                  <a:pt x="4570061" y="4179341"/>
                  <a:pt x="4560128" y="4177032"/>
                </a:cubicBezTo>
                <a:cubicBezTo>
                  <a:pt x="4449137" y="4161684"/>
                  <a:pt x="4337384" y="4174242"/>
                  <a:pt x="4226013" y="4169929"/>
                </a:cubicBezTo>
                <a:cubicBezTo>
                  <a:pt x="4174640" y="4167899"/>
                  <a:pt x="4122252" y="4169041"/>
                  <a:pt x="4071513" y="4163587"/>
                </a:cubicBezTo>
                <a:cubicBezTo>
                  <a:pt x="3955067" y="4151156"/>
                  <a:pt x="3838874" y="4144559"/>
                  <a:pt x="3723697" y="4173861"/>
                </a:cubicBezTo>
                <a:cubicBezTo>
                  <a:pt x="3690082" y="4181764"/>
                  <a:pt x="3655732" y="4186013"/>
                  <a:pt x="3621204" y="4186546"/>
                </a:cubicBezTo>
                <a:cubicBezTo>
                  <a:pt x="3508437" y="4190605"/>
                  <a:pt x="3396050" y="4182867"/>
                  <a:pt x="3283664" y="4176525"/>
                </a:cubicBezTo>
                <a:cubicBezTo>
                  <a:pt x="3205652" y="4172085"/>
                  <a:pt x="3127768" y="4162445"/>
                  <a:pt x="3049630" y="4170563"/>
                </a:cubicBezTo>
                <a:cubicBezTo>
                  <a:pt x="3004218" y="4175257"/>
                  <a:pt x="2958427" y="4175257"/>
                  <a:pt x="2913015" y="4170563"/>
                </a:cubicBezTo>
                <a:cubicBezTo>
                  <a:pt x="2829321" y="4160758"/>
                  <a:pt x="2744879" y="4158931"/>
                  <a:pt x="2660842" y="4165109"/>
                </a:cubicBezTo>
                <a:cubicBezTo>
                  <a:pt x="2535390" y="4175891"/>
                  <a:pt x="2410065" y="4184897"/>
                  <a:pt x="2284232" y="4167773"/>
                </a:cubicBezTo>
                <a:cubicBezTo>
                  <a:pt x="2212868" y="4156559"/>
                  <a:pt x="2140312" y="4155240"/>
                  <a:pt x="2068592" y="4163840"/>
                </a:cubicBezTo>
                <a:cubicBezTo>
                  <a:pt x="1897729" y="4187814"/>
                  <a:pt x="1726485" y="4180077"/>
                  <a:pt x="1555241" y="4170183"/>
                </a:cubicBezTo>
                <a:cubicBezTo>
                  <a:pt x="1440824" y="4163460"/>
                  <a:pt x="1325901" y="4151156"/>
                  <a:pt x="1211738" y="4167392"/>
                </a:cubicBezTo>
                <a:cubicBezTo>
                  <a:pt x="1066118" y="4187688"/>
                  <a:pt x="920370" y="4180965"/>
                  <a:pt x="774368" y="4175003"/>
                </a:cubicBezTo>
                <a:cubicBezTo>
                  <a:pt x="667182" y="4170563"/>
                  <a:pt x="559869" y="4157117"/>
                  <a:pt x="452430" y="4173734"/>
                </a:cubicBezTo>
                <a:cubicBezTo>
                  <a:pt x="441369" y="4175244"/>
                  <a:pt x="430117" y="4174115"/>
                  <a:pt x="419576" y="4170436"/>
                </a:cubicBezTo>
                <a:cubicBezTo>
                  <a:pt x="378807" y="4157016"/>
                  <a:pt x="335096" y="4155215"/>
                  <a:pt x="293363" y="4165236"/>
                </a:cubicBezTo>
                <a:cubicBezTo>
                  <a:pt x="216367" y="4182106"/>
                  <a:pt x="139497" y="4189463"/>
                  <a:pt x="61105" y="4174115"/>
                </a:cubicBezTo>
                <a:lnTo>
                  <a:pt x="13323" y="4171265"/>
                </a:lnTo>
                <a:lnTo>
                  <a:pt x="28554" y="3843045"/>
                </a:lnTo>
                <a:cubicBezTo>
                  <a:pt x="30457" y="3722610"/>
                  <a:pt x="27412" y="3602256"/>
                  <a:pt x="15626" y="3482187"/>
                </a:cubicBezTo>
                <a:cubicBezTo>
                  <a:pt x="-847" y="3335690"/>
                  <a:pt x="-4304" y="3188124"/>
                  <a:pt x="5296" y="3041068"/>
                </a:cubicBezTo>
                <a:cubicBezTo>
                  <a:pt x="11786" y="2956911"/>
                  <a:pt x="18539" y="2872754"/>
                  <a:pt x="22776" y="2788472"/>
                </a:cubicBezTo>
                <a:cubicBezTo>
                  <a:pt x="28180" y="2668580"/>
                  <a:pt x="25173" y="2548474"/>
                  <a:pt x="13771" y="2428964"/>
                </a:cubicBezTo>
                <a:cubicBezTo>
                  <a:pt x="4237" y="2337829"/>
                  <a:pt x="3177" y="2246070"/>
                  <a:pt x="10593" y="2154757"/>
                </a:cubicBezTo>
                <a:cubicBezTo>
                  <a:pt x="25690" y="1999286"/>
                  <a:pt x="9931" y="1843813"/>
                  <a:pt x="5032" y="1688466"/>
                </a:cubicBezTo>
                <a:cubicBezTo>
                  <a:pt x="-3577" y="1402691"/>
                  <a:pt x="20393" y="1117045"/>
                  <a:pt x="9666" y="831270"/>
                </a:cubicBezTo>
                <a:cubicBezTo>
                  <a:pt x="3841" y="689908"/>
                  <a:pt x="16420" y="548673"/>
                  <a:pt x="9666" y="407311"/>
                </a:cubicBezTo>
                <a:cubicBezTo>
                  <a:pt x="4105" y="306755"/>
                  <a:pt x="397" y="206200"/>
                  <a:pt x="4105" y="105518"/>
                </a:cubicBezTo>
                <a:cubicBezTo>
                  <a:pt x="5164" y="78059"/>
                  <a:pt x="5826" y="50473"/>
                  <a:pt x="9534" y="23396"/>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43262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p:txBody>
          <a:bodyPr/>
          <a:lstStyle/>
          <a:p>
            <a:r>
              <a:rPr lang="en-US" dirty="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p:txBody>
          <a:bodyPr>
            <a:normAutofit lnSpcReduction="10000"/>
          </a:bodyPr>
          <a:lstStyle/>
          <a:p>
            <a:r>
              <a:rPr lang="en-US" dirty="0"/>
              <a:t>Capital: Conakry</a:t>
            </a:r>
          </a:p>
          <a:p>
            <a:r>
              <a:rPr lang="en-US" dirty="0"/>
              <a:t>Language: French</a:t>
            </a:r>
          </a:p>
          <a:p>
            <a:r>
              <a:rPr lang="en-US" dirty="0"/>
              <a:t>Exports: gold, diamonds, coffee</a:t>
            </a:r>
          </a:p>
          <a:p>
            <a:r>
              <a:rPr lang="en-US" dirty="0"/>
              <a:t>Fun Facts:  There are three countries with Guinea in the title, so Guinea is also known as Guinea-Conakry to separate.  It has 200 miles of coastline.  It used to be French Guinea, a lot of the country is national park and protected lands.  </a:t>
            </a:r>
          </a:p>
        </p:txBody>
      </p:sp>
      <p:pic>
        <p:nvPicPr>
          <p:cNvPr id="77826" name="Picture 2" descr="Malabo | national capital, Equatorial Guinea | Britannica">
            <a:extLst>
              <a:ext uri="{FF2B5EF4-FFF2-40B4-BE49-F238E27FC236}">
                <a16:creationId xmlns:a16="http://schemas.microsoft.com/office/drawing/2014/main" id="{065F50A4-849C-369B-7401-6279F90B684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267077"/>
            <a:ext cx="5181600" cy="34684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2933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F29F76-2BC6-7E82-E6D3-EAA68A7AB29B}"/>
              </a:ext>
            </a:extLst>
          </p:cNvPr>
          <p:cNvSpPr>
            <a:spLocks noGrp="1"/>
          </p:cNvSpPr>
          <p:nvPr>
            <p:ph type="title"/>
          </p:nvPr>
        </p:nvSpPr>
        <p:spPr>
          <a:xfrm>
            <a:off x="640080" y="4777739"/>
            <a:ext cx="3418990" cy="1412119"/>
          </a:xfrm>
        </p:spPr>
        <p:txBody>
          <a:bodyPr vert="horz" lIns="91440" tIns="45720" rIns="91440" bIns="45720" rtlCol="0" anchor="ctr">
            <a:normAutofit/>
          </a:bodyPr>
          <a:lstStyle/>
          <a:p>
            <a:r>
              <a:rPr lang="en-US" sz="4800"/>
              <a:t>Lac Rose</a:t>
            </a:r>
          </a:p>
        </p:txBody>
      </p:sp>
      <p:pic>
        <p:nvPicPr>
          <p:cNvPr id="59394" name="Picture 2" descr="Senegal is home to a pink lake">
            <a:extLst>
              <a:ext uri="{FF2B5EF4-FFF2-40B4-BE49-F238E27FC236}">
                <a16:creationId xmlns:a16="http://schemas.microsoft.com/office/drawing/2014/main" id="{4C6C0205-CFC6-4783-FFCB-22D6758A2CE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30751" b="11282"/>
          <a:stretch/>
        </p:blipFill>
        <p:spPr bwMode="auto">
          <a:xfrm>
            <a:off x="20" y="10"/>
            <a:ext cx="12191980" cy="4558420"/>
          </a:xfrm>
          <a:custGeom>
            <a:avLst/>
            <a:gdLst/>
            <a:ahLst/>
            <a:cxnLst/>
            <a:rect l="l" t="t" r="r" b="b"/>
            <a:pathLst>
              <a:path w="12188952" h="4558430">
                <a:moveTo>
                  <a:pt x="6789701" y="4490221"/>
                </a:moveTo>
                <a:lnTo>
                  <a:pt x="6788702" y="4490299"/>
                </a:lnTo>
                <a:lnTo>
                  <a:pt x="6788476" y="4490833"/>
                </a:lnTo>
                <a:close/>
                <a:moveTo>
                  <a:pt x="0" y="0"/>
                </a:moveTo>
                <a:lnTo>
                  <a:pt x="12188952" y="0"/>
                </a:lnTo>
                <a:lnTo>
                  <a:pt x="12188952" y="3596895"/>
                </a:lnTo>
                <a:lnTo>
                  <a:pt x="12061096" y="3635026"/>
                </a:lnTo>
                <a:cubicBezTo>
                  <a:pt x="11933500" y="3671240"/>
                  <a:pt x="11805390" y="3705769"/>
                  <a:pt x="11676800" y="3738601"/>
                </a:cubicBezTo>
                <a:cubicBezTo>
                  <a:pt x="11262789" y="3846108"/>
                  <a:pt x="10845343" y="3939710"/>
                  <a:pt x="10425355" y="4022140"/>
                </a:cubicBezTo>
                <a:cubicBezTo>
                  <a:pt x="10092810" y="4087351"/>
                  <a:pt x="9759033" y="4145748"/>
                  <a:pt x="9424022" y="4197302"/>
                </a:cubicBezTo>
                <a:cubicBezTo>
                  <a:pt x="9102997" y="4246959"/>
                  <a:pt x="8781133" y="4291526"/>
                  <a:pt x="8458419" y="4331003"/>
                </a:cubicBezTo>
                <a:cubicBezTo>
                  <a:pt x="8211360" y="4361169"/>
                  <a:pt x="7963792" y="4386742"/>
                  <a:pt x="7715970" y="4410950"/>
                </a:cubicBezTo>
                <a:lnTo>
                  <a:pt x="6951716" y="4476730"/>
                </a:lnTo>
                <a:lnTo>
                  <a:pt x="6936303" y="4478801"/>
                </a:lnTo>
                <a:lnTo>
                  <a:pt x="6790448" y="4490162"/>
                </a:lnTo>
                <a:lnTo>
                  <a:pt x="6799941" y="4491982"/>
                </a:lnTo>
                <a:cubicBezTo>
                  <a:pt x="6811623" y="4492448"/>
                  <a:pt x="6823734" y="4490275"/>
                  <a:pt x="6835432" y="4490275"/>
                </a:cubicBezTo>
                <a:cubicBezTo>
                  <a:pt x="6851580" y="4490275"/>
                  <a:pt x="6867729" y="4487668"/>
                  <a:pt x="6884003" y="4487297"/>
                </a:cubicBezTo>
                <a:cubicBezTo>
                  <a:pt x="7115805" y="4481835"/>
                  <a:pt x="7347351" y="4469668"/>
                  <a:pt x="7578771" y="4454770"/>
                </a:cubicBezTo>
                <a:cubicBezTo>
                  <a:pt x="7927552" y="4432302"/>
                  <a:pt x="8276080" y="4404123"/>
                  <a:pt x="8623845" y="4367873"/>
                </a:cubicBezTo>
                <a:cubicBezTo>
                  <a:pt x="8909939" y="4338575"/>
                  <a:pt x="9195310" y="4303940"/>
                  <a:pt x="9479970" y="4263967"/>
                </a:cubicBezTo>
                <a:cubicBezTo>
                  <a:pt x="9864901" y="4209593"/>
                  <a:pt x="10248014" y="4144879"/>
                  <a:pt x="10629308" y="4069810"/>
                </a:cubicBezTo>
                <a:cubicBezTo>
                  <a:pt x="11090114" y="3978690"/>
                  <a:pt x="11546975" y="3871184"/>
                  <a:pt x="11998498" y="3743816"/>
                </a:cubicBezTo>
                <a:lnTo>
                  <a:pt x="12188952" y="3687715"/>
                </a:lnTo>
                <a:lnTo>
                  <a:pt x="12188952" y="3742439"/>
                </a:lnTo>
                <a:lnTo>
                  <a:pt x="11829257" y="3846853"/>
                </a:lnTo>
                <a:cubicBezTo>
                  <a:pt x="11534769" y="3926550"/>
                  <a:pt x="11238120" y="3997436"/>
                  <a:pt x="10939183" y="4061368"/>
                </a:cubicBezTo>
                <a:cubicBezTo>
                  <a:pt x="10622824" y="4129150"/>
                  <a:pt x="10304941" y="4189147"/>
                  <a:pt x="9985530" y="4241373"/>
                </a:cubicBezTo>
                <a:cubicBezTo>
                  <a:pt x="9720036" y="4284822"/>
                  <a:pt x="9453814" y="4323467"/>
                  <a:pt x="9186882" y="4357320"/>
                </a:cubicBezTo>
                <a:cubicBezTo>
                  <a:pt x="8984197" y="4382894"/>
                  <a:pt x="8781514" y="4406977"/>
                  <a:pt x="8578198" y="4426839"/>
                </a:cubicBezTo>
                <a:cubicBezTo>
                  <a:pt x="8340547" y="4449559"/>
                  <a:pt x="8102644" y="4471034"/>
                  <a:pt x="7864358" y="4488290"/>
                </a:cubicBezTo>
                <a:cubicBezTo>
                  <a:pt x="7554994" y="4510634"/>
                  <a:pt x="7245502" y="4528512"/>
                  <a:pt x="6935502" y="4539684"/>
                </a:cubicBezTo>
                <a:cubicBezTo>
                  <a:pt x="6782917" y="4545147"/>
                  <a:pt x="6630334" y="4548995"/>
                  <a:pt x="6477750" y="4553587"/>
                </a:cubicBezTo>
                <a:cubicBezTo>
                  <a:pt x="6439195" y="4551503"/>
                  <a:pt x="6400529" y="4553128"/>
                  <a:pt x="6362294" y="4558430"/>
                </a:cubicBezTo>
                <a:lnTo>
                  <a:pt x="6057129" y="4558430"/>
                </a:lnTo>
                <a:lnTo>
                  <a:pt x="5977784" y="4553836"/>
                </a:lnTo>
                <a:cubicBezTo>
                  <a:pt x="5740261" y="4541423"/>
                  <a:pt x="5502739" y="4527644"/>
                  <a:pt x="5265087" y="4517587"/>
                </a:cubicBezTo>
                <a:cubicBezTo>
                  <a:pt x="4958267" y="4505171"/>
                  <a:pt x="4651826" y="4484691"/>
                  <a:pt x="4346277" y="4455517"/>
                </a:cubicBezTo>
                <a:cubicBezTo>
                  <a:pt x="4021654" y="4424605"/>
                  <a:pt x="3697795" y="4389970"/>
                  <a:pt x="3373045" y="4356948"/>
                </a:cubicBezTo>
                <a:cubicBezTo>
                  <a:pt x="3035412" y="4322686"/>
                  <a:pt x="2698456" y="4283047"/>
                  <a:pt x="2362173" y="4238021"/>
                </a:cubicBezTo>
                <a:cubicBezTo>
                  <a:pt x="1984692" y="4187868"/>
                  <a:pt x="1608364" y="4130142"/>
                  <a:pt x="1233177" y="4064845"/>
                </a:cubicBezTo>
                <a:cubicBezTo>
                  <a:pt x="842181" y="3996132"/>
                  <a:pt x="453758" y="3917644"/>
                  <a:pt x="68500" y="3825138"/>
                </a:cubicBezTo>
                <a:lnTo>
                  <a:pt x="0" y="3807783"/>
                </a:lnTo>
                <a:lnTo>
                  <a:pt x="0" y="3751294"/>
                </a:lnTo>
                <a:lnTo>
                  <a:pt x="72441" y="3770071"/>
                </a:lnTo>
                <a:cubicBezTo>
                  <a:pt x="247961" y="3812249"/>
                  <a:pt x="424164" y="3851509"/>
                  <a:pt x="600716" y="3888441"/>
                </a:cubicBezTo>
                <a:cubicBezTo>
                  <a:pt x="988279" y="3969255"/>
                  <a:pt x="1378133" y="4038153"/>
                  <a:pt x="1769512" y="4098609"/>
                </a:cubicBezTo>
                <a:cubicBezTo>
                  <a:pt x="2052426" y="4142185"/>
                  <a:pt x="2335725" y="4182282"/>
                  <a:pt x="2613554" y="4215551"/>
                </a:cubicBezTo>
                <a:cubicBezTo>
                  <a:pt x="2605544" y="4218158"/>
                  <a:pt x="2594611" y="4208102"/>
                  <a:pt x="2581134" y="4205620"/>
                </a:cubicBezTo>
                <a:cubicBezTo>
                  <a:pt x="2087178" y="4113668"/>
                  <a:pt x="1597684" y="4002775"/>
                  <a:pt x="1112635" y="3872923"/>
                </a:cubicBezTo>
                <a:cubicBezTo>
                  <a:pt x="880453" y="3810852"/>
                  <a:pt x="649713" y="3744374"/>
                  <a:pt x="420412" y="3673490"/>
                </a:cubicBezTo>
                <a:lnTo>
                  <a:pt x="0" y="3534573"/>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4A0EB085-4D97-8419-48BB-597F419FF07D}"/>
              </a:ext>
            </a:extLst>
          </p:cNvPr>
          <p:cNvSpPr>
            <a:spLocks noGrp="1"/>
          </p:cNvSpPr>
          <p:nvPr>
            <p:ph sz="half" idx="1"/>
          </p:nvPr>
        </p:nvSpPr>
        <p:spPr>
          <a:xfrm>
            <a:off x="4654294" y="4777739"/>
            <a:ext cx="6897626" cy="1399223"/>
          </a:xfrm>
        </p:spPr>
        <p:txBody>
          <a:bodyPr vert="horz" lIns="91440" tIns="45720" rIns="91440" bIns="45720" rtlCol="0" anchor="ctr">
            <a:normAutofit/>
          </a:bodyPr>
          <a:lstStyle/>
          <a:p>
            <a:r>
              <a:rPr lang="en-US" sz="2200"/>
              <a:t>Is made this color from an extremely high salt content, ten times saltier than the ocean!  It’s salt content attracts a bacteria Dunaliella Salina) which makes it pink.  It is a non-harmful bacteria.  </a:t>
            </a:r>
          </a:p>
        </p:txBody>
      </p:sp>
    </p:spTree>
    <p:extLst>
      <p:ext uri="{BB962C8B-B14F-4D97-AF65-F5344CB8AC3E}">
        <p14:creationId xmlns:p14="http://schemas.microsoft.com/office/powerpoint/2010/main" val="26209168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dirty="0">
                <a:latin typeface="+mj-lt"/>
                <a:ea typeface="+mj-ea"/>
                <a:cs typeface="+mj-cs"/>
              </a:rPr>
              <a:t>Country on Map</a:t>
            </a:r>
          </a:p>
        </p:txBody>
      </p:sp>
      <p:pic>
        <p:nvPicPr>
          <p:cNvPr id="78850" name="Picture 2" descr="Guinea Map and Satellite Image">
            <a:extLst>
              <a:ext uri="{FF2B5EF4-FFF2-40B4-BE49-F238E27FC236}">
                <a16:creationId xmlns:a16="http://schemas.microsoft.com/office/drawing/2014/main" id="{4C5E6F30-0BBD-FD98-DF83-187E808984A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777316" y="1619649"/>
            <a:ext cx="6780700" cy="3616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33592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5400" kern="1200">
                <a:solidFill>
                  <a:schemeClr val="tx1"/>
                </a:solidFill>
                <a:latin typeface="+mj-lt"/>
                <a:ea typeface="+mj-ea"/>
                <a:cs typeface="+mj-cs"/>
              </a:rPr>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630936" y="2807208"/>
            <a:ext cx="3429000" cy="3410712"/>
          </a:xfrm>
        </p:spPr>
        <p:txBody>
          <a:bodyPr vert="horz" lIns="91440" tIns="45720" rIns="91440" bIns="45720" rtlCol="0" anchor="t">
            <a:normAutofit/>
          </a:bodyPr>
          <a:lstStyle/>
          <a:p>
            <a:r>
              <a:rPr lang="en-US" sz="2200" dirty="0">
                <a:sym typeface="Wingdings" panose="05000000000000000000" pitchFamily="2" charset="2"/>
              </a:rPr>
              <a:t>Longitude and Latitude: 11N, 10W</a:t>
            </a:r>
          </a:p>
          <a:p>
            <a:r>
              <a:rPr lang="en-US" sz="2200" dirty="0">
                <a:sym typeface="Wingdings" panose="05000000000000000000" pitchFamily="2" charset="2"/>
              </a:rPr>
              <a:t>Major Mountains, Rivers and Other Geographic sites:  Mont </a:t>
            </a:r>
            <a:r>
              <a:rPr lang="en-US" sz="2200" dirty="0" err="1">
                <a:sym typeface="Wingdings" panose="05000000000000000000" pitchFamily="2" charset="2"/>
              </a:rPr>
              <a:t>Nimba</a:t>
            </a:r>
            <a:r>
              <a:rPr lang="en-US" sz="2200" dirty="0">
                <a:sym typeface="Wingdings" panose="05000000000000000000" pitchFamily="2" charset="2"/>
              </a:rPr>
              <a:t>, Niger River, River </a:t>
            </a:r>
            <a:r>
              <a:rPr lang="en-US" sz="2200" dirty="0" err="1">
                <a:sym typeface="Wingdings" panose="05000000000000000000" pitchFamily="2" charset="2"/>
              </a:rPr>
              <a:t>Gambie</a:t>
            </a:r>
            <a:endParaRPr lang="en-US" sz="2200" dirty="0">
              <a:sym typeface="Wingdings" panose="05000000000000000000" pitchFamily="2" charset="2"/>
            </a:endParaRPr>
          </a:p>
          <a:p>
            <a:r>
              <a:rPr lang="en-US" sz="2200" dirty="0">
                <a:sym typeface="Wingdings" panose="05000000000000000000" pitchFamily="2" charset="2"/>
              </a:rPr>
              <a:t>Generally flat, coastal plain with a hilly interior. </a:t>
            </a:r>
            <a:endParaRPr lang="en-US" sz="2200" dirty="0"/>
          </a:p>
        </p:txBody>
      </p:sp>
      <p:pic>
        <p:nvPicPr>
          <p:cNvPr id="79874" name="Picture 2" descr="Geography of Guinea - Wikipedia">
            <a:extLst>
              <a:ext uri="{FF2B5EF4-FFF2-40B4-BE49-F238E27FC236}">
                <a16:creationId xmlns:a16="http://schemas.microsoft.com/office/drawing/2014/main" id="{8889D323-5AAC-2D8E-A27F-47FC529F3B71}"/>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874623"/>
            <a:ext cx="6903720" cy="5108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76734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DAEB0-6EC0-A852-2197-9E7FC175A08F}"/>
              </a:ext>
            </a:extLst>
          </p:cNvPr>
          <p:cNvSpPr>
            <a:spLocks noGrp="1"/>
          </p:cNvSpPr>
          <p:nvPr>
            <p:ph type="title"/>
          </p:nvPr>
        </p:nvSpPr>
        <p:spPr>
          <a:xfrm>
            <a:off x="630936" y="4562856"/>
            <a:ext cx="3419856" cy="1600200"/>
          </a:xfrm>
        </p:spPr>
        <p:txBody>
          <a:bodyPr vert="horz" lIns="91440" tIns="45720" rIns="91440" bIns="45720" rtlCol="0" anchor="ctr">
            <a:normAutofit/>
          </a:bodyPr>
          <a:lstStyle/>
          <a:p>
            <a:r>
              <a:rPr lang="en-US" sz="4800" kern="1200">
                <a:solidFill>
                  <a:schemeClr val="tx1"/>
                </a:solidFill>
                <a:latin typeface="+mj-lt"/>
                <a:ea typeface="+mj-ea"/>
                <a:cs typeface="+mj-cs"/>
              </a:rPr>
              <a:t>Niger River</a:t>
            </a:r>
          </a:p>
        </p:txBody>
      </p:sp>
      <p:pic>
        <p:nvPicPr>
          <p:cNvPr id="80898" name="Picture 2" descr="Niger River - Wikipedia">
            <a:extLst>
              <a:ext uri="{FF2B5EF4-FFF2-40B4-BE49-F238E27FC236}">
                <a16:creationId xmlns:a16="http://schemas.microsoft.com/office/drawing/2014/main" id="{AD071E01-1637-54C9-3282-CE017593311B}"/>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1201" r="3873" b="2"/>
          <a:stretch/>
        </p:blipFill>
        <p:spPr bwMode="auto">
          <a:xfrm>
            <a:off x="5" y="10"/>
            <a:ext cx="6095995" cy="4196271"/>
          </a:xfrm>
          <a:custGeom>
            <a:avLst/>
            <a:gdLst/>
            <a:ahLst/>
            <a:cxnLst/>
            <a:rect l="l" t="t" r="r" b="b"/>
            <a:pathLst>
              <a:path w="6005375" h="4196281">
                <a:moveTo>
                  <a:pt x="0" y="0"/>
                </a:moveTo>
                <a:lnTo>
                  <a:pt x="6000672" y="0"/>
                </a:lnTo>
                <a:lnTo>
                  <a:pt x="5998730" y="19709"/>
                </a:lnTo>
                <a:cubicBezTo>
                  <a:pt x="6001245" y="280059"/>
                  <a:pt x="5986415" y="540409"/>
                  <a:pt x="5999656" y="800631"/>
                </a:cubicBezTo>
                <a:cubicBezTo>
                  <a:pt x="6009855" y="1001996"/>
                  <a:pt x="6003364" y="1203233"/>
                  <a:pt x="5999656" y="1404471"/>
                </a:cubicBezTo>
                <a:cubicBezTo>
                  <a:pt x="5992506" y="1790420"/>
                  <a:pt x="6003364" y="2175860"/>
                  <a:pt x="5998730" y="2561300"/>
                </a:cubicBezTo>
                <a:cubicBezTo>
                  <a:pt x="5996744" y="2732154"/>
                  <a:pt x="5998994" y="2902754"/>
                  <a:pt x="6003364" y="3073609"/>
                </a:cubicBezTo>
                <a:cubicBezTo>
                  <a:pt x="6009720" y="3317560"/>
                  <a:pt x="5999923" y="3561638"/>
                  <a:pt x="5989197" y="3805463"/>
                </a:cubicBezTo>
                <a:cubicBezTo>
                  <a:pt x="5985594" y="3872508"/>
                  <a:pt x="5984647" y="3939633"/>
                  <a:pt x="5986348" y="4006695"/>
                </a:cubicBezTo>
                <a:lnTo>
                  <a:pt x="5997254" y="4174633"/>
                </a:lnTo>
                <a:lnTo>
                  <a:pt x="5951601" y="4176620"/>
                </a:lnTo>
                <a:cubicBezTo>
                  <a:pt x="5886702" y="4176651"/>
                  <a:pt x="5821788" y="4174749"/>
                  <a:pt x="5756905" y="4173480"/>
                </a:cubicBezTo>
                <a:cubicBezTo>
                  <a:pt x="5518559" y="4169040"/>
                  <a:pt x="5280086" y="4173480"/>
                  <a:pt x="5042247" y="4150774"/>
                </a:cubicBezTo>
                <a:cubicBezTo>
                  <a:pt x="4977618" y="4144622"/>
                  <a:pt x="4912546" y="4140690"/>
                  <a:pt x="4847600" y="4141467"/>
                </a:cubicBezTo>
                <a:cubicBezTo>
                  <a:pt x="4782655" y="4142244"/>
                  <a:pt x="4717835" y="4147730"/>
                  <a:pt x="4653713" y="4160414"/>
                </a:cubicBezTo>
                <a:cubicBezTo>
                  <a:pt x="4446571" y="4200625"/>
                  <a:pt x="4238796" y="4203162"/>
                  <a:pt x="4029497" y="4186925"/>
                </a:cubicBezTo>
                <a:cubicBezTo>
                  <a:pt x="3943621" y="4180203"/>
                  <a:pt x="3857746" y="4169040"/>
                  <a:pt x="3771489" y="4171196"/>
                </a:cubicBezTo>
                <a:cubicBezTo>
                  <a:pt x="3623585" y="4175129"/>
                  <a:pt x="3475554" y="4167137"/>
                  <a:pt x="3327523" y="4169167"/>
                </a:cubicBezTo>
                <a:cubicBezTo>
                  <a:pt x="3323528" y="4169738"/>
                  <a:pt x="3319443" y="4169205"/>
                  <a:pt x="3315727" y="4167645"/>
                </a:cubicBezTo>
                <a:cubicBezTo>
                  <a:pt x="3278941" y="4142402"/>
                  <a:pt x="3238603" y="4152169"/>
                  <a:pt x="3200549" y="4158765"/>
                </a:cubicBezTo>
                <a:cubicBezTo>
                  <a:pt x="3074082" y="4180710"/>
                  <a:pt x="2947742" y="4191492"/>
                  <a:pt x="2819246" y="4174494"/>
                </a:cubicBezTo>
                <a:cubicBezTo>
                  <a:pt x="2696546" y="4156698"/>
                  <a:pt x="2572096" y="4154478"/>
                  <a:pt x="2448851" y="4167898"/>
                </a:cubicBezTo>
                <a:cubicBezTo>
                  <a:pt x="2279383" y="4187687"/>
                  <a:pt x="2110549" y="4183501"/>
                  <a:pt x="1941462" y="4167898"/>
                </a:cubicBezTo>
                <a:cubicBezTo>
                  <a:pt x="1872837" y="4161556"/>
                  <a:pt x="1803198" y="4150774"/>
                  <a:pt x="1735208" y="4166630"/>
                </a:cubicBezTo>
                <a:cubicBezTo>
                  <a:pt x="1651489" y="4186038"/>
                  <a:pt x="1568023" y="4179695"/>
                  <a:pt x="1484050" y="4175382"/>
                </a:cubicBezTo>
                <a:cubicBezTo>
                  <a:pt x="1377752" y="4169801"/>
                  <a:pt x="1271708" y="4153692"/>
                  <a:pt x="1165029" y="4166376"/>
                </a:cubicBezTo>
                <a:cubicBezTo>
                  <a:pt x="1115685" y="4172211"/>
                  <a:pt x="1066722" y="4181471"/>
                  <a:pt x="1016744" y="4179061"/>
                </a:cubicBezTo>
                <a:cubicBezTo>
                  <a:pt x="878481" y="4172719"/>
                  <a:pt x="740344" y="4165235"/>
                  <a:pt x="601826" y="4166376"/>
                </a:cubicBezTo>
                <a:cubicBezTo>
                  <a:pt x="543857" y="4166757"/>
                  <a:pt x="486268" y="4168659"/>
                  <a:pt x="428553" y="4172845"/>
                </a:cubicBezTo>
                <a:cubicBezTo>
                  <a:pt x="320859" y="4180710"/>
                  <a:pt x="213546" y="4170055"/>
                  <a:pt x="106234" y="4166249"/>
                </a:cubicBezTo>
                <a:lnTo>
                  <a:pt x="0" y="4171008"/>
                </a:lnTo>
                <a:close/>
              </a:path>
            </a:pathLst>
          </a:custGeom>
          <a:noFill/>
          <a:extLst>
            <a:ext uri="{909E8E84-426E-40DD-AFC4-6F175D3DCCD1}">
              <a14:hiddenFill xmlns:a14="http://schemas.microsoft.com/office/drawing/2010/main">
                <a:solidFill>
                  <a:srgbClr val="FFFFFF"/>
                </a:solidFill>
              </a14:hiddenFill>
            </a:ext>
          </a:extLst>
        </p:spPr>
      </p:pic>
      <p:pic>
        <p:nvPicPr>
          <p:cNvPr id="80900" name="Picture 4" descr="Niger River - Wikipedia">
            <a:extLst>
              <a:ext uri="{FF2B5EF4-FFF2-40B4-BE49-F238E27FC236}">
                <a16:creationId xmlns:a16="http://schemas.microsoft.com/office/drawing/2014/main" id="{E55FB709-6332-02DF-C88C-D662A5FA9E6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765" r="9277" b="1"/>
          <a:stretch/>
        </p:blipFill>
        <p:spPr bwMode="auto">
          <a:xfrm>
            <a:off x="6019800" y="10"/>
            <a:ext cx="6172195" cy="4187662"/>
          </a:xfrm>
          <a:custGeom>
            <a:avLst/>
            <a:gdLst/>
            <a:ahLst/>
            <a:cxnLst/>
            <a:rect l="l" t="t" r="r" b="b"/>
            <a:pathLst>
              <a:path w="6006950" h="4187672">
                <a:moveTo>
                  <a:pt x="9223" y="0"/>
                </a:moveTo>
                <a:lnTo>
                  <a:pt x="6006950" y="0"/>
                </a:lnTo>
                <a:lnTo>
                  <a:pt x="6006950" y="4169490"/>
                </a:lnTo>
                <a:lnTo>
                  <a:pt x="5787907" y="4174448"/>
                </a:lnTo>
                <a:cubicBezTo>
                  <a:pt x="5713866" y="4173475"/>
                  <a:pt x="5639861" y="4169853"/>
                  <a:pt x="5566029" y="4163587"/>
                </a:cubicBezTo>
                <a:cubicBezTo>
                  <a:pt x="5458843" y="4155595"/>
                  <a:pt x="5350768" y="4144559"/>
                  <a:pt x="5244343" y="4164855"/>
                </a:cubicBezTo>
                <a:cubicBezTo>
                  <a:pt x="5127517" y="4187307"/>
                  <a:pt x="5010817" y="4187434"/>
                  <a:pt x="4892977" y="4181726"/>
                </a:cubicBezTo>
                <a:cubicBezTo>
                  <a:pt x="4792260" y="4176906"/>
                  <a:pt x="4691923" y="4151536"/>
                  <a:pt x="4590445" y="4178301"/>
                </a:cubicBezTo>
                <a:cubicBezTo>
                  <a:pt x="4580348" y="4179772"/>
                  <a:pt x="4570061" y="4179341"/>
                  <a:pt x="4560128" y="4177032"/>
                </a:cubicBezTo>
                <a:cubicBezTo>
                  <a:pt x="4449137" y="4161684"/>
                  <a:pt x="4337384" y="4174242"/>
                  <a:pt x="4226013" y="4169929"/>
                </a:cubicBezTo>
                <a:cubicBezTo>
                  <a:pt x="4174640" y="4167899"/>
                  <a:pt x="4122252" y="4169041"/>
                  <a:pt x="4071513" y="4163587"/>
                </a:cubicBezTo>
                <a:cubicBezTo>
                  <a:pt x="3955067" y="4151156"/>
                  <a:pt x="3838874" y="4144559"/>
                  <a:pt x="3723697" y="4173861"/>
                </a:cubicBezTo>
                <a:cubicBezTo>
                  <a:pt x="3690082" y="4181764"/>
                  <a:pt x="3655732" y="4186013"/>
                  <a:pt x="3621204" y="4186546"/>
                </a:cubicBezTo>
                <a:cubicBezTo>
                  <a:pt x="3508437" y="4190605"/>
                  <a:pt x="3396050" y="4182867"/>
                  <a:pt x="3283664" y="4176525"/>
                </a:cubicBezTo>
                <a:cubicBezTo>
                  <a:pt x="3205652" y="4172085"/>
                  <a:pt x="3127768" y="4162445"/>
                  <a:pt x="3049630" y="4170563"/>
                </a:cubicBezTo>
                <a:cubicBezTo>
                  <a:pt x="3004218" y="4175257"/>
                  <a:pt x="2958427" y="4175257"/>
                  <a:pt x="2913015" y="4170563"/>
                </a:cubicBezTo>
                <a:cubicBezTo>
                  <a:pt x="2829321" y="4160758"/>
                  <a:pt x="2744879" y="4158931"/>
                  <a:pt x="2660842" y="4165109"/>
                </a:cubicBezTo>
                <a:cubicBezTo>
                  <a:pt x="2535390" y="4175891"/>
                  <a:pt x="2410065" y="4184897"/>
                  <a:pt x="2284232" y="4167773"/>
                </a:cubicBezTo>
                <a:cubicBezTo>
                  <a:pt x="2212868" y="4156559"/>
                  <a:pt x="2140312" y="4155240"/>
                  <a:pt x="2068592" y="4163840"/>
                </a:cubicBezTo>
                <a:cubicBezTo>
                  <a:pt x="1897729" y="4187814"/>
                  <a:pt x="1726485" y="4180077"/>
                  <a:pt x="1555241" y="4170183"/>
                </a:cubicBezTo>
                <a:cubicBezTo>
                  <a:pt x="1440824" y="4163460"/>
                  <a:pt x="1325901" y="4151156"/>
                  <a:pt x="1211738" y="4167392"/>
                </a:cubicBezTo>
                <a:cubicBezTo>
                  <a:pt x="1066118" y="4187688"/>
                  <a:pt x="920370" y="4180965"/>
                  <a:pt x="774368" y="4175003"/>
                </a:cubicBezTo>
                <a:cubicBezTo>
                  <a:pt x="667182" y="4170563"/>
                  <a:pt x="559869" y="4157117"/>
                  <a:pt x="452430" y="4173734"/>
                </a:cubicBezTo>
                <a:cubicBezTo>
                  <a:pt x="441369" y="4175244"/>
                  <a:pt x="430117" y="4174115"/>
                  <a:pt x="419576" y="4170436"/>
                </a:cubicBezTo>
                <a:cubicBezTo>
                  <a:pt x="378807" y="4157016"/>
                  <a:pt x="335096" y="4155215"/>
                  <a:pt x="293363" y="4165236"/>
                </a:cubicBezTo>
                <a:cubicBezTo>
                  <a:pt x="216367" y="4182106"/>
                  <a:pt x="139497" y="4189463"/>
                  <a:pt x="61105" y="4174115"/>
                </a:cubicBezTo>
                <a:lnTo>
                  <a:pt x="13323" y="4171265"/>
                </a:lnTo>
                <a:lnTo>
                  <a:pt x="28554" y="3843045"/>
                </a:lnTo>
                <a:cubicBezTo>
                  <a:pt x="30457" y="3722610"/>
                  <a:pt x="27412" y="3602256"/>
                  <a:pt x="15626" y="3482187"/>
                </a:cubicBezTo>
                <a:cubicBezTo>
                  <a:pt x="-847" y="3335690"/>
                  <a:pt x="-4304" y="3188124"/>
                  <a:pt x="5296" y="3041068"/>
                </a:cubicBezTo>
                <a:cubicBezTo>
                  <a:pt x="11786" y="2956911"/>
                  <a:pt x="18539" y="2872754"/>
                  <a:pt x="22776" y="2788472"/>
                </a:cubicBezTo>
                <a:cubicBezTo>
                  <a:pt x="28180" y="2668580"/>
                  <a:pt x="25173" y="2548474"/>
                  <a:pt x="13771" y="2428964"/>
                </a:cubicBezTo>
                <a:cubicBezTo>
                  <a:pt x="4237" y="2337829"/>
                  <a:pt x="3177" y="2246070"/>
                  <a:pt x="10593" y="2154757"/>
                </a:cubicBezTo>
                <a:cubicBezTo>
                  <a:pt x="25690" y="1999286"/>
                  <a:pt x="9931" y="1843813"/>
                  <a:pt x="5032" y="1688466"/>
                </a:cubicBezTo>
                <a:cubicBezTo>
                  <a:pt x="-3577" y="1402691"/>
                  <a:pt x="20393" y="1117045"/>
                  <a:pt x="9666" y="831270"/>
                </a:cubicBezTo>
                <a:cubicBezTo>
                  <a:pt x="3841" y="689908"/>
                  <a:pt x="16420" y="548673"/>
                  <a:pt x="9666" y="407311"/>
                </a:cubicBezTo>
                <a:cubicBezTo>
                  <a:pt x="4105" y="306755"/>
                  <a:pt x="397" y="206200"/>
                  <a:pt x="4105" y="105518"/>
                </a:cubicBezTo>
                <a:cubicBezTo>
                  <a:pt x="5164" y="78059"/>
                  <a:pt x="5826" y="50473"/>
                  <a:pt x="9534" y="23396"/>
                </a:cubicBez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DF280EED-154F-9211-A414-DFA63CE384C5}"/>
              </a:ext>
            </a:extLst>
          </p:cNvPr>
          <p:cNvSpPr>
            <a:spLocks noGrp="1"/>
          </p:cNvSpPr>
          <p:nvPr>
            <p:ph sz="half" idx="1"/>
          </p:nvPr>
        </p:nvSpPr>
        <p:spPr>
          <a:xfrm>
            <a:off x="4654294" y="4562856"/>
            <a:ext cx="6903721" cy="1600200"/>
          </a:xfrm>
        </p:spPr>
        <p:txBody>
          <a:bodyPr vert="horz" lIns="91440" tIns="45720" rIns="91440" bIns="45720" rtlCol="0" anchor="ctr">
            <a:normAutofit/>
          </a:bodyPr>
          <a:lstStyle/>
          <a:p>
            <a:r>
              <a:rPr lang="en-US" sz="2200"/>
              <a:t>Rivers are incredibly important all over the world.  The Niger is a major river in western Africa, it is used for irrigation for crops, hydroelectricity, transportation, and of course animals use it for survival. </a:t>
            </a:r>
          </a:p>
        </p:txBody>
      </p:sp>
    </p:spTree>
    <p:extLst>
      <p:ext uri="{BB962C8B-B14F-4D97-AF65-F5344CB8AC3E}">
        <p14:creationId xmlns:p14="http://schemas.microsoft.com/office/powerpoint/2010/main" val="11430964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Hot, humid.  Monsoon and rainy season from June to November. </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26410928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A monkey flexing his muscles&#10;&#10;Description automatically generated with low confidence">
            <a:extLst>
              <a:ext uri="{FF2B5EF4-FFF2-40B4-BE49-F238E27FC236}">
                <a16:creationId xmlns:a16="http://schemas.microsoft.com/office/drawing/2014/main" id="{B86505EA-17C6-F965-8AE0-132A69ADAAC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5436"/>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7531610" y="2434201"/>
            <a:ext cx="3822189" cy="3742762"/>
          </a:xfrm>
        </p:spPr>
        <p:txBody>
          <a:bodyPr vert="horz" lIns="91440" tIns="45720" rIns="91440" bIns="45720" rtlCol="0">
            <a:normAutofit/>
          </a:bodyPr>
          <a:lstStyle/>
          <a:p>
            <a:r>
              <a:rPr lang="en-US" sz="2000"/>
              <a:t>Chimpanzee </a:t>
            </a:r>
          </a:p>
          <a:p>
            <a:r>
              <a:rPr lang="en-US" sz="2000"/>
              <a:t>Guinea Baboon</a:t>
            </a:r>
          </a:p>
          <a:p>
            <a:r>
              <a:rPr lang="en-US" sz="2000"/>
              <a:t>Pygmy Hippopotamus</a:t>
            </a:r>
          </a:p>
          <a:p>
            <a:r>
              <a:rPr lang="en-US" sz="2000"/>
              <a:t>African Buffalo</a:t>
            </a:r>
          </a:p>
          <a:p>
            <a:r>
              <a:rPr lang="en-US" sz="2000"/>
              <a:t>African Forest Elephant</a:t>
            </a:r>
          </a:p>
          <a:p>
            <a:endParaRPr lang="en-US" sz="2000"/>
          </a:p>
        </p:txBody>
      </p:sp>
    </p:spTree>
    <p:extLst>
      <p:ext uri="{BB962C8B-B14F-4D97-AF65-F5344CB8AC3E}">
        <p14:creationId xmlns:p14="http://schemas.microsoft.com/office/powerpoint/2010/main" val="14797614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p:txBody>
          <a:bodyPr/>
          <a:lstStyle/>
          <a:p>
            <a:r>
              <a:rPr lang="en-US" dirty="0"/>
              <a:t>Pygmy Hippopotamus</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839788" y="2057400"/>
            <a:ext cx="3234907" cy="3811588"/>
          </a:xfrm>
        </p:spPr>
        <p:txBody>
          <a:bodyPr/>
          <a:lstStyle/>
          <a:p>
            <a:r>
              <a:rPr lang="en-US" dirty="0"/>
              <a:t>Classified as endangered with possibly less than 3000 creatures in their habitat.  A calf can nurse from its mother on land or underwater and whales are their closest living relatives. </a:t>
            </a:r>
          </a:p>
          <a:p>
            <a:r>
              <a:rPr lang="en-US" dirty="0"/>
              <a:t>Fun fact: Harvey Firestone (of Firestone tires) owned a rubber plantation in Liberia.  As a gift, he gave President Calvin Coolidge a pygmy hippo.  Billy, as he was called, is the ancestor of almost all of the pygmy hippos in the United States today. </a:t>
            </a:r>
          </a:p>
        </p:txBody>
      </p:sp>
      <p:pic>
        <p:nvPicPr>
          <p:cNvPr id="82946" name="Picture 2" descr="Pygmy hippo enjoys an apple">
            <a:extLst>
              <a:ext uri="{FF2B5EF4-FFF2-40B4-BE49-F238E27FC236}">
                <a16:creationId xmlns:a16="http://schemas.microsoft.com/office/drawing/2014/main" id="{7EEDE249-8F41-2AD2-34AF-AE5E3969631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183188" y="1688306"/>
            <a:ext cx="6172200" cy="3471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47188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Peace Lily</a:t>
            </a:r>
          </a:p>
          <a:p>
            <a:r>
              <a:rPr lang="en-US" sz="2200"/>
              <a:t>Grape leaf anemone</a:t>
            </a:r>
          </a:p>
          <a:p>
            <a:r>
              <a:rPr lang="en-US" sz="2200"/>
              <a:t>Garden croton</a:t>
            </a:r>
          </a:p>
          <a:p>
            <a:r>
              <a:rPr lang="en-US" sz="2200"/>
              <a:t>Guava</a:t>
            </a:r>
          </a:p>
          <a:p>
            <a:endParaRPr lang="en-US" sz="2200"/>
          </a:p>
        </p:txBody>
      </p:sp>
      <p:pic>
        <p:nvPicPr>
          <p:cNvPr id="83970" name="Picture 2" descr="FTD Touched by Peace Lily Plant Natures Splendor - Valdosta, GA Florist |  Best Local Flower Shop">
            <a:extLst>
              <a:ext uri="{FF2B5EF4-FFF2-40B4-BE49-F238E27FC236}">
                <a16:creationId xmlns:a16="http://schemas.microsoft.com/office/drawing/2014/main" id="{3A3D5C99-39D3-3C08-F2C1-CB71969EEDF4}"/>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30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66216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History</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normAutofit fontScale="92500" lnSpcReduction="10000"/>
          </a:bodyPr>
          <a:lstStyle/>
          <a:p>
            <a:r>
              <a:rPr lang="en-US" dirty="0"/>
              <a:t>A part of many empires, Guinea has seen a lot of different people groups.  The Mali, The Ghana Empire, the Songhai Empire.  </a:t>
            </a:r>
          </a:p>
          <a:p>
            <a:r>
              <a:rPr lang="en-US" dirty="0"/>
              <a:t>Then, as you might have guessed, the Europeans.  During the colonial period, France was the country to gain control of the area.  They battled locals for control and defeated the armies of </a:t>
            </a:r>
            <a:r>
              <a:rPr lang="en-US" dirty="0" err="1"/>
              <a:t>Almamy</a:t>
            </a:r>
            <a:r>
              <a:rPr lang="en-US" dirty="0"/>
              <a:t> </a:t>
            </a:r>
            <a:r>
              <a:rPr lang="en-US" dirty="0" err="1"/>
              <a:t>Samory</a:t>
            </a:r>
            <a:r>
              <a:rPr lang="en-US" dirty="0"/>
              <a:t> </a:t>
            </a:r>
            <a:r>
              <a:rPr lang="en-US" dirty="0" err="1"/>
              <a:t>Toure</a:t>
            </a:r>
            <a:r>
              <a:rPr lang="en-US" dirty="0"/>
              <a:t> (the leader of the locals) in 1898.</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normAutofit fontScale="92500" lnSpcReduction="10000"/>
          </a:bodyPr>
          <a:lstStyle/>
          <a:p>
            <a:r>
              <a:rPr lang="en-US" dirty="0"/>
              <a:t>The area around Guinea was controlled by the British and the Portuguese.  To avoid a lot of conflict they divided the land and France got Guinea and “owned the land” until 1958 when Guinea became independent.  </a:t>
            </a:r>
          </a:p>
          <a:p>
            <a:r>
              <a:rPr lang="en-US" dirty="0"/>
              <a:t>Since then, the local government has been authoritarian rule and multiple military uprisings have happened for other groups to gain control.  </a:t>
            </a:r>
          </a:p>
        </p:txBody>
      </p:sp>
    </p:spTree>
    <p:extLst>
      <p:ext uri="{BB962C8B-B14F-4D97-AF65-F5344CB8AC3E}">
        <p14:creationId xmlns:p14="http://schemas.microsoft.com/office/powerpoint/2010/main" val="6422570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5100" kern="1200">
                <a:solidFill>
                  <a:schemeClr val="tx1"/>
                </a:solidFill>
                <a:latin typeface="+mj-lt"/>
                <a:ea typeface="+mj-ea"/>
                <a:cs typeface="+mj-cs"/>
              </a:rPr>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638882" y="4631161"/>
            <a:ext cx="3571810" cy="1559327"/>
          </a:xfrm>
        </p:spPr>
        <p:txBody>
          <a:bodyPr vert="horz" lIns="91440" tIns="45720" rIns="91440" bIns="45720" rtlCol="0">
            <a:normAutofit/>
          </a:bodyPr>
          <a:lstStyle/>
          <a:p>
            <a:pPr marL="0" indent="0">
              <a:buNone/>
            </a:pPr>
            <a:r>
              <a:rPr lang="en-US" sz="2400" kern="1200">
                <a:solidFill>
                  <a:schemeClr val="tx1"/>
                </a:solidFill>
                <a:latin typeface="+mn-lt"/>
                <a:ea typeface="+mn-ea"/>
                <a:cs typeface="+mn-cs"/>
              </a:rPr>
              <a:t>“Republic”</a:t>
            </a:r>
          </a:p>
        </p:txBody>
      </p:sp>
      <p:pic>
        <p:nvPicPr>
          <p:cNvPr id="84994" name="Picture 2" descr="National Assembly (Guinea) - Wikipedia">
            <a:extLst>
              <a:ext uri="{FF2B5EF4-FFF2-40B4-BE49-F238E27FC236}">
                <a16:creationId xmlns:a16="http://schemas.microsoft.com/office/drawing/2014/main" id="{DF1D481F-97CA-01AD-8E15-7F4785FB1A54}"/>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717018"/>
            <a:ext cx="7214616" cy="5396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31599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p:txBody>
          <a:bodyPr/>
          <a:lstStyle/>
          <a:p>
            <a:r>
              <a:rPr lang="en-US" dirty="0"/>
              <a:t>Currency</a:t>
            </a:r>
          </a:p>
        </p:txBody>
      </p:sp>
      <p:sp>
        <p:nvSpPr>
          <p:cNvPr id="4" name="Content Placeholder 3">
            <a:extLst>
              <a:ext uri="{FF2B5EF4-FFF2-40B4-BE49-F238E27FC236}">
                <a16:creationId xmlns:a16="http://schemas.microsoft.com/office/drawing/2014/main" id="{975132C0-9FFF-4EA7-A4E4-DE5D6B666C84}"/>
              </a:ext>
            </a:extLst>
          </p:cNvPr>
          <p:cNvSpPr>
            <a:spLocks noGrp="1"/>
          </p:cNvSpPr>
          <p:nvPr>
            <p:ph sz="half" idx="2"/>
          </p:nvPr>
        </p:nvSpPr>
        <p:spPr/>
        <p:txBody>
          <a:bodyPr/>
          <a:lstStyle/>
          <a:p>
            <a:r>
              <a:rPr lang="en-US" dirty="0"/>
              <a:t>Guinean Franc</a:t>
            </a:r>
          </a:p>
        </p:txBody>
      </p:sp>
      <p:pic>
        <p:nvPicPr>
          <p:cNvPr id="86018" name="Picture 2" descr="National Assembly (Guinea) - Wikipedia">
            <a:extLst>
              <a:ext uri="{FF2B5EF4-FFF2-40B4-BE49-F238E27FC236}">
                <a16:creationId xmlns:a16="http://schemas.microsoft.com/office/drawing/2014/main" id="{B12DABE1-4BA2-5095-EB2C-4BB54E8FED9D}"/>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841500" y="2813844"/>
            <a:ext cx="3175000" cy="2374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7273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34E16-2C28-AE75-7234-18DDF8DD8810}"/>
              </a:ext>
            </a:extLst>
          </p:cNvPr>
          <p:cNvSpPr>
            <a:spLocks noGrp="1"/>
          </p:cNvSpPr>
          <p:nvPr>
            <p:ph type="title"/>
          </p:nvPr>
        </p:nvSpPr>
        <p:spPr>
          <a:xfrm>
            <a:off x="6657715" y="467271"/>
            <a:ext cx="4195674" cy="2052522"/>
          </a:xfrm>
        </p:spPr>
        <p:txBody>
          <a:bodyPr vert="horz" lIns="91440" tIns="45720" rIns="91440" bIns="45720" rtlCol="0" anchor="b">
            <a:normAutofit/>
          </a:bodyPr>
          <a:lstStyle/>
          <a:p>
            <a:r>
              <a:rPr lang="en-US" sz="5200" dirty="0"/>
              <a:t>Stone Circles of Senegambia</a:t>
            </a:r>
          </a:p>
        </p:txBody>
      </p:sp>
      <p:pic>
        <p:nvPicPr>
          <p:cNvPr id="60418" name="Picture 2">
            <a:extLst>
              <a:ext uri="{FF2B5EF4-FFF2-40B4-BE49-F238E27FC236}">
                <a16:creationId xmlns:a16="http://schemas.microsoft.com/office/drawing/2014/main" id="{2A9DA81D-F6B3-A360-56CE-CF0A1E4C4F7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3" b="-3"/>
          <a:stretch/>
        </p:blipFill>
        <p:spPr bwMode="auto">
          <a:xfrm>
            <a:off x="505418" y="554151"/>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C87A3505-391D-72DE-F545-07E72A83D327}"/>
              </a:ext>
            </a:extLst>
          </p:cNvPr>
          <p:cNvSpPr>
            <a:spLocks noGrp="1"/>
          </p:cNvSpPr>
          <p:nvPr>
            <p:ph sz="half" idx="1"/>
          </p:nvPr>
        </p:nvSpPr>
        <p:spPr>
          <a:xfrm>
            <a:off x="6657715" y="2990818"/>
            <a:ext cx="4195673" cy="2913872"/>
          </a:xfrm>
        </p:spPr>
        <p:txBody>
          <a:bodyPr vert="horz" lIns="91440" tIns="45720" rIns="91440" bIns="45720" rtlCol="0" anchor="t">
            <a:normAutofit/>
          </a:bodyPr>
          <a:lstStyle/>
          <a:p>
            <a:r>
              <a:rPr lang="en-US" sz="2000">
                <a:solidFill>
                  <a:schemeClr val="tx1">
                    <a:alpha val="80000"/>
                  </a:schemeClr>
                </a:solidFill>
              </a:rPr>
              <a:t>Four large groups of stone cirles.  The site contains burial grounds, 93 stone circle and pillars.  It is believed to have taken 1500 years to make.   </a:t>
            </a:r>
          </a:p>
        </p:txBody>
      </p:sp>
    </p:spTree>
    <p:extLst>
      <p:ext uri="{BB962C8B-B14F-4D97-AF65-F5344CB8AC3E}">
        <p14:creationId xmlns:p14="http://schemas.microsoft.com/office/powerpoint/2010/main" val="36511245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6600" kern="1200">
                <a:solidFill>
                  <a:schemeClr val="tx1"/>
                </a:solidFill>
                <a:latin typeface="+mj-lt"/>
                <a:ea typeface="+mj-ea"/>
                <a:cs typeface="+mj-cs"/>
              </a:rPr>
              <a:t>Religion</a:t>
            </a:r>
          </a:p>
        </p:txBody>
      </p:sp>
      <p:pic>
        <p:nvPicPr>
          <p:cNvPr id="87042" name="Picture 2" descr="Guinea - Non-Residents, Sunni Muslims, Rural Population, and Cash Crops |  Britannica">
            <a:extLst>
              <a:ext uri="{FF2B5EF4-FFF2-40B4-BE49-F238E27FC236}">
                <a16:creationId xmlns:a16="http://schemas.microsoft.com/office/drawing/2014/main" id="{308CCBA5-DFC3-C8C5-E818-632BBF0AFBEA}"/>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1250899"/>
            <a:ext cx="7214616" cy="4328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76287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5297762" y="329184"/>
            <a:ext cx="6251110" cy="1783080"/>
          </a:xfrm>
        </p:spPr>
        <p:txBody>
          <a:bodyPr vert="horz" lIns="91440" tIns="45720" rIns="91440" bIns="45720" rtlCol="0" anchor="b">
            <a:normAutofit/>
          </a:bodyPr>
          <a:lstStyle/>
          <a:p>
            <a:r>
              <a:rPr lang="en-US" sz="5400"/>
              <a:t>People of Note</a:t>
            </a:r>
          </a:p>
        </p:txBody>
      </p:sp>
      <p:pic>
        <p:nvPicPr>
          <p:cNvPr id="88066" name="Picture 2" descr="A person in a turban and a white robe&#10;&#10;Description automatically generated with low confidence">
            <a:extLst>
              <a:ext uri="{FF2B5EF4-FFF2-40B4-BE49-F238E27FC236}">
                <a16:creationId xmlns:a16="http://schemas.microsoft.com/office/drawing/2014/main" id="{E499D6E0-5961-01DC-76FC-696DDC80F12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10348"/>
          <a:stretch/>
        </p:blipFill>
        <p:spPr bwMode="auto">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5297762" y="2706624"/>
            <a:ext cx="6251110" cy="3483864"/>
          </a:xfrm>
        </p:spPr>
        <p:txBody>
          <a:bodyPr vert="horz" lIns="91440" tIns="45720" rIns="91440" bIns="45720" rtlCol="0">
            <a:normAutofit/>
          </a:bodyPr>
          <a:lstStyle/>
          <a:p>
            <a:r>
              <a:rPr lang="en-US" sz="2200"/>
              <a:t>Ahmed Sekou Toure, the first president of Guinea.  </a:t>
            </a:r>
          </a:p>
          <a:p>
            <a:r>
              <a:rPr lang="en-US" sz="2200"/>
              <a:t>Samory Toure, a muslim teacher, military planner and ruler of the Wassoulou Empire.  He was the main leader who fought French control. </a:t>
            </a:r>
          </a:p>
        </p:txBody>
      </p:sp>
    </p:spTree>
    <p:extLst>
      <p:ext uri="{BB962C8B-B14F-4D97-AF65-F5344CB8AC3E}">
        <p14:creationId xmlns:p14="http://schemas.microsoft.com/office/powerpoint/2010/main" val="6952267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Customs</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Greetings are important, as are being very polite.  You have to ask how someone is doing before asking for something else.  </a:t>
            </a:r>
          </a:p>
        </p:txBody>
      </p:sp>
      <p:pic>
        <p:nvPicPr>
          <p:cNvPr id="89090" name="Picture 2" descr="Top 7 Equatorial Guinea Culture, Customs and Etiquette - toplist.info">
            <a:extLst>
              <a:ext uri="{FF2B5EF4-FFF2-40B4-BE49-F238E27FC236}">
                <a16:creationId xmlns:a16="http://schemas.microsoft.com/office/drawing/2014/main" id="{AD5DBB5C-27C0-C9FD-B952-3A3D64EBB9C5}"/>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1823" r="31757"/>
          <a:stretch/>
        </p:blipFill>
        <p:spPr bwMode="auto">
          <a:xfrm>
            <a:off x="5311702" y="16052"/>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19623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Clothing in Guinea">
            <a:extLst>
              <a:ext uri="{FF2B5EF4-FFF2-40B4-BE49-F238E27FC236}">
                <a16:creationId xmlns:a16="http://schemas.microsoft.com/office/drawing/2014/main" id="{977D8A02-FC11-3D79-6B65-3B82F10D26EE}"/>
              </a:ext>
            </a:extLst>
          </p:cNvPr>
          <p:cNvPicPr>
            <a:picLocks noGrp="1" noChangeAspect="1" noChangeArrowheads="1"/>
          </p:cNvPicPr>
          <p:nvPr>
            <p:ph sz="half" idx="2"/>
          </p:nvPr>
        </p:nvPicPr>
        <p:blipFill rotWithShape="1">
          <a:blip r:embed="rId2">
            <a:alphaModFix amt="60000"/>
            <a:extLst>
              <a:ext uri="{28A0092B-C50C-407E-A947-70E740481C1C}">
                <a14:useLocalDpi xmlns:a14="http://schemas.microsoft.com/office/drawing/2010/main" val="0"/>
              </a:ext>
            </a:extLst>
          </a:blip>
          <a:srcRect t="21463" b="3538"/>
          <a:stretch/>
        </p:blipFill>
        <p:spPr bwMode="auto">
          <a:xfrm>
            <a:off x="-1" y="10"/>
            <a:ext cx="12192001"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838200" y="914402"/>
            <a:ext cx="10515600" cy="2985923"/>
          </a:xfrm>
        </p:spPr>
        <p:txBody>
          <a:bodyPr vert="horz" lIns="91440" tIns="45720" rIns="91440" bIns="45720" rtlCol="0" anchor="b">
            <a:normAutofit/>
          </a:bodyPr>
          <a:lstStyle/>
          <a:p>
            <a:pPr algn="ctr"/>
            <a:r>
              <a:rPr lang="en-US" sz="5200">
                <a:solidFill>
                  <a:srgbClr val="FFFFFF"/>
                </a:solidFill>
              </a:rPr>
              <a:t>Fashion</a:t>
            </a:r>
          </a:p>
        </p:txBody>
      </p:sp>
    </p:spTree>
    <p:extLst>
      <p:ext uri="{BB962C8B-B14F-4D97-AF65-F5344CB8AC3E}">
        <p14:creationId xmlns:p14="http://schemas.microsoft.com/office/powerpoint/2010/main" val="32863624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838201" y="365125"/>
            <a:ext cx="5251316" cy="1807305"/>
          </a:xfrm>
        </p:spPr>
        <p:txBody>
          <a:bodyPr vert="horz" lIns="91440" tIns="45720" rIns="91440" bIns="45720" rtlCol="0" anchor="ctr">
            <a:normAutofit/>
          </a:bodyPr>
          <a:lstStyle/>
          <a:p>
            <a:r>
              <a:rPr lang="en-US" dirty="0"/>
              <a:t>Sports</a:t>
            </a:r>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838200" y="2333297"/>
            <a:ext cx="4619621" cy="3843666"/>
          </a:xfrm>
        </p:spPr>
        <p:txBody>
          <a:bodyPr vert="horz" lIns="91440" tIns="45720" rIns="91440" bIns="45720" rtlCol="0">
            <a:normAutofit/>
          </a:bodyPr>
          <a:lstStyle/>
          <a:p>
            <a:r>
              <a:rPr lang="en-US" sz="2000"/>
              <a:t>Soccer</a:t>
            </a:r>
          </a:p>
          <a:p>
            <a:r>
              <a:rPr lang="en-US" sz="2000"/>
              <a:t>Basketball</a:t>
            </a:r>
          </a:p>
          <a:p>
            <a:endParaRPr lang="en-US" sz="2000"/>
          </a:p>
        </p:txBody>
      </p:sp>
      <p:pic>
        <p:nvPicPr>
          <p:cNvPr id="91138" name="Picture 2" descr="Guinea stadium gets CAF endorsement at last! - Coliseum">
            <a:extLst>
              <a:ext uri="{FF2B5EF4-FFF2-40B4-BE49-F238E27FC236}">
                <a16:creationId xmlns:a16="http://schemas.microsoft.com/office/drawing/2014/main" id="{EE12738D-D702-C577-88E0-81277B87FDC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7357" r="17433"/>
          <a:stretch/>
        </p:blipFill>
        <p:spPr bwMode="auto">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36742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5400" kern="1200">
                <a:solidFill>
                  <a:schemeClr val="tx1"/>
                </a:solidFill>
                <a:latin typeface="+mj-lt"/>
                <a:ea typeface="+mj-ea"/>
                <a:cs typeface="+mj-cs"/>
              </a:rPr>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630936" y="2807208"/>
            <a:ext cx="3429000" cy="3410712"/>
          </a:xfrm>
        </p:spPr>
        <p:txBody>
          <a:bodyPr vert="horz" lIns="91440" tIns="45720" rIns="91440" bIns="45720" rtlCol="0" anchor="t">
            <a:normAutofit/>
          </a:bodyPr>
          <a:lstStyle/>
          <a:p>
            <a:r>
              <a:rPr lang="en-US" sz="2200"/>
              <a:t>Bourakhe with Rice</a:t>
            </a:r>
          </a:p>
          <a:p>
            <a:r>
              <a:rPr lang="en-US" sz="2200"/>
              <a:t>Ketoun</a:t>
            </a:r>
          </a:p>
          <a:p>
            <a:r>
              <a:rPr lang="en-US" sz="2200"/>
              <a:t>Yetisse</a:t>
            </a:r>
          </a:p>
          <a:p>
            <a:r>
              <a:rPr lang="en-US" sz="2200"/>
              <a:t>Latchiri and Kossan (Corn cousous with Curdled Milk)</a:t>
            </a:r>
          </a:p>
          <a:p>
            <a:endParaRPr lang="en-US" sz="2200"/>
          </a:p>
        </p:txBody>
      </p:sp>
      <p:pic>
        <p:nvPicPr>
          <p:cNvPr id="92162" name="Picture 2" descr="The Top 10 Most Popular Foods in Guinea - Chef's Pencil">
            <a:extLst>
              <a:ext uri="{FF2B5EF4-FFF2-40B4-BE49-F238E27FC236}">
                <a16:creationId xmlns:a16="http://schemas.microsoft.com/office/drawing/2014/main" id="{45C9AC38-F53A-9DDB-8977-921B24E2CFCD}"/>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756102" y="640080"/>
            <a:ext cx="6700108" cy="5577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50126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Popular instruments include the </a:t>
            </a:r>
            <a:r>
              <a:rPr lang="en-US" dirty="0" err="1"/>
              <a:t>ngoni</a:t>
            </a:r>
            <a:r>
              <a:rPr lang="en-US" dirty="0"/>
              <a:t> (like a banjo)  and the balafon</a:t>
            </a:r>
          </a:p>
          <a:p>
            <a:r>
              <a:rPr lang="en-US" dirty="0"/>
              <a:t>Pan-African styles, soukous, makossa, reggae, rock and roll</a:t>
            </a:r>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https://www.youtube.com/watch?v=o0CeFX6E2yI</a:t>
            </a:r>
            <a:r>
              <a:rPr lang="en-US" dirty="0"/>
              <a:t> </a:t>
            </a:r>
          </a:p>
          <a:p>
            <a:endParaRPr lang="en-US" dirty="0"/>
          </a:p>
        </p:txBody>
      </p:sp>
    </p:spTree>
    <p:extLst>
      <p:ext uri="{BB962C8B-B14F-4D97-AF65-F5344CB8AC3E}">
        <p14:creationId xmlns:p14="http://schemas.microsoft.com/office/powerpoint/2010/main" val="3960964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A close-up of a mask&#10;&#10;Description automatically generated with medium confidence">
            <a:extLst>
              <a:ext uri="{FF2B5EF4-FFF2-40B4-BE49-F238E27FC236}">
                <a16:creationId xmlns:a16="http://schemas.microsoft.com/office/drawing/2014/main" id="{74F10FC9-1D50-BE98-032A-20323F5EA31F}"/>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441" r="1" b="1"/>
          <a:stretch/>
        </p:blipFill>
        <p:spPr bwMode="auto">
          <a:xfrm>
            <a:off x="20" y="10"/>
            <a:ext cx="7454328"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8046720" y="1045597"/>
            <a:ext cx="3633746" cy="1588422"/>
          </a:xfrm>
        </p:spPr>
        <p:txBody>
          <a:bodyPr vert="horz" lIns="91440" tIns="45720" rIns="91440" bIns="45720" rtlCol="0" anchor="b">
            <a:normAutofit/>
          </a:bodyPr>
          <a:lstStyle/>
          <a:p>
            <a:r>
              <a:rPr lang="en-US" sz="3600"/>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8046719" y="2722729"/>
            <a:ext cx="3633747" cy="2700062"/>
          </a:xfrm>
        </p:spPr>
        <p:txBody>
          <a:bodyPr vert="horz" lIns="91440" tIns="45720" rIns="91440" bIns="45720" rtlCol="0">
            <a:normAutofit/>
          </a:bodyPr>
          <a:lstStyle/>
          <a:p>
            <a:r>
              <a:rPr lang="en-US" sz="2000"/>
              <a:t>Large wooden dance masks (d’mba), Depictions of snakes, crocodiles, birds with anthropomorphic traits.  </a:t>
            </a:r>
          </a:p>
          <a:p>
            <a:r>
              <a:rPr lang="en-US" sz="2000"/>
              <a:t>Jewelry, metal and leather work.</a:t>
            </a:r>
          </a:p>
        </p:txBody>
      </p:sp>
    </p:spTree>
    <p:extLst>
      <p:ext uri="{BB962C8B-B14F-4D97-AF65-F5344CB8AC3E}">
        <p14:creationId xmlns:p14="http://schemas.microsoft.com/office/powerpoint/2010/main" val="36019088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a:t>The Dark Child: The Autobiography of an African Boy. , Camara </a:t>
            </a:r>
            <a:r>
              <a:rPr lang="en-US" dirty="0" err="1"/>
              <a:t>Laye</a:t>
            </a:r>
            <a:endParaRPr lang="en-US" dirty="0"/>
          </a:p>
          <a:p>
            <a:endParaRPr lang="en-US" dirty="0"/>
          </a:p>
        </p:txBody>
      </p:sp>
      <p:sp>
        <p:nvSpPr>
          <p:cNvPr id="4" name="Content Placeholder 3">
            <a:extLst>
              <a:ext uri="{FF2B5EF4-FFF2-40B4-BE49-F238E27FC236}">
                <a16:creationId xmlns:a16="http://schemas.microsoft.com/office/drawing/2014/main" id="{F289D9C3-0258-4916-86CC-9492CE5F307C}"/>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24493499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9093496" y="618681"/>
            <a:ext cx="2613872" cy="4794567"/>
          </a:xfrm>
        </p:spPr>
        <p:txBody>
          <a:bodyPr vert="horz" lIns="91440" tIns="45720" rIns="91440" bIns="45720" rtlCol="0" anchor="ctr">
            <a:normAutofit/>
          </a:bodyPr>
          <a:lstStyle/>
          <a:p>
            <a:r>
              <a:rPr lang="en-US" sz="3600">
                <a:solidFill>
                  <a:srgbClr val="FFFFFF"/>
                </a:solidFill>
              </a:rPr>
              <a:t>Homes</a:t>
            </a:r>
          </a:p>
        </p:txBody>
      </p:sp>
      <p:pic>
        <p:nvPicPr>
          <p:cNvPr id="94210" name="Picture 2" descr="Woven walls, threaded horizons: Traditional architecture in the modern  urban fabric of Papua New Guinea | Garland Magazine">
            <a:extLst>
              <a:ext uri="{FF2B5EF4-FFF2-40B4-BE49-F238E27FC236}">
                <a16:creationId xmlns:a16="http://schemas.microsoft.com/office/drawing/2014/main" id="{618AF928-E4E7-5103-900A-2879022B33B7}"/>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2435" r="4138"/>
          <a:stretch/>
        </p:blipFill>
        <p:spPr bwMode="auto">
          <a:xfrm>
            <a:off x="976251" y="942538"/>
            <a:ext cx="7163222" cy="4808332"/>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8547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E7CDC-BBDA-7A6A-FFAB-B424D3ABA268}"/>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Killer Hippos</a:t>
            </a:r>
          </a:p>
        </p:txBody>
      </p:sp>
      <p:sp>
        <p:nvSpPr>
          <p:cNvPr id="3" name="Content Placeholder 2">
            <a:extLst>
              <a:ext uri="{FF2B5EF4-FFF2-40B4-BE49-F238E27FC236}">
                <a16:creationId xmlns:a16="http://schemas.microsoft.com/office/drawing/2014/main" id="{B93D38ED-B215-9371-EEC6-DB95621E71C2}"/>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In the Gouloumbou river, eastern Senegal, the hippos are known to attack.  25 fisherman as of 2014 have been killed by mauling by these massive animals.  </a:t>
            </a:r>
            <a:br>
              <a:rPr lang="en-US" sz="2200"/>
            </a:br>
            <a:r>
              <a:rPr lang="en-US" sz="2200"/>
              <a:t>A fisherman, Abdoulaya Sarr, said to the Africa News “They are evil monsters who attack us night and day.  Because of them, we haven’t been fishing.” </a:t>
            </a:r>
          </a:p>
        </p:txBody>
      </p:sp>
      <p:pic>
        <p:nvPicPr>
          <p:cNvPr id="61442" name="Picture 2" descr="This African village is under siege by marauding killer hippos">
            <a:extLst>
              <a:ext uri="{FF2B5EF4-FFF2-40B4-BE49-F238E27FC236}">
                <a16:creationId xmlns:a16="http://schemas.microsoft.com/office/drawing/2014/main" id="{FC03E7DC-25D6-6985-D88E-9BEE928279DD}"/>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0066" r="23233"/>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21996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638882" y="3577456"/>
            <a:ext cx="10909640" cy="1687814"/>
          </a:xfrm>
        </p:spPr>
        <p:txBody>
          <a:bodyPr vert="horz" lIns="91440" tIns="45720" rIns="91440" bIns="45720" rtlCol="0" anchor="b">
            <a:normAutofit/>
          </a:bodyPr>
          <a:lstStyle/>
          <a:p>
            <a:pPr algn="ctr"/>
            <a:r>
              <a:rPr lang="en-US" sz="6600" kern="1200">
                <a:solidFill>
                  <a:schemeClr val="tx1"/>
                </a:solidFill>
                <a:latin typeface="+mj-lt"/>
                <a:ea typeface="+mj-ea"/>
                <a:cs typeface="+mj-cs"/>
              </a:rPr>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638881" y="5660607"/>
            <a:ext cx="10909643" cy="552659"/>
          </a:xfrm>
        </p:spPr>
        <p:txBody>
          <a:bodyPr vert="horz" lIns="91440" tIns="45720" rIns="91440" bIns="45720" rtlCol="0" anchor="t">
            <a:normAutofit/>
          </a:bodyPr>
          <a:lstStyle/>
          <a:p>
            <a:pPr marL="0" indent="0" algn="ctr">
              <a:buNone/>
            </a:pPr>
            <a:r>
              <a:rPr lang="en-US" sz="2400" kern="1200">
                <a:solidFill>
                  <a:schemeClr val="tx1"/>
                </a:solidFill>
                <a:latin typeface="+mn-lt"/>
                <a:ea typeface="+mn-ea"/>
                <a:cs typeface="+mn-cs"/>
              </a:rPr>
              <a:t>Typically Muslim holidays, with a few Africa specific as well.  </a:t>
            </a:r>
          </a:p>
        </p:txBody>
      </p:sp>
      <p:pic>
        <p:nvPicPr>
          <p:cNvPr id="95234" name="Picture 2" descr="Guinea and Sierra Leone Small Group Tour - The Fouta Djalon &amp; Beyond">
            <a:extLst>
              <a:ext uri="{FF2B5EF4-FFF2-40B4-BE49-F238E27FC236}">
                <a16:creationId xmlns:a16="http://schemas.microsoft.com/office/drawing/2014/main" id="{6AEA1F88-7E69-B7CA-BC1A-71FDAB7038D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3099145" y="591670"/>
            <a:ext cx="5989114" cy="27420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55442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0240551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Flag of Côte d'Ivoire | Britannica">
            <a:extLst>
              <a:ext uri="{FF2B5EF4-FFF2-40B4-BE49-F238E27FC236}">
                <a16:creationId xmlns:a16="http://schemas.microsoft.com/office/drawing/2014/main" id="{4A59927C-7965-E391-40EF-AEECC836EE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7838" y="425450"/>
            <a:ext cx="6705600" cy="4448175"/>
          </a:xfrm>
          <a:prstGeom prst="rect">
            <a:avLst/>
          </a:prstGeom>
          <a:extLst>
            <a:ext uri="{909E8E84-426E-40DD-AFC4-6F175D3DCCD1}">
              <a14:hiddenFill xmlns:a14="http://schemas.microsoft.com/office/drawing/2010/main">
                <a:solidFill>
                  <a:srgbClr val="FFFFFF"/>
                </a:solidFill>
              </a14:hiddenFill>
            </a:ext>
          </a:extLst>
        </p:spPr>
      </p:pic>
      <p:pic>
        <p:nvPicPr>
          <p:cNvPr id="96260" name="Picture 4" descr="Cote d'Ivoire Maps &amp; Facts - World Atlas">
            <a:extLst>
              <a:ext uri="{FF2B5EF4-FFF2-40B4-BE49-F238E27FC236}">
                <a16:creationId xmlns:a16="http://schemas.microsoft.com/office/drawing/2014/main" id="{2A9FED7E-9422-7C4A-1CF9-B1869A3453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1225" y="425450"/>
            <a:ext cx="4543425" cy="4448175"/>
          </a:xfrm>
          <a:prstGeom prst="rect">
            <a:avLst/>
          </a:prstGeom>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699714" y="5490971"/>
            <a:ext cx="6962072" cy="1159200"/>
          </a:xfrm>
        </p:spPr>
        <p:txBody>
          <a:bodyPr anchor="ctr">
            <a:normAutofit/>
          </a:bodyPr>
          <a:lstStyle/>
          <a:p>
            <a:pPr algn="l"/>
            <a:r>
              <a:rPr lang="en-US" sz="4000" dirty="0"/>
              <a:t>Cote d’Ivoire</a:t>
            </a:r>
          </a:p>
        </p:txBody>
      </p:sp>
    </p:spTree>
    <p:extLst>
      <p:ext uri="{BB962C8B-B14F-4D97-AF65-F5344CB8AC3E}">
        <p14:creationId xmlns:p14="http://schemas.microsoft.com/office/powerpoint/2010/main" val="10784621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Abidjan | national capital, Côte d'Ivoire | Britannica">
            <a:extLst>
              <a:ext uri="{FF2B5EF4-FFF2-40B4-BE49-F238E27FC236}">
                <a16:creationId xmlns:a16="http://schemas.microsoft.com/office/drawing/2014/main" id="{AB69A2AC-6A3A-B168-D97D-4F9526102D4A}"/>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3184" r="-1" b="-1"/>
          <a:stretch/>
        </p:blipFill>
        <p:spPr bwMode="auto">
          <a:xfrm>
            <a:off x="20" y="10"/>
            <a:ext cx="8299154"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8046720" y="1045597"/>
            <a:ext cx="3633746" cy="1588422"/>
          </a:xfrm>
        </p:spPr>
        <p:txBody>
          <a:bodyPr vert="horz" lIns="91440" tIns="45720" rIns="91440" bIns="45720" rtlCol="0" anchor="b">
            <a:normAutofit/>
          </a:bodyPr>
          <a:lstStyle/>
          <a:p>
            <a:r>
              <a:rPr lang="en-US" sz="360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8046719" y="2722729"/>
            <a:ext cx="3633747" cy="2700062"/>
          </a:xfrm>
        </p:spPr>
        <p:txBody>
          <a:bodyPr vert="horz" lIns="91440" tIns="45720" rIns="91440" bIns="45720" rtlCol="0">
            <a:normAutofit fontScale="92500" lnSpcReduction="20000"/>
          </a:bodyPr>
          <a:lstStyle/>
          <a:p>
            <a:r>
              <a:rPr lang="en-US" sz="2000" dirty="0"/>
              <a:t>Capital: Abidjan</a:t>
            </a:r>
          </a:p>
          <a:p>
            <a:r>
              <a:rPr lang="en-US" sz="2000" dirty="0"/>
              <a:t>Language: French and 60 native </a:t>
            </a:r>
            <a:r>
              <a:rPr lang="en-US" sz="2000" dirty="0" err="1"/>
              <a:t>dialiects</a:t>
            </a:r>
            <a:endParaRPr lang="en-US" sz="2000" dirty="0"/>
          </a:p>
          <a:p>
            <a:r>
              <a:rPr lang="en-US" sz="2000" dirty="0"/>
              <a:t>Exports: cocoa, coffee, timber, petroleum, cotton, bananas, pineapple, palm oil, fish</a:t>
            </a:r>
          </a:p>
          <a:p>
            <a:r>
              <a:rPr lang="en-US" sz="2000" dirty="0"/>
              <a:t>Fun Facts: Was once called the “teeth coast”, because the trade in ivory was so high, also known as the Ivory Coast</a:t>
            </a:r>
          </a:p>
        </p:txBody>
      </p:sp>
    </p:spTree>
    <p:extLst>
      <p:ext uri="{BB962C8B-B14F-4D97-AF65-F5344CB8AC3E}">
        <p14:creationId xmlns:p14="http://schemas.microsoft.com/office/powerpoint/2010/main" val="14257804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1113810" y="2960716"/>
            <a:ext cx="4036334" cy="2387600"/>
          </a:xfrm>
        </p:spPr>
        <p:txBody>
          <a:bodyPr vert="horz" lIns="91440" tIns="45720" rIns="91440" bIns="45720" rtlCol="0" anchor="t">
            <a:normAutofit/>
          </a:bodyPr>
          <a:lstStyle/>
          <a:p>
            <a:r>
              <a:rPr lang="en-US" sz="5400" kern="1200">
                <a:solidFill>
                  <a:schemeClr val="tx1"/>
                </a:solidFill>
                <a:latin typeface="+mj-lt"/>
                <a:ea typeface="+mj-ea"/>
                <a:cs typeface="+mj-cs"/>
              </a:rPr>
              <a:t>Country on Map</a:t>
            </a:r>
          </a:p>
        </p:txBody>
      </p:sp>
      <p:pic>
        <p:nvPicPr>
          <p:cNvPr id="98306" name="Picture 2" descr="Cote d'Ivoire | Culture, History, &amp; People | Britannica">
            <a:extLst>
              <a:ext uri="{FF2B5EF4-FFF2-40B4-BE49-F238E27FC236}">
                <a16:creationId xmlns:a16="http://schemas.microsoft.com/office/drawing/2014/main" id="{D16B8734-9305-9ADC-05E9-A040734B106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922492" y="749263"/>
            <a:ext cx="5536001" cy="5300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93481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4000"/>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pPr marL="0"/>
            <a:endParaRPr lang="en-US" sz="2000">
              <a:sym typeface="Wingdings" panose="05000000000000000000" pitchFamily="2" charset="2"/>
            </a:endParaRPr>
          </a:p>
          <a:p>
            <a:r>
              <a:rPr lang="en-US" sz="2000">
                <a:sym typeface="Wingdings" panose="05000000000000000000" pitchFamily="2" charset="2"/>
              </a:rPr>
              <a:t>Longitude and Latitude: 8N 5W</a:t>
            </a:r>
          </a:p>
          <a:p>
            <a:r>
              <a:rPr lang="en-US" sz="2000">
                <a:sym typeface="Wingdings" panose="05000000000000000000" pitchFamily="2" charset="2"/>
              </a:rPr>
              <a:t>Major Mountains, Rivers and Other Geographic sites: Mount Richard-Molard, Bandama River, </a:t>
            </a:r>
          </a:p>
          <a:p>
            <a:r>
              <a:rPr lang="en-US" sz="2000">
                <a:sym typeface="Wingdings" panose="05000000000000000000" pitchFamily="2" charset="2"/>
              </a:rPr>
              <a:t>Terrain_ mostly flat, undulating plains, mountains in northwest.</a:t>
            </a:r>
            <a:endParaRPr lang="en-US" sz="2000"/>
          </a:p>
        </p:txBody>
      </p:sp>
      <p:pic>
        <p:nvPicPr>
          <p:cNvPr id="99330" name="Picture 2" descr="Geography of Ivory Coast - Wikipedia">
            <a:extLst>
              <a:ext uri="{FF2B5EF4-FFF2-40B4-BE49-F238E27FC236}">
                <a16:creationId xmlns:a16="http://schemas.microsoft.com/office/drawing/2014/main" id="{3D45F905-AD11-3143-14D0-E1DD2ED36DC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8861"/>
          <a:stretch/>
        </p:blipFill>
        <p:spPr bwMode="auto">
          <a:xfrm>
            <a:off x="5977788" y="799352"/>
            <a:ext cx="5425410" cy="525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52550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4552C-E35E-E972-C241-475BEC7C014A}"/>
              </a:ext>
            </a:extLst>
          </p:cNvPr>
          <p:cNvSpPr>
            <a:spLocks noGrp="1"/>
          </p:cNvSpPr>
          <p:nvPr>
            <p:ph type="title"/>
          </p:nvPr>
        </p:nvSpPr>
        <p:spPr/>
        <p:txBody>
          <a:bodyPr/>
          <a:lstStyle/>
          <a:p>
            <a:r>
              <a:rPr lang="en-US" dirty="0"/>
              <a:t>Grand-Bassam</a:t>
            </a:r>
          </a:p>
        </p:txBody>
      </p:sp>
      <p:sp>
        <p:nvSpPr>
          <p:cNvPr id="3" name="Content Placeholder 2">
            <a:extLst>
              <a:ext uri="{FF2B5EF4-FFF2-40B4-BE49-F238E27FC236}">
                <a16:creationId xmlns:a16="http://schemas.microsoft.com/office/drawing/2014/main" id="{84AE5F50-D1BA-AB56-B34D-3F8738DEFDA7}"/>
              </a:ext>
            </a:extLst>
          </p:cNvPr>
          <p:cNvSpPr>
            <a:spLocks noGrp="1"/>
          </p:cNvSpPr>
          <p:nvPr>
            <p:ph sz="half" idx="1"/>
          </p:nvPr>
        </p:nvSpPr>
        <p:spPr/>
        <p:txBody>
          <a:bodyPr/>
          <a:lstStyle/>
          <a:p>
            <a:pPr marL="0" indent="0">
              <a:buNone/>
            </a:pPr>
            <a:r>
              <a:rPr lang="en-US" dirty="0"/>
              <a:t>Was once the capital of the French Ivory Coast, Parisian mansions and colonial municipal buildings.  A UNESCO Word Heritage tag.  Now crumbling with age.  </a:t>
            </a:r>
          </a:p>
        </p:txBody>
      </p:sp>
      <p:pic>
        <p:nvPicPr>
          <p:cNvPr id="100354" name="Picture 2" descr="Grand-Bassam - Wikipedia">
            <a:extLst>
              <a:ext uri="{FF2B5EF4-FFF2-40B4-BE49-F238E27FC236}">
                <a16:creationId xmlns:a16="http://schemas.microsoft.com/office/drawing/2014/main" id="{CC2BFA18-582E-75AD-DA55-3DBD3130823A}"/>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327648" y="2452910"/>
            <a:ext cx="4870704" cy="30967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82863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Coast is tropical.  There are three seasons, warm and dry, hot and dry and hot and wet.  </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0208605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p:txBody>
          <a:bodyPr/>
          <a:lstStyle/>
          <a:p>
            <a:r>
              <a:rPr lang="en-US" dirty="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p:txBody>
          <a:bodyPr/>
          <a:lstStyle/>
          <a:p>
            <a:r>
              <a:rPr lang="en-US" dirty="0"/>
              <a:t>African fish eagle</a:t>
            </a:r>
          </a:p>
          <a:p>
            <a:r>
              <a:rPr lang="en-US" dirty="0"/>
              <a:t>Baboons</a:t>
            </a:r>
          </a:p>
          <a:p>
            <a:r>
              <a:rPr lang="en-US" dirty="0"/>
              <a:t>African buffalo</a:t>
            </a:r>
          </a:p>
          <a:p>
            <a:r>
              <a:rPr lang="en-US" dirty="0"/>
              <a:t>Chimpanzee</a:t>
            </a:r>
          </a:p>
          <a:p>
            <a:r>
              <a:rPr lang="en-US" dirty="0"/>
              <a:t>Bush baby</a:t>
            </a:r>
          </a:p>
          <a:p>
            <a:endParaRPr lang="en-US" dirty="0"/>
          </a:p>
        </p:txBody>
      </p:sp>
      <p:pic>
        <p:nvPicPr>
          <p:cNvPr id="101378" name="Picture 2">
            <a:extLst>
              <a:ext uri="{FF2B5EF4-FFF2-40B4-BE49-F238E27FC236}">
                <a16:creationId xmlns:a16="http://schemas.microsoft.com/office/drawing/2014/main" id="{8A7110C5-E8B7-FD97-0E4F-975432F3B193}"/>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200196" y="1825625"/>
            <a:ext cx="3125608"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31363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p:txBody>
          <a:bodyPr/>
          <a:lstStyle/>
          <a:p>
            <a:r>
              <a:rPr lang="en-US" dirty="0"/>
              <a:t>Bush Baby</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p:txBody>
          <a:bodyPr/>
          <a:lstStyle/>
          <a:p>
            <a:r>
              <a:rPr lang="en-US" dirty="0"/>
              <a:t>Known for their large, round eyes, which are good night vision and their bat-like, delicate ears that help them find insects in the dark.  </a:t>
            </a:r>
          </a:p>
        </p:txBody>
      </p:sp>
      <p:pic>
        <p:nvPicPr>
          <p:cNvPr id="102402" name="Picture 2" descr="Bushbaby - Fascinating Africa">
            <a:extLst>
              <a:ext uri="{FF2B5EF4-FFF2-40B4-BE49-F238E27FC236}">
                <a16:creationId xmlns:a16="http://schemas.microsoft.com/office/drawing/2014/main" id="{7EF1CDEA-A873-90F8-7AFF-95000A8D707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11775" y="1604962"/>
            <a:ext cx="5915025" cy="3638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06836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a:solidFill>
                  <a:srgbClr val="FFFFFF"/>
                </a:solidFill>
                <a:latin typeface="+mj-lt"/>
                <a:ea typeface="+mj-ea"/>
                <a:cs typeface="+mj-cs"/>
              </a:rPr>
              <a:t>Country on Map</a:t>
            </a:r>
          </a:p>
        </p:txBody>
      </p:sp>
      <p:pic>
        <p:nvPicPr>
          <p:cNvPr id="57346" name="Picture 2" descr="Senegal | Culture, History, &amp; People | Britannica">
            <a:extLst>
              <a:ext uri="{FF2B5EF4-FFF2-40B4-BE49-F238E27FC236}">
                <a16:creationId xmlns:a16="http://schemas.microsoft.com/office/drawing/2014/main" id="{095A5F26-2FEB-B0B8-05CC-3B9E88360E0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259708" y="643466"/>
            <a:ext cx="5815915" cy="5568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032508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Cocoa</a:t>
            </a:r>
          </a:p>
          <a:p>
            <a:r>
              <a:rPr lang="en-US" sz="2200"/>
              <a:t>Cassava</a:t>
            </a:r>
          </a:p>
          <a:p>
            <a:r>
              <a:rPr lang="en-US" sz="2200"/>
              <a:t>Yams</a:t>
            </a:r>
          </a:p>
          <a:p>
            <a:pPr marL="0"/>
            <a:endParaRPr lang="en-US" sz="2200"/>
          </a:p>
        </p:txBody>
      </p:sp>
      <p:pic>
        <p:nvPicPr>
          <p:cNvPr id="103426" name="Picture 2" descr="FRUIT AND VEGETABLE STALL IN THE MARKET, ABIDJAN, IVORY COAST Stock Photo -  Alamy">
            <a:extLst>
              <a:ext uri="{FF2B5EF4-FFF2-40B4-BE49-F238E27FC236}">
                <a16:creationId xmlns:a16="http://schemas.microsoft.com/office/drawing/2014/main" id="{B392E451-7227-8C08-E9EB-E97B7F18CF2B}"/>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26276" b="-2"/>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66730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History Slides</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normAutofit fontScale="85000" lnSpcReduction="20000"/>
          </a:bodyPr>
          <a:lstStyle/>
          <a:p>
            <a:r>
              <a:rPr lang="en-US" dirty="0"/>
              <a:t>Before Europeans, nomadic tribal peoples lived in the region.  It got it’s fancy looking name (Cote d’Ivoire) when the French arrived in 1637.  The first to arrive were Christian missionaries, trying to spread the gospel.  Slowly, the rest of the French travelers followed.  Explorers, traders, soldiers, etc.  They didn’t colonize until 1893, but even then, the country wasn’t completely under French control until 1915, which is pretty late in the timeline of colonization and control of European countries in Africa. </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normAutofit fontScale="85000" lnSpcReduction="20000"/>
          </a:bodyPr>
          <a:lstStyle/>
          <a:p>
            <a:r>
              <a:rPr lang="en-US" dirty="0"/>
              <a:t>Captain Binger, an explorer who explored the Ivory coast was the first governor.  </a:t>
            </a:r>
          </a:p>
          <a:p>
            <a:r>
              <a:rPr lang="en-US" dirty="0"/>
              <a:t>While it stopped being a colony in 1960, the Ivory Coast still had strong relations with France for many years after that. </a:t>
            </a:r>
          </a:p>
          <a:p>
            <a:r>
              <a:rPr lang="en-US" dirty="0"/>
              <a:t>As it continues to figure out how to govern the people itself, the government of the Ivory Coast has had a rough time, with military coups.  The French and United Nations have been trying to help maintain the peace as they figure out how to be independent.</a:t>
            </a:r>
          </a:p>
        </p:txBody>
      </p:sp>
    </p:spTree>
    <p:extLst>
      <p:ext uri="{BB962C8B-B14F-4D97-AF65-F5344CB8AC3E}">
        <p14:creationId xmlns:p14="http://schemas.microsoft.com/office/powerpoint/2010/main" val="10894176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5100" kern="1200">
                <a:solidFill>
                  <a:schemeClr val="tx1"/>
                </a:solidFill>
                <a:latin typeface="+mj-lt"/>
                <a:ea typeface="+mj-ea"/>
                <a:cs typeface="+mj-cs"/>
              </a:rPr>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638882" y="4631161"/>
            <a:ext cx="3571810" cy="1559327"/>
          </a:xfrm>
        </p:spPr>
        <p:txBody>
          <a:bodyPr vert="horz" lIns="91440" tIns="45720" rIns="91440" bIns="45720" rtlCol="0">
            <a:normAutofit/>
          </a:bodyPr>
          <a:lstStyle/>
          <a:p>
            <a:pPr marL="0" indent="0">
              <a:buNone/>
            </a:pPr>
            <a:r>
              <a:rPr lang="en-US" sz="2400" kern="1200">
                <a:solidFill>
                  <a:schemeClr val="tx1"/>
                </a:solidFill>
                <a:latin typeface="+mn-lt"/>
                <a:ea typeface="+mn-ea"/>
                <a:cs typeface="+mn-cs"/>
              </a:rPr>
              <a:t>Multiparty presidential regime, established in 1960.</a:t>
            </a:r>
          </a:p>
        </p:txBody>
      </p:sp>
      <p:pic>
        <p:nvPicPr>
          <p:cNvPr id="104450" name="Picture 2" descr="Parliament of Ivory Coast - Wikipedia">
            <a:extLst>
              <a:ext uri="{FF2B5EF4-FFF2-40B4-BE49-F238E27FC236}">
                <a16:creationId xmlns:a16="http://schemas.microsoft.com/office/drawing/2014/main" id="{DFC8CC6D-E207-EE83-6D85-FC3707E95777}"/>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862923"/>
            <a:ext cx="7214616" cy="5136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067459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descr="West African CFA franc - Wikipedia">
            <a:extLst>
              <a:ext uri="{FF2B5EF4-FFF2-40B4-BE49-F238E27FC236}">
                <a16:creationId xmlns:a16="http://schemas.microsoft.com/office/drawing/2014/main" id="{2F95A8D9-FC83-3A13-4A0C-127ADA75DA2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45" r="1534" b="1"/>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5200">
                <a:solidFill>
                  <a:srgbClr val="FFFFFF"/>
                </a:solidFill>
              </a:rPr>
              <a:t>Currency</a:t>
            </a:r>
          </a:p>
        </p:txBody>
      </p:sp>
      <p:sp>
        <p:nvSpPr>
          <p:cNvPr id="3" name="Content Placeholder 2">
            <a:extLst>
              <a:ext uri="{FF2B5EF4-FFF2-40B4-BE49-F238E27FC236}">
                <a16:creationId xmlns:a16="http://schemas.microsoft.com/office/drawing/2014/main" id="{1246AE74-6467-46F3-AB5E-9A67BA782897}"/>
              </a:ext>
            </a:extLst>
          </p:cNvPr>
          <p:cNvSpPr>
            <a:spLocks noGrp="1"/>
          </p:cNvSpPr>
          <p:nvPr>
            <p:ph sz="half" idx="1"/>
          </p:nvPr>
        </p:nvSpPr>
        <p:spPr>
          <a:xfrm>
            <a:off x="1100051" y="4072043"/>
            <a:ext cx="10058400" cy="1282707"/>
          </a:xfrm>
          <a:effectLst>
            <a:outerShdw blurRad="50800" dist="38100" dir="2700000" algn="tl" rotWithShape="0">
              <a:prstClr val="black">
                <a:alpha val="40000"/>
              </a:prstClr>
            </a:outerShdw>
          </a:effectLst>
        </p:spPr>
        <p:txBody>
          <a:bodyPr vert="horz" lIns="91440" tIns="45720" rIns="91440" bIns="45720" rtlCol="0">
            <a:normAutofit/>
          </a:bodyPr>
          <a:lstStyle/>
          <a:p>
            <a:pPr marL="0" indent="0" algn="ctr">
              <a:buNone/>
            </a:pPr>
            <a:r>
              <a:rPr lang="en-US" sz="2400">
                <a:solidFill>
                  <a:srgbClr val="FFFFFF"/>
                </a:solidFill>
              </a:rPr>
              <a:t>West African CFA</a:t>
            </a:r>
          </a:p>
        </p:txBody>
      </p:sp>
    </p:spTree>
    <p:extLst>
      <p:ext uri="{BB962C8B-B14F-4D97-AF65-F5344CB8AC3E}">
        <p14:creationId xmlns:p14="http://schemas.microsoft.com/office/powerpoint/2010/main" val="3406525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6600" kern="1200">
                <a:solidFill>
                  <a:schemeClr val="tx1"/>
                </a:solidFill>
                <a:latin typeface="+mj-lt"/>
                <a:ea typeface="+mj-ea"/>
                <a:cs typeface="+mj-cs"/>
              </a:rPr>
              <a:t>Religion</a:t>
            </a:r>
          </a:p>
        </p:txBody>
      </p:sp>
      <p:pic>
        <p:nvPicPr>
          <p:cNvPr id="106498" name="Picture 2" descr="Côte d'Ivoire - Niger-Congo Family, Trade Language, Pidgin French, Harrist  Faith | Britannica">
            <a:extLst>
              <a:ext uri="{FF2B5EF4-FFF2-40B4-BE49-F238E27FC236}">
                <a16:creationId xmlns:a16="http://schemas.microsoft.com/office/drawing/2014/main" id="{B8C2FA93-B64E-0CBA-828A-A504FE60287A}"/>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1250899"/>
            <a:ext cx="7214616" cy="4328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382063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p:txBody>
          <a:bodyPr/>
          <a:lstStyle/>
          <a:p>
            <a:r>
              <a:rPr lang="en-US" dirty="0"/>
              <a:t>People of Note</a:t>
            </a:r>
          </a:p>
        </p:txBody>
      </p:sp>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p:txBody>
          <a:bodyPr/>
          <a:lstStyle/>
          <a:p>
            <a:r>
              <a:rPr lang="en-US" dirty="0"/>
              <a:t>Alpha </a:t>
            </a:r>
            <a:r>
              <a:rPr lang="en-US" dirty="0" err="1"/>
              <a:t>Blondy</a:t>
            </a:r>
            <a:r>
              <a:rPr lang="en-US" dirty="0"/>
              <a:t>- musician</a:t>
            </a:r>
          </a:p>
          <a:p>
            <a:r>
              <a:rPr lang="en-US" dirty="0"/>
              <a:t>Marie Jeanne </a:t>
            </a:r>
            <a:r>
              <a:rPr lang="en-US" dirty="0" err="1"/>
              <a:t>Akobe</a:t>
            </a:r>
            <a:r>
              <a:rPr lang="en-US" dirty="0"/>
              <a:t>– photographer</a:t>
            </a:r>
          </a:p>
          <a:p>
            <a:r>
              <a:rPr lang="en-US" dirty="0"/>
              <a:t>Noella </a:t>
            </a:r>
            <a:r>
              <a:rPr lang="en-US" dirty="0" err="1"/>
              <a:t>Elloh</a:t>
            </a:r>
            <a:r>
              <a:rPr lang="en-US" dirty="0"/>
              <a:t>– visual artist </a:t>
            </a:r>
          </a:p>
        </p:txBody>
      </p:sp>
    </p:spTree>
    <p:extLst>
      <p:ext uri="{BB962C8B-B14F-4D97-AF65-F5344CB8AC3E}">
        <p14:creationId xmlns:p14="http://schemas.microsoft.com/office/powerpoint/2010/main" val="111031399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9267909" y="2023110"/>
            <a:ext cx="2469624" cy="2846070"/>
          </a:xfrm>
        </p:spPr>
        <p:txBody>
          <a:bodyPr vert="horz" lIns="91440" tIns="45720" rIns="91440" bIns="45720" rtlCol="0" anchor="ctr">
            <a:normAutofit/>
          </a:bodyPr>
          <a:lstStyle/>
          <a:p>
            <a:r>
              <a:rPr lang="en-US" sz="3700" kern="1200">
                <a:solidFill>
                  <a:schemeClr val="tx1"/>
                </a:solidFill>
                <a:latin typeface="+mj-lt"/>
                <a:ea typeface="+mj-ea"/>
                <a:cs typeface="+mj-cs"/>
              </a:rPr>
              <a:t>Fashion</a:t>
            </a:r>
          </a:p>
        </p:txBody>
      </p:sp>
      <p:pic>
        <p:nvPicPr>
          <p:cNvPr id="107522" name="Picture 2" descr="Baule loincloth - traditional clothing of Ivory Coast ...">
            <a:extLst>
              <a:ext uri="{FF2B5EF4-FFF2-40B4-BE49-F238E27FC236}">
                <a16:creationId xmlns:a16="http://schemas.microsoft.com/office/drawing/2014/main" id="{3F37DF78-4D53-616B-7037-60064FE766AE}"/>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r="3" b="5595"/>
          <a:stretch/>
        </p:blipFill>
        <p:spPr bwMode="auto">
          <a:xfrm>
            <a:off x="545237" y="858525"/>
            <a:ext cx="3685032" cy="5211906"/>
          </a:xfrm>
          <a:prstGeom prst="rect">
            <a:avLst/>
          </a:prstGeom>
          <a:noFill/>
          <a:extLst>
            <a:ext uri="{909E8E84-426E-40DD-AFC4-6F175D3DCCD1}">
              <a14:hiddenFill xmlns:a14="http://schemas.microsoft.com/office/drawing/2010/main">
                <a:solidFill>
                  <a:srgbClr val="FFFFFF"/>
                </a:solidFill>
              </a14:hiddenFill>
            </a:ext>
          </a:extLst>
        </p:spPr>
      </p:pic>
      <p:pic>
        <p:nvPicPr>
          <p:cNvPr id="107524" name="Picture 4" descr="Seeking Style in the Markets of Abidjan, Ivory Coast - The ...">
            <a:extLst>
              <a:ext uri="{FF2B5EF4-FFF2-40B4-BE49-F238E27FC236}">
                <a16:creationId xmlns:a16="http://schemas.microsoft.com/office/drawing/2014/main" id="{8CE94701-6DBF-786B-2164-28611B248B2D}"/>
              </a:ext>
            </a:extLst>
          </p:cNvPr>
          <p:cNvPicPr>
            <a:picLocks noGrp="1" noChangeAspect="1" noChangeArrowheads="1"/>
          </p:cNvPicPr>
          <p:nvPr>
            <p:ph sz="half" idx="2"/>
          </p:nvPr>
        </p:nvPicPr>
        <p:blipFill rotWithShape="1">
          <a:blip r:embed="rId3">
            <a:extLst>
              <a:ext uri="{28A0092B-C50C-407E-A947-70E740481C1C}">
                <a14:useLocalDpi xmlns:a14="http://schemas.microsoft.com/office/drawing/2010/main" val="0"/>
              </a:ext>
            </a:extLst>
          </a:blip>
          <a:srcRect b="7360"/>
          <a:stretch/>
        </p:blipFill>
        <p:spPr bwMode="auto">
          <a:xfrm>
            <a:off x="4457706" y="858524"/>
            <a:ext cx="3685032" cy="5211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296540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4000"/>
              <a:t>Sports</a:t>
            </a:r>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r>
              <a:rPr lang="en-US" sz="2000"/>
              <a:t>Soccer</a:t>
            </a:r>
          </a:p>
          <a:p>
            <a:r>
              <a:rPr lang="en-US" sz="2000"/>
              <a:t>Rugby</a:t>
            </a:r>
          </a:p>
          <a:p>
            <a:r>
              <a:rPr lang="en-US" sz="2000"/>
              <a:t>Basketball</a:t>
            </a:r>
          </a:p>
          <a:p>
            <a:endParaRPr lang="en-US" sz="2000"/>
          </a:p>
        </p:txBody>
      </p:sp>
      <p:pic>
        <p:nvPicPr>
          <p:cNvPr id="108546" name="Picture 2" descr="WHAT IS IVORY COAST FOOTBALL LIKE?">
            <a:extLst>
              <a:ext uri="{FF2B5EF4-FFF2-40B4-BE49-F238E27FC236}">
                <a16:creationId xmlns:a16="http://schemas.microsoft.com/office/drawing/2014/main" id="{C973792F-CD79-2985-8631-9FA06F171F8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31143" b="1"/>
          <a:stretch/>
        </p:blipFill>
        <p:spPr bwMode="auto">
          <a:xfrm>
            <a:off x="5977788" y="799352"/>
            <a:ext cx="5425410" cy="525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566401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p:txBody>
          <a:bodyPr/>
          <a:lstStyle/>
          <a:p>
            <a:r>
              <a:rPr lang="en-US" dirty="0"/>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838200" y="1825625"/>
            <a:ext cx="3587496" cy="4351338"/>
          </a:xfrm>
        </p:spPr>
        <p:txBody>
          <a:bodyPr/>
          <a:lstStyle/>
          <a:p>
            <a:r>
              <a:rPr lang="en-US" dirty="0"/>
              <a:t>Chicken </a:t>
            </a:r>
            <a:r>
              <a:rPr lang="en-US" dirty="0" err="1"/>
              <a:t>Kedjenou</a:t>
            </a:r>
            <a:endParaRPr lang="en-US" dirty="0"/>
          </a:p>
          <a:p>
            <a:r>
              <a:rPr lang="en-US" dirty="0" err="1"/>
              <a:t>Placali</a:t>
            </a:r>
            <a:r>
              <a:rPr lang="en-US" dirty="0"/>
              <a:t> sauce and okra</a:t>
            </a:r>
          </a:p>
          <a:p>
            <a:r>
              <a:rPr lang="en-US" dirty="0"/>
              <a:t>Fish with clear sauce</a:t>
            </a:r>
          </a:p>
          <a:p>
            <a:pPr marL="0" indent="0">
              <a:buNone/>
            </a:pPr>
            <a:endParaRPr lang="en-US" dirty="0"/>
          </a:p>
          <a:p>
            <a:endParaRPr lang="en-US" dirty="0"/>
          </a:p>
        </p:txBody>
      </p:sp>
      <p:pic>
        <p:nvPicPr>
          <p:cNvPr id="109570" name="Picture 2" descr="Ivory Coast cooking: the 7 traditional dishes of Ivory Coast -  Afroculture.net">
            <a:extLst>
              <a:ext uri="{FF2B5EF4-FFF2-40B4-BE49-F238E27FC236}">
                <a16:creationId xmlns:a16="http://schemas.microsoft.com/office/drawing/2014/main" id="{2CDF7FCE-EF16-9A5A-D8BD-999B7022054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641124"/>
            <a:ext cx="5181600" cy="272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565958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Imported reggae, hip hop, </a:t>
            </a:r>
            <a:r>
              <a:rPr lang="en-US" dirty="0" err="1"/>
              <a:t>ndombolo</a:t>
            </a:r>
            <a:r>
              <a:rPr lang="en-US" dirty="0"/>
              <a:t> from Congo, etc.  </a:t>
            </a:r>
          </a:p>
          <a:p>
            <a:r>
              <a:rPr lang="en-US" dirty="0" err="1"/>
              <a:t>Alloucou</a:t>
            </a:r>
            <a:r>
              <a:rPr lang="en-US" dirty="0"/>
              <a:t> is percussion music. </a:t>
            </a:r>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https://www.youtube.com/watch?v=Xj-2F8HExUY&amp;list=OLAK5uy_lxC-cq-4cUGcsl97CuT21vH4oCLfEoxXg</a:t>
            </a:r>
            <a:r>
              <a:rPr lang="en-US" dirty="0"/>
              <a:t> </a:t>
            </a:r>
          </a:p>
          <a:p>
            <a:endParaRPr lang="en-US" dirty="0"/>
          </a:p>
        </p:txBody>
      </p:sp>
    </p:spTree>
    <p:extLst>
      <p:ext uri="{BB962C8B-B14F-4D97-AF65-F5344CB8AC3E}">
        <p14:creationId xmlns:p14="http://schemas.microsoft.com/office/powerpoint/2010/main" val="13398436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Geology of Senegal - Wikipedia">
            <a:extLst>
              <a:ext uri="{FF2B5EF4-FFF2-40B4-BE49-F238E27FC236}">
                <a16:creationId xmlns:a16="http://schemas.microsoft.com/office/drawing/2014/main" id="{DAB490E6-E1C3-7C12-4EB6-C40249968764}"/>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7056" r="592" b="2"/>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7531610" y="2434201"/>
            <a:ext cx="3822189" cy="3742762"/>
          </a:xfrm>
        </p:spPr>
        <p:txBody>
          <a:bodyPr vert="horz" lIns="91440" tIns="45720" rIns="91440" bIns="45720" rtlCol="0">
            <a:normAutofit/>
          </a:bodyPr>
          <a:lstStyle/>
          <a:p>
            <a:r>
              <a:rPr lang="en-US" sz="2000" dirty="0">
                <a:sym typeface="Wingdings" panose="05000000000000000000" pitchFamily="2" charset="2"/>
              </a:rPr>
              <a:t>Longitude and Latitude: 14N, 14W</a:t>
            </a:r>
          </a:p>
          <a:p>
            <a:r>
              <a:rPr lang="en-US" sz="2000" dirty="0">
                <a:sym typeface="Wingdings" panose="05000000000000000000" pitchFamily="2" charset="2"/>
              </a:rPr>
              <a:t>Major Mountains, Rivers and Other Geographic sites: The </a:t>
            </a:r>
            <a:r>
              <a:rPr lang="en-US" sz="2000" dirty="0" err="1">
                <a:sym typeface="Wingdings" panose="05000000000000000000" pitchFamily="2" charset="2"/>
              </a:rPr>
              <a:t>Sengeal</a:t>
            </a:r>
            <a:r>
              <a:rPr lang="en-US" sz="2000" dirty="0">
                <a:sym typeface="Wingdings" panose="05000000000000000000" pitchFamily="2" charset="2"/>
              </a:rPr>
              <a:t> river, originating in Guinea.  Lake Retba</a:t>
            </a:r>
            <a:endParaRPr lang="en-US" sz="2000" dirty="0"/>
          </a:p>
        </p:txBody>
      </p:sp>
    </p:spTree>
    <p:extLst>
      <p:ext uri="{BB962C8B-B14F-4D97-AF65-F5344CB8AC3E}">
        <p14:creationId xmlns:p14="http://schemas.microsoft.com/office/powerpoint/2010/main" val="384301888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8643193" y="489507"/>
            <a:ext cx="3091607" cy="1655483"/>
          </a:xfrm>
        </p:spPr>
        <p:txBody>
          <a:bodyPr vert="horz" lIns="91440" tIns="45720" rIns="91440" bIns="45720" rtlCol="0" anchor="b">
            <a:normAutofit/>
          </a:bodyPr>
          <a:lstStyle/>
          <a:p>
            <a:r>
              <a:rPr lang="en-US" sz="4000"/>
              <a:t>Art</a:t>
            </a:r>
          </a:p>
        </p:txBody>
      </p:sp>
      <p:pic>
        <p:nvPicPr>
          <p:cNvPr id="110594" name="Picture 2" descr="The art of the Ivory Coast – Smarthistory">
            <a:extLst>
              <a:ext uri="{FF2B5EF4-FFF2-40B4-BE49-F238E27FC236}">
                <a16:creationId xmlns:a16="http://schemas.microsoft.com/office/drawing/2014/main" id="{2346B81F-10F0-4727-ABC0-B4016F8421E4}"/>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1080" r="11039"/>
          <a:stretch/>
        </p:blipFill>
        <p:spPr bwMode="auto">
          <a:xfrm>
            <a:off x="20" y="431"/>
            <a:ext cx="8115280" cy="640831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8643193" y="2418408"/>
            <a:ext cx="2942813" cy="3540265"/>
          </a:xfrm>
        </p:spPr>
        <p:txBody>
          <a:bodyPr vert="horz" lIns="91440" tIns="45720" rIns="91440" bIns="45720" rtlCol="0">
            <a:normAutofit/>
          </a:bodyPr>
          <a:lstStyle/>
          <a:p>
            <a:r>
              <a:rPr lang="en-US" sz="2000"/>
              <a:t>Sculpture</a:t>
            </a:r>
          </a:p>
          <a:p>
            <a:r>
              <a:rPr lang="en-US" sz="2000"/>
              <a:t>Mask making</a:t>
            </a:r>
          </a:p>
          <a:p>
            <a:r>
              <a:rPr lang="en-US" sz="2000"/>
              <a:t>Textiles</a:t>
            </a:r>
          </a:p>
          <a:p>
            <a:r>
              <a:rPr lang="en-US" sz="2000"/>
              <a:t>African paintings</a:t>
            </a:r>
          </a:p>
          <a:p>
            <a:endParaRPr lang="en-US" sz="2000"/>
          </a:p>
        </p:txBody>
      </p:sp>
    </p:spTree>
    <p:extLst>
      <p:ext uri="{BB962C8B-B14F-4D97-AF65-F5344CB8AC3E}">
        <p14:creationId xmlns:p14="http://schemas.microsoft.com/office/powerpoint/2010/main" val="178784679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a:t>Kids book:</a:t>
            </a:r>
          </a:p>
          <a:p>
            <a:pPr lvl="1"/>
            <a:r>
              <a:rPr lang="en-US" dirty="0"/>
              <a:t>Lord of the Dance: An African Retelling</a:t>
            </a:r>
          </a:p>
          <a:p>
            <a:pPr marL="0" indent="0">
              <a:buNone/>
            </a:pPr>
            <a:endParaRPr lang="en-US" dirty="0"/>
          </a:p>
        </p:txBody>
      </p:sp>
      <p:sp>
        <p:nvSpPr>
          <p:cNvPr id="4" name="Content Placeholder 3">
            <a:extLst>
              <a:ext uri="{FF2B5EF4-FFF2-40B4-BE49-F238E27FC236}">
                <a16:creationId xmlns:a16="http://schemas.microsoft.com/office/drawing/2014/main" id="{F289D9C3-0258-4916-86CC-9492CE5F307C}"/>
              </a:ext>
            </a:extLst>
          </p:cNvPr>
          <p:cNvSpPr>
            <a:spLocks noGrp="1"/>
          </p:cNvSpPr>
          <p:nvPr>
            <p:ph sz="half" idx="2"/>
          </p:nvPr>
        </p:nvSpPr>
        <p:spPr/>
        <p:txBody>
          <a:bodyPr/>
          <a:lstStyle/>
          <a:p>
            <a:r>
              <a:rPr lang="en-US" dirty="0"/>
              <a:t>Aya series</a:t>
            </a:r>
          </a:p>
          <a:p>
            <a:r>
              <a:rPr lang="en-US" dirty="0"/>
              <a:t>The Bitter Side of Sweet, Tara Sullivan</a:t>
            </a:r>
          </a:p>
          <a:p>
            <a:endParaRPr lang="en-US" dirty="0"/>
          </a:p>
        </p:txBody>
      </p:sp>
    </p:spTree>
    <p:extLst>
      <p:ext uri="{BB962C8B-B14F-4D97-AF65-F5344CB8AC3E}">
        <p14:creationId xmlns:p14="http://schemas.microsoft.com/office/powerpoint/2010/main" val="13381488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descr="Niofoin and the fetish houses in nothern Ivory Coast - Kumakonda">
            <a:extLst>
              <a:ext uri="{FF2B5EF4-FFF2-40B4-BE49-F238E27FC236}">
                <a16:creationId xmlns:a16="http://schemas.microsoft.com/office/drawing/2014/main" id="{CD7CC1C2-B0F7-B00D-3ECE-B7EE19BBDA15}"/>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t="23391" r="9091"/>
          <a:stretch/>
        </p:blipFill>
        <p:spPr bwMode="auto">
          <a:xfrm>
            <a:off x="20" y="16052"/>
            <a:ext cx="12191981"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404553" y="3091928"/>
            <a:ext cx="9078562" cy="2387600"/>
          </a:xfrm>
        </p:spPr>
        <p:txBody>
          <a:bodyPr vert="horz" lIns="91440" tIns="45720" rIns="91440" bIns="45720" rtlCol="0" anchor="b">
            <a:normAutofit/>
          </a:bodyPr>
          <a:lstStyle/>
          <a:p>
            <a:r>
              <a:rPr lang="en-US" sz="6600"/>
              <a:t>Homes</a:t>
            </a:r>
          </a:p>
        </p:txBody>
      </p:sp>
    </p:spTree>
    <p:extLst>
      <p:ext uri="{BB962C8B-B14F-4D97-AF65-F5344CB8AC3E}">
        <p14:creationId xmlns:p14="http://schemas.microsoft.com/office/powerpoint/2010/main" val="79634079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8643193" y="489507"/>
            <a:ext cx="3091607" cy="1655483"/>
          </a:xfrm>
        </p:spPr>
        <p:txBody>
          <a:bodyPr vert="horz" lIns="91440" tIns="45720" rIns="91440" bIns="45720" rtlCol="0" anchor="b">
            <a:normAutofit/>
          </a:bodyPr>
          <a:lstStyle/>
          <a:p>
            <a:r>
              <a:rPr lang="en-US" sz="4000"/>
              <a:t>Festivals and Holidays</a:t>
            </a:r>
          </a:p>
        </p:txBody>
      </p:sp>
      <p:pic>
        <p:nvPicPr>
          <p:cNvPr id="112642" name="Picture 2" descr="The Goli mask festival, the value and treasure of Ivory Coast">
            <a:extLst>
              <a:ext uri="{FF2B5EF4-FFF2-40B4-BE49-F238E27FC236}">
                <a16:creationId xmlns:a16="http://schemas.microsoft.com/office/drawing/2014/main" id="{C3226815-C21B-7FBA-D8F9-805D043FC81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0567" r="4903" b="-1"/>
          <a:stretch/>
        </p:blipFill>
        <p:spPr bwMode="auto">
          <a:xfrm>
            <a:off x="20" y="431"/>
            <a:ext cx="8115280" cy="640831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8643193" y="2418408"/>
            <a:ext cx="2942813" cy="3540265"/>
          </a:xfrm>
        </p:spPr>
        <p:txBody>
          <a:bodyPr vert="horz" lIns="91440" tIns="45720" rIns="91440" bIns="45720" rtlCol="0">
            <a:normAutofit/>
          </a:bodyPr>
          <a:lstStyle/>
          <a:p>
            <a:pPr marL="0"/>
            <a:r>
              <a:rPr lang="en-US" sz="1400"/>
              <a:t>The Baoule ethnic group does the Goli dance, wearing two kinds of masks “Kpan” and “kple-kple”</a:t>
            </a:r>
          </a:p>
          <a:p>
            <a:pPr marL="0"/>
            <a:r>
              <a:rPr lang="en-US" sz="1400"/>
              <a:t>Zaouli is a dance of the Guro people of the area, they also wear a mask and it was created in the 1950s.</a:t>
            </a:r>
          </a:p>
          <a:p>
            <a:pPr marL="0"/>
            <a:r>
              <a:rPr lang="en-US" sz="1400"/>
              <a:t>The Senufo people have a complex initian for men.  It takes 21 years for a man to pass into adulthood, they have to do a mask dance (the panther dance) and females dance the Ngoro (dance of the virgin girls) </a:t>
            </a:r>
          </a:p>
          <a:p>
            <a:pPr marL="0"/>
            <a:endParaRPr lang="en-US" sz="1400"/>
          </a:p>
        </p:txBody>
      </p:sp>
    </p:spTree>
    <p:extLst>
      <p:ext uri="{BB962C8B-B14F-4D97-AF65-F5344CB8AC3E}">
        <p14:creationId xmlns:p14="http://schemas.microsoft.com/office/powerpoint/2010/main" val="186336078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62118465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1057025" y="922644"/>
            <a:ext cx="5040285" cy="1169585"/>
          </a:xfrm>
        </p:spPr>
        <p:txBody>
          <a:bodyPr vert="horz" lIns="91440" tIns="45720" rIns="91440" bIns="45720" rtlCol="0" anchor="b">
            <a:normAutofit/>
          </a:bodyPr>
          <a:lstStyle/>
          <a:p>
            <a:pPr algn="l"/>
            <a:r>
              <a:rPr lang="en-US" sz="4000"/>
              <a:t>Guinea Bessau</a:t>
            </a: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1055715" y="2508105"/>
            <a:ext cx="5040285" cy="3632493"/>
          </a:xfrm>
        </p:spPr>
        <p:txBody>
          <a:bodyPr vert="horz" lIns="91440" tIns="45720" rIns="91440" bIns="45720" rtlCol="0" anchor="ctr">
            <a:normAutofit/>
          </a:bodyPr>
          <a:lstStyle/>
          <a:p>
            <a:pPr indent="-228600" algn="l">
              <a:buFont typeface="Arial" panose="020B0604020202020204" pitchFamily="34" charset="0"/>
              <a:buChar char="•"/>
            </a:pPr>
            <a:r>
              <a:rPr lang="en-US" sz="2000" dirty="0"/>
              <a:t>Things We Will Learn:</a:t>
            </a:r>
          </a:p>
          <a:p>
            <a:pPr indent="-228600" algn="l">
              <a:buFont typeface="Arial" panose="020B0604020202020204" pitchFamily="34" charset="0"/>
              <a:buChar char="•"/>
            </a:pPr>
            <a:r>
              <a:rPr lang="en-US" sz="2000" dirty="0"/>
              <a:t>Geography</a:t>
            </a:r>
          </a:p>
          <a:p>
            <a:pPr indent="-228600" algn="l">
              <a:buFont typeface="Arial" panose="020B0604020202020204" pitchFamily="34" charset="0"/>
              <a:buChar char="•"/>
            </a:pPr>
            <a:r>
              <a:rPr lang="en-US" sz="2000" dirty="0"/>
              <a:t>Language</a:t>
            </a:r>
          </a:p>
          <a:p>
            <a:pPr indent="-228600" algn="l">
              <a:buFont typeface="Arial" panose="020B0604020202020204" pitchFamily="34" charset="0"/>
              <a:buChar char="•"/>
            </a:pPr>
            <a:r>
              <a:rPr lang="en-US" sz="2000" dirty="0"/>
              <a:t>Advancements for the World</a:t>
            </a:r>
          </a:p>
          <a:p>
            <a:pPr indent="-228600" algn="l">
              <a:buFont typeface="Arial" panose="020B0604020202020204" pitchFamily="34" charset="0"/>
              <a:buChar char="•"/>
            </a:pPr>
            <a:r>
              <a:rPr lang="en-US" sz="2000" dirty="0"/>
              <a:t>History</a:t>
            </a:r>
          </a:p>
          <a:p>
            <a:pPr indent="-228600" algn="l">
              <a:buFont typeface="Arial" panose="020B0604020202020204" pitchFamily="34" charset="0"/>
              <a:buChar char="•"/>
            </a:pPr>
            <a:r>
              <a:rPr lang="en-US" sz="2000" dirty="0"/>
              <a:t>Culture</a:t>
            </a:r>
          </a:p>
          <a:p>
            <a:pPr indent="-228600" algn="l">
              <a:buFont typeface="Arial" panose="020B0604020202020204" pitchFamily="34" charset="0"/>
              <a:buChar char="•"/>
            </a:pPr>
            <a:r>
              <a:rPr lang="en-US" sz="2000" dirty="0"/>
              <a:t>Current Events</a:t>
            </a:r>
          </a:p>
          <a:p>
            <a:pPr indent="-228600" algn="l">
              <a:buFont typeface="Arial" panose="020B0604020202020204" pitchFamily="34" charset="0"/>
              <a:buChar char="•"/>
            </a:pPr>
            <a:endParaRPr lang="en-US" sz="2000" dirty="0"/>
          </a:p>
        </p:txBody>
      </p:sp>
      <p:pic>
        <p:nvPicPr>
          <p:cNvPr id="1028" name="Picture 4" descr="Guinea-Bissau Maps &amp; Facts - World Atlas">
            <a:extLst>
              <a:ext uri="{FF2B5EF4-FFF2-40B4-BE49-F238E27FC236}">
                <a16:creationId xmlns:a16="http://schemas.microsoft.com/office/drawing/2014/main" id="{04E77E9F-D72F-8890-C235-CE767A400F0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329878" y="774285"/>
            <a:ext cx="3622698" cy="258117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ountry of Guinea-Bissau Flag">
            <a:extLst>
              <a:ext uri="{FF2B5EF4-FFF2-40B4-BE49-F238E27FC236}">
                <a16:creationId xmlns:a16="http://schemas.microsoft.com/office/drawing/2014/main" id="{05E7F0F6-D4AD-69BA-645B-4316E237015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946667" y="3756188"/>
            <a:ext cx="4389120" cy="2218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293567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640081" y="2872899"/>
            <a:ext cx="3915878" cy="2549333"/>
          </a:xfrm>
        </p:spPr>
        <p:txBody>
          <a:bodyPr vert="horz" lIns="91440" tIns="45720" rIns="91440" bIns="45720" rtlCol="0">
            <a:normAutofit fontScale="85000" lnSpcReduction="20000"/>
          </a:bodyPr>
          <a:lstStyle/>
          <a:p>
            <a:r>
              <a:rPr lang="en-US" sz="2200" dirty="0"/>
              <a:t>Capital: Bissau</a:t>
            </a:r>
          </a:p>
          <a:p>
            <a:r>
              <a:rPr lang="en-US" sz="2200" dirty="0"/>
              <a:t>Language: Portuguese, Crioulo, African languages</a:t>
            </a:r>
          </a:p>
          <a:p>
            <a:r>
              <a:rPr lang="en-US" sz="2200" dirty="0"/>
              <a:t>Exports: Cashew Nuts, Shrimp, Peanuts, Palm </a:t>
            </a:r>
            <a:r>
              <a:rPr lang="en-US" sz="2200" dirty="0" err="1"/>
              <a:t>Kernals</a:t>
            </a:r>
            <a:r>
              <a:rPr lang="en-US" sz="2200" dirty="0"/>
              <a:t>, Lumber</a:t>
            </a:r>
          </a:p>
          <a:p>
            <a:r>
              <a:rPr lang="en-US" sz="2200" dirty="0"/>
              <a:t>Fun Facts: One of the top cashew producers in the world, The islands are run by women, most people in this country live on less than $2 a day!</a:t>
            </a:r>
          </a:p>
        </p:txBody>
      </p:sp>
      <p:pic>
        <p:nvPicPr>
          <p:cNvPr id="2050" name="Picture 2" descr="Bissau - Wikipedia">
            <a:extLst>
              <a:ext uri="{FF2B5EF4-FFF2-40B4-BE49-F238E27FC236}">
                <a16:creationId xmlns:a16="http://schemas.microsoft.com/office/drawing/2014/main" id="{E0399B50-D0F1-0673-075D-76410C4CF94A}"/>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6353" r="18450"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29967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dirty="0">
                <a:latin typeface="+mj-lt"/>
                <a:ea typeface="+mj-ea"/>
                <a:cs typeface="+mj-cs"/>
              </a:rPr>
              <a:t>Country</a:t>
            </a:r>
            <a:r>
              <a:rPr lang="en-US" sz="3600" kern="1200" dirty="0">
                <a:solidFill>
                  <a:srgbClr val="FFFFFF"/>
                </a:solidFill>
                <a:latin typeface="+mj-lt"/>
                <a:ea typeface="+mj-ea"/>
                <a:cs typeface="+mj-cs"/>
              </a:rPr>
              <a:t> </a:t>
            </a:r>
            <a:r>
              <a:rPr lang="en-US" sz="3600" kern="1200" dirty="0">
                <a:latin typeface="+mj-lt"/>
                <a:ea typeface="+mj-ea"/>
                <a:cs typeface="+mj-cs"/>
              </a:rPr>
              <a:t>on Map</a:t>
            </a:r>
          </a:p>
        </p:txBody>
      </p:sp>
      <p:pic>
        <p:nvPicPr>
          <p:cNvPr id="3074" name="Picture 2" descr="Guinea-Bissau | History, Map, Flag, Population, Capital, Language, &amp; Facts  | Britannica">
            <a:extLst>
              <a:ext uri="{FF2B5EF4-FFF2-40B4-BE49-F238E27FC236}">
                <a16:creationId xmlns:a16="http://schemas.microsoft.com/office/drawing/2014/main" id="{ABF0F4EF-F66F-9F38-436C-B6E485E3A1F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259708" y="643466"/>
            <a:ext cx="5815915" cy="5568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443391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Geography of Guinea-Bissau - Wikipedia">
            <a:extLst>
              <a:ext uri="{FF2B5EF4-FFF2-40B4-BE49-F238E27FC236}">
                <a16:creationId xmlns:a16="http://schemas.microsoft.com/office/drawing/2014/main" id="{57AF70C0-BF62-7AB0-C8AA-FC5FDA14A891}"/>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705" r="2221" b="-1"/>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7531610" y="365125"/>
            <a:ext cx="3822189" cy="1899912"/>
          </a:xfrm>
        </p:spPr>
        <p:txBody>
          <a:bodyPr vert="horz" lIns="91440" tIns="45720" rIns="91440" bIns="45720" rtlCol="0" anchor="ctr">
            <a:normAutofit/>
          </a:bodyPr>
          <a:lstStyle/>
          <a:p>
            <a:r>
              <a:rPr lang="en-US" sz="4000"/>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7531610" y="2434201"/>
            <a:ext cx="3822189" cy="3742762"/>
          </a:xfrm>
        </p:spPr>
        <p:txBody>
          <a:bodyPr vert="horz" lIns="91440" tIns="45720" rIns="91440" bIns="45720" rtlCol="0">
            <a:normAutofit/>
          </a:bodyPr>
          <a:lstStyle/>
          <a:p>
            <a:r>
              <a:rPr lang="en-US" sz="2000" dirty="0"/>
              <a:t>Map of topography </a:t>
            </a:r>
            <a:r>
              <a:rPr lang="en-US" sz="2000" dirty="0">
                <a:sym typeface="Wingdings" panose="05000000000000000000" pitchFamily="2" charset="2"/>
              </a:rPr>
              <a:t></a:t>
            </a:r>
          </a:p>
          <a:p>
            <a:r>
              <a:rPr lang="en-US" sz="2000" dirty="0">
                <a:sym typeface="Wingdings" panose="05000000000000000000" pitchFamily="2" charset="2"/>
              </a:rPr>
              <a:t>Longitude and Latitude: 12N 15W</a:t>
            </a:r>
          </a:p>
          <a:p>
            <a:r>
              <a:rPr lang="en-US" sz="2000" dirty="0">
                <a:sym typeface="Wingdings" panose="05000000000000000000" pitchFamily="2" charset="2"/>
              </a:rPr>
              <a:t>Major Mountains, Rivers and Other Geographic sites: </a:t>
            </a:r>
            <a:r>
              <a:rPr lang="en-US" sz="2000" dirty="0" err="1">
                <a:sym typeface="Wingdings" panose="05000000000000000000" pitchFamily="2" charset="2"/>
              </a:rPr>
              <a:t>Geba</a:t>
            </a:r>
            <a:r>
              <a:rPr lang="en-US" sz="2000" dirty="0">
                <a:sym typeface="Wingdings" panose="05000000000000000000" pitchFamily="2" charset="2"/>
              </a:rPr>
              <a:t> River,  </a:t>
            </a:r>
            <a:r>
              <a:rPr lang="en-US" sz="2000" dirty="0" err="1">
                <a:sym typeface="Wingdings" panose="05000000000000000000" pitchFamily="2" charset="2"/>
              </a:rPr>
              <a:t>Lagoa</a:t>
            </a:r>
            <a:r>
              <a:rPr lang="en-US" sz="2000" dirty="0">
                <a:sym typeface="Wingdings" panose="05000000000000000000" pitchFamily="2" charset="2"/>
              </a:rPr>
              <a:t> de </a:t>
            </a:r>
            <a:r>
              <a:rPr lang="en-US" sz="2000" dirty="0" err="1">
                <a:sym typeface="Wingdings" panose="05000000000000000000" pitchFamily="2" charset="2"/>
              </a:rPr>
              <a:t>Cufada</a:t>
            </a:r>
            <a:r>
              <a:rPr lang="en-US" sz="2000" dirty="0">
                <a:sym typeface="Wingdings" panose="05000000000000000000" pitchFamily="2" charset="2"/>
              </a:rPr>
              <a:t>. </a:t>
            </a:r>
            <a:br>
              <a:rPr lang="en-US" sz="2000" dirty="0">
                <a:sym typeface="Wingdings" panose="05000000000000000000" pitchFamily="2" charset="2"/>
              </a:rPr>
            </a:br>
            <a:r>
              <a:rPr lang="en-US" sz="2000" dirty="0">
                <a:sym typeface="Wingdings" panose="05000000000000000000" pitchFamily="2" charset="2"/>
              </a:rPr>
              <a:t>Terrain: mostly low coastal plain rising into the savanna in the east. </a:t>
            </a:r>
            <a:endParaRPr lang="en-US" sz="2000" dirty="0"/>
          </a:p>
        </p:txBody>
      </p:sp>
    </p:spTree>
    <p:extLst>
      <p:ext uri="{BB962C8B-B14F-4D97-AF65-F5344CB8AC3E}">
        <p14:creationId xmlns:p14="http://schemas.microsoft.com/office/powerpoint/2010/main" val="386271728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698AE-F5BF-3D06-3B88-4FC60E823D59}"/>
              </a:ext>
            </a:extLst>
          </p:cNvPr>
          <p:cNvSpPr>
            <a:spLocks noGrp="1"/>
          </p:cNvSpPr>
          <p:nvPr>
            <p:ph type="title"/>
          </p:nvPr>
        </p:nvSpPr>
        <p:spPr/>
        <p:txBody>
          <a:bodyPr/>
          <a:lstStyle/>
          <a:p>
            <a:r>
              <a:rPr lang="en-US" dirty="0" err="1"/>
              <a:t>Orango</a:t>
            </a:r>
            <a:r>
              <a:rPr lang="en-US" dirty="0"/>
              <a:t>-- Island</a:t>
            </a:r>
          </a:p>
        </p:txBody>
      </p:sp>
      <p:sp>
        <p:nvSpPr>
          <p:cNvPr id="3" name="Content Placeholder 2">
            <a:extLst>
              <a:ext uri="{FF2B5EF4-FFF2-40B4-BE49-F238E27FC236}">
                <a16:creationId xmlns:a16="http://schemas.microsoft.com/office/drawing/2014/main" id="{FC4EE698-E601-408A-FED4-3CC39C069233}"/>
              </a:ext>
            </a:extLst>
          </p:cNvPr>
          <p:cNvSpPr>
            <a:spLocks noGrp="1"/>
          </p:cNvSpPr>
          <p:nvPr>
            <p:ph sz="half" idx="1"/>
          </p:nvPr>
        </p:nvSpPr>
        <p:spPr/>
        <p:txBody>
          <a:bodyPr/>
          <a:lstStyle/>
          <a:p>
            <a:r>
              <a:rPr lang="en-US" dirty="0"/>
              <a:t>Part of the </a:t>
            </a:r>
            <a:r>
              <a:rPr lang="en-US" dirty="0" err="1"/>
              <a:t>Bijagos</a:t>
            </a:r>
            <a:r>
              <a:rPr lang="en-US" dirty="0"/>
              <a:t> Islands, about 30 nautical miles from the mainland.  </a:t>
            </a:r>
          </a:p>
        </p:txBody>
      </p:sp>
      <p:pic>
        <p:nvPicPr>
          <p:cNvPr id="6146" name="Picture 2" descr="Resort - Hotel Orango en Guinea Bissau">
            <a:extLst>
              <a:ext uri="{FF2B5EF4-FFF2-40B4-BE49-F238E27FC236}">
                <a16:creationId xmlns:a16="http://schemas.microsoft.com/office/drawing/2014/main" id="{47FE2E92-C455-6711-8142-D38723EF084A}"/>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635112"/>
            <a:ext cx="5181600" cy="27323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1934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Tropical, hot, humid with a rainy season (May-November).  Typically has strong southeast winds. </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50402725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fada Lakes Natural Park - 1 day - Kalma Soul">
            <a:extLst>
              <a:ext uri="{FF2B5EF4-FFF2-40B4-BE49-F238E27FC236}">
                <a16:creationId xmlns:a16="http://schemas.microsoft.com/office/drawing/2014/main" id="{F6C7563A-F72C-E7FE-6787-9BBE5602EBCA}"/>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7631" t="10000" r="769"/>
          <a:stretch/>
        </p:blipFill>
        <p:spPr bwMode="auto">
          <a:xfrm>
            <a:off x="20" y="10"/>
            <a:ext cx="12191981"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F8EEB1E-BA5C-6696-A1F0-7D19D95D2848}"/>
              </a:ext>
            </a:extLst>
          </p:cNvPr>
          <p:cNvSpPr>
            <a:spLocks noGrp="1"/>
          </p:cNvSpPr>
          <p:nvPr>
            <p:ph type="title"/>
          </p:nvPr>
        </p:nvSpPr>
        <p:spPr>
          <a:xfrm>
            <a:off x="404553" y="3091928"/>
            <a:ext cx="9078562" cy="2387600"/>
          </a:xfrm>
        </p:spPr>
        <p:txBody>
          <a:bodyPr vert="horz" lIns="91440" tIns="45720" rIns="91440" bIns="45720" rtlCol="0" anchor="b">
            <a:normAutofit/>
          </a:bodyPr>
          <a:lstStyle/>
          <a:p>
            <a:r>
              <a:rPr lang="en-US" sz="6600"/>
              <a:t>Lagoas Cufada National Park</a:t>
            </a:r>
          </a:p>
        </p:txBody>
      </p:sp>
      <p:sp>
        <p:nvSpPr>
          <p:cNvPr id="3" name="Content Placeholder 2">
            <a:extLst>
              <a:ext uri="{FF2B5EF4-FFF2-40B4-BE49-F238E27FC236}">
                <a16:creationId xmlns:a16="http://schemas.microsoft.com/office/drawing/2014/main" id="{212CC9AD-A762-3881-EF16-BDA0FD4F83D9}"/>
              </a:ext>
            </a:extLst>
          </p:cNvPr>
          <p:cNvSpPr>
            <a:spLocks noGrp="1"/>
          </p:cNvSpPr>
          <p:nvPr>
            <p:ph sz="half" idx="1"/>
          </p:nvPr>
        </p:nvSpPr>
        <p:spPr>
          <a:xfrm>
            <a:off x="404553" y="5624945"/>
            <a:ext cx="9078562" cy="592975"/>
          </a:xfrm>
        </p:spPr>
        <p:txBody>
          <a:bodyPr vert="horz" lIns="91440" tIns="45720" rIns="91440" bIns="45720" rtlCol="0" anchor="ctr">
            <a:normAutofit/>
          </a:bodyPr>
          <a:lstStyle/>
          <a:p>
            <a:pPr marL="0" indent="0">
              <a:buNone/>
            </a:pPr>
            <a:r>
              <a:rPr lang="en-US" sz="1700"/>
              <a:t>Known for it’s biodiversity, this park is home to hippos, waterbucks, African buffalo and hyenas.</a:t>
            </a:r>
          </a:p>
        </p:txBody>
      </p:sp>
    </p:spTree>
    <p:extLst>
      <p:ext uri="{BB962C8B-B14F-4D97-AF65-F5344CB8AC3E}">
        <p14:creationId xmlns:p14="http://schemas.microsoft.com/office/powerpoint/2010/main" val="392032611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Tropical, generally hot and humid.  Rainy season in June to November.  </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69896791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p:txBody>
          <a:bodyPr/>
          <a:lstStyle/>
          <a:p>
            <a:r>
              <a:rPr lang="en-US" dirty="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p:txBody>
          <a:bodyPr/>
          <a:lstStyle/>
          <a:p>
            <a:r>
              <a:rPr lang="en-US" dirty="0"/>
              <a:t>Hooded Vulture</a:t>
            </a:r>
          </a:p>
          <a:p>
            <a:r>
              <a:rPr lang="en-US" dirty="0"/>
              <a:t>West African Fiddler Crab</a:t>
            </a:r>
          </a:p>
          <a:p>
            <a:r>
              <a:rPr lang="en-US" dirty="0" err="1"/>
              <a:t>Palmnut</a:t>
            </a:r>
            <a:r>
              <a:rPr lang="en-US" dirty="0"/>
              <a:t> Vulture</a:t>
            </a:r>
          </a:p>
          <a:p>
            <a:r>
              <a:rPr lang="en-US" dirty="0"/>
              <a:t>African Elephant</a:t>
            </a:r>
          </a:p>
          <a:p>
            <a:endParaRPr lang="en-US" dirty="0"/>
          </a:p>
        </p:txBody>
      </p:sp>
      <p:pic>
        <p:nvPicPr>
          <p:cNvPr id="7170" name="Picture 2" descr="Wildlife in Guinea-Bissau - Types of Bissau-Guinean Animals - AZ Animals">
            <a:extLst>
              <a:ext uri="{FF2B5EF4-FFF2-40B4-BE49-F238E27FC236}">
                <a16:creationId xmlns:a16="http://schemas.microsoft.com/office/drawing/2014/main" id="{383B589D-02CE-3DD6-72DB-5CDF8756650C}"/>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890951"/>
            <a:ext cx="5181600" cy="22206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310099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481013" y="3752849"/>
            <a:ext cx="3290887" cy="2452687"/>
          </a:xfrm>
        </p:spPr>
        <p:txBody>
          <a:bodyPr vert="horz" lIns="91440" tIns="45720" rIns="91440" bIns="45720" rtlCol="0" anchor="ctr">
            <a:normAutofit/>
          </a:bodyPr>
          <a:lstStyle/>
          <a:p>
            <a:r>
              <a:rPr lang="en-US" sz="3600"/>
              <a:t>West African Fiddler Crab</a:t>
            </a:r>
          </a:p>
        </p:txBody>
      </p:sp>
      <p:pic>
        <p:nvPicPr>
          <p:cNvPr id="8194" name="Picture 2" descr="Afruca tangeri - Wikipedia">
            <a:extLst>
              <a:ext uri="{FF2B5EF4-FFF2-40B4-BE49-F238E27FC236}">
                <a16:creationId xmlns:a16="http://schemas.microsoft.com/office/drawing/2014/main" id="{3B9E3099-D76E-7725-4909-2DB14C71F398}"/>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25259" b="29146"/>
          <a:stretch/>
        </p:blipFill>
        <p:spPr bwMode="auto">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4223982" y="3752850"/>
            <a:ext cx="7485413" cy="2452687"/>
          </a:xfrm>
        </p:spPr>
        <p:txBody>
          <a:bodyPr vert="horz" lIns="91440" tIns="45720" rIns="91440" bIns="45720" rtlCol="0" anchor="ctr">
            <a:normAutofit/>
          </a:bodyPr>
          <a:lstStyle/>
          <a:p>
            <a:pPr indent="-228600">
              <a:buFont typeface="Arial" panose="020B0604020202020204" pitchFamily="34" charset="0"/>
              <a:buChar char="•"/>
            </a:pPr>
            <a:r>
              <a:rPr lang="en-US" sz="1800"/>
              <a:t>Unlike  other crabs, they reabsorb their shells rather than shedding them as they grow.  The males can only use a single claw to eat so they have to work twice as hard. </a:t>
            </a:r>
          </a:p>
        </p:txBody>
      </p:sp>
    </p:spTree>
    <p:extLst>
      <p:ext uri="{BB962C8B-B14F-4D97-AF65-F5344CB8AC3E}">
        <p14:creationId xmlns:p14="http://schemas.microsoft.com/office/powerpoint/2010/main" val="60568075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Sweetgum</a:t>
            </a:r>
          </a:p>
          <a:p>
            <a:r>
              <a:rPr lang="en-US" sz="2200"/>
              <a:t>Garden croton</a:t>
            </a:r>
          </a:p>
          <a:p>
            <a:r>
              <a:rPr lang="en-US" sz="2200"/>
              <a:t>Rubber tree</a:t>
            </a:r>
          </a:p>
          <a:p>
            <a:r>
              <a:rPr lang="en-US" sz="2200"/>
              <a:t>Common wireweed</a:t>
            </a:r>
          </a:p>
        </p:txBody>
      </p:sp>
      <p:pic>
        <p:nvPicPr>
          <p:cNvPr id="9218" name="Picture 2" descr="Rubber Tree (Hevea brasiliensis) · iNaturalist">
            <a:extLst>
              <a:ext uri="{FF2B5EF4-FFF2-40B4-BE49-F238E27FC236}">
                <a16:creationId xmlns:a16="http://schemas.microsoft.com/office/drawing/2014/main" id="{4695AC2B-0CAE-92DF-6499-FEF0F67177D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25227" r="-1"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151371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History</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normAutofit fontScale="85000" lnSpcReduction="20000"/>
          </a:bodyPr>
          <a:lstStyle/>
          <a:p>
            <a:r>
              <a:rPr lang="en-US" dirty="0"/>
              <a:t>Was once part of the Mali Empire</a:t>
            </a:r>
          </a:p>
          <a:p>
            <a:r>
              <a:rPr lang="en-US" dirty="0"/>
              <a:t>The was one of the first areas explored by the Portuguese.  Portugal claimed it early on, in 1446, but didn’t do any trading or colonizing until the 1600s.  </a:t>
            </a:r>
          </a:p>
          <a:p>
            <a:r>
              <a:rPr lang="en-US" dirty="0"/>
              <a:t>They colonized because the area because a large trading area and supplier of slaves.  The Cape Verde Islands off of the coast became a major slave trading center. </a:t>
            </a:r>
          </a:p>
          <a:p>
            <a:r>
              <a:rPr lang="en-US" dirty="0"/>
              <a:t>The area broke into pieces between the French, British and Portuguese in the 1800s and Guinea Bissau was the Portuguese portion.  </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normAutofit fontScale="85000" lnSpcReduction="20000"/>
          </a:bodyPr>
          <a:lstStyle/>
          <a:p>
            <a:r>
              <a:rPr lang="en-US" dirty="0"/>
              <a:t>It gained it’s independence in 1974.  Unfortunately, the country has never recovered from independence and has been in constant civil wars, military take overs and no single president has lasted a full term. </a:t>
            </a:r>
          </a:p>
        </p:txBody>
      </p:sp>
    </p:spTree>
    <p:extLst>
      <p:ext uri="{BB962C8B-B14F-4D97-AF65-F5344CB8AC3E}">
        <p14:creationId xmlns:p14="http://schemas.microsoft.com/office/powerpoint/2010/main" val="273616596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The Bijagos of Guinea-Bissau where women rule and choose ...">
            <a:extLst>
              <a:ext uri="{FF2B5EF4-FFF2-40B4-BE49-F238E27FC236}">
                <a16:creationId xmlns:a16="http://schemas.microsoft.com/office/drawing/2014/main" id="{708E750E-8BBD-5426-AF84-27A048FCD59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5875" r="14302" b="2"/>
          <a:stretch/>
        </p:blipFill>
        <p:spPr bwMode="auto">
          <a:xfrm>
            <a:off x="2511713" y="3104705"/>
            <a:ext cx="3634674" cy="321733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FCCD210D-3855-E6B2-1391-25531423365B}"/>
              </a:ext>
            </a:extLst>
          </p:cNvPr>
          <p:cNvSpPr>
            <a:spLocks noGrp="1"/>
          </p:cNvSpPr>
          <p:nvPr>
            <p:ph type="title"/>
          </p:nvPr>
        </p:nvSpPr>
        <p:spPr>
          <a:xfrm>
            <a:off x="740584" y="859808"/>
            <a:ext cx="3543197" cy="2878986"/>
          </a:xfrm>
        </p:spPr>
        <p:txBody>
          <a:bodyPr vert="horz" lIns="91440" tIns="45720" rIns="91440" bIns="45720" rtlCol="0" anchor="ctr">
            <a:normAutofit/>
          </a:bodyPr>
          <a:lstStyle/>
          <a:p>
            <a:pPr algn="ctr"/>
            <a:r>
              <a:rPr lang="en-US" dirty="0" err="1"/>
              <a:t>Bijagos</a:t>
            </a:r>
            <a:r>
              <a:rPr lang="en-US" dirty="0"/>
              <a:t> Islands, where </a:t>
            </a:r>
            <a:r>
              <a:rPr lang="en-US" dirty="0">
                <a:solidFill>
                  <a:schemeClr val="bg1"/>
                </a:solidFill>
              </a:rPr>
              <a:t>women rule</a:t>
            </a:r>
          </a:p>
        </p:txBody>
      </p:sp>
      <p:sp>
        <p:nvSpPr>
          <p:cNvPr id="3" name="Content Placeholder 2">
            <a:extLst>
              <a:ext uri="{FF2B5EF4-FFF2-40B4-BE49-F238E27FC236}">
                <a16:creationId xmlns:a16="http://schemas.microsoft.com/office/drawing/2014/main" id="{BDDA2C4D-2FB0-8B0B-8FAB-7895FC752BCE}"/>
              </a:ext>
            </a:extLst>
          </p:cNvPr>
          <p:cNvSpPr>
            <a:spLocks noGrp="1"/>
          </p:cNvSpPr>
          <p:nvPr>
            <p:ph sz="half" idx="1"/>
          </p:nvPr>
        </p:nvSpPr>
        <p:spPr>
          <a:xfrm>
            <a:off x="6572070" y="1130846"/>
            <a:ext cx="4879971" cy="4351338"/>
          </a:xfrm>
        </p:spPr>
        <p:txBody>
          <a:bodyPr vert="horz" lIns="91440" tIns="45720" rIns="91440" bIns="45720" rtlCol="0">
            <a:normAutofit/>
          </a:bodyPr>
          <a:lstStyle/>
          <a:p>
            <a:r>
              <a:rPr lang="en-US" dirty="0"/>
              <a:t>The legend of how life began:  “God made </a:t>
            </a:r>
            <a:r>
              <a:rPr lang="en-US" dirty="0" err="1"/>
              <a:t>Orango</a:t>
            </a:r>
            <a:r>
              <a:rPr lang="en-US" dirty="0"/>
              <a:t> Island.  Later a man and his wife arrived.  She had four daughters.  </a:t>
            </a:r>
            <a:r>
              <a:rPr lang="en-US" dirty="0" err="1"/>
              <a:t>Okakuma</a:t>
            </a:r>
            <a:r>
              <a:rPr lang="en-US" dirty="0"/>
              <a:t>, granted the right to the land. </a:t>
            </a:r>
            <a:r>
              <a:rPr lang="en-US" dirty="0" err="1"/>
              <a:t>Ominka</a:t>
            </a:r>
            <a:r>
              <a:rPr lang="en-US" dirty="0"/>
              <a:t>, the sea and fishing. </a:t>
            </a:r>
            <a:r>
              <a:rPr lang="en-US" dirty="0" err="1"/>
              <a:t>Oraga</a:t>
            </a:r>
            <a:r>
              <a:rPr lang="en-US" dirty="0"/>
              <a:t>, nature.  </a:t>
            </a:r>
            <a:r>
              <a:rPr lang="en-US" dirty="0" err="1"/>
              <a:t>Ogubane’s</a:t>
            </a:r>
            <a:r>
              <a:rPr lang="en-US" dirty="0"/>
              <a:t> the power of the wind and rain.  Women play an important role in </a:t>
            </a:r>
            <a:r>
              <a:rPr lang="en-US" dirty="0" err="1"/>
              <a:t>Bijago</a:t>
            </a:r>
            <a:r>
              <a:rPr lang="en-US" dirty="0"/>
              <a:t> society</a:t>
            </a:r>
            <a:r>
              <a:rPr lang="en-US" dirty="0">
                <a:solidFill>
                  <a:schemeClr val="bg1"/>
                </a:solidFill>
              </a:rPr>
              <a:t>.</a:t>
            </a:r>
          </a:p>
        </p:txBody>
      </p:sp>
    </p:spTree>
    <p:extLst>
      <p:ext uri="{BB962C8B-B14F-4D97-AF65-F5344CB8AC3E}">
        <p14:creationId xmlns:p14="http://schemas.microsoft.com/office/powerpoint/2010/main" val="243750033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Political crisis in Guinea-Bissau: UN Representative urges political  leaders to enact reforms | UN News">
            <a:extLst>
              <a:ext uri="{FF2B5EF4-FFF2-40B4-BE49-F238E27FC236}">
                <a16:creationId xmlns:a16="http://schemas.microsoft.com/office/drawing/2014/main" id="{9CCF16CE-C17C-7F3C-BA7A-360C1F04AA91}"/>
              </a:ext>
            </a:extLst>
          </p:cNvPr>
          <p:cNvPicPr>
            <a:picLocks noGrp="1" noChangeAspect="1" noChangeArrowheads="1"/>
          </p:cNvPicPr>
          <p:nvPr>
            <p:ph sz="half" idx="2"/>
          </p:nvPr>
        </p:nvPicPr>
        <p:blipFill rotWithShape="1">
          <a:blip r:embed="rId2">
            <a:alphaModFix amt="50000"/>
            <a:extLst>
              <a:ext uri="{28A0092B-C50C-407E-A947-70E740481C1C}">
                <a14:useLocalDpi xmlns:a14="http://schemas.microsoft.com/office/drawing/2010/main" val="0"/>
              </a:ext>
            </a:extLst>
          </a:blip>
          <a:srcRect l="2392" r="720" b="1"/>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1524000" y="1122362"/>
            <a:ext cx="9144000" cy="2900518"/>
          </a:xfrm>
        </p:spPr>
        <p:txBody>
          <a:bodyPr vert="horz" lIns="91440" tIns="45720" rIns="91440" bIns="45720" rtlCol="0" anchor="b">
            <a:normAutofit/>
          </a:bodyPr>
          <a:lstStyle/>
          <a:p>
            <a:pPr algn="ctr"/>
            <a:r>
              <a:rPr lang="en-US" sz="6000">
                <a:solidFill>
                  <a:srgbClr val="FFFFFF"/>
                </a:solidFill>
              </a:rPr>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1524000" y="4159404"/>
            <a:ext cx="9144000" cy="1098395"/>
          </a:xfrm>
        </p:spPr>
        <p:txBody>
          <a:bodyPr vert="horz" lIns="91440" tIns="45720" rIns="91440" bIns="45720" rtlCol="0">
            <a:normAutofit/>
          </a:bodyPr>
          <a:lstStyle/>
          <a:p>
            <a:pPr marL="0" indent="0" algn="ctr">
              <a:buNone/>
            </a:pPr>
            <a:r>
              <a:rPr lang="en-US" sz="2400">
                <a:solidFill>
                  <a:srgbClr val="FFFFFF"/>
                </a:solidFill>
              </a:rPr>
              <a:t>“republic”</a:t>
            </a:r>
          </a:p>
        </p:txBody>
      </p:sp>
    </p:spTree>
    <p:extLst>
      <p:ext uri="{BB962C8B-B14F-4D97-AF65-F5344CB8AC3E}">
        <p14:creationId xmlns:p14="http://schemas.microsoft.com/office/powerpoint/2010/main" val="1439026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Guinea Bissau banknotes - Guinea Bissau paper money catalog and Guinea  Bissau currency history">
            <a:extLst>
              <a:ext uri="{FF2B5EF4-FFF2-40B4-BE49-F238E27FC236}">
                <a16:creationId xmlns:a16="http://schemas.microsoft.com/office/drawing/2014/main" id="{DAE2E4BE-488D-1E19-6BA9-9C1585DF2D1B}"/>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t="15236" r="1" b="21078"/>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a:t>Currency</a:t>
            </a:r>
          </a:p>
        </p:txBody>
      </p:sp>
      <p:sp>
        <p:nvSpPr>
          <p:cNvPr id="4" name="Content Placeholder 3">
            <a:extLst>
              <a:ext uri="{FF2B5EF4-FFF2-40B4-BE49-F238E27FC236}">
                <a16:creationId xmlns:a16="http://schemas.microsoft.com/office/drawing/2014/main" id="{975132C0-9FFF-4EA7-A4E4-DE5D6B666C84}"/>
              </a:ext>
            </a:extLst>
          </p:cNvPr>
          <p:cNvSpPr>
            <a:spLocks noGrp="1"/>
          </p:cNvSpPr>
          <p:nvPr>
            <p:ph sz="half" idx="2"/>
          </p:nvPr>
        </p:nvSpPr>
        <p:spPr>
          <a:xfrm>
            <a:off x="477980" y="4872922"/>
            <a:ext cx="4023359" cy="1208141"/>
          </a:xfrm>
        </p:spPr>
        <p:txBody>
          <a:bodyPr vert="horz" lIns="91440" tIns="45720" rIns="91440" bIns="45720" rtlCol="0">
            <a:normAutofit/>
          </a:bodyPr>
          <a:lstStyle/>
          <a:p>
            <a:pPr marL="0" indent="0">
              <a:buNone/>
            </a:pPr>
            <a:r>
              <a:rPr lang="en-US" sz="2000"/>
              <a:t>CFA Franc</a:t>
            </a:r>
          </a:p>
        </p:txBody>
      </p:sp>
    </p:spTree>
    <p:extLst>
      <p:ext uri="{BB962C8B-B14F-4D97-AF65-F5344CB8AC3E}">
        <p14:creationId xmlns:p14="http://schemas.microsoft.com/office/powerpoint/2010/main" val="125003528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838200" y="171162"/>
            <a:ext cx="2840182" cy="2371148"/>
          </a:xfrm>
        </p:spPr>
        <p:txBody>
          <a:bodyPr vert="horz" lIns="91440" tIns="45720" rIns="91440" bIns="45720" rtlCol="0" anchor="ctr">
            <a:normAutofit/>
          </a:bodyPr>
          <a:lstStyle/>
          <a:p>
            <a:r>
              <a:rPr lang="en-US" sz="3200" kern="1200">
                <a:solidFill>
                  <a:srgbClr val="FFFFFF"/>
                </a:solidFill>
                <a:latin typeface="+mj-lt"/>
                <a:ea typeface="+mj-ea"/>
                <a:cs typeface="+mj-cs"/>
              </a:rPr>
              <a:t>Religion</a:t>
            </a:r>
          </a:p>
        </p:txBody>
      </p:sp>
      <p:pic>
        <p:nvPicPr>
          <p:cNvPr id="13314" name="Picture 2" descr="Guinea-Bissau | History, Map, Flag, Population, Capital, Language, &amp; Facts  | Britannica">
            <a:extLst>
              <a:ext uri="{FF2B5EF4-FFF2-40B4-BE49-F238E27FC236}">
                <a16:creationId xmlns:a16="http://schemas.microsoft.com/office/drawing/2014/main" id="{CA6CA64C-0195-E4EF-3C4A-3D462731AC47}"/>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207933" y="1225227"/>
            <a:ext cx="7347537" cy="4408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72311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p:txBody>
          <a:bodyPr/>
          <a:lstStyle/>
          <a:p>
            <a:r>
              <a:rPr lang="en-US" dirty="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p:txBody>
          <a:bodyPr/>
          <a:lstStyle/>
          <a:p>
            <a:r>
              <a:rPr lang="en-US" dirty="0"/>
              <a:t>Leopard</a:t>
            </a:r>
          </a:p>
          <a:p>
            <a:r>
              <a:rPr lang="en-US" dirty="0"/>
              <a:t>Monkey</a:t>
            </a:r>
          </a:p>
          <a:p>
            <a:r>
              <a:rPr lang="en-US" dirty="0"/>
              <a:t>Giraffe</a:t>
            </a:r>
          </a:p>
          <a:p>
            <a:r>
              <a:rPr lang="en-US" dirty="0"/>
              <a:t>African spurred tortoise</a:t>
            </a:r>
          </a:p>
          <a:p>
            <a:r>
              <a:rPr lang="en-US" dirty="0"/>
              <a:t>Zebras</a:t>
            </a:r>
          </a:p>
          <a:p>
            <a:endParaRPr lang="en-US" dirty="0"/>
          </a:p>
          <a:p>
            <a:endParaRPr lang="en-US" dirty="0"/>
          </a:p>
        </p:txBody>
      </p:sp>
      <p:pic>
        <p:nvPicPr>
          <p:cNvPr id="63490" name="Picture 2">
            <a:extLst>
              <a:ext uri="{FF2B5EF4-FFF2-40B4-BE49-F238E27FC236}">
                <a16:creationId xmlns:a16="http://schemas.microsoft.com/office/drawing/2014/main" id="{FE83ACB0-D65E-D57F-8964-E8AEC0E9CF8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273251"/>
            <a:ext cx="5181600" cy="3456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767352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UINEA-BISSAU - Textile Magazine, Textile News, Apparel News, Fashion News">
            <a:extLst>
              <a:ext uri="{FF2B5EF4-FFF2-40B4-BE49-F238E27FC236}">
                <a16:creationId xmlns:a16="http://schemas.microsoft.com/office/drawing/2014/main" id="{B3CB1E0D-EDBD-D771-42B5-7D20CB969214}"/>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6545" r="3478"/>
          <a:stretch/>
        </p:blipFill>
        <p:spPr bwMode="auto">
          <a:xfrm>
            <a:off x="4110127" y="10"/>
            <a:ext cx="8081873" cy="6857990"/>
          </a:xfrm>
          <a:custGeom>
            <a:avLst/>
            <a:gdLst/>
            <a:ahLst/>
            <a:cxnLst/>
            <a:rect l="l" t="t" r="r" b="b"/>
            <a:pathLst>
              <a:path w="8081873" h="6858000">
                <a:moveTo>
                  <a:pt x="0" y="0"/>
                </a:moveTo>
                <a:lnTo>
                  <a:pt x="8081873" y="0"/>
                </a:lnTo>
                <a:lnTo>
                  <a:pt x="8081873" y="6858000"/>
                </a:lnTo>
                <a:lnTo>
                  <a:pt x="0" y="6858000"/>
                </a:lnTo>
                <a:lnTo>
                  <a:pt x="68897" y="6734633"/>
                </a:lnTo>
                <a:cubicBezTo>
                  <a:pt x="558802" y="5812845"/>
                  <a:pt x="848920" y="4668597"/>
                  <a:pt x="848920" y="3429000"/>
                </a:cubicBezTo>
                <a:cubicBezTo>
                  <a:pt x="848920" y="2189404"/>
                  <a:pt x="558802" y="1045156"/>
                  <a:pt x="68897" y="123368"/>
                </a:cubicBez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a:t>Fashion</a:t>
            </a:r>
          </a:p>
        </p:txBody>
      </p:sp>
    </p:spTree>
    <p:extLst>
      <p:ext uri="{BB962C8B-B14F-4D97-AF65-F5344CB8AC3E}">
        <p14:creationId xmlns:p14="http://schemas.microsoft.com/office/powerpoint/2010/main" val="261998202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Sports</a:t>
            </a:r>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640080" y="2872899"/>
            <a:ext cx="4243589" cy="3320668"/>
          </a:xfrm>
        </p:spPr>
        <p:txBody>
          <a:bodyPr vert="horz" lIns="91440" tIns="45720" rIns="91440" bIns="45720" rtlCol="0">
            <a:normAutofit/>
          </a:bodyPr>
          <a:lstStyle/>
          <a:p>
            <a:r>
              <a:rPr lang="en-US" sz="2200"/>
              <a:t>Soccer</a:t>
            </a:r>
          </a:p>
          <a:p>
            <a:r>
              <a:rPr lang="en-US" sz="2200"/>
              <a:t>Track</a:t>
            </a:r>
          </a:p>
          <a:p>
            <a:endParaRPr lang="en-US" sz="2200"/>
          </a:p>
        </p:txBody>
      </p:sp>
      <p:pic>
        <p:nvPicPr>
          <p:cNvPr id="15362" name="Picture 2" descr="AFCOn 2023: Nigeria vs Guinea Bissau: Where and how to watch the Super  Eagles - Pulse Sports Nigeria">
            <a:extLst>
              <a:ext uri="{FF2B5EF4-FFF2-40B4-BE49-F238E27FC236}">
                <a16:creationId xmlns:a16="http://schemas.microsoft.com/office/drawing/2014/main" id="{4B8E5FE8-5F75-985D-1503-6656FB871E2F}"/>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7775" r="15272" b="-1"/>
          <a:stretch/>
        </p:blipFill>
        <p:spPr bwMode="auto">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386991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4000"/>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590719" y="2330505"/>
            <a:ext cx="4559425" cy="3979585"/>
          </a:xfrm>
        </p:spPr>
        <p:txBody>
          <a:bodyPr vert="horz" lIns="91440" tIns="45720" rIns="91440" bIns="45720" rtlCol="0" anchor="ctr">
            <a:normAutofit/>
          </a:bodyPr>
          <a:lstStyle/>
          <a:p>
            <a:r>
              <a:rPr lang="en-US" sz="2000"/>
              <a:t>Egusi</a:t>
            </a:r>
          </a:p>
          <a:p>
            <a:r>
              <a:rPr lang="en-US" sz="2000"/>
              <a:t>Fufu</a:t>
            </a:r>
          </a:p>
          <a:p>
            <a:r>
              <a:rPr lang="en-US" sz="2000"/>
              <a:t>Millet couscous</a:t>
            </a:r>
          </a:p>
          <a:p>
            <a:r>
              <a:rPr lang="en-US" sz="2000"/>
              <a:t>Dried fish</a:t>
            </a:r>
          </a:p>
          <a:p>
            <a:r>
              <a:rPr lang="en-US" sz="2000"/>
              <a:t>Green tea</a:t>
            </a:r>
          </a:p>
          <a:p>
            <a:r>
              <a:rPr lang="en-US" sz="2000"/>
              <a:t>Yassa</a:t>
            </a:r>
          </a:p>
          <a:p>
            <a:endParaRPr lang="en-US" sz="2000"/>
          </a:p>
        </p:txBody>
      </p:sp>
      <p:pic>
        <p:nvPicPr>
          <p:cNvPr id="16386" name="Picture 2" descr="Travel by Stove: Recipes from Guinea-Bissau">
            <a:extLst>
              <a:ext uri="{FF2B5EF4-FFF2-40B4-BE49-F238E27FC236}">
                <a16:creationId xmlns:a16="http://schemas.microsoft.com/office/drawing/2014/main" id="{9BE2CB30-C72F-35C5-9C96-6369F40358E4}"/>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6444" r="14908" b="-1"/>
          <a:stretch/>
        </p:blipFill>
        <p:spPr bwMode="auto">
          <a:xfrm>
            <a:off x="5977788" y="799352"/>
            <a:ext cx="5425410" cy="525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991367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err="1"/>
              <a:t>Jeli</a:t>
            </a:r>
            <a:r>
              <a:rPr lang="en-US" dirty="0"/>
              <a:t>– also known as griots, traditional troubadours of West Africa.   They are highly regarded individuals.  They travel from village to village and perform epic tales, songs and poems.  Their role is to pass down cultural knowledge and history from generation to generation and spread news.  </a:t>
            </a:r>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https://www.youtube.com/watch?v=OR0fSRCanfc</a:t>
            </a:r>
            <a:r>
              <a:rPr lang="en-US" dirty="0"/>
              <a:t> </a:t>
            </a:r>
          </a:p>
        </p:txBody>
      </p:sp>
    </p:spTree>
    <p:extLst>
      <p:ext uri="{BB962C8B-B14F-4D97-AF65-F5344CB8AC3E}">
        <p14:creationId xmlns:p14="http://schemas.microsoft.com/office/powerpoint/2010/main" val="203918844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p:txBody>
          <a:bodyPr/>
          <a:lstStyle/>
          <a:p>
            <a:r>
              <a:rPr lang="en-US" dirty="0"/>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838200" y="2037347"/>
            <a:ext cx="4824663" cy="4139616"/>
          </a:xfrm>
        </p:spPr>
        <p:txBody>
          <a:bodyPr/>
          <a:lstStyle/>
          <a:p>
            <a:r>
              <a:rPr lang="en-US" dirty="0"/>
              <a:t>Sculpture, pottery, basketry, primitive painting</a:t>
            </a:r>
          </a:p>
        </p:txBody>
      </p:sp>
      <p:pic>
        <p:nvPicPr>
          <p:cNvPr id="17410" name="Picture 2" descr="Carnival in Guinea-Bissau Represents Resistance and Possibility - Atlas  Obscura">
            <a:extLst>
              <a:ext uri="{FF2B5EF4-FFF2-40B4-BE49-F238E27FC236}">
                <a16:creationId xmlns:a16="http://schemas.microsoft.com/office/drawing/2014/main" id="{FB0617B6-EACA-C9F6-1570-F97222997402}"/>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0" y="2274094"/>
            <a:ext cx="5181600" cy="345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35422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6234865" y="568517"/>
            <a:ext cx="5248221" cy="1067209"/>
          </a:xfrm>
        </p:spPr>
        <p:txBody>
          <a:bodyPr vert="horz" lIns="91440" tIns="45720" rIns="91440" bIns="45720" rtlCol="0" anchor="ctr">
            <a:normAutofit/>
          </a:bodyPr>
          <a:lstStyle/>
          <a:p>
            <a:r>
              <a:rPr lang="en-US" dirty="0"/>
              <a:t>Festivals and Holidays</a:t>
            </a:r>
          </a:p>
        </p:txBody>
      </p:sp>
      <p:pic>
        <p:nvPicPr>
          <p:cNvPr id="18434" name="Picture 2" descr="Bubaque and Bissau Carnival - Kanaga Africa Tours">
            <a:extLst>
              <a:ext uri="{FF2B5EF4-FFF2-40B4-BE49-F238E27FC236}">
                <a16:creationId xmlns:a16="http://schemas.microsoft.com/office/drawing/2014/main" id="{8D400F30-2373-EAC9-942C-E96352E95F9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1993" r="21460" b="-1"/>
          <a:stretch/>
        </p:blipFill>
        <p:spPr bwMode="auto">
          <a:xfrm>
            <a:off x="739959" y="1095407"/>
            <a:ext cx="4754947" cy="4754947"/>
          </a:xfrm>
          <a:custGeom>
            <a:avLst/>
            <a:gdLst/>
            <a:ahLst/>
            <a:cxnLst/>
            <a:rect l="l" t="t" r="r" b="b"/>
            <a:pathLst>
              <a:path w="2388070" h="2388070">
                <a:moveTo>
                  <a:pt x="1194035" y="0"/>
                </a:moveTo>
                <a:cubicBezTo>
                  <a:pt x="1853482" y="0"/>
                  <a:pt x="2388070" y="534588"/>
                  <a:pt x="2388070" y="1194035"/>
                </a:cubicBezTo>
                <a:cubicBezTo>
                  <a:pt x="2388070" y="1853482"/>
                  <a:pt x="1853482" y="2388070"/>
                  <a:pt x="1194035" y="2388070"/>
                </a:cubicBezTo>
                <a:cubicBezTo>
                  <a:pt x="534588" y="2388070"/>
                  <a:pt x="0" y="1853482"/>
                  <a:pt x="0" y="1194035"/>
                </a:cubicBezTo>
                <a:cubicBezTo>
                  <a:pt x="0" y="534588"/>
                  <a:pt x="534588" y="0"/>
                  <a:pt x="1194035" y="0"/>
                </a:cubicBezTo>
                <a:close/>
              </a:path>
            </a:pathLst>
          </a:custGeom>
          <a:noFill/>
          <a:ln w="28575">
            <a:noFill/>
          </a:ln>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6234868" y="1820369"/>
            <a:ext cx="5217173" cy="4351338"/>
          </a:xfrm>
        </p:spPr>
        <p:txBody>
          <a:bodyPr vert="horz" lIns="91440" tIns="45720" rIns="91440" bIns="45720" rtlCol="0">
            <a:normAutofit/>
          </a:bodyPr>
          <a:lstStyle/>
          <a:p>
            <a:r>
              <a:rPr lang="en-US" sz="2200" dirty="0"/>
              <a:t>Carnival, became a political movement as the desire for independence grew in the nation in the early 1900s.  Bans were made on masks and regulations were set on costumes.  Dance performances were also not allowed without a special license. </a:t>
            </a:r>
          </a:p>
          <a:p>
            <a:r>
              <a:rPr lang="en-US" sz="2200" dirty="0"/>
              <a:t>In the 1980s, it was revived and children and teens paraded through cities and towns.  It crosses ethnic and social lines, each group adding its own sounds and customs to the celebrations.  The Carnival has competitions, prizes and a Carnival Queen. </a:t>
            </a:r>
          </a:p>
        </p:txBody>
      </p:sp>
    </p:spTree>
    <p:extLst>
      <p:ext uri="{BB962C8B-B14F-4D97-AF65-F5344CB8AC3E}">
        <p14:creationId xmlns:p14="http://schemas.microsoft.com/office/powerpoint/2010/main" val="90925300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50981223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685049" y="805320"/>
            <a:ext cx="2695293" cy="2190031"/>
          </a:xfrm>
        </p:spPr>
        <p:txBody>
          <a:bodyPr vert="horz" lIns="91440" tIns="45720" rIns="91440" bIns="45720" rtlCol="0" anchor="ctr">
            <a:normAutofit/>
          </a:bodyPr>
          <a:lstStyle/>
          <a:p>
            <a:r>
              <a:rPr lang="en-US" sz="3200" kern="1200">
                <a:latin typeface="+mj-lt"/>
                <a:ea typeface="+mj-ea"/>
                <a:cs typeface="+mj-cs"/>
              </a:rPr>
              <a:t>The Gambia</a:t>
            </a:r>
          </a:p>
        </p:txBody>
      </p:sp>
      <p:pic>
        <p:nvPicPr>
          <p:cNvPr id="19460" name="Picture 4" descr="Flag of the Gambia | Britannica">
            <a:extLst>
              <a:ext uri="{FF2B5EF4-FFF2-40B4-BE49-F238E27FC236}">
                <a16:creationId xmlns:a16="http://schemas.microsoft.com/office/drawing/2014/main" id="{A6ED932A-F163-4596-BF23-BC7CCC3EE94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804" r="12790" b="4"/>
          <a:stretch/>
        </p:blipFill>
        <p:spPr bwMode="auto">
          <a:xfrm>
            <a:off x="685049" y="3384343"/>
            <a:ext cx="2744149" cy="2429060"/>
          </a:xfrm>
          <a:prstGeom prst="rect">
            <a:avLst/>
          </a:prstGeom>
          <a:noFill/>
          <a:extLst>
            <a:ext uri="{909E8E84-426E-40DD-AFC4-6F175D3DCCD1}">
              <a14:hiddenFill xmlns:a14="http://schemas.microsoft.com/office/drawing/2010/main">
                <a:solidFill>
                  <a:srgbClr val="FFFFFF"/>
                </a:solidFill>
              </a14:hiddenFill>
            </a:ext>
          </a:extLst>
        </p:spPr>
      </p:pic>
      <p:pic>
        <p:nvPicPr>
          <p:cNvPr id="19458" name="Picture 2" descr="The Gambia | Culture, Religion, Map, Language, Capital, History, &amp; People |  Britannica">
            <a:extLst>
              <a:ext uri="{FF2B5EF4-FFF2-40B4-BE49-F238E27FC236}">
                <a16:creationId xmlns:a16="http://schemas.microsoft.com/office/drawing/2014/main" id="{8529CC29-8C90-AC99-F140-FEAA9F1A8BC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569" r="10877" b="11"/>
          <a:stretch/>
        </p:blipFill>
        <p:spPr bwMode="auto">
          <a:xfrm>
            <a:off x="3727936" y="2187240"/>
            <a:ext cx="2429060" cy="2429060"/>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6477270" y="1130846"/>
            <a:ext cx="4974771" cy="4351338"/>
          </a:xfrm>
        </p:spPr>
        <p:txBody>
          <a:bodyPr vert="horz" lIns="91440" tIns="45720" rIns="91440" bIns="45720" rtlCol="0">
            <a:normAutofit/>
          </a:bodyPr>
          <a:lstStyle/>
          <a:p>
            <a:pPr indent="-228600" algn="l">
              <a:buFont typeface="Arial" panose="020B0604020202020204" pitchFamily="34" charset="0"/>
              <a:buChar char="•"/>
            </a:pPr>
            <a:r>
              <a:rPr lang="en-US" dirty="0"/>
              <a:t>Things We Will Learn:</a:t>
            </a:r>
          </a:p>
          <a:p>
            <a:pPr indent="-228600" algn="l">
              <a:buFont typeface="Arial" panose="020B0604020202020204" pitchFamily="34" charset="0"/>
              <a:buChar char="•"/>
            </a:pPr>
            <a:r>
              <a:rPr lang="en-US" dirty="0"/>
              <a:t>Geography</a:t>
            </a:r>
          </a:p>
          <a:p>
            <a:pPr indent="-228600" algn="l">
              <a:buFont typeface="Arial" panose="020B0604020202020204" pitchFamily="34" charset="0"/>
              <a:buChar char="•"/>
            </a:pPr>
            <a:r>
              <a:rPr lang="en-US" dirty="0"/>
              <a:t>Language</a:t>
            </a:r>
          </a:p>
          <a:p>
            <a:pPr indent="-228600" algn="l">
              <a:buFont typeface="Arial" panose="020B0604020202020204" pitchFamily="34" charset="0"/>
              <a:buChar char="•"/>
            </a:pPr>
            <a:r>
              <a:rPr lang="en-US" dirty="0"/>
              <a:t>Advancements for the World</a:t>
            </a:r>
          </a:p>
          <a:p>
            <a:pPr indent="-228600" algn="l">
              <a:buFont typeface="Arial" panose="020B0604020202020204" pitchFamily="34" charset="0"/>
              <a:buChar char="•"/>
            </a:pPr>
            <a:r>
              <a:rPr lang="en-US" dirty="0"/>
              <a:t>History</a:t>
            </a:r>
          </a:p>
          <a:p>
            <a:pPr indent="-228600" algn="l">
              <a:buFont typeface="Arial" panose="020B0604020202020204" pitchFamily="34" charset="0"/>
              <a:buChar char="•"/>
            </a:pPr>
            <a:r>
              <a:rPr lang="en-US" dirty="0"/>
              <a:t>Culture</a:t>
            </a:r>
          </a:p>
          <a:p>
            <a:pPr indent="-228600" algn="l">
              <a:buFont typeface="Arial" panose="020B0604020202020204" pitchFamily="34" charset="0"/>
              <a:buChar char="•"/>
            </a:pPr>
            <a:r>
              <a:rPr lang="en-US" dirty="0"/>
              <a:t>Current Events</a:t>
            </a:r>
          </a:p>
          <a:p>
            <a:pPr indent="-228600" algn="l">
              <a:buFont typeface="Arial" panose="020B0604020202020204" pitchFamily="34" charset="0"/>
              <a:buChar char="•"/>
            </a:pPr>
            <a:endParaRPr lang="en-US" dirty="0">
              <a:solidFill>
                <a:schemeClr val="bg1"/>
              </a:solidFill>
            </a:endParaRPr>
          </a:p>
        </p:txBody>
      </p:sp>
    </p:spTree>
    <p:extLst>
      <p:ext uri="{BB962C8B-B14F-4D97-AF65-F5344CB8AC3E}">
        <p14:creationId xmlns:p14="http://schemas.microsoft.com/office/powerpoint/2010/main" val="57386168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5400" kern="1200">
                <a:solidFill>
                  <a:schemeClr val="tx1"/>
                </a:solidFill>
                <a:latin typeface="+mj-lt"/>
                <a:ea typeface="+mj-ea"/>
                <a:cs typeface="+mj-cs"/>
              </a:rPr>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630936" y="2807208"/>
            <a:ext cx="3429000" cy="3410712"/>
          </a:xfrm>
        </p:spPr>
        <p:txBody>
          <a:bodyPr vert="horz" lIns="91440" tIns="45720" rIns="91440" bIns="45720" rtlCol="0" anchor="t">
            <a:normAutofit fontScale="92500" lnSpcReduction="10000"/>
          </a:bodyPr>
          <a:lstStyle/>
          <a:p>
            <a:r>
              <a:rPr lang="en-US" sz="2200" dirty="0"/>
              <a:t>Capital: Banjul</a:t>
            </a:r>
          </a:p>
          <a:p>
            <a:r>
              <a:rPr lang="en-US" sz="2200" dirty="0"/>
              <a:t>Language: English, </a:t>
            </a:r>
            <a:r>
              <a:rPr lang="en-US" sz="2200" dirty="0" err="1"/>
              <a:t>Mankinka</a:t>
            </a:r>
            <a:r>
              <a:rPr lang="en-US" sz="2200" dirty="0"/>
              <a:t>, Wolof, Fula, etc. </a:t>
            </a:r>
          </a:p>
          <a:p>
            <a:r>
              <a:rPr lang="en-US" sz="2200" dirty="0"/>
              <a:t>Exports: Peanuts, fish, cotton lint, palm</a:t>
            </a:r>
          </a:p>
          <a:p>
            <a:r>
              <a:rPr lang="en-US" sz="2200" dirty="0"/>
              <a:t>Fun Facts: Smallest country in mainland Africa, Agriculture is important, primarily Muslim, nine different tribes call this home.  </a:t>
            </a:r>
          </a:p>
        </p:txBody>
      </p:sp>
      <p:pic>
        <p:nvPicPr>
          <p:cNvPr id="22530" name="Picture 2" descr="What Is The Capital City Of The Gambia? - WorldAtlas">
            <a:extLst>
              <a:ext uri="{FF2B5EF4-FFF2-40B4-BE49-F238E27FC236}">
                <a16:creationId xmlns:a16="http://schemas.microsoft.com/office/drawing/2014/main" id="{19E6057A-595F-D1F7-EA2B-06D9679DC684}"/>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4654296" y="1124883"/>
            <a:ext cx="6903720" cy="4608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665166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a:latin typeface="+mj-lt"/>
                <a:ea typeface="+mj-ea"/>
                <a:cs typeface="+mj-cs"/>
              </a:rPr>
              <a:t>Country on Map</a:t>
            </a:r>
          </a:p>
        </p:txBody>
      </p:sp>
      <p:pic>
        <p:nvPicPr>
          <p:cNvPr id="20482" name="Picture 2" descr="Gambia location on the Africa map">
            <a:extLst>
              <a:ext uri="{FF2B5EF4-FFF2-40B4-BE49-F238E27FC236}">
                <a16:creationId xmlns:a16="http://schemas.microsoft.com/office/drawing/2014/main" id="{C43062AE-F5A0-8EBD-71FC-88D3381351C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571241" y="643466"/>
            <a:ext cx="5192849" cy="5568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50678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4048</Words>
  <Application>Microsoft Office PowerPoint</Application>
  <PresentationFormat>Widescreen</PresentationFormat>
  <Paragraphs>458</Paragraphs>
  <Slides>144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144</vt:i4>
      </vt:variant>
    </vt:vector>
  </HeadingPairs>
  <TitlesOfParts>
    <vt:vector size="148" baseType="lpstr">
      <vt:lpstr>Arial</vt:lpstr>
      <vt:lpstr>Calibri</vt:lpstr>
      <vt:lpstr>Calibri Light</vt:lpstr>
      <vt:lpstr>Office Theme</vt:lpstr>
      <vt:lpstr>Senegal</vt:lpstr>
      <vt:lpstr>Main Facts</vt:lpstr>
      <vt:lpstr>Lac Rose</vt:lpstr>
      <vt:lpstr>Stone Circles of Senegambia</vt:lpstr>
      <vt:lpstr>Killer Hippos</vt:lpstr>
      <vt:lpstr>Country on Map</vt:lpstr>
      <vt:lpstr>Country Geography</vt:lpstr>
      <vt:lpstr>Climate and Weather</vt:lpstr>
      <vt:lpstr>Animals</vt:lpstr>
      <vt:lpstr>African Spurred Tortoise</vt:lpstr>
      <vt:lpstr>Plants</vt:lpstr>
      <vt:lpstr>History Slides</vt:lpstr>
      <vt:lpstr>Europe</vt:lpstr>
      <vt:lpstr>Government</vt:lpstr>
      <vt:lpstr>Currency</vt:lpstr>
      <vt:lpstr>Religion</vt:lpstr>
      <vt:lpstr>Advancements</vt:lpstr>
      <vt:lpstr>People of Note</vt:lpstr>
      <vt:lpstr>Fashion</vt:lpstr>
      <vt:lpstr>Sports</vt:lpstr>
      <vt:lpstr>Food</vt:lpstr>
      <vt:lpstr>Music</vt:lpstr>
      <vt:lpstr>Art</vt:lpstr>
      <vt:lpstr>Literature</vt:lpstr>
      <vt:lpstr>Homes</vt:lpstr>
      <vt:lpstr>Festivals and Holidays</vt:lpstr>
      <vt:lpstr>Current Events</vt:lpstr>
      <vt:lpstr>Guinea</vt:lpstr>
      <vt:lpstr>Main Facts</vt:lpstr>
      <vt:lpstr>Country on Map</vt:lpstr>
      <vt:lpstr>Country Geography</vt:lpstr>
      <vt:lpstr>Niger River</vt:lpstr>
      <vt:lpstr>Climate and Weather</vt:lpstr>
      <vt:lpstr>Animals</vt:lpstr>
      <vt:lpstr>Pygmy Hippopotamus</vt:lpstr>
      <vt:lpstr>Plants</vt:lpstr>
      <vt:lpstr>History</vt:lpstr>
      <vt:lpstr>Government</vt:lpstr>
      <vt:lpstr>Currency</vt:lpstr>
      <vt:lpstr>Religion</vt:lpstr>
      <vt:lpstr>People of Note</vt:lpstr>
      <vt:lpstr>Customs</vt:lpstr>
      <vt:lpstr>Fashion</vt:lpstr>
      <vt:lpstr>Sports</vt:lpstr>
      <vt:lpstr>Food</vt:lpstr>
      <vt:lpstr>Music</vt:lpstr>
      <vt:lpstr>Art</vt:lpstr>
      <vt:lpstr>Literature</vt:lpstr>
      <vt:lpstr>Homes</vt:lpstr>
      <vt:lpstr>Festivals and Holidays</vt:lpstr>
      <vt:lpstr>Current Events</vt:lpstr>
      <vt:lpstr>Cote d’Ivoire</vt:lpstr>
      <vt:lpstr>Main Facts</vt:lpstr>
      <vt:lpstr>Country on Map</vt:lpstr>
      <vt:lpstr>Country Geography</vt:lpstr>
      <vt:lpstr>Grand-Bassam</vt:lpstr>
      <vt:lpstr>Climate and Weather</vt:lpstr>
      <vt:lpstr>Animals</vt:lpstr>
      <vt:lpstr>Bush Baby</vt:lpstr>
      <vt:lpstr>Plants</vt:lpstr>
      <vt:lpstr>History Slides</vt:lpstr>
      <vt:lpstr>Government</vt:lpstr>
      <vt:lpstr>Currency</vt:lpstr>
      <vt:lpstr>Religion</vt:lpstr>
      <vt:lpstr>People of Note</vt:lpstr>
      <vt:lpstr>Fashion</vt:lpstr>
      <vt:lpstr>Sports</vt:lpstr>
      <vt:lpstr>Food</vt:lpstr>
      <vt:lpstr>Music</vt:lpstr>
      <vt:lpstr>Art</vt:lpstr>
      <vt:lpstr>Literature</vt:lpstr>
      <vt:lpstr>Homes</vt:lpstr>
      <vt:lpstr>Festivals and Holidays</vt:lpstr>
      <vt:lpstr>Current Events</vt:lpstr>
      <vt:lpstr>Guinea Bessau</vt:lpstr>
      <vt:lpstr>Main Facts</vt:lpstr>
      <vt:lpstr>Country on Map</vt:lpstr>
      <vt:lpstr>Country Geography</vt:lpstr>
      <vt:lpstr>Orango-- Island</vt:lpstr>
      <vt:lpstr>Lagoas Cufada National Park</vt:lpstr>
      <vt:lpstr>Climate and Weather</vt:lpstr>
      <vt:lpstr>Animals</vt:lpstr>
      <vt:lpstr>West African Fiddler Crab</vt:lpstr>
      <vt:lpstr>Plants</vt:lpstr>
      <vt:lpstr>History</vt:lpstr>
      <vt:lpstr>Bijagos Islands, where women rule</vt:lpstr>
      <vt:lpstr>Government</vt:lpstr>
      <vt:lpstr>Currency</vt:lpstr>
      <vt:lpstr>Religion</vt:lpstr>
      <vt:lpstr>Fashion</vt:lpstr>
      <vt:lpstr>Sports</vt:lpstr>
      <vt:lpstr>Food</vt:lpstr>
      <vt:lpstr>Music</vt:lpstr>
      <vt:lpstr>Art</vt:lpstr>
      <vt:lpstr>Festivals and Holidays</vt:lpstr>
      <vt:lpstr>Current Events</vt:lpstr>
      <vt:lpstr>The Gambia</vt:lpstr>
      <vt:lpstr>Main Facts</vt:lpstr>
      <vt:lpstr>Country on Map</vt:lpstr>
      <vt:lpstr>Country Geography</vt:lpstr>
      <vt:lpstr>Climate and Weather</vt:lpstr>
      <vt:lpstr>Places to See</vt:lpstr>
      <vt:lpstr>Animals</vt:lpstr>
      <vt:lpstr>Aardvark</vt:lpstr>
      <vt:lpstr>Plants</vt:lpstr>
      <vt:lpstr>History Slides</vt:lpstr>
      <vt:lpstr>Currency</vt:lpstr>
      <vt:lpstr>Religion</vt:lpstr>
      <vt:lpstr>Customs</vt:lpstr>
      <vt:lpstr>Fashion</vt:lpstr>
      <vt:lpstr>Sports</vt:lpstr>
      <vt:lpstr>Food</vt:lpstr>
      <vt:lpstr>Music</vt:lpstr>
      <vt:lpstr>Art</vt:lpstr>
      <vt:lpstr>Literature</vt:lpstr>
      <vt:lpstr>Homes</vt:lpstr>
      <vt:lpstr>Festivals and Holidays</vt:lpstr>
      <vt:lpstr>Current Events</vt:lpstr>
      <vt:lpstr>Togo</vt:lpstr>
      <vt:lpstr>Main Facts</vt:lpstr>
      <vt:lpstr>Koutammakou</vt:lpstr>
      <vt:lpstr>Ivory Trade, What Is It? Why Is It Bad?</vt:lpstr>
      <vt:lpstr>What is Voodoo? </vt:lpstr>
      <vt:lpstr>Country on Map</vt:lpstr>
      <vt:lpstr>Country Geography</vt:lpstr>
      <vt:lpstr>Climate and Weather</vt:lpstr>
      <vt:lpstr>Animals</vt:lpstr>
      <vt:lpstr>Diana Monkey</vt:lpstr>
      <vt:lpstr>Plants</vt:lpstr>
      <vt:lpstr>History </vt:lpstr>
      <vt:lpstr>Government</vt:lpstr>
      <vt:lpstr>Currency</vt:lpstr>
      <vt:lpstr>Religion</vt:lpstr>
      <vt:lpstr>Advancements</vt:lpstr>
      <vt:lpstr>People of Note</vt:lpstr>
      <vt:lpstr>Customs</vt:lpstr>
      <vt:lpstr>Fashion</vt:lpstr>
      <vt:lpstr>Sports</vt:lpstr>
      <vt:lpstr>Food</vt:lpstr>
      <vt:lpstr>Music</vt:lpstr>
      <vt:lpstr>Art</vt:lpstr>
      <vt:lpstr>Literature</vt:lpstr>
      <vt:lpstr>Homes</vt:lpstr>
      <vt:lpstr>Festivals and Holidays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Senegal</dc:title>
  <dc:creator>Kristin Parrish</dc:creator>
  <cp:lastModifiedBy>Kristin Parrish</cp:lastModifiedBy>
  <cp:revision>1</cp:revision>
  <dcterms:created xsi:type="dcterms:W3CDTF">2023-07-18T17:10:12Z</dcterms:created>
  <dcterms:modified xsi:type="dcterms:W3CDTF">2023-07-18T17:15:36Z</dcterms:modified>
</cp:coreProperties>
</file>