
<file path=[Content_Types].xml><?xml version="1.0" encoding="utf-8"?>
<Types xmlns="http://schemas.openxmlformats.org/package/2006/content-types">
  <Default Extension="bin" ContentType="image/unknown"/>
  <Default Extension="gif" ContentType="image/gif"/>
  <Default Extension="jpeg" ContentType="image/jpeg"/>
  <Default Extension="jpg" ContentType="image/jpeg"/>
  <Default Extension="png" ContentType="image/png"/>
  <Default Extension="ppm"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49" r:id="rId2"/>
    <p:sldId id="350" r:id="rId3"/>
    <p:sldId id="412" r:id="rId4"/>
    <p:sldId id="257" r:id="rId5"/>
    <p:sldId id="258" r:id="rId6"/>
    <p:sldId id="259" r:id="rId7"/>
    <p:sldId id="260" r:id="rId8"/>
    <p:sldId id="414" r:id="rId9"/>
    <p:sldId id="415" r:id="rId10"/>
    <p:sldId id="261" r:id="rId11"/>
    <p:sldId id="263" r:id="rId12"/>
    <p:sldId id="264" r:id="rId13"/>
    <p:sldId id="265" r:id="rId14"/>
    <p:sldId id="266" r:id="rId15"/>
    <p:sldId id="726" r:id="rId16"/>
    <p:sldId id="267" r:id="rId17"/>
    <p:sldId id="269" r:id="rId18"/>
    <p:sldId id="270" r:id="rId19"/>
    <p:sldId id="271" r:id="rId20"/>
    <p:sldId id="272" r:id="rId21"/>
    <p:sldId id="273" r:id="rId22"/>
    <p:sldId id="274" r:id="rId23"/>
    <p:sldId id="275" r:id="rId24"/>
    <p:sldId id="276" r:id="rId25"/>
    <p:sldId id="277" r:id="rId26"/>
    <p:sldId id="280" r:id="rId27"/>
    <p:sldId id="281" r:id="rId28"/>
    <p:sldId id="282" r:id="rId29"/>
    <p:sldId id="283" r:id="rId30"/>
    <p:sldId id="285" r:id="rId31"/>
    <p:sldId id="284" r:id="rId32"/>
    <p:sldId id="286" r:id="rId33"/>
    <p:sldId id="287" r:id="rId34"/>
    <p:sldId id="288" r:id="rId35"/>
    <p:sldId id="289" r:id="rId36"/>
    <p:sldId id="727" r:id="rId37"/>
    <p:sldId id="290" r:id="rId38"/>
    <p:sldId id="291" r:id="rId39"/>
    <p:sldId id="292" r:id="rId40"/>
    <p:sldId id="293" r:id="rId41"/>
    <p:sldId id="294" r:id="rId42"/>
    <p:sldId id="295" r:id="rId43"/>
    <p:sldId id="296" r:id="rId44"/>
    <p:sldId id="297" r:id="rId45"/>
    <p:sldId id="298" r:id="rId46"/>
    <p:sldId id="299" r:id="rId47"/>
    <p:sldId id="300" r:id="rId48"/>
    <p:sldId id="303" r:id="rId49"/>
    <p:sldId id="304" r:id="rId50"/>
    <p:sldId id="305" r:id="rId51"/>
    <p:sldId id="306" r:id="rId52"/>
    <p:sldId id="307" r:id="rId53"/>
    <p:sldId id="309" r:id="rId54"/>
    <p:sldId id="310" r:id="rId55"/>
    <p:sldId id="311" r:id="rId56"/>
    <p:sldId id="312" r:id="rId57"/>
    <p:sldId id="313" r:id="rId58"/>
    <p:sldId id="315" r:id="rId59"/>
    <p:sldId id="316" r:id="rId60"/>
    <p:sldId id="317" r:id="rId61"/>
    <p:sldId id="318" r:id="rId62"/>
    <p:sldId id="319" r:id="rId63"/>
    <p:sldId id="320" r:id="rId64"/>
    <p:sldId id="321" r:id="rId65"/>
    <p:sldId id="322" r:id="rId66"/>
    <p:sldId id="323" r:id="rId67"/>
    <p:sldId id="326" r:id="rId68"/>
    <p:sldId id="327" r:id="rId69"/>
    <p:sldId id="328" r:id="rId70"/>
    <p:sldId id="329" r:id="rId71"/>
    <p:sldId id="331" r:id="rId72"/>
    <p:sldId id="330" r:id="rId73"/>
    <p:sldId id="332" r:id="rId74"/>
    <p:sldId id="333" r:id="rId75"/>
    <p:sldId id="334" r:id="rId76"/>
    <p:sldId id="335" r:id="rId77"/>
    <p:sldId id="728" r:id="rId78"/>
    <p:sldId id="336" r:id="rId79"/>
    <p:sldId id="338" r:id="rId80"/>
    <p:sldId id="339" r:id="rId81"/>
    <p:sldId id="340" r:id="rId82"/>
    <p:sldId id="341" r:id="rId83"/>
    <p:sldId id="342" r:id="rId84"/>
    <p:sldId id="343" r:id="rId85"/>
    <p:sldId id="344" r:id="rId86"/>
    <p:sldId id="345" r:id="rId87"/>
    <p:sldId id="346" r:id="rId88"/>
    <p:sldId id="256" r:id="rId89"/>
    <p:sldId id="442" r:id="rId90"/>
    <p:sldId id="443" r:id="rId91"/>
    <p:sldId id="444" r:id="rId92"/>
    <p:sldId id="730" r:id="rId93"/>
    <p:sldId id="731" r:id="rId94"/>
    <p:sldId id="732" r:id="rId95"/>
    <p:sldId id="445" r:id="rId96"/>
    <p:sldId id="262" r:id="rId97"/>
    <p:sldId id="446" r:id="rId98"/>
    <p:sldId id="447" r:id="rId99"/>
    <p:sldId id="448" r:id="rId100"/>
    <p:sldId id="733" r:id="rId101"/>
    <p:sldId id="449" r:id="rId102"/>
    <p:sldId id="450" r:id="rId103"/>
    <p:sldId id="451" r:id="rId104"/>
    <p:sldId id="454" r:id="rId105"/>
    <p:sldId id="455" r:id="rId106"/>
    <p:sldId id="456" r:id="rId107"/>
    <p:sldId id="457" r:id="rId108"/>
    <p:sldId id="458" r:id="rId109"/>
    <p:sldId id="459" r:id="rId110"/>
    <p:sldId id="461" r:id="rId111"/>
    <p:sldId id="462" r:id="rId112"/>
    <p:sldId id="463" r:id="rId113"/>
    <p:sldId id="466" r:id="rId114"/>
    <p:sldId id="467" r:id="rId115"/>
    <p:sldId id="734" r:id="rId116"/>
    <p:sldId id="468" r:id="rId117"/>
    <p:sldId id="469" r:id="rId118"/>
    <p:sldId id="470" r:id="rId119"/>
    <p:sldId id="471" r:id="rId120"/>
    <p:sldId id="472" r:id="rId121"/>
    <p:sldId id="473" r:id="rId122"/>
    <p:sldId id="474" r:id="rId123"/>
    <p:sldId id="736" r:id="rId124"/>
    <p:sldId id="475" r:id="rId125"/>
    <p:sldId id="476" r:id="rId126"/>
    <p:sldId id="477" r:id="rId127"/>
    <p:sldId id="478" r:id="rId128"/>
    <p:sldId id="479" r:id="rId129"/>
    <p:sldId id="481" r:id="rId130"/>
    <p:sldId id="482" r:id="rId131"/>
    <p:sldId id="483" r:id="rId132"/>
    <p:sldId id="484" r:id="rId133"/>
    <p:sldId id="485" r:id="rId134"/>
    <p:sldId id="486" r:id="rId135"/>
    <p:sldId id="487" r:id="rId136"/>
    <p:sldId id="489" r:id="rId137"/>
    <p:sldId id="492" r:id="rId138"/>
    <p:sldId id="493" r:id="rId139"/>
    <p:sldId id="737" r:id="rId140"/>
    <p:sldId id="494" r:id="rId141"/>
    <p:sldId id="495" r:id="rId142"/>
    <p:sldId id="738" r:id="rId143"/>
    <p:sldId id="739" r:id="rId144"/>
    <p:sldId id="496" r:id="rId145"/>
    <p:sldId id="497" r:id="rId146"/>
    <p:sldId id="498" r:id="rId147"/>
    <p:sldId id="499" r:id="rId148"/>
    <p:sldId id="500" r:id="rId149"/>
    <p:sldId id="501" r:id="rId150"/>
    <p:sldId id="502" r:id="rId151"/>
    <p:sldId id="503" r:id="rId152"/>
    <p:sldId id="506" r:id="rId153"/>
    <p:sldId id="507" r:id="rId154"/>
    <p:sldId id="508" r:id="rId155"/>
    <p:sldId id="509" r:id="rId156"/>
    <p:sldId id="510" r:id="rId157"/>
    <p:sldId id="511" r:id="rId158"/>
    <p:sldId id="512" r:id="rId159"/>
    <p:sldId id="513" r:id="rId160"/>
    <p:sldId id="514" r:id="rId161"/>
    <p:sldId id="515" r:id="rId16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64" d="100"/>
          <a:sy n="64" d="100"/>
        </p:scale>
        <p:origin x="748"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slide" Target="slides/slide153.xml"/><Relationship Id="rId159" Type="http://schemas.openxmlformats.org/officeDocument/2006/relationships/slide" Target="slides/slide158.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theme" Target="theme/theme1.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slide" Target="slides/slide147.xml"/><Relationship Id="rId151" Type="http://schemas.openxmlformats.org/officeDocument/2006/relationships/slide" Target="slides/slide150.xml"/><Relationship Id="rId156" Type="http://schemas.openxmlformats.org/officeDocument/2006/relationships/slide" Target="slides/slide155.xml"/><Relationship Id="rId16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presProps" Target="presProps.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DF528F-7225-4849-9D7D-82611BED027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837EFDF-9CDD-4CE7-A209-BE81A8A60BF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B2EC631-75A6-4A16-AE68-105C9252D4F2}"/>
              </a:ext>
            </a:extLst>
          </p:cNvPr>
          <p:cNvSpPr>
            <a:spLocks noGrp="1"/>
          </p:cNvSpPr>
          <p:nvPr>
            <p:ph type="dt" sz="half" idx="10"/>
          </p:nvPr>
        </p:nvSpPr>
        <p:spPr/>
        <p:txBody>
          <a:bodyPr/>
          <a:lstStyle/>
          <a:p>
            <a:fld id="{C82A2725-61F4-4DD7-A7D7-4CECBF9AE80A}" type="datetimeFigureOut">
              <a:rPr lang="en-US" smtClean="0"/>
              <a:t>7/18/2023</a:t>
            </a:fld>
            <a:endParaRPr lang="en-US"/>
          </a:p>
        </p:txBody>
      </p:sp>
      <p:sp>
        <p:nvSpPr>
          <p:cNvPr id="5" name="Footer Placeholder 4">
            <a:extLst>
              <a:ext uri="{FF2B5EF4-FFF2-40B4-BE49-F238E27FC236}">
                <a16:creationId xmlns:a16="http://schemas.microsoft.com/office/drawing/2014/main" id="{AE2025A6-4A60-43AE-B901-E5168523A7B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D569881-4346-4B2B-A39E-EB12CD32495F}"/>
              </a:ext>
            </a:extLst>
          </p:cNvPr>
          <p:cNvSpPr>
            <a:spLocks noGrp="1"/>
          </p:cNvSpPr>
          <p:nvPr>
            <p:ph type="sldNum" sz="quarter" idx="12"/>
          </p:nvPr>
        </p:nvSpPr>
        <p:spPr/>
        <p:txBody>
          <a:bodyPr/>
          <a:lstStyle/>
          <a:p>
            <a:fld id="{E98F8830-E7C5-42BB-B67D-22E354B17B63}" type="slidenum">
              <a:rPr lang="en-US" smtClean="0"/>
              <a:t>‹#›</a:t>
            </a:fld>
            <a:endParaRPr lang="en-US"/>
          </a:p>
        </p:txBody>
      </p:sp>
    </p:spTree>
    <p:extLst>
      <p:ext uri="{BB962C8B-B14F-4D97-AF65-F5344CB8AC3E}">
        <p14:creationId xmlns:p14="http://schemas.microsoft.com/office/powerpoint/2010/main" val="41930547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B9C7EA-7EBF-42A6-8C04-E895C110323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0F5A831-C2CA-4D72-BCB3-0D47EAC8549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B6E0C0B-30C3-47A1-93D4-BC90F6C28463}"/>
              </a:ext>
            </a:extLst>
          </p:cNvPr>
          <p:cNvSpPr>
            <a:spLocks noGrp="1"/>
          </p:cNvSpPr>
          <p:nvPr>
            <p:ph type="dt" sz="half" idx="10"/>
          </p:nvPr>
        </p:nvSpPr>
        <p:spPr/>
        <p:txBody>
          <a:bodyPr/>
          <a:lstStyle/>
          <a:p>
            <a:fld id="{C82A2725-61F4-4DD7-A7D7-4CECBF9AE80A}" type="datetimeFigureOut">
              <a:rPr lang="en-US" smtClean="0"/>
              <a:t>7/18/2023</a:t>
            </a:fld>
            <a:endParaRPr lang="en-US"/>
          </a:p>
        </p:txBody>
      </p:sp>
      <p:sp>
        <p:nvSpPr>
          <p:cNvPr id="5" name="Footer Placeholder 4">
            <a:extLst>
              <a:ext uri="{FF2B5EF4-FFF2-40B4-BE49-F238E27FC236}">
                <a16:creationId xmlns:a16="http://schemas.microsoft.com/office/drawing/2014/main" id="{BCCAC0EC-844D-44FC-9B96-8199EE315AC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A141F37-5E8E-4E74-B15C-854B7E46D8B0}"/>
              </a:ext>
            </a:extLst>
          </p:cNvPr>
          <p:cNvSpPr>
            <a:spLocks noGrp="1"/>
          </p:cNvSpPr>
          <p:nvPr>
            <p:ph type="sldNum" sz="quarter" idx="12"/>
          </p:nvPr>
        </p:nvSpPr>
        <p:spPr/>
        <p:txBody>
          <a:bodyPr/>
          <a:lstStyle/>
          <a:p>
            <a:fld id="{E98F8830-E7C5-42BB-B67D-22E354B17B63}" type="slidenum">
              <a:rPr lang="en-US" smtClean="0"/>
              <a:t>‹#›</a:t>
            </a:fld>
            <a:endParaRPr lang="en-US"/>
          </a:p>
        </p:txBody>
      </p:sp>
    </p:spTree>
    <p:extLst>
      <p:ext uri="{BB962C8B-B14F-4D97-AF65-F5344CB8AC3E}">
        <p14:creationId xmlns:p14="http://schemas.microsoft.com/office/powerpoint/2010/main" val="37576145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0799E6E-C41E-47B5-B31A-A8BD3F8B2C6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6CD7A05-9D77-4B4E-8E24-4520E42EEA7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8A27C1E-789F-4E09-B424-3F1446B0AD53}"/>
              </a:ext>
            </a:extLst>
          </p:cNvPr>
          <p:cNvSpPr>
            <a:spLocks noGrp="1"/>
          </p:cNvSpPr>
          <p:nvPr>
            <p:ph type="dt" sz="half" idx="10"/>
          </p:nvPr>
        </p:nvSpPr>
        <p:spPr/>
        <p:txBody>
          <a:bodyPr/>
          <a:lstStyle/>
          <a:p>
            <a:fld id="{C82A2725-61F4-4DD7-A7D7-4CECBF9AE80A}" type="datetimeFigureOut">
              <a:rPr lang="en-US" smtClean="0"/>
              <a:t>7/18/2023</a:t>
            </a:fld>
            <a:endParaRPr lang="en-US"/>
          </a:p>
        </p:txBody>
      </p:sp>
      <p:sp>
        <p:nvSpPr>
          <p:cNvPr id="5" name="Footer Placeholder 4">
            <a:extLst>
              <a:ext uri="{FF2B5EF4-FFF2-40B4-BE49-F238E27FC236}">
                <a16:creationId xmlns:a16="http://schemas.microsoft.com/office/drawing/2014/main" id="{47C02392-3379-4AE6-BE2B-5FCA5250047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7D196ED-E2D1-4AEE-BF0F-3A9A9845BBD6}"/>
              </a:ext>
            </a:extLst>
          </p:cNvPr>
          <p:cNvSpPr>
            <a:spLocks noGrp="1"/>
          </p:cNvSpPr>
          <p:nvPr>
            <p:ph type="sldNum" sz="quarter" idx="12"/>
          </p:nvPr>
        </p:nvSpPr>
        <p:spPr/>
        <p:txBody>
          <a:bodyPr/>
          <a:lstStyle/>
          <a:p>
            <a:fld id="{E98F8830-E7C5-42BB-B67D-22E354B17B63}" type="slidenum">
              <a:rPr lang="en-US" smtClean="0"/>
              <a:t>‹#›</a:t>
            </a:fld>
            <a:endParaRPr lang="en-US"/>
          </a:p>
        </p:txBody>
      </p:sp>
    </p:spTree>
    <p:extLst>
      <p:ext uri="{BB962C8B-B14F-4D97-AF65-F5344CB8AC3E}">
        <p14:creationId xmlns:p14="http://schemas.microsoft.com/office/powerpoint/2010/main" val="9637498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220BE6-CEEC-4926-8D74-2CD60A6D3EE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B87987F-3A33-4F69-9288-7A83C247B50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85405E3-2EDE-4884-ADC3-25D995F9C4A3}"/>
              </a:ext>
            </a:extLst>
          </p:cNvPr>
          <p:cNvSpPr>
            <a:spLocks noGrp="1"/>
          </p:cNvSpPr>
          <p:nvPr>
            <p:ph type="dt" sz="half" idx="10"/>
          </p:nvPr>
        </p:nvSpPr>
        <p:spPr/>
        <p:txBody>
          <a:bodyPr/>
          <a:lstStyle/>
          <a:p>
            <a:fld id="{C82A2725-61F4-4DD7-A7D7-4CECBF9AE80A}" type="datetimeFigureOut">
              <a:rPr lang="en-US" smtClean="0"/>
              <a:t>7/18/2023</a:t>
            </a:fld>
            <a:endParaRPr lang="en-US"/>
          </a:p>
        </p:txBody>
      </p:sp>
      <p:sp>
        <p:nvSpPr>
          <p:cNvPr id="5" name="Footer Placeholder 4">
            <a:extLst>
              <a:ext uri="{FF2B5EF4-FFF2-40B4-BE49-F238E27FC236}">
                <a16:creationId xmlns:a16="http://schemas.microsoft.com/office/drawing/2014/main" id="{02647809-DDE7-42FD-B58F-99DC53DFA9A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8F082BB-792C-40C4-A996-7A3020723731}"/>
              </a:ext>
            </a:extLst>
          </p:cNvPr>
          <p:cNvSpPr>
            <a:spLocks noGrp="1"/>
          </p:cNvSpPr>
          <p:nvPr>
            <p:ph type="sldNum" sz="quarter" idx="12"/>
          </p:nvPr>
        </p:nvSpPr>
        <p:spPr/>
        <p:txBody>
          <a:bodyPr/>
          <a:lstStyle/>
          <a:p>
            <a:fld id="{E98F8830-E7C5-42BB-B67D-22E354B17B63}" type="slidenum">
              <a:rPr lang="en-US" smtClean="0"/>
              <a:t>‹#›</a:t>
            </a:fld>
            <a:endParaRPr lang="en-US"/>
          </a:p>
        </p:txBody>
      </p:sp>
    </p:spTree>
    <p:extLst>
      <p:ext uri="{BB962C8B-B14F-4D97-AF65-F5344CB8AC3E}">
        <p14:creationId xmlns:p14="http://schemas.microsoft.com/office/powerpoint/2010/main" val="5868774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1B76C3-9E37-4688-9E7D-C0952547605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C9A705A-C70B-4ACE-A976-D5B1648E72C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78B5868-9D32-482C-B6EE-833F09DF3D9A}"/>
              </a:ext>
            </a:extLst>
          </p:cNvPr>
          <p:cNvSpPr>
            <a:spLocks noGrp="1"/>
          </p:cNvSpPr>
          <p:nvPr>
            <p:ph type="dt" sz="half" idx="10"/>
          </p:nvPr>
        </p:nvSpPr>
        <p:spPr/>
        <p:txBody>
          <a:bodyPr/>
          <a:lstStyle/>
          <a:p>
            <a:fld id="{C82A2725-61F4-4DD7-A7D7-4CECBF9AE80A}" type="datetimeFigureOut">
              <a:rPr lang="en-US" smtClean="0"/>
              <a:t>7/18/2023</a:t>
            </a:fld>
            <a:endParaRPr lang="en-US"/>
          </a:p>
        </p:txBody>
      </p:sp>
      <p:sp>
        <p:nvSpPr>
          <p:cNvPr id="5" name="Footer Placeholder 4">
            <a:extLst>
              <a:ext uri="{FF2B5EF4-FFF2-40B4-BE49-F238E27FC236}">
                <a16:creationId xmlns:a16="http://schemas.microsoft.com/office/drawing/2014/main" id="{D2D0A8C6-C547-4F05-B239-ECFEB0EA627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9E58463-A906-45F8-B381-92A09B9758F2}"/>
              </a:ext>
            </a:extLst>
          </p:cNvPr>
          <p:cNvSpPr>
            <a:spLocks noGrp="1"/>
          </p:cNvSpPr>
          <p:nvPr>
            <p:ph type="sldNum" sz="quarter" idx="12"/>
          </p:nvPr>
        </p:nvSpPr>
        <p:spPr/>
        <p:txBody>
          <a:bodyPr/>
          <a:lstStyle/>
          <a:p>
            <a:fld id="{E98F8830-E7C5-42BB-B67D-22E354B17B63}" type="slidenum">
              <a:rPr lang="en-US" smtClean="0"/>
              <a:t>‹#›</a:t>
            </a:fld>
            <a:endParaRPr lang="en-US"/>
          </a:p>
        </p:txBody>
      </p:sp>
    </p:spTree>
    <p:extLst>
      <p:ext uri="{BB962C8B-B14F-4D97-AF65-F5344CB8AC3E}">
        <p14:creationId xmlns:p14="http://schemas.microsoft.com/office/powerpoint/2010/main" val="20617651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02FD5E-7882-42C5-BF20-69F045EEC02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6AD2C98-FCA1-41BC-B9E1-9A392A10A68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2E384C7-B529-4029-A169-EB2D7637D7D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ECA71B6-6324-4164-8213-45046662C73E}"/>
              </a:ext>
            </a:extLst>
          </p:cNvPr>
          <p:cNvSpPr>
            <a:spLocks noGrp="1"/>
          </p:cNvSpPr>
          <p:nvPr>
            <p:ph type="dt" sz="half" idx="10"/>
          </p:nvPr>
        </p:nvSpPr>
        <p:spPr/>
        <p:txBody>
          <a:bodyPr/>
          <a:lstStyle/>
          <a:p>
            <a:fld id="{C82A2725-61F4-4DD7-A7D7-4CECBF9AE80A}" type="datetimeFigureOut">
              <a:rPr lang="en-US" smtClean="0"/>
              <a:t>7/18/2023</a:t>
            </a:fld>
            <a:endParaRPr lang="en-US"/>
          </a:p>
        </p:txBody>
      </p:sp>
      <p:sp>
        <p:nvSpPr>
          <p:cNvPr id="6" name="Footer Placeholder 5">
            <a:extLst>
              <a:ext uri="{FF2B5EF4-FFF2-40B4-BE49-F238E27FC236}">
                <a16:creationId xmlns:a16="http://schemas.microsoft.com/office/drawing/2014/main" id="{4F19E5BE-FD5F-42BF-97A1-5A68B1DC6BB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6720877-7A1C-4B45-87E4-521893195F38}"/>
              </a:ext>
            </a:extLst>
          </p:cNvPr>
          <p:cNvSpPr>
            <a:spLocks noGrp="1"/>
          </p:cNvSpPr>
          <p:nvPr>
            <p:ph type="sldNum" sz="quarter" idx="12"/>
          </p:nvPr>
        </p:nvSpPr>
        <p:spPr/>
        <p:txBody>
          <a:bodyPr/>
          <a:lstStyle/>
          <a:p>
            <a:fld id="{E98F8830-E7C5-42BB-B67D-22E354B17B63}" type="slidenum">
              <a:rPr lang="en-US" smtClean="0"/>
              <a:t>‹#›</a:t>
            </a:fld>
            <a:endParaRPr lang="en-US"/>
          </a:p>
        </p:txBody>
      </p:sp>
    </p:spTree>
    <p:extLst>
      <p:ext uri="{BB962C8B-B14F-4D97-AF65-F5344CB8AC3E}">
        <p14:creationId xmlns:p14="http://schemas.microsoft.com/office/powerpoint/2010/main" val="6502096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8D4EB1-78FF-42AE-8EE9-0DC8D6FC6EE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D6D5ECD-0629-4123-ADEF-888D596AE74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D81E4FB-3595-4673-BF4C-9BC90A562E4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FFB4B60-8A08-4EA3-ABDF-727EDB55CE9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712BB54-F4F4-48C5-A71E-CF5F13690CB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D6320C0-99D6-47D8-ABCD-70FFE2691A78}"/>
              </a:ext>
            </a:extLst>
          </p:cNvPr>
          <p:cNvSpPr>
            <a:spLocks noGrp="1"/>
          </p:cNvSpPr>
          <p:nvPr>
            <p:ph type="dt" sz="half" idx="10"/>
          </p:nvPr>
        </p:nvSpPr>
        <p:spPr/>
        <p:txBody>
          <a:bodyPr/>
          <a:lstStyle/>
          <a:p>
            <a:fld id="{C82A2725-61F4-4DD7-A7D7-4CECBF9AE80A}" type="datetimeFigureOut">
              <a:rPr lang="en-US" smtClean="0"/>
              <a:t>7/18/2023</a:t>
            </a:fld>
            <a:endParaRPr lang="en-US"/>
          </a:p>
        </p:txBody>
      </p:sp>
      <p:sp>
        <p:nvSpPr>
          <p:cNvPr id="8" name="Footer Placeholder 7">
            <a:extLst>
              <a:ext uri="{FF2B5EF4-FFF2-40B4-BE49-F238E27FC236}">
                <a16:creationId xmlns:a16="http://schemas.microsoft.com/office/drawing/2014/main" id="{C3E65AC6-25AE-4497-95C0-A91F074DEFD1}"/>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BD402AD-341B-44B6-9A22-4CF13BB39B68}"/>
              </a:ext>
            </a:extLst>
          </p:cNvPr>
          <p:cNvSpPr>
            <a:spLocks noGrp="1"/>
          </p:cNvSpPr>
          <p:nvPr>
            <p:ph type="sldNum" sz="quarter" idx="12"/>
          </p:nvPr>
        </p:nvSpPr>
        <p:spPr/>
        <p:txBody>
          <a:bodyPr/>
          <a:lstStyle/>
          <a:p>
            <a:fld id="{E98F8830-E7C5-42BB-B67D-22E354B17B63}" type="slidenum">
              <a:rPr lang="en-US" smtClean="0"/>
              <a:t>‹#›</a:t>
            </a:fld>
            <a:endParaRPr lang="en-US"/>
          </a:p>
        </p:txBody>
      </p:sp>
    </p:spTree>
    <p:extLst>
      <p:ext uri="{BB962C8B-B14F-4D97-AF65-F5344CB8AC3E}">
        <p14:creationId xmlns:p14="http://schemas.microsoft.com/office/powerpoint/2010/main" val="31768894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15FD78-67D0-4393-84E5-1F8E5D9BEB6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1BF9074-0EF0-48B7-B486-C5AC09D337F8}"/>
              </a:ext>
            </a:extLst>
          </p:cNvPr>
          <p:cNvSpPr>
            <a:spLocks noGrp="1"/>
          </p:cNvSpPr>
          <p:nvPr>
            <p:ph type="dt" sz="half" idx="10"/>
          </p:nvPr>
        </p:nvSpPr>
        <p:spPr/>
        <p:txBody>
          <a:bodyPr/>
          <a:lstStyle/>
          <a:p>
            <a:fld id="{C82A2725-61F4-4DD7-A7D7-4CECBF9AE80A}" type="datetimeFigureOut">
              <a:rPr lang="en-US" smtClean="0"/>
              <a:t>7/18/2023</a:t>
            </a:fld>
            <a:endParaRPr lang="en-US"/>
          </a:p>
        </p:txBody>
      </p:sp>
      <p:sp>
        <p:nvSpPr>
          <p:cNvPr id="4" name="Footer Placeholder 3">
            <a:extLst>
              <a:ext uri="{FF2B5EF4-FFF2-40B4-BE49-F238E27FC236}">
                <a16:creationId xmlns:a16="http://schemas.microsoft.com/office/drawing/2014/main" id="{29383042-7F2B-4837-B8C1-DFAC69FB5BC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99FF6FD-A53C-4B73-98BC-358AE2BA5062}"/>
              </a:ext>
            </a:extLst>
          </p:cNvPr>
          <p:cNvSpPr>
            <a:spLocks noGrp="1"/>
          </p:cNvSpPr>
          <p:nvPr>
            <p:ph type="sldNum" sz="quarter" idx="12"/>
          </p:nvPr>
        </p:nvSpPr>
        <p:spPr/>
        <p:txBody>
          <a:bodyPr/>
          <a:lstStyle/>
          <a:p>
            <a:fld id="{E98F8830-E7C5-42BB-B67D-22E354B17B63}" type="slidenum">
              <a:rPr lang="en-US" smtClean="0"/>
              <a:t>‹#›</a:t>
            </a:fld>
            <a:endParaRPr lang="en-US"/>
          </a:p>
        </p:txBody>
      </p:sp>
    </p:spTree>
    <p:extLst>
      <p:ext uri="{BB962C8B-B14F-4D97-AF65-F5344CB8AC3E}">
        <p14:creationId xmlns:p14="http://schemas.microsoft.com/office/powerpoint/2010/main" val="5897560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0F1AE15-ADA4-4318-84E7-D876D3A2B481}"/>
              </a:ext>
            </a:extLst>
          </p:cNvPr>
          <p:cNvSpPr>
            <a:spLocks noGrp="1"/>
          </p:cNvSpPr>
          <p:nvPr>
            <p:ph type="dt" sz="half" idx="10"/>
          </p:nvPr>
        </p:nvSpPr>
        <p:spPr/>
        <p:txBody>
          <a:bodyPr/>
          <a:lstStyle/>
          <a:p>
            <a:fld id="{C82A2725-61F4-4DD7-A7D7-4CECBF9AE80A}" type="datetimeFigureOut">
              <a:rPr lang="en-US" smtClean="0"/>
              <a:t>7/18/2023</a:t>
            </a:fld>
            <a:endParaRPr lang="en-US"/>
          </a:p>
        </p:txBody>
      </p:sp>
      <p:sp>
        <p:nvSpPr>
          <p:cNvPr id="3" name="Footer Placeholder 2">
            <a:extLst>
              <a:ext uri="{FF2B5EF4-FFF2-40B4-BE49-F238E27FC236}">
                <a16:creationId xmlns:a16="http://schemas.microsoft.com/office/drawing/2014/main" id="{63D76C17-4816-44DE-BAAC-1F1A47D522E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B84CAF67-C2D0-407F-8A1C-7DF39AB6F1D9}"/>
              </a:ext>
            </a:extLst>
          </p:cNvPr>
          <p:cNvSpPr>
            <a:spLocks noGrp="1"/>
          </p:cNvSpPr>
          <p:nvPr>
            <p:ph type="sldNum" sz="quarter" idx="12"/>
          </p:nvPr>
        </p:nvSpPr>
        <p:spPr/>
        <p:txBody>
          <a:bodyPr/>
          <a:lstStyle/>
          <a:p>
            <a:fld id="{E98F8830-E7C5-42BB-B67D-22E354B17B63}" type="slidenum">
              <a:rPr lang="en-US" smtClean="0"/>
              <a:t>‹#›</a:t>
            </a:fld>
            <a:endParaRPr lang="en-US"/>
          </a:p>
        </p:txBody>
      </p:sp>
    </p:spTree>
    <p:extLst>
      <p:ext uri="{BB962C8B-B14F-4D97-AF65-F5344CB8AC3E}">
        <p14:creationId xmlns:p14="http://schemas.microsoft.com/office/powerpoint/2010/main" val="17087760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A777D3-9F44-4DD6-ADD1-82304EE49CA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C10D2D9B-AE60-4B2B-BF14-2305D59C135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712BEFC-1E94-4D42-B029-53EBC7238DC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FACA251-5922-4FDF-920D-AFB6635B782B}"/>
              </a:ext>
            </a:extLst>
          </p:cNvPr>
          <p:cNvSpPr>
            <a:spLocks noGrp="1"/>
          </p:cNvSpPr>
          <p:nvPr>
            <p:ph type="dt" sz="half" idx="10"/>
          </p:nvPr>
        </p:nvSpPr>
        <p:spPr/>
        <p:txBody>
          <a:bodyPr/>
          <a:lstStyle/>
          <a:p>
            <a:fld id="{C82A2725-61F4-4DD7-A7D7-4CECBF9AE80A}" type="datetimeFigureOut">
              <a:rPr lang="en-US" smtClean="0"/>
              <a:t>7/18/2023</a:t>
            </a:fld>
            <a:endParaRPr lang="en-US"/>
          </a:p>
        </p:txBody>
      </p:sp>
      <p:sp>
        <p:nvSpPr>
          <p:cNvPr id="6" name="Footer Placeholder 5">
            <a:extLst>
              <a:ext uri="{FF2B5EF4-FFF2-40B4-BE49-F238E27FC236}">
                <a16:creationId xmlns:a16="http://schemas.microsoft.com/office/drawing/2014/main" id="{3E815A2A-2D4D-46AE-A664-B131079B678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7B392AD-273E-4E28-AE42-66BE6EB90ECF}"/>
              </a:ext>
            </a:extLst>
          </p:cNvPr>
          <p:cNvSpPr>
            <a:spLocks noGrp="1"/>
          </p:cNvSpPr>
          <p:nvPr>
            <p:ph type="sldNum" sz="quarter" idx="12"/>
          </p:nvPr>
        </p:nvSpPr>
        <p:spPr/>
        <p:txBody>
          <a:bodyPr/>
          <a:lstStyle/>
          <a:p>
            <a:fld id="{E98F8830-E7C5-42BB-B67D-22E354B17B63}" type="slidenum">
              <a:rPr lang="en-US" smtClean="0"/>
              <a:t>‹#›</a:t>
            </a:fld>
            <a:endParaRPr lang="en-US"/>
          </a:p>
        </p:txBody>
      </p:sp>
    </p:spTree>
    <p:extLst>
      <p:ext uri="{BB962C8B-B14F-4D97-AF65-F5344CB8AC3E}">
        <p14:creationId xmlns:p14="http://schemas.microsoft.com/office/powerpoint/2010/main" val="3922596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BAC320-A435-4F13-B7AE-3E3E0C23012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1EC3ABB-36C2-4409-9072-8632EC52B73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10CE95E-5924-4CB3-9419-100CDA986AD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4862C41-DADE-4DF1-A2D4-0A20DCE204C1}"/>
              </a:ext>
            </a:extLst>
          </p:cNvPr>
          <p:cNvSpPr>
            <a:spLocks noGrp="1"/>
          </p:cNvSpPr>
          <p:nvPr>
            <p:ph type="dt" sz="half" idx="10"/>
          </p:nvPr>
        </p:nvSpPr>
        <p:spPr/>
        <p:txBody>
          <a:bodyPr/>
          <a:lstStyle/>
          <a:p>
            <a:fld id="{C82A2725-61F4-4DD7-A7D7-4CECBF9AE80A}" type="datetimeFigureOut">
              <a:rPr lang="en-US" smtClean="0"/>
              <a:t>7/18/2023</a:t>
            </a:fld>
            <a:endParaRPr lang="en-US"/>
          </a:p>
        </p:txBody>
      </p:sp>
      <p:sp>
        <p:nvSpPr>
          <p:cNvPr id="6" name="Footer Placeholder 5">
            <a:extLst>
              <a:ext uri="{FF2B5EF4-FFF2-40B4-BE49-F238E27FC236}">
                <a16:creationId xmlns:a16="http://schemas.microsoft.com/office/drawing/2014/main" id="{2BBDD205-7978-44F3-AF4F-0BF017C5CD4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9727C5F-C3E2-4ABC-887B-35CFB946A6C0}"/>
              </a:ext>
            </a:extLst>
          </p:cNvPr>
          <p:cNvSpPr>
            <a:spLocks noGrp="1"/>
          </p:cNvSpPr>
          <p:nvPr>
            <p:ph type="sldNum" sz="quarter" idx="12"/>
          </p:nvPr>
        </p:nvSpPr>
        <p:spPr/>
        <p:txBody>
          <a:bodyPr/>
          <a:lstStyle/>
          <a:p>
            <a:fld id="{E98F8830-E7C5-42BB-B67D-22E354B17B63}" type="slidenum">
              <a:rPr lang="en-US" smtClean="0"/>
              <a:t>‹#›</a:t>
            </a:fld>
            <a:endParaRPr lang="en-US"/>
          </a:p>
        </p:txBody>
      </p:sp>
    </p:spTree>
    <p:extLst>
      <p:ext uri="{BB962C8B-B14F-4D97-AF65-F5344CB8AC3E}">
        <p14:creationId xmlns:p14="http://schemas.microsoft.com/office/powerpoint/2010/main" val="5374553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6A76703-50A7-4A3E-A0B1-38F37881157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4C537666-E5A2-4C74-A7EF-77DE845F7A6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0B92896-7B18-43FC-9633-C31E1612913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82A2725-61F4-4DD7-A7D7-4CECBF9AE80A}" type="datetimeFigureOut">
              <a:rPr lang="en-US" smtClean="0"/>
              <a:t>7/18/2023</a:t>
            </a:fld>
            <a:endParaRPr lang="en-US"/>
          </a:p>
        </p:txBody>
      </p:sp>
      <p:sp>
        <p:nvSpPr>
          <p:cNvPr id="5" name="Footer Placeholder 4">
            <a:extLst>
              <a:ext uri="{FF2B5EF4-FFF2-40B4-BE49-F238E27FC236}">
                <a16:creationId xmlns:a16="http://schemas.microsoft.com/office/drawing/2014/main" id="{024E8336-2C34-48C5-8FC1-7D2C3125492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021C57AE-2133-4EDC-80F2-73938762DAB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98F8830-E7C5-42BB-B67D-22E354B17B63}" type="slidenum">
              <a:rPr lang="en-US" smtClean="0"/>
              <a:t>‹#›</a:t>
            </a:fld>
            <a:endParaRPr lang="en-US"/>
          </a:p>
        </p:txBody>
      </p:sp>
    </p:spTree>
    <p:extLst>
      <p:ext uri="{BB962C8B-B14F-4D97-AF65-F5344CB8AC3E}">
        <p14:creationId xmlns:p14="http://schemas.microsoft.com/office/powerpoint/2010/main" val="85164146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1.xml.rels><?xml version="1.0" encoding="UTF-8" standalone="yes"?>
<Relationships xmlns="http://schemas.openxmlformats.org/package/2006/relationships"><Relationship Id="rId2" Type="http://schemas.openxmlformats.org/officeDocument/2006/relationships/image" Target="../media/image85.jpeg"/><Relationship Id="rId1" Type="http://schemas.openxmlformats.org/officeDocument/2006/relationships/slideLayout" Target="../slideLayouts/slideLayout4.xml"/></Relationships>
</file>

<file path=ppt/slides/_rels/slide102.xml.rels><?xml version="1.0" encoding="UTF-8" standalone="yes"?>
<Relationships xmlns="http://schemas.openxmlformats.org/package/2006/relationships"><Relationship Id="rId2" Type="http://schemas.openxmlformats.org/officeDocument/2006/relationships/image" Target="../media/image86.jpeg"/><Relationship Id="rId1" Type="http://schemas.openxmlformats.org/officeDocument/2006/relationships/slideLayout" Target="../slideLayouts/slideLayout4.xml"/></Relationships>
</file>

<file path=ppt/slides/_rels/slide103.xml.rels><?xml version="1.0" encoding="UTF-8" standalone="yes"?>
<Relationships xmlns="http://schemas.openxmlformats.org/package/2006/relationships"><Relationship Id="rId2" Type="http://schemas.openxmlformats.org/officeDocument/2006/relationships/image" Target="../media/image87.jpeg"/><Relationship Id="rId1" Type="http://schemas.openxmlformats.org/officeDocument/2006/relationships/slideLayout" Target="../slideLayouts/slideLayout4.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5.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image" Target="../media/image88.jpeg"/><Relationship Id="rId1" Type="http://schemas.openxmlformats.org/officeDocument/2006/relationships/slideLayout" Target="../slideLayouts/slideLayout4.xml"/></Relationships>
</file>

<file path=ppt/slides/_rels/slide106.xml.rels><?xml version="1.0" encoding="UTF-8" standalone="yes"?>
<Relationships xmlns="http://schemas.openxmlformats.org/package/2006/relationships"><Relationship Id="rId2" Type="http://schemas.openxmlformats.org/officeDocument/2006/relationships/image" Target="../media/image90.jpeg"/><Relationship Id="rId1" Type="http://schemas.openxmlformats.org/officeDocument/2006/relationships/slideLayout" Target="../slideLayouts/slideLayout4.xml"/></Relationships>
</file>

<file path=ppt/slides/_rels/slide107.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4.xml"/></Relationships>
</file>

<file path=ppt/slides/_rels/slide108.xml.rels><?xml version="1.0" encoding="UTF-8" standalone="yes"?>
<Relationships xmlns="http://schemas.openxmlformats.org/package/2006/relationships"><Relationship Id="rId2" Type="http://schemas.openxmlformats.org/officeDocument/2006/relationships/hyperlink" Target="https://www.youtube.com/watch?v=3ykQsUUZa1k" TargetMode="External"/><Relationship Id="rId1" Type="http://schemas.openxmlformats.org/officeDocument/2006/relationships/slideLayout" Target="../slideLayouts/slideLayout4.xml"/></Relationships>
</file>

<file path=ppt/slides/_rels/slide109.xml.rels><?xml version="1.0" encoding="UTF-8" standalone="yes"?>
<Relationships xmlns="http://schemas.openxmlformats.org/package/2006/relationships"><Relationship Id="rId2" Type="http://schemas.openxmlformats.org/officeDocument/2006/relationships/image" Target="../media/image92.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4.xml"/></Relationships>
</file>

<file path=ppt/slides/_rels/slide110.xml.rels><?xml version="1.0" encoding="UTF-8" standalone="yes"?>
<Relationships xmlns="http://schemas.openxmlformats.org/package/2006/relationships"><Relationship Id="rId2" Type="http://schemas.openxmlformats.org/officeDocument/2006/relationships/image" Target="../media/image93.jpeg"/><Relationship Id="rId1" Type="http://schemas.openxmlformats.org/officeDocument/2006/relationships/slideLayout" Target="../slideLayouts/slideLayout4.xml"/></Relationships>
</file>

<file path=ppt/slides/_rels/slide111.xml.rels><?xml version="1.0" encoding="UTF-8" standalone="yes"?>
<Relationships xmlns="http://schemas.openxmlformats.org/package/2006/relationships"><Relationship Id="rId2" Type="http://schemas.openxmlformats.org/officeDocument/2006/relationships/image" Target="../media/image94.jpeg"/><Relationship Id="rId1" Type="http://schemas.openxmlformats.org/officeDocument/2006/relationships/slideLayout" Target="../slideLayouts/slideLayout4.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3.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image" Target="../media/image95.gif"/><Relationship Id="rId1" Type="http://schemas.openxmlformats.org/officeDocument/2006/relationships/slideLayout" Target="../slideLayouts/slideLayout1.xml"/></Relationships>
</file>

<file path=ppt/slides/_rels/slide114.xml.rels><?xml version="1.0" encoding="UTF-8" standalone="yes"?>
<Relationships xmlns="http://schemas.openxmlformats.org/package/2006/relationships"><Relationship Id="rId2" Type="http://schemas.openxmlformats.org/officeDocument/2006/relationships/image" Target="../media/image97.jpeg"/><Relationship Id="rId1" Type="http://schemas.openxmlformats.org/officeDocument/2006/relationships/slideLayout" Target="../slideLayouts/slideLayout4.xml"/></Relationships>
</file>

<file path=ppt/slides/_rels/slide115.xml.rels><?xml version="1.0" encoding="UTF-8" standalone="yes"?>
<Relationships xmlns="http://schemas.openxmlformats.org/package/2006/relationships"><Relationship Id="rId2" Type="http://schemas.openxmlformats.org/officeDocument/2006/relationships/image" Target="../media/image98.jpeg"/><Relationship Id="rId1" Type="http://schemas.openxmlformats.org/officeDocument/2006/relationships/slideLayout" Target="../slideLayouts/slideLayout4.xml"/></Relationships>
</file>

<file path=ppt/slides/_rels/slide116.xml.rels><?xml version="1.0" encoding="UTF-8" standalone="yes"?>
<Relationships xmlns="http://schemas.openxmlformats.org/package/2006/relationships"><Relationship Id="rId2" Type="http://schemas.openxmlformats.org/officeDocument/2006/relationships/image" Target="../media/image99.jpeg"/><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image" Target="../media/image100.jpeg"/><Relationship Id="rId1" Type="http://schemas.openxmlformats.org/officeDocument/2006/relationships/slideLayout" Target="../slideLayouts/slideLayout4.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9.xml.rels><?xml version="1.0" encoding="UTF-8" standalone="yes"?>
<Relationships xmlns="http://schemas.openxmlformats.org/package/2006/relationships"><Relationship Id="rId2" Type="http://schemas.openxmlformats.org/officeDocument/2006/relationships/image" Target="../media/image101.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8.xml"/></Relationships>
</file>

<file path=ppt/slides/_rels/slide120.xml.rels><?xml version="1.0" encoding="UTF-8" standalone="yes"?>
<Relationships xmlns="http://schemas.openxmlformats.org/package/2006/relationships"><Relationship Id="rId2" Type="http://schemas.openxmlformats.org/officeDocument/2006/relationships/image" Target="../media/image102.jpeg"/><Relationship Id="rId1" Type="http://schemas.openxmlformats.org/officeDocument/2006/relationships/slideLayout" Target="../slideLayouts/slideLayout8.xml"/></Relationships>
</file>

<file path=ppt/slides/_rels/slide121.xml.rels><?xml version="1.0" encoding="UTF-8" standalone="yes"?>
<Relationships xmlns="http://schemas.openxmlformats.org/package/2006/relationships"><Relationship Id="rId2" Type="http://schemas.openxmlformats.org/officeDocument/2006/relationships/image" Target="../media/image103.jpeg"/><Relationship Id="rId1" Type="http://schemas.openxmlformats.org/officeDocument/2006/relationships/slideLayout" Target="../slideLayouts/slideLayout4.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4.xml.rels><?xml version="1.0" encoding="UTF-8" standalone="yes"?>
<Relationships xmlns="http://schemas.openxmlformats.org/package/2006/relationships"><Relationship Id="rId2" Type="http://schemas.openxmlformats.org/officeDocument/2006/relationships/image" Target="../media/image104.jpeg"/><Relationship Id="rId1" Type="http://schemas.openxmlformats.org/officeDocument/2006/relationships/slideLayout" Target="../slideLayouts/slideLayout4.xml"/></Relationships>
</file>

<file path=ppt/slides/_rels/slide125.xml.rels><?xml version="1.0" encoding="UTF-8" standalone="yes"?>
<Relationships xmlns="http://schemas.openxmlformats.org/package/2006/relationships"><Relationship Id="rId2" Type="http://schemas.openxmlformats.org/officeDocument/2006/relationships/image" Target="../media/image105.jpeg"/><Relationship Id="rId1" Type="http://schemas.openxmlformats.org/officeDocument/2006/relationships/slideLayout" Target="../slideLayouts/slideLayout4.xml"/></Relationships>
</file>

<file path=ppt/slides/_rels/slide126.xml.rels><?xml version="1.0" encoding="UTF-8" standalone="yes"?>
<Relationships xmlns="http://schemas.openxmlformats.org/package/2006/relationships"><Relationship Id="rId2" Type="http://schemas.openxmlformats.org/officeDocument/2006/relationships/image" Target="../media/image106.jpeg"/><Relationship Id="rId1" Type="http://schemas.openxmlformats.org/officeDocument/2006/relationships/slideLayout" Target="../slideLayouts/slideLayout4.xml"/></Relationships>
</file>

<file path=ppt/slides/_rels/slide127.xml.rels><?xml version="1.0" encoding="UTF-8" standalone="yes"?>
<Relationships xmlns="http://schemas.openxmlformats.org/package/2006/relationships"><Relationship Id="rId2" Type="http://schemas.openxmlformats.org/officeDocument/2006/relationships/image" Target="../media/image107.jpeg"/><Relationship Id="rId1" Type="http://schemas.openxmlformats.org/officeDocument/2006/relationships/slideLayout" Target="../slideLayouts/slideLayout4.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9.xml.rels><?xml version="1.0" encoding="UTF-8" standalone="yes"?>
<Relationships xmlns="http://schemas.openxmlformats.org/package/2006/relationships"><Relationship Id="rId2" Type="http://schemas.openxmlformats.org/officeDocument/2006/relationships/image" Target="../media/image108.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4.xml"/></Relationships>
</file>

<file path=ppt/slides/_rels/slide130.xml.rels><?xml version="1.0" encoding="UTF-8" standalone="yes"?>
<Relationships xmlns="http://schemas.openxmlformats.org/package/2006/relationships"><Relationship Id="rId2" Type="http://schemas.openxmlformats.org/officeDocument/2006/relationships/image" Target="../media/image109.jpeg"/><Relationship Id="rId1" Type="http://schemas.openxmlformats.org/officeDocument/2006/relationships/slideLayout" Target="../slideLayouts/slideLayout4.xml"/></Relationships>
</file>

<file path=ppt/slides/_rels/slide131.xml.rels><?xml version="1.0" encoding="UTF-8" standalone="yes"?>
<Relationships xmlns="http://schemas.openxmlformats.org/package/2006/relationships"><Relationship Id="rId2" Type="http://schemas.openxmlformats.org/officeDocument/2006/relationships/image" Target="../media/image110.png"/><Relationship Id="rId1" Type="http://schemas.openxmlformats.org/officeDocument/2006/relationships/slideLayout" Target="../slideLayouts/slideLayout4.xml"/></Relationships>
</file>

<file path=ppt/slides/_rels/slide132.xml.rels><?xml version="1.0" encoding="UTF-8" standalone="yes"?>
<Relationships xmlns="http://schemas.openxmlformats.org/package/2006/relationships"><Relationship Id="rId2" Type="http://schemas.openxmlformats.org/officeDocument/2006/relationships/hyperlink" Target="https://www.youtube.com/watch?v=zHHMT0-SfuI&amp;list=PLcfMBy2eZSLPSsImqDw6q7vYotGKm2UFq" TargetMode="External"/><Relationship Id="rId1" Type="http://schemas.openxmlformats.org/officeDocument/2006/relationships/slideLayout" Target="../slideLayouts/slideLayout4.xml"/></Relationships>
</file>

<file path=ppt/slides/_rels/slide133.xml.rels><?xml version="1.0" encoding="UTF-8" standalone="yes"?>
<Relationships xmlns="http://schemas.openxmlformats.org/package/2006/relationships"><Relationship Id="rId2" Type="http://schemas.openxmlformats.org/officeDocument/2006/relationships/image" Target="../media/image111.jpeg"/><Relationship Id="rId1" Type="http://schemas.openxmlformats.org/officeDocument/2006/relationships/slideLayout" Target="../slideLayouts/slideLayout4.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5.xml.rels><?xml version="1.0" encoding="UTF-8" standalone="yes"?>
<Relationships xmlns="http://schemas.openxmlformats.org/package/2006/relationships"><Relationship Id="rId2" Type="http://schemas.openxmlformats.org/officeDocument/2006/relationships/image" Target="../media/image112.jpeg"/><Relationship Id="rId1" Type="http://schemas.openxmlformats.org/officeDocument/2006/relationships/slideLayout" Target="../slideLayouts/slideLayout4.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7.xml.rels><?xml version="1.0" encoding="UTF-8" standalone="yes"?>
<Relationships xmlns="http://schemas.openxmlformats.org/package/2006/relationships"><Relationship Id="rId3" Type="http://schemas.openxmlformats.org/officeDocument/2006/relationships/image" Target="../media/image114.gif"/><Relationship Id="rId2" Type="http://schemas.openxmlformats.org/officeDocument/2006/relationships/image" Target="../media/image113.png"/><Relationship Id="rId1" Type="http://schemas.openxmlformats.org/officeDocument/2006/relationships/slideLayout" Target="../slideLayouts/slideLayout1.xml"/></Relationships>
</file>

<file path=ppt/slides/_rels/slide138.xml.rels><?xml version="1.0" encoding="UTF-8" standalone="yes"?>
<Relationships xmlns="http://schemas.openxmlformats.org/package/2006/relationships"><Relationship Id="rId2" Type="http://schemas.openxmlformats.org/officeDocument/2006/relationships/image" Target="../media/image115.jpeg"/><Relationship Id="rId1" Type="http://schemas.openxmlformats.org/officeDocument/2006/relationships/slideLayout" Target="../slideLayouts/slideLayout4.xml"/></Relationships>
</file>

<file path=ppt/slides/_rels/slide139.xml.rels><?xml version="1.0" encoding="UTF-8" standalone="yes"?>
<Relationships xmlns="http://schemas.openxmlformats.org/package/2006/relationships"><Relationship Id="rId2" Type="http://schemas.openxmlformats.org/officeDocument/2006/relationships/image" Target="../media/image116.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4.xml"/></Relationships>
</file>

<file path=ppt/slides/_rels/slide140.xml.rels><?xml version="1.0" encoding="UTF-8" standalone="yes"?>
<Relationships xmlns="http://schemas.openxmlformats.org/package/2006/relationships"><Relationship Id="rId2" Type="http://schemas.openxmlformats.org/officeDocument/2006/relationships/image" Target="../media/image117.jpeg"/><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2" Type="http://schemas.openxmlformats.org/officeDocument/2006/relationships/image" Target="../media/image118.png"/><Relationship Id="rId1" Type="http://schemas.openxmlformats.org/officeDocument/2006/relationships/slideLayout" Target="../slideLayouts/slideLayout4.xml"/></Relationships>
</file>

<file path=ppt/slides/_rels/slide142.xml.rels><?xml version="1.0" encoding="UTF-8" standalone="yes"?>
<Relationships xmlns="http://schemas.openxmlformats.org/package/2006/relationships"><Relationship Id="rId2" Type="http://schemas.openxmlformats.org/officeDocument/2006/relationships/image" Target="../media/image119.jpeg"/><Relationship Id="rId1" Type="http://schemas.openxmlformats.org/officeDocument/2006/relationships/slideLayout" Target="../slideLayouts/slideLayout4.xml"/></Relationships>
</file>

<file path=ppt/slides/_rels/slide143.xml.rels><?xml version="1.0" encoding="UTF-8" standalone="yes"?>
<Relationships xmlns="http://schemas.openxmlformats.org/package/2006/relationships"><Relationship Id="rId2" Type="http://schemas.openxmlformats.org/officeDocument/2006/relationships/image" Target="../media/image120.jpeg"/><Relationship Id="rId1" Type="http://schemas.openxmlformats.org/officeDocument/2006/relationships/slideLayout" Target="../slideLayouts/slideLayout4.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5.xml.rels><?xml version="1.0" encoding="UTF-8" standalone="yes"?>
<Relationships xmlns="http://schemas.openxmlformats.org/package/2006/relationships"><Relationship Id="rId2" Type="http://schemas.openxmlformats.org/officeDocument/2006/relationships/image" Target="../media/image121.jpeg"/><Relationship Id="rId1" Type="http://schemas.openxmlformats.org/officeDocument/2006/relationships/slideLayout" Target="../slideLayouts/slideLayout4.xml"/></Relationships>
</file>

<file path=ppt/slides/_rels/slide146.xml.rels><?xml version="1.0" encoding="UTF-8" standalone="yes"?>
<Relationships xmlns="http://schemas.openxmlformats.org/package/2006/relationships"><Relationship Id="rId2" Type="http://schemas.openxmlformats.org/officeDocument/2006/relationships/image" Target="../media/image122.jpeg"/><Relationship Id="rId1" Type="http://schemas.openxmlformats.org/officeDocument/2006/relationships/slideLayout" Target="../slideLayouts/slideLayout8.xml"/></Relationships>
</file>

<file path=ppt/slides/_rels/slide147.xml.rels><?xml version="1.0" encoding="UTF-8" standalone="yes"?>
<Relationships xmlns="http://schemas.openxmlformats.org/package/2006/relationships"><Relationship Id="rId2" Type="http://schemas.openxmlformats.org/officeDocument/2006/relationships/image" Target="../media/image123.jpeg"/><Relationship Id="rId1" Type="http://schemas.openxmlformats.org/officeDocument/2006/relationships/slideLayout" Target="../slideLayouts/slideLayout4.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9.xml.rels><?xml version="1.0" encoding="UTF-8" standalone="yes"?>
<Relationships xmlns="http://schemas.openxmlformats.org/package/2006/relationships"><Relationship Id="rId2" Type="http://schemas.openxmlformats.org/officeDocument/2006/relationships/image" Target="../media/image124.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0.xml.rels><?xml version="1.0" encoding="UTF-8" standalone="yes"?>
<Relationships xmlns="http://schemas.openxmlformats.org/package/2006/relationships"><Relationship Id="rId2" Type="http://schemas.openxmlformats.org/officeDocument/2006/relationships/image" Target="../media/image125.jpeg"/><Relationship Id="rId1" Type="http://schemas.openxmlformats.org/officeDocument/2006/relationships/slideLayout" Target="../slideLayouts/slideLayout4.xml"/></Relationships>
</file>

<file path=ppt/slides/_rels/slide151.xml.rels><?xml version="1.0" encoding="UTF-8" standalone="yes"?>
<Relationships xmlns="http://schemas.openxmlformats.org/package/2006/relationships"><Relationship Id="rId2" Type="http://schemas.openxmlformats.org/officeDocument/2006/relationships/image" Target="../media/image126.jpeg"/><Relationship Id="rId1" Type="http://schemas.openxmlformats.org/officeDocument/2006/relationships/slideLayout" Target="../slideLayouts/slideLayout4.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3.xml.rels><?xml version="1.0" encoding="UTF-8" standalone="yes"?>
<Relationships xmlns="http://schemas.openxmlformats.org/package/2006/relationships"><Relationship Id="rId3" Type="http://schemas.openxmlformats.org/officeDocument/2006/relationships/image" Target="../media/image128.jpeg"/><Relationship Id="rId2" Type="http://schemas.openxmlformats.org/officeDocument/2006/relationships/image" Target="../media/image127.jpeg"/><Relationship Id="rId1" Type="http://schemas.openxmlformats.org/officeDocument/2006/relationships/slideLayout" Target="../slideLayouts/slideLayout4.xml"/></Relationships>
</file>

<file path=ppt/slides/_rels/slide154.xml.rels><?xml version="1.0" encoding="UTF-8" standalone="yes"?>
<Relationships xmlns="http://schemas.openxmlformats.org/package/2006/relationships"><Relationship Id="rId2" Type="http://schemas.openxmlformats.org/officeDocument/2006/relationships/image" Target="../media/image129.jpeg"/><Relationship Id="rId1" Type="http://schemas.openxmlformats.org/officeDocument/2006/relationships/slideLayout" Target="../slideLayouts/slideLayout4.xml"/></Relationships>
</file>

<file path=ppt/slides/_rels/slide155.xml.rels><?xml version="1.0" encoding="UTF-8" standalone="yes"?>
<Relationships xmlns="http://schemas.openxmlformats.org/package/2006/relationships"><Relationship Id="rId2" Type="http://schemas.openxmlformats.org/officeDocument/2006/relationships/image" Target="../media/image130.jpeg"/><Relationship Id="rId1" Type="http://schemas.openxmlformats.org/officeDocument/2006/relationships/slideLayout" Target="../slideLayouts/slideLayout4.xml"/></Relationships>
</file>

<file path=ppt/slides/_rels/slide156.xml.rels><?xml version="1.0" encoding="UTF-8" standalone="yes"?>
<Relationships xmlns="http://schemas.openxmlformats.org/package/2006/relationships"><Relationship Id="rId2" Type="http://schemas.openxmlformats.org/officeDocument/2006/relationships/hyperlink" Target="https://www.youtube.com/watch?v=MFZwtovGQ30" TargetMode="External"/><Relationship Id="rId1" Type="http://schemas.openxmlformats.org/officeDocument/2006/relationships/slideLayout" Target="../slideLayouts/slideLayout4.xml"/></Relationships>
</file>

<file path=ppt/slides/_rels/slide157.xml.rels><?xml version="1.0" encoding="UTF-8" standalone="yes"?>
<Relationships xmlns="http://schemas.openxmlformats.org/package/2006/relationships"><Relationship Id="rId2" Type="http://schemas.openxmlformats.org/officeDocument/2006/relationships/image" Target="../media/image131.jpeg"/><Relationship Id="rId1" Type="http://schemas.openxmlformats.org/officeDocument/2006/relationships/slideLayout" Target="../slideLayouts/slideLayout4.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9.xml.rels><?xml version="1.0" encoding="UTF-8" standalone="yes"?>
<Relationships xmlns="http://schemas.openxmlformats.org/package/2006/relationships"><Relationship Id="rId3" Type="http://schemas.openxmlformats.org/officeDocument/2006/relationships/image" Target="../media/image133.jpeg"/><Relationship Id="rId2" Type="http://schemas.openxmlformats.org/officeDocument/2006/relationships/image" Target="../media/image132.jpe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160.xml.rels><?xml version="1.0" encoding="UTF-8" standalone="yes"?>
<Relationships xmlns="http://schemas.openxmlformats.org/package/2006/relationships"><Relationship Id="rId2" Type="http://schemas.openxmlformats.org/officeDocument/2006/relationships/image" Target="../media/image134.jpeg"/><Relationship Id="rId1" Type="http://schemas.openxmlformats.org/officeDocument/2006/relationships/slideLayout" Target="../slideLayouts/slideLayout4.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23.bin"/><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2" Type="http://schemas.openxmlformats.org/officeDocument/2006/relationships/image" Target="../media/image44.jpg"/><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2" Type="http://schemas.openxmlformats.org/officeDocument/2006/relationships/image" Target="../media/image45.jpg"/><Relationship Id="rId1" Type="http://schemas.openxmlformats.org/officeDocument/2006/relationships/slideLayout" Target="../slideLayouts/slideLayout8.xml"/></Relationships>
</file>

<file path=ppt/slides/_rels/slide55.xml.rels><?xml version="1.0" encoding="UTF-8" standalone="yes"?>
<Relationships xmlns="http://schemas.openxmlformats.org/package/2006/relationships"><Relationship Id="rId2" Type="http://schemas.openxmlformats.org/officeDocument/2006/relationships/image" Target="../media/image46.jpg"/><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2" Type="http://schemas.openxmlformats.org/officeDocument/2006/relationships/image" Target="../media/image47.jpg"/><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2" Type="http://schemas.openxmlformats.org/officeDocument/2006/relationships/image" Target="../media/image48.jpg"/><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2" Type="http://schemas.openxmlformats.org/officeDocument/2006/relationships/image" Target="../media/image49.jpg"/><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2" Type="http://schemas.openxmlformats.org/officeDocument/2006/relationships/image" Target="../media/image50.jp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51.jpg"/><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2" Type="http://schemas.openxmlformats.org/officeDocument/2006/relationships/image" Target="../media/image52.jpg"/><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2" Type="http://schemas.openxmlformats.org/officeDocument/2006/relationships/image" Target="../media/image53.jpg"/><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2" Type="http://schemas.openxmlformats.org/officeDocument/2006/relationships/image" Target="../media/image54.jpg"/><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2" Type="http://schemas.openxmlformats.org/officeDocument/2006/relationships/image" Target="../media/image55.jpg"/><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2" Type="http://schemas.openxmlformats.org/officeDocument/2006/relationships/image" Target="../media/image56.jpg"/><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7.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2" Type="http://schemas.openxmlformats.org/officeDocument/2006/relationships/image" Target="../media/image59.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2" Type="http://schemas.openxmlformats.org/officeDocument/2006/relationships/image" Target="../media/image60.ppm"/><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2" Type="http://schemas.openxmlformats.org/officeDocument/2006/relationships/image" Target="../media/image61.jpg"/><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3.xml.rels><?xml version="1.0" encoding="UTF-8" standalone="yes"?>
<Relationships xmlns="http://schemas.openxmlformats.org/package/2006/relationships"><Relationship Id="rId2" Type="http://schemas.openxmlformats.org/officeDocument/2006/relationships/image" Target="../media/image62.jpg"/><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2" Type="http://schemas.openxmlformats.org/officeDocument/2006/relationships/image" Target="../media/image63.jpg"/><Relationship Id="rId1" Type="http://schemas.openxmlformats.org/officeDocument/2006/relationships/slideLayout" Target="../slideLayouts/slideLayout8.xml"/></Relationships>
</file>

<file path=ppt/slides/_rels/slide75.xml.rels><?xml version="1.0" encoding="UTF-8" standalone="yes"?>
<Relationships xmlns="http://schemas.openxmlformats.org/package/2006/relationships"><Relationship Id="rId2" Type="http://schemas.openxmlformats.org/officeDocument/2006/relationships/image" Target="../media/image64.jpg"/><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8.xml.rels><?xml version="1.0" encoding="UTF-8" standalone="yes"?>
<Relationships xmlns="http://schemas.openxmlformats.org/package/2006/relationships"><Relationship Id="rId2" Type="http://schemas.openxmlformats.org/officeDocument/2006/relationships/image" Target="../media/image65.jpg"/><Relationship Id="rId1" Type="http://schemas.openxmlformats.org/officeDocument/2006/relationships/slideLayout" Target="../slideLayouts/slideLayout4.xml"/></Relationships>
</file>

<file path=ppt/slides/_rels/slide79.xml.rels><?xml version="1.0" encoding="UTF-8" standalone="yes"?>
<Relationships xmlns="http://schemas.openxmlformats.org/package/2006/relationships"><Relationship Id="rId2" Type="http://schemas.openxmlformats.org/officeDocument/2006/relationships/image" Target="../media/image66.jp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4.xml"/></Relationships>
</file>

<file path=ppt/slides/_rels/slide80.xml.rels><?xml version="1.0" encoding="UTF-8" standalone="yes"?>
<Relationships xmlns="http://schemas.openxmlformats.org/package/2006/relationships"><Relationship Id="rId2" Type="http://schemas.openxmlformats.org/officeDocument/2006/relationships/image" Target="../media/image67.jpg"/><Relationship Id="rId1" Type="http://schemas.openxmlformats.org/officeDocument/2006/relationships/slideLayout" Target="../slideLayouts/slideLayout4.xml"/></Relationships>
</file>

<file path=ppt/slides/_rels/slide81.xml.rels><?xml version="1.0" encoding="UTF-8" standalone="yes"?>
<Relationships xmlns="http://schemas.openxmlformats.org/package/2006/relationships"><Relationship Id="rId2" Type="http://schemas.openxmlformats.org/officeDocument/2006/relationships/image" Target="../media/image68.jpg"/><Relationship Id="rId1" Type="http://schemas.openxmlformats.org/officeDocument/2006/relationships/slideLayout" Target="../slideLayouts/slideLayout4.xml"/></Relationships>
</file>

<file path=ppt/slides/_rels/slide82.xml.rels><?xml version="1.0" encoding="UTF-8" standalone="yes"?>
<Relationships xmlns="http://schemas.openxmlformats.org/package/2006/relationships"><Relationship Id="rId2" Type="http://schemas.openxmlformats.org/officeDocument/2006/relationships/image" Target="../media/image69.jpg"/><Relationship Id="rId1" Type="http://schemas.openxmlformats.org/officeDocument/2006/relationships/slideLayout" Target="../slideLayouts/slideLayout4.xml"/></Relationships>
</file>

<file path=ppt/slides/_rels/slide83.xml.rels><?xml version="1.0" encoding="UTF-8" standalone="yes"?>
<Relationships xmlns="http://schemas.openxmlformats.org/package/2006/relationships"><Relationship Id="rId3" Type="http://schemas.openxmlformats.org/officeDocument/2006/relationships/hyperlink" Target="https://www.youtube.com/watch?v=R1OkbzkdKAQ" TargetMode="External"/><Relationship Id="rId2" Type="http://schemas.openxmlformats.org/officeDocument/2006/relationships/image" Target="../media/image70.jpg"/><Relationship Id="rId1" Type="http://schemas.openxmlformats.org/officeDocument/2006/relationships/slideLayout" Target="../slideLayouts/slideLayout4.xml"/></Relationships>
</file>

<file path=ppt/slides/_rels/slide84.xml.rels><?xml version="1.0" encoding="UTF-8" standalone="yes"?>
<Relationships xmlns="http://schemas.openxmlformats.org/package/2006/relationships"><Relationship Id="rId2" Type="http://schemas.openxmlformats.org/officeDocument/2006/relationships/image" Target="../media/image71.jpg"/><Relationship Id="rId1" Type="http://schemas.openxmlformats.org/officeDocument/2006/relationships/slideLayout" Target="../slideLayouts/slideLayout4.xml"/></Relationships>
</file>

<file path=ppt/slides/_rels/slide85.xml.rels><?xml version="1.0" encoding="UTF-8" standalone="yes"?>
<Relationships xmlns="http://schemas.openxmlformats.org/package/2006/relationships"><Relationship Id="rId2" Type="http://schemas.openxmlformats.org/officeDocument/2006/relationships/image" Target="../media/image72.jpg"/><Relationship Id="rId1" Type="http://schemas.openxmlformats.org/officeDocument/2006/relationships/slideLayout" Target="../slideLayouts/slideLayout4.xml"/></Relationships>
</file>

<file path=ppt/slides/_rels/slide86.xml.rels><?xml version="1.0" encoding="UTF-8" standalone="yes"?>
<Relationships xmlns="http://schemas.openxmlformats.org/package/2006/relationships"><Relationship Id="rId2" Type="http://schemas.openxmlformats.org/officeDocument/2006/relationships/image" Target="../media/image73.jpg"/><Relationship Id="rId1" Type="http://schemas.openxmlformats.org/officeDocument/2006/relationships/slideLayout" Target="../slideLayouts/slideLayout4.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8.xml.rels><?xml version="1.0" encoding="UTF-8" standalone="yes"?>
<Relationships xmlns="http://schemas.openxmlformats.org/package/2006/relationships"><Relationship Id="rId3" Type="http://schemas.openxmlformats.org/officeDocument/2006/relationships/image" Target="../media/image75.gif"/><Relationship Id="rId2" Type="http://schemas.openxmlformats.org/officeDocument/2006/relationships/image" Target="../media/image74.jpeg"/><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4.xml"/></Relationships>
</file>

<file path=ppt/slides/_rels/slide90.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4.xml"/></Relationships>
</file>

<file path=ppt/slides/_rels/slide92.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4.xml"/></Relationships>
</file>

<file path=ppt/slides/_rels/slide93.xml.rels><?xml version="1.0" encoding="UTF-8" standalone="yes"?>
<Relationships xmlns="http://schemas.openxmlformats.org/package/2006/relationships"><Relationship Id="rId2" Type="http://schemas.openxmlformats.org/officeDocument/2006/relationships/image" Target="../media/image80.jpeg"/><Relationship Id="rId1" Type="http://schemas.openxmlformats.org/officeDocument/2006/relationships/slideLayout" Target="../slideLayouts/slideLayout4.xml"/></Relationships>
</file>

<file path=ppt/slides/_rels/slide94.xml.rels><?xml version="1.0" encoding="UTF-8" standalone="yes"?>
<Relationships xmlns="http://schemas.openxmlformats.org/package/2006/relationships"><Relationship Id="rId2" Type="http://schemas.openxmlformats.org/officeDocument/2006/relationships/image" Target="../media/image81.jpeg"/><Relationship Id="rId1" Type="http://schemas.openxmlformats.org/officeDocument/2006/relationships/slideLayout" Target="../slideLayouts/slideLayout4.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6.xml.rels><?xml version="1.0" encoding="UTF-8" standalone="yes"?>
<Relationships xmlns="http://schemas.openxmlformats.org/package/2006/relationships"><Relationship Id="rId2" Type="http://schemas.openxmlformats.org/officeDocument/2006/relationships/image" Target="../media/image82.jpeg"/><Relationship Id="rId1" Type="http://schemas.openxmlformats.org/officeDocument/2006/relationships/slideLayout" Target="../slideLayouts/slideLayout4.xml"/></Relationships>
</file>

<file path=ppt/slides/_rels/slide97.xml.rels><?xml version="1.0" encoding="UTF-8" standalone="yes"?>
<Relationships xmlns="http://schemas.openxmlformats.org/package/2006/relationships"><Relationship Id="rId2" Type="http://schemas.openxmlformats.org/officeDocument/2006/relationships/image" Target="../media/image83.jpeg"/><Relationship Id="rId1" Type="http://schemas.openxmlformats.org/officeDocument/2006/relationships/slideLayout" Target="../slideLayouts/slideLayout8.xml"/></Relationships>
</file>

<file path=ppt/slides/_rels/slide98.xml.rels><?xml version="1.0" encoding="UTF-8" standalone="yes"?>
<Relationships xmlns="http://schemas.openxmlformats.org/package/2006/relationships"><Relationship Id="rId2" Type="http://schemas.openxmlformats.org/officeDocument/2006/relationships/image" Target="../media/image84.jpeg"/><Relationship Id="rId1" Type="http://schemas.openxmlformats.org/officeDocument/2006/relationships/slideLayout" Target="../slideLayouts/slideLayout4.xml"/></Relationships>
</file>

<file path=ppt/slides/_rels/slide99.xml.rels><?xml version="1.0" encoding="UTF-8" standalone="yes"?>
<Relationships xmlns="http://schemas.openxmlformats.org/package/2006/relationships"><Relationship Id="rId2" Type="http://schemas.openxmlformats.org/officeDocument/2006/relationships/hyperlink" Target="https://www.youtube.com/shorts/MOfnM-tn4Ns" TargetMode="Externa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D3AABB-B807-442C-B119-6F99277E7165}"/>
              </a:ext>
            </a:extLst>
          </p:cNvPr>
          <p:cNvSpPr>
            <a:spLocks noGrp="1"/>
          </p:cNvSpPr>
          <p:nvPr>
            <p:ph type="ctrTitle"/>
          </p:nvPr>
        </p:nvSpPr>
        <p:spPr/>
        <p:txBody>
          <a:bodyPr/>
          <a:lstStyle/>
          <a:p>
            <a:r>
              <a:rPr lang="en-US" dirty="0"/>
              <a:t>Western Africa</a:t>
            </a:r>
          </a:p>
        </p:txBody>
      </p:sp>
      <p:sp>
        <p:nvSpPr>
          <p:cNvPr id="3" name="Subtitle 2">
            <a:extLst>
              <a:ext uri="{FF2B5EF4-FFF2-40B4-BE49-F238E27FC236}">
                <a16:creationId xmlns:a16="http://schemas.microsoft.com/office/drawing/2014/main" id="{FBEAC4AA-86AA-4CFE-BD09-62ADD1201C55}"/>
              </a:ext>
            </a:extLst>
          </p:cNvPr>
          <p:cNvSpPr>
            <a:spLocks noGrp="1"/>
          </p:cNvSpPr>
          <p:nvPr>
            <p:ph type="subTitle" idx="1"/>
          </p:nvPr>
        </p:nvSpPr>
        <p:spPr/>
        <p:txBody>
          <a:bodyPr/>
          <a:lstStyle/>
          <a:p>
            <a:r>
              <a:rPr lang="en-US" dirty="0"/>
              <a:t>Sierra Leone, Liberia, Ghana, Nigeria, Mali, Niger, Mauritania, Senegal, Guinea, Cote </a:t>
            </a:r>
            <a:r>
              <a:rPr lang="en-US" dirty="0" err="1"/>
              <a:t>Divore</a:t>
            </a:r>
            <a:r>
              <a:rPr lang="en-US" dirty="0"/>
              <a:t> (Ivory Coast), Guinea </a:t>
            </a:r>
            <a:r>
              <a:rPr lang="en-US" dirty="0" err="1"/>
              <a:t>Bessau</a:t>
            </a:r>
            <a:r>
              <a:rPr lang="en-US" dirty="0"/>
              <a:t>, The Gambia, Togo</a:t>
            </a:r>
          </a:p>
        </p:txBody>
      </p:sp>
    </p:spTree>
    <p:extLst>
      <p:ext uri="{BB962C8B-B14F-4D97-AF65-F5344CB8AC3E}">
        <p14:creationId xmlns:p14="http://schemas.microsoft.com/office/powerpoint/2010/main" val="19789329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DA3E7D-0DB7-4A93-B2B5-57F386A42D46}"/>
              </a:ext>
            </a:extLst>
          </p:cNvPr>
          <p:cNvSpPr>
            <a:spLocks noGrp="1"/>
          </p:cNvSpPr>
          <p:nvPr>
            <p:ph type="title"/>
          </p:nvPr>
        </p:nvSpPr>
        <p:spPr/>
        <p:txBody>
          <a:bodyPr/>
          <a:lstStyle/>
          <a:p>
            <a:r>
              <a:rPr lang="en-US" dirty="0"/>
              <a:t>Climate and Weather</a:t>
            </a:r>
          </a:p>
        </p:txBody>
      </p:sp>
      <p:sp>
        <p:nvSpPr>
          <p:cNvPr id="3" name="Text Placeholder 2">
            <a:extLst>
              <a:ext uri="{FF2B5EF4-FFF2-40B4-BE49-F238E27FC236}">
                <a16:creationId xmlns:a16="http://schemas.microsoft.com/office/drawing/2014/main" id="{B65419F2-5B7E-45E7-9084-583844839C03}"/>
              </a:ext>
            </a:extLst>
          </p:cNvPr>
          <p:cNvSpPr>
            <a:spLocks noGrp="1"/>
          </p:cNvSpPr>
          <p:nvPr>
            <p:ph type="body" idx="1"/>
          </p:nvPr>
        </p:nvSpPr>
        <p:spPr/>
        <p:txBody>
          <a:bodyPr/>
          <a:lstStyle/>
          <a:p>
            <a:r>
              <a:rPr lang="en-US" dirty="0"/>
              <a:t>Climate</a:t>
            </a:r>
          </a:p>
        </p:txBody>
      </p:sp>
      <p:sp>
        <p:nvSpPr>
          <p:cNvPr id="4" name="Content Placeholder 3">
            <a:extLst>
              <a:ext uri="{FF2B5EF4-FFF2-40B4-BE49-F238E27FC236}">
                <a16:creationId xmlns:a16="http://schemas.microsoft.com/office/drawing/2014/main" id="{0CB2281F-4151-409A-B0A9-E37A7B33F0E4}"/>
              </a:ext>
            </a:extLst>
          </p:cNvPr>
          <p:cNvSpPr>
            <a:spLocks noGrp="1"/>
          </p:cNvSpPr>
          <p:nvPr>
            <p:ph sz="half" idx="2"/>
          </p:nvPr>
        </p:nvSpPr>
        <p:spPr/>
        <p:txBody>
          <a:bodyPr/>
          <a:lstStyle/>
          <a:p>
            <a:r>
              <a:rPr lang="en-US" dirty="0"/>
              <a:t>Tropical, hot all year round with a dry season in winter and rainy season from May-November in the north and April to November in the South.</a:t>
            </a:r>
          </a:p>
        </p:txBody>
      </p:sp>
      <p:sp>
        <p:nvSpPr>
          <p:cNvPr id="5" name="Text Placeholder 4">
            <a:extLst>
              <a:ext uri="{FF2B5EF4-FFF2-40B4-BE49-F238E27FC236}">
                <a16:creationId xmlns:a16="http://schemas.microsoft.com/office/drawing/2014/main" id="{4470AADE-FF33-4371-BBE8-46CDC52A895C}"/>
              </a:ext>
            </a:extLst>
          </p:cNvPr>
          <p:cNvSpPr>
            <a:spLocks noGrp="1"/>
          </p:cNvSpPr>
          <p:nvPr>
            <p:ph type="body" sz="quarter" idx="3"/>
          </p:nvPr>
        </p:nvSpPr>
        <p:spPr/>
        <p:txBody>
          <a:bodyPr/>
          <a:lstStyle/>
          <a:p>
            <a:r>
              <a:rPr lang="en-US" dirty="0"/>
              <a:t>Weather</a:t>
            </a:r>
          </a:p>
        </p:txBody>
      </p:sp>
      <p:sp>
        <p:nvSpPr>
          <p:cNvPr id="6" name="Content Placeholder 5">
            <a:extLst>
              <a:ext uri="{FF2B5EF4-FFF2-40B4-BE49-F238E27FC236}">
                <a16:creationId xmlns:a16="http://schemas.microsoft.com/office/drawing/2014/main" id="{E827A003-B4FF-4A58-92B8-624068C8E860}"/>
              </a:ext>
            </a:extLst>
          </p:cNvPr>
          <p:cNvSpPr>
            <a:spLocks noGrp="1"/>
          </p:cNvSpPr>
          <p:nvPr>
            <p:ph sz="quarter" idx="4"/>
          </p:nvPr>
        </p:nvSpPr>
        <p:spPr/>
        <p:txBody>
          <a:bodyPr/>
          <a:lstStyle/>
          <a:p>
            <a:r>
              <a:rPr lang="en-US" dirty="0"/>
              <a:t>Usually warm, look up this weeks temperatures, is it similar to us?</a:t>
            </a:r>
          </a:p>
        </p:txBody>
      </p:sp>
    </p:spTree>
    <p:extLst>
      <p:ext uri="{BB962C8B-B14F-4D97-AF65-F5344CB8AC3E}">
        <p14:creationId xmlns:p14="http://schemas.microsoft.com/office/powerpoint/2010/main" val="4070509125"/>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7D410C-4F27-E6ED-C827-209BBB94AD0D}"/>
              </a:ext>
            </a:extLst>
          </p:cNvPr>
          <p:cNvSpPr>
            <a:spLocks noGrp="1"/>
          </p:cNvSpPr>
          <p:nvPr>
            <p:ph type="title"/>
          </p:nvPr>
        </p:nvSpPr>
        <p:spPr/>
        <p:txBody>
          <a:bodyPr/>
          <a:lstStyle/>
          <a:p>
            <a:r>
              <a:rPr lang="en-US" dirty="0"/>
              <a:t>Europeans</a:t>
            </a:r>
          </a:p>
        </p:txBody>
      </p:sp>
      <p:sp>
        <p:nvSpPr>
          <p:cNvPr id="3" name="Content Placeholder 2">
            <a:extLst>
              <a:ext uri="{FF2B5EF4-FFF2-40B4-BE49-F238E27FC236}">
                <a16:creationId xmlns:a16="http://schemas.microsoft.com/office/drawing/2014/main" id="{0B13B1FD-8DDD-1F20-CAA6-F2D53CA73BE2}"/>
              </a:ext>
            </a:extLst>
          </p:cNvPr>
          <p:cNvSpPr>
            <a:spLocks noGrp="1"/>
          </p:cNvSpPr>
          <p:nvPr>
            <p:ph sz="half" idx="1"/>
          </p:nvPr>
        </p:nvSpPr>
        <p:spPr/>
        <p:txBody>
          <a:bodyPr/>
          <a:lstStyle/>
          <a:p>
            <a:r>
              <a:rPr lang="en-US" dirty="0"/>
              <a:t>The British explorer Mungo Park and a German Explorer Heinrich Barth arrived in the 1800s, but they weren’t the first to colonize.  The French made the area a French colony in 1922.</a:t>
            </a:r>
          </a:p>
          <a:p>
            <a:endParaRPr lang="en-US" dirty="0"/>
          </a:p>
        </p:txBody>
      </p:sp>
      <p:sp>
        <p:nvSpPr>
          <p:cNvPr id="4" name="Content Placeholder 3">
            <a:extLst>
              <a:ext uri="{FF2B5EF4-FFF2-40B4-BE49-F238E27FC236}">
                <a16:creationId xmlns:a16="http://schemas.microsoft.com/office/drawing/2014/main" id="{E3E8BAA2-2F1A-D142-B734-828F2CD266CD}"/>
              </a:ext>
            </a:extLst>
          </p:cNvPr>
          <p:cNvSpPr>
            <a:spLocks noGrp="1"/>
          </p:cNvSpPr>
          <p:nvPr>
            <p:ph sz="half" idx="2"/>
          </p:nvPr>
        </p:nvSpPr>
        <p:spPr/>
        <p:txBody>
          <a:bodyPr/>
          <a:lstStyle/>
          <a:p>
            <a:r>
              <a:rPr lang="en-US" dirty="0"/>
              <a:t>Niger became independent in 1960, unfortunately, as seems to be the normal response to independence, the people can’t get along.  Since it became a free country, it’s had civil war, poverty, famine, and is considered one of the poorest countries in the world. </a:t>
            </a:r>
          </a:p>
        </p:txBody>
      </p:sp>
    </p:spTree>
    <p:extLst>
      <p:ext uri="{BB962C8B-B14F-4D97-AF65-F5344CB8AC3E}">
        <p14:creationId xmlns:p14="http://schemas.microsoft.com/office/powerpoint/2010/main" val="836429543"/>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271" name="Rectangle 11270">
            <a:extLst>
              <a:ext uri="{FF2B5EF4-FFF2-40B4-BE49-F238E27FC236}">
                <a16:creationId xmlns:a16="http://schemas.microsoft.com/office/drawing/2014/main" id="{0671A8AE-40A1-4631-A6B8-581AFF0654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266" name="Picture 2" descr="Niger - French West Africa, Tuareg Uprising, Hamani Diori, Songhai-Zarma |  Britannica">
            <a:extLst>
              <a:ext uri="{FF2B5EF4-FFF2-40B4-BE49-F238E27FC236}">
                <a16:creationId xmlns:a16="http://schemas.microsoft.com/office/drawing/2014/main" id="{6F316FCF-B6EB-BA45-6199-E88C84C84ED9}"/>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t="9091" r="17553"/>
          <a:stretch/>
        </p:blipFill>
        <p:spPr bwMode="auto">
          <a:xfrm>
            <a:off x="3523488" y="10"/>
            <a:ext cx="8668512" cy="6857990"/>
          </a:xfrm>
          <a:prstGeom prst="rect">
            <a:avLst/>
          </a:prstGeom>
          <a:noFill/>
          <a:extLst>
            <a:ext uri="{909E8E84-426E-40DD-AFC4-6F175D3DCCD1}">
              <a14:hiddenFill xmlns:a14="http://schemas.microsoft.com/office/drawing/2010/main">
                <a:solidFill>
                  <a:srgbClr val="FFFFFF"/>
                </a:solidFill>
              </a14:hiddenFill>
            </a:ext>
          </a:extLst>
        </p:spPr>
      </p:pic>
      <p:sp>
        <p:nvSpPr>
          <p:cNvPr id="11273" name="Rectangle 11272">
            <a:extLst>
              <a:ext uri="{FF2B5EF4-FFF2-40B4-BE49-F238E27FC236}">
                <a16:creationId xmlns:a16="http://schemas.microsoft.com/office/drawing/2014/main" id="{AB58EF07-17C2-48CF-ABB0-EEF1F17CB8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 y="0"/>
            <a:ext cx="9339206" cy="6858000"/>
          </a:xfrm>
          <a:prstGeom prst="rect">
            <a:avLst/>
          </a:prstGeom>
          <a:gradFill>
            <a:gsLst>
              <a:gs pos="58000">
                <a:schemeClr val="bg1"/>
              </a:gs>
              <a:gs pos="33000">
                <a:schemeClr val="bg1">
                  <a:alpha val="64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1B212AB6-7E30-4640-BCA1-3B739C97F402}"/>
              </a:ext>
            </a:extLst>
          </p:cNvPr>
          <p:cNvSpPr>
            <a:spLocks noGrp="1"/>
          </p:cNvSpPr>
          <p:nvPr>
            <p:ph type="title"/>
          </p:nvPr>
        </p:nvSpPr>
        <p:spPr>
          <a:xfrm>
            <a:off x="477981" y="1122363"/>
            <a:ext cx="4023360" cy="3204134"/>
          </a:xfrm>
        </p:spPr>
        <p:txBody>
          <a:bodyPr vert="horz" lIns="91440" tIns="45720" rIns="91440" bIns="45720" rtlCol="0" anchor="b">
            <a:normAutofit/>
          </a:bodyPr>
          <a:lstStyle/>
          <a:p>
            <a:r>
              <a:rPr lang="en-US" sz="4800"/>
              <a:t>Government</a:t>
            </a:r>
          </a:p>
        </p:txBody>
      </p:sp>
      <p:sp>
        <p:nvSpPr>
          <p:cNvPr id="3" name="Content Placeholder 2">
            <a:extLst>
              <a:ext uri="{FF2B5EF4-FFF2-40B4-BE49-F238E27FC236}">
                <a16:creationId xmlns:a16="http://schemas.microsoft.com/office/drawing/2014/main" id="{ADE8128B-EE5C-4E69-BF4D-88465E9E5AF9}"/>
              </a:ext>
            </a:extLst>
          </p:cNvPr>
          <p:cNvSpPr>
            <a:spLocks noGrp="1"/>
          </p:cNvSpPr>
          <p:nvPr>
            <p:ph sz="half" idx="1"/>
          </p:nvPr>
        </p:nvSpPr>
        <p:spPr>
          <a:xfrm>
            <a:off x="477980" y="4872922"/>
            <a:ext cx="4023359" cy="1208141"/>
          </a:xfrm>
        </p:spPr>
        <p:txBody>
          <a:bodyPr vert="horz" lIns="91440" tIns="45720" rIns="91440" bIns="45720" rtlCol="0">
            <a:normAutofit/>
          </a:bodyPr>
          <a:lstStyle/>
          <a:p>
            <a:pPr marL="0" indent="0">
              <a:buNone/>
            </a:pPr>
            <a:r>
              <a:rPr lang="en-US" sz="2000"/>
              <a:t>Republic</a:t>
            </a:r>
          </a:p>
        </p:txBody>
      </p:sp>
      <p:sp>
        <p:nvSpPr>
          <p:cNvPr id="11275" name="Rectangle 11274">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1277" name="Rectangle 11276">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3977640" cy="18288"/>
          </a:xfrm>
          <a:prstGeom prst="rect">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66887470"/>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295" name="Rectangle 12294">
            <a:extLst>
              <a:ext uri="{FF2B5EF4-FFF2-40B4-BE49-F238E27FC236}">
                <a16:creationId xmlns:a16="http://schemas.microsoft.com/office/drawing/2014/main" id="{0671A8AE-40A1-4631-A6B8-581AFF0654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290" name="Picture 2" descr="Buy CFA francs online - XOF delivered to your door | ManorFX">
            <a:extLst>
              <a:ext uri="{FF2B5EF4-FFF2-40B4-BE49-F238E27FC236}">
                <a16:creationId xmlns:a16="http://schemas.microsoft.com/office/drawing/2014/main" id="{707D67D6-28AC-02F4-3F35-DC249C88F9CF}"/>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20032" t="9091" r="33717"/>
          <a:stretch/>
        </p:blipFill>
        <p:spPr bwMode="auto">
          <a:xfrm>
            <a:off x="3523488" y="10"/>
            <a:ext cx="8668512" cy="6857990"/>
          </a:xfrm>
          <a:prstGeom prst="rect">
            <a:avLst/>
          </a:prstGeom>
          <a:noFill/>
          <a:extLst>
            <a:ext uri="{909E8E84-426E-40DD-AFC4-6F175D3DCCD1}">
              <a14:hiddenFill xmlns:a14="http://schemas.microsoft.com/office/drawing/2010/main">
                <a:solidFill>
                  <a:srgbClr val="FFFFFF"/>
                </a:solidFill>
              </a14:hiddenFill>
            </a:ext>
          </a:extLst>
        </p:spPr>
      </p:pic>
      <p:sp>
        <p:nvSpPr>
          <p:cNvPr id="12297" name="Rectangle 12296">
            <a:extLst>
              <a:ext uri="{FF2B5EF4-FFF2-40B4-BE49-F238E27FC236}">
                <a16:creationId xmlns:a16="http://schemas.microsoft.com/office/drawing/2014/main" id="{AB58EF07-17C2-48CF-ABB0-EEF1F17CB8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 y="0"/>
            <a:ext cx="9339206" cy="6858000"/>
          </a:xfrm>
          <a:prstGeom prst="rect">
            <a:avLst/>
          </a:prstGeom>
          <a:gradFill>
            <a:gsLst>
              <a:gs pos="58000">
                <a:schemeClr val="bg1"/>
              </a:gs>
              <a:gs pos="33000">
                <a:schemeClr val="bg1">
                  <a:alpha val="64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5FFEAA47-507C-451F-8A2A-77116B790D90}"/>
              </a:ext>
            </a:extLst>
          </p:cNvPr>
          <p:cNvSpPr>
            <a:spLocks noGrp="1"/>
          </p:cNvSpPr>
          <p:nvPr>
            <p:ph type="title"/>
          </p:nvPr>
        </p:nvSpPr>
        <p:spPr>
          <a:xfrm>
            <a:off x="477981" y="1122363"/>
            <a:ext cx="4023360" cy="3204134"/>
          </a:xfrm>
        </p:spPr>
        <p:txBody>
          <a:bodyPr vert="horz" lIns="91440" tIns="45720" rIns="91440" bIns="45720" rtlCol="0" anchor="b">
            <a:normAutofit/>
          </a:bodyPr>
          <a:lstStyle/>
          <a:p>
            <a:r>
              <a:rPr lang="en-US" sz="4800"/>
              <a:t>Currency</a:t>
            </a:r>
          </a:p>
        </p:txBody>
      </p:sp>
      <p:sp>
        <p:nvSpPr>
          <p:cNvPr id="3" name="Content Placeholder 2">
            <a:extLst>
              <a:ext uri="{FF2B5EF4-FFF2-40B4-BE49-F238E27FC236}">
                <a16:creationId xmlns:a16="http://schemas.microsoft.com/office/drawing/2014/main" id="{1246AE74-6467-46F3-AB5E-9A67BA782897}"/>
              </a:ext>
            </a:extLst>
          </p:cNvPr>
          <p:cNvSpPr>
            <a:spLocks noGrp="1"/>
          </p:cNvSpPr>
          <p:nvPr>
            <p:ph sz="half" idx="1"/>
          </p:nvPr>
        </p:nvSpPr>
        <p:spPr>
          <a:xfrm>
            <a:off x="477980" y="4872922"/>
            <a:ext cx="4023359" cy="1208141"/>
          </a:xfrm>
        </p:spPr>
        <p:txBody>
          <a:bodyPr vert="horz" lIns="91440" tIns="45720" rIns="91440" bIns="45720" rtlCol="0">
            <a:normAutofit/>
          </a:bodyPr>
          <a:lstStyle/>
          <a:p>
            <a:pPr marL="0" indent="0">
              <a:buNone/>
            </a:pPr>
            <a:r>
              <a:rPr lang="en-US" sz="2000"/>
              <a:t>CFA Francs</a:t>
            </a:r>
          </a:p>
        </p:txBody>
      </p:sp>
      <p:sp>
        <p:nvSpPr>
          <p:cNvPr id="12299" name="Rectangle 12298">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2301" name="Rectangle 12300">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3977640" cy="18288"/>
          </a:xfrm>
          <a:prstGeom prst="rect">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60495237"/>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9" name="Flowchart: Document 13318">
            <a:extLst>
              <a:ext uri="{FF2B5EF4-FFF2-40B4-BE49-F238E27FC236}">
                <a16:creationId xmlns:a16="http://schemas.microsoft.com/office/drawing/2014/main" id="{D12DDE76-C203-4047-9998-63900085B5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8175" y="0"/>
            <a:ext cx="3248025" cy="3400426"/>
          </a:xfrm>
          <a:prstGeom prst="flowChartDocument">
            <a:avLst/>
          </a:prstGeom>
          <a:solidFill>
            <a:srgbClr val="5660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92EFC0D-C5EB-4FC2-964A-7258B127C274}"/>
              </a:ext>
            </a:extLst>
          </p:cNvPr>
          <p:cNvSpPr>
            <a:spLocks noGrp="1"/>
          </p:cNvSpPr>
          <p:nvPr>
            <p:ph type="title"/>
          </p:nvPr>
        </p:nvSpPr>
        <p:spPr>
          <a:xfrm>
            <a:off x="838200" y="171162"/>
            <a:ext cx="2840182" cy="2371148"/>
          </a:xfrm>
        </p:spPr>
        <p:txBody>
          <a:bodyPr vert="horz" lIns="91440" tIns="45720" rIns="91440" bIns="45720" rtlCol="0" anchor="ctr">
            <a:normAutofit/>
          </a:bodyPr>
          <a:lstStyle/>
          <a:p>
            <a:r>
              <a:rPr lang="en-US" sz="3200" kern="1200">
                <a:solidFill>
                  <a:srgbClr val="FFFFFF"/>
                </a:solidFill>
                <a:latin typeface="+mj-lt"/>
                <a:ea typeface="+mj-ea"/>
                <a:cs typeface="+mj-cs"/>
              </a:rPr>
              <a:t>Religion</a:t>
            </a:r>
          </a:p>
        </p:txBody>
      </p:sp>
      <p:pic>
        <p:nvPicPr>
          <p:cNvPr id="13314" name="Picture 2" descr="Niger | Map, President, Population, Capital, Niamey, &amp; Facts | Britannica">
            <a:extLst>
              <a:ext uri="{FF2B5EF4-FFF2-40B4-BE49-F238E27FC236}">
                <a16:creationId xmlns:a16="http://schemas.microsoft.com/office/drawing/2014/main" id="{9063D826-9EF2-1224-85E8-B07817ED5D36}"/>
              </a:ext>
            </a:extLst>
          </p:cNvPr>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tretch>
            <a:fillRect/>
          </a:stretch>
        </p:blipFill>
        <p:spPr bwMode="auto">
          <a:xfrm>
            <a:off x="4207933" y="1225227"/>
            <a:ext cx="7347537" cy="44085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24538725"/>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F38F32-FA6C-485A-A31F-416CB39C7AB0}"/>
              </a:ext>
            </a:extLst>
          </p:cNvPr>
          <p:cNvSpPr>
            <a:spLocks noGrp="1"/>
          </p:cNvSpPr>
          <p:nvPr>
            <p:ph type="title"/>
          </p:nvPr>
        </p:nvSpPr>
        <p:spPr/>
        <p:txBody>
          <a:bodyPr/>
          <a:lstStyle/>
          <a:p>
            <a:r>
              <a:rPr lang="en-US" dirty="0"/>
              <a:t>Etiquette</a:t>
            </a:r>
          </a:p>
        </p:txBody>
      </p:sp>
      <p:sp>
        <p:nvSpPr>
          <p:cNvPr id="3" name="Content Placeholder 2">
            <a:extLst>
              <a:ext uri="{FF2B5EF4-FFF2-40B4-BE49-F238E27FC236}">
                <a16:creationId xmlns:a16="http://schemas.microsoft.com/office/drawing/2014/main" id="{070C1BF3-0BBD-4AA6-B365-CBA9589D2763}"/>
              </a:ext>
            </a:extLst>
          </p:cNvPr>
          <p:cNvSpPr>
            <a:spLocks noGrp="1"/>
          </p:cNvSpPr>
          <p:nvPr>
            <p:ph sz="half" idx="1"/>
          </p:nvPr>
        </p:nvSpPr>
        <p:spPr/>
        <p:txBody>
          <a:bodyPr/>
          <a:lstStyle/>
          <a:p>
            <a:r>
              <a:rPr lang="en-US" dirty="0"/>
              <a:t>A handshake with the right hand. </a:t>
            </a:r>
          </a:p>
          <a:p>
            <a:r>
              <a:rPr lang="en-US" dirty="0"/>
              <a:t>Very direct and say exactly what they mean. </a:t>
            </a:r>
          </a:p>
          <a:p>
            <a:r>
              <a:rPr lang="en-US" dirty="0"/>
              <a:t>Direct eye contact is expected except women should avert their eyes from men.</a:t>
            </a:r>
          </a:p>
          <a:p>
            <a:r>
              <a:rPr lang="en-US" dirty="0"/>
              <a:t>Foreigners tend to be stared at. </a:t>
            </a:r>
          </a:p>
        </p:txBody>
      </p:sp>
      <p:sp>
        <p:nvSpPr>
          <p:cNvPr id="4" name="Content Placeholder 3">
            <a:extLst>
              <a:ext uri="{FF2B5EF4-FFF2-40B4-BE49-F238E27FC236}">
                <a16:creationId xmlns:a16="http://schemas.microsoft.com/office/drawing/2014/main" id="{3EE6896E-7181-4DCE-BBDA-9A93E743E6DF}"/>
              </a:ext>
            </a:extLst>
          </p:cNvPr>
          <p:cNvSpPr>
            <a:spLocks noGrp="1"/>
          </p:cNvSpPr>
          <p:nvPr>
            <p:ph sz="half" idx="2"/>
          </p:nvPr>
        </p:nvSpPr>
        <p:spPr/>
        <p:txBody>
          <a:bodyPr/>
          <a:lstStyle/>
          <a:p>
            <a:r>
              <a:rPr lang="en-US" dirty="0"/>
              <a:t>Do not wear shorts, greet everyone, be kind.  </a:t>
            </a:r>
          </a:p>
        </p:txBody>
      </p:sp>
    </p:spTree>
    <p:extLst>
      <p:ext uri="{BB962C8B-B14F-4D97-AF65-F5344CB8AC3E}">
        <p14:creationId xmlns:p14="http://schemas.microsoft.com/office/powerpoint/2010/main" val="2056569586"/>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45" name="Rectangle 14344">
            <a:extLst>
              <a:ext uri="{FF2B5EF4-FFF2-40B4-BE49-F238E27FC236}">
                <a16:creationId xmlns:a16="http://schemas.microsoft.com/office/drawing/2014/main" id="{A4AC5506-6312-4701-8D3C-40187889A9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338" name="Picture 2" descr="Nigerian Outfits: Latest Nigerian Trends In 2022">
            <a:extLst>
              <a:ext uri="{FF2B5EF4-FFF2-40B4-BE49-F238E27FC236}">
                <a16:creationId xmlns:a16="http://schemas.microsoft.com/office/drawing/2014/main" id="{FF655704-3985-F59B-EF8E-16BE2C5FBFBE}"/>
              </a:ext>
            </a:extLst>
          </p:cNvPr>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663575" y="1674813"/>
            <a:ext cx="7883525" cy="4392613"/>
          </a:xfrm>
          <a:prstGeom prst="rect">
            <a:avLst/>
          </a:prstGeom>
          <a:extLst>
            <a:ext uri="{909E8E84-426E-40DD-AFC4-6F175D3DCCD1}">
              <a14:hiddenFill xmlns:a14="http://schemas.microsoft.com/office/drawing/2010/main">
                <a:solidFill>
                  <a:srgbClr val="FFFFFF"/>
                </a:solidFill>
              </a14:hiddenFill>
            </a:ext>
          </a:extLst>
        </p:spPr>
      </p:pic>
      <p:pic>
        <p:nvPicPr>
          <p:cNvPr id="14340" name="Picture 4" descr="An Introduction to Native Nigerian Fashion – Naija Nation">
            <a:extLst>
              <a:ext uri="{FF2B5EF4-FFF2-40B4-BE49-F238E27FC236}">
                <a16:creationId xmlns:a16="http://schemas.microsoft.com/office/drawing/2014/main" id="{B22154B9-DAED-CFDA-09E4-E72E9A45619F}"/>
              </a:ext>
            </a:extLst>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8621713" y="1674813"/>
            <a:ext cx="2906713" cy="4392613"/>
          </a:xfrm>
          <a:prstGeom prst="rect">
            <a:avLst/>
          </a:prstGeom>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27044F5D-EA64-47C5-9547-DB78A08BA4E6}"/>
              </a:ext>
            </a:extLst>
          </p:cNvPr>
          <p:cNvSpPr>
            <a:spLocks noGrp="1"/>
          </p:cNvSpPr>
          <p:nvPr>
            <p:ph type="title"/>
          </p:nvPr>
        </p:nvSpPr>
        <p:spPr>
          <a:xfrm>
            <a:off x="556532" y="643467"/>
            <a:ext cx="11210925" cy="744836"/>
          </a:xfrm>
        </p:spPr>
        <p:txBody>
          <a:bodyPr vert="horz" lIns="91440" tIns="45720" rIns="91440" bIns="45720" rtlCol="0" anchor="ctr">
            <a:normAutofit/>
          </a:bodyPr>
          <a:lstStyle/>
          <a:p>
            <a:pPr algn="ctr"/>
            <a:r>
              <a:rPr lang="en-US" sz="3200" kern="1200">
                <a:solidFill>
                  <a:schemeClr val="bg1"/>
                </a:solidFill>
                <a:latin typeface="+mj-lt"/>
                <a:ea typeface="+mj-ea"/>
                <a:cs typeface="+mj-cs"/>
              </a:rPr>
              <a:t>Fashion</a:t>
            </a:r>
          </a:p>
        </p:txBody>
      </p:sp>
    </p:spTree>
    <p:extLst>
      <p:ext uri="{BB962C8B-B14F-4D97-AF65-F5344CB8AC3E}">
        <p14:creationId xmlns:p14="http://schemas.microsoft.com/office/powerpoint/2010/main" val="2591505932"/>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5367" name="Rectangle 15366">
            <a:extLst>
              <a:ext uri="{FF2B5EF4-FFF2-40B4-BE49-F238E27FC236}">
                <a16:creationId xmlns:a16="http://schemas.microsoft.com/office/drawing/2014/main" id="{3AFE8227-C443-417B-BA91-520EB1EF45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
            <a:ext cx="12192000" cy="685799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AAB5C91-55D8-45BF-8DD8-222751538821}"/>
              </a:ext>
            </a:extLst>
          </p:cNvPr>
          <p:cNvSpPr>
            <a:spLocks noGrp="1"/>
          </p:cNvSpPr>
          <p:nvPr>
            <p:ph type="title"/>
          </p:nvPr>
        </p:nvSpPr>
        <p:spPr>
          <a:xfrm>
            <a:off x="8643193" y="489507"/>
            <a:ext cx="3091607" cy="1655483"/>
          </a:xfrm>
        </p:spPr>
        <p:txBody>
          <a:bodyPr vert="horz" lIns="91440" tIns="45720" rIns="91440" bIns="45720" rtlCol="0" anchor="b">
            <a:normAutofit/>
          </a:bodyPr>
          <a:lstStyle/>
          <a:p>
            <a:r>
              <a:rPr lang="en-US" sz="4000"/>
              <a:t>Sports</a:t>
            </a:r>
          </a:p>
        </p:txBody>
      </p:sp>
      <p:pic>
        <p:nvPicPr>
          <p:cNvPr id="15362" name="Picture 2" descr="Sorro (Niger) - Traditional Sports">
            <a:extLst>
              <a:ext uri="{FF2B5EF4-FFF2-40B4-BE49-F238E27FC236}">
                <a16:creationId xmlns:a16="http://schemas.microsoft.com/office/drawing/2014/main" id="{4D6E77B8-2651-EF1A-14EC-311EF65DFBEC}"/>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r="592" b="2"/>
          <a:stretch/>
        </p:blipFill>
        <p:spPr bwMode="auto">
          <a:xfrm>
            <a:off x="20" y="431"/>
            <a:ext cx="8115280" cy="6408311"/>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8D7AE94E-BE9A-4DC3-A2AE-1D0E1FBFED2E}"/>
              </a:ext>
            </a:extLst>
          </p:cNvPr>
          <p:cNvSpPr>
            <a:spLocks noGrp="1"/>
          </p:cNvSpPr>
          <p:nvPr>
            <p:ph sz="half" idx="1"/>
          </p:nvPr>
        </p:nvSpPr>
        <p:spPr>
          <a:xfrm>
            <a:off x="8643193" y="2418408"/>
            <a:ext cx="2942813" cy="3540265"/>
          </a:xfrm>
        </p:spPr>
        <p:txBody>
          <a:bodyPr vert="horz" lIns="91440" tIns="45720" rIns="91440" bIns="45720" rtlCol="0">
            <a:normAutofit/>
          </a:bodyPr>
          <a:lstStyle/>
          <a:p>
            <a:r>
              <a:rPr lang="en-US" sz="2000"/>
              <a:t>Wrestling</a:t>
            </a:r>
          </a:p>
          <a:p>
            <a:r>
              <a:rPr lang="en-US" sz="2000"/>
              <a:t>Horse racing</a:t>
            </a:r>
          </a:p>
          <a:p>
            <a:r>
              <a:rPr lang="en-US" sz="2000"/>
              <a:t>Archery</a:t>
            </a:r>
          </a:p>
          <a:p>
            <a:r>
              <a:rPr lang="en-US" sz="2000"/>
              <a:t>soccer</a:t>
            </a:r>
          </a:p>
        </p:txBody>
      </p:sp>
      <p:sp>
        <p:nvSpPr>
          <p:cNvPr id="15369" name="Rectangle 15368">
            <a:extLst>
              <a:ext uri="{FF2B5EF4-FFF2-40B4-BE49-F238E27FC236}">
                <a16:creationId xmlns:a16="http://schemas.microsoft.com/office/drawing/2014/main" id="{907741FC-B544-4A6E-B831-6789D04233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6408741"/>
            <a:ext cx="12191998" cy="457202"/>
          </a:xfrm>
          <a:prstGeom prst="rect">
            <a:avLst/>
          </a:prstGeom>
          <a:gradFill>
            <a:gsLst>
              <a:gs pos="34000">
                <a:srgbClr val="000000">
                  <a:alpha val="96000"/>
                </a:srgbClr>
              </a:gs>
              <a:gs pos="100000">
                <a:schemeClr val="accent1"/>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371" name="Rectangle 15370">
            <a:extLst>
              <a:ext uri="{FF2B5EF4-FFF2-40B4-BE49-F238E27FC236}">
                <a16:creationId xmlns:a16="http://schemas.microsoft.com/office/drawing/2014/main" id="{3F0BE7ED-7814-4273-B18A-F26CC03803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 y="6408742"/>
            <a:ext cx="8115300" cy="449258"/>
          </a:xfrm>
          <a:prstGeom prst="rect">
            <a:avLst/>
          </a:prstGeom>
          <a:gradFill>
            <a:gsLst>
              <a:gs pos="28000">
                <a:schemeClr val="accent1">
                  <a:lumMod val="75000"/>
                  <a:alpha val="59000"/>
                </a:schemeClr>
              </a:gs>
              <a:gs pos="100000">
                <a:srgbClr val="000000">
                  <a:alpha val="70000"/>
                </a:srgb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32048377"/>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3AFE8227-C443-417B-BA91-520EB1EF45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
            <a:ext cx="12192000" cy="685799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D79C312-87AA-4C97-AEEF-8C062F4C11D0}"/>
              </a:ext>
            </a:extLst>
          </p:cNvPr>
          <p:cNvSpPr>
            <a:spLocks noGrp="1"/>
          </p:cNvSpPr>
          <p:nvPr>
            <p:ph type="title"/>
          </p:nvPr>
        </p:nvSpPr>
        <p:spPr>
          <a:xfrm>
            <a:off x="8643193" y="489507"/>
            <a:ext cx="3091607" cy="1655483"/>
          </a:xfrm>
        </p:spPr>
        <p:txBody>
          <a:bodyPr vert="horz" lIns="91440" tIns="45720" rIns="91440" bIns="45720" rtlCol="0" anchor="b">
            <a:normAutofit/>
          </a:bodyPr>
          <a:lstStyle/>
          <a:p>
            <a:r>
              <a:rPr lang="en-US" sz="4000"/>
              <a:t>Food</a:t>
            </a:r>
          </a:p>
        </p:txBody>
      </p:sp>
      <p:pic>
        <p:nvPicPr>
          <p:cNvPr id="6" name="Content Placeholder 5" descr="A plate of rice with boiled eggs and a fork&#10;&#10;Description automatically generated with low confidence">
            <a:extLst>
              <a:ext uri="{FF2B5EF4-FFF2-40B4-BE49-F238E27FC236}">
                <a16:creationId xmlns:a16="http://schemas.microsoft.com/office/drawing/2014/main" id="{A2852CC5-166B-E2A3-1EA5-1033E80CA81A}"/>
              </a:ext>
            </a:extLst>
          </p:cNvPr>
          <p:cNvPicPr>
            <a:picLocks noGrp="1" noChangeAspect="1"/>
          </p:cNvPicPr>
          <p:nvPr>
            <p:ph sz="half" idx="1"/>
          </p:nvPr>
        </p:nvPicPr>
        <p:blipFill rotWithShape="1">
          <a:blip r:embed="rId2"/>
          <a:srcRect l="2709" r="9596" b="1"/>
          <a:stretch/>
        </p:blipFill>
        <p:spPr>
          <a:xfrm>
            <a:off x="20" y="431"/>
            <a:ext cx="8115280" cy="6408311"/>
          </a:xfrm>
          <a:prstGeom prst="rect">
            <a:avLst/>
          </a:prstGeom>
        </p:spPr>
      </p:pic>
      <p:sp>
        <p:nvSpPr>
          <p:cNvPr id="4" name="Content Placeholder 3">
            <a:extLst>
              <a:ext uri="{FF2B5EF4-FFF2-40B4-BE49-F238E27FC236}">
                <a16:creationId xmlns:a16="http://schemas.microsoft.com/office/drawing/2014/main" id="{E5C4CA77-A86B-4069-8085-351C7ED13EAD}"/>
              </a:ext>
            </a:extLst>
          </p:cNvPr>
          <p:cNvSpPr>
            <a:spLocks noGrp="1"/>
          </p:cNvSpPr>
          <p:nvPr>
            <p:ph sz="half" idx="2"/>
          </p:nvPr>
        </p:nvSpPr>
        <p:spPr>
          <a:xfrm>
            <a:off x="8643193" y="2418408"/>
            <a:ext cx="2942813" cy="3540265"/>
          </a:xfrm>
        </p:spPr>
        <p:txBody>
          <a:bodyPr vert="horz" lIns="91440" tIns="45720" rIns="91440" bIns="45720" rtlCol="0">
            <a:normAutofit/>
          </a:bodyPr>
          <a:lstStyle/>
          <a:p>
            <a:r>
              <a:rPr lang="en-US" sz="2000" dirty="0"/>
              <a:t>Jollof Rice</a:t>
            </a:r>
          </a:p>
          <a:p>
            <a:r>
              <a:rPr lang="en-US" sz="2000" dirty="0"/>
              <a:t>Palm nut soup</a:t>
            </a:r>
          </a:p>
          <a:p>
            <a:r>
              <a:rPr lang="en-US" sz="2000" dirty="0" err="1"/>
              <a:t>Dambou</a:t>
            </a:r>
            <a:r>
              <a:rPr lang="en-US" sz="2000" dirty="0"/>
              <a:t> Dish</a:t>
            </a:r>
          </a:p>
          <a:p>
            <a:r>
              <a:rPr lang="en-US" sz="2000" dirty="0"/>
              <a:t>Djerma</a:t>
            </a:r>
          </a:p>
        </p:txBody>
      </p:sp>
      <p:sp>
        <p:nvSpPr>
          <p:cNvPr id="13" name="Rectangle 12">
            <a:extLst>
              <a:ext uri="{FF2B5EF4-FFF2-40B4-BE49-F238E27FC236}">
                <a16:creationId xmlns:a16="http://schemas.microsoft.com/office/drawing/2014/main" id="{907741FC-B544-4A6E-B831-6789D04233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6408741"/>
            <a:ext cx="12191998" cy="457202"/>
          </a:xfrm>
          <a:prstGeom prst="rect">
            <a:avLst/>
          </a:prstGeom>
          <a:gradFill>
            <a:gsLst>
              <a:gs pos="34000">
                <a:srgbClr val="000000">
                  <a:alpha val="96000"/>
                </a:srgbClr>
              </a:gs>
              <a:gs pos="100000">
                <a:schemeClr val="accent1"/>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F0BE7ED-7814-4273-B18A-F26CC03803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 y="6408742"/>
            <a:ext cx="8115300" cy="449258"/>
          </a:xfrm>
          <a:prstGeom prst="rect">
            <a:avLst/>
          </a:prstGeom>
          <a:gradFill>
            <a:gsLst>
              <a:gs pos="28000">
                <a:schemeClr val="accent1">
                  <a:lumMod val="75000"/>
                  <a:alpha val="59000"/>
                </a:schemeClr>
              </a:gs>
              <a:gs pos="100000">
                <a:srgbClr val="000000">
                  <a:alpha val="70000"/>
                </a:srgb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28425322"/>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277336-356D-4D4B-9D47-6A26FE841CA6}"/>
              </a:ext>
            </a:extLst>
          </p:cNvPr>
          <p:cNvSpPr>
            <a:spLocks noGrp="1"/>
          </p:cNvSpPr>
          <p:nvPr>
            <p:ph type="title"/>
          </p:nvPr>
        </p:nvSpPr>
        <p:spPr/>
        <p:txBody>
          <a:bodyPr/>
          <a:lstStyle/>
          <a:p>
            <a:r>
              <a:rPr lang="en-US" dirty="0"/>
              <a:t>Music</a:t>
            </a:r>
          </a:p>
        </p:txBody>
      </p:sp>
      <p:sp>
        <p:nvSpPr>
          <p:cNvPr id="3" name="Content Placeholder 2">
            <a:extLst>
              <a:ext uri="{FF2B5EF4-FFF2-40B4-BE49-F238E27FC236}">
                <a16:creationId xmlns:a16="http://schemas.microsoft.com/office/drawing/2014/main" id="{C1951244-86C4-475A-8353-8B523D569040}"/>
              </a:ext>
            </a:extLst>
          </p:cNvPr>
          <p:cNvSpPr>
            <a:spLocks noGrp="1"/>
          </p:cNvSpPr>
          <p:nvPr>
            <p:ph sz="half" idx="1"/>
          </p:nvPr>
        </p:nvSpPr>
        <p:spPr/>
        <p:txBody>
          <a:bodyPr/>
          <a:lstStyle/>
          <a:p>
            <a:r>
              <a:rPr lang="en-US" dirty="0"/>
              <a:t>Hausa Fulani is a mix of traditional Hausa music and Fulani music.  It is usually performed by a kora band.  </a:t>
            </a:r>
          </a:p>
        </p:txBody>
      </p:sp>
      <p:sp>
        <p:nvSpPr>
          <p:cNvPr id="4" name="Content Placeholder 3">
            <a:extLst>
              <a:ext uri="{FF2B5EF4-FFF2-40B4-BE49-F238E27FC236}">
                <a16:creationId xmlns:a16="http://schemas.microsoft.com/office/drawing/2014/main" id="{1A96566C-FFD5-4B00-83AA-E2FC678FF6A3}"/>
              </a:ext>
            </a:extLst>
          </p:cNvPr>
          <p:cNvSpPr>
            <a:spLocks noGrp="1"/>
          </p:cNvSpPr>
          <p:nvPr>
            <p:ph sz="half" idx="2"/>
          </p:nvPr>
        </p:nvSpPr>
        <p:spPr/>
        <p:txBody>
          <a:bodyPr/>
          <a:lstStyle/>
          <a:p>
            <a:r>
              <a:rPr lang="en-US" dirty="0">
                <a:hlinkClick r:id="rId2"/>
              </a:rPr>
              <a:t>https://www.youtube.com/watch?v=3ykQsUUZa1k</a:t>
            </a:r>
            <a:r>
              <a:rPr lang="en-US" dirty="0"/>
              <a:t> </a:t>
            </a:r>
          </a:p>
          <a:p>
            <a:endParaRPr lang="en-US" dirty="0"/>
          </a:p>
        </p:txBody>
      </p:sp>
    </p:spTree>
    <p:extLst>
      <p:ext uri="{BB962C8B-B14F-4D97-AF65-F5344CB8AC3E}">
        <p14:creationId xmlns:p14="http://schemas.microsoft.com/office/powerpoint/2010/main" val="4161737734"/>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415" name="Rectangle 17414">
            <a:extLst>
              <a:ext uri="{FF2B5EF4-FFF2-40B4-BE49-F238E27FC236}">
                <a16:creationId xmlns:a16="http://schemas.microsoft.com/office/drawing/2014/main" id="{3AFE8227-C443-417B-BA91-520EB1EF45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
            <a:ext cx="12192000" cy="685799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052FA75-EDCF-4052-B1C4-35C4A360906A}"/>
              </a:ext>
            </a:extLst>
          </p:cNvPr>
          <p:cNvSpPr>
            <a:spLocks noGrp="1"/>
          </p:cNvSpPr>
          <p:nvPr>
            <p:ph type="title"/>
          </p:nvPr>
        </p:nvSpPr>
        <p:spPr>
          <a:xfrm>
            <a:off x="8643193" y="489507"/>
            <a:ext cx="3091607" cy="1655483"/>
          </a:xfrm>
        </p:spPr>
        <p:txBody>
          <a:bodyPr vert="horz" lIns="91440" tIns="45720" rIns="91440" bIns="45720" rtlCol="0" anchor="b">
            <a:normAutofit/>
          </a:bodyPr>
          <a:lstStyle/>
          <a:p>
            <a:r>
              <a:rPr lang="en-US" sz="4000"/>
              <a:t>Art</a:t>
            </a:r>
          </a:p>
        </p:txBody>
      </p:sp>
      <p:pic>
        <p:nvPicPr>
          <p:cNvPr id="17410" name="Picture 2" descr="Fulani Rounded Flat Basket Mat, West African Art">
            <a:extLst>
              <a:ext uri="{FF2B5EF4-FFF2-40B4-BE49-F238E27FC236}">
                <a16:creationId xmlns:a16="http://schemas.microsoft.com/office/drawing/2014/main" id="{6FEA34AA-CD07-2BE8-6A8C-98DC9C896B23}"/>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t="22019" r="1" b="22310"/>
          <a:stretch/>
        </p:blipFill>
        <p:spPr bwMode="auto">
          <a:xfrm>
            <a:off x="20" y="431"/>
            <a:ext cx="8115280" cy="6408311"/>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0439B767-9A3E-4D93-B3A8-E3D7EB3EB0D5}"/>
              </a:ext>
            </a:extLst>
          </p:cNvPr>
          <p:cNvSpPr>
            <a:spLocks noGrp="1"/>
          </p:cNvSpPr>
          <p:nvPr>
            <p:ph sz="half" idx="1"/>
          </p:nvPr>
        </p:nvSpPr>
        <p:spPr>
          <a:xfrm>
            <a:off x="8643193" y="2418408"/>
            <a:ext cx="2942813" cy="3540265"/>
          </a:xfrm>
        </p:spPr>
        <p:txBody>
          <a:bodyPr vert="horz" lIns="91440" tIns="45720" rIns="91440" bIns="45720" rtlCol="0">
            <a:normAutofit/>
          </a:bodyPr>
          <a:lstStyle/>
          <a:p>
            <a:r>
              <a:rPr lang="en-US" sz="2000" dirty="0"/>
              <a:t>Rock Art- in the northern desert area.  </a:t>
            </a:r>
          </a:p>
          <a:p>
            <a:r>
              <a:rPr lang="en-US" sz="2000" dirty="0"/>
              <a:t>Fulani craftsmanship</a:t>
            </a:r>
          </a:p>
          <a:p>
            <a:r>
              <a:rPr lang="en-US" sz="2000" dirty="0"/>
              <a:t>Baskets</a:t>
            </a:r>
          </a:p>
          <a:p>
            <a:endParaRPr lang="en-US" sz="2000" dirty="0"/>
          </a:p>
        </p:txBody>
      </p:sp>
      <p:sp>
        <p:nvSpPr>
          <p:cNvPr id="17417" name="Rectangle 17416">
            <a:extLst>
              <a:ext uri="{FF2B5EF4-FFF2-40B4-BE49-F238E27FC236}">
                <a16:creationId xmlns:a16="http://schemas.microsoft.com/office/drawing/2014/main" id="{907741FC-B544-4A6E-B831-6789D04233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6408741"/>
            <a:ext cx="12191998" cy="457202"/>
          </a:xfrm>
          <a:prstGeom prst="rect">
            <a:avLst/>
          </a:prstGeom>
          <a:gradFill>
            <a:gsLst>
              <a:gs pos="34000">
                <a:srgbClr val="000000">
                  <a:alpha val="96000"/>
                </a:srgbClr>
              </a:gs>
              <a:gs pos="100000">
                <a:schemeClr val="accent1"/>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419" name="Rectangle 17418">
            <a:extLst>
              <a:ext uri="{FF2B5EF4-FFF2-40B4-BE49-F238E27FC236}">
                <a16:creationId xmlns:a16="http://schemas.microsoft.com/office/drawing/2014/main" id="{3F0BE7ED-7814-4273-B18A-F26CC03803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 y="6408742"/>
            <a:ext cx="8115300" cy="449258"/>
          </a:xfrm>
          <a:prstGeom prst="rect">
            <a:avLst/>
          </a:prstGeom>
          <a:gradFill>
            <a:gsLst>
              <a:gs pos="28000">
                <a:schemeClr val="accent1">
                  <a:lumMod val="75000"/>
                  <a:alpha val="59000"/>
                </a:schemeClr>
              </a:gs>
              <a:gs pos="100000">
                <a:srgbClr val="000000">
                  <a:alpha val="70000"/>
                </a:srgb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665710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4038CB10-1F5C-4D54-9DF7-12586DE5B0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27546" y="4572000"/>
            <a:ext cx="7058307" cy="1964266"/>
          </a:xfrm>
          <a:prstGeom prst="rect">
            <a:avLst/>
          </a:prstGeom>
          <a:solidFill>
            <a:srgbClr val="38394D">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175A7147-7CD2-4ADA-AF58-AC9BB7387205}"/>
              </a:ext>
            </a:extLst>
          </p:cNvPr>
          <p:cNvSpPr>
            <a:spLocks noGrp="1"/>
          </p:cNvSpPr>
          <p:nvPr>
            <p:ph type="title"/>
          </p:nvPr>
        </p:nvSpPr>
        <p:spPr>
          <a:xfrm>
            <a:off x="524256" y="4767072"/>
            <a:ext cx="6594189" cy="1625210"/>
          </a:xfrm>
        </p:spPr>
        <p:txBody>
          <a:bodyPr vert="horz" lIns="91440" tIns="45720" rIns="91440" bIns="45720" rtlCol="0" anchor="ctr">
            <a:normAutofit/>
          </a:bodyPr>
          <a:lstStyle/>
          <a:p>
            <a:pPr algn="r"/>
            <a:r>
              <a:rPr lang="en-US">
                <a:solidFill>
                  <a:srgbClr val="FFFFFF"/>
                </a:solidFill>
              </a:rPr>
              <a:t>Animals</a:t>
            </a:r>
          </a:p>
        </p:txBody>
      </p:sp>
      <p:pic>
        <p:nvPicPr>
          <p:cNvPr id="6" name="Content Placeholder 5" descr="A picture containing animal, outdoor, mammal, priest&#10;&#10;Description automatically generated">
            <a:extLst>
              <a:ext uri="{FF2B5EF4-FFF2-40B4-BE49-F238E27FC236}">
                <a16:creationId xmlns:a16="http://schemas.microsoft.com/office/drawing/2014/main" id="{D692375B-A1D0-4584-9208-9CD970DEE238}"/>
              </a:ext>
            </a:extLst>
          </p:cNvPr>
          <p:cNvPicPr>
            <a:picLocks noGrp="1" noChangeAspect="1"/>
          </p:cNvPicPr>
          <p:nvPr>
            <p:ph sz="half" idx="2"/>
          </p:nvPr>
        </p:nvPicPr>
        <p:blipFill rotWithShape="1">
          <a:blip r:embed="rId2">
            <a:extLst>
              <a:ext uri="{28A0092B-C50C-407E-A947-70E740481C1C}">
                <a14:useLocalDpi xmlns:a14="http://schemas.microsoft.com/office/drawing/2010/main" val="0"/>
              </a:ext>
            </a:extLst>
          </a:blip>
          <a:srcRect t="10414" r="2" b="2140"/>
          <a:stretch/>
        </p:blipFill>
        <p:spPr>
          <a:xfrm>
            <a:off x="327547" y="321733"/>
            <a:ext cx="7058306" cy="4107392"/>
          </a:xfrm>
          <a:prstGeom prst="rect">
            <a:avLst/>
          </a:prstGeom>
        </p:spPr>
      </p:pic>
      <p:sp>
        <p:nvSpPr>
          <p:cNvPr id="13" name="Rectangle 12">
            <a:extLst>
              <a:ext uri="{FF2B5EF4-FFF2-40B4-BE49-F238E27FC236}">
                <a16:creationId xmlns:a16="http://schemas.microsoft.com/office/drawing/2014/main" id="{73ED6512-6858-4552-B699-9A97FE9A4E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34655" y="321732"/>
            <a:ext cx="4335613" cy="6214534"/>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793AE101-E52F-4250-83FE-8DB35D644D0B}"/>
              </a:ext>
            </a:extLst>
          </p:cNvPr>
          <p:cNvSpPr>
            <a:spLocks noGrp="1"/>
          </p:cNvSpPr>
          <p:nvPr>
            <p:ph sz="half" idx="1"/>
          </p:nvPr>
        </p:nvSpPr>
        <p:spPr>
          <a:xfrm>
            <a:off x="8029319" y="917725"/>
            <a:ext cx="3424739" cy="4852362"/>
          </a:xfrm>
        </p:spPr>
        <p:txBody>
          <a:bodyPr vert="horz" lIns="91440" tIns="45720" rIns="91440" bIns="45720" rtlCol="0" anchor="ctr">
            <a:normAutofit/>
          </a:bodyPr>
          <a:lstStyle/>
          <a:p>
            <a:r>
              <a:rPr lang="en-US" sz="2000">
                <a:solidFill>
                  <a:srgbClr val="FFFFFF"/>
                </a:solidFill>
              </a:rPr>
              <a:t>Dik Dik</a:t>
            </a:r>
          </a:p>
          <a:p>
            <a:r>
              <a:rPr lang="en-US" sz="2000">
                <a:solidFill>
                  <a:srgbClr val="FFFFFF"/>
                </a:solidFill>
              </a:rPr>
              <a:t>Diana monkey</a:t>
            </a:r>
          </a:p>
          <a:p>
            <a:r>
              <a:rPr lang="en-US" sz="2000">
                <a:solidFill>
                  <a:srgbClr val="FFFFFF"/>
                </a:solidFill>
              </a:rPr>
              <a:t>Hippopotamus</a:t>
            </a:r>
          </a:p>
          <a:p>
            <a:r>
              <a:rPr lang="en-US" sz="2000">
                <a:solidFill>
                  <a:srgbClr val="FFFFFF"/>
                </a:solidFill>
              </a:rPr>
              <a:t>African Leopard</a:t>
            </a:r>
          </a:p>
          <a:p>
            <a:r>
              <a:rPr lang="en-US" sz="2000">
                <a:solidFill>
                  <a:srgbClr val="FFFFFF"/>
                </a:solidFill>
              </a:rPr>
              <a:t>Olive Baboon</a:t>
            </a:r>
          </a:p>
          <a:p>
            <a:endParaRPr lang="en-US" sz="2000">
              <a:solidFill>
                <a:srgbClr val="FFFFFF"/>
              </a:solidFill>
            </a:endParaRPr>
          </a:p>
          <a:p>
            <a:endParaRPr lang="en-US" sz="2000">
              <a:solidFill>
                <a:srgbClr val="FFFFFF"/>
              </a:solidFill>
            </a:endParaRPr>
          </a:p>
          <a:p>
            <a:endParaRPr lang="en-US" sz="2000">
              <a:solidFill>
                <a:srgbClr val="FFFFFF"/>
              </a:solidFill>
            </a:endParaRPr>
          </a:p>
        </p:txBody>
      </p:sp>
    </p:spTree>
    <p:extLst>
      <p:ext uri="{BB962C8B-B14F-4D97-AF65-F5344CB8AC3E}">
        <p14:creationId xmlns:p14="http://schemas.microsoft.com/office/powerpoint/2010/main" val="3845204497"/>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8434" name="Picture 2" descr="Why the Mbari Houses in Nigeria Became Extinct">
            <a:extLst>
              <a:ext uri="{FF2B5EF4-FFF2-40B4-BE49-F238E27FC236}">
                <a16:creationId xmlns:a16="http://schemas.microsoft.com/office/drawing/2014/main" id="{E86253A4-3108-BCFC-95E8-D6C742834C26}"/>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t="3536" b="11558"/>
          <a:stretch/>
        </p:blipFill>
        <p:spPr bwMode="auto">
          <a:xfrm>
            <a:off x="20" y="10"/>
            <a:ext cx="12191980" cy="6857990"/>
          </a:xfrm>
          <a:prstGeom prst="rect">
            <a:avLst/>
          </a:prstGeom>
          <a:noFill/>
          <a:extLst>
            <a:ext uri="{909E8E84-426E-40DD-AFC4-6F175D3DCCD1}">
              <a14:hiddenFill xmlns:a14="http://schemas.microsoft.com/office/drawing/2010/main">
                <a:solidFill>
                  <a:srgbClr val="FFFFFF"/>
                </a:solidFill>
              </a14:hiddenFill>
            </a:ext>
          </a:extLst>
        </p:spPr>
      </p:pic>
      <p:sp>
        <p:nvSpPr>
          <p:cNvPr id="18439" name="Rectangle 18438">
            <a:extLst>
              <a:ext uri="{FF2B5EF4-FFF2-40B4-BE49-F238E27FC236}">
                <a16:creationId xmlns:a16="http://schemas.microsoft.com/office/drawing/2014/main" id="{37C89E4B-3C9F-44B9-8B86-D9E3D112D8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320142"/>
            <a:ext cx="12192000" cy="736551"/>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365D894-80CB-42CB-81CC-E513CF36F1FB}"/>
              </a:ext>
            </a:extLst>
          </p:cNvPr>
          <p:cNvSpPr>
            <a:spLocks noGrp="1"/>
          </p:cNvSpPr>
          <p:nvPr>
            <p:ph type="title"/>
          </p:nvPr>
        </p:nvSpPr>
        <p:spPr>
          <a:xfrm>
            <a:off x="523875" y="5317240"/>
            <a:ext cx="11210925" cy="744836"/>
          </a:xfrm>
        </p:spPr>
        <p:txBody>
          <a:bodyPr vert="horz" lIns="91440" tIns="45720" rIns="91440" bIns="45720" rtlCol="0" anchor="ctr">
            <a:normAutofit/>
          </a:bodyPr>
          <a:lstStyle/>
          <a:p>
            <a:pPr algn="ctr"/>
            <a:r>
              <a:rPr lang="en-US" sz="3600">
                <a:solidFill>
                  <a:schemeClr val="tx1">
                    <a:lumMod val="85000"/>
                    <a:lumOff val="15000"/>
                  </a:schemeClr>
                </a:solidFill>
              </a:rPr>
              <a:t>Homes</a:t>
            </a:r>
          </a:p>
        </p:txBody>
      </p:sp>
      <p:cxnSp>
        <p:nvCxnSpPr>
          <p:cNvPr id="18441" name="Straight Connector 18440">
            <a:extLst>
              <a:ext uri="{FF2B5EF4-FFF2-40B4-BE49-F238E27FC236}">
                <a16:creationId xmlns:a16="http://schemas.microsoft.com/office/drawing/2014/main" id="{AA2EAA10-076F-46BD-8F0F-B9A2FB77A85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5241983"/>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cxnSp>
        <p:nvCxnSpPr>
          <p:cNvPr id="18443" name="Straight Connector 18442">
            <a:extLst>
              <a:ext uri="{FF2B5EF4-FFF2-40B4-BE49-F238E27FC236}">
                <a16:creationId xmlns:a16="http://schemas.microsoft.com/office/drawing/2014/main" id="{D891E407-403B-4764-86C9-33A56D3BCA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34852"/>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59085574"/>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463" name="Rectangle 19462">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A655711-F47D-456E-A888-F01B1CDE2CF5}"/>
              </a:ext>
            </a:extLst>
          </p:cNvPr>
          <p:cNvSpPr>
            <a:spLocks noGrp="1"/>
          </p:cNvSpPr>
          <p:nvPr>
            <p:ph type="title"/>
          </p:nvPr>
        </p:nvSpPr>
        <p:spPr>
          <a:xfrm>
            <a:off x="640080" y="325369"/>
            <a:ext cx="4368602" cy="1956841"/>
          </a:xfrm>
        </p:spPr>
        <p:txBody>
          <a:bodyPr vert="horz" lIns="91440" tIns="45720" rIns="91440" bIns="45720" rtlCol="0" anchor="b">
            <a:normAutofit/>
          </a:bodyPr>
          <a:lstStyle/>
          <a:p>
            <a:r>
              <a:rPr lang="en-US" sz="5400"/>
              <a:t>Festivals and Holidays</a:t>
            </a:r>
          </a:p>
        </p:txBody>
      </p:sp>
      <p:sp>
        <p:nvSpPr>
          <p:cNvPr id="19465"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EE6FCDEB-F573-4645-80B5-8A91BDFC6BD0}"/>
              </a:ext>
            </a:extLst>
          </p:cNvPr>
          <p:cNvSpPr>
            <a:spLocks noGrp="1"/>
          </p:cNvSpPr>
          <p:nvPr>
            <p:ph sz="half" idx="1"/>
          </p:nvPr>
        </p:nvSpPr>
        <p:spPr>
          <a:xfrm>
            <a:off x="640080" y="2872899"/>
            <a:ext cx="4243589" cy="3320668"/>
          </a:xfrm>
        </p:spPr>
        <p:txBody>
          <a:bodyPr vert="horz" lIns="91440" tIns="45720" rIns="91440" bIns="45720" rtlCol="0">
            <a:normAutofit/>
          </a:bodyPr>
          <a:lstStyle/>
          <a:p>
            <a:r>
              <a:rPr lang="en-US" sz="2000"/>
              <a:t>Cure Salee– Tuareg and Wodaabe people gather in Ingall to celebrate the end of the rainy season.  The clans gather at the salt flats and pools to refresh their cattle and goats.  Weddings are very popular at this time.  </a:t>
            </a:r>
          </a:p>
          <a:p>
            <a:r>
              <a:rPr lang="en-US" sz="2000"/>
              <a:t>Tabaski, or Eid al Adha, is an Islamic festival remember Abraham’s sacrifice.  The fest on goat or lamb.</a:t>
            </a:r>
          </a:p>
        </p:txBody>
      </p:sp>
      <p:pic>
        <p:nvPicPr>
          <p:cNvPr id="19458" name="Picture 2" descr="Cure Salee Festival - Niger Travel and Tours">
            <a:extLst>
              <a:ext uri="{FF2B5EF4-FFF2-40B4-BE49-F238E27FC236}">
                <a16:creationId xmlns:a16="http://schemas.microsoft.com/office/drawing/2014/main" id="{80A3A76A-F8AF-D8A7-816A-055612B3C2F0}"/>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12575" r="12198"/>
          <a:stretch/>
        </p:blipFill>
        <p:spPr bwMode="auto">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96502763"/>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91292-C381-4CCF-BD8B-01091ADACF0B}"/>
              </a:ext>
            </a:extLst>
          </p:cNvPr>
          <p:cNvSpPr>
            <a:spLocks noGrp="1"/>
          </p:cNvSpPr>
          <p:nvPr>
            <p:ph type="title"/>
          </p:nvPr>
        </p:nvSpPr>
        <p:spPr/>
        <p:txBody>
          <a:bodyPr/>
          <a:lstStyle/>
          <a:p>
            <a:r>
              <a:rPr lang="en-US" dirty="0"/>
              <a:t>Current Events</a:t>
            </a:r>
          </a:p>
        </p:txBody>
      </p:sp>
      <p:sp>
        <p:nvSpPr>
          <p:cNvPr id="3" name="Text Placeholder 2">
            <a:extLst>
              <a:ext uri="{FF2B5EF4-FFF2-40B4-BE49-F238E27FC236}">
                <a16:creationId xmlns:a16="http://schemas.microsoft.com/office/drawing/2014/main" id="{BC5EBE42-1E65-40A8-B306-91FEEDF636E2}"/>
              </a:ext>
            </a:extLst>
          </p:cNvPr>
          <p:cNvSpPr>
            <a:spLocks noGrp="1"/>
          </p:cNvSpPr>
          <p:nvPr>
            <p:ph type="body" idx="1"/>
          </p:nvPr>
        </p:nvSpPr>
        <p:spPr/>
        <p:txBody>
          <a:bodyPr/>
          <a:lstStyle/>
          <a:p>
            <a:r>
              <a:rPr lang="en-US" dirty="0"/>
              <a:t>Political 	</a:t>
            </a:r>
          </a:p>
        </p:txBody>
      </p:sp>
      <p:sp>
        <p:nvSpPr>
          <p:cNvPr id="4" name="Content Placeholder 3">
            <a:extLst>
              <a:ext uri="{FF2B5EF4-FFF2-40B4-BE49-F238E27FC236}">
                <a16:creationId xmlns:a16="http://schemas.microsoft.com/office/drawing/2014/main" id="{7CE39F17-DDF6-47B5-B345-F533B3146C27}"/>
              </a:ext>
            </a:extLst>
          </p:cNvPr>
          <p:cNvSpPr>
            <a:spLocks noGrp="1"/>
          </p:cNvSpPr>
          <p:nvPr>
            <p:ph sz="half" idx="2"/>
          </p:nvPr>
        </p:nvSpPr>
        <p:spPr/>
        <p:txBody>
          <a:bodyPr/>
          <a:lstStyle/>
          <a:p>
            <a:endParaRPr lang="en-US"/>
          </a:p>
        </p:txBody>
      </p:sp>
      <p:sp>
        <p:nvSpPr>
          <p:cNvPr id="5" name="Text Placeholder 4">
            <a:extLst>
              <a:ext uri="{FF2B5EF4-FFF2-40B4-BE49-F238E27FC236}">
                <a16:creationId xmlns:a16="http://schemas.microsoft.com/office/drawing/2014/main" id="{0E0BFC5A-3C6D-4303-9B38-FF40770339A3}"/>
              </a:ext>
            </a:extLst>
          </p:cNvPr>
          <p:cNvSpPr>
            <a:spLocks noGrp="1"/>
          </p:cNvSpPr>
          <p:nvPr>
            <p:ph type="body" sz="quarter" idx="3"/>
          </p:nvPr>
        </p:nvSpPr>
        <p:spPr/>
        <p:txBody>
          <a:bodyPr/>
          <a:lstStyle/>
          <a:p>
            <a:r>
              <a:rPr lang="en-US" dirty="0"/>
              <a:t>Everyday Life</a:t>
            </a:r>
          </a:p>
        </p:txBody>
      </p:sp>
      <p:sp>
        <p:nvSpPr>
          <p:cNvPr id="6" name="Content Placeholder 5">
            <a:extLst>
              <a:ext uri="{FF2B5EF4-FFF2-40B4-BE49-F238E27FC236}">
                <a16:creationId xmlns:a16="http://schemas.microsoft.com/office/drawing/2014/main" id="{7D779EDB-2036-48D1-AE62-7AEA9547BD1D}"/>
              </a:ext>
            </a:extLst>
          </p:cNvPr>
          <p:cNvSpPr>
            <a:spLocks noGrp="1"/>
          </p:cNvSpPr>
          <p:nvPr>
            <p:ph sz="quarter" idx="4"/>
          </p:nvPr>
        </p:nvSpPr>
        <p:spPr/>
        <p:txBody>
          <a:bodyPr/>
          <a:lstStyle/>
          <a:p>
            <a:endParaRPr lang="en-US"/>
          </a:p>
        </p:txBody>
      </p:sp>
    </p:spTree>
    <p:extLst>
      <p:ext uri="{BB962C8B-B14F-4D97-AF65-F5344CB8AC3E}">
        <p14:creationId xmlns:p14="http://schemas.microsoft.com/office/powerpoint/2010/main" val="4241194347"/>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9" name="Rectangle 20488">
            <a:extLst>
              <a:ext uri="{FF2B5EF4-FFF2-40B4-BE49-F238E27FC236}">
                <a16:creationId xmlns:a16="http://schemas.microsoft.com/office/drawing/2014/main" id="{5F18414D-1626-4996-AACB-23D3DE45B0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0491" name="Rectangle 20490">
            <a:extLst>
              <a:ext uri="{FF2B5EF4-FFF2-40B4-BE49-F238E27FC236}">
                <a16:creationId xmlns:a16="http://schemas.microsoft.com/office/drawing/2014/main" id="{D84C2E9E-0B5D-4B5F-9A1F-70EBDCE3903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6206" y="115193"/>
            <a:ext cx="11939588" cy="6627614"/>
          </a:xfrm>
          <a:prstGeom prst="rect">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20493" name="Straight Connector 20492">
            <a:extLst>
              <a:ext uri="{FF2B5EF4-FFF2-40B4-BE49-F238E27FC236}">
                <a16:creationId xmlns:a16="http://schemas.microsoft.com/office/drawing/2014/main" id="{07A9243D-8FC3-4B36-874B-55906B03F48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6096001" y="3209925"/>
            <a:ext cx="609599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20484" name="Picture 4" descr="Mali | Culture, History, &amp; People | Britannica">
            <a:extLst>
              <a:ext uri="{FF2B5EF4-FFF2-40B4-BE49-F238E27FC236}">
                <a16:creationId xmlns:a16="http://schemas.microsoft.com/office/drawing/2014/main" id="{50E089ED-545C-48E9-7640-A2CC1904BD6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1325" y="114300"/>
            <a:ext cx="4084638" cy="3844925"/>
          </a:xfrm>
          <a:prstGeom prst="rect">
            <a:avLst/>
          </a:prstGeom>
          <a:extLst>
            <a:ext uri="{909E8E84-426E-40DD-AFC4-6F175D3DCCD1}">
              <a14:hiddenFill xmlns:a14="http://schemas.microsoft.com/office/drawing/2010/main">
                <a:solidFill>
                  <a:srgbClr val="FFFFFF"/>
                </a:solidFill>
              </a14:hiddenFill>
            </a:ext>
          </a:extLst>
        </p:spPr>
      </p:pic>
      <p:pic>
        <p:nvPicPr>
          <p:cNvPr id="20482" name="Picture 2" descr="Mali Flag - United States Department of State">
            <a:extLst>
              <a:ext uri="{FF2B5EF4-FFF2-40B4-BE49-F238E27FC236}">
                <a16:creationId xmlns:a16="http://schemas.microsoft.com/office/drawing/2014/main" id="{C21B71C8-6A5E-7F70-AF11-B89C7EC6A01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1325" y="4041775"/>
            <a:ext cx="4084638" cy="2700338"/>
          </a:xfrm>
          <a:prstGeom prst="rect">
            <a:avLst/>
          </a:prstGeom>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B21E2951-4715-4797-94CC-9ED54D62E5A2}"/>
              </a:ext>
            </a:extLst>
          </p:cNvPr>
          <p:cNvSpPr>
            <a:spLocks noGrp="1"/>
          </p:cNvSpPr>
          <p:nvPr>
            <p:ph type="ctrTitle"/>
          </p:nvPr>
        </p:nvSpPr>
        <p:spPr>
          <a:xfrm>
            <a:off x="6095999" y="707132"/>
            <a:ext cx="3667125" cy="2387600"/>
          </a:xfrm>
        </p:spPr>
        <p:txBody>
          <a:bodyPr>
            <a:normAutofit/>
          </a:bodyPr>
          <a:lstStyle/>
          <a:p>
            <a:pPr algn="l"/>
            <a:r>
              <a:rPr lang="en-US" sz="3500">
                <a:solidFill>
                  <a:schemeClr val="bg1"/>
                </a:solidFill>
              </a:rPr>
              <a:t>Mali</a:t>
            </a:r>
          </a:p>
        </p:txBody>
      </p:sp>
      <p:sp>
        <p:nvSpPr>
          <p:cNvPr id="3" name="Subtitle 2">
            <a:extLst>
              <a:ext uri="{FF2B5EF4-FFF2-40B4-BE49-F238E27FC236}">
                <a16:creationId xmlns:a16="http://schemas.microsoft.com/office/drawing/2014/main" id="{A7390020-4849-4F1B-9531-E73219106518}"/>
              </a:ext>
            </a:extLst>
          </p:cNvPr>
          <p:cNvSpPr>
            <a:spLocks noGrp="1"/>
          </p:cNvSpPr>
          <p:nvPr>
            <p:ph type="subTitle" idx="1"/>
          </p:nvPr>
        </p:nvSpPr>
        <p:spPr>
          <a:xfrm>
            <a:off x="6096000" y="3494783"/>
            <a:ext cx="3667124" cy="2201159"/>
          </a:xfrm>
        </p:spPr>
        <p:txBody>
          <a:bodyPr>
            <a:normAutofit/>
          </a:bodyPr>
          <a:lstStyle/>
          <a:p>
            <a:pPr algn="l"/>
            <a:r>
              <a:rPr lang="en-US" sz="800" dirty="0">
                <a:solidFill>
                  <a:schemeClr val="bg1"/>
                </a:solidFill>
              </a:rPr>
              <a:t>Things We Will Learn:</a:t>
            </a:r>
          </a:p>
          <a:p>
            <a:pPr algn="l"/>
            <a:r>
              <a:rPr lang="en-US" sz="800" dirty="0">
                <a:solidFill>
                  <a:schemeClr val="bg1"/>
                </a:solidFill>
              </a:rPr>
              <a:t>Geography</a:t>
            </a:r>
          </a:p>
          <a:p>
            <a:pPr algn="l"/>
            <a:r>
              <a:rPr lang="en-US" sz="800" dirty="0">
                <a:solidFill>
                  <a:schemeClr val="bg1"/>
                </a:solidFill>
              </a:rPr>
              <a:t>Language</a:t>
            </a:r>
          </a:p>
          <a:p>
            <a:pPr algn="l"/>
            <a:r>
              <a:rPr lang="en-US" sz="800" dirty="0">
                <a:solidFill>
                  <a:schemeClr val="bg1"/>
                </a:solidFill>
              </a:rPr>
              <a:t>Advancements for the World</a:t>
            </a:r>
          </a:p>
          <a:p>
            <a:pPr algn="l"/>
            <a:r>
              <a:rPr lang="en-US" sz="800" dirty="0">
                <a:solidFill>
                  <a:schemeClr val="bg1"/>
                </a:solidFill>
              </a:rPr>
              <a:t>History</a:t>
            </a:r>
          </a:p>
          <a:p>
            <a:pPr algn="l"/>
            <a:r>
              <a:rPr lang="en-US" sz="800" dirty="0">
                <a:solidFill>
                  <a:schemeClr val="bg1"/>
                </a:solidFill>
              </a:rPr>
              <a:t>Culture</a:t>
            </a:r>
          </a:p>
          <a:p>
            <a:pPr algn="l"/>
            <a:r>
              <a:rPr lang="en-US" sz="800" dirty="0">
                <a:solidFill>
                  <a:schemeClr val="bg1"/>
                </a:solidFill>
              </a:rPr>
              <a:t>Current Events</a:t>
            </a:r>
          </a:p>
          <a:p>
            <a:pPr algn="l"/>
            <a:endParaRPr lang="en-US" sz="800" dirty="0">
              <a:solidFill>
                <a:schemeClr val="bg1"/>
              </a:solidFill>
            </a:endParaRPr>
          </a:p>
        </p:txBody>
      </p:sp>
    </p:spTree>
    <p:extLst>
      <p:ext uri="{BB962C8B-B14F-4D97-AF65-F5344CB8AC3E}">
        <p14:creationId xmlns:p14="http://schemas.microsoft.com/office/powerpoint/2010/main" val="2026155265"/>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E9BF5A-8B4E-49A7-95FB-B103D8343A2C}"/>
              </a:ext>
            </a:extLst>
          </p:cNvPr>
          <p:cNvSpPr>
            <a:spLocks noGrp="1"/>
          </p:cNvSpPr>
          <p:nvPr>
            <p:ph type="title"/>
          </p:nvPr>
        </p:nvSpPr>
        <p:spPr/>
        <p:txBody>
          <a:bodyPr/>
          <a:lstStyle/>
          <a:p>
            <a:r>
              <a:rPr lang="en-US" dirty="0"/>
              <a:t>Main Facts</a:t>
            </a:r>
          </a:p>
        </p:txBody>
      </p:sp>
      <p:sp>
        <p:nvSpPr>
          <p:cNvPr id="3" name="Content Placeholder 2">
            <a:extLst>
              <a:ext uri="{FF2B5EF4-FFF2-40B4-BE49-F238E27FC236}">
                <a16:creationId xmlns:a16="http://schemas.microsoft.com/office/drawing/2014/main" id="{BFFE36C5-B7B1-41F9-AFF0-7C8BEFE5DB7C}"/>
              </a:ext>
            </a:extLst>
          </p:cNvPr>
          <p:cNvSpPr>
            <a:spLocks noGrp="1"/>
          </p:cNvSpPr>
          <p:nvPr>
            <p:ph sz="half" idx="1"/>
          </p:nvPr>
        </p:nvSpPr>
        <p:spPr>
          <a:xfrm>
            <a:off x="838200" y="1825625"/>
            <a:ext cx="5181600" cy="3805154"/>
          </a:xfrm>
        </p:spPr>
        <p:txBody>
          <a:bodyPr>
            <a:normAutofit fontScale="92500" lnSpcReduction="10000"/>
          </a:bodyPr>
          <a:lstStyle/>
          <a:p>
            <a:r>
              <a:rPr lang="en-US" dirty="0"/>
              <a:t>Capital: Bamako</a:t>
            </a:r>
          </a:p>
          <a:p>
            <a:r>
              <a:rPr lang="en-US" dirty="0"/>
              <a:t>Language: French, Bambara</a:t>
            </a:r>
          </a:p>
          <a:p>
            <a:r>
              <a:rPr lang="en-US" dirty="0"/>
              <a:t>Exports: Cotton, gold, livestock</a:t>
            </a:r>
          </a:p>
          <a:p>
            <a:r>
              <a:rPr lang="en-US" dirty="0"/>
              <a:t>Fun Facts: The richest man who ever lived, Mansa Musa lived here.  He was the first king of Timbuktu and in 1280-1337 and had $400 billion in todays money!  The Mali empire was huge and was established by King Sundiata Keita.  </a:t>
            </a:r>
          </a:p>
        </p:txBody>
      </p:sp>
      <p:pic>
        <p:nvPicPr>
          <p:cNvPr id="21506" name="Picture 2" descr="Bamako | national capital, Mali | Britannica">
            <a:extLst>
              <a:ext uri="{FF2B5EF4-FFF2-40B4-BE49-F238E27FC236}">
                <a16:creationId xmlns:a16="http://schemas.microsoft.com/office/drawing/2014/main" id="{5285F6FF-8EB2-39F1-E1A7-E95E211ED06E}"/>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6172200" y="2074386"/>
            <a:ext cx="5181600" cy="38538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61681976"/>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CE9566-3F5F-3949-D3C5-7579B8B5A9E2}"/>
              </a:ext>
            </a:extLst>
          </p:cNvPr>
          <p:cNvSpPr>
            <a:spLocks noGrp="1"/>
          </p:cNvSpPr>
          <p:nvPr>
            <p:ph type="title"/>
          </p:nvPr>
        </p:nvSpPr>
        <p:spPr/>
        <p:txBody>
          <a:bodyPr/>
          <a:lstStyle/>
          <a:p>
            <a:r>
              <a:rPr lang="en-US" dirty="0"/>
              <a:t>Tomb of Askia</a:t>
            </a:r>
          </a:p>
        </p:txBody>
      </p:sp>
      <p:sp>
        <p:nvSpPr>
          <p:cNvPr id="3" name="Content Placeholder 2">
            <a:extLst>
              <a:ext uri="{FF2B5EF4-FFF2-40B4-BE49-F238E27FC236}">
                <a16:creationId xmlns:a16="http://schemas.microsoft.com/office/drawing/2014/main" id="{794AFD84-D322-E1F8-0F50-3B9531AC3EF9}"/>
              </a:ext>
            </a:extLst>
          </p:cNvPr>
          <p:cNvSpPr>
            <a:spLocks noGrp="1"/>
          </p:cNvSpPr>
          <p:nvPr>
            <p:ph sz="half" idx="1"/>
          </p:nvPr>
        </p:nvSpPr>
        <p:spPr/>
        <p:txBody>
          <a:bodyPr/>
          <a:lstStyle/>
          <a:p>
            <a:r>
              <a:rPr lang="en-US" dirty="0"/>
              <a:t>Built in 1495 in the </a:t>
            </a:r>
            <a:r>
              <a:rPr lang="en-US" dirty="0" err="1"/>
              <a:t>Songhoy</a:t>
            </a:r>
            <a:r>
              <a:rPr lang="en-US" dirty="0"/>
              <a:t> Empire.  When the town it is in was occupied by an army, the tomb started to deteriorate.  It is now on the UNESCO List of World Heritage In Danger.  </a:t>
            </a:r>
          </a:p>
        </p:txBody>
      </p:sp>
      <p:pic>
        <p:nvPicPr>
          <p:cNvPr id="22530" name="Picture 2">
            <a:extLst>
              <a:ext uri="{FF2B5EF4-FFF2-40B4-BE49-F238E27FC236}">
                <a16:creationId xmlns:a16="http://schemas.microsoft.com/office/drawing/2014/main" id="{FADD5C3C-1980-713E-B1A2-D2ACCC6D4B0F}"/>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6172200" y="2008371"/>
            <a:ext cx="5181600" cy="39858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55906468"/>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3559" name="Rectangle 23558">
            <a:extLst>
              <a:ext uri="{FF2B5EF4-FFF2-40B4-BE49-F238E27FC236}">
                <a16:creationId xmlns:a16="http://schemas.microsoft.com/office/drawing/2014/main" id="{A8384FB5-9ADC-4DDC-881B-597D56F5B1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561" name="Rectangle 23560">
            <a:extLst>
              <a:ext uri="{FF2B5EF4-FFF2-40B4-BE49-F238E27FC236}">
                <a16:creationId xmlns:a16="http://schemas.microsoft.com/office/drawing/2014/main" id="{91E5A9A7-95C6-4F4F-B00E-C82E07FE62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7539" y="1417538"/>
            <a:ext cx="6875818" cy="4040744"/>
          </a:xfrm>
          <a:prstGeom prst="rect">
            <a:avLst/>
          </a:prstGeom>
          <a:gradFill>
            <a:gsLst>
              <a:gs pos="0">
                <a:srgbClr val="000000"/>
              </a:gs>
              <a:gs pos="100000">
                <a:schemeClr val="accent1">
                  <a:lumMod val="75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563" name="Rectangle 23562">
            <a:extLst>
              <a:ext uri="{FF2B5EF4-FFF2-40B4-BE49-F238E27FC236}">
                <a16:creationId xmlns:a16="http://schemas.microsoft.com/office/drawing/2014/main" id="{D07DD2DE-F619-49DD-B5E7-03A290FF4ED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58495" y="2660473"/>
            <a:ext cx="4355594" cy="4038603"/>
          </a:xfrm>
          <a:prstGeom prst="rect">
            <a:avLst/>
          </a:prstGeom>
          <a:gradFill>
            <a:gsLst>
              <a:gs pos="0">
                <a:schemeClr val="accent1">
                  <a:alpha val="50000"/>
                </a:schemeClr>
              </a:gs>
              <a:gs pos="100000">
                <a:schemeClr val="accent1">
                  <a:lumMod val="50000"/>
                  <a:alpha val="0"/>
                </a:scheme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565" name="Rectangle 23564">
            <a:extLst>
              <a:ext uri="{FF2B5EF4-FFF2-40B4-BE49-F238E27FC236}">
                <a16:creationId xmlns:a16="http://schemas.microsoft.com/office/drawing/2014/main" id="{85149191-5F60-4A28-AAFF-039F96B0F3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1180882" y="1638085"/>
            <a:ext cx="6857572" cy="3581401"/>
          </a:xfrm>
          <a:prstGeom prst="rect">
            <a:avLst/>
          </a:prstGeom>
          <a:gradFill>
            <a:gsLst>
              <a:gs pos="0">
                <a:srgbClr val="000000">
                  <a:alpha val="59000"/>
                </a:srgbClr>
              </a:gs>
              <a:gs pos="69000">
                <a:schemeClr val="accent1">
                  <a:alpha val="0"/>
                </a:scheme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567" name="Freeform: Shape 23566">
            <a:extLst>
              <a:ext uri="{FF2B5EF4-FFF2-40B4-BE49-F238E27FC236}">
                <a16:creationId xmlns:a16="http://schemas.microsoft.com/office/drawing/2014/main" id="{F8260ED5-17F7-4158-B241-D51DD4CF1B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6097846">
            <a:off x="-747355" y="1201312"/>
            <a:ext cx="4808302" cy="4088666"/>
          </a:xfrm>
          <a:custGeom>
            <a:avLst/>
            <a:gdLst>
              <a:gd name="connsiteX0" fmla="*/ 48844 w 4808302"/>
              <a:gd name="connsiteY0" fmla="*/ 2888671 h 4088666"/>
              <a:gd name="connsiteX1" fmla="*/ 0 w 4808302"/>
              <a:gd name="connsiteY1" fmla="*/ 2404151 h 4088666"/>
              <a:gd name="connsiteX2" fmla="*/ 2404151 w 4808302"/>
              <a:gd name="connsiteY2" fmla="*/ 0 h 4088666"/>
              <a:gd name="connsiteX3" fmla="*/ 4808302 w 4808302"/>
              <a:gd name="connsiteY3" fmla="*/ 2404151 h 4088666"/>
              <a:gd name="connsiteX4" fmla="*/ 4700216 w 4808302"/>
              <a:gd name="connsiteY4" fmla="*/ 3119072 h 4088666"/>
              <a:gd name="connsiteX5" fmla="*/ 4643143 w 4808302"/>
              <a:gd name="connsiteY5" fmla="*/ 3275009 h 4088666"/>
              <a:gd name="connsiteX6" fmla="*/ 690093 w 4808302"/>
              <a:gd name="connsiteY6" fmla="*/ 4088666 h 4088666"/>
              <a:gd name="connsiteX7" fmla="*/ 548991 w 4808302"/>
              <a:gd name="connsiteY7" fmla="*/ 3933414 h 4088666"/>
              <a:gd name="connsiteX8" fmla="*/ 48844 w 4808302"/>
              <a:gd name="connsiteY8" fmla="*/ 2888671 h 4088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08302" h="4088666">
                <a:moveTo>
                  <a:pt x="48844" y="2888671"/>
                </a:moveTo>
                <a:cubicBezTo>
                  <a:pt x="16818" y="2732167"/>
                  <a:pt x="0" y="2570123"/>
                  <a:pt x="0" y="2404151"/>
                </a:cubicBezTo>
                <a:cubicBezTo>
                  <a:pt x="0" y="1076375"/>
                  <a:pt x="1076375" y="0"/>
                  <a:pt x="2404151" y="0"/>
                </a:cubicBezTo>
                <a:cubicBezTo>
                  <a:pt x="3731927" y="0"/>
                  <a:pt x="4808302" y="1076375"/>
                  <a:pt x="4808302" y="2404151"/>
                </a:cubicBezTo>
                <a:cubicBezTo>
                  <a:pt x="4808302" y="2653109"/>
                  <a:pt x="4770461" y="2893229"/>
                  <a:pt x="4700216" y="3119072"/>
                </a:cubicBezTo>
                <a:lnTo>
                  <a:pt x="4643143" y="3275009"/>
                </a:lnTo>
                <a:lnTo>
                  <a:pt x="690093" y="4088666"/>
                </a:lnTo>
                <a:lnTo>
                  <a:pt x="548991" y="3933414"/>
                </a:lnTo>
                <a:cubicBezTo>
                  <a:pt x="304015" y="3636572"/>
                  <a:pt x="128908" y="3279932"/>
                  <a:pt x="48844" y="2888671"/>
                </a:cubicBezTo>
                <a:close/>
              </a:path>
            </a:pathLst>
          </a:custGeom>
          <a:gradFill>
            <a:gsLst>
              <a:gs pos="39000">
                <a:schemeClr val="accent1">
                  <a:lumMod val="60000"/>
                  <a:lumOff val="40000"/>
                  <a:alpha val="0"/>
                </a:schemeClr>
              </a:gs>
              <a:gs pos="100000">
                <a:schemeClr val="accent1">
                  <a:lumMod val="75000"/>
                  <a:alpha val="26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itle 1">
            <a:extLst>
              <a:ext uri="{FF2B5EF4-FFF2-40B4-BE49-F238E27FC236}">
                <a16:creationId xmlns:a16="http://schemas.microsoft.com/office/drawing/2014/main" id="{7B7A2CD6-F727-44E2-9D69-2E252ABC53BD}"/>
              </a:ext>
            </a:extLst>
          </p:cNvPr>
          <p:cNvSpPr>
            <a:spLocks noGrp="1"/>
          </p:cNvSpPr>
          <p:nvPr>
            <p:ph type="title"/>
          </p:nvPr>
        </p:nvSpPr>
        <p:spPr>
          <a:xfrm>
            <a:off x="660041" y="2767106"/>
            <a:ext cx="2880828" cy="3071906"/>
          </a:xfrm>
        </p:spPr>
        <p:txBody>
          <a:bodyPr vert="horz" lIns="91440" tIns="45720" rIns="91440" bIns="45720" rtlCol="0" anchor="t">
            <a:normAutofit/>
          </a:bodyPr>
          <a:lstStyle/>
          <a:p>
            <a:r>
              <a:rPr lang="en-US" sz="4000" kern="1200">
                <a:solidFill>
                  <a:srgbClr val="FFFFFF"/>
                </a:solidFill>
                <a:latin typeface="+mj-lt"/>
                <a:ea typeface="+mj-ea"/>
                <a:cs typeface="+mj-cs"/>
              </a:rPr>
              <a:t>Country on Map</a:t>
            </a:r>
          </a:p>
        </p:txBody>
      </p:sp>
      <p:pic>
        <p:nvPicPr>
          <p:cNvPr id="23554" name="Picture 2" descr="Mali | Culture, History, &amp; People | Britannica">
            <a:extLst>
              <a:ext uri="{FF2B5EF4-FFF2-40B4-BE49-F238E27FC236}">
                <a16:creationId xmlns:a16="http://schemas.microsoft.com/office/drawing/2014/main" id="{E13C0B64-1C07-8EDF-71FC-4AA703548BD4}"/>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5022047" y="467208"/>
            <a:ext cx="6186510" cy="59235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56099485"/>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4583" name="Rectangle 24582">
            <a:extLst>
              <a:ext uri="{FF2B5EF4-FFF2-40B4-BE49-F238E27FC236}">
                <a16:creationId xmlns:a16="http://schemas.microsoft.com/office/drawing/2014/main" id="{3AFE8227-C443-417B-BA91-520EB1EF45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
            <a:ext cx="12192000" cy="685799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1823925-04C1-4E4A-9F66-333098CD072F}"/>
              </a:ext>
            </a:extLst>
          </p:cNvPr>
          <p:cNvSpPr>
            <a:spLocks noGrp="1"/>
          </p:cNvSpPr>
          <p:nvPr>
            <p:ph type="title"/>
          </p:nvPr>
        </p:nvSpPr>
        <p:spPr>
          <a:xfrm>
            <a:off x="8643193" y="489507"/>
            <a:ext cx="3091607" cy="1655483"/>
          </a:xfrm>
        </p:spPr>
        <p:txBody>
          <a:bodyPr vert="horz" lIns="91440" tIns="45720" rIns="91440" bIns="45720" rtlCol="0" anchor="b">
            <a:normAutofit/>
          </a:bodyPr>
          <a:lstStyle/>
          <a:p>
            <a:r>
              <a:rPr lang="en-US" sz="4000"/>
              <a:t>Country Geography</a:t>
            </a:r>
          </a:p>
        </p:txBody>
      </p:sp>
      <p:pic>
        <p:nvPicPr>
          <p:cNvPr id="24578" name="Picture 2" descr="Ecoregions and Topography of Mali | West Africa">
            <a:extLst>
              <a:ext uri="{FF2B5EF4-FFF2-40B4-BE49-F238E27FC236}">
                <a16:creationId xmlns:a16="http://schemas.microsoft.com/office/drawing/2014/main" id="{4262205F-CDCC-1BDD-871C-92A8F167C051}"/>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r="17685" b="-1"/>
          <a:stretch/>
        </p:blipFill>
        <p:spPr bwMode="auto">
          <a:xfrm>
            <a:off x="20" y="431"/>
            <a:ext cx="8115280" cy="6408311"/>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EAE4F483-2946-43B9-84CA-9E6CF1509924}"/>
              </a:ext>
            </a:extLst>
          </p:cNvPr>
          <p:cNvSpPr>
            <a:spLocks noGrp="1"/>
          </p:cNvSpPr>
          <p:nvPr>
            <p:ph sz="half" idx="1"/>
          </p:nvPr>
        </p:nvSpPr>
        <p:spPr>
          <a:xfrm>
            <a:off x="8643193" y="2418408"/>
            <a:ext cx="2942813" cy="3540265"/>
          </a:xfrm>
        </p:spPr>
        <p:txBody>
          <a:bodyPr vert="horz" lIns="91440" tIns="45720" rIns="91440" bIns="45720" rtlCol="0">
            <a:normAutofit/>
          </a:bodyPr>
          <a:lstStyle/>
          <a:p>
            <a:r>
              <a:rPr lang="en-US" sz="2000" dirty="0">
                <a:sym typeface="Wingdings" panose="05000000000000000000" pitchFamily="2" charset="2"/>
              </a:rPr>
              <a:t>Longitude and Latitude: 17N 4W</a:t>
            </a:r>
          </a:p>
          <a:p>
            <a:r>
              <a:rPr lang="en-US" sz="2000" dirty="0">
                <a:sym typeface="Wingdings" panose="05000000000000000000" pitchFamily="2" charset="2"/>
              </a:rPr>
              <a:t>Major Mountains, Rivers and Other Geographic sites: </a:t>
            </a:r>
            <a:r>
              <a:rPr lang="en-US" sz="2000" dirty="0" err="1">
                <a:sym typeface="Wingdings" panose="05000000000000000000" pitchFamily="2" charset="2"/>
              </a:rPr>
              <a:t>Hombori</a:t>
            </a:r>
            <a:r>
              <a:rPr lang="en-US" sz="2000" dirty="0">
                <a:sym typeface="Wingdings" panose="05000000000000000000" pitchFamily="2" charset="2"/>
              </a:rPr>
              <a:t> Tondo Mountain, The Niger River, and Senegal River.  Lake </a:t>
            </a:r>
            <a:r>
              <a:rPr lang="en-US" sz="2000" dirty="0" err="1">
                <a:sym typeface="Wingdings" panose="05000000000000000000" pitchFamily="2" charset="2"/>
              </a:rPr>
              <a:t>Afou</a:t>
            </a:r>
            <a:r>
              <a:rPr lang="en-US" sz="2000" dirty="0">
                <a:sym typeface="Wingdings" panose="05000000000000000000" pitchFamily="2" charset="2"/>
              </a:rPr>
              <a:t>, Lake Al Kamsi</a:t>
            </a:r>
            <a:endParaRPr lang="en-US" sz="2000" dirty="0"/>
          </a:p>
        </p:txBody>
      </p:sp>
      <p:sp>
        <p:nvSpPr>
          <p:cNvPr id="24585" name="Rectangle 24584">
            <a:extLst>
              <a:ext uri="{FF2B5EF4-FFF2-40B4-BE49-F238E27FC236}">
                <a16:creationId xmlns:a16="http://schemas.microsoft.com/office/drawing/2014/main" id="{907741FC-B544-4A6E-B831-6789D04233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6408741"/>
            <a:ext cx="12191998" cy="457202"/>
          </a:xfrm>
          <a:prstGeom prst="rect">
            <a:avLst/>
          </a:prstGeom>
          <a:gradFill>
            <a:gsLst>
              <a:gs pos="34000">
                <a:srgbClr val="000000">
                  <a:alpha val="96000"/>
                </a:srgbClr>
              </a:gs>
              <a:gs pos="100000">
                <a:schemeClr val="accent1"/>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587" name="Rectangle 24586">
            <a:extLst>
              <a:ext uri="{FF2B5EF4-FFF2-40B4-BE49-F238E27FC236}">
                <a16:creationId xmlns:a16="http://schemas.microsoft.com/office/drawing/2014/main" id="{3F0BE7ED-7814-4273-B18A-F26CC03803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 y="6408742"/>
            <a:ext cx="8115300" cy="449258"/>
          </a:xfrm>
          <a:prstGeom prst="rect">
            <a:avLst/>
          </a:prstGeom>
          <a:gradFill>
            <a:gsLst>
              <a:gs pos="28000">
                <a:schemeClr val="accent1">
                  <a:lumMod val="75000"/>
                  <a:alpha val="59000"/>
                </a:schemeClr>
              </a:gs>
              <a:gs pos="100000">
                <a:srgbClr val="000000">
                  <a:alpha val="70000"/>
                </a:srgb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67532337"/>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DA3E7D-0DB7-4A93-B2B5-57F386A42D46}"/>
              </a:ext>
            </a:extLst>
          </p:cNvPr>
          <p:cNvSpPr>
            <a:spLocks noGrp="1"/>
          </p:cNvSpPr>
          <p:nvPr>
            <p:ph type="title"/>
          </p:nvPr>
        </p:nvSpPr>
        <p:spPr/>
        <p:txBody>
          <a:bodyPr/>
          <a:lstStyle/>
          <a:p>
            <a:r>
              <a:rPr lang="en-US" dirty="0"/>
              <a:t>Climate and Weather</a:t>
            </a:r>
          </a:p>
        </p:txBody>
      </p:sp>
      <p:sp>
        <p:nvSpPr>
          <p:cNvPr id="3" name="Text Placeholder 2">
            <a:extLst>
              <a:ext uri="{FF2B5EF4-FFF2-40B4-BE49-F238E27FC236}">
                <a16:creationId xmlns:a16="http://schemas.microsoft.com/office/drawing/2014/main" id="{B65419F2-5B7E-45E7-9084-583844839C03}"/>
              </a:ext>
            </a:extLst>
          </p:cNvPr>
          <p:cNvSpPr>
            <a:spLocks noGrp="1"/>
          </p:cNvSpPr>
          <p:nvPr>
            <p:ph type="body" idx="1"/>
          </p:nvPr>
        </p:nvSpPr>
        <p:spPr/>
        <p:txBody>
          <a:bodyPr/>
          <a:lstStyle/>
          <a:p>
            <a:r>
              <a:rPr lang="en-US" dirty="0"/>
              <a:t>Climate</a:t>
            </a:r>
          </a:p>
        </p:txBody>
      </p:sp>
      <p:sp>
        <p:nvSpPr>
          <p:cNvPr id="4" name="Content Placeholder 3">
            <a:extLst>
              <a:ext uri="{FF2B5EF4-FFF2-40B4-BE49-F238E27FC236}">
                <a16:creationId xmlns:a16="http://schemas.microsoft.com/office/drawing/2014/main" id="{0CB2281F-4151-409A-B0A9-E37A7B33F0E4}"/>
              </a:ext>
            </a:extLst>
          </p:cNvPr>
          <p:cNvSpPr>
            <a:spLocks noGrp="1"/>
          </p:cNvSpPr>
          <p:nvPr>
            <p:ph sz="half" idx="2"/>
          </p:nvPr>
        </p:nvSpPr>
        <p:spPr/>
        <p:txBody>
          <a:bodyPr/>
          <a:lstStyle/>
          <a:p>
            <a:r>
              <a:rPr lang="en-US" dirty="0"/>
              <a:t>Subtropical to arid, hot and dry.  Rainy from June-November.  Cool and Dry November to February. </a:t>
            </a:r>
          </a:p>
        </p:txBody>
      </p:sp>
      <p:sp>
        <p:nvSpPr>
          <p:cNvPr id="5" name="Text Placeholder 4">
            <a:extLst>
              <a:ext uri="{FF2B5EF4-FFF2-40B4-BE49-F238E27FC236}">
                <a16:creationId xmlns:a16="http://schemas.microsoft.com/office/drawing/2014/main" id="{4470AADE-FF33-4371-BBE8-46CDC52A895C}"/>
              </a:ext>
            </a:extLst>
          </p:cNvPr>
          <p:cNvSpPr>
            <a:spLocks noGrp="1"/>
          </p:cNvSpPr>
          <p:nvPr>
            <p:ph type="body" sz="quarter" idx="3"/>
          </p:nvPr>
        </p:nvSpPr>
        <p:spPr/>
        <p:txBody>
          <a:bodyPr/>
          <a:lstStyle/>
          <a:p>
            <a:r>
              <a:rPr lang="en-US" dirty="0"/>
              <a:t>Weather</a:t>
            </a:r>
          </a:p>
        </p:txBody>
      </p:sp>
      <p:sp>
        <p:nvSpPr>
          <p:cNvPr id="6" name="Content Placeholder 5">
            <a:extLst>
              <a:ext uri="{FF2B5EF4-FFF2-40B4-BE49-F238E27FC236}">
                <a16:creationId xmlns:a16="http://schemas.microsoft.com/office/drawing/2014/main" id="{E827A003-B4FF-4A58-92B8-624068C8E860}"/>
              </a:ext>
            </a:extLst>
          </p:cNvPr>
          <p:cNvSpPr>
            <a:spLocks noGrp="1"/>
          </p:cNvSpPr>
          <p:nvPr>
            <p:ph sz="quarter" idx="4"/>
          </p:nvPr>
        </p:nvSpPr>
        <p:spPr/>
        <p:txBody>
          <a:bodyPr/>
          <a:lstStyle/>
          <a:p>
            <a:endParaRPr lang="en-US"/>
          </a:p>
        </p:txBody>
      </p:sp>
    </p:spTree>
    <p:extLst>
      <p:ext uri="{BB962C8B-B14F-4D97-AF65-F5344CB8AC3E}">
        <p14:creationId xmlns:p14="http://schemas.microsoft.com/office/powerpoint/2010/main" val="301996707"/>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5607" name="Rectangle 25606">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602" name="Picture 2" descr="A group of lions running in a field&#10;&#10;Description automatically generated with medium confidence">
            <a:extLst>
              <a:ext uri="{FF2B5EF4-FFF2-40B4-BE49-F238E27FC236}">
                <a16:creationId xmlns:a16="http://schemas.microsoft.com/office/drawing/2014/main" id="{CC705138-412C-8AF1-5075-1BD22D8C2380}"/>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2359"/>
          <a:stretch/>
        </p:blipFill>
        <p:spPr bwMode="auto">
          <a:xfrm>
            <a:off x="1" y="10"/>
            <a:ext cx="9669642" cy="6857990"/>
          </a:xfrm>
          <a:prstGeom prst="rect">
            <a:avLst/>
          </a:prstGeom>
          <a:noFill/>
          <a:extLst>
            <a:ext uri="{909E8E84-426E-40DD-AFC4-6F175D3DCCD1}">
              <a14:hiddenFill xmlns:a14="http://schemas.microsoft.com/office/drawing/2010/main">
                <a:solidFill>
                  <a:srgbClr val="FFFFFF"/>
                </a:solidFill>
              </a14:hiddenFill>
            </a:ext>
          </a:extLst>
        </p:spPr>
      </p:pic>
      <p:sp>
        <p:nvSpPr>
          <p:cNvPr id="25609" name="Rectangle 25608">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125019"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175A7147-7CD2-4ADA-AF58-AC9BB7387205}"/>
              </a:ext>
            </a:extLst>
          </p:cNvPr>
          <p:cNvSpPr>
            <a:spLocks noGrp="1"/>
          </p:cNvSpPr>
          <p:nvPr>
            <p:ph type="title"/>
          </p:nvPr>
        </p:nvSpPr>
        <p:spPr>
          <a:xfrm>
            <a:off x="7531610" y="365125"/>
            <a:ext cx="3822189" cy="1899912"/>
          </a:xfrm>
        </p:spPr>
        <p:txBody>
          <a:bodyPr vert="horz" lIns="91440" tIns="45720" rIns="91440" bIns="45720" rtlCol="0" anchor="ctr">
            <a:normAutofit/>
          </a:bodyPr>
          <a:lstStyle/>
          <a:p>
            <a:r>
              <a:rPr lang="en-US" sz="4000"/>
              <a:t>Animals</a:t>
            </a:r>
          </a:p>
        </p:txBody>
      </p:sp>
      <p:sp>
        <p:nvSpPr>
          <p:cNvPr id="3" name="Content Placeholder 2">
            <a:extLst>
              <a:ext uri="{FF2B5EF4-FFF2-40B4-BE49-F238E27FC236}">
                <a16:creationId xmlns:a16="http://schemas.microsoft.com/office/drawing/2014/main" id="{793AE101-E52F-4250-83FE-8DB35D644D0B}"/>
              </a:ext>
            </a:extLst>
          </p:cNvPr>
          <p:cNvSpPr>
            <a:spLocks noGrp="1"/>
          </p:cNvSpPr>
          <p:nvPr>
            <p:ph sz="half" idx="1"/>
          </p:nvPr>
        </p:nvSpPr>
        <p:spPr>
          <a:xfrm>
            <a:off x="7531610" y="2434201"/>
            <a:ext cx="3822189" cy="3742762"/>
          </a:xfrm>
        </p:spPr>
        <p:txBody>
          <a:bodyPr vert="horz" lIns="91440" tIns="45720" rIns="91440" bIns="45720" rtlCol="0">
            <a:normAutofit/>
          </a:bodyPr>
          <a:lstStyle/>
          <a:p>
            <a:r>
              <a:rPr lang="en-US" sz="2000"/>
              <a:t>Lion</a:t>
            </a:r>
          </a:p>
          <a:p>
            <a:r>
              <a:rPr lang="en-US" sz="2000"/>
              <a:t>Wild African Dog</a:t>
            </a:r>
          </a:p>
          <a:p>
            <a:r>
              <a:rPr lang="en-US" sz="2000"/>
              <a:t>African Bush Elephant</a:t>
            </a:r>
          </a:p>
          <a:p>
            <a:r>
              <a:rPr lang="en-US" sz="2000"/>
              <a:t>Cheetah</a:t>
            </a:r>
          </a:p>
          <a:p>
            <a:r>
              <a:rPr lang="en-US" sz="2000"/>
              <a:t>Chimpanzee</a:t>
            </a:r>
          </a:p>
          <a:p>
            <a:r>
              <a:rPr lang="en-US" sz="2000"/>
              <a:t>Leopard</a:t>
            </a:r>
          </a:p>
          <a:p>
            <a:endParaRPr lang="en-US" sz="2000"/>
          </a:p>
        </p:txBody>
      </p:sp>
    </p:spTree>
    <p:extLst>
      <p:ext uri="{BB962C8B-B14F-4D97-AF65-F5344CB8AC3E}">
        <p14:creationId xmlns:p14="http://schemas.microsoft.com/office/powerpoint/2010/main" val="14443457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4038CB10-1F5C-4D54-9DF7-12586DE5B0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27546" y="321732"/>
            <a:ext cx="7058307" cy="1964266"/>
          </a:xfrm>
          <a:prstGeom prst="rect">
            <a:avLst/>
          </a:prstGeom>
          <a:solidFill>
            <a:srgbClr val="866735">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C2EC7C5A-A046-4646-8E03-ED84258C7037}"/>
              </a:ext>
            </a:extLst>
          </p:cNvPr>
          <p:cNvSpPr>
            <a:spLocks noGrp="1"/>
          </p:cNvSpPr>
          <p:nvPr>
            <p:ph type="title"/>
          </p:nvPr>
        </p:nvSpPr>
        <p:spPr>
          <a:xfrm>
            <a:off x="524256" y="491260"/>
            <a:ext cx="6594189" cy="1625210"/>
          </a:xfrm>
        </p:spPr>
        <p:txBody>
          <a:bodyPr vert="horz" lIns="91440" tIns="45720" rIns="91440" bIns="45720" rtlCol="0" anchor="ctr">
            <a:normAutofit/>
          </a:bodyPr>
          <a:lstStyle/>
          <a:p>
            <a:r>
              <a:rPr lang="en-US" sz="4400">
                <a:solidFill>
                  <a:srgbClr val="FFFFFF"/>
                </a:solidFill>
              </a:rPr>
              <a:t>Dik Dik</a:t>
            </a:r>
          </a:p>
        </p:txBody>
      </p:sp>
      <p:pic>
        <p:nvPicPr>
          <p:cNvPr id="6" name="Content Placeholder 5" descr="A small brown animal standing on grass&#10;&#10;Description automatically generated">
            <a:extLst>
              <a:ext uri="{FF2B5EF4-FFF2-40B4-BE49-F238E27FC236}">
                <a16:creationId xmlns:a16="http://schemas.microsoft.com/office/drawing/2014/main" id="{E92CECCB-9D57-474F-B152-AEB6746C3C3D}"/>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t="4600" r="1" b="13981"/>
          <a:stretch/>
        </p:blipFill>
        <p:spPr>
          <a:xfrm>
            <a:off x="327547" y="2454903"/>
            <a:ext cx="7058306" cy="4080254"/>
          </a:xfrm>
          <a:prstGeom prst="rect">
            <a:avLst/>
          </a:prstGeom>
        </p:spPr>
      </p:pic>
      <p:sp>
        <p:nvSpPr>
          <p:cNvPr id="13" name="Rectangle 12">
            <a:extLst>
              <a:ext uri="{FF2B5EF4-FFF2-40B4-BE49-F238E27FC236}">
                <a16:creationId xmlns:a16="http://schemas.microsoft.com/office/drawing/2014/main" id="{73ED6512-6858-4552-B699-9A97FE9A4E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56975" y="321732"/>
            <a:ext cx="4313293" cy="6214534"/>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ext Placeholder 3">
            <a:extLst>
              <a:ext uri="{FF2B5EF4-FFF2-40B4-BE49-F238E27FC236}">
                <a16:creationId xmlns:a16="http://schemas.microsoft.com/office/drawing/2014/main" id="{70301473-727B-4422-9F8E-AF2F6EE6B012}"/>
              </a:ext>
            </a:extLst>
          </p:cNvPr>
          <p:cNvSpPr>
            <a:spLocks noGrp="1"/>
          </p:cNvSpPr>
          <p:nvPr>
            <p:ph type="body" sz="half" idx="2"/>
          </p:nvPr>
        </p:nvSpPr>
        <p:spPr>
          <a:xfrm>
            <a:off x="8029319" y="917725"/>
            <a:ext cx="3424739" cy="4852362"/>
          </a:xfrm>
        </p:spPr>
        <p:txBody>
          <a:bodyPr vert="horz" lIns="91440" tIns="45720" rIns="91440" bIns="45720" rtlCol="0" anchor="ctr">
            <a:normAutofit/>
          </a:bodyPr>
          <a:lstStyle/>
          <a:p>
            <a:pPr indent="-228600">
              <a:buFont typeface="Arial" panose="020B0604020202020204" pitchFamily="34" charset="0"/>
              <a:buChar char="•"/>
            </a:pPr>
            <a:r>
              <a:rPr lang="en-US" sz="2000" dirty="0">
                <a:solidFill>
                  <a:srgbClr val="FFFFFF"/>
                </a:solidFill>
              </a:rPr>
              <a:t>The </a:t>
            </a:r>
            <a:r>
              <a:rPr lang="en-US" sz="2000" dirty="0" err="1">
                <a:solidFill>
                  <a:srgbClr val="FFFFFF"/>
                </a:solidFill>
              </a:rPr>
              <a:t>Dik</a:t>
            </a:r>
            <a:r>
              <a:rPr lang="en-US" sz="2000" dirty="0">
                <a:solidFill>
                  <a:srgbClr val="FFFFFF"/>
                </a:solidFill>
              </a:rPr>
              <a:t> </a:t>
            </a:r>
            <a:r>
              <a:rPr lang="en-US" sz="2000" dirty="0" err="1">
                <a:solidFill>
                  <a:srgbClr val="FFFFFF"/>
                </a:solidFill>
              </a:rPr>
              <a:t>Dik</a:t>
            </a:r>
            <a:r>
              <a:rPr lang="en-US" sz="2000" dirty="0">
                <a:solidFill>
                  <a:srgbClr val="FFFFFF"/>
                </a:solidFill>
              </a:rPr>
              <a:t> is a variety of Royal Antelope, or dwarf antelope.  It is usually only 10 inches tall, and 16 inches long.  The back legs are typically twice as long as the front legs.  The coat is reddish and golden brown, soft and it has large, dark brown eyes.  This creature is often sought by poachers for their soft pelt. </a:t>
            </a:r>
          </a:p>
        </p:txBody>
      </p:sp>
    </p:spTree>
    <p:extLst>
      <p:ext uri="{BB962C8B-B14F-4D97-AF65-F5344CB8AC3E}">
        <p14:creationId xmlns:p14="http://schemas.microsoft.com/office/powerpoint/2010/main" val="2953316892"/>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6631" name="Rectangle 26630">
            <a:extLst>
              <a:ext uri="{FF2B5EF4-FFF2-40B4-BE49-F238E27FC236}">
                <a16:creationId xmlns:a16="http://schemas.microsoft.com/office/drawing/2014/main" id="{526E0BFB-CDF1-4990-8C11-AC849311E0A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6626" name="Picture 2" descr="Aardvark - Wikipedia">
            <a:extLst>
              <a:ext uri="{FF2B5EF4-FFF2-40B4-BE49-F238E27FC236}">
                <a16:creationId xmlns:a16="http://schemas.microsoft.com/office/drawing/2014/main" id="{1F5AECE3-0CB4-B9AA-9BCF-B8519F0BEA67}"/>
              </a:ext>
            </a:extLst>
          </p:cNvPr>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l="23298" t="2975" b="6116"/>
          <a:stretch/>
        </p:blipFill>
        <p:spPr bwMode="auto">
          <a:xfrm>
            <a:off x="-2" y="10"/>
            <a:ext cx="8668512" cy="6857990"/>
          </a:xfrm>
          <a:prstGeom prst="rect">
            <a:avLst/>
          </a:prstGeom>
          <a:noFill/>
          <a:extLst>
            <a:ext uri="{909E8E84-426E-40DD-AFC4-6F175D3DCCD1}">
              <a14:hiddenFill xmlns:a14="http://schemas.microsoft.com/office/drawing/2010/main">
                <a:solidFill>
                  <a:srgbClr val="FFFFFF"/>
                </a:solidFill>
              </a14:hiddenFill>
            </a:ext>
          </a:extLst>
        </p:spPr>
      </p:pic>
      <p:sp>
        <p:nvSpPr>
          <p:cNvPr id="26633" name="Rectangle 26632">
            <a:extLst>
              <a:ext uri="{FF2B5EF4-FFF2-40B4-BE49-F238E27FC236}">
                <a16:creationId xmlns:a16="http://schemas.microsoft.com/office/drawing/2014/main" id="{6069A1F8-9BEB-4786-9694-FC48B2D75D2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2788244" y="0"/>
            <a:ext cx="9403756" cy="6858000"/>
          </a:xfrm>
          <a:prstGeom prst="rect">
            <a:avLst/>
          </a:prstGeom>
          <a:gradFill>
            <a:gsLst>
              <a:gs pos="58000">
                <a:schemeClr val="bg1"/>
              </a:gs>
              <a:gs pos="30000">
                <a:schemeClr val="bg1">
                  <a:alpha val="64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C2EC7C5A-A046-4646-8E03-ED84258C7037}"/>
              </a:ext>
            </a:extLst>
          </p:cNvPr>
          <p:cNvSpPr>
            <a:spLocks noGrp="1"/>
          </p:cNvSpPr>
          <p:nvPr>
            <p:ph type="title"/>
          </p:nvPr>
        </p:nvSpPr>
        <p:spPr>
          <a:xfrm>
            <a:off x="7848600" y="1122363"/>
            <a:ext cx="4023360" cy="3204134"/>
          </a:xfrm>
        </p:spPr>
        <p:txBody>
          <a:bodyPr vert="horz" lIns="91440" tIns="45720" rIns="91440" bIns="45720" rtlCol="0" anchor="b">
            <a:normAutofit/>
          </a:bodyPr>
          <a:lstStyle/>
          <a:p>
            <a:r>
              <a:rPr lang="en-US" sz="4800"/>
              <a:t>Aardvark</a:t>
            </a:r>
          </a:p>
        </p:txBody>
      </p:sp>
      <p:sp>
        <p:nvSpPr>
          <p:cNvPr id="4" name="Text Placeholder 3">
            <a:extLst>
              <a:ext uri="{FF2B5EF4-FFF2-40B4-BE49-F238E27FC236}">
                <a16:creationId xmlns:a16="http://schemas.microsoft.com/office/drawing/2014/main" id="{70301473-727B-4422-9F8E-AF2F6EE6B012}"/>
              </a:ext>
            </a:extLst>
          </p:cNvPr>
          <p:cNvSpPr>
            <a:spLocks noGrp="1"/>
          </p:cNvSpPr>
          <p:nvPr>
            <p:ph type="body" sz="half" idx="2"/>
          </p:nvPr>
        </p:nvSpPr>
        <p:spPr>
          <a:xfrm>
            <a:off x="7848600" y="4872922"/>
            <a:ext cx="4023360" cy="1208141"/>
          </a:xfrm>
        </p:spPr>
        <p:txBody>
          <a:bodyPr vert="horz" lIns="91440" tIns="45720" rIns="91440" bIns="45720" rtlCol="0">
            <a:normAutofit/>
          </a:bodyPr>
          <a:lstStyle/>
          <a:p>
            <a:r>
              <a:rPr lang="en-US" sz="2000"/>
              <a:t>Solitary animal, onmnivore, nocturnal, known for it’s long sticky tongue and rabbit like ears. </a:t>
            </a:r>
          </a:p>
        </p:txBody>
      </p:sp>
      <p:sp>
        <p:nvSpPr>
          <p:cNvPr id="26635" name="Rectangle 26634">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8130540"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26637" name="Rectangle 26636">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851648" y="4546920"/>
            <a:ext cx="4023360" cy="18288"/>
          </a:xfrm>
          <a:prstGeom prst="rect">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45643919"/>
      </p:ext>
    </p:extLst>
  </p:cSld>
  <p:clrMapOvr>
    <a:overrideClrMapping bg1="dk1" tx1="lt1" bg2="dk2" tx2="lt2" accent1="accent1" accent2="accent2" accent3="accent3" accent4="accent4" accent5="accent5" accent6="accent6" hlink="hlink" folHlink="folHlink"/>
  </p:clrMapOvr>
</p:sld>
</file>

<file path=ppt/slides/slide1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655" name="Rectangle 27654">
            <a:extLst>
              <a:ext uri="{FF2B5EF4-FFF2-40B4-BE49-F238E27FC236}">
                <a16:creationId xmlns:a16="http://schemas.microsoft.com/office/drawing/2014/main" id="{E8A8EAB8-D2FF-444D-B34B-7D32F106AD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2" name="Title 1">
            <a:extLst>
              <a:ext uri="{FF2B5EF4-FFF2-40B4-BE49-F238E27FC236}">
                <a16:creationId xmlns:a16="http://schemas.microsoft.com/office/drawing/2014/main" id="{5A831749-B73C-4BCE-B2E3-079E36207011}"/>
              </a:ext>
            </a:extLst>
          </p:cNvPr>
          <p:cNvSpPr>
            <a:spLocks noGrp="1"/>
          </p:cNvSpPr>
          <p:nvPr>
            <p:ph type="title"/>
          </p:nvPr>
        </p:nvSpPr>
        <p:spPr>
          <a:xfrm>
            <a:off x="838200" y="448721"/>
            <a:ext cx="4707671" cy="1225650"/>
          </a:xfrm>
        </p:spPr>
        <p:txBody>
          <a:bodyPr vert="horz" lIns="91440" tIns="45720" rIns="91440" bIns="45720" rtlCol="0" anchor="b">
            <a:normAutofit/>
          </a:bodyPr>
          <a:lstStyle/>
          <a:p>
            <a:r>
              <a:rPr lang="en-US" sz="3800">
                <a:solidFill>
                  <a:schemeClr val="bg1"/>
                </a:solidFill>
              </a:rPr>
              <a:t>Plants</a:t>
            </a:r>
          </a:p>
        </p:txBody>
      </p:sp>
      <p:cxnSp>
        <p:nvCxnSpPr>
          <p:cNvPr id="27657" name="Straight Connector 27656">
            <a:extLst>
              <a:ext uri="{FF2B5EF4-FFF2-40B4-BE49-F238E27FC236}">
                <a16:creationId xmlns:a16="http://schemas.microsoft.com/office/drawing/2014/main" id="{EEA38897-7BA3-4408-8083-3235339C4A6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831873" y="1749756"/>
            <a:ext cx="4718304"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676944CE-19D5-42AB-9585-173E364E3759}"/>
              </a:ext>
            </a:extLst>
          </p:cNvPr>
          <p:cNvSpPr>
            <a:spLocks noGrp="1"/>
          </p:cNvSpPr>
          <p:nvPr>
            <p:ph sz="half" idx="1"/>
          </p:nvPr>
        </p:nvSpPr>
        <p:spPr>
          <a:xfrm>
            <a:off x="897769" y="1909192"/>
            <a:ext cx="4586513" cy="3647710"/>
          </a:xfrm>
        </p:spPr>
        <p:txBody>
          <a:bodyPr vert="horz" lIns="91440" tIns="45720" rIns="91440" bIns="45720" rtlCol="0">
            <a:normAutofit/>
          </a:bodyPr>
          <a:lstStyle/>
          <a:p>
            <a:r>
              <a:rPr lang="en-US" sz="2000">
                <a:solidFill>
                  <a:schemeClr val="bg1"/>
                </a:solidFill>
              </a:rPr>
              <a:t>Pearl Millet</a:t>
            </a:r>
          </a:p>
          <a:p>
            <a:r>
              <a:rPr lang="en-US" sz="2000">
                <a:solidFill>
                  <a:schemeClr val="bg1"/>
                </a:solidFill>
              </a:rPr>
              <a:t>Grain Sorghum</a:t>
            </a:r>
          </a:p>
          <a:p>
            <a:r>
              <a:rPr lang="en-US" sz="2000">
                <a:solidFill>
                  <a:schemeClr val="bg1"/>
                </a:solidFill>
              </a:rPr>
              <a:t>Apple of Sodum</a:t>
            </a:r>
          </a:p>
          <a:p>
            <a:r>
              <a:rPr lang="en-US" sz="2000">
                <a:solidFill>
                  <a:schemeClr val="bg1"/>
                </a:solidFill>
              </a:rPr>
              <a:t>Peanut</a:t>
            </a:r>
          </a:p>
          <a:p>
            <a:r>
              <a:rPr lang="en-US" sz="2000">
                <a:solidFill>
                  <a:schemeClr val="bg1"/>
                </a:solidFill>
              </a:rPr>
              <a:t>Cantaloupe</a:t>
            </a:r>
          </a:p>
        </p:txBody>
      </p:sp>
      <p:cxnSp>
        <p:nvCxnSpPr>
          <p:cNvPr id="27659" name="Straight Connector 27658">
            <a:extLst>
              <a:ext uri="{FF2B5EF4-FFF2-40B4-BE49-F238E27FC236}">
                <a16:creationId xmlns:a16="http://schemas.microsoft.com/office/drawing/2014/main" id="{F11AD06B-AB20-4097-8606-5DA00DBACE88}"/>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834027" y="5707672"/>
            <a:ext cx="4713997"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27650" name="Picture 2" descr="Native Plant Species Of Mali - WorldAtlas">
            <a:extLst>
              <a:ext uri="{FF2B5EF4-FFF2-40B4-BE49-F238E27FC236}">
                <a16:creationId xmlns:a16="http://schemas.microsoft.com/office/drawing/2014/main" id="{CC6941E3-259E-8B9E-676F-458B4E14969F}"/>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12445" r="15049" b="-2"/>
          <a:stretch/>
        </p:blipFill>
        <p:spPr bwMode="auto">
          <a:xfrm>
            <a:off x="6525453" y="10"/>
            <a:ext cx="5666547" cy="68579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27749847"/>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192229-18E0-4837-9676-9817E592F7CE}"/>
              </a:ext>
            </a:extLst>
          </p:cNvPr>
          <p:cNvSpPr>
            <a:spLocks noGrp="1"/>
          </p:cNvSpPr>
          <p:nvPr>
            <p:ph type="title"/>
          </p:nvPr>
        </p:nvSpPr>
        <p:spPr/>
        <p:txBody>
          <a:bodyPr/>
          <a:lstStyle/>
          <a:p>
            <a:r>
              <a:rPr lang="en-US" dirty="0"/>
              <a:t>The Many Empires</a:t>
            </a:r>
          </a:p>
        </p:txBody>
      </p:sp>
      <p:sp>
        <p:nvSpPr>
          <p:cNvPr id="3" name="Content Placeholder 2">
            <a:extLst>
              <a:ext uri="{FF2B5EF4-FFF2-40B4-BE49-F238E27FC236}">
                <a16:creationId xmlns:a16="http://schemas.microsoft.com/office/drawing/2014/main" id="{28B233DD-C2D6-4AFA-BEAB-725529019072}"/>
              </a:ext>
            </a:extLst>
          </p:cNvPr>
          <p:cNvSpPr>
            <a:spLocks noGrp="1"/>
          </p:cNvSpPr>
          <p:nvPr>
            <p:ph sz="half" idx="1"/>
          </p:nvPr>
        </p:nvSpPr>
        <p:spPr/>
        <p:txBody>
          <a:bodyPr/>
          <a:lstStyle/>
          <a:p>
            <a:r>
              <a:rPr lang="en-US" dirty="0"/>
              <a:t>The Ghana Empire, in 700 AD, it ruled until 1075 (pretty long time for an empire!)  In the 11</a:t>
            </a:r>
            <a:r>
              <a:rPr lang="en-US" baseline="30000" dirty="0"/>
              <a:t>th</a:t>
            </a:r>
            <a:r>
              <a:rPr lang="en-US" dirty="0"/>
              <a:t> century, the </a:t>
            </a:r>
            <a:r>
              <a:rPr lang="en-US" dirty="0" err="1"/>
              <a:t>Malinke</a:t>
            </a:r>
            <a:r>
              <a:rPr lang="en-US" dirty="0"/>
              <a:t> Kingdom took over after conquering Gao and Timbuktu.  The Songhai Empire took control with it’s leader Askia Mohammad.  </a:t>
            </a:r>
          </a:p>
        </p:txBody>
      </p:sp>
      <p:sp>
        <p:nvSpPr>
          <p:cNvPr id="4" name="Content Placeholder 3">
            <a:extLst>
              <a:ext uri="{FF2B5EF4-FFF2-40B4-BE49-F238E27FC236}">
                <a16:creationId xmlns:a16="http://schemas.microsoft.com/office/drawing/2014/main" id="{3D051D6B-6ADB-4798-BF05-F06876DC7D94}"/>
              </a:ext>
            </a:extLst>
          </p:cNvPr>
          <p:cNvSpPr>
            <a:spLocks noGrp="1"/>
          </p:cNvSpPr>
          <p:nvPr>
            <p:ph sz="half" idx="2"/>
          </p:nvPr>
        </p:nvSpPr>
        <p:spPr/>
        <p:txBody>
          <a:bodyPr/>
          <a:lstStyle/>
          <a:p>
            <a:r>
              <a:rPr lang="en-US" dirty="0"/>
              <a:t>Timbuktu became a center of trade and commerce in Islam.  The Songhai Empire was destroyed by the Moroccans in 1591.</a:t>
            </a:r>
          </a:p>
          <a:p>
            <a:endParaRPr lang="en-US" dirty="0"/>
          </a:p>
        </p:txBody>
      </p:sp>
    </p:spTree>
    <p:extLst>
      <p:ext uri="{BB962C8B-B14F-4D97-AF65-F5344CB8AC3E}">
        <p14:creationId xmlns:p14="http://schemas.microsoft.com/office/powerpoint/2010/main" val="3530324332"/>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EE6080-0631-F7D3-BB42-C79B00AA3787}"/>
              </a:ext>
            </a:extLst>
          </p:cNvPr>
          <p:cNvSpPr>
            <a:spLocks noGrp="1"/>
          </p:cNvSpPr>
          <p:nvPr>
            <p:ph type="title"/>
          </p:nvPr>
        </p:nvSpPr>
        <p:spPr/>
        <p:txBody>
          <a:bodyPr/>
          <a:lstStyle/>
          <a:p>
            <a:r>
              <a:rPr lang="en-US" dirty="0"/>
              <a:t>French</a:t>
            </a:r>
          </a:p>
        </p:txBody>
      </p:sp>
      <p:sp>
        <p:nvSpPr>
          <p:cNvPr id="3" name="Content Placeholder 2">
            <a:extLst>
              <a:ext uri="{FF2B5EF4-FFF2-40B4-BE49-F238E27FC236}">
                <a16:creationId xmlns:a16="http://schemas.microsoft.com/office/drawing/2014/main" id="{E35A663C-C74C-3BDF-41F0-16F991851FD3}"/>
              </a:ext>
            </a:extLst>
          </p:cNvPr>
          <p:cNvSpPr>
            <a:spLocks noGrp="1"/>
          </p:cNvSpPr>
          <p:nvPr>
            <p:ph sz="half" idx="1"/>
          </p:nvPr>
        </p:nvSpPr>
        <p:spPr/>
        <p:txBody>
          <a:bodyPr/>
          <a:lstStyle/>
          <a:p>
            <a:r>
              <a:rPr lang="en-US" dirty="0"/>
              <a:t>The area was colonized in the 1800s by the French.  In 1960, the Sudanese Republic and Senegal formed the Mali Federation.  It became independent from France </a:t>
            </a:r>
          </a:p>
          <a:p>
            <a:r>
              <a:rPr lang="en-US" dirty="0"/>
              <a:t>Senegal withdrew from the area not long after and The Republic of Mali became independent. </a:t>
            </a:r>
          </a:p>
        </p:txBody>
      </p:sp>
      <p:sp>
        <p:nvSpPr>
          <p:cNvPr id="4" name="Content Placeholder 3">
            <a:extLst>
              <a:ext uri="{FF2B5EF4-FFF2-40B4-BE49-F238E27FC236}">
                <a16:creationId xmlns:a16="http://schemas.microsoft.com/office/drawing/2014/main" id="{EA27DDB5-2E4D-104D-98E2-6292FC44E13E}"/>
              </a:ext>
            </a:extLst>
          </p:cNvPr>
          <p:cNvSpPr>
            <a:spLocks noGrp="1"/>
          </p:cNvSpPr>
          <p:nvPr>
            <p:ph sz="half" idx="2"/>
          </p:nvPr>
        </p:nvSpPr>
        <p:spPr/>
        <p:txBody>
          <a:bodyPr/>
          <a:lstStyle/>
          <a:p>
            <a:endParaRPr lang="en-US"/>
          </a:p>
        </p:txBody>
      </p:sp>
    </p:spTree>
    <p:extLst>
      <p:ext uri="{BB962C8B-B14F-4D97-AF65-F5344CB8AC3E}">
        <p14:creationId xmlns:p14="http://schemas.microsoft.com/office/powerpoint/2010/main" val="456529269"/>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8679" name="Rectangle 28678">
            <a:extLst>
              <a:ext uri="{FF2B5EF4-FFF2-40B4-BE49-F238E27FC236}">
                <a16:creationId xmlns:a16="http://schemas.microsoft.com/office/drawing/2014/main" id="{71B2258F-86CA-4D4D-8270-BC05FCDEBF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7999"/>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8674" name="Picture 2" descr="Government building in the old colonial quarter of Segou town, Mali, West  Africa Stock Photo - Alamy">
            <a:extLst>
              <a:ext uri="{FF2B5EF4-FFF2-40B4-BE49-F238E27FC236}">
                <a16:creationId xmlns:a16="http://schemas.microsoft.com/office/drawing/2014/main" id="{73D1E736-4334-86EE-1D00-43EB9B41B9D6}"/>
              </a:ext>
            </a:extLst>
          </p:cNvPr>
          <p:cNvPicPr>
            <a:picLocks noGrp="1" noChangeAspect="1" noChangeArrowheads="1"/>
          </p:cNvPicPr>
          <p:nvPr>
            <p:ph sz="half" idx="2"/>
          </p:nvPr>
        </p:nvPicPr>
        <p:blipFill rotWithShape="1">
          <a:blip r:embed="rId2">
            <a:alphaModFix amt="50000"/>
            <a:extLst>
              <a:ext uri="{28A0092B-C50C-407E-A947-70E740481C1C}">
                <a14:useLocalDpi xmlns:a14="http://schemas.microsoft.com/office/drawing/2010/main" val="0"/>
              </a:ext>
            </a:extLst>
          </a:blip>
          <a:srcRect t="4907" b="18562"/>
          <a:stretch/>
        </p:blipFill>
        <p:spPr bwMode="auto">
          <a:xfrm>
            <a:off x="20" y="16043"/>
            <a:ext cx="12191980" cy="685799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1B212AB6-7E30-4640-BCA1-3B739C97F402}"/>
              </a:ext>
            </a:extLst>
          </p:cNvPr>
          <p:cNvSpPr>
            <a:spLocks noGrp="1"/>
          </p:cNvSpPr>
          <p:nvPr>
            <p:ph type="title"/>
          </p:nvPr>
        </p:nvSpPr>
        <p:spPr>
          <a:xfrm>
            <a:off x="1524000" y="1122362"/>
            <a:ext cx="9144000" cy="2900518"/>
          </a:xfrm>
        </p:spPr>
        <p:txBody>
          <a:bodyPr vert="horz" lIns="91440" tIns="45720" rIns="91440" bIns="45720" rtlCol="0" anchor="b">
            <a:normAutofit/>
          </a:bodyPr>
          <a:lstStyle/>
          <a:p>
            <a:pPr algn="ctr"/>
            <a:r>
              <a:rPr lang="en-US" sz="6000">
                <a:solidFill>
                  <a:srgbClr val="FFFFFF"/>
                </a:solidFill>
              </a:rPr>
              <a:t>Government</a:t>
            </a:r>
          </a:p>
        </p:txBody>
      </p:sp>
      <p:sp>
        <p:nvSpPr>
          <p:cNvPr id="3" name="Content Placeholder 2">
            <a:extLst>
              <a:ext uri="{FF2B5EF4-FFF2-40B4-BE49-F238E27FC236}">
                <a16:creationId xmlns:a16="http://schemas.microsoft.com/office/drawing/2014/main" id="{ADE8128B-EE5C-4E69-BF4D-88465E9E5AF9}"/>
              </a:ext>
            </a:extLst>
          </p:cNvPr>
          <p:cNvSpPr>
            <a:spLocks noGrp="1"/>
          </p:cNvSpPr>
          <p:nvPr>
            <p:ph sz="half" idx="1"/>
          </p:nvPr>
        </p:nvSpPr>
        <p:spPr>
          <a:xfrm>
            <a:off x="1524000" y="4159404"/>
            <a:ext cx="9144000" cy="1098395"/>
          </a:xfrm>
        </p:spPr>
        <p:txBody>
          <a:bodyPr vert="horz" lIns="91440" tIns="45720" rIns="91440" bIns="45720" rtlCol="0">
            <a:normAutofit/>
          </a:bodyPr>
          <a:lstStyle/>
          <a:p>
            <a:pPr marL="0" indent="0" algn="ctr">
              <a:buNone/>
            </a:pPr>
            <a:r>
              <a:rPr lang="en-US" sz="2400">
                <a:solidFill>
                  <a:srgbClr val="FFFFFF"/>
                </a:solidFill>
              </a:rPr>
              <a:t>Republic</a:t>
            </a:r>
          </a:p>
        </p:txBody>
      </p:sp>
    </p:spTree>
    <p:extLst>
      <p:ext uri="{BB962C8B-B14F-4D97-AF65-F5344CB8AC3E}">
        <p14:creationId xmlns:p14="http://schemas.microsoft.com/office/powerpoint/2010/main" val="2657246732"/>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9703" name="Rectangle 29702">
            <a:extLst>
              <a:ext uri="{FF2B5EF4-FFF2-40B4-BE49-F238E27FC236}">
                <a16:creationId xmlns:a16="http://schemas.microsoft.com/office/drawing/2014/main" id="{0671A8AE-40A1-4631-A6B8-581AFF0654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698" name="Picture 2" descr="Mali banknotes - Mali paper money catalog and Malinese currency history">
            <a:extLst>
              <a:ext uri="{FF2B5EF4-FFF2-40B4-BE49-F238E27FC236}">
                <a16:creationId xmlns:a16="http://schemas.microsoft.com/office/drawing/2014/main" id="{535EB584-4F93-E8D1-42A6-681F59C1B50D}"/>
              </a:ext>
            </a:extLst>
          </p:cNvPr>
          <p:cNvPicPr>
            <a:picLocks noGrp="1" noChangeAspect="1" noChangeArrowheads="1"/>
          </p:cNvPicPr>
          <p:nvPr>
            <p:ph sz="half" idx="1"/>
          </p:nvPr>
        </p:nvPicPr>
        <p:blipFill rotWithShape="1">
          <a:blip r:embed="rId2">
            <a:extLst>
              <a:ext uri="{28A0092B-C50C-407E-A947-70E740481C1C}">
                <a14:useLocalDpi xmlns:a14="http://schemas.microsoft.com/office/drawing/2010/main" val="0"/>
              </a:ext>
            </a:extLst>
          </a:blip>
          <a:srcRect t="30054" b="24257"/>
          <a:stretch/>
        </p:blipFill>
        <p:spPr bwMode="auto">
          <a:xfrm>
            <a:off x="3523488" y="10"/>
            <a:ext cx="8668512" cy="6857990"/>
          </a:xfrm>
          <a:prstGeom prst="rect">
            <a:avLst/>
          </a:prstGeom>
          <a:noFill/>
          <a:extLst>
            <a:ext uri="{909E8E84-426E-40DD-AFC4-6F175D3DCCD1}">
              <a14:hiddenFill xmlns:a14="http://schemas.microsoft.com/office/drawing/2010/main">
                <a:solidFill>
                  <a:srgbClr val="FFFFFF"/>
                </a:solidFill>
              </a14:hiddenFill>
            </a:ext>
          </a:extLst>
        </p:spPr>
      </p:pic>
      <p:sp>
        <p:nvSpPr>
          <p:cNvPr id="29705" name="Rectangle 29704">
            <a:extLst>
              <a:ext uri="{FF2B5EF4-FFF2-40B4-BE49-F238E27FC236}">
                <a16:creationId xmlns:a16="http://schemas.microsoft.com/office/drawing/2014/main" id="{AB58EF07-17C2-48CF-ABB0-EEF1F17CB8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 y="0"/>
            <a:ext cx="9339206" cy="6858000"/>
          </a:xfrm>
          <a:prstGeom prst="rect">
            <a:avLst/>
          </a:prstGeom>
          <a:gradFill>
            <a:gsLst>
              <a:gs pos="58000">
                <a:schemeClr val="bg1"/>
              </a:gs>
              <a:gs pos="33000">
                <a:schemeClr val="bg1">
                  <a:alpha val="64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5FFEAA47-507C-451F-8A2A-77116B790D90}"/>
              </a:ext>
            </a:extLst>
          </p:cNvPr>
          <p:cNvSpPr>
            <a:spLocks noGrp="1"/>
          </p:cNvSpPr>
          <p:nvPr>
            <p:ph type="title"/>
          </p:nvPr>
        </p:nvSpPr>
        <p:spPr>
          <a:xfrm>
            <a:off x="477981" y="1122363"/>
            <a:ext cx="4023360" cy="3204134"/>
          </a:xfrm>
        </p:spPr>
        <p:txBody>
          <a:bodyPr vert="horz" lIns="91440" tIns="45720" rIns="91440" bIns="45720" rtlCol="0" anchor="b">
            <a:normAutofit/>
          </a:bodyPr>
          <a:lstStyle/>
          <a:p>
            <a:r>
              <a:rPr lang="en-US" sz="4800"/>
              <a:t>Currency</a:t>
            </a:r>
          </a:p>
        </p:txBody>
      </p:sp>
      <p:sp>
        <p:nvSpPr>
          <p:cNvPr id="4" name="Content Placeholder 3">
            <a:extLst>
              <a:ext uri="{FF2B5EF4-FFF2-40B4-BE49-F238E27FC236}">
                <a16:creationId xmlns:a16="http://schemas.microsoft.com/office/drawing/2014/main" id="{975132C0-9FFF-4EA7-A4E4-DE5D6B666C84}"/>
              </a:ext>
            </a:extLst>
          </p:cNvPr>
          <p:cNvSpPr>
            <a:spLocks noGrp="1"/>
          </p:cNvSpPr>
          <p:nvPr>
            <p:ph sz="half" idx="2"/>
          </p:nvPr>
        </p:nvSpPr>
        <p:spPr>
          <a:xfrm>
            <a:off x="477980" y="4872922"/>
            <a:ext cx="4023359" cy="1208141"/>
          </a:xfrm>
        </p:spPr>
        <p:txBody>
          <a:bodyPr vert="horz" lIns="91440" tIns="45720" rIns="91440" bIns="45720" rtlCol="0">
            <a:normAutofit/>
          </a:bodyPr>
          <a:lstStyle/>
          <a:p>
            <a:pPr marL="0" indent="0">
              <a:buNone/>
            </a:pPr>
            <a:r>
              <a:rPr lang="en-US" sz="2000" dirty="0" err="1"/>
              <a:t>Communaute</a:t>
            </a:r>
            <a:r>
              <a:rPr lang="en-US" sz="2000" dirty="0"/>
              <a:t> </a:t>
            </a:r>
            <a:r>
              <a:rPr lang="en-US" sz="2000" dirty="0" err="1"/>
              <a:t>Financiere</a:t>
            </a:r>
            <a:r>
              <a:rPr lang="en-US" sz="2000" dirty="0"/>
              <a:t> </a:t>
            </a:r>
            <a:r>
              <a:rPr lang="en-US" sz="2000" dirty="0" err="1"/>
              <a:t>Africaine</a:t>
            </a:r>
            <a:r>
              <a:rPr lang="en-US" sz="2000" dirty="0"/>
              <a:t> franc (CFA Franc)</a:t>
            </a:r>
          </a:p>
        </p:txBody>
      </p:sp>
      <p:sp>
        <p:nvSpPr>
          <p:cNvPr id="29707" name="Rectangle 29706">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29709" name="Rectangle 29708">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3977640" cy="18288"/>
          </a:xfrm>
          <a:prstGeom prst="rect">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84930673"/>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29" name="Rectangle 30726">
            <a:extLst>
              <a:ext uri="{FF2B5EF4-FFF2-40B4-BE49-F238E27FC236}">
                <a16:creationId xmlns:a16="http://schemas.microsoft.com/office/drawing/2014/main" id="{A4AC5506-6312-4701-8D3C-40187889A9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92EFC0D-C5EB-4FC2-964A-7258B127C274}"/>
              </a:ext>
            </a:extLst>
          </p:cNvPr>
          <p:cNvSpPr>
            <a:spLocks noGrp="1"/>
          </p:cNvSpPr>
          <p:nvPr>
            <p:ph type="title"/>
          </p:nvPr>
        </p:nvSpPr>
        <p:spPr>
          <a:xfrm>
            <a:off x="556532" y="643467"/>
            <a:ext cx="11210925" cy="744836"/>
          </a:xfrm>
        </p:spPr>
        <p:txBody>
          <a:bodyPr vert="horz" lIns="91440" tIns="45720" rIns="91440" bIns="45720" rtlCol="0" anchor="ctr">
            <a:normAutofit/>
          </a:bodyPr>
          <a:lstStyle/>
          <a:p>
            <a:pPr algn="ctr"/>
            <a:r>
              <a:rPr lang="en-US" sz="3200" kern="1200">
                <a:solidFill>
                  <a:schemeClr val="bg1"/>
                </a:solidFill>
                <a:latin typeface="+mj-lt"/>
                <a:ea typeface="+mj-ea"/>
                <a:cs typeface="+mj-cs"/>
              </a:rPr>
              <a:t>Religion</a:t>
            </a:r>
          </a:p>
        </p:txBody>
      </p:sp>
      <p:pic>
        <p:nvPicPr>
          <p:cNvPr id="30722" name="Picture 2" descr="Mali | Culture, History, &amp; People | Britannica">
            <a:extLst>
              <a:ext uri="{FF2B5EF4-FFF2-40B4-BE49-F238E27FC236}">
                <a16:creationId xmlns:a16="http://schemas.microsoft.com/office/drawing/2014/main" id="{EE0804C7-AAE8-6E33-9D68-5684493994C0}"/>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bwMode="auto">
          <a:xfrm>
            <a:off x="2434167" y="1675227"/>
            <a:ext cx="7323665" cy="43941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07321374"/>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1751" name="Rectangle 31750">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7778A38-DFA6-417F-B6B2-909257847B4B}"/>
              </a:ext>
            </a:extLst>
          </p:cNvPr>
          <p:cNvSpPr>
            <a:spLocks noGrp="1"/>
          </p:cNvSpPr>
          <p:nvPr>
            <p:ph type="title"/>
          </p:nvPr>
        </p:nvSpPr>
        <p:spPr>
          <a:xfrm>
            <a:off x="640080" y="325369"/>
            <a:ext cx="4368602" cy="1956841"/>
          </a:xfrm>
        </p:spPr>
        <p:txBody>
          <a:bodyPr vert="horz" lIns="91440" tIns="45720" rIns="91440" bIns="45720" rtlCol="0" anchor="b">
            <a:normAutofit/>
          </a:bodyPr>
          <a:lstStyle/>
          <a:p>
            <a:r>
              <a:rPr lang="en-US" sz="5400"/>
              <a:t>Advancements</a:t>
            </a:r>
          </a:p>
        </p:txBody>
      </p:sp>
      <p:sp>
        <p:nvSpPr>
          <p:cNvPr id="31753"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5F6A3F0F-4C4A-4849-909B-27F7D2816C39}"/>
              </a:ext>
            </a:extLst>
          </p:cNvPr>
          <p:cNvSpPr>
            <a:spLocks noGrp="1"/>
          </p:cNvSpPr>
          <p:nvPr>
            <p:ph sz="half" idx="1"/>
          </p:nvPr>
        </p:nvSpPr>
        <p:spPr>
          <a:xfrm>
            <a:off x="640080" y="2872899"/>
            <a:ext cx="4243589" cy="3320668"/>
          </a:xfrm>
        </p:spPr>
        <p:txBody>
          <a:bodyPr vert="horz" lIns="91440" tIns="45720" rIns="91440" bIns="45720" rtlCol="0">
            <a:normAutofit/>
          </a:bodyPr>
          <a:lstStyle/>
          <a:p>
            <a:r>
              <a:rPr lang="en-US" sz="2200"/>
              <a:t>Timbuktu isn’t just a place you send things you want to go far away.  It was influential in trade from the very beginning and was known as a center of learning.  Math and literary advancements happened in Timbuktu. </a:t>
            </a:r>
          </a:p>
        </p:txBody>
      </p:sp>
      <p:pic>
        <p:nvPicPr>
          <p:cNvPr id="31746" name="Picture 2" descr="Timbuktu | History, Map, Population, &amp; Facts | Britannica">
            <a:extLst>
              <a:ext uri="{FF2B5EF4-FFF2-40B4-BE49-F238E27FC236}">
                <a16:creationId xmlns:a16="http://schemas.microsoft.com/office/drawing/2014/main" id="{B1B7FDD2-AECA-B65D-5BD1-A674DC2004BE}"/>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8377" r="24670" b="-1"/>
          <a:stretch/>
        </p:blipFill>
        <p:spPr bwMode="auto">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40882874"/>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0183FA-6C18-4D4C-91B6-7FFD6502A7C4}"/>
              </a:ext>
            </a:extLst>
          </p:cNvPr>
          <p:cNvSpPr>
            <a:spLocks noGrp="1"/>
          </p:cNvSpPr>
          <p:nvPr>
            <p:ph type="title"/>
          </p:nvPr>
        </p:nvSpPr>
        <p:spPr/>
        <p:txBody>
          <a:bodyPr/>
          <a:lstStyle/>
          <a:p>
            <a:r>
              <a:rPr lang="en-US" dirty="0"/>
              <a:t>People of Note</a:t>
            </a:r>
          </a:p>
        </p:txBody>
      </p:sp>
      <p:sp>
        <p:nvSpPr>
          <p:cNvPr id="3" name="Content Placeholder 2">
            <a:extLst>
              <a:ext uri="{FF2B5EF4-FFF2-40B4-BE49-F238E27FC236}">
                <a16:creationId xmlns:a16="http://schemas.microsoft.com/office/drawing/2014/main" id="{59129AC3-3F04-4123-A0C7-386894B7F2AC}"/>
              </a:ext>
            </a:extLst>
          </p:cNvPr>
          <p:cNvSpPr>
            <a:spLocks noGrp="1"/>
          </p:cNvSpPr>
          <p:nvPr>
            <p:ph sz="half" idx="1"/>
          </p:nvPr>
        </p:nvSpPr>
        <p:spPr/>
        <p:txBody>
          <a:bodyPr/>
          <a:lstStyle/>
          <a:p>
            <a:r>
              <a:rPr lang="en-US" dirty="0"/>
              <a:t>Mansa Musa was the leader during the 14</a:t>
            </a:r>
            <a:r>
              <a:rPr lang="en-US" baseline="30000" dirty="0"/>
              <a:t>th</a:t>
            </a:r>
            <a:r>
              <a:rPr lang="en-US" dirty="0"/>
              <a:t> century when Mali was world renown for being a center of learning. </a:t>
            </a:r>
            <a:br>
              <a:rPr lang="en-US" dirty="0"/>
            </a:br>
            <a:r>
              <a:rPr lang="en-US" dirty="0"/>
              <a:t>Es Saheli built famous mosques.  </a:t>
            </a:r>
          </a:p>
          <a:p>
            <a:r>
              <a:rPr lang="en-US" dirty="0"/>
              <a:t>Scholars like Umar ibn </a:t>
            </a:r>
            <a:r>
              <a:rPr lang="en-US" dirty="0" err="1"/>
              <a:t>Aqit</a:t>
            </a:r>
            <a:r>
              <a:rPr lang="en-US" dirty="0"/>
              <a:t>, Mohammad </a:t>
            </a:r>
            <a:r>
              <a:rPr lang="en-US" dirty="0" err="1"/>
              <a:t>ign</a:t>
            </a:r>
            <a:r>
              <a:rPr lang="en-US" dirty="0"/>
              <a:t> Uthman, owned personal libraries or hundreds or thousands of books, unheard of in their time. </a:t>
            </a:r>
          </a:p>
        </p:txBody>
      </p:sp>
      <p:sp>
        <p:nvSpPr>
          <p:cNvPr id="4" name="Content Placeholder 3">
            <a:extLst>
              <a:ext uri="{FF2B5EF4-FFF2-40B4-BE49-F238E27FC236}">
                <a16:creationId xmlns:a16="http://schemas.microsoft.com/office/drawing/2014/main" id="{F1469DE1-CC5A-4D02-A682-37F3506C892E}"/>
              </a:ext>
            </a:extLst>
          </p:cNvPr>
          <p:cNvSpPr>
            <a:spLocks noGrp="1"/>
          </p:cNvSpPr>
          <p:nvPr>
            <p:ph sz="half" idx="2"/>
          </p:nvPr>
        </p:nvSpPr>
        <p:spPr/>
        <p:txBody>
          <a:bodyPr/>
          <a:lstStyle/>
          <a:p>
            <a:endParaRPr lang="en-US"/>
          </a:p>
        </p:txBody>
      </p:sp>
    </p:spTree>
    <p:extLst>
      <p:ext uri="{BB962C8B-B14F-4D97-AF65-F5344CB8AC3E}">
        <p14:creationId xmlns:p14="http://schemas.microsoft.com/office/powerpoint/2010/main" val="1013326519"/>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2775" name="Rectangle 32774">
            <a:extLst>
              <a:ext uri="{FF2B5EF4-FFF2-40B4-BE49-F238E27FC236}">
                <a16:creationId xmlns:a16="http://schemas.microsoft.com/office/drawing/2014/main" id="{3A930249-8242-4E2B-AF17-C0182648832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777" name="Rectangle 32776">
            <a:extLst>
              <a:ext uri="{FF2B5EF4-FFF2-40B4-BE49-F238E27FC236}">
                <a16:creationId xmlns:a16="http://schemas.microsoft.com/office/drawing/2014/main" id="{A5BDD999-C5E1-4B3E-A710-76867381916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87388" y="181576"/>
            <a:ext cx="11823637" cy="6501088"/>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endParaRPr>
          </a:p>
        </p:txBody>
      </p:sp>
      <p:pic>
        <p:nvPicPr>
          <p:cNvPr id="32770" name="Picture 2" descr="Culture of Mali - Wikipedia">
            <a:extLst>
              <a:ext uri="{FF2B5EF4-FFF2-40B4-BE49-F238E27FC236}">
                <a16:creationId xmlns:a16="http://schemas.microsoft.com/office/drawing/2014/main" id="{5FD3E0E3-7FE8-429C-B03D-9049C7821D42}"/>
              </a:ext>
            </a:extLst>
          </p:cNvPr>
          <p:cNvPicPr>
            <a:picLocks noGrp="1" noChangeAspect="1" noChangeArrowheads="1"/>
          </p:cNvPicPr>
          <p:nvPr>
            <p:ph sz="half" idx="2"/>
          </p:nvPr>
        </p:nvPicPr>
        <p:blipFill rotWithShape="1">
          <a:blip r:embed="rId2">
            <a:alphaModFix amt="60000"/>
            <a:extLst>
              <a:ext uri="{28A0092B-C50C-407E-A947-70E740481C1C}">
                <a14:useLocalDpi xmlns:a14="http://schemas.microsoft.com/office/drawing/2010/main" val="0"/>
              </a:ext>
            </a:extLst>
          </a:blip>
          <a:srcRect t="6567" r="-1" b="6180"/>
          <a:stretch/>
        </p:blipFill>
        <p:spPr bwMode="auto">
          <a:xfrm>
            <a:off x="187388" y="198922"/>
            <a:ext cx="11824481" cy="6499784"/>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27044F5D-EA64-47C5-9547-DB78A08BA4E6}"/>
              </a:ext>
            </a:extLst>
          </p:cNvPr>
          <p:cNvSpPr>
            <a:spLocks noGrp="1"/>
          </p:cNvSpPr>
          <p:nvPr>
            <p:ph type="title"/>
          </p:nvPr>
        </p:nvSpPr>
        <p:spPr>
          <a:xfrm>
            <a:off x="1198181" y="1122363"/>
            <a:ext cx="9795637" cy="2217158"/>
          </a:xfrm>
        </p:spPr>
        <p:txBody>
          <a:bodyPr vert="horz" lIns="91440" tIns="45720" rIns="91440" bIns="45720" rtlCol="0" anchor="b">
            <a:normAutofit/>
          </a:bodyPr>
          <a:lstStyle/>
          <a:p>
            <a:r>
              <a:rPr lang="en-US" sz="5200">
                <a:solidFill>
                  <a:srgbClr val="FFFFFF"/>
                </a:solidFill>
              </a:rPr>
              <a:t>Fashion</a:t>
            </a:r>
          </a:p>
        </p:txBody>
      </p:sp>
    </p:spTree>
    <p:extLst>
      <p:ext uri="{BB962C8B-B14F-4D97-AF65-F5344CB8AC3E}">
        <p14:creationId xmlns:p14="http://schemas.microsoft.com/office/powerpoint/2010/main" val="9122313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4038CB10-1F5C-4D54-9DF7-12586DE5B0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27546" y="4572000"/>
            <a:ext cx="7058307" cy="1964266"/>
          </a:xfrm>
          <a:prstGeom prst="rect">
            <a:avLst/>
          </a:prstGeom>
          <a:solidFill>
            <a:srgbClr val="6C6D27">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5A831749-B73C-4BCE-B2E3-079E36207011}"/>
              </a:ext>
            </a:extLst>
          </p:cNvPr>
          <p:cNvSpPr>
            <a:spLocks noGrp="1"/>
          </p:cNvSpPr>
          <p:nvPr>
            <p:ph type="title"/>
          </p:nvPr>
        </p:nvSpPr>
        <p:spPr>
          <a:xfrm>
            <a:off x="524256" y="4767072"/>
            <a:ext cx="6594189" cy="1625210"/>
          </a:xfrm>
        </p:spPr>
        <p:txBody>
          <a:bodyPr vert="horz" lIns="91440" tIns="45720" rIns="91440" bIns="45720" rtlCol="0" anchor="ctr">
            <a:normAutofit/>
          </a:bodyPr>
          <a:lstStyle/>
          <a:p>
            <a:pPr algn="r"/>
            <a:r>
              <a:rPr lang="en-US">
                <a:solidFill>
                  <a:srgbClr val="FFFFFF"/>
                </a:solidFill>
              </a:rPr>
              <a:t>Plants</a:t>
            </a:r>
          </a:p>
        </p:txBody>
      </p:sp>
      <p:pic>
        <p:nvPicPr>
          <p:cNvPr id="6" name="Content Placeholder 5" descr="A close up of a flower&#10;&#10;Description automatically generated">
            <a:extLst>
              <a:ext uri="{FF2B5EF4-FFF2-40B4-BE49-F238E27FC236}">
                <a16:creationId xmlns:a16="http://schemas.microsoft.com/office/drawing/2014/main" id="{CD07FCB9-9221-49C0-9CE6-DC813133B821}"/>
              </a:ext>
            </a:extLst>
          </p:cNvPr>
          <p:cNvPicPr>
            <a:picLocks noGrp="1" noChangeAspect="1"/>
          </p:cNvPicPr>
          <p:nvPr>
            <p:ph sz="half" idx="2"/>
          </p:nvPr>
        </p:nvPicPr>
        <p:blipFill rotWithShape="1">
          <a:blip r:embed="rId2">
            <a:extLst>
              <a:ext uri="{28A0092B-C50C-407E-A947-70E740481C1C}">
                <a14:useLocalDpi xmlns:a14="http://schemas.microsoft.com/office/drawing/2010/main" val="0"/>
              </a:ext>
            </a:extLst>
          </a:blip>
          <a:srcRect t="22993" r="1" b="1678"/>
          <a:stretch/>
        </p:blipFill>
        <p:spPr>
          <a:xfrm>
            <a:off x="327547" y="321733"/>
            <a:ext cx="7058306" cy="4107392"/>
          </a:xfrm>
          <a:prstGeom prst="rect">
            <a:avLst/>
          </a:prstGeom>
        </p:spPr>
      </p:pic>
      <p:sp>
        <p:nvSpPr>
          <p:cNvPr id="13" name="Rectangle 12">
            <a:extLst>
              <a:ext uri="{FF2B5EF4-FFF2-40B4-BE49-F238E27FC236}">
                <a16:creationId xmlns:a16="http://schemas.microsoft.com/office/drawing/2014/main" id="{73ED6512-6858-4552-B699-9A97FE9A4E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34655" y="321732"/>
            <a:ext cx="4335613" cy="6214534"/>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676944CE-19D5-42AB-9585-173E364E3759}"/>
              </a:ext>
            </a:extLst>
          </p:cNvPr>
          <p:cNvSpPr>
            <a:spLocks noGrp="1"/>
          </p:cNvSpPr>
          <p:nvPr>
            <p:ph sz="half" idx="1"/>
          </p:nvPr>
        </p:nvSpPr>
        <p:spPr>
          <a:xfrm>
            <a:off x="8029319" y="917725"/>
            <a:ext cx="3424739" cy="4852362"/>
          </a:xfrm>
        </p:spPr>
        <p:txBody>
          <a:bodyPr vert="horz" lIns="91440" tIns="45720" rIns="91440" bIns="45720" rtlCol="0" anchor="ctr">
            <a:normAutofit/>
          </a:bodyPr>
          <a:lstStyle/>
          <a:p>
            <a:r>
              <a:rPr lang="en-US" sz="2000" dirty="0">
                <a:solidFill>
                  <a:srgbClr val="FFFFFF"/>
                </a:solidFill>
              </a:rPr>
              <a:t>Canna Lily (to the left)</a:t>
            </a:r>
          </a:p>
          <a:p>
            <a:r>
              <a:rPr lang="en-US" sz="2000" dirty="0" err="1">
                <a:solidFill>
                  <a:srgbClr val="FFFFFF"/>
                </a:solidFill>
              </a:rPr>
              <a:t>Aerangis</a:t>
            </a:r>
            <a:r>
              <a:rPr lang="en-US" sz="2000" dirty="0">
                <a:solidFill>
                  <a:srgbClr val="FFFFFF"/>
                </a:solidFill>
              </a:rPr>
              <a:t> Biloba</a:t>
            </a:r>
          </a:p>
          <a:p>
            <a:r>
              <a:rPr lang="en-US" sz="2000" dirty="0">
                <a:solidFill>
                  <a:srgbClr val="FFFFFF"/>
                </a:solidFill>
              </a:rPr>
              <a:t>Cocoa</a:t>
            </a:r>
          </a:p>
          <a:p>
            <a:r>
              <a:rPr lang="en-US" sz="2000" dirty="0">
                <a:solidFill>
                  <a:srgbClr val="FFFFFF"/>
                </a:solidFill>
              </a:rPr>
              <a:t>Coffee</a:t>
            </a:r>
          </a:p>
          <a:p>
            <a:r>
              <a:rPr lang="en-US" sz="2000" dirty="0">
                <a:solidFill>
                  <a:srgbClr val="FFFFFF"/>
                </a:solidFill>
              </a:rPr>
              <a:t>Orchids</a:t>
            </a:r>
          </a:p>
        </p:txBody>
      </p:sp>
    </p:spTree>
    <p:extLst>
      <p:ext uri="{BB962C8B-B14F-4D97-AF65-F5344CB8AC3E}">
        <p14:creationId xmlns:p14="http://schemas.microsoft.com/office/powerpoint/2010/main" val="2498967506"/>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3799" name="Rectangle 33798">
            <a:extLst>
              <a:ext uri="{FF2B5EF4-FFF2-40B4-BE49-F238E27FC236}">
                <a16:creationId xmlns:a16="http://schemas.microsoft.com/office/drawing/2014/main" id="{E8A8EAB8-D2FF-444D-B34B-7D32F106AD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2" name="Title 1">
            <a:extLst>
              <a:ext uri="{FF2B5EF4-FFF2-40B4-BE49-F238E27FC236}">
                <a16:creationId xmlns:a16="http://schemas.microsoft.com/office/drawing/2014/main" id="{6AAB5C91-55D8-45BF-8DD8-222751538821}"/>
              </a:ext>
            </a:extLst>
          </p:cNvPr>
          <p:cNvSpPr>
            <a:spLocks noGrp="1"/>
          </p:cNvSpPr>
          <p:nvPr>
            <p:ph type="title"/>
          </p:nvPr>
        </p:nvSpPr>
        <p:spPr>
          <a:xfrm>
            <a:off x="6527800" y="448721"/>
            <a:ext cx="4713997" cy="1225650"/>
          </a:xfrm>
        </p:spPr>
        <p:txBody>
          <a:bodyPr vert="horz" lIns="91440" tIns="45720" rIns="91440" bIns="45720" rtlCol="0" anchor="b">
            <a:normAutofit/>
          </a:bodyPr>
          <a:lstStyle/>
          <a:p>
            <a:r>
              <a:rPr lang="en-US" sz="3800" kern="1200">
                <a:solidFill>
                  <a:schemeClr val="bg1"/>
                </a:solidFill>
                <a:latin typeface="+mj-lt"/>
                <a:ea typeface="+mj-ea"/>
                <a:cs typeface="+mj-cs"/>
              </a:rPr>
              <a:t>Sports</a:t>
            </a:r>
          </a:p>
        </p:txBody>
      </p:sp>
      <p:pic>
        <p:nvPicPr>
          <p:cNvPr id="33794" name="Picture 2" descr="Mali - FIBA Women's Basketball World Cup 2022 - FIBA.basketball">
            <a:extLst>
              <a:ext uri="{FF2B5EF4-FFF2-40B4-BE49-F238E27FC236}">
                <a16:creationId xmlns:a16="http://schemas.microsoft.com/office/drawing/2014/main" id="{45EBFF0A-4809-BF9D-A066-4356D6A9418D}"/>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bwMode="auto">
          <a:xfrm>
            <a:off x="-2346" y="1275712"/>
            <a:ext cx="5666547" cy="4306575"/>
          </a:xfrm>
          <a:prstGeom prst="rect">
            <a:avLst/>
          </a:prstGeom>
          <a:noFill/>
          <a:extLst>
            <a:ext uri="{909E8E84-426E-40DD-AFC4-6F175D3DCCD1}">
              <a14:hiddenFill xmlns:a14="http://schemas.microsoft.com/office/drawing/2010/main">
                <a:solidFill>
                  <a:srgbClr val="FFFFFF"/>
                </a:solidFill>
              </a14:hiddenFill>
            </a:ext>
          </a:extLst>
        </p:spPr>
      </p:pic>
      <p:cxnSp>
        <p:nvCxnSpPr>
          <p:cNvPr id="33801" name="Straight Connector 33800">
            <a:extLst>
              <a:ext uri="{FF2B5EF4-FFF2-40B4-BE49-F238E27FC236}">
                <a16:creationId xmlns:a16="http://schemas.microsoft.com/office/drawing/2014/main" id="{EEA38897-7BA3-4408-8083-3235339C4A6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6527800" y="1749756"/>
            <a:ext cx="4718304"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8D7AE94E-BE9A-4DC3-A2AE-1D0E1FBFED2E}"/>
              </a:ext>
            </a:extLst>
          </p:cNvPr>
          <p:cNvSpPr>
            <a:spLocks noGrp="1"/>
          </p:cNvSpPr>
          <p:nvPr>
            <p:ph sz="half" idx="1"/>
          </p:nvPr>
        </p:nvSpPr>
        <p:spPr>
          <a:xfrm>
            <a:off x="6527800" y="1909192"/>
            <a:ext cx="4713997" cy="3647710"/>
          </a:xfrm>
        </p:spPr>
        <p:txBody>
          <a:bodyPr vert="horz" lIns="91440" tIns="45720" rIns="91440" bIns="45720" rtlCol="0">
            <a:normAutofit/>
          </a:bodyPr>
          <a:lstStyle/>
          <a:p>
            <a:r>
              <a:rPr lang="en-US" sz="2000">
                <a:solidFill>
                  <a:schemeClr val="bg1"/>
                </a:solidFill>
              </a:rPr>
              <a:t>Football</a:t>
            </a:r>
          </a:p>
          <a:p>
            <a:r>
              <a:rPr lang="en-US" sz="2000">
                <a:solidFill>
                  <a:schemeClr val="bg1"/>
                </a:solidFill>
              </a:rPr>
              <a:t>Basketball</a:t>
            </a:r>
          </a:p>
          <a:p>
            <a:r>
              <a:rPr lang="en-US" sz="2000">
                <a:solidFill>
                  <a:schemeClr val="bg1"/>
                </a:solidFill>
              </a:rPr>
              <a:t>Wrestling</a:t>
            </a:r>
          </a:p>
        </p:txBody>
      </p:sp>
      <p:cxnSp>
        <p:nvCxnSpPr>
          <p:cNvPr id="33803" name="Straight Connector 33802">
            <a:extLst>
              <a:ext uri="{FF2B5EF4-FFF2-40B4-BE49-F238E27FC236}">
                <a16:creationId xmlns:a16="http://schemas.microsoft.com/office/drawing/2014/main" id="{F11AD06B-AB20-4097-8606-5DA00DBACE88}"/>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6527800" y="5707672"/>
            <a:ext cx="4713997"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49786864"/>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79C312-87AA-4C97-AEEF-8C062F4C11D0}"/>
              </a:ext>
            </a:extLst>
          </p:cNvPr>
          <p:cNvSpPr>
            <a:spLocks noGrp="1"/>
          </p:cNvSpPr>
          <p:nvPr>
            <p:ph type="title"/>
          </p:nvPr>
        </p:nvSpPr>
        <p:spPr/>
        <p:txBody>
          <a:bodyPr/>
          <a:lstStyle/>
          <a:p>
            <a:r>
              <a:rPr lang="en-US" dirty="0"/>
              <a:t>Food</a:t>
            </a:r>
          </a:p>
        </p:txBody>
      </p:sp>
      <p:sp>
        <p:nvSpPr>
          <p:cNvPr id="3" name="Content Placeholder 2">
            <a:extLst>
              <a:ext uri="{FF2B5EF4-FFF2-40B4-BE49-F238E27FC236}">
                <a16:creationId xmlns:a16="http://schemas.microsoft.com/office/drawing/2014/main" id="{96D01539-996B-41A2-9098-AF570F9B915E}"/>
              </a:ext>
            </a:extLst>
          </p:cNvPr>
          <p:cNvSpPr>
            <a:spLocks noGrp="1"/>
          </p:cNvSpPr>
          <p:nvPr>
            <p:ph sz="half" idx="1"/>
          </p:nvPr>
        </p:nvSpPr>
        <p:spPr/>
        <p:txBody>
          <a:bodyPr/>
          <a:lstStyle/>
          <a:p>
            <a:r>
              <a:rPr lang="en-US" dirty="0" err="1"/>
              <a:t>Tiguadege</a:t>
            </a:r>
            <a:r>
              <a:rPr lang="en-US" dirty="0"/>
              <a:t> Na—National dish.</a:t>
            </a:r>
          </a:p>
          <a:p>
            <a:r>
              <a:rPr lang="en-US" dirty="0"/>
              <a:t>La Capitaine Sangha-prepared with Nile perch.</a:t>
            </a:r>
          </a:p>
          <a:p>
            <a:r>
              <a:rPr lang="en-US" dirty="0"/>
              <a:t>Poulet Yassa</a:t>
            </a:r>
          </a:p>
          <a:p>
            <a:r>
              <a:rPr lang="en-US" dirty="0" err="1"/>
              <a:t>Labadja</a:t>
            </a:r>
            <a:endParaRPr lang="en-US" dirty="0"/>
          </a:p>
          <a:p>
            <a:r>
              <a:rPr lang="en-US" dirty="0"/>
              <a:t>Couscous</a:t>
            </a:r>
          </a:p>
          <a:p>
            <a:r>
              <a:rPr lang="en-US" dirty="0"/>
              <a:t>Jollof Rice</a:t>
            </a:r>
          </a:p>
        </p:txBody>
      </p:sp>
      <p:pic>
        <p:nvPicPr>
          <p:cNvPr id="6" name="Content Placeholder 5">
            <a:extLst>
              <a:ext uri="{FF2B5EF4-FFF2-40B4-BE49-F238E27FC236}">
                <a16:creationId xmlns:a16="http://schemas.microsoft.com/office/drawing/2014/main" id="{A38AD1EA-E312-EC37-8C2B-2099DA0DD57A}"/>
              </a:ext>
            </a:extLst>
          </p:cNvPr>
          <p:cNvPicPr>
            <a:picLocks noGrp="1" noChangeAspect="1"/>
          </p:cNvPicPr>
          <p:nvPr>
            <p:ph sz="half" idx="2"/>
          </p:nvPr>
        </p:nvPicPr>
        <p:blipFill>
          <a:blip r:embed="rId2"/>
          <a:stretch>
            <a:fillRect/>
          </a:stretch>
        </p:blipFill>
        <p:spPr>
          <a:xfrm>
            <a:off x="6172200" y="2090579"/>
            <a:ext cx="5181600" cy="3821430"/>
          </a:xfrm>
          <a:prstGeom prst="rect">
            <a:avLst/>
          </a:prstGeom>
        </p:spPr>
      </p:pic>
    </p:spTree>
    <p:extLst>
      <p:ext uri="{BB962C8B-B14F-4D97-AF65-F5344CB8AC3E}">
        <p14:creationId xmlns:p14="http://schemas.microsoft.com/office/powerpoint/2010/main" val="2848990550"/>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277336-356D-4D4B-9D47-6A26FE841CA6}"/>
              </a:ext>
            </a:extLst>
          </p:cNvPr>
          <p:cNvSpPr>
            <a:spLocks noGrp="1"/>
          </p:cNvSpPr>
          <p:nvPr>
            <p:ph type="title"/>
          </p:nvPr>
        </p:nvSpPr>
        <p:spPr/>
        <p:txBody>
          <a:bodyPr/>
          <a:lstStyle/>
          <a:p>
            <a:r>
              <a:rPr lang="en-US" dirty="0"/>
              <a:t>Music</a:t>
            </a:r>
          </a:p>
        </p:txBody>
      </p:sp>
      <p:sp>
        <p:nvSpPr>
          <p:cNvPr id="3" name="Content Placeholder 2">
            <a:extLst>
              <a:ext uri="{FF2B5EF4-FFF2-40B4-BE49-F238E27FC236}">
                <a16:creationId xmlns:a16="http://schemas.microsoft.com/office/drawing/2014/main" id="{C1951244-86C4-475A-8353-8B523D569040}"/>
              </a:ext>
            </a:extLst>
          </p:cNvPr>
          <p:cNvSpPr>
            <a:spLocks noGrp="1"/>
          </p:cNvSpPr>
          <p:nvPr>
            <p:ph sz="half" idx="1"/>
          </p:nvPr>
        </p:nvSpPr>
        <p:spPr/>
        <p:txBody>
          <a:bodyPr/>
          <a:lstStyle/>
          <a:p>
            <a:r>
              <a:rPr lang="en-US" b="0" i="0" dirty="0">
                <a:effectLst/>
                <a:latin typeface="Google Sans"/>
              </a:rPr>
              <a:t>Mali is a country known for its </a:t>
            </a:r>
            <a:r>
              <a:rPr lang="en-US" b="0" i="0" dirty="0" err="1">
                <a:effectLst/>
                <a:latin typeface="Google Sans"/>
              </a:rPr>
              <a:t>jalis</a:t>
            </a:r>
            <a:r>
              <a:rPr lang="en-US" b="0" i="0" dirty="0">
                <a:effectLst/>
                <a:latin typeface="Google Sans"/>
              </a:rPr>
              <a:t> (or </a:t>
            </a:r>
            <a:r>
              <a:rPr lang="en-US" b="0" i="0" dirty="0" err="1">
                <a:effectLst/>
                <a:latin typeface="Google Sans"/>
              </a:rPr>
              <a:t>jelis</a:t>
            </a:r>
            <a:r>
              <a:rPr lang="en-US" b="0" i="0" dirty="0">
                <a:effectLst/>
                <a:latin typeface="Google Sans"/>
              </a:rPr>
              <a:t>), oral historians also known as griots and the traditions of the kora (West African harp), the </a:t>
            </a:r>
            <a:r>
              <a:rPr lang="en-US" b="0" i="0" dirty="0" err="1">
                <a:effectLst/>
                <a:latin typeface="Google Sans"/>
              </a:rPr>
              <a:t>ngoni</a:t>
            </a:r>
            <a:r>
              <a:rPr lang="en-US" b="0" i="0" dirty="0">
                <a:effectLst/>
                <a:latin typeface="Google Sans"/>
              </a:rPr>
              <a:t> lute and </a:t>
            </a:r>
            <a:r>
              <a:rPr lang="en-US" b="0" i="0" dirty="0" err="1">
                <a:effectLst/>
                <a:latin typeface="Google Sans"/>
              </a:rPr>
              <a:t>bala</a:t>
            </a:r>
            <a:r>
              <a:rPr lang="en-US" b="0" i="0" dirty="0">
                <a:effectLst/>
                <a:latin typeface="Google Sans"/>
              </a:rPr>
              <a:t> (west African xylophone), as well as the Tuareg music in the north.</a:t>
            </a:r>
            <a:endParaRPr lang="en-US" dirty="0"/>
          </a:p>
        </p:txBody>
      </p:sp>
      <p:sp>
        <p:nvSpPr>
          <p:cNvPr id="4" name="Content Placeholder 3">
            <a:extLst>
              <a:ext uri="{FF2B5EF4-FFF2-40B4-BE49-F238E27FC236}">
                <a16:creationId xmlns:a16="http://schemas.microsoft.com/office/drawing/2014/main" id="{1A96566C-FFD5-4B00-83AA-E2FC678FF6A3}"/>
              </a:ext>
            </a:extLst>
          </p:cNvPr>
          <p:cNvSpPr>
            <a:spLocks noGrp="1"/>
          </p:cNvSpPr>
          <p:nvPr>
            <p:ph sz="half" idx="2"/>
          </p:nvPr>
        </p:nvSpPr>
        <p:spPr/>
        <p:txBody>
          <a:bodyPr/>
          <a:lstStyle/>
          <a:p>
            <a:r>
              <a:rPr lang="en-US" dirty="0">
                <a:hlinkClick r:id="rId2"/>
              </a:rPr>
              <a:t>https://www.youtube.com/watch?v=zHHMT0-SfuI&amp;list=PLcfMBy2eZSLPSsImqDw6q7vYotGKm2UFq</a:t>
            </a:r>
            <a:r>
              <a:rPr lang="en-US" dirty="0"/>
              <a:t> </a:t>
            </a:r>
          </a:p>
          <a:p>
            <a:endParaRPr lang="en-US" dirty="0"/>
          </a:p>
        </p:txBody>
      </p:sp>
    </p:spTree>
    <p:extLst>
      <p:ext uri="{BB962C8B-B14F-4D97-AF65-F5344CB8AC3E}">
        <p14:creationId xmlns:p14="http://schemas.microsoft.com/office/powerpoint/2010/main" val="1823161147"/>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5847" name="Rectangle 35846">
            <a:extLst>
              <a:ext uri="{FF2B5EF4-FFF2-40B4-BE49-F238E27FC236}">
                <a16:creationId xmlns:a16="http://schemas.microsoft.com/office/drawing/2014/main" id="{3AFE8227-C443-417B-BA91-520EB1EF45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
            <a:ext cx="12192000" cy="685799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052FA75-EDCF-4052-B1C4-35C4A360906A}"/>
              </a:ext>
            </a:extLst>
          </p:cNvPr>
          <p:cNvSpPr>
            <a:spLocks noGrp="1"/>
          </p:cNvSpPr>
          <p:nvPr>
            <p:ph type="title"/>
          </p:nvPr>
        </p:nvSpPr>
        <p:spPr>
          <a:xfrm>
            <a:off x="8643193" y="489507"/>
            <a:ext cx="3091607" cy="1655483"/>
          </a:xfrm>
        </p:spPr>
        <p:txBody>
          <a:bodyPr vert="horz" lIns="91440" tIns="45720" rIns="91440" bIns="45720" rtlCol="0" anchor="b">
            <a:normAutofit/>
          </a:bodyPr>
          <a:lstStyle/>
          <a:p>
            <a:r>
              <a:rPr lang="en-US" sz="4000"/>
              <a:t>Art</a:t>
            </a:r>
          </a:p>
        </p:txBody>
      </p:sp>
      <p:pic>
        <p:nvPicPr>
          <p:cNvPr id="35842" name="Picture 2" descr="Mali: Make A Dogon Mask - Timothy S. Y. Lam Museum of Anthropology">
            <a:extLst>
              <a:ext uri="{FF2B5EF4-FFF2-40B4-BE49-F238E27FC236}">
                <a16:creationId xmlns:a16="http://schemas.microsoft.com/office/drawing/2014/main" id="{BC6BCED4-D0B1-F503-B87F-4EB9AE7B289E}"/>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20584" r="1850" b="-1"/>
          <a:stretch/>
        </p:blipFill>
        <p:spPr bwMode="auto">
          <a:xfrm>
            <a:off x="20" y="431"/>
            <a:ext cx="8115280" cy="6408311"/>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0439B767-9A3E-4D93-B3A8-E3D7EB3EB0D5}"/>
              </a:ext>
            </a:extLst>
          </p:cNvPr>
          <p:cNvSpPr>
            <a:spLocks noGrp="1"/>
          </p:cNvSpPr>
          <p:nvPr>
            <p:ph sz="half" idx="1"/>
          </p:nvPr>
        </p:nvSpPr>
        <p:spPr>
          <a:xfrm>
            <a:off x="8643193" y="2418408"/>
            <a:ext cx="2942813" cy="3540265"/>
          </a:xfrm>
        </p:spPr>
        <p:txBody>
          <a:bodyPr vert="horz" lIns="91440" tIns="45720" rIns="91440" bIns="45720" rtlCol="0">
            <a:normAutofit/>
          </a:bodyPr>
          <a:lstStyle/>
          <a:p>
            <a:r>
              <a:rPr lang="en-US" sz="2000"/>
              <a:t>Dogon dancers wear masks that are more than 10 feet tall and act out the world’s progress.  The Bambara animal-spirit masquerade does a fertility dance.  </a:t>
            </a:r>
          </a:p>
          <a:p>
            <a:endParaRPr lang="en-US" sz="2000"/>
          </a:p>
        </p:txBody>
      </p:sp>
      <p:sp>
        <p:nvSpPr>
          <p:cNvPr id="35849" name="Rectangle 35848">
            <a:extLst>
              <a:ext uri="{FF2B5EF4-FFF2-40B4-BE49-F238E27FC236}">
                <a16:creationId xmlns:a16="http://schemas.microsoft.com/office/drawing/2014/main" id="{907741FC-B544-4A6E-B831-6789D04233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6408741"/>
            <a:ext cx="12191998" cy="457202"/>
          </a:xfrm>
          <a:prstGeom prst="rect">
            <a:avLst/>
          </a:prstGeom>
          <a:gradFill>
            <a:gsLst>
              <a:gs pos="34000">
                <a:srgbClr val="000000">
                  <a:alpha val="96000"/>
                </a:srgbClr>
              </a:gs>
              <a:gs pos="100000">
                <a:schemeClr val="accent1"/>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851" name="Rectangle 35850">
            <a:extLst>
              <a:ext uri="{FF2B5EF4-FFF2-40B4-BE49-F238E27FC236}">
                <a16:creationId xmlns:a16="http://schemas.microsoft.com/office/drawing/2014/main" id="{3F0BE7ED-7814-4273-B18A-F26CC03803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 y="6408742"/>
            <a:ext cx="8115300" cy="449258"/>
          </a:xfrm>
          <a:prstGeom prst="rect">
            <a:avLst/>
          </a:prstGeom>
          <a:gradFill>
            <a:gsLst>
              <a:gs pos="28000">
                <a:schemeClr val="accent1">
                  <a:lumMod val="75000"/>
                  <a:alpha val="59000"/>
                </a:schemeClr>
              </a:gs>
              <a:gs pos="100000">
                <a:srgbClr val="000000">
                  <a:alpha val="70000"/>
                </a:srgb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60127086"/>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811FF1-C070-4D0A-860A-58EDFFCF7557}"/>
              </a:ext>
            </a:extLst>
          </p:cNvPr>
          <p:cNvSpPr>
            <a:spLocks noGrp="1"/>
          </p:cNvSpPr>
          <p:nvPr>
            <p:ph type="title"/>
          </p:nvPr>
        </p:nvSpPr>
        <p:spPr/>
        <p:txBody>
          <a:bodyPr/>
          <a:lstStyle/>
          <a:p>
            <a:r>
              <a:rPr lang="en-US" dirty="0"/>
              <a:t>Literature</a:t>
            </a:r>
          </a:p>
        </p:txBody>
      </p:sp>
      <p:sp>
        <p:nvSpPr>
          <p:cNvPr id="3" name="Content Placeholder 2">
            <a:extLst>
              <a:ext uri="{FF2B5EF4-FFF2-40B4-BE49-F238E27FC236}">
                <a16:creationId xmlns:a16="http://schemas.microsoft.com/office/drawing/2014/main" id="{E05BD007-F68C-422F-B6B4-47831088FA20}"/>
              </a:ext>
            </a:extLst>
          </p:cNvPr>
          <p:cNvSpPr>
            <a:spLocks noGrp="1"/>
          </p:cNvSpPr>
          <p:nvPr>
            <p:ph sz="half" idx="1"/>
          </p:nvPr>
        </p:nvSpPr>
        <p:spPr/>
        <p:txBody>
          <a:bodyPr/>
          <a:lstStyle/>
          <a:p>
            <a:r>
              <a:rPr lang="en-US" dirty="0"/>
              <a:t>I Lost My Tooth in Africa</a:t>
            </a:r>
          </a:p>
          <a:p>
            <a:r>
              <a:rPr lang="en-US" dirty="0"/>
              <a:t>Mali: Land of Gold and Glory</a:t>
            </a:r>
          </a:p>
          <a:p>
            <a:r>
              <a:rPr lang="en-US" dirty="0"/>
              <a:t>The Magic Gourd: A West African </a:t>
            </a:r>
            <a:r>
              <a:rPr lang="en-US" dirty="0" err="1"/>
              <a:t>Folktake</a:t>
            </a:r>
            <a:endParaRPr lang="en-US" dirty="0"/>
          </a:p>
        </p:txBody>
      </p:sp>
      <p:sp>
        <p:nvSpPr>
          <p:cNvPr id="4" name="Content Placeholder 3">
            <a:extLst>
              <a:ext uri="{FF2B5EF4-FFF2-40B4-BE49-F238E27FC236}">
                <a16:creationId xmlns:a16="http://schemas.microsoft.com/office/drawing/2014/main" id="{F289D9C3-0258-4916-86CC-9492CE5F307C}"/>
              </a:ext>
            </a:extLst>
          </p:cNvPr>
          <p:cNvSpPr>
            <a:spLocks noGrp="1"/>
          </p:cNvSpPr>
          <p:nvPr>
            <p:ph sz="half" idx="2"/>
          </p:nvPr>
        </p:nvSpPr>
        <p:spPr/>
        <p:txBody>
          <a:bodyPr/>
          <a:lstStyle/>
          <a:p>
            <a:endParaRPr lang="en-US"/>
          </a:p>
        </p:txBody>
      </p:sp>
    </p:spTree>
    <p:extLst>
      <p:ext uri="{BB962C8B-B14F-4D97-AF65-F5344CB8AC3E}">
        <p14:creationId xmlns:p14="http://schemas.microsoft.com/office/powerpoint/2010/main" val="2494025124"/>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6866" name="Picture 2" descr="article-image">
            <a:extLst>
              <a:ext uri="{FF2B5EF4-FFF2-40B4-BE49-F238E27FC236}">
                <a16:creationId xmlns:a16="http://schemas.microsoft.com/office/drawing/2014/main" id="{A03E1C22-5C7A-1FB5-DC5A-759D03CD4FE2}"/>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t="1309" b="14421"/>
          <a:stretch/>
        </p:blipFill>
        <p:spPr bwMode="auto">
          <a:xfrm>
            <a:off x="20" y="10"/>
            <a:ext cx="12191980" cy="6857990"/>
          </a:xfrm>
          <a:prstGeom prst="rect">
            <a:avLst/>
          </a:prstGeom>
          <a:noFill/>
          <a:extLst>
            <a:ext uri="{909E8E84-426E-40DD-AFC4-6F175D3DCCD1}">
              <a14:hiddenFill xmlns:a14="http://schemas.microsoft.com/office/drawing/2010/main">
                <a:solidFill>
                  <a:srgbClr val="FFFFFF"/>
                </a:solidFill>
              </a14:hiddenFill>
            </a:ext>
          </a:extLst>
        </p:spPr>
      </p:pic>
      <p:sp>
        <p:nvSpPr>
          <p:cNvPr id="36871" name="Rectangle 36870">
            <a:extLst>
              <a:ext uri="{FF2B5EF4-FFF2-40B4-BE49-F238E27FC236}">
                <a16:creationId xmlns:a16="http://schemas.microsoft.com/office/drawing/2014/main" id="{37C89E4B-3C9F-44B9-8B86-D9E3D112D8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320142"/>
            <a:ext cx="12192000" cy="736551"/>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365D894-80CB-42CB-81CC-E513CF36F1FB}"/>
              </a:ext>
            </a:extLst>
          </p:cNvPr>
          <p:cNvSpPr>
            <a:spLocks noGrp="1"/>
          </p:cNvSpPr>
          <p:nvPr>
            <p:ph type="title"/>
          </p:nvPr>
        </p:nvSpPr>
        <p:spPr>
          <a:xfrm>
            <a:off x="523875" y="5317240"/>
            <a:ext cx="11210925" cy="744836"/>
          </a:xfrm>
        </p:spPr>
        <p:txBody>
          <a:bodyPr vert="horz" lIns="91440" tIns="45720" rIns="91440" bIns="45720" rtlCol="0" anchor="ctr">
            <a:normAutofit/>
          </a:bodyPr>
          <a:lstStyle/>
          <a:p>
            <a:pPr algn="ctr"/>
            <a:r>
              <a:rPr lang="en-US" sz="3600">
                <a:solidFill>
                  <a:schemeClr val="tx1">
                    <a:lumMod val="85000"/>
                    <a:lumOff val="15000"/>
                  </a:schemeClr>
                </a:solidFill>
              </a:rPr>
              <a:t>Homes</a:t>
            </a:r>
          </a:p>
        </p:txBody>
      </p:sp>
      <p:cxnSp>
        <p:nvCxnSpPr>
          <p:cNvPr id="36873" name="Straight Connector 36872">
            <a:extLst>
              <a:ext uri="{FF2B5EF4-FFF2-40B4-BE49-F238E27FC236}">
                <a16:creationId xmlns:a16="http://schemas.microsoft.com/office/drawing/2014/main" id="{AA2EAA10-076F-46BD-8F0F-B9A2FB77A85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5241983"/>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cxnSp>
        <p:nvCxnSpPr>
          <p:cNvPr id="36875" name="Straight Connector 36874">
            <a:extLst>
              <a:ext uri="{FF2B5EF4-FFF2-40B4-BE49-F238E27FC236}">
                <a16:creationId xmlns:a16="http://schemas.microsoft.com/office/drawing/2014/main" id="{D891E407-403B-4764-86C9-33A56D3BCA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34852"/>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0662033"/>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91292-C381-4CCF-BD8B-01091ADACF0B}"/>
              </a:ext>
            </a:extLst>
          </p:cNvPr>
          <p:cNvSpPr>
            <a:spLocks noGrp="1"/>
          </p:cNvSpPr>
          <p:nvPr>
            <p:ph type="title"/>
          </p:nvPr>
        </p:nvSpPr>
        <p:spPr/>
        <p:txBody>
          <a:bodyPr/>
          <a:lstStyle/>
          <a:p>
            <a:r>
              <a:rPr lang="en-US" dirty="0"/>
              <a:t>Current Events</a:t>
            </a:r>
          </a:p>
        </p:txBody>
      </p:sp>
      <p:sp>
        <p:nvSpPr>
          <p:cNvPr id="3" name="Text Placeholder 2">
            <a:extLst>
              <a:ext uri="{FF2B5EF4-FFF2-40B4-BE49-F238E27FC236}">
                <a16:creationId xmlns:a16="http://schemas.microsoft.com/office/drawing/2014/main" id="{BC5EBE42-1E65-40A8-B306-91FEEDF636E2}"/>
              </a:ext>
            </a:extLst>
          </p:cNvPr>
          <p:cNvSpPr>
            <a:spLocks noGrp="1"/>
          </p:cNvSpPr>
          <p:nvPr>
            <p:ph type="body" idx="1"/>
          </p:nvPr>
        </p:nvSpPr>
        <p:spPr/>
        <p:txBody>
          <a:bodyPr/>
          <a:lstStyle/>
          <a:p>
            <a:r>
              <a:rPr lang="en-US" dirty="0"/>
              <a:t>Political 	</a:t>
            </a:r>
          </a:p>
        </p:txBody>
      </p:sp>
      <p:sp>
        <p:nvSpPr>
          <p:cNvPr id="4" name="Content Placeholder 3">
            <a:extLst>
              <a:ext uri="{FF2B5EF4-FFF2-40B4-BE49-F238E27FC236}">
                <a16:creationId xmlns:a16="http://schemas.microsoft.com/office/drawing/2014/main" id="{7CE39F17-DDF6-47B5-B345-F533B3146C27}"/>
              </a:ext>
            </a:extLst>
          </p:cNvPr>
          <p:cNvSpPr>
            <a:spLocks noGrp="1"/>
          </p:cNvSpPr>
          <p:nvPr>
            <p:ph sz="half" idx="2"/>
          </p:nvPr>
        </p:nvSpPr>
        <p:spPr/>
        <p:txBody>
          <a:bodyPr/>
          <a:lstStyle/>
          <a:p>
            <a:endParaRPr lang="en-US"/>
          </a:p>
        </p:txBody>
      </p:sp>
      <p:sp>
        <p:nvSpPr>
          <p:cNvPr id="5" name="Text Placeholder 4">
            <a:extLst>
              <a:ext uri="{FF2B5EF4-FFF2-40B4-BE49-F238E27FC236}">
                <a16:creationId xmlns:a16="http://schemas.microsoft.com/office/drawing/2014/main" id="{0E0BFC5A-3C6D-4303-9B38-FF40770339A3}"/>
              </a:ext>
            </a:extLst>
          </p:cNvPr>
          <p:cNvSpPr>
            <a:spLocks noGrp="1"/>
          </p:cNvSpPr>
          <p:nvPr>
            <p:ph type="body" sz="quarter" idx="3"/>
          </p:nvPr>
        </p:nvSpPr>
        <p:spPr/>
        <p:txBody>
          <a:bodyPr/>
          <a:lstStyle/>
          <a:p>
            <a:r>
              <a:rPr lang="en-US" dirty="0"/>
              <a:t>Everyday Life</a:t>
            </a:r>
          </a:p>
        </p:txBody>
      </p:sp>
      <p:sp>
        <p:nvSpPr>
          <p:cNvPr id="6" name="Content Placeholder 5">
            <a:extLst>
              <a:ext uri="{FF2B5EF4-FFF2-40B4-BE49-F238E27FC236}">
                <a16:creationId xmlns:a16="http://schemas.microsoft.com/office/drawing/2014/main" id="{7D779EDB-2036-48D1-AE62-7AEA9547BD1D}"/>
              </a:ext>
            </a:extLst>
          </p:cNvPr>
          <p:cNvSpPr>
            <a:spLocks noGrp="1"/>
          </p:cNvSpPr>
          <p:nvPr>
            <p:ph sz="quarter" idx="4"/>
          </p:nvPr>
        </p:nvSpPr>
        <p:spPr/>
        <p:txBody>
          <a:bodyPr/>
          <a:lstStyle/>
          <a:p>
            <a:endParaRPr lang="en-US"/>
          </a:p>
        </p:txBody>
      </p:sp>
    </p:spTree>
    <p:extLst>
      <p:ext uri="{BB962C8B-B14F-4D97-AF65-F5344CB8AC3E}">
        <p14:creationId xmlns:p14="http://schemas.microsoft.com/office/powerpoint/2010/main" val="2159116745"/>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7897" name="Rectangle 37896">
            <a:extLst>
              <a:ext uri="{FF2B5EF4-FFF2-40B4-BE49-F238E27FC236}">
                <a16:creationId xmlns:a16="http://schemas.microsoft.com/office/drawing/2014/main" id="{5EF17487-C386-4F99-B5EB-4FD3DF4236B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899" name="Freeform: Shape 37898">
            <a:extLst>
              <a:ext uri="{FF2B5EF4-FFF2-40B4-BE49-F238E27FC236}">
                <a16:creationId xmlns:a16="http://schemas.microsoft.com/office/drawing/2014/main" id="{A0DE92DF-4769-4DE9-93FD-EE31271850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0" y="0"/>
            <a:ext cx="7472381" cy="6858000"/>
          </a:xfrm>
          <a:custGeom>
            <a:avLst/>
            <a:gdLst>
              <a:gd name="connsiteX0" fmla="*/ 1232666 w 7472381"/>
              <a:gd name="connsiteY0" fmla="*/ 0 h 6886575"/>
              <a:gd name="connsiteX1" fmla="*/ 7472381 w 7472381"/>
              <a:gd name="connsiteY1" fmla="*/ 0 h 6886575"/>
              <a:gd name="connsiteX2" fmla="*/ 7472381 w 7472381"/>
              <a:gd name="connsiteY2" fmla="*/ 814388 h 6886575"/>
              <a:gd name="connsiteX3" fmla="*/ 7472381 w 7472381"/>
              <a:gd name="connsiteY3" fmla="*/ 6411516 h 6886575"/>
              <a:gd name="connsiteX4" fmla="*/ 7472381 w 7472381"/>
              <a:gd name="connsiteY4" fmla="*/ 6886575 h 6886575"/>
              <a:gd name="connsiteX5" fmla="*/ 6992676 w 7472381"/>
              <a:gd name="connsiteY5" fmla="*/ 6886575 h 6886575"/>
              <a:gd name="connsiteX6" fmla="*/ 1946893 w 7472381"/>
              <a:gd name="connsiteY6" fmla="*/ 6886575 h 6886575"/>
              <a:gd name="connsiteX7" fmla="*/ 1506276 w 7472381"/>
              <a:gd name="connsiteY7" fmla="*/ 6686550 h 6886575"/>
              <a:gd name="connsiteX8" fmla="*/ 1314394 w 7472381"/>
              <a:gd name="connsiteY8" fmla="*/ 6457949 h 6886575"/>
              <a:gd name="connsiteX9" fmla="*/ 1246880 w 7472381"/>
              <a:gd name="connsiteY9" fmla="*/ 6393656 h 6886575"/>
              <a:gd name="connsiteX10" fmla="*/ 1079872 w 7472381"/>
              <a:gd name="connsiteY10" fmla="*/ 6307931 h 6886575"/>
              <a:gd name="connsiteX11" fmla="*/ 788495 w 7472381"/>
              <a:gd name="connsiteY11" fmla="*/ 6125765 h 6886575"/>
              <a:gd name="connsiteX12" fmla="*/ 895097 w 7472381"/>
              <a:gd name="connsiteY12" fmla="*/ 6082903 h 6886575"/>
              <a:gd name="connsiteX13" fmla="*/ 1204239 w 7472381"/>
              <a:gd name="connsiteY13" fmla="*/ 6193631 h 6886575"/>
              <a:gd name="connsiteX14" fmla="*/ 1428102 w 7472381"/>
              <a:gd name="connsiteY14" fmla="*/ 6222206 h 6886575"/>
              <a:gd name="connsiteX15" fmla="*/ 1111852 w 7472381"/>
              <a:gd name="connsiteY15" fmla="*/ 6029325 h 6886575"/>
              <a:gd name="connsiteX16" fmla="*/ 806262 w 7472381"/>
              <a:gd name="connsiteY16" fmla="*/ 5779294 h 6886575"/>
              <a:gd name="connsiteX17" fmla="*/ 1040785 w 7472381"/>
              <a:gd name="connsiteY17" fmla="*/ 5825728 h 6886575"/>
              <a:gd name="connsiteX18" fmla="*/ 1051445 w 7472381"/>
              <a:gd name="connsiteY18" fmla="*/ 5793581 h 6886575"/>
              <a:gd name="connsiteX19" fmla="*/ 845349 w 7472381"/>
              <a:gd name="connsiteY19" fmla="*/ 5497115 h 6886575"/>
              <a:gd name="connsiteX20" fmla="*/ 745855 w 7472381"/>
              <a:gd name="connsiteY20" fmla="*/ 5375672 h 6886575"/>
              <a:gd name="connsiteX21" fmla="*/ 291024 w 7472381"/>
              <a:gd name="connsiteY21" fmla="*/ 5014913 h 6886575"/>
              <a:gd name="connsiteX22" fmla="*/ 724535 w 7472381"/>
              <a:gd name="connsiteY22" fmla="*/ 5175647 h 6886575"/>
              <a:gd name="connsiteX23" fmla="*/ 276811 w 7472381"/>
              <a:gd name="connsiteY23" fmla="*/ 4825603 h 6886575"/>
              <a:gd name="connsiteX24" fmla="*/ 60055 w 7472381"/>
              <a:gd name="connsiteY24" fmla="*/ 4697016 h 6886575"/>
              <a:gd name="connsiteX25" fmla="*/ 6755 w 7472381"/>
              <a:gd name="connsiteY25" fmla="*/ 4622006 h 6886575"/>
              <a:gd name="connsiteX26" fmla="*/ 102696 w 7472381"/>
              <a:gd name="connsiteY26" fmla="*/ 4604146 h 6886575"/>
              <a:gd name="connsiteX27" fmla="*/ 397625 w 7472381"/>
              <a:gd name="connsiteY27" fmla="*/ 4632722 h 6886575"/>
              <a:gd name="connsiteX28" fmla="*/ 31628 w 7472381"/>
              <a:gd name="connsiteY28" fmla="*/ 4396978 h 6886575"/>
              <a:gd name="connsiteX29" fmla="*/ 305237 w 7472381"/>
              <a:gd name="connsiteY29" fmla="*/ 4432697 h 6886575"/>
              <a:gd name="connsiteX30" fmla="*/ 383412 w 7472381"/>
              <a:gd name="connsiteY30" fmla="*/ 4339828 h 6886575"/>
              <a:gd name="connsiteX31" fmla="*/ 511333 w 7472381"/>
              <a:gd name="connsiteY31" fmla="*/ 4189810 h 6886575"/>
              <a:gd name="connsiteX32" fmla="*/ 600167 w 7472381"/>
              <a:gd name="connsiteY32" fmla="*/ 4107656 h 6886575"/>
              <a:gd name="connsiteX33" fmla="*/ 635701 w 7472381"/>
              <a:gd name="connsiteY33" fmla="*/ 3843337 h 6886575"/>
              <a:gd name="connsiteX34" fmla="*/ 561080 w 7472381"/>
              <a:gd name="connsiteY34" fmla="*/ 3554015 h 6886575"/>
              <a:gd name="connsiteX35" fmla="*/ 354985 w 7472381"/>
              <a:gd name="connsiteY35" fmla="*/ 3407569 h 6886575"/>
              <a:gd name="connsiteX36" fmla="*/ 415392 w 7472381"/>
              <a:gd name="connsiteY36" fmla="*/ 3243263 h 6886575"/>
              <a:gd name="connsiteX37" fmla="*/ 852456 w 7472381"/>
              <a:gd name="connsiteY37" fmla="*/ 3343275 h 6886575"/>
              <a:gd name="connsiteX38" fmla="*/ 202190 w 7472381"/>
              <a:gd name="connsiteY38" fmla="*/ 2953940 h 6886575"/>
              <a:gd name="connsiteX39" fmla="*/ 312344 w 7472381"/>
              <a:gd name="connsiteY39" fmla="*/ 2936081 h 6886575"/>
              <a:gd name="connsiteX40" fmla="*/ 706768 w 7472381"/>
              <a:gd name="connsiteY40" fmla="*/ 2714625 h 6886575"/>
              <a:gd name="connsiteX41" fmla="*/ 728088 w 7472381"/>
              <a:gd name="connsiteY41" fmla="*/ 2703909 h 6886575"/>
              <a:gd name="connsiteX42" fmla="*/ 795602 w 7472381"/>
              <a:gd name="connsiteY42" fmla="*/ 2564606 h 6886575"/>
              <a:gd name="connsiteX43" fmla="*/ 1008804 w 7472381"/>
              <a:gd name="connsiteY43" fmla="*/ 2543175 h 6886575"/>
              <a:gd name="connsiteX44" fmla="*/ 1186473 w 7472381"/>
              <a:gd name="connsiteY44" fmla="*/ 2575322 h 6886575"/>
              <a:gd name="connsiteX45" fmla="*/ 1378355 w 7472381"/>
              <a:gd name="connsiteY45" fmla="*/ 2536031 h 6886575"/>
              <a:gd name="connsiteX46" fmla="*/ 1548916 w 7472381"/>
              <a:gd name="connsiteY46" fmla="*/ 2553891 h 6886575"/>
              <a:gd name="connsiteX47" fmla="*/ 1694604 w 7472381"/>
              <a:gd name="connsiteY47" fmla="*/ 2528888 h 6886575"/>
              <a:gd name="connsiteX48" fmla="*/ 1552469 w 7472381"/>
              <a:gd name="connsiteY48" fmla="*/ 2411015 h 6886575"/>
              <a:gd name="connsiteX49" fmla="*/ 1353481 w 7472381"/>
              <a:gd name="connsiteY49" fmla="*/ 2411015 h 6886575"/>
              <a:gd name="connsiteX50" fmla="*/ 1211346 w 7472381"/>
              <a:gd name="connsiteY50" fmla="*/ 2336007 h 6886575"/>
              <a:gd name="connsiteX51" fmla="*/ 1076318 w 7472381"/>
              <a:gd name="connsiteY51" fmla="*/ 2200275 h 6886575"/>
              <a:gd name="connsiteX52" fmla="*/ 600167 w 7472381"/>
              <a:gd name="connsiteY52" fmla="*/ 1982390 h 6886575"/>
              <a:gd name="connsiteX53" fmla="*/ 514886 w 7472381"/>
              <a:gd name="connsiteY53" fmla="*/ 1900238 h 6886575"/>
              <a:gd name="connsiteX54" fmla="*/ 1872273 w 7472381"/>
              <a:gd name="connsiteY54" fmla="*/ 2218135 h 6886575"/>
              <a:gd name="connsiteX55" fmla="*/ 1452975 w 7472381"/>
              <a:gd name="connsiteY55" fmla="*/ 2085975 h 6886575"/>
              <a:gd name="connsiteX56" fmla="*/ 1737245 w 7472381"/>
              <a:gd name="connsiteY56" fmla="*/ 2110978 h 6886575"/>
              <a:gd name="connsiteX57" fmla="*/ 1893593 w 7472381"/>
              <a:gd name="connsiteY57" fmla="*/ 2021681 h 6886575"/>
              <a:gd name="connsiteX58" fmla="*/ 1893593 w 7472381"/>
              <a:gd name="connsiteY58" fmla="*/ 1993106 h 6886575"/>
              <a:gd name="connsiteX59" fmla="*/ 1776332 w 7472381"/>
              <a:gd name="connsiteY59" fmla="*/ 1910953 h 6886575"/>
              <a:gd name="connsiteX60" fmla="*/ 1708818 w 7472381"/>
              <a:gd name="connsiteY60" fmla="*/ 1857375 h 6886575"/>
              <a:gd name="connsiteX61" fmla="*/ 1524043 w 7472381"/>
              <a:gd name="connsiteY61" fmla="*/ 1664493 h 6886575"/>
              <a:gd name="connsiteX62" fmla="*/ 1655517 w 7472381"/>
              <a:gd name="connsiteY62" fmla="*/ 1643062 h 6886575"/>
              <a:gd name="connsiteX63" fmla="*/ 1705264 w 7472381"/>
              <a:gd name="connsiteY63" fmla="*/ 1603772 h 6886575"/>
              <a:gd name="connsiteX64" fmla="*/ 1669731 w 7472381"/>
              <a:gd name="connsiteY64" fmla="*/ 1546622 h 6886575"/>
              <a:gd name="connsiteX65" fmla="*/ 1261093 w 7472381"/>
              <a:gd name="connsiteY65" fmla="*/ 1371600 h 6886575"/>
              <a:gd name="connsiteX66" fmla="*/ 1229113 w 7472381"/>
              <a:gd name="connsiteY66" fmla="*/ 1235869 h 6886575"/>
              <a:gd name="connsiteX67" fmla="*/ 1307287 w 7472381"/>
              <a:gd name="connsiteY67" fmla="*/ 1214437 h 6886575"/>
              <a:gd name="connsiteX68" fmla="*/ 1396121 w 7472381"/>
              <a:gd name="connsiteY68" fmla="*/ 1225153 h 6886575"/>
              <a:gd name="connsiteX69" fmla="*/ 1325054 w 7472381"/>
              <a:gd name="connsiteY69" fmla="*/ 1117997 h 6886575"/>
              <a:gd name="connsiteX70" fmla="*/ 1037231 w 7472381"/>
              <a:gd name="connsiteY70" fmla="*/ 1010841 h 6886575"/>
              <a:gd name="connsiteX71" fmla="*/ 983931 w 7472381"/>
              <a:gd name="connsiteY71" fmla="*/ 953690 h 6886575"/>
              <a:gd name="connsiteX72" fmla="*/ 1054998 w 7472381"/>
              <a:gd name="connsiteY72" fmla="*/ 925115 h 6886575"/>
              <a:gd name="connsiteX73" fmla="*/ 1108299 w 7472381"/>
              <a:gd name="connsiteY73" fmla="*/ 914400 h 6886575"/>
              <a:gd name="connsiteX74" fmla="*/ 6755 w 7472381"/>
              <a:gd name="connsiteY74" fmla="*/ 467915 h 6886575"/>
              <a:gd name="connsiteX75" fmla="*/ 255490 w 7472381"/>
              <a:gd name="connsiteY75" fmla="*/ 464344 h 6886575"/>
              <a:gd name="connsiteX76" fmla="*/ 500673 w 7472381"/>
              <a:gd name="connsiteY76" fmla="*/ 535781 h 6886575"/>
              <a:gd name="connsiteX77" fmla="*/ 760069 w 7472381"/>
              <a:gd name="connsiteY77" fmla="*/ 525066 h 6886575"/>
              <a:gd name="connsiteX78" fmla="*/ 1005251 w 7472381"/>
              <a:gd name="connsiteY78" fmla="*/ 560785 h 6886575"/>
              <a:gd name="connsiteX79" fmla="*/ 1218453 w 7472381"/>
              <a:gd name="connsiteY79" fmla="*/ 560785 h 6886575"/>
              <a:gd name="connsiteX80" fmla="*/ 1019464 w 7472381"/>
              <a:gd name="connsiteY80" fmla="*/ 507206 h 6886575"/>
              <a:gd name="connsiteX81" fmla="*/ 944844 w 7472381"/>
              <a:gd name="connsiteY81" fmla="*/ 417909 h 6886575"/>
              <a:gd name="connsiteX82" fmla="*/ 969717 w 7472381"/>
              <a:gd name="connsiteY82" fmla="*/ 335757 h 6886575"/>
              <a:gd name="connsiteX83" fmla="*/ 1051445 w 7472381"/>
              <a:gd name="connsiteY83" fmla="*/ 360759 h 6886575"/>
              <a:gd name="connsiteX84" fmla="*/ 1147386 w 7472381"/>
              <a:gd name="connsiteY84" fmla="*/ 453629 h 6886575"/>
              <a:gd name="connsiteX85" fmla="*/ 1168706 w 7472381"/>
              <a:gd name="connsiteY85" fmla="*/ 396478 h 6886575"/>
              <a:gd name="connsiteX86" fmla="*/ 1225560 w 7472381"/>
              <a:gd name="connsiteY86" fmla="*/ 353615 h 6886575"/>
              <a:gd name="connsiteX87" fmla="*/ 1552469 w 7472381"/>
              <a:gd name="connsiteY87" fmla="*/ 375047 h 6886575"/>
              <a:gd name="connsiteX88" fmla="*/ 1335714 w 7472381"/>
              <a:gd name="connsiteY88" fmla="*/ 192881 h 6886575"/>
              <a:gd name="connsiteX89" fmla="*/ 1197133 w 7472381"/>
              <a:gd name="connsiteY89" fmla="*/ 164306 h 6886575"/>
              <a:gd name="connsiteX90" fmla="*/ 1165153 w 7472381"/>
              <a:gd name="connsiteY90" fmla="*/ 89297 h 6886575"/>
              <a:gd name="connsiteX91" fmla="*/ 1229113 w 7472381"/>
              <a:gd name="connsiteY91" fmla="*/ 71437 h 6886575"/>
              <a:gd name="connsiteX92" fmla="*/ 1548916 w 7472381"/>
              <a:gd name="connsiteY92" fmla="*/ 135731 h 6886575"/>
              <a:gd name="connsiteX93" fmla="*/ 1602217 w 7472381"/>
              <a:gd name="connsiteY93" fmla="*/ 110728 h 6886575"/>
              <a:gd name="connsiteX94" fmla="*/ 1232666 w 7472381"/>
              <a:gd name="connsiteY94" fmla="*/ 0 h 6886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7472381" h="6886575">
                <a:moveTo>
                  <a:pt x="1232666" y="0"/>
                </a:moveTo>
                <a:lnTo>
                  <a:pt x="7472381" y="0"/>
                </a:lnTo>
                <a:lnTo>
                  <a:pt x="7472381" y="814388"/>
                </a:lnTo>
                <a:lnTo>
                  <a:pt x="7472381" y="6411516"/>
                </a:lnTo>
                <a:lnTo>
                  <a:pt x="7472381" y="6886575"/>
                </a:lnTo>
                <a:lnTo>
                  <a:pt x="6992676" y="6886575"/>
                </a:lnTo>
                <a:lnTo>
                  <a:pt x="1946893" y="6886575"/>
                </a:lnTo>
                <a:cubicBezTo>
                  <a:pt x="1801205" y="6815137"/>
                  <a:pt x="1662624" y="6729412"/>
                  <a:pt x="1506276" y="6686550"/>
                </a:cubicBezTo>
                <a:cubicBezTo>
                  <a:pt x="1399675" y="6657975"/>
                  <a:pt x="1296627" y="6607969"/>
                  <a:pt x="1314394" y="6457949"/>
                </a:cubicBezTo>
                <a:cubicBezTo>
                  <a:pt x="1317947" y="6415087"/>
                  <a:pt x="1289520" y="6382941"/>
                  <a:pt x="1246880" y="6393656"/>
                </a:cubicBezTo>
                <a:cubicBezTo>
                  <a:pt x="1165153" y="6415087"/>
                  <a:pt x="1126065" y="6354365"/>
                  <a:pt x="1079872" y="6307931"/>
                </a:cubicBezTo>
                <a:cubicBezTo>
                  <a:pt x="998144" y="6225779"/>
                  <a:pt x="919970" y="6140052"/>
                  <a:pt x="788495" y="6125765"/>
                </a:cubicBezTo>
                <a:cubicBezTo>
                  <a:pt x="813369" y="6061471"/>
                  <a:pt x="856009" y="6068615"/>
                  <a:pt x="895097" y="6082903"/>
                </a:cubicBezTo>
                <a:cubicBezTo>
                  <a:pt x="998144" y="6118622"/>
                  <a:pt x="1101192" y="6157912"/>
                  <a:pt x="1204239" y="6193631"/>
                </a:cubicBezTo>
                <a:cubicBezTo>
                  <a:pt x="1271754" y="6215062"/>
                  <a:pt x="1339267" y="6247209"/>
                  <a:pt x="1428102" y="6222206"/>
                </a:cubicBezTo>
                <a:cubicBezTo>
                  <a:pt x="1349928" y="6093619"/>
                  <a:pt x="1218453" y="6068615"/>
                  <a:pt x="1111852" y="6029325"/>
                </a:cubicBezTo>
                <a:cubicBezTo>
                  <a:pt x="980377" y="5979319"/>
                  <a:pt x="902203" y="5886450"/>
                  <a:pt x="806262" y="5779294"/>
                </a:cubicBezTo>
                <a:cubicBezTo>
                  <a:pt x="902203" y="5750719"/>
                  <a:pt x="962610" y="5829300"/>
                  <a:pt x="1040785" y="5825728"/>
                </a:cubicBezTo>
                <a:cubicBezTo>
                  <a:pt x="1044338" y="5815012"/>
                  <a:pt x="1051445" y="5793581"/>
                  <a:pt x="1051445" y="5793581"/>
                </a:cubicBezTo>
                <a:cubicBezTo>
                  <a:pt x="923523" y="5736431"/>
                  <a:pt x="866670" y="5629275"/>
                  <a:pt x="845349" y="5497115"/>
                </a:cubicBezTo>
                <a:cubicBezTo>
                  <a:pt x="838243" y="5429250"/>
                  <a:pt x="792049" y="5407819"/>
                  <a:pt x="745855" y="5375672"/>
                </a:cubicBezTo>
                <a:cubicBezTo>
                  <a:pt x="589507" y="5264943"/>
                  <a:pt x="422499" y="5164931"/>
                  <a:pt x="291024" y="5014913"/>
                </a:cubicBezTo>
                <a:cubicBezTo>
                  <a:pt x="443819" y="5032771"/>
                  <a:pt x="564633" y="5132784"/>
                  <a:pt x="724535" y="5175647"/>
                </a:cubicBezTo>
                <a:cubicBezTo>
                  <a:pt x="596614" y="5011340"/>
                  <a:pt x="429605" y="4925615"/>
                  <a:pt x="276811" y="4825603"/>
                </a:cubicBezTo>
                <a:cubicBezTo>
                  <a:pt x="205743" y="4779169"/>
                  <a:pt x="141783" y="4722018"/>
                  <a:pt x="60055" y="4697016"/>
                </a:cubicBezTo>
                <a:cubicBezTo>
                  <a:pt x="31628" y="4689872"/>
                  <a:pt x="-18119" y="4672013"/>
                  <a:pt x="6755" y="4622006"/>
                </a:cubicBezTo>
                <a:cubicBezTo>
                  <a:pt x="28075" y="4579144"/>
                  <a:pt x="67162" y="4593432"/>
                  <a:pt x="102696" y="4604146"/>
                </a:cubicBezTo>
                <a:cubicBezTo>
                  <a:pt x="187976" y="4632722"/>
                  <a:pt x="280364" y="4632722"/>
                  <a:pt x="397625" y="4632722"/>
                </a:cubicBezTo>
                <a:cubicBezTo>
                  <a:pt x="298131" y="4496990"/>
                  <a:pt x="116909" y="4539853"/>
                  <a:pt x="31628" y="4396978"/>
                </a:cubicBezTo>
                <a:cubicBezTo>
                  <a:pt x="138229" y="4371976"/>
                  <a:pt x="219957" y="4421982"/>
                  <a:pt x="305237" y="4432697"/>
                </a:cubicBezTo>
                <a:cubicBezTo>
                  <a:pt x="383412" y="4443413"/>
                  <a:pt x="401178" y="4418409"/>
                  <a:pt x="383412" y="4339828"/>
                </a:cubicBezTo>
                <a:cubicBezTo>
                  <a:pt x="354985" y="4218385"/>
                  <a:pt x="397625" y="4157662"/>
                  <a:pt x="511333" y="4189810"/>
                </a:cubicBezTo>
                <a:cubicBezTo>
                  <a:pt x="617934" y="4221956"/>
                  <a:pt x="628594" y="4175522"/>
                  <a:pt x="600167" y="4107656"/>
                </a:cubicBezTo>
                <a:cubicBezTo>
                  <a:pt x="557527" y="4007644"/>
                  <a:pt x="603720" y="3929063"/>
                  <a:pt x="635701" y="3843337"/>
                </a:cubicBezTo>
                <a:cubicBezTo>
                  <a:pt x="685448" y="3714750"/>
                  <a:pt x="664128" y="3650456"/>
                  <a:pt x="561080" y="3554015"/>
                </a:cubicBezTo>
                <a:cubicBezTo>
                  <a:pt x="500673" y="3500438"/>
                  <a:pt x="440265" y="3454003"/>
                  <a:pt x="354985" y="3407569"/>
                </a:cubicBezTo>
                <a:cubicBezTo>
                  <a:pt x="550420" y="3382565"/>
                  <a:pt x="347878" y="3296841"/>
                  <a:pt x="415392" y="3243263"/>
                </a:cubicBezTo>
                <a:cubicBezTo>
                  <a:pt x="553973" y="3221831"/>
                  <a:pt x="664128" y="3393282"/>
                  <a:pt x="852456" y="3343275"/>
                </a:cubicBezTo>
                <a:cubicBezTo>
                  <a:pt x="625041" y="3196828"/>
                  <a:pt x="369198" y="3150393"/>
                  <a:pt x="202190" y="2953940"/>
                </a:cubicBezTo>
                <a:cubicBezTo>
                  <a:pt x="241277" y="2911078"/>
                  <a:pt x="280364" y="2953940"/>
                  <a:pt x="312344" y="2936081"/>
                </a:cubicBezTo>
                <a:cubicBezTo>
                  <a:pt x="312344" y="2925365"/>
                  <a:pt x="685448" y="2993232"/>
                  <a:pt x="706768" y="2714625"/>
                </a:cubicBezTo>
                <a:cubicBezTo>
                  <a:pt x="713875" y="2714625"/>
                  <a:pt x="720982" y="2714625"/>
                  <a:pt x="728088" y="2703909"/>
                </a:cubicBezTo>
                <a:cubicBezTo>
                  <a:pt x="767175" y="2664619"/>
                  <a:pt x="731642" y="2571750"/>
                  <a:pt x="795602" y="2564606"/>
                </a:cubicBezTo>
                <a:cubicBezTo>
                  <a:pt x="866670" y="2557462"/>
                  <a:pt x="934184" y="2525315"/>
                  <a:pt x="1008804" y="2543175"/>
                </a:cubicBezTo>
                <a:cubicBezTo>
                  <a:pt x="1065658" y="2557462"/>
                  <a:pt x="1126065" y="2575322"/>
                  <a:pt x="1186473" y="2575322"/>
                </a:cubicBezTo>
                <a:cubicBezTo>
                  <a:pt x="1250433" y="2575322"/>
                  <a:pt x="1339267" y="2696766"/>
                  <a:pt x="1378355" y="2536031"/>
                </a:cubicBezTo>
                <a:cubicBezTo>
                  <a:pt x="1378355" y="2528888"/>
                  <a:pt x="1488509" y="2546747"/>
                  <a:pt x="1548916" y="2553891"/>
                </a:cubicBezTo>
                <a:cubicBezTo>
                  <a:pt x="1598663" y="2561035"/>
                  <a:pt x="1659071" y="2593181"/>
                  <a:pt x="1694604" y="2528888"/>
                </a:cubicBezTo>
                <a:cubicBezTo>
                  <a:pt x="1712371" y="2489596"/>
                  <a:pt x="1627090" y="2418159"/>
                  <a:pt x="1552469" y="2411015"/>
                </a:cubicBezTo>
                <a:cubicBezTo>
                  <a:pt x="1484956" y="2403872"/>
                  <a:pt x="1417442" y="2396728"/>
                  <a:pt x="1353481" y="2411015"/>
                </a:cubicBezTo>
                <a:cubicBezTo>
                  <a:pt x="1275307" y="2428875"/>
                  <a:pt x="1232666" y="2400300"/>
                  <a:pt x="1211346" y="2336007"/>
                </a:cubicBezTo>
                <a:cubicBezTo>
                  <a:pt x="1186473" y="2268141"/>
                  <a:pt x="1140279" y="2232422"/>
                  <a:pt x="1076318" y="2200275"/>
                </a:cubicBezTo>
                <a:cubicBezTo>
                  <a:pt x="919970" y="2121694"/>
                  <a:pt x="770729" y="2028825"/>
                  <a:pt x="600167" y="1982390"/>
                </a:cubicBezTo>
                <a:cubicBezTo>
                  <a:pt x="568187" y="1975246"/>
                  <a:pt x="529100" y="1960959"/>
                  <a:pt x="514886" y="1900238"/>
                </a:cubicBezTo>
                <a:cubicBezTo>
                  <a:pt x="976824" y="1993106"/>
                  <a:pt x="1396121" y="2232422"/>
                  <a:pt x="1872273" y="2218135"/>
                </a:cubicBezTo>
                <a:cubicBezTo>
                  <a:pt x="1744351" y="2143125"/>
                  <a:pt x="1591557" y="2139554"/>
                  <a:pt x="1452975" y="2085975"/>
                </a:cubicBezTo>
                <a:cubicBezTo>
                  <a:pt x="1552469" y="2046685"/>
                  <a:pt x="1644857" y="2089547"/>
                  <a:pt x="1737245" y="2110978"/>
                </a:cubicBezTo>
                <a:cubicBezTo>
                  <a:pt x="1815419" y="2128837"/>
                  <a:pt x="1886486" y="2132410"/>
                  <a:pt x="1893593" y="2021681"/>
                </a:cubicBezTo>
                <a:cubicBezTo>
                  <a:pt x="1893593" y="2010965"/>
                  <a:pt x="1893593" y="2003821"/>
                  <a:pt x="1893593" y="1993106"/>
                </a:cubicBezTo>
                <a:cubicBezTo>
                  <a:pt x="1865166" y="1946672"/>
                  <a:pt x="1826079" y="1925240"/>
                  <a:pt x="1776332" y="1910953"/>
                </a:cubicBezTo>
                <a:cubicBezTo>
                  <a:pt x="1747905" y="1903809"/>
                  <a:pt x="1708818" y="1889522"/>
                  <a:pt x="1708818" y="1857375"/>
                </a:cubicBezTo>
                <a:cubicBezTo>
                  <a:pt x="1712371" y="1735931"/>
                  <a:pt x="1616430" y="1700212"/>
                  <a:pt x="1524043" y="1664493"/>
                </a:cubicBezTo>
                <a:cubicBezTo>
                  <a:pt x="1573790" y="1603772"/>
                  <a:pt x="1616430" y="1646635"/>
                  <a:pt x="1655517" y="1643062"/>
                </a:cubicBezTo>
                <a:cubicBezTo>
                  <a:pt x="1680391" y="1639491"/>
                  <a:pt x="1705264" y="1635919"/>
                  <a:pt x="1705264" y="1603772"/>
                </a:cubicBezTo>
                <a:cubicBezTo>
                  <a:pt x="1705264" y="1578769"/>
                  <a:pt x="1694604" y="1546622"/>
                  <a:pt x="1669731" y="1546622"/>
                </a:cubicBezTo>
                <a:cubicBezTo>
                  <a:pt x="1513383" y="1543050"/>
                  <a:pt x="1424548" y="1371600"/>
                  <a:pt x="1261093" y="1371600"/>
                </a:cubicBezTo>
                <a:cubicBezTo>
                  <a:pt x="1161599" y="1371600"/>
                  <a:pt x="1310841" y="1275159"/>
                  <a:pt x="1229113" y="1235869"/>
                </a:cubicBezTo>
                <a:cubicBezTo>
                  <a:pt x="1211346" y="1225153"/>
                  <a:pt x="1278860" y="1210866"/>
                  <a:pt x="1307287" y="1214437"/>
                </a:cubicBezTo>
                <a:cubicBezTo>
                  <a:pt x="1335714" y="1218009"/>
                  <a:pt x="1360588" y="1243013"/>
                  <a:pt x="1396121" y="1225153"/>
                </a:cubicBezTo>
                <a:cubicBezTo>
                  <a:pt x="1413888" y="1160860"/>
                  <a:pt x="1367694" y="1135856"/>
                  <a:pt x="1325054" y="1117997"/>
                </a:cubicBezTo>
                <a:cubicBezTo>
                  <a:pt x="1232666" y="1075135"/>
                  <a:pt x="1140279" y="1025129"/>
                  <a:pt x="1037231" y="1010841"/>
                </a:cubicBezTo>
                <a:cubicBezTo>
                  <a:pt x="1001698" y="1007269"/>
                  <a:pt x="980377" y="989409"/>
                  <a:pt x="983931" y="953690"/>
                </a:cubicBezTo>
                <a:cubicBezTo>
                  <a:pt x="991037" y="907256"/>
                  <a:pt x="1026571" y="921544"/>
                  <a:pt x="1054998" y="925115"/>
                </a:cubicBezTo>
                <a:cubicBezTo>
                  <a:pt x="1072765" y="928688"/>
                  <a:pt x="1090532" y="939403"/>
                  <a:pt x="1108299" y="914400"/>
                </a:cubicBezTo>
                <a:cubicBezTo>
                  <a:pt x="692555" y="660797"/>
                  <a:pt x="472246" y="675085"/>
                  <a:pt x="6755" y="467915"/>
                </a:cubicBezTo>
                <a:cubicBezTo>
                  <a:pt x="109802" y="428625"/>
                  <a:pt x="184423" y="457200"/>
                  <a:pt x="255490" y="464344"/>
                </a:cubicBezTo>
                <a:cubicBezTo>
                  <a:pt x="433159" y="482203"/>
                  <a:pt x="323004" y="514350"/>
                  <a:pt x="500673" y="535781"/>
                </a:cubicBezTo>
                <a:cubicBezTo>
                  <a:pt x="585954" y="546497"/>
                  <a:pt x="664128" y="582216"/>
                  <a:pt x="760069" y="525066"/>
                </a:cubicBezTo>
                <a:cubicBezTo>
                  <a:pt x="824029" y="485775"/>
                  <a:pt x="927077" y="528637"/>
                  <a:pt x="1005251" y="560785"/>
                </a:cubicBezTo>
                <a:cubicBezTo>
                  <a:pt x="1069212" y="589360"/>
                  <a:pt x="1133172" y="596503"/>
                  <a:pt x="1218453" y="560785"/>
                </a:cubicBezTo>
                <a:cubicBezTo>
                  <a:pt x="1140279" y="539354"/>
                  <a:pt x="1079872" y="521494"/>
                  <a:pt x="1019464" y="507206"/>
                </a:cubicBezTo>
                <a:cubicBezTo>
                  <a:pt x="969717" y="496491"/>
                  <a:pt x="941290" y="471488"/>
                  <a:pt x="944844" y="417909"/>
                </a:cubicBezTo>
                <a:cubicBezTo>
                  <a:pt x="944844" y="389334"/>
                  <a:pt x="934184" y="350044"/>
                  <a:pt x="969717" y="335757"/>
                </a:cubicBezTo>
                <a:cubicBezTo>
                  <a:pt x="998144" y="321469"/>
                  <a:pt x="1037231" y="335757"/>
                  <a:pt x="1051445" y="360759"/>
                </a:cubicBezTo>
                <a:cubicBezTo>
                  <a:pt x="1069212" y="407194"/>
                  <a:pt x="1086978" y="450056"/>
                  <a:pt x="1147386" y="453629"/>
                </a:cubicBezTo>
                <a:cubicBezTo>
                  <a:pt x="1229113" y="460771"/>
                  <a:pt x="1182919" y="432197"/>
                  <a:pt x="1168706" y="396478"/>
                </a:cubicBezTo>
                <a:cubicBezTo>
                  <a:pt x="1154492" y="357188"/>
                  <a:pt x="1197133" y="346472"/>
                  <a:pt x="1225560" y="353615"/>
                </a:cubicBezTo>
                <a:cubicBezTo>
                  <a:pt x="1332161" y="385763"/>
                  <a:pt x="1442315" y="328613"/>
                  <a:pt x="1552469" y="375047"/>
                </a:cubicBezTo>
                <a:cubicBezTo>
                  <a:pt x="1524043" y="260747"/>
                  <a:pt x="1463635" y="210741"/>
                  <a:pt x="1335714" y="192881"/>
                </a:cubicBezTo>
                <a:cubicBezTo>
                  <a:pt x="1289520" y="189310"/>
                  <a:pt x="1239773" y="196453"/>
                  <a:pt x="1197133" y="164306"/>
                </a:cubicBezTo>
                <a:cubicBezTo>
                  <a:pt x="1172259" y="146447"/>
                  <a:pt x="1147386" y="125016"/>
                  <a:pt x="1165153" y="89297"/>
                </a:cubicBezTo>
                <a:cubicBezTo>
                  <a:pt x="1175813" y="64294"/>
                  <a:pt x="1204239" y="64294"/>
                  <a:pt x="1229113" y="71437"/>
                </a:cubicBezTo>
                <a:cubicBezTo>
                  <a:pt x="1332161" y="110728"/>
                  <a:pt x="1442315" y="121444"/>
                  <a:pt x="1548916" y="135731"/>
                </a:cubicBezTo>
                <a:cubicBezTo>
                  <a:pt x="1566683" y="139303"/>
                  <a:pt x="1584450" y="146447"/>
                  <a:pt x="1602217" y="110728"/>
                </a:cubicBezTo>
                <a:cubicBezTo>
                  <a:pt x="1477849" y="78581"/>
                  <a:pt x="1357034" y="35719"/>
                  <a:pt x="1232666" y="0"/>
                </a:cubicBezTo>
                <a:close/>
              </a:path>
            </a:pathLst>
          </a:custGeom>
          <a:solidFill>
            <a:schemeClr val="bg2">
              <a:alpha val="50000"/>
            </a:schemeClr>
          </a:solidFill>
          <a:ln w="32707" cap="flat">
            <a:noFill/>
            <a:prstDash val="solid"/>
            <a:miter/>
          </a:ln>
        </p:spPr>
        <p:txBody>
          <a:bodyPr wrap="square" rtlCol="0" anchor="ctr">
            <a:noAutofit/>
          </a:bodyPr>
          <a:lstStyle/>
          <a:p>
            <a:endParaRPr lang="en-US">
              <a:solidFill>
                <a:schemeClr val="tx1"/>
              </a:solidFill>
            </a:endParaRPr>
          </a:p>
        </p:txBody>
      </p:sp>
      <p:sp>
        <p:nvSpPr>
          <p:cNvPr id="2" name="Title 1">
            <a:extLst>
              <a:ext uri="{FF2B5EF4-FFF2-40B4-BE49-F238E27FC236}">
                <a16:creationId xmlns:a16="http://schemas.microsoft.com/office/drawing/2014/main" id="{B21E2951-4715-4797-94CC-9ED54D62E5A2}"/>
              </a:ext>
            </a:extLst>
          </p:cNvPr>
          <p:cNvSpPr>
            <a:spLocks noGrp="1"/>
          </p:cNvSpPr>
          <p:nvPr>
            <p:ph type="ctrTitle"/>
          </p:nvPr>
        </p:nvSpPr>
        <p:spPr>
          <a:xfrm>
            <a:off x="1246824" y="643467"/>
            <a:ext cx="4772975" cy="1800526"/>
          </a:xfrm>
        </p:spPr>
        <p:txBody>
          <a:bodyPr vert="horz" lIns="91440" tIns="45720" rIns="91440" bIns="45720" rtlCol="0" anchor="ctr">
            <a:normAutofit/>
          </a:bodyPr>
          <a:lstStyle/>
          <a:p>
            <a:pPr algn="l"/>
            <a:r>
              <a:rPr lang="en-US" sz="4400"/>
              <a:t>Mauritania</a:t>
            </a:r>
          </a:p>
        </p:txBody>
      </p:sp>
      <p:sp>
        <p:nvSpPr>
          <p:cNvPr id="3" name="Subtitle 2">
            <a:extLst>
              <a:ext uri="{FF2B5EF4-FFF2-40B4-BE49-F238E27FC236}">
                <a16:creationId xmlns:a16="http://schemas.microsoft.com/office/drawing/2014/main" id="{A7390020-4849-4F1B-9531-E73219106518}"/>
              </a:ext>
            </a:extLst>
          </p:cNvPr>
          <p:cNvSpPr>
            <a:spLocks noGrp="1"/>
          </p:cNvSpPr>
          <p:nvPr>
            <p:ph type="subTitle" idx="1"/>
          </p:nvPr>
        </p:nvSpPr>
        <p:spPr>
          <a:xfrm>
            <a:off x="1246824" y="2623381"/>
            <a:ext cx="4772974" cy="3553581"/>
          </a:xfrm>
        </p:spPr>
        <p:txBody>
          <a:bodyPr vert="horz" lIns="91440" tIns="45720" rIns="91440" bIns="45720" rtlCol="0">
            <a:normAutofit/>
          </a:bodyPr>
          <a:lstStyle/>
          <a:p>
            <a:pPr indent="-228600" algn="l">
              <a:buFont typeface="Arial" panose="020B0604020202020204" pitchFamily="34" charset="0"/>
              <a:buChar char="•"/>
            </a:pPr>
            <a:r>
              <a:rPr lang="en-US" sz="1900" dirty="0"/>
              <a:t>Things We Will Learn:</a:t>
            </a:r>
          </a:p>
          <a:p>
            <a:pPr indent="-228600" algn="l">
              <a:buFont typeface="Arial" panose="020B0604020202020204" pitchFamily="34" charset="0"/>
              <a:buChar char="•"/>
            </a:pPr>
            <a:r>
              <a:rPr lang="en-US" sz="1900" dirty="0"/>
              <a:t>Geography</a:t>
            </a:r>
          </a:p>
          <a:p>
            <a:pPr indent="-228600" algn="l">
              <a:buFont typeface="Arial" panose="020B0604020202020204" pitchFamily="34" charset="0"/>
              <a:buChar char="•"/>
            </a:pPr>
            <a:r>
              <a:rPr lang="en-US" sz="1900" dirty="0"/>
              <a:t>Language</a:t>
            </a:r>
          </a:p>
          <a:p>
            <a:pPr indent="-228600" algn="l">
              <a:buFont typeface="Arial" panose="020B0604020202020204" pitchFamily="34" charset="0"/>
              <a:buChar char="•"/>
            </a:pPr>
            <a:r>
              <a:rPr lang="en-US" sz="1900" dirty="0"/>
              <a:t>Advancements for the World</a:t>
            </a:r>
          </a:p>
          <a:p>
            <a:pPr indent="-228600" algn="l">
              <a:buFont typeface="Arial" panose="020B0604020202020204" pitchFamily="34" charset="0"/>
              <a:buChar char="•"/>
            </a:pPr>
            <a:r>
              <a:rPr lang="en-US" sz="1900" dirty="0"/>
              <a:t>History</a:t>
            </a:r>
          </a:p>
          <a:p>
            <a:pPr indent="-228600" algn="l">
              <a:buFont typeface="Arial" panose="020B0604020202020204" pitchFamily="34" charset="0"/>
              <a:buChar char="•"/>
            </a:pPr>
            <a:r>
              <a:rPr lang="en-US" sz="1900" dirty="0"/>
              <a:t>Culture</a:t>
            </a:r>
          </a:p>
          <a:p>
            <a:pPr indent="-228600" algn="l">
              <a:buFont typeface="Arial" panose="020B0604020202020204" pitchFamily="34" charset="0"/>
              <a:buChar char="•"/>
            </a:pPr>
            <a:r>
              <a:rPr lang="en-US" sz="1900" dirty="0"/>
              <a:t>Current Events</a:t>
            </a:r>
          </a:p>
          <a:p>
            <a:pPr indent="-228600" algn="l">
              <a:buFont typeface="Arial" panose="020B0604020202020204" pitchFamily="34" charset="0"/>
              <a:buChar char="•"/>
            </a:pPr>
            <a:endParaRPr lang="en-US" sz="1900" dirty="0"/>
          </a:p>
        </p:txBody>
      </p:sp>
      <p:pic>
        <p:nvPicPr>
          <p:cNvPr id="37890" name="Picture 2" descr="Flag of Mauritania - Wikipedia">
            <a:extLst>
              <a:ext uri="{FF2B5EF4-FFF2-40B4-BE49-F238E27FC236}">
                <a16:creationId xmlns:a16="http://schemas.microsoft.com/office/drawing/2014/main" id="{7BD20A4C-3945-0225-11B1-75BE2DD86D1A}"/>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7715618" y="643468"/>
            <a:ext cx="3817507" cy="2545005"/>
          </a:xfrm>
          <a:prstGeom prst="rect">
            <a:avLst/>
          </a:prstGeom>
          <a:noFill/>
          <a:extLst>
            <a:ext uri="{909E8E84-426E-40DD-AFC4-6F175D3DCCD1}">
              <a14:hiddenFill xmlns:a14="http://schemas.microsoft.com/office/drawing/2010/main">
                <a:solidFill>
                  <a:srgbClr val="FFFFFF"/>
                </a:solidFill>
              </a14:hiddenFill>
            </a:ext>
          </a:extLst>
        </p:spPr>
      </p:pic>
      <p:pic>
        <p:nvPicPr>
          <p:cNvPr id="37892" name="Picture 4" descr="Mauritania Map and Satellite Image">
            <a:extLst>
              <a:ext uri="{FF2B5EF4-FFF2-40B4-BE49-F238E27FC236}">
                <a16:creationId xmlns:a16="http://schemas.microsoft.com/office/drawing/2014/main" id="{30F1147D-5A83-4881-1D7B-BABAD38DB25E}"/>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8124776" y="3657600"/>
            <a:ext cx="2999191" cy="25855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8082715"/>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8919" name="Rectangle 38918">
            <a:extLst>
              <a:ext uri="{FF2B5EF4-FFF2-40B4-BE49-F238E27FC236}">
                <a16:creationId xmlns:a16="http://schemas.microsoft.com/office/drawing/2014/main" id="{79BB35BC-D5C2-4C8B-A22A-A71E619191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2E9BF5A-8B4E-49A7-95FB-B103D8343A2C}"/>
              </a:ext>
            </a:extLst>
          </p:cNvPr>
          <p:cNvSpPr>
            <a:spLocks noGrp="1"/>
          </p:cNvSpPr>
          <p:nvPr>
            <p:ph type="title"/>
          </p:nvPr>
        </p:nvSpPr>
        <p:spPr>
          <a:xfrm>
            <a:off x="6513788" y="365125"/>
            <a:ext cx="4840010" cy="1807305"/>
          </a:xfrm>
        </p:spPr>
        <p:txBody>
          <a:bodyPr vert="horz" lIns="91440" tIns="45720" rIns="91440" bIns="45720" rtlCol="0" anchor="ctr">
            <a:normAutofit/>
          </a:bodyPr>
          <a:lstStyle/>
          <a:p>
            <a:r>
              <a:rPr lang="en-US" dirty="0"/>
              <a:t>Main Facts</a:t>
            </a:r>
          </a:p>
        </p:txBody>
      </p:sp>
      <p:pic>
        <p:nvPicPr>
          <p:cNvPr id="38914" name="Picture 2" descr="15 Best Places to Visit in Mauritania - The Crazy Tourist">
            <a:extLst>
              <a:ext uri="{FF2B5EF4-FFF2-40B4-BE49-F238E27FC236}">
                <a16:creationId xmlns:a16="http://schemas.microsoft.com/office/drawing/2014/main" id="{8AFF4B27-ACA5-265E-705C-0C9A9078A5D1}"/>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17053" r="16056"/>
          <a:stretch/>
        </p:blipFill>
        <p:spPr bwMode="auto">
          <a:xfrm>
            <a:off x="20" y="10"/>
            <a:ext cx="6116549" cy="6857990"/>
          </a:xfrm>
          <a:custGeom>
            <a:avLst/>
            <a:gdLst/>
            <a:ahLst/>
            <a:cxnLst/>
            <a:rect l="l" t="t" r="r" b="b"/>
            <a:pathLst>
              <a:path w="6116569" h="6879321">
                <a:moveTo>
                  <a:pt x="0" y="0"/>
                </a:moveTo>
                <a:lnTo>
                  <a:pt x="2935851" y="0"/>
                </a:lnTo>
                <a:cubicBezTo>
                  <a:pt x="3035710" y="10660"/>
                  <a:pt x="3138421" y="17767"/>
                  <a:pt x="3238280" y="31980"/>
                </a:cubicBezTo>
                <a:cubicBezTo>
                  <a:pt x="3817462" y="106602"/>
                  <a:pt x="3127009" y="277163"/>
                  <a:pt x="3660541" y="550772"/>
                </a:cubicBezTo>
                <a:cubicBezTo>
                  <a:pt x="3706191" y="575645"/>
                  <a:pt x="3757546" y="579199"/>
                  <a:pt x="3808902" y="589860"/>
                </a:cubicBezTo>
                <a:cubicBezTo>
                  <a:pt x="4008620" y="625393"/>
                  <a:pt x="4211192" y="618286"/>
                  <a:pt x="4413762" y="625393"/>
                </a:cubicBezTo>
                <a:cubicBezTo>
                  <a:pt x="4465118" y="628946"/>
                  <a:pt x="4525033" y="625393"/>
                  <a:pt x="4567830" y="721333"/>
                </a:cubicBezTo>
                <a:cubicBezTo>
                  <a:pt x="4425175" y="724888"/>
                  <a:pt x="4305344" y="731994"/>
                  <a:pt x="4171247" y="792401"/>
                </a:cubicBezTo>
                <a:cubicBezTo>
                  <a:pt x="4239722" y="859916"/>
                  <a:pt x="4322462" y="795955"/>
                  <a:pt x="4376671" y="842148"/>
                </a:cubicBezTo>
                <a:cubicBezTo>
                  <a:pt x="4428027" y="888342"/>
                  <a:pt x="4470824" y="891896"/>
                  <a:pt x="4527887" y="813722"/>
                </a:cubicBezTo>
                <a:cubicBezTo>
                  <a:pt x="4556417" y="774634"/>
                  <a:pt x="4604920" y="778187"/>
                  <a:pt x="4633452" y="799508"/>
                </a:cubicBezTo>
                <a:cubicBezTo>
                  <a:pt x="4781813" y="913216"/>
                  <a:pt x="4778960" y="909662"/>
                  <a:pt x="4947293" y="870576"/>
                </a:cubicBezTo>
                <a:cubicBezTo>
                  <a:pt x="5055712" y="845701"/>
                  <a:pt x="5166983" y="806615"/>
                  <a:pt x="5263988" y="820828"/>
                </a:cubicBezTo>
                <a:cubicBezTo>
                  <a:pt x="5275401" y="867022"/>
                  <a:pt x="5263988" y="888342"/>
                  <a:pt x="5249723" y="895449"/>
                </a:cubicBezTo>
                <a:cubicBezTo>
                  <a:pt x="5021475" y="1005604"/>
                  <a:pt x="4975825" y="1122864"/>
                  <a:pt x="4744723" y="1197485"/>
                </a:cubicBezTo>
                <a:cubicBezTo>
                  <a:pt x="4724751" y="1268552"/>
                  <a:pt x="4807491" y="1275660"/>
                  <a:pt x="4767548" y="1346727"/>
                </a:cubicBezTo>
                <a:cubicBezTo>
                  <a:pt x="4693367" y="1407134"/>
                  <a:pt x="4610627" y="1346727"/>
                  <a:pt x="4539299" y="1421348"/>
                </a:cubicBezTo>
                <a:cubicBezTo>
                  <a:pt x="4550712" y="1471094"/>
                  <a:pt x="4610627" y="1432008"/>
                  <a:pt x="4607773" y="1485309"/>
                </a:cubicBezTo>
                <a:cubicBezTo>
                  <a:pt x="4604920" y="1517288"/>
                  <a:pt x="4593508" y="1527948"/>
                  <a:pt x="4579242" y="1535055"/>
                </a:cubicBezTo>
                <a:cubicBezTo>
                  <a:pt x="4776107" y="1538608"/>
                  <a:pt x="5383820" y="1574142"/>
                  <a:pt x="5278255" y="1609676"/>
                </a:cubicBezTo>
                <a:cubicBezTo>
                  <a:pt x="5418057" y="1698511"/>
                  <a:pt x="5623481" y="1609676"/>
                  <a:pt x="5771843" y="1630997"/>
                </a:cubicBezTo>
                <a:cubicBezTo>
                  <a:pt x="5925911" y="1652316"/>
                  <a:pt x="6171278" y="1719830"/>
                  <a:pt x="6105656" y="1748257"/>
                </a:cubicBezTo>
                <a:cubicBezTo>
                  <a:pt x="6031475" y="1780238"/>
                  <a:pt x="5766136" y="2146235"/>
                  <a:pt x="5691955" y="2167555"/>
                </a:cubicBezTo>
                <a:cubicBezTo>
                  <a:pt x="5606362" y="2188875"/>
                  <a:pt x="5589243" y="2217302"/>
                  <a:pt x="5475118" y="2348776"/>
                </a:cubicBezTo>
                <a:cubicBezTo>
                  <a:pt x="5398085" y="2437610"/>
                  <a:pt x="5709074" y="2238623"/>
                  <a:pt x="5826051" y="2291922"/>
                </a:cubicBezTo>
                <a:cubicBezTo>
                  <a:pt x="5868848" y="2309690"/>
                  <a:pt x="5552153" y="2554872"/>
                  <a:pt x="5552153" y="2597513"/>
                </a:cubicBezTo>
                <a:cubicBezTo>
                  <a:pt x="5549300" y="2640153"/>
                  <a:pt x="5577831" y="2647260"/>
                  <a:pt x="5603508" y="2647260"/>
                </a:cubicBezTo>
                <a:cubicBezTo>
                  <a:pt x="5660571" y="2647260"/>
                  <a:pt x="5640599" y="2686346"/>
                  <a:pt x="5700515" y="2679240"/>
                </a:cubicBezTo>
                <a:cubicBezTo>
                  <a:pt x="5523622" y="2800055"/>
                  <a:pt x="5418057" y="2778734"/>
                  <a:pt x="5246870" y="2888889"/>
                </a:cubicBezTo>
                <a:cubicBezTo>
                  <a:pt x="5164130" y="2942189"/>
                  <a:pt x="4921615" y="3119857"/>
                  <a:pt x="4836022" y="3169605"/>
                </a:cubicBezTo>
                <a:cubicBezTo>
                  <a:pt x="4801785" y="3187371"/>
                  <a:pt x="4758988" y="3173158"/>
                  <a:pt x="4736163" y="3233565"/>
                </a:cubicBezTo>
                <a:cubicBezTo>
                  <a:pt x="4770400" y="3279759"/>
                  <a:pt x="4816050" y="3254885"/>
                  <a:pt x="4853141" y="3233565"/>
                </a:cubicBezTo>
                <a:cubicBezTo>
                  <a:pt x="4944440" y="3176711"/>
                  <a:pt x="4935881" y="3190925"/>
                  <a:pt x="4944440" y="3226459"/>
                </a:cubicBezTo>
                <a:cubicBezTo>
                  <a:pt x="4972972" y="3350827"/>
                  <a:pt x="5044300" y="3308186"/>
                  <a:pt x="5109921" y="3283313"/>
                </a:cubicBezTo>
                <a:cubicBezTo>
                  <a:pt x="5303932" y="3208692"/>
                  <a:pt x="5500797" y="3215799"/>
                  <a:pt x="5694809" y="3141178"/>
                </a:cubicBezTo>
                <a:cubicBezTo>
                  <a:pt x="5714781" y="3134070"/>
                  <a:pt x="5612068" y="3283313"/>
                  <a:pt x="5566419" y="3301079"/>
                </a:cubicBezTo>
                <a:cubicBezTo>
                  <a:pt x="5515063" y="3322399"/>
                  <a:pt x="5452294" y="3311739"/>
                  <a:pt x="5415203" y="3397020"/>
                </a:cubicBezTo>
                <a:cubicBezTo>
                  <a:pt x="5477972" y="3414787"/>
                  <a:pt x="5552153" y="3372147"/>
                  <a:pt x="5612068" y="3432554"/>
                </a:cubicBezTo>
                <a:cubicBezTo>
                  <a:pt x="5469413" y="3528494"/>
                  <a:pt x="5329610" y="3535601"/>
                  <a:pt x="5206927" y="3599562"/>
                </a:cubicBezTo>
                <a:cubicBezTo>
                  <a:pt x="5192661" y="3706163"/>
                  <a:pt x="5272548" y="3663523"/>
                  <a:pt x="5301079" y="3723930"/>
                </a:cubicBezTo>
                <a:cubicBezTo>
                  <a:pt x="5072830" y="3844745"/>
                  <a:pt x="4564977" y="4232062"/>
                  <a:pt x="4507915" y="4306683"/>
                </a:cubicBezTo>
                <a:cubicBezTo>
                  <a:pt x="4390937" y="4463031"/>
                  <a:pt x="3900202" y="4562525"/>
                  <a:pt x="3982942" y="4587399"/>
                </a:cubicBezTo>
                <a:cubicBezTo>
                  <a:pt x="4051417" y="4608719"/>
                  <a:pt x="4119891" y="4587399"/>
                  <a:pt x="4185513" y="4541205"/>
                </a:cubicBezTo>
                <a:cubicBezTo>
                  <a:pt x="4291078" y="4466584"/>
                  <a:pt x="5010062" y="4523438"/>
                  <a:pt x="5212633" y="4455924"/>
                </a:cubicBezTo>
                <a:cubicBezTo>
                  <a:pt x="5241164" y="4445264"/>
                  <a:pt x="5283960" y="4409730"/>
                  <a:pt x="5312492" y="4473691"/>
                </a:cubicBezTo>
                <a:cubicBezTo>
                  <a:pt x="5098508" y="4704659"/>
                  <a:pt x="4833169" y="4654913"/>
                  <a:pt x="4596361" y="4818368"/>
                </a:cubicBezTo>
                <a:cubicBezTo>
                  <a:pt x="4684807" y="4917861"/>
                  <a:pt x="4776107" y="4907202"/>
                  <a:pt x="4873113" y="4885882"/>
                </a:cubicBezTo>
                <a:cubicBezTo>
                  <a:pt x="4895938" y="4878775"/>
                  <a:pt x="4930175" y="4871668"/>
                  <a:pt x="4935881" y="4914309"/>
                </a:cubicBezTo>
                <a:cubicBezTo>
                  <a:pt x="4941587" y="4967609"/>
                  <a:pt x="4898790" y="4978270"/>
                  <a:pt x="4873113" y="5003143"/>
                </a:cubicBezTo>
                <a:cubicBezTo>
                  <a:pt x="4833169" y="5038676"/>
                  <a:pt x="4773254" y="4999590"/>
                  <a:pt x="4721898" y="5095530"/>
                </a:cubicBezTo>
                <a:cubicBezTo>
                  <a:pt x="4873113" y="5067104"/>
                  <a:pt x="4998650" y="5020910"/>
                  <a:pt x="5132745" y="4949842"/>
                </a:cubicBezTo>
                <a:cubicBezTo>
                  <a:pt x="5121333" y="5006696"/>
                  <a:pt x="5081390" y="5035123"/>
                  <a:pt x="5101362" y="5081317"/>
                </a:cubicBezTo>
                <a:cubicBezTo>
                  <a:pt x="5118480" y="5116850"/>
                  <a:pt x="5164130" y="5131063"/>
                  <a:pt x="5138452" y="5198578"/>
                </a:cubicBezTo>
                <a:cubicBezTo>
                  <a:pt x="5067125" y="5273199"/>
                  <a:pt x="4967265" y="5258986"/>
                  <a:pt x="4904497" y="5362033"/>
                </a:cubicBezTo>
                <a:cubicBezTo>
                  <a:pt x="4818903" y="5507721"/>
                  <a:pt x="4684807" y="5564575"/>
                  <a:pt x="4579242" y="5674729"/>
                </a:cubicBezTo>
                <a:cubicBezTo>
                  <a:pt x="4545005" y="5713816"/>
                  <a:pt x="4313903" y="5841738"/>
                  <a:pt x="4253988" y="5884379"/>
                </a:cubicBezTo>
                <a:cubicBezTo>
                  <a:pt x="4168395" y="5944786"/>
                  <a:pt x="4071389" y="5966106"/>
                  <a:pt x="3985795" y="6069153"/>
                </a:cubicBezTo>
                <a:cubicBezTo>
                  <a:pt x="4065682" y="6086921"/>
                  <a:pt x="4134157" y="5990979"/>
                  <a:pt x="4231163" y="6030066"/>
                </a:cubicBezTo>
                <a:cubicBezTo>
                  <a:pt x="4074242" y="6133114"/>
                  <a:pt x="3931586" y="6182861"/>
                  <a:pt x="3814609" y="6317889"/>
                </a:cubicBezTo>
                <a:cubicBezTo>
                  <a:pt x="3800343" y="6335656"/>
                  <a:pt x="3771812" y="6332102"/>
                  <a:pt x="3751840" y="6339209"/>
                </a:cubicBezTo>
                <a:cubicBezTo>
                  <a:pt x="3529298" y="6406723"/>
                  <a:pt x="3309608" y="6467130"/>
                  <a:pt x="3089919" y="6563071"/>
                </a:cubicBezTo>
                <a:cubicBezTo>
                  <a:pt x="3041416" y="6584392"/>
                  <a:pt x="2955823" y="6595052"/>
                  <a:pt x="2961529" y="6662566"/>
                </a:cubicBezTo>
                <a:cubicBezTo>
                  <a:pt x="2972941" y="6765613"/>
                  <a:pt x="3055681" y="6687439"/>
                  <a:pt x="3107038" y="6673226"/>
                </a:cubicBezTo>
                <a:cubicBezTo>
                  <a:pt x="3269664" y="6634138"/>
                  <a:pt x="3432292" y="6570178"/>
                  <a:pt x="3594919" y="6591499"/>
                </a:cubicBezTo>
                <a:cubicBezTo>
                  <a:pt x="3483648" y="6637693"/>
                  <a:pt x="3372376" y="6680332"/>
                  <a:pt x="3261106" y="6726527"/>
                </a:cubicBezTo>
                <a:cubicBezTo>
                  <a:pt x="3386642" y="6705206"/>
                  <a:pt x="3495061" y="6786934"/>
                  <a:pt x="3620597" y="6740740"/>
                </a:cubicBezTo>
                <a:cubicBezTo>
                  <a:pt x="3660541" y="6726527"/>
                  <a:pt x="3700484" y="6765613"/>
                  <a:pt x="3703337" y="6826020"/>
                </a:cubicBezTo>
                <a:cubicBezTo>
                  <a:pt x="3706191" y="6847340"/>
                  <a:pt x="3700484" y="6865108"/>
                  <a:pt x="3689072" y="6879321"/>
                </a:cubicBezTo>
                <a:lnTo>
                  <a:pt x="0" y="6879321"/>
                </a:lnTo>
                <a:close/>
              </a:path>
            </a:pathLst>
          </a:cu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BFFE36C5-B7B1-41F9-AFF0-7C8BEFE5DB7C}"/>
              </a:ext>
            </a:extLst>
          </p:cNvPr>
          <p:cNvSpPr>
            <a:spLocks noGrp="1"/>
          </p:cNvSpPr>
          <p:nvPr>
            <p:ph sz="half" idx="1"/>
          </p:nvPr>
        </p:nvSpPr>
        <p:spPr>
          <a:xfrm>
            <a:off x="6513788" y="2333297"/>
            <a:ext cx="4840010" cy="3843666"/>
          </a:xfrm>
        </p:spPr>
        <p:txBody>
          <a:bodyPr vert="horz" lIns="91440" tIns="45720" rIns="91440" bIns="45720" rtlCol="0">
            <a:normAutofit/>
          </a:bodyPr>
          <a:lstStyle/>
          <a:p>
            <a:r>
              <a:rPr lang="en-US" sz="2000" dirty="0"/>
              <a:t>Capital: Nouakchott</a:t>
            </a:r>
          </a:p>
          <a:p>
            <a:r>
              <a:rPr lang="en-US" sz="2000" dirty="0"/>
              <a:t>Language: Arabic, </a:t>
            </a:r>
            <a:r>
              <a:rPr lang="en-US" sz="2000" dirty="0" err="1"/>
              <a:t>Pulaar</a:t>
            </a:r>
            <a:r>
              <a:rPr lang="en-US" sz="2000" dirty="0"/>
              <a:t>, Soninke, French, </a:t>
            </a:r>
            <a:r>
              <a:rPr lang="en-US" sz="2000" dirty="0" err="1"/>
              <a:t>Hassaniya</a:t>
            </a:r>
            <a:r>
              <a:rPr lang="en-US" sz="2000" dirty="0"/>
              <a:t>, Wolof</a:t>
            </a:r>
          </a:p>
          <a:p>
            <a:r>
              <a:rPr lang="en-US" sz="2000" dirty="0"/>
              <a:t>Exports: Iron, fish, gold</a:t>
            </a:r>
          </a:p>
          <a:p>
            <a:r>
              <a:rPr lang="en-US" sz="2000" dirty="0"/>
              <a:t>Fun Facts: One of the last countries to abolish slavery in 1981.  There still exists 90,000 slaves, even though legally there shouldn’t be.  From space, you can see the “Eye of Africa”.  </a:t>
            </a:r>
          </a:p>
        </p:txBody>
      </p:sp>
    </p:spTree>
    <p:extLst>
      <p:ext uri="{BB962C8B-B14F-4D97-AF65-F5344CB8AC3E}">
        <p14:creationId xmlns:p14="http://schemas.microsoft.com/office/powerpoint/2010/main" val="2393005768"/>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03C6D5-0366-4732-2060-2E9D23E41823}"/>
              </a:ext>
            </a:extLst>
          </p:cNvPr>
          <p:cNvSpPr>
            <a:spLocks noGrp="1"/>
          </p:cNvSpPr>
          <p:nvPr>
            <p:ph type="title"/>
          </p:nvPr>
        </p:nvSpPr>
        <p:spPr/>
        <p:txBody>
          <a:bodyPr/>
          <a:lstStyle/>
          <a:p>
            <a:r>
              <a:rPr lang="en-US" dirty="0"/>
              <a:t>Eye of Africa</a:t>
            </a:r>
          </a:p>
        </p:txBody>
      </p:sp>
      <p:sp>
        <p:nvSpPr>
          <p:cNvPr id="3" name="Content Placeholder 2">
            <a:extLst>
              <a:ext uri="{FF2B5EF4-FFF2-40B4-BE49-F238E27FC236}">
                <a16:creationId xmlns:a16="http://schemas.microsoft.com/office/drawing/2014/main" id="{4B34D943-CEAA-596B-BF57-DC1738505B4F}"/>
              </a:ext>
            </a:extLst>
          </p:cNvPr>
          <p:cNvSpPr>
            <a:spLocks noGrp="1"/>
          </p:cNvSpPr>
          <p:nvPr>
            <p:ph sz="half" idx="1"/>
          </p:nvPr>
        </p:nvSpPr>
        <p:spPr/>
        <p:txBody>
          <a:bodyPr/>
          <a:lstStyle/>
          <a:p>
            <a:r>
              <a:rPr lang="en-US" dirty="0"/>
              <a:t>The </a:t>
            </a:r>
            <a:r>
              <a:rPr lang="en-US" dirty="0" err="1"/>
              <a:t>Richat</a:t>
            </a:r>
            <a:r>
              <a:rPr lang="en-US" dirty="0"/>
              <a:t> Structure, is a prominent circular geological feature in the </a:t>
            </a:r>
            <a:r>
              <a:rPr lang="en-US" dirty="0" err="1"/>
              <a:t>Adrar</a:t>
            </a:r>
            <a:r>
              <a:rPr lang="en-US" dirty="0"/>
              <a:t> Plateau in the Sahara. </a:t>
            </a:r>
          </a:p>
          <a:p>
            <a:r>
              <a:rPr lang="en-US" dirty="0"/>
              <a:t>It was formed when a volcanic dome hardened and gradually eroded, exposing an onion like layers of rock.   </a:t>
            </a:r>
          </a:p>
        </p:txBody>
      </p:sp>
      <p:pic>
        <p:nvPicPr>
          <p:cNvPr id="1026" name="Picture 2" descr="Eye Of The Sahara or Richat Structure » Gallery">
            <a:extLst>
              <a:ext uri="{FF2B5EF4-FFF2-40B4-BE49-F238E27FC236}">
                <a16:creationId xmlns:a16="http://schemas.microsoft.com/office/drawing/2014/main" id="{FE9FE763-DC67-056B-5927-E385525C948B}"/>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6285244" y="1825625"/>
            <a:ext cx="4955511" cy="43513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9227993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192229-18E0-4837-9676-9817E592F7CE}"/>
              </a:ext>
            </a:extLst>
          </p:cNvPr>
          <p:cNvSpPr>
            <a:spLocks noGrp="1"/>
          </p:cNvSpPr>
          <p:nvPr>
            <p:ph type="title"/>
          </p:nvPr>
        </p:nvSpPr>
        <p:spPr>
          <a:xfrm>
            <a:off x="8045751" y="629266"/>
            <a:ext cx="3667039" cy="1676603"/>
          </a:xfrm>
        </p:spPr>
        <p:txBody>
          <a:bodyPr vert="horz" lIns="91440" tIns="45720" rIns="91440" bIns="45720" rtlCol="0" anchor="ctr">
            <a:normAutofit/>
          </a:bodyPr>
          <a:lstStyle/>
          <a:p>
            <a:r>
              <a:rPr lang="en-US" sz="4000"/>
              <a:t>Britain Involvement</a:t>
            </a:r>
          </a:p>
        </p:txBody>
      </p:sp>
      <p:sp>
        <p:nvSpPr>
          <p:cNvPr id="11" name="Rectangle 10">
            <a:extLst>
              <a:ext uri="{FF2B5EF4-FFF2-40B4-BE49-F238E27FC236}">
                <a16:creationId xmlns:a16="http://schemas.microsoft.com/office/drawing/2014/main" id="{577D1452-F0B7-431E-9A24-D3F7103D851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7552944" cy="6858000"/>
          </a:xfrm>
          <a:prstGeom prst="rect">
            <a:avLst/>
          </a:prstGeom>
          <a:solidFill>
            <a:srgbClr val="C8CA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20">
            <a:extLst>
              <a:ext uri="{FF2B5EF4-FFF2-40B4-BE49-F238E27FC236}">
                <a16:creationId xmlns:a16="http://schemas.microsoft.com/office/drawing/2014/main" id="{A660F4F9-5DF5-4F15-BE6A-CD8648BB114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9211" y="559407"/>
            <a:ext cx="6594522" cy="5739187"/>
          </a:xfrm>
          <a:prstGeom prst="roundRect">
            <a:avLst>
              <a:gd name="adj" fmla="val 0"/>
            </a:avLst>
          </a:prstGeom>
          <a:solidFill>
            <a:srgbClr val="FFFFFF"/>
          </a:solidFill>
          <a:ln w="9525">
            <a:solidFill>
              <a:srgbClr val="C8CACA"/>
            </a:solidFill>
          </a:ln>
          <a:effectLst>
            <a:outerShdw blurRad="57150" dist="19050" dir="5400000" algn="t" rotWithShape="0">
              <a:prstClr val="black">
                <a:alpha val="6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Content Placeholder 5" descr="A vintage photo of a boat next to a body of water&#10;&#10;Description automatically generated">
            <a:extLst>
              <a:ext uri="{FF2B5EF4-FFF2-40B4-BE49-F238E27FC236}">
                <a16:creationId xmlns:a16="http://schemas.microsoft.com/office/drawing/2014/main" id="{07ACBF8B-530E-44E1-88EA-5193E5EE813A}"/>
              </a:ext>
            </a:extLst>
          </p:cNvPr>
          <p:cNvPicPr>
            <a:picLocks noGrp="1" noChangeAspect="1"/>
          </p:cNvPicPr>
          <p:nvPr>
            <p:ph sz="half" idx="2"/>
          </p:nvPr>
        </p:nvPicPr>
        <p:blipFill rotWithShape="1">
          <a:blip r:embed="rId2">
            <a:extLst>
              <a:ext uri="{28A0092B-C50C-407E-A947-70E740481C1C}">
                <a14:useLocalDpi xmlns:a14="http://schemas.microsoft.com/office/drawing/2010/main" val="0"/>
              </a:ext>
            </a:extLst>
          </a:blip>
          <a:srcRect l="3383" r="-2" b="-2"/>
          <a:stretch/>
        </p:blipFill>
        <p:spPr>
          <a:xfrm>
            <a:off x="644652" y="722376"/>
            <a:ext cx="6263640" cy="5413248"/>
          </a:xfrm>
          <a:prstGeom prst="rect">
            <a:avLst/>
          </a:prstGeom>
          <a:effectLst/>
        </p:spPr>
      </p:pic>
      <p:sp>
        <p:nvSpPr>
          <p:cNvPr id="3" name="Content Placeholder 2">
            <a:extLst>
              <a:ext uri="{FF2B5EF4-FFF2-40B4-BE49-F238E27FC236}">
                <a16:creationId xmlns:a16="http://schemas.microsoft.com/office/drawing/2014/main" id="{28B233DD-C2D6-4AFA-BEAB-725529019072}"/>
              </a:ext>
            </a:extLst>
          </p:cNvPr>
          <p:cNvSpPr>
            <a:spLocks noGrp="1"/>
          </p:cNvSpPr>
          <p:nvPr>
            <p:ph sz="half" idx="1"/>
          </p:nvPr>
        </p:nvSpPr>
        <p:spPr>
          <a:xfrm>
            <a:off x="8045753" y="2438401"/>
            <a:ext cx="3667036" cy="3779520"/>
          </a:xfrm>
        </p:spPr>
        <p:txBody>
          <a:bodyPr vert="horz" lIns="91440" tIns="45720" rIns="91440" bIns="45720" rtlCol="0">
            <a:normAutofit/>
          </a:bodyPr>
          <a:lstStyle/>
          <a:p>
            <a:pPr fontAlgn="base"/>
            <a:r>
              <a:rPr lang="en-US" sz="1500" b="1" dirty="0"/>
              <a:t>Sierra Leon means “Lion Mountains” , Sierra Leon de </a:t>
            </a:r>
            <a:r>
              <a:rPr lang="en-US" sz="1500" b="1" dirty="0" err="1"/>
              <a:t>Leao</a:t>
            </a:r>
            <a:r>
              <a:rPr lang="en-US" sz="1500" b="1" dirty="0"/>
              <a:t>, from the Portuguese language.</a:t>
            </a:r>
          </a:p>
          <a:p>
            <a:pPr fontAlgn="base"/>
            <a:r>
              <a:rPr lang="en-US" sz="1500" b="1" dirty="0"/>
              <a:t>Before the Europeans, tribal peoples lived here for thousands of years. </a:t>
            </a:r>
          </a:p>
          <a:p>
            <a:pPr fontAlgn="base"/>
            <a:r>
              <a:rPr lang="en-US" sz="1500" b="1" dirty="0"/>
              <a:t>The first European was Pedro da Cintra from Portugal.  He mapped out the mountains that would later become Freetown, a British town in the 1900s, the “governor of the Gold Coast” lived there.</a:t>
            </a:r>
          </a:p>
          <a:p>
            <a:pPr fontAlgn="base"/>
            <a:endParaRPr lang="en-US" sz="1500" dirty="0"/>
          </a:p>
          <a:p>
            <a:endParaRPr lang="en-US" sz="1500" dirty="0"/>
          </a:p>
        </p:txBody>
      </p:sp>
    </p:spTree>
    <p:extLst>
      <p:ext uri="{BB962C8B-B14F-4D97-AF65-F5344CB8AC3E}">
        <p14:creationId xmlns:p14="http://schemas.microsoft.com/office/powerpoint/2010/main" val="2887784141"/>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9938" name="Picture 2" descr="Where is Mauritania? | Where is Mauritania Located in the World Map">
            <a:extLst>
              <a:ext uri="{FF2B5EF4-FFF2-40B4-BE49-F238E27FC236}">
                <a16:creationId xmlns:a16="http://schemas.microsoft.com/office/drawing/2014/main" id="{4F07D0A9-2406-1AE4-3A38-DBB0EA2FD417}"/>
              </a:ext>
            </a:extLst>
          </p:cNvPr>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b="6250"/>
          <a:stretch/>
        </p:blipFill>
        <p:spPr bwMode="auto">
          <a:xfrm>
            <a:off x="20" y="16052"/>
            <a:ext cx="12191980" cy="6857990"/>
          </a:xfrm>
          <a:prstGeom prst="rect">
            <a:avLst/>
          </a:prstGeom>
          <a:noFill/>
          <a:extLst>
            <a:ext uri="{909E8E84-426E-40DD-AFC4-6F175D3DCCD1}">
              <a14:hiddenFill xmlns:a14="http://schemas.microsoft.com/office/drawing/2010/main">
                <a:solidFill>
                  <a:srgbClr val="FFFFFF"/>
                </a:solidFill>
              </a14:hiddenFill>
            </a:ext>
          </a:extLst>
        </p:spPr>
      </p:pic>
      <p:sp>
        <p:nvSpPr>
          <p:cNvPr id="39943" name="Rectangle 39942">
            <a:extLst>
              <a:ext uri="{FF2B5EF4-FFF2-40B4-BE49-F238E27FC236}">
                <a16:creationId xmlns:a16="http://schemas.microsoft.com/office/drawing/2014/main" id="{37C89E4B-3C9F-44B9-8B86-D9E3D112D8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320142"/>
            <a:ext cx="12192000" cy="736551"/>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B7A2CD6-F727-44E2-9D69-2E252ABC53BD}"/>
              </a:ext>
            </a:extLst>
          </p:cNvPr>
          <p:cNvSpPr>
            <a:spLocks noGrp="1"/>
          </p:cNvSpPr>
          <p:nvPr>
            <p:ph type="title"/>
          </p:nvPr>
        </p:nvSpPr>
        <p:spPr>
          <a:xfrm>
            <a:off x="523875" y="5317240"/>
            <a:ext cx="11210925" cy="744836"/>
          </a:xfrm>
        </p:spPr>
        <p:txBody>
          <a:bodyPr vert="horz" lIns="91440" tIns="45720" rIns="91440" bIns="45720" rtlCol="0" anchor="ctr">
            <a:normAutofit/>
          </a:bodyPr>
          <a:lstStyle/>
          <a:p>
            <a:pPr algn="ctr"/>
            <a:r>
              <a:rPr lang="en-US" sz="3600">
                <a:solidFill>
                  <a:schemeClr val="tx1">
                    <a:lumMod val="85000"/>
                    <a:lumOff val="15000"/>
                  </a:schemeClr>
                </a:solidFill>
              </a:rPr>
              <a:t>Country on Map</a:t>
            </a:r>
          </a:p>
        </p:txBody>
      </p:sp>
      <p:cxnSp>
        <p:nvCxnSpPr>
          <p:cNvPr id="39945" name="Straight Connector 39944">
            <a:extLst>
              <a:ext uri="{FF2B5EF4-FFF2-40B4-BE49-F238E27FC236}">
                <a16:creationId xmlns:a16="http://schemas.microsoft.com/office/drawing/2014/main" id="{AA2EAA10-076F-46BD-8F0F-B9A2FB77A85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5241983"/>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cxnSp>
        <p:nvCxnSpPr>
          <p:cNvPr id="39947" name="Straight Connector 39946">
            <a:extLst>
              <a:ext uri="{FF2B5EF4-FFF2-40B4-BE49-F238E27FC236}">
                <a16:creationId xmlns:a16="http://schemas.microsoft.com/office/drawing/2014/main" id="{D891E407-403B-4764-86C9-33A56D3BCA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34852"/>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8622011"/>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0967" name="Rectangle 40966">
            <a:extLst>
              <a:ext uri="{FF2B5EF4-FFF2-40B4-BE49-F238E27FC236}">
                <a16:creationId xmlns:a16="http://schemas.microsoft.com/office/drawing/2014/main" id="{D009D6D5-DAC2-4A8B-A17A-E206B9012D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1823925-04C1-4E4A-9F66-333098CD072F}"/>
              </a:ext>
            </a:extLst>
          </p:cNvPr>
          <p:cNvSpPr>
            <a:spLocks noGrp="1"/>
          </p:cNvSpPr>
          <p:nvPr>
            <p:ph type="title"/>
          </p:nvPr>
        </p:nvSpPr>
        <p:spPr>
          <a:xfrm>
            <a:off x="838201" y="365125"/>
            <a:ext cx="5251316" cy="1807305"/>
          </a:xfrm>
        </p:spPr>
        <p:txBody>
          <a:bodyPr vert="horz" lIns="91440" tIns="45720" rIns="91440" bIns="45720" rtlCol="0" anchor="ctr">
            <a:normAutofit/>
          </a:bodyPr>
          <a:lstStyle/>
          <a:p>
            <a:r>
              <a:rPr lang="en-US" dirty="0"/>
              <a:t>Country Geography</a:t>
            </a:r>
          </a:p>
        </p:txBody>
      </p:sp>
      <p:sp>
        <p:nvSpPr>
          <p:cNvPr id="3" name="Content Placeholder 2">
            <a:extLst>
              <a:ext uri="{FF2B5EF4-FFF2-40B4-BE49-F238E27FC236}">
                <a16:creationId xmlns:a16="http://schemas.microsoft.com/office/drawing/2014/main" id="{EAE4F483-2946-43B9-84CA-9E6CF1509924}"/>
              </a:ext>
            </a:extLst>
          </p:cNvPr>
          <p:cNvSpPr>
            <a:spLocks noGrp="1"/>
          </p:cNvSpPr>
          <p:nvPr>
            <p:ph sz="half" idx="1"/>
          </p:nvPr>
        </p:nvSpPr>
        <p:spPr>
          <a:xfrm>
            <a:off x="838200" y="2333297"/>
            <a:ext cx="4619621" cy="3843666"/>
          </a:xfrm>
        </p:spPr>
        <p:txBody>
          <a:bodyPr vert="horz" lIns="91440" tIns="45720" rIns="91440" bIns="45720" rtlCol="0">
            <a:normAutofit/>
          </a:bodyPr>
          <a:lstStyle/>
          <a:p>
            <a:r>
              <a:rPr lang="en-US" sz="2000" dirty="0">
                <a:sym typeface="Wingdings" panose="05000000000000000000" pitchFamily="2" charset="2"/>
              </a:rPr>
              <a:t>Longitude and Latitude: 20N, 12W</a:t>
            </a:r>
          </a:p>
          <a:p>
            <a:r>
              <a:rPr lang="en-US" sz="2000" dirty="0">
                <a:sym typeface="Wingdings" panose="05000000000000000000" pitchFamily="2" charset="2"/>
              </a:rPr>
              <a:t>Major Mountains, Rivers and Other Geographic sites: Senegal River, </a:t>
            </a:r>
            <a:r>
              <a:rPr lang="en-US" sz="2000" dirty="0" err="1">
                <a:sym typeface="Wingdings" panose="05000000000000000000" pitchFamily="2" charset="2"/>
              </a:rPr>
              <a:t>Karakoro</a:t>
            </a:r>
            <a:r>
              <a:rPr lang="en-US" sz="2000" dirty="0">
                <a:sym typeface="Wingdings" panose="05000000000000000000" pitchFamily="2" charset="2"/>
              </a:rPr>
              <a:t> River.  </a:t>
            </a:r>
            <a:r>
              <a:rPr lang="en-US" sz="2000" dirty="0" err="1">
                <a:sym typeface="Wingdings" panose="05000000000000000000" pitchFamily="2" charset="2"/>
              </a:rPr>
              <a:t>Terjit</a:t>
            </a:r>
            <a:r>
              <a:rPr lang="en-US" sz="2000" dirty="0">
                <a:sym typeface="Wingdings" panose="05000000000000000000" pitchFamily="2" charset="2"/>
              </a:rPr>
              <a:t>, </a:t>
            </a:r>
            <a:r>
              <a:rPr lang="en-US" sz="2000" dirty="0" err="1">
                <a:sym typeface="Wingdings" panose="05000000000000000000" pitchFamily="2" charset="2"/>
              </a:rPr>
              <a:t>Chinguetti</a:t>
            </a:r>
            <a:endParaRPr lang="en-US" sz="2000" dirty="0"/>
          </a:p>
        </p:txBody>
      </p:sp>
      <p:pic>
        <p:nvPicPr>
          <p:cNvPr id="40962" name="Picture 2" descr="Geography of Mauritania - Wikipedia">
            <a:extLst>
              <a:ext uri="{FF2B5EF4-FFF2-40B4-BE49-F238E27FC236}">
                <a16:creationId xmlns:a16="http://schemas.microsoft.com/office/drawing/2014/main" id="{FE4388DD-7CB7-6B3F-9018-81F790D0E749}"/>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r="11473"/>
          <a:stretch/>
        </p:blipFill>
        <p:spPr bwMode="auto">
          <a:xfrm>
            <a:off x="6229215" y="10"/>
            <a:ext cx="5962785" cy="6857990"/>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85366305"/>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1991" name="Rectangle 41990">
            <a:extLst>
              <a:ext uri="{FF2B5EF4-FFF2-40B4-BE49-F238E27FC236}">
                <a16:creationId xmlns:a16="http://schemas.microsoft.com/office/drawing/2014/main" id="{9B7AD9F6-8CE7-4299-8FC6-328F4DCD3FF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89AB738-7FFF-E1E7-F4B2-666374D5630C}"/>
              </a:ext>
            </a:extLst>
          </p:cNvPr>
          <p:cNvSpPr>
            <a:spLocks noGrp="1"/>
          </p:cNvSpPr>
          <p:nvPr>
            <p:ph type="title"/>
          </p:nvPr>
        </p:nvSpPr>
        <p:spPr>
          <a:xfrm>
            <a:off x="890338" y="640080"/>
            <a:ext cx="3734014" cy="3566160"/>
          </a:xfrm>
        </p:spPr>
        <p:txBody>
          <a:bodyPr vert="horz" lIns="91440" tIns="45720" rIns="91440" bIns="45720" rtlCol="0" anchor="b">
            <a:normAutofit/>
          </a:bodyPr>
          <a:lstStyle/>
          <a:p>
            <a:r>
              <a:rPr lang="en-US" sz="5400"/>
              <a:t>Terjit</a:t>
            </a:r>
          </a:p>
        </p:txBody>
      </p:sp>
      <p:sp>
        <p:nvSpPr>
          <p:cNvPr id="3" name="Content Placeholder 2">
            <a:extLst>
              <a:ext uri="{FF2B5EF4-FFF2-40B4-BE49-F238E27FC236}">
                <a16:creationId xmlns:a16="http://schemas.microsoft.com/office/drawing/2014/main" id="{9DC34E45-7D36-876E-EA28-13FB340013D3}"/>
              </a:ext>
            </a:extLst>
          </p:cNvPr>
          <p:cNvSpPr>
            <a:spLocks noGrp="1"/>
          </p:cNvSpPr>
          <p:nvPr>
            <p:ph sz="half" idx="1"/>
          </p:nvPr>
        </p:nvSpPr>
        <p:spPr>
          <a:xfrm>
            <a:off x="890339" y="4636008"/>
            <a:ext cx="3734014" cy="1572768"/>
          </a:xfrm>
        </p:spPr>
        <p:txBody>
          <a:bodyPr vert="horz" lIns="91440" tIns="45720" rIns="91440" bIns="45720" rtlCol="0">
            <a:normAutofit/>
          </a:bodyPr>
          <a:lstStyle/>
          <a:p>
            <a:pPr marL="0" indent="0">
              <a:buNone/>
            </a:pPr>
            <a:r>
              <a:rPr lang="en-US" sz="2400"/>
              <a:t>An oasis (a water source within a desert)</a:t>
            </a:r>
          </a:p>
        </p:txBody>
      </p:sp>
      <p:sp>
        <p:nvSpPr>
          <p:cNvPr id="41993" name="sketchy line">
            <a:extLst>
              <a:ext uri="{FF2B5EF4-FFF2-40B4-BE49-F238E27FC236}">
                <a16:creationId xmlns:a16="http://schemas.microsoft.com/office/drawing/2014/main" id="{F49775AF-8896-43EE-92C6-83497D6DC5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0338" y="4409267"/>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1986" name="Picture 2" descr="A fresh water pond in Terjit Oasis, Adrar Region, Mauritania Stock Photo -  Alamy">
            <a:extLst>
              <a:ext uri="{FF2B5EF4-FFF2-40B4-BE49-F238E27FC236}">
                <a16:creationId xmlns:a16="http://schemas.microsoft.com/office/drawing/2014/main" id="{74169CDA-D9FF-E435-27BB-4C4E05E968BF}"/>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t="14707" r="1" b="23232"/>
          <a:stretch/>
        </p:blipFill>
        <p:spPr bwMode="auto">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86020068"/>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93D55E-9F87-5E9D-2755-F7CFD8C26269}"/>
              </a:ext>
            </a:extLst>
          </p:cNvPr>
          <p:cNvSpPr>
            <a:spLocks noGrp="1"/>
          </p:cNvSpPr>
          <p:nvPr>
            <p:ph type="title"/>
          </p:nvPr>
        </p:nvSpPr>
        <p:spPr/>
        <p:txBody>
          <a:bodyPr/>
          <a:lstStyle/>
          <a:p>
            <a:r>
              <a:rPr lang="en-US" dirty="0" err="1"/>
              <a:t>Chinguetti</a:t>
            </a:r>
            <a:endParaRPr lang="en-US" dirty="0"/>
          </a:p>
        </p:txBody>
      </p:sp>
      <p:sp>
        <p:nvSpPr>
          <p:cNvPr id="3" name="Content Placeholder 2">
            <a:extLst>
              <a:ext uri="{FF2B5EF4-FFF2-40B4-BE49-F238E27FC236}">
                <a16:creationId xmlns:a16="http://schemas.microsoft.com/office/drawing/2014/main" id="{9F7C056E-5239-55E0-CCE3-442672347A26}"/>
              </a:ext>
            </a:extLst>
          </p:cNvPr>
          <p:cNvSpPr>
            <a:spLocks noGrp="1"/>
          </p:cNvSpPr>
          <p:nvPr>
            <p:ph sz="half" idx="1"/>
          </p:nvPr>
        </p:nvSpPr>
        <p:spPr>
          <a:xfrm>
            <a:off x="838200" y="1825625"/>
            <a:ext cx="5181600" cy="3624199"/>
          </a:xfrm>
        </p:spPr>
        <p:txBody>
          <a:bodyPr>
            <a:normAutofit fontScale="85000" lnSpcReduction="20000"/>
          </a:bodyPr>
          <a:lstStyle/>
          <a:p>
            <a:pPr marL="0" indent="0">
              <a:buNone/>
            </a:pPr>
            <a:r>
              <a:rPr lang="en-US" dirty="0"/>
              <a:t>In The Sahara Desert.  It was a bustling trading center and religious area.  It was is World Heritage Site but considered in danger of going to ruin.  Sunni Muslims heading to Mecca would gather here and trade, gossip and say prayers together.  Desert caravans helped it be profitable, with 30,000 camels gathering at a time in the area.  </a:t>
            </a:r>
          </a:p>
          <a:p>
            <a:pPr marL="0" indent="0">
              <a:buNone/>
            </a:pPr>
            <a:r>
              <a:rPr lang="en-US" dirty="0"/>
              <a:t>It is one of four </a:t>
            </a:r>
            <a:r>
              <a:rPr lang="en-US" dirty="0" err="1"/>
              <a:t>ksours</a:t>
            </a:r>
            <a:r>
              <a:rPr lang="en-US" dirty="0"/>
              <a:t>, or medieval trading centers.  The other three are </a:t>
            </a:r>
            <a:r>
              <a:rPr lang="en-US" dirty="0" err="1"/>
              <a:t>Oudane</a:t>
            </a:r>
            <a:r>
              <a:rPr lang="en-US" dirty="0"/>
              <a:t>, </a:t>
            </a:r>
            <a:r>
              <a:rPr lang="en-US" dirty="0" err="1"/>
              <a:t>Tichitt</a:t>
            </a:r>
            <a:r>
              <a:rPr lang="en-US" dirty="0"/>
              <a:t>, </a:t>
            </a:r>
            <a:r>
              <a:rPr lang="en-US" dirty="0" err="1"/>
              <a:t>Oualata</a:t>
            </a:r>
            <a:r>
              <a:rPr lang="en-US" dirty="0"/>
              <a:t>. </a:t>
            </a:r>
          </a:p>
        </p:txBody>
      </p:sp>
      <p:pic>
        <p:nvPicPr>
          <p:cNvPr id="43010" name="Picture 2" descr="Chinguetti, the town submerged in the Sahara Desert - wild man life">
            <a:extLst>
              <a:ext uri="{FF2B5EF4-FFF2-40B4-BE49-F238E27FC236}">
                <a16:creationId xmlns:a16="http://schemas.microsoft.com/office/drawing/2014/main" id="{90D3A280-5612-CB94-6C2D-D1BBB690ADFE}"/>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6172200" y="2273757"/>
            <a:ext cx="5181600" cy="34550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78609509"/>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DA3E7D-0DB7-4A93-B2B5-57F386A42D46}"/>
              </a:ext>
            </a:extLst>
          </p:cNvPr>
          <p:cNvSpPr>
            <a:spLocks noGrp="1"/>
          </p:cNvSpPr>
          <p:nvPr>
            <p:ph type="title"/>
          </p:nvPr>
        </p:nvSpPr>
        <p:spPr/>
        <p:txBody>
          <a:bodyPr/>
          <a:lstStyle/>
          <a:p>
            <a:r>
              <a:rPr lang="en-US" dirty="0"/>
              <a:t>Climate and Weather</a:t>
            </a:r>
          </a:p>
        </p:txBody>
      </p:sp>
      <p:sp>
        <p:nvSpPr>
          <p:cNvPr id="3" name="Text Placeholder 2">
            <a:extLst>
              <a:ext uri="{FF2B5EF4-FFF2-40B4-BE49-F238E27FC236}">
                <a16:creationId xmlns:a16="http://schemas.microsoft.com/office/drawing/2014/main" id="{B65419F2-5B7E-45E7-9084-583844839C03}"/>
              </a:ext>
            </a:extLst>
          </p:cNvPr>
          <p:cNvSpPr>
            <a:spLocks noGrp="1"/>
          </p:cNvSpPr>
          <p:nvPr>
            <p:ph type="body" idx="1"/>
          </p:nvPr>
        </p:nvSpPr>
        <p:spPr/>
        <p:txBody>
          <a:bodyPr/>
          <a:lstStyle/>
          <a:p>
            <a:r>
              <a:rPr lang="en-US" dirty="0"/>
              <a:t>Climate</a:t>
            </a:r>
          </a:p>
        </p:txBody>
      </p:sp>
      <p:sp>
        <p:nvSpPr>
          <p:cNvPr id="4" name="Content Placeholder 3">
            <a:extLst>
              <a:ext uri="{FF2B5EF4-FFF2-40B4-BE49-F238E27FC236}">
                <a16:creationId xmlns:a16="http://schemas.microsoft.com/office/drawing/2014/main" id="{0CB2281F-4151-409A-B0A9-E37A7B33F0E4}"/>
              </a:ext>
            </a:extLst>
          </p:cNvPr>
          <p:cNvSpPr>
            <a:spLocks noGrp="1"/>
          </p:cNvSpPr>
          <p:nvPr>
            <p:ph sz="half" idx="2"/>
          </p:nvPr>
        </p:nvSpPr>
        <p:spPr/>
        <p:txBody>
          <a:bodyPr/>
          <a:lstStyle/>
          <a:p>
            <a:r>
              <a:rPr lang="en-US" dirty="0"/>
              <a:t>Desert– dry, hot, dusty. </a:t>
            </a:r>
          </a:p>
        </p:txBody>
      </p:sp>
      <p:sp>
        <p:nvSpPr>
          <p:cNvPr id="5" name="Text Placeholder 4">
            <a:extLst>
              <a:ext uri="{FF2B5EF4-FFF2-40B4-BE49-F238E27FC236}">
                <a16:creationId xmlns:a16="http://schemas.microsoft.com/office/drawing/2014/main" id="{4470AADE-FF33-4371-BBE8-46CDC52A895C}"/>
              </a:ext>
            </a:extLst>
          </p:cNvPr>
          <p:cNvSpPr>
            <a:spLocks noGrp="1"/>
          </p:cNvSpPr>
          <p:nvPr>
            <p:ph type="body" sz="quarter" idx="3"/>
          </p:nvPr>
        </p:nvSpPr>
        <p:spPr/>
        <p:txBody>
          <a:bodyPr/>
          <a:lstStyle/>
          <a:p>
            <a:r>
              <a:rPr lang="en-US" dirty="0"/>
              <a:t>Weather</a:t>
            </a:r>
          </a:p>
        </p:txBody>
      </p:sp>
      <p:sp>
        <p:nvSpPr>
          <p:cNvPr id="6" name="Content Placeholder 5">
            <a:extLst>
              <a:ext uri="{FF2B5EF4-FFF2-40B4-BE49-F238E27FC236}">
                <a16:creationId xmlns:a16="http://schemas.microsoft.com/office/drawing/2014/main" id="{E827A003-B4FF-4A58-92B8-624068C8E860}"/>
              </a:ext>
            </a:extLst>
          </p:cNvPr>
          <p:cNvSpPr>
            <a:spLocks noGrp="1"/>
          </p:cNvSpPr>
          <p:nvPr>
            <p:ph sz="quarter" idx="4"/>
          </p:nvPr>
        </p:nvSpPr>
        <p:spPr/>
        <p:txBody>
          <a:bodyPr/>
          <a:lstStyle/>
          <a:p>
            <a:endParaRPr lang="en-US"/>
          </a:p>
        </p:txBody>
      </p:sp>
    </p:spTree>
    <p:extLst>
      <p:ext uri="{BB962C8B-B14F-4D97-AF65-F5344CB8AC3E}">
        <p14:creationId xmlns:p14="http://schemas.microsoft.com/office/powerpoint/2010/main" val="566925466"/>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4039" name="Rectangle 44038">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4034" name="Picture 2">
            <a:extLst>
              <a:ext uri="{FF2B5EF4-FFF2-40B4-BE49-F238E27FC236}">
                <a16:creationId xmlns:a16="http://schemas.microsoft.com/office/drawing/2014/main" id="{35DDF20A-6EE7-DA02-A011-B97682CECEE2}"/>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5884" r="-1" b="-1"/>
          <a:stretch/>
        </p:blipFill>
        <p:spPr bwMode="auto">
          <a:xfrm>
            <a:off x="1" y="10"/>
            <a:ext cx="9669642" cy="6857990"/>
          </a:xfrm>
          <a:prstGeom prst="rect">
            <a:avLst/>
          </a:prstGeom>
          <a:noFill/>
          <a:extLst>
            <a:ext uri="{909E8E84-426E-40DD-AFC4-6F175D3DCCD1}">
              <a14:hiddenFill xmlns:a14="http://schemas.microsoft.com/office/drawing/2010/main">
                <a:solidFill>
                  <a:srgbClr val="FFFFFF"/>
                </a:solidFill>
              </a14:hiddenFill>
            </a:ext>
          </a:extLst>
        </p:spPr>
      </p:pic>
      <p:sp>
        <p:nvSpPr>
          <p:cNvPr id="44041" name="Rectangle 44040">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125019"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175A7147-7CD2-4ADA-AF58-AC9BB7387205}"/>
              </a:ext>
            </a:extLst>
          </p:cNvPr>
          <p:cNvSpPr>
            <a:spLocks noGrp="1"/>
          </p:cNvSpPr>
          <p:nvPr>
            <p:ph type="title"/>
          </p:nvPr>
        </p:nvSpPr>
        <p:spPr>
          <a:xfrm>
            <a:off x="7531610" y="365125"/>
            <a:ext cx="3822189" cy="1899912"/>
          </a:xfrm>
        </p:spPr>
        <p:txBody>
          <a:bodyPr vert="horz" lIns="91440" tIns="45720" rIns="91440" bIns="45720" rtlCol="0" anchor="ctr">
            <a:normAutofit/>
          </a:bodyPr>
          <a:lstStyle/>
          <a:p>
            <a:r>
              <a:rPr lang="en-US" sz="4000"/>
              <a:t>Animals</a:t>
            </a:r>
          </a:p>
        </p:txBody>
      </p:sp>
      <p:sp>
        <p:nvSpPr>
          <p:cNvPr id="3" name="Content Placeholder 2">
            <a:extLst>
              <a:ext uri="{FF2B5EF4-FFF2-40B4-BE49-F238E27FC236}">
                <a16:creationId xmlns:a16="http://schemas.microsoft.com/office/drawing/2014/main" id="{793AE101-E52F-4250-83FE-8DB35D644D0B}"/>
              </a:ext>
            </a:extLst>
          </p:cNvPr>
          <p:cNvSpPr>
            <a:spLocks noGrp="1"/>
          </p:cNvSpPr>
          <p:nvPr>
            <p:ph sz="half" idx="1"/>
          </p:nvPr>
        </p:nvSpPr>
        <p:spPr>
          <a:xfrm>
            <a:off x="7531610" y="2434201"/>
            <a:ext cx="3822189" cy="3742762"/>
          </a:xfrm>
        </p:spPr>
        <p:txBody>
          <a:bodyPr vert="horz" lIns="91440" tIns="45720" rIns="91440" bIns="45720" rtlCol="0">
            <a:normAutofit/>
          </a:bodyPr>
          <a:lstStyle/>
          <a:p>
            <a:r>
              <a:rPr lang="en-US" sz="2000"/>
              <a:t>Barbary Sheet</a:t>
            </a:r>
          </a:p>
          <a:p>
            <a:r>
              <a:rPr lang="en-US" sz="2000"/>
              <a:t>Common Warthog</a:t>
            </a:r>
          </a:p>
          <a:p>
            <a:r>
              <a:rPr lang="en-US" sz="2000"/>
              <a:t>Barn Owl</a:t>
            </a:r>
          </a:p>
          <a:p>
            <a:r>
              <a:rPr lang="en-US" sz="2000"/>
              <a:t>Gazelle</a:t>
            </a:r>
          </a:p>
          <a:p>
            <a:r>
              <a:rPr lang="en-US" sz="2000"/>
              <a:t>Fennec Fox</a:t>
            </a:r>
          </a:p>
          <a:p>
            <a:endParaRPr lang="en-US" sz="2000"/>
          </a:p>
        </p:txBody>
      </p:sp>
    </p:spTree>
    <p:extLst>
      <p:ext uri="{BB962C8B-B14F-4D97-AF65-F5344CB8AC3E}">
        <p14:creationId xmlns:p14="http://schemas.microsoft.com/office/powerpoint/2010/main" val="684834546"/>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5063" name="Rectangle 45062">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2EC7C5A-A046-4646-8E03-ED84258C7037}"/>
              </a:ext>
            </a:extLst>
          </p:cNvPr>
          <p:cNvSpPr>
            <a:spLocks noGrp="1"/>
          </p:cNvSpPr>
          <p:nvPr>
            <p:ph type="title"/>
          </p:nvPr>
        </p:nvSpPr>
        <p:spPr>
          <a:xfrm>
            <a:off x="640080" y="325369"/>
            <a:ext cx="4368602" cy="1956841"/>
          </a:xfrm>
        </p:spPr>
        <p:txBody>
          <a:bodyPr vert="horz" lIns="91440" tIns="45720" rIns="91440" bIns="45720" rtlCol="0" anchor="b">
            <a:normAutofit/>
          </a:bodyPr>
          <a:lstStyle/>
          <a:p>
            <a:r>
              <a:rPr lang="en-US" sz="5400"/>
              <a:t>Barbary Sheep</a:t>
            </a:r>
          </a:p>
        </p:txBody>
      </p:sp>
      <p:sp>
        <p:nvSpPr>
          <p:cNvPr id="45065"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a:extLst>
              <a:ext uri="{FF2B5EF4-FFF2-40B4-BE49-F238E27FC236}">
                <a16:creationId xmlns:a16="http://schemas.microsoft.com/office/drawing/2014/main" id="{70301473-727B-4422-9F8E-AF2F6EE6B012}"/>
              </a:ext>
            </a:extLst>
          </p:cNvPr>
          <p:cNvSpPr>
            <a:spLocks noGrp="1"/>
          </p:cNvSpPr>
          <p:nvPr>
            <p:ph type="body" sz="half" idx="2"/>
          </p:nvPr>
        </p:nvSpPr>
        <p:spPr>
          <a:xfrm>
            <a:off x="640080" y="2872899"/>
            <a:ext cx="4243589" cy="3320668"/>
          </a:xfrm>
        </p:spPr>
        <p:txBody>
          <a:bodyPr vert="horz" lIns="91440" tIns="45720" rIns="91440" bIns="45720" rtlCol="0">
            <a:normAutofit/>
          </a:bodyPr>
          <a:lstStyle/>
          <a:p>
            <a:pPr indent="-228600">
              <a:buFont typeface="Arial" panose="020B0604020202020204" pitchFamily="34" charset="0"/>
              <a:buChar char="•"/>
            </a:pPr>
            <a:r>
              <a:rPr lang="en-US" sz="2200"/>
              <a:t>Native to rocky mountains in North Africa.  Stands at 2 ½ to 3 feet tall, they are sandy brown and get darker with age.  They have some shaggy hair at the throat.  </a:t>
            </a:r>
          </a:p>
        </p:txBody>
      </p:sp>
      <p:pic>
        <p:nvPicPr>
          <p:cNvPr id="45058" name="Picture 2" descr="Aoudad - Safari West">
            <a:extLst>
              <a:ext uri="{FF2B5EF4-FFF2-40B4-BE49-F238E27FC236}">
                <a16:creationId xmlns:a16="http://schemas.microsoft.com/office/drawing/2014/main" id="{4761D727-0516-29E8-AE61-05D6D2248F15}"/>
              </a:ext>
            </a:extLst>
          </p:cNvPr>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l="20753" r="22827"/>
          <a:stretch/>
        </p:blipFill>
        <p:spPr bwMode="auto">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30851766"/>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6087" name="Rectangle 46086">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A831749-B73C-4BCE-B2E3-079E36207011}"/>
              </a:ext>
            </a:extLst>
          </p:cNvPr>
          <p:cNvSpPr>
            <a:spLocks noGrp="1"/>
          </p:cNvSpPr>
          <p:nvPr>
            <p:ph type="title"/>
          </p:nvPr>
        </p:nvSpPr>
        <p:spPr>
          <a:xfrm>
            <a:off x="640080" y="325369"/>
            <a:ext cx="4368602" cy="1956841"/>
          </a:xfrm>
        </p:spPr>
        <p:txBody>
          <a:bodyPr vert="horz" lIns="91440" tIns="45720" rIns="91440" bIns="45720" rtlCol="0" anchor="b">
            <a:normAutofit/>
          </a:bodyPr>
          <a:lstStyle/>
          <a:p>
            <a:r>
              <a:rPr lang="en-US" sz="5400"/>
              <a:t>Plants</a:t>
            </a:r>
          </a:p>
        </p:txBody>
      </p:sp>
      <p:sp>
        <p:nvSpPr>
          <p:cNvPr id="46089"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676944CE-19D5-42AB-9585-173E364E3759}"/>
              </a:ext>
            </a:extLst>
          </p:cNvPr>
          <p:cNvSpPr>
            <a:spLocks noGrp="1"/>
          </p:cNvSpPr>
          <p:nvPr>
            <p:ph sz="half" idx="1"/>
          </p:nvPr>
        </p:nvSpPr>
        <p:spPr>
          <a:xfrm>
            <a:off x="640080" y="2872899"/>
            <a:ext cx="4243589" cy="3320668"/>
          </a:xfrm>
        </p:spPr>
        <p:txBody>
          <a:bodyPr vert="horz" lIns="91440" tIns="45720" rIns="91440" bIns="45720" rtlCol="0">
            <a:normAutofit/>
          </a:bodyPr>
          <a:lstStyle/>
          <a:p>
            <a:r>
              <a:rPr lang="en-US" sz="2200"/>
              <a:t>Lemon</a:t>
            </a:r>
          </a:p>
          <a:p>
            <a:r>
              <a:rPr lang="en-US" sz="2200"/>
              <a:t>Corn</a:t>
            </a:r>
          </a:p>
          <a:p>
            <a:r>
              <a:rPr lang="en-US" sz="2200"/>
              <a:t>Chinese Hibiscus</a:t>
            </a:r>
          </a:p>
          <a:p>
            <a:r>
              <a:rPr lang="en-US" sz="2200"/>
              <a:t>Peppers</a:t>
            </a:r>
          </a:p>
          <a:p>
            <a:r>
              <a:rPr lang="en-US" sz="2200"/>
              <a:t>Prayer Plant</a:t>
            </a:r>
          </a:p>
          <a:p>
            <a:r>
              <a:rPr lang="en-US" sz="2200"/>
              <a:t>Garden Verbena</a:t>
            </a:r>
          </a:p>
          <a:p>
            <a:pPr marL="0"/>
            <a:endParaRPr lang="en-US" sz="2200"/>
          </a:p>
        </p:txBody>
      </p:sp>
      <p:pic>
        <p:nvPicPr>
          <p:cNvPr id="46082" name="Picture 2" descr="Lemon market faces scenario of surplus, rising costs, tapered demand">
            <a:extLst>
              <a:ext uri="{FF2B5EF4-FFF2-40B4-BE49-F238E27FC236}">
                <a16:creationId xmlns:a16="http://schemas.microsoft.com/office/drawing/2014/main" id="{510C99BE-FB3F-101F-B4F7-AD4A7E97FABC}"/>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23944" r="21642" b="1"/>
          <a:stretch/>
        </p:blipFill>
        <p:spPr bwMode="auto">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30964774"/>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192229-18E0-4837-9676-9817E592F7CE}"/>
              </a:ext>
            </a:extLst>
          </p:cNvPr>
          <p:cNvSpPr>
            <a:spLocks noGrp="1"/>
          </p:cNvSpPr>
          <p:nvPr>
            <p:ph type="title"/>
          </p:nvPr>
        </p:nvSpPr>
        <p:spPr/>
        <p:txBody>
          <a:bodyPr/>
          <a:lstStyle/>
          <a:p>
            <a:r>
              <a:rPr lang="en-US" dirty="0"/>
              <a:t>History</a:t>
            </a:r>
          </a:p>
        </p:txBody>
      </p:sp>
      <p:sp>
        <p:nvSpPr>
          <p:cNvPr id="3" name="Content Placeholder 2">
            <a:extLst>
              <a:ext uri="{FF2B5EF4-FFF2-40B4-BE49-F238E27FC236}">
                <a16:creationId xmlns:a16="http://schemas.microsoft.com/office/drawing/2014/main" id="{28B233DD-C2D6-4AFA-BEAB-725529019072}"/>
              </a:ext>
            </a:extLst>
          </p:cNvPr>
          <p:cNvSpPr>
            <a:spLocks noGrp="1"/>
          </p:cNvSpPr>
          <p:nvPr>
            <p:ph sz="half" idx="1"/>
          </p:nvPr>
        </p:nvSpPr>
        <p:spPr/>
        <p:txBody>
          <a:bodyPr>
            <a:normAutofit fontScale="85000" lnSpcReduction="20000"/>
          </a:bodyPr>
          <a:lstStyle/>
          <a:p>
            <a:r>
              <a:rPr lang="en-US" dirty="0"/>
              <a:t>Early inhabitants were known as the </a:t>
            </a:r>
            <a:r>
              <a:rPr lang="en-US" dirty="0" err="1"/>
              <a:t>Bafour</a:t>
            </a:r>
            <a:r>
              <a:rPr lang="en-US" dirty="0"/>
              <a:t> tribe.  They were joined by the Berber tribes 200-600 AD.  The southern portion of Mauritania was still part of the Ghana Empire until the 11</a:t>
            </a:r>
            <a:r>
              <a:rPr lang="en-US" baseline="30000" dirty="0"/>
              <a:t>th</a:t>
            </a:r>
            <a:r>
              <a:rPr lang="en-US" dirty="0"/>
              <a:t> century until Islamic warrior monks defeated the Ghana Empire.  </a:t>
            </a:r>
          </a:p>
          <a:p>
            <a:r>
              <a:rPr lang="en-US" dirty="0"/>
              <a:t>These warrior monks were the Umayyads.  After the prophets death, Muslims went on conquests to control land and convert people, The Umayyads were the warriors that came to this part of Africa.  Their conquest had a deep impact here, as most of the population remains Muslim to this day.  </a:t>
            </a:r>
          </a:p>
        </p:txBody>
      </p:sp>
      <p:sp>
        <p:nvSpPr>
          <p:cNvPr id="4" name="Content Placeholder 3">
            <a:extLst>
              <a:ext uri="{FF2B5EF4-FFF2-40B4-BE49-F238E27FC236}">
                <a16:creationId xmlns:a16="http://schemas.microsoft.com/office/drawing/2014/main" id="{3D051D6B-6ADB-4798-BF05-F06876DC7D94}"/>
              </a:ext>
            </a:extLst>
          </p:cNvPr>
          <p:cNvSpPr>
            <a:spLocks noGrp="1"/>
          </p:cNvSpPr>
          <p:nvPr>
            <p:ph sz="half" idx="2"/>
          </p:nvPr>
        </p:nvSpPr>
        <p:spPr/>
        <p:txBody>
          <a:bodyPr>
            <a:normAutofit fontScale="85000" lnSpcReduction="20000"/>
          </a:bodyPr>
          <a:lstStyle/>
          <a:p>
            <a:r>
              <a:rPr lang="en-US" dirty="0"/>
              <a:t>The French were the first Europeans to arrive and colonize the area.  </a:t>
            </a:r>
          </a:p>
          <a:p>
            <a:r>
              <a:rPr lang="en-US" dirty="0"/>
              <a:t>The country became independent in 1960.  </a:t>
            </a:r>
          </a:p>
          <a:p>
            <a:r>
              <a:rPr lang="en-US" dirty="0"/>
              <a:t>Even after colonization, most of the country was still nomadic tribes who kept to themselves. </a:t>
            </a:r>
          </a:p>
        </p:txBody>
      </p:sp>
    </p:spTree>
    <p:extLst>
      <p:ext uri="{BB962C8B-B14F-4D97-AF65-F5344CB8AC3E}">
        <p14:creationId xmlns:p14="http://schemas.microsoft.com/office/powerpoint/2010/main" val="1520654032"/>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7111" name="Rectangle 47110">
            <a:extLst>
              <a:ext uri="{FF2B5EF4-FFF2-40B4-BE49-F238E27FC236}">
                <a16:creationId xmlns:a16="http://schemas.microsoft.com/office/drawing/2014/main" id="{ECC07320-C2CA-4E29-8481-9D9E143C778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7106" name="Picture 2" descr="Presidential Palace, Nouakchott - Wikipedia">
            <a:extLst>
              <a:ext uri="{FF2B5EF4-FFF2-40B4-BE49-F238E27FC236}">
                <a16:creationId xmlns:a16="http://schemas.microsoft.com/office/drawing/2014/main" id="{34372D63-E3CA-932E-5DAA-C592791CC895}"/>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323" r="8732" b="-1"/>
          <a:stretch/>
        </p:blipFill>
        <p:spPr bwMode="auto">
          <a:xfrm>
            <a:off x="2522358" y="10"/>
            <a:ext cx="9669642" cy="6857990"/>
          </a:xfrm>
          <a:prstGeom prst="rect">
            <a:avLst/>
          </a:prstGeom>
          <a:noFill/>
          <a:extLst>
            <a:ext uri="{909E8E84-426E-40DD-AFC4-6F175D3DCCD1}">
              <a14:hiddenFill xmlns:a14="http://schemas.microsoft.com/office/drawing/2010/main">
                <a:solidFill>
                  <a:srgbClr val="FFFFFF"/>
                </a:solidFill>
              </a14:hiddenFill>
            </a:ext>
          </a:extLst>
        </p:spPr>
      </p:pic>
      <p:sp>
        <p:nvSpPr>
          <p:cNvPr id="47113" name="Rectangle 47112">
            <a:extLst>
              <a:ext uri="{FF2B5EF4-FFF2-40B4-BE49-F238E27FC236}">
                <a16:creationId xmlns:a16="http://schemas.microsoft.com/office/drawing/2014/main" id="{178FB36B-5BFE-42CA-BC60-1115E0D95E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1B212AB6-7E30-4640-BCA1-3B739C97F402}"/>
              </a:ext>
            </a:extLst>
          </p:cNvPr>
          <p:cNvSpPr>
            <a:spLocks noGrp="1"/>
          </p:cNvSpPr>
          <p:nvPr>
            <p:ph type="title"/>
          </p:nvPr>
        </p:nvSpPr>
        <p:spPr>
          <a:xfrm>
            <a:off x="952228" y="743447"/>
            <a:ext cx="3973385" cy="3692028"/>
          </a:xfrm>
          <a:noFill/>
        </p:spPr>
        <p:txBody>
          <a:bodyPr vert="horz" lIns="91440" tIns="45720" rIns="91440" bIns="45720" rtlCol="0" anchor="b">
            <a:normAutofit/>
          </a:bodyPr>
          <a:lstStyle/>
          <a:p>
            <a:r>
              <a:rPr lang="en-US" sz="5200"/>
              <a:t>Government</a:t>
            </a:r>
          </a:p>
        </p:txBody>
      </p:sp>
      <p:sp>
        <p:nvSpPr>
          <p:cNvPr id="3" name="Content Placeholder 2">
            <a:extLst>
              <a:ext uri="{FF2B5EF4-FFF2-40B4-BE49-F238E27FC236}">
                <a16:creationId xmlns:a16="http://schemas.microsoft.com/office/drawing/2014/main" id="{ADE8128B-EE5C-4E69-BF4D-88465E9E5AF9}"/>
              </a:ext>
            </a:extLst>
          </p:cNvPr>
          <p:cNvSpPr>
            <a:spLocks noGrp="1"/>
          </p:cNvSpPr>
          <p:nvPr>
            <p:ph sz="half" idx="1"/>
          </p:nvPr>
        </p:nvSpPr>
        <p:spPr>
          <a:xfrm>
            <a:off x="952229" y="4629234"/>
            <a:ext cx="3973386" cy="1485319"/>
          </a:xfrm>
          <a:noFill/>
        </p:spPr>
        <p:txBody>
          <a:bodyPr vert="horz" lIns="91440" tIns="45720" rIns="91440" bIns="45720" rtlCol="0">
            <a:normAutofit/>
          </a:bodyPr>
          <a:lstStyle/>
          <a:p>
            <a:pPr marL="0" indent="0">
              <a:buNone/>
            </a:pPr>
            <a:r>
              <a:rPr lang="en-US" sz="2400"/>
              <a:t>Technically a republic. </a:t>
            </a:r>
          </a:p>
        </p:txBody>
      </p:sp>
    </p:spTree>
    <p:extLst>
      <p:ext uri="{BB962C8B-B14F-4D97-AF65-F5344CB8AC3E}">
        <p14:creationId xmlns:p14="http://schemas.microsoft.com/office/powerpoint/2010/main" val="18749470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E16824-6382-F53F-9394-D7C274E1C531}"/>
              </a:ext>
            </a:extLst>
          </p:cNvPr>
          <p:cNvSpPr>
            <a:spLocks noGrp="1"/>
          </p:cNvSpPr>
          <p:nvPr>
            <p:ph type="title"/>
          </p:nvPr>
        </p:nvSpPr>
        <p:spPr/>
        <p:txBody>
          <a:bodyPr/>
          <a:lstStyle/>
          <a:p>
            <a:r>
              <a:rPr lang="en-US" dirty="0"/>
              <a:t>Civil War</a:t>
            </a:r>
          </a:p>
        </p:txBody>
      </p:sp>
      <p:sp>
        <p:nvSpPr>
          <p:cNvPr id="3" name="Content Placeholder 2">
            <a:extLst>
              <a:ext uri="{FF2B5EF4-FFF2-40B4-BE49-F238E27FC236}">
                <a16:creationId xmlns:a16="http://schemas.microsoft.com/office/drawing/2014/main" id="{D5DFB869-C0C3-3C9A-7B73-8CA9B9039EA0}"/>
              </a:ext>
            </a:extLst>
          </p:cNvPr>
          <p:cNvSpPr>
            <a:spLocks noGrp="1"/>
          </p:cNvSpPr>
          <p:nvPr>
            <p:ph sz="half" idx="1"/>
          </p:nvPr>
        </p:nvSpPr>
        <p:spPr/>
        <p:txBody>
          <a:bodyPr/>
          <a:lstStyle/>
          <a:p>
            <a:r>
              <a:rPr lang="en-US" dirty="0"/>
              <a:t>Like most countries who were colonized, trying to find what people group will be in charge is hard and civil war took place.  The country became independent in 1961, but the war lasted from 1991-2002 and thousands were killed and millions fled the country.  The country is still trying to recover. </a:t>
            </a:r>
          </a:p>
        </p:txBody>
      </p:sp>
      <p:sp>
        <p:nvSpPr>
          <p:cNvPr id="4" name="Content Placeholder 3">
            <a:extLst>
              <a:ext uri="{FF2B5EF4-FFF2-40B4-BE49-F238E27FC236}">
                <a16:creationId xmlns:a16="http://schemas.microsoft.com/office/drawing/2014/main" id="{9B69D52B-1782-C9F6-CD75-DC83F39AD253}"/>
              </a:ext>
            </a:extLst>
          </p:cNvPr>
          <p:cNvSpPr>
            <a:spLocks noGrp="1"/>
          </p:cNvSpPr>
          <p:nvPr>
            <p:ph sz="half" idx="2"/>
          </p:nvPr>
        </p:nvSpPr>
        <p:spPr/>
        <p:txBody>
          <a:bodyPr/>
          <a:lstStyle/>
          <a:p>
            <a:endParaRPr lang="en-US"/>
          </a:p>
        </p:txBody>
      </p:sp>
    </p:spTree>
    <p:extLst>
      <p:ext uri="{BB962C8B-B14F-4D97-AF65-F5344CB8AC3E}">
        <p14:creationId xmlns:p14="http://schemas.microsoft.com/office/powerpoint/2010/main" val="4070059016"/>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8135" name="Rectangle 48134">
            <a:extLst>
              <a:ext uri="{FF2B5EF4-FFF2-40B4-BE49-F238E27FC236}">
                <a16:creationId xmlns:a16="http://schemas.microsoft.com/office/drawing/2014/main" id="{ECC07320-C2CA-4E29-8481-9D9E143C778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8130" name="Picture 2" descr="Currency of Mauritania — Young Pioneer Tours">
            <a:extLst>
              <a:ext uri="{FF2B5EF4-FFF2-40B4-BE49-F238E27FC236}">
                <a16:creationId xmlns:a16="http://schemas.microsoft.com/office/drawing/2014/main" id="{BA1DEF4B-ED6B-FE11-369B-8197D7F8032A}"/>
              </a:ext>
            </a:extLst>
          </p:cNvPr>
          <p:cNvPicPr>
            <a:picLocks noGrp="1" noChangeAspect="1" noChangeArrowheads="1"/>
          </p:cNvPicPr>
          <p:nvPr>
            <p:ph sz="half" idx="1"/>
          </p:nvPr>
        </p:nvPicPr>
        <p:blipFill rotWithShape="1">
          <a:blip r:embed="rId2">
            <a:extLst>
              <a:ext uri="{28A0092B-C50C-407E-A947-70E740481C1C}">
                <a14:useLocalDpi xmlns:a14="http://schemas.microsoft.com/office/drawing/2010/main" val="0"/>
              </a:ext>
            </a:extLst>
          </a:blip>
          <a:srcRect t="18967" b="10110"/>
          <a:stretch/>
        </p:blipFill>
        <p:spPr bwMode="auto">
          <a:xfrm>
            <a:off x="2522358" y="10"/>
            <a:ext cx="9669642" cy="6857990"/>
          </a:xfrm>
          <a:prstGeom prst="rect">
            <a:avLst/>
          </a:prstGeom>
          <a:noFill/>
          <a:extLst>
            <a:ext uri="{909E8E84-426E-40DD-AFC4-6F175D3DCCD1}">
              <a14:hiddenFill xmlns:a14="http://schemas.microsoft.com/office/drawing/2010/main">
                <a:solidFill>
                  <a:srgbClr val="FFFFFF"/>
                </a:solidFill>
              </a14:hiddenFill>
            </a:ext>
          </a:extLst>
        </p:spPr>
      </p:pic>
      <p:sp>
        <p:nvSpPr>
          <p:cNvPr id="48137" name="Rectangle 48136">
            <a:extLst>
              <a:ext uri="{FF2B5EF4-FFF2-40B4-BE49-F238E27FC236}">
                <a16:creationId xmlns:a16="http://schemas.microsoft.com/office/drawing/2014/main" id="{178FB36B-5BFE-42CA-BC60-1115E0D95E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5FFEAA47-507C-451F-8A2A-77116B790D90}"/>
              </a:ext>
            </a:extLst>
          </p:cNvPr>
          <p:cNvSpPr>
            <a:spLocks noGrp="1"/>
          </p:cNvSpPr>
          <p:nvPr>
            <p:ph type="title"/>
          </p:nvPr>
        </p:nvSpPr>
        <p:spPr>
          <a:xfrm>
            <a:off x="952228" y="743447"/>
            <a:ext cx="3973385" cy="3692028"/>
          </a:xfrm>
          <a:noFill/>
        </p:spPr>
        <p:txBody>
          <a:bodyPr vert="horz" lIns="91440" tIns="45720" rIns="91440" bIns="45720" rtlCol="0" anchor="b">
            <a:normAutofit/>
          </a:bodyPr>
          <a:lstStyle/>
          <a:p>
            <a:r>
              <a:rPr lang="en-US" sz="5200"/>
              <a:t>Currency</a:t>
            </a:r>
          </a:p>
        </p:txBody>
      </p:sp>
      <p:sp>
        <p:nvSpPr>
          <p:cNvPr id="4" name="Content Placeholder 3">
            <a:extLst>
              <a:ext uri="{FF2B5EF4-FFF2-40B4-BE49-F238E27FC236}">
                <a16:creationId xmlns:a16="http://schemas.microsoft.com/office/drawing/2014/main" id="{975132C0-9FFF-4EA7-A4E4-DE5D6B666C84}"/>
              </a:ext>
            </a:extLst>
          </p:cNvPr>
          <p:cNvSpPr>
            <a:spLocks noGrp="1"/>
          </p:cNvSpPr>
          <p:nvPr>
            <p:ph sz="half" idx="2"/>
          </p:nvPr>
        </p:nvSpPr>
        <p:spPr>
          <a:xfrm>
            <a:off x="952229" y="4629234"/>
            <a:ext cx="3973386" cy="1485319"/>
          </a:xfrm>
          <a:noFill/>
        </p:spPr>
        <p:txBody>
          <a:bodyPr vert="horz" lIns="91440" tIns="45720" rIns="91440" bIns="45720" rtlCol="0">
            <a:normAutofit/>
          </a:bodyPr>
          <a:lstStyle/>
          <a:p>
            <a:pPr marL="0" indent="0">
              <a:buNone/>
            </a:pPr>
            <a:r>
              <a:rPr lang="en-US" sz="2400"/>
              <a:t>Mauritanian Ouguiya</a:t>
            </a:r>
          </a:p>
        </p:txBody>
      </p:sp>
    </p:spTree>
    <p:extLst>
      <p:ext uri="{BB962C8B-B14F-4D97-AF65-F5344CB8AC3E}">
        <p14:creationId xmlns:p14="http://schemas.microsoft.com/office/powerpoint/2010/main" val="42201702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9159" name="Down Arrow 7">
            <a:extLst>
              <a:ext uri="{FF2B5EF4-FFF2-40B4-BE49-F238E27FC236}">
                <a16:creationId xmlns:a16="http://schemas.microsoft.com/office/drawing/2014/main" id="{D4771268-CB57-404A-9271-370EB28F60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800100" y="1491343"/>
            <a:ext cx="3333749" cy="3499103"/>
          </a:xfrm>
          <a:prstGeom prst="downArrow">
            <a:avLst>
              <a:gd name="adj1" fmla="val 100000"/>
              <a:gd name="adj2" fmla="val 15788"/>
            </a:avLst>
          </a:prstGeom>
          <a:solidFill>
            <a:srgbClr val="404040"/>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92EFC0D-C5EB-4FC2-964A-7258B127C274}"/>
              </a:ext>
            </a:extLst>
          </p:cNvPr>
          <p:cNvSpPr>
            <a:spLocks noGrp="1"/>
          </p:cNvSpPr>
          <p:nvPr>
            <p:ph type="title"/>
          </p:nvPr>
        </p:nvSpPr>
        <p:spPr>
          <a:xfrm>
            <a:off x="1028700" y="1967266"/>
            <a:ext cx="2628900" cy="2547257"/>
          </a:xfrm>
          <a:noFill/>
        </p:spPr>
        <p:txBody>
          <a:bodyPr vert="horz" lIns="91440" tIns="45720" rIns="91440" bIns="45720" rtlCol="0" anchor="ctr">
            <a:normAutofit/>
          </a:bodyPr>
          <a:lstStyle/>
          <a:p>
            <a:pPr algn="ctr"/>
            <a:r>
              <a:rPr lang="en-US" sz="3600" kern="1200">
                <a:solidFill>
                  <a:srgbClr val="FFFFFF"/>
                </a:solidFill>
                <a:latin typeface="+mj-lt"/>
                <a:ea typeface="+mj-ea"/>
                <a:cs typeface="+mj-cs"/>
              </a:rPr>
              <a:t>Religion</a:t>
            </a:r>
          </a:p>
        </p:txBody>
      </p:sp>
      <p:pic>
        <p:nvPicPr>
          <p:cNvPr id="49154" name="Picture 2" descr="Mauritania - Sunni Muslim, Sufi Brotherhoods, and the Empty Quarter |  Britannica">
            <a:extLst>
              <a:ext uri="{FF2B5EF4-FFF2-40B4-BE49-F238E27FC236}">
                <a16:creationId xmlns:a16="http://schemas.microsoft.com/office/drawing/2014/main" id="{FF3C49A4-0DDA-5159-DE92-B5C8BFCD2C6C}"/>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bwMode="auto">
          <a:xfrm>
            <a:off x="4777316" y="1393625"/>
            <a:ext cx="6780700" cy="40684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36888297"/>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F38F32-FA6C-485A-A31F-416CB39C7AB0}"/>
              </a:ext>
            </a:extLst>
          </p:cNvPr>
          <p:cNvSpPr>
            <a:spLocks noGrp="1"/>
          </p:cNvSpPr>
          <p:nvPr>
            <p:ph type="title"/>
          </p:nvPr>
        </p:nvSpPr>
        <p:spPr/>
        <p:txBody>
          <a:bodyPr/>
          <a:lstStyle/>
          <a:p>
            <a:r>
              <a:rPr lang="en-US" dirty="0"/>
              <a:t>Etiquette</a:t>
            </a:r>
          </a:p>
        </p:txBody>
      </p:sp>
      <p:sp>
        <p:nvSpPr>
          <p:cNvPr id="3" name="Content Placeholder 2">
            <a:extLst>
              <a:ext uri="{FF2B5EF4-FFF2-40B4-BE49-F238E27FC236}">
                <a16:creationId xmlns:a16="http://schemas.microsoft.com/office/drawing/2014/main" id="{070C1BF3-0BBD-4AA6-B365-CBA9589D2763}"/>
              </a:ext>
            </a:extLst>
          </p:cNvPr>
          <p:cNvSpPr>
            <a:spLocks noGrp="1"/>
          </p:cNvSpPr>
          <p:nvPr>
            <p:ph sz="half" idx="1"/>
          </p:nvPr>
        </p:nvSpPr>
        <p:spPr/>
        <p:txBody>
          <a:bodyPr/>
          <a:lstStyle/>
          <a:p>
            <a:r>
              <a:rPr lang="en-US" dirty="0"/>
              <a:t>There is very little personal space while speaking, except with members of the opposite gender. </a:t>
            </a:r>
          </a:p>
          <a:p>
            <a:r>
              <a:rPr lang="en-US" dirty="0"/>
              <a:t>Children should not look elders in the eye.</a:t>
            </a:r>
          </a:p>
          <a:p>
            <a:r>
              <a:rPr lang="en-US" dirty="0"/>
              <a:t>No displays of affection in public. </a:t>
            </a:r>
          </a:p>
          <a:p>
            <a:endParaRPr lang="en-US" dirty="0"/>
          </a:p>
        </p:txBody>
      </p:sp>
      <p:sp>
        <p:nvSpPr>
          <p:cNvPr id="4" name="Content Placeholder 3">
            <a:extLst>
              <a:ext uri="{FF2B5EF4-FFF2-40B4-BE49-F238E27FC236}">
                <a16:creationId xmlns:a16="http://schemas.microsoft.com/office/drawing/2014/main" id="{3EE6896E-7181-4DCE-BBDA-9A93E743E6DF}"/>
              </a:ext>
            </a:extLst>
          </p:cNvPr>
          <p:cNvSpPr>
            <a:spLocks noGrp="1"/>
          </p:cNvSpPr>
          <p:nvPr>
            <p:ph sz="half" idx="2"/>
          </p:nvPr>
        </p:nvSpPr>
        <p:spPr/>
        <p:txBody>
          <a:bodyPr/>
          <a:lstStyle/>
          <a:p>
            <a:r>
              <a:rPr lang="en-US" dirty="0"/>
              <a:t>Drinking alcohol is illegal</a:t>
            </a:r>
          </a:p>
          <a:p>
            <a:endParaRPr lang="en-US" dirty="0"/>
          </a:p>
        </p:txBody>
      </p:sp>
    </p:spTree>
    <p:extLst>
      <p:ext uri="{BB962C8B-B14F-4D97-AF65-F5344CB8AC3E}">
        <p14:creationId xmlns:p14="http://schemas.microsoft.com/office/powerpoint/2010/main" val="183038576"/>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50185" name="Rectangle 50184">
            <a:extLst>
              <a:ext uri="{FF2B5EF4-FFF2-40B4-BE49-F238E27FC236}">
                <a16:creationId xmlns:a16="http://schemas.microsoft.com/office/drawing/2014/main" id="{DA21A4AC-5300-4176-B2FB-67830A38070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7044F5D-EA64-47C5-9547-DB78A08BA4E6}"/>
              </a:ext>
            </a:extLst>
          </p:cNvPr>
          <p:cNvSpPr>
            <a:spLocks noGrp="1"/>
          </p:cNvSpPr>
          <p:nvPr>
            <p:ph type="title"/>
          </p:nvPr>
        </p:nvSpPr>
        <p:spPr>
          <a:xfrm>
            <a:off x="640080" y="304800"/>
            <a:ext cx="10908792" cy="1442339"/>
          </a:xfrm>
        </p:spPr>
        <p:txBody>
          <a:bodyPr vert="horz" lIns="91440" tIns="45720" rIns="91440" bIns="45720" rtlCol="0" anchor="b">
            <a:normAutofit/>
          </a:bodyPr>
          <a:lstStyle/>
          <a:p>
            <a:pPr algn="ctr"/>
            <a:r>
              <a:rPr lang="en-US" sz="6600" kern="1200">
                <a:solidFill>
                  <a:schemeClr val="tx1"/>
                </a:solidFill>
                <a:latin typeface="+mj-lt"/>
                <a:ea typeface="+mj-ea"/>
                <a:cs typeface="+mj-cs"/>
              </a:rPr>
              <a:t>Fashion</a:t>
            </a:r>
          </a:p>
        </p:txBody>
      </p:sp>
      <p:sp>
        <p:nvSpPr>
          <p:cNvPr id="50187" name="sketch line">
            <a:extLst>
              <a:ext uri="{FF2B5EF4-FFF2-40B4-BE49-F238E27FC236}">
                <a16:creationId xmlns:a16="http://schemas.microsoft.com/office/drawing/2014/main" id="{5A09F8C8-3B6F-414C-866C-80565B6107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50080" y="1850683"/>
            <a:ext cx="3291840" cy="18288"/>
          </a:xfrm>
          <a:custGeom>
            <a:avLst/>
            <a:gdLst>
              <a:gd name="connsiteX0" fmla="*/ 0 w 3291840"/>
              <a:gd name="connsiteY0" fmla="*/ 0 h 18288"/>
              <a:gd name="connsiteX1" fmla="*/ 658368 w 3291840"/>
              <a:gd name="connsiteY1" fmla="*/ 0 h 18288"/>
              <a:gd name="connsiteX2" fmla="*/ 1283818 w 3291840"/>
              <a:gd name="connsiteY2" fmla="*/ 0 h 18288"/>
              <a:gd name="connsiteX3" fmla="*/ 1909267 w 3291840"/>
              <a:gd name="connsiteY3" fmla="*/ 0 h 18288"/>
              <a:gd name="connsiteX4" fmla="*/ 2633472 w 3291840"/>
              <a:gd name="connsiteY4" fmla="*/ 0 h 18288"/>
              <a:gd name="connsiteX5" fmla="*/ 3291840 w 3291840"/>
              <a:gd name="connsiteY5" fmla="*/ 0 h 18288"/>
              <a:gd name="connsiteX6" fmla="*/ 3291840 w 3291840"/>
              <a:gd name="connsiteY6" fmla="*/ 18288 h 18288"/>
              <a:gd name="connsiteX7" fmla="*/ 2633472 w 3291840"/>
              <a:gd name="connsiteY7" fmla="*/ 18288 h 18288"/>
              <a:gd name="connsiteX8" fmla="*/ 2073859 w 3291840"/>
              <a:gd name="connsiteY8" fmla="*/ 18288 h 18288"/>
              <a:gd name="connsiteX9" fmla="*/ 1448410 w 3291840"/>
              <a:gd name="connsiteY9" fmla="*/ 18288 h 18288"/>
              <a:gd name="connsiteX10" fmla="*/ 822960 w 3291840"/>
              <a:gd name="connsiteY10" fmla="*/ 18288 h 18288"/>
              <a:gd name="connsiteX11" fmla="*/ 0 w 3291840"/>
              <a:gd name="connsiteY11" fmla="*/ 18288 h 18288"/>
              <a:gd name="connsiteX12" fmla="*/ 0 w 329184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91840" h="18288" fill="none" extrusionOk="0">
                <a:moveTo>
                  <a:pt x="0" y="0"/>
                </a:moveTo>
                <a:cubicBezTo>
                  <a:pt x="173077" y="-20031"/>
                  <a:pt x="443104" y="6424"/>
                  <a:pt x="658368" y="0"/>
                </a:cubicBezTo>
                <a:cubicBezTo>
                  <a:pt x="873632" y="-6424"/>
                  <a:pt x="1034028" y="11764"/>
                  <a:pt x="1283818" y="0"/>
                </a:cubicBezTo>
                <a:cubicBezTo>
                  <a:pt x="1533608" y="-11764"/>
                  <a:pt x="1691227" y="-30112"/>
                  <a:pt x="1909267" y="0"/>
                </a:cubicBezTo>
                <a:cubicBezTo>
                  <a:pt x="2127307" y="30112"/>
                  <a:pt x="2272465" y="-18735"/>
                  <a:pt x="2633472" y="0"/>
                </a:cubicBezTo>
                <a:cubicBezTo>
                  <a:pt x="2994479" y="18735"/>
                  <a:pt x="3023324" y="-32030"/>
                  <a:pt x="3291840" y="0"/>
                </a:cubicBezTo>
                <a:cubicBezTo>
                  <a:pt x="3291406" y="7551"/>
                  <a:pt x="3291373" y="9822"/>
                  <a:pt x="3291840" y="18288"/>
                </a:cubicBezTo>
                <a:cubicBezTo>
                  <a:pt x="3048445" y="38989"/>
                  <a:pt x="2846548" y="-14400"/>
                  <a:pt x="2633472" y="18288"/>
                </a:cubicBezTo>
                <a:cubicBezTo>
                  <a:pt x="2420396" y="50976"/>
                  <a:pt x="2304099" y="6336"/>
                  <a:pt x="2073859" y="18288"/>
                </a:cubicBezTo>
                <a:cubicBezTo>
                  <a:pt x="1843619" y="30240"/>
                  <a:pt x="1706926" y="10778"/>
                  <a:pt x="1448410" y="18288"/>
                </a:cubicBezTo>
                <a:cubicBezTo>
                  <a:pt x="1189894" y="25798"/>
                  <a:pt x="1002278" y="8992"/>
                  <a:pt x="822960" y="18288"/>
                </a:cubicBezTo>
                <a:cubicBezTo>
                  <a:pt x="643642" y="27585"/>
                  <a:pt x="307039" y="38051"/>
                  <a:pt x="0" y="18288"/>
                </a:cubicBezTo>
                <a:cubicBezTo>
                  <a:pt x="60" y="11696"/>
                  <a:pt x="66" y="3758"/>
                  <a:pt x="0" y="0"/>
                </a:cubicBezTo>
                <a:close/>
              </a:path>
              <a:path w="3291840" h="18288" stroke="0" extrusionOk="0">
                <a:moveTo>
                  <a:pt x="0" y="0"/>
                </a:moveTo>
                <a:cubicBezTo>
                  <a:pt x="195850" y="28018"/>
                  <a:pt x="434891" y="17390"/>
                  <a:pt x="592531" y="0"/>
                </a:cubicBezTo>
                <a:cubicBezTo>
                  <a:pt x="750171" y="-17390"/>
                  <a:pt x="1018709" y="32200"/>
                  <a:pt x="1316736" y="0"/>
                </a:cubicBezTo>
                <a:cubicBezTo>
                  <a:pt x="1614763" y="-32200"/>
                  <a:pt x="1696480" y="-11367"/>
                  <a:pt x="1876349" y="0"/>
                </a:cubicBezTo>
                <a:cubicBezTo>
                  <a:pt x="2056218" y="11367"/>
                  <a:pt x="2193364" y="13433"/>
                  <a:pt x="2435962" y="0"/>
                </a:cubicBezTo>
                <a:cubicBezTo>
                  <a:pt x="2678560" y="-13433"/>
                  <a:pt x="3010901" y="-42367"/>
                  <a:pt x="3291840" y="0"/>
                </a:cubicBezTo>
                <a:cubicBezTo>
                  <a:pt x="3291758" y="4406"/>
                  <a:pt x="3291751" y="9982"/>
                  <a:pt x="3291840" y="18288"/>
                </a:cubicBezTo>
                <a:cubicBezTo>
                  <a:pt x="3108993" y="14228"/>
                  <a:pt x="2952658" y="46900"/>
                  <a:pt x="2666390" y="18288"/>
                </a:cubicBezTo>
                <a:cubicBezTo>
                  <a:pt x="2380122" y="-10324"/>
                  <a:pt x="2263855" y="41055"/>
                  <a:pt x="2040941" y="18288"/>
                </a:cubicBezTo>
                <a:cubicBezTo>
                  <a:pt x="1818027" y="-4479"/>
                  <a:pt x="1675097" y="6509"/>
                  <a:pt x="1415491" y="18288"/>
                </a:cubicBezTo>
                <a:cubicBezTo>
                  <a:pt x="1155885" y="30068"/>
                  <a:pt x="852976" y="36210"/>
                  <a:pt x="691286" y="18288"/>
                </a:cubicBezTo>
                <a:cubicBezTo>
                  <a:pt x="529596" y="366"/>
                  <a:pt x="187183" y="13912"/>
                  <a:pt x="0" y="18288"/>
                </a:cubicBezTo>
                <a:cubicBezTo>
                  <a:pt x="189" y="14288"/>
                  <a:pt x="-703" y="3747"/>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0180" name="Picture 4" descr="Mauritania - Textile Magazine, Textile News, Apparel News, Fashion News">
            <a:extLst>
              <a:ext uri="{FF2B5EF4-FFF2-40B4-BE49-F238E27FC236}">
                <a16:creationId xmlns:a16="http://schemas.microsoft.com/office/drawing/2014/main" id="{FD301416-D95A-D85C-FC04-31C2626D8CFD}"/>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r="1" b="9453"/>
          <a:stretch/>
        </p:blipFill>
        <p:spPr bwMode="auto">
          <a:xfrm>
            <a:off x="20" y="2665139"/>
            <a:ext cx="6181981" cy="4192863"/>
          </a:xfrm>
          <a:custGeom>
            <a:avLst/>
            <a:gdLst/>
            <a:ahLst/>
            <a:cxnLst/>
            <a:rect l="l" t="t" r="r" b="b"/>
            <a:pathLst>
              <a:path w="6005375" h="4192863">
                <a:moveTo>
                  <a:pt x="5424937" y="874"/>
                </a:moveTo>
                <a:cubicBezTo>
                  <a:pt x="5470440" y="-1251"/>
                  <a:pt x="5516123" y="499"/>
                  <a:pt x="5561495" y="6147"/>
                </a:cubicBezTo>
                <a:cubicBezTo>
                  <a:pt x="5636334" y="13389"/>
                  <a:pt x="5711424" y="18471"/>
                  <a:pt x="5786261" y="26095"/>
                </a:cubicBezTo>
                <a:cubicBezTo>
                  <a:pt x="5819550" y="29525"/>
                  <a:pt x="5853222" y="16820"/>
                  <a:pt x="5886002" y="28509"/>
                </a:cubicBezTo>
                <a:cubicBezTo>
                  <a:pt x="5922214" y="41469"/>
                  <a:pt x="5958870" y="47282"/>
                  <a:pt x="5995622" y="48044"/>
                </a:cubicBezTo>
                <a:lnTo>
                  <a:pt x="5998366" y="47926"/>
                </a:lnTo>
                <a:lnTo>
                  <a:pt x="5995171" y="398504"/>
                </a:lnTo>
                <a:cubicBezTo>
                  <a:pt x="5993433" y="528663"/>
                  <a:pt x="5993035" y="658806"/>
                  <a:pt x="5999656" y="788917"/>
                </a:cubicBezTo>
                <a:cubicBezTo>
                  <a:pt x="6009855" y="990282"/>
                  <a:pt x="6003364" y="1191519"/>
                  <a:pt x="5999656" y="1392757"/>
                </a:cubicBezTo>
                <a:cubicBezTo>
                  <a:pt x="5992506" y="1778706"/>
                  <a:pt x="6003364" y="2164146"/>
                  <a:pt x="5998730" y="2549586"/>
                </a:cubicBezTo>
                <a:cubicBezTo>
                  <a:pt x="5996744" y="2720440"/>
                  <a:pt x="5998994" y="2891040"/>
                  <a:pt x="6003364" y="3061895"/>
                </a:cubicBezTo>
                <a:cubicBezTo>
                  <a:pt x="6009720" y="3305846"/>
                  <a:pt x="5999922" y="3549924"/>
                  <a:pt x="5989196" y="3793749"/>
                </a:cubicBezTo>
                <a:cubicBezTo>
                  <a:pt x="5985594" y="3860794"/>
                  <a:pt x="5984646" y="3927918"/>
                  <a:pt x="5986348" y="3994981"/>
                </a:cubicBezTo>
                <a:lnTo>
                  <a:pt x="5999199" y="4192863"/>
                </a:lnTo>
                <a:lnTo>
                  <a:pt x="0" y="4192863"/>
                </a:lnTo>
                <a:lnTo>
                  <a:pt x="0" y="26225"/>
                </a:lnTo>
                <a:lnTo>
                  <a:pt x="10965" y="23935"/>
                </a:lnTo>
                <a:cubicBezTo>
                  <a:pt x="27502" y="19081"/>
                  <a:pt x="44569" y="16260"/>
                  <a:pt x="61788" y="15549"/>
                </a:cubicBezTo>
                <a:cubicBezTo>
                  <a:pt x="194437" y="-1096"/>
                  <a:pt x="327213" y="3351"/>
                  <a:pt x="460497" y="8815"/>
                </a:cubicBezTo>
                <a:cubicBezTo>
                  <a:pt x="692632" y="18217"/>
                  <a:pt x="925021" y="29144"/>
                  <a:pt x="1157537" y="25841"/>
                </a:cubicBezTo>
                <a:cubicBezTo>
                  <a:pt x="1393484" y="22410"/>
                  <a:pt x="1628922" y="29653"/>
                  <a:pt x="1864615" y="39182"/>
                </a:cubicBezTo>
                <a:cubicBezTo>
                  <a:pt x="1967913" y="43121"/>
                  <a:pt x="2071847" y="47059"/>
                  <a:pt x="2173493" y="17709"/>
                </a:cubicBezTo>
                <a:cubicBezTo>
                  <a:pt x="2196465" y="12334"/>
                  <a:pt x="2220416" y="12855"/>
                  <a:pt x="2243121" y="19234"/>
                </a:cubicBezTo>
                <a:cubicBezTo>
                  <a:pt x="2357219" y="45789"/>
                  <a:pt x="2471952" y="53666"/>
                  <a:pt x="2587321" y="27492"/>
                </a:cubicBezTo>
                <a:cubicBezTo>
                  <a:pt x="2719944" y="-1223"/>
                  <a:pt x="2856455" y="-7360"/>
                  <a:pt x="2991111" y="9323"/>
                </a:cubicBezTo>
                <a:cubicBezTo>
                  <a:pt x="3114231" y="23045"/>
                  <a:pt x="3237985" y="37911"/>
                  <a:pt x="3361358" y="26857"/>
                </a:cubicBezTo>
                <a:cubicBezTo>
                  <a:pt x="3556266" y="9323"/>
                  <a:pt x="3750918" y="24570"/>
                  <a:pt x="3945825" y="29271"/>
                </a:cubicBezTo>
                <a:cubicBezTo>
                  <a:pt x="4010625" y="30796"/>
                  <a:pt x="4075806" y="44137"/>
                  <a:pt x="4140224" y="32193"/>
                </a:cubicBezTo>
                <a:cubicBezTo>
                  <a:pt x="4241744" y="13389"/>
                  <a:pt x="4342120" y="20631"/>
                  <a:pt x="4443766" y="31177"/>
                </a:cubicBezTo>
                <a:cubicBezTo>
                  <a:pt x="4638419" y="51507"/>
                  <a:pt x="4832945" y="61290"/>
                  <a:pt x="5026708" y="23172"/>
                </a:cubicBezTo>
                <a:cubicBezTo>
                  <a:pt x="5086807" y="11229"/>
                  <a:pt x="5146524" y="4368"/>
                  <a:pt x="5207640" y="20377"/>
                </a:cubicBezTo>
                <a:cubicBezTo>
                  <a:pt x="5234626" y="26539"/>
                  <a:pt x="5262719" y="26019"/>
                  <a:pt x="5289465" y="18853"/>
                </a:cubicBezTo>
                <a:cubicBezTo>
                  <a:pt x="5334113" y="9000"/>
                  <a:pt x="5379435" y="2999"/>
                  <a:pt x="5424937" y="874"/>
                </a:cubicBezTo>
                <a:close/>
              </a:path>
            </a:pathLst>
          </a:custGeom>
          <a:noFill/>
          <a:extLst>
            <a:ext uri="{909E8E84-426E-40DD-AFC4-6F175D3DCCD1}">
              <a14:hiddenFill xmlns:a14="http://schemas.microsoft.com/office/drawing/2010/main">
                <a:solidFill>
                  <a:srgbClr val="FFFFFF"/>
                </a:solidFill>
              </a14:hiddenFill>
            </a:ext>
          </a:extLst>
        </p:spPr>
      </p:pic>
      <p:pic>
        <p:nvPicPr>
          <p:cNvPr id="50178" name="Picture 2" descr="Mauritania | Traditional dresses, African culture, Traditional outfits">
            <a:extLst>
              <a:ext uri="{FF2B5EF4-FFF2-40B4-BE49-F238E27FC236}">
                <a16:creationId xmlns:a16="http://schemas.microsoft.com/office/drawing/2014/main" id="{55CD39EC-C777-9D86-6CEF-9BF1D52B5ED3}"/>
              </a:ext>
            </a:extLst>
          </p:cNvPr>
          <p:cNvPicPr>
            <a:picLocks noGrp="1" noChangeAspect="1" noChangeArrowheads="1"/>
          </p:cNvPicPr>
          <p:nvPr>
            <p:ph sz="half" idx="1"/>
          </p:nvPr>
        </p:nvPicPr>
        <p:blipFill rotWithShape="1">
          <a:blip r:embed="rId3">
            <a:extLst>
              <a:ext uri="{28A0092B-C50C-407E-A947-70E740481C1C}">
                <a14:useLocalDpi xmlns:a14="http://schemas.microsoft.com/office/drawing/2010/main" val="0"/>
              </a:ext>
            </a:extLst>
          </a:blip>
          <a:srcRect t="1565" b="6491"/>
          <a:stretch/>
        </p:blipFill>
        <p:spPr bwMode="auto">
          <a:xfrm>
            <a:off x="6096001" y="2654313"/>
            <a:ext cx="6096002" cy="4203687"/>
          </a:xfrm>
          <a:custGeom>
            <a:avLst/>
            <a:gdLst/>
            <a:ahLst/>
            <a:cxnLst/>
            <a:rect l="l" t="t" r="r" b="b"/>
            <a:pathLst>
              <a:path w="6006951" h="4203687">
                <a:moveTo>
                  <a:pt x="1041516" y="879"/>
                </a:moveTo>
                <a:cubicBezTo>
                  <a:pt x="1141687" y="5084"/>
                  <a:pt x="1240768" y="23261"/>
                  <a:pt x="1340635" y="31075"/>
                </a:cubicBezTo>
                <a:cubicBezTo>
                  <a:pt x="1435675" y="38571"/>
                  <a:pt x="1530714" y="49499"/>
                  <a:pt x="1626262" y="34506"/>
                </a:cubicBezTo>
                <a:cubicBezTo>
                  <a:pt x="1719980" y="21762"/>
                  <a:pt x="1814765" y="18776"/>
                  <a:pt x="1909093" y="25612"/>
                </a:cubicBezTo>
                <a:cubicBezTo>
                  <a:pt x="2013408" y="30821"/>
                  <a:pt x="2117468" y="48101"/>
                  <a:pt x="2222418" y="33616"/>
                </a:cubicBezTo>
                <a:cubicBezTo>
                  <a:pt x="2235644" y="32269"/>
                  <a:pt x="2248998" y="34010"/>
                  <a:pt x="2261425" y="38699"/>
                </a:cubicBezTo>
                <a:cubicBezTo>
                  <a:pt x="2302223" y="52255"/>
                  <a:pt x="2346173" y="53094"/>
                  <a:pt x="2387466" y="41113"/>
                </a:cubicBezTo>
                <a:cubicBezTo>
                  <a:pt x="2439687" y="27213"/>
                  <a:pt x="2494525" y="26297"/>
                  <a:pt x="2547178" y="38445"/>
                </a:cubicBezTo>
                <a:cubicBezTo>
                  <a:pt x="2625446" y="55470"/>
                  <a:pt x="2703968" y="72242"/>
                  <a:pt x="2785412" y="58266"/>
                </a:cubicBezTo>
                <a:cubicBezTo>
                  <a:pt x="2832805" y="50261"/>
                  <a:pt x="2876767" y="30821"/>
                  <a:pt x="2923524" y="21673"/>
                </a:cubicBezTo>
                <a:cubicBezTo>
                  <a:pt x="3058205" y="-4628"/>
                  <a:pt x="3194158" y="3249"/>
                  <a:pt x="3330110" y="12143"/>
                </a:cubicBezTo>
                <a:cubicBezTo>
                  <a:pt x="3462886" y="20910"/>
                  <a:pt x="3595026" y="38952"/>
                  <a:pt x="3728564" y="36284"/>
                </a:cubicBezTo>
                <a:cubicBezTo>
                  <a:pt x="3756999" y="36500"/>
                  <a:pt x="3785372" y="38876"/>
                  <a:pt x="3813438" y="43400"/>
                </a:cubicBezTo>
                <a:cubicBezTo>
                  <a:pt x="3917626" y="57122"/>
                  <a:pt x="4022322" y="70082"/>
                  <a:pt x="4125366" y="42383"/>
                </a:cubicBezTo>
                <a:cubicBezTo>
                  <a:pt x="4217750" y="17340"/>
                  <a:pt x="4314149" y="10695"/>
                  <a:pt x="4409087" y="22816"/>
                </a:cubicBezTo>
                <a:cubicBezTo>
                  <a:pt x="4534099" y="39194"/>
                  <a:pt x="4660458" y="42777"/>
                  <a:pt x="4786195" y="33489"/>
                </a:cubicBezTo>
                <a:cubicBezTo>
                  <a:pt x="4825659" y="29563"/>
                  <a:pt x="4865339" y="28153"/>
                  <a:pt x="4904994" y="29296"/>
                </a:cubicBezTo>
                <a:cubicBezTo>
                  <a:pt x="5194178" y="42510"/>
                  <a:pt x="5484252" y="25103"/>
                  <a:pt x="5772928" y="55851"/>
                </a:cubicBezTo>
                <a:cubicBezTo>
                  <a:pt x="5818560" y="61232"/>
                  <a:pt x="5864504" y="61626"/>
                  <a:pt x="5909961" y="57111"/>
                </a:cubicBezTo>
                <a:lnTo>
                  <a:pt x="6006951" y="36719"/>
                </a:lnTo>
                <a:lnTo>
                  <a:pt x="6006951" y="4203687"/>
                </a:lnTo>
                <a:lnTo>
                  <a:pt x="11720" y="4203687"/>
                </a:lnTo>
                <a:lnTo>
                  <a:pt x="11786" y="4203489"/>
                </a:lnTo>
                <a:cubicBezTo>
                  <a:pt x="27809" y="3962716"/>
                  <a:pt x="39197" y="3721434"/>
                  <a:pt x="15626" y="3481297"/>
                </a:cubicBezTo>
                <a:cubicBezTo>
                  <a:pt x="-847" y="3334800"/>
                  <a:pt x="-4304" y="3187234"/>
                  <a:pt x="5296" y="3040178"/>
                </a:cubicBezTo>
                <a:cubicBezTo>
                  <a:pt x="11786" y="2956021"/>
                  <a:pt x="18539" y="2871864"/>
                  <a:pt x="22776" y="2787582"/>
                </a:cubicBezTo>
                <a:cubicBezTo>
                  <a:pt x="28180" y="2667690"/>
                  <a:pt x="25173" y="2547584"/>
                  <a:pt x="13771" y="2428074"/>
                </a:cubicBezTo>
                <a:cubicBezTo>
                  <a:pt x="4237" y="2336939"/>
                  <a:pt x="3177" y="2245180"/>
                  <a:pt x="10593" y="2153867"/>
                </a:cubicBezTo>
                <a:cubicBezTo>
                  <a:pt x="25690" y="1998396"/>
                  <a:pt x="9931" y="1842923"/>
                  <a:pt x="5032" y="1687576"/>
                </a:cubicBezTo>
                <a:cubicBezTo>
                  <a:pt x="-3577" y="1401802"/>
                  <a:pt x="20393" y="1116155"/>
                  <a:pt x="9666" y="830380"/>
                </a:cubicBezTo>
                <a:cubicBezTo>
                  <a:pt x="3841" y="689018"/>
                  <a:pt x="16420" y="547783"/>
                  <a:pt x="9666" y="406421"/>
                </a:cubicBezTo>
                <a:cubicBezTo>
                  <a:pt x="4105" y="305866"/>
                  <a:pt x="397" y="205310"/>
                  <a:pt x="4105" y="104628"/>
                </a:cubicBezTo>
                <a:lnTo>
                  <a:pt x="8821" y="33297"/>
                </a:lnTo>
                <a:lnTo>
                  <a:pt x="35743" y="28771"/>
                </a:lnTo>
                <a:cubicBezTo>
                  <a:pt x="151314" y="14091"/>
                  <a:pt x="268377" y="13376"/>
                  <a:pt x="384397" y="26755"/>
                </a:cubicBezTo>
                <a:cubicBezTo>
                  <a:pt x="448561" y="35141"/>
                  <a:pt x="512980" y="47847"/>
                  <a:pt x="578287" y="35141"/>
                </a:cubicBezTo>
                <a:cubicBezTo>
                  <a:pt x="584437" y="34048"/>
                  <a:pt x="590625" y="36818"/>
                  <a:pt x="593916" y="42129"/>
                </a:cubicBezTo>
                <a:cubicBezTo>
                  <a:pt x="626188" y="81517"/>
                  <a:pt x="668117" y="80246"/>
                  <a:pt x="710936" y="67541"/>
                </a:cubicBezTo>
                <a:cubicBezTo>
                  <a:pt x="739041" y="58837"/>
                  <a:pt x="766587" y="48406"/>
                  <a:pt x="793396" y="36284"/>
                </a:cubicBezTo>
                <a:cubicBezTo>
                  <a:pt x="840332" y="16819"/>
                  <a:pt x="890189" y="5308"/>
                  <a:pt x="940911" y="2233"/>
                </a:cubicBezTo>
                <a:cubicBezTo>
                  <a:pt x="974613" y="-372"/>
                  <a:pt x="1008125" y="-522"/>
                  <a:pt x="1041516" y="879"/>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86469260"/>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51211" name="Rectangle 51206">
            <a:extLst>
              <a:ext uri="{FF2B5EF4-FFF2-40B4-BE49-F238E27FC236}">
                <a16:creationId xmlns:a16="http://schemas.microsoft.com/office/drawing/2014/main" id="{71B2258F-86CA-4D4D-8270-BC05FCDEBF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7999"/>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1202" name="Picture 2" descr="Mauritania in good shape for TotalEnergies AFCON – Da Rosa - Pan-Africa  Football">
            <a:extLst>
              <a:ext uri="{FF2B5EF4-FFF2-40B4-BE49-F238E27FC236}">
                <a16:creationId xmlns:a16="http://schemas.microsoft.com/office/drawing/2014/main" id="{48550657-5DA5-D5CC-0B64-9954BD6B7429}"/>
              </a:ext>
            </a:extLst>
          </p:cNvPr>
          <p:cNvPicPr>
            <a:picLocks noGrp="1" noChangeAspect="1" noChangeArrowheads="1"/>
          </p:cNvPicPr>
          <p:nvPr>
            <p:ph sz="half" idx="2"/>
          </p:nvPr>
        </p:nvPicPr>
        <p:blipFill rotWithShape="1">
          <a:blip r:embed="rId2">
            <a:alphaModFix amt="50000"/>
            <a:extLst>
              <a:ext uri="{28A0092B-C50C-407E-A947-70E740481C1C}">
                <a14:useLocalDpi xmlns:a14="http://schemas.microsoft.com/office/drawing/2010/main" val="0"/>
              </a:ext>
            </a:extLst>
          </a:blip>
          <a:srcRect t="1747"/>
          <a:stretch/>
        </p:blipFill>
        <p:spPr bwMode="auto">
          <a:xfrm>
            <a:off x="20" y="1"/>
            <a:ext cx="12191980" cy="685799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6AAB5C91-55D8-45BF-8DD8-222751538821}"/>
              </a:ext>
            </a:extLst>
          </p:cNvPr>
          <p:cNvSpPr>
            <a:spLocks noGrp="1"/>
          </p:cNvSpPr>
          <p:nvPr>
            <p:ph type="title"/>
          </p:nvPr>
        </p:nvSpPr>
        <p:spPr>
          <a:xfrm>
            <a:off x="1524000" y="1122362"/>
            <a:ext cx="9144000" cy="2900518"/>
          </a:xfrm>
        </p:spPr>
        <p:txBody>
          <a:bodyPr vert="horz" lIns="91440" tIns="45720" rIns="91440" bIns="45720" rtlCol="0" anchor="b">
            <a:normAutofit/>
          </a:bodyPr>
          <a:lstStyle/>
          <a:p>
            <a:pPr algn="ctr"/>
            <a:r>
              <a:rPr lang="en-US" sz="6000">
                <a:solidFill>
                  <a:srgbClr val="FFFFFF"/>
                </a:solidFill>
              </a:rPr>
              <a:t>Sports</a:t>
            </a:r>
          </a:p>
        </p:txBody>
      </p:sp>
      <p:sp>
        <p:nvSpPr>
          <p:cNvPr id="3" name="Content Placeholder 2">
            <a:extLst>
              <a:ext uri="{FF2B5EF4-FFF2-40B4-BE49-F238E27FC236}">
                <a16:creationId xmlns:a16="http://schemas.microsoft.com/office/drawing/2014/main" id="{8D7AE94E-BE9A-4DC3-A2AE-1D0E1FBFED2E}"/>
              </a:ext>
            </a:extLst>
          </p:cNvPr>
          <p:cNvSpPr>
            <a:spLocks noGrp="1"/>
          </p:cNvSpPr>
          <p:nvPr>
            <p:ph sz="half" idx="1"/>
          </p:nvPr>
        </p:nvSpPr>
        <p:spPr>
          <a:xfrm>
            <a:off x="1524000" y="4159404"/>
            <a:ext cx="9144000" cy="1098395"/>
          </a:xfrm>
        </p:spPr>
        <p:txBody>
          <a:bodyPr vert="horz" lIns="91440" tIns="45720" rIns="91440" bIns="45720" rtlCol="0">
            <a:normAutofit/>
          </a:bodyPr>
          <a:lstStyle/>
          <a:p>
            <a:pPr marL="0" indent="0" algn="ctr">
              <a:buNone/>
            </a:pPr>
            <a:r>
              <a:rPr lang="en-US" sz="2400">
                <a:solidFill>
                  <a:srgbClr val="FFFFFF"/>
                </a:solidFill>
              </a:rPr>
              <a:t>Soccer, boxing, basketball, etc. </a:t>
            </a:r>
          </a:p>
        </p:txBody>
      </p:sp>
    </p:spTree>
    <p:extLst>
      <p:ext uri="{BB962C8B-B14F-4D97-AF65-F5344CB8AC3E}">
        <p14:creationId xmlns:p14="http://schemas.microsoft.com/office/powerpoint/2010/main" val="536662446"/>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52233" name="Rectangle 52232">
            <a:extLst>
              <a:ext uri="{FF2B5EF4-FFF2-40B4-BE49-F238E27FC236}">
                <a16:creationId xmlns:a16="http://schemas.microsoft.com/office/drawing/2014/main" id="{D1D34770-47A8-402C-AF23-2B653F2D88C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D79C312-87AA-4C97-AEEF-8C062F4C11D0}"/>
              </a:ext>
            </a:extLst>
          </p:cNvPr>
          <p:cNvSpPr>
            <a:spLocks noGrp="1"/>
          </p:cNvSpPr>
          <p:nvPr>
            <p:ph type="title"/>
          </p:nvPr>
        </p:nvSpPr>
        <p:spPr>
          <a:xfrm>
            <a:off x="836679" y="723898"/>
            <a:ext cx="6002110" cy="1495425"/>
          </a:xfrm>
        </p:spPr>
        <p:txBody>
          <a:bodyPr vert="horz" lIns="91440" tIns="45720" rIns="91440" bIns="45720" rtlCol="0" anchor="ctr">
            <a:normAutofit/>
          </a:bodyPr>
          <a:lstStyle/>
          <a:p>
            <a:r>
              <a:rPr lang="en-US" sz="4000"/>
              <a:t>Food</a:t>
            </a:r>
          </a:p>
        </p:txBody>
      </p:sp>
      <p:sp>
        <p:nvSpPr>
          <p:cNvPr id="4" name="Content Placeholder 3">
            <a:extLst>
              <a:ext uri="{FF2B5EF4-FFF2-40B4-BE49-F238E27FC236}">
                <a16:creationId xmlns:a16="http://schemas.microsoft.com/office/drawing/2014/main" id="{E5C4CA77-A86B-4069-8085-351C7ED13EAD}"/>
              </a:ext>
            </a:extLst>
          </p:cNvPr>
          <p:cNvSpPr>
            <a:spLocks noGrp="1"/>
          </p:cNvSpPr>
          <p:nvPr>
            <p:ph sz="half" idx="2"/>
          </p:nvPr>
        </p:nvSpPr>
        <p:spPr>
          <a:xfrm>
            <a:off x="836680" y="2405067"/>
            <a:ext cx="6002110" cy="3729034"/>
          </a:xfrm>
        </p:spPr>
        <p:txBody>
          <a:bodyPr vert="horz" lIns="91440" tIns="45720" rIns="91440" bIns="45720" rtlCol="0">
            <a:normAutofit/>
          </a:bodyPr>
          <a:lstStyle/>
          <a:p>
            <a:r>
              <a:rPr lang="en-US" sz="2000"/>
              <a:t>Tawarikh</a:t>
            </a:r>
          </a:p>
          <a:p>
            <a:r>
              <a:rPr lang="en-US" sz="2000"/>
              <a:t>Thieboudienne</a:t>
            </a:r>
          </a:p>
          <a:p>
            <a:r>
              <a:rPr lang="en-US" sz="2000"/>
              <a:t>Samak mutabal </a:t>
            </a:r>
          </a:p>
          <a:p>
            <a:r>
              <a:rPr lang="en-US" sz="2000"/>
              <a:t>Fish balls</a:t>
            </a:r>
          </a:p>
          <a:p>
            <a:r>
              <a:rPr lang="en-US" sz="2000"/>
              <a:t>Dried fish</a:t>
            </a:r>
          </a:p>
        </p:txBody>
      </p:sp>
      <p:pic>
        <p:nvPicPr>
          <p:cNvPr id="52228" name="Picture 4" descr="Mauritanian cuisine - Wikipedia">
            <a:extLst>
              <a:ext uri="{FF2B5EF4-FFF2-40B4-BE49-F238E27FC236}">
                <a16:creationId xmlns:a16="http://schemas.microsoft.com/office/drawing/2014/main" id="{141C39E5-A9AE-800B-BBE6-3D8FC6DE8BF5}"/>
              </a:ext>
            </a:extLst>
          </p:cNvPr>
          <p:cNvPicPr>
            <a:picLocks noGrp="1" noChangeAspect="1" noChangeArrowheads="1"/>
          </p:cNvPicPr>
          <p:nvPr>
            <p:ph sz="half" idx="1"/>
          </p:nvPr>
        </p:nvPicPr>
        <p:blipFill rotWithShape="1">
          <a:blip r:embed="rId2">
            <a:extLst>
              <a:ext uri="{28A0092B-C50C-407E-A947-70E740481C1C}">
                <a14:useLocalDpi xmlns:a14="http://schemas.microsoft.com/office/drawing/2010/main" val="0"/>
              </a:ext>
            </a:extLst>
          </a:blip>
          <a:srcRect l="2934"/>
          <a:stretch/>
        </p:blipFill>
        <p:spPr bwMode="auto">
          <a:xfrm>
            <a:off x="7199440" y="10"/>
            <a:ext cx="4992560" cy="6857990"/>
          </a:xfrm>
          <a:prstGeom prst="rect">
            <a:avLst/>
          </a:prstGeom>
          <a:noFill/>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70856909"/>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277336-356D-4D4B-9D47-6A26FE841CA6}"/>
              </a:ext>
            </a:extLst>
          </p:cNvPr>
          <p:cNvSpPr>
            <a:spLocks noGrp="1"/>
          </p:cNvSpPr>
          <p:nvPr>
            <p:ph type="title"/>
          </p:nvPr>
        </p:nvSpPr>
        <p:spPr/>
        <p:txBody>
          <a:bodyPr/>
          <a:lstStyle/>
          <a:p>
            <a:r>
              <a:rPr lang="en-US" dirty="0"/>
              <a:t>Music</a:t>
            </a:r>
          </a:p>
        </p:txBody>
      </p:sp>
      <p:sp>
        <p:nvSpPr>
          <p:cNvPr id="3" name="Content Placeholder 2">
            <a:extLst>
              <a:ext uri="{FF2B5EF4-FFF2-40B4-BE49-F238E27FC236}">
                <a16:creationId xmlns:a16="http://schemas.microsoft.com/office/drawing/2014/main" id="{C1951244-86C4-475A-8353-8B523D569040}"/>
              </a:ext>
            </a:extLst>
          </p:cNvPr>
          <p:cNvSpPr>
            <a:spLocks noGrp="1"/>
          </p:cNvSpPr>
          <p:nvPr>
            <p:ph sz="half" idx="1"/>
          </p:nvPr>
        </p:nvSpPr>
        <p:spPr/>
        <p:txBody>
          <a:bodyPr/>
          <a:lstStyle/>
          <a:p>
            <a:r>
              <a:rPr lang="en-US" dirty="0"/>
              <a:t>Al-</a:t>
            </a:r>
            <a:r>
              <a:rPr lang="en-US" dirty="0" err="1"/>
              <a:t>bayda</a:t>
            </a:r>
            <a:r>
              <a:rPr lang="en-US" dirty="0"/>
              <a:t>– “The white way”– delicate and refined music.  </a:t>
            </a:r>
          </a:p>
          <a:p>
            <a:r>
              <a:rPr lang="en-US" dirty="0"/>
              <a:t>Al-</a:t>
            </a:r>
            <a:r>
              <a:rPr lang="en-US" dirty="0" err="1"/>
              <a:t>kahla</a:t>
            </a:r>
            <a:r>
              <a:rPr lang="en-US" dirty="0"/>
              <a:t>– “the black way”  associated with roots and masculine music</a:t>
            </a:r>
          </a:p>
          <a:p>
            <a:r>
              <a:rPr lang="en-US" dirty="0" err="1"/>
              <a:t>Haratin</a:t>
            </a:r>
            <a:r>
              <a:rPr lang="en-US" dirty="0"/>
              <a:t>– the mixed or “spotted” way</a:t>
            </a:r>
          </a:p>
        </p:txBody>
      </p:sp>
      <p:sp>
        <p:nvSpPr>
          <p:cNvPr id="4" name="Content Placeholder 3">
            <a:extLst>
              <a:ext uri="{FF2B5EF4-FFF2-40B4-BE49-F238E27FC236}">
                <a16:creationId xmlns:a16="http://schemas.microsoft.com/office/drawing/2014/main" id="{1A96566C-FFD5-4B00-83AA-E2FC678FF6A3}"/>
              </a:ext>
            </a:extLst>
          </p:cNvPr>
          <p:cNvSpPr>
            <a:spLocks noGrp="1"/>
          </p:cNvSpPr>
          <p:nvPr>
            <p:ph sz="half" idx="2"/>
          </p:nvPr>
        </p:nvSpPr>
        <p:spPr/>
        <p:txBody>
          <a:bodyPr/>
          <a:lstStyle/>
          <a:p>
            <a:r>
              <a:rPr lang="en-US" dirty="0"/>
              <a:t>An example of Al-</a:t>
            </a:r>
            <a:r>
              <a:rPr lang="en-US" dirty="0" err="1"/>
              <a:t>bayda</a:t>
            </a:r>
            <a:r>
              <a:rPr lang="en-US" dirty="0"/>
              <a:t> </a:t>
            </a:r>
            <a:r>
              <a:rPr lang="en-US" dirty="0">
                <a:hlinkClick r:id="rId2"/>
              </a:rPr>
              <a:t>https://www.youtube.com/watch?v=MFZwtovGQ30</a:t>
            </a:r>
            <a:endParaRPr lang="en-US" dirty="0"/>
          </a:p>
          <a:p>
            <a:endParaRPr lang="en-US" dirty="0"/>
          </a:p>
        </p:txBody>
      </p:sp>
    </p:spTree>
    <p:extLst>
      <p:ext uri="{BB962C8B-B14F-4D97-AF65-F5344CB8AC3E}">
        <p14:creationId xmlns:p14="http://schemas.microsoft.com/office/powerpoint/2010/main" val="78528915"/>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53255" name="Rectangle 53254">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3250" name="Picture 2" descr="Mauritania">
            <a:extLst>
              <a:ext uri="{FF2B5EF4-FFF2-40B4-BE49-F238E27FC236}">
                <a16:creationId xmlns:a16="http://schemas.microsoft.com/office/drawing/2014/main" id="{18CD15B1-4FAF-2CE2-F2CE-386577B3AA70}"/>
              </a:ext>
            </a:extLst>
          </p:cNvPr>
          <p:cNvPicPr>
            <a:picLocks noGrp="1" noChangeAspect="1" noChangeArrowheads="1"/>
          </p:cNvPicPr>
          <p:nvPr>
            <p:ph sz="half" idx="1"/>
          </p:nvPr>
        </p:nvPicPr>
        <p:blipFill rotWithShape="1">
          <a:blip r:embed="rId2">
            <a:extLst>
              <a:ext uri="{28A0092B-C50C-407E-A947-70E740481C1C}">
                <a14:useLocalDpi xmlns:a14="http://schemas.microsoft.com/office/drawing/2010/main" val="0"/>
              </a:ext>
            </a:extLst>
          </a:blip>
          <a:srcRect l="244" r="-1" b="-1"/>
          <a:stretch/>
        </p:blipFill>
        <p:spPr bwMode="auto">
          <a:xfrm>
            <a:off x="1" y="10"/>
            <a:ext cx="9669642" cy="6857990"/>
          </a:xfrm>
          <a:prstGeom prst="rect">
            <a:avLst/>
          </a:prstGeom>
          <a:noFill/>
          <a:extLst>
            <a:ext uri="{909E8E84-426E-40DD-AFC4-6F175D3DCCD1}">
              <a14:hiddenFill xmlns:a14="http://schemas.microsoft.com/office/drawing/2010/main">
                <a:solidFill>
                  <a:srgbClr val="FFFFFF"/>
                </a:solidFill>
              </a14:hiddenFill>
            </a:ext>
          </a:extLst>
        </p:spPr>
      </p:pic>
      <p:sp>
        <p:nvSpPr>
          <p:cNvPr id="53257" name="Rectangle 53256">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125019"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C052FA75-EDCF-4052-B1C4-35C4A360906A}"/>
              </a:ext>
            </a:extLst>
          </p:cNvPr>
          <p:cNvSpPr>
            <a:spLocks noGrp="1"/>
          </p:cNvSpPr>
          <p:nvPr>
            <p:ph type="title"/>
          </p:nvPr>
        </p:nvSpPr>
        <p:spPr>
          <a:xfrm>
            <a:off x="7531610" y="365125"/>
            <a:ext cx="3822189" cy="1899912"/>
          </a:xfrm>
        </p:spPr>
        <p:txBody>
          <a:bodyPr vert="horz" lIns="91440" tIns="45720" rIns="91440" bIns="45720" rtlCol="0" anchor="ctr">
            <a:normAutofit/>
          </a:bodyPr>
          <a:lstStyle/>
          <a:p>
            <a:r>
              <a:rPr lang="en-US" sz="4000"/>
              <a:t>Art</a:t>
            </a:r>
          </a:p>
        </p:txBody>
      </p:sp>
      <p:sp>
        <p:nvSpPr>
          <p:cNvPr id="4" name="Content Placeholder 3">
            <a:extLst>
              <a:ext uri="{FF2B5EF4-FFF2-40B4-BE49-F238E27FC236}">
                <a16:creationId xmlns:a16="http://schemas.microsoft.com/office/drawing/2014/main" id="{5E0E40F5-07E0-4BF0-BB01-C07A90DF4648}"/>
              </a:ext>
            </a:extLst>
          </p:cNvPr>
          <p:cNvSpPr>
            <a:spLocks noGrp="1"/>
          </p:cNvSpPr>
          <p:nvPr>
            <p:ph sz="half" idx="2"/>
          </p:nvPr>
        </p:nvSpPr>
        <p:spPr>
          <a:xfrm>
            <a:off x="7531610" y="2434201"/>
            <a:ext cx="3822189" cy="3742762"/>
          </a:xfrm>
        </p:spPr>
        <p:txBody>
          <a:bodyPr vert="horz" lIns="91440" tIns="45720" rIns="91440" bIns="45720" rtlCol="0">
            <a:normAutofit/>
          </a:bodyPr>
          <a:lstStyle/>
          <a:p>
            <a:r>
              <a:rPr lang="en-US" sz="2000"/>
              <a:t>Fun fact, there isn’t much tourism in the area, so the landscape is relatively untouched.  Art is also not as influenced by the rest of the world.  Rock art, painting, the making of instruments and other textiles are common art mediums.</a:t>
            </a:r>
          </a:p>
          <a:p>
            <a:endParaRPr lang="en-US" sz="2000"/>
          </a:p>
        </p:txBody>
      </p:sp>
    </p:spTree>
    <p:extLst>
      <p:ext uri="{BB962C8B-B14F-4D97-AF65-F5344CB8AC3E}">
        <p14:creationId xmlns:p14="http://schemas.microsoft.com/office/powerpoint/2010/main" val="633480787"/>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811FF1-C070-4D0A-860A-58EDFFCF7557}"/>
              </a:ext>
            </a:extLst>
          </p:cNvPr>
          <p:cNvSpPr>
            <a:spLocks noGrp="1"/>
          </p:cNvSpPr>
          <p:nvPr>
            <p:ph type="title"/>
          </p:nvPr>
        </p:nvSpPr>
        <p:spPr/>
        <p:txBody>
          <a:bodyPr/>
          <a:lstStyle/>
          <a:p>
            <a:r>
              <a:rPr lang="en-US" dirty="0"/>
              <a:t>Literature</a:t>
            </a:r>
          </a:p>
        </p:txBody>
      </p:sp>
      <p:sp>
        <p:nvSpPr>
          <p:cNvPr id="3" name="Content Placeholder 2">
            <a:extLst>
              <a:ext uri="{FF2B5EF4-FFF2-40B4-BE49-F238E27FC236}">
                <a16:creationId xmlns:a16="http://schemas.microsoft.com/office/drawing/2014/main" id="{E05BD007-F68C-422F-B6B4-47831088FA20}"/>
              </a:ext>
            </a:extLst>
          </p:cNvPr>
          <p:cNvSpPr>
            <a:spLocks noGrp="1"/>
          </p:cNvSpPr>
          <p:nvPr>
            <p:ph sz="half" idx="1"/>
          </p:nvPr>
        </p:nvSpPr>
        <p:spPr/>
        <p:txBody>
          <a:bodyPr/>
          <a:lstStyle/>
          <a:p>
            <a:r>
              <a:rPr lang="en-US" dirty="0"/>
              <a:t>The </a:t>
            </a:r>
            <a:r>
              <a:rPr lang="en-US" dirty="0" err="1"/>
              <a:t>Deser</a:t>
            </a:r>
            <a:r>
              <a:rPr lang="en-US" dirty="0"/>
              <a:t> and the Drum, </a:t>
            </a:r>
            <a:r>
              <a:rPr lang="en-US" dirty="0" err="1"/>
              <a:t>Mbarek</a:t>
            </a:r>
            <a:r>
              <a:rPr lang="en-US" dirty="0"/>
              <a:t> </a:t>
            </a:r>
            <a:r>
              <a:rPr lang="en-US" dirty="0" err="1"/>
              <a:t>Ould</a:t>
            </a:r>
            <a:r>
              <a:rPr lang="en-US" dirty="0"/>
              <a:t> </a:t>
            </a:r>
            <a:r>
              <a:rPr lang="en-US" dirty="0" err="1"/>
              <a:t>Beyrouk</a:t>
            </a:r>
            <a:r>
              <a:rPr lang="en-US" dirty="0"/>
              <a:t>.</a:t>
            </a:r>
          </a:p>
          <a:p>
            <a:r>
              <a:rPr lang="en-US" dirty="0"/>
              <a:t>Guantanamo Diary: Restored Edition, </a:t>
            </a:r>
            <a:r>
              <a:rPr lang="en-US" dirty="0" err="1"/>
              <a:t>Mohamedou</a:t>
            </a:r>
            <a:r>
              <a:rPr lang="en-US" dirty="0"/>
              <a:t> </a:t>
            </a:r>
            <a:r>
              <a:rPr lang="en-US" dirty="0" err="1"/>
              <a:t>Ould</a:t>
            </a:r>
            <a:r>
              <a:rPr lang="en-US" dirty="0"/>
              <a:t> Slahi</a:t>
            </a:r>
          </a:p>
          <a:p>
            <a:endParaRPr lang="en-US" dirty="0"/>
          </a:p>
        </p:txBody>
      </p:sp>
      <p:sp>
        <p:nvSpPr>
          <p:cNvPr id="4" name="Content Placeholder 3">
            <a:extLst>
              <a:ext uri="{FF2B5EF4-FFF2-40B4-BE49-F238E27FC236}">
                <a16:creationId xmlns:a16="http://schemas.microsoft.com/office/drawing/2014/main" id="{F289D9C3-0258-4916-86CC-9492CE5F307C}"/>
              </a:ext>
            </a:extLst>
          </p:cNvPr>
          <p:cNvSpPr>
            <a:spLocks noGrp="1"/>
          </p:cNvSpPr>
          <p:nvPr>
            <p:ph sz="half" idx="2"/>
          </p:nvPr>
        </p:nvSpPr>
        <p:spPr/>
        <p:txBody>
          <a:bodyPr/>
          <a:lstStyle/>
          <a:p>
            <a:r>
              <a:rPr lang="en-US" dirty="0"/>
              <a:t>For kids:</a:t>
            </a:r>
          </a:p>
          <a:p>
            <a:r>
              <a:rPr lang="en-US" dirty="0"/>
              <a:t>Deep in the Sahara, Kelly </a:t>
            </a:r>
            <a:r>
              <a:rPr lang="en-US" dirty="0" err="1"/>
              <a:t>Cunnan</a:t>
            </a:r>
            <a:r>
              <a:rPr lang="en-US" dirty="0"/>
              <a:t> and Hoda </a:t>
            </a:r>
            <a:r>
              <a:rPr lang="en-US" dirty="0" err="1"/>
              <a:t>Hadadi</a:t>
            </a:r>
            <a:r>
              <a:rPr lang="en-US" dirty="0"/>
              <a:t> </a:t>
            </a:r>
          </a:p>
        </p:txBody>
      </p:sp>
    </p:spTree>
    <p:extLst>
      <p:ext uri="{BB962C8B-B14F-4D97-AF65-F5344CB8AC3E}">
        <p14:creationId xmlns:p14="http://schemas.microsoft.com/office/powerpoint/2010/main" val="3788382655"/>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4281" name="Rectangle 54280">
            <a:extLst>
              <a:ext uri="{FF2B5EF4-FFF2-40B4-BE49-F238E27FC236}">
                <a16:creationId xmlns:a16="http://schemas.microsoft.com/office/drawing/2014/main" id="{ECEF6C2F-9906-4F89-9B4F-598E9F344B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424281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283" name="Rectangle 54282">
            <a:extLst>
              <a:ext uri="{FF2B5EF4-FFF2-40B4-BE49-F238E27FC236}">
                <a16:creationId xmlns:a16="http://schemas.microsoft.com/office/drawing/2014/main" id="{91E12CD6-A76F-439F-9C98-C0211D8FD81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242816"/>
            <a:ext cx="12192000" cy="261518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4274" name="Picture 2" descr="Traditional and modern stone architecture of Mauritania - Field Study of  the World">
            <a:extLst>
              <a:ext uri="{FF2B5EF4-FFF2-40B4-BE49-F238E27FC236}">
                <a16:creationId xmlns:a16="http://schemas.microsoft.com/office/drawing/2014/main" id="{4C47D777-DC1D-8440-2F30-49B041E360AF}"/>
              </a:ext>
            </a:extLst>
          </p:cNvPr>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652463" y="642938"/>
            <a:ext cx="4941888" cy="3275013"/>
          </a:xfrm>
          <a:prstGeom prst="rect">
            <a:avLst/>
          </a:prstGeom>
          <a:extLst>
            <a:ext uri="{909E8E84-426E-40DD-AFC4-6F175D3DCCD1}">
              <a14:hiddenFill xmlns:a14="http://schemas.microsoft.com/office/drawing/2010/main">
                <a:solidFill>
                  <a:srgbClr val="FFFFFF"/>
                </a:solidFill>
              </a14:hiddenFill>
            </a:ext>
          </a:extLst>
        </p:spPr>
      </p:pic>
      <p:pic>
        <p:nvPicPr>
          <p:cNvPr id="54276" name="Picture 4" descr="Nouakchott Vacation Rentals &amp; Homes - Nouakchott, Mauritania | Airbnb">
            <a:extLst>
              <a:ext uri="{FF2B5EF4-FFF2-40B4-BE49-F238E27FC236}">
                <a16:creationId xmlns:a16="http://schemas.microsoft.com/office/drawing/2014/main" id="{92A880C3-9CD9-9559-2D4E-5BB261E35ACA}"/>
              </a:ext>
            </a:extLst>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5668963" y="658980"/>
            <a:ext cx="5878513" cy="3275013"/>
          </a:xfrm>
          <a:prstGeom prst="rect">
            <a:avLst/>
          </a:prstGeom>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0365D894-80CB-42CB-81CC-E513CF36F1FB}"/>
              </a:ext>
            </a:extLst>
          </p:cNvPr>
          <p:cNvSpPr>
            <a:spLocks noGrp="1"/>
          </p:cNvSpPr>
          <p:nvPr>
            <p:ph type="title"/>
          </p:nvPr>
        </p:nvSpPr>
        <p:spPr>
          <a:xfrm>
            <a:off x="838200" y="4636802"/>
            <a:ext cx="10515600" cy="1325563"/>
          </a:xfrm>
        </p:spPr>
        <p:txBody>
          <a:bodyPr vert="horz" lIns="91440" tIns="45720" rIns="91440" bIns="45720" rtlCol="0" anchor="ctr">
            <a:normAutofit/>
          </a:bodyPr>
          <a:lstStyle/>
          <a:p>
            <a:pPr algn="ctr"/>
            <a:r>
              <a:rPr lang="en-US" kern="1200">
                <a:solidFill>
                  <a:schemeClr val="tx1"/>
                </a:solidFill>
                <a:latin typeface="+mj-lt"/>
                <a:ea typeface="+mj-ea"/>
                <a:cs typeface="+mj-cs"/>
              </a:rPr>
              <a:t>Homes</a:t>
            </a:r>
          </a:p>
        </p:txBody>
      </p:sp>
    </p:spTree>
    <p:extLst>
      <p:ext uri="{BB962C8B-B14F-4D97-AF65-F5344CB8AC3E}">
        <p14:creationId xmlns:p14="http://schemas.microsoft.com/office/powerpoint/2010/main" val="99526119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Rectangle 10">
            <a:extLst>
              <a:ext uri="{FF2B5EF4-FFF2-40B4-BE49-F238E27FC236}">
                <a16:creationId xmlns:a16="http://schemas.microsoft.com/office/drawing/2014/main" id="{4038CB10-1F5C-4D54-9DF7-12586DE5B0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27546" y="321732"/>
            <a:ext cx="7058307" cy="1964266"/>
          </a:xfrm>
          <a:prstGeom prst="rect">
            <a:avLst/>
          </a:prstGeom>
          <a:solidFill>
            <a:srgbClr val="4B5968">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292EFC0D-C5EB-4FC2-964A-7258B127C274}"/>
              </a:ext>
            </a:extLst>
          </p:cNvPr>
          <p:cNvSpPr>
            <a:spLocks noGrp="1"/>
          </p:cNvSpPr>
          <p:nvPr>
            <p:ph type="title"/>
          </p:nvPr>
        </p:nvSpPr>
        <p:spPr>
          <a:xfrm>
            <a:off x="524256" y="491260"/>
            <a:ext cx="6594189" cy="1625210"/>
          </a:xfrm>
        </p:spPr>
        <p:txBody>
          <a:bodyPr vert="horz" lIns="91440" tIns="45720" rIns="91440" bIns="45720" rtlCol="0" anchor="ctr">
            <a:normAutofit/>
          </a:bodyPr>
          <a:lstStyle/>
          <a:p>
            <a:r>
              <a:rPr lang="en-US">
                <a:solidFill>
                  <a:srgbClr val="FFFFFF"/>
                </a:solidFill>
              </a:rPr>
              <a:t>Religion</a:t>
            </a:r>
          </a:p>
        </p:txBody>
      </p:sp>
      <p:pic>
        <p:nvPicPr>
          <p:cNvPr id="6" name="Content Placeholder 5" descr="A screenshot of a cell phone&#10;&#10;Description automatically generated">
            <a:extLst>
              <a:ext uri="{FF2B5EF4-FFF2-40B4-BE49-F238E27FC236}">
                <a16:creationId xmlns:a16="http://schemas.microsoft.com/office/drawing/2014/main" id="{F9D2EF74-5F78-4691-AB8C-7C7386B50694}"/>
              </a:ext>
            </a:extLst>
          </p:cNvPr>
          <p:cNvPicPr>
            <a:picLocks noGrp="1" noChangeAspect="1"/>
          </p:cNvPicPr>
          <p:nvPr>
            <p:ph sz="half" idx="1"/>
          </p:nvPr>
        </p:nvPicPr>
        <p:blipFill rotWithShape="1">
          <a:blip r:embed="rId2">
            <a:extLst>
              <a:ext uri="{28A0092B-C50C-407E-A947-70E740481C1C}">
                <a14:useLocalDpi xmlns:a14="http://schemas.microsoft.com/office/drawing/2010/main" val="0"/>
              </a:ext>
            </a:extLst>
          </a:blip>
          <a:srcRect r="2" b="32117"/>
          <a:stretch/>
        </p:blipFill>
        <p:spPr>
          <a:xfrm>
            <a:off x="327547" y="2454903"/>
            <a:ext cx="7058306" cy="4080254"/>
          </a:xfrm>
          <a:prstGeom prst="rect">
            <a:avLst/>
          </a:prstGeom>
        </p:spPr>
      </p:pic>
      <p:sp>
        <p:nvSpPr>
          <p:cNvPr id="13" name="Rectangle 12">
            <a:extLst>
              <a:ext uri="{FF2B5EF4-FFF2-40B4-BE49-F238E27FC236}">
                <a16:creationId xmlns:a16="http://schemas.microsoft.com/office/drawing/2014/main" id="{73ED6512-6858-4552-B699-9A97FE9A4E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56975" y="321732"/>
            <a:ext cx="4313293" cy="6214534"/>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Content Placeholder 3">
            <a:extLst>
              <a:ext uri="{FF2B5EF4-FFF2-40B4-BE49-F238E27FC236}">
                <a16:creationId xmlns:a16="http://schemas.microsoft.com/office/drawing/2014/main" id="{957A4EDB-EAD5-4EDF-BE86-E488877DCD85}"/>
              </a:ext>
            </a:extLst>
          </p:cNvPr>
          <p:cNvSpPr>
            <a:spLocks noGrp="1"/>
          </p:cNvSpPr>
          <p:nvPr>
            <p:ph sz="half" idx="2"/>
          </p:nvPr>
        </p:nvSpPr>
        <p:spPr>
          <a:xfrm>
            <a:off x="8029319" y="917725"/>
            <a:ext cx="3424739" cy="4852362"/>
          </a:xfrm>
        </p:spPr>
        <p:txBody>
          <a:bodyPr vert="horz" lIns="91440" tIns="45720" rIns="91440" bIns="45720" rtlCol="0" anchor="ctr">
            <a:normAutofit/>
          </a:bodyPr>
          <a:lstStyle/>
          <a:p>
            <a:r>
              <a:rPr lang="en-US" sz="2000">
                <a:solidFill>
                  <a:srgbClr val="FFFFFF"/>
                </a:solidFill>
              </a:rPr>
              <a:t>Most of the population is Muslim, followed by Christianity.  The ethnic groups all hold a Muslim majority.  There are some traditional African religions, less than 2%</a:t>
            </a:r>
          </a:p>
        </p:txBody>
      </p:sp>
    </p:spTree>
    <p:extLst>
      <p:ext uri="{BB962C8B-B14F-4D97-AF65-F5344CB8AC3E}">
        <p14:creationId xmlns:p14="http://schemas.microsoft.com/office/powerpoint/2010/main" val="1037223494"/>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55303" name="Rectangle 55302">
            <a:extLst>
              <a:ext uri="{FF2B5EF4-FFF2-40B4-BE49-F238E27FC236}">
                <a16:creationId xmlns:a16="http://schemas.microsoft.com/office/drawing/2014/main" id="{79BB35BC-D5C2-4C8B-A22A-A71E619191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A655711-F47D-456E-A888-F01B1CDE2CF5}"/>
              </a:ext>
            </a:extLst>
          </p:cNvPr>
          <p:cNvSpPr>
            <a:spLocks noGrp="1"/>
          </p:cNvSpPr>
          <p:nvPr>
            <p:ph type="title"/>
          </p:nvPr>
        </p:nvSpPr>
        <p:spPr>
          <a:xfrm>
            <a:off x="6513788" y="365125"/>
            <a:ext cx="4840010" cy="1807305"/>
          </a:xfrm>
        </p:spPr>
        <p:txBody>
          <a:bodyPr vert="horz" lIns="91440" tIns="45720" rIns="91440" bIns="45720" rtlCol="0" anchor="ctr">
            <a:normAutofit/>
          </a:bodyPr>
          <a:lstStyle/>
          <a:p>
            <a:r>
              <a:rPr lang="en-US" dirty="0"/>
              <a:t>Festivals and Holidays</a:t>
            </a:r>
          </a:p>
        </p:txBody>
      </p:sp>
      <p:pic>
        <p:nvPicPr>
          <p:cNvPr id="55298" name="Picture 2" descr="What Is Diwali: Experience the Indian Festival of Lights">
            <a:extLst>
              <a:ext uri="{FF2B5EF4-FFF2-40B4-BE49-F238E27FC236}">
                <a16:creationId xmlns:a16="http://schemas.microsoft.com/office/drawing/2014/main" id="{DA0D3E74-9BC9-68CD-75ED-4F456709DAFA}"/>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19913" r="20553" b="-1"/>
          <a:stretch/>
        </p:blipFill>
        <p:spPr bwMode="auto">
          <a:xfrm>
            <a:off x="20" y="10"/>
            <a:ext cx="6116549" cy="6857990"/>
          </a:xfrm>
          <a:custGeom>
            <a:avLst/>
            <a:gdLst/>
            <a:ahLst/>
            <a:cxnLst/>
            <a:rect l="l" t="t" r="r" b="b"/>
            <a:pathLst>
              <a:path w="6116569" h="6879321">
                <a:moveTo>
                  <a:pt x="0" y="0"/>
                </a:moveTo>
                <a:lnTo>
                  <a:pt x="2935851" y="0"/>
                </a:lnTo>
                <a:cubicBezTo>
                  <a:pt x="3035710" y="10660"/>
                  <a:pt x="3138421" y="17767"/>
                  <a:pt x="3238280" y="31980"/>
                </a:cubicBezTo>
                <a:cubicBezTo>
                  <a:pt x="3817462" y="106602"/>
                  <a:pt x="3127009" y="277163"/>
                  <a:pt x="3660541" y="550772"/>
                </a:cubicBezTo>
                <a:cubicBezTo>
                  <a:pt x="3706191" y="575645"/>
                  <a:pt x="3757546" y="579199"/>
                  <a:pt x="3808902" y="589860"/>
                </a:cubicBezTo>
                <a:cubicBezTo>
                  <a:pt x="4008620" y="625393"/>
                  <a:pt x="4211192" y="618286"/>
                  <a:pt x="4413762" y="625393"/>
                </a:cubicBezTo>
                <a:cubicBezTo>
                  <a:pt x="4465118" y="628946"/>
                  <a:pt x="4525033" y="625393"/>
                  <a:pt x="4567830" y="721333"/>
                </a:cubicBezTo>
                <a:cubicBezTo>
                  <a:pt x="4425175" y="724888"/>
                  <a:pt x="4305344" y="731994"/>
                  <a:pt x="4171247" y="792401"/>
                </a:cubicBezTo>
                <a:cubicBezTo>
                  <a:pt x="4239722" y="859916"/>
                  <a:pt x="4322462" y="795955"/>
                  <a:pt x="4376671" y="842148"/>
                </a:cubicBezTo>
                <a:cubicBezTo>
                  <a:pt x="4428027" y="888342"/>
                  <a:pt x="4470824" y="891896"/>
                  <a:pt x="4527887" y="813722"/>
                </a:cubicBezTo>
                <a:cubicBezTo>
                  <a:pt x="4556417" y="774634"/>
                  <a:pt x="4604920" y="778187"/>
                  <a:pt x="4633452" y="799508"/>
                </a:cubicBezTo>
                <a:cubicBezTo>
                  <a:pt x="4781813" y="913216"/>
                  <a:pt x="4778960" y="909662"/>
                  <a:pt x="4947293" y="870576"/>
                </a:cubicBezTo>
                <a:cubicBezTo>
                  <a:pt x="5055712" y="845701"/>
                  <a:pt x="5166983" y="806615"/>
                  <a:pt x="5263988" y="820828"/>
                </a:cubicBezTo>
                <a:cubicBezTo>
                  <a:pt x="5275401" y="867022"/>
                  <a:pt x="5263988" y="888342"/>
                  <a:pt x="5249723" y="895449"/>
                </a:cubicBezTo>
                <a:cubicBezTo>
                  <a:pt x="5021475" y="1005604"/>
                  <a:pt x="4975825" y="1122864"/>
                  <a:pt x="4744723" y="1197485"/>
                </a:cubicBezTo>
                <a:cubicBezTo>
                  <a:pt x="4724751" y="1268552"/>
                  <a:pt x="4807491" y="1275660"/>
                  <a:pt x="4767548" y="1346727"/>
                </a:cubicBezTo>
                <a:cubicBezTo>
                  <a:pt x="4693367" y="1407134"/>
                  <a:pt x="4610627" y="1346727"/>
                  <a:pt x="4539299" y="1421348"/>
                </a:cubicBezTo>
                <a:cubicBezTo>
                  <a:pt x="4550712" y="1471094"/>
                  <a:pt x="4610627" y="1432008"/>
                  <a:pt x="4607773" y="1485309"/>
                </a:cubicBezTo>
                <a:cubicBezTo>
                  <a:pt x="4604920" y="1517288"/>
                  <a:pt x="4593508" y="1527948"/>
                  <a:pt x="4579242" y="1535055"/>
                </a:cubicBezTo>
                <a:cubicBezTo>
                  <a:pt x="4776107" y="1538608"/>
                  <a:pt x="5383820" y="1574142"/>
                  <a:pt x="5278255" y="1609676"/>
                </a:cubicBezTo>
                <a:cubicBezTo>
                  <a:pt x="5418057" y="1698511"/>
                  <a:pt x="5623481" y="1609676"/>
                  <a:pt x="5771843" y="1630997"/>
                </a:cubicBezTo>
                <a:cubicBezTo>
                  <a:pt x="5925911" y="1652316"/>
                  <a:pt x="6171278" y="1719830"/>
                  <a:pt x="6105656" y="1748257"/>
                </a:cubicBezTo>
                <a:cubicBezTo>
                  <a:pt x="6031475" y="1780238"/>
                  <a:pt x="5766136" y="2146235"/>
                  <a:pt x="5691955" y="2167555"/>
                </a:cubicBezTo>
                <a:cubicBezTo>
                  <a:pt x="5606362" y="2188875"/>
                  <a:pt x="5589243" y="2217302"/>
                  <a:pt x="5475118" y="2348776"/>
                </a:cubicBezTo>
                <a:cubicBezTo>
                  <a:pt x="5398085" y="2437610"/>
                  <a:pt x="5709074" y="2238623"/>
                  <a:pt x="5826051" y="2291922"/>
                </a:cubicBezTo>
                <a:cubicBezTo>
                  <a:pt x="5868848" y="2309690"/>
                  <a:pt x="5552153" y="2554872"/>
                  <a:pt x="5552153" y="2597513"/>
                </a:cubicBezTo>
                <a:cubicBezTo>
                  <a:pt x="5549300" y="2640153"/>
                  <a:pt x="5577831" y="2647260"/>
                  <a:pt x="5603508" y="2647260"/>
                </a:cubicBezTo>
                <a:cubicBezTo>
                  <a:pt x="5660571" y="2647260"/>
                  <a:pt x="5640599" y="2686346"/>
                  <a:pt x="5700515" y="2679240"/>
                </a:cubicBezTo>
                <a:cubicBezTo>
                  <a:pt x="5523622" y="2800055"/>
                  <a:pt x="5418057" y="2778734"/>
                  <a:pt x="5246870" y="2888889"/>
                </a:cubicBezTo>
                <a:cubicBezTo>
                  <a:pt x="5164130" y="2942189"/>
                  <a:pt x="4921615" y="3119857"/>
                  <a:pt x="4836022" y="3169605"/>
                </a:cubicBezTo>
                <a:cubicBezTo>
                  <a:pt x="4801785" y="3187371"/>
                  <a:pt x="4758988" y="3173158"/>
                  <a:pt x="4736163" y="3233565"/>
                </a:cubicBezTo>
                <a:cubicBezTo>
                  <a:pt x="4770400" y="3279759"/>
                  <a:pt x="4816050" y="3254885"/>
                  <a:pt x="4853141" y="3233565"/>
                </a:cubicBezTo>
                <a:cubicBezTo>
                  <a:pt x="4944440" y="3176711"/>
                  <a:pt x="4935881" y="3190925"/>
                  <a:pt x="4944440" y="3226459"/>
                </a:cubicBezTo>
                <a:cubicBezTo>
                  <a:pt x="4972972" y="3350827"/>
                  <a:pt x="5044300" y="3308186"/>
                  <a:pt x="5109921" y="3283313"/>
                </a:cubicBezTo>
                <a:cubicBezTo>
                  <a:pt x="5303932" y="3208692"/>
                  <a:pt x="5500797" y="3215799"/>
                  <a:pt x="5694809" y="3141178"/>
                </a:cubicBezTo>
                <a:cubicBezTo>
                  <a:pt x="5714781" y="3134070"/>
                  <a:pt x="5612068" y="3283313"/>
                  <a:pt x="5566419" y="3301079"/>
                </a:cubicBezTo>
                <a:cubicBezTo>
                  <a:pt x="5515063" y="3322399"/>
                  <a:pt x="5452294" y="3311739"/>
                  <a:pt x="5415203" y="3397020"/>
                </a:cubicBezTo>
                <a:cubicBezTo>
                  <a:pt x="5477972" y="3414787"/>
                  <a:pt x="5552153" y="3372147"/>
                  <a:pt x="5612068" y="3432554"/>
                </a:cubicBezTo>
                <a:cubicBezTo>
                  <a:pt x="5469413" y="3528494"/>
                  <a:pt x="5329610" y="3535601"/>
                  <a:pt x="5206927" y="3599562"/>
                </a:cubicBezTo>
                <a:cubicBezTo>
                  <a:pt x="5192661" y="3706163"/>
                  <a:pt x="5272548" y="3663523"/>
                  <a:pt x="5301079" y="3723930"/>
                </a:cubicBezTo>
                <a:cubicBezTo>
                  <a:pt x="5072830" y="3844745"/>
                  <a:pt x="4564977" y="4232062"/>
                  <a:pt x="4507915" y="4306683"/>
                </a:cubicBezTo>
                <a:cubicBezTo>
                  <a:pt x="4390937" y="4463031"/>
                  <a:pt x="3900202" y="4562525"/>
                  <a:pt x="3982942" y="4587399"/>
                </a:cubicBezTo>
                <a:cubicBezTo>
                  <a:pt x="4051417" y="4608719"/>
                  <a:pt x="4119891" y="4587399"/>
                  <a:pt x="4185513" y="4541205"/>
                </a:cubicBezTo>
                <a:cubicBezTo>
                  <a:pt x="4291078" y="4466584"/>
                  <a:pt x="5010062" y="4523438"/>
                  <a:pt x="5212633" y="4455924"/>
                </a:cubicBezTo>
                <a:cubicBezTo>
                  <a:pt x="5241164" y="4445264"/>
                  <a:pt x="5283960" y="4409730"/>
                  <a:pt x="5312492" y="4473691"/>
                </a:cubicBezTo>
                <a:cubicBezTo>
                  <a:pt x="5098508" y="4704659"/>
                  <a:pt x="4833169" y="4654913"/>
                  <a:pt x="4596361" y="4818368"/>
                </a:cubicBezTo>
                <a:cubicBezTo>
                  <a:pt x="4684807" y="4917861"/>
                  <a:pt x="4776107" y="4907202"/>
                  <a:pt x="4873113" y="4885882"/>
                </a:cubicBezTo>
                <a:cubicBezTo>
                  <a:pt x="4895938" y="4878775"/>
                  <a:pt x="4930175" y="4871668"/>
                  <a:pt x="4935881" y="4914309"/>
                </a:cubicBezTo>
                <a:cubicBezTo>
                  <a:pt x="4941587" y="4967609"/>
                  <a:pt x="4898790" y="4978270"/>
                  <a:pt x="4873113" y="5003143"/>
                </a:cubicBezTo>
                <a:cubicBezTo>
                  <a:pt x="4833169" y="5038676"/>
                  <a:pt x="4773254" y="4999590"/>
                  <a:pt x="4721898" y="5095530"/>
                </a:cubicBezTo>
                <a:cubicBezTo>
                  <a:pt x="4873113" y="5067104"/>
                  <a:pt x="4998650" y="5020910"/>
                  <a:pt x="5132745" y="4949842"/>
                </a:cubicBezTo>
                <a:cubicBezTo>
                  <a:pt x="5121333" y="5006696"/>
                  <a:pt x="5081390" y="5035123"/>
                  <a:pt x="5101362" y="5081317"/>
                </a:cubicBezTo>
                <a:cubicBezTo>
                  <a:pt x="5118480" y="5116850"/>
                  <a:pt x="5164130" y="5131063"/>
                  <a:pt x="5138452" y="5198578"/>
                </a:cubicBezTo>
                <a:cubicBezTo>
                  <a:pt x="5067125" y="5273199"/>
                  <a:pt x="4967265" y="5258986"/>
                  <a:pt x="4904497" y="5362033"/>
                </a:cubicBezTo>
                <a:cubicBezTo>
                  <a:pt x="4818903" y="5507721"/>
                  <a:pt x="4684807" y="5564575"/>
                  <a:pt x="4579242" y="5674729"/>
                </a:cubicBezTo>
                <a:cubicBezTo>
                  <a:pt x="4545005" y="5713816"/>
                  <a:pt x="4313903" y="5841738"/>
                  <a:pt x="4253988" y="5884379"/>
                </a:cubicBezTo>
                <a:cubicBezTo>
                  <a:pt x="4168395" y="5944786"/>
                  <a:pt x="4071389" y="5966106"/>
                  <a:pt x="3985795" y="6069153"/>
                </a:cubicBezTo>
                <a:cubicBezTo>
                  <a:pt x="4065682" y="6086921"/>
                  <a:pt x="4134157" y="5990979"/>
                  <a:pt x="4231163" y="6030066"/>
                </a:cubicBezTo>
                <a:cubicBezTo>
                  <a:pt x="4074242" y="6133114"/>
                  <a:pt x="3931586" y="6182861"/>
                  <a:pt x="3814609" y="6317889"/>
                </a:cubicBezTo>
                <a:cubicBezTo>
                  <a:pt x="3800343" y="6335656"/>
                  <a:pt x="3771812" y="6332102"/>
                  <a:pt x="3751840" y="6339209"/>
                </a:cubicBezTo>
                <a:cubicBezTo>
                  <a:pt x="3529298" y="6406723"/>
                  <a:pt x="3309608" y="6467130"/>
                  <a:pt x="3089919" y="6563071"/>
                </a:cubicBezTo>
                <a:cubicBezTo>
                  <a:pt x="3041416" y="6584392"/>
                  <a:pt x="2955823" y="6595052"/>
                  <a:pt x="2961529" y="6662566"/>
                </a:cubicBezTo>
                <a:cubicBezTo>
                  <a:pt x="2972941" y="6765613"/>
                  <a:pt x="3055681" y="6687439"/>
                  <a:pt x="3107038" y="6673226"/>
                </a:cubicBezTo>
                <a:cubicBezTo>
                  <a:pt x="3269664" y="6634138"/>
                  <a:pt x="3432292" y="6570178"/>
                  <a:pt x="3594919" y="6591499"/>
                </a:cubicBezTo>
                <a:cubicBezTo>
                  <a:pt x="3483648" y="6637693"/>
                  <a:pt x="3372376" y="6680332"/>
                  <a:pt x="3261106" y="6726527"/>
                </a:cubicBezTo>
                <a:cubicBezTo>
                  <a:pt x="3386642" y="6705206"/>
                  <a:pt x="3495061" y="6786934"/>
                  <a:pt x="3620597" y="6740740"/>
                </a:cubicBezTo>
                <a:cubicBezTo>
                  <a:pt x="3660541" y="6726527"/>
                  <a:pt x="3700484" y="6765613"/>
                  <a:pt x="3703337" y="6826020"/>
                </a:cubicBezTo>
                <a:cubicBezTo>
                  <a:pt x="3706191" y="6847340"/>
                  <a:pt x="3700484" y="6865108"/>
                  <a:pt x="3689072" y="6879321"/>
                </a:cubicBezTo>
                <a:lnTo>
                  <a:pt x="0" y="6879321"/>
                </a:lnTo>
                <a:close/>
              </a:path>
            </a:pathLst>
          </a:cu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EE6FCDEB-F573-4645-80B5-8A91BDFC6BD0}"/>
              </a:ext>
            </a:extLst>
          </p:cNvPr>
          <p:cNvSpPr>
            <a:spLocks noGrp="1"/>
          </p:cNvSpPr>
          <p:nvPr>
            <p:ph sz="half" idx="1"/>
          </p:nvPr>
        </p:nvSpPr>
        <p:spPr>
          <a:xfrm>
            <a:off x="6513788" y="2333297"/>
            <a:ext cx="4840010" cy="3843666"/>
          </a:xfrm>
        </p:spPr>
        <p:txBody>
          <a:bodyPr vert="horz" lIns="91440" tIns="45720" rIns="91440" bIns="45720" rtlCol="0">
            <a:normAutofit/>
          </a:bodyPr>
          <a:lstStyle/>
          <a:p>
            <a:r>
              <a:rPr lang="en-US" sz="2000"/>
              <a:t>May 25, African Liberation Day</a:t>
            </a:r>
          </a:p>
          <a:p>
            <a:r>
              <a:rPr lang="en-US" sz="2000"/>
              <a:t>Tabaski, a two/three day event in October commemorating Prophet Ibrahim’s willingness to sacrifice his son.  </a:t>
            </a:r>
          </a:p>
          <a:p>
            <a:r>
              <a:rPr lang="en-US" sz="2000"/>
              <a:t>Diwali, November, a Hindu celebration of light over darkness/ good vs evil. </a:t>
            </a:r>
          </a:p>
          <a:p>
            <a:endParaRPr lang="en-US" sz="2000"/>
          </a:p>
        </p:txBody>
      </p:sp>
    </p:spTree>
    <p:extLst>
      <p:ext uri="{BB962C8B-B14F-4D97-AF65-F5344CB8AC3E}">
        <p14:creationId xmlns:p14="http://schemas.microsoft.com/office/powerpoint/2010/main" val="747552528"/>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91292-C381-4CCF-BD8B-01091ADACF0B}"/>
              </a:ext>
            </a:extLst>
          </p:cNvPr>
          <p:cNvSpPr>
            <a:spLocks noGrp="1"/>
          </p:cNvSpPr>
          <p:nvPr>
            <p:ph type="title"/>
          </p:nvPr>
        </p:nvSpPr>
        <p:spPr/>
        <p:txBody>
          <a:bodyPr/>
          <a:lstStyle/>
          <a:p>
            <a:r>
              <a:rPr lang="en-US" dirty="0"/>
              <a:t>Current Events</a:t>
            </a:r>
          </a:p>
        </p:txBody>
      </p:sp>
      <p:sp>
        <p:nvSpPr>
          <p:cNvPr id="3" name="Text Placeholder 2">
            <a:extLst>
              <a:ext uri="{FF2B5EF4-FFF2-40B4-BE49-F238E27FC236}">
                <a16:creationId xmlns:a16="http://schemas.microsoft.com/office/drawing/2014/main" id="{BC5EBE42-1E65-40A8-B306-91FEEDF636E2}"/>
              </a:ext>
            </a:extLst>
          </p:cNvPr>
          <p:cNvSpPr>
            <a:spLocks noGrp="1"/>
          </p:cNvSpPr>
          <p:nvPr>
            <p:ph type="body" idx="1"/>
          </p:nvPr>
        </p:nvSpPr>
        <p:spPr/>
        <p:txBody>
          <a:bodyPr/>
          <a:lstStyle/>
          <a:p>
            <a:r>
              <a:rPr lang="en-US" dirty="0"/>
              <a:t>Political 	</a:t>
            </a:r>
          </a:p>
        </p:txBody>
      </p:sp>
      <p:sp>
        <p:nvSpPr>
          <p:cNvPr id="4" name="Content Placeholder 3">
            <a:extLst>
              <a:ext uri="{FF2B5EF4-FFF2-40B4-BE49-F238E27FC236}">
                <a16:creationId xmlns:a16="http://schemas.microsoft.com/office/drawing/2014/main" id="{7CE39F17-DDF6-47B5-B345-F533B3146C27}"/>
              </a:ext>
            </a:extLst>
          </p:cNvPr>
          <p:cNvSpPr>
            <a:spLocks noGrp="1"/>
          </p:cNvSpPr>
          <p:nvPr>
            <p:ph sz="half" idx="2"/>
          </p:nvPr>
        </p:nvSpPr>
        <p:spPr/>
        <p:txBody>
          <a:bodyPr/>
          <a:lstStyle/>
          <a:p>
            <a:endParaRPr lang="en-US"/>
          </a:p>
        </p:txBody>
      </p:sp>
      <p:sp>
        <p:nvSpPr>
          <p:cNvPr id="5" name="Text Placeholder 4">
            <a:extLst>
              <a:ext uri="{FF2B5EF4-FFF2-40B4-BE49-F238E27FC236}">
                <a16:creationId xmlns:a16="http://schemas.microsoft.com/office/drawing/2014/main" id="{0E0BFC5A-3C6D-4303-9B38-FF40770339A3}"/>
              </a:ext>
            </a:extLst>
          </p:cNvPr>
          <p:cNvSpPr>
            <a:spLocks noGrp="1"/>
          </p:cNvSpPr>
          <p:nvPr>
            <p:ph type="body" sz="quarter" idx="3"/>
          </p:nvPr>
        </p:nvSpPr>
        <p:spPr/>
        <p:txBody>
          <a:bodyPr/>
          <a:lstStyle/>
          <a:p>
            <a:r>
              <a:rPr lang="en-US" dirty="0"/>
              <a:t>Everyday Life</a:t>
            </a:r>
          </a:p>
        </p:txBody>
      </p:sp>
      <p:sp>
        <p:nvSpPr>
          <p:cNvPr id="6" name="Content Placeholder 5">
            <a:extLst>
              <a:ext uri="{FF2B5EF4-FFF2-40B4-BE49-F238E27FC236}">
                <a16:creationId xmlns:a16="http://schemas.microsoft.com/office/drawing/2014/main" id="{7D779EDB-2036-48D1-AE62-7AEA9547BD1D}"/>
              </a:ext>
            </a:extLst>
          </p:cNvPr>
          <p:cNvSpPr>
            <a:spLocks noGrp="1"/>
          </p:cNvSpPr>
          <p:nvPr>
            <p:ph sz="quarter" idx="4"/>
          </p:nvPr>
        </p:nvSpPr>
        <p:spPr/>
        <p:txBody>
          <a:bodyPr/>
          <a:lstStyle/>
          <a:p>
            <a:endParaRPr lang="en-US"/>
          </a:p>
        </p:txBody>
      </p:sp>
    </p:spTree>
    <p:extLst>
      <p:ext uri="{BB962C8B-B14F-4D97-AF65-F5344CB8AC3E}">
        <p14:creationId xmlns:p14="http://schemas.microsoft.com/office/powerpoint/2010/main" val="370277061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4038CB10-1F5C-4D54-9DF7-12586DE5B0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27546" y="4572000"/>
            <a:ext cx="7058307" cy="1964266"/>
          </a:xfrm>
          <a:prstGeom prst="rect">
            <a:avLst/>
          </a:prstGeom>
          <a:solidFill>
            <a:srgbClr val="6B6C45">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F7F38F32-FA6C-485A-A31F-416CB39C7AB0}"/>
              </a:ext>
            </a:extLst>
          </p:cNvPr>
          <p:cNvSpPr>
            <a:spLocks noGrp="1"/>
          </p:cNvSpPr>
          <p:nvPr>
            <p:ph type="title"/>
          </p:nvPr>
        </p:nvSpPr>
        <p:spPr>
          <a:xfrm>
            <a:off x="524256" y="4767072"/>
            <a:ext cx="6594189" cy="1625210"/>
          </a:xfrm>
        </p:spPr>
        <p:txBody>
          <a:bodyPr vert="horz" lIns="91440" tIns="45720" rIns="91440" bIns="45720" rtlCol="0" anchor="ctr">
            <a:normAutofit/>
          </a:bodyPr>
          <a:lstStyle/>
          <a:p>
            <a:pPr algn="r"/>
            <a:r>
              <a:rPr lang="en-US">
                <a:solidFill>
                  <a:srgbClr val="FFFFFF"/>
                </a:solidFill>
              </a:rPr>
              <a:t>Customs</a:t>
            </a:r>
          </a:p>
        </p:txBody>
      </p:sp>
      <p:pic>
        <p:nvPicPr>
          <p:cNvPr id="6" name="Content Placeholder 5" descr="A group of people standing next to a horse&#10;&#10;Description automatically generated">
            <a:extLst>
              <a:ext uri="{FF2B5EF4-FFF2-40B4-BE49-F238E27FC236}">
                <a16:creationId xmlns:a16="http://schemas.microsoft.com/office/drawing/2014/main" id="{359830FC-EB8C-42B7-9727-FD7CB4798A58}"/>
              </a:ext>
            </a:extLst>
          </p:cNvPr>
          <p:cNvPicPr>
            <a:picLocks noGrp="1" noChangeAspect="1"/>
          </p:cNvPicPr>
          <p:nvPr>
            <p:ph sz="half" idx="2"/>
          </p:nvPr>
        </p:nvPicPr>
        <p:blipFill rotWithShape="1">
          <a:blip r:embed="rId2">
            <a:extLst>
              <a:ext uri="{28A0092B-C50C-407E-A947-70E740481C1C}">
                <a14:useLocalDpi xmlns:a14="http://schemas.microsoft.com/office/drawing/2010/main" val="0"/>
              </a:ext>
            </a:extLst>
          </a:blip>
          <a:srcRect r="1" b="11831"/>
          <a:stretch/>
        </p:blipFill>
        <p:spPr>
          <a:xfrm>
            <a:off x="327547" y="321733"/>
            <a:ext cx="7058306" cy="4107392"/>
          </a:xfrm>
          <a:prstGeom prst="rect">
            <a:avLst/>
          </a:prstGeom>
        </p:spPr>
      </p:pic>
      <p:sp>
        <p:nvSpPr>
          <p:cNvPr id="13" name="Rectangle 12">
            <a:extLst>
              <a:ext uri="{FF2B5EF4-FFF2-40B4-BE49-F238E27FC236}">
                <a16:creationId xmlns:a16="http://schemas.microsoft.com/office/drawing/2014/main" id="{73ED6512-6858-4552-B699-9A97FE9A4E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34655" y="321732"/>
            <a:ext cx="4335613" cy="6214534"/>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070C1BF3-0BBD-4AA6-B365-CBA9589D2763}"/>
              </a:ext>
            </a:extLst>
          </p:cNvPr>
          <p:cNvSpPr>
            <a:spLocks noGrp="1"/>
          </p:cNvSpPr>
          <p:nvPr>
            <p:ph sz="half" idx="1"/>
          </p:nvPr>
        </p:nvSpPr>
        <p:spPr>
          <a:xfrm>
            <a:off x="8029319" y="917725"/>
            <a:ext cx="3424739" cy="4852362"/>
          </a:xfrm>
        </p:spPr>
        <p:txBody>
          <a:bodyPr vert="horz" lIns="91440" tIns="45720" rIns="91440" bIns="45720" rtlCol="0" anchor="ctr">
            <a:normAutofit/>
          </a:bodyPr>
          <a:lstStyle/>
          <a:p>
            <a:r>
              <a:rPr lang="en-US" sz="2000">
                <a:solidFill>
                  <a:srgbClr val="FFFFFF"/>
                </a:solidFill>
              </a:rPr>
              <a:t>Marriage is the mark of adulthood.  Becoming married brings prestige to both the bride and groom.  </a:t>
            </a:r>
          </a:p>
          <a:p>
            <a:r>
              <a:rPr lang="en-US" sz="2000">
                <a:solidFill>
                  <a:srgbClr val="FFFFFF"/>
                </a:solidFill>
              </a:rPr>
              <a:t>Greetings and courteous, eloquent speech is incredibly important.  Being polite and manner-conscious is essential.  Thank a host profusely for his or her generosity.  </a:t>
            </a:r>
          </a:p>
        </p:txBody>
      </p:sp>
    </p:spTree>
    <p:extLst>
      <p:ext uri="{BB962C8B-B14F-4D97-AF65-F5344CB8AC3E}">
        <p14:creationId xmlns:p14="http://schemas.microsoft.com/office/powerpoint/2010/main" val="277125062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044F5D-EA64-47C5-9547-DB78A08BA4E6}"/>
              </a:ext>
            </a:extLst>
          </p:cNvPr>
          <p:cNvSpPr>
            <a:spLocks noGrp="1"/>
          </p:cNvSpPr>
          <p:nvPr>
            <p:ph type="title"/>
          </p:nvPr>
        </p:nvSpPr>
        <p:spPr/>
        <p:txBody>
          <a:bodyPr/>
          <a:lstStyle/>
          <a:p>
            <a:r>
              <a:rPr lang="en-US" dirty="0"/>
              <a:t>Fashion</a:t>
            </a:r>
          </a:p>
        </p:txBody>
      </p:sp>
      <p:sp>
        <p:nvSpPr>
          <p:cNvPr id="3" name="Content Placeholder 2">
            <a:extLst>
              <a:ext uri="{FF2B5EF4-FFF2-40B4-BE49-F238E27FC236}">
                <a16:creationId xmlns:a16="http://schemas.microsoft.com/office/drawing/2014/main" id="{76E959E1-FF00-4D92-B38B-D8BD6DA0CF3B}"/>
              </a:ext>
            </a:extLst>
          </p:cNvPr>
          <p:cNvSpPr>
            <a:spLocks noGrp="1"/>
          </p:cNvSpPr>
          <p:nvPr>
            <p:ph sz="half" idx="1"/>
          </p:nvPr>
        </p:nvSpPr>
        <p:spPr/>
        <p:txBody>
          <a:bodyPr/>
          <a:lstStyle/>
          <a:p>
            <a:r>
              <a:rPr lang="en-US" dirty="0"/>
              <a:t>Modern dress is very conservative.  With a high Muslim community, most women are required to cover their heads and most men wear full Muslim required outfits to all outings.  </a:t>
            </a:r>
          </a:p>
          <a:p>
            <a:r>
              <a:rPr lang="en-US" dirty="0"/>
              <a:t>Traditionally they wear linen in various colors, loose fitting and airy for the </a:t>
            </a:r>
            <a:r>
              <a:rPr lang="en-US"/>
              <a:t>hot weather.</a:t>
            </a:r>
          </a:p>
        </p:txBody>
      </p:sp>
      <p:pic>
        <p:nvPicPr>
          <p:cNvPr id="6" name="Content Placeholder 5" descr="A group of people posing for the camera&#10;&#10;Description automatically generated">
            <a:extLst>
              <a:ext uri="{FF2B5EF4-FFF2-40B4-BE49-F238E27FC236}">
                <a16:creationId xmlns:a16="http://schemas.microsoft.com/office/drawing/2014/main" id="{B89375D2-1F64-4877-BE01-8A162638EE2C}"/>
              </a:ext>
            </a:extLst>
          </p:cNvPr>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573495" y="1825625"/>
            <a:ext cx="4379009" cy="4351338"/>
          </a:xfrm>
        </p:spPr>
      </p:pic>
    </p:spTree>
    <p:extLst>
      <p:ext uri="{BB962C8B-B14F-4D97-AF65-F5344CB8AC3E}">
        <p14:creationId xmlns:p14="http://schemas.microsoft.com/office/powerpoint/2010/main" val="349902552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Content Placeholder 5" descr="A group of people playing a game of football&#10;&#10;Description automatically generated">
            <a:extLst>
              <a:ext uri="{FF2B5EF4-FFF2-40B4-BE49-F238E27FC236}">
                <a16:creationId xmlns:a16="http://schemas.microsoft.com/office/drawing/2014/main" id="{8F9A0319-1D5B-426E-A9E4-C503B167AEB7}"/>
              </a:ext>
            </a:extLst>
          </p:cNvPr>
          <p:cNvPicPr>
            <a:picLocks noGrp="1" noChangeAspect="1"/>
          </p:cNvPicPr>
          <p:nvPr>
            <p:ph sz="half" idx="1"/>
          </p:nvPr>
        </p:nvPicPr>
        <p:blipFill rotWithShape="1">
          <a:blip r:embed="rId2">
            <a:extLst>
              <a:ext uri="{28A0092B-C50C-407E-A947-70E740481C1C}">
                <a14:useLocalDpi xmlns:a14="http://schemas.microsoft.com/office/drawing/2010/main" val="0"/>
              </a:ext>
            </a:extLst>
          </a:blip>
          <a:srcRect b="3434"/>
          <a:stretch/>
        </p:blipFill>
        <p:spPr>
          <a:xfrm>
            <a:off x="-1" y="10"/>
            <a:ext cx="12192000" cy="6857990"/>
          </a:xfrm>
          <a:prstGeom prst="rect">
            <a:avLst/>
          </a:prstGeom>
        </p:spPr>
      </p:pic>
      <p:sp>
        <p:nvSpPr>
          <p:cNvPr id="11" name="Freeform 5">
            <a:extLst>
              <a:ext uri="{FF2B5EF4-FFF2-40B4-BE49-F238E27FC236}">
                <a16:creationId xmlns:a16="http://schemas.microsoft.com/office/drawing/2014/main" id="{3CD9DF72-87A3-404E-A828-84CBF11A83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flipH="1">
            <a:off x="0" y="998175"/>
            <a:ext cx="6017172" cy="5859825"/>
          </a:xfrm>
          <a:custGeom>
            <a:avLst/>
            <a:gdLst>
              <a:gd name="T0" fmla="*/ 1333 w 1333"/>
              <a:gd name="T1" fmla="*/ 1031 h 1298"/>
              <a:gd name="T2" fmla="*/ 1333 w 1333"/>
              <a:gd name="T3" fmla="*/ 380 h 1298"/>
              <a:gd name="T4" fmla="*/ 706 w 1333"/>
              <a:gd name="T5" fmla="*/ 0 h 1298"/>
              <a:gd name="T6" fmla="*/ 0 w 1333"/>
              <a:gd name="T7" fmla="*/ 706 h 1298"/>
              <a:gd name="T8" fmla="*/ 323 w 1333"/>
              <a:gd name="T9" fmla="*/ 1298 h 1298"/>
              <a:gd name="T10" fmla="*/ 1090 w 1333"/>
              <a:gd name="T11" fmla="*/ 1298 h 1298"/>
              <a:gd name="T12" fmla="*/ 1333 w 1333"/>
              <a:gd name="T13" fmla="*/ 1031 h 1298"/>
            </a:gdLst>
            <a:ahLst/>
            <a:cxnLst>
              <a:cxn ang="0">
                <a:pos x="T0" y="T1"/>
              </a:cxn>
              <a:cxn ang="0">
                <a:pos x="T2" y="T3"/>
              </a:cxn>
              <a:cxn ang="0">
                <a:pos x="T4" y="T5"/>
              </a:cxn>
              <a:cxn ang="0">
                <a:pos x="T6" y="T7"/>
              </a:cxn>
              <a:cxn ang="0">
                <a:pos x="T8" y="T9"/>
              </a:cxn>
              <a:cxn ang="0">
                <a:pos x="T10" y="T11"/>
              </a:cxn>
              <a:cxn ang="0">
                <a:pos x="T12" y="T13"/>
              </a:cxn>
            </a:cxnLst>
            <a:rect l="0" t="0" r="r" b="b"/>
            <a:pathLst>
              <a:path w="1333" h="1298">
                <a:moveTo>
                  <a:pt x="1333" y="1031"/>
                </a:moveTo>
                <a:cubicBezTo>
                  <a:pt x="1333" y="380"/>
                  <a:pt x="1333" y="380"/>
                  <a:pt x="1333" y="380"/>
                </a:cubicBezTo>
                <a:cubicBezTo>
                  <a:pt x="1215" y="154"/>
                  <a:pt x="979" y="0"/>
                  <a:pt x="706" y="0"/>
                </a:cubicBezTo>
                <a:cubicBezTo>
                  <a:pt x="317" y="0"/>
                  <a:pt x="0" y="316"/>
                  <a:pt x="0" y="706"/>
                </a:cubicBezTo>
                <a:cubicBezTo>
                  <a:pt x="0" y="954"/>
                  <a:pt x="129" y="1172"/>
                  <a:pt x="323" y="1298"/>
                </a:cubicBezTo>
                <a:cubicBezTo>
                  <a:pt x="1090" y="1298"/>
                  <a:pt x="1090" y="1298"/>
                  <a:pt x="1090" y="1298"/>
                </a:cubicBezTo>
                <a:cubicBezTo>
                  <a:pt x="1193" y="1232"/>
                  <a:pt x="1276" y="1140"/>
                  <a:pt x="1333" y="1031"/>
                </a:cubicBezTo>
                <a:close/>
              </a:path>
            </a:pathLst>
          </a:custGeom>
          <a:solidFill>
            <a:schemeClr val="bg1">
              <a:alpha val="75000"/>
            </a:schemeClr>
          </a:solidFill>
          <a:ln w="50800" cap="sq" cmpd="dbl">
            <a:noFill/>
            <a:miter lim="800000"/>
          </a:ln>
          <a:effectLst/>
        </p:spPr>
        <p:txBody>
          <a:bodyPr vert="horz" lIns="91440" tIns="45720" rIns="91440" bIns="45720" rtlCol="0" anchor="t">
            <a:normAutofit/>
          </a:bodyPr>
          <a:lstStyle/>
          <a:p>
            <a:pPr algn="ctr">
              <a:spcAft>
                <a:spcPts val="1000"/>
              </a:spcAft>
              <a:buClr>
                <a:schemeClr val="tx1"/>
              </a:buClr>
              <a:buSzPct val="100000"/>
              <a:buFont typeface="Arial"/>
              <a:buNone/>
            </a:pPr>
            <a:endParaRPr lang="en-US" sz="1600" cap="all"/>
          </a:p>
        </p:txBody>
      </p:sp>
      <p:sp>
        <p:nvSpPr>
          <p:cNvPr id="2" name="Title 1">
            <a:extLst>
              <a:ext uri="{FF2B5EF4-FFF2-40B4-BE49-F238E27FC236}">
                <a16:creationId xmlns:a16="http://schemas.microsoft.com/office/drawing/2014/main" id="{6AAB5C91-55D8-45BF-8DD8-222751538821}"/>
              </a:ext>
            </a:extLst>
          </p:cNvPr>
          <p:cNvSpPr>
            <a:spLocks noGrp="1"/>
          </p:cNvSpPr>
          <p:nvPr>
            <p:ph type="title"/>
          </p:nvPr>
        </p:nvSpPr>
        <p:spPr>
          <a:xfrm>
            <a:off x="709448" y="1913950"/>
            <a:ext cx="4204137" cy="1342754"/>
          </a:xfrm>
        </p:spPr>
        <p:txBody>
          <a:bodyPr vert="horz" lIns="91440" tIns="45720" rIns="91440" bIns="45720" rtlCol="0" anchor="ctr">
            <a:normAutofit/>
          </a:bodyPr>
          <a:lstStyle/>
          <a:p>
            <a:pPr algn="ctr"/>
            <a:r>
              <a:rPr lang="en-US" sz="3600"/>
              <a:t>Sports</a:t>
            </a:r>
          </a:p>
        </p:txBody>
      </p:sp>
      <p:cxnSp>
        <p:nvCxnSpPr>
          <p:cNvPr id="13" name="Straight Connector 12">
            <a:extLst>
              <a:ext uri="{FF2B5EF4-FFF2-40B4-BE49-F238E27FC236}">
                <a16:creationId xmlns:a16="http://schemas.microsoft.com/office/drawing/2014/main" id="{20E3A342-4D61-4E3F-AF90-1AB42AEB96C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2287051" y="3337139"/>
            <a:ext cx="935420" cy="0"/>
          </a:xfrm>
          <a:prstGeom prst="line">
            <a:avLst/>
          </a:prstGeom>
          <a:ln w="25400" cap="sq">
            <a:solidFill>
              <a:schemeClr val="tx1">
                <a:lumMod val="85000"/>
                <a:lumOff val="15000"/>
              </a:schemeClr>
            </a:solidFill>
            <a:bevel/>
          </a:ln>
        </p:spPr>
        <p:style>
          <a:lnRef idx="1">
            <a:schemeClr val="accent1"/>
          </a:lnRef>
          <a:fillRef idx="0">
            <a:schemeClr val="accent1"/>
          </a:fillRef>
          <a:effectRef idx="0">
            <a:schemeClr val="accent1"/>
          </a:effectRef>
          <a:fontRef idx="minor">
            <a:schemeClr val="tx1"/>
          </a:fontRef>
        </p:style>
      </p:cxnSp>
      <p:sp>
        <p:nvSpPr>
          <p:cNvPr id="4" name="Content Placeholder 3">
            <a:extLst>
              <a:ext uri="{FF2B5EF4-FFF2-40B4-BE49-F238E27FC236}">
                <a16:creationId xmlns:a16="http://schemas.microsoft.com/office/drawing/2014/main" id="{EE4D99F5-9BEA-4CBD-8AE0-769BBF01B71D}"/>
              </a:ext>
            </a:extLst>
          </p:cNvPr>
          <p:cNvSpPr>
            <a:spLocks noGrp="1"/>
          </p:cNvSpPr>
          <p:nvPr>
            <p:ph sz="half" idx="2"/>
          </p:nvPr>
        </p:nvSpPr>
        <p:spPr>
          <a:xfrm>
            <a:off x="525516" y="3417573"/>
            <a:ext cx="4593021" cy="2619839"/>
          </a:xfrm>
        </p:spPr>
        <p:txBody>
          <a:bodyPr vert="horz" lIns="91440" tIns="45720" rIns="91440" bIns="45720" rtlCol="0" anchor="ctr">
            <a:normAutofit/>
          </a:bodyPr>
          <a:lstStyle/>
          <a:p>
            <a:r>
              <a:rPr lang="en-US" sz="1800" dirty="0"/>
              <a:t>Football (soccer), cricket, boxing, volleyball and basketball are the most popular sports to watch and play.</a:t>
            </a:r>
          </a:p>
        </p:txBody>
      </p:sp>
    </p:spTree>
    <p:extLst>
      <p:ext uri="{BB962C8B-B14F-4D97-AF65-F5344CB8AC3E}">
        <p14:creationId xmlns:p14="http://schemas.microsoft.com/office/powerpoint/2010/main" val="29596751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FCC60B-8BBC-43FB-843F-009FC79DBCD1}"/>
              </a:ext>
            </a:extLst>
          </p:cNvPr>
          <p:cNvSpPr>
            <a:spLocks noGrp="1"/>
          </p:cNvSpPr>
          <p:nvPr>
            <p:ph type="title"/>
          </p:nvPr>
        </p:nvSpPr>
        <p:spPr>
          <a:xfrm>
            <a:off x="841248" y="5529884"/>
            <a:ext cx="5802656" cy="1096331"/>
          </a:xfrm>
        </p:spPr>
        <p:txBody>
          <a:bodyPr vert="horz" lIns="91440" tIns="45720" rIns="91440" bIns="45720" rtlCol="0" anchor="ctr">
            <a:normAutofit/>
          </a:bodyPr>
          <a:lstStyle/>
          <a:p>
            <a:r>
              <a:rPr lang="en-US" sz="4000" dirty="0">
                <a:solidFill>
                  <a:srgbClr val="303030"/>
                </a:solidFill>
              </a:rPr>
              <a:t>AFRICA</a:t>
            </a:r>
          </a:p>
        </p:txBody>
      </p:sp>
      <p:sp>
        <p:nvSpPr>
          <p:cNvPr id="4" name="Text Placeholder 3">
            <a:extLst>
              <a:ext uri="{FF2B5EF4-FFF2-40B4-BE49-F238E27FC236}">
                <a16:creationId xmlns:a16="http://schemas.microsoft.com/office/drawing/2014/main" id="{4AAFAFA2-19F3-4A8F-A38D-18B2D0D3D9AB}"/>
              </a:ext>
            </a:extLst>
          </p:cNvPr>
          <p:cNvSpPr>
            <a:spLocks noGrp="1"/>
          </p:cNvSpPr>
          <p:nvPr>
            <p:ph type="body" sz="half" idx="2"/>
          </p:nvPr>
        </p:nvSpPr>
        <p:spPr>
          <a:xfrm>
            <a:off x="841248" y="601315"/>
            <a:ext cx="5802656" cy="4384342"/>
          </a:xfrm>
        </p:spPr>
        <p:txBody>
          <a:bodyPr vert="horz" lIns="91440" tIns="45720" rIns="91440" bIns="45720" rtlCol="0" anchor="ctr">
            <a:normAutofit/>
          </a:bodyPr>
          <a:lstStyle/>
          <a:p>
            <a:pPr indent="-228600">
              <a:buFont typeface="Arial" panose="020B0604020202020204" pitchFamily="34" charset="0"/>
              <a:buChar char="•"/>
            </a:pPr>
            <a:r>
              <a:rPr lang="en-US" sz="2000" dirty="0"/>
              <a:t>Africa, The Continent</a:t>
            </a:r>
          </a:p>
          <a:p>
            <a:pPr lvl="1" indent="-228600">
              <a:buFont typeface="Arial" panose="020B0604020202020204" pitchFamily="34" charset="0"/>
              <a:buChar char="•"/>
            </a:pPr>
            <a:r>
              <a:rPr lang="en-US" sz="1800" dirty="0"/>
              <a:t>54 Countries and 9 Territories</a:t>
            </a:r>
          </a:p>
          <a:p>
            <a:pPr lvl="1" indent="-228600">
              <a:buFont typeface="Arial" panose="020B0604020202020204" pitchFamily="34" charset="0"/>
              <a:buChar char="•"/>
            </a:pPr>
            <a:r>
              <a:rPr lang="en-US" sz="1800" dirty="0"/>
              <a:t>1.1 Billion people, 15% of world population</a:t>
            </a:r>
          </a:p>
          <a:p>
            <a:pPr lvl="1" indent="-228600">
              <a:buFont typeface="Arial" panose="020B0604020202020204" pitchFamily="34" charset="0"/>
              <a:buChar char="•"/>
            </a:pPr>
            <a:r>
              <a:rPr lang="en-US" sz="1800" dirty="0"/>
              <a:t>Largest Country: Algeria.</a:t>
            </a:r>
          </a:p>
          <a:p>
            <a:pPr lvl="1" indent="-228600">
              <a:buFont typeface="Arial" panose="020B0604020202020204" pitchFamily="34" charset="0"/>
              <a:buChar char="•"/>
            </a:pPr>
            <a:r>
              <a:rPr lang="en-US" sz="1800" dirty="0"/>
              <a:t>Largest City: Lagos, Nigeria (pop. 21 million_</a:t>
            </a:r>
          </a:p>
          <a:p>
            <a:pPr lvl="1" indent="-228600">
              <a:buFont typeface="Arial" panose="020B0604020202020204" pitchFamily="34" charset="0"/>
              <a:buChar char="•"/>
            </a:pPr>
            <a:r>
              <a:rPr lang="en-US" sz="1800" dirty="0"/>
              <a:t>Longest River: Nile (4,258 miles), longest river in the world.  That’s like driving across the entire United States and coming back to the Midwest!</a:t>
            </a:r>
          </a:p>
          <a:p>
            <a:pPr lvl="1" indent="-228600">
              <a:buFont typeface="Arial" panose="020B0604020202020204" pitchFamily="34" charset="0"/>
              <a:buChar char="•"/>
            </a:pPr>
            <a:r>
              <a:rPr lang="en-US" sz="1800" dirty="0"/>
              <a:t>Highest Mountain: Mt Kilimanjaro (Tanzania)</a:t>
            </a:r>
          </a:p>
          <a:p>
            <a:pPr lvl="1" indent="-228600">
              <a:buFont typeface="Arial" panose="020B0604020202020204" pitchFamily="34" charset="0"/>
              <a:buChar char="•"/>
            </a:pPr>
            <a:r>
              <a:rPr lang="en-US" sz="1800" dirty="0"/>
              <a:t>3000 different people groups and 2000 languages.</a:t>
            </a:r>
          </a:p>
          <a:p>
            <a:pPr lvl="1" indent="-228600">
              <a:buFont typeface="Arial" panose="020B0604020202020204" pitchFamily="34" charset="0"/>
              <a:buChar char="•"/>
            </a:pPr>
            <a:r>
              <a:rPr lang="en-US" sz="1800" dirty="0"/>
              <a:t>Religion: Primarily Christians, Muslims. </a:t>
            </a:r>
          </a:p>
        </p:txBody>
      </p:sp>
      <p:pic>
        <p:nvPicPr>
          <p:cNvPr id="6" name="Picture Placeholder 5" descr="A close up of a map&#10;&#10;Description automatically generated">
            <a:extLst>
              <a:ext uri="{FF2B5EF4-FFF2-40B4-BE49-F238E27FC236}">
                <a16:creationId xmlns:a16="http://schemas.microsoft.com/office/drawing/2014/main" id="{0AB2F4A9-87B3-40D9-9E1A-9813B54B9F2B}"/>
              </a:ext>
            </a:extLst>
          </p:cNvPr>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l="4272" r="-3" b="-3"/>
          <a:stretch/>
        </p:blipFill>
        <p:spPr>
          <a:xfrm>
            <a:off x="7534655" y="604158"/>
            <a:ext cx="4008101" cy="4350110"/>
          </a:xfrm>
          <a:prstGeom prst="rect">
            <a:avLst/>
          </a:prstGeom>
        </p:spPr>
      </p:pic>
    </p:spTree>
    <p:extLst>
      <p:ext uri="{BB962C8B-B14F-4D97-AF65-F5344CB8AC3E}">
        <p14:creationId xmlns:p14="http://schemas.microsoft.com/office/powerpoint/2010/main" val="249558456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79C312-87AA-4C97-AEEF-8C062F4C11D0}"/>
              </a:ext>
            </a:extLst>
          </p:cNvPr>
          <p:cNvSpPr>
            <a:spLocks noGrp="1"/>
          </p:cNvSpPr>
          <p:nvPr>
            <p:ph type="title"/>
          </p:nvPr>
        </p:nvSpPr>
        <p:spPr/>
        <p:txBody>
          <a:bodyPr/>
          <a:lstStyle/>
          <a:p>
            <a:r>
              <a:rPr lang="en-US" dirty="0"/>
              <a:t>Food</a:t>
            </a:r>
          </a:p>
        </p:txBody>
      </p:sp>
      <p:sp>
        <p:nvSpPr>
          <p:cNvPr id="3" name="Content Placeholder 2">
            <a:extLst>
              <a:ext uri="{FF2B5EF4-FFF2-40B4-BE49-F238E27FC236}">
                <a16:creationId xmlns:a16="http://schemas.microsoft.com/office/drawing/2014/main" id="{96D01539-996B-41A2-9098-AF570F9B915E}"/>
              </a:ext>
            </a:extLst>
          </p:cNvPr>
          <p:cNvSpPr>
            <a:spLocks noGrp="1"/>
          </p:cNvSpPr>
          <p:nvPr>
            <p:ph sz="half" idx="1"/>
          </p:nvPr>
        </p:nvSpPr>
        <p:spPr/>
        <p:txBody>
          <a:bodyPr>
            <a:normAutofit fontScale="92500" lnSpcReduction="20000"/>
          </a:bodyPr>
          <a:lstStyle/>
          <a:p>
            <a:r>
              <a:rPr lang="en-US" dirty="0"/>
              <a:t>Bean dishes, black-eyed peas, etc.  Are a staple</a:t>
            </a:r>
          </a:p>
          <a:p>
            <a:r>
              <a:rPr lang="en-US" dirty="0" err="1"/>
              <a:t>Foofoo</a:t>
            </a:r>
            <a:r>
              <a:rPr lang="en-US" dirty="0"/>
              <a:t>, or fufu</a:t>
            </a:r>
          </a:p>
          <a:p>
            <a:r>
              <a:rPr lang="en-US" dirty="0"/>
              <a:t>Snacks are sometimes wrapped in banana leaves.  </a:t>
            </a:r>
          </a:p>
          <a:p>
            <a:r>
              <a:rPr lang="en-US" dirty="0" err="1"/>
              <a:t>Poyo</a:t>
            </a:r>
            <a:r>
              <a:rPr lang="en-US" dirty="0"/>
              <a:t>, palm wine, is a common adult beverage.  </a:t>
            </a:r>
          </a:p>
          <a:p>
            <a:r>
              <a:rPr lang="en-US" dirty="0"/>
              <a:t>Tortilla like discs of </a:t>
            </a:r>
            <a:r>
              <a:rPr lang="en-US" dirty="0" err="1"/>
              <a:t>Casavva</a:t>
            </a:r>
            <a:r>
              <a:rPr lang="en-US" dirty="0"/>
              <a:t> bread is topped with oily fish sauce and smoked fish eggs.  </a:t>
            </a:r>
          </a:p>
          <a:p>
            <a:r>
              <a:rPr lang="en-US" dirty="0"/>
              <a:t>To the right– banana </a:t>
            </a:r>
            <a:r>
              <a:rPr lang="en-US" dirty="0" err="1"/>
              <a:t>akaras</a:t>
            </a:r>
            <a:r>
              <a:rPr lang="en-US" dirty="0"/>
              <a:t> (we have a recipe!)</a:t>
            </a:r>
          </a:p>
        </p:txBody>
      </p:sp>
      <p:pic>
        <p:nvPicPr>
          <p:cNvPr id="6" name="Content Placeholder 5" descr="A close up of a doughnut&#10;&#10;Description automatically generated">
            <a:extLst>
              <a:ext uri="{FF2B5EF4-FFF2-40B4-BE49-F238E27FC236}">
                <a16:creationId xmlns:a16="http://schemas.microsoft.com/office/drawing/2014/main" id="{D9F50131-D8F5-4542-863F-1FC879D97DA6}"/>
              </a:ext>
            </a:extLst>
          </p:cNvPr>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172200" y="2274094"/>
            <a:ext cx="5181600" cy="3454400"/>
          </a:xfrm>
        </p:spPr>
      </p:pic>
    </p:spTree>
    <p:extLst>
      <p:ext uri="{BB962C8B-B14F-4D97-AF65-F5344CB8AC3E}">
        <p14:creationId xmlns:p14="http://schemas.microsoft.com/office/powerpoint/2010/main" val="21263529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277336-356D-4D4B-9D47-6A26FE841CA6}"/>
              </a:ext>
            </a:extLst>
          </p:cNvPr>
          <p:cNvSpPr>
            <a:spLocks noGrp="1"/>
          </p:cNvSpPr>
          <p:nvPr>
            <p:ph type="title"/>
          </p:nvPr>
        </p:nvSpPr>
        <p:spPr/>
        <p:txBody>
          <a:bodyPr/>
          <a:lstStyle/>
          <a:p>
            <a:r>
              <a:rPr lang="en-US" dirty="0"/>
              <a:t>Music</a:t>
            </a:r>
          </a:p>
        </p:txBody>
      </p:sp>
      <p:pic>
        <p:nvPicPr>
          <p:cNvPr id="6" name="Content Placeholder 5" descr="A group of people posing for a picture&#10;&#10;Description automatically generated">
            <a:extLst>
              <a:ext uri="{FF2B5EF4-FFF2-40B4-BE49-F238E27FC236}">
                <a16:creationId xmlns:a16="http://schemas.microsoft.com/office/drawing/2014/main" id="{01C4E592-019C-45E8-B7DF-CB4FC2546950}"/>
              </a:ext>
            </a:extLst>
          </p:cNvPr>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838200" y="2187734"/>
            <a:ext cx="5181600" cy="3627120"/>
          </a:xfrm>
        </p:spPr>
      </p:pic>
      <p:sp>
        <p:nvSpPr>
          <p:cNvPr id="4" name="Content Placeholder 3">
            <a:extLst>
              <a:ext uri="{FF2B5EF4-FFF2-40B4-BE49-F238E27FC236}">
                <a16:creationId xmlns:a16="http://schemas.microsoft.com/office/drawing/2014/main" id="{1A96566C-FFD5-4B00-83AA-E2FC678FF6A3}"/>
              </a:ext>
            </a:extLst>
          </p:cNvPr>
          <p:cNvSpPr>
            <a:spLocks noGrp="1"/>
          </p:cNvSpPr>
          <p:nvPr>
            <p:ph sz="half" idx="2"/>
          </p:nvPr>
        </p:nvSpPr>
        <p:spPr/>
        <p:txBody>
          <a:bodyPr>
            <a:normAutofit fontScale="92500" lnSpcReduction="10000"/>
          </a:bodyPr>
          <a:lstStyle/>
          <a:p>
            <a:r>
              <a:rPr lang="en-US" dirty="0"/>
              <a:t>Area is known for palm wine music.  </a:t>
            </a:r>
          </a:p>
          <a:p>
            <a:r>
              <a:rPr lang="en-US" dirty="0"/>
              <a:t>The </a:t>
            </a:r>
            <a:r>
              <a:rPr lang="en-US" dirty="0" err="1"/>
              <a:t>Ballanta</a:t>
            </a:r>
            <a:r>
              <a:rPr lang="en-US" dirty="0"/>
              <a:t> Academy of Music has been open off and on for years, closing during civil wars and during an Ebola outbreak.  However, when they are open they teach European Classical Music, African Traditional Music and popular African music.  They also teach a lot of brass instruments, as brass bands are often hired for advertising campaigns in the area.</a:t>
            </a:r>
          </a:p>
        </p:txBody>
      </p:sp>
    </p:spTree>
    <p:extLst>
      <p:ext uri="{BB962C8B-B14F-4D97-AF65-F5344CB8AC3E}">
        <p14:creationId xmlns:p14="http://schemas.microsoft.com/office/powerpoint/2010/main" val="411963749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52FA75-EDCF-4052-B1C4-35C4A360906A}"/>
              </a:ext>
            </a:extLst>
          </p:cNvPr>
          <p:cNvSpPr>
            <a:spLocks noGrp="1"/>
          </p:cNvSpPr>
          <p:nvPr>
            <p:ph type="title"/>
          </p:nvPr>
        </p:nvSpPr>
        <p:spPr/>
        <p:txBody>
          <a:bodyPr/>
          <a:lstStyle/>
          <a:p>
            <a:r>
              <a:rPr lang="en-US" dirty="0"/>
              <a:t>Art</a:t>
            </a:r>
          </a:p>
        </p:txBody>
      </p:sp>
      <p:pic>
        <p:nvPicPr>
          <p:cNvPr id="6" name="Content Placeholder 5" descr="A graffiti covered wall&#10;&#10;Description automatically generated">
            <a:extLst>
              <a:ext uri="{FF2B5EF4-FFF2-40B4-BE49-F238E27FC236}">
                <a16:creationId xmlns:a16="http://schemas.microsoft.com/office/drawing/2014/main" id="{F4424374-91D0-4DE9-8B1C-D5DA3599216B}"/>
              </a:ext>
            </a:extLst>
          </p:cNvPr>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838200" y="2543969"/>
            <a:ext cx="5181600" cy="2914650"/>
          </a:xfrm>
        </p:spPr>
      </p:pic>
      <p:sp>
        <p:nvSpPr>
          <p:cNvPr id="4" name="Content Placeholder 3">
            <a:extLst>
              <a:ext uri="{FF2B5EF4-FFF2-40B4-BE49-F238E27FC236}">
                <a16:creationId xmlns:a16="http://schemas.microsoft.com/office/drawing/2014/main" id="{5E0E40F5-07E0-4BF0-BB01-C07A90DF4648}"/>
              </a:ext>
            </a:extLst>
          </p:cNvPr>
          <p:cNvSpPr>
            <a:spLocks noGrp="1"/>
          </p:cNvSpPr>
          <p:nvPr>
            <p:ph sz="half" idx="2"/>
          </p:nvPr>
        </p:nvSpPr>
        <p:spPr/>
        <p:txBody>
          <a:bodyPr>
            <a:normAutofit fontScale="85000" lnSpcReduction="20000"/>
          </a:bodyPr>
          <a:lstStyle/>
          <a:p>
            <a:r>
              <a:rPr lang="en-US" dirty="0"/>
              <a:t>Carving and ceremonial masks and cloths are traditional forms of artwork in Sierra Leone.  </a:t>
            </a:r>
          </a:p>
          <a:p>
            <a:r>
              <a:rPr lang="en-US" dirty="0"/>
              <a:t>Art in Freetown is considered a spiritual and political expression</a:t>
            </a:r>
          </a:p>
          <a:p>
            <a:r>
              <a:rPr lang="en-US" dirty="0"/>
              <a:t>Sande (female) and </a:t>
            </a:r>
            <a:r>
              <a:rPr lang="en-US" dirty="0" err="1"/>
              <a:t>Poro</a:t>
            </a:r>
            <a:r>
              <a:rPr lang="en-US" dirty="0"/>
              <a:t> (male) ceremonial societies with long art traditions.    These societies perform the rituals that initiate </a:t>
            </a:r>
            <a:r>
              <a:rPr lang="en-US" dirty="0" err="1"/>
              <a:t>womena</a:t>
            </a:r>
            <a:r>
              <a:rPr lang="en-US" dirty="0"/>
              <a:t> </a:t>
            </a:r>
            <a:r>
              <a:rPr lang="en-US" dirty="0" err="1"/>
              <a:t>nd</a:t>
            </a:r>
            <a:r>
              <a:rPr lang="en-US" dirty="0"/>
              <a:t> men into society.  They create helmet masks for part of the ceremony.</a:t>
            </a:r>
          </a:p>
          <a:p>
            <a:r>
              <a:rPr lang="en-US" dirty="0"/>
              <a:t>The </a:t>
            </a:r>
            <a:r>
              <a:rPr lang="en-US" dirty="0" err="1"/>
              <a:t>odelay</a:t>
            </a:r>
            <a:r>
              <a:rPr lang="en-US" dirty="0"/>
              <a:t> society, a group of youth, started after 1992 and depicts patriotic themes.</a:t>
            </a:r>
          </a:p>
        </p:txBody>
      </p:sp>
    </p:spTree>
    <p:extLst>
      <p:ext uri="{BB962C8B-B14F-4D97-AF65-F5344CB8AC3E}">
        <p14:creationId xmlns:p14="http://schemas.microsoft.com/office/powerpoint/2010/main" val="112794597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65D894-80CB-42CB-81CC-E513CF36F1FB}"/>
              </a:ext>
            </a:extLst>
          </p:cNvPr>
          <p:cNvSpPr>
            <a:spLocks noGrp="1"/>
          </p:cNvSpPr>
          <p:nvPr>
            <p:ph type="title"/>
          </p:nvPr>
        </p:nvSpPr>
        <p:spPr>
          <a:xfrm>
            <a:off x="762001" y="803325"/>
            <a:ext cx="5314536" cy="1325563"/>
          </a:xfrm>
        </p:spPr>
        <p:txBody>
          <a:bodyPr vert="horz" lIns="91440" tIns="45720" rIns="91440" bIns="45720" rtlCol="0" anchor="ctr">
            <a:normAutofit/>
          </a:bodyPr>
          <a:lstStyle/>
          <a:p>
            <a:r>
              <a:rPr lang="en-US" dirty="0"/>
              <a:t>Homes</a:t>
            </a:r>
          </a:p>
        </p:txBody>
      </p:sp>
      <p:sp>
        <p:nvSpPr>
          <p:cNvPr id="4" name="Content Placeholder 3">
            <a:extLst>
              <a:ext uri="{FF2B5EF4-FFF2-40B4-BE49-F238E27FC236}">
                <a16:creationId xmlns:a16="http://schemas.microsoft.com/office/drawing/2014/main" id="{99EFBEC7-9BDA-4A6A-AF07-6B1D3447DC73}"/>
              </a:ext>
            </a:extLst>
          </p:cNvPr>
          <p:cNvSpPr>
            <a:spLocks noGrp="1"/>
          </p:cNvSpPr>
          <p:nvPr>
            <p:ph sz="half" idx="2"/>
          </p:nvPr>
        </p:nvSpPr>
        <p:spPr>
          <a:xfrm>
            <a:off x="762000" y="2279018"/>
            <a:ext cx="5314543" cy="3375920"/>
          </a:xfrm>
        </p:spPr>
        <p:txBody>
          <a:bodyPr vert="horz" lIns="91440" tIns="45720" rIns="91440" bIns="45720" rtlCol="0" anchor="t">
            <a:normAutofit/>
          </a:bodyPr>
          <a:lstStyle/>
          <a:p>
            <a:r>
              <a:rPr lang="en-US" sz="1800"/>
              <a:t>Traditional homes were made of sticks with mud walls and thatch of grass roofs.  The government has made more and more policies that allow for government housing, houses that look identical on the outside but keep people from homelessness.</a:t>
            </a:r>
          </a:p>
        </p:txBody>
      </p:sp>
      <p:sp>
        <p:nvSpPr>
          <p:cNvPr id="11" name="Freeform: Shape 10">
            <a:extLst>
              <a:ext uri="{FF2B5EF4-FFF2-40B4-BE49-F238E27FC236}">
                <a16:creationId xmlns:a16="http://schemas.microsoft.com/office/drawing/2014/main" id="{CF62D2A7-8207-488C-9F46-316BA81A16C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582780" y="-2008"/>
            <a:ext cx="5609220" cy="5840278"/>
          </a:xfrm>
          <a:custGeom>
            <a:avLst/>
            <a:gdLst>
              <a:gd name="connsiteX0" fmla="*/ 0 w 5609220"/>
              <a:gd name="connsiteY0" fmla="*/ 0 h 5840278"/>
              <a:gd name="connsiteX1" fmla="*/ 4637091 w 5609220"/>
              <a:gd name="connsiteY1" fmla="*/ 0 h 5840278"/>
              <a:gd name="connsiteX2" fmla="*/ 4822569 w 5609220"/>
              <a:gd name="connsiteY2" fmla="*/ 204077 h 5840278"/>
              <a:gd name="connsiteX3" fmla="*/ 5609220 w 5609220"/>
              <a:gd name="connsiteY3" fmla="*/ 2395363 h 5840278"/>
              <a:gd name="connsiteX4" fmla="*/ 2164305 w 5609220"/>
              <a:gd name="connsiteY4" fmla="*/ 5840278 h 5840278"/>
              <a:gd name="connsiteX5" fmla="*/ 238220 w 5609220"/>
              <a:gd name="connsiteY5" fmla="*/ 5251941 h 5840278"/>
              <a:gd name="connsiteX6" fmla="*/ 0 w 5609220"/>
              <a:gd name="connsiteY6" fmla="*/ 5073803 h 5840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09220" h="5840278">
                <a:moveTo>
                  <a:pt x="0" y="0"/>
                </a:moveTo>
                <a:lnTo>
                  <a:pt x="4637091" y="0"/>
                </a:lnTo>
                <a:lnTo>
                  <a:pt x="4822569" y="204077"/>
                </a:lnTo>
                <a:cubicBezTo>
                  <a:pt x="5314007" y="799562"/>
                  <a:pt x="5609220" y="1562987"/>
                  <a:pt x="5609220" y="2395363"/>
                </a:cubicBezTo>
                <a:cubicBezTo>
                  <a:pt x="5609220" y="4297937"/>
                  <a:pt x="4066879" y="5840278"/>
                  <a:pt x="2164305" y="5840278"/>
                </a:cubicBezTo>
                <a:cubicBezTo>
                  <a:pt x="1450840" y="5840278"/>
                  <a:pt x="788032" y="5623387"/>
                  <a:pt x="238220" y="5251941"/>
                </a:cubicBezTo>
                <a:lnTo>
                  <a:pt x="0" y="5073803"/>
                </a:ln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6" name="Content Placeholder 5" descr="A small town&#10;&#10;Description automatically generated">
            <a:extLst>
              <a:ext uri="{FF2B5EF4-FFF2-40B4-BE49-F238E27FC236}">
                <a16:creationId xmlns:a16="http://schemas.microsoft.com/office/drawing/2014/main" id="{A5861975-9E24-4CFB-8652-032C5C0C8753}"/>
              </a:ext>
            </a:extLst>
          </p:cNvPr>
          <p:cNvPicPr>
            <a:picLocks noGrp="1" noChangeAspect="1"/>
          </p:cNvPicPr>
          <p:nvPr>
            <p:ph sz="half" idx="1"/>
          </p:nvPr>
        </p:nvPicPr>
        <p:blipFill rotWithShape="1">
          <a:blip r:embed="rId2">
            <a:extLst>
              <a:ext uri="{28A0092B-C50C-407E-A947-70E740481C1C}">
                <a14:useLocalDpi xmlns:a14="http://schemas.microsoft.com/office/drawing/2010/main" val="0"/>
              </a:ext>
            </a:extLst>
          </a:blip>
          <a:srcRect l="17465" r="17911" b="-1"/>
          <a:stretch/>
        </p:blipFill>
        <p:spPr>
          <a:xfrm>
            <a:off x="6750141" y="-2"/>
            <a:ext cx="5441859" cy="5654940"/>
          </a:xfrm>
          <a:custGeom>
            <a:avLst/>
            <a:gdLst/>
            <a:ahLst/>
            <a:cxnLst/>
            <a:rect l="l" t="t" r="r" b="b"/>
            <a:pathLst>
              <a:path w="5441859" h="5654940">
                <a:moveTo>
                  <a:pt x="1041368" y="0"/>
                </a:moveTo>
                <a:lnTo>
                  <a:pt x="5441859" y="0"/>
                </a:lnTo>
                <a:lnTo>
                  <a:pt x="5441859" y="4820612"/>
                </a:lnTo>
                <a:lnTo>
                  <a:pt x="5285166" y="4957981"/>
                </a:lnTo>
                <a:cubicBezTo>
                  <a:pt x="4729628" y="5394557"/>
                  <a:pt x="4029081" y="5654940"/>
                  <a:pt x="3267719" y="5654940"/>
                </a:cubicBezTo>
                <a:cubicBezTo>
                  <a:pt x="1463008" y="5654940"/>
                  <a:pt x="0" y="4191932"/>
                  <a:pt x="0" y="2387221"/>
                </a:cubicBezTo>
                <a:cubicBezTo>
                  <a:pt x="0" y="1484866"/>
                  <a:pt x="365752" y="667936"/>
                  <a:pt x="957093" y="76595"/>
                </a:cubicBezTo>
                <a:close/>
              </a:path>
            </a:pathLst>
          </a:custGeom>
        </p:spPr>
      </p:pic>
    </p:spTree>
    <p:extLst>
      <p:ext uri="{BB962C8B-B14F-4D97-AF65-F5344CB8AC3E}">
        <p14:creationId xmlns:p14="http://schemas.microsoft.com/office/powerpoint/2010/main" val="354570836"/>
      </p:ext>
    </p:extLst>
  </p:cSld>
  <p:clrMapOvr>
    <a:overrideClrMapping bg1="dk1" tx1="lt1" bg2="dk2" tx2="lt2" accent1="accent1" accent2="accent2" accent3="accent3" accent4="accent4" accent5="accent5" accent6="accent6" hlink="hlink" folHlink="folHlink"/>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Content Placeholder 5" descr="A crowd of people&#10;&#10;Description automatically generated">
            <a:extLst>
              <a:ext uri="{FF2B5EF4-FFF2-40B4-BE49-F238E27FC236}">
                <a16:creationId xmlns:a16="http://schemas.microsoft.com/office/drawing/2014/main" id="{B5571D21-9AD9-4F01-B346-00BDFE39BEAB}"/>
              </a:ext>
            </a:extLst>
          </p:cNvPr>
          <p:cNvPicPr>
            <a:picLocks noGrp="1" noChangeAspect="1"/>
          </p:cNvPicPr>
          <p:nvPr>
            <p:ph sz="half" idx="1"/>
          </p:nvPr>
        </p:nvPicPr>
        <p:blipFill rotWithShape="1">
          <a:blip r:embed="rId2">
            <a:extLst>
              <a:ext uri="{28A0092B-C50C-407E-A947-70E740481C1C}">
                <a14:useLocalDpi xmlns:a14="http://schemas.microsoft.com/office/drawing/2010/main" val="0"/>
              </a:ext>
            </a:extLst>
          </a:blip>
          <a:srcRect t="881"/>
          <a:stretch/>
        </p:blipFill>
        <p:spPr>
          <a:xfrm>
            <a:off x="-1" y="10"/>
            <a:ext cx="12192000" cy="6857990"/>
          </a:xfrm>
          <a:prstGeom prst="rect">
            <a:avLst/>
          </a:prstGeom>
        </p:spPr>
      </p:pic>
      <p:sp>
        <p:nvSpPr>
          <p:cNvPr id="11" name="Freeform 5">
            <a:extLst>
              <a:ext uri="{FF2B5EF4-FFF2-40B4-BE49-F238E27FC236}">
                <a16:creationId xmlns:a16="http://schemas.microsoft.com/office/drawing/2014/main" id="{3CD9DF72-87A3-404E-A828-84CBF11A83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flipH="1">
            <a:off x="0" y="998175"/>
            <a:ext cx="6017172" cy="5859825"/>
          </a:xfrm>
          <a:custGeom>
            <a:avLst/>
            <a:gdLst>
              <a:gd name="T0" fmla="*/ 1333 w 1333"/>
              <a:gd name="T1" fmla="*/ 1031 h 1298"/>
              <a:gd name="T2" fmla="*/ 1333 w 1333"/>
              <a:gd name="T3" fmla="*/ 380 h 1298"/>
              <a:gd name="T4" fmla="*/ 706 w 1333"/>
              <a:gd name="T5" fmla="*/ 0 h 1298"/>
              <a:gd name="T6" fmla="*/ 0 w 1333"/>
              <a:gd name="T7" fmla="*/ 706 h 1298"/>
              <a:gd name="T8" fmla="*/ 323 w 1333"/>
              <a:gd name="T9" fmla="*/ 1298 h 1298"/>
              <a:gd name="T10" fmla="*/ 1090 w 1333"/>
              <a:gd name="T11" fmla="*/ 1298 h 1298"/>
              <a:gd name="T12" fmla="*/ 1333 w 1333"/>
              <a:gd name="T13" fmla="*/ 1031 h 1298"/>
            </a:gdLst>
            <a:ahLst/>
            <a:cxnLst>
              <a:cxn ang="0">
                <a:pos x="T0" y="T1"/>
              </a:cxn>
              <a:cxn ang="0">
                <a:pos x="T2" y="T3"/>
              </a:cxn>
              <a:cxn ang="0">
                <a:pos x="T4" y="T5"/>
              </a:cxn>
              <a:cxn ang="0">
                <a:pos x="T6" y="T7"/>
              </a:cxn>
              <a:cxn ang="0">
                <a:pos x="T8" y="T9"/>
              </a:cxn>
              <a:cxn ang="0">
                <a:pos x="T10" y="T11"/>
              </a:cxn>
              <a:cxn ang="0">
                <a:pos x="T12" y="T13"/>
              </a:cxn>
            </a:cxnLst>
            <a:rect l="0" t="0" r="r" b="b"/>
            <a:pathLst>
              <a:path w="1333" h="1298">
                <a:moveTo>
                  <a:pt x="1333" y="1031"/>
                </a:moveTo>
                <a:cubicBezTo>
                  <a:pt x="1333" y="380"/>
                  <a:pt x="1333" y="380"/>
                  <a:pt x="1333" y="380"/>
                </a:cubicBezTo>
                <a:cubicBezTo>
                  <a:pt x="1215" y="154"/>
                  <a:pt x="979" y="0"/>
                  <a:pt x="706" y="0"/>
                </a:cubicBezTo>
                <a:cubicBezTo>
                  <a:pt x="317" y="0"/>
                  <a:pt x="0" y="316"/>
                  <a:pt x="0" y="706"/>
                </a:cubicBezTo>
                <a:cubicBezTo>
                  <a:pt x="0" y="954"/>
                  <a:pt x="129" y="1172"/>
                  <a:pt x="323" y="1298"/>
                </a:cubicBezTo>
                <a:cubicBezTo>
                  <a:pt x="1090" y="1298"/>
                  <a:pt x="1090" y="1298"/>
                  <a:pt x="1090" y="1298"/>
                </a:cubicBezTo>
                <a:cubicBezTo>
                  <a:pt x="1193" y="1232"/>
                  <a:pt x="1276" y="1140"/>
                  <a:pt x="1333" y="1031"/>
                </a:cubicBezTo>
                <a:close/>
              </a:path>
            </a:pathLst>
          </a:custGeom>
          <a:solidFill>
            <a:schemeClr val="bg1">
              <a:alpha val="75000"/>
            </a:schemeClr>
          </a:solidFill>
          <a:ln w="50800" cap="sq" cmpd="dbl">
            <a:noFill/>
            <a:miter lim="800000"/>
          </a:ln>
          <a:effectLst/>
        </p:spPr>
        <p:txBody>
          <a:bodyPr vert="horz" lIns="91440" tIns="45720" rIns="91440" bIns="45720" rtlCol="0" anchor="t">
            <a:normAutofit/>
          </a:bodyPr>
          <a:lstStyle/>
          <a:p>
            <a:pPr algn="ctr">
              <a:spcAft>
                <a:spcPts val="1000"/>
              </a:spcAft>
              <a:buClr>
                <a:schemeClr val="tx1"/>
              </a:buClr>
              <a:buSzPct val="100000"/>
              <a:buFont typeface="Arial"/>
              <a:buNone/>
            </a:pPr>
            <a:endParaRPr lang="en-US" sz="1600" cap="all"/>
          </a:p>
        </p:txBody>
      </p:sp>
      <p:sp>
        <p:nvSpPr>
          <p:cNvPr id="2" name="Title 1">
            <a:extLst>
              <a:ext uri="{FF2B5EF4-FFF2-40B4-BE49-F238E27FC236}">
                <a16:creationId xmlns:a16="http://schemas.microsoft.com/office/drawing/2014/main" id="{2A655711-F47D-456E-A888-F01B1CDE2CF5}"/>
              </a:ext>
            </a:extLst>
          </p:cNvPr>
          <p:cNvSpPr>
            <a:spLocks noGrp="1"/>
          </p:cNvSpPr>
          <p:nvPr>
            <p:ph type="title"/>
          </p:nvPr>
        </p:nvSpPr>
        <p:spPr>
          <a:xfrm>
            <a:off x="709448" y="1913950"/>
            <a:ext cx="4204137" cy="1342754"/>
          </a:xfrm>
        </p:spPr>
        <p:txBody>
          <a:bodyPr vert="horz" lIns="91440" tIns="45720" rIns="91440" bIns="45720" rtlCol="0" anchor="ctr">
            <a:normAutofit/>
          </a:bodyPr>
          <a:lstStyle/>
          <a:p>
            <a:pPr algn="ctr"/>
            <a:r>
              <a:rPr lang="en-US" sz="3600"/>
              <a:t>Festivals and Holidays</a:t>
            </a:r>
          </a:p>
        </p:txBody>
      </p:sp>
      <p:cxnSp>
        <p:nvCxnSpPr>
          <p:cNvPr id="13" name="Straight Connector 12">
            <a:extLst>
              <a:ext uri="{FF2B5EF4-FFF2-40B4-BE49-F238E27FC236}">
                <a16:creationId xmlns:a16="http://schemas.microsoft.com/office/drawing/2014/main" id="{20E3A342-4D61-4E3F-AF90-1AB42AEB96C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2287051" y="3337139"/>
            <a:ext cx="935420" cy="0"/>
          </a:xfrm>
          <a:prstGeom prst="line">
            <a:avLst/>
          </a:prstGeom>
          <a:ln w="25400" cap="sq">
            <a:solidFill>
              <a:schemeClr val="tx1">
                <a:lumMod val="85000"/>
                <a:lumOff val="15000"/>
              </a:schemeClr>
            </a:solidFill>
            <a:bevel/>
          </a:ln>
        </p:spPr>
        <p:style>
          <a:lnRef idx="1">
            <a:schemeClr val="accent1"/>
          </a:lnRef>
          <a:fillRef idx="0">
            <a:schemeClr val="accent1"/>
          </a:fillRef>
          <a:effectRef idx="0">
            <a:schemeClr val="accent1"/>
          </a:effectRef>
          <a:fontRef idx="minor">
            <a:schemeClr val="tx1"/>
          </a:fontRef>
        </p:style>
      </p:cxnSp>
      <p:sp>
        <p:nvSpPr>
          <p:cNvPr id="4" name="Content Placeholder 3">
            <a:extLst>
              <a:ext uri="{FF2B5EF4-FFF2-40B4-BE49-F238E27FC236}">
                <a16:creationId xmlns:a16="http://schemas.microsoft.com/office/drawing/2014/main" id="{D355CBC6-D2B8-42FA-B42B-EEA5397A76BB}"/>
              </a:ext>
            </a:extLst>
          </p:cNvPr>
          <p:cNvSpPr>
            <a:spLocks noGrp="1"/>
          </p:cNvSpPr>
          <p:nvPr>
            <p:ph sz="half" idx="2"/>
          </p:nvPr>
        </p:nvSpPr>
        <p:spPr>
          <a:xfrm>
            <a:off x="525516" y="3417573"/>
            <a:ext cx="4593021" cy="2619839"/>
          </a:xfrm>
        </p:spPr>
        <p:txBody>
          <a:bodyPr vert="horz" lIns="91440" tIns="45720" rIns="91440" bIns="45720" rtlCol="0" anchor="ctr">
            <a:normAutofit fontScale="92500" lnSpcReduction="20000"/>
          </a:bodyPr>
          <a:lstStyle/>
          <a:p>
            <a:r>
              <a:rPr lang="en-US" sz="1800" dirty="0"/>
              <a:t>April 27 is Independence Day</a:t>
            </a:r>
          </a:p>
          <a:p>
            <a:r>
              <a:rPr lang="en-US" sz="1800" dirty="0"/>
              <a:t>They also celebrate Muslim holidays of Eid al-</a:t>
            </a:r>
            <a:r>
              <a:rPr lang="en-US" sz="1800" dirty="0" err="1"/>
              <a:t>Fitr</a:t>
            </a:r>
            <a:r>
              <a:rPr lang="en-US" sz="1800" dirty="0"/>
              <a:t> and Eid al-</a:t>
            </a:r>
            <a:r>
              <a:rPr lang="en-US" sz="1800" dirty="0" err="1"/>
              <a:t>Adha</a:t>
            </a:r>
            <a:r>
              <a:rPr lang="en-US" sz="1800" dirty="0"/>
              <a:t> (End of Ramadan and Feast of the Sacrifice)  They also celebrate Boxing Day.</a:t>
            </a:r>
          </a:p>
          <a:p>
            <a:r>
              <a:rPr lang="en-US" sz="1800" dirty="0"/>
              <a:t>In Freetown, during Eid al-</a:t>
            </a:r>
            <a:r>
              <a:rPr lang="en-US" sz="1800" dirty="0" err="1"/>
              <a:t>Fitr</a:t>
            </a:r>
            <a:r>
              <a:rPr lang="en-US" sz="1800" dirty="0"/>
              <a:t>, they celebrate by small hand-held lanterns and a procession of elaborately decorated and designed tissue paper, wood and wire structures.  Parades in Sierra Leone are chaotic and a lot less peaceful than ours here in the U.S.  No candy, but chaos!</a:t>
            </a:r>
          </a:p>
        </p:txBody>
      </p:sp>
    </p:spTree>
    <p:extLst>
      <p:ext uri="{BB962C8B-B14F-4D97-AF65-F5344CB8AC3E}">
        <p14:creationId xmlns:p14="http://schemas.microsoft.com/office/powerpoint/2010/main" val="17767274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91292-C381-4CCF-BD8B-01091ADACF0B}"/>
              </a:ext>
            </a:extLst>
          </p:cNvPr>
          <p:cNvSpPr>
            <a:spLocks noGrp="1"/>
          </p:cNvSpPr>
          <p:nvPr>
            <p:ph type="title"/>
          </p:nvPr>
        </p:nvSpPr>
        <p:spPr/>
        <p:txBody>
          <a:bodyPr/>
          <a:lstStyle/>
          <a:p>
            <a:r>
              <a:rPr lang="en-US" dirty="0"/>
              <a:t>Current Events</a:t>
            </a:r>
          </a:p>
        </p:txBody>
      </p:sp>
      <p:sp>
        <p:nvSpPr>
          <p:cNvPr id="3" name="Text Placeholder 2">
            <a:extLst>
              <a:ext uri="{FF2B5EF4-FFF2-40B4-BE49-F238E27FC236}">
                <a16:creationId xmlns:a16="http://schemas.microsoft.com/office/drawing/2014/main" id="{BC5EBE42-1E65-40A8-B306-91FEEDF636E2}"/>
              </a:ext>
            </a:extLst>
          </p:cNvPr>
          <p:cNvSpPr>
            <a:spLocks noGrp="1"/>
          </p:cNvSpPr>
          <p:nvPr>
            <p:ph type="body" idx="1"/>
          </p:nvPr>
        </p:nvSpPr>
        <p:spPr/>
        <p:txBody>
          <a:bodyPr/>
          <a:lstStyle/>
          <a:p>
            <a:r>
              <a:rPr lang="en-US" dirty="0"/>
              <a:t>Political 	</a:t>
            </a:r>
          </a:p>
        </p:txBody>
      </p:sp>
      <p:sp>
        <p:nvSpPr>
          <p:cNvPr id="4" name="Content Placeholder 3">
            <a:extLst>
              <a:ext uri="{FF2B5EF4-FFF2-40B4-BE49-F238E27FC236}">
                <a16:creationId xmlns:a16="http://schemas.microsoft.com/office/drawing/2014/main" id="{7CE39F17-DDF6-47B5-B345-F533B3146C27}"/>
              </a:ext>
            </a:extLst>
          </p:cNvPr>
          <p:cNvSpPr>
            <a:spLocks noGrp="1"/>
          </p:cNvSpPr>
          <p:nvPr>
            <p:ph sz="half" idx="2"/>
          </p:nvPr>
        </p:nvSpPr>
        <p:spPr/>
        <p:txBody>
          <a:bodyPr/>
          <a:lstStyle/>
          <a:p>
            <a:endParaRPr lang="en-US"/>
          </a:p>
        </p:txBody>
      </p:sp>
      <p:sp>
        <p:nvSpPr>
          <p:cNvPr id="5" name="Text Placeholder 4">
            <a:extLst>
              <a:ext uri="{FF2B5EF4-FFF2-40B4-BE49-F238E27FC236}">
                <a16:creationId xmlns:a16="http://schemas.microsoft.com/office/drawing/2014/main" id="{0E0BFC5A-3C6D-4303-9B38-FF40770339A3}"/>
              </a:ext>
            </a:extLst>
          </p:cNvPr>
          <p:cNvSpPr>
            <a:spLocks noGrp="1"/>
          </p:cNvSpPr>
          <p:nvPr>
            <p:ph type="body" sz="quarter" idx="3"/>
          </p:nvPr>
        </p:nvSpPr>
        <p:spPr/>
        <p:txBody>
          <a:bodyPr/>
          <a:lstStyle/>
          <a:p>
            <a:r>
              <a:rPr lang="en-US" dirty="0"/>
              <a:t>Everyday Life</a:t>
            </a:r>
          </a:p>
        </p:txBody>
      </p:sp>
      <p:sp>
        <p:nvSpPr>
          <p:cNvPr id="6" name="Content Placeholder 5">
            <a:extLst>
              <a:ext uri="{FF2B5EF4-FFF2-40B4-BE49-F238E27FC236}">
                <a16:creationId xmlns:a16="http://schemas.microsoft.com/office/drawing/2014/main" id="{7D779EDB-2036-48D1-AE62-7AEA9547BD1D}"/>
              </a:ext>
            </a:extLst>
          </p:cNvPr>
          <p:cNvSpPr>
            <a:spLocks noGrp="1"/>
          </p:cNvSpPr>
          <p:nvPr>
            <p:ph sz="quarter" idx="4"/>
          </p:nvPr>
        </p:nvSpPr>
        <p:spPr/>
        <p:txBody>
          <a:bodyPr/>
          <a:lstStyle/>
          <a:p>
            <a:endParaRPr lang="en-US"/>
          </a:p>
        </p:txBody>
      </p:sp>
    </p:spTree>
    <p:extLst>
      <p:ext uri="{BB962C8B-B14F-4D97-AF65-F5344CB8AC3E}">
        <p14:creationId xmlns:p14="http://schemas.microsoft.com/office/powerpoint/2010/main" val="102059764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useBgFill="1">
        <p:nvSpPr>
          <p:cNvPr id="20" name="Rectangle 9">
            <a:extLst>
              <a:ext uri="{FF2B5EF4-FFF2-40B4-BE49-F238E27FC236}">
                <a16:creationId xmlns:a16="http://schemas.microsoft.com/office/drawing/2014/main" id="{9B76D444-2756-434F-AE61-96D69830C13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21E2951-4715-4797-94CC-9ED54D62E5A2}"/>
              </a:ext>
            </a:extLst>
          </p:cNvPr>
          <p:cNvSpPr>
            <a:spLocks noGrp="1"/>
          </p:cNvSpPr>
          <p:nvPr>
            <p:ph type="ctrTitle"/>
          </p:nvPr>
        </p:nvSpPr>
        <p:spPr>
          <a:xfrm>
            <a:off x="841247" y="474146"/>
            <a:ext cx="10515593" cy="1197864"/>
          </a:xfrm>
        </p:spPr>
        <p:txBody>
          <a:bodyPr vert="horz" lIns="91440" tIns="45720" rIns="91440" bIns="45720" rtlCol="0" anchor="ctr">
            <a:normAutofit/>
          </a:bodyPr>
          <a:lstStyle/>
          <a:p>
            <a:pPr algn="l"/>
            <a:r>
              <a:rPr lang="en-US" sz="4400" dirty="0"/>
              <a:t>Liberia</a:t>
            </a:r>
          </a:p>
        </p:txBody>
      </p:sp>
      <p:cxnSp>
        <p:nvCxnSpPr>
          <p:cNvPr id="21" name="Straight Connector 11">
            <a:extLst>
              <a:ext uri="{FF2B5EF4-FFF2-40B4-BE49-F238E27FC236}">
                <a16:creationId xmlns:a16="http://schemas.microsoft.com/office/drawing/2014/main" id="{EDF5FE34-0A41-407A-8D94-10FCF68F1D0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475488" y="587238"/>
            <a:ext cx="0" cy="914400"/>
          </a:xfrm>
          <a:prstGeom prst="line">
            <a:avLst/>
          </a:prstGeom>
          <a:ln w="19050">
            <a:solidFill>
              <a:schemeClr val="tx1">
                <a:alpha val="80000"/>
              </a:schemeClr>
            </a:solidFill>
          </a:ln>
        </p:spPr>
        <p:style>
          <a:lnRef idx="1">
            <a:schemeClr val="accent1"/>
          </a:lnRef>
          <a:fillRef idx="0">
            <a:schemeClr val="accent1"/>
          </a:fillRef>
          <a:effectRef idx="0">
            <a:schemeClr val="accent1"/>
          </a:effectRef>
          <a:fontRef idx="minor">
            <a:schemeClr val="tx1"/>
          </a:fontRef>
        </p:style>
      </p:cxnSp>
      <p:pic>
        <p:nvPicPr>
          <p:cNvPr id="5" name="Picture 4" descr="A close up of a flag&#10;&#10;Description automatically generated">
            <a:extLst>
              <a:ext uri="{FF2B5EF4-FFF2-40B4-BE49-F238E27FC236}">
                <a16:creationId xmlns:a16="http://schemas.microsoft.com/office/drawing/2014/main" id="{3D07CE9B-F628-40B5-B7E1-1475C0FC3678}"/>
              </a:ext>
            </a:extLst>
          </p:cNvPr>
          <p:cNvPicPr>
            <a:picLocks noChangeAspect="1"/>
          </p:cNvPicPr>
          <p:nvPr/>
        </p:nvPicPr>
        <p:blipFill rotWithShape="1">
          <a:blip r:embed="rId2">
            <a:extLst>
              <a:ext uri="{28A0092B-C50C-407E-A947-70E740481C1C}">
                <a14:useLocalDpi xmlns:a14="http://schemas.microsoft.com/office/drawing/2010/main" val="0"/>
              </a:ext>
            </a:extLst>
          </a:blip>
          <a:srcRect l="664" r="-2" b="-2"/>
          <a:stretch/>
        </p:blipFill>
        <p:spPr>
          <a:xfrm>
            <a:off x="835153" y="2002117"/>
            <a:ext cx="6215794" cy="4171569"/>
          </a:xfrm>
          <a:prstGeom prst="rect">
            <a:avLst/>
          </a:prstGeom>
        </p:spPr>
      </p:pic>
      <p:sp>
        <p:nvSpPr>
          <p:cNvPr id="3" name="Subtitle 2">
            <a:extLst>
              <a:ext uri="{FF2B5EF4-FFF2-40B4-BE49-F238E27FC236}">
                <a16:creationId xmlns:a16="http://schemas.microsoft.com/office/drawing/2014/main" id="{A7390020-4849-4F1B-9531-E73219106518}"/>
              </a:ext>
            </a:extLst>
          </p:cNvPr>
          <p:cNvSpPr>
            <a:spLocks noGrp="1"/>
          </p:cNvSpPr>
          <p:nvPr>
            <p:ph type="subTitle" idx="1"/>
          </p:nvPr>
        </p:nvSpPr>
        <p:spPr>
          <a:xfrm>
            <a:off x="7533314" y="1999578"/>
            <a:ext cx="3823525" cy="4171568"/>
          </a:xfrm>
        </p:spPr>
        <p:txBody>
          <a:bodyPr vert="horz" lIns="91440" tIns="45720" rIns="91440" bIns="45720" rtlCol="0" anchor="ctr">
            <a:normAutofit/>
          </a:bodyPr>
          <a:lstStyle/>
          <a:p>
            <a:pPr indent="-228600" algn="l">
              <a:buFont typeface="Arial" panose="020B0604020202020204" pitchFamily="34" charset="0"/>
              <a:buChar char="•"/>
            </a:pPr>
            <a:r>
              <a:rPr lang="en-US" sz="2000"/>
              <a:t>Things We Will Learn:</a:t>
            </a:r>
          </a:p>
          <a:p>
            <a:pPr indent="-228600" algn="l">
              <a:buFont typeface="Arial" panose="020B0604020202020204" pitchFamily="34" charset="0"/>
              <a:buChar char="•"/>
            </a:pPr>
            <a:r>
              <a:rPr lang="en-US" sz="2000"/>
              <a:t>Geography</a:t>
            </a:r>
          </a:p>
          <a:p>
            <a:pPr indent="-228600" algn="l">
              <a:buFont typeface="Arial" panose="020B0604020202020204" pitchFamily="34" charset="0"/>
              <a:buChar char="•"/>
            </a:pPr>
            <a:r>
              <a:rPr lang="en-US" sz="2000"/>
              <a:t>Language</a:t>
            </a:r>
          </a:p>
          <a:p>
            <a:pPr indent="-228600" algn="l">
              <a:buFont typeface="Arial" panose="020B0604020202020204" pitchFamily="34" charset="0"/>
              <a:buChar char="•"/>
            </a:pPr>
            <a:r>
              <a:rPr lang="en-US" sz="2000"/>
              <a:t>Advancements for the World</a:t>
            </a:r>
          </a:p>
          <a:p>
            <a:pPr indent="-228600" algn="l">
              <a:buFont typeface="Arial" panose="020B0604020202020204" pitchFamily="34" charset="0"/>
              <a:buChar char="•"/>
            </a:pPr>
            <a:r>
              <a:rPr lang="en-US" sz="2000"/>
              <a:t>History</a:t>
            </a:r>
          </a:p>
          <a:p>
            <a:pPr indent="-228600" algn="l">
              <a:buFont typeface="Arial" panose="020B0604020202020204" pitchFamily="34" charset="0"/>
              <a:buChar char="•"/>
            </a:pPr>
            <a:r>
              <a:rPr lang="en-US" sz="2000"/>
              <a:t>Culture</a:t>
            </a:r>
          </a:p>
          <a:p>
            <a:pPr indent="-228600" algn="l">
              <a:buFont typeface="Arial" panose="020B0604020202020204" pitchFamily="34" charset="0"/>
              <a:buChar char="•"/>
            </a:pPr>
            <a:r>
              <a:rPr lang="en-US" sz="2000"/>
              <a:t>Current Events</a:t>
            </a:r>
          </a:p>
          <a:p>
            <a:pPr indent="-228600" algn="l">
              <a:buFont typeface="Arial" panose="020B0604020202020204" pitchFamily="34" charset="0"/>
              <a:buChar char="•"/>
            </a:pPr>
            <a:endParaRPr lang="en-US" sz="2000"/>
          </a:p>
        </p:txBody>
      </p:sp>
    </p:spTree>
    <p:extLst>
      <p:ext uri="{BB962C8B-B14F-4D97-AF65-F5344CB8AC3E}">
        <p14:creationId xmlns:p14="http://schemas.microsoft.com/office/powerpoint/2010/main" val="182762572"/>
      </p:ext>
    </p:extLst>
  </p:cSld>
  <p:clrMapOvr>
    <a:overrideClrMapping bg1="dk1" tx1="lt1" bg2="dk2" tx2="lt2" accent1="accent1" accent2="accent2" accent3="accent3" accent4="accent4" accent5="accent5" accent6="accent6" hlink="hlink" folHlink="folHlink"/>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E9BF5A-8B4E-49A7-95FB-B103D8343A2C}"/>
              </a:ext>
            </a:extLst>
          </p:cNvPr>
          <p:cNvSpPr>
            <a:spLocks noGrp="1"/>
          </p:cNvSpPr>
          <p:nvPr>
            <p:ph type="title"/>
          </p:nvPr>
        </p:nvSpPr>
        <p:spPr/>
        <p:txBody>
          <a:bodyPr/>
          <a:lstStyle/>
          <a:p>
            <a:r>
              <a:rPr lang="en-US" dirty="0"/>
              <a:t>Main Facts</a:t>
            </a:r>
          </a:p>
        </p:txBody>
      </p:sp>
      <p:sp>
        <p:nvSpPr>
          <p:cNvPr id="3" name="Content Placeholder 2">
            <a:extLst>
              <a:ext uri="{FF2B5EF4-FFF2-40B4-BE49-F238E27FC236}">
                <a16:creationId xmlns:a16="http://schemas.microsoft.com/office/drawing/2014/main" id="{BFFE36C5-B7B1-41F9-AFF0-7C8BEFE5DB7C}"/>
              </a:ext>
            </a:extLst>
          </p:cNvPr>
          <p:cNvSpPr>
            <a:spLocks noGrp="1"/>
          </p:cNvSpPr>
          <p:nvPr>
            <p:ph sz="half" idx="1"/>
          </p:nvPr>
        </p:nvSpPr>
        <p:spPr/>
        <p:txBody>
          <a:bodyPr>
            <a:normAutofit fontScale="92500" lnSpcReduction="10000"/>
          </a:bodyPr>
          <a:lstStyle/>
          <a:p>
            <a:r>
              <a:rPr lang="en-US" dirty="0"/>
              <a:t>Capital: Monrovia</a:t>
            </a:r>
          </a:p>
          <a:p>
            <a:r>
              <a:rPr lang="en-US" dirty="0"/>
              <a:t>Language: Standard Liberian English, and other varieties of English</a:t>
            </a:r>
          </a:p>
          <a:p>
            <a:r>
              <a:rPr lang="en-US" dirty="0"/>
              <a:t>Exports: rubber, timber, iron, diamonds</a:t>
            </a:r>
          </a:p>
          <a:p>
            <a:r>
              <a:rPr lang="en-US" dirty="0"/>
              <a:t>Fun Facts:  Liberia is Latin for “Land of the Free”.,  It has 16 ethnic groups and tribes, it was founded and </a:t>
            </a:r>
            <a:r>
              <a:rPr lang="en-US" dirty="0" err="1"/>
              <a:t>conolised</a:t>
            </a:r>
            <a:r>
              <a:rPr lang="en-US" dirty="0"/>
              <a:t> by freed American slaves and named the capital after US President James Monroe</a:t>
            </a:r>
          </a:p>
        </p:txBody>
      </p:sp>
      <p:pic>
        <p:nvPicPr>
          <p:cNvPr id="6" name="Content Placeholder 5">
            <a:extLst>
              <a:ext uri="{FF2B5EF4-FFF2-40B4-BE49-F238E27FC236}">
                <a16:creationId xmlns:a16="http://schemas.microsoft.com/office/drawing/2014/main" id="{D08BC748-4DB5-4260-822C-94DAD21244A3}"/>
              </a:ext>
            </a:extLst>
          </p:cNvPr>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172200" y="2268696"/>
            <a:ext cx="5181600" cy="3465195"/>
          </a:xfrm>
        </p:spPr>
      </p:pic>
    </p:spTree>
    <p:extLst>
      <p:ext uri="{BB962C8B-B14F-4D97-AF65-F5344CB8AC3E}">
        <p14:creationId xmlns:p14="http://schemas.microsoft.com/office/powerpoint/2010/main" val="156788234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7A2CD6-F727-44E2-9D69-2E252ABC53BD}"/>
              </a:ext>
            </a:extLst>
          </p:cNvPr>
          <p:cNvSpPr>
            <a:spLocks noGrp="1"/>
          </p:cNvSpPr>
          <p:nvPr>
            <p:ph type="title"/>
          </p:nvPr>
        </p:nvSpPr>
        <p:spPr>
          <a:xfrm>
            <a:off x="6746628" y="1783959"/>
            <a:ext cx="4645250" cy="2889114"/>
          </a:xfrm>
        </p:spPr>
        <p:txBody>
          <a:bodyPr vert="horz" lIns="91440" tIns="45720" rIns="91440" bIns="45720" rtlCol="0" anchor="b">
            <a:normAutofit/>
          </a:bodyPr>
          <a:lstStyle/>
          <a:p>
            <a:r>
              <a:rPr lang="en-US" sz="6000"/>
              <a:t>Country on Map</a:t>
            </a:r>
          </a:p>
        </p:txBody>
      </p:sp>
      <p:sp>
        <p:nvSpPr>
          <p:cNvPr id="10" name="Freeform: Shape 9">
            <a:extLst>
              <a:ext uri="{FF2B5EF4-FFF2-40B4-BE49-F238E27FC236}">
                <a16:creationId xmlns:a16="http://schemas.microsoft.com/office/drawing/2014/main" id="{1DB7C82F-AB7E-4F0C-B829-FA1B9C4151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6172782" cy="6858000"/>
          </a:xfrm>
          <a:custGeom>
            <a:avLst/>
            <a:gdLst>
              <a:gd name="connsiteX0" fmla="*/ 6172782 w 6172782"/>
              <a:gd name="connsiteY0" fmla="*/ 0 h 6858000"/>
              <a:gd name="connsiteX1" fmla="*/ 69075 w 6172782"/>
              <a:gd name="connsiteY1" fmla="*/ 0 h 6858000"/>
              <a:gd name="connsiteX2" fmla="*/ 35131 w 6172782"/>
              <a:gd name="connsiteY2" fmla="*/ 267128 h 6858000"/>
              <a:gd name="connsiteX3" fmla="*/ 0 w 6172782"/>
              <a:gd name="connsiteY3" fmla="*/ 962845 h 6858000"/>
              <a:gd name="connsiteX4" fmla="*/ 3276103 w 6172782"/>
              <a:gd name="connsiteY4" fmla="*/ 6782205 h 6858000"/>
              <a:gd name="connsiteX5" fmla="*/ 3407923 w 6172782"/>
              <a:gd name="connsiteY5" fmla="*/ 6858000 h 6858000"/>
              <a:gd name="connsiteX6" fmla="*/ 6172782 w 617278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72782" h="6858000">
                <a:moveTo>
                  <a:pt x="6172782" y="0"/>
                </a:moveTo>
                <a:lnTo>
                  <a:pt x="69075" y="0"/>
                </a:lnTo>
                <a:lnTo>
                  <a:pt x="35131" y="267128"/>
                </a:lnTo>
                <a:cubicBezTo>
                  <a:pt x="11901" y="495874"/>
                  <a:pt x="0" y="727970"/>
                  <a:pt x="0" y="962845"/>
                </a:cubicBezTo>
                <a:cubicBezTo>
                  <a:pt x="0" y="3429034"/>
                  <a:pt x="1312002" y="5588789"/>
                  <a:pt x="3276103" y="6782205"/>
                </a:cubicBezTo>
                <a:lnTo>
                  <a:pt x="3407923" y="6858000"/>
                </a:lnTo>
                <a:lnTo>
                  <a:pt x="6172782" y="6858000"/>
                </a:ln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Content Placeholder 4" descr="A picture containing text, map&#10;&#10;Description automatically generated">
            <a:extLst>
              <a:ext uri="{FF2B5EF4-FFF2-40B4-BE49-F238E27FC236}">
                <a16:creationId xmlns:a16="http://schemas.microsoft.com/office/drawing/2014/main" id="{88352C30-A489-46FC-B629-D623CF613560}"/>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l="5026" r="655" b="-1"/>
          <a:stretch/>
        </p:blipFill>
        <p:spPr>
          <a:xfrm>
            <a:off x="20" y="10"/>
            <a:ext cx="6024134" cy="6857990"/>
          </a:xfrm>
          <a:custGeom>
            <a:avLst/>
            <a:gdLst/>
            <a:ahLst/>
            <a:cxnLst/>
            <a:rect l="l" t="t" r="r" b="b"/>
            <a:pathLst>
              <a:path w="6024154" h="6858000">
                <a:moveTo>
                  <a:pt x="0" y="0"/>
                </a:moveTo>
                <a:lnTo>
                  <a:pt x="5953780" y="0"/>
                </a:lnTo>
                <a:lnTo>
                  <a:pt x="5989880" y="284091"/>
                </a:lnTo>
                <a:cubicBezTo>
                  <a:pt x="6012544" y="507260"/>
                  <a:pt x="6024154" y="733696"/>
                  <a:pt x="6024154" y="962844"/>
                </a:cubicBezTo>
                <a:cubicBezTo>
                  <a:pt x="6024154" y="3483472"/>
                  <a:pt x="4619336" y="5675986"/>
                  <a:pt x="2549934" y="6800152"/>
                </a:cubicBezTo>
                <a:lnTo>
                  <a:pt x="2436987" y="6858000"/>
                </a:lnTo>
                <a:lnTo>
                  <a:pt x="0" y="6858000"/>
                </a:lnTo>
                <a:close/>
              </a:path>
            </a:pathLst>
          </a:custGeom>
        </p:spPr>
      </p:pic>
    </p:spTree>
    <p:extLst>
      <p:ext uri="{BB962C8B-B14F-4D97-AF65-F5344CB8AC3E}">
        <p14:creationId xmlns:p14="http://schemas.microsoft.com/office/powerpoint/2010/main" val="2689194615"/>
      </p:ext>
    </p:extLst>
  </p:cSld>
  <p:clrMapOvr>
    <a:overrideClrMapping bg1="dk1" tx1="lt1" bg2="dk2" tx2="lt2" accent1="accent1" accent2="accent2" accent3="accent3" accent4="accent4" accent5="accent5" accent6="accent6" hlink="hlink" folHlink="folHlink"/>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823925-04C1-4E4A-9F66-333098CD072F}"/>
              </a:ext>
            </a:extLst>
          </p:cNvPr>
          <p:cNvSpPr>
            <a:spLocks noGrp="1"/>
          </p:cNvSpPr>
          <p:nvPr>
            <p:ph type="title"/>
          </p:nvPr>
        </p:nvSpPr>
        <p:spPr/>
        <p:txBody>
          <a:bodyPr/>
          <a:lstStyle/>
          <a:p>
            <a:r>
              <a:rPr lang="en-US" dirty="0"/>
              <a:t>Country Geography</a:t>
            </a:r>
          </a:p>
        </p:txBody>
      </p:sp>
      <p:sp>
        <p:nvSpPr>
          <p:cNvPr id="3" name="Content Placeholder 2">
            <a:extLst>
              <a:ext uri="{FF2B5EF4-FFF2-40B4-BE49-F238E27FC236}">
                <a16:creationId xmlns:a16="http://schemas.microsoft.com/office/drawing/2014/main" id="{EAE4F483-2946-43B9-84CA-9E6CF1509924}"/>
              </a:ext>
            </a:extLst>
          </p:cNvPr>
          <p:cNvSpPr>
            <a:spLocks noGrp="1"/>
          </p:cNvSpPr>
          <p:nvPr>
            <p:ph sz="half" idx="1"/>
          </p:nvPr>
        </p:nvSpPr>
        <p:spPr/>
        <p:txBody>
          <a:bodyPr/>
          <a:lstStyle/>
          <a:p>
            <a:r>
              <a:rPr lang="en-US" dirty="0">
                <a:sym typeface="Wingdings" panose="05000000000000000000" pitchFamily="2" charset="2"/>
              </a:rPr>
              <a:t>Longitude and Latitude: 6.3167 N, 10.8000 </a:t>
            </a:r>
          </a:p>
          <a:p>
            <a:r>
              <a:rPr lang="en-US" dirty="0">
                <a:sym typeface="Wingdings" panose="05000000000000000000" pitchFamily="2" charset="2"/>
              </a:rPr>
              <a:t>Major Mountains, Rivers and Other Geographic sites: Mano River, Mount </a:t>
            </a:r>
            <a:r>
              <a:rPr lang="en-US" dirty="0" err="1">
                <a:sym typeface="Wingdings" panose="05000000000000000000" pitchFamily="2" charset="2"/>
              </a:rPr>
              <a:t>Wuteve</a:t>
            </a:r>
            <a:r>
              <a:rPr lang="en-US" dirty="0">
                <a:sym typeface="Wingdings" panose="05000000000000000000" pitchFamily="2" charset="2"/>
              </a:rPr>
              <a:t>, </a:t>
            </a:r>
            <a:r>
              <a:rPr lang="en-US" dirty="0" err="1">
                <a:sym typeface="Wingdings" panose="05000000000000000000" pitchFamily="2" charset="2"/>
              </a:rPr>
              <a:t>Sapo</a:t>
            </a:r>
            <a:r>
              <a:rPr lang="en-US" dirty="0">
                <a:sym typeface="Wingdings" panose="05000000000000000000" pitchFamily="2" charset="2"/>
              </a:rPr>
              <a:t> National Park</a:t>
            </a:r>
            <a:endParaRPr lang="en-US" dirty="0"/>
          </a:p>
        </p:txBody>
      </p:sp>
      <p:pic>
        <p:nvPicPr>
          <p:cNvPr id="6" name="Content Placeholder 5" descr="A close up of a map&#10;&#10;Description automatically generated">
            <a:extLst>
              <a:ext uri="{FF2B5EF4-FFF2-40B4-BE49-F238E27FC236}">
                <a16:creationId xmlns:a16="http://schemas.microsoft.com/office/drawing/2014/main" id="{F9606D8B-0FA9-436E-B41E-F240846109A4}"/>
              </a:ext>
            </a:extLst>
          </p:cNvPr>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556383" y="1825625"/>
            <a:ext cx="4413234" cy="4351338"/>
          </a:xfrm>
        </p:spPr>
      </p:pic>
    </p:spTree>
    <p:extLst>
      <p:ext uri="{BB962C8B-B14F-4D97-AF65-F5344CB8AC3E}">
        <p14:creationId xmlns:p14="http://schemas.microsoft.com/office/powerpoint/2010/main" val="14763123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383D61-7ABC-4821-85B8-FC84B6E57841}"/>
              </a:ext>
            </a:extLst>
          </p:cNvPr>
          <p:cNvSpPr>
            <a:spLocks noGrp="1"/>
          </p:cNvSpPr>
          <p:nvPr>
            <p:ph type="title"/>
          </p:nvPr>
        </p:nvSpPr>
        <p:spPr/>
        <p:txBody>
          <a:bodyPr/>
          <a:lstStyle/>
          <a:p>
            <a:r>
              <a:rPr lang="en-US" dirty="0"/>
              <a:t>Ancient Civilizations</a:t>
            </a:r>
          </a:p>
        </p:txBody>
      </p:sp>
      <p:pic>
        <p:nvPicPr>
          <p:cNvPr id="6" name="Picture Placeholder 5" descr="A picture containing text, map&#10;&#10;Description automatically generated">
            <a:extLst>
              <a:ext uri="{FF2B5EF4-FFF2-40B4-BE49-F238E27FC236}">
                <a16:creationId xmlns:a16="http://schemas.microsoft.com/office/drawing/2014/main" id="{F468C53F-1FA8-4FA8-8BE6-65C34D234FB3}"/>
              </a:ext>
            </a:extLst>
          </p:cNvPr>
          <p:cNvPicPr>
            <a:picLocks noGrp="1" noChangeAspect="1"/>
          </p:cNvPicPr>
          <p:nvPr>
            <p:ph type="pic" idx="1"/>
          </p:nvPr>
        </p:nvPicPr>
        <p:blipFill>
          <a:blip r:embed="rId2">
            <a:extLst>
              <a:ext uri="{28A0092B-C50C-407E-A947-70E740481C1C}">
                <a14:useLocalDpi xmlns:a14="http://schemas.microsoft.com/office/drawing/2010/main" val="0"/>
              </a:ext>
            </a:extLst>
          </a:blip>
          <a:srcRect t="10547" b="10547"/>
          <a:stretch>
            <a:fillRect/>
          </a:stretch>
        </p:blipFill>
        <p:spPr/>
      </p:pic>
      <p:sp>
        <p:nvSpPr>
          <p:cNvPr id="4" name="Text Placeholder 3">
            <a:extLst>
              <a:ext uri="{FF2B5EF4-FFF2-40B4-BE49-F238E27FC236}">
                <a16:creationId xmlns:a16="http://schemas.microsoft.com/office/drawing/2014/main" id="{3E75DB82-D223-4938-A363-3295925BE1CF}"/>
              </a:ext>
            </a:extLst>
          </p:cNvPr>
          <p:cNvSpPr>
            <a:spLocks noGrp="1"/>
          </p:cNvSpPr>
          <p:nvPr>
            <p:ph type="body" sz="half" idx="2"/>
          </p:nvPr>
        </p:nvSpPr>
        <p:spPr/>
        <p:txBody>
          <a:bodyPr>
            <a:normAutofit/>
          </a:bodyPr>
          <a:lstStyle/>
          <a:p>
            <a:endParaRPr lang="en-US" dirty="0"/>
          </a:p>
        </p:txBody>
      </p:sp>
    </p:spTree>
    <p:extLst>
      <p:ext uri="{BB962C8B-B14F-4D97-AF65-F5344CB8AC3E}">
        <p14:creationId xmlns:p14="http://schemas.microsoft.com/office/powerpoint/2010/main" val="37941204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7E45D4-F5CE-4397-B516-FABADA59137E}"/>
              </a:ext>
            </a:extLst>
          </p:cNvPr>
          <p:cNvSpPr>
            <a:spLocks noGrp="1"/>
          </p:cNvSpPr>
          <p:nvPr>
            <p:ph type="title"/>
          </p:nvPr>
        </p:nvSpPr>
        <p:spPr>
          <a:xfrm>
            <a:off x="8045751" y="629266"/>
            <a:ext cx="3667039" cy="1676603"/>
          </a:xfrm>
        </p:spPr>
        <p:txBody>
          <a:bodyPr vert="horz" lIns="91440" tIns="45720" rIns="91440" bIns="45720" rtlCol="0" anchor="ctr">
            <a:normAutofit/>
          </a:bodyPr>
          <a:lstStyle/>
          <a:p>
            <a:r>
              <a:rPr lang="en-US" sz="4000"/>
              <a:t>Sapo National Park</a:t>
            </a:r>
          </a:p>
        </p:txBody>
      </p:sp>
      <p:sp>
        <p:nvSpPr>
          <p:cNvPr id="11" name="Rectangle 10">
            <a:extLst>
              <a:ext uri="{FF2B5EF4-FFF2-40B4-BE49-F238E27FC236}">
                <a16:creationId xmlns:a16="http://schemas.microsoft.com/office/drawing/2014/main" id="{577D1452-F0B7-431E-9A24-D3F7103D851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7552944" cy="6858000"/>
          </a:xfrm>
          <a:prstGeom prst="rect">
            <a:avLst/>
          </a:prstGeom>
          <a:solidFill>
            <a:srgbClr val="C8CA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20">
            <a:extLst>
              <a:ext uri="{FF2B5EF4-FFF2-40B4-BE49-F238E27FC236}">
                <a16:creationId xmlns:a16="http://schemas.microsoft.com/office/drawing/2014/main" id="{A660F4F9-5DF5-4F15-BE6A-CD8648BB114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9211" y="559407"/>
            <a:ext cx="6594522" cy="5739187"/>
          </a:xfrm>
          <a:prstGeom prst="roundRect">
            <a:avLst>
              <a:gd name="adj" fmla="val 0"/>
            </a:avLst>
          </a:prstGeom>
          <a:solidFill>
            <a:srgbClr val="FFFFFF"/>
          </a:solidFill>
          <a:ln w="9525">
            <a:solidFill>
              <a:srgbClr val="C8CACA"/>
            </a:solidFill>
          </a:ln>
          <a:effectLst>
            <a:outerShdw blurRad="57150" dist="19050" dir="5400000" algn="t" rotWithShape="0">
              <a:prstClr val="black">
                <a:alpha val="6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Content Placeholder 5" descr="A close up of a tree&#10;&#10;Description automatically generated">
            <a:extLst>
              <a:ext uri="{FF2B5EF4-FFF2-40B4-BE49-F238E27FC236}">
                <a16:creationId xmlns:a16="http://schemas.microsoft.com/office/drawing/2014/main" id="{4886F000-DED0-4C0D-80D8-25D203DC6D97}"/>
              </a:ext>
            </a:extLst>
          </p:cNvPr>
          <p:cNvPicPr>
            <a:picLocks noGrp="1" noChangeAspect="1"/>
          </p:cNvPicPr>
          <p:nvPr>
            <p:ph sz="half" idx="2"/>
          </p:nvPr>
        </p:nvPicPr>
        <p:blipFill rotWithShape="1">
          <a:blip r:embed="rId2">
            <a:extLst>
              <a:ext uri="{28A0092B-C50C-407E-A947-70E740481C1C}">
                <a14:useLocalDpi xmlns:a14="http://schemas.microsoft.com/office/drawing/2010/main" val="0"/>
              </a:ext>
            </a:extLst>
          </a:blip>
          <a:srcRect l="12532" r="10469" b="1"/>
          <a:stretch/>
        </p:blipFill>
        <p:spPr>
          <a:xfrm>
            <a:off x="644652" y="722376"/>
            <a:ext cx="6263640" cy="5413248"/>
          </a:xfrm>
          <a:prstGeom prst="rect">
            <a:avLst/>
          </a:prstGeom>
          <a:effectLst/>
        </p:spPr>
      </p:pic>
      <p:sp>
        <p:nvSpPr>
          <p:cNvPr id="3" name="Content Placeholder 2">
            <a:extLst>
              <a:ext uri="{FF2B5EF4-FFF2-40B4-BE49-F238E27FC236}">
                <a16:creationId xmlns:a16="http://schemas.microsoft.com/office/drawing/2014/main" id="{A31B4843-FDCB-42A0-9940-E88E89507DB4}"/>
              </a:ext>
            </a:extLst>
          </p:cNvPr>
          <p:cNvSpPr>
            <a:spLocks noGrp="1"/>
          </p:cNvSpPr>
          <p:nvPr>
            <p:ph sz="half" idx="1"/>
          </p:nvPr>
        </p:nvSpPr>
        <p:spPr>
          <a:xfrm>
            <a:off x="8045753" y="2706623"/>
            <a:ext cx="3667036" cy="3511297"/>
          </a:xfrm>
        </p:spPr>
        <p:txBody>
          <a:bodyPr vert="horz" lIns="91440" tIns="45720" rIns="91440" bIns="45720" rtlCol="0">
            <a:normAutofit/>
          </a:bodyPr>
          <a:lstStyle/>
          <a:p>
            <a:r>
              <a:rPr lang="en-US" sz="1800" dirty="0"/>
              <a:t>Largest protected area of rainforest and only national park in Liberia.  Second largest rainforest in West Africa (second to Tai National Park in Cote d’Ivoire)</a:t>
            </a:r>
          </a:p>
          <a:p>
            <a:r>
              <a:rPr lang="en-US" sz="1800" dirty="0"/>
              <a:t>Located in Southern Liberia, in </a:t>
            </a:r>
            <a:r>
              <a:rPr lang="en-US" sz="1800" dirty="0" err="1"/>
              <a:t>Sinoe</a:t>
            </a:r>
            <a:r>
              <a:rPr lang="en-US" sz="1800" dirty="0"/>
              <a:t> county near Greenville.  </a:t>
            </a:r>
          </a:p>
          <a:p>
            <a:r>
              <a:rPr lang="en-US" sz="1800" dirty="0"/>
              <a:t>It is in the “Upper Guinean forest ecosystem” which is said to host the highest mammal species diversity in the world.  </a:t>
            </a:r>
          </a:p>
        </p:txBody>
      </p:sp>
    </p:spTree>
    <p:extLst>
      <p:ext uri="{BB962C8B-B14F-4D97-AF65-F5344CB8AC3E}">
        <p14:creationId xmlns:p14="http://schemas.microsoft.com/office/powerpoint/2010/main" val="107779147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DA3E7D-0DB7-4A93-B2B5-57F386A42D46}"/>
              </a:ext>
            </a:extLst>
          </p:cNvPr>
          <p:cNvSpPr>
            <a:spLocks noGrp="1"/>
          </p:cNvSpPr>
          <p:nvPr>
            <p:ph type="title"/>
          </p:nvPr>
        </p:nvSpPr>
        <p:spPr/>
        <p:txBody>
          <a:bodyPr/>
          <a:lstStyle/>
          <a:p>
            <a:r>
              <a:rPr lang="en-US" dirty="0"/>
              <a:t>Climate and Weather</a:t>
            </a:r>
          </a:p>
        </p:txBody>
      </p:sp>
      <p:sp>
        <p:nvSpPr>
          <p:cNvPr id="3" name="Text Placeholder 2">
            <a:extLst>
              <a:ext uri="{FF2B5EF4-FFF2-40B4-BE49-F238E27FC236}">
                <a16:creationId xmlns:a16="http://schemas.microsoft.com/office/drawing/2014/main" id="{B65419F2-5B7E-45E7-9084-583844839C03}"/>
              </a:ext>
            </a:extLst>
          </p:cNvPr>
          <p:cNvSpPr>
            <a:spLocks noGrp="1"/>
          </p:cNvSpPr>
          <p:nvPr>
            <p:ph type="body" idx="1"/>
          </p:nvPr>
        </p:nvSpPr>
        <p:spPr/>
        <p:txBody>
          <a:bodyPr/>
          <a:lstStyle/>
          <a:p>
            <a:r>
              <a:rPr lang="en-US" dirty="0"/>
              <a:t>Climate</a:t>
            </a:r>
          </a:p>
        </p:txBody>
      </p:sp>
      <p:sp>
        <p:nvSpPr>
          <p:cNvPr id="4" name="Content Placeholder 3">
            <a:extLst>
              <a:ext uri="{FF2B5EF4-FFF2-40B4-BE49-F238E27FC236}">
                <a16:creationId xmlns:a16="http://schemas.microsoft.com/office/drawing/2014/main" id="{0CB2281F-4151-409A-B0A9-E37A7B33F0E4}"/>
              </a:ext>
            </a:extLst>
          </p:cNvPr>
          <p:cNvSpPr>
            <a:spLocks noGrp="1"/>
          </p:cNvSpPr>
          <p:nvPr>
            <p:ph sz="half" idx="2"/>
          </p:nvPr>
        </p:nvSpPr>
        <p:spPr/>
        <p:txBody>
          <a:bodyPr/>
          <a:lstStyle/>
          <a:p>
            <a:r>
              <a:rPr lang="en-US" dirty="0"/>
              <a:t>Terrain is mostly flat and rolling plains with a few mountains in the northeast.  </a:t>
            </a:r>
          </a:p>
          <a:p>
            <a:r>
              <a:rPr lang="en-US" dirty="0"/>
              <a:t>Tropical climate with hot, humid summers and dry winters.  </a:t>
            </a:r>
          </a:p>
        </p:txBody>
      </p:sp>
      <p:sp>
        <p:nvSpPr>
          <p:cNvPr id="5" name="Text Placeholder 4">
            <a:extLst>
              <a:ext uri="{FF2B5EF4-FFF2-40B4-BE49-F238E27FC236}">
                <a16:creationId xmlns:a16="http://schemas.microsoft.com/office/drawing/2014/main" id="{4470AADE-FF33-4371-BBE8-46CDC52A895C}"/>
              </a:ext>
            </a:extLst>
          </p:cNvPr>
          <p:cNvSpPr>
            <a:spLocks noGrp="1"/>
          </p:cNvSpPr>
          <p:nvPr>
            <p:ph type="body" sz="quarter" idx="3"/>
          </p:nvPr>
        </p:nvSpPr>
        <p:spPr/>
        <p:txBody>
          <a:bodyPr/>
          <a:lstStyle/>
          <a:p>
            <a:r>
              <a:rPr lang="en-US" dirty="0"/>
              <a:t>Weather</a:t>
            </a:r>
          </a:p>
        </p:txBody>
      </p:sp>
      <p:sp>
        <p:nvSpPr>
          <p:cNvPr id="6" name="Content Placeholder 5">
            <a:extLst>
              <a:ext uri="{FF2B5EF4-FFF2-40B4-BE49-F238E27FC236}">
                <a16:creationId xmlns:a16="http://schemas.microsoft.com/office/drawing/2014/main" id="{E827A003-B4FF-4A58-92B8-624068C8E860}"/>
              </a:ext>
            </a:extLst>
          </p:cNvPr>
          <p:cNvSpPr>
            <a:spLocks noGrp="1"/>
          </p:cNvSpPr>
          <p:nvPr>
            <p:ph sz="quarter" idx="4"/>
          </p:nvPr>
        </p:nvSpPr>
        <p:spPr/>
        <p:txBody>
          <a:bodyPr/>
          <a:lstStyle/>
          <a:p>
            <a:r>
              <a:rPr lang="en-US" dirty="0"/>
              <a:t>Warm year round.  Mostly dry.  </a:t>
            </a:r>
          </a:p>
        </p:txBody>
      </p:sp>
    </p:spTree>
    <p:extLst>
      <p:ext uri="{BB962C8B-B14F-4D97-AF65-F5344CB8AC3E}">
        <p14:creationId xmlns:p14="http://schemas.microsoft.com/office/powerpoint/2010/main" val="265119892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5A7147-7CD2-4ADA-AF58-AC9BB7387205}"/>
              </a:ext>
            </a:extLst>
          </p:cNvPr>
          <p:cNvSpPr>
            <a:spLocks noGrp="1"/>
          </p:cNvSpPr>
          <p:nvPr>
            <p:ph type="title"/>
          </p:nvPr>
        </p:nvSpPr>
        <p:spPr/>
        <p:txBody>
          <a:bodyPr/>
          <a:lstStyle/>
          <a:p>
            <a:r>
              <a:rPr lang="en-US" dirty="0"/>
              <a:t>Animals</a:t>
            </a:r>
          </a:p>
        </p:txBody>
      </p:sp>
      <p:sp>
        <p:nvSpPr>
          <p:cNvPr id="3" name="Content Placeholder 2">
            <a:extLst>
              <a:ext uri="{FF2B5EF4-FFF2-40B4-BE49-F238E27FC236}">
                <a16:creationId xmlns:a16="http://schemas.microsoft.com/office/drawing/2014/main" id="{793AE101-E52F-4250-83FE-8DB35D644D0B}"/>
              </a:ext>
            </a:extLst>
          </p:cNvPr>
          <p:cNvSpPr>
            <a:spLocks noGrp="1"/>
          </p:cNvSpPr>
          <p:nvPr>
            <p:ph sz="half" idx="1"/>
          </p:nvPr>
        </p:nvSpPr>
        <p:spPr>
          <a:xfrm>
            <a:off x="838200" y="2011679"/>
            <a:ext cx="5181600" cy="4165283"/>
          </a:xfrm>
        </p:spPr>
        <p:txBody>
          <a:bodyPr/>
          <a:lstStyle/>
          <a:p>
            <a:r>
              <a:rPr lang="en-US" dirty="0"/>
              <a:t>Pigmy Hippopotamus</a:t>
            </a:r>
          </a:p>
          <a:p>
            <a:r>
              <a:rPr lang="en-US" dirty="0"/>
              <a:t>Pangolins</a:t>
            </a:r>
          </a:p>
          <a:p>
            <a:r>
              <a:rPr lang="en-US" dirty="0"/>
              <a:t>Civet</a:t>
            </a:r>
          </a:p>
          <a:p>
            <a:r>
              <a:rPr lang="en-US" dirty="0"/>
              <a:t>Giant Forest Frog</a:t>
            </a:r>
          </a:p>
          <a:p>
            <a:r>
              <a:rPr lang="en-US" dirty="0"/>
              <a:t>Speckle-Throated Otter</a:t>
            </a:r>
          </a:p>
          <a:p>
            <a:endParaRPr lang="en-US" dirty="0"/>
          </a:p>
        </p:txBody>
      </p:sp>
      <p:pic>
        <p:nvPicPr>
          <p:cNvPr id="6" name="Content Placeholder 5" descr="An animal standing on a dry grass field&#10;&#10;Description automatically generated">
            <a:extLst>
              <a:ext uri="{FF2B5EF4-FFF2-40B4-BE49-F238E27FC236}">
                <a16:creationId xmlns:a16="http://schemas.microsoft.com/office/drawing/2014/main" id="{53D7A7FD-8BC1-4665-8B2E-65D52D9C3CEE}"/>
              </a:ext>
            </a:extLst>
          </p:cNvPr>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7519987" y="3082131"/>
            <a:ext cx="2486025" cy="1838325"/>
          </a:xfrm>
        </p:spPr>
      </p:pic>
    </p:spTree>
    <p:extLst>
      <p:ext uri="{BB962C8B-B14F-4D97-AF65-F5344CB8AC3E}">
        <p14:creationId xmlns:p14="http://schemas.microsoft.com/office/powerpoint/2010/main" val="334657263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Freeform 5">
            <a:extLst>
              <a:ext uri="{FF2B5EF4-FFF2-40B4-BE49-F238E27FC236}">
                <a16:creationId xmlns:a16="http://schemas.microsoft.com/office/drawing/2014/main" id="{07322A9E-F1EC-405E-8971-BA906EFFCC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329674" y="1290909"/>
            <a:ext cx="9702800" cy="5573512"/>
          </a:xfrm>
          <a:custGeom>
            <a:avLst/>
            <a:gdLst>
              <a:gd name="T0" fmla="*/ 1752 w 2038"/>
              <a:gd name="T1" fmla="*/ 1169 h 1169"/>
              <a:gd name="T2" fmla="*/ 1487 w 2038"/>
              <a:gd name="T3" fmla="*/ 334 h 1169"/>
              <a:gd name="T4" fmla="*/ 860 w 2038"/>
              <a:gd name="T5" fmla="*/ 22 h 1169"/>
              <a:gd name="T6" fmla="*/ 199 w 2038"/>
              <a:gd name="T7" fmla="*/ 318 h 1169"/>
              <a:gd name="T8" fmla="*/ 399 w 2038"/>
              <a:gd name="T9" fmla="*/ 1165 h 1169"/>
            </a:gdLst>
            <a:ahLst/>
            <a:cxnLst>
              <a:cxn ang="0">
                <a:pos x="T0" y="T1"/>
              </a:cxn>
              <a:cxn ang="0">
                <a:pos x="T2" y="T3"/>
              </a:cxn>
              <a:cxn ang="0">
                <a:pos x="T4" y="T5"/>
              </a:cxn>
              <a:cxn ang="0">
                <a:pos x="T6" y="T7"/>
              </a:cxn>
              <a:cxn ang="0">
                <a:pos x="T8" y="T9"/>
              </a:cxn>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 name="Freeform 6">
            <a:extLst>
              <a:ext uri="{FF2B5EF4-FFF2-40B4-BE49-F238E27FC236}">
                <a16:creationId xmlns:a16="http://schemas.microsoft.com/office/drawing/2014/main" id="{A5704422-1118-4FD1-95AD-29A064EB80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70451" y="2010741"/>
            <a:ext cx="7373938" cy="4848892"/>
          </a:xfrm>
          <a:custGeom>
            <a:avLst/>
            <a:gdLst>
              <a:gd name="T0" fmla="*/ 1025 w 1549"/>
              <a:gd name="T1" fmla="*/ 1016 h 1017"/>
              <a:gd name="T2" fmla="*/ 1443 w 1549"/>
              <a:gd name="T3" fmla="*/ 592 h 1017"/>
              <a:gd name="T4" fmla="*/ 782 w 1549"/>
              <a:gd name="T5" fmla="*/ 53 h 1017"/>
              <a:gd name="T6" fmla="*/ 150 w 1549"/>
              <a:gd name="T7" fmla="*/ 329 h 1017"/>
              <a:gd name="T8" fmla="*/ 477 w 1549"/>
              <a:gd name="T9" fmla="*/ 1017 h 1017"/>
            </a:gdLst>
            <a:ahLst/>
            <a:cxnLst>
              <a:cxn ang="0">
                <a:pos x="T0" y="T1"/>
              </a:cxn>
              <a:cxn ang="0">
                <a:pos x="T2" y="T3"/>
              </a:cxn>
              <a:cxn ang="0">
                <a:pos x="T4" y="T5"/>
              </a:cxn>
              <a:cxn ang="0">
                <a:pos x="T6" y="T7"/>
              </a:cxn>
              <a:cxn ang="0">
                <a:pos x="T8" y="T9"/>
              </a:cxn>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 name="Freeform 7">
            <a:extLst>
              <a:ext uri="{FF2B5EF4-FFF2-40B4-BE49-F238E27FC236}">
                <a16:creationId xmlns:a16="http://schemas.microsoft.com/office/drawing/2014/main" id="{A88B2AAA-B805-498E-A9E6-98B88585549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251351" y="1780905"/>
            <a:ext cx="8035925" cy="5083516"/>
          </a:xfrm>
          <a:custGeom>
            <a:avLst/>
            <a:gdLst>
              <a:gd name="T0" fmla="*/ 1302 w 1688"/>
              <a:gd name="T1" fmla="*/ 1066 h 1066"/>
              <a:gd name="T2" fmla="*/ 1613 w 1688"/>
              <a:gd name="T3" fmla="*/ 850 h 1066"/>
              <a:gd name="T4" fmla="*/ 1517 w 1688"/>
              <a:gd name="T5" fmla="*/ 471 h 1066"/>
              <a:gd name="T6" fmla="*/ 798 w 1688"/>
              <a:gd name="T7" fmla="*/ 28 h 1066"/>
              <a:gd name="T8" fmla="*/ 181 w 1688"/>
              <a:gd name="T9" fmla="*/ 333 h 1066"/>
              <a:gd name="T10" fmla="*/ 420 w 1688"/>
              <a:gd name="T11" fmla="*/ 1066 h 1066"/>
            </a:gdLst>
            <a:ahLst/>
            <a:cxnLst>
              <a:cxn ang="0">
                <a:pos x="T0" y="T1"/>
              </a:cxn>
              <a:cxn ang="0">
                <a:pos x="T2" y="T3"/>
              </a:cxn>
              <a:cxn ang="0">
                <a:pos x="T4" y="T5"/>
              </a:cxn>
              <a:cxn ang="0">
                <a:pos x="T6" y="T7"/>
              </a:cxn>
              <a:cxn ang="0">
                <a:pos x="T8" y="T9"/>
              </a:cxn>
              <a:cxn ang="0">
                <a:pos x="T10" y="T11"/>
              </a:cxn>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 name="Freeform 8">
            <a:extLst>
              <a:ext uri="{FF2B5EF4-FFF2-40B4-BE49-F238E27FC236}">
                <a16:creationId xmlns:a16="http://schemas.microsoft.com/office/drawing/2014/main" id="{9B8051E0-19D7-43E1-BFD9-E6DBFEB3A3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061" y="542347"/>
            <a:ext cx="10334625" cy="6322075"/>
          </a:xfrm>
          <a:custGeom>
            <a:avLst/>
            <a:gdLst>
              <a:gd name="T0" fmla="*/ 1873 w 2171"/>
              <a:gd name="T1" fmla="*/ 1326 h 1326"/>
              <a:gd name="T2" fmla="*/ 1609 w 2171"/>
              <a:gd name="T3" fmla="*/ 473 h 1326"/>
              <a:gd name="T4" fmla="*/ 880 w 2171"/>
              <a:gd name="T5" fmla="*/ 63 h 1326"/>
              <a:gd name="T6" fmla="*/ 0 w 2171"/>
              <a:gd name="T7" fmla="*/ 423 h 1326"/>
            </a:gdLst>
            <a:ahLst/>
            <a:cxnLst>
              <a:cxn ang="0">
                <a:pos x="T0" y="T1"/>
              </a:cxn>
              <a:cxn ang="0">
                <a:pos x="T2" y="T3"/>
              </a:cxn>
              <a:cxn ang="0">
                <a:pos x="T4" y="T5"/>
              </a:cxn>
              <a:cxn ang="0">
                <a:pos x="T6" y="T7"/>
              </a:cxn>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 name="Freeform 9">
            <a:extLst>
              <a:ext uri="{FF2B5EF4-FFF2-40B4-BE49-F238E27FC236}">
                <a16:creationId xmlns:a16="http://schemas.microsoft.com/office/drawing/2014/main" id="{4EDB2B02-86A2-46F5-A4BE-B7D9B10411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3701" y="6178751"/>
            <a:ext cx="504825" cy="681527"/>
          </a:xfrm>
          <a:custGeom>
            <a:avLst/>
            <a:gdLst>
              <a:gd name="T0" fmla="*/ 0 w 106"/>
              <a:gd name="T1" fmla="*/ 0 h 143"/>
              <a:gd name="T2" fmla="*/ 106 w 106"/>
              <a:gd name="T3" fmla="*/ 143 h 143"/>
            </a:gdLst>
            <a:ahLst/>
            <a:cxnLst>
              <a:cxn ang="0">
                <a:pos x="T0" y="T1"/>
              </a:cxn>
              <a:cxn ang="0">
                <a:pos x="T2" y="T3"/>
              </a:cxn>
            </a:cxnLst>
            <a:rect l="0" t="0" r="r" b="b"/>
            <a:pathLst>
              <a:path w="106" h="143">
                <a:moveTo>
                  <a:pt x="0" y="0"/>
                </a:moveTo>
                <a:cubicBezTo>
                  <a:pt x="35" y="54"/>
                  <a:pt x="70" y="101"/>
                  <a:pt x="106" y="143"/>
                </a:cubicBezTo>
              </a:path>
            </a:pathLst>
          </a:custGeom>
          <a:noFill/>
          <a:ln w="4763"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 name="Freeform 10">
            <a:extLst>
              <a:ext uri="{FF2B5EF4-FFF2-40B4-BE49-F238E27FC236}">
                <a16:creationId xmlns:a16="http://schemas.microsoft.com/office/drawing/2014/main" id="{43954639-FB5D-41F4-9560-6F6DFE7784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061" y="-59376"/>
            <a:ext cx="11091863" cy="6923796"/>
          </a:xfrm>
          <a:custGeom>
            <a:avLst/>
            <a:gdLst>
              <a:gd name="T0" fmla="*/ 2046 w 2330"/>
              <a:gd name="T1" fmla="*/ 1452 h 1452"/>
              <a:gd name="T2" fmla="*/ 1813 w 2330"/>
              <a:gd name="T3" fmla="*/ 601 h 1452"/>
              <a:gd name="T4" fmla="*/ 956 w 2330"/>
              <a:gd name="T5" fmla="*/ 97 h 1452"/>
              <a:gd name="T6" fmla="*/ 0 w 2330"/>
              <a:gd name="T7" fmla="*/ 366 h 1452"/>
            </a:gdLst>
            <a:ahLst/>
            <a:cxnLst>
              <a:cxn ang="0">
                <a:pos x="T0" y="T1"/>
              </a:cxn>
              <a:cxn ang="0">
                <a:pos x="T2" y="T3"/>
              </a:cxn>
              <a:cxn ang="0">
                <a:pos x="T4" y="T5"/>
              </a:cxn>
              <a:cxn ang="0">
                <a:pos x="T6" y="T7"/>
              </a:cxn>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 name="Freeform 12">
            <a:extLst>
              <a:ext uri="{FF2B5EF4-FFF2-40B4-BE49-F238E27FC236}">
                <a16:creationId xmlns:a16="http://schemas.microsoft.com/office/drawing/2014/main" id="{E898931C-0323-41FA-A036-20F818B1FF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061" y="-1916"/>
            <a:ext cx="1057275" cy="614491"/>
          </a:xfrm>
          <a:custGeom>
            <a:avLst/>
            <a:gdLst>
              <a:gd name="T0" fmla="*/ 222 w 222"/>
              <a:gd name="T1" fmla="*/ 0 h 129"/>
              <a:gd name="T2" fmla="*/ 0 w 222"/>
              <a:gd name="T3" fmla="*/ 129 h 129"/>
            </a:gdLst>
            <a:ahLst/>
            <a:cxnLst>
              <a:cxn ang="0">
                <a:pos x="T0" y="T1"/>
              </a:cxn>
              <a:cxn ang="0">
                <a:pos x="T2" y="T3"/>
              </a:cxn>
            </a:cxnLst>
            <a:rect l="0" t="0" r="r" b="b"/>
            <a:pathLst>
              <a:path w="222" h="129">
                <a:moveTo>
                  <a:pt x="222" y="0"/>
                </a:moveTo>
                <a:cubicBezTo>
                  <a:pt x="152" y="35"/>
                  <a:pt x="76" y="78"/>
                  <a:pt x="0" y="12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5" name="Freeform 14">
            <a:extLst>
              <a:ext uri="{FF2B5EF4-FFF2-40B4-BE49-F238E27FC236}">
                <a16:creationId xmlns:a16="http://schemas.microsoft.com/office/drawing/2014/main" id="{89AFE9DD-0792-4B98-B4EB-97ACA17E6AA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3701" y="-6705"/>
            <a:ext cx="595313" cy="352734"/>
          </a:xfrm>
          <a:custGeom>
            <a:avLst/>
            <a:gdLst>
              <a:gd name="T0" fmla="*/ 125 w 125"/>
              <a:gd name="T1" fmla="*/ 0 h 74"/>
              <a:gd name="T2" fmla="*/ 0 w 125"/>
              <a:gd name="T3" fmla="*/ 74 h 74"/>
            </a:gdLst>
            <a:ahLst/>
            <a:cxnLst>
              <a:cxn ang="0">
                <a:pos x="T0" y="T1"/>
              </a:cxn>
              <a:cxn ang="0">
                <a:pos x="T2" y="T3"/>
              </a:cxn>
            </a:cxnLst>
            <a:rect l="0" t="0" r="r" b="b"/>
            <a:pathLst>
              <a:path w="125" h="74">
                <a:moveTo>
                  <a:pt x="125" y="0"/>
                </a:moveTo>
                <a:cubicBezTo>
                  <a:pt x="85" y="22"/>
                  <a:pt x="43" y="47"/>
                  <a:pt x="0" y="74"/>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7" name="Freeform 16">
            <a:extLst>
              <a:ext uri="{FF2B5EF4-FFF2-40B4-BE49-F238E27FC236}">
                <a16:creationId xmlns:a16="http://schemas.microsoft.com/office/drawing/2014/main" id="{3981F5C4-9AE1-404E-AF44-A4E6DB374F9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061" y="-1916"/>
            <a:ext cx="357188" cy="213875"/>
          </a:xfrm>
          <a:custGeom>
            <a:avLst/>
            <a:gdLst>
              <a:gd name="T0" fmla="*/ 75 w 75"/>
              <a:gd name="T1" fmla="*/ 0 h 45"/>
              <a:gd name="T2" fmla="*/ 0 w 75"/>
              <a:gd name="T3" fmla="*/ 45 h 45"/>
            </a:gdLst>
            <a:ahLst/>
            <a:cxnLst>
              <a:cxn ang="0">
                <a:pos x="T0" y="T1"/>
              </a:cxn>
              <a:cxn ang="0">
                <a:pos x="T2" y="T3"/>
              </a:cxn>
            </a:cxnLst>
            <a:rect l="0" t="0" r="r" b="b"/>
            <a:pathLst>
              <a:path w="75" h="45">
                <a:moveTo>
                  <a:pt x="75" y="0"/>
                </a:moveTo>
                <a:cubicBezTo>
                  <a:pt x="50" y="14"/>
                  <a:pt x="25" y="29"/>
                  <a:pt x="0" y="45"/>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9" name="Freeform 11">
            <a:extLst>
              <a:ext uri="{FF2B5EF4-FFF2-40B4-BE49-F238E27FC236}">
                <a16:creationId xmlns:a16="http://schemas.microsoft.com/office/drawing/2014/main" id="{763C1781-8726-4FAC-8C45-FF40376BE4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5426601" y="-1916"/>
            <a:ext cx="5788025" cy="6847184"/>
          </a:xfrm>
          <a:custGeom>
            <a:avLst/>
            <a:gdLst>
              <a:gd name="T0" fmla="*/ 1094 w 1216"/>
              <a:gd name="T1" fmla="*/ 1436 h 1436"/>
              <a:gd name="T2" fmla="*/ 709 w 1216"/>
              <a:gd name="T3" fmla="*/ 551 h 1436"/>
              <a:gd name="T4" fmla="*/ 0 w 1216"/>
              <a:gd name="T5" fmla="*/ 0 h 1436"/>
            </a:gdLst>
            <a:ahLst/>
            <a:cxnLst>
              <a:cxn ang="0">
                <a:pos x="T0" y="T1"/>
              </a:cxn>
              <a:cxn ang="0">
                <a:pos x="T2" y="T3"/>
              </a:cxn>
              <a:cxn ang="0">
                <a:pos x="T4" y="T5"/>
              </a:cxn>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1" name="Freeform 21">
            <a:extLst>
              <a:ext uri="{FF2B5EF4-FFF2-40B4-BE49-F238E27FC236}">
                <a16:creationId xmlns:a16="http://schemas.microsoft.com/office/drawing/2014/main" id="{301491B5-56C7-43DC-A3D9-861EECCA056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9235014" y="2872"/>
            <a:ext cx="2951163" cy="2555325"/>
          </a:xfrm>
          <a:custGeom>
            <a:avLst/>
            <a:gdLst>
              <a:gd name="T0" fmla="*/ 620 w 620"/>
              <a:gd name="T1" fmla="*/ 536 h 536"/>
              <a:gd name="T2" fmla="*/ 0 w 620"/>
              <a:gd name="T3" fmla="*/ 0 h 536"/>
            </a:gdLst>
            <a:ahLst/>
            <a:cxnLst>
              <a:cxn ang="0">
                <a:pos x="T0" y="T1"/>
              </a:cxn>
              <a:cxn ang="0">
                <a:pos x="T2" y="T3"/>
              </a:cxn>
            </a:cxnLst>
            <a:rect l="0" t="0" r="r" b="b"/>
            <a:pathLst>
              <a:path w="620" h="536">
                <a:moveTo>
                  <a:pt x="620" y="536"/>
                </a:moveTo>
                <a:cubicBezTo>
                  <a:pt x="404" y="314"/>
                  <a:pt x="196" y="13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 name="Title 1">
            <a:extLst>
              <a:ext uri="{FF2B5EF4-FFF2-40B4-BE49-F238E27FC236}">
                <a16:creationId xmlns:a16="http://schemas.microsoft.com/office/drawing/2014/main" id="{C2EC7C5A-A046-4646-8E03-ED84258C7037}"/>
              </a:ext>
            </a:extLst>
          </p:cNvPr>
          <p:cNvSpPr>
            <a:spLocks noGrp="1"/>
          </p:cNvSpPr>
          <p:nvPr>
            <p:ph type="title"/>
          </p:nvPr>
        </p:nvSpPr>
        <p:spPr>
          <a:xfrm>
            <a:off x="8842248" y="1481328"/>
            <a:ext cx="2926080" cy="2468880"/>
          </a:xfrm>
        </p:spPr>
        <p:txBody>
          <a:bodyPr vert="horz" lIns="91440" tIns="45720" rIns="91440" bIns="45720" rtlCol="0" anchor="b">
            <a:normAutofit/>
          </a:bodyPr>
          <a:lstStyle/>
          <a:p>
            <a:r>
              <a:rPr lang="en-US" sz="4000"/>
              <a:t>Pangolin</a:t>
            </a:r>
          </a:p>
        </p:txBody>
      </p:sp>
      <p:sp>
        <p:nvSpPr>
          <p:cNvPr id="4" name="Text Placeholder 3">
            <a:extLst>
              <a:ext uri="{FF2B5EF4-FFF2-40B4-BE49-F238E27FC236}">
                <a16:creationId xmlns:a16="http://schemas.microsoft.com/office/drawing/2014/main" id="{70301473-727B-4422-9F8E-AF2F6EE6B012}"/>
              </a:ext>
            </a:extLst>
          </p:cNvPr>
          <p:cNvSpPr>
            <a:spLocks noGrp="1"/>
          </p:cNvSpPr>
          <p:nvPr>
            <p:ph type="body" sz="half" idx="2"/>
          </p:nvPr>
        </p:nvSpPr>
        <p:spPr>
          <a:xfrm>
            <a:off x="8842248" y="4078224"/>
            <a:ext cx="2926080" cy="1307592"/>
          </a:xfrm>
        </p:spPr>
        <p:txBody>
          <a:bodyPr vert="horz" lIns="91440" tIns="45720" rIns="91440" bIns="45720" rtlCol="0">
            <a:normAutofit fontScale="70000" lnSpcReduction="20000"/>
          </a:bodyPr>
          <a:lstStyle/>
          <a:p>
            <a:r>
              <a:rPr lang="en-US" sz="2000" dirty="0"/>
              <a:t>Insectivore, eating only ants and termites.  Long, sharp claws to break nests and rip off bark from trees.  </a:t>
            </a:r>
          </a:p>
          <a:p>
            <a:r>
              <a:rPr lang="en-US" sz="2000" dirty="0"/>
              <a:t>Only mammal in the world with scales</a:t>
            </a:r>
          </a:p>
          <a:p>
            <a:r>
              <a:rPr lang="en-US" sz="2000" dirty="0"/>
              <a:t>They roll into a ball when threatened.  </a:t>
            </a:r>
          </a:p>
          <a:p>
            <a:endParaRPr lang="en-US" sz="2000" dirty="0"/>
          </a:p>
        </p:txBody>
      </p:sp>
      <p:sp>
        <p:nvSpPr>
          <p:cNvPr id="33" name="Freeform 22">
            <a:extLst>
              <a:ext uri="{FF2B5EF4-FFF2-40B4-BE49-F238E27FC236}">
                <a16:creationId xmlns:a16="http://schemas.microsoft.com/office/drawing/2014/main" id="{237E2353-22DF-46E0-A200-FB30F8F394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0020826" y="-1916"/>
            <a:ext cx="2165350" cy="1358265"/>
          </a:xfrm>
          <a:custGeom>
            <a:avLst/>
            <a:gdLst>
              <a:gd name="T0" fmla="*/ 0 w 455"/>
              <a:gd name="T1" fmla="*/ 0 h 285"/>
              <a:gd name="T2" fmla="*/ 455 w 455"/>
              <a:gd name="T3" fmla="*/ 285 h 285"/>
            </a:gdLst>
            <a:ahLst/>
            <a:cxnLst>
              <a:cxn ang="0">
                <a:pos x="T0" y="T1"/>
              </a:cxn>
              <a:cxn ang="0">
                <a:pos x="T2" y="T3"/>
              </a:cxn>
            </a:cxnLst>
            <a:rect l="0" t="0" r="r" b="b"/>
            <a:pathLst>
              <a:path w="455" h="285">
                <a:moveTo>
                  <a:pt x="0" y="0"/>
                </a:moveTo>
                <a:cubicBezTo>
                  <a:pt x="153" y="85"/>
                  <a:pt x="308" y="180"/>
                  <a:pt x="455" y="285"/>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5" name="Freeform 23">
            <a:extLst>
              <a:ext uri="{FF2B5EF4-FFF2-40B4-BE49-F238E27FC236}">
                <a16:creationId xmlns:a16="http://schemas.microsoft.com/office/drawing/2014/main" id="{DD6138DB-057B-45F7-A5F4-E7BFDA20D02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1290826" y="-1916"/>
            <a:ext cx="895350" cy="534687"/>
          </a:xfrm>
          <a:custGeom>
            <a:avLst/>
            <a:gdLst>
              <a:gd name="T0" fmla="*/ 0 w 188"/>
              <a:gd name="T1" fmla="*/ 0 h 112"/>
              <a:gd name="T2" fmla="*/ 188 w 188"/>
              <a:gd name="T3" fmla="*/ 112 h 112"/>
            </a:gdLst>
            <a:ahLst/>
            <a:cxnLst>
              <a:cxn ang="0">
                <a:pos x="T0" y="T1"/>
              </a:cxn>
              <a:cxn ang="0">
                <a:pos x="T2" y="T3"/>
              </a:cxn>
            </a:cxnLst>
            <a:rect l="0" t="0" r="r" b="b"/>
            <a:pathLst>
              <a:path w="188" h="112">
                <a:moveTo>
                  <a:pt x="0" y="0"/>
                </a:moveTo>
                <a:cubicBezTo>
                  <a:pt x="63" y="36"/>
                  <a:pt x="126" y="73"/>
                  <a:pt x="188" y="112"/>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7" name="Freeform: Shape 36">
            <a:extLst>
              <a:ext uri="{FF2B5EF4-FFF2-40B4-BE49-F238E27FC236}">
                <a16:creationId xmlns:a16="http://schemas.microsoft.com/office/drawing/2014/main" id="{79A54AB1-B64F-4843-BFAB-81CB74E66B6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931529">
            <a:off x="752078" y="2218040"/>
            <a:ext cx="4418757" cy="4259609"/>
          </a:xfrm>
          <a:custGeom>
            <a:avLst/>
            <a:gdLst>
              <a:gd name="connsiteX0" fmla="*/ 404107 w 4507111"/>
              <a:gd name="connsiteY0" fmla="*/ 0 h 4344781"/>
              <a:gd name="connsiteX1" fmla="*/ 371857 w 4507111"/>
              <a:gd name="connsiteY1" fmla="*/ 117359 h 4344781"/>
              <a:gd name="connsiteX2" fmla="*/ 307833 w 4507111"/>
              <a:gd name="connsiteY2" fmla="*/ 632970 h 4344781"/>
              <a:gd name="connsiteX3" fmla="*/ 3569418 w 4507111"/>
              <a:gd name="connsiteY3" fmla="*/ 4141149 h 4344781"/>
              <a:gd name="connsiteX4" fmla="*/ 4440861 w 4507111"/>
              <a:gd name="connsiteY4" fmla="*/ 4332480 h 4344781"/>
              <a:gd name="connsiteX5" fmla="*/ 4507111 w 4507111"/>
              <a:gd name="connsiteY5" fmla="*/ 4341752 h 4344781"/>
              <a:gd name="connsiteX6" fmla="*/ 4296045 w 4507111"/>
              <a:gd name="connsiteY6" fmla="*/ 4344781 h 4344781"/>
              <a:gd name="connsiteX7" fmla="*/ 3749565 w 4507111"/>
              <a:gd name="connsiteY7" fmla="*/ 4321853 h 4344781"/>
              <a:gd name="connsiteX8" fmla="*/ 36764 w 4507111"/>
              <a:gd name="connsiteY8" fmla="*/ 1629794 h 4344781"/>
              <a:gd name="connsiteX9" fmla="*/ 300069 w 4507111"/>
              <a:gd name="connsiteY9" fmla="*/ 144750 h 4344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507111" h="4344781">
                <a:moveTo>
                  <a:pt x="404107" y="0"/>
                </a:moveTo>
                <a:lnTo>
                  <a:pt x="371857" y="117359"/>
                </a:lnTo>
                <a:cubicBezTo>
                  <a:pt x="333827" y="278567"/>
                  <a:pt x="311875" y="450459"/>
                  <a:pt x="307833" y="632970"/>
                </a:cubicBezTo>
                <a:cubicBezTo>
                  <a:pt x="264711" y="2579752"/>
                  <a:pt x="2253987" y="3769243"/>
                  <a:pt x="3569418" y="4141149"/>
                </a:cubicBezTo>
                <a:cubicBezTo>
                  <a:pt x="3816061" y="4210881"/>
                  <a:pt x="4114807" y="4279754"/>
                  <a:pt x="4440861" y="4332480"/>
                </a:cubicBezTo>
                <a:lnTo>
                  <a:pt x="4507111" y="4341752"/>
                </a:lnTo>
                <a:lnTo>
                  <a:pt x="4296045" y="4344781"/>
                </a:lnTo>
                <a:cubicBezTo>
                  <a:pt x="4097363" y="4343711"/>
                  <a:pt x="3912623" y="4335104"/>
                  <a:pt x="3749565" y="4321853"/>
                </a:cubicBezTo>
                <a:cubicBezTo>
                  <a:pt x="2445102" y="4215850"/>
                  <a:pt x="356405" y="3466499"/>
                  <a:pt x="36764" y="1629794"/>
                </a:cubicBezTo>
                <a:cubicBezTo>
                  <a:pt x="-63123" y="1055823"/>
                  <a:pt x="45741" y="555869"/>
                  <a:pt x="300069" y="144750"/>
                </a:cubicBezTo>
                <a:close/>
              </a:path>
            </a:pathLst>
          </a:cu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pic>
        <p:nvPicPr>
          <p:cNvPr id="6" name="Content Placeholder 5" descr="A small brown animal in the grass&#10;&#10;Description automatically generated">
            <a:extLst>
              <a:ext uri="{FF2B5EF4-FFF2-40B4-BE49-F238E27FC236}">
                <a16:creationId xmlns:a16="http://schemas.microsoft.com/office/drawing/2014/main" id="{3035CE4C-F083-4885-9928-6C0B119700AC}"/>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l="2446" r="-1" b="-1"/>
          <a:stretch/>
        </p:blipFill>
        <p:spPr>
          <a:xfrm>
            <a:off x="921910" y="465243"/>
            <a:ext cx="7761924" cy="5343065"/>
          </a:xfrm>
          <a:custGeom>
            <a:avLst/>
            <a:gdLst/>
            <a:ahLst/>
            <a:cxnLst/>
            <a:rect l="l" t="t" r="r" b="b"/>
            <a:pathLst>
              <a:path w="7761924" h="5343065">
                <a:moveTo>
                  <a:pt x="3025687" y="76"/>
                </a:moveTo>
                <a:cubicBezTo>
                  <a:pt x="3140786" y="756"/>
                  <a:pt x="3256631" y="6055"/>
                  <a:pt x="3372722" y="16088"/>
                </a:cubicBezTo>
                <a:cubicBezTo>
                  <a:pt x="5230178" y="176616"/>
                  <a:pt x="7761924" y="1424594"/>
                  <a:pt x="7761924" y="3316816"/>
                </a:cubicBezTo>
                <a:cubicBezTo>
                  <a:pt x="7646022" y="5237647"/>
                  <a:pt x="4988715" y="5423921"/>
                  <a:pt x="3701109" y="5320611"/>
                </a:cubicBezTo>
                <a:cubicBezTo>
                  <a:pt x="2413504" y="5217301"/>
                  <a:pt x="351800" y="4486992"/>
                  <a:pt x="36290" y="2696959"/>
                </a:cubicBezTo>
                <a:cubicBezTo>
                  <a:pt x="-259500" y="1018804"/>
                  <a:pt x="1299198" y="-10133"/>
                  <a:pt x="3025687" y="76"/>
                </a:cubicBezTo>
                <a:close/>
              </a:path>
            </a:pathLst>
          </a:custGeom>
        </p:spPr>
      </p:pic>
    </p:spTree>
    <p:extLst>
      <p:ext uri="{BB962C8B-B14F-4D97-AF65-F5344CB8AC3E}">
        <p14:creationId xmlns:p14="http://schemas.microsoft.com/office/powerpoint/2010/main" val="313664473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831749-B73C-4BCE-B2E3-079E36207011}"/>
              </a:ext>
            </a:extLst>
          </p:cNvPr>
          <p:cNvSpPr>
            <a:spLocks noGrp="1"/>
          </p:cNvSpPr>
          <p:nvPr>
            <p:ph type="title"/>
          </p:nvPr>
        </p:nvSpPr>
        <p:spPr/>
        <p:txBody>
          <a:bodyPr/>
          <a:lstStyle/>
          <a:p>
            <a:r>
              <a:rPr lang="en-US" dirty="0"/>
              <a:t>Plants</a:t>
            </a:r>
          </a:p>
        </p:txBody>
      </p:sp>
      <p:sp>
        <p:nvSpPr>
          <p:cNvPr id="3" name="Content Placeholder 2">
            <a:extLst>
              <a:ext uri="{FF2B5EF4-FFF2-40B4-BE49-F238E27FC236}">
                <a16:creationId xmlns:a16="http://schemas.microsoft.com/office/drawing/2014/main" id="{676944CE-19D5-42AB-9585-173E364E3759}"/>
              </a:ext>
            </a:extLst>
          </p:cNvPr>
          <p:cNvSpPr>
            <a:spLocks noGrp="1"/>
          </p:cNvSpPr>
          <p:nvPr>
            <p:ph sz="half" idx="1"/>
          </p:nvPr>
        </p:nvSpPr>
        <p:spPr/>
        <p:txBody>
          <a:bodyPr/>
          <a:lstStyle/>
          <a:p>
            <a:r>
              <a:rPr lang="en-US" dirty="0"/>
              <a:t>Waratah (to the right)</a:t>
            </a:r>
          </a:p>
          <a:p>
            <a:r>
              <a:rPr lang="en-US" dirty="0"/>
              <a:t>Cassava</a:t>
            </a:r>
          </a:p>
          <a:p>
            <a:r>
              <a:rPr lang="en-US" dirty="0"/>
              <a:t>Cotton</a:t>
            </a:r>
          </a:p>
          <a:p>
            <a:r>
              <a:rPr lang="en-US" dirty="0"/>
              <a:t>Cacao</a:t>
            </a:r>
          </a:p>
          <a:p>
            <a:r>
              <a:rPr lang="en-US" dirty="0"/>
              <a:t>Indigo</a:t>
            </a:r>
          </a:p>
          <a:p>
            <a:r>
              <a:rPr lang="en-US" dirty="0"/>
              <a:t>Upland Rice</a:t>
            </a:r>
          </a:p>
          <a:p>
            <a:endParaRPr lang="en-US" dirty="0"/>
          </a:p>
        </p:txBody>
      </p:sp>
      <p:pic>
        <p:nvPicPr>
          <p:cNvPr id="6" name="Content Placeholder 5" descr="A close up of a flower&#10;&#10;Description automatically generated">
            <a:extLst>
              <a:ext uri="{FF2B5EF4-FFF2-40B4-BE49-F238E27FC236}">
                <a16:creationId xmlns:a16="http://schemas.microsoft.com/office/drawing/2014/main" id="{EC783087-1528-4234-A24C-D0082A256177}"/>
              </a:ext>
            </a:extLst>
          </p:cNvPr>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172200" y="2062723"/>
            <a:ext cx="5181600" cy="3877141"/>
          </a:xfrm>
        </p:spPr>
      </p:pic>
    </p:spTree>
    <p:extLst>
      <p:ext uri="{BB962C8B-B14F-4D97-AF65-F5344CB8AC3E}">
        <p14:creationId xmlns:p14="http://schemas.microsoft.com/office/powerpoint/2010/main" val="307583627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E4F9F79B-A093-478E-96B5-EE02BC93A85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9192229-18E0-4837-9676-9817E592F7CE}"/>
              </a:ext>
            </a:extLst>
          </p:cNvPr>
          <p:cNvSpPr>
            <a:spLocks noGrp="1"/>
          </p:cNvSpPr>
          <p:nvPr>
            <p:ph type="title"/>
          </p:nvPr>
        </p:nvSpPr>
        <p:spPr>
          <a:xfrm>
            <a:off x="640079" y="4526280"/>
            <a:ext cx="7410681" cy="1737360"/>
          </a:xfrm>
        </p:spPr>
        <p:txBody>
          <a:bodyPr vert="horz" lIns="91440" tIns="45720" rIns="91440" bIns="45720" rtlCol="0" anchor="ctr">
            <a:normAutofit/>
          </a:bodyPr>
          <a:lstStyle/>
          <a:p>
            <a:r>
              <a:rPr lang="en-US" sz="4800"/>
              <a:t>History</a:t>
            </a:r>
          </a:p>
        </p:txBody>
      </p:sp>
      <p:sp>
        <p:nvSpPr>
          <p:cNvPr id="3" name="Content Placeholder 2">
            <a:extLst>
              <a:ext uri="{FF2B5EF4-FFF2-40B4-BE49-F238E27FC236}">
                <a16:creationId xmlns:a16="http://schemas.microsoft.com/office/drawing/2014/main" id="{28B233DD-C2D6-4AFA-BEAB-725529019072}"/>
              </a:ext>
            </a:extLst>
          </p:cNvPr>
          <p:cNvSpPr>
            <a:spLocks noGrp="1"/>
          </p:cNvSpPr>
          <p:nvPr>
            <p:ph sz="half" idx="1"/>
          </p:nvPr>
        </p:nvSpPr>
        <p:spPr>
          <a:xfrm>
            <a:off x="640080" y="595293"/>
            <a:ext cx="5676637" cy="3463951"/>
          </a:xfrm>
        </p:spPr>
        <p:txBody>
          <a:bodyPr vert="horz" lIns="91440" tIns="45720" rIns="91440" bIns="45720" rtlCol="0" anchor="ctr">
            <a:normAutofit/>
          </a:bodyPr>
          <a:lstStyle/>
          <a:p>
            <a:r>
              <a:rPr lang="en-US" sz="1800" b="1" dirty="0"/>
              <a:t>Tribal peoples lived here before Europeans, of course.  Bantu and other groups lived in the area.</a:t>
            </a:r>
          </a:p>
          <a:p>
            <a:r>
              <a:rPr lang="en-US" sz="1800" b="1" dirty="0"/>
              <a:t>The Portuguese arrived in 1461.  They named it the Grain Coast.  </a:t>
            </a:r>
          </a:p>
          <a:p>
            <a:r>
              <a:rPr lang="en-US" sz="1800" b="1" dirty="0"/>
              <a:t>In 1663, the British arrived and made some trading settlements.  But the Dutch followed them and destroyed them, not wanting the British to have the trading power.  No one else tried to live in the area after that. </a:t>
            </a:r>
            <a:endParaRPr lang="en-US" sz="1800" dirty="0"/>
          </a:p>
          <a:p>
            <a:endParaRPr lang="en-US" sz="1800" dirty="0"/>
          </a:p>
        </p:txBody>
      </p:sp>
      <p:pic>
        <p:nvPicPr>
          <p:cNvPr id="6" name="Content Placeholder 5" descr="A sign on the side of a building&#10;&#10;Description automatically generated">
            <a:extLst>
              <a:ext uri="{FF2B5EF4-FFF2-40B4-BE49-F238E27FC236}">
                <a16:creationId xmlns:a16="http://schemas.microsoft.com/office/drawing/2014/main" id="{5A0AF8E8-AE33-4AF7-9201-D3577184BC03}"/>
              </a:ext>
            </a:extLst>
          </p:cNvPr>
          <p:cNvPicPr>
            <a:picLocks noGrp="1" noChangeAspect="1"/>
          </p:cNvPicPr>
          <p:nvPr>
            <p:ph sz="half" idx="2"/>
          </p:nvPr>
        </p:nvPicPr>
        <p:blipFill rotWithShape="1">
          <a:blip r:embed="rId2">
            <a:extLst>
              <a:ext uri="{28A0092B-C50C-407E-A947-70E740481C1C}">
                <a14:useLocalDpi xmlns:a14="http://schemas.microsoft.com/office/drawing/2010/main" val="0"/>
              </a:ext>
            </a:extLst>
          </a:blip>
          <a:srcRect l="2370" r="18733"/>
          <a:stretch/>
        </p:blipFill>
        <p:spPr>
          <a:xfrm>
            <a:off x="6492114" y="10"/>
            <a:ext cx="5699887" cy="4059234"/>
          </a:xfrm>
          <a:custGeom>
            <a:avLst/>
            <a:gdLst/>
            <a:ahLst/>
            <a:cxnLst/>
            <a:rect l="l" t="t" r="r" b="b"/>
            <a:pathLst>
              <a:path w="5699887" h="4059244">
                <a:moveTo>
                  <a:pt x="0" y="0"/>
                </a:moveTo>
                <a:lnTo>
                  <a:pt x="5699887" y="0"/>
                </a:lnTo>
                <a:lnTo>
                  <a:pt x="5699887" y="3944096"/>
                </a:lnTo>
                <a:lnTo>
                  <a:pt x="5525775" y="3980429"/>
                </a:lnTo>
                <a:cubicBezTo>
                  <a:pt x="5246154" y="4032190"/>
                  <a:pt x="4957865" y="4059244"/>
                  <a:pt x="4663256" y="4059244"/>
                </a:cubicBezTo>
                <a:cubicBezTo>
                  <a:pt x="2306390" y="4059244"/>
                  <a:pt x="353936" y="2327747"/>
                  <a:pt x="8566" y="67422"/>
                </a:cubicBezTo>
                <a:close/>
              </a:path>
            </a:pathLst>
          </a:custGeom>
        </p:spPr>
      </p:pic>
      <p:cxnSp>
        <p:nvCxnSpPr>
          <p:cNvPr id="13" name="Straight Connector 12">
            <a:extLst>
              <a:ext uri="{FF2B5EF4-FFF2-40B4-BE49-F238E27FC236}">
                <a16:creationId xmlns:a16="http://schemas.microsoft.com/office/drawing/2014/main" id="{D4C22394-EBC2-4FAF-A555-6C02D589EED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rot="16200000">
            <a:off x="1508760" y="3431556"/>
            <a:ext cx="0" cy="1737360"/>
          </a:xfrm>
          <a:prstGeom prst="line">
            <a:avLst/>
          </a:prstGeom>
          <a:ln w="19050" cap="sq">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Oval 14">
            <a:extLst>
              <a:ext uri="{FF2B5EF4-FFF2-40B4-BE49-F238E27FC236}">
                <a16:creationId xmlns:a16="http://schemas.microsoft.com/office/drawing/2014/main" id="{F7194F93-1F71-4A70-9DF1-28F1837711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701147" y="5004581"/>
            <a:ext cx="962395" cy="962395"/>
          </a:xfrm>
          <a:prstGeom prst="ellipse">
            <a:avLst/>
          </a:prstGeom>
          <a:solidFill>
            <a:srgbClr val="6040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9BBC0C84-DC2A-43AE-9576-0A44295E8B9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63725" y="4865965"/>
            <a:ext cx="293695" cy="293695"/>
          </a:xfrm>
          <a:prstGeom prst="ellipse">
            <a:avLst/>
          </a:prstGeom>
          <a:solidFill>
            <a:srgbClr val="898C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4807804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28CC11-87A4-51D6-B4D5-E72E1B28CF09}"/>
              </a:ext>
            </a:extLst>
          </p:cNvPr>
          <p:cNvSpPr>
            <a:spLocks noGrp="1"/>
          </p:cNvSpPr>
          <p:nvPr>
            <p:ph type="title"/>
          </p:nvPr>
        </p:nvSpPr>
        <p:spPr/>
        <p:txBody>
          <a:bodyPr/>
          <a:lstStyle/>
          <a:p>
            <a:r>
              <a:rPr lang="en-US" dirty="0"/>
              <a:t>Liberia-Land of the Free</a:t>
            </a:r>
          </a:p>
        </p:txBody>
      </p:sp>
      <p:sp>
        <p:nvSpPr>
          <p:cNvPr id="3" name="Content Placeholder 2">
            <a:extLst>
              <a:ext uri="{FF2B5EF4-FFF2-40B4-BE49-F238E27FC236}">
                <a16:creationId xmlns:a16="http://schemas.microsoft.com/office/drawing/2014/main" id="{C010E052-F3E6-5459-C0E8-B13B4A46916E}"/>
              </a:ext>
            </a:extLst>
          </p:cNvPr>
          <p:cNvSpPr>
            <a:spLocks noGrp="1"/>
          </p:cNvSpPr>
          <p:nvPr>
            <p:ph sz="half" idx="1"/>
          </p:nvPr>
        </p:nvSpPr>
        <p:spPr/>
        <p:txBody>
          <a:bodyPr>
            <a:normAutofit fontScale="85000" lnSpcReduction="20000"/>
          </a:bodyPr>
          <a:lstStyle/>
          <a:p>
            <a:r>
              <a:rPr lang="en-US" dirty="0"/>
              <a:t>In 1820, America established Liberia and sent freed slaves from the United States to live there.  86 immigrants arrived and built the first settlement, </a:t>
            </a:r>
            <a:r>
              <a:rPr lang="en-US" dirty="0" err="1"/>
              <a:t>Christopolis</a:t>
            </a:r>
            <a:r>
              <a:rPr lang="en-US" dirty="0"/>
              <a:t>, later named Monrovia after President Monroe.  </a:t>
            </a:r>
          </a:p>
          <a:p>
            <a:r>
              <a:rPr lang="en-US" dirty="0"/>
              <a:t>More freed slaves from the United States immigrated throughout the years and it was an independent country with a similar government to the United States on July 26, 1847.</a:t>
            </a:r>
          </a:p>
        </p:txBody>
      </p:sp>
      <p:sp>
        <p:nvSpPr>
          <p:cNvPr id="4" name="Content Placeholder 3">
            <a:extLst>
              <a:ext uri="{FF2B5EF4-FFF2-40B4-BE49-F238E27FC236}">
                <a16:creationId xmlns:a16="http://schemas.microsoft.com/office/drawing/2014/main" id="{FA7B63C8-2FB9-B347-5426-3A82E010BB75}"/>
              </a:ext>
            </a:extLst>
          </p:cNvPr>
          <p:cNvSpPr>
            <a:spLocks noGrp="1"/>
          </p:cNvSpPr>
          <p:nvPr>
            <p:ph sz="half" idx="2"/>
          </p:nvPr>
        </p:nvSpPr>
        <p:spPr/>
        <p:txBody>
          <a:bodyPr>
            <a:normAutofit fontScale="85000" lnSpcReduction="20000"/>
          </a:bodyPr>
          <a:lstStyle/>
          <a:p>
            <a:r>
              <a:rPr lang="en-US" dirty="0"/>
              <a:t>The natives of the land, living there before the freed slaves arrived, weren’t allowed to participate in the government and this caused some upheaval.  Question to discuss– throughout history, the natives, or indigenous people of an area is often persecuted or mistreated, no matter who took the land.  Why do you think that is?  How can we avoid it in the future?</a:t>
            </a:r>
          </a:p>
          <a:p>
            <a:r>
              <a:rPr lang="en-US" dirty="0"/>
              <a:t>In 1980, local Liberians overthrew the government and executed many of the government officials.  Unfortunately, the violence and unrest continues to this day. </a:t>
            </a:r>
          </a:p>
        </p:txBody>
      </p:sp>
    </p:spTree>
    <p:extLst>
      <p:ext uri="{BB962C8B-B14F-4D97-AF65-F5344CB8AC3E}">
        <p14:creationId xmlns:p14="http://schemas.microsoft.com/office/powerpoint/2010/main" val="385986255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2EFC0D-C5EB-4FC2-964A-7258B127C274}"/>
              </a:ext>
            </a:extLst>
          </p:cNvPr>
          <p:cNvSpPr>
            <a:spLocks noGrp="1"/>
          </p:cNvSpPr>
          <p:nvPr>
            <p:ph type="title"/>
          </p:nvPr>
        </p:nvSpPr>
        <p:spPr/>
        <p:txBody>
          <a:bodyPr/>
          <a:lstStyle/>
          <a:p>
            <a:r>
              <a:rPr lang="en-US" dirty="0"/>
              <a:t>Religion</a:t>
            </a:r>
          </a:p>
        </p:txBody>
      </p:sp>
      <p:pic>
        <p:nvPicPr>
          <p:cNvPr id="6" name="Content Placeholder 5">
            <a:extLst>
              <a:ext uri="{FF2B5EF4-FFF2-40B4-BE49-F238E27FC236}">
                <a16:creationId xmlns:a16="http://schemas.microsoft.com/office/drawing/2014/main" id="{2D6BEDAF-0A3A-49C3-88D5-44154BDE7B9B}"/>
              </a:ext>
            </a:extLst>
          </p:cNvPr>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838200" y="2446814"/>
            <a:ext cx="5181600" cy="3108960"/>
          </a:xfrm>
        </p:spPr>
      </p:pic>
      <p:sp>
        <p:nvSpPr>
          <p:cNvPr id="4" name="Content Placeholder 3">
            <a:extLst>
              <a:ext uri="{FF2B5EF4-FFF2-40B4-BE49-F238E27FC236}">
                <a16:creationId xmlns:a16="http://schemas.microsoft.com/office/drawing/2014/main" id="{957A4EDB-EAD5-4EDF-BE86-E488877DCD85}"/>
              </a:ext>
            </a:extLst>
          </p:cNvPr>
          <p:cNvSpPr>
            <a:spLocks noGrp="1"/>
          </p:cNvSpPr>
          <p:nvPr>
            <p:ph sz="half" idx="2"/>
          </p:nvPr>
        </p:nvSpPr>
        <p:spPr/>
        <p:txBody>
          <a:bodyPr/>
          <a:lstStyle/>
          <a:p>
            <a:r>
              <a:rPr lang="en-US" dirty="0"/>
              <a:t>Christianity is the prevailing religion of Liberia.  Since traditionally Liberia is freed American Slaves, many slaves returned with the religion they were raised with in North America.</a:t>
            </a:r>
          </a:p>
        </p:txBody>
      </p:sp>
    </p:spTree>
    <p:extLst>
      <p:ext uri="{BB962C8B-B14F-4D97-AF65-F5344CB8AC3E}">
        <p14:creationId xmlns:p14="http://schemas.microsoft.com/office/powerpoint/2010/main" val="357689560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778A38-DFA6-417F-B6B2-909257847B4B}"/>
              </a:ext>
            </a:extLst>
          </p:cNvPr>
          <p:cNvSpPr>
            <a:spLocks noGrp="1"/>
          </p:cNvSpPr>
          <p:nvPr>
            <p:ph type="title"/>
          </p:nvPr>
        </p:nvSpPr>
        <p:spPr/>
        <p:txBody>
          <a:bodyPr/>
          <a:lstStyle/>
          <a:p>
            <a:r>
              <a:rPr lang="en-US" dirty="0"/>
              <a:t>Advancements</a:t>
            </a:r>
          </a:p>
        </p:txBody>
      </p:sp>
      <p:sp>
        <p:nvSpPr>
          <p:cNvPr id="3" name="Content Placeholder 2">
            <a:extLst>
              <a:ext uri="{FF2B5EF4-FFF2-40B4-BE49-F238E27FC236}">
                <a16:creationId xmlns:a16="http://schemas.microsoft.com/office/drawing/2014/main" id="{5F6A3F0F-4C4A-4849-909B-27F7D2816C39}"/>
              </a:ext>
            </a:extLst>
          </p:cNvPr>
          <p:cNvSpPr>
            <a:spLocks noGrp="1"/>
          </p:cNvSpPr>
          <p:nvPr>
            <p:ph sz="half" idx="1"/>
          </p:nvPr>
        </p:nvSpPr>
        <p:spPr/>
        <p:txBody>
          <a:bodyPr/>
          <a:lstStyle/>
          <a:p>
            <a:endParaRPr lang="en-US"/>
          </a:p>
        </p:txBody>
      </p:sp>
      <p:sp>
        <p:nvSpPr>
          <p:cNvPr id="4" name="Content Placeholder 3">
            <a:extLst>
              <a:ext uri="{FF2B5EF4-FFF2-40B4-BE49-F238E27FC236}">
                <a16:creationId xmlns:a16="http://schemas.microsoft.com/office/drawing/2014/main" id="{3ED7E051-0FCD-4ED1-B047-409F31893943}"/>
              </a:ext>
            </a:extLst>
          </p:cNvPr>
          <p:cNvSpPr>
            <a:spLocks noGrp="1"/>
          </p:cNvSpPr>
          <p:nvPr>
            <p:ph sz="half" idx="2"/>
          </p:nvPr>
        </p:nvSpPr>
        <p:spPr/>
        <p:txBody>
          <a:bodyPr/>
          <a:lstStyle/>
          <a:p>
            <a:endParaRPr lang="en-US"/>
          </a:p>
        </p:txBody>
      </p:sp>
    </p:spTree>
    <p:extLst>
      <p:ext uri="{BB962C8B-B14F-4D97-AF65-F5344CB8AC3E}">
        <p14:creationId xmlns:p14="http://schemas.microsoft.com/office/powerpoint/2010/main" val="296183804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16C5FA50-8D52-4617-AF91-5C7B1C8352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4C53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7F38F32-FA6C-485A-A31F-416CB39C7AB0}"/>
              </a:ext>
            </a:extLst>
          </p:cNvPr>
          <p:cNvSpPr>
            <a:spLocks noGrp="1"/>
          </p:cNvSpPr>
          <p:nvPr>
            <p:ph type="title"/>
          </p:nvPr>
        </p:nvSpPr>
        <p:spPr>
          <a:xfrm>
            <a:off x="9093496" y="618681"/>
            <a:ext cx="2613872" cy="4794567"/>
          </a:xfrm>
        </p:spPr>
        <p:txBody>
          <a:bodyPr vert="horz" lIns="91440" tIns="45720" rIns="91440" bIns="45720" rtlCol="0" anchor="ctr">
            <a:normAutofit fontScale="90000"/>
          </a:bodyPr>
          <a:lstStyle/>
          <a:p>
            <a:r>
              <a:rPr lang="en-US" sz="3600" dirty="0">
                <a:solidFill>
                  <a:srgbClr val="FFFFFF"/>
                </a:solidFill>
              </a:rPr>
              <a:t>Customs</a:t>
            </a:r>
            <a:br>
              <a:rPr lang="en-US" sz="3600" dirty="0">
                <a:solidFill>
                  <a:srgbClr val="FFFFFF"/>
                </a:solidFill>
              </a:rPr>
            </a:br>
            <a:r>
              <a:rPr lang="en-US" sz="3600" dirty="0">
                <a:solidFill>
                  <a:srgbClr val="FFFFFF"/>
                </a:solidFill>
              </a:rPr>
              <a:t>Handshakes end in a snap to show respect.  </a:t>
            </a:r>
            <a:br>
              <a:rPr lang="en-US" sz="3600" dirty="0">
                <a:solidFill>
                  <a:srgbClr val="FFFFFF"/>
                </a:solidFill>
              </a:rPr>
            </a:br>
            <a:r>
              <a:rPr lang="en-US" sz="3600" dirty="0">
                <a:solidFill>
                  <a:srgbClr val="FFFFFF"/>
                </a:solidFill>
              </a:rPr>
              <a:t>Being on time is relative, they aren’t specific or on a timetable.</a:t>
            </a:r>
            <a:br>
              <a:rPr lang="en-US" sz="3600" dirty="0">
                <a:solidFill>
                  <a:srgbClr val="FFFFFF"/>
                </a:solidFill>
              </a:rPr>
            </a:br>
            <a:r>
              <a:rPr lang="en-US" sz="3600" dirty="0">
                <a:solidFill>
                  <a:srgbClr val="FFFFFF"/>
                </a:solidFill>
              </a:rPr>
              <a:t>Eye contact is encouraged.</a:t>
            </a:r>
            <a:br>
              <a:rPr lang="en-US" sz="3600" dirty="0">
                <a:solidFill>
                  <a:srgbClr val="FFFFFF"/>
                </a:solidFill>
              </a:rPr>
            </a:br>
            <a:endParaRPr lang="en-US" sz="3600" dirty="0">
              <a:solidFill>
                <a:srgbClr val="FFFFFF"/>
              </a:solidFill>
            </a:endParaRPr>
          </a:p>
        </p:txBody>
      </p:sp>
      <p:sp>
        <p:nvSpPr>
          <p:cNvPr id="13" name="Rounded Rectangle 9">
            <a:extLst>
              <a:ext uri="{FF2B5EF4-FFF2-40B4-BE49-F238E27FC236}">
                <a16:creationId xmlns:a16="http://schemas.microsoft.com/office/drawing/2014/main" id="{E223798C-12AD-4B0C-A50C-D676347D67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3354" y="484632"/>
            <a:ext cx="8129016" cy="5724144"/>
          </a:xfrm>
          <a:prstGeom prst="roundRect">
            <a:avLst>
              <a:gd name="adj" fmla="val 0"/>
            </a:avLst>
          </a:prstGeom>
          <a:solidFill>
            <a:srgbClr val="FFFFFF"/>
          </a:solidFill>
          <a:ln w="9525">
            <a:solidFill>
              <a:srgbClr val="C8CACA"/>
            </a:solidFill>
          </a:ln>
          <a:effectLst>
            <a:outerShdw blurRad="57150" dist="19050" dir="5400000" algn="t" rotWithShape="0">
              <a:prstClr val="black">
                <a:alpha val="6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Content Placeholder 5" descr="A close up of a persons hand&#10;&#10;Description automatically generated">
            <a:extLst>
              <a:ext uri="{FF2B5EF4-FFF2-40B4-BE49-F238E27FC236}">
                <a16:creationId xmlns:a16="http://schemas.microsoft.com/office/drawing/2014/main" id="{2B7F0029-4290-48A6-A12C-B5C6F5E3A11C}"/>
              </a:ext>
            </a:extLst>
          </p:cNvPr>
          <p:cNvPicPr>
            <a:picLocks noGrp="1" noChangeAspect="1"/>
          </p:cNvPicPr>
          <p:nvPr>
            <p:ph sz="half" idx="2"/>
          </p:nvPr>
        </p:nvPicPr>
        <p:blipFill rotWithShape="1">
          <a:blip r:embed="rId2">
            <a:extLst>
              <a:ext uri="{28A0092B-C50C-407E-A947-70E740481C1C}">
                <a14:useLocalDpi xmlns:a14="http://schemas.microsoft.com/office/drawing/2010/main" val="0"/>
              </a:ext>
            </a:extLst>
          </a:blip>
          <a:srcRect l="8476" r="8098"/>
          <a:stretch/>
        </p:blipFill>
        <p:spPr>
          <a:xfrm>
            <a:off x="976251" y="942538"/>
            <a:ext cx="7163222" cy="4808332"/>
          </a:xfrm>
          <a:prstGeom prst="rect">
            <a:avLst/>
          </a:prstGeom>
          <a:effectLst/>
        </p:spPr>
      </p:pic>
    </p:spTree>
    <p:extLst>
      <p:ext uri="{BB962C8B-B14F-4D97-AF65-F5344CB8AC3E}">
        <p14:creationId xmlns:p14="http://schemas.microsoft.com/office/powerpoint/2010/main" val="11900956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descr="A close up of a flag&#10;&#10;Description automatically generated">
            <a:extLst>
              <a:ext uri="{FF2B5EF4-FFF2-40B4-BE49-F238E27FC236}">
                <a16:creationId xmlns:a16="http://schemas.microsoft.com/office/drawing/2014/main" id="{9A798ED2-97E5-4E85-BF78-CAAD8CCA81E0}"/>
              </a:ext>
            </a:extLst>
          </p:cNvPr>
          <p:cNvPicPr>
            <a:picLocks noChangeAspect="1"/>
          </p:cNvPicPr>
          <p:nvPr/>
        </p:nvPicPr>
        <p:blipFill rotWithShape="1">
          <a:blip r:embed="rId2">
            <a:extLst>
              <a:ext uri="{28A0092B-C50C-407E-A947-70E740481C1C}">
                <a14:useLocalDpi xmlns:a14="http://schemas.microsoft.com/office/drawing/2010/main" val="0"/>
              </a:ext>
            </a:extLst>
          </a:blip>
          <a:srcRect l="11654" r="15405" b="-1"/>
          <a:stretch/>
        </p:blipFill>
        <p:spPr>
          <a:xfrm>
            <a:off x="20" y="10"/>
            <a:ext cx="4637226" cy="6857990"/>
          </a:xfrm>
          <a:prstGeom prst="rect">
            <a:avLst/>
          </a:prstGeom>
        </p:spPr>
      </p:pic>
      <p:sp>
        <p:nvSpPr>
          <p:cNvPr id="12" name="Rectangle 9">
            <a:extLst>
              <a:ext uri="{FF2B5EF4-FFF2-40B4-BE49-F238E27FC236}">
                <a16:creationId xmlns:a16="http://schemas.microsoft.com/office/drawing/2014/main" id="{B9951BD9-0868-4CDB-ACD6-9C4209B5E41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4637247" y="0"/>
            <a:ext cx="7554754"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21E2951-4715-4797-94CC-9ED54D62E5A2}"/>
              </a:ext>
            </a:extLst>
          </p:cNvPr>
          <p:cNvSpPr>
            <a:spLocks noGrp="1"/>
          </p:cNvSpPr>
          <p:nvPr>
            <p:ph type="ctrTitle"/>
          </p:nvPr>
        </p:nvSpPr>
        <p:spPr>
          <a:xfrm>
            <a:off x="5277328" y="640082"/>
            <a:ext cx="6274591" cy="3351602"/>
          </a:xfrm>
        </p:spPr>
        <p:txBody>
          <a:bodyPr>
            <a:normAutofit/>
          </a:bodyPr>
          <a:lstStyle/>
          <a:p>
            <a:pPr algn="l"/>
            <a:r>
              <a:rPr lang="en-US" dirty="0">
                <a:solidFill>
                  <a:schemeClr val="bg1"/>
                </a:solidFill>
              </a:rPr>
              <a:t>Sierra Leone</a:t>
            </a:r>
          </a:p>
        </p:txBody>
      </p:sp>
      <p:sp>
        <p:nvSpPr>
          <p:cNvPr id="3" name="Subtitle 2">
            <a:extLst>
              <a:ext uri="{FF2B5EF4-FFF2-40B4-BE49-F238E27FC236}">
                <a16:creationId xmlns:a16="http://schemas.microsoft.com/office/drawing/2014/main" id="{A7390020-4849-4F1B-9531-E73219106518}"/>
              </a:ext>
            </a:extLst>
          </p:cNvPr>
          <p:cNvSpPr>
            <a:spLocks noGrp="1"/>
          </p:cNvSpPr>
          <p:nvPr>
            <p:ph type="subTitle" idx="1"/>
          </p:nvPr>
        </p:nvSpPr>
        <p:spPr>
          <a:xfrm>
            <a:off x="5277327" y="4156276"/>
            <a:ext cx="6274592" cy="2061645"/>
          </a:xfrm>
        </p:spPr>
        <p:txBody>
          <a:bodyPr>
            <a:normAutofit fontScale="92500" lnSpcReduction="10000"/>
          </a:bodyPr>
          <a:lstStyle/>
          <a:p>
            <a:pPr algn="l"/>
            <a:endParaRPr lang="en-US" sz="800" dirty="0">
              <a:solidFill>
                <a:schemeClr val="bg1"/>
              </a:solidFill>
            </a:endParaRPr>
          </a:p>
          <a:p>
            <a:pPr algn="l"/>
            <a:r>
              <a:rPr lang="en-US" sz="1200" dirty="0">
                <a:solidFill>
                  <a:schemeClr val="bg1"/>
                </a:solidFill>
              </a:rPr>
              <a:t>Things We Will Learn:</a:t>
            </a:r>
          </a:p>
          <a:p>
            <a:pPr algn="l"/>
            <a:r>
              <a:rPr lang="en-US" sz="1200" dirty="0">
                <a:solidFill>
                  <a:schemeClr val="bg1"/>
                </a:solidFill>
              </a:rPr>
              <a:t>Geography</a:t>
            </a:r>
          </a:p>
          <a:p>
            <a:pPr algn="l"/>
            <a:r>
              <a:rPr lang="en-US" sz="1200" dirty="0">
                <a:solidFill>
                  <a:schemeClr val="bg1"/>
                </a:solidFill>
              </a:rPr>
              <a:t>Language</a:t>
            </a:r>
          </a:p>
          <a:p>
            <a:pPr algn="l"/>
            <a:r>
              <a:rPr lang="en-US" sz="1200" dirty="0">
                <a:solidFill>
                  <a:schemeClr val="bg1"/>
                </a:solidFill>
              </a:rPr>
              <a:t>Advancements for the World</a:t>
            </a:r>
          </a:p>
          <a:p>
            <a:pPr algn="l"/>
            <a:r>
              <a:rPr lang="en-US" sz="1200" dirty="0">
                <a:solidFill>
                  <a:schemeClr val="bg1"/>
                </a:solidFill>
              </a:rPr>
              <a:t>History</a:t>
            </a:r>
          </a:p>
          <a:p>
            <a:pPr algn="l"/>
            <a:r>
              <a:rPr lang="en-US" sz="1200" dirty="0">
                <a:solidFill>
                  <a:schemeClr val="bg1"/>
                </a:solidFill>
              </a:rPr>
              <a:t>Culture</a:t>
            </a:r>
          </a:p>
          <a:p>
            <a:pPr algn="l"/>
            <a:r>
              <a:rPr lang="en-US" sz="1200" dirty="0">
                <a:solidFill>
                  <a:schemeClr val="bg1"/>
                </a:solidFill>
              </a:rPr>
              <a:t>Current Events</a:t>
            </a:r>
          </a:p>
          <a:p>
            <a:pPr algn="l"/>
            <a:endParaRPr lang="en-US" sz="800" dirty="0">
              <a:solidFill>
                <a:schemeClr val="bg1"/>
              </a:solidFill>
            </a:endParaRPr>
          </a:p>
        </p:txBody>
      </p:sp>
    </p:spTree>
    <p:extLst>
      <p:ext uri="{BB962C8B-B14F-4D97-AF65-F5344CB8AC3E}">
        <p14:creationId xmlns:p14="http://schemas.microsoft.com/office/powerpoint/2010/main" val="125794345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Freeform 5">
            <a:extLst>
              <a:ext uri="{FF2B5EF4-FFF2-40B4-BE49-F238E27FC236}">
                <a16:creationId xmlns:a16="http://schemas.microsoft.com/office/drawing/2014/main" id="{07322A9E-F1EC-405E-8971-BA906EFFCC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329674" y="1290909"/>
            <a:ext cx="9702800" cy="5573512"/>
          </a:xfrm>
          <a:custGeom>
            <a:avLst/>
            <a:gdLst>
              <a:gd name="T0" fmla="*/ 1752 w 2038"/>
              <a:gd name="T1" fmla="*/ 1169 h 1169"/>
              <a:gd name="T2" fmla="*/ 1487 w 2038"/>
              <a:gd name="T3" fmla="*/ 334 h 1169"/>
              <a:gd name="T4" fmla="*/ 860 w 2038"/>
              <a:gd name="T5" fmla="*/ 22 h 1169"/>
              <a:gd name="T6" fmla="*/ 199 w 2038"/>
              <a:gd name="T7" fmla="*/ 318 h 1169"/>
              <a:gd name="T8" fmla="*/ 399 w 2038"/>
              <a:gd name="T9" fmla="*/ 1165 h 1169"/>
            </a:gdLst>
            <a:ahLst/>
            <a:cxnLst>
              <a:cxn ang="0">
                <a:pos x="T0" y="T1"/>
              </a:cxn>
              <a:cxn ang="0">
                <a:pos x="T2" y="T3"/>
              </a:cxn>
              <a:cxn ang="0">
                <a:pos x="T4" y="T5"/>
              </a:cxn>
              <a:cxn ang="0">
                <a:pos x="T6" y="T7"/>
              </a:cxn>
              <a:cxn ang="0">
                <a:pos x="T8" y="T9"/>
              </a:cxn>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 name="Freeform 6">
            <a:extLst>
              <a:ext uri="{FF2B5EF4-FFF2-40B4-BE49-F238E27FC236}">
                <a16:creationId xmlns:a16="http://schemas.microsoft.com/office/drawing/2014/main" id="{A5704422-1118-4FD1-95AD-29A064EB80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70451" y="2010741"/>
            <a:ext cx="7373938" cy="4848892"/>
          </a:xfrm>
          <a:custGeom>
            <a:avLst/>
            <a:gdLst>
              <a:gd name="T0" fmla="*/ 1025 w 1549"/>
              <a:gd name="T1" fmla="*/ 1016 h 1017"/>
              <a:gd name="T2" fmla="*/ 1443 w 1549"/>
              <a:gd name="T3" fmla="*/ 592 h 1017"/>
              <a:gd name="T4" fmla="*/ 782 w 1549"/>
              <a:gd name="T5" fmla="*/ 53 h 1017"/>
              <a:gd name="T6" fmla="*/ 150 w 1549"/>
              <a:gd name="T7" fmla="*/ 329 h 1017"/>
              <a:gd name="T8" fmla="*/ 477 w 1549"/>
              <a:gd name="T9" fmla="*/ 1017 h 1017"/>
            </a:gdLst>
            <a:ahLst/>
            <a:cxnLst>
              <a:cxn ang="0">
                <a:pos x="T0" y="T1"/>
              </a:cxn>
              <a:cxn ang="0">
                <a:pos x="T2" y="T3"/>
              </a:cxn>
              <a:cxn ang="0">
                <a:pos x="T4" y="T5"/>
              </a:cxn>
              <a:cxn ang="0">
                <a:pos x="T6" y="T7"/>
              </a:cxn>
              <a:cxn ang="0">
                <a:pos x="T8" y="T9"/>
              </a:cxn>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 name="Freeform 7">
            <a:extLst>
              <a:ext uri="{FF2B5EF4-FFF2-40B4-BE49-F238E27FC236}">
                <a16:creationId xmlns:a16="http://schemas.microsoft.com/office/drawing/2014/main" id="{A88B2AAA-B805-498E-A9E6-98B88585549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251351" y="1780905"/>
            <a:ext cx="8035925" cy="5083516"/>
          </a:xfrm>
          <a:custGeom>
            <a:avLst/>
            <a:gdLst>
              <a:gd name="T0" fmla="*/ 1302 w 1688"/>
              <a:gd name="T1" fmla="*/ 1066 h 1066"/>
              <a:gd name="T2" fmla="*/ 1613 w 1688"/>
              <a:gd name="T3" fmla="*/ 850 h 1066"/>
              <a:gd name="T4" fmla="*/ 1517 w 1688"/>
              <a:gd name="T5" fmla="*/ 471 h 1066"/>
              <a:gd name="T6" fmla="*/ 798 w 1688"/>
              <a:gd name="T7" fmla="*/ 28 h 1066"/>
              <a:gd name="T8" fmla="*/ 181 w 1688"/>
              <a:gd name="T9" fmla="*/ 333 h 1066"/>
              <a:gd name="T10" fmla="*/ 420 w 1688"/>
              <a:gd name="T11" fmla="*/ 1066 h 1066"/>
            </a:gdLst>
            <a:ahLst/>
            <a:cxnLst>
              <a:cxn ang="0">
                <a:pos x="T0" y="T1"/>
              </a:cxn>
              <a:cxn ang="0">
                <a:pos x="T2" y="T3"/>
              </a:cxn>
              <a:cxn ang="0">
                <a:pos x="T4" y="T5"/>
              </a:cxn>
              <a:cxn ang="0">
                <a:pos x="T6" y="T7"/>
              </a:cxn>
              <a:cxn ang="0">
                <a:pos x="T8" y="T9"/>
              </a:cxn>
              <a:cxn ang="0">
                <a:pos x="T10" y="T11"/>
              </a:cxn>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 name="Freeform 8">
            <a:extLst>
              <a:ext uri="{FF2B5EF4-FFF2-40B4-BE49-F238E27FC236}">
                <a16:creationId xmlns:a16="http://schemas.microsoft.com/office/drawing/2014/main" id="{9B8051E0-19D7-43E1-BFD9-E6DBFEB3A3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061" y="542347"/>
            <a:ext cx="10334625" cy="6322075"/>
          </a:xfrm>
          <a:custGeom>
            <a:avLst/>
            <a:gdLst>
              <a:gd name="T0" fmla="*/ 1873 w 2171"/>
              <a:gd name="T1" fmla="*/ 1326 h 1326"/>
              <a:gd name="T2" fmla="*/ 1609 w 2171"/>
              <a:gd name="T3" fmla="*/ 473 h 1326"/>
              <a:gd name="T4" fmla="*/ 880 w 2171"/>
              <a:gd name="T5" fmla="*/ 63 h 1326"/>
              <a:gd name="T6" fmla="*/ 0 w 2171"/>
              <a:gd name="T7" fmla="*/ 423 h 1326"/>
            </a:gdLst>
            <a:ahLst/>
            <a:cxnLst>
              <a:cxn ang="0">
                <a:pos x="T0" y="T1"/>
              </a:cxn>
              <a:cxn ang="0">
                <a:pos x="T2" y="T3"/>
              </a:cxn>
              <a:cxn ang="0">
                <a:pos x="T4" y="T5"/>
              </a:cxn>
              <a:cxn ang="0">
                <a:pos x="T6" y="T7"/>
              </a:cxn>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 name="Freeform 9">
            <a:extLst>
              <a:ext uri="{FF2B5EF4-FFF2-40B4-BE49-F238E27FC236}">
                <a16:creationId xmlns:a16="http://schemas.microsoft.com/office/drawing/2014/main" id="{4EDB2B02-86A2-46F5-A4BE-B7D9B10411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3701" y="6178751"/>
            <a:ext cx="504825" cy="681527"/>
          </a:xfrm>
          <a:custGeom>
            <a:avLst/>
            <a:gdLst>
              <a:gd name="T0" fmla="*/ 0 w 106"/>
              <a:gd name="T1" fmla="*/ 0 h 143"/>
              <a:gd name="T2" fmla="*/ 106 w 106"/>
              <a:gd name="T3" fmla="*/ 143 h 143"/>
            </a:gdLst>
            <a:ahLst/>
            <a:cxnLst>
              <a:cxn ang="0">
                <a:pos x="T0" y="T1"/>
              </a:cxn>
              <a:cxn ang="0">
                <a:pos x="T2" y="T3"/>
              </a:cxn>
            </a:cxnLst>
            <a:rect l="0" t="0" r="r" b="b"/>
            <a:pathLst>
              <a:path w="106" h="143">
                <a:moveTo>
                  <a:pt x="0" y="0"/>
                </a:moveTo>
                <a:cubicBezTo>
                  <a:pt x="35" y="54"/>
                  <a:pt x="70" y="101"/>
                  <a:pt x="106" y="143"/>
                </a:cubicBezTo>
              </a:path>
            </a:pathLst>
          </a:custGeom>
          <a:noFill/>
          <a:ln w="4763"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 name="Freeform 10">
            <a:extLst>
              <a:ext uri="{FF2B5EF4-FFF2-40B4-BE49-F238E27FC236}">
                <a16:creationId xmlns:a16="http://schemas.microsoft.com/office/drawing/2014/main" id="{43954639-FB5D-41F4-9560-6F6DFE7784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061" y="-59376"/>
            <a:ext cx="11091863" cy="6923796"/>
          </a:xfrm>
          <a:custGeom>
            <a:avLst/>
            <a:gdLst>
              <a:gd name="T0" fmla="*/ 2046 w 2330"/>
              <a:gd name="T1" fmla="*/ 1452 h 1452"/>
              <a:gd name="T2" fmla="*/ 1813 w 2330"/>
              <a:gd name="T3" fmla="*/ 601 h 1452"/>
              <a:gd name="T4" fmla="*/ 956 w 2330"/>
              <a:gd name="T5" fmla="*/ 97 h 1452"/>
              <a:gd name="T6" fmla="*/ 0 w 2330"/>
              <a:gd name="T7" fmla="*/ 366 h 1452"/>
            </a:gdLst>
            <a:ahLst/>
            <a:cxnLst>
              <a:cxn ang="0">
                <a:pos x="T0" y="T1"/>
              </a:cxn>
              <a:cxn ang="0">
                <a:pos x="T2" y="T3"/>
              </a:cxn>
              <a:cxn ang="0">
                <a:pos x="T4" y="T5"/>
              </a:cxn>
              <a:cxn ang="0">
                <a:pos x="T6" y="T7"/>
              </a:cxn>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 name="Freeform 12">
            <a:extLst>
              <a:ext uri="{FF2B5EF4-FFF2-40B4-BE49-F238E27FC236}">
                <a16:creationId xmlns:a16="http://schemas.microsoft.com/office/drawing/2014/main" id="{E898931C-0323-41FA-A036-20F818B1FF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061" y="-1916"/>
            <a:ext cx="1057275" cy="614491"/>
          </a:xfrm>
          <a:custGeom>
            <a:avLst/>
            <a:gdLst>
              <a:gd name="T0" fmla="*/ 222 w 222"/>
              <a:gd name="T1" fmla="*/ 0 h 129"/>
              <a:gd name="T2" fmla="*/ 0 w 222"/>
              <a:gd name="T3" fmla="*/ 129 h 129"/>
            </a:gdLst>
            <a:ahLst/>
            <a:cxnLst>
              <a:cxn ang="0">
                <a:pos x="T0" y="T1"/>
              </a:cxn>
              <a:cxn ang="0">
                <a:pos x="T2" y="T3"/>
              </a:cxn>
            </a:cxnLst>
            <a:rect l="0" t="0" r="r" b="b"/>
            <a:pathLst>
              <a:path w="222" h="129">
                <a:moveTo>
                  <a:pt x="222" y="0"/>
                </a:moveTo>
                <a:cubicBezTo>
                  <a:pt x="152" y="35"/>
                  <a:pt x="76" y="78"/>
                  <a:pt x="0" y="12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5" name="Freeform 14">
            <a:extLst>
              <a:ext uri="{FF2B5EF4-FFF2-40B4-BE49-F238E27FC236}">
                <a16:creationId xmlns:a16="http://schemas.microsoft.com/office/drawing/2014/main" id="{89AFE9DD-0792-4B98-B4EB-97ACA17E6AA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3701" y="-6705"/>
            <a:ext cx="595313" cy="352734"/>
          </a:xfrm>
          <a:custGeom>
            <a:avLst/>
            <a:gdLst>
              <a:gd name="T0" fmla="*/ 125 w 125"/>
              <a:gd name="T1" fmla="*/ 0 h 74"/>
              <a:gd name="T2" fmla="*/ 0 w 125"/>
              <a:gd name="T3" fmla="*/ 74 h 74"/>
            </a:gdLst>
            <a:ahLst/>
            <a:cxnLst>
              <a:cxn ang="0">
                <a:pos x="T0" y="T1"/>
              </a:cxn>
              <a:cxn ang="0">
                <a:pos x="T2" y="T3"/>
              </a:cxn>
            </a:cxnLst>
            <a:rect l="0" t="0" r="r" b="b"/>
            <a:pathLst>
              <a:path w="125" h="74">
                <a:moveTo>
                  <a:pt x="125" y="0"/>
                </a:moveTo>
                <a:cubicBezTo>
                  <a:pt x="85" y="22"/>
                  <a:pt x="43" y="47"/>
                  <a:pt x="0" y="74"/>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7" name="Freeform 16">
            <a:extLst>
              <a:ext uri="{FF2B5EF4-FFF2-40B4-BE49-F238E27FC236}">
                <a16:creationId xmlns:a16="http://schemas.microsoft.com/office/drawing/2014/main" id="{3981F5C4-9AE1-404E-AF44-A4E6DB374F9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061" y="-1916"/>
            <a:ext cx="357188" cy="213875"/>
          </a:xfrm>
          <a:custGeom>
            <a:avLst/>
            <a:gdLst>
              <a:gd name="T0" fmla="*/ 75 w 75"/>
              <a:gd name="T1" fmla="*/ 0 h 45"/>
              <a:gd name="T2" fmla="*/ 0 w 75"/>
              <a:gd name="T3" fmla="*/ 45 h 45"/>
            </a:gdLst>
            <a:ahLst/>
            <a:cxnLst>
              <a:cxn ang="0">
                <a:pos x="T0" y="T1"/>
              </a:cxn>
              <a:cxn ang="0">
                <a:pos x="T2" y="T3"/>
              </a:cxn>
            </a:cxnLst>
            <a:rect l="0" t="0" r="r" b="b"/>
            <a:pathLst>
              <a:path w="75" h="45">
                <a:moveTo>
                  <a:pt x="75" y="0"/>
                </a:moveTo>
                <a:cubicBezTo>
                  <a:pt x="50" y="14"/>
                  <a:pt x="25" y="29"/>
                  <a:pt x="0" y="45"/>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9" name="Freeform 11">
            <a:extLst>
              <a:ext uri="{FF2B5EF4-FFF2-40B4-BE49-F238E27FC236}">
                <a16:creationId xmlns:a16="http://schemas.microsoft.com/office/drawing/2014/main" id="{763C1781-8726-4FAC-8C45-FF40376BE4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5426601" y="-1916"/>
            <a:ext cx="5788025" cy="6847184"/>
          </a:xfrm>
          <a:custGeom>
            <a:avLst/>
            <a:gdLst>
              <a:gd name="T0" fmla="*/ 1094 w 1216"/>
              <a:gd name="T1" fmla="*/ 1436 h 1436"/>
              <a:gd name="T2" fmla="*/ 709 w 1216"/>
              <a:gd name="T3" fmla="*/ 551 h 1436"/>
              <a:gd name="T4" fmla="*/ 0 w 1216"/>
              <a:gd name="T5" fmla="*/ 0 h 1436"/>
            </a:gdLst>
            <a:ahLst/>
            <a:cxnLst>
              <a:cxn ang="0">
                <a:pos x="T0" y="T1"/>
              </a:cxn>
              <a:cxn ang="0">
                <a:pos x="T2" y="T3"/>
              </a:cxn>
              <a:cxn ang="0">
                <a:pos x="T4" y="T5"/>
              </a:cxn>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1" name="Freeform 21">
            <a:extLst>
              <a:ext uri="{FF2B5EF4-FFF2-40B4-BE49-F238E27FC236}">
                <a16:creationId xmlns:a16="http://schemas.microsoft.com/office/drawing/2014/main" id="{301491B5-56C7-43DC-A3D9-861EECCA056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9235014" y="2872"/>
            <a:ext cx="2951163" cy="2555325"/>
          </a:xfrm>
          <a:custGeom>
            <a:avLst/>
            <a:gdLst>
              <a:gd name="T0" fmla="*/ 620 w 620"/>
              <a:gd name="T1" fmla="*/ 536 h 536"/>
              <a:gd name="T2" fmla="*/ 0 w 620"/>
              <a:gd name="T3" fmla="*/ 0 h 536"/>
            </a:gdLst>
            <a:ahLst/>
            <a:cxnLst>
              <a:cxn ang="0">
                <a:pos x="T0" y="T1"/>
              </a:cxn>
              <a:cxn ang="0">
                <a:pos x="T2" y="T3"/>
              </a:cxn>
            </a:cxnLst>
            <a:rect l="0" t="0" r="r" b="b"/>
            <a:pathLst>
              <a:path w="620" h="536">
                <a:moveTo>
                  <a:pt x="620" y="536"/>
                </a:moveTo>
                <a:cubicBezTo>
                  <a:pt x="404" y="314"/>
                  <a:pt x="196" y="13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 name="Title 1">
            <a:extLst>
              <a:ext uri="{FF2B5EF4-FFF2-40B4-BE49-F238E27FC236}">
                <a16:creationId xmlns:a16="http://schemas.microsoft.com/office/drawing/2014/main" id="{27044F5D-EA64-47C5-9547-DB78A08BA4E6}"/>
              </a:ext>
            </a:extLst>
          </p:cNvPr>
          <p:cNvSpPr>
            <a:spLocks noGrp="1"/>
          </p:cNvSpPr>
          <p:nvPr>
            <p:ph type="title"/>
          </p:nvPr>
        </p:nvSpPr>
        <p:spPr>
          <a:xfrm>
            <a:off x="8595569" y="-737938"/>
            <a:ext cx="2926080" cy="8165433"/>
          </a:xfrm>
        </p:spPr>
        <p:txBody>
          <a:bodyPr vert="horz" lIns="91440" tIns="45720" rIns="91440" bIns="45720" rtlCol="0" anchor="b">
            <a:normAutofit fontScale="90000"/>
          </a:bodyPr>
          <a:lstStyle/>
          <a:p>
            <a:r>
              <a:rPr lang="en-US" sz="4000" dirty="0"/>
              <a:t>Fashion</a:t>
            </a:r>
            <a:br>
              <a:rPr lang="en-US" sz="4000" dirty="0"/>
            </a:br>
            <a:r>
              <a:rPr lang="en-US" sz="4000" dirty="0"/>
              <a:t>In urban areas, people wear westernized clothing (jeans, t shirts) but in rural areas they wear “</a:t>
            </a:r>
            <a:r>
              <a:rPr lang="en-US" sz="4000" dirty="0" err="1"/>
              <a:t>lappa</a:t>
            </a:r>
            <a:r>
              <a:rPr lang="en-US" sz="4000" dirty="0"/>
              <a:t>”, a wrap skirt and “bubba” a loose top, traditional attire.</a:t>
            </a:r>
            <a:br>
              <a:rPr lang="en-US" sz="4000" dirty="0"/>
            </a:br>
            <a:endParaRPr lang="en-US" sz="4000" dirty="0"/>
          </a:p>
        </p:txBody>
      </p:sp>
      <p:sp>
        <p:nvSpPr>
          <p:cNvPr id="33" name="Freeform 22">
            <a:extLst>
              <a:ext uri="{FF2B5EF4-FFF2-40B4-BE49-F238E27FC236}">
                <a16:creationId xmlns:a16="http://schemas.microsoft.com/office/drawing/2014/main" id="{237E2353-22DF-46E0-A200-FB30F8F394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0020826" y="-1916"/>
            <a:ext cx="2165350" cy="1358265"/>
          </a:xfrm>
          <a:custGeom>
            <a:avLst/>
            <a:gdLst>
              <a:gd name="T0" fmla="*/ 0 w 455"/>
              <a:gd name="T1" fmla="*/ 0 h 285"/>
              <a:gd name="T2" fmla="*/ 455 w 455"/>
              <a:gd name="T3" fmla="*/ 285 h 285"/>
            </a:gdLst>
            <a:ahLst/>
            <a:cxnLst>
              <a:cxn ang="0">
                <a:pos x="T0" y="T1"/>
              </a:cxn>
              <a:cxn ang="0">
                <a:pos x="T2" y="T3"/>
              </a:cxn>
            </a:cxnLst>
            <a:rect l="0" t="0" r="r" b="b"/>
            <a:pathLst>
              <a:path w="455" h="285">
                <a:moveTo>
                  <a:pt x="0" y="0"/>
                </a:moveTo>
                <a:cubicBezTo>
                  <a:pt x="153" y="85"/>
                  <a:pt x="308" y="180"/>
                  <a:pt x="455" y="285"/>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5" name="Freeform 23">
            <a:extLst>
              <a:ext uri="{FF2B5EF4-FFF2-40B4-BE49-F238E27FC236}">
                <a16:creationId xmlns:a16="http://schemas.microsoft.com/office/drawing/2014/main" id="{DD6138DB-057B-45F7-A5F4-E7BFDA20D02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1290826" y="-1916"/>
            <a:ext cx="895350" cy="534687"/>
          </a:xfrm>
          <a:custGeom>
            <a:avLst/>
            <a:gdLst>
              <a:gd name="T0" fmla="*/ 0 w 188"/>
              <a:gd name="T1" fmla="*/ 0 h 112"/>
              <a:gd name="T2" fmla="*/ 188 w 188"/>
              <a:gd name="T3" fmla="*/ 112 h 112"/>
            </a:gdLst>
            <a:ahLst/>
            <a:cxnLst>
              <a:cxn ang="0">
                <a:pos x="T0" y="T1"/>
              </a:cxn>
              <a:cxn ang="0">
                <a:pos x="T2" y="T3"/>
              </a:cxn>
            </a:cxnLst>
            <a:rect l="0" t="0" r="r" b="b"/>
            <a:pathLst>
              <a:path w="188" h="112">
                <a:moveTo>
                  <a:pt x="0" y="0"/>
                </a:moveTo>
                <a:cubicBezTo>
                  <a:pt x="63" y="36"/>
                  <a:pt x="126" y="73"/>
                  <a:pt x="188" y="112"/>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7" name="Freeform: Shape 36">
            <a:extLst>
              <a:ext uri="{FF2B5EF4-FFF2-40B4-BE49-F238E27FC236}">
                <a16:creationId xmlns:a16="http://schemas.microsoft.com/office/drawing/2014/main" id="{79A54AB1-B64F-4843-BFAB-81CB74E66B6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931529">
            <a:off x="752078" y="2218040"/>
            <a:ext cx="4418757" cy="4259609"/>
          </a:xfrm>
          <a:custGeom>
            <a:avLst/>
            <a:gdLst>
              <a:gd name="connsiteX0" fmla="*/ 404107 w 4507111"/>
              <a:gd name="connsiteY0" fmla="*/ 0 h 4344781"/>
              <a:gd name="connsiteX1" fmla="*/ 371857 w 4507111"/>
              <a:gd name="connsiteY1" fmla="*/ 117359 h 4344781"/>
              <a:gd name="connsiteX2" fmla="*/ 307833 w 4507111"/>
              <a:gd name="connsiteY2" fmla="*/ 632970 h 4344781"/>
              <a:gd name="connsiteX3" fmla="*/ 3569418 w 4507111"/>
              <a:gd name="connsiteY3" fmla="*/ 4141149 h 4344781"/>
              <a:gd name="connsiteX4" fmla="*/ 4440861 w 4507111"/>
              <a:gd name="connsiteY4" fmla="*/ 4332480 h 4344781"/>
              <a:gd name="connsiteX5" fmla="*/ 4507111 w 4507111"/>
              <a:gd name="connsiteY5" fmla="*/ 4341752 h 4344781"/>
              <a:gd name="connsiteX6" fmla="*/ 4296045 w 4507111"/>
              <a:gd name="connsiteY6" fmla="*/ 4344781 h 4344781"/>
              <a:gd name="connsiteX7" fmla="*/ 3749565 w 4507111"/>
              <a:gd name="connsiteY7" fmla="*/ 4321853 h 4344781"/>
              <a:gd name="connsiteX8" fmla="*/ 36764 w 4507111"/>
              <a:gd name="connsiteY8" fmla="*/ 1629794 h 4344781"/>
              <a:gd name="connsiteX9" fmla="*/ 300069 w 4507111"/>
              <a:gd name="connsiteY9" fmla="*/ 144750 h 4344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507111" h="4344781">
                <a:moveTo>
                  <a:pt x="404107" y="0"/>
                </a:moveTo>
                <a:lnTo>
                  <a:pt x="371857" y="117359"/>
                </a:lnTo>
                <a:cubicBezTo>
                  <a:pt x="333827" y="278567"/>
                  <a:pt x="311875" y="450459"/>
                  <a:pt x="307833" y="632970"/>
                </a:cubicBezTo>
                <a:cubicBezTo>
                  <a:pt x="264711" y="2579752"/>
                  <a:pt x="2253987" y="3769243"/>
                  <a:pt x="3569418" y="4141149"/>
                </a:cubicBezTo>
                <a:cubicBezTo>
                  <a:pt x="3816061" y="4210881"/>
                  <a:pt x="4114807" y="4279754"/>
                  <a:pt x="4440861" y="4332480"/>
                </a:cubicBezTo>
                <a:lnTo>
                  <a:pt x="4507111" y="4341752"/>
                </a:lnTo>
                <a:lnTo>
                  <a:pt x="4296045" y="4344781"/>
                </a:lnTo>
                <a:cubicBezTo>
                  <a:pt x="4097363" y="4343711"/>
                  <a:pt x="3912623" y="4335104"/>
                  <a:pt x="3749565" y="4321853"/>
                </a:cubicBezTo>
                <a:cubicBezTo>
                  <a:pt x="2445102" y="4215850"/>
                  <a:pt x="356405" y="3466499"/>
                  <a:pt x="36764" y="1629794"/>
                </a:cubicBezTo>
                <a:cubicBezTo>
                  <a:pt x="-63123" y="1055823"/>
                  <a:pt x="45741" y="555869"/>
                  <a:pt x="300069" y="144750"/>
                </a:cubicBezTo>
                <a:close/>
              </a:path>
            </a:pathLst>
          </a:cu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pic>
        <p:nvPicPr>
          <p:cNvPr id="6" name="Content Placeholder 5" descr="A group of people in costumes&#10;&#10;Description automatically generated">
            <a:extLst>
              <a:ext uri="{FF2B5EF4-FFF2-40B4-BE49-F238E27FC236}">
                <a16:creationId xmlns:a16="http://schemas.microsoft.com/office/drawing/2014/main" id="{444671DF-D07B-49EA-A7DA-58FD0CC4C47D}"/>
              </a:ext>
            </a:extLst>
          </p:cNvPr>
          <p:cNvPicPr>
            <a:picLocks noGrp="1" noChangeAspect="1"/>
          </p:cNvPicPr>
          <p:nvPr>
            <p:ph sz="half" idx="1"/>
          </p:nvPr>
        </p:nvPicPr>
        <p:blipFill rotWithShape="1">
          <a:blip r:embed="rId2">
            <a:extLst>
              <a:ext uri="{28A0092B-C50C-407E-A947-70E740481C1C}">
                <a14:useLocalDpi xmlns:a14="http://schemas.microsoft.com/office/drawing/2010/main" val="0"/>
              </a:ext>
            </a:extLst>
          </a:blip>
          <a:srcRect l="294" r="-1" b="-1"/>
          <a:stretch/>
        </p:blipFill>
        <p:spPr>
          <a:xfrm>
            <a:off x="921910" y="465243"/>
            <a:ext cx="7761924" cy="5343065"/>
          </a:xfrm>
          <a:custGeom>
            <a:avLst/>
            <a:gdLst/>
            <a:ahLst/>
            <a:cxnLst/>
            <a:rect l="l" t="t" r="r" b="b"/>
            <a:pathLst>
              <a:path w="7761924" h="5343065">
                <a:moveTo>
                  <a:pt x="3025687" y="76"/>
                </a:moveTo>
                <a:cubicBezTo>
                  <a:pt x="3140786" y="756"/>
                  <a:pt x="3256631" y="6055"/>
                  <a:pt x="3372722" y="16088"/>
                </a:cubicBezTo>
                <a:cubicBezTo>
                  <a:pt x="5230178" y="176616"/>
                  <a:pt x="7761924" y="1424594"/>
                  <a:pt x="7761924" y="3316816"/>
                </a:cubicBezTo>
                <a:cubicBezTo>
                  <a:pt x="7646022" y="5237647"/>
                  <a:pt x="4988715" y="5423921"/>
                  <a:pt x="3701109" y="5320611"/>
                </a:cubicBezTo>
                <a:cubicBezTo>
                  <a:pt x="2413504" y="5217301"/>
                  <a:pt x="351800" y="4486992"/>
                  <a:pt x="36290" y="2696959"/>
                </a:cubicBezTo>
                <a:cubicBezTo>
                  <a:pt x="-259500" y="1018804"/>
                  <a:pt x="1299198" y="-10133"/>
                  <a:pt x="3025687" y="76"/>
                </a:cubicBezTo>
                <a:close/>
              </a:path>
            </a:pathLst>
          </a:custGeom>
        </p:spPr>
      </p:pic>
    </p:spTree>
    <p:extLst>
      <p:ext uri="{BB962C8B-B14F-4D97-AF65-F5344CB8AC3E}">
        <p14:creationId xmlns:p14="http://schemas.microsoft.com/office/powerpoint/2010/main" val="167793201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AB5C91-55D8-45BF-8DD8-222751538821}"/>
              </a:ext>
            </a:extLst>
          </p:cNvPr>
          <p:cNvSpPr>
            <a:spLocks noGrp="1"/>
          </p:cNvSpPr>
          <p:nvPr>
            <p:ph type="title"/>
          </p:nvPr>
        </p:nvSpPr>
        <p:spPr/>
        <p:txBody>
          <a:bodyPr/>
          <a:lstStyle/>
          <a:p>
            <a:r>
              <a:rPr lang="en-US" dirty="0"/>
              <a:t>Sports</a:t>
            </a:r>
          </a:p>
        </p:txBody>
      </p:sp>
      <p:pic>
        <p:nvPicPr>
          <p:cNvPr id="6" name="Content Placeholder 5" descr="A group of people playing football on a field&#10;&#10;Description automatically generated">
            <a:extLst>
              <a:ext uri="{FF2B5EF4-FFF2-40B4-BE49-F238E27FC236}">
                <a16:creationId xmlns:a16="http://schemas.microsoft.com/office/drawing/2014/main" id="{558E1F60-548A-404C-B4E2-90DD18326A4E}"/>
              </a:ext>
            </a:extLst>
          </p:cNvPr>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2357437" y="2929731"/>
            <a:ext cx="2143125" cy="2143125"/>
          </a:xfrm>
        </p:spPr>
      </p:pic>
      <p:sp>
        <p:nvSpPr>
          <p:cNvPr id="4" name="Content Placeholder 3">
            <a:extLst>
              <a:ext uri="{FF2B5EF4-FFF2-40B4-BE49-F238E27FC236}">
                <a16:creationId xmlns:a16="http://schemas.microsoft.com/office/drawing/2014/main" id="{EE4D99F5-9BEA-4CBD-8AE0-769BBF01B71D}"/>
              </a:ext>
            </a:extLst>
          </p:cNvPr>
          <p:cNvSpPr>
            <a:spLocks noGrp="1"/>
          </p:cNvSpPr>
          <p:nvPr>
            <p:ph sz="half" idx="2"/>
          </p:nvPr>
        </p:nvSpPr>
        <p:spPr/>
        <p:txBody>
          <a:bodyPr/>
          <a:lstStyle/>
          <a:p>
            <a:r>
              <a:rPr lang="en-US" dirty="0"/>
              <a:t>Football/soccer is the most popular sport.  George </a:t>
            </a:r>
            <a:r>
              <a:rPr lang="en-US" dirty="0" err="1"/>
              <a:t>Weah</a:t>
            </a:r>
            <a:r>
              <a:rPr lang="en-US" dirty="0"/>
              <a:t> is their most famous player.</a:t>
            </a:r>
          </a:p>
        </p:txBody>
      </p:sp>
    </p:spTree>
    <p:extLst>
      <p:ext uri="{BB962C8B-B14F-4D97-AF65-F5344CB8AC3E}">
        <p14:creationId xmlns:p14="http://schemas.microsoft.com/office/powerpoint/2010/main" val="120115098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16C5FA50-8D52-4617-AF91-5C7B1C8352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791D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D79C312-87AA-4C97-AEEF-8C062F4C11D0}"/>
              </a:ext>
            </a:extLst>
          </p:cNvPr>
          <p:cNvSpPr>
            <a:spLocks noGrp="1"/>
          </p:cNvSpPr>
          <p:nvPr>
            <p:ph type="title"/>
          </p:nvPr>
        </p:nvSpPr>
        <p:spPr>
          <a:xfrm>
            <a:off x="9093496" y="618681"/>
            <a:ext cx="2613872" cy="4794567"/>
          </a:xfrm>
        </p:spPr>
        <p:txBody>
          <a:bodyPr vert="horz" lIns="91440" tIns="45720" rIns="91440" bIns="45720" rtlCol="0" anchor="ctr">
            <a:normAutofit/>
          </a:bodyPr>
          <a:lstStyle/>
          <a:p>
            <a:r>
              <a:rPr lang="en-US" sz="3600" dirty="0">
                <a:solidFill>
                  <a:srgbClr val="FFFFFF"/>
                </a:solidFill>
              </a:rPr>
              <a:t>Food</a:t>
            </a:r>
            <a:br>
              <a:rPr lang="en-US" sz="3600" dirty="0">
                <a:solidFill>
                  <a:srgbClr val="FFFFFF"/>
                </a:solidFill>
              </a:rPr>
            </a:br>
            <a:r>
              <a:rPr lang="en-US" sz="3600" dirty="0">
                <a:solidFill>
                  <a:srgbClr val="FFFFFF"/>
                </a:solidFill>
              </a:rPr>
              <a:t>Meat, fufu, palm butter and sauce are what most meals are made of.</a:t>
            </a:r>
          </a:p>
        </p:txBody>
      </p:sp>
      <p:sp>
        <p:nvSpPr>
          <p:cNvPr id="13" name="Rounded Rectangle 9">
            <a:extLst>
              <a:ext uri="{FF2B5EF4-FFF2-40B4-BE49-F238E27FC236}">
                <a16:creationId xmlns:a16="http://schemas.microsoft.com/office/drawing/2014/main" id="{E223798C-12AD-4B0C-A50C-D676347D67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3354" y="484632"/>
            <a:ext cx="8129016" cy="5724144"/>
          </a:xfrm>
          <a:prstGeom prst="roundRect">
            <a:avLst>
              <a:gd name="adj" fmla="val 0"/>
            </a:avLst>
          </a:prstGeom>
          <a:solidFill>
            <a:srgbClr val="FFFFFF"/>
          </a:solidFill>
          <a:ln w="9525">
            <a:solidFill>
              <a:srgbClr val="C8CACA"/>
            </a:solidFill>
          </a:ln>
          <a:effectLst>
            <a:outerShdw blurRad="57150" dist="19050" dir="5400000" algn="t" rotWithShape="0">
              <a:prstClr val="black">
                <a:alpha val="6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Content Placeholder 5" descr="A close up of a plate of food with rice meat and vegetables&#10;&#10;Description automatically generated">
            <a:extLst>
              <a:ext uri="{FF2B5EF4-FFF2-40B4-BE49-F238E27FC236}">
                <a16:creationId xmlns:a16="http://schemas.microsoft.com/office/drawing/2014/main" id="{138C5085-F3A0-4F00-90F7-548C813AA64C}"/>
              </a:ext>
            </a:extLst>
          </p:cNvPr>
          <p:cNvPicPr>
            <a:picLocks noGrp="1" noChangeAspect="1"/>
          </p:cNvPicPr>
          <p:nvPr>
            <p:ph sz="half" idx="2"/>
          </p:nvPr>
        </p:nvPicPr>
        <p:blipFill rotWithShape="1">
          <a:blip r:embed="rId2">
            <a:extLst>
              <a:ext uri="{28A0092B-C50C-407E-A947-70E740481C1C}">
                <a14:useLocalDpi xmlns:a14="http://schemas.microsoft.com/office/drawing/2010/main" val="0"/>
              </a:ext>
            </a:extLst>
          </a:blip>
          <a:srcRect l="932" r="-2" b="-2"/>
          <a:stretch/>
        </p:blipFill>
        <p:spPr>
          <a:xfrm>
            <a:off x="976251" y="942538"/>
            <a:ext cx="7163222" cy="4808332"/>
          </a:xfrm>
          <a:prstGeom prst="rect">
            <a:avLst/>
          </a:prstGeom>
          <a:effectLst/>
        </p:spPr>
      </p:pic>
    </p:spTree>
    <p:extLst>
      <p:ext uri="{BB962C8B-B14F-4D97-AF65-F5344CB8AC3E}">
        <p14:creationId xmlns:p14="http://schemas.microsoft.com/office/powerpoint/2010/main" val="101684130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277336-356D-4D4B-9D47-6A26FE841CA6}"/>
              </a:ext>
            </a:extLst>
          </p:cNvPr>
          <p:cNvSpPr>
            <a:spLocks noGrp="1"/>
          </p:cNvSpPr>
          <p:nvPr>
            <p:ph type="title"/>
          </p:nvPr>
        </p:nvSpPr>
        <p:spPr/>
        <p:txBody>
          <a:bodyPr/>
          <a:lstStyle/>
          <a:p>
            <a:r>
              <a:rPr lang="en-US" dirty="0"/>
              <a:t>Music</a:t>
            </a:r>
          </a:p>
        </p:txBody>
      </p:sp>
      <p:sp>
        <p:nvSpPr>
          <p:cNvPr id="3" name="Content Placeholder 2">
            <a:extLst>
              <a:ext uri="{FF2B5EF4-FFF2-40B4-BE49-F238E27FC236}">
                <a16:creationId xmlns:a16="http://schemas.microsoft.com/office/drawing/2014/main" id="{C1951244-86C4-475A-8353-8B523D569040}"/>
              </a:ext>
            </a:extLst>
          </p:cNvPr>
          <p:cNvSpPr>
            <a:spLocks noGrp="1"/>
          </p:cNvSpPr>
          <p:nvPr>
            <p:ph sz="half" idx="1"/>
          </p:nvPr>
        </p:nvSpPr>
        <p:spPr/>
        <p:txBody>
          <a:bodyPr>
            <a:normAutofit fontScale="85000" lnSpcReduction="10000"/>
          </a:bodyPr>
          <a:lstStyle/>
          <a:p>
            <a:r>
              <a:rPr lang="en-US" dirty="0"/>
              <a:t>Traditional music included tribal beats and native dialects or vernacular.  </a:t>
            </a:r>
            <a:r>
              <a:rPr lang="en-US" dirty="0" err="1"/>
              <a:t>Gbema</a:t>
            </a:r>
            <a:r>
              <a:rPr lang="en-US" dirty="0"/>
              <a:t> music is traditional (using a particular use of vocal harmony, repetition and call and respond lyrics)</a:t>
            </a:r>
          </a:p>
          <a:p>
            <a:r>
              <a:rPr lang="en-US" dirty="0" err="1"/>
              <a:t>Hipco</a:t>
            </a:r>
            <a:r>
              <a:rPr lang="en-US" dirty="0"/>
              <a:t> is a current music style created and popular in Liberia.  It is a genre of hip hop.  It uses vernacular speech and political messages.</a:t>
            </a:r>
          </a:p>
          <a:p>
            <a:r>
              <a:rPr lang="en-US" dirty="0"/>
              <a:t>Definition of Vernacular: language or dialect spoken by ordinary people in a particular country or region. </a:t>
            </a:r>
          </a:p>
        </p:txBody>
      </p:sp>
      <p:pic>
        <p:nvPicPr>
          <p:cNvPr id="6" name="Content Placeholder 5" descr="A group of people riding on the back of a horse&#10;&#10;Description automatically generated">
            <a:extLst>
              <a:ext uri="{FF2B5EF4-FFF2-40B4-BE49-F238E27FC236}">
                <a16:creationId xmlns:a16="http://schemas.microsoft.com/office/drawing/2014/main" id="{31F587E6-8021-4BF6-9C21-5CA5C6FF91E4}"/>
              </a:ext>
            </a:extLst>
          </p:cNvPr>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858000" y="2696369"/>
            <a:ext cx="3810000" cy="2609850"/>
          </a:xfrm>
        </p:spPr>
      </p:pic>
    </p:spTree>
    <p:extLst>
      <p:ext uri="{BB962C8B-B14F-4D97-AF65-F5344CB8AC3E}">
        <p14:creationId xmlns:p14="http://schemas.microsoft.com/office/powerpoint/2010/main" val="216141777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52FA75-EDCF-4052-B1C4-35C4A360906A}"/>
              </a:ext>
            </a:extLst>
          </p:cNvPr>
          <p:cNvSpPr>
            <a:spLocks noGrp="1"/>
          </p:cNvSpPr>
          <p:nvPr>
            <p:ph type="title"/>
          </p:nvPr>
        </p:nvSpPr>
        <p:spPr>
          <a:xfrm>
            <a:off x="6413111" y="640081"/>
            <a:ext cx="5138808" cy="3592768"/>
          </a:xfrm>
          <a:noFill/>
        </p:spPr>
        <p:txBody>
          <a:bodyPr vert="horz" lIns="91440" tIns="45720" rIns="91440" bIns="45720" rtlCol="0" anchor="b">
            <a:normAutofit/>
          </a:bodyPr>
          <a:lstStyle/>
          <a:p>
            <a:pPr algn="ctr"/>
            <a:r>
              <a:rPr lang="en-US" sz="6000" dirty="0"/>
              <a:t>Art</a:t>
            </a:r>
            <a:br>
              <a:rPr lang="en-US" sz="6000" dirty="0"/>
            </a:br>
            <a:r>
              <a:rPr lang="en-US" sz="2000" dirty="0"/>
              <a:t>Similar to Sierra Leone, Liberia has a history of art in relation to masks used in men’s and women’s initiation associations.  There are also jewelry forms, cast brass, ivory, horn, small stone figures, etc.  </a:t>
            </a:r>
            <a:br>
              <a:rPr lang="en-US" sz="2000" dirty="0"/>
            </a:br>
            <a:r>
              <a:rPr lang="en-US" sz="2000" dirty="0"/>
              <a:t>William </a:t>
            </a:r>
            <a:r>
              <a:rPr lang="en-US" sz="2000" dirty="0" err="1"/>
              <a:t>Sigmann</a:t>
            </a:r>
            <a:r>
              <a:rPr lang="en-US" sz="2000" dirty="0"/>
              <a:t>, a curator of African art at the Brooklyn Museum lived in Liberia for many years and had a large personal collection of art from this area.  </a:t>
            </a:r>
            <a:endParaRPr lang="en-US" sz="6000" dirty="0"/>
          </a:p>
        </p:txBody>
      </p:sp>
      <p:sp>
        <p:nvSpPr>
          <p:cNvPr id="11" name="Rectangle 10">
            <a:extLst>
              <a:ext uri="{FF2B5EF4-FFF2-40B4-BE49-F238E27FC236}">
                <a16:creationId xmlns:a16="http://schemas.microsoft.com/office/drawing/2014/main" id="{8AD13924-DC7C-4339-B194-8A4EFFBF2A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6107584" cy="6858000"/>
          </a:xfrm>
          <a:prstGeom prst="rect">
            <a:avLst/>
          </a:prstGeom>
          <a:solidFill>
            <a:srgbClr val="714F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26">
            <a:extLst>
              <a:ext uri="{FF2B5EF4-FFF2-40B4-BE49-F238E27FC236}">
                <a16:creationId xmlns:a16="http://schemas.microsoft.com/office/drawing/2014/main" id="{72458505-C9BA-445F-AE75-CFC7FF04F4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6745" y="640080"/>
            <a:ext cx="4809175" cy="5577818"/>
          </a:xfrm>
          <a:prstGeom prst="roundRect">
            <a:avLst>
              <a:gd name="adj" fmla="val 0"/>
            </a:avLst>
          </a:prstGeom>
          <a:solidFill>
            <a:srgbClr val="FFFFFF"/>
          </a:solidFill>
          <a:ln w="9525">
            <a:solidFill>
              <a:srgbClr val="C8CACA"/>
            </a:solidFill>
          </a:ln>
          <a:effectLst>
            <a:outerShdw blurRad="57150" dist="19050" dir="5400000" algn="t" rotWithShape="0">
              <a:prstClr val="black">
                <a:alpha val="6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Content Placeholder 5" descr="A picture containing face, man, black, standing&#10;&#10;Description automatically generated">
            <a:extLst>
              <a:ext uri="{FF2B5EF4-FFF2-40B4-BE49-F238E27FC236}">
                <a16:creationId xmlns:a16="http://schemas.microsoft.com/office/drawing/2014/main" id="{911894A4-6B6B-41B3-BBD0-DAB038A4380C}"/>
              </a:ext>
            </a:extLst>
          </p:cNvPr>
          <p:cNvPicPr>
            <a:picLocks noGrp="1" noChangeAspect="1"/>
          </p:cNvPicPr>
          <p:nvPr>
            <p:ph sz="half" idx="2"/>
          </p:nvPr>
        </p:nvPicPr>
        <p:blipFill rotWithShape="1">
          <a:blip r:embed="rId2">
            <a:extLst>
              <a:ext uri="{28A0092B-C50C-407E-A947-70E740481C1C}">
                <a14:useLocalDpi xmlns:a14="http://schemas.microsoft.com/office/drawing/2010/main" val="0"/>
              </a:ext>
            </a:extLst>
          </a:blip>
          <a:srcRect t="93" r="-3" b="-3"/>
          <a:stretch/>
        </p:blipFill>
        <p:spPr>
          <a:xfrm>
            <a:off x="1120701" y="1112060"/>
            <a:ext cx="3861262" cy="4633859"/>
          </a:xfrm>
          <a:prstGeom prst="rect">
            <a:avLst/>
          </a:prstGeom>
          <a:effectLst/>
        </p:spPr>
      </p:pic>
    </p:spTree>
    <p:extLst>
      <p:ext uri="{BB962C8B-B14F-4D97-AF65-F5344CB8AC3E}">
        <p14:creationId xmlns:p14="http://schemas.microsoft.com/office/powerpoint/2010/main" val="32787977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65D894-80CB-42CB-81CC-E513CF36F1FB}"/>
              </a:ext>
            </a:extLst>
          </p:cNvPr>
          <p:cNvSpPr>
            <a:spLocks noGrp="1"/>
          </p:cNvSpPr>
          <p:nvPr>
            <p:ph type="title"/>
          </p:nvPr>
        </p:nvSpPr>
        <p:spPr>
          <a:xfrm>
            <a:off x="8045751" y="629266"/>
            <a:ext cx="3667039" cy="1676603"/>
          </a:xfrm>
        </p:spPr>
        <p:txBody>
          <a:bodyPr vert="horz" lIns="91440" tIns="45720" rIns="91440" bIns="45720" rtlCol="0" anchor="ctr">
            <a:normAutofit/>
          </a:bodyPr>
          <a:lstStyle/>
          <a:p>
            <a:r>
              <a:rPr lang="en-US" sz="4000"/>
              <a:t>Homes</a:t>
            </a:r>
          </a:p>
        </p:txBody>
      </p:sp>
      <p:sp>
        <p:nvSpPr>
          <p:cNvPr id="11" name="Rectangle 10">
            <a:extLst>
              <a:ext uri="{FF2B5EF4-FFF2-40B4-BE49-F238E27FC236}">
                <a16:creationId xmlns:a16="http://schemas.microsoft.com/office/drawing/2014/main" id="{577D1452-F0B7-431E-9A24-D3F7103D851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7552944" cy="6858000"/>
          </a:xfrm>
          <a:prstGeom prst="rect">
            <a:avLst/>
          </a:prstGeom>
          <a:solidFill>
            <a:srgbClr val="C8CA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20">
            <a:extLst>
              <a:ext uri="{FF2B5EF4-FFF2-40B4-BE49-F238E27FC236}">
                <a16:creationId xmlns:a16="http://schemas.microsoft.com/office/drawing/2014/main" id="{A660F4F9-5DF5-4F15-BE6A-CD8648BB114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9211" y="559407"/>
            <a:ext cx="6594522" cy="5739187"/>
          </a:xfrm>
          <a:prstGeom prst="roundRect">
            <a:avLst>
              <a:gd name="adj" fmla="val 0"/>
            </a:avLst>
          </a:prstGeom>
          <a:solidFill>
            <a:srgbClr val="FFFFFF"/>
          </a:solidFill>
          <a:ln w="9525">
            <a:solidFill>
              <a:srgbClr val="C8CACA"/>
            </a:solidFill>
          </a:ln>
          <a:effectLst>
            <a:outerShdw blurRad="57150" dist="19050" dir="5400000" algn="t" rotWithShape="0">
              <a:prstClr val="black">
                <a:alpha val="6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Content Placeholder 5" descr="A large farm field&#10;&#10;Description automatically generated">
            <a:extLst>
              <a:ext uri="{FF2B5EF4-FFF2-40B4-BE49-F238E27FC236}">
                <a16:creationId xmlns:a16="http://schemas.microsoft.com/office/drawing/2014/main" id="{394F7E82-AC8D-4B33-A078-96D54B15F00C}"/>
              </a:ext>
            </a:extLst>
          </p:cNvPr>
          <p:cNvPicPr>
            <a:picLocks noGrp="1" noChangeAspect="1"/>
          </p:cNvPicPr>
          <p:nvPr>
            <p:ph sz="half" idx="1"/>
          </p:nvPr>
        </p:nvPicPr>
        <p:blipFill rotWithShape="1">
          <a:blip r:embed="rId2">
            <a:extLst>
              <a:ext uri="{28A0092B-C50C-407E-A947-70E740481C1C}">
                <a14:useLocalDpi xmlns:a14="http://schemas.microsoft.com/office/drawing/2010/main" val="0"/>
              </a:ext>
            </a:extLst>
          </a:blip>
          <a:srcRect l="1913" r="14374" b="1"/>
          <a:stretch/>
        </p:blipFill>
        <p:spPr>
          <a:xfrm>
            <a:off x="644652" y="722376"/>
            <a:ext cx="6263640" cy="5413248"/>
          </a:xfrm>
          <a:prstGeom prst="rect">
            <a:avLst/>
          </a:prstGeom>
          <a:effectLst/>
        </p:spPr>
      </p:pic>
      <p:sp>
        <p:nvSpPr>
          <p:cNvPr id="4" name="Content Placeholder 3">
            <a:extLst>
              <a:ext uri="{FF2B5EF4-FFF2-40B4-BE49-F238E27FC236}">
                <a16:creationId xmlns:a16="http://schemas.microsoft.com/office/drawing/2014/main" id="{99EFBEC7-9BDA-4A6A-AF07-6B1D3447DC73}"/>
              </a:ext>
            </a:extLst>
          </p:cNvPr>
          <p:cNvSpPr>
            <a:spLocks noGrp="1"/>
          </p:cNvSpPr>
          <p:nvPr>
            <p:ph sz="half" idx="2"/>
          </p:nvPr>
        </p:nvSpPr>
        <p:spPr>
          <a:xfrm>
            <a:off x="8045753" y="2438401"/>
            <a:ext cx="3667036" cy="3779520"/>
          </a:xfrm>
        </p:spPr>
        <p:txBody>
          <a:bodyPr vert="horz" lIns="91440" tIns="45720" rIns="91440" bIns="45720" rtlCol="0">
            <a:normAutofit/>
          </a:bodyPr>
          <a:lstStyle/>
          <a:p>
            <a:r>
              <a:rPr lang="en-US" sz="1800" dirty="0"/>
              <a:t>Traditional homes were a cylindrical thatched hut.  </a:t>
            </a:r>
          </a:p>
          <a:p>
            <a:r>
              <a:rPr lang="en-US" sz="1800" dirty="0"/>
              <a:t>Housing authorities have turned to more traditional housing.</a:t>
            </a:r>
          </a:p>
        </p:txBody>
      </p:sp>
    </p:spTree>
    <p:extLst>
      <p:ext uri="{BB962C8B-B14F-4D97-AF65-F5344CB8AC3E}">
        <p14:creationId xmlns:p14="http://schemas.microsoft.com/office/powerpoint/2010/main" val="305184477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655711-F47D-456E-A888-F01B1CDE2CF5}"/>
              </a:ext>
            </a:extLst>
          </p:cNvPr>
          <p:cNvSpPr>
            <a:spLocks noGrp="1"/>
          </p:cNvSpPr>
          <p:nvPr>
            <p:ph type="title"/>
          </p:nvPr>
        </p:nvSpPr>
        <p:spPr/>
        <p:txBody>
          <a:bodyPr/>
          <a:lstStyle/>
          <a:p>
            <a:r>
              <a:rPr lang="en-US" dirty="0"/>
              <a:t>Festivals and Holidays</a:t>
            </a:r>
          </a:p>
        </p:txBody>
      </p:sp>
      <p:sp>
        <p:nvSpPr>
          <p:cNvPr id="3" name="Content Placeholder 2">
            <a:extLst>
              <a:ext uri="{FF2B5EF4-FFF2-40B4-BE49-F238E27FC236}">
                <a16:creationId xmlns:a16="http://schemas.microsoft.com/office/drawing/2014/main" id="{EE6FCDEB-F573-4645-80B5-8A91BDFC6BD0}"/>
              </a:ext>
            </a:extLst>
          </p:cNvPr>
          <p:cNvSpPr>
            <a:spLocks noGrp="1"/>
          </p:cNvSpPr>
          <p:nvPr>
            <p:ph sz="half" idx="1"/>
          </p:nvPr>
        </p:nvSpPr>
        <p:spPr/>
        <p:txBody>
          <a:bodyPr>
            <a:normAutofit fontScale="92500" lnSpcReduction="10000"/>
          </a:bodyPr>
          <a:lstStyle/>
          <a:p>
            <a:r>
              <a:rPr lang="en-US" dirty="0" err="1"/>
              <a:t>Gerewol</a:t>
            </a:r>
            <a:r>
              <a:rPr lang="en-US" dirty="0"/>
              <a:t> Festival is an annual courtship ritual competition.  It is known for it’s hypnotic, percussive, repetitive choral traditions.</a:t>
            </a:r>
          </a:p>
          <a:p>
            <a:r>
              <a:rPr lang="en-US" dirty="0"/>
              <a:t>Eid al </a:t>
            </a:r>
            <a:r>
              <a:rPr lang="en-US" dirty="0" err="1"/>
              <a:t>Fitr</a:t>
            </a:r>
            <a:endParaRPr lang="en-US" dirty="0"/>
          </a:p>
          <a:p>
            <a:r>
              <a:rPr lang="en-US" dirty="0"/>
              <a:t>Independence Day July 26.</a:t>
            </a:r>
          </a:p>
          <a:p>
            <a:r>
              <a:rPr lang="en-US" dirty="0"/>
              <a:t>Monrovia Children’s Day is in November.  Thousands of young people fill Monrovia’s Sports Stadium to celebrate with interactive games, sports, live music and celebrity performances. </a:t>
            </a:r>
          </a:p>
        </p:txBody>
      </p:sp>
      <p:pic>
        <p:nvPicPr>
          <p:cNvPr id="6" name="Content Placeholder 5" descr="A group of people in costumes&#10;&#10;Description automatically generated">
            <a:extLst>
              <a:ext uri="{FF2B5EF4-FFF2-40B4-BE49-F238E27FC236}">
                <a16:creationId xmlns:a16="http://schemas.microsoft.com/office/drawing/2014/main" id="{F37655D9-2795-4FD8-AEEE-12871B5E8D56}"/>
              </a:ext>
            </a:extLst>
          </p:cNvPr>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7181850" y="3277394"/>
            <a:ext cx="3162300" cy="1447800"/>
          </a:xfrm>
        </p:spPr>
      </p:pic>
    </p:spTree>
    <p:extLst>
      <p:ext uri="{BB962C8B-B14F-4D97-AF65-F5344CB8AC3E}">
        <p14:creationId xmlns:p14="http://schemas.microsoft.com/office/powerpoint/2010/main" val="417795083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91292-C381-4CCF-BD8B-01091ADACF0B}"/>
              </a:ext>
            </a:extLst>
          </p:cNvPr>
          <p:cNvSpPr>
            <a:spLocks noGrp="1"/>
          </p:cNvSpPr>
          <p:nvPr>
            <p:ph type="title"/>
          </p:nvPr>
        </p:nvSpPr>
        <p:spPr/>
        <p:txBody>
          <a:bodyPr/>
          <a:lstStyle/>
          <a:p>
            <a:r>
              <a:rPr lang="en-US" dirty="0"/>
              <a:t>Current Events</a:t>
            </a:r>
          </a:p>
        </p:txBody>
      </p:sp>
      <p:sp>
        <p:nvSpPr>
          <p:cNvPr id="3" name="Text Placeholder 2">
            <a:extLst>
              <a:ext uri="{FF2B5EF4-FFF2-40B4-BE49-F238E27FC236}">
                <a16:creationId xmlns:a16="http://schemas.microsoft.com/office/drawing/2014/main" id="{BC5EBE42-1E65-40A8-B306-91FEEDF636E2}"/>
              </a:ext>
            </a:extLst>
          </p:cNvPr>
          <p:cNvSpPr>
            <a:spLocks noGrp="1"/>
          </p:cNvSpPr>
          <p:nvPr>
            <p:ph type="body" idx="1"/>
          </p:nvPr>
        </p:nvSpPr>
        <p:spPr/>
        <p:txBody>
          <a:bodyPr/>
          <a:lstStyle/>
          <a:p>
            <a:r>
              <a:rPr lang="en-US" dirty="0"/>
              <a:t>Political 	</a:t>
            </a:r>
          </a:p>
        </p:txBody>
      </p:sp>
      <p:sp>
        <p:nvSpPr>
          <p:cNvPr id="4" name="Content Placeholder 3">
            <a:extLst>
              <a:ext uri="{FF2B5EF4-FFF2-40B4-BE49-F238E27FC236}">
                <a16:creationId xmlns:a16="http://schemas.microsoft.com/office/drawing/2014/main" id="{7CE39F17-DDF6-47B5-B345-F533B3146C27}"/>
              </a:ext>
            </a:extLst>
          </p:cNvPr>
          <p:cNvSpPr>
            <a:spLocks noGrp="1"/>
          </p:cNvSpPr>
          <p:nvPr>
            <p:ph sz="half" idx="2"/>
          </p:nvPr>
        </p:nvSpPr>
        <p:spPr/>
        <p:txBody>
          <a:bodyPr/>
          <a:lstStyle/>
          <a:p>
            <a:endParaRPr lang="en-US"/>
          </a:p>
        </p:txBody>
      </p:sp>
      <p:sp>
        <p:nvSpPr>
          <p:cNvPr id="5" name="Text Placeholder 4">
            <a:extLst>
              <a:ext uri="{FF2B5EF4-FFF2-40B4-BE49-F238E27FC236}">
                <a16:creationId xmlns:a16="http://schemas.microsoft.com/office/drawing/2014/main" id="{0E0BFC5A-3C6D-4303-9B38-FF40770339A3}"/>
              </a:ext>
            </a:extLst>
          </p:cNvPr>
          <p:cNvSpPr>
            <a:spLocks noGrp="1"/>
          </p:cNvSpPr>
          <p:nvPr>
            <p:ph type="body" sz="quarter" idx="3"/>
          </p:nvPr>
        </p:nvSpPr>
        <p:spPr/>
        <p:txBody>
          <a:bodyPr/>
          <a:lstStyle/>
          <a:p>
            <a:r>
              <a:rPr lang="en-US" dirty="0"/>
              <a:t>Everyday Life</a:t>
            </a:r>
          </a:p>
        </p:txBody>
      </p:sp>
      <p:sp>
        <p:nvSpPr>
          <p:cNvPr id="6" name="Content Placeholder 5">
            <a:extLst>
              <a:ext uri="{FF2B5EF4-FFF2-40B4-BE49-F238E27FC236}">
                <a16:creationId xmlns:a16="http://schemas.microsoft.com/office/drawing/2014/main" id="{7D779EDB-2036-48D1-AE62-7AEA9547BD1D}"/>
              </a:ext>
            </a:extLst>
          </p:cNvPr>
          <p:cNvSpPr>
            <a:spLocks noGrp="1"/>
          </p:cNvSpPr>
          <p:nvPr>
            <p:ph sz="quarter" idx="4"/>
          </p:nvPr>
        </p:nvSpPr>
        <p:spPr/>
        <p:txBody>
          <a:bodyPr/>
          <a:lstStyle/>
          <a:p>
            <a:endParaRPr lang="en-US"/>
          </a:p>
        </p:txBody>
      </p:sp>
    </p:spTree>
    <p:extLst>
      <p:ext uri="{BB962C8B-B14F-4D97-AF65-F5344CB8AC3E}">
        <p14:creationId xmlns:p14="http://schemas.microsoft.com/office/powerpoint/2010/main" val="142436279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1E2951-4715-4797-94CC-9ED54D62E5A2}"/>
              </a:ext>
            </a:extLst>
          </p:cNvPr>
          <p:cNvSpPr>
            <a:spLocks noGrp="1"/>
          </p:cNvSpPr>
          <p:nvPr>
            <p:ph type="ctrTitle"/>
          </p:nvPr>
        </p:nvSpPr>
        <p:spPr>
          <a:xfrm>
            <a:off x="8045751" y="629266"/>
            <a:ext cx="3667039" cy="1676603"/>
          </a:xfrm>
        </p:spPr>
        <p:txBody>
          <a:bodyPr vert="horz" lIns="91440" tIns="45720" rIns="91440" bIns="45720" rtlCol="0" anchor="ctr">
            <a:normAutofit/>
          </a:bodyPr>
          <a:lstStyle/>
          <a:p>
            <a:pPr algn="l"/>
            <a:r>
              <a:rPr lang="en-US" sz="4000"/>
              <a:t>Ghana</a:t>
            </a:r>
          </a:p>
        </p:txBody>
      </p:sp>
      <p:sp>
        <p:nvSpPr>
          <p:cNvPr id="10" name="Rectangle 9">
            <a:extLst>
              <a:ext uri="{FF2B5EF4-FFF2-40B4-BE49-F238E27FC236}">
                <a16:creationId xmlns:a16="http://schemas.microsoft.com/office/drawing/2014/main" id="{577D1452-F0B7-431E-9A24-D3F7103D851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7552944" cy="6858000"/>
          </a:xfrm>
          <a:prstGeom prst="rect">
            <a:avLst/>
          </a:prstGeom>
          <a:solidFill>
            <a:srgbClr val="C8CA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20">
            <a:extLst>
              <a:ext uri="{FF2B5EF4-FFF2-40B4-BE49-F238E27FC236}">
                <a16:creationId xmlns:a16="http://schemas.microsoft.com/office/drawing/2014/main" id="{A660F4F9-5DF5-4F15-BE6A-CD8648BB114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9211" y="559407"/>
            <a:ext cx="6594522" cy="5739187"/>
          </a:xfrm>
          <a:prstGeom prst="roundRect">
            <a:avLst>
              <a:gd name="adj" fmla="val 0"/>
            </a:avLst>
          </a:prstGeom>
          <a:solidFill>
            <a:srgbClr val="FFFFFF"/>
          </a:solidFill>
          <a:ln w="9525">
            <a:solidFill>
              <a:srgbClr val="C8CACA"/>
            </a:solidFill>
          </a:ln>
          <a:effectLst>
            <a:outerShdw blurRad="57150" dist="19050" dir="5400000" algn="t" rotWithShape="0">
              <a:prstClr val="black">
                <a:alpha val="6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picture containing drawing, baseball, airplane&#10;&#10;Description automatically generated">
            <a:extLst>
              <a:ext uri="{FF2B5EF4-FFF2-40B4-BE49-F238E27FC236}">
                <a16:creationId xmlns:a16="http://schemas.microsoft.com/office/drawing/2014/main" id="{B63923E9-1075-427D-9FA7-67085CB5383B}"/>
              </a:ext>
            </a:extLst>
          </p:cNvPr>
          <p:cNvPicPr>
            <a:picLocks noChangeAspect="1"/>
          </p:cNvPicPr>
          <p:nvPr/>
        </p:nvPicPr>
        <p:blipFill rotWithShape="1">
          <a:blip r:embed="rId2">
            <a:extLst>
              <a:ext uri="{28A0092B-C50C-407E-A947-70E740481C1C}">
                <a14:useLocalDpi xmlns:a14="http://schemas.microsoft.com/office/drawing/2010/main" val="0"/>
              </a:ext>
            </a:extLst>
          </a:blip>
          <a:srcRect l="3699" r="3734" b="1"/>
          <a:stretch/>
        </p:blipFill>
        <p:spPr>
          <a:xfrm>
            <a:off x="644652" y="722376"/>
            <a:ext cx="6263640" cy="5413248"/>
          </a:xfrm>
          <a:prstGeom prst="rect">
            <a:avLst/>
          </a:prstGeom>
          <a:effectLst/>
        </p:spPr>
      </p:pic>
      <p:sp>
        <p:nvSpPr>
          <p:cNvPr id="3" name="Subtitle 2">
            <a:extLst>
              <a:ext uri="{FF2B5EF4-FFF2-40B4-BE49-F238E27FC236}">
                <a16:creationId xmlns:a16="http://schemas.microsoft.com/office/drawing/2014/main" id="{A7390020-4849-4F1B-9531-E73219106518}"/>
              </a:ext>
            </a:extLst>
          </p:cNvPr>
          <p:cNvSpPr>
            <a:spLocks noGrp="1"/>
          </p:cNvSpPr>
          <p:nvPr>
            <p:ph type="subTitle" idx="1"/>
          </p:nvPr>
        </p:nvSpPr>
        <p:spPr>
          <a:xfrm>
            <a:off x="8045753" y="2438401"/>
            <a:ext cx="3667036" cy="3779520"/>
          </a:xfrm>
        </p:spPr>
        <p:txBody>
          <a:bodyPr vert="horz" lIns="91440" tIns="45720" rIns="91440" bIns="45720" rtlCol="0">
            <a:normAutofit/>
          </a:bodyPr>
          <a:lstStyle/>
          <a:p>
            <a:pPr algn="l"/>
            <a:endParaRPr lang="en-US" sz="1800" dirty="0"/>
          </a:p>
          <a:p>
            <a:pPr indent="-228600" algn="l">
              <a:buFont typeface="Arial" panose="020B0604020202020204" pitchFamily="34" charset="0"/>
              <a:buChar char="•"/>
            </a:pPr>
            <a:r>
              <a:rPr lang="en-US" sz="1800" dirty="0"/>
              <a:t>Things We Will Learn:</a:t>
            </a:r>
          </a:p>
          <a:p>
            <a:pPr indent="-228600" algn="l">
              <a:buFont typeface="Arial" panose="020B0604020202020204" pitchFamily="34" charset="0"/>
              <a:buChar char="•"/>
            </a:pPr>
            <a:r>
              <a:rPr lang="en-US" sz="1800" dirty="0"/>
              <a:t>Geography</a:t>
            </a:r>
          </a:p>
          <a:p>
            <a:pPr indent="-228600" algn="l">
              <a:buFont typeface="Arial" panose="020B0604020202020204" pitchFamily="34" charset="0"/>
              <a:buChar char="•"/>
            </a:pPr>
            <a:r>
              <a:rPr lang="en-US" sz="1800" dirty="0"/>
              <a:t>Language</a:t>
            </a:r>
          </a:p>
          <a:p>
            <a:pPr indent="-228600" algn="l">
              <a:buFont typeface="Arial" panose="020B0604020202020204" pitchFamily="34" charset="0"/>
              <a:buChar char="•"/>
            </a:pPr>
            <a:r>
              <a:rPr lang="en-US" sz="1800" dirty="0"/>
              <a:t>Advancements for the World</a:t>
            </a:r>
          </a:p>
          <a:p>
            <a:pPr indent="-228600" algn="l">
              <a:buFont typeface="Arial" panose="020B0604020202020204" pitchFamily="34" charset="0"/>
              <a:buChar char="•"/>
            </a:pPr>
            <a:r>
              <a:rPr lang="en-US" sz="1800" dirty="0"/>
              <a:t>History</a:t>
            </a:r>
          </a:p>
          <a:p>
            <a:pPr indent="-228600" algn="l">
              <a:buFont typeface="Arial" panose="020B0604020202020204" pitchFamily="34" charset="0"/>
              <a:buChar char="•"/>
            </a:pPr>
            <a:r>
              <a:rPr lang="en-US" sz="1800" dirty="0"/>
              <a:t>Culture</a:t>
            </a:r>
          </a:p>
          <a:p>
            <a:pPr indent="-228600" algn="l">
              <a:buFont typeface="Arial" panose="020B0604020202020204" pitchFamily="34" charset="0"/>
              <a:buChar char="•"/>
            </a:pPr>
            <a:r>
              <a:rPr lang="en-US" sz="1800" dirty="0"/>
              <a:t>Current Events</a:t>
            </a:r>
          </a:p>
          <a:p>
            <a:pPr indent="-228600" algn="l">
              <a:buFont typeface="Arial" panose="020B0604020202020204" pitchFamily="34" charset="0"/>
              <a:buChar char="•"/>
            </a:pPr>
            <a:endParaRPr lang="en-US" sz="1800" dirty="0"/>
          </a:p>
        </p:txBody>
      </p:sp>
    </p:spTree>
    <p:extLst>
      <p:ext uri="{BB962C8B-B14F-4D97-AF65-F5344CB8AC3E}">
        <p14:creationId xmlns:p14="http://schemas.microsoft.com/office/powerpoint/2010/main" val="235585504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E9BF5A-8B4E-49A7-95FB-B103D8343A2C}"/>
              </a:ext>
            </a:extLst>
          </p:cNvPr>
          <p:cNvSpPr>
            <a:spLocks noGrp="1"/>
          </p:cNvSpPr>
          <p:nvPr>
            <p:ph type="title"/>
          </p:nvPr>
        </p:nvSpPr>
        <p:spPr/>
        <p:txBody>
          <a:bodyPr/>
          <a:lstStyle/>
          <a:p>
            <a:r>
              <a:rPr lang="en-US" dirty="0"/>
              <a:t>Main Facts</a:t>
            </a:r>
          </a:p>
        </p:txBody>
      </p:sp>
      <p:sp>
        <p:nvSpPr>
          <p:cNvPr id="3" name="Content Placeholder 2">
            <a:extLst>
              <a:ext uri="{FF2B5EF4-FFF2-40B4-BE49-F238E27FC236}">
                <a16:creationId xmlns:a16="http://schemas.microsoft.com/office/drawing/2014/main" id="{BFFE36C5-B7B1-41F9-AFF0-7C8BEFE5DB7C}"/>
              </a:ext>
            </a:extLst>
          </p:cNvPr>
          <p:cNvSpPr>
            <a:spLocks noGrp="1"/>
          </p:cNvSpPr>
          <p:nvPr>
            <p:ph sz="half" idx="1"/>
          </p:nvPr>
        </p:nvSpPr>
        <p:spPr/>
        <p:txBody>
          <a:bodyPr/>
          <a:lstStyle/>
          <a:p>
            <a:r>
              <a:rPr lang="en-US" dirty="0"/>
              <a:t>Capital: Accra</a:t>
            </a:r>
          </a:p>
          <a:p>
            <a:r>
              <a:rPr lang="en-US" dirty="0"/>
              <a:t>Language: English, Akan</a:t>
            </a:r>
          </a:p>
          <a:p>
            <a:r>
              <a:rPr lang="en-US" dirty="0"/>
              <a:t>Exports: Oil, Gold, Tuna</a:t>
            </a:r>
          </a:p>
          <a:p>
            <a:r>
              <a:rPr lang="en-US" dirty="0"/>
              <a:t>Most peaceful country in Africa by the Global Peace Index.  Lake Volta is the largest man made lake.  </a:t>
            </a:r>
          </a:p>
        </p:txBody>
      </p:sp>
      <p:pic>
        <p:nvPicPr>
          <p:cNvPr id="6" name="Content Placeholder 5" descr="A group of palm trees&#10;&#10;Description automatically generated">
            <a:extLst>
              <a:ext uri="{FF2B5EF4-FFF2-40B4-BE49-F238E27FC236}">
                <a16:creationId xmlns:a16="http://schemas.microsoft.com/office/drawing/2014/main" id="{6DA81B9B-897F-45EE-B5D0-16801549E1D4}"/>
              </a:ext>
            </a:extLst>
          </p:cNvPr>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7415212" y="3153569"/>
            <a:ext cx="2695575" cy="1695450"/>
          </a:xfrm>
        </p:spPr>
      </p:pic>
    </p:spTree>
    <p:extLst>
      <p:ext uri="{BB962C8B-B14F-4D97-AF65-F5344CB8AC3E}">
        <p14:creationId xmlns:p14="http://schemas.microsoft.com/office/powerpoint/2010/main" val="27345701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E9BF5A-8B4E-49A7-95FB-B103D8343A2C}"/>
              </a:ext>
            </a:extLst>
          </p:cNvPr>
          <p:cNvSpPr>
            <a:spLocks noGrp="1"/>
          </p:cNvSpPr>
          <p:nvPr>
            <p:ph type="title"/>
          </p:nvPr>
        </p:nvSpPr>
        <p:spPr/>
        <p:txBody>
          <a:bodyPr/>
          <a:lstStyle/>
          <a:p>
            <a:r>
              <a:rPr lang="en-US" dirty="0"/>
              <a:t>Main Facts</a:t>
            </a:r>
          </a:p>
        </p:txBody>
      </p:sp>
      <p:sp>
        <p:nvSpPr>
          <p:cNvPr id="3" name="Content Placeholder 2">
            <a:extLst>
              <a:ext uri="{FF2B5EF4-FFF2-40B4-BE49-F238E27FC236}">
                <a16:creationId xmlns:a16="http://schemas.microsoft.com/office/drawing/2014/main" id="{BFFE36C5-B7B1-41F9-AFF0-7C8BEFE5DB7C}"/>
              </a:ext>
            </a:extLst>
          </p:cNvPr>
          <p:cNvSpPr>
            <a:spLocks noGrp="1"/>
          </p:cNvSpPr>
          <p:nvPr>
            <p:ph sz="half" idx="1"/>
          </p:nvPr>
        </p:nvSpPr>
        <p:spPr/>
        <p:txBody>
          <a:bodyPr>
            <a:normAutofit lnSpcReduction="10000"/>
          </a:bodyPr>
          <a:lstStyle/>
          <a:p>
            <a:r>
              <a:rPr lang="en-US" dirty="0"/>
              <a:t>Capital: Freetown</a:t>
            </a:r>
          </a:p>
          <a:p>
            <a:r>
              <a:rPr lang="en-US" dirty="0"/>
              <a:t>Language: English, Krio (Creole) and a few African languages</a:t>
            </a:r>
          </a:p>
          <a:p>
            <a:r>
              <a:rPr lang="en-US" dirty="0"/>
              <a:t>Exports: Iron, Titanium, Cocoa Beans, Aluminum </a:t>
            </a:r>
          </a:p>
          <a:p>
            <a:r>
              <a:rPr lang="en-US" dirty="0"/>
              <a:t>Fun Fact: When slaves were freed in Britain, they were allowed to return to Africa and often landed in Freetown, where they could settle or return to their home country.</a:t>
            </a:r>
          </a:p>
          <a:p>
            <a:endParaRPr lang="en-US" dirty="0"/>
          </a:p>
        </p:txBody>
      </p:sp>
      <p:pic>
        <p:nvPicPr>
          <p:cNvPr id="6" name="Content Placeholder 5" descr="A group of people walking on a beach&#10;&#10;Description automatically generated">
            <a:extLst>
              <a:ext uri="{FF2B5EF4-FFF2-40B4-BE49-F238E27FC236}">
                <a16:creationId xmlns:a16="http://schemas.microsoft.com/office/drawing/2014/main" id="{3BC0FD2A-C464-46EC-B053-0BE85157242D}"/>
              </a:ext>
            </a:extLst>
          </p:cNvPr>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172200" y="2178634"/>
            <a:ext cx="5181600" cy="3645319"/>
          </a:xfrm>
        </p:spPr>
      </p:pic>
    </p:spTree>
    <p:extLst>
      <p:ext uri="{BB962C8B-B14F-4D97-AF65-F5344CB8AC3E}">
        <p14:creationId xmlns:p14="http://schemas.microsoft.com/office/powerpoint/2010/main" val="37564360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031EA4A4-5D79-4817-B146-24029A2F3C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B7A2CD6-F727-44E2-9D69-2E252ABC53BD}"/>
              </a:ext>
            </a:extLst>
          </p:cNvPr>
          <p:cNvSpPr>
            <a:spLocks noGrp="1"/>
          </p:cNvSpPr>
          <p:nvPr>
            <p:ph type="title"/>
          </p:nvPr>
        </p:nvSpPr>
        <p:spPr>
          <a:xfrm>
            <a:off x="7848600" y="1122363"/>
            <a:ext cx="3977640" cy="3204134"/>
          </a:xfrm>
        </p:spPr>
        <p:txBody>
          <a:bodyPr vert="horz" lIns="91440" tIns="45720" rIns="91440" bIns="45720" rtlCol="0" anchor="b">
            <a:normAutofit/>
          </a:bodyPr>
          <a:lstStyle/>
          <a:p>
            <a:r>
              <a:rPr lang="en-US" sz="4800"/>
              <a:t>Country on Map</a:t>
            </a:r>
          </a:p>
        </p:txBody>
      </p:sp>
      <p:pic>
        <p:nvPicPr>
          <p:cNvPr id="5" name="Content Placeholder 4" descr="A picture containing text, map&#10;&#10;Description automatically generated">
            <a:extLst>
              <a:ext uri="{FF2B5EF4-FFF2-40B4-BE49-F238E27FC236}">
                <a16:creationId xmlns:a16="http://schemas.microsoft.com/office/drawing/2014/main" id="{7416BC72-D599-4CCA-94DD-DFBFD3B71590}"/>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t="5902" b="8179"/>
          <a:stretch/>
        </p:blipFill>
        <p:spPr>
          <a:xfrm>
            <a:off x="20" y="10"/>
            <a:ext cx="7443196" cy="6857990"/>
          </a:xfrm>
          <a:prstGeom prst="rect">
            <a:avLst/>
          </a:prstGeom>
        </p:spPr>
      </p:pic>
      <p:sp>
        <p:nvSpPr>
          <p:cNvPr id="12" name="Rectangle 11">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8130540"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4" name="Rectangle 13">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851648" y="4546920"/>
            <a:ext cx="397764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Tree>
    <p:extLst>
      <p:ext uri="{BB962C8B-B14F-4D97-AF65-F5344CB8AC3E}">
        <p14:creationId xmlns:p14="http://schemas.microsoft.com/office/powerpoint/2010/main" val="39923985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823925-04C1-4E4A-9F66-333098CD072F}"/>
              </a:ext>
            </a:extLst>
          </p:cNvPr>
          <p:cNvSpPr>
            <a:spLocks noGrp="1"/>
          </p:cNvSpPr>
          <p:nvPr>
            <p:ph type="title"/>
          </p:nvPr>
        </p:nvSpPr>
        <p:spPr/>
        <p:txBody>
          <a:bodyPr/>
          <a:lstStyle/>
          <a:p>
            <a:r>
              <a:rPr lang="en-US" dirty="0"/>
              <a:t>Country Geography</a:t>
            </a:r>
          </a:p>
        </p:txBody>
      </p:sp>
      <p:sp>
        <p:nvSpPr>
          <p:cNvPr id="3" name="Content Placeholder 2">
            <a:extLst>
              <a:ext uri="{FF2B5EF4-FFF2-40B4-BE49-F238E27FC236}">
                <a16:creationId xmlns:a16="http://schemas.microsoft.com/office/drawing/2014/main" id="{EAE4F483-2946-43B9-84CA-9E6CF1509924}"/>
              </a:ext>
            </a:extLst>
          </p:cNvPr>
          <p:cNvSpPr>
            <a:spLocks noGrp="1"/>
          </p:cNvSpPr>
          <p:nvPr>
            <p:ph sz="half" idx="1"/>
          </p:nvPr>
        </p:nvSpPr>
        <p:spPr/>
        <p:txBody>
          <a:bodyPr/>
          <a:lstStyle/>
          <a:p>
            <a:r>
              <a:rPr lang="en-US" dirty="0">
                <a:sym typeface="Wingdings" panose="05000000000000000000" pitchFamily="2" charset="2"/>
              </a:rPr>
              <a:t>Longitude and Latitude: 7.9465 N, 1.0232 W</a:t>
            </a:r>
          </a:p>
          <a:p>
            <a:r>
              <a:rPr lang="en-US" dirty="0">
                <a:sym typeface="Wingdings" panose="05000000000000000000" pitchFamily="2" charset="2"/>
              </a:rPr>
              <a:t>Major Mountains, Rivers and Other Geographic sites: Lake Volta, Mount </a:t>
            </a:r>
            <a:r>
              <a:rPr lang="en-US" dirty="0" err="1">
                <a:sym typeface="Wingdings" panose="05000000000000000000" pitchFamily="2" charset="2"/>
              </a:rPr>
              <a:t>Afadja</a:t>
            </a:r>
            <a:r>
              <a:rPr lang="en-US" dirty="0">
                <a:sym typeface="Wingdings" panose="05000000000000000000" pitchFamily="2" charset="2"/>
              </a:rPr>
              <a:t>, Savanna, Togo Mountains </a:t>
            </a:r>
            <a:endParaRPr lang="en-US" dirty="0"/>
          </a:p>
        </p:txBody>
      </p:sp>
      <p:pic>
        <p:nvPicPr>
          <p:cNvPr id="6" name="Content Placeholder 5" descr="A close up of a map&#10;&#10;Description automatically generated">
            <a:extLst>
              <a:ext uri="{FF2B5EF4-FFF2-40B4-BE49-F238E27FC236}">
                <a16:creationId xmlns:a16="http://schemas.microsoft.com/office/drawing/2014/main" id="{FA26B5C4-649E-4282-BC5D-26794F889A21}"/>
              </a:ext>
            </a:extLst>
          </p:cNvPr>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907489" y="1825625"/>
            <a:ext cx="3711022" cy="4351338"/>
          </a:xfrm>
        </p:spPr>
      </p:pic>
    </p:spTree>
    <p:extLst>
      <p:ext uri="{BB962C8B-B14F-4D97-AF65-F5344CB8AC3E}">
        <p14:creationId xmlns:p14="http://schemas.microsoft.com/office/powerpoint/2010/main" val="33103945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DA3E7D-0DB7-4A93-B2B5-57F386A42D46}"/>
              </a:ext>
            </a:extLst>
          </p:cNvPr>
          <p:cNvSpPr>
            <a:spLocks noGrp="1"/>
          </p:cNvSpPr>
          <p:nvPr>
            <p:ph type="title"/>
          </p:nvPr>
        </p:nvSpPr>
        <p:spPr/>
        <p:txBody>
          <a:bodyPr/>
          <a:lstStyle/>
          <a:p>
            <a:r>
              <a:rPr lang="en-US" dirty="0"/>
              <a:t>Climate and Weather</a:t>
            </a:r>
          </a:p>
        </p:txBody>
      </p:sp>
      <p:sp>
        <p:nvSpPr>
          <p:cNvPr id="3" name="Text Placeholder 2">
            <a:extLst>
              <a:ext uri="{FF2B5EF4-FFF2-40B4-BE49-F238E27FC236}">
                <a16:creationId xmlns:a16="http://schemas.microsoft.com/office/drawing/2014/main" id="{B65419F2-5B7E-45E7-9084-583844839C03}"/>
              </a:ext>
            </a:extLst>
          </p:cNvPr>
          <p:cNvSpPr>
            <a:spLocks noGrp="1"/>
          </p:cNvSpPr>
          <p:nvPr>
            <p:ph type="body" idx="1"/>
          </p:nvPr>
        </p:nvSpPr>
        <p:spPr/>
        <p:txBody>
          <a:bodyPr/>
          <a:lstStyle/>
          <a:p>
            <a:r>
              <a:rPr lang="en-US" dirty="0"/>
              <a:t>Climate</a:t>
            </a:r>
          </a:p>
        </p:txBody>
      </p:sp>
      <p:sp>
        <p:nvSpPr>
          <p:cNvPr id="4" name="Content Placeholder 3">
            <a:extLst>
              <a:ext uri="{FF2B5EF4-FFF2-40B4-BE49-F238E27FC236}">
                <a16:creationId xmlns:a16="http://schemas.microsoft.com/office/drawing/2014/main" id="{0CB2281F-4151-409A-B0A9-E37A7B33F0E4}"/>
              </a:ext>
            </a:extLst>
          </p:cNvPr>
          <p:cNvSpPr>
            <a:spLocks noGrp="1"/>
          </p:cNvSpPr>
          <p:nvPr>
            <p:ph sz="half" idx="2"/>
          </p:nvPr>
        </p:nvSpPr>
        <p:spPr/>
        <p:txBody>
          <a:bodyPr/>
          <a:lstStyle/>
          <a:p>
            <a:r>
              <a:rPr lang="en-US" dirty="0"/>
              <a:t>Tropical climate.  Warm and dry for the most part.  </a:t>
            </a:r>
          </a:p>
        </p:txBody>
      </p:sp>
      <p:sp>
        <p:nvSpPr>
          <p:cNvPr id="5" name="Text Placeholder 4">
            <a:extLst>
              <a:ext uri="{FF2B5EF4-FFF2-40B4-BE49-F238E27FC236}">
                <a16:creationId xmlns:a16="http://schemas.microsoft.com/office/drawing/2014/main" id="{4470AADE-FF33-4371-BBE8-46CDC52A895C}"/>
              </a:ext>
            </a:extLst>
          </p:cNvPr>
          <p:cNvSpPr>
            <a:spLocks noGrp="1"/>
          </p:cNvSpPr>
          <p:nvPr>
            <p:ph type="body" sz="quarter" idx="3"/>
          </p:nvPr>
        </p:nvSpPr>
        <p:spPr/>
        <p:txBody>
          <a:bodyPr/>
          <a:lstStyle/>
          <a:p>
            <a:r>
              <a:rPr lang="en-US" dirty="0"/>
              <a:t>Weather</a:t>
            </a:r>
          </a:p>
        </p:txBody>
      </p:sp>
      <p:sp>
        <p:nvSpPr>
          <p:cNvPr id="6" name="Content Placeholder 5">
            <a:extLst>
              <a:ext uri="{FF2B5EF4-FFF2-40B4-BE49-F238E27FC236}">
                <a16:creationId xmlns:a16="http://schemas.microsoft.com/office/drawing/2014/main" id="{E827A003-B4FF-4A58-92B8-624068C8E860}"/>
              </a:ext>
            </a:extLst>
          </p:cNvPr>
          <p:cNvSpPr>
            <a:spLocks noGrp="1"/>
          </p:cNvSpPr>
          <p:nvPr>
            <p:ph sz="quarter" idx="4"/>
          </p:nvPr>
        </p:nvSpPr>
        <p:spPr/>
        <p:txBody>
          <a:bodyPr/>
          <a:lstStyle/>
          <a:p>
            <a:endParaRPr lang="en-US" dirty="0"/>
          </a:p>
        </p:txBody>
      </p:sp>
    </p:spTree>
    <p:extLst>
      <p:ext uri="{BB962C8B-B14F-4D97-AF65-F5344CB8AC3E}">
        <p14:creationId xmlns:p14="http://schemas.microsoft.com/office/powerpoint/2010/main" val="290086418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5A7147-7CD2-4ADA-AF58-AC9BB7387205}"/>
              </a:ext>
            </a:extLst>
          </p:cNvPr>
          <p:cNvSpPr>
            <a:spLocks noGrp="1"/>
          </p:cNvSpPr>
          <p:nvPr>
            <p:ph type="title"/>
          </p:nvPr>
        </p:nvSpPr>
        <p:spPr/>
        <p:txBody>
          <a:bodyPr/>
          <a:lstStyle/>
          <a:p>
            <a:r>
              <a:rPr lang="en-US" dirty="0"/>
              <a:t>Animals</a:t>
            </a:r>
          </a:p>
        </p:txBody>
      </p:sp>
      <p:sp>
        <p:nvSpPr>
          <p:cNvPr id="3" name="Content Placeholder 2">
            <a:extLst>
              <a:ext uri="{FF2B5EF4-FFF2-40B4-BE49-F238E27FC236}">
                <a16:creationId xmlns:a16="http://schemas.microsoft.com/office/drawing/2014/main" id="{793AE101-E52F-4250-83FE-8DB35D644D0B}"/>
              </a:ext>
            </a:extLst>
          </p:cNvPr>
          <p:cNvSpPr>
            <a:spLocks noGrp="1"/>
          </p:cNvSpPr>
          <p:nvPr>
            <p:ph sz="half" idx="1"/>
          </p:nvPr>
        </p:nvSpPr>
        <p:spPr/>
        <p:txBody>
          <a:bodyPr/>
          <a:lstStyle/>
          <a:p>
            <a:r>
              <a:rPr lang="en-US" dirty="0"/>
              <a:t>African Civet</a:t>
            </a:r>
          </a:p>
          <a:p>
            <a:r>
              <a:rPr lang="en-US" dirty="0"/>
              <a:t>Mona Monkey</a:t>
            </a:r>
          </a:p>
          <a:p>
            <a:r>
              <a:rPr lang="en-US" dirty="0"/>
              <a:t>Greater Cane Rat</a:t>
            </a:r>
          </a:p>
          <a:p>
            <a:endParaRPr lang="en-US" dirty="0"/>
          </a:p>
          <a:p>
            <a:pPr marL="0" indent="0">
              <a:buNone/>
            </a:pPr>
            <a:endParaRPr lang="en-US" dirty="0"/>
          </a:p>
        </p:txBody>
      </p:sp>
      <p:pic>
        <p:nvPicPr>
          <p:cNvPr id="6" name="Content Placeholder 5" descr="A black bear standing on top of a dry grass field&#10;&#10;Description automatically generated">
            <a:extLst>
              <a:ext uri="{FF2B5EF4-FFF2-40B4-BE49-F238E27FC236}">
                <a16:creationId xmlns:a16="http://schemas.microsoft.com/office/drawing/2014/main" id="{EB6A863B-4F03-4A97-81B7-50F8E84DE066}"/>
              </a:ext>
            </a:extLst>
          </p:cNvPr>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172200" y="2606248"/>
            <a:ext cx="5181600" cy="2790092"/>
          </a:xfrm>
        </p:spPr>
      </p:pic>
    </p:spTree>
    <p:extLst>
      <p:ext uri="{BB962C8B-B14F-4D97-AF65-F5344CB8AC3E}">
        <p14:creationId xmlns:p14="http://schemas.microsoft.com/office/powerpoint/2010/main" val="377962480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EC7C5A-A046-4646-8E03-ED84258C7037}"/>
              </a:ext>
            </a:extLst>
          </p:cNvPr>
          <p:cNvSpPr>
            <a:spLocks noGrp="1"/>
          </p:cNvSpPr>
          <p:nvPr>
            <p:ph type="title"/>
          </p:nvPr>
        </p:nvSpPr>
        <p:spPr>
          <a:xfrm>
            <a:off x="7950200" y="640081"/>
            <a:ext cx="3601719" cy="3793488"/>
          </a:xfrm>
          <a:noFill/>
        </p:spPr>
        <p:txBody>
          <a:bodyPr vert="horz" lIns="91440" tIns="45720" rIns="91440" bIns="45720" rtlCol="0" anchor="b">
            <a:normAutofit/>
          </a:bodyPr>
          <a:lstStyle/>
          <a:p>
            <a:r>
              <a:rPr lang="en-US" sz="4800"/>
              <a:t>Mona Monkey</a:t>
            </a:r>
          </a:p>
        </p:txBody>
      </p:sp>
      <p:sp>
        <p:nvSpPr>
          <p:cNvPr id="29" name="Rectangle 24">
            <a:extLst>
              <a:ext uri="{FF2B5EF4-FFF2-40B4-BE49-F238E27FC236}">
                <a16:creationId xmlns:a16="http://schemas.microsoft.com/office/drawing/2014/main" id="{71FC7D98-7B8B-402A-90FC-F027482F21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7566074" cy="6858000"/>
          </a:xfrm>
          <a:prstGeom prst="rect">
            <a:avLst/>
          </a:prstGeom>
          <a:solidFill>
            <a:srgbClr val="C8CA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ounded Rectangle 28">
            <a:extLst>
              <a:ext uri="{FF2B5EF4-FFF2-40B4-BE49-F238E27FC236}">
                <a16:creationId xmlns:a16="http://schemas.microsoft.com/office/drawing/2014/main" id="{AD7356EA-285B-4E5D-8FEC-104659A4FD2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9975" y="640091"/>
            <a:ext cx="6266120" cy="5577818"/>
          </a:xfrm>
          <a:prstGeom prst="roundRect">
            <a:avLst>
              <a:gd name="adj" fmla="val 0"/>
            </a:avLst>
          </a:prstGeom>
          <a:solidFill>
            <a:srgbClr val="FFFFFF"/>
          </a:solidFill>
          <a:ln w="9525">
            <a:solidFill>
              <a:srgbClr val="C8CACA"/>
            </a:solidFill>
          </a:ln>
          <a:effectLst>
            <a:outerShdw blurRad="57150" dist="19050" dir="5400000" algn="t" rotWithShape="0">
              <a:prstClr val="black">
                <a:alpha val="6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Content Placeholder 5" descr="A monkey with its mouth open&#10;&#10;Description automatically generated">
            <a:extLst>
              <a:ext uri="{FF2B5EF4-FFF2-40B4-BE49-F238E27FC236}">
                <a16:creationId xmlns:a16="http://schemas.microsoft.com/office/drawing/2014/main" id="{974AFA74-12DD-4ADE-9515-7C271F58626A}"/>
              </a:ext>
            </a:extLst>
          </p:cNvPr>
          <p:cNvPicPr>
            <a:picLocks noChangeAspect="1"/>
          </p:cNvPicPr>
          <p:nvPr/>
        </p:nvPicPr>
        <p:blipFill rotWithShape="1">
          <a:blip r:embed="rId2">
            <a:extLst>
              <a:ext uri="{28A0092B-C50C-407E-A947-70E740481C1C}">
                <a14:useLocalDpi xmlns:a14="http://schemas.microsoft.com/office/drawing/2010/main" val="0"/>
              </a:ext>
            </a:extLst>
          </a:blip>
          <a:srcRect t="6991" r="-1" b="4564"/>
          <a:stretch/>
        </p:blipFill>
        <p:spPr>
          <a:xfrm>
            <a:off x="815807" y="804672"/>
            <a:ext cx="5934456" cy="5248656"/>
          </a:xfrm>
          <a:prstGeom prst="rect">
            <a:avLst/>
          </a:prstGeom>
          <a:effectLst/>
        </p:spPr>
      </p:pic>
    </p:spTree>
    <p:extLst>
      <p:ext uri="{BB962C8B-B14F-4D97-AF65-F5344CB8AC3E}">
        <p14:creationId xmlns:p14="http://schemas.microsoft.com/office/powerpoint/2010/main" val="351636666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831749-B73C-4BCE-B2E3-079E36207011}"/>
              </a:ext>
            </a:extLst>
          </p:cNvPr>
          <p:cNvSpPr>
            <a:spLocks noGrp="1"/>
          </p:cNvSpPr>
          <p:nvPr>
            <p:ph type="title"/>
          </p:nvPr>
        </p:nvSpPr>
        <p:spPr/>
        <p:txBody>
          <a:bodyPr/>
          <a:lstStyle/>
          <a:p>
            <a:r>
              <a:rPr lang="en-US" dirty="0"/>
              <a:t>Plants</a:t>
            </a:r>
          </a:p>
        </p:txBody>
      </p:sp>
      <p:sp>
        <p:nvSpPr>
          <p:cNvPr id="3" name="Content Placeholder 2">
            <a:extLst>
              <a:ext uri="{FF2B5EF4-FFF2-40B4-BE49-F238E27FC236}">
                <a16:creationId xmlns:a16="http://schemas.microsoft.com/office/drawing/2014/main" id="{676944CE-19D5-42AB-9585-173E364E3759}"/>
              </a:ext>
            </a:extLst>
          </p:cNvPr>
          <p:cNvSpPr>
            <a:spLocks noGrp="1"/>
          </p:cNvSpPr>
          <p:nvPr>
            <p:ph sz="half" idx="1"/>
          </p:nvPr>
        </p:nvSpPr>
        <p:spPr/>
        <p:txBody>
          <a:bodyPr/>
          <a:lstStyle/>
          <a:p>
            <a:r>
              <a:rPr lang="en-US" dirty="0"/>
              <a:t>Cocoa</a:t>
            </a:r>
          </a:p>
          <a:p>
            <a:r>
              <a:rPr lang="en-US" dirty="0" err="1"/>
              <a:t>Brode</a:t>
            </a:r>
            <a:r>
              <a:rPr lang="en-US" dirty="0"/>
              <a:t>-Plantain Tree</a:t>
            </a:r>
          </a:p>
          <a:p>
            <a:r>
              <a:rPr lang="en-US" dirty="0"/>
              <a:t>Kola Nut Tree</a:t>
            </a:r>
          </a:p>
          <a:p>
            <a:r>
              <a:rPr lang="en-US" dirty="0"/>
              <a:t>Corn</a:t>
            </a:r>
          </a:p>
          <a:p>
            <a:r>
              <a:rPr lang="en-US" dirty="0"/>
              <a:t>Cassava</a:t>
            </a:r>
          </a:p>
        </p:txBody>
      </p:sp>
      <p:pic>
        <p:nvPicPr>
          <p:cNvPr id="6" name="Content Placeholder 5" descr="A pile of fruit&#10;&#10;Description automatically generated">
            <a:extLst>
              <a:ext uri="{FF2B5EF4-FFF2-40B4-BE49-F238E27FC236}">
                <a16:creationId xmlns:a16="http://schemas.microsoft.com/office/drawing/2014/main" id="{21B4AD8B-DF72-4D02-A5DD-4C984669202A}"/>
              </a:ext>
            </a:extLst>
          </p:cNvPr>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7529512" y="3077369"/>
            <a:ext cx="2466975" cy="1847850"/>
          </a:xfrm>
        </p:spPr>
      </p:pic>
    </p:spTree>
    <p:extLst>
      <p:ext uri="{BB962C8B-B14F-4D97-AF65-F5344CB8AC3E}">
        <p14:creationId xmlns:p14="http://schemas.microsoft.com/office/powerpoint/2010/main" val="18122965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Content Placeholder 5" descr="An old stone building&#10;&#10;Description automatically generated">
            <a:extLst>
              <a:ext uri="{FF2B5EF4-FFF2-40B4-BE49-F238E27FC236}">
                <a16:creationId xmlns:a16="http://schemas.microsoft.com/office/drawing/2014/main" id="{F20CE311-1A49-4E4E-83BC-1F732BFD645B}"/>
              </a:ext>
            </a:extLst>
          </p:cNvPr>
          <p:cNvPicPr>
            <a:picLocks noGrp="1" noChangeAspect="1"/>
          </p:cNvPicPr>
          <p:nvPr>
            <p:ph sz="half" idx="2"/>
          </p:nvPr>
        </p:nvPicPr>
        <p:blipFill rotWithShape="1">
          <a:blip r:embed="rId2">
            <a:extLst>
              <a:ext uri="{28A0092B-C50C-407E-A947-70E740481C1C}">
                <a14:useLocalDpi xmlns:a14="http://schemas.microsoft.com/office/drawing/2010/main" val="0"/>
              </a:ext>
            </a:extLst>
          </a:blip>
          <a:srcRect/>
          <a:stretch/>
        </p:blipFill>
        <p:spPr>
          <a:xfrm>
            <a:off x="-1" y="10"/>
            <a:ext cx="12192000" cy="6857990"/>
          </a:xfrm>
          <a:prstGeom prst="rect">
            <a:avLst/>
          </a:prstGeom>
        </p:spPr>
      </p:pic>
      <p:sp>
        <p:nvSpPr>
          <p:cNvPr id="11" name="Freeform 5">
            <a:extLst>
              <a:ext uri="{FF2B5EF4-FFF2-40B4-BE49-F238E27FC236}">
                <a16:creationId xmlns:a16="http://schemas.microsoft.com/office/drawing/2014/main" id="{3CD9DF72-87A3-404E-A828-84CBF11A83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flipH="1">
            <a:off x="0" y="998175"/>
            <a:ext cx="6017172" cy="5859825"/>
          </a:xfrm>
          <a:custGeom>
            <a:avLst/>
            <a:gdLst>
              <a:gd name="T0" fmla="*/ 1333 w 1333"/>
              <a:gd name="T1" fmla="*/ 1031 h 1298"/>
              <a:gd name="T2" fmla="*/ 1333 w 1333"/>
              <a:gd name="T3" fmla="*/ 380 h 1298"/>
              <a:gd name="T4" fmla="*/ 706 w 1333"/>
              <a:gd name="T5" fmla="*/ 0 h 1298"/>
              <a:gd name="T6" fmla="*/ 0 w 1333"/>
              <a:gd name="T7" fmla="*/ 706 h 1298"/>
              <a:gd name="T8" fmla="*/ 323 w 1333"/>
              <a:gd name="T9" fmla="*/ 1298 h 1298"/>
              <a:gd name="T10" fmla="*/ 1090 w 1333"/>
              <a:gd name="T11" fmla="*/ 1298 h 1298"/>
              <a:gd name="T12" fmla="*/ 1333 w 1333"/>
              <a:gd name="T13" fmla="*/ 1031 h 1298"/>
            </a:gdLst>
            <a:ahLst/>
            <a:cxnLst>
              <a:cxn ang="0">
                <a:pos x="T0" y="T1"/>
              </a:cxn>
              <a:cxn ang="0">
                <a:pos x="T2" y="T3"/>
              </a:cxn>
              <a:cxn ang="0">
                <a:pos x="T4" y="T5"/>
              </a:cxn>
              <a:cxn ang="0">
                <a:pos x="T6" y="T7"/>
              </a:cxn>
              <a:cxn ang="0">
                <a:pos x="T8" y="T9"/>
              </a:cxn>
              <a:cxn ang="0">
                <a:pos x="T10" y="T11"/>
              </a:cxn>
              <a:cxn ang="0">
                <a:pos x="T12" y="T13"/>
              </a:cxn>
            </a:cxnLst>
            <a:rect l="0" t="0" r="r" b="b"/>
            <a:pathLst>
              <a:path w="1333" h="1298">
                <a:moveTo>
                  <a:pt x="1333" y="1031"/>
                </a:moveTo>
                <a:cubicBezTo>
                  <a:pt x="1333" y="380"/>
                  <a:pt x="1333" y="380"/>
                  <a:pt x="1333" y="380"/>
                </a:cubicBezTo>
                <a:cubicBezTo>
                  <a:pt x="1215" y="154"/>
                  <a:pt x="979" y="0"/>
                  <a:pt x="706" y="0"/>
                </a:cubicBezTo>
                <a:cubicBezTo>
                  <a:pt x="317" y="0"/>
                  <a:pt x="0" y="316"/>
                  <a:pt x="0" y="706"/>
                </a:cubicBezTo>
                <a:cubicBezTo>
                  <a:pt x="0" y="954"/>
                  <a:pt x="129" y="1172"/>
                  <a:pt x="323" y="1298"/>
                </a:cubicBezTo>
                <a:cubicBezTo>
                  <a:pt x="1090" y="1298"/>
                  <a:pt x="1090" y="1298"/>
                  <a:pt x="1090" y="1298"/>
                </a:cubicBezTo>
                <a:cubicBezTo>
                  <a:pt x="1193" y="1232"/>
                  <a:pt x="1276" y="1140"/>
                  <a:pt x="1333" y="1031"/>
                </a:cubicBezTo>
                <a:close/>
              </a:path>
            </a:pathLst>
          </a:custGeom>
          <a:solidFill>
            <a:schemeClr val="bg1">
              <a:alpha val="75000"/>
            </a:schemeClr>
          </a:solidFill>
          <a:ln w="50800" cap="sq" cmpd="dbl">
            <a:noFill/>
            <a:miter lim="800000"/>
          </a:ln>
          <a:effectLst/>
        </p:spPr>
        <p:txBody>
          <a:bodyPr vert="horz" lIns="91440" tIns="45720" rIns="91440" bIns="45720" rtlCol="0" anchor="t">
            <a:normAutofit/>
          </a:bodyPr>
          <a:lstStyle/>
          <a:p>
            <a:pPr algn="ctr">
              <a:spcAft>
                <a:spcPts val="1000"/>
              </a:spcAft>
              <a:buClr>
                <a:schemeClr val="tx1"/>
              </a:buClr>
              <a:buSzPct val="100000"/>
              <a:buFont typeface="Arial"/>
              <a:buNone/>
            </a:pPr>
            <a:endParaRPr lang="en-US" sz="1600" cap="all"/>
          </a:p>
        </p:txBody>
      </p:sp>
      <p:sp>
        <p:nvSpPr>
          <p:cNvPr id="2" name="Title 1">
            <a:extLst>
              <a:ext uri="{FF2B5EF4-FFF2-40B4-BE49-F238E27FC236}">
                <a16:creationId xmlns:a16="http://schemas.microsoft.com/office/drawing/2014/main" id="{89192229-18E0-4837-9676-9817E592F7CE}"/>
              </a:ext>
            </a:extLst>
          </p:cNvPr>
          <p:cNvSpPr>
            <a:spLocks noGrp="1"/>
          </p:cNvSpPr>
          <p:nvPr>
            <p:ph type="title"/>
          </p:nvPr>
        </p:nvSpPr>
        <p:spPr>
          <a:xfrm>
            <a:off x="709448" y="1913950"/>
            <a:ext cx="4204137" cy="1342754"/>
          </a:xfrm>
        </p:spPr>
        <p:txBody>
          <a:bodyPr vert="horz" lIns="91440" tIns="45720" rIns="91440" bIns="45720" rtlCol="0" anchor="ctr">
            <a:normAutofit/>
          </a:bodyPr>
          <a:lstStyle/>
          <a:p>
            <a:pPr algn="ctr"/>
            <a:r>
              <a:rPr lang="en-US" sz="3600"/>
              <a:t>History</a:t>
            </a:r>
          </a:p>
        </p:txBody>
      </p:sp>
      <p:cxnSp>
        <p:nvCxnSpPr>
          <p:cNvPr id="13" name="Straight Connector 12">
            <a:extLst>
              <a:ext uri="{FF2B5EF4-FFF2-40B4-BE49-F238E27FC236}">
                <a16:creationId xmlns:a16="http://schemas.microsoft.com/office/drawing/2014/main" id="{20E3A342-4D61-4E3F-AF90-1AB42AEB96C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2287051" y="3337139"/>
            <a:ext cx="935420" cy="0"/>
          </a:xfrm>
          <a:prstGeom prst="line">
            <a:avLst/>
          </a:prstGeom>
          <a:ln w="25400" cap="sq">
            <a:solidFill>
              <a:schemeClr val="tx1">
                <a:lumMod val="85000"/>
                <a:lumOff val="15000"/>
              </a:schemeClr>
            </a:solidFill>
            <a:beve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28B233DD-C2D6-4AFA-BEAB-725529019072}"/>
              </a:ext>
            </a:extLst>
          </p:cNvPr>
          <p:cNvSpPr>
            <a:spLocks noGrp="1"/>
          </p:cNvSpPr>
          <p:nvPr>
            <p:ph sz="half" idx="1"/>
          </p:nvPr>
        </p:nvSpPr>
        <p:spPr>
          <a:xfrm>
            <a:off x="525516" y="3417573"/>
            <a:ext cx="4593021" cy="2619839"/>
          </a:xfrm>
        </p:spPr>
        <p:txBody>
          <a:bodyPr vert="horz" lIns="91440" tIns="45720" rIns="91440" bIns="45720" rtlCol="0" anchor="ctr">
            <a:normAutofit/>
          </a:bodyPr>
          <a:lstStyle/>
          <a:p>
            <a:pPr fontAlgn="base"/>
            <a:r>
              <a:rPr lang="en-US" sz="1500" b="1" dirty="0"/>
              <a:t>At one point, it was called the Gold Coast.  The locals changed this because they believed the ancestral heritage of the land is the kingdom of Ghana.</a:t>
            </a:r>
          </a:p>
          <a:p>
            <a:pPr fontAlgn="base"/>
            <a:r>
              <a:rPr lang="en-US" sz="1500" b="1" dirty="0"/>
              <a:t>The Portuguese arrived in 1470 and bult trading posts.  The British, Dutch, Danish and Germans all set up shop, but the British were the ones that eventually make a colony nearby and called it Togoland.  Eventually it all became Ghana.</a:t>
            </a:r>
          </a:p>
          <a:p>
            <a:pPr fontAlgn="base"/>
            <a:r>
              <a:rPr lang="en-US" sz="1500" b="1" dirty="0"/>
              <a:t>It was the first nearby nation to become independent in the year 1957. </a:t>
            </a:r>
            <a:endParaRPr lang="en-US" sz="1500" dirty="0"/>
          </a:p>
          <a:p>
            <a:endParaRPr lang="en-US" sz="1500" dirty="0"/>
          </a:p>
        </p:txBody>
      </p:sp>
    </p:spTree>
    <p:extLst>
      <p:ext uri="{BB962C8B-B14F-4D97-AF65-F5344CB8AC3E}">
        <p14:creationId xmlns:p14="http://schemas.microsoft.com/office/powerpoint/2010/main" val="298705069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16C5FA50-8D52-4617-AF91-5C7B1C8352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3799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92EFC0D-C5EB-4FC2-964A-7258B127C274}"/>
              </a:ext>
            </a:extLst>
          </p:cNvPr>
          <p:cNvSpPr>
            <a:spLocks noGrp="1"/>
          </p:cNvSpPr>
          <p:nvPr>
            <p:ph type="title"/>
          </p:nvPr>
        </p:nvSpPr>
        <p:spPr>
          <a:xfrm>
            <a:off x="9093496" y="618681"/>
            <a:ext cx="2613872" cy="4794567"/>
          </a:xfrm>
        </p:spPr>
        <p:txBody>
          <a:bodyPr vert="horz" lIns="91440" tIns="45720" rIns="91440" bIns="45720" rtlCol="0" anchor="ctr">
            <a:normAutofit/>
          </a:bodyPr>
          <a:lstStyle/>
          <a:p>
            <a:r>
              <a:rPr lang="en-US" sz="3600">
                <a:solidFill>
                  <a:srgbClr val="FFFFFF"/>
                </a:solidFill>
              </a:rPr>
              <a:t>Religion</a:t>
            </a:r>
          </a:p>
        </p:txBody>
      </p:sp>
      <p:sp>
        <p:nvSpPr>
          <p:cNvPr id="17" name="Rounded Rectangle 9">
            <a:extLst>
              <a:ext uri="{FF2B5EF4-FFF2-40B4-BE49-F238E27FC236}">
                <a16:creationId xmlns:a16="http://schemas.microsoft.com/office/drawing/2014/main" id="{E223798C-12AD-4B0C-A50C-D676347D67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3354" y="484632"/>
            <a:ext cx="8129016" cy="5724144"/>
          </a:xfrm>
          <a:prstGeom prst="roundRect">
            <a:avLst>
              <a:gd name="adj" fmla="val 0"/>
            </a:avLst>
          </a:prstGeom>
          <a:solidFill>
            <a:srgbClr val="FFFFFF"/>
          </a:solidFill>
          <a:ln w="9525">
            <a:solidFill>
              <a:srgbClr val="C8CACA"/>
            </a:solidFill>
          </a:ln>
          <a:effectLst>
            <a:outerShdw blurRad="57150" dist="19050" dir="5400000" algn="t" rotWithShape="0">
              <a:prstClr val="black">
                <a:alpha val="6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Content Placeholder 9" descr="A close up of a logo&#10;&#10;Description automatically generated">
            <a:extLst>
              <a:ext uri="{FF2B5EF4-FFF2-40B4-BE49-F238E27FC236}">
                <a16:creationId xmlns:a16="http://schemas.microsoft.com/office/drawing/2014/main" id="{BC97BC7D-0932-4778-BA55-470C441B7118}"/>
              </a:ext>
            </a:extLst>
          </p:cNvPr>
          <p:cNvPicPr>
            <a:picLocks noGrp="1" noChangeAspect="1"/>
          </p:cNvPicPr>
          <p:nvPr>
            <p:ph sz="half" idx="2"/>
          </p:nvPr>
        </p:nvPicPr>
        <p:blipFill rotWithShape="1">
          <a:blip r:embed="rId2">
            <a:extLst>
              <a:ext uri="{28A0092B-C50C-407E-A947-70E740481C1C}">
                <a14:useLocalDpi xmlns:a14="http://schemas.microsoft.com/office/drawing/2010/main" val="0"/>
              </a:ext>
            </a:extLst>
          </a:blip>
          <a:srcRect l="963" r="9654" b="1"/>
          <a:stretch/>
        </p:blipFill>
        <p:spPr>
          <a:xfrm>
            <a:off x="976251" y="942538"/>
            <a:ext cx="7163222" cy="4808332"/>
          </a:xfrm>
          <a:prstGeom prst="rect">
            <a:avLst/>
          </a:prstGeom>
          <a:effectLst/>
        </p:spPr>
      </p:pic>
    </p:spTree>
    <p:extLst>
      <p:ext uri="{BB962C8B-B14F-4D97-AF65-F5344CB8AC3E}">
        <p14:creationId xmlns:p14="http://schemas.microsoft.com/office/powerpoint/2010/main" val="117304677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F38F32-FA6C-485A-A31F-416CB39C7AB0}"/>
              </a:ext>
            </a:extLst>
          </p:cNvPr>
          <p:cNvSpPr>
            <a:spLocks noGrp="1"/>
          </p:cNvSpPr>
          <p:nvPr>
            <p:ph type="title"/>
          </p:nvPr>
        </p:nvSpPr>
        <p:spPr>
          <a:xfrm>
            <a:off x="8045751" y="629266"/>
            <a:ext cx="3667039" cy="1676603"/>
          </a:xfrm>
        </p:spPr>
        <p:txBody>
          <a:bodyPr vert="horz" lIns="91440" tIns="45720" rIns="91440" bIns="45720" rtlCol="0" anchor="ctr">
            <a:normAutofit/>
          </a:bodyPr>
          <a:lstStyle/>
          <a:p>
            <a:r>
              <a:rPr lang="en-US" sz="4000"/>
              <a:t>Customs</a:t>
            </a:r>
          </a:p>
        </p:txBody>
      </p:sp>
      <p:sp>
        <p:nvSpPr>
          <p:cNvPr id="22" name="Rectangle 17">
            <a:extLst>
              <a:ext uri="{FF2B5EF4-FFF2-40B4-BE49-F238E27FC236}">
                <a16:creationId xmlns:a16="http://schemas.microsoft.com/office/drawing/2014/main" id="{577D1452-F0B7-431E-9A24-D3F7103D851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7552944" cy="6858000"/>
          </a:xfrm>
          <a:prstGeom prst="rect">
            <a:avLst/>
          </a:prstGeom>
          <a:solidFill>
            <a:srgbClr val="C8CA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ounded Rectangle 20">
            <a:extLst>
              <a:ext uri="{FF2B5EF4-FFF2-40B4-BE49-F238E27FC236}">
                <a16:creationId xmlns:a16="http://schemas.microsoft.com/office/drawing/2014/main" id="{A660F4F9-5DF5-4F15-BE6A-CD8648BB114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9211" y="559407"/>
            <a:ext cx="6594522" cy="5739187"/>
          </a:xfrm>
          <a:prstGeom prst="roundRect">
            <a:avLst>
              <a:gd name="adj" fmla="val 0"/>
            </a:avLst>
          </a:prstGeom>
          <a:solidFill>
            <a:srgbClr val="FFFFFF"/>
          </a:solidFill>
          <a:ln w="9525">
            <a:solidFill>
              <a:srgbClr val="C8CACA"/>
            </a:solidFill>
          </a:ln>
          <a:effectLst>
            <a:outerShdw blurRad="57150" dist="19050" dir="5400000" algn="t" rotWithShape="0">
              <a:prstClr val="black">
                <a:alpha val="6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Content Placeholder 5" descr="A group of people posing for the camera&#10;&#10;Description automatically generated">
            <a:extLst>
              <a:ext uri="{FF2B5EF4-FFF2-40B4-BE49-F238E27FC236}">
                <a16:creationId xmlns:a16="http://schemas.microsoft.com/office/drawing/2014/main" id="{A03FFF16-C49F-4DF9-B146-9B0A5DA30B67}"/>
              </a:ext>
            </a:extLst>
          </p:cNvPr>
          <p:cNvPicPr>
            <a:picLocks noGrp="1" noChangeAspect="1"/>
          </p:cNvPicPr>
          <p:nvPr>
            <p:ph sz="half" idx="1"/>
          </p:nvPr>
        </p:nvPicPr>
        <p:blipFill rotWithShape="1">
          <a:blip r:embed="rId2">
            <a:extLst>
              <a:ext uri="{28A0092B-C50C-407E-A947-70E740481C1C}">
                <a14:useLocalDpi xmlns:a14="http://schemas.microsoft.com/office/drawing/2010/main" val="0"/>
              </a:ext>
            </a:extLst>
          </a:blip>
          <a:srcRect l="10369" r="12393" b="-2"/>
          <a:stretch/>
        </p:blipFill>
        <p:spPr>
          <a:xfrm>
            <a:off x="644652" y="722376"/>
            <a:ext cx="6263640" cy="5413248"/>
          </a:xfrm>
          <a:prstGeom prst="rect">
            <a:avLst/>
          </a:prstGeom>
          <a:effectLst/>
        </p:spPr>
      </p:pic>
      <p:sp>
        <p:nvSpPr>
          <p:cNvPr id="4" name="Content Placeholder 3">
            <a:extLst>
              <a:ext uri="{FF2B5EF4-FFF2-40B4-BE49-F238E27FC236}">
                <a16:creationId xmlns:a16="http://schemas.microsoft.com/office/drawing/2014/main" id="{3EE6896E-7181-4DCE-BBDA-9A93E743E6DF}"/>
              </a:ext>
            </a:extLst>
          </p:cNvPr>
          <p:cNvSpPr>
            <a:spLocks noGrp="1"/>
          </p:cNvSpPr>
          <p:nvPr>
            <p:ph sz="half" idx="2"/>
          </p:nvPr>
        </p:nvSpPr>
        <p:spPr>
          <a:xfrm>
            <a:off x="8045753" y="2438401"/>
            <a:ext cx="3667036" cy="3779520"/>
          </a:xfrm>
        </p:spPr>
        <p:txBody>
          <a:bodyPr vert="horz" lIns="91440" tIns="45720" rIns="91440" bIns="45720" rtlCol="0">
            <a:normAutofit/>
          </a:bodyPr>
          <a:lstStyle/>
          <a:p>
            <a:r>
              <a:rPr lang="en-US" sz="1800" dirty="0"/>
              <a:t>Greet people from right to left, with right hand.</a:t>
            </a:r>
          </a:p>
          <a:p>
            <a:r>
              <a:rPr lang="en-US" sz="1800" dirty="0"/>
              <a:t>Western African handshake is used here (a snap at the end of a handshake)</a:t>
            </a:r>
          </a:p>
          <a:p>
            <a:r>
              <a:rPr lang="en-US" sz="1800" dirty="0"/>
              <a:t>Use right hand to eat and receive things</a:t>
            </a:r>
          </a:p>
          <a:p>
            <a:r>
              <a:rPr lang="en-US" sz="1800" dirty="0"/>
              <a:t>Share everything, especially food.</a:t>
            </a:r>
          </a:p>
          <a:p>
            <a:r>
              <a:rPr lang="en-US" sz="1800" dirty="0"/>
              <a:t>Exchange pleasantries, direct conversation is considered rude.</a:t>
            </a:r>
          </a:p>
        </p:txBody>
      </p:sp>
    </p:spTree>
    <p:extLst>
      <p:ext uri="{BB962C8B-B14F-4D97-AF65-F5344CB8AC3E}">
        <p14:creationId xmlns:p14="http://schemas.microsoft.com/office/powerpoint/2010/main" val="182537250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044F5D-EA64-47C5-9547-DB78A08BA4E6}"/>
              </a:ext>
            </a:extLst>
          </p:cNvPr>
          <p:cNvSpPr>
            <a:spLocks noGrp="1"/>
          </p:cNvSpPr>
          <p:nvPr>
            <p:ph type="title"/>
          </p:nvPr>
        </p:nvSpPr>
        <p:spPr>
          <a:xfrm>
            <a:off x="8045751" y="629266"/>
            <a:ext cx="3667039" cy="1676603"/>
          </a:xfrm>
        </p:spPr>
        <p:txBody>
          <a:bodyPr vert="horz" lIns="91440" tIns="45720" rIns="91440" bIns="45720" rtlCol="0" anchor="ctr">
            <a:normAutofit/>
          </a:bodyPr>
          <a:lstStyle/>
          <a:p>
            <a:r>
              <a:rPr lang="en-US" sz="4000"/>
              <a:t>Fashion</a:t>
            </a:r>
          </a:p>
        </p:txBody>
      </p:sp>
      <p:sp>
        <p:nvSpPr>
          <p:cNvPr id="11" name="Rectangle 10">
            <a:extLst>
              <a:ext uri="{FF2B5EF4-FFF2-40B4-BE49-F238E27FC236}">
                <a16:creationId xmlns:a16="http://schemas.microsoft.com/office/drawing/2014/main" id="{577D1452-F0B7-431E-9A24-D3F7103D851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7552944" cy="6858000"/>
          </a:xfrm>
          <a:prstGeom prst="rect">
            <a:avLst/>
          </a:prstGeom>
          <a:solidFill>
            <a:srgbClr val="C8CA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20">
            <a:extLst>
              <a:ext uri="{FF2B5EF4-FFF2-40B4-BE49-F238E27FC236}">
                <a16:creationId xmlns:a16="http://schemas.microsoft.com/office/drawing/2014/main" id="{A660F4F9-5DF5-4F15-BE6A-CD8648BB114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9211" y="559407"/>
            <a:ext cx="6594522" cy="5739187"/>
          </a:xfrm>
          <a:prstGeom prst="roundRect">
            <a:avLst>
              <a:gd name="adj" fmla="val 0"/>
            </a:avLst>
          </a:prstGeom>
          <a:solidFill>
            <a:srgbClr val="FFFFFF"/>
          </a:solidFill>
          <a:ln w="9525">
            <a:solidFill>
              <a:srgbClr val="C8CACA"/>
            </a:solidFill>
          </a:ln>
          <a:effectLst>
            <a:outerShdw blurRad="57150" dist="19050" dir="5400000" algn="t" rotWithShape="0">
              <a:prstClr val="black">
                <a:alpha val="6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Content Placeholder 5" descr="A group of people wearing military uniforms&#10;&#10;Description automatically generated">
            <a:extLst>
              <a:ext uri="{FF2B5EF4-FFF2-40B4-BE49-F238E27FC236}">
                <a16:creationId xmlns:a16="http://schemas.microsoft.com/office/drawing/2014/main" id="{8DC4B16B-606D-4970-B171-E09A11BF1A88}"/>
              </a:ext>
            </a:extLst>
          </p:cNvPr>
          <p:cNvPicPr>
            <a:picLocks noGrp="1" noChangeAspect="1"/>
          </p:cNvPicPr>
          <p:nvPr>
            <p:ph sz="half" idx="2"/>
          </p:nvPr>
        </p:nvPicPr>
        <p:blipFill rotWithShape="1">
          <a:blip r:embed="rId2">
            <a:extLst>
              <a:ext uri="{28A0092B-C50C-407E-A947-70E740481C1C}">
                <a14:useLocalDpi xmlns:a14="http://schemas.microsoft.com/office/drawing/2010/main" val="0"/>
              </a:ext>
            </a:extLst>
          </a:blip>
          <a:srcRect r="-1" b="2894"/>
          <a:stretch/>
        </p:blipFill>
        <p:spPr>
          <a:xfrm>
            <a:off x="644652" y="722376"/>
            <a:ext cx="6263640" cy="5413248"/>
          </a:xfrm>
          <a:prstGeom prst="rect">
            <a:avLst/>
          </a:prstGeom>
          <a:effectLst/>
        </p:spPr>
      </p:pic>
      <p:sp>
        <p:nvSpPr>
          <p:cNvPr id="3" name="Content Placeholder 2">
            <a:extLst>
              <a:ext uri="{FF2B5EF4-FFF2-40B4-BE49-F238E27FC236}">
                <a16:creationId xmlns:a16="http://schemas.microsoft.com/office/drawing/2014/main" id="{76E959E1-FF00-4D92-B38B-D8BD6DA0CF3B}"/>
              </a:ext>
            </a:extLst>
          </p:cNvPr>
          <p:cNvSpPr>
            <a:spLocks noGrp="1"/>
          </p:cNvSpPr>
          <p:nvPr>
            <p:ph sz="half" idx="1"/>
          </p:nvPr>
        </p:nvSpPr>
        <p:spPr>
          <a:xfrm>
            <a:off x="8045753" y="2438401"/>
            <a:ext cx="3667036" cy="3779520"/>
          </a:xfrm>
        </p:spPr>
        <p:txBody>
          <a:bodyPr vert="horz" lIns="91440" tIns="45720" rIns="91440" bIns="45720" rtlCol="0">
            <a:normAutofit/>
          </a:bodyPr>
          <a:lstStyle/>
          <a:p>
            <a:r>
              <a:rPr lang="en-US" sz="1800" dirty="0" err="1"/>
              <a:t>Kente</a:t>
            </a:r>
            <a:r>
              <a:rPr lang="en-US" sz="1800" dirty="0"/>
              <a:t> cloth, or hand loomed strips of cloth making a smock.  </a:t>
            </a:r>
          </a:p>
          <a:p>
            <a:r>
              <a:rPr lang="en-US" sz="1800" dirty="0"/>
              <a:t>Britain and other countries have donated a lot of western clothing to Ghana so fashion is less important as clothing is simply considered a necessity. </a:t>
            </a:r>
          </a:p>
        </p:txBody>
      </p:sp>
    </p:spTree>
    <p:extLst>
      <p:ext uri="{BB962C8B-B14F-4D97-AF65-F5344CB8AC3E}">
        <p14:creationId xmlns:p14="http://schemas.microsoft.com/office/powerpoint/2010/main" val="32611675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2E614F1C-2D93-42D0-B229-76819944992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7403089" y="0"/>
            <a:ext cx="4788912"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B7A2CD6-F727-44E2-9D69-2E252ABC53BD}"/>
              </a:ext>
            </a:extLst>
          </p:cNvPr>
          <p:cNvSpPr>
            <a:spLocks noGrp="1"/>
          </p:cNvSpPr>
          <p:nvPr>
            <p:ph type="title"/>
          </p:nvPr>
        </p:nvSpPr>
        <p:spPr>
          <a:xfrm>
            <a:off x="8174735" y="640081"/>
            <a:ext cx="3377183" cy="3708895"/>
          </a:xfrm>
          <a:noFill/>
        </p:spPr>
        <p:txBody>
          <a:bodyPr vert="horz" lIns="91440" tIns="45720" rIns="91440" bIns="45720" rtlCol="0" anchor="b">
            <a:normAutofit/>
          </a:bodyPr>
          <a:lstStyle/>
          <a:p>
            <a:r>
              <a:rPr lang="en-US">
                <a:solidFill>
                  <a:schemeClr val="bg1"/>
                </a:solidFill>
              </a:rPr>
              <a:t>Country on Map</a:t>
            </a:r>
          </a:p>
        </p:txBody>
      </p:sp>
      <p:pic>
        <p:nvPicPr>
          <p:cNvPr id="5" name="Content Placeholder 4" descr="A close up of a map&#10;&#10;Description automatically generated">
            <a:extLst>
              <a:ext uri="{FF2B5EF4-FFF2-40B4-BE49-F238E27FC236}">
                <a16:creationId xmlns:a16="http://schemas.microsoft.com/office/drawing/2014/main" id="{DA9DD67B-B8CF-4C50-9A10-DC9EB6FE78FD}"/>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t="1249" r="2" b="3693"/>
          <a:stretch/>
        </p:blipFill>
        <p:spPr>
          <a:xfrm>
            <a:off x="20" y="10"/>
            <a:ext cx="7534636" cy="6857990"/>
          </a:xfrm>
          <a:prstGeom prst="rect">
            <a:avLst/>
          </a:prstGeom>
        </p:spPr>
      </p:pic>
    </p:spTree>
    <p:extLst>
      <p:ext uri="{BB962C8B-B14F-4D97-AF65-F5344CB8AC3E}">
        <p14:creationId xmlns:p14="http://schemas.microsoft.com/office/powerpoint/2010/main" val="74394322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6CCA5F87-1D1E-45CB-8D83-FC7EEFAD99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Content Placeholder 5" descr="A group of people playing a game on the court&#10;&#10;Description automatically generated">
            <a:extLst>
              <a:ext uri="{FF2B5EF4-FFF2-40B4-BE49-F238E27FC236}">
                <a16:creationId xmlns:a16="http://schemas.microsoft.com/office/drawing/2014/main" id="{E038141E-A4B6-4FDA-8F01-16342E0B4164}"/>
              </a:ext>
            </a:extLst>
          </p:cNvPr>
          <p:cNvPicPr>
            <a:picLocks noGrp="1" noChangeAspect="1"/>
          </p:cNvPicPr>
          <p:nvPr>
            <p:ph sz="half" idx="2"/>
          </p:nvPr>
        </p:nvPicPr>
        <p:blipFill rotWithShape="1">
          <a:blip r:embed="rId2">
            <a:extLst>
              <a:ext uri="{28A0092B-C50C-407E-A947-70E740481C1C}">
                <a14:useLocalDpi xmlns:a14="http://schemas.microsoft.com/office/drawing/2010/main" val="0"/>
              </a:ext>
            </a:extLst>
          </a:blip>
          <a:srcRect l="18472" r="-1" b="-1"/>
          <a:stretch/>
        </p:blipFill>
        <p:spPr>
          <a:xfrm>
            <a:off x="20" y="10"/>
            <a:ext cx="8668492" cy="6857990"/>
          </a:xfrm>
          <a:prstGeom prst="rect">
            <a:avLst/>
          </a:prstGeom>
        </p:spPr>
      </p:pic>
      <p:sp>
        <p:nvSpPr>
          <p:cNvPr id="13" name="Rectangle 12">
            <a:extLst>
              <a:ext uri="{FF2B5EF4-FFF2-40B4-BE49-F238E27FC236}">
                <a16:creationId xmlns:a16="http://schemas.microsoft.com/office/drawing/2014/main" id="{7CCFC2C6-6238-4A2F-93DE-2ADF74AF63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3711652" y="0"/>
            <a:ext cx="8480347"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6AAB5C91-55D8-45BF-8DD8-222751538821}"/>
              </a:ext>
            </a:extLst>
          </p:cNvPr>
          <p:cNvSpPr>
            <a:spLocks noGrp="1"/>
          </p:cNvSpPr>
          <p:nvPr>
            <p:ph type="title"/>
          </p:nvPr>
        </p:nvSpPr>
        <p:spPr>
          <a:xfrm>
            <a:off x="7848600" y="1122363"/>
            <a:ext cx="4023360" cy="3204134"/>
          </a:xfrm>
        </p:spPr>
        <p:txBody>
          <a:bodyPr vert="horz" lIns="91440" tIns="45720" rIns="91440" bIns="45720" rtlCol="0" anchor="b">
            <a:normAutofit/>
          </a:bodyPr>
          <a:lstStyle/>
          <a:p>
            <a:r>
              <a:rPr lang="en-US" sz="4800"/>
              <a:t>Sports</a:t>
            </a:r>
          </a:p>
        </p:txBody>
      </p:sp>
      <p:sp>
        <p:nvSpPr>
          <p:cNvPr id="15" name="Rectangle 14">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8130540"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7" name="Rectangle 16">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851648" y="4546920"/>
            <a:ext cx="402336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TextBox 6">
            <a:extLst>
              <a:ext uri="{FF2B5EF4-FFF2-40B4-BE49-F238E27FC236}">
                <a16:creationId xmlns:a16="http://schemas.microsoft.com/office/drawing/2014/main" id="{90715361-E780-482B-8104-28A459C527FA}"/>
              </a:ext>
            </a:extLst>
          </p:cNvPr>
          <p:cNvSpPr txBox="1"/>
          <p:nvPr/>
        </p:nvSpPr>
        <p:spPr>
          <a:xfrm>
            <a:off x="8149389" y="5101389"/>
            <a:ext cx="3862276" cy="646331"/>
          </a:xfrm>
          <a:prstGeom prst="rect">
            <a:avLst/>
          </a:prstGeom>
          <a:noFill/>
        </p:spPr>
        <p:txBody>
          <a:bodyPr wrap="none" rtlCol="0">
            <a:spAutoFit/>
          </a:bodyPr>
          <a:lstStyle/>
          <a:p>
            <a:r>
              <a:rPr lang="en-US" dirty="0"/>
              <a:t>Karate, Netball, running, Judo, Boxing.  </a:t>
            </a:r>
          </a:p>
          <a:p>
            <a:endParaRPr lang="en-US" dirty="0"/>
          </a:p>
        </p:txBody>
      </p:sp>
    </p:spTree>
    <p:extLst>
      <p:ext uri="{BB962C8B-B14F-4D97-AF65-F5344CB8AC3E}">
        <p14:creationId xmlns:p14="http://schemas.microsoft.com/office/powerpoint/2010/main" val="207261176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Freeform 5">
            <a:extLst>
              <a:ext uri="{FF2B5EF4-FFF2-40B4-BE49-F238E27FC236}">
                <a16:creationId xmlns:a16="http://schemas.microsoft.com/office/drawing/2014/main" id="{07322A9E-F1EC-405E-8971-BA906EFFCC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329674" y="1290909"/>
            <a:ext cx="9702800" cy="5573512"/>
          </a:xfrm>
          <a:custGeom>
            <a:avLst/>
            <a:gdLst>
              <a:gd name="T0" fmla="*/ 1752 w 2038"/>
              <a:gd name="T1" fmla="*/ 1169 h 1169"/>
              <a:gd name="T2" fmla="*/ 1487 w 2038"/>
              <a:gd name="T3" fmla="*/ 334 h 1169"/>
              <a:gd name="T4" fmla="*/ 860 w 2038"/>
              <a:gd name="T5" fmla="*/ 22 h 1169"/>
              <a:gd name="T6" fmla="*/ 199 w 2038"/>
              <a:gd name="T7" fmla="*/ 318 h 1169"/>
              <a:gd name="T8" fmla="*/ 399 w 2038"/>
              <a:gd name="T9" fmla="*/ 1165 h 1169"/>
            </a:gdLst>
            <a:ahLst/>
            <a:cxnLst>
              <a:cxn ang="0">
                <a:pos x="T0" y="T1"/>
              </a:cxn>
              <a:cxn ang="0">
                <a:pos x="T2" y="T3"/>
              </a:cxn>
              <a:cxn ang="0">
                <a:pos x="T4" y="T5"/>
              </a:cxn>
              <a:cxn ang="0">
                <a:pos x="T6" y="T7"/>
              </a:cxn>
              <a:cxn ang="0">
                <a:pos x="T8" y="T9"/>
              </a:cxn>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 name="Freeform 6">
            <a:extLst>
              <a:ext uri="{FF2B5EF4-FFF2-40B4-BE49-F238E27FC236}">
                <a16:creationId xmlns:a16="http://schemas.microsoft.com/office/drawing/2014/main" id="{A5704422-1118-4FD1-95AD-29A064EB80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70451" y="2010741"/>
            <a:ext cx="7373938" cy="4848892"/>
          </a:xfrm>
          <a:custGeom>
            <a:avLst/>
            <a:gdLst>
              <a:gd name="T0" fmla="*/ 1025 w 1549"/>
              <a:gd name="T1" fmla="*/ 1016 h 1017"/>
              <a:gd name="T2" fmla="*/ 1443 w 1549"/>
              <a:gd name="T3" fmla="*/ 592 h 1017"/>
              <a:gd name="T4" fmla="*/ 782 w 1549"/>
              <a:gd name="T5" fmla="*/ 53 h 1017"/>
              <a:gd name="T6" fmla="*/ 150 w 1549"/>
              <a:gd name="T7" fmla="*/ 329 h 1017"/>
              <a:gd name="T8" fmla="*/ 477 w 1549"/>
              <a:gd name="T9" fmla="*/ 1017 h 1017"/>
            </a:gdLst>
            <a:ahLst/>
            <a:cxnLst>
              <a:cxn ang="0">
                <a:pos x="T0" y="T1"/>
              </a:cxn>
              <a:cxn ang="0">
                <a:pos x="T2" y="T3"/>
              </a:cxn>
              <a:cxn ang="0">
                <a:pos x="T4" y="T5"/>
              </a:cxn>
              <a:cxn ang="0">
                <a:pos x="T6" y="T7"/>
              </a:cxn>
              <a:cxn ang="0">
                <a:pos x="T8" y="T9"/>
              </a:cxn>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 name="Freeform 7">
            <a:extLst>
              <a:ext uri="{FF2B5EF4-FFF2-40B4-BE49-F238E27FC236}">
                <a16:creationId xmlns:a16="http://schemas.microsoft.com/office/drawing/2014/main" id="{A88B2AAA-B805-498E-A9E6-98B88585549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251351" y="1780905"/>
            <a:ext cx="8035925" cy="5083516"/>
          </a:xfrm>
          <a:custGeom>
            <a:avLst/>
            <a:gdLst>
              <a:gd name="T0" fmla="*/ 1302 w 1688"/>
              <a:gd name="T1" fmla="*/ 1066 h 1066"/>
              <a:gd name="T2" fmla="*/ 1613 w 1688"/>
              <a:gd name="T3" fmla="*/ 850 h 1066"/>
              <a:gd name="T4" fmla="*/ 1517 w 1688"/>
              <a:gd name="T5" fmla="*/ 471 h 1066"/>
              <a:gd name="T6" fmla="*/ 798 w 1688"/>
              <a:gd name="T7" fmla="*/ 28 h 1066"/>
              <a:gd name="T8" fmla="*/ 181 w 1688"/>
              <a:gd name="T9" fmla="*/ 333 h 1066"/>
              <a:gd name="T10" fmla="*/ 420 w 1688"/>
              <a:gd name="T11" fmla="*/ 1066 h 1066"/>
            </a:gdLst>
            <a:ahLst/>
            <a:cxnLst>
              <a:cxn ang="0">
                <a:pos x="T0" y="T1"/>
              </a:cxn>
              <a:cxn ang="0">
                <a:pos x="T2" y="T3"/>
              </a:cxn>
              <a:cxn ang="0">
                <a:pos x="T4" y="T5"/>
              </a:cxn>
              <a:cxn ang="0">
                <a:pos x="T6" y="T7"/>
              </a:cxn>
              <a:cxn ang="0">
                <a:pos x="T8" y="T9"/>
              </a:cxn>
              <a:cxn ang="0">
                <a:pos x="T10" y="T11"/>
              </a:cxn>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 name="Freeform 8">
            <a:extLst>
              <a:ext uri="{FF2B5EF4-FFF2-40B4-BE49-F238E27FC236}">
                <a16:creationId xmlns:a16="http://schemas.microsoft.com/office/drawing/2014/main" id="{9B8051E0-19D7-43E1-BFD9-E6DBFEB3A3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061" y="542347"/>
            <a:ext cx="10334625" cy="6322075"/>
          </a:xfrm>
          <a:custGeom>
            <a:avLst/>
            <a:gdLst>
              <a:gd name="T0" fmla="*/ 1873 w 2171"/>
              <a:gd name="T1" fmla="*/ 1326 h 1326"/>
              <a:gd name="T2" fmla="*/ 1609 w 2171"/>
              <a:gd name="T3" fmla="*/ 473 h 1326"/>
              <a:gd name="T4" fmla="*/ 880 w 2171"/>
              <a:gd name="T5" fmla="*/ 63 h 1326"/>
              <a:gd name="T6" fmla="*/ 0 w 2171"/>
              <a:gd name="T7" fmla="*/ 423 h 1326"/>
            </a:gdLst>
            <a:ahLst/>
            <a:cxnLst>
              <a:cxn ang="0">
                <a:pos x="T0" y="T1"/>
              </a:cxn>
              <a:cxn ang="0">
                <a:pos x="T2" y="T3"/>
              </a:cxn>
              <a:cxn ang="0">
                <a:pos x="T4" y="T5"/>
              </a:cxn>
              <a:cxn ang="0">
                <a:pos x="T6" y="T7"/>
              </a:cxn>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 name="Freeform 9">
            <a:extLst>
              <a:ext uri="{FF2B5EF4-FFF2-40B4-BE49-F238E27FC236}">
                <a16:creationId xmlns:a16="http://schemas.microsoft.com/office/drawing/2014/main" id="{4EDB2B02-86A2-46F5-A4BE-B7D9B10411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3701" y="6178751"/>
            <a:ext cx="504825" cy="681527"/>
          </a:xfrm>
          <a:custGeom>
            <a:avLst/>
            <a:gdLst>
              <a:gd name="T0" fmla="*/ 0 w 106"/>
              <a:gd name="T1" fmla="*/ 0 h 143"/>
              <a:gd name="T2" fmla="*/ 106 w 106"/>
              <a:gd name="T3" fmla="*/ 143 h 143"/>
            </a:gdLst>
            <a:ahLst/>
            <a:cxnLst>
              <a:cxn ang="0">
                <a:pos x="T0" y="T1"/>
              </a:cxn>
              <a:cxn ang="0">
                <a:pos x="T2" y="T3"/>
              </a:cxn>
            </a:cxnLst>
            <a:rect l="0" t="0" r="r" b="b"/>
            <a:pathLst>
              <a:path w="106" h="143">
                <a:moveTo>
                  <a:pt x="0" y="0"/>
                </a:moveTo>
                <a:cubicBezTo>
                  <a:pt x="35" y="54"/>
                  <a:pt x="70" y="101"/>
                  <a:pt x="106" y="143"/>
                </a:cubicBezTo>
              </a:path>
            </a:pathLst>
          </a:custGeom>
          <a:noFill/>
          <a:ln w="4763"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 name="Freeform 10">
            <a:extLst>
              <a:ext uri="{FF2B5EF4-FFF2-40B4-BE49-F238E27FC236}">
                <a16:creationId xmlns:a16="http://schemas.microsoft.com/office/drawing/2014/main" id="{43954639-FB5D-41F4-9560-6F6DFE7784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061" y="-59376"/>
            <a:ext cx="11091863" cy="6923796"/>
          </a:xfrm>
          <a:custGeom>
            <a:avLst/>
            <a:gdLst>
              <a:gd name="T0" fmla="*/ 2046 w 2330"/>
              <a:gd name="T1" fmla="*/ 1452 h 1452"/>
              <a:gd name="T2" fmla="*/ 1813 w 2330"/>
              <a:gd name="T3" fmla="*/ 601 h 1452"/>
              <a:gd name="T4" fmla="*/ 956 w 2330"/>
              <a:gd name="T5" fmla="*/ 97 h 1452"/>
              <a:gd name="T6" fmla="*/ 0 w 2330"/>
              <a:gd name="T7" fmla="*/ 366 h 1452"/>
            </a:gdLst>
            <a:ahLst/>
            <a:cxnLst>
              <a:cxn ang="0">
                <a:pos x="T0" y="T1"/>
              </a:cxn>
              <a:cxn ang="0">
                <a:pos x="T2" y="T3"/>
              </a:cxn>
              <a:cxn ang="0">
                <a:pos x="T4" y="T5"/>
              </a:cxn>
              <a:cxn ang="0">
                <a:pos x="T6" y="T7"/>
              </a:cxn>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 name="Freeform 12">
            <a:extLst>
              <a:ext uri="{FF2B5EF4-FFF2-40B4-BE49-F238E27FC236}">
                <a16:creationId xmlns:a16="http://schemas.microsoft.com/office/drawing/2014/main" id="{E898931C-0323-41FA-A036-20F818B1FF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061" y="-1916"/>
            <a:ext cx="1057275" cy="614491"/>
          </a:xfrm>
          <a:custGeom>
            <a:avLst/>
            <a:gdLst>
              <a:gd name="T0" fmla="*/ 222 w 222"/>
              <a:gd name="T1" fmla="*/ 0 h 129"/>
              <a:gd name="T2" fmla="*/ 0 w 222"/>
              <a:gd name="T3" fmla="*/ 129 h 129"/>
            </a:gdLst>
            <a:ahLst/>
            <a:cxnLst>
              <a:cxn ang="0">
                <a:pos x="T0" y="T1"/>
              </a:cxn>
              <a:cxn ang="0">
                <a:pos x="T2" y="T3"/>
              </a:cxn>
            </a:cxnLst>
            <a:rect l="0" t="0" r="r" b="b"/>
            <a:pathLst>
              <a:path w="222" h="129">
                <a:moveTo>
                  <a:pt x="222" y="0"/>
                </a:moveTo>
                <a:cubicBezTo>
                  <a:pt x="152" y="35"/>
                  <a:pt x="76" y="78"/>
                  <a:pt x="0" y="12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5" name="Freeform 14">
            <a:extLst>
              <a:ext uri="{FF2B5EF4-FFF2-40B4-BE49-F238E27FC236}">
                <a16:creationId xmlns:a16="http://schemas.microsoft.com/office/drawing/2014/main" id="{89AFE9DD-0792-4B98-B4EB-97ACA17E6AA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3701" y="-6705"/>
            <a:ext cx="595313" cy="352734"/>
          </a:xfrm>
          <a:custGeom>
            <a:avLst/>
            <a:gdLst>
              <a:gd name="T0" fmla="*/ 125 w 125"/>
              <a:gd name="T1" fmla="*/ 0 h 74"/>
              <a:gd name="T2" fmla="*/ 0 w 125"/>
              <a:gd name="T3" fmla="*/ 74 h 74"/>
            </a:gdLst>
            <a:ahLst/>
            <a:cxnLst>
              <a:cxn ang="0">
                <a:pos x="T0" y="T1"/>
              </a:cxn>
              <a:cxn ang="0">
                <a:pos x="T2" y="T3"/>
              </a:cxn>
            </a:cxnLst>
            <a:rect l="0" t="0" r="r" b="b"/>
            <a:pathLst>
              <a:path w="125" h="74">
                <a:moveTo>
                  <a:pt x="125" y="0"/>
                </a:moveTo>
                <a:cubicBezTo>
                  <a:pt x="85" y="22"/>
                  <a:pt x="43" y="47"/>
                  <a:pt x="0" y="74"/>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7" name="Freeform 16">
            <a:extLst>
              <a:ext uri="{FF2B5EF4-FFF2-40B4-BE49-F238E27FC236}">
                <a16:creationId xmlns:a16="http://schemas.microsoft.com/office/drawing/2014/main" id="{3981F5C4-9AE1-404E-AF44-A4E6DB374F9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061" y="-1916"/>
            <a:ext cx="357188" cy="213875"/>
          </a:xfrm>
          <a:custGeom>
            <a:avLst/>
            <a:gdLst>
              <a:gd name="T0" fmla="*/ 75 w 75"/>
              <a:gd name="T1" fmla="*/ 0 h 45"/>
              <a:gd name="T2" fmla="*/ 0 w 75"/>
              <a:gd name="T3" fmla="*/ 45 h 45"/>
            </a:gdLst>
            <a:ahLst/>
            <a:cxnLst>
              <a:cxn ang="0">
                <a:pos x="T0" y="T1"/>
              </a:cxn>
              <a:cxn ang="0">
                <a:pos x="T2" y="T3"/>
              </a:cxn>
            </a:cxnLst>
            <a:rect l="0" t="0" r="r" b="b"/>
            <a:pathLst>
              <a:path w="75" h="45">
                <a:moveTo>
                  <a:pt x="75" y="0"/>
                </a:moveTo>
                <a:cubicBezTo>
                  <a:pt x="50" y="14"/>
                  <a:pt x="25" y="29"/>
                  <a:pt x="0" y="45"/>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9" name="Freeform 11">
            <a:extLst>
              <a:ext uri="{FF2B5EF4-FFF2-40B4-BE49-F238E27FC236}">
                <a16:creationId xmlns:a16="http://schemas.microsoft.com/office/drawing/2014/main" id="{763C1781-8726-4FAC-8C45-FF40376BE4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5426601" y="-1916"/>
            <a:ext cx="5788025" cy="6847184"/>
          </a:xfrm>
          <a:custGeom>
            <a:avLst/>
            <a:gdLst>
              <a:gd name="T0" fmla="*/ 1094 w 1216"/>
              <a:gd name="T1" fmla="*/ 1436 h 1436"/>
              <a:gd name="T2" fmla="*/ 709 w 1216"/>
              <a:gd name="T3" fmla="*/ 551 h 1436"/>
              <a:gd name="T4" fmla="*/ 0 w 1216"/>
              <a:gd name="T5" fmla="*/ 0 h 1436"/>
            </a:gdLst>
            <a:ahLst/>
            <a:cxnLst>
              <a:cxn ang="0">
                <a:pos x="T0" y="T1"/>
              </a:cxn>
              <a:cxn ang="0">
                <a:pos x="T2" y="T3"/>
              </a:cxn>
              <a:cxn ang="0">
                <a:pos x="T4" y="T5"/>
              </a:cxn>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1" name="Freeform 21">
            <a:extLst>
              <a:ext uri="{FF2B5EF4-FFF2-40B4-BE49-F238E27FC236}">
                <a16:creationId xmlns:a16="http://schemas.microsoft.com/office/drawing/2014/main" id="{301491B5-56C7-43DC-A3D9-861EECCA056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9235014" y="2872"/>
            <a:ext cx="2951163" cy="2555325"/>
          </a:xfrm>
          <a:custGeom>
            <a:avLst/>
            <a:gdLst>
              <a:gd name="T0" fmla="*/ 620 w 620"/>
              <a:gd name="T1" fmla="*/ 536 h 536"/>
              <a:gd name="T2" fmla="*/ 0 w 620"/>
              <a:gd name="T3" fmla="*/ 0 h 536"/>
            </a:gdLst>
            <a:ahLst/>
            <a:cxnLst>
              <a:cxn ang="0">
                <a:pos x="T0" y="T1"/>
              </a:cxn>
              <a:cxn ang="0">
                <a:pos x="T2" y="T3"/>
              </a:cxn>
            </a:cxnLst>
            <a:rect l="0" t="0" r="r" b="b"/>
            <a:pathLst>
              <a:path w="620" h="536">
                <a:moveTo>
                  <a:pt x="620" y="536"/>
                </a:moveTo>
                <a:cubicBezTo>
                  <a:pt x="404" y="314"/>
                  <a:pt x="196" y="13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 name="Title 1">
            <a:extLst>
              <a:ext uri="{FF2B5EF4-FFF2-40B4-BE49-F238E27FC236}">
                <a16:creationId xmlns:a16="http://schemas.microsoft.com/office/drawing/2014/main" id="{2D79C312-87AA-4C97-AEEF-8C062F4C11D0}"/>
              </a:ext>
            </a:extLst>
          </p:cNvPr>
          <p:cNvSpPr>
            <a:spLocks noGrp="1"/>
          </p:cNvSpPr>
          <p:nvPr>
            <p:ph type="title"/>
          </p:nvPr>
        </p:nvSpPr>
        <p:spPr>
          <a:xfrm>
            <a:off x="8842248" y="1481328"/>
            <a:ext cx="2926080" cy="2468880"/>
          </a:xfrm>
        </p:spPr>
        <p:txBody>
          <a:bodyPr vert="horz" lIns="91440" tIns="45720" rIns="91440" bIns="45720" rtlCol="0" anchor="b">
            <a:normAutofit/>
          </a:bodyPr>
          <a:lstStyle/>
          <a:p>
            <a:r>
              <a:rPr lang="en-US" sz="4000"/>
              <a:t>Food</a:t>
            </a:r>
          </a:p>
        </p:txBody>
      </p:sp>
      <p:sp>
        <p:nvSpPr>
          <p:cNvPr id="33" name="Freeform 22">
            <a:extLst>
              <a:ext uri="{FF2B5EF4-FFF2-40B4-BE49-F238E27FC236}">
                <a16:creationId xmlns:a16="http://schemas.microsoft.com/office/drawing/2014/main" id="{237E2353-22DF-46E0-A200-FB30F8F394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0020826" y="-1916"/>
            <a:ext cx="2165350" cy="1358265"/>
          </a:xfrm>
          <a:custGeom>
            <a:avLst/>
            <a:gdLst>
              <a:gd name="T0" fmla="*/ 0 w 455"/>
              <a:gd name="T1" fmla="*/ 0 h 285"/>
              <a:gd name="T2" fmla="*/ 455 w 455"/>
              <a:gd name="T3" fmla="*/ 285 h 285"/>
            </a:gdLst>
            <a:ahLst/>
            <a:cxnLst>
              <a:cxn ang="0">
                <a:pos x="T0" y="T1"/>
              </a:cxn>
              <a:cxn ang="0">
                <a:pos x="T2" y="T3"/>
              </a:cxn>
            </a:cxnLst>
            <a:rect l="0" t="0" r="r" b="b"/>
            <a:pathLst>
              <a:path w="455" h="285">
                <a:moveTo>
                  <a:pt x="0" y="0"/>
                </a:moveTo>
                <a:cubicBezTo>
                  <a:pt x="153" y="85"/>
                  <a:pt x="308" y="180"/>
                  <a:pt x="455" y="285"/>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5" name="Freeform 23">
            <a:extLst>
              <a:ext uri="{FF2B5EF4-FFF2-40B4-BE49-F238E27FC236}">
                <a16:creationId xmlns:a16="http://schemas.microsoft.com/office/drawing/2014/main" id="{DD6138DB-057B-45F7-A5F4-E7BFDA20D02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1290826" y="-1916"/>
            <a:ext cx="895350" cy="534687"/>
          </a:xfrm>
          <a:custGeom>
            <a:avLst/>
            <a:gdLst>
              <a:gd name="T0" fmla="*/ 0 w 188"/>
              <a:gd name="T1" fmla="*/ 0 h 112"/>
              <a:gd name="T2" fmla="*/ 188 w 188"/>
              <a:gd name="T3" fmla="*/ 112 h 112"/>
            </a:gdLst>
            <a:ahLst/>
            <a:cxnLst>
              <a:cxn ang="0">
                <a:pos x="T0" y="T1"/>
              </a:cxn>
              <a:cxn ang="0">
                <a:pos x="T2" y="T3"/>
              </a:cxn>
            </a:cxnLst>
            <a:rect l="0" t="0" r="r" b="b"/>
            <a:pathLst>
              <a:path w="188" h="112">
                <a:moveTo>
                  <a:pt x="0" y="0"/>
                </a:moveTo>
                <a:cubicBezTo>
                  <a:pt x="63" y="36"/>
                  <a:pt x="126" y="73"/>
                  <a:pt x="188" y="112"/>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7" name="Freeform: Shape 36">
            <a:extLst>
              <a:ext uri="{FF2B5EF4-FFF2-40B4-BE49-F238E27FC236}">
                <a16:creationId xmlns:a16="http://schemas.microsoft.com/office/drawing/2014/main" id="{79A54AB1-B64F-4843-BFAB-81CB74E66B6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931529">
            <a:off x="752078" y="2218040"/>
            <a:ext cx="4418757" cy="4259609"/>
          </a:xfrm>
          <a:custGeom>
            <a:avLst/>
            <a:gdLst>
              <a:gd name="connsiteX0" fmla="*/ 404107 w 4507111"/>
              <a:gd name="connsiteY0" fmla="*/ 0 h 4344781"/>
              <a:gd name="connsiteX1" fmla="*/ 371857 w 4507111"/>
              <a:gd name="connsiteY1" fmla="*/ 117359 h 4344781"/>
              <a:gd name="connsiteX2" fmla="*/ 307833 w 4507111"/>
              <a:gd name="connsiteY2" fmla="*/ 632970 h 4344781"/>
              <a:gd name="connsiteX3" fmla="*/ 3569418 w 4507111"/>
              <a:gd name="connsiteY3" fmla="*/ 4141149 h 4344781"/>
              <a:gd name="connsiteX4" fmla="*/ 4440861 w 4507111"/>
              <a:gd name="connsiteY4" fmla="*/ 4332480 h 4344781"/>
              <a:gd name="connsiteX5" fmla="*/ 4507111 w 4507111"/>
              <a:gd name="connsiteY5" fmla="*/ 4341752 h 4344781"/>
              <a:gd name="connsiteX6" fmla="*/ 4296045 w 4507111"/>
              <a:gd name="connsiteY6" fmla="*/ 4344781 h 4344781"/>
              <a:gd name="connsiteX7" fmla="*/ 3749565 w 4507111"/>
              <a:gd name="connsiteY7" fmla="*/ 4321853 h 4344781"/>
              <a:gd name="connsiteX8" fmla="*/ 36764 w 4507111"/>
              <a:gd name="connsiteY8" fmla="*/ 1629794 h 4344781"/>
              <a:gd name="connsiteX9" fmla="*/ 300069 w 4507111"/>
              <a:gd name="connsiteY9" fmla="*/ 144750 h 4344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507111" h="4344781">
                <a:moveTo>
                  <a:pt x="404107" y="0"/>
                </a:moveTo>
                <a:lnTo>
                  <a:pt x="371857" y="117359"/>
                </a:lnTo>
                <a:cubicBezTo>
                  <a:pt x="333827" y="278567"/>
                  <a:pt x="311875" y="450459"/>
                  <a:pt x="307833" y="632970"/>
                </a:cubicBezTo>
                <a:cubicBezTo>
                  <a:pt x="264711" y="2579752"/>
                  <a:pt x="2253987" y="3769243"/>
                  <a:pt x="3569418" y="4141149"/>
                </a:cubicBezTo>
                <a:cubicBezTo>
                  <a:pt x="3816061" y="4210881"/>
                  <a:pt x="4114807" y="4279754"/>
                  <a:pt x="4440861" y="4332480"/>
                </a:cubicBezTo>
                <a:lnTo>
                  <a:pt x="4507111" y="4341752"/>
                </a:lnTo>
                <a:lnTo>
                  <a:pt x="4296045" y="4344781"/>
                </a:lnTo>
                <a:cubicBezTo>
                  <a:pt x="4097363" y="4343711"/>
                  <a:pt x="3912623" y="4335104"/>
                  <a:pt x="3749565" y="4321853"/>
                </a:cubicBezTo>
                <a:cubicBezTo>
                  <a:pt x="2445102" y="4215850"/>
                  <a:pt x="356405" y="3466499"/>
                  <a:pt x="36764" y="1629794"/>
                </a:cubicBezTo>
                <a:cubicBezTo>
                  <a:pt x="-63123" y="1055823"/>
                  <a:pt x="45741" y="555869"/>
                  <a:pt x="300069" y="144750"/>
                </a:cubicBezTo>
                <a:close/>
              </a:path>
            </a:pathLst>
          </a:cu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pic>
        <p:nvPicPr>
          <p:cNvPr id="6" name="Content Placeholder 5" descr="A plate full of food&#10;&#10;Description automatically generated">
            <a:extLst>
              <a:ext uri="{FF2B5EF4-FFF2-40B4-BE49-F238E27FC236}">
                <a16:creationId xmlns:a16="http://schemas.microsoft.com/office/drawing/2014/main" id="{2D8399E9-D1EA-41F6-8D64-6B95589C1179}"/>
              </a:ext>
            </a:extLst>
          </p:cNvPr>
          <p:cNvPicPr>
            <a:picLocks noGrp="1" noChangeAspect="1"/>
          </p:cNvPicPr>
          <p:nvPr>
            <p:ph sz="half" idx="1"/>
          </p:nvPr>
        </p:nvPicPr>
        <p:blipFill rotWithShape="1">
          <a:blip r:embed="rId2">
            <a:extLst>
              <a:ext uri="{28A0092B-C50C-407E-A947-70E740481C1C}">
                <a14:useLocalDpi xmlns:a14="http://schemas.microsoft.com/office/drawing/2010/main" val="0"/>
              </a:ext>
            </a:extLst>
          </a:blip>
          <a:srcRect l="3679"/>
          <a:stretch/>
        </p:blipFill>
        <p:spPr>
          <a:xfrm>
            <a:off x="921910" y="465243"/>
            <a:ext cx="7761924" cy="5343065"/>
          </a:xfrm>
          <a:custGeom>
            <a:avLst/>
            <a:gdLst/>
            <a:ahLst/>
            <a:cxnLst/>
            <a:rect l="l" t="t" r="r" b="b"/>
            <a:pathLst>
              <a:path w="7761924" h="5343065">
                <a:moveTo>
                  <a:pt x="3025687" y="76"/>
                </a:moveTo>
                <a:cubicBezTo>
                  <a:pt x="3140786" y="756"/>
                  <a:pt x="3256631" y="6055"/>
                  <a:pt x="3372722" y="16088"/>
                </a:cubicBezTo>
                <a:cubicBezTo>
                  <a:pt x="5230178" y="176616"/>
                  <a:pt x="7761924" y="1424594"/>
                  <a:pt x="7761924" y="3316816"/>
                </a:cubicBezTo>
                <a:cubicBezTo>
                  <a:pt x="7646022" y="5237647"/>
                  <a:pt x="4988715" y="5423921"/>
                  <a:pt x="3701109" y="5320611"/>
                </a:cubicBezTo>
                <a:cubicBezTo>
                  <a:pt x="2413504" y="5217301"/>
                  <a:pt x="351800" y="4486992"/>
                  <a:pt x="36290" y="2696959"/>
                </a:cubicBezTo>
                <a:cubicBezTo>
                  <a:pt x="-259500" y="1018804"/>
                  <a:pt x="1299198" y="-10133"/>
                  <a:pt x="3025687" y="76"/>
                </a:cubicBezTo>
                <a:close/>
              </a:path>
            </a:pathLst>
          </a:custGeom>
        </p:spPr>
      </p:pic>
      <p:sp>
        <p:nvSpPr>
          <p:cNvPr id="7" name="TextBox 6">
            <a:extLst>
              <a:ext uri="{FF2B5EF4-FFF2-40B4-BE49-F238E27FC236}">
                <a16:creationId xmlns:a16="http://schemas.microsoft.com/office/drawing/2014/main" id="{43E61FFE-A87B-4B70-A99B-B4D6517CB990}"/>
              </a:ext>
            </a:extLst>
          </p:cNvPr>
          <p:cNvSpPr txBox="1"/>
          <p:nvPr/>
        </p:nvSpPr>
        <p:spPr>
          <a:xfrm>
            <a:off x="9235014" y="4748463"/>
            <a:ext cx="2789033" cy="1477328"/>
          </a:xfrm>
          <a:prstGeom prst="rect">
            <a:avLst/>
          </a:prstGeom>
          <a:noFill/>
        </p:spPr>
        <p:txBody>
          <a:bodyPr wrap="none" rtlCol="0">
            <a:spAutoFit/>
          </a:bodyPr>
          <a:lstStyle/>
          <a:p>
            <a:r>
              <a:rPr lang="en-US" dirty="0"/>
              <a:t>Millet and sorghum, yams,</a:t>
            </a:r>
          </a:p>
          <a:p>
            <a:r>
              <a:rPr lang="en-US" dirty="0"/>
              <a:t>Maize (corn) and beans are </a:t>
            </a:r>
          </a:p>
          <a:p>
            <a:r>
              <a:rPr lang="en-US" dirty="0"/>
              <a:t>Staples.  </a:t>
            </a:r>
          </a:p>
          <a:p>
            <a:r>
              <a:rPr lang="en-US" dirty="0"/>
              <a:t>Cassava and plantain are</a:t>
            </a:r>
          </a:p>
          <a:p>
            <a:r>
              <a:rPr lang="en-US" dirty="0"/>
              <a:t>Also common.</a:t>
            </a:r>
          </a:p>
        </p:txBody>
      </p:sp>
    </p:spTree>
    <p:extLst>
      <p:ext uri="{BB962C8B-B14F-4D97-AF65-F5344CB8AC3E}">
        <p14:creationId xmlns:p14="http://schemas.microsoft.com/office/powerpoint/2010/main" val="303238898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277336-356D-4D4B-9D47-6A26FE841CA6}"/>
              </a:ext>
            </a:extLst>
          </p:cNvPr>
          <p:cNvSpPr>
            <a:spLocks noGrp="1"/>
          </p:cNvSpPr>
          <p:nvPr>
            <p:ph type="title"/>
          </p:nvPr>
        </p:nvSpPr>
        <p:spPr>
          <a:xfrm>
            <a:off x="8153400" y="640081"/>
            <a:ext cx="3398518" cy="5255364"/>
          </a:xfrm>
        </p:spPr>
        <p:txBody>
          <a:bodyPr vert="horz" lIns="91440" tIns="45720" rIns="91440" bIns="45720" rtlCol="0" anchor="ctr">
            <a:normAutofit/>
          </a:bodyPr>
          <a:lstStyle/>
          <a:p>
            <a:r>
              <a:rPr lang="en-US" sz="4800" dirty="0"/>
              <a:t>Music</a:t>
            </a:r>
            <a:br>
              <a:rPr lang="en-US" sz="4800" dirty="0"/>
            </a:br>
            <a:r>
              <a:rPr lang="en-US" sz="2000" dirty="0"/>
              <a:t>Ghanaian pop music.  Incorporates swing, jazz, rock, ska, soukous. </a:t>
            </a:r>
            <a:br>
              <a:rPr lang="en-US" sz="2000" dirty="0"/>
            </a:br>
            <a:r>
              <a:rPr lang="en-US" sz="2000" dirty="0"/>
              <a:t>Akan culture is the predominant ethnic and linguistic group in Ghana.  All music originating in Ghana has elements from original Akan traditions.  With colonization, British and German influences changed the music to include Western instruments.  “highlife” music is a distinct music genre associated with Ghana’s aristocracy, thus the name “high life)  </a:t>
            </a:r>
            <a:endParaRPr lang="en-US" sz="4800" dirty="0"/>
          </a:p>
        </p:txBody>
      </p:sp>
      <p:sp>
        <p:nvSpPr>
          <p:cNvPr id="11" name="Rectangle 10">
            <a:extLst>
              <a:ext uri="{FF2B5EF4-FFF2-40B4-BE49-F238E27FC236}">
                <a16:creationId xmlns:a16="http://schemas.microsoft.com/office/drawing/2014/main" id="{3FA8EA49-487B-4E62-AC3C-3D4A96EF0A2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7552944" cy="6858000"/>
          </a:xfrm>
          <a:prstGeom prst="rect">
            <a:avLst/>
          </a:prstGeom>
          <a:solidFill>
            <a:srgbClr val="C8CA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9">
            <a:extLst>
              <a:ext uri="{FF2B5EF4-FFF2-40B4-BE49-F238E27FC236}">
                <a16:creationId xmlns:a16="http://schemas.microsoft.com/office/drawing/2014/main" id="{F3C8D54F-CA08-42F3-9924-FBA3CB680F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4208" y="484632"/>
            <a:ext cx="6594522" cy="5739187"/>
          </a:xfrm>
          <a:prstGeom prst="roundRect">
            <a:avLst>
              <a:gd name="adj" fmla="val 0"/>
            </a:avLst>
          </a:prstGeom>
          <a:solidFill>
            <a:srgbClr val="FFFFFF"/>
          </a:solidFill>
          <a:ln w="9525">
            <a:solidFill>
              <a:srgbClr val="C8CACA"/>
            </a:solidFill>
          </a:ln>
          <a:effectLst>
            <a:outerShdw blurRad="57150" dist="19050" dir="5400000" algn="t" rotWithShape="0">
              <a:prstClr val="black">
                <a:alpha val="6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Content Placeholder 5" descr="A group of people around each other&#10;&#10;Description automatically generated">
            <a:extLst>
              <a:ext uri="{FF2B5EF4-FFF2-40B4-BE49-F238E27FC236}">
                <a16:creationId xmlns:a16="http://schemas.microsoft.com/office/drawing/2014/main" id="{67E52602-8B43-4A81-AFBB-DE2D16D3395A}"/>
              </a:ext>
            </a:extLst>
          </p:cNvPr>
          <p:cNvPicPr>
            <a:picLocks noGrp="1" noChangeAspect="1"/>
          </p:cNvPicPr>
          <p:nvPr>
            <p:ph sz="half" idx="2"/>
          </p:nvPr>
        </p:nvPicPr>
        <p:blipFill rotWithShape="1">
          <a:blip r:embed="rId2">
            <a:extLst>
              <a:ext uri="{28A0092B-C50C-407E-A947-70E740481C1C}">
                <a14:useLocalDpi xmlns:a14="http://schemas.microsoft.com/office/drawing/2010/main" val="0"/>
              </a:ext>
            </a:extLst>
          </a:blip>
          <a:srcRect l="20418" r="23717" b="-2"/>
          <a:stretch/>
        </p:blipFill>
        <p:spPr>
          <a:xfrm>
            <a:off x="951882" y="965595"/>
            <a:ext cx="5632217" cy="4808332"/>
          </a:xfrm>
          <a:prstGeom prst="rect">
            <a:avLst/>
          </a:prstGeom>
          <a:effectLst/>
        </p:spPr>
      </p:pic>
    </p:spTree>
    <p:extLst>
      <p:ext uri="{BB962C8B-B14F-4D97-AF65-F5344CB8AC3E}">
        <p14:creationId xmlns:p14="http://schemas.microsoft.com/office/powerpoint/2010/main" val="136987503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52FA75-EDCF-4052-B1C4-35C4A360906A}"/>
              </a:ext>
            </a:extLst>
          </p:cNvPr>
          <p:cNvSpPr>
            <a:spLocks noGrp="1"/>
          </p:cNvSpPr>
          <p:nvPr>
            <p:ph type="title"/>
          </p:nvPr>
        </p:nvSpPr>
        <p:spPr>
          <a:xfrm>
            <a:off x="8045751" y="629266"/>
            <a:ext cx="3667039" cy="1676603"/>
          </a:xfrm>
        </p:spPr>
        <p:txBody>
          <a:bodyPr vert="horz" lIns="91440" tIns="45720" rIns="91440" bIns="45720" rtlCol="0" anchor="ctr">
            <a:normAutofit/>
          </a:bodyPr>
          <a:lstStyle/>
          <a:p>
            <a:r>
              <a:rPr lang="en-US" sz="4000"/>
              <a:t>Art</a:t>
            </a:r>
          </a:p>
        </p:txBody>
      </p:sp>
      <p:sp>
        <p:nvSpPr>
          <p:cNvPr id="11" name="Rectangle 10">
            <a:extLst>
              <a:ext uri="{FF2B5EF4-FFF2-40B4-BE49-F238E27FC236}">
                <a16:creationId xmlns:a16="http://schemas.microsoft.com/office/drawing/2014/main" id="{577D1452-F0B7-431E-9A24-D3F7103D851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7552944" cy="6858000"/>
          </a:xfrm>
          <a:prstGeom prst="rect">
            <a:avLst/>
          </a:prstGeom>
          <a:solidFill>
            <a:srgbClr val="C8CA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20">
            <a:extLst>
              <a:ext uri="{FF2B5EF4-FFF2-40B4-BE49-F238E27FC236}">
                <a16:creationId xmlns:a16="http://schemas.microsoft.com/office/drawing/2014/main" id="{A660F4F9-5DF5-4F15-BE6A-CD8648BB114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9211" y="559407"/>
            <a:ext cx="6594522" cy="5739187"/>
          </a:xfrm>
          <a:prstGeom prst="roundRect">
            <a:avLst>
              <a:gd name="adj" fmla="val 0"/>
            </a:avLst>
          </a:prstGeom>
          <a:solidFill>
            <a:srgbClr val="FFFFFF"/>
          </a:solidFill>
          <a:ln w="9525">
            <a:solidFill>
              <a:srgbClr val="C8CACA"/>
            </a:solidFill>
          </a:ln>
          <a:effectLst>
            <a:outerShdw blurRad="57150" dist="19050" dir="5400000" algn="t" rotWithShape="0">
              <a:prstClr val="black">
                <a:alpha val="6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Content Placeholder 5" descr="A statue of a person&#10;&#10;Description automatically generated">
            <a:extLst>
              <a:ext uri="{FF2B5EF4-FFF2-40B4-BE49-F238E27FC236}">
                <a16:creationId xmlns:a16="http://schemas.microsoft.com/office/drawing/2014/main" id="{57E19807-0AE4-4AD8-8552-21724EF5D7B0}"/>
              </a:ext>
            </a:extLst>
          </p:cNvPr>
          <p:cNvPicPr>
            <a:picLocks noGrp="1" noChangeAspect="1"/>
          </p:cNvPicPr>
          <p:nvPr>
            <p:ph sz="half" idx="2"/>
          </p:nvPr>
        </p:nvPicPr>
        <p:blipFill rotWithShape="1">
          <a:blip r:embed="rId2">
            <a:extLst>
              <a:ext uri="{28A0092B-C50C-407E-A947-70E740481C1C}">
                <a14:useLocalDpi xmlns:a14="http://schemas.microsoft.com/office/drawing/2010/main" val="0"/>
              </a:ext>
            </a:extLst>
          </a:blip>
          <a:srcRect t="15731" b="23124"/>
          <a:stretch/>
        </p:blipFill>
        <p:spPr>
          <a:xfrm>
            <a:off x="644652" y="722376"/>
            <a:ext cx="6263640" cy="5413248"/>
          </a:xfrm>
          <a:prstGeom prst="rect">
            <a:avLst/>
          </a:prstGeom>
          <a:effectLst/>
        </p:spPr>
      </p:pic>
      <p:sp>
        <p:nvSpPr>
          <p:cNvPr id="3" name="Content Placeholder 2">
            <a:extLst>
              <a:ext uri="{FF2B5EF4-FFF2-40B4-BE49-F238E27FC236}">
                <a16:creationId xmlns:a16="http://schemas.microsoft.com/office/drawing/2014/main" id="{0439B767-9A3E-4D93-B3A8-E3D7EB3EB0D5}"/>
              </a:ext>
            </a:extLst>
          </p:cNvPr>
          <p:cNvSpPr>
            <a:spLocks noGrp="1"/>
          </p:cNvSpPr>
          <p:nvPr>
            <p:ph sz="half" idx="1"/>
          </p:nvPr>
        </p:nvSpPr>
        <p:spPr>
          <a:xfrm>
            <a:off x="8045753" y="2438401"/>
            <a:ext cx="3667036" cy="3779520"/>
          </a:xfrm>
        </p:spPr>
        <p:txBody>
          <a:bodyPr vert="horz" lIns="91440" tIns="45720" rIns="91440" bIns="45720" rtlCol="0">
            <a:normAutofit/>
          </a:bodyPr>
          <a:lstStyle/>
          <a:p>
            <a:r>
              <a:rPr lang="en-US" sz="1700"/>
              <a:t>Art is deeply rooted in symbolism in Ghana.  Adinkra (or Adinkara) symbols have existed for hundreds of years and probably have a start in Muslim tradition, which makes sense since Muslim tradition is also high in symbolism.</a:t>
            </a:r>
          </a:p>
          <a:p>
            <a:r>
              <a:rPr lang="en-US" sz="1700"/>
              <a:t>Art is often broken into six types: Adinkra (traditional, symbolic), Military or commerce, Royalty, Birth and Death, Assorted Symbolism and “Tourist” art (a generic African style of art sold at tourist shops)</a:t>
            </a:r>
          </a:p>
          <a:p>
            <a:r>
              <a:rPr lang="en-US" sz="1700"/>
              <a:t>To the right, a funerary head.  </a:t>
            </a:r>
          </a:p>
        </p:txBody>
      </p:sp>
    </p:spTree>
    <p:extLst>
      <p:ext uri="{BB962C8B-B14F-4D97-AF65-F5344CB8AC3E}">
        <p14:creationId xmlns:p14="http://schemas.microsoft.com/office/powerpoint/2010/main" val="315865181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65D894-80CB-42CB-81CC-E513CF36F1FB}"/>
              </a:ext>
            </a:extLst>
          </p:cNvPr>
          <p:cNvSpPr>
            <a:spLocks noGrp="1"/>
          </p:cNvSpPr>
          <p:nvPr>
            <p:ph type="title"/>
          </p:nvPr>
        </p:nvSpPr>
        <p:spPr>
          <a:xfrm>
            <a:off x="8045751" y="629266"/>
            <a:ext cx="3667039" cy="1676603"/>
          </a:xfrm>
        </p:spPr>
        <p:txBody>
          <a:bodyPr vert="horz" lIns="91440" tIns="45720" rIns="91440" bIns="45720" rtlCol="0" anchor="ctr">
            <a:normAutofit/>
          </a:bodyPr>
          <a:lstStyle/>
          <a:p>
            <a:r>
              <a:rPr lang="en-US" sz="4000"/>
              <a:t>Homes</a:t>
            </a:r>
          </a:p>
        </p:txBody>
      </p:sp>
      <p:sp>
        <p:nvSpPr>
          <p:cNvPr id="22" name="Rectangle 17">
            <a:extLst>
              <a:ext uri="{FF2B5EF4-FFF2-40B4-BE49-F238E27FC236}">
                <a16:creationId xmlns:a16="http://schemas.microsoft.com/office/drawing/2014/main" id="{577D1452-F0B7-431E-9A24-D3F7103D851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7552944" cy="6858000"/>
          </a:xfrm>
          <a:prstGeom prst="rect">
            <a:avLst/>
          </a:prstGeom>
          <a:solidFill>
            <a:srgbClr val="C8CA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ounded Rectangle 20">
            <a:extLst>
              <a:ext uri="{FF2B5EF4-FFF2-40B4-BE49-F238E27FC236}">
                <a16:creationId xmlns:a16="http://schemas.microsoft.com/office/drawing/2014/main" id="{A660F4F9-5DF5-4F15-BE6A-CD8648BB114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9211" y="559407"/>
            <a:ext cx="6594522" cy="5739187"/>
          </a:xfrm>
          <a:prstGeom prst="roundRect">
            <a:avLst>
              <a:gd name="adj" fmla="val 0"/>
            </a:avLst>
          </a:prstGeom>
          <a:solidFill>
            <a:srgbClr val="FFFFFF"/>
          </a:solidFill>
          <a:ln w="9525">
            <a:solidFill>
              <a:srgbClr val="C8CACA"/>
            </a:solidFill>
          </a:ln>
          <a:effectLst>
            <a:outerShdw blurRad="57150" dist="19050" dir="5400000" algn="t" rotWithShape="0">
              <a:prstClr val="black">
                <a:alpha val="6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Content Placeholder 5" descr="A person standing in front of a building&#10;&#10;Description automatically generated">
            <a:extLst>
              <a:ext uri="{FF2B5EF4-FFF2-40B4-BE49-F238E27FC236}">
                <a16:creationId xmlns:a16="http://schemas.microsoft.com/office/drawing/2014/main" id="{9F9CFD44-4505-42C9-AD90-1E32630B2126}"/>
              </a:ext>
            </a:extLst>
          </p:cNvPr>
          <p:cNvPicPr>
            <a:picLocks noGrp="1" noChangeAspect="1"/>
          </p:cNvPicPr>
          <p:nvPr>
            <p:ph sz="half" idx="1"/>
          </p:nvPr>
        </p:nvPicPr>
        <p:blipFill rotWithShape="1">
          <a:blip r:embed="rId2">
            <a:extLst>
              <a:ext uri="{28A0092B-C50C-407E-A947-70E740481C1C}">
                <a14:useLocalDpi xmlns:a14="http://schemas.microsoft.com/office/drawing/2010/main" val="0"/>
              </a:ext>
            </a:extLst>
          </a:blip>
          <a:srcRect l="19472" r="10524" b="1"/>
          <a:stretch/>
        </p:blipFill>
        <p:spPr>
          <a:xfrm>
            <a:off x="644652" y="722376"/>
            <a:ext cx="6263640" cy="5413248"/>
          </a:xfrm>
          <a:prstGeom prst="rect">
            <a:avLst/>
          </a:prstGeom>
          <a:effectLst/>
        </p:spPr>
      </p:pic>
      <p:sp>
        <p:nvSpPr>
          <p:cNvPr id="4" name="Content Placeholder 3">
            <a:extLst>
              <a:ext uri="{FF2B5EF4-FFF2-40B4-BE49-F238E27FC236}">
                <a16:creationId xmlns:a16="http://schemas.microsoft.com/office/drawing/2014/main" id="{99EFBEC7-9BDA-4A6A-AF07-6B1D3447DC73}"/>
              </a:ext>
            </a:extLst>
          </p:cNvPr>
          <p:cNvSpPr>
            <a:spLocks noGrp="1"/>
          </p:cNvSpPr>
          <p:nvPr>
            <p:ph sz="half" idx="2"/>
          </p:nvPr>
        </p:nvSpPr>
        <p:spPr>
          <a:xfrm>
            <a:off x="8045753" y="2438401"/>
            <a:ext cx="3667036" cy="3779520"/>
          </a:xfrm>
        </p:spPr>
        <p:txBody>
          <a:bodyPr vert="horz" lIns="91440" tIns="45720" rIns="91440" bIns="45720" rtlCol="0">
            <a:normAutofit/>
          </a:bodyPr>
          <a:lstStyle/>
          <a:p>
            <a:r>
              <a:rPr lang="en-US" sz="1800" dirty="0"/>
              <a:t>Traditional homes can still be found in rural areas, even ones built in the 10</a:t>
            </a:r>
            <a:r>
              <a:rPr lang="en-US" sz="1800" baseline="30000" dirty="0"/>
              <a:t>th</a:t>
            </a:r>
            <a:r>
              <a:rPr lang="en-US" sz="1800" dirty="0"/>
              <a:t> century.  Mud, thatch, grass homes traditionally. </a:t>
            </a:r>
          </a:p>
          <a:p>
            <a:r>
              <a:rPr lang="en-US" sz="1800" dirty="0"/>
              <a:t>Now homes for the wealthy are built in tropical modernism, lots of colors, using traditional materials in a more modern and durability. </a:t>
            </a:r>
          </a:p>
        </p:txBody>
      </p:sp>
    </p:spTree>
    <p:extLst>
      <p:ext uri="{BB962C8B-B14F-4D97-AF65-F5344CB8AC3E}">
        <p14:creationId xmlns:p14="http://schemas.microsoft.com/office/powerpoint/2010/main" val="105057532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655711-F47D-456E-A888-F01B1CDE2CF5}"/>
              </a:ext>
            </a:extLst>
          </p:cNvPr>
          <p:cNvSpPr>
            <a:spLocks noGrp="1"/>
          </p:cNvSpPr>
          <p:nvPr>
            <p:ph type="title"/>
          </p:nvPr>
        </p:nvSpPr>
        <p:spPr>
          <a:xfrm>
            <a:off x="648930" y="629266"/>
            <a:ext cx="3605572" cy="1676603"/>
          </a:xfrm>
        </p:spPr>
        <p:txBody>
          <a:bodyPr vert="horz" lIns="91440" tIns="45720" rIns="91440" bIns="45720" rtlCol="0" anchor="ctr">
            <a:normAutofit/>
          </a:bodyPr>
          <a:lstStyle/>
          <a:p>
            <a:r>
              <a:rPr lang="en-US" sz="4000"/>
              <a:t>Festivals and Holidays</a:t>
            </a:r>
          </a:p>
        </p:txBody>
      </p:sp>
      <p:sp>
        <p:nvSpPr>
          <p:cNvPr id="3" name="Content Placeholder 2">
            <a:extLst>
              <a:ext uri="{FF2B5EF4-FFF2-40B4-BE49-F238E27FC236}">
                <a16:creationId xmlns:a16="http://schemas.microsoft.com/office/drawing/2014/main" id="{EE6FCDEB-F573-4645-80B5-8A91BDFC6BD0}"/>
              </a:ext>
            </a:extLst>
          </p:cNvPr>
          <p:cNvSpPr>
            <a:spLocks noGrp="1"/>
          </p:cNvSpPr>
          <p:nvPr>
            <p:ph sz="half" idx="1"/>
          </p:nvPr>
        </p:nvSpPr>
        <p:spPr>
          <a:xfrm>
            <a:off x="648931" y="2438401"/>
            <a:ext cx="3605571" cy="3779520"/>
          </a:xfrm>
        </p:spPr>
        <p:txBody>
          <a:bodyPr vert="horz" lIns="91440" tIns="45720" rIns="91440" bIns="45720" rtlCol="0">
            <a:normAutofit/>
          </a:bodyPr>
          <a:lstStyle/>
          <a:p>
            <a:r>
              <a:rPr lang="en-US" sz="1800" dirty="0" err="1"/>
              <a:t>Homowo</a:t>
            </a:r>
            <a:r>
              <a:rPr lang="en-US" sz="1800" dirty="0"/>
              <a:t> is in Accra (the capital).  It’s a celebration that started after a famine.  They prepare special food and celebrate in the streets, folk singing, libation pouring and litanies to the gods for  food.</a:t>
            </a:r>
          </a:p>
          <a:p>
            <a:r>
              <a:rPr lang="en-US" sz="1800" dirty="0" err="1"/>
              <a:t>Aboakyir</a:t>
            </a:r>
            <a:r>
              <a:rPr lang="en-US" sz="1800" dirty="0"/>
              <a:t> , celebrated in May.  It means “game catching”.  Two </a:t>
            </a:r>
            <a:r>
              <a:rPr lang="en-US" sz="1800" dirty="0" err="1"/>
              <a:t>Asafo</a:t>
            </a:r>
            <a:r>
              <a:rPr lang="en-US" sz="1800" dirty="0"/>
              <a:t> groups, </a:t>
            </a:r>
            <a:r>
              <a:rPr lang="en-US" sz="1800" dirty="0" err="1"/>
              <a:t>Tuafo</a:t>
            </a:r>
            <a:r>
              <a:rPr lang="en-US" sz="1800" dirty="0"/>
              <a:t> and </a:t>
            </a:r>
            <a:r>
              <a:rPr lang="en-US" sz="1800" dirty="0" err="1"/>
              <a:t>Denkyefo</a:t>
            </a:r>
            <a:r>
              <a:rPr lang="en-US" sz="1800" dirty="0"/>
              <a:t>, go on a procession into the forest for a competitive deer hunt (used to be a leopard hunt) </a:t>
            </a:r>
          </a:p>
          <a:p>
            <a:endParaRPr lang="en-US" sz="1800" dirty="0"/>
          </a:p>
        </p:txBody>
      </p:sp>
      <p:sp>
        <p:nvSpPr>
          <p:cNvPr id="11" name="Rectangle 10">
            <a:extLst>
              <a:ext uri="{FF2B5EF4-FFF2-40B4-BE49-F238E27FC236}">
                <a16:creationId xmlns:a16="http://schemas.microsoft.com/office/drawing/2014/main" id="{577D1452-F0B7-431E-9A24-D3F7103D851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39056" y="0"/>
            <a:ext cx="7552944" cy="6858000"/>
          </a:xfrm>
          <a:prstGeom prst="rect">
            <a:avLst/>
          </a:prstGeom>
          <a:solidFill>
            <a:srgbClr val="C8CA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20">
            <a:extLst>
              <a:ext uri="{FF2B5EF4-FFF2-40B4-BE49-F238E27FC236}">
                <a16:creationId xmlns:a16="http://schemas.microsoft.com/office/drawing/2014/main" id="{A660F4F9-5DF5-4F15-BE6A-CD8648BB114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18267" y="559407"/>
            <a:ext cx="6594522" cy="5739187"/>
          </a:xfrm>
          <a:prstGeom prst="roundRect">
            <a:avLst>
              <a:gd name="adj" fmla="val 0"/>
            </a:avLst>
          </a:prstGeom>
          <a:solidFill>
            <a:srgbClr val="FFFFFF"/>
          </a:solidFill>
          <a:ln w="9525">
            <a:solidFill>
              <a:srgbClr val="C8CACA"/>
            </a:solidFill>
          </a:ln>
          <a:effectLst>
            <a:outerShdw blurRad="57150" dist="19050" dir="5400000" algn="t" rotWithShape="0">
              <a:prstClr val="black">
                <a:alpha val="6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Content Placeholder 5" descr="A picture containing outdoor, table, food, person&#10;&#10;Description automatically generated">
            <a:extLst>
              <a:ext uri="{FF2B5EF4-FFF2-40B4-BE49-F238E27FC236}">
                <a16:creationId xmlns:a16="http://schemas.microsoft.com/office/drawing/2014/main" id="{E2A8247B-FB90-4E57-B108-16E66CBF2B4E}"/>
              </a:ext>
            </a:extLst>
          </p:cNvPr>
          <p:cNvPicPr>
            <a:picLocks noGrp="1" noChangeAspect="1"/>
          </p:cNvPicPr>
          <p:nvPr>
            <p:ph sz="half" idx="2"/>
          </p:nvPr>
        </p:nvPicPr>
        <p:blipFill rotWithShape="1">
          <a:blip r:embed="rId2">
            <a:extLst>
              <a:ext uri="{28A0092B-C50C-407E-A947-70E740481C1C}">
                <a14:useLocalDpi xmlns:a14="http://schemas.microsoft.com/office/drawing/2010/main" val="0"/>
              </a:ext>
            </a:extLst>
          </a:blip>
          <a:srcRect l="7533" r="15229" b="-2"/>
          <a:stretch/>
        </p:blipFill>
        <p:spPr>
          <a:xfrm>
            <a:off x="5283708" y="722376"/>
            <a:ext cx="6263640" cy="5413248"/>
          </a:xfrm>
          <a:prstGeom prst="rect">
            <a:avLst/>
          </a:prstGeom>
          <a:effectLst/>
        </p:spPr>
      </p:pic>
    </p:spTree>
    <p:extLst>
      <p:ext uri="{BB962C8B-B14F-4D97-AF65-F5344CB8AC3E}">
        <p14:creationId xmlns:p14="http://schemas.microsoft.com/office/powerpoint/2010/main" val="375215819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91292-C381-4CCF-BD8B-01091ADACF0B}"/>
              </a:ext>
            </a:extLst>
          </p:cNvPr>
          <p:cNvSpPr>
            <a:spLocks noGrp="1"/>
          </p:cNvSpPr>
          <p:nvPr>
            <p:ph type="title"/>
          </p:nvPr>
        </p:nvSpPr>
        <p:spPr/>
        <p:txBody>
          <a:bodyPr/>
          <a:lstStyle/>
          <a:p>
            <a:r>
              <a:rPr lang="en-US" dirty="0"/>
              <a:t>Current Events</a:t>
            </a:r>
          </a:p>
        </p:txBody>
      </p:sp>
      <p:sp>
        <p:nvSpPr>
          <p:cNvPr id="3" name="Text Placeholder 2">
            <a:extLst>
              <a:ext uri="{FF2B5EF4-FFF2-40B4-BE49-F238E27FC236}">
                <a16:creationId xmlns:a16="http://schemas.microsoft.com/office/drawing/2014/main" id="{BC5EBE42-1E65-40A8-B306-91FEEDF636E2}"/>
              </a:ext>
            </a:extLst>
          </p:cNvPr>
          <p:cNvSpPr>
            <a:spLocks noGrp="1"/>
          </p:cNvSpPr>
          <p:nvPr>
            <p:ph type="body" idx="1"/>
          </p:nvPr>
        </p:nvSpPr>
        <p:spPr/>
        <p:txBody>
          <a:bodyPr/>
          <a:lstStyle/>
          <a:p>
            <a:r>
              <a:rPr lang="en-US" dirty="0"/>
              <a:t>Political 	</a:t>
            </a:r>
          </a:p>
        </p:txBody>
      </p:sp>
      <p:sp>
        <p:nvSpPr>
          <p:cNvPr id="4" name="Content Placeholder 3">
            <a:extLst>
              <a:ext uri="{FF2B5EF4-FFF2-40B4-BE49-F238E27FC236}">
                <a16:creationId xmlns:a16="http://schemas.microsoft.com/office/drawing/2014/main" id="{7CE39F17-DDF6-47B5-B345-F533B3146C27}"/>
              </a:ext>
            </a:extLst>
          </p:cNvPr>
          <p:cNvSpPr>
            <a:spLocks noGrp="1"/>
          </p:cNvSpPr>
          <p:nvPr>
            <p:ph sz="half" idx="2"/>
          </p:nvPr>
        </p:nvSpPr>
        <p:spPr/>
        <p:txBody>
          <a:bodyPr/>
          <a:lstStyle/>
          <a:p>
            <a:endParaRPr lang="en-US"/>
          </a:p>
        </p:txBody>
      </p:sp>
      <p:sp>
        <p:nvSpPr>
          <p:cNvPr id="5" name="Text Placeholder 4">
            <a:extLst>
              <a:ext uri="{FF2B5EF4-FFF2-40B4-BE49-F238E27FC236}">
                <a16:creationId xmlns:a16="http://schemas.microsoft.com/office/drawing/2014/main" id="{0E0BFC5A-3C6D-4303-9B38-FF40770339A3}"/>
              </a:ext>
            </a:extLst>
          </p:cNvPr>
          <p:cNvSpPr>
            <a:spLocks noGrp="1"/>
          </p:cNvSpPr>
          <p:nvPr>
            <p:ph type="body" sz="quarter" idx="3"/>
          </p:nvPr>
        </p:nvSpPr>
        <p:spPr/>
        <p:txBody>
          <a:bodyPr/>
          <a:lstStyle/>
          <a:p>
            <a:r>
              <a:rPr lang="en-US" dirty="0"/>
              <a:t>Everyday Life</a:t>
            </a:r>
          </a:p>
        </p:txBody>
      </p:sp>
      <p:sp>
        <p:nvSpPr>
          <p:cNvPr id="6" name="Content Placeholder 5">
            <a:extLst>
              <a:ext uri="{FF2B5EF4-FFF2-40B4-BE49-F238E27FC236}">
                <a16:creationId xmlns:a16="http://schemas.microsoft.com/office/drawing/2014/main" id="{7D779EDB-2036-48D1-AE62-7AEA9547BD1D}"/>
              </a:ext>
            </a:extLst>
          </p:cNvPr>
          <p:cNvSpPr>
            <a:spLocks noGrp="1"/>
          </p:cNvSpPr>
          <p:nvPr>
            <p:ph sz="quarter" idx="4"/>
          </p:nvPr>
        </p:nvSpPr>
        <p:spPr/>
        <p:txBody>
          <a:bodyPr/>
          <a:lstStyle/>
          <a:p>
            <a:endParaRPr lang="en-US"/>
          </a:p>
        </p:txBody>
      </p:sp>
    </p:spTree>
    <p:extLst>
      <p:ext uri="{BB962C8B-B14F-4D97-AF65-F5344CB8AC3E}">
        <p14:creationId xmlns:p14="http://schemas.microsoft.com/office/powerpoint/2010/main" val="3782862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 name="Rectangle 9">
            <a:extLst>
              <a:ext uri="{FF2B5EF4-FFF2-40B4-BE49-F238E27FC236}">
                <a16:creationId xmlns:a16="http://schemas.microsoft.com/office/drawing/2014/main" id="{A3BAF07C-C39E-42EB-BB22-8D46691D97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3061" cy="6858000"/>
          </a:xfrm>
          <a:prstGeom prst="rect">
            <a:avLst/>
          </a:prstGeom>
          <a:solidFill>
            <a:schemeClr val="bg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11">
            <a:extLst>
              <a:ext uri="{FF2B5EF4-FFF2-40B4-BE49-F238E27FC236}">
                <a16:creationId xmlns:a16="http://schemas.microsoft.com/office/drawing/2014/main" id="{D8E9CF54-0466-4261-9E62-0249E60E188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29674" y="-59376"/>
            <a:ext cx="12515851" cy="6923798"/>
            <a:chOff x="-329674" y="-51881"/>
            <a:chExt cx="12515851" cy="6923798"/>
          </a:xfrm>
        </p:grpSpPr>
        <p:sp>
          <p:nvSpPr>
            <p:cNvPr id="13" name="Freeform 5">
              <a:extLst>
                <a:ext uri="{FF2B5EF4-FFF2-40B4-BE49-F238E27FC236}">
                  <a16:creationId xmlns:a16="http://schemas.microsoft.com/office/drawing/2014/main" id="{33E32106-E8B1-4F76-9EE6-58537738A3C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4" name="Freeform 6">
              <a:extLst>
                <a:ext uri="{FF2B5EF4-FFF2-40B4-BE49-F238E27FC236}">
                  <a16:creationId xmlns:a16="http://schemas.microsoft.com/office/drawing/2014/main" id="{C32C2C46-A045-44FB-8A74-5EBD650C278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33" name="Freeform 7">
              <a:extLst>
                <a:ext uri="{FF2B5EF4-FFF2-40B4-BE49-F238E27FC236}">
                  <a16:creationId xmlns:a16="http://schemas.microsoft.com/office/drawing/2014/main" id="{6A76F79C-6683-4940-BCF7-4BCCCEE4068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16" name="Freeform 8">
              <a:extLst>
                <a:ext uri="{FF2B5EF4-FFF2-40B4-BE49-F238E27FC236}">
                  <a16:creationId xmlns:a16="http://schemas.microsoft.com/office/drawing/2014/main" id="{FF4675A3-6D07-4B1F-9BFC-AEBEA1AD067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7" name="Freeform 9">
              <a:extLst>
                <a:ext uri="{FF2B5EF4-FFF2-40B4-BE49-F238E27FC236}">
                  <a16:creationId xmlns:a16="http://schemas.microsoft.com/office/drawing/2014/main" id="{765E127A-B6B7-4B1D-B7BD-6C8C969D29C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8" name="Freeform 10">
              <a:extLst>
                <a:ext uri="{FF2B5EF4-FFF2-40B4-BE49-F238E27FC236}">
                  <a16:creationId xmlns:a16="http://schemas.microsoft.com/office/drawing/2014/main" id="{3BCA9D9E-C72C-4751-BFA9-10B85CACE3C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9" name="Freeform 11">
              <a:extLst>
                <a:ext uri="{FF2B5EF4-FFF2-40B4-BE49-F238E27FC236}">
                  <a16:creationId xmlns:a16="http://schemas.microsoft.com/office/drawing/2014/main" id="{080C708C-69BF-441B-AB75-C98160ED06D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0" name="Freeform 12">
              <a:extLst>
                <a:ext uri="{FF2B5EF4-FFF2-40B4-BE49-F238E27FC236}">
                  <a16:creationId xmlns:a16="http://schemas.microsoft.com/office/drawing/2014/main" id="{3E79964E-F8F1-4763-8892-7BC3DAE306E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1" name="Freeform 13">
              <a:extLst>
                <a:ext uri="{FF2B5EF4-FFF2-40B4-BE49-F238E27FC236}">
                  <a16:creationId xmlns:a16="http://schemas.microsoft.com/office/drawing/2014/main" id="{FE09592A-FCC9-4AE5-BA0B-730C6F3BBE9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22" name="Freeform 14">
              <a:extLst>
                <a:ext uri="{FF2B5EF4-FFF2-40B4-BE49-F238E27FC236}">
                  <a16:creationId xmlns:a16="http://schemas.microsoft.com/office/drawing/2014/main" id="{96448994-820C-4BC1-ABF3-4579C6F99A6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23" name="Freeform 15">
              <a:extLst>
                <a:ext uri="{FF2B5EF4-FFF2-40B4-BE49-F238E27FC236}">
                  <a16:creationId xmlns:a16="http://schemas.microsoft.com/office/drawing/2014/main" id="{9BB0D192-565A-42B9-B292-CC032D71A6A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35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24" name="Freeform 16">
              <a:extLst>
                <a:ext uri="{FF2B5EF4-FFF2-40B4-BE49-F238E27FC236}">
                  <a16:creationId xmlns:a16="http://schemas.microsoft.com/office/drawing/2014/main" id="{6D1CA09C-5F40-4E92-A7E9-D1FCEE51283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35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25" name="Freeform 17">
              <a:extLst>
                <a:ext uri="{FF2B5EF4-FFF2-40B4-BE49-F238E27FC236}">
                  <a16:creationId xmlns:a16="http://schemas.microsoft.com/office/drawing/2014/main" id="{379F5AA5-2E14-4880-A5A6-07AEF2AD89D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6" name="Freeform 18">
              <a:extLst>
                <a:ext uri="{FF2B5EF4-FFF2-40B4-BE49-F238E27FC236}">
                  <a16:creationId xmlns:a16="http://schemas.microsoft.com/office/drawing/2014/main" id="{EF14BD32-D239-4DA3-98B3-7752073657C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7" name="Freeform 19">
              <a:extLst>
                <a:ext uri="{FF2B5EF4-FFF2-40B4-BE49-F238E27FC236}">
                  <a16:creationId xmlns:a16="http://schemas.microsoft.com/office/drawing/2014/main" id="{CF07B250-E5E4-4624-9BD7-8D513A67B73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8" name="Freeform 20">
              <a:extLst>
                <a:ext uri="{FF2B5EF4-FFF2-40B4-BE49-F238E27FC236}">
                  <a16:creationId xmlns:a16="http://schemas.microsoft.com/office/drawing/2014/main" id="{BCC5D120-7C8C-4290-865C-4EE6E4F245F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9" name="Freeform 21">
              <a:extLst>
                <a:ext uri="{FF2B5EF4-FFF2-40B4-BE49-F238E27FC236}">
                  <a16:creationId xmlns:a16="http://schemas.microsoft.com/office/drawing/2014/main" id="{C24688C6-CAE5-4EF2-B2BA-A138DA0A24B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30" name="Freeform 22">
              <a:extLst>
                <a:ext uri="{FF2B5EF4-FFF2-40B4-BE49-F238E27FC236}">
                  <a16:creationId xmlns:a16="http://schemas.microsoft.com/office/drawing/2014/main" id="{6BD31099-7C13-4901-A04F-632B1CD8462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31" name="Freeform 23">
              <a:extLst>
                <a:ext uri="{FF2B5EF4-FFF2-40B4-BE49-F238E27FC236}">
                  <a16:creationId xmlns:a16="http://schemas.microsoft.com/office/drawing/2014/main" id="{679F5FF7-82B2-4033-8FBE-63170C93783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sp>
        <p:nvSpPr>
          <p:cNvPr id="2" name="Title 1">
            <a:extLst>
              <a:ext uri="{FF2B5EF4-FFF2-40B4-BE49-F238E27FC236}">
                <a16:creationId xmlns:a16="http://schemas.microsoft.com/office/drawing/2014/main" id="{B21E2951-4715-4797-94CC-9ED54D62E5A2}"/>
              </a:ext>
            </a:extLst>
          </p:cNvPr>
          <p:cNvSpPr>
            <a:spLocks noGrp="1"/>
          </p:cNvSpPr>
          <p:nvPr>
            <p:ph type="ctrTitle"/>
          </p:nvPr>
        </p:nvSpPr>
        <p:spPr>
          <a:xfrm>
            <a:off x="888630" y="4760132"/>
            <a:ext cx="5093596" cy="1777829"/>
          </a:xfrm>
        </p:spPr>
        <p:txBody>
          <a:bodyPr vert="horz" lIns="91440" tIns="45720" rIns="91440" bIns="45720" rtlCol="0" anchor="ctr">
            <a:normAutofit/>
          </a:bodyPr>
          <a:lstStyle/>
          <a:p>
            <a:pPr algn="r"/>
            <a:r>
              <a:rPr lang="en-US" sz="4000"/>
              <a:t>Nigeria</a:t>
            </a:r>
          </a:p>
        </p:txBody>
      </p:sp>
      <p:pic>
        <p:nvPicPr>
          <p:cNvPr id="5" name="Picture 4" descr="A close up of a logo&#10;&#10;Description automatically generated">
            <a:extLst>
              <a:ext uri="{FF2B5EF4-FFF2-40B4-BE49-F238E27FC236}">
                <a16:creationId xmlns:a16="http://schemas.microsoft.com/office/drawing/2014/main" id="{14C15543-D093-49D8-A454-9DCCAC5B00A5}"/>
              </a:ext>
            </a:extLst>
          </p:cNvPr>
          <p:cNvPicPr>
            <a:picLocks noChangeAspect="1"/>
          </p:cNvPicPr>
          <p:nvPr/>
        </p:nvPicPr>
        <p:blipFill rotWithShape="1">
          <a:blip r:embed="rId2">
            <a:extLst>
              <a:ext uri="{28A0092B-C50C-407E-A947-70E740481C1C}">
                <a14:useLocalDpi xmlns:a14="http://schemas.microsoft.com/office/drawing/2010/main" val="0"/>
              </a:ext>
            </a:extLst>
          </a:blip>
          <a:srcRect t="11803" b="12804"/>
          <a:stretch/>
        </p:blipFill>
        <p:spPr>
          <a:xfrm>
            <a:off x="20" y="2872"/>
            <a:ext cx="12191980" cy="4595954"/>
          </a:xfrm>
          <a:custGeom>
            <a:avLst/>
            <a:gdLst/>
            <a:ahLst/>
            <a:cxnLst/>
            <a:rect l="l" t="t" r="r" b="b"/>
            <a:pathLst>
              <a:path w="12192000" h="4621300">
                <a:moveTo>
                  <a:pt x="0" y="0"/>
                </a:moveTo>
                <a:lnTo>
                  <a:pt x="12192000" y="0"/>
                </a:lnTo>
                <a:lnTo>
                  <a:pt x="12192000" y="3104412"/>
                </a:lnTo>
                <a:lnTo>
                  <a:pt x="12192000" y="3296537"/>
                </a:lnTo>
                <a:lnTo>
                  <a:pt x="12192000" y="4272355"/>
                </a:lnTo>
                <a:lnTo>
                  <a:pt x="12113803" y="4280638"/>
                </a:lnTo>
                <a:cubicBezTo>
                  <a:pt x="10139508" y="4478587"/>
                  <a:pt x="8237152" y="4571590"/>
                  <a:pt x="6753597" y="4604195"/>
                </a:cubicBezTo>
                <a:cubicBezTo>
                  <a:pt x="4940362" y="4644044"/>
                  <a:pt x="2657278" y="4624714"/>
                  <a:pt x="400746" y="4432852"/>
                </a:cubicBezTo>
                <a:lnTo>
                  <a:pt x="0" y="4395876"/>
                </a:lnTo>
                <a:lnTo>
                  <a:pt x="0" y="3296537"/>
                </a:lnTo>
                <a:lnTo>
                  <a:pt x="0" y="3104412"/>
                </a:lnTo>
                <a:close/>
              </a:path>
            </a:pathLst>
          </a:custGeom>
        </p:spPr>
      </p:pic>
      <p:sp>
        <p:nvSpPr>
          <p:cNvPr id="3" name="Subtitle 2">
            <a:extLst>
              <a:ext uri="{FF2B5EF4-FFF2-40B4-BE49-F238E27FC236}">
                <a16:creationId xmlns:a16="http://schemas.microsoft.com/office/drawing/2014/main" id="{A7390020-4849-4F1B-9531-E73219106518}"/>
              </a:ext>
            </a:extLst>
          </p:cNvPr>
          <p:cNvSpPr>
            <a:spLocks noGrp="1"/>
          </p:cNvSpPr>
          <p:nvPr>
            <p:ph type="subTitle" idx="1"/>
          </p:nvPr>
        </p:nvSpPr>
        <p:spPr>
          <a:xfrm>
            <a:off x="6226706" y="4767660"/>
            <a:ext cx="5173613" cy="1770300"/>
          </a:xfrm>
        </p:spPr>
        <p:txBody>
          <a:bodyPr vert="horz" lIns="91440" tIns="45720" rIns="91440" bIns="45720" rtlCol="0" anchor="ctr">
            <a:normAutofit/>
          </a:bodyPr>
          <a:lstStyle/>
          <a:p>
            <a:pPr indent="-228600" algn="l">
              <a:buFont typeface="Arial" panose="020B0604020202020204" pitchFamily="34" charset="0"/>
              <a:buChar char="•"/>
            </a:pPr>
            <a:r>
              <a:rPr lang="en-US" sz="900"/>
              <a:t>Things We Will Learn:</a:t>
            </a:r>
          </a:p>
          <a:p>
            <a:pPr indent="-228600" algn="l">
              <a:buFont typeface="Arial" panose="020B0604020202020204" pitchFamily="34" charset="0"/>
              <a:buChar char="•"/>
            </a:pPr>
            <a:r>
              <a:rPr lang="en-US" sz="900"/>
              <a:t>Geography</a:t>
            </a:r>
          </a:p>
          <a:p>
            <a:pPr indent="-228600" algn="l">
              <a:buFont typeface="Arial" panose="020B0604020202020204" pitchFamily="34" charset="0"/>
              <a:buChar char="•"/>
            </a:pPr>
            <a:r>
              <a:rPr lang="en-US" sz="900"/>
              <a:t>Language</a:t>
            </a:r>
          </a:p>
          <a:p>
            <a:pPr indent="-228600" algn="l">
              <a:buFont typeface="Arial" panose="020B0604020202020204" pitchFamily="34" charset="0"/>
              <a:buChar char="•"/>
            </a:pPr>
            <a:r>
              <a:rPr lang="en-US" sz="900"/>
              <a:t>Advancements for the World</a:t>
            </a:r>
          </a:p>
          <a:p>
            <a:pPr indent="-228600" algn="l">
              <a:buFont typeface="Arial" panose="020B0604020202020204" pitchFamily="34" charset="0"/>
              <a:buChar char="•"/>
            </a:pPr>
            <a:r>
              <a:rPr lang="en-US" sz="900"/>
              <a:t>History</a:t>
            </a:r>
          </a:p>
          <a:p>
            <a:pPr indent="-228600" algn="l">
              <a:buFont typeface="Arial" panose="020B0604020202020204" pitchFamily="34" charset="0"/>
              <a:buChar char="•"/>
            </a:pPr>
            <a:r>
              <a:rPr lang="en-US" sz="900"/>
              <a:t>Culture</a:t>
            </a:r>
          </a:p>
          <a:p>
            <a:pPr indent="-228600" algn="l">
              <a:buFont typeface="Arial" panose="020B0604020202020204" pitchFamily="34" charset="0"/>
              <a:buChar char="•"/>
            </a:pPr>
            <a:r>
              <a:rPr lang="en-US" sz="900"/>
              <a:t>Current Events</a:t>
            </a:r>
          </a:p>
          <a:p>
            <a:pPr indent="-228600" algn="l">
              <a:buFont typeface="Arial" panose="020B0604020202020204" pitchFamily="34" charset="0"/>
              <a:buChar char="•"/>
            </a:pPr>
            <a:endParaRPr lang="en-US" sz="900"/>
          </a:p>
        </p:txBody>
      </p:sp>
    </p:spTree>
    <p:extLst>
      <p:ext uri="{BB962C8B-B14F-4D97-AF65-F5344CB8AC3E}">
        <p14:creationId xmlns:p14="http://schemas.microsoft.com/office/powerpoint/2010/main" val="410739582"/>
      </p:ext>
    </p:extLst>
  </p:cSld>
  <p:clrMapOvr>
    <a:overrideClrMapping bg1="dk1" tx1="lt1" bg2="dk2" tx2="lt2" accent1="accent1" accent2="accent2" accent3="accent3" accent4="accent4" accent5="accent5" accent6="accent6" hlink="hlink" folHlink="folHlink"/>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E9BF5A-8B4E-49A7-95FB-B103D8343A2C}"/>
              </a:ext>
            </a:extLst>
          </p:cNvPr>
          <p:cNvSpPr>
            <a:spLocks noGrp="1"/>
          </p:cNvSpPr>
          <p:nvPr>
            <p:ph type="title"/>
          </p:nvPr>
        </p:nvSpPr>
        <p:spPr/>
        <p:txBody>
          <a:bodyPr/>
          <a:lstStyle/>
          <a:p>
            <a:r>
              <a:rPr lang="en-US" dirty="0"/>
              <a:t>Main Facts</a:t>
            </a:r>
          </a:p>
        </p:txBody>
      </p:sp>
      <p:sp>
        <p:nvSpPr>
          <p:cNvPr id="3" name="Content Placeholder 2">
            <a:extLst>
              <a:ext uri="{FF2B5EF4-FFF2-40B4-BE49-F238E27FC236}">
                <a16:creationId xmlns:a16="http://schemas.microsoft.com/office/drawing/2014/main" id="{BFFE36C5-B7B1-41F9-AFF0-7C8BEFE5DB7C}"/>
              </a:ext>
            </a:extLst>
          </p:cNvPr>
          <p:cNvSpPr>
            <a:spLocks noGrp="1"/>
          </p:cNvSpPr>
          <p:nvPr>
            <p:ph sz="half" idx="1"/>
          </p:nvPr>
        </p:nvSpPr>
        <p:spPr/>
        <p:txBody>
          <a:bodyPr>
            <a:normAutofit fontScale="92500"/>
          </a:bodyPr>
          <a:lstStyle/>
          <a:p>
            <a:r>
              <a:rPr lang="en-US" dirty="0"/>
              <a:t>Capital: Abuja</a:t>
            </a:r>
          </a:p>
          <a:p>
            <a:r>
              <a:rPr lang="en-US" dirty="0"/>
              <a:t>Language: English and variations of English</a:t>
            </a:r>
          </a:p>
          <a:p>
            <a:r>
              <a:rPr lang="en-US" dirty="0"/>
              <a:t>Exports: Petroleum</a:t>
            </a:r>
          </a:p>
          <a:p>
            <a:r>
              <a:rPr lang="en-US" dirty="0"/>
              <a:t>Fun Facts most populous country in Africa.  500 indigenous languages are spoken throughout.</a:t>
            </a:r>
          </a:p>
          <a:p>
            <a:r>
              <a:rPr lang="en-US" dirty="0"/>
              <a:t>Home to the richest man in Africa</a:t>
            </a:r>
          </a:p>
          <a:p>
            <a:r>
              <a:rPr lang="en-US" dirty="0"/>
              <a:t>250 ethnic groups</a:t>
            </a:r>
          </a:p>
          <a:p>
            <a:endParaRPr lang="en-US" dirty="0"/>
          </a:p>
        </p:txBody>
      </p:sp>
      <p:pic>
        <p:nvPicPr>
          <p:cNvPr id="6" name="Content Placeholder 5" descr="A close up of a logo&#10;&#10;Description automatically generated">
            <a:extLst>
              <a:ext uri="{FF2B5EF4-FFF2-40B4-BE49-F238E27FC236}">
                <a16:creationId xmlns:a16="http://schemas.microsoft.com/office/drawing/2014/main" id="{B67CFD8A-9638-40D7-8374-B74C8130BED3}"/>
              </a:ext>
            </a:extLst>
          </p:cNvPr>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858000" y="2096294"/>
            <a:ext cx="3810000" cy="3810000"/>
          </a:xfrm>
        </p:spPr>
      </p:pic>
    </p:spTree>
    <p:extLst>
      <p:ext uri="{BB962C8B-B14F-4D97-AF65-F5344CB8AC3E}">
        <p14:creationId xmlns:p14="http://schemas.microsoft.com/office/powerpoint/2010/main" val="61537551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7A2CD6-F727-44E2-9D69-2E252ABC53BD}"/>
              </a:ext>
            </a:extLst>
          </p:cNvPr>
          <p:cNvSpPr>
            <a:spLocks noGrp="1"/>
          </p:cNvSpPr>
          <p:nvPr>
            <p:ph type="title"/>
          </p:nvPr>
        </p:nvSpPr>
        <p:spPr/>
        <p:txBody>
          <a:bodyPr/>
          <a:lstStyle/>
          <a:p>
            <a:r>
              <a:rPr lang="en-US" dirty="0"/>
              <a:t>Country on Map</a:t>
            </a:r>
          </a:p>
        </p:txBody>
      </p:sp>
      <p:pic>
        <p:nvPicPr>
          <p:cNvPr id="5" name="Content Placeholder 4" descr="A picture containing text, map&#10;&#10;Description automatically generated">
            <a:extLst>
              <a:ext uri="{FF2B5EF4-FFF2-40B4-BE49-F238E27FC236}">
                <a16:creationId xmlns:a16="http://schemas.microsoft.com/office/drawing/2014/main" id="{928300E9-1A40-46D4-9B1E-29D308AE5767}"/>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068262" y="1825625"/>
            <a:ext cx="4055476" cy="4351338"/>
          </a:xfrm>
        </p:spPr>
      </p:pic>
    </p:spTree>
    <p:extLst>
      <p:ext uri="{BB962C8B-B14F-4D97-AF65-F5344CB8AC3E}">
        <p14:creationId xmlns:p14="http://schemas.microsoft.com/office/powerpoint/2010/main" val="37173803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823925-04C1-4E4A-9F66-333098CD072F}"/>
              </a:ext>
            </a:extLst>
          </p:cNvPr>
          <p:cNvSpPr>
            <a:spLocks noGrp="1"/>
          </p:cNvSpPr>
          <p:nvPr>
            <p:ph type="title"/>
          </p:nvPr>
        </p:nvSpPr>
        <p:spPr/>
        <p:txBody>
          <a:bodyPr/>
          <a:lstStyle/>
          <a:p>
            <a:r>
              <a:rPr lang="en-US" dirty="0"/>
              <a:t>Country Geography</a:t>
            </a:r>
          </a:p>
        </p:txBody>
      </p:sp>
      <p:sp>
        <p:nvSpPr>
          <p:cNvPr id="3" name="Content Placeholder 2">
            <a:extLst>
              <a:ext uri="{FF2B5EF4-FFF2-40B4-BE49-F238E27FC236}">
                <a16:creationId xmlns:a16="http://schemas.microsoft.com/office/drawing/2014/main" id="{EAE4F483-2946-43B9-84CA-9E6CF1509924}"/>
              </a:ext>
            </a:extLst>
          </p:cNvPr>
          <p:cNvSpPr>
            <a:spLocks noGrp="1"/>
          </p:cNvSpPr>
          <p:nvPr>
            <p:ph sz="half" idx="1"/>
          </p:nvPr>
        </p:nvSpPr>
        <p:spPr/>
        <p:txBody>
          <a:bodyPr/>
          <a:lstStyle/>
          <a:p>
            <a:r>
              <a:rPr lang="en-US" dirty="0"/>
              <a:t>Map </a:t>
            </a:r>
            <a:r>
              <a:rPr lang="en-US" dirty="0">
                <a:sym typeface="Wingdings" panose="05000000000000000000" pitchFamily="2" charset="2"/>
              </a:rPr>
              <a:t>Longitude and Latitude: 8.4606 N, 11.7799 W</a:t>
            </a:r>
          </a:p>
          <a:p>
            <a:r>
              <a:rPr lang="en-US" dirty="0">
                <a:sym typeface="Wingdings" panose="05000000000000000000" pitchFamily="2" charset="2"/>
              </a:rPr>
              <a:t>Major Mountains, Rivers and Other Geographic sites: Lumley Beach, </a:t>
            </a:r>
            <a:r>
              <a:rPr lang="en-US" dirty="0" err="1">
                <a:sym typeface="Wingdings" panose="05000000000000000000" pitchFamily="2" charset="2"/>
              </a:rPr>
              <a:t>Oatmba</a:t>
            </a:r>
            <a:r>
              <a:rPr lang="en-US" dirty="0">
                <a:sym typeface="Wingdings" panose="05000000000000000000" pitchFamily="2" charset="2"/>
              </a:rPr>
              <a:t> </a:t>
            </a:r>
            <a:r>
              <a:rPr lang="en-US" dirty="0" err="1">
                <a:sym typeface="Wingdings" panose="05000000000000000000" pitchFamily="2" charset="2"/>
              </a:rPr>
              <a:t>Kilimi</a:t>
            </a:r>
            <a:r>
              <a:rPr lang="en-US" dirty="0">
                <a:sym typeface="Wingdings" panose="05000000000000000000" pitchFamily="2" charset="2"/>
              </a:rPr>
              <a:t> National Park, Bunce Island, Mount </a:t>
            </a:r>
            <a:r>
              <a:rPr lang="en-US" dirty="0" err="1">
                <a:sym typeface="Wingdings" panose="05000000000000000000" pitchFamily="2" charset="2"/>
              </a:rPr>
              <a:t>Bintumani</a:t>
            </a:r>
            <a:r>
              <a:rPr lang="en-US" dirty="0">
                <a:sym typeface="Wingdings" panose="05000000000000000000" pitchFamily="2" charset="2"/>
              </a:rPr>
              <a:t>, Loma Mountains</a:t>
            </a:r>
            <a:endParaRPr lang="en-US" dirty="0"/>
          </a:p>
        </p:txBody>
      </p:sp>
      <p:pic>
        <p:nvPicPr>
          <p:cNvPr id="6" name="Content Placeholder 5" descr="A close up of a map&#10;&#10;Description automatically generated">
            <a:extLst>
              <a:ext uri="{FF2B5EF4-FFF2-40B4-BE49-F238E27FC236}">
                <a16:creationId xmlns:a16="http://schemas.microsoft.com/office/drawing/2014/main" id="{B342BCEA-2BCB-41DA-9477-CC08BCD907BE}"/>
              </a:ext>
            </a:extLst>
          </p:cNvPr>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7748587" y="2877344"/>
            <a:ext cx="2028825" cy="2247900"/>
          </a:xfrm>
        </p:spPr>
      </p:pic>
    </p:spTree>
    <p:extLst>
      <p:ext uri="{BB962C8B-B14F-4D97-AF65-F5344CB8AC3E}">
        <p14:creationId xmlns:p14="http://schemas.microsoft.com/office/powerpoint/2010/main" val="83590205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823925-04C1-4E4A-9F66-333098CD072F}"/>
              </a:ext>
            </a:extLst>
          </p:cNvPr>
          <p:cNvSpPr>
            <a:spLocks noGrp="1"/>
          </p:cNvSpPr>
          <p:nvPr>
            <p:ph type="title"/>
          </p:nvPr>
        </p:nvSpPr>
        <p:spPr/>
        <p:txBody>
          <a:bodyPr/>
          <a:lstStyle/>
          <a:p>
            <a:r>
              <a:rPr lang="en-US" dirty="0"/>
              <a:t>Country Geography</a:t>
            </a:r>
          </a:p>
        </p:txBody>
      </p:sp>
      <p:sp>
        <p:nvSpPr>
          <p:cNvPr id="3" name="Content Placeholder 2">
            <a:extLst>
              <a:ext uri="{FF2B5EF4-FFF2-40B4-BE49-F238E27FC236}">
                <a16:creationId xmlns:a16="http://schemas.microsoft.com/office/drawing/2014/main" id="{EAE4F483-2946-43B9-84CA-9E6CF1509924}"/>
              </a:ext>
            </a:extLst>
          </p:cNvPr>
          <p:cNvSpPr>
            <a:spLocks noGrp="1"/>
          </p:cNvSpPr>
          <p:nvPr>
            <p:ph sz="half" idx="1"/>
          </p:nvPr>
        </p:nvSpPr>
        <p:spPr/>
        <p:txBody>
          <a:bodyPr/>
          <a:lstStyle/>
          <a:p>
            <a:r>
              <a:rPr lang="en-US" dirty="0">
                <a:sym typeface="Wingdings" panose="05000000000000000000" pitchFamily="2" charset="2"/>
              </a:rPr>
              <a:t>Longitude and Latitude: 9.0820N, 8.6753 E</a:t>
            </a:r>
          </a:p>
          <a:p>
            <a:r>
              <a:rPr lang="en-US" dirty="0">
                <a:sym typeface="Wingdings" panose="05000000000000000000" pitchFamily="2" charset="2"/>
              </a:rPr>
              <a:t>Major Mountains, Rivers and Other Geographic sites: Adamawa highlands, </a:t>
            </a:r>
            <a:r>
              <a:rPr lang="en-US" dirty="0" err="1">
                <a:sym typeface="Wingdings" panose="05000000000000000000" pitchFamily="2" charset="2"/>
              </a:rPr>
              <a:t>Mambilla</a:t>
            </a:r>
            <a:r>
              <a:rPr lang="en-US" dirty="0">
                <a:sym typeface="Wingdings" panose="05000000000000000000" pitchFamily="2" charset="2"/>
              </a:rPr>
              <a:t> Plateau, Niger River, </a:t>
            </a:r>
            <a:r>
              <a:rPr lang="en-US" dirty="0" err="1">
                <a:sym typeface="Wingdings" panose="05000000000000000000" pitchFamily="2" charset="2"/>
              </a:rPr>
              <a:t>Obudu</a:t>
            </a:r>
            <a:r>
              <a:rPr lang="en-US" dirty="0">
                <a:sym typeface="Wingdings" panose="05000000000000000000" pitchFamily="2" charset="2"/>
              </a:rPr>
              <a:t> Plateau, </a:t>
            </a:r>
            <a:r>
              <a:rPr lang="en-US" dirty="0" err="1">
                <a:sym typeface="Wingdings" panose="05000000000000000000" pitchFamily="2" charset="2"/>
              </a:rPr>
              <a:t>Aso</a:t>
            </a:r>
            <a:r>
              <a:rPr lang="en-US" dirty="0">
                <a:sym typeface="Wingdings" panose="05000000000000000000" pitchFamily="2" charset="2"/>
              </a:rPr>
              <a:t> Rock</a:t>
            </a:r>
            <a:endParaRPr lang="en-US" dirty="0"/>
          </a:p>
        </p:txBody>
      </p:sp>
      <p:pic>
        <p:nvPicPr>
          <p:cNvPr id="6" name="Content Placeholder 5" descr="A close up of a map&#10;&#10;Description automatically generated">
            <a:extLst>
              <a:ext uri="{FF2B5EF4-FFF2-40B4-BE49-F238E27FC236}">
                <a16:creationId xmlns:a16="http://schemas.microsoft.com/office/drawing/2014/main" id="{BB8B1A02-1583-404C-9993-89693C04CC5F}"/>
              </a:ext>
            </a:extLst>
          </p:cNvPr>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172200" y="2062876"/>
            <a:ext cx="5181600" cy="3876835"/>
          </a:xfrm>
        </p:spPr>
      </p:pic>
    </p:spTree>
    <p:extLst>
      <p:ext uri="{BB962C8B-B14F-4D97-AF65-F5344CB8AC3E}">
        <p14:creationId xmlns:p14="http://schemas.microsoft.com/office/powerpoint/2010/main" val="146583884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Content Placeholder 5" descr="A mountain in the background&#10;&#10;Description automatically generated">
            <a:extLst>
              <a:ext uri="{FF2B5EF4-FFF2-40B4-BE49-F238E27FC236}">
                <a16:creationId xmlns:a16="http://schemas.microsoft.com/office/drawing/2014/main" id="{2C3C592B-F9EE-41AE-B279-D02CC6449D60}"/>
              </a:ext>
            </a:extLst>
          </p:cNvPr>
          <p:cNvPicPr>
            <a:picLocks noGrp="1" noChangeAspect="1"/>
          </p:cNvPicPr>
          <p:nvPr>
            <p:ph sz="half" idx="2"/>
          </p:nvPr>
        </p:nvPicPr>
        <p:blipFill rotWithShape="1">
          <a:blip r:embed="rId2">
            <a:extLst>
              <a:ext uri="{28A0092B-C50C-407E-A947-70E740481C1C}">
                <a14:useLocalDpi xmlns:a14="http://schemas.microsoft.com/office/drawing/2010/main" val="0"/>
              </a:ext>
            </a:extLst>
          </a:blip>
          <a:srcRect t="12110"/>
          <a:stretch/>
        </p:blipFill>
        <p:spPr>
          <a:xfrm>
            <a:off x="-1" y="10"/>
            <a:ext cx="12192000" cy="6857990"/>
          </a:xfrm>
          <a:prstGeom prst="rect">
            <a:avLst/>
          </a:prstGeom>
        </p:spPr>
      </p:pic>
      <p:sp>
        <p:nvSpPr>
          <p:cNvPr id="11" name="Freeform 5">
            <a:extLst>
              <a:ext uri="{FF2B5EF4-FFF2-40B4-BE49-F238E27FC236}">
                <a16:creationId xmlns:a16="http://schemas.microsoft.com/office/drawing/2014/main" id="{3CD9DF72-87A3-404E-A828-84CBF11A83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flipH="1">
            <a:off x="0" y="998175"/>
            <a:ext cx="6017172" cy="5859825"/>
          </a:xfrm>
          <a:custGeom>
            <a:avLst/>
            <a:gdLst>
              <a:gd name="T0" fmla="*/ 1333 w 1333"/>
              <a:gd name="T1" fmla="*/ 1031 h 1298"/>
              <a:gd name="T2" fmla="*/ 1333 w 1333"/>
              <a:gd name="T3" fmla="*/ 380 h 1298"/>
              <a:gd name="T4" fmla="*/ 706 w 1333"/>
              <a:gd name="T5" fmla="*/ 0 h 1298"/>
              <a:gd name="T6" fmla="*/ 0 w 1333"/>
              <a:gd name="T7" fmla="*/ 706 h 1298"/>
              <a:gd name="T8" fmla="*/ 323 w 1333"/>
              <a:gd name="T9" fmla="*/ 1298 h 1298"/>
              <a:gd name="T10" fmla="*/ 1090 w 1333"/>
              <a:gd name="T11" fmla="*/ 1298 h 1298"/>
              <a:gd name="T12" fmla="*/ 1333 w 1333"/>
              <a:gd name="T13" fmla="*/ 1031 h 1298"/>
            </a:gdLst>
            <a:ahLst/>
            <a:cxnLst>
              <a:cxn ang="0">
                <a:pos x="T0" y="T1"/>
              </a:cxn>
              <a:cxn ang="0">
                <a:pos x="T2" y="T3"/>
              </a:cxn>
              <a:cxn ang="0">
                <a:pos x="T4" y="T5"/>
              </a:cxn>
              <a:cxn ang="0">
                <a:pos x="T6" y="T7"/>
              </a:cxn>
              <a:cxn ang="0">
                <a:pos x="T8" y="T9"/>
              </a:cxn>
              <a:cxn ang="0">
                <a:pos x="T10" y="T11"/>
              </a:cxn>
              <a:cxn ang="0">
                <a:pos x="T12" y="T13"/>
              </a:cxn>
            </a:cxnLst>
            <a:rect l="0" t="0" r="r" b="b"/>
            <a:pathLst>
              <a:path w="1333" h="1298">
                <a:moveTo>
                  <a:pt x="1333" y="1031"/>
                </a:moveTo>
                <a:cubicBezTo>
                  <a:pt x="1333" y="380"/>
                  <a:pt x="1333" y="380"/>
                  <a:pt x="1333" y="380"/>
                </a:cubicBezTo>
                <a:cubicBezTo>
                  <a:pt x="1215" y="154"/>
                  <a:pt x="979" y="0"/>
                  <a:pt x="706" y="0"/>
                </a:cubicBezTo>
                <a:cubicBezTo>
                  <a:pt x="317" y="0"/>
                  <a:pt x="0" y="316"/>
                  <a:pt x="0" y="706"/>
                </a:cubicBezTo>
                <a:cubicBezTo>
                  <a:pt x="0" y="954"/>
                  <a:pt x="129" y="1172"/>
                  <a:pt x="323" y="1298"/>
                </a:cubicBezTo>
                <a:cubicBezTo>
                  <a:pt x="1090" y="1298"/>
                  <a:pt x="1090" y="1298"/>
                  <a:pt x="1090" y="1298"/>
                </a:cubicBezTo>
                <a:cubicBezTo>
                  <a:pt x="1193" y="1232"/>
                  <a:pt x="1276" y="1140"/>
                  <a:pt x="1333" y="1031"/>
                </a:cubicBezTo>
                <a:close/>
              </a:path>
            </a:pathLst>
          </a:custGeom>
          <a:solidFill>
            <a:schemeClr val="bg1">
              <a:alpha val="75000"/>
            </a:schemeClr>
          </a:solidFill>
          <a:ln w="50800" cap="sq" cmpd="dbl">
            <a:noFill/>
            <a:miter lim="800000"/>
          </a:ln>
          <a:effectLst/>
        </p:spPr>
        <p:txBody>
          <a:bodyPr vert="horz" lIns="91440" tIns="45720" rIns="91440" bIns="45720" rtlCol="0" anchor="t">
            <a:normAutofit/>
          </a:bodyPr>
          <a:lstStyle/>
          <a:p>
            <a:pPr algn="ctr">
              <a:spcAft>
                <a:spcPts val="1000"/>
              </a:spcAft>
              <a:buClr>
                <a:schemeClr val="tx1"/>
              </a:buClr>
              <a:buSzPct val="100000"/>
              <a:buFont typeface="Arial"/>
              <a:buNone/>
            </a:pPr>
            <a:endParaRPr lang="en-US" sz="1600" cap="all"/>
          </a:p>
        </p:txBody>
      </p:sp>
      <p:sp>
        <p:nvSpPr>
          <p:cNvPr id="2" name="Title 1">
            <a:extLst>
              <a:ext uri="{FF2B5EF4-FFF2-40B4-BE49-F238E27FC236}">
                <a16:creationId xmlns:a16="http://schemas.microsoft.com/office/drawing/2014/main" id="{317E45D4-F5CE-4397-B516-FABADA59137E}"/>
              </a:ext>
            </a:extLst>
          </p:cNvPr>
          <p:cNvSpPr>
            <a:spLocks noGrp="1"/>
          </p:cNvSpPr>
          <p:nvPr>
            <p:ph type="title"/>
          </p:nvPr>
        </p:nvSpPr>
        <p:spPr>
          <a:xfrm>
            <a:off x="709448" y="1913950"/>
            <a:ext cx="4204137" cy="1342754"/>
          </a:xfrm>
        </p:spPr>
        <p:txBody>
          <a:bodyPr vert="horz" lIns="91440" tIns="45720" rIns="91440" bIns="45720" rtlCol="0" anchor="ctr">
            <a:normAutofit/>
          </a:bodyPr>
          <a:lstStyle/>
          <a:p>
            <a:pPr algn="ctr"/>
            <a:r>
              <a:rPr lang="en-US" sz="3600" dirty="0" err="1"/>
              <a:t>Aso</a:t>
            </a:r>
            <a:r>
              <a:rPr lang="en-US" sz="3600" dirty="0"/>
              <a:t> Rock</a:t>
            </a:r>
          </a:p>
        </p:txBody>
      </p:sp>
      <p:cxnSp>
        <p:nvCxnSpPr>
          <p:cNvPr id="13" name="Straight Connector 12">
            <a:extLst>
              <a:ext uri="{FF2B5EF4-FFF2-40B4-BE49-F238E27FC236}">
                <a16:creationId xmlns:a16="http://schemas.microsoft.com/office/drawing/2014/main" id="{20E3A342-4D61-4E3F-AF90-1AB42AEB96C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2287051" y="3337139"/>
            <a:ext cx="935420" cy="0"/>
          </a:xfrm>
          <a:prstGeom prst="line">
            <a:avLst/>
          </a:prstGeom>
          <a:ln w="25400" cap="sq">
            <a:solidFill>
              <a:schemeClr val="tx1">
                <a:lumMod val="85000"/>
                <a:lumOff val="15000"/>
              </a:schemeClr>
            </a:solidFill>
            <a:beve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A31B4843-FDCB-42A0-9940-E88E89507DB4}"/>
              </a:ext>
            </a:extLst>
          </p:cNvPr>
          <p:cNvSpPr>
            <a:spLocks noGrp="1"/>
          </p:cNvSpPr>
          <p:nvPr>
            <p:ph sz="half" idx="1"/>
          </p:nvPr>
        </p:nvSpPr>
        <p:spPr>
          <a:xfrm>
            <a:off x="525516" y="3417573"/>
            <a:ext cx="4593021" cy="2619839"/>
          </a:xfrm>
        </p:spPr>
        <p:txBody>
          <a:bodyPr vert="horz" lIns="91440" tIns="45720" rIns="91440" bIns="45720" rtlCol="0" anchor="ctr">
            <a:normAutofit/>
          </a:bodyPr>
          <a:lstStyle/>
          <a:p>
            <a:r>
              <a:rPr lang="en-US" sz="1800" dirty="0"/>
              <a:t>Large outcrop of Granitic rock on the outskirts of Abuja.  </a:t>
            </a:r>
          </a:p>
          <a:p>
            <a:r>
              <a:rPr lang="en-US" sz="1800" dirty="0"/>
              <a:t>The </a:t>
            </a:r>
            <a:r>
              <a:rPr lang="en-US" sz="1800" dirty="0" err="1"/>
              <a:t>Aso</a:t>
            </a:r>
            <a:r>
              <a:rPr lang="en-US" sz="1800" dirty="0"/>
              <a:t> Villa is the Presidential villa and official residence and workplace of the president of Nigeria since 1991.</a:t>
            </a:r>
          </a:p>
        </p:txBody>
      </p:sp>
    </p:spTree>
    <p:extLst>
      <p:ext uri="{BB962C8B-B14F-4D97-AF65-F5344CB8AC3E}">
        <p14:creationId xmlns:p14="http://schemas.microsoft.com/office/powerpoint/2010/main" val="272750638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DA3E7D-0DB7-4A93-B2B5-57F386A42D46}"/>
              </a:ext>
            </a:extLst>
          </p:cNvPr>
          <p:cNvSpPr>
            <a:spLocks noGrp="1"/>
          </p:cNvSpPr>
          <p:nvPr>
            <p:ph type="title"/>
          </p:nvPr>
        </p:nvSpPr>
        <p:spPr/>
        <p:txBody>
          <a:bodyPr/>
          <a:lstStyle/>
          <a:p>
            <a:r>
              <a:rPr lang="en-US" dirty="0"/>
              <a:t>Climate and Weather</a:t>
            </a:r>
          </a:p>
        </p:txBody>
      </p:sp>
      <p:sp>
        <p:nvSpPr>
          <p:cNvPr id="3" name="Text Placeholder 2">
            <a:extLst>
              <a:ext uri="{FF2B5EF4-FFF2-40B4-BE49-F238E27FC236}">
                <a16:creationId xmlns:a16="http://schemas.microsoft.com/office/drawing/2014/main" id="{B65419F2-5B7E-45E7-9084-583844839C03}"/>
              </a:ext>
            </a:extLst>
          </p:cNvPr>
          <p:cNvSpPr>
            <a:spLocks noGrp="1"/>
          </p:cNvSpPr>
          <p:nvPr>
            <p:ph type="body" idx="1"/>
          </p:nvPr>
        </p:nvSpPr>
        <p:spPr/>
        <p:txBody>
          <a:bodyPr/>
          <a:lstStyle/>
          <a:p>
            <a:r>
              <a:rPr lang="en-US" dirty="0"/>
              <a:t>Climate</a:t>
            </a:r>
          </a:p>
        </p:txBody>
      </p:sp>
      <p:sp>
        <p:nvSpPr>
          <p:cNvPr id="4" name="Content Placeholder 3">
            <a:extLst>
              <a:ext uri="{FF2B5EF4-FFF2-40B4-BE49-F238E27FC236}">
                <a16:creationId xmlns:a16="http://schemas.microsoft.com/office/drawing/2014/main" id="{0CB2281F-4151-409A-B0A9-E37A7B33F0E4}"/>
              </a:ext>
            </a:extLst>
          </p:cNvPr>
          <p:cNvSpPr>
            <a:spLocks noGrp="1"/>
          </p:cNvSpPr>
          <p:nvPr>
            <p:ph sz="half" idx="2"/>
          </p:nvPr>
        </p:nvSpPr>
        <p:spPr/>
        <p:txBody>
          <a:bodyPr/>
          <a:lstStyle/>
          <a:p>
            <a:r>
              <a:rPr lang="en-US" dirty="0"/>
              <a:t>Tropical climate with variable rainy and dry seasons, depending on area of country.  </a:t>
            </a:r>
          </a:p>
        </p:txBody>
      </p:sp>
      <p:sp>
        <p:nvSpPr>
          <p:cNvPr id="5" name="Text Placeholder 4">
            <a:extLst>
              <a:ext uri="{FF2B5EF4-FFF2-40B4-BE49-F238E27FC236}">
                <a16:creationId xmlns:a16="http://schemas.microsoft.com/office/drawing/2014/main" id="{4470AADE-FF33-4371-BBE8-46CDC52A895C}"/>
              </a:ext>
            </a:extLst>
          </p:cNvPr>
          <p:cNvSpPr>
            <a:spLocks noGrp="1"/>
          </p:cNvSpPr>
          <p:nvPr>
            <p:ph type="body" sz="quarter" idx="3"/>
          </p:nvPr>
        </p:nvSpPr>
        <p:spPr/>
        <p:txBody>
          <a:bodyPr/>
          <a:lstStyle/>
          <a:p>
            <a:r>
              <a:rPr lang="en-US" dirty="0"/>
              <a:t>Weather</a:t>
            </a:r>
          </a:p>
        </p:txBody>
      </p:sp>
      <p:sp>
        <p:nvSpPr>
          <p:cNvPr id="6" name="Content Placeholder 5">
            <a:extLst>
              <a:ext uri="{FF2B5EF4-FFF2-40B4-BE49-F238E27FC236}">
                <a16:creationId xmlns:a16="http://schemas.microsoft.com/office/drawing/2014/main" id="{E827A003-B4FF-4A58-92B8-624068C8E860}"/>
              </a:ext>
            </a:extLst>
          </p:cNvPr>
          <p:cNvSpPr>
            <a:spLocks noGrp="1"/>
          </p:cNvSpPr>
          <p:nvPr>
            <p:ph sz="quarter" idx="4"/>
          </p:nvPr>
        </p:nvSpPr>
        <p:spPr/>
        <p:txBody>
          <a:bodyPr/>
          <a:lstStyle/>
          <a:p>
            <a:r>
              <a:rPr lang="en-US" dirty="0"/>
              <a:t>Look it up– what’s the weather like this season?</a:t>
            </a:r>
          </a:p>
          <a:p>
            <a:endParaRPr lang="en-US" dirty="0"/>
          </a:p>
        </p:txBody>
      </p:sp>
    </p:spTree>
    <p:extLst>
      <p:ext uri="{BB962C8B-B14F-4D97-AF65-F5344CB8AC3E}">
        <p14:creationId xmlns:p14="http://schemas.microsoft.com/office/powerpoint/2010/main" val="788497532"/>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5A7147-7CD2-4ADA-AF58-AC9BB7387205}"/>
              </a:ext>
            </a:extLst>
          </p:cNvPr>
          <p:cNvSpPr>
            <a:spLocks noGrp="1"/>
          </p:cNvSpPr>
          <p:nvPr>
            <p:ph type="title"/>
          </p:nvPr>
        </p:nvSpPr>
        <p:spPr/>
        <p:txBody>
          <a:bodyPr/>
          <a:lstStyle/>
          <a:p>
            <a:r>
              <a:rPr lang="en-US" dirty="0"/>
              <a:t>Animals</a:t>
            </a:r>
          </a:p>
        </p:txBody>
      </p:sp>
      <p:sp>
        <p:nvSpPr>
          <p:cNvPr id="3" name="Content Placeholder 2">
            <a:extLst>
              <a:ext uri="{FF2B5EF4-FFF2-40B4-BE49-F238E27FC236}">
                <a16:creationId xmlns:a16="http://schemas.microsoft.com/office/drawing/2014/main" id="{793AE101-E52F-4250-83FE-8DB35D644D0B}"/>
              </a:ext>
            </a:extLst>
          </p:cNvPr>
          <p:cNvSpPr>
            <a:spLocks noGrp="1"/>
          </p:cNvSpPr>
          <p:nvPr>
            <p:ph sz="half" idx="1"/>
          </p:nvPr>
        </p:nvSpPr>
        <p:spPr/>
        <p:txBody>
          <a:bodyPr/>
          <a:lstStyle/>
          <a:p>
            <a:r>
              <a:rPr lang="en-US" dirty="0" err="1"/>
              <a:t>Dama</a:t>
            </a:r>
            <a:r>
              <a:rPr lang="en-US" dirty="0"/>
              <a:t> Gazelle</a:t>
            </a:r>
          </a:p>
          <a:p>
            <a:r>
              <a:rPr lang="en-US" dirty="0"/>
              <a:t>White-throated Guenon</a:t>
            </a:r>
          </a:p>
          <a:p>
            <a:r>
              <a:rPr lang="en-US" dirty="0" err="1"/>
              <a:t>Sclater’s</a:t>
            </a:r>
            <a:r>
              <a:rPr lang="en-US" dirty="0"/>
              <a:t> guenon</a:t>
            </a:r>
          </a:p>
          <a:p>
            <a:r>
              <a:rPr lang="en-US" dirty="0"/>
              <a:t>Cheetah </a:t>
            </a:r>
          </a:p>
          <a:p>
            <a:endParaRPr lang="en-US" dirty="0"/>
          </a:p>
          <a:p>
            <a:pPr marL="0" indent="0">
              <a:buNone/>
            </a:pPr>
            <a:r>
              <a:rPr lang="en-US" dirty="0"/>
              <a:t>Indigobird</a:t>
            </a:r>
          </a:p>
          <a:p>
            <a:pPr marL="0" indent="0">
              <a:buNone/>
            </a:pPr>
            <a:r>
              <a:rPr lang="en-US" dirty="0"/>
              <a:t>Ibadan Malimbe bird</a:t>
            </a:r>
          </a:p>
          <a:p>
            <a:pPr marL="0" indent="0">
              <a:buNone/>
            </a:pPr>
            <a:endParaRPr lang="en-US" dirty="0"/>
          </a:p>
        </p:txBody>
      </p:sp>
      <p:pic>
        <p:nvPicPr>
          <p:cNvPr id="6" name="Content Placeholder 5" descr="An animal looking at the camera&#10;&#10;Description automatically generated">
            <a:extLst>
              <a:ext uri="{FF2B5EF4-FFF2-40B4-BE49-F238E27FC236}">
                <a16:creationId xmlns:a16="http://schemas.microsoft.com/office/drawing/2014/main" id="{55198266-82EF-4696-83A9-749720F4FD81}"/>
              </a:ext>
            </a:extLst>
          </p:cNvPr>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172200" y="2485676"/>
            <a:ext cx="5181600" cy="3031236"/>
          </a:xfrm>
        </p:spPr>
      </p:pic>
    </p:spTree>
    <p:extLst>
      <p:ext uri="{BB962C8B-B14F-4D97-AF65-F5344CB8AC3E}">
        <p14:creationId xmlns:p14="http://schemas.microsoft.com/office/powerpoint/2010/main" val="1734629089"/>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526E0BFB-CDF1-4990-8C11-AC849311E0A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Content Placeholder 5" descr="A cheetah sitting in a field&#10;&#10;Description automatically generated">
            <a:extLst>
              <a:ext uri="{FF2B5EF4-FFF2-40B4-BE49-F238E27FC236}">
                <a16:creationId xmlns:a16="http://schemas.microsoft.com/office/drawing/2014/main" id="{CF0CC8A2-0B66-43F6-A7B1-336056F36666}"/>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l="12518"/>
          <a:stretch/>
        </p:blipFill>
        <p:spPr>
          <a:xfrm>
            <a:off x="-2" y="10"/>
            <a:ext cx="8668512" cy="6857990"/>
          </a:xfrm>
          <a:prstGeom prst="rect">
            <a:avLst/>
          </a:prstGeom>
        </p:spPr>
      </p:pic>
      <p:sp>
        <p:nvSpPr>
          <p:cNvPr id="13" name="Rectangle 12">
            <a:extLst>
              <a:ext uri="{FF2B5EF4-FFF2-40B4-BE49-F238E27FC236}">
                <a16:creationId xmlns:a16="http://schemas.microsoft.com/office/drawing/2014/main" id="{6069A1F8-9BEB-4786-9694-FC48B2D75D2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2788244" y="0"/>
            <a:ext cx="9403756" cy="6858000"/>
          </a:xfrm>
          <a:prstGeom prst="rect">
            <a:avLst/>
          </a:prstGeom>
          <a:gradFill>
            <a:gsLst>
              <a:gs pos="58000">
                <a:schemeClr val="bg1"/>
              </a:gs>
              <a:gs pos="30000">
                <a:schemeClr val="bg1">
                  <a:alpha val="64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C2EC7C5A-A046-4646-8E03-ED84258C7037}"/>
              </a:ext>
            </a:extLst>
          </p:cNvPr>
          <p:cNvSpPr>
            <a:spLocks noGrp="1"/>
          </p:cNvSpPr>
          <p:nvPr>
            <p:ph type="title"/>
          </p:nvPr>
        </p:nvSpPr>
        <p:spPr>
          <a:xfrm>
            <a:off x="7848600" y="1122363"/>
            <a:ext cx="4023360" cy="3204134"/>
          </a:xfrm>
        </p:spPr>
        <p:txBody>
          <a:bodyPr vert="horz" lIns="91440" tIns="45720" rIns="91440" bIns="45720" rtlCol="0" anchor="b">
            <a:normAutofit/>
          </a:bodyPr>
          <a:lstStyle/>
          <a:p>
            <a:r>
              <a:rPr lang="en-US" sz="4800"/>
              <a:t>Cheetah</a:t>
            </a:r>
          </a:p>
        </p:txBody>
      </p:sp>
      <p:sp>
        <p:nvSpPr>
          <p:cNvPr id="4" name="Text Placeholder 3">
            <a:extLst>
              <a:ext uri="{FF2B5EF4-FFF2-40B4-BE49-F238E27FC236}">
                <a16:creationId xmlns:a16="http://schemas.microsoft.com/office/drawing/2014/main" id="{70301473-727B-4422-9F8E-AF2F6EE6B012}"/>
              </a:ext>
            </a:extLst>
          </p:cNvPr>
          <p:cNvSpPr>
            <a:spLocks noGrp="1"/>
          </p:cNvSpPr>
          <p:nvPr>
            <p:ph type="body" sz="half" idx="2"/>
          </p:nvPr>
        </p:nvSpPr>
        <p:spPr>
          <a:xfrm>
            <a:off x="7848600" y="4872922"/>
            <a:ext cx="4023360" cy="1208141"/>
          </a:xfrm>
        </p:spPr>
        <p:txBody>
          <a:bodyPr vert="horz" lIns="91440" tIns="45720" rIns="91440" bIns="45720" rtlCol="0">
            <a:normAutofit fontScale="77500" lnSpcReduction="20000"/>
          </a:bodyPr>
          <a:lstStyle/>
          <a:p>
            <a:r>
              <a:rPr lang="en-US" sz="2000" dirty="0"/>
              <a:t>Only big can’t that can’t roar</a:t>
            </a:r>
          </a:p>
          <a:p>
            <a:r>
              <a:rPr lang="en-US" sz="2000" dirty="0"/>
              <a:t>Have great eyesight and the spots help it blend into high grasses.  It can run faster than 60 mph!</a:t>
            </a:r>
          </a:p>
          <a:p>
            <a:r>
              <a:rPr lang="en-US" sz="2000" dirty="0"/>
              <a:t>Males live in small groups and females </a:t>
            </a:r>
          </a:p>
          <a:p>
            <a:endParaRPr lang="en-US" sz="2000" dirty="0"/>
          </a:p>
        </p:txBody>
      </p:sp>
      <p:sp>
        <p:nvSpPr>
          <p:cNvPr id="15" name="Rectangle 14">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8130540"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7" name="Rectangle 16">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851648" y="4546920"/>
            <a:ext cx="4023360" cy="18288"/>
          </a:xfrm>
          <a:prstGeom prst="rect">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09078275"/>
      </p:ext>
    </p:extLst>
  </p:cSld>
  <p:clrMapOvr>
    <a:overrideClrMapping bg1="dk1" tx1="lt1" bg2="dk2" tx2="lt2" accent1="accent1" accent2="accent2" accent3="accent3" accent4="accent4" accent5="accent5" accent6="accent6" hlink="hlink" folHlink="folHlink"/>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831749-B73C-4BCE-B2E3-079E36207011}"/>
              </a:ext>
            </a:extLst>
          </p:cNvPr>
          <p:cNvSpPr>
            <a:spLocks noGrp="1"/>
          </p:cNvSpPr>
          <p:nvPr>
            <p:ph type="title"/>
          </p:nvPr>
        </p:nvSpPr>
        <p:spPr/>
        <p:txBody>
          <a:bodyPr/>
          <a:lstStyle/>
          <a:p>
            <a:r>
              <a:rPr lang="en-US" dirty="0"/>
              <a:t>Plants</a:t>
            </a:r>
          </a:p>
        </p:txBody>
      </p:sp>
      <p:sp>
        <p:nvSpPr>
          <p:cNvPr id="3" name="Content Placeholder 2">
            <a:extLst>
              <a:ext uri="{FF2B5EF4-FFF2-40B4-BE49-F238E27FC236}">
                <a16:creationId xmlns:a16="http://schemas.microsoft.com/office/drawing/2014/main" id="{676944CE-19D5-42AB-9585-173E364E3759}"/>
              </a:ext>
            </a:extLst>
          </p:cNvPr>
          <p:cNvSpPr>
            <a:spLocks noGrp="1"/>
          </p:cNvSpPr>
          <p:nvPr>
            <p:ph sz="half" idx="1"/>
          </p:nvPr>
        </p:nvSpPr>
        <p:spPr/>
        <p:txBody>
          <a:bodyPr/>
          <a:lstStyle/>
          <a:p>
            <a:r>
              <a:rPr lang="en-US" dirty="0"/>
              <a:t>Orchids</a:t>
            </a:r>
          </a:p>
          <a:p>
            <a:r>
              <a:rPr lang="en-US" dirty="0"/>
              <a:t>Mosses</a:t>
            </a:r>
          </a:p>
          <a:p>
            <a:r>
              <a:rPr lang="en-US" dirty="0"/>
              <a:t>Lichens</a:t>
            </a:r>
          </a:p>
          <a:p>
            <a:r>
              <a:rPr lang="en-US" dirty="0"/>
              <a:t>Cacti</a:t>
            </a:r>
          </a:p>
          <a:p>
            <a:r>
              <a:rPr lang="en-US" dirty="0"/>
              <a:t>White mahogany tree</a:t>
            </a:r>
          </a:p>
          <a:p>
            <a:r>
              <a:rPr lang="en-US" dirty="0"/>
              <a:t>Ube tree</a:t>
            </a:r>
          </a:p>
        </p:txBody>
      </p:sp>
      <p:pic>
        <p:nvPicPr>
          <p:cNvPr id="6" name="Content Placeholder 5" descr="A close up of a flower&#10;&#10;Description automatically generated">
            <a:extLst>
              <a:ext uri="{FF2B5EF4-FFF2-40B4-BE49-F238E27FC236}">
                <a16:creationId xmlns:a16="http://schemas.microsoft.com/office/drawing/2014/main" id="{512D8E8C-A298-4D66-B064-0DA7DE085429}"/>
              </a:ext>
            </a:extLst>
          </p:cNvPr>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7131248" y="1825625"/>
            <a:ext cx="3263503" cy="4351338"/>
          </a:xfrm>
        </p:spPr>
      </p:pic>
    </p:spTree>
    <p:extLst>
      <p:ext uri="{BB962C8B-B14F-4D97-AF65-F5344CB8AC3E}">
        <p14:creationId xmlns:p14="http://schemas.microsoft.com/office/powerpoint/2010/main" val="938777637"/>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5" name="Rectangle 14">
            <a:extLst>
              <a:ext uri="{FF2B5EF4-FFF2-40B4-BE49-F238E27FC236}">
                <a16:creationId xmlns:a16="http://schemas.microsoft.com/office/drawing/2014/main" id="{E45CA849-654C-4173-AD99-B3A2528275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9192229-18E0-4837-9676-9817E592F7CE}"/>
              </a:ext>
            </a:extLst>
          </p:cNvPr>
          <p:cNvSpPr>
            <a:spLocks noGrp="1"/>
          </p:cNvSpPr>
          <p:nvPr>
            <p:ph type="title"/>
          </p:nvPr>
        </p:nvSpPr>
        <p:spPr>
          <a:xfrm>
            <a:off x="429768" y="411480"/>
            <a:ext cx="11201400" cy="1106424"/>
          </a:xfrm>
        </p:spPr>
        <p:txBody>
          <a:bodyPr vert="horz" lIns="91440" tIns="45720" rIns="91440" bIns="45720" rtlCol="0" anchor="ctr">
            <a:normAutofit/>
          </a:bodyPr>
          <a:lstStyle/>
          <a:p>
            <a:r>
              <a:rPr lang="en-US" sz="3600" dirty="0"/>
              <a:t>History</a:t>
            </a:r>
          </a:p>
        </p:txBody>
      </p:sp>
      <p:sp>
        <p:nvSpPr>
          <p:cNvPr id="17" name="Rectangle 16">
            <a:extLst>
              <a:ext uri="{FF2B5EF4-FFF2-40B4-BE49-F238E27FC236}">
                <a16:creationId xmlns:a16="http://schemas.microsoft.com/office/drawing/2014/main" id="{3E23A947-2D45-4208-AE2B-64948C87A3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87931"/>
            <a:ext cx="128016"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9" name="Rectangle 18">
            <a:extLst>
              <a:ext uri="{FF2B5EF4-FFF2-40B4-BE49-F238E27FC236}">
                <a16:creationId xmlns:a16="http://schemas.microsoft.com/office/drawing/2014/main" id="{E5BBB0F9-6A59-4D02-A9C7-A2D6516684C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43801" y="1721922"/>
            <a:ext cx="4218432" cy="4520560"/>
          </a:xfrm>
          <a:prstGeom prst="rect">
            <a:avLst/>
          </a:prstGeom>
          <a:ln w="9525">
            <a:solidFill>
              <a:srgbClr val="E1E1E1"/>
            </a:solidFill>
          </a:ln>
          <a:effectLst>
            <a:outerShdw blurRad="50800" dist="38100" dir="2700000" algn="t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28B233DD-C2D6-4AFA-BEAB-725529019072}"/>
              </a:ext>
            </a:extLst>
          </p:cNvPr>
          <p:cNvSpPr>
            <a:spLocks noGrp="1"/>
          </p:cNvSpPr>
          <p:nvPr>
            <p:ph sz="half" idx="1"/>
          </p:nvPr>
        </p:nvSpPr>
        <p:spPr>
          <a:xfrm>
            <a:off x="7938752" y="2020824"/>
            <a:ext cx="3455097" cy="3959352"/>
          </a:xfrm>
        </p:spPr>
        <p:txBody>
          <a:bodyPr vert="horz" lIns="91440" tIns="45720" rIns="91440" bIns="45720" rtlCol="0" anchor="ctr">
            <a:normAutofit/>
          </a:bodyPr>
          <a:lstStyle/>
          <a:p>
            <a:r>
              <a:rPr lang="en-US" sz="1700" b="1" dirty="0"/>
              <a:t>Many kingdoms and societies have lived in the region of Nigeria.  The Hausa Kingdom, Bornu Empire, Yoruba Kingdom of the Oyo people in 1400s.  The Oyo expanded, covering much of the southwest area.  There was also the Benin Kingdom.  Many of these kingdoms don’t have a lot of available information as oral tradition was how history was kept. </a:t>
            </a:r>
          </a:p>
          <a:p>
            <a:pPr marL="0" indent="0">
              <a:buNone/>
            </a:pPr>
            <a:endParaRPr lang="en-US" sz="1700" dirty="0"/>
          </a:p>
          <a:p>
            <a:endParaRPr lang="en-US" sz="1700" dirty="0"/>
          </a:p>
        </p:txBody>
      </p:sp>
    </p:spTree>
    <p:extLst>
      <p:ext uri="{BB962C8B-B14F-4D97-AF65-F5344CB8AC3E}">
        <p14:creationId xmlns:p14="http://schemas.microsoft.com/office/powerpoint/2010/main" val="2905415219"/>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6FF49C-932B-59B9-2FC1-1EFB219E1761}"/>
              </a:ext>
            </a:extLst>
          </p:cNvPr>
          <p:cNvSpPr>
            <a:spLocks noGrp="1"/>
          </p:cNvSpPr>
          <p:nvPr>
            <p:ph type="title"/>
          </p:nvPr>
        </p:nvSpPr>
        <p:spPr/>
        <p:txBody>
          <a:bodyPr/>
          <a:lstStyle/>
          <a:p>
            <a:r>
              <a:rPr lang="en-US" dirty="0"/>
              <a:t>Europeans</a:t>
            </a:r>
          </a:p>
        </p:txBody>
      </p:sp>
      <p:sp>
        <p:nvSpPr>
          <p:cNvPr id="3" name="Content Placeholder 2">
            <a:extLst>
              <a:ext uri="{FF2B5EF4-FFF2-40B4-BE49-F238E27FC236}">
                <a16:creationId xmlns:a16="http://schemas.microsoft.com/office/drawing/2014/main" id="{10A42184-3CBB-CC5E-3DEA-AFA9A8E2C389}"/>
              </a:ext>
            </a:extLst>
          </p:cNvPr>
          <p:cNvSpPr>
            <a:spLocks noGrp="1"/>
          </p:cNvSpPr>
          <p:nvPr>
            <p:ph sz="half" idx="1"/>
          </p:nvPr>
        </p:nvSpPr>
        <p:spPr/>
        <p:txBody>
          <a:bodyPr/>
          <a:lstStyle/>
          <a:p>
            <a:r>
              <a:rPr lang="en-US" dirty="0"/>
              <a:t>In the 17</a:t>
            </a:r>
            <a:r>
              <a:rPr lang="en-US" baseline="30000" dirty="0"/>
              <a:t>th</a:t>
            </a:r>
            <a:r>
              <a:rPr lang="en-US" dirty="0"/>
              <a:t> century, Europeans arrived.  The first export of the area that made it popular among the travelers?  The slave trade.  The area was also popular because of timber and palm oil. The British abolished slavery trade in the area.  </a:t>
            </a:r>
          </a:p>
        </p:txBody>
      </p:sp>
      <p:sp>
        <p:nvSpPr>
          <p:cNvPr id="4" name="Content Placeholder 3">
            <a:extLst>
              <a:ext uri="{FF2B5EF4-FFF2-40B4-BE49-F238E27FC236}">
                <a16:creationId xmlns:a16="http://schemas.microsoft.com/office/drawing/2014/main" id="{BAC3DBDA-06F5-F9B6-C4C4-509D3678E7B3}"/>
              </a:ext>
            </a:extLst>
          </p:cNvPr>
          <p:cNvSpPr>
            <a:spLocks noGrp="1"/>
          </p:cNvSpPr>
          <p:nvPr>
            <p:ph sz="half" idx="2"/>
          </p:nvPr>
        </p:nvSpPr>
        <p:spPr/>
        <p:txBody>
          <a:bodyPr/>
          <a:lstStyle/>
          <a:p>
            <a:r>
              <a:rPr lang="en-US" dirty="0"/>
              <a:t>In the 19</a:t>
            </a:r>
            <a:r>
              <a:rPr lang="en-US" baseline="30000" dirty="0"/>
              <a:t>th</a:t>
            </a:r>
            <a:r>
              <a:rPr lang="en-US" dirty="0"/>
              <a:t> century (1800s), the Fulani peoples of the north took most of Northern Nigeria under the control of their empire and the area converted to Islam. </a:t>
            </a:r>
          </a:p>
          <a:p>
            <a:r>
              <a:rPr lang="en-US" dirty="0"/>
              <a:t>The entire area became a British colony in 1914 until 1960 when it became independent.  </a:t>
            </a:r>
          </a:p>
          <a:p>
            <a:r>
              <a:rPr lang="en-US" dirty="0"/>
              <a:t>Must of it’s independent history has been the military control.</a:t>
            </a:r>
          </a:p>
        </p:txBody>
      </p:sp>
    </p:spTree>
    <p:extLst>
      <p:ext uri="{BB962C8B-B14F-4D97-AF65-F5344CB8AC3E}">
        <p14:creationId xmlns:p14="http://schemas.microsoft.com/office/powerpoint/2010/main" val="2123157402"/>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9" name="Rectangle 10">
            <a:extLst>
              <a:ext uri="{FF2B5EF4-FFF2-40B4-BE49-F238E27FC236}">
                <a16:creationId xmlns:a16="http://schemas.microsoft.com/office/drawing/2014/main" id="{48CAE4AE-A9DF-45AF-9A9C-1712BC6341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0" name="Group 12">
            <a:extLst>
              <a:ext uri="{FF2B5EF4-FFF2-40B4-BE49-F238E27FC236}">
                <a16:creationId xmlns:a16="http://schemas.microsoft.com/office/drawing/2014/main" id="{6C272060-BC98-4C91-A58F-4DFEC566CF7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17513" y="0"/>
            <a:ext cx="12584114" cy="6853238"/>
            <a:chOff x="-417513" y="0"/>
            <a:chExt cx="12584114" cy="6853238"/>
          </a:xfrm>
        </p:grpSpPr>
        <p:sp>
          <p:nvSpPr>
            <p:cNvPr id="14" name="Freeform 5">
              <a:extLst>
                <a:ext uri="{FF2B5EF4-FFF2-40B4-BE49-F238E27FC236}">
                  <a16:creationId xmlns:a16="http://schemas.microsoft.com/office/drawing/2014/main" id="{8BA2DCB9-0DC0-4109-B2A2-56896E35E664}"/>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306513" y="0"/>
              <a:ext cx="3862388" cy="6843713"/>
            </a:xfrm>
            <a:custGeom>
              <a:avLst/>
              <a:gdLst>
                <a:gd name="T0" fmla="*/ 813 w 813"/>
                <a:gd name="T1" fmla="*/ 0 h 1440"/>
                <a:gd name="T2" fmla="*/ 435 w 813"/>
                <a:gd name="T3" fmla="*/ 1440 h 1440"/>
              </a:gdLst>
              <a:ahLst/>
              <a:cxnLst>
                <a:cxn ang="0">
                  <a:pos x="T0" y="T1"/>
                </a:cxn>
                <a:cxn ang="0">
                  <a:pos x="T2" y="T3"/>
                </a:cxn>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1" name="Freeform 6">
              <a:extLst>
                <a:ext uri="{FF2B5EF4-FFF2-40B4-BE49-F238E27FC236}">
                  <a16:creationId xmlns:a16="http://schemas.microsoft.com/office/drawing/2014/main" id="{64A33555-1142-4AD7-8084-1A99422A1186}"/>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626725" y="9525"/>
              <a:ext cx="1539875" cy="555625"/>
            </a:xfrm>
            <a:custGeom>
              <a:avLst/>
              <a:gdLst>
                <a:gd name="T0" fmla="*/ 324 w 324"/>
                <a:gd name="T1" fmla="*/ 117 h 117"/>
                <a:gd name="T2" fmla="*/ 0 w 324"/>
                <a:gd name="T3" fmla="*/ 0 h 117"/>
              </a:gdLst>
              <a:ahLst/>
              <a:cxnLst>
                <a:cxn ang="0">
                  <a:pos x="T0" y="T1"/>
                </a:cxn>
                <a:cxn ang="0">
                  <a:pos x="T2" y="T3"/>
                </a:cxn>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 name="Freeform 7">
              <a:extLst>
                <a:ext uri="{FF2B5EF4-FFF2-40B4-BE49-F238E27FC236}">
                  <a16:creationId xmlns:a16="http://schemas.microsoft.com/office/drawing/2014/main" id="{BC6E4081-1A88-453E-8CCF-B97B0CE20DF4}"/>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247313" y="5013325"/>
              <a:ext cx="1919288" cy="1830388"/>
            </a:xfrm>
            <a:custGeom>
              <a:avLst/>
              <a:gdLst>
                <a:gd name="T0" fmla="*/ 0 w 404"/>
                <a:gd name="T1" fmla="*/ 385 h 385"/>
                <a:gd name="T2" fmla="*/ 404 w 404"/>
                <a:gd name="T3" fmla="*/ 0 h 385"/>
              </a:gdLst>
              <a:ahLst/>
              <a:cxnLst>
                <a:cxn ang="0">
                  <a:pos x="T0" y="T1"/>
                </a:cxn>
                <a:cxn ang="0">
                  <a:pos x="T2" y="T3"/>
                </a:cxn>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2" name="Freeform 8">
              <a:extLst>
                <a:ext uri="{FF2B5EF4-FFF2-40B4-BE49-F238E27FC236}">
                  <a16:creationId xmlns:a16="http://schemas.microsoft.com/office/drawing/2014/main" id="{5B7E0935-6EE8-4C61-AED5-09B9A2A99AF0}"/>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120775" y="0"/>
              <a:ext cx="3676650" cy="6843713"/>
            </a:xfrm>
            <a:custGeom>
              <a:avLst/>
              <a:gdLst>
                <a:gd name="T0" fmla="*/ 774 w 774"/>
                <a:gd name="T1" fmla="*/ 0 h 1440"/>
                <a:gd name="T2" fmla="*/ 411 w 774"/>
                <a:gd name="T3" fmla="*/ 1440 h 1440"/>
              </a:gdLst>
              <a:ahLst/>
              <a:cxnLst>
                <a:cxn ang="0">
                  <a:pos x="T0" y="T1"/>
                </a:cxn>
                <a:cxn ang="0">
                  <a:pos x="T2" y="T3"/>
                </a:cxn>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 name="Freeform 9">
              <a:extLst>
                <a:ext uri="{FF2B5EF4-FFF2-40B4-BE49-F238E27FC236}">
                  <a16:creationId xmlns:a16="http://schemas.microsoft.com/office/drawing/2014/main" id="{EB962BD6-C878-48FF-A75E-DCC7BDA3C33C}"/>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1202988" y="9525"/>
              <a:ext cx="963613" cy="366713"/>
            </a:xfrm>
            <a:custGeom>
              <a:avLst/>
              <a:gdLst>
                <a:gd name="T0" fmla="*/ 203 w 203"/>
                <a:gd name="T1" fmla="*/ 77 h 77"/>
                <a:gd name="T2" fmla="*/ 0 w 203"/>
                <a:gd name="T3" fmla="*/ 0 h 77"/>
              </a:gdLst>
              <a:ahLst/>
              <a:cxnLst>
                <a:cxn ang="0">
                  <a:pos x="T0" y="T1"/>
                </a:cxn>
                <a:cxn ang="0">
                  <a:pos x="T2" y="T3"/>
                </a:cxn>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3" name="Freeform 10">
              <a:extLst>
                <a:ext uri="{FF2B5EF4-FFF2-40B4-BE49-F238E27FC236}">
                  <a16:creationId xmlns:a16="http://schemas.microsoft.com/office/drawing/2014/main" id="{CABF3786-BDE1-4FE5-9967-F6B6131A2CF0}"/>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494963" y="5275263"/>
              <a:ext cx="1666875" cy="1577975"/>
            </a:xfrm>
            <a:custGeom>
              <a:avLst/>
              <a:gdLst>
                <a:gd name="T0" fmla="*/ 0 w 351"/>
                <a:gd name="T1" fmla="*/ 332 h 332"/>
                <a:gd name="T2" fmla="*/ 351 w 351"/>
                <a:gd name="T3" fmla="*/ 0 h 332"/>
              </a:gdLst>
              <a:ahLst/>
              <a:cxnLst>
                <a:cxn ang="0">
                  <a:pos x="T0" y="T1"/>
                </a:cxn>
                <a:cxn ang="0">
                  <a:pos x="T2" y="T3"/>
                </a:cxn>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 name="Freeform 11">
              <a:extLst>
                <a:ext uri="{FF2B5EF4-FFF2-40B4-BE49-F238E27FC236}">
                  <a16:creationId xmlns:a16="http://schemas.microsoft.com/office/drawing/2014/main" id="{4969707A-C75E-4F7F-A5C2-2991C6547550}"/>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01713" y="0"/>
              <a:ext cx="3621088" cy="6843713"/>
            </a:xfrm>
            <a:custGeom>
              <a:avLst/>
              <a:gdLst>
                <a:gd name="T0" fmla="*/ 762 w 762"/>
                <a:gd name="T1" fmla="*/ 0 h 1440"/>
                <a:gd name="T2" fmla="*/ 403 w 762"/>
                <a:gd name="T3" fmla="*/ 1440 h 1440"/>
              </a:gdLst>
              <a:ahLst/>
              <a:cxnLst>
                <a:cxn ang="0">
                  <a:pos x="T0" y="T1"/>
                </a:cxn>
                <a:cxn ang="0">
                  <a:pos x="T2" y="T3"/>
                </a:cxn>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4" name="Freeform 12">
              <a:extLst>
                <a:ext uri="{FF2B5EF4-FFF2-40B4-BE49-F238E27FC236}">
                  <a16:creationId xmlns:a16="http://schemas.microsoft.com/office/drawing/2014/main" id="{0E293989-8389-48CD-85D3-CAEFD5E96370}"/>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1501438" y="9525"/>
              <a:ext cx="665163" cy="257175"/>
            </a:xfrm>
            <a:custGeom>
              <a:avLst/>
              <a:gdLst>
                <a:gd name="T0" fmla="*/ 140 w 140"/>
                <a:gd name="T1" fmla="*/ 54 h 54"/>
                <a:gd name="T2" fmla="*/ 0 w 140"/>
                <a:gd name="T3" fmla="*/ 0 h 54"/>
              </a:gdLst>
              <a:ahLst/>
              <a:cxnLst>
                <a:cxn ang="0">
                  <a:pos x="T0" y="T1"/>
                </a:cxn>
                <a:cxn ang="0">
                  <a:pos x="T2" y="T3"/>
                </a:cxn>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 name="Freeform 13">
              <a:extLst>
                <a:ext uri="{FF2B5EF4-FFF2-40B4-BE49-F238E27FC236}">
                  <a16:creationId xmlns:a16="http://schemas.microsoft.com/office/drawing/2014/main" id="{8DCF1E8B-9247-45E2-8641-90DA9F7D5252}"/>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641013" y="5408613"/>
              <a:ext cx="1525588" cy="1435100"/>
            </a:xfrm>
            <a:custGeom>
              <a:avLst/>
              <a:gdLst>
                <a:gd name="T0" fmla="*/ 0 w 321"/>
                <a:gd name="T1" fmla="*/ 302 h 302"/>
                <a:gd name="T2" fmla="*/ 321 w 321"/>
                <a:gd name="T3" fmla="*/ 0 h 302"/>
              </a:gdLst>
              <a:ahLst/>
              <a:cxnLst>
                <a:cxn ang="0">
                  <a:pos x="T0" y="T1"/>
                </a:cxn>
                <a:cxn ang="0">
                  <a:pos x="T2" y="T3"/>
                </a:cxn>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5" name="Freeform 14">
              <a:extLst>
                <a:ext uri="{FF2B5EF4-FFF2-40B4-BE49-F238E27FC236}">
                  <a16:creationId xmlns:a16="http://schemas.microsoft.com/office/drawing/2014/main" id="{48DF418F-91AD-4E55-AF3B-F28FF45961B4}"/>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01713" y="0"/>
              <a:ext cx="3244850" cy="6843713"/>
            </a:xfrm>
            <a:custGeom>
              <a:avLst/>
              <a:gdLst>
                <a:gd name="T0" fmla="*/ 683 w 683"/>
                <a:gd name="T1" fmla="*/ 0 h 1440"/>
                <a:gd name="T2" fmla="*/ 355 w 683"/>
                <a:gd name="T3" fmla="*/ 1440 h 1440"/>
              </a:gdLst>
              <a:ahLst/>
              <a:cxnLst>
                <a:cxn ang="0">
                  <a:pos x="T0" y="T1"/>
                </a:cxn>
                <a:cxn ang="0">
                  <a:pos x="T2" y="T3"/>
                </a:cxn>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4" name="Freeform 15">
              <a:extLst>
                <a:ext uri="{FF2B5EF4-FFF2-40B4-BE49-F238E27FC236}">
                  <a16:creationId xmlns:a16="http://schemas.microsoft.com/office/drawing/2014/main" id="{EDBF35BD-D1DA-49B1-AE30-289189DACD51}"/>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802938" y="5518150"/>
              <a:ext cx="1363663" cy="1325563"/>
            </a:xfrm>
            <a:custGeom>
              <a:avLst/>
              <a:gdLst>
                <a:gd name="T0" fmla="*/ 0 w 287"/>
                <a:gd name="T1" fmla="*/ 279 h 279"/>
                <a:gd name="T2" fmla="*/ 287 w 287"/>
                <a:gd name="T3" fmla="*/ 0 h 279"/>
              </a:gdLst>
              <a:ahLst/>
              <a:cxnLst>
                <a:cxn ang="0">
                  <a:pos x="T0" y="T1"/>
                </a:cxn>
                <a:cxn ang="0">
                  <a:pos x="T2" y="T3"/>
                </a:cxn>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6" name="Freeform 16">
              <a:extLst>
                <a:ext uri="{FF2B5EF4-FFF2-40B4-BE49-F238E27FC236}">
                  <a16:creationId xmlns:a16="http://schemas.microsoft.com/office/drawing/2014/main" id="{69198BEC-A3B6-4562-AB0F-3E7760026C43}"/>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889000" y="0"/>
              <a:ext cx="3230563" cy="6843713"/>
            </a:xfrm>
            <a:custGeom>
              <a:avLst/>
              <a:gdLst>
                <a:gd name="T0" fmla="*/ 680 w 680"/>
                <a:gd name="T1" fmla="*/ 0 h 1440"/>
                <a:gd name="T2" fmla="*/ 337 w 680"/>
                <a:gd name="T3" fmla="*/ 1440 h 1440"/>
              </a:gdLst>
              <a:ahLst/>
              <a:cxnLst>
                <a:cxn ang="0">
                  <a:pos x="T0" y="T1"/>
                </a:cxn>
                <a:cxn ang="0">
                  <a:pos x="T2" y="T3"/>
                </a:cxn>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6" name="Freeform 17">
              <a:extLst>
                <a:ext uri="{FF2B5EF4-FFF2-40B4-BE49-F238E27FC236}">
                  <a16:creationId xmlns:a16="http://schemas.microsoft.com/office/drawing/2014/main" id="{9AB30D45-77AB-4323-83A2-1A637D07D54A}"/>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979150" y="5694363"/>
              <a:ext cx="1187450" cy="1149350"/>
            </a:xfrm>
            <a:custGeom>
              <a:avLst/>
              <a:gdLst>
                <a:gd name="T0" fmla="*/ 0 w 250"/>
                <a:gd name="T1" fmla="*/ 242 h 242"/>
                <a:gd name="T2" fmla="*/ 250 w 250"/>
                <a:gd name="T3" fmla="*/ 0 h 242"/>
              </a:gdLst>
              <a:ahLst/>
              <a:cxnLst>
                <a:cxn ang="0">
                  <a:pos x="T0" y="T1"/>
                </a:cxn>
                <a:cxn ang="0">
                  <a:pos x="T2" y="T3"/>
                </a:cxn>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7" name="Freeform 18">
              <a:extLst>
                <a:ext uri="{FF2B5EF4-FFF2-40B4-BE49-F238E27FC236}">
                  <a16:creationId xmlns:a16="http://schemas.microsoft.com/office/drawing/2014/main" id="{D1AD137E-7B63-434C-9D0D-5A64BB496859}"/>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484188" y="0"/>
              <a:ext cx="3421063" cy="6843713"/>
            </a:xfrm>
            <a:custGeom>
              <a:avLst/>
              <a:gdLst>
                <a:gd name="T0" fmla="*/ 720 w 720"/>
                <a:gd name="T1" fmla="*/ 0 h 1440"/>
                <a:gd name="T2" fmla="*/ 362 w 720"/>
                <a:gd name="T3" fmla="*/ 1440 h 1440"/>
              </a:gdLst>
              <a:ahLst/>
              <a:cxnLst>
                <a:cxn ang="0">
                  <a:pos x="T0" y="T1"/>
                </a:cxn>
                <a:cxn ang="0">
                  <a:pos x="T2" y="T3"/>
                </a:cxn>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8" name="Freeform 19">
              <a:extLst>
                <a:ext uri="{FF2B5EF4-FFF2-40B4-BE49-F238E27FC236}">
                  <a16:creationId xmlns:a16="http://schemas.microsoft.com/office/drawing/2014/main" id="{8B32BE2D-36DC-4BD0-952E-8FE32A70DB88}"/>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1287125" y="6049963"/>
              <a:ext cx="879475" cy="793750"/>
            </a:xfrm>
            <a:custGeom>
              <a:avLst/>
              <a:gdLst>
                <a:gd name="T0" fmla="*/ 0 w 185"/>
                <a:gd name="T1" fmla="*/ 167 h 167"/>
                <a:gd name="T2" fmla="*/ 185 w 185"/>
                <a:gd name="T3" fmla="*/ 0 h 167"/>
              </a:gdLst>
              <a:ahLst/>
              <a:cxnLst>
                <a:cxn ang="0">
                  <a:pos x="T0" y="T1"/>
                </a:cxn>
                <a:cxn ang="0">
                  <a:pos x="T2" y="T3"/>
                </a:cxn>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8" name="Freeform 20">
              <a:extLst>
                <a:ext uri="{FF2B5EF4-FFF2-40B4-BE49-F238E27FC236}">
                  <a16:creationId xmlns:a16="http://schemas.microsoft.com/office/drawing/2014/main" id="{930295E0-AD01-4DB0-9829-AD91BED608F7}"/>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598488" y="0"/>
              <a:ext cx="2717800" cy="6843713"/>
            </a:xfrm>
            <a:custGeom>
              <a:avLst/>
              <a:gdLst>
                <a:gd name="T0" fmla="*/ 572 w 572"/>
                <a:gd name="T1" fmla="*/ 0 h 1440"/>
                <a:gd name="T2" fmla="*/ 164 w 572"/>
                <a:gd name="T3" fmla="*/ 1440 h 1440"/>
              </a:gdLst>
              <a:ahLst/>
              <a:cxnLst>
                <a:cxn ang="0">
                  <a:pos x="T0" y="T1"/>
                </a:cxn>
                <a:cxn ang="0">
                  <a:pos x="T2" y="T3"/>
                </a:cxn>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0" name="Freeform 21">
              <a:extLst>
                <a:ext uri="{FF2B5EF4-FFF2-40B4-BE49-F238E27FC236}">
                  <a16:creationId xmlns:a16="http://schemas.microsoft.com/office/drawing/2014/main" id="{29807E74-6BFD-4EA7-B3F3-92C0728A7D8A}"/>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261938" y="0"/>
              <a:ext cx="2944813" cy="6843713"/>
            </a:xfrm>
            <a:custGeom>
              <a:avLst/>
              <a:gdLst>
                <a:gd name="T0" fmla="*/ 620 w 620"/>
                <a:gd name="T1" fmla="*/ 0 h 1440"/>
                <a:gd name="T2" fmla="*/ 186 w 620"/>
                <a:gd name="T3" fmla="*/ 1440 h 1440"/>
              </a:gdLst>
              <a:ahLst/>
              <a:cxnLst>
                <a:cxn ang="0">
                  <a:pos x="T0" y="T1"/>
                </a:cxn>
                <a:cxn ang="0">
                  <a:pos x="T2" y="T3"/>
                </a:cxn>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9" name="Freeform 22">
              <a:extLst>
                <a:ext uri="{FF2B5EF4-FFF2-40B4-BE49-F238E27FC236}">
                  <a16:creationId xmlns:a16="http://schemas.microsoft.com/office/drawing/2014/main" id="{C9EDBF49-4B87-4B6F-BEE6-DDC4A63CE60D}"/>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417513" y="0"/>
              <a:ext cx="2403475" cy="6843713"/>
            </a:xfrm>
            <a:custGeom>
              <a:avLst/>
              <a:gdLst>
                <a:gd name="T0" fmla="*/ 506 w 506"/>
                <a:gd name="T1" fmla="*/ 0 h 1440"/>
                <a:gd name="T2" fmla="*/ 171 w 506"/>
                <a:gd name="T3" fmla="*/ 1440 h 1440"/>
              </a:gdLst>
              <a:ahLst/>
              <a:cxnLst>
                <a:cxn ang="0">
                  <a:pos x="T0" y="T1"/>
                </a:cxn>
                <a:cxn ang="0">
                  <a:pos x="T2" y="T3"/>
                </a:cxn>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2" name="Freeform 23">
              <a:extLst>
                <a:ext uri="{FF2B5EF4-FFF2-40B4-BE49-F238E27FC236}">
                  <a16:creationId xmlns:a16="http://schemas.microsoft.com/office/drawing/2014/main" id="{7738C468-1405-4ED9-8392-F93FA995EE04}"/>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4288" y="9525"/>
              <a:ext cx="1771650" cy="3198813"/>
            </a:xfrm>
            <a:custGeom>
              <a:avLst/>
              <a:gdLst>
                <a:gd name="T0" fmla="*/ 373 w 373"/>
                <a:gd name="T1" fmla="*/ 0 h 673"/>
                <a:gd name="T2" fmla="*/ 0 w 373"/>
                <a:gd name="T3" fmla="*/ 673 h 673"/>
              </a:gdLst>
              <a:ahLst/>
              <a:cxnLst>
                <a:cxn ang="0">
                  <a:pos x="T0" y="T1"/>
                </a:cxn>
                <a:cxn ang="0">
                  <a:pos x="T2" y="T3"/>
                </a:cxn>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0" name="Freeform 24">
              <a:extLst>
                <a:ext uri="{FF2B5EF4-FFF2-40B4-BE49-F238E27FC236}">
                  <a16:creationId xmlns:a16="http://schemas.microsoft.com/office/drawing/2014/main" id="{F16402CF-F511-450A-8584-8C8A5B7E9D9A}"/>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4763" y="6016625"/>
              <a:ext cx="214313" cy="827088"/>
            </a:xfrm>
            <a:custGeom>
              <a:avLst/>
              <a:gdLst>
                <a:gd name="T0" fmla="*/ 0 w 45"/>
                <a:gd name="T1" fmla="*/ 0 h 174"/>
                <a:gd name="T2" fmla="*/ 45 w 45"/>
                <a:gd name="T3" fmla="*/ 174 h 174"/>
              </a:gdLst>
              <a:ahLst/>
              <a:cxnLst>
                <a:cxn ang="0">
                  <a:pos x="T0" y="T1"/>
                </a:cxn>
                <a:cxn ang="0">
                  <a:pos x="T2" y="T3"/>
                </a:cxn>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4" name="Freeform 25">
              <a:extLst>
                <a:ext uri="{FF2B5EF4-FFF2-40B4-BE49-F238E27FC236}">
                  <a16:creationId xmlns:a16="http://schemas.microsoft.com/office/drawing/2014/main" id="{85E5B49A-CFC2-4019-9BA6-528095F788CC}"/>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4288" y="0"/>
              <a:ext cx="1562100" cy="2228850"/>
            </a:xfrm>
            <a:custGeom>
              <a:avLst/>
              <a:gdLst>
                <a:gd name="T0" fmla="*/ 329 w 329"/>
                <a:gd name="T1" fmla="*/ 0 h 469"/>
                <a:gd name="T2" fmla="*/ 0 w 329"/>
                <a:gd name="T3" fmla="*/ 469 h 469"/>
              </a:gdLst>
              <a:ahLst/>
              <a:cxnLst>
                <a:cxn ang="0">
                  <a:pos x="T0" y="T1"/>
                </a:cxn>
                <a:cxn ang="0">
                  <a:pos x="T2" y="T3"/>
                </a:cxn>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sp>
        <p:nvSpPr>
          <p:cNvPr id="2" name="Title 1">
            <a:extLst>
              <a:ext uri="{FF2B5EF4-FFF2-40B4-BE49-F238E27FC236}">
                <a16:creationId xmlns:a16="http://schemas.microsoft.com/office/drawing/2014/main" id="{292EFC0D-C5EB-4FC2-964A-7258B127C274}"/>
              </a:ext>
            </a:extLst>
          </p:cNvPr>
          <p:cNvSpPr>
            <a:spLocks noGrp="1"/>
          </p:cNvSpPr>
          <p:nvPr>
            <p:ph type="title"/>
          </p:nvPr>
        </p:nvSpPr>
        <p:spPr>
          <a:xfrm>
            <a:off x="7269686" y="795527"/>
            <a:ext cx="4123738" cy="1433323"/>
          </a:xfrm>
        </p:spPr>
        <p:txBody>
          <a:bodyPr vert="horz" lIns="91440" tIns="45720" rIns="91440" bIns="45720" rtlCol="0" anchor="ctr">
            <a:normAutofit/>
          </a:bodyPr>
          <a:lstStyle/>
          <a:p>
            <a:r>
              <a:rPr lang="en-US" sz="3200"/>
              <a:t>Religion</a:t>
            </a:r>
          </a:p>
        </p:txBody>
      </p:sp>
      <p:sp>
        <p:nvSpPr>
          <p:cNvPr id="36" name="Rectangle 35">
            <a:extLst>
              <a:ext uri="{FF2B5EF4-FFF2-40B4-BE49-F238E27FC236}">
                <a16:creationId xmlns:a16="http://schemas.microsoft.com/office/drawing/2014/main" id="{E972DE0D-2E53-4159-ABD3-C601524262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7720" y="795527"/>
            <a:ext cx="5970638" cy="5248847"/>
          </a:xfrm>
          <a:prstGeom prst="rect">
            <a:avLst/>
          </a:prstGeom>
          <a:solidFill>
            <a:schemeClr val="bg1"/>
          </a:solidFill>
          <a:ln w="19050">
            <a:solidFill>
              <a:srgbClr val="D3AD7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Content Placeholder 5" descr="A picture containing device&#10;&#10;Description automatically generated">
            <a:extLst>
              <a:ext uri="{FF2B5EF4-FFF2-40B4-BE49-F238E27FC236}">
                <a16:creationId xmlns:a16="http://schemas.microsoft.com/office/drawing/2014/main" id="{2E2522BF-9E1D-4FFD-A712-D696DEEE9215}"/>
              </a:ext>
            </a:extLst>
          </p:cNvPr>
          <p:cNvPicPr>
            <a:picLocks noGrp="1" noChangeAspect="1"/>
          </p:cNvPicPr>
          <p:nvPr>
            <p:ph sz="half" idx="1"/>
          </p:nvPr>
        </p:nvPicPr>
        <p:blipFill rotWithShape="1">
          <a:blip r:embed="rId2">
            <a:extLst>
              <a:ext uri="{28A0092B-C50C-407E-A947-70E740481C1C}">
                <a14:useLocalDpi xmlns:a14="http://schemas.microsoft.com/office/drawing/2010/main" val="0"/>
              </a:ext>
            </a:extLst>
          </a:blip>
          <a:srcRect l="21436" r="3212"/>
          <a:stretch/>
        </p:blipFill>
        <p:spPr>
          <a:xfrm>
            <a:off x="972115" y="960214"/>
            <a:ext cx="5641848" cy="4919472"/>
          </a:xfrm>
          <a:prstGeom prst="rect">
            <a:avLst/>
          </a:prstGeom>
          <a:ln w="12700">
            <a:noFill/>
          </a:ln>
        </p:spPr>
      </p:pic>
      <p:sp>
        <p:nvSpPr>
          <p:cNvPr id="4" name="Content Placeholder 3">
            <a:extLst>
              <a:ext uri="{FF2B5EF4-FFF2-40B4-BE49-F238E27FC236}">
                <a16:creationId xmlns:a16="http://schemas.microsoft.com/office/drawing/2014/main" id="{957A4EDB-EAD5-4EDF-BE86-E488877DCD85}"/>
              </a:ext>
            </a:extLst>
          </p:cNvPr>
          <p:cNvSpPr>
            <a:spLocks noGrp="1"/>
          </p:cNvSpPr>
          <p:nvPr>
            <p:ph sz="half" idx="2"/>
          </p:nvPr>
        </p:nvSpPr>
        <p:spPr>
          <a:xfrm>
            <a:off x="7293817" y="2338388"/>
            <a:ext cx="4099607" cy="3678237"/>
          </a:xfrm>
        </p:spPr>
        <p:txBody>
          <a:bodyPr vert="horz" lIns="91440" tIns="45720" rIns="91440" bIns="45720" rtlCol="0" anchor="ctr">
            <a:normAutofit/>
          </a:bodyPr>
          <a:lstStyle/>
          <a:p>
            <a:pPr>
              <a:buClr>
                <a:srgbClr val="D3AD70"/>
              </a:buClr>
            </a:pPr>
            <a:r>
              <a:rPr lang="en-US" sz="1800" dirty="0"/>
              <a:t>Though 50% claim Muslim religion as of 2020, the numbers are most likely changing, as Boko Haram is terrorizing people into submission of their religion.</a:t>
            </a:r>
          </a:p>
        </p:txBody>
      </p:sp>
    </p:spTree>
    <p:extLst>
      <p:ext uri="{BB962C8B-B14F-4D97-AF65-F5344CB8AC3E}">
        <p14:creationId xmlns:p14="http://schemas.microsoft.com/office/powerpoint/2010/main" val="1384288969"/>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8108D317-7CBD-4897-BD1F-959436D2A3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7F38F32-FA6C-485A-A31F-416CB39C7AB0}"/>
              </a:ext>
            </a:extLst>
          </p:cNvPr>
          <p:cNvSpPr>
            <a:spLocks noGrp="1"/>
          </p:cNvSpPr>
          <p:nvPr>
            <p:ph type="title"/>
          </p:nvPr>
        </p:nvSpPr>
        <p:spPr>
          <a:xfrm>
            <a:off x="7255564" y="834888"/>
            <a:ext cx="4314645" cy="1268958"/>
          </a:xfrm>
        </p:spPr>
        <p:txBody>
          <a:bodyPr vert="horz" lIns="91440" tIns="45720" rIns="91440" bIns="45720" rtlCol="0" anchor="b">
            <a:normAutofit/>
          </a:bodyPr>
          <a:lstStyle/>
          <a:p>
            <a:r>
              <a:rPr lang="en-US" sz="3200"/>
              <a:t>Customs</a:t>
            </a:r>
          </a:p>
        </p:txBody>
      </p:sp>
      <p:pic>
        <p:nvPicPr>
          <p:cNvPr id="6" name="Content Placeholder 5" descr="A group of people standing in front of a crowd&#10;&#10;Description automatically generated">
            <a:extLst>
              <a:ext uri="{FF2B5EF4-FFF2-40B4-BE49-F238E27FC236}">
                <a16:creationId xmlns:a16="http://schemas.microsoft.com/office/drawing/2014/main" id="{EE267745-550D-4FD9-9DEA-4C60DD3D6683}"/>
              </a:ext>
            </a:extLst>
          </p:cNvPr>
          <p:cNvPicPr>
            <a:picLocks noGrp="1" noChangeAspect="1"/>
          </p:cNvPicPr>
          <p:nvPr>
            <p:ph sz="half" idx="1"/>
          </p:nvPr>
        </p:nvPicPr>
        <p:blipFill rotWithShape="1">
          <a:blip r:embed="rId2">
            <a:extLst>
              <a:ext uri="{28A0092B-C50C-407E-A947-70E740481C1C}">
                <a14:useLocalDpi xmlns:a14="http://schemas.microsoft.com/office/drawing/2010/main" val="0"/>
              </a:ext>
            </a:extLst>
          </a:blip>
          <a:srcRect l="12249" r="14289"/>
          <a:stretch/>
        </p:blipFill>
        <p:spPr>
          <a:xfrm>
            <a:off x="20" y="10"/>
            <a:ext cx="6717436" cy="6857990"/>
          </a:xfrm>
          <a:custGeom>
            <a:avLst/>
            <a:gdLst/>
            <a:ahLst/>
            <a:cxnLst/>
            <a:rect l="l" t="t" r="r" b="b"/>
            <a:pathLst>
              <a:path w="6717456" h="6858000">
                <a:moveTo>
                  <a:pt x="0" y="0"/>
                </a:moveTo>
                <a:lnTo>
                  <a:pt x="6149468" y="0"/>
                </a:lnTo>
                <a:lnTo>
                  <a:pt x="6202448" y="162605"/>
                </a:lnTo>
                <a:cubicBezTo>
                  <a:pt x="6535625" y="1263763"/>
                  <a:pt x="6717456" y="2453207"/>
                  <a:pt x="6717456" y="3694043"/>
                </a:cubicBezTo>
                <a:cubicBezTo>
                  <a:pt x="6717456" y="4757617"/>
                  <a:pt x="6583866" y="5783433"/>
                  <a:pt x="6335883" y="6748259"/>
                </a:cubicBezTo>
                <a:lnTo>
                  <a:pt x="6305198" y="6858000"/>
                </a:lnTo>
                <a:lnTo>
                  <a:pt x="0" y="6858000"/>
                </a:lnTo>
                <a:close/>
              </a:path>
            </a:pathLst>
          </a:custGeom>
          <a:effectLst>
            <a:outerShdw blurRad="50800" dist="38100" algn="l" rotWithShape="0">
              <a:schemeClr val="bg1">
                <a:lumMod val="85000"/>
                <a:alpha val="30000"/>
              </a:schemeClr>
            </a:outerShdw>
          </a:effectLst>
        </p:spPr>
      </p:pic>
      <p:sp>
        <p:nvSpPr>
          <p:cNvPr id="13" name="Rectangle 12">
            <a:extLst>
              <a:ext uri="{FF2B5EF4-FFF2-40B4-BE49-F238E27FC236}">
                <a16:creationId xmlns:a16="http://schemas.microsoft.com/office/drawing/2014/main" id="{D6297641-8B9F-4767-9606-8A11313227B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89864" y="387939"/>
            <a:ext cx="73152" cy="5486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5" name="Rectangle 14">
            <a:extLst>
              <a:ext uri="{FF2B5EF4-FFF2-40B4-BE49-F238E27FC236}">
                <a16:creationId xmlns:a16="http://schemas.microsoft.com/office/drawing/2014/main" id="{D8F3CA65-EA00-46B4-9616-39E6853F7B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336172" y="2240371"/>
            <a:ext cx="420624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4" name="Content Placeholder 3">
            <a:extLst>
              <a:ext uri="{FF2B5EF4-FFF2-40B4-BE49-F238E27FC236}">
                <a16:creationId xmlns:a16="http://schemas.microsoft.com/office/drawing/2014/main" id="{3EE6896E-7181-4DCE-BBDA-9A93E743E6DF}"/>
              </a:ext>
            </a:extLst>
          </p:cNvPr>
          <p:cNvSpPr>
            <a:spLocks noGrp="1"/>
          </p:cNvSpPr>
          <p:nvPr>
            <p:ph sz="half" idx="2"/>
          </p:nvPr>
        </p:nvSpPr>
        <p:spPr>
          <a:xfrm>
            <a:off x="7255563" y="2557587"/>
            <a:ext cx="4314645" cy="3717317"/>
          </a:xfrm>
        </p:spPr>
        <p:txBody>
          <a:bodyPr vert="horz" lIns="91440" tIns="45720" rIns="91440" bIns="45720" rtlCol="0" anchor="t">
            <a:normAutofit/>
          </a:bodyPr>
          <a:lstStyle/>
          <a:p>
            <a:r>
              <a:rPr lang="en-US" sz="1800"/>
              <a:t>Warm, relaxed greetings.  Elders greeted first.  </a:t>
            </a:r>
          </a:p>
          <a:p>
            <a:r>
              <a:rPr lang="en-US" sz="1800"/>
              <a:t>Bring nuts, fruits or chocolate but not alcohol as a gift.</a:t>
            </a:r>
          </a:p>
          <a:p>
            <a:r>
              <a:rPr lang="en-US" sz="1800"/>
              <a:t>You will be asked for a bribe by police or security guards</a:t>
            </a:r>
          </a:p>
          <a:p>
            <a:r>
              <a:rPr lang="en-US" sz="1800"/>
              <a:t>Smoking is not allowed.</a:t>
            </a:r>
          </a:p>
          <a:p>
            <a:r>
              <a:rPr lang="en-US" sz="1800"/>
              <a:t> Public toilets are rare</a:t>
            </a:r>
          </a:p>
          <a:p>
            <a:endParaRPr lang="en-US" sz="1800"/>
          </a:p>
        </p:txBody>
      </p:sp>
    </p:spTree>
    <p:extLst>
      <p:ext uri="{BB962C8B-B14F-4D97-AF65-F5344CB8AC3E}">
        <p14:creationId xmlns:p14="http://schemas.microsoft.com/office/powerpoint/2010/main" val="10969911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4548BB-9865-41B7-8D71-94EA18FA36FB}"/>
              </a:ext>
            </a:extLst>
          </p:cNvPr>
          <p:cNvSpPr>
            <a:spLocks noGrp="1"/>
          </p:cNvSpPr>
          <p:nvPr>
            <p:ph type="title"/>
          </p:nvPr>
        </p:nvSpPr>
        <p:spPr>
          <a:xfrm>
            <a:off x="762001" y="803325"/>
            <a:ext cx="5314536" cy="1325563"/>
          </a:xfrm>
        </p:spPr>
        <p:txBody>
          <a:bodyPr vert="horz" lIns="91440" tIns="45720" rIns="91440" bIns="45720" rtlCol="0" anchor="ctr">
            <a:normAutofit/>
          </a:bodyPr>
          <a:lstStyle/>
          <a:p>
            <a:r>
              <a:rPr lang="en-US"/>
              <a:t>Kilimi</a:t>
            </a:r>
            <a:r>
              <a:rPr lang="en-US" dirty="0"/>
              <a:t> National Park </a:t>
            </a:r>
          </a:p>
        </p:txBody>
      </p:sp>
      <p:sp>
        <p:nvSpPr>
          <p:cNvPr id="3" name="Content Placeholder 2">
            <a:extLst>
              <a:ext uri="{FF2B5EF4-FFF2-40B4-BE49-F238E27FC236}">
                <a16:creationId xmlns:a16="http://schemas.microsoft.com/office/drawing/2014/main" id="{72E4C6CE-E03D-408E-92BE-B6976AC76CB3}"/>
              </a:ext>
            </a:extLst>
          </p:cNvPr>
          <p:cNvSpPr>
            <a:spLocks noGrp="1"/>
          </p:cNvSpPr>
          <p:nvPr>
            <p:ph sz="half" idx="1"/>
          </p:nvPr>
        </p:nvSpPr>
        <p:spPr>
          <a:xfrm>
            <a:off x="762000" y="2279018"/>
            <a:ext cx="5314543" cy="3375920"/>
          </a:xfrm>
        </p:spPr>
        <p:txBody>
          <a:bodyPr vert="horz" lIns="91440" tIns="45720" rIns="91440" bIns="45720" rtlCol="0" anchor="t">
            <a:normAutofit/>
          </a:bodyPr>
          <a:lstStyle/>
          <a:p>
            <a:r>
              <a:rPr lang="en-US" sz="1800"/>
              <a:t>Most famous for it’s hippos.  It is an off-grid experience of wildlife.  Visiting this park, you can be 20 meters away from a hippo in a canoe!   You can hike, canoe, or experience wildlife.  </a:t>
            </a:r>
          </a:p>
        </p:txBody>
      </p:sp>
      <p:sp>
        <p:nvSpPr>
          <p:cNvPr id="11" name="Freeform: Shape 10">
            <a:extLst>
              <a:ext uri="{FF2B5EF4-FFF2-40B4-BE49-F238E27FC236}">
                <a16:creationId xmlns:a16="http://schemas.microsoft.com/office/drawing/2014/main" id="{CF62D2A7-8207-488C-9F46-316BA81A16C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582780" y="-2008"/>
            <a:ext cx="5609220" cy="5840278"/>
          </a:xfrm>
          <a:custGeom>
            <a:avLst/>
            <a:gdLst>
              <a:gd name="connsiteX0" fmla="*/ 0 w 5609220"/>
              <a:gd name="connsiteY0" fmla="*/ 0 h 5840278"/>
              <a:gd name="connsiteX1" fmla="*/ 4637091 w 5609220"/>
              <a:gd name="connsiteY1" fmla="*/ 0 h 5840278"/>
              <a:gd name="connsiteX2" fmla="*/ 4822569 w 5609220"/>
              <a:gd name="connsiteY2" fmla="*/ 204077 h 5840278"/>
              <a:gd name="connsiteX3" fmla="*/ 5609220 w 5609220"/>
              <a:gd name="connsiteY3" fmla="*/ 2395363 h 5840278"/>
              <a:gd name="connsiteX4" fmla="*/ 2164305 w 5609220"/>
              <a:gd name="connsiteY4" fmla="*/ 5840278 h 5840278"/>
              <a:gd name="connsiteX5" fmla="*/ 238220 w 5609220"/>
              <a:gd name="connsiteY5" fmla="*/ 5251941 h 5840278"/>
              <a:gd name="connsiteX6" fmla="*/ 0 w 5609220"/>
              <a:gd name="connsiteY6" fmla="*/ 5073803 h 5840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09220" h="5840278">
                <a:moveTo>
                  <a:pt x="0" y="0"/>
                </a:moveTo>
                <a:lnTo>
                  <a:pt x="4637091" y="0"/>
                </a:lnTo>
                <a:lnTo>
                  <a:pt x="4822569" y="204077"/>
                </a:lnTo>
                <a:cubicBezTo>
                  <a:pt x="5314007" y="799562"/>
                  <a:pt x="5609220" y="1562987"/>
                  <a:pt x="5609220" y="2395363"/>
                </a:cubicBezTo>
                <a:cubicBezTo>
                  <a:pt x="5609220" y="4297937"/>
                  <a:pt x="4066879" y="5840278"/>
                  <a:pt x="2164305" y="5840278"/>
                </a:cubicBezTo>
                <a:cubicBezTo>
                  <a:pt x="1450840" y="5840278"/>
                  <a:pt x="788032" y="5623387"/>
                  <a:pt x="238220" y="5251941"/>
                </a:cubicBezTo>
                <a:lnTo>
                  <a:pt x="0" y="5073803"/>
                </a:ln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6" name="Content Placeholder 5" descr="A body of water surrounded by trees&#10;&#10;Description automatically generated">
            <a:extLst>
              <a:ext uri="{FF2B5EF4-FFF2-40B4-BE49-F238E27FC236}">
                <a16:creationId xmlns:a16="http://schemas.microsoft.com/office/drawing/2014/main" id="{BF7A53CB-A65B-45C5-9BDD-6960D82DC6E2}"/>
              </a:ext>
            </a:extLst>
          </p:cNvPr>
          <p:cNvPicPr>
            <a:picLocks noGrp="1" noChangeAspect="1"/>
          </p:cNvPicPr>
          <p:nvPr>
            <p:ph sz="half" idx="2"/>
          </p:nvPr>
        </p:nvPicPr>
        <p:blipFill rotWithShape="1">
          <a:blip r:embed="rId2">
            <a:extLst>
              <a:ext uri="{28A0092B-C50C-407E-A947-70E740481C1C}">
                <a14:useLocalDpi xmlns:a14="http://schemas.microsoft.com/office/drawing/2010/main" val="0"/>
              </a:ext>
            </a:extLst>
          </a:blip>
          <a:srcRect r="14267" b="1"/>
          <a:stretch/>
        </p:blipFill>
        <p:spPr>
          <a:xfrm>
            <a:off x="6750141" y="-2"/>
            <a:ext cx="5441859" cy="5654940"/>
          </a:xfrm>
          <a:custGeom>
            <a:avLst/>
            <a:gdLst/>
            <a:ahLst/>
            <a:cxnLst/>
            <a:rect l="l" t="t" r="r" b="b"/>
            <a:pathLst>
              <a:path w="5441859" h="5654940">
                <a:moveTo>
                  <a:pt x="1041368" y="0"/>
                </a:moveTo>
                <a:lnTo>
                  <a:pt x="5441859" y="0"/>
                </a:lnTo>
                <a:lnTo>
                  <a:pt x="5441859" y="4820612"/>
                </a:lnTo>
                <a:lnTo>
                  <a:pt x="5285166" y="4957981"/>
                </a:lnTo>
                <a:cubicBezTo>
                  <a:pt x="4729628" y="5394557"/>
                  <a:pt x="4029081" y="5654940"/>
                  <a:pt x="3267719" y="5654940"/>
                </a:cubicBezTo>
                <a:cubicBezTo>
                  <a:pt x="1463008" y="5654940"/>
                  <a:pt x="0" y="4191932"/>
                  <a:pt x="0" y="2387221"/>
                </a:cubicBezTo>
                <a:cubicBezTo>
                  <a:pt x="0" y="1484866"/>
                  <a:pt x="365752" y="667936"/>
                  <a:pt x="957093" y="76595"/>
                </a:cubicBezTo>
                <a:close/>
              </a:path>
            </a:pathLst>
          </a:custGeom>
        </p:spPr>
      </p:pic>
    </p:spTree>
    <p:extLst>
      <p:ext uri="{BB962C8B-B14F-4D97-AF65-F5344CB8AC3E}">
        <p14:creationId xmlns:p14="http://schemas.microsoft.com/office/powerpoint/2010/main" val="3468500441"/>
      </p:ext>
    </p:extLst>
  </p:cSld>
  <p:clrMapOvr>
    <a:overrideClrMapping bg1="dk1" tx1="lt1" bg2="dk2" tx2="lt2" accent1="accent1" accent2="accent2" accent3="accent3" accent4="accent4" accent5="accent5" accent6="accent6" hlink="hlink" folHlink="folHlink"/>
  </p:clrMapOvr>
</p:sld>
</file>

<file path=ppt/slides/slide8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217BE31F-A129-45DD-8071-A63EC47D943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13" name="Group 12">
            <a:extLst>
              <a:ext uri="{FF2B5EF4-FFF2-40B4-BE49-F238E27FC236}">
                <a16:creationId xmlns:a16="http://schemas.microsoft.com/office/drawing/2014/main" id="{7CA163AC-F477-454A-9FB4-81324C004BE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17513" y="0"/>
            <a:ext cx="12584114" cy="6853238"/>
            <a:chOff x="-417513" y="0"/>
            <a:chExt cx="12584114" cy="6853238"/>
          </a:xfrm>
        </p:grpSpPr>
        <p:sp>
          <p:nvSpPr>
            <p:cNvPr id="40" name="Freeform 5">
              <a:extLst>
                <a:ext uri="{FF2B5EF4-FFF2-40B4-BE49-F238E27FC236}">
                  <a16:creationId xmlns:a16="http://schemas.microsoft.com/office/drawing/2014/main" id="{609D7097-03A6-4239-A2E0-784E82C2364D}"/>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306513" y="0"/>
              <a:ext cx="3862388" cy="6843713"/>
            </a:xfrm>
            <a:custGeom>
              <a:avLst/>
              <a:gdLst>
                <a:gd name="T0" fmla="*/ 813 w 813"/>
                <a:gd name="T1" fmla="*/ 0 h 1440"/>
                <a:gd name="T2" fmla="*/ 435 w 813"/>
                <a:gd name="T3" fmla="*/ 1440 h 1440"/>
              </a:gdLst>
              <a:ahLst/>
              <a:cxnLst>
                <a:cxn ang="0">
                  <a:pos x="T0" y="T1"/>
                </a:cxn>
                <a:cxn ang="0">
                  <a:pos x="T2" y="T3"/>
                </a:cxn>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 name="Freeform 6">
              <a:extLst>
                <a:ext uri="{FF2B5EF4-FFF2-40B4-BE49-F238E27FC236}">
                  <a16:creationId xmlns:a16="http://schemas.microsoft.com/office/drawing/2014/main" id="{813887E5-2F5F-4C9D-92F5-F80D937A8D4B}"/>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626725" y="9525"/>
              <a:ext cx="1539875" cy="555625"/>
            </a:xfrm>
            <a:custGeom>
              <a:avLst/>
              <a:gdLst>
                <a:gd name="T0" fmla="*/ 324 w 324"/>
                <a:gd name="T1" fmla="*/ 117 h 117"/>
                <a:gd name="T2" fmla="*/ 0 w 324"/>
                <a:gd name="T3" fmla="*/ 0 h 117"/>
              </a:gdLst>
              <a:ahLst/>
              <a:cxnLst>
                <a:cxn ang="0">
                  <a:pos x="T0" y="T1"/>
                </a:cxn>
                <a:cxn ang="0">
                  <a:pos x="T2" y="T3"/>
                </a:cxn>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2" name="Freeform 7">
              <a:extLst>
                <a:ext uri="{FF2B5EF4-FFF2-40B4-BE49-F238E27FC236}">
                  <a16:creationId xmlns:a16="http://schemas.microsoft.com/office/drawing/2014/main" id="{57A4F98D-BAD2-4F7F-93D3-FD86C479A9E1}"/>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247313" y="5013325"/>
              <a:ext cx="1919288" cy="1830388"/>
            </a:xfrm>
            <a:custGeom>
              <a:avLst/>
              <a:gdLst>
                <a:gd name="T0" fmla="*/ 0 w 404"/>
                <a:gd name="T1" fmla="*/ 385 h 385"/>
                <a:gd name="T2" fmla="*/ 404 w 404"/>
                <a:gd name="T3" fmla="*/ 0 h 385"/>
              </a:gdLst>
              <a:ahLst/>
              <a:cxnLst>
                <a:cxn ang="0">
                  <a:pos x="T0" y="T1"/>
                </a:cxn>
                <a:cxn ang="0">
                  <a:pos x="T2" y="T3"/>
                </a:cxn>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3" name="Freeform 8">
              <a:extLst>
                <a:ext uri="{FF2B5EF4-FFF2-40B4-BE49-F238E27FC236}">
                  <a16:creationId xmlns:a16="http://schemas.microsoft.com/office/drawing/2014/main" id="{FBA2120E-6E1E-4A2B-9CD8-94C39AD806F3}"/>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120775" y="0"/>
              <a:ext cx="3676650" cy="6843713"/>
            </a:xfrm>
            <a:custGeom>
              <a:avLst/>
              <a:gdLst>
                <a:gd name="T0" fmla="*/ 774 w 774"/>
                <a:gd name="T1" fmla="*/ 0 h 1440"/>
                <a:gd name="T2" fmla="*/ 411 w 774"/>
                <a:gd name="T3" fmla="*/ 1440 h 1440"/>
              </a:gdLst>
              <a:ahLst/>
              <a:cxnLst>
                <a:cxn ang="0">
                  <a:pos x="T0" y="T1"/>
                </a:cxn>
                <a:cxn ang="0">
                  <a:pos x="T2" y="T3"/>
                </a:cxn>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4" name="Freeform 9">
              <a:extLst>
                <a:ext uri="{FF2B5EF4-FFF2-40B4-BE49-F238E27FC236}">
                  <a16:creationId xmlns:a16="http://schemas.microsoft.com/office/drawing/2014/main" id="{264DA4AC-C3A7-46CE-96BA-018B8FCFEFD3}"/>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1202988" y="9525"/>
              <a:ext cx="963613" cy="366713"/>
            </a:xfrm>
            <a:custGeom>
              <a:avLst/>
              <a:gdLst>
                <a:gd name="T0" fmla="*/ 203 w 203"/>
                <a:gd name="T1" fmla="*/ 77 h 77"/>
                <a:gd name="T2" fmla="*/ 0 w 203"/>
                <a:gd name="T3" fmla="*/ 0 h 77"/>
              </a:gdLst>
              <a:ahLst/>
              <a:cxnLst>
                <a:cxn ang="0">
                  <a:pos x="T0" y="T1"/>
                </a:cxn>
                <a:cxn ang="0">
                  <a:pos x="T2" y="T3"/>
                </a:cxn>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5" name="Freeform 10">
              <a:extLst>
                <a:ext uri="{FF2B5EF4-FFF2-40B4-BE49-F238E27FC236}">
                  <a16:creationId xmlns:a16="http://schemas.microsoft.com/office/drawing/2014/main" id="{A73A5202-BD67-46B2-9FAB-C1B28AB424B1}"/>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494963" y="5275263"/>
              <a:ext cx="1666875" cy="1577975"/>
            </a:xfrm>
            <a:custGeom>
              <a:avLst/>
              <a:gdLst>
                <a:gd name="T0" fmla="*/ 0 w 351"/>
                <a:gd name="T1" fmla="*/ 332 h 332"/>
                <a:gd name="T2" fmla="*/ 351 w 351"/>
                <a:gd name="T3" fmla="*/ 0 h 332"/>
              </a:gdLst>
              <a:ahLst/>
              <a:cxnLst>
                <a:cxn ang="0">
                  <a:pos x="T0" y="T1"/>
                </a:cxn>
                <a:cxn ang="0">
                  <a:pos x="T2" y="T3"/>
                </a:cxn>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6" name="Freeform 11">
              <a:extLst>
                <a:ext uri="{FF2B5EF4-FFF2-40B4-BE49-F238E27FC236}">
                  <a16:creationId xmlns:a16="http://schemas.microsoft.com/office/drawing/2014/main" id="{01E70EE5-EE26-44BD-A18E-777A1A3D5237}"/>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01713" y="0"/>
              <a:ext cx="3621088" cy="6843713"/>
            </a:xfrm>
            <a:custGeom>
              <a:avLst/>
              <a:gdLst>
                <a:gd name="T0" fmla="*/ 762 w 762"/>
                <a:gd name="T1" fmla="*/ 0 h 1440"/>
                <a:gd name="T2" fmla="*/ 403 w 762"/>
                <a:gd name="T3" fmla="*/ 1440 h 1440"/>
              </a:gdLst>
              <a:ahLst/>
              <a:cxnLst>
                <a:cxn ang="0">
                  <a:pos x="T0" y="T1"/>
                </a:cxn>
                <a:cxn ang="0">
                  <a:pos x="T2" y="T3"/>
                </a:cxn>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7" name="Freeform 12">
              <a:extLst>
                <a:ext uri="{FF2B5EF4-FFF2-40B4-BE49-F238E27FC236}">
                  <a16:creationId xmlns:a16="http://schemas.microsoft.com/office/drawing/2014/main" id="{504A980C-59CB-46F2-A571-87612CDD2249}"/>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1501438" y="9525"/>
              <a:ext cx="665163" cy="257175"/>
            </a:xfrm>
            <a:custGeom>
              <a:avLst/>
              <a:gdLst>
                <a:gd name="T0" fmla="*/ 140 w 140"/>
                <a:gd name="T1" fmla="*/ 54 h 54"/>
                <a:gd name="T2" fmla="*/ 0 w 140"/>
                <a:gd name="T3" fmla="*/ 0 h 54"/>
              </a:gdLst>
              <a:ahLst/>
              <a:cxnLst>
                <a:cxn ang="0">
                  <a:pos x="T0" y="T1"/>
                </a:cxn>
                <a:cxn ang="0">
                  <a:pos x="T2" y="T3"/>
                </a:cxn>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8" name="Freeform 13">
              <a:extLst>
                <a:ext uri="{FF2B5EF4-FFF2-40B4-BE49-F238E27FC236}">
                  <a16:creationId xmlns:a16="http://schemas.microsoft.com/office/drawing/2014/main" id="{B353B73E-7D3C-4184-87FD-295B6B341221}"/>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641013" y="5408613"/>
              <a:ext cx="1525588" cy="1435100"/>
            </a:xfrm>
            <a:custGeom>
              <a:avLst/>
              <a:gdLst>
                <a:gd name="T0" fmla="*/ 0 w 321"/>
                <a:gd name="T1" fmla="*/ 302 h 302"/>
                <a:gd name="T2" fmla="*/ 321 w 321"/>
                <a:gd name="T3" fmla="*/ 0 h 302"/>
              </a:gdLst>
              <a:ahLst/>
              <a:cxnLst>
                <a:cxn ang="0">
                  <a:pos x="T0" y="T1"/>
                </a:cxn>
                <a:cxn ang="0">
                  <a:pos x="T2" y="T3"/>
                </a:cxn>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9" name="Freeform 14">
              <a:extLst>
                <a:ext uri="{FF2B5EF4-FFF2-40B4-BE49-F238E27FC236}">
                  <a16:creationId xmlns:a16="http://schemas.microsoft.com/office/drawing/2014/main" id="{2EF8F173-9834-4DD9-B995-3F8DAAAE7BF3}"/>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01713" y="0"/>
              <a:ext cx="3244850" cy="6843713"/>
            </a:xfrm>
            <a:custGeom>
              <a:avLst/>
              <a:gdLst>
                <a:gd name="T0" fmla="*/ 683 w 683"/>
                <a:gd name="T1" fmla="*/ 0 h 1440"/>
                <a:gd name="T2" fmla="*/ 355 w 683"/>
                <a:gd name="T3" fmla="*/ 1440 h 1440"/>
              </a:gdLst>
              <a:ahLst/>
              <a:cxnLst>
                <a:cxn ang="0">
                  <a:pos x="T0" y="T1"/>
                </a:cxn>
                <a:cxn ang="0">
                  <a:pos x="T2" y="T3"/>
                </a:cxn>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0" name="Freeform 15">
              <a:extLst>
                <a:ext uri="{FF2B5EF4-FFF2-40B4-BE49-F238E27FC236}">
                  <a16:creationId xmlns:a16="http://schemas.microsoft.com/office/drawing/2014/main" id="{8A9567B5-6E50-4B28-8AC5-CDC159A8977A}"/>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802938" y="5518150"/>
              <a:ext cx="1363663" cy="1325563"/>
            </a:xfrm>
            <a:custGeom>
              <a:avLst/>
              <a:gdLst>
                <a:gd name="T0" fmla="*/ 0 w 287"/>
                <a:gd name="T1" fmla="*/ 279 h 279"/>
                <a:gd name="T2" fmla="*/ 287 w 287"/>
                <a:gd name="T3" fmla="*/ 0 h 279"/>
              </a:gdLst>
              <a:ahLst/>
              <a:cxnLst>
                <a:cxn ang="0">
                  <a:pos x="T0" y="T1"/>
                </a:cxn>
                <a:cxn ang="0">
                  <a:pos x="T2" y="T3"/>
                </a:cxn>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1" name="Freeform 16">
              <a:extLst>
                <a:ext uri="{FF2B5EF4-FFF2-40B4-BE49-F238E27FC236}">
                  <a16:creationId xmlns:a16="http://schemas.microsoft.com/office/drawing/2014/main" id="{F98F9214-A978-485D-814B-5FE3EC570B38}"/>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889000" y="0"/>
              <a:ext cx="3230563" cy="6843713"/>
            </a:xfrm>
            <a:custGeom>
              <a:avLst/>
              <a:gdLst>
                <a:gd name="T0" fmla="*/ 680 w 680"/>
                <a:gd name="T1" fmla="*/ 0 h 1440"/>
                <a:gd name="T2" fmla="*/ 337 w 680"/>
                <a:gd name="T3" fmla="*/ 1440 h 1440"/>
              </a:gdLst>
              <a:ahLst/>
              <a:cxnLst>
                <a:cxn ang="0">
                  <a:pos x="T0" y="T1"/>
                </a:cxn>
                <a:cxn ang="0">
                  <a:pos x="T2" y="T3"/>
                </a:cxn>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2" name="Freeform 17">
              <a:extLst>
                <a:ext uri="{FF2B5EF4-FFF2-40B4-BE49-F238E27FC236}">
                  <a16:creationId xmlns:a16="http://schemas.microsoft.com/office/drawing/2014/main" id="{80A8AB3C-056D-4907-ACF6-ABD5BA9052E7}"/>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979150" y="5694363"/>
              <a:ext cx="1187450" cy="1149350"/>
            </a:xfrm>
            <a:custGeom>
              <a:avLst/>
              <a:gdLst>
                <a:gd name="T0" fmla="*/ 0 w 250"/>
                <a:gd name="T1" fmla="*/ 242 h 242"/>
                <a:gd name="T2" fmla="*/ 250 w 250"/>
                <a:gd name="T3" fmla="*/ 0 h 242"/>
              </a:gdLst>
              <a:ahLst/>
              <a:cxnLst>
                <a:cxn ang="0">
                  <a:pos x="T0" y="T1"/>
                </a:cxn>
                <a:cxn ang="0">
                  <a:pos x="T2" y="T3"/>
                </a:cxn>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3" name="Freeform 18">
              <a:extLst>
                <a:ext uri="{FF2B5EF4-FFF2-40B4-BE49-F238E27FC236}">
                  <a16:creationId xmlns:a16="http://schemas.microsoft.com/office/drawing/2014/main" id="{CF51BEC3-1414-4B86-B1E1-0051FF18199F}"/>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484188" y="0"/>
              <a:ext cx="3421063" cy="6843713"/>
            </a:xfrm>
            <a:custGeom>
              <a:avLst/>
              <a:gdLst>
                <a:gd name="T0" fmla="*/ 720 w 720"/>
                <a:gd name="T1" fmla="*/ 0 h 1440"/>
                <a:gd name="T2" fmla="*/ 362 w 720"/>
                <a:gd name="T3" fmla="*/ 1440 h 1440"/>
              </a:gdLst>
              <a:ahLst/>
              <a:cxnLst>
                <a:cxn ang="0">
                  <a:pos x="T0" y="T1"/>
                </a:cxn>
                <a:cxn ang="0">
                  <a:pos x="T2" y="T3"/>
                </a:cxn>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4" name="Freeform 19">
              <a:extLst>
                <a:ext uri="{FF2B5EF4-FFF2-40B4-BE49-F238E27FC236}">
                  <a16:creationId xmlns:a16="http://schemas.microsoft.com/office/drawing/2014/main" id="{F69D94F0-358D-4931-B5CA-5A223180DE93}"/>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1287125" y="6049963"/>
              <a:ext cx="879475" cy="793750"/>
            </a:xfrm>
            <a:custGeom>
              <a:avLst/>
              <a:gdLst>
                <a:gd name="T0" fmla="*/ 0 w 185"/>
                <a:gd name="T1" fmla="*/ 167 h 167"/>
                <a:gd name="T2" fmla="*/ 185 w 185"/>
                <a:gd name="T3" fmla="*/ 0 h 167"/>
              </a:gdLst>
              <a:ahLst/>
              <a:cxnLst>
                <a:cxn ang="0">
                  <a:pos x="T0" y="T1"/>
                </a:cxn>
                <a:cxn ang="0">
                  <a:pos x="T2" y="T3"/>
                </a:cxn>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5" name="Freeform 20">
              <a:extLst>
                <a:ext uri="{FF2B5EF4-FFF2-40B4-BE49-F238E27FC236}">
                  <a16:creationId xmlns:a16="http://schemas.microsoft.com/office/drawing/2014/main" id="{5CFB12DB-F2CC-466C-828B-009EA7B57BF3}"/>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598488" y="0"/>
              <a:ext cx="2717800" cy="6843713"/>
            </a:xfrm>
            <a:custGeom>
              <a:avLst/>
              <a:gdLst>
                <a:gd name="T0" fmla="*/ 572 w 572"/>
                <a:gd name="T1" fmla="*/ 0 h 1440"/>
                <a:gd name="T2" fmla="*/ 164 w 572"/>
                <a:gd name="T3" fmla="*/ 1440 h 1440"/>
              </a:gdLst>
              <a:ahLst/>
              <a:cxnLst>
                <a:cxn ang="0">
                  <a:pos x="T0" y="T1"/>
                </a:cxn>
                <a:cxn ang="0">
                  <a:pos x="T2" y="T3"/>
                </a:cxn>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6" name="Freeform 21">
              <a:extLst>
                <a:ext uri="{FF2B5EF4-FFF2-40B4-BE49-F238E27FC236}">
                  <a16:creationId xmlns:a16="http://schemas.microsoft.com/office/drawing/2014/main" id="{43D8F6E9-0540-4297-A310-D7C9FA65A099}"/>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261938" y="0"/>
              <a:ext cx="2944813" cy="6843713"/>
            </a:xfrm>
            <a:custGeom>
              <a:avLst/>
              <a:gdLst>
                <a:gd name="T0" fmla="*/ 620 w 620"/>
                <a:gd name="T1" fmla="*/ 0 h 1440"/>
                <a:gd name="T2" fmla="*/ 186 w 620"/>
                <a:gd name="T3" fmla="*/ 1440 h 1440"/>
              </a:gdLst>
              <a:ahLst/>
              <a:cxnLst>
                <a:cxn ang="0">
                  <a:pos x="T0" y="T1"/>
                </a:cxn>
                <a:cxn ang="0">
                  <a:pos x="T2" y="T3"/>
                </a:cxn>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7" name="Freeform 22">
              <a:extLst>
                <a:ext uri="{FF2B5EF4-FFF2-40B4-BE49-F238E27FC236}">
                  <a16:creationId xmlns:a16="http://schemas.microsoft.com/office/drawing/2014/main" id="{077E47D8-A4D7-46C2-9EF0-AF1C777C286A}"/>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417513" y="0"/>
              <a:ext cx="2403475" cy="6843713"/>
            </a:xfrm>
            <a:custGeom>
              <a:avLst/>
              <a:gdLst>
                <a:gd name="T0" fmla="*/ 506 w 506"/>
                <a:gd name="T1" fmla="*/ 0 h 1440"/>
                <a:gd name="T2" fmla="*/ 171 w 506"/>
                <a:gd name="T3" fmla="*/ 1440 h 1440"/>
              </a:gdLst>
              <a:ahLst/>
              <a:cxnLst>
                <a:cxn ang="0">
                  <a:pos x="T0" y="T1"/>
                </a:cxn>
                <a:cxn ang="0">
                  <a:pos x="T2" y="T3"/>
                </a:cxn>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8" name="Freeform 23">
              <a:extLst>
                <a:ext uri="{FF2B5EF4-FFF2-40B4-BE49-F238E27FC236}">
                  <a16:creationId xmlns:a16="http://schemas.microsoft.com/office/drawing/2014/main" id="{F1D21ED2-F5A9-4411-934F-B972429F4C9F}"/>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4288" y="9525"/>
              <a:ext cx="1771650" cy="3198813"/>
            </a:xfrm>
            <a:custGeom>
              <a:avLst/>
              <a:gdLst>
                <a:gd name="T0" fmla="*/ 373 w 373"/>
                <a:gd name="T1" fmla="*/ 0 h 673"/>
                <a:gd name="T2" fmla="*/ 0 w 373"/>
                <a:gd name="T3" fmla="*/ 673 h 673"/>
              </a:gdLst>
              <a:ahLst/>
              <a:cxnLst>
                <a:cxn ang="0">
                  <a:pos x="T0" y="T1"/>
                </a:cxn>
                <a:cxn ang="0">
                  <a:pos x="T2" y="T3"/>
                </a:cxn>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9" name="Freeform 24">
              <a:extLst>
                <a:ext uri="{FF2B5EF4-FFF2-40B4-BE49-F238E27FC236}">
                  <a16:creationId xmlns:a16="http://schemas.microsoft.com/office/drawing/2014/main" id="{E2EDE38A-AE13-4408-9B8B-EE6F62C9102D}"/>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4763" y="6016625"/>
              <a:ext cx="214313" cy="827088"/>
            </a:xfrm>
            <a:custGeom>
              <a:avLst/>
              <a:gdLst>
                <a:gd name="T0" fmla="*/ 0 w 45"/>
                <a:gd name="T1" fmla="*/ 0 h 174"/>
                <a:gd name="T2" fmla="*/ 45 w 45"/>
                <a:gd name="T3" fmla="*/ 174 h 174"/>
              </a:gdLst>
              <a:ahLst/>
              <a:cxnLst>
                <a:cxn ang="0">
                  <a:pos x="T0" y="T1"/>
                </a:cxn>
                <a:cxn ang="0">
                  <a:pos x="T2" y="T3"/>
                </a:cxn>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0" name="Freeform 25">
              <a:extLst>
                <a:ext uri="{FF2B5EF4-FFF2-40B4-BE49-F238E27FC236}">
                  <a16:creationId xmlns:a16="http://schemas.microsoft.com/office/drawing/2014/main" id="{3630CEB6-A7D8-45A1-AC44-147C2AF13071}"/>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4288" y="0"/>
              <a:ext cx="1562100" cy="2228850"/>
            </a:xfrm>
            <a:custGeom>
              <a:avLst/>
              <a:gdLst>
                <a:gd name="T0" fmla="*/ 329 w 329"/>
                <a:gd name="T1" fmla="*/ 0 h 469"/>
                <a:gd name="T2" fmla="*/ 0 w 329"/>
                <a:gd name="T3" fmla="*/ 469 h 469"/>
              </a:gdLst>
              <a:ahLst/>
              <a:cxnLst>
                <a:cxn ang="0">
                  <a:pos x="T0" y="T1"/>
                </a:cxn>
                <a:cxn ang="0">
                  <a:pos x="T2" y="T3"/>
                </a:cxn>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61" name="Group 35">
            <a:extLst>
              <a:ext uri="{FF2B5EF4-FFF2-40B4-BE49-F238E27FC236}">
                <a16:creationId xmlns:a16="http://schemas.microsoft.com/office/drawing/2014/main" id="{83118EC2-A2C7-4CDB-887C-21E0B0C437D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800144" y="1699589"/>
            <a:ext cx="3674476" cy="3470421"/>
            <a:chOff x="697883" y="1816768"/>
            <a:chExt cx="3674476" cy="3470421"/>
          </a:xfrm>
        </p:grpSpPr>
        <p:sp>
          <p:nvSpPr>
            <p:cNvPr id="62" name="Rectangle 36">
              <a:extLst>
                <a:ext uri="{FF2B5EF4-FFF2-40B4-BE49-F238E27FC236}">
                  <a16:creationId xmlns:a16="http://schemas.microsoft.com/office/drawing/2014/main" id="{E7D642C1-20ED-4515-B19F-47B6CC83414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8" name="Isosceles Triangle 22">
              <a:extLst>
                <a:ext uri="{FF2B5EF4-FFF2-40B4-BE49-F238E27FC236}">
                  <a16:creationId xmlns:a16="http://schemas.microsoft.com/office/drawing/2014/main" id="{0E5C6FE8-B8C9-4163-830B-3F8E408EA1A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9" name="Rectangle 38">
              <a:extLst>
                <a:ext uri="{FF2B5EF4-FFF2-40B4-BE49-F238E27FC236}">
                  <a16:creationId xmlns:a16="http://schemas.microsoft.com/office/drawing/2014/main" id="{E3A09EDA-AF27-4D31-8A57-4407E057496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2" name="Title 1">
            <a:extLst>
              <a:ext uri="{FF2B5EF4-FFF2-40B4-BE49-F238E27FC236}">
                <a16:creationId xmlns:a16="http://schemas.microsoft.com/office/drawing/2014/main" id="{27044F5D-EA64-47C5-9547-DB78A08BA4E6}"/>
              </a:ext>
            </a:extLst>
          </p:cNvPr>
          <p:cNvSpPr>
            <a:spLocks noGrp="1"/>
          </p:cNvSpPr>
          <p:nvPr>
            <p:ph type="title"/>
          </p:nvPr>
        </p:nvSpPr>
        <p:spPr>
          <a:xfrm>
            <a:off x="888631" y="2358391"/>
            <a:ext cx="3498979" cy="2453676"/>
          </a:xfrm>
        </p:spPr>
        <p:txBody>
          <a:bodyPr vert="horz" lIns="91440" tIns="45720" rIns="91440" bIns="45720" rtlCol="0" anchor="ctr">
            <a:normAutofit/>
          </a:bodyPr>
          <a:lstStyle/>
          <a:p>
            <a:pPr algn="ctr"/>
            <a:r>
              <a:rPr lang="en-US" sz="3600">
                <a:solidFill>
                  <a:srgbClr val="FFFFFF"/>
                </a:solidFill>
              </a:rPr>
              <a:t>Fashion</a:t>
            </a:r>
          </a:p>
        </p:txBody>
      </p:sp>
      <p:pic>
        <p:nvPicPr>
          <p:cNvPr id="6" name="Content Placeholder 5" descr="A group of people posing for the camera&#10;&#10;Description automatically generated">
            <a:extLst>
              <a:ext uri="{FF2B5EF4-FFF2-40B4-BE49-F238E27FC236}">
                <a16:creationId xmlns:a16="http://schemas.microsoft.com/office/drawing/2014/main" id="{1693A2F5-5814-4B23-BE0B-CEBFCBD35109}"/>
              </a:ext>
            </a:extLst>
          </p:cNvPr>
          <p:cNvPicPr>
            <a:picLocks noGrp="1" noChangeAspect="1"/>
          </p:cNvPicPr>
          <p:nvPr>
            <p:ph sz="half" idx="1"/>
          </p:nvPr>
        </p:nvPicPr>
        <p:blipFill rotWithShape="1">
          <a:blip r:embed="rId2">
            <a:extLst>
              <a:ext uri="{28A0092B-C50C-407E-A947-70E740481C1C}">
                <a14:useLocalDpi xmlns:a14="http://schemas.microsoft.com/office/drawing/2010/main" val="0"/>
              </a:ext>
            </a:extLst>
          </a:blip>
          <a:srcRect r="2" b="9754"/>
          <a:stretch/>
        </p:blipFill>
        <p:spPr>
          <a:xfrm>
            <a:off x="5115908" y="804036"/>
            <a:ext cx="6274561" cy="2977469"/>
          </a:xfrm>
          <a:prstGeom prst="rect">
            <a:avLst/>
          </a:prstGeom>
          <a:ln w="9525">
            <a:solidFill>
              <a:schemeClr val="tx1">
                <a:alpha val="20000"/>
              </a:schemeClr>
            </a:solidFill>
          </a:ln>
        </p:spPr>
      </p:pic>
    </p:spTree>
    <p:extLst>
      <p:ext uri="{BB962C8B-B14F-4D97-AF65-F5344CB8AC3E}">
        <p14:creationId xmlns:p14="http://schemas.microsoft.com/office/powerpoint/2010/main" val="1684847297"/>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AB5C91-55D8-45BF-8DD8-222751538821}"/>
              </a:ext>
            </a:extLst>
          </p:cNvPr>
          <p:cNvSpPr>
            <a:spLocks noGrp="1"/>
          </p:cNvSpPr>
          <p:nvPr>
            <p:ph type="title"/>
          </p:nvPr>
        </p:nvSpPr>
        <p:spPr/>
        <p:txBody>
          <a:bodyPr/>
          <a:lstStyle/>
          <a:p>
            <a:r>
              <a:rPr lang="en-US" dirty="0"/>
              <a:t>Sports</a:t>
            </a:r>
          </a:p>
        </p:txBody>
      </p:sp>
      <p:pic>
        <p:nvPicPr>
          <p:cNvPr id="6" name="Content Placeholder 5" descr="A group of people posing for the camera&#10;&#10;Description automatically generated">
            <a:extLst>
              <a:ext uri="{FF2B5EF4-FFF2-40B4-BE49-F238E27FC236}">
                <a16:creationId xmlns:a16="http://schemas.microsoft.com/office/drawing/2014/main" id="{D32C6D5F-BD3F-4759-9C10-90811F5E69C1}"/>
              </a:ext>
            </a:extLst>
          </p:cNvPr>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838200" y="2543969"/>
            <a:ext cx="5181600" cy="2914650"/>
          </a:xfrm>
        </p:spPr>
      </p:pic>
    </p:spTree>
    <p:extLst>
      <p:ext uri="{BB962C8B-B14F-4D97-AF65-F5344CB8AC3E}">
        <p14:creationId xmlns:p14="http://schemas.microsoft.com/office/powerpoint/2010/main" val="768180326"/>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Content Placeholder 5" descr="A plate of food with broccoli&#10;&#10;Description automatically generated">
            <a:extLst>
              <a:ext uri="{FF2B5EF4-FFF2-40B4-BE49-F238E27FC236}">
                <a16:creationId xmlns:a16="http://schemas.microsoft.com/office/drawing/2014/main" id="{712C5A02-618D-4205-BBA1-2E3EDFF605DC}"/>
              </a:ext>
            </a:extLst>
          </p:cNvPr>
          <p:cNvPicPr>
            <a:picLocks noGrp="1" noChangeAspect="1"/>
          </p:cNvPicPr>
          <p:nvPr>
            <p:ph sz="half" idx="1"/>
          </p:nvPr>
        </p:nvPicPr>
        <p:blipFill rotWithShape="1">
          <a:blip r:embed="rId2">
            <a:extLst>
              <a:ext uri="{28A0092B-C50C-407E-A947-70E740481C1C}">
                <a14:useLocalDpi xmlns:a14="http://schemas.microsoft.com/office/drawing/2010/main" val="0"/>
              </a:ext>
            </a:extLst>
          </a:blip>
          <a:srcRect t="881"/>
          <a:stretch/>
        </p:blipFill>
        <p:spPr>
          <a:xfrm>
            <a:off x="-1" y="10"/>
            <a:ext cx="12192000" cy="6857990"/>
          </a:xfrm>
          <a:prstGeom prst="rect">
            <a:avLst/>
          </a:prstGeom>
        </p:spPr>
      </p:pic>
      <p:sp>
        <p:nvSpPr>
          <p:cNvPr id="11" name="Freeform 5">
            <a:extLst>
              <a:ext uri="{FF2B5EF4-FFF2-40B4-BE49-F238E27FC236}">
                <a16:creationId xmlns:a16="http://schemas.microsoft.com/office/drawing/2014/main" id="{3CD9DF72-87A3-404E-A828-84CBF11A83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flipH="1">
            <a:off x="0" y="998175"/>
            <a:ext cx="6017172" cy="5859825"/>
          </a:xfrm>
          <a:custGeom>
            <a:avLst/>
            <a:gdLst>
              <a:gd name="T0" fmla="*/ 1333 w 1333"/>
              <a:gd name="T1" fmla="*/ 1031 h 1298"/>
              <a:gd name="T2" fmla="*/ 1333 w 1333"/>
              <a:gd name="T3" fmla="*/ 380 h 1298"/>
              <a:gd name="T4" fmla="*/ 706 w 1333"/>
              <a:gd name="T5" fmla="*/ 0 h 1298"/>
              <a:gd name="T6" fmla="*/ 0 w 1333"/>
              <a:gd name="T7" fmla="*/ 706 h 1298"/>
              <a:gd name="T8" fmla="*/ 323 w 1333"/>
              <a:gd name="T9" fmla="*/ 1298 h 1298"/>
              <a:gd name="T10" fmla="*/ 1090 w 1333"/>
              <a:gd name="T11" fmla="*/ 1298 h 1298"/>
              <a:gd name="T12" fmla="*/ 1333 w 1333"/>
              <a:gd name="T13" fmla="*/ 1031 h 1298"/>
            </a:gdLst>
            <a:ahLst/>
            <a:cxnLst>
              <a:cxn ang="0">
                <a:pos x="T0" y="T1"/>
              </a:cxn>
              <a:cxn ang="0">
                <a:pos x="T2" y="T3"/>
              </a:cxn>
              <a:cxn ang="0">
                <a:pos x="T4" y="T5"/>
              </a:cxn>
              <a:cxn ang="0">
                <a:pos x="T6" y="T7"/>
              </a:cxn>
              <a:cxn ang="0">
                <a:pos x="T8" y="T9"/>
              </a:cxn>
              <a:cxn ang="0">
                <a:pos x="T10" y="T11"/>
              </a:cxn>
              <a:cxn ang="0">
                <a:pos x="T12" y="T13"/>
              </a:cxn>
            </a:cxnLst>
            <a:rect l="0" t="0" r="r" b="b"/>
            <a:pathLst>
              <a:path w="1333" h="1298">
                <a:moveTo>
                  <a:pt x="1333" y="1031"/>
                </a:moveTo>
                <a:cubicBezTo>
                  <a:pt x="1333" y="380"/>
                  <a:pt x="1333" y="380"/>
                  <a:pt x="1333" y="380"/>
                </a:cubicBezTo>
                <a:cubicBezTo>
                  <a:pt x="1215" y="154"/>
                  <a:pt x="979" y="0"/>
                  <a:pt x="706" y="0"/>
                </a:cubicBezTo>
                <a:cubicBezTo>
                  <a:pt x="317" y="0"/>
                  <a:pt x="0" y="316"/>
                  <a:pt x="0" y="706"/>
                </a:cubicBezTo>
                <a:cubicBezTo>
                  <a:pt x="0" y="954"/>
                  <a:pt x="129" y="1172"/>
                  <a:pt x="323" y="1298"/>
                </a:cubicBezTo>
                <a:cubicBezTo>
                  <a:pt x="1090" y="1298"/>
                  <a:pt x="1090" y="1298"/>
                  <a:pt x="1090" y="1298"/>
                </a:cubicBezTo>
                <a:cubicBezTo>
                  <a:pt x="1193" y="1232"/>
                  <a:pt x="1276" y="1140"/>
                  <a:pt x="1333" y="1031"/>
                </a:cubicBezTo>
                <a:close/>
              </a:path>
            </a:pathLst>
          </a:custGeom>
          <a:solidFill>
            <a:schemeClr val="bg1">
              <a:alpha val="75000"/>
            </a:schemeClr>
          </a:solidFill>
          <a:ln w="50800" cap="sq" cmpd="dbl">
            <a:noFill/>
            <a:miter lim="800000"/>
          </a:ln>
          <a:effectLst/>
        </p:spPr>
        <p:txBody>
          <a:bodyPr vert="horz" lIns="91440" tIns="45720" rIns="91440" bIns="45720" rtlCol="0" anchor="t">
            <a:normAutofit/>
          </a:bodyPr>
          <a:lstStyle/>
          <a:p>
            <a:pPr algn="ctr">
              <a:spcAft>
                <a:spcPts val="1000"/>
              </a:spcAft>
              <a:buClr>
                <a:schemeClr val="tx1"/>
              </a:buClr>
              <a:buSzPct val="100000"/>
              <a:buFont typeface="Arial"/>
              <a:buNone/>
            </a:pPr>
            <a:endParaRPr lang="en-US" sz="1600" cap="all"/>
          </a:p>
        </p:txBody>
      </p:sp>
      <p:sp>
        <p:nvSpPr>
          <p:cNvPr id="2" name="Title 1">
            <a:extLst>
              <a:ext uri="{FF2B5EF4-FFF2-40B4-BE49-F238E27FC236}">
                <a16:creationId xmlns:a16="http://schemas.microsoft.com/office/drawing/2014/main" id="{2D79C312-87AA-4C97-AEEF-8C062F4C11D0}"/>
              </a:ext>
            </a:extLst>
          </p:cNvPr>
          <p:cNvSpPr>
            <a:spLocks noGrp="1"/>
          </p:cNvSpPr>
          <p:nvPr>
            <p:ph type="title"/>
          </p:nvPr>
        </p:nvSpPr>
        <p:spPr>
          <a:xfrm>
            <a:off x="709448" y="1913950"/>
            <a:ext cx="4204137" cy="1342754"/>
          </a:xfrm>
        </p:spPr>
        <p:txBody>
          <a:bodyPr vert="horz" lIns="91440" tIns="45720" rIns="91440" bIns="45720" rtlCol="0" anchor="ctr">
            <a:normAutofit/>
          </a:bodyPr>
          <a:lstStyle/>
          <a:p>
            <a:pPr algn="ctr"/>
            <a:r>
              <a:rPr lang="en-US" sz="3600"/>
              <a:t>Food</a:t>
            </a:r>
          </a:p>
        </p:txBody>
      </p:sp>
      <p:cxnSp>
        <p:nvCxnSpPr>
          <p:cNvPr id="13" name="Straight Connector 12">
            <a:extLst>
              <a:ext uri="{FF2B5EF4-FFF2-40B4-BE49-F238E27FC236}">
                <a16:creationId xmlns:a16="http://schemas.microsoft.com/office/drawing/2014/main" id="{20E3A342-4D61-4E3F-AF90-1AB42AEB96C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2287051" y="3337139"/>
            <a:ext cx="935420" cy="0"/>
          </a:xfrm>
          <a:prstGeom prst="line">
            <a:avLst/>
          </a:prstGeom>
          <a:ln w="25400" cap="sq">
            <a:solidFill>
              <a:schemeClr val="tx1">
                <a:lumMod val="85000"/>
                <a:lumOff val="15000"/>
              </a:schemeClr>
            </a:solidFill>
            <a:bevel/>
          </a:ln>
        </p:spPr>
        <p:style>
          <a:lnRef idx="1">
            <a:schemeClr val="accent1"/>
          </a:lnRef>
          <a:fillRef idx="0">
            <a:schemeClr val="accent1"/>
          </a:fillRef>
          <a:effectRef idx="0">
            <a:schemeClr val="accent1"/>
          </a:effectRef>
          <a:fontRef idx="minor">
            <a:schemeClr val="tx1"/>
          </a:fontRef>
        </p:style>
      </p:cxnSp>
      <p:sp>
        <p:nvSpPr>
          <p:cNvPr id="4" name="Content Placeholder 3">
            <a:extLst>
              <a:ext uri="{FF2B5EF4-FFF2-40B4-BE49-F238E27FC236}">
                <a16:creationId xmlns:a16="http://schemas.microsoft.com/office/drawing/2014/main" id="{E5C4CA77-A86B-4069-8085-351C7ED13EAD}"/>
              </a:ext>
            </a:extLst>
          </p:cNvPr>
          <p:cNvSpPr>
            <a:spLocks noGrp="1"/>
          </p:cNvSpPr>
          <p:nvPr>
            <p:ph sz="half" idx="2"/>
          </p:nvPr>
        </p:nvSpPr>
        <p:spPr>
          <a:xfrm>
            <a:off x="525516" y="3417573"/>
            <a:ext cx="4593021" cy="2619839"/>
          </a:xfrm>
        </p:spPr>
        <p:txBody>
          <a:bodyPr vert="horz" lIns="91440" tIns="45720" rIns="91440" bIns="45720" rtlCol="0" anchor="ctr">
            <a:normAutofit/>
          </a:bodyPr>
          <a:lstStyle/>
          <a:p>
            <a:r>
              <a:rPr lang="en-US" sz="1800" dirty="0"/>
              <a:t>Fufu</a:t>
            </a:r>
          </a:p>
          <a:p>
            <a:r>
              <a:rPr lang="en-US" sz="1800" dirty="0" err="1"/>
              <a:t>Tuwo</a:t>
            </a:r>
            <a:r>
              <a:rPr lang="en-US" sz="1800" dirty="0"/>
              <a:t> </a:t>
            </a:r>
            <a:r>
              <a:rPr lang="en-US" sz="1800" dirty="0" err="1"/>
              <a:t>Shinkafa</a:t>
            </a:r>
            <a:endParaRPr lang="en-US" sz="1800" dirty="0"/>
          </a:p>
          <a:p>
            <a:r>
              <a:rPr lang="en-US" sz="1800" dirty="0"/>
              <a:t>Jollof Rice</a:t>
            </a:r>
          </a:p>
          <a:p>
            <a:r>
              <a:rPr lang="en-US" sz="1800" dirty="0" err="1"/>
              <a:t>Egusi</a:t>
            </a:r>
            <a:r>
              <a:rPr lang="en-US" sz="1800" dirty="0"/>
              <a:t> Soup</a:t>
            </a:r>
          </a:p>
          <a:p>
            <a:r>
              <a:rPr lang="en-US" sz="1800" dirty="0"/>
              <a:t>Pepper Soup</a:t>
            </a:r>
          </a:p>
        </p:txBody>
      </p:sp>
    </p:spTree>
    <p:extLst>
      <p:ext uri="{BB962C8B-B14F-4D97-AF65-F5344CB8AC3E}">
        <p14:creationId xmlns:p14="http://schemas.microsoft.com/office/powerpoint/2010/main" val="2663949940"/>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48CAE4AE-A9DF-45AF-9A9C-1712BC6341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a:extLst>
              <a:ext uri="{FF2B5EF4-FFF2-40B4-BE49-F238E27FC236}">
                <a16:creationId xmlns:a16="http://schemas.microsoft.com/office/drawing/2014/main" id="{6C272060-BC98-4C91-A58F-4DFEC566CF7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17513" y="0"/>
            <a:ext cx="12584114" cy="6853238"/>
            <a:chOff x="-417513" y="0"/>
            <a:chExt cx="12584114" cy="6853238"/>
          </a:xfrm>
        </p:grpSpPr>
        <p:sp>
          <p:nvSpPr>
            <p:cNvPr id="14" name="Freeform 5">
              <a:extLst>
                <a:ext uri="{FF2B5EF4-FFF2-40B4-BE49-F238E27FC236}">
                  <a16:creationId xmlns:a16="http://schemas.microsoft.com/office/drawing/2014/main" id="{8BA2DCB9-0DC0-4109-B2A2-56896E35E664}"/>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306513" y="0"/>
              <a:ext cx="3862388" cy="6843713"/>
            </a:xfrm>
            <a:custGeom>
              <a:avLst/>
              <a:gdLst>
                <a:gd name="T0" fmla="*/ 813 w 813"/>
                <a:gd name="T1" fmla="*/ 0 h 1440"/>
                <a:gd name="T2" fmla="*/ 435 w 813"/>
                <a:gd name="T3" fmla="*/ 1440 h 1440"/>
              </a:gdLst>
              <a:ahLst/>
              <a:cxnLst>
                <a:cxn ang="0">
                  <a:pos x="T0" y="T1"/>
                </a:cxn>
                <a:cxn ang="0">
                  <a:pos x="T2" y="T3"/>
                </a:cxn>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 name="Freeform 6">
              <a:extLst>
                <a:ext uri="{FF2B5EF4-FFF2-40B4-BE49-F238E27FC236}">
                  <a16:creationId xmlns:a16="http://schemas.microsoft.com/office/drawing/2014/main" id="{64A33555-1142-4AD7-8084-1A99422A1186}"/>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626725" y="9525"/>
              <a:ext cx="1539875" cy="555625"/>
            </a:xfrm>
            <a:custGeom>
              <a:avLst/>
              <a:gdLst>
                <a:gd name="T0" fmla="*/ 324 w 324"/>
                <a:gd name="T1" fmla="*/ 117 h 117"/>
                <a:gd name="T2" fmla="*/ 0 w 324"/>
                <a:gd name="T3" fmla="*/ 0 h 117"/>
              </a:gdLst>
              <a:ahLst/>
              <a:cxnLst>
                <a:cxn ang="0">
                  <a:pos x="T0" y="T1"/>
                </a:cxn>
                <a:cxn ang="0">
                  <a:pos x="T2" y="T3"/>
                </a:cxn>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 name="Freeform 7">
              <a:extLst>
                <a:ext uri="{FF2B5EF4-FFF2-40B4-BE49-F238E27FC236}">
                  <a16:creationId xmlns:a16="http://schemas.microsoft.com/office/drawing/2014/main" id="{BC6E4081-1A88-453E-8CCF-B97B0CE20DF4}"/>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247313" y="5013325"/>
              <a:ext cx="1919288" cy="1830388"/>
            </a:xfrm>
            <a:custGeom>
              <a:avLst/>
              <a:gdLst>
                <a:gd name="T0" fmla="*/ 0 w 404"/>
                <a:gd name="T1" fmla="*/ 385 h 385"/>
                <a:gd name="T2" fmla="*/ 404 w 404"/>
                <a:gd name="T3" fmla="*/ 0 h 385"/>
              </a:gdLst>
              <a:ahLst/>
              <a:cxnLst>
                <a:cxn ang="0">
                  <a:pos x="T0" y="T1"/>
                </a:cxn>
                <a:cxn ang="0">
                  <a:pos x="T2" y="T3"/>
                </a:cxn>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 name="Freeform 8">
              <a:extLst>
                <a:ext uri="{FF2B5EF4-FFF2-40B4-BE49-F238E27FC236}">
                  <a16:creationId xmlns:a16="http://schemas.microsoft.com/office/drawing/2014/main" id="{5B7E0935-6EE8-4C61-AED5-09B9A2A99AF0}"/>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120775" y="0"/>
              <a:ext cx="3676650" cy="6843713"/>
            </a:xfrm>
            <a:custGeom>
              <a:avLst/>
              <a:gdLst>
                <a:gd name="T0" fmla="*/ 774 w 774"/>
                <a:gd name="T1" fmla="*/ 0 h 1440"/>
                <a:gd name="T2" fmla="*/ 411 w 774"/>
                <a:gd name="T3" fmla="*/ 1440 h 1440"/>
              </a:gdLst>
              <a:ahLst/>
              <a:cxnLst>
                <a:cxn ang="0">
                  <a:pos x="T0" y="T1"/>
                </a:cxn>
                <a:cxn ang="0">
                  <a:pos x="T2" y="T3"/>
                </a:cxn>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 name="Freeform 9">
              <a:extLst>
                <a:ext uri="{FF2B5EF4-FFF2-40B4-BE49-F238E27FC236}">
                  <a16:creationId xmlns:a16="http://schemas.microsoft.com/office/drawing/2014/main" id="{EB962BD6-C878-48FF-A75E-DCC7BDA3C33C}"/>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1202988" y="9525"/>
              <a:ext cx="963613" cy="366713"/>
            </a:xfrm>
            <a:custGeom>
              <a:avLst/>
              <a:gdLst>
                <a:gd name="T0" fmla="*/ 203 w 203"/>
                <a:gd name="T1" fmla="*/ 77 h 77"/>
                <a:gd name="T2" fmla="*/ 0 w 203"/>
                <a:gd name="T3" fmla="*/ 0 h 77"/>
              </a:gdLst>
              <a:ahLst/>
              <a:cxnLst>
                <a:cxn ang="0">
                  <a:pos x="T0" y="T1"/>
                </a:cxn>
                <a:cxn ang="0">
                  <a:pos x="T2" y="T3"/>
                </a:cxn>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 name="Freeform 10">
              <a:extLst>
                <a:ext uri="{FF2B5EF4-FFF2-40B4-BE49-F238E27FC236}">
                  <a16:creationId xmlns:a16="http://schemas.microsoft.com/office/drawing/2014/main" id="{CABF3786-BDE1-4FE5-9967-F6B6131A2CF0}"/>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494963" y="5275263"/>
              <a:ext cx="1666875" cy="1577975"/>
            </a:xfrm>
            <a:custGeom>
              <a:avLst/>
              <a:gdLst>
                <a:gd name="T0" fmla="*/ 0 w 351"/>
                <a:gd name="T1" fmla="*/ 332 h 332"/>
                <a:gd name="T2" fmla="*/ 351 w 351"/>
                <a:gd name="T3" fmla="*/ 0 h 332"/>
              </a:gdLst>
              <a:ahLst/>
              <a:cxnLst>
                <a:cxn ang="0">
                  <a:pos x="T0" y="T1"/>
                </a:cxn>
                <a:cxn ang="0">
                  <a:pos x="T2" y="T3"/>
                </a:cxn>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 name="Freeform 11">
              <a:extLst>
                <a:ext uri="{FF2B5EF4-FFF2-40B4-BE49-F238E27FC236}">
                  <a16:creationId xmlns:a16="http://schemas.microsoft.com/office/drawing/2014/main" id="{4969707A-C75E-4F7F-A5C2-2991C6547550}"/>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01713" y="0"/>
              <a:ext cx="3621088" cy="6843713"/>
            </a:xfrm>
            <a:custGeom>
              <a:avLst/>
              <a:gdLst>
                <a:gd name="T0" fmla="*/ 762 w 762"/>
                <a:gd name="T1" fmla="*/ 0 h 1440"/>
                <a:gd name="T2" fmla="*/ 403 w 762"/>
                <a:gd name="T3" fmla="*/ 1440 h 1440"/>
              </a:gdLst>
              <a:ahLst/>
              <a:cxnLst>
                <a:cxn ang="0">
                  <a:pos x="T0" y="T1"/>
                </a:cxn>
                <a:cxn ang="0">
                  <a:pos x="T2" y="T3"/>
                </a:cxn>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 name="Freeform 12">
              <a:extLst>
                <a:ext uri="{FF2B5EF4-FFF2-40B4-BE49-F238E27FC236}">
                  <a16:creationId xmlns:a16="http://schemas.microsoft.com/office/drawing/2014/main" id="{0E293989-8389-48CD-85D3-CAEFD5E96370}"/>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1501438" y="9525"/>
              <a:ext cx="665163" cy="257175"/>
            </a:xfrm>
            <a:custGeom>
              <a:avLst/>
              <a:gdLst>
                <a:gd name="T0" fmla="*/ 140 w 140"/>
                <a:gd name="T1" fmla="*/ 54 h 54"/>
                <a:gd name="T2" fmla="*/ 0 w 140"/>
                <a:gd name="T3" fmla="*/ 0 h 54"/>
              </a:gdLst>
              <a:ahLst/>
              <a:cxnLst>
                <a:cxn ang="0">
                  <a:pos x="T0" y="T1"/>
                </a:cxn>
                <a:cxn ang="0">
                  <a:pos x="T2" y="T3"/>
                </a:cxn>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 name="Freeform 13">
              <a:extLst>
                <a:ext uri="{FF2B5EF4-FFF2-40B4-BE49-F238E27FC236}">
                  <a16:creationId xmlns:a16="http://schemas.microsoft.com/office/drawing/2014/main" id="{8DCF1E8B-9247-45E2-8641-90DA9F7D5252}"/>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641013" y="5408613"/>
              <a:ext cx="1525588" cy="1435100"/>
            </a:xfrm>
            <a:custGeom>
              <a:avLst/>
              <a:gdLst>
                <a:gd name="T0" fmla="*/ 0 w 321"/>
                <a:gd name="T1" fmla="*/ 302 h 302"/>
                <a:gd name="T2" fmla="*/ 321 w 321"/>
                <a:gd name="T3" fmla="*/ 0 h 302"/>
              </a:gdLst>
              <a:ahLst/>
              <a:cxnLst>
                <a:cxn ang="0">
                  <a:pos x="T0" y="T1"/>
                </a:cxn>
                <a:cxn ang="0">
                  <a:pos x="T2" y="T3"/>
                </a:cxn>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 name="Freeform 14">
              <a:extLst>
                <a:ext uri="{FF2B5EF4-FFF2-40B4-BE49-F238E27FC236}">
                  <a16:creationId xmlns:a16="http://schemas.microsoft.com/office/drawing/2014/main" id="{48DF418F-91AD-4E55-AF3B-F28FF45961B4}"/>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01713" y="0"/>
              <a:ext cx="3244850" cy="6843713"/>
            </a:xfrm>
            <a:custGeom>
              <a:avLst/>
              <a:gdLst>
                <a:gd name="T0" fmla="*/ 683 w 683"/>
                <a:gd name="T1" fmla="*/ 0 h 1440"/>
                <a:gd name="T2" fmla="*/ 355 w 683"/>
                <a:gd name="T3" fmla="*/ 1440 h 1440"/>
              </a:gdLst>
              <a:ahLst/>
              <a:cxnLst>
                <a:cxn ang="0">
                  <a:pos x="T0" y="T1"/>
                </a:cxn>
                <a:cxn ang="0">
                  <a:pos x="T2" y="T3"/>
                </a:cxn>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4" name="Freeform 15">
              <a:extLst>
                <a:ext uri="{FF2B5EF4-FFF2-40B4-BE49-F238E27FC236}">
                  <a16:creationId xmlns:a16="http://schemas.microsoft.com/office/drawing/2014/main" id="{EDBF35BD-D1DA-49B1-AE30-289189DACD51}"/>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802938" y="5518150"/>
              <a:ext cx="1363663" cy="1325563"/>
            </a:xfrm>
            <a:custGeom>
              <a:avLst/>
              <a:gdLst>
                <a:gd name="T0" fmla="*/ 0 w 287"/>
                <a:gd name="T1" fmla="*/ 279 h 279"/>
                <a:gd name="T2" fmla="*/ 287 w 287"/>
                <a:gd name="T3" fmla="*/ 0 h 279"/>
              </a:gdLst>
              <a:ahLst/>
              <a:cxnLst>
                <a:cxn ang="0">
                  <a:pos x="T0" y="T1"/>
                </a:cxn>
                <a:cxn ang="0">
                  <a:pos x="T2" y="T3"/>
                </a:cxn>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5" name="Freeform 16">
              <a:extLst>
                <a:ext uri="{FF2B5EF4-FFF2-40B4-BE49-F238E27FC236}">
                  <a16:creationId xmlns:a16="http://schemas.microsoft.com/office/drawing/2014/main" id="{69198BEC-A3B6-4562-AB0F-3E7760026C43}"/>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889000" y="0"/>
              <a:ext cx="3230563" cy="6843713"/>
            </a:xfrm>
            <a:custGeom>
              <a:avLst/>
              <a:gdLst>
                <a:gd name="T0" fmla="*/ 680 w 680"/>
                <a:gd name="T1" fmla="*/ 0 h 1440"/>
                <a:gd name="T2" fmla="*/ 337 w 680"/>
                <a:gd name="T3" fmla="*/ 1440 h 1440"/>
              </a:gdLst>
              <a:ahLst/>
              <a:cxnLst>
                <a:cxn ang="0">
                  <a:pos x="T0" y="T1"/>
                </a:cxn>
                <a:cxn ang="0">
                  <a:pos x="T2" y="T3"/>
                </a:cxn>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6" name="Freeform 17">
              <a:extLst>
                <a:ext uri="{FF2B5EF4-FFF2-40B4-BE49-F238E27FC236}">
                  <a16:creationId xmlns:a16="http://schemas.microsoft.com/office/drawing/2014/main" id="{9AB30D45-77AB-4323-83A2-1A637D07D54A}"/>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979150" y="5694363"/>
              <a:ext cx="1187450" cy="1149350"/>
            </a:xfrm>
            <a:custGeom>
              <a:avLst/>
              <a:gdLst>
                <a:gd name="T0" fmla="*/ 0 w 250"/>
                <a:gd name="T1" fmla="*/ 242 h 242"/>
                <a:gd name="T2" fmla="*/ 250 w 250"/>
                <a:gd name="T3" fmla="*/ 0 h 242"/>
              </a:gdLst>
              <a:ahLst/>
              <a:cxnLst>
                <a:cxn ang="0">
                  <a:pos x="T0" y="T1"/>
                </a:cxn>
                <a:cxn ang="0">
                  <a:pos x="T2" y="T3"/>
                </a:cxn>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7" name="Freeform 18">
              <a:extLst>
                <a:ext uri="{FF2B5EF4-FFF2-40B4-BE49-F238E27FC236}">
                  <a16:creationId xmlns:a16="http://schemas.microsoft.com/office/drawing/2014/main" id="{D1AD137E-7B63-434C-9D0D-5A64BB496859}"/>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484188" y="0"/>
              <a:ext cx="3421063" cy="6843713"/>
            </a:xfrm>
            <a:custGeom>
              <a:avLst/>
              <a:gdLst>
                <a:gd name="T0" fmla="*/ 720 w 720"/>
                <a:gd name="T1" fmla="*/ 0 h 1440"/>
                <a:gd name="T2" fmla="*/ 362 w 720"/>
                <a:gd name="T3" fmla="*/ 1440 h 1440"/>
              </a:gdLst>
              <a:ahLst/>
              <a:cxnLst>
                <a:cxn ang="0">
                  <a:pos x="T0" y="T1"/>
                </a:cxn>
                <a:cxn ang="0">
                  <a:pos x="T2" y="T3"/>
                </a:cxn>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8" name="Freeform 19">
              <a:extLst>
                <a:ext uri="{FF2B5EF4-FFF2-40B4-BE49-F238E27FC236}">
                  <a16:creationId xmlns:a16="http://schemas.microsoft.com/office/drawing/2014/main" id="{8B32BE2D-36DC-4BD0-952E-8FE32A70DB88}"/>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1287125" y="6049963"/>
              <a:ext cx="879475" cy="793750"/>
            </a:xfrm>
            <a:custGeom>
              <a:avLst/>
              <a:gdLst>
                <a:gd name="T0" fmla="*/ 0 w 185"/>
                <a:gd name="T1" fmla="*/ 167 h 167"/>
                <a:gd name="T2" fmla="*/ 185 w 185"/>
                <a:gd name="T3" fmla="*/ 0 h 167"/>
              </a:gdLst>
              <a:ahLst/>
              <a:cxnLst>
                <a:cxn ang="0">
                  <a:pos x="T0" y="T1"/>
                </a:cxn>
                <a:cxn ang="0">
                  <a:pos x="T2" y="T3"/>
                </a:cxn>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9" name="Freeform 20">
              <a:extLst>
                <a:ext uri="{FF2B5EF4-FFF2-40B4-BE49-F238E27FC236}">
                  <a16:creationId xmlns:a16="http://schemas.microsoft.com/office/drawing/2014/main" id="{930295E0-AD01-4DB0-9829-AD91BED608F7}"/>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598488" y="0"/>
              <a:ext cx="2717800" cy="6843713"/>
            </a:xfrm>
            <a:custGeom>
              <a:avLst/>
              <a:gdLst>
                <a:gd name="T0" fmla="*/ 572 w 572"/>
                <a:gd name="T1" fmla="*/ 0 h 1440"/>
                <a:gd name="T2" fmla="*/ 164 w 572"/>
                <a:gd name="T3" fmla="*/ 1440 h 1440"/>
              </a:gdLst>
              <a:ahLst/>
              <a:cxnLst>
                <a:cxn ang="0">
                  <a:pos x="T0" y="T1"/>
                </a:cxn>
                <a:cxn ang="0">
                  <a:pos x="T2" y="T3"/>
                </a:cxn>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0" name="Freeform 21">
              <a:extLst>
                <a:ext uri="{FF2B5EF4-FFF2-40B4-BE49-F238E27FC236}">
                  <a16:creationId xmlns:a16="http://schemas.microsoft.com/office/drawing/2014/main" id="{29807E74-6BFD-4EA7-B3F3-92C0728A7D8A}"/>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261938" y="0"/>
              <a:ext cx="2944813" cy="6843713"/>
            </a:xfrm>
            <a:custGeom>
              <a:avLst/>
              <a:gdLst>
                <a:gd name="T0" fmla="*/ 620 w 620"/>
                <a:gd name="T1" fmla="*/ 0 h 1440"/>
                <a:gd name="T2" fmla="*/ 186 w 620"/>
                <a:gd name="T3" fmla="*/ 1440 h 1440"/>
              </a:gdLst>
              <a:ahLst/>
              <a:cxnLst>
                <a:cxn ang="0">
                  <a:pos x="T0" y="T1"/>
                </a:cxn>
                <a:cxn ang="0">
                  <a:pos x="T2" y="T3"/>
                </a:cxn>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1" name="Freeform 22">
              <a:extLst>
                <a:ext uri="{FF2B5EF4-FFF2-40B4-BE49-F238E27FC236}">
                  <a16:creationId xmlns:a16="http://schemas.microsoft.com/office/drawing/2014/main" id="{C9EDBF49-4B87-4B6F-BEE6-DDC4A63CE60D}"/>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417513" y="0"/>
              <a:ext cx="2403475" cy="6843713"/>
            </a:xfrm>
            <a:custGeom>
              <a:avLst/>
              <a:gdLst>
                <a:gd name="T0" fmla="*/ 506 w 506"/>
                <a:gd name="T1" fmla="*/ 0 h 1440"/>
                <a:gd name="T2" fmla="*/ 171 w 506"/>
                <a:gd name="T3" fmla="*/ 1440 h 1440"/>
              </a:gdLst>
              <a:ahLst/>
              <a:cxnLst>
                <a:cxn ang="0">
                  <a:pos x="T0" y="T1"/>
                </a:cxn>
                <a:cxn ang="0">
                  <a:pos x="T2" y="T3"/>
                </a:cxn>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2" name="Freeform 23">
              <a:extLst>
                <a:ext uri="{FF2B5EF4-FFF2-40B4-BE49-F238E27FC236}">
                  <a16:creationId xmlns:a16="http://schemas.microsoft.com/office/drawing/2014/main" id="{7738C468-1405-4ED9-8392-F93FA995EE04}"/>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4288" y="9525"/>
              <a:ext cx="1771650" cy="3198813"/>
            </a:xfrm>
            <a:custGeom>
              <a:avLst/>
              <a:gdLst>
                <a:gd name="T0" fmla="*/ 373 w 373"/>
                <a:gd name="T1" fmla="*/ 0 h 673"/>
                <a:gd name="T2" fmla="*/ 0 w 373"/>
                <a:gd name="T3" fmla="*/ 673 h 673"/>
              </a:gdLst>
              <a:ahLst/>
              <a:cxnLst>
                <a:cxn ang="0">
                  <a:pos x="T0" y="T1"/>
                </a:cxn>
                <a:cxn ang="0">
                  <a:pos x="T2" y="T3"/>
                </a:cxn>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3" name="Freeform 24">
              <a:extLst>
                <a:ext uri="{FF2B5EF4-FFF2-40B4-BE49-F238E27FC236}">
                  <a16:creationId xmlns:a16="http://schemas.microsoft.com/office/drawing/2014/main" id="{F16402CF-F511-450A-8584-8C8A5B7E9D9A}"/>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4763" y="6016625"/>
              <a:ext cx="214313" cy="827088"/>
            </a:xfrm>
            <a:custGeom>
              <a:avLst/>
              <a:gdLst>
                <a:gd name="T0" fmla="*/ 0 w 45"/>
                <a:gd name="T1" fmla="*/ 0 h 174"/>
                <a:gd name="T2" fmla="*/ 45 w 45"/>
                <a:gd name="T3" fmla="*/ 174 h 174"/>
              </a:gdLst>
              <a:ahLst/>
              <a:cxnLst>
                <a:cxn ang="0">
                  <a:pos x="T0" y="T1"/>
                </a:cxn>
                <a:cxn ang="0">
                  <a:pos x="T2" y="T3"/>
                </a:cxn>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4" name="Freeform 25">
              <a:extLst>
                <a:ext uri="{FF2B5EF4-FFF2-40B4-BE49-F238E27FC236}">
                  <a16:creationId xmlns:a16="http://schemas.microsoft.com/office/drawing/2014/main" id="{85E5B49A-CFC2-4019-9BA6-528095F788CC}"/>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4288" y="0"/>
              <a:ext cx="1562100" cy="2228850"/>
            </a:xfrm>
            <a:custGeom>
              <a:avLst/>
              <a:gdLst>
                <a:gd name="T0" fmla="*/ 329 w 329"/>
                <a:gd name="T1" fmla="*/ 0 h 469"/>
                <a:gd name="T2" fmla="*/ 0 w 329"/>
                <a:gd name="T3" fmla="*/ 469 h 469"/>
              </a:gdLst>
              <a:ahLst/>
              <a:cxnLst>
                <a:cxn ang="0">
                  <a:pos x="T0" y="T1"/>
                </a:cxn>
                <a:cxn ang="0">
                  <a:pos x="T2" y="T3"/>
                </a:cxn>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sp>
        <p:nvSpPr>
          <p:cNvPr id="2" name="Title 1">
            <a:extLst>
              <a:ext uri="{FF2B5EF4-FFF2-40B4-BE49-F238E27FC236}">
                <a16:creationId xmlns:a16="http://schemas.microsoft.com/office/drawing/2014/main" id="{2A277336-356D-4D4B-9D47-6A26FE841CA6}"/>
              </a:ext>
            </a:extLst>
          </p:cNvPr>
          <p:cNvSpPr>
            <a:spLocks noGrp="1"/>
          </p:cNvSpPr>
          <p:nvPr>
            <p:ph type="title"/>
          </p:nvPr>
        </p:nvSpPr>
        <p:spPr>
          <a:xfrm>
            <a:off x="7269686" y="795527"/>
            <a:ext cx="4123738" cy="1433323"/>
          </a:xfrm>
        </p:spPr>
        <p:txBody>
          <a:bodyPr vert="horz" lIns="91440" tIns="45720" rIns="91440" bIns="45720" rtlCol="0" anchor="ctr">
            <a:normAutofit/>
          </a:bodyPr>
          <a:lstStyle/>
          <a:p>
            <a:r>
              <a:rPr lang="en-US" sz="3200"/>
              <a:t>Music</a:t>
            </a:r>
          </a:p>
        </p:txBody>
      </p:sp>
      <p:sp>
        <p:nvSpPr>
          <p:cNvPr id="36" name="Rectangle 35">
            <a:extLst>
              <a:ext uri="{FF2B5EF4-FFF2-40B4-BE49-F238E27FC236}">
                <a16:creationId xmlns:a16="http://schemas.microsoft.com/office/drawing/2014/main" id="{E972DE0D-2E53-4159-ABD3-C601524262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7720" y="795527"/>
            <a:ext cx="5970638" cy="5248847"/>
          </a:xfrm>
          <a:prstGeom prst="rect">
            <a:avLst/>
          </a:prstGeom>
          <a:solidFill>
            <a:schemeClr val="bg1"/>
          </a:solidFill>
          <a:ln w="19050">
            <a:solidFill>
              <a:srgbClr val="62D7E6"/>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Content Placeholder 5" descr="A picture containing table, man, cake, sitting&#10;&#10;Description automatically generated">
            <a:extLst>
              <a:ext uri="{FF2B5EF4-FFF2-40B4-BE49-F238E27FC236}">
                <a16:creationId xmlns:a16="http://schemas.microsoft.com/office/drawing/2014/main" id="{3CA64739-6014-411F-94C2-154E11595231}"/>
              </a:ext>
            </a:extLst>
          </p:cNvPr>
          <p:cNvPicPr>
            <a:picLocks noGrp="1" noChangeAspect="1"/>
          </p:cNvPicPr>
          <p:nvPr>
            <p:ph sz="half" idx="2"/>
          </p:nvPr>
        </p:nvPicPr>
        <p:blipFill rotWithShape="1">
          <a:blip r:embed="rId2">
            <a:extLst>
              <a:ext uri="{28A0092B-C50C-407E-A947-70E740481C1C}">
                <a14:useLocalDpi xmlns:a14="http://schemas.microsoft.com/office/drawing/2010/main" val="0"/>
              </a:ext>
            </a:extLst>
          </a:blip>
          <a:srcRect l="15595" r="15595" b="1"/>
          <a:stretch/>
        </p:blipFill>
        <p:spPr>
          <a:xfrm>
            <a:off x="972115" y="960214"/>
            <a:ext cx="5641848" cy="4919472"/>
          </a:xfrm>
          <a:prstGeom prst="rect">
            <a:avLst/>
          </a:prstGeom>
          <a:ln w="12700">
            <a:noFill/>
          </a:ln>
        </p:spPr>
      </p:pic>
      <p:sp>
        <p:nvSpPr>
          <p:cNvPr id="3" name="Content Placeholder 2">
            <a:extLst>
              <a:ext uri="{FF2B5EF4-FFF2-40B4-BE49-F238E27FC236}">
                <a16:creationId xmlns:a16="http://schemas.microsoft.com/office/drawing/2014/main" id="{C1951244-86C4-475A-8353-8B523D569040}"/>
              </a:ext>
            </a:extLst>
          </p:cNvPr>
          <p:cNvSpPr>
            <a:spLocks noGrp="1"/>
          </p:cNvSpPr>
          <p:nvPr>
            <p:ph sz="half" idx="1"/>
          </p:nvPr>
        </p:nvSpPr>
        <p:spPr>
          <a:xfrm>
            <a:off x="7293817" y="2338388"/>
            <a:ext cx="4099607" cy="3678237"/>
          </a:xfrm>
        </p:spPr>
        <p:txBody>
          <a:bodyPr vert="horz" lIns="91440" tIns="45720" rIns="91440" bIns="45720" rtlCol="0" anchor="ctr">
            <a:normAutofit/>
          </a:bodyPr>
          <a:lstStyle/>
          <a:p>
            <a:pPr>
              <a:buClr>
                <a:srgbClr val="62D7E6"/>
              </a:buClr>
            </a:pPr>
            <a:r>
              <a:rPr lang="en-US" sz="1800" dirty="0"/>
              <a:t>Waka, comes from Yoruba music genre. </a:t>
            </a:r>
            <a:r>
              <a:rPr lang="en-US" sz="1800" dirty="0">
                <a:hlinkClick r:id="rId3"/>
              </a:rPr>
              <a:t>https://www.youtube.com/watch?v=R1OkbzkdKAQ</a:t>
            </a:r>
            <a:r>
              <a:rPr lang="en-US" sz="1800" dirty="0"/>
              <a:t>   </a:t>
            </a:r>
          </a:p>
        </p:txBody>
      </p:sp>
    </p:spTree>
    <p:extLst>
      <p:ext uri="{BB962C8B-B14F-4D97-AF65-F5344CB8AC3E}">
        <p14:creationId xmlns:p14="http://schemas.microsoft.com/office/powerpoint/2010/main" val="2160469016"/>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8" name="Rectangle 10">
            <a:extLst>
              <a:ext uri="{FF2B5EF4-FFF2-40B4-BE49-F238E27FC236}">
                <a16:creationId xmlns:a16="http://schemas.microsoft.com/office/drawing/2014/main" id="{A3BAF07C-C39E-42EB-BB22-8D46691D97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3061" cy="6858000"/>
          </a:xfrm>
          <a:prstGeom prst="rect">
            <a:avLst/>
          </a:prstGeom>
          <a:solidFill>
            <a:schemeClr val="bg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9" name="Group 12">
            <a:extLst>
              <a:ext uri="{FF2B5EF4-FFF2-40B4-BE49-F238E27FC236}">
                <a16:creationId xmlns:a16="http://schemas.microsoft.com/office/drawing/2014/main" id="{D8E9CF54-0466-4261-9E62-0249E60E188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29674" y="-59376"/>
            <a:ext cx="12515851" cy="6923798"/>
            <a:chOff x="-329674" y="-51881"/>
            <a:chExt cx="12515851" cy="6923798"/>
          </a:xfrm>
        </p:grpSpPr>
        <p:sp>
          <p:nvSpPr>
            <p:cNvPr id="40" name="Freeform 5">
              <a:extLst>
                <a:ext uri="{FF2B5EF4-FFF2-40B4-BE49-F238E27FC236}">
                  <a16:creationId xmlns:a16="http://schemas.microsoft.com/office/drawing/2014/main" id="{33E32106-E8B1-4F76-9EE6-58537738A3C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1" name="Freeform 6">
              <a:extLst>
                <a:ext uri="{FF2B5EF4-FFF2-40B4-BE49-F238E27FC236}">
                  <a16:creationId xmlns:a16="http://schemas.microsoft.com/office/drawing/2014/main" id="{C32C2C46-A045-44FB-8A74-5EBD650C278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2" name="Freeform 7">
              <a:extLst>
                <a:ext uri="{FF2B5EF4-FFF2-40B4-BE49-F238E27FC236}">
                  <a16:creationId xmlns:a16="http://schemas.microsoft.com/office/drawing/2014/main" id="{6A76F79C-6683-4940-BCF7-4BCCCEE4068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43" name="Freeform 8">
              <a:extLst>
                <a:ext uri="{FF2B5EF4-FFF2-40B4-BE49-F238E27FC236}">
                  <a16:creationId xmlns:a16="http://schemas.microsoft.com/office/drawing/2014/main" id="{FF4675A3-6D07-4B1F-9BFC-AEBEA1AD067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4" name="Freeform 9">
              <a:extLst>
                <a:ext uri="{FF2B5EF4-FFF2-40B4-BE49-F238E27FC236}">
                  <a16:creationId xmlns:a16="http://schemas.microsoft.com/office/drawing/2014/main" id="{765E127A-B6B7-4B1D-B7BD-6C8C969D29C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5" name="Freeform 10">
              <a:extLst>
                <a:ext uri="{FF2B5EF4-FFF2-40B4-BE49-F238E27FC236}">
                  <a16:creationId xmlns:a16="http://schemas.microsoft.com/office/drawing/2014/main" id="{3BCA9D9E-C72C-4751-BFA9-10B85CACE3C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6" name="Freeform 11">
              <a:extLst>
                <a:ext uri="{FF2B5EF4-FFF2-40B4-BE49-F238E27FC236}">
                  <a16:creationId xmlns:a16="http://schemas.microsoft.com/office/drawing/2014/main" id="{080C708C-69BF-441B-AB75-C98160ED06D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7" name="Freeform 12">
              <a:extLst>
                <a:ext uri="{FF2B5EF4-FFF2-40B4-BE49-F238E27FC236}">
                  <a16:creationId xmlns:a16="http://schemas.microsoft.com/office/drawing/2014/main" id="{3E79964E-F8F1-4763-8892-7BC3DAE306E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8" name="Freeform 13">
              <a:extLst>
                <a:ext uri="{FF2B5EF4-FFF2-40B4-BE49-F238E27FC236}">
                  <a16:creationId xmlns:a16="http://schemas.microsoft.com/office/drawing/2014/main" id="{FE09592A-FCC9-4AE5-BA0B-730C6F3BBE9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49" name="Freeform 14">
              <a:extLst>
                <a:ext uri="{FF2B5EF4-FFF2-40B4-BE49-F238E27FC236}">
                  <a16:creationId xmlns:a16="http://schemas.microsoft.com/office/drawing/2014/main" id="{96448994-820C-4BC1-ABF3-4579C6F99A6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50" name="Freeform 15">
              <a:extLst>
                <a:ext uri="{FF2B5EF4-FFF2-40B4-BE49-F238E27FC236}">
                  <a16:creationId xmlns:a16="http://schemas.microsoft.com/office/drawing/2014/main" id="{9BB0D192-565A-42B9-B292-CC032D71A6A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35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51" name="Freeform 16">
              <a:extLst>
                <a:ext uri="{FF2B5EF4-FFF2-40B4-BE49-F238E27FC236}">
                  <a16:creationId xmlns:a16="http://schemas.microsoft.com/office/drawing/2014/main" id="{6D1CA09C-5F40-4E92-A7E9-D1FCEE51283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35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52" name="Freeform 17">
              <a:extLst>
                <a:ext uri="{FF2B5EF4-FFF2-40B4-BE49-F238E27FC236}">
                  <a16:creationId xmlns:a16="http://schemas.microsoft.com/office/drawing/2014/main" id="{379F5AA5-2E14-4880-A5A6-07AEF2AD89D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3" name="Freeform 18">
              <a:extLst>
                <a:ext uri="{FF2B5EF4-FFF2-40B4-BE49-F238E27FC236}">
                  <a16:creationId xmlns:a16="http://schemas.microsoft.com/office/drawing/2014/main" id="{EF14BD32-D239-4DA3-98B3-7752073657C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4" name="Freeform 19">
              <a:extLst>
                <a:ext uri="{FF2B5EF4-FFF2-40B4-BE49-F238E27FC236}">
                  <a16:creationId xmlns:a16="http://schemas.microsoft.com/office/drawing/2014/main" id="{CF07B250-E5E4-4624-9BD7-8D513A67B73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5" name="Freeform 20">
              <a:extLst>
                <a:ext uri="{FF2B5EF4-FFF2-40B4-BE49-F238E27FC236}">
                  <a16:creationId xmlns:a16="http://schemas.microsoft.com/office/drawing/2014/main" id="{BCC5D120-7C8C-4290-865C-4EE6E4F245F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6" name="Freeform 21">
              <a:extLst>
                <a:ext uri="{FF2B5EF4-FFF2-40B4-BE49-F238E27FC236}">
                  <a16:creationId xmlns:a16="http://schemas.microsoft.com/office/drawing/2014/main" id="{C24688C6-CAE5-4EF2-B2BA-A138DA0A24B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7" name="Freeform 22">
              <a:extLst>
                <a:ext uri="{FF2B5EF4-FFF2-40B4-BE49-F238E27FC236}">
                  <a16:creationId xmlns:a16="http://schemas.microsoft.com/office/drawing/2014/main" id="{6BD31099-7C13-4901-A04F-632B1CD8462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58" name="Freeform 23">
              <a:extLst>
                <a:ext uri="{FF2B5EF4-FFF2-40B4-BE49-F238E27FC236}">
                  <a16:creationId xmlns:a16="http://schemas.microsoft.com/office/drawing/2014/main" id="{679F5FF7-82B2-4033-8FBE-63170C93783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sp>
        <p:nvSpPr>
          <p:cNvPr id="2" name="Title 1">
            <a:extLst>
              <a:ext uri="{FF2B5EF4-FFF2-40B4-BE49-F238E27FC236}">
                <a16:creationId xmlns:a16="http://schemas.microsoft.com/office/drawing/2014/main" id="{C052FA75-EDCF-4052-B1C4-35C4A360906A}"/>
              </a:ext>
            </a:extLst>
          </p:cNvPr>
          <p:cNvSpPr>
            <a:spLocks noGrp="1"/>
          </p:cNvSpPr>
          <p:nvPr>
            <p:ph type="title"/>
          </p:nvPr>
        </p:nvSpPr>
        <p:spPr>
          <a:xfrm>
            <a:off x="888630" y="4760132"/>
            <a:ext cx="5093596" cy="1777829"/>
          </a:xfrm>
        </p:spPr>
        <p:txBody>
          <a:bodyPr vert="horz" lIns="91440" tIns="45720" rIns="91440" bIns="45720" rtlCol="0" anchor="ctr">
            <a:normAutofit/>
          </a:bodyPr>
          <a:lstStyle/>
          <a:p>
            <a:pPr algn="r"/>
            <a:r>
              <a:rPr lang="en-US" sz="4000"/>
              <a:t>Art</a:t>
            </a:r>
          </a:p>
        </p:txBody>
      </p:sp>
      <p:pic>
        <p:nvPicPr>
          <p:cNvPr id="6" name="Content Placeholder 5" descr="A picture containing indoor, table, wearing, sitting&#10;&#10;Description automatically generated">
            <a:extLst>
              <a:ext uri="{FF2B5EF4-FFF2-40B4-BE49-F238E27FC236}">
                <a16:creationId xmlns:a16="http://schemas.microsoft.com/office/drawing/2014/main" id="{3E5D30AA-2FAB-463C-BC32-5470A17F6051}"/>
              </a:ext>
            </a:extLst>
          </p:cNvPr>
          <p:cNvPicPr>
            <a:picLocks noGrp="1" noChangeAspect="1"/>
          </p:cNvPicPr>
          <p:nvPr>
            <p:ph sz="half" idx="2"/>
          </p:nvPr>
        </p:nvPicPr>
        <p:blipFill rotWithShape="1">
          <a:blip r:embed="rId2">
            <a:extLst>
              <a:ext uri="{28A0092B-C50C-407E-A947-70E740481C1C}">
                <a14:useLocalDpi xmlns:a14="http://schemas.microsoft.com/office/drawing/2010/main" val="0"/>
              </a:ext>
            </a:extLst>
          </a:blip>
          <a:srcRect t="20354" b="12029"/>
          <a:stretch/>
        </p:blipFill>
        <p:spPr>
          <a:xfrm>
            <a:off x="20" y="2872"/>
            <a:ext cx="12191980" cy="4595954"/>
          </a:xfrm>
          <a:custGeom>
            <a:avLst/>
            <a:gdLst/>
            <a:ahLst/>
            <a:cxnLst/>
            <a:rect l="l" t="t" r="r" b="b"/>
            <a:pathLst>
              <a:path w="12192000" h="4621300">
                <a:moveTo>
                  <a:pt x="0" y="0"/>
                </a:moveTo>
                <a:lnTo>
                  <a:pt x="12192000" y="0"/>
                </a:lnTo>
                <a:lnTo>
                  <a:pt x="12192000" y="3104412"/>
                </a:lnTo>
                <a:lnTo>
                  <a:pt x="12192000" y="3296537"/>
                </a:lnTo>
                <a:lnTo>
                  <a:pt x="12192000" y="4272355"/>
                </a:lnTo>
                <a:lnTo>
                  <a:pt x="12113803" y="4280638"/>
                </a:lnTo>
                <a:cubicBezTo>
                  <a:pt x="10139508" y="4478587"/>
                  <a:pt x="8237152" y="4571590"/>
                  <a:pt x="6753597" y="4604195"/>
                </a:cubicBezTo>
                <a:cubicBezTo>
                  <a:pt x="4940362" y="4644044"/>
                  <a:pt x="2657278" y="4624714"/>
                  <a:pt x="400746" y="4432852"/>
                </a:cubicBezTo>
                <a:lnTo>
                  <a:pt x="0" y="4395876"/>
                </a:lnTo>
                <a:lnTo>
                  <a:pt x="0" y="3296537"/>
                </a:lnTo>
                <a:lnTo>
                  <a:pt x="0" y="3104412"/>
                </a:lnTo>
                <a:close/>
              </a:path>
            </a:pathLst>
          </a:custGeom>
        </p:spPr>
      </p:pic>
      <p:sp>
        <p:nvSpPr>
          <p:cNvPr id="3" name="Content Placeholder 2">
            <a:extLst>
              <a:ext uri="{FF2B5EF4-FFF2-40B4-BE49-F238E27FC236}">
                <a16:creationId xmlns:a16="http://schemas.microsoft.com/office/drawing/2014/main" id="{0439B767-9A3E-4D93-B3A8-E3D7EB3EB0D5}"/>
              </a:ext>
            </a:extLst>
          </p:cNvPr>
          <p:cNvSpPr>
            <a:spLocks noGrp="1"/>
          </p:cNvSpPr>
          <p:nvPr>
            <p:ph sz="half" idx="1"/>
          </p:nvPr>
        </p:nvSpPr>
        <p:spPr>
          <a:xfrm>
            <a:off x="6226706" y="4767660"/>
            <a:ext cx="5173613" cy="1770300"/>
          </a:xfrm>
        </p:spPr>
        <p:txBody>
          <a:bodyPr vert="horz" lIns="91440" tIns="45720" rIns="91440" bIns="45720" rtlCol="0" anchor="ctr">
            <a:normAutofit fontScale="92500" lnSpcReduction="20000"/>
          </a:bodyPr>
          <a:lstStyle/>
          <a:p>
            <a:r>
              <a:rPr lang="en-US" sz="1800" dirty="0"/>
              <a:t>Nok art, iron age  used mainly iron melted and forged into sculptures. Also terracotta sculptures.</a:t>
            </a:r>
          </a:p>
          <a:p>
            <a:r>
              <a:rPr lang="en-US" sz="1800" dirty="0"/>
              <a:t>Benin art– During Benin kingdom also known as the Edo empire.  Made specifically for the court of Oba of Benin, cast bronze and carved ivory. </a:t>
            </a:r>
          </a:p>
          <a:p>
            <a:r>
              <a:rPr lang="en-US" sz="1800" dirty="0"/>
              <a:t>Ife—describes the gods and kings.  Majority sculpted heads of </a:t>
            </a:r>
            <a:r>
              <a:rPr lang="en-US" sz="1800" dirty="0" err="1"/>
              <a:t>Ase</a:t>
            </a:r>
            <a:r>
              <a:rPr lang="en-US" sz="1800" dirty="0"/>
              <a:t>, the potential and vigor of an individual.  </a:t>
            </a:r>
          </a:p>
        </p:txBody>
      </p:sp>
    </p:spTree>
    <p:extLst>
      <p:ext uri="{BB962C8B-B14F-4D97-AF65-F5344CB8AC3E}">
        <p14:creationId xmlns:p14="http://schemas.microsoft.com/office/powerpoint/2010/main" val="3551299633"/>
      </p:ext>
    </p:extLst>
  </p:cSld>
  <p:clrMapOvr>
    <a:overrideClrMapping bg1="dk1" tx1="lt1" bg2="dk2" tx2="lt2" accent1="accent1" accent2="accent2" accent3="accent3" accent4="accent4" accent5="accent5" accent6="accent6" hlink="hlink" folHlink="folHlink"/>
  </p:clrMapOvr>
</p:sld>
</file>

<file path=ppt/slides/slide8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16C5FA50-8D52-4617-AF91-5C7B1C8352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6523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365D894-80CB-42CB-81CC-E513CF36F1FB}"/>
              </a:ext>
            </a:extLst>
          </p:cNvPr>
          <p:cNvSpPr>
            <a:spLocks noGrp="1"/>
          </p:cNvSpPr>
          <p:nvPr>
            <p:ph type="title"/>
          </p:nvPr>
        </p:nvSpPr>
        <p:spPr>
          <a:xfrm>
            <a:off x="9093496" y="618681"/>
            <a:ext cx="2613872" cy="4794567"/>
          </a:xfrm>
        </p:spPr>
        <p:txBody>
          <a:bodyPr vert="horz" lIns="91440" tIns="45720" rIns="91440" bIns="45720" rtlCol="0" anchor="ctr">
            <a:normAutofit/>
          </a:bodyPr>
          <a:lstStyle/>
          <a:p>
            <a:r>
              <a:rPr lang="en-US" sz="3600">
                <a:solidFill>
                  <a:srgbClr val="FFFFFF"/>
                </a:solidFill>
              </a:rPr>
              <a:t>Homes</a:t>
            </a:r>
          </a:p>
        </p:txBody>
      </p:sp>
      <p:sp>
        <p:nvSpPr>
          <p:cNvPr id="13" name="Rounded Rectangle 9">
            <a:extLst>
              <a:ext uri="{FF2B5EF4-FFF2-40B4-BE49-F238E27FC236}">
                <a16:creationId xmlns:a16="http://schemas.microsoft.com/office/drawing/2014/main" id="{E223798C-12AD-4B0C-A50C-D676347D67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3354" y="484632"/>
            <a:ext cx="8129016" cy="5724144"/>
          </a:xfrm>
          <a:prstGeom prst="roundRect">
            <a:avLst>
              <a:gd name="adj" fmla="val 0"/>
            </a:avLst>
          </a:prstGeom>
          <a:solidFill>
            <a:srgbClr val="FFFFFF"/>
          </a:solidFill>
          <a:ln w="9525">
            <a:solidFill>
              <a:srgbClr val="C8CACA"/>
            </a:solidFill>
          </a:ln>
          <a:effectLst>
            <a:outerShdw blurRad="57150" dist="19050" dir="5400000" algn="t" rotWithShape="0">
              <a:prstClr val="black">
                <a:alpha val="6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Content Placeholder 5" descr="A house on a dirt road&#10;&#10;Description automatically generated">
            <a:extLst>
              <a:ext uri="{FF2B5EF4-FFF2-40B4-BE49-F238E27FC236}">
                <a16:creationId xmlns:a16="http://schemas.microsoft.com/office/drawing/2014/main" id="{1EB4018E-15FE-4697-906F-50E7988832EA}"/>
              </a:ext>
            </a:extLst>
          </p:cNvPr>
          <p:cNvPicPr>
            <a:picLocks noGrp="1" noChangeAspect="1"/>
          </p:cNvPicPr>
          <p:nvPr>
            <p:ph sz="half" idx="1"/>
          </p:nvPr>
        </p:nvPicPr>
        <p:blipFill rotWithShape="1">
          <a:blip r:embed="rId2">
            <a:extLst>
              <a:ext uri="{28A0092B-C50C-407E-A947-70E740481C1C}">
                <a14:useLocalDpi xmlns:a14="http://schemas.microsoft.com/office/drawing/2010/main" val="0"/>
              </a:ext>
            </a:extLst>
          </a:blip>
          <a:srcRect l="13116" r="9282"/>
          <a:stretch/>
        </p:blipFill>
        <p:spPr>
          <a:xfrm>
            <a:off x="976251" y="942538"/>
            <a:ext cx="7163222" cy="4808332"/>
          </a:xfrm>
          <a:prstGeom prst="rect">
            <a:avLst/>
          </a:prstGeom>
          <a:effectLst/>
        </p:spPr>
      </p:pic>
    </p:spTree>
    <p:extLst>
      <p:ext uri="{BB962C8B-B14F-4D97-AF65-F5344CB8AC3E}">
        <p14:creationId xmlns:p14="http://schemas.microsoft.com/office/powerpoint/2010/main" val="1998354339"/>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Freeform 5">
            <a:extLst>
              <a:ext uri="{FF2B5EF4-FFF2-40B4-BE49-F238E27FC236}">
                <a16:creationId xmlns:a16="http://schemas.microsoft.com/office/drawing/2014/main" id="{07322A9E-F1EC-405E-8971-BA906EFFCC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329674" y="1290909"/>
            <a:ext cx="9702800" cy="5573512"/>
          </a:xfrm>
          <a:custGeom>
            <a:avLst/>
            <a:gdLst>
              <a:gd name="T0" fmla="*/ 1752 w 2038"/>
              <a:gd name="T1" fmla="*/ 1169 h 1169"/>
              <a:gd name="T2" fmla="*/ 1487 w 2038"/>
              <a:gd name="T3" fmla="*/ 334 h 1169"/>
              <a:gd name="T4" fmla="*/ 860 w 2038"/>
              <a:gd name="T5" fmla="*/ 22 h 1169"/>
              <a:gd name="T6" fmla="*/ 199 w 2038"/>
              <a:gd name="T7" fmla="*/ 318 h 1169"/>
              <a:gd name="T8" fmla="*/ 399 w 2038"/>
              <a:gd name="T9" fmla="*/ 1165 h 1169"/>
            </a:gdLst>
            <a:ahLst/>
            <a:cxnLst>
              <a:cxn ang="0">
                <a:pos x="T0" y="T1"/>
              </a:cxn>
              <a:cxn ang="0">
                <a:pos x="T2" y="T3"/>
              </a:cxn>
              <a:cxn ang="0">
                <a:pos x="T4" y="T5"/>
              </a:cxn>
              <a:cxn ang="0">
                <a:pos x="T6" y="T7"/>
              </a:cxn>
              <a:cxn ang="0">
                <a:pos x="T8" y="T9"/>
              </a:cxn>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 name="Freeform 6">
            <a:extLst>
              <a:ext uri="{FF2B5EF4-FFF2-40B4-BE49-F238E27FC236}">
                <a16:creationId xmlns:a16="http://schemas.microsoft.com/office/drawing/2014/main" id="{A5704422-1118-4FD1-95AD-29A064EB80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70451" y="2010741"/>
            <a:ext cx="7373938" cy="4848892"/>
          </a:xfrm>
          <a:custGeom>
            <a:avLst/>
            <a:gdLst>
              <a:gd name="T0" fmla="*/ 1025 w 1549"/>
              <a:gd name="T1" fmla="*/ 1016 h 1017"/>
              <a:gd name="T2" fmla="*/ 1443 w 1549"/>
              <a:gd name="T3" fmla="*/ 592 h 1017"/>
              <a:gd name="T4" fmla="*/ 782 w 1549"/>
              <a:gd name="T5" fmla="*/ 53 h 1017"/>
              <a:gd name="T6" fmla="*/ 150 w 1549"/>
              <a:gd name="T7" fmla="*/ 329 h 1017"/>
              <a:gd name="T8" fmla="*/ 477 w 1549"/>
              <a:gd name="T9" fmla="*/ 1017 h 1017"/>
            </a:gdLst>
            <a:ahLst/>
            <a:cxnLst>
              <a:cxn ang="0">
                <a:pos x="T0" y="T1"/>
              </a:cxn>
              <a:cxn ang="0">
                <a:pos x="T2" y="T3"/>
              </a:cxn>
              <a:cxn ang="0">
                <a:pos x="T4" y="T5"/>
              </a:cxn>
              <a:cxn ang="0">
                <a:pos x="T6" y="T7"/>
              </a:cxn>
              <a:cxn ang="0">
                <a:pos x="T8" y="T9"/>
              </a:cxn>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 name="Freeform 7">
            <a:extLst>
              <a:ext uri="{FF2B5EF4-FFF2-40B4-BE49-F238E27FC236}">
                <a16:creationId xmlns:a16="http://schemas.microsoft.com/office/drawing/2014/main" id="{A88B2AAA-B805-498E-A9E6-98B88585549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251351" y="1780905"/>
            <a:ext cx="8035925" cy="5083516"/>
          </a:xfrm>
          <a:custGeom>
            <a:avLst/>
            <a:gdLst>
              <a:gd name="T0" fmla="*/ 1302 w 1688"/>
              <a:gd name="T1" fmla="*/ 1066 h 1066"/>
              <a:gd name="T2" fmla="*/ 1613 w 1688"/>
              <a:gd name="T3" fmla="*/ 850 h 1066"/>
              <a:gd name="T4" fmla="*/ 1517 w 1688"/>
              <a:gd name="T5" fmla="*/ 471 h 1066"/>
              <a:gd name="T6" fmla="*/ 798 w 1688"/>
              <a:gd name="T7" fmla="*/ 28 h 1066"/>
              <a:gd name="T8" fmla="*/ 181 w 1688"/>
              <a:gd name="T9" fmla="*/ 333 h 1066"/>
              <a:gd name="T10" fmla="*/ 420 w 1688"/>
              <a:gd name="T11" fmla="*/ 1066 h 1066"/>
            </a:gdLst>
            <a:ahLst/>
            <a:cxnLst>
              <a:cxn ang="0">
                <a:pos x="T0" y="T1"/>
              </a:cxn>
              <a:cxn ang="0">
                <a:pos x="T2" y="T3"/>
              </a:cxn>
              <a:cxn ang="0">
                <a:pos x="T4" y="T5"/>
              </a:cxn>
              <a:cxn ang="0">
                <a:pos x="T6" y="T7"/>
              </a:cxn>
              <a:cxn ang="0">
                <a:pos x="T8" y="T9"/>
              </a:cxn>
              <a:cxn ang="0">
                <a:pos x="T10" y="T11"/>
              </a:cxn>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 name="Freeform 8">
            <a:extLst>
              <a:ext uri="{FF2B5EF4-FFF2-40B4-BE49-F238E27FC236}">
                <a16:creationId xmlns:a16="http://schemas.microsoft.com/office/drawing/2014/main" id="{9B8051E0-19D7-43E1-BFD9-E6DBFEB3A3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061" y="542347"/>
            <a:ext cx="10334625" cy="6322075"/>
          </a:xfrm>
          <a:custGeom>
            <a:avLst/>
            <a:gdLst>
              <a:gd name="T0" fmla="*/ 1873 w 2171"/>
              <a:gd name="T1" fmla="*/ 1326 h 1326"/>
              <a:gd name="T2" fmla="*/ 1609 w 2171"/>
              <a:gd name="T3" fmla="*/ 473 h 1326"/>
              <a:gd name="T4" fmla="*/ 880 w 2171"/>
              <a:gd name="T5" fmla="*/ 63 h 1326"/>
              <a:gd name="T6" fmla="*/ 0 w 2171"/>
              <a:gd name="T7" fmla="*/ 423 h 1326"/>
            </a:gdLst>
            <a:ahLst/>
            <a:cxnLst>
              <a:cxn ang="0">
                <a:pos x="T0" y="T1"/>
              </a:cxn>
              <a:cxn ang="0">
                <a:pos x="T2" y="T3"/>
              </a:cxn>
              <a:cxn ang="0">
                <a:pos x="T4" y="T5"/>
              </a:cxn>
              <a:cxn ang="0">
                <a:pos x="T6" y="T7"/>
              </a:cxn>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 name="Freeform 9">
            <a:extLst>
              <a:ext uri="{FF2B5EF4-FFF2-40B4-BE49-F238E27FC236}">
                <a16:creationId xmlns:a16="http://schemas.microsoft.com/office/drawing/2014/main" id="{4EDB2B02-86A2-46F5-A4BE-B7D9B10411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3701" y="6178751"/>
            <a:ext cx="504825" cy="681527"/>
          </a:xfrm>
          <a:custGeom>
            <a:avLst/>
            <a:gdLst>
              <a:gd name="T0" fmla="*/ 0 w 106"/>
              <a:gd name="T1" fmla="*/ 0 h 143"/>
              <a:gd name="T2" fmla="*/ 106 w 106"/>
              <a:gd name="T3" fmla="*/ 143 h 143"/>
            </a:gdLst>
            <a:ahLst/>
            <a:cxnLst>
              <a:cxn ang="0">
                <a:pos x="T0" y="T1"/>
              </a:cxn>
              <a:cxn ang="0">
                <a:pos x="T2" y="T3"/>
              </a:cxn>
            </a:cxnLst>
            <a:rect l="0" t="0" r="r" b="b"/>
            <a:pathLst>
              <a:path w="106" h="143">
                <a:moveTo>
                  <a:pt x="0" y="0"/>
                </a:moveTo>
                <a:cubicBezTo>
                  <a:pt x="35" y="54"/>
                  <a:pt x="70" y="101"/>
                  <a:pt x="106" y="143"/>
                </a:cubicBezTo>
              </a:path>
            </a:pathLst>
          </a:custGeom>
          <a:noFill/>
          <a:ln w="4763"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 name="Freeform 10">
            <a:extLst>
              <a:ext uri="{FF2B5EF4-FFF2-40B4-BE49-F238E27FC236}">
                <a16:creationId xmlns:a16="http://schemas.microsoft.com/office/drawing/2014/main" id="{43954639-FB5D-41F4-9560-6F6DFE7784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061" y="-59376"/>
            <a:ext cx="11091863" cy="6923796"/>
          </a:xfrm>
          <a:custGeom>
            <a:avLst/>
            <a:gdLst>
              <a:gd name="T0" fmla="*/ 2046 w 2330"/>
              <a:gd name="T1" fmla="*/ 1452 h 1452"/>
              <a:gd name="T2" fmla="*/ 1813 w 2330"/>
              <a:gd name="T3" fmla="*/ 601 h 1452"/>
              <a:gd name="T4" fmla="*/ 956 w 2330"/>
              <a:gd name="T5" fmla="*/ 97 h 1452"/>
              <a:gd name="T6" fmla="*/ 0 w 2330"/>
              <a:gd name="T7" fmla="*/ 366 h 1452"/>
            </a:gdLst>
            <a:ahLst/>
            <a:cxnLst>
              <a:cxn ang="0">
                <a:pos x="T0" y="T1"/>
              </a:cxn>
              <a:cxn ang="0">
                <a:pos x="T2" y="T3"/>
              </a:cxn>
              <a:cxn ang="0">
                <a:pos x="T4" y="T5"/>
              </a:cxn>
              <a:cxn ang="0">
                <a:pos x="T6" y="T7"/>
              </a:cxn>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 name="Freeform 12">
            <a:extLst>
              <a:ext uri="{FF2B5EF4-FFF2-40B4-BE49-F238E27FC236}">
                <a16:creationId xmlns:a16="http://schemas.microsoft.com/office/drawing/2014/main" id="{E898931C-0323-41FA-A036-20F818B1FF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061" y="-1916"/>
            <a:ext cx="1057275" cy="614491"/>
          </a:xfrm>
          <a:custGeom>
            <a:avLst/>
            <a:gdLst>
              <a:gd name="T0" fmla="*/ 222 w 222"/>
              <a:gd name="T1" fmla="*/ 0 h 129"/>
              <a:gd name="T2" fmla="*/ 0 w 222"/>
              <a:gd name="T3" fmla="*/ 129 h 129"/>
            </a:gdLst>
            <a:ahLst/>
            <a:cxnLst>
              <a:cxn ang="0">
                <a:pos x="T0" y="T1"/>
              </a:cxn>
              <a:cxn ang="0">
                <a:pos x="T2" y="T3"/>
              </a:cxn>
            </a:cxnLst>
            <a:rect l="0" t="0" r="r" b="b"/>
            <a:pathLst>
              <a:path w="222" h="129">
                <a:moveTo>
                  <a:pt x="222" y="0"/>
                </a:moveTo>
                <a:cubicBezTo>
                  <a:pt x="152" y="35"/>
                  <a:pt x="76" y="78"/>
                  <a:pt x="0" y="12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5" name="Freeform 14">
            <a:extLst>
              <a:ext uri="{FF2B5EF4-FFF2-40B4-BE49-F238E27FC236}">
                <a16:creationId xmlns:a16="http://schemas.microsoft.com/office/drawing/2014/main" id="{89AFE9DD-0792-4B98-B4EB-97ACA17E6AA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3701" y="-6705"/>
            <a:ext cx="595313" cy="352734"/>
          </a:xfrm>
          <a:custGeom>
            <a:avLst/>
            <a:gdLst>
              <a:gd name="T0" fmla="*/ 125 w 125"/>
              <a:gd name="T1" fmla="*/ 0 h 74"/>
              <a:gd name="T2" fmla="*/ 0 w 125"/>
              <a:gd name="T3" fmla="*/ 74 h 74"/>
            </a:gdLst>
            <a:ahLst/>
            <a:cxnLst>
              <a:cxn ang="0">
                <a:pos x="T0" y="T1"/>
              </a:cxn>
              <a:cxn ang="0">
                <a:pos x="T2" y="T3"/>
              </a:cxn>
            </a:cxnLst>
            <a:rect l="0" t="0" r="r" b="b"/>
            <a:pathLst>
              <a:path w="125" h="74">
                <a:moveTo>
                  <a:pt x="125" y="0"/>
                </a:moveTo>
                <a:cubicBezTo>
                  <a:pt x="85" y="22"/>
                  <a:pt x="43" y="47"/>
                  <a:pt x="0" y="74"/>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7" name="Freeform 16">
            <a:extLst>
              <a:ext uri="{FF2B5EF4-FFF2-40B4-BE49-F238E27FC236}">
                <a16:creationId xmlns:a16="http://schemas.microsoft.com/office/drawing/2014/main" id="{3981F5C4-9AE1-404E-AF44-A4E6DB374F9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061" y="-1916"/>
            <a:ext cx="357188" cy="213875"/>
          </a:xfrm>
          <a:custGeom>
            <a:avLst/>
            <a:gdLst>
              <a:gd name="T0" fmla="*/ 75 w 75"/>
              <a:gd name="T1" fmla="*/ 0 h 45"/>
              <a:gd name="T2" fmla="*/ 0 w 75"/>
              <a:gd name="T3" fmla="*/ 45 h 45"/>
            </a:gdLst>
            <a:ahLst/>
            <a:cxnLst>
              <a:cxn ang="0">
                <a:pos x="T0" y="T1"/>
              </a:cxn>
              <a:cxn ang="0">
                <a:pos x="T2" y="T3"/>
              </a:cxn>
            </a:cxnLst>
            <a:rect l="0" t="0" r="r" b="b"/>
            <a:pathLst>
              <a:path w="75" h="45">
                <a:moveTo>
                  <a:pt x="75" y="0"/>
                </a:moveTo>
                <a:cubicBezTo>
                  <a:pt x="50" y="14"/>
                  <a:pt x="25" y="29"/>
                  <a:pt x="0" y="45"/>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9" name="Freeform 11">
            <a:extLst>
              <a:ext uri="{FF2B5EF4-FFF2-40B4-BE49-F238E27FC236}">
                <a16:creationId xmlns:a16="http://schemas.microsoft.com/office/drawing/2014/main" id="{763C1781-8726-4FAC-8C45-FF40376BE4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5426601" y="-1916"/>
            <a:ext cx="5788025" cy="6847184"/>
          </a:xfrm>
          <a:custGeom>
            <a:avLst/>
            <a:gdLst>
              <a:gd name="T0" fmla="*/ 1094 w 1216"/>
              <a:gd name="T1" fmla="*/ 1436 h 1436"/>
              <a:gd name="T2" fmla="*/ 709 w 1216"/>
              <a:gd name="T3" fmla="*/ 551 h 1436"/>
              <a:gd name="T4" fmla="*/ 0 w 1216"/>
              <a:gd name="T5" fmla="*/ 0 h 1436"/>
            </a:gdLst>
            <a:ahLst/>
            <a:cxnLst>
              <a:cxn ang="0">
                <a:pos x="T0" y="T1"/>
              </a:cxn>
              <a:cxn ang="0">
                <a:pos x="T2" y="T3"/>
              </a:cxn>
              <a:cxn ang="0">
                <a:pos x="T4" y="T5"/>
              </a:cxn>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1" name="Freeform 21">
            <a:extLst>
              <a:ext uri="{FF2B5EF4-FFF2-40B4-BE49-F238E27FC236}">
                <a16:creationId xmlns:a16="http://schemas.microsoft.com/office/drawing/2014/main" id="{301491B5-56C7-43DC-A3D9-861EECCA056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9235014" y="2872"/>
            <a:ext cx="2951163" cy="2555325"/>
          </a:xfrm>
          <a:custGeom>
            <a:avLst/>
            <a:gdLst>
              <a:gd name="T0" fmla="*/ 620 w 620"/>
              <a:gd name="T1" fmla="*/ 536 h 536"/>
              <a:gd name="T2" fmla="*/ 0 w 620"/>
              <a:gd name="T3" fmla="*/ 0 h 536"/>
            </a:gdLst>
            <a:ahLst/>
            <a:cxnLst>
              <a:cxn ang="0">
                <a:pos x="T0" y="T1"/>
              </a:cxn>
              <a:cxn ang="0">
                <a:pos x="T2" y="T3"/>
              </a:cxn>
            </a:cxnLst>
            <a:rect l="0" t="0" r="r" b="b"/>
            <a:pathLst>
              <a:path w="620" h="536">
                <a:moveTo>
                  <a:pt x="620" y="536"/>
                </a:moveTo>
                <a:cubicBezTo>
                  <a:pt x="404" y="314"/>
                  <a:pt x="196" y="13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 name="Title 1">
            <a:extLst>
              <a:ext uri="{FF2B5EF4-FFF2-40B4-BE49-F238E27FC236}">
                <a16:creationId xmlns:a16="http://schemas.microsoft.com/office/drawing/2014/main" id="{2A655711-F47D-456E-A888-F01B1CDE2CF5}"/>
              </a:ext>
            </a:extLst>
          </p:cNvPr>
          <p:cNvSpPr>
            <a:spLocks noGrp="1"/>
          </p:cNvSpPr>
          <p:nvPr>
            <p:ph type="title"/>
          </p:nvPr>
        </p:nvSpPr>
        <p:spPr>
          <a:xfrm>
            <a:off x="8842248" y="1481328"/>
            <a:ext cx="2926080" cy="2468880"/>
          </a:xfrm>
        </p:spPr>
        <p:txBody>
          <a:bodyPr vert="horz" lIns="91440" tIns="45720" rIns="91440" bIns="45720" rtlCol="0" anchor="b">
            <a:normAutofit fontScale="90000"/>
          </a:bodyPr>
          <a:lstStyle/>
          <a:p>
            <a:r>
              <a:rPr lang="en-US" sz="4000" dirty="0"/>
              <a:t>Festivals and Holidays</a:t>
            </a:r>
            <a:br>
              <a:rPr lang="en-US" sz="4000" dirty="0"/>
            </a:br>
            <a:r>
              <a:rPr lang="en-US" sz="2000" dirty="0" err="1"/>
              <a:t>Argungu</a:t>
            </a:r>
            <a:r>
              <a:rPr lang="en-US" sz="2000" dirty="0"/>
              <a:t> Fishing Festival is a 4 day fishing festival in northwestern Kebbi </a:t>
            </a:r>
            <a:br>
              <a:rPr lang="en-US" sz="2000" dirty="0"/>
            </a:br>
            <a:r>
              <a:rPr lang="en-US" sz="2000" dirty="0"/>
              <a:t>Calabar Carnival is Nigeria’s largest street party started in 2006.</a:t>
            </a:r>
            <a:endParaRPr lang="en-US" sz="4000" dirty="0"/>
          </a:p>
        </p:txBody>
      </p:sp>
      <p:sp>
        <p:nvSpPr>
          <p:cNvPr id="33" name="Freeform 22">
            <a:extLst>
              <a:ext uri="{FF2B5EF4-FFF2-40B4-BE49-F238E27FC236}">
                <a16:creationId xmlns:a16="http://schemas.microsoft.com/office/drawing/2014/main" id="{237E2353-22DF-46E0-A200-FB30F8F394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0020826" y="-1916"/>
            <a:ext cx="2165350" cy="1358265"/>
          </a:xfrm>
          <a:custGeom>
            <a:avLst/>
            <a:gdLst>
              <a:gd name="T0" fmla="*/ 0 w 455"/>
              <a:gd name="T1" fmla="*/ 0 h 285"/>
              <a:gd name="T2" fmla="*/ 455 w 455"/>
              <a:gd name="T3" fmla="*/ 285 h 285"/>
            </a:gdLst>
            <a:ahLst/>
            <a:cxnLst>
              <a:cxn ang="0">
                <a:pos x="T0" y="T1"/>
              </a:cxn>
              <a:cxn ang="0">
                <a:pos x="T2" y="T3"/>
              </a:cxn>
            </a:cxnLst>
            <a:rect l="0" t="0" r="r" b="b"/>
            <a:pathLst>
              <a:path w="455" h="285">
                <a:moveTo>
                  <a:pt x="0" y="0"/>
                </a:moveTo>
                <a:cubicBezTo>
                  <a:pt x="153" y="85"/>
                  <a:pt x="308" y="180"/>
                  <a:pt x="455" y="285"/>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5" name="Freeform 23">
            <a:extLst>
              <a:ext uri="{FF2B5EF4-FFF2-40B4-BE49-F238E27FC236}">
                <a16:creationId xmlns:a16="http://schemas.microsoft.com/office/drawing/2014/main" id="{DD6138DB-057B-45F7-A5F4-E7BFDA20D02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1290826" y="-1916"/>
            <a:ext cx="895350" cy="534687"/>
          </a:xfrm>
          <a:custGeom>
            <a:avLst/>
            <a:gdLst>
              <a:gd name="T0" fmla="*/ 0 w 188"/>
              <a:gd name="T1" fmla="*/ 0 h 112"/>
              <a:gd name="T2" fmla="*/ 188 w 188"/>
              <a:gd name="T3" fmla="*/ 112 h 112"/>
            </a:gdLst>
            <a:ahLst/>
            <a:cxnLst>
              <a:cxn ang="0">
                <a:pos x="T0" y="T1"/>
              </a:cxn>
              <a:cxn ang="0">
                <a:pos x="T2" y="T3"/>
              </a:cxn>
            </a:cxnLst>
            <a:rect l="0" t="0" r="r" b="b"/>
            <a:pathLst>
              <a:path w="188" h="112">
                <a:moveTo>
                  <a:pt x="0" y="0"/>
                </a:moveTo>
                <a:cubicBezTo>
                  <a:pt x="63" y="36"/>
                  <a:pt x="126" y="73"/>
                  <a:pt x="188" y="112"/>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7" name="Freeform: Shape 36">
            <a:extLst>
              <a:ext uri="{FF2B5EF4-FFF2-40B4-BE49-F238E27FC236}">
                <a16:creationId xmlns:a16="http://schemas.microsoft.com/office/drawing/2014/main" id="{79A54AB1-B64F-4843-BFAB-81CB74E66B6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931529">
            <a:off x="752078" y="2218040"/>
            <a:ext cx="4418757" cy="4259609"/>
          </a:xfrm>
          <a:custGeom>
            <a:avLst/>
            <a:gdLst>
              <a:gd name="connsiteX0" fmla="*/ 404107 w 4507111"/>
              <a:gd name="connsiteY0" fmla="*/ 0 h 4344781"/>
              <a:gd name="connsiteX1" fmla="*/ 371857 w 4507111"/>
              <a:gd name="connsiteY1" fmla="*/ 117359 h 4344781"/>
              <a:gd name="connsiteX2" fmla="*/ 307833 w 4507111"/>
              <a:gd name="connsiteY2" fmla="*/ 632970 h 4344781"/>
              <a:gd name="connsiteX3" fmla="*/ 3569418 w 4507111"/>
              <a:gd name="connsiteY3" fmla="*/ 4141149 h 4344781"/>
              <a:gd name="connsiteX4" fmla="*/ 4440861 w 4507111"/>
              <a:gd name="connsiteY4" fmla="*/ 4332480 h 4344781"/>
              <a:gd name="connsiteX5" fmla="*/ 4507111 w 4507111"/>
              <a:gd name="connsiteY5" fmla="*/ 4341752 h 4344781"/>
              <a:gd name="connsiteX6" fmla="*/ 4296045 w 4507111"/>
              <a:gd name="connsiteY6" fmla="*/ 4344781 h 4344781"/>
              <a:gd name="connsiteX7" fmla="*/ 3749565 w 4507111"/>
              <a:gd name="connsiteY7" fmla="*/ 4321853 h 4344781"/>
              <a:gd name="connsiteX8" fmla="*/ 36764 w 4507111"/>
              <a:gd name="connsiteY8" fmla="*/ 1629794 h 4344781"/>
              <a:gd name="connsiteX9" fmla="*/ 300069 w 4507111"/>
              <a:gd name="connsiteY9" fmla="*/ 144750 h 4344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507111" h="4344781">
                <a:moveTo>
                  <a:pt x="404107" y="0"/>
                </a:moveTo>
                <a:lnTo>
                  <a:pt x="371857" y="117359"/>
                </a:lnTo>
                <a:cubicBezTo>
                  <a:pt x="333827" y="278567"/>
                  <a:pt x="311875" y="450459"/>
                  <a:pt x="307833" y="632970"/>
                </a:cubicBezTo>
                <a:cubicBezTo>
                  <a:pt x="264711" y="2579752"/>
                  <a:pt x="2253987" y="3769243"/>
                  <a:pt x="3569418" y="4141149"/>
                </a:cubicBezTo>
                <a:cubicBezTo>
                  <a:pt x="3816061" y="4210881"/>
                  <a:pt x="4114807" y="4279754"/>
                  <a:pt x="4440861" y="4332480"/>
                </a:cubicBezTo>
                <a:lnTo>
                  <a:pt x="4507111" y="4341752"/>
                </a:lnTo>
                <a:lnTo>
                  <a:pt x="4296045" y="4344781"/>
                </a:lnTo>
                <a:cubicBezTo>
                  <a:pt x="4097363" y="4343711"/>
                  <a:pt x="3912623" y="4335104"/>
                  <a:pt x="3749565" y="4321853"/>
                </a:cubicBezTo>
                <a:cubicBezTo>
                  <a:pt x="2445102" y="4215850"/>
                  <a:pt x="356405" y="3466499"/>
                  <a:pt x="36764" y="1629794"/>
                </a:cubicBezTo>
                <a:cubicBezTo>
                  <a:pt x="-63123" y="1055823"/>
                  <a:pt x="45741" y="555869"/>
                  <a:pt x="300069" y="144750"/>
                </a:cubicBezTo>
                <a:close/>
              </a:path>
            </a:pathLst>
          </a:cu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pic>
        <p:nvPicPr>
          <p:cNvPr id="6" name="Content Placeholder 5" descr="A picture containing person, sport, dancer, outdoor&#10;&#10;Description automatically generated">
            <a:extLst>
              <a:ext uri="{FF2B5EF4-FFF2-40B4-BE49-F238E27FC236}">
                <a16:creationId xmlns:a16="http://schemas.microsoft.com/office/drawing/2014/main" id="{D538B80C-6AFC-41B1-827C-621C70FB9840}"/>
              </a:ext>
            </a:extLst>
          </p:cNvPr>
          <p:cNvPicPr>
            <a:picLocks noGrp="1" noChangeAspect="1"/>
          </p:cNvPicPr>
          <p:nvPr>
            <p:ph sz="half" idx="1"/>
          </p:nvPr>
        </p:nvPicPr>
        <p:blipFill rotWithShape="1">
          <a:blip r:embed="rId2">
            <a:extLst>
              <a:ext uri="{28A0092B-C50C-407E-A947-70E740481C1C}">
                <a14:useLocalDpi xmlns:a14="http://schemas.microsoft.com/office/drawing/2010/main" val="0"/>
              </a:ext>
            </a:extLst>
          </a:blip>
          <a:srcRect l="3329"/>
          <a:stretch/>
        </p:blipFill>
        <p:spPr>
          <a:xfrm>
            <a:off x="921910" y="465243"/>
            <a:ext cx="7761924" cy="5343065"/>
          </a:xfrm>
          <a:custGeom>
            <a:avLst/>
            <a:gdLst/>
            <a:ahLst/>
            <a:cxnLst/>
            <a:rect l="l" t="t" r="r" b="b"/>
            <a:pathLst>
              <a:path w="7761924" h="5343065">
                <a:moveTo>
                  <a:pt x="3025687" y="76"/>
                </a:moveTo>
                <a:cubicBezTo>
                  <a:pt x="3140786" y="756"/>
                  <a:pt x="3256631" y="6055"/>
                  <a:pt x="3372722" y="16088"/>
                </a:cubicBezTo>
                <a:cubicBezTo>
                  <a:pt x="5230178" y="176616"/>
                  <a:pt x="7761924" y="1424594"/>
                  <a:pt x="7761924" y="3316816"/>
                </a:cubicBezTo>
                <a:cubicBezTo>
                  <a:pt x="7646022" y="5237647"/>
                  <a:pt x="4988715" y="5423921"/>
                  <a:pt x="3701109" y="5320611"/>
                </a:cubicBezTo>
                <a:cubicBezTo>
                  <a:pt x="2413504" y="5217301"/>
                  <a:pt x="351800" y="4486992"/>
                  <a:pt x="36290" y="2696959"/>
                </a:cubicBezTo>
                <a:cubicBezTo>
                  <a:pt x="-259500" y="1018804"/>
                  <a:pt x="1299198" y="-10133"/>
                  <a:pt x="3025687" y="76"/>
                </a:cubicBezTo>
                <a:close/>
              </a:path>
            </a:pathLst>
          </a:custGeom>
        </p:spPr>
      </p:pic>
    </p:spTree>
    <p:extLst>
      <p:ext uri="{BB962C8B-B14F-4D97-AF65-F5344CB8AC3E}">
        <p14:creationId xmlns:p14="http://schemas.microsoft.com/office/powerpoint/2010/main" val="820203012"/>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91292-C381-4CCF-BD8B-01091ADACF0B}"/>
              </a:ext>
            </a:extLst>
          </p:cNvPr>
          <p:cNvSpPr>
            <a:spLocks noGrp="1"/>
          </p:cNvSpPr>
          <p:nvPr>
            <p:ph type="title"/>
          </p:nvPr>
        </p:nvSpPr>
        <p:spPr/>
        <p:txBody>
          <a:bodyPr/>
          <a:lstStyle/>
          <a:p>
            <a:r>
              <a:rPr lang="en-US" dirty="0"/>
              <a:t>Current Events</a:t>
            </a:r>
          </a:p>
        </p:txBody>
      </p:sp>
      <p:sp>
        <p:nvSpPr>
          <p:cNvPr id="3" name="Text Placeholder 2">
            <a:extLst>
              <a:ext uri="{FF2B5EF4-FFF2-40B4-BE49-F238E27FC236}">
                <a16:creationId xmlns:a16="http://schemas.microsoft.com/office/drawing/2014/main" id="{BC5EBE42-1E65-40A8-B306-91FEEDF636E2}"/>
              </a:ext>
            </a:extLst>
          </p:cNvPr>
          <p:cNvSpPr>
            <a:spLocks noGrp="1"/>
          </p:cNvSpPr>
          <p:nvPr>
            <p:ph type="body" idx="1"/>
          </p:nvPr>
        </p:nvSpPr>
        <p:spPr/>
        <p:txBody>
          <a:bodyPr/>
          <a:lstStyle/>
          <a:p>
            <a:r>
              <a:rPr lang="en-US" dirty="0"/>
              <a:t>Political 	</a:t>
            </a:r>
          </a:p>
        </p:txBody>
      </p:sp>
      <p:sp>
        <p:nvSpPr>
          <p:cNvPr id="4" name="Content Placeholder 3">
            <a:extLst>
              <a:ext uri="{FF2B5EF4-FFF2-40B4-BE49-F238E27FC236}">
                <a16:creationId xmlns:a16="http://schemas.microsoft.com/office/drawing/2014/main" id="{7CE39F17-DDF6-47B5-B345-F533B3146C27}"/>
              </a:ext>
            </a:extLst>
          </p:cNvPr>
          <p:cNvSpPr>
            <a:spLocks noGrp="1"/>
          </p:cNvSpPr>
          <p:nvPr>
            <p:ph sz="half" idx="2"/>
          </p:nvPr>
        </p:nvSpPr>
        <p:spPr/>
        <p:txBody>
          <a:bodyPr/>
          <a:lstStyle/>
          <a:p>
            <a:endParaRPr lang="en-US"/>
          </a:p>
        </p:txBody>
      </p:sp>
      <p:sp>
        <p:nvSpPr>
          <p:cNvPr id="5" name="Text Placeholder 4">
            <a:extLst>
              <a:ext uri="{FF2B5EF4-FFF2-40B4-BE49-F238E27FC236}">
                <a16:creationId xmlns:a16="http://schemas.microsoft.com/office/drawing/2014/main" id="{0E0BFC5A-3C6D-4303-9B38-FF40770339A3}"/>
              </a:ext>
            </a:extLst>
          </p:cNvPr>
          <p:cNvSpPr>
            <a:spLocks noGrp="1"/>
          </p:cNvSpPr>
          <p:nvPr>
            <p:ph type="body" sz="quarter" idx="3"/>
          </p:nvPr>
        </p:nvSpPr>
        <p:spPr/>
        <p:txBody>
          <a:bodyPr/>
          <a:lstStyle/>
          <a:p>
            <a:r>
              <a:rPr lang="en-US" dirty="0"/>
              <a:t>Everyday Life</a:t>
            </a:r>
          </a:p>
        </p:txBody>
      </p:sp>
      <p:sp>
        <p:nvSpPr>
          <p:cNvPr id="6" name="Content Placeholder 5">
            <a:extLst>
              <a:ext uri="{FF2B5EF4-FFF2-40B4-BE49-F238E27FC236}">
                <a16:creationId xmlns:a16="http://schemas.microsoft.com/office/drawing/2014/main" id="{7D779EDB-2036-48D1-AE62-7AEA9547BD1D}"/>
              </a:ext>
            </a:extLst>
          </p:cNvPr>
          <p:cNvSpPr>
            <a:spLocks noGrp="1"/>
          </p:cNvSpPr>
          <p:nvPr>
            <p:ph sz="quarter" idx="4"/>
          </p:nvPr>
        </p:nvSpPr>
        <p:spPr/>
        <p:txBody>
          <a:bodyPr/>
          <a:lstStyle/>
          <a:p>
            <a:endParaRPr lang="en-US"/>
          </a:p>
        </p:txBody>
      </p:sp>
    </p:spTree>
    <p:extLst>
      <p:ext uri="{BB962C8B-B14F-4D97-AF65-F5344CB8AC3E}">
        <p14:creationId xmlns:p14="http://schemas.microsoft.com/office/powerpoint/2010/main" val="2136044239"/>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33" name="Rectangle 1032">
            <a:extLst>
              <a:ext uri="{FF2B5EF4-FFF2-40B4-BE49-F238E27FC236}">
                <a16:creationId xmlns:a16="http://schemas.microsoft.com/office/drawing/2014/main" id="{FB5B0058-AF13-4859-B429-4EDDE2A26F7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B21E2951-4715-4797-94CC-9ED54D62E5A2}"/>
              </a:ext>
            </a:extLst>
          </p:cNvPr>
          <p:cNvSpPr>
            <a:spLocks noGrp="1"/>
          </p:cNvSpPr>
          <p:nvPr>
            <p:ph type="ctrTitle"/>
          </p:nvPr>
        </p:nvSpPr>
        <p:spPr>
          <a:xfrm>
            <a:off x="728663" y="1422400"/>
            <a:ext cx="4505552" cy="2387600"/>
          </a:xfrm>
        </p:spPr>
        <p:txBody>
          <a:bodyPr>
            <a:normAutofit/>
          </a:bodyPr>
          <a:lstStyle/>
          <a:p>
            <a:pPr algn="l"/>
            <a:r>
              <a:rPr lang="en-US" sz="5000">
                <a:solidFill>
                  <a:schemeClr val="bg1"/>
                </a:solidFill>
              </a:rPr>
              <a:t>Niger</a:t>
            </a:r>
          </a:p>
        </p:txBody>
      </p:sp>
      <p:sp>
        <p:nvSpPr>
          <p:cNvPr id="3" name="Subtitle 2">
            <a:extLst>
              <a:ext uri="{FF2B5EF4-FFF2-40B4-BE49-F238E27FC236}">
                <a16:creationId xmlns:a16="http://schemas.microsoft.com/office/drawing/2014/main" id="{A7390020-4849-4F1B-9531-E73219106518}"/>
              </a:ext>
            </a:extLst>
          </p:cNvPr>
          <p:cNvSpPr>
            <a:spLocks noGrp="1"/>
          </p:cNvSpPr>
          <p:nvPr>
            <p:ph type="subTitle" idx="1"/>
          </p:nvPr>
        </p:nvSpPr>
        <p:spPr>
          <a:xfrm>
            <a:off x="728663" y="3902075"/>
            <a:ext cx="4505552" cy="1655762"/>
          </a:xfrm>
        </p:spPr>
        <p:txBody>
          <a:bodyPr>
            <a:normAutofit/>
          </a:bodyPr>
          <a:lstStyle/>
          <a:p>
            <a:pPr algn="l"/>
            <a:r>
              <a:rPr lang="en-US" sz="500" dirty="0">
                <a:solidFill>
                  <a:schemeClr val="bg1"/>
                </a:solidFill>
              </a:rPr>
              <a:t>Things We Will Learn:</a:t>
            </a:r>
          </a:p>
          <a:p>
            <a:pPr algn="l"/>
            <a:r>
              <a:rPr lang="en-US" sz="500" dirty="0">
                <a:solidFill>
                  <a:schemeClr val="bg1"/>
                </a:solidFill>
              </a:rPr>
              <a:t>Geography</a:t>
            </a:r>
          </a:p>
          <a:p>
            <a:pPr algn="l"/>
            <a:r>
              <a:rPr lang="en-US" sz="500" dirty="0">
                <a:solidFill>
                  <a:schemeClr val="bg1"/>
                </a:solidFill>
              </a:rPr>
              <a:t>Language</a:t>
            </a:r>
          </a:p>
          <a:p>
            <a:pPr algn="l"/>
            <a:r>
              <a:rPr lang="en-US" sz="500" dirty="0">
                <a:solidFill>
                  <a:schemeClr val="bg1"/>
                </a:solidFill>
              </a:rPr>
              <a:t>Advancements for the World</a:t>
            </a:r>
          </a:p>
          <a:p>
            <a:pPr algn="l"/>
            <a:r>
              <a:rPr lang="en-US" sz="500" dirty="0">
                <a:solidFill>
                  <a:schemeClr val="bg1"/>
                </a:solidFill>
              </a:rPr>
              <a:t>History</a:t>
            </a:r>
          </a:p>
          <a:p>
            <a:pPr algn="l"/>
            <a:r>
              <a:rPr lang="en-US" sz="500" dirty="0">
                <a:solidFill>
                  <a:schemeClr val="bg1"/>
                </a:solidFill>
              </a:rPr>
              <a:t>Culture</a:t>
            </a:r>
          </a:p>
          <a:p>
            <a:pPr algn="l"/>
            <a:r>
              <a:rPr lang="en-US" sz="500" dirty="0">
                <a:solidFill>
                  <a:schemeClr val="bg1"/>
                </a:solidFill>
              </a:rPr>
              <a:t>Current Events</a:t>
            </a:r>
          </a:p>
          <a:p>
            <a:pPr algn="l"/>
            <a:endParaRPr lang="en-US" sz="500" dirty="0">
              <a:solidFill>
                <a:schemeClr val="bg1"/>
              </a:solidFill>
            </a:endParaRPr>
          </a:p>
        </p:txBody>
      </p:sp>
      <p:sp>
        <p:nvSpPr>
          <p:cNvPr id="1035" name="Freeform: Shape 1034">
            <a:extLst>
              <a:ext uri="{FF2B5EF4-FFF2-40B4-BE49-F238E27FC236}">
                <a16:creationId xmlns:a16="http://schemas.microsoft.com/office/drawing/2014/main" id="{0277405F-0B4F-4418-B773-1B38814125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30421" y="226893"/>
            <a:ext cx="5968658" cy="6085007"/>
          </a:xfrm>
          <a:custGeom>
            <a:avLst/>
            <a:gdLst>
              <a:gd name="connsiteX0" fmla="*/ 0 w 5968658"/>
              <a:gd name="connsiteY0" fmla="*/ 0 h 6085007"/>
              <a:gd name="connsiteX1" fmla="*/ 3557919 w 5968658"/>
              <a:gd name="connsiteY1" fmla="*/ 0 h 6085007"/>
              <a:gd name="connsiteX2" fmla="*/ 3557919 w 5968658"/>
              <a:gd name="connsiteY2" fmla="*/ 2195749 h 6085007"/>
              <a:gd name="connsiteX3" fmla="*/ 5968658 w 5968658"/>
              <a:gd name="connsiteY3" fmla="*/ 2195749 h 6085007"/>
              <a:gd name="connsiteX4" fmla="*/ 5968658 w 5968658"/>
              <a:gd name="connsiteY4" fmla="*/ 6085007 h 6085007"/>
              <a:gd name="connsiteX5" fmla="*/ 2058230 w 5968658"/>
              <a:gd name="connsiteY5" fmla="*/ 6085007 h 6085007"/>
              <a:gd name="connsiteX6" fmla="*/ 2058230 w 5968658"/>
              <a:gd name="connsiteY6" fmla="*/ 3538657 h 6085007"/>
              <a:gd name="connsiteX7" fmla="*/ 0 w 5968658"/>
              <a:gd name="connsiteY7" fmla="*/ 3538657 h 6085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68658" h="6085007">
                <a:moveTo>
                  <a:pt x="0" y="0"/>
                </a:moveTo>
                <a:lnTo>
                  <a:pt x="3557919" y="0"/>
                </a:lnTo>
                <a:lnTo>
                  <a:pt x="3557919" y="2195749"/>
                </a:lnTo>
                <a:lnTo>
                  <a:pt x="5968658" y="2195749"/>
                </a:lnTo>
                <a:lnTo>
                  <a:pt x="5968658" y="6085007"/>
                </a:lnTo>
                <a:lnTo>
                  <a:pt x="2058230" y="6085007"/>
                </a:lnTo>
                <a:lnTo>
                  <a:pt x="2058230" y="3538657"/>
                </a:lnTo>
                <a:lnTo>
                  <a:pt x="0" y="3538657"/>
                </a:lnTo>
                <a:close/>
              </a:path>
            </a:pathLst>
          </a:custGeom>
          <a:solidFill>
            <a:schemeClr val="tx1">
              <a:lumMod val="95000"/>
              <a:lumOff val="5000"/>
            </a:schemeClr>
          </a:solid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1026" name="Picture 2" descr="Niger Flag 2' X 3' Nylon">
            <a:extLst>
              <a:ext uri="{FF2B5EF4-FFF2-40B4-BE49-F238E27FC236}">
                <a16:creationId xmlns:a16="http://schemas.microsoft.com/office/drawing/2014/main" id="{E81B16C6-3E5B-3EC0-9D93-386CE119608D}"/>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7839805" y="2663211"/>
            <a:ext cx="3408121" cy="3408121"/>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Niger | Map, President, Population, Capital, Niamey, &amp; Facts | Britannica">
            <a:extLst>
              <a:ext uri="{FF2B5EF4-FFF2-40B4-BE49-F238E27FC236}">
                <a16:creationId xmlns:a16="http://schemas.microsoft.com/office/drawing/2014/main" id="{571E8BF2-21BF-BA87-6E69-E56226CF580A}"/>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756393" y="709183"/>
            <a:ext cx="3105975" cy="25740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52668125"/>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55" name="Rectangle 2054">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2E9BF5A-8B4E-49A7-95FB-B103D8343A2C}"/>
              </a:ext>
            </a:extLst>
          </p:cNvPr>
          <p:cNvSpPr>
            <a:spLocks noGrp="1"/>
          </p:cNvSpPr>
          <p:nvPr>
            <p:ph type="title"/>
          </p:nvPr>
        </p:nvSpPr>
        <p:spPr>
          <a:xfrm>
            <a:off x="640080" y="325369"/>
            <a:ext cx="4368602" cy="1956841"/>
          </a:xfrm>
        </p:spPr>
        <p:txBody>
          <a:bodyPr vert="horz" lIns="91440" tIns="45720" rIns="91440" bIns="45720" rtlCol="0" anchor="b">
            <a:normAutofit/>
          </a:bodyPr>
          <a:lstStyle/>
          <a:p>
            <a:r>
              <a:rPr lang="en-US" sz="5400"/>
              <a:t>Main Facts</a:t>
            </a:r>
          </a:p>
        </p:txBody>
      </p:sp>
      <p:sp>
        <p:nvSpPr>
          <p:cNvPr id="2057"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BFFE36C5-B7B1-41F9-AFF0-7C8BEFE5DB7C}"/>
              </a:ext>
            </a:extLst>
          </p:cNvPr>
          <p:cNvSpPr>
            <a:spLocks noGrp="1"/>
          </p:cNvSpPr>
          <p:nvPr>
            <p:ph sz="half" idx="1"/>
          </p:nvPr>
        </p:nvSpPr>
        <p:spPr>
          <a:xfrm>
            <a:off x="640080" y="2872899"/>
            <a:ext cx="4243589" cy="3320668"/>
          </a:xfrm>
        </p:spPr>
        <p:txBody>
          <a:bodyPr vert="horz" lIns="91440" tIns="45720" rIns="91440" bIns="45720" rtlCol="0">
            <a:normAutofit fontScale="92500"/>
          </a:bodyPr>
          <a:lstStyle/>
          <a:p>
            <a:r>
              <a:rPr lang="en-US" sz="2200" dirty="0"/>
              <a:t>Capital: Niamey</a:t>
            </a:r>
          </a:p>
          <a:p>
            <a:r>
              <a:rPr lang="en-US" sz="2200" dirty="0"/>
              <a:t>Language: French, Hausa, Djerma</a:t>
            </a:r>
          </a:p>
          <a:p>
            <a:r>
              <a:rPr lang="en-US" sz="2200" dirty="0"/>
              <a:t>Exports: Uranium, coal, livestock, onions</a:t>
            </a:r>
          </a:p>
          <a:p>
            <a:r>
              <a:rPr lang="en-US" sz="2200" dirty="0"/>
              <a:t>Fun Facts: Largest protected area in Niger is here, The Air and </a:t>
            </a:r>
            <a:r>
              <a:rPr lang="en-US" sz="2200" dirty="0" err="1"/>
              <a:t>Tenere</a:t>
            </a:r>
            <a:r>
              <a:rPr lang="en-US" sz="2200" dirty="0"/>
              <a:t> Natural Reserves.  Niger has it’s own dinosaur, the </a:t>
            </a:r>
            <a:r>
              <a:rPr lang="en-US" sz="2200" dirty="0" err="1"/>
              <a:t>Nigersaurus</a:t>
            </a:r>
            <a:r>
              <a:rPr lang="en-US" sz="2200" dirty="0"/>
              <a:t>. Highest mud-brick structure in the world. Part of the Great Green Wall </a:t>
            </a:r>
          </a:p>
        </p:txBody>
      </p:sp>
      <p:pic>
        <p:nvPicPr>
          <p:cNvPr id="2050" name="Picture 2" descr="14 Beautiful Pictures Of Northern Nigeria The Media Never Shows You |  Zikoko!">
            <a:extLst>
              <a:ext uri="{FF2B5EF4-FFF2-40B4-BE49-F238E27FC236}">
                <a16:creationId xmlns:a16="http://schemas.microsoft.com/office/drawing/2014/main" id="{D1275FB4-CBC8-628E-D010-348F4D33F303}"/>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13686" r="11086"/>
          <a:stretch/>
        </p:blipFill>
        <p:spPr bwMode="auto">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533095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C119CD-8D2C-4DA5-B263-A72E997DCC1F}"/>
              </a:ext>
            </a:extLst>
          </p:cNvPr>
          <p:cNvSpPr>
            <a:spLocks noGrp="1"/>
          </p:cNvSpPr>
          <p:nvPr>
            <p:ph type="title"/>
          </p:nvPr>
        </p:nvSpPr>
        <p:spPr/>
        <p:txBody>
          <a:bodyPr/>
          <a:lstStyle/>
          <a:p>
            <a:r>
              <a:rPr lang="en-US" dirty="0"/>
              <a:t>Bunce Island</a:t>
            </a:r>
          </a:p>
        </p:txBody>
      </p:sp>
      <p:pic>
        <p:nvPicPr>
          <p:cNvPr id="6" name="Content Placeholder 5" descr="A close up of a tree&#10;&#10;Description automatically generated">
            <a:extLst>
              <a:ext uri="{FF2B5EF4-FFF2-40B4-BE49-F238E27FC236}">
                <a16:creationId xmlns:a16="http://schemas.microsoft.com/office/drawing/2014/main" id="{9E45B2E2-C082-435E-8F58-29C7B5EB854B}"/>
              </a:ext>
            </a:extLst>
          </p:cNvPr>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838200" y="2543969"/>
            <a:ext cx="5181600" cy="2914650"/>
          </a:xfrm>
        </p:spPr>
      </p:pic>
      <p:sp>
        <p:nvSpPr>
          <p:cNvPr id="4" name="Content Placeholder 3">
            <a:extLst>
              <a:ext uri="{FF2B5EF4-FFF2-40B4-BE49-F238E27FC236}">
                <a16:creationId xmlns:a16="http://schemas.microsoft.com/office/drawing/2014/main" id="{4BA269E0-49BA-4C53-913E-456E66DA1D26}"/>
              </a:ext>
            </a:extLst>
          </p:cNvPr>
          <p:cNvSpPr>
            <a:spLocks noGrp="1"/>
          </p:cNvSpPr>
          <p:nvPr>
            <p:ph sz="half" idx="2"/>
          </p:nvPr>
        </p:nvSpPr>
        <p:spPr/>
        <p:txBody>
          <a:bodyPr>
            <a:normAutofit fontScale="92500" lnSpcReduction="20000"/>
          </a:bodyPr>
          <a:lstStyle/>
          <a:p>
            <a:r>
              <a:rPr lang="en-US" dirty="0"/>
              <a:t>A few miles north of Freetown, it used to be home to the most lucrative slave trade operations in West Africa.  In 1807 slaves were outlawed by the British government.  Before that, thousands of West Africans were sole to the West Indies or North America as slaves.  A group of people known as Gullah in Georgia and South Carolina have traits that relate to Sierra Leone and most likely came from this trading post originally.</a:t>
            </a:r>
          </a:p>
          <a:p>
            <a:endParaRPr lang="en-US" dirty="0"/>
          </a:p>
        </p:txBody>
      </p:sp>
    </p:spTree>
    <p:extLst>
      <p:ext uri="{BB962C8B-B14F-4D97-AF65-F5344CB8AC3E}">
        <p14:creationId xmlns:p14="http://schemas.microsoft.com/office/powerpoint/2010/main" val="4264116692"/>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079" name="Rectangle 3078">
            <a:extLst>
              <a:ext uri="{FF2B5EF4-FFF2-40B4-BE49-F238E27FC236}">
                <a16:creationId xmlns:a16="http://schemas.microsoft.com/office/drawing/2014/main" id="{A8384FB5-9ADC-4DDC-881B-597D56F5B1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81" name="Rectangle 3080">
            <a:extLst>
              <a:ext uri="{FF2B5EF4-FFF2-40B4-BE49-F238E27FC236}">
                <a16:creationId xmlns:a16="http://schemas.microsoft.com/office/drawing/2014/main" id="{91E5A9A7-95C6-4F4F-B00E-C82E07FE62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7539" y="1417538"/>
            <a:ext cx="6875818" cy="4040744"/>
          </a:xfrm>
          <a:prstGeom prst="rect">
            <a:avLst/>
          </a:prstGeom>
          <a:gradFill>
            <a:gsLst>
              <a:gs pos="0">
                <a:srgbClr val="000000"/>
              </a:gs>
              <a:gs pos="100000">
                <a:schemeClr val="accent1">
                  <a:lumMod val="75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83" name="Rectangle 3082">
            <a:extLst>
              <a:ext uri="{FF2B5EF4-FFF2-40B4-BE49-F238E27FC236}">
                <a16:creationId xmlns:a16="http://schemas.microsoft.com/office/drawing/2014/main" id="{D07DD2DE-F619-49DD-B5E7-03A290FF4ED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58495" y="2660473"/>
            <a:ext cx="4355594" cy="4038603"/>
          </a:xfrm>
          <a:prstGeom prst="rect">
            <a:avLst/>
          </a:prstGeom>
          <a:gradFill>
            <a:gsLst>
              <a:gs pos="0">
                <a:schemeClr val="accent1">
                  <a:alpha val="50000"/>
                </a:schemeClr>
              </a:gs>
              <a:gs pos="100000">
                <a:schemeClr val="accent1">
                  <a:lumMod val="50000"/>
                  <a:alpha val="0"/>
                </a:scheme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85" name="Rectangle 3084">
            <a:extLst>
              <a:ext uri="{FF2B5EF4-FFF2-40B4-BE49-F238E27FC236}">
                <a16:creationId xmlns:a16="http://schemas.microsoft.com/office/drawing/2014/main" id="{85149191-5F60-4A28-AAFF-039F96B0F3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1180882" y="1638085"/>
            <a:ext cx="6857572" cy="3581401"/>
          </a:xfrm>
          <a:prstGeom prst="rect">
            <a:avLst/>
          </a:prstGeom>
          <a:gradFill>
            <a:gsLst>
              <a:gs pos="0">
                <a:srgbClr val="000000">
                  <a:alpha val="59000"/>
                </a:srgbClr>
              </a:gs>
              <a:gs pos="69000">
                <a:schemeClr val="accent1">
                  <a:alpha val="0"/>
                </a:scheme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87" name="Freeform: Shape 3086">
            <a:extLst>
              <a:ext uri="{FF2B5EF4-FFF2-40B4-BE49-F238E27FC236}">
                <a16:creationId xmlns:a16="http://schemas.microsoft.com/office/drawing/2014/main" id="{F8260ED5-17F7-4158-B241-D51DD4CF1B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6097846">
            <a:off x="-747355" y="1201312"/>
            <a:ext cx="4808302" cy="4088666"/>
          </a:xfrm>
          <a:custGeom>
            <a:avLst/>
            <a:gdLst>
              <a:gd name="connsiteX0" fmla="*/ 48844 w 4808302"/>
              <a:gd name="connsiteY0" fmla="*/ 2888671 h 4088666"/>
              <a:gd name="connsiteX1" fmla="*/ 0 w 4808302"/>
              <a:gd name="connsiteY1" fmla="*/ 2404151 h 4088666"/>
              <a:gd name="connsiteX2" fmla="*/ 2404151 w 4808302"/>
              <a:gd name="connsiteY2" fmla="*/ 0 h 4088666"/>
              <a:gd name="connsiteX3" fmla="*/ 4808302 w 4808302"/>
              <a:gd name="connsiteY3" fmla="*/ 2404151 h 4088666"/>
              <a:gd name="connsiteX4" fmla="*/ 4700216 w 4808302"/>
              <a:gd name="connsiteY4" fmla="*/ 3119072 h 4088666"/>
              <a:gd name="connsiteX5" fmla="*/ 4643143 w 4808302"/>
              <a:gd name="connsiteY5" fmla="*/ 3275009 h 4088666"/>
              <a:gd name="connsiteX6" fmla="*/ 690093 w 4808302"/>
              <a:gd name="connsiteY6" fmla="*/ 4088666 h 4088666"/>
              <a:gd name="connsiteX7" fmla="*/ 548991 w 4808302"/>
              <a:gd name="connsiteY7" fmla="*/ 3933414 h 4088666"/>
              <a:gd name="connsiteX8" fmla="*/ 48844 w 4808302"/>
              <a:gd name="connsiteY8" fmla="*/ 2888671 h 4088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08302" h="4088666">
                <a:moveTo>
                  <a:pt x="48844" y="2888671"/>
                </a:moveTo>
                <a:cubicBezTo>
                  <a:pt x="16818" y="2732167"/>
                  <a:pt x="0" y="2570123"/>
                  <a:pt x="0" y="2404151"/>
                </a:cubicBezTo>
                <a:cubicBezTo>
                  <a:pt x="0" y="1076375"/>
                  <a:pt x="1076375" y="0"/>
                  <a:pt x="2404151" y="0"/>
                </a:cubicBezTo>
                <a:cubicBezTo>
                  <a:pt x="3731927" y="0"/>
                  <a:pt x="4808302" y="1076375"/>
                  <a:pt x="4808302" y="2404151"/>
                </a:cubicBezTo>
                <a:cubicBezTo>
                  <a:pt x="4808302" y="2653109"/>
                  <a:pt x="4770461" y="2893229"/>
                  <a:pt x="4700216" y="3119072"/>
                </a:cubicBezTo>
                <a:lnTo>
                  <a:pt x="4643143" y="3275009"/>
                </a:lnTo>
                <a:lnTo>
                  <a:pt x="690093" y="4088666"/>
                </a:lnTo>
                <a:lnTo>
                  <a:pt x="548991" y="3933414"/>
                </a:lnTo>
                <a:cubicBezTo>
                  <a:pt x="304015" y="3636572"/>
                  <a:pt x="128908" y="3279932"/>
                  <a:pt x="48844" y="2888671"/>
                </a:cubicBezTo>
                <a:close/>
              </a:path>
            </a:pathLst>
          </a:custGeom>
          <a:gradFill>
            <a:gsLst>
              <a:gs pos="39000">
                <a:schemeClr val="accent1">
                  <a:lumMod val="60000"/>
                  <a:lumOff val="40000"/>
                  <a:alpha val="0"/>
                </a:schemeClr>
              </a:gs>
              <a:gs pos="100000">
                <a:schemeClr val="accent1">
                  <a:lumMod val="75000"/>
                  <a:alpha val="26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itle 1">
            <a:extLst>
              <a:ext uri="{FF2B5EF4-FFF2-40B4-BE49-F238E27FC236}">
                <a16:creationId xmlns:a16="http://schemas.microsoft.com/office/drawing/2014/main" id="{7B7A2CD6-F727-44E2-9D69-2E252ABC53BD}"/>
              </a:ext>
            </a:extLst>
          </p:cNvPr>
          <p:cNvSpPr>
            <a:spLocks noGrp="1"/>
          </p:cNvSpPr>
          <p:nvPr>
            <p:ph type="title"/>
          </p:nvPr>
        </p:nvSpPr>
        <p:spPr>
          <a:xfrm>
            <a:off x="660041" y="2767106"/>
            <a:ext cx="2880828" cy="3071906"/>
          </a:xfrm>
        </p:spPr>
        <p:txBody>
          <a:bodyPr vert="horz" lIns="91440" tIns="45720" rIns="91440" bIns="45720" rtlCol="0" anchor="t">
            <a:normAutofit/>
          </a:bodyPr>
          <a:lstStyle/>
          <a:p>
            <a:r>
              <a:rPr lang="en-US" sz="4000" kern="1200">
                <a:solidFill>
                  <a:srgbClr val="FFFFFF"/>
                </a:solidFill>
                <a:latin typeface="+mj-lt"/>
                <a:ea typeface="+mj-ea"/>
                <a:cs typeface="+mj-cs"/>
              </a:rPr>
              <a:t>Country on Map</a:t>
            </a:r>
          </a:p>
        </p:txBody>
      </p:sp>
      <p:pic>
        <p:nvPicPr>
          <p:cNvPr id="3074" name="Picture 2" descr="Niger | Map, President, Population, Capital, Niamey, &amp; Facts | Britannica">
            <a:extLst>
              <a:ext uri="{FF2B5EF4-FFF2-40B4-BE49-F238E27FC236}">
                <a16:creationId xmlns:a16="http://schemas.microsoft.com/office/drawing/2014/main" id="{D612429B-6526-A160-4AB1-279F0D903BEF}"/>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5022047" y="467208"/>
            <a:ext cx="6186510" cy="59235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99190324"/>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103" name="Rectangle 4102">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1823925-04C1-4E4A-9F66-333098CD072F}"/>
              </a:ext>
            </a:extLst>
          </p:cNvPr>
          <p:cNvSpPr>
            <a:spLocks noGrp="1"/>
          </p:cNvSpPr>
          <p:nvPr>
            <p:ph type="title"/>
          </p:nvPr>
        </p:nvSpPr>
        <p:spPr>
          <a:xfrm>
            <a:off x="640080" y="325369"/>
            <a:ext cx="4368602" cy="1956841"/>
          </a:xfrm>
        </p:spPr>
        <p:txBody>
          <a:bodyPr vert="horz" lIns="91440" tIns="45720" rIns="91440" bIns="45720" rtlCol="0" anchor="b">
            <a:normAutofit/>
          </a:bodyPr>
          <a:lstStyle/>
          <a:p>
            <a:r>
              <a:rPr lang="en-US" sz="5400"/>
              <a:t>Country Geography</a:t>
            </a:r>
          </a:p>
        </p:txBody>
      </p:sp>
      <p:sp>
        <p:nvSpPr>
          <p:cNvPr id="4105"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EAE4F483-2946-43B9-84CA-9E6CF1509924}"/>
              </a:ext>
            </a:extLst>
          </p:cNvPr>
          <p:cNvSpPr>
            <a:spLocks noGrp="1"/>
          </p:cNvSpPr>
          <p:nvPr>
            <p:ph sz="half" idx="1"/>
          </p:nvPr>
        </p:nvSpPr>
        <p:spPr>
          <a:xfrm>
            <a:off x="640080" y="2872899"/>
            <a:ext cx="4243589" cy="3320668"/>
          </a:xfrm>
        </p:spPr>
        <p:txBody>
          <a:bodyPr vert="horz" lIns="91440" tIns="45720" rIns="91440" bIns="45720" rtlCol="0">
            <a:normAutofit/>
          </a:bodyPr>
          <a:lstStyle/>
          <a:p>
            <a:r>
              <a:rPr lang="en-US" sz="2200" dirty="0">
                <a:sym typeface="Wingdings" panose="05000000000000000000" pitchFamily="2" charset="2"/>
              </a:rPr>
              <a:t>Longitude and Latitude: 16N, 8E</a:t>
            </a:r>
          </a:p>
          <a:p>
            <a:r>
              <a:rPr lang="en-US" sz="2200" dirty="0">
                <a:sym typeface="Wingdings" panose="05000000000000000000" pitchFamily="2" charset="2"/>
              </a:rPr>
              <a:t>Major Mountains, Rivers and Other Geographic </a:t>
            </a:r>
            <a:r>
              <a:rPr lang="en-US" sz="2200" dirty="0" err="1">
                <a:sym typeface="Wingdings" panose="05000000000000000000" pitchFamily="2" charset="2"/>
              </a:rPr>
              <a:t>sites:</a:t>
            </a:r>
            <a:r>
              <a:rPr lang="en-US" sz="1600" b="0" i="0" dirty="0" err="1">
                <a:effectLst/>
                <a:latin typeface="Google Sans"/>
              </a:rPr>
              <a:t>Aïr</a:t>
            </a:r>
            <a:r>
              <a:rPr lang="en-US" sz="1600" b="0" i="0" dirty="0">
                <a:effectLst/>
                <a:latin typeface="Google Sans"/>
              </a:rPr>
              <a:t> Mountains, the upper Niger</a:t>
            </a:r>
            <a:endParaRPr lang="en-US" sz="2200" dirty="0"/>
          </a:p>
        </p:txBody>
      </p:sp>
      <p:pic>
        <p:nvPicPr>
          <p:cNvPr id="4098" name="Picture 2" descr="Ecoregions and Topography of Niger | West Africa">
            <a:extLst>
              <a:ext uri="{FF2B5EF4-FFF2-40B4-BE49-F238E27FC236}">
                <a16:creationId xmlns:a16="http://schemas.microsoft.com/office/drawing/2014/main" id="{88ECB8AF-CE67-B9C7-E938-3F89D1C763BB}"/>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10784" r="24020"/>
          <a:stretch/>
        </p:blipFill>
        <p:spPr bwMode="auto">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91484375"/>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5127" name="Rectangle 5126">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C8B2D53-1CEB-C16D-E894-6C73D967BB8D}"/>
              </a:ext>
            </a:extLst>
          </p:cNvPr>
          <p:cNvSpPr>
            <a:spLocks noGrp="1"/>
          </p:cNvSpPr>
          <p:nvPr>
            <p:ph type="title"/>
          </p:nvPr>
        </p:nvSpPr>
        <p:spPr>
          <a:xfrm>
            <a:off x="640080" y="325369"/>
            <a:ext cx="4368602" cy="1956841"/>
          </a:xfrm>
        </p:spPr>
        <p:txBody>
          <a:bodyPr vert="horz" lIns="91440" tIns="45720" rIns="91440" bIns="45720" rtlCol="0" anchor="b">
            <a:normAutofit/>
          </a:bodyPr>
          <a:lstStyle/>
          <a:p>
            <a:r>
              <a:rPr lang="en-US" sz="5400"/>
              <a:t>Zinder</a:t>
            </a:r>
          </a:p>
        </p:txBody>
      </p:sp>
      <p:sp>
        <p:nvSpPr>
          <p:cNvPr id="5129"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05017CE4-50CB-F3A1-7D99-978A5C1EA958}"/>
              </a:ext>
            </a:extLst>
          </p:cNvPr>
          <p:cNvSpPr>
            <a:spLocks noGrp="1"/>
          </p:cNvSpPr>
          <p:nvPr>
            <p:ph sz="half" idx="1"/>
          </p:nvPr>
        </p:nvSpPr>
        <p:spPr>
          <a:xfrm>
            <a:off x="640080" y="2872899"/>
            <a:ext cx="4243589" cy="3320668"/>
          </a:xfrm>
        </p:spPr>
        <p:txBody>
          <a:bodyPr vert="horz" lIns="91440" tIns="45720" rIns="91440" bIns="45720" rtlCol="0">
            <a:normAutofit/>
          </a:bodyPr>
          <a:lstStyle/>
          <a:p>
            <a:r>
              <a:rPr lang="en-US" sz="2200" dirty="0"/>
              <a:t>With a bazaar (outdoor market), winding streets, and African beauty, art and culture. </a:t>
            </a:r>
          </a:p>
        </p:txBody>
      </p:sp>
      <p:pic>
        <p:nvPicPr>
          <p:cNvPr id="5122" name="Picture 2" descr="Zinder">
            <a:extLst>
              <a:ext uri="{FF2B5EF4-FFF2-40B4-BE49-F238E27FC236}">
                <a16:creationId xmlns:a16="http://schemas.microsoft.com/office/drawing/2014/main" id="{59E7D15B-B61C-478C-D7F7-EC310B10085F}"/>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4533" r="28766"/>
          <a:stretch/>
        </p:blipFill>
        <p:spPr bwMode="auto">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27055400"/>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6151" name="Rectangle 6150">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A9C9279-D9FE-F4E9-B259-A7ED86309AE5}"/>
              </a:ext>
            </a:extLst>
          </p:cNvPr>
          <p:cNvSpPr>
            <a:spLocks noGrp="1"/>
          </p:cNvSpPr>
          <p:nvPr>
            <p:ph type="title"/>
          </p:nvPr>
        </p:nvSpPr>
        <p:spPr>
          <a:xfrm>
            <a:off x="640080" y="325369"/>
            <a:ext cx="4368602" cy="1956841"/>
          </a:xfrm>
        </p:spPr>
        <p:txBody>
          <a:bodyPr vert="horz" lIns="91440" tIns="45720" rIns="91440" bIns="45720" rtlCol="0" anchor="b">
            <a:normAutofit/>
          </a:bodyPr>
          <a:lstStyle/>
          <a:p>
            <a:r>
              <a:rPr lang="en-US" sz="5400"/>
              <a:t>Agadez</a:t>
            </a:r>
          </a:p>
        </p:txBody>
      </p:sp>
      <p:sp>
        <p:nvSpPr>
          <p:cNvPr id="6153"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Content Placeholder 3">
            <a:extLst>
              <a:ext uri="{FF2B5EF4-FFF2-40B4-BE49-F238E27FC236}">
                <a16:creationId xmlns:a16="http://schemas.microsoft.com/office/drawing/2014/main" id="{D05BC2FF-0E43-0D85-86E4-E9158E57A70B}"/>
              </a:ext>
            </a:extLst>
          </p:cNvPr>
          <p:cNvSpPr>
            <a:spLocks noGrp="1"/>
          </p:cNvSpPr>
          <p:nvPr>
            <p:ph sz="half" idx="2"/>
          </p:nvPr>
        </p:nvSpPr>
        <p:spPr>
          <a:xfrm>
            <a:off x="640080" y="2872899"/>
            <a:ext cx="4243589" cy="3320668"/>
          </a:xfrm>
        </p:spPr>
        <p:txBody>
          <a:bodyPr vert="horz" lIns="91440" tIns="45720" rIns="91440" bIns="45720" rtlCol="0">
            <a:normAutofit/>
          </a:bodyPr>
          <a:lstStyle/>
          <a:p>
            <a:r>
              <a:rPr lang="en-US" sz="2200" dirty="0"/>
              <a:t>A desert town with a full history from Sahelian camel caravans, the Ottomans, etc. </a:t>
            </a:r>
          </a:p>
        </p:txBody>
      </p:sp>
      <p:pic>
        <p:nvPicPr>
          <p:cNvPr id="6146" name="Picture 2" descr="Agadez">
            <a:extLst>
              <a:ext uri="{FF2B5EF4-FFF2-40B4-BE49-F238E27FC236}">
                <a16:creationId xmlns:a16="http://schemas.microsoft.com/office/drawing/2014/main" id="{9D2BAE18-F319-0BD3-F3E3-4802652928AF}"/>
              </a:ext>
            </a:extLst>
          </p:cNvPr>
          <p:cNvPicPr>
            <a:picLocks noGrp="1" noChangeAspect="1" noChangeArrowheads="1"/>
          </p:cNvPicPr>
          <p:nvPr>
            <p:ph sz="half" idx="1"/>
          </p:nvPr>
        </p:nvPicPr>
        <p:blipFill rotWithShape="1">
          <a:blip r:embed="rId2">
            <a:extLst>
              <a:ext uri="{28A0092B-C50C-407E-A947-70E740481C1C}">
                <a14:useLocalDpi xmlns:a14="http://schemas.microsoft.com/office/drawing/2010/main" val="0"/>
              </a:ext>
            </a:extLst>
          </a:blip>
          <a:srcRect l="33048" r="-1" b="-1"/>
          <a:stretch/>
        </p:blipFill>
        <p:spPr bwMode="auto">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6204764"/>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175" name="Rectangle 7174">
            <a:extLst>
              <a:ext uri="{FF2B5EF4-FFF2-40B4-BE49-F238E27FC236}">
                <a16:creationId xmlns:a16="http://schemas.microsoft.com/office/drawing/2014/main" id="{3BA513B0-82FF-4F41-8178-885375D1CFB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170" name="Picture 2" descr="W | African Parks">
            <a:extLst>
              <a:ext uri="{FF2B5EF4-FFF2-40B4-BE49-F238E27FC236}">
                <a16:creationId xmlns:a16="http://schemas.microsoft.com/office/drawing/2014/main" id="{B809817F-559C-8E0C-F10B-702704C866D9}"/>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t="16546" r="-1" b="17651"/>
          <a:stretch/>
        </p:blipFill>
        <p:spPr bwMode="auto">
          <a:xfrm>
            <a:off x="-1" y="10"/>
            <a:ext cx="12228129" cy="4666928"/>
          </a:xfrm>
          <a:prstGeom prst="rect">
            <a:avLst/>
          </a:prstGeom>
          <a:noFill/>
          <a:extLst>
            <a:ext uri="{909E8E84-426E-40DD-AFC4-6F175D3DCCD1}">
              <a14:hiddenFill xmlns:a14="http://schemas.microsoft.com/office/drawing/2010/main">
                <a:solidFill>
                  <a:srgbClr val="FFFFFF"/>
                </a:solidFill>
              </a14:hiddenFill>
            </a:ext>
          </a:extLst>
        </p:spPr>
      </p:pic>
      <p:grpSp>
        <p:nvGrpSpPr>
          <p:cNvPr id="7177" name="Group 7176">
            <a:extLst>
              <a:ext uri="{FF2B5EF4-FFF2-40B4-BE49-F238E27FC236}">
                <a16:creationId xmlns:a16="http://schemas.microsoft.com/office/drawing/2014/main" id="{93DB8501-F9F2-4ACD-B56A-9019CD5006D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05" y="2987478"/>
            <a:ext cx="12228128" cy="1828800"/>
            <a:chOff x="-305" y="2987478"/>
            <a:chExt cx="12188952" cy="1828800"/>
          </a:xfrm>
        </p:grpSpPr>
        <p:sp>
          <p:nvSpPr>
            <p:cNvPr id="7178" name="Freeform: Shape 7177">
              <a:extLst>
                <a:ext uri="{FF2B5EF4-FFF2-40B4-BE49-F238E27FC236}">
                  <a16:creationId xmlns:a16="http://schemas.microsoft.com/office/drawing/2014/main" id="{DD03A94A-ADF5-4334-86B1-DBA5F70ACDA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2987478"/>
              <a:ext cx="12188952" cy="1099712"/>
            </a:xfrm>
            <a:custGeom>
              <a:avLst/>
              <a:gdLst>
                <a:gd name="connsiteX0" fmla="*/ 9182100 w 9182100"/>
                <a:gd name="connsiteY0" fmla="*/ 396420 h 932744"/>
                <a:gd name="connsiteX1" fmla="*/ 9103805 w 9182100"/>
                <a:gd name="connsiteY1" fmla="*/ 392229 h 932744"/>
                <a:gd name="connsiteX2" fmla="*/ 8712422 w 9182100"/>
                <a:gd name="connsiteY2" fmla="*/ 359749 h 932744"/>
                <a:gd name="connsiteX3" fmla="*/ 8322755 w 9182100"/>
                <a:gd name="connsiteY3" fmla="*/ 313362 h 932744"/>
                <a:gd name="connsiteX4" fmla="*/ 8134826 w 9182100"/>
                <a:gd name="connsiteY4" fmla="*/ 283930 h 932744"/>
                <a:gd name="connsiteX5" fmla="*/ 8090916 w 9182100"/>
                <a:gd name="connsiteY5" fmla="*/ 275643 h 932744"/>
                <a:gd name="connsiteX6" fmla="*/ 8069485 w 9182100"/>
                <a:gd name="connsiteY6" fmla="*/ 271262 h 932744"/>
                <a:gd name="connsiteX7" fmla="*/ 8041862 w 9182100"/>
                <a:gd name="connsiteY7" fmla="*/ 266595 h 932744"/>
                <a:gd name="connsiteX8" fmla="*/ 7986903 w 9182100"/>
                <a:gd name="connsiteY8" fmla="*/ 257546 h 932744"/>
                <a:gd name="connsiteX9" fmla="*/ 7934230 w 9182100"/>
                <a:gd name="connsiteY9" fmla="*/ 249640 h 932744"/>
                <a:gd name="connsiteX10" fmla="*/ 7727537 w 9182100"/>
                <a:gd name="connsiteY10" fmla="*/ 221922 h 932744"/>
                <a:gd name="connsiteX11" fmla="*/ 7625239 w 9182100"/>
                <a:gd name="connsiteY11" fmla="*/ 209730 h 932744"/>
                <a:gd name="connsiteX12" fmla="*/ 7523227 w 9182100"/>
                <a:gd name="connsiteY12" fmla="*/ 198110 h 932744"/>
                <a:gd name="connsiteX13" fmla="*/ 7115651 w 9182100"/>
                <a:gd name="connsiteY13" fmla="*/ 158010 h 932744"/>
                <a:gd name="connsiteX14" fmla="*/ 6706839 w 9182100"/>
                <a:gd name="connsiteY14" fmla="*/ 126958 h 932744"/>
                <a:gd name="connsiteX15" fmla="*/ 6604064 w 9182100"/>
                <a:gd name="connsiteY15" fmla="*/ 120862 h 932744"/>
                <a:gd name="connsiteX16" fmla="*/ 6501003 w 9182100"/>
                <a:gd name="connsiteY16" fmla="*/ 115338 h 932744"/>
                <a:gd name="connsiteX17" fmla="*/ 6397467 w 9182100"/>
                <a:gd name="connsiteY17" fmla="*/ 110385 h 932744"/>
                <a:gd name="connsiteX18" fmla="*/ 6293168 w 9182100"/>
                <a:gd name="connsiteY18" fmla="*/ 106860 h 932744"/>
                <a:gd name="connsiteX19" fmla="*/ 6079712 w 9182100"/>
                <a:gd name="connsiteY19" fmla="*/ 103908 h 932744"/>
                <a:gd name="connsiteX20" fmla="*/ 6024563 w 9182100"/>
                <a:gd name="connsiteY20" fmla="*/ 104479 h 932744"/>
                <a:gd name="connsiteX21" fmla="*/ 5968080 w 9182100"/>
                <a:gd name="connsiteY21" fmla="*/ 106479 h 932744"/>
                <a:gd name="connsiteX22" fmla="*/ 5855875 w 9182100"/>
                <a:gd name="connsiteY22" fmla="*/ 113242 h 932744"/>
                <a:gd name="connsiteX23" fmla="*/ 5439251 w 9182100"/>
                <a:gd name="connsiteY23" fmla="*/ 160105 h 932744"/>
                <a:gd name="connsiteX24" fmla="*/ 5075396 w 9182100"/>
                <a:gd name="connsiteY24" fmla="*/ 186585 h 932744"/>
                <a:gd name="connsiteX25" fmla="*/ 4712780 w 9182100"/>
                <a:gd name="connsiteY25" fmla="*/ 171249 h 932744"/>
                <a:gd name="connsiteX26" fmla="*/ 4666679 w 9182100"/>
                <a:gd name="connsiteY26" fmla="*/ 166773 h 932744"/>
                <a:gd name="connsiteX27" fmla="*/ 4620292 w 9182100"/>
                <a:gd name="connsiteY27" fmla="*/ 161629 h 932744"/>
                <a:gd name="connsiteX28" fmla="*/ 4573810 w 9182100"/>
                <a:gd name="connsiteY28" fmla="*/ 156009 h 932744"/>
                <a:gd name="connsiteX29" fmla="*/ 4550569 w 9182100"/>
                <a:gd name="connsiteY29" fmla="*/ 153057 h 932744"/>
                <a:gd name="connsiteX30" fmla="*/ 4538948 w 9182100"/>
                <a:gd name="connsiteY30" fmla="*/ 151628 h 932744"/>
                <a:gd name="connsiteX31" fmla="*/ 4526566 w 9182100"/>
                <a:gd name="connsiteY31" fmla="*/ 149913 h 932744"/>
                <a:gd name="connsiteX32" fmla="*/ 4327779 w 9182100"/>
                <a:gd name="connsiteY32" fmla="*/ 122862 h 932744"/>
                <a:gd name="connsiteX33" fmla="*/ 3929729 w 9182100"/>
                <a:gd name="connsiteY33" fmla="*/ 68189 h 932744"/>
                <a:gd name="connsiteX34" fmla="*/ 3729133 w 9182100"/>
                <a:gd name="connsiteY34" fmla="*/ 41900 h 932744"/>
                <a:gd name="connsiteX35" fmla="*/ 3628930 w 9182100"/>
                <a:gd name="connsiteY35" fmla="*/ 28946 h 932744"/>
                <a:gd name="connsiteX36" fmla="*/ 3573399 w 9182100"/>
                <a:gd name="connsiteY36" fmla="*/ 22278 h 932744"/>
                <a:gd name="connsiteX37" fmla="*/ 3516916 w 9182100"/>
                <a:gd name="connsiteY37" fmla="*/ 16468 h 932744"/>
                <a:gd name="connsiteX38" fmla="*/ 3074670 w 9182100"/>
                <a:gd name="connsiteY38" fmla="*/ 752 h 932744"/>
                <a:gd name="connsiteX39" fmla="*/ 2858738 w 9182100"/>
                <a:gd name="connsiteY39" fmla="*/ 8753 h 932744"/>
                <a:gd name="connsiteX40" fmla="*/ 2645474 w 9182100"/>
                <a:gd name="connsiteY40" fmla="*/ 25326 h 932744"/>
                <a:gd name="connsiteX41" fmla="*/ 1810798 w 9182100"/>
                <a:gd name="connsiteY41" fmla="*/ 158010 h 932744"/>
                <a:gd name="connsiteX42" fmla="*/ 1602772 w 9182100"/>
                <a:gd name="connsiteY42" fmla="*/ 208111 h 932744"/>
                <a:gd name="connsiteX43" fmla="*/ 1548860 w 9182100"/>
                <a:gd name="connsiteY43" fmla="*/ 222780 h 932744"/>
                <a:gd name="connsiteX44" fmla="*/ 1501331 w 9182100"/>
                <a:gd name="connsiteY44" fmla="*/ 236115 h 932744"/>
                <a:gd name="connsiteX45" fmla="*/ 1411224 w 9182100"/>
                <a:gd name="connsiteY45" fmla="*/ 260880 h 932744"/>
                <a:gd name="connsiteX46" fmla="*/ 1050893 w 9182100"/>
                <a:gd name="connsiteY46" fmla="*/ 338032 h 932744"/>
                <a:gd name="connsiteX47" fmla="*/ 871252 w 9182100"/>
                <a:gd name="connsiteY47" fmla="*/ 360511 h 932744"/>
                <a:gd name="connsiteX48" fmla="*/ 781812 w 9182100"/>
                <a:gd name="connsiteY48" fmla="*/ 366512 h 932744"/>
                <a:gd name="connsiteX49" fmla="*/ 692563 w 9182100"/>
                <a:gd name="connsiteY49" fmla="*/ 369655 h 932744"/>
                <a:gd name="connsiteX50" fmla="*/ 515017 w 9182100"/>
                <a:gd name="connsiteY50" fmla="*/ 363940 h 932744"/>
                <a:gd name="connsiteX51" fmla="*/ 337661 w 9182100"/>
                <a:gd name="connsiteY51" fmla="*/ 341937 h 932744"/>
                <a:gd name="connsiteX52" fmla="*/ 156972 w 9182100"/>
                <a:gd name="connsiteY52" fmla="*/ 303456 h 932744"/>
                <a:gd name="connsiteX53" fmla="*/ 0 w 9182100"/>
                <a:gd name="connsiteY53" fmla="*/ 261642 h 932744"/>
                <a:gd name="connsiteX54" fmla="*/ 0 w 9182100"/>
                <a:gd name="connsiteY54" fmla="*/ 713412 h 932744"/>
                <a:gd name="connsiteX55" fmla="*/ 9144 w 9182100"/>
                <a:gd name="connsiteY55" fmla="*/ 717699 h 932744"/>
                <a:gd name="connsiteX56" fmla="*/ 213360 w 9182100"/>
                <a:gd name="connsiteY56" fmla="*/ 801042 h 932744"/>
                <a:gd name="connsiteX57" fmla="*/ 653510 w 9182100"/>
                <a:gd name="connsiteY57" fmla="*/ 908199 h 932744"/>
                <a:gd name="connsiteX58" fmla="*/ 1101947 w 9182100"/>
                <a:gd name="connsiteY58" fmla="*/ 930773 h 932744"/>
                <a:gd name="connsiteX59" fmla="*/ 1540002 w 9182100"/>
                <a:gd name="connsiteY59" fmla="*/ 889434 h 932744"/>
                <a:gd name="connsiteX60" fmla="*/ 1647158 w 9182100"/>
                <a:gd name="connsiteY60" fmla="*/ 871242 h 932744"/>
                <a:gd name="connsiteX61" fmla="*/ 1698117 w 9182100"/>
                <a:gd name="connsiteY61" fmla="*/ 862193 h 932744"/>
                <a:gd name="connsiteX62" fmla="*/ 1742789 w 9182100"/>
                <a:gd name="connsiteY62" fmla="*/ 854668 h 932744"/>
                <a:gd name="connsiteX63" fmla="*/ 1931003 w 9182100"/>
                <a:gd name="connsiteY63" fmla="*/ 826950 h 932744"/>
                <a:gd name="connsiteX64" fmla="*/ 2314861 w 9182100"/>
                <a:gd name="connsiteY64" fmla="*/ 783897 h 932744"/>
                <a:gd name="connsiteX65" fmla="*/ 2506885 w 9182100"/>
                <a:gd name="connsiteY65" fmla="*/ 768086 h 932744"/>
                <a:gd name="connsiteX66" fmla="*/ 2602611 w 9182100"/>
                <a:gd name="connsiteY66" fmla="*/ 762085 h 932744"/>
                <a:gd name="connsiteX67" fmla="*/ 2698052 w 9182100"/>
                <a:gd name="connsiteY67" fmla="*/ 756846 h 932744"/>
                <a:gd name="connsiteX68" fmla="*/ 2887980 w 9182100"/>
                <a:gd name="connsiteY68" fmla="*/ 750846 h 932744"/>
                <a:gd name="connsiteX69" fmla="*/ 3075813 w 9182100"/>
                <a:gd name="connsiteY69" fmla="*/ 750179 h 932744"/>
                <a:gd name="connsiteX70" fmla="*/ 3168587 w 9182100"/>
                <a:gd name="connsiteY70" fmla="*/ 752751 h 932744"/>
                <a:gd name="connsiteX71" fmla="*/ 3260408 w 9182100"/>
                <a:gd name="connsiteY71" fmla="*/ 756656 h 932744"/>
                <a:gd name="connsiteX72" fmla="*/ 3440049 w 9182100"/>
                <a:gd name="connsiteY72" fmla="*/ 771610 h 932744"/>
                <a:gd name="connsiteX73" fmla="*/ 3483864 w 9182100"/>
                <a:gd name="connsiteY73" fmla="*/ 776849 h 932744"/>
                <a:gd name="connsiteX74" fmla="*/ 3528536 w 9182100"/>
                <a:gd name="connsiteY74" fmla="*/ 782469 h 932744"/>
                <a:gd name="connsiteX75" fmla="*/ 3628549 w 9182100"/>
                <a:gd name="connsiteY75" fmla="*/ 796089 h 932744"/>
                <a:gd name="connsiteX76" fmla="*/ 3828574 w 9182100"/>
                <a:gd name="connsiteY76" fmla="*/ 823140 h 932744"/>
                <a:gd name="connsiteX77" fmla="*/ 4231196 w 9182100"/>
                <a:gd name="connsiteY77" fmla="*/ 874099 h 932744"/>
                <a:gd name="connsiteX78" fmla="*/ 4433126 w 9182100"/>
                <a:gd name="connsiteY78" fmla="*/ 897435 h 932744"/>
                <a:gd name="connsiteX79" fmla="*/ 4485990 w 9182100"/>
                <a:gd name="connsiteY79" fmla="*/ 903246 h 932744"/>
                <a:gd name="connsiteX80" fmla="*/ 4539806 w 9182100"/>
                <a:gd name="connsiteY80" fmla="*/ 908961 h 932744"/>
                <a:gd name="connsiteX81" fmla="*/ 4593908 w 9182100"/>
                <a:gd name="connsiteY81" fmla="*/ 914199 h 932744"/>
                <a:gd name="connsiteX82" fmla="*/ 4648296 w 9182100"/>
                <a:gd name="connsiteY82" fmla="*/ 918771 h 932744"/>
                <a:gd name="connsiteX83" fmla="*/ 5092446 w 9182100"/>
                <a:gd name="connsiteY83" fmla="*/ 931154 h 932744"/>
                <a:gd name="connsiteX84" fmla="*/ 5533168 w 9182100"/>
                <a:gd name="connsiteY84" fmla="*/ 891816 h 932744"/>
                <a:gd name="connsiteX85" fmla="*/ 5918169 w 9182100"/>
                <a:gd name="connsiteY85" fmla="*/ 840666 h 932744"/>
                <a:gd name="connsiteX86" fmla="*/ 6007323 w 9182100"/>
                <a:gd name="connsiteY86" fmla="*/ 833237 h 932744"/>
                <a:gd name="connsiteX87" fmla="*/ 6051709 w 9182100"/>
                <a:gd name="connsiteY87" fmla="*/ 830570 h 932744"/>
                <a:gd name="connsiteX88" fmla="*/ 6097429 w 9182100"/>
                <a:gd name="connsiteY88" fmla="*/ 828379 h 932744"/>
                <a:gd name="connsiteX89" fmla="*/ 6287834 w 9182100"/>
                <a:gd name="connsiteY89" fmla="*/ 822569 h 932744"/>
                <a:gd name="connsiteX90" fmla="*/ 6681597 w 9182100"/>
                <a:gd name="connsiteY90" fmla="*/ 821235 h 932744"/>
                <a:gd name="connsiteX91" fmla="*/ 7079647 w 9182100"/>
                <a:gd name="connsiteY91" fmla="*/ 826569 h 932744"/>
                <a:gd name="connsiteX92" fmla="*/ 7478173 w 9182100"/>
                <a:gd name="connsiteY92" fmla="*/ 836094 h 932744"/>
                <a:gd name="connsiteX93" fmla="*/ 7871937 w 9182100"/>
                <a:gd name="connsiteY93" fmla="*/ 851430 h 932744"/>
                <a:gd name="connsiteX94" fmla="*/ 7919657 w 9182100"/>
                <a:gd name="connsiteY94" fmla="*/ 854097 h 932744"/>
                <a:gd name="connsiteX95" fmla="*/ 7964901 w 9182100"/>
                <a:gd name="connsiteY95" fmla="*/ 857240 h 932744"/>
                <a:gd name="connsiteX96" fmla="*/ 8015955 w 9182100"/>
                <a:gd name="connsiteY96" fmla="*/ 861050 h 932744"/>
                <a:gd name="connsiteX97" fmla="*/ 8072247 w 9182100"/>
                <a:gd name="connsiteY97" fmla="*/ 864384 h 932744"/>
                <a:gd name="connsiteX98" fmla="*/ 8286750 w 9182100"/>
                <a:gd name="connsiteY98" fmla="*/ 868384 h 932744"/>
                <a:gd name="connsiteX99" fmla="*/ 8704040 w 9182100"/>
                <a:gd name="connsiteY99" fmla="*/ 853716 h 932744"/>
                <a:gd name="connsiteX100" fmla="*/ 9120188 w 9182100"/>
                <a:gd name="connsiteY100" fmla="*/ 814092 h 932744"/>
                <a:gd name="connsiteX101" fmla="*/ 9181909 w 9182100"/>
                <a:gd name="connsiteY101" fmla="*/ 805519 h 932744"/>
                <a:gd name="connsiteX102" fmla="*/ 9181909 w 9182100"/>
                <a:gd name="connsiteY102" fmla="*/ 396420 h 932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9182100" h="932744">
                  <a:moveTo>
                    <a:pt x="9182100" y="396420"/>
                  </a:moveTo>
                  <a:cubicBezTo>
                    <a:pt x="9156097" y="395182"/>
                    <a:pt x="9129999" y="393753"/>
                    <a:pt x="9103805" y="392229"/>
                  </a:cubicBezTo>
                  <a:cubicBezTo>
                    <a:pt x="8974169" y="384419"/>
                    <a:pt x="8843105" y="372989"/>
                    <a:pt x="8712422" y="359749"/>
                  </a:cubicBezTo>
                  <a:cubicBezTo>
                    <a:pt x="8581739" y="346319"/>
                    <a:pt x="8451056" y="331269"/>
                    <a:pt x="8322755" y="313362"/>
                  </a:cubicBezTo>
                  <a:cubicBezTo>
                    <a:pt x="8258747" y="304695"/>
                    <a:pt x="8195120" y="294979"/>
                    <a:pt x="8134826" y="283930"/>
                  </a:cubicBezTo>
                  <a:cubicBezTo>
                    <a:pt x="8119872" y="281168"/>
                    <a:pt x="8105013" y="278501"/>
                    <a:pt x="8090916" y="275643"/>
                  </a:cubicBezTo>
                  <a:lnTo>
                    <a:pt x="8069485" y="271262"/>
                  </a:lnTo>
                  <a:lnTo>
                    <a:pt x="8041862" y="266595"/>
                  </a:lnTo>
                  <a:cubicBezTo>
                    <a:pt x="8023574" y="263547"/>
                    <a:pt x="8004524" y="260213"/>
                    <a:pt x="7986903" y="257546"/>
                  </a:cubicBezTo>
                  <a:lnTo>
                    <a:pt x="7934230" y="249640"/>
                  </a:lnTo>
                  <a:cubicBezTo>
                    <a:pt x="7864221" y="239258"/>
                    <a:pt x="7795832" y="230209"/>
                    <a:pt x="7727537" y="221922"/>
                  </a:cubicBezTo>
                  <a:lnTo>
                    <a:pt x="7625239" y="209730"/>
                  </a:lnTo>
                  <a:lnTo>
                    <a:pt x="7523227" y="198110"/>
                  </a:lnTo>
                  <a:cubicBezTo>
                    <a:pt x="7387209" y="183060"/>
                    <a:pt x="7251573" y="170392"/>
                    <a:pt x="7115651" y="158010"/>
                  </a:cubicBezTo>
                  <a:cubicBezTo>
                    <a:pt x="6979730" y="146580"/>
                    <a:pt x="6843522" y="135721"/>
                    <a:pt x="6706839" y="126958"/>
                  </a:cubicBezTo>
                  <a:lnTo>
                    <a:pt x="6604064" y="120862"/>
                  </a:lnTo>
                  <a:cubicBezTo>
                    <a:pt x="6569869" y="118767"/>
                    <a:pt x="6535484" y="116862"/>
                    <a:pt x="6501003" y="115338"/>
                  </a:cubicBezTo>
                  <a:lnTo>
                    <a:pt x="6397467" y="110385"/>
                  </a:lnTo>
                  <a:lnTo>
                    <a:pt x="6293168" y="106860"/>
                  </a:lnTo>
                  <a:cubicBezTo>
                    <a:pt x="6222969" y="105146"/>
                    <a:pt x="6152769" y="103527"/>
                    <a:pt x="6079712" y="103908"/>
                  </a:cubicBezTo>
                  <a:cubicBezTo>
                    <a:pt x="6061710" y="103908"/>
                    <a:pt x="6043708" y="103812"/>
                    <a:pt x="6024563" y="104479"/>
                  </a:cubicBezTo>
                  <a:cubicBezTo>
                    <a:pt x="6005703" y="104955"/>
                    <a:pt x="5986844" y="105527"/>
                    <a:pt x="5968080" y="106479"/>
                  </a:cubicBezTo>
                  <a:cubicBezTo>
                    <a:pt x="5930456" y="108003"/>
                    <a:pt x="5893023" y="110385"/>
                    <a:pt x="5855875" y="113242"/>
                  </a:cubicBezTo>
                  <a:cubicBezTo>
                    <a:pt x="5706904" y="124577"/>
                    <a:pt x="5565934" y="145151"/>
                    <a:pt x="5439251" y="160105"/>
                  </a:cubicBezTo>
                  <a:cubicBezTo>
                    <a:pt x="5311902" y="175536"/>
                    <a:pt x="5194745" y="184680"/>
                    <a:pt x="5075396" y="186585"/>
                  </a:cubicBezTo>
                  <a:cubicBezTo>
                    <a:pt x="4956429" y="188490"/>
                    <a:pt x="4835748" y="182775"/>
                    <a:pt x="4712780" y="171249"/>
                  </a:cubicBezTo>
                  <a:lnTo>
                    <a:pt x="4666679" y="166773"/>
                  </a:lnTo>
                  <a:lnTo>
                    <a:pt x="4620292" y="161629"/>
                  </a:lnTo>
                  <a:cubicBezTo>
                    <a:pt x="4604862" y="160010"/>
                    <a:pt x="4589336" y="157914"/>
                    <a:pt x="4573810" y="156009"/>
                  </a:cubicBezTo>
                  <a:lnTo>
                    <a:pt x="4550569" y="153057"/>
                  </a:lnTo>
                  <a:lnTo>
                    <a:pt x="4538948" y="151628"/>
                  </a:lnTo>
                  <a:lnTo>
                    <a:pt x="4526566" y="149913"/>
                  </a:lnTo>
                  <a:lnTo>
                    <a:pt x="4327779" y="122862"/>
                  </a:lnTo>
                  <a:lnTo>
                    <a:pt x="3929729" y="68189"/>
                  </a:lnTo>
                  <a:lnTo>
                    <a:pt x="3729133" y="41900"/>
                  </a:lnTo>
                  <a:lnTo>
                    <a:pt x="3628930" y="28946"/>
                  </a:lnTo>
                  <a:lnTo>
                    <a:pt x="3573399" y="22278"/>
                  </a:lnTo>
                  <a:cubicBezTo>
                    <a:pt x="3554445" y="19992"/>
                    <a:pt x="3535585" y="17992"/>
                    <a:pt x="3516916" y="16468"/>
                  </a:cubicBezTo>
                  <a:cubicBezTo>
                    <a:pt x="3366611" y="2752"/>
                    <a:pt x="3219736" y="-2010"/>
                    <a:pt x="3074670" y="752"/>
                  </a:cubicBezTo>
                  <a:cubicBezTo>
                    <a:pt x="3002280" y="2181"/>
                    <a:pt x="2930176" y="4467"/>
                    <a:pt x="2858738" y="8753"/>
                  </a:cubicBezTo>
                  <a:cubicBezTo>
                    <a:pt x="2787206" y="13039"/>
                    <a:pt x="2716149" y="18754"/>
                    <a:pt x="2645474" y="25326"/>
                  </a:cubicBezTo>
                  <a:cubicBezTo>
                    <a:pt x="2362581" y="52473"/>
                    <a:pt x="2085975" y="97145"/>
                    <a:pt x="1810798" y="158010"/>
                  </a:cubicBezTo>
                  <a:cubicBezTo>
                    <a:pt x="1741837" y="173345"/>
                    <a:pt x="1673066" y="189442"/>
                    <a:pt x="1602772" y="208111"/>
                  </a:cubicBezTo>
                  <a:lnTo>
                    <a:pt x="1548860" y="222780"/>
                  </a:lnTo>
                  <a:lnTo>
                    <a:pt x="1501331" y="236115"/>
                  </a:lnTo>
                  <a:cubicBezTo>
                    <a:pt x="1471327" y="244497"/>
                    <a:pt x="1441228" y="253450"/>
                    <a:pt x="1411224" y="260880"/>
                  </a:cubicBezTo>
                  <a:cubicBezTo>
                    <a:pt x="1291209" y="293074"/>
                    <a:pt x="1170813" y="318982"/>
                    <a:pt x="1050893" y="338032"/>
                  </a:cubicBezTo>
                  <a:cubicBezTo>
                    <a:pt x="990790" y="347557"/>
                    <a:pt x="931069" y="354796"/>
                    <a:pt x="871252" y="360511"/>
                  </a:cubicBezTo>
                  <a:cubicBezTo>
                    <a:pt x="841438" y="362702"/>
                    <a:pt x="811530" y="365559"/>
                    <a:pt x="781812" y="366512"/>
                  </a:cubicBezTo>
                  <a:cubicBezTo>
                    <a:pt x="751904" y="368512"/>
                    <a:pt x="722376" y="368893"/>
                    <a:pt x="692563" y="369655"/>
                  </a:cubicBezTo>
                  <a:cubicBezTo>
                    <a:pt x="633222" y="370036"/>
                    <a:pt x="574167" y="368131"/>
                    <a:pt x="515017" y="363940"/>
                  </a:cubicBezTo>
                  <a:cubicBezTo>
                    <a:pt x="455867" y="359749"/>
                    <a:pt x="397097" y="351748"/>
                    <a:pt x="337661" y="341937"/>
                  </a:cubicBezTo>
                  <a:cubicBezTo>
                    <a:pt x="278225" y="331936"/>
                    <a:pt x="218599" y="318696"/>
                    <a:pt x="156972" y="303456"/>
                  </a:cubicBezTo>
                  <a:cubicBezTo>
                    <a:pt x="106680" y="290883"/>
                    <a:pt x="55150" y="276405"/>
                    <a:pt x="0" y="261642"/>
                  </a:cubicBezTo>
                  <a:lnTo>
                    <a:pt x="0" y="713412"/>
                  </a:lnTo>
                  <a:cubicBezTo>
                    <a:pt x="3048" y="714841"/>
                    <a:pt x="6096" y="716270"/>
                    <a:pt x="9144" y="717699"/>
                  </a:cubicBezTo>
                  <a:cubicBezTo>
                    <a:pt x="74295" y="747798"/>
                    <a:pt x="142875" y="775896"/>
                    <a:pt x="213360" y="801042"/>
                  </a:cubicBezTo>
                  <a:cubicBezTo>
                    <a:pt x="354521" y="851715"/>
                    <a:pt x="503873" y="887244"/>
                    <a:pt x="653510" y="908199"/>
                  </a:cubicBezTo>
                  <a:cubicBezTo>
                    <a:pt x="803338" y="928773"/>
                    <a:pt x="953929" y="935631"/>
                    <a:pt x="1101947" y="930773"/>
                  </a:cubicBezTo>
                  <a:cubicBezTo>
                    <a:pt x="1250252" y="926582"/>
                    <a:pt x="1396365" y="911437"/>
                    <a:pt x="1540002" y="889434"/>
                  </a:cubicBezTo>
                  <a:cubicBezTo>
                    <a:pt x="1576197" y="884386"/>
                    <a:pt x="1611535" y="877433"/>
                    <a:pt x="1647158" y="871242"/>
                  </a:cubicBezTo>
                  <a:lnTo>
                    <a:pt x="1698117" y="862193"/>
                  </a:lnTo>
                  <a:lnTo>
                    <a:pt x="1742789" y="854668"/>
                  </a:lnTo>
                  <a:cubicBezTo>
                    <a:pt x="1804035" y="845048"/>
                    <a:pt x="1867472" y="835428"/>
                    <a:pt x="1931003" y="826950"/>
                  </a:cubicBezTo>
                  <a:cubicBezTo>
                    <a:pt x="2058353" y="810282"/>
                    <a:pt x="2186750" y="795327"/>
                    <a:pt x="2314861" y="783897"/>
                  </a:cubicBezTo>
                  <a:cubicBezTo>
                    <a:pt x="2378964" y="778087"/>
                    <a:pt x="2442972" y="772467"/>
                    <a:pt x="2506885" y="768086"/>
                  </a:cubicBezTo>
                  <a:cubicBezTo>
                    <a:pt x="2538794" y="765990"/>
                    <a:pt x="2570798" y="763800"/>
                    <a:pt x="2602611" y="762085"/>
                  </a:cubicBezTo>
                  <a:cubicBezTo>
                    <a:pt x="2634520" y="760180"/>
                    <a:pt x="2666333" y="758370"/>
                    <a:pt x="2698052" y="756846"/>
                  </a:cubicBezTo>
                  <a:cubicBezTo>
                    <a:pt x="2761583" y="753894"/>
                    <a:pt x="2825020" y="751703"/>
                    <a:pt x="2887980" y="750846"/>
                  </a:cubicBezTo>
                  <a:cubicBezTo>
                    <a:pt x="2951036" y="749417"/>
                    <a:pt x="3013615" y="749322"/>
                    <a:pt x="3075813" y="750179"/>
                  </a:cubicBezTo>
                  <a:cubicBezTo>
                    <a:pt x="3106865" y="750846"/>
                    <a:pt x="3137916" y="751417"/>
                    <a:pt x="3168587" y="752751"/>
                  </a:cubicBezTo>
                  <a:cubicBezTo>
                    <a:pt x="3199448" y="753703"/>
                    <a:pt x="3229928" y="755227"/>
                    <a:pt x="3260408" y="756656"/>
                  </a:cubicBezTo>
                  <a:cubicBezTo>
                    <a:pt x="3320987" y="760466"/>
                    <a:pt x="3381470" y="764562"/>
                    <a:pt x="3440049" y="771610"/>
                  </a:cubicBezTo>
                  <a:cubicBezTo>
                    <a:pt x="3454908" y="773039"/>
                    <a:pt x="3469386" y="775039"/>
                    <a:pt x="3483864" y="776849"/>
                  </a:cubicBezTo>
                  <a:lnTo>
                    <a:pt x="3528536" y="782469"/>
                  </a:lnTo>
                  <a:lnTo>
                    <a:pt x="3628549" y="796089"/>
                  </a:lnTo>
                  <a:lnTo>
                    <a:pt x="3828574" y="823140"/>
                  </a:lnTo>
                  <a:cubicBezTo>
                    <a:pt x="3962019" y="840190"/>
                    <a:pt x="4095750" y="858573"/>
                    <a:pt x="4231196" y="874099"/>
                  </a:cubicBezTo>
                  <a:lnTo>
                    <a:pt x="4433126" y="897435"/>
                  </a:lnTo>
                  <a:lnTo>
                    <a:pt x="4485990" y="903246"/>
                  </a:lnTo>
                  <a:cubicBezTo>
                    <a:pt x="4503897" y="905151"/>
                    <a:pt x="4521708" y="907341"/>
                    <a:pt x="4539806" y="908961"/>
                  </a:cubicBezTo>
                  <a:lnTo>
                    <a:pt x="4593908" y="914199"/>
                  </a:lnTo>
                  <a:lnTo>
                    <a:pt x="4648296" y="918771"/>
                  </a:lnTo>
                  <a:cubicBezTo>
                    <a:pt x="4793456" y="930392"/>
                    <a:pt x="4942237" y="935631"/>
                    <a:pt x="5092446" y="931154"/>
                  </a:cubicBezTo>
                  <a:cubicBezTo>
                    <a:pt x="5242274" y="927249"/>
                    <a:pt x="5393627" y="911437"/>
                    <a:pt x="5533168" y="891816"/>
                  </a:cubicBezTo>
                  <a:cubicBezTo>
                    <a:pt x="5673471" y="872289"/>
                    <a:pt x="5798820" y="851906"/>
                    <a:pt x="5918169" y="840666"/>
                  </a:cubicBezTo>
                  <a:cubicBezTo>
                    <a:pt x="5948077" y="837809"/>
                    <a:pt x="5977795" y="835237"/>
                    <a:pt x="6007323" y="833237"/>
                  </a:cubicBezTo>
                  <a:cubicBezTo>
                    <a:pt x="6022086" y="832094"/>
                    <a:pt x="6036945" y="831332"/>
                    <a:pt x="6051709" y="830570"/>
                  </a:cubicBezTo>
                  <a:lnTo>
                    <a:pt x="6097429" y="828379"/>
                  </a:lnTo>
                  <a:cubicBezTo>
                    <a:pt x="6158960" y="825236"/>
                    <a:pt x="6223445" y="823807"/>
                    <a:pt x="6287834" y="822569"/>
                  </a:cubicBezTo>
                  <a:cubicBezTo>
                    <a:pt x="6417374" y="820664"/>
                    <a:pt x="6549485" y="820188"/>
                    <a:pt x="6681597" y="821235"/>
                  </a:cubicBezTo>
                  <a:cubicBezTo>
                    <a:pt x="6813899" y="822378"/>
                    <a:pt x="6946773" y="823617"/>
                    <a:pt x="7079647" y="826569"/>
                  </a:cubicBezTo>
                  <a:cubicBezTo>
                    <a:pt x="7212520" y="828951"/>
                    <a:pt x="7345585" y="831903"/>
                    <a:pt x="7478173" y="836094"/>
                  </a:cubicBezTo>
                  <a:cubicBezTo>
                    <a:pt x="7610475" y="839714"/>
                    <a:pt x="7743539" y="844953"/>
                    <a:pt x="7871937" y="851430"/>
                  </a:cubicBezTo>
                  <a:lnTo>
                    <a:pt x="7919657" y="854097"/>
                  </a:lnTo>
                  <a:cubicBezTo>
                    <a:pt x="7935564" y="854954"/>
                    <a:pt x="7949756" y="856192"/>
                    <a:pt x="7964901" y="857240"/>
                  </a:cubicBezTo>
                  <a:lnTo>
                    <a:pt x="8015955" y="861050"/>
                  </a:lnTo>
                  <a:cubicBezTo>
                    <a:pt x="8035195" y="862383"/>
                    <a:pt x="8053769" y="863622"/>
                    <a:pt x="8072247" y="864384"/>
                  </a:cubicBezTo>
                  <a:cubicBezTo>
                    <a:pt x="8145780" y="867527"/>
                    <a:pt x="8216456" y="868479"/>
                    <a:pt x="8286750" y="868384"/>
                  </a:cubicBezTo>
                  <a:cubicBezTo>
                    <a:pt x="8427148" y="867527"/>
                    <a:pt x="8565452" y="862574"/>
                    <a:pt x="8704040" y="853716"/>
                  </a:cubicBezTo>
                  <a:cubicBezTo>
                    <a:pt x="8842534" y="844762"/>
                    <a:pt x="8980741" y="832284"/>
                    <a:pt x="9120188" y="814092"/>
                  </a:cubicBezTo>
                  <a:cubicBezTo>
                    <a:pt x="9140761" y="811425"/>
                    <a:pt x="9161336" y="808567"/>
                    <a:pt x="9181909" y="805519"/>
                  </a:cubicBezTo>
                  <a:lnTo>
                    <a:pt x="9181909" y="396420"/>
                  </a:lnTo>
                  <a:close/>
                </a:path>
              </a:pathLst>
            </a:custGeom>
            <a:solidFill>
              <a:schemeClr val="bg1">
                <a:alpha val="30000"/>
              </a:schemeClr>
            </a:solidFill>
            <a:ln w="9525" cap="flat">
              <a:noFill/>
              <a:prstDash val="solid"/>
              <a:miter/>
            </a:ln>
          </p:spPr>
          <p:txBody>
            <a:bodyPr rtlCol="0" anchor="ctr"/>
            <a:lstStyle/>
            <a:p>
              <a:endParaRPr lang="en-US"/>
            </a:p>
          </p:txBody>
        </p:sp>
        <p:sp>
          <p:nvSpPr>
            <p:cNvPr id="7179" name="Freeform: Shape 7178">
              <a:extLst>
                <a:ext uri="{FF2B5EF4-FFF2-40B4-BE49-F238E27FC236}">
                  <a16:creationId xmlns:a16="http://schemas.microsoft.com/office/drawing/2014/main" id="{385A18E1-CBE3-4BBD-B1B7-CDBCA685E01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3199381"/>
              <a:ext cx="12188952" cy="902694"/>
            </a:xfrm>
            <a:custGeom>
              <a:avLst/>
              <a:gdLst>
                <a:gd name="connsiteX0" fmla="*/ 9182100 w 9182100"/>
                <a:gd name="connsiteY0" fmla="*/ 351088 h 765639"/>
                <a:gd name="connsiteX1" fmla="*/ 9178480 w 9182100"/>
                <a:gd name="connsiteY1" fmla="*/ 350993 h 765639"/>
                <a:gd name="connsiteX2" fmla="*/ 8783955 w 9182100"/>
                <a:gd name="connsiteY2" fmla="*/ 327561 h 765639"/>
                <a:gd name="connsiteX3" fmla="*/ 8390763 w 9182100"/>
                <a:gd name="connsiteY3" fmla="*/ 288795 h 765639"/>
                <a:gd name="connsiteX4" fmla="*/ 8199502 w 9182100"/>
                <a:gd name="connsiteY4" fmla="*/ 262601 h 765639"/>
                <a:gd name="connsiteX5" fmla="*/ 8153972 w 9182100"/>
                <a:gd name="connsiteY5" fmla="*/ 254886 h 765639"/>
                <a:gd name="connsiteX6" fmla="*/ 8131588 w 9182100"/>
                <a:gd name="connsiteY6" fmla="*/ 250790 h 765639"/>
                <a:gd name="connsiteX7" fmla="*/ 8104632 w 9182100"/>
                <a:gd name="connsiteY7" fmla="*/ 246504 h 765639"/>
                <a:gd name="connsiteX8" fmla="*/ 8050911 w 9182100"/>
                <a:gd name="connsiteY8" fmla="*/ 238217 h 765639"/>
                <a:gd name="connsiteX9" fmla="*/ 7998810 w 9182100"/>
                <a:gd name="connsiteY9" fmla="*/ 230978 h 765639"/>
                <a:gd name="connsiteX10" fmla="*/ 7589902 w 9182100"/>
                <a:gd name="connsiteY10" fmla="*/ 183925 h 765639"/>
                <a:gd name="connsiteX11" fmla="*/ 7183469 w 9182100"/>
                <a:gd name="connsiteY11" fmla="*/ 147634 h 765639"/>
                <a:gd name="connsiteX12" fmla="*/ 6775990 w 9182100"/>
                <a:gd name="connsiteY12" fmla="*/ 119821 h 765639"/>
                <a:gd name="connsiteX13" fmla="*/ 6364795 w 9182100"/>
                <a:gd name="connsiteY13" fmla="*/ 102391 h 765639"/>
                <a:gd name="connsiteX14" fmla="*/ 6154293 w 9182100"/>
                <a:gd name="connsiteY14" fmla="*/ 100581 h 765639"/>
                <a:gd name="connsiteX15" fmla="*/ 6100287 w 9182100"/>
                <a:gd name="connsiteY15" fmla="*/ 101343 h 765639"/>
                <a:gd name="connsiteX16" fmla="*/ 6045327 w 9182100"/>
                <a:gd name="connsiteY16" fmla="*/ 103438 h 765639"/>
                <a:gd name="connsiteX17" fmla="*/ 5935980 w 9182100"/>
                <a:gd name="connsiteY17" fmla="*/ 110296 h 765639"/>
                <a:gd name="connsiteX18" fmla="*/ 5523357 w 9182100"/>
                <a:gd name="connsiteY18" fmla="*/ 157635 h 765639"/>
                <a:gd name="connsiteX19" fmla="*/ 5149882 w 9182100"/>
                <a:gd name="connsiteY19" fmla="*/ 185639 h 765639"/>
                <a:gd name="connsiteX20" fmla="*/ 4777073 w 9182100"/>
                <a:gd name="connsiteY20" fmla="*/ 170685 h 765639"/>
                <a:gd name="connsiteX21" fmla="*/ 4729925 w 9182100"/>
                <a:gd name="connsiteY21" fmla="*/ 166208 h 765639"/>
                <a:gd name="connsiteX22" fmla="*/ 4682585 w 9182100"/>
                <a:gd name="connsiteY22" fmla="*/ 161064 h 765639"/>
                <a:gd name="connsiteX23" fmla="*/ 4635151 w 9182100"/>
                <a:gd name="connsiteY23" fmla="*/ 155445 h 765639"/>
                <a:gd name="connsiteX24" fmla="*/ 4611434 w 9182100"/>
                <a:gd name="connsiteY24" fmla="*/ 152492 h 765639"/>
                <a:gd name="connsiteX25" fmla="*/ 4587145 w 9182100"/>
                <a:gd name="connsiteY25" fmla="*/ 149349 h 765639"/>
                <a:gd name="connsiteX26" fmla="*/ 4387977 w 9182100"/>
                <a:gd name="connsiteY26" fmla="*/ 122774 h 765639"/>
                <a:gd name="connsiteX27" fmla="*/ 3989356 w 9182100"/>
                <a:gd name="connsiteY27" fmla="*/ 68577 h 765639"/>
                <a:gd name="connsiteX28" fmla="*/ 3789140 w 9182100"/>
                <a:gd name="connsiteY28" fmla="*/ 42192 h 765639"/>
                <a:gd name="connsiteX29" fmla="*/ 3689033 w 9182100"/>
                <a:gd name="connsiteY29" fmla="*/ 29143 h 765639"/>
                <a:gd name="connsiteX30" fmla="*/ 3634835 w 9182100"/>
                <a:gd name="connsiteY30" fmla="*/ 22571 h 765639"/>
                <a:gd name="connsiteX31" fmla="*/ 3579876 w 9182100"/>
                <a:gd name="connsiteY31" fmla="*/ 16856 h 765639"/>
                <a:gd name="connsiteX32" fmla="*/ 3147441 w 9182100"/>
                <a:gd name="connsiteY32" fmla="*/ 473 h 765639"/>
                <a:gd name="connsiteX33" fmla="*/ 2724722 w 9182100"/>
                <a:gd name="connsiteY33" fmla="*/ 22857 h 765639"/>
                <a:gd name="connsiteX34" fmla="*/ 1898428 w 9182100"/>
                <a:gd name="connsiteY34" fmla="*/ 147730 h 765639"/>
                <a:gd name="connsiteX35" fmla="*/ 1692878 w 9182100"/>
                <a:gd name="connsiteY35" fmla="*/ 195069 h 765639"/>
                <a:gd name="connsiteX36" fmla="*/ 1640205 w 9182100"/>
                <a:gd name="connsiteY36" fmla="*/ 208785 h 765639"/>
                <a:gd name="connsiteX37" fmla="*/ 1592294 w 9182100"/>
                <a:gd name="connsiteY37" fmla="*/ 221643 h 765639"/>
                <a:gd name="connsiteX38" fmla="*/ 1500092 w 9182100"/>
                <a:gd name="connsiteY38" fmla="*/ 245551 h 765639"/>
                <a:gd name="connsiteX39" fmla="*/ 1130046 w 9182100"/>
                <a:gd name="connsiteY39" fmla="*/ 318227 h 765639"/>
                <a:gd name="connsiteX40" fmla="*/ 944880 w 9182100"/>
                <a:gd name="connsiteY40" fmla="*/ 337658 h 765639"/>
                <a:gd name="connsiteX41" fmla="*/ 852583 w 9182100"/>
                <a:gd name="connsiteY41" fmla="*/ 341944 h 765639"/>
                <a:gd name="connsiteX42" fmla="*/ 760476 w 9182100"/>
                <a:gd name="connsiteY42" fmla="*/ 343087 h 765639"/>
                <a:gd name="connsiteX43" fmla="*/ 577215 w 9182100"/>
                <a:gd name="connsiteY43" fmla="*/ 332800 h 765639"/>
                <a:gd name="connsiteX44" fmla="*/ 394907 w 9182100"/>
                <a:gd name="connsiteY44" fmla="*/ 305463 h 765639"/>
                <a:gd name="connsiteX45" fmla="*/ 211265 w 9182100"/>
                <a:gd name="connsiteY45" fmla="*/ 261363 h 765639"/>
                <a:gd name="connsiteX46" fmla="*/ 17526 w 9182100"/>
                <a:gd name="connsiteY46" fmla="*/ 204880 h 765639"/>
                <a:gd name="connsiteX47" fmla="*/ 0 w 9182100"/>
                <a:gd name="connsiteY47" fmla="*/ 199927 h 765639"/>
                <a:gd name="connsiteX48" fmla="*/ 0 w 9182100"/>
                <a:gd name="connsiteY48" fmla="*/ 526920 h 765639"/>
                <a:gd name="connsiteX49" fmla="*/ 100298 w 9182100"/>
                <a:gd name="connsiteY49" fmla="*/ 571973 h 765639"/>
                <a:gd name="connsiteX50" fmla="*/ 301562 w 9182100"/>
                <a:gd name="connsiteY50" fmla="*/ 649697 h 765639"/>
                <a:gd name="connsiteX51" fmla="*/ 731044 w 9182100"/>
                <a:gd name="connsiteY51" fmla="*/ 746947 h 765639"/>
                <a:gd name="connsiteX52" fmla="*/ 1168241 w 9182100"/>
                <a:gd name="connsiteY52" fmla="*/ 762759 h 765639"/>
                <a:gd name="connsiteX53" fmla="*/ 1596581 w 9182100"/>
                <a:gd name="connsiteY53" fmla="*/ 716944 h 765639"/>
                <a:gd name="connsiteX54" fmla="*/ 1701641 w 9182100"/>
                <a:gd name="connsiteY54" fmla="*/ 697894 h 765639"/>
                <a:gd name="connsiteX55" fmla="*/ 1752124 w 9182100"/>
                <a:gd name="connsiteY55" fmla="*/ 688273 h 765639"/>
                <a:gd name="connsiteX56" fmla="*/ 1797939 w 9182100"/>
                <a:gd name="connsiteY56" fmla="*/ 679891 h 765639"/>
                <a:gd name="connsiteX57" fmla="*/ 1988630 w 9182100"/>
                <a:gd name="connsiteY57" fmla="*/ 649316 h 765639"/>
                <a:gd name="connsiteX58" fmla="*/ 2376297 w 9182100"/>
                <a:gd name="connsiteY58" fmla="*/ 601691 h 765639"/>
                <a:gd name="connsiteX59" fmla="*/ 2570416 w 9182100"/>
                <a:gd name="connsiteY59" fmla="*/ 584165 h 765639"/>
                <a:gd name="connsiteX60" fmla="*/ 2764155 w 9182100"/>
                <a:gd name="connsiteY60" fmla="*/ 571497 h 765639"/>
                <a:gd name="connsiteX61" fmla="*/ 2956941 w 9182100"/>
                <a:gd name="connsiteY61" fmla="*/ 564163 h 765639"/>
                <a:gd name="connsiteX62" fmla="*/ 3148298 w 9182100"/>
                <a:gd name="connsiteY62" fmla="*/ 562639 h 765639"/>
                <a:gd name="connsiteX63" fmla="*/ 3337274 w 9182100"/>
                <a:gd name="connsiteY63" fmla="*/ 568544 h 765639"/>
                <a:gd name="connsiteX64" fmla="*/ 3522345 w 9182100"/>
                <a:gd name="connsiteY64" fmla="*/ 583308 h 765639"/>
                <a:gd name="connsiteX65" fmla="*/ 3567779 w 9182100"/>
                <a:gd name="connsiteY65" fmla="*/ 588642 h 765639"/>
                <a:gd name="connsiteX66" fmla="*/ 3613785 w 9182100"/>
                <a:gd name="connsiteY66" fmla="*/ 594357 h 765639"/>
                <a:gd name="connsiteX67" fmla="*/ 3713798 w 9182100"/>
                <a:gd name="connsiteY67" fmla="*/ 607882 h 765639"/>
                <a:gd name="connsiteX68" fmla="*/ 3913823 w 9182100"/>
                <a:gd name="connsiteY68" fmla="*/ 634838 h 765639"/>
                <a:gd name="connsiteX69" fmla="*/ 4315873 w 9182100"/>
                <a:gd name="connsiteY69" fmla="*/ 686273 h 765639"/>
                <a:gd name="connsiteX70" fmla="*/ 4517422 w 9182100"/>
                <a:gd name="connsiteY70" fmla="*/ 710086 h 765639"/>
                <a:gd name="connsiteX71" fmla="*/ 4728972 w 9182100"/>
                <a:gd name="connsiteY71" fmla="*/ 731422 h 765639"/>
                <a:gd name="connsiteX72" fmla="*/ 5162931 w 9182100"/>
                <a:gd name="connsiteY72" fmla="*/ 744185 h 765639"/>
                <a:gd name="connsiteX73" fmla="*/ 5594033 w 9182100"/>
                <a:gd name="connsiteY73" fmla="*/ 706466 h 765639"/>
                <a:gd name="connsiteX74" fmla="*/ 5982939 w 9182100"/>
                <a:gd name="connsiteY74" fmla="*/ 655793 h 765639"/>
                <a:gd name="connsiteX75" fmla="*/ 6075045 w 9182100"/>
                <a:gd name="connsiteY75" fmla="*/ 648459 h 765639"/>
                <a:gd name="connsiteX76" fmla="*/ 6167819 w 9182100"/>
                <a:gd name="connsiteY76" fmla="*/ 643887 h 765639"/>
                <a:gd name="connsiteX77" fmla="*/ 6361081 w 9182100"/>
                <a:gd name="connsiteY77" fmla="*/ 639124 h 765639"/>
                <a:gd name="connsiteX78" fmla="*/ 6757321 w 9182100"/>
                <a:gd name="connsiteY78" fmla="*/ 640458 h 765639"/>
                <a:gd name="connsiteX79" fmla="*/ 7156704 w 9182100"/>
                <a:gd name="connsiteY79" fmla="*/ 649030 h 765639"/>
                <a:gd name="connsiteX80" fmla="*/ 7556373 w 9182100"/>
                <a:gd name="connsiteY80" fmla="*/ 662365 h 765639"/>
                <a:gd name="connsiteX81" fmla="*/ 7952328 w 9182100"/>
                <a:gd name="connsiteY81" fmla="*/ 682177 h 765639"/>
                <a:gd name="connsiteX82" fmla="*/ 8000714 w 9182100"/>
                <a:gd name="connsiteY82" fmla="*/ 685511 h 765639"/>
                <a:gd name="connsiteX83" fmla="*/ 8047196 w 9182100"/>
                <a:gd name="connsiteY83" fmla="*/ 689416 h 765639"/>
                <a:gd name="connsiteX84" fmla="*/ 8097965 w 9182100"/>
                <a:gd name="connsiteY84" fmla="*/ 693893 h 765639"/>
                <a:gd name="connsiteX85" fmla="*/ 8152733 w 9182100"/>
                <a:gd name="connsiteY85" fmla="*/ 697894 h 765639"/>
                <a:gd name="connsiteX86" fmla="*/ 8363903 w 9182100"/>
                <a:gd name="connsiteY86" fmla="*/ 705133 h 765639"/>
                <a:gd name="connsiteX87" fmla="*/ 8777764 w 9182100"/>
                <a:gd name="connsiteY87" fmla="*/ 698084 h 765639"/>
                <a:gd name="connsiteX88" fmla="*/ 9182005 w 9182100"/>
                <a:gd name="connsiteY88" fmla="*/ 668366 h 765639"/>
                <a:gd name="connsiteX89" fmla="*/ 9182005 w 9182100"/>
                <a:gd name="connsiteY89" fmla="*/ 351088 h 765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9182100" h="765639">
                  <a:moveTo>
                    <a:pt x="9182100" y="351088"/>
                  </a:moveTo>
                  <a:cubicBezTo>
                    <a:pt x="9180862" y="351088"/>
                    <a:pt x="9179719" y="350993"/>
                    <a:pt x="9178480" y="350993"/>
                  </a:cubicBezTo>
                  <a:cubicBezTo>
                    <a:pt x="9047607" y="346421"/>
                    <a:pt x="8915591" y="337944"/>
                    <a:pt x="8783955" y="327561"/>
                  </a:cubicBezTo>
                  <a:cubicBezTo>
                    <a:pt x="8652320" y="316894"/>
                    <a:pt x="8520589" y="304416"/>
                    <a:pt x="8390763" y="288795"/>
                  </a:cubicBezTo>
                  <a:cubicBezTo>
                    <a:pt x="8325898" y="281175"/>
                    <a:pt x="8261509" y="272602"/>
                    <a:pt x="8199502" y="262601"/>
                  </a:cubicBezTo>
                  <a:cubicBezTo>
                    <a:pt x="8184070" y="260029"/>
                    <a:pt x="8168831" y="257553"/>
                    <a:pt x="8153972" y="254886"/>
                  </a:cubicBezTo>
                  <a:lnTo>
                    <a:pt x="8131588" y="250790"/>
                  </a:lnTo>
                  <a:lnTo>
                    <a:pt x="8104632" y="246504"/>
                  </a:lnTo>
                  <a:cubicBezTo>
                    <a:pt x="8086725" y="243741"/>
                    <a:pt x="8068247" y="240598"/>
                    <a:pt x="8050911" y="238217"/>
                  </a:cubicBezTo>
                  <a:lnTo>
                    <a:pt x="7998810" y="230978"/>
                  </a:lnTo>
                  <a:cubicBezTo>
                    <a:pt x="7860697" y="212023"/>
                    <a:pt x="7725633" y="198021"/>
                    <a:pt x="7589902" y="183925"/>
                  </a:cubicBezTo>
                  <a:cubicBezTo>
                    <a:pt x="7454360" y="170304"/>
                    <a:pt x="7319010" y="158779"/>
                    <a:pt x="7183469" y="147634"/>
                  </a:cubicBezTo>
                  <a:cubicBezTo>
                    <a:pt x="7047929" y="137252"/>
                    <a:pt x="6912198" y="127632"/>
                    <a:pt x="6775990" y="119821"/>
                  </a:cubicBezTo>
                  <a:cubicBezTo>
                    <a:pt x="6639592" y="112582"/>
                    <a:pt x="6503194" y="105439"/>
                    <a:pt x="6364795" y="102391"/>
                  </a:cubicBezTo>
                  <a:cubicBezTo>
                    <a:pt x="6295263" y="101057"/>
                    <a:pt x="6225826" y="99819"/>
                    <a:pt x="6154293" y="100581"/>
                  </a:cubicBezTo>
                  <a:cubicBezTo>
                    <a:pt x="6136577" y="100581"/>
                    <a:pt x="6118860" y="100581"/>
                    <a:pt x="6100287" y="101343"/>
                  </a:cubicBezTo>
                  <a:cubicBezTo>
                    <a:pt x="6081903" y="101819"/>
                    <a:pt x="6063615" y="102486"/>
                    <a:pt x="6045327" y="103438"/>
                  </a:cubicBezTo>
                  <a:cubicBezTo>
                    <a:pt x="6008656" y="104962"/>
                    <a:pt x="5972175" y="107439"/>
                    <a:pt x="5935980" y="110296"/>
                  </a:cubicBezTo>
                  <a:cubicBezTo>
                    <a:pt x="5790724" y="121631"/>
                    <a:pt x="5651659" y="142110"/>
                    <a:pt x="5523357" y="157635"/>
                  </a:cubicBezTo>
                  <a:cubicBezTo>
                    <a:pt x="5394484" y="173542"/>
                    <a:pt x="5273040" y="183543"/>
                    <a:pt x="5149882" y="185639"/>
                  </a:cubicBezTo>
                  <a:cubicBezTo>
                    <a:pt x="5027010" y="187925"/>
                    <a:pt x="4902803" y="182210"/>
                    <a:pt x="4777073" y="170685"/>
                  </a:cubicBezTo>
                  <a:lnTo>
                    <a:pt x="4729925" y="166208"/>
                  </a:lnTo>
                  <a:lnTo>
                    <a:pt x="4682585" y="161064"/>
                  </a:lnTo>
                  <a:cubicBezTo>
                    <a:pt x="4666869" y="159445"/>
                    <a:pt x="4650963" y="157350"/>
                    <a:pt x="4635151" y="155445"/>
                  </a:cubicBezTo>
                  <a:lnTo>
                    <a:pt x="4611434" y="152492"/>
                  </a:lnTo>
                  <a:cubicBezTo>
                    <a:pt x="4603623" y="151539"/>
                    <a:pt x="4595622" y="150587"/>
                    <a:pt x="4587145" y="149349"/>
                  </a:cubicBezTo>
                  <a:lnTo>
                    <a:pt x="4387977" y="122774"/>
                  </a:lnTo>
                  <a:lnTo>
                    <a:pt x="3989356" y="68577"/>
                  </a:lnTo>
                  <a:lnTo>
                    <a:pt x="3789140" y="42192"/>
                  </a:lnTo>
                  <a:lnTo>
                    <a:pt x="3689033" y="29143"/>
                  </a:lnTo>
                  <a:lnTo>
                    <a:pt x="3634835" y="22571"/>
                  </a:lnTo>
                  <a:cubicBezTo>
                    <a:pt x="3616452" y="20285"/>
                    <a:pt x="3598069" y="18380"/>
                    <a:pt x="3579876" y="16856"/>
                  </a:cubicBezTo>
                  <a:cubicBezTo>
                    <a:pt x="3433667" y="3140"/>
                    <a:pt x="3289840" y="-1622"/>
                    <a:pt x="3147441" y="473"/>
                  </a:cubicBezTo>
                  <a:cubicBezTo>
                    <a:pt x="3005138" y="2283"/>
                    <a:pt x="2864263" y="10188"/>
                    <a:pt x="2724722" y="22857"/>
                  </a:cubicBezTo>
                  <a:cubicBezTo>
                    <a:pt x="2445353" y="48098"/>
                    <a:pt x="2171129" y="90198"/>
                    <a:pt x="1898428" y="147730"/>
                  </a:cubicBezTo>
                  <a:cubicBezTo>
                    <a:pt x="1830134" y="162208"/>
                    <a:pt x="1762030" y="177448"/>
                    <a:pt x="1692878" y="195069"/>
                  </a:cubicBezTo>
                  <a:lnTo>
                    <a:pt x="1640205" y="208785"/>
                  </a:lnTo>
                  <a:lnTo>
                    <a:pt x="1592294" y="221643"/>
                  </a:lnTo>
                  <a:cubicBezTo>
                    <a:pt x="1561624" y="229740"/>
                    <a:pt x="1530858" y="238503"/>
                    <a:pt x="1500092" y="245551"/>
                  </a:cubicBezTo>
                  <a:cubicBezTo>
                    <a:pt x="1377125" y="276412"/>
                    <a:pt x="1253490" y="300987"/>
                    <a:pt x="1130046" y="318227"/>
                  </a:cubicBezTo>
                  <a:cubicBezTo>
                    <a:pt x="1068229" y="326895"/>
                    <a:pt x="1006602" y="333086"/>
                    <a:pt x="944880" y="337658"/>
                  </a:cubicBezTo>
                  <a:cubicBezTo>
                    <a:pt x="914114" y="339277"/>
                    <a:pt x="883253" y="341563"/>
                    <a:pt x="852583" y="341944"/>
                  </a:cubicBezTo>
                  <a:cubicBezTo>
                    <a:pt x="821817" y="343278"/>
                    <a:pt x="791147" y="342992"/>
                    <a:pt x="760476" y="343087"/>
                  </a:cubicBezTo>
                  <a:cubicBezTo>
                    <a:pt x="699230" y="342135"/>
                    <a:pt x="638175" y="338706"/>
                    <a:pt x="577215" y="332800"/>
                  </a:cubicBezTo>
                  <a:cubicBezTo>
                    <a:pt x="516255" y="326895"/>
                    <a:pt x="455771" y="317179"/>
                    <a:pt x="394907" y="305463"/>
                  </a:cubicBezTo>
                  <a:cubicBezTo>
                    <a:pt x="334137" y="293557"/>
                    <a:pt x="273368" y="278412"/>
                    <a:pt x="211265" y="261363"/>
                  </a:cubicBezTo>
                  <a:cubicBezTo>
                    <a:pt x="149066" y="244123"/>
                    <a:pt x="85820" y="224310"/>
                    <a:pt x="17526" y="204880"/>
                  </a:cubicBezTo>
                  <a:cubicBezTo>
                    <a:pt x="11716" y="203165"/>
                    <a:pt x="5906" y="201546"/>
                    <a:pt x="0" y="199927"/>
                  </a:cubicBezTo>
                  <a:lnTo>
                    <a:pt x="0" y="526920"/>
                  </a:lnTo>
                  <a:cubicBezTo>
                    <a:pt x="32576" y="541874"/>
                    <a:pt x="66104" y="557114"/>
                    <a:pt x="100298" y="571973"/>
                  </a:cubicBezTo>
                  <a:cubicBezTo>
                    <a:pt x="164973" y="600167"/>
                    <a:pt x="232410" y="626456"/>
                    <a:pt x="301562" y="649697"/>
                  </a:cubicBezTo>
                  <a:cubicBezTo>
                    <a:pt x="439865" y="696655"/>
                    <a:pt x="585216" y="728754"/>
                    <a:pt x="731044" y="746947"/>
                  </a:cubicBezTo>
                  <a:cubicBezTo>
                    <a:pt x="876967" y="764664"/>
                    <a:pt x="1023652" y="769426"/>
                    <a:pt x="1168241" y="762759"/>
                  </a:cubicBezTo>
                  <a:cubicBezTo>
                    <a:pt x="1313021" y="756663"/>
                    <a:pt x="1455896" y="740185"/>
                    <a:pt x="1596581" y="716944"/>
                  </a:cubicBezTo>
                  <a:cubicBezTo>
                    <a:pt x="1632014" y="711610"/>
                    <a:pt x="1666685" y="704371"/>
                    <a:pt x="1701641" y="697894"/>
                  </a:cubicBezTo>
                  <a:lnTo>
                    <a:pt x="1752124" y="688273"/>
                  </a:lnTo>
                  <a:lnTo>
                    <a:pt x="1797939" y="679891"/>
                  </a:lnTo>
                  <a:cubicBezTo>
                    <a:pt x="1860328" y="669128"/>
                    <a:pt x="1924431" y="658746"/>
                    <a:pt x="1988630" y="649316"/>
                  </a:cubicBezTo>
                  <a:cubicBezTo>
                    <a:pt x="2117217" y="630838"/>
                    <a:pt x="2246852" y="614645"/>
                    <a:pt x="2376297" y="601691"/>
                  </a:cubicBezTo>
                  <a:cubicBezTo>
                    <a:pt x="2441067" y="595214"/>
                    <a:pt x="2505742" y="589118"/>
                    <a:pt x="2570416" y="584165"/>
                  </a:cubicBezTo>
                  <a:cubicBezTo>
                    <a:pt x="2635091" y="579402"/>
                    <a:pt x="2699671" y="574831"/>
                    <a:pt x="2764155" y="571497"/>
                  </a:cubicBezTo>
                  <a:cubicBezTo>
                    <a:pt x="2828639" y="568068"/>
                    <a:pt x="2892933" y="565401"/>
                    <a:pt x="2956941" y="564163"/>
                  </a:cubicBezTo>
                  <a:cubicBezTo>
                    <a:pt x="3021045" y="562353"/>
                    <a:pt x="3084766" y="561972"/>
                    <a:pt x="3148298" y="562639"/>
                  </a:cubicBezTo>
                  <a:cubicBezTo>
                    <a:pt x="3211735" y="563305"/>
                    <a:pt x="3274695" y="565591"/>
                    <a:pt x="3337274" y="568544"/>
                  </a:cubicBezTo>
                  <a:cubicBezTo>
                    <a:pt x="3399568" y="572259"/>
                    <a:pt x="3461671" y="576259"/>
                    <a:pt x="3522345" y="583308"/>
                  </a:cubicBezTo>
                  <a:cubicBezTo>
                    <a:pt x="3537680" y="584737"/>
                    <a:pt x="3552730" y="586737"/>
                    <a:pt x="3567779" y="588642"/>
                  </a:cubicBezTo>
                  <a:lnTo>
                    <a:pt x="3613785" y="594357"/>
                  </a:lnTo>
                  <a:lnTo>
                    <a:pt x="3713798" y="607882"/>
                  </a:lnTo>
                  <a:lnTo>
                    <a:pt x="3913823" y="634838"/>
                  </a:lnTo>
                  <a:cubicBezTo>
                    <a:pt x="4047268" y="652078"/>
                    <a:pt x="4180904" y="670366"/>
                    <a:pt x="4315873" y="686273"/>
                  </a:cubicBezTo>
                  <a:lnTo>
                    <a:pt x="4517422" y="710086"/>
                  </a:lnTo>
                  <a:cubicBezTo>
                    <a:pt x="4586573" y="717896"/>
                    <a:pt x="4657916" y="725992"/>
                    <a:pt x="4728972" y="731422"/>
                  </a:cubicBezTo>
                  <a:cubicBezTo>
                    <a:pt x="4871371" y="743042"/>
                    <a:pt x="5016627" y="748376"/>
                    <a:pt x="5162931" y="744185"/>
                  </a:cubicBezTo>
                  <a:cubicBezTo>
                    <a:pt x="5308949" y="740566"/>
                    <a:pt x="5456111" y="725611"/>
                    <a:pt x="5594033" y="706466"/>
                  </a:cubicBezTo>
                  <a:cubicBezTo>
                    <a:pt x="5732621" y="687511"/>
                    <a:pt x="5859876" y="667033"/>
                    <a:pt x="5982939" y="655793"/>
                  </a:cubicBezTo>
                  <a:cubicBezTo>
                    <a:pt x="6013799" y="652936"/>
                    <a:pt x="6044375" y="650364"/>
                    <a:pt x="6075045" y="648459"/>
                  </a:cubicBezTo>
                  <a:cubicBezTo>
                    <a:pt x="6105906" y="646363"/>
                    <a:pt x="6135529" y="645125"/>
                    <a:pt x="6167819" y="643887"/>
                  </a:cubicBezTo>
                  <a:cubicBezTo>
                    <a:pt x="6230779" y="641125"/>
                    <a:pt x="6295930" y="640077"/>
                    <a:pt x="6361081" y="639124"/>
                  </a:cubicBezTo>
                  <a:cubicBezTo>
                    <a:pt x="6491955" y="637981"/>
                    <a:pt x="6624638" y="638553"/>
                    <a:pt x="6757321" y="640458"/>
                  </a:cubicBezTo>
                  <a:cubicBezTo>
                    <a:pt x="6890195" y="642553"/>
                    <a:pt x="7023449" y="645030"/>
                    <a:pt x="7156704" y="649030"/>
                  </a:cubicBezTo>
                  <a:cubicBezTo>
                    <a:pt x="7289959" y="652650"/>
                    <a:pt x="7423404" y="656841"/>
                    <a:pt x="7556373" y="662365"/>
                  </a:cubicBezTo>
                  <a:cubicBezTo>
                    <a:pt x="7689152" y="667509"/>
                    <a:pt x="7822502" y="673986"/>
                    <a:pt x="7952328" y="682177"/>
                  </a:cubicBezTo>
                  <a:lnTo>
                    <a:pt x="8000714" y="685511"/>
                  </a:lnTo>
                  <a:cubicBezTo>
                    <a:pt x="8016811" y="686654"/>
                    <a:pt x="8031670" y="688178"/>
                    <a:pt x="8047196" y="689416"/>
                  </a:cubicBezTo>
                  <a:lnTo>
                    <a:pt x="8097965" y="693893"/>
                  </a:lnTo>
                  <a:cubicBezTo>
                    <a:pt x="8116539" y="695417"/>
                    <a:pt x="8134731" y="696846"/>
                    <a:pt x="8152733" y="697894"/>
                  </a:cubicBezTo>
                  <a:cubicBezTo>
                    <a:pt x="8224647" y="701989"/>
                    <a:pt x="8294465" y="704085"/>
                    <a:pt x="8363903" y="705133"/>
                  </a:cubicBezTo>
                  <a:cubicBezTo>
                    <a:pt x="8502777" y="706657"/>
                    <a:pt x="8640223" y="704180"/>
                    <a:pt x="8777764" y="698084"/>
                  </a:cubicBezTo>
                  <a:cubicBezTo>
                    <a:pt x="8912352" y="692083"/>
                    <a:pt x="9046845" y="682749"/>
                    <a:pt x="9182005" y="668366"/>
                  </a:cubicBezTo>
                  <a:lnTo>
                    <a:pt x="9182005" y="351088"/>
                  </a:lnTo>
                  <a:close/>
                </a:path>
              </a:pathLst>
            </a:custGeom>
            <a:solidFill>
              <a:schemeClr val="bg1">
                <a:alpha val="30000"/>
              </a:schemeClr>
            </a:solidFill>
            <a:ln w="9525" cap="flat">
              <a:noFill/>
              <a:prstDash val="solid"/>
              <a:miter/>
            </a:ln>
          </p:spPr>
          <p:txBody>
            <a:bodyPr rtlCol="0" anchor="ctr"/>
            <a:lstStyle/>
            <a:p>
              <a:endParaRPr lang="en-US"/>
            </a:p>
          </p:txBody>
        </p:sp>
        <p:sp>
          <p:nvSpPr>
            <p:cNvPr id="7180" name="Freeform: Shape 7179">
              <a:extLst>
                <a:ext uri="{FF2B5EF4-FFF2-40B4-BE49-F238E27FC236}">
                  <a16:creationId xmlns:a16="http://schemas.microsoft.com/office/drawing/2014/main" id="{133EDCAA-1D6C-4710-9DA1-C7FC946D8EE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3501488"/>
              <a:ext cx="12188952" cy="641669"/>
            </a:xfrm>
            <a:custGeom>
              <a:avLst/>
              <a:gdLst>
                <a:gd name="connsiteX0" fmla="*/ 9182100 w 9182100"/>
                <a:gd name="connsiteY0" fmla="*/ 154189 h 544245"/>
                <a:gd name="connsiteX1" fmla="*/ 9047702 w 9182100"/>
                <a:gd name="connsiteY1" fmla="*/ 162762 h 544245"/>
                <a:gd name="connsiteX2" fmla="*/ 8652224 w 9182100"/>
                <a:gd name="connsiteY2" fmla="*/ 178287 h 544245"/>
                <a:gd name="connsiteX3" fmla="*/ 8255603 w 9182100"/>
                <a:gd name="connsiteY3" fmla="*/ 161047 h 544245"/>
                <a:gd name="connsiteX4" fmla="*/ 8060722 w 9182100"/>
                <a:gd name="connsiteY4" fmla="*/ 140854 h 544245"/>
                <a:gd name="connsiteX5" fmla="*/ 8013478 w 9182100"/>
                <a:gd name="connsiteY5" fmla="*/ 134187 h 544245"/>
                <a:gd name="connsiteX6" fmla="*/ 7990428 w 9182100"/>
                <a:gd name="connsiteY6" fmla="*/ 130567 h 544245"/>
                <a:gd name="connsiteX7" fmla="*/ 7964139 w 9182100"/>
                <a:gd name="connsiteY7" fmla="*/ 126853 h 544245"/>
                <a:gd name="connsiteX8" fmla="*/ 7911656 w 9182100"/>
                <a:gd name="connsiteY8" fmla="*/ 119518 h 544245"/>
                <a:gd name="connsiteX9" fmla="*/ 7860220 w 9182100"/>
                <a:gd name="connsiteY9" fmla="*/ 113232 h 544245"/>
                <a:gd name="connsiteX10" fmla="*/ 7453884 w 9182100"/>
                <a:gd name="connsiteY10" fmla="*/ 70369 h 544245"/>
                <a:gd name="connsiteX11" fmla="*/ 7048976 w 9182100"/>
                <a:gd name="connsiteY11" fmla="*/ 36556 h 544245"/>
                <a:gd name="connsiteX12" fmla="*/ 6846285 w 9182100"/>
                <a:gd name="connsiteY12" fmla="*/ 22649 h 544245"/>
                <a:gd name="connsiteX13" fmla="*/ 6643212 w 9182100"/>
                <a:gd name="connsiteY13" fmla="*/ 11600 h 544245"/>
                <a:gd name="connsiteX14" fmla="*/ 6541485 w 9182100"/>
                <a:gd name="connsiteY14" fmla="*/ 7314 h 544245"/>
                <a:gd name="connsiteX15" fmla="*/ 6439567 w 9182100"/>
                <a:gd name="connsiteY15" fmla="*/ 3885 h 544245"/>
                <a:gd name="connsiteX16" fmla="*/ 6337459 w 9182100"/>
                <a:gd name="connsiteY16" fmla="*/ 1313 h 544245"/>
                <a:gd name="connsiteX17" fmla="*/ 6234970 w 9182100"/>
                <a:gd name="connsiteY17" fmla="*/ 75 h 544245"/>
                <a:gd name="connsiteX18" fmla="*/ 6027802 w 9182100"/>
                <a:gd name="connsiteY18" fmla="*/ 2265 h 544245"/>
                <a:gd name="connsiteX19" fmla="*/ 5921978 w 9182100"/>
                <a:gd name="connsiteY19" fmla="*/ 6552 h 544245"/>
                <a:gd name="connsiteX20" fmla="*/ 5815965 w 9182100"/>
                <a:gd name="connsiteY20" fmla="*/ 14362 h 544245"/>
                <a:gd name="connsiteX21" fmla="*/ 5408390 w 9182100"/>
                <a:gd name="connsiteY21" fmla="*/ 67036 h 544245"/>
                <a:gd name="connsiteX22" fmla="*/ 5023866 w 9182100"/>
                <a:gd name="connsiteY22" fmla="*/ 103992 h 544245"/>
                <a:gd name="connsiteX23" fmla="*/ 4831556 w 9182100"/>
                <a:gd name="connsiteY23" fmla="*/ 106374 h 544245"/>
                <a:gd name="connsiteX24" fmla="*/ 4637723 w 9182100"/>
                <a:gd name="connsiteY24" fmla="*/ 98754 h 544245"/>
                <a:gd name="connsiteX25" fmla="*/ 4442460 w 9182100"/>
                <a:gd name="connsiteY25" fmla="*/ 83038 h 544245"/>
                <a:gd name="connsiteX26" fmla="*/ 4341686 w 9182100"/>
                <a:gd name="connsiteY26" fmla="*/ 77227 h 544245"/>
                <a:gd name="connsiteX27" fmla="*/ 4241006 w 9182100"/>
                <a:gd name="connsiteY27" fmla="*/ 71989 h 544245"/>
                <a:gd name="connsiteX28" fmla="*/ 3836956 w 9182100"/>
                <a:gd name="connsiteY28" fmla="*/ 54177 h 544245"/>
                <a:gd name="connsiteX29" fmla="*/ 3634549 w 9182100"/>
                <a:gd name="connsiteY29" fmla="*/ 45414 h 544245"/>
                <a:gd name="connsiteX30" fmla="*/ 3533394 w 9182100"/>
                <a:gd name="connsiteY30" fmla="*/ 40461 h 544245"/>
                <a:gd name="connsiteX31" fmla="*/ 3481959 w 9182100"/>
                <a:gd name="connsiteY31" fmla="*/ 37889 h 544245"/>
                <a:gd name="connsiteX32" fmla="*/ 3430238 w 9182100"/>
                <a:gd name="connsiteY32" fmla="*/ 35889 h 544245"/>
                <a:gd name="connsiteX33" fmla="*/ 3020473 w 9182100"/>
                <a:gd name="connsiteY33" fmla="*/ 37603 h 544245"/>
                <a:gd name="connsiteX34" fmla="*/ 2614422 w 9182100"/>
                <a:gd name="connsiteY34" fmla="*/ 56844 h 544245"/>
                <a:gd name="connsiteX35" fmla="*/ 2208657 w 9182100"/>
                <a:gd name="connsiteY35" fmla="*/ 81609 h 544245"/>
                <a:gd name="connsiteX36" fmla="*/ 1800606 w 9182100"/>
                <a:gd name="connsiteY36" fmla="*/ 107612 h 544245"/>
                <a:gd name="connsiteX37" fmla="*/ 1594676 w 9182100"/>
                <a:gd name="connsiteY37" fmla="*/ 124948 h 544245"/>
                <a:gd name="connsiteX38" fmla="*/ 1491996 w 9182100"/>
                <a:gd name="connsiteY38" fmla="*/ 136568 h 544245"/>
                <a:gd name="connsiteX39" fmla="*/ 1442942 w 9182100"/>
                <a:gd name="connsiteY39" fmla="*/ 141902 h 544245"/>
                <a:gd name="connsiteX40" fmla="*/ 1418463 w 9182100"/>
                <a:gd name="connsiteY40" fmla="*/ 144664 h 544245"/>
                <a:gd name="connsiteX41" fmla="*/ 1393984 w 9182100"/>
                <a:gd name="connsiteY41" fmla="*/ 146855 h 544245"/>
                <a:gd name="connsiteX42" fmla="*/ 1006697 w 9182100"/>
                <a:gd name="connsiteY42" fmla="*/ 169810 h 544245"/>
                <a:gd name="connsiteX43" fmla="*/ 816864 w 9182100"/>
                <a:gd name="connsiteY43" fmla="*/ 170953 h 544245"/>
                <a:gd name="connsiteX44" fmla="*/ 769906 w 9182100"/>
                <a:gd name="connsiteY44" fmla="*/ 169715 h 544245"/>
                <a:gd name="connsiteX45" fmla="*/ 723043 w 9182100"/>
                <a:gd name="connsiteY45" fmla="*/ 168096 h 544245"/>
                <a:gd name="connsiteX46" fmla="*/ 676370 w 9182100"/>
                <a:gd name="connsiteY46" fmla="*/ 166286 h 544245"/>
                <a:gd name="connsiteX47" fmla="*/ 629888 w 9182100"/>
                <a:gd name="connsiteY47" fmla="*/ 163333 h 544245"/>
                <a:gd name="connsiteX48" fmla="*/ 445484 w 9182100"/>
                <a:gd name="connsiteY48" fmla="*/ 146093 h 544245"/>
                <a:gd name="connsiteX49" fmla="*/ 263366 w 9182100"/>
                <a:gd name="connsiteY49" fmla="*/ 115232 h 544245"/>
                <a:gd name="connsiteX50" fmla="*/ 81439 w 9182100"/>
                <a:gd name="connsiteY50" fmla="*/ 70369 h 544245"/>
                <a:gd name="connsiteX51" fmla="*/ 35338 w 9182100"/>
                <a:gd name="connsiteY51" fmla="*/ 57034 h 544245"/>
                <a:gd name="connsiteX52" fmla="*/ 0 w 9182100"/>
                <a:gd name="connsiteY52" fmla="*/ 46652 h 544245"/>
                <a:gd name="connsiteX53" fmla="*/ 0 w 9182100"/>
                <a:gd name="connsiteY53" fmla="*/ 426795 h 544245"/>
                <a:gd name="connsiteX54" fmla="*/ 178594 w 9182100"/>
                <a:gd name="connsiteY54" fmla="*/ 479658 h 544245"/>
                <a:gd name="connsiteX55" fmla="*/ 610457 w 9182100"/>
                <a:gd name="connsiteY55" fmla="*/ 542619 h 544245"/>
                <a:gd name="connsiteX56" fmla="*/ 826865 w 9182100"/>
                <a:gd name="connsiteY56" fmla="*/ 539666 h 544245"/>
                <a:gd name="connsiteX57" fmla="*/ 1039654 w 9182100"/>
                <a:gd name="connsiteY57" fmla="*/ 515187 h 544245"/>
                <a:gd name="connsiteX58" fmla="*/ 1449705 w 9182100"/>
                <a:gd name="connsiteY58" fmla="*/ 415270 h 544245"/>
                <a:gd name="connsiteX59" fmla="*/ 1548765 w 9182100"/>
                <a:gd name="connsiteY59" fmla="*/ 382123 h 544245"/>
                <a:gd name="connsiteX60" fmla="*/ 1642872 w 9182100"/>
                <a:gd name="connsiteY60" fmla="*/ 349261 h 544245"/>
                <a:gd name="connsiteX61" fmla="*/ 1832991 w 9182100"/>
                <a:gd name="connsiteY61" fmla="*/ 289158 h 544245"/>
                <a:gd name="connsiteX62" fmla="*/ 2222754 w 9182100"/>
                <a:gd name="connsiteY62" fmla="*/ 193623 h 544245"/>
                <a:gd name="connsiteX63" fmla="*/ 2620137 w 9182100"/>
                <a:gd name="connsiteY63" fmla="*/ 138378 h 544245"/>
                <a:gd name="connsiteX64" fmla="*/ 3020473 w 9182100"/>
                <a:gd name="connsiteY64" fmla="*/ 127234 h 544245"/>
                <a:gd name="connsiteX65" fmla="*/ 3219736 w 9182100"/>
                <a:gd name="connsiteY65" fmla="*/ 139807 h 544245"/>
                <a:gd name="connsiteX66" fmla="*/ 3318605 w 9182100"/>
                <a:gd name="connsiteY66" fmla="*/ 151713 h 544245"/>
                <a:gd name="connsiteX67" fmla="*/ 3367754 w 9182100"/>
                <a:gd name="connsiteY67" fmla="*/ 158666 h 544245"/>
                <a:gd name="connsiteX68" fmla="*/ 3416618 w 9182100"/>
                <a:gd name="connsiteY68" fmla="*/ 166858 h 544245"/>
                <a:gd name="connsiteX69" fmla="*/ 3465195 w 9182100"/>
                <a:gd name="connsiteY69" fmla="*/ 176097 h 544245"/>
                <a:gd name="connsiteX70" fmla="*/ 3513868 w 9182100"/>
                <a:gd name="connsiteY70" fmla="*/ 185908 h 544245"/>
                <a:gd name="connsiteX71" fmla="*/ 3612737 w 9182100"/>
                <a:gd name="connsiteY71" fmla="*/ 207625 h 544245"/>
                <a:gd name="connsiteX72" fmla="*/ 3810381 w 9182100"/>
                <a:gd name="connsiteY72" fmla="*/ 252106 h 544245"/>
                <a:gd name="connsiteX73" fmla="*/ 4206621 w 9182100"/>
                <a:gd name="connsiteY73" fmla="*/ 339736 h 544245"/>
                <a:gd name="connsiteX74" fmla="*/ 4306062 w 9182100"/>
                <a:gd name="connsiteY74" fmla="*/ 359834 h 544245"/>
                <a:gd name="connsiteX75" fmla="*/ 4405503 w 9182100"/>
                <a:gd name="connsiteY75" fmla="*/ 378979 h 544245"/>
                <a:gd name="connsiteX76" fmla="*/ 4611529 w 9182100"/>
                <a:gd name="connsiteY76" fmla="*/ 405745 h 544245"/>
                <a:gd name="connsiteX77" fmla="*/ 5031677 w 9182100"/>
                <a:gd name="connsiteY77" fmla="*/ 427462 h 544245"/>
                <a:gd name="connsiteX78" fmla="*/ 5243227 w 9182100"/>
                <a:gd name="connsiteY78" fmla="*/ 418699 h 544245"/>
                <a:gd name="connsiteX79" fmla="*/ 5451062 w 9182100"/>
                <a:gd name="connsiteY79" fmla="*/ 398029 h 544245"/>
                <a:gd name="connsiteX80" fmla="*/ 5844635 w 9182100"/>
                <a:gd name="connsiteY80" fmla="*/ 353071 h 544245"/>
                <a:gd name="connsiteX81" fmla="*/ 5939981 w 9182100"/>
                <a:gd name="connsiteY81" fmla="*/ 346975 h 544245"/>
                <a:gd name="connsiteX82" fmla="*/ 6035898 w 9182100"/>
                <a:gd name="connsiteY82" fmla="*/ 344118 h 544245"/>
                <a:gd name="connsiteX83" fmla="*/ 6232303 w 9182100"/>
                <a:gd name="connsiteY83" fmla="*/ 343642 h 544245"/>
                <a:gd name="connsiteX84" fmla="*/ 6630924 w 9182100"/>
                <a:gd name="connsiteY84" fmla="*/ 351071 h 544245"/>
                <a:gd name="connsiteX85" fmla="*/ 6831140 w 9182100"/>
                <a:gd name="connsiteY85" fmla="*/ 356596 h 544245"/>
                <a:gd name="connsiteX86" fmla="*/ 7031545 w 9182100"/>
                <a:gd name="connsiteY86" fmla="*/ 362501 h 544245"/>
                <a:gd name="connsiteX87" fmla="*/ 7432262 w 9182100"/>
                <a:gd name="connsiteY87" fmla="*/ 378408 h 544245"/>
                <a:gd name="connsiteX88" fmla="*/ 7830312 w 9182100"/>
                <a:gd name="connsiteY88" fmla="*/ 402506 h 544245"/>
                <a:gd name="connsiteX89" fmla="*/ 7879270 w 9182100"/>
                <a:gd name="connsiteY89" fmla="*/ 406792 h 544245"/>
                <a:gd name="connsiteX90" fmla="*/ 7926895 w 9182100"/>
                <a:gd name="connsiteY90" fmla="*/ 411745 h 544245"/>
                <a:gd name="connsiteX91" fmla="*/ 7977569 w 9182100"/>
                <a:gd name="connsiteY91" fmla="*/ 417175 h 544245"/>
                <a:gd name="connsiteX92" fmla="*/ 8030623 w 9182100"/>
                <a:gd name="connsiteY92" fmla="*/ 422127 h 544245"/>
                <a:gd name="connsiteX93" fmla="*/ 8237982 w 9182100"/>
                <a:gd name="connsiteY93" fmla="*/ 435177 h 544245"/>
                <a:gd name="connsiteX94" fmla="*/ 8647748 w 9182100"/>
                <a:gd name="connsiteY94" fmla="*/ 449464 h 544245"/>
                <a:gd name="connsiteX95" fmla="*/ 8852821 w 9182100"/>
                <a:gd name="connsiteY95" fmla="*/ 456132 h 544245"/>
                <a:gd name="connsiteX96" fmla="*/ 8955786 w 9182100"/>
                <a:gd name="connsiteY96" fmla="*/ 458132 h 544245"/>
                <a:gd name="connsiteX97" fmla="*/ 9059227 w 9182100"/>
                <a:gd name="connsiteY97" fmla="*/ 457751 h 544245"/>
                <a:gd name="connsiteX98" fmla="*/ 9182005 w 9182100"/>
                <a:gd name="connsiteY98" fmla="*/ 452512 h 544245"/>
                <a:gd name="connsiteX99" fmla="*/ 9182005 w 9182100"/>
                <a:gd name="connsiteY99" fmla="*/ 154189 h 544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9182100" h="544245">
                  <a:moveTo>
                    <a:pt x="9182100" y="154189"/>
                  </a:moveTo>
                  <a:cubicBezTo>
                    <a:pt x="9137618" y="157142"/>
                    <a:pt x="9092851" y="159904"/>
                    <a:pt x="9047702" y="162762"/>
                  </a:cubicBezTo>
                  <a:cubicBezTo>
                    <a:pt x="8917114" y="170668"/>
                    <a:pt x="8784717" y="178002"/>
                    <a:pt x="8652224" y="178287"/>
                  </a:cubicBezTo>
                  <a:cubicBezTo>
                    <a:pt x="8519732" y="178764"/>
                    <a:pt x="8387049" y="171239"/>
                    <a:pt x="8255603" y="161047"/>
                  </a:cubicBezTo>
                  <a:cubicBezTo>
                    <a:pt x="8189881" y="155904"/>
                    <a:pt x="8124539" y="149236"/>
                    <a:pt x="8060722" y="140854"/>
                  </a:cubicBezTo>
                  <a:cubicBezTo>
                    <a:pt x="8044815" y="138759"/>
                    <a:pt x="8029099" y="136473"/>
                    <a:pt x="8013478" y="134187"/>
                  </a:cubicBezTo>
                  <a:lnTo>
                    <a:pt x="7990428" y="130567"/>
                  </a:lnTo>
                  <a:lnTo>
                    <a:pt x="7964139" y="126853"/>
                  </a:lnTo>
                  <a:cubicBezTo>
                    <a:pt x="7946708" y="124376"/>
                    <a:pt x="7928896" y="121709"/>
                    <a:pt x="7911656" y="119518"/>
                  </a:cubicBezTo>
                  <a:lnTo>
                    <a:pt x="7860220" y="113232"/>
                  </a:lnTo>
                  <a:cubicBezTo>
                    <a:pt x="7723728" y="96277"/>
                    <a:pt x="7589044" y="83038"/>
                    <a:pt x="7453884" y="70369"/>
                  </a:cubicBezTo>
                  <a:cubicBezTo>
                    <a:pt x="7318915" y="57701"/>
                    <a:pt x="7184041" y="46366"/>
                    <a:pt x="7048976" y="36556"/>
                  </a:cubicBezTo>
                  <a:cubicBezTo>
                    <a:pt x="6981444" y="31793"/>
                    <a:pt x="6913912" y="26840"/>
                    <a:pt x="6846285" y="22649"/>
                  </a:cubicBezTo>
                  <a:cubicBezTo>
                    <a:pt x="6778657" y="18553"/>
                    <a:pt x="6710934" y="14934"/>
                    <a:pt x="6643212" y="11600"/>
                  </a:cubicBezTo>
                  <a:lnTo>
                    <a:pt x="6541485" y="7314"/>
                  </a:lnTo>
                  <a:cubicBezTo>
                    <a:pt x="6507576" y="5790"/>
                    <a:pt x="6473667" y="4647"/>
                    <a:pt x="6439567" y="3885"/>
                  </a:cubicBezTo>
                  <a:lnTo>
                    <a:pt x="6337459" y="1313"/>
                  </a:lnTo>
                  <a:lnTo>
                    <a:pt x="6234970" y="75"/>
                  </a:lnTo>
                  <a:cubicBezTo>
                    <a:pt x="6166295" y="-116"/>
                    <a:pt x="6097715" y="-116"/>
                    <a:pt x="6027802" y="2265"/>
                  </a:cubicBezTo>
                  <a:cubicBezTo>
                    <a:pt x="5993320" y="3123"/>
                    <a:pt x="5957412" y="4456"/>
                    <a:pt x="5921978" y="6552"/>
                  </a:cubicBezTo>
                  <a:cubicBezTo>
                    <a:pt x="5886546" y="8552"/>
                    <a:pt x="5851112" y="11124"/>
                    <a:pt x="5815965" y="14362"/>
                  </a:cubicBezTo>
                  <a:cubicBezTo>
                    <a:pt x="5674995" y="27126"/>
                    <a:pt x="5538597" y="48938"/>
                    <a:pt x="5408390" y="67036"/>
                  </a:cubicBezTo>
                  <a:cubicBezTo>
                    <a:pt x="5277993" y="85514"/>
                    <a:pt x="5151692" y="99039"/>
                    <a:pt x="5023866" y="103992"/>
                  </a:cubicBezTo>
                  <a:cubicBezTo>
                    <a:pt x="4960049" y="106660"/>
                    <a:pt x="4895946" y="107231"/>
                    <a:pt x="4831556" y="106374"/>
                  </a:cubicBezTo>
                  <a:cubicBezTo>
                    <a:pt x="4767167" y="105231"/>
                    <a:pt x="4702588" y="102468"/>
                    <a:pt x="4637723" y="98754"/>
                  </a:cubicBezTo>
                  <a:cubicBezTo>
                    <a:pt x="4572762" y="95230"/>
                    <a:pt x="4507992" y="88848"/>
                    <a:pt x="4442460" y="83038"/>
                  </a:cubicBezTo>
                  <a:cubicBezTo>
                    <a:pt x="4408837" y="80752"/>
                    <a:pt x="4375214" y="79228"/>
                    <a:pt x="4341686" y="77227"/>
                  </a:cubicBezTo>
                  <a:cubicBezTo>
                    <a:pt x="4308158" y="75227"/>
                    <a:pt x="4274534" y="73417"/>
                    <a:pt x="4241006" y="71989"/>
                  </a:cubicBezTo>
                  <a:cubicBezTo>
                    <a:pt x="4106895" y="65131"/>
                    <a:pt x="3971925" y="59797"/>
                    <a:pt x="3836956" y="54177"/>
                  </a:cubicBezTo>
                  <a:lnTo>
                    <a:pt x="3634549" y="45414"/>
                  </a:lnTo>
                  <a:lnTo>
                    <a:pt x="3533394" y="40461"/>
                  </a:lnTo>
                  <a:lnTo>
                    <a:pt x="3481959" y="37889"/>
                  </a:lnTo>
                  <a:cubicBezTo>
                    <a:pt x="3464719" y="37127"/>
                    <a:pt x="3447479" y="36079"/>
                    <a:pt x="3430238" y="35889"/>
                  </a:cubicBezTo>
                  <a:cubicBezTo>
                    <a:pt x="3292602" y="31126"/>
                    <a:pt x="3156299" y="33603"/>
                    <a:pt x="3020473" y="37603"/>
                  </a:cubicBezTo>
                  <a:cubicBezTo>
                    <a:pt x="2884741" y="41985"/>
                    <a:pt x="2749487" y="48843"/>
                    <a:pt x="2614422" y="56844"/>
                  </a:cubicBezTo>
                  <a:lnTo>
                    <a:pt x="2208657" y="81609"/>
                  </a:lnTo>
                  <a:cubicBezTo>
                    <a:pt x="2073116" y="89991"/>
                    <a:pt x="1937195" y="97515"/>
                    <a:pt x="1800606" y="107612"/>
                  </a:cubicBezTo>
                  <a:cubicBezTo>
                    <a:pt x="1732217" y="112184"/>
                    <a:pt x="1663827" y="117804"/>
                    <a:pt x="1594676" y="124948"/>
                  </a:cubicBezTo>
                  <a:lnTo>
                    <a:pt x="1491996" y="136568"/>
                  </a:lnTo>
                  <a:lnTo>
                    <a:pt x="1442942" y="141902"/>
                  </a:lnTo>
                  <a:lnTo>
                    <a:pt x="1418463" y="144664"/>
                  </a:lnTo>
                  <a:lnTo>
                    <a:pt x="1393984" y="146855"/>
                  </a:lnTo>
                  <a:cubicBezTo>
                    <a:pt x="1263491" y="159142"/>
                    <a:pt x="1134142" y="166667"/>
                    <a:pt x="1006697" y="169810"/>
                  </a:cubicBezTo>
                  <a:cubicBezTo>
                    <a:pt x="942975" y="172001"/>
                    <a:pt x="879729" y="171239"/>
                    <a:pt x="816864" y="170953"/>
                  </a:cubicBezTo>
                  <a:lnTo>
                    <a:pt x="769906" y="169715"/>
                  </a:lnTo>
                  <a:cubicBezTo>
                    <a:pt x="754285" y="169525"/>
                    <a:pt x="738569" y="169048"/>
                    <a:pt x="723043" y="168096"/>
                  </a:cubicBezTo>
                  <a:lnTo>
                    <a:pt x="676370" y="166286"/>
                  </a:lnTo>
                  <a:cubicBezTo>
                    <a:pt x="660845" y="165238"/>
                    <a:pt x="645414" y="164095"/>
                    <a:pt x="629888" y="163333"/>
                  </a:cubicBezTo>
                  <a:cubicBezTo>
                    <a:pt x="568071" y="159047"/>
                    <a:pt x="506540" y="154094"/>
                    <a:pt x="445484" y="146093"/>
                  </a:cubicBezTo>
                  <a:cubicBezTo>
                    <a:pt x="384524" y="137997"/>
                    <a:pt x="323850" y="128091"/>
                    <a:pt x="263366" y="115232"/>
                  </a:cubicBezTo>
                  <a:cubicBezTo>
                    <a:pt x="202787" y="102850"/>
                    <a:pt x="142589" y="87419"/>
                    <a:pt x="81439" y="70369"/>
                  </a:cubicBezTo>
                  <a:cubicBezTo>
                    <a:pt x="66199" y="66178"/>
                    <a:pt x="50864" y="61702"/>
                    <a:pt x="35338" y="57034"/>
                  </a:cubicBezTo>
                  <a:lnTo>
                    <a:pt x="0" y="46652"/>
                  </a:lnTo>
                  <a:lnTo>
                    <a:pt x="0" y="426795"/>
                  </a:lnTo>
                  <a:cubicBezTo>
                    <a:pt x="58198" y="446416"/>
                    <a:pt x="117920" y="464323"/>
                    <a:pt x="178594" y="479658"/>
                  </a:cubicBezTo>
                  <a:cubicBezTo>
                    <a:pt x="319850" y="514901"/>
                    <a:pt x="465582" y="537094"/>
                    <a:pt x="610457" y="542619"/>
                  </a:cubicBezTo>
                  <a:cubicBezTo>
                    <a:pt x="682943" y="545953"/>
                    <a:pt x="755142" y="543762"/>
                    <a:pt x="826865" y="539666"/>
                  </a:cubicBezTo>
                  <a:cubicBezTo>
                    <a:pt x="898398" y="534523"/>
                    <a:pt x="969645" y="526903"/>
                    <a:pt x="1039654" y="515187"/>
                  </a:cubicBezTo>
                  <a:cubicBezTo>
                    <a:pt x="1180052" y="492517"/>
                    <a:pt x="1316736" y="457751"/>
                    <a:pt x="1449705" y="415270"/>
                  </a:cubicBezTo>
                  <a:cubicBezTo>
                    <a:pt x="1483138" y="405364"/>
                    <a:pt x="1515809" y="393172"/>
                    <a:pt x="1548765" y="382123"/>
                  </a:cubicBezTo>
                  <a:lnTo>
                    <a:pt x="1642872" y="349261"/>
                  </a:lnTo>
                  <a:cubicBezTo>
                    <a:pt x="1705261" y="328211"/>
                    <a:pt x="1768983" y="308208"/>
                    <a:pt x="1832991" y="289158"/>
                  </a:cubicBezTo>
                  <a:cubicBezTo>
                    <a:pt x="1961198" y="251821"/>
                    <a:pt x="2091404" y="219435"/>
                    <a:pt x="2222754" y="193623"/>
                  </a:cubicBezTo>
                  <a:cubicBezTo>
                    <a:pt x="2354199" y="168382"/>
                    <a:pt x="2486882" y="149332"/>
                    <a:pt x="2620137" y="138378"/>
                  </a:cubicBezTo>
                  <a:cubicBezTo>
                    <a:pt x="2753392" y="127424"/>
                    <a:pt x="2887123" y="122947"/>
                    <a:pt x="3020473" y="127234"/>
                  </a:cubicBezTo>
                  <a:cubicBezTo>
                    <a:pt x="3087148" y="129043"/>
                    <a:pt x="3153632" y="133711"/>
                    <a:pt x="3219736" y="139807"/>
                  </a:cubicBezTo>
                  <a:cubicBezTo>
                    <a:pt x="3252788" y="143426"/>
                    <a:pt x="3285839" y="146760"/>
                    <a:pt x="3318605" y="151713"/>
                  </a:cubicBezTo>
                  <a:lnTo>
                    <a:pt x="3367754" y="158666"/>
                  </a:lnTo>
                  <a:cubicBezTo>
                    <a:pt x="3384042" y="161238"/>
                    <a:pt x="3400330" y="164000"/>
                    <a:pt x="3416618" y="166858"/>
                  </a:cubicBezTo>
                  <a:cubicBezTo>
                    <a:pt x="3432905" y="169525"/>
                    <a:pt x="3449003" y="172954"/>
                    <a:pt x="3465195" y="176097"/>
                  </a:cubicBezTo>
                  <a:cubicBezTo>
                    <a:pt x="3481483" y="179431"/>
                    <a:pt x="3497199" y="182288"/>
                    <a:pt x="3513868" y="185908"/>
                  </a:cubicBezTo>
                  <a:lnTo>
                    <a:pt x="3612737" y="207625"/>
                  </a:lnTo>
                  <a:lnTo>
                    <a:pt x="3810381" y="252106"/>
                  </a:lnTo>
                  <a:cubicBezTo>
                    <a:pt x="3942112" y="282015"/>
                    <a:pt x="4073843" y="312590"/>
                    <a:pt x="4206621" y="339736"/>
                  </a:cubicBezTo>
                  <a:cubicBezTo>
                    <a:pt x="4239768" y="346785"/>
                    <a:pt x="4272915" y="353452"/>
                    <a:pt x="4306062" y="359834"/>
                  </a:cubicBezTo>
                  <a:cubicBezTo>
                    <a:pt x="4339209" y="366216"/>
                    <a:pt x="4372356" y="372979"/>
                    <a:pt x="4405503" y="378979"/>
                  </a:cubicBezTo>
                  <a:cubicBezTo>
                    <a:pt x="4473416" y="389266"/>
                    <a:pt x="4542378" y="398410"/>
                    <a:pt x="4611529" y="405745"/>
                  </a:cubicBezTo>
                  <a:cubicBezTo>
                    <a:pt x="4749832" y="420794"/>
                    <a:pt x="4890326" y="428795"/>
                    <a:pt x="5031677" y="427462"/>
                  </a:cubicBezTo>
                  <a:cubicBezTo>
                    <a:pt x="5102352" y="426985"/>
                    <a:pt x="5173028" y="423747"/>
                    <a:pt x="5243227" y="418699"/>
                  </a:cubicBezTo>
                  <a:cubicBezTo>
                    <a:pt x="5313427" y="413650"/>
                    <a:pt x="5382959" y="406030"/>
                    <a:pt x="5451062" y="398029"/>
                  </a:cubicBezTo>
                  <a:cubicBezTo>
                    <a:pt x="5587651" y="381551"/>
                    <a:pt x="5717381" y="362501"/>
                    <a:pt x="5844635" y="353071"/>
                  </a:cubicBezTo>
                  <a:cubicBezTo>
                    <a:pt x="5876544" y="350690"/>
                    <a:pt x="5908262" y="348404"/>
                    <a:pt x="5939981" y="346975"/>
                  </a:cubicBezTo>
                  <a:cubicBezTo>
                    <a:pt x="5971794" y="345356"/>
                    <a:pt x="6003036" y="344308"/>
                    <a:pt x="6035898" y="344118"/>
                  </a:cubicBezTo>
                  <a:cubicBezTo>
                    <a:pt x="6100477" y="343070"/>
                    <a:pt x="6166390" y="343356"/>
                    <a:pt x="6232303" y="343642"/>
                  </a:cubicBezTo>
                  <a:cubicBezTo>
                    <a:pt x="6364415" y="344880"/>
                    <a:pt x="6497669" y="347833"/>
                    <a:pt x="6630924" y="351071"/>
                  </a:cubicBezTo>
                  <a:lnTo>
                    <a:pt x="6831140" y="356596"/>
                  </a:lnTo>
                  <a:lnTo>
                    <a:pt x="7031545" y="362501"/>
                  </a:lnTo>
                  <a:cubicBezTo>
                    <a:pt x="7165086" y="367454"/>
                    <a:pt x="7298818" y="371835"/>
                    <a:pt x="7432262" y="378408"/>
                  </a:cubicBezTo>
                  <a:cubicBezTo>
                    <a:pt x="7565518" y="384790"/>
                    <a:pt x="7699153" y="392124"/>
                    <a:pt x="7830312" y="402506"/>
                  </a:cubicBezTo>
                  <a:lnTo>
                    <a:pt x="7879270" y="406792"/>
                  </a:lnTo>
                  <a:lnTo>
                    <a:pt x="7926895" y="411745"/>
                  </a:lnTo>
                  <a:lnTo>
                    <a:pt x="7977569" y="417175"/>
                  </a:lnTo>
                  <a:cubicBezTo>
                    <a:pt x="7995380" y="418984"/>
                    <a:pt x="8013097" y="420699"/>
                    <a:pt x="8030623" y="422127"/>
                  </a:cubicBezTo>
                  <a:cubicBezTo>
                    <a:pt x="8100632" y="427843"/>
                    <a:pt x="8169402" y="431748"/>
                    <a:pt x="8237982" y="435177"/>
                  </a:cubicBezTo>
                  <a:cubicBezTo>
                    <a:pt x="8375047" y="442035"/>
                    <a:pt x="8511254" y="444511"/>
                    <a:pt x="8647748" y="449464"/>
                  </a:cubicBezTo>
                  <a:cubicBezTo>
                    <a:pt x="8715946" y="451750"/>
                    <a:pt x="8784336" y="454513"/>
                    <a:pt x="8852821" y="456132"/>
                  </a:cubicBezTo>
                  <a:cubicBezTo>
                    <a:pt x="8887111" y="456989"/>
                    <a:pt x="8921401" y="457751"/>
                    <a:pt x="8955786" y="458132"/>
                  </a:cubicBezTo>
                  <a:cubicBezTo>
                    <a:pt x="8990171" y="458323"/>
                    <a:pt x="9024651" y="458227"/>
                    <a:pt x="9059227" y="457751"/>
                  </a:cubicBezTo>
                  <a:cubicBezTo>
                    <a:pt x="9099995" y="456989"/>
                    <a:pt x="9140857" y="455275"/>
                    <a:pt x="9182005" y="452512"/>
                  </a:cubicBezTo>
                  <a:lnTo>
                    <a:pt x="9182005" y="154189"/>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useBgFill="1">
          <p:nvSpPr>
            <p:cNvPr id="7181" name="Freeform: Shape 7180">
              <a:extLst>
                <a:ext uri="{FF2B5EF4-FFF2-40B4-BE49-F238E27FC236}">
                  <a16:creationId xmlns:a16="http://schemas.microsoft.com/office/drawing/2014/main" id="{3916FBF2-1CC9-460D-A42B-FB77E515ECC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3614750"/>
              <a:ext cx="12188952" cy="1201528"/>
            </a:xfrm>
            <a:custGeom>
              <a:avLst/>
              <a:gdLst>
                <a:gd name="connsiteX0" fmla="*/ 0 w 9182100"/>
                <a:gd name="connsiteY0" fmla="*/ 1019102 h 1019102"/>
                <a:gd name="connsiteX1" fmla="*/ 9182100 w 9182100"/>
                <a:gd name="connsiteY1" fmla="*/ 1019102 h 1019102"/>
                <a:gd name="connsiteX2" fmla="*/ 9182100 w 9182100"/>
                <a:gd name="connsiteY2" fmla="*/ 273009 h 1019102"/>
                <a:gd name="connsiteX3" fmla="*/ 9065895 w 9182100"/>
                <a:gd name="connsiteY3" fmla="*/ 278343 h 1019102"/>
                <a:gd name="connsiteX4" fmla="*/ 8261890 w 9182100"/>
                <a:gd name="connsiteY4" fmla="*/ 257769 h 1019102"/>
                <a:gd name="connsiteX5" fmla="*/ 8038624 w 9182100"/>
                <a:gd name="connsiteY5" fmla="*/ 235956 h 1019102"/>
                <a:gd name="connsiteX6" fmla="*/ 7862221 w 9182100"/>
                <a:gd name="connsiteY6" fmla="*/ 213097 h 1019102"/>
                <a:gd name="connsiteX7" fmla="*/ 6238780 w 9182100"/>
                <a:gd name="connsiteY7" fmla="*/ 126419 h 1019102"/>
                <a:gd name="connsiteX8" fmla="*/ 5828729 w 9182100"/>
                <a:gd name="connsiteY8" fmla="*/ 142421 h 1019102"/>
                <a:gd name="connsiteX9" fmla="*/ 5227606 w 9182100"/>
                <a:gd name="connsiteY9" fmla="*/ 219764 h 1019102"/>
                <a:gd name="connsiteX10" fmla="*/ 4394359 w 9182100"/>
                <a:gd name="connsiteY10" fmla="*/ 190713 h 1019102"/>
                <a:gd name="connsiteX11" fmla="*/ 3789236 w 9182100"/>
                <a:gd name="connsiteY11" fmla="*/ 107655 h 1019102"/>
                <a:gd name="connsiteX12" fmla="*/ 3391567 w 9182100"/>
                <a:gd name="connsiteY12" fmla="*/ 30502 h 1019102"/>
                <a:gd name="connsiteX13" fmla="*/ 2180177 w 9182100"/>
                <a:gd name="connsiteY13" fmla="*/ 67745 h 1019102"/>
                <a:gd name="connsiteX14" fmla="*/ 1543336 w 9182100"/>
                <a:gd name="connsiteY14" fmla="*/ 209953 h 1019102"/>
                <a:gd name="connsiteX15" fmla="*/ 1276731 w 9182100"/>
                <a:gd name="connsiteY15" fmla="*/ 286439 h 1019102"/>
                <a:gd name="connsiteX16" fmla="*/ 441293 w 9182100"/>
                <a:gd name="connsiteY16" fmla="*/ 292345 h 1019102"/>
                <a:gd name="connsiteX17" fmla="*/ 0 w 9182100"/>
                <a:gd name="connsiteY17" fmla="*/ 135563 h 1019102"/>
                <a:gd name="connsiteX18" fmla="*/ 0 w 9182100"/>
                <a:gd name="connsiteY18" fmla="*/ 1019102 h 1019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182100" h="1019102">
                  <a:moveTo>
                    <a:pt x="0" y="1019102"/>
                  </a:moveTo>
                  <a:lnTo>
                    <a:pt x="9182100" y="1019102"/>
                  </a:lnTo>
                  <a:lnTo>
                    <a:pt x="9182100" y="273009"/>
                  </a:lnTo>
                  <a:cubicBezTo>
                    <a:pt x="9143429" y="275485"/>
                    <a:pt x="9104662" y="277200"/>
                    <a:pt x="9065895" y="278343"/>
                  </a:cubicBezTo>
                  <a:cubicBezTo>
                    <a:pt x="8798243" y="285201"/>
                    <a:pt x="8529066" y="277009"/>
                    <a:pt x="8261890" y="257769"/>
                  </a:cubicBezTo>
                  <a:cubicBezTo>
                    <a:pt x="8187024" y="251863"/>
                    <a:pt x="8112443" y="245386"/>
                    <a:pt x="8038624" y="235956"/>
                  </a:cubicBezTo>
                  <a:cubicBezTo>
                    <a:pt x="7980140" y="228051"/>
                    <a:pt x="7920228" y="219002"/>
                    <a:pt x="7862221" y="213097"/>
                  </a:cubicBezTo>
                  <a:cubicBezTo>
                    <a:pt x="7322439" y="159280"/>
                    <a:pt x="6780943" y="130991"/>
                    <a:pt x="6238780" y="126419"/>
                  </a:cubicBezTo>
                  <a:cubicBezTo>
                    <a:pt x="6102477" y="126324"/>
                    <a:pt x="5964745" y="128800"/>
                    <a:pt x="5828729" y="142421"/>
                  </a:cubicBezTo>
                  <a:cubicBezTo>
                    <a:pt x="5624703" y="162328"/>
                    <a:pt x="5429441" y="202048"/>
                    <a:pt x="5227606" y="219764"/>
                  </a:cubicBezTo>
                  <a:cubicBezTo>
                    <a:pt x="4950238" y="245767"/>
                    <a:pt x="4670393" y="228527"/>
                    <a:pt x="4394359" y="190713"/>
                  </a:cubicBezTo>
                  <a:cubicBezTo>
                    <a:pt x="4193381" y="163090"/>
                    <a:pt x="3988880" y="147755"/>
                    <a:pt x="3789236" y="107655"/>
                  </a:cubicBezTo>
                  <a:cubicBezTo>
                    <a:pt x="3660743" y="85271"/>
                    <a:pt x="3520249" y="51648"/>
                    <a:pt x="3391567" y="30502"/>
                  </a:cubicBezTo>
                  <a:cubicBezTo>
                    <a:pt x="2990469" y="-28553"/>
                    <a:pt x="2579370" y="5928"/>
                    <a:pt x="2180177" y="67745"/>
                  </a:cubicBezTo>
                  <a:cubicBezTo>
                    <a:pt x="1965198" y="103273"/>
                    <a:pt x="1751648" y="146136"/>
                    <a:pt x="1543336" y="209953"/>
                  </a:cubicBezTo>
                  <a:cubicBezTo>
                    <a:pt x="1456087" y="238528"/>
                    <a:pt x="1365885" y="264627"/>
                    <a:pt x="1276731" y="286439"/>
                  </a:cubicBezTo>
                  <a:cubicBezTo>
                    <a:pt x="1001173" y="335398"/>
                    <a:pt x="716471" y="346923"/>
                    <a:pt x="441293" y="292345"/>
                  </a:cubicBezTo>
                  <a:cubicBezTo>
                    <a:pt x="285655" y="263198"/>
                    <a:pt x="143923" y="198237"/>
                    <a:pt x="0" y="135563"/>
                  </a:cubicBezTo>
                  <a:lnTo>
                    <a:pt x="0" y="1019102"/>
                  </a:lnTo>
                  <a:close/>
                </a:path>
              </a:pathLst>
            </a:custGeom>
            <a:ln w="9525" cap="flat">
              <a:noFill/>
              <a:prstDash val="solid"/>
              <a:miter/>
            </a:ln>
          </p:spPr>
          <p:txBody>
            <a:bodyPr rtlCol="0" anchor="ctr"/>
            <a:lstStyle/>
            <a:p>
              <a:endParaRPr lang="en-US" dirty="0"/>
            </a:p>
          </p:txBody>
        </p:sp>
      </p:grpSp>
      <p:sp>
        <p:nvSpPr>
          <p:cNvPr id="2" name="Title 1">
            <a:extLst>
              <a:ext uri="{FF2B5EF4-FFF2-40B4-BE49-F238E27FC236}">
                <a16:creationId xmlns:a16="http://schemas.microsoft.com/office/drawing/2014/main" id="{14A33EE2-E87D-7D07-A339-6CA546B6C4D8}"/>
              </a:ext>
            </a:extLst>
          </p:cNvPr>
          <p:cNvSpPr>
            <a:spLocks noGrp="1"/>
          </p:cNvSpPr>
          <p:nvPr>
            <p:ph type="title"/>
          </p:nvPr>
        </p:nvSpPr>
        <p:spPr>
          <a:xfrm>
            <a:off x="804672" y="4551037"/>
            <a:ext cx="5021782" cy="1509931"/>
          </a:xfrm>
        </p:spPr>
        <p:txBody>
          <a:bodyPr vert="horz" lIns="91440" tIns="45720" rIns="91440" bIns="45720" rtlCol="0" anchor="ctr">
            <a:normAutofit/>
          </a:bodyPr>
          <a:lstStyle/>
          <a:p>
            <a:r>
              <a:rPr lang="en-US" sz="3600">
                <a:solidFill>
                  <a:schemeClr val="tx2"/>
                </a:solidFill>
              </a:rPr>
              <a:t>W National Park</a:t>
            </a:r>
          </a:p>
        </p:txBody>
      </p:sp>
      <p:sp>
        <p:nvSpPr>
          <p:cNvPr id="3" name="Content Placeholder 2">
            <a:extLst>
              <a:ext uri="{FF2B5EF4-FFF2-40B4-BE49-F238E27FC236}">
                <a16:creationId xmlns:a16="http://schemas.microsoft.com/office/drawing/2014/main" id="{ECCADDB3-6DBF-3876-5F0F-21D45B30A8A1}"/>
              </a:ext>
            </a:extLst>
          </p:cNvPr>
          <p:cNvSpPr>
            <a:spLocks noGrp="1"/>
          </p:cNvSpPr>
          <p:nvPr>
            <p:ph sz="half" idx="1"/>
          </p:nvPr>
        </p:nvSpPr>
        <p:spPr>
          <a:xfrm>
            <a:off x="6470247" y="4551037"/>
            <a:ext cx="4926411" cy="1509935"/>
          </a:xfrm>
        </p:spPr>
        <p:txBody>
          <a:bodyPr vert="horz" lIns="91440" tIns="45720" rIns="91440" bIns="45720" rtlCol="0" anchor="ctr">
            <a:normAutofit/>
          </a:bodyPr>
          <a:lstStyle/>
          <a:p>
            <a:r>
              <a:rPr lang="en-US" sz="1800">
                <a:solidFill>
                  <a:schemeClr val="tx2"/>
                </a:solidFill>
              </a:rPr>
              <a:t>UNESCO World Heritage Site, migrations of many different kinds of animals go through this area and there are animals galore.  </a:t>
            </a:r>
          </a:p>
        </p:txBody>
      </p:sp>
    </p:spTree>
    <p:extLst>
      <p:ext uri="{BB962C8B-B14F-4D97-AF65-F5344CB8AC3E}">
        <p14:creationId xmlns:p14="http://schemas.microsoft.com/office/powerpoint/2010/main" val="3506143521"/>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DA3E7D-0DB7-4A93-B2B5-57F386A42D46}"/>
              </a:ext>
            </a:extLst>
          </p:cNvPr>
          <p:cNvSpPr>
            <a:spLocks noGrp="1"/>
          </p:cNvSpPr>
          <p:nvPr>
            <p:ph type="title"/>
          </p:nvPr>
        </p:nvSpPr>
        <p:spPr/>
        <p:txBody>
          <a:bodyPr/>
          <a:lstStyle/>
          <a:p>
            <a:r>
              <a:rPr lang="en-US" dirty="0"/>
              <a:t>Climate and Weather</a:t>
            </a:r>
          </a:p>
        </p:txBody>
      </p:sp>
      <p:sp>
        <p:nvSpPr>
          <p:cNvPr id="3" name="Text Placeholder 2">
            <a:extLst>
              <a:ext uri="{FF2B5EF4-FFF2-40B4-BE49-F238E27FC236}">
                <a16:creationId xmlns:a16="http://schemas.microsoft.com/office/drawing/2014/main" id="{B65419F2-5B7E-45E7-9084-583844839C03}"/>
              </a:ext>
            </a:extLst>
          </p:cNvPr>
          <p:cNvSpPr>
            <a:spLocks noGrp="1"/>
          </p:cNvSpPr>
          <p:nvPr>
            <p:ph type="body" idx="1"/>
          </p:nvPr>
        </p:nvSpPr>
        <p:spPr/>
        <p:txBody>
          <a:bodyPr/>
          <a:lstStyle/>
          <a:p>
            <a:r>
              <a:rPr lang="en-US" dirty="0"/>
              <a:t>Climate</a:t>
            </a:r>
          </a:p>
        </p:txBody>
      </p:sp>
      <p:sp>
        <p:nvSpPr>
          <p:cNvPr id="4" name="Content Placeholder 3">
            <a:extLst>
              <a:ext uri="{FF2B5EF4-FFF2-40B4-BE49-F238E27FC236}">
                <a16:creationId xmlns:a16="http://schemas.microsoft.com/office/drawing/2014/main" id="{0CB2281F-4151-409A-B0A9-E37A7B33F0E4}"/>
              </a:ext>
            </a:extLst>
          </p:cNvPr>
          <p:cNvSpPr>
            <a:spLocks noGrp="1"/>
          </p:cNvSpPr>
          <p:nvPr>
            <p:ph sz="half" idx="2"/>
          </p:nvPr>
        </p:nvSpPr>
        <p:spPr/>
        <p:txBody>
          <a:bodyPr/>
          <a:lstStyle/>
          <a:p>
            <a:r>
              <a:rPr lang="en-US" dirty="0"/>
              <a:t>Desert, mostly hot, dry, dusty.  Tropical in the far south.</a:t>
            </a:r>
          </a:p>
        </p:txBody>
      </p:sp>
      <p:sp>
        <p:nvSpPr>
          <p:cNvPr id="5" name="Text Placeholder 4">
            <a:extLst>
              <a:ext uri="{FF2B5EF4-FFF2-40B4-BE49-F238E27FC236}">
                <a16:creationId xmlns:a16="http://schemas.microsoft.com/office/drawing/2014/main" id="{4470AADE-FF33-4371-BBE8-46CDC52A895C}"/>
              </a:ext>
            </a:extLst>
          </p:cNvPr>
          <p:cNvSpPr>
            <a:spLocks noGrp="1"/>
          </p:cNvSpPr>
          <p:nvPr>
            <p:ph type="body" sz="quarter" idx="3"/>
          </p:nvPr>
        </p:nvSpPr>
        <p:spPr/>
        <p:txBody>
          <a:bodyPr/>
          <a:lstStyle/>
          <a:p>
            <a:r>
              <a:rPr lang="en-US" dirty="0"/>
              <a:t>Weather</a:t>
            </a:r>
          </a:p>
        </p:txBody>
      </p:sp>
      <p:sp>
        <p:nvSpPr>
          <p:cNvPr id="6" name="Content Placeholder 5">
            <a:extLst>
              <a:ext uri="{FF2B5EF4-FFF2-40B4-BE49-F238E27FC236}">
                <a16:creationId xmlns:a16="http://schemas.microsoft.com/office/drawing/2014/main" id="{E827A003-B4FF-4A58-92B8-624068C8E860}"/>
              </a:ext>
            </a:extLst>
          </p:cNvPr>
          <p:cNvSpPr>
            <a:spLocks noGrp="1"/>
          </p:cNvSpPr>
          <p:nvPr>
            <p:ph sz="quarter" idx="4"/>
          </p:nvPr>
        </p:nvSpPr>
        <p:spPr/>
        <p:txBody>
          <a:bodyPr/>
          <a:lstStyle/>
          <a:p>
            <a:endParaRPr lang="en-US"/>
          </a:p>
        </p:txBody>
      </p:sp>
    </p:spTree>
    <p:extLst>
      <p:ext uri="{BB962C8B-B14F-4D97-AF65-F5344CB8AC3E}">
        <p14:creationId xmlns:p14="http://schemas.microsoft.com/office/powerpoint/2010/main" val="1347597735"/>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199" name="Rectangle 8198">
            <a:extLst>
              <a:ext uri="{FF2B5EF4-FFF2-40B4-BE49-F238E27FC236}">
                <a16:creationId xmlns:a16="http://schemas.microsoft.com/office/drawing/2014/main" id="{8FC9BE17-9A7B-462D-AE50-3D87773873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194" name="Picture 2" descr="A cheetah standing on a tree branch&#10;&#10;Description automatically generated">
            <a:extLst>
              <a:ext uri="{FF2B5EF4-FFF2-40B4-BE49-F238E27FC236}">
                <a16:creationId xmlns:a16="http://schemas.microsoft.com/office/drawing/2014/main" id="{7CA0C234-3990-DD3A-3B9E-24A3640C1185}"/>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t="4054" r="20138" b="5037"/>
          <a:stretch/>
        </p:blipFill>
        <p:spPr bwMode="auto">
          <a:xfrm>
            <a:off x="3523488" y="10"/>
            <a:ext cx="8668512" cy="6857990"/>
          </a:xfrm>
          <a:prstGeom prst="rect">
            <a:avLst/>
          </a:prstGeom>
          <a:noFill/>
          <a:extLst>
            <a:ext uri="{909E8E84-426E-40DD-AFC4-6F175D3DCCD1}">
              <a14:hiddenFill xmlns:a14="http://schemas.microsoft.com/office/drawing/2010/main">
                <a:solidFill>
                  <a:srgbClr val="FFFFFF"/>
                </a:solidFill>
              </a14:hiddenFill>
            </a:ext>
          </a:extLst>
        </p:spPr>
      </p:pic>
      <p:sp>
        <p:nvSpPr>
          <p:cNvPr id="8201" name="Rectangle 8200">
            <a:extLst>
              <a:ext uri="{FF2B5EF4-FFF2-40B4-BE49-F238E27FC236}">
                <a16:creationId xmlns:a16="http://schemas.microsoft.com/office/drawing/2014/main" id="{3EBE8569-6AEC-4B8C-8D53-2DE337CDBA6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9756601" cy="6858000"/>
          </a:xfrm>
          <a:prstGeom prst="rect">
            <a:avLst/>
          </a:prstGeom>
          <a:gradFill>
            <a:gsLst>
              <a:gs pos="58000">
                <a:schemeClr val="bg1"/>
              </a:gs>
              <a:gs pos="35000">
                <a:schemeClr val="bg1">
                  <a:alpha val="78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175A7147-7CD2-4ADA-AF58-AC9BB7387205}"/>
              </a:ext>
            </a:extLst>
          </p:cNvPr>
          <p:cNvSpPr>
            <a:spLocks noGrp="1"/>
          </p:cNvSpPr>
          <p:nvPr>
            <p:ph type="title"/>
          </p:nvPr>
        </p:nvSpPr>
        <p:spPr>
          <a:xfrm>
            <a:off x="371094" y="1161288"/>
            <a:ext cx="3438144" cy="1124712"/>
          </a:xfrm>
        </p:spPr>
        <p:txBody>
          <a:bodyPr vert="horz" lIns="91440" tIns="45720" rIns="91440" bIns="45720" rtlCol="0" anchor="b">
            <a:normAutofit/>
          </a:bodyPr>
          <a:lstStyle/>
          <a:p>
            <a:r>
              <a:rPr lang="en-US" sz="2800"/>
              <a:t>Animals</a:t>
            </a:r>
          </a:p>
        </p:txBody>
      </p:sp>
      <p:sp>
        <p:nvSpPr>
          <p:cNvPr id="8203" name="Rectangle 8202">
            <a:extLst>
              <a:ext uri="{FF2B5EF4-FFF2-40B4-BE49-F238E27FC236}">
                <a16:creationId xmlns:a16="http://schemas.microsoft.com/office/drawing/2014/main" id="{55D4142C-5077-457F-A6AD-3FECFDB396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662559" y="605790"/>
            <a:ext cx="73152" cy="5486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8205" name="Rectangle 8204">
            <a:extLst>
              <a:ext uri="{FF2B5EF4-FFF2-40B4-BE49-F238E27FC236}">
                <a16:creationId xmlns:a16="http://schemas.microsoft.com/office/drawing/2014/main" id="{7A5F0580-5EE9-419F-96EE-B6529EF6E7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8244" y="2443480"/>
            <a:ext cx="3300984" cy="9144"/>
          </a:xfrm>
          <a:prstGeom prst="rect">
            <a:avLst/>
          </a:prstGeom>
          <a:solidFill>
            <a:srgbClr val="D5D5D5"/>
          </a:solidFill>
          <a:ln w="3175">
            <a:solidFill>
              <a:srgbClr val="D5D5D5"/>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793AE101-E52F-4250-83FE-8DB35D644D0B}"/>
              </a:ext>
            </a:extLst>
          </p:cNvPr>
          <p:cNvSpPr>
            <a:spLocks noGrp="1"/>
          </p:cNvSpPr>
          <p:nvPr>
            <p:ph sz="half" idx="1"/>
          </p:nvPr>
        </p:nvSpPr>
        <p:spPr>
          <a:xfrm>
            <a:off x="371094" y="2718054"/>
            <a:ext cx="3438906" cy="3207258"/>
          </a:xfrm>
        </p:spPr>
        <p:txBody>
          <a:bodyPr vert="horz" lIns="91440" tIns="45720" rIns="91440" bIns="45720" rtlCol="0" anchor="t">
            <a:normAutofit/>
          </a:bodyPr>
          <a:lstStyle/>
          <a:p>
            <a:r>
              <a:rPr lang="en-US" sz="1700"/>
              <a:t>African wild dog</a:t>
            </a:r>
          </a:p>
          <a:p>
            <a:r>
              <a:rPr lang="en-US" sz="1700"/>
              <a:t>Baboon</a:t>
            </a:r>
          </a:p>
          <a:p>
            <a:r>
              <a:rPr lang="en-US" sz="1700"/>
              <a:t>Lion</a:t>
            </a:r>
          </a:p>
          <a:p>
            <a:r>
              <a:rPr lang="en-US" sz="1700"/>
              <a:t>Cheetah</a:t>
            </a:r>
          </a:p>
          <a:p>
            <a:r>
              <a:rPr lang="en-US" sz="1700"/>
              <a:t>African buffalo</a:t>
            </a:r>
          </a:p>
          <a:p>
            <a:r>
              <a:rPr lang="en-US" sz="1700"/>
              <a:t>Gazelles</a:t>
            </a:r>
          </a:p>
          <a:p>
            <a:endParaRPr lang="en-US" sz="1700"/>
          </a:p>
          <a:p>
            <a:endParaRPr lang="en-US" sz="1700"/>
          </a:p>
        </p:txBody>
      </p:sp>
    </p:spTree>
    <p:extLst>
      <p:ext uri="{BB962C8B-B14F-4D97-AF65-F5344CB8AC3E}">
        <p14:creationId xmlns:p14="http://schemas.microsoft.com/office/powerpoint/2010/main" val="1944666567"/>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9223" name="Rectangle 9222">
            <a:extLst>
              <a:ext uri="{FF2B5EF4-FFF2-40B4-BE49-F238E27FC236}">
                <a16:creationId xmlns:a16="http://schemas.microsoft.com/office/drawing/2014/main" id="{71B2258F-86CA-4D4D-8270-BC05FCDEBF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7999"/>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218" name="Picture 2">
            <a:extLst>
              <a:ext uri="{FF2B5EF4-FFF2-40B4-BE49-F238E27FC236}">
                <a16:creationId xmlns:a16="http://schemas.microsoft.com/office/drawing/2014/main" id="{0504C232-7F00-0F37-4F56-5DF8A2893CB9}"/>
              </a:ext>
            </a:extLst>
          </p:cNvPr>
          <p:cNvPicPr>
            <a:picLocks noGrp="1" noChangeAspect="1" noChangeArrowheads="1"/>
          </p:cNvPicPr>
          <p:nvPr>
            <p:ph idx="1"/>
          </p:nvPr>
        </p:nvPicPr>
        <p:blipFill rotWithShape="1">
          <a:blip r:embed="rId2">
            <a:alphaModFix amt="50000"/>
            <a:extLst>
              <a:ext uri="{28A0092B-C50C-407E-A947-70E740481C1C}">
                <a14:useLocalDpi xmlns:a14="http://schemas.microsoft.com/office/drawing/2010/main" val="0"/>
              </a:ext>
            </a:extLst>
          </a:blip>
          <a:srcRect t="7836" b="7894"/>
          <a:stretch/>
        </p:blipFill>
        <p:spPr bwMode="auto">
          <a:xfrm>
            <a:off x="20" y="1"/>
            <a:ext cx="12191980" cy="685799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C2EC7C5A-A046-4646-8E03-ED84258C7037}"/>
              </a:ext>
            </a:extLst>
          </p:cNvPr>
          <p:cNvSpPr>
            <a:spLocks noGrp="1"/>
          </p:cNvSpPr>
          <p:nvPr>
            <p:ph type="title"/>
          </p:nvPr>
        </p:nvSpPr>
        <p:spPr>
          <a:xfrm>
            <a:off x="1524000" y="1122362"/>
            <a:ext cx="9144000" cy="2900518"/>
          </a:xfrm>
        </p:spPr>
        <p:txBody>
          <a:bodyPr vert="horz" lIns="91440" tIns="45720" rIns="91440" bIns="45720" rtlCol="0" anchor="b">
            <a:normAutofit/>
          </a:bodyPr>
          <a:lstStyle/>
          <a:p>
            <a:pPr algn="ctr"/>
            <a:r>
              <a:rPr lang="en-US" sz="6000">
                <a:solidFill>
                  <a:srgbClr val="FFFFFF"/>
                </a:solidFill>
              </a:rPr>
              <a:t>African Wild Dog</a:t>
            </a:r>
          </a:p>
        </p:txBody>
      </p:sp>
      <p:sp>
        <p:nvSpPr>
          <p:cNvPr id="4" name="Text Placeholder 3">
            <a:extLst>
              <a:ext uri="{FF2B5EF4-FFF2-40B4-BE49-F238E27FC236}">
                <a16:creationId xmlns:a16="http://schemas.microsoft.com/office/drawing/2014/main" id="{70301473-727B-4422-9F8E-AF2F6EE6B012}"/>
              </a:ext>
            </a:extLst>
          </p:cNvPr>
          <p:cNvSpPr>
            <a:spLocks noGrp="1"/>
          </p:cNvSpPr>
          <p:nvPr>
            <p:ph type="body" sz="half" idx="2"/>
          </p:nvPr>
        </p:nvSpPr>
        <p:spPr>
          <a:xfrm>
            <a:off x="1524000" y="4159404"/>
            <a:ext cx="9144000" cy="1098395"/>
          </a:xfrm>
        </p:spPr>
        <p:txBody>
          <a:bodyPr vert="horz" lIns="91440" tIns="45720" rIns="91440" bIns="45720" rtlCol="0">
            <a:normAutofit/>
          </a:bodyPr>
          <a:lstStyle/>
          <a:p>
            <a:pPr algn="ctr"/>
            <a:r>
              <a:rPr lang="en-US" sz="2400" dirty="0">
                <a:solidFill>
                  <a:srgbClr val="FFFFFF"/>
                </a:solidFill>
              </a:rPr>
              <a:t>Painted dog, or cape hunting dog, is a wild canine.  They live in </a:t>
            </a:r>
            <a:r>
              <a:rPr lang="en-US" sz="2400" dirty="0" err="1">
                <a:solidFill>
                  <a:srgbClr val="FFFFFF"/>
                </a:solidFill>
              </a:rPr>
              <a:t>packs,live</a:t>
            </a:r>
            <a:r>
              <a:rPr lang="en-US" sz="2400" dirty="0">
                <a:solidFill>
                  <a:srgbClr val="FFFFFF"/>
                </a:solidFill>
              </a:rPr>
              <a:t> 10-11 years.   </a:t>
            </a:r>
          </a:p>
        </p:txBody>
      </p:sp>
    </p:spTree>
    <p:extLst>
      <p:ext uri="{BB962C8B-B14F-4D97-AF65-F5344CB8AC3E}">
        <p14:creationId xmlns:p14="http://schemas.microsoft.com/office/powerpoint/2010/main" val="484017151"/>
      </p:ext>
    </p:extLst>
  </p:cSld>
  <p:clrMapOvr>
    <a:overrideClrMapping bg1="dk1" tx1="lt1" bg2="dk2" tx2="lt2" accent1="accent1" accent2="accent2" accent3="accent3" accent4="accent4" accent5="accent5" accent6="accent6" hlink="hlink" folHlink="folHlink"/>
  </p:clrMapOvr>
</p:sld>
</file>

<file path=ppt/slides/slide9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247" name="Rectangle 10246">
            <a:extLst>
              <a:ext uri="{FF2B5EF4-FFF2-40B4-BE49-F238E27FC236}">
                <a16:creationId xmlns:a16="http://schemas.microsoft.com/office/drawing/2014/main" id="{8FC9BE17-9A7B-462D-AE50-3D87773873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42" name="Picture 2" descr="Guizotia abyssinica - Wikipedia">
            <a:extLst>
              <a:ext uri="{FF2B5EF4-FFF2-40B4-BE49-F238E27FC236}">
                <a16:creationId xmlns:a16="http://schemas.microsoft.com/office/drawing/2014/main" id="{10F73F8C-7176-7842-98C0-ECFD1C90D990}"/>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r="13818" b="9091"/>
          <a:stretch/>
        </p:blipFill>
        <p:spPr bwMode="auto">
          <a:xfrm>
            <a:off x="3523488" y="10"/>
            <a:ext cx="8668512" cy="6857990"/>
          </a:xfrm>
          <a:prstGeom prst="rect">
            <a:avLst/>
          </a:prstGeom>
          <a:noFill/>
          <a:extLst>
            <a:ext uri="{909E8E84-426E-40DD-AFC4-6F175D3DCCD1}">
              <a14:hiddenFill xmlns:a14="http://schemas.microsoft.com/office/drawing/2010/main">
                <a:solidFill>
                  <a:srgbClr val="FFFFFF"/>
                </a:solidFill>
              </a14:hiddenFill>
            </a:ext>
          </a:extLst>
        </p:spPr>
      </p:pic>
      <p:sp>
        <p:nvSpPr>
          <p:cNvPr id="10249" name="Rectangle 10248">
            <a:extLst>
              <a:ext uri="{FF2B5EF4-FFF2-40B4-BE49-F238E27FC236}">
                <a16:creationId xmlns:a16="http://schemas.microsoft.com/office/drawing/2014/main" id="{3EBE8569-6AEC-4B8C-8D53-2DE337CDBA6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9756601" cy="6858000"/>
          </a:xfrm>
          <a:prstGeom prst="rect">
            <a:avLst/>
          </a:prstGeom>
          <a:gradFill>
            <a:gsLst>
              <a:gs pos="58000">
                <a:schemeClr val="bg1"/>
              </a:gs>
              <a:gs pos="35000">
                <a:schemeClr val="bg1">
                  <a:alpha val="78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5A831749-B73C-4BCE-B2E3-079E36207011}"/>
              </a:ext>
            </a:extLst>
          </p:cNvPr>
          <p:cNvSpPr>
            <a:spLocks noGrp="1"/>
          </p:cNvSpPr>
          <p:nvPr>
            <p:ph type="title"/>
          </p:nvPr>
        </p:nvSpPr>
        <p:spPr>
          <a:xfrm>
            <a:off x="371094" y="1161288"/>
            <a:ext cx="3438144" cy="1124712"/>
          </a:xfrm>
        </p:spPr>
        <p:txBody>
          <a:bodyPr vert="horz" lIns="91440" tIns="45720" rIns="91440" bIns="45720" rtlCol="0" anchor="b">
            <a:normAutofit/>
          </a:bodyPr>
          <a:lstStyle/>
          <a:p>
            <a:r>
              <a:rPr lang="en-US" sz="2800"/>
              <a:t>Plants</a:t>
            </a:r>
          </a:p>
        </p:txBody>
      </p:sp>
      <p:sp>
        <p:nvSpPr>
          <p:cNvPr id="10251" name="Rectangle 10250">
            <a:extLst>
              <a:ext uri="{FF2B5EF4-FFF2-40B4-BE49-F238E27FC236}">
                <a16:creationId xmlns:a16="http://schemas.microsoft.com/office/drawing/2014/main" id="{55D4142C-5077-457F-A6AD-3FECFDB396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662559" y="605790"/>
            <a:ext cx="73152" cy="5486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0253" name="Rectangle 10252">
            <a:extLst>
              <a:ext uri="{FF2B5EF4-FFF2-40B4-BE49-F238E27FC236}">
                <a16:creationId xmlns:a16="http://schemas.microsoft.com/office/drawing/2014/main" id="{7A5F0580-5EE9-419F-96EE-B6529EF6E7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8244" y="2443480"/>
            <a:ext cx="3300984" cy="9144"/>
          </a:xfrm>
          <a:prstGeom prst="rect">
            <a:avLst/>
          </a:prstGeom>
          <a:solidFill>
            <a:srgbClr val="D5D5D5"/>
          </a:solidFill>
          <a:ln w="3175">
            <a:solidFill>
              <a:srgbClr val="D5D5D5"/>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676944CE-19D5-42AB-9585-173E364E3759}"/>
              </a:ext>
            </a:extLst>
          </p:cNvPr>
          <p:cNvSpPr>
            <a:spLocks noGrp="1"/>
          </p:cNvSpPr>
          <p:nvPr>
            <p:ph sz="half" idx="1"/>
          </p:nvPr>
        </p:nvSpPr>
        <p:spPr>
          <a:xfrm>
            <a:off x="371094" y="2718054"/>
            <a:ext cx="3438906" cy="3207258"/>
          </a:xfrm>
        </p:spPr>
        <p:txBody>
          <a:bodyPr vert="horz" lIns="91440" tIns="45720" rIns="91440" bIns="45720" rtlCol="0" anchor="t">
            <a:normAutofit/>
          </a:bodyPr>
          <a:lstStyle/>
          <a:p>
            <a:r>
              <a:rPr lang="en-US" sz="1700"/>
              <a:t>Pearl of millet</a:t>
            </a:r>
          </a:p>
          <a:p>
            <a:r>
              <a:rPr lang="en-US" sz="1700"/>
              <a:t>Sweet dattock</a:t>
            </a:r>
          </a:p>
          <a:p>
            <a:r>
              <a:rPr lang="en-US" sz="1700"/>
              <a:t>Grain sorghum</a:t>
            </a:r>
          </a:p>
          <a:p>
            <a:r>
              <a:rPr lang="en-US" sz="1700"/>
              <a:t>Dates</a:t>
            </a:r>
          </a:p>
          <a:p>
            <a:endParaRPr lang="en-US" sz="1700"/>
          </a:p>
        </p:txBody>
      </p:sp>
    </p:spTree>
    <p:extLst>
      <p:ext uri="{BB962C8B-B14F-4D97-AF65-F5344CB8AC3E}">
        <p14:creationId xmlns:p14="http://schemas.microsoft.com/office/powerpoint/2010/main" val="3493916445"/>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192229-18E0-4837-9676-9817E592F7CE}"/>
              </a:ext>
            </a:extLst>
          </p:cNvPr>
          <p:cNvSpPr>
            <a:spLocks noGrp="1"/>
          </p:cNvSpPr>
          <p:nvPr>
            <p:ph type="title"/>
          </p:nvPr>
        </p:nvSpPr>
        <p:spPr/>
        <p:txBody>
          <a:bodyPr/>
          <a:lstStyle/>
          <a:p>
            <a:r>
              <a:rPr lang="en-US" dirty="0"/>
              <a:t>Ancient Origins</a:t>
            </a:r>
          </a:p>
        </p:txBody>
      </p:sp>
      <p:sp>
        <p:nvSpPr>
          <p:cNvPr id="3" name="Content Placeholder 2">
            <a:extLst>
              <a:ext uri="{FF2B5EF4-FFF2-40B4-BE49-F238E27FC236}">
                <a16:creationId xmlns:a16="http://schemas.microsoft.com/office/drawing/2014/main" id="{28B233DD-C2D6-4AFA-BEAB-725529019072}"/>
              </a:ext>
            </a:extLst>
          </p:cNvPr>
          <p:cNvSpPr>
            <a:spLocks noGrp="1"/>
          </p:cNvSpPr>
          <p:nvPr>
            <p:ph sz="half" idx="1"/>
          </p:nvPr>
        </p:nvSpPr>
        <p:spPr/>
        <p:txBody>
          <a:bodyPr>
            <a:normAutofit lnSpcReduction="10000"/>
          </a:bodyPr>
          <a:lstStyle/>
          <a:p>
            <a:r>
              <a:rPr lang="en-US" dirty="0"/>
              <a:t>What is now Niger, has been inhabited by different peoples for a very long time.  It was an important crossroads for trading and was part of a lot of different empires.  Songhai Empire, Mali, Bornu Empire. </a:t>
            </a:r>
          </a:p>
          <a:p>
            <a:r>
              <a:rPr lang="en-US" dirty="0"/>
              <a:t>In the 18</a:t>
            </a:r>
            <a:r>
              <a:rPr lang="en-US" baseline="30000" dirty="0"/>
              <a:t>th</a:t>
            </a:r>
            <a:r>
              <a:rPr lang="en-US" dirty="0"/>
              <a:t> century, the Tuareg people, a nomadic group, moved into the area and clashed with the Fulani Empire.  </a:t>
            </a:r>
          </a:p>
        </p:txBody>
      </p:sp>
      <p:sp>
        <p:nvSpPr>
          <p:cNvPr id="4" name="Content Placeholder 3">
            <a:extLst>
              <a:ext uri="{FF2B5EF4-FFF2-40B4-BE49-F238E27FC236}">
                <a16:creationId xmlns:a16="http://schemas.microsoft.com/office/drawing/2014/main" id="{3D051D6B-6ADB-4798-BF05-F06876DC7D94}"/>
              </a:ext>
            </a:extLst>
          </p:cNvPr>
          <p:cNvSpPr>
            <a:spLocks noGrp="1"/>
          </p:cNvSpPr>
          <p:nvPr>
            <p:ph sz="half" idx="2"/>
          </p:nvPr>
        </p:nvSpPr>
        <p:spPr/>
        <p:txBody>
          <a:bodyPr>
            <a:normAutofit lnSpcReduction="10000"/>
          </a:bodyPr>
          <a:lstStyle/>
          <a:p>
            <a:r>
              <a:rPr lang="en-US" dirty="0"/>
              <a:t>Fulani– a primarily Muslim people scattered throughout Africa.  They are known for their delicate decoration of utilitarian objects, like milk bowls. </a:t>
            </a:r>
          </a:p>
          <a:p>
            <a:r>
              <a:rPr lang="en-US" dirty="0"/>
              <a:t>Hausa people- in southern Niger, they are the largest ethnic group in the area.  They are considered the “ruling class” </a:t>
            </a:r>
          </a:p>
          <a:p>
            <a:r>
              <a:rPr lang="en-US" dirty="0">
                <a:hlinkClick r:id="rId2"/>
              </a:rPr>
              <a:t>https://www.youtube.com/shorts/MOfnM-tn4Ns</a:t>
            </a:r>
            <a:r>
              <a:rPr lang="en-US" dirty="0"/>
              <a:t> </a:t>
            </a:r>
          </a:p>
        </p:txBody>
      </p:sp>
    </p:spTree>
    <p:extLst>
      <p:ext uri="{BB962C8B-B14F-4D97-AF65-F5344CB8AC3E}">
        <p14:creationId xmlns:p14="http://schemas.microsoft.com/office/powerpoint/2010/main" val="348318444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28346</TotalTime>
  <Words>5257</Words>
  <Application>Microsoft Office PowerPoint</Application>
  <PresentationFormat>Widescreen</PresentationFormat>
  <Paragraphs>575</Paragraphs>
  <Slides>161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161</vt:i4>
      </vt:variant>
    </vt:vector>
  </HeadingPairs>
  <TitlesOfParts>
    <vt:vector size="167" baseType="lpstr">
      <vt:lpstr>Arial</vt:lpstr>
      <vt:lpstr>Calibri</vt:lpstr>
      <vt:lpstr>Calibri Light</vt:lpstr>
      <vt:lpstr>Google Sans</vt:lpstr>
      <vt:lpstr>Rockwell</vt:lpstr>
      <vt:lpstr>Office Theme</vt:lpstr>
      <vt:lpstr>Western Africa</vt:lpstr>
      <vt:lpstr>AFRICA</vt:lpstr>
      <vt:lpstr>Ancient Civilizations</vt:lpstr>
      <vt:lpstr>Sierra Leone</vt:lpstr>
      <vt:lpstr>Main Facts</vt:lpstr>
      <vt:lpstr>Country on Map</vt:lpstr>
      <vt:lpstr>Country Geography</vt:lpstr>
      <vt:lpstr>Kilimi National Park </vt:lpstr>
      <vt:lpstr>Bunce Island</vt:lpstr>
      <vt:lpstr>Climate and Weather</vt:lpstr>
      <vt:lpstr>Animals</vt:lpstr>
      <vt:lpstr>Dik Dik</vt:lpstr>
      <vt:lpstr>Plants</vt:lpstr>
      <vt:lpstr>Britain Involvement</vt:lpstr>
      <vt:lpstr>Civil War</vt:lpstr>
      <vt:lpstr>Religion</vt:lpstr>
      <vt:lpstr>Customs</vt:lpstr>
      <vt:lpstr>Fashion</vt:lpstr>
      <vt:lpstr>Sports</vt:lpstr>
      <vt:lpstr>Food</vt:lpstr>
      <vt:lpstr>Music</vt:lpstr>
      <vt:lpstr>Art</vt:lpstr>
      <vt:lpstr>Homes</vt:lpstr>
      <vt:lpstr>Festivals and Holidays</vt:lpstr>
      <vt:lpstr>Current Events</vt:lpstr>
      <vt:lpstr>Liberia</vt:lpstr>
      <vt:lpstr>Main Facts</vt:lpstr>
      <vt:lpstr>Country on Map</vt:lpstr>
      <vt:lpstr>Country Geography</vt:lpstr>
      <vt:lpstr>Sapo National Park</vt:lpstr>
      <vt:lpstr>Climate and Weather</vt:lpstr>
      <vt:lpstr>Animals</vt:lpstr>
      <vt:lpstr>Pangolin</vt:lpstr>
      <vt:lpstr>Plants</vt:lpstr>
      <vt:lpstr>History</vt:lpstr>
      <vt:lpstr>Liberia-Land of the Free</vt:lpstr>
      <vt:lpstr>Religion</vt:lpstr>
      <vt:lpstr>Advancements</vt:lpstr>
      <vt:lpstr>Customs Handshakes end in a snap to show respect.   Being on time is relative, they aren’t specific or on a timetable. Eye contact is encouraged. </vt:lpstr>
      <vt:lpstr>Fashion In urban areas, people wear westernized clothing (jeans, t shirts) but in rural areas they wear “lappa”, a wrap skirt and “bubba” a loose top, traditional attire. </vt:lpstr>
      <vt:lpstr>Sports</vt:lpstr>
      <vt:lpstr>Food Meat, fufu, palm butter and sauce are what most meals are made of.</vt:lpstr>
      <vt:lpstr>Music</vt:lpstr>
      <vt:lpstr>Art Similar to Sierra Leone, Liberia has a history of art in relation to masks used in men’s and women’s initiation associations.  There are also jewelry forms, cast brass, ivory, horn, small stone figures, etc.   William Sigmann, a curator of African art at the Brooklyn Museum lived in Liberia for many years and had a large personal collection of art from this area.  </vt:lpstr>
      <vt:lpstr>Homes</vt:lpstr>
      <vt:lpstr>Festivals and Holidays</vt:lpstr>
      <vt:lpstr>Current Events</vt:lpstr>
      <vt:lpstr>Ghana</vt:lpstr>
      <vt:lpstr>Main Facts</vt:lpstr>
      <vt:lpstr>Country on Map</vt:lpstr>
      <vt:lpstr>Country Geography</vt:lpstr>
      <vt:lpstr>Climate and Weather</vt:lpstr>
      <vt:lpstr>Animals</vt:lpstr>
      <vt:lpstr>Mona Monkey</vt:lpstr>
      <vt:lpstr>Plants</vt:lpstr>
      <vt:lpstr>History</vt:lpstr>
      <vt:lpstr>Religion</vt:lpstr>
      <vt:lpstr>Customs</vt:lpstr>
      <vt:lpstr>Fashion</vt:lpstr>
      <vt:lpstr>Sports</vt:lpstr>
      <vt:lpstr>Food</vt:lpstr>
      <vt:lpstr>Music Ghanaian pop music.  Incorporates swing, jazz, rock, ska, soukous.  Akan culture is the predominant ethnic and linguistic group in Ghana.  All music originating in Ghana has elements from original Akan traditions.  With colonization, British and German influences changed the music to include Western instruments.  “highlife” music is a distinct music genre associated with Ghana’s aristocracy, thus the name “high life)  </vt:lpstr>
      <vt:lpstr>Art</vt:lpstr>
      <vt:lpstr>Homes</vt:lpstr>
      <vt:lpstr>Festivals and Holidays</vt:lpstr>
      <vt:lpstr>Current Events</vt:lpstr>
      <vt:lpstr>Nigeria</vt:lpstr>
      <vt:lpstr>Main Facts</vt:lpstr>
      <vt:lpstr>Country on Map</vt:lpstr>
      <vt:lpstr>Country Geography</vt:lpstr>
      <vt:lpstr>Aso Rock</vt:lpstr>
      <vt:lpstr>Climate and Weather</vt:lpstr>
      <vt:lpstr>Animals</vt:lpstr>
      <vt:lpstr>Cheetah</vt:lpstr>
      <vt:lpstr>Plants</vt:lpstr>
      <vt:lpstr>History</vt:lpstr>
      <vt:lpstr>Europeans</vt:lpstr>
      <vt:lpstr>Religion</vt:lpstr>
      <vt:lpstr>Customs</vt:lpstr>
      <vt:lpstr>Fashion</vt:lpstr>
      <vt:lpstr>Sports</vt:lpstr>
      <vt:lpstr>Food</vt:lpstr>
      <vt:lpstr>Music</vt:lpstr>
      <vt:lpstr>Art</vt:lpstr>
      <vt:lpstr>Homes</vt:lpstr>
      <vt:lpstr>Festivals and Holidays Argungu Fishing Festival is a 4 day fishing festival in northwestern Kebbi  Calabar Carnival is Nigeria’s largest street party started in 2006.</vt:lpstr>
      <vt:lpstr>Current Events</vt:lpstr>
      <vt:lpstr>Niger</vt:lpstr>
      <vt:lpstr>Main Facts</vt:lpstr>
      <vt:lpstr>Country on Map</vt:lpstr>
      <vt:lpstr>Country Geography</vt:lpstr>
      <vt:lpstr>Zinder</vt:lpstr>
      <vt:lpstr>Agadez</vt:lpstr>
      <vt:lpstr>W National Park</vt:lpstr>
      <vt:lpstr>Climate and Weather</vt:lpstr>
      <vt:lpstr>Animals</vt:lpstr>
      <vt:lpstr>African Wild Dog</vt:lpstr>
      <vt:lpstr>Plants</vt:lpstr>
      <vt:lpstr>Ancient Origins</vt:lpstr>
      <vt:lpstr>Europeans</vt:lpstr>
      <vt:lpstr>Government</vt:lpstr>
      <vt:lpstr>Currency</vt:lpstr>
      <vt:lpstr>Religion</vt:lpstr>
      <vt:lpstr>Etiquette</vt:lpstr>
      <vt:lpstr>Fashion</vt:lpstr>
      <vt:lpstr>Sports</vt:lpstr>
      <vt:lpstr>Food</vt:lpstr>
      <vt:lpstr>Music</vt:lpstr>
      <vt:lpstr>Art</vt:lpstr>
      <vt:lpstr>Homes</vt:lpstr>
      <vt:lpstr>Festivals and Holidays</vt:lpstr>
      <vt:lpstr>Current Events</vt:lpstr>
      <vt:lpstr>Mali</vt:lpstr>
      <vt:lpstr>Main Facts</vt:lpstr>
      <vt:lpstr>Tomb of Askia</vt:lpstr>
      <vt:lpstr>Country on Map</vt:lpstr>
      <vt:lpstr>Country Geography</vt:lpstr>
      <vt:lpstr>Climate and Weather</vt:lpstr>
      <vt:lpstr>Animals</vt:lpstr>
      <vt:lpstr>Aardvark</vt:lpstr>
      <vt:lpstr>Plants</vt:lpstr>
      <vt:lpstr>The Many Empires</vt:lpstr>
      <vt:lpstr>French</vt:lpstr>
      <vt:lpstr>Government</vt:lpstr>
      <vt:lpstr>Currency</vt:lpstr>
      <vt:lpstr>Religion</vt:lpstr>
      <vt:lpstr>Advancements</vt:lpstr>
      <vt:lpstr>People of Note</vt:lpstr>
      <vt:lpstr>Fashion</vt:lpstr>
      <vt:lpstr>Sports</vt:lpstr>
      <vt:lpstr>Food</vt:lpstr>
      <vt:lpstr>Music</vt:lpstr>
      <vt:lpstr>Art</vt:lpstr>
      <vt:lpstr>Literature</vt:lpstr>
      <vt:lpstr>Homes</vt:lpstr>
      <vt:lpstr>Current Events</vt:lpstr>
      <vt:lpstr>Mauritania</vt:lpstr>
      <vt:lpstr>Main Facts</vt:lpstr>
      <vt:lpstr>Eye of Africa</vt:lpstr>
      <vt:lpstr>Country on Map</vt:lpstr>
      <vt:lpstr>Country Geography</vt:lpstr>
      <vt:lpstr>Terjit</vt:lpstr>
      <vt:lpstr>Chinguetti</vt:lpstr>
      <vt:lpstr>Climate and Weather</vt:lpstr>
      <vt:lpstr>Animals</vt:lpstr>
      <vt:lpstr>Barbary Sheep</vt:lpstr>
      <vt:lpstr>Plants</vt:lpstr>
      <vt:lpstr>History</vt:lpstr>
      <vt:lpstr>Government</vt:lpstr>
      <vt:lpstr>Currency</vt:lpstr>
      <vt:lpstr>Religion</vt:lpstr>
      <vt:lpstr>Etiquette</vt:lpstr>
      <vt:lpstr>Fashion</vt:lpstr>
      <vt:lpstr>Sports</vt:lpstr>
      <vt:lpstr>Food</vt:lpstr>
      <vt:lpstr>Music</vt:lpstr>
      <vt:lpstr>Art</vt:lpstr>
      <vt:lpstr>Literature</vt:lpstr>
      <vt:lpstr>Homes</vt:lpstr>
      <vt:lpstr>Festivals and Holidays</vt:lpstr>
      <vt:lpstr>Current Events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Western Africa</dc:title>
  <dc:creator>Kristin Parrish</dc:creator>
  <cp:lastModifiedBy>Kristin Parrish</cp:lastModifiedBy>
  <cp:revision>17</cp:revision>
  <dcterms:created xsi:type="dcterms:W3CDTF">2020-04-27T00:06:50Z</dcterms:created>
  <dcterms:modified xsi:type="dcterms:W3CDTF">2023-07-18T17:15:50Z</dcterms:modified>
</cp:coreProperties>
</file>