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440" r:id="rId7"/>
    <p:sldId id="441" r:id="rId8"/>
    <p:sldId id="442" r:id="rId9"/>
    <p:sldId id="443" r:id="rId10"/>
    <p:sldId id="261" r:id="rId11"/>
    <p:sldId id="262" r:id="rId12"/>
    <p:sldId id="263" r:id="rId13"/>
    <p:sldId id="264" r:id="rId14"/>
    <p:sldId id="265" r:id="rId15"/>
    <p:sldId id="447" r:id="rId16"/>
    <p:sldId id="444" r:id="rId17"/>
    <p:sldId id="445" r:id="rId18"/>
    <p:sldId id="446" r:id="rId19"/>
    <p:sldId id="279" r:id="rId20"/>
    <p:sldId id="280" r:id="rId21"/>
    <p:sldId id="266" r:id="rId22"/>
    <p:sldId id="267" r:id="rId23"/>
    <p:sldId id="283" r:id="rId24"/>
    <p:sldId id="268" r:id="rId25"/>
    <p:sldId id="269" r:id="rId26"/>
    <p:sldId id="270" r:id="rId27"/>
    <p:sldId id="271" r:id="rId28"/>
    <p:sldId id="272" r:id="rId29"/>
    <p:sldId id="273" r:id="rId30"/>
    <p:sldId id="281" r:id="rId31"/>
    <p:sldId id="274" r:id="rId32"/>
    <p:sldId id="275" r:id="rId33"/>
    <p:sldId id="276" r:id="rId34"/>
    <p:sldId id="284" r:id="rId35"/>
    <p:sldId id="285" r:id="rId36"/>
    <p:sldId id="451" r:id="rId37"/>
    <p:sldId id="452" r:id="rId38"/>
    <p:sldId id="286" r:id="rId39"/>
    <p:sldId id="287" r:id="rId40"/>
    <p:sldId id="453" r:id="rId41"/>
    <p:sldId id="288" r:id="rId42"/>
    <p:sldId id="289" r:id="rId43"/>
    <p:sldId id="290" r:id="rId44"/>
    <p:sldId id="291" r:id="rId45"/>
    <p:sldId id="292" r:id="rId46"/>
    <p:sldId id="448" r:id="rId47"/>
    <p:sldId id="449" r:id="rId48"/>
    <p:sldId id="450" r:id="rId49"/>
    <p:sldId id="293" r:id="rId50"/>
    <p:sldId id="294" r:id="rId51"/>
    <p:sldId id="295" r:id="rId52"/>
    <p:sldId id="297" r:id="rId53"/>
    <p:sldId id="298" r:id="rId54"/>
    <p:sldId id="299" r:id="rId55"/>
    <p:sldId id="300" r:id="rId56"/>
    <p:sldId id="301" r:id="rId57"/>
    <p:sldId id="302" r:id="rId58"/>
    <p:sldId id="303" r:id="rId59"/>
    <p:sldId id="304" r:id="rId60"/>
    <p:sldId id="305" r:id="rId61"/>
    <p:sldId id="306" r:id="rId62"/>
    <p:sldId id="307" r:id="rId63"/>
    <p:sldId id="310" r:id="rId64"/>
    <p:sldId id="311" r:id="rId65"/>
    <p:sldId id="456" r:id="rId66"/>
    <p:sldId id="457" r:id="rId67"/>
    <p:sldId id="312" r:id="rId68"/>
    <p:sldId id="313" r:id="rId69"/>
    <p:sldId id="314" r:id="rId70"/>
    <p:sldId id="315" r:id="rId71"/>
    <p:sldId id="316" r:id="rId72"/>
    <p:sldId id="317" r:id="rId73"/>
    <p:sldId id="318" r:id="rId74"/>
    <p:sldId id="454" r:id="rId75"/>
    <p:sldId id="455" r:id="rId76"/>
    <p:sldId id="459" r:id="rId77"/>
    <p:sldId id="319" r:id="rId78"/>
    <p:sldId id="320" r:id="rId79"/>
    <p:sldId id="321" r:id="rId80"/>
    <p:sldId id="323" r:id="rId81"/>
    <p:sldId id="324" r:id="rId82"/>
    <p:sldId id="325" r:id="rId83"/>
    <p:sldId id="458" r:id="rId84"/>
    <p:sldId id="326" r:id="rId85"/>
    <p:sldId id="327" r:id="rId86"/>
    <p:sldId id="328" r:id="rId87"/>
    <p:sldId id="329" r:id="rId88"/>
    <p:sldId id="330" r:id="rId89"/>
    <p:sldId id="331" r:id="rId90"/>
    <p:sldId id="332" r:id="rId91"/>
    <p:sldId id="333" r:id="rId92"/>
    <p:sldId id="336" r:id="rId93"/>
    <p:sldId id="337" r:id="rId94"/>
    <p:sldId id="460" r:id="rId95"/>
    <p:sldId id="338" r:id="rId96"/>
    <p:sldId id="339" r:id="rId97"/>
    <p:sldId id="461" r:id="rId98"/>
    <p:sldId id="462" r:id="rId99"/>
    <p:sldId id="463" r:id="rId100"/>
    <p:sldId id="465" r:id="rId101"/>
    <p:sldId id="340" r:id="rId102"/>
    <p:sldId id="341" r:id="rId103"/>
    <p:sldId id="342" r:id="rId104"/>
    <p:sldId id="343" r:id="rId105"/>
    <p:sldId id="344" r:id="rId106"/>
    <p:sldId id="466" r:id="rId107"/>
    <p:sldId id="345" r:id="rId108"/>
    <p:sldId id="346" r:id="rId109"/>
    <p:sldId id="347" r:id="rId110"/>
    <p:sldId id="350" r:id="rId111"/>
    <p:sldId id="351" r:id="rId112"/>
    <p:sldId id="352" r:id="rId113"/>
    <p:sldId id="353" r:id="rId114"/>
    <p:sldId id="354" r:id="rId115"/>
    <p:sldId id="355" r:id="rId116"/>
    <p:sldId id="356" r:id="rId117"/>
    <p:sldId id="357" r:id="rId118"/>
    <p:sldId id="358" r:id="rId119"/>
    <p:sldId id="359" r:id="rId120"/>
    <p:sldId id="362" r:id="rId121"/>
    <p:sldId id="363" r:id="rId122"/>
    <p:sldId id="364" r:id="rId123"/>
    <p:sldId id="365" r:id="rId124"/>
    <p:sldId id="467" r:id="rId125"/>
    <p:sldId id="468" r:id="rId126"/>
    <p:sldId id="366" r:id="rId127"/>
    <p:sldId id="367" r:id="rId128"/>
    <p:sldId id="368" r:id="rId129"/>
    <p:sldId id="369" r:id="rId130"/>
    <p:sldId id="370" r:id="rId131"/>
    <p:sldId id="469" r:id="rId132"/>
    <p:sldId id="470" r:id="rId133"/>
    <p:sldId id="371" r:id="rId134"/>
    <p:sldId id="372" r:id="rId135"/>
    <p:sldId id="373" r:id="rId136"/>
    <p:sldId id="375" r:id="rId137"/>
    <p:sldId id="376" r:id="rId138"/>
    <p:sldId id="377" r:id="rId139"/>
    <p:sldId id="378" r:id="rId140"/>
    <p:sldId id="379" r:id="rId141"/>
    <p:sldId id="380" r:id="rId142"/>
    <p:sldId id="381" r:id="rId143"/>
    <p:sldId id="382" r:id="rId144"/>
    <p:sldId id="383" r:id="rId145"/>
    <p:sldId id="384" r:id="rId146"/>
    <p:sldId id="385" r:id="rId147"/>
    <p:sldId id="388" r:id="rId148"/>
    <p:sldId id="389" r:id="rId149"/>
    <p:sldId id="471" r:id="rId150"/>
    <p:sldId id="390" r:id="rId151"/>
    <p:sldId id="414" r:id="rId152"/>
    <p:sldId id="415" r:id="rId153"/>
    <p:sldId id="416" r:id="rId154"/>
    <p:sldId id="417" r:id="rId155"/>
    <p:sldId id="472" r:id="rId156"/>
    <p:sldId id="473" r:id="rId157"/>
    <p:sldId id="418" r:id="rId158"/>
    <p:sldId id="419" r:id="rId159"/>
    <p:sldId id="420" r:id="rId160"/>
    <p:sldId id="421" r:id="rId161"/>
    <p:sldId id="422" r:id="rId162"/>
    <p:sldId id="423" r:id="rId163"/>
    <p:sldId id="424" r:id="rId164"/>
    <p:sldId id="425" r:id="rId16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35" autoAdjust="0"/>
    <p:restoredTop sz="94660"/>
  </p:normalViewPr>
  <p:slideViewPr>
    <p:cSldViewPr snapToGrid="0">
      <p:cViewPr varScale="1">
        <p:scale>
          <a:sx n="40" d="100"/>
          <a:sy n="40" d="100"/>
        </p:scale>
        <p:origin x="36" y="8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57F9C-36EC-45FF-92E9-95058A06102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A58A701-ACC9-47C5-B21B-DBD9774AD25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B17501A-F49B-4DE3-81C9-7FF14A1AA0AF}"/>
              </a:ext>
            </a:extLst>
          </p:cNvPr>
          <p:cNvSpPr>
            <a:spLocks noGrp="1"/>
          </p:cNvSpPr>
          <p:nvPr>
            <p:ph type="dt" sz="half" idx="10"/>
          </p:nvPr>
        </p:nvSpPr>
        <p:spPr/>
        <p:txBody>
          <a:bodyPr/>
          <a:lstStyle/>
          <a:p>
            <a:fld id="{7DBE31A5-EBE1-46FF-B7DD-5FB324F5647F}" type="datetimeFigureOut">
              <a:rPr lang="en-US" smtClean="0"/>
              <a:t>7/12/2023</a:t>
            </a:fld>
            <a:endParaRPr lang="en-US"/>
          </a:p>
        </p:txBody>
      </p:sp>
      <p:sp>
        <p:nvSpPr>
          <p:cNvPr id="5" name="Footer Placeholder 4">
            <a:extLst>
              <a:ext uri="{FF2B5EF4-FFF2-40B4-BE49-F238E27FC236}">
                <a16:creationId xmlns:a16="http://schemas.microsoft.com/office/drawing/2014/main" id="{350EC61A-A369-4A54-A7CE-DC05D899FF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273939-7C54-4959-87B3-23E5B8FDF14D}"/>
              </a:ext>
            </a:extLst>
          </p:cNvPr>
          <p:cNvSpPr>
            <a:spLocks noGrp="1"/>
          </p:cNvSpPr>
          <p:nvPr>
            <p:ph type="sldNum" sz="quarter" idx="12"/>
          </p:nvPr>
        </p:nvSpPr>
        <p:spPr/>
        <p:txBody>
          <a:bodyPr/>
          <a:lstStyle/>
          <a:p>
            <a:fld id="{19F01266-01FE-4DB8-A0CA-4FA22EDEE477}" type="slidenum">
              <a:rPr lang="en-US" smtClean="0"/>
              <a:t>‹#›</a:t>
            </a:fld>
            <a:endParaRPr lang="en-US"/>
          </a:p>
        </p:txBody>
      </p:sp>
    </p:spTree>
    <p:extLst>
      <p:ext uri="{BB962C8B-B14F-4D97-AF65-F5344CB8AC3E}">
        <p14:creationId xmlns:p14="http://schemas.microsoft.com/office/powerpoint/2010/main" val="413412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8A36A1-FC43-493F-9B6C-477AA6D20CF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BE79DA9-38A5-4F89-AD7D-8DAE685C2CC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02549C-819E-4928-9288-646CF1DDF64B}"/>
              </a:ext>
            </a:extLst>
          </p:cNvPr>
          <p:cNvSpPr>
            <a:spLocks noGrp="1"/>
          </p:cNvSpPr>
          <p:nvPr>
            <p:ph type="dt" sz="half" idx="10"/>
          </p:nvPr>
        </p:nvSpPr>
        <p:spPr/>
        <p:txBody>
          <a:bodyPr/>
          <a:lstStyle/>
          <a:p>
            <a:fld id="{7DBE31A5-EBE1-46FF-B7DD-5FB324F5647F}" type="datetimeFigureOut">
              <a:rPr lang="en-US" smtClean="0"/>
              <a:t>7/12/2023</a:t>
            </a:fld>
            <a:endParaRPr lang="en-US"/>
          </a:p>
        </p:txBody>
      </p:sp>
      <p:sp>
        <p:nvSpPr>
          <p:cNvPr id="5" name="Footer Placeholder 4">
            <a:extLst>
              <a:ext uri="{FF2B5EF4-FFF2-40B4-BE49-F238E27FC236}">
                <a16:creationId xmlns:a16="http://schemas.microsoft.com/office/drawing/2014/main" id="{40AAA1A7-C981-466B-8321-3F1A01B158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9FD1A2-E4A0-44B7-B0D4-E5451BF8C426}"/>
              </a:ext>
            </a:extLst>
          </p:cNvPr>
          <p:cNvSpPr>
            <a:spLocks noGrp="1"/>
          </p:cNvSpPr>
          <p:nvPr>
            <p:ph type="sldNum" sz="quarter" idx="12"/>
          </p:nvPr>
        </p:nvSpPr>
        <p:spPr/>
        <p:txBody>
          <a:bodyPr/>
          <a:lstStyle/>
          <a:p>
            <a:fld id="{19F01266-01FE-4DB8-A0CA-4FA22EDEE477}" type="slidenum">
              <a:rPr lang="en-US" smtClean="0"/>
              <a:t>‹#›</a:t>
            </a:fld>
            <a:endParaRPr lang="en-US"/>
          </a:p>
        </p:txBody>
      </p:sp>
    </p:spTree>
    <p:extLst>
      <p:ext uri="{BB962C8B-B14F-4D97-AF65-F5344CB8AC3E}">
        <p14:creationId xmlns:p14="http://schemas.microsoft.com/office/powerpoint/2010/main" val="176514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AEE6C5E-16BB-432E-A89C-8BBD235E8B8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F53AE11-6F06-4ED9-B74C-7FB86772282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E8976F-B77B-4FBF-8BB5-5DA40E068E8C}"/>
              </a:ext>
            </a:extLst>
          </p:cNvPr>
          <p:cNvSpPr>
            <a:spLocks noGrp="1"/>
          </p:cNvSpPr>
          <p:nvPr>
            <p:ph type="dt" sz="half" idx="10"/>
          </p:nvPr>
        </p:nvSpPr>
        <p:spPr/>
        <p:txBody>
          <a:bodyPr/>
          <a:lstStyle/>
          <a:p>
            <a:fld id="{7DBE31A5-EBE1-46FF-B7DD-5FB324F5647F}" type="datetimeFigureOut">
              <a:rPr lang="en-US" smtClean="0"/>
              <a:t>7/12/2023</a:t>
            </a:fld>
            <a:endParaRPr lang="en-US"/>
          </a:p>
        </p:txBody>
      </p:sp>
      <p:sp>
        <p:nvSpPr>
          <p:cNvPr id="5" name="Footer Placeholder 4">
            <a:extLst>
              <a:ext uri="{FF2B5EF4-FFF2-40B4-BE49-F238E27FC236}">
                <a16:creationId xmlns:a16="http://schemas.microsoft.com/office/drawing/2014/main" id="{A5A9C374-8B26-4A34-AB65-F05E133ADD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AF4157-97D1-45A2-B892-29B559A39E1F}"/>
              </a:ext>
            </a:extLst>
          </p:cNvPr>
          <p:cNvSpPr>
            <a:spLocks noGrp="1"/>
          </p:cNvSpPr>
          <p:nvPr>
            <p:ph type="sldNum" sz="quarter" idx="12"/>
          </p:nvPr>
        </p:nvSpPr>
        <p:spPr/>
        <p:txBody>
          <a:bodyPr/>
          <a:lstStyle/>
          <a:p>
            <a:fld id="{19F01266-01FE-4DB8-A0CA-4FA22EDEE477}" type="slidenum">
              <a:rPr lang="en-US" smtClean="0"/>
              <a:t>‹#›</a:t>
            </a:fld>
            <a:endParaRPr lang="en-US"/>
          </a:p>
        </p:txBody>
      </p:sp>
    </p:spTree>
    <p:extLst>
      <p:ext uri="{BB962C8B-B14F-4D97-AF65-F5344CB8AC3E}">
        <p14:creationId xmlns:p14="http://schemas.microsoft.com/office/powerpoint/2010/main" val="343398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0B6D4-0FC9-4F55-850B-38231BD575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7DA704A-2B56-46FF-BBCC-07A09CA9974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38691A-782F-47A8-BFD5-F2D4C38CC634}"/>
              </a:ext>
            </a:extLst>
          </p:cNvPr>
          <p:cNvSpPr>
            <a:spLocks noGrp="1"/>
          </p:cNvSpPr>
          <p:nvPr>
            <p:ph type="dt" sz="half" idx="10"/>
          </p:nvPr>
        </p:nvSpPr>
        <p:spPr/>
        <p:txBody>
          <a:bodyPr/>
          <a:lstStyle/>
          <a:p>
            <a:fld id="{7DBE31A5-EBE1-46FF-B7DD-5FB324F5647F}" type="datetimeFigureOut">
              <a:rPr lang="en-US" smtClean="0"/>
              <a:t>7/12/2023</a:t>
            </a:fld>
            <a:endParaRPr lang="en-US"/>
          </a:p>
        </p:txBody>
      </p:sp>
      <p:sp>
        <p:nvSpPr>
          <p:cNvPr id="5" name="Footer Placeholder 4">
            <a:extLst>
              <a:ext uri="{FF2B5EF4-FFF2-40B4-BE49-F238E27FC236}">
                <a16:creationId xmlns:a16="http://schemas.microsoft.com/office/drawing/2014/main" id="{B3037657-E4AA-4F3E-8585-AAA210B9E9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3A00FD-EFEE-4B25-ADDE-31D74B9DE232}"/>
              </a:ext>
            </a:extLst>
          </p:cNvPr>
          <p:cNvSpPr>
            <a:spLocks noGrp="1"/>
          </p:cNvSpPr>
          <p:nvPr>
            <p:ph type="sldNum" sz="quarter" idx="12"/>
          </p:nvPr>
        </p:nvSpPr>
        <p:spPr/>
        <p:txBody>
          <a:bodyPr/>
          <a:lstStyle/>
          <a:p>
            <a:fld id="{19F01266-01FE-4DB8-A0CA-4FA22EDEE477}" type="slidenum">
              <a:rPr lang="en-US" smtClean="0"/>
              <a:t>‹#›</a:t>
            </a:fld>
            <a:endParaRPr lang="en-US"/>
          </a:p>
        </p:txBody>
      </p:sp>
    </p:spTree>
    <p:extLst>
      <p:ext uri="{BB962C8B-B14F-4D97-AF65-F5344CB8AC3E}">
        <p14:creationId xmlns:p14="http://schemas.microsoft.com/office/powerpoint/2010/main" val="1651228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C1F4F3-AFD0-4C11-A70E-CBB88050AF4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09C0D08-0886-4957-BFBD-C561853F8AC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BB781A3-8465-49E0-B10F-DD78A943BBF7}"/>
              </a:ext>
            </a:extLst>
          </p:cNvPr>
          <p:cNvSpPr>
            <a:spLocks noGrp="1"/>
          </p:cNvSpPr>
          <p:nvPr>
            <p:ph type="dt" sz="half" idx="10"/>
          </p:nvPr>
        </p:nvSpPr>
        <p:spPr/>
        <p:txBody>
          <a:bodyPr/>
          <a:lstStyle/>
          <a:p>
            <a:fld id="{7DBE31A5-EBE1-46FF-B7DD-5FB324F5647F}" type="datetimeFigureOut">
              <a:rPr lang="en-US" smtClean="0"/>
              <a:t>7/12/2023</a:t>
            </a:fld>
            <a:endParaRPr lang="en-US"/>
          </a:p>
        </p:txBody>
      </p:sp>
      <p:sp>
        <p:nvSpPr>
          <p:cNvPr id="5" name="Footer Placeholder 4">
            <a:extLst>
              <a:ext uri="{FF2B5EF4-FFF2-40B4-BE49-F238E27FC236}">
                <a16:creationId xmlns:a16="http://schemas.microsoft.com/office/drawing/2014/main" id="{F5907A1D-0743-485D-869C-D305141841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3607C4-C4D7-40A9-BB0C-DF594F7B1DD4}"/>
              </a:ext>
            </a:extLst>
          </p:cNvPr>
          <p:cNvSpPr>
            <a:spLocks noGrp="1"/>
          </p:cNvSpPr>
          <p:nvPr>
            <p:ph type="sldNum" sz="quarter" idx="12"/>
          </p:nvPr>
        </p:nvSpPr>
        <p:spPr/>
        <p:txBody>
          <a:bodyPr/>
          <a:lstStyle/>
          <a:p>
            <a:fld id="{19F01266-01FE-4DB8-A0CA-4FA22EDEE477}" type="slidenum">
              <a:rPr lang="en-US" smtClean="0"/>
              <a:t>‹#›</a:t>
            </a:fld>
            <a:endParaRPr lang="en-US"/>
          </a:p>
        </p:txBody>
      </p:sp>
    </p:spTree>
    <p:extLst>
      <p:ext uri="{BB962C8B-B14F-4D97-AF65-F5344CB8AC3E}">
        <p14:creationId xmlns:p14="http://schemas.microsoft.com/office/powerpoint/2010/main" val="1449575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011176-4C5B-4FA0-B928-80D50AFC5BE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C1AB1B-B3D7-460A-A528-191193CD8EA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9A1B91F-4A35-4506-89C0-15A904AA844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C33FEA7-BE09-44A4-8BFD-208D6B1E4662}"/>
              </a:ext>
            </a:extLst>
          </p:cNvPr>
          <p:cNvSpPr>
            <a:spLocks noGrp="1"/>
          </p:cNvSpPr>
          <p:nvPr>
            <p:ph type="dt" sz="half" idx="10"/>
          </p:nvPr>
        </p:nvSpPr>
        <p:spPr/>
        <p:txBody>
          <a:bodyPr/>
          <a:lstStyle/>
          <a:p>
            <a:fld id="{7DBE31A5-EBE1-46FF-B7DD-5FB324F5647F}" type="datetimeFigureOut">
              <a:rPr lang="en-US" smtClean="0"/>
              <a:t>7/12/2023</a:t>
            </a:fld>
            <a:endParaRPr lang="en-US"/>
          </a:p>
        </p:txBody>
      </p:sp>
      <p:sp>
        <p:nvSpPr>
          <p:cNvPr id="6" name="Footer Placeholder 5">
            <a:extLst>
              <a:ext uri="{FF2B5EF4-FFF2-40B4-BE49-F238E27FC236}">
                <a16:creationId xmlns:a16="http://schemas.microsoft.com/office/drawing/2014/main" id="{DCF3695E-793E-4B7A-850D-39ECB98022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A0629D-8024-4257-8DC4-4ACE186BEF3F}"/>
              </a:ext>
            </a:extLst>
          </p:cNvPr>
          <p:cNvSpPr>
            <a:spLocks noGrp="1"/>
          </p:cNvSpPr>
          <p:nvPr>
            <p:ph type="sldNum" sz="quarter" idx="12"/>
          </p:nvPr>
        </p:nvSpPr>
        <p:spPr/>
        <p:txBody>
          <a:bodyPr/>
          <a:lstStyle/>
          <a:p>
            <a:fld id="{19F01266-01FE-4DB8-A0CA-4FA22EDEE477}" type="slidenum">
              <a:rPr lang="en-US" smtClean="0"/>
              <a:t>‹#›</a:t>
            </a:fld>
            <a:endParaRPr lang="en-US"/>
          </a:p>
        </p:txBody>
      </p:sp>
    </p:spTree>
    <p:extLst>
      <p:ext uri="{BB962C8B-B14F-4D97-AF65-F5344CB8AC3E}">
        <p14:creationId xmlns:p14="http://schemas.microsoft.com/office/powerpoint/2010/main" val="1901190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363C5-82CF-492E-B0BA-A083491D1DB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F234FB6-4CF6-48E9-85E3-8DFD8340F60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36F6080-0BF6-4F44-8C5C-C4AF1DEE7D8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66CD00-6766-457A-A7ED-8C6E059CB9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7744242-B63C-4764-8D8E-68DE0DF04D5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7BEF3F9-AA39-4B20-9848-06E2ADB24375}"/>
              </a:ext>
            </a:extLst>
          </p:cNvPr>
          <p:cNvSpPr>
            <a:spLocks noGrp="1"/>
          </p:cNvSpPr>
          <p:nvPr>
            <p:ph type="dt" sz="half" idx="10"/>
          </p:nvPr>
        </p:nvSpPr>
        <p:spPr/>
        <p:txBody>
          <a:bodyPr/>
          <a:lstStyle/>
          <a:p>
            <a:fld id="{7DBE31A5-EBE1-46FF-B7DD-5FB324F5647F}" type="datetimeFigureOut">
              <a:rPr lang="en-US" smtClean="0"/>
              <a:t>7/12/2023</a:t>
            </a:fld>
            <a:endParaRPr lang="en-US"/>
          </a:p>
        </p:txBody>
      </p:sp>
      <p:sp>
        <p:nvSpPr>
          <p:cNvPr id="8" name="Footer Placeholder 7">
            <a:extLst>
              <a:ext uri="{FF2B5EF4-FFF2-40B4-BE49-F238E27FC236}">
                <a16:creationId xmlns:a16="http://schemas.microsoft.com/office/drawing/2014/main" id="{A7D37A50-85FE-4C88-BE09-A1911C6FE16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37C9AE7-C9F6-4C91-B123-963FEDAD3CAE}"/>
              </a:ext>
            </a:extLst>
          </p:cNvPr>
          <p:cNvSpPr>
            <a:spLocks noGrp="1"/>
          </p:cNvSpPr>
          <p:nvPr>
            <p:ph type="sldNum" sz="quarter" idx="12"/>
          </p:nvPr>
        </p:nvSpPr>
        <p:spPr/>
        <p:txBody>
          <a:bodyPr/>
          <a:lstStyle/>
          <a:p>
            <a:fld id="{19F01266-01FE-4DB8-A0CA-4FA22EDEE477}" type="slidenum">
              <a:rPr lang="en-US" smtClean="0"/>
              <a:t>‹#›</a:t>
            </a:fld>
            <a:endParaRPr lang="en-US"/>
          </a:p>
        </p:txBody>
      </p:sp>
    </p:spTree>
    <p:extLst>
      <p:ext uri="{BB962C8B-B14F-4D97-AF65-F5344CB8AC3E}">
        <p14:creationId xmlns:p14="http://schemas.microsoft.com/office/powerpoint/2010/main" val="8560147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22AA7-DC07-4439-B042-E4A4F1C2FFF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9C7D20A-00BF-490D-B3F5-470F1075E530}"/>
              </a:ext>
            </a:extLst>
          </p:cNvPr>
          <p:cNvSpPr>
            <a:spLocks noGrp="1"/>
          </p:cNvSpPr>
          <p:nvPr>
            <p:ph type="dt" sz="half" idx="10"/>
          </p:nvPr>
        </p:nvSpPr>
        <p:spPr/>
        <p:txBody>
          <a:bodyPr/>
          <a:lstStyle/>
          <a:p>
            <a:fld id="{7DBE31A5-EBE1-46FF-B7DD-5FB324F5647F}" type="datetimeFigureOut">
              <a:rPr lang="en-US" smtClean="0"/>
              <a:t>7/12/2023</a:t>
            </a:fld>
            <a:endParaRPr lang="en-US"/>
          </a:p>
        </p:txBody>
      </p:sp>
      <p:sp>
        <p:nvSpPr>
          <p:cNvPr id="4" name="Footer Placeholder 3">
            <a:extLst>
              <a:ext uri="{FF2B5EF4-FFF2-40B4-BE49-F238E27FC236}">
                <a16:creationId xmlns:a16="http://schemas.microsoft.com/office/drawing/2014/main" id="{53791300-7CF4-4C9D-9FF5-F47094F4378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359F882-7837-4F5E-BE62-6A3F8EEC3E9F}"/>
              </a:ext>
            </a:extLst>
          </p:cNvPr>
          <p:cNvSpPr>
            <a:spLocks noGrp="1"/>
          </p:cNvSpPr>
          <p:nvPr>
            <p:ph type="sldNum" sz="quarter" idx="12"/>
          </p:nvPr>
        </p:nvSpPr>
        <p:spPr/>
        <p:txBody>
          <a:bodyPr/>
          <a:lstStyle/>
          <a:p>
            <a:fld id="{19F01266-01FE-4DB8-A0CA-4FA22EDEE477}" type="slidenum">
              <a:rPr lang="en-US" smtClean="0"/>
              <a:t>‹#›</a:t>
            </a:fld>
            <a:endParaRPr lang="en-US"/>
          </a:p>
        </p:txBody>
      </p:sp>
    </p:spTree>
    <p:extLst>
      <p:ext uri="{BB962C8B-B14F-4D97-AF65-F5344CB8AC3E}">
        <p14:creationId xmlns:p14="http://schemas.microsoft.com/office/powerpoint/2010/main" val="2916310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3869BF-0DFB-410B-AEC0-3D0B3029C1B7}"/>
              </a:ext>
            </a:extLst>
          </p:cNvPr>
          <p:cNvSpPr>
            <a:spLocks noGrp="1"/>
          </p:cNvSpPr>
          <p:nvPr>
            <p:ph type="dt" sz="half" idx="10"/>
          </p:nvPr>
        </p:nvSpPr>
        <p:spPr/>
        <p:txBody>
          <a:bodyPr/>
          <a:lstStyle/>
          <a:p>
            <a:fld id="{7DBE31A5-EBE1-46FF-B7DD-5FB324F5647F}" type="datetimeFigureOut">
              <a:rPr lang="en-US" smtClean="0"/>
              <a:t>7/12/2023</a:t>
            </a:fld>
            <a:endParaRPr lang="en-US"/>
          </a:p>
        </p:txBody>
      </p:sp>
      <p:sp>
        <p:nvSpPr>
          <p:cNvPr id="3" name="Footer Placeholder 2">
            <a:extLst>
              <a:ext uri="{FF2B5EF4-FFF2-40B4-BE49-F238E27FC236}">
                <a16:creationId xmlns:a16="http://schemas.microsoft.com/office/drawing/2014/main" id="{4D6B8D58-06E9-4EDF-9117-8B514EAB957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34FFC80-7696-41F6-B5E1-C33D749ABE87}"/>
              </a:ext>
            </a:extLst>
          </p:cNvPr>
          <p:cNvSpPr>
            <a:spLocks noGrp="1"/>
          </p:cNvSpPr>
          <p:nvPr>
            <p:ph type="sldNum" sz="quarter" idx="12"/>
          </p:nvPr>
        </p:nvSpPr>
        <p:spPr/>
        <p:txBody>
          <a:bodyPr/>
          <a:lstStyle/>
          <a:p>
            <a:fld id="{19F01266-01FE-4DB8-A0CA-4FA22EDEE477}" type="slidenum">
              <a:rPr lang="en-US" smtClean="0"/>
              <a:t>‹#›</a:t>
            </a:fld>
            <a:endParaRPr lang="en-US"/>
          </a:p>
        </p:txBody>
      </p:sp>
    </p:spTree>
    <p:extLst>
      <p:ext uri="{BB962C8B-B14F-4D97-AF65-F5344CB8AC3E}">
        <p14:creationId xmlns:p14="http://schemas.microsoft.com/office/powerpoint/2010/main" val="4675530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15D7E-E869-4D84-ABEF-F990DD555E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6A07B0-2334-43CB-B84A-546B765656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8A47196-A47C-4063-AAE3-7CB4227448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917452C-27EF-43E7-804C-B7154F4A1B02}"/>
              </a:ext>
            </a:extLst>
          </p:cNvPr>
          <p:cNvSpPr>
            <a:spLocks noGrp="1"/>
          </p:cNvSpPr>
          <p:nvPr>
            <p:ph type="dt" sz="half" idx="10"/>
          </p:nvPr>
        </p:nvSpPr>
        <p:spPr/>
        <p:txBody>
          <a:bodyPr/>
          <a:lstStyle/>
          <a:p>
            <a:fld id="{7DBE31A5-EBE1-46FF-B7DD-5FB324F5647F}" type="datetimeFigureOut">
              <a:rPr lang="en-US" smtClean="0"/>
              <a:t>7/12/2023</a:t>
            </a:fld>
            <a:endParaRPr lang="en-US"/>
          </a:p>
        </p:txBody>
      </p:sp>
      <p:sp>
        <p:nvSpPr>
          <p:cNvPr id="6" name="Footer Placeholder 5">
            <a:extLst>
              <a:ext uri="{FF2B5EF4-FFF2-40B4-BE49-F238E27FC236}">
                <a16:creationId xmlns:a16="http://schemas.microsoft.com/office/drawing/2014/main" id="{C6E6BFA4-14CE-4AB0-A0C5-3360E3B0D3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0DFF40-B4B0-421F-A34E-80705240C4D6}"/>
              </a:ext>
            </a:extLst>
          </p:cNvPr>
          <p:cNvSpPr>
            <a:spLocks noGrp="1"/>
          </p:cNvSpPr>
          <p:nvPr>
            <p:ph type="sldNum" sz="quarter" idx="12"/>
          </p:nvPr>
        </p:nvSpPr>
        <p:spPr/>
        <p:txBody>
          <a:bodyPr/>
          <a:lstStyle/>
          <a:p>
            <a:fld id="{19F01266-01FE-4DB8-A0CA-4FA22EDEE477}" type="slidenum">
              <a:rPr lang="en-US" smtClean="0"/>
              <a:t>‹#›</a:t>
            </a:fld>
            <a:endParaRPr lang="en-US"/>
          </a:p>
        </p:txBody>
      </p:sp>
    </p:spTree>
    <p:extLst>
      <p:ext uri="{BB962C8B-B14F-4D97-AF65-F5344CB8AC3E}">
        <p14:creationId xmlns:p14="http://schemas.microsoft.com/office/powerpoint/2010/main" val="21802637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91AF5-DE52-472E-98C8-E5CE3CB806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7C81DD1-F744-4E99-8713-8D0ADC2A6B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2FBF6DD-1C78-4246-9043-4E7A91B6CE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9615AE-D4A0-4120-B0CF-5A48E7F08B95}"/>
              </a:ext>
            </a:extLst>
          </p:cNvPr>
          <p:cNvSpPr>
            <a:spLocks noGrp="1"/>
          </p:cNvSpPr>
          <p:nvPr>
            <p:ph type="dt" sz="half" idx="10"/>
          </p:nvPr>
        </p:nvSpPr>
        <p:spPr/>
        <p:txBody>
          <a:bodyPr/>
          <a:lstStyle/>
          <a:p>
            <a:fld id="{7DBE31A5-EBE1-46FF-B7DD-5FB324F5647F}" type="datetimeFigureOut">
              <a:rPr lang="en-US" smtClean="0"/>
              <a:t>7/12/2023</a:t>
            </a:fld>
            <a:endParaRPr lang="en-US"/>
          </a:p>
        </p:txBody>
      </p:sp>
      <p:sp>
        <p:nvSpPr>
          <p:cNvPr id="6" name="Footer Placeholder 5">
            <a:extLst>
              <a:ext uri="{FF2B5EF4-FFF2-40B4-BE49-F238E27FC236}">
                <a16:creationId xmlns:a16="http://schemas.microsoft.com/office/drawing/2014/main" id="{F805D0CD-FB38-4169-A645-AC585AB003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10EA1E5-4AF8-4A13-A1B7-A1D4E2BF2575}"/>
              </a:ext>
            </a:extLst>
          </p:cNvPr>
          <p:cNvSpPr>
            <a:spLocks noGrp="1"/>
          </p:cNvSpPr>
          <p:nvPr>
            <p:ph type="sldNum" sz="quarter" idx="12"/>
          </p:nvPr>
        </p:nvSpPr>
        <p:spPr/>
        <p:txBody>
          <a:bodyPr/>
          <a:lstStyle/>
          <a:p>
            <a:fld id="{19F01266-01FE-4DB8-A0CA-4FA22EDEE477}" type="slidenum">
              <a:rPr lang="en-US" smtClean="0"/>
              <a:t>‹#›</a:t>
            </a:fld>
            <a:endParaRPr lang="en-US"/>
          </a:p>
        </p:txBody>
      </p:sp>
    </p:spTree>
    <p:extLst>
      <p:ext uri="{BB962C8B-B14F-4D97-AF65-F5344CB8AC3E}">
        <p14:creationId xmlns:p14="http://schemas.microsoft.com/office/powerpoint/2010/main" val="39697866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1092F0E-E295-4EA8-8062-9CDED76C54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C7F79B3-39C5-4421-8DC3-D004F4FB2AA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95C02C-9D2F-4FDE-994D-9EF2B31F1A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BE31A5-EBE1-46FF-B7DD-5FB324F5647F}" type="datetimeFigureOut">
              <a:rPr lang="en-US" smtClean="0"/>
              <a:t>7/12/2023</a:t>
            </a:fld>
            <a:endParaRPr lang="en-US"/>
          </a:p>
        </p:txBody>
      </p:sp>
      <p:sp>
        <p:nvSpPr>
          <p:cNvPr id="5" name="Footer Placeholder 4">
            <a:extLst>
              <a:ext uri="{FF2B5EF4-FFF2-40B4-BE49-F238E27FC236}">
                <a16:creationId xmlns:a16="http://schemas.microsoft.com/office/drawing/2014/main" id="{98A0F396-408B-45A3-90E7-D32883C9AFD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9FC7BFC-73FB-4455-9A63-F3E8134A290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01266-01FE-4DB8-A0CA-4FA22EDEE477}" type="slidenum">
              <a:rPr lang="en-US" smtClean="0"/>
              <a:t>‹#›</a:t>
            </a:fld>
            <a:endParaRPr lang="en-US"/>
          </a:p>
        </p:txBody>
      </p:sp>
    </p:spTree>
    <p:extLst>
      <p:ext uri="{BB962C8B-B14F-4D97-AF65-F5344CB8AC3E}">
        <p14:creationId xmlns:p14="http://schemas.microsoft.com/office/powerpoint/2010/main" val="31300120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8.xml"/></Relationships>
</file>

<file path=ppt/slides/_rels/slide104.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hyperlink" Target="https://www.youtube.com/watch?v=w0-ct3KKkr4" TargetMode="Externa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2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8.xml"/></Relationships>
</file>

<file path=ppt/slides/_rels/slide129.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3" Type="http://schemas.openxmlformats.org/officeDocument/2006/relationships/hyperlink" Target="https://www.youtube.com/watch?v=CjJybtvMBL0" TargetMode="External"/><Relationship Id="rId2" Type="http://schemas.openxmlformats.org/officeDocument/2006/relationships/hyperlink" Target="https://www.youtube.com/watch?v=L-5oSYgYyic" TargetMode="Externa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hyperlink" Target="https://www.youtube.com/watch?v=uiAR5MMlDLY" TargetMode="Externa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image" Target="../media/image118.gif"/><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image" Target="../media/image119.gif"/><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8.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hyperlink" Target="https://www.youtube.com/watch?v=297klwcKKmI&amp;list=RDQMzzBooHmmdaU&amp;index=4" TargetMode="Externa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hyperlink" Target="https://www.youtube.com/watch?v=L2Xf0VsfTsw&amp;list=PL1YQz74y7W4hyO5lkXKaqvBMrl2ssb6DW" TargetMode="Externa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47.gif"/><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hyperlink" Target="https://www.youtube.com/watch?v=bpYFxLVUbsA" TargetMode="Externa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hyperlink" Target="https://www.kitabna.org/our-stories-our-libya.html" TargetMode="Externa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gif"/><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FB9F7-CA19-4796-A37A-D0E82068624F}"/>
              </a:ext>
            </a:extLst>
          </p:cNvPr>
          <p:cNvSpPr>
            <a:spLocks noGrp="1"/>
          </p:cNvSpPr>
          <p:nvPr>
            <p:ph type="ctrTitle"/>
          </p:nvPr>
        </p:nvSpPr>
        <p:spPr/>
        <p:txBody>
          <a:bodyPr/>
          <a:lstStyle/>
          <a:p>
            <a:r>
              <a:rPr lang="en-US" dirty="0"/>
              <a:t>Northern Africa</a:t>
            </a:r>
          </a:p>
        </p:txBody>
      </p:sp>
      <p:sp>
        <p:nvSpPr>
          <p:cNvPr id="3" name="Subtitle 2">
            <a:extLst>
              <a:ext uri="{FF2B5EF4-FFF2-40B4-BE49-F238E27FC236}">
                <a16:creationId xmlns:a16="http://schemas.microsoft.com/office/drawing/2014/main" id="{E5F88C55-B473-4CDD-8ABD-F7949D52AEC7}"/>
              </a:ext>
            </a:extLst>
          </p:cNvPr>
          <p:cNvSpPr>
            <a:spLocks noGrp="1"/>
          </p:cNvSpPr>
          <p:nvPr>
            <p:ph type="subTitle" idx="1"/>
          </p:nvPr>
        </p:nvSpPr>
        <p:spPr/>
        <p:txBody>
          <a:bodyPr/>
          <a:lstStyle/>
          <a:p>
            <a:r>
              <a:rPr lang="en-US" dirty="0"/>
              <a:t>Morocco, Algeria, Libya, Sudan, Tunisia, Western Sahara</a:t>
            </a:r>
          </a:p>
        </p:txBody>
      </p:sp>
    </p:spTree>
    <p:extLst>
      <p:ext uri="{BB962C8B-B14F-4D97-AF65-F5344CB8AC3E}">
        <p14:creationId xmlns:p14="http://schemas.microsoft.com/office/powerpoint/2010/main" val="24186441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Tropical climate with a warm, Mediterranean climate on the eastern coast. </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407050912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75" name="Rectangle 7174">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73FA95-567C-39FF-1CED-CC7EEDC576A7}"/>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3700"/>
              <a:t>Sanganeb National Park</a:t>
            </a:r>
          </a:p>
        </p:txBody>
      </p:sp>
      <p:grpSp>
        <p:nvGrpSpPr>
          <p:cNvPr id="7177" name="Group 7176">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7178" name="Rectangle 7177">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79" name="Rectangle 7178">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181" name="Rectangle 7180">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4589E20A-80E2-87EE-A528-CC659BF6FB38}"/>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r>
              <a:rPr lang="en-US" sz="2000"/>
              <a:t>Marine ecosystem.  Has impressive underwater vistas, reef formations, and wildlife.  Dolphins, sharkes, marine turtles, etc.   </a:t>
            </a:r>
          </a:p>
        </p:txBody>
      </p:sp>
      <p:sp>
        <p:nvSpPr>
          <p:cNvPr id="7183" name="Rectangle 7182">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85" name="Rectangle 7184">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0" name="Picture 2" descr="Sanganeb Marine National Park and Dungonab Bay – Mukkawar Island Marine National  Park - UNESCO World Heritage Centre">
            <a:extLst>
              <a:ext uri="{FF2B5EF4-FFF2-40B4-BE49-F238E27FC236}">
                <a16:creationId xmlns:a16="http://schemas.microsoft.com/office/drawing/2014/main" id="{D40C08D6-7805-B8FE-8670-7F78A2787048}"/>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4" b="3065"/>
          <a:stretch/>
        </p:blipFill>
        <p:spPr bwMode="auto">
          <a:xfrm>
            <a:off x="5977788" y="799352"/>
            <a:ext cx="5425410" cy="525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360723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Tropical in the south, arid desert in the north, rainy seasons throughout.  </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426006972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117AB3D3-3C9C-4DED-809A-78734805B8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793662" y="386930"/>
            <a:ext cx="10066122" cy="1298448"/>
          </a:xfrm>
        </p:spPr>
        <p:txBody>
          <a:bodyPr vert="horz" lIns="91440" tIns="45720" rIns="91440" bIns="45720" rtlCol="0" anchor="b">
            <a:normAutofit/>
          </a:bodyPr>
          <a:lstStyle/>
          <a:p>
            <a:r>
              <a:rPr lang="en-US" sz="4800"/>
              <a:t>Animals</a:t>
            </a:r>
          </a:p>
        </p:txBody>
      </p:sp>
      <p:sp>
        <p:nvSpPr>
          <p:cNvPr id="8201" name="Rectangle 8200">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03" name="Rectangle 8202">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793661" y="2599509"/>
            <a:ext cx="4530898" cy="3639450"/>
          </a:xfrm>
        </p:spPr>
        <p:txBody>
          <a:bodyPr vert="horz" lIns="91440" tIns="45720" rIns="91440" bIns="45720" rtlCol="0" anchor="ctr">
            <a:normAutofit/>
          </a:bodyPr>
          <a:lstStyle/>
          <a:p>
            <a:r>
              <a:rPr lang="en-US" sz="2000"/>
              <a:t>Lions</a:t>
            </a:r>
          </a:p>
          <a:p>
            <a:r>
              <a:rPr lang="en-US" sz="2000"/>
              <a:t>Leopards</a:t>
            </a:r>
          </a:p>
          <a:p>
            <a:r>
              <a:rPr lang="en-US" sz="2000"/>
              <a:t>Cheetahs</a:t>
            </a:r>
          </a:p>
          <a:p>
            <a:r>
              <a:rPr lang="en-US" sz="2000"/>
              <a:t>Elephants</a:t>
            </a:r>
          </a:p>
          <a:p>
            <a:r>
              <a:rPr lang="en-US" sz="2000"/>
              <a:t>Giraffes</a:t>
            </a:r>
          </a:p>
          <a:p>
            <a:r>
              <a:rPr lang="en-US" sz="2000"/>
              <a:t>Antelope</a:t>
            </a:r>
          </a:p>
          <a:p>
            <a:endParaRPr lang="en-US" sz="2000"/>
          </a:p>
          <a:p>
            <a:endParaRPr lang="en-US" sz="2000"/>
          </a:p>
        </p:txBody>
      </p:sp>
      <p:pic>
        <p:nvPicPr>
          <p:cNvPr id="8194" name="Picture 2" descr="South Sudan crisis creates 'wildlife refugees'">
            <a:extLst>
              <a:ext uri="{FF2B5EF4-FFF2-40B4-BE49-F238E27FC236}">
                <a16:creationId xmlns:a16="http://schemas.microsoft.com/office/drawing/2014/main" id="{161DB8FC-CFB3-B3CC-99DA-55F8122969B2}"/>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7442"/>
          <a:stretch/>
        </p:blipFill>
        <p:spPr bwMode="auto">
          <a:xfrm>
            <a:off x="5911532" y="2484255"/>
            <a:ext cx="5150277" cy="3714244"/>
          </a:xfrm>
          <a:prstGeom prst="rect">
            <a:avLst/>
          </a:prstGeom>
          <a:noFill/>
          <a:extLst>
            <a:ext uri="{909E8E84-426E-40DD-AFC4-6F175D3DCCD1}">
              <a14:hiddenFill xmlns:a14="http://schemas.microsoft.com/office/drawing/2010/main">
                <a:solidFill>
                  <a:srgbClr val="FFFFFF"/>
                </a:solidFill>
              </a14:hiddenFill>
            </a:ext>
          </a:extLst>
        </p:spPr>
      </p:pic>
      <p:sp>
        <p:nvSpPr>
          <p:cNvPr id="8205" name="Rectangle 8204">
            <a:extLst>
              <a:ext uri="{FF2B5EF4-FFF2-40B4-BE49-F238E27FC236}">
                <a16:creationId xmlns:a16="http://schemas.microsoft.com/office/drawing/2014/main" id="{E6995CE5-F890-4ABA-82A2-26507CE8D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580773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223" name="Rectangle 9222">
            <a:extLst>
              <a:ext uri="{FF2B5EF4-FFF2-40B4-BE49-F238E27FC236}">
                <a16:creationId xmlns:a16="http://schemas.microsoft.com/office/drawing/2014/main" id="{117AB3D3-3C9C-4DED-809A-78734805B8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793662" y="386930"/>
            <a:ext cx="10066122" cy="1298448"/>
          </a:xfrm>
        </p:spPr>
        <p:txBody>
          <a:bodyPr vert="horz" lIns="91440" tIns="45720" rIns="91440" bIns="45720" rtlCol="0" anchor="b">
            <a:normAutofit/>
          </a:bodyPr>
          <a:lstStyle/>
          <a:p>
            <a:r>
              <a:rPr lang="en-US" sz="4800"/>
              <a:t>Starving Animals</a:t>
            </a:r>
          </a:p>
        </p:txBody>
      </p:sp>
      <p:sp>
        <p:nvSpPr>
          <p:cNvPr id="9225" name="Rectangle 9224">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7" name="Rectangle 9226">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793661" y="2599509"/>
            <a:ext cx="4530898" cy="3639450"/>
          </a:xfrm>
        </p:spPr>
        <p:txBody>
          <a:bodyPr vert="horz" lIns="91440" tIns="45720" rIns="91440" bIns="45720" rtlCol="0" anchor="ctr">
            <a:normAutofit/>
          </a:bodyPr>
          <a:lstStyle/>
          <a:p>
            <a:pPr indent="-228600">
              <a:buFont typeface="Arial" panose="020B0604020202020204" pitchFamily="34" charset="0"/>
              <a:buChar char="•"/>
            </a:pPr>
            <a:r>
              <a:rPr lang="en-US" sz="2000" dirty="0"/>
              <a:t>Al-</a:t>
            </a:r>
            <a:r>
              <a:rPr lang="en-US" sz="2000" dirty="0" err="1"/>
              <a:t>Qurashi</a:t>
            </a:r>
            <a:r>
              <a:rPr lang="en-US" sz="2000" dirty="0"/>
              <a:t> Park in Khartoum, Sudan, was hit hard by the economic crisis in the country in 2020 and left the staff unable to feed the animals to the point of starvation.  </a:t>
            </a:r>
          </a:p>
        </p:txBody>
      </p:sp>
      <p:pic>
        <p:nvPicPr>
          <p:cNvPr id="9218" name="Picture 2" descr="In this Tuesday, Jan. 21 photo, a malnourished lion rests in a zoo in Khartoum, Sudan. With the staff at the destitute Al-Qurashi Park, as the zoo in Khartoum is known, unable to feed and look after the animals, many have died off or were evacuated, leaving only three skeletal lions. (AP Photo)">
            <a:extLst>
              <a:ext uri="{FF2B5EF4-FFF2-40B4-BE49-F238E27FC236}">
                <a16:creationId xmlns:a16="http://schemas.microsoft.com/office/drawing/2014/main" id="{72F85B74-2F79-92EF-D670-19E222BB5141}"/>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7787" b="-2"/>
          <a:stretch/>
        </p:blipFill>
        <p:spPr bwMode="auto">
          <a:xfrm>
            <a:off x="5911532" y="2484255"/>
            <a:ext cx="5150277" cy="3714244"/>
          </a:xfrm>
          <a:prstGeom prst="rect">
            <a:avLst/>
          </a:prstGeom>
          <a:noFill/>
          <a:extLst>
            <a:ext uri="{909E8E84-426E-40DD-AFC4-6F175D3DCCD1}">
              <a14:hiddenFill xmlns:a14="http://schemas.microsoft.com/office/drawing/2010/main">
                <a:solidFill>
                  <a:srgbClr val="FFFFFF"/>
                </a:solidFill>
              </a14:hiddenFill>
            </a:ext>
          </a:extLst>
        </p:spPr>
      </p:pic>
      <p:sp>
        <p:nvSpPr>
          <p:cNvPr id="9229" name="Rectangle 9228">
            <a:extLst>
              <a:ext uri="{FF2B5EF4-FFF2-40B4-BE49-F238E27FC236}">
                <a16:creationId xmlns:a16="http://schemas.microsoft.com/office/drawing/2014/main" id="{E6995CE5-F890-4ABA-82A2-26507CE8D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961393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47" name="Rectangle 10246">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Plants</a:t>
            </a:r>
          </a:p>
        </p:txBody>
      </p:sp>
      <p:sp>
        <p:nvSpPr>
          <p:cNvPr id="10249"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Acacia-used for medicine, baking ingredients, tools, woodwork, etc. </a:t>
            </a:r>
          </a:p>
          <a:p>
            <a:r>
              <a:rPr lang="en-US" sz="2200"/>
              <a:t>Coffee Arabica– produces coffee beans, seeds used as spices in many cuisines. </a:t>
            </a:r>
          </a:p>
          <a:p>
            <a:endParaRPr lang="en-US" sz="2200"/>
          </a:p>
        </p:txBody>
      </p:sp>
      <p:pic>
        <p:nvPicPr>
          <p:cNvPr id="10242" name="Picture 2" descr="A tree with yellow flowers&#10;&#10;Description automatically generated">
            <a:extLst>
              <a:ext uri="{FF2B5EF4-FFF2-40B4-BE49-F238E27FC236}">
                <a16:creationId xmlns:a16="http://schemas.microsoft.com/office/drawing/2014/main" id="{2846A7E3-F48D-8C24-3623-0F81B015C3E4}"/>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1730" r="1304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755055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History</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normAutofit fontScale="92500" lnSpcReduction="10000"/>
          </a:bodyPr>
          <a:lstStyle/>
          <a:p>
            <a:r>
              <a:rPr lang="en-US" dirty="0"/>
              <a:t>The first great empire was the Kushites.  Kush grew to the point that it even took over Egypt.  </a:t>
            </a:r>
          </a:p>
          <a:p>
            <a:r>
              <a:rPr lang="en-US" dirty="0"/>
              <a:t>It lasted in the area until 590 BC when the Egyptians were able to fight back. </a:t>
            </a:r>
          </a:p>
          <a:p>
            <a:r>
              <a:rPr lang="en-US" dirty="0"/>
              <a:t>The Kushites who fled Egypt moved to Meroe, where they created a new Kingdom called the Meroitic Kingdom, which lasted until the 4</a:t>
            </a:r>
            <a:r>
              <a:rPr lang="en-US" baseline="30000" dirty="0"/>
              <a:t>th</a:t>
            </a:r>
            <a:r>
              <a:rPr lang="en-US" dirty="0"/>
              <a:t> century (300AD) </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normAutofit fontScale="92500" lnSpcReduction="10000"/>
          </a:bodyPr>
          <a:lstStyle/>
          <a:p>
            <a:r>
              <a:rPr lang="en-US" dirty="0"/>
              <a:t>Sudan was mostly made up of small, independent kingdoms until 1820 when Egypt conquered the north.</a:t>
            </a:r>
          </a:p>
          <a:p>
            <a:r>
              <a:rPr lang="en-US" dirty="0"/>
              <a:t>Muhammad ibn Abdalla, a religious leader, and his followers, the </a:t>
            </a:r>
            <a:r>
              <a:rPr lang="en-US" dirty="0" err="1"/>
              <a:t>Ansars</a:t>
            </a:r>
            <a:r>
              <a:rPr lang="en-US" dirty="0"/>
              <a:t> (“followers”), Abdalla led a revolt in 1885. </a:t>
            </a:r>
          </a:p>
          <a:p>
            <a:r>
              <a:rPr lang="en-US" dirty="0"/>
              <a:t>The UK and Egypt ruled the land in a government combined called the Anglo-Egyptian Condominium until 1956.</a:t>
            </a:r>
          </a:p>
        </p:txBody>
      </p:sp>
    </p:spTree>
    <p:extLst>
      <p:ext uri="{BB962C8B-B14F-4D97-AF65-F5344CB8AC3E}">
        <p14:creationId xmlns:p14="http://schemas.microsoft.com/office/powerpoint/2010/main" val="17404595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72255-BC9C-29FE-0C23-1D632FF5B586}"/>
              </a:ext>
            </a:extLst>
          </p:cNvPr>
          <p:cNvSpPr>
            <a:spLocks noGrp="1"/>
          </p:cNvSpPr>
          <p:nvPr>
            <p:ph type="title"/>
          </p:nvPr>
        </p:nvSpPr>
        <p:spPr/>
        <p:txBody>
          <a:bodyPr/>
          <a:lstStyle/>
          <a:p>
            <a:r>
              <a:rPr lang="en-US" dirty="0"/>
              <a:t>Independence</a:t>
            </a:r>
          </a:p>
        </p:txBody>
      </p:sp>
      <p:sp>
        <p:nvSpPr>
          <p:cNvPr id="3" name="Content Placeholder 2">
            <a:extLst>
              <a:ext uri="{FF2B5EF4-FFF2-40B4-BE49-F238E27FC236}">
                <a16:creationId xmlns:a16="http://schemas.microsoft.com/office/drawing/2014/main" id="{E3C1A150-773D-8D96-245D-5D41DDC90648}"/>
              </a:ext>
            </a:extLst>
          </p:cNvPr>
          <p:cNvSpPr>
            <a:spLocks noGrp="1"/>
          </p:cNvSpPr>
          <p:nvPr>
            <p:ph sz="half" idx="1"/>
          </p:nvPr>
        </p:nvSpPr>
        <p:spPr/>
        <p:txBody>
          <a:bodyPr/>
          <a:lstStyle/>
          <a:p>
            <a:r>
              <a:rPr lang="en-US" dirty="0"/>
              <a:t>In 1956, Sudan became independent from Egypt and the UK. </a:t>
            </a:r>
          </a:p>
          <a:p>
            <a:r>
              <a:rPr lang="en-US" dirty="0"/>
              <a:t>It immediately went into civil war– the southern region didn’t care for the Islamic government. </a:t>
            </a:r>
          </a:p>
          <a:p>
            <a:r>
              <a:rPr lang="en-US" dirty="0"/>
              <a:t>The first round of the civil war lasted 17 years, and 10 years later, it started all over again.  </a:t>
            </a:r>
          </a:p>
        </p:txBody>
      </p:sp>
      <p:sp>
        <p:nvSpPr>
          <p:cNvPr id="4" name="Content Placeholder 3">
            <a:extLst>
              <a:ext uri="{FF2B5EF4-FFF2-40B4-BE49-F238E27FC236}">
                <a16:creationId xmlns:a16="http://schemas.microsoft.com/office/drawing/2014/main" id="{0DC3CE32-B16A-B7AE-3E06-B94F30F56619}"/>
              </a:ext>
            </a:extLst>
          </p:cNvPr>
          <p:cNvSpPr>
            <a:spLocks noGrp="1"/>
          </p:cNvSpPr>
          <p:nvPr>
            <p:ph sz="half" idx="2"/>
          </p:nvPr>
        </p:nvSpPr>
        <p:spPr/>
        <p:txBody>
          <a:bodyPr/>
          <a:lstStyle/>
          <a:p>
            <a:r>
              <a:rPr lang="en-US" dirty="0"/>
              <a:t>During the second civil war, 2 million people died.  In 2011, South Sedan left Sudan and became it’s own independent country. </a:t>
            </a:r>
          </a:p>
        </p:txBody>
      </p:sp>
    </p:spTree>
    <p:extLst>
      <p:ext uri="{BB962C8B-B14F-4D97-AF65-F5344CB8AC3E}">
        <p14:creationId xmlns:p14="http://schemas.microsoft.com/office/powerpoint/2010/main" val="101949655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271" name="Rectangle 11270">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266" name="Picture 2" descr="National Assembly of Sudan - Wikipedia">
            <a:extLst>
              <a:ext uri="{FF2B5EF4-FFF2-40B4-BE49-F238E27FC236}">
                <a16:creationId xmlns:a16="http://schemas.microsoft.com/office/drawing/2014/main" id="{90AF7A0C-687B-E536-D853-B382E842544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8302" r="403" b="1"/>
          <a:stretch/>
        </p:blipFill>
        <p:spPr bwMode="auto">
          <a:xfrm>
            <a:off x="2522358"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11273" name="Rectangle 11272">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952228" y="743447"/>
            <a:ext cx="3973385" cy="3692028"/>
          </a:xfrm>
          <a:noFill/>
        </p:spPr>
        <p:txBody>
          <a:bodyPr vert="horz" lIns="91440" tIns="45720" rIns="91440" bIns="45720" rtlCol="0" anchor="b">
            <a:normAutofit/>
          </a:bodyPr>
          <a:lstStyle/>
          <a:p>
            <a:r>
              <a:rPr lang="en-US" sz="5200"/>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952229" y="4629234"/>
            <a:ext cx="3973386" cy="1485319"/>
          </a:xfrm>
          <a:noFill/>
        </p:spPr>
        <p:txBody>
          <a:bodyPr vert="horz" lIns="91440" tIns="45720" rIns="91440" bIns="45720" rtlCol="0">
            <a:normAutofit/>
          </a:bodyPr>
          <a:lstStyle/>
          <a:p>
            <a:pPr marL="0" indent="0">
              <a:buNone/>
            </a:pPr>
            <a:r>
              <a:rPr lang="en-US" sz="2400"/>
              <a:t>Government of National Unity</a:t>
            </a:r>
          </a:p>
        </p:txBody>
      </p:sp>
    </p:spTree>
    <p:extLst>
      <p:ext uri="{BB962C8B-B14F-4D97-AF65-F5344CB8AC3E}">
        <p14:creationId xmlns:p14="http://schemas.microsoft.com/office/powerpoint/2010/main" val="1437283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295" name="Rectangle 12294">
            <a:extLst>
              <a:ext uri="{FF2B5EF4-FFF2-40B4-BE49-F238E27FC236}">
                <a16:creationId xmlns:a16="http://schemas.microsoft.com/office/drawing/2014/main" id="{93245F62-CCC4-49E4-B95B-EA6C1E7905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638882" y="3577456"/>
            <a:ext cx="10909640" cy="1687814"/>
          </a:xfrm>
        </p:spPr>
        <p:txBody>
          <a:bodyPr vert="horz" lIns="91440" tIns="45720" rIns="91440" bIns="45720" rtlCol="0" anchor="b">
            <a:normAutofit/>
          </a:bodyPr>
          <a:lstStyle/>
          <a:p>
            <a:pPr algn="ctr"/>
            <a:r>
              <a:rPr lang="en-US" sz="6600" kern="1200">
                <a:solidFill>
                  <a:schemeClr val="tx1"/>
                </a:solidFill>
                <a:latin typeface="+mj-lt"/>
                <a:ea typeface="+mj-ea"/>
                <a:cs typeface="+mj-cs"/>
              </a:rPr>
              <a:t>Currency</a:t>
            </a:r>
          </a:p>
        </p:txBody>
      </p:sp>
      <p:sp>
        <p:nvSpPr>
          <p:cNvPr id="3" name="Content Placeholder 2">
            <a:extLst>
              <a:ext uri="{FF2B5EF4-FFF2-40B4-BE49-F238E27FC236}">
                <a16:creationId xmlns:a16="http://schemas.microsoft.com/office/drawing/2014/main" id="{1246AE74-6467-46F3-AB5E-9A67BA782897}"/>
              </a:ext>
            </a:extLst>
          </p:cNvPr>
          <p:cNvSpPr>
            <a:spLocks noGrp="1"/>
          </p:cNvSpPr>
          <p:nvPr>
            <p:ph sz="half" idx="1"/>
          </p:nvPr>
        </p:nvSpPr>
        <p:spPr>
          <a:xfrm>
            <a:off x="638881" y="5660607"/>
            <a:ext cx="10909643" cy="552659"/>
          </a:xfrm>
        </p:spPr>
        <p:txBody>
          <a:bodyPr vert="horz" lIns="91440" tIns="45720" rIns="91440" bIns="45720" rtlCol="0" anchor="t">
            <a:normAutofit/>
          </a:bodyPr>
          <a:lstStyle/>
          <a:p>
            <a:pPr marL="0" indent="0" algn="ctr">
              <a:buNone/>
            </a:pPr>
            <a:r>
              <a:rPr lang="en-US" sz="2400" kern="1200" dirty="0">
                <a:solidFill>
                  <a:schemeClr val="tx1"/>
                </a:solidFill>
                <a:latin typeface="+mn-lt"/>
                <a:ea typeface="+mn-ea"/>
                <a:cs typeface="+mn-cs"/>
              </a:rPr>
              <a:t>Sudanese Pound</a:t>
            </a:r>
          </a:p>
        </p:txBody>
      </p:sp>
      <p:pic>
        <p:nvPicPr>
          <p:cNvPr id="12290" name="Picture 2" descr="Sudanese pound - Wikipedia">
            <a:extLst>
              <a:ext uri="{FF2B5EF4-FFF2-40B4-BE49-F238E27FC236}">
                <a16:creationId xmlns:a16="http://schemas.microsoft.com/office/drawing/2014/main" id="{5F03B5ED-74E7-A581-4F51-C2AA7B1A9A93}"/>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2974442" y="591670"/>
            <a:ext cx="6238519" cy="2742004"/>
          </a:xfrm>
          <a:prstGeom prst="rect">
            <a:avLst/>
          </a:prstGeom>
          <a:noFill/>
          <a:extLst>
            <a:ext uri="{909E8E84-426E-40DD-AFC4-6F175D3DCCD1}">
              <a14:hiddenFill xmlns:a14="http://schemas.microsoft.com/office/drawing/2010/main">
                <a:solidFill>
                  <a:srgbClr val="FFFFFF"/>
                </a:solidFill>
              </a14:hiddenFill>
            </a:ext>
          </a:extLst>
        </p:spPr>
      </p:pic>
      <p:sp>
        <p:nvSpPr>
          <p:cNvPr id="12297" name="sketch line">
            <a:extLst>
              <a:ext uri="{FF2B5EF4-FFF2-40B4-BE49-F238E27FC236}">
                <a16:creationId xmlns:a16="http://schemas.microsoft.com/office/drawing/2014/main" id="{E6C0DD6B-6AA3-448F-9B99-8386295BC1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7702" y="5509052"/>
            <a:ext cx="4572000" cy="18288"/>
          </a:xfrm>
          <a:custGeom>
            <a:avLst/>
            <a:gdLst>
              <a:gd name="connsiteX0" fmla="*/ 0 w 4572000"/>
              <a:gd name="connsiteY0" fmla="*/ 0 h 18288"/>
              <a:gd name="connsiteX1" fmla="*/ 515983 w 4572000"/>
              <a:gd name="connsiteY1" fmla="*/ 0 h 18288"/>
              <a:gd name="connsiteX2" fmla="*/ 1031966 w 4572000"/>
              <a:gd name="connsiteY2" fmla="*/ 0 h 18288"/>
              <a:gd name="connsiteX3" fmla="*/ 1639389 w 4572000"/>
              <a:gd name="connsiteY3" fmla="*/ 0 h 18288"/>
              <a:gd name="connsiteX4" fmla="*/ 2383971 w 4572000"/>
              <a:gd name="connsiteY4" fmla="*/ 0 h 18288"/>
              <a:gd name="connsiteX5" fmla="*/ 2945674 w 4572000"/>
              <a:gd name="connsiteY5" fmla="*/ 0 h 18288"/>
              <a:gd name="connsiteX6" fmla="*/ 3507377 w 4572000"/>
              <a:gd name="connsiteY6" fmla="*/ 0 h 18288"/>
              <a:gd name="connsiteX7" fmla="*/ 4572000 w 4572000"/>
              <a:gd name="connsiteY7" fmla="*/ 0 h 18288"/>
              <a:gd name="connsiteX8" fmla="*/ 4572000 w 4572000"/>
              <a:gd name="connsiteY8" fmla="*/ 18288 h 18288"/>
              <a:gd name="connsiteX9" fmla="*/ 3873137 w 4572000"/>
              <a:gd name="connsiteY9" fmla="*/ 18288 h 18288"/>
              <a:gd name="connsiteX10" fmla="*/ 3311434 w 4572000"/>
              <a:gd name="connsiteY10" fmla="*/ 18288 h 18288"/>
              <a:gd name="connsiteX11" fmla="*/ 2749731 w 4572000"/>
              <a:gd name="connsiteY11" fmla="*/ 18288 h 18288"/>
              <a:gd name="connsiteX12" fmla="*/ 2050869 w 4572000"/>
              <a:gd name="connsiteY12" fmla="*/ 18288 h 18288"/>
              <a:gd name="connsiteX13" fmla="*/ 1306286 w 4572000"/>
              <a:gd name="connsiteY13" fmla="*/ 18288 h 18288"/>
              <a:gd name="connsiteX14" fmla="*/ 790303 w 4572000"/>
              <a:gd name="connsiteY14" fmla="*/ 18288 h 18288"/>
              <a:gd name="connsiteX15" fmla="*/ 0 w 4572000"/>
              <a:gd name="connsiteY15" fmla="*/ 18288 h 18288"/>
              <a:gd name="connsiteX16" fmla="*/ 0 w 457200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72000" h="18288" fill="none" extrusionOk="0">
                <a:moveTo>
                  <a:pt x="0" y="0"/>
                </a:moveTo>
                <a:cubicBezTo>
                  <a:pt x="105156" y="-20963"/>
                  <a:pt x="340432" y="822"/>
                  <a:pt x="515983" y="0"/>
                </a:cubicBezTo>
                <a:cubicBezTo>
                  <a:pt x="691534" y="-822"/>
                  <a:pt x="850679" y="16479"/>
                  <a:pt x="1031966" y="0"/>
                </a:cubicBezTo>
                <a:cubicBezTo>
                  <a:pt x="1213253" y="-16479"/>
                  <a:pt x="1443646" y="-18730"/>
                  <a:pt x="1639389" y="0"/>
                </a:cubicBezTo>
                <a:cubicBezTo>
                  <a:pt x="1835132" y="18730"/>
                  <a:pt x="2159975" y="18531"/>
                  <a:pt x="2383971" y="0"/>
                </a:cubicBezTo>
                <a:cubicBezTo>
                  <a:pt x="2607967" y="-18531"/>
                  <a:pt x="2719096" y="-12030"/>
                  <a:pt x="2945674" y="0"/>
                </a:cubicBezTo>
                <a:cubicBezTo>
                  <a:pt x="3172252" y="12030"/>
                  <a:pt x="3269167" y="27666"/>
                  <a:pt x="3507377" y="0"/>
                </a:cubicBezTo>
                <a:cubicBezTo>
                  <a:pt x="3745587" y="-27666"/>
                  <a:pt x="4116741" y="18705"/>
                  <a:pt x="4572000" y="0"/>
                </a:cubicBezTo>
                <a:cubicBezTo>
                  <a:pt x="4572895" y="8974"/>
                  <a:pt x="4571454" y="9359"/>
                  <a:pt x="4572000" y="18288"/>
                </a:cubicBezTo>
                <a:cubicBezTo>
                  <a:pt x="4374698" y="3942"/>
                  <a:pt x="4098874" y="-11042"/>
                  <a:pt x="3873137" y="18288"/>
                </a:cubicBezTo>
                <a:cubicBezTo>
                  <a:pt x="3647400" y="47618"/>
                  <a:pt x="3517055" y="5421"/>
                  <a:pt x="3311434" y="18288"/>
                </a:cubicBezTo>
                <a:cubicBezTo>
                  <a:pt x="3105813" y="31155"/>
                  <a:pt x="3025168" y="17856"/>
                  <a:pt x="2749731" y="18288"/>
                </a:cubicBezTo>
                <a:cubicBezTo>
                  <a:pt x="2474294" y="18720"/>
                  <a:pt x="2291766" y="-14168"/>
                  <a:pt x="2050869" y="18288"/>
                </a:cubicBezTo>
                <a:cubicBezTo>
                  <a:pt x="1809972" y="50744"/>
                  <a:pt x="1540276" y="46798"/>
                  <a:pt x="1306286" y="18288"/>
                </a:cubicBezTo>
                <a:cubicBezTo>
                  <a:pt x="1072296" y="-10222"/>
                  <a:pt x="972445" y="19645"/>
                  <a:pt x="790303" y="18288"/>
                </a:cubicBezTo>
                <a:cubicBezTo>
                  <a:pt x="608161" y="16931"/>
                  <a:pt x="200981" y="8241"/>
                  <a:pt x="0" y="18288"/>
                </a:cubicBezTo>
                <a:cubicBezTo>
                  <a:pt x="-229" y="14222"/>
                  <a:pt x="509" y="5816"/>
                  <a:pt x="0" y="0"/>
                </a:cubicBezTo>
                <a:close/>
              </a:path>
              <a:path w="4572000" h="18288" stroke="0" extrusionOk="0">
                <a:moveTo>
                  <a:pt x="0" y="0"/>
                </a:moveTo>
                <a:cubicBezTo>
                  <a:pt x="143285" y="-9565"/>
                  <a:pt x="327959" y="-11498"/>
                  <a:pt x="561703" y="0"/>
                </a:cubicBezTo>
                <a:cubicBezTo>
                  <a:pt x="795447" y="11498"/>
                  <a:pt x="838260" y="18255"/>
                  <a:pt x="1077686" y="0"/>
                </a:cubicBezTo>
                <a:cubicBezTo>
                  <a:pt x="1317112" y="-18255"/>
                  <a:pt x="1437472" y="23514"/>
                  <a:pt x="1639389" y="0"/>
                </a:cubicBezTo>
                <a:cubicBezTo>
                  <a:pt x="1841306" y="-23514"/>
                  <a:pt x="2037142" y="-12551"/>
                  <a:pt x="2292531" y="0"/>
                </a:cubicBezTo>
                <a:cubicBezTo>
                  <a:pt x="2547920" y="12551"/>
                  <a:pt x="2810436" y="-20352"/>
                  <a:pt x="2991394" y="0"/>
                </a:cubicBezTo>
                <a:cubicBezTo>
                  <a:pt x="3172352" y="20352"/>
                  <a:pt x="3530025" y="-13347"/>
                  <a:pt x="3735977" y="0"/>
                </a:cubicBezTo>
                <a:cubicBezTo>
                  <a:pt x="3941929" y="13347"/>
                  <a:pt x="4161497" y="34086"/>
                  <a:pt x="4572000" y="0"/>
                </a:cubicBezTo>
                <a:cubicBezTo>
                  <a:pt x="4571545" y="6162"/>
                  <a:pt x="4571903" y="11775"/>
                  <a:pt x="4572000" y="18288"/>
                </a:cubicBezTo>
                <a:cubicBezTo>
                  <a:pt x="4228040" y="36490"/>
                  <a:pt x="4199736" y="42557"/>
                  <a:pt x="3873137" y="18288"/>
                </a:cubicBezTo>
                <a:cubicBezTo>
                  <a:pt x="3546538" y="-5981"/>
                  <a:pt x="3472124" y="16809"/>
                  <a:pt x="3128554" y="18288"/>
                </a:cubicBezTo>
                <a:cubicBezTo>
                  <a:pt x="2784984" y="19767"/>
                  <a:pt x="2735896" y="-17781"/>
                  <a:pt x="2383971" y="18288"/>
                </a:cubicBezTo>
                <a:cubicBezTo>
                  <a:pt x="2032046" y="54357"/>
                  <a:pt x="2019324" y="2920"/>
                  <a:pt x="1867989" y="18288"/>
                </a:cubicBezTo>
                <a:cubicBezTo>
                  <a:pt x="1716654" y="33656"/>
                  <a:pt x="1418675" y="32575"/>
                  <a:pt x="1169126" y="18288"/>
                </a:cubicBezTo>
                <a:cubicBezTo>
                  <a:pt x="919577" y="4001"/>
                  <a:pt x="798537" y="16165"/>
                  <a:pt x="561703" y="18288"/>
                </a:cubicBezTo>
                <a:cubicBezTo>
                  <a:pt x="324869" y="20411"/>
                  <a:pt x="221395" y="-912"/>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5945089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319" name="Rectangle 13318">
            <a:extLst>
              <a:ext uri="{FF2B5EF4-FFF2-40B4-BE49-F238E27FC236}">
                <a16:creationId xmlns:a16="http://schemas.microsoft.com/office/drawing/2014/main" id="{AC477752-ACCA-41C1-9B1D-D0CED1F9CB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838200" y="347664"/>
            <a:ext cx="6163624" cy="1306475"/>
          </a:xfrm>
        </p:spPr>
        <p:txBody>
          <a:bodyPr vert="horz" lIns="91440" tIns="45720" rIns="91440" bIns="45720" rtlCol="0" anchor="ctr">
            <a:normAutofit/>
          </a:bodyPr>
          <a:lstStyle/>
          <a:p>
            <a:pPr algn="ctr"/>
            <a:r>
              <a:rPr lang="en-US" sz="5200" kern="1200">
                <a:solidFill>
                  <a:schemeClr val="tx1"/>
                </a:solidFill>
                <a:latin typeface="+mj-lt"/>
                <a:ea typeface="+mj-ea"/>
                <a:cs typeface="+mj-cs"/>
              </a:rPr>
              <a:t>Religion</a:t>
            </a:r>
          </a:p>
        </p:txBody>
      </p:sp>
      <p:pic>
        <p:nvPicPr>
          <p:cNvPr id="13314" name="Picture 2" descr="South Sudan - Traditional Farming, Gum Arabic, and Oil Reserves | Britannica">
            <a:extLst>
              <a:ext uri="{FF2B5EF4-FFF2-40B4-BE49-F238E27FC236}">
                <a16:creationId xmlns:a16="http://schemas.microsoft.com/office/drawing/2014/main" id="{F801F417-8F00-014C-AE80-4BC79B3742A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2385888" y="1845426"/>
            <a:ext cx="7417171" cy="44503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50924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838201" y="365125"/>
            <a:ext cx="5251316" cy="1807305"/>
          </a:xfrm>
        </p:spPr>
        <p:txBody>
          <a:bodyPr vert="horz" lIns="91440" tIns="45720" rIns="91440" bIns="45720" rtlCol="0" anchor="ctr">
            <a:normAutofit/>
          </a:bodyPr>
          <a:lstStyle/>
          <a:p>
            <a:r>
              <a:rPr lang="en-US" dirty="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838200" y="2333297"/>
            <a:ext cx="4619621" cy="3843666"/>
          </a:xfrm>
        </p:spPr>
        <p:txBody>
          <a:bodyPr vert="horz" lIns="91440" tIns="45720" rIns="91440" bIns="45720" rtlCol="0">
            <a:normAutofit/>
          </a:bodyPr>
          <a:lstStyle/>
          <a:p>
            <a:r>
              <a:rPr lang="en-US" sz="2000"/>
              <a:t>Barbary Macaque</a:t>
            </a:r>
          </a:p>
          <a:p>
            <a:r>
              <a:rPr lang="en-US" sz="2000"/>
              <a:t>Sand Cat</a:t>
            </a:r>
          </a:p>
          <a:p>
            <a:r>
              <a:rPr lang="en-US" sz="2000"/>
              <a:t>Sperm Whale</a:t>
            </a:r>
          </a:p>
          <a:p>
            <a:r>
              <a:rPr lang="en-US" sz="2000"/>
              <a:t>Fennec Fox (pictured)</a:t>
            </a:r>
          </a:p>
          <a:p>
            <a:r>
              <a:rPr lang="en-US" sz="2000"/>
              <a:t>Aidi</a:t>
            </a:r>
          </a:p>
          <a:p>
            <a:endParaRPr lang="en-US" sz="2000"/>
          </a:p>
        </p:txBody>
      </p:sp>
      <p:pic>
        <p:nvPicPr>
          <p:cNvPr id="8194" name="Picture 2" descr="Wildlife in Morocco - Types of Moroccan Animals - AZ Animals">
            <a:extLst>
              <a:ext uri="{FF2B5EF4-FFF2-40B4-BE49-F238E27FC236}">
                <a16:creationId xmlns:a16="http://schemas.microsoft.com/office/drawing/2014/main" id="{EB0DDA99-5C07-CFD6-1971-B5573A154A3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4798" b="8943"/>
          <a:stretch/>
        </p:blipFill>
        <p:spPr bwMode="auto">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520449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343" name="Rectangle 14342">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338" name="Picture 2" descr="10 Tips On Business Etiquette In Sudan">
            <a:extLst>
              <a:ext uri="{FF2B5EF4-FFF2-40B4-BE49-F238E27FC236}">
                <a16:creationId xmlns:a16="http://schemas.microsoft.com/office/drawing/2014/main" id="{0F67BA48-5DD0-7914-6A30-522DDF1526B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b="5436"/>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14345" name="Rectangle 14344">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838200" y="365125"/>
            <a:ext cx="3822189" cy="1899912"/>
          </a:xfrm>
        </p:spPr>
        <p:txBody>
          <a:bodyPr vert="horz" lIns="91440" tIns="45720" rIns="91440" bIns="45720" rtlCol="0" anchor="ctr">
            <a:normAutofit/>
          </a:bodyPr>
          <a:lstStyle/>
          <a:p>
            <a:r>
              <a:rPr lang="en-US" sz="4000"/>
              <a:t>Customs</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a:xfrm>
            <a:off x="838200" y="2434201"/>
            <a:ext cx="3822189" cy="3742762"/>
          </a:xfrm>
        </p:spPr>
        <p:txBody>
          <a:bodyPr vert="horz" lIns="91440" tIns="45720" rIns="91440" bIns="45720" rtlCol="0">
            <a:normAutofit/>
          </a:bodyPr>
          <a:lstStyle/>
          <a:p>
            <a:r>
              <a:rPr lang="en-US" sz="2000"/>
              <a:t>Wear clothes that cover your shoulders and knees to respect the religious modesty.  </a:t>
            </a:r>
          </a:p>
          <a:p>
            <a:r>
              <a:rPr lang="en-US" sz="2000"/>
              <a:t>Women especially need to dress and act in a careful way in public. </a:t>
            </a:r>
          </a:p>
        </p:txBody>
      </p:sp>
    </p:spTree>
    <p:extLst>
      <p:ext uri="{BB962C8B-B14F-4D97-AF65-F5344CB8AC3E}">
        <p14:creationId xmlns:p14="http://schemas.microsoft.com/office/powerpoint/2010/main" val="307753197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5367" name="Rectangle 15366">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62" name="Picture 2" descr="Fashion on the streets of Darfur | Darfur | The Guardian">
            <a:extLst>
              <a:ext uri="{FF2B5EF4-FFF2-40B4-BE49-F238E27FC236}">
                <a16:creationId xmlns:a16="http://schemas.microsoft.com/office/drawing/2014/main" id="{6E87A1F9-78D7-2EEF-E9D3-D44C13A37134}"/>
              </a:ext>
            </a:extLst>
          </p:cNvPr>
          <p:cNvPicPr>
            <a:picLocks noGrp="1" noChangeAspect="1" noChangeArrowheads="1"/>
          </p:cNvPicPr>
          <p:nvPr>
            <p:ph sz="half" idx="2"/>
          </p:nvPr>
        </p:nvPicPr>
        <p:blipFill rotWithShape="1">
          <a:blip r:embed="rId2">
            <a:alphaModFix amt="50000"/>
            <a:extLst>
              <a:ext uri="{28A0092B-C50C-407E-A947-70E740481C1C}">
                <a14:useLocalDpi xmlns:a14="http://schemas.microsoft.com/office/drawing/2010/main" val="0"/>
              </a:ext>
            </a:extLst>
          </a:blip>
          <a:srcRect b="6250"/>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Fashion</a:t>
            </a:r>
          </a:p>
        </p:txBody>
      </p:sp>
    </p:spTree>
    <p:extLst>
      <p:ext uri="{BB962C8B-B14F-4D97-AF65-F5344CB8AC3E}">
        <p14:creationId xmlns:p14="http://schemas.microsoft.com/office/powerpoint/2010/main" val="3196197596"/>
      </p:ext>
    </p:extLst>
  </p:cSld>
  <p:clrMapOvr>
    <a:overrideClrMapping bg1="dk1" tx1="lt1" bg2="dk2" tx2="lt2" accent1="accent1" accent2="accent2" accent3="accent3" accent4="accent4" accent5="accent5" accent6="accent6" hlink="hlink" folHlink="folHlink"/>
  </p:clrMapOvr>
</p:sld>
</file>

<file path=ppt/slides/slide1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91" name="Rectangle 16390">
            <a:extLst>
              <a:ext uri="{FF2B5EF4-FFF2-40B4-BE49-F238E27FC236}">
                <a16:creationId xmlns:a16="http://schemas.microsoft.com/office/drawing/2014/main" id="{FB5B0058-AF13-4859-B429-4EDDE2A26F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6687737" y="1384296"/>
            <a:ext cx="4605340" cy="2387600"/>
          </a:xfrm>
        </p:spPr>
        <p:txBody>
          <a:bodyPr vert="horz" lIns="91440" tIns="45720" rIns="91440" bIns="45720" rtlCol="0" anchor="b">
            <a:normAutofit/>
          </a:bodyPr>
          <a:lstStyle/>
          <a:p>
            <a:r>
              <a:rPr lang="en-US" sz="5000">
                <a:solidFill>
                  <a:schemeClr val="bg1"/>
                </a:solidFill>
              </a:rPr>
              <a:t>Sports</a:t>
            </a:r>
          </a:p>
        </p:txBody>
      </p:sp>
      <p:sp>
        <p:nvSpPr>
          <p:cNvPr id="4" name="Content Placeholder 3">
            <a:extLst>
              <a:ext uri="{FF2B5EF4-FFF2-40B4-BE49-F238E27FC236}">
                <a16:creationId xmlns:a16="http://schemas.microsoft.com/office/drawing/2014/main" id="{EE4D99F5-9BEA-4CBD-8AE0-769BBF01B71D}"/>
              </a:ext>
            </a:extLst>
          </p:cNvPr>
          <p:cNvSpPr>
            <a:spLocks noGrp="1"/>
          </p:cNvSpPr>
          <p:nvPr>
            <p:ph sz="half" idx="2"/>
          </p:nvPr>
        </p:nvSpPr>
        <p:spPr>
          <a:xfrm>
            <a:off x="6687737" y="3863971"/>
            <a:ext cx="4605340" cy="1655762"/>
          </a:xfrm>
        </p:spPr>
        <p:txBody>
          <a:bodyPr vert="horz" lIns="91440" tIns="45720" rIns="91440" bIns="45720" rtlCol="0">
            <a:normAutofit/>
          </a:bodyPr>
          <a:lstStyle/>
          <a:p>
            <a:pPr marL="0" indent="0">
              <a:buNone/>
            </a:pPr>
            <a:r>
              <a:rPr lang="en-US" sz="2000">
                <a:solidFill>
                  <a:schemeClr val="bg1"/>
                </a:solidFill>
              </a:rPr>
              <a:t>Football, track and field, basketball, volleyball. </a:t>
            </a:r>
          </a:p>
        </p:txBody>
      </p:sp>
      <p:pic>
        <p:nvPicPr>
          <p:cNvPr id="16386" name="Picture 2" descr="South Sudanese youth use their passion for sports to build lasting peace |  Africa Renewal">
            <a:extLst>
              <a:ext uri="{FF2B5EF4-FFF2-40B4-BE49-F238E27FC236}">
                <a16:creationId xmlns:a16="http://schemas.microsoft.com/office/drawing/2014/main" id="{3935B015-5A7C-AEB3-87D9-0384A0EFFF0C}"/>
              </a:ext>
            </a:extLst>
          </p:cNvPr>
          <p:cNvPicPr>
            <a:picLocks noGrp="1" noChangeAspect="1" noChangeArrowheads="1"/>
          </p:cNvPicPr>
          <p:nvPr>
            <p:ph sz="half" idx="1"/>
          </p:nvPr>
        </p:nvPicPr>
        <p:blipFill rotWithShape="1">
          <a:blip r:embed="rId2">
            <a:alphaModFix/>
            <a:extLst>
              <a:ext uri="{28A0092B-C50C-407E-A947-70E740481C1C}">
                <a14:useLocalDpi xmlns:a14="http://schemas.microsoft.com/office/drawing/2010/main" val="0"/>
              </a:ext>
            </a:extLst>
          </a:blip>
          <a:srcRect l="13343" r="14303"/>
          <a:stretch/>
        </p:blipFill>
        <p:spPr bwMode="auto">
          <a:xfrm>
            <a:off x="473874" y="1057275"/>
            <a:ext cx="5917401" cy="4743450"/>
          </a:xfrm>
          <a:prstGeom prst="rect">
            <a:avLst/>
          </a:prstGeom>
          <a:noFill/>
          <a:extLst>
            <a:ext uri="{909E8E84-426E-40DD-AFC4-6F175D3DCCD1}">
              <a14:hiddenFill xmlns:a14="http://schemas.microsoft.com/office/drawing/2010/main">
                <a:solidFill>
                  <a:srgbClr val="FFFFFF"/>
                </a:solidFill>
              </a14:hiddenFill>
            </a:ext>
          </a:extLst>
        </p:spPr>
      </p:pic>
      <p:sp>
        <p:nvSpPr>
          <p:cNvPr id="16393" name="Rectangle 16392">
            <a:extLst>
              <a:ext uri="{FF2B5EF4-FFF2-40B4-BE49-F238E27FC236}">
                <a16:creationId xmlns:a16="http://schemas.microsoft.com/office/drawing/2014/main" id="{D84C2E9E-0B5D-4B5F-9A1F-70EBDCE390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2461" y="1197769"/>
            <a:ext cx="10987078" cy="4462463"/>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5" name="Rectangle 16394">
            <a:extLst>
              <a:ext uri="{FF2B5EF4-FFF2-40B4-BE49-F238E27FC236}">
                <a16:creationId xmlns:a16="http://schemas.microsoft.com/office/drawing/2014/main" id="{EF36B2BE-65F4-46E3-AFDD-A9AE9E8850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833979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5" name="Rectangle 17414">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838200" y="448721"/>
            <a:ext cx="4707671" cy="1225650"/>
          </a:xfrm>
        </p:spPr>
        <p:txBody>
          <a:bodyPr vert="horz" lIns="91440" tIns="45720" rIns="91440" bIns="45720" rtlCol="0" anchor="b">
            <a:normAutofit/>
          </a:bodyPr>
          <a:lstStyle/>
          <a:p>
            <a:r>
              <a:rPr lang="en-US" sz="3800">
                <a:solidFill>
                  <a:schemeClr val="bg1"/>
                </a:solidFill>
              </a:rPr>
              <a:t>Food</a:t>
            </a:r>
          </a:p>
        </p:txBody>
      </p:sp>
      <p:cxnSp>
        <p:nvCxnSpPr>
          <p:cNvPr id="17417" name="Straight Connector 17416">
            <a:extLst>
              <a:ext uri="{FF2B5EF4-FFF2-40B4-BE49-F238E27FC236}">
                <a16:creationId xmlns:a16="http://schemas.microsoft.com/office/drawing/2014/main" id="{EEA38897-7BA3-4408-8083-3235339C4A6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1873" y="1749756"/>
            <a:ext cx="471830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897769" y="1909192"/>
            <a:ext cx="4586513" cy="3647710"/>
          </a:xfrm>
        </p:spPr>
        <p:txBody>
          <a:bodyPr vert="horz" lIns="91440" tIns="45720" rIns="91440" bIns="45720" rtlCol="0">
            <a:normAutofit/>
          </a:bodyPr>
          <a:lstStyle/>
          <a:p>
            <a:r>
              <a:rPr lang="en-US" sz="2000">
                <a:solidFill>
                  <a:schemeClr val="bg1"/>
                </a:solidFill>
              </a:rPr>
              <a:t>Stews</a:t>
            </a:r>
          </a:p>
          <a:p>
            <a:r>
              <a:rPr lang="en-US" sz="2000">
                <a:solidFill>
                  <a:schemeClr val="bg1"/>
                </a:solidFill>
              </a:rPr>
              <a:t>Foul Medames</a:t>
            </a:r>
          </a:p>
          <a:p>
            <a:r>
              <a:rPr lang="en-US" sz="2000">
                <a:solidFill>
                  <a:schemeClr val="bg1"/>
                </a:solidFill>
              </a:rPr>
              <a:t>Asseeda with Mullah</a:t>
            </a:r>
          </a:p>
          <a:p>
            <a:r>
              <a:rPr lang="en-US" sz="2000">
                <a:solidFill>
                  <a:schemeClr val="bg1"/>
                </a:solidFill>
              </a:rPr>
              <a:t>Kissra</a:t>
            </a:r>
          </a:p>
          <a:p>
            <a:r>
              <a:rPr lang="en-US" sz="2000">
                <a:solidFill>
                  <a:schemeClr val="bg1"/>
                </a:solidFill>
              </a:rPr>
              <a:t>Gourrassa</a:t>
            </a:r>
          </a:p>
          <a:p>
            <a:r>
              <a:rPr lang="en-US" sz="2000">
                <a:solidFill>
                  <a:schemeClr val="bg1"/>
                </a:solidFill>
              </a:rPr>
              <a:t>Shaiyah</a:t>
            </a:r>
          </a:p>
          <a:p>
            <a:r>
              <a:rPr lang="en-US" sz="2000">
                <a:solidFill>
                  <a:schemeClr val="bg1"/>
                </a:solidFill>
              </a:rPr>
              <a:t>Kajaik</a:t>
            </a:r>
          </a:p>
        </p:txBody>
      </p:sp>
      <p:cxnSp>
        <p:nvCxnSpPr>
          <p:cNvPr id="17419" name="Straight Connector 17418">
            <a:extLst>
              <a:ext uri="{FF2B5EF4-FFF2-40B4-BE49-F238E27FC236}">
                <a16:creationId xmlns:a16="http://schemas.microsoft.com/office/drawing/2014/main" id="{F11AD06B-AB20-4097-8606-5DA00DBACE8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4027" y="5707672"/>
            <a:ext cx="4713997"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7410" name="Picture 2" descr="The Top 10 Most Popular Foods in Sudan - Chef's Pencil">
            <a:extLst>
              <a:ext uri="{FF2B5EF4-FFF2-40B4-BE49-F238E27FC236}">
                <a16:creationId xmlns:a16="http://schemas.microsoft.com/office/drawing/2014/main" id="{0CF95431-1209-CBDE-3FF3-E7E8F6C33CA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7695" r="13520" b="2"/>
          <a:stretch/>
        </p:blipFill>
        <p:spPr bwMode="auto">
          <a:xfrm>
            <a:off x="6525453" y="10"/>
            <a:ext cx="5666547"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638135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Post-</a:t>
            </a:r>
            <a:r>
              <a:rPr lang="en-US" dirty="0" err="1"/>
              <a:t>Haqibah</a:t>
            </a:r>
            <a:r>
              <a:rPr lang="en-US" dirty="0"/>
              <a:t>, popular </a:t>
            </a:r>
            <a:r>
              <a:rPr lang="en-US" dirty="0" err="1"/>
              <a:t>styale</a:t>
            </a:r>
            <a:r>
              <a:rPr lang="en-US" dirty="0"/>
              <a:t> in the 1940s, 50s and 60s.  It had violin, accordion, oud, table and bongo. </a:t>
            </a:r>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https://www.youtube.com/watch?v=w0-ct3KKkr4</a:t>
            </a:r>
            <a:r>
              <a:rPr lang="en-US" dirty="0"/>
              <a:t> </a:t>
            </a:r>
          </a:p>
        </p:txBody>
      </p:sp>
    </p:spTree>
    <p:extLst>
      <p:ext uri="{BB962C8B-B14F-4D97-AF65-F5344CB8AC3E}">
        <p14:creationId xmlns:p14="http://schemas.microsoft.com/office/powerpoint/2010/main" val="172877630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439" name="Rectangle 18438">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434" name="Picture 2" descr="Weaving Brighter Futures – Women's literacy in Sudan">
            <a:extLst>
              <a:ext uri="{FF2B5EF4-FFF2-40B4-BE49-F238E27FC236}">
                <a16:creationId xmlns:a16="http://schemas.microsoft.com/office/drawing/2014/main" id="{9D373CD4-AAB9-196C-1049-66384C92CE1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9091" r="32777" b="-1"/>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18441" name="Rectangle 18440">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477980" y="4872922"/>
            <a:ext cx="4023359" cy="1208141"/>
          </a:xfrm>
        </p:spPr>
        <p:txBody>
          <a:bodyPr vert="horz" lIns="91440" tIns="45720" rIns="91440" bIns="45720" rtlCol="0">
            <a:normAutofit/>
          </a:bodyPr>
          <a:lstStyle/>
          <a:p>
            <a:pPr marL="0" indent="0">
              <a:buNone/>
            </a:pPr>
            <a:r>
              <a:rPr lang="en-US" sz="2000"/>
              <a:t>Basketry, net weaving, pottery, smelting, metalworking, ivory, woodcarving.  </a:t>
            </a:r>
          </a:p>
        </p:txBody>
      </p:sp>
      <p:sp>
        <p:nvSpPr>
          <p:cNvPr id="18443" name="Rectangle 1844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8445" name="Rectangle 1844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171537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63" name="Rectangle 19462">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465" name="Freeform: Shape 19464">
            <a:extLst>
              <a:ext uri="{FF2B5EF4-FFF2-40B4-BE49-F238E27FC236}">
                <a16:creationId xmlns:a16="http://schemas.microsoft.com/office/drawing/2014/main" id="{F98F79A4-A6C7-4101-B1E9-27E05CB7CF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
            <a:ext cx="2232251" cy="2361890"/>
          </a:xfrm>
          <a:custGeom>
            <a:avLst/>
            <a:gdLst>
              <a:gd name="connsiteX0" fmla="*/ 2292284 w 3871489"/>
              <a:gd name="connsiteY0" fmla="*/ 0 h 4096327"/>
              <a:gd name="connsiteX1" fmla="*/ 3500914 w 3871489"/>
              <a:gd name="connsiteY1" fmla="*/ 0 h 4096327"/>
              <a:gd name="connsiteX2" fmla="*/ 3542229 w 3871489"/>
              <a:gd name="connsiteY2" fmla="*/ 68006 h 4096327"/>
              <a:gd name="connsiteX3" fmla="*/ 3871489 w 3871489"/>
              <a:gd name="connsiteY3" fmla="*/ 1368323 h 4096327"/>
              <a:gd name="connsiteX4" fmla="*/ 1143485 w 3871489"/>
              <a:gd name="connsiteY4" fmla="*/ 4096327 h 4096327"/>
              <a:gd name="connsiteX5" fmla="*/ 81633 w 3871489"/>
              <a:gd name="connsiteY5" fmla="*/ 3881944 h 4096327"/>
              <a:gd name="connsiteX6" fmla="*/ 0 w 3871489"/>
              <a:gd name="connsiteY6" fmla="*/ 3842618 h 4096327"/>
              <a:gd name="connsiteX7" fmla="*/ 0 w 3871489"/>
              <a:gd name="connsiteY7" fmla="*/ 2741475 h 4096327"/>
              <a:gd name="connsiteX8" fmla="*/ 6615 w 3871489"/>
              <a:gd name="connsiteY8" fmla="*/ 2747487 h 4096327"/>
              <a:gd name="connsiteX9" fmla="*/ 1143485 w 3871489"/>
              <a:gd name="connsiteY9" fmla="*/ 3155655 h 4096327"/>
              <a:gd name="connsiteX10" fmla="*/ 2930817 w 3871489"/>
              <a:gd name="connsiteY10" fmla="*/ 1368323 h 4096327"/>
              <a:gd name="connsiteX11" fmla="*/ 2407287 w 3871489"/>
              <a:gd name="connsiteY11" fmla="*/ 104524 h 409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1489" h="4096327">
                <a:moveTo>
                  <a:pt x="2292284" y="0"/>
                </a:moveTo>
                <a:lnTo>
                  <a:pt x="3500914" y="0"/>
                </a:lnTo>
                <a:lnTo>
                  <a:pt x="3542229" y="68006"/>
                </a:lnTo>
                <a:cubicBezTo>
                  <a:pt x="3752213" y="454545"/>
                  <a:pt x="3871489" y="897507"/>
                  <a:pt x="3871489" y="1368323"/>
                </a:cubicBezTo>
                <a:cubicBezTo>
                  <a:pt x="3871489" y="2874936"/>
                  <a:pt x="2650098" y="4096327"/>
                  <a:pt x="1143485" y="4096327"/>
                </a:cubicBezTo>
                <a:cubicBezTo>
                  <a:pt x="766832" y="4096327"/>
                  <a:pt x="408006" y="4019990"/>
                  <a:pt x="81633" y="3881944"/>
                </a:cubicBezTo>
                <a:lnTo>
                  <a:pt x="0" y="3842618"/>
                </a:lnTo>
                <a:lnTo>
                  <a:pt x="0" y="2741475"/>
                </a:lnTo>
                <a:lnTo>
                  <a:pt x="6615" y="2747487"/>
                </a:lnTo>
                <a:cubicBezTo>
                  <a:pt x="315579" y="3002472"/>
                  <a:pt x="711663" y="3155655"/>
                  <a:pt x="1143485" y="3155655"/>
                </a:cubicBezTo>
                <a:cubicBezTo>
                  <a:pt x="2130515" y="3155655"/>
                  <a:pt x="2930817" y="2355353"/>
                  <a:pt x="2930817" y="1368323"/>
                </a:cubicBezTo>
                <a:cubicBezTo>
                  <a:pt x="2930817" y="874812"/>
                  <a:pt x="2730741" y="427979"/>
                  <a:pt x="2407287" y="104524"/>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a:xfrm>
            <a:off x="2232252" y="633046"/>
            <a:ext cx="4463623" cy="1314996"/>
          </a:xfrm>
        </p:spPr>
        <p:txBody>
          <a:bodyPr vert="horz" lIns="91440" tIns="45720" rIns="91440" bIns="45720" rtlCol="0" anchor="b">
            <a:normAutofit/>
          </a:bodyPr>
          <a:lstStyle/>
          <a:p>
            <a:r>
              <a:rPr lang="en-US">
                <a:solidFill>
                  <a:schemeClr val="bg1"/>
                </a:solidFill>
              </a:rPr>
              <a:t>Literature</a:t>
            </a:r>
          </a:p>
        </p:txBody>
      </p:sp>
      <p:sp>
        <p:nvSpPr>
          <p:cNvPr id="19467" name="Freeform: Shape 19466">
            <a:extLst>
              <a:ext uri="{FF2B5EF4-FFF2-40B4-BE49-F238E27FC236}">
                <a16:creationId xmlns:a16="http://schemas.microsoft.com/office/drawing/2014/main" id="{79AFCB35-9C04-4524-A0B1-57FF6865D0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92656"/>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solidFill>
            <a:schemeClr val="bg1"/>
          </a:solidFill>
          <a:ln w="9525" cap="flat">
            <a:noFill/>
            <a:prstDash val="solid"/>
            <a:miter/>
          </a:ln>
        </p:spPr>
        <p:txBody>
          <a:bodyPr wrap="square" rtlCol="0" anchor="ctr">
            <a:noAutofit/>
          </a:bodyPr>
          <a:lstStyle/>
          <a:p>
            <a:endParaRPr lang="en-US"/>
          </a:p>
        </p:txBody>
      </p:sp>
      <p:sp>
        <p:nvSpPr>
          <p:cNvPr id="19469" name="Freeform: Shape 19468">
            <a:extLst>
              <a:ext uri="{FF2B5EF4-FFF2-40B4-BE49-F238E27FC236}">
                <a16:creationId xmlns:a16="http://schemas.microsoft.com/office/drawing/2014/main" id="{D11AD2AD-0BA0-4DD3-8EEA-84686A0E71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2391"/>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solidFill>
            <a:schemeClr val="bg1"/>
          </a:solidFill>
          <a:ln w="9525" cap="flat">
            <a:noFill/>
            <a:prstDash val="solid"/>
            <a:miter/>
          </a:ln>
        </p:spPr>
        <p:txBody>
          <a:bodyPr wrap="square" rtlCol="0" anchor="ctr">
            <a:noAutofit/>
          </a:bodyPr>
          <a:lstStyle/>
          <a:p>
            <a:endParaRPr lang="en-US"/>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a:xfrm>
            <a:off x="2232252" y="2125737"/>
            <a:ext cx="4463623" cy="4044463"/>
          </a:xfrm>
        </p:spPr>
        <p:txBody>
          <a:bodyPr vert="horz" lIns="91440" tIns="45720" rIns="91440" bIns="45720" rtlCol="0">
            <a:normAutofit/>
          </a:bodyPr>
          <a:lstStyle/>
          <a:p>
            <a:r>
              <a:rPr lang="en-US" sz="2400" dirty="0">
                <a:solidFill>
                  <a:schemeClr val="bg1"/>
                </a:solidFill>
              </a:rPr>
              <a:t>Kid books:</a:t>
            </a:r>
          </a:p>
          <a:p>
            <a:r>
              <a:rPr lang="en-US" sz="2400" dirty="0">
                <a:solidFill>
                  <a:schemeClr val="bg1"/>
                </a:solidFill>
              </a:rPr>
              <a:t>Brothers in Hope, Mary Luana Williams</a:t>
            </a:r>
          </a:p>
          <a:p>
            <a:r>
              <a:rPr lang="en-US" sz="2400" dirty="0">
                <a:solidFill>
                  <a:schemeClr val="bg1"/>
                </a:solidFill>
              </a:rPr>
              <a:t>Explore Sudan, </a:t>
            </a:r>
            <a:r>
              <a:rPr lang="en-US" sz="2400" dirty="0" err="1">
                <a:solidFill>
                  <a:schemeClr val="bg1"/>
                </a:solidFill>
              </a:rPr>
              <a:t>Nouar</a:t>
            </a:r>
            <a:r>
              <a:rPr lang="en-US" sz="2400" dirty="0">
                <a:solidFill>
                  <a:schemeClr val="bg1"/>
                </a:solidFill>
              </a:rPr>
              <a:t> </a:t>
            </a:r>
            <a:r>
              <a:rPr lang="en-US" sz="2400" dirty="0" err="1">
                <a:solidFill>
                  <a:schemeClr val="bg1"/>
                </a:solidFill>
              </a:rPr>
              <a:t>ElSaid</a:t>
            </a:r>
            <a:endParaRPr lang="en-US" sz="2400" dirty="0">
              <a:solidFill>
                <a:schemeClr val="bg1"/>
              </a:solidFill>
            </a:endParaRPr>
          </a:p>
          <a:p>
            <a:endParaRPr lang="en-US" sz="2400" dirty="0">
              <a:solidFill>
                <a:schemeClr val="bg1"/>
              </a:solidFill>
            </a:endParaRPr>
          </a:p>
          <a:p>
            <a:r>
              <a:rPr lang="en-US" sz="2400" dirty="0">
                <a:solidFill>
                  <a:schemeClr val="bg1"/>
                </a:solidFill>
              </a:rPr>
              <a:t>Other:</a:t>
            </a:r>
          </a:p>
          <a:p>
            <a:r>
              <a:rPr lang="en-US" sz="2400" dirty="0">
                <a:solidFill>
                  <a:schemeClr val="bg1"/>
                </a:solidFill>
              </a:rPr>
              <a:t>Lost Boy, Lost Girl: Escaping Civil War in Sudan</a:t>
            </a:r>
          </a:p>
          <a:p>
            <a:r>
              <a:rPr lang="en-US" sz="2400" dirty="0">
                <a:solidFill>
                  <a:schemeClr val="bg1"/>
                </a:solidFill>
              </a:rPr>
              <a:t>The Lost Boys of Sudan</a:t>
            </a:r>
          </a:p>
        </p:txBody>
      </p:sp>
      <p:sp>
        <p:nvSpPr>
          <p:cNvPr id="19471" name="Freeform: Shape 19470">
            <a:extLst>
              <a:ext uri="{FF2B5EF4-FFF2-40B4-BE49-F238E27FC236}">
                <a16:creationId xmlns:a16="http://schemas.microsoft.com/office/drawing/2014/main" id="{83C8019B-3985-409B-9B87-494B974EE9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
            <a:ext cx="2232251" cy="2361890"/>
          </a:xfrm>
          <a:custGeom>
            <a:avLst/>
            <a:gdLst>
              <a:gd name="connsiteX0" fmla="*/ 2292284 w 3871489"/>
              <a:gd name="connsiteY0" fmla="*/ 0 h 4096327"/>
              <a:gd name="connsiteX1" fmla="*/ 3500914 w 3871489"/>
              <a:gd name="connsiteY1" fmla="*/ 0 h 4096327"/>
              <a:gd name="connsiteX2" fmla="*/ 3542229 w 3871489"/>
              <a:gd name="connsiteY2" fmla="*/ 68006 h 4096327"/>
              <a:gd name="connsiteX3" fmla="*/ 3871489 w 3871489"/>
              <a:gd name="connsiteY3" fmla="*/ 1368323 h 4096327"/>
              <a:gd name="connsiteX4" fmla="*/ 1143485 w 3871489"/>
              <a:gd name="connsiteY4" fmla="*/ 4096327 h 4096327"/>
              <a:gd name="connsiteX5" fmla="*/ 81633 w 3871489"/>
              <a:gd name="connsiteY5" fmla="*/ 3881944 h 4096327"/>
              <a:gd name="connsiteX6" fmla="*/ 0 w 3871489"/>
              <a:gd name="connsiteY6" fmla="*/ 3842618 h 4096327"/>
              <a:gd name="connsiteX7" fmla="*/ 0 w 3871489"/>
              <a:gd name="connsiteY7" fmla="*/ 2741475 h 4096327"/>
              <a:gd name="connsiteX8" fmla="*/ 6615 w 3871489"/>
              <a:gd name="connsiteY8" fmla="*/ 2747487 h 4096327"/>
              <a:gd name="connsiteX9" fmla="*/ 1143485 w 3871489"/>
              <a:gd name="connsiteY9" fmla="*/ 3155655 h 4096327"/>
              <a:gd name="connsiteX10" fmla="*/ 2930817 w 3871489"/>
              <a:gd name="connsiteY10" fmla="*/ 1368323 h 4096327"/>
              <a:gd name="connsiteX11" fmla="*/ 2407287 w 3871489"/>
              <a:gd name="connsiteY11" fmla="*/ 104524 h 409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1489" h="4096327">
                <a:moveTo>
                  <a:pt x="2292284" y="0"/>
                </a:moveTo>
                <a:lnTo>
                  <a:pt x="3500914" y="0"/>
                </a:lnTo>
                <a:lnTo>
                  <a:pt x="3542229" y="68006"/>
                </a:lnTo>
                <a:cubicBezTo>
                  <a:pt x="3752213" y="454545"/>
                  <a:pt x="3871489" y="897507"/>
                  <a:pt x="3871489" y="1368323"/>
                </a:cubicBezTo>
                <a:cubicBezTo>
                  <a:pt x="3871489" y="2874936"/>
                  <a:pt x="2650098" y="4096327"/>
                  <a:pt x="1143485" y="4096327"/>
                </a:cubicBezTo>
                <a:cubicBezTo>
                  <a:pt x="766832" y="4096327"/>
                  <a:pt x="408006" y="4019990"/>
                  <a:pt x="81633" y="3881944"/>
                </a:cubicBezTo>
                <a:lnTo>
                  <a:pt x="0" y="3842618"/>
                </a:lnTo>
                <a:lnTo>
                  <a:pt x="0" y="2741475"/>
                </a:lnTo>
                <a:lnTo>
                  <a:pt x="6615" y="2747487"/>
                </a:lnTo>
                <a:cubicBezTo>
                  <a:pt x="315579" y="3002472"/>
                  <a:pt x="711663" y="3155655"/>
                  <a:pt x="1143485" y="3155655"/>
                </a:cubicBezTo>
                <a:cubicBezTo>
                  <a:pt x="2130515" y="3155655"/>
                  <a:pt x="2930817" y="2355353"/>
                  <a:pt x="2930817" y="1368323"/>
                </a:cubicBezTo>
                <a:cubicBezTo>
                  <a:pt x="2930817" y="874812"/>
                  <a:pt x="2730741" y="427979"/>
                  <a:pt x="2407287" y="104524"/>
                </a:cubicBezTo>
                <a:close/>
              </a:path>
            </a:pathLst>
          </a:custGeom>
          <a:solidFill>
            <a:schemeClr val="accent6">
              <a:alpha val="3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9473" name="Freeform: Shape 19472">
            <a:extLst>
              <a:ext uri="{FF2B5EF4-FFF2-40B4-BE49-F238E27FC236}">
                <a16:creationId xmlns:a16="http://schemas.microsoft.com/office/drawing/2014/main" id="{9E5C5460-229E-46C8-A712-CC31798542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59419" y="3564607"/>
            <a:ext cx="3432581" cy="3293393"/>
          </a:xfrm>
          <a:custGeom>
            <a:avLst/>
            <a:gdLst>
              <a:gd name="connsiteX0" fmla="*/ 2473947 w 3432581"/>
              <a:gd name="connsiteY0" fmla="*/ 0 h 3293393"/>
              <a:gd name="connsiteX1" fmla="*/ 3209623 w 3432581"/>
              <a:gd name="connsiteY1" fmla="*/ 111224 h 3293393"/>
              <a:gd name="connsiteX2" fmla="*/ 3432581 w 3432581"/>
              <a:gd name="connsiteY2" fmla="*/ 192828 h 3293393"/>
              <a:gd name="connsiteX3" fmla="*/ 3432581 w 3432581"/>
              <a:gd name="connsiteY3" fmla="*/ 3293393 h 3293393"/>
              <a:gd name="connsiteX4" fmla="*/ 141884 w 3432581"/>
              <a:gd name="connsiteY4" fmla="*/ 3293393 h 3293393"/>
              <a:gd name="connsiteX5" fmla="*/ 111224 w 3432581"/>
              <a:gd name="connsiteY5" fmla="*/ 3209623 h 3293393"/>
              <a:gd name="connsiteX6" fmla="*/ 0 w 3432581"/>
              <a:gd name="connsiteY6" fmla="*/ 2473947 h 3293393"/>
              <a:gd name="connsiteX7" fmla="*/ 2473947 w 3432581"/>
              <a:gd name="connsiteY7" fmla="*/ 0 h 32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581" h="3293393">
                <a:moveTo>
                  <a:pt x="2473947" y="0"/>
                </a:moveTo>
                <a:cubicBezTo>
                  <a:pt x="2730133" y="0"/>
                  <a:pt x="2977223" y="38940"/>
                  <a:pt x="3209623" y="111224"/>
                </a:cubicBezTo>
                <a:lnTo>
                  <a:pt x="3432581" y="192828"/>
                </a:lnTo>
                <a:lnTo>
                  <a:pt x="3432581" y="3293393"/>
                </a:lnTo>
                <a:lnTo>
                  <a:pt x="141884" y="3293393"/>
                </a:lnTo>
                <a:lnTo>
                  <a:pt x="111224" y="3209623"/>
                </a:lnTo>
                <a:cubicBezTo>
                  <a:pt x="38940" y="2977224"/>
                  <a:pt x="0" y="2730133"/>
                  <a:pt x="0" y="2473947"/>
                </a:cubicBezTo>
                <a:cubicBezTo>
                  <a:pt x="0" y="1107624"/>
                  <a:pt x="1107624" y="0"/>
                  <a:pt x="2473947" y="0"/>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9475" name="Freeform: Shape 19474">
            <a:extLst>
              <a:ext uri="{FF2B5EF4-FFF2-40B4-BE49-F238E27FC236}">
                <a16:creationId xmlns:a16="http://schemas.microsoft.com/office/drawing/2014/main" id="{B85A4DB3-61AA-49A1-85A9-B3397CD519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59419" y="3564607"/>
            <a:ext cx="3432581" cy="3293393"/>
          </a:xfrm>
          <a:custGeom>
            <a:avLst/>
            <a:gdLst>
              <a:gd name="connsiteX0" fmla="*/ 2473947 w 3432581"/>
              <a:gd name="connsiteY0" fmla="*/ 0 h 3293393"/>
              <a:gd name="connsiteX1" fmla="*/ 3209623 w 3432581"/>
              <a:gd name="connsiteY1" fmla="*/ 111224 h 3293393"/>
              <a:gd name="connsiteX2" fmla="*/ 3432581 w 3432581"/>
              <a:gd name="connsiteY2" fmla="*/ 192828 h 3293393"/>
              <a:gd name="connsiteX3" fmla="*/ 3432581 w 3432581"/>
              <a:gd name="connsiteY3" fmla="*/ 3293393 h 3293393"/>
              <a:gd name="connsiteX4" fmla="*/ 141884 w 3432581"/>
              <a:gd name="connsiteY4" fmla="*/ 3293393 h 3293393"/>
              <a:gd name="connsiteX5" fmla="*/ 111224 w 3432581"/>
              <a:gd name="connsiteY5" fmla="*/ 3209623 h 3293393"/>
              <a:gd name="connsiteX6" fmla="*/ 0 w 3432581"/>
              <a:gd name="connsiteY6" fmla="*/ 2473947 h 3293393"/>
              <a:gd name="connsiteX7" fmla="*/ 2473947 w 3432581"/>
              <a:gd name="connsiteY7" fmla="*/ 0 h 32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581" h="3293393">
                <a:moveTo>
                  <a:pt x="2473947" y="0"/>
                </a:moveTo>
                <a:cubicBezTo>
                  <a:pt x="2730133" y="0"/>
                  <a:pt x="2977223" y="38940"/>
                  <a:pt x="3209623" y="111224"/>
                </a:cubicBezTo>
                <a:lnTo>
                  <a:pt x="3432581" y="192828"/>
                </a:lnTo>
                <a:lnTo>
                  <a:pt x="3432581" y="3293393"/>
                </a:lnTo>
                <a:lnTo>
                  <a:pt x="141884" y="3293393"/>
                </a:lnTo>
                <a:lnTo>
                  <a:pt x="111224" y="3209623"/>
                </a:lnTo>
                <a:cubicBezTo>
                  <a:pt x="38940" y="2977224"/>
                  <a:pt x="0" y="2730133"/>
                  <a:pt x="0" y="2473947"/>
                </a:cubicBezTo>
                <a:cubicBezTo>
                  <a:pt x="0" y="1107624"/>
                  <a:pt x="1107624" y="0"/>
                  <a:pt x="2473947" y="0"/>
                </a:cubicBezTo>
                <a:close/>
              </a:path>
            </a:pathLst>
          </a:custGeom>
          <a:solidFill>
            <a:schemeClr val="accent2">
              <a:alpha val="3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19458" name="Picture 2" descr="Brothers in Hope: The Story of the Lost Boys of Sudan (Coretta Scott King  Illustrator Honor Books) (Coretta Scott King Honor - Illustrator Honor  Title): Mary Williams, R. Gregory Christie, Gregory Christie:">
            <a:extLst>
              <a:ext uri="{FF2B5EF4-FFF2-40B4-BE49-F238E27FC236}">
                <a16:creationId xmlns:a16="http://schemas.microsoft.com/office/drawing/2014/main" id="{43D2AA29-D06B-518C-6569-6C46FABAB2DF}"/>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9250"/>
          <a:stretch/>
        </p:blipFill>
        <p:spPr bwMode="auto">
          <a:xfrm>
            <a:off x="7020480" y="871280"/>
            <a:ext cx="4415738" cy="4415738"/>
          </a:xfrm>
          <a:custGeom>
            <a:avLst/>
            <a:gdLst/>
            <a:ahLst/>
            <a:cxnLst/>
            <a:rect l="l" t="t" r="r" b="b"/>
            <a:pathLst>
              <a:path w="2452978" h="2452978">
                <a:moveTo>
                  <a:pt x="1226489" y="0"/>
                </a:moveTo>
                <a:cubicBezTo>
                  <a:pt x="1903860" y="0"/>
                  <a:pt x="2452978" y="549118"/>
                  <a:pt x="2452978" y="1226489"/>
                </a:cubicBezTo>
                <a:cubicBezTo>
                  <a:pt x="2452978" y="1903860"/>
                  <a:pt x="1903860" y="2452978"/>
                  <a:pt x="1226489" y="2452978"/>
                </a:cubicBezTo>
                <a:cubicBezTo>
                  <a:pt x="549118" y="2452978"/>
                  <a:pt x="0" y="1903860"/>
                  <a:pt x="0" y="1226489"/>
                </a:cubicBezTo>
                <a:cubicBezTo>
                  <a:pt x="0" y="549118"/>
                  <a:pt x="549118" y="0"/>
                  <a:pt x="1226489" y="0"/>
                </a:cubicBezTo>
                <a:close/>
              </a:path>
            </a:pathLst>
          </a:custGeom>
          <a:noFill/>
          <a:extLst>
            <a:ext uri="{909E8E84-426E-40DD-AFC4-6F175D3DCCD1}">
              <a14:hiddenFill xmlns:a14="http://schemas.microsoft.com/office/drawing/2010/main">
                <a:solidFill>
                  <a:srgbClr val="FFFFFF"/>
                </a:solidFill>
              </a14:hiddenFill>
            </a:ext>
          </a:extLst>
        </p:spPr>
      </p:pic>
      <p:grpSp>
        <p:nvGrpSpPr>
          <p:cNvPr id="19477" name="Graphic 185">
            <a:extLst>
              <a:ext uri="{FF2B5EF4-FFF2-40B4-BE49-F238E27FC236}">
                <a16:creationId xmlns:a16="http://schemas.microsoft.com/office/drawing/2014/main" id="{0C156BF8-7FF7-440F-BE2B-417DFFE8BFA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bg1"/>
          </a:solidFill>
        </p:grpSpPr>
        <p:sp>
          <p:nvSpPr>
            <p:cNvPr id="19478" name="Freeform: Shape 19477">
              <a:extLst>
                <a:ext uri="{FF2B5EF4-FFF2-40B4-BE49-F238E27FC236}">
                  <a16:creationId xmlns:a16="http://schemas.microsoft.com/office/drawing/2014/main" id="{B7067280-C3E7-4DF6-A345-B9FEF6EF8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9479" name="Freeform: Shape 19478">
              <a:extLst>
                <a:ext uri="{FF2B5EF4-FFF2-40B4-BE49-F238E27FC236}">
                  <a16:creationId xmlns:a16="http://schemas.microsoft.com/office/drawing/2014/main" id="{A78365A8-666B-4417-9D3C-554E6E6B2C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9480" name="Freeform: Shape 19479">
              <a:extLst>
                <a:ext uri="{FF2B5EF4-FFF2-40B4-BE49-F238E27FC236}">
                  <a16:creationId xmlns:a16="http://schemas.microsoft.com/office/drawing/2014/main" id="{E71CAAFA-0A31-4308-AB9F-B1C84ABDF9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9481" name="Freeform: Shape 19480">
              <a:extLst>
                <a:ext uri="{FF2B5EF4-FFF2-40B4-BE49-F238E27FC236}">
                  <a16:creationId xmlns:a16="http://schemas.microsoft.com/office/drawing/2014/main" id="{96AB1D25-144D-4BB4-A45C-60B8A094F4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9482" name="Freeform: Shape 19481">
              <a:extLst>
                <a:ext uri="{FF2B5EF4-FFF2-40B4-BE49-F238E27FC236}">
                  <a16:creationId xmlns:a16="http://schemas.microsoft.com/office/drawing/2014/main" id="{069F0FB4-779A-48FC-AC33-784F177C92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08034025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487" name="Rectangle 20486">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7250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9093496" y="618681"/>
            <a:ext cx="2613872" cy="4794567"/>
          </a:xfrm>
        </p:spPr>
        <p:txBody>
          <a:bodyPr vert="horz" lIns="91440" tIns="45720" rIns="91440" bIns="45720" rtlCol="0" anchor="ctr">
            <a:normAutofit/>
          </a:bodyPr>
          <a:lstStyle/>
          <a:p>
            <a:r>
              <a:rPr lang="en-US" sz="3600">
                <a:solidFill>
                  <a:srgbClr val="FFFFFF"/>
                </a:solidFill>
              </a:rPr>
              <a:t>Homes</a:t>
            </a:r>
          </a:p>
        </p:txBody>
      </p:sp>
      <p:sp>
        <p:nvSpPr>
          <p:cNvPr id="20489"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482" name="Picture 2" descr="Architecture in the world: Sudan - Amusement Logic">
            <a:extLst>
              <a:ext uri="{FF2B5EF4-FFF2-40B4-BE49-F238E27FC236}">
                <a16:creationId xmlns:a16="http://schemas.microsoft.com/office/drawing/2014/main" id="{239FDE69-1F60-C53E-B192-7CEE9FAC219B}"/>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7997" r="9365" b="-1"/>
          <a:stretch/>
        </p:blipFill>
        <p:spPr bwMode="auto">
          <a:xfrm>
            <a:off x="976251" y="942538"/>
            <a:ext cx="7163222" cy="4808332"/>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479086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p:txBody>
          <a:bodyPr/>
          <a:lstStyle/>
          <a:p>
            <a:r>
              <a:rPr lang="en-US" dirty="0"/>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p:txBody>
          <a:bodyPr/>
          <a:lstStyle/>
          <a:p>
            <a:r>
              <a:rPr lang="en-US" dirty="0"/>
              <a:t>Islamic Holidays</a:t>
            </a:r>
          </a:p>
          <a:p>
            <a:r>
              <a:rPr lang="en-US" dirty="0"/>
              <a:t>Some Christian holidays like Christmas</a:t>
            </a:r>
          </a:p>
          <a:p>
            <a:r>
              <a:rPr lang="en-US" dirty="0" err="1"/>
              <a:t>Mawild</a:t>
            </a:r>
            <a:r>
              <a:rPr lang="en-US" dirty="0"/>
              <a:t> an-Nabi (the Prophet’s Birthday– the birthday of Prophet Muhammad)</a:t>
            </a:r>
          </a:p>
        </p:txBody>
      </p:sp>
      <p:pic>
        <p:nvPicPr>
          <p:cNvPr id="21506" name="Picture 2" descr="Sudan Holidays and Festivals">
            <a:extLst>
              <a:ext uri="{FF2B5EF4-FFF2-40B4-BE49-F238E27FC236}">
                <a16:creationId xmlns:a16="http://schemas.microsoft.com/office/drawing/2014/main" id="{674127D5-6012-575F-56EA-FBD46E5D07DE}"/>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274094"/>
            <a:ext cx="5181600" cy="345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642319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984262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223" name="Rectangle 9222">
            <a:extLst>
              <a:ext uri="{FF2B5EF4-FFF2-40B4-BE49-F238E27FC236}">
                <a16:creationId xmlns:a16="http://schemas.microsoft.com/office/drawing/2014/main" id="{5964CBE2-084A-47DF-A704-CF5F6217B5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838199" y="1174819"/>
            <a:ext cx="4826795" cy="2858363"/>
          </a:xfrm>
        </p:spPr>
        <p:txBody>
          <a:bodyPr vert="horz" lIns="91440" tIns="45720" rIns="91440" bIns="45720" rtlCol="0" anchor="b">
            <a:normAutofit/>
          </a:bodyPr>
          <a:lstStyle/>
          <a:p>
            <a:r>
              <a:rPr lang="en-US" sz="7200" dirty="0">
                <a:solidFill>
                  <a:schemeClr val="bg1"/>
                </a:solidFill>
              </a:rPr>
              <a:t>Sand Cat</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835024" y="4414180"/>
            <a:ext cx="4830283" cy="1594507"/>
          </a:xfrm>
        </p:spPr>
        <p:txBody>
          <a:bodyPr vert="horz" lIns="91440" tIns="45720" rIns="91440" bIns="45720" rtlCol="0">
            <a:normAutofit/>
          </a:bodyPr>
          <a:lstStyle/>
          <a:p>
            <a:r>
              <a:rPr lang="en-US" sz="2400" dirty="0">
                <a:solidFill>
                  <a:schemeClr val="bg1"/>
                </a:solidFill>
              </a:rPr>
              <a:t>Small will cad that lives in sandy deserts far away from water sources.  It is nocturnal, killing rodents, and venomous snakes.  </a:t>
            </a:r>
          </a:p>
        </p:txBody>
      </p:sp>
      <p:pic>
        <p:nvPicPr>
          <p:cNvPr id="9218" name="Picture 2">
            <a:extLst>
              <a:ext uri="{FF2B5EF4-FFF2-40B4-BE49-F238E27FC236}">
                <a16:creationId xmlns:a16="http://schemas.microsoft.com/office/drawing/2014/main" id="{8BB72836-3CDF-0BD0-69DB-49BEB99D6126}"/>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3437" r="9351"/>
          <a:stretch/>
        </p:blipFill>
        <p:spPr bwMode="auto">
          <a:xfrm>
            <a:off x="6096000" y="841375"/>
            <a:ext cx="5260975" cy="4707593"/>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noFill/>
          <a:effectLst>
            <a:outerShdw blurRad="381000" dist="152400" dir="5400000" algn="t" rotWithShape="0">
              <a:prstClr val="black">
                <a:alpha val="10000"/>
              </a:prstClr>
            </a:outerShdw>
          </a:effectLst>
          <a:extLst>
            <a:ext uri="{909E8E84-426E-40DD-AFC4-6F175D3DCCD1}">
              <a14:hiddenFill xmlns:a14="http://schemas.microsoft.com/office/drawing/2010/main">
                <a:solidFill>
                  <a:srgbClr val="FFFFFF"/>
                </a:solidFill>
              </a14:hiddenFill>
            </a:ext>
          </a:extLst>
        </p:spPr>
      </p:pic>
      <p:sp>
        <p:nvSpPr>
          <p:cNvPr id="9225" name="Freeform: Shape 9224">
            <a:extLst>
              <a:ext uri="{FF2B5EF4-FFF2-40B4-BE49-F238E27FC236}">
                <a16:creationId xmlns:a16="http://schemas.microsoft.com/office/drawing/2014/main" id="{686A5CBB-E03B-4019-8BCD-78975D39E4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227" name="Freeform: Shape 9226">
            <a:extLst>
              <a:ext uri="{FF2B5EF4-FFF2-40B4-BE49-F238E27FC236}">
                <a16:creationId xmlns:a16="http://schemas.microsoft.com/office/drawing/2014/main" id="{94993204-9792-4E61-A83C-73D4379E2B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95331689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534" name="Rectangle 22536">
            <a:extLst>
              <a:ext uri="{FF2B5EF4-FFF2-40B4-BE49-F238E27FC236}">
                <a16:creationId xmlns:a16="http://schemas.microsoft.com/office/drawing/2014/main" id="{6D731904-7733-45B0-902C-289497204C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2535" name="Rectangle 22538">
            <a:extLst>
              <a:ext uri="{FF2B5EF4-FFF2-40B4-BE49-F238E27FC236}">
                <a16:creationId xmlns:a16="http://schemas.microsoft.com/office/drawing/2014/main" id="{504E6397-35D7-4AEC-9DA9-B7F6B12B88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4416" y="4218905"/>
            <a:ext cx="11167447" cy="2089317"/>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1051560" y="4440602"/>
            <a:ext cx="3538728" cy="1645920"/>
          </a:xfrm>
        </p:spPr>
        <p:txBody>
          <a:bodyPr vert="horz" lIns="91440" tIns="45720" rIns="91440" bIns="45720" rtlCol="0" anchor="ctr">
            <a:normAutofit/>
          </a:bodyPr>
          <a:lstStyle/>
          <a:p>
            <a:pPr algn="l"/>
            <a:r>
              <a:rPr lang="en-US" sz="3200" kern="1200">
                <a:solidFill>
                  <a:schemeClr val="tx1"/>
                </a:solidFill>
                <a:latin typeface="+mj-lt"/>
                <a:ea typeface="+mj-ea"/>
                <a:cs typeface="+mj-cs"/>
              </a:rPr>
              <a:t>Tunisia</a:t>
            </a:r>
          </a:p>
        </p:txBody>
      </p:sp>
      <p:pic>
        <p:nvPicPr>
          <p:cNvPr id="22532" name="Picture 4" descr="Tunisia | History, Map, Flag, Population, &amp; Facts | Britannica">
            <a:extLst>
              <a:ext uri="{FF2B5EF4-FFF2-40B4-BE49-F238E27FC236}">
                <a16:creationId xmlns:a16="http://schemas.microsoft.com/office/drawing/2014/main" id="{28A8B0B4-490F-C301-2F06-EFD35C3BFCA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34"/>
          <a:stretch/>
        </p:blipFill>
        <p:spPr bwMode="auto">
          <a:xfrm>
            <a:off x="6" y="10"/>
            <a:ext cx="4884383" cy="3995918"/>
          </a:xfrm>
          <a:prstGeom prst="rect">
            <a:avLst/>
          </a:prstGeom>
          <a:extLst>
            <a:ext uri="{909E8E84-426E-40DD-AFC4-6F175D3DCCD1}">
              <a14:hiddenFill xmlns:a14="http://schemas.microsoft.com/office/drawing/2010/main">
                <a:solidFill>
                  <a:srgbClr val="FFFFFF"/>
                </a:solidFill>
              </a14:hiddenFill>
            </a:ext>
          </a:extLst>
        </p:spPr>
      </p:pic>
      <p:pic>
        <p:nvPicPr>
          <p:cNvPr id="22530" name="Picture 2" descr="Flag of Tunisia | Britannica">
            <a:extLst>
              <a:ext uri="{FF2B5EF4-FFF2-40B4-BE49-F238E27FC236}">
                <a16:creationId xmlns:a16="http://schemas.microsoft.com/office/drawing/2014/main" id="{3B764518-8CFA-DA93-66C0-4F598CF0108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7840" r="1" b="8049"/>
          <a:stretch/>
        </p:blipFill>
        <p:spPr bwMode="auto">
          <a:xfrm>
            <a:off x="5074877" y="10"/>
            <a:ext cx="7117118" cy="3995918"/>
          </a:xfrm>
          <a:prstGeom prst="rect">
            <a:avLst/>
          </a:prstGeom>
          <a:extLst>
            <a:ext uri="{909E8E84-426E-40DD-AFC4-6F175D3DCCD1}">
              <a14:hiddenFill xmlns:a14="http://schemas.microsoft.com/office/drawing/2010/main">
                <a:solidFill>
                  <a:srgbClr val="FFFFFF"/>
                </a:solidFill>
              </a14:hiddenFill>
            </a:ext>
          </a:extLst>
        </p:spPr>
      </p:pic>
      <p:sp>
        <p:nvSpPr>
          <p:cNvPr id="22536" name="Rectangle 22540">
            <a:extLst>
              <a:ext uri="{FF2B5EF4-FFF2-40B4-BE49-F238E27FC236}">
                <a16:creationId xmlns:a16="http://schemas.microsoft.com/office/drawing/2014/main" id="{62C5A04F-2AEB-4631-8314-A8B812E1E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08" y="4911519"/>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22538" name="Rectangle 22542">
            <a:extLst>
              <a:ext uri="{FF2B5EF4-FFF2-40B4-BE49-F238E27FC236}">
                <a16:creationId xmlns:a16="http://schemas.microsoft.com/office/drawing/2014/main" id="{4B2B1C70-BF3F-41BD-871B-63D8F911F7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243541" y="5254418"/>
            <a:ext cx="1463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445753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559" name="Rectangle 2355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554" name="Picture 2" descr="Most Beautiful Beaches in Tunisia -">
            <a:extLst>
              <a:ext uri="{FF2B5EF4-FFF2-40B4-BE49-F238E27FC236}">
                <a16:creationId xmlns:a16="http://schemas.microsoft.com/office/drawing/2014/main" id="{C16668B2-9F37-1F79-F5A5-986081D04D2C}"/>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5884" r="-1" b="-1"/>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23561" name="Rectangle 2356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7531610" y="2434201"/>
            <a:ext cx="3822189" cy="3742762"/>
          </a:xfrm>
        </p:spPr>
        <p:txBody>
          <a:bodyPr vert="horz" lIns="91440" tIns="45720" rIns="91440" bIns="45720" rtlCol="0">
            <a:normAutofit lnSpcReduction="10000"/>
          </a:bodyPr>
          <a:lstStyle/>
          <a:p>
            <a:r>
              <a:rPr lang="en-US" sz="2000" dirty="0"/>
              <a:t>Capital: Tunis</a:t>
            </a:r>
          </a:p>
          <a:p>
            <a:r>
              <a:rPr lang="en-US" sz="2000" dirty="0"/>
              <a:t>Language: Arabic, French</a:t>
            </a:r>
          </a:p>
          <a:p>
            <a:r>
              <a:rPr lang="en-US" sz="2000" dirty="0"/>
              <a:t>Exports: Textiles, mechanical goods, phosphates, agriculture.</a:t>
            </a:r>
          </a:p>
          <a:p>
            <a:r>
              <a:rPr lang="en-US" sz="2000" dirty="0"/>
              <a:t>Fun Facts: Kairouan, Tunisia is the 4</a:t>
            </a:r>
            <a:r>
              <a:rPr lang="en-US" sz="2000" baseline="30000" dirty="0"/>
              <a:t>th</a:t>
            </a:r>
            <a:r>
              <a:rPr lang="en-US" sz="2000" dirty="0"/>
              <a:t> most important city in Islam, Much of Star Wars was filmed here (</a:t>
            </a:r>
            <a:r>
              <a:rPr lang="en-US" sz="2000" dirty="0" err="1"/>
              <a:t>Tataouine</a:t>
            </a:r>
            <a:r>
              <a:rPr lang="en-US" sz="2000" dirty="0"/>
              <a:t>, Djerba, </a:t>
            </a:r>
            <a:r>
              <a:rPr lang="en-US" sz="2000" dirty="0" err="1"/>
              <a:t>Matmata</a:t>
            </a:r>
            <a:r>
              <a:rPr lang="en-US" sz="2000" dirty="0"/>
              <a:t>, etc.), Bardo National Museum is the largest African museum after the Grand Egyptian Museum, </a:t>
            </a:r>
          </a:p>
        </p:txBody>
      </p:sp>
    </p:spTree>
    <p:extLst>
      <p:ext uri="{BB962C8B-B14F-4D97-AF65-F5344CB8AC3E}">
        <p14:creationId xmlns:p14="http://schemas.microsoft.com/office/powerpoint/2010/main" val="58214989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583" name="Rectangle 24582">
            <a:extLst>
              <a:ext uri="{FF2B5EF4-FFF2-40B4-BE49-F238E27FC236}">
                <a16:creationId xmlns:a16="http://schemas.microsoft.com/office/drawing/2014/main" id="{3C54F4CE-85F0-46ED-80DA-9518C9251A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85" name="Freeform: Shape 24584">
            <a:extLst>
              <a:ext uri="{FF2B5EF4-FFF2-40B4-BE49-F238E27FC236}">
                <a16:creationId xmlns:a16="http://schemas.microsoft.com/office/drawing/2014/main" id="{DADD1FCA-8ACB-4958-81DD-4CDD6D3E19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802086" cy="6858000"/>
          </a:xfrm>
          <a:custGeom>
            <a:avLst/>
            <a:gdLst>
              <a:gd name="connsiteX0" fmla="*/ 5734864 w 5734864"/>
              <a:gd name="connsiteY0" fmla="*/ 0 h 6858000"/>
              <a:gd name="connsiteX1" fmla="*/ 771611 w 5734864"/>
              <a:gd name="connsiteY1" fmla="*/ 0 h 6858000"/>
              <a:gd name="connsiteX2" fmla="*/ 771679 w 5734864"/>
              <a:gd name="connsiteY2" fmla="*/ 49108 h 6858000"/>
              <a:gd name="connsiteX3" fmla="*/ 794248 w 5734864"/>
              <a:gd name="connsiteY3" fmla="*/ 200968 h 6858000"/>
              <a:gd name="connsiteX4" fmla="*/ 801749 w 5734864"/>
              <a:gd name="connsiteY4" fmla="*/ 414071 h 6858000"/>
              <a:gd name="connsiteX5" fmla="*/ 818548 w 5734864"/>
              <a:gd name="connsiteY5" fmla="*/ 585467 h 6858000"/>
              <a:gd name="connsiteX6" fmla="*/ 857476 w 5734864"/>
              <a:gd name="connsiteY6" fmla="*/ 800623 h 6858000"/>
              <a:gd name="connsiteX7" fmla="*/ 851083 w 5734864"/>
              <a:gd name="connsiteY7" fmla="*/ 878903 h 6858000"/>
              <a:gd name="connsiteX8" fmla="*/ 873564 w 5734864"/>
              <a:gd name="connsiteY8" fmla="*/ 943826 h 6858000"/>
              <a:gd name="connsiteX9" fmla="*/ 864705 w 5734864"/>
              <a:gd name="connsiteY9" fmla="*/ 973328 h 6858000"/>
              <a:gd name="connsiteX10" fmla="*/ 862869 w 5734864"/>
              <a:gd name="connsiteY10" fmla="*/ 978457 h 6858000"/>
              <a:gd name="connsiteX11" fmla="*/ 862233 w 5734864"/>
              <a:gd name="connsiteY11" fmla="*/ 998041 h 6858000"/>
              <a:gd name="connsiteX12" fmla="*/ 853665 w 5734864"/>
              <a:gd name="connsiteY12" fmla="*/ 1004750 h 6858000"/>
              <a:gd name="connsiteX13" fmla="*/ 846695 w 5734864"/>
              <a:gd name="connsiteY13" fmla="*/ 1035077 h 6858000"/>
              <a:gd name="connsiteX14" fmla="*/ 847865 w 5734864"/>
              <a:gd name="connsiteY14" fmla="*/ 1070795 h 6858000"/>
              <a:gd name="connsiteX15" fmla="*/ 862786 w 5734864"/>
              <a:gd name="connsiteY15" fmla="*/ 1238994 h 6858000"/>
              <a:gd name="connsiteX16" fmla="*/ 859345 w 5734864"/>
              <a:gd name="connsiteY16" fmla="*/ 1380427 h 6858000"/>
              <a:gd name="connsiteX17" fmla="*/ 855172 w 5734864"/>
              <a:gd name="connsiteY17" fmla="*/ 1435262 h 6858000"/>
              <a:gd name="connsiteX18" fmla="*/ 860494 w 5734864"/>
              <a:gd name="connsiteY18" fmla="*/ 1453861 h 6858000"/>
              <a:gd name="connsiteX19" fmla="*/ 853731 w 5734864"/>
              <a:gd name="connsiteY19" fmla="*/ 1467047 h 6858000"/>
              <a:gd name="connsiteX20" fmla="*/ 845847 w 5734864"/>
              <a:gd name="connsiteY20" fmla="*/ 1502307 h 6858000"/>
              <a:gd name="connsiteX21" fmla="*/ 817613 w 5734864"/>
              <a:gd name="connsiteY21" fmla="*/ 1565166 h 6858000"/>
              <a:gd name="connsiteX22" fmla="*/ 804223 w 5734864"/>
              <a:gd name="connsiteY22" fmla="*/ 1601941 h 6858000"/>
              <a:gd name="connsiteX23" fmla="*/ 791773 w 5734864"/>
              <a:gd name="connsiteY23" fmla="*/ 1627005 h 6858000"/>
              <a:gd name="connsiteX24" fmla="*/ 774645 w 5734864"/>
              <a:gd name="connsiteY24" fmla="*/ 1699922 h 6858000"/>
              <a:gd name="connsiteX25" fmla="*/ 752343 w 5734864"/>
              <a:gd name="connsiteY25" fmla="*/ 1824604 h 6858000"/>
              <a:gd name="connsiteX26" fmla="*/ 746254 w 5734864"/>
              <a:gd name="connsiteY26" fmla="*/ 1850222 h 6858000"/>
              <a:gd name="connsiteX27" fmla="*/ 728600 w 5734864"/>
              <a:gd name="connsiteY27" fmla="*/ 1869603 h 6858000"/>
              <a:gd name="connsiteX28" fmla="*/ 724396 w 5734864"/>
              <a:gd name="connsiteY28" fmla="*/ 1883104 h 6858000"/>
              <a:gd name="connsiteX29" fmla="*/ 722165 w 5734864"/>
              <a:gd name="connsiteY29" fmla="*/ 1885924 h 6858000"/>
              <a:gd name="connsiteX30" fmla="*/ 721338 w 5734864"/>
              <a:gd name="connsiteY30" fmla="*/ 1887123 h 6858000"/>
              <a:gd name="connsiteX31" fmla="*/ 714840 w 5734864"/>
              <a:gd name="connsiteY31" fmla="*/ 1902274 h 6858000"/>
              <a:gd name="connsiteX32" fmla="*/ 722847 w 5734864"/>
              <a:gd name="connsiteY32" fmla="*/ 1929891 h 6858000"/>
              <a:gd name="connsiteX33" fmla="*/ 719647 w 5734864"/>
              <a:gd name="connsiteY33" fmla="*/ 1936120 h 6858000"/>
              <a:gd name="connsiteX34" fmla="*/ 714660 w 5734864"/>
              <a:gd name="connsiteY34" fmla="*/ 1982709 h 6858000"/>
              <a:gd name="connsiteX35" fmla="*/ 710759 w 5734864"/>
              <a:gd name="connsiteY35" fmla="*/ 2013010 h 6858000"/>
              <a:gd name="connsiteX36" fmla="*/ 697927 w 5734864"/>
              <a:gd name="connsiteY36" fmla="*/ 2069833 h 6858000"/>
              <a:gd name="connsiteX37" fmla="*/ 693594 w 5734864"/>
              <a:gd name="connsiteY37" fmla="*/ 2103731 h 6858000"/>
              <a:gd name="connsiteX38" fmla="*/ 691109 w 5734864"/>
              <a:gd name="connsiteY38" fmla="*/ 2124027 h 6858000"/>
              <a:gd name="connsiteX39" fmla="*/ 676593 w 5734864"/>
              <a:gd name="connsiteY39" fmla="*/ 2176182 h 6858000"/>
              <a:gd name="connsiteX40" fmla="*/ 633227 w 5734864"/>
              <a:gd name="connsiteY40" fmla="*/ 2258036 h 6858000"/>
              <a:gd name="connsiteX41" fmla="*/ 625564 w 5734864"/>
              <a:gd name="connsiteY41" fmla="*/ 2284567 h 6858000"/>
              <a:gd name="connsiteX42" fmla="*/ 627074 w 5734864"/>
              <a:gd name="connsiteY42" fmla="*/ 2289605 h 6858000"/>
              <a:gd name="connsiteX43" fmla="*/ 614574 w 5734864"/>
              <a:gd name="connsiteY43" fmla="*/ 2308717 h 6858000"/>
              <a:gd name="connsiteX44" fmla="*/ 606890 w 5734864"/>
              <a:gd name="connsiteY44" fmla="*/ 2320662 h 6858000"/>
              <a:gd name="connsiteX45" fmla="*/ 605558 w 5734864"/>
              <a:gd name="connsiteY45" fmla="*/ 2327897 h 6858000"/>
              <a:gd name="connsiteX46" fmla="*/ 602202 w 5734864"/>
              <a:gd name="connsiteY46" fmla="*/ 2357749 h 6858000"/>
              <a:gd name="connsiteX47" fmla="*/ 600213 w 5734864"/>
              <a:gd name="connsiteY47" fmla="*/ 2364905 h 6858000"/>
              <a:gd name="connsiteX48" fmla="*/ 597160 w 5734864"/>
              <a:gd name="connsiteY48" fmla="*/ 2388351 h 6858000"/>
              <a:gd name="connsiteX49" fmla="*/ 597982 w 5734864"/>
              <a:gd name="connsiteY49" fmla="*/ 2402296 h 6858000"/>
              <a:gd name="connsiteX50" fmla="*/ 593150 w 5734864"/>
              <a:gd name="connsiteY50" fmla="*/ 2420015 h 6858000"/>
              <a:gd name="connsiteX51" fmla="*/ 592833 w 5734864"/>
              <a:gd name="connsiteY51" fmla="*/ 2422749 h 6858000"/>
              <a:gd name="connsiteX52" fmla="*/ 594479 w 5734864"/>
              <a:gd name="connsiteY52" fmla="*/ 2426002 h 6858000"/>
              <a:gd name="connsiteX53" fmla="*/ 591963 w 5734864"/>
              <a:gd name="connsiteY53" fmla="*/ 2431950 h 6858000"/>
              <a:gd name="connsiteX54" fmla="*/ 591544 w 5734864"/>
              <a:gd name="connsiteY54" fmla="*/ 2433897 h 6858000"/>
              <a:gd name="connsiteX55" fmla="*/ 589519 w 5734864"/>
              <a:gd name="connsiteY55" fmla="*/ 2451398 h 6858000"/>
              <a:gd name="connsiteX56" fmla="*/ 590037 w 5734864"/>
              <a:gd name="connsiteY56" fmla="*/ 2455536 h 6858000"/>
              <a:gd name="connsiteX57" fmla="*/ 588179 w 5734864"/>
              <a:gd name="connsiteY57" fmla="*/ 2462981 h 6858000"/>
              <a:gd name="connsiteX58" fmla="*/ 583434 w 5734864"/>
              <a:gd name="connsiteY58" fmla="*/ 2503991 h 6858000"/>
              <a:gd name="connsiteX59" fmla="*/ 567942 w 5734864"/>
              <a:gd name="connsiteY59" fmla="*/ 2652936 h 6858000"/>
              <a:gd name="connsiteX60" fmla="*/ 573869 w 5734864"/>
              <a:gd name="connsiteY60" fmla="*/ 2670188 h 6858000"/>
              <a:gd name="connsiteX61" fmla="*/ 575243 w 5734864"/>
              <a:gd name="connsiteY61" fmla="*/ 2688114 h 6858000"/>
              <a:gd name="connsiteX62" fmla="*/ 573824 w 5734864"/>
              <a:gd name="connsiteY62" fmla="*/ 2689856 h 6858000"/>
              <a:gd name="connsiteX63" fmla="*/ 570699 w 5734864"/>
              <a:gd name="connsiteY63" fmla="*/ 2709353 h 6858000"/>
              <a:gd name="connsiteX64" fmla="*/ 573192 w 5734864"/>
              <a:gd name="connsiteY64" fmla="*/ 2714527 h 6858000"/>
              <a:gd name="connsiteX65" fmla="*/ 572044 w 5734864"/>
              <a:gd name="connsiteY65" fmla="*/ 2728187 h 6858000"/>
              <a:gd name="connsiteX66" fmla="*/ 572465 w 5734864"/>
              <a:gd name="connsiteY66" fmla="*/ 2755863 h 6858000"/>
              <a:gd name="connsiteX67" fmla="*/ 570028 w 5734864"/>
              <a:gd name="connsiteY67" fmla="*/ 2760324 h 6858000"/>
              <a:gd name="connsiteX68" fmla="*/ 566748 w 5734864"/>
              <a:gd name="connsiteY68" fmla="*/ 2800948 h 6858000"/>
              <a:gd name="connsiteX69" fmla="*/ 565509 w 5734864"/>
              <a:gd name="connsiteY69" fmla="*/ 2801167 h 6858000"/>
              <a:gd name="connsiteX70" fmla="*/ 559367 w 5734864"/>
              <a:gd name="connsiteY70" fmla="*/ 2811129 h 6858000"/>
              <a:gd name="connsiteX71" fmla="*/ 550354 w 5734864"/>
              <a:gd name="connsiteY71" fmla="*/ 2830949 h 6858000"/>
              <a:gd name="connsiteX72" fmla="*/ 514795 w 5734864"/>
              <a:gd name="connsiteY72" fmla="*/ 2872433 h 6858000"/>
              <a:gd name="connsiteX73" fmla="*/ 509875 w 5734864"/>
              <a:gd name="connsiteY73" fmla="*/ 2923099 h 6858000"/>
              <a:gd name="connsiteX74" fmla="*/ 509577 w 5734864"/>
              <a:gd name="connsiteY74" fmla="*/ 2923197 h 6858000"/>
              <a:gd name="connsiteX75" fmla="*/ 507597 w 5734864"/>
              <a:gd name="connsiteY75" fmla="*/ 2931868 h 6858000"/>
              <a:gd name="connsiteX76" fmla="*/ 507379 w 5734864"/>
              <a:gd name="connsiteY76" fmla="*/ 2938322 h 6858000"/>
              <a:gd name="connsiteX77" fmla="*/ 504725 w 5734864"/>
              <a:gd name="connsiteY77" fmla="*/ 2954519 h 6858000"/>
              <a:gd name="connsiteX78" fmla="*/ 502018 w 5734864"/>
              <a:gd name="connsiteY78" fmla="*/ 2959643 h 6858000"/>
              <a:gd name="connsiteX79" fmla="*/ 498360 w 5734864"/>
              <a:gd name="connsiteY79" fmla="*/ 2961019 h 6858000"/>
              <a:gd name="connsiteX80" fmla="*/ 498483 w 5734864"/>
              <a:gd name="connsiteY80" fmla="*/ 2962590 h 6858000"/>
              <a:gd name="connsiteX81" fmla="*/ 484403 w 5734864"/>
              <a:gd name="connsiteY81" fmla="*/ 2990538 h 6858000"/>
              <a:gd name="connsiteX82" fmla="*/ 463075 w 5734864"/>
              <a:gd name="connsiteY82" fmla="*/ 3055956 h 6858000"/>
              <a:gd name="connsiteX83" fmla="*/ 455013 w 5734864"/>
              <a:gd name="connsiteY83" fmla="*/ 3094482 h 6858000"/>
              <a:gd name="connsiteX84" fmla="*/ 428391 w 5734864"/>
              <a:gd name="connsiteY84" fmla="*/ 3198850 h 6858000"/>
              <a:gd name="connsiteX85" fmla="*/ 401440 w 5734864"/>
              <a:gd name="connsiteY85" fmla="*/ 3307560 h 6858000"/>
              <a:gd name="connsiteX86" fmla="*/ 386076 w 5734864"/>
              <a:gd name="connsiteY86" fmla="*/ 3373943 h 6858000"/>
              <a:gd name="connsiteX87" fmla="*/ 374726 w 5734864"/>
              <a:gd name="connsiteY87" fmla="*/ 3381364 h 6858000"/>
              <a:gd name="connsiteX88" fmla="*/ 369145 w 5734864"/>
              <a:gd name="connsiteY88" fmla="*/ 3383729 h 6858000"/>
              <a:gd name="connsiteX89" fmla="*/ 364294 w 5734864"/>
              <a:gd name="connsiteY89" fmla="*/ 3414159 h 6858000"/>
              <a:gd name="connsiteX90" fmla="*/ 366450 w 5734864"/>
              <a:gd name="connsiteY90" fmla="*/ 3436925 h 6858000"/>
              <a:gd name="connsiteX91" fmla="*/ 351743 w 5734864"/>
              <a:gd name="connsiteY91" fmla="*/ 3521619 h 6858000"/>
              <a:gd name="connsiteX92" fmla="*/ 345784 w 5734864"/>
              <a:gd name="connsiteY92" fmla="*/ 3603757 h 6858000"/>
              <a:gd name="connsiteX93" fmla="*/ 344198 w 5734864"/>
              <a:gd name="connsiteY93" fmla="*/ 3652424 h 6858000"/>
              <a:gd name="connsiteX94" fmla="*/ 352450 w 5734864"/>
              <a:gd name="connsiteY94" fmla="*/ 3665222 h 6858000"/>
              <a:gd name="connsiteX95" fmla="*/ 342621 w 5734864"/>
              <a:gd name="connsiteY95" fmla="*/ 3700804 h 6858000"/>
              <a:gd name="connsiteX96" fmla="*/ 341514 w 5734864"/>
              <a:gd name="connsiteY96" fmla="*/ 3734774 h 6858000"/>
              <a:gd name="connsiteX97" fmla="*/ 340607 w 5734864"/>
              <a:gd name="connsiteY97" fmla="*/ 3785153 h 6858000"/>
              <a:gd name="connsiteX98" fmla="*/ 340707 w 5734864"/>
              <a:gd name="connsiteY98" fmla="*/ 3788177 h 6858000"/>
              <a:gd name="connsiteX99" fmla="*/ 340361 w 5734864"/>
              <a:gd name="connsiteY99" fmla="*/ 3798803 h 6858000"/>
              <a:gd name="connsiteX100" fmla="*/ 339642 w 5734864"/>
              <a:gd name="connsiteY100" fmla="*/ 3838750 h 6858000"/>
              <a:gd name="connsiteX101" fmla="*/ 360295 w 5734864"/>
              <a:gd name="connsiteY101" fmla="*/ 4015196 h 6858000"/>
              <a:gd name="connsiteX102" fmla="*/ 339043 w 5734864"/>
              <a:gd name="connsiteY102" fmla="*/ 4052778 h 6858000"/>
              <a:gd name="connsiteX103" fmla="*/ 339343 w 5734864"/>
              <a:gd name="connsiteY103" fmla="*/ 4096257 h 6858000"/>
              <a:gd name="connsiteX104" fmla="*/ 340786 w 5734864"/>
              <a:gd name="connsiteY104" fmla="*/ 4321136 h 6858000"/>
              <a:gd name="connsiteX105" fmla="*/ 343158 w 5734864"/>
              <a:gd name="connsiteY105" fmla="*/ 4429174 h 6858000"/>
              <a:gd name="connsiteX106" fmla="*/ 334599 w 5734864"/>
              <a:gd name="connsiteY106" fmla="*/ 4449938 h 6858000"/>
              <a:gd name="connsiteX107" fmla="*/ 332890 w 5734864"/>
              <a:gd name="connsiteY107" fmla="*/ 4453515 h 6858000"/>
              <a:gd name="connsiteX108" fmla="*/ 331105 w 5734864"/>
              <a:gd name="connsiteY108" fmla="*/ 4467941 h 6858000"/>
              <a:gd name="connsiteX109" fmla="*/ 324289 w 5734864"/>
              <a:gd name="connsiteY109" fmla="*/ 4471861 h 6858000"/>
              <a:gd name="connsiteX110" fmla="*/ 317079 w 5734864"/>
              <a:gd name="connsiteY110" fmla="*/ 4493468 h 6858000"/>
              <a:gd name="connsiteX111" fmla="*/ 315557 w 5734864"/>
              <a:gd name="connsiteY111" fmla="*/ 4520067 h 6858000"/>
              <a:gd name="connsiteX112" fmla="*/ 315240 w 5734864"/>
              <a:gd name="connsiteY112" fmla="*/ 4536872 h 6858000"/>
              <a:gd name="connsiteX113" fmla="*/ 316200 w 5734864"/>
              <a:gd name="connsiteY113" fmla="*/ 4538297 h 6858000"/>
              <a:gd name="connsiteX114" fmla="*/ 317507 w 5734864"/>
              <a:gd name="connsiteY114" fmla="*/ 4547582 h 6858000"/>
              <a:gd name="connsiteX115" fmla="*/ 323078 w 5734864"/>
              <a:gd name="connsiteY115" fmla="*/ 4592102 h 6858000"/>
              <a:gd name="connsiteX116" fmla="*/ 328722 w 5734864"/>
              <a:gd name="connsiteY116" fmla="*/ 4667914 h 6858000"/>
              <a:gd name="connsiteX117" fmla="*/ 335597 w 5734864"/>
              <a:gd name="connsiteY117" fmla="*/ 4695035 h 6858000"/>
              <a:gd name="connsiteX118" fmla="*/ 339485 w 5734864"/>
              <a:gd name="connsiteY118" fmla="*/ 4695979 h 6858000"/>
              <a:gd name="connsiteX119" fmla="*/ 341089 w 5734864"/>
              <a:gd name="connsiteY119" fmla="*/ 4704268 h 6858000"/>
              <a:gd name="connsiteX120" fmla="*/ 342177 w 5734864"/>
              <a:gd name="connsiteY120" fmla="*/ 4706060 h 6858000"/>
              <a:gd name="connsiteX121" fmla="*/ 347751 w 5734864"/>
              <a:gd name="connsiteY121" fmla="*/ 4716754 h 6858000"/>
              <a:gd name="connsiteX122" fmla="*/ 344125 w 5734864"/>
              <a:gd name="connsiteY122" fmla="*/ 4764669 h 6858000"/>
              <a:gd name="connsiteX123" fmla="*/ 340188 w 5734864"/>
              <a:gd name="connsiteY123" fmla="*/ 4779386 h 6858000"/>
              <a:gd name="connsiteX124" fmla="*/ 335146 w 5734864"/>
              <a:gd name="connsiteY124" fmla="*/ 4787491 h 6858000"/>
              <a:gd name="connsiteX125" fmla="*/ 319124 w 5734864"/>
              <a:gd name="connsiteY125" fmla="*/ 4843514 h 6858000"/>
              <a:gd name="connsiteX126" fmla="*/ 305956 w 5734864"/>
              <a:gd name="connsiteY126" fmla="*/ 4881505 h 6858000"/>
              <a:gd name="connsiteX127" fmla="*/ 301062 w 5734864"/>
              <a:gd name="connsiteY127" fmla="*/ 4889332 h 6858000"/>
              <a:gd name="connsiteX128" fmla="*/ 302141 w 5734864"/>
              <a:gd name="connsiteY128" fmla="*/ 4899400 h 6858000"/>
              <a:gd name="connsiteX129" fmla="*/ 304424 w 5734864"/>
              <a:gd name="connsiteY129" fmla="*/ 4902664 h 6858000"/>
              <a:gd name="connsiteX130" fmla="*/ 293123 w 5734864"/>
              <a:gd name="connsiteY130" fmla="*/ 4932769 h 6858000"/>
              <a:gd name="connsiteX131" fmla="*/ 292275 w 5734864"/>
              <a:gd name="connsiteY131" fmla="*/ 4936482 h 6858000"/>
              <a:gd name="connsiteX132" fmla="*/ 288304 w 5734864"/>
              <a:gd name="connsiteY132" fmla="*/ 4962325 h 6858000"/>
              <a:gd name="connsiteX133" fmla="*/ 287420 w 5734864"/>
              <a:gd name="connsiteY133" fmla="*/ 5042193 h 6858000"/>
              <a:gd name="connsiteX134" fmla="*/ 287020 w 5734864"/>
              <a:gd name="connsiteY134" fmla="*/ 5065655 h 6858000"/>
              <a:gd name="connsiteX135" fmla="*/ 288488 w 5734864"/>
              <a:gd name="connsiteY135" fmla="*/ 5082216 h 6858000"/>
              <a:gd name="connsiteX136" fmla="*/ 282763 w 5734864"/>
              <a:gd name="connsiteY136" fmla="*/ 5127114 h 6858000"/>
              <a:gd name="connsiteX137" fmla="*/ 269316 w 5734864"/>
              <a:gd name="connsiteY137" fmla="*/ 5202682 h 6858000"/>
              <a:gd name="connsiteX138" fmla="*/ 269174 w 5734864"/>
              <a:gd name="connsiteY138" fmla="*/ 5230835 h 6858000"/>
              <a:gd name="connsiteX139" fmla="*/ 272679 w 5734864"/>
              <a:gd name="connsiteY139" fmla="*/ 5232660 h 6858000"/>
              <a:gd name="connsiteX140" fmla="*/ 272160 w 5734864"/>
              <a:gd name="connsiteY140" fmla="*/ 5241150 h 6858000"/>
              <a:gd name="connsiteX141" fmla="*/ 272760 w 5734864"/>
              <a:gd name="connsiteY141" fmla="*/ 5243156 h 6858000"/>
              <a:gd name="connsiteX142" fmla="*/ 275462 w 5734864"/>
              <a:gd name="connsiteY142" fmla="*/ 5254919 h 6858000"/>
              <a:gd name="connsiteX143" fmla="*/ 262897 w 5734864"/>
              <a:gd name="connsiteY143" fmla="*/ 5286259 h 6858000"/>
              <a:gd name="connsiteX144" fmla="*/ 252761 w 5734864"/>
              <a:gd name="connsiteY144" fmla="*/ 5357801 h 6858000"/>
              <a:gd name="connsiteX145" fmla="*/ 242360 w 5734864"/>
              <a:gd name="connsiteY145" fmla="*/ 5460080 h 6858000"/>
              <a:gd name="connsiteX146" fmla="*/ 229880 w 5734864"/>
              <a:gd name="connsiteY146" fmla="*/ 5539714 h 6858000"/>
              <a:gd name="connsiteX147" fmla="*/ 204283 w 5734864"/>
              <a:gd name="connsiteY147" fmla="*/ 5639080 h 6858000"/>
              <a:gd name="connsiteX148" fmla="*/ 198948 w 5734864"/>
              <a:gd name="connsiteY148" fmla="*/ 5710958 h 6858000"/>
              <a:gd name="connsiteX149" fmla="*/ 192367 w 5734864"/>
              <a:gd name="connsiteY149" fmla="*/ 5719859 h 6858000"/>
              <a:gd name="connsiteX150" fmla="*/ 188035 w 5734864"/>
              <a:gd name="connsiteY150" fmla="*/ 5729935 h 6858000"/>
              <a:gd name="connsiteX151" fmla="*/ 188428 w 5734864"/>
              <a:gd name="connsiteY151" fmla="*/ 5731182 h 6858000"/>
              <a:gd name="connsiteX152" fmla="*/ 181635 w 5734864"/>
              <a:gd name="connsiteY152" fmla="*/ 5753538 h 6858000"/>
              <a:gd name="connsiteX153" fmla="*/ 169744 w 5734864"/>
              <a:gd name="connsiteY153" fmla="*/ 5796307 h 6858000"/>
              <a:gd name="connsiteX154" fmla="*/ 170351 w 5734864"/>
              <a:gd name="connsiteY154" fmla="*/ 5796644 h 6858000"/>
              <a:gd name="connsiteX155" fmla="*/ 171559 w 5734864"/>
              <a:gd name="connsiteY155" fmla="*/ 5803435 h 6858000"/>
              <a:gd name="connsiteX156" fmla="*/ 172284 w 5734864"/>
              <a:gd name="connsiteY156" fmla="*/ 5816391 h 6858000"/>
              <a:gd name="connsiteX157" fmla="*/ 182542 w 5734864"/>
              <a:gd name="connsiteY157" fmla="*/ 5846382 h 6858000"/>
              <a:gd name="connsiteX158" fmla="*/ 175877 w 5734864"/>
              <a:gd name="connsiteY158" fmla="*/ 5871336 h 6858000"/>
              <a:gd name="connsiteX159" fmla="*/ 174910 w 5734864"/>
              <a:gd name="connsiteY159" fmla="*/ 5876376 h 6858000"/>
              <a:gd name="connsiteX160" fmla="*/ 175047 w 5734864"/>
              <a:gd name="connsiteY160" fmla="*/ 5876483 h 6858000"/>
              <a:gd name="connsiteX161" fmla="*/ 174335 w 5734864"/>
              <a:gd name="connsiteY161" fmla="*/ 5881814 h 6858000"/>
              <a:gd name="connsiteX162" fmla="*/ 171273 w 5734864"/>
              <a:gd name="connsiteY162" fmla="*/ 5895339 h 6858000"/>
              <a:gd name="connsiteX163" fmla="*/ 171658 w 5734864"/>
              <a:gd name="connsiteY163" fmla="*/ 5898749 h 6858000"/>
              <a:gd name="connsiteX164" fmla="*/ 174658 w 5734864"/>
              <a:gd name="connsiteY164" fmla="*/ 5919558 h 6858000"/>
              <a:gd name="connsiteX165" fmla="*/ 169099 w 5734864"/>
              <a:gd name="connsiteY165" fmla="*/ 5984417 h 6858000"/>
              <a:gd name="connsiteX166" fmla="*/ 162007 w 5734864"/>
              <a:gd name="connsiteY166" fmla="*/ 6049043 h 6858000"/>
              <a:gd name="connsiteX167" fmla="*/ 156875 w 5734864"/>
              <a:gd name="connsiteY167" fmla="*/ 6114000 h 6858000"/>
              <a:gd name="connsiteX168" fmla="*/ 165441 w 5734864"/>
              <a:gd name="connsiteY168" fmla="*/ 6146938 h 6858000"/>
              <a:gd name="connsiteX169" fmla="*/ 165177 w 5734864"/>
              <a:gd name="connsiteY169" fmla="*/ 6150658 h 6858000"/>
              <a:gd name="connsiteX170" fmla="*/ 161772 w 5734864"/>
              <a:gd name="connsiteY170" fmla="*/ 6160011 h 6858000"/>
              <a:gd name="connsiteX171" fmla="*/ 160051 w 5734864"/>
              <a:gd name="connsiteY171" fmla="*/ 6163393 h 6858000"/>
              <a:gd name="connsiteX172" fmla="*/ 158473 w 5734864"/>
              <a:gd name="connsiteY172" fmla="*/ 6168628 h 6858000"/>
              <a:gd name="connsiteX173" fmla="*/ 158573 w 5734864"/>
              <a:gd name="connsiteY173" fmla="*/ 6168799 h 6858000"/>
              <a:gd name="connsiteX174" fmla="*/ 146463 w 5734864"/>
              <a:gd name="connsiteY174" fmla="*/ 6196671 h 6858000"/>
              <a:gd name="connsiteX175" fmla="*/ 150209 w 5734864"/>
              <a:gd name="connsiteY175" fmla="*/ 6232365 h 6858000"/>
              <a:gd name="connsiteX176" fmla="*/ 148544 w 5734864"/>
              <a:gd name="connsiteY176" fmla="*/ 6246162 h 6858000"/>
              <a:gd name="connsiteX177" fmla="*/ 148403 w 5734864"/>
              <a:gd name="connsiteY177" fmla="*/ 6253754 h 6858000"/>
              <a:gd name="connsiteX178" fmla="*/ 138880 w 5734864"/>
              <a:gd name="connsiteY178" fmla="*/ 6276449 h 6858000"/>
              <a:gd name="connsiteX179" fmla="*/ 138683 w 5734864"/>
              <a:gd name="connsiteY179" fmla="*/ 6279721 h 6858000"/>
              <a:gd name="connsiteX180" fmla="*/ 130721 w 5734864"/>
              <a:gd name="connsiteY180" fmla="*/ 6293675 h 6858000"/>
              <a:gd name="connsiteX181" fmla="*/ 120717 w 5734864"/>
              <a:gd name="connsiteY181" fmla="*/ 6313967 h 6858000"/>
              <a:gd name="connsiteX182" fmla="*/ 120841 w 5734864"/>
              <a:gd name="connsiteY182" fmla="*/ 6315437 h 6858000"/>
              <a:gd name="connsiteX183" fmla="*/ 115208 w 5734864"/>
              <a:gd name="connsiteY183" fmla="*/ 6324024 h 6858000"/>
              <a:gd name="connsiteX184" fmla="*/ 101217 w 5734864"/>
              <a:gd name="connsiteY184" fmla="*/ 6365923 h 6858000"/>
              <a:gd name="connsiteX185" fmla="*/ 74946 w 5734864"/>
              <a:gd name="connsiteY185" fmla="*/ 6556817 h 6858000"/>
              <a:gd name="connsiteX186" fmla="*/ 16001 w 5734864"/>
              <a:gd name="connsiteY186" fmla="*/ 6808678 h 6858000"/>
              <a:gd name="connsiteX187" fmla="*/ 0 w 5734864"/>
              <a:gd name="connsiteY187" fmla="*/ 6858000 h 6858000"/>
              <a:gd name="connsiteX188" fmla="*/ 5734864 w 5734864"/>
              <a:gd name="connsiteY188" fmla="*/ 6858000 h 6858000"/>
              <a:gd name="connsiteX0" fmla="*/ 5734864 w 5734864"/>
              <a:gd name="connsiteY0" fmla="*/ 0 h 6858000"/>
              <a:gd name="connsiteX1" fmla="*/ 771611 w 5734864"/>
              <a:gd name="connsiteY1" fmla="*/ 0 h 6858000"/>
              <a:gd name="connsiteX2" fmla="*/ 771679 w 5734864"/>
              <a:gd name="connsiteY2" fmla="*/ 49108 h 6858000"/>
              <a:gd name="connsiteX3" fmla="*/ 794248 w 5734864"/>
              <a:gd name="connsiteY3" fmla="*/ 200968 h 6858000"/>
              <a:gd name="connsiteX4" fmla="*/ 801749 w 5734864"/>
              <a:gd name="connsiteY4" fmla="*/ 414071 h 6858000"/>
              <a:gd name="connsiteX5" fmla="*/ 818548 w 5734864"/>
              <a:gd name="connsiteY5" fmla="*/ 585467 h 6858000"/>
              <a:gd name="connsiteX6" fmla="*/ 857476 w 5734864"/>
              <a:gd name="connsiteY6" fmla="*/ 800623 h 6858000"/>
              <a:gd name="connsiteX7" fmla="*/ 851083 w 5734864"/>
              <a:gd name="connsiteY7" fmla="*/ 878903 h 6858000"/>
              <a:gd name="connsiteX8" fmla="*/ 873564 w 5734864"/>
              <a:gd name="connsiteY8" fmla="*/ 943826 h 6858000"/>
              <a:gd name="connsiteX9" fmla="*/ 864705 w 5734864"/>
              <a:gd name="connsiteY9" fmla="*/ 973328 h 6858000"/>
              <a:gd name="connsiteX10" fmla="*/ 862869 w 5734864"/>
              <a:gd name="connsiteY10" fmla="*/ 978457 h 6858000"/>
              <a:gd name="connsiteX11" fmla="*/ 862233 w 5734864"/>
              <a:gd name="connsiteY11" fmla="*/ 998041 h 6858000"/>
              <a:gd name="connsiteX12" fmla="*/ 853665 w 5734864"/>
              <a:gd name="connsiteY12" fmla="*/ 1004750 h 6858000"/>
              <a:gd name="connsiteX13" fmla="*/ 846695 w 5734864"/>
              <a:gd name="connsiteY13" fmla="*/ 1035077 h 6858000"/>
              <a:gd name="connsiteX14" fmla="*/ 847865 w 5734864"/>
              <a:gd name="connsiteY14" fmla="*/ 1070795 h 6858000"/>
              <a:gd name="connsiteX15" fmla="*/ 862786 w 5734864"/>
              <a:gd name="connsiteY15" fmla="*/ 1238994 h 6858000"/>
              <a:gd name="connsiteX16" fmla="*/ 859345 w 5734864"/>
              <a:gd name="connsiteY16" fmla="*/ 1380427 h 6858000"/>
              <a:gd name="connsiteX17" fmla="*/ 855172 w 5734864"/>
              <a:gd name="connsiteY17" fmla="*/ 1435262 h 6858000"/>
              <a:gd name="connsiteX18" fmla="*/ 860494 w 5734864"/>
              <a:gd name="connsiteY18" fmla="*/ 1453861 h 6858000"/>
              <a:gd name="connsiteX19" fmla="*/ 853731 w 5734864"/>
              <a:gd name="connsiteY19" fmla="*/ 1467047 h 6858000"/>
              <a:gd name="connsiteX20" fmla="*/ 845847 w 5734864"/>
              <a:gd name="connsiteY20" fmla="*/ 1502307 h 6858000"/>
              <a:gd name="connsiteX21" fmla="*/ 817613 w 5734864"/>
              <a:gd name="connsiteY21" fmla="*/ 1565166 h 6858000"/>
              <a:gd name="connsiteX22" fmla="*/ 804223 w 5734864"/>
              <a:gd name="connsiteY22" fmla="*/ 1601941 h 6858000"/>
              <a:gd name="connsiteX23" fmla="*/ 791773 w 5734864"/>
              <a:gd name="connsiteY23" fmla="*/ 1627005 h 6858000"/>
              <a:gd name="connsiteX24" fmla="*/ 774645 w 5734864"/>
              <a:gd name="connsiteY24" fmla="*/ 1699922 h 6858000"/>
              <a:gd name="connsiteX25" fmla="*/ 752343 w 5734864"/>
              <a:gd name="connsiteY25" fmla="*/ 1824604 h 6858000"/>
              <a:gd name="connsiteX26" fmla="*/ 746254 w 5734864"/>
              <a:gd name="connsiteY26" fmla="*/ 1850222 h 6858000"/>
              <a:gd name="connsiteX27" fmla="*/ 728600 w 5734864"/>
              <a:gd name="connsiteY27" fmla="*/ 1869603 h 6858000"/>
              <a:gd name="connsiteX28" fmla="*/ 724396 w 5734864"/>
              <a:gd name="connsiteY28" fmla="*/ 1883104 h 6858000"/>
              <a:gd name="connsiteX29" fmla="*/ 722165 w 5734864"/>
              <a:gd name="connsiteY29" fmla="*/ 1885924 h 6858000"/>
              <a:gd name="connsiteX30" fmla="*/ 721338 w 5734864"/>
              <a:gd name="connsiteY30" fmla="*/ 1887123 h 6858000"/>
              <a:gd name="connsiteX31" fmla="*/ 714840 w 5734864"/>
              <a:gd name="connsiteY31" fmla="*/ 1902274 h 6858000"/>
              <a:gd name="connsiteX32" fmla="*/ 722847 w 5734864"/>
              <a:gd name="connsiteY32" fmla="*/ 1929891 h 6858000"/>
              <a:gd name="connsiteX33" fmla="*/ 714660 w 5734864"/>
              <a:gd name="connsiteY33" fmla="*/ 1982709 h 6858000"/>
              <a:gd name="connsiteX34" fmla="*/ 710759 w 5734864"/>
              <a:gd name="connsiteY34" fmla="*/ 2013010 h 6858000"/>
              <a:gd name="connsiteX35" fmla="*/ 697927 w 5734864"/>
              <a:gd name="connsiteY35" fmla="*/ 2069833 h 6858000"/>
              <a:gd name="connsiteX36" fmla="*/ 693594 w 5734864"/>
              <a:gd name="connsiteY36" fmla="*/ 2103731 h 6858000"/>
              <a:gd name="connsiteX37" fmla="*/ 691109 w 5734864"/>
              <a:gd name="connsiteY37" fmla="*/ 2124027 h 6858000"/>
              <a:gd name="connsiteX38" fmla="*/ 676593 w 5734864"/>
              <a:gd name="connsiteY38" fmla="*/ 2176182 h 6858000"/>
              <a:gd name="connsiteX39" fmla="*/ 633227 w 5734864"/>
              <a:gd name="connsiteY39" fmla="*/ 2258036 h 6858000"/>
              <a:gd name="connsiteX40" fmla="*/ 625564 w 5734864"/>
              <a:gd name="connsiteY40" fmla="*/ 2284567 h 6858000"/>
              <a:gd name="connsiteX41" fmla="*/ 627074 w 5734864"/>
              <a:gd name="connsiteY41" fmla="*/ 2289605 h 6858000"/>
              <a:gd name="connsiteX42" fmla="*/ 614574 w 5734864"/>
              <a:gd name="connsiteY42" fmla="*/ 2308717 h 6858000"/>
              <a:gd name="connsiteX43" fmla="*/ 606890 w 5734864"/>
              <a:gd name="connsiteY43" fmla="*/ 2320662 h 6858000"/>
              <a:gd name="connsiteX44" fmla="*/ 605558 w 5734864"/>
              <a:gd name="connsiteY44" fmla="*/ 2327897 h 6858000"/>
              <a:gd name="connsiteX45" fmla="*/ 602202 w 5734864"/>
              <a:gd name="connsiteY45" fmla="*/ 2357749 h 6858000"/>
              <a:gd name="connsiteX46" fmla="*/ 600213 w 5734864"/>
              <a:gd name="connsiteY46" fmla="*/ 2364905 h 6858000"/>
              <a:gd name="connsiteX47" fmla="*/ 597160 w 5734864"/>
              <a:gd name="connsiteY47" fmla="*/ 2388351 h 6858000"/>
              <a:gd name="connsiteX48" fmla="*/ 597982 w 5734864"/>
              <a:gd name="connsiteY48" fmla="*/ 2402296 h 6858000"/>
              <a:gd name="connsiteX49" fmla="*/ 593150 w 5734864"/>
              <a:gd name="connsiteY49" fmla="*/ 2420015 h 6858000"/>
              <a:gd name="connsiteX50" fmla="*/ 592833 w 5734864"/>
              <a:gd name="connsiteY50" fmla="*/ 2422749 h 6858000"/>
              <a:gd name="connsiteX51" fmla="*/ 594479 w 5734864"/>
              <a:gd name="connsiteY51" fmla="*/ 2426002 h 6858000"/>
              <a:gd name="connsiteX52" fmla="*/ 591963 w 5734864"/>
              <a:gd name="connsiteY52" fmla="*/ 2431950 h 6858000"/>
              <a:gd name="connsiteX53" fmla="*/ 591544 w 5734864"/>
              <a:gd name="connsiteY53" fmla="*/ 2433897 h 6858000"/>
              <a:gd name="connsiteX54" fmla="*/ 589519 w 5734864"/>
              <a:gd name="connsiteY54" fmla="*/ 2451398 h 6858000"/>
              <a:gd name="connsiteX55" fmla="*/ 590037 w 5734864"/>
              <a:gd name="connsiteY55" fmla="*/ 2455536 h 6858000"/>
              <a:gd name="connsiteX56" fmla="*/ 588179 w 5734864"/>
              <a:gd name="connsiteY56" fmla="*/ 2462981 h 6858000"/>
              <a:gd name="connsiteX57" fmla="*/ 583434 w 5734864"/>
              <a:gd name="connsiteY57" fmla="*/ 2503991 h 6858000"/>
              <a:gd name="connsiteX58" fmla="*/ 567942 w 5734864"/>
              <a:gd name="connsiteY58" fmla="*/ 2652936 h 6858000"/>
              <a:gd name="connsiteX59" fmla="*/ 573869 w 5734864"/>
              <a:gd name="connsiteY59" fmla="*/ 2670188 h 6858000"/>
              <a:gd name="connsiteX60" fmla="*/ 575243 w 5734864"/>
              <a:gd name="connsiteY60" fmla="*/ 2688114 h 6858000"/>
              <a:gd name="connsiteX61" fmla="*/ 573824 w 5734864"/>
              <a:gd name="connsiteY61" fmla="*/ 2689856 h 6858000"/>
              <a:gd name="connsiteX62" fmla="*/ 570699 w 5734864"/>
              <a:gd name="connsiteY62" fmla="*/ 2709353 h 6858000"/>
              <a:gd name="connsiteX63" fmla="*/ 573192 w 5734864"/>
              <a:gd name="connsiteY63" fmla="*/ 2714527 h 6858000"/>
              <a:gd name="connsiteX64" fmla="*/ 572044 w 5734864"/>
              <a:gd name="connsiteY64" fmla="*/ 2728187 h 6858000"/>
              <a:gd name="connsiteX65" fmla="*/ 572465 w 5734864"/>
              <a:gd name="connsiteY65" fmla="*/ 2755863 h 6858000"/>
              <a:gd name="connsiteX66" fmla="*/ 570028 w 5734864"/>
              <a:gd name="connsiteY66" fmla="*/ 2760324 h 6858000"/>
              <a:gd name="connsiteX67" fmla="*/ 566748 w 5734864"/>
              <a:gd name="connsiteY67" fmla="*/ 2800948 h 6858000"/>
              <a:gd name="connsiteX68" fmla="*/ 565509 w 5734864"/>
              <a:gd name="connsiteY68" fmla="*/ 2801167 h 6858000"/>
              <a:gd name="connsiteX69" fmla="*/ 559367 w 5734864"/>
              <a:gd name="connsiteY69" fmla="*/ 2811129 h 6858000"/>
              <a:gd name="connsiteX70" fmla="*/ 550354 w 5734864"/>
              <a:gd name="connsiteY70" fmla="*/ 2830949 h 6858000"/>
              <a:gd name="connsiteX71" fmla="*/ 514795 w 5734864"/>
              <a:gd name="connsiteY71" fmla="*/ 2872433 h 6858000"/>
              <a:gd name="connsiteX72" fmla="*/ 509875 w 5734864"/>
              <a:gd name="connsiteY72" fmla="*/ 2923099 h 6858000"/>
              <a:gd name="connsiteX73" fmla="*/ 509577 w 5734864"/>
              <a:gd name="connsiteY73" fmla="*/ 2923197 h 6858000"/>
              <a:gd name="connsiteX74" fmla="*/ 507597 w 5734864"/>
              <a:gd name="connsiteY74" fmla="*/ 2931868 h 6858000"/>
              <a:gd name="connsiteX75" fmla="*/ 507379 w 5734864"/>
              <a:gd name="connsiteY75" fmla="*/ 2938322 h 6858000"/>
              <a:gd name="connsiteX76" fmla="*/ 504725 w 5734864"/>
              <a:gd name="connsiteY76" fmla="*/ 2954519 h 6858000"/>
              <a:gd name="connsiteX77" fmla="*/ 502018 w 5734864"/>
              <a:gd name="connsiteY77" fmla="*/ 2959643 h 6858000"/>
              <a:gd name="connsiteX78" fmla="*/ 498360 w 5734864"/>
              <a:gd name="connsiteY78" fmla="*/ 2961019 h 6858000"/>
              <a:gd name="connsiteX79" fmla="*/ 498483 w 5734864"/>
              <a:gd name="connsiteY79" fmla="*/ 2962590 h 6858000"/>
              <a:gd name="connsiteX80" fmla="*/ 484403 w 5734864"/>
              <a:gd name="connsiteY80" fmla="*/ 2990538 h 6858000"/>
              <a:gd name="connsiteX81" fmla="*/ 463075 w 5734864"/>
              <a:gd name="connsiteY81" fmla="*/ 3055956 h 6858000"/>
              <a:gd name="connsiteX82" fmla="*/ 455013 w 5734864"/>
              <a:gd name="connsiteY82" fmla="*/ 3094482 h 6858000"/>
              <a:gd name="connsiteX83" fmla="*/ 428391 w 5734864"/>
              <a:gd name="connsiteY83" fmla="*/ 3198850 h 6858000"/>
              <a:gd name="connsiteX84" fmla="*/ 401440 w 5734864"/>
              <a:gd name="connsiteY84" fmla="*/ 3307560 h 6858000"/>
              <a:gd name="connsiteX85" fmla="*/ 386076 w 5734864"/>
              <a:gd name="connsiteY85" fmla="*/ 3373943 h 6858000"/>
              <a:gd name="connsiteX86" fmla="*/ 374726 w 5734864"/>
              <a:gd name="connsiteY86" fmla="*/ 3381364 h 6858000"/>
              <a:gd name="connsiteX87" fmla="*/ 369145 w 5734864"/>
              <a:gd name="connsiteY87" fmla="*/ 3383729 h 6858000"/>
              <a:gd name="connsiteX88" fmla="*/ 364294 w 5734864"/>
              <a:gd name="connsiteY88" fmla="*/ 3414159 h 6858000"/>
              <a:gd name="connsiteX89" fmla="*/ 366450 w 5734864"/>
              <a:gd name="connsiteY89" fmla="*/ 3436925 h 6858000"/>
              <a:gd name="connsiteX90" fmla="*/ 351743 w 5734864"/>
              <a:gd name="connsiteY90" fmla="*/ 3521619 h 6858000"/>
              <a:gd name="connsiteX91" fmla="*/ 345784 w 5734864"/>
              <a:gd name="connsiteY91" fmla="*/ 3603757 h 6858000"/>
              <a:gd name="connsiteX92" fmla="*/ 344198 w 5734864"/>
              <a:gd name="connsiteY92" fmla="*/ 3652424 h 6858000"/>
              <a:gd name="connsiteX93" fmla="*/ 352450 w 5734864"/>
              <a:gd name="connsiteY93" fmla="*/ 3665222 h 6858000"/>
              <a:gd name="connsiteX94" fmla="*/ 342621 w 5734864"/>
              <a:gd name="connsiteY94" fmla="*/ 3700804 h 6858000"/>
              <a:gd name="connsiteX95" fmla="*/ 341514 w 5734864"/>
              <a:gd name="connsiteY95" fmla="*/ 3734774 h 6858000"/>
              <a:gd name="connsiteX96" fmla="*/ 340607 w 5734864"/>
              <a:gd name="connsiteY96" fmla="*/ 3785153 h 6858000"/>
              <a:gd name="connsiteX97" fmla="*/ 340707 w 5734864"/>
              <a:gd name="connsiteY97" fmla="*/ 3788177 h 6858000"/>
              <a:gd name="connsiteX98" fmla="*/ 340361 w 5734864"/>
              <a:gd name="connsiteY98" fmla="*/ 3798803 h 6858000"/>
              <a:gd name="connsiteX99" fmla="*/ 339642 w 5734864"/>
              <a:gd name="connsiteY99" fmla="*/ 3838750 h 6858000"/>
              <a:gd name="connsiteX100" fmla="*/ 360295 w 5734864"/>
              <a:gd name="connsiteY100" fmla="*/ 4015196 h 6858000"/>
              <a:gd name="connsiteX101" fmla="*/ 339043 w 5734864"/>
              <a:gd name="connsiteY101" fmla="*/ 4052778 h 6858000"/>
              <a:gd name="connsiteX102" fmla="*/ 339343 w 5734864"/>
              <a:gd name="connsiteY102" fmla="*/ 4096257 h 6858000"/>
              <a:gd name="connsiteX103" fmla="*/ 340786 w 5734864"/>
              <a:gd name="connsiteY103" fmla="*/ 4321136 h 6858000"/>
              <a:gd name="connsiteX104" fmla="*/ 343158 w 5734864"/>
              <a:gd name="connsiteY104" fmla="*/ 4429174 h 6858000"/>
              <a:gd name="connsiteX105" fmla="*/ 334599 w 5734864"/>
              <a:gd name="connsiteY105" fmla="*/ 4449938 h 6858000"/>
              <a:gd name="connsiteX106" fmla="*/ 332890 w 5734864"/>
              <a:gd name="connsiteY106" fmla="*/ 4453515 h 6858000"/>
              <a:gd name="connsiteX107" fmla="*/ 331105 w 5734864"/>
              <a:gd name="connsiteY107" fmla="*/ 4467941 h 6858000"/>
              <a:gd name="connsiteX108" fmla="*/ 324289 w 5734864"/>
              <a:gd name="connsiteY108" fmla="*/ 4471861 h 6858000"/>
              <a:gd name="connsiteX109" fmla="*/ 317079 w 5734864"/>
              <a:gd name="connsiteY109" fmla="*/ 4493468 h 6858000"/>
              <a:gd name="connsiteX110" fmla="*/ 315557 w 5734864"/>
              <a:gd name="connsiteY110" fmla="*/ 4520067 h 6858000"/>
              <a:gd name="connsiteX111" fmla="*/ 315240 w 5734864"/>
              <a:gd name="connsiteY111" fmla="*/ 4536872 h 6858000"/>
              <a:gd name="connsiteX112" fmla="*/ 316200 w 5734864"/>
              <a:gd name="connsiteY112" fmla="*/ 4538297 h 6858000"/>
              <a:gd name="connsiteX113" fmla="*/ 317507 w 5734864"/>
              <a:gd name="connsiteY113" fmla="*/ 4547582 h 6858000"/>
              <a:gd name="connsiteX114" fmla="*/ 323078 w 5734864"/>
              <a:gd name="connsiteY114" fmla="*/ 4592102 h 6858000"/>
              <a:gd name="connsiteX115" fmla="*/ 328722 w 5734864"/>
              <a:gd name="connsiteY115" fmla="*/ 4667914 h 6858000"/>
              <a:gd name="connsiteX116" fmla="*/ 335597 w 5734864"/>
              <a:gd name="connsiteY116" fmla="*/ 4695035 h 6858000"/>
              <a:gd name="connsiteX117" fmla="*/ 339485 w 5734864"/>
              <a:gd name="connsiteY117" fmla="*/ 4695979 h 6858000"/>
              <a:gd name="connsiteX118" fmla="*/ 341089 w 5734864"/>
              <a:gd name="connsiteY118" fmla="*/ 4704268 h 6858000"/>
              <a:gd name="connsiteX119" fmla="*/ 342177 w 5734864"/>
              <a:gd name="connsiteY119" fmla="*/ 4706060 h 6858000"/>
              <a:gd name="connsiteX120" fmla="*/ 347751 w 5734864"/>
              <a:gd name="connsiteY120" fmla="*/ 4716754 h 6858000"/>
              <a:gd name="connsiteX121" fmla="*/ 344125 w 5734864"/>
              <a:gd name="connsiteY121" fmla="*/ 4764669 h 6858000"/>
              <a:gd name="connsiteX122" fmla="*/ 340188 w 5734864"/>
              <a:gd name="connsiteY122" fmla="*/ 4779386 h 6858000"/>
              <a:gd name="connsiteX123" fmla="*/ 335146 w 5734864"/>
              <a:gd name="connsiteY123" fmla="*/ 4787491 h 6858000"/>
              <a:gd name="connsiteX124" fmla="*/ 319124 w 5734864"/>
              <a:gd name="connsiteY124" fmla="*/ 4843514 h 6858000"/>
              <a:gd name="connsiteX125" fmla="*/ 305956 w 5734864"/>
              <a:gd name="connsiteY125" fmla="*/ 4881505 h 6858000"/>
              <a:gd name="connsiteX126" fmla="*/ 301062 w 5734864"/>
              <a:gd name="connsiteY126" fmla="*/ 4889332 h 6858000"/>
              <a:gd name="connsiteX127" fmla="*/ 302141 w 5734864"/>
              <a:gd name="connsiteY127" fmla="*/ 4899400 h 6858000"/>
              <a:gd name="connsiteX128" fmla="*/ 304424 w 5734864"/>
              <a:gd name="connsiteY128" fmla="*/ 4902664 h 6858000"/>
              <a:gd name="connsiteX129" fmla="*/ 293123 w 5734864"/>
              <a:gd name="connsiteY129" fmla="*/ 4932769 h 6858000"/>
              <a:gd name="connsiteX130" fmla="*/ 292275 w 5734864"/>
              <a:gd name="connsiteY130" fmla="*/ 4936482 h 6858000"/>
              <a:gd name="connsiteX131" fmla="*/ 288304 w 5734864"/>
              <a:gd name="connsiteY131" fmla="*/ 4962325 h 6858000"/>
              <a:gd name="connsiteX132" fmla="*/ 287420 w 5734864"/>
              <a:gd name="connsiteY132" fmla="*/ 5042193 h 6858000"/>
              <a:gd name="connsiteX133" fmla="*/ 287020 w 5734864"/>
              <a:gd name="connsiteY133" fmla="*/ 5065655 h 6858000"/>
              <a:gd name="connsiteX134" fmla="*/ 288488 w 5734864"/>
              <a:gd name="connsiteY134" fmla="*/ 5082216 h 6858000"/>
              <a:gd name="connsiteX135" fmla="*/ 282763 w 5734864"/>
              <a:gd name="connsiteY135" fmla="*/ 5127114 h 6858000"/>
              <a:gd name="connsiteX136" fmla="*/ 269316 w 5734864"/>
              <a:gd name="connsiteY136" fmla="*/ 5202682 h 6858000"/>
              <a:gd name="connsiteX137" fmla="*/ 269174 w 5734864"/>
              <a:gd name="connsiteY137" fmla="*/ 5230835 h 6858000"/>
              <a:gd name="connsiteX138" fmla="*/ 272679 w 5734864"/>
              <a:gd name="connsiteY138" fmla="*/ 5232660 h 6858000"/>
              <a:gd name="connsiteX139" fmla="*/ 272160 w 5734864"/>
              <a:gd name="connsiteY139" fmla="*/ 5241150 h 6858000"/>
              <a:gd name="connsiteX140" fmla="*/ 272760 w 5734864"/>
              <a:gd name="connsiteY140" fmla="*/ 5243156 h 6858000"/>
              <a:gd name="connsiteX141" fmla="*/ 275462 w 5734864"/>
              <a:gd name="connsiteY141" fmla="*/ 5254919 h 6858000"/>
              <a:gd name="connsiteX142" fmla="*/ 262897 w 5734864"/>
              <a:gd name="connsiteY142" fmla="*/ 5286259 h 6858000"/>
              <a:gd name="connsiteX143" fmla="*/ 252761 w 5734864"/>
              <a:gd name="connsiteY143" fmla="*/ 5357801 h 6858000"/>
              <a:gd name="connsiteX144" fmla="*/ 242360 w 5734864"/>
              <a:gd name="connsiteY144" fmla="*/ 5460080 h 6858000"/>
              <a:gd name="connsiteX145" fmla="*/ 229880 w 5734864"/>
              <a:gd name="connsiteY145" fmla="*/ 5539714 h 6858000"/>
              <a:gd name="connsiteX146" fmla="*/ 204283 w 5734864"/>
              <a:gd name="connsiteY146" fmla="*/ 5639080 h 6858000"/>
              <a:gd name="connsiteX147" fmla="*/ 198948 w 5734864"/>
              <a:gd name="connsiteY147" fmla="*/ 5710958 h 6858000"/>
              <a:gd name="connsiteX148" fmla="*/ 192367 w 5734864"/>
              <a:gd name="connsiteY148" fmla="*/ 5719859 h 6858000"/>
              <a:gd name="connsiteX149" fmla="*/ 188035 w 5734864"/>
              <a:gd name="connsiteY149" fmla="*/ 5729935 h 6858000"/>
              <a:gd name="connsiteX150" fmla="*/ 188428 w 5734864"/>
              <a:gd name="connsiteY150" fmla="*/ 5731182 h 6858000"/>
              <a:gd name="connsiteX151" fmla="*/ 181635 w 5734864"/>
              <a:gd name="connsiteY151" fmla="*/ 5753538 h 6858000"/>
              <a:gd name="connsiteX152" fmla="*/ 169744 w 5734864"/>
              <a:gd name="connsiteY152" fmla="*/ 5796307 h 6858000"/>
              <a:gd name="connsiteX153" fmla="*/ 170351 w 5734864"/>
              <a:gd name="connsiteY153" fmla="*/ 5796644 h 6858000"/>
              <a:gd name="connsiteX154" fmla="*/ 171559 w 5734864"/>
              <a:gd name="connsiteY154" fmla="*/ 5803435 h 6858000"/>
              <a:gd name="connsiteX155" fmla="*/ 172284 w 5734864"/>
              <a:gd name="connsiteY155" fmla="*/ 5816391 h 6858000"/>
              <a:gd name="connsiteX156" fmla="*/ 182542 w 5734864"/>
              <a:gd name="connsiteY156" fmla="*/ 5846382 h 6858000"/>
              <a:gd name="connsiteX157" fmla="*/ 175877 w 5734864"/>
              <a:gd name="connsiteY157" fmla="*/ 5871336 h 6858000"/>
              <a:gd name="connsiteX158" fmla="*/ 174910 w 5734864"/>
              <a:gd name="connsiteY158" fmla="*/ 5876376 h 6858000"/>
              <a:gd name="connsiteX159" fmla="*/ 175047 w 5734864"/>
              <a:gd name="connsiteY159" fmla="*/ 5876483 h 6858000"/>
              <a:gd name="connsiteX160" fmla="*/ 174335 w 5734864"/>
              <a:gd name="connsiteY160" fmla="*/ 5881814 h 6858000"/>
              <a:gd name="connsiteX161" fmla="*/ 171273 w 5734864"/>
              <a:gd name="connsiteY161" fmla="*/ 5895339 h 6858000"/>
              <a:gd name="connsiteX162" fmla="*/ 171658 w 5734864"/>
              <a:gd name="connsiteY162" fmla="*/ 5898749 h 6858000"/>
              <a:gd name="connsiteX163" fmla="*/ 174658 w 5734864"/>
              <a:gd name="connsiteY163" fmla="*/ 5919558 h 6858000"/>
              <a:gd name="connsiteX164" fmla="*/ 169099 w 5734864"/>
              <a:gd name="connsiteY164" fmla="*/ 5984417 h 6858000"/>
              <a:gd name="connsiteX165" fmla="*/ 162007 w 5734864"/>
              <a:gd name="connsiteY165" fmla="*/ 6049043 h 6858000"/>
              <a:gd name="connsiteX166" fmla="*/ 156875 w 5734864"/>
              <a:gd name="connsiteY166" fmla="*/ 6114000 h 6858000"/>
              <a:gd name="connsiteX167" fmla="*/ 165441 w 5734864"/>
              <a:gd name="connsiteY167" fmla="*/ 6146938 h 6858000"/>
              <a:gd name="connsiteX168" fmla="*/ 165177 w 5734864"/>
              <a:gd name="connsiteY168" fmla="*/ 6150658 h 6858000"/>
              <a:gd name="connsiteX169" fmla="*/ 161772 w 5734864"/>
              <a:gd name="connsiteY169" fmla="*/ 6160011 h 6858000"/>
              <a:gd name="connsiteX170" fmla="*/ 160051 w 5734864"/>
              <a:gd name="connsiteY170" fmla="*/ 6163393 h 6858000"/>
              <a:gd name="connsiteX171" fmla="*/ 158473 w 5734864"/>
              <a:gd name="connsiteY171" fmla="*/ 6168628 h 6858000"/>
              <a:gd name="connsiteX172" fmla="*/ 158573 w 5734864"/>
              <a:gd name="connsiteY172" fmla="*/ 6168799 h 6858000"/>
              <a:gd name="connsiteX173" fmla="*/ 146463 w 5734864"/>
              <a:gd name="connsiteY173" fmla="*/ 6196671 h 6858000"/>
              <a:gd name="connsiteX174" fmla="*/ 150209 w 5734864"/>
              <a:gd name="connsiteY174" fmla="*/ 6232365 h 6858000"/>
              <a:gd name="connsiteX175" fmla="*/ 148544 w 5734864"/>
              <a:gd name="connsiteY175" fmla="*/ 6246162 h 6858000"/>
              <a:gd name="connsiteX176" fmla="*/ 148403 w 5734864"/>
              <a:gd name="connsiteY176" fmla="*/ 6253754 h 6858000"/>
              <a:gd name="connsiteX177" fmla="*/ 138880 w 5734864"/>
              <a:gd name="connsiteY177" fmla="*/ 6276449 h 6858000"/>
              <a:gd name="connsiteX178" fmla="*/ 138683 w 5734864"/>
              <a:gd name="connsiteY178" fmla="*/ 6279721 h 6858000"/>
              <a:gd name="connsiteX179" fmla="*/ 130721 w 5734864"/>
              <a:gd name="connsiteY179" fmla="*/ 6293675 h 6858000"/>
              <a:gd name="connsiteX180" fmla="*/ 120717 w 5734864"/>
              <a:gd name="connsiteY180" fmla="*/ 6313967 h 6858000"/>
              <a:gd name="connsiteX181" fmla="*/ 120841 w 5734864"/>
              <a:gd name="connsiteY181" fmla="*/ 6315437 h 6858000"/>
              <a:gd name="connsiteX182" fmla="*/ 115208 w 5734864"/>
              <a:gd name="connsiteY182" fmla="*/ 6324024 h 6858000"/>
              <a:gd name="connsiteX183" fmla="*/ 101217 w 5734864"/>
              <a:gd name="connsiteY183" fmla="*/ 6365923 h 6858000"/>
              <a:gd name="connsiteX184" fmla="*/ 74946 w 5734864"/>
              <a:gd name="connsiteY184" fmla="*/ 6556817 h 6858000"/>
              <a:gd name="connsiteX185" fmla="*/ 16001 w 5734864"/>
              <a:gd name="connsiteY185" fmla="*/ 6808678 h 6858000"/>
              <a:gd name="connsiteX186" fmla="*/ 0 w 5734864"/>
              <a:gd name="connsiteY186" fmla="*/ 6858000 h 6858000"/>
              <a:gd name="connsiteX187" fmla="*/ 5734864 w 5734864"/>
              <a:gd name="connsiteY187" fmla="*/ 6858000 h 6858000"/>
              <a:gd name="connsiteX188" fmla="*/ 5734864 w 5734864"/>
              <a:gd name="connsiteY188" fmla="*/ 0 h 6858000"/>
              <a:gd name="connsiteX0" fmla="*/ 5734864 w 5734864"/>
              <a:gd name="connsiteY0" fmla="*/ 0 h 6858000"/>
              <a:gd name="connsiteX1" fmla="*/ 771611 w 5734864"/>
              <a:gd name="connsiteY1" fmla="*/ 0 h 6858000"/>
              <a:gd name="connsiteX2" fmla="*/ 771679 w 5734864"/>
              <a:gd name="connsiteY2" fmla="*/ 49108 h 6858000"/>
              <a:gd name="connsiteX3" fmla="*/ 794248 w 5734864"/>
              <a:gd name="connsiteY3" fmla="*/ 200968 h 6858000"/>
              <a:gd name="connsiteX4" fmla="*/ 801749 w 5734864"/>
              <a:gd name="connsiteY4" fmla="*/ 414071 h 6858000"/>
              <a:gd name="connsiteX5" fmla="*/ 818548 w 5734864"/>
              <a:gd name="connsiteY5" fmla="*/ 585467 h 6858000"/>
              <a:gd name="connsiteX6" fmla="*/ 857476 w 5734864"/>
              <a:gd name="connsiteY6" fmla="*/ 800623 h 6858000"/>
              <a:gd name="connsiteX7" fmla="*/ 851083 w 5734864"/>
              <a:gd name="connsiteY7" fmla="*/ 878903 h 6858000"/>
              <a:gd name="connsiteX8" fmla="*/ 873564 w 5734864"/>
              <a:gd name="connsiteY8" fmla="*/ 943826 h 6858000"/>
              <a:gd name="connsiteX9" fmla="*/ 864705 w 5734864"/>
              <a:gd name="connsiteY9" fmla="*/ 973328 h 6858000"/>
              <a:gd name="connsiteX10" fmla="*/ 862869 w 5734864"/>
              <a:gd name="connsiteY10" fmla="*/ 978457 h 6858000"/>
              <a:gd name="connsiteX11" fmla="*/ 862233 w 5734864"/>
              <a:gd name="connsiteY11" fmla="*/ 998041 h 6858000"/>
              <a:gd name="connsiteX12" fmla="*/ 853665 w 5734864"/>
              <a:gd name="connsiteY12" fmla="*/ 1004750 h 6858000"/>
              <a:gd name="connsiteX13" fmla="*/ 847865 w 5734864"/>
              <a:gd name="connsiteY13" fmla="*/ 1070795 h 6858000"/>
              <a:gd name="connsiteX14" fmla="*/ 862786 w 5734864"/>
              <a:gd name="connsiteY14" fmla="*/ 1238994 h 6858000"/>
              <a:gd name="connsiteX15" fmla="*/ 859345 w 5734864"/>
              <a:gd name="connsiteY15" fmla="*/ 1380427 h 6858000"/>
              <a:gd name="connsiteX16" fmla="*/ 855172 w 5734864"/>
              <a:gd name="connsiteY16" fmla="*/ 1435262 h 6858000"/>
              <a:gd name="connsiteX17" fmla="*/ 860494 w 5734864"/>
              <a:gd name="connsiteY17" fmla="*/ 1453861 h 6858000"/>
              <a:gd name="connsiteX18" fmla="*/ 853731 w 5734864"/>
              <a:gd name="connsiteY18" fmla="*/ 1467047 h 6858000"/>
              <a:gd name="connsiteX19" fmla="*/ 845847 w 5734864"/>
              <a:gd name="connsiteY19" fmla="*/ 1502307 h 6858000"/>
              <a:gd name="connsiteX20" fmla="*/ 817613 w 5734864"/>
              <a:gd name="connsiteY20" fmla="*/ 1565166 h 6858000"/>
              <a:gd name="connsiteX21" fmla="*/ 804223 w 5734864"/>
              <a:gd name="connsiteY21" fmla="*/ 1601941 h 6858000"/>
              <a:gd name="connsiteX22" fmla="*/ 791773 w 5734864"/>
              <a:gd name="connsiteY22" fmla="*/ 1627005 h 6858000"/>
              <a:gd name="connsiteX23" fmla="*/ 774645 w 5734864"/>
              <a:gd name="connsiteY23" fmla="*/ 1699922 h 6858000"/>
              <a:gd name="connsiteX24" fmla="*/ 752343 w 5734864"/>
              <a:gd name="connsiteY24" fmla="*/ 1824604 h 6858000"/>
              <a:gd name="connsiteX25" fmla="*/ 746254 w 5734864"/>
              <a:gd name="connsiteY25" fmla="*/ 1850222 h 6858000"/>
              <a:gd name="connsiteX26" fmla="*/ 728600 w 5734864"/>
              <a:gd name="connsiteY26" fmla="*/ 1869603 h 6858000"/>
              <a:gd name="connsiteX27" fmla="*/ 724396 w 5734864"/>
              <a:gd name="connsiteY27" fmla="*/ 1883104 h 6858000"/>
              <a:gd name="connsiteX28" fmla="*/ 722165 w 5734864"/>
              <a:gd name="connsiteY28" fmla="*/ 1885924 h 6858000"/>
              <a:gd name="connsiteX29" fmla="*/ 721338 w 5734864"/>
              <a:gd name="connsiteY29" fmla="*/ 1887123 h 6858000"/>
              <a:gd name="connsiteX30" fmla="*/ 714840 w 5734864"/>
              <a:gd name="connsiteY30" fmla="*/ 1902274 h 6858000"/>
              <a:gd name="connsiteX31" fmla="*/ 722847 w 5734864"/>
              <a:gd name="connsiteY31" fmla="*/ 1929891 h 6858000"/>
              <a:gd name="connsiteX32" fmla="*/ 714660 w 5734864"/>
              <a:gd name="connsiteY32" fmla="*/ 1982709 h 6858000"/>
              <a:gd name="connsiteX33" fmla="*/ 710759 w 5734864"/>
              <a:gd name="connsiteY33" fmla="*/ 2013010 h 6858000"/>
              <a:gd name="connsiteX34" fmla="*/ 697927 w 5734864"/>
              <a:gd name="connsiteY34" fmla="*/ 2069833 h 6858000"/>
              <a:gd name="connsiteX35" fmla="*/ 693594 w 5734864"/>
              <a:gd name="connsiteY35" fmla="*/ 2103731 h 6858000"/>
              <a:gd name="connsiteX36" fmla="*/ 691109 w 5734864"/>
              <a:gd name="connsiteY36" fmla="*/ 2124027 h 6858000"/>
              <a:gd name="connsiteX37" fmla="*/ 676593 w 5734864"/>
              <a:gd name="connsiteY37" fmla="*/ 2176182 h 6858000"/>
              <a:gd name="connsiteX38" fmla="*/ 633227 w 5734864"/>
              <a:gd name="connsiteY38" fmla="*/ 2258036 h 6858000"/>
              <a:gd name="connsiteX39" fmla="*/ 625564 w 5734864"/>
              <a:gd name="connsiteY39" fmla="*/ 2284567 h 6858000"/>
              <a:gd name="connsiteX40" fmla="*/ 627074 w 5734864"/>
              <a:gd name="connsiteY40" fmla="*/ 2289605 h 6858000"/>
              <a:gd name="connsiteX41" fmla="*/ 614574 w 5734864"/>
              <a:gd name="connsiteY41" fmla="*/ 2308717 h 6858000"/>
              <a:gd name="connsiteX42" fmla="*/ 606890 w 5734864"/>
              <a:gd name="connsiteY42" fmla="*/ 2320662 h 6858000"/>
              <a:gd name="connsiteX43" fmla="*/ 605558 w 5734864"/>
              <a:gd name="connsiteY43" fmla="*/ 2327897 h 6858000"/>
              <a:gd name="connsiteX44" fmla="*/ 602202 w 5734864"/>
              <a:gd name="connsiteY44" fmla="*/ 2357749 h 6858000"/>
              <a:gd name="connsiteX45" fmla="*/ 600213 w 5734864"/>
              <a:gd name="connsiteY45" fmla="*/ 2364905 h 6858000"/>
              <a:gd name="connsiteX46" fmla="*/ 597160 w 5734864"/>
              <a:gd name="connsiteY46" fmla="*/ 2388351 h 6858000"/>
              <a:gd name="connsiteX47" fmla="*/ 597982 w 5734864"/>
              <a:gd name="connsiteY47" fmla="*/ 2402296 h 6858000"/>
              <a:gd name="connsiteX48" fmla="*/ 593150 w 5734864"/>
              <a:gd name="connsiteY48" fmla="*/ 2420015 h 6858000"/>
              <a:gd name="connsiteX49" fmla="*/ 592833 w 5734864"/>
              <a:gd name="connsiteY49" fmla="*/ 2422749 h 6858000"/>
              <a:gd name="connsiteX50" fmla="*/ 594479 w 5734864"/>
              <a:gd name="connsiteY50" fmla="*/ 2426002 h 6858000"/>
              <a:gd name="connsiteX51" fmla="*/ 591963 w 5734864"/>
              <a:gd name="connsiteY51" fmla="*/ 2431950 h 6858000"/>
              <a:gd name="connsiteX52" fmla="*/ 591544 w 5734864"/>
              <a:gd name="connsiteY52" fmla="*/ 2433897 h 6858000"/>
              <a:gd name="connsiteX53" fmla="*/ 589519 w 5734864"/>
              <a:gd name="connsiteY53" fmla="*/ 2451398 h 6858000"/>
              <a:gd name="connsiteX54" fmla="*/ 590037 w 5734864"/>
              <a:gd name="connsiteY54" fmla="*/ 2455536 h 6858000"/>
              <a:gd name="connsiteX55" fmla="*/ 588179 w 5734864"/>
              <a:gd name="connsiteY55" fmla="*/ 2462981 h 6858000"/>
              <a:gd name="connsiteX56" fmla="*/ 583434 w 5734864"/>
              <a:gd name="connsiteY56" fmla="*/ 2503991 h 6858000"/>
              <a:gd name="connsiteX57" fmla="*/ 567942 w 5734864"/>
              <a:gd name="connsiteY57" fmla="*/ 2652936 h 6858000"/>
              <a:gd name="connsiteX58" fmla="*/ 573869 w 5734864"/>
              <a:gd name="connsiteY58" fmla="*/ 2670188 h 6858000"/>
              <a:gd name="connsiteX59" fmla="*/ 575243 w 5734864"/>
              <a:gd name="connsiteY59" fmla="*/ 2688114 h 6858000"/>
              <a:gd name="connsiteX60" fmla="*/ 573824 w 5734864"/>
              <a:gd name="connsiteY60" fmla="*/ 2689856 h 6858000"/>
              <a:gd name="connsiteX61" fmla="*/ 570699 w 5734864"/>
              <a:gd name="connsiteY61" fmla="*/ 2709353 h 6858000"/>
              <a:gd name="connsiteX62" fmla="*/ 573192 w 5734864"/>
              <a:gd name="connsiteY62" fmla="*/ 2714527 h 6858000"/>
              <a:gd name="connsiteX63" fmla="*/ 572044 w 5734864"/>
              <a:gd name="connsiteY63" fmla="*/ 2728187 h 6858000"/>
              <a:gd name="connsiteX64" fmla="*/ 572465 w 5734864"/>
              <a:gd name="connsiteY64" fmla="*/ 2755863 h 6858000"/>
              <a:gd name="connsiteX65" fmla="*/ 570028 w 5734864"/>
              <a:gd name="connsiteY65" fmla="*/ 2760324 h 6858000"/>
              <a:gd name="connsiteX66" fmla="*/ 566748 w 5734864"/>
              <a:gd name="connsiteY66" fmla="*/ 2800948 h 6858000"/>
              <a:gd name="connsiteX67" fmla="*/ 565509 w 5734864"/>
              <a:gd name="connsiteY67" fmla="*/ 2801167 h 6858000"/>
              <a:gd name="connsiteX68" fmla="*/ 559367 w 5734864"/>
              <a:gd name="connsiteY68" fmla="*/ 2811129 h 6858000"/>
              <a:gd name="connsiteX69" fmla="*/ 550354 w 5734864"/>
              <a:gd name="connsiteY69" fmla="*/ 2830949 h 6858000"/>
              <a:gd name="connsiteX70" fmla="*/ 514795 w 5734864"/>
              <a:gd name="connsiteY70" fmla="*/ 2872433 h 6858000"/>
              <a:gd name="connsiteX71" fmla="*/ 509875 w 5734864"/>
              <a:gd name="connsiteY71" fmla="*/ 2923099 h 6858000"/>
              <a:gd name="connsiteX72" fmla="*/ 509577 w 5734864"/>
              <a:gd name="connsiteY72" fmla="*/ 2923197 h 6858000"/>
              <a:gd name="connsiteX73" fmla="*/ 507597 w 5734864"/>
              <a:gd name="connsiteY73" fmla="*/ 2931868 h 6858000"/>
              <a:gd name="connsiteX74" fmla="*/ 507379 w 5734864"/>
              <a:gd name="connsiteY74" fmla="*/ 2938322 h 6858000"/>
              <a:gd name="connsiteX75" fmla="*/ 504725 w 5734864"/>
              <a:gd name="connsiteY75" fmla="*/ 2954519 h 6858000"/>
              <a:gd name="connsiteX76" fmla="*/ 502018 w 5734864"/>
              <a:gd name="connsiteY76" fmla="*/ 2959643 h 6858000"/>
              <a:gd name="connsiteX77" fmla="*/ 498360 w 5734864"/>
              <a:gd name="connsiteY77" fmla="*/ 2961019 h 6858000"/>
              <a:gd name="connsiteX78" fmla="*/ 498483 w 5734864"/>
              <a:gd name="connsiteY78" fmla="*/ 2962590 h 6858000"/>
              <a:gd name="connsiteX79" fmla="*/ 484403 w 5734864"/>
              <a:gd name="connsiteY79" fmla="*/ 2990538 h 6858000"/>
              <a:gd name="connsiteX80" fmla="*/ 463075 w 5734864"/>
              <a:gd name="connsiteY80" fmla="*/ 3055956 h 6858000"/>
              <a:gd name="connsiteX81" fmla="*/ 455013 w 5734864"/>
              <a:gd name="connsiteY81" fmla="*/ 3094482 h 6858000"/>
              <a:gd name="connsiteX82" fmla="*/ 428391 w 5734864"/>
              <a:gd name="connsiteY82" fmla="*/ 3198850 h 6858000"/>
              <a:gd name="connsiteX83" fmla="*/ 401440 w 5734864"/>
              <a:gd name="connsiteY83" fmla="*/ 3307560 h 6858000"/>
              <a:gd name="connsiteX84" fmla="*/ 386076 w 5734864"/>
              <a:gd name="connsiteY84" fmla="*/ 3373943 h 6858000"/>
              <a:gd name="connsiteX85" fmla="*/ 374726 w 5734864"/>
              <a:gd name="connsiteY85" fmla="*/ 3381364 h 6858000"/>
              <a:gd name="connsiteX86" fmla="*/ 369145 w 5734864"/>
              <a:gd name="connsiteY86" fmla="*/ 3383729 h 6858000"/>
              <a:gd name="connsiteX87" fmla="*/ 364294 w 5734864"/>
              <a:gd name="connsiteY87" fmla="*/ 3414159 h 6858000"/>
              <a:gd name="connsiteX88" fmla="*/ 366450 w 5734864"/>
              <a:gd name="connsiteY88" fmla="*/ 3436925 h 6858000"/>
              <a:gd name="connsiteX89" fmla="*/ 351743 w 5734864"/>
              <a:gd name="connsiteY89" fmla="*/ 3521619 h 6858000"/>
              <a:gd name="connsiteX90" fmla="*/ 345784 w 5734864"/>
              <a:gd name="connsiteY90" fmla="*/ 3603757 h 6858000"/>
              <a:gd name="connsiteX91" fmla="*/ 344198 w 5734864"/>
              <a:gd name="connsiteY91" fmla="*/ 3652424 h 6858000"/>
              <a:gd name="connsiteX92" fmla="*/ 352450 w 5734864"/>
              <a:gd name="connsiteY92" fmla="*/ 3665222 h 6858000"/>
              <a:gd name="connsiteX93" fmla="*/ 342621 w 5734864"/>
              <a:gd name="connsiteY93" fmla="*/ 3700804 h 6858000"/>
              <a:gd name="connsiteX94" fmla="*/ 341514 w 5734864"/>
              <a:gd name="connsiteY94" fmla="*/ 3734774 h 6858000"/>
              <a:gd name="connsiteX95" fmla="*/ 340607 w 5734864"/>
              <a:gd name="connsiteY95" fmla="*/ 3785153 h 6858000"/>
              <a:gd name="connsiteX96" fmla="*/ 340707 w 5734864"/>
              <a:gd name="connsiteY96" fmla="*/ 3788177 h 6858000"/>
              <a:gd name="connsiteX97" fmla="*/ 340361 w 5734864"/>
              <a:gd name="connsiteY97" fmla="*/ 3798803 h 6858000"/>
              <a:gd name="connsiteX98" fmla="*/ 339642 w 5734864"/>
              <a:gd name="connsiteY98" fmla="*/ 3838750 h 6858000"/>
              <a:gd name="connsiteX99" fmla="*/ 360295 w 5734864"/>
              <a:gd name="connsiteY99" fmla="*/ 4015196 h 6858000"/>
              <a:gd name="connsiteX100" fmla="*/ 339043 w 5734864"/>
              <a:gd name="connsiteY100" fmla="*/ 4052778 h 6858000"/>
              <a:gd name="connsiteX101" fmla="*/ 339343 w 5734864"/>
              <a:gd name="connsiteY101" fmla="*/ 4096257 h 6858000"/>
              <a:gd name="connsiteX102" fmla="*/ 340786 w 5734864"/>
              <a:gd name="connsiteY102" fmla="*/ 4321136 h 6858000"/>
              <a:gd name="connsiteX103" fmla="*/ 343158 w 5734864"/>
              <a:gd name="connsiteY103" fmla="*/ 4429174 h 6858000"/>
              <a:gd name="connsiteX104" fmla="*/ 334599 w 5734864"/>
              <a:gd name="connsiteY104" fmla="*/ 4449938 h 6858000"/>
              <a:gd name="connsiteX105" fmla="*/ 332890 w 5734864"/>
              <a:gd name="connsiteY105" fmla="*/ 4453515 h 6858000"/>
              <a:gd name="connsiteX106" fmla="*/ 331105 w 5734864"/>
              <a:gd name="connsiteY106" fmla="*/ 4467941 h 6858000"/>
              <a:gd name="connsiteX107" fmla="*/ 324289 w 5734864"/>
              <a:gd name="connsiteY107" fmla="*/ 4471861 h 6858000"/>
              <a:gd name="connsiteX108" fmla="*/ 317079 w 5734864"/>
              <a:gd name="connsiteY108" fmla="*/ 4493468 h 6858000"/>
              <a:gd name="connsiteX109" fmla="*/ 315557 w 5734864"/>
              <a:gd name="connsiteY109" fmla="*/ 4520067 h 6858000"/>
              <a:gd name="connsiteX110" fmla="*/ 315240 w 5734864"/>
              <a:gd name="connsiteY110" fmla="*/ 4536872 h 6858000"/>
              <a:gd name="connsiteX111" fmla="*/ 316200 w 5734864"/>
              <a:gd name="connsiteY111" fmla="*/ 4538297 h 6858000"/>
              <a:gd name="connsiteX112" fmla="*/ 317507 w 5734864"/>
              <a:gd name="connsiteY112" fmla="*/ 4547582 h 6858000"/>
              <a:gd name="connsiteX113" fmla="*/ 323078 w 5734864"/>
              <a:gd name="connsiteY113" fmla="*/ 4592102 h 6858000"/>
              <a:gd name="connsiteX114" fmla="*/ 328722 w 5734864"/>
              <a:gd name="connsiteY114" fmla="*/ 4667914 h 6858000"/>
              <a:gd name="connsiteX115" fmla="*/ 335597 w 5734864"/>
              <a:gd name="connsiteY115" fmla="*/ 4695035 h 6858000"/>
              <a:gd name="connsiteX116" fmla="*/ 339485 w 5734864"/>
              <a:gd name="connsiteY116" fmla="*/ 4695979 h 6858000"/>
              <a:gd name="connsiteX117" fmla="*/ 341089 w 5734864"/>
              <a:gd name="connsiteY117" fmla="*/ 4704268 h 6858000"/>
              <a:gd name="connsiteX118" fmla="*/ 342177 w 5734864"/>
              <a:gd name="connsiteY118" fmla="*/ 4706060 h 6858000"/>
              <a:gd name="connsiteX119" fmla="*/ 347751 w 5734864"/>
              <a:gd name="connsiteY119" fmla="*/ 4716754 h 6858000"/>
              <a:gd name="connsiteX120" fmla="*/ 344125 w 5734864"/>
              <a:gd name="connsiteY120" fmla="*/ 4764669 h 6858000"/>
              <a:gd name="connsiteX121" fmla="*/ 340188 w 5734864"/>
              <a:gd name="connsiteY121" fmla="*/ 4779386 h 6858000"/>
              <a:gd name="connsiteX122" fmla="*/ 335146 w 5734864"/>
              <a:gd name="connsiteY122" fmla="*/ 4787491 h 6858000"/>
              <a:gd name="connsiteX123" fmla="*/ 319124 w 5734864"/>
              <a:gd name="connsiteY123" fmla="*/ 4843514 h 6858000"/>
              <a:gd name="connsiteX124" fmla="*/ 305956 w 5734864"/>
              <a:gd name="connsiteY124" fmla="*/ 4881505 h 6858000"/>
              <a:gd name="connsiteX125" fmla="*/ 301062 w 5734864"/>
              <a:gd name="connsiteY125" fmla="*/ 4889332 h 6858000"/>
              <a:gd name="connsiteX126" fmla="*/ 302141 w 5734864"/>
              <a:gd name="connsiteY126" fmla="*/ 4899400 h 6858000"/>
              <a:gd name="connsiteX127" fmla="*/ 304424 w 5734864"/>
              <a:gd name="connsiteY127" fmla="*/ 4902664 h 6858000"/>
              <a:gd name="connsiteX128" fmla="*/ 293123 w 5734864"/>
              <a:gd name="connsiteY128" fmla="*/ 4932769 h 6858000"/>
              <a:gd name="connsiteX129" fmla="*/ 292275 w 5734864"/>
              <a:gd name="connsiteY129" fmla="*/ 4936482 h 6858000"/>
              <a:gd name="connsiteX130" fmla="*/ 288304 w 5734864"/>
              <a:gd name="connsiteY130" fmla="*/ 4962325 h 6858000"/>
              <a:gd name="connsiteX131" fmla="*/ 287420 w 5734864"/>
              <a:gd name="connsiteY131" fmla="*/ 5042193 h 6858000"/>
              <a:gd name="connsiteX132" fmla="*/ 287020 w 5734864"/>
              <a:gd name="connsiteY132" fmla="*/ 5065655 h 6858000"/>
              <a:gd name="connsiteX133" fmla="*/ 288488 w 5734864"/>
              <a:gd name="connsiteY133" fmla="*/ 5082216 h 6858000"/>
              <a:gd name="connsiteX134" fmla="*/ 282763 w 5734864"/>
              <a:gd name="connsiteY134" fmla="*/ 5127114 h 6858000"/>
              <a:gd name="connsiteX135" fmla="*/ 269316 w 5734864"/>
              <a:gd name="connsiteY135" fmla="*/ 5202682 h 6858000"/>
              <a:gd name="connsiteX136" fmla="*/ 269174 w 5734864"/>
              <a:gd name="connsiteY136" fmla="*/ 5230835 h 6858000"/>
              <a:gd name="connsiteX137" fmla="*/ 272679 w 5734864"/>
              <a:gd name="connsiteY137" fmla="*/ 5232660 h 6858000"/>
              <a:gd name="connsiteX138" fmla="*/ 272160 w 5734864"/>
              <a:gd name="connsiteY138" fmla="*/ 5241150 h 6858000"/>
              <a:gd name="connsiteX139" fmla="*/ 272760 w 5734864"/>
              <a:gd name="connsiteY139" fmla="*/ 5243156 h 6858000"/>
              <a:gd name="connsiteX140" fmla="*/ 275462 w 5734864"/>
              <a:gd name="connsiteY140" fmla="*/ 5254919 h 6858000"/>
              <a:gd name="connsiteX141" fmla="*/ 262897 w 5734864"/>
              <a:gd name="connsiteY141" fmla="*/ 5286259 h 6858000"/>
              <a:gd name="connsiteX142" fmla="*/ 252761 w 5734864"/>
              <a:gd name="connsiteY142" fmla="*/ 5357801 h 6858000"/>
              <a:gd name="connsiteX143" fmla="*/ 242360 w 5734864"/>
              <a:gd name="connsiteY143" fmla="*/ 5460080 h 6858000"/>
              <a:gd name="connsiteX144" fmla="*/ 229880 w 5734864"/>
              <a:gd name="connsiteY144" fmla="*/ 5539714 h 6858000"/>
              <a:gd name="connsiteX145" fmla="*/ 204283 w 5734864"/>
              <a:gd name="connsiteY145" fmla="*/ 5639080 h 6858000"/>
              <a:gd name="connsiteX146" fmla="*/ 198948 w 5734864"/>
              <a:gd name="connsiteY146" fmla="*/ 5710958 h 6858000"/>
              <a:gd name="connsiteX147" fmla="*/ 192367 w 5734864"/>
              <a:gd name="connsiteY147" fmla="*/ 5719859 h 6858000"/>
              <a:gd name="connsiteX148" fmla="*/ 188035 w 5734864"/>
              <a:gd name="connsiteY148" fmla="*/ 5729935 h 6858000"/>
              <a:gd name="connsiteX149" fmla="*/ 188428 w 5734864"/>
              <a:gd name="connsiteY149" fmla="*/ 5731182 h 6858000"/>
              <a:gd name="connsiteX150" fmla="*/ 181635 w 5734864"/>
              <a:gd name="connsiteY150" fmla="*/ 5753538 h 6858000"/>
              <a:gd name="connsiteX151" fmla="*/ 169744 w 5734864"/>
              <a:gd name="connsiteY151" fmla="*/ 5796307 h 6858000"/>
              <a:gd name="connsiteX152" fmla="*/ 170351 w 5734864"/>
              <a:gd name="connsiteY152" fmla="*/ 5796644 h 6858000"/>
              <a:gd name="connsiteX153" fmla="*/ 171559 w 5734864"/>
              <a:gd name="connsiteY153" fmla="*/ 5803435 h 6858000"/>
              <a:gd name="connsiteX154" fmla="*/ 172284 w 5734864"/>
              <a:gd name="connsiteY154" fmla="*/ 5816391 h 6858000"/>
              <a:gd name="connsiteX155" fmla="*/ 182542 w 5734864"/>
              <a:gd name="connsiteY155" fmla="*/ 5846382 h 6858000"/>
              <a:gd name="connsiteX156" fmla="*/ 175877 w 5734864"/>
              <a:gd name="connsiteY156" fmla="*/ 5871336 h 6858000"/>
              <a:gd name="connsiteX157" fmla="*/ 174910 w 5734864"/>
              <a:gd name="connsiteY157" fmla="*/ 5876376 h 6858000"/>
              <a:gd name="connsiteX158" fmla="*/ 175047 w 5734864"/>
              <a:gd name="connsiteY158" fmla="*/ 5876483 h 6858000"/>
              <a:gd name="connsiteX159" fmla="*/ 174335 w 5734864"/>
              <a:gd name="connsiteY159" fmla="*/ 5881814 h 6858000"/>
              <a:gd name="connsiteX160" fmla="*/ 171273 w 5734864"/>
              <a:gd name="connsiteY160" fmla="*/ 5895339 h 6858000"/>
              <a:gd name="connsiteX161" fmla="*/ 171658 w 5734864"/>
              <a:gd name="connsiteY161" fmla="*/ 5898749 h 6858000"/>
              <a:gd name="connsiteX162" fmla="*/ 174658 w 5734864"/>
              <a:gd name="connsiteY162" fmla="*/ 5919558 h 6858000"/>
              <a:gd name="connsiteX163" fmla="*/ 169099 w 5734864"/>
              <a:gd name="connsiteY163" fmla="*/ 5984417 h 6858000"/>
              <a:gd name="connsiteX164" fmla="*/ 162007 w 5734864"/>
              <a:gd name="connsiteY164" fmla="*/ 6049043 h 6858000"/>
              <a:gd name="connsiteX165" fmla="*/ 156875 w 5734864"/>
              <a:gd name="connsiteY165" fmla="*/ 6114000 h 6858000"/>
              <a:gd name="connsiteX166" fmla="*/ 165441 w 5734864"/>
              <a:gd name="connsiteY166" fmla="*/ 6146938 h 6858000"/>
              <a:gd name="connsiteX167" fmla="*/ 165177 w 5734864"/>
              <a:gd name="connsiteY167" fmla="*/ 6150658 h 6858000"/>
              <a:gd name="connsiteX168" fmla="*/ 161772 w 5734864"/>
              <a:gd name="connsiteY168" fmla="*/ 6160011 h 6858000"/>
              <a:gd name="connsiteX169" fmla="*/ 160051 w 5734864"/>
              <a:gd name="connsiteY169" fmla="*/ 6163393 h 6858000"/>
              <a:gd name="connsiteX170" fmla="*/ 158473 w 5734864"/>
              <a:gd name="connsiteY170" fmla="*/ 6168628 h 6858000"/>
              <a:gd name="connsiteX171" fmla="*/ 158573 w 5734864"/>
              <a:gd name="connsiteY171" fmla="*/ 6168799 h 6858000"/>
              <a:gd name="connsiteX172" fmla="*/ 146463 w 5734864"/>
              <a:gd name="connsiteY172" fmla="*/ 6196671 h 6858000"/>
              <a:gd name="connsiteX173" fmla="*/ 150209 w 5734864"/>
              <a:gd name="connsiteY173" fmla="*/ 6232365 h 6858000"/>
              <a:gd name="connsiteX174" fmla="*/ 148544 w 5734864"/>
              <a:gd name="connsiteY174" fmla="*/ 6246162 h 6858000"/>
              <a:gd name="connsiteX175" fmla="*/ 148403 w 5734864"/>
              <a:gd name="connsiteY175" fmla="*/ 6253754 h 6858000"/>
              <a:gd name="connsiteX176" fmla="*/ 138880 w 5734864"/>
              <a:gd name="connsiteY176" fmla="*/ 6276449 h 6858000"/>
              <a:gd name="connsiteX177" fmla="*/ 138683 w 5734864"/>
              <a:gd name="connsiteY177" fmla="*/ 6279721 h 6858000"/>
              <a:gd name="connsiteX178" fmla="*/ 130721 w 5734864"/>
              <a:gd name="connsiteY178" fmla="*/ 6293675 h 6858000"/>
              <a:gd name="connsiteX179" fmla="*/ 120717 w 5734864"/>
              <a:gd name="connsiteY179" fmla="*/ 6313967 h 6858000"/>
              <a:gd name="connsiteX180" fmla="*/ 120841 w 5734864"/>
              <a:gd name="connsiteY180" fmla="*/ 6315437 h 6858000"/>
              <a:gd name="connsiteX181" fmla="*/ 115208 w 5734864"/>
              <a:gd name="connsiteY181" fmla="*/ 6324024 h 6858000"/>
              <a:gd name="connsiteX182" fmla="*/ 101217 w 5734864"/>
              <a:gd name="connsiteY182" fmla="*/ 6365923 h 6858000"/>
              <a:gd name="connsiteX183" fmla="*/ 74946 w 5734864"/>
              <a:gd name="connsiteY183" fmla="*/ 6556817 h 6858000"/>
              <a:gd name="connsiteX184" fmla="*/ 16001 w 5734864"/>
              <a:gd name="connsiteY184" fmla="*/ 6808678 h 6858000"/>
              <a:gd name="connsiteX185" fmla="*/ 0 w 5734864"/>
              <a:gd name="connsiteY185" fmla="*/ 6858000 h 6858000"/>
              <a:gd name="connsiteX186" fmla="*/ 5734864 w 5734864"/>
              <a:gd name="connsiteY186" fmla="*/ 6858000 h 6858000"/>
              <a:gd name="connsiteX187" fmla="*/ 5734864 w 5734864"/>
              <a:gd name="connsiteY18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5734864" h="6858000">
                <a:moveTo>
                  <a:pt x="5734864" y="0"/>
                </a:moveTo>
                <a:lnTo>
                  <a:pt x="771611" y="0"/>
                </a:lnTo>
                <a:cubicBezTo>
                  <a:pt x="771634" y="16369"/>
                  <a:pt x="771656" y="32739"/>
                  <a:pt x="771679" y="49108"/>
                </a:cubicBezTo>
                <a:cubicBezTo>
                  <a:pt x="775201" y="55622"/>
                  <a:pt x="788724" y="196721"/>
                  <a:pt x="794248" y="200968"/>
                </a:cubicBezTo>
                <a:lnTo>
                  <a:pt x="801749" y="414071"/>
                </a:lnTo>
                <a:cubicBezTo>
                  <a:pt x="807329" y="440933"/>
                  <a:pt x="835107" y="598697"/>
                  <a:pt x="818548" y="585467"/>
                </a:cubicBezTo>
                <a:cubicBezTo>
                  <a:pt x="856197" y="664140"/>
                  <a:pt x="837895" y="708473"/>
                  <a:pt x="857476" y="800623"/>
                </a:cubicBezTo>
                <a:cubicBezTo>
                  <a:pt x="822401" y="857344"/>
                  <a:pt x="855723" y="824571"/>
                  <a:pt x="851083" y="878903"/>
                </a:cubicBezTo>
                <a:cubicBezTo>
                  <a:pt x="884811" y="859448"/>
                  <a:pt x="834648" y="946397"/>
                  <a:pt x="873564" y="943826"/>
                </a:cubicBezTo>
                <a:cubicBezTo>
                  <a:pt x="871487" y="953795"/>
                  <a:pt x="868248" y="963533"/>
                  <a:pt x="864705" y="973328"/>
                </a:cubicBezTo>
                <a:lnTo>
                  <a:pt x="862869" y="978457"/>
                </a:lnTo>
                <a:lnTo>
                  <a:pt x="862233" y="998041"/>
                </a:lnTo>
                <a:lnTo>
                  <a:pt x="853665" y="1004750"/>
                </a:lnTo>
                <a:lnTo>
                  <a:pt x="847865" y="1070795"/>
                </a:lnTo>
                <a:cubicBezTo>
                  <a:pt x="870234" y="1110486"/>
                  <a:pt x="833172" y="1190441"/>
                  <a:pt x="862786" y="1238994"/>
                </a:cubicBezTo>
                <a:cubicBezTo>
                  <a:pt x="864699" y="1290599"/>
                  <a:pt x="860615" y="1347716"/>
                  <a:pt x="859345" y="1380427"/>
                </a:cubicBezTo>
                <a:cubicBezTo>
                  <a:pt x="845703" y="1396391"/>
                  <a:pt x="873184" y="1435525"/>
                  <a:pt x="855172" y="1435262"/>
                </a:cubicBezTo>
                <a:lnTo>
                  <a:pt x="860494" y="1453861"/>
                </a:lnTo>
                <a:lnTo>
                  <a:pt x="853731" y="1467047"/>
                </a:lnTo>
                <a:cubicBezTo>
                  <a:pt x="846549" y="1480528"/>
                  <a:pt x="841728" y="1491093"/>
                  <a:pt x="845847" y="1502307"/>
                </a:cubicBezTo>
                <a:lnTo>
                  <a:pt x="817613" y="1565166"/>
                </a:lnTo>
                <a:cubicBezTo>
                  <a:pt x="805468" y="1557258"/>
                  <a:pt x="816534" y="1596564"/>
                  <a:pt x="804223" y="1601941"/>
                </a:cubicBezTo>
                <a:cubicBezTo>
                  <a:pt x="794287" y="1604654"/>
                  <a:pt x="795328" y="1617209"/>
                  <a:pt x="791773" y="1627005"/>
                </a:cubicBezTo>
                <a:cubicBezTo>
                  <a:pt x="781684" y="1634393"/>
                  <a:pt x="772978" y="1683187"/>
                  <a:pt x="774645" y="1699922"/>
                </a:cubicBezTo>
                <a:cubicBezTo>
                  <a:pt x="785341" y="1746767"/>
                  <a:pt x="744845" y="1787099"/>
                  <a:pt x="752343" y="1824604"/>
                </a:cubicBezTo>
                <a:cubicBezTo>
                  <a:pt x="751502" y="1834578"/>
                  <a:pt x="749297" y="1842929"/>
                  <a:pt x="746254" y="1850222"/>
                </a:cubicBezTo>
                <a:lnTo>
                  <a:pt x="728600" y="1869603"/>
                </a:lnTo>
                <a:lnTo>
                  <a:pt x="724396" y="1883104"/>
                </a:lnTo>
                <a:lnTo>
                  <a:pt x="722165" y="1885924"/>
                </a:lnTo>
                <a:lnTo>
                  <a:pt x="721338" y="1887123"/>
                </a:lnTo>
                <a:lnTo>
                  <a:pt x="714840" y="1902274"/>
                </a:lnTo>
                <a:lnTo>
                  <a:pt x="722847" y="1929891"/>
                </a:lnTo>
                <a:lnTo>
                  <a:pt x="714660" y="1982709"/>
                </a:lnTo>
                <a:cubicBezTo>
                  <a:pt x="727725" y="2006201"/>
                  <a:pt x="714739" y="1997091"/>
                  <a:pt x="710759" y="2013010"/>
                </a:cubicBezTo>
                <a:cubicBezTo>
                  <a:pt x="707970" y="2027531"/>
                  <a:pt x="700788" y="2054714"/>
                  <a:pt x="697927" y="2069833"/>
                </a:cubicBezTo>
                <a:cubicBezTo>
                  <a:pt x="685211" y="2080229"/>
                  <a:pt x="698762" y="2088241"/>
                  <a:pt x="693594" y="2103731"/>
                </a:cubicBezTo>
                <a:cubicBezTo>
                  <a:pt x="688481" y="2110649"/>
                  <a:pt x="687183" y="2115973"/>
                  <a:pt x="691109" y="2124027"/>
                </a:cubicBezTo>
                <a:cubicBezTo>
                  <a:pt x="666413" y="2155740"/>
                  <a:pt x="688031" y="2144874"/>
                  <a:pt x="676593" y="2176182"/>
                </a:cubicBezTo>
                <a:cubicBezTo>
                  <a:pt x="665190" y="2202944"/>
                  <a:pt x="656416" y="2233857"/>
                  <a:pt x="633227" y="2258036"/>
                </a:cubicBezTo>
                <a:cubicBezTo>
                  <a:pt x="626930" y="2262191"/>
                  <a:pt x="623498" y="2274069"/>
                  <a:pt x="625564" y="2284567"/>
                </a:cubicBezTo>
                <a:cubicBezTo>
                  <a:pt x="625918" y="2286374"/>
                  <a:pt x="626427" y="2288071"/>
                  <a:pt x="627074" y="2289605"/>
                </a:cubicBezTo>
                <a:cubicBezTo>
                  <a:pt x="619029" y="2296628"/>
                  <a:pt x="616453" y="2303188"/>
                  <a:pt x="614574" y="2308717"/>
                </a:cubicBezTo>
                <a:lnTo>
                  <a:pt x="606890" y="2320662"/>
                </a:lnTo>
                <a:lnTo>
                  <a:pt x="605558" y="2327897"/>
                </a:lnTo>
                <a:lnTo>
                  <a:pt x="602202" y="2357749"/>
                </a:lnTo>
                <a:lnTo>
                  <a:pt x="600213" y="2364905"/>
                </a:lnTo>
                <a:lnTo>
                  <a:pt x="597160" y="2388351"/>
                </a:lnTo>
                <a:lnTo>
                  <a:pt x="597982" y="2402296"/>
                </a:lnTo>
                <a:lnTo>
                  <a:pt x="593150" y="2420015"/>
                </a:lnTo>
                <a:cubicBezTo>
                  <a:pt x="593044" y="2420926"/>
                  <a:pt x="592939" y="2421838"/>
                  <a:pt x="592833" y="2422749"/>
                </a:cubicBezTo>
                <a:lnTo>
                  <a:pt x="594479" y="2426002"/>
                </a:lnTo>
                <a:cubicBezTo>
                  <a:pt x="594168" y="2427683"/>
                  <a:pt x="593118" y="2429721"/>
                  <a:pt x="591963" y="2431950"/>
                </a:cubicBezTo>
                <a:cubicBezTo>
                  <a:pt x="591823" y="2432599"/>
                  <a:pt x="591684" y="2433248"/>
                  <a:pt x="591544" y="2433897"/>
                </a:cubicBezTo>
                <a:lnTo>
                  <a:pt x="589519" y="2451398"/>
                </a:lnTo>
                <a:cubicBezTo>
                  <a:pt x="589692" y="2452777"/>
                  <a:pt x="589864" y="2454157"/>
                  <a:pt x="590037" y="2455536"/>
                </a:cubicBezTo>
                <a:lnTo>
                  <a:pt x="588179" y="2462981"/>
                </a:lnTo>
                <a:lnTo>
                  <a:pt x="583434" y="2503991"/>
                </a:lnTo>
                <a:cubicBezTo>
                  <a:pt x="576530" y="2566058"/>
                  <a:pt x="570433" y="2625224"/>
                  <a:pt x="567942" y="2652936"/>
                </a:cubicBezTo>
                <a:cubicBezTo>
                  <a:pt x="570864" y="2658290"/>
                  <a:pt x="572739" y="2664095"/>
                  <a:pt x="573869" y="2670188"/>
                </a:cubicBezTo>
                <a:lnTo>
                  <a:pt x="575243" y="2688114"/>
                </a:lnTo>
                <a:lnTo>
                  <a:pt x="573824" y="2689856"/>
                </a:lnTo>
                <a:cubicBezTo>
                  <a:pt x="569972" y="2698471"/>
                  <a:pt x="569572" y="2704494"/>
                  <a:pt x="570699" y="2709353"/>
                </a:cubicBezTo>
                <a:lnTo>
                  <a:pt x="573192" y="2714527"/>
                </a:lnTo>
                <a:cubicBezTo>
                  <a:pt x="572809" y="2719080"/>
                  <a:pt x="572427" y="2723634"/>
                  <a:pt x="572044" y="2728187"/>
                </a:cubicBezTo>
                <a:cubicBezTo>
                  <a:pt x="572184" y="2737412"/>
                  <a:pt x="572325" y="2746638"/>
                  <a:pt x="572465" y="2755863"/>
                </a:cubicBezTo>
                <a:lnTo>
                  <a:pt x="570028" y="2760324"/>
                </a:lnTo>
                <a:lnTo>
                  <a:pt x="566748" y="2800948"/>
                </a:lnTo>
                <a:lnTo>
                  <a:pt x="565509" y="2801167"/>
                </a:lnTo>
                <a:cubicBezTo>
                  <a:pt x="562655" y="2802587"/>
                  <a:pt x="560408" y="2805381"/>
                  <a:pt x="559367" y="2811129"/>
                </a:cubicBezTo>
                <a:cubicBezTo>
                  <a:pt x="543471" y="2797318"/>
                  <a:pt x="552020" y="2812773"/>
                  <a:pt x="550354" y="2830949"/>
                </a:cubicBezTo>
                <a:cubicBezTo>
                  <a:pt x="525292" y="2813553"/>
                  <a:pt x="531129" y="2868192"/>
                  <a:pt x="514795" y="2872433"/>
                </a:cubicBezTo>
                <a:lnTo>
                  <a:pt x="509875" y="2923099"/>
                </a:lnTo>
                <a:lnTo>
                  <a:pt x="509577" y="2923197"/>
                </a:lnTo>
                <a:cubicBezTo>
                  <a:pt x="508704" y="2924865"/>
                  <a:pt x="508038" y="2927556"/>
                  <a:pt x="507597" y="2931868"/>
                </a:cubicBezTo>
                <a:cubicBezTo>
                  <a:pt x="507524" y="2934019"/>
                  <a:pt x="507452" y="2936171"/>
                  <a:pt x="507379" y="2938322"/>
                </a:cubicBezTo>
                <a:lnTo>
                  <a:pt x="504725" y="2954519"/>
                </a:lnTo>
                <a:lnTo>
                  <a:pt x="502018" y="2959643"/>
                </a:lnTo>
                <a:lnTo>
                  <a:pt x="498360" y="2961019"/>
                </a:lnTo>
                <a:lnTo>
                  <a:pt x="498483" y="2962590"/>
                </a:lnTo>
                <a:cubicBezTo>
                  <a:pt x="502388" y="2975027"/>
                  <a:pt x="510202" y="2980016"/>
                  <a:pt x="484403" y="2990538"/>
                </a:cubicBezTo>
                <a:cubicBezTo>
                  <a:pt x="489425" y="3018352"/>
                  <a:pt x="474337" y="3021029"/>
                  <a:pt x="463075" y="3055956"/>
                </a:cubicBezTo>
                <a:cubicBezTo>
                  <a:pt x="469487" y="3072485"/>
                  <a:pt x="464165" y="3083955"/>
                  <a:pt x="455013" y="3094482"/>
                </a:cubicBezTo>
                <a:cubicBezTo>
                  <a:pt x="453131" y="3130054"/>
                  <a:pt x="437643" y="3160106"/>
                  <a:pt x="428391" y="3198850"/>
                </a:cubicBezTo>
                <a:lnTo>
                  <a:pt x="401440" y="3307560"/>
                </a:lnTo>
                <a:lnTo>
                  <a:pt x="386076" y="3373943"/>
                </a:lnTo>
                <a:cubicBezTo>
                  <a:pt x="386236" y="3376061"/>
                  <a:pt x="380537" y="3378856"/>
                  <a:pt x="374726" y="3381364"/>
                </a:cubicBezTo>
                <a:lnTo>
                  <a:pt x="369145" y="3383729"/>
                </a:lnTo>
                <a:lnTo>
                  <a:pt x="364294" y="3414159"/>
                </a:lnTo>
                <a:lnTo>
                  <a:pt x="366450" y="3436925"/>
                </a:lnTo>
                <a:lnTo>
                  <a:pt x="351743" y="3521619"/>
                </a:lnTo>
                <a:lnTo>
                  <a:pt x="345784" y="3603757"/>
                </a:lnTo>
                <a:cubicBezTo>
                  <a:pt x="345255" y="3619979"/>
                  <a:pt x="344727" y="3636202"/>
                  <a:pt x="344198" y="3652424"/>
                </a:cubicBezTo>
                <a:lnTo>
                  <a:pt x="352450" y="3665222"/>
                </a:lnTo>
                <a:lnTo>
                  <a:pt x="342621" y="3700804"/>
                </a:lnTo>
                <a:lnTo>
                  <a:pt x="341514" y="3734774"/>
                </a:lnTo>
                <a:cubicBezTo>
                  <a:pt x="341212" y="3751567"/>
                  <a:pt x="340909" y="3768360"/>
                  <a:pt x="340607" y="3785153"/>
                </a:cubicBezTo>
                <a:cubicBezTo>
                  <a:pt x="340640" y="3786161"/>
                  <a:pt x="340674" y="3787169"/>
                  <a:pt x="340707" y="3788177"/>
                </a:cubicBezTo>
                <a:cubicBezTo>
                  <a:pt x="340592" y="3791719"/>
                  <a:pt x="340476" y="3795261"/>
                  <a:pt x="340361" y="3798803"/>
                </a:cubicBezTo>
                <a:cubicBezTo>
                  <a:pt x="340121" y="3812119"/>
                  <a:pt x="339882" y="3825434"/>
                  <a:pt x="339642" y="3838750"/>
                </a:cubicBezTo>
                <a:cubicBezTo>
                  <a:pt x="337363" y="3949044"/>
                  <a:pt x="361794" y="3960437"/>
                  <a:pt x="360295" y="4015196"/>
                </a:cubicBezTo>
                <a:lnTo>
                  <a:pt x="339043" y="4052778"/>
                </a:lnTo>
                <a:lnTo>
                  <a:pt x="339343" y="4096257"/>
                </a:lnTo>
                <a:cubicBezTo>
                  <a:pt x="362058" y="4159145"/>
                  <a:pt x="332404" y="4250479"/>
                  <a:pt x="340786" y="4321136"/>
                </a:cubicBezTo>
                <a:cubicBezTo>
                  <a:pt x="341421" y="4376624"/>
                  <a:pt x="344189" y="4407708"/>
                  <a:pt x="343158" y="4429174"/>
                </a:cubicBezTo>
                <a:cubicBezTo>
                  <a:pt x="340948" y="4436304"/>
                  <a:pt x="337887" y="4443121"/>
                  <a:pt x="334599" y="4449938"/>
                </a:cubicBezTo>
                <a:lnTo>
                  <a:pt x="332890" y="4453515"/>
                </a:lnTo>
                <a:lnTo>
                  <a:pt x="331105" y="4467941"/>
                </a:lnTo>
                <a:lnTo>
                  <a:pt x="324289" y="4471861"/>
                </a:lnTo>
                <a:lnTo>
                  <a:pt x="317079" y="4493468"/>
                </a:lnTo>
                <a:cubicBezTo>
                  <a:pt x="315353" y="4501584"/>
                  <a:pt x="314639" y="4510343"/>
                  <a:pt x="315557" y="4520067"/>
                </a:cubicBezTo>
                <a:cubicBezTo>
                  <a:pt x="315451" y="4525669"/>
                  <a:pt x="315346" y="4531270"/>
                  <a:pt x="315240" y="4536872"/>
                </a:cubicBezTo>
                <a:lnTo>
                  <a:pt x="316200" y="4538297"/>
                </a:lnTo>
                <a:cubicBezTo>
                  <a:pt x="316738" y="4541182"/>
                  <a:pt x="316785" y="4544563"/>
                  <a:pt x="317507" y="4547582"/>
                </a:cubicBezTo>
                <a:cubicBezTo>
                  <a:pt x="322716" y="4552468"/>
                  <a:pt x="324912" y="4582137"/>
                  <a:pt x="323078" y="4592102"/>
                </a:cubicBezTo>
                <a:cubicBezTo>
                  <a:pt x="314597" y="4619728"/>
                  <a:pt x="334923" y="4645745"/>
                  <a:pt x="328722" y="4667914"/>
                </a:cubicBezTo>
                <a:cubicBezTo>
                  <a:pt x="330810" y="4685069"/>
                  <a:pt x="333803" y="4690356"/>
                  <a:pt x="335597" y="4695035"/>
                </a:cubicBezTo>
                <a:lnTo>
                  <a:pt x="339485" y="4695979"/>
                </a:lnTo>
                <a:lnTo>
                  <a:pt x="341089" y="4704268"/>
                </a:lnTo>
                <a:lnTo>
                  <a:pt x="342177" y="4706060"/>
                </a:lnTo>
                <a:cubicBezTo>
                  <a:pt x="344268" y="4709474"/>
                  <a:pt x="346234" y="4712931"/>
                  <a:pt x="347751" y="4716754"/>
                </a:cubicBezTo>
                <a:lnTo>
                  <a:pt x="344125" y="4764669"/>
                </a:lnTo>
                <a:lnTo>
                  <a:pt x="340188" y="4779386"/>
                </a:lnTo>
                <a:lnTo>
                  <a:pt x="335146" y="4787491"/>
                </a:lnTo>
                <a:lnTo>
                  <a:pt x="319124" y="4843514"/>
                </a:lnTo>
                <a:lnTo>
                  <a:pt x="305956" y="4881505"/>
                </a:lnTo>
                <a:lnTo>
                  <a:pt x="301062" y="4889332"/>
                </a:lnTo>
                <a:lnTo>
                  <a:pt x="302141" y="4899400"/>
                </a:lnTo>
                <a:cubicBezTo>
                  <a:pt x="302767" y="4900706"/>
                  <a:pt x="303536" y="4901803"/>
                  <a:pt x="304424" y="4902664"/>
                </a:cubicBezTo>
                <a:lnTo>
                  <a:pt x="293123" y="4932769"/>
                </a:lnTo>
                <a:lnTo>
                  <a:pt x="292275" y="4936482"/>
                </a:lnTo>
                <a:lnTo>
                  <a:pt x="288304" y="4962325"/>
                </a:lnTo>
                <a:cubicBezTo>
                  <a:pt x="288009" y="4988948"/>
                  <a:pt x="287715" y="5015570"/>
                  <a:pt x="287420" y="5042193"/>
                </a:cubicBezTo>
                <a:cubicBezTo>
                  <a:pt x="295373" y="5039737"/>
                  <a:pt x="281659" y="5060438"/>
                  <a:pt x="287020" y="5065655"/>
                </a:cubicBezTo>
                <a:cubicBezTo>
                  <a:pt x="291675" y="5068928"/>
                  <a:pt x="288601" y="5075970"/>
                  <a:pt x="288488" y="5082216"/>
                </a:cubicBezTo>
                <a:cubicBezTo>
                  <a:pt x="292282" y="5088207"/>
                  <a:pt x="287008" y="5117775"/>
                  <a:pt x="282763" y="5127114"/>
                </a:cubicBezTo>
                <a:cubicBezTo>
                  <a:pt x="267723" y="5152218"/>
                  <a:pt x="280799" y="5182399"/>
                  <a:pt x="269316" y="5202682"/>
                </a:cubicBezTo>
                <a:cubicBezTo>
                  <a:pt x="267050" y="5219969"/>
                  <a:pt x="268614" y="5225841"/>
                  <a:pt x="269174" y="5230835"/>
                </a:cubicBezTo>
                <a:lnTo>
                  <a:pt x="272679" y="5232660"/>
                </a:lnTo>
                <a:lnTo>
                  <a:pt x="272160" y="5241150"/>
                </a:lnTo>
                <a:lnTo>
                  <a:pt x="272760" y="5243156"/>
                </a:lnTo>
                <a:cubicBezTo>
                  <a:pt x="273922" y="5246984"/>
                  <a:pt x="274952" y="5250824"/>
                  <a:pt x="275462" y="5254919"/>
                </a:cubicBezTo>
                <a:cubicBezTo>
                  <a:pt x="258407" y="5258851"/>
                  <a:pt x="276976" y="5290392"/>
                  <a:pt x="262897" y="5286259"/>
                </a:cubicBezTo>
                <a:cubicBezTo>
                  <a:pt x="262724" y="5309439"/>
                  <a:pt x="239612" y="5337531"/>
                  <a:pt x="252761" y="5357801"/>
                </a:cubicBezTo>
                <a:cubicBezTo>
                  <a:pt x="248775" y="5392256"/>
                  <a:pt x="247799" y="5423412"/>
                  <a:pt x="242360" y="5460080"/>
                </a:cubicBezTo>
                <a:cubicBezTo>
                  <a:pt x="232632" y="5488478"/>
                  <a:pt x="242025" y="5519143"/>
                  <a:pt x="229880" y="5539714"/>
                </a:cubicBezTo>
                <a:cubicBezTo>
                  <a:pt x="230558" y="5572454"/>
                  <a:pt x="222150" y="5613340"/>
                  <a:pt x="204283" y="5639080"/>
                </a:cubicBezTo>
                <a:cubicBezTo>
                  <a:pt x="201596" y="5674226"/>
                  <a:pt x="191051" y="5680198"/>
                  <a:pt x="198948" y="5710958"/>
                </a:cubicBezTo>
                <a:cubicBezTo>
                  <a:pt x="196338" y="5713534"/>
                  <a:pt x="194185" y="5716550"/>
                  <a:pt x="192367" y="5719859"/>
                </a:cubicBezTo>
                <a:lnTo>
                  <a:pt x="188035" y="5729935"/>
                </a:lnTo>
                <a:lnTo>
                  <a:pt x="188428" y="5731182"/>
                </a:lnTo>
                <a:lnTo>
                  <a:pt x="181635" y="5753538"/>
                </a:lnTo>
                <a:lnTo>
                  <a:pt x="169744" y="5796307"/>
                </a:lnTo>
                <a:lnTo>
                  <a:pt x="170351" y="5796644"/>
                </a:lnTo>
                <a:cubicBezTo>
                  <a:pt x="171558" y="5797954"/>
                  <a:pt x="172173" y="5799948"/>
                  <a:pt x="171559" y="5803435"/>
                </a:cubicBezTo>
                <a:cubicBezTo>
                  <a:pt x="182664" y="5798231"/>
                  <a:pt x="175075" y="5805646"/>
                  <a:pt x="172284" y="5816391"/>
                </a:cubicBezTo>
                <a:cubicBezTo>
                  <a:pt x="188911" y="5810703"/>
                  <a:pt x="174844" y="5841128"/>
                  <a:pt x="182542" y="5846382"/>
                </a:cubicBezTo>
                <a:cubicBezTo>
                  <a:pt x="180118" y="5854404"/>
                  <a:pt x="177856" y="5862781"/>
                  <a:pt x="175877" y="5871336"/>
                </a:cubicBezTo>
                <a:lnTo>
                  <a:pt x="174910" y="5876376"/>
                </a:lnTo>
                <a:lnTo>
                  <a:pt x="175047" y="5876483"/>
                </a:lnTo>
                <a:cubicBezTo>
                  <a:pt x="175167" y="5877594"/>
                  <a:pt x="174973" y="5879257"/>
                  <a:pt x="174335" y="5881814"/>
                </a:cubicBezTo>
                <a:lnTo>
                  <a:pt x="171273" y="5895339"/>
                </a:lnTo>
                <a:cubicBezTo>
                  <a:pt x="171401" y="5896476"/>
                  <a:pt x="171530" y="5897612"/>
                  <a:pt x="171658" y="5898749"/>
                </a:cubicBezTo>
                <a:lnTo>
                  <a:pt x="174658" y="5919558"/>
                </a:lnTo>
                <a:cubicBezTo>
                  <a:pt x="173958" y="5933601"/>
                  <a:pt x="171208" y="5962838"/>
                  <a:pt x="169099" y="5984417"/>
                </a:cubicBezTo>
                <a:cubicBezTo>
                  <a:pt x="162916" y="6005205"/>
                  <a:pt x="164971" y="6025162"/>
                  <a:pt x="162007" y="6049043"/>
                </a:cubicBezTo>
                <a:cubicBezTo>
                  <a:pt x="150795" y="6073830"/>
                  <a:pt x="160091" y="6088483"/>
                  <a:pt x="156875" y="6114000"/>
                </a:cubicBezTo>
                <a:cubicBezTo>
                  <a:pt x="141597" y="6134477"/>
                  <a:pt x="163381" y="6133378"/>
                  <a:pt x="165441" y="6146938"/>
                </a:cubicBezTo>
                <a:lnTo>
                  <a:pt x="165177" y="6150658"/>
                </a:lnTo>
                <a:lnTo>
                  <a:pt x="161772" y="6160011"/>
                </a:lnTo>
                <a:lnTo>
                  <a:pt x="160051" y="6163393"/>
                </a:lnTo>
                <a:cubicBezTo>
                  <a:pt x="159032" y="6165775"/>
                  <a:pt x="158564" y="6167421"/>
                  <a:pt x="158473" y="6168628"/>
                </a:cubicBezTo>
                <a:cubicBezTo>
                  <a:pt x="158506" y="6168685"/>
                  <a:pt x="158540" y="6168742"/>
                  <a:pt x="158573" y="6168799"/>
                </a:cubicBezTo>
                <a:lnTo>
                  <a:pt x="146463" y="6196671"/>
                </a:lnTo>
                <a:cubicBezTo>
                  <a:pt x="152348" y="6205503"/>
                  <a:pt x="134460" y="6231012"/>
                  <a:pt x="150209" y="6232365"/>
                </a:cubicBezTo>
                <a:cubicBezTo>
                  <a:pt x="145821" y="6242321"/>
                  <a:pt x="137774" y="6246719"/>
                  <a:pt x="148544" y="6246162"/>
                </a:cubicBezTo>
                <a:cubicBezTo>
                  <a:pt x="147378" y="6249522"/>
                  <a:pt x="147566" y="6251866"/>
                  <a:pt x="148403" y="6253754"/>
                </a:cubicBezTo>
                <a:lnTo>
                  <a:pt x="138880" y="6276449"/>
                </a:lnTo>
                <a:cubicBezTo>
                  <a:pt x="138814" y="6277540"/>
                  <a:pt x="138749" y="6278630"/>
                  <a:pt x="138683" y="6279721"/>
                </a:cubicBezTo>
                <a:lnTo>
                  <a:pt x="130721" y="6293675"/>
                </a:lnTo>
                <a:lnTo>
                  <a:pt x="120717" y="6313967"/>
                </a:lnTo>
                <a:cubicBezTo>
                  <a:pt x="120758" y="6314457"/>
                  <a:pt x="120800" y="6314947"/>
                  <a:pt x="120841" y="6315437"/>
                </a:cubicBezTo>
                <a:lnTo>
                  <a:pt x="115208" y="6324024"/>
                </a:lnTo>
                <a:cubicBezTo>
                  <a:pt x="113007" y="6326672"/>
                  <a:pt x="103991" y="6364381"/>
                  <a:pt x="101217" y="6365923"/>
                </a:cubicBezTo>
                <a:lnTo>
                  <a:pt x="74946" y="6556817"/>
                </a:lnTo>
                <a:cubicBezTo>
                  <a:pt x="55357" y="6665926"/>
                  <a:pt x="35695" y="6744075"/>
                  <a:pt x="16001" y="6808678"/>
                </a:cubicBezTo>
                <a:lnTo>
                  <a:pt x="0" y="6858000"/>
                </a:lnTo>
                <a:lnTo>
                  <a:pt x="5734864" y="6858000"/>
                </a:lnTo>
                <a:lnTo>
                  <a:pt x="5734864"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773408" y="992094"/>
            <a:ext cx="3616913" cy="2795160"/>
          </a:xfrm>
        </p:spPr>
        <p:txBody>
          <a:bodyPr vert="horz" lIns="91440" tIns="45720" rIns="91440" bIns="45720" rtlCol="0" anchor="b">
            <a:normAutofit/>
          </a:bodyPr>
          <a:lstStyle/>
          <a:p>
            <a:pPr algn="ctr"/>
            <a:r>
              <a:rPr lang="en-US" kern="1200">
                <a:solidFill>
                  <a:schemeClr val="tx1"/>
                </a:solidFill>
                <a:latin typeface="+mj-lt"/>
                <a:ea typeface="+mj-ea"/>
                <a:cs typeface="+mj-cs"/>
              </a:rPr>
              <a:t>Country on Map</a:t>
            </a:r>
          </a:p>
        </p:txBody>
      </p:sp>
      <p:pic>
        <p:nvPicPr>
          <p:cNvPr id="24578" name="Picture 2" descr="Tunisia | History, Map, Flag, Population, &amp; Facts | Britannica">
            <a:extLst>
              <a:ext uri="{FF2B5EF4-FFF2-40B4-BE49-F238E27FC236}">
                <a16:creationId xmlns:a16="http://schemas.microsoft.com/office/drawing/2014/main" id="{800F92DB-E923-A915-B400-C172E8AA151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895751" y="680997"/>
            <a:ext cx="5708649" cy="54660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42910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607" name="Rectangle 25606">
            <a:extLst>
              <a:ext uri="{FF2B5EF4-FFF2-40B4-BE49-F238E27FC236}">
                <a16:creationId xmlns:a16="http://schemas.microsoft.com/office/drawing/2014/main" id="{E51BA4DF-2BD4-4EC2-B1DB-B27C8AC718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4553733" y="548464"/>
            <a:ext cx="6798541" cy="1675623"/>
          </a:xfrm>
        </p:spPr>
        <p:txBody>
          <a:bodyPr vert="horz" lIns="91440" tIns="45720" rIns="91440" bIns="45720" rtlCol="0" anchor="b">
            <a:normAutofit/>
          </a:bodyPr>
          <a:lstStyle/>
          <a:p>
            <a:r>
              <a:rPr lang="en-US" sz="4000"/>
              <a:t>Country Geography</a:t>
            </a:r>
          </a:p>
        </p:txBody>
      </p:sp>
      <p:pic>
        <p:nvPicPr>
          <p:cNvPr id="25602" name="Picture 2">
            <a:extLst>
              <a:ext uri="{FF2B5EF4-FFF2-40B4-BE49-F238E27FC236}">
                <a16:creationId xmlns:a16="http://schemas.microsoft.com/office/drawing/2014/main" id="{8D2FB3DD-6A98-1A73-CEBA-50FA3E3D881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502"/>
          <a:stretch/>
        </p:blipFill>
        <p:spPr bwMode="auto">
          <a:xfrm>
            <a:off x="1" y="10"/>
            <a:ext cx="4196496" cy="6857990"/>
          </a:xfrm>
          <a:prstGeom prst="rect">
            <a:avLst/>
          </a:prstGeom>
          <a:noFill/>
          <a:effectLst/>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4553734" y="2409830"/>
            <a:ext cx="6798539" cy="3705217"/>
          </a:xfrm>
        </p:spPr>
        <p:txBody>
          <a:bodyPr vert="horz" lIns="91440" tIns="45720" rIns="91440" bIns="45720" rtlCol="0">
            <a:normAutofit/>
          </a:bodyPr>
          <a:lstStyle/>
          <a:p>
            <a:pPr marL="0" indent="0">
              <a:buNone/>
            </a:pPr>
            <a:r>
              <a:rPr lang="en-US" sz="2000" dirty="0">
                <a:sym typeface="Wingdings" panose="05000000000000000000" pitchFamily="2" charset="2"/>
              </a:rPr>
              <a:t>Longitude and Latitude: 34 N, 9 E</a:t>
            </a:r>
          </a:p>
          <a:p>
            <a:r>
              <a:rPr lang="en-US" sz="2000" dirty="0">
                <a:sym typeface="Wingdings" panose="05000000000000000000" pitchFamily="2" charset="2"/>
              </a:rPr>
              <a:t>Major Mountains, Rivers and Other Geographic sites: Djebel </a:t>
            </a:r>
            <a:r>
              <a:rPr lang="en-US" sz="2000" dirty="0" err="1">
                <a:sym typeface="Wingdings" panose="05000000000000000000" pitchFamily="2" charset="2"/>
              </a:rPr>
              <a:t>Zaghouan</a:t>
            </a:r>
            <a:r>
              <a:rPr lang="en-US" sz="2000" dirty="0">
                <a:sym typeface="Wingdings" panose="05000000000000000000" pitchFamily="2" charset="2"/>
              </a:rPr>
              <a:t> Mountain, Oued (meaning river) </a:t>
            </a:r>
            <a:r>
              <a:rPr lang="en-US" sz="2000" dirty="0" err="1">
                <a:sym typeface="Wingdings" panose="05000000000000000000" pitchFamily="2" charset="2"/>
              </a:rPr>
              <a:t>Medjerda</a:t>
            </a:r>
            <a:r>
              <a:rPr lang="en-US" sz="2000" dirty="0">
                <a:sym typeface="Wingdings" panose="05000000000000000000" pitchFamily="2" charset="2"/>
              </a:rPr>
              <a:t> River, Lake of Tunis</a:t>
            </a:r>
            <a:endParaRPr lang="en-US" sz="2000" dirty="0"/>
          </a:p>
        </p:txBody>
      </p:sp>
    </p:spTree>
    <p:extLst>
      <p:ext uri="{BB962C8B-B14F-4D97-AF65-F5344CB8AC3E}">
        <p14:creationId xmlns:p14="http://schemas.microsoft.com/office/powerpoint/2010/main" val="58045429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a:extLst>
              <a:ext uri="{FF2B5EF4-FFF2-40B4-BE49-F238E27FC236}">
                <a16:creationId xmlns:a16="http://schemas.microsoft.com/office/drawing/2014/main" id="{594F8120-E1F4-98E5-3B1F-A041D720E461}"/>
              </a:ext>
            </a:extLst>
          </p:cNvPr>
          <p:cNvPicPr>
            <a:picLocks noGrp="1" noChangeAspect="1"/>
          </p:cNvPicPr>
          <p:nvPr>
            <p:ph sz="half" idx="2"/>
          </p:nvPr>
        </p:nvPicPr>
        <p:blipFill rotWithShape="1">
          <a:blip r:embed="rId2"/>
          <a:srcRect l="6236"/>
          <a:stretch/>
        </p:blipFill>
        <p:spPr>
          <a:xfrm>
            <a:off x="1" y="10"/>
            <a:ext cx="9669642" cy="6857990"/>
          </a:xfrm>
          <a:prstGeom prst="rect">
            <a:avLst/>
          </a:prstGeom>
        </p:spPr>
      </p:pic>
      <p:sp>
        <p:nvSpPr>
          <p:cNvPr id="15" name="Rectangle 14">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C81E835-EE90-1047-E962-41184BBDF803}"/>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Tunis</a:t>
            </a:r>
          </a:p>
        </p:txBody>
      </p:sp>
      <p:sp>
        <p:nvSpPr>
          <p:cNvPr id="3" name="Content Placeholder 2">
            <a:extLst>
              <a:ext uri="{FF2B5EF4-FFF2-40B4-BE49-F238E27FC236}">
                <a16:creationId xmlns:a16="http://schemas.microsoft.com/office/drawing/2014/main" id="{548A8CBA-EDB2-8735-13C9-B1487D1D9B56}"/>
              </a:ext>
            </a:extLst>
          </p:cNvPr>
          <p:cNvSpPr>
            <a:spLocks noGrp="1"/>
          </p:cNvSpPr>
          <p:nvPr>
            <p:ph sz="half" idx="1"/>
          </p:nvPr>
        </p:nvSpPr>
        <p:spPr>
          <a:xfrm>
            <a:off x="7531610" y="2434201"/>
            <a:ext cx="3822189" cy="3742762"/>
          </a:xfrm>
        </p:spPr>
        <p:txBody>
          <a:bodyPr vert="horz" lIns="91440" tIns="45720" rIns="91440" bIns="45720" rtlCol="0">
            <a:normAutofit/>
          </a:bodyPr>
          <a:lstStyle/>
          <a:p>
            <a:r>
              <a:rPr lang="en-US" sz="2000"/>
              <a:t>Ancient ruins of Carthage, beaches, the island of Djerba, palaces, mosques, Bardo national museum.</a:t>
            </a:r>
          </a:p>
          <a:p>
            <a:endParaRPr lang="en-US" sz="2000"/>
          </a:p>
        </p:txBody>
      </p:sp>
    </p:spTree>
    <p:extLst>
      <p:ext uri="{BB962C8B-B14F-4D97-AF65-F5344CB8AC3E}">
        <p14:creationId xmlns:p14="http://schemas.microsoft.com/office/powerpoint/2010/main" val="293543570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537F8-1A84-B621-988A-2A85B05DD2AD}"/>
              </a:ext>
            </a:extLst>
          </p:cNvPr>
          <p:cNvSpPr>
            <a:spLocks noGrp="1"/>
          </p:cNvSpPr>
          <p:nvPr>
            <p:ph type="title"/>
          </p:nvPr>
        </p:nvSpPr>
        <p:spPr/>
        <p:txBody>
          <a:bodyPr/>
          <a:lstStyle/>
          <a:p>
            <a:r>
              <a:rPr lang="en-US" dirty="0"/>
              <a:t>El </a:t>
            </a:r>
            <a:r>
              <a:rPr lang="en-US" dirty="0" err="1"/>
              <a:t>Djem</a:t>
            </a:r>
            <a:r>
              <a:rPr lang="en-US" dirty="0"/>
              <a:t> Amphitheatre</a:t>
            </a:r>
          </a:p>
        </p:txBody>
      </p:sp>
      <p:sp>
        <p:nvSpPr>
          <p:cNvPr id="3" name="Content Placeholder 2">
            <a:extLst>
              <a:ext uri="{FF2B5EF4-FFF2-40B4-BE49-F238E27FC236}">
                <a16:creationId xmlns:a16="http://schemas.microsoft.com/office/drawing/2014/main" id="{4000FCB5-9617-FFB5-55FA-5D15323BCED4}"/>
              </a:ext>
            </a:extLst>
          </p:cNvPr>
          <p:cNvSpPr>
            <a:spLocks noGrp="1"/>
          </p:cNvSpPr>
          <p:nvPr>
            <p:ph sz="half" idx="1"/>
          </p:nvPr>
        </p:nvSpPr>
        <p:spPr/>
        <p:txBody>
          <a:bodyPr/>
          <a:lstStyle/>
          <a:p>
            <a:r>
              <a:rPr lang="en-US" dirty="0"/>
              <a:t>Built when the Roman Empire ruled, it is one of the largest amphitheaters in the world.  It can seat 30,000 people!</a:t>
            </a:r>
          </a:p>
        </p:txBody>
      </p:sp>
      <p:pic>
        <p:nvPicPr>
          <p:cNvPr id="6" name="Content Placeholder 5">
            <a:extLst>
              <a:ext uri="{FF2B5EF4-FFF2-40B4-BE49-F238E27FC236}">
                <a16:creationId xmlns:a16="http://schemas.microsoft.com/office/drawing/2014/main" id="{008E4A90-7941-F5D5-64DF-FF5167C9D929}"/>
              </a:ext>
            </a:extLst>
          </p:cNvPr>
          <p:cNvPicPr>
            <a:picLocks noGrp="1" noChangeAspect="1"/>
          </p:cNvPicPr>
          <p:nvPr>
            <p:ph sz="half" idx="2"/>
          </p:nvPr>
        </p:nvPicPr>
        <p:blipFill>
          <a:blip r:embed="rId2"/>
          <a:stretch>
            <a:fillRect/>
          </a:stretch>
        </p:blipFill>
        <p:spPr>
          <a:xfrm>
            <a:off x="6172200" y="2274094"/>
            <a:ext cx="5181600" cy="3454400"/>
          </a:xfrm>
          <a:prstGeom prst="rect">
            <a:avLst/>
          </a:prstGeom>
        </p:spPr>
      </p:pic>
    </p:spTree>
    <p:extLst>
      <p:ext uri="{BB962C8B-B14F-4D97-AF65-F5344CB8AC3E}">
        <p14:creationId xmlns:p14="http://schemas.microsoft.com/office/powerpoint/2010/main" val="101714042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Temperate in the north.  Mild, rainy winters and hot, dry summers.  South is desert.  </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4357389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679" name="Rectangle 2867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674" name="Picture 2" descr="A small fox with large ears&#10;&#10;Description automatically generated with low confidence">
            <a:extLst>
              <a:ext uri="{FF2B5EF4-FFF2-40B4-BE49-F238E27FC236}">
                <a16:creationId xmlns:a16="http://schemas.microsoft.com/office/drawing/2014/main" id="{8792EC94-91DB-F68A-5E36-0757FFE3709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b="5436"/>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28681" name="Rectangle 2868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7531610" y="2434201"/>
            <a:ext cx="3822189" cy="3742762"/>
          </a:xfrm>
        </p:spPr>
        <p:txBody>
          <a:bodyPr vert="horz" lIns="91440" tIns="45720" rIns="91440" bIns="45720" rtlCol="0">
            <a:normAutofit/>
          </a:bodyPr>
          <a:lstStyle/>
          <a:p>
            <a:r>
              <a:rPr lang="en-US" sz="2000"/>
              <a:t>Wild Board</a:t>
            </a:r>
          </a:p>
          <a:p>
            <a:r>
              <a:rPr lang="en-US" sz="2000"/>
              <a:t>Striped Hyena</a:t>
            </a:r>
          </a:p>
          <a:p>
            <a:r>
              <a:rPr lang="en-US" sz="2000"/>
              <a:t>Barn Owl</a:t>
            </a:r>
          </a:p>
          <a:p>
            <a:r>
              <a:rPr lang="en-US" sz="2000"/>
              <a:t>Fennce Fox</a:t>
            </a:r>
          </a:p>
          <a:p>
            <a:r>
              <a:rPr lang="en-US" sz="2000"/>
              <a:t>Caracal </a:t>
            </a:r>
          </a:p>
          <a:p>
            <a:endParaRPr lang="en-US" sz="2000"/>
          </a:p>
        </p:txBody>
      </p:sp>
    </p:spTree>
    <p:extLst>
      <p:ext uri="{BB962C8B-B14F-4D97-AF65-F5344CB8AC3E}">
        <p14:creationId xmlns:p14="http://schemas.microsoft.com/office/powerpoint/2010/main" val="131507835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5297762" y="640080"/>
            <a:ext cx="6251110" cy="3566160"/>
          </a:xfrm>
        </p:spPr>
        <p:txBody>
          <a:bodyPr vert="horz" lIns="91440" tIns="45720" rIns="91440" bIns="45720" rtlCol="0" anchor="b">
            <a:normAutofit/>
          </a:bodyPr>
          <a:lstStyle/>
          <a:p>
            <a:r>
              <a:rPr lang="en-US" sz="5400"/>
              <a:t>Caracal</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5297760" y="4636008"/>
            <a:ext cx="6251111" cy="1572768"/>
          </a:xfrm>
        </p:spPr>
        <p:txBody>
          <a:bodyPr vert="horz" lIns="91440" tIns="45720" rIns="91440" bIns="45720" rtlCol="0">
            <a:normAutofit lnSpcReduction="10000"/>
          </a:bodyPr>
          <a:lstStyle/>
          <a:p>
            <a:r>
              <a:rPr lang="en-US" sz="2400" dirty="0"/>
              <a:t>Medium sized cat.  Solitary animal, active at night.  They mark their territories with urine and claw marks.  They will pair off for a day or two during mating season.  Females will have 2-4 </a:t>
            </a:r>
            <a:r>
              <a:rPr lang="en-US" sz="2400" dirty="0" err="1"/>
              <a:t>kittnes</a:t>
            </a:r>
            <a:r>
              <a:rPr lang="en-US" sz="2400" dirty="0"/>
              <a:t>. </a:t>
            </a:r>
          </a:p>
        </p:txBody>
      </p:sp>
      <p:pic>
        <p:nvPicPr>
          <p:cNvPr id="6" name="Content Placeholder 5" descr="A close-up of a wild cat&#10;&#10;Description automatically generated with medium confidence">
            <a:extLst>
              <a:ext uri="{FF2B5EF4-FFF2-40B4-BE49-F238E27FC236}">
                <a16:creationId xmlns:a16="http://schemas.microsoft.com/office/drawing/2014/main" id="{D01B0B04-8523-76EA-9D33-DB26B6016F54}"/>
              </a:ext>
            </a:extLst>
          </p:cNvPr>
          <p:cNvPicPr>
            <a:picLocks noGrp="1" noChangeAspect="1"/>
          </p:cNvPicPr>
          <p:nvPr>
            <p:ph idx="1"/>
          </p:nvPr>
        </p:nvPicPr>
        <p:blipFill rotWithShape="1">
          <a:blip r:embed="rId2"/>
          <a:srcRect t="992" b="4399"/>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3"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2862" y="4409267"/>
            <a:ext cx="4243589" cy="18288"/>
          </a:xfrm>
          <a:custGeom>
            <a:avLst/>
            <a:gdLst>
              <a:gd name="connsiteX0" fmla="*/ 0 w 4243589"/>
              <a:gd name="connsiteY0" fmla="*/ 0 h 18288"/>
              <a:gd name="connsiteX1" fmla="*/ 563791 w 4243589"/>
              <a:gd name="connsiteY1" fmla="*/ 0 h 18288"/>
              <a:gd name="connsiteX2" fmla="*/ 1042710 w 4243589"/>
              <a:gd name="connsiteY2" fmla="*/ 0 h 18288"/>
              <a:gd name="connsiteX3" fmla="*/ 1564066 w 4243589"/>
              <a:gd name="connsiteY3" fmla="*/ 0 h 18288"/>
              <a:gd name="connsiteX4" fmla="*/ 2212729 w 4243589"/>
              <a:gd name="connsiteY4" fmla="*/ 0 h 18288"/>
              <a:gd name="connsiteX5" fmla="*/ 2776520 w 4243589"/>
              <a:gd name="connsiteY5" fmla="*/ 0 h 18288"/>
              <a:gd name="connsiteX6" fmla="*/ 3297875 w 4243589"/>
              <a:gd name="connsiteY6" fmla="*/ 0 h 18288"/>
              <a:gd name="connsiteX7" fmla="*/ 4243589 w 4243589"/>
              <a:gd name="connsiteY7" fmla="*/ 0 h 18288"/>
              <a:gd name="connsiteX8" fmla="*/ 4243589 w 4243589"/>
              <a:gd name="connsiteY8" fmla="*/ 18288 h 18288"/>
              <a:gd name="connsiteX9" fmla="*/ 3637362 w 4243589"/>
              <a:gd name="connsiteY9" fmla="*/ 18288 h 18288"/>
              <a:gd name="connsiteX10" fmla="*/ 3116007 w 4243589"/>
              <a:gd name="connsiteY10" fmla="*/ 18288 h 18288"/>
              <a:gd name="connsiteX11" fmla="*/ 2424908 w 4243589"/>
              <a:gd name="connsiteY11" fmla="*/ 18288 h 18288"/>
              <a:gd name="connsiteX12" fmla="*/ 1861117 w 4243589"/>
              <a:gd name="connsiteY12" fmla="*/ 18288 h 18288"/>
              <a:gd name="connsiteX13" fmla="*/ 1382198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3987" y="7429"/>
                  <a:pt x="4243569" y="10822"/>
                  <a:pt x="4243589" y="18288"/>
                </a:cubicBezTo>
                <a:cubicBezTo>
                  <a:pt x="4112949" y="-2855"/>
                  <a:pt x="3928037" y="1831"/>
                  <a:pt x="3637362" y="18288"/>
                </a:cubicBezTo>
                <a:cubicBezTo>
                  <a:pt x="3346687" y="34745"/>
                  <a:pt x="3254446" y="26669"/>
                  <a:pt x="3116007" y="18288"/>
                </a:cubicBezTo>
                <a:cubicBezTo>
                  <a:pt x="2977569" y="9907"/>
                  <a:pt x="2620228" y="28873"/>
                  <a:pt x="2424908" y="18288"/>
                </a:cubicBezTo>
                <a:cubicBezTo>
                  <a:pt x="2229588" y="7703"/>
                  <a:pt x="2088287" y="-3854"/>
                  <a:pt x="1861117" y="18288"/>
                </a:cubicBezTo>
                <a:cubicBezTo>
                  <a:pt x="1633947" y="40430"/>
                  <a:pt x="1502447" y="-871"/>
                  <a:pt x="1382198" y="18288"/>
                </a:cubicBezTo>
                <a:cubicBezTo>
                  <a:pt x="1261949" y="37447"/>
                  <a:pt x="1045440" y="28353"/>
                  <a:pt x="733535" y="18288"/>
                </a:cubicBezTo>
                <a:cubicBezTo>
                  <a:pt x="421630" y="8223"/>
                  <a:pt x="341257" y="-18359"/>
                  <a:pt x="0" y="18288"/>
                </a:cubicBezTo>
                <a:cubicBezTo>
                  <a:pt x="-591" y="13205"/>
                  <a:pt x="-663" y="6329"/>
                  <a:pt x="0" y="0"/>
                </a:cubicBezTo>
                <a:close/>
              </a:path>
              <a:path w="4243589" h="18288"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2703" y="5429"/>
                  <a:pt x="4244410" y="14046"/>
                  <a:pt x="4243589" y="18288"/>
                </a:cubicBezTo>
                <a:cubicBezTo>
                  <a:pt x="4130424" y="-1240"/>
                  <a:pt x="3932803" y="42249"/>
                  <a:pt x="3722234" y="18288"/>
                </a:cubicBezTo>
                <a:cubicBezTo>
                  <a:pt x="3511665" y="-5673"/>
                  <a:pt x="3269903" y="45994"/>
                  <a:pt x="3116007" y="18288"/>
                </a:cubicBezTo>
                <a:cubicBezTo>
                  <a:pt x="2962111" y="-9418"/>
                  <a:pt x="2744280" y="23224"/>
                  <a:pt x="2509780" y="18288"/>
                </a:cubicBezTo>
                <a:cubicBezTo>
                  <a:pt x="2275280" y="13352"/>
                  <a:pt x="2066059" y="43664"/>
                  <a:pt x="1945989" y="18288"/>
                </a:cubicBezTo>
                <a:cubicBezTo>
                  <a:pt x="1825919" y="-7088"/>
                  <a:pt x="1407329" y="12616"/>
                  <a:pt x="1254890" y="18288"/>
                </a:cubicBezTo>
                <a:cubicBezTo>
                  <a:pt x="1102451" y="23960"/>
                  <a:pt x="837950" y="31673"/>
                  <a:pt x="563791" y="18288"/>
                </a:cubicBezTo>
                <a:cubicBezTo>
                  <a:pt x="289632" y="4903"/>
                  <a:pt x="132768" y="7105"/>
                  <a:pt x="0" y="18288"/>
                </a:cubicBezTo>
                <a:cubicBezTo>
                  <a:pt x="668" y="13665"/>
                  <a:pt x="578" y="5675"/>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631525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27" name="Rectangle 30726">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22" name="Picture 2" descr="Tunisian Salvia officinalis essential oils: Variations regarding plant  organs, harvest season and drying conditions | Oppla">
            <a:extLst>
              <a:ext uri="{FF2B5EF4-FFF2-40B4-BE49-F238E27FC236}">
                <a16:creationId xmlns:a16="http://schemas.microsoft.com/office/drawing/2014/main" id="{5AF653F7-CA7F-5FD7-6FE2-C1A873048E37}"/>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1400" r="9641"/>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30729" name="Rectangle 30728">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7531610" y="2434201"/>
            <a:ext cx="3822189" cy="3742762"/>
          </a:xfrm>
        </p:spPr>
        <p:txBody>
          <a:bodyPr vert="horz" lIns="91440" tIns="45720" rIns="91440" bIns="45720" rtlCol="0">
            <a:normAutofit/>
          </a:bodyPr>
          <a:lstStyle/>
          <a:p>
            <a:r>
              <a:rPr lang="en-US" sz="2000"/>
              <a:t>Tree Tobacco</a:t>
            </a:r>
          </a:p>
          <a:p>
            <a:r>
              <a:rPr lang="en-US" sz="2000"/>
              <a:t>Common purslane </a:t>
            </a:r>
          </a:p>
          <a:p>
            <a:r>
              <a:rPr lang="en-US" sz="2000"/>
              <a:t>Four o’clock flower</a:t>
            </a:r>
          </a:p>
          <a:p>
            <a:r>
              <a:rPr lang="en-US" sz="2000"/>
              <a:t>Aloe vera</a:t>
            </a:r>
          </a:p>
          <a:p>
            <a:r>
              <a:rPr lang="en-US" sz="2000"/>
              <a:t>Salvia</a:t>
            </a:r>
          </a:p>
          <a:p>
            <a:pPr marL="0"/>
            <a:endParaRPr lang="en-US" sz="2000"/>
          </a:p>
        </p:txBody>
      </p:sp>
    </p:spTree>
    <p:extLst>
      <p:ext uri="{BB962C8B-B14F-4D97-AF65-F5344CB8AC3E}">
        <p14:creationId xmlns:p14="http://schemas.microsoft.com/office/powerpoint/2010/main" val="23235822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47" name="Rectangle 10246">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838200" y="1641752"/>
            <a:ext cx="4391024" cy="1323439"/>
          </a:xfrm>
        </p:spPr>
        <p:txBody>
          <a:bodyPr vert="horz" lIns="91440" tIns="45720" rIns="91440" bIns="45720" rtlCol="0" anchor="t">
            <a:normAutofit/>
          </a:bodyPr>
          <a:lstStyle/>
          <a:p>
            <a:r>
              <a:rPr lang="en-US" sz="4000">
                <a:solidFill>
                  <a:schemeClr val="bg1"/>
                </a:solidFill>
              </a:rPr>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838200" y="3146400"/>
            <a:ext cx="4391024" cy="2862288"/>
          </a:xfrm>
        </p:spPr>
        <p:txBody>
          <a:bodyPr vert="horz" lIns="91440" tIns="45720" rIns="91440" bIns="45720" rtlCol="0">
            <a:normAutofit/>
          </a:bodyPr>
          <a:lstStyle/>
          <a:p>
            <a:r>
              <a:rPr lang="en-US" sz="2400">
                <a:solidFill>
                  <a:schemeClr val="bg1">
                    <a:alpha val="80000"/>
                  </a:schemeClr>
                </a:solidFill>
              </a:rPr>
              <a:t>National flower: Wild Rose</a:t>
            </a:r>
          </a:p>
          <a:p>
            <a:r>
              <a:rPr lang="en-US" sz="2400">
                <a:solidFill>
                  <a:schemeClr val="bg1">
                    <a:alpha val="80000"/>
                  </a:schemeClr>
                </a:solidFill>
              </a:rPr>
              <a:t>Saffron Flower</a:t>
            </a:r>
          </a:p>
          <a:p>
            <a:r>
              <a:rPr lang="en-US" sz="2400">
                <a:solidFill>
                  <a:schemeClr val="bg1">
                    <a:alpha val="80000"/>
                  </a:schemeClr>
                </a:solidFill>
              </a:rPr>
              <a:t>Crocus Sativus</a:t>
            </a:r>
          </a:p>
        </p:txBody>
      </p:sp>
      <p:pic>
        <p:nvPicPr>
          <p:cNvPr id="10242" name="Picture 2" descr="Image result for plants of morocco">
            <a:extLst>
              <a:ext uri="{FF2B5EF4-FFF2-40B4-BE49-F238E27FC236}">
                <a16:creationId xmlns:a16="http://schemas.microsoft.com/office/drawing/2014/main" id="{18890E61-4AF4-8377-BB90-A1C7F101E4A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0757" r="13735" b="-1"/>
          <a:stretch/>
        </p:blipFill>
        <p:spPr bwMode="auto">
          <a:xfrm>
            <a:off x="6096000" y="841375"/>
            <a:ext cx="5260975" cy="4645025"/>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noFill/>
          <a:effectLst>
            <a:outerShdw blurRad="381000" dist="152400" dir="5400000" algn="t" rotWithShape="0">
              <a:prstClr val="black">
                <a:alpha val="10000"/>
              </a:prstClr>
            </a:outerShdw>
          </a:effectLst>
          <a:extLst>
            <a:ext uri="{909E8E84-426E-40DD-AFC4-6F175D3DCCD1}">
              <a14:hiddenFill xmlns:a14="http://schemas.microsoft.com/office/drawing/2010/main">
                <a:solidFill>
                  <a:srgbClr val="FFFFFF"/>
                </a:solidFill>
              </a14:hiddenFill>
            </a:ext>
          </a:extLst>
        </p:spPr>
      </p:pic>
      <p:grpSp>
        <p:nvGrpSpPr>
          <p:cNvPr id="10249" name="Group 10248">
            <a:extLst>
              <a:ext uri="{FF2B5EF4-FFF2-40B4-BE49-F238E27FC236}">
                <a16:creationId xmlns:a16="http://schemas.microsoft.com/office/drawing/2014/main" id="{23705FF7-CAB4-430F-A07B-AF2245F17F1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096000" y="4138312"/>
            <a:ext cx="5260975" cy="1410656"/>
            <a:chOff x="6096000" y="4138312"/>
            <a:chExt cx="5260975" cy="1410656"/>
          </a:xfrm>
        </p:grpSpPr>
        <p:sp>
          <p:nvSpPr>
            <p:cNvPr id="10250" name="Freeform: Shape 10249">
              <a:extLst>
                <a:ext uri="{FF2B5EF4-FFF2-40B4-BE49-F238E27FC236}">
                  <a16:creationId xmlns:a16="http://schemas.microsoft.com/office/drawing/2014/main" id="{6BFFE2ED-DBB9-4090-905D-1939650FC5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251" name="Freeform: Shape 10250">
              <a:extLst>
                <a:ext uri="{FF2B5EF4-FFF2-40B4-BE49-F238E27FC236}">
                  <a16:creationId xmlns:a16="http://schemas.microsoft.com/office/drawing/2014/main" id="{E4D1EC16-E672-4366-A091-73675BE548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249896750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History</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normAutofit fontScale="92500" lnSpcReduction="20000"/>
          </a:bodyPr>
          <a:lstStyle/>
          <a:p>
            <a:r>
              <a:rPr lang="en-US" dirty="0"/>
              <a:t>Tunisia’s coastline is on the Mediterranean Sea.  If you have learned about the Middle East and southern Europe, you know that the Mediterranean Sea was incredibly important to the beginning of civilizations. The sea was the most important place for trade and for civilizations to learn from each others culture’s and new techniques to farming, boating, etc. </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normAutofit fontScale="92500" lnSpcReduction="20000"/>
          </a:bodyPr>
          <a:lstStyle/>
          <a:p>
            <a:r>
              <a:rPr lang="en-US" dirty="0"/>
              <a:t>In the 8</a:t>
            </a:r>
            <a:r>
              <a:rPr lang="en-US" baseline="30000" dirty="0"/>
              <a:t>th</a:t>
            </a:r>
            <a:r>
              <a:rPr lang="en-US" dirty="0"/>
              <a:t> Century BC, Carthage was built by the Phoenicians (If you don’t remember, they were merchants, traders and colonizers of the Mediterranean). </a:t>
            </a:r>
          </a:p>
          <a:p>
            <a:r>
              <a:rPr lang="en-US" dirty="0"/>
              <a:t>Carthage was well known for being a world power.  It fought Rome in the Punic Wars  146BC (3 wars between Rome and </a:t>
            </a:r>
            <a:r>
              <a:rPr lang="en-US" dirty="0" err="1"/>
              <a:t>Punics</a:t>
            </a:r>
            <a:r>
              <a:rPr lang="en-US" dirty="0"/>
              <a:t>/Carthage, when Rome eventually won, it meant Rome became the super power of the ancient world). Rome destroyed Carthage, enslaved the people, etc. </a:t>
            </a:r>
          </a:p>
        </p:txBody>
      </p:sp>
    </p:spTree>
    <p:extLst>
      <p:ext uri="{BB962C8B-B14F-4D97-AF65-F5344CB8AC3E}">
        <p14:creationId xmlns:p14="http://schemas.microsoft.com/office/powerpoint/2010/main" val="229501232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240BE-0613-50A5-C0A7-BE28A42E32FB}"/>
              </a:ext>
            </a:extLst>
          </p:cNvPr>
          <p:cNvSpPr>
            <a:spLocks noGrp="1"/>
          </p:cNvSpPr>
          <p:nvPr>
            <p:ph type="title"/>
          </p:nvPr>
        </p:nvSpPr>
        <p:spPr/>
        <p:txBody>
          <a:bodyPr/>
          <a:lstStyle/>
          <a:p>
            <a:r>
              <a:rPr lang="en-US" dirty="0"/>
              <a:t>Arabs </a:t>
            </a:r>
          </a:p>
        </p:txBody>
      </p:sp>
      <p:sp>
        <p:nvSpPr>
          <p:cNvPr id="3" name="Content Placeholder 2">
            <a:extLst>
              <a:ext uri="{FF2B5EF4-FFF2-40B4-BE49-F238E27FC236}">
                <a16:creationId xmlns:a16="http://schemas.microsoft.com/office/drawing/2014/main" id="{D2066A7C-EEC1-38F7-5B42-D24B430C04B9}"/>
              </a:ext>
            </a:extLst>
          </p:cNvPr>
          <p:cNvSpPr>
            <a:spLocks noGrp="1"/>
          </p:cNvSpPr>
          <p:nvPr>
            <p:ph sz="half" idx="1"/>
          </p:nvPr>
        </p:nvSpPr>
        <p:spPr/>
        <p:txBody>
          <a:bodyPr/>
          <a:lstStyle/>
          <a:p>
            <a:r>
              <a:rPr lang="en-US" dirty="0"/>
              <a:t>Arabs (people who speak Arabic, from the Middle East and slowly moving up southern Africa) arrived in the 7</a:t>
            </a:r>
            <a:r>
              <a:rPr lang="en-US" baseline="30000" dirty="0"/>
              <a:t>th</a:t>
            </a:r>
            <a:r>
              <a:rPr lang="en-US" dirty="0"/>
              <a:t> century (600s).  They invaded and brought with them Islam, which impacted the region so much that today, 99% of the people are Muslim.    </a:t>
            </a:r>
          </a:p>
        </p:txBody>
      </p:sp>
      <p:sp>
        <p:nvSpPr>
          <p:cNvPr id="4" name="Content Placeholder 3">
            <a:extLst>
              <a:ext uri="{FF2B5EF4-FFF2-40B4-BE49-F238E27FC236}">
                <a16:creationId xmlns:a16="http://schemas.microsoft.com/office/drawing/2014/main" id="{CC7C4D72-0AD2-8303-21AA-EAAEB944A84D}"/>
              </a:ext>
            </a:extLst>
          </p:cNvPr>
          <p:cNvSpPr>
            <a:spLocks noGrp="1"/>
          </p:cNvSpPr>
          <p:nvPr>
            <p:ph sz="half" idx="2"/>
          </p:nvPr>
        </p:nvSpPr>
        <p:spPr/>
        <p:txBody>
          <a:bodyPr/>
          <a:lstStyle/>
          <a:p>
            <a:r>
              <a:rPr lang="en-US" dirty="0"/>
              <a:t>The Arabs made Tunisian land so important in their religion that it was a religious center of Arab culture.  </a:t>
            </a:r>
          </a:p>
          <a:p>
            <a:r>
              <a:rPr lang="en-US" dirty="0"/>
              <a:t>The Spanish tried to take over, in 1573, but they lost to the Ottoman Empire, who took over in 1574.  </a:t>
            </a:r>
          </a:p>
        </p:txBody>
      </p:sp>
    </p:spTree>
    <p:extLst>
      <p:ext uri="{BB962C8B-B14F-4D97-AF65-F5344CB8AC3E}">
        <p14:creationId xmlns:p14="http://schemas.microsoft.com/office/powerpoint/2010/main" val="248663356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40D0A-2AC7-D489-8D51-E84352D7F310}"/>
              </a:ext>
            </a:extLst>
          </p:cNvPr>
          <p:cNvSpPr>
            <a:spLocks noGrp="1"/>
          </p:cNvSpPr>
          <p:nvPr>
            <p:ph type="title"/>
          </p:nvPr>
        </p:nvSpPr>
        <p:spPr/>
        <p:txBody>
          <a:bodyPr/>
          <a:lstStyle/>
          <a:p>
            <a:r>
              <a:rPr lang="en-US" dirty="0"/>
              <a:t>Independence</a:t>
            </a:r>
          </a:p>
        </p:txBody>
      </p:sp>
      <p:sp>
        <p:nvSpPr>
          <p:cNvPr id="3" name="Content Placeholder 2">
            <a:extLst>
              <a:ext uri="{FF2B5EF4-FFF2-40B4-BE49-F238E27FC236}">
                <a16:creationId xmlns:a16="http://schemas.microsoft.com/office/drawing/2014/main" id="{862F5E38-60C1-D8D1-7014-22DCA758BCAC}"/>
              </a:ext>
            </a:extLst>
          </p:cNvPr>
          <p:cNvSpPr>
            <a:spLocks noGrp="1"/>
          </p:cNvSpPr>
          <p:nvPr>
            <p:ph sz="half" idx="1"/>
          </p:nvPr>
        </p:nvSpPr>
        <p:spPr/>
        <p:txBody>
          <a:bodyPr/>
          <a:lstStyle/>
          <a:p>
            <a:r>
              <a:rPr lang="en-US" dirty="0"/>
              <a:t>After the Ottoman Empire, the French ruled in 1881.  Tunisia became independent in 1956.  </a:t>
            </a:r>
          </a:p>
        </p:txBody>
      </p:sp>
      <p:sp>
        <p:nvSpPr>
          <p:cNvPr id="4" name="Content Placeholder 3">
            <a:extLst>
              <a:ext uri="{FF2B5EF4-FFF2-40B4-BE49-F238E27FC236}">
                <a16:creationId xmlns:a16="http://schemas.microsoft.com/office/drawing/2014/main" id="{E036F8CA-5A1B-CADD-E50E-D8E23D8071C2}"/>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214334594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1751" name="Rectangle 31750">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746" name="Picture 2" descr="Navigating Democracy in Tunisia – SMU Tower Center Blog">
            <a:extLst>
              <a:ext uri="{FF2B5EF4-FFF2-40B4-BE49-F238E27FC236}">
                <a16:creationId xmlns:a16="http://schemas.microsoft.com/office/drawing/2014/main" id="{E290871A-CA76-33E8-00EE-A07B8FE677AE}"/>
              </a:ext>
            </a:extLst>
          </p:cNvPr>
          <p:cNvPicPr>
            <a:picLocks noGrp="1" noChangeAspect="1" noChangeArrowheads="1"/>
          </p:cNvPicPr>
          <p:nvPr>
            <p:ph sz="half" idx="2"/>
          </p:nvPr>
        </p:nvPicPr>
        <p:blipFill rotWithShape="1">
          <a:blip r:embed="rId2">
            <a:alphaModFix amt="50000"/>
            <a:extLst>
              <a:ext uri="{28A0092B-C50C-407E-A947-70E740481C1C}">
                <a14:useLocalDpi xmlns:a14="http://schemas.microsoft.com/office/drawing/2010/main" val="0"/>
              </a:ext>
            </a:extLst>
          </a:blip>
          <a:srcRect t="23208"/>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1524000" y="4159404"/>
            <a:ext cx="9144000" cy="1098395"/>
          </a:xfrm>
        </p:spPr>
        <p:txBody>
          <a:bodyPr vert="horz" lIns="91440" tIns="45720" rIns="91440" bIns="45720" rtlCol="0">
            <a:normAutofit/>
          </a:bodyPr>
          <a:lstStyle/>
          <a:p>
            <a:pPr marL="0" indent="0" algn="ctr">
              <a:buNone/>
            </a:pPr>
            <a:r>
              <a:rPr lang="en-US" sz="2400">
                <a:solidFill>
                  <a:srgbClr val="FFFFFF"/>
                </a:solidFill>
              </a:rPr>
              <a:t>Republic</a:t>
            </a:r>
          </a:p>
        </p:txBody>
      </p:sp>
    </p:spTree>
    <p:extLst>
      <p:ext uri="{BB962C8B-B14F-4D97-AF65-F5344CB8AC3E}">
        <p14:creationId xmlns:p14="http://schemas.microsoft.com/office/powerpoint/2010/main" val="208617992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775" name="Rectangle 3277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Currency</a:t>
            </a:r>
          </a:p>
        </p:txBody>
      </p:sp>
      <p:sp>
        <p:nvSpPr>
          <p:cNvPr id="32777"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1246AE74-6467-46F3-AB5E-9A67BA782897}"/>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Tunisian Dinar</a:t>
            </a:r>
          </a:p>
          <a:p>
            <a:endParaRPr lang="en-US" sz="2200"/>
          </a:p>
        </p:txBody>
      </p:sp>
      <p:pic>
        <p:nvPicPr>
          <p:cNvPr id="32770" name="Picture 2" descr="Tunisian dinar - Wikipedia">
            <a:extLst>
              <a:ext uri="{FF2B5EF4-FFF2-40B4-BE49-F238E27FC236}">
                <a16:creationId xmlns:a16="http://schemas.microsoft.com/office/drawing/2014/main" id="{87EE6FE8-7EEE-2F30-993D-89459926F0DC}"/>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4085" r="10688"/>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645381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9"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a:solidFill>
                  <a:srgbClr val="FFFFFF"/>
                </a:solidFill>
                <a:latin typeface="+mj-lt"/>
                <a:ea typeface="+mj-ea"/>
                <a:cs typeface="+mj-cs"/>
              </a:rPr>
              <a:t>Religion</a:t>
            </a:r>
          </a:p>
        </p:txBody>
      </p:sp>
      <p:pic>
        <p:nvPicPr>
          <p:cNvPr id="33794" name="Picture 2" descr="Tunisia - Arabization, Mixed Economy, and Agricultural Production |  Britannica">
            <a:extLst>
              <a:ext uri="{FF2B5EF4-FFF2-40B4-BE49-F238E27FC236}">
                <a16:creationId xmlns:a16="http://schemas.microsoft.com/office/drawing/2014/main" id="{1B094DF3-EB3E-FB02-A547-71CD140A58D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777316" y="1393625"/>
            <a:ext cx="6780700" cy="4068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987078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823" name="Rectangle 34822">
            <a:extLst>
              <a:ext uri="{FF2B5EF4-FFF2-40B4-BE49-F238E27FC236}">
                <a16:creationId xmlns:a16="http://schemas.microsoft.com/office/drawing/2014/main" id="{F944E337-3E5D-4A1F-A5A1-2057F25B8A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825" name="Rectangle 34824">
            <a:extLst>
              <a:ext uri="{FF2B5EF4-FFF2-40B4-BE49-F238E27FC236}">
                <a16:creationId xmlns:a16="http://schemas.microsoft.com/office/drawing/2014/main" id="{4DA50D69-7CF7-4844-B844-A2B821C77F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854"/>
            <a:ext cx="12192000" cy="6865854"/>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4572001" y="601744"/>
            <a:ext cx="6781800" cy="1338696"/>
          </a:xfrm>
        </p:spPr>
        <p:txBody>
          <a:bodyPr vert="horz" lIns="91440" tIns="45720" rIns="91440" bIns="45720" rtlCol="0" anchor="ctr">
            <a:normAutofit/>
          </a:bodyPr>
          <a:lstStyle/>
          <a:p>
            <a:r>
              <a:rPr lang="en-US" dirty="0"/>
              <a:t>People of Note</a:t>
            </a:r>
          </a:p>
        </p:txBody>
      </p:sp>
      <p:pic>
        <p:nvPicPr>
          <p:cNvPr id="34818" name="Picture 2">
            <a:extLst>
              <a:ext uri="{FF2B5EF4-FFF2-40B4-BE49-F238E27FC236}">
                <a16:creationId xmlns:a16="http://schemas.microsoft.com/office/drawing/2014/main" id="{08404461-B249-111B-42AE-EAB845F801C4}"/>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9129"/>
          <a:stretch/>
        </p:blipFill>
        <p:spPr bwMode="auto">
          <a:xfrm>
            <a:off x="20" y="10"/>
            <a:ext cx="3754739" cy="6857990"/>
          </a:xfrm>
          <a:custGeom>
            <a:avLst/>
            <a:gdLst/>
            <a:ahLst/>
            <a:cxnLst/>
            <a:rect l="l" t="t" r="r" b="b"/>
            <a:pathLst>
              <a:path w="3754759" h="6858000">
                <a:moveTo>
                  <a:pt x="0" y="0"/>
                </a:moveTo>
                <a:lnTo>
                  <a:pt x="3405358" y="0"/>
                </a:lnTo>
                <a:lnTo>
                  <a:pt x="3406298" y="5103"/>
                </a:lnTo>
                <a:cubicBezTo>
                  <a:pt x="3408705" y="9272"/>
                  <a:pt x="3410993" y="13534"/>
                  <a:pt x="3408744" y="22806"/>
                </a:cubicBezTo>
                <a:cubicBezTo>
                  <a:pt x="3398212" y="18869"/>
                  <a:pt x="3412504" y="58782"/>
                  <a:pt x="3403554" y="60481"/>
                </a:cubicBezTo>
                <a:cubicBezTo>
                  <a:pt x="3417198" y="75379"/>
                  <a:pt x="3401704" y="83956"/>
                  <a:pt x="3406685" y="104437"/>
                </a:cubicBezTo>
                <a:cubicBezTo>
                  <a:pt x="3412035" y="113935"/>
                  <a:pt x="3413215" y="120918"/>
                  <a:pt x="3408439" y="130745"/>
                </a:cubicBezTo>
                <a:cubicBezTo>
                  <a:pt x="3434362" y="174436"/>
                  <a:pt x="3410826" y="157826"/>
                  <a:pt x="3422002" y="199353"/>
                </a:cubicBezTo>
                <a:cubicBezTo>
                  <a:pt x="3433366" y="235046"/>
                  <a:pt x="3441595" y="275734"/>
                  <a:pt x="3466217" y="309590"/>
                </a:cubicBezTo>
                <a:cubicBezTo>
                  <a:pt x="3473022" y="315692"/>
                  <a:pt x="3476249" y="331335"/>
                  <a:pt x="3473425" y="344525"/>
                </a:cubicBezTo>
                <a:cubicBezTo>
                  <a:pt x="3472938" y="346792"/>
                  <a:pt x="3472286" y="348904"/>
                  <a:pt x="3471491" y="350788"/>
                </a:cubicBezTo>
                <a:cubicBezTo>
                  <a:pt x="3476473" y="380853"/>
                  <a:pt x="3497528" y="490678"/>
                  <a:pt x="3503314" y="524915"/>
                </a:cubicBezTo>
                <a:cubicBezTo>
                  <a:pt x="3495110" y="528110"/>
                  <a:pt x="3511009" y="544789"/>
                  <a:pt x="3506208" y="556205"/>
                </a:cubicBezTo>
                <a:cubicBezTo>
                  <a:pt x="3501906" y="564424"/>
                  <a:pt x="3505727" y="571402"/>
                  <a:pt x="3506503" y="579730"/>
                </a:cubicBezTo>
                <a:cubicBezTo>
                  <a:pt x="3503352" y="590904"/>
                  <a:pt x="3511763" y="626437"/>
                  <a:pt x="3516997" y="635552"/>
                </a:cubicBezTo>
                <a:cubicBezTo>
                  <a:pt x="3534688" y="657082"/>
                  <a:pt x="3524838" y="708447"/>
                  <a:pt x="3538464" y="726388"/>
                </a:cubicBezTo>
                <a:cubicBezTo>
                  <a:pt x="3540659" y="733032"/>
                  <a:pt x="3541735" y="739585"/>
                  <a:pt x="3542115" y="746049"/>
                </a:cubicBezTo>
                <a:lnTo>
                  <a:pt x="3541598" y="764218"/>
                </a:lnTo>
                <a:lnTo>
                  <a:pt x="3538294" y="769538"/>
                </a:lnTo>
                <a:lnTo>
                  <a:pt x="3539714" y="780556"/>
                </a:lnTo>
                <a:lnTo>
                  <a:pt x="3539328" y="783752"/>
                </a:lnTo>
                <a:cubicBezTo>
                  <a:pt x="3538575" y="789859"/>
                  <a:pt x="3537953" y="795880"/>
                  <a:pt x="3537882" y="801812"/>
                </a:cubicBezTo>
                <a:cubicBezTo>
                  <a:pt x="3555332" y="793164"/>
                  <a:pt x="3540143" y="850853"/>
                  <a:pt x="3553763" y="833773"/>
                </a:cubicBezTo>
                <a:cubicBezTo>
                  <a:pt x="3556400" y="864868"/>
                  <a:pt x="3568671" y="840452"/>
                  <a:pt x="3557696" y="878520"/>
                </a:cubicBezTo>
                <a:cubicBezTo>
                  <a:pt x="3574636" y="926170"/>
                  <a:pt x="3572932" y="1002669"/>
                  <a:pt x="3596902" y="1039468"/>
                </a:cubicBezTo>
                <a:cubicBezTo>
                  <a:pt x="3588227" y="1035176"/>
                  <a:pt x="3582669" y="1055878"/>
                  <a:pt x="3587550" y="1069793"/>
                </a:cubicBezTo>
                <a:cubicBezTo>
                  <a:pt x="3553603" y="1054905"/>
                  <a:pt x="3620138" y="1124159"/>
                  <a:pt x="3598129" y="1137690"/>
                </a:cubicBezTo>
                <a:cubicBezTo>
                  <a:pt x="3619154" y="1137277"/>
                  <a:pt x="3657845" y="1198819"/>
                  <a:pt x="3642072" y="1229443"/>
                </a:cubicBezTo>
                <a:cubicBezTo>
                  <a:pt x="3648492" y="1274612"/>
                  <a:pt x="3667414" y="1305895"/>
                  <a:pt x="3662799" y="1353804"/>
                </a:cubicBezTo>
                <a:cubicBezTo>
                  <a:pt x="3665680" y="1355144"/>
                  <a:pt x="3668149" y="1357448"/>
                  <a:pt x="3670319" y="1360420"/>
                </a:cubicBezTo>
                <a:lnTo>
                  <a:pt x="3675717" y="1370453"/>
                </a:lnTo>
                <a:lnTo>
                  <a:pt x="3675458" y="1372456"/>
                </a:lnTo>
                <a:cubicBezTo>
                  <a:pt x="3675775" y="1380261"/>
                  <a:pt x="3677154" y="1384198"/>
                  <a:pt x="3678998" y="1386422"/>
                </a:cubicBezTo>
                <a:lnTo>
                  <a:pt x="3681613" y="1387932"/>
                </a:lnTo>
                <a:lnTo>
                  <a:pt x="3684619" y="1397028"/>
                </a:lnTo>
                <a:lnTo>
                  <a:pt x="3692094" y="1413643"/>
                </a:lnTo>
                <a:lnTo>
                  <a:pt x="3692036" y="1417975"/>
                </a:lnTo>
                <a:lnTo>
                  <a:pt x="3701043" y="1444940"/>
                </a:lnTo>
                <a:lnTo>
                  <a:pt x="3700474" y="1445893"/>
                </a:lnTo>
                <a:cubicBezTo>
                  <a:pt x="3699407" y="1448641"/>
                  <a:pt x="3699006" y="1451835"/>
                  <a:pt x="3699990" y="1456030"/>
                </a:cubicBezTo>
                <a:cubicBezTo>
                  <a:pt x="3688343" y="1458099"/>
                  <a:pt x="3696713" y="1461887"/>
                  <a:pt x="3700642" y="1474079"/>
                </a:cubicBezTo>
                <a:cubicBezTo>
                  <a:pt x="3683431" y="1480016"/>
                  <a:pt x="3700716" y="1509516"/>
                  <a:pt x="3693587" y="1522890"/>
                </a:cubicBezTo>
                <a:cubicBezTo>
                  <a:pt x="3696861" y="1531716"/>
                  <a:pt x="3700010" y="1541157"/>
                  <a:pt x="3702900" y="1551068"/>
                </a:cubicBezTo>
                <a:lnTo>
                  <a:pt x="3708038" y="1631578"/>
                </a:lnTo>
                <a:lnTo>
                  <a:pt x="3698097" y="1716642"/>
                </a:lnTo>
                <a:cubicBezTo>
                  <a:pt x="3699314" y="1747867"/>
                  <a:pt x="3695412" y="1775147"/>
                  <a:pt x="3700384" y="1801382"/>
                </a:cubicBezTo>
                <a:cubicBezTo>
                  <a:pt x="3696845" y="1812311"/>
                  <a:pt x="3695699" y="1822504"/>
                  <a:pt x="3702257" y="1832013"/>
                </a:cubicBezTo>
                <a:cubicBezTo>
                  <a:pt x="3701651" y="1861238"/>
                  <a:pt x="3693313" y="1868713"/>
                  <a:pt x="3700986" y="1886838"/>
                </a:cubicBezTo>
                <a:cubicBezTo>
                  <a:pt x="3687741" y="1903887"/>
                  <a:pt x="3693148" y="1904594"/>
                  <a:pt x="3697545" y="1912087"/>
                </a:cubicBezTo>
                <a:lnTo>
                  <a:pt x="3697885" y="1913171"/>
                </a:lnTo>
                <a:lnTo>
                  <a:pt x="3695987" y="1915505"/>
                </a:lnTo>
                <a:lnTo>
                  <a:pt x="3695284" y="1920179"/>
                </a:lnTo>
                <a:lnTo>
                  <a:pt x="3696499" y="1932787"/>
                </a:lnTo>
                <a:lnTo>
                  <a:pt x="3697473" y="1937503"/>
                </a:lnTo>
                <a:cubicBezTo>
                  <a:pt x="3697953" y="1940760"/>
                  <a:pt x="3698023" y="1942937"/>
                  <a:pt x="3697799" y="1944457"/>
                </a:cubicBezTo>
                <a:lnTo>
                  <a:pt x="3697642" y="1944638"/>
                </a:lnTo>
                <a:lnTo>
                  <a:pt x="3698268" y="1951136"/>
                </a:lnTo>
                <a:cubicBezTo>
                  <a:pt x="3699704" y="1962083"/>
                  <a:pt x="3701457" y="1972719"/>
                  <a:pt x="3703418" y="1982828"/>
                </a:cubicBezTo>
                <a:cubicBezTo>
                  <a:pt x="3694620" y="1991887"/>
                  <a:pt x="3707345" y="2028973"/>
                  <a:pt x="3689767" y="2025705"/>
                </a:cubicBezTo>
                <a:cubicBezTo>
                  <a:pt x="3691896" y="2039367"/>
                  <a:pt x="3699517" y="2047321"/>
                  <a:pt x="3687894" y="2043252"/>
                </a:cubicBezTo>
                <a:cubicBezTo>
                  <a:pt x="3688268" y="2047766"/>
                  <a:pt x="3687435" y="2050599"/>
                  <a:pt x="3686015" y="2052668"/>
                </a:cubicBezTo>
                <a:lnTo>
                  <a:pt x="3685329" y="2053280"/>
                </a:lnTo>
                <a:lnTo>
                  <a:pt x="3690348" y="2083660"/>
                </a:lnTo>
                <a:lnTo>
                  <a:pt x="3689688" y="2087758"/>
                </a:lnTo>
                <a:lnTo>
                  <a:pt x="3694656" y="2107476"/>
                </a:lnTo>
                <a:lnTo>
                  <a:pt x="3696317" y="2117709"/>
                </a:lnTo>
                <a:lnTo>
                  <a:pt x="3698652" y="2120508"/>
                </a:lnTo>
                <a:cubicBezTo>
                  <a:pt x="3700138" y="2123582"/>
                  <a:pt x="3700933" y="2128051"/>
                  <a:pt x="3700157" y="2135655"/>
                </a:cubicBezTo>
                <a:lnTo>
                  <a:pt x="3699626" y="2137431"/>
                </a:lnTo>
                <a:lnTo>
                  <a:pt x="3703486" y="2149795"/>
                </a:lnTo>
                <a:cubicBezTo>
                  <a:pt x="3705184" y="2153754"/>
                  <a:pt x="3707268" y="2157232"/>
                  <a:pt x="3709885" y="2160002"/>
                </a:cubicBezTo>
                <a:cubicBezTo>
                  <a:pt x="3698737" y="2203287"/>
                  <a:pt x="3712805" y="2242927"/>
                  <a:pt x="3712777" y="2289319"/>
                </a:cubicBezTo>
                <a:cubicBezTo>
                  <a:pt x="3693169" y="2310331"/>
                  <a:pt x="3722276" y="2389074"/>
                  <a:pt x="3742794" y="2399589"/>
                </a:cubicBezTo>
                <a:cubicBezTo>
                  <a:pt x="3725319" y="2400703"/>
                  <a:pt x="3751962" y="2457534"/>
                  <a:pt x="3753311" y="2472464"/>
                </a:cubicBezTo>
                <a:cubicBezTo>
                  <a:pt x="3753760" y="2477441"/>
                  <a:pt x="3751399" y="2477762"/>
                  <a:pt x="3743656" y="2469811"/>
                </a:cubicBezTo>
                <a:cubicBezTo>
                  <a:pt x="3746474" y="2485608"/>
                  <a:pt x="3738186" y="2502460"/>
                  <a:pt x="3730339" y="2493869"/>
                </a:cubicBezTo>
                <a:cubicBezTo>
                  <a:pt x="3748556" y="2541387"/>
                  <a:pt x="3736267" y="2613433"/>
                  <a:pt x="3746134" y="2667651"/>
                </a:cubicBezTo>
                <a:cubicBezTo>
                  <a:pt x="3730160" y="2698252"/>
                  <a:pt x="3745496" y="2681337"/>
                  <a:pt x="3743743" y="2712354"/>
                </a:cubicBezTo>
                <a:cubicBezTo>
                  <a:pt x="3759373" y="2703131"/>
                  <a:pt x="3736572" y="2750256"/>
                  <a:pt x="3754759" y="2751060"/>
                </a:cubicBezTo>
                <a:cubicBezTo>
                  <a:pt x="3753864" y="2756679"/>
                  <a:pt x="3752424" y="2762098"/>
                  <a:pt x="3750841" y="2767527"/>
                </a:cubicBezTo>
                <a:lnTo>
                  <a:pt x="3750021" y="2770377"/>
                </a:lnTo>
                <a:lnTo>
                  <a:pt x="3749874" y="2781617"/>
                </a:lnTo>
                <a:lnTo>
                  <a:pt x="3745916" y="2784975"/>
                </a:lnTo>
                <a:lnTo>
                  <a:pt x="3742888" y="2802030"/>
                </a:lnTo>
                <a:cubicBezTo>
                  <a:pt x="3742360" y="2808388"/>
                  <a:pt x="3742498" y="2815196"/>
                  <a:pt x="3743710" y="2822667"/>
                </a:cubicBezTo>
                <a:cubicBezTo>
                  <a:pt x="3751787" y="2840797"/>
                  <a:pt x="3744398" y="2870002"/>
                  <a:pt x="3746201" y="2896003"/>
                </a:cubicBezTo>
                <a:lnTo>
                  <a:pt x="3749006" y="2907846"/>
                </a:lnTo>
                <a:lnTo>
                  <a:pt x="3747206" y="2947037"/>
                </a:lnTo>
                <a:cubicBezTo>
                  <a:pt x="3747030" y="2958176"/>
                  <a:pt x="3747214" y="2969719"/>
                  <a:pt x="3748070" y="2981841"/>
                </a:cubicBezTo>
                <a:lnTo>
                  <a:pt x="3750937" y="3004278"/>
                </a:lnTo>
                <a:lnTo>
                  <a:pt x="3749761" y="3010254"/>
                </a:lnTo>
                <a:cubicBezTo>
                  <a:pt x="3750425" y="3020530"/>
                  <a:pt x="3756245" y="3033889"/>
                  <a:pt x="3749923" y="3032983"/>
                </a:cubicBezTo>
                <a:lnTo>
                  <a:pt x="3752658" y="3044429"/>
                </a:lnTo>
                <a:lnTo>
                  <a:pt x="3748217" y="3056076"/>
                </a:lnTo>
                <a:cubicBezTo>
                  <a:pt x="3747117" y="3057381"/>
                  <a:pt x="3745928" y="3058381"/>
                  <a:pt x="3744691" y="3059042"/>
                </a:cubicBezTo>
                <a:lnTo>
                  <a:pt x="3747123" y="3075102"/>
                </a:lnTo>
                <a:lnTo>
                  <a:pt x="3744190" y="3088509"/>
                </a:lnTo>
                <a:lnTo>
                  <a:pt x="3747093" y="3099930"/>
                </a:lnTo>
                <a:lnTo>
                  <a:pt x="3746799" y="3104743"/>
                </a:lnTo>
                <a:lnTo>
                  <a:pt x="3745610" y="3116729"/>
                </a:lnTo>
                <a:cubicBezTo>
                  <a:pt x="3744666" y="3122891"/>
                  <a:pt x="3743503" y="3129792"/>
                  <a:pt x="3742676" y="3137453"/>
                </a:cubicBezTo>
                <a:lnTo>
                  <a:pt x="3742441" y="3143884"/>
                </a:lnTo>
                <a:lnTo>
                  <a:pt x="3737104" y="3158122"/>
                </a:lnTo>
                <a:cubicBezTo>
                  <a:pt x="3733050" y="3168490"/>
                  <a:pt x="3730374" y="3176626"/>
                  <a:pt x="3733275" y="3185367"/>
                </a:cubicBezTo>
                <a:cubicBezTo>
                  <a:pt x="3728135" y="3200760"/>
                  <a:pt x="3712176" y="3212117"/>
                  <a:pt x="3717639" y="3233769"/>
                </a:cubicBezTo>
                <a:cubicBezTo>
                  <a:pt x="3709851" y="3227497"/>
                  <a:pt x="3717920" y="3258095"/>
                  <a:pt x="3710433" y="3262123"/>
                </a:cubicBezTo>
                <a:cubicBezTo>
                  <a:pt x="3704342" y="3264110"/>
                  <a:pt x="3705370" y="3273856"/>
                  <a:pt x="3703458" y="3281408"/>
                </a:cubicBezTo>
                <a:cubicBezTo>
                  <a:pt x="3697412" y="3287020"/>
                  <a:pt x="3693483" y="3324746"/>
                  <a:pt x="3695027" y="3337739"/>
                </a:cubicBezTo>
                <a:cubicBezTo>
                  <a:pt x="3703095" y="3374177"/>
                  <a:pt x="3679154" y="3404974"/>
                  <a:pt x="3684951" y="3434139"/>
                </a:cubicBezTo>
                <a:cubicBezTo>
                  <a:pt x="3684732" y="3441861"/>
                  <a:pt x="3683615" y="3448308"/>
                  <a:pt x="3681946" y="3453928"/>
                </a:cubicBezTo>
                <a:lnTo>
                  <a:pt x="3675939" y="3468021"/>
                </a:lnTo>
                <a:cubicBezTo>
                  <a:pt x="3674480" y="3468264"/>
                  <a:pt x="3673022" y="3468506"/>
                  <a:pt x="3671563" y="3468748"/>
                </a:cubicBezTo>
                <a:lnTo>
                  <a:pt x="3669360" y="3479164"/>
                </a:lnTo>
                <a:lnTo>
                  <a:pt x="3668060" y="3481325"/>
                </a:lnTo>
                <a:cubicBezTo>
                  <a:pt x="3665560" y="3485437"/>
                  <a:pt x="3663197" y="3489622"/>
                  <a:pt x="3661315" y="3494328"/>
                </a:cubicBezTo>
                <a:cubicBezTo>
                  <a:pt x="3678446" y="3506175"/>
                  <a:pt x="3648136" y="3536311"/>
                  <a:pt x="3664679" y="3537226"/>
                </a:cubicBezTo>
                <a:cubicBezTo>
                  <a:pt x="3657322" y="3565147"/>
                  <a:pt x="3674997" y="3558694"/>
                  <a:pt x="3654205" y="3577551"/>
                </a:cubicBezTo>
                <a:cubicBezTo>
                  <a:pt x="3653633" y="3634248"/>
                  <a:pt x="3628736" y="3694092"/>
                  <a:pt x="3637325" y="3749618"/>
                </a:cubicBezTo>
                <a:cubicBezTo>
                  <a:pt x="3631446" y="3736800"/>
                  <a:pt x="3620480" y="3747498"/>
                  <a:pt x="3620258" y="3763981"/>
                </a:cubicBezTo>
                <a:cubicBezTo>
                  <a:pt x="3596667" y="3715365"/>
                  <a:pt x="3630603" y="3842969"/>
                  <a:pt x="3608193" y="3830141"/>
                </a:cubicBezTo>
                <a:cubicBezTo>
                  <a:pt x="3625759" y="3852486"/>
                  <a:pt x="3638965" y="3943841"/>
                  <a:pt x="3616479" y="3951521"/>
                </a:cubicBezTo>
                <a:cubicBezTo>
                  <a:pt x="3607940" y="3994867"/>
                  <a:pt x="3614033" y="4040502"/>
                  <a:pt x="3595498" y="4074157"/>
                </a:cubicBezTo>
                <a:cubicBezTo>
                  <a:pt x="3597477" y="4078342"/>
                  <a:pt x="3598819" y="4082864"/>
                  <a:pt x="3599706" y="4087599"/>
                </a:cubicBezTo>
                <a:lnTo>
                  <a:pt x="3601103" y="4101515"/>
                </a:lnTo>
                <a:lnTo>
                  <a:pt x="3600274" y="4102849"/>
                </a:lnTo>
                <a:cubicBezTo>
                  <a:pt x="3598143" y="4109482"/>
                  <a:pt x="3598077" y="4114144"/>
                  <a:pt x="3598925" y="4117926"/>
                </a:cubicBezTo>
                <a:lnTo>
                  <a:pt x="3600630" y="4121966"/>
                </a:lnTo>
                <a:lnTo>
                  <a:pt x="3600331" y="4132543"/>
                </a:lnTo>
                <a:lnTo>
                  <a:pt x="3601432" y="4154003"/>
                </a:lnTo>
                <a:lnTo>
                  <a:pt x="3600054" y="4157433"/>
                </a:lnTo>
                <a:lnTo>
                  <a:pt x="3599248" y="4188888"/>
                </a:lnTo>
                <a:cubicBezTo>
                  <a:pt x="3598993" y="4188940"/>
                  <a:pt x="3598738" y="4188992"/>
                  <a:pt x="3598484" y="4189044"/>
                </a:cubicBezTo>
                <a:cubicBezTo>
                  <a:pt x="3596754" y="4190111"/>
                  <a:pt x="3595443" y="4192250"/>
                  <a:pt x="3594971" y="4196698"/>
                </a:cubicBezTo>
                <a:cubicBezTo>
                  <a:pt x="3584674" y="4185805"/>
                  <a:pt x="3590455" y="4197885"/>
                  <a:pt x="3589971" y="4211958"/>
                </a:cubicBezTo>
                <a:cubicBezTo>
                  <a:pt x="3573870" y="4198179"/>
                  <a:pt x="3579156" y="4240607"/>
                  <a:pt x="3569135" y="4243705"/>
                </a:cubicBezTo>
                <a:cubicBezTo>
                  <a:pt x="3569142" y="4254351"/>
                  <a:pt x="3568856" y="4265362"/>
                  <a:pt x="3568210" y="4276468"/>
                </a:cubicBezTo>
                <a:lnTo>
                  <a:pt x="3567613" y="4282925"/>
                </a:lnTo>
                <a:cubicBezTo>
                  <a:pt x="3567553" y="4282949"/>
                  <a:pt x="3567492" y="4282974"/>
                  <a:pt x="3567432" y="4282999"/>
                </a:cubicBezTo>
                <a:cubicBezTo>
                  <a:pt x="3566940" y="4284280"/>
                  <a:pt x="3566607" y="4286359"/>
                  <a:pt x="3566464" y="4289697"/>
                </a:cubicBezTo>
                <a:lnTo>
                  <a:pt x="3566526" y="4294698"/>
                </a:lnTo>
                <a:lnTo>
                  <a:pt x="3565367" y="4307225"/>
                </a:lnTo>
                <a:lnTo>
                  <a:pt x="3563841" y="4311164"/>
                </a:lnTo>
                <a:lnTo>
                  <a:pt x="3561610" y="4312189"/>
                </a:lnTo>
                <a:lnTo>
                  <a:pt x="3561734" y="4313408"/>
                </a:lnTo>
                <a:cubicBezTo>
                  <a:pt x="3564537" y="4323096"/>
                  <a:pt x="3569544" y="4327053"/>
                  <a:pt x="3553832" y="4334910"/>
                </a:cubicBezTo>
                <a:cubicBezTo>
                  <a:pt x="3557797" y="4356533"/>
                  <a:pt x="3548502" y="4358433"/>
                  <a:pt x="3542564" y="4385380"/>
                </a:cubicBezTo>
                <a:cubicBezTo>
                  <a:pt x="3547050" y="4398267"/>
                  <a:pt x="3544091" y="4407098"/>
                  <a:pt x="3538724" y="4415150"/>
                </a:cubicBezTo>
                <a:cubicBezTo>
                  <a:pt x="3538633" y="4442707"/>
                  <a:pt x="3529920" y="4465824"/>
                  <a:pt x="3525348" y="4495753"/>
                </a:cubicBezTo>
                <a:cubicBezTo>
                  <a:pt x="3529387" y="4530212"/>
                  <a:pt x="3514579" y="4543935"/>
                  <a:pt x="3509749" y="4575934"/>
                </a:cubicBezTo>
                <a:cubicBezTo>
                  <a:pt x="3519579" y="4606914"/>
                  <a:pt x="3496418" y="4596497"/>
                  <a:pt x="3489779" y="4611927"/>
                </a:cubicBezTo>
                <a:lnTo>
                  <a:pt x="3488856" y="4616508"/>
                </a:lnTo>
                <a:lnTo>
                  <a:pt x="3489486" y="4629163"/>
                </a:lnTo>
                <a:lnTo>
                  <a:pt x="3490242" y="4633947"/>
                </a:lnTo>
                <a:cubicBezTo>
                  <a:pt x="3490570" y="4637233"/>
                  <a:pt x="3490539" y="4639406"/>
                  <a:pt x="3490244" y="4640894"/>
                </a:cubicBezTo>
                <a:lnTo>
                  <a:pt x="3490078" y="4641059"/>
                </a:lnTo>
                <a:lnTo>
                  <a:pt x="3490403" y="4647582"/>
                </a:lnTo>
                <a:cubicBezTo>
                  <a:pt x="3491330" y="4658608"/>
                  <a:pt x="3492590" y="4669354"/>
                  <a:pt x="3494082" y="4679601"/>
                </a:cubicBezTo>
                <a:cubicBezTo>
                  <a:pt x="3484854" y="4687754"/>
                  <a:pt x="3495864" y="4725869"/>
                  <a:pt x="3478421" y="4720918"/>
                </a:cubicBezTo>
                <a:cubicBezTo>
                  <a:pt x="3479918" y="4734712"/>
                  <a:pt x="3487176" y="4743359"/>
                  <a:pt x="3475730" y="4738188"/>
                </a:cubicBezTo>
                <a:cubicBezTo>
                  <a:pt x="3475894" y="4742712"/>
                  <a:pt x="3474928" y="4745450"/>
                  <a:pt x="3473409" y="4747368"/>
                </a:cubicBezTo>
                <a:lnTo>
                  <a:pt x="3472696" y="4747913"/>
                </a:lnTo>
                <a:lnTo>
                  <a:pt x="3476304" y="4778609"/>
                </a:lnTo>
                <a:lnTo>
                  <a:pt x="3475454" y="4782623"/>
                </a:lnTo>
                <a:lnTo>
                  <a:pt x="3479507" y="4802712"/>
                </a:lnTo>
                <a:lnTo>
                  <a:pt x="3480695" y="4813049"/>
                </a:lnTo>
                <a:lnTo>
                  <a:pt x="3482902" y="4816057"/>
                </a:lnTo>
                <a:cubicBezTo>
                  <a:pt x="3484247" y="4819259"/>
                  <a:pt x="3484834" y="4823783"/>
                  <a:pt x="3483703" y="4831270"/>
                </a:cubicBezTo>
                <a:lnTo>
                  <a:pt x="3483090" y="4832984"/>
                </a:lnTo>
                <a:lnTo>
                  <a:pt x="3486378" y="4845654"/>
                </a:lnTo>
                <a:cubicBezTo>
                  <a:pt x="3487893" y="4849755"/>
                  <a:pt x="3489817" y="4853416"/>
                  <a:pt x="3492309" y="4856425"/>
                </a:cubicBezTo>
                <a:cubicBezTo>
                  <a:pt x="3479133" y="4898390"/>
                  <a:pt x="3491371" y="4939174"/>
                  <a:pt x="3489182" y="4985308"/>
                </a:cubicBezTo>
                <a:cubicBezTo>
                  <a:pt x="3492413" y="5037202"/>
                  <a:pt x="3496839" y="5073159"/>
                  <a:pt x="3498182" y="5107346"/>
                </a:cubicBezTo>
                <a:cubicBezTo>
                  <a:pt x="3500266" y="5123329"/>
                  <a:pt x="3506680" y="5240376"/>
                  <a:pt x="3499225" y="5231073"/>
                </a:cubicBezTo>
                <a:cubicBezTo>
                  <a:pt x="3515247" y="5280090"/>
                  <a:pt x="3497607" y="5309911"/>
                  <a:pt x="3504960" y="5364785"/>
                </a:cubicBezTo>
                <a:cubicBezTo>
                  <a:pt x="3487546" y="5393671"/>
                  <a:pt x="3503686" y="5378336"/>
                  <a:pt x="3500486" y="5409009"/>
                </a:cubicBezTo>
                <a:cubicBezTo>
                  <a:pt x="3516561" y="5401350"/>
                  <a:pt x="3491544" y="5446009"/>
                  <a:pt x="3509710" y="5448570"/>
                </a:cubicBezTo>
                <a:cubicBezTo>
                  <a:pt x="3508555" y="5454072"/>
                  <a:pt x="3506859" y="5459319"/>
                  <a:pt x="3505022" y="5464568"/>
                </a:cubicBezTo>
                <a:lnTo>
                  <a:pt x="3504070" y="5467320"/>
                </a:lnTo>
                <a:lnTo>
                  <a:pt x="3503399" y="5478483"/>
                </a:lnTo>
                <a:lnTo>
                  <a:pt x="3499281" y="5481443"/>
                </a:lnTo>
                <a:lnTo>
                  <a:pt x="3499047" y="5616712"/>
                </a:lnTo>
                <a:cubicBezTo>
                  <a:pt x="3502347" y="5628424"/>
                  <a:pt x="3503819" y="5666768"/>
                  <a:pt x="3498775" y="5675291"/>
                </a:cubicBezTo>
                <a:cubicBezTo>
                  <a:pt x="3497984" y="5683547"/>
                  <a:pt x="3500335" y="5692400"/>
                  <a:pt x="3494739" y="5697458"/>
                </a:cubicBezTo>
                <a:cubicBezTo>
                  <a:pt x="3492180" y="5715432"/>
                  <a:pt x="3486290" y="5756597"/>
                  <a:pt x="3483423" y="5783137"/>
                </a:cubicBezTo>
                <a:cubicBezTo>
                  <a:pt x="3491452" y="5796973"/>
                  <a:pt x="3477643" y="5819988"/>
                  <a:pt x="3477532" y="5856699"/>
                </a:cubicBezTo>
                <a:cubicBezTo>
                  <a:pt x="3486776" y="5871818"/>
                  <a:pt x="3477340" y="5881447"/>
                  <a:pt x="3490032" y="5910638"/>
                </a:cubicBezTo>
                <a:cubicBezTo>
                  <a:pt x="3488930" y="5911913"/>
                  <a:pt x="3487924" y="5913488"/>
                  <a:pt x="3487046" y="5915313"/>
                </a:cubicBezTo>
                <a:cubicBezTo>
                  <a:pt x="3481941" y="5925917"/>
                  <a:pt x="3482137" y="5942505"/>
                  <a:pt x="3487484" y="5952365"/>
                </a:cubicBezTo>
                <a:cubicBezTo>
                  <a:pt x="3504666" y="5999029"/>
                  <a:pt x="3505019" y="6042078"/>
                  <a:pt x="3509266" y="6082373"/>
                </a:cubicBezTo>
                <a:cubicBezTo>
                  <a:pt x="3512265" y="6128005"/>
                  <a:pt x="3492950" y="6098121"/>
                  <a:pt x="3509564" y="6154771"/>
                </a:cubicBezTo>
                <a:cubicBezTo>
                  <a:pt x="3503223" y="6161045"/>
                  <a:pt x="3503062" y="6168289"/>
                  <a:pt x="3506404" y="6180433"/>
                </a:cubicBezTo>
                <a:cubicBezTo>
                  <a:pt x="3507378" y="6202614"/>
                  <a:pt x="3491084" y="6201180"/>
                  <a:pt x="3501312" y="6223427"/>
                </a:cubicBezTo>
                <a:cubicBezTo>
                  <a:pt x="3492497" y="6219559"/>
                  <a:pt x="3498753" y="6265580"/>
                  <a:pt x="3489469" y="6255476"/>
                </a:cubicBezTo>
                <a:cubicBezTo>
                  <a:pt x="3481791" y="6270065"/>
                  <a:pt x="3495037" y="6276996"/>
                  <a:pt x="3488398" y="6291462"/>
                </a:cubicBezTo>
                <a:cubicBezTo>
                  <a:pt x="3487099" y="6307679"/>
                  <a:pt x="3497555" y="6282019"/>
                  <a:pt x="3498547" y="6299935"/>
                </a:cubicBezTo>
                <a:cubicBezTo>
                  <a:pt x="3498173" y="6321676"/>
                  <a:pt x="3514193" y="6321381"/>
                  <a:pt x="3494028" y="6338390"/>
                </a:cubicBezTo>
                <a:lnTo>
                  <a:pt x="3486030" y="6396716"/>
                </a:lnTo>
                <a:cubicBezTo>
                  <a:pt x="3491309" y="6409668"/>
                  <a:pt x="3488928" y="6420134"/>
                  <a:pt x="3484103" y="6430386"/>
                </a:cubicBezTo>
                <a:cubicBezTo>
                  <a:pt x="3485763" y="6460632"/>
                  <a:pt x="3478568" y="6488285"/>
                  <a:pt x="3475922" y="6522318"/>
                </a:cubicBezTo>
                <a:cubicBezTo>
                  <a:pt x="3482128" y="6559051"/>
                  <a:pt x="3468277" y="6578006"/>
                  <a:pt x="3465506" y="6614374"/>
                </a:cubicBezTo>
                <a:cubicBezTo>
                  <a:pt x="3478925" y="6650248"/>
                  <a:pt x="3446064" y="6638174"/>
                  <a:pt x="3446789" y="6668768"/>
                </a:cubicBezTo>
                <a:cubicBezTo>
                  <a:pt x="3458869" y="6718505"/>
                  <a:pt x="3435878" y="6667592"/>
                  <a:pt x="3439582" y="6744454"/>
                </a:cubicBezTo>
                <a:cubicBezTo>
                  <a:pt x="3441631" y="6748797"/>
                  <a:pt x="3439393" y="6758101"/>
                  <a:pt x="3436538" y="6757102"/>
                </a:cubicBezTo>
                <a:cubicBezTo>
                  <a:pt x="3437461" y="6773941"/>
                  <a:pt x="3420846" y="6822488"/>
                  <a:pt x="3424061" y="6846522"/>
                </a:cubicBezTo>
                <a:lnTo>
                  <a:pt x="3423032"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4572001" y="2201958"/>
            <a:ext cx="6781800" cy="3900730"/>
          </a:xfrm>
        </p:spPr>
        <p:txBody>
          <a:bodyPr vert="horz" lIns="91440" tIns="45720" rIns="91440" bIns="45720" rtlCol="0" anchor="t">
            <a:normAutofit/>
          </a:bodyPr>
          <a:lstStyle/>
          <a:p>
            <a:r>
              <a:rPr lang="en-US" sz="2000"/>
              <a:t>Hannibal– Punic Carthaginian military commander, considered one of the best military commanders in history.  During the second Punic War, he marches an army (with elephants) over the Pyrenees and the Alps into Italy. </a:t>
            </a:r>
          </a:p>
          <a:p>
            <a:r>
              <a:rPr lang="en-US" sz="2000"/>
              <a:t>Turtullian– Quintus Septimius Florens Tertullianus, an early Christian author from Carthage.  </a:t>
            </a:r>
          </a:p>
        </p:txBody>
      </p:sp>
    </p:spTree>
    <p:extLst>
      <p:ext uri="{BB962C8B-B14F-4D97-AF65-F5344CB8AC3E}">
        <p14:creationId xmlns:p14="http://schemas.microsoft.com/office/powerpoint/2010/main" val="140329065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5847" name="Rectangle 35846">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4000"/>
              <a:t>Etiquette</a:t>
            </a:r>
          </a:p>
        </p:txBody>
      </p:sp>
      <p:grpSp>
        <p:nvGrpSpPr>
          <p:cNvPr id="35849" name="Group 35848">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35850" name="Rectangle 35849">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51" name="Rectangle 35850">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853" name="Rectangle 35852">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r>
              <a:rPr lang="en-US" sz="2000"/>
              <a:t>Eat with your right hand, try a bit of everything, a washing basin will be brought to the table at the end of the meal to wash your hands</a:t>
            </a:r>
          </a:p>
          <a:p>
            <a:r>
              <a:rPr lang="en-US" sz="2000"/>
              <a:t>Dress modestly. </a:t>
            </a:r>
          </a:p>
          <a:p>
            <a:r>
              <a:rPr lang="en-US" sz="2000"/>
              <a:t>Avoid displays of affection. </a:t>
            </a:r>
          </a:p>
        </p:txBody>
      </p:sp>
      <p:sp>
        <p:nvSpPr>
          <p:cNvPr id="35855" name="Rectangle 35854">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57" name="Rectangle 35856">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842" name="Picture 2" descr="Etiquette in Tunisia">
            <a:extLst>
              <a:ext uri="{FF2B5EF4-FFF2-40B4-BE49-F238E27FC236}">
                <a16:creationId xmlns:a16="http://schemas.microsoft.com/office/drawing/2014/main" id="{7A121077-9490-246F-38DF-0725B5B6B35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3062"/>
          <a:stretch/>
        </p:blipFill>
        <p:spPr bwMode="auto">
          <a:xfrm>
            <a:off x="5977788" y="799352"/>
            <a:ext cx="5425410" cy="525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3161968"/>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873" name="Rectangle 36872">
            <a:extLst>
              <a:ext uri="{FF2B5EF4-FFF2-40B4-BE49-F238E27FC236}">
                <a16:creationId xmlns:a16="http://schemas.microsoft.com/office/drawing/2014/main" id="{3B47FC9C-2ED3-4100-A4EF-E8CDFEE106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6866" name="Picture 2" descr="Traditional dress of Tunisia. Intricate embroidered patterns and plenty of  gold jewelry - Nationalclothing.org">
            <a:extLst>
              <a:ext uri="{FF2B5EF4-FFF2-40B4-BE49-F238E27FC236}">
                <a16:creationId xmlns:a16="http://schemas.microsoft.com/office/drawing/2014/main" id="{D1B30112-5550-FC9D-13DD-43D6AF5A6331}"/>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42938" y="561975"/>
            <a:ext cx="3438525" cy="4618038"/>
          </a:xfrm>
          <a:prstGeom prst="rect">
            <a:avLst/>
          </a:prstGeom>
          <a:extLst>
            <a:ext uri="{909E8E84-426E-40DD-AFC4-6F175D3DCCD1}">
              <a14:hiddenFill xmlns:a14="http://schemas.microsoft.com/office/drawing/2010/main">
                <a:solidFill>
                  <a:srgbClr val="FFFFFF"/>
                </a:solidFill>
              </a14:hiddenFill>
            </a:ext>
          </a:extLst>
        </p:spPr>
      </p:pic>
      <p:pic>
        <p:nvPicPr>
          <p:cNvPr id="36868" name="Picture 4" descr="Clothing, fashion in Tunisia, Tunis, around the 19th century, illustration,  Tunisia Stock Photo - Alamy">
            <a:extLst>
              <a:ext uri="{FF2B5EF4-FFF2-40B4-BE49-F238E27FC236}">
                <a16:creationId xmlns:a16="http://schemas.microsoft.com/office/drawing/2014/main" id="{6F947FBD-7BEC-68D2-65AB-47DFAA398B40}"/>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156075" y="561975"/>
            <a:ext cx="7391400" cy="4618038"/>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838200" y="5358141"/>
            <a:ext cx="10515600" cy="942664"/>
          </a:xfrm>
        </p:spPr>
        <p:txBody>
          <a:bodyPr vert="horz" lIns="91440" tIns="45720" rIns="91440" bIns="45720" rtlCol="0" anchor="ctr">
            <a:normAutofit/>
          </a:bodyPr>
          <a:lstStyle/>
          <a:p>
            <a:pPr algn="ctr"/>
            <a:r>
              <a:rPr lang="en-US" sz="5200" kern="1200">
                <a:solidFill>
                  <a:schemeClr val="tx1"/>
                </a:solidFill>
                <a:latin typeface="+mj-lt"/>
                <a:ea typeface="+mj-ea"/>
                <a:cs typeface="+mj-cs"/>
              </a:rPr>
              <a:t>Fashion</a:t>
            </a:r>
          </a:p>
        </p:txBody>
      </p:sp>
    </p:spTree>
    <p:extLst>
      <p:ext uri="{BB962C8B-B14F-4D97-AF65-F5344CB8AC3E}">
        <p14:creationId xmlns:p14="http://schemas.microsoft.com/office/powerpoint/2010/main" val="161767630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7895" name="Rectangle 3789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Sports</a:t>
            </a:r>
          </a:p>
        </p:txBody>
      </p:sp>
      <p:sp>
        <p:nvSpPr>
          <p:cNvPr id="37897"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EE4D99F5-9BEA-4CBD-8AE0-769BBF01B71D}"/>
              </a:ext>
            </a:extLst>
          </p:cNvPr>
          <p:cNvSpPr>
            <a:spLocks noGrp="1"/>
          </p:cNvSpPr>
          <p:nvPr>
            <p:ph sz="half" idx="2"/>
          </p:nvPr>
        </p:nvSpPr>
        <p:spPr>
          <a:xfrm>
            <a:off x="640080" y="2872899"/>
            <a:ext cx="4243589" cy="3320668"/>
          </a:xfrm>
        </p:spPr>
        <p:txBody>
          <a:bodyPr vert="horz" lIns="91440" tIns="45720" rIns="91440" bIns="45720" rtlCol="0">
            <a:normAutofit/>
          </a:bodyPr>
          <a:lstStyle/>
          <a:p>
            <a:r>
              <a:rPr lang="en-US" sz="2200" dirty="0"/>
              <a:t>Horse racing</a:t>
            </a:r>
          </a:p>
          <a:p>
            <a:r>
              <a:rPr lang="en-US" sz="2200" dirty="0"/>
              <a:t>Soccer</a:t>
            </a:r>
          </a:p>
          <a:p>
            <a:r>
              <a:rPr lang="en-US" sz="2200" dirty="0"/>
              <a:t>Camel rides</a:t>
            </a:r>
          </a:p>
          <a:p>
            <a:r>
              <a:rPr lang="en-US" sz="2200" dirty="0"/>
              <a:t>General athletics</a:t>
            </a:r>
          </a:p>
        </p:txBody>
      </p:sp>
      <p:pic>
        <p:nvPicPr>
          <p:cNvPr id="37890" name="Picture 2" descr="Sport in Tunisia">
            <a:extLst>
              <a:ext uri="{FF2B5EF4-FFF2-40B4-BE49-F238E27FC236}">
                <a16:creationId xmlns:a16="http://schemas.microsoft.com/office/drawing/2014/main" id="{C07FEB05-34FA-5931-977D-3D6F06185300}"/>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l="18744" r="14302"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70514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Conveniently Located.</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normAutofit fontScale="92500" lnSpcReduction="10000"/>
          </a:bodyPr>
          <a:lstStyle/>
          <a:p>
            <a:r>
              <a:rPr lang="en-US" dirty="0"/>
              <a:t>Morocco was perfectly located for trade, as it was at the entrance to the Mediterranean Sea, where the beginning of civilization was.  So the land was coveted by many different people groups, since trade creates a diverse economy and typically a good lifestyle.  Since many people have lived there, it is a mix of a lot of different cultures including Arab, Berber, European and African.</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normAutofit fontScale="92500" lnSpcReduction="10000"/>
          </a:bodyPr>
          <a:lstStyle/>
          <a:p>
            <a:r>
              <a:rPr lang="en-US" dirty="0"/>
              <a:t>Some of the people who inhabited this area include the Phoenicians, Romans, Visigoths, Vandals and the Byzantine Empire.</a:t>
            </a:r>
          </a:p>
        </p:txBody>
      </p:sp>
    </p:spTree>
    <p:extLst>
      <p:ext uri="{BB962C8B-B14F-4D97-AF65-F5344CB8AC3E}">
        <p14:creationId xmlns:p14="http://schemas.microsoft.com/office/powerpoint/2010/main" val="2887784141"/>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Food</a:t>
            </a:r>
          </a:p>
        </p:txBody>
      </p:sp>
      <p:sp>
        <p:nvSpPr>
          <p:cNvPr id="16"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dirty="0"/>
              <a:t>Couscous</a:t>
            </a:r>
          </a:p>
          <a:p>
            <a:r>
              <a:rPr lang="en-US" sz="2200" dirty="0" err="1"/>
              <a:t>Masfouf</a:t>
            </a:r>
            <a:r>
              <a:rPr lang="en-US" sz="2200" dirty="0"/>
              <a:t>, sweet couscous.</a:t>
            </a:r>
          </a:p>
          <a:p>
            <a:r>
              <a:rPr lang="en-US" sz="2200" dirty="0"/>
              <a:t>Brik, stuffed filo pastry dishes.</a:t>
            </a:r>
          </a:p>
          <a:p>
            <a:r>
              <a:rPr lang="en-US" sz="2200" dirty="0" err="1"/>
              <a:t>Chakchouka</a:t>
            </a:r>
            <a:endParaRPr lang="en-US" sz="2200" dirty="0"/>
          </a:p>
          <a:p>
            <a:r>
              <a:rPr lang="en-US" sz="2200" dirty="0" err="1"/>
              <a:t>Lablabi</a:t>
            </a:r>
            <a:endParaRPr lang="en-US" sz="2200" dirty="0"/>
          </a:p>
          <a:p>
            <a:pPr marL="0" indent="0">
              <a:buNone/>
            </a:pPr>
            <a:endParaRPr lang="en-US" sz="2200" dirty="0"/>
          </a:p>
        </p:txBody>
      </p:sp>
      <p:pic>
        <p:nvPicPr>
          <p:cNvPr id="6" name="Content Placeholder 5" descr="A pan of food with two eggs and bread&#10;&#10;Description automatically generated with low confidence">
            <a:extLst>
              <a:ext uri="{FF2B5EF4-FFF2-40B4-BE49-F238E27FC236}">
                <a16:creationId xmlns:a16="http://schemas.microsoft.com/office/drawing/2014/main" id="{FF021A50-B02C-3E2D-89CB-2B6D5C9EC718}"/>
              </a:ext>
            </a:extLst>
          </p:cNvPr>
          <p:cNvPicPr>
            <a:picLocks noGrp="1" noChangeAspect="1"/>
          </p:cNvPicPr>
          <p:nvPr>
            <p:ph sz="half" idx="2"/>
          </p:nvPr>
        </p:nvPicPr>
        <p:blipFill rotWithShape="1">
          <a:blip r:embed="rId2"/>
          <a:srcRect l="33048" r="-1"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324116676"/>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Malouf– a type of Arab-Andalusian music (Andalusian is a class of music common in Spain and northern Africa)</a:t>
            </a:r>
          </a:p>
          <a:p>
            <a:r>
              <a:rPr lang="en-US" dirty="0"/>
              <a:t>A Book, Night in Tunisia, written by Neil Jordan, contains 10 stories.  The title is also the title of a jazz standard made famous and composed by Dizzy Gillespie</a:t>
            </a:r>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https://www.youtube.com/watch?v=L-5oSYgYyic</a:t>
            </a:r>
            <a:r>
              <a:rPr lang="en-US" dirty="0"/>
              <a:t> </a:t>
            </a:r>
          </a:p>
          <a:p>
            <a:r>
              <a:rPr lang="en-US" dirty="0">
                <a:hlinkClick r:id="rId3"/>
              </a:rPr>
              <a:t>https://www.youtube.com/watch?v=CjJybtvMBL0</a:t>
            </a:r>
            <a:r>
              <a:rPr lang="en-US" dirty="0"/>
              <a:t> </a:t>
            </a:r>
          </a:p>
        </p:txBody>
      </p:sp>
    </p:spTree>
    <p:extLst>
      <p:ext uri="{BB962C8B-B14F-4D97-AF65-F5344CB8AC3E}">
        <p14:creationId xmlns:p14="http://schemas.microsoft.com/office/powerpoint/2010/main" val="22313477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9943" name="Rectangle 39942">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4000"/>
              <a:t>Art</a:t>
            </a:r>
          </a:p>
        </p:txBody>
      </p:sp>
      <p:grpSp>
        <p:nvGrpSpPr>
          <p:cNvPr id="39945" name="Group 39944">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39946" name="Rectangle 39945">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947" name="Rectangle 39946">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9949" name="Rectangle 39948">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r>
              <a:rPr lang="en-US" sz="2000"/>
              <a:t>Influenced with all of the other areas around it, it’s art scene is known as Arabesque.  </a:t>
            </a:r>
          </a:p>
          <a:p>
            <a:r>
              <a:rPr lang="en-US" sz="2000"/>
              <a:t>Mosaics, pottery, blown glass, wooden chests</a:t>
            </a:r>
          </a:p>
        </p:txBody>
      </p:sp>
      <p:sp>
        <p:nvSpPr>
          <p:cNvPr id="39951" name="Rectangle 39950">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953" name="Rectangle 39952">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938" name="Picture 2" descr="Tunisian Island Hosts World's Largest Street Art Exhibition">
            <a:extLst>
              <a:ext uri="{FF2B5EF4-FFF2-40B4-BE49-F238E27FC236}">
                <a16:creationId xmlns:a16="http://schemas.microsoft.com/office/drawing/2014/main" id="{D9B17299-8E42-2422-E92E-F55F906719AC}"/>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2575" r="12792" b="2"/>
          <a:stretch/>
        </p:blipFill>
        <p:spPr bwMode="auto">
          <a:xfrm>
            <a:off x="5977788" y="799352"/>
            <a:ext cx="5425410" cy="525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183242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a:t>Tunisian Folktales: Five Stories from the Oral Story Telling Tradition</a:t>
            </a:r>
          </a:p>
          <a:p>
            <a:r>
              <a:rPr lang="en-US" dirty="0"/>
              <a:t>The Pillar of Salt, Albert Memmi</a:t>
            </a:r>
          </a:p>
          <a:p>
            <a:r>
              <a:rPr lang="en-US" dirty="0"/>
              <a:t>The Great and Marvelous </a:t>
            </a:r>
            <a:r>
              <a:rPr lang="en-US" dirty="0" err="1"/>
              <a:t>Akarek</a:t>
            </a:r>
            <a:endParaRPr lang="en-US" dirty="0"/>
          </a:p>
          <a:p>
            <a:pPr marL="0" indent="0">
              <a:buNone/>
            </a:pPr>
            <a:endParaRPr lang="en-US" dirty="0"/>
          </a:p>
        </p:txBody>
      </p:sp>
    </p:spTree>
    <p:extLst>
      <p:ext uri="{BB962C8B-B14F-4D97-AF65-F5344CB8AC3E}">
        <p14:creationId xmlns:p14="http://schemas.microsoft.com/office/powerpoint/2010/main" val="215253287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0967" name="Rectangle 40966">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D4D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9093496" y="618681"/>
            <a:ext cx="2613872" cy="4794567"/>
          </a:xfrm>
        </p:spPr>
        <p:txBody>
          <a:bodyPr vert="horz" lIns="91440" tIns="45720" rIns="91440" bIns="45720" rtlCol="0" anchor="ctr">
            <a:normAutofit/>
          </a:bodyPr>
          <a:lstStyle/>
          <a:p>
            <a:r>
              <a:rPr lang="en-US" sz="3600">
                <a:solidFill>
                  <a:srgbClr val="FFFFFF"/>
                </a:solidFill>
              </a:rPr>
              <a:t>Homes</a:t>
            </a:r>
          </a:p>
        </p:txBody>
      </p:sp>
      <p:sp>
        <p:nvSpPr>
          <p:cNvPr id="40969"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62" name="Picture 2" descr="The Last Families Living in Tunisia's Underground Houses - The Atlantic">
            <a:extLst>
              <a:ext uri="{FF2B5EF4-FFF2-40B4-BE49-F238E27FC236}">
                <a16:creationId xmlns:a16="http://schemas.microsoft.com/office/drawing/2014/main" id="{674BD222-B354-BBE4-A602-78C0B109172C}"/>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3347" r="191"/>
          <a:stretch/>
        </p:blipFill>
        <p:spPr bwMode="auto">
          <a:xfrm>
            <a:off x="976251" y="942538"/>
            <a:ext cx="7163222" cy="4808332"/>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3350950"/>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p:txBody>
          <a:bodyPr/>
          <a:lstStyle/>
          <a:p>
            <a:r>
              <a:rPr lang="en-US" dirty="0"/>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p:txBody>
          <a:bodyPr/>
          <a:lstStyle/>
          <a:p>
            <a:r>
              <a:rPr lang="en-US" dirty="0"/>
              <a:t>A </a:t>
            </a:r>
            <a:r>
              <a:rPr lang="en-US" dirty="0" err="1"/>
              <a:t>Zarda</a:t>
            </a:r>
            <a:r>
              <a:rPr lang="en-US" dirty="0"/>
              <a:t>, honoring the local saint.  Animal sacrifices are made in his name, festivities go on for days and a Sufi dance and chant known as The </a:t>
            </a:r>
            <a:r>
              <a:rPr lang="en-US" dirty="0" err="1"/>
              <a:t>Nuba</a:t>
            </a:r>
            <a:r>
              <a:rPr lang="en-US" dirty="0"/>
              <a:t>.</a:t>
            </a:r>
          </a:p>
        </p:txBody>
      </p:sp>
      <p:sp>
        <p:nvSpPr>
          <p:cNvPr id="4" name="Content Placeholder 3">
            <a:extLst>
              <a:ext uri="{FF2B5EF4-FFF2-40B4-BE49-F238E27FC236}">
                <a16:creationId xmlns:a16="http://schemas.microsoft.com/office/drawing/2014/main" id="{D355CBC6-D2B8-42FA-B42B-EEA5397A76BB}"/>
              </a:ext>
            </a:extLst>
          </p:cNvPr>
          <p:cNvSpPr>
            <a:spLocks noGrp="1"/>
          </p:cNvSpPr>
          <p:nvPr>
            <p:ph sz="half" idx="2"/>
          </p:nvPr>
        </p:nvSpPr>
        <p:spPr/>
        <p:txBody>
          <a:bodyPr/>
          <a:lstStyle/>
          <a:p>
            <a:r>
              <a:rPr lang="en-US" dirty="0">
                <a:hlinkClick r:id="rId2"/>
              </a:rPr>
              <a:t>https://www.youtube.com/watch?v=uiAR5MMlDLY</a:t>
            </a:r>
            <a:r>
              <a:rPr lang="en-US" dirty="0"/>
              <a:t> </a:t>
            </a:r>
          </a:p>
          <a:p>
            <a:endParaRPr lang="en-US" dirty="0"/>
          </a:p>
        </p:txBody>
      </p:sp>
    </p:spTree>
    <p:extLst>
      <p:ext uri="{BB962C8B-B14F-4D97-AF65-F5344CB8AC3E}">
        <p14:creationId xmlns:p14="http://schemas.microsoft.com/office/powerpoint/2010/main" val="19852222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583799339"/>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6" name="Rectangle 1032">
            <a:extLst>
              <a:ext uri="{FF2B5EF4-FFF2-40B4-BE49-F238E27FC236}">
                <a16:creationId xmlns:a16="http://schemas.microsoft.com/office/drawing/2014/main" id="{5AC1364A-3E3D-4F0D-8776-78AF3A270D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33" name="Rectangle 1032">
            <a:extLst>
              <a:ext uri="{FF2B5EF4-FFF2-40B4-BE49-F238E27FC236}">
                <a16:creationId xmlns:a16="http://schemas.microsoft.com/office/drawing/2014/main" id="{594D6AA1-A0E1-45F9-8E25-BAB8092293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8" name="Picture 4" descr="Western Sahara - Wikipedia">
            <a:extLst>
              <a:ext uri="{FF2B5EF4-FFF2-40B4-BE49-F238E27FC236}">
                <a16:creationId xmlns:a16="http://schemas.microsoft.com/office/drawing/2014/main" id="{B2AE0B7C-D084-09A9-1245-A8D8AF6A0261}"/>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20040" y="1856"/>
            <a:ext cx="4014216" cy="3903824"/>
          </a:xfrm>
          <a:prstGeom prst="rect">
            <a:avLst/>
          </a:prstGeom>
          <a:extLst>
            <a:ext uri="{909E8E84-426E-40DD-AFC4-6F175D3DCCD1}">
              <a14:hiddenFill xmlns:a14="http://schemas.microsoft.com/office/drawing/2010/main">
                <a:solidFill>
                  <a:srgbClr val="FFFFFF"/>
                </a:solidFill>
              </a14:hiddenFill>
            </a:ext>
          </a:extLst>
        </p:spPr>
      </p:pic>
      <p:sp>
        <p:nvSpPr>
          <p:cNvPr id="1035"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97494"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Flag of Western Sahara - Wikipedia">
            <a:extLst>
              <a:ext uri="{FF2B5EF4-FFF2-40B4-BE49-F238E27FC236}">
                <a16:creationId xmlns:a16="http://schemas.microsoft.com/office/drawing/2014/main" id="{4C1D63EA-AB5B-BEE9-811B-C85A7CAB9FF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0040" y="4200017"/>
            <a:ext cx="3995928" cy="1997964"/>
          </a:xfrm>
          <a:prstGeom prst="rect">
            <a:avLst/>
          </a:prstGeom>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4797494" y="2706624"/>
            <a:ext cx="6755626" cy="3483864"/>
          </a:xfrm>
        </p:spPr>
        <p:txBody>
          <a:bodyPr vert="horz" lIns="91440" tIns="45720" rIns="91440" bIns="45720" rtlCol="0">
            <a:normAutofit/>
          </a:bodyPr>
          <a:lstStyle/>
          <a:p>
            <a:pPr indent="-228600" algn="l">
              <a:buFont typeface="Arial" panose="020B0604020202020204" pitchFamily="34" charset="0"/>
              <a:buChar char="•"/>
            </a:pPr>
            <a:r>
              <a:rPr lang="en-US" sz="1900" dirty="0"/>
              <a:t>At this time, Western Sahara is being contested between Morocco and the </a:t>
            </a:r>
            <a:r>
              <a:rPr lang="en-US" sz="1900" dirty="0" err="1"/>
              <a:t>Polisario</a:t>
            </a:r>
            <a:r>
              <a:rPr lang="en-US" sz="1900" dirty="0"/>
              <a:t> Front (the indigenous people of the region, a nomadic people called the Sahrawis).   So the legal status of this country remains unresolved and it is considered a “non-self-governing territory”.  This may change and then we’ll have more information.   However, let’s look at some of the important aspects of this area of the world!</a:t>
            </a:r>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4797501" y="329184"/>
            <a:ext cx="6755626" cy="1783080"/>
          </a:xfrm>
        </p:spPr>
        <p:txBody>
          <a:bodyPr vert="horz" lIns="91440" tIns="45720" rIns="91440" bIns="45720" rtlCol="0" anchor="b">
            <a:normAutofit/>
          </a:bodyPr>
          <a:lstStyle/>
          <a:p>
            <a:pPr algn="l"/>
            <a:r>
              <a:rPr lang="en-US" sz="5400"/>
              <a:t>Western Sahara</a:t>
            </a:r>
          </a:p>
        </p:txBody>
      </p:sp>
    </p:spTree>
    <p:extLst>
      <p:ext uri="{BB962C8B-B14F-4D97-AF65-F5344CB8AC3E}">
        <p14:creationId xmlns:p14="http://schemas.microsoft.com/office/powerpoint/2010/main" val="912987525"/>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dirty="0"/>
              <a:t>Why Is It Important?</a:t>
            </a:r>
          </a:p>
        </p:txBody>
      </p:sp>
      <p:sp>
        <p:nvSpPr>
          <p:cNvPr id="2057"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640080" y="2872899"/>
            <a:ext cx="4243589" cy="3320668"/>
          </a:xfrm>
        </p:spPr>
        <p:txBody>
          <a:bodyPr vert="horz" lIns="91440" tIns="45720" rIns="91440" bIns="45720" rtlCol="0">
            <a:normAutofit fontScale="85000" lnSpcReduction="20000"/>
          </a:bodyPr>
          <a:lstStyle/>
          <a:p>
            <a:r>
              <a:rPr lang="en-US" sz="2200" dirty="0"/>
              <a:t>The Berbers used the area as part of their trade route, trading salt, gold, and slaves. </a:t>
            </a:r>
          </a:p>
          <a:p>
            <a:r>
              <a:rPr lang="en-US" sz="2200" dirty="0"/>
              <a:t>The area is rich with phosphates and fishing.  </a:t>
            </a:r>
          </a:p>
          <a:p>
            <a:r>
              <a:rPr lang="en-US" sz="2200" dirty="0"/>
              <a:t>It hosts the second largest wall in the world, known as the Berm, is 1600 miles long, 10 feet tall.  The Berm runs from the southern border to Morocco. It was built to keep the </a:t>
            </a:r>
            <a:r>
              <a:rPr lang="en-US" sz="2200" dirty="0" err="1"/>
              <a:t>Polisario</a:t>
            </a:r>
            <a:r>
              <a:rPr lang="en-US" sz="2200" dirty="0"/>
              <a:t> Front (the indigenous people) from guerilla warfare as they fight over independence from Morocco.  It was built in 1987</a:t>
            </a:r>
          </a:p>
        </p:txBody>
      </p:sp>
      <p:pic>
        <p:nvPicPr>
          <p:cNvPr id="2050" name="Picture 2" descr="Western Sahara Travel Guide | Things To Do, Places To See, Visit : The Art  of Travel: Wander, Explore, Discover">
            <a:extLst>
              <a:ext uri="{FF2B5EF4-FFF2-40B4-BE49-F238E27FC236}">
                <a16:creationId xmlns:a16="http://schemas.microsoft.com/office/drawing/2014/main" id="{027804B3-D34C-1C95-18DD-D66CCD55F2C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32072" r="2279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8211005"/>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DADB9-7F5E-8F14-36C3-47C12E10B501}"/>
              </a:ext>
            </a:extLst>
          </p:cNvPr>
          <p:cNvSpPr>
            <a:spLocks noGrp="1"/>
          </p:cNvSpPr>
          <p:nvPr>
            <p:ph type="title"/>
          </p:nvPr>
        </p:nvSpPr>
        <p:spPr/>
        <p:txBody>
          <a:bodyPr/>
          <a:lstStyle/>
          <a:p>
            <a:r>
              <a:rPr lang="en-US" dirty="0"/>
              <a:t>The Berm</a:t>
            </a:r>
          </a:p>
        </p:txBody>
      </p:sp>
      <p:pic>
        <p:nvPicPr>
          <p:cNvPr id="3074" name="Picture 2" descr="Moroccan Wall: The Longest Minefield in The World | Amusing Planet">
            <a:extLst>
              <a:ext uri="{FF2B5EF4-FFF2-40B4-BE49-F238E27FC236}">
                <a16:creationId xmlns:a16="http://schemas.microsoft.com/office/drawing/2014/main" id="{32FC03E8-D9AA-C4A8-3C76-BBD5E4E22CA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29972" y="1825625"/>
            <a:ext cx="7732056"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81668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E26CA-12CF-1C7E-B9AE-C6F5F06A6140}"/>
              </a:ext>
            </a:extLst>
          </p:cNvPr>
          <p:cNvSpPr>
            <a:spLocks noGrp="1"/>
          </p:cNvSpPr>
          <p:nvPr>
            <p:ph type="title"/>
          </p:nvPr>
        </p:nvSpPr>
        <p:spPr/>
        <p:txBody>
          <a:bodyPr/>
          <a:lstStyle/>
          <a:p>
            <a:r>
              <a:rPr lang="en-US" dirty="0"/>
              <a:t>Idris</a:t>
            </a:r>
          </a:p>
        </p:txBody>
      </p:sp>
      <p:sp>
        <p:nvSpPr>
          <p:cNvPr id="3" name="Content Placeholder 2">
            <a:extLst>
              <a:ext uri="{FF2B5EF4-FFF2-40B4-BE49-F238E27FC236}">
                <a16:creationId xmlns:a16="http://schemas.microsoft.com/office/drawing/2014/main" id="{580C7388-11D1-F775-8264-2C29EE7C8EB3}"/>
              </a:ext>
            </a:extLst>
          </p:cNvPr>
          <p:cNvSpPr>
            <a:spLocks noGrp="1"/>
          </p:cNvSpPr>
          <p:nvPr>
            <p:ph sz="half" idx="1"/>
          </p:nvPr>
        </p:nvSpPr>
        <p:spPr/>
        <p:txBody>
          <a:bodyPr>
            <a:normAutofit fontScale="85000" lnSpcReduction="20000"/>
          </a:bodyPr>
          <a:lstStyle/>
          <a:p>
            <a:r>
              <a:rPr lang="en-US" dirty="0"/>
              <a:t>The Arabs invaded in the 7th century (600s) and Idris founded the first major </a:t>
            </a:r>
            <a:r>
              <a:rPr lang="en-US" dirty="0" err="1"/>
              <a:t>Mulsim</a:t>
            </a:r>
            <a:r>
              <a:rPr lang="en-US" dirty="0"/>
              <a:t> dynasty</a:t>
            </a:r>
          </a:p>
          <a:p>
            <a:r>
              <a:rPr lang="en-US" dirty="0"/>
              <a:t>Who is Idris?</a:t>
            </a:r>
          </a:p>
          <a:p>
            <a:r>
              <a:rPr lang="en-US" dirty="0"/>
              <a:t>Idris ibn Abd Allah, or Idris the Elder.  He was an Arab who fled to Morocco after fleeing Mecca after the Battle of </a:t>
            </a:r>
            <a:r>
              <a:rPr lang="en-US" dirty="0" err="1"/>
              <a:t>Fakhkh</a:t>
            </a:r>
            <a:r>
              <a:rPr lang="en-US" dirty="0"/>
              <a:t> (two groups of Muslims were fighting over control of Mecca and Medina).  He became a pilgrim, and when he arrived in Morocco he founded the </a:t>
            </a:r>
            <a:r>
              <a:rPr lang="en-US" dirty="0" err="1"/>
              <a:t>Idrisid</a:t>
            </a:r>
            <a:r>
              <a:rPr lang="en-US" dirty="0"/>
              <a:t> Dynasty and is considered the “Founder of Morocco”.  He ruled from 788-791</a:t>
            </a:r>
          </a:p>
          <a:p>
            <a:endParaRPr lang="en-US" dirty="0"/>
          </a:p>
        </p:txBody>
      </p:sp>
      <p:sp>
        <p:nvSpPr>
          <p:cNvPr id="4" name="Content Placeholder 3">
            <a:extLst>
              <a:ext uri="{FF2B5EF4-FFF2-40B4-BE49-F238E27FC236}">
                <a16:creationId xmlns:a16="http://schemas.microsoft.com/office/drawing/2014/main" id="{5DD1B3E8-8530-3C99-33E3-DA83B737010A}"/>
              </a:ext>
            </a:extLst>
          </p:cNvPr>
          <p:cNvSpPr>
            <a:spLocks noGrp="1"/>
          </p:cNvSpPr>
          <p:nvPr>
            <p:ph sz="half" idx="2"/>
          </p:nvPr>
        </p:nvSpPr>
        <p:spPr/>
        <p:txBody>
          <a:bodyPr>
            <a:normAutofit fontScale="85000" lnSpcReduction="20000"/>
          </a:bodyPr>
          <a:lstStyle/>
          <a:p>
            <a:endParaRPr lang="en-US"/>
          </a:p>
        </p:txBody>
      </p:sp>
    </p:spTree>
    <p:extLst>
      <p:ext uri="{BB962C8B-B14F-4D97-AF65-F5344CB8AC3E}">
        <p14:creationId xmlns:p14="http://schemas.microsoft.com/office/powerpoint/2010/main" val="137309839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6600" kern="1200">
                <a:solidFill>
                  <a:schemeClr val="tx1"/>
                </a:solidFill>
                <a:latin typeface="+mj-lt"/>
                <a:ea typeface="+mj-ea"/>
                <a:cs typeface="+mj-cs"/>
              </a:rPr>
              <a:t>Country on Map</a:t>
            </a:r>
          </a:p>
        </p:txBody>
      </p:sp>
      <p:sp>
        <p:nvSpPr>
          <p:cNvPr id="4105"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Western Sahara Map and Satellite Image">
            <a:extLst>
              <a:ext uri="{FF2B5EF4-FFF2-40B4-BE49-F238E27FC236}">
                <a16:creationId xmlns:a16="http://schemas.microsoft.com/office/drawing/2014/main" id="{F78A6852-93BA-DDB1-AD7B-DEF5C8D61EC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654296" y="1491386"/>
            <a:ext cx="7214616" cy="38477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7243754"/>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29" name="Rectangle 5128">
            <a:extLst>
              <a:ext uri="{FF2B5EF4-FFF2-40B4-BE49-F238E27FC236}">
                <a16:creationId xmlns:a16="http://schemas.microsoft.com/office/drawing/2014/main" id="{8F7AFB9A-7364-478C-B48B-8523CDD9AE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5134" name="Freeform: Shape 5130">
            <a:extLst>
              <a:ext uri="{FF2B5EF4-FFF2-40B4-BE49-F238E27FC236}">
                <a16:creationId xmlns:a16="http://schemas.microsoft.com/office/drawing/2014/main" id="{36678033-86B6-40E6-BE90-78D8ED4E3A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96002" cy="6858000"/>
          </a:xfrm>
          <a:custGeom>
            <a:avLst/>
            <a:gdLst>
              <a:gd name="connsiteX0" fmla="*/ 0 w 6096002"/>
              <a:gd name="connsiteY0" fmla="*/ 0 h 6858000"/>
              <a:gd name="connsiteX1" fmla="*/ 4885967 w 6096002"/>
              <a:gd name="connsiteY1" fmla="*/ 0 h 6858000"/>
              <a:gd name="connsiteX2" fmla="*/ 4946007 w 6096002"/>
              <a:gd name="connsiteY2" fmla="*/ 69271 h 6858000"/>
              <a:gd name="connsiteX3" fmla="*/ 6096002 w 6096002"/>
              <a:gd name="connsiteY3" fmla="*/ 3429000 h 6858000"/>
              <a:gd name="connsiteX4" fmla="*/ 4946007 w 6096002"/>
              <a:gd name="connsiteY4" fmla="*/ 6788730 h 6858000"/>
              <a:gd name="connsiteX5" fmla="*/ 4885967 w 6096002"/>
              <a:gd name="connsiteY5" fmla="*/ 6858000 h 6858000"/>
              <a:gd name="connsiteX6" fmla="*/ 0 w 609600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2" h="6858000">
                <a:moveTo>
                  <a:pt x="0" y="0"/>
                </a:moveTo>
                <a:lnTo>
                  <a:pt x="4885967" y="0"/>
                </a:lnTo>
                <a:lnTo>
                  <a:pt x="4946007" y="69271"/>
                </a:lnTo>
                <a:cubicBezTo>
                  <a:pt x="5656533" y="929100"/>
                  <a:pt x="6096002" y="2116944"/>
                  <a:pt x="6096002" y="3429000"/>
                </a:cubicBezTo>
                <a:cubicBezTo>
                  <a:pt x="6096002" y="4741056"/>
                  <a:pt x="5656533" y="5928900"/>
                  <a:pt x="4946007" y="6788730"/>
                </a:cubicBezTo>
                <a:lnTo>
                  <a:pt x="4885967"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5133" name="Freeform: Shape 5132">
            <a:extLst>
              <a:ext uri="{FF2B5EF4-FFF2-40B4-BE49-F238E27FC236}">
                <a16:creationId xmlns:a16="http://schemas.microsoft.com/office/drawing/2014/main" id="{D2542E1A-076E-4A34-BB67-2BF961754E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85370" cy="6858000"/>
          </a:xfrm>
          <a:custGeom>
            <a:avLst/>
            <a:gdLst>
              <a:gd name="connsiteX0" fmla="*/ 0 w 6085370"/>
              <a:gd name="connsiteY0" fmla="*/ 0 h 6858000"/>
              <a:gd name="connsiteX1" fmla="*/ 4875335 w 6085370"/>
              <a:gd name="connsiteY1" fmla="*/ 0 h 6858000"/>
              <a:gd name="connsiteX2" fmla="*/ 4935375 w 6085370"/>
              <a:gd name="connsiteY2" fmla="*/ 69271 h 6858000"/>
              <a:gd name="connsiteX3" fmla="*/ 6085370 w 6085370"/>
              <a:gd name="connsiteY3" fmla="*/ 3429000 h 6858000"/>
              <a:gd name="connsiteX4" fmla="*/ 4935375 w 6085370"/>
              <a:gd name="connsiteY4" fmla="*/ 6788730 h 6858000"/>
              <a:gd name="connsiteX5" fmla="*/ 4875335 w 6085370"/>
              <a:gd name="connsiteY5" fmla="*/ 6858000 h 6858000"/>
              <a:gd name="connsiteX6" fmla="*/ 0 w 608537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5370" h="6858000">
                <a:moveTo>
                  <a:pt x="0" y="0"/>
                </a:moveTo>
                <a:lnTo>
                  <a:pt x="4875335" y="0"/>
                </a:lnTo>
                <a:lnTo>
                  <a:pt x="4935375" y="69271"/>
                </a:lnTo>
                <a:cubicBezTo>
                  <a:pt x="5645901" y="929100"/>
                  <a:pt x="6085370" y="2116944"/>
                  <a:pt x="6085370" y="3429000"/>
                </a:cubicBezTo>
                <a:cubicBezTo>
                  <a:pt x="6085370" y="4741056"/>
                  <a:pt x="5645901" y="5928900"/>
                  <a:pt x="4935375" y="6788730"/>
                </a:cubicBezTo>
                <a:lnTo>
                  <a:pt x="487533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5132" name="Rectangle 5128">
            <a:extLst>
              <a:ext uri="{FF2B5EF4-FFF2-40B4-BE49-F238E27FC236}">
                <a16:creationId xmlns:a16="http://schemas.microsoft.com/office/drawing/2014/main" id="{C4879EFC-8E62-4E00-973C-C45EE9EC67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438913" y="859536"/>
            <a:ext cx="4832802" cy="1243584"/>
          </a:xfrm>
        </p:spPr>
        <p:txBody>
          <a:bodyPr vert="horz" lIns="91440" tIns="45720" rIns="91440" bIns="45720" rtlCol="0" anchor="ctr">
            <a:normAutofit/>
          </a:bodyPr>
          <a:lstStyle/>
          <a:p>
            <a:pPr algn="l"/>
            <a:r>
              <a:rPr lang="en-US" sz="3400"/>
              <a:t>South Sudan</a:t>
            </a:r>
          </a:p>
        </p:txBody>
      </p:sp>
      <p:sp>
        <p:nvSpPr>
          <p:cNvPr id="5135" name="Rectangle 5134">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137" name="Rectangle 5136">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2185062"/>
            <a:ext cx="49834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438912" y="2512611"/>
            <a:ext cx="4832803" cy="3664351"/>
          </a:xfrm>
        </p:spPr>
        <p:txBody>
          <a:bodyPr vert="horz" lIns="91440" tIns="45720" rIns="91440" bIns="45720" rtlCol="0" anchor="ctr">
            <a:normAutofit/>
          </a:bodyPr>
          <a:lstStyle/>
          <a:p>
            <a:pPr indent="-228600" algn="l">
              <a:buFont typeface="Arial" panose="020B0604020202020204" pitchFamily="34" charset="0"/>
              <a:buChar char="•"/>
            </a:pPr>
            <a:r>
              <a:rPr lang="en-US" sz="1800" dirty="0"/>
              <a:t>Things We Will Learn:</a:t>
            </a:r>
          </a:p>
          <a:p>
            <a:pPr indent="-228600" algn="l">
              <a:buFont typeface="Arial" panose="020B0604020202020204" pitchFamily="34" charset="0"/>
              <a:buChar char="•"/>
            </a:pPr>
            <a:r>
              <a:rPr lang="en-US" sz="1800" dirty="0"/>
              <a:t>Geography</a:t>
            </a:r>
          </a:p>
          <a:p>
            <a:pPr indent="-228600" algn="l">
              <a:buFont typeface="Arial" panose="020B0604020202020204" pitchFamily="34" charset="0"/>
              <a:buChar char="•"/>
            </a:pPr>
            <a:r>
              <a:rPr lang="en-US" sz="1800" dirty="0"/>
              <a:t>Language</a:t>
            </a:r>
          </a:p>
          <a:p>
            <a:pPr indent="-228600" algn="l">
              <a:buFont typeface="Arial" panose="020B0604020202020204" pitchFamily="34" charset="0"/>
              <a:buChar char="•"/>
            </a:pPr>
            <a:r>
              <a:rPr lang="en-US" sz="1800" dirty="0"/>
              <a:t>Advancements for the World</a:t>
            </a:r>
          </a:p>
          <a:p>
            <a:pPr indent="-228600" algn="l">
              <a:buFont typeface="Arial" panose="020B0604020202020204" pitchFamily="34" charset="0"/>
              <a:buChar char="•"/>
            </a:pPr>
            <a:r>
              <a:rPr lang="en-US" sz="1800" dirty="0"/>
              <a:t>History</a:t>
            </a:r>
          </a:p>
          <a:p>
            <a:pPr indent="-228600" algn="l">
              <a:buFont typeface="Arial" panose="020B0604020202020204" pitchFamily="34" charset="0"/>
              <a:buChar char="•"/>
            </a:pPr>
            <a:r>
              <a:rPr lang="en-US" sz="1800" dirty="0"/>
              <a:t>Culture</a:t>
            </a:r>
          </a:p>
          <a:p>
            <a:pPr indent="-228600" algn="l">
              <a:buFont typeface="Arial" panose="020B0604020202020204" pitchFamily="34" charset="0"/>
              <a:buChar char="•"/>
            </a:pPr>
            <a:r>
              <a:rPr lang="en-US" sz="1800" dirty="0"/>
              <a:t>Current Events</a:t>
            </a:r>
          </a:p>
          <a:p>
            <a:pPr indent="-228600" algn="l">
              <a:buFont typeface="Arial" panose="020B0604020202020204" pitchFamily="34" charset="0"/>
              <a:buChar char="•"/>
            </a:pPr>
            <a:endParaRPr lang="en-US" sz="1800" dirty="0"/>
          </a:p>
        </p:txBody>
      </p:sp>
      <p:sp>
        <p:nvSpPr>
          <p:cNvPr id="5131" name="sketch line">
            <a:extLst>
              <a:ext uri="{FF2B5EF4-FFF2-40B4-BE49-F238E27FC236}">
                <a16:creationId xmlns:a16="http://schemas.microsoft.com/office/drawing/2014/main" id="{D6A9C53F-5F90-40A5-8C85-5412D39C8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50080" y="1850683"/>
            <a:ext cx="3291840" cy="18288"/>
          </a:xfrm>
          <a:custGeom>
            <a:avLst/>
            <a:gdLst>
              <a:gd name="connsiteX0" fmla="*/ 0 w 3291840"/>
              <a:gd name="connsiteY0" fmla="*/ 0 h 18288"/>
              <a:gd name="connsiteX1" fmla="*/ 658368 w 3291840"/>
              <a:gd name="connsiteY1" fmla="*/ 0 h 18288"/>
              <a:gd name="connsiteX2" fmla="*/ 1283818 w 3291840"/>
              <a:gd name="connsiteY2" fmla="*/ 0 h 18288"/>
              <a:gd name="connsiteX3" fmla="*/ 1909267 w 3291840"/>
              <a:gd name="connsiteY3" fmla="*/ 0 h 18288"/>
              <a:gd name="connsiteX4" fmla="*/ 2633472 w 3291840"/>
              <a:gd name="connsiteY4" fmla="*/ 0 h 18288"/>
              <a:gd name="connsiteX5" fmla="*/ 3291840 w 3291840"/>
              <a:gd name="connsiteY5" fmla="*/ 0 h 18288"/>
              <a:gd name="connsiteX6" fmla="*/ 3291840 w 3291840"/>
              <a:gd name="connsiteY6" fmla="*/ 18288 h 18288"/>
              <a:gd name="connsiteX7" fmla="*/ 2633472 w 3291840"/>
              <a:gd name="connsiteY7" fmla="*/ 18288 h 18288"/>
              <a:gd name="connsiteX8" fmla="*/ 2073859 w 3291840"/>
              <a:gd name="connsiteY8" fmla="*/ 18288 h 18288"/>
              <a:gd name="connsiteX9" fmla="*/ 1448410 w 3291840"/>
              <a:gd name="connsiteY9" fmla="*/ 18288 h 18288"/>
              <a:gd name="connsiteX10" fmla="*/ 822960 w 3291840"/>
              <a:gd name="connsiteY10" fmla="*/ 18288 h 18288"/>
              <a:gd name="connsiteX11" fmla="*/ 0 w 3291840"/>
              <a:gd name="connsiteY11" fmla="*/ 18288 h 18288"/>
              <a:gd name="connsiteX12" fmla="*/ 0 w 329184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91840" h="18288" fill="none" extrusionOk="0">
                <a:moveTo>
                  <a:pt x="0" y="0"/>
                </a:moveTo>
                <a:cubicBezTo>
                  <a:pt x="173077" y="-20031"/>
                  <a:pt x="443104" y="6424"/>
                  <a:pt x="658368" y="0"/>
                </a:cubicBezTo>
                <a:cubicBezTo>
                  <a:pt x="873632" y="-6424"/>
                  <a:pt x="1034028" y="11764"/>
                  <a:pt x="1283818" y="0"/>
                </a:cubicBezTo>
                <a:cubicBezTo>
                  <a:pt x="1533608" y="-11764"/>
                  <a:pt x="1691227" y="-30112"/>
                  <a:pt x="1909267" y="0"/>
                </a:cubicBezTo>
                <a:cubicBezTo>
                  <a:pt x="2127307" y="30112"/>
                  <a:pt x="2272465" y="-18735"/>
                  <a:pt x="2633472" y="0"/>
                </a:cubicBezTo>
                <a:cubicBezTo>
                  <a:pt x="2994479" y="18735"/>
                  <a:pt x="3023324" y="-32030"/>
                  <a:pt x="3291840" y="0"/>
                </a:cubicBezTo>
                <a:cubicBezTo>
                  <a:pt x="3291406" y="7551"/>
                  <a:pt x="3291373" y="9822"/>
                  <a:pt x="3291840" y="18288"/>
                </a:cubicBezTo>
                <a:cubicBezTo>
                  <a:pt x="3048445" y="38989"/>
                  <a:pt x="2846548" y="-14400"/>
                  <a:pt x="2633472" y="18288"/>
                </a:cubicBezTo>
                <a:cubicBezTo>
                  <a:pt x="2420396" y="50976"/>
                  <a:pt x="2304099" y="6336"/>
                  <a:pt x="2073859" y="18288"/>
                </a:cubicBezTo>
                <a:cubicBezTo>
                  <a:pt x="1843619" y="30240"/>
                  <a:pt x="1706926" y="10778"/>
                  <a:pt x="1448410" y="18288"/>
                </a:cubicBezTo>
                <a:cubicBezTo>
                  <a:pt x="1189894" y="25798"/>
                  <a:pt x="1002278" y="8992"/>
                  <a:pt x="822960" y="18288"/>
                </a:cubicBezTo>
                <a:cubicBezTo>
                  <a:pt x="643642" y="27585"/>
                  <a:pt x="307039" y="38051"/>
                  <a:pt x="0" y="18288"/>
                </a:cubicBezTo>
                <a:cubicBezTo>
                  <a:pt x="60" y="11696"/>
                  <a:pt x="66" y="3758"/>
                  <a:pt x="0" y="0"/>
                </a:cubicBezTo>
                <a:close/>
              </a:path>
              <a:path w="3291840" h="18288" stroke="0" extrusionOk="0">
                <a:moveTo>
                  <a:pt x="0" y="0"/>
                </a:moveTo>
                <a:cubicBezTo>
                  <a:pt x="195850" y="28018"/>
                  <a:pt x="434891" y="17390"/>
                  <a:pt x="592531" y="0"/>
                </a:cubicBezTo>
                <a:cubicBezTo>
                  <a:pt x="750171" y="-17390"/>
                  <a:pt x="1018709" y="32200"/>
                  <a:pt x="1316736" y="0"/>
                </a:cubicBezTo>
                <a:cubicBezTo>
                  <a:pt x="1614763" y="-32200"/>
                  <a:pt x="1696480" y="-11367"/>
                  <a:pt x="1876349" y="0"/>
                </a:cubicBezTo>
                <a:cubicBezTo>
                  <a:pt x="2056218" y="11367"/>
                  <a:pt x="2193364" y="13433"/>
                  <a:pt x="2435962" y="0"/>
                </a:cubicBezTo>
                <a:cubicBezTo>
                  <a:pt x="2678560" y="-13433"/>
                  <a:pt x="3010901" y="-42367"/>
                  <a:pt x="3291840" y="0"/>
                </a:cubicBezTo>
                <a:cubicBezTo>
                  <a:pt x="3291758" y="4406"/>
                  <a:pt x="3291751" y="9982"/>
                  <a:pt x="3291840" y="18288"/>
                </a:cubicBezTo>
                <a:cubicBezTo>
                  <a:pt x="3108993" y="14228"/>
                  <a:pt x="2952658" y="46900"/>
                  <a:pt x="2666390" y="18288"/>
                </a:cubicBezTo>
                <a:cubicBezTo>
                  <a:pt x="2380122" y="-10324"/>
                  <a:pt x="2263855" y="41055"/>
                  <a:pt x="2040941" y="18288"/>
                </a:cubicBezTo>
                <a:cubicBezTo>
                  <a:pt x="1818027" y="-4479"/>
                  <a:pt x="1675097" y="6509"/>
                  <a:pt x="1415491" y="18288"/>
                </a:cubicBezTo>
                <a:cubicBezTo>
                  <a:pt x="1155885" y="30068"/>
                  <a:pt x="852976" y="36210"/>
                  <a:pt x="691286" y="18288"/>
                </a:cubicBezTo>
                <a:cubicBezTo>
                  <a:pt x="529596" y="366"/>
                  <a:pt x="187183" y="13912"/>
                  <a:pt x="0" y="18288"/>
                </a:cubicBezTo>
                <a:cubicBezTo>
                  <a:pt x="189" y="14288"/>
                  <a:pt x="-703" y="374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4" name="Picture 4" descr="South Sudan | Facts, Map, People, &amp; History | Britannica">
            <a:extLst>
              <a:ext uri="{FF2B5EF4-FFF2-40B4-BE49-F238E27FC236}">
                <a16:creationId xmlns:a16="http://schemas.microsoft.com/office/drawing/2014/main" id="{932F8677-0454-3F45-0C6A-5AB24B5BBA6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314332" y="517600"/>
            <a:ext cx="374179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Flag of South Sudan | Britannica">
            <a:extLst>
              <a:ext uri="{FF2B5EF4-FFF2-40B4-BE49-F238E27FC236}">
                <a16:creationId xmlns:a16="http://schemas.microsoft.com/office/drawing/2014/main" id="{63819BAA-3324-F670-F5C8-BA4D1584040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617368" y="3516670"/>
            <a:ext cx="5135719" cy="2567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6247692"/>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1" name="Rectangle 6150">
            <a:extLst>
              <a:ext uri="{FF2B5EF4-FFF2-40B4-BE49-F238E27FC236}">
                <a16:creationId xmlns:a16="http://schemas.microsoft.com/office/drawing/2014/main" id="{4F7EBAE4-9945-4473-9E34-B2C66EA0F0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838200" y="365125"/>
            <a:ext cx="5393361" cy="1325563"/>
          </a:xfrm>
        </p:spPr>
        <p:txBody>
          <a:bodyPr vert="horz" lIns="91440" tIns="45720" rIns="91440" bIns="45720" rtlCol="0" anchor="ctr">
            <a:normAutofit/>
          </a:bodyPr>
          <a:lstStyle/>
          <a:p>
            <a:r>
              <a:rPr lang="en-US" dirty="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838201" y="1825625"/>
            <a:ext cx="4375484" cy="4318501"/>
          </a:xfrm>
        </p:spPr>
        <p:txBody>
          <a:bodyPr vert="horz" lIns="91440" tIns="45720" rIns="91440" bIns="45720" rtlCol="0">
            <a:normAutofit fontScale="92500" lnSpcReduction="10000"/>
          </a:bodyPr>
          <a:lstStyle/>
          <a:p>
            <a:r>
              <a:rPr lang="en-US" dirty="0"/>
              <a:t>Capital: Juba</a:t>
            </a:r>
          </a:p>
          <a:p>
            <a:r>
              <a:rPr lang="en-US" dirty="0"/>
              <a:t>Language: English, Arabic, ethnic languages (Dinka, Nuer, Bari, Zande, Shilluk)</a:t>
            </a:r>
          </a:p>
          <a:p>
            <a:r>
              <a:rPr lang="en-US" dirty="0"/>
              <a:t>Exports: Petroleum, gold, crops, lumber, insect resins</a:t>
            </a:r>
          </a:p>
          <a:p>
            <a:r>
              <a:rPr lang="en-US" dirty="0"/>
              <a:t>Fun Facts: Has one of the world’s youngest populations (the median age is 18.6 years), The River Nile comes through here.</a:t>
            </a:r>
          </a:p>
        </p:txBody>
      </p:sp>
      <p:pic>
        <p:nvPicPr>
          <p:cNvPr id="6146" name="Picture 2" descr="Travel 01 Fula Falls in South Sudan — Steemit">
            <a:extLst>
              <a:ext uri="{FF2B5EF4-FFF2-40B4-BE49-F238E27FC236}">
                <a16:creationId xmlns:a16="http://schemas.microsoft.com/office/drawing/2014/main" id="{C14145DC-7AF3-3FE5-118A-23963E758641}"/>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2449" r="20119" b="1"/>
          <a:stretch/>
        </p:blipFill>
        <p:spPr bwMode="auto">
          <a:xfrm>
            <a:off x="6374920" y="758514"/>
            <a:ext cx="5122238" cy="5122238"/>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a:noFill/>
          <a:extLst>
            <a:ext uri="{909E8E84-426E-40DD-AFC4-6F175D3DCCD1}">
              <a14:hiddenFill xmlns:a14="http://schemas.microsoft.com/office/drawing/2010/main">
                <a:solidFill>
                  <a:srgbClr val="FFFFFF"/>
                </a:solidFill>
              </a14:hiddenFill>
            </a:ext>
          </a:extLst>
        </p:spPr>
      </p:pic>
      <p:sp>
        <p:nvSpPr>
          <p:cNvPr id="6153" name="!!Arc">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89197" flipV="1">
            <a:off x="6261882" y="687822"/>
            <a:ext cx="5471147" cy="5471147"/>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155" name="!!Oval">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48561" y="921125"/>
            <a:ext cx="791021" cy="7695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6052655"/>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5" name="Flowchart: Document 7174">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rgbClr val="9886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838200" y="171162"/>
            <a:ext cx="2840182" cy="2371148"/>
          </a:xfrm>
        </p:spPr>
        <p:txBody>
          <a:bodyPr vert="horz" lIns="91440" tIns="45720" rIns="91440" bIns="45720" rtlCol="0" anchor="ctr">
            <a:normAutofit/>
          </a:bodyPr>
          <a:lstStyle/>
          <a:p>
            <a:r>
              <a:rPr lang="en-US" sz="3200" kern="1200">
                <a:solidFill>
                  <a:srgbClr val="FFFFFF"/>
                </a:solidFill>
                <a:latin typeface="+mj-lt"/>
                <a:ea typeface="+mj-ea"/>
                <a:cs typeface="+mj-cs"/>
              </a:rPr>
              <a:t>Country on Map</a:t>
            </a:r>
          </a:p>
        </p:txBody>
      </p:sp>
      <p:pic>
        <p:nvPicPr>
          <p:cNvPr id="7170" name="Picture 2" descr="South Sudan | Facts, Map, People, &amp; History | Britannica">
            <a:extLst>
              <a:ext uri="{FF2B5EF4-FFF2-40B4-BE49-F238E27FC236}">
                <a16:creationId xmlns:a16="http://schemas.microsoft.com/office/drawing/2014/main" id="{E8FC7CBA-4D5D-B3DC-F537-2632EEB9C4B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968482" y="640080"/>
            <a:ext cx="5826439" cy="55788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1266873"/>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5400" kern="1200">
                <a:solidFill>
                  <a:schemeClr val="tx1"/>
                </a:solidFill>
                <a:latin typeface="+mj-lt"/>
                <a:ea typeface="+mj-ea"/>
                <a:cs typeface="+mj-cs"/>
              </a:rPr>
              <a:t>Country Geography</a:t>
            </a:r>
          </a:p>
        </p:txBody>
      </p:sp>
      <p:sp>
        <p:nvSpPr>
          <p:cNvPr id="13"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630936" y="2807208"/>
            <a:ext cx="3429000" cy="3410712"/>
          </a:xfrm>
        </p:spPr>
        <p:txBody>
          <a:bodyPr vert="horz" lIns="91440" tIns="45720" rIns="91440" bIns="45720" rtlCol="0" anchor="t">
            <a:normAutofit/>
          </a:bodyPr>
          <a:lstStyle/>
          <a:p>
            <a:r>
              <a:rPr lang="en-US" sz="2200" dirty="0">
                <a:sym typeface="Wingdings" panose="05000000000000000000" pitchFamily="2" charset="2"/>
              </a:rPr>
              <a:t>Longitude and Latitude: 8 N, 30 E</a:t>
            </a:r>
          </a:p>
          <a:p>
            <a:r>
              <a:rPr lang="en-US" sz="2200" dirty="0">
                <a:sym typeface="Wingdings" panose="05000000000000000000" pitchFamily="2" charset="2"/>
              </a:rPr>
              <a:t>Major Mountains, Rivers and Other Geographic sites: Fula Falls, White Nile, </a:t>
            </a:r>
            <a:r>
              <a:rPr lang="en-US" sz="2200" dirty="0" err="1">
                <a:sym typeface="Wingdings" panose="05000000000000000000" pitchFamily="2" charset="2"/>
              </a:rPr>
              <a:t>Jur</a:t>
            </a:r>
            <a:r>
              <a:rPr lang="en-US" sz="2200" dirty="0">
                <a:sym typeface="Wingdings" panose="05000000000000000000" pitchFamily="2" charset="2"/>
              </a:rPr>
              <a:t>, Akobo River, </a:t>
            </a:r>
            <a:r>
              <a:rPr lang="en-US" sz="2200" dirty="0" err="1">
                <a:sym typeface="Wingdings" panose="05000000000000000000" pitchFamily="2" charset="2"/>
              </a:rPr>
              <a:t>Kinyeti</a:t>
            </a:r>
            <a:r>
              <a:rPr lang="en-US" sz="2200" dirty="0">
                <a:sym typeface="Wingdings" panose="05000000000000000000" pitchFamily="2" charset="2"/>
              </a:rPr>
              <a:t> Mountain,</a:t>
            </a:r>
            <a:endParaRPr lang="en-US" sz="2200" dirty="0"/>
          </a:p>
        </p:txBody>
      </p:sp>
      <p:pic>
        <p:nvPicPr>
          <p:cNvPr id="6" name="Content Placeholder 5">
            <a:extLst>
              <a:ext uri="{FF2B5EF4-FFF2-40B4-BE49-F238E27FC236}">
                <a16:creationId xmlns:a16="http://schemas.microsoft.com/office/drawing/2014/main" id="{D44E2F1B-99F6-7728-7370-880153D1CBFA}"/>
              </a:ext>
            </a:extLst>
          </p:cNvPr>
          <p:cNvPicPr>
            <a:picLocks noGrp="1" noChangeAspect="1"/>
          </p:cNvPicPr>
          <p:nvPr>
            <p:ph sz="half" idx="2"/>
          </p:nvPr>
        </p:nvPicPr>
        <p:blipFill>
          <a:blip r:embed="rId2"/>
          <a:stretch>
            <a:fillRect/>
          </a:stretch>
        </p:blipFill>
        <p:spPr>
          <a:xfrm>
            <a:off x="4654296" y="822846"/>
            <a:ext cx="6903720" cy="5212307"/>
          </a:xfrm>
          <a:prstGeom prst="rect">
            <a:avLst/>
          </a:prstGeom>
        </p:spPr>
      </p:pic>
    </p:spTree>
    <p:extLst>
      <p:ext uri="{BB962C8B-B14F-4D97-AF65-F5344CB8AC3E}">
        <p14:creationId xmlns:p14="http://schemas.microsoft.com/office/powerpoint/2010/main" val="260603781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223" name="Rectangle 9222">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017F50-275D-A773-56D5-0E59B7AE8A3D}"/>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5400" kern="1200">
                <a:solidFill>
                  <a:schemeClr val="tx1"/>
                </a:solidFill>
                <a:latin typeface="+mj-lt"/>
                <a:ea typeface="+mj-ea"/>
                <a:cs typeface="+mj-cs"/>
              </a:rPr>
              <a:t>Fula Falls</a:t>
            </a:r>
          </a:p>
        </p:txBody>
      </p:sp>
      <p:sp>
        <p:nvSpPr>
          <p:cNvPr id="9225"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A24D547-64E5-866F-6B18-71B49CBE2A66}"/>
              </a:ext>
            </a:extLst>
          </p:cNvPr>
          <p:cNvSpPr>
            <a:spLocks noGrp="1"/>
          </p:cNvSpPr>
          <p:nvPr>
            <p:ph sz="half" idx="1"/>
          </p:nvPr>
        </p:nvSpPr>
        <p:spPr>
          <a:xfrm>
            <a:off x="630936" y="2807208"/>
            <a:ext cx="3429000" cy="3410712"/>
          </a:xfrm>
        </p:spPr>
        <p:txBody>
          <a:bodyPr vert="horz" lIns="91440" tIns="45720" rIns="91440" bIns="45720" rtlCol="0" anchor="t">
            <a:normAutofit/>
          </a:bodyPr>
          <a:lstStyle/>
          <a:p>
            <a:r>
              <a:rPr lang="en-US" sz="2200"/>
              <a:t>Also known as the Fula Rapids or Nimule Falls.  Nimule is one of the towns near the falls.  The waterfall is on the Bahr al-Jabal, a body of water on the Nile River.  </a:t>
            </a:r>
          </a:p>
        </p:txBody>
      </p:sp>
      <p:pic>
        <p:nvPicPr>
          <p:cNvPr id="9218" name="Picture 2">
            <a:extLst>
              <a:ext uri="{FF2B5EF4-FFF2-40B4-BE49-F238E27FC236}">
                <a16:creationId xmlns:a16="http://schemas.microsoft.com/office/drawing/2014/main" id="{4E8D6E70-4665-70FB-69C4-6C559A4A0DC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1418292"/>
            <a:ext cx="6903720" cy="4021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8590955"/>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47" name="Rectangle 10246">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EB71A5A-1170-46B2-9298-CB1DCAE865B4}"/>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4600" kern="1200">
                <a:solidFill>
                  <a:schemeClr val="tx1"/>
                </a:solidFill>
                <a:latin typeface="+mj-lt"/>
                <a:ea typeface="+mj-ea"/>
                <a:cs typeface="+mj-cs"/>
              </a:rPr>
              <a:t>Bandingilo National Park</a:t>
            </a:r>
          </a:p>
        </p:txBody>
      </p:sp>
      <p:sp>
        <p:nvSpPr>
          <p:cNvPr id="10249" name="sketch line">
            <a:extLst>
              <a:ext uri="{FF2B5EF4-FFF2-40B4-BE49-F238E27FC236}">
                <a16:creationId xmlns:a16="http://schemas.microsoft.com/office/drawing/2014/main" id="{6357EC4F-235E-4222-A36F-C7878ACE37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19099BA-E1A5-D3E7-65EF-EF82FE681D02}"/>
              </a:ext>
            </a:extLst>
          </p:cNvPr>
          <p:cNvSpPr>
            <a:spLocks noGrp="1"/>
          </p:cNvSpPr>
          <p:nvPr>
            <p:ph sz="half" idx="1"/>
          </p:nvPr>
        </p:nvSpPr>
        <p:spPr>
          <a:xfrm>
            <a:off x="630936" y="2807208"/>
            <a:ext cx="3429000" cy="3410712"/>
          </a:xfrm>
        </p:spPr>
        <p:txBody>
          <a:bodyPr vert="horz" lIns="91440" tIns="45720" rIns="91440" bIns="45720" rtlCol="0" anchor="t">
            <a:normAutofit/>
          </a:bodyPr>
          <a:lstStyle/>
          <a:p>
            <a:r>
              <a:rPr lang="en-US" sz="2200"/>
              <a:t>It is part o the second-largest land mammal migration in Africa.  Hundreds of thousands of white-eared kob, Mongalla gazelle, tiang, etc. move through the area. </a:t>
            </a:r>
          </a:p>
        </p:txBody>
      </p:sp>
      <p:pic>
        <p:nvPicPr>
          <p:cNvPr id="10242" name="Picture 2" descr="8 PLACES TO VISIT IN SOUTH SUDAN Bandingilo National Park # 2 — Steemit">
            <a:extLst>
              <a:ext uri="{FF2B5EF4-FFF2-40B4-BE49-F238E27FC236}">
                <a16:creationId xmlns:a16="http://schemas.microsoft.com/office/drawing/2014/main" id="{91CFE896-D449-C4D2-AB08-6ACAA1ED7DAD}"/>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1181566"/>
            <a:ext cx="6903720" cy="4494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2777590"/>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Hot with seasonal rainfall.  Heaviest rainfall in the upland areas of the south.  </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4010374336"/>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p:txBody>
          <a:bodyPr/>
          <a:lstStyle/>
          <a:p>
            <a:r>
              <a:rPr lang="en-US" dirty="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p:txBody>
          <a:bodyPr/>
          <a:lstStyle/>
          <a:p>
            <a:r>
              <a:rPr lang="en-US" dirty="0"/>
              <a:t>Nile Crocodile</a:t>
            </a:r>
          </a:p>
          <a:p>
            <a:r>
              <a:rPr lang="en-US" dirty="0"/>
              <a:t>Cheetah</a:t>
            </a:r>
          </a:p>
          <a:p>
            <a:r>
              <a:rPr lang="en-US" dirty="0"/>
              <a:t>Giraffe</a:t>
            </a:r>
          </a:p>
          <a:p>
            <a:r>
              <a:rPr lang="en-US" dirty="0"/>
              <a:t>Baboon</a:t>
            </a:r>
          </a:p>
          <a:p>
            <a:endParaRPr lang="en-US" dirty="0"/>
          </a:p>
        </p:txBody>
      </p:sp>
      <p:pic>
        <p:nvPicPr>
          <p:cNvPr id="11266" name="Picture 2" descr="Is Ethiopia to blame for Nile crocodiles appearing in Khartoum? -  Al-Monitor: Independent, trusted coverage of the Middle East">
            <a:extLst>
              <a:ext uri="{FF2B5EF4-FFF2-40B4-BE49-F238E27FC236}">
                <a16:creationId xmlns:a16="http://schemas.microsoft.com/office/drawing/2014/main" id="{D8B72556-82A5-CAD9-0EB4-7ABEA0ABE90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437120" y="3256058"/>
            <a:ext cx="2651760" cy="1490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4576100"/>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p:txBody>
          <a:bodyPr/>
          <a:lstStyle/>
          <a:p>
            <a:r>
              <a:rPr lang="en-US" dirty="0"/>
              <a:t>Baboon</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p:txBody>
          <a:bodyPr/>
          <a:lstStyle/>
          <a:p>
            <a:r>
              <a:rPr lang="en-US" dirty="0"/>
              <a:t>Tufts of hair on either side of their faces and large, hairless bottoms that can turn red.  They are the world largest monkeys.</a:t>
            </a:r>
          </a:p>
          <a:p>
            <a:r>
              <a:rPr lang="en-US" dirty="0"/>
              <a:t>They live in groups called troops.  A troop can have anything from a dozen to hundreds of members.  A dominant male normally runs the </a:t>
            </a:r>
            <a:r>
              <a:rPr lang="en-US" dirty="0" err="1"/>
              <a:t>troup</a:t>
            </a:r>
            <a:r>
              <a:rPr lang="en-US" dirty="0"/>
              <a:t>.</a:t>
            </a:r>
          </a:p>
          <a:p>
            <a:endParaRPr lang="en-US" dirty="0"/>
          </a:p>
        </p:txBody>
      </p:sp>
      <p:pic>
        <p:nvPicPr>
          <p:cNvPr id="12290" name="Picture 2" descr="Hamadryas baboon - Wikipedia">
            <a:extLst>
              <a:ext uri="{FF2B5EF4-FFF2-40B4-BE49-F238E27FC236}">
                <a16:creationId xmlns:a16="http://schemas.microsoft.com/office/drawing/2014/main" id="{CA5222B5-105A-A45D-C511-0DF35FD563C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183188" y="1109662"/>
            <a:ext cx="6172200" cy="4629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03659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C02492-D15E-C317-B300-5D550D918154}"/>
              </a:ext>
            </a:extLst>
          </p:cNvPr>
          <p:cNvSpPr>
            <a:spLocks noGrp="1"/>
          </p:cNvSpPr>
          <p:nvPr>
            <p:ph type="title"/>
          </p:nvPr>
        </p:nvSpPr>
        <p:spPr/>
        <p:txBody>
          <a:bodyPr/>
          <a:lstStyle/>
          <a:p>
            <a:r>
              <a:rPr lang="en-US" dirty="0"/>
              <a:t>Some other Dynasties </a:t>
            </a:r>
          </a:p>
        </p:txBody>
      </p:sp>
      <p:sp>
        <p:nvSpPr>
          <p:cNvPr id="3" name="Content Placeholder 2">
            <a:extLst>
              <a:ext uri="{FF2B5EF4-FFF2-40B4-BE49-F238E27FC236}">
                <a16:creationId xmlns:a16="http://schemas.microsoft.com/office/drawing/2014/main" id="{477D8C4E-343A-84EA-C5A0-9AD8D7BFE5A4}"/>
              </a:ext>
            </a:extLst>
          </p:cNvPr>
          <p:cNvSpPr>
            <a:spLocks noGrp="1"/>
          </p:cNvSpPr>
          <p:nvPr>
            <p:ph sz="half" idx="1"/>
          </p:nvPr>
        </p:nvSpPr>
        <p:spPr/>
        <p:txBody>
          <a:bodyPr/>
          <a:lstStyle/>
          <a:p>
            <a:r>
              <a:rPr lang="en-US" dirty="0"/>
              <a:t>Almohad dynasty (11</a:t>
            </a:r>
            <a:r>
              <a:rPr lang="en-US" baseline="30000" dirty="0"/>
              <a:t>th</a:t>
            </a:r>
            <a:r>
              <a:rPr lang="en-US" dirty="0"/>
              <a:t> century, 1000s)</a:t>
            </a:r>
          </a:p>
          <a:p>
            <a:r>
              <a:rPr lang="en-US" dirty="0" err="1"/>
              <a:t>Saadi</a:t>
            </a:r>
            <a:r>
              <a:rPr lang="en-US" dirty="0"/>
              <a:t> Dynasty (1549-1649)</a:t>
            </a:r>
          </a:p>
          <a:p>
            <a:r>
              <a:rPr lang="en-US" dirty="0"/>
              <a:t>1666 Alawi Dynasty– Sultans of Morocco</a:t>
            </a:r>
          </a:p>
          <a:p>
            <a:pPr marL="0" indent="0">
              <a:buNone/>
            </a:pPr>
            <a:endParaRPr lang="en-US" dirty="0"/>
          </a:p>
        </p:txBody>
      </p:sp>
      <p:sp>
        <p:nvSpPr>
          <p:cNvPr id="4" name="Content Placeholder 3">
            <a:extLst>
              <a:ext uri="{FF2B5EF4-FFF2-40B4-BE49-F238E27FC236}">
                <a16:creationId xmlns:a16="http://schemas.microsoft.com/office/drawing/2014/main" id="{787A54FC-19B2-7BFE-972F-6108AB496102}"/>
              </a:ext>
            </a:extLst>
          </p:cNvPr>
          <p:cNvSpPr>
            <a:spLocks noGrp="1"/>
          </p:cNvSpPr>
          <p:nvPr>
            <p:ph sz="half" idx="2"/>
          </p:nvPr>
        </p:nvSpPr>
        <p:spPr/>
        <p:txBody>
          <a:bodyPr/>
          <a:lstStyle/>
          <a:p>
            <a:r>
              <a:rPr lang="en-US" dirty="0"/>
              <a:t>MORE INFORMATION</a:t>
            </a:r>
          </a:p>
        </p:txBody>
      </p:sp>
    </p:spTree>
    <p:extLst>
      <p:ext uri="{BB962C8B-B14F-4D97-AF65-F5344CB8AC3E}">
        <p14:creationId xmlns:p14="http://schemas.microsoft.com/office/powerpoint/2010/main" val="4273647372"/>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319" name="Rectangle 13318">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314" name="Picture 2" descr="Guava, The Tree That Bears Fruit All The Year Round| Sudanow Magazine">
            <a:extLst>
              <a:ext uri="{FF2B5EF4-FFF2-40B4-BE49-F238E27FC236}">
                <a16:creationId xmlns:a16="http://schemas.microsoft.com/office/drawing/2014/main" id="{136DC3A0-ED78-CA89-2A44-39838C285A74}"/>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5861" r="23585" b="3230"/>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13321" name="Rectangle 13320">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371094" y="1161288"/>
            <a:ext cx="3438144" cy="1124712"/>
          </a:xfrm>
        </p:spPr>
        <p:txBody>
          <a:bodyPr vert="horz" lIns="91440" tIns="45720" rIns="91440" bIns="45720" rtlCol="0" anchor="b">
            <a:normAutofit/>
          </a:bodyPr>
          <a:lstStyle/>
          <a:p>
            <a:r>
              <a:rPr lang="en-US" sz="2800"/>
              <a:t>Plants</a:t>
            </a:r>
          </a:p>
        </p:txBody>
      </p:sp>
      <p:sp>
        <p:nvSpPr>
          <p:cNvPr id="13323" name="Rectangle 13322">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3325" name="Rectangle 13324">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371094" y="2718054"/>
            <a:ext cx="3438906" cy="3207258"/>
          </a:xfrm>
        </p:spPr>
        <p:txBody>
          <a:bodyPr vert="horz" lIns="91440" tIns="45720" rIns="91440" bIns="45720" rtlCol="0" anchor="t">
            <a:normAutofit/>
          </a:bodyPr>
          <a:lstStyle/>
          <a:p>
            <a:r>
              <a:rPr lang="en-US" sz="1700"/>
              <a:t>Loofah</a:t>
            </a:r>
          </a:p>
          <a:p>
            <a:r>
              <a:rPr lang="en-US" sz="1700"/>
              <a:t>Avocado</a:t>
            </a:r>
          </a:p>
          <a:p>
            <a:r>
              <a:rPr lang="en-US" sz="1700"/>
              <a:t>Toad lily</a:t>
            </a:r>
          </a:p>
          <a:p>
            <a:r>
              <a:rPr lang="en-US" sz="1700"/>
              <a:t>Roselle</a:t>
            </a:r>
          </a:p>
          <a:p>
            <a:r>
              <a:rPr lang="en-US" sz="1700"/>
              <a:t>Guava</a:t>
            </a:r>
          </a:p>
          <a:p>
            <a:endParaRPr lang="en-US" sz="1700"/>
          </a:p>
        </p:txBody>
      </p:sp>
    </p:spTree>
    <p:extLst>
      <p:ext uri="{BB962C8B-B14F-4D97-AF65-F5344CB8AC3E}">
        <p14:creationId xmlns:p14="http://schemas.microsoft.com/office/powerpoint/2010/main" val="3337169609"/>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The Young Country</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normAutofit fontScale="85000" lnSpcReduction="10000"/>
          </a:bodyPr>
          <a:lstStyle/>
          <a:p>
            <a:r>
              <a:rPr lang="en-US" dirty="0"/>
              <a:t>South Sudan became independent of Sudan on July 9, 2011.  It is the world’s newest country (as of 2023).  Their society depends on the rains as they often migrate with the rain fall.  </a:t>
            </a:r>
          </a:p>
          <a:p>
            <a:r>
              <a:rPr lang="en-US" dirty="0"/>
              <a:t>The region was originally conquered by Egypt and later British-Egyptian combined rule.  Christian missionaries made an important impact on the land, and made major difference between South Sudan and Sudan (Sudan is primarily Muslim, hence why they don’t get along)</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normAutofit fontScale="85000" lnSpcReduction="10000"/>
          </a:bodyPr>
          <a:lstStyle/>
          <a:p>
            <a:endParaRPr lang="en-US" dirty="0"/>
          </a:p>
        </p:txBody>
      </p:sp>
    </p:spTree>
    <p:extLst>
      <p:ext uri="{BB962C8B-B14F-4D97-AF65-F5344CB8AC3E}">
        <p14:creationId xmlns:p14="http://schemas.microsoft.com/office/powerpoint/2010/main" val="586250468"/>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343" name="Rectangle 14342">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5100" kern="1200">
                <a:solidFill>
                  <a:schemeClr val="tx1"/>
                </a:solidFill>
                <a:latin typeface="+mj-lt"/>
                <a:ea typeface="+mj-ea"/>
                <a:cs typeface="+mj-cs"/>
              </a:rPr>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638882" y="4631161"/>
            <a:ext cx="3571810" cy="1559327"/>
          </a:xfrm>
        </p:spPr>
        <p:txBody>
          <a:bodyPr vert="horz" lIns="91440" tIns="45720" rIns="91440" bIns="45720" rtlCol="0">
            <a:normAutofit/>
          </a:bodyPr>
          <a:lstStyle/>
          <a:p>
            <a:pPr marL="0" indent="0">
              <a:buNone/>
            </a:pPr>
            <a:r>
              <a:rPr lang="en-US" sz="2400" kern="1200">
                <a:solidFill>
                  <a:schemeClr val="tx1"/>
                </a:solidFill>
                <a:latin typeface="+mn-lt"/>
                <a:ea typeface="+mn-ea"/>
                <a:cs typeface="+mn-cs"/>
              </a:rPr>
              <a:t>Republic of South Sudan, a presidential republic, though they are struggling to get established.</a:t>
            </a:r>
          </a:p>
        </p:txBody>
      </p:sp>
      <p:sp>
        <p:nvSpPr>
          <p:cNvPr id="14345"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338" name="Picture 2" descr="George Yagomba And A Sail Across Diplomacy: Parliament Of South Sudan |">
            <a:extLst>
              <a:ext uri="{FF2B5EF4-FFF2-40B4-BE49-F238E27FC236}">
                <a16:creationId xmlns:a16="http://schemas.microsoft.com/office/drawing/2014/main" id="{CB23EE68-C3A1-C82F-B45A-F1B9AA6BF422}"/>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1223343"/>
            <a:ext cx="7214616" cy="4383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5506125"/>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367" name="Rectangle 15366">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6600" kern="1200">
                <a:solidFill>
                  <a:schemeClr val="tx1"/>
                </a:solidFill>
                <a:latin typeface="+mj-lt"/>
                <a:ea typeface="+mj-ea"/>
                <a:cs typeface="+mj-cs"/>
              </a:rPr>
              <a:t>Currency</a:t>
            </a:r>
          </a:p>
        </p:txBody>
      </p:sp>
      <p:sp>
        <p:nvSpPr>
          <p:cNvPr id="3" name="Content Placeholder 2">
            <a:extLst>
              <a:ext uri="{FF2B5EF4-FFF2-40B4-BE49-F238E27FC236}">
                <a16:creationId xmlns:a16="http://schemas.microsoft.com/office/drawing/2014/main" id="{1246AE74-6467-46F3-AB5E-9A67BA782897}"/>
              </a:ext>
            </a:extLst>
          </p:cNvPr>
          <p:cNvSpPr>
            <a:spLocks noGrp="1"/>
          </p:cNvSpPr>
          <p:nvPr>
            <p:ph sz="half" idx="1"/>
          </p:nvPr>
        </p:nvSpPr>
        <p:spPr>
          <a:xfrm>
            <a:off x="638882" y="4631161"/>
            <a:ext cx="3571810" cy="1559327"/>
          </a:xfrm>
        </p:spPr>
        <p:txBody>
          <a:bodyPr vert="horz" lIns="91440" tIns="45720" rIns="91440" bIns="45720" rtlCol="0">
            <a:normAutofit/>
          </a:bodyPr>
          <a:lstStyle/>
          <a:p>
            <a:pPr marL="0" indent="0">
              <a:buNone/>
            </a:pPr>
            <a:r>
              <a:rPr lang="en-US" sz="2400" kern="1200">
                <a:solidFill>
                  <a:schemeClr val="tx1"/>
                </a:solidFill>
                <a:latin typeface="+mn-lt"/>
                <a:ea typeface="+mn-ea"/>
                <a:cs typeface="+mn-cs"/>
              </a:rPr>
              <a:t>The South Sudanese Pound</a:t>
            </a:r>
          </a:p>
        </p:txBody>
      </p:sp>
      <p:sp>
        <p:nvSpPr>
          <p:cNvPr id="15369"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62" name="Picture 2" descr="South Sudanese pound - Wikipedia">
            <a:extLst>
              <a:ext uri="{FF2B5EF4-FFF2-40B4-BE49-F238E27FC236}">
                <a16:creationId xmlns:a16="http://schemas.microsoft.com/office/drawing/2014/main" id="{3EDF4692-8E6D-78BA-B37B-14708A5DE31E}"/>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1665740"/>
            <a:ext cx="7214616" cy="3499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4900144"/>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391" name="Rectangle 16390">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6600" kern="1200">
                <a:solidFill>
                  <a:schemeClr val="tx1"/>
                </a:solidFill>
                <a:latin typeface="+mj-lt"/>
                <a:ea typeface="+mj-ea"/>
                <a:cs typeface="+mj-cs"/>
              </a:rPr>
              <a:t>Religion</a:t>
            </a:r>
          </a:p>
        </p:txBody>
      </p:sp>
      <p:sp>
        <p:nvSpPr>
          <p:cNvPr id="16393"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386" name="Picture 2" descr="South Sudan - Traditional Farming, Gum Arabic, and Oil Reserves | Britannica">
            <a:extLst>
              <a:ext uri="{FF2B5EF4-FFF2-40B4-BE49-F238E27FC236}">
                <a16:creationId xmlns:a16="http://schemas.microsoft.com/office/drawing/2014/main" id="{B445E0A9-6915-D8BA-E0EB-9B4C89E1D0E7}"/>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1250899"/>
            <a:ext cx="7214616" cy="4328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36464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ECC33-A944-7FD1-42ED-A1F50D3E8AF1}"/>
              </a:ext>
            </a:extLst>
          </p:cNvPr>
          <p:cNvSpPr>
            <a:spLocks noGrp="1"/>
          </p:cNvSpPr>
          <p:nvPr>
            <p:ph type="title"/>
          </p:nvPr>
        </p:nvSpPr>
        <p:spPr/>
        <p:txBody>
          <a:bodyPr/>
          <a:lstStyle/>
          <a:p>
            <a:r>
              <a:rPr lang="en-US" dirty="0"/>
              <a:t>Europeans</a:t>
            </a:r>
          </a:p>
        </p:txBody>
      </p:sp>
      <p:sp>
        <p:nvSpPr>
          <p:cNvPr id="3" name="Content Placeholder 2">
            <a:extLst>
              <a:ext uri="{FF2B5EF4-FFF2-40B4-BE49-F238E27FC236}">
                <a16:creationId xmlns:a16="http://schemas.microsoft.com/office/drawing/2014/main" id="{C35ABB4E-E4F2-0428-AF4A-341567B5101E}"/>
              </a:ext>
            </a:extLst>
          </p:cNvPr>
          <p:cNvSpPr>
            <a:spLocks noGrp="1"/>
          </p:cNvSpPr>
          <p:nvPr>
            <p:ph sz="half" idx="1"/>
          </p:nvPr>
        </p:nvSpPr>
        <p:spPr/>
        <p:txBody>
          <a:bodyPr/>
          <a:lstStyle/>
          <a:p>
            <a:r>
              <a:rPr lang="en-US" dirty="0"/>
              <a:t>In 1884 Spain creates a protectorate (a state that is controlled and protected by another).  </a:t>
            </a:r>
          </a:p>
          <a:p>
            <a:r>
              <a:rPr lang="en-US" dirty="0"/>
              <a:t>As usual, Europeans wanted to divide the land amongst themselves, so France and Spain work out their own individual zones in the beginning of the 1900s.  </a:t>
            </a:r>
          </a:p>
        </p:txBody>
      </p:sp>
      <p:sp>
        <p:nvSpPr>
          <p:cNvPr id="4" name="Content Placeholder 3">
            <a:extLst>
              <a:ext uri="{FF2B5EF4-FFF2-40B4-BE49-F238E27FC236}">
                <a16:creationId xmlns:a16="http://schemas.microsoft.com/office/drawing/2014/main" id="{8D2140F4-7E7C-0DFE-429D-E1C995A82DEC}"/>
              </a:ext>
            </a:extLst>
          </p:cNvPr>
          <p:cNvSpPr>
            <a:spLocks noGrp="1"/>
          </p:cNvSpPr>
          <p:nvPr>
            <p:ph sz="half" idx="2"/>
          </p:nvPr>
        </p:nvSpPr>
        <p:spPr/>
        <p:txBody>
          <a:bodyPr/>
          <a:lstStyle/>
          <a:p>
            <a:r>
              <a:rPr lang="en-US" dirty="0"/>
              <a:t>The Treaty of Fez in 1912 meant that Morocco became a French protectorate as a show of imperialism and to protect Algeria, which was already under their control. </a:t>
            </a:r>
          </a:p>
          <a:p>
            <a:r>
              <a:rPr lang="en-US" dirty="0"/>
              <a:t>What is imperialism?  A policy of extending a country’s power and influence to show their prestige and gain more power.   </a:t>
            </a:r>
          </a:p>
        </p:txBody>
      </p:sp>
    </p:spTree>
    <p:extLst>
      <p:ext uri="{BB962C8B-B14F-4D97-AF65-F5344CB8AC3E}">
        <p14:creationId xmlns:p14="http://schemas.microsoft.com/office/powerpoint/2010/main" val="18316346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606451-818B-D1DD-C5C7-BF737A32F83C}"/>
              </a:ext>
            </a:extLst>
          </p:cNvPr>
          <p:cNvSpPr>
            <a:spLocks noGrp="1"/>
          </p:cNvSpPr>
          <p:nvPr>
            <p:ph type="title"/>
          </p:nvPr>
        </p:nvSpPr>
        <p:spPr/>
        <p:txBody>
          <a:bodyPr/>
          <a:lstStyle/>
          <a:p>
            <a:r>
              <a:rPr lang="en-US" dirty="0"/>
              <a:t>The 1900s</a:t>
            </a:r>
          </a:p>
        </p:txBody>
      </p:sp>
      <p:sp>
        <p:nvSpPr>
          <p:cNvPr id="3" name="Content Placeholder 2">
            <a:extLst>
              <a:ext uri="{FF2B5EF4-FFF2-40B4-BE49-F238E27FC236}">
                <a16:creationId xmlns:a16="http://schemas.microsoft.com/office/drawing/2014/main" id="{A4DD0998-8034-D6E2-91AA-537CA3773997}"/>
              </a:ext>
            </a:extLst>
          </p:cNvPr>
          <p:cNvSpPr>
            <a:spLocks noGrp="1"/>
          </p:cNvSpPr>
          <p:nvPr>
            <p:ph sz="half" idx="1"/>
          </p:nvPr>
        </p:nvSpPr>
        <p:spPr/>
        <p:txBody>
          <a:bodyPr>
            <a:normAutofit lnSpcReduction="10000"/>
          </a:bodyPr>
          <a:lstStyle/>
          <a:p>
            <a:r>
              <a:rPr lang="en-US" dirty="0"/>
              <a:t>Tribes in the Rif Mountains start rebelling in the 1920s and it is the beginning of independence from France and Spain.   </a:t>
            </a:r>
          </a:p>
          <a:p>
            <a:r>
              <a:rPr lang="en-US" dirty="0"/>
              <a:t>France exiled the popular leader, Sultan Mohammed V in an attempt to regain control of the country.  However, the people began to rebel and finally in 1955, they allowed him to return and in 1956, Morocco became independent.   </a:t>
            </a:r>
          </a:p>
          <a:p>
            <a:endParaRPr lang="en-US" dirty="0"/>
          </a:p>
        </p:txBody>
      </p:sp>
      <p:sp>
        <p:nvSpPr>
          <p:cNvPr id="4" name="Content Placeholder 3">
            <a:extLst>
              <a:ext uri="{FF2B5EF4-FFF2-40B4-BE49-F238E27FC236}">
                <a16:creationId xmlns:a16="http://schemas.microsoft.com/office/drawing/2014/main" id="{85D8B6FD-5953-D6F4-F868-D3345646027A}"/>
              </a:ext>
            </a:extLst>
          </p:cNvPr>
          <p:cNvSpPr>
            <a:spLocks noGrp="1"/>
          </p:cNvSpPr>
          <p:nvPr>
            <p:ph sz="half" idx="2"/>
          </p:nvPr>
        </p:nvSpPr>
        <p:spPr/>
        <p:txBody>
          <a:bodyPr>
            <a:normAutofit lnSpcReduction="10000"/>
          </a:bodyPr>
          <a:lstStyle/>
          <a:p>
            <a:r>
              <a:rPr lang="en-US" dirty="0"/>
              <a:t>It has been internally ruled by the Alaouite Dynasty since 1649.  </a:t>
            </a:r>
          </a:p>
        </p:txBody>
      </p:sp>
    </p:spTree>
    <p:extLst>
      <p:ext uri="{BB962C8B-B14F-4D97-AF65-F5344CB8AC3E}">
        <p14:creationId xmlns:p14="http://schemas.microsoft.com/office/powerpoint/2010/main" val="5326494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271" name="Rectangle 11270">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838200" y="1641752"/>
            <a:ext cx="4391024" cy="1323439"/>
          </a:xfrm>
        </p:spPr>
        <p:txBody>
          <a:bodyPr vert="horz" lIns="91440" tIns="45720" rIns="91440" bIns="45720" rtlCol="0" anchor="t">
            <a:normAutofit/>
          </a:bodyPr>
          <a:lstStyle/>
          <a:p>
            <a:r>
              <a:rPr lang="en-US" sz="4000">
                <a:solidFill>
                  <a:schemeClr val="bg1"/>
                </a:solidFill>
              </a:rPr>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838200" y="3146400"/>
            <a:ext cx="4391024" cy="2862288"/>
          </a:xfrm>
        </p:spPr>
        <p:txBody>
          <a:bodyPr vert="horz" lIns="91440" tIns="45720" rIns="91440" bIns="45720" rtlCol="0">
            <a:normAutofit/>
          </a:bodyPr>
          <a:lstStyle/>
          <a:p>
            <a:r>
              <a:rPr lang="en-US" sz="2400">
                <a:solidFill>
                  <a:schemeClr val="bg1">
                    <a:alpha val="80000"/>
                  </a:schemeClr>
                </a:solidFill>
              </a:rPr>
              <a:t>Parliamentary Constitutional monarchy</a:t>
            </a:r>
          </a:p>
          <a:p>
            <a:r>
              <a:rPr lang="en-US" sz="2400">
                <a:solidFill>
                  <a:schemeClr val="bg1">
                    <a:alpha val="80000"/>
                  </a:schemeClr>
                </a:solidFill>
              </a:rPr>
              <a:t>Monarch: Mohammed VI</a:t>
            </a:r>
            <a:br>
              <a:rPr lang="en-US" sz="2400">
                <a:solidFill>
                  <a:schemeClr val="bg1">
                    <a:alpha val="80000"/>
                  </a:schemeClr>
                </a:solidFill>
              </a:rPr>
            </a:br>
            <a:r>
              <a:rPr lang="en-US" sz="2400">
                <a:solidFill>
                  <a:schemeClr val="bg1">
                    <a:alpha val="80000"/>
                  </a:schemeClr>
                </a:solidFill>
              </a:rPr>
              <a:t>Prime Minister: Saad-Eddine El Othmani (as of 2020)</a:t>
            </a:r>
          </a:p>
        </p:txBody>
      </p:sp>
      <p:pic>
        <p:nvPicPr>
          <p:cNvPr id="11266" name="Picture 2" descr="Rabat | national capital, Morocco | Britannica">
            <a:extLst>
              <a:ext uri="{FF2B5EF4-FFF2-40B4-BE49-F238E27FC236}">
                <a16:creationId xmlns:a16="http://schemas.microsoft.com/office/drawing/2014/main" id="{EC0E71D3-008E-2F7E-2635-F44904243267}"/>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55" r="14898" b="-3"/>
          <a:stretch/>
        </p:blipFill>
        <p:spPr bwMode="auto">
          <a:xfrm>
            <a:off x="6096000" y="841375"/>
            <a:ext cx="5260975" cy="4645025"/>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noFill/>
          <a:effectLst>
            <a:outerShdw blurRad="381000" dist="152400" dir="5400000" algn="t" rotWithShape="0">
              <a:prstClr val="black">
                <a:alpha val="10000"/>
              </a:prstClr>
            </a:outerShdw>
          </a:effectLst>
          <a:extLst>
            <a:ext uri="{909E8E84-426E-40DD-AFC4-6F175D3DCCD1}">
              <a14:hiddenFill xmlns:a14="http://schemas.microsoft.com/office/drawing/2010/main">
                <a:solidFill>
                  <a:srgbClr val="FFFFFF"/>
                </a:solidFill>
              </a14:hiddenFill>
            </a:ext>
          </a:extLst>
        </p:spPr>
      </p:pic>
      <p:grpSp>
        <p:nvGrpSpPr>
          <p:cNvPr id="11273" name="Group 11272">
            <a:extLst>
              <a:ext uri="{FF2B5EF4-FFF2-40B4-BE49-F238E27FC236}">
                <a16:creationId xmlns:a16="http://schemas.microsoft.com/office/drawing/2014/main" id="{23705FF7-CAB4-430F-A07B-AF2245F17F1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096000" y="4138312"/>
            <a:ext cx="5260975" cy="1410656"/>
            <a:chOff x="6096000" y="4138312"/>
            <a:chExt cx="5260975" cy="1410656"/>
          </a:xfrm>
        </p:grpSpPr>
        <p:sp>
          <p:nvSpPr>
            <p:cNvPr id="11274" name="Freeform: Shape 11273">
              <a:extLst>
                <a:ext uri="{FF2B5EF4-FFF2-40B4-BE49-F238E27FC236}">
                  <a16:creationId xmlns:a16="http://schemas.microsoft.com/office/drawing/2014/main" id="{6BFFE2ED-DBB9-4090-905D-1939650FC5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275" name="Freeform: Shape 11274">
              <a:extLst>
                <a:ext uri="{FF2B5EF4-FFF2-40B4-BE49-F238E27FC236}">
                  <a16:creationId xmlns:a16="http://schemas.microsoft.com/office/drawing/2014/main" id="{E4D1EC16-E672-4366-A091-73675BE548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42668874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9" name="Rectangle 1032">
            <a:extLst>
              <a:ext uri="{FF2B5EF4-FFF2-40B4-BE49-F238E27FC236}">
                <a16:creationId xmlns:a16="http://schemas.microsoft.com/office/drawing/2014/main" id="{F0DCC097-1DB8-4B6D-85D0-6FBA0E1CA4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0" name="Freeform: Shape 1034">
            <a:extLst>
              <a:ext uri="{FF2B5EF4-FFF2-40B4-BE49-F238E27FC236}">
                <a16:creationId xmlns:a16="http://schemas.microsoft.com/office/drawing/2014/main" id="{E0B58608-23C8-4441-994D-C6823EEE1D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2083506"/>
          </a:xfrm>
          <a:custGeom>
            <a:avLst/>
            <a:gdLst>
              <a:gd name="connsiteX0" fmla="*/ 0 w 12191999"/>
              <a:gd name="connsiteY0" fmla="*/ 0 h 2083506"/>
              <a:gd name="connsiteX1" fmla="*/ 9429748 w 12191999"/>
              <a:gd name="connsiteY1" fmla="*/ 0 h 2083506"/>
              <a:gd name="connsiteX2" fmla="*/ 9429748 w 12191999"/>
              <a:gd name="connsiteY2" fmla="*/ 1 h 2083506"/>
              <a:gd name="connsiteX3" fmla="*/ 12191999 w 12191999"/>
              <a:gd name="connsiteY3" fmla="*/ 1 h 2083506"/>
              <a:gd name="connsiteX4" fmla="*/ 12191999 w 12191999"/>
              <a:gd name="connsiteY4" fmla="*/ 1164372 h 2083506"/>
              <a:gd name="connsiteX5" fmla="*/ 12147852 w 12191999"/>
              <a:gd name="connsiteY5" fmla="*/ 1163783 h 2083506"/>
              <a:gd name="connsiteX6" fmla="*/ 11993604 w 12191999"/>
              <a:gd name="connsiteY6" fmla="*/ 1153496 h 2083506"/>
              <a:gd name="connsiteX7" fmla="*/ 11865319 w 12191999"/>
              <a:gd name="connsiteY7" fmla="*/ 1176624 h 2083506"/>
              <a:gd name="connsiteX8" fmla="*/ 11718353 w 12191999"/>
              <a:gd name="connsiteY8" fmla="*/ 1209136 h 2083506"/>
              <a:gd name="connsiteX9" fmla="*/ 11609067 w 12191999"/>
              <a:gd name="connsiteY9" fmla="*/ 1218512 h 2083506"/>
              <a:gd name="connsiteX10" fmla="*/ 11545958 w 12191999"/>
              <a:gd name="connsiteY10" fmla="*/ 1240430 h 2083506"/>
              <a:gd name="connsiteX11" fmla="*/ 11445770 w 12191999"/>
              <a:gd name="connsiteY11" fmla="*/ 1225780 h 2083506"/>
              <a:gd name="connsiteX12" fmla="*/ 11398842 w 12191999"/>
              <a:gd name="connsiteY12" fmla="*/ 1227250 h 2083506"/>
              <a:gd name="connsiteX13" fmla="*/ 11240093 w 12191999"/>
              <a:gd name="connsiteY13" fmla="*/ 1266797 h 2083506"/>
              <a:gd name="connsiteX14" fmla="*/ 11141364 w 12191999"/>
              <a:gd name="connsiteY14" fmla="*/ 1288059 h 2083506"/>
              <a:gd name="connsiteX15" fmla="*/ 11015396 w 12191999"/>
              <a:gd name="connsiteY15" fmla="*/ 1353104 h 2083506"/>
              <a:gd name="connsiteX16" fmla="*/ 10973905 w 12191999"/>
              <a:gd name="connsiteY16" fmla="*/ 1365109 h 2083506"/>
              <a:gd name="connsiteX17" fmla="*/ 10904858 w 12191999"/>
              <a:gd name="connsiteY17" fmla="*/ 1371966 h 2083506"/>
              <a:gd name="connsiteX18" fmla="*/ 10827883 w 12191999"/>
              <a:gd name="connsiteY18" fmla="*/ 1410270 h 2083506"/>
              <a:gd name="connsiteX19" fmla="*/ 10690996 w 12191999"/>
              <a:gd name="connsiteY19" fmla="*/ 1426394 h 2083506"/>
              <a:gd name="connsiteX20" fmla="*/ 10624461 w 12191999"/>
              <a:gd name="connsiteY20" fmla="*/ 1444283 h 2083506"/>
              <a:gd name="connsiteX21" fmla="*/ 10517208 w 12191999"/>
              <a:gd name="connsiteY21" fmla="*/ 1478947 h 2083506"/>
              <a:gd name="connsiteX22" fmla="*/ 10497937 w 12191999"/>
              <a:gd name="connsiteY22" fmla="*/ 1469831 h 2083506"/>
              <a:gd name="connsiteX23" fmla="*/ 10471201 w 12191999"/>
              <a:gd name="connsiteY23" fmla="*/ 1486037 h 2083506"/>
              <a:gd name="connsiteX24" fmla="*/ 10448263 w 12191999"/>
              <a:gd name="connsiteY24" fmla="*/ 1478223 h 2083506"/>
              <a:gd name="connsiteX25" fmla="*/ 10388089 w 12191999"/>
              <a:gd name="connsiteY25" fmla="*/ 1507175 h 2083506"/>
              <a:gd name="connsiteX26" fmla="*/ 10333720 w 12191999"/>
              <a:gd name="connsiteY26" fmla="*/ 1515848 h 2083506"/>
              <a:gd name="connsiteX27" fmla="*/ 10104338 w 12191999"/>
              <a:gd name="connsiteY27" fmla="*/ 1569424 h 2083506"/>
              <a:gd name="connsiteX28" fmla="*/ 9910445 w 12191999"/>
              <a:gd name="connsiteY28" fmla="*/ 1632275 h 2083506"/>
              <a:gd name="connsiteX29" fmla="*/ 9770872 w 12191999"/>
              <a:gd name="connsiteY29" fmla="*/ 1688088 h 2083506"/>
              <a:gd name="connsiteX30" fmla="*/ 9733849 w 12191999"/>
              <a:gd name="connsiteY30" fmla="*/ 1700034 h 2083506"/>
              <a:gd name="connsiteX31" fmla="*/ 9703714 w 12191999"/>
              <a:gd name="connsiteY31" fmla="*/ 1730093 h 2083506"/>
              <a:gd name="connsiteX32" fmla="*/ 9698351 w 12191999"/>
              <a:gd name="connsiteY32" fmla="*/ 1730377 h 2083506"/>
              <a:gd name="connsiteX33" fmla="*/ 9632895 w 12191999"/>
              <a:gd name="connsiteY33" fmla="*/ 1736363 h 2083506"/>
              <a:gd name="connsiteX34" fmla="*/ 9569107 w 12191999"/>
              <a:gd name="connsiteY34" fmla="*/ 1741010 h 2083506"/>
              <a:gd name="connsiteX35" fmla="*/ 9536451 w 12191999"/>
              <a:gd name="connsiteY35" fmla="*/ 1755120 h 2083506"/>
              <a:gd name="connsiteX36" fmla="*/ 9529385 w 12191999"/>
              <a:gd name="connsiteY36" fmla="*/ 1757515 h 2083506"/>
              <a:gd name="connsiteX37" fmla="*/ 9498527 w 12191999"/>
              <a:gd name="connsiteY37" fmla="*/ 1753117 h 2083506"/>
              <a:gd name="connsiteX38" fmla="*/ 9436642 w 12191999"/>
              <a:gd name="connsiteY38" fmla="*/ 1755478 h 2083506"/>
              <a:gd name="connsiteX39" fmla="*/ 9429748 w 12191999"/>
              <a:gd name="connsiteY39" fmla="*/ 1756317 h 2083506"/>
              <a:gd name="connsiteX40" fmla="*/ 9429748 w 12191999"/>
              <a:gd name="connsiteY40" fmla="*/ 1768745 h 2083506"/>
              <a:gd name="connsiteX41" fmla="*/ 9425802 w 12191999"/>
              <a:gd name="connsiteY41" fmla="*/ 1769273 h 2083506"/>
              <a:gd name="connsiteX42" fmla="*/ 9349763 w 12191999"/>
              <a:gd name="connsiteY42" fmla="*/ 1776107 h 2083506"/>
              <a:gd name="connsiteX43" fmla="*/ 9256503 w 12191999"/>
              <a:gd name="connsiteY43" fmla="*/ 1800699 h 2083506"/>
              <a:gd name="connsiteX44" fmla="*/ 9222873 w 12191999"/>
              <a:gd name="connsiteY44" fmla="*/ 1803003 h 2083506"/>
              <a:gd name="connsiteX45" fmla="*/ 9224095 w 12191999"/>
              <a:gd name="connsiteY45" fmla="*/ 1807355 h 2083506"/>
              <a:gd name="connsiteX46" fmla="*/ 9211603 w 12191999"/>
              <a:gd name="connsiteY46" fmla="*/ 1807675 h 2083506"/>
              <a:gd name="connsiteX47" fmla="*/ 9183719 w 12191999"/>
              <a:gd name="connsiteY47" fmla="*/ 1807781 h 2083506"/>
              <a:gd name="connsiteX48" fmla="*/ 9100221 w 12191999"/>
              <a:gd name="connsiteY48" fmla="*/ 1808989 h 2083506"/>
              <a:gd name="connsiteX49" fmla="*/ 9077439 w 12191999"/>
              <a:gd name="connsiteY49" fmla="*/ 1817333 h 2083506"/>
              <a:gd name="connsiteX50" fmla="*/ 9055889 w 12191999"/>
              <a:gd name="connsiteY50" fmla="*/ 1817464 h 2083506"/>
              <a:gd name="connsiteX51" fmla="*/ 8930912 w 12191999"/>
              <a:gd name="connsiteY51" fmla="*/ 1828648 h 2083506"/>
              <a:gd name="connsiteX52" fmla="*/ 8913729 w 12191999"/>
              <a:gd name="connsiteY52" fmla="*/ 1829483 h 2083506"/>
              <a:gd name="connsiteX53" fmla="*/ 8904423 w 12191999"/>
              <a:gd name="connsiteY53" fmla="*/ 1833234 h 2083506"/>
              <a:gd name="connsiteX54" fmla="*/ 8871099 w 12191999"/>
              <a:gd name="connsiteY54" fmla="*/ 1833979 h 2083506"/>
              <a:gd name="connsiteX55" fmla="*/ 8869557 w 12191999"/>
              <a:gd name="connsiteY55" fmla="*/ 1836113 h 2083506"/>
              <a:gd name="connsiteX56" fmla="*/ 8760021 w 12191999"/>
              <a:gd name="connsiteY56" fmla="*/ 1854442 h 2083506"/>
              <a:gd name="connsiteX57" fmla="*/ 8741254 w 12191999"/>
              <a:gd name="connsiteY57" fmla="*/ 1857469 h 2083506"/>
              <a:gd name="connsiteX58" fmla="*/ 8725039 w 12191999"/>
              <a:gd name="connsiteY58" fmla="*/ 1856552 h 2083506"/>
              <a:gd name="connsiteX59" fmla="*/ 8635265 w 12191999"/>
              <a:gd name="connsiteY59" fmla="*/ 1859168 h 2083506"/>
              <a:gd name="connsiteX60" fmla="*/ 8613911 w 12191999"/>
              <a:gd name="connsiteY60" fmla="*/ 1857561 h 2083506"/>
              <a:gd name="connsiteX61" fmla="*/ 8604931 w 12191999"/>
              <a:gd name="connsiteY61" fmla="*/ 1854170 h 2083506"/>
              <a:gd name="connsiteX62" fmla="*/ 8570171 w 12191999"/>
              <a:gd name="connsiteY62" fmla="*/ 1860579 h 2083506"/>
              <a:gd name="connsiteX63" fmla="*/ 8516537 w 12191999"/>
              <a:gd name="connsiteY63" fmla="*/ 1864971 h 2083506"/>
              <a:gd name="connsiteX64" fmla="*/ 8491046 w 12191999"/>
              <a:gd name="connsiteY64" fmla="*/ 1868141 h 2083506"/>
              <a:gd name="connsiteX65" fmla="*/ 8470478 w 12191999"/>
              <a:gd name="connsiteY65" fmla="*/ 1866216 h 2083506"/>
              <a:gd name="connsiteX66" fmla="*/ 8353433 w 12191999"/>
              <a:gd name="connsiteY66" fmla="*/ 1865729 h 2083506"/>
              <a:gd name="connsiteX67" fmla="*/ 8347675 w 12191999"/>
              <a:gd name="connsiteY67" fmla="*/ 1865075 h 2083506"/>
              <a:gd name="connsiteX68" fmla="*/ 8343939 w 12191999"/>
              <a:gd name="connsiteY68" fmla="*/ 1865677 h 2083506"/>
              <a:gd name="connsiteX69" fmla="*/ 8221566 w 12191999"/>
              <a:gd name="connsiteY69" fmla="*/ 1881148 h 2083506"/>
              <a:gd name="connsiteX70" fmla="*/ 8066095 w 12191999"/>
              <a:gd name="connsiteY70" fmla="*/ 1919902 h 2083506"/>
              <a:gd name="connsiteX71" fmla="*/ 8044849 w 12191999"/>
              <a:gd name="connsiteY71" fmla="*/ 1916308 h 2083506"/>
              <a:gd name="connsiteX72" fmla="*/ 8041142 w 12191999"/>
              <a:gd name="connsiteY72" fmla="*/ 1915506 h 2083506"/>
              <a:gd name="connsiteX73" fmla="*/ 8022159 w 12191999"/>
              <a:gd name="connsiteY73" fmla="*/ 1911521 h 2083506"/>
              <a:gd name="connsiteX74" fmla="*/ 7944932 w 12191999"/>
              <a:gd name="connsiteY74" fmla="*/ 1917265 h 2083506"/>
              <a:gd name="connsiteX75" fmla="*/ 7879011 w 12191999"/>
              <a:gd name="connsiteY75" fmla="*/ 1928570 h 2083506"/>
              <a:gd name="connsiteX76" fmla="*/ 7865529 w 12191999"/>
              <a:gd name="connsiteY76" fmla="*/ 1934399 h 2083506"/>
              <a:gd name="connsiteX77" fmla="*/ 7774801 w 12191999"/>
              <a:gd name="connsiteY77" fmla="*/ 1947969 h 2083506"/>
              <a:gd name="connsiteX78" fmla="*/ 7748398 w 12191999"/>
              <a:gd name="connsiteY78" fmla="*/ 1955982 h 2083506"/>
              <a:gd name="connsiteX79" fmla="*/ 7740684 w 12191999"/>
              <a:gd name="connsiteY79" fmla="*/ 1955717 h 2083506"/>
              <a:gd name="connsiteX80" fmla="*/ 7712976 w 12191999"/>
              <a:gd name="connsiteY80" fmla="*/ 1960442 h 2083506"/>
              <a:gd name="connsiteX81" fmla="*/ 7699956 w 12191999"/>
              <a:gd name="connsiteY81" fmla="*/ 1966104 h 2083506"/>
              <a:gd name="connsiteX82" fmla="*/ 7684158 w 12191999"/>
              <a:gd name="connsiteY82" fmla="*/ 1962927 h 2083506"/>
              <a:gd name="connsiteX83" fmla="*/ 7643109 w 12191999"/>
              <a:gd name="connsiteY83" fmla="*/ 1964400 h 2083506"/>
              <a:gd name="connsiteX84" fmla="*/ 7630180 w 12191999"/>
              <a:gd name="connsiteY84" fmla="*/ 1970266 h 2083506"/>
              <a:gd name="connsiteX85" fmla="*/ 7609131 w 12191999"/>
              <a:gd name="connsiteY85" fmla="*/ 1971774 h 2083506"/>
              <a:gd name="connsiteX86" fmla="*/ 7555555 w 12191999"/>
              <a:gd name="connsiteY86" fmla="*/ 1969491 h 2083506"/>
              <a:gd name="connsiteX87" fmla="*/ 7520919 w 12191999"/>
              <a:gd name="connsiteY87" fmla="*/ 1970177 h 2083506"/>
              <a:gd name="connsiteX88" fmla="*/ 7456258 w 12191999"/>
              <a:gd name="connsiteY88" fmla="*/ 1960468 h 2083506"/>
              <a:gd name="connsiteX89" fmla="*/ 7393047 w 12191999"/>
              <a:gd name="connsiteY89" fmla="*/ 1952408 h 2083506"/>
              <a:gd name="connsiteX90" fmla="*/ 7199912 w 12191999"/>
              <a:gd name="connsiteY90" fmla="*/ 1959913 h 2083506"/>
              <a:gd name="connsiteX91" fmla="*/ 7146774 w 12191999"/>
              <a:gd name="connsiteY91" fmla="*/ 1956641 h 2083506"/>
              <a:gd name="connsiteX92" fmla="*/ 7122244 w 12191999"/>
              <a:gd name="connsiteY92" fmla="*/ 1953891 h 2083506"/>
              <a:gd name="connsiteX93" fmla="*/ 7032241 w 12191999"/>
              <a:gd name="connsiteY93" fmla="*/ 1962723 h 2083506"/>
              <a:gd name="connsiteX94" fmla="*/ 6941492 w 12191999"/>
              <a:gd name="connsiteY94" fmla="*/ 1976868 h 2083506"/>
              <a:gd name="connsiteX95" fmla="*/ 6906514 w 12191999"/>
              <a:gd name="connsiteY95" fmla="*/ 1968589 h 2083506"/>
              <a:gd name="connsiteX96" fmla="*/ 6826395 w 12191999"/>
              <a:gd name="connsiteY96" fmla="*/ 1974141 h 2083506"/>
              <a:gd name="connsiteX97" fmla="*/ 6716431 w 12191999"/>
              <a:gd name="connsiteY97" fmla="*/ 2004297 h 2083506"/>
              <a:gd name="connsiteX98" fmla="*/ 6569607 w 12191999"/>
              <a:gd name="connsiteY98" fmla="*/ 2015496 h 2083506"/>
              <a:gd name="connsiteX99" fmla="*/ 6561430 w 12191999"/>
              <a:gd name="connsiteY99" fmla="*/ 2020996 h 2083506"/>
              <a:gd name="connsiteX100" fmla="*/ 6549371 w 12191999"/>
              <a:gd name="connsiteY100" fmla="*/ 2024747 h 2083506"/>
              <a:gd name="connsiteX101" fmla="*/ 6547040 w 12191999"/>
              <a:gd name="connsiteY101" fmla="*/ 2024474 h 2083506"/>
              <a:gd name="connsiteX102" fmla="*/ 6530482 w 12191999"/>
              <a:gd name="connsiteY102" fmla="*/ 2026659 h 2083506"/>
              <a:gd name="connsiteX103" fmla="*/ 6528565 w 12191999"/>
              <a:gd name="connsiteY103" fmla="*/ 2028600 h 2083506"/>
              <a:gd name="connsiteX104" fmla="*/ 6517741 w 12191999"/>
              <a:gd name="connsiteY104" fmla="*/ 2030558 h 2083506"/>
              <a:gd name="connsiteX105" fmla="*/ 6497855 w 12191999"/>
              <a:gd name="connsiteY105" fmla="*/ 2035650 h 2083506"/>
              <a:gd name="connsiteX106" fmla="*/ 6492785 w 12191999"/>
              <a:gd name="connsiteY106" fmla="*/ 2035444 h 2083506"/>
              <a:gd name="connsiteX107" fmla="*/ 6460692 w 12191999"/>
              <a:gd name="connsiteY107" fmla="*/ 2041321 h 2083506"/>
              <a:gd name="connsiteX108" fmla="*/ 6459609 w 12191999"/>
              <a:gd name="connsiteY108" fmla="*/ 2040851 h 2083506"/>
              <a:gd name="connsiteX109" fmla="*/ 6447765 w 12191999"/>
              <a:gd name="connsiteY109" fmla="*/ 2040102 h 2083506"/>
              <a:gd name="connsiteX110" fmla="*/ 6426590 w 12191999"/>
              <a:gd name="connsiteY110" fmla="*/ 2039928 h 2083506"/>
              <a:gd name="connsiteX111" fmla="*/ 6401693 w 12191999"/>
              <a:gd name="connsiteY111" fmla="*/ 2033537 h 2083506"/>
              <a:gd name="connsiteX112" fmla="*/ 6387141 w 12191999"/>
              <a:gd name="connsiteY112" fmla="*/ 2033161 h 2083506"/>
              <a:gd name="connsiteX113" fmla="*/ 6357846 w 12191999"/>
              <a:gd name="connsiteY113" fmla="*/ 2036782 h 2083506"/>
              <a:gd name="connsiteX114" fmla="*/ 6342914 w 12191999"/>
              <a:gd name="connsiteY114" fmla="*/ 2037585 h 2083506"/>
              <a:gd name="connsiteX115" fmla="*/ 6336300 w 12191999"/>
              <a:gd name="connsiteY115" fmla="*/ 2038781 h 2083506"/>
              <a:gd name="connsiteX116" fmla="*/ 6317178 w 12191999"/>
              <a:gd name="connsiteY116" fmla="*/ 2038968 h 2083506"/>
              <a:gd name="connsiteX117" fmla="*/ 6161427 w 12191999"/>
              <a:gd name="connsiteY117" fmla="*/ 2047338 h 2083506"/>
              <a:gd name="connsiteX118" fmla="*/ 6097339 w 12191999"/>
              <a:gd name="connsiteY118" fmla="*/ 2082438 h 2083506"/>
              <a:gd name="connsiteX119" fmla="*/ 6079059 w 12191999"/>
              <a:gd name="connsiteY119" fmla="*/ 2081299 h 2083506"/>
              <a:gd name="connsiteX120" fmla="*/ 5998439 w 12191999"/>
              <a:gd name="connsiteY120" fmla="*/ 2070958 h 2083506"/>
              <a:gd name="connsiteX121" fmla="*/ 5904290 w 12191999"/>
              <a:gd name="connsiteY121" fmla="*/ 2070255 h 2083506"/>
              <a:gd name="connsiteX122" fmla="*/ 5814867 w 12191999"/>
              <a:gd name="connsiteY122" fmla="*/ 2079032 h 2083506"/>
              <a:gd name="connsiteX123" fmla="*/ 5725743 w 12191999"/>
              <a:gd name="connsiteY123" fmla="*/ 2070558 h 2083506"/>
              <a:gd name="connsiteX124" fmla="*/ 5650546 w 12191999"/>
              <a:gd name="connsiteY124" fmla="*/ 2052412 h 2083506"/>
              <a:gd name="connsiteX125" fmla="*/ 5581284 w 12191999"/>
              <a:gd name="connsiteY125" fmla="*/ 2023175 h 2083506"/>
              <a:gd name="connsiteX126" fmla="*/ 5572593 w 12191999"/>
              <a:gd name="connsiteY126" fmla="*/ 2018391 h 2083506"/>
              <a:gd name="connsiteX127" fmla="*/ 5548580 w 12191999"/>
              <a:gd name="connsiteY127" fmla="*/ 2016951 h 2083506"/>
              <a:gd name="connsiteX128" fmla="*/ 5471173 w 12191999"/>
              <a:gd name="connsiteY128" fmla="*/ 2018786 h 2083506"/>
              <a:gd name="connsiteX129" fmla="*/ 5340320 w 12191999"/>
              <a:gd name="connsiteY129" fmla="*/ 2037611 h 2083506"/>
              <a:gd name="connsiteX130" fmla="*/ 5254376 w 12191999"/>
              <a:gd name="connsiteY130" fmla="*/ 2042928 h 2083506"/>
              <a:gd name="connsiteX131" fmla="*/ 5258035 w 12191999"/>
              <a:gd name="connsiteY131" fmla="*/ 2035649 h 2083506"/>
              <a:gd name="connsiteX132" fmla="*/ 5230622 w 12191999"/>
              <a:gd name="connsiteY132" fmla="*/ 2024576 h 2083506"/>
              <a:gd name="connsiteX133" fmla="*/ 5026203 w 12191999"/>
              <a:gd name="connsiteY133" fmla="*/ 2030162 h 2083506"/>
              <a:gd name="connsiteX134" fmla="*/ 4973988 w 12191999"/>
              <a:gd name="connsiteY134" fmla="*/ 2026668 h 2083506"/>
              <a:gd name="connsiteX135" fmla="*/ 4928030 w 12191999"/>
              <a:gd name="connsiteY135" fmla="*/ 2033642 h 2083506"/>
              <a:gd name="connsiteX136" fmla="*/ 4908970 w 12191999"/>
              <a:gd name="connsiteY136" fmla="*/ 2030033 h 2083506"/>
              <a:gd name="connsiteX137" fmla="*/ 4905679 w 12191999"/>
              <a:gd name="connsiteY137" fmla="*/ 2029300 h 2083506"/>
              <a:gd name="connsiteX138" fmla="*/ 4892525 w 12191999"/>
              <a:gd name="connsiteY138" fmla="*/ 2028768 h 2083506"/>
              <a:gd name="connsiteX139" fmla="*/ 4888818 w 12191999"/>
              <a:gd name="connsiteY139" fmla="*/ 2025619 h 2083506"/>
              <a:gd name="connsiteX140" fmla="*/ 4869018 w 12191999"/>
              <a:gd name="connsiteY140" fmla="*/ 2022668 h 2083506"/>
              <a:gd name="connsiteX141" fmla="*/ 4844804 w 12191999"/>
              <a:gd name="connsiteY141" fmla="*/ 2022527 h 2083506"/>
              <a:gd name="connsiteX142" fmla="*/ 4758778 w 12191999"/>
              <a:gd name="connsiteY142" fmla="*/ 2021694 h 2083506"/>
              <a:gd name="connsiteX143" fmla="*/ 4744748 w 12191999"/>
              <a:gd name="connsiteY143" fmla="*/ 2023396 h 2083506"/>
              <a:gd name="connsiteX144" fmla="*/ 4698956 w 12191999"/>
              <a:gd name="connsiteY144" fmla="*/ 2020558 h 2083506"/>
              <a:gd name="connsiteX145" fmla="*/ 4658147 w 12191999"/>
              <a:gd name="connsiteY145" fmla="*/ 2019920 h 2083506"/>
              <a:gd name="connsiteX146" fmla="*/ 4631706 w 12191999"/>
              <a:gd name="connsiteY146" fmla="*/ 2021274 h 2083506"/>
              <a:gd name="connsiteX147" fmla="*/ 4624776 w 12191999"/>
              <a:gd name="connsiteY147" fmla="*/ 2020152 h 2083506"/>
              <a:gd name="connsiteX148" fmla="*/ 4598150 w 12191999"/>
              <a:gd name="connsiteY148" fmla="*/ 2019429 h 2083506"/>
              <a:gd name="connsiteX149" fmla="*/ 4584588 w 12191999"/>
              <a:gd name="connsiteY149" fmla="*/ 2021092 h 2083506"/>
              <a:gd name="connsiteX150" fmla="*/ 4571203 w 12191999"/>
              <a:gd name="connsiteY150" fmla="*/ 2017263 h 2083506"/>
              <a:gd name="connsiteX151" fmla="*/ 4567930 w 12191999"/>
              <a:gd name="connsiteY151" fmla="*/ 2014458 h 2083506"/>
              <a:gd name="connsiteX152" fmla="*/ 4548984 w 12191999"/>
              <a:gd name="connsiteY152" fmla="*/ 2015717 h 2083506"/>
              <a:gd name="connsiteX153" fmla="*/ 4533451 w 12191999"/>
              <a:gd name="connsiteY153" fmla="*/ 2012976 h 2083506"/>
              <a:gd name="connsiteX154" fmla="*/ 4519910 w 12191999"/>
              <a:gd name="connsiteY154" fmla="*/ 2014768 h 2083506"/>
              <a:gd name="connsiteX155" fmla="*/ 4514290 w 12191999"/>
              <a:gd name="connsiteY155" fmla="*/ 2014364 h 2083506"/>
              <a:gd name="connsiteX156" fmla="*/ 4500320 w 12191999"/>
              <a:gd name="connsiteY156" fmla="*/ 2013007 h 2083506"/>
              <a:gd name="connsiteX157" fmla="*/ 4476219 w 12191999"/>
              <a:gd name="connsiteY157" fmla="*/ 2009993 h 2083506"/>
              <a:gd name="connsiteX158" fmla="*/ 4468701 w 12191999"/>
              <a:gd name="connsiteY158" fmla="*/ 2009574 h 2083506"/>
              <a:gd name="connsiteX159" fmla="*/ 4452333 w 12191999"/>
              <a:gd name="connsiteY159" fmla="*/ 2004964 h 2083506"/>
              <a:gd name="connsiteX160" fmla="*/ 4420644 w 12191999"/>
              <a:gd name="connsiteY160" fmla="*/ 2001021 h 2083506"/>
              <a:gd name="connsiteX161" fmla="*/ 4364856 w 12191999"/>
              <a:gd name="connsiteY161" fmla="*/ 1987267 h 2083506"/>
              <a:gd name="connsiteX162" fmla="*/ 4332062 w 12191999"/>
              <a:gd name="connsiteY162" fmla="*/ 1980703 h 2083506"/>
              <a:gd name="connsiteX163" fmla="*/ 4309876 w 12191999"/>
              <a:gd name="connsiteY163" fmla="*/ 1974653 h 2083506"/>
              <a:gd name="connsiteX164" fmla="*/ 4244391 w 12191999"/>
              <a:gd name="connsiteY164" fmla="*/ 1966109 h 2083506"/>
              <a:gd name="connsiteX165" fmla="*/ 4132071 w 12191999"/>
              <a:gd name="connsiteY165" fmla="*/ 1954813 h 2083506"/>
              <a:gd name="connsiteX166" fmla="*/ 4109069 w 12191999"/>
              <a:gd name="connsiteY166" fmla="*/ 1951778 h 2083506"/>
              <a:gd name="connsiteX167" fmla="*/ 4092908 w 12191999"/>
              <a:gd name="connsiteY167" fmla="*/ 1946662 h 2083506"/>
              <a:gd name="connsiteX168" fmla="*/ 4092306 w 12191999"/>
              <a:gd name="connsiteY168" fmla="*/ 1943291 h 2083506"/>
              <a:gd name="connsiteX169" fmla="*/ 4080234 w 12191999"/>
              <a:gd name="connsiteY169" fmla="*/ 1941219 h 2083506"/>
              <a:gd name="connsiteX170" fmla="*/ 4077778 w 12191999"/>
              <a:gd name="connsiteY170" fmla="*/ 1940145 h 2083506"/>
              <a:gd name="connsiteX171" fmla="*/ 4062936 w 12191999"/>
              <a:gd name="connsiteY171" fmla="*/ 1934506 h 2083506"/>
              <a:gd name="connsiteX172" fmla="*/ 4012506 w 12191999"/>
              <a:gd name="connsiteY172" fmla="*/ 1935475 h 2083506"/>
              <a:gd name="connsiteX173" fmla="*/ 3965880 w 12191999"/>
              <a:gd name="connsiteY173" fmla="*/ 1925968 h 2083506"/>
              <a:gd name="connsiteX174" fmla="*/ 3765338 w 12191999"/>
              <a:gd name="connsiteY174" fmla="*/ 1906649 h 2083506"/>
              <a:gd name="connsiteX175" fmla="*/ 3749493 w 12191999"/>
              <a:gd name="connsiteY175" fmla="*/ 1893071 h 2083506"/>
              <a:gd name="connsiteX176" fmla="*/ 3672704 w 12191999"/>
              <a:gd name="connsiteY176" fmla="*/ 1881383 h 2083506"/>
              <a:gd name="connsiteX177" fmla="*/ 3530082 w 12191999"/>
              <a:gd name="connsiteY177" fmla="*/ 1883187 h 2083506"/>
              <a:gd name="connsiteX178" fmla="*/ 3387664 w 12191999"/>
              <a:gd name="connsiteY178" fmla="*/ 1862579 h 2083506"/>
              <a:gd name="connsiteX179" fmla="*/ 3371681 w 12191999"/>
              <a:gd name="connsiteY179" fmla="*/ 1865293 h 2083506"/>
              <a:gd name="connsiteX180" fmla="*/ 3355305 w 12191999"/>
              <a:gd name="connsiteY180" fmla="*/ 1865842 h 2083506"/>
              <a:gd name="connsiteX181" fmla="*/ 3353790 w 12191999"/>
              <a:gd name="connsiteY181" fmla="*/ 1865158 h 2083506"/>
              <a:gd name="connsiteX182" fmla="*/ 3336210 w 12191999"/>
              <a:gd name="connsiteY182" fmla="*/ 1863564 h 2083506"/>
              <a:gd name="connsiteX183" fmla="*/ 3331381 w 12191999"/>
              <a:gd name="connsiteY183" fmla="*/ 1864716 h 2083506"/>
              <a:gd name="connsiteX184" fmla="*/ 3319012 w 12191999"/>
              <a:gd name="connsiteY184" fmla="*/ 1864093 h 2083506"/>
              <a:gd name="connsiteX185" fmla="*/ 3293818 w 12191999"/>
              <a:gd name="connsiteY185" fmla="*/ 1864135 h 2083506"/>
              <a:gd name="connsiteX186" fmla="*/ 3289881 w 12191999"/>
              <a:gd name="connsiteY186" fmla="*/ 1862954 h 2083506"/>
              <a:gd name="connsiteX187" fmla="*/ 3253090 w 12191999"/>
              <a:gd name="connsiteY187" fmla="*/ 1861164 h 2083506"/>
              <a:gd name="connsiteX188" fmla="*/ 3252949 w 12191999"/>
              <a:gd name="connsiteY188" fmla="*/ 1860574 h 2083506"/>
              <a:gd name="connsiteX189" fmla="*/ 3244187 w 12191999"/>
              <a:gd name="connsiteY189" fmla="*/ 1857604 h 2083506"/>
              <a:gd name="connsiteX190" fmla="*/ 3246570 w 12191999"/>
              <a:gd name="connsiteY190" fmla="*/ 1852946 h 2083506"/>
              <a:gd name="connsiteX191" fmla="*/ 3237810 w 12191999"/>
              <a:gd name="connsiteY191" fmla="*/ 1853064 h 2083506"/>
              <a:gd name="connsiteX192" fmla="*/ 3230822 w 12191999"/>
              <a:gd name="connsiteY192" fmla="*/ 1855474 h 2083506"/>
              <a:gd name="connsiteX193" fmla="*/ 3136549 w 12191999"/>
              <a:gd name="connsiteY193" fmla="*/ 1874037 h 2083506"/>
              <a:gd name="connsiteX194" fmla="*/ 2845754 w 12191999"/>
              <a:gd name="connsiteY194" fmla="*/ 1910932 h 2083506"/>
              <a:gd name="connsiteX195" fmla="*/ 2786878 w 12191999"/>
              <a:gd name="connsiteY195" fmla="*/ 1917162 h 2083506"/>
              <a:gd name="connsiteX196" fmla="*/ 2725298 w 12191999"/>
              <a:gd name="connsiteY196" fmla="*/ 1912340 h 2083506"/>
              <a:gd name="connsiteX197" fmla="*/ 2697754 w 12191999"/>
              <a:gd name="connsiteY197" fmla="*/ 1914863 h 2083506"/>
              <a:gd name="connsiteX198" fmla="*/ 2568063 w 12191999"/>
              <a:gd name="connsiteY198" fmla="*/ 1936283 h 2083506"/>
              <a:gd name="connsiteX199" fmla="*/ 2489784 w 12191999"/>
              <a:gd name="connsiteY199" fmla="*/ 1943720 h 2083506"/>
              <a:gd name="connsiteX200" fmla="*/ 2458978 w 12191999"/>
              <a:gd name="connsiteY200" fmla="*/ 1938095 h 2083506"/>
              <a:gd name="connsiteX201" fmla="*/ 2318712 w 12191999"/>
              <a:gd name="connsiteY201" fmla="*/ 1934474 h 2083506"/>
              <a:gd name="connsiteX202" fmla="*/ 2268709 w 12191999"/>
              <a:gd name="connsiteY202" fmla="*/ 1940521 h 2083506"/>
              <a:gd name="connsiteX203" fmla="*/ 2264080 w 12191999"/>
              <a:gd name="connsiteY203" fmla="*/ 1941232 h 2083506"/>
              <a:gd name="connsiteX204" fmla="*/ 2254684 w 12191999"/>
              <a:gd name="connsiteY204" fmla="*/ 1943524 h 2083506"/>
              <a:gd name="connsiteX205" fmla="*/ 2252523 w 12191999"/>
              <a:gd name="connsiteY205" fmla="*/ 1943004 h 2083506"/>
              <a:gd name="connsiteX206" fmla="*/ 2173350 w 12191999"/>
              <a:gd name="connsiteY206" fmla="*/ 1929202 h 2083506"/>
              <a:gd name="connsiteX207" fmla="*/ 2155266 w 12191999"/>
              <a:gd name="connsiteY207" fmla="*/ 1920267 h 2083506"/>
              <a:gd name="connsiteX208" fmla="*/ 2091013 w 12191999"/>
              <a:gd name="connsiteY208" fmla="*/ 1914631 h 2083506"/>
              <a:gd name="connsiteX209" fmla="*/ 2030712 w 12191999"/>
              <a:gd name="connsiteY209" fmla="*/ 1897690 h 2083506"/>
              <a:gd name="connsiteX210" fmla="*/ 1908838 w 12191999"/>
              <a:gd name="connsiteY210" fmla="*/ 1892222 h 2083506"/>
              <a:gd name="connsiteX211" fmla="*/ 1877796 w 12191999"/>
              <a:gd name="connsiteY211" fmla="*/ 1883887 h 2083506"/>
              <a:gd name="connsiteX212" fmla="*/ 1875824 w 12191999"/>
              <a:gd name="connsiteY212" fmla="*/ 1879265 h 2083506"/>
              <a:gd name="connsiteX213" fmla="*/ 1823048 w 12191999"/>
              <a:gd name="connsiteY213" fmla="*/ 1881064 h 2083506"/>
              <a:gd name="connsiteX214" fmla="*/ 1765736 w 12191999"/>
              <a:gd name="connsiteY214" fmla="*/ 1856578 h 2083506"/>
              <a:gd name="connsiteX215" fmla="*/ 1725669 w 12191999"/>
              <a:gd name="connsiteY215" fmla="*/ 1833744 h 2083506"/>
              <a:gd name="connsiteX216" fmla="*/ 1725216 w 12191999"/>
              <a:gd name="connsiteY216" fmla="*/ 1829447 h 2083506"/>
              <a:gd name="connsiteX217" fmla="*/ 1721485 w 12191999"/>
              <a:gd name="connsiteY217" fmla="*/ 1828960 h 2083506"/>
              <a:gd name="connsiteX218" fmla="*/ 1717786 w 12191999"/>
              <a:gd name="connsiteY218" fmla="*/ 1832224 h 2083506"/>
              <a:gd name="connsiteX219" fmla="*/ 1689907 w 12191999"/>
              <a:gd name="connsiteY219" fmla="*/ 1825425 h 2083506"/>
              <a:gd name="connsiteX220" fmla="*/ 1688093 w 12191999"/>
              <a:gd name="connsiteY220" fmla="*/ 1817391 h 2083506"/>
              <a:gd name="connsiteX221" fmla="*/ 1496789 w 12191999"/>
              <a:gd name="connsiteY221" fmla="*/ 1805297 h 2083506"/>
              <a:gd name="connsiteX222" fmla="*/ 1392839 w 12191999"/>
              <a:gd name="connsiteY222" fmla="*/ 1758649 h 2083506"/>
              <a:gd name="connsiteX223" fmla="*/ 1360872 w 12191999"/>
              <a:gd name="connsiteY223" fmla="*/ 1752441 h 2083506"/>
              <a:gd name="connsiteX224" fmla="*/ 1313885 w 12191999"/>
              <a:gd name="connsiteY224" fmla="*/ 1731785 h 2083506"/>
              <a:gd name="connsiteX225" fmla="*/ 1247665 w 12191999"/>
              <a:gd name="connsiteY225" fmla="*/ 1727765 h 2083506"/>
              <a:gd name="connsiteX226" fmla="*/ 1196850 w 12191999"/>
              <a:gd name="connsiteY226" fmla="*/ 1729622 h 2083506"/>
              <a:gd name="connsiteX227" fmla="*/ 1168728 w 12191999"/>
              <a:gd name="connsiteY227" fmla="*/ 1728550 h 2083506"/>
              <a:gd name="connsiteX228" fmla="*/ 1096918 w 12191999"/>
              <a:gd name="connsiteY228" fmla="*/ 1721485 h 2083506"/>
              <a:gd name="connsiteX229" fmla="*/ 1094082 w 12191999"/>
              <a:gd name="connsiteY229" fmla="*/ 1720113 h 2083506"/>
              <a:gd name="connsiteX230" fmla="*/ 1040782 w 12191999"/>
              <a:gd name="connsiteY230" fmla="*/ 1721762 h 2083506"/>
              <a:gd name="connsiteX231" fmla="*/ 955980 w 12191999"/>
              <a:gd name="connsiteY231" fmla="*/ 1719289 h 2083506"/>
              <a:gd name="connsiteX232" fmla="*/ 926108 w 12191999"/>
              <a:gd name="connsiteY232" fmla="*/ 1715917 h 2083506"/>
              <a:gd name="connsiteX233" fmla="*/ 876049 w 12191999"/>
              <a:gd name="connsiteY233" fmla="*/ 1710422 h 2083506"/>
              <a:gd name="connsiteX234" fmla="*/ 839194 w 12191999"/>
              <a:gd name="connsiteY234" fmla="*/ 1700176 h 2083506"/>
              <a:gd name="connsiteX235" fmla="*/ 797112 w 12191999"/>
              <a:gd name="connsiteY235" fmla="*/ 1698014 h 2083506"/>
              <a:gd name="connsiteX236" fmla="*/ 786610 w 12191999"/>
              <a:gd name="connsiteY236" fmla="*/ 1705455 h 2083506"/>
              <a:gd name="connsiteX237" fmla="*/ 741833 w 12191999"/>
              <a:gd name="connsiteY237" fmla="*/ 1700566 h 2083506"/>
              <a:gd name="connsiteX238" fmla="*/ 673985 w 12191999"/>
              <a:gd name="connsiteY238" fmla="*/ 1692278 h 2083506"/>
              <a:gd name="connsiteX239" fmla="*/ 634665 w 12191999"/>
              <a:gd name="connsiteY239" fmla="*/ 1689550 h 2083506"/>
              <a:gd name="connsiteX240" fmla="*/ 527471 w 12191999"/>
              <a:gd name="connsiteY240" fmla="*/ 1679869 h 2083506"/>
              <a:gd name="connsiteX241" fmla="*/ 420260 w 12191999"/>
              <a:gd name="connsiteY241" fmla="*/ 1668475 h 2083506"/>
              <a:gd name="connsiteX242" fmla="*/ 357630 w 12191999"/>
              <a:gd name="connsiteY242" fmla="*/ 1652142 h 2083506"/>
              <a:gd name="connsiteX243" fmla="*/ 269407 w 12191999"/>
              <a:gd name="connsiteY243" fmla="*/ 1643812 h 2083506"/>
              <a:gd name="connsiteX244" fmla="*/ 254769 w 12191999"/>
              <a:gd name="connsiteY244" fmla="*/ 1641013 h 2083506"/>
              <a:gd name="connsiteX245" fmla="*/ 150763 w 12191999"/>
              <a:gd name="connsiteY245" fmla="*/ 1628143 h 2083506"/>
              <a:gd name="connsiteX246" fmla="*/ 29133 w 12191999"/>
              <a:gd name="connsiteY246" fmla="*/ 1626172 h 2083506"/>
              <a:gd name="connsiteX247" fmla="*/ 0 w 12191999"/>
              <a:gd name="connsiteY247" fmla="*/ 1619589 h 2083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Lst>
            <a:rect l="l" t="t" r="r" b="b"/>
            <a:pathLst>
              <a:path w="12191999" h="2083506">
                <a:moveTo>
                  <a:pt x="0" y="0"/>
                </a:moveTo>
                <a:lnTo>
                  <a:pt x="9429748" y="0"/>
                </a:lnTo>
                <a:lnTo>
                  <a:pt x="9429748" y="1"/>
                </a:lnTo>
                <a:lnTo>
                  <a:pt x="12191999" y="1"/>
                </a:lnTo>
                <a:lnTo>
                  <a:pt x="12191999" y="1164372"/>
                </a:lnTo>
                <a:lnTo>
                  <a:pt x="12147852" y="1163783"/>
                </a:lnTo>
                <a:cubicBezTo>
                  <a:pt x="12063101" y="1189107"/>
                  <a:pt x="12045020" y="1156925"/>
                  <a:pt x="11993604" y="1153496"/>
                </a:cubicBezTo>
                <a:cubicBezTo>
                  <a:pt x="11954216" y="1165241"/>
                  <a:pt x="11911195" y="1167350"/>
                  <a:pt x="11865319" y="1176624"/>
                </a:cubicBezTo>
                <a:cubicBezTo>
                  <a:pt x="11822513" y="1184682"/>
                  <a:pt x="11766915" y="1201558"/>
                  <a:pt x="11718353" y="1209136"/>
                </a:cubicBezTo>
                <a:cubicBezTo>
                  <a:pt x="11675379" y="1217463"/>
                  <a:pt x="11638007" y="1216639"/>
                  <a:pt x="11609067" y="1218512"/>
                </a:cubicBezTo>
                <a:cubicBezTo>
                  <a:pt x="11597582" y="1221322"/>
                  <a:pt x="11554280" y="1243577"/>
                  <a:pt x="11545958" y="1240430"/>
                </a:cubicBezTo>
                <a:lnTo>
                  <a:pt x="11445770" y="1225780"/>
                </a:lnTo>
                <a:cubicBezTo>
                  <a:pt x="11425543" y="1230782"/>
                  <a:pt x="11413740" y="1222096"/>
                  <a:pt x="11398842" y="1227250"/>
                </a:cubicBezTo>
                <a:cubicBezTo>
                  <a:pt x="11367060" y="1233093"/>
                  <a:pt x="11269285" y="1263712"/>
                  <a:pt x="11240093" y="1266797"/>
                </a:cubicBezTo>
                <a:cubicBezTo>
                  <a:pt x="11197297" y="1273685"/>
                  <a:pt x="11181311" y="1272682"/>
                  <a:pt x="11141364" y="1288059"/>
                </a:cubicBezTo>
                <a:cubicBezTo>
                  <a:pt x="11099891" y="1305386"/>
                  <a:pt x="11051533" y="1319157"/>
                  <a:pt x="11015396" y="1353104"/>
                </a:cubicBezTo>
                <a:cubicBezTo>
                  <a:pt x="11009424" y="1362217"/>
                  <a:pt x="10992328" y="1361966"/>
                  <a:pt x="10973905" y="1365109"/>
                </a:cubicBezTo>
                <a:cubicBezTo>
                  <a:pt x="10955482" y="1368254"/>
                  <a:pt x="10907369" y="1372817"/>
                  <a:pt x="10904858" y="1371966"/>
                </a:cubicBezTo>
                <a:cubicBezTo>
                  <a:pt x="10880521" y="1379494"/>
                  <a:pt x="10873670" y="1399734"/>
                  <a:pt x="10827883" y="1410270"/>
                </a:cubicBezTo>
                <a:cubicBezTo>
                  <a:pt x="10790248" y="1415655"/>
                  <a:pt x="10724899" y="1420726"/>
                  <a:pt x="10690996" y="1426394"/>
                </a:cubicBezTo>
                <a:cubicBezTo>
                  <a:pt x="10676463" y="1423331"/>
                  <a:pt x="10634514" y="1436908"/>
                  <a:pt x="10624461" y="1444283"/>
                </a:cubicBezTo>
                <a:cubicBezTo>
                  <a:pt x="10601952" y="1468442"/>
                  <a:pt x="10536224" y="1460228"/>
                  <a:pt x="10517208" y="1478947"/>
                </a:cubicBezTo>
                <a:cubicBezTo>
                  <a:pt x="10509508" y="1482271"/>
                  <a:pt x="10505833" y="1468818"/>
                  <a:pt x="10497937" y="1469831"/>
                </a:cubicBezTo>
                <a:lnTo>
                  <a:pt x="10471201" y="1486037"/>
                </a:lnTo>
                <a:lnTo>
                  <a:pt x="10448263" y="1478223"/>
                </a:lnTo>
                <a:lnTo>
                  <a:pt x="10388089" y="1507175"/>
                </a:lnTo>
                <a:cubicBezTo>
                  <a:pt x="10350285" y="1513081"/>
                  <a:pt x="10383281" y="1526586"/>
                  <a:pt x="10333720" y="1515848"/>
                </a:cubicBezTo>
                <a:cubicBezTo>
                  <a:pt x="10286428" y="1526223"/>
                  <a:pt x="10174884" y="1550019"/>
                  <a:pt x="10104338" y="1569424"/>
                </a:cubicBezTo>
                <a:cubicBezTo>
                  <a:pt x="10066963" y="1581564"/>
                  <a:pt x="9967395" y="1605712"/>
                  <a:pt x="9910445" y="1632275"/>
                </a:cubicBezTo>
                <a:cubicBezTo>
                  <a:pt x="9856131" y="1644130"/>
                  <a:pt x="9831118" y="1689967"/>
                  <a:pt x="9770872" y="1688088"/>
                </a:cubicBezTo>
                <a:cubicBezTo>
                  <a:pt x="9769882" y="1691843"/>
                  <a:pt x="9737016" y="1697044"/>
                  <a:pt x="9733849" y="1700034"/>
                </a:cubicBezTo>
                <a:lnTo>
                  <a:pt x="9703714" y="1730093"/>
                </a:lnTo>
                <a:lnTo>
                  <a:pt x="9698351" y="1730377"/>
                </a:lnTo>
                <a:lnTo>
                  <a:pt x="9632895" y="1736363"/>
                </a:lnTo>
                <a:lnTo>
                  <a:pt x="9569107" y="1741010"/>
                </a:lnTo>
                <a:cubicBezTo>
                  <a:pt x="9558961" y="1745882"/>
                  <a:pt x="9548028" y="1750646"/>
                  <a:pt x="9536451" y="1755120"/>
                </a:cubicBezTo>
                <a:lnTo>
                  <a:pt x="9529385" y="1757515"/>
                </a:lnTo>
                <a:lnTo>
                  <a:pt x="9498527" y="1753117"/>
                </a:lnTo>
                <a:lnTo>
                  <a:pt x="9436642" y="1755478"/>
                </a:lnTo>
                <a:lnTo>
                  <a:pt x="9429748" y="1756317"/>
                </a:lnTo>
                <a:lnTo>
                  <a:pt x="9429748" y="1768745"/>
                </a:lnTo>
                <a:lnTo>
                  <a:pt x="9425802" y="1769273"/>
                </a:lnTo>
                <a:cubicBezTo>
                  <a:pt x="9390751" y="1773262"/>
                  <a:pt x="9371406" y="1773457"/>
                  <a:pt x="9349763" y="1776107"/>
                </a:cubicBezTo>
                <a:cubicBezTo>
                  <a:pt x="9314721" y="1782260"/>
                  <a:pt x="9277650" y="1796217"/>
                  <a:pt x="9256503" y="1800699"/>
                </a:cubicBezTo>
                <a:lnTo>
                  <a:pt x="9222873" y="1803003"/>
                </a:lnTo>
                <a:lnTo>
                  <a:pt x="9224095" y="1807355"/>
                </a:lnTo>
                <a:lnTo>
                  <a:pt x="9211603" y="1807675"/>
                </a:lnTo>
                <a:lnTo>
                  <a:pt x="9183719" y="1807781"/>
                </a:lnTo>
                <a:cubicBezTo>
                  <a:pt x="9166319" y="1808439"/>
                  <a:pt x="9117935" y="1807396"/>
                  <a:pt x="9100221" y="1808989"/>
                </a:cubicBezTo>
                <a:cubicBezTo>
                  <a:pt x="9095111" y="1813630"/>
                  <a:pt x="9087224" y="1816160"/>
                  <a:pt x="9077439" y="1817333"/>
                </a:cubicBezTo>
                <a:lnTo>
                  <a:pt x="9055889" y="1817464"/>
                </a:lnTo>
                <a:lnTo>
                  <a:pt x="8930912" y="1828648"/>
                </a:lnTo>
                <a:lnTo>
                  <a:pt x="8913729" y="1829483"/>
                </a:lnTo>
                <a:lnTo>
                  <a:pt x="8904423" y="1833234"/>
                </a:lnTo>
                <a:cubicBezTo>
                  <a:pt x="8897319" y="1833982"/>
                  <a:pt x="8876911" y="1833498"/>
                  <a:pt x="8871099" y="1833979"/>
                </a:cubicBezTo>
                <a:lnTo>
                  <a:pt x="8869557" y="1836113"/>
                </a:lnTo>
                <a:cubicBezTo>
                  <a:pt x="8851043" y="1839524"/>
                  <a:pt x="8781405" y="1850882"/>
                  <a:pt x="8760021" y="1854442"/>
                </a:cubicBezTo>
                <a:cubicBezTo>
                  <a:pt x="8755749" y="1851161"/>
                  <a:pt x="8746183" y="1856343"/>
                  <a:pt x="8741254" y="1857469"/>
                </a:cubicBezTo>
                <a:cubicBezTo>
                  <a:pt x="8740491" y="1855259"/>
                  <a:pt x="8728559" y="1854585"/>
                  <a:pt x="8725039" y="1856552"/>
                </a:cubicBezTo>
                <a:cubicBezTo>
                  <a:pt x="8641157" y="1867333"/>
                  <a:pt x="8683145" y="1845054"/>
                  <a:pt x="8635265" y="1859168"/>
                </a:cubicBezTo>
                <a:cubicBezTo>
                  <a:pt x="8626795" y="1860103"/>
                  <a:pt x="8619931" y="1859212"/>
                  <a:pt x="8613911" y="1857561"/>
                </a:cubicBezTo>
                <a:lnTo>
                  <a:pt x="8604931" y="1854170"/>
                </a:lnTo>
                <a:lnTo>
                  <a:pt x="8570171" y="1860579"/>
                </a:lnTo>
                <a:cubicBezTo>
                  <a:pt x="8553049" y="1862813"/>
                  <a:pt x="8535028" y="1864294"/>
                  <a:pt x="8516537" y="1864971"/>
                </a:cubicBezTo>
                <a:cubicBezTo>
                  <a:pt x="8512388" y="1860455"/>
                  <a:pt x="8497874" y="1866870"/>
                  <a:pt x="8491046" y="1868141"/>
                </a:cubicBezTo>
                <a:cubicBezTo>
                  <a:pt x="8490975" y="1865191"/>
                  <a:pt x="8475847" y="1863778"/>
                  <a:pt x="8470478" y="1866216"/>
                </a:cubicBezTo>
                <a:cubicBezTo>
                  <a:pt x="8357654" y="1876758"/>
                  <a:pt x="8421139" y="1849210"/>
                  <a:pt x="8353433" y="1865729"/>
                </a:cubicBezTo>
                <a:lnTo>
                  <a:pt x="8347675" y="1865075"/>
                </a:lnTo>
                <a:lnTo>
                  <a:pt x="8343939" y="1865677"/>
                </a:lnTo>
                <a:cubicBezTo>
                  <a:pt x="8309852" y="1870841"/>
                  <a:pt x="8272587" y="1875809"/>
                  <a:pt x="8221566" y="1881148"/>
                </a:cubicBezTo>
                <a:cubicBezTo>
                  <a:pt x="8158043" y="1892960"/>
                  <a:pt x="8095547" y="1914042"/>
                  <a:pt x="8066095" y="1919902"/>
                </a:cubicBezTo>
                <a:cubicBezTo>
                  <a:pt x="8058949" y="1919234"/>
                  <a:pt x="8051921" y="1917862"/>
                  <a:pt x="8044849" y="1916308"/>
                </a:cubicBezTo>
                <a:lnTo>
                  <a:pt x="8041142" y="1915506"/>
                </a:lnTo>
                <a:lnTo>
                  <a:pt x="8022159" y="1911521"/>
                </a:lnTo>
                <a:lnTo>
                  <a:pt x="7944932" y="1917265"/>
                </a:lnTo>
                <a:lnTo>
                  <a:pt x="7879011" y="1928570"/>
                </a:lnTo>
                <a:lnTo>
                  <a:pt x="7865529" y="1934399"/>
                </a:lnTo>
                <a:lnTo>
                  <a:pt x="7774801" y="1947969"/>
                </a:lnTo>
                <a:lnTo>
                  <a:pt x="7748398" y="1955982"/>
                </a:lnTo>
                <a:lnTo>
                  <a:pt x="7740684" y="1955717"/>
                </a:lnTo>
                <a:cubicBezTo>
                  <a:pt x="7728362" y="1958584"/>
                  <a:pt x="7714099" y="1968442"/>
                  <a:pt x="7712976" y="1960442"/>
                </a:cubicBezTo>
                <a:lnTo>
                  <a:pt x="7699956" y="1966104"/>
                </a:lnTo>
                <a:lnTo>
                  <a:pt x="7684158" y="1962927"/>
                </a:lnTo>
                <a:cubicBezTo>
                  <a:pt x="7674684" y="1962643"/>
                  <a:pt x="7652105" y="1963177"/>
                  <a:pt x="7643109" y="1964400"/>
                </a:cubicBezTo>
                <a:lnTo>
                  <a:pt x="7630180" y="1970266"/>
                </a:lnTo>
                <a:lnTo>
                  <a:pt x="7609131" y="1971774"/>
                </a:lnTo>
                <a:cubicBezTo>
                  <a:pt x="7596694" y="1971644"/>
                  <a:pt x="7570258" y="1969757"/>
                  <a:pt x="7555555" y="1969491"/>
                </a:cubicBezTo>
                <a:cubicBezTo>
                  <a:pt x="7541460" y="1966540"/>
                  <a:pt x="7530571" y="1964848"/>
                  <a:pt x="7520919" y="1970177"/>
                </a:cubicBezTo>
                <a:cubicBezTo>
                  <a:pt x="7500295" y="1966884"/>
                  <a:pt x="7480780" y="1949401"/>
                  <a:pt x="7456258" y="1960468"/>
                </a:cubicBezTo>
                <a:cubicBezTo>
                  <a:pt x="7434946" y="1957506"/>
                  <a:pt x="7435772" y="1952500"/>
                  <a:pt x="7393047" y="1952408"/>
                </a:cubicBezTo>
                <a:cubicBezTo>
                  <a:pt x="7356520" y="1952860"/>
                  <a:pt x="7236307" y="1958626"/>
                  <a:pt x="7199912" y="1959913"/>
                </a:cubicBezTo>
                <a:cubicBezTo>
                  <a:pt x="7176501" y="1959942"/>
                  <a:pt x="7160098" y="1958343"/>
                  <a:pt x="7146774" y="1956641"/>
                </a:cubicBezTo>
                <a:lnTo>
                  <a:pt x="7122244" y="1953891"/>
                </a:lnTo>
                <a:lnTo>
                  <a:pt x="7032241" y="1962723"/>
                </a:lnTo>
                <a:cubicBezTo>
                  <a:pt x="6997214" y="1965198"/>
                  <a:pt x="6963725" y="1968396"/>
                  <a:pt x="6941492" y="1976868"/>
                </a:cubicBezTo>
                <a:cubicBezTo>
                  <a:pt x="6947015" y="1970398"/>
                  <a:pt x="6923088" y="1965379"/>
                  <a:pt x="6906514" y="1968589"/>
                </a:cubicBezTo>
                <a:cubicBezTo>
                  <a:pt x="6925890" y="1943204"/>
                  <a:pt x="6840983" y="1991464"/>
                  <a:pt x="6826395" y="1974141"/>
                </a:cubicBezTo>
                <a:cubicBezTo>
                  <a:pt x="6825676" y="1990223"/>
                  <a:pt x="6751393" y="2017492"/>
                  <a:pt x="6716431" y="2004297"/>
                </a:cubicBezTo>
                <a:cubicBezTo>
                  <a:pt x="6663167" y="2007518"/>
                  <a:pt x="6625450" y="2020811"/>
                  <a:pt x="6569607" y="2015496"/>
                </a:cubicBezTo>
                <a:cubicBezTo>
                  <a:pt x="6567874" y="2017648"/>
                  <a:pt x="6565034" y="2019449"/>
                  <a:pt x="6561430" y="2020996"/>
                </a:cubicBezTo>
                <a:lnTo>
                  <a:pt x="6549371" y="2024747"/>
                </a:lnTo>
                <a:lnTo>
                  <a:pt x="6547040" y="2024474"/>
                </a:lnTo>
                <a:cubicBezTo>
                  <a:pt x="6537882" y="2024425"/>
                  <a:pt x="6533193" y="2025332"/>
                  <a:pt x="6530482" y="2026659"/>
                </a:cubicBezTo>
                <a:lnTo>
                  <a:pt x="6528565" y="2028600"/>
                </a:lnTo>
                <a:lnTo>
                  <a:pt x="6517741" y="2030558"/>
                </a:lnTo>
                <a:lnTo>
                  <a:pt x="6497855" y="2035650"/>
                </a:lnTo>
                <a:lnTo>
                  <a:pt x="6492785" y="2035444"/>
                </a:lnTo>
                <a:lnTo>
                  <a:pt x="6460692" y="2041321"/>
                </a:lnTo>
                <a:lnTo>
                  <a:pt x="6459609" y="2040851"/>
                </a:lnTo>
                <a:cubicBezTo>
                  <a:pt x="6456451" y="2039933"/>
                  <a:pt x="6452734" y="2039508"/>
                  <a:pt x="6447765" y="2040102"/>
                </a:cubicBezTo>
                <a:cubicBezTo>
                  <a:pt x="6446007" y="2031126"/>
                  <a:pt x="6441093" y="2037380"/>
                  <a:pt x="6426590" y="2039928"/>
                </a:cubicBezTo>
                <a:cubicBezTo>
                  <a:pt x="6423606" y="2033241"/>
                  <a:pt x="6413230" y="2032925"/>
                  <a:pt x="6401693" y="2033537"/>
                </a:cubicBezTo>
                <a:lnTo>
                  <a:pt x="6387141" y="2033161"/>
                </a:lnTo>
                <a:lnTo>
                  <a:pt x="6357846" y="2036782"/>
                </a:lnTo>
                <a:lnTo>
                  <a:pt x="6342914" y="2037585"/>
                </a:lnTo>
                <a:lnTo>
                  <a:pt x="6336300" y="2038781"/>
                </a:lnTo>
                <a:lnTo>
                  <a:pt x="6317178" y="2038968"/>
                </a:lnTo>
                <a:lnTo>
                  <a:pt x="6161427" y="2047338"/>
                </a:lnTo>
                <a:cubicBezTo>
                  <a:pt x="6147824" y="2057658"/>
                  <a:pt x="6118908" y="2077615"/>
                  <a:pt x="6097339" y="2082438"/>
                </a:cubicBezTo>
                <a:cubicBezTo>
                  <a:pt x="6090149" y="2084046"/>
                  <a:pt x="6083776" y="2083972"/>
                  <a:pt x="6079059" y="2081299"/>
                </a:cubicBezTo>
                <a:cubicBezTo>
                  <a:pt x="6063900" y="2082334"/>
                  <a:pt x="6011621" y="2084537"/>
                  <a:pt x="5998439" y="2070958"/>
                </a:cubicBezTo>
                <a:cubicBezTo>
                  <a:pt x="5976443" y="2071759"/>
                  <a:pt x="5925514" y="2069780"/>
                  <a:pt x="5904290" y="2070255"/>
                </a:cubicBezTo>
                <a:cubicBezTo>
                  <a:pt x="5871515" y="2066244"/>
                  <a:pt x="5843986" y="2088249"/>
                  <a:pt x="5814867" y="2079032"/>
                </a:cubicBezTo>
                <a:cubicBezTo>
                  <a:pt x="5792003" y="2070559"/>
                  <a:pt x="5750009" y="2076273"/>
                  <a:pt x="5725743" y="2070558"/>
                </a:cubicBezTo>
                <a:cubicBezTo>
                  <a:pt x="5716432" y="2058355"/>
                  <a:pt x="5667424" y="2047322"/>
                  <a:pt x="5650546" y="2052412"/>
                </a:cubicBezTo>
                <a:cubicBezTo>
                  <a:pt x="5614627" y="2046084"/>
                  <a:pt x="5608108" y="2028306"/>
                  <a:pt x="5581284" y="2023175"/>
                </a:cubicBezTo>
                <a:lnTo>
                  <a:pt x="5572593" y="2018391"/>
                </a:lnTo>
                <a:lnTo>
                  <a:pt x="5548580" y="2016951"/>
                </a:lnTo>
                <a:cubicBezTo>
                  <a:pt x="5523726" y="2017783"/>
                  <a:pt x="5498337" y="2019663"/>
                  <a:pt x="5471173" y="2018786"/>
                </a:cubicBezTo>
                <a:cubicBezTo>
                  <a:pt x="5447687" y="2003020"/>
                  <a:pt x="5353807" y="2022324"/>
                  <a:pt x="5340320" y="2037611"/>
                </a:cubicBezTo>
                <a:cubicBezTo>
                  <a:pt x="5340015" y="2024215"/>
                  <a:pt x="5271937" y="2042455"/>
                  <a:pt x="5254376" y="2042928"/>
                </a:cubicBezTo>
                <a:cubicBezTo>
                  <a:pt x="5248522" y="2043086"/>
                  <a:pt x="5248281" y="2041270"/>
                  <a:pt x="5258035" y="2035649"/>
                </a:cubicBezTo>
                <a:cubicBezTo>
                  <a:pt x="5239374" y="2037214"/>
                  <a:pt x="5220112" y="2030252"/>
                  <a:pt x="5230622" y="2024576"/>
                </a:cubicBezTo>
                <a:cubicBezTo>
                  <a:pt x="5173932" y="2036724"/>
                  <a:pt x="5090262" y="2024645"/>
                  <a:pt x="5026203" y="2030162"/>
                </a:cubicBezTo>
                <a:cubicBezTo>
                  <a:pt x="4991280" y="2016814"/>
                  <a:pt x="5010212" y="2029164"/>
                  <a:pt x="4973988" y="2026668"/>
                </a:cubicBezTo>
                <a:cubicBezTo>
                  <a:pt x="4983896" y="2038955"/>
                  <a:pt x="4930012" y="2019774"/>
                  <a:pt x="4928030" y="2033642"/>
                </a:cubicBezTo>
                <a:cubicBezTo>
                  <a:pt x="4921501" y="2032748"/>
                  <a:pt x="4915238" y="2031445"/>
                  <a:pt x="4908970" y="2030033"/>
                </a:cubicBezTo>
                <a:lnTo>
                  <a:pt x="4905679" y="2029300"/>
                </a:lnTo>
                <a:lnTo>
                  <a:pt x="4892525" y="2028768"/>
                </a:lnTo>
                <a:lnTo>
                  <a:pt x="4888818" y="2025619"/>
                </a:lnTo>
                <a:lnTo>
                  <a:pt x="4869018" y="2022668"/>
                </a:lnTo>
                <a:cubicBezTo>
                  <a:pt x="4861602" y="2022028"/>
                  <a:pt x="4853622" y="2021880"/>
                  <a:pt x="4844804" y="2022527"/>
                </a:cubicBezTo>
                <a:cubicBezTo>
                  <a:pt x="4823110" y="2028022"/>
                  <a:pt x="4789330" y="2021287"/>
                  <a:pt x="4758778" y="2021694"/>
                </a:cubicBezTo>
                <a:lnTo>
                  <a:pt x="4744748" y="2023396"/>
                </a:lnTo>
                <a:lnTo>
                  <a:pt x="4698956" y="2020558"/>
                </a:lnTo>
                <a:cubicBezTo>
                  <a:pt x="4685921" y="2020008"/>
                  <a:pt x="4672392" y="2019718"/>
                  <a:pt x="4658147" y="2019920"/>
                </a:cubicBezTo>
                <a:lnTo>
                  <a:pt x="4631706" y="2021274"/>
                </a:lnTo>
                <a:lnTo>
                  <a:pt x="4624776" y="2020152"/>
                </a:lnTo>
                <a:cubicBezTo>
                  <a:pt x="4612703" y="2020277"/>
                  <a:pt x="4596727" y="2024226"/>
                  <a:pt x="4598150" y="2019429"/>
                </a:cubicBezTo>
                <a:lnTo>
                  <a:pt x="4584588" y="2021092"/>
                </a:lnTo>
                <a:lnTo>
                  <a:pt x="4571203" y="2017263"/>
                </a:lnTo>
                <a:cubicBezTo>
                  <a:pt x="4569736" y="2016374"/>
                  <a:pt x="4568633" y="2015427"/>
                  <a:pt x="4567930" y="2014458"/>
                </a:cubicBezTo>
                <a:lnTo>
                  <a:pt x="4548984" y="2015717"/>
                </a:lnTo>
                <a:lnTo>
                  <a:pt x="4533451" y="2012976"/>
                </a:lnTo>
                <a:lnTo>
                  <a:pt x="4519910" y="2014768"/>
                </a:lnTo>
                <a:lnTo>
                  <a:pt x="4514290" y="2014364"/>
                </a:lnTo>
                <a:lnTo>
                  <a:pt x="4500320" y="2013007"/>
                </a:lnTo>
                <a:cubicBezTo>
                  <a:pt x="4493159" y="2012056"/>
                  <a:pt x="4485144" y="2010910"/>
                  <a:pt x="4476219" y="2009993"/>
                </a:cubicBezTo>
                <a:lnTo>
                  <a:pt x="4468701" y="2009574"/>
                </a:lnTo>
                <a:lnTo>
                  <a:pt x="4452333" y="2004964"/>
                </a:lnTo>
                <a:cubicBezTo>
                  <a:pt x="4440422" y="2001479"/>
                  <a:pt x="4431048" y="1999130"/>
                  <a:pt x="4420644" y="2001021"/>
                </a:cubicBezTo>
                <a:cubicBezTo>
                  <a:pt x="4402911" y="1996519"/>
                  <a:pt x="4390524" y="1983900"/>
                  <a:pt x="4364856" y="1987267"/>
                </a:cubicBezTo>
                <a:cubicBezTo>
                  <a:pt x="4372645" y="1981550"/>
                  <a:pt x="4336350" y="1986575"/>
                  <a:pt x="4332062" y="1980703"/>
                </a:cubicBezTo>
                <a:cubicBezTo>
                  <a:pt x="4330083" y="1975974"/>
                  <a:pt x="4318612" y="1976397"/>
                  <a:pt x="4309876" y="1974653"/>
                </a:cubicBezTo>
                <a:cubicBezTo>
                  <a:pt x="4303650" y="1969824"/>
                  <a:pt x="4259693" y="1965414"/>
                  <a:pt x="4244391" y="1966109"/>
                </a:cubicBezTo>
                <a:cubicBezTo>
                  <a:pt x="4201255" y="1970914"/>
                  <a:pt x="4166558" y="1951471"/>
                  <a:pt x="4132071" y="1954813"/>
                </a:cubicBezTo>
                <a:cubicBezTo>
                  <a:pt x="4123041" y="1954358"/>
                  <a:pt x="4115554" y="1953263"/>
                  <a:pt x="4109069" y="1951778"/>
                </a:cubicBezTo>
                <a:lnTo>
                  <a:pt x="4092908" y="1946662"/>
                </a:lnTo>
                <a:cubicBezTo>
                  <a:pt x="4092707" y="1945539"/>
                  <a:pt x="4092506" y="1944415"/>
                  <a:pt x="4092306" y="1943291"/>
                </a:cubicBezTo>
                <a:lnTo>
                  <a:pt x="4080234" y="1941219"/>
                </a:lnTo>
                <a:lnTo>
                  <a:pt x="4077778" y="1940145"/>
                </a:lnTo>
                <a:cubicBezTo>
                  <a:pt x="4073105" y="1938081"/>
                  <a:pt x="4068339" y="1936119"/>
                  <a:pt x="4062936" y="1934506"/>
                </a:cubicBezTo>
                <a:cubicBezTo>
                  <a:pt x="4048082" y="1947155"/>
                  <a:pt x="4014523" y="1922869"/>
                  <a:pt x="4012506" y="1935475"/>
                </a:cubicBezTo>
                <a:cubicBezTo>
                  <a:pt x="3980228" y="1928812"/>
                  <a:pt x="3986775" y="1942559"/>
                  <a:pt x="3965880" y="1925968"/>
                </a:cubicBezTo>
                <a:cubicBezTo>
                  <a:pt x="3899515" y="1923414"/>
                  <a:pt x="3830855" y="1902158"/>
                  <a:pt x="3765338" y="1906649"/>
                </a:cubicBezTo>
                <a:cubicBezTo>
                  <a:pt x="3780686" y="1902635"/>
                  <a:pt x="3768784" y="1893856"/>
                  <a:pt x="3749493" y="1893071"/>
                </a:cubicBezTo>
                <a:cubicBezTo>
                  <a:pt x="3807776" y="1876857"/>
                  <a:pt x="3656400" y="1898030"/>
                  <a:pt x="3672704" y="1881383"/>
                </a:cubicBezTo>
                <a:cubicBezTo>
                  <a:pt x="3645532" y="1893973"/>
                  <a:pt x="3537791" y="1900656"/>
                  <a:pt x="3530082" y="1883187"/>
                </a:cubicBezTo>
                <a:cubicBezTo>
                  <a:pt x="3479808" y="1875044"/>
                  <a:pt x="3426017" y="1877998"/>
                  <a:pt x="3387664" y="1862579"/>
                </a:cubicBezTo>
                <a:cubicBezTo>
                  <a:pt x="3382649" y="1863935"/>
                  <a:pt x="3377277" y="1864791"/>
                  <a:pt x="3371681" y="1865293"/>
                </a:cubicBezTo>
                <a:lnTo>
                  <a:pt x="3355305" y="1865842"/>
                </a:lnTo>
                <a:lnTo>
                  <a:pt x="3353790" y="1865158"/>
                </a:lnTo>
                <a:cubicBezTo>
                  <a:pt x="3346144" y="1863282"/>
                  <a:pt x="3340687" y="1863057"/>
                  <a:pt x="3336210" y="1863564"/>
                </a:cubicBezTo>
                <a:lnTo>
                  <a:pt x="3331381" y="1864716"/>
                </a:lnTo>
                <a:lnTo>
                  <a:pt x="3319012" y="1864093"/>
                </a:lnTo>
                <a:lnTo>
                  <a:pt x="3293818" y="1864135"/>
                </a:lnTo>
                <a:lnTo>
                  <a:pt x="3289881" y="1862954"/>
                </a:lnTo>
                <a:lnTo>
                  <a:pt x="3253090" y="1861164"/>
                </a:lnTo>
                <a:cubicBezTo>
                  <a:pt x="3253042" y="1860968"/>
                  <a:pt x="3252996" y="1860771"/>
                  <a:pt x="3252949" y="1860574"/>
                </a:cubicBezTo>
                <a:cubicBezTo>
                  <a:pt x="3251799" y="1859213"/>
                  <a:pt x="3249368" y="1858131"/>
                  <a:pt x="3244187" y="1857604"/>
                </a:cubicBezTo>
                <a:cubicBezTo>
                  <a:pt x="3250860" y="1853873"/>
                  <a:pt x="3250577" y="1852999"/>
                  <a:pt x="3246570" y="1852946"/>
                </a:cubicBezTo>
                <a:lnTo>
                  <a:pt x="3237810" y="1853064"/>
                </a:lnTo>
                <a:lnTo>
                  <a:pt x="3230822" y="1855474"/>
                </a:lnTo>
                <a:cubicBezTo>
                  <a:pt x="3206812" y="1862286"/>
                  <a:pt x="3176733" y="1868865"/>
                  <a:pt x="3136549" y="1874037"/>
                </a:cubicBezTo>
                <a:cubicBezTo>
                  <a:pt x="3081163" y="1880168"/>
                  <a:pt x="2902557" y="1900580"/>
                  <a:pt x="2845754" y="1910932"/>
                </a:cubicBezTo>
                <a:cubicBezTo>
                  <a:pt x="2860822" y="1944376"/>
                  <a:pt x="2813389" y="1905358"/>
                  <a:pt x="2786878" y="1917162"/>
                </a:cubicBezTo>
                <a:cubicBezTo>
                  <a:pt x="2766803" y="1917398"/>
                  <a:pt x="2741628" y="1915886"/>
                  <a:pt x="2725298" y="1912340"/>
                </a:cubicBezTo>
                <a:cubicBezTo>
                  <a:pt x="2716680" y="1911427"/>
                  <a:pt x="2707572" y="1911972"/>
                  <a:pt x="2697754" y="1914863"/>
                </a:cubicBezTo>
                <a:cubicBezTo>
                  <a:pt x="2667185" y="1939014"/>
                  <a:pt x="2622149" y="1926211"/>
                  <a:pt x="2568063" y="1936283"/>
                </a:cubicBezTo>
                <a:cubicBezTo>
                  <a:pt x="2552625" y="1932001"/>
                  <a:pt x="2502682" y="1953378"/>
                  <a:pt x="2489784" y="1943720"/>
                </a:cubicBezTo>
                <a:cubicBezTo>
                  <a:pt x="2478524" y="1943155"/>
                  <a:pt x="2467418" y="1949411"/>
                  <a:pt x="2458978" y="1938095"/>
                </a:cubicBezTo>
                <a:cubicBezTo>
                  <a:pt x="2417552" y="1934639"/>
                  <a:pt x="2366376" y="1931293"/>
                  <a:pt x="2318712" y="1934474"/>
                </a:cubicBezTo>
                <a:cubicBezTo>
                  <a:pt x="2296029" y="1936526"/>
                  <a:pt x="2282069" y="1938434"/>
                  <a:pt x="2268709" y="1940521"/>
                </a:cubicBezTo>
                <a:lnTo>
                  <a:pt x="2264080" y="1941232"/>
                </a:lnTo>
                <a:lnTo>
                  <a:pt x="2254684" y="1943524"/>
                </a:lnTo>
                <a:lnTo>
                  <a:pt x="2252523" y="1943004"/>
                </a:lnTo>
                <a:lnTo>
                  <a:pt x="2173350" y="1929202"/>
                </a:lnTo>
                <a:lnTo>
                  <a:pt x="2155266" y="1920267"/>
                </a:lnTo>
                <a:lnTo>
                  <a:pt x="2091013" y="1914631"/>
                </a:lnTo>
                <a:cubicBezTo>
                  <a:pt x="2033357" y="1920614"/>
                  <a:pt x="2070513" y="1905065"/>
                  <a:pt x="2030712" y="1897690"/>
                </a:cubicBezTo>
                <a:cubicBezTo>
                  <a:pt x="1994539" y="1893055"/>
                  <a:pt x="1958569" y="1883188"/>
                  <a:pt x="1908838" y="1892222"/>
                </a:cubicBezTo>
                <a:cubicBezTo>
                  <a:pt x="1897236" y="1896147"/>
                  <a:pt x="1883338" y="1892415"/>
                  <a:pt x="1877796" y="1883887"/>
                </a:cubicBezTo>
                <a:cubicBezTo>
                  <a:pt x="1876842" y="1882419"/>
                  <a:pt x="1876177" y="1880863"/>
                  <a:pt x="1875824" y="1879265"/>
                </a:cubicBezTo>
                <a:cubicBezTo>
                  <a:pt x="1843474" y="1887199"/>
                  <a:pt x="1841511" y="1873818"/>
                  <a:pt x="1823048" y="1881064"/>
                </a:cubicBezTo>
                <a:cubicBezTo>
                  <a:pt x="1792640" y="1872164"/>
                  <a:pt x="1782358" y="1850450"/>
                  <a:pt x="1765736" y="1856578"/>
                </a:cubicBezTo>
                <a:cubicBezTo>
                  <a:pt x="1753024" y="1849107"/>
                  <a:pt x="1745932" y="1828316"/>
                  <a:pt x="1725669" y="1833744"/>
                </a:cubicBezTo>
                <a:cubicBezTo>
                  <a:pt x="1727428" y="1831405"/>
                  <a:pt x="1726953" y="1830157"/>
                  <a:pt x="1725216" y="1829447"/>
                </a:cubicBezTo>
                <a:lnTo>
                  <a:pt x="1721485" y="1828960"/>
                </a:lnTo>
                <a:lnTo>
                  <a:pt x="1717786" y="1832224"/>
                </a:lnTo>
                <a:cubicBezTo>
                  <a:pt x="1703445" y="1843277"/>
                  <a:pt x="1706547" y="1827935"/>
                  <a:pt x="1689907" y="1825425"/>
                </a:cubicBezTo>
                <a:cubicBezTo>
                  <a:pt x="1682338" y="1823445"/>
                  <a:pt x="1685181" y="1820226"/>
                  <a:pt x="1688093" y="1817391"/>
                </a:cubicBezTo>
                <a:lnTo>
                  <a:pt x="1496789" y="1805297"/>
                </a:lnTo>
                <a:cubicBezTo>
                  <a:pt x="1463551" y="1793913"/>
                  <a:pt x="1426345" y="1786892"/>
                  <a:pt x="1392839" y="1758649"/>
                </a:cubicBezTo>
                <a:cubicBezTo>
                  <a:pt x="1386461" y="1750573"/>
                  <a:pt x="1374031" y="1756918"/>
                  <a:pt x="1360872" y="1752441"/>
                </a:cubicBezTo>
                <a:cubicBezTo>
                  <a:pt x="1347711" y="1747963"/>
                  <a:pt x="1332751" y="1735898"/>
                  <a:pt x="1313885" y="1731785"/>
                </a:cubicBezTo>
                <a:cubicBezTo>
                  <a:pt x="1281989" y="1726305"/>
                  <a:pt x="1256405" y="1739744"/>
                  <a:pt x="1247665" y="1727765"/>
                </a:cubicBezTo>
                <a:cubicBezTo>
                  <a:pt x="1231363" y="1728538"/>
                  <a:pt x="1209120" y="1742556"/>
                  <a:pt x="1196850" y="1729622"/>
                </a:cubicBezTo>
                <a:cubicBezTo>
                  <a:pt x="1195195" y="1740224"/>
                  <a:pt x="1178147" y="1721561"/>
                  <a:pt x="1168728" y="1728550"/>
                </a:cubicBezTo>
                <a:cubicBezTo>
                  <a:pt x="1152073" y="1727193"/>
                  <a:pt x="1122804" y="1725926"/>
                  <a:pt x="1096918" y="1721485"/>
                </a:cubicBezTo>
                <a:lnTo>
                  <a:pt x="1094082" y="1720113"/>
                </a:lnTo>
                <a:lnTo>
                  <a:pt x="1040782" y="1721762"/>
                </a:lnTo>
                <a:cubicBezTo>
                  <a:pt x="987172" y="1722352"/>
                  <a:pt x="1023272" y="1708707"/>
                  <a:pt x="955980" y="1719289"/>
                </a:cubicBezTo>
                <a:cubicBezTo>
                  <a:pt x="948995" y="1714208"/>
                  <a:pt x="940521" y="1713816"/>
                  <a:pt x="926108" y="1715917"/>
                </a:cubicBezTo>
                <a:cubicBezTo>
                  <a:pt x="900077" y="1715834"/>
                  <a:pt x="902688" y="1703436"/>
                  <a:pt x="876049" y="1710422"/>
                </a:cubicBezTo>
                <a:cubicBezTo>
                  <a:pt x="881084" y="1703830"/>
                  <a:pt x="826830" y="1706893"/>
                  <a:pt x="839194" y="1700176"/>
                </a:cubicBezTo>
                <a:cubicBezTo>
                  <a:pt x="822548" y="1693764"/>
                  <a:pt x="813674" y="1703628"/>
                  <a:pt x="797112" y="1698014"/>
                </a:cubicBezTo>
                <a:cubicBezTo>
                  <a:pt x="778195" y="1696418"/>
                  <a:pt x="807647" y="1705364"/>
                  <a:pt x="786610" y="1705455"/>
                </a:cubicBezTo>
                <a:cubicBezTo>
                  <a:pt x="761170" y="1704357"/>
                  <a:pt x="760599" y="1716610"/>
                  <a:pt x="741833" y="1700566"/>
                </a:cubicBezTo>
                <a:lnTo>
                  <a:pt x="673985" y="1692278"/>
                </a:lnTo>
                <a:cubicBezTo>
                  <a:pt x="658515" y="1695829"/>
                  <a:pt x="646395" y="1693620"/>
                  <a:pt x="634665" y="1689550"/>
                </a:cubicBezTo>
                <a:cubicBezTo>
                  <a:pt x="599149" y="1689690"/>
                  <a:pt x="567176" y="1683160"/>
                  <a:pt x="527471" y="1679869"/>
                </a:cubicBezTo>
                <a:cubicBezTo>
                  <a:pt x="484099" y="1683240"/>
                  <a:pt x="462693" y="1671949"/>
                  <a:pt x="420260" y="1668475"/>
                </a:cubicBezTo>
                <a:cubicBezTo>
                  <a:pt x="377482" y="1677390"/>
                  <a:pt x="393500" y="1652730"/>
                  <a:pt x="357630" y="1652142"/>
                </a:cubicBezTo>
                <a:cubicBezTo>
                  <a:pt x="298692" y="1659518"/>
                  <a:pt x="359631" y="1643849"/>
                  <a:pt x="269407" y="1643812"/>
                </a:cubicBezTo>
                <a:cubicBezTo>
                  <a:pt x="264204" y="1645215"/>
                  <a:pt x="253436" y="1643159"/>
                  <a:pt x="254769" y="1641013"/>
                </a:cubicBezTo>
                <a:cubicBezTo>
                  <a:pt x="234996" y="1641090"/>
                  <a:pt x="179093" y="1626583"/>
                  <a:pt x="150763" y="1628143"/>
                </a:cubicBezTo>
                <a:cubicBezTo>
                  <a:pt x="96232" y="1619954"/>
                  <a:pt x="68845" y="1629422"/>
                  <a:pt x="29133" y="1626172"/>
                </a:cubicBezTo>
                <a:lnTo>
                  <a:pt x="0" y="1619589"/>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1033" name="Rectangle 1032">
            <a:extLst>
              <a:ext uri="{FF2B5EF4-FFF2-40B4-BE49-F238E27FC236}">
                <a16:creationId xmlns:a16="http://schemas.microsoft.com/office/drawing/2014/main" id="{2DAA6C16-BF9B-4A3E-BC70-EE6015D4F9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828675" y="494414"/>
            <a:ext cx="10534650" cy="817403"/>
          </a:xfrm>
        </p:spPr>
        <p:txBody>
          <a:bodyPr vert="horz" lIns="91440" tIns="45720" rIns="91440" bIns="45720" rtlCol="0" anchor="b">
            <a:normAutofit/>
          </a:bodyPr>
          <a:lstStyle/>
          <a:p>
            <a:r>
              <a:rPr lang="en-US" sz="3600" dirty="0">
                <a:solidFill>
                  <a:schemeClr val="bg1"/>
                </a:solidFill>
              </a:rPr>
              <a:t>Morocco</a:t>
            </a:r>
          </a:p>
        </p:txBody>
      </p:sp>
      <p:grpSp>
        <p:nvGrpSpPr>
          <p:cNvPr id="1035" name="Group 1034">
            <a:extLst>
              <a:ext uri="{FF2B5EF4-FFF2-40B4-BE49-F238E27FC236}">
                <a16:creationId xmlns:a16="http://schemas.microsoft.com/office/drawing/2014/main" id="{A4AE1828-51FD-4AD7-BCF6-9AF5C696CE5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528992"/>
            <a:ext cx="12192000" cy="757168"/>
            <a:chOff x="0" y="2959818"/>
            <a:chExt cx="12192000" cy="757168"/>
          </a:xfrm>
        </p:grpSpPr>
        <p:sp>
          <p:nvSpPr>
            <p:cNvPr id="1036" name="Freeform: Shape 1035">
              <a:extLst>
                <a:ext uri="{FF2B5EF4-FFF2-40B4-BE49-F238E27FC236}">
                  <a16:creationId xmlns:a16="http://schemas.microsoft.com/office/drawing/2014/main" id="{8542C7CD-02BE-4ADE-8D2F-DFB759D71A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solidFill>
              <a:srgbClr val="FFFFFF"/>
            </a:solidFill>
            <a:ln w="12700" cap="flat" cmpd="sng" algn="ctr">
              <a:noFill/>
              <a:prstDash val="solid"/>
              <a:miter lim="800000"/>
            </a:ln>
            <a:effectLst>
              <a:outerShdw blurRad="381000" dist="1524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37" name="Freeform: Shape 1036">
              <a:extLst>
                <a:ext uri="{FF2B5EF4-FFF2-40B4-BE49-F238E27FC236}">
                  <a16:creationId xmlns:a16="http://schemas.microsoft.com/office/drawing/2014/main" id="{840A04EE-8E37-4C28-B09B-A9593A4AAB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blipFill>
              <a:blip r:embed="rId2">
                <a:alphaModFix amt="57000"/>
              </a:blip>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pic>
        <p:nvPicPr>
          <p:cNvPr id="1026" name="Picture 2" descr="Flag of Morocco - Wikipedia">
            <a:extLst>
              <a:ext uri="{FF2B5EF4-FFF2-40B4-BE49-F238E27FC236}">
                <a16:creationId xmlns:a16="http://schemas.microsoft.com/office/drawing/2014/main" id="{8E615249-7676-8CDD-F7FE-A4E0A2330E9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36" r="1" b="1"/>
          <a:stretch/>
        </p:blipFill>
        <p:spPr bwMode="auto">
          <a:xfrm>
            <a:off x="723900" y="2374900"/>
            <a:ext cx="5889625" cy="3902075"/>
          </a:xfrm>
          <a:custGeom>
            <a:avLst/>
            <a:gdLst/>
            <a:ahLst/>
            <a:cxnLst/>
            <a:rect l="l" t="t" r="r" b="b"/>
            <a:pathLst>
              <a:path w="6000750" h="3988028">
                <a:moveTo>
                  <a:pt x="0" y="0"/>
                </a:moveTo>
                <a:lnTo>
                  <a:pt x="6000750" y="0"/>
                </a:lnTo>
                <a:lnTo>
                  <a:pt x="6000750" y="797153"/>
                </a:lnTo>
                <a:lnTo>
                  <a:pt x="6000750" y="2634343"/>
                </a:lnTo>
                <a:lnTo>
                  <a:pt x="6000750" y="3911828"/>
                </a:lnTo>
                <a:lnTo>
                  <a:pt x="3248025" y="3988028"/>
                </a:lnTo>
                <a:lnTo>
                  <a:pt x="0" y="3780026"/>
                </a:lnTo>
                <a:close/>
              </a:path>
            </a:pathLst>
          </a:custGeom>
          <a:extLst>
            <a:ext uri="{909E8E84-426E-40DD-AFC4-6F175D3DCCD1}">
              <a14:hiddenFill xmlns:a14="http://schemas.microsoft.com/office/drawing/2010/main">
                <a:solidFill>
                  <a:srgbClr val="FFFFFF"/>
                </a:solidFill>
              </a14:hiddenFill>
            </a:ext>
          </a:extLst>
        </p:spPr>
      </p:pic>
      <p:pic>
        <p:nvPicPr>
          <p:cNvPr id="1028" name="Picture 4" descr="Political Map of Morocco - Nations Online Project">
            <a:extLst>
              <a:ext uri="{FF2B5EF4-FFF2-40B4-BE49-F238E27FC236}">
                <a16:creationId xmlns:a16="http://schemas.microsoft.com/office/drawing/2014/main" id="{48D716E5-9A3B-588C-78E0-F1A0FF97089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905" r="1" b="17354"/>
          <a:stretch/>
        </p:blipFill>
        <p:spPr bwMode="auto">
          <a:xfrm>
            <a:off x="6686550" y="2374900"/>
            <a:ext cx="4781550" cy="3902075"/>
          </a:xfrm>
          <a:custGeom>
            <a:avLst/>
            <a:gdLst/>
            <a:ahLst/>
            <a:cxnLst/>
            <a:rect l="l" t="t" r="r" b="b"/>
            <a:pathLst>
              <a:path w="6000749" h="3911828">
                <a:moveTo>
                  <a:pt x="0" y="0"/>
                </a:moveTo>
                <a:lnTo>
                  <a:pt x="6000749" y="0"/>
                </a:lnTo>
                <a:lnTo>
                  <a:pt x="6000749" y="3767827"/>
                </a:lnTo>
                <a:lnTo>
                  <a:pt x="5572124" y="3740378"/>
                </a:lnTo>
                <a:lnTo>
                  <a:pt x="0" y="3911828"/>
                </a:lnTo>
                <a:close/>
              </a:path>
            </a:pathLst>
          </a:cu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79434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295" name="Rectangle 12294">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290" name="Picture 2" descr="5 Currency Facts You Probably Didn't Know About the Moroccan Dirham -  Currency Exchange International, Corp.">
            <a:extLst>
              <a:ext uri="{FF2B5EF4-FFF2-40B4-BE49-F238E27FC236}">
                <a16:creationId xmlns:a16="http://schemas.microsoft.com/office/drawing/2014/main" id="{21478B8F-1236-FEE4-A847-AC70C165C73F}"/>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28900"/>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12297" name="Rectangle 12296">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a:t>Currency</a:t>
            </a:r>
          </a:p>
        </p:txBody>
      </p:sp>
      <p:sp>
        <p:nvSpPr>
          <p:cNvPr id="3" name="Content Placeholder 2">
            <a:extLst>
              <a:ext uri="{FF2B5EF4-FFF2-40B4-BE49-F238E27FC236}">
                <a16:creationId xmlns:a16="http://schemas.microsoft.com/office/drawing/2014/main" id="{1246AE74-6467-46F3-AB5E-9A67BA782897}"/>
              </a:ext>
            </a:extLst>
          </p:cNvPr>
          <p:cNvSpPr>
            <a:spLocks noGrp="1"/>
          </p:cNvSpPr>
          <p:nvPr>
            <p:ph sz="half" idx="1"/>
          </p:nvPr>
        </p:nvSpPr>
        <p:spPr>
          <a:xfrm>
            <a:off x="477980" y="4872922"/>
            <a:ext cx="4023359" cy="1208141"/>
          </a:xfrm>
        </p:spPr>
        <p:txBody>
          <a:bodyPr vert="horz" lIns="91440" tIns="45720" rIns="91440" bIns="45720" rtlCol="0">
            <a:normAutofit/>
          </a:bodyPr>
          <a:lstStyle/>
          <a:p>
            <a:pPr marL="0" indent="0">
              <a:buNone/>
            </a:pPr>
            <a:r>
              <a:rPr lang="en-US" sz="2000"/>
              <a:t>Moroccan Dirham</a:t>
            </a:r>
          </a:p>
        </p:txBody>
      </p:sp>
      <p:sp>
        <p:nvSpPr>
          <p:cNvPr id="12299" name="Rectangle 12298">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2301" name="Rectangle 12300">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0495237"/>
      </p:ext>
    </p:extLst>
  </p:cSld>
  <p:clrMapOvr>
    <a:overrideClrMapping bg1="dk1" tx1="lt1" bg2="dk2" tx2="lt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319" name="Rectangle 13318">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19F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9093496" y="618681"/>
            <a:ext cx="2613872" cy="4794567"/>
          </a:xfrm>
        </p:spPr>
        <p:txBody>
          <a:bodyPr vert="horz" lIns="91440" tIns="45720" rIns="91440" bIns="45720" rtlCol="0" anchor="ctr">
            <a:normAutofit/>
          </a:bodyPr>
          <a:lstStyle/>
          <a:p>
            <a:r>
              <a:rPr lang="en-US" sz="3600">
                <a:solidFill>
                  <a:srgbClr val="FFFFFF"/>
                </a:solidFill>
              </a:rPr>
              <a:t>Religion</a:t>
            </a:r>
          </a:p>
        </p:txBody>
      </p:sp>
      <p:sp>
        <p:nvSpPr>
          <p:cNvPr id="13321"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314" name="Picture 2" descr="Morocco–Religion – Humanities 384">
            <a:extLst>
              <a:ext uri="{FF2B5EF4-FFF2-40B4-BE49-F238E27FC236}">
                <a16:creationId xmlns:a16="http://schemas.microsoft.com/office/drawing/2014/main" id="{9B6131A1-6108-B982-7FA4-51569E75FFA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10616" b="1"/>
          <a:stretch/>
        </p:blipFill>
        <p:spPr bwMode="auto">
          <a:xfrm>
            <a:off x="976251" y="977044"/>
            <a:ext cx="7163222" cy="4808332"/>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2234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78A38-DFA6-417F-B6B2-909257847B4B}"/>
              </a:ext>
            </a:extLst>
          </p:cNvPr>
          <p:cNvSpPr>
            <a:spLocks noGrp="1"/>
          </p:cNvSpPr>
          <p:nvPr>
            <p:ph type="title"/>
          </p:nvPr>
        </p:nvSpPr>
        <p:spPr/>
        <p:txBody>
          <a:bodyPr/>
          <a:lstStyle/>
          <a:p>
            <a:r>
              <a:rPr lang="en-US" dirty="0"/>
              <a:t>Advancements</a:t>
            </a:r>
          </a:p>
        </p:txBody>
      </p:sp>
      <p:sp>
        <p:nvSpPr>
          <p:cNvPr id="3" name="Content Placeholder 2">
            <a:extLst>
              <a:ext uri="{FF2B5EF4-FFF2-40B4-BE49-F238E27FC236}">
                <a16:creationId xmlns:a16="http://schemas.microsoft.com/office/drawing/2014/main" id="{5F6A3F0F-4C4A-4849-909B-27F7D2816C39}"/>
              </a:ext>
            </a:extLst>
          </p:cNvPr>
          <p:cNvSpPr>
            <a:spLocks noGrp="1"/>
          </p:cNvSpPr>
          <p:nvPr>
            <p:ph sz="half" idx="1"/>
          </p:nvPr>
        </p:nvSpPr>
        <p:spPr/>
        <p:txBody>
          <a:bodyPr>
            <a:normAutofit/>
          </a:bodyPr>
          <a:lstStyle/>
          <a:p>
            <a:r>
              <a:rPr lang="en-US" dirty="0"/>
              <a:t>Rachid </a:t>
            </a:r>
            <a:r>
              <a:rPr lang="en-US" dirty="0" err="1"/>
              <a:t>Yazami</a:t>
            </a:r>
            <a:r>
              <a:rPr lang="en-US" dirty="0"/>
              <a:t>, born in Fez, discovered the reversible </a:t>
            </a:r>
            <a:r>
              <a:rPr lang="en-US" dirty="0" err="1"/>
              <a:t>inercalation</a:t>
            </a:r>
            <a:r>
              <a:rPr lang="en-US" dirty="0"/>
              <a:t> of lithium into graphite.  This led to the discovery of lithium ion batteries.  </a:t>
            </a:r>
          </a:p>
        </p:txBody>
      </p:sp>
      <p:sp>
        <p:nvSpPr>
          <p:cNvPr id="4" name="Content Placeholder 3">
            <a:extLst>
              <a:ext uri="{FF2B5EF4-FFF2-40B4-BE49-F238E27FC236}">
                <a16:creationId xmlns:a16="http://schemas.microsoft.com/office/drawing/2014/main" id="{3ED7E051-0FCD-4ED1-B047-409F31893943}"/>
              </a:ext>
            </a:extLst>
          </p:cNvPr>
          <p:cNvSpPr>
            <a:spLocks noGrp="1"/>
          </p:cNvSpPr>
          <p:nvPr>
            <p:ph sz="half" idx="2"/>
          </p:nvPr>
        </p:nvSpPr>
        <p:spPr/>
        <p:txBody>
          <a:bodyPr>
            <a:normAutofit/>
          </a:bodyPr>
          <a:lstStyle/>
          <a:p>
            <a:r>
              <a:rPr lang="en-US" dirty="0" err="1"/>
              <a:t>Adnane</a:t>
            </a:r>
            <a:r>
              <a:rPr lang="en-US" dirty="0"/>
              <a:t> </a:t>
            </a:r>
            <a:r>
              <a:rPr lang="en-US" dirty="0" err="1"/>
              <a:t>Remmal</a:t>
            </a:r>
            <a:r>
              <a:rPr lang="en-US" dirty="0"/>
              <a:t>, a Moroccan biology professor who is known for the discovery of the antimicrobial activity of essential oils.</a:t>
            </a:r>
          </a:p>
          <a:p>
            <a:endParaRPr lang="en-US" dirty="0"/>
          </a:p>
        </p:txBody>
      </p:sp>
    </p:spTree>
    <p:extLst>
      <p:ext uri="{BB962C8B-B14F-4D97-AF65-F5344CB8AC3E}">
        <p14:creationId xmlns:p14="http://schemas.microsoft.com/office/powerpoint/2010/main" val="6091036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p:txBody>
          <a:bodyPr/>
          <a:lstStyle/>
          <a:p>
            <a:r>
              <a:rPr lang="en-US" dirty="0"/>
              <a:t>People of Note</a:t>
            </a:r>
          </a:p>
        </p:txBody>
      </p:sp>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838200" y="1825625"/>
            <a:ext cx="4423913" cy="4351338"/>
          </a:xfrm>
        </p:spPr>
        <p:txBody>
          <a:bodyPr>
            <a:normAutofit fontScale="92500" lnSpcReduction="10000"/>
          </a:bodyPr>
          <a:lstStyle/>
          <a:p>
            <a:r>
              <a:rPr lang="en-US" dirty="0"/>
              <a:t>Ibn Battuta was the first ever travel writer.  He traveled through the whole of the Medieval world over a 30 year period.  He has a tomb in Tangier. </a:t>
            </a:r>
          </a:p>
          <a:p>
            <a:endParaRPr lang="en-US" dirty="0"/>
          </a:p>
        </p:txBody>
      </p:sp>
      <p:sp>
        <p:nvSpPr>
          <p:cNvPr id="4" name="Content Placeholder 3">
            <a:extLst>
              <a:ext uri="{FF2B5EF4-FFF2-40B4-BE49-F238E27FC236}">
                <a16:creationId xmlns:a16="http://schemas.microsoft.com/office/drawing/2014/main" id="{F1469DE1-CC5A-4D02-A682-37F3506C892E}"/>
              </a:ext>
            </a:extLst>
          </p:cNvPr>
          <p:cNvSpPr>
            <a:spLocks noGrp="1"/>
          </p:cNvSpPr>
          <p:nvPr>
            <p:ph sz="half" idx="2"/>
          </p:nvPr>
        </p:nvSpPr>
        <p:spPr/>
        <p:txBody>
          <a:bodyPr>
            <a:normAutofit fontScale="92500" lnSpcReduction="10000"/>
          </a:bodyPr>
          <a:lstStyle/>
          <a:p>
            <a:r>
              <a:rPr lang="en-US" dirty="0"/>
              <a:t>Robert Purvis was a mixed-race American abolitionist.  His grandmother was abducted from Morocco when she was 12 and shipped to South Carolina for the slave trade.  She was freed by her “master” 7 years later.  His mother was a “free woman of color” and his father was a white, English immigrant.  When his father passed away, he used his sizeable inheritance for political activism towards the abolition of slavery. </a:t>
            </a:r>
          </a:p>
        </p:txBody>
      </p:sp>
    </p:spTree>
    <p:extLst>
      <p:ext uri="{BB962C8B-B14F-4D97-AF65-F5344CB8AC3E}">
        <p14:creationId xmlns:p14="http://schemas.microsoft.com/office/powerpoint/2010/main" val="21288507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p:txBody>
          <a:bodyPr/>
          <a:lstStyle/>
          <a:p>
            <a:r>
              <a:rPr lang="en-US" dirty="0"/>
              <a:t>Etiquette</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p:txBody>
          <a:bodyPr/>
          <a:lstStyle/>
          <a:p>
            <a:r>
              <a:rPr lang="en-US" dirty="0"/>
              <a:t>“Salaam </a:t>
            </a:r>
            <a:r>
              <a:rPr lang="en-US" dirty="0" err="1"/>
              <a:t>Alykum</a:t>
            </a:r>
            <a:r>
              <a:rPr lang="en-US" dirty="0"/>
              <a:t>”- Hello</a:t>
            </a:r>
          </a:p>
          <a:p>
            <a:r>
              <a:rPr lang="en-US" dirty="0"/>
              <a:t>Morocco is a </a:t>
            </a:r>
            <a:r>
              <a:rPr lang="en-US" dirty="0" err="1"/>
              <a:t>convservative</a:t>
            </a:r>
            <a:r>
              <a:rPr lang="en-US" dirty="0"/>
              <a:t> country so modest dress is required.  You should wear long, loose-fitting clothing and have your upper arms, knees, chest and midriff covered.  The more rural, the more covered you should be. </a:t>
            </a:r>
          </a:p>
        </p:txBody>
      </p:sp>
      <p:sp>
        <p:nvSpPr>
          <p:cNvPr id="4" name="Content Placeholder 3">
            <a:extLst>
              <a:ext uri="{FF2B5EF4-FFF2-40B4-BE49-F238E27FC236}">
                <a16:creationId xmlns:a16="http://schemas.microsoft.com/office/drawing/2014/main" id="{3EE6896E-7181-4DCE-BBDA-9A93E743E6DF}"/>
              </a:ext>
            </a:extLst>
          </p:cNvPr>
          <p:cNvSpPr>
            <a:spLocks noGrp="1"/>
          </p:cNvSpPr>
          <p:nvPr>
            <p:ph sz="half" idx="2"/>
          </p:nvPr>
        </p:nvSpPr>
        <p:spPr/>
        <p:txBody>
          <a:bodyPr/>
          <a:lstStyle/>
          <a:p>
            <a:r>
              <a:rPr lang="en-US" dirty="0"/>
              <a:t>Remove your shoes before entering a home, wash your hands before eating, use your right hand for eating.  </a:t>
            </a:r>
          </a:p>
        </p:txBody>
      </p:sp>
    </p:spTree>
    <p:extLst>
      <p:ext uri="{BB962C8B-B14F-4D97-AF65-F5344CB8AC3E}">
        <p14:creationId xmlns:p14="http://schemas.microsoft.com/office/powerpoint/2010/main" val="27712506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45" name="Rectangle 14344">
            <a:extLst>
              <a:ext uri="{FF2B5EF4-FFF2-40B4-BE49-F238E27FC236}">
                <a16:creationId xmlns:a16="http://schemas.microsoft.com/office/drawing/2014/main" id="{E8D41CF8-5232-42BC-8D05-AFEDE21539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256"/>
            <a:ext cx="12192000" cy="6869256"/>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347" name="Rounded Rectangle 5">
            <a:extLst>
              <a:ext uri="{FF2B5EF4-FFF2-40B4-BE49-F238E27FC236}">
                <a16:creationId xmlns:a16="http://schemas.microsoft.com/office/drawing/2014/main" id="{49237091-E62C-4878-AA4C-0B9995ADB2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1828801"/>
            <a:ext cx="10515600" cy="4362450"/>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338" name="Picture 2" descr="Traditional Moroccan Clothing - Planet Marrakech">
            <a:extLst>
              <a:ext uri="{FF2B5EF4-FFF2-40B4-BE49-F238E27FC236}">
                <a16:creationId xmlns:a16="http://schemas.microsoft.com/office/drawing/2014/main" id="{8B963E0C-FBB8-13E3-380B-3B12657BD675}"/>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157288" y="2209800"/>
            <a:ext cx="5964238" cy="3595688"/>
          </a:xfrm>
          <a:prstGeom prst="rect">
            <a:avLst/>
          </a:prstGeom>
          <a:extLst>
            <a:ext uri="{909E8E84-426E-40DD-AFC4-6F175D3DCCD1}">
              <a14:hiddenFill xmlns:a14="http://schemas.microsoft.com/office/drawing/2010/main">
                <a:solidFill>
                  <a:srgbClr val="FFFFFF"/>
                </a:solidFill>
              </a14:hiddenFill>
            </a:ext>
          </a:extLst>
        </p:spPr>
      </p:pic>
      <p:pic>
        <p:nvPicPr>
          <p:cNvPr id="14340" name="Picture 4" descr="170 Men's fashion morocco ideas | fashion, mens fashion, moroccan fashion">
            <a:extLst>
              <a:ext uri="{FF2B5EF4-FFF2-40B4-BE49-F238E27FC236}">
                <a16:creationId xmlns:a16="http://schemas.microsoft.com/office/drawing/2014/main" id="{19505393-DA7C-C1FF-911A-4F011A9BB35D}"/>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7188200" y="2209800"/>
            <a:ext cx="3843338" cy="3595688"/>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kern="1200">
                <a:solidFill>
                  <a:schemeClr val="tx1"/>
                </a:solidFill>
                <a:latin typeface="+mj-lt"/>
                <a:ea typeface="+mj-ea"/>
                <a:cs typeface="+mj-cs"/>
              </a:rPr>
              <a:t>Fashion</a:t>
            </a:r>
          </a:p>
        </p:txBody>
      </p:sp>
    </p:spTree>
    <p:extLst>
      <p:ext uri="{BB962C8B-B14F-4D97-AF65-F5344CB8AC3E}">
        <p14:creationId xmlns:p14="http://schemas.microsoft.com/office/powerpoint/2010/main" val="34990255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p:txBody>
          <a:bodyPr/>
          <a:lstStyle/>
          <a:p>
            <a:r>
              <a:rPr lang="en-US" dirty="0"/>
              <a:t>Sports</a:t>
            </a:r>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p:txBody>
          <a:bodyPr/>
          <a:lstStyle/>
          <a:p>
            <a:r>
              <a:rPr lang="en-US" dirty="0"/>
              <a:t>Football, hockey, cricket, basketball, rugby.</a:t>
            </a:r>
          </a:p>
        </p:txBody>
      </p:sp>
      <p:sp>
        <p:nvSpPr>
          <p:cNvPr id="4" name="Content Placeholder 3">
            <a:extLst>
              <a:ext uri="{FF2B5EF4-FFF2-40B4-BE49-F238E27FC236}">
                <a16:creationId xmlns:a16="http://schemas.microsoft.com/office/drawing/2014/main" id="{EE4D99F5-9BEA-4CBD-8AE0-769BBF01B71D}"/>
              </a:ext>
            </a:extLst>
          </p:cNvPr>
          <p:cNvSpPr>
            <a:spLocks noGrp="1"/>
          </p:cNvSpPr>
          <p:nvPr>
            <p:ph sz="half" idx="2"/>
          </p:nvPr>
        </p:nvSpPr>
        <p:spPr/>
        <p:txBody>
          <a:bodyPr/>
          <a:lstStyle/>
          <a:p>
            <a:endParaRPr lang="en-US"/>
          </a:p>
        </p:txBody>
      </p:sp>
      <p:pic>
        <p:nvPicPr>
          <p:cNvPr id="15362" name="Picture 2" descr="World Cup: Diverse Morocco makes history by stunning Spain - Los Angeles  Times">
            <a:extLst>
              <a:ext uri="{FF2B5EF4-FFF2-40B4-BE49-F238E27FC236}">
                <a16:creationId xmlns:a16="http://schemas.microsoft.com/office/drawing/2014/main" id="{1331CE18-A557-85C4-F404-F223C533D7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0483" y="1690688"/>
            <a:ext cx="6529023" cy="4351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96751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391" name="Rectangle 16390">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838200" y="1641752"/>
            <a:ext cx="4391024" cy="1323439"/>
          </a:xfrm>
        </p:spPr>
        <p:txBody>
          <a:bodyPr vert="horz" lIns="91440" tIns="45720" rIns="91440" bIns="45720" rtlCol="0" anchor="t">
            <a:normAutofit/>
          </a:bodyPr>
          <a:lstStyle/>
          <a:p>
            <a:r>
              <a:rPr lang="en-US" sz="4000" kern="1200">
                <a:solidFill>
                  <a:schemeClr val="bg1"/>
                </a:solidFill>
                <a:latin typeface="+mj-lt"/>
                <a:ea typeface="+mj-ea"/>
                <a:cs typeface="+mj-cs"/>
              </a:rPr>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838200" y="3146400"/>
            <a:ext cx="4391024" cy="2454300"/>
          </a:xfrm>
        </p:spPr>
        <p:txBody>
          <a:bodyPr vert="horz" lIns="91440" tIns="45720" rIns="91440" bIns="45720" rtlCol="0">
            <a:normAutofit/>
          </a:bodyPr>
          <a:lstStyle/>
          <a:p>
            <a:r>
              <a:rPr lang="en-US" sz="2400">
                <a:solidFill>
                  <a:schemeClr val="bg1">
                    <a:alpha val="80000"/>
                  </a:schemeClr>
                </a:solidFill>
              </a:rPr>
              <a:t>B’ssara– rich soup of dried beans, traditionally served at breakfast</a:t>
            </a:r>
          </a:p>
          <a:p>
            <a:r>
              <a:rPr lang="en-US" sz="2400">
                <a:solidFill>
                  <a:schemeClr val="bg1">
                    <a:alpha val="80000"/>
                  </a:schemeClr>
                </a:solidFill>
              </a:rPr>
              <a:t>Tagine</a:t>
            </a:r>
          </a:p>
          <a:p>
            <a:r>
              <a:rPr lang="en-US" sz="2400">
                <a:solidFill>
                  <a:schemeClr val="bg1">
                    <a:alpha val="80000"/>
                  </a:schemeClr>
                </a:solidFill>
              </a:rPr>
              <a:t>Harira</a:t>
            </a:r>
          </a:p>
          <a:p>
            <a:r>
              <a:rPr lang="en-US" sz="2400">
                <a:solidFill>
                  <a:schemeClr val="bg1">
                    <a:alpha val="80000"/>
                  </a:schemeClr>
                </a:solidFill>
              </a:rPr>
              <a:t>Kefta Tagine</a:t>
            </a:r>
          </a:p>
          <a:p>
            <a:pPr marL="0"/>
            <a:endParaRPr lang="en-US" sz="2400">
              <a:solidFill>
                <a:schemeClr val="bg1">
                  <a:alpha val="80000"/>
                </a:schemeClr>
              </a:solidFill>
            </a:endParaRPr>
          </a:p>
          <a:p>
            <a:endParaRPr lang="en-US" sz="2400">
              <a:solidFill>
                <a:schemeClr val="bg1">
                  <a:alpha val="80000"/>
                </a:schemeClr>
              </a:solidFill>
            </a:endParaRPr>
          </a:p>
        </p:txBody>
      </p:sp>
      <p:grpSp>
        <p:nvGrpSpPr>
          <p:cNvPr id="16393" name="Group 16392">
            <a:extLst>
              <a:ext uri="{FF2B5EF4-FFF2-40B4-BE49-F238E27FC236}">
                <a16:creationId xmlns:a16="http://schemas.microsoft.com/office/drawing/2014/main" id="{D44E3F87-3D58-4B03-86B2-15A5C5B9C96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096000" y="841376"/>
            <a:ext cx="5260976" cy="4707593"/>
            <a:chOff x="6096000" y="841376"/>
            <a:chExt cx="5260976" cy="4707593"/>
          </a:xfrm>
          <a:effectLst>
            <a:outerShdw blurRad="381000" dist="152400" dir="5400000" algn="ctr" rotWithShape="0">
              <a:srgbClr val="000000">
                <a:alpha val="10000"/>
              </a:srgbClr>
            </a:outerShdw>
          </a:effectLst>
        </p:grpSpPr>
        <p:grpSp>
          <p:nvGrpSpPr>
            <p:cNvPr id="16394" name="Group 16393">
              <a:extLst>
                <a:ext uri="{FF2B5EF4-FFF2-40B4-BE49-F238E27FC236}">
                  <a16:creationId xmlns:a16="http://schemas.microsoft.com/office/drawing/2014/main" id="{B4D09509-F6FC-47A6-B196-CCCFD8E83056}"/>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6096001" y="841376"/>
              <a:ext cx="5260975" cy="4707593"/>
              <a:chOff x="6096001" y="841376"/>
              <a:chExt cx="5260975" cy="4707593"/>
            </a:xfrm>
          </p:grpSpPr>
          <p:sp>
            <p:nvSpPr>
              <p:cNvPr id="16398" name="Freeform: Shape 16397">
                <a:extLst>
                  <a:ext uri="{FF2B5EF4-FFF2-40B4-BE49-F238E27FC236}">
                    <a16:creationId xmlns:a16="http://schemas.microsoft.com/office/drawing/2014/main" id="{BA5B9D66-192D-4F12-964D-2B23A1D275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1" y="841376"/>
                <a:ext cx="5260975" cy="4707593"/>
              </a:xfrm>
              <a:custGeom>
                <a:avLst/>
                <a:gdLst>
                  <a:gd name="connsiteX0" fmla="*/ 0 w 5260975"/>
                  <a:gd name="connsiteY0" fmla="*/ 0 h 4707593"/>
                  <a:gd name="connsiteX1" fmla="*/ 5260975 w 5260975"/>
                  <a:gd name="connsiteY1" fmla="*/ 0 h 4707593"/>
                  <a:gd name="connsiteX2" fmla="*/ 5260975 w 5260975"/>
                  <a:gd name="connsiteY2" fmla="*/ 3296937 h 4707593"/>
                  <a:gd name="connsiteX3" fmla="*/ 5260975 w 5260975"/>
                  <a:gd name="connsiteY3" fmla="*/ 3518571 h 4707593"/>
                  <a:gd name="connsiteX4" fmla="*/ 5226503 w 5260975"/>
                  <a:gd name="connsiteY4" fmla="*/ 3534000 h 4707593"/>
                  <a:gd name="connsiteX5" fmla="*/ 5206341 w 5260975"/>
                  <a:gd name="connsiteY5" fmla="*/ 3542065 h 4707593"/>
                  <a:gd name="connsiteX6" fmla="*/ 5123287 w 5260975"/>
                  <a:gd name="connsiteY6" fmla="*/ 3594010 h 4707593"/>
                  <a:gd name="connsiteX7" fmla="*/ 5048107 w 5260975"/>
                  <a:gd name="connsiteY7" fmla="*/ 3658244 h 4707593"/>
                  <a:gd name="connsiteX8" fmla="*/ 4992899 w 5260975"/>
                  <a:gd name="connsiteY8" fmla="*/ 3734479 h 4707593"/>
                  <a:gd name="connsiteX9" fmla="*/ 4977440 w 5260975"/>
                  <a:gd name="connsiteY9" fmla="*/ 3752627 h 4707593"/>
                  <a:gd name="connsiteX10" fmla="*/ 4935193 w 5260975"/>
                  <a:gd name="connsiteY10" fmla="*/ 3775382 h 4707593"/>
                  <a:gd name="connsiteX11" fmla="*/ 4897844 w 5260975"/>
                  <a:gd name="connsiteY11" fmla="*/ 3792472 h 4707593"/>
                  <a:gd name="connsiteX12" fmla="*/ 4870767 w 5260975"/>
                  <a:gd name="connsiteY12" fmla="*/ 3811388 h 4707593"/>
                  <a:gd name="connsiteX13" fmla="*/ 4847916 w 5260975"/>
                  <a:gd name="connsiteY13" fmla="*/ 3828767 h 4707593"/>
                  <a:gd name="connsiteX14" fmla="*/ 4796163 w 5260975"/>
                  <a:gd name="connsiteY14" fmla="*/ 3873702 h 4707593"/>
                  <a:gd name="connsiteX15" fmla="*/ 4738843 w 5260975"/>
                  <a:gd name="connsiteY15" fmla="*/ 3911628 h 4707593"/>
                  <a:gd name="connsiteX16" fmla="*/ 4692755 w 5260975"/>
                  <a:gd name="connsiteY16" fmla="*/ 3958099 h 4707593"/>
                  <a:gd name="connsiteX17" fmla="*/ 4673744 w 5260975"/>
                  <a:gd name="connsiteY17" fmla="*/ 3983255 h 4707593"/>
                  <a:gd name="connsiteX18" fmla="*/ 4633801 w 5260975"/>
                  <a:gd name="connsiteY18" fmla="*/ 4000442 h 4707593"/>
                  <a:gd name="connsiteX19" fmla="*/ 4590499 w 5260975"/>
                  <a:gd name="connsiteY19" fmla="*/ 4027326 h 4707593"/>
                  <a:gd name="connsiteX20" fmla="*/ 4559773 w 5260975"/>
                  <a:gd name="connsiteY20" fmla="*/ 4054018 h 4707593"/>
                  <a:gd name="connsiteX21" fmla="*/ 4536059 w 5260975"/>
                  <a:gd name="connsiteY21" fmla="*/ 4071877 h 4707593"/>
                  <a:gd name="connsiteX22" fmla="*/ 4502549 w 5260975"/>
                  <a:gd name="connsiteY22" fmla="*/ 4089832 h 4707593"/>
                  <a:gd name="connsiteX23" fmla="*/ 4468944 w 5260975"/>
                  <a:gd name="connsiteY23" fmla="*/ 4113356 h 4707593"/>
                  <a:gd name="connsiteX24" fmla="*/ 4452622 w 5260975"/>
                  <a:gd name="connsiteY24" fmla="*/ 4127854 h 4707593"/>
                  <a:gd name="connsiteX25" fmla="*/ 4421032 w 5260975"/>
                  <a:gd name="connsiteY25" fmla="*/ 4151953 h 4707593"/>
                  <a:gd name="connsiteX26" fmla="*/ 4388483 w 5260975"/>
                  <a:gd name="connsiteY26" fmla="*/ 4174421 h 4707593"/>
                  <a:gd name="connsiteX27" fmla="*/ 4327321 w 5260975"/>
                  <a:gd name="connsiteY27" fmla="*/ 4200153 h 4707593"/>
                  <a:gd name="connsiteX28" fmla="*/ 4271633 w 5260975"/>
                  <a:gd name="connsiteY28" fmla="*/ 4237983 h 4707593"/>
                  <a:gd name="connsiteX29" fmla="*/ 4227465 w 5260975"/>
                  <a:gd name="connsiteY29" fmla="*/ 4265635 h 4707593"/>
                  <a:gd name="connsiteX30" fmla="*/ 4201733 w 5260975"/>
                  <a:gd name="connsiteY30" fmla="*/ 4283783 h 4707593"/>
                  <a:gd name="connsiteX31" fmla="*/ 4154494 w 5260975"/>
                  <a:gd name="connsiteY31" fmla="*/ 4324301 h 4707593"/>
                  <a:gd name="connsiteX32" fmla="*/ 4081234 w 5260975"/>
                  <a:gd name="connsiteY32" fmla="*/ 4366931 h 4707593"/>
                  <a:gd name="connsiteX33" fmla="*/ 4036971 w 5260975"/>
                  <a:gd name="connsiteY33" fmla="*/ 4389975 h 4707593"/>
                  <a:gd name="connsiteX34" fmla="*/ 3941725 w 5260975"/>
                  <a:gd name="connsiteY34" fmla="*/ 4424733 h 4707593"/>
                  <a:gd name="connsiteX35" fmla="*/ 3910999 w 5260975"/>
                  <a:gd name="connsiteY35" fmla="*/ 4437119 h 4707593"/>
                  <a:gd name="connsiteX36" fmla="*/ 3875859 w 5260975"/>
                  <a:gd name="connsiteY36" fmla="*/ 4445280 h 4707593"/>
                  <a:gd name="connsiteX37" fmla="*/ 3819401 w 5260975"/>
                  <a:gd name="connsiteY37" fmla="*/ 4464579 h 4707593"/>
                  <a:gd name="connsiteX38" fmla="*/ 3709176 w 5260975"/>
                  <a:gd name="connsiteY38" fmla="*/ 4497800 h 4707593"/>
                  <a:gd name="connsiteX39" fmla="*/ 3684981 w 5260975"/>
                  <a:gd name="connsiteY39" fmla="*/ 4502889 h 4707593"/>
                  <a:gd name="connsiteX40" fmla="*/ 3623338 w 5260975"/>
                  <a:gd name="connsiteY40" fmla="*/ 4524300 h 4707593"/>
                  <a:gd name="connsiteX41" fmla="*/ 3586373 w 5260975"/>
                  <a:gd name="connsiteY41" fmla="*/ 4538702 h 4707593"/>
                  <a:gd name="connsiteX42" fmla="*/ 3555743 w 5260975"/>
                  <a:gd name="connsiteY42" fmla="*/ 4546960 h 4707593"/>
                  <a:gd name="connsiteX43" fmla="*/ 3528667 w 5260975"/>
                  <a:gd name="connsiteY43" fmla="*/ 4550801 h 4707593"/>
                  <a:gd name="connsiteX44" fmla="*/ 3457424 w 5260975"/>
                  <a:gd name="connsiteY44" fmla="*/ 4569811 h 4707593"/>
                  <a:gd name="connsiteX45" fmla="*/ 3429003 w 5260975"/>
                  <a:gd name="connsiteY45" fmla="*/ 4577301 h 4707593"/>
                  <a:gd name="connsiteX46" fmla="*/ 3355264 w 5260975"/>
                  <a:gd name="connsiteY46" fmla="*/ 4603033 h 4707593"/>
                  <a:gd name="connsiteX47" fmla="*/ 3292757 w 5260975"/>
                  <a:gd name="connsiteY47" fmla="*/ 4620027 h 4707593"/>
                  <a:gd name="connsiteX48" fmla="*/ 3266643 w 5260975"/>
                  <a:gd name="connsiteY48" fmla="*/ 4628188 h 4707593"/>
                  <a:gd name="connsiteX49" fmla="*/ 3206921 w 5260975"/>
                  <a:gd name="connsiteY49" fmla="*/ 4641823 h 4707593"/>
                  <a:gd name="connsiteX50" fmla="*/ 3173123 w 5260975"/>
                  <a:gd name="connsiteY50" fmla="*/ 4651425 h 4707593"/>
                  <a:gd name="connsiteX51" fmla="*/ 3090646 w 5260975"/>
                  <a:gd name="connsiteY51" fmla="*/ 4662274 h 4707593"/>
                  <a:gd name="connsiteX52" fmla="*/ 3005480 w 5260975"/>
                  <a:gd name="connsiteY52" fmla="*/ 4672739 h 4707593"/>
                  <a:gd name="connsiteX53" fmla="*/ 2958721 w 5260975"/>
                  <a:gd name="connsiteY53" fmla="*/ 4676196 h 4707593"/>
                  <a:gd name="connsiteX54" fmla="*/ 2917915 w 5260975"/>
                  <a:gd name="connsiteY54" fmla="*/ 4681670 h 4707593"/>
                  <a:gd name="connsiteX55" fmla="*/ 2882389 w 5260975"/>
                  <a:gd name="connsiteY55" fmla="*/ 4685126 h 4707593"/>
                  <a:gd name="connsiteX56" fmla="*/ 2825837 w 5260975"/>
                  <a:gd name="connsiteY56" fmla="*/ 4692135 h 4707593"/>
                  <a:gd name="connsiteX57" fmla="*/ 2802313 w 5260975"/>
                  <a:gd name="connsiteY57" fmla="*/ 4693960 h 4707593"/>
                  <a:gd name="connsiteX58" fmla="*/ 2746816 w 5260975"/>
                  <a:gd name="connsiteY58" fmla="*/ 4693863 h 4707593"/>
                  <a:gd name="connsiteX59" fmla="*/ 2727517 w 5260975"/>
                  <a:gd name="connsiteY59" fmla="*/ 4692903 h 4707593"/>
                  <a:gd name="connsiteX60" fmla="*/ 2690359 w 5260975"/>
                  <a:gd name="connsiteY60" fmla="*/ 4680997 h 4707593"/>
                  <a:gd name="connsiteX61" fmla="*/ 2685943 w 5260975"/>
                  <a:gd name="connsiteY61" fmla="*/ 4680133 h 4707593"/>
                  <a:gd name="connsiteX62" fmla="*/ 2661554 w 5260975"/>
                  <a:gd name="connsiteY62" fmla="*/ 4675428 h 4707593"/>
                  <a:gd name="connsiteX63" fmla="*/ 2648208 w 5260975"/>
                  <a:gd name="connsiteY63" fmla="*/ 4673892 h 4707593"/>
                  <a:gd name="connsiteX64" fmla="*/ 2597512 w 5260975"/>
                  <a:gd name="connsiteY64" fmla="*/ 4664099 h 4707593"/>
                  <a:gd name="connsiteX65" fmla="*/ 2568324 w 5260975"/>
                  <a:gd name="connsiteY65" fmla="*/ 4659490 h 4707593"/>
                  <a:gd name="connsiteX66" fmla="*/ 2544704 w 5260975"/>
                  <a:gd name="connsiteY66" fmla="*/ 4660162 h 4707593"/>
                  <a:gd name="connsiteX67" fmla="*/ 2503225 w 5260975"/>
                  <a:gd name="connsiteY67" fmla="*/ 4661026 h 4707593"/>
                  <a:gd name="connsiteX68" fmla="*/ 2489975 w 5260975"/>
                  <a:gd name="connsiteY68" fmla="*/ 4663235 h 4707593"/>
                  <a:gd name="connsiteX69" fmla="*/ 2430061 w 5260975"/>
                  <a:gd name="connsiteY69" fmla="*/ 4656897 h 4707593"/>
                  <a:gd name="connsiteX70" fmla="*/ 2395880 w 5260975"/>
                  <a:gd name="connsiteY70" fmla="*/ 4656417 h 4707593"/>
                  <a:gd name="connsiteX71" fmla="*/ 2357378 w 5260975"/>
                  <a:gd name="connsiteY71" fmla="*/ 4648544 h 4707593"/>
                  <a:gd name="connsiteX72" fmla="*/ 2346145 w 5260975"/>
                  <a:gd name="connsiteY72" fmla="*/ 4648928 h 4707593"/>
                  <a:gd name="connsiteX73" fmla="*/ 2333567 w 5260975"/>
                  <a:gd name="connsiteY73" fmla="*/ 4649600 h 4707593"/>
                  <a:gd name="connsiteX74" fmla="*/ 2294968 w 5260975"/>
                  <a:gd name="connsiteY74" fmla="*/ 4650177 h 4707593"/>
                  <a:gd name="connsiteX75" fmla="*/ 2271540 w 5260975"/>
                  <a:gd name="connsiteY75" fmla="*/ 4653057 h 4707593"/>
                  <a:gd name="connsiteX76" fmla="*/ 2226895 w 5260975"/>
                  <a:gd name="connsiteY76" fmla="*/ 4651329 h 4707593"/>
                  <a:gd name="connsiteX77" fmla="*/ 2210379 w 5260975"/>
                  <a:gd name="connsiteY77" fmla="*/ 4653825 h 4707593"/>
                  <a:gd name="connsiteX78" fmla="*/ 2168613 w 5260975"/>
                  <a:gd name="connsiteY78" fmla="*/ 4654113 h 4707593"/>
                  <a:gd name="connsiteX79" fmla="*/ 2131167 w 5260975"/>
                  <a:gd name="connsiteY79" fmla="*/ 4652673 h 4707593"/>
                  <a:gd name="connsiteX80" fmla="*/ 2095065 w 5260975"/>
                  <a:gd name="connsiteY80" fmla="*/ 4653441 h 4707593"/>
                  <a:gd name="connsiteX81" fmla="*/ 2069237 w 5260975"/>
                  <a:gd name="connsiteY81" fmla="*/ 4656609 h 4707593"/>
                  <a:gd name="connsiteX82" fmla="*/ 2041201 w 5260975"/>
                  <a:gd name="connsiteY82" fmla="*/ 4658529 h 4707593"/>
                  <a:gd name="connsiteX83" fmla="*/ 1963909 w 5260975"/>
                  <a:gd name="connsiteY83" fmla="*/ 4669955 h 4707593"/>
                  <a:gd name="connsiteX84" fmla="*/ 1949603 w 5260975"/>
                  <a:gd name="connsiteY84" fmla="*/ 4667171 h 4707593"/>
                  <a:gd name="connsiteX85" fmla="*/ 1868373 w 5260975"/>
                  <a:gd name="connsiteY85" fmla="*/ 4664578 h 4707593"/>
                  <a:gd name="connsiteX86" fmla="*/ 1850707 w 5260975"/>
                  <a:gd name="connsiteY86" fmla="*/ 4664771 h 4707593"/>
                  <a:gd name="connsiteX87" fmla="*/ 1803275 w 5260975"/>
                  <a:gd name="connsiteY87" fmla="*/ 4653441 h 4707593"/>
                  <a:gd name="connsiteX88" fmla="*/ 1730112 w 5260975"/>
                  <a:gd name="connsiteY88" fmla="*/ 4671396 h 4707593"/>
                  <a:gd name="connsiteX89" fmla="*/ 1661652 w 5260975"/>
                  <a:gd name="connsiteY89" fmla="*/ 4693863 h 4707593"/>
                  <a:gd name="connsiteX90" fmla="*/ 1653011 w 5260975"/>
                  <a:gd name="connsiteY90" fmla="*/ 4696744 h 4707593"/>
                  <a:gd name="connsiteX91" fmla="*/ 1628431 w 5260975"/>
                  <a:gd name="connsiteY91" fmla="*/ 4701641 h 4707593"/>
                  <a:gd name="connsiteX92" fmla="*/ 1597995 w 5260975"/>
                  <a:gd name="connsiteY92" fmla="*/ 4703369 h 4707593"/>
                  <a:gd name="connsiteX93" fmla="*/ 1559396 w 5260975"/>
                  <a:gd name="connsiteY93" fmla="*/ 4707593 h 4707593"/>
                  <a:gd name="connsiteX94" fmla="*/ 1528480 w 5260975"/>
                  <a:gd name="connsiteY94" fmla="*/ 4702312 h 4707593"/>
                  <a:gd name="connsiteX95" fmla="*/ 1485272 w 5260975"/>
                  <a:gd name="connsiteY95" fmla="*/ 4694439 h 4707593"/>
                  <a:gd name="connsiteX96" fmla="*/ 1444562 w 5260975"/>
                  <a:gd name="connsiteY96" fmla="*/ 4686950 h 4707593"/>
                  <a:gd name="connsiteX97" fmla="*/ 1431696 w 5260975"/>
                  <a:gd name="connsiteY97" fmla="*/ 4695783 h 4707593"/>
                  <a:gd name="connsiteX98" fmla="*/ 1411821 w 5260975"/>
                  <a:gd name="connsiteY98" fmla="*/ 4703464 h 4707593"/>
                  <a:gd name="connsiteX99" fmla="*/ 1389738 w 5260975"/>
                  <a:gd name="connsiteY99" fmla="*/ 4694247 h 4707593"/>
                  <a:gd name="connsiteX100" fmla="*/ 1338081 w 5260975"/>
                  <a:gd name="connsiteY100" fmla="*/ 4675141 h 4707593"/>
                  <a:gd name="connsiteX101" fmla="*/ 1305436 w 5260975"/>
                  <a:gd name="connsiteY101" fmla="*/ 4674276 h 4707593"/>
                  <a:gd name="connsiteX102" fmla="*/ 1234481 w 5260975"/>
                  <a:gd name="connsiteY102" fmla="*/ 4666115 h 4707593"/>
                  <a:gd name="connsiteX103" fmla="*/ 1188106 w 5260975"/>
                  <a:gd name="connsiteY103" fmla="*/ 4654497 h 4707593"/>
                  <a:gd name="connsiteX104" fmla="*/ 1154790 w 5260975"/>
                  <a:gd name="connsiteY104" fmla="*/ 4641343 h 4707593"/>
                  <a:gd name="connsiteX105" fmla="*/ 1107069 w 5260975"/>
                  <a:gd name="connsiteY105" fmla="*/ 4624156 h 4707593"/>
                  <a:gd name="connsiteX106" fmla="*/ 1059158 w 5260975"/>
                  <a:gd name="connsiteY106" fmla="*/ 4615227 h 4707593"/>
                  <a:gd name="connsiteX107" fmla="*/ 1024496 w 5260975"/>
                  <a:gd name="connsiteY107" fmla="*/ 4603993 h 4707593"/>
                  <a:gd name="connsiteX108" fmla="*/ 982153 w 5260975"/>
                  <a:gd name="connsiteY108" fmla="*/ 4596311 h 4707593"/>
                  <a:gd name="connsiteX109" fmla="*/ 946628 w 5260975"/>
                  <a:gd name="connsiteY109" fmla="*/ 4596024 h 4707593"/>
                  <a:gd name="connsiteX110" fmla="*/ 890939 w 5260975"/>
                  <a:gd name="connsiteY110" fmla="*/ 4597368 h 4707593"/>
                  <a:gd name="connsiteX111" fmla="*/ 822769 w 5260975"/>
                  <a:gd name="connsiteY111" fmla="*/ 4574133 h 4707593"/>
                  <a:gd name="connsiteX112" fmla="*/ 795212 w 5260975"/>
                  <a:gd name="connsiteY112" fmla="*/ 4568947 h 4707593"/>
                  <a:gd name="connsiteX113" fmla="*/ 769288 w 5260975"/>
                  <a:gd name="connsiteY113" fmla="*/ 4566547 h 4707593"/>
                  <a:gd name="connsiteX114" fmla="*/ 714271 w 5260975"/>
                  <a:gd name="connsiteY114" fmla="*/ 4551089 h 4707593"/>
                  <a:gd name="connsiteX115" fmla="*/ 691900 w 5260975"/>
                  <a:gd name="connsiteY115" fmla="*/ 4545999 h 4707593"/>
                  <a:gd name="connsiteX116" fmla="*/ 660598 w 5260975"/>
                  <a:gd name="connsiteY116" fmla="*/ 4546096 h 4707593"/>
                  <a:gd name="connsiteX117" fmla="*/ 603662 w 5260975"/>
                  <a:gd name="connsiteY117" fmla="*/ 4538991 h 4707593"/>
                  <a:gd name="connsiteX118" fmla="*/ 546821 w 5260975"/>
                  <a:gd name="connsiteY118" fmla="*/ 4518251 h 4707593"/>
                  <a:gd name="connsiteX119" fmla="*/ 522721 w 5260975"/>
                  <a:gd name="connsiteY119" fmla="*/ 4520267 h 4707593"/>
                  <a:gd name="connsiteX120" fmla="*/ 514080 w 5260975"/>
                  <a:gd name="connsiteY120" fmla="*/ 4519788 h 4707593"/>
                  <a:gd name="connsiteX121" fmla="*/ 436404 w 5260975"/>
                  <a:gd name="connsiteY121" fmla="*/ 4508361 h 4707593"/>
                  <a:gd name="connsiteX122" fmla="*/ 428626 w 5260975"/>
                  <a:gd name="connsiteY122" fmla="*/ 4507114 h 4707593"/>
                  <a:gd name="connsiteX123" fmla="*/ 392141 w 5260975"/>
                  <a:gd name="connsiteY123" fmla="*/ 4496936 h 4707593"/>
                  <a:gd name="connsiteX124" fmla="*/ 300157 w 5260975"/>
                  <a:gd name="connsiteY124" fmla="*/ 4490599 h 4707593"/>
                  <a:gd name="connsiteX125" fmla="*/ 294493 w 5260975"/>
                  <a:gd name="connsiteY125" fmla="*/ 4489831 h 4707593"/>
                  <a:gd name="connsiteX126" fmla="*/ 263671 w 5260975"/>
                  <a:gd name="connsiteY126" fmla="*/ 4494919 h 4707593"/>
                  <a:gd name="connsiteX127" fmla="*/ 248406 w 5260975"/>
                  <a:gd name="connsiteY127" fmla="*/ 4502121 h 4707593"/>
                  <a:gd name="connsiteX128" fmla="*/ 224594 w 5260975"/>
                  <a:gd name="connsiteY128" fmla="*/ 4509610 h 4707593"/>
                  <a:gd name="connsiteX129" fmla="*/ 200398 w 5260975"/>
                  <a:gd name="connsiteY129" fmla="*/ 4512395 h 4707593"/>
                  <a:gd name="connsiteX130" fmla="*/ 159783 w 5260975"/>
                  <a:gd name="connsiteY130" fmla="*/ 4501064 h 4707593"/>
                  <a:gd name="connsiteX131" fmla="*/ 144997 w 5260975"/>
                  <a:gd name="connsiteY131" fmla="*/ 4499912 h 4707593"/>
                  <a:gd name="connsiteX132" fmla="*/ 112064 w 5260975"/>
                  <a:gd name="connsiteY132" fmla="*/ 4494440 h 4707593"/>
                  <a:gd name="connsiteX133" fmla="*/ 83259 w 5260975"/>
                  <a:gd name="connsiteY133" fmla="*/ 4494824 h 4707593"/>
                  <a:gd name="connsiteX134" fmla="*/ 60120 w 5260975"/>
                  <a:gd name="connsiteY134" fmla="*/ 4503561 h 4707593"/>
                  <a:gd name="connsiteX135" fmla="*/ 26514 w 5260975"/>
                  <a:gd name="connsiteY135" fmla="*/ 4505289 h 4707593"/>
                  <a:gd name="connsiteX136" fmla="*/ 4814 w 5260975"/>
                  <a:gd name="connsiteY136" fmla="*/ 4498952 h 4707593"/>
                  <a:gd name="connsiteX137" fmla="*/ 398 w 5260975"/>
                  <a:gd name="connsiteY137" fmla="*/ 4498089 h 4707593"/>
                  <a:gd name="connsiteX138" fmla="*/ 0 w 5260975"/>
                  <a:gd name="connsiteY138" fmla="*/ 4498087 h 4707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399" name="Freeform: Shape 16398">
                <a:extLst>
                  <a:ext uri="{FF2B5EF4-FFF2-40B4-BE49-F238E27FC236}">
                    <a16:creationId xmlns:a16="http://schemas.microsoft.com/office/drawing/2014/main" id="{C9C14E68-C469-4A71-AF08-169DB545FC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1" y="841376"/>
                <a:ext cx="5260975" cy="4707593"/>
              </a:xfrm>
              <a:custGeom>
                <a:avLst/>
                <a:gdLst>
                  <a:gd name="connsiteX0" fmla="*/ 0 w 5260975"/>
                  <a:gd name="connsiteY0" fmla="*/ 0 h 4707593"/>
                  <a:gd name="connsiteX1" fmla="*/ 5260975 w 5260975"/>
                  <a:gd name="connsiteY1" fmla="*/ 0 h 4707593"/>
                  <a:gd name="connsiteX2" fmla="*/ 5260975 w 5260975"/>
                  <a:gd name="connsiteY2" fmla="*/ 3296937 h 4707593"/>
                  <a:gd name="connsiteX3" fmla="*/ 5260975 w 5260975"/>
                  <a:gd name="connsiteY3" fmla="*/ 3518571 h 4707593"/>
                  <a:gd name="connsiteX4" fmla="*/ 5226503 w 5260975"/>
                  <a:gd name="connsiteY4" fmla="*/ 3534000 h 4707593"/>
                  <a:gd name="connsiteX5" fmla="*/ 5206341 w 5260975"/>
                  <a:gd name="connsiteY5" fmla="*/ 3542065 h 4707593"/>
                  <a:gd name="connsiteX6" fmla="*/ 5123287 w 5260975"/>
                  <a:gd name="connsiteY6" fmla="*/ 3594010 h 4707593"/>
                  <a:gd name="connsiteX7" fmla="*/ 5048107 w 5260975"/>
                  <a:gd name="connsiteY7" fmla="*/ 3658244 h 4707593"/>
                  <a:gd name="connsiteX8" fmla="*/ 4992899 w 5260975"/>
                  <a:gd name="connsiteY8" fmla="*/ 3734479 h 4707593"/>
                  <a:gd name="connsiteX9" fmla="*/ 4977440 w 5260975"/>
                  <a:gd name="connsiteY9" fmla="*/ 3752627 h 4707593"/>
                  <a:gd name="connsiteX10" fmla="*/ 4935193 w 5260975"/>
                  <a:gd name="connsiteY10" fmla="*/ 3775382 h 4707593"/>
                  <a:gd name="connsiteX11" fmla="*/ 4897844 w 5260975"/>
                  <a:gd name="connsiteY11" fmla="*/ 3792472 h 4707593"/>
                  <a:gd name="connsiteX12" fmla="*/ 4870767 w 5260975"/>
                  <a:gd name="connsiteY12" fmla="*/ 3811388 h 4707593"/>
                  <a:gd name="connsiteX13" fmla="*/ 4847916 w 5260975"/>
                  <a:gd name="connsiteY13" fmla="*/ 3828767 h 4707593"/>
                  <a:gd name="connsiteX14" fmla="*/ 4796163 w 5260975"/>
                  <a:gd name="connsiteY14" fmla="*/ 3873702 h 4707593"/>
                  <a:gd name="connsiteX15" fmla="*/ 4738843 w 5260975"/>
                  <a:gd name="connsiteY15" fmla="*/ 3911628 h 4707593"/>
                  <a:gd name="connsiteX16" fmla="*/ 4692755 w 5260975"/>
                  <a:gd name="connsiteY16" fmla="*/ 3958099 h 4707593"/>
                  <a:gd name="connsiteX17" fmla="*/ 4673744 w 5260975"/>
                  <a:gd name="connsiteY17" fmla="*/ 3983255 h 4707593"/>
                  <a:gd name="connsiteX18" fmla="*/ 4633801 w 5260975"/>
                  <a:gd name="connsiteY18" fmla="*/ 4000442 h 4707593"/>
                  <a:gd name="connsiteX19" fmla="*/ 4590499 w 5260975"/>
                  <a:gd name="connsiteY19" fmla="*/ 4027326 h 4707593"/>
                  <a:gd name="connsiteX20" fmla="*/ 4559773 w 5260975"/>
                  <a:gd name="connsiteY20" fmla="*/ 4054018 h 4707593"/>
                  <a:gd name="connsiteX21" fmla="*/ 4536059 w 5260975"/>
                  <a:gd name="connsiteY21" fmla="*/ 4071877 h 4707593"/>
                  <a:gd name="connsiteX22" fmla="*/ 4502549 w 5260975"/>
                  <a:gd name="connsiteY22" fmla="*/ 4089832 h 4707593"/>
                  <a:gd name="connsiteX23" fmla="*/ 4468944 w 5260975"/>
                  <a:gd name="connsiteY23" fmla="*/ 4113356 h 4707593"/>
                  <a:gd name="connsiteX24" fmla="*/ 4452622 w 5260975"/>
                  <a:gd name="connsiteY24" fmla="*/ 4127854 h 4707593"/>
                  <a:gd name="connsiteX25" fmla="*/ 4421032 w 5260975"/>
                  <a:gd name="connsiteY25" fmla="*/ 4151953 h 4707593"/>
                  <a:gd name="connsiteX26" fmla="*/ 4388483 w 5260975"/>
                  <a:gd name="connsiteY26" fmla="*/ 4174421 h 4707593"/>
                  <a:gd name="connsiteX27" fmla="*/ 4327321 w 5260975"/>
                  <a:gd name="connsiteY27" fmla="*/ 4200153 h 4707593"/>
                  <a:gd name="connsiteX28" fmla="*/ 4271633 w 5260975"/>
                  <a:gd name="connsiteY28" fmla="*/ 4237983 h 4707593"/>
                  <a:gd name="connsiteX29" fmla="*/ 4227465 w 5260975"/>
                  <a:gd name="connsiteY29" fmla="*/ 4265635 h 4707593"/>
                  <a:gd name="connsiteX30" fmla="*/ 4201733 w 5260975"/>
                  <a:gd name="connsiteY30" fmla="*/ 4283783 h 4707593"/>
                  <a:gd name="connsiteX31" fmla="*/ 4154494 w 5260975"/>
                  <a:gd name="connsiteY31" fmla="*/ 4324301 h 4707593"/>
                  <a:gd name="connsiteX32" fmla="*/ 4081234 w 5260975"/>
                  <a:gd name="connsiteY32" fmla="*/ 4366931 h 4707593"/>
                  <a:gd name="connsiteX33" fmla="*/ 4036971 w 5260975"/>
                  <a:gd name="connsiteY33" fmla="*/ 4389975 h 4707593"/>
                  <a:gd name="connsiteX34" fmla="*/ 3941725 w 5260975"/>
                  <a:gd name="connsiteY34" fmla="*/ 4424733 h 4707593"/>
                  <a:gd name="connsiteX35" fmla="*/ 3910999 w 5260975"/>
                  <a:gd name="connsiteY35" fmla="*/ 4437119 h 4707593"/>
                  <a:gd name="connsiteX36" fmla="*/ 3875859 w 5260975"/>
                  <a:gd name="connsiteY36" fmla="*/ 4445280 h 4707593"/>
                  <a:gd name="connsiteX37" fmla="*/ 3819401 w 5260975"/>
                  <a:gd name="connsiteY37" fmla="*/ 4464579 h 4707593"/>
                  <a:gd name="connsiteX38" fmla="*/ 3709176 w 5260975"/>
                  <a:gd name="connsiteY38" fmla="*/ 4497800 h 4707593"/>
                  <a:gd name="connsiteX39" fmla="*/ 3684981 w 5260975"/>
                  <a:gd name="connsiteY39" fmla="*/ 4502889 h 4707593"/>
                  <a:gd name="connsiteX40" fmla="*/ 3623338 w 5260975"/>
                  <a:gd name="connsiteY40" fmla="*/ 4524300 h 4707593"/>
                  <a:gd name="connsiteX41" fmla="*/ 3586373 w 5260975"/>
                  <a:gd name="connsiteY41" fmla="*/ 4538702 h 4707593"/>
                  <a:gd name="connsiteX42" fmla="*/ 3555743 w 5260975"/>
                  <a:gd name="connsiteY42" fmla="*/ 4546960 h 4707593"/>
                  <a:gd name="connsiteX43" fmla="*/ 3528667 w 5260975"/>
                  <a:gd name="connsiteY43" fmla="*/ 4550801 h 4707593"/>
                  <a:gd name="connsiteX44" fmla="*/ 3457424 w 5260975"/>
                  <a:gd name="connsiteY44" fmla="*/ 4569811 h 4707593"/>
                  <a:gd name="connsiteX45" fmla="*/ 3429003 w 5260975"/>
                  <a:gd name="connsiteY45" fmla="*/ 4577301 h 4707593"/>
                  <a:gd name="connsiteX46" fmla="*/ 3355264 w 5260975"/>
                  <a:gd name="connsiteY46" fmla="*/ 4603033 h 4707593"/>
                  <a:gd name="connsiteX47" fmla="*/ 3292757 w 5260975"/>
                  <a:gd name="connsiteY47" fmla="*/ 4620027 h 4707593"/>
                  <a:gd name="connsiteX48" fmla="*/ 3266643 w 5260975"/>
                  <a:gd name="connsiteY48" fmla="*/ 4628188 h 4707593"/>
                  <a:gd name="connsiteX49" fmla="*/ 3206921 w 5260975"/>
                  <a:gd name="connsiteY49" fmla="*/ 4641823 h 4707593"/>
                  <a:gd name="connsiteX50" fmla="*/ 3173123 w 5260975"/>
                  <a:gd name="connsiteY50" fmla="*/ 4651425 h 4707593"/>
                  <a:gd name="connsiteX51" fmla="*/ 3090646 w 5260975"/>
                  <a:gd name="connsiteY51" fmla="*/ 4662274 h 4707593"/>
                  <a:gd name="connsiteX52" fmla="*/ 3005480 w 5260975"/>
                  <a:gd name="connsiteY52" fmla="*/ 4672739 h 4707593"/>
                  <a:gd name="connsiteX53" fmla="*/ 2958721 w 5260975"/>
                  <a:gd name="connsiteY53" fmla="*/ 4676196 h 4707593"/>
                  <a:gd name="connsiteX54" fmla="*/ 2917915 w 5260975"/>
                  <a:gd name="connsiteY54" fmla="*/ 4681670 h 4707593"/>
                  <a:gd name="connsiteX55" fmla="*/ 2882389 w 5260975"/>
                  <a:gd name="connsiteY55" fmla="*/ 4685126 h 4707593"/>
                  <a:gd name="connsiteX56" fmla="*/ 2825837 w 5260975"/>
                  <a:gd name="connsiteY56" fmla="*/ 4692135 h 4707593"/>
                  <a:gd name="connsiteX57" fmla="*/ 2802313 w 5260975"/>
                  <a:gd name="connsiteY57" fmla="*/ 4693960 h 4707593"/>
                  <a:gd name="connsiteX58" fmla="*/ 2746816 w 5260975"/>
                  <a:gd name="connsiteY58" fmla="*/ 4693863 h 4707593"/>
                  <a:gd name="connsiteX59" fmla="*/ 2727517 w 5260975"/>
                  <a:gd name="connsiteY59" fmla="*/ 4692903 h 4707593"/>
                  <a:gd name="connsiteX60" fmla="*/ 2690359 w 5260975"/>
                  <a:gd name="connsiteY60" fmla="*/ 4680997 h 4707593"/>
                  <a:gd name="connsiteX61" fmla="*/ 2685943 w 5260975"/>
                  <a:gd name="connsiteY61" fmla="*/ 4680133 h 4707593"/>
                  <a:gd name="connsiteX62" fmla="*/ 2661554 w 5260975"/>
                  <a:gd name="connsiteY62" fmla="*/ 4675428 h 4707593"/>
                  <a:gd name="connsiteX63" fmla="*/ 2648208 w 5260975"/>
                  <a:gd name="connsiteY63" fmla="*/ 4673892 h 4707593"/>
                  <a:gd name="connsiteX64" fmla="*/ 2597512 w 5260975"/>
                  <a:gd name="connsiteY64" fmla="*/ 4664099 h 4707593"/>
                  <a:gd name="connsiteX65" fmla="*/ 2568324 w 5260975"/>
                  <a:gd name="connsiteY65" fmla="*/ 4659490 h 4707593"/>
                  <a:gd name="connsiteX66" fmla="*/ 2544704 w 5260975"/>
                  <a:gd name="connsiteY66" fmla="*/ 4660162 h 4707593"/>
                  <a:gd name="connsiteX67" fmla="*/ 2503225 w 5260975"/>
                  <a:gd name="connsiteY67" fmla="*/ 4661026 h 4707593"/>
                  <a:gd name="connsiteX68" fmla="*/ 2489975 w 5260975"/>
                  <a:gd name="connsiteY68" fmla="*/ 4663235 h 4707593"/>
                  <a:gd name="connsiteX69" fmla="*/ 2430061 w 5260975"/>
                  <a:gd name="connsiteY69" fmla="*/ 4656897 h 4707593"/>
                  <a:gd name="connsiteX70" fmla="*/ 2395880 w 5260975"/>
                  <a:gd name="connsiteY70" fmla="*/ 4656417 h 4707593"/>
                  <a:gd name="connsiteX71" fmla="*/ 2357378 w 5260975"/>
                  <a:gd name="connsiteY71" fmla="*/ 4648544 h 4707593"/>
                  <a:gd name="connsiteX72" fmla="*/ 2346145 w 5260975"/>
                  <a:gd name="connsiteY72" fmla="*/ 4648928 h 4707593"/>
                  <a:gd name="connsiteX73" fmla="*/ 2333567 w 5260975"/>
                  <a:gd name="connsiteY73" fmla="*/ 4649600 h 4707593"/>
                  <a:gd name="connsiteX74" fmla="*/ 2294968 w 5260975"/>
                  <a:gd name="connsiteY74" fmla="*/ 4650177 h 4707593"/>
                  <a:gd name="connsiteX75" fmla="*/ 2271540 w 5260975"/>
                  <a:gd name="connsiteY75" fmla="*/ 4653057 h 4707593"/>
                  <a:gd name="connsiteX76" fmla="*/ 2226895 w 5260975"/>
                  <a:gd name="connsiteY76" fmla="*/ 4651329 h 4707593"/>
                  <a:gd name="connsiteX77" fmla="*/ 2210379 w 5260975"/>
                  <a:gd name="connsiteY77" fmla="*/ 4653825 h 4707593"/>
                  <a:gd name="connsiteX78" fmla="*/ 2168613 w 5260975"/>
                  <a:gd name="connsiteY78" fmla="*/ 4654113 h 4707593"/>
                  <a:gd name="connsiteX79" fmla="*/ 2131167 w 5260975"/>
                  <a:gd name="connsiteY79" fmla="*/ 4652673 h 4707593"/>
                  <a:gd name="connsiteX80" fmla="*/ 2095065 w 5260975"/>
                  <a:gd name="connsiteY80" fmla="*/ 4653441 h 4707593"/>
                  <a:gd name="connsiteX81" fmla="*/ 2069237 w 5260975"/>
                  <a:gd name="connsiteY81" fmla="*/ 4656609 h 4707593"/>
                  <a:gd name="connsiteX82" fmla="*/ 2041201 w 5260975"/>
                  <a:gd name="connsiteY82" fmla="*/ 4658529 h 4707593"/>
                  <a:gd name="connsiteX83" fmla="*/ 1963909 w 5260975"/>
                  <a:gd name="connsiteY83" fmla="*/ 4669955 h 4707593"/>
                  <a:gd name="connsiteX84" fmla="*/ 1949603 w 5260975"/>
                  <a:gd name="connsiteY84" fmla="*/ 4667171 h 4707593"/>
                  <a:gd name="connsiteX85" fmla="*/ 1868373 w 5260975"/>
                  <a:gd name="connsiteY85" fmla="*/ 4664578 h 4707593"/>
                  <a:gd name="connsiteX86" fmla="*/ 1850707 w 5260975"/>
                  <a:gd name="connsiteY86" fmla="*/ 4664771 h 4707593"/>
                  <a:gd name="connsiteX87" fmla="*/ 1803275 w 5260975"/>
                  <a:gd name="connsiteY87" fmla="*/ 4653441 h 4707593"/>
                  <a:gd name="connsiteX88" fmla="*/ 1730112 w 5260975"/>
                  <a:gd name="connsiteY88" fmla="*/ 4671396 h 4707593"/>
                  <a:gd name="connsiteX89" fmla="*/ 1661652 w 5260975"/>
                  <a:gd name="connsiteY89" fmla="*/ 4693863 h 4707593"/>
                  <a:gd name="connsiteX90" fmla="*/ 1653011 w 5260975"/>
                  <a:gd name="connsiteY90" fmla="*/ 4696744 h 4707593"/>
                  <a:gd name="connsiteX91" fmla="*/ 1628431 w 5260975"/>
                  <a:gd name="connsiteY91" fmla="*/ 4701641 h 4707593"/>
                  <a:gd name="connsiteX92" fmla="*/ 1597995 w 5260975"/>
                  <a:gd name="connsiteY92" fmla="*/ 4703369 h 4707593"/>
                  <a:gd name="connsiteX93" fmla="*/ 1559396 w 5260975"/>
                  <a:gd name="connsiteY93" fmla="*/ 4707593 h 4707593"/>
                  <a:gd name="connsiteX94" fmla="*/ 1528480 w 5260975"/>
                  <a:gd name="connsiteY94" fmla="*/ 4702312 h 4707593"/>
                  <a:gd name="connsiteX95" fmla="*/ 1485272 w 5260975"/>
                  <a:gd name="connsiteY95" fmla="*/ 4694439 h 4707593"/>
                  <a:gd name="connsiteX96" fmla="*/ 1444562 w 5260975"/>
                  <a:gd name="connsiteY96" fmla="*/ 4686950 h 4707593"/>
                  <a:gd name="connsiteX97" fmla="*/ 1431696 w 5260975"/>
                  <a:gd name="connsiteY97" fmla="*/ 4695783 h 4707593"/>
                  <a:gd name="connsiteX98" fmla="*/ 1411821 w 5260975"/>
                  <a:gd name="connsiteY98" fmla="*/ 4703464 h 4707593"/>
                  <a:gd name="connsiteX99" fmla="*/ 1389738 w 5260975"/>
                  <a:gd name="connsiteY99" fmla="*/ 4694247 h 4707593"/>
                  <a:gd name="connsiteX100" fmla="*/ 1338081 w 5260975"/>
                  <a:gd name="connsiteY100" fmla="*/ 4675141 h 4707593"/>
                  <a:gd name="connsiteX101" fmla="*/ 1305436 w 5260975"/>
                  <a:gd name="connsiteY101" fmla="*/ 4674276 h 4707593"/>
                  <a:gd name="connsiteX102" fmla="*/ 1234481 w 5260975"/>
                  <a:gd name="connsiteY102" fmla="*/ 4666115 h 4707593"/>
                  <a:gd name="connsiteX103" fmla="*/ 1188106 w 5260975"/>
                  <a:gd name="connsiteY103" fmla="*/ 4654497 h 4707593"/>
                  <a:gd name="connsiteX104" fmla="*/ 1154790 w 5260975"/>
                  <a:gd name="connsiteY104" fmla="*/ 4641343 h 4707593"/>
                  <a:gd name="connsiteX105" fmla="*/ 1107069 w 5260975"/>
                  <a:gd name="connsiteY105" fmla="*/ 4624156 h 4707593"/>
                  <a:gd name="connsiteX106" fmla="*/ 1059158 w 5260975"/>
                  <a:gd name="connsiteY106" fmla="*/ 4615227 h 4707593"/>
                  <a:gd name="connsiteX107" fmla="*/ 1024496 w 5260975"/>
                  <a:gd name="connsiteY107" fmla="*/ 4603993 h 4707593"/>
                  <a:gd name="connsiteX108" fmla="*/ 982153 w 5260975"/>
                  <a:gd name="connsiteY108" fmla="*/ 4596311 h 4707593"/>
                  <a:gd name="connsiteX109" fmla="*/ 946628 w 5260975"/>
                  <a:gd name="connsiteY109" fmla="*/ 4596024 h 4707593"/>
                  <a:gd name="connsiteX110" fmla="*/ 890939 w 5260975"/>
                  <a:gd name="connsiteY110" fmla="*/ 4597368 h 4707593"/>
                  <a:gd name="connsiteX111" fmla="*/ 822769 w 5260975"/>
                  <a:gd name="connsiteY111" fmla="*/ 4574133 h 4707593"/>
                  <a:gd name="connsiteX112" fmla="*/ 795212 w 5260975"/>
                  <a:gd name="connsiteY112" fmla="*/ 4568947 h 4707593"/>
                  <a:gd name="connsiteX113" fmla="*/ 769288 w 5260975"/>
                  <a:gd name="connsiteY113" fmla="*/ 4566547 h 4707593"/>
                  <a:gd name="connsiteX114" fmla="*/ 714271 w 5260975"/>
                  <a:gd name="connsiteY114" fmla="*/ 4551089 h 4707593"/>
                  <a:gd name="connsiteX115" fmla="*/ 691900 w 5260975"/>
                  <a:gd name="connsiteY115" fmla="*/ 4545999 h 4707593"/>
                  <a:gd name="connsiteX116" fmla="*/ 660598 w 5260975"/>
                  <a:gd name="connsiteY116" fmla="*/ 4546096 h 4707593"/>
                  <a:gd name="connsiteX117" fmla="*/ 603662 w 5260975"/>
                  <a:gd name="connsiteY117" fmla="*/ 4538991 h 4707593"/>
                  <a:gd name="connsiteX118" fmla="*/ 546821 w 5260975"/>
                  <a:gd name="connsiteY118" fmla="*/ 4518251 h 4707593"/>
                  <a:gd name="connsiteX119" fmla="*/ 522721 w 5260975"/>
                  <a:gd name="connsiteY119" fmla="*/ 4520267 h 4707593"/>
                  <a:gd name="connsiteX120" fmla="*/ 514080 w 5260975"/>
                  <a:gd name="connsiteY120" fmla="*/ 4519788 h 4707593"/>
                  <a:gd name="connsiteX121" fmla="*/ 436404 w 5260975"/>
                  <a:gd name="connsiteY121" fmla="*/ 4508361 h 4707593"/>
                  <a:gd name="connsiteX122" fmla="*/ 428626 w 5260975"/>
                  <a:gd name="connsiteY122" fmla="*/ 4507114 h 4707593"/>
                  <a:gd name="connsiteX123" fmla="*/ 392141 w 5260975"/>
                  <a:gd name="connsiteY123" fmla="*/ 4496936 h 4707593"/>
                  <a:gd name="connsiteX124" fmla="*/ 300157 w 5260975"/>
                  <a:gd name="connsiteY124" fmla="*/ 4490599 h 4707593"/>
                  <a:gd name="connsiteX125" fmla="*/ 294493 w 5260975"/>
                  <a:gd name="connsiteY125" fmla="*/ 4489831 h 4707593"/>
                  <a:gd name="connsiteX126" fmla="*/ 263671 w 5260975"/>
                  <a:gd name="connsiteY126" fmla="*/ 4494919 h 4707593"/>
                  <a:gd name="connsiteX127" fmla="*/ 248406 w 5260975"/>
                  <a:gd name="connsiteY127" fmla="*/ 4502121 h 4707593"/>
                  <a:gd name="connsiteX128" fmla="*/ 224594 w 5260975"/>
                  <a:gd name="connsiteY128" fmla="*/ 4509610 h 4707593"/>
                  <a:gd name="connsiteX129" fmla="*/ 200398 w 5260975"/>
                  <a:gd name="connsiteY129" fmla="*/ 4512395 h 4707593"/>
                  <a:gd name="connsiteX130" fmla="*/ 159783 w 5260975"/>
                  <a:gd name="connsiteY130" fmla="*/ 4501064 h 4707593"/>
                  <a:gd name="connsiteX131" fmla="*/ 144997 w 5260975"/>
                  <a:gd name="connsiteY131" fmla="*/ 4499912 h 4707593"/>
                  <a:gd name="connsiteX132" fmla="*/ 112064 w 5260975"/>
                  <a:gd name="connsiteY132" fmla="*/ 4494440 h 4707593"/>
                  <a:gd name="connsiteX133" fmla="*/ 83259 w 5260975"/>
                  <a:gd name="connsiteY133" fmla="*/ 4494824 h 4707593"/>
                  <a:gd name="connsiteX134" fmla="*/ 60120 w 5260975"/>
                  <a:gd name="connsiteY134" fmla="*/ 4503561 h 4707593"/>
                  <a:gd name="connsiteX135" fmla="*/ 26514 w 5260975"/>
                  <a:gd name="connsiteY135" fmla="*/ 4505289 h 4707593"/>
                  <a:gd name="connsiteX136" fmla="*/ 4814 w 5260975"/>
                  <a:gd name="connsiteY136" fmla="*/ 4498952 h 4707593"/>
                  <a:gd name="connsiteX137" fmla="*/ 398 w 5260975"/>
                  <a:gd name="connsiteY137" fmla="*/ 4498089 h 4707593"/>
                  <a:gd name="connsiteX138" fmla="*/ 0 w 5260975"/>
                  <a:gd name="connsiteY138" fmla="*/ 4498087 h 4707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solidFill>
                <a:schemeClr val="bg1">
                  <a:alpha val="1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nvGrpSpPr>
            <p:cNvPr id="16395" name="Group 16394">
              <a:extLst>
                <a:ext uri="{FF2B5EF4-FFF2-40B4-BE49-F238E27FC236}">
                  <a16:creationId xmlns:a16="http://schemas.microsoft.com/office/drawing/2014/main" id="{B2C18990-7F62-45E8-B68F-47E95E4812FC}"/>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6096000" y="4138312"/>
              <a:ext cx="5260975" cy="1410656"/>
              <a:chOff x="6096000" y="4138312"/>
              <a:chExt cx="5260975" cy="1410656"/>
            </a:xfrm>
          </p:grpSpPr>
          <p:sp>
            <p:nvSpPr>
              <p:cNvPr id="16396" name="Freeform: Shape 16395">
                <a:extLst>
                  <a:ext uri="{FF2B5EF4-FFF2-40B4-BE49-F238E27FC236}">
                    <a16:creationId xmlns:a16="http://schemas.microsoft.com/office/drawing/2014/main" id="{AC206BB2-3759-4DF0-9932-7445B6367A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397" name="Freeform: Shape 16396">
                <a:extLst>
                  <a:ext uri="{FF2B5EF4-FFF2-40B4-BE49-F238E27FC236}">
                    <a16:creationId xmlns:a16="http://schemas.microsoft.com/office/drawing/2014/main" id="{381FA6FA-3CB6-4F57-8871-82DDE5BE86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blipFill dpi="0" rotWithShape="1">
                <a:blip r:embed="rId2">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pic>
        <p:nvPicPr>
          <p:cNvPr id="16386" name="Picture 2" descr="Moroccan Cuisine | Traditional Food of Morocco | Memphis Tours">
            <a:extLst>
              <a:ext uri="{FF2B5EF4-FFF2-40B4-BE49-F238E27FC236}">
                <a16:creationId xmlns:a16="http://schemas.microsoft.com/office/drawing/2014/main" id="{6AF3FCA5-B91A-B93D-3BC1-D9D615BCCAC8}"/>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bwMode="auto">
          <a:xfrm>
            <a:off x="6541932" y="1686462"/>
            <a:ext cx="4369112" cy="2392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6352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Gnawa is a music and incantation form of West Africa</a:t>
            </a:r>
          </a:p>
          <a:p>
            <a:r>
              <a:rPr lang="en-US" dirty="0"/>
              <a:t>Chaabi is essentially the name of Moroccan folk music</a:t>
            </a:r>
          </a:p>
          <a:p>
            <a:endParaRPr lang="en-US" dirty="0"/>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https://www.youtube.com/watch?v=297klwcKKmI&amp;list=RDQMzzBooHmmdaU&amp;index=4</a:t>
            </a:r>
            <a:r>
              <a:rPr lang="en-US" dirty="0"/>
              <a:t> </a:t>
            </a:r>
          </a:p>
        </p:txBody>
      </p:sp>
    </p:spTree>
    <p:extLst>
      <p:ext uri="{BB962C8B-B14F-4D97-AF65-F5344CB8AC3E}">
        <p14:creationId xmlns:p14="http://schemas.microsoft.com/office/powerpoint/2010/main" val="41196374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415" name="Rectangle 17414">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410" name="Picture 2" descr="The art of Moroccan ceramics - Morocco Travel Guide">
            <a:extLst>
              <a:ext uri="{FF2B5EF4-FFF2-40B4-BE49-F238E27FC236}">
                <a16:creationId xmlns:a16="http://schemas.microsoft.com/office/drawing/2014/main" id="{E733C13B-C7D4-754B-F2E6-C80B36ACBD8B}"/>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b="15414"/>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17417" name="Rectangle 17416">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5200">
                <a:solidFill>
                  <a:srgbClr val="FFFFFF"/>
                </a:solidFill>
              </a:rPr>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1100051" y="4072043"/>
            <a:ext cx="10058400" cy="1282707"/>
          </a:xfrm>
          <a:effectLst>
            <a:outerShdw blurRad="50800" dist="38100" dir="2700000" algn="tl" rotWithShape="0">
              <a:prstClr val="black">
                <a:alpha val="40000"/>
              </a:prstClr>
            </a:outerShdw>
          </a:effectLst>
        </p:spPr>
        <p:txBody>
          <a:bodyPr vert="horz" lIns="91440" tIns="45720" rIns="91440" bIns="45720" rtlCol="0">
            <a:normAutofit/>
          </a:bodyPr>
          <a:lstStyle/>
          <a:p>
            <a:pPr marL="0" indent="0" algn="ctr">
              <a:buNone/>
            </a:pPr>
            <a:r>
              <a:rPr lang="en-US" sz="2400">
                <a:solidFill>
                  <a:srgbClr val="FFFFFF"/>
                </a:solidFill>
              </a:rPr>
              <a:t>Tilework, carved wood, calligraphy, etc. </a:t>
            </a:r>
          </a:p>
        </p:txBody>
      </p:sp>
    </p:spTree>
    <p:extLst>
      <p:ext uri="{BB962C8B-B14F-4D97-AF65-F5344CB8AC3E}">
        <p14:creationId xmlns:p14="http://schemas.microsoft.com/office/powerpoint/2010/main" val="1127945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p:txBody>
          <a:bodyPr/>
          <a:lstStyle/>
          <a:p>
            <a:r>
              <a:rPr lang="en-US" dirty="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p:txBody>
          <a:bodyPr>
            <a:normAutofit fontScale="92500" lnSpcReduction="10000"/>
          </a:bodyPr>
          <a:lstStyle/>
          <a:p>
            <a:r>
              <a:rPr lang="en-US" dirty="0"/>
              <a:t>Capital: Rabat</a:t>
            </a:r>
          </a:p>
          <a:p>
            <a:r>
              <a:rPr lang="en-US" dirty="0"/>
              <a:t>Language: Arabic, Standard Moroccan Berber</a:t>
            </a:r>
          </a:p>
          <a:p>
            <a:r>
              <a:rPr lang="en-US" dirty="0"/>
              <a:t>Exports: Produce, phosphates, consumer goods</a:t>
            </a:r>
          </a:p>
          <a:p>
            <a:r>
              <a:rPr lang="en-US" dirty="0"/>
              <a:t>Fun Facts: There is a blue and red city in Morocco.  Mint tea is the national drink, Morocco is only 9 mile from Europe, Has the largest hot desert in the world, you can find a real life snake charmer here and there are cats everywhere. </a:t>
            </a:r>
          </a:p>
        </p:txBody>
      </p:sp>
      <p:pic>
        <p:nvPicPr>
          <p:cNvPr id="2050" name="Picture 2" descr="What Is The Capital Of Morocco? - WorldAtlas">
            <a:extLst>
              <a:ext uri="{FF2B5EF4-FFF2-40B4-BE49-F238E27FC236}">
                <a16:creationId xmlns:a16="http://schemas.microsoft.com/office/drawing/2014/main" id="{43AB3D3F-12EA-8A98-EC56-763687E4273D}"/>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446814"/>
            <a:ext cx="5181600" cy="3108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6436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a:t>Moroccan Folktales, </a:t>
            </a:r>
            <a:r>
              <a:rPr lang="en-US" dirty="0" err="1"/>
              <a:t>Jilali</a:t>
            </a:r>
            <a:r>
              <a:rPr lang="en-US" dirty="0"/>
              <a:t> El </a:t>
            </a:r>
            <a:r>
              <a:rPr lang="en-US" dirty="0" err="1"/>
              <a:t>Koudia</a:t>
            </a:r>
            <a:r>
              <a:rPr lang="en-US" dirty="0"/>
              <a:t> </a:t>
            </a:r>
          </a:p>
          <a:p>
            <a:r>
              <a:rPr lang="en-US" dirty="0"/>
              <a:t>Delicious!  Poems celebrating street food around the world, Julia Larios</a:t>
            </a:r>
          </a:p>
          <a:p>
            <a:r>
              <a:rPr lang="en-US" dirty="0"/>
              <a:t>How Kids Live Around The World</a:t>
            </a:r>
          </a:p>
          <a:p>
            <a:r>
              <a:rPr lang="en-US" dirty="0"/>
              <a:t>A Sweet Meeting on Mimouna Night, Allison </a:t>
            </a:r>
            <a:r>
              <a:rPr lang="en-US" dirty="0" err="1"/>
              <a:t>Ofanansky</a:t>
            </a:r>
            <a:endParaRPr lang="en-US" dirty="0"/>
          </a:p>
          <a:p>
            <a:r>
              <a:rPr lang="en-US" dirty="0"/>
              <a:t>Solar Story, Allan Drummond</a:t>
            </a:r>
          </a:p>
        </p:txBody>
      </p:sp>
      <p:sp>
        <p:nvSpPr>
          <p:cNvPr id="4" name="Content Placeholder 3">
            <a:extLst>
              <a:ext uri="{FF2B5EF4-FFF2-40B4-BE49-F238E27FC236}">
                <a16:creationId xmlns:a16="http://schemas.microsoft.com/office/drawing/2014/main" id="{F289D9C3-0258-4916-86CC-9492CE5F307C}"/>
              </a:ext>
            </a:extLst>
          </p:cNvPr>
          <p:cNvSpPr>
            <a:spLocks noGrp="1"/>
          </p:cNvSpPr>
          <p:nvPr>
            <p:ph sz="half" idx="2"/>
          </p:nvPr>
        </p:nvSpPr>
        <p:spPr/>
        <p:txBody>
          <a:bodyPr/>
          <a:lstStyle/>
          <a:p>
            <a:r>
              <a:rPr lang="en-US" dirty="0"/>
              <a:t>**There are MANY books listen on goodreads.com that are based in Morocco for older readers, check them out and see if you can get some at your local library!</a:t>
            </a:r>
          </a:p>
          <a:p>
            <a:r>
              <a:rPr lang="en-US" dirty="0"/>
              <a:t>The Caliph’s House: A Year in </a:t>
            </a:r>
            <a:r>
              <a:rPr lang="en-US" dirty="0" err="1"/>
              <a:t>Cabalanca</a:t>
            </a:r>
            <a:r>
              <a:rPr lang="en-US" dirty="0"/>
              <a:t>, Tahir Shah</a:t>
            </a:r>
          </a:p>
          <a:p>
            <a:pPr marL="0" indent="0">
              <a:buNone/>
            </a:pPr>
            <a:endParaRPr lang="en-US" dirty="0"/>
          </a:p>
        </p:txBody>
      </p:sp>
    </p:spTree>
    <p:extLst>
      <p:ext uri="{BB962C8B-B14F-4D97-AF65-F5344CB8AC3E}">
        <p14:creationId xmlns:p14="http://schemas.microsoft.com/office/powerpoint/2010/main" val="36333111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434" name="Picture 2" descr="Traditional Moroccan House Stock Photo 51975085 - Megapixl">
            <a:extLst>
              <a:ext uri="{FF2B5EF4-FFF2-40B4-BE49-F238E27FC236}">
                <a16:creationId xmlns:a16="http://schemas.microsoft.com/office/drawing/2014/main" id="{BD7B3D7D-486C-7EAD-E46E-6CB8F2FAC83C}"/>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22414"/>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18439" name="Rectangle 1843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Homes</a:t>
            </a:r>
          </a:p>
        </p:txBody>
      </p:sp>
      <p:cxnSp>
        <p:nvCxnSpPr>
          <p:cNvPr id="18441" name="Straight Connector 1844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443" name="Straight Connector 1844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5708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481013" y="3752849"/>
            <a:ext cx="3290887" cy="2452687"/>
          </a:xfrm>
        </p:spPr>
        <p:txBody>
          <a:bodyPr vert="horz" lIns="91440" tIns="45720" rIns="91440" bIns="45720" rtlCol="0" anchor="ctr">
            <a:normAutofit/>
          </a:bodyPr>
          <a:lstStyle/>
          <a:p>
            <a:r>
              <a:rPr lang="en-US" sz="3600"/>
              <a:t>Festivals and Holidays</a:t>
            </a:r>
          </a:p>
        </p:txBody>
      </p:sp>
      <p:pic>
        <p:nvPicPr>
          <p:cNvPr id="19458" name="Picture 2" descr="Best Time to See Almond Blossom Season in Morocco 2023 - Rove.me">
            <a:extLst>
              <a:ext uri="{FF2B5EF4-FFF2-40B4-BE49-F238E27FC236}">
                <a16:creationId xmlns:a16="http://schemas.microsoft.com/office/drawing/2014/main" id="{C9261F01-2497-0542-6025-7DEC3B84DF2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39130"/>
          <a:stretch/>
        </p:blipFill>
        <p:spPr bwMode="auto">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4223982" y="3752850"/>
            <a:ext cx="7485413" cy="2452687"/>
          </a:xfrm>
        </p:spPr>
        <p:txBody>
          <a:bodyPr vert="horz" lIns="91440" tIns="45720" rIns="91440" bIns="45720" rtlCol="0" anchor="ctr">
            <a:normAutofit/>
          </a:bodyPr>
          <a:lstStyle/>
          <a:p>
            <a:r>
              <a:rPr lang="en-US" sz="1800"/>
              <a:t>Almond Blossom Fesitval in Tafraoute to honor the transformation of the landscape during the almond trees flowering. </a:t>
            </a:r>
          </a:p>
          <a:p>
            <a:r>
              <a:rPr lang="en-US" sz="1800"/>
              <a:t>Muslim Holidays</a:t>
            </a:r>
          </a:p>
          <a:p>
            <a:r>
              <a:rPr lang="en-US" sz="1800"/>
              <a:t>Fes Festival of World Sacred Music</a:t>
            </a:r>
          </a:p>
        </p:txBody>
      </p:sp>
    </p:spTree>
    <p:extLst>
      <p:ext uri="{BB962C8B-B14F-4D97-AF65-F5344CB8AC3E}">
        <p14:creationId xmlns:p14="http://schemas.microsoft.com/office/powerpoint/2010/main" val="1776727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0205976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50" name="Rectangle 1032">
            <a:extLst>
              <a:ext uri="{FF2B5EF4-FFF2-40B4-BE49-F238E27FC236}">
                <a16:creationId xmlns:a16="http://schemas.microsoft.com/office/drawing/2014/main" id="{C34C49FD-318D-49AE-BAC7-5634695CCE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51" name="Group 1034">
            <a:extLst>
              <a:ext uri="{FF2B5EF4-FFF2-40B4-BE49-F238E27FC236}">
                <a16:creationId xmlns:a16="http://schemas.microsoft.com/office/drawing/2014/main" id="{8444DC2E-9E72-4669-878E-AF93DF30770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052" name="Rectangle 1035">
              <a:extLst>
                <a:ext uri="{FF2B5EF4-FFF2-40B4-BE49-F238E27FC236}">
                  <a16:creationId xmlns:a16="http://schemas.microsoft.com/office/drawing/2014/main" id="{6E56A799-9BBA-4BC7-8D47-C6251FDDF8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3" name="Rectangle 1036">
              <a:extLst>
                <a:ext uri="{FF2B5EF4-FFF2-40B4-BE49-F238E27FC236}">
                  <a16:creationId xmlns:a16="http://schemas.microsoft.com/office/drawing/2014/main" id="{89EA9C1F-2B28-4DEA-8EF8-4D0A06E28C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4">
                <a:lumMod val="75000"/>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54" name="Rectangle 1038">
            <a:extLst>
              <a:ext uri="{FF2B5EF4-FFF2-40B4-BE49-F238E27FC236}">
                <a16:creationId xmlns:a16="http://schemas.microsoft.com/office/drawing/2014/main" id="{2AD021B0-C307-4067-887D-35DF454476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0864" y="549275"/>
            <a:ext cx="11088686" cy="5757925"/>
          </a:xfrm>
          <a:prstGeom prst="rect">
            <a:avLst/>
          </a:prstGeom>
          <a:solidFill>
            <a:schemeClr val="bg1"/>
          </a:solidFill>
          <a:ln>
            <a:noFill/>
          </a:ln>
          <a:effectLst>
            <a:outerShdw blurRad="508000" dist="101600" dir="54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55" name="Group 1040">
            <a:extLst>
              <a:ext uri="{FF2B5EF4-FFF2-40B4-BE49-F238E27FC236}">
                <a16:creationId xmlns:a16="http://schemas.microsoft.com/office/drawing/2014/main" id="{223CC9DA-C742-47CF-8965-06B4D836A54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383337" y="549273"/>
            <a:ext cx="5257537" cy="5757924"/>
            <a:chOff x="4656138" y="0"/>
            <a:chExt cx="6983409" cy="6308725"/>
          </a:xfrm>
        </p:grpSpPr>
        <p:sp>
          <p:nvSpPr>
            <p:cNvPr id="1056" name="Rectangle 1041">
              <a:extLst>
                <a:ext uri="{FF2B5EF4-FFF2-40B4-BE49-F238E27FC236}">
                  <a16:creationId xmlns:a16="http://schemas.microsoft.com/office/drawing/2014/main" id="{B27219E4-2868-4D53-9258-78813DDFD8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4656138" y="0"/>
              <a:ext cx="6982794" cy="6308725"/>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57" name="Rectangle 1042">
              <a:extLst>
                <a:ext uri="{FF2B5EF4-FFF2-40B4-BE49-F238E27FC236}">
                  <a16:creationId xmlns:a16="http://schemas.microsoft.com/office/drawing/2014/main" id="{47272C0A-7EBF-4D41-9851-D1B8A23DF3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4656138" y="0"/>
              <a:ext cx="6983409" cy="6308725"/>
            </a:xfrm>
            <a:prstGeom prst="rect">
              <a:avLst/>
            </a:prstGeom>
            <a:solidFill>
              <a:schemeClr val="accent4">
                <a:lumMod val="75000"/>
                <a:alpha val="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58" name="Rectangle 1043">
              <a:extLst>
                <a:ext uri="{FF2B5EF4-FFF2-40B4-BE49-F238E27FC236}">
                  <a16:creationId xmlns:a16="http://schemas.microsoft.com/office/drawing/2014/main" id="{D4AD8EFA-1927-489C-803F-6F7684B61D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4656138" y="0"/>
              <a:ext cx="6983409" cy="6308725"/>
            </a:xfrm>
            <a:prstGeom prst="rect">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useBgFill="1">
        <p:nvSpPr>
          <p:cNvPr id="1033" name="Rectangle 1032">
            <a:extLst>
              <a:ext uri="{FF2B5EF4-FFF2-40B4-BE49-F238E27FC236}">
                <a16:creationId xmlns:a16="http://schemas.microsoft.com/office/drawing/2014/main" id="{C34C49FD-318D-49AE-BAC7-5634695CCE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35" name="Group 1034">
            <a:extLst>
              <a:ext uri="{FF2B5EF4-FFF2-40B4-BE49-F238E27FC236}">
                <a16:creationId xmlns:a16="http://schemas.microsoft.com/office/drawing/2014/main" id="{8444DC2E-9E72-4669-878E-AF93DF30770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1036" name="Rectangle 1035">
              <a:extLst>
                <a:ext uri="{FF2B5EF4-FFF2-40B4-BE49-F238E27FC236}">
                  <a16:creationId xmlns:a16="http://schemas.microsoft.com/office/drawing/2014/main" id="{6E56A799-9BBA-4BC7-8D47-C6251FDDF8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7" name="Rectangle 1036">
              <a:extLst>
                <a:ext uri="{FF2B5EF4-FFF2-40B4-BE49-F238E27FC236}">
                  <a16:creationId xmlns:a16="http://schemas.microsoft.com/office/drawing/2014/main" id="{89EA9C1F-2B28-4DEA-8EF8-4D0A06E28C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4">
                <a:lumMod val="75000"/>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39" name="Rectangle 1038">
            <a:extLst>
              <a:ext uri="{FF2B5EF4-FFF2-40B4-BE49-F238E27FC236}">
                <a16:creationId xmlns:a16="http://schemas.microsoft.com/office/drawing/2014/main" id="{2AD021B0-C307-4067-887D-35DF454476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0864" y="549275"/>
            <a:ext cx="11088686" cy="5757925"/>
          </a:xfrm>
          <a:prstGeom prst="rect">
            <a:avLst/>
          </a:prstGeom>
          <a:solidFill>
            <a:schemeClr val="bg1"/>
          </a:solidFill>
          <a:ln>
            <a:noFill/>
          </a:ln>
          <a:effectLst>
            <a:outerShdw blurRad="508000" dist="101600" dir="54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1" name="Group 1040">
            <a:extLst>
              <a:ext uri="{FF2B5EF4-FFF2-40B4-BE49-F238E27FC236}">
                <a16:creationId xmlns:a16="http://schemas.microsoft.com/office/drawing/2014/main" id="{223CC9DA-C742-47CF-8965-06B4D836A54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383337" y="549273"/>
            <a:ext cx="5257537" cy="5757924"/>
            <a:chOff x="4656138" y="0"/>
            <a:chExt cx="6983409" cy="6308725"/>
          </a:xfrm>
        </p:grpSpPr>
        <p:sp>
          <p:nvSpPr>
            <p:cNvPr id="1042" name="Rectangle 1041">
              <a:extLst>
                <a:ext uri="{FF2B5EF4-FFF2-40B4-BE49-F238E27FC236}">
                  <a16:creationId xmlns:a16="http://schemas.microsoft.com/office/drawing/2014/main" id="{B27219E4-2868-4D53-9258-78813DDFD8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4656138" y="0"/>
              <a:ext cx="6982794" cy="6308725"/>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43" name="Rectangle 1042">
              <a:extLst>
                <a:ext uri="{FF2B5EF4-FFF2-40B4-BE49-F238E27FC236}">
                  <a16:creationId xmlns:a16="http://schemas.microsoft.com/office/drawing/2014/main" id="{47272C0A-7EBF-4D41-9851-D1B8A23DF3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4656138" y="0"/>
              <a:ext cx="6983409" cy="6308725"/>
            </a:xfrm>
            <a:prstGeom prst="rect">
              <a:avLst/>
            </a:prstGeom>
            <a:solidFill>
              <a:schemeClr val="accent4">
                <a:lumMod val="75000"/>
                <a:alpha val="7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44" name="Rectangle 1043">
              <a:extLst>
                <a:ext uri="{FF2B5EF4-FFF2-40B4-BE49-F238E27FC236}">
                  <a16:creationId xmlns:a16="http://schemas.microsoft.com/office/drawing/2014/main" id="{D4AD8EFA-1927-489C-803F-6F7684B61D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4656138" y="0"/>
              <a:ext cx="6983409" cy="6308725"/>
            </a:xfrm>
            <a:prstGeom prst="rect">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1026" name="Picture 2" descr="Flag of Algeria - Wikipedia">
            <a:extLst>
              <a:ext uri="{FF2B5EF4-FFF2-40B4-BE49-F238E27FC236}">
                <a16:creationId xmlns:a16="http://schemas.microsoft.com/office/drawing/2014/main" id="{23BAB77A-D6F7-8DD5-FD8F-83288A497A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2813" y="547688"/>
            <a:ext cx="3492500" cy="2303463"/>
          </a:xfrm>
          <a:prstGeom prst="rect">
            <a:avLst/>
          </a:prstGeom>
          <a:extLst>
            <a:ext uri="{909E8E84-426E-40DD-AFC4-6F175D3DCCD1}">
              <a14:hiddenFill xmlns:a14="http://schemas.microsoft.com/office/drawing/2010/main">
                <a:solidFill>
                  <a:srgbClr val="FFFFFF"/>
                </a:solidFill>
              </a14:hiddenFill>
            </a:ext>
          </a:extLst>
        </p:spPr>
      </p:pic>
      <p:pic>
        <p:nvPicPr>
          <p:cNvPr id="1028" name="Picture 4" descr="Political Map of Algeria - Nations Online Project">
            <a:extLst>
              <a:ext uri="{FF2B5EF4-FFF2-40B4-BE49-F238E27FC236}">
                <a16:creationId xmlns:a16="http://schemas.microsoft.com/office/drawing/2014/main" id="{BF1D3439-2D55-0418-664C-18AAAD8C99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2813" y="2921000"/>
            <a:ext cx="3492500" cy="3382963"/>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1092200" y="1112840"/>
            <a:ext cx="4716463" cy="2311844"/>
          </a:xfrm>
        </p:spPr>
        <p:txBody>
          <a:bodyPr wrap="square" anchor="b">
            <a:normAutofit/>
          </a:bodyPr>
          <a:lstStyle/>
          <a:p>
            <a:pPr algn="l"/>
            <a:r>
              <a:rPr lang="en-US" sz="4200"/>
              <a:t>Algeria</a:t>
            </a: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1092200" y="3493790"/>
            <a:ext cx="4716463" cy="2299000"/>
          </a:xfrm>
        </p:spPr>
        <p:txBody>
          <a:bodyPr wrap="square" anchor="t">
            <a:normAutofit/>
          </a:bodyPr>
          <a:lstStyle/>
          <a:p>
            <a:pPr algn="l"/>
            <a:r>
              <a:rPr lang="en-US" sz="1000" dirty="0">
                <a:solidFill>
                  <a:schemeClr val="tx1">
                    <a:alpha val="60000"/>
                  </a:schemeClr>
                </a:solidFill>
              </a:rPr>
              <a:t>Things We Will Learn:</a:t>
            </a:r>
          </a:p>
          <a:p>
            <a:pPr algn="l"/>
            <a:r>
              <a:rPr lang="en-US" sz="1000" dirty="0">
                <a:solidFill>
                  <a:schemeClr val="tx1">
                    <a:alpha val="60000"/>
                  </a:schemeClr>
                </a:solidFill>
              </a:rPr>
              <a:t>Geography</a:t>
            </a:r>
          </a:p>
          <a:p>
            <a:pPr algn="l"/>
            <a:r>
              <a:rPr lang="en-US" sz="1000" dirty="0">
                <a:solidFill>
                  <a:schemeClr val="tx1">
                    <a:alpha val="60000"/>
                  </a:schemeClr>
                </a:solidFill>
              </a:rPr>
              <a:t>Language</a:t>
            </a:r>
          </a:p>
          <a:p>
            <a:pPr algn="l"/>
            <a:r>
              <a:rPr lang="en-US" sz="1000" dirty="0">
                <a:solidFill>
                  <a:schemeClr val="tx1">
                    <a:alpha val="60000"/>
                  </a:schemeClr>
                </a:solidFill>
              </a:rPr>
              <a:t>Advancements for the World</a:t>
            </a:r>
          </a:p>
          <a:p>
            <a:pPr algn="l"/>
            <a:r>
              <a:rPr lang="en-US" sz="1000" dirty="0">
                <a:solidFill>
                  <a:schemeClr val="tx1">
                    <a:alpha val="60000"/>
                  </a:schemeClr>
                </a:solidFill>
              </a:rPr>
              <a:t>History</a:t>
            </a:r>
          </a:p>
          <a:p>
            <a:pPr algn="l"/>
            <a:r>
              <a:rPr lang="en-US" sz="1000" dirty="0">
                <a:solidFill>
                  <a:schemeClr val="tx1">
                    <a:alpha val="60000"/>
                  </a:schemeClr>
                </a:solidFill>
              </a:rPr>
              <a:t>Culture</a:t>
            </a:r>
          </a:p>
          <a:p>
            <a:pPr algn="l"/>
            <a:r>
              <a:rPr lang="en-US" sz="1000" dirty="0">
                <a:solidFill>
                  <a:schemeClr val="tx1">
                    <a:alpha val="60000"/>
                  </a:schemeClr>
                </a:solidFill>
              </a:rPr>
              <a:t>Current Events</a:t>
            </a:r>
          </a:p>
          <a:p>
            <a:pPr algn="l"/>
            <a:endParaRPr lang="en-US" sz="1000" dirty="0">
              <a:solidFill>
                <a:schemeClr val="tx1">
                  <a:alpha val="60000"/>
                </a:schemeClr>
              </a:solidFill>
            </a:endParaRPr>
          </a:p>
        </p:txBody>
      </p:sp>
    </p:spTree>
    <p:extLst>
      <p:ext uri="{BB962C8B-B14F-4D97-AF65-F5344CB8AC3E}">
        <p14:creationId xmlns:p14="http://schemas.microsoft.com/office/powerpoint/2010/main" val="4372373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The 10 Most Beautiful Towns In Algeria">
            <a:extLst>
              <a:ext uri="{FF2B5EF4-FFF2-40B4-BE49-F238E27FC236}">
                <a16:creationId xmlns:a16="http://schemas.microsoft.com/office/drawing/2014/main" id="{975B1C13-7B7D-C1A4-9128-5D73CBAA680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5884" r="-1" b="-1"/>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2057" name="Rectangle 2056">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7531610" y="2434201"/>
            <a:ext cx="3822189" cy="3742762"/>
          </a:xfrm>
        </p:spPr>
        <p:txBody>
          <a:bodyPr vert="horz" lIns="91440" tIns="45720" rIns="91440" bIns="45720" rtlCol="0">
            <a:normAutofit/>
          </a:bodyPr>
          <a:lstStyle/>
          <a:p>
            <a:r>
              <a:rPr lang="en-US" sz="2000" dirty="0"/>
              <a:t>Capital: Algiers</a:t>
            </a:r>
          </a:p>
          <a:p>
            <a:r>
              <a:rPr lang="en-US" sz="2000" dirty="0"/>
              <a:t>Language: Arabic, French, Berber</a:t>
            </a:r>
          </a:p>
          <a:p>
            <a:r>
              <a:rPr lang="en-US" sz="2000" dirty="0"/>
              <a:t>Exports: petroleum</a:t>
            </a:r>
          </a:p>
          <a:p>
            <a:r>
              <a:rPr lang="en-US" sz="2000" dirty="0"/>
              <a:t>Fun Facts: it is the largest African nation, has 7 UNESCO sites, home of part of the Sahara desert and the fennec fox (so cute!) and the endangered Saharan cheetah.</a:t>
            </a:r>
          </a:p>
        </p:txBody>
      </p:sp>
    </p:spTree>
    <p:extLst>
      <p:ext uri="{BB962C8B-B14F-4D97-AF65-F5344CB8AC3E}">
        <p14:creationId xmlns:p14="http://schemas.microsoft.com/office/powerpoint/2010/main" val="8280558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8AE0B-DD32-C9E4-7C74-36AB1E3F6286}"/>
              </a:ext>
            </a:extLst>
          </p:cNvPr>
          <p:cNvSpPr>
            <a:spLocks noGrp="1"/>
          </p:cNvSpPr>
          <p:nvPr>
            <p:ph type="title"/>
          </p:nvPr>
        </p:nvSpPr>
        <p:spPr/>
        <p:txBody>
          <a:bodyPr/>
          <a:lstStyle/>
          <a:p>
            <a:r>
              <a:rPr lang="en-US" dirty="0" err="1"/>
              <a:t>Djamaa</a:t>
            </a:r>
            <a:r>
              <a:rPr lang="en-US" dirty="0"/>
              <a:t> El </a:t>
            </a:r>
            <a:r>
              <a:rPr lang="en-US" dirty="0" err="1"/>
              <a:t>Djazair</a:t>
            </a:r>
            <a:r>
              <a:rPr lang="en-US" dirty="0"/>
              <a:t> Mosque</a:t>
            </a:r>
          </a:p>
        </p:txBody>
      </p:sp>
      <p:sp>
        <p:nvSpPr>
          <p:cNvPr id="3" name="Content Placeholder 2">
            <a:extLst>
              <a:ext uri="{FF2B5EF4-FFF2-40B4-BE49-F238E27FC236}">
                <a16:creationId xmlns:a16="http://schemas.microsoft.com/office/drawing/2014/main" id="{B5BB6372-A984-0343-A6E4-1765E792B36E}"/>
              </a:ext>
            </a:extLst>
          </p:cNvPr>
          <p:cNvSpPr>
            <a:spLocks noGrp="1"/>
          </p:cNvSpPr>
          <p:nvPr>
            <p:ph sz="half" idx="1"/>
          </p:nvPr>
        </p:nvSpPr>
        <p:spPr/>
        <p:txBody>
          <a:bodyPr/>
          <a:lstStyle/>
          <a:p>
            <a:pPr marL="0" indent="0">
              <a:buNone/>
            </a:pPr>
            <a:r>
              <a:rPr lang="en-US" dirty="0"/>
              <a:t>In Algiers, has the world’s tallest minaret.</a:t>
            </a:r>
          </a:p>
          <a:p>
            <a:pPr marL="0" indent="0">
              <a:buNone/>
            </a:pPr>
            <a:r>
              <a:rPr lang="en-US" dirty="0"/>
              <a:t>Third largest mosque in the world.  </a:t>
            </a:r>
          </a:p>
          <a:p>
            <a:pPr marL="0" indent="0">
              <a:buNone/>
            </a:pPr>
            <a:r>
              <a:rPr lang="en-US" dirty="0"/>
              <a:t>The name “Al </a:t>
            </a:r>
            <a:r>
              <a:rPr lang="en-US" dirty="0" err="1"/>
              <a:t>Djazair</a:t>
            </a:r>
            <a:r>
              <a:rPr lang="en-US" dirty="0"/>
              <a:t>” means “rocky islands) </a:t>
            </a:r>
          </a:p>
          <a:p>
            <a:pPr marL="0" indent="0">
              <a:buNone/>
            </a:pPr>
            <a:r>
              <a:rPr lang="en-US" dirty="0"/>
              <a:t>Can house 120,000 people</a:t>
            </a:r>
          </a:p>
        </p:txBody>
      </p:sp>
      <p:pic>
        <p:nvPicPr>
          <p:cNvPr id="11266" name="Picture 2" descr="Africa's largest mosque Djamaa El Djazair opens in November - CCE l ONLINE  NEWS">
            <a:extLst>
              <a:ext uri="{FF2B5EF4-FFF2-40B4-BE49-F238E27FC236}">
                <a16:creationId xmlns:a16="http://schemas.microsoft.com/office/drawing/2014/main" id="{A4B511BE-38E2-5AB9-A4F1-41D976F54357}"/>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274094"/>
            <a:ext cx="5181600" cy="345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75477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9C54A-512E-95EA-9E0C-199D09EBD9F2}"/>
              </a:ext>
            </a:extLst>
          </p:cNvPr>
          <p:cNvSpPr>
            <a:spLocks noGrp="1"/>
          </p:cNvSpPr>
          <p:nvPr>
            <p:ph type="title"/>
          </p:nvPr>
        </p:nvSpPr>
        <p:spPr/>
        <p:txBody>
          <a:bodyPr/>
          <a:lstStyle/>
          <a:p>
            <a:r>
              <a:rPr lang="en-US" dirty="0" err="1"/>
              <a:t>Tipaza</a:t>
            </a:r>
            <a:endParaRPr lang="en-US" dirty="0"/>
          </a:p>
        </p:txBody>
      </p:sp>
      <p:sp>
        <p:nvSpPr>
          <p:cNvPr id="3" name="Content Placeholder 2">
            <a:extLst>
              <a:ext uri="{FF2B5EF4-FFF2-40B4-BE49-F238E27FC236}">
                <a16:creationId xmlns:a16="http://schemas.microsoft.com/office/drawing/2014/main" id="{AE0A10BD-5B8A-7A6F-9525-B6E7EB8B3816}"/>
              </a:ext>
            </a:extLst>
          </p:cNvPr>
          <p:cNvSpPr>
            <a:spLocks noGrp="1"/>
          </p:cNvSpPr>
          <p:nvPr>
            <p:ph sz="half" idx="1"/>
          </p:nvPr>
        </p:nvSpPr>
        <p:spPr/>
        <p:txBody>
          <a:bodyPr/>
          <a:lstStyle/>
          <a:p>
            <a:r>
              <a:rPr lang="en-US" dirty="0"/>
              <a:t>A </a:t>
            </a:r>
            <a:r>
              <a:rPr lang="en-US" dirty="0" err="1"/>
              <a:t>Unesco</a:t>
            </a:r>
            <a:r>
              <a:rPr lang="en-US" dirty="0"/>
              <a:t> World Heritage Site of Roman archaeological remains.  It has examples of a theatre, circus, thermal bath, etc.  </a:t>
            </a:r>
          </a:p>
        </p:txBody>
      </p:sp>
      <p:pic>
        <p:nvPicPr>
          <p:cNvPr id="12290" name="Picture 2" descr="Cherchell + Tipasa Day Trip from Algiers - Book at Civitatis.com">
            <a:extLst>
              <a:ext uri="{FF2B5EF4-FFF2-40B4-BE49-F238E27FC236}">
                <a16:creationId xmlns:a16="http://schemas.microsoft.com/office/drawing/2014/main" id="{36CC7799-41B7-7881-6278-B16942727292}"/>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274094"/>
            <a:ext cx="5181600" cy="345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59891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p:txBody>
          <a:bodyPr/>
          <a:lstStyle/>
          <a:p>
            <a:r>
              <a:rPr lang="en-US" dirty="0"/>
              <a:t>Country on Map</a:t>
            </a:r>
          </a:p>
        </p:txBody>
      </p:sp>
      <p:pic>
        <p:nvPicPr>
          <p:cNvPr id="3074" name="Picture 2" descr="Where is Algeria? | Where is Algeria Located in the World Map">
            <a:extLst>
              <a:ext uri="{FF2B5EF4-FFF2-40B4-BE49-F238E27FC236}">
                <a16:creationId xmlns:a16="http://schemas.microsoft.com/office/drawing/2014/main" id="{CC5F5B1A-3CA0-2329-29E2-B14BC59DE5B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69885" y="1825625"/>
            <a:ext cx="7252230"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64310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p:txBody>
          <a:bodyPr/>
          <a:lstStyle/>
          <a:p>
            <a:r>
              <a:rPr lang="en-US" dirty="0"/>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p:txBody>
          <a:bodyPr/>
          <a:lstStyle/>
          <a:p>
            <a:pPr marL="0" indent="0">
              <a:buNone/>
            </a:pPr>
            <a:r>
              <a:rPr lang="en-US" dirty="0">
                <a:sym typeface="Wingdings" panose="05000000000000000000" pitchFamily="2" charset="2"/>
              </a:rPr>
              <a:t>Longitude and Latitude: 28N 3E</a:t>
            </a:r>
          </a:p>
          <a:p>
            <a:r>
              <a:rPr lang="en-US" dirty="0">
                <a:sym typeface="Wingdings" panose="05000000000000000000" pitchFamily="2" charset="2"/>
              </a:rPr>
              <a:t>Major Mountains, Rivers and Other Geographic sites: Atlas Mountains, Aures Mountains, </a:t>
            </a:r>
            <a:r>
              <a:rPr lang="en-US" dirty="0" err="1">
                <a:sym typeface="Wingdings" panose="05000000000000000000" pitchFamily="2" charset="2"/>
              </a:rPr>
              <a:t>Hoggar</a:t>
            </a:r>
            <a:r>
              <a:rPr lang="en-US" dirty="0">
                <a:sym typeface="Wingdings" panose="05000000000000000000" pitchFamily="2" charset="2"/>
              </a:rPr>
              <a:t> Mountains.</a:t>
            </a:r>
          </a:p>
          <a:p>
            <a:r>
              <a:rPr lang="en-US" dirty="0">
                <a:sym typeface="Wingdings" panose="05000000000000000000" pitchFamily="2" charset="2"/>
              </a:rPr>
              <a:t>Sahara Desert</a:t>
            </a:r>
          </a:p>
          <a:p>
            <a:r>
              <a:rPr lang="en-US" dirty="0">
                <a:sym typeface="Wingdings" panose="05000000000000000000" pitchFamily="2" charset="2"/>
              </a:rPr>
              <a:t>On the Mediterranean Sea</a:t>
            </a:r>
          </a:p>
        </p:txBody>
      </p:sp>
      <p:pic>
        <p:nvPicPr>
          <p:cNvPr id="4098" name="Picture 2" descr="Geography of Algeria - Wikipedia">
            <a:extLst>
              <a:ext uri="{FF2B5EF4-FFF2-40B4-BE49-F238E27FC236}">
                <a16:creationId xmlns:a16="http://schemas.microsoft.com/office/drawing/2014/main" id="{A9BB1BA0-1D4F-712B-CD36-4025E58CDCF2}"/>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490761" y="1825625"/>
            <a:ext cx="4544477"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6538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103" name="Rectangle 4102">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6760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9093496" y="618681"/>
            <a:ext cx="2613872" cy="4794567"/>
          </a:xfrm>
        </p:spPr>
        <p:txBody>
          <a:bodyPr vert="horz" lIns="91440" tIns="45720" rIns="91440" bIns="45720" rtlCol="0" anchor="ctr">
            <a:normAutofit/>
          </a:bodyPr>
          <a:lstStyle/>
          <a:p>
            <a:r>
              <a:rPr lang="en-US" sz="3600">
                <a:solidFill>
                  <a:srgbClr val="FFFFFF"/>
                </a:solidFill>
              </a:rPr>
              <a:t>Country on Map</a:t>
            </a:r>
          </a:p>
        </p:txBody>
      </p:sp>
      <p:sp>
        <p:nvSpPr>
          <p:cNvPr id="4105"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Morocco | History, Map, Flag, Capital, People, &amp; Facts | Britannica">
            <a:extLst>
              <a:ext uri="{FF2B5EF4-FFF2-40B4-BE49-F238E27FC236}">
                <a16:creationId xmlns:a16="http://schemas.microsoft.com/office/drawing/2014/main" id="{6C1A2C0E-C346-B504-36A0-18024EE136AE}"/>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16078" b="1"/>
          <a:stretch/>
        </p:blipFill>
        <p:spPr bwMode="auto">
          <a:xfrm>
            <a:off x="976251" y="942538"/>
            <a:ext cx="7163222" cy="4808332"/>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39432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319" name="Rectangle 1331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DE414A5-2B29-859F-F183-BC8C5F379BA9}"/>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Atlas Mountains</a:t>
            </a:r>
          </a:p>
        </p:txBody>
      </p:sp>
      <p:sp>
        <p:nvSpPr>
          <p:cNvPr id="1332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10C8F14-E6CF-6A30-1DD8-6A40029EA712}"/>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dirty="0"/>
              <a:t>These mountains separate the Sahara Desert from the Mediterranean Sea and the Atlantic Ocean.  The name of the Atlantic Ocean is derived from this mountain range.  </a:t>
            </a:r>
          </a:p>
        </p:txBody>
      </p:sp>
      <p:pic>
        <p:nvPicPr>
          <p:cNvPr id="13314" name="Picture 2" descr="Atlas Mountains - Wikipedia">
            <a:extLst>
              <a:ext uri="{FF2B5EF4-FFF2-40B4-BE49-F238E27FC236}">
                <a16:creationId xmlns:a16="http://schemas.microsoft.com/office/drawing/2014/main" id="{7D51894F-29A5-4F4D-3014-7BB807F642D5}"/>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2682" r="209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53298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Arid to semi-arid.  Mild, wet winters with hot, dry summers along the coast.  Drier, cold winters and hot summers on high plateau.</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25329427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Animals</a:t>
            </a:r>
          </a:p>
        </p:txBody>
      </p:sp>
      <p:sp>
        <p:nvSpPr>
          <p:cNvPr id="820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Lappet-faced vulture</a:t>
            </a:r>
          </a:p>
          <a:p>
            <a:r>
              <a:rPr lang="en-US" sz="2200"/>
              <a:t>Gazelles</a:t>
            </a:r>
          </a:p>
          <a:p>
            <a:r>
              <a:rPr lang="en-US" sz="2200"/>
              <a:t>Griffon Vulture</a:t>
            </a:r>
          </a:p>
          <a:p>
            <a:r>
              <a:rPr lang="en-US" sz="2200"/>
              <a:t>Macaca sylvanus</a:t>
            </a:r>
          </a:p>
          <a:p>
            <a:r>
              <a:rPr lang="en-US" sz="2200"/>
              <a:t>leopard</a:t>
            </a:r>
          </a:p>
          <a:p>
            <a:endParaRPr lang="en-US" sz="2200"/>
          </a:p>
        </p:txBody>
      </p:sp>
      <p:pic>
        <p:nvPicPr>
          <p:cNvPr id="8194" name="Picture 2" descr="A bird standing in a field&#10;&#10;Description automatically generated with low confidence">
            <a:extLst>
              <a:ext uri="{FF2B5EF4-FFF2-40B4-BE49-F238E27FC236}">
                <a16:creationId xmlns:a16="http://schemas.microsoft.com/office/drawing/2014/main" id="{7B28F5F2-B81F-09E3-DB08-4BBF9CC8B4E8}"/>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5464"/>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0078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223" name="Rectangle 9222">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18" name="Picture 2" descr="Barbary Macaque, Macaca sylvanus | New England Primate Conservancy">
            <a:extLst>
              <a:ext uri="{FF2B5EF4-FFF2-40B4-BE49-F238E27FC236}">
                <a16:creationId xmlns:a16="http://schemas.microsoft.com/office/drawing/2014/main" id="{9EEB5249-E753-108A-89D1-1E32BA7586CA}"/>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0544" r="12191" b="8079"/>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9225" name="Rectangle 9224">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371094" y="1161288"/>
            <a:ext cx="3438144" cy="1124712"/>
          </a:xfrm>
        </p:spPr>
        <p:txBody>
          <a:bodyPr vert="horz" lIns="91440" tIns="45720" rIns="91440" bIns="45720" rtlCol="0" anchor="b">
            <a:normAutofit/>
          </a:bodyPr>
          <a:lstStyle/>
          <a:p>
            <a:r>
              <a:rPr lang="en-US" sz="2800"/>
              <a:t>Macaca Sylvanus</a:t>
            </a:r>
          </a:p>
        </p:txBody>
      </p:sp>
      <p:sp>
        <p:nvSpPr>
          <p:cNvPr id="9227" name="Rectangle 9226">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9229" name="Rectangle 9228">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371094" y="2718054"/>
            <a:ext cx="3438906" cy="3207258"/>
          </a:xfrm>
        </p:spPr>
        <p:txBody>
          <a:bodyPr vert="horz" lIns="91440" tIns="45720" rIns="91440" bIns="45720" rtlCol="0" anchor="t">
            <a:normAutofit/>
          </a:bodyPr>
          <a:lstStyle/>
          <a:p>
            <a:pPr indent="-228600">
              <a:buFont typeface="Arial" panose="020B0604020202020204" pitchFamily="34" charset="0"/>
              <a:buChar char="•"/>
            </a:pPr>
            <a:r>
              <a:rPr lang="en-US" sz="1700"/>
              <a:t>The Barbary macaque, or Barbary Ape.  Native to the Atlast Mountains of Algeria, Lybia, Tunisia and Morocco.  </a:t>
            </a:r>
          </a:p>
          <a:p>
            <a:pPr indent="-228600">
              <a:buFont typeface="Arial" panose="020B0604020202020204" pitchFamily="34" charset="0"/>
              <a:buChar char="•"/>
            </a:pPr>
            <a:endParaRPr lang="en-US" sz="1700"/>
          </a:p>
        </p:txBody>
      </p:sp>
    </p:spTree>
    <p:extLst>
      <p:ext uri="{BB962C8B-B14F-4D97-AF65-F5344CB8AC3E}">
        <p14:creationId xmlns:p14="http://schemas.microsoft.com/office/powerpoint/2010/main" val="39084952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47" name="Rectangle 10246">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Plants</a:t>
            </a:r>
          </a:p>
        </p:txBody>
      </p:sp>
      <p:sp>
        <p:nvSpPr>
          <p:cNvPr id="10249"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Fig</a:t>
            </a:r>
          </a:p>
          <a:p>
            <a:r>
              <a:rPr lang="en-US" sz="2200"/>
              <a:t>Wine grape</a:t>
            </a:r>
          </a:p>
          <a:p>
            <a:r>
              <a:rPr lang="en-US" sz="2200"/>
              <a:t>Oleander</a:t>
            </a:r>
          </a:p>
          <a:p>
            <a:r>
              <a:rPr lang="en-US" sz="2200"/>
              <a:t>Wine grape</a:t>
            </a:r>
          </a:p>
          <a:p>
            <a:r>
              <a:rPr lang="en-US" sz="2200"/>
              <a:t>Aloe Vera</a:t>
            </a:r>
          </a:p>
          <a:p>
            <a:endParaRPr lang="en-US" sz="2200"/>
          </a:p>
          <a:p>
            <a:endParaRPr lang="en-US" sz="2200"/>
          </a:p>
        </p:txBody>
      </p:sp>
      <p:pic>
        <p:nvPicPr>
          <p:cNvPr id="10242" name="Picture 2" descr="Algeria Plants Stock Photo, Picture And Royalty Free Image. Image 40260102.">
            <a:extLst>
              <a:ext uri="{FF2B5EF4-FFF2-40B4-BE49-F238E27FC236}">
                <a16:creationId xmlns:a16="http://schemas.microsoft.com/office/drawing/2014/main" id="{8A4804E5-09E0-47DC-7BD9-5FD564BAC131}"/>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5627" r="17419"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56562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Numidia</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lstStyle/>
          <a:p>
            <a:r>
              <a:rPr lang="en-US" dirty="0"/>
              <a:t>Originally the area was known as Numidia, and the Numidians were known as horse riders.  Later, these people were known as Berbers. </a:t>
            </a:r>
          </a:p>
          <a:p>
            <a:r>
              <a:rPr lang="en-US" dirty="0"/>
              <a:t>It’s location on the Mediterranean means it’s been part of civilization from the beginning and a big part of trade in the ancient world.  </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lstStyle/>
          <a:p>
            <a:r>
              <a:rPr lang="en-US" dirty="0"/>
              <a:t>It was once under Carthage rule, then the Roman Empire.  In the 700s, the Arabs arrived and many people converted to Islam.  </a:t>
            </a:r>
          </a:p>
          <a:p>
            <a:endParaRPr lang="en-US" dirty="0"/>
          </a:p>
        </p:txBody>
      </p:sp>
    </p:spTree>
    <p:extLst>
      <p:ext uri="{BB962C8B-B14F-4D97-AF65-F5344CB8AC3E}">
        <p14:creationId xmlns:p14="http://schemas.microsoft.com/office/powerpoint/2010/main" val="31541449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CB4B6-1356-CF42-1F8F-DA298C7932B2}"/>
              </a:ext>
            </a:extLst>
          </p:cNvPr>
          <p:cNvSpPr>
            <a:spLocks noGrp="1"/>
          </p:cNvSpPr>
          <p:nvPr>
            <p:ph type="title"/>
          </p:nvPr>
        </p:nvSpPr>
        <p:spPr/>
        <p:txBody>
          <a:bodyPr/>
          <a:lstStyle/>
          <a:p>
            <a:r>
              <a:rPr lang="en-US" dirty="0"/>
              <a:t>The Other Important Empires</a:t>
            </a:r>
          </a:p>
        </p:txBody>
      </p:sp>
      <p:sp>
        <p:nvSpPr>
          <p:cNvPr id="3" name="Content Placeholder 2">
            <a:extLst>
              <a:ext uri="{FF2B5EF4-FFF2-40B4-BE49-F238E27FC236}">
                <a16:creationId xmlns:a16="http://schemas.microsoft.com/office/drawing/2014/main" id="{8F9A4267-16E0-04B3-4A56-485B05A83848}"/>
              </a:ext>
            </a:extLst>
          </p:cNvPr>
          <p:cNvSpPr>
            <a:spLocks noGrp="1"/>
          </p:cNvSpPr>
          <p:nvPr>
            <p:ph sz="half" idx="1"/>
          </p:nvPr>
        </p:nvSpPr>
        <p:spPr>
          <a:xfrm>
            <a:off x="838200" y="1857709"/>
            <a:ext cx="5181600" cy="4351338"/>
          </a:xfrm>
        </p:spPr>
        <p:txBody>
          <a:bodyPr/>
          <a:lstStyle/>
          <a:p>
            <a:r>
              <a:rPr lang="en-US" dirty="0"/>
              <a:t>Algeria was originally led by the Berber dynasties.  Then in the 1500s, the Spanish Empire arrived and took over.  They were followed by the Ottoman Empire.  </a:t>
            </a:r>
          </a:p>
        </p:txBody>
      </p:sp>
      <p:sp>
        <p:nvSpPr>
          <p:cNvPr id="4" name="Content Placeholder 3">
            <a:extLst>
              <a:ext uri="{FF2B5EF4-FFF2-40B4-BE49-F238E27FC236}">
                <a16:creationId xmlns:a16="http://schemas.microsoft.com/office/drawing/2014/main" id="{DB59F3D9-F399-5079-43D2-BB0A2F40FFB7}"/>
              </a:ext>
            </a:extLst>
          </p:cNvPr>
          <p:cNvSpPr>
            <a:spLocks noGrp="1"/>
          </p:cNvSpPr>
          <p:nvPr>
            <p:ph sz="half" idx="2"/>
          </p:nvPr>
        </p:nvSpPr>
        <p:spPr/>
        <p:txBody>
          <a:bodyPr/>
          <a:lstStyle/>
          <a:p>
            <a:r>
              <a:rPr lang="en-US" dirty="0"/>
              <a:t>What is the Ottoman Empire?  In short, it was an empire that stretch across multiple continents.  It was based out of present-day Turkey.  It covered a lot of land at it’s prime– Southeastern Europe, Western Asia and North Africa.  It ruled for around 700 years!</a:t>
            </a:r>
          </a:p>
        </p:txBody>
      </p:sp>
    </p:spTree>
    <p:extLst>
      <p:ext uri="{BB962C8B-B14F-4D97-AF65-F5344CB8AC3E}">
        <p14:creationId xmlns:p14="http://schemas.microsoft.com/office/powerpoint/2010/main" val="27755108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E2924-72DF-B4C9-39CB-B94972794205}"/>
              </a:ext>
            </a:extLst>
          </p:cNvPr>
          <p:cNvSpPr>
            <a:spLocks noGrp="1"/>
          </p:cNvSpPr>
          <p:nvPr>
            <p:ph type="title"/>
          </p:nvPr>
        </p:nvSpPr>
        <p:spPr/>
        <p:txBody>
          <a:bodyPr/>
          <a:lstStyle/>
          <a:p>
            <a:r>
              <a:rPr lang="en-US" dirty="0"/>
              <a:t>Move Over For France</a:t>
            </a:r>
          </a:p>
        </p:txBody>
      </p:sp>
      <p:sp>
        <p:nvSpPr>
          <p:cNvPr id="3" name="Content Placeholder 2">
            <a:extLst>
              <a:ext uri="{FF2B5EF4-FFF2-40B4-BE49-F238E27FC236}">
                <a16:creationId xmlns:a16="http://schemas.microsoft.com/office/drawing/2014/main" id="{92EC2DB8-3D0D-3900-9138-8464A6F4BC53}"/>
              </a:ext>
            </a:extLst>
          </p:cNvPr>
          <p:cNvSpPr>
            <a:spLocks noGrp="1"/>
          </p:cNvSpPr>
          <p:nvPr>
            <p:ph sz="half" idx="1"/>
          </p:nvPr>
        </p:nvSpPr>
        <p:spPr/>
        <p:txBody>
          <a:bodyPr/>
          <a:lstStyle/>
          <a:p>
            <a:r>
              <a:rPr lang="en-US" dirty="0"/>
              <a:t>France showed up in the 1800s.  They battled for control and many people died in the fight.  French people began to move in and France ruled Algeria into the 1900s. </a:t>
            </a:r>
          </a:p>
          <a:p>
            <a:endParaRPr lang="en-US" dirty="0"/>
          </a:p>
        </p:txBody>
      </p:sp>
      <p:sp>
        <p:nvSpPr>
          <p:cNvPr id="4" name="Content Placeholder 3">
            <a:extLst>
              <a:ext uri="{FF2B5EF4-FFF2-40B4-BE49-F238E27FC236}">
                <a16:creationId xmlns:a16="http://schemas.microsoft.com/office/drawing/2014/main" id="{A41CADB2-2B04-431D-B6EF-08890931C17F}"/>
              </a:ext>
            </a:extLst>
          </p:cNvPr>
          <p:cNvSpPr>
            <a:spLocks noGrp="1"/>
          </p:cNvSpPr>
          <p:nvPr>
            <p:ph sz="half" idx="2"/>
          </p:nvPr>
        </p:nvSpPr>
        <p:spPr/>
        <p:txBody>
          <a:bodyPr/>
          <a:lstStyle/>
          <a:p>
            <a:r>
              <a:rPr lang="en-US" dirty="0"/>
              <a:t>In the mid-1900s, the local Algerians rebelled against France.  </a:t>
            </a:r>
          </a:p>
          <a:p>
            <a:r>
              <a:rPr lang="en-US" dirty="0"/>
              <a:t>In 1962, the country was independent and over 1 million French people fled the country in fear of attack.</a:t>
            </a:r>
          </a:p>
          <a:p>
            <a:endParaRPr lang="en-US" dirty="0"/>
          </a:p>
        </p:txBody>
      </p:sp>
    </p:spTree>
    <p:extLst>
      <p:ext uri="{BB962C8B-B14F-4D97-AF65-F5344CB8AC3E}">
        <p14:creationId xmlns:p14="http://schemas.microsoft.com/office/powerpoint/2010/main" val="27416397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358DF1-FB87-44EC-7AB8-9CFC6B82E079}"/>
              </a:ext>
            </a:extLst>
          </p:cNvPr>
          <p:cNvSpPr>
            <a:spLocks noGrp="1"/>
          </p:cNvSpPr>
          <p:nvPr>
            <p:ph type="title"/>
          </p:nvPr>
        </p:nvSpPr>
        <p:spPr/>
        <p:txBody>
          <a:bodyPr/>
          <a:lstStyle/>
          <a:p>
            <a:r>
              <a:rPr lang="en-US" dirty="0"/>
              <a:t>Fighting For Rights </a:t>
            </a:r>
          </a:p>
        </p:txBody>
      </p:sp>
      <p:sp>
        <p:nvSpPr>
          <p:cNvPr id="3" name="Content Placeholder 2">
            <a:extLst>
              <a:ext uri="{FF2B5EF4-FFF2-40B4-BE49-F238E27FC236}">
                <a16:creationId xmlns:a16="http://schemas.microsoft.com/office/drawing/2014/main" id="{C5A4BFD7-CCA9-D244-04A3-FFE3847D926A}"/>
              </a:ext>
            </a:extLst>
          </p:cNvPr>
          <p:cNvSpPr>
            <a:spLocks noGrp="1"/>
          </p:cNvSpPr>
          <p:nvPr>
            <p:ph sz="half" idx="1"/>
          </p:nvPr>
        </p:nvSpPr>
        <p:spPr/>
        <p:txBody>
          <a:bodyPr/>
          <a:lstStyle/>
          <a:p>
            <a:r>
              <a:rPr lang="en-US" dirty="0"/>
              <a:t>After independence, it was mostly a dictatorship, but in the 1990s, there was a civil war (a war within a country against another faction of itself).  </a:t>
            </a:r>
          </a:p>
          <a:p>
            <a:r>
              <a:rPr lang="en-US" dirty="0"/>
              <a:t>There are still a lot of protests and problems with the country and the people continue to fight for more freedoms. </a:t>
            </a:r>
          </a:p>
        </p:txBody>
      </p:sp>
    </p:spTree>
    <p:extLst>
      <p:ext uri="{BB962C8B-B14F-4D97-AF65-F5344CB8AC3E}">
        <p14:creationId xmlns:p14="http://schemas.microsoft.com/office/powerpoint/2010/main" val="13034771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5127" name="Rectangle 5126">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descr="Bureau Architecture Méditerranée Designs Algerian Parliament Around a Vast  Plaza | ArchDaily">
            <a:extLst>
              <a:ext uri="{FF2B5EF4-FFF2-40B4-BE49-F238E27FC236}">
                <a16:creationId xmlns:a16="http://schemas.microsoft.com/office/drawing/2014/main" id="{FB01A2DB-5C7F-8F15-9CB7-BEB2CEBB2C1B}"/>
              </a:ext>
            </a:extLst>
          </p:cNvPr>
          <p:cNvPicPr>
            <a:picLocks noGrp="1" noChangeAspect="1" noChangeArrowheads="1"/>
          </p:cNvPicPr>
          <p:nvPr>
            <p:ph sz="half" idx="2"/>
          </p:nvPr>
        </p:nvPicPr>
        <p:blipFill rotWithShape="1">
          <a:blip r:embed="rId2">
            <a:alphaModFix amt="50000"/>
            <a:extLst>
              <a:ext uri="{28A0092B-C50C-407E-A947-70E740481C1C}">
                <a14:useLocalDpi xmlns:a14="http://schemas.microsoft.com/office/drawing/2010/main" val="0"/>
              </a:ext>
            </a:extLst>
          </a:blip>
          <a:srcRect t="20495"/>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1524000" y="4159404"/>
            <a:ext cx="9144000" cy="1098395"/>
          </a:xfrm>
        </p:spPr>
        <p:txBody>
          <a:bodyPr vert="horz" lIns="91440" tIns="45720" rIns="91440" bIns="45720" rtlCol="0">
            <a:normAutofit/>
          </a:bodyPr>
          <a:lstStyle/>
          <a:p>
            <a:pPr marL="0" indent="0" algn="ctr">
              <a:buNone/>
            </a:pPr>
            <a:r>
              <a:rPr lang="en-US" sz="2400">
                <a:solidFill>
                  <a:srgbClr val="FFFFFF"/>
                </a:solidFill>
              </a:rPr>
              <a:t>Republic </a:t>
            </a:r>
          </a:p>
        </p:txBody>
      </p:sp>
    </p:spTree>
    <p:extLst>
      <p:ext uri="{BB962C8B-B14F-4D97-AF65-F5344CB8AC3E}">
        <p14:creationId xmlns:p14="http://schemas.microsoft.com/office/powerpoint/2010/main" val="277591345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p:txBody>
          <a:bodyPr/>
          <a:lstStyle/>
          <a:p>
            <a:r>
              <a:rPr lang="en-US" dirty="0"/>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p:txBody>
          <a:bodyPr/>
          <a:lstStyle/>
          <a:p>
            <a:r>
              <a:rPr lang="en-US" dirty="0">
                <a:sym typeface="Wingdings" panose="05000000000000000000" pitchFamily="2" charset="2"/>
              </a:rPr>
              <a:t>Longitude and Latitude: 31.9717N, 7.0926W</a:t>
            </a:r>
          </a:p>
          <a:p>
            <a:r>
              <a:rPr lang="en-US" dirty="0">
                <a:sym typeface="Wingdings" panose="05000000000000000000" pitchFamily="2" charset="2"/>
              </a:rPr>
              <a:t>Major Mountains, Rivers and Other Geographic sites: The Sahara Desert, Toubkal mountain, </a:t>
            </a:r>
            <a:r>
              <a:rPr lang="en-US" dirty="0" err="1">
                <a:sym typeface="Wingdings" panose="05000000000000000000" pitchFamily="2" charset="2"/>
              </a:rPr>
              <a:t>Ouanoukrim</a:t>
            </a:r>
            <a:r>
              <a:rPr lang="en-US" dirty="0">
                <a:sym typeface="Wingdings" panose="05000000000000000000" pitchFamily="2" charset="2"/>
              </a:rPr>
              <a:t> Mountain,  </a:t>
            </a:r>
            <a:r>
              <a:rPr lang="en-US" dirty="0" err="1">
                <a:sym typeface="Wingdings" panose="05000000000000000000" pitchFamily="2" charset="2"/>
              </a:rPr>
              <a:t>Draa</a:t>
            </a:r>
            <a:r>
              <a:rPr lang="en-US" dirty="0">
                <a:sym typeface="Wingdings" panose="05000000000000000000" pitchFamily="2" charset="2"/>
              </a:rPr>
              <a:t> river, </a:t>
            </a:r>
            <a:r>
              <a:rPr lang="en-US" dirty="0" err="1">
                <a:sym typeface="Wingdings" panose="05000000000000000000" pitchFamily="2" charset="2"/>
              </a:rPr>
              <a:t>Dayat</a:t>
            </a:r>
            <a:r>
              <a:rPr lang="en-US" dirty="0">
                <a:sym typeface="Wingdings" panose="05000000000000000000" pitchFamily="2" charset="2"/>
              </a:rPr>
              <a:t> </a:t>
            </a:r>
            <a:r>
              <a:rPr lang="en-US" dirty="0" err="1">
                <a:sym typeface="Wingdings" panose="05000000000000000000" pitchFamily="2" charset="2"/>
              </a:rPr>
              <a:t>Aoua</a:t>
            </a:r>
            <a:r>
              <a:rPr lang="en-US" dirty="0">
                <a:sym typeface="Wingdings" panose="05000000000000000000" pitchFamily="2" charset="2"/>
              </a:rPr>
              <a:t> Lake, </a:t>
            </a:r>
            <a:r>
              <a:rPr lang="en-US" dirty="0" err="1">
                <a:sym typeface="Wingdings" panose="05000000000000000000" pitchFamily="2" charset="2"/>
              </a:rPr>
              <a:t>Dayat</a:t>
            </a:r>
            <a:r>
              <a:rPr lang="en-US" dirty="0">
                <a:sym typeface="Wingdings" panose="05000000000000000000" pitchFamily="2" charset="2"/>
              </a:rPr>
              <a:t> Ifrah Lake, </a:t>
            </a:r>
            <a:r>
              <a:rPr lang="en-US" dirty="0" err="1">
                <a:sym typeface="Wingdings" panose="05000000000000000000" pitchFamily="2" charset="2"/>
              </a:rPr>
              <a:t>Hachlaf</a:t>
            </a:r>
            <a:r>
              <a:rPr lang="en-US" dirty="0">
                <a:sym typeface="Wingdings" panose="05000000000000000000" pitchFamily="2" charset="2"/>
              </a:rPr>
              <a:t> Lake, that </a:t>
            </a:r>
            <a:r>
              <a:rPr lang="en-US" dirty="0" err="1">
                <a:sym typeface="Wingdings" panose="05000000000000000000" pitchFamily="2" charset="2"/>
              </a:rPr>
              <a:t>Atla</a:t>
            </a:r>
            <a:r>
              <a:rPr lang="en-US" dirty="0">
                <a:sym typeface="Wingdings" panose="05000000000000000000" pitchFamily="2" charset="2"/>
              </a:rPr>
              <a:t> Mountain range. </a:t>
            </a:r>
            <a:endParaRPr lang="en-US" dirty="0"/>
          </a:p>
        </p:txBody>
      </p:sp>
      <p:pic>
        <p:nvPicPr>
          <p:cNvPr id="3074" name="Picture 2">
            <a:extLst>
              <a:ext uri="{FF2B5EF4-FFF2-40B4-BE49-F238E27FC236}">
                <a16:creationId xmlns:a16="http://schemas.microsoft.com/office/drawing/2014/main" id="{F1DECF0A-46C3-ECFA-9205-1F2D58D979C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271304" y="1825625"/>
            <a:ext cx="4983391"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59020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6151" name="Rectangle 6150">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Algerian dinar hi-res stock photography and images - Alamy">
            <a:extLst>
              <a:ext uri="{FF2B5EF4-FFF2-40B4-BE49-F238E27FC236}">
                <a16:creationId xmlns:a16="http://schemas.microsoft.com/office/drawing/2014/main" id="{54AA8348-957F-F1FD-AD0C-1352CDF1B7E6}"/>
              </a:ext>
            </a:extLst>
          </p:cNvPr>
          <p:cNvPicPr>
            <a:picLocks noGrp="1" noChangeAspect="1" noChangeArrowheads="1"/>
          </p:cNvPicPr>
          <p:nvPr>
            <p:ph sz="half" idx="1"/>
          </p:nvPr>
        </p:nvPicPr>
        <p:blipFill rotWithShape="1">
          <a:blip r:embed="rId2">
            <a:alphaModFix amt="50000"/>
            <a:extLst>
              <a:ext uri="{28A0092B-C50C-407E-A947-70E740481C1C}">
                <a14:useLocalDpi xmlns:a14="http://schemas.microsoft.com/office/drawing/2010/main" val="0"/>
              </a:ext>
            </a:extLst>
          </a:blip>
          <a:srcRect t="21643" b="1827"/>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Currency</a:t>
            </a:r>
          </a:p>
        </p:txBody>
      </p:sp>
      <p:sp>
        <p:nvSpPr>
          <p:cNvPr id="4" name="Content Placeholder 3">
            <a:extLst>
              <a:ext uri="{FF2B5EF4-FFF2-40B4-BE49-F238E27FC236}">
                <a16:creationId xmlns:a16="http://schemas.microsoft.com/office/drawing/2014/main" id="{975132C0-9FFF-4EA7-A4E4-DE5D6B666C84}"/>
              </a:ext>
            </a:extLst>
          </p:cNvPr>
          <p:cNvSpPr>
            <a:spLocks noGrp="1"/>
          </p:cNvSpPr>
          <p:nvPr>
            <p:ph sz="half" idx="2"/>
          </p:nvPr>
        </p:nvSpPr>
        <p:spPr>
          <a:xfrm>
            <a:off x="1524000" y="4159404"/>
            <a:ext cx="9144000" cy="1098395"/>
          </a:xfrm>
        </p:spPr>
        <p:txBody>
          <a:bodyPr vert="horz" lIns="91440" tIns="45720" rIns="91440" bIns="45720" rtlCol="0">
            <a:normAutofit/>
          </a:bodyPr>
          <a:lstStyle/>
          <a:p>
            <a:pPr marL="0" indent="0" algn="ctr">
              <a:buNone/>
            </a:pPr>
            <a:r>
              <a:rPr lang="en-US" sz="2400">
                <a:solidFill>
                  <a:srgbClr val="FFFFFF"/>
                </a:solidFill>
              </a:rPr>
              <a:t>Algerian dinar</a:t>
            </a:r>
          </a:p>
        </p:txBody>
      </p:sp>
    </p:spTree>
    <p:extLst>
      <p:ext uri="{BB962C8B-B14F-4D97-AF65-F5344CB8AC3E}">
        <p14:creationId xmlns:p14="http://schemas.microsoft.com/office/powerpoint/2010/main" val="337904472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5"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a:solidFill>
                  <a:srgbClr val="FFFFFF"/>
                </a:solidFill>
                <a:latin typeface="+mj-lt"/>
                <a:ea typeface="+mj-ea"/>
                <a:cs typeface="+mj-cs"/>
              </a:rPr>
              <a:t>Religion</a:t>
            </a:r>
          </a:p>
        </p:txBody>
      </p:sp>
      <p:pic>
        <p:nvPicPr>
          <p:cNvPr id="7170" name="Picture 2" descr="Algeria - Arabic, Amazigh, Islam, and Urbanization in Algeria | Britannica">
            <a:extLst>
              <a:ext uri="{FF2B5EF4-FFF2-40B4-BE49-F238E27FC236}">
                <a16:creationId xmlns:a16="http://schemas.microsoft.com/office/drawing/2014/main" id="{230057CB-3C3A-3D7E-9189-9E88031BBE3C}"/>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777316" y="1393625"/>
            <a:ext cx="6780700" cy="4068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26891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343" name="Rectangle 14342">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a:t>People of Note</a:t>
            </a:r>
          </a:p>
        </p:txBody>
      </p:sp>
      <p:pic>
        <p:nvPicPr>
          <p:cNvPr id="14338" name="Picture 2" descr="Saint Monica - Wikipedia">
            <a:extLst>
              <a:ext uri="{FF2B5EF4-FFF2-40B4-BE49-F238E27FC236}">
                <a16:creationId xmlns:a16="http://schemas.microsoft.com/office/drawing/2014/main" id="{102D34B0-7EA1-5CE1-F249-D6C9013D4874}"/>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2201" r="-1" b="36321"/>
          <a:stretch/>
        </p:blipFill>
        <p:spPr bwMode="auto">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14345"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5297762" y="2706624"/>
            <a:ext cx="6251110" cy="3483864"/>
          </a:xfrm>
        </p:spPr>
        <p:txBody>
          <a:bodyPr vert="horz" lIns="91440" tIns="45720" rIns="91440" bIns="45720" rtlCol="0">
            <a:normAutofit/>
          </a:bodyPr>
          <a:lstStyle/>
          <a:p>
            <a:r>
              <a:rPr lang="en-US" sz="2200"/>
              <a:t>Mother Monica of Hippo, mother of St. Augustine.  She is considered the patron saint of mothers.  Her faith and dedication to motherhood nurtured St Augustine, considered one fo the most brilliant philosophers and well-known saints of all time.  She was born in Tagaste, modern-day Souk Ahras</a:t>
            </a:r>
          </a:p>
        </p:txBody>
      </p:sp>
    </p:spTree>
    <p:extLst>
      <p:ext uri="{BB962C8B-B14F-4D97-AF65-F5344CB8AC3E}">
        <p14:creationId xmlns:p14="http://schemas.microsoft.com/office/powerpoint/2010/main" val="6935716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p:txBody>
          <a:bodyPr/>
          <a:lstStyle/>
          <a:p>
            <a:r>
              <a:rPr lang="en-US" dirty="0"/>
              <a:t>Customs</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p:txBody>
          <a:bodyPr/>
          <a:lstStyle/>
          <a:p>
            <a:r>
              <a:rPr lang="en-US" dirty="0"/>
              <a:t>Family is the most important unit of the social system and comes above all else.</a:t>
            </a:r>
          </a:p>
          <a:p>
            <a:r>
              <a:rPr lang="en-US" dirty="0"/>
              <a:t>Honor is a foundation.  </a:t>
            </a:r>
          </a:p>
          <a:p>
            <a:r>
              <a:rPr lang="en-US" dirty="0"/>
              <a:t>Greetings are lengthy.</a:t>
            </a:r>
          </a:p>
          <a:p>
            <a:r>
              <a:rPr lang="en-US" dirty="0"/>
              <a:t>Titles are important as it’s a hierarchical society. </a:t>
            </a:r>
          </a:p>
          <a:p>
            <a:endParaRPr lang="en-US" dirty="0"/>
          </a:p>
        </p:txBody>
      </p:sp>
      <p:sp>
        <p:nvSpPr>
          <p:cNvPr id="4" name="Content Placeholder 3">
            <a:extLst>
              <a:ext uri="{FF2B5EF4-FFF2-40B4-BE49-F238E27FC236}">
                <a16:creationId xmlns:a16="http://schemas.microsoft.com/office/drawing/2014/main" id="{3EE6896E-7181-4DCE-BBDA-9A93E743E6DF}"/>
              </a:ext>
            </a:extLst>
          </p:cNvPr>
          <p:cNvSpPr>
            <a:spLocks noGrp="1"/>
          </p:cNvSpPr>
          <p:nvPr>
            <p:ph sz="half" idx="2"/>
          </p:nvPr>
        </p:nvSpPr>
        <p:spPr/>
        <p:txBody>
          <a:bodyPr/>
          <a:lstStyle/>
          <a:p>
            <a:r>
              <a:rPr lang="en-US" dirty="0"/>
              <a:t>Remove shoes at the door</a:t>
            </a:r>
          </a:p>
          <a:p>
            <a:r>
              <a:rPr lang="en-US" dirty="0"/>
              <a:t>Dress modestly</a:t>
            </a:r>
          </a:p>
          <a:p>
            <a:r>
              <a:rPr lang="en-US" dirty="0"/>
              <a:t>Greet the eldest in the room first. </a:t>
            </a:r>
          </a:p>
        </p:txBody>
      </p:sp>
    </p:spTree>
    <p:extLst>
      <p:ext uri="{BB962C8B-B14F-4D97-AF65-F5344CB8AC3E}">
        <p14:creationId xmlns:p14="http://schemas.microsoft.com/office/powerpoint/2010/main" val="7333018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369" name="Rectangle 15368">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62" name="Picture 2" descr="Clothing, fashion in Algeria, Algiers, around the 19th century, from the  left, three dancers or entertainers, a lady from Algiers in a housecoat and  a Kabyle woman, digital improved reproduction from an">
            <a:extLst>
              <a:ext uri="{FF2B5EF4-FFF2-40B4-BE49-F238E27FC236}">
                <a16:creationId xmlns:a16="http://schemas.microsoft.com/office/drawing/2014/main" id="{6B7AD5F0-73E2-48B5-9402-33F1058F657E}"/>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384300" y="1844675"/>
            <a:ext cx="6475413" cy="4449763"/>
          </a:xfrm>
          <a:prstGeom prst="rect">
            <a:avLst/>
          </a:prstGeom>
          <a:extLst>
            <a:ext uri="{909E8E84-426E-40DD-AFC4-6F175D3DCCD1}">
              <a14:hiddenFill xmlns:a14="http://schemas.microsoft.com/office/drawing/2010/main">
                <a:solidFill>
                  <a:srgbClr val="FFFFFF"/>
                </a:solidFill>
              </a14:hiddenFill>
            </a:ext>
          </a:extLst>
        </p:spPr>
      </p:pic>
      <p:pic>
        <p:nvPicPr>
          <p:cNvPr id="15364" name="Picture 4" descr="Alger Fashion Week 2018 | Vogue Arabia">
            <a:extLst>
              <a:ext uri="{FF2B5EF4-FFF2-40B4-BE49-F238E27FC236}">
                <a16:creationId xmlns:a16="http://schemas.microsoft.com/office/drawing/2014/main" id="{BA770FA7-D939-EC1C-7F05-2645F413AE7C}"/>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7924800" y="1844675"/>
            <a:ext cx="2881313" cy="4449763"/>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838200" y="184805"/>
            <a:ext cx="10515600" cy="1505883"/>
          </a:xfrm>
        </p:spPr>
        <p:txBody>
          <a:bodyPr vert="horz" lIns="91440" tIns="45720" rIns="91440" bIns="45720" rtlCol="0" anchor="ctr">
            <a:normAutofit/>
          </a:bodyPr>
          <a:lstStyle/>
          <a:p>
            <a:r>
              <a:rPr lang="en-US" sz="5200" kern="1200">
                <a:solidFill>
                  <a:schemeClr val="tx1"/>
                </a:solidFill>
                <a:latin typeface="+mj-lt"/>
                <a:ea typeface="+mj-ea"/>
                <a:cs typeface="+mj-cs"/>
              </a:rPr>
              <a:t>Fashion</a:t>
            </a:r>
          </a:p>
        </p:txBody>
      </p:sp>
    </p:spTree>
    <p:extLst>
      <p:ext uri="{BB962C8B-B14F-4D97-AF65-F5344CB8AC3E}">
        <p14:creationId xmlns:p14="http://schemas.microsoft.com/office/powerpoint/2010/main" val="31469449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391" name="Rectangle 16390">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4000"/>
              <a:t>Sports</a:t>
            </a:r>
          </a:p>
        </p:txBody>
      </p:sp>
      <p:grpSp>
        <p:nvGrpSpPr>
          <p:cNvPr id="16393" name="Group 16392">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16394" name="Rectangle 16393">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5" name="Rectangle 16394">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397" name="Rectangle 16396">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r>
              <a:rPr lang="en-US" sz="2000"/>
              <a:t>Camel and horse riding</a:t>
            </a:r>
          </a:p>
          <a:p>
            <a:r>
              <a:rPr lang="en-US" sz="2000"/>
              <a:t>Soccer</a:t>
            </a:r>
          </a:p>
          <a:p>
            <a:r>
              <a:rPr lang="en-US" sz="2000"/>
              <a:t>Wrestling</a:t>
            </a:r>
          </a:p>
          <a:p>
            <a:r>
              <a:rPr lang="en-US" sz="2000"/>
              <a:t>Running and general athletics</a:t>
            </a:r>
          </a:p>
        </p:txBody>
      </p:sp>
      <p:sp>
        <p:nvSpPr>
          <p:cNvPr id="16399" name="Rectangle 16398">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01" name="Rectangle 16400">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386" name="Picture 2" descr="Sport in Algeria">
            <a:extLst>
              <a:ext uri="{FF2B5EF4-FFF2-40B4-BE49-F238E27FC236}">
                <a16:creationId xmlns:a16="http://schemas.microsoft.com/office/drawing/2014/main" id="{E6739F16-3966-7BF6-E921-BE5A059F7D88}"/>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9828" r="13636" b="1"/>
          <a:stretch/>
        </p:blipFill>
        <p:spPr bwMode="auto">
          <a:xfrm>
            <a:off x="5977788" y="799352"/>
            <a:ext cx="5425410" cy="525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77927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p:txBody>
          <a:bodyPr/>
          <a:lstStyle/>
          <a:p>
            <a:r>
              <a:rPr lang="en-US" dirty="0"/>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p:txBody>
          <a:bodyPr/>
          <a:lstStyle/>
          <a:p>
            <a:r>
              <a:rPr lang="en-US" dirty="0"/>
              <a:t>Couscous</a:t>
            </a:r>
          </a:p>
          <a:p>
            <a:r>
              <a:rPr lang="en-US" dirty="0" err="1"/>
              <a:t>Kesra</a:t>
            </a:r>
            <a:r>
              <a:rPr lang="en-US" dirty="0"/>
              <a:t>- flatbread with olive oil</a:t>
            </a:r>
          </a:p>
          <a:p>
            <a:r>
              <a:rPr lang="en-US" dirty="0" err="1"/>
              <a:t>Mhajeb</a:t>
            </a:r>
            <a:r>
              <a:rPr lang="en-US" dirty="0"/>
              <a:t>-Flatbread with stuffing</a:t>
            </a:r>
          </a:p>
          <a:p>
            <a:r>
              <a:rPr lang="en-US" dirty="0"/>
              <a:t>Dolma- vegetables stuffed with meat</a:t>
            </a:r>
          </a:p>
          <a:p>
            <a:endParaRPr lang="en-US" dirty="0"/>
          </a:p>
        </p:txBody>
      </p:sp>
      <p:pic>
        <p:nvPicPr>
          <p:cNvPr id="17410" name="Picture 2" descr="Algerian Food: 15 Must-Try Dishes in Algiers | Will Fly for Food">
            <a:extLst>
              <a:ext uri="{FF2B5EF4-FFF2-40B4-BE49-F238E27FC236}">
                <a16:creationId xmlns:a16="http://schemas.microsoft.com/office/drawing/2014/main" id="{4FF3ACAB-C42E-B308-E0C3-21BEE475F59A}"/>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185575"/>
            <a:ext cx="5181600" cy="3631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02148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pPr algn="l"/>
            <a:r>
              <a:rPr lang="en-US" dirty="0" err="1">
                <a:latin typeface="Google Sans"/>
              </a:rPr>
              <a:t>R</a:t>
            </a:r>
            <a:r>
              <a:rPr lang="en-US" b="0" i="0" dirty="0" err="1">
                <a:effectLst/>
                <a:latin typeface="Google Sans"/>
              </a:rPr>
              <a:t>aï</a:t>
            </a:r>
            <a:r>
              <a:rPr lang="en-US" b="0" i="0" dirty="0">
                <a:effectLst/>
                <a:latin typeface="Google Sans"/>
              </a:rPr>
              <a:t>, popular music from the 1920s in one of the port cities.  </a:t>
            </a:r>
            <a:endParaRPr lang="en-US" b="0" i="0" dirty="0">
              <a:effectLst/>
              <a:latin typeface="Roboto" panose="02000000000000000000" pitchFamily="2" charset="0"/>
            </a:endParaRPr>
          </a:p>
          <a:p>
            <a:endParaRPr lang="en-US" dirty="0"/>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https://www.youtube.com/watch?v=L2Xf0VsfTsw&amp;list=PL1YQz74y7W4hyO5lkXKaqvBMrl2ssb6DW</a:t>
            </a:r>
            <a:r>
              <a:rPr lang="en-US" dirty="0"/>
              <a:t> </a:t>
            </a:r>
          </a:p>
        </p:txBody>
      </p:sp>
    </p:spTree>
    <p:extLst>
      <p:ext uri="{BB962C8B-B14F-4D97-AF65-F5344CB8AC3E}">
        <p14:creationId xmlns:p14="http://schemas.microsoft.com/office/powerpoint/2010/main" val="4803221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439" name="Rectangle 18438">
            <a:extLst>
              <a:ext uri="{FF2B5EF4-FFF2-40B4-BE49-F238E27FC236}">
                <a16:creationId xmlns:a16="http://schemas.microsoft.com/office/drawing/2014/main" id="{B0B8DCBA-FEED-46EF-A140-35B904015B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441" name="Group 18440">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062849"/>
            <a:ext cx="731521" cy="673460"/>
            <a:chOff x="3940602" y="308034"/>
            <a:chExt cx="2116791" cy="3428999"/>
          </a:xfrm>
          <a:solidFill>
            <a:schemeClr val="accent4"/>
          </a:solidFill>
        </p:grpSpPr>
        <p:sp>
          <p:nvSpPr>
            <p:cNvPr id="18442" name="Rectangle 18441">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43" name="Rectangle 18442">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44" name="Rectangle 18443">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446" name="Rectangle 18445">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656150"/>
            <a:ext cx="5590787" cy="14315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1043631" y="873940"/>
            <a:ext cx="4928291" cy="1035781"/>
          </a:xfrm>
        </p:spPr>
        <p:txBody>
          <a:bodyPr vert="horz" lIns="91440" tIns="45720" rIns="91440" bIns="45720" rtlCol="0" anchor="ctr">
            <a:normAutofit/>
          </a:bodyPr>
          <a:lstStyle/>
          <a:p>
            <a:r>
              <a:rPr lang="en-US" sz="3600"/>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1045029" y="2524721"/>
            <a:ext cx="4991629" cy="3677123"/>
          </a:xfrm>
        </p:spPr>
        <p:txBody>
          <a:bodyPr vert="horz" lIns="91440" tIns="45720" rIns="91440" bIns="45720" rtlCol="0" anchor="ctr">
            <a:normAutofit/>
          </a:bodyPr>
          <a:lstStyle/>
          <a:p>
            <a:r>
              <a:rPr lang="en-US" sz="1800"/>
              <a:t>Wooden sculptures</a:t>
            </a:r>
          </a:p>
          <a:p>
            <a:r>
              <a:rPr lang="en-US" sz="1800"/>
              <a:t>Weaving</a:t>
            </a:r>
          </a:p>
          <a:p>
            <a:r>
              <a:rPr lang="en-US" sz="1800"/>
              <a:t>Basket making</a:t>
            </a:r>
          </a:p>
          <a:p>
            <a:r>
              <a:rPr lang="en-US" sz="1800"/>
              <a:t>Jewellery</a:t>
            </a:r>
          </a:p>
          <a:p>
            <a:endParaRPr lang="en-US" sz="1800"/>
          </a:p>
        </p:txBody>
      </p:sp>
      <p:pic>
        <p:nvPicPr>
          <p:cNvPr id="18434" name="Picture 2" descr="Algeria – Trust For African Rock Art">
            <a:extLst>
              <a:ext uri="{FF2B5EF4-FFF2-40B4-BE49-F238E27FC236}">
                <a16:creationId xmlns:a16="http://schemas.microsoft.com/office/drawing/2014/main" id="{ADBB5F2F-BA19-3D05-98BB-60127C06B642}"/>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46334" r="1" b="1"/>
          <a:stretch/>
        </p:blipFill>
        <p:spPr bwMode="auto">
          <a:xfrm>
            <a:off x="6788383" y="613147"/>
            <a:ext cx="4565417" cy="5593443"/>
          </a:xfrm>
          <a:prstGeom prst="rect">
            <a:avLst/>
          </a:prstGeom>
          <a:noFill/>
          <a:extLst>
            <a:ext uri="{909E8E84-426E-40DD-AFC4-6F175D3DCCD1}">
              <a14:hiddenFill xmlns:a14="http://schemas.microsoft.com/office/drawing/2010/main">
                <a:solidFill>
                  <a:srgbClr val="FFFFFF"/>
                </a:solidFill>
              </a14:hiddenFill>
            </a:ext>
          </a:extLst>
        </p:spPr>
      </p:pic>
      <p:cxnSp>
        <p:nvCxnSpPr>
          <p:cNvPr id="18448" name="Straight Connector 18447">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92240"/>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91932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a:t>The Earthquake, Tahar </a:t>
            </a:r>
            <a:r>
              <a:rPr lang="en-US" dirty="0" err="1"/>
              <a:t>Wattar</a:t>
            </a:r>
            <a:endParaRPr lang="en-US" dirty="0"/>
          </a:p>
          <a:p>
            <a:r>
              <a:rPr lang="en-US" dirty="0"/>
              <a:t>The Star of Algiers, Aziz </a:t>
            </a:r>
            <a:r>
              <a:rPr lang="en-US" dirty="0" err="1"/>
              <a:t>Chouaki</a:t>
            </a:r>
            <a:endParaRPr lang="en-US" dirty="0"/>
          </a:p>
          <a:p>
            <a:r>
              <a:rPr lang="en-US" dirty="0" err="1"/>
              <a:t>Morituri</a:t>
            </a:r>
            <a:r>
              <a:rPr lang="en-US" dirty="0"/>
              <a:t>, </a:t>
            </a:r>
            <a:r>
              <a:rPr lang="en-US" dirty="0" err="1"/>
              <a:t>Yasmina</a:t>
            </a:r>
            <a:r>
              <a:rPr lang="en-US" dirty="0"/>
              <a:t> Khadra</a:t>
            </a:r>
          </a:p>
        </p:txBody>
      </p:sp>
      <p:sp>
        <p:nvSpPr>
          <p:cNvPr id="4" name="Content Placeholder 3">
            <a:extLst>
              <a:ext uri="{FF2B5EF4-FFF2-40B4-BE49-F238E27FC236}">
                <a16:creationId xmlns:a16="http://schemas.microsoft.com/office/drawing/2014/main" id="{F289D9C3-0258-4916-86CC-9492CE5F307C}"/>
              </a:ext>
            </a:extLst>
          </p:cNvPr>
          <p:cNvSpPr>
            <a:spLocks noGrp="1"/>
          </p:cNvSpPr>
          <p:nvPr>
            <p:ph sz="half" idx="2"/>
          </p:nvPr>
        </p:nvSpPr>
        <p:spPr/>
        <p:txBody>
          <a:bodyPr/>
          <a:lstStyle/>
          <a:p>
            <a:r>
              <a:rPr lang="en-US" dirty="0"/>
              <a:t>Sabbath Lion: A Jewish Folktale from Algeria</a:t>
            </a:r>
          </a:p>
          <a:p>
            <a:r>
              <a:rPr lang="en-US" dirty="0"/>
              <a:t>Major Muslim Nations: Algeria</a:t>
            </a:r>
          </a:p>
        </p:txBody>
      </p:sp>
    </p:spTree>
    <p:extLst>
      <p:ext uri="{BB962C8B-B14F-4D97-AF65-F5344CB8AC3E}">
        <p14:creationId xmlns:p14="http://schemas.microsoft.com/office/powerpoint/2010/main" val="3664735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7" name="Rectangle 103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10 Facts About the Sahara Desert - The Bucket List Company">
            <a:extLst>
              <a:ext uri="{FF2B5EF4-FFF2-40B4-BE49-F238E27FC236}">
                <a16:creationId xmlns:a16="http://schemas.microsoft.com/office/drawing/2014/main" id="{DB205C0E-CFB1-D5A9-12ED-808B0A2E380A}"/>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3064" r="-1" b="-1"/>
          <a:stretch/>
        </p:blipFill>
        <p:spPr bwMode="auto">
          <a:xfrm>
            <a:off x="1" y="9949"/>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1038" name="Rectangle 103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D0CB18F-3135-2C0E-BAE6-DCF32CB041F8}"/>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Sahara Desert</a:t>
            </a:r>
          </a:p>
        </p:txBody>
      </p:sp>
      <p:sp>
        <p:nvSpPr>
          <p:cNvPr id="3" name="Content Placeholder 2">
            <a:extLst>
              <a:ext uri="{FF2B5EF4-FFF2-40B4-BE49-F238E27FC236}">
                <a16:creationId xmlns:a16="http://schemas.microsoft.com/office/drawing/2014/main" id="{9D48860E-B6C8-9C6F-E43E-1E39D4D8AF3D}"/>
              </a:ext>
            </a:extLst>
          </p:cNvPr>
          <p:cNvSpPr>
            <a:spLocks noGrp="1"/>
          </p:cNvSpPr>
          <p:nvPr>
            <p:ph sz="half" idx="1"/>
          </p:nvPr>
        </p:nvSpPr>
        <p:spPr>
          <a:xfrm>
            <a:off x="7531610" y="2434201"/>
            <a:ext cx="3822189" cy="3742762"/>
          </a:xfrm>
        </p:spPr>
        <p:txBody>
          <a:bodyPr vert="horz" lIns="91440" tIns="45720" rIns="91440" bIns="45720" rtlCol="0">
            <a:normAutofit/>
          </a:bodyPr>
          <a:lstStyle/>
          <a:p>
            <a:r>
              <a:rPr lang="en-US" sz="2000"/>
              <a:t>Home to the Bedouins</a:t>
            </a:r>
          </a:p>
          <a:p>
            <a:r>
              <a:rPr lang="en-US" sz="2000"/>
              <a:t>Dunes can reach 180 meters in hight! </a:t>
            </a:r>
          </a:p>
          <a:p>
            <a:r>
              <a:rPr lang="en-US" sz="2000"/>
              <a:t>It is as big as China</a:t>
            </a:r>
          </a:p>
          <a:p>
            <a:r>
              <a:rPr lang="en-US" sz="2000"/>
              <a:t>Can reach 135* F</a:t>
            </a:r>
          </a:p>
          <a:p>
            <a:r>
              <a:rPr lang="en-US" sz="2000"/>
              <a:t>Dinosaur fossils have been found here</a:t>
            </a:r>
          </a:p>
          <a:p>
            <a:r>
              <a:rPr lang="en-US" sz="2000"/>
              <a:t>Star Wars used it as a set</a:t>
            </a:r>
          </a:p>
        </p:txBody>
      </p:sp>
    </p:spTree>
    <p:extLst>
      <p:ext uri="{BB962C8B-B14F-4D97-AF65-F5344CB8AC3E}">
        <p14:creationId xmlns:p14="http://schemas.microsoft.com/office/powerpoint/2010/main" val="19024855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63" name="Rectangle 19462">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kern="1200">
                <a:solidFill>
                  <a:schemeClr val="bg1"/>
                </a:solidFill>
                <a:latin typeface="+mj-lt"/>
                <a:ea typeface="+mj-ea"/>
                <a:cs typeface="+mj-cs"/>
              </a:rPr>
              <a:t>Homes</a:t>
            </a:r>
          </a:p>
        </p:txBody>
      </p:sp>
      <p:pic>
        <p:nvPicPr>
          <p:cNvPr id="19458" name="Picture 2" descr="584 Traditional House Algeria Images, Stock Photos &amp; Vectors | Shutterstock">
            <a:extLst>
              <a:ext uri="{FF2B5EF4-FFF2-40B4-BE49-F238E27FC236}">
                <a16:creationId xmlns:a16="http://schemas.microsoft.com/office/drawing/2014/main" id="{AAE795CE-D6D8-9849-18A8-4AA34312572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3373166" y="1675227"/>
            <a:ext cx="5445668" cy="4394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641197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487" name="Rectangle 20486">
            <a:extLst>
              <a:ext uri="{FF2B5EF4-FFF2-40B4-BE49-F238E27FC236}">
                <a16:creationId xmlns:a16="http://schemas.microsoft.com/office/drawing/2014/main" id="{9A724DBA-D2D9-471E-8ED7-2015DDD950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7239014" y="525982"/>
            <a:ext cx="4282983" cy="1200361"/>
          </a:xfrm>
        </p:spPr>
        <p:txBody>
          <a:bodyPr vert="horz" lIns="91440" tIns="45720" rIns="91440" bIns="45720" rtlCol="0" anchor="b">
            <a:normAutofit/>
          </a:bodyPr>
          <a:lstStyle/>
          <a:p>
            <a:r>
              <a:rPr lang="en-US" sz="3600" kern="1200">
                <a:solidFill>
                  <a:schemeClr val="tx1"/>
                </a:solidFill>
                <a:latin typeface="+mj-lt"/>
                <a:ea typeface="+mj-ea"/>
                <a:cs typeface="+mj-cs"/>
              </a:rPr>
              <a:t>Festivals and Holidays</a:t>
            </a:r>
          </a:p>
        </p:txBody>
      </p:sp>
      <p:sp>
        <p:nvSpPr>
          <p:cNvPr id="20489" name="Rectangle 20488">
            <a:extLst>
              <a:ext uri="{FF2B5EF4-FFF2-40B4-BE49-F238E27FC236}">
                <a16:creationId xmlns:a16="http://schemas.microsoft.com/office/drawing/2014/main" id="{08980754-6F4B-43C9-B9BE-127B6BED65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546413" y="215201"/>
            <a:ext cx="740664" cy="118334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91" name="Rectangle 20490">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0234" y="354959"/>
            <a:ext cx="6184973" cy="591521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482" name="Picture 2" descr="Getting Fun in Algeria. Famous Festivals, Celebrations and Cultural Events">
            <a:extLst>
              <a:ext uri="{FF2B5EF4-FFF2-40B4-BE49-F238E27FC236}">
                <a16:creationId xmlns:a16="http://schemas.microsoft.com/office/drawing/2014/main" id="{3070221B-3E04-EC8C-396B-BA6D7FE4A63E}"/>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576244" y="1202058"/>
            <a:ext cx="5628018" cy="4221013"/>
          </a:xfrm>
          <a:prstGeom prst="rect">
            <a:avLst/>
          </a:prstGeom>
          <a:noFill/>
          <a:extLst>
            <a:ext uri="{909E8E84-426E-40DD-AFC4-6F175D3DCCD1}">
              <a14:hiddenFill xmlns:a14="http://schemas.microsoft.com/office/drawing/2010/main">
                <a:solidFill>
                  <a:srgbClr val="FFFFFF"/>
                </a:solidFill>
              </a14:hiddenFill>
            </a:ext>
          </a:extLst>
        </p:spPr>
      </p:pic>
      <p:sp>
        <p:nvSpPr>
          <p:cNvPr id="20493" name="Rectangle 20492">
            <a:extLst>
              <a:ext uri="{FF2B5EF4-FFF2-40B4-BE49-F238E27FC236}">
                <a16:creationId xmlns:a16="http://schemas.microsoft.com/office/drawing/2014/main" id="{169CC832-2974-4E8D-90ED-3E2941BA73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277786" y="1944913"/>
            <a:ext cx="402336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7239012" y="2031101"/>
            <a:ext cx="4282984" cy="3511943"/>
          </a:xfrm>
        </p:spPr>
        <p:txBody>
          <a:bodyPr vert="horz" lIns="91440" tIns="45720" rIns="91440" bIns="45720" rtlCol="0" anchor="ctr">
            <a:normAutofit/>
          </a:bodyPr>
          <a:lstStyle/>
          <a:p>
            <a:r>
              <a:rPr lang="en-US" sz="1800"/>
              <a:t>Revolution Day, November 1, 1954</a:t>
            </a:r>
          </a:p>
          <a:p>
            <a:r>
              <a:rPr lang="en-US" sz="1800"/>
              <a:t>Western Sahara Marathon</a:t>
            </a:r>
          </a:p>
          <a:p>
            <a:endParaRPr lang="en-US" sz="1800"/>
          </a:p>
        </p:txBody>
      </p:sp>
      <p:sp>
        <p:nvSpPr>
          <p:cNvPr id="20495" name="Rectangle 20494">
            <a:extLst>
              <a:ext uri="{FF2B5EF4-FFF2-40B4-BE49-F238E27FC236}">
                <a16:creationId xmlns:a16="http://schemas.microsoft.com/office/drawing/2014/main" id="{55222F96-971A-4F90-B841-6BAB416C7A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677179" y="6053360"/>
            <a:ext cx="740664" cy="1541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1416956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202507234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3" name="Rectangle 1032">
            <a:extLst>
              <a:ext uri="{FF2B5EF4-FFF2-40B4-BE49-F238E27FC236}">
                <a16:creationId xmlns:a16="http://schemas.microsoft.com/office/drawing/2014/main" id="{7A203437-703A-4E00-A8C0-91D328D6C7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3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589009" y="502400"/>
            <a:ext cx="3367171" cy="1818064"/>
          </a:xfrm>
        </p:spPr>
        <p:txBody>
          <a:bodyPr vert="horz" lIns="91440" tIns="45720" rIns="91440" bIns="45720" rtlCol="0" anchor="ctr">
            <a:normAutofit/>
          </a:bodyPr>
          <a:lstStyle/>
          <a:p>
            <a:r>
              <a:rPr lang="en-US" sz="2800" kern="1200">
                <a:solidFill>
                  <a:schemeClr val="tx1"/>
                </a:solidFill>
                <a:latin typeface="+mj-lt"/>
                <a:ea typeface="+mj-ea"/>
                <a:cs typeface="+mj-cs"/>
              </a:rPr>
              <a:t>Libya</a:t>
            </a:r>
          </a:p>
        </p:txBody>
      </p:sp>
      <p:pic>
        <p:nvPicPr>
          <p:cNvPr id="1026" name="Picture 2" descr="Flag of Libya | Britannica">
            <a:extLst>
              <a:ext uri="{FF2B5EF4-FFF2-40B4-BE49-F238E27FC236}">
                <a16:creationId xmlns:a16="http://schemas.microsoft.com/office/drawing/2014/main" id="{E2CCE48A-4C62-A66B-ED7A-94DAAE317C6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7647"/>
          <a:stretch/>
        </p:blipFill>
        <p:spPr bwMode="auto">
          <a:xfrm>
            <a:off x="4555236" y="6"/>
            <a:ext cx="7636763" cy="2762724"/>
          </a:xfrm>
          <a:prstGeom prst="rect">
            <a:avLst/>
          </a:prstGeom>
          <a:noFill/>
          <a:extLst>
            <a:ext uri="{909E8E84-426E-40DD-AFC4-6F175D3DCCD1}">
              <a14:hiddenFill xmlns:a14="http://schemas.microsoft.com/office/drawing/2010/main">
                <a:solidFill>
                  <a:srgbClr val="FFFFFF"/>
                </a:solidFill>
              </a14:hiddenFill>
            </a:ext>
          </a:extLst>
        </p:spPr>
      </p:pic>
      <p:sp>
        <p:nvSpPr>
          <p:cNvPr id="1035" name="Rectangle 1034">
            <a:extLst>
              <a:ext uri="{FF2B5EF4-FFF2-40B4-BE49-F238E27FC236}">
                <a16:creationId xmlns:a16="http://schemas.microsoft.com/office/drawing/2014/main" id="{CD84038B-4A56-439B-A184-79B2D45066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762729"/>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1028" name="Picture 4" descr="Libya | History, People, Map, &amp; Government | Britannica">
            <a:extLst>
              <a:ext uri="{FF2B5EF4-FFF2-40B4-BE49-F238E27FC236}">
                <a16:creationId xmlns:a16="http://schemas.microsoft.com/office/drawing/2014/main" id="{F9396B27-F811-0F35-DD8E-69A42B83291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26" r="14" b="2148"/>
          <a:stretch/>
        </p:blipFill>
        <p:spPr bwMode="auto">
          <a:xfrm>
            <a:off x="-1" y="2826737"/>
            <a:ext cx="4565779" cy="4031263"/>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5449633" y="3455208"/>
            <a:ext cx="5742432" cy="2344708"/>
          </a:xfrm>
        </p:spPr>
        <p:txBody>
          <a:bodyPr vert="horz" lIns="91440" tIns="45720" rIns="91440" bIns="45720" rtlCol="0" anchor="ctr">
            <a:normAutofit/>
          </a:bodyPr>
          <a:lstStyle/>
          <a:p>
            <a:pPr indent="-228600" algn="l">
              <a:buFont typeface="Arial" panose="020B0604020202020204" pitchFamily="34" charset="0"/>
              <a:buChar char="•"/>
            </a:pPr>
            <a:r>
              <a:rPr lang="en-US" sz="1000" dirty="0"/>
              <a:t>Things We Will Learn:</a:t>
            </a:r>
          </a:p>
          <a:p>
            <a:pPr indent="-228600" algn="l">
              <a:buFont typeface="Arial" panose="020B0604020202020204" pitchFamily="34" charset="0"/>
              <a:buChar char="•"/>
            </a:pPr>
            <a:r>
              <a:rPr lang="en-US" sz="1000" dirty="0"/>
              <a:t>Geography</a:t>
            </a:r>
          </a:p>
          <a:p>
            <a:pPr indent="-228600" algn="l">
              <a:buFont typeface="Arial" panose="020B0604020202020204" pitchFamily="34" charset="0"/>
              <a:buChar char="•"/>
            </a:pPr>
            <a:r>
              <a:rPr lang="en-US" sz="1000" dirty="0"/>
              <a:t>Language</a:t>
            </a:r>
          </a:p>
          <a:p>
            <a:pPr indent="-228600" algn="l">
              <a:buFont typeface="Arial" panose="020B0604020202020204" pitchFamily="34" charset="0"/>
              <a:buChar char="•"/>
            </a:pPr>
            <a:r>
              <a:rPr lang="en-US" sz="1000" dirty="0"/>
              <a:t>Advancements for the World</a:t>
            </a:r>
          </a:p>
          <a:p>
            <a:pPr indent="-228600" algn="l">
              <a:buFont typeface="Arial" panose="020B0604020202020204" pitchFamily="34" charset="0"/>
              <a:buChar char="•"/>
            </a:pPr>
            <a:r>
              <a:rPr lang="en-US" sz="1000" dirty="0"/>
              <a:t>History</a:t>
            </a:r>
          </a:p>
          <a:p>
            <a:pPr indent="-228600" algn="l">
              <a:buFont typeface="Arial" panose="020B0604020202020204" pitchFamily="34" charset="0"/>
              <a:buChar char="•"/>
            </a:pPr>
            <a:r>
              <a:rPr lang="en-US" sz="1000" dirty="0"/>
              <a:t>Culture</a:t>
            </a:r>
          </a:p>
          <a:p>
            <a:pPr indent="-228600" algn="l">
              <a:buFont typeface="Arial" panose="020B0604020202020204" pitchFamily="34" charset="0"/>
              <a:buChar char="•"/>
            </a:pPr>
            <a:r>
              <a:rPr lang="en-US" sz="1000" dirty="0"/>
              <a:t>Current Events</a:t>
            </a:r>
          </a:p>
          <a:p>
            <a:pPr indent="-228600" algn="l">
              <a:buFont typeface="Arial" panose="020B0604020202020204" pitchFamily="34" charset="0"/>
              <a:buChar char="•"/>
            </a:pPr>
            <a:endParaRPr lang="en-US" sz="1000" dirty="0"/>
          </a:p>
        </p:txBody>
      </p:sp>
      <p:sp>
        <p:nvSpPr>
          <p:cNvPr id="1037" name="Rectangle 1036">
            <a:extLst>
              <a:ext uri="{FF2B5EF4-FFF2-40B4-BE49-F238E27FC236}">
                <a16:creationId xmlns:a16="http://schemas.microsoft.com/office/drawing/2014/main" id="{4F96EE13-2C4D-4262-812E-DDE5FC35F0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58239"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Tree>
    <p:extLst>
      <p:ext uri="{BB962C8B-B14F-4D97-AF65-F5344CB8AC3E}">
        <p14:creationId xmlns:p14="http://schemas.microsoft.com/office/powerpoint/2010/main" val="13982850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Main Facts</a:t>
            </a:r>
          </a:p>
        </p:txBody>
      </p:sp>
      <p:sp>
        <p:nvSpPr>
          <p:cNvPr id="2057"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dirty="0"/>
              <a:t>Capital: Tripoli</a:t>
            </a:r>
          </a:p>
          <a:p>
            <a:r>
              <a:rPr lang="en-US" sz="2200" dirty="0"/>
              <a:t>Language: Arabic, Italian, English</a:t>
            </a:r>
          </a:p>
          <a:p>
            <a:r>
              <a:rPr lang="en-US" sz="2200" dirty="0"/>
              <a:t>Exports: Oil, petroleum</a:t>
            </a:r>
          </a:p>
          <a:p>
            <a:r>
              <a:rPr lang="en-US" sz="2200" dirty="0"/>
              <a:t>Fun Facts: There are a lot of historic sites in Libya, including rock-art sites. Has the largest proven oil reserves. 90% of Libya is desert. The Waw a </a:t>
            </a:r>
            <a:r>
              <a:rPr lang="en-US" sz="2200" dirty="0" err="1"/>
              <a:t>Namus</a:t>
            </a:r>
            <a:r>
              <a:rPr lang="en-US" sz="2200" dirty="0"/>
              <a:t>.  Cyrene. </a:t>
            </a:r>
          </a:p>
        </p:txBody>
      </p:sp>
      <p:pic>
        <p:nvPicPr>
          <p:cNvPr id="2050" name="Picture 2" descr="The beautiful side of Libya on Twitter: &quot;Leptis Magna 🌟 Photographer  @aziz_shahoup 🌟 #Libya #LIBYAN #libyans #beautiful #country #city #urban  #life #architecture #lines #design #details #art #columns #old #history  #minimal #travelog #forahappymoment #">
            <a:extLst>
              <a:ext uri="{FF2B5EF4-FFF2-40B4-BE49-F238E27FC236}">
                <a16:creationId xmlns:a16="http://schemas.microsoft.com/office/drawing/2014/main" id="{F4D937B5-A248-9B20-6A47-D8D4402A9692}"/>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9621" r="23426"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01974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415" name="Rectangle 17414">
            <a:extLst>
              <a:ext uri="{FF2B5EF4-FFF2-40B4-BE49-F238E27FC236}">
                <a16:creationId xmlns:a16="http://schemas.microsoft.com/office/drawing/2014/main" id="{8D1AA55E-40D5-461B-A5A8-4AE8AAB71B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BDF3534-B540-A146-1174-6115649E18F7}"/>
              </a:ext>
            </a:extLst>
          </p:cNvPr>
          <p:cNvSpPr>
            <a:spLocks noGrp="1"/>
          </p:cNvSpPr>
          <p:nvPr>
            <p:ph type="title"/>
          </p:nvPr>
        </p:nvSpPr>
        <p:spPr>
          <a:xfrm>
            <a:off x="838200" y="698643"/>
            <a:ext cx="5243394" cy="2225532"/>
          </a:xfrm>
        </p:spPr>
        <p:txBody>
          <a:bodyPr vert="horz" lIns="91440" tIns="45720" rIns="91440" bIns="45720" rtlCol="0" anchor="t">
            <a:normAutofit/>
          </a:bodyPr>
          <a:lstStyle/>
          <a:p>
            <a:r>
              <a:rPr lang="en-US" sz="5600"/>
              <a:t>Waw a Namus</a:t>
            </a:r>
          </a:p>
        </p:txBody>
      </p:sp>
      <p:cxnSp>
        <p:nvCxnSpPr>
          <p:cNvPr id="17417" name="Straight Connector 17416">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23622" y="381934"/>
            <a:ext cx="0" cy="6476066"/>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grpSp>
        <p:nvGrpSpPr>
          <p:cNvPr id="17419" name="Group 17418">
            <a:extLst>
              <a:ext uri="{FF2B5EF4-FFF2-40B4-BE49-F238E27FC236}">
                <a16:creationId xmlns:a16="http://schemas.microsoft.com/office/drawing/2014/main" id="{0FE0E4CA-04FD-4712-9979-0D4FACCA607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110408" y="740316"/>
            <a:ext cx="465458" cy="872153"/>
            <a:chOff x="6110408" y="740316"/>
            <a:chExt cx="465458" cy="872153"/>
          </a:xfrm>
        </p:grpSpPr>
        <p:sp>
          <p:nvSpPr>
            <p:cNvPr id="17420" name="Graphic 11">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25948" y="740316"/>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a:p>
          </p:txBody>
        </p:sp>
        <p:sp>
          <p:nvSpPr>
            <p:cNvPr id="17421" name="Graphic 10">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84728" y="969611"/>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a:p>
          </p:txBody>
        </p:sp>
        <p:sp>
          <p:nvSpPr>
            <p:cNvPr id="17422" name="Graphic 12">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10408" y="1484755"/>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endParaRPr lang="en-US"/>
            </a:p>
          </p:txBody>
        </p:sp>
      </p:grpSp>
      <p:sp>
        <p:nvSpPr>
          <p:cNvPr id="17424" name="Rectangle 17423">
            <a:extLst>
              <a:ext uri="{FF2B5EF4-FFF2-40B4-BE49-F238E27FC236}">
                <a16:creationId xmlns:a16="http://schemas.microsoft.com/office/drawing/2014/main" id="{2CA8D992-BB3F-47CD-BA18-71D5453920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3000055"/>
            <a:ext cx="5243390" cy="2997970"/>
          </a:xfrm>
          <a:prstGeom prst="rect">
            <a:avLst/>
          </a:prstGeom>
          <a:gradFill flip="none" rotWithShape="1">
            <a:gsLst>
              <a:gs pos="100000">
                <a:schemeClr val="accent2">
                  <a:alpha val="20000"/>
                </a:schemeClr>
              </a:gs>
              <a:gs pos="0">
                <a:schemeClr val="accent1">
                  <a:alpha val="2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410" name="Picture 2" descr="Waw an Namus - An Extinct Crater in Libya">
            <a:extLst>
              <a:ext uri="{FF2B5EF4-FFF2-40B4-BE49-F238E27FC236}">
                <a16:creationId xmlns:a16="http://schemas.microsoft.com/office/drawing/2014/main" id="{33E3FABF-D743-597D-B129-1E4871A6C74F}"/>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4" b="3185"/>
          <a:stretch/>
        </p:blipFill>
        <p:spPr bwMode="auto">
          <a:xfrm>
            <a:off x="838200" y="3003053"/>
            <a:ext cx="5243391" cy="299497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0B1C765-6599-8238-33E3-BE7BB3084D82}"/>
              </a:ext>
            </a:extLst>
          </p:cNvPr>
          <p:cNvSpPr>
            <a:spLocks noGrp="1"/>
          </p:cNvSpPr>
          <p:nvPr>
            <p:ph sz="half" idx="1"/>
          </p:nvPr>
        </p:nvSpPr>
        <p:spPr>
          <a:xfrm>
            <a:off x="7229042" y="879355"/>
            <a:ext cx="4124758" cy="5120755"/>
          </a:xfrm>
        </p:spPr>
        <p:txBody>
          <a:bodyPr vert="horz" lIns="91440" tIns="45720" rIns="91440" bIns="45720" rtlCol="0" anchor="ctr">
            <a:normAutofit/>
          </a:bodyPr>
          <a:lstStyle/>
          <a:p>
            <a:r>
              <a:rPr lang="en-US" sz="2000">
                <a:solidFill>
                  <a:schemeClr val="tx1">
                    <a:alpha val="80000"/>
                  </a:schemeClr>
                </a:solidFill>
              </a:rPr>
              <a:t>A volcano surrounded by an area of black deposit.  It’s name, The Dark Spot, or Oasis of Mosquitoes.  It’s sometimes known as the 8</a:t>
            </a:r>
            <a:r>
              <a:rPr lang="en-US" sz="2000" baseline="30000">
                <a:solidFill>
                  <a:schemeClr val="tx1">
                    <a:alpha val="80000"/>
                  </a:schemeClr>
                </a:solidFill>
              </a:rPr>
              <a:t>th</a:t>
            </a:r>
            <a:r>
              <a:rPr lang="en-US" sz="2000">
                <a:solidFill>
                  <a:schemeClr val="tx1">
                    <a:alpha val="80000"/>
                  </a:schemeClr>
                </a:solidFill>
              </a:rPr>
              <a:t> wonder of the world.</a:t>
            </a:r>
          </a:p>
        </p:txBody>
      </p:sp>
    </p:spTree>
    <p:extLst>
      <p:ext uri="{BB962C8B-B14F-4D97-AF65-F5344CB8AC3E}">
        <p14:creationId xmlns:p14="http://schemas.microsoft.com/office/powerpoint/2010/main" val="20078317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315CA-9977-9162-D02C-53FE38F2A9E8}"/>
              </a:ext>
            </a:extLst>
          </p:cNvPr>
          <p:cNvSpPr>
            <a:spLocks noGrp="1"/>
          </p:cNvSpPr>
          <p:nvPr>
            <p:ph type="title"/>
          </p:nvPr>
        </p:nvSpPr>
        <p:spPr/>
        <p:txBody>
          <a:bodyPr/>
          <a:lstStyle/>
          <a:p>
            <a:r>
              <a:rPr lang="en-US" dirty="0"/>
              <a:t>Cyrene</a:t>
            </a:r>
          </a:p>
        </p:txBody>
      </p:sp>
      <p:sp>
        <p:nvSpPr>
          <p:cNvPr id="3" name="Content Placeholder 2">
            <a:extLst>
              <a:ext uri="{FF2B5EF4-FFF2-40B4-BE49-F238E27FC236}">
                <a16:creationId xmlns:a16="http://schemas.microsoft.com/office/drawing/2014/main" id="{F29AF608-5B97-17D2-C174-E9D91B653AC3}"/>
              </a:ext>
            </a:extLst>
          </p:cNvPr>
          <p:cNvSpPr>
            <a:spLocks noGrp="1"/>
          </p:cNvSpPr>
          <p:nvPr>
            <p:ph sz="half" idx="1"/>
          </p:nvPr>
        </p:nvSpPr>
        <p:spPr/>
        <p:txBody>
          <a:bodyPr/>
          <a:lstStyle/>
          <a:p>
            <a:r>
              <a:rPr lang="en-US" dirty="0"/>
              <a:t>Was an ancient Greek, then later Roman city in Libya.  Named after the Greek myth princess of Thessalian, who would become ruler of the city.  </a:t>
            </a:r>
          </a:p>
        </p:txBody>
      </p:sp>
      <p:pic>
        <p:nvPicPr>
          <p:cNvPr id="18434" name="Picture 2" descr="Archaeological Site of Cyrene - UNESCO World Heritage Centre">
            <a:extLst>
              <a:ext uri="{FF2B5EF4-FFF2-40B4-BE49-F238E27FC236}">
                <a16:creationId xmlns:a16="http://schemas.microsoft.com/office/drawing/2014/main" id="{90D09426-5F62-2E2B-0E22-19E2C6F72D28}"/>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934200" y="3041174"/>
            <a:ext cx="3657600" cy="1920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219764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BA79A7CF-01AF-4178-9369-94E0C90EB0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9267909" y="2023110"/>
            <a:ext cx="2469624" cy="2846070"/>
          </a:xfrm>
        </p:spPr>
        <p:txBody>
          <a:bodyPr vert="horz" lIns="91440" tIns="45720" rIns="91440" bIns="45720" rtlCol="0" anchor="ctr">
            <a:normAutofit/>
          </a:bodyPr>
          <a:lstStyle/>
          <a:p>
            <a:r>
              <a:rPr lang="en-US" sz="3700" kern="1200">
                <a:solidFill>
                  <a:schemeClr val="tx1"/>
                </a:solidFill>
                <a:latin typeface="+mj-lt"/>
                <a:ea typeface="+mj-ea"/>
                <a:cs typeface="+mj-cs"/>
              </a:rPr>
              <a:t>Country on Map</a:t>
            </a:r>
          </a:p>
        </p:txBody>
      </p:sp>
      <p:sp>
        <p:nvSpPr>
          <p:cNvPr id="3081" name="Rectangle 3080">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83" name="Rectangle 3082">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Libya | History, People, Map, &amp; Government | Britannica">
            <a:extLst>
              <a:ext uri="{FF2B5EF4-FFF2-40B4-BE49-F238E27FC236}">
                <a16:creationId xmlns:a16="http://schemas.microsoft.com/office/drawing/2014/main" id="{C5A8DD66-CAB5-1AA1-83EE-1625B332CB0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627768" y="858525"/>
            <a:ext cx="5443243" cy="5211906"/>
          </a:xfrm>
          <a:prstGeom prst="rect">
            <a:avLst/>
          </a:prstGeom>
          <a:noFill/>
          <a:extLst>
            <a:ext uri="{909E8E84-426E-40DD-AFC4-6F175D3DCCD1}">
              <a14:hiddenFill xmlns:a14="http://schemas.microsoft.com/office/drawing/2010/main">
                <a:solidFill>
                  <a:srgbClr val="FFFFFF"/>
                </a:solidFill>
              </a14:hiddenFill>
            </a:ext>
          </a:extLst>
        </p:spPr>
      </p:pic>
      <p:sp>
        <p:nvSpPr>
          <p:cNvPr id="3085" name="Rectangle 3084">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503255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22587ECF-85E9-4393-9D87-8EB6F3F6C2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838199" y="537883"/>
            <a:ext cx="4783697" cy="1942810"/>
          </a:xfrm>
        </p:spPr>
        <p:txBody>
          <a:bodyPr vert="horz" lIns="91440" tIns="45720" rIns="91440" bIns="45720" rtlCol="0" anchor="b">
            <a:normAutofit/>
          </a:bodyPr>
          <a:lstStyle/>
          <a:p>
            <a:r>
              <a:rPr lang="en-US" sz="4000" kern="1200">
                <a:solidFill>
                  <a:schemeClr val="tx1"/>
                </a:solidFill>
                <a:latin typeface="+mj-lt"/>
                <a:ea typeface="+mj-ea"/>
                <a:cs typeface="+mj-cs"/>
              </a:rPr>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838199" y="2686323"/>
            <a:ext cx="4783697" cy="3433583"/>
          </a:xfrm>
        </p:spPr>
        <p:txBody>
          <a:bodyPr vert="horz" lIns="91440" tIns="45720" rIns="91440" bIns="45720" rtlCol="0">
            <a:normAutofit/>
          </a:bodyPr>
          <a:lstStyle/>
          <a:p>
            <a:r>
              <a:rPr lang="en-US" sz="2000" dirty="0">
                <a:sym typeface="Wingdings" panose="05000000000000000000" pitchFamily="2" charset="2"/>
              </a:rPr>
              <a:t>Longitude and Latitude: 25N, 17E</a:t>
            </a:r>
          </a:p>
          <a:p>
            <a:r>
              <a:rPr lang="en-US" sz="2000" dirty="0">
                <a:sym typeface="Wingdings" panose="05000000000000000000" pitchFamily="2" charset="2"/>
              </a:rPr>
              <a:t>Major Mountains, Rivers and Other Geographic sites: </a:t>
            </a:r>
            <a:r>
              <a:rPr lang="en-US" sz="1600" b="0" i="0" dirty="0" err="1">
                <a:effectLst/>
                <a:latin typeface="Google Sans"/>
              </a:rPr>
              <a:t>Bīkkū</a:t>
            </a:r>
            <a:r>
              <a:rPr lang="en-US" sz="1600" b="0" i="0" dirty="0">
                <a:effectLst/>
                <a:latin typeface="Google Sans"/>
              </a:rPr>
              <a:t> </a:t>
            </a:r>
            <a:r>
              <a:rPr lang="en-US" sz="1600" b="0" i="0" dirty="0" err="1">
                <a:effectLst/>
                <a:latin typeface="Google Sans"/>
              </a:rPr>
              <a:t>Bīttī</a:t>
            </a:r>
            <a:r>
              <a:rPr lang="en-US" sz="1600" b="0" i="0" dirty="0">
                <a:effectLst/>
                <a:latin typeface="Google Sans"/>
              </a:rPr>
              <a:t> Peak,</a:t>
            </a:r>
          </a:p>
          <a:p>
            <a:endParaRPr lang="en-US" sz="1600" dirty="0"/>
          </a:p>
        </p:txBody>
      </p:sp>
      <p:pic>
        <p:nvPicPr>
          <p:cNvPr id="4098" name="Picture 2" descr="Geography of Libya - Wikipedia">
            <a:extLst>
              <a:ext uri="{FF2B5EF4-FFF2-40B4-BE49-F238E27FC236}">
                <a16:creationId xmlns:a16="http://schemas.microsoft.com/office/drawing/2014/main" id="{B5D0B2EB-05BA-D044-D976-9E78F1C5C1A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5988424" y="891481"/>
            <a:ext cx="5365375" cy="4874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598245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Mediterranean, desert interior</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41783049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5127" name="Rectangle 5126">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a:extLst>
              <a:ext uri="{FF2B5EF4-FFF2-40B4-BE49-F238E27FC236}">
                <a16:creationId xmlns:a16="http://schemas.microsoft.com/office/drawing/2014/main" id="{CB1E4B68-BCAA-8FF7-3E70-49CFDEBD4C15}"/>
              </a:ext>
            </a:extLst>
          </p:cNvPr>
          <p:cNvPicPr>
            <a:picLocks noGrp="1" noChangeAspect="1" noChangeArrowheads="1"/>
          </p:cNvPicPr>
          <p:nvPr>
            <p:ph sz="half" idx="2"/>
          </p:nvPr>
        </p:nvPicPr>
        <p:blipFill rotWithShape="1">
          <a:blip r:embed="rId2">
            <a:alphaModFix amt="50000"/>
            <a:extLst>
              <a:ext uri="{28A0092B-C50C-407E-A947-70E740481C1C}">
                <a14:useLocalDpi xmlns:a14="http://schemas.microsoft.com/office/drawing/2010/main" val="0"/>
              </a:ext>
            </a:extLst>
          </a:blip>
          <a:srcRect t="21329"/>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88E6353-767F-ECDC-28D5-DB751DB20B9E}"/>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Citadel of Ait Ben Haddou</a:t>
            </a:r>
          </a:p>
        </p:txBody>
      </p:sp>
      <p:sp>
        <p:nvSpPr>
          <p:cNvPr id="3" name="Content Placeholder 2">
            <a:extLst>
              <a:ext uri="{FF2B5EF4-FFF2-40B4-BE49-F238E27FC236}">
                <a16:creationId xmlns:a16="http://schemas.microsoft.com/office/drawing/2014/main" id="{84152CE4-46BD-DE5E-1E10-2133E01503A1}"/>
              </a:ext>
            </a:extLst>
          </p:cNvPr>
          <p:cNvSpPr>
            <a:spLocks noGrp="1"/>
          </p:cNvSpPr>
          <p:nvPr>
            <p:ph sz="half" idx="1"/>
          </p:nvPr>
        </p:nvSpPr>
        <p:spPr>
          <a:xfrm>
            <a:off x="1524000" y="4159404"/>
            <a:ext cx="9144000" cy="1098395"/>
          </a:xfrm>
        </p:spPr>
        <p:txBody>
          <a:bodyPr vert="horz" lIns="91440" tIns="45720" rIns="91440" bIns="45720" rtlCol="0">
            <a:normAutofit/>
          </a:bodyPr>
          <a:lstStyle/>
          <a:p>
            <a:pPr marL="0" indent="0" algn="ctr">
              <a:buNone/>
            </a:pPr>
            <a:r>
              <a:rPr lang="en-US" sz="2400">
                <a:solidFill>
                  <a:srgbClr val="FFFFFF"/>
                </a:solidFill>
              </a:rPr>
              <a:t>In The southern town of Ouarzazate (pronounced war-za-zat), was made with pise clay architecture.  </a:t>
            </a:r>
          </a:p>
        </p:txBody>
      </p:sp>
    </p:spTree>
    <p:extLst>
      <p:ext uri="{BB962C8B-B14F-4D97-AF65-F5344CB8AC3E}">
        <p14:creationId xmlns:p14="http://schemas.microsoft.com/office/powerpoint/2010/main" val="1036998958"/>
      </p:ext>
    </p:extLst>
  </p:cSld>
  <p:clrMapOvr>
    <a:overrideClrMapping bg1="dk1" tx1="lt1" bg2="dk2" tx2="lt2" accent1="accent1" accent2="accent2" accent3="accent3" accent4="accent4" accent5="accent5" accent6="accent6" hlink="hlink" folHlink="folHlink"/>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367" name="Rectangle 15366">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4000"/>
              <a:t>Animals</a:t>
            </a:r>
          </a:p>
        </p:txBody>
      </p:sp>
      <p:grpSp>
        <p:nvGrpSpPr>
          <p:cNvPr id="15369" name="Group 15368">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15370" name="Rectangle 15369">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71" name="Rectangle 15370">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373" name="Rectangle 15372">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r>
              <a:rPr lang="en-US" sz="2000"/>
              <a:t>Striped Hyena</a:t>
            </a:r>
          </a:p>
          <a:p>
            <a:r>
              <a:rPr lang="en-US" sz="2000"/>
              <a:t>Egyptian Vulture</a:t>
            </a:r>
          </a:p>
          <a:p>
            <a:r>
              <a:rPr lang="en-US" sz="2000"/>
              <a:t>Fennec Fox</a:t>
            </a:r>
          </a:p>
          <a:p>
            <a:r>
              <a:rPr lang="en-US" sz="2000"/>
              <a:t>Gazelles</a:t>
            </a:r>
          </a:p>
          <a:p>
            <a:r>
              <a:rPr lang="en-US" sz="2000"/>
              <a:t>Mediterranean Monk Seal</a:t>
            </a:r>
          </a:p>
          <a:p>
            <a:endParaRPr lang="en-US" sz="2000"/>
          </a:p>
        </p:txBody>
      </p:sp>
      <p:sp>
        <p:nvSpPr>
          <p:cNvPr id="15375" name="Rectangle 15374">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77" name="Rectangle 15376">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62" name="Picture 2" descr="A hyena walking on a hill&#10;&#10;Description automatically generated with medium confidence">
            <a:extLst>
              <a:ext uri="{FF2B5EF4-FFF2-40B4-BE49-F238E27FC236}">
                <a16:creationId xmlns:a16="http://schemas.microsoft.com/office/drawing/2014/main" id="{D4A9E023-973B-661E-479E-4036B2F3B7AF}"/>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3028" b="-3"/>
          <a:stretch/>
        </p:blipFill>
        <p:spPr bwMode="auto">
          <a:xfrm>
            <a:off x="5977788" y="799352"/>
            <a:ext cx="5425410" cy="525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325375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391" name="Rectangle 16390">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6657715" y="467271"/>
            <a:ext cx="4195674" cy="2052522"/>
          </a:xfrm>
        </p:spPr>
        <p:txBody>
          <a:bodyPr vert="horz" lIns="91440" tIns="45720" rIns="91440" bIns="45720" rtlCol="0" anchor="b">
            <a:normAutofit/>
          </a:bodyPr>
          <a:lstStyle/>
          <a:p>
            <a:r>
              <a:rPr lang="en-US" sz="5200"/>
              <a:t>Mediterranean Monk Seal</a:t>
            </a:r>
          </a:p>
        </p:txBody>
      </p:sp>
      <p:sp>
        <p:nvSpPr>
          <p:cNvPr id="16393" name="Oval 16392">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2965" y="554152"/>
            <a:ext cx="5742189" cy="5742189"/>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386" name="Picture 2" descr="mediterranean monk seal">
            <a:extLst>
              <a:ext uri="{FF2B5EF4-FFF2-40B4-BE49-F238E27FC236}">
                <a16:creationId xmlns:a16="http://schemas.microsoft.com/office/drawing/2014/main" id="{24931ACE-6C9D-10D9-1882-128AD4FCA280}"/>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8028" r="15221" b="-2"/>
          <a:stretch/>
        </p:blipFill>
        <p:spPr bwMode="auto">
          <a:xfrm>
            <a:off x="505418" y="554151"/>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a:noFill/>
          <a:extLst>
            <a:ext uri="{909E8E84-426E-40DD-AFC4-6F175D3DCCD1}">
              <a14:hiddenFill xmlns:a14="http://schemas.microsoft.com/office/drawing/2010/main">
                <a:solidFill>
                  <a:srgbClr val="FFFFFF"/>
                </a:solidFill>
              </a14:hiddenFill>
            </a:ext>
          </a:extLst>
        </p:spPr>
      </p:pic>
      <p:sp>
        <p:nvSpPr>
          <p:cNvPr id="16395" name="!!plus graphic">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4956" y="703679"/>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1"/>
          </a:solidFill>
          <a:ln w="776" cap="flat">
            <a:noFill/>
            <a:prstDash val="solid"/>
            <a:miter/>
          </a:ln>
        </p:spPr>
        <p:txBody>
          <a:bodyPr rtlCol="0" anchor="ctr"/>
          <a:lstStyle/>
          <a:p>
            <a:endParaRPr lang="en-US"/>
          </a:p>
        </p:txBody>
      </p:sp>
      <p:sp>
        <p:nvSpPr>
          <p:cNvPr id="16397" name="!!circle graphic">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2753" y="1562696"/>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1"/>
          </a:solidFill>
          <a:ln w="751" cap="flat">
            <a:noFill/>
            <a:prstDash val="solid"/>
            <a:miter/>
          </a:ln>
        </p:spPr>
        <p:txBody>
          <a:bodyPr rtlCol="0" anchor="ctr"/>
          <a:lstStyle/>
          <a:p>
            <a:endParaRPr lang="en-US"/>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6657715" y="2990818"/>
            <a:ext cx="4195673" cy="2913872"/>
          </a:xfrm>
        </p:spPr>
        <p:txBody>
          <a:bodyPr vert="horz" lIns="91440" tIns="45720" rIns="91440" bIns="45720" rtlCol="0" anchor="t">
            <a:normAutofit/>
          </a:bodyPr>
          <a:lstStyle/>
          <a:p>
            <a:pPr indent="-228600">
              <a:buFont typeface="Arial" panose="020B0604020202020204" pitchFamily="34" charset="0"/>
              <a:buChar char="•"/>
            </a:pPr>
            <a:r>
              <a:rPr lang="en-US" sz="2000">
                <a:solidFill>
                  <a:schemeClr val="tx1">
                    <a:alpha val="80000"/>
                  </a:schemeClr>
                </a:solidFill>
              </a:rPr>
              <a:t>It’s estimated that less than 700 are still alive.  Eats fish, mollusks, octopus, eels and squids.  </a:t>
            </a:r>
          </a:p>
          <a:p>
            <a:pPr indent="-228600">
              <a:buFont typeface="Arial" panose="020B0604020202020204" pitchFamily="34" charset="0"/>
              <a:buChar char="•"/>
            </a:pPr>
            <a:r>
              <a:rPr lang="en-US" sz="2000">
                <a:solidFill>
                  <a:schemeClr val="tx1">
                    <a:alpha val="80000"/>
                  </a:schemeClr>
                </a:solidFill>
              </a:rPr>
              <a:t>It appears in Greek mythology, like in The Odyssey, where the sea god Proteus herds monk seals for Poseidon!</a:t>
            </a:r>
          </a:p>
        </p:txBody>
      </p:sp>
      <p:sp>
        <p:nvSpPr>
          <p:cNvPr id="16399" name="!!dot graphic">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4149" y="5775082"/>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1"/>
          </a:solidFill>
          <a:ln w="516" cap="flat">
            <a:noFill/>
            <a:prstDash val="solid"/>
            <a:miter/>
          </a:ln>
        </p:spPr>
        <p:txBody>
          <a:bodyPr rtlCol="0" anchor="ctr"/>
          <a:lstStyle/>
          <a:p>
            <a:endParaRPr lang="en-US"/>
          </a:p>
        </p:txBody>
      </p:sp>
      <p:cxnSp>
        <p:nvCxnSpPr>
          <p:cNvPr id="16401" name="!!Straight Connector">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9272"/>
            <a:ext cx="0" cy="3238728"/>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028063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463" name="Rectangle 19462">
            <a:extLst>
              <a:ext uri="{FF2B5EF4-FFF2-40B4-BE49-F238E27FC236}">
                <a16:creationId xmlns:a16="http://schemas.microsoft.com/office/drawing/2014/main" id="{8D1AA55E-40D5-461B-A5A8-4AE8AAB71B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838200" y="698643"/>
            <a:ext cx="5243394" cy="2225532"/>
          </a:xfrm>
        </p:spPr>
        <p:txBody>
          <a:bodyPr vert="horz" lIns="91440" tIns="45720" rIns="91440" bIns="45720" rtlCol="0" anchor="t">
            <a:normAutofit/>
          </a:bodyPr>
          <a:lstStyle/>
          <a:p>
            <a:r>
              <a:rPr lang="en-US" sz="5600"/>
              <a:t>Plants</a:t>
            </a:r>
          </a:p>
        </p:txBody>
      </p:sp>
      <p:cxnSp>
        <p:nvCxnSpPr>
          <p:cNvPr id="19465" name="Straight Connector 19464">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23622" y="381934"/>
            <a:ext cx="0" cy="6476066"/>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grpSp>
        <p:nvGrpSpPr>
          <p:cNvPr id="19467" name="Group 19466">
            <a:extLst>
              <a:ext uri="{FF2B5EF4-FFF2-40B4-BE49-F238E27FC236}">
                <a16:creationId xmlns:a16="http://schemas.microsoft.com/office/drawing/2014/main" id="{0FE0E4CA-04FD-4712-9979-0D4FACCA607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110408" y="740316"/>
            <a:ext cx="465458" cy="872153"/>
            <a:chOff x="6110408" y="740316"/>
            <a:chExt cx="465458" cy="872153"/>
          </a:xfrm>
        </p:grpSpPr>
        <p:sp>
          <p:nvSpPr>
            <p:cNvPr id="19468" name="Graphic 11">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25948" y="740316"/>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a:p>
          </p:txBody>
        </p:sp>
        <p:sp>
          <p:nvSpPr>
            <p:cNvPr id="19469" name="Graphic 10">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84728" y="969611"/>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a:p>
          </p:txBody>
        </p:sp>
        <p:sp>
          <p:nvSpPr>
            <p:cNvPr id="19470" name="Graphic 12">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10408" y="1484755"/>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endParaRPr lang="en-US"/>
            </a:p>
          </p:txBody>
        </p:sp>
      </p:grpSp>
      <p:sp>
        <p:nvSpPr>
          <p:cNvPr id="19472" name="Rectangle 19471">
            <a:extLst>
              <a:ext uri="{FF2B5EF4-FFF2-40B4-BE49-F238E27FC236}">
                <a16:creationId xmlns:a16="http://schemas.microsoft.com/office/drawing/2014/main" id="{2CA8D992-BB3F-47CD-BA18-71D5453920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3000055"/>
            <a:ext cx="5243390" cy="2997970"/>
          </a:xfrm>
          <a:prstGeom prst="rect">
            <a:avLst/>
          </a:prstGeom>
          <a:gradFill flip="none" rotWithShape="1">
            <a:gsLst>
              <a:gs pos="100000">
                <a:schemeClr val="accent2">
                  <a:alpha val="20000"/>
                </a:schemeClr>
              </a:gs>
              <a:gs pos="0">
                <a:schemeClr val="accent1">
                  <a:alpha val="2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458" name="Picture 2" descr="Native Plant Species Of Libya - WorldAtlas">
            <a:extLst>
              <a:ext uri="{FF2B5EF4-FFF2-40B4-BE49-F238E27FC236}">
                <a16:creationId xmlns:a16="http://schemas.microsoft.com/office/drawing/2014/main" id="{D42A7450-A59D-BC60-44EE-17C50562BC7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3692" r="-4" b="9892"/>
          <a:stretch/>
        </p:blipFill>
        <p:spPr bwMode="auto">
          <a:xfrm>
            <a:off x="838200" y="3020306"/>
            <a:ext cx="5243391" cy="299497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7229042" y="879355"/>
            <a:ext cx="4124758" cy="5120755"/>
          </a:xfrm>
        </p:spPr>
        <p:txBody>
          <a:bodyPr vert="horz" lIns="91440" tIns="45720" rIns="91440" bIns="45720" rtlCol="0" anchor="ctr">
            <a:normAutofit/>
          </a:bodyPr>
          <a:lstStyle/>
          <a:p>
            <a:r>
              <a:rPr lang="en-US" sz="2000">
                <a:solidFill>
                  <a:schemeClr val="tx1">
                    <a:alpha val="80000"/>
                  </a:schemeClr>
                </a:solidFill>
              </a:rPr>
              <a:t>Wine grape</a:t>
            </a:r>
          </a:p>
          <a:p>
            <a:r>
              <a:rPr lang="en-US" sz="2000">
                <a:solidFill>
                  <a:schemeClr val="tx1">
                    <a:alpha val="80000"/>
                  </a:schemeClr>
                </a:solidFill>
              </a:rPr>
              <a:t>Olive</a:t>
            </a:r>
          </a:p>
          <a:p>
            <a:r>
              <a:rPr lang="en-US" sz="2000">
                <a:solidFill>
                  <a:schemeClr val="tx1">
                    <a:alpha val="80000"/>
                  </a:schemeClr>
                </a:solidFill>
              </a:rPr>
              <a:t>Fig</a:t>
            </a:r>
          </a:p>
          <a:p>
            <a:r>
              <a:rPr lang="en-US" sz="2000">
                <a:solidFill>
                  <a:schemeClr val="tx1">
                    <a:alpha val="80000"/>
                  </a:schemeClr>
                </a:solidFill>
              </a:rPr>
              <a:t>Aloe vera</a:t>
            </a:r>
          </a:p>
          <a:p>
            <a:r>
              <a:rPr lang="en-US" sz="2000">
                <a:solidFill>
                  <a:schemeClr val="tx1">
                    <a:alpha val="80000"/>
                  </a:schemeClr>
                </a:solidFill>
              </a:rPr>
              <a:t>Bees</a:t>
            </a:r>
          </a:p>
          <a:p>
            <a:pPr marL="0"/>
            <a:endParaRPr lang="en-US" sz="2000">
              <a:solidFill>
                <a:schemeClr val="tx1">
                  <a:alpha val="80000"/>
                </a:schemeClr>
              </a:solidFill>
            </a:endParaRPr>
          </a:p>
        </p:txBody>
      </p:sp>
    </p:spTree>
    <p:extLst>
      <p:ext uri="{BB962C8B-B14F-4D97-AF65-F5344CB8AC3E}">
        <p14:creationId xmlns:p14="http://schemas.microsoft.com/office/powerpoint/2010/main" val="428029854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Old History</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lstStyle/>
          <a:p>
            <a:r>
              <a:rPr lang="en-US" dirty="0"/>
              <a:t>It’s location near the Mediterranean made it a popular location for trade and civilizations.  The Phoenicians and then the Carthaginians.  These were followed by the Greeks and Romans.  </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lstStyle/>
          <a:p>
            <a:r>
              <a:rPr lang="en-US" dirty="0"/>
              <a:t>In the 600s, the Arabs conquered Libya and the area became mostly Islamic with an Arabic culture.  While the influence is still there today, the Arabs didn’t remain in control.</a:t>
            </a:r>
          </a:p>
          <a:p>
            <a:r>
              <a:rPr lang="en-US" dirty="0"/>
              <a:t>In the 1500s, the Ottoman Empire invaded.  They controlled for a few hundred years.</a:t>
            </a:r>
          </a:p>
        </p:txBody>
      </p:sp>
    </p:spTree>
    <p:extLst>
      <p:ext uri="{BB962C8B-B14F-4D97-AF65-F5344CB8AC3E}">
        <p14:creationId xmlns:p14="http://schemas.microsoft.com/office/powerpoint/2010/main" val="318670217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0933A-6F06-E0E5-8E65-7FB20486761C}"/>
              </a:ext>
            </a:extLst>
          </p:cNvPr>
          <p:cNvSpPr>
            <a:spLocks noGrp="1"/>
          </p:cNvSpPr>
          <p:nvPr>
            <p:ph type="title"/>
          </p:nvPr>
        </p:nvSpPr>
        <p:spPr/>
        <p:txBody>
          <a:bodyPr/>
          <a:lstStyle/>
          <a:p>
            <a:r>
              <a:rPr lang="en-US" dirty="0"/>
              <a:t>Italy</a:t>
            </a:r>
          </a:p>
        </p:txBody>
      </p:sp>
      <p:sp>
        <p:nvSpPr>
          <p:cNvPr id="3" name="Content Placeholder 2">
            <a:extLst>
              <a:ext uri="{FF2B5EF4-FFF2-40B4-BE49-F238E27FC236}">
                <a16:creationId xmlns:a16="http://schemas.microsoft.com/office/drawing/2014/main" id="{78F84DD9-6ED4-9407-162C-B712AF4DD2CB}"/>
              </a:ext>
            </a:extLst>
          </p:cNvPr>
          <p:cNvSpPr>
            <a:spLocks noGrp="1"/>
          </p:cNvSpPr>
          <p:nvPr>
            <p:ph sz="half" idx="1"/>
          </p:nvPr>
        </p:nvSpPr>
        <p:spPr/>
        <p:txBody>
          <a:bodyPr/>
          <a:lstStyle/>
          <a:p>
            <a:r>
              <a:rPr lang="en-US" dirty="0"/>
              <a:t>Italy invaded in 1911 and it became a colony.  It wasn’t named Libya until 1934.</a:t>
            </a:r>
          </a:p>
          <a:p>
            <a:r>
              <a:rPr lang="en-US" dirty="0"/>
              <a:t>Before that, Libya was the name of all of North Africa except Egypt.</a:t>
            </a:r>
          </a:p>
          <a:p>
            <a:pPr marL="0" indent="0">
              <a:buNone/>
            </a:pPr>
            <a:endParaRPr lang="en-US" dirty="0"/>
          </a:p>
        </p:txBody>
      </p:sp>
      <p:sp>
        <p:nvSpPr>
          <p:cNvPr id="4" name="Content Placeholder 3">
            <a:extLst>
              <a:ext uri="{FF2B5EF4-FFF2-40B4-BE49-F238E27FC236}">
                <a16:creationId xmlns:a16="http://schemas.microsoft.com/office/drawing/2014/main" id="{4396B184-70CE-46A9-0526-66FDDCB94A94}"/>
              </a:ext>
            </a:extLst>
          </p:cNvPr>
          <p:cNvSpPr>
            <a:spLocks noGrp="1"/>
          </p:cNvSpPr>
          <p:nvPr>
            <p:ph sz="half" idx="2"/>
          </p:nvPr>
        </p:nvSpPr>
        <p:spPr/>
        <p:txBody>
          <a:bodyPr/>
          <a:lstStyle/>
          <a:p>
            <a:r>
              <a:rPr lang="en-US" dirty="0"/>
              <a:t>Libya became independent in 1951 and had it’s first king– King Idris.  </a:t>
            </a:r>
            <a:br>
              <a:rPr lang="en-US" dirty="0"/>
            </a:br>
            <a:r>
              <a:rPr lang="en-US" dirty="0"/>
              <a:t>Not long after, oil reserves were found.  Oil=Money!! The country was technically wealthy, but only a few benefited.  </a:t>
            </a:r>
          </a:p>
        </p:txBody>
      </p:sp>
    </p:spTree>
    <p:extLst>
      <p:ext uri="{BB962C8B-B14F-4D97-AF65-F5344CB8AC3E}">
        <p14:creationId xmlns:p14="http://schemas.microsoft.com/office/powerpoint/2010/main" val="10825037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27" name="Rectangle 5126">
            <a:extLst>
              <a:ext uri="{FF2B5EF4-FFF2-40B4-BE49-F238E27FC236}">
                <a16:creationId xmlns:a16="http://schemas.microsoft.com/office/drawing/2014/main" id="{058A14AF-9FB5-4CC7-BA35-E8E85D3E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1223C4-D7BF-F466-8778-590DD5A859AD}"/>
              </a:ext>
            </a:extLst>
          </p:cNvPr>
          <p:cNvSpPr>
            <a:spLocks noGrp="1"/>
          </p:cNvSpPr>
          <p:nvPr>
            <p:ph type="title"/>
          </p:nvPr>
        </p:nvSpPr>
        <p:spPr>
          <a:xfrm>
            <a:off x="793662" y="386930"/>
            <a:ext cx="10066122" cy="1298448"/>
          </a:xfrm>
        </p:spPr>
        <p:txBody>
          <a:bodyPr vert="horz" lIns="91440" tIns="45720" rIns="91440" bIns="45720" rtlCol="0" anchor="b">
            <a:normAutofit fontScale="90000"/>
          </a:bodyPr>
          <a:lstStyle/>
          <a:p>
            <a:r>
              <a:rPr lang="en-US" sz="4800" kern="1200" dirty="0" err="1">
                <a:solidFill>
                  <a:schemeClr val="tx1"/>
                </a:solidFill>
                <a:latin typeface="+mj-lt"/>
                <a:ea typeface="+mj-ea"/>
                <a:cs typeface="+mj-cs"/>
              </a:rPr>
              <a:t>Mu’ammar</a:t>
            </a:r>
            <a:r>
              <a:rPr lang="en-US" sz="4800" kern="1200" dirty="0">
                <a:solidFill>
                  <a:schemeClr val="tx1"/>
                </a:solidFill>
                <a:latin typeface="+mj-lt"/>
                <a:ea typeface="+mj-ea"/>
                <a:cs typeface="+mj-cs"/>
              </a:rPr>
              <a:t> Qadhafi (als</a:t>
            </a:r>
            <a:r>
              <a:rPr lang="en-US" sz="4800" dirty="0"/>
              <a:t>o spelled </a:t>
            </a:r>
            <a:r>
              <a:rPr lang="en-US" sz="4800" kern="1200" dirty="0">
                <a:solidFill>
                  <a:schemeClr val="tx1"/>
                </a:solidFill>
                <a:latin typeface="+mj-lt"/>
                <a:ea typeface="+mj-ea"/>
                <a:cs typeface="+mj-cs"/>
              </a:rPr>
              <a:t>al-Gaddafi)</a:t>
            </a:r>
          </a:p>
        </p:txBody>
      </p:sp>
      <p:sp>
        <p:nvSpPr>
          <p:cNvPr id="5129" name="Rectangle 5128">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1" name="Rectangle 5130">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B943B80-F28A-746B-1BFB-A7F20D837503}"/>
              </a:ext>
            </a:extLst>
          </p:cNvPr>
          <p:cNvSpPr>
            <a:spLocks noGrp="1"/>
          </p:cNvSpPr>
          <p:nvPr>
            <p:ph sz="half" idx="1"/>
          </p:nvPr>
        </p:nvSpPr>
        <p:spPr>
          <a:xfrm>
            <a:off x="793661" y="2599509"/>
            <a:ext cx="4530898" cy="3639450"/>
          </a:xfrm>
        </p:spPr>
        <p:txBody>
          <a:bodyPr vert="horz" lIns="91440" tIns="45720" rIns="91440" bIns="45720" rtlCol="0" anchor="ctr">
            <a:normAutofit/>
          </a:bodyPr>
          <a:lstStyle/>
          <a:p>
            <a:r>
              <a:rPr lang="en-US" sz="2000"/>
              <a:t>One of those who wasn’t benefiting from the money that is having oil was Mu’ammar Qadhafi.  He lead a rebellion in 1969 and took over the government.  He was never technically a part of the official government, but he ruled as supreme dictator anyway until 2011!</a:t>
            </a:r>
          </a:p>
        </p:txBody>
      </p:sp>
      <p:pic>
        <p:nvPicPr>
          <p:cNvPr id="5122" name="Picture 2" descr="Muammar al-Qaddafi | Biography, Death, &amp; Facts | Britannica">
            <a:extLst>
              <a:ext uri="{FF2B5EF4-FFF2-40B4-BE49-F238E27FC236}">
                <a16:creationId xmlns:a16="http://schemas.microsoft.com/office/drawing/2014/main" id="{B8EF22E8-38FA-67D2-6C07-22F9271DE3DA}"/>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010508" y="2484255"/>
            <a:ext cx="4952325" cy="3714244"/>
          </a:xfrm>
          <a:prstGeom prst="rect">
            <a:avLst/>
          </a:prstGeom>
          <a:noFill/>
          <a:extLst>
            <a:ext uri="{909E8E84-426E-40DD-AFC4-6F175D3DCCD1}">
              <a14:hiddenFill xmlns:a14="http://schemas.microsoft.com/office/drawing/2010/main">
                <a:solidFill>
                  <a:srgbClr val="FFFFFF"/>
                </a:solidFill>
              </a14:hiddenFill>
            </a:ext>
          </a:extLst>
        </p:spPr>
      </p:pic>
      <p:sp>
        <p:nvSpPr>
          <p:cNvPr id="5133" name="Rectangle 5132">
            <a:extLst>
              <a:ext uri="{FF2B5EF4-FFF2-40B4-BE49-F238E27FC236}">
                <a16:creationId xmlns:a16="http://schemas.microsoft.com/office/drawing/2014/main" id="{E6995CE5-F890-4ABA-82A2-26507CE8D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410831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B9223B-D331-B821-8FF0-1ABD86CCE7FE}"/>
              </a:ext>
            </a:extLst>
          </p:cNvPr>
          <p:cNvSpPr>
            <a:spLocks noGrp="1"/>
          </p:cNvSpPr>
          <p:nvPr>
            <p:ph type="title"/>
          </p:nvPr>
        </p:nvSpPr>
        <p:spPr/>
        <p:txBody>
          <a:bodyPr/>
          <a:lstStyle/>
          <a:p>
            <a:r>
              <a:rPr lang="en-US" dirty="0"/>
              <a:t>Benghazi</a:t>
            </a:r>
          </a:p>
        </p:txBody>
      </p:sp>
      <p:sp>
        <p:nvSpPr>
          <p:cNvPr id="3" name="Content Placeholder 2">
            <a:extLst>
              <a:ext uri="{FF2B5EF4-FFF2-40B4-BE49-F238E27FC236}">
                <a16:creationId xmlns:a16="http://schemas.microsoft.com/office/drawing/2014/main" id="{F9E2B419-CF68-AE43-A730-372F71E9C017}"/>
              </a:ext>
            </a:extLst>
          </p:cNvPr>
          <p:cNvSpPr>
            <a:spLocks noGrp="1"/>
          </p:cNvSpPr>
          <p:nvPr>
            <p:ph sz="half" idx="1"/>
          </p:nvPr>
        </p:nvSpPr>
        <p:spPr/>
        <p:txBody>
          <a:bodyPr/>
          <a:lstStyle/>
          <a:p>
            <a:r>
              <a:rPr lang="en-US" dirty="0"/>
              <a:t>A United States Diplomatic compound and a CIA annex in Benghazi, Libya was attacked on September 11, 2012.  Four Americans died, including the ambassador.  150 al-Qaeda militants stormed the compound, setting fire to the main building.   </a:t>
            </a:r>
          </a:p>
        </p:txBody>
      </p:sp>
      <p:sp>
        <p:nvSpPr>
          <p:cNvPr id="4" name="Content Placeholder 3">
            <a:extLst>
              <a:ext uri="{FF2B5EF4-FFF2-40B4-BE49-F238E27FC236}">
                <a16:creationId xmlns:a16="http://schemas.microsoft.com/office/drawing/2014/main" id="{C4DF070E-ABE4-C38A-ABF5-98C71D25B497}"/>
              </a:ext>
            </a:extLst>
          </p:cNvPr>
          <p:cNvSpPr>
            <a:spLocks noGrp="1"/>
          </p:cNvSpPr>
          <p:nvPr>
            <p:ph sz="half" idx="2"/>
          </p:nvPr>
        </p:nvSpPr>
        <p:spPr/>
        <p:txBody>
          <a:bodyPr/>
          <a:lstStyle/>
          <a:p>
            <a:r>
              <a:rPr lang="en-US" dirty="0"/>
              <a:t>Due to the nature of the attacks and the U.S. government response to it, there was a lot of controversy regarding this attack and the official report didn’t come out for another 4 years!</a:t>
            </a:r>
          </a:p>
        </p:txBody>
      </p:sp>
    </p:spTree>
    <p:extLst>
      <p:ext uri="{BB962C8B-B14F-4D97-AF65-F5344CB8AC3E}">
        <p14:creationId xmlns:p14="http://schemas.microsoft.com/office/powerpoint/2010/main" val="198999255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1" name="Rectangle 6150">
            <a:extLst>
              <a:ext uri="{FF2B5EF4-FFF2-40B4-BE49-F238E27FC236}">
                <a16:creationId xmlns:a16="http://schemas.microsoft.com/office/drawing/2014/main" id="{DBC6133C-0615-4CE4-9132-37E609A9BD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645064" y="525982"/>
            <a:ext cx="4282983" cy="1200361"/>
          </a:xfrm>
        </p:spPr>
        <p:txBody>
          <a:bodyPr vert="horz" lIns="91440" tIns="45720" rIns="91440" bIns="45720" rtlCol="0" anchor="b">
            <a:normAutofit/>
          </a:bodyPr>
          <a:lstStyle/>
          <a:p>
            <a:r>
              <a:rPr lang="en-US" sz="3600" kern="1200">
                <a:solidFill>
                  <a:schemeClr val="tx1"/>
                </a:solidFill>
                <a:latin typeface="+mj-lt"/>
                <a:ea typeface="+mj-ea"/>
                <a:cs typeface="+mj-cs"/>
              </a:rPr>
              <a:t>Government</a:t>
            </a:r>
          </a:p>
        </p:txBody>
      </p:sp>
      <p:sp>
        <p:nvSpPr>
          <p:cNvPr id="6153" name="Rectangle 6152">
            <a:extLst>
              <a:ext uri="{FF2B5EF4-FFF2-40B4-BE49-F238E27FC236}">
                <a16:creationId xmlns:a16="http://schemas.microsoft.com/office/drawing/2014/main" id="{169CC832-2974-4E8D-90ED-3E2941BA73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16533" y="1944913"/>
            <a:ext cx="402336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645066" y="2031101"/>
            <a:ext cx="4282984" cy="3511943"/>
          </a:xfrm>
        </p:spPr>
        <p:txBody>
          <a:bodyPr vert="horz" lIns="91440" tIns="45720" rIns="91440" bIns="45720" rtlCol="0" anchor="ctr">
            <a:normAutofit/>
          </a:bodyPr>
          <a:lstStyle/>
          <a:p>
            <a:r>
              <a:rPr lang="en-US" sz="1800" dirty="0"/>
              <a:t>Jamahiriya “a state of the masses”.  It is supposedly governed by the population through local councils… but it’s actually been a dictatorship.</a:t>
            </a:r>
          </a:p>
          <a:p>
            <a:r>
              <a:rPr lang="en-US" sz="1800" dirty="0"/>
              <a:t>Pictured– the Palace of Tripoli</a:t>
            </a:r>
          </a:p>
        </p:txBody>
      </p:sp>
      <p:sp>
        <p:nvSpPr>
          <p:cNvPr id="6155" name="Rectangle 6154">
            <a:extLst>
              <a:ext uri="{FF2B5EF4-FFF2-40B4-BE49-F238E27FC236}">
                <a16:creationId xmlns:a16="http://schemas.microsoft.com/office/drawing/2014/main" id="{55222F96-971A-4F90-B841-6BAB416C7A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25843" y="6053360"/>
            <a:ext cx="740664" cy="1541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57" name="Rectangle 6156">
            <a:extLst>
              <a:ext uri="{FF2B5EF4-FFF2-40B4-BE49-F238E27FC236}">
                <a16:creationId xmlns:a16="http://schemas.microsoft.com/office/drawing/2014/main" id="{08980754-6F4B-43C9-B9BE-127B6BED65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904923" y="215201"/>
            <a:ext cx="740664" cy="118334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59" name="Rectangle 6158">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96793" y="354959"/>
            <a:ext cx="6184973" cy="591521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Royal Palace of Tripoli - Wikipedia">
            <a:extLst>
              <a:ext uri="{FF2B5EF4-FFF2-40B4-BE49-F238E27FC236}">
                <a16:creationId xmlns:a16="http://schemas.microsoft.com/office/drawing/2014/main" id="{AE1ABAAA-9250-96AE-9311-59FE2147088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5987738" y="1525669"/>
            <a:ext cx="5628018" cy="3573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560998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75" name="Rectangle 717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Currency</a:t>
            </a:r>
          </a:p>
        </p:txBody>
      </p:sp>
      <p:sp>
        <p:nvSpPr>
          <p:cNvPr id="7177"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975132C0-9FFF-4EA7-A4E4-DE5D6B666C84}"/>
              </a:ext>
            </a:extLst>
          </p:cNvPr>
          <p:cNvSpPr>
            <a:spLocks noGrp="1"/>
          </p:cNvSpPr>
          <p:nvPr>
            <p:ph sz="half" idx="2"/>
          </p:nvPr>
        </p:nvSpPr>
        <p:spPr>
          <a:xfrm>
            <a:off x="640080" y="2872899"/>
            <a:ext cx="4243589" cy="3320668"/>
          </a:xfrm>
        </p:spPr>
        <p:txBody>
          <a:bodyPr vert="horz" lIns="91440" tIns="45720" rIns="91440" bIns="45720" rtlCol="0">
            <a:normAutofit/>
          </a:bodyPr>
          <a:lstStyle/>
          <a:p>
            <a:r>
              <a:rPr lang="en-US" sz="2200"/>
              <a:t>Libyan Dinar</a:t>
            </a:r>
          </a:p>
          <a:p>
            <a:pPr marL="0"/>
            <a:endParaRPr lang="en-US" sz="2200"/>
          </a:p>
        </p:txBody>
      </p:sp>
      <p:pic>
        <p:nvPicPr>
          <p:cNvPr id="7170" name="Picture 2" descr="Libya Dinar Banknote History – Banknote World">
            <a:extLst>
              <a:ext uri="{FF2B5EF4-FFF2-40B4-BE49-F238E27FC236}">
                <a16:creationId xmlns:a16="http://schemas.microsoft.com/office/drawing/2014/main" id="{0C4C7D30-0AD5-890D-722C-C86C08202512}"/>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l="23568" r="2001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888025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9"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a:solidFill>
                  <a:srgbClr val="FFFFFF"/>
                </a:solidFill>
                <a:latin typeface="+mj-lt"/>
                <a:ea typeface="+mj-ea"/>
                <a:cs typeface="+mj-cs"/>
              </a:rPr>
              <a:t>Religion</a:t>
            </a:r>
          </a:p>
        </p:txBody>
      </p:sp>
      <p:pic>
        <p:nvPicPr>
          <p:cNvPr id="8194" name="Picture 2" descr="Libya - Arab Migrations, Imazighen (Berbers), Sharifs, and Marabouts in  Libya | Britannica">
            <a:extLst>
              <a:ext uri="{FF2B5EF4-FFF2-40B4-BE49-F238E27FC236}">
                <a16:creationId xmlns:a16="http://schemas.microsoft.com/office/drawing/2014/main" id="{AA7E198A-BD13-4459-1DAB-68E5FF043C2B}"/>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777316" y="1393625"/>
            <a:ext cx="6780700" cy="4068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7843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1" name="Rectangle 6150">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a:extLst>
              <a:ext uri="{FF2B5EF4-FFF2-40B4-BE49-F238E27FC236}">
                <a16:creationId xmlns:a16="http://schemas.microsoft.com/office/drawing/2014/main" id="{CB43A240-1E09-6479-D606-C60031914DF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416" r="16147" b="3478"/>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6153" name="Rectangle 6152">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E30D49B-DB92-A0A9-5110-31F1AB96A1E1}"/>
              </a:ext>
            </a:extLst>
          </p:cNvPr>
          <p:cNvSpPr>
            <a:spLocks noGrp="1"/>
          </p:cNvSpPr>
          <p:nvPr>
            <p:ph type="title"/>
          </p:nvPr>
        </p:nvSpPr>
        <p:spPr>
          <a:xfrm>
            <a:off x="371094" y="1161288"/>
            <a:ext cx="3438144" cy="1124712"/>
          </a:xfrm>
        </p:spPr>
        <p:txBody>
          <a:bodyPr vert="horz" lIns="91440" tIns="45720" rIns="91440" bIns="45720" rtlCol="0" anchor="b">
            <a:normAutofit/>
          </a:bodyPr>
          <a:lstStyle/>
          <a:p>
            <a:r>
              <a:rPr lang="en-US" sz="2800"/>
              <a:t>Volubilis</a:t>
            </a:r>
          </a:p>
        </p:txBody>
      </p:sp>
      <p:sp>
        <p:nvSpPr>
          <p:cNvPr id="6155" name="Rectangle 6154">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6157" name="Rectangle 6156">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57EC0932-A50C-4E63-714F-4F0E33A80348}"/>
              </a:ext>
            </a:extLst>
          </p:cNvPr>
          <p:cNvSpPr>
            <a:spLocks noGrp="1"/>
          </p:cNvSpPr>
          <p:nvPr>
            <p:ph sz="half" idx="1"/>
          </p:nvPr>
        </p:nvSpPr>
        <p:spPr>
          <a:xfrm>
            <a:off x="371094" y="2718054"/>
            <a:ext cx="3438906" cy="3207258"/>
          </a:xfrm>
        </p:spPr>
        <p:txBody>
          <a:bodyPr vert="horz" lIns="91440" tIns="45720" rIns="91440" bIns="45720" rtlCol="0" anchor="t">
            <a:normAutofit/>
          </a:bodyPr>
          <a:lstStyle/>
          <a:p>
            <a:r>
              <a:rPr lang="en-US" sz="1700"/>
              <a:t>UNESCO listed ancient Roman site with ruins dating back to the 1</a:t>
            </a:r>
            <a:r>
              <a:rPr lang="en-US" sz="1700" baseline="30000"/>
              <a:t>st</a:t>
            </a:r>
            <a:r>
              <a:rPr lang="en-US" sz="1700"/>
              <a:t> century BC.  The ruins include olive mills, buildings, houses, temples and defensive walls.  </a:t>
            </a:r>
          </a:p>
        </p:txBody>
      </p:sp>
    </p:spTree>
    <p:extLst>
      <p:ext uri="{BB962C8B-B14F-4D97-AF65-F5344CB8AC3E}">
        <p14:creationId xmlns:p14="http://schemas.microsoft.com/office/powerpoint/2010/main" val="121637314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p:txBody>
          <a:bodyPr/>
          <a:lstStyle/>
          <a:p>
            <a:r>
              <a:rPr lang="en-US" dirty="0"/>
              <a:t>People of Note</a:t>
            </a:r>
          </a:p>
        </p:txBody>
      </p:sp>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838200" y="1825625"/>
            <a:ext cx="4475672" cy="4351338"/>
          </a:xfrm>
        </p:spPr>
        <p:txBody>
          <a:bodyPr>
            <a:normAutofit lnSpcReduction="10000"/>
          </a:bodyPr>
          <a:lstStyle/>
          <a:p>
            <a:r>
              <a:rPr lang="en-US" dirty="0" err="1"/>
              <a:t>Carneades</a:t>
            </a:r>
            <a:r>
              <a:rPr lang="en-US" dirty="0"/>
              <a:t>, Greek philosopher was born in Cyrene.  </a:t>
            </a:r>
          </a:p>
          <a:p>
            <a:r>
              <a:rPr lang="en-US" dirty="0"/>
              <a:t>Ahmed </a:t>
            </a:r>
            <a:r>
              <a:rPr lang="en-US" dirty="0" err="1"/>
              <a:t>Fakroun</a:t>
            </a:r>
            <a:r>
              <a:rPr lang="en-US" dirty="0"/>
              <a:t>, a singer song writer from Benghazi.</a:t>
            </a:r>
          </a:p>
          <a:p>
            <a:r>
              <a:rPr lang="en-US" dirty="0"/>
              <a:t>According to Coptic tradition (Egyptian Christians who mixed pagan traditions with the Christian religion), Mark of the Bible was born in Cyrene. </a:t>
            </a:r>
          </a:p>
        </p:txBody>
      </p:sp>
    </p:spTree>
    <p:extLst>
      <p:ext uri="{BB962C8B-B14F-4D97-AF65-F5344CB8AC3E}">
        <p14:creationId xmlns:p14="http://schemas.microsoft.com/office/powerpoint/2010/main" val="108743880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p:txBody>
          <a:bodyPr/>
          <a:lstStyle/>
          <a:p>
            <a:r>
              <a:rPr lang="en-US" dirty="0"/>
              <a:t>Etiquette</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p:txBody>
          <a:bodyPr/>
          <a:lstStyle/>
          <a:p>
            <a:r>
              <a:rPr lang="en-US" dirty="0"/>
              <a:t>Handshakes can be long.</a:t>
            </a:r>
          </a:p>
          <a:p>
            <a:r>
              <a:rPr lang="en-US" dirty="0"/>
              <a:t>Smiling and eye contact are important.</a:t>
            </a:r>
          </a:p>
          <a:p>
            <a:r>
              <a:rPr lang="en-US" dirty="0"/>
              <a:t>Bring something sweet, like pastries, if you are invited to dinner. </a:t>
            </a:r>
          </a:p>
          <a:p>
            <a:r>
              <a:rPr lang="en-US" dirty="0"/>
              <a:t>Greet elders first. </a:t>
            </a:r>
          </a:p>
        </p:txBody>
      </p:sp>
      <p:pic>
        <p:nvPicPr>
          <p:cNvPr id="9218" name="Picture 2" descr="Libya: Humanitarian partners will require US$313 million to provide  lifesaving assistance to 940,000 people | OCHA">
            <a:extLst>
              <a:ext uri="{FF2B5EF4-FFF2-40B4-BE49-F238E27FC236}">
                <a16:creationId xmlns:a16="http://schemas.microsoft.com/office/drawing/2014/main" id="{E3F97360-C5FF-8535-B15B-E7B32DA31B9A}"/>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061058"/>
            <a:ext cx="5181600" cy="3880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32742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47" name="Rectangle 10246">
            <a:extLst>
              <a:ext uri="{FF2B5EF4-FFF2-40B4-BE49-F238E27FC236}">
                <a16:creationId xmlns:a16="http://schemas.microsoft.com/office/drawing/2014/main" id="{7D9D36D6-2AC5-46A1-A849-4C82D5264A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5354955" y="552182"/>
            <a:ext cx="5998840" cy="3343135"/>
          </a:xfrm>
          <a:noFill/>
        </p:spPr>
        <p:txBody>
          <a:bodyPr vert="horz" lIns="91440" tIns="45720" rIns="91440" bIns="45720" rtlCol="0" anchor="b">
            <a:normAutofit/>
          </a:bodyPr>
          <a:lstStyle/>
          <a:p>
            <a:r>
              <a:rPr lang="en-US" sz="5200"/>
              <a:t>Fashion</a:t>
            </a:r>
          </a:p>
        </p:txBody>
      </p:sp>
      <p:pic>
        <p:nvPicPr>
          <p:cNvPr id="10242" name="Picture 2" descr="National Day of Traditional Dress&quot; marked in Libya (5) - People's Daily  Online">
            <a:extLst>
              <a:ext uri="{FF2B5EF4-FFF2-40B4-BE49-F238E27FC236}">
                <a16:creationId xmlns:a16="http://schemas.microsoft.com/office/drawing/2014/main" id="{997B24F0-829E-999B-D5F5-F1551DFA8FB2}"/>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2" b="10574"/>
          <a:stretch/>
        </p:blipFill>
        <p:spPr bwMode="auto">
          <a:xfrm>
            <a:off x="20" y="10"/>
            <a:ext cx="4992985"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503869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511" name="Rectangle 21510">
            <a:extLst>
              <a:ext uri="{FF2B5EF4-FFF2-40B4-BE49-F238E27FC236}">
                <a16:creationId xmlns:a16="http://schemas.microsoft.com/office/drawing/2014/main" id="{B0B8DCBA-FEED-46EF-A140-35B904015B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513" name="Group 21512">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062849"/>
            <a:ext cx="731521" cy="673460"/>
            <a:chOff x="3940602" y="308034"/>
            <a:chExt cx="2116791" cy="3428999"/>
          </a:xfrm>
          <a:solidFill>
            <a:schemeClr val="accent4"/>
          </a:solidFill>
        </p:grpSpPr>
        <p:sp>
          <p:nvSpPr>
            <p:cNvPr id="21514" name="Rectangle 21513">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15" name="Rectangle 21514">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16" name="Rectangle 21515">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518" name="Rectangle 21517">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656150"/>
            <a:ext cx="5590787" cy="14315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0DB21F3-B1EF-AD41-9432-1DDF6DDC5E4D}"/>
              </a:ext>
            </a:extLst>
          </p:cNvPr>
          <p:cNvSpPr>
            <a:spLocks noGrp="1"/>
          </p:cNvSpPr>
          <p:nvPr>
            <p:ph type="title"/>
          </p:nvPr>
        </p:nvSpPr>
        <p:spPr>
          <a:xfrm>
            <a:off x="1043631" y="873940"/>
            <a:ext cx="4928291" cy="1035781"/>
          </a:xfrm>
        </p:spPr>
        <p:txBody>
          <a:bodyPr vert="horz" lIns="91440" tIns="45720" rIns="91440" bIns="45720" rtlCol="0" anchor="ctr">
            <a:normAutofit/>
          </a:bodyPr>
          <a:lstStyle/>
          <a:p>
            <a:r>
              <a:rPr lang="en-US" sz="3600"/>
              <a:t>Purdah 	</a:t>
            </a:r>
          </a:p>
        </p:txBody>
      </p:sp>
      <p:sp>
        <p:nvSpPr>
          <p:cNvPr id="3" name="Content Placeholder 2">
            <a:extLst>
              <a:ext uri="{FF2B5EF4-FFF2-40B4-BE49-F238E27FC236}">
                <a16:creationId xmlns:a16="http://schemas.microsoft.com/office/drawing/2014/main" id="{A3D840B5-D09F-FBEA-9ED4-A5B204E4D283}"/>
              </a:ext>
            </a:extLst>
          </p:cNvPr>
          <p:cNvSpPr>
            <a:spLocks noGrp="1"/>
          </p:cNvSpPr>
          <p:nvPr>
            <p:ph sz="half" idx="1"/>
          </p:nvPr>
        </p:nvSpPr>
        <p:spPr>
          <a:xfrm>
            <a:off x="1045029" y="2524721"/>
            <a:ext cx="4991629" cy="3677123"/>
          </a:xfrm>
        </p:spPr>
        <p:txBody>
          <a:bodyPr vert="horz" lIns="91440" tIns="45720" rIns="91440" bIns="45720" rtlCol="0" anchor="ctr">
            <a:normAutofit/>
          </a:bodyPr>
          <a:lstStyle/>
          <a:p>
            <a:r>
              <a:rPr lang="en-US" sz="1800"/>
              <a:t>Secluding and veiling women.  When a girl hits puberty, she is secluded and appears in public veiled and is only free from this at menopause.  </a:t>
            </a:r>
          </a:p>
        </p:txBody>
      </p:sp>
      <p:pic>
        <p:nvPicPr>
          <p:cNvPr id="21506" name="Picture 2" descr="PURDAH LUNAA SATIN – Mirasya">
            <a:extLst>
              <a:ext uri="{FF2B5EF4-FFF2-40B4-BE49-F238E27FC236}">
                <a16:creationId xmlns:a16="http://schemas.microsoft.com/office/drawing/2014/main" id="{2B142BF3-91C2-C9A7-A6D2-545349230D47}"/>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b="8111"/>
          <a:stretch/>
        </p:blipFill>
        <p:spPr bwMode="auto">
          <a:xfrm>
            <a:off x="6788383" y="561388"/>
            <a:ext cx="4565417" cy="5593443"/>
          </a:xfrm>
          <a:prstGeom prst="rect">
            <a:avLst/>
          </a:prstGeom>
          <a:noFill/>
          <a:extLst>
            <a:ext uri="{909E8E84-426E-40DD-AFC4-6F175D3DCCD1}">
              <a14:hiddenFill xmlns:a14="http://schemas.microsoft.com/office/drawing/2010/main">
                <a:solidFill>
                  <a:srgbClr val="FFFFFF"/>
                </a:solidFill>
              </a14:hiddenFill>
            </a:ext>
          </a:extLst>
        </p:spPr>
      </p:pic>
      <p:cxnSp>
        <p:nvCxnSpPr>
          <p:cNvPr id="21520" name="Straight Connector 21519">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92240"/>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87888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0487" name="Rectangle 20486">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482" name="Picture 2" descr="Sport in Libya - Wikipedia">
            <a:extLst>
              <a:ext uri="{FF2B5EF4-FFF2-40B4-BE49-F238E27FC236}">
                <a16:creationId xmlns:a16="http://schemas.microsoft.com/office/drawing/2014/main" id="{87F5D8D2-5F4D-2BD2-4BE1-A174B0C9F0CB}"/>
              </a:ext>
            </a:extLst>
          </p:cNvPr>
          <p:cNvPicPr>
            <a:picLocks noGrp="1" noChangeAspect="1" noChangeArrowheads="1"/>
          </p:cNvPicPr>
          <p:nvPr>
            <p:ph sz="half" idx="2"/>
          </p:nvPr>
        </p:nvPicPr>
        <p:blipFill rotWithShape="1">
          <a:blip r:embed="rId2">
            <a:alphaModFix amt="50000"/>
            <a:extLst>
              <a:ext uri="{28A0092B-C50C-407E-A947-70E740481C1C}">
                <a14:useLocalDpi xmlns:a14="http://schemas.microsoft.com/office/drawing/2010/main" val="0"/>
              </a:ext>
            </a:extLst>
          </a:blip>
          <a:srcRect t="15413"/>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Sports</a:t>
            </a:r>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1524000" y="4159404"/>
            <a:ext cx="9144000" cy="1098395"/>
          </a:xfrm>
        </p:spPr>
        <p:txBody>
          <a:bodyPr vert="horz" lIns="91440" tIns="45720" rIns="91440" bIns="45720" rtlCol="0">
            <a:normAutofit/>
          </a:bodyPr>
          <a:lstStyle/>
          <a:p>
            <a:pPr marL="0" indent="0" algn="ctr">
              <a:buNone/>
            </a:pPr>
            <a:r>
              <a:rPr lang="en-US" sz="2400">
                <a:solidFill>
                  <a:srgbClr val="FFFFFF"/>
                </a:solidFill>
              </a:rPr>
              <a:t>Soccer</a:t>
            </a:r>
          </a:p>
        </p:txBody>
      </p:sp>
    </p:spTree>
    <p:extLst>
      <p:ext uri="{BB962C8B-B14F-4D97-AF65-F5344CB8AC3E}">
        <p14:creationId xmlns:p14="http://schemas.microsoft.com/office/powerpoint/2010/main" val="291285611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p:txBody>
          <a:bodyPr/>
          <a:lstStyle/>
          <a:p>
            <a:r>
              <a:rPr lang="en-US" dirty="0"/>
              <a:t>Food</a:t>
            </a:r>
          </a:p>
        </p:txBody>
      </p:sp>
      <p:sp>
        <p:nvSpPr>
          <p:cNvPr id="4" name="Content Placeholder 3">
            <a:extLst>
              <a:ext uri="{FF2B5EF4-FFF2-40B4-BE49-F238E27FC236}">
                <a16:creationId xmlns:a16="http://schemas.microsoft.com/office/drawing/2014/main" id="{E5C4CA77-A86B-4069-8085-351C7ED13EAD}"/>
              </a:ext>
            </a:extLst>
          </p:cNvPr>
          <p:cNvSpPr>
            <a:spLocks noGrp="1"/>
          </p:cNvSpPr>
          <p:nvPr>
            <p:ph sz="half" idx="2"/>
          </p:nvPr>
        </p:nvSpPr>
        <p:spPr/>
        <p:txBody>
          <a:bodyPr/>
          <a:lstStyle/>
          <a:p>
            <a:r>
              <a:rPr lang="en-US" dirty="0"/>
              <a:t>Lamb, chicken beef, beans, nuts, dried apricots, figs and unleavened bread. </a:t>
            </a:r>
          </a:p>
        </p:txBody>
      </p:sp>
      <p:pic>
        <p:nvPicPr>
          <p:cNvPr id="11266" name="Picture 2" descr="Libyan Couscous – I Love Arabic Food">
            <a:extLst>
              <a:ext uri="{FF2B5EF4-FFF2-40B4-BE49-F238E27FC236}">
                <a16:creationId xmlns:a16="http://schemas.microsoft.com/office/drawing/2014/main" id="{A6BA6808-C0F5-20D0-7045-78B44189157C}"/>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838200" y="2445197"/>
            <a:ext cx="5181600" cy="31121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446512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The most popular genres of music are </a:t>
            </a:r>
            <a:r>
              <a:rPr lang="en-US" dirty="0" err="1"/>
              <a:t>Adnalusi</a:t>
            </a:r>
            <a:r>
              <a:rPr lang="en-US" dirty="0"/>
              <a:t>, </a:t>
            </a:r>
            <a:r>
              <a:rPr lang="en-US" dirty="0" err="1"/>
              <a:t>Maluf</a:t>
            </a:r>
            <a:r>
              <a:rPr lang="en-US" dirty="0"/>
              <a:t>, folk Tuareg Music.  There is also pop Arabic and Libyan reggae</a:t>
            </a:r>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https://www.youtube.com/watch?v=bpYFxLVUbsA</a:t>
            </a:r>
            <a:r>
              <a:rPr lang="en-US" dirty="0"/>
              <a:t> </a:t>
            </a:r>
          </a:p>
        </p:txBody>
      </p:sp>
    </p:spTree>
    <p:extLst>
      <p:ext uri="{BB962C8B-B14F-4D97-AF65-F5344CB8AC3E}">
        <p14:creationId xmlns:p14="http://schemas.microsoft.com/office/powerpoint/2010/main" val="235384689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299" name="Rectangle 12298">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4000"/>
              <a:t>Art</a:t>
            </a:r>
          </a:p>
        </p:txBody>
      </p:sp>
      <p:grpSp>
        <p:nvGrpSpPr>
          <p:cNvPr id="12301" name="Group 12300">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12302" name="Rectangle 12301">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03" name="Rectangle 12302">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305" name="Rectangle 12304">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5E0E40F5-07E0-4BF0-BB01-C07A90DF4648}"/>
              </a:ext>
            </a:extLst>
          </p:cNvPr>
          <p:cNvSpPr>
            <a:spLocks noGrp="1"/>
          </p:cNvSpPr>
          <p:nvPr>
            <p:ph sz="half" idx="2"/>
          </p:nvPr>
        </p:nvSpPr>
        <p:spPr>
          <a:xfrm>
            <a:off x="590719" y="2330505"/>
            <a:ext cx="4559425" cy="3979585"/>
          </a:xfrm>
        </p:spPr>
        <p:txBody>
          <a:bodyPr vert="horz" lIns="91440" tIns="45720" rIns="91440" bIns="45720" rtlCol="0" anchor="ctr">
            <a:normAutofit/>
          </a:bodyPr>
          <a:lstStyle/>
          <a:p>
            <a:r>
              <a:rPr lang="en-US" sz="2000" dirty="0"/>
              <a:t>Larger-than-life engravings of animals such as elephants, rhinos and </a:t>
            </a:r>
            <a:r>
              <a:rPr lang="en-US" sz="2000" dirty="0" err="1"/>
              <a:t>bubalus</a:t>
            </a:r>
            <a:r>
              <a:rPr lang="en-US" sz="2000" dirty="0"/>
              <a:t> (a not </a:t>
            </a:r>
            <a:r>
              <a:rPr lang="en-US" sz="2000" dirty="0" err="1"/>
              <a:t>extint</a:t>
            </a:r>
            <a:r>
              <a:rPr lang="en-US" sz="2000" dirty="0"/>
              <a:t> buffalo)</a:t>
            </a:r>
          </a:p>
          <a:p>
            <a:r>
              <a:rPr lang="en-US" sz="2000" dirty="0"/>
              <a:t>Painting</a:t>
            </a:r>
          </a:p>
          <a:p>
            <a:r>
              <a:rPr lang="en-US" sz="2000" dirty="0"/>
              <a:t>Rock art</a:t>
            </a:r>
          </a:p>
          <a:p>
            <a:endParaRPr lang="en-US" sz="2000" dirty="0"/>
          </a:p>
          <a:p>
            <a:endParaRPr lang="en-US" sz="2000" dirty="0"/>
          </a:p>
        </p:txBody>
      </p:sp>
      <p:sp>
        <p:nvSpPr>
          <p:cNvPr id="12307" name="Rectangle 12306">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09" name="Rectangle 12308">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294" name="Picture 6" descr="Rock Art In Northern Africa">
            <a:extLst>
              <a:ext uri="{FF2B5EF4-FFF2-40B4-BE49-F238E27FC236}">
                <a16:creationId xmlns:a16="http://schemas.microsoft.com/office/drawing/2014/main" id="{3799AAF0-7B0B-2176-C8C9-5D1E542C79F2}"/>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l="19563" r="11579" b="1"/>
          <a:stretch/>
        </p:blipFill>
        <p:spPr bwMode="auto">
          <a:xfrm>
            <a:off x="5977788" y="799352"/>
            <a:ext cx="5425410" cy="525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816961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a:t>In the Country of Men, Hisham </a:t>
            </a:r>
            <a:r>
              <a:rPr lang="en-US" dirty="0" err="1"/>
              <a:t>Matar</a:t>
            </a:r>
            <a:endParaRPr lang="en-US" dirty="0"/>
          </a:p>
          <a:p>
            <a:r>
              <a:rPr lang="en-US" dirty="0"/>
              <a:t>The Return: Fathers, Sons and the Land in Between, Hisham </a:t>
            </a:r>
            <a:r>
              <a:rPr lang="en-US" dirty="0" err="1"/>
              <a:t>Matar</a:t>
            </a:r>
            <a:endParaRPr lang="en-US" dirty="0"/>
          </a:p>
        </p:txBody>
      </p:sp>
      <p:sp>
        <p:nvSpPr>
          <p:cNvPr id="4" name="Content Placeholder 3">
            <a:extLst>
              <a:ext uri="{FF2B5EF4-FFF2-40B4-BE49-F238E27FC236}">
                <a16:creationId xmlns:a16="http://schemas.microsoft.com/office/drawing/2014/main" id="{F289D9C3-0258-4916-86CC-9492CE5F307C}"/>
              </a:ext>
            </a:extLst>
          </p:cNvPr>
          <p:cNvSpPr>
            <a:spLocks noGrp="1"/>
          </p:cNvSpPr>
          <p:nvPr>
            <p:ph sz="half" idx="2"/>
          </p:nvPr>
        </p:nvSpPr>
        <p:spPr/>
        <p:txBody>
          <a:bodyPr/>
          <a:lstStyle/>
          <a:p>
            <a:r>
              <a:rPr lang="en-US" dirty="0"/>
              <a:t>The Tiger of Tripoli</a:t>
            </a:r>
          </a:p>
          <a:p>
            <a:r>
              <a:rPr lang="en-US" dirty="0"/>
              <a:t>The Magic Gate</a:t>
            </a:r>
          </a:p>
          <a:p>
            <a:r>
              <a:rPr lang="en-US" dirty="0" err="1"/>
              <a:t>Anaze</a:t>
            </a:r>
            <a:r>
              <a:rPr lang="en-US" dirty="0"/>
              <a:t> the Spider</a:t>
            </a:r>
          </a:p>
          <a:p>
            <a:r>
              <a:rPr lang="en-US" dirty="0" err="1"/>
              <a:t>Bouboune’s</a:t>
            </a:r>
            <a:r>
              <a:rPr lang="en-US" dirty="0"/>
              <a:t> Journey</a:t>
            </a:r>
          </a:p>
          <a:p>
            <a:r>
              <a:rPr lang="en-US" dirty="0"/>
              <a:t>The City of Peace</a:t>
            </a:r>
          </a:p>
          <a:p>
            <a:r>
              <a:rPr lang="en-US" dirty="0"/>
              <a:t>^^Use the following website to access these stories! </a:t>
            </a:r>
            <a:r>
              <a:rPr lang="en-US" dirty="0">
                <a:hlinkClick r:id="rId2"/>
              </a:rPr>
              <a:t>https://www.kitabna.org/our-stories-our-libya.html</a:t>
            </a:r>
            <a:r>
              <a:rPr lang="en-US" dirty="0"/>
              <a:t> </a:t>
            </a:r>
          </a:p>
        </p:txBody>
      </p:sp>
    </p:spTree>
    <p:extLst>
      <p:ext uri="{BB962C8B-B14F-4D97-AF65-F5344CB8AC3E}">
        <p14:creationId xmlns:p14="http://schemas.microsoft.com/office/powerpoint/2010/main" val="74226785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338" name="Picture 2" descr="Libya houses hi-res stock photography and images - Alamy">
            <a:extLst>
              <a:ext uri="{FF2B5EF4-FFF2-40B4-BE49-F238E27FC236}">
                <a16:creationId xmlns:a16="http://schemas.microsoft.com/office/drawing/2014/main" id="{C64A88A5-F48C-9496-0893-5E22799A9152}"/>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8599" b="5643"/>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14343" name="Down Arrow 7">
            <a:extLst>
              <a:ext uri="{FF2B5EF4-FFF2-40B4-BE49-F238E27FC236}">
                <a16:creationId xmlns:a16="http://schemas.microsoft.com/office/drawing/2014/main" id="{B547373F-AF2E-4907-B442-9F902B387F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0100" y="-4763"/>
            <a:ext cx="3333749" cy="3338514"/>
          </a:xfrm>
          <a:prstGeom prst="downArrow">
            <a:avLst>
              <a:gd name="adj1" fmla="val 100000"/>
              <a:gd name="adj2" fmla="val 26890"/>
            </a:avLst>
          </a:prstGeom>
          <a:solidFill>
            <a:schemeClr val="tx1">
              <a:lumMod val="85000"/>
              <a:lumOff val="15000"/>
            </a:scheme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1028700" y="190501"/>
            <a:ext cx="2886075" cy="2486024"/>
          </a:xfrm>
          <a:noFill/>
        </p:spPr>
        <p:txBody>
          <a:bodyPr vert="horz" lIns="91440" tIns="45720" rIns="91440" bIns="45720" rtlCol="0" anchor="ctr">
            <a:normAutofit/>
          </a:bodyPr>
          <a:lstStyle/>
          <a:p>
            <a:pPr algn="ctr"/>
            <a:r>
              <a:rPr lang="en-US" sz="3600">
                <a:solidFill>
                  <a:schemeClr val="bg1"/>
                </a:solidFill>
              </a:rPr>
              <a:t>Homes</a:t>
            </a:r>
          </a:p>
        </p:txBody>
      </p:sp>
    </p:spTree>
    <p:extLst>
      <p:ext uri="{BB962C8B-B14F-4D97-AF65-F5344CB8AC3E}">
        <p14:creationId xmlns:p14="http://schemas.microsoft.com/office/powerpoint/2010/main" val="24285100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75" name="Rectangle 7174">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0" name="Picture 2">
            <a:extLst>
              <a:ext uri="{FF2B5EF4-FFF2-40B4-BE49-F238E27FC236}">
                <a16:creationId xmlns:a16="http://schemas.microsoft.com/office/drawing/2014/main" id="{1ED6A119-4DB6-95A1-3C09-BD64EC1F0FB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5884" r="-1" b="-1"/>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7177" name="Rectangle 7176">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2F3C2AB-906B-6CDE-1BA3-700BBA22BD59}"/>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The Saadian Tombs</a:t>
            </a:r>
          </a:p>
        </p:txBody>
      </p:sp>
      <p:sp>
        <p:nvSpPr>
          <p:cNvPr id="3" name="Content Placeholder 2">
            <a:extLst>
              <a:ext uri="{FF2B5EF4-FFF2-40B4-BE49-F238E27FC236}">
                <a16:creationId xmlns:a16="http://schemas.microsoft.com/office/drawing/2014/main" id="{AEE84889-52B1-9B2F-F83E-F20DA9E7EC6C}"/>
              </a:ext>
            </a:extLst>
          </p:cNvPr>
          <p:cNvSpPr>
            <a:spLocks noGrp="1"/>
          </p:cNvSpPr>
          <p:nvPr>
            <p:ph sz="half" idx="1"/>
          </p:nvPr>
        </p:nvSpPr>
        <p:spPr>
          <a:xfrm>
            <a:off x="7531610" y="2434201"/>
            <a:ext cx="3822189" cy="3742762"/>
          </a:xfrm>
        </p:spPr>
        <p:txBody>
          <a:bodyPr vert="horz" lIns="91440" tIns="45720" rIns="91440" bIns="45720" rtlCol="0">
            <a:normAutofit/>
          </a:bodyPr>
          <a:lstStyle/>
          <a:p>
            <a:r>
              <a:rPr lang="en-US" sz="2000"/>
              <a:t>Around 60 rulers of the Saadi Dynasty are buried here.  It is well preserved because it had been sealed off for many years by Sultan Moulay Ismail.</a:t>
            </a:r>
          </a:p>
        </p:txBody>
      </p:sp>
    </p:spTree>
    <p:extLst>
      <p:ext uri="{BB962C8B-B14F-4D97-AF65-F5344CB8AC3E}">
        <p14:creationId xmlns:p14="http://schemas.microsoft.com/office/powerpoint/2010/main" val="11392327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p:txBody>
          <a:bodyPr/>
          <a:lstStyle/>
          <a:p>
            <a:r>
              <a:rPr lang="en-US" dirty="0"/>
              <a:t>Festivals and Holidays</a:t>
            </a:r>
          </a:p>
        </p:txBody>
      </p:sp>
      <p:sp>
        <p:nvSpPr>
          <p:cNvPr id="4" name="Content Placeholder 3">
            <a:extLst>
              <a:ext uri="{FF2B5EF4-FFF2-40B4-BE49-F238E27FC236}">
                <a16:creationId xmlns:a16="http://schemas.microsoft.com/office/drawing/2014/main" id="{D355CBC6-D2B8-42FA-B42B-EEA5397A76BB}"/>
              </a:ext>
            </a:extLst>
          </p:cNvPr>
          <p:cNvSpPr>
            <a:spLocks noGrp="1"/>
          </p:cNvSpPr>
          <p:nvPr>
            <p:ph sz="half" idx="2"/>
          </p:nvPr>
        </p:nvSpPr>
        <p:spPr/>
        <p:txBody>
          <a:bodyPr/>
          <a:lstStyle/>
          <a:p>
            <a:r>
              <a:rPr lang="en-US" dirty="0"/>
              <a:t>Muslim holidays</a:t>
            </a:r>
          </a:p>
          <a:p>
            <a:pPr marL="0" indent="0">
              <a:buNone/>
            </a:pPr>
            <a:endParaRPr lang="en-US" dirty="0"/>
          </a:p>
        </p:txBody>
      </p:sp>
      <p:pic>
        <p:nvPicPr>
          <p:cNvPr id="13314" name="Picture 2" descr="Festivals in Libya">
            <a:extLst>
              <a:ext uri="{FF2B5EF4-FFF2-40B4-BE49-F238E27FC236}">
                <a16:creationId xmlns:a16="http://schemas.microsoft.com/office/drawing/2014/main" id="{7B231EAB-AC73-4A95-1DB0-0078D3E34AB7}"/>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838200" y="2700863"/>
            <a:ext cx="5181600" cy="26008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899629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410077013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3" name="Rectangle 1032">
            <a:extLst>
              <a:ext uri="{FF2B5EF4-FFF2-40B4-BE49-F238E27FC236}">
                <a16:creationId xmlns:a16="http://schemas.microsoft.com/office/drawing/2014/main" id="{27BDFED6-6E33-4606-AFE2-886ADB1C01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descr="Sudan and South Sudan Map and Satellite Image">
            <a:extLst>
              <a:ext uri="{FF2B5EF4-FFF2-40B4-BE49-F238E27FC236}">
                <a16:creationId xmlns:a16="http://schemas.microsoft.com/office/drawing/2014/main" id="{6D123D7C-EB56-5E80-271D-26B7589E6520}"/>
              </a:ext>
            </a:extLst>
          </p:cNvPr>
          <p:cNvPicPr>
            <a:picLocks noChangeAspect="1" noChangeArrowheads="1"/>
          </p:cNvPicPr>
          <p:nvPr/>
        </p:nvPicPr>
        <p:blipFill rotWithShape="1">
          <a:blip r:embed="rId2">
            <a:alphaModFix/>
            <a:extLst>
              <a:ext uri="{28A0092B-C50C-407E-A947-70E740481C1C}">
                <a14:useLocalDpi xmlns:a14="http://schemas.microsoft.com/office/drawing/2010/main" val="0"/>
              </a:ext>
            </a:extLst>
          </a:blip>
          <a:srcRect t="28441" r="-1" b="30113"/>
          <a:stretch/>
        </p:blipFill>
        <p:spPr bwMode="auto">
          <a:xfrm>
            <a:off x="4547937" y="-5"/>
            <a:ext cx="7644062" cy="368140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he Flag of Sudan: History, Meaning, and Symbolism - AZ Animals">
            <a:extLst>
              <a:ext uri="{FF2B5EF4-FFF2-40B4-BE49-F238E27FC236}">
                <a16:creationId xmlns:a16="http://schemas.microsoft.com/office/drawing/2014/main" id="{0202C64D-D49C-E2A0-D282-5B9DD81D9F4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8397" r="-1" b="7724"/>
          <a:stretch/>
        </p:blipFill>
        <p:spPr bwMode="auto">
          <a:xfrm>
            <a:off x="4547938" y="3681409"/>
            <a:ext cx="7644062" cy="3176595"/>
          </a:xfrm>
          <a:prstGeom prst="rect">
            <a:avLst/>
          </a:prstGeom>
          <a:noFill/>
          <a:extLst>
            <a:ext uri="{909E8E84-426E-40DD-AFC4-6F175D3DCCD1}">
              <a14:hiddenFill xmlns:a14="http://schemas.microsoft.com/office/drawing/2010/main">
                <a:solidFill>
                  <a:srgbClr val="FFFFFF"/>
                </a:solidFill>
              </a14:hiddenFill>
            </a:ext>
          </a:extLst>
        </p:spPr>
      </p:pic>
      <p:sp>
        <p:nvSpPr>
          <p:cNvPr id="1035" name="Rectangle 1034">
            <a:extLst>
              <a:ext uri="{FF2B5EF4-FFF2-40B4-BE49-F238E27FC236}">
                <a16:creationId xmlns:a16="http://schemas.microsoft.com/office/drawing/2014/main" id="{890DEF05-784E-4B61-89E4-04C4ECF4E5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36000">
                <a:schemeClr val="tx1">
                  <a:lumMod val="95000"/>
                  <a:lumOff val="5000"/>
                </a:schemeClr>
              </a:gs>
              <a:gs pos="81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838200" y="1115219"/>
            <a:ext cx="5395912" cy="2387600"/>
          </a:xfrm>
        </p:spPr>
        <p:txBody>
          <a:bodyPr>
            <a:normAutofit/>
          </a:bodyPr>
          <a:lstStyle/>
          <a:p>
            <a:pPr algn="l"/>
            <a:r>
              <a:rPr lang="en-US" sz="5000">
                <a:solidFill>
                  <a:schemeClr val="bg1"/>
                </a:solidFill>
              </a:rPr>
              <a:t>Sudan</a:t>
            </a: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838200" y="3902075"/>
            <a:ext cx="5395912" cy="1655762"/>
          </a:xfrm>
        </p:spPr>
        <p:txBody>
          <a:bodyPr>
            <a:normAutofit/>
          </a:bodyPr>
          <a:lstStyle/>
          <a:p>
            <a:pPr algn="l"/>
            <a:r>
              <a:rPr lang="en-US" sz="500" dirty="0">
                <a:solidFill>
                  <a:schemeClr val="bg1"/>
                </a:solidFill>
              </a:rPr>
              <a:t>Things We Will Learn:</a:t>
            </a:r>
          </a:p>
          <a:p>
            <a:pPr algn="l"/>
            <a:r>
              <a:rPr lang="en-US" sz="500" dirty="0">
                <a:solidFill>
                  <a:schemeClr val="bg1"/>
                </a:solidFill>
              </a:rPr>
              <a:t>Geography</a:t>
            </a:r>
          </a:p>
          <a:p>
            <a:pPr algn="l"/>
            <a:r>
              <a:rPr lang="en-US" sz="500" dirty="0">
                <a:solidFill>
                  <a:schemeClr val="bg1"/>
                </a:solidFill>
              </a:rPr>
              <a:t>Language</a:t>
            </a:r>
          </a:p>
          <a:p>
            <a:pPr algn="l"/>
            <a:r>
              <a:rPr lang="en-US" sz="500" dirty="0">
                <a:solidFill>
                  <a:schemeClr val="bg1"/>
                </a:solidFill>
              </a:rPr>
              <a:t>Advancements for the World</a:t>
            </a:r>
          </a:p>
          <a:p>
            <a:pPr algn="l"/>
            <a:r>
              <a:rPr lang="en-US" sz="500" dirty="0">
                <a:solidFill>
                  <a:schemeClr val="bg1"/>
                </a:solidFill>
              </a:rPr>
              <a:t>History</a:t>
            </a:r>
          </a:p>
          <a:p>
            <a:pPr algn="l"/>
            <a:r>
              <a:rPr lang="en-US" sz="500" dirty="0">
                <a:solidFill>
                  <a:schemeClr val="bg1"/>
                </a:solidFill>
              </a:rPr>
              <a:t>Culture</a:t>
            </a:r>
          </a:p>
          <a:p>
            <a:pPr algn="l"/>
            <a:r>
              <a:rPr lang="en-US" sz="500" dirty="0">
                <a:solidFill>
                  <a:schemeClr val="bg1"/>
                </a:solidFill>
              </a:rPr>
              <a:t>Current Events</a:t>
            </a:r>
          </a:p>
          <a:p>
            <a:pPr algn="l"/>
            <a:endParaRPr lang="en-US" sz="500" dirty="0">
              <a:solidFill>
                <a:schemeClr val="bg1"/>
              </a:solidFill>
            </a:endParaRPr>
          </a:p>
        </p:txBody>
      </p:sp>
      <p:cxnSp>
        <p:nvCxnSpPr>
          <p:cNvPr id="1037" name="Straight Connector 1036">
            <a:extLst>
              <a:ext uri="{FF2B5EF4-FFF2-40B4-BE49-F238E27FC236}">
                <a16:creationId xmlns:a16="http://schemas.microsoft.com/office/drawing/2014/main" id="{C41BAEC7-F7B0-4224-8B18-8F74B7D87F0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3681408"/>
            <a:ext cx="1135379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688305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p:txBody>
          <a:bodyPr/>
          <a:lstStyle/>
          <a:p>
            <a:r>
              <a:rPr lang="en-US" dirty="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838200" y="1825625"/>
            <a:ext cx="3514344" cy="3632994"/>
          </a:xfrm>
        </p:spPr>
        <p:txBody>
          <a:bodyPr>
            <a:normAutofit fontScale="77500" lnSpcReduction="20000"/>
          </a:bodyPr>
          <a:lstStyle/>
          <a:p>
            <a:r>
              <a:rPr lang="en-US" dirty="0"/>
              <a:t>Capital: Khartoum</a:t>
            </a:r>
          </a:p>
          <a:p>
            <a:r>
              <a:rPr lang="en-US" dirty="0"/>
              <a:t>Language: Arabic, Nubian, Ta </a:t>
            </a:r>
            <a:r>
              <a:rPr lang="en-US" dirty="0" err="1"/>
              <a:t>Bedawie</a:t>
            </a:r>
            <a:endParaRPr lang="en-US" dirty="0"/>
          </a:p>
          <a:p>
            <a:r>
              <a:rPr lang="en-US" dirty="0"/>
              <a:t>Exports: Oil, Cotton, Sesame, livestock</a:t>
            </a:r>
          </a:p>
          <a:p>
            <a:r>
              <a:rPr lang="en-US" dirty="0"/>
              <a:t>Fun Facts: Has more pyramids than Egypt, was once the largest country in Africa, home to Kush and an underwater research center.  One of the Great Green Wall countries. </a:t>
            </a:r>
          </a:p>
        </p:txBody>
      </p:sp>
      <p:pic>
        <p:nvPicPr>
          <p:cNvPr id="2050" name="Picture 2" descr="The beauty of Sudan 🇸🇩 you hardly see on tv Africa - YouTube">
            <a:extLst>
              <a:ext uri="{FF2B5EF4-FFF2-40B4-BE49-F238E27FC236}">
                <a16:creationId xmlns:a16="http://schemas.microsoft.com/office/drawing/2014/main" id="{1C5B1FC0-F01B-F64E-8019-4B77EB08FB5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543969"/>
            <a:ext cx="5181600" cy="2914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764315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9" name="Rectangle 1030">
            <a:extLst>
              <a:ext uri="{FF2B5EF4-FFF2-40B4-BE49-F238E27FC236}">
                <a16:creationId xmlns:a16="http://schemas.microsoft.com/office/drawing/2014/main" id="{8F90786E-B72D-4C32-BDCE-A170B00782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40" name="Rectangle 1032">
            <a:extLst>
              <a:ext uri="{FF2B5EF4-FFF2-40B4-BE49-F238E27FC236}">
                <a16:creationId xmlns:a16="http://schemas.microsoft.com/office/drawing/2014/main" id="{5E46F2E7-848F-4A6C-A098-4764FDEA77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026" name="Picture 2" descr="The Great Green Wall in Africa - Videos from The Weather Channel">
            <a:extLst>
              <a:ext uri="{FF2B5EF4-FFF2-40B4-BE49-F238E27FC236}">
                <a16:creationId xmlns:a16="http://schemas.microsoft.com/office/drawing/2014/main" id="{8462FA73-BB52-6D07-382F-A263A335FF3F}"/>
              </a:ext>
            </a:extLst>
          </p:cNvPr>
          <p:cNvPicPr>
            <a:picLocks noGrp="1" noChangeAspect="1" noChangeArrowheads="1"/>
          </p:cNvPicPr>
          <p:nvPr>
            <p:ph sz="half" idx="2"/>
          </p:nvPr>
        </p:nvPicPr>
        <p:blipFill rotWithShape="1">
          <a:blip r:embed="rId2">
            <a:alphaModFix amt="60000"/>
            <a:extLst>
              <a:ext uri="{28A0092B-C50C-407E-A947-70E740481C1C}">
                <a14:useLocalDpi xmlns:a14="http://schemas.microsoft.com/office/drawing/2010/main" val="0"/>
              </a:ext>
            </a:extLst>
          </a:blip>
          <a:srcRect/>
          <a:stretch/>
        </p:blipFill>
        <p:spPr bwMode="auto">
          <a:xfrm>
            <a:off x="-1" y="10"/>
            <a:ext cx="12192001"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9CC2B984-F3BE-7F33-540D-2B0D6CE7CB33}"/>
              </a:ext>
            </a:extLst>
          </p:cNvPr>
          <p:cNvSpPr>
            <a:spLocks noGrp="1"/>
          </p:cNvSpPr>
          <p:nvPr>
            <p:ph type="title"/>
          </p:nvPr>
        </p:nvSpPr>
        <p:spPr>
          <a:xfrm>
            <a:off x="838199" y="1671570"/>
            <a:ext cx="5155261" cy="4072044"/>
          </a:xfrm>
        </p:spPr>
        <p:txBody>
          <a:bodyPr vert="horz" lIns="91440" tIns="45720" rIns="91440" bIns="45720" rtlCol="0" anchor="t">
            <a:normAutofit/>
          </a:bodyPr>
          <a:lstStyle/>
          <a:p>
            <a:r>
              <a:rPr lang="en-US">
                <a:solidFill>
                  <a:srgbClr val="FFFFFF"/>
                </a:solidFill>
              </a:rPr>
              <a:t>Great Green Wall</a:t>
            </a:r>
          </a:p>
        </p:txBody>
      </p:sp>
      <p:sp>
        <p:nvSpPr>
          <p:cNvPr id="3" name="Content Placeholder 2">
            <a:extLst>
              <a:ext uri="{FF2B5EF4-FFF2-40B4-BE49-F238E27FC236}">
                <a16:creationId xmlns:a16="http://schemas.microsoft.com/office/drawing/2014/main" id="{ED091905-7D54-A4E7-7B79-4F8FD47536FC}"/>
              </a:ext>
            </a:extLst>
          </p:cNvPr>
          <p:cNvSpPr>
            <a:spLocks noGrp="1"/>
          </p:cNvSpPr>
          <p:nvPr>
            <p:ph sz="half" idx="1"/>
          </p:nvPr>
        </p:nvSpPr>
        <p:spPr>
          <a:xfrm>
            <a:off x="-214814" y="5379152"/>
            <a:ext cx="5170861" cy="4072043"/>
          </a:xfrm>
        </p:spPr>
        <p:txBody>
          <a:bodyPr vert="horz" lIns="91440" tIns="45720" rIns="91440" bIns="45720" rtlCol="0">
            <a:normAutofit/>
          </a:bodyPr>
          <a:lstStyle/>
          <a:p>
            <a:r>
              <a:rPr lang="en-US" sz="2000" dirty="0">
                <a:solidFill>
                  <a:srgbClr val="FFFFFF"/>
                </a:solidFill>
              </a:rPr>
              <a:t>Burkina Faso, Chad, </a:t>
            </a:r>
            <a:r>
              <a:rPr lang="en-US" sz="2000" dirty="0" err="1">
                <a:solidFill>
                  <a:srgbClr val="FFFFFF"/>
                </a:solidFill>
              </a:rPr>
              <a:t>Djubouti</a:t>
            </a:r>
            <a:r>
              <a:rPr lang="en-US" sz="2000" dirty="0">
                <a:solidFill>
                  <a:srgbClr val="FFFFFF"/>
                </a:solidFill>
              </a:rPr>
              <a:t>, Eritrea, Ethiopia, Mali, Mauritania, Niger, Nigeria and Senegal, with Sudan, started an initiative in 2007 to plant a wall of trees 4970 miles long!</a:t>
            </a:r>
          </a:p>
        </p:txBody>
      </p:sp>
    </p:spTree>
    <p:extLst>
      <p:ext uri="{BB962C8B-B14F-4D97-AF65-F5344CB8AC3E}">
        <p14:creationId xmlns:p14="http://schemas.microsoft.com/office/powerpoint/2010/main" val="182395186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55" name="Rectangle 2054">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978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9093496" y="618681"/>
            <a:ext cx="2613872" cy="4794567"/>
          </a:xfrm>
        </p:spPr>
        <p:txBody>
          <a:bodyPr vert="horz" lIns="91440" tIns="45720" rIns="91440" bIns="45720" rtlCol="0" anchor="ctr">
            <a:normAutofit/>
          </a:bodyPr>
          <a:lstStyle/>
          <a:p>
            <a:r>
              <a:rPr lang="en-US" sz="3600">
                <a:solidFill>
                  <a:srgbClr val="FFFFFF"/>
                </a:solidFill>
              </a:rPr>
              <a:t>Country on Map</a:t>
            </a:r>
          </a:p>
        </p:txBody>
      </p:sp>
      <p:sp>
        <p:nvSpPr>
          <p:cNvPr id="2057"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Sudan | History, Map, Area, Population, Religion, &amp; Facts | Britannica">
            <a:extLst>
              <a:ext uri="{FF2B5EF4-FFF2-40B4-BE49-F238E27FC236}">
                <a16:creationId xmlns:a16="http://schemas.microsoft.com/office/drawing/2014/main" id="{ED102656-FE3A-A414-41D4-D2ACAEA57C64}"/>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8227" r="7851" b="1"/>
          <a:stretch/>
        </p:blipFill>
        <p:spPr bwMode="auto">
          <a:xfrm>
            <a:off x="976251" y="942538"/>
            <a:ext cx="7163222" cy="4808332"/>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479774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Country Geography</a:t>
            </a:r>
          </a:p>
        </p:txBody>
      </p:sp>
      <p:sp>
        <p:nvSpPr>
          <p:cNvPr id="308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dirty="0">
                <a:sym typeface="Wingdings" panose="05000000000000000000" pitchFamily="2" charset="2"/>
              </a:rPr>
              <a:t>Longitude and Latitude: 15N, 30E</a:t>
            </a:r>
          </a:p>
          <a:p>
            <a:r>
              <a:rPr lang="en-US" sz="2200" dirty="0">
                <a:sym typeface="Wingdings" panose="05000000000000000000" pitchFamily="2" charset="2"/>
              </a:rPr>
              <a:t>Major Mountains, Rivers and Other Geographic sites: </a:t>
            </a:r>
            <a:r>
              <a:rPr lang="en-US" sz="2200" dirty="0" err="1">
                <a:sym typeface="Wingdings" panose="05000000000000000000" pitchFamily="2" charset="2"/>
              </a:rPr>
              <a:t>Kirsin</a:t>
            </a:r>
            <a:r>
              <a:rPr lang="en-US" sz="2200" dirty="0">
                <a:sym typeface="Wingdings" panose="05000000000000000000" pitchFamily="2" charset="2"/>
              </a:rPr>
              <a:t> Tonga in Southern Darfur, Nile River, White Nile, Blue Nile, Lake Nasser (shared with Egypt).  </a:t>
            </a:r>
            <a:endParaRPr lang="en-US" sz="2200" dirty="0"/>
          </a:p>
        </p:txBody>
      </p:sp>
      <p:pic>
        <p:nvPicPr>
          <p:cNvPr id="3074" name="Picture 2" descr="Topographic Map of Sudan - Nations Online Project">
            <a:extLst>
              <a:ext uri="{FF2B5EF4-FFF2-40B4-BE49-F238E27FC236}">
                <a16:creationId xmlns:a16="http://schemas.microsoft.com/office/drawing/2014/main" id="{4D98338B-3890-D273-A2B2-34471989038A}"/>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6382" r="1" b="7380"/>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191176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5" name="Rectangle 4104">
            <a:extLst>
              <a:ext uri="{FF2B5EF4-FFF2-40B4-BE49-F238E27FC236}">
                <a16:creationId xmlns:a16="http://schemas.microsoft.com/office/drawing/2014/main" id="{D2B783EE-0239-4717-BBEA-8C9EAC61C8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8955498-009F-096E-32CB-C5D79100A09E}"/>
              </a:ext>
            </a:extLst>
          </p:cNvPr>
          <p:cNvSpPr>
            <a:spLocks noGrp="1"/>
          </p:cNvSpPr>
          <p:nvPr>
            <p:ph type="title"/>
          </p:nvPr>
        </p:nvSpPr>
        <p:spPr>
          <a:xfrm>
            <a:off x="838201" y="345810"/>
            <a:ext cx="5120561" cy="1325563"/>
          </a:xfrm>
        </p:spPr>
        <p:txBody>
          <a:bodyPr vert="horz" lIns="91440" tIns="45720" rIns="91440" bIns="45720" rtlCol="0" anchor="ctr">
            <a:normAutofit/>
          </a:bodyPr>
          <a:lstStyle/>
          <a:p>
            <a:r>
              <a:rPr lang="en-US" kern="1200">
                <a:solidFill>
                  <a:schemeClr val="tx1"/>
                </a:solidFill>
                <a:latin typeface="+mj-lt"/>
                <a:ea typeface="+mj-ea"/>
                <a:cs typeface="+mj-cs"/>
              </a:rPr>
              <a:t>The Niles</a:t>
            </a:r>
          </a:p>
        </p:txBody>
      </p:sp>
      <p:sp>
        <p:nvSpPr>
          <p:cNvPr id="3" name="Content Placeholder 2">
            <a:extLst>
              <a:ext uri="{FF2B5EF4-FFF2-40B4-BE49-F238E27FC236}">
                <a16:creationId xmlns:a16="http://schemas.microsoft.com/office/drawing/2014/main" id="{201F10BF-8835-8427-66EF-4F4C6C4ED641}"/>
              </a:ext>
            </a:extLst>
          </p:cNvPr>
          <p:cNvSpPr>
            <a:spLocks noGrp="1"/>
          </p:cNvSpPr>
          <p:nvPr>
            <p:ph sz="half" idx="1"/>
          </p:nvPr>
        </p:nvSpPr>
        <p:spPr>
          <a:xfrm>
            <a:off x="838201" y="1825625"/>
            <a:ext cx="5092194" cy="4351338"/>
          </a:xfrm>
        </p:spPr>
        <p:txBody>
          <a:bodyPr vert="horz" lIns="91440" tIns="45720" rIns="91440" bIns="45720" rtlCol="0">
            <a:normAutofit/>
          </a:bodyPr>
          <a:lstStyle/>
          <a:p>
            <a:r>
              <a:rPr lang="en-US" sz="2400"/>
              <a:t>The White Nile starts at Lake Victoria in Tanzania, and flows north until it reaches Khartoum in Sudan.  There, it meets with the Blue Nile. </a:t>
            </a:r>
          </a:p>
          <a:p>
            <a:r>
              <a:rPr lang="en-US" sz="2400"/>
              <a:t> The Blue Nile starts in the highlands of Ethiopia and Eritrea, it picks up black sediment on its way to Khartoum.  </a:t>
            </a:r>
          </a:p>
          <a:p>
            <a:r>
              <a:rPr lang="en-US" sz="2400"/>
              <a:t> The Atbara River joins the Nile as it’s last tributary at the town of Atbarah, Sudan.  </a:t>
            </a:r>
          </a:p>
        </p:txBody>
      </p:sp>
      <p:sp>
        <p:nvSpPr>
          <p:cNvPr id="4107" name="Oval 4106">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20569" y="1364732"/>
            <a:ext cx="947488" cy="9217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4100" name="Picture 4" descr="International experts analyze impacts of Ethiopian dam | MIT News |  Massachusetts Institute of Technology">
            <a:extLst>
              <a:ext uri="{FF2B5EF4-FFF2-40B4-BE49-F238E27FC236}">
                <a16:creationId xmlns:a16="http://schemas.microsoft.com/office/drawing/2014/main" id="{316DB1F4-9D2E-C10C-BD27-3CA1C502A7A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707" r="16949" b="-1"/>
          <a:stretch/>
        </p:blipFill>
        <p:spPr bwMode="auto">
          <a:xfrm>
            <a:off x="7901259" y="2727729"/>
            <a:ext cx="4290741" cy="4130271"/>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a:noFill/>
          <a:extLst>
            <a:ext uri="{909E8E84-426E-40DD-AFC4-6F175D3DCCD1}">
              <a14:hiddenFill xmlns:a14="http://schemas.microsoft.com/office/drawing/2010/main">
                <a:solidFill>
                  <a:srgbClr val="FFFFFF"/>
                </a:solidFill>
              </a14:hiddenFill>
            </a:ext>
          </a:extLst>
        </p:spPr>
      </p:pic>
      <p:sp>
        <p:nvSpPr>
          <p:cNvPr id="4109" name="Arc 4108">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4759070" flipV="1">
            <a:off x="6034138" y="-673140"/>
            <a:ext cx="4021193" cy="4021193"/>
          </a:xfrm>
          <a:prstGeom prst="arc">
            <a:avLst>
              <a:gd name="adj1" fmla="val 16200000"/>
              <a:gd name="adj2" fmla="val 20093138"/>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4098" name="Picture 2" descr="Blue Nile - New World Encyclopedia">
            <a:extLst>
              <a:ext uri="{FF2B5EF4-FFF2-40B4-BE49-F238E27FC236}">
                <a16:creationId xmlns:a16="http://schemas.microsoft.com/office/drawing/2014/main" id="{42AE21A8-5BCF-F2FB-4C24-D075789561F1}"/>
              </a:ext>
            </a:extLst>
          </p:cNvPr>
          <p:cNvPicPr>
            <a:picLocks noGrp="1" noChangeAspect="1" noChangeArrowheads="1"/>
          </p:cNvPicPr>
          <p:nvPr>
            <p:ph sz="half" idx="2"/>
          </p:nvPr>
        </p:nvPicPr>
        <p:blipFill rotWithShape="1">
          <a:blip r:embed="rId3">
            <a:extLst>
              <a:ext uri="{28A0092B-C50C-407E-A947-70E740481C1C}">
                <a14:useLocalDpi xmlns:a14="http://schemas.microsoft.com/office/drawing/2010/main" val="0"/>
              </a:ext>
            </a:extLst>
          </a:blip>
          <a:srcRect r="1470" b="-2"/>
          <a:stretch/>
        </p:blipFill>
        <p:spPr bwMode="auto">
          <a:xfrm>
            <a:off x="6261607" y="1"/>
            <a:ext cx="3519312" cy="3007909"/>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635704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27" name="Rectangle 5126">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descr="Interesting Facts Related To Lake Nasser In Egypt - WorldAtlas">
            <a:extLst>
              <a:ext uri="{FF2B5EF4-FFF2-40B4-BE49-F238E27FC236}">
                <a16:creationId xmlns:a16="http://schemas.microsoft.com/office/drawing/2014/main" id="{118AEAD9-BC59-8B12-3023-9597C7FAF44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6237"/>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5129" name="Rectangle 5128">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1FD58DC-A9D6-626D-7647-7928D903E72F}"/>
              </a:ext>
            </a:extLst>
          </p:cNvPr>
          <p:cNvSpPr>
            <a:spLocks noGrp="1"/>
          </p:cNvSpPr>
          <p:nvPr>
            <p:ph type="title"/>
          </p:nvPr>
        </p:nvSpPr>
        <p:spPr>
          <a:xfrm>
            <a:off x="838200" y="365125"/>
            <a:ext cx="3822189" cy="1899912"/>
          </a:xfrm>
        </p:spPr>
        <p:txBody>
          <a:bodyPr vert="horz" lIns="91440" tIns="45720" rIns="91440" bIns="45720" rtlCol="0" anchor="ctr">
            <a:normAutofit/>
          </a:bodyPr>
          <a:lstStyle/>
          <a:p>
            <a:r>
              <a:rPr lang="en-US" sz="4000"/>
              <a:t>Lake Nasser</a:t>
            </a:r>
          </a:p>
        </p:txBody>
      </p:sp>
      <p:sp>
        <p:nvSpPr>
          <p:cNvPr id="3" name="Content Placeholder 2">
            <a:extLst>
              <a:ext uri="{FF2B5EF4-FFF2-40B4-BE49-F238E27FC236}">
                <a16:creationId xmlns:a16="http://schemas.microsoft.com/office/drawing/2014/main" id="{CEEA9795-4162-9BC8-7ABF-D72CEEF79C0C}"/>
              </a:ext>
            </a:extLst>
          </p:cNvPr>
          <p:cNvSpPr>
            <a:spLocks noGrp="1"/>
          </p:cNvSpPr>
          <p:nvPr>
            <p:ph sz="half" idx="1"/>
          </p:nvPr>
        </p:nvSpPr>
        <p:spPr>
          <a:xfrm>
            <a:off x="838200" y="2434201"/>
            <a:ext cx="3822189" cy="3742762"/>
          </a:xfrm>
        </p:spPr>
        <p:txBody>
          <a:bodyPr vert="horz" lIns="91440" tIns="45720" rIns="91440" bIns="45720" rtlCol="0">
            <a:normAutofit/>
          </a:bodyPr>
          <a:lstStyle/>
          <a:p>
            <a:r>
              <a:rPr lang="en-US" sz="2000"/>
              <a:t>The Egyptian fishing industry and hydroelectricity </a:t>
            </a:r>
          </a:p>
          <a:p>
            <a:r>
              <a:rPr lang="en-US" sz="2000"/>
              <a:t>Fresh water</a:t>
            </a:r>
          </a:p>
          <a:p>
            <a:r>
              <a:rPr lang="en-US" sz="2000"/>
              <a:t>Tourist Visit as well</a:t>
            </a:r>
          </a:p>
        </p:txBody>
      </p:sp>
    </p:spTree>
    <p:extLst>
      <p:ext uri="{BB962C8B-B14F-4D97-AF65-F5344CB8AC3E}">
        <p14:creationId xmlns:p14="http://schemas.microsoft.com/office/powerpoint/2010/main" val="297159641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E5374-F3FE-72AD-2A99-66FC791B4113}"/>
              </a:ext>
            </a:extLst>
          </p:cNvPr>
          <p:cNvSpPr>
            <a:spLocks noGrp="1"/>
          </p:cNvSpPr>
          <p:nvPr>
            <p:ph type="title"/>
          </p:nvPr>
        </p:nvSpPr>
        <p:spPr>
          <a:xfrm>
            <a:off x="481013" y="3752849"/>
            <a:ext cx="3290887" cy="2452687"/>
          </a:xfrm>
        </p:spPr>
        <p:txBody>
          <a:bodyPr vert="horz" lIns="91440" tIns="45720" rIns="91440" bIns="45720" rtlCol="0" anchor="ctr">
            <a:normAutofit/>
          </a:bodyPr>
          <a:lstStyle/>
          <a:p>
            <a:r>
              <a:rPr lang="en-US" sz="3600"/>
              <a:t>Pyramids of Mero</a:t>
            </a:r>
            <a:r>
              <a:rPr lang="en-US" sz="3600" b="0" i="0">
                <a:effectLst/>
              </a:rPr>
              <a:t>ë</a:t>
            </a:r>
            <a:endParaRPr lang="en-US" sz="3600"/>
          </a:p>
        </p:txBody>
      </p:sp>
      <p:pic>
        <p:nvPicPr>
          <p:cNvPr id="6146" name="Picture 2" descr="Pyramids of Meroë - Wikipedia">
            <a:extLst>
              <a:ext uri="{FF2B5EF4-FFF2-40B4-BE49-F238E27FC236}">
                <a16:creationId xmlns:a16="http://schemas.microsoft.com/office/drawing/2014/main" id="{B25D9FD5-00E0-6AF9-DD05-16C46E259CD0}"/>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t="13741" b="22854"/>
          <a:stretch/>
        </p:blipFill>
        <p:spPr bwMode="auto">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a:noFill/>
          <a:extLst>
            <a:ext uri="{909E8E84-426E-40DD-AFC4-6F175D3DCCD1}">
              <a14:hiddenFill xmlns:a14="http://schemas.microsoft.com/office/drawing/2010/main">
                <a:solidFill>
                  <a:srgbClr val="FFFFFF"/>
                </a:solidFill>
              </a14:hiddenFill>
            </a:ext>
          </a:extLst>
        </p:spPr>
      </p:pic>
      <p:sp>
        <p:nvSpPr>
          <p:cNvPr id="4" name="Content Placeholder 3">
            <a:extLst>
              <a:ext uri="{FF2B5EF4-FFF2-40B4-BE49-F238E27FC236}">
                <a16:creationId xmlns:a16="http://schemas.microsoft.com/office/drawing/2014/main" id="{780B4D4F-2A01-63B6-8BCB-667C0255A255}"/>
              </a:ext>
            </a:extLst>
          </p:cNvPr>
          <p:cNvSpPr>
            <a:spLocks noGrp="1"/>
          </p:cNvSpPr>
          <p:nvPr>
            <p:ph sz="half" idx="2"/>
          </p:nvPr>
        </p:nvSpPr>
        <p:spPr>
          <a:xfrm>
            <a:off x="4223982" y="3752850"/>
            <a:ext cx="7485413" cy="2452687"/>
          </a:xfrm>
        </p:spPr>
        <p:txBody>
          <a:bodyPr vert="horz" lIns="91440" tIns="45720" rIns="91440" bIns="45720" rtlCol="0" anchor="ctr">
            <a:normAutofit/>
          </a:bodyPr>
          <a:lstStyle/>
          <a:p>
            <a:r>
              <a:rPr lang="en-US" sz="1800" dirty="0"/>
              <a:t>Park of a large group of Nubian pyramids, they were built during the Kushite Kingdom.  Near a town of the same name, it has 3 royal cemeteries.  </a:t>
            </a:r>
          </a:p>
        </p:txBody>
      </p:sp>
    </p:spTree>
    <p:extLst>
      <p:ext uri="{BB962C8B-B14F-4D97-AF65-F5344CB8AC3E}">
        <p14:creationId xmlns:p14="http://schemas.microsoft.com/office/powerpoint/2010/main" val="24179039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2872</TotalTime>
  <Words>4954</Words>
  <Application>Microsoft Office PowerPoint</Application>
  <PresentationFormat>Widescreen</PresentationFormat>
  <Paragraphs>551</Paragraphs>
  <Slides>164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164</vt:i4>
      </vt:variant>
    </vt:vector>
  </HeadingPairs>
  <TitlesOfParts>
    <vt:vector size="170" baseType="lpstr">
      <vt:lpstr>Arial</vt:lpstr>
      <vt:lpstr>Calibri</vt:lpstr>
      <vt:lpstr>Calibri Light</vt:lpstr>
      <vt:lpstr>Google Sans</vt:lpstr>
      <vt:lpstr>Roboto</vt:lpstr>
      <vt:lpstr>Office Theme</vt:lpstr>
      <vt:lpstr>Northern Africa</vt:lpstr>
      <vt:lpstr>Morocco</vt:lpstr>
      <vt:lpstr>Main Facts</vt:lpstr>
      <vt:lpstr>Country on Map</vt:lpstr>
      <vt:lpstr>Country Geography</vt:lpstr>
      <vt:lpstr>Sahara Desert</vt:lpstr>
      <vt:lpstr>Citadel of Ait Ben Haddou</vt:lpstr>
      <vt:lpstr>Volubilis</vt:lpstr>
      <vt:lpstr>The Saadian Tombs</vt:lpstr>
      <vt:lpstr>Climate and Weather</vt:lpstr>
      <vt:lpstr>Animals</vt:lpstr>
      <vt:lpstr>Sand Cat</vt:lpstr>
      <vt:lpstr>Plants</vt:lpstr>
      <vt:lpstr>Conveniently Located.</vt:lpstr>
      <vt:lpstr>Idris</vt:lpstr>
      <vt:lpstr>Some other Dynasties </vt:lpstr>
      <vt:lpstr>Europeans</vt:lpstr>
      <vt:lpstr>The 1900s</vt:lpstr>
      <vt:lpstr>Government</vt:lpstr>
      <vt:lpstr>Currency</vt:lpstr>
      <vt:lpstr>Religion</vt:lpstr>
      <vt:lpstr>Advancements</vt:lpstr>
      <vt:lpstr>People of Note</vt:lpstr>
      <vt:lpstr>Etiquette</vt:lpstr>
      <vt:lpstr>Fashion</vt:lpstr>
      <vt:lpstr>Sports</vt:lpstr>
      <vt:lpstr>Food</vt:lpstr>
      <vt:lpstr>Music</vt:lpstr>
      <vt:lpstr>Art</vt:lpstr>
      <vt:lpstr>Literature</vt:lpstr>
      <vt:lpstr>Homes</vt:lpstr>
      <vt:lpstr>Festivals and Holidays</vt:lpstr>
      <vt:lpstr>Current Events</vt:lpstr>
      <vt:lpstr>Algeria</vt:lpstr>
      <vt:lpstr>Main Facts</vt:lpstr>
      <vt:lpstr>Djamaa El Djazair Mosque</vt:lpstr>
      <vt:lpstr>Tipaza</vt:lpstr>
      <vt:lpstr>Country on Map</vt:lpstr>
      <vt:lpstr>Country Geography</vt:lpstr>
      <vt:lpstr>Atlas Mountains</vt:lpstr>
      <vt:lpstr>Climate and Weather</vt:lpstr>
      <vt:lpstr>Animals</vt:lpstr>
      <vt:lpstr>Macaca Sylvanus</vt:lpstr>
      <vt:lpstr>Plants</vt:lpstr>
      <vt:lpstr>Numidia</vt:lpstr>
      <vt:lpstr>The Other Important Empires</vt:lpstr>
      <vt:lpstr>Move Over For France</vt:lpstr>
      <vt:lpstr>Fighting For Rights </vt:lpstr>
      <vt:lpstr>Government</vt:lpstr>
      <vt:lpstr>Currency</vt:lpstr>
      <vt:lpstr>Religion</vt:lpstr>
      <vt:lpstr>People of Note</vt:lpstr>
      <vt:lpstr>Customs</vt:lpstr>
      <vt:lpstr>Fashion</vt:lpstr>
      <vt:lpstr>Sports</vt:lpstr>
      <vt:lpstr>Food</vt:lpstr>
      <vt:lpstr>Music</vt:lpstr>
      <vt:lpstr>Art</vt:lpstr>
      <vt:lpstr>Literature</vt:lpstr>
      <vt:lpstr>Homes</vt:lpstr>
      <vt:lpstr>Festivals and Holidays</vt:lpstr>
      <vt:lpstr>Current Events</vt:lpstr>
      <vt:lpstr>Libya</vt:lpstr>
      <vt:lpstr>Main Facts</vt:lpstr>
      <vt:lpstr>Waw a Namus</vt:lpstr>
      <vt:lpstr>Cyrene</vt:lpstr>
      <vt:lpstr>Country on Map</vt:lpstr>
      <vt:lpstr>Country Geography</vt:lpstr>
      <vt:lpstr>Climate and Weather</vt:lpstr>
      <vt:lpstr>Animals</vt:lpstr>
      <vt:lpstr>Mediterranean Monk Seal</vt:lpstr>
      <vt:lpstr>Plants</vt:lpstr>
      <vt:lpstr>Old History</vt:lpstr>
      <vt:lpstr>Italy</vt:lpstr>
      <vt:lpstr>Mu’ammar Qadhafi (also spelled al-Gaddafi)</vt:lpstr>
      <vt:lpstr>Benghazi</vt:lpstr>
      <vt:lpstr>Government</vt:lpstr>
      <vt:lpstr>Currency</vt:lpstr>
      <vt:lpstr>Religion</vt:lpstr>
      <vt:lpstr>People of Note</vt:lpstr>
      <vt:lpstr>Etiquette</vt:lpstr>
      <vt:lpstr>Fashion</vt:lpstr>
      <vt:lpstr>Purdah  </vt:lpstr>
      <vt:lpstr>Sports</vt:lpstr>
      <vt:lpstr>Food</vt:lpstr>
      <vt:lpstr>Music</vt:lpstr>
      <vt:lpstr>Art</vt:lpstr>
      <vt:lpstr>Literature</vt:lpstr>
      <vt:lpstr>Homes</vt:lpstr>
      <vt:lpstr>Festivals and Holidays</vt:lpstr>
      <vt:lpstr>Current Events</vt:lpstr>
      <vt:lpstr>Sudan</vt:lpstr>
      <vt:lpstr>Main Facts</vt:lpstr>
      <vt:lpstr>Great Green Wall</vt:lpstr>
      <vt:lpstr>Country on Map</vt:lpstr>
      <vt:lpstr>Country Geography</vt:lpstr>
      <vt:lpstr>The Niles</vt:lpstr>
      <vt:lpstr>Lake Nasser</vt:lpstr>
      <vt:lpstr>Pyramids of Meroë</vt:lpstr>
      <vt:lpstr>Sanganeb National Park</vt:lpstr>
      <vt:lpstr>Climate and Weather</vt:lpstr>
      <vt:lpstr>Animals</vt:lpstr>
      <vt:lpstr>Starving Animals</vt:lpstr>
      <vt:lpstr>Plants</vt:lpstr>
      <vt:lpstr>History</vt:lpstr>
      <vt:lpstr>Independence</vt:lpstr>
      <vt:lpstr>Government</vt:lpstr>
      <vt:lpstr>Currency</vt:lpstr>
      <vt:lpstr>Religion</vt:lpstr>
      <vt:lpstr>Customs</vt:lpstr>
      <vt:lpstr>Fashion</vt:lpstr>
      <vt:lpstr>Sports</vt:lpstr>
      <vt:lpstr>Food</vt:lpstr>
      <vt:lpstr>Music</vt:lpstr>
      <vt:lpstr>Art</vt:lpstr>
      <vt:lpstr>Literature</vt:lpstr>
      <vt:lpstr>Homes</vt:lpstr>
      <vt:lpstr>Festivals and Holidays</vt:lpstr>
      <vt:lpstr>Current Events</vt:lpstr>
      <vt:lpstr>Tunisia</vt:lpstr>
      <vt:lpstr>Main Facts</vt:lpstr>
      <vt:lpstr>Country on Map</vt:lpstr>
      <vt:lpstr>Country Geography</vt:lpstr>
      <vt:lpstr>Tunis</vt:lpstr>
      <vt:lpstr>El Djem Amphitheatre</vt:lpstr>
      <vt:lpstr>Climate and Weather</vt:lpstr>
      <vt:lpstr>Animals</vt:lpstr>
      <vt:lpstr>Caracal</vt:lpstr>
      <vt:lpstr>Plants</vt:lpstr>
      <vt:lpstr>History</vt:lpstr>
      <vt:lpstr>Arabs </vt:lpstr>
      <vt:lpstr>Independence</vt:lpstr>
      <vt:lpstr>Government</vt:lpstr>
      <vt:lpstr>Currency</vt:lpstr>
      <vt:lpstr>Religion</vt:lpstr>
      <vt:lpstr>People of Note</vt:lpstr>
      <vt:lpstr>Etiquette</vt:lpstr>
      <vt:lpstr>Fashion</vt:lpstr>
      <vt:lpstr>Sports</vt:lpstr>
      <vt:lpstr>Food</vt:lpstr>
      <vt:lpstr>Music</vt:lpstr>
      <vt:lpstr>Art</vt:lpstr>
      <vt:lpstr>Literature</vt:lpstr>
      <vt:lpstr>Homes</vt:lpstr>
      <vt:lpstr>Festivals and Holidays</vt:lpstr>
      <vt:lpstr>Current Events</vt:lpstr>
      <vt:lpstr>Western Sahara</vt:lpstr>
      <vt:lpstr>Why Is It Important?</vt:lpstr>
      <vt:lpstr>The Berm</vt:lpstr>
      <vt:lpstr>Country on Map</vt:lpstr>
      <vt:lpstr>South Sudan</vt:lpstr>
      <vt:lpstr>Main Facts</vt:lpstr>
      <vt:lpstr>Country on Map</vt:lpstr>
      <vt:lpstr>Country Geography</vt:lpstr>
      <vt:lpstr>Fula Falls</vt:lpstr>
      <vt:lpstr>Bandingilo National Park</vt:lpstr>
      <vt:lpstr>Climate and Weather</vt:lpstr>
      <vt:lpstr>Animals</vt:lpstr>
      <vt:lpstr>Baboon</vt:lpstr>
      <vt:lpstr>Plants</vt:lpstr>
      <vt:lpstr>The Young Country</vt:lpstr>
      <vt:lpstr>Government</vt:lpstr>
      <vt:lpstr>Currency</vt:lpstr>
      <vt:lpstr>Religion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Northern Africa</dc:title>
  <dc:creator>Kristin Parrish</dc:creator>
  <cp:lastModifiedBy>Kristin Parrish</cp:lastModifiedBy>
  <cp:revision>11</cp:revision>
  <dcterms:created xsi:type="dcterms:W3CDTF">2020-11-14T21:20:25Z</dcterms:created>
  <dcterms:modified xsi:type="dcterms:W3CDTF">2023-07-12T18:09:08Z</dcterms:modified>
</cp:coreProperties>
</file>