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sldIdLst>
    <p:sldId id="256" r:id="rId2"/>
    <p:sldId id="257" r:id="rId3"/>
    <p:sldId id="258" r:id="rId4"/>
    <p:sldId id="259" r:id="rId5"/>
    <p:sldId id="260" r:id="rId6"/>
    <p:sldId id="388" r:id="rId7"/>
    <p:sldId id="420" r:id="rId8"/>
    <p:sldId id="421" r:id="rId9"/>
    <p:sldId id="261" r:id="rId10"/>
    <p:sldId id="262" r:id="rId11"/>
    <p:sldId id="263" r:id="rId12"/>
    <p:sldId id="264" r:id="rId13"/>
    <p:sldId id="265" r:id="rId14"/>
    <p:sldId id="389" r:id="rId15"/>
    <p:sldId id="390" r:id="rId16"/>
    <p:sldId id="391" r:id="rId17"/>
    <p:sldId id="392" r:id="rId18"/>
    <p:sldId id="279" r:id="rId19"/>
    <p:sldId id="280" r:id="rId20"/>
    <p:sldId id="266" r:id="rId21"/>
    <p:sldId id="283" r:id="rId22"/>
    <p:sldId id="268" r:id="rId23"/>
    <p:sldId id="269" r:id="rId24"/>
    <p:sldId id="270" r:id="rId25"/>
    <p:sldId id="271" r:id="rId26"/>
    <p:sldId id="272" r:id="rId27"/>
    <p:sldId id="273" r:id="rId28"/>
    <p:sldId id="281" r:id="rId29"/>
    <p:sldId id="274" r:id="rId30"/>
    <p:sldId id="275" r:id="rId31"/>
    <p:sldId id="276" r:id="rId32"/>
    <p:sldId id="284" r:id="rId33"/>
    <p:sldId id="285" r:id="rId34"/>
    <p:sldId id="286" r:id="rId35"/>
    <p:sldId id="287" r:id="rId36"/>
    <p:sldId id="396" r:id="rId37"/>
    <p:sldId id="394" r:id="rId38"/>
    <p:sldId id="288" r:id="rId39"/>
    <p:sldId id="289" r:id="rId40"/>
    <p:sldId id="290" r:id="rId41"/>
    <p:sldId id="291" r:id="rId42"/>
    <p:sldId id="292" r:id="rId43"/>
    <p:sldId id="393" r:id="rId44"/>
    <p:sldId id="395" r:id="rId45"/>
    <p:sldId id="293" r:id="rId46"/>
    <p:sldId id="294" r:id="rId47"/>
    <p:sldId id="295" r:id="rId48"/>
    <p:sldId id="297" r:id="rId49"/>
    <p:sldId id="298" r:id="rId50"/>
    <p:sldId id="299" r:id="rId51"/>
    <p:sldId id="300" r:id="rId52"/>
    <p:sldId id="301" r:id="rId53"/>
    <p:sldId id="302" r:id="rId54"/>
    <p:sldId id="303" r:id="rId55"/>
    <p:sldId id="304" r:id="rId56"/>
    <p:sldId id="305" r:id="rId57"/>
    <p:sldId id="306" r:id="rId58"/>
    <p:sldId id="307" r:id="rId59"/>
    <p:sldId id="310" r:id="rId60"/>
    <p:sldId id="311" r:id="rId61"/>
    <p:sldId id="312" r:id="rId62"/>
    <p:sldId id="397" r:id="rId63"/>
    <p:sldId id="313" r:id="rId64"/>
    <p:sldId id="398" r:id="rId65"/>
    <p:sldId id="314" r:id="rId66"/>
    <p:sldId id="315" r:id="rId67"/>
    <p:sldId id="316" r:id="rId68"/>
    <p:sldId id="317" r:id="rId69"/>
    <p:sldId id="318" r:id="rId70"/>
    <p:sldId id="399" r:id="rId71"/>
    <p:sldId id="400" r:id="rId72"/>
    <p:sldId id="319" r:id="rId73"/>
    <p:sldId id="320" r:id="rId74"/>
    <p:sldId id="321" r:id="rId75"/>
    <p:sldId id="323" r:id="rId76"/>
    <p:sldId id="324" r:id="rId77"/>
    <p:sldId id="325" r:id="rId78"/>
    <p:sldId id="326" r:id="rId79"/>
    <p:sldId id="327" r:id="rId80"/>
    <p:sldId id="328" r:id="rId81"/>
    <p:sldId id="329" r:id="rId82"/>
    <p:sldId id="330" r:id="rId83"/>
    <p:sldId id="331" r:id="rId84"/>
    <p:sldId id="332" r:id="rId85"/>
    <p:sldId id="333" r:id="rId86"/>
    <p:sldId id="336" r:id="rId87"/>
    <p:sldId id="337" r:id="rId88"/>
    <p:sldId id="338" r:id="rId89"/>
    <p:sldId id="339" r:id="rId90"/>
    <p:sldId id="401" r:id="rId91"/>
    <p:sldId id="402" r:id="rId92"/>
    <p:sldId id="340" r:id="rId93"/>
    <p:sldId id="341" r:id="rId94"/>
    <p:sldId id="342" r:id="rId95"/>
    <p:sldId id="417" r:id="rId96"/>
    <p:sldId id="343" r:id="rId97"/>
    <p:sldId id="344" r:id="rId98"/>
    <p:sldId id="403" r:id="rId99"/>
    <p:sldId id="404" r:id="rId100"/>
    <p:sldId id="405" r:id="rId101"/>
    <p:sldId id="406" r:id="rId102"/>
    <p:sldId id="407" r:id="rId103"/>
    <p:sldId id="408" r:id="rId104"/>
    <p:sldId id="409" r:id="rId105"/>
    <p:sldId id="410" r:id="rId106"/>
    <p:sldId id="411" r:id="rId107"/>
    <p:sldId id="412" r:id="rId108"/>
    <p:sldId id="413" r:id="rId109"/>
    <p:sldId id="414" r:id="rId110"/>
    <p:sldId id="415" r:id="rId111"/>
    <p:sldId id="416" r:id="rId112"/>
    <p:sldId id="345" r:id="rId113"/>
    <p:sldId id="346" r:id="rId114"/>
    <p:sldId id="347" r:id="rId115"/>
    <p:sldId id="348" r:id="rId116"/>
    <p:sldId id="349" r:id="rId117"/>
    <p:sldId id="350" r:id="rId118"/>
    <p:sldId id="351" r:id="rId119"/>
    <p:sldId id="352" r:id="rId120"/>
    <p:sldId id="353" r:id="rId121"/>
    <p:sldId id="354" r:id="rId122"/>
    <p:sldId id="355" r:id="rId123"/>
    <p:sldId id="356" r:id="rId124"/>
    <p:sldId id="357" r:id="rId125"/>
    <p:sldId id="358" r:id="rId126"/>
    <p:sldId id="359" r:id="rId127"/>
    <p:sldId id="362" r:id="rId128"/>
    <p:sldId id="363" r:id="rId129"/>
    <p:sldId id="364" r:id="rId130"/>
    <p:sldId id="365" r:id="rId131"/>
    <p:sldId id="366" r:id="rId132"/>
    <p:sldId id="367" r:id="rId133"/>
    <p:sldId id="368" r:id="rId134"/>
    <p:sldId id="369" r:id="rId135"/>
    <p:sldId id="370" r:id="rId136"/>
    <p:sldId id="419" r:id="rId137"/>
    <p:sldId id="371" r:id="rId138"/>
    <p:sldId id="372" r:id="rId139"/>
    <p:sldId id="373" r:id="rId140"/>
    <p:sldId id="375" r:id="rId141"/>
    <p:sldId id="376" r:id="rId142"/>
    <p:sldId id="377" r:id="rId143"/>
    <p:sldId id="378" r:id="rId144"/>
    <p:sldId id="379" r:id="rId145"/>
    <p:sldId id="380" r:id="rId146"/>
    <p:sldId id="381" r:id="rId147"/>
    <p:sldId id="382" r:id="rId148"/>
    <p:sldId id="383" r:id="rId149"/>
    <p:sldId id="384" r:id="rId150"/>
    <p:sldId id="385" r:id="rId1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95" autoAdjust="0"/>
    <p:restoredTop sz="94660"/>
  </p:normalViewPr>
  <p:slideViewPr>
    <p:cSldViewPr snapToGrid="0">
      <p:cViewPr varScale="1">
        <p:scale>
          <a:sx n="64" d="100"/>
          <a:sy n="64" d="100"/>
        </p:scale>
        <p:origin x="63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Graphic 1" descr="Tag=AccentColor&#10;Flavor=Light&#10;Target=Fill">
            <a:extLst>
              <a:ext uri="{FF2B5EF4-FFF2-40B4-BE49-F238E27FC236}">
                <a16:creationId xmlns:a16="http://schemas.microsoft.com/office/drawing/2014/main" id="{0D57E7FA-E8FC-45AC-868F-CDC8144939D6}"/>
              </a:ext>
            </a:extLst>
          </p:cNvPr>
          <p:cNvSpPr/>
          <p:nvPr/>
        </p:nvSpPr>
        <p:spPr>
          <a:xfrm rot="10800000" flipV="1">
            <a:off x="2599854" y="527562"/>
            <a:ext cx="6992292" cy="5102484"/>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807094A5-EB6F-441D-88F8-CD7A30C84707}"/>
              </a:ext>
            </a:extLst>
          </p:cNvPr>
          <p:cNvSpPr>
            <a:spLocks noGrp="1"/>
          </p:cNvSpPr>
          <p:nvPr>
            <p:ph type="ctrTitle"/>
          </p:nvPr>
        </p:nvSpPr>
        <p:spPr>
          <a:xfrm>
            <a:off x="1508760" y="1591056"/>
            <a:ext cx="5705856" cy="3264408"/>
          </a:xfrm>
        </p:spPr>
        <p:txBody>
          <a:bodyPr anchor="b">
            <a:normAutofit/>
          </a:bodyPr>
          <a:lstStyle>
            <a:lvl1pPr algn="l">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C7CE1E3-3929-42A6-81B7-056BD88EF353}"/>
              </a:ext>
            </a:extLst>
          </p:cNvPr>
          <p:cNvSpPr>
            <a:spLocks noGrp="1"/>
          </p:cNvSpPr>
          <p:nvPr>
            <p:ph type="subTitle" idx="1"/>
          </p:nvPr>
        </p:nvSpPr>
        <p:spPr>
          <a:xfrm>
            <a:off x="1524000" y="4928616"/>
            <a:ext cx="5705856" cy="996696"/>
          </a:xfrm>
        </p:spPr>
        <p:txBody>
          <a:bodyPr/>
          <a:lstStyle>
            <a:lvl1pPr marL="0" indent="0" algn="l">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CE951E3-0794-422C-AF76-0AD4A7FB19EB}"/>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114EBFA8-0291-4D77-A9D9-B17FC2382A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7AC4D4-C4EE-4624-A329-C608A1D5AFE1}"/>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868601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Graphic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anchor="b"/>
          <a:lstStyle>
            <a:lvl1pPr algn="ct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a:noAutofit/>
          </a:bodyPr>
          <a:lstStyle>
            <a:lvl1pPr marL="0" indent="0" algn="ctr">
              <a:buNone/>
              <a:defRPr sz="2000" cap="all"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48EA59-A1BC-48B7-9495-6D5C6035B14B}"/>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6" name="Footer Placeholder 5">
            <a:extLst>
              <a:ext uri="{FF2B5EF4-FFF2-40B4-BE49-F238E27FC236}">
                <a16:creationId xmlns:a16="http://schemas.microsoft.com/office/drawing/2014/main" id="{49F85A72-B50F-440E-AAD3-53C099F6D9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367902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C888B-58B8-4428-8B1D-4E26FC5DD5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14F67B-D516-42FA-A2CA-2DCD37CFE8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2BA5FF-4919-4FF8-9C04-06CE156B762F}"/>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CBEDA970-128E-4150-8E5A-A1B056E83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EC6CD1-EE5E-42EF-B76D-BB803BA6AB5E}"/>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618654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0C2A1B-34CA-4877-9435-D77DF3257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255E5E-4A81-44CC-8D99-F56E625D463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9CEECF-A221-4ECC-AD9C-E197D516D24C}"/>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018F41AE-0DDE-49ED-9F0C-E0E16F599A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B47FB7-77F0-4C43-B81E-D04B31C953D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34714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Shape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6030E26-A86A-417A-AA64-699AA8DD3DA5}"/>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0BAE770-8363-44CD-8A22-AB26C5C5361B}"/>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36E618F2-3B8E-4449-91E7-F8AA496093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362574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Graphic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93FB3F-D2A6-4919-B57B-C08861D46303}"/>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989049E0-6BE5-43FA-A4D4-ACAFC871A7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335820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D2A77EC9-372A-4ECA-9088-780532AF057F}"/>
              </a:ext>
            </a:extLst>
          </p:cNvPr>
          <p:cNvSpPr>
            <a:spLocks noGrp="1"/>
          </p:cNvSpPr>
          <p:nvPr>
            <p:ph type="title"/>
          </p:nvPr>
        </p:nvSpPr>
        <p:spPr/>
        <p:txBody>
          <a:bodyPr>
            <a:normAutofit/>
          </a:bodyPr>
          <a:lstStyle>
            <a:lvl1pPr>
              <a:defRPr sz="4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034240FE-0C6A-47E9-9B0A-7B3C60877372}"/>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6" name="Footer Placeholder 5">
            <a:extLst>
              <a:ext uri="{FF2B5EF4-FFF2-40B4-BE49-F238E27FC236}">
                <a16:creationId xmlns:a16="http://schemas.microsoft.com/office/drawing/2014/main" id="{8671AE1B-BB18-4C7E-AA77-3A4D401A5F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792209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Shape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AA4E5D6-7075-4584-BD43-D966F0B58E6D}"/>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8" name="Footer Placeholder 7">
            <a:extLst>
              <a:ext uri="{FF2B5EF4-FFF2-40B4-BE49-F238E27FC236}">
                <a16:creationId xmlns:a16="http://schemas.microsoft.com/office/drawing/2014/main" id="{8C38B83D-8A05-4F3C-A409-1602C96307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852841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Graphic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192825A4-268B-4301-8432-F9E9B2661AEC}"/>
              </a:ext>
            </a:extLst>
          </p:cNvPr>
          <p:cNvSpPr>
            <a:spLocks noGrp="1"/>
          </p:cNvSpPr>
          <p:nvPr>
            <p:ph type="title"/>
          </p:nvPr>
        </p:nvSpPr>
        <p:spPr>
          <a:xfrm>
            <a:off x="2843784" y="1572768"/>
            <a:ext cx="6501384" cy="4096512"/>
          </a:xfrm>
        </p:spPr>
        <p:txBody>
          <a:bodyPr>
            <a:normAutofit/>
          </a:bodyPr>
          <a:lstStyle>
            <a:lvl1pPr algn="ctr">
              <a:defRPr sz="40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33410F-8A90-47F6-BD39-4AC0E4358351}"/>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4" name="Footer Placeholder 3">
            <a:extLst>
              <a:ext uri="{FF2B5EF4-FFF2-40B4-BE49-F238E27FC236}">
                <a16:creationId xmlns:a16="http://schemas.microsoft.com/office/drawing/2014/main" id="{D1D819A9-F8DE-4E5C-AFC3-E0105ACD82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287987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1">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1940187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spTree>
      <p:nvGrpSpPr>
        <p:cNvPr id="1" name=""/>
        <p:cNvGrpSpPr/>
        <p:nvPr/>
      </p:nvGrpSpPr>
      <p:grpSpPr>
        <a:xfrm>
          <a:off x="0" y="0"/>
          <a:ext cx="0" cy="0"/>
          <a:chOff x="0" y="0"/>
          <a:chExt cx="0" cy="0"/>
        </a:xfrm>
      </p:grpSpPr>
      <p:sp>
        <p:nvSpPr>
          <p:cNvPr id="6" name="Freeform: Shape 5" descr="Mask ID=&#10;Mask position=bottom, center&#10;Mask family= brushstroke, landscape, wide">
            <a:extLst>
              <a:ext uri="{FF2B5EF4-FFF2-40B4-BE49-F238E27FC236}">
                <a16:creationId xmlns:a16="http://schemas.microsoft.com/office/drawing/2014/main" id="{736BF44D-E8DD-45FA-931D-CBCC67D57944}"/>
              </a:ext>
            </a:extLst>
          </p:cNvPr>
          <p:cNvSpPr/>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p:nvSpPr>
          <p:cNvPr id="2" name="Date Placeholder 1">
            <a:extLst>
              <a:ext uri="{FF2B5EF4-FFF2-40B4-BE49-F238E27FC236}">
                <a16:creationId xmlns:a16="http://schemas.microsoft.com/office/drawing/2014/main" id="{71C9756B-145D-4BA8-AA43-904C1E7CB86D}"/>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3" name="Footer Placeholder 2">
            <a:extLst>
              <a:ext uri="{FF2B5EF4-FFF2-40B4-BE49-F238E27FC236}">
                <a16:creationId xmlns:a16="http://schemas.microsoft.com/office/drawing/2014/main" id="{B21DB60F-139E-4C44-89AF-3F8F5EC241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2558842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Shape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endParaRPr lang="en-US">
              <a:solidFill>
                <a:schemeClr val="tx1"/>
              </a:solidFill>
            </a:endParaRPr>
          </a:p>
        </p:txBody>
      </p:sp>
      <p:sp>
        <p:nvSpPr>
          <p:cNvPr id="2" name="Title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33534F-EA91-4A50-B0F6-10D689E458EF}"/>
              </a:ext>
            </a:extLst>
          </p:cNvPr>
          <p:cNvSpPr>
            <a:spLocks noGrp="1"/>
          </p:cNvSpPr>
          <p:nvPr>
            <p:ph type="dt" sz="half" idx="10"/>
          </p:nvPr>
        </p:nvSpPr>
        <p:spPr/>
        <p:txBody>
          <a:bodyPr/>
          <a:lstStyle/>
          <a:p>
            <a:fld id="{3C04E684-10F4-4CC3-A0B9-F03AA7BE37CF}" type="datetimeFigureOut">
              <a:rPr lang="en-US" smtClean="0"/>
              <a:t>6/25/2023</a:t>
            </a:fld>
            <a:endParaRPr lang="en-US"/>
          </a:p>
        </p:txBody>
      </p:sp>
      <p:sp>
        <p:nvSpPr>
          <p:cNvPr id="6" name="Footer Placeholder 5">
            <a:extLst>
              <a:ext uri="{FF2B5EF4-FFF2-40B4-BE49-F238E27FC236}">
                <a16:creationId xmlns:a16="http://schemas.microsoft.com/office/drawing/2014/main" id="{6C20F3F7-8B4B-4015-AA9C-109D05B2F146}"/>
              </a:ext>
            </a:extLst>
          </p:cNvPr>
          <p:cNvSpPr>
            <a:spLocks noGrp="1"/>
          </p:cNvSpPr>
          <p:nvPr>
            <p:ph type="ftr" sz="quarter" idx="11"/>
          </p:nvPr>
        </p:nvSpPr>
        <p:spPr/>
        <p:txBody>
          <a:bodyPr/>
          <a:lstStyle>
            <a:lvl1pPr algn="l">
              <a:defRPr/>
            </a:lvl1pPr>
          </a:lstStyle>
          <a:p>
            <a:endParaRPr lang="en-US"/>
          </a:p>
        </p:txBody>
      </p:sp>
      <p:sp>
        <p:nvSpPr>
          <p:cNvPr id="7" name="Slide Number Placeholder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a:lstStyle/>
          <a:p>
            <a:fld id="{51845F5A-061D-4825-9AE9-D7794091C6CF}" type="slidenum">
              <a:rPr lang="en-US" smtClean="0"/>
              <a:t>‹#›</a:t>
            </a:fld>
            <a:endParaRPr lang="en-US"/>
          </a:p>
        </p:txBody>
      </p:sp>
    </p:spTree>
    <p:extLst>
      <p:ext uri="{BB962C8B-B14F-4D97-AF65-F5344CB8AC3E}">
        <p14:creationId xmlns:p14="http://schemas.microsoft.com/office/powerpoint/2010/main" val="3405257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4E684-10F4-4CC3-A0B9-F03AA7BE37CF}" type="datetimeFigureOut">
              <a:rPr lang="en-US" smtClean="0"/>
              <a:t>6/25/2023</a:t>
            </a:fld>
            <a:endParaRPr lang="en-US"/>
          </a:p>
        </p:txBody>
      </p:sp>
      <p:sp>
        <p:nvSpPr>
          <p:cNvPr id="5" name="Footer Placeholder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845F5A-061D-4825-9AE9-D7794091C6CF}" type="slidenum">
              <a:rPr lang="en-US" smtClean="0"/>
              <a:t>‹#›</a:t>
            </a:fld>
            <a:endParaRPr lang="en-US"/>
          </a:p>
        </p:txBody>
      </p:sp>
    </p:spTree>
    <p:extLst>
      <p:ext uri="{BB962C8B-B14F-4D97-AF65-F5344CB8AC3E}">
        <p14:creationId xmlns:p14="http://schemas.microsoft.com/office/powerpoint/2010/main" val="280468540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693" r:id="rId6"/>
    <p:sldLayoutId id="2147483688" r:id="rId7"/>
    <p:sldLayoutId id="2147483689" r:id="rId8"/>
    <p:sldLayoutId id="2147483690" r:id="rId9"/>
    <p:sldLayoutId id="2147483691" r:id="rId10"/>
    <p:sldLayoutId id="2147483692" r:id="rId11"/>
    <p:sldLayoutId id="2147483694" r:id="rId12"/>
  </p:sldLayoutIdLst>
  <p:txStyles>
    <p:titleStyle>
      <a:lvl1pPr algn="l" defTabSz="914400" rtl="0" eaLnBrk="1" latinLnBrk="0" hangingPunct="1">
        <a:lnSpc>
          <a:spcPct val="90000"/>
        </a:lnSpc>
        <a:spcBef>
          <a:spcPct val="0"/>
        </a:spcBef>
        <a:buNone/>
        <a:defRPr sz="4000" i="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hyperlink" Target="https://www.youtube.com/watch?v=n1BbUBuZAcg" TargetMode="Externa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3" Type="http://schemas.openxmlformats.org/officeDocument/2006/relationships/image" Target="../media/image98.gif"/><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hyperlink" Target="https://www.youtube.com/watch?v=Jq-DGs9rfBQ" TargetMode="Externa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hyperlink" Target="https://www.youtube.com/watch?v=Nx7NzvI5Cr0" TargetMode="Externa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www.youtube.com/watch?v=-fuHwrECETE" TargetMode="Externa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youtube.com/watch?v=L5YHlH0f4Uw" TargetMode="External"/><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hyperlink" Target="https://www.youtube.com/watch?v=CxloIgJ-9P4" TargetMode="Externa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hyperlink" Target="https://www.art-critique.com/en/2018/12/liyana-the-story-of-a-brave-girl-created-by-eswatini-orphans/" TargetMode="Externa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www.youtube.com/watch?v=p1_pFp8SgR4" TargetMode="Externa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hyperlink" Target="https://www.youtube.com/watch?v=YHwW1Yc8mCE" TargetMode="Externa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F187B58-3857-4454-9C70-EFB475976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Map&#10;&#10;Description automatically generated">
            <a:extLst>
              <a:ext uri="{FF2B5EF4-FFF2-40B4-BE49-F238E27FC236}">
                <a16:creationId xmlns:a16="http://schemas.microsoft.com/office/drawing/2014/main" id="{A9005D6A-74AF-43C5-B5F6-4B69760BEAC0}"/>
              </a:ext>
            </a:extLst>
          </p:cNvPr>
          <p:cNvPicPr>
            <a:picLocks noChangeAspect="1"/>
          </p:cNvPicPr>
          <p:nvPr/>
        </p:nvPicPr>
        <p:blipFill rotWithShape="1">
          <a:blip r:embed="rId2"/>
          <a:srcRect l="3111" r="1" b="1"/>
          <a:stretch/>
        </p:blipFill>
        <p:spPr>
          <a:xfrm>
            <a:off x="20" y="10"/>
            <a:ext cx="12191980" cy="6857990"/>
          </a:xfrm>
          <a:prstGeom prst="rect">
            <a:avLst/>
          </a:prstGeom>
        </p:spPr>
      </p:pic>
      <p:sp>
        <p:nvSpPr>
          <p:cNvPr id="11" name="Freeform: Shape 10">
            <a:extLst>
              <a:ext uri="{FF2B5EF4-FFF2-40B4-BE49-F238E27FC236}">
                <a16:creationId xmlns:a16="http://schemas.microsoft.com/office/drawing/2014/main" id="{4C5418A4-3935-49EA-B51C-5DDCBFAA3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8056" y="2813365"/>
            <a:ext cx="7450687" cy="3406460"/>
          </a:xfrm>
          <a:custGeom>
            <a:avLst/>
            <a:gdLst>
              <a:gd name="connsiteX0" fmla="*/ 6457914 w 7450687"/>
              <a:gd name="connsiteY0" fmla="*/ 0 h 3406460"/>
              <a:gd name="connsiteX1" fmla="*/ 6844288 w 7450687"/>
              <a:gd name="connsiteY1" fmla="*/ 233492 h 3406460"/>
              <a:gd name="connsiteX2" fmla="*/ 7386323 w 7450687"/>
              <a:gd name="connsiteY2" fmla="*/ 717155 h 3406460"/>
              <a:gd name="connsiteX3" fmla="*/ 7430798 w 7450687"/>
              <a:gd name="connsiteY3" fmla="*/ 1809564 h 3406460"/>
              <a:gd name="connsiteX4" fmla="*/ 7013848 w 7450687"/>
              <a:gd name="connsiteY4" fmla="*/ 3104890 h 3406460"/>
              <a:gd name="connsiteX5" fmla="*/ 6569101 w 7450687"/>
              <a:gd name="connsiteY5" fmla="*/ 3402314 h 3406460"/>
              <a:gd name="connsiteX6" fmla="*/ 3683807 w 7450687"/>
              <a:gd name="connsiteY6" fmla="*/ 3341162 h 3406460"/>
              <a:gd name="connsiteX7" fmla="*/ 1704683 w 7450687"/>
              <a:gd name="connsiteY7" fmla="*/ 2860279 h 3406460"/>
              <a:gd name="connsiteX8" fmla="*/ 2010446 w 7450687"/>
              <a:gd name="connsiteY8" fmla="*/ 2801907 h 3406460"/>
              <a:gd name="connsiteX9" fmla="*/ 1273834 w 7450687"/>
              <a:gd name="connsiteY9" fmla="*/ 2674041 h 3406460"/>
              <a:gd name="connsiteX10" fmla="*/ 1315530 w 7450687"/>
              <a:gd name="connsiteY10" fmla="*/ 2657363 h 3406460"/>
              <a:gd name="connsiteX11" fmla="*/ 1234919 w 7450687"/>
              <a:gd name="connsiteY11" fmla="*/ 2590651 h 3406460"/>
              <a:gd name="connsiteX12" fmla="*/ 904138 w 7450687"/>
              <a:gd name="connsiteY12" fmla="*/ 2485024 h 3406460"/>
              <a:gd name="connsiteX13" fmla="*/ 1315530 w 7450687"/>
              <a:gd name="connsiteY13" fmla="*/ 2307126 h 3406460"/>
              <a:gd name="connsiteX14" fmla="*/ 851326 w 7450687"/>
              <a:gd name="connsiteY14" fmla="*/ 2065294 h 3406460"/>
              <a:gd name="connsiteX15" fmla="*/ 615053 w 7450687"/>
              <a:gd name="connsiteY15" fmla="*/ 2006921 h 3406460"/>
              <a:gd name="connsiteX16" fmla="*/ 1393361 w 7450687"/>
              <a:gd name="connsiteY16" fmla="*/ 1703937 h 3406460"/>
              <a:gd name="connsiteX17" fmla="*/ 131391 w 7450687"/>
              <a:gd name="connsiteY17" fmla="*/ 1553835 h 3406460"/>
              <a:gd name="connsiteX18" fmla="*/ 234239 w 7450687"/>
              <a:gd name="connsiteY18" fmla="*/ 1492682 h 3406460"/>
              <a:gd name="connsiteX19" fmla="*/ 1018105 w 7450687"/>
              <a:gd name="connsiteY19" fmla="*/ 1509360 h 3406460"/>
              <a:gd name="connsiteX20" fmla="*/ 1148750 w 7450687"/>
              <a:gd name="connsiteY20" fmla="*/ 1462106 h 3406460"/>
              <a:gd name="connsiteX21" fmla="*/ 1018105 w 7450687"/>
              <a:gd name="connsiteY21" fmla="*/ 1387055 h 3406460"/>
              <a:gd name="connsiteX22" fmla="*/ 509426 w 7450687"/>
              <a:gd name="connsiteY22" fmla="*/ 1331461 h 3406460"/>
              <a:gd name="connsiteX23" fmla="*/ 376002 w 7450687"/>
              <a:gd name="connsiteY23" fmla="*/ 1206376 h 3406460"/>
              <a:gd name="connsiteX24" fmla="*/ 150849 w 7450687"/>
              <a:gd name="connsiteY24" fmla="*/ 1061833 h 3406460"/>
              <a:gd name="connsiteX25" fmla="*/ 306510 w 7450687"/>
              <a:gd name="connsiteY25" fmla="*/ 942308 h 3406460"/>
              <a:gd name="connsiteX26" fmla="*/ 53560 w 7450687"/>
              <a:gd name="connsiteY26" fmla="*/ 764409 h 3406460"/>
              <a:gd name="connsiteX27" fmla="*/ 125832 w 7450687"/>
              <a:gd name="connsiteY27" fmla="*/ 530917 h 3406460"/>
              <a:gd name="connsiteX28" fmla="*/ 551121 w 7450687"/>
              <a:gd name="connsiteY28" fmla="*/ 475324 h 3406460"/>
              <a:gd name="connsiteX29" fmla="*/ 1120952 w 7450687"/>
              <a:gd name="connsiteY29" fmla="*/ 394713 h 3406460"/>
              <a:gd name="connsiteX30" fmla="*/ 1693564 w 7450687"/>
              <a:gd name="connsiteY30" fmla="*/ 325221 h 3406460"/>
              <a:gd name="connsiteX31" fmla="*/ 2266175 w 7450687"/>
              <a:gd name="connsiteY31" fmla="*/ 325221 h 3406460"/>
              <a:gd name="connsiteX32" fmla="*/ 2430177 w 7450687"/>
              <a:gd name="connsiteY32" fmla="*/ 330781 h 3406460"/>
              <a:gd name="connsiteX33" fmla="*/ 2432956 w 7450687"/>
              <a:gd name="connsiteY33" fmla="*/ 330781 h 3406460"/>
              <a:gd name="connsiteX34" fmla="*/ 3144551 w 7450687"/>
              <a:gd name="connsiteY34" fmla="*/ 355798 h 3406460"/>
              <a:gd name="connsiteX35" fmla="*/ 3408619 w 7450687"/>
              <a:gd name="connsiteY35" fmla="*/ 358577 h 3406460"/>
              <a:gd name="connsiteX36" fmla="*/ 3981231 w 7450687"/>
              <a:gd name="connsiteY36" fmla="*/ 361357 h 3406460"/>
              <a:gd name="connsiteX37" fmla="*/ 4551063 w 7450687"/>
              <a:gd name="connsiteY37" fmla="*/ 350238 h 3406460"/>
              <a:gd name="connsiteX38" fmla="*/ 5129233 w 7450687"/>
              <a:gd name="connsiteY38" fmla="*/ 316882 h 3406460"/>
              <a:gd name="connsiteX39" fmla="*/ 5699065 w 7450687"/>
              <a:gd name="connsiteY39" fmla="*/ 272407 h 3406460"/>
              <a:gd name="connsiteX40" fmla="*/ 6063202 w 7450687"/>
              <a:gd name="connsiteY40" fmla="*/ 172339 h 3406460"/>
              <a:gd name="connsiteX41" fmla="*/ 6457914 w 7450687"/>
              <a:gd name="connsiteY41" fmla="*/ 0 h 340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50687" h="3406460">
                <a:moveTo>
                  <a:pt x="6457914" y="0"/>
                </a:moveTo>
                <a:cubicBezTo>
                  <a:pt x="6560763" y="125085"/>
                  <a:pt x="6713644" y="161221"/>
                  <a:pt x="6844288" y="233492"/>
                </a:cubicBezTo>
                <a:cubicBezTo>
                  <a:pt x="6972153" y="289086"/>
                  <a:pt x="7336289" y="611527"/>
                  <a:pt x="7386323" y="717155"/>
                </a:cubicBezTo>
                <a:cubicBezTo>
                  <a:pt x="7475273" y="900613"/>
                  <a:pt x="7453035" y="1573293"/>
                  <a:pt x="7430798" y="1809564"/>
                </a:cubicBezTo>
                <a:cubicBezTo>
                  <a:pt x="7347408" y="2398855"/>
                  <a:pt x="7041645" y="3077093"/>
                  <a:pt x="7013848" y="3104890"/>
                </a:cubicBezTo>
                <a:cubicBezTo>
                  <a:pt x="6924899" y="3085432"/>
                  <a:pt x="6721983" y="3391196"/>
                  <a:pt x="6569101" y="3402314"/>
                </a:cubicBezTo>
                <a:cubicBezTo>
                  <a:pt x="6407881" y="3413434"/>
                  <a:pt x="4039604" y="3405095"/>
                  <a:pt x="3683807" y="3341162"/>
                </a:cubicBezTo>
                <a:cubicBezTo>
                  <a:pt x="1749158" y="2988144"/>
                  <a:pt x="1704683" y="2860279"/>
                  <a:pt x="1704683" y="2860279"/>
                </a:cubicBezTo>
                <a:cubicBezTo>
                  <a:pt x="1704683" y="2860279"/>
                  <a:pt x="1910378" y="2835262"/>
                  <a:pt x="2010446" y="2801907"/>
                </a:cubicBezTo>
                <a:cubicBezTo>
                  <a:pt x="1865904" y="2799126"/>
                  <a:pt x="1296072" y="2693500"/>
                  <a:pt x="1273834" y="2674041"/>
                </a:cubicBezTo>
                <a:cubicBezTo>
                  <a:pt x="1284954" y="2668482"/>
                  <a:pt x="1301632" y="2662923"/>
                  <a:pt x="1315530" y="2657363"/>
                </a:cubicBezTo>
                <a:cubicBezTo>
                  <a:pt x="1284954" y="2640686"/>
                  <a:pt x="1259936" y="2621228"/>
                  <a:pt x="1234919" y="2590651"/>
                </a:cubicBezTo>
                <a:cubicBezTo>
                  <a:pt x="1154309" y="2487804"/>
                  <a:pt x="1018105" y="2523940"/>
                  <a:pt x="904138" y="2485024"/>
                </a:cubicBezTo>
                <a:cubicBezTo>
                  <a:pt x="976410" y="2268210"/>
                  <a:pt x="1168208" y="2348820"/>
                  <a:pt x="1315530" y="2307126"/>
                </a:cubicBezTo>
                <a:cubicBezTo>
                  <a:pt x="929156" y="2179260"/>
                  <a:pt x="1004207" y="2112548"/>
                  <a:pt x="851326" y="2065294"/>
                </a:cubicBezTo>
                <a:cubicBezTo>
                  <a:pt x="659528" y="2006921"/>
                  <a:pt x="615053" y="2006921"/>
                  <a:pt x="615053" y="2006921"/>
                </a:cubicBezTo>
                <a:cubicBezTo>
                  <a:pt x="840206" y="1829023"/>
                  <a:pt x="1109834" y="2020820"/>
                  <a:pt x="1393361" y="1703937"/>
                </a:cubicBezTo>
                <a:cubicBezTo>
                  <a:pt x="1120952" y="1659463"/>
                  <a:pt x="306510" y="1637225"/>
                  <a:pt x="131391" y="1553835"/>
                </a:cubicBezTo>
                <a:cubicBezTo>
                  <a:pt x="198103" y="1584411"/>
                  <a:pt x="203663" y="1492682"/>
                  <a:pt x="234239" y="1492682"/>
                </a:cubicBezTo>
                <a:cubicBezTo>
                  <a:pt x="492748" y="1489903"/>
                  <a:pt x="756816" y="1542717"/>
                  <a:pt x="1018105" y="1509360"/>
                </a:cubicBezTo>
                <a:cubicBezTo>
                  <a:pt x="1065359" y="1506581"/>
                  <a:pt x="1140411" y="1531597"/>
                  <a:pt x="1148750" y="1462106"/>
                </a:cubicBezTo>
                <a:cubicBezTo>
                  <a:pt x="1157088" y="1375936"/>
                  <a:pt x="1059800" y="1395394"/>
                  <a:pt x="1018105" y="1387055"/>
                </a:cubicBezTo>
                <a:cubicBezTo>
                  <a:pt x="848545" y="1359258"/>
                  <a:pt x="681766" y="1348140"/>
                  <a:pt x="509426" y="1331461"/>
                </a:cubicBezTo>
                <a:cubicBezTo>
                  <a:pt x="437155" y="1323122"/>
                  <a:pt x="348206" y="1339800"/>
                  <a:pt x="376002" y="1206376"/>
                </a:cubicBezTo>
                <a:cubicBezTo>
                  <a:pt x="353764" y="1078512"/>
                  <a:pt x="220341" y="1122986"/>
                  <a:pt x="150849" y="1061833"/>
                </a:cubicBezTo>
                <a:cubicBezTo>
                  <a:pt x="184205" y="989562"/>
                  <a:pt x="278714" y="1039597"/>
                  <a:pt x="306510" y="942308"/>
                </a:cubicBezTo>
                <a:cubicBezTo>
                  <a:pt x="173086" y="972884"/>
                  <a:pt x="186985" y="761630"/>
                  <a:pt x="53560" y="764409"/>
                </a:cubicBezTo>
                <a:cubicBezTo>
                  <a:pt x="-57626" y="639324"/>
                  <a:pt x="22984" y="578171"/>
                  <a:pt x="125832" y="530917"/>
                </a:cubicBezTo>
                <a:cubicBezTo>
                  <a:pt x="259256" y="472544"/>
                  <a:pt x="406578" y="486442"/>
                  <a:pt x="551121" y="475324"/>
                </a:cubicBezTo>
                <a:cubicBezTo>
                  <a:pt x="742919" y="450306"/>
                  <a:pt x="926376" y="391934"/>
                  <a:pt x="1120952" y="394713"/>
                </a:cubicBezTo>
                <a:cubicBezTo>
                  <a:pt x="1304411" y="336340"/>
                  <a:pt x="1507326" y="400272"/>
                  <a:pt x="1693564" y="325221"/>
                </a:cubicBezTo>
                <a:cubicBezTo>
                  <a:pt x="1882582" y="325221"/>
                  <a:pt x="2074379" y="325221"/>
                  <a:pt x="2266175" y="325221"/>
                </a:cubicBezTo>
                <a:cubicBezTo>
                  <a:pt x="2321770" y="328001"/>
                  <a:pt x="2374582" y="328001"/>
                  <a:pt x="2430177" y="330781"/>
                </a:cubicBezTo>
                <a:cubicBezTo>
                  <a:pt x="2430177" y="330781"/>
                  <a:pt x="2432956" y="330781"/>
                  <a:pt x="2432956" y="330781"/>
                </a:cubicBezTo>
                <a:cubicBezTo>
                  <a:pt x="2672008" y="339120"/>
                  <a:pt x="2908279" y="344679"/>
                  <a:pt x="3144551" y="355798"/>
                </a:cubicBezTo>
                <a:cubicBezTo>
                  <a:pt x="3233500" y="355798"/>
                  <a:pt x="3319670" y="358577"/>
                  <a:pt x="3408619" y="358577"/>
                </a:cubicBezTo>
                <a:cubicBezTo>
                  <a:pt x="3597637" y="372475"/>
                  <a:pt x="3789434" y="380814"/>
                  <a:pt x="3981231" y="361357"/>
                </a:cubicBezTo>
                <a:cubicBezTo>
                  <a:pt x="4173028" y="378035"/>
                  <a:pt x="4359266" y="366917"/>
                  <a:pt x="4551063" y="350238"/>
                </a:cubicBezTo>
                <a:cubicBezTo>
                  <a:pt x="4745639" y="369696"/>
                  <a:pt x="4937437" y="341899"/>
                  <a:pt x="5129233" y="316882"/>
                </a:cubicBezTo>
                <a:cubicBezTo>
                  <a:pt x="5321031" y="328001"/>
                  <a:pt x="5512828" y="328001"/>
                  <a:pt x="5699065" y="272407"/>
                </a:cubicBezTo>
                <a:cubicBezTo>
                  <a:pt x="5840829" y="333560"/>
                  <a:pt x="5910321" y="133424"/>
                  <a:pt x="6063202" y="172339"/>
                </a:cubicBezTo>
                <a:cubicBezTo>
                  <a:pt x="6216084" y="214035"/>
                  <a:pt x="6324491" y="55593"/>
                  <a:pt x="6457914" y="0"/>
                </a:cubicBezTo>
                <a:close/>
              </a:path>
            </a:pathLst>
          </a:cu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A076DAEA-B073-4990-9A64-F789E9B66D07}"/>
              </a:ext>
            </a:extLst>
          </p:cNvPr>
          <p:cNvSpPr>
            <a:spLocks noGrp="1"/>
          </p:cNvSpPr>
          <p:nvPr>
            <p:ph type="ctrTitle"/>
          </p:nvPr>
        </p:nvSpPr>
        <p:spPr>
          <a:xfrm>
            <a:off x="6438986" y="3547277"/>
            <a:ext cx="4452181" cy="1341624"/>
          </a:xfrm>
        </p:spPr>
        <p:txBody>
          <a:bodyPr anchor="b">
            <a:normAutofit/>
          </a:bodyPr>
          <a:lstStyle/>
          <a:p>
            <a:r>
              <a:rPr lang="en-US" sz="4000" dirty="0"/>
              <a:t>Southern Africa</a:t>
            </a:r>
          </a:p>
        </p:txBody>
      </p:sp>
      <p:sp>
        <p:nvSpPr>
          <p:cNvPr id="3" name="Subtitle 2">
            <a:extLst>
              <a:ext uri="{FF2B5EF4-FFF2-40B4-BE49-F238E27FC236}">
                <a16:creationId xmlns:a16="http://schemas.microsoft.com/office/drawing/2014/main" id="{1BA3057A-E1D9-40F4-B32F-17E45787562F}"/>
              </a:ext>
            </a:extLst>
          </p:cNvPr>
          <p:cNvSpPr>
            <a:spLocks noGrp="1"/>
          </p:cNvSpPr>
          <p:nvPr>
            <p:ph type="subTitle" idx="1"/>
          </p:nvPr>
        </p:nvSpPr>
        <p:spPr>
          <a:xfrm>
            <a:off x="6565110" y="4962589"/>
            <a:ext cx="3957144" cy="646785"/>
          </a:xfrm>
        </p:spPr>
        <p:txBody>
          <a:bodyPr>
            <a:normAutofit fontScale="85000" lnSpcReduction="10000"/>
          </a:bodyPr>
          <a:lstStyle/>
          <a:p>
            <a:r>
              <a:rPr lang="en-US" sz="2000" dirty="0"/>
              <a:t>Botswana, Swaziland, Lesotho, south Africa, </a:t>
            </a:r>
            <a:r>
              <a:rPr lang="en-US" sz="2000" dirty="0" err="1"/>
              <a:t>namibia</a:t>
            </a:r>
            <a:endParaRPr lang="en-US" sz="2000" dirty="0"/>
          </a:p>
        </p:txBody>
      </p:sp>
    </p:spTree>
    <p:extLst>
      <p:ext uri="{BB962C8B-B14F-4D97-AF65-F5344CB8AC3E}">
        <p14:creationId xmlns:p14="http://schemas.microsoft.com/office/powerpoint/2010/main" val="18870238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Elephants</a:t>
            </a:r>
          </a:p>
          <a:p>
            <a:r>
              <a:rPr lang="en-US" dirty="0"/>
              <a:t>Lechwe</a:t>
            </a:r>
          </a:p>
          <a:p>
            <a:r>
              <a:rPr lang="en-US" dirty="0"/>
              <a:t>Black Rhino</a:t>
            </a:r>
          </a:p>
          <a:p>
            <a:r>
              <a:rPr lang="en-US" dirty="0"/>
              <a:t>White Rhino</a:t>
            </a:r>
          </a:p>
          <a:p>
            <a:r>
              <a:rPr lang="en-US" dirty="0"/>
              <a:t>Impala (pictured)</a:t>
            </a:r>
          </a:p>
          <a:p>
            <a:r>
              <a:rPr lang="en-US" dirty="0"/>
              <a:t>Etc.</a:t>
            </a:r>
          </a:p>
          <a:p>
            <a:endParaRPr lang="en-US" dirty="0"/>
          </a:p>
        </p:txBody>
      </p:sp>
      <p:pic>
        <p:nvPicPr>
          <p:cNvPr id="6146" name="Picture 2">
            <a:extLst>
              <a:ext uri="{FF2B5EF4-FFF2-40B4-BE49-F238E27FC236}">
                <a16:creationId xmlns:a16="http://schemas.microsoft.com/office/drawing/2014/main" id="{01D01970-06A1-87F6-E5F7-381BB7D3D50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44689" y="2011363"/>
            <a:ext cx="4487447"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2044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1026" name="Picture 2" descr="M3 (Cape Town) - Wikipedia">
            <a:extLst>
              <a:ext uri="{FF2B5EF4-FFF2-40B4-BE49-F238E27FC236}">
                <a16:creationId xmlns:a16="http://schemas.microsoft.com/office/drawing/2014/main" id="{22F35DC3-B51F-FB5D-8D36-4B8FF3C24D2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2837" b="17287"/>
          <a:stretch/>
        </p:blipFill>
        <p:spPr bwMode="auto">
          <a:xfrm>
            <a:off x="3" y="-22"/>
            <a:ext cx="12191997" cy="6858022"/>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1032">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206190" y="2206184"/>
            <a:ext cx="6858003" cy="2445624"/>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Rectangle 1034">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37374" y="1100316"/>
            <a:ext cx="6858003" cy="4657347"/>
          </a:xfrm>
          <a:prstGeom prst="rect">
            <a:avLst/>
          </a:prstGeom>
          <a:gradFill flip="none" rotWithShape="1">
            <a:gsLst>
              <a:gs pos="48000">
                <a:schemeClr val="tx1">
                  <a:alpha val="24000"/>
                </a:schemeClr>
              </a:gs>
              <a:gs pos="85000">
                <a:schemeClr val="tx1">
                  <a:alpha val="4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ED0A335-FE6C-DF25-F90A-42C3BE6CA122}"/>
              </a:ext>
            </a:extLst>
          </p:cNvPr>
          <p:cNvSpPr>
            <a:spLocks noGrp="1"/>
          </p:cNvSpPr>
          <p:nvPr>
            <p:ph type="title"/>
          </p:nvPr>
        </p:nvSpPr>
        <p:spPr>
          <a:xfrm>
            <a:off x="6096006" y="643467"/>
            <a:ext cx="5452529" cy="3569242"/>
          </a:xfrm>
        </p:spPr>
        <p:txBody>
          <a:bodyPr vert="horz" lIns="91440" tIns="45720" rIns="91440" bIns="45720" rtlCol="0" anchor="t">
            <a:normAutofit/>
          </a:bodyPr>
          <a:lstStyle/>
          <a:p>
            <a:pPr algn="r"/>
            <a:r>
              <a:rPr lang="en-US" sz="6000" i="1">
                <a:solidFill>
                  <a:schemeClr val="bg1"/>
                </a:solidFill>
              </a:rPr>
              <a:t>The March of the Battle of Muizenberg</a:t>
            </a:r>
          </a:p>
        </p:txBody>
      </p:sp>
    </p:spTree>
    <p:extLst>
      <p:ext uri="{BB962C8B-B14F-4D97-AF65-F5344CB8AC3E}">
        <p14:creationId xmlns:p14="http://schemas.microsoft.com/office/powerpoint/2010/main" val="11837274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D0B04-2129-0F89-0E85-B70EEF16CF19}"/>
              </a:ext>
            </a:extLst>
          </p:cNvPr>
          <p:cNvSpPr>
            <a:spLocks noGrp="1"/>
          </p:cNvSpPr>
          <p:nvPr>
            <p:ph type="title"/>
          </p:nvPr>
        </p:nvSpPr>
        <p:spPr/>
        <p:txBody>
          <a:bodyPr/>
          <a:lstStyle/>
          <a:p>
            <a:r>
              <a:rPr lang="en-US" dirty="0"/>
              <a:t>Flip-Flop The Leaders Around.</a:t>
            </a:r>
          </a:p>
        </p:txBody>
      </p:sp>
      <p:sp>
        <p:nvSpPr>
          <p:cNvPr id="3" name="Content Placeholder 2">
            <a:extLst>
              <a:ext uri="{FF2B5EF4-FFF2-40B4-BE49-F238E27FC236}">
                <a16:creationId xmlns:a16="http://schemas.microsoft.com/office/drawing/2014/main" id="{E7A02846-F4C7-3F67-7258-47F8928C46DE}"/>
              </a:ext>
            </a:extLst>
          </p:cNvPr>
          <p:cNvSpPr>
            <a:spLocks noGrp="1"/>
          </p:cNvSpPr>
          <p:nvPr>
            <p:ph sz="half" idx="1"/>
          </p:nvPr>
        </p:nvSpPr>
        <p:spPr/>
        <p:txBody>
          <a:bodyPr>
            <a:normAutofit fontScale="85000" lnSpcReduction="20000"/>
          </a:bodyPr>
          <a:lstStyle/>
          <a:p>
            <a:r>
              <a:rPr lang="en-US" dirty="0"/>
              <a:t>Long story short, The Dutch regained control in the early 1800s, a few years later, the British took over again after the Battle of </a:t>
            </a:r>
            <a:r>
              <a:rPr lang="en-US" dirty="0" err="1"/>
              <a:t>Blaauwberg</a:t>
            </a:r>
            <a:r>
              <a:rPr lang="en-US" dirty="0"/>
              <a:t> (a 2 hour fight near Cape Town between colonists and undernourished British troops), then the Dutch decided to give in and give the British Empire the power. </a:t>
            </a:r>
          </a:p>
        </p:txBody>
      </p:sp>
      <p:sp>
        <p:nvSpPr>
          <p:cNvPr id="4" name="Content Placeholder 3">
            <a:extLst>
              <a:ext uri="{FF2B5EF4-FFF2-40B4-BE49-F238E27FC236}">
                <a16:creationId xmlns:a16="http://schemas.microsoft.com/office/drawing/2014/main" id="{88E304DC-9E2B-1A7D-F686-642F0A7E3A94}"/>
              </a:ext>
            </a:extLst>
          </p:cNvPr>
          <p:cNvSpPr>
            <a:spLocks noGrp="1"/>
          </p:cNvSpPr>
          <p:nvPr>
            <p:ph sz="half" idx="2"/>
          </p:nvPr>
        </p:nvSpPr>
        <p:spPr/>
        <p:txBody>
          <a:bodyPr>
            <a:normAutofit fontScale="85000" lnSpcReduction="20000"/>
          </a:bodyPr>
          <a:lstStyle/>
          <a:p>
            <a:r>
              <a:rPr lang="en-US" dirty="0"/>
              <a:t>Remember as we go through European colonizing of Africa that the locals are still here, trying to live their lives.  </a:t>
            </a:r>
          </a:p>
          <a:p>
            <a:r>
              <a:rPr lang="en-US" dirty="0"/>
              <a:t>A man named Shaka Zulu, who trained under a chief named </a:t>
            </a:r>
            <a:r>
              <a:rPr lang="en-US" dirty="0" err="1"/>
              <a:t>Dingiswayo</a:t>
            </a:r>
            <a:r>
              <a:rPr lang="en-US" dirty="0"/>
              <a:t> to become a warrior then became a chief of the Zulu himself, taking over control of surrounding tribes as well and became the most powerful leader in the area.  </a:t>
            </a:r>
          </a:p>
        </p:txBody>
      </p:sp>
    </p:spTree>
    <p:extLst>
      <p:ext uri="{BB962C8B-B14F-4D97-AF65-F5344CB8AC3E}">
        <p14:creationId xmlns:p14="http://schemas.microsoft.com/office/powerpoint/2010/main" val="389794924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42D12-0716-17CD-0D0D-2053BFCDB601}"/>
              </a:ext>
            </a:extLst>
          </p:cNvPr>
          <p:cNvSpPr>
            <a:spLocks noGrp="1"/>
          </p:cNvSpPr>
          <p:nvPr>
            <p:ph type="title"/>
          </p:nvPr>
        </p:nvSpPr>
        <p:spPr/>
        <p:txBody>
          <a:bodyPr/>
          <a:lstStyle/>
          <a:p>
            <a:r>
              <a:rPr lang="en-US" dirty="0"/>
              <a:t>Zulu Kingdom</a:t>
            </a:r>
          </a:p>
        </p:txBody>
      </p:sp>
      <p:sp>
        <p:nvSpPr>
          <p:cNvPr id="3" name="Content Placeholder 2">
            <a:extLst>
              <a:ext uri="{FF2B5EF4-FFF2-40B4-BE49-F238E27FC236}">
                <a16:creationId xmlns:a16="http://schemas.microsoft.com/office/drawing/2014/main" id="{0B453FDE-64BA-2E16-FFC3-5B818D998DCC}"/>
              </a:ext>
            </a:extLst>
          </p:cNvPr>
          <p:cNvSpPr>
            <a:spLocks noGrp="1"/>
          </p:cNvSpPr>
          <p:nvPr>
            <p:ph sz="half" idx="1"/>
          </p:nvPr>
        </p:nvSpPr>
        <p:spPr/>
        <p:txBody>
          <a:bodyPr>
            <a:normAutofit fontScale="92500" lnSpcReduction="20000"/>
          </a:bodyPr>
          <a:lstStyle/>
          <a:p>
            <a:r>
              <a:rPr lang="en-US" dirty="0"/>
              <a:t>In 1818, Shaka Zulu fought against his rival, </a:t>
            </a:r>
            <a:r>
              <a:rPr lang="en-US" dirty="0" err="1"/>
              <a:t>Zwide</a:t>
            </a:r>
            <a:r>
              <a:rPr lang="en-US" dirty="0"/>
              <a:t>.  His army was small but he had trained them in superior battle techniques and they won.  He had a 40,000 person army and anyone who disobeyed him was immediately killed. </a:t>
            </a:r>
          </a:p>
          <a:p>
            <a:r>
              <a:rPr lang="en-US" dirty="0"/>
              <a:t>Shaka Zulu reigned from 1816-1828</a:t>
            </a:r>
          </a:p>
        </p:txBody>
      </p:sp>
      <p:sp>
        <p:nvSpPr>
          <p:cNvPr id="4" name="Content Placeholder 3">
            <a:extLst>
              <a:ext uri="{FF2B5EF4-FFF2-40B4-BE49-F238E27FC236}">
                <a16:creationId xmlns:a16="http://schemas.microsoft.com/office/drawing/2014/main" id="{B3D14191-BAAD-8E0D-4AF8-E5D0FDBAFF1D}"/>
              </a:ext>
            </a:extLst>
          </p:cNvPr>
          <p:cNvSpPr>
            <a:spLocks noGrp="1"/>
          </p:cNvSpPr>
          <p:nvPr>
            <p:ph sz="half" idx="2"/>
          </p:nvPr>
        </p:nvSpPr>
        <p:spPr/>
        <p:txBody>
          <a:bodyPr>
            <a:normAutofit fontScale="92500" lnSpcReduction="20000"/>
          </a:bodyPr>
          <a:lstStyle/>
          <a:p>
            <a:r>
              <a:rPr lang="en-US" dirty="0"/>
              <a:t>What were some of his “superior” tactics?</a:t>
            </a:r>
          </a:p>
          <a:p>
            <a:r>
              <a:rPr lang="en-US" dirty="0"/>
              <a:t>He had young boys carry the warriors supplies so the warriors could move faster.</a:t>
            </a:r>
          </a:p>
          <a:p>
            <a:r>
              <a:rPr lang="en-US" dirty="0"/>
              <a:t>He had his soldiers go barefoot until they were proven in battle.</a:t>
            </a:r>
          </a:p>
          <a:p>
            <a:r>
              <a:rPr lang="en-US" dirty="0"/>
              <a:t>They weren’t allowed to marry until they were considered good soldiers. </a:t>
            </a:r>
          </a:p>
        </p:txBody>
      </p:sp>
    </p:spTree>
    <p:extLst>
      <p:ext uri="{BB962C8B-B14F-4D97-AF65-F5344CB8AC3E}">
        <p14:creationId xmlns:p14="http://schemas.microsoft.com/office/powerpoint/2010/main" val="191947865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AE13A-F512-9B2F-E7A3-BD47232362D6}"/>
              </a:ext>
            </a:extLst>
          </p:cNvPr>
          <p:cNvSpPr>
            <a:spLocks noGrp="1"/>
          </p:cNvSpPr>
          <p:nvPr>
            <p:ph type="title"/>
          </p:nvPr>
        </p:nvSpPr>
        <p:spPr/>
        <p:txBody>
          <a:bodyPr/>
          <a:lstStyle/>
          <a:p>
            <a:r>
              <a:rPr lang="en-US" dirty="0"/>
              <a:t>Beginning of the Boers Wars</a:t>
            </a:r>
          </a:p>
        </p:txBody>
      </p:sp>
      <p:sp>
        <p:nvSpPr>
          <p:cNvPr id="3" name="Content Placeholder 2">
            <a:extLst>
              <a:ext uri="{FF2B5EF4-FFF2-40B4-BE49-F238E27FC236}">
                <a16:creationId xmlns:a16="http://schemas.microsoft.com/office/drawing/2014/main" id="{CAC862CD-25EE-ACC7-E702-B90570C7841D}"/>
              </a:ext>
            </a:extLst>
          </p:cNvPr>
          <p:cNvSpPr>
            <a:spLocks noGrp="1"/>
          </p:cNvSpPr>
          <p:nvPr>
            <p:ph sz="half" idx="1"/>
          </p:nvPr>
        </p:nvSpPr>
        <p:spPr/>
        <p:txBody>
          <a:bodyPr>
            <a:normAutofit lnSpcReduction="10000"/>
          </a:bodyPr>
          <a:lstStyle/>
          <a:p>
            <a:pPr marL="0" indent="0">
              <a:buNone/>
            </a:pPr>
            <a:r>
              <a:rPr lang="en-US" dirty="0"/>
              <a:t>Meanwhile, back to the colonists.  Remember, the first Europeans to live in Cape Town were the Dutch.  Dutch, French and German people moved in before the British got there.  When they did, they changed the laws and way of life.  </a:t>
            </a:r>
          </a:p>
        </p:txBody>
      </p:sp>
      <p:sp>
        <p:nvSpPr>
          <p:cNvPr id="4" name="Content Placeholder 3">
            <a:extLst>
              <a:ext uri="{FF2B5EF4-FFF2-40B4-BE49-F238E27FC236}">
                <a16:creationId xmlns:a16="http://schemas.microsoft.com/office/drawing/2014/main" id="{F08FE53E-C2CE-175A-CBA6-5E1439F70973}"/>
              </a:ext>
            </a:extLst>
          </p:cNvPr>
          <p:cNvSpPr>
            <a:spLocks noGrp="1"/>
          </p:cNvSpPr>
          <p:nvPr>
            <p:ph sz="half" idx="2"/>
          </p:nvPr>
        </p:nvSpPr>
        <p:spPr>
          <a:xfrm>
            <a:off x="6419088" y="2011680"/>
            <a:ext cx="4937760" cy="3813387"/>
          </a:xfrm>
        </p:spPr>
        <p:txBody>
          <a:bodyPr>
            <a:normAutofit lnSpcReduction="10000"/>
          </a:bodyPr>
          <a:lstStyle/>
          <a:p>
            <a:r>
              <a:rPr lang="en-US" dirty="0"/>
              <a:t>These pre-British people were called Boers.  They didn’t like the changed in Cape Town and decided to leave.  So in 1835, thousands began a mass migration inland.  They established the Transvaal and the Orange Free State.  </a:t>
            </a:r>
          </a:p>
        </p:txBody>
      </p:sp>
    </p:spTree>
    <p:extLst>
      <p:ext uri="{BB962C8B-B14F-4D97-AF65-F5344CB8AC3E}">
        <p14:creationId xmlns:p14="http://schemas.microsoft.com/office/powerpoint/2010/main" val="19432673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D1CAE-011A-EE60-C441-4B6079C92FF4}"/>
              </a:ext>
            </a:extLst>
          </p:cNvPr>
          <p:cNvSpPr>
            <a:spLocks noGrp="1"/>
          </p:cNvSpPr>
          <p:nvPr>
            <p:ph type="title"/>
          </p:nvPr>
        </p:nvSpPr>
        <p:spPr/>
        <p:txBody>
          <a:bodyPr/>
          <a:lstStyle/>
          <a:p>
            <a:r>
              <a:rPr lang="en-US" dirty="0"/>
              <a:t>Diamonds</a:t>
            </a:r>
          </a:p>
        </p:txBody>
      </p:sp>
      <p:sp>
        <p:nvSpPr>
          <p:cNvPr id="3" name="Content Placeholder 2">
            <a:extLst>
              <a:ext uri="{FF2B5EF4-FFF2-40B4-BE49-F238E27FC236}">
                <a16:creationId xmlns:a16="http://schemas.microsoft.com/office/drawing/2014/main" id="{6AA74E2E-6606-5142-8B10-7D4CE936BF34}"/>
              </a:ext>
            </a:extLst>
          </p:cNvPr>
          <p:cNvSpPr>
            <a:spLocks noGrp="1"/>
          </p:cNvSpPr>
          <p:nvPr>
            <p:ph sz="half" idx="1"/>
          </p:nvPr>
        </p:nvSpPr>
        <p:spPr/>
        <p:txBody>
          <a:bodyPr/>
          <a:lstStyle/>
          <a:p>
            <a:r>
              <a:rPr lang="en-US" dirty="0"/>
              <a:t>Diamonds were discovered in the lands the Boers claimed, so people flooded in.  The British decided the land was now theirs and officially annexed it (basically declaring it’s theirs) </a:t>
            </a:r>
          </a:p>
        </p:txBody>
      </p:sp>
      <p:sp>
        <p:nvSpPr>
          <p:cNvPr id="4" name="Content Placeholder 3">
            <a:extLst>
              <a:ext uri="{FF2B5EF4-FFF2-40B4-BE49-F238E27FC236}">
                <a16:creationId xmlns:a16="http://schemas.microsoft.com/office/drawing/2014/main" id="{1A7D397C-25B3-43BC-FF70-C9A15810AE6B}"/>
              </a:ext>
            </a:extLst>
          </p:cNvPr>
          <p:cNvSpPr>
            <a:spLocks noGrp="1"/>
          </p:cNvSpPr>
          <p:nvPr>
            <p:ph sz="half" idx="2"/>
          </p:nvPr>
        </p:nvSpPr>
        <p:spPr/>
        <p:txBody>
          <a:bodyPr/>
          <a:lstStyle/>
          <a:p>
            <a:r>
              <a:rPr lang="en-US" dirty="0"/>
              <a:t>So during the years of 1880-1881, the First Boer War happened, as the local Boers refused the British declaration.</a:t>
            </a:r>
          </a:p>
        </p:txBody>
      </p:sp>
    </p:spTree>
    <p:extLst>
      <p:ext uri="{BB962C8B-B14F-4D97-AF65-F5344CB8AC3E}">
        <p14:creationId xmlns:p14="http://schemas.microsoft.com/office/powerpoint/2010/main" val="286378773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487181-869D-39C7-7A99-E1393A402F1F}"/>
              </a:ext>
            </a:extLst>
          </p:cNvPr>
          <p:cNvSpPr>
            <a:spLocks noGrp="1"/>
          </p:cNvSpPr>
          <p:nvPr>
            <p:ph type="title"/>
          </p:nvPr>
        </p:nvSpPr>
        <p:spPr/>
        <p:txBody>
          <a:bodyPr/>
          <a:lstStyle/>
          <a:p>
            <a:r>
              <a:rPr lang="en-US" dirty="0"/>
              <a:t>Gold</a:t>
            </a:r>
          </a:p>
        </p:txBody>
      </p:sp>
      <p:sp>
        <p:nvSpPr>
          <p:cNvPr id="3" name="Content Placeholder 2">
            <a:extLst>
              <a:ext uri="{FF2B5EF4-FFF2-40B4-BE49-F238E27FC236}">
                <a16:creationId xmlns:a16="http://schemas.microsoft.com/office/drawing/2014/main" id="{B17E6326-79D2-4D33-B6E2-86574308109A}"/>
              </a:ext>
            </a:extLst>
          </p:cNvPr>
          <p:cNvSpPr>
            <a:spLocks noGrp="1"/>
          </p:cNvSpPr>
          <p:nvPr>
            <p:ph sz="half" idx="1"/>
          </p:nvPr>
        </p:nvSpPr>
        <p:spPr/>
        <p:txBody>
          <a:bodyPr/>
          <a:lstStyle/>
          <a:p>
            <a:r>
              <a:rPr lang="en-US" dirty="0"/>
              <a:t>Guess what else Transvaal had?  Gold!  </a:t>
            </a:r>
          </a:p>
          <a:p>
            <a:r>
              <a:rPr lang="en-US" dirty="0"/>
              <a:t>So, The British tried again. Even though the Boers won the first war, they thought the second would be an easy fight, but it ended up being years. </a:t>
            </a:r>
          </a:p>
        </p:txBody>
      </p:sp>
      <p:sp>
        <p:nvSpPr>
          <p:cNvPr id="4" name="Content Placeholder 3">
            <a:extLst>
              <a:ext uri="{FF2B5EF4-FFF2-40B4-BE49-F238E27FC236}">
                <a16:creationId xmlns:a16="http://schemas.microsoft.com/office/drawing/2014/main" id="{86C21C97-CD92-2AA8-EAAE-78DBF3088D40}"/>
              </a:ext>
            </a:extLst>
          </p:cNvPr>
          <p:cNvSpPr>
            <a:spLocks noGrp="1"/>
          </p:cNvSpPr>
          <p:nvPr>
            <p:ph sz="half" idx="2"/>
          </p:nvPr>
        </p:nvSpPr>
        <p:spPr/>
        <p:txBody>
          <a:bodyPr/>
          <a:lstStyle/>
          <a:p>
            <a:r>
              <a:rPr lang="en-US" dirty="0"/>
              <a:t>The British set up concentration camps for the women and children as they took over the territory.  As man as 28,000 Boer women and children died and understandably, made the British look bad.  </a:t>
            </a:r>
          </a:p>
        </p:txBody>
      </p:sp>
    </p:spTree>
    <p:extLst>
      <p:ext uri="{BB962C8B-B14F-4D97-AF65-F5344CB8AC3E}">
        <p14:creationId xmlns:p14="http://schemas.microsoft.com/office/powerpoint/2010/main" val="221602064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F263B-1CEE-907F-95CF-54484998D56C}"/>
              </a:ext>
            </a:extLst>
          </p:cNvPr>
          <p:cNvSpPr>
            <a:spLocks noGrp="1"/>
          </p:cNvSpPr>
          <p:nvPr>
            <p:ph type="title"/>
          </p:nvPr>
        </p:nvSpPr>
        <p:spPr/>
        <p:txBody>
          <a:bodyPr/>
          <a:lstStyle/>
          <a:p>
            <a:r>
              <a:rPr lang="en-US" dirty="0"/>
              <a:t>Let’s All Come Together?</a:t>
            </a:r>
          </a:p>
        </p:txBody>
      </p:sp>
      <p:sp>
        <p:nvSpPr>
          <p:cNvPr id="3" name="Content Placeholder 2">
            <a:extLst>
              <a:ext uri="{FF2B5EF4-FFF2-40B4-BE49-F238E27FC236}">
                <a16:creationId xmlns:a16="http://schemas.microsoft.com/office/drawing/2014/main" id="{5409027E-C82B-D3BA-CBC0-13F5E15C5DEA}"/>
              </a:ext>
            </a:extLst>
          </p:cNvPr>
          <p:cNvSpPr>
            <a:spLocks noGrp="1"/>
          </p:cNvSpPr>
          <p:nvPr>
            <p:ph sz="half" idx="1"/>
          </p:nvPr>
        </p:nvSpPr>
        <p:spPr/>
        <p:txBody>
          <a:bodyPr/>
          <a:lstStyle/>
          <a:p>
            <a:r>
              <a:rPr lang="en-US" dirty="0"/>
              <a:t>In 1910, The Union of South Africa is formed.  The Cape Colony, Natal Colony, Transvaal Colony and Orange Colony.  They are under British rule. </a:t>
            </a:r>
          </a:p>
        </p:txBody>
      </p:sp>
      <p:pic>
        <p:nvPicPr>
          <p:cNvPr id="2050" name="Picture 2" descr="Map of South Africa Showing British Possessions, July 1885 ...">
            <a:extLst>
              <a:ext uri="{FF2B5EF4-FFF2-40B4-BE49-F238E27FC236}">
                <a16:creationId xmlns:a16="http://schemas.microsoft.com/office/drawing/2014/main" id="{740D13AC-74C7-DCB3-B6A2-5A9286F3D60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19850" y="2024360"/>
            <a:ext cx="4937125" cy="4134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38993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Freeform: Shape 307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3081" name="Rectangle 3080">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3" name="Freeform: Shape 3082">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69C8F00-A585-8BD9-9D07-195B5706AC73}"/>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Quick Fire, Early 1900s!</a:t>
            </a:r>
          </a:p>
        </p:txBody>
      </p:sp>
      <p:sp>
        <p:nvSpPr>
          <p:cNvPr id="3" name="Content Placeholder 2">
            <a:extLst>
              <a:ext uri="{FF2B5EF4-FFF2-40B4-BE49-F238E27FC236}">
                <a16:creationId xmlns:a16="http://schemas.microsoft.com/office/drawing/2014/main" id="{DB414BAF-A3F4-096C-5061-2ECA0A7818B8}"/>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In 1930 All white people 21 and over are given the right to vote.</a:t>
            </a:r>
          </a:p>
          <a:p>
            <a:r>
              <a:rPr lang="en-US" sz="2000"/>
              <a:t>1934, South Africa is declared independent.</a:t>
            </a:r>
          </a:p>
          <a:p>
            <a:r>
              <a:rPr lang="en-US" sz="2000"/>
              <a:t>1939  WWII begins and South Africa sides with the allies and becomes a valuable port.  </a:t>
            </a:r>
          </a:p>
        </p:txBody>
      </p:sp>
      <p:pic>
        <p:nvPicPr>
          <p:cNvPr id="3074" name="Picture 2" descr="City view. early 1930's - Cape Town photos - Cape Town photos / South Africa">
            <a:extLst>
              <a:ext uri="{FF2B5EF4-FFF2-40B4-BE49-F238E27FC236}">
                <a16:creationId xmlns:a16="http://schemas.microsoft.com/office/drawing/2014/main" id="{004EA0FB-6228-B03B-F730-F97206FF9F3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800986" y="1897658"/>
            <a:ext cx="4747547" cy="3091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388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A265D-6FBD-971E-4030-15B268BA5049}"/>
              </a:ext>
            </a:extLst>
          </p:cNvPr>
          <p:cNvSpPr>
            <a:spLocks noGrp="1"/>
          </p:cNvSpPr>
          <p:nvPr>
            <p:ph type="title"/>
          </p:nvPr>
        </p:nvSpPr>
        <p:spPr/>
        <p:txBody>
          <a:bodyPr/>
          <a:lstStyle/>
          <a:p>
            <a:r>
              <a:rPr lang="en-US" dirty="0"/>
              <a:t>Apartheid</a:t>
            </a:r>
          </a:p>
        </p:txBody>
      </p:sp>
      <p:sp>
        <p:nvSpPr>
          <p:cNvPr id="3" name="Content Placeholder 2">
            <a:extLst>
              <a:ext uri="{FF2B5EF4-FFF2-40B4-BE49-F238E27FC236}">
                <a16:creationId xmlns:a16="http://schemas.microsoft.com/office/drawing/2014/main" id="{6D3194F2-4A80-1AEE-9F33-40112B634471}"/>
              </a:ext>
            </a:extLst>
          </p:cNvPr>
          <p:cNvSpPr>
            <a:spLocks noGrp="1"/>
          </p:cNvSpPr>
          <p:nvPr>
            <p:ph sz="half" idx="1"/>
          </p:nvPr>
        </p:nvSpPr>
        <p:spPr/>
        <p:txBody>
          <a:bodyPr>
            <a:normAutofit fontScale="92500" lnSpcReduction="10000"/>
          </a:bodyPr>
          <a:lstStyle/>
          <a:p>
            <a:r>
              <a:rPr lang="en-US" dirty="0"/>
              <a:t>1948, dark times begin in South Africa.  Laws are passed to classify the population by race and segregate the land.  </a:t>
            </a:r>
          </a:p>
          <a:p>
            <a:r>
              <a:rPr lang="en-US" dirty="0"/>
              <a:t>For the next many years, the apartheid policy is protested.  In 1960, 69 people are killed by police in a protest known now as the Sharpeville Massacre.  </a:t>
            </a:r>
          </a:p>
        </p:txBody>
      </p:sp>
      <p:sp>
        <p:nvSpPr>
          <p:cNvPr id="4" name="Content Placeholder 3">
            <a:extLst>
              <a:ext uri="{FF2B5EF4-FFF2-40B4-BE49-F238E27FC236}">
                <a16:creationId xmlns:a16="http://schemas.microsoft.com/office/drawing/2014/main" id="{FDBC2A1C-C94D-7165-2B46-80F6B57D37E1}"/>
              </a:ext>
            </a:extLst>
          </p:cNvPr>
          <p:cNvSpPr>
            <a:spLocks noGrp="1"/>
          </p:cNvSpPr>
          <p:nvPr>
            <p:ph sz="half" idx="2"/>
          </p:nvPr>
        </p:nvSpPr>
        <p:spPr/>
        <p:txBody>
          <a:bodyPr>
            <a:normAutofit fontScale="92500" lnSpcReduction="10000"/>
          </a:bodyPr>
          <a:lstStyle/>
          <a:p>
            <a:r>
              <a:rPr lang="en-US" dirty="0"/>
              <a:t>Nelson Mandela forms an armed (weaponized) branch of the ANC –African National Congress– to fight the apartheid.  He is arrested and jailed for 27 years, and became the symbol against the apartheid.</a:t>
            </a:r>
          </a:p>
        </p:txBody>
      </p:sp>
    </p:spTree>
    <p:extLst>
      <p:ext uri="{BB962C8B-B14F-4D97-AF65-F5344CB8AC3E}">
        <p14:creationId xmlns:p14="http://schemas.microsoft.com/office/powerpoint/2010/main" val="101652902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17D57-3C66-E4EA-39AF-D1C638C55D9E}"/>
              </a:ext>
            </a:extLst>
          </p:cNvPr>
          <p:cNvSpPr>
            <a:spLocks noGrp="1"/>
          </p:cNvSpPr>
          <p:nvPr>
            <p:ph type="title"/>
          </p:nvPr>
        </p:nvSpPr>
        <p:spPr/>
        <p:txBody>
          <a:bodyPr/>
          <a:lstStyle/>
          <a:p>
            <a:r>
              <a:rPr lang="en-US" dirty="0"/>
              <a:t>The Soweto Uprising. </a:t>
            </a:r>
          </a:p>
        </p:txBody>
      </p:sp>
      <p:sp>
        <p:nvSpPr>
          <p:cNvPr id="3" name="Content Placeholder 2">
            <a:extLst>
              <a:ext uri="{FF2B5EF4-FFF2-40B4-BE49-F238E27FC236}">
                <a16:creationId xmlns:a16="http://schemas.microsoft.com/office/drawing/2014/main" id="{C263F9DC-30FB-4172-595D-0D0F3872B803}"/>
              </a:ext>
            </a:extLst>
          </p:cNvPr>
          <p:cNvSpPr>
            <a:spLocks noGrp="1"/>
          </p:cNvSpPr>
          <p:nvPr>
            <p:ph sz="half" idx="1"/>
          </p:nvPr>
        </p:nvSpPr>
        <p:spPr/>
        <p:txBody>
          <a:bodyPr>
            <a:normAutofit fontScale="92500" lnSpcReduction="20000"/>
          </a:bodyPr>
          <a:lstStyle/>
          <a:p>
            <a:r>
              <a:rPr lang="en-US" dirty="0"/>
              <a:t>In 1976, school was going to be taught in the Afrikaans language, a language derived from </a:t>
            </a:r>
            <a:r>
              <a:rPr lang="en-US" dirty="0" err="1"/>
              <a:t>dutch</a:t>
            </a:r>
            <a:r>
              <a:rPr lang="en-US" dirty="0"/>
              <a:t>.  High school students were angry about this and led a protest.  </a:t>
            </a:r>
          </a:p>
        </p:txBody>
      </p:sp>
      <p:sp>
        <p:nvSpPr>
          <p:cNvPr id="4" name="Content Placeholder 3">
            <a:extLst>
              <a:ext uri="{FF2B5EF4-FFF2-40B4-BE49-F238E27FC236}">
                <a16:creationId xmlns:a16="http://schemas.microsoft.com/office/drawing/2014/main" id="{E50AC3E9-B1BB-22CE-A730-14211C1FD6E7}"/>
              </a:ext>
            </a:extLst>
          </p:cNvPr>
          <p:cNvSpPr>
            <a:spLocks noGrp="1"/>
          </p:cNvSpPr>
          <p:nvPr>
            <p:ph sz="half" idx="2"/>
          </p:nvPr>
        </p:nvSpPr>
        <p:spPr/>
        <p:txBody>
          <a:bodyPr>
            <a:normAutofit fontScale="92500" lnSpcReduction="20000"/>
          </a:bodyPr>
          <a:lstStyle/>
          <a:p>
            <a:r>
              <a:rPr lang="en-US" dirty="0"/>
              <a:t>The police fired teargas and live ammunition at the students.  176 protesters were killed officially, but due to the nature of the uprising and the police involvement, there are estimates that are much higher.</a:t>
            </a:r>
          </a:p>
          <a:p>
            <a:r>
              <a:rPr lang="en-US" dirty="0"/>
              <a:t>One of the protestors was 13, and his name was Hector </a:t>
            </a:r>
            <a:r>
              <a:rPr lang="en-US" dirty="0" err="1"/>
              <a:t>Pieterson</a:t>
            </a:r>
            <a:r>
              <a:rPr lang="en-US" dirty="0"/>
              <a:t>.  </a:t>
            </a:r>
          </a:p>
        </p:txBody>
      </p:sp>
    </p:spTree>
    <p:extLst>
      <p:ext uri="{BB962C8B-B14F-4D97-AF65-F5344CB8AC3E}">
        <p14:creationId xmlns:p14="http://schemas.microsoft.com/office/powerpoint/2010/main" val="6011508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Freeform: Shape 717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7177" name="Rectangle 7176">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9" name="Freeform: Shape 7178">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sz="4000" i="1"/>
              <a:t>Elephants</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8201" y="2623381"/>
            <a:ext cx="3888528" cy="3553581"/>
          </a:xfrm>
        </p:spPr>
        <p:txBody>
          <a:bodyPr vert="horz" lIns="91440" tIns="45720" rIns="91440" bIns="45720" rtlCol="0">
            <a:normAutofit fontScale="92500" lnSpcReduction="20000"/>
          </a:bodyPr>
          <a:lstStyle/>
          <a:p>
            <a:pPr indent="-228600">
              <a:lnSpc>
                <a:spcPct val="90000"/>
              </a:lnSpc>
              <a:buFont typeface="Arial" panose="020B0604020202020204" pitchFamily="34" charset="0"/>
              <a:buChar char="•"/>
            </a:pPr>
            <a:r>
              <a:rPr lang="en-US" sz="1900" dirty="0"/>
              <a:t>Botswana has the largest elephant population on the continent.  They have protection they might not have in other areas.  They have a military task force to fight against poaching of wildlife. </a:t>
            </a:r>
          </a:p>
          <a:p>
            <a:pPr indent="-228600">
              <a:lnSpc>
                <a:spcPct val="90000"/>
              </a:lnSpc>
              <a:buFont typeface="Arial" panose="020B0604020202020204" pitchFamily="34" charset="0"/>
              <a:buChar char="•"/>
            </a:pPr>
            <a:r>
              <a:rPr lang="en-US" sz="1900" dirty="0"/>
              <a:t>The Okavango Delta sees large numbers due to a permanent water source.  It is said they might have 50,000 elephants! </a:t>
            </a:r>
          </a:p>
          <a:p>
            <a:pPr indent="-228600">
              <a:lnSpc>
                <a:spcPct val="90000"/>
              </a:lnSpc>
              <a:buFont typeface="Arial" panose="020B0604020202020204" pitchFamily="34" charset="0"/>
              <a:buChar char="•"/>
            </a:pPr>
            <a:r>
              <a:rPr lang="en-US" sz="1900" dirty="0"/>
              <a:t>The Chobe district has the world’s largest concentration of elephants.</a:t>
            </a:r>
          </a:p>
        </p:txBody>
      </p:sp>
      <p:pic>
        <p:nvPicPr>
          <p:cNvPr id="7170" name="Picture 2" descr="Elephants are dying in droves in Botswana. Scientists don't know why">
            <a:extLst>
              <a:ext uri="{FF2B5EF4-FFF2-40B4-BE49-F238E27FC236}">
                <a16:creationId xmlns:a16="http://schemas.microsoft.com/office/drawing/2014/main" id="{B12DC537-42EA-DE61-B7A1-46345A873FD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056646" y="2179829"/>
            <a:ext cx="4491887" cy="2526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31689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Freeform: Shape 410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4105" name="Rectangle 4104">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Freeform: Shape 4106">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D90003C-9800-6F9B-50DB-AC73F45C0F94}"/>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sz="3700" i="1"/>
              <a:t>The End Of What Shouldn’t Have Started</a:t>
            </a:r>
          </a:p>
        </p:txBody>
      </p:sp>
      <p:sp>
        <p:nvSpPr>
          <p:cNvPr id="3" name="Content Placeholder 2">
            <a:extLst>
              <a:ext uri="{FF2B5EF4-FFF2-40B4-BE49-F238E27FC236}">
                <a16:creationId xmlns:a16="http://schemas.microsoft.com/office/drawing/2014/main" id="{676E761E-18DA-59F9-088A-E71DC376D718}"/>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Frederick Willem de Klerk became president in 1989 and started tearing apart the apartheid policies.  He and Nelson Mandela (finally released from prison) were awarded the Nobel Peace Prize in 1993</a:t>
            </a:r>
          </a:p>
        </p:txBody>
      </p:sp>
      <p:pic>
        <p:nvPicPr>
          <p:cNvPr id="4098" name="Picture 2" descr="Why FW de Klerk let Nelson Mandela out of prison | Nelson Mandela | The  Guardian">
            <a:extLst>
              <a:ext uri="{FF2B5EF4-FFF2-40B4-BE49-F238E27FC236}">
                <a16:creationId xmlns:a16="http://schemas.microsoft.com/office/drawing/2014/main" id="{B7A9A0DA-E2EC-CCE6-F181-3C3CF52188D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056646" y="2095606"/>
            <a:ext cx="4491887" cy="2695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3389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22B6E-6005-785D-B8CA-90CFE04C4F87}"/>
              </a:ext>
            </a:extLst>
          </p:cNvPr>
          <p:cNvSpPr>
            <a:spLocks noGrp="1"/>
          </p:cNvSpPr>
          <p:nvPr>
            <p:ph type="title"/>
          </p:nvPr>
        </p:nvSpPr>
        <p:spPr/>
        <p:txBody>
          <a:bodyPr/>
          <a:lstStyle/>
          <a:p>
            <a:r>
              <a:rPr lang="en-US" dirty="0"/>
              <a:t>After Apartheid</a:t>
            </a:r>
          </a:p>
        </p:txBody>
      </p:sp>
      <p:sp>
        <p:nvSpPr>
          <p:cNvPr id="3" name="Content Placeholder 2">
            <a:extLst>
              <a:ext uri="{FF2B5EF4-FFF2-40B4-BE49-F238E27FC236}">
                <a16:creationId xmlns:a16="http://schemas.microsoft.com/office/drawing/2014/main" id="{0A8C3ACC-AB2E-340E-4AA6-4B338AFDDE10}"/>
              </a:ext>
            </a:extLst>
          </p:cNvPr>
          <p:cNvSpPr>
            <a:spLocks noGrp="1"/>
          </p:cNvSpPr>
          <p:nvPr>
            <p:ph sz="half" idx="1"/>
          </p:nvPr>
        </p:nvSpPr>
        <p:spPr/>
        <p:txBody>
          <a:bodyPr>
            <a:normAutofit fontScale="85000" lnSpcReduction="10000"/>
          </a:bodyPr>
          <a:lstStyle/>
          <a:p>
            <a:r>
              <a:rPr lang="en-US" dirty="0"/>
              <a:t>With apartheid fully repealed, black people voted in the presidential election and Nelson Mandela became president.  </a:t>
            </a:r>
          </a:p>
          <a:p>
            <a:r>
              <a:rPr lang="en-US" dirty="0"/>
              <a:t>While the country still struggles with immigration, AIDS, unemployment, poverty, etc., it continues to work to become a more stable country for it’s people. </a:t>
            </a:r>
          </a:p>
        </p:txBody>
      </p:sp>
      <p:pic>
        <p:nvPicPr>
          <p:cNvPr id="6" name="Content Placeholder 5">
            <a:extLst>
              <a:ext uri="{FF2B5EF4-FFF2-40B4-BE49-F238E27FC236}">
                <a16:creationId xmlns:a16="http://schemas.microsoft.com/office/drawing/2014/main" id="{7176A232-E535-7596-304E-255EF4DFE4FF}"/>
              </a:ext>
            </a:extLst>
          </p:cNvPr>
          <p:cNvPicPr>
            <a:picLocks noGrp="1" noChangeAspect="1"/>
          </p:cNvPicPr>
          <p:nvPr>
            <p:ph sz="half" idx="2"/>
          </p:nvPr>
        </p:nvPicPr>
        <p:blipFill>
          <a:blip r:embed="rId2"/>
          <a:stretch>
            <a:fillRect/>
          </a:stretch>
        </p:blipFill>
        <p:spPr>
          <a:xfrm>
            <a:off x="6419850" y="2548930"/>
            <a:ext cx="4937125" cy="3085703"/>
          </a:xfrm>
          <a:prstGeom prst="rect">
            <a:avLst/>
          </a:prstGeom>
        </p:spPr>
      </p:pic>
    </p:spTree>
    <p:extLst>
      <p:ext uri="{BB962C8B-B14F-4D97-AF65-F5344CB8AC3E}">
        <p14:creationId xmlns:p14="http://schemas.microsoft.com/office/powerpoint/2010/main" val="326085542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7177" name="Rectangle 7176">
            <a:extLst>
              <a:ext uri="{FF2B5EF4-FFF2-40B4-BE49-F238E27FC236}">
                <a16:creationId xmlns:a16="http://schemas.microsoft.com/office/drawing/2014/main" id="{E2CFBC99-FB8F-41F7-A81D-A5288D688D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A stable national coalition government in South Africa? Possible, but only  if elites put country's interests first">
            <a:extLst>
              <a:ext uri="{FF2B5EF4-FFF2-40B4-BE49-F238E27FC236}">
                <a16:creationId xmlns:a16="http://schemas.microsoft.com/office/drawing/2014/main" id="{13B4E796-BC66-0D11-F844-C614ED3E46C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15708"/>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7179" name="Rectangle 7178">
            <a:extLst>
              <a:ext uri="{FF2B5EF4-FFF2-40B4-BE49-F238E27FC236}">
                <a16:creationId xmlns:a16="http://schemas.microsoft.com/office/drawing/2014/main" id="{1EF86BFA-9133-4F6B-98BE-1CBB87EB62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3666683"/>
            <a:ext cx="12188952" cy="3191317"/>
          </a:xfrm>
          <a:prstGeom prst="rect">
            <a:avLst/>
          </a:prstGeom>
          <a:gradFill>
            <a:gsLst>
              <a:gs pos="42000">
                <a:schemeClr val="bg1">
                  <a:alpha val="23000"/>
                </a:schemeClr>
              </a:gs>
              <a:gs pos="0">
                <a:schemeClr val="bg1">
                  <a:alpha val="0"/>
                </a:schemeClr>
              </a:gs>
              <a:gs pos="100000">
                <a:schemeClr val="bg1">
                  <a:alpha val="3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843630" y="3826292"/>
            <a:ext cx="5257800" cy="1701570"/>
          </a:xfrm>
        </p:spPr>
        <p:txBody>
          <a:bodyPr vert="horz" lIns="91440" tIns="45720" rIns="91440" bIns="45720" rtlCol="0" anchor="b">
            <a:normAutofit/>
          </a:bodyPr>
          <a:lstStyle/>
          <a:p>
            <a:r>
              <a:rPr lang="en-US" sz="4400" i="1"/>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843631" y="5584617"/>
            <a:ext cx="5147960" cy="646785"/>
          </a:xfrm>
        </p:spPr>
        <p:txBody>
          <a:bodyPr vert="horz" lIns="91440" tIns="45720" rIns="91440" bIns="45720" rtlCol="0">
            <a:normAutofit/>
          </a:bodyPr>
          <a:lstStyle/>
          <a:p>
            <a:pPr marL="0" indent="0">
              <a:lnSpc>
                <a:spcPct val="90000"/>
              </a:lnSpc>
              <a:buNone/>
            </a:pPr>
            <a:r>
              <a:rPr lang="en-US" sz="2000" cap="all"/>
              <a:t>Constitutional, Parliamentary Republic</a:t>
            </a:r>
          </a:p>
        </p:txBody>
      </p:sp>
    </p:spTree>
    <p:extLst>
      <p:ext uri="{BB962C8B-B14F-4D97-AF65-F5344CB8AC3E}">
        <p14:creationId xmlns:p14="http://schemas.microsoft.com/office/powerpoint/2010/main" val="1572500793"/>
      </p:ext>
    </p:extLst>
  </p:cSld>
  <p:clrMapOvr>
    <a:overrideClrMapping bg1="dk1" tx1="lt1" bg2="dk2" tx2="lt2" accent1="accent1" accent2="accent2" accent3="accent3" accent4="accent4" accent5="accent5" accent6="accent6" hlink="hlink" folHlink="folHlink"/>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8201" name="Rectangle 8200">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3" name="Freeform: Shape 8202">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643467" y="5277684"/>
            <a:ext cx="4620584" cy="775494"/>
          </a:xfrm>
        </p:spPr>
        <p:txBody>
          <a:bodyPr vert="horz" lIns="91440" tIns="45720" rIns="91440" bIns="45720" rtlCol="0">
            <a:normAutofit/>
          </a:bodyPr>
          <a:lstStyle/>
          <a:p>
            <a:pPr marL="0" indent="0">
              <a:buNone/>
            </a:pPr>
            <a:r>
              <a:rPr lang="en-US" sz="2400" cap="all"/>
              <a:t>South African Rand (ZAR)</a:t>
            </a:r>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Currency</a:t>
            </a:r>
          </a:p>
        </p:txBody>
      </p:sp>
      <p:pic>
        <p:nvPicPr>
          <p:cNvPr id="8194" name="Picture 2" descr="Information of South Africa currency| Global Exchange - Currency exchange  services">
            <a:extLst>
              <a:ext uri="{FF2B5EF4-FFF2-40B4-BE49-F238E27FC236}">
                <a16:creationId xmlns:a16="http://schemas.microsoft.com/office/drawing/2014/main" id="{2DFE0E5E-5A6B-DEEF-12F8-AAC7975CA82F}"/>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606253" y="1117632"/>
            <a:ext cx="4942280" cy="4622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1205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9225" name="Rectangle 9224">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Freeform: Shape 9226">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Religion</a:t>
            </a:r>
          </a:p>
        </p:txBody>
      </p:sp>
      <p:pic>
        <p:nvPicPr>
          <p:cNvPr id="9218" name="Picture 2" descr="South Africa - Languages | Britannica">
            <a:extLst>
              <a:ext uri="{FF2B5EF4-FFF2-40B4-BE49-F238E27FC236}">
                <a16:creationId xmlns:a16="http://schemas.microsoft.com/office/drawing/2014/main" id="{78AE85C1-AAB6-1C8C-6A88-6C2D8F0130E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606253" y="1946316"/>
            <a:ext cx="4942280" cy="2965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15336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78A38-DFA6-417F-B6B2-909257847B4B}"/>
              </a:ext>
            </a:extLst>
          </p:cNvPr>
          <p:cNvSpPr>
            <a:spLocks noGrp="1"/>
          </p:cNvSpPr>
          <p:nvPr>
            <p:ph type="title"/>
          </p:nvPr>
        </p:nvSpPr>
        <p:spPr/>
        <p:txBody>
          <a:bodyPr/>
          <a:lstStyle/>
          <a:p>
            <a:r>
              <a:rPr lang="en-US" dirty="0"/>
              <a:t>Advancements</a:t>
            </a:r>
          </a:p>
        </p:txBody>
      </p:sp>
      <p:sp>
        <p:nvSpPr>
          <p:cNvPr id="3" name="Content Placeholder 2">
            <a:extLst>
              <a:ext uri="{FF2B5EF4-FFF2-40B4-BE49-F238E27FC236}">
                <a16:creationId xmlns:a16="http://schemas.microsoft.com/office/drawing/2014/main" id="{5F6A3F0F-4C4A-4849-909B-27F7D2816C39}"/>
              </a:ext>
            </a:extLst>
          </p:cNvPr>
          <p:cNvSpPr>
            <a:spLocks noGrp="1"/>
          </p:cNvSpPr>
          <p:nvPr>
            <p:ph sz="half" idx="1"/>
          </p:nvPr>
        </p:nvSpPr>
        <p:spPr/>
        <p:txBody>
          <a:bodyPr/>
          <a:lstStyle/>
          <a:p>
            <a:r>
              <a:rPr lang="en-US" dirty="0"/>
              <a:t>The CAT Scan (Computed Axial Tomography) was developed in Cape Town by Allan Cormack and Godfrey Hounsfield. </a:t>
            </a:r>
          </a:p>
          <a:p>
            <a:r>
              <a:rPr lang="en-US" dirty="0"/>
              <a:t>The world’s first heart transplant was by Dr Chris Barnard in Cape Town </a:t>
            </a:r>
          </a:p>
        </p:txBody>
      </p:sp>
      <p:sp>
        <p:nvSpPr>
          <p:cNvPr id="4" name="Content Placeholder 3">
            <a:extLst>
              <a:ext uri="{FF2B5EF4-FFF2-40B4-BE49-F238E27FC236}">
                <a16:creationId xmlns:a16="http://schemas.microsoft.com/office/drawing/2014/main" id="{3ED7E051-0FCD-4ED1-B047-409F31893943}"/>
              </a:ext>
            </a:extLst>
          </p:cNvPr>
          <p:cNvSpPr>
            <a:spLocks noGrp="1"/>
          </p:cNvSpPr>
          <p:nvPr>
            <p:ph sz="half" idx="2"/>
          </p:nvPr>
        </p:nvSpPr>
        <p:spPr/>
        <p:txBody>
          <a:bodyPr/>
          <a:lstStyle/>
          <a:p>
            <a:r>
              <a:rPr lang="en-US" dirty="0"/>
              <a:t>The swimming pool vacuum cleaner was created in 1974 by Ferdinand </a:t>
            </a:r>
            <a:r>
              <a:rPr lang="en-US" dirty="0" err="1"/>
              <a:t>Chauvier</a:t>
            </a:r>
            <a:r>
              <a:rPr lang="en-US" dirty="0"/>
              <a:t>.</a:t>
            </a:r>
          </a:p>
          <a:p>
            <a:endParaRPr lang="en-US" dirty="0"/>
          </a:p>
        </p:txBody>
      </p:sp>
    </p:spTree>
    <p:extLst>
      <p:ext uri="{BB962C8B-B14F-4D97-AF65-F5344CB8AC3E}">
        <p14:creationId xmlns:p14="http://schemas.microsoft.com/office/powerpoint/2010/main" val="11978302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7" name="Freeform: Shape 1024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0249" name="Rectangle 10248">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1" name="Freeform: Shape 10250">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1" y="2623381"/>
            <a:ext cx="3888528" cy="3553581"/>
          </a:xfrm>
        </p:spPr>
        <p:txBody>
          <a:bodyPr vert="horz" lIns="91440" tIns="45720" rIns="91440" bIns="45720" rtlCol="0">
            <a:normAutofit/>
          </a:bodyPr>
          <a:lstStyle/>
          <a:p>
            <a:pPr>
              <a:lnSpc>
                <a:spcPct val="90000"/>
              </a:lnSpc>
            </a:pPr>
            <a:r>
              <a:rPr lang="en-US" sz="1900"/>
              <a:t>Nelson Mandela became world famous with his imprisonment.  </a:t>
            </a:r>
          </a:p>
          <a:p>
            <a:pPr>
              <a:lnSpc>
                <a:spcPct val="90000"/>
              </a:lnSpc>
            </a:pPr>
            <a:r>
              <a:rPr lang="en-US" sz="1900"/>
              <a:t>Charlize Theron, actress.</a:t>
            </a:r>
          </a:p>
          <a:p>
            <a:pPr>
              <a:lnSpc>
                <a:spcPct val="90000"/>
              </a:lnSpc>
            </a:pPr>
            <a:r>
              <a:rPr lang="en-US" sz="1900"/>
              <a:t>J.R.R. Tolkien, author of the Lord of the Rings and the Hobbit, was born in Bloemfontein, an Afrikaans-speaking area in South Africa</a:t>
            </a:r>
          </a:p>
          <a:p>
            <a:pPr>
              <a:lnSpc>
                <a:spcPct val="90000"/>
              </a:lnSpc>
            </a:pPr>
            <a:r>
              <a:rPr lang="en-US" sz="1900"/>
              <a:t>Dave Matthews, a famous music artist (Pictured)</a:t>
            </a:r>
          </a:p>
        </p:txBody>
      </p:sp>
      <p:pic>
        <p:nvPicPr>
          <p:cNvPr id="10242" name="Picture 2" descr="Dave Matthews">
            <a:extLst>
              <a:ext uri="{FF2B5EF4-FFF2-40B4-BE49-F238E27FC236}">
                <a16:creationId xmlns:a16="http://schemas.microsoft.com/office/drawing/2014/main" id="{A43229FA-E5C2-C160-E583-01600707BAA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800986" y="1069398"/>
            <a:ext cx="4747547" cy="4747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34970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normAutofit lnSpcReduction="10000"/>
          </a:bodyPr>
          <a:lstStyle/>
          <a:p>
            <a:r>
              <a:rPr lang="en-US" dirty="0"/>
              <a:t>Hospitality is important</a:t>
            </a:r>
          </a:p>
          <a:p>
            <a:r>
              <a:rPr lang="en-US" dirty="0"/>
              <a:t>Communicate face-to-face and listen when they are speaking.</a:t>
            </a:r>
          </a:p>
          <a:p>
            <a:r>
              <a:rPr lang="en-US" dirty="0"/>
              <a:t>Do NOT criticize South Africa.  Apartheid issues are sensitive topics and you should refrain from speaking about them.  </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normAutofit lnSpcReduction="10000"/>
          </a:bodyPr>
          <a:lstStyle/>
          <a:p>
            <a:r>
              <a:rPr lang="en-US" dirty="0"/>
              <a:t>Receive items with both hands together, held as a cup.</a:t>
            </a:r>
          </a:p>
          <a:p>
            <a:r>
              <a:rPr lang="en-US" dirty="0"/>
              <a:t>Some might find gestures with the left hand.</a:t>
            </a:r>
          </a:p>
          <a:p>
            <a:r>
              <a:rPr lang="en-US" dirty="0"/>
              <a:t>It is rude to spit in public. </a:t>
            </a:r>
          </a:p>
          <a:p>
            <a:r>
              <a:rPr lang="en-US" dirty="0"/>
              <a:t>Cover your mouth when you yawn. </a:t>
            </a:r>
          </a:p>
        </p:txBody>
      </p:sp>
    </p:spTree>
    <p:extLst>
      <p:ext uri="{BB962C8B-B14F-4D97-AF65-F5344CB8AC3E}">
        <p14:creationId xmlns:p14="http://schemas.microsoft.com/office/powerpoint/2010/main" val="174197479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1275" name="Rectangle 11274">
            <a:extLst>
              <a:ext uri="{FF2B5EF4-FFF2-40B4-BE49-F238E27FC236}">
                <a16:creationId xmlns:a16="http://schemas.microsoft.com/office/drawing/2014/main" id="{FA69AAE0-49D5-4C8B-8BA2-55898C00E0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8" name="Picture 4" descr="Meet The Design Entrepreneur Who's Putting African Fashion On The Map">
            <a:extLst>
              <a:ext uri="{FF2B5EF4-FFF2-40B4-BE49-F238E27FC236}">
                <a16:creationId xmlns:a16="http://schemas.microsoft.com/office/drawing/2014/main" id="{B2BF8A57-B4AD-4083-CFA1-279A17FAC1B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175" r="6425"/>
          <a:stretch/>
        </p:blipFill>
        <p:spPr bwMode="auto">
          <a:xfrm>
            <a:off x="-1" y="-1"/>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343650" y="4181474"/>
            <a:ext cx="5505814" cy="1471335"/>
          </a:xfrm>
        </p:spPr>
        <p:txBody>
          <a:bodyPr vert="horz" lIns="91440" tIns="45720" rIns="91440" bIns="45720" rtlCol="0" anchor="b">
            <a:normAutofit/>
          </a:bodyPr>
          <a:lstStyle/>
          <a:p>
            <a:r>
              <a:rPr lang="en-US" sz="4400" i="1"/>
              <a:t>Fashion</a:t>
            </a:r>
          </a:p>
        </p:txBody>
      </p:sp>
      <p:pic>
        <p:nvPicPr>
          <p:cNvPr id="11266" name="Picture 2" descr="An Introduction To South African Traditional Dress">
            <a:extLst>
              <a:ext uri="{FF2B5EF4-FFF2-40B4-BE49-F238E27FC236}">
                <a16:creationId xmlns:a16="http://schemas.microsoft.com/office/drawing/2014/main" id="{DB3BC7B2-E724-88A0-C64A-29FA0C8B029C}"/>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2611" r="9597" b="-1"/>
          <a:stretch/>
        </p:blipFill>
        <p:spPr bwMode="auto">
          <a:xfrm>
            <a:off x="7653538" y="3"/>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40405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2297" name="Rectangle 12296">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8 most popular sports in Africa - P.M. News">
            <a:extLst>
              <a:ext uri="{FF2B5EF4-FFF2-40B4-BE49-F238E27FC236}">
                <a16:creationId xmlns:a16="http://schemas.microsoft.com/office/drawing/2014/main" id="{C88FC8EF-A29E-52E4-031D-66A56F9DB38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3772" r="-1" b="-1"/>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12299" name="Rectangle 12298">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1524000" y="5636465"/>
            <a:ext cx="9144000" cy="646785"/>
          </a:xfrm>
        </p:spPr>
        <p:txBody>
          <a:bodyPr vert="horz" lIns="91440" tIns="45720" rIns="91440" bIns="45720" rtlCol="0">
            <a:normAutofit/>
          </a:bodyPr>
          <a:lstStyle/>
          <a:p>
            <a:pPr marL="0" indent="0" algn="ctr">
              <a:buNone/>
            </a:pPr>
            <a:r>
              <a:rPr lang="en-US" sz="2400" cap="all">
                <a:solidFill>
                  <a:schemeClr val="bg1"/>
                </a:solidFill>
              </a:rPr>
              <a:t>Cricket, soccer, rugby</a:t>
            </a:r>
          </a:p>
        </p:txBody>
      </p:sp>
    </p:spTree>
    <p:extLst>
      <p:ext uri="{BB962C8B-B14F-4D97-AF65-F5344CB8AC3E}">
        <p14:creationId xmlns:p14="http://schemas.microsoft.com/office/powerpoint/2010/main" val="3450771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Freeform: Shape 819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8201" name="Rectangle 8200">
            <a:extLst>
              <a:ext uri="{FF2B5EF4-FFF2-40B4-BE49-F238E27FC236}">
                <a16:creationId xmlns:a16="http://schemas.microsoft.com/office/drawing/2014/main" id="{687AFE0E-B37D-4531-AFE8-231C8348EA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i="1"/>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8201" y="2013625"/>
            <a:ext cx="4614759" cy="4163337"/>
          </a:xfrm>
        </p:spPr>
        <p:txBody>
          <a:bodyPr vert="horz" lIns="91440" tIns="45720" rIns="91440" bIns="45720" rtlCol="0">
            <a:normAutofit/>
          </a:bodyPr>
          <a:lstStyle/>
          <a:p>
            <a:r>
              <a:rPr lang="en-US" sz="2000"/>
              <a:t>Arabian jasmine</a:t>
            </a:r>
          </a:p>
          <a:p>
            <a:r>
              <a:rPr lang="en-US" sz="2000"/>
              <a:t>Curry leaf tree</a:t>
            </a:r>
          </a:p>
          <a:p>
            <a:r>
              <a:rPr lang="en-US" sz="2000"/>
              <a:t>Horseshoe geranium</a:t>
            </a:r>
          </a:p>
          <a:p>
            <a:r>
              <a:rPr lang="en-US" sz="2000"/>
              <a:t>Polka dot plant</a:t>
            </a:r>
          </a:p>
        </p:txBody>
      </p:sp>
      <p:pic>
        <p:nvPicPr>
          <p:cNvPr id="8194" name="Picture 2" descr="Guide On How To Grow And Care For Polka Dot Plants – Bloombox Club">
            <a:extLst>
              <a:ext uri="{FF2B5EF4-FFF2-40B4-BE49-F238E27FC236}">
                <a16:creationId xmlns:a16="http://schemas.microsoft.com/office/drawing/2014/main" id="{950801DA-C879-87FB-F7B0-B391E5937F9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972" r="26379"/>
          <a:stretch/>
        </p:blipFill>
        <p:spPr bwMode="auto">
          <a:xfrm>
            <a:off x="6101338" y="2015168"/>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96750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normAutofit fontScale="92500"/>
          </a:bodyPr>
          <a:lstStyle/>
          <a:p>
            <a:r>
              <a:rPr lang="en-US" dirty="0"/>
              <a:t>Bobotie—meat, milk-soaked bread, dried fruit, raisins.</a:t>
            </a:r>
          </a:p>
          <a:p>
            <a:r>
              <a:rPr lang="en-US" dirty="0"/>
              <a:t>Biltong- cured, dried meat.</a:t>
            </a:r>
          </a:p>
          <a:p>
            <a:r>
              <a:rPr lang="en-US" dirty="0" err="1"/>
              <a:t>Potjiekos</a:t>
            </a:r>
            <a:r>
              <a:rPr lang="en-US" dirty="0"/>
              <a:t>, meaning “small pot food”– stew.</a:t>
            </a:r>
          </a:p>
          <a:p>
            <a:r>
              <a:rPr lang="en-US" dirty="0"/>
              <a:t>Vetkoek meaning “fat cake”– cooked dough ball.  </a:t>
            </a:r>
          </a:p>
        </p:txBody>
      </p:sp>
      <p:pic>
        <p:nvPicPr>
          <p:cNvPr id="6" name="Content Placeholder 5">
            <a:extLst>
              <a:ext uri="{FF2B5EF4-FFF2-40B4-BE49-F238E27FC236}">
                <a16:creationId xmlns:a16="http://schemas.microsoft.com/office/drawing/2014/main" id="{60875320-20D0-A9DF-7A42-D266586BFD42}"/>
              </a:ext>
            </a:extLst>
          </p:cNvPr>
          <p:cNvPicPr>
            <a:picLocks noGrp="1" noChangeAspect="1"/>
          </p:cNvPicPr>
          <p:nvPr>
            <p:ph sz="half" idx="2"/>
          </p:nvPr>
        </p:nvPicPr>
        <p:blipFill>
          <a:blip r:embed="rId2"/>
          <a:stretch>
            <a:fillRect/>
          </a:stretch>
        </p:blipFill>
        <p:spPr>
          <a:xfrm>
            <a:off x="6807994" y="2011363"/>
            <a:ext cx="4160837" cy="4160837"/>
          </a:xfrm>
          <a:prstGeom prst="rect">
            <a:avLst/>
          </a:prstGeom>
        </p:spPr>
      </p:pic>
    </p:spTree>
    <p:extLst>
      <p:ext uri="{BB962C8B-B14F-4D97-AF65-F5344CB8AC3E}">
        <p14:creationId xmlns:p14="http://schemas.microsoft.com/office/powerpoint/2010/main" val="18899608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Bapedi- flutes, plucked reed instruments, etc.  </a:t>
            </a:r>
          </a:p>
          <a:p>
            <a:r>
              <a:rPr lang="en-US" dirty="0"/>
              <a:t>Instruments include </a:t>
            </a:r>
            <a:r>
              <a:rPr lang="en-US" dirty="0" err="1"/>
              <a:t>umakhweyana</a:t>
            </a:r>
            <a:r>
              <a:rPr lang="en-US" dirty="0"/>
              <a:t>, </a:t>
            </a:r>
            <a:r>
              <a:rPr lang="en-US" dirty="0" err="1"/>
              <a:t>setolotolo</a:t>
            </a:r>
            <a:r>
              <a:rPr lang="en-US" dirty="0"/>
              <a:t>, </a:t>
            </a:r>
            <a:r>
              <a:rPr lang="en-US" dirty="0" err="1"/>
              <a:t>uhadi</a:t>
            </a:r>
            <a:r>
              <a:rPr lang="en-US" dirty="0"/>
              <a:t>, mbira, </a:t>
            </a:r>
            <a:r>
              <a:rPr lang="en-US" dirty="0" err="1"/>
              <a:t>dipela</a:t>
            </a:r>
            <a:r>
              <a:rPr lang="en-US" dirty="0"/>
              <a:t> (thumb piano), </a:t>
            </a:r>
            <a:r>
              <a:rPr lang="en-US" dirty="0" err="1"/>
              <a:t>umtshingozi</a:t>
            </a:r>
            <a:r>
              <a:rPr lang="en-US" dirty="0"/>
              <a:t> (end-blown flute)</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https://www.youtube.com/watch?v=n1BbUBuZAcg</a:t>
            </a:r>
            <a:r>
              <a:rPr lang="en-US" dirty="0"/>
              <a:t> </a:t>
            </a:r>
          </a:p>
        </p:txBody>
      </p:sp>
    </p:spTree>
    <p:extLst>
      <p:ext uri="{BB962C8B-B14F-4D97-AF65-F5344CB8AC3E}">
        <p14:creationId xmlns:p14="http://schemas.microsoft.com/office/powerpoint/2010/main" val="129068890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033" name="Rectangle 1032">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outh african art hi-res stock photography and images - Alamy">
            <a:extLst>
              <a:ext uri="{FF2B5EF4-FFF2-40B4-BE49-F238E27FC236}">
                <a16:creationId xmlns:a16="http://schemas.microsoft.com/office/drawing/2014/main" id="{2CF7678D-98CE-2E0C-AD5F-1E94079532E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0883" r="-1" b="12567"/>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5" name="Rectangle 1034">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524000" y="5636465"/>
            <a:ext cx="9144000" cy="646785"/>
          </a:xfrm>
        </p:spPr>
        <p:txBody>
          <a:bodyPr vert="horz" lIns="91440" tIns="45720" rIns="91440" bIns="45720" rtlCol="0">
            <a:normAutofit/>
          </a:bodyPr>
          <a:lstStyle/>
          <a:p>
            <a:pPr marL="0" indent="0" algn="ctr">
              <a:buNone/>
            </a:pPr>
            <a:r>
              <a:rPr lang="en-US" sz="2200" cap="all">
                <a:solidFill>
                  <a:schemeClr val="bg1"/>
                </a:solidFill>
              </a:rPr>
              <a:t>Basket weaving, masks, etc. are traditional art forms.  </a:t>
            </a:r>
          </a:p>
        </p:txBody>
      </p:sp>
    </p:spTree>
    <p:extLst>
      <p:ext uri="{BB962C8B-B14F-4D97-AF65-F5344CB8AC3E}">
        <p14:creationId xmlns:p14="http://schemas.microsoft.com/office/powerpoint/2010/main" val="33101415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Long Walk To Freedom, Nelson Mandela</a:t>
            </a:r>
          </a:p>
          <a:p>
            <a:r>
              <a:rPr lang="en-US" dirty="0"/>
              <a:t>Things Fall Apart, Chinua Achebe</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Kid Books</a:t>
            </a:r>
          </a:p>
          <a:p>
            <a:pPr lvl="1"/>
            <a:r>
              <a:rPr lang="en-US" dirty="0"/>
              <a:t>The Soccer Fence: A Story of Friendship, Hope, Apartheid in South Africa</a:t>
            </a:r>
          </a:p>
          <a:p>
            <a:pPr lvl="1"/>
            <a:r>
              <a:rPr lang="en-US" dirty="0"/>
              <a:t>My Painted House, My Friendly Chicken, and Me</a:t>
            </a:r>
          </a:p>
          <a:p>
            <a:pPr lvl="1"/>
            <a:r>
              <a:rPr lang="en-US" dirty="0"/>
              <a:t>Desmond and the Very Mean Word</a:t>
            </a:r>
          </a:p>
          <a:p>
            <a:pPr lvl="1"/>
            <a:r>
              <a:rPr lang="en-US" dirty="0"/>
              <a:t>Postcard from South Africa</a:t>
            </a:r>
          </a:p>
        </p:txBody>
      </p:sp>
    </p:spTree>
    <p:extLst>
      <p:ext uri="{BB962C8B-B14F-4D97-AF65-F5344CB8AC3E}">
        <p14:creationId xmlns:p14="http://schemas.microsoft.com/office/powerpoint/2010/main" val="97316227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57" name="Rectangle 2056">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Homes</a:t>
            </a:r>
          </a:p>
        </p:txBody>
      </p:sp>
      <p:sp>
        <p:nvSpPr>
          <p:cNvPr id="3" name="Content Placeholder 2">
            <a:extLst>
              <a:ext uri="{FF2B5EF4-FFF2-40B4-BE49-F238E27FC236}">
                <a16:creationId xmlns:a16="http://schemas.microsoft.com/office/drawing/2014/main" id="{AF238FF1-CE9E-4E10-A270-C02E1C6643FA}"/>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a:t>Traditional round, one-room houses called rondavels.  Made from a ring of timber posts, filled with mud and topped with a thatched roof.</a:t>
            </a:r>
          </a:p>
        </p:txBody>
      </p:sp>
      <p:pic>
        <p:nvPicPr>
          <p:cNvPr id="2050" name="Picture 2" descr="Why the Genius of Traditional South African Architecture Isn't Appreciated">
            <a:extLst>
              <a:ext uri="{FF2B5EF4-FFF2-40B4-BE49-F238E27FC236}">
                <a16:creationId xmlns:a16="http://schemas.microsoft.com/office/drawing/2014/main" id="{8F916038-98B1-A23D-2D82-B8D811FD919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395" r="16886"/>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53120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Freeform: Shape 307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3081" name="Rectangle 3080">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3" name="Freeform: Shape 3082">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Human Rights Day </a:t>
            </a:r>
          </a:p>
          <a:p>
            <a:r>
              <a:rPr lang="en-US" sz="2000"/>
              <a:t>National Women’s Day</a:t>
            </a:r>
          </a:p>
          <a:p>
            <a:r>
              <a:rPr lang="en-US" sz="2000"/>
              <a:t>Heritage Day</a:t>
            </a:r>
          </a:p>
        </p:txBody>
      </p:sp>
      <p:pic>
        <p:nvPicPr>
          <p:cNvPr id="3074" name="Picture 2" descr="South Africa Holidays and Festivals">
            <a:extLst>
              <a:ext uri="{FF2B5EF4-FFF2-40B4-BE49-F238E27FC236}">
                <a16:creationId xmlns:a16="http://schemas.microsoft.com/office/drawing/2014/main" id="{38F53E07-D010-CB01-A37B-F8EACDEE422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800986" y="1863534"/>
            <a:ext cx="4747547" cy="3159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074220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62111528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5" name="Freeform: Shape 410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4107" name="Rectangle 4106">
            <a:extLst>
              <a:ext uri="{FF2B5EF4-FFF2-40B4-BE49-F238E27FC236}">
                <a16:creationId xmlns:a16="http://schemas.microsoft.com/office/drawing/2014/main" id="{5EF17487-C386-4F99-B5EB-4FD3DF423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9" name="Freeform: Shape 4108">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246825" y="643467"/>
            <a:ext cx="3964008" cy="1800526"/>
          </a:xfrm>
        </p:spPr>
        <p:txBody>
          <a:bodyPr vert="horz" lIns="91440" tIns="45720" rIns="91440" bIns="45720" rtlCol="0" anchor="ctr">
            <a:normAutofit/>
          </a:bodyPr>
          <a:lstStyle/>
          <a:p>
            <a:r>
              <a:rPr lang="en-US" sz="4000" i="1"/>
              <a:t>Namibia</a:t>
            </a:r>
          </a:p>
        </p:txBody>
      </p:sp>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1246824" y="2623381"/>
            <a:ext cx="3964007" cy="3553581"/>
          </a:xfrm>
        </p:spPr>
        <p:txBody>
          <a:bodyPr vert="horz" lIns="91440" tIns="45720" rIns="91440" bIns="45720" rtlCol="0">
            <a:normAutofit/>
          </a:bodyPr>
          <a:lstStyle/>
          <a:p>
            <a:pPr indent="-228600">
              <a:lnSpc>
                <a:spcPct val="90000"/>
              </a:lnSpc>
              <a:buFont typeface="Arial" panose="020B0604020202020204" pitchFamily="34" charset="0"/>
              <a:buChar char="•"/>
            </a:pPr>
            <a:r>
              <a:rPr lang="en-US" sz="1700" dirty="0"/>
              <a:t>Things We Will Learn:</a:t>
            </a:r>
          </a:p>
          <a:p>
            <a:pPr indent="-228600">
              <a:lnSpc>
                <a:spcPct val="90000"/>
              </a:lnSpc>
              <a:buFont typeface="Arial" panose="020B0604020202020204" pitchFamily="34" charset="0"/>
              <a:buChar char="•"/>
            </a:pPr>
            <a:r>
              <a:rPr lang="en-US" sz="1700" dirty="0"/>
              <a:t>Geography</a:t>
            </a:r>
          </a:p>
          <a:p>
            <a:pPr indent="-228600">
              <a:lnSpc>
                <a:spcPct val="90000"/>
              </a:lnSpc>
              <a:buFont typeface="Arial" panose="020B0604020202020204" pitchFamily="34" charset="0"/>
              <a:buChar char="•"/>
            </a:pPr>
            <a:r>
              <a:rPr lang="en-US" sz="1700" dirty="0"/>
              <a:t>Language</a:t>
            </a:r>
          </a:p>
          <a:p>
            <a:pPr indent="-228600">
              <a:lnSpc>
                <a:spcPct val="90000"/>
              </a:lnSpc>
              <a:buFont typeface="Arial" panose="020B0604020202020204" pitchFamily="34" charset="0"/>
              <a:buChar char="•"/>
            </a:pPr>
            <a:r>
              <a:rPr lang="en-US" sz="1700" dirty="0"/>
              <a:t>Advancements for the World</a:t>
            </a:r>
          </a:p>
          <a:p>
            <a:pPr indent="-228600">
              <a:lnSpc>
                <a:spcPct val="90000"/>
              </a:lnSpc>
              <a:buFont typeface="Arial" panose="020B0604020202020204" pitchFamily="34" charset="0"/>
              <a:buChar char="•"/>
            </a:pPr>
            <a:r>
              <a:rPr lang="en-US" sz="1700" dirty="0"/>
              <a:t>History</a:t>
            </a:r>
          </a:p>
          <a:p>
            <a:pPr indent="-228600">
              <a:lnSpc>
                <a:spcPct val="90000"/>
              </a:lnSpc>
              <a:buFont typeface="Arial" panose="020B0604020202020204" pitchFamily="34" charset="0"/>
              <a:buChar char="•"/>
            </a:pPr>
            <a:r>
              <a:rPr lang="en-US" sz="1700" dirty="0"/>
              <a:t>Culture</a:t>
            </a:r>
          </a:p>
          <a:p>
            <a:pPr indent="-228600">
              <a:lnSpc>
                <a:spcPct val="90000"/>
              </a:lnSpc>
              <a:buFont typeface="Arial" panose="020B0604020202020204" pitchFamily="34" charset="0"/>
              <a:buChar char="•"/>
            </a:pPr>
            <a:r>
              <a:rPr lang="en-US" sz="1700" dirty="0"/>
              <a:t>Current Events</a:t>
            </a:r>
          </a:p>
          <a:p>
            <a:pPr indent="-228600">
              <a:lnSpc>
                <a:spcPct val="90000"/>
              </a:lnSpc>
              <a:buFont typeface="Arial" panose="020B0604020202020204" pitchFamily="34" charset="0"/>
              <a:buChar char="•"/>
            </a:pPr>
            <a:endParaRPr lang="en-US" sz="1700" dirty="0"/>
          </a:p>
        </p:txBody>
      </p:sp>
      <p:pic>
        <p:nvPicPr>
          <p:cNvPr id="4100" name="Picture 4" descr="Flag of Namibia | Britannica">
            <a:extLst>
              <a:ext uri="{FF2B5EF4-FFF2-40B4-BE49-F238E27FC236}">
                <a16:creationId xmlns:a16="http://schemas.microsoft.com/office/drawing/2014/main" id="{406DE17B-1A99-CC48-EF2C-194D304CE8E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18001" y="643468"/>
            <a:ext cx="3812741" cy="254500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Namibia Map (Road) - Worldometer">
            <a:extLst>
              <a:ext uri="{FF2B5EF4-FFF2-40B4-BE49-F238E27FC236}">
                <a16:creationId xmlns:a16="http://schemas.microsoft.com/office/drawing/2014/main" id="{BBAC4AC4-3928-7833-3223-EDC045FEECD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98916" y="3657600"/>
            <a:ext cx="3650912" cy="2585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11999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Freeform: Shape 512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5129" name="Rectangle 5128">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11 Very Best Places In Namibia To Visit - Hand Luggage Only - Travel, Food  &amp; Photography Blog">
            <a:extLst>
              <a:ext uri="{FF2B5EF4-FFF2-40B4-BE49-F238E27FC236}">
                <a16:creationId xmlns:a16="http://schemas.microsoft.com/office/drawing/2014/main" id="{FBDC7017-A8BE-ACFB-6AA5-E8F725CE4F46}"/>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134" b="13597"/>
          <a:stretch/>
        </p:blipFill>
        <p:spPr bwMode="auto">
          <a:xfrm>
            <a:off x="20" y="10"/>
            <a:ext cx="12191980" cy="685799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5801709" y="3512557"/>
            <a:ext cx="5552090" cy="1191873"/>
          </a:xfrm>
        </p:spPr>
        <p:txBody>
          <a:bodyPr vert="horz" lIns="91440" tIns="45720" rIns="91440" bIns="45720" rtlCol="0" anchor="b">
            <a:normAutofit/>
          </a:bodyPr>
          <a:lstStyle/>
          <a:p>
            <a:r>
              <a:rPr lang="en-US" sz="3600" i="1"/>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5801709" y="4704430"/>
            <a:ext cx="5552089" cy="1651919"/>
          </a:xfrm>
        </p:spPr>
        <p:txBody>
          <a:bodyPr vert="horz" lIns="91440" tIns="45720" rIns="91440" bIns="45720" rtlCol="0">
            <a:normAutofit/>
          </a:bodyPr>
          <a:lstStyle/>
          <a:p>
            <a:pPr>
              <a:lnSpc>
                <a:spcPct val="90000"/>
              </a:lnSpc>
            </a:pPr>
            <a:r>
              <a:rPr lang="en-US" sz="1300" dirty="0"/>
              <a:t>Capital: Windhoek</a:t>
            </a:r>
          </a:p>
          <a:p>
            <a:pPr>
              <a:lnSpc>
                <a:spcPct val="90000"/>
              </a:lnSpc>
            </a:pPr>
            <a:r>
              <a:rPr lang="en-US" sz="1300" dirty="0"/>
              <a:t>Language: English, </a:t>
            </a:r>
            <a:r>
              <a:rPr lang="en-US" sz="1300" dirty="0" err="1"/>
              <a:t>Oshiwambo</a:t>
            </a:r>
            <a:r>
              <a:rPr lang="en-US" sz="1300" dirty="0"/>
              <a:t> </a:t>
            </a:r>
          </a:p>
          <a:p>
            <a:pPr>
              <a:lnSpc>
                <a:spcPct val="90000"/>
              </a:lnSpc>
            </a:pPr>
            <a:r>
              <a:rPr lang="en-US" sz="1300" dirty="0"/>
              <a:t>Exports: Diamonds, Radioactive chemicals, Raw copper</a:t>
            </a:r>
          </a:p>
          <a:p>
            <a:pPr>
              <a:lnSpc>
                <a:spcPct val="90000"/>
              </a:lnSpc>
            </a:pPr>
            <a:r>
              <a:rPr lang="en-US" sz="1300" dirty="0"/>
              <a:t>Fun Facts: World’s largest population of free-roaming cheetahs, desert elephants, has some of the highest sand dunes in the world, home of the Skeleton Coast</a:t>
            </a:r>
          </a:p>
        </p:txBody>
      </p:sp>
    </p:spTree>
    <p:extLst>
      <p:ext uri="{BB962C8B-B14F-4D97-AF65-F5344CB8AC3E}">
        <p14:creationId xmlns:p14="http://schemas.microsoft.com/office/powerpoint/2010/main" val="288711781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6153" name="Rectangle 6152">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5" name="Freeform: Shape 6154">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Country on Map</a:t>
            </a:r>
          </a:p>
        </p:txBody>
      </p:sp>
      <p:pic>
        <p:nvPicPr>
          <p:cNvPr id="6146" name="Picture 2" descr="Namibia | History, Map, Flag, Population, Capital, &amp; Facts ...">
            <a:extLst>
              <a:ext uri="{FF2B5EF4-FFF2-40B4-BE49-F238E27FC236}">
                <a16:creationId xmlns:a16="http://schemas.microsoft.com/office/drawing/2014/main" id="{BB4226CB-8CDC-161B-C94C-E26124D70E9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606253" y="1062883"/>
            <a:ext cx="4942280" cy="47322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05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Early Peoples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Bushmen (San) and Khoi peoples lived here and lived as hunter-gatherers.  They eventually created civilizations (or chiefdoms– like a kingdom, but with a chief as leader) until the Great Zimbabwe empire.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r>
              <a:rPr lang="en-US" dirty="0"/>
              <a:t>The Batswana (or plural Motswana) is a term used for citizens of Botswana and are considered the country’s major ethnic group today.  </a:t>
            </a:r>
          </a:p>
        </p:txBody>
      </p:sp>
    </p:spTree>
    <p:extLst>
      <p:ext uri="{BB962C8B-B14F-4D97-AF65-F5344CB8AC3E}">
        <p14:creationId xmlns:p14="http://schemas.microsoft.com/office/powerpoint/2010/main" val="288778414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Freeform: Shape 717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7177" name="Rectangle 7176">
            <a:extLst>
              <a:ext uri="{FF2B5EF4-FFF2-40B4-BE49-F238E27FC236}">
                <a16:creationId xmlns:a16="http://schemas.microsoft.com/office/drawing/2014/main" id="{85F55C16-BC21-49EF-A4FF-C3155BB93B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513788" y="365125"/>
            <a:ext cx="4840010" cy="1952744"/>
          </a:xfrm>
        </p:spPr>
        <p:txBody>
          <a:bodyPr vert="horz" lIns="91440" tIns="45720" rIns="91440" bIns="45720" rtlCol="0" anchor="ctr">
            <a:normAutofit/>
          </a:bodyPr>
          <a:lstStyle/>
          <a:p>
            <a:r>
              <a:rPr lang="en-US" i="1"/>
              <a:t>Country Geography</a:t>
            </a:r>
          </a:p>
        </p:txBody>
      </p:sp>
      <p:sp>
        <p:nvSpPr>
          <p:cNvPr id="7179" name="Freeform: Shape 7178">
            <a:extLst>
              <a:ext uri="{FF2B5EF4-FFF2-40B4-BE49-F238E27FC236}">
                <a16:creationId xmlns:a16="http://schemas.microsoft.com/office/drawing/2014/main" id="{0C5F069E-AFE6-4825-8945-46F2918A5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6116569" cy="6858000"/>
          </a:xfrm>
          <a:custGeom>
            <a:avLst/>
            <a:gdLst>
              <a:gd name="connsiteX0" fmla="*/ 0 w 6116569"/>
              <a:gd name="connsiteY0" fmla="*/ 0 h 6879321"/>
              <a:gd name="connsiteX1" fmla="*/ 2935851 w 6116569"/>
              <a:gd name="connsiteY1" fmla="*/ 0 h 6879321"/>
              <a:gd name="connsiteX2" fmla="*/ 3238280 w 6116569"/>
              <a:gd name="connsiteY2" fmla="*/ 31980 h 6879321"/>
              <a:gd name="connsiteX3" fmla="*/ 3660541 w 6116569"/>
              <a:gd name="connsiteY3" fmla="*/ 550772 h 6879321"/>
              <a:gd name="connsiteX4" fmla="*/ 3808902 w 6116569"/>
              <a:gd name="connsiteY4" fmla="*/ 589860 h 6879321"/>
              <a:gd name="connsiteX5" fmla="*/ 4413762 w 6116569"/>
              <a:gd name="connsiteY5" fmla="*/ 625393 h 6879321"/>
              <a:gd name="connsiteX6" fmla="*/ 4567830 w 6116569"/>
              <a:gd name="connsiteY6" fmla="*/ 721333 h 6879321"/>
              <a:gd name="connsiteX7" fmla="*/ 4171247 w 6116569"/>
              <a:gd name="connsiteY7" fmla="*/ 792401 h 6879321"/>
              <a:gd name="connsiteX8" fmla="*/ 4376671 w 6116569"/>
              <a:gd name="connsiteY8" fmla="*/ 842148 h 6879321"/>
              <a:gd name="connsiteX9" fmla="*/ 4527887 w 6116569"/>
              <a:gd name="connsiteY9" fmla="*/ 813722 h 6879321"/>
              <a:gd name="connsiteX10" fmla="*/ 4633452 w 6116569"/>
              <a:gd name="connsiteY10" fmla="*/ 799508 h 6879321"/>
              <a:gd name="connsiteX11" fmla="*/ 4947293 w 6116569"/>
              <a:gd name="connsiteY11" fmla="*/ 870576 h 6879321"/>
              <a:gd name="connsiteX12" fmla="*/ 5263988 w 6116569"/>
              <a:gd name="connsiteY12" fmla="*/ 820828 h 6879321"/>
              <a:gd name="connsiteX13" fmla="*/ 5249723 w 6116569"/>
              <a:gd name="connsiteY13" fmla="*/ 895449 h 6879321"/>
              <a:gd name="connsiteX14" fmla="*/ 4744723 w 6116569"/>
              <a:gd name="connsiteY14" fmla="*/ 1197485 h 6879321"/>
              <a:gd name="connsiteX15" fmla="*/ 4767548 w 6116569"/>
              <a:gd name="connsiteY15" fmla="*/ 1346727 h 6879321"/>
              <a:gd name="connsiteX16" fmla="*/ 4539299 w 6116569"/>
              <a:gd name="connsiteY16" fmla="*/ 1421348 h 6879321"/>
              <a:gd name="connsiteX17" fmla="*/ 4607773 w 6116569"/>
              <a:gd name="connsiteY17" fmla="*/ 1485309 h 6879321"/>
              <a:gd name="connsiteX18" fmla="*/ 4579242 w 6116569"/>
              <a:gd name="connsiteY18" fmla="*/ 1535055 h 6879321"/>
              <a:gd name="connsiteX19" fmla="*/ 5278255 w 6116569"/>
              <a:gd name="connsiteY19" fmla="*/ 1609676 h 6879321"/>
              <a:gd name="connsiteX20" fmla="*/ 5771843 w 6116569"/>
              <a:gd name="connsiteY20" fmla="*/ 1630997 h 6879321"/>
              <a:gd name="connsiteX21" fmla="*/ 6105656 w 6116569"/>
              <a:gd name="connsiteY21" fmla="*/ 1748257 h 6879321"/>
              <a:gd name="connsiteX22" fmla="*/ 5691955 w 6116569"/>
              <a:gd name="connsiteY22" fmla="*/ 2167555 h 6879321"/>
              <a:gd name="connsiteX23" fmla="*/ 5475118 w 6116569"/>
              <a:gd name="connsiteY23" fmla="*/ 2348776 h 6879321"/>
              <a:gd name="connsiteX24" fmla="*/ 5826051 w 6116569"/>
              <a:gd name="connsiteY24" fmla="*/ 2291922 h 6879321"/>
              <a:gd name="connsiteX25" fmla="*/ 5552153 w 6116569"/>
              <a:gd name="connsiteY25" fmla="*/ 2597513 h 6879321"/>
              <a:gd name="connsiteX26" fmla="*/ 5603508 w 6116569"/>
              <a:gd name="connsiteY26" fmla="*/ 2647260 h 6879321"/>
              <a:gd name="connsiteX27" fmla="*/ 5700515 w 6116569"/>
              <a:gd name="connsiteY27" fmla="*/ 2679240 h 6879321"/>
              <a:gd name="connsiteX28" fmla="*/ 5246870 w 6116569"/>
              <a:gd name="connsiteY28" fmla="*/ 2888889 h 6879321"/>
              <a:gd name="connsiteX29" fmla="*/ 4836022 w 6116569"/>
              <a:gd name="connsiteY29" fmla="*/ 3169605 h 6879321"/>
              <a:gd name="connsiteX30" fmla="*/ 4736163 w 6116569"/>
              <a:gd name="connsiteY30" fmla="*/ 3233565 h 6879321"/>
              <a:gd name="connsiteX31" fmla="*/ 4853141 w 6116569"/>
              <a:gd name="connsiteY31" fmla="*/ 3233565 h 6879321"/>
              <a:gd name="connsiteX32" fmla="*/ 4944440 w 6116569"/>
              <a:gd name="connsiteY32" fmla="*/ 3226459 h 6879321"/>
              <a:gd name="connsiteX33" fmla="*/ 5109921 w 6116569"/>
              <a:gd name="connsiteY33" fmla="*/ 3283313 h 6879321"/>
              <a:gd name="connsiteX34" fmla="*/ 5694809 w 6116569"/>
              <a:gd name="connsiteY34" fmla="*/ 3141178 h 6879321"/>
              <a:gd name="connsiteX35" fmla="*/ 5566419 w 6116569"/>
              <a:gd name="connsiteY35" fmla="*/ 3301079 h 6879321"/>
              <a:gd name="connsiteX36" fmla="*/ 5415203 w 6116569"/>
              <a:gd name="connsiteY36" fmla="*/ 3397020 h 6879321"/>
              <a:gd name="connsiteX37" fmla="*/ 5612068 w 6116569"/>
              <a:gd name="connsiteY37" fmla="*/ 3432554 h 6879321"/>
              <a:gd name="connsiteX38" fmla="*/ 5206927 w 6116569"/>
              <a:gd name="connsiteY38" fmla="*/ 3599562 h 6879321"/>
              <a:gd name="connsiteX39" fmla="*/ 5301079 w 6116569"/>
              <a:gd name="connsiteY39" fmla="*/ 3723930 h 6879321"/>
              <a:gd name="connsiteX40" fmla="*/ 4507915 w 6116569"/>
              <a:gd name="connsiteY40" fmla="*/ 4306683 h 6879321"/>
              <a:gd name="connsiteX41" fmla="*/ 3982942 w 6116569"/>
              <a:gd name="connsiteY41" fmla="*/ 4587399 h 6879321"/>
              <a:gd name="connsiteX42" fmla="*/ 4185513 w 6116569"/>
              <a:gd name="connsiteY42" fmla="*/ 4541205 h 6879321"/>
              <a:gd name="connsiteX43" fmla="*/ 5212633 w 6116569"/>
              <a:gd name="connsiteY43" fmla="*/ 4455924 h 6879321"/>
              <a:gd name="connsiteX44" fmla="*/ 5312492 w 6116569"/>
              <a:gd name="connsiteY44" fmla="*/ 4473691 h 6879321"/>
              <a:gd name="connsiteX45" fmla="*/ 4596361 w 6116569"/>
              <a:gd name="connsiteY45" fmla="*/ 4818368 h 6879321"/>
              <a:gd name="connsiteX46" fmla="*/ 4873113 w 6116569"/>
              <a:gd name="connsiteY46" fmla="*/ 4885882 h 6879321"/>
              <a:gd name="connsiteX47" fmla="*/ 4935881 w 6116569"/>
              <a:gd name="connsiteY47" fmla="*/ 4914309 h 6879321"/>
              <a:gd name="connsiteX48" fmla="*/ 4873113 w 6116569"/>
              <a:gd name="connsiteY48" fmla="*/ 5003143 h 6879321"/>
              <a:gd name="connsiteX49" fmla="*/ 4721898 w 6116569"/>
              <a:gd name="connsiteY49" fmla="*/ 5095530 h 6879321"/>
              <a:gd name="connsiteX50" fmla="*/ 5132745 w 6116569"/>
              <a:gd name="connsiteY50" fmla="*/ 4949842 h 6879321"/>
              <a:gd name="connsiteX51" fmla="*/ 5101362 w 6116569"/>
              <a:gd name="connsiteY51" fmla="*/ 5081317 h 6879321"/>
              <a:gd name="connsiteX52" fmla="*/ 5138452 w 6116569"/>
              <a:gd name="connsiteY52" fmla="*/ 5198578 h 6879321"/>
              <a:gd name="connsiteX53" fmla="*/ 4904497 w 6116569"/>
              <a:gd name="connsiteY53" fmla="*/ 5362033 h 6879321"/>
              <a:gd name="connsiteX54" fmla="*/ 4579242 w 6116569"/>
              <a:gd name="connsiteY54" fmla="*/ 5674729 h 6879321"/>
              <a:gd name="connsiteX55" fmla="*/ 4253988 w 6116569"/>
              <a:gd name="connsiteY55" fmla="*/ 5884379 h 6879321"/>
              <a:gd name="connsiteX56" fmla="*/ 3985795 w 6116569"/>
              <a:gd name="connsiteY56" fmla="*/ 6069153 h 6879321"/>
              <a:gd name="connsiteX57" fmla="*/ 4231163 w 6116569"/>
              <a:gd name="connsiteY57" fmla="*/ 6030066 h 6879321"/>
              <a:gd name="connsiteX58" fmla="*/ 3814609 w 6116569"/>
              <a:gd name="connsiteY58" fmla="*/ 6317889 h 6879321"/>
              <a:gd name="connsiteX59" fmla="*/ 3751840 w 6116569"/>
              <a:gd name="connsiteY59" fmla="*/ 6339209 h 6879321"/>
              <a:gd name="connsiteX60" fmla="*/ 3089919 w 6116569"/>
              <a:gd name="connsiteY60" fmla="*/ 6563071 h 6879321"/>
              <a:gd name="connsiteX61" fmla="*/ 2961529 w 6116569"/>
              <a:gd name="connsiteY61" fmla="*/ 6662566 h 6879321"/>
              <a:gd name="connsiteX62" fmla="*/ 3107038 w 6116569"/>
              <a:gd name="connsiteY62" fmla="*/ 6673226 h 6879321"/>
              <a:gd name="connsiteX63" fmla="*/ 3594919 w 6116569"/>
              <a:gd name="connsiteY63" fmla="*/ 6591499 h 6879321"/>
              <a:gd name="connsiteX64" fmla="*/ 3261106 w 6116569"/>
              <a:gd name="connsiteY64" fmla="*/ 6726527 h 6879321"/>
              <a:gd name="connsiteX65" fmla="*/ 3620597 w 6116569"/>
              <a:gd name="connsiteY65" fmla="*/ 6740740 h 6879321"/>
              <a:gd name="connsiteX66" fmla="*/ 3703337 w 6116569"/>
              <a:gd name="connsiteY66" fmla="*/ 6826020 h 6879321"/>
              <a:gd name="connsiteX67" fmla="*/ 3689072 w 6116569"/>
              <a:gd name="connsiteY67" fmla="*/ 6879321 h 6879321"/>
              <a:gd name="connsiteX68" fmla="*/ 0 w 6116569"/>
              <a:gd name="connsiteY68" fmla="*/ 6879321 h 687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170" name="Picture 2" descr="Map&#10;&#10;Description automatically generated">
            <a:extLst>
              <a:ext uri="{FF2B5EF4-FFF2-40B4-BE49-F238E27FC236}">
                <a16:creationId xmlns:a16="http://schemas.microsoft.com/office/drawing/2014/main" id="{1CD97024-AA0A-25B8-4D87-1778995371C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1134" y="2041922"/>
            <a:ext cx="3195204" cy="294757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513788" y="2497257"/>
            <a:ext cx="4840010" cy="3679705"/>
          </a:xfrm>
        </p:spPr>
        <p:txBody>
          <a:bodyPr vert="horz" lIns="91440" tIns="45720" rIns="91440" bIns="45720" rtlCol="0">
            <a:normAutofit/>
          </a:bodyPr>
          <a:lstStyle/>
          <a:p>
            <a:r>
              <a:rPr lang="en-US" sz="2000" dirty="0">
                <a:sym typeface="Wingdings" panose="05000000000000000000" pitchFamily="2" charset="2"/>
              </a:rPr>
              <a:t>Longitude and Latitude: 22.9576 S, 18.4904 E</a:t>
            </a:r>
          </a:p>
          <a:p>
            <a:r>
              <a:rPr lang="en-US" sz="2000" dirty="0">
                <a:sym typeface="Wingdings" panose="05000000000000000000" pitchFamily="2" charset="2"/>
              </a:rPr>
              <a:t>Major Mountains, Rivers and Other Geographic sites: Skeleton Coast, Sand Dunes, </a:t>
            </a:r>
            <a:r>
              <a:rPr lang="en-US" sz="2000" dirty="0" err="1">
                <a:sym typeface="Wingdings" panose="05000000000000000000" pitchFamily="2" charset="2"/>
              </a:rPr>
              <a:t>Brandberg</a:t>
            </a:r>
            <a:r>
              <a:rPr lang="en-US" sz="2000" dirty="0">
                <a:sym typeface="Wingdings" panose="05000000000000000000" pitchFamily="2" charset="2"/>
              </a:rPr>
              <a:t> Mountain, Burnt Mountain, </a:t>
            </a:r>
            <a:r>
              <a:rPr lang="en-US" sz="2000" dirty="0" err="1">
                <a:sym typeface="Wingdings" panose="05000000000000000000" pitchFamily="2" charset="2"/>
              </a:rPr>
              <a:t>Omatako</a:t>
            </a:r>
            <a:r>
              <a:rPr lang="en-US" sz="2000" dirty="0">
                <a:sym typeface="Wingdings" panose="05000000000000000000" pitchFamily="2" charset="2"/>
              </a:rPr>
              <a:t> Mountains,  Orange River, Kunene River, </a:t>
            </a:r>
            <a:r>
              <a:rPr lang="en-US" sz="2000" dirty="0" err="1">
                <a:sym typeface="Wingdings" panose="05000000000000000000" pitchFamily="2" charset="2"/>
              </a:rPr>
              <a:t>Ugab</a:t>
            </a:r>
            <a:r>
              <a:rPr lang="en-US" sz="2000" dirty="0">
                <a:sym typeface="Wingdings" panose="05000000000000000000" pitchFamily="2" charset="2"/>
              </a:rPr>
              <a:t>, Fish, </a:t>
            </a:r>
            <a:r>
              <a:rPr lang="en-US" sz="2000" dirty="0" err="1">
                <a:sym typeface="Wingdings" panose="05000000000000000000" pitchFamily="2" charset="2"/>
              </a:rPr>
              <a:t>Otjikoto</a:t>
            </a:r>
            <a:r>
              <a:rPr lang="en-US" sz="2000" dirty="0">
                <a:sym typeface="Wingdings" panose="05000000000000000000" pitchFamily="2" charset="2"/>
              </a:rPr>
              <a:t> Lake, Lake </a:t>
            </a:r>
            <a:r>
              <a:rPr lang="en-US" sz="2000" dirty="0" err="1">
                <a:sym typeface="Wingdings" panose="05000000000000000000" pitchFamily="2" charset="2"/>
              </a:rPr>
              <a:t>Guinas</a:t>
            </a:r>
            <a:r>
              <a:rPr lang="en-US" sz="2000" dirty="0">
                <a:sym typeface="Wingdings" panose="05000000000000000000" pitchFamily="2" charset="2"/>
              </a:rPr>
              <a:t>, Lake </a:t>
            </a:r>
            <a:r>
              <a:rPr lang="en-US" sz="2000" dirty="0" err="1">
                <a:sym typeface="Wingdings" panose="05000000000000000000" pitchFamily="2" charset="2"/>
              </a:rPr>
              <a:t>Oponona</a:t>
            </a:r>
            <a:endParaRPr lang="en-US" sz="2000" dirty="0"/>
          </a:p>
        </p:txBody>
      </p:sp>
    </p:spTree>
    <p:extLst>
      <p:ext uri="{BB962C8B-B14F-4D97-AF65-F5344CB8AC3E}">
        <p14:creationId xmlns:p14="http://schemas.microsoft.com/office/powerpoint/2010/main" val="3605852790"/>
      </p:ext>
    </p:extLst>
  </p:cSld>
  <p:clrMapOvr>
    <a:overrideClrMapping bg1="dk1" tx1="lt1" bg2="dk2" tx2="lt2" accent1="accent1" accent2="accent2" accent3="accent3" accent4="accent4" accent5="accent5" accent6="accent6" hlink="hlink" folHlink="folHlink"/>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Hot and dry with sparse and erratic rainfall.</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49791530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Freeform: Shape 819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8201" name="Rectangle 8200">
            <a:extLst>
              <a:ext uri="{FF2B5EF4-FFF2-40B4-BE49-F238E27FC236}">
                <a16:creationId xmlns:a16="http://schemas.microsoft.com/office/drawing/2014/main" id="{687AFE0E-B37D-4531-AFE8-231C8348EA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i="1"/>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1" y="2013625"/>
            <a:ext cx="4614759" cy="4163337"/>
          </a:xfrm>
        </p:spPr>
        <p:txBody>
          <a:bodyPr vert="horz" lIns="91440" tIns="45720" rIns="91440" bIns="45720" rtlCol="0">
            <a:normAutofit/>
          </a:bodyPr>
          <a:lstStyle/>
          <a:p>
            <a:r>
              <a:rPr lang="en-US" sz="2000"/>
              <a:t>Cheetah</a:t>
            </a:r>
          </a:p>
          <a:p>
            <a:r>
              <a:rPr lang="en-US" sz="2000"/>
              <a:t>Gemsbok</a:t>
            </a:r>
          </a:p>
          <a:p>
            <a:r>
              <a:rPr lang="en-US" sz="2000"/>
              <a:t>Oryx</a:t>
            </a:r>
          </a:p>
          <a:p>
            <a:r>
              <a:rPr lang="en-US" sz="2000"/>
              <a:t>White Rhino</a:t>
            </a:r>
          </a:p>
          <a:p>
            <a:r>
              <a:rPr lang="en-US" sz="2000"/>
              <a:t>Meerkat</a:t>
            </a:r>
          </a:p>
          <a:p>
            <a:endParaRPr lang="en-US" sz="2000"/>
          </a:p>
        </p:txBody>
      </p:sp>
      <p:pic>
        <p:nvPicPr>
          <p:cNvPr id="8194" name="Picture 2" descr="Animals in Namibia | Namibian Animals | Namibia for Kids | Wildlife">
            <a:extLst>
              <a:ext uri="{FF2B5EF4-FFF2-40B4-BE49-F238E27FC236}">
                <a16:creationId xmlns:a16="http://schemas.microsoft.com/office/drawing/2014/main" id="{C9A6D9C2-80B0-A08C-2D9C-2E7B31DB852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3055"/>
          <a:stretch/>
        </p:blipFill>
        <p:spPr bwMode="auto">
          <a:xfrm>
            <a:off x="6101338" y="2015168"/>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04912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p:txBody>
          <a:bodyPr/>
          <a:lstStyle/>
          <a:p>
            <a:r>
              <a:rPr lang="en-US" dirty="0"/>
              <a:t>Animal Name</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839788" y="3776472"/>
            <a:ext cx="3376612" cy="2468880"/>
          </a:xfrm>
        </p:spPr>
        <p:txBody>
          <a:bodyPr>
            <a:normAutofit/>
          </a:bodyPr>
          <a:lstStyle/>
          <a:p>
            <a:r>
              <a:rPr lang="en-US" dirty="0"/>
              <a:t>Fasted land animal, capable of running 80 mph.  A large cat with approximately 2000 spots– the name cheetah comes from Hindi “</a:t>
            </a:r>
            <a:r>
              <a:rPr lang="en-US" dirty="0" err="1"/>
              <a:t>chita</a:t>
            </a:r>
            <a:r>
              <a:rPr lang="en-US" dirty="0"/>
              <a:t>”, meaning “spotted one”.  </a:t>
            </a:r>
          </a:p>
          <a:p>
            <a:r>
              <a:rPr lang="en-US" dirty="0"/>
              <a:t>Only male cheetahs are social, females are solitary except when raising young. </a:t>
            </a:r>
          </a:p>
          <a:p>
            <a:endParaRPr lang="en-US" dirty="0"/>
          </a:p>
          <a:p>
            <a:endParaRPr lang="en-US" dirty="0"/>
          </a:p>
        </p:txBody>
      </p:sp>
      <p:pic>
        <p:nvPicPr>
          <p:cNvPr id="9218" name="Picture 2" descr="Cheetah">
            <a:extLst>
              <a:ext uri="{FF2B5EF4-FFF2-40B4-BE49-F238E27FC236}">
                <a16:creationId xmlns:a16="http://schemas.microsoft.com/office/drawing/2014/main" id="{22B2402A-BC2A-CB5F-4ED4-587A9DD3AF9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59613" y="2175074"/>
            <a:ext cx="4489450" cy="2525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11286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3" name="Freeform: Shape 1024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0254" name="Rectangle 10248">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How to Grow Avocados | Gardener's Path">
            <a:extLst>
              <a:ext uri="{FF2B5EF4-FFF2-40B4-BE49-F238E27FC236}">
                <a16:creationId xmlns:a16="http://schemas.microsoft.com/office/drawing/2014/main" id="{BCEFAF54-98A3-CBB3-ECF7-E7B2B9E66C3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6666"/>
          <a:stretch/>
        </p:blipFill>
        <p:spPr bwMode="auto">
          <a:xfrm>
            <a:off x="20" y="10"/>
            <a:ext cx="12191980" cy="685799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5801709" y="3512557"/>
            <a:ext cx="5552090" cy="1191873"/>
          </a:xfrm>
        </p:spPr>
        <p:txBody>
          <a:bodyPr vert="horz" lIns="91440" tIns="45720" rIns="91440" bIns="45720" rtlCol="0" anchor="b">
            <a:normAutofit/>
          </a:bodyPr>
          <a:lstStyle/>
          <a:p>
            <a:r>
              <a:rPr lang="en-US" sz="3600" i="1"/>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5801709" y="4811636"/>
            <a:ext cx="5552089" cy="1544713"/>
          </a:xfrm>
        </p:spPr>
        <p:txBody>
          <a:bodyPr vert="horz" lIns="91440" tIns="45720" rIns="91440" bIns="45720" rtlCol="0">
            <a:normAutofit/>
          </a:bodyPr>
          <a:lstStyle/>
          <a:p>
            <a:pPr>
              <a:lnSpc>
                <a:spcPct val="90000"/>
              </a:lnSpc>
            </a:pPr>
            <a:r>
              <a:rPr lang="en-US" sz="1900"/>
              <a:t>Peppers</a:t>
            </a:r>
          </a:p>
          <a:p>
            <a:pPr>
              <a:lnSpc>
                <a:spcPct val="90000"/>
              </a:lnSpc>
            </a:pPr>
            <a:r>
              <a:rPr lang="en-US" sz="1900"/>
              <a:t>Sweet Thorn</a:t>
            </a:r>
          </a:p>
          <a:p>
            <a:pPr>
              <a:lnSpc>
                <a:spcPct val="90000"/>
              </a:lnSpc>
            </a:pPr>
            <a:r>
              <a:rPr lang="en-US" sz="1900"/>
              <a:t>Flaming Katy</a:t>
            </a:r>
          </a:p>
          <a:p>
            <a:pPr>
              <a:lnSpc>
                <a:spcPct val="90000"/>
              </a:lnSpc>
            </a:pPr>
            <a:r>
              <a:rPr lang="en-US" sz="1900"/>
              <a:t>Avocado</a:t>
            </a:r>
          </a:p>
          <a:p>
            <a:pPr>
              <a:lnSpc>
                <a:spcPct val="90000"/>
              </a:lnSpc>
            </a:pPr>
            <a:endParaRPr lang="en-US" sz="1900"/>
          </a:p>
        </p:txBody>
      </p:sp>
    </p:spTree>
    <p:extLst>
      <p:ext uri="{BB962C8B-B14F-4D97-AF65-F5344CB8AC3E}">
        <p14:creationId xmlns:p14="http://schemas.microsoft.com/office/powerpoint/2010/main" val="290188826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First 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85000" lnSpcReduction="20000"/>
          </a:bodyPr>
          <a:lstStyle/>
          <a:p>
            <a:r>
              <a:rPr lang="en-US" dirty="0"/>
              <a:t>Originally inhabited by the San peoples.  They were hunter-gatherers.  Then in the 14</a:t>
            </a:r>
            <a:r>
              <a:rPr lang="en-US" baseline="30000" dirty="0"/>
              <a:t>th</a:t>
            </a:r>
            <a:r>
              <a:rPr lang="en-US" dirty="0"/>
              <a:t> center (the 1300s) the Bantu people migrated to Namibia.</a:t>
            </a:r>
          </a:p>
          <a:p>
            <a:endParaRPr lang="en-US" dirty="0"/>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85000" lnSpcReduction="20000"/>
          </a:bodyPr>
          <a:lstStyle/>
          <a:p>
            <a:r>
              <a:rPr lang="en-US" dirty="0"/>
              <a:t>In the 1400s, Portuguese explorers visited Namibia, followed by the Dutch and the English.  Eventually, by the 1880s, Germany ruled and they called it South West Africa.  The Germans took most of the good farmland.  The local Herero people started fighting against the Germans.  In return, the Germans began killing the Herero.</a:t>
            </a:r>
          </a:p>
        </p:txBody>
      </p:sp>
    </p:spTree>
    <p:extLst>
      <p:ext uri="{BB962C8B-B14F-4D97-AF65-F5344CB8AC3E}">
        <p14:creationId xmlns:p14="http://schemas.microsoft.com/office/powerpoint/2010/main" val="78726848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74B57-9B7A-6F20-CA0B-53ECE3500DB8}"/>
              </a:ext>
            </a:extLst>
          </p:cNvPr>
          <p:cNvSpPr>
            <a:spLocks noGrp="1"/>
          </p:cNvSpPr>
          <p:nvPr>
            <p:ph type="title"/>
          </p:nvPr>
        </p:nvSpPr>
        <p:spPr/>
        <p:txBody>
          <a:bodyPr/>
          <a:lstStyle/>
          <a:p>
            <a:r>
              <a:rPr lang="en-US" dirty="0"/>
              <a:t>South Africa</a:t>
            </a:r>
          </a:p>
        </p:txBody>
      </p:sp>
      <p:sp>
        <p:nvSpPr>
          <p:cNvPr id="3" name="Content Placeholder 2">
            <a:extLst>
              <a:ext uri="{FF2B5EF4-FFF2-40B4-BE49-F238E27FC236}">
                <a16:creationId xmlns:a16="http://schemas.microsoft.com/office/drawing/2014/main" id="{2B4ADE7B-FB36-2B75-9D4D-FA0C3B81D176}"/>
              </a:ext>
            </a:extLst>
          </p:cNvPr>
          <p:cNvSpPr>
            <a:spLocks noGrp="1"/>
          </p:cNvSpPr>
          <p:nvPr>
            <p:ph sz="half" idx="1"/>
          </p:nvPr>
        </p:nvSpPr>
        <p:spPr/>
        <p:txBody>
          <a:bodyPr/>
          <a:lstStyle/>
          <a:p>
            <a:pPr marL="0" indent="0">
              <a:buNone/>
            </a:pPr>
            <a:r>
              <a:rPr lang="en-US" dirty="0"/>
              <a:t>South Africa took over South West Africa by 1915 and with that, the laws of South Africa moved to the area.  The white leaders so South Africa brought the apartheid (severe segregation, see South Africa’s history) with them.  </a:t>
            </a:r>
          </a:p>
        </p:txBody>
      </p:sp>
      <p:sp>
        <p:nvSpPr>
          <p:cNvPr id="4" name="Content Placeholder 3">
            <a:extLst>
              <a:ext uri="{FF2B5EF4-FFF2-40B4-BE49-F238E27FC236}">
                <a16:creationId xmlns:a16="http://schemas.microsoft.com/office/drawing/2014/main" id="{967337D5-ED52-0CE8-4CF6-6C2E23A166B4}"/>
              </a:ext>
            </a:extLst>
          </p:cNvPr>
          <p:cNvSpPr>
            <a:spLocks noGrp="1"/>
          </p:cNvSpPr>
          <p:nvPr>
            <p:ph sz="half" idx="2"/>
          </p:nvPr>
        </p:nvSpPr>
        <p:spPr/>
        <p:txBody>
          <a:bodyPr/>
          <a:lstStyle/>
          <a:p>
            <a:r>
              <a:rPr lang="en-US" dirty="0"/>
              <a:t>South Africa held control even though there was pressure for them to give up control.  </a:t>
            </a:r>
          </a:p>
          <a:p>
            <a:r>
              <a:rPr lang="en-US" dirty="0"/>
              <a:t>The name of the area changed to Namibia and in 1990 Namibia finally became independent.</a:t>
            </a:r>
          </a:p>
        </p:txBody>
      </p:sp>
    </p:spTree>
    <p:extLst>
      <p:ext uri="{BB962C8B-B14F-4D97-AF65-F5344CB8AC3E}">
        <p14:creationId xmlns:p14="http://schemas.microsoft.com/office/powerpoint/2010/main" val="240198889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1273" name="Rectangle 11272">
            <a:extLst>
              <a:ext uri="{FF2B5EF4-FFF2-40B4-BE49-F238E27FC236}">
                <a16:creationId xmlns:a16="http://schemas.microsoft.com/office/drawing/2014/main" id="{8F187B58-3857-4454-9C70-EFB475976F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What Type Of Government Does Namibia Have? - WorldAtlas">
            <a:extLst>
              <a:ext uri="{FF2B5EF4-FFF2-40B4-BE49-F238E27FC236}">
                <a16:creationId xmlns:a16="http://schemas.microsoft.com/office/drawing/2014/main" id="{78B45085-3225-DD72-BD50-13DC51DB01B4}"/>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573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5" name="Freeform: Shape 11274">
            <a:extLst>
              <a:ext uri="{FF2B5EF4-FFF2-40B4-BE49-F238E27FC236}">
                <a16:creationId xmlns:a16="http://schemas.microsoft.com/office/drawing/2014/main" id="{4C5418A4-3935-49EA-B51C-5DDCBFAA3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8056" y="2813365"/>
            <a:ext cx="7450687" cy="3406460"/>
          </a:xfrm>
          <a:custGeom>
            <a:avLst/>
            <a:gdLst>
              <a:gd name="connsiteX0" fmla="*/ 6457914 w 7450687"/>
              <a:gd name="connsiteY0" fmla="*/ 0 h 3406460"/>
              <a:gd name="connsiteX1" fmla="*/ 6844288 w 7450687"/>
              <a:gd name="connsiteY1" fmla="*/ 233492 h 3406460"/>
              <a:gd name="connsiteX2" fmla="*/ 7386323 w 7450687"/>
              <a:gd name="connsiteY2" fmla="*/ 717155 h 3406460"/>
              <a:gd name="connsiteX3" fmla="*/ 7430798 w 7450687"/>
              <a:gd name="connsiteY3" fmla="*/ 1809564 h 3406460"/>
              <a:gd name="connsiteX4" fmla="*/ 7013848 w 7450687"/>
              <a:gd name="connsiteY4" fmla="*/ 3104890 h 3406460"/>
              <a:gd name="connsiteX5" fmla="*/ 6569101 w 7450687"/>
              <a:gd name="connsiteY5" fmla="*/ 3402314 h 3406460"/>
              <a:gd name="connsiteX6" fmla="*/ 3683807 w 7450687"/>
              <a:gd name="connsiteY6" fmla="*/ 3341162 h 3406460"/>
              <a:gd name="connsiteX7" fmla="*/ 1704683 w 7450687"/>
              <a:gd name="connsiteY7" fmla="*/ 2860279 h 3406460"/>
              <a:gd name="connsiteX8" fmla="*/ 2010446 w 7450687"/>
              <a:gd name="connsiteY8" fmla="*/ 2801907 h 3406460"/>
              <a:gd name="connsiteX9" fmla="*/ 1273834 w 7450687"/>
              <a:gd name="connsiteY9" fmla="*/ 2674041 h 3406460"/>
              <a:gd name="connsiteX10" fmla="*/ 1315530 w 7450687"/>
              <a:gd name="connsiteY10" fmla="*/ 2657363 h 3406460"/>
              <a:gd name="connsiteX11" fmla="*/ 1234919 w 7450687"/>
              <a:gd name="connsiteY11" fmla="*/ 2590651 h 3406460"/>
              <a:gd name="connsiteX12" fmla="*/ 904138 w 7450687"/>
              <a:gd name="connsiteY12" fmla="*/ 2485024 h 3406460"/>
              <a:gd name="connsiteX13" fmla="*/ 1315530 w 7450687"/>
              <a:gd name="connsiteY13" fmla="*/ 2307126 h 3406460"/>
              <a:gd name="connsiteX14" fmla="*/ 851326 w 7450687"/>
              <a:gd name="connsiteY14" fmla="*/ 2065294 h 3406460"/>
              <a:gd name="connsiteX15" fmla="*/ 615053 w 7450687"/>
              <a:gd name="connsiteY15" fmla="*/ 2006921 h 3406460"/>
              <a:gd name="connsiteX16" fmla="*/ 1393361 w 7450687"/>
              <a:gd name="connsiteY16" fmla="*/ 1703937 h 3406460"/>
              <a:gd name="connsiteX17" fmla="*/ 131391 w 7450687"/>
              <a:gd name="connsiteY17" fmla="*/ 1553835 h 3406460"/>
              <a:gd name="connsiteX18" fmla="*/ 234239 w 7450687"/>
              <a:gd name="connsiteY18" fmla="*/ 1492682 h 3406460"/>
              <a:gd name="connsiteX19" fmla="*/ 1018105 w 7450687"/>
              <a:gd name="connsiteY19" fmla="*/ 1509360 h 3406460"/>
              <a:gd name="connsiteX20" fmla="*/ 1148750 w 7450687"/>
              <a:gd name="connsiteY20" fmla="*/ 1462106 h 3406460"/>
              <a:gd name="connsiteX21" fmla="*/ 1018105 w 7450687"/>
              <a:gd name="connsiteY21" fmla="*/ 1387055 h 3406460"/>
              <a:gd name="connsiteX22" fmla="*/ 509426 w 7450687"/>
              <a:gd name="connsiteY22" fmla="*/ 1331461 h 3406460"/>
              <a:gd name="connsiteX23" fmla="*/ 376002 w 7450687"/>
              <a:gd name="connsiteY23" fmla="*/ 1206376 h 3406460"/>
              <a:gd name="connsiteX24" fmla="*/ 150849 w 7450687"/>
              <a:gd name="connsiteY24" fmla="*/ 1061833 h 3406460"/>
              <a:gd name="connsiteX25" fmla="*/ 306510 w 7450687"/>
              <a:gd name="connsiteY25" fmla="*/ 942308 h 3406460"/>
              <a:gd name="connsiteX26" fmla="*/ 53560 w 7450687"/>
              <a:gd name="connsiteY26" fmla="*/ 764409 h 3406460"/>
              <a:gd name="connsiteX27" fmla="*/ 125832 w 7450687"/>
              <a:gd name="connsiteY27" fmla="*/ 530917 h 3406460"/>
              <a:gd name="connsiteX28" fmla="*/ 551121 w 7450687"/>
              <a:gd name="connsiteY28" fmla="*/ 475324 h 3406460"/>
              <a:gd name="connsiteX29" fmla="*/ 1120952 w 7450687"/>
              <a:gd name="connsiteY29" fmla="*/ 394713 h 3406460"/>
              <a:gd name="connsiteX30" fmla="*/ 1693564 w 7450687"/>
              <a:gd name="connsiteY30" fmla="*/ 325221 h 3406460"/>
              <a:gd name="connsiteX31" fmla="*/ 2266175 w 7450687"/>
              <a:gd name="connsiteY31" fmla="*/ 325221 h 3406460"/>
              <a:gd name="connsiteX32" fmla="*/ 2430177 w 7450687"/>
              <a:gd name="connsiteY32" fmla="*/ 330781 h 3406460"/>
              <a:gd name="connsiteX33" fmla="*/ 2432956 w 7450687"/>
              <a:gd name="connsiteY33" fmla="*/ 330781 h 3406460"/>
              <a:gd name="connsiteX34" fmla="*/ 3144551 w 7450687"/>
              <a:gd name="connsiteY34" fmla="*/ 355798 h 3406460"/>
              <a:gd name="connsiteX35" fmla="*/ 3408619 w 7450687"/>
              <a:gd name="connsiteY35" fmla="*/ 358577 h 3406460"/>
              <a:gd name="connsiteX36" fmla="*/ 3981231 w 7450687"/>
              <a:gd name="connsiteY36" fmla="*/ 361357 h 3406460"/>
              <a:gd name="connsiteX37" fmla="*/ 4551063 w 7450687"/>
              <a:gd name="connsiteY37" fmla="*/ 350238 h 3406460"/>
              <a:gd name="connsiteX38" fmla="*/ 5129233 w 7450687"/>
              <a:gd name="connsiteY38" fmla="*/ 316882 h 3406460"/>
              <a:gd name="connsiteX39" fmla="*/ 5699065 w 7450687"/>
              <a:gd name="connsiteY39" fmla="*/ 272407 h 3406460"/>
              <a:gd name="connsiteX40" fmla="*/ 6063202 w 7450687"/>
              <a:gd name="connsiteY40" fmla="*/ 172339 h 3406460"/>
              <a:gd name="connsiteX41" fmla="*/ 6457914 w 7450687"/>
              <a:gd name="connsiteY41" fmla="*/ 0 h 340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50687" h="3406460">
                <a:moveTo>
                  <a:pt x="6457914" y="0"/>
                </a:moveTo>
                <a:cubicBezTo>
                  <a:pt x="6560763" y="125085"/>
                  <a:pt x="6713644" y="161221"/>
                  <a:pt x="6844288" y="233492"/>
                </a:cubicBezTo>
                <a:cubicBezTo>
                  <a:pt x="6972153" y="289086"/>
                  <a:pt x="7336289" y="611527"/>
                  <a:pt x="7386323" y="717155"/>
                </a:cubicBezTo>
                <a:cubicBezTo>
                  <a:pt x="7475273" y="900613"/>
                  <a:pt x="7453035" y="1573293"/>
                  <a:pt x="7430798" y="1809564"/>
                </a:cubicBezTo>
                <a:cubicBezTo>
                  <a:pt x="7347408" y="2398855"/>
                  <a:pt x="7041645" y="3077093"/>
                  <a:pt x="7013848" y="3104890"/>
                </a:cubicBezTo>
                <a:cubicBezTo>
                  <a:pt x="6924899" y="3085432"/>
                  <a:pt x="6721983" y="3391196"/>
                  <a:pt x="6569101" y="3402314"/>
                </a:cubicBezTo>
                <a:cubicBezTo>
                  <a:pt x="6407881" y="3413434"/>
                  <a:pt x="4039604" y="3405095"/>
                  <a:pt x="3683807" y="3341162"/>
                </a:cubicBezTo>
                <a:cubicBezTo>
                  <a:pt x="1749158" y="2988144"/>
                  <a:pt x="1704683" y="2860279"/>
                  <a:pt x="1704683" y="2860279"/>
                </a:cubicBezTo>
                <a:cubicBezTo>
                  <a:pt x="1704683" y="2860279"/>
                  <a:pt x="1910378" y="2835262"/>
                  <a:pt x="2010446" y="2801907"/>
                </a:cubicBezTo>
                <a:cubicBezTo>
                  <a:pt x="1865904" y="2799126"/>
                  <a:pt x="1296072" y="2693500"/>
                  <a:pt x="1273834" y="2674041"/>
                </a:cubicBezTo>
                <a:cubicBezTo>
                  <a:pt x="1284954" y="2668482"/>
                  <a:pt x="1301632" y="2662923"/>
                  <a:pt x="1315530" y="2657363"/>
                </a:cubicBezTo>
                <a:cubicBezTo>
                  <a:pt x="1284954" y="2640686"/>
                  <a:pt x="1259936" y="2621228"/>
                  <a:pt x="1234919" y="2590651"/>
                </a:cubicBezTo>
                <a:cubicBezTo>
                  <a:pt x="1154309" y="2487804"/>
                  <a:pt x="1018105" y="2523940"/>
                  <a:pt x="904138" y="2485024"/>
                </a:cubicBezTo>
                <a:cubicBezTo>
                  <a:pt x="976410" y="2268210"/>
                  <a:pt x="1168208" y="2348820"/>
                  <a:pt x="1315530" y="2307126"/>
                </a:cubicBezTo>
                <a:cubicBezTo>
                  <a:pt x="929156" y="2179260"/>
                  <a:pt x="1004207" y="2112548"/>
                  <a:pt x="851326" y="2065294"/>
                </a:cubicBezTo>
                <a:cubicBezTo>
                  <a:pt x="659528" y="2006921"/>
                  <a:pt x="615053" y="2006921"/>
                  <a:pt x="615053" y="2006921"/>
                </a:cubicBezTo>
                <a:cubicBezTo>
                  <a:pt x="840206" y="1829023"/>
                  <a:pt x="1109834" y="2020820"/>
                  <a:pt x="1393361" y="1703937"/>
                </a:cubicBezTo>
                <a:cubicBezTo>
                  <a:pt x="1120952" y="1659463"/>
                  <a:pt x="306510" y="1637225"/>
                  <a:pt x="131391" y="1553835"/>
                </a:cubicBezTo>
                <a:cubicBezTo>
                  <a:pt x="198103" y="1584411"/>
                  <a:pt x="203663" y="1492682"/>
                  <a:pt x="234239" y="1492682"/>
                </a:cubicBezTo>
                <a:cubicBezTo>
                  <a:pt x="492748" y="1489903"/>
                  <a:pt x="756816" y="1542717"/>
                  <a:pt x="1018105" y="1509360"/>
                </a:cubicBezTo>
                <a:cubicBezTo>
                  <a:pt x="1065359" y="1506581"/>
                  <a:pt x="1140411" y="1531597"/>
                  <a:pt x="1148750" y="1462106"/>
                </a:cubicBezTo>
                <a:cubicBezTo>
                  <a:pt x="1157088" y="1375936"/>
                  <a:pt x="1059800" y="1395394"/>
                  <a:pt x="1018105" y="1387055"/>
                </a:cubicBezTo>
                <a:cubicBezTo>
                  <a:pt x="848545" y="1359258"/>
                  <a:pt x="681766" y="1348140"/>
                  <a:pt x="509426" y="1331461"/>
                </a:cubicBezTo>
                <a:cubicBezTo>
                  <a:pt x="437155" y="1323122"/>
                  <a:pt x="348206" y="1339800"/>
                  <a:pt x="376002" y="1206376"/>
                </a:cubicBezTo>
                <a:cubicBezTo>
                  <a:pt x="353764" y="1078512"/>
                  <a:pt x="220341" y="1122986"/>
                  <a:pt x="150849" y="1061833"/>
                </a:cubicBezTo>
                <a:cubicBezTo>
                  <a:pt x="184205" y="989562"/>
                  <a:pt x="278714" y="1039597"/>
                  <a:pt x="306510" y="942308"/>
                </a:cubicBezTo>
                <a:cubicBezTo>
                  <a:pt x="173086" y="972884"/>
                  <a:pt x="186985" y="761630"/>
                  <a:pt x="53560" y="764409"/>
                </a:cubicBezTo>
                <a:cubicBezTo>
                  <a:pt x="-57626" y="639324"/>
                  <a:pt x="22984" y="578171"/>
                  <a:pt x="125832" y="530917"/>
                </a:cubicBezTo>
                <a:cubicBezTo>
                  <a:pt x="259256" y="472544"/>
                  <a:pt x="406578" y="486442"/>
                  <a:pt x="551121" y="475324"/>
                </a:cubicBezTo>
                <a:cubicBezTo>
                  <a:pt x="742919" y="450306"/>
                  <a:pt x="926376" y="391934"/>
                  <a:pt x="1120952" y="394713"/>
                </a:cubicBezTo>
                <a:cubicBezTo>
                  <a:pt x="1304411" y="336340"/>
                  <a:pt x="1507326" y="400272"/>
                  <a:pt x="1693564" y="325221"/>
                </a:cubicBezTo>
                <a:cubicBezTo>
                  <a:pt x="1882582" y="325221"/>
                  <a:pt x="2074379" y="325221"/>
                  <a:pt x="2266175" y="325221"/>
                </a:cubicBezTo>
                <a:cubicBezTo>
                  <a:pt x="2321770" y="328001"/>
                  <a:pt x="2374582" y="328001"/>
                  <a:pt x="2430177" y="330781"/>
                </a:cubicBezTo>
                <a:cubicBezTo>
                  <a:pt x="2430177" y="330781"/>
                  <a:pt x="2432956" y="330781"/>
                  <a:pt x="2432956" y="330781"/>
                </a:cubicBezTo>
                <a:cubicBezTo>
                  <a:pt x="2672008" y="339120"/>
                  <a:pt x="2908279" y="344679"/>
                  <a:pt x="3144551" y="355798"/>
                </a:cubicBezTo>
                <a:cubicBezTo>
                  <a:pt x="3233500" y="355798"/>
                  <a:pt x="3319670" y="358577"/>
                  <a:pt x="3408619" y="358577"/>
                </a:cubicBezTo>
                <a:cubicBezTo>
                  <a:pt x="3597637" y="372475"/>
                  <a:pt x="3789434" y="380814"/>
                  <a:pt x="3981231" y="361357"/>
                </a:cubicBezTo>
                <a:cubicBezTo>
                  <a:pt x="4173028" y="378035"/>
                  <a:pt x="4359266" y="366917"/>
                  <a:pt x="4551063" y="350238"/>
                </a:cubicBezTo>
                <a:cubicBezTo>
                  <a:pt x="4745639" y="369696"/>
                  <a:pt x="4937437" y="341899"/>
                  <a:pt x="5129233" y="316882"/>
                </a:cubicBezTo>
                <a:cubicBezTo>
                  <a:pt x="5321031" y="328001"/>
                  <a:pt x="5512828" y="328001"/>
                  <a:pt x="5699065" y="272407"/>
                </a:cubicBezTo>
                <a:cubicBezTo>
                  <a:pt x="5840829" y="333560"/>
                  <a:pt x="5910321" y="133424"/>
                  <a:pt x="6063202" y="172339"/>
                </a:cubicBezTo>
                <a:cubicBezTo>
                  <a:pt x="6216084" y="214035"/>
                  <a:pt x="6324491" y="55593"/>
                  <a:pt x="6457914" y="0"/>
                </a:cubicBezTo>
                <a:close/>
              </a:path>
            </a:pathLst>
          </a:cu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438986" y="3547277"/>
            <a:ext cx="4452181" cy="1341624"/>
          </a:xfrm>
        </p:spPr>
        <p:txBody>
          <a:bodyPr vert="horz" lIns="91440" tIns="45720" rIns="91440" bIns="45720" rtlCol="0" anchor="b">
            <a:normAutofit/>
          </a:bodyPr>
          <a:lstStyle/>
          <a:p>
            <a:r>
              <a:rPr lang="en-US" i="1"/>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565110" y="4945656"/>
            <a:ext cx="3957144" cy="646785"/>
          </a:xfrm>
        </p:spPr>
        <p:txBody>
          <a:bodyPr vert="horz" lIns="91440" tIns="45720" rIns="91440" bIns="45720" rtlCol="0">
            <a:normAutofit/>
          </a:bodyPr>
          <a:lstStyle/>
          <a:p>
            <a:pPr marL="0" indent="0">
              <a:lnSpc>
                <a:spcPct val="90000"/>
              </a:lnSpc>
              <a:buNone/>
            </a:pPr>
            <a:r>
              <a:rPr lang="en-US" sz="2000" cap="all"/>
              <a:t>Republic, Presidential System</a:t>
            </a:r>
          </a:p>
        </p:txBody>
      </p:sp>
    </p:spTree>
    <p:extLst>
      <p:ext uri="{BB962C8B-B14F-4D97-AF65-F5344CB8AC3E}">
        <p14:creationId xmlns:p14="http://schemas.microsoft.com/office/powerpoint/2010/main" val="364613546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5" name="Freeform: Shape 1229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2297" name="Rectangle 12296">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i="1"/>
              <a:t>Currency</a:t>
            </a:r>
          </a:p>
        </p:txBody>
      </p:sp>
      <p:pic>
        <p:nvPicPr>
          <p:cNvPr id="12290" name="Picture 2" descr="Your Namibian Currency Guide - Beyond Borders">
            <a:extLst>
              <a:ext uri="{FF2B5EF4-FFF2-40B4-BE49-F238E27FC236}">
                <a16:creationId xmlns:a16="http://schemas.microsoft.com/office/drawing/2014/main" id="{769BD87D-459D-3320-BCFA-AE4085373808}"/>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16768" r="23698" b="-1"/>
          <a:stretch/>
        </p:blipFill>
        <p:spPr bwMode="auto">
          <a:xfrm>
            <a:off x="2" y="10"/>
            <a:ext cx="611656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6513788" y="2333297"/>
            <a:ext cx="4840010" cy="3843666"/>
          </a:xfrm>
        </p:spPr>
        <p:txBody>
          <a:bodyPr vert="horz" lIns="91440" tIns="45720" rIns="91440" bIns="45720" rtlCol="0">
            <a:normAutofit/>
          </a:bodyPr>
          <a:lstStyle/>
          <a:p>
            <a:r>
              <a:rPr lang="en-US" sz="2000" dirty="0"/>
              <a:t>Namibian Dollar</a:t>
            </a:r>
          </a:p>
          <a:p>
            <a:pPr marL="0" indent="0">
              <a:buNone/>
            </a:pPr>
            <a:endParaRPr lang="en-US" sz="2000" dirty="0"/>
          </a:p>
        </p:txBody>
      </p:sp>
    </p:spTree>
    <p:extLst>
      <p:ext uri="{BB962C8B-B14F-4D97-AF65-F5344CB8AC3E}">
        <p14:creationId xmlns:p14="http://schemas.microsoft.com/office/powerpoint/2010/main" val="284593881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3321" name="Rectangle 13320">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3" name="Freeform: Shape 13322">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Religion</a:t>
            </a:r>
          </a:p>
        </p:txBody>
      </p:sp>
      <p:pic>
        <p:nvPicPr>
          <p:cNvPr id="13314" name="Picture 2" descr="Namibia | History, Map, Flag, Population, Capital, &amp; Facts | Britannica">
            <a:extLst>
              <a:ext uri="{FF2B5EF4-FFF2-40B4-BE49-F238E27FC236}">
                <a16:creationId xmlns:a16="http://schemas.microsoft.com/office/drawing/2014/main" id="{AE0C99ED-33DF-B035-897D-5927CF78F7F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606253" y="1946316"/>
            <a:ext cx="4942280" cy="2965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768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36F74-F021-C34E-E5D6-1D15DBE730F1}"/>
              </a:ext>
            </a:extLst>
          </p:cNvPr>
          <p:cNvSpPr>
            <a:spLocks noGrp="1"/>
          </p:cNvSpPr>
          <p:nvPr>
            <p:ph type="title"/>
          </p:nvPr>
        </p:nvSpPr>
        <p:spPr/>
        <p:txBody>
          <a:bodyPr/>
          <a:lstStyle/>
          <a:p>
            <a:r>
              <a:rPr lang="en-US" dirty="0"/>
              <a:t>Europeans</a:t>
            </a:r>
          </a:p>
        </p:txBody>
      </p:sp>
      <p:sp>
        <p:nvSpPr>
          <p:cNvPr id="3" name="Content Placeholder 2">
            <a:extLst>
              <a:ext uri="{FF2B5EF4-FFF2-40B4-BE49-F238E27FC236}">
                <a16:creationId xmlns:a16="http://schemas.microsoft.com/office/drawing/2014/main" id="{509AA8CF-EF4B-742A-7FCE-091C8255884D}"/>
              </a:ext>
            </a:extLst>
          </p:cNvPr>
          <p:cNvSpPr>
            <a:spLocks noGrp="1"/>
          </p:cNvSpPr>
          <p:nvPr>
            <p:ph sz="half" idx="1"/>
          </p:nvPr>
        </p:nvSpPr>
        <p:spPr/>
        <p:txBody>
          <a:bodyPr>
            <a:normAutofit lnSpcReduction="10000"/>
          </a:bodyPr>
          <a:lstStyle/>
          <a:p>
            <a:r>
              <a:rPr lang="en-US" dirty="0"/>
              <a:t>1700s.  The slave and ivory trade were expanding to the area.  The king of the Zulu Empire moved in and destroyed northwest Botswana.  To recover, the tribes began exchanging ivory and skins for guns with European traders.  </a:t>
            </a:r>
          </a:p>
        </p:txBody>
      </p:sp>
      <p:sp>
        <p:nvSpPr>
          <p:cNvPr id="4" name="Content Placeholder 3">
            <a:extLst>
              <a:ext uri="{FF2B5EF4-FFF2-40B4-BE49-F238E27FC236}">
                <a16:creationId xmlns:a16="http://schemas.microsoft.com/office/drawing/2014/main" id="{8AEBC1EA-B2C5-D016-DD03-BDD8EC102BDD}"/>
              </a:ext>
            </a:extLst>
          </p:cNvPr>
          <p:cNvSpPr>
            <a:spLocks noGrp="1"/>
          </p:cNvSpPr>
          <p:nvPr>
            <p:ph sz="half" idx="2"/>
          </p:nvPr>
        </p:nvSpPr>
        <p:spPr/>
        <p:txBody>
          <a:bodyPr>
            <a:normAutofit lnSpcReduction="10000"/>
          </a:bodyPr>
          <a:lstStyle/>
          <a:p>
            <a:r>
              <a:rPr lang="en-US" dirty="0"/>
              <a:t>Christian missionaries also moved in and by 1880, every major village had a resident missionary.  At that time, there were 8 principal tribes (or chiefdoms), the biggest was </a:t>
            </a:r>
            <a:r>
              <a:rPr lang="en-US" dirty="0" err="1"/>
              <a:t>Bangwaketse</a:t>
            </a:r>
            <a:r>
              <a:rPr lang="en-US" dirty="0"/>
              <a:t>.</a:t>
            </a:r>
          </a:p>
        </p:txBody>
      </p:sp>
    </p:spTree>
    <p:extLst>
      <p:ext uri="{BB962C8B-B14F-4D97-AF65-F5344CB8AC3E}">
        <p14:creationId xmlns:p14="http://schemas.microsoft.com/office/powerpoint/2010/main" val="278994069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Freeform: Shape 1434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4345" name="Rectangle 14344">
            <a:extLst>
              <a:ext uri="{FF2B5EF4-FFF2-40B4-BE49-F238E27FC236}">
                <a16:creationId xmlns:a16="http://schemas.microsoft.com/office/drawing/2014/main" id="{687AFE0E-B37D-4531-AFE8-231C8348EA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i="1"/>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1" y="2013625"/>
            <a:ext cx="4614759" cy="4163337"/>
          </a:xfrm>
        </p:spPr>
        <p:txBody>
          <a:bodyPr vert="horz" lIns="91440" tIns="45720" rIns="91440" bIns="45720" rtlCol="0">
            <a:normAutofit/>
          </a:bodyPr>
          <a:lstStyle/>
          <a:p>
            <a:r>
              <a:rPr lang="en-US" sz="2000"/>
              <a:t>Frankie Fredericks, track and field athlete</a:t>
            </a:r>
          </a:p>
          <a:p>
            <a:r>
              <a:rPr lang="en-US" sz="2000"/>
              <a:t>Anton Lubowski, anti-apartheid activist</a:t>
            </a:r>
          </a:p>
          <a:p>
            <a:endParaRPr lang="en-US" sz="2000"/>
          </a:p>
        </p:txBody>
      </p:sp>
      <p:pic>
        <p:nvPicPr>
          <p:cNvPr id="14338" name="Picture 2" descr="Anton Theodor August Wilfried Lubowski | South African ...">
            <a:extLst>
              <a:ext uri="{FF2B5EF4-FFF2-40B4-BE49-F238E27FC236}">
                <a16:creationId xmlns:a16="http://schemas.microsoft.com/office/drawing/2014/main" id="{FE279D20-9BAC-E9D4-C7A1-0FBEE1820F0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20314"/>
          <a:stretch/>
        </p:blipFill>
        <p:spPr bwMode="auto">
          <a:xfrm>
            <a:off x="6101338" y="2015168"/>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55169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Etiquette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lstStyle/>
          <a:p>
            <a:r>
              <a:rPr lang="en-US" dirty="0"/>
              <a:t>Handshakes, always with the right hand.  </a:t>
            </a:r>
          </a:p>
          <a:p>
            <a:r>
              <a:rPr lang="en-US" dirty="0"/>
              <a:t>Having restraint in public (no displays of affection between spouses) </a:t>
            </a:r>
          </a:p>
        </p:txBody>
      </p:sp>
      <p:pic>
        <p:nvPicPr>
          <p:cNvPr id="15362" name="Picture 2" descr="MissNews - Luvidao takes speech etiquette to Miss Namibia">
            <a:extLst>
              <a:ext uri="{FF2B5EF4-FFF2-40B4-BE49-F238E27FC236}">
                <a16:creationId xmlns:a16="http://schemas.microsoft.com/office/drawing/2014/main" id="{EE79D629-0BE8-2592-64B2-E0726346CC7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19850" y="2240360"/>
            <a:ext cx="4937125" cy="370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47651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9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6395" name="Rectangle 16394">
            <a:extLst>
              <a:ext uri="{FF2B5EF4-FFF2-40B4-BE49-F238E27FC236}">
                <a16:creationId xmlns:a16="http://schemas.microsoft.com/office/drawing/2014/main" id="{62245F03-66D5-45EC-A0B5-90E656B11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1524000" y="4063296"/>
            <a:ext cx="9144000" cy="1152663"/>
          </a:xfrm>
        </p:spPr>
        <p:txBody>
          <a:bodyPr vert="horz" lIns="91440" tIns="45720" rIns="91440" bIns="45720" rtlCol="0" anchor="ctr">
            <a:normAutofit/>
          </a:bodyPr>
          <a:lstStyle/>
          <a:p>
            <a:pPr algn="ctr"/>
            <a:r>
              <a:rPr lang="en-US" sz="4800" i="1"/>
              <a:t>Fashion</a:t>
            </a:r>
          </a:p>
        </p:txBody>
      </p:sp>
      <p:pic>
        <p:nvPicPr>
          <p:cNvPr id="16388" name="Picture 4" descr="Jim Naughten: Documenting the Herero tribe of Namibia and its 20th-century  German-influenced attire.">
            <a:extLst>
              <a:ext uri="{FF2B5EF4-FFF2-40B4-BE49-F238E27FC236}">
                <a16:creationId xmlns:a16="http://schemas.microsoft.com/office/drawing/2014/main" id="{FFFE06AB-5BD9-3117-3E9F-531561086C0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19336" y="649707"/>
            <a:ext cx="5054931" cy="3146695"/>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Herero women in traditional dress and horned hat walk at a street of Opuwo  town in Namibia, Africa Stock Photo - Alamy">
            <a:extLst>
              <a:ext uri="{FF2B5EF4-FFF2-40B4-BE49-F238E27FC236}">
                <a16:creationId xmlns:a16="http://schemas.microsoft.com/office/drawing/2014/main" id="{22BDBD6C-DE33-8571-23DC-A1DF61C49F65}"/>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6417732" y="643467"/>
            <a:ext cx="4298197" cy="315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1366002"/>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7417" name="Rectangle 17416">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43467" y="5277684"/>
            <a:ext cx="4620584" cy="775494"/>
          </a:xfrm>
        </p:spPr>
        <p:txBody>
          <a:bodyPr vert="horz" lIns="91440" tIns="45720" rIns="91440" bIns="45720" rtlCol="0">
            <a:normAutofit/>
          </a:bodyPr>
          <a:lstStyle/>
          <a:p>
            <a:pPr marL="0" indent="0">
              <a:lnSpc>
                <a:spcPct val="90000"/>
              </a:lnSpc>
              <a:buNone/>
            </a:pPr>
            <a:r>
              <a:rPr lang="en-US" sz="2400" cap="all"/>
              <a:t>Football, rugby, cricket, golf, fishing.</a:t>
            </a:r>
          </a:p>
        </p:txBody>
      </p:sp>
      <p:pic>
        <p:nvPicPr>
          <p:cNvPr id="17410" name="Picture 2" descr="Sport in Namibia - Wikipedia">
            <a:extLst>
              <a:ext uri="{FF2B5EF4-FFF2-40B4-BE49-F238E27FC236}">
                <a16:creationId xmlns:a16="http://schemas.microsoft.com/office/drawing/2014/main" id="{1132DD61-610A-F3FC-2576-32E025893D3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4634" b="9214"/>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6735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41" name="Freeform: Shape 1844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8443" name="Rectangle 18442">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a:t>Oshithima– popular in Oshiwambo culture (maize and mahangu pap which is a porridge)</a:t>
            </a:r>
          </a:p>
          <a:p>
            <a:r>
              <a:rPr lang="en-US" sz="2000"/>
              <a:t>Oodhingu, dried meat</a:t>
            </a:r>
          </a:p>
          <a:p>
            <a:r>
              <a:rPr lang="en-US" sz="2000"/>
              <a:t>Ombogo, dried wild spinach</a:t>
            </a:r>
          </a:p>
          <a:p>
            <a:r>
              <a:rPr lang="en-US" sz="2000"/>
              <a:t>Potjiekos, translated as “small pot food”, dutch-influenced stew. </a:t>
            </a:r>
          </a:p>
        </p:txBody>
      </p:sp>
      <p:pic>
        <p:nvPicPr>
          <p:cNvPr id="18436" name="Picture 4" descr="Namibian cuisine - Wikipedia">
            <a:extLst>
              <a:ext uri="{FF2B5EF4-FFF2-40B4-BE49-F238E27FC236}">
                <a16:creationId xmlns:a16="http://schemas.microsoft.com/office/drawing/2014/main" id="{25AB30CF-477A-1A3A-43BA-C61482523F4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8119" r="162"/>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41243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Some traditional of music styles are:</a:t>
            </a:r>
          </a:p>
          <a:p>
            <a:r>
              <a:rPr lang="en-US" dirty="0" err="1"/>
              <a:t>Mohiba</a:t>
            </a:r>
            <a:endParaRPr lang="en-US" dirty="0"/>
          </a:p>
          <a:p>
            <a:r>
              <a:rPr lang="en-US" dirty="0" err="1"/>
              <a:t>Omuhiva</a:t>
            </a:r>
            <a:endParaRPr lang="en-US" dirty="0"/>
          </a:p>
          <a:p>
            <a:r>
              <a:rPr lang="en-US" dirty="0" err="1"/>
              <a:t>Ondjongo</a:t>
            </a:r>
            <a:endParaRPr lang="en-US" dirty="0"/>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https://www.youtube.com/watch?v=Jq-DGs9rfBQ</a:t>
            </a:r>
            <a:r>
              <a:rPr lang="en-US" dirty="0"/>
              <a:t> </a:t>
            </a:r>
          </a:p>
        </p:txBody>
      </p:sp>
    </p:spTree>
    <p:extLst>
      <p:ext uri="{BB962C8B-B14F-4D97-AF65-F5344CB8AC3E}">
        <p14:creationId xmlns:p14="http://schemas.microsoft.com/office/powerpoint/2010/main" val="1432907838"/>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9465" name="Rectangle 19464">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Freeform: Shape 19466">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43467" y="5277684"/>
            <a:ext cx="4620584" cy="775494"/>
          </a:xfrm>
        </p:spPr>
        <p:txBody>
          <a:bodyPr vert="horz" lIns="91440" tIns="45720" rIns="91440" bIns="45720" rtlCol="0">
            <a:normAutofit/>
          </a:bodyPr>
          <a:lstStyle/>
          <a:p>
            <a:pPr marL="0" indent="0">
              <a:lnSpc>
                <a:spcPct val="90000"/>
              </a:lnSpc>
              <a:buNone/>
            </a:pPr>
            <a:r>
              <a:rPr lang="en-US" sz="2000" cap="all"/>
              <a:t>Basket weaving, leatherwork, beadwork, ceramics, painting. </a:t>
            </a:r>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Art</a:t>
            </a:r>
          </a:p>
        </p:txBody>
      </p:sp>
      <p:pic>
        <p:nvPicPr>
          <p:cNvPr id="19458" name="Picture 2" descr="Namibia, Omba Art Trust, Basket Weaving – Selvedge Magazine">
            <a:extLst>
              <a:ext uri="{FF2B5EF4-FFF2-40B4-BE49-F238E27FC236}">
                <a16:creationId xmlns:a16="http://schemas.microsoft.com/office/drawing/2014/main" id="{3B3C09CE-A664-DB72-FB4D-C80FF0D7002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606253" y="957860"/>
            <a:ext cx="4942280" cy="4942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686362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lstStyle/>
          <a:p>
            <a:r>
              <a:rPr lang="en-US" dirty="0"/>
              <a:t>The Purple Violet of </a:t>
            </a:r>
            <a:r>
              <a:rPr lang="en-US" dirty="0" err="1"/>
              <a:t>Oshaantu</a:t>
            </a:r>
            <a:r>
              <a:rPr lang="en-US" dirty="0"/>
              <a:t> by </a:t>
            </a:r>
            <a:r>
              <a:rPr lang="en-US" dirty="0" err="1"/>
              <a:t>Neshani</a:t>
            </a:r>
            <a:r>
              <a:rPr lang="en-US" dirty="0"/>
              <a:t> Andreas</a:t>
            </a:r>
          </a:p>
          <a:p>
            <a:r>
              <a:rPr lang="en-US" dirty="0"/>
              <a:t>The Last Train by Zone Verde</a:t>
            </a:r>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lstStyle/>
          <a:p>
            <a:r>
              <a:rPr lang="en-US" dirty="0"/>
              <a:t>African Tales, A Barefoot Collection </a:t>
            </a:r>
            <a:r>
              <a:rPr lang="en-US" dirty="0" err="1"/>
              <a:t>Geina</a:t>
            </a:r>
            <a:r>
              <a:rPr lang="en-US" dirty="0"/>
              <a:t> </a:t>
            </a:r>
            <a:r>
              <a:rPr lang="en-US" dirty="0" err="1"/>
              <a:t>Mhlophe</a:t>
            </a:r>
            <a:r>
              <a:rPr lang="en-US" dirty="0"/>
              <a:t> and Rachel Griffin</a:t>
            </a:r>
          </a:p>
          <a:p>
            <a:r>
              <a:rPr lang="en-US" dirty="0"/>
              <a:t>Nelson Mandela’s Favorite African Folktales</a:t>
            </a:r>
          </a:p>
          <a:p>
            <a:r>
              <a:rPr lang="en-US" dirty="0"/>
              <a:t>How Zebras Got Their Stripes, Lesley Sims</a:t>
            </a:r>
          </a:p>
        </p:txBody>
      </p:sp>
    </p:spTree>
    <p:extLst>
      <p:ext uri="{BB962C8B-B14F-4D97-AF65-F5344CB8AC3E}">
        <p14:creationId xmlns:p14="http://schemas.microsoft.com/office/powerpoint/2010/main" val="16647559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7"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20489" name="Rectangle 20488">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1" name="Freeform: Shape 20490">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Homes</a:t>
            </a:r>
          </a:p>
        </p:txBody>
      </p:sp>
      <p:pic>
        <p:nvPicPr>
          <p:cNvPr id="20482" name="Picture 2" descr="Namibian Homes | Ohorongo Private Game Reserve">
            <a:extLst>
              <a:ext uri="{FF2B5EF4-FFF2-40B4-BE49-F238E27FC236}">
                <a16:creationId xmlns:a16="http://schemas.microsoft.com/office/drawing/2014/main" id="{1153661E-E81B-FE56-88F0-EB2D4D67FB2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606253" y="1884537"/>
            <a:ext cx="4942280" cy="3088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76889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11" name="Freeform: Shape 2151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1513" name="Rectangle 21512">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a:t>Oshituthi shomagongo, marula fruit festival.  It lasts two or three days between March and April, uniting the eight Aawambo communities from northern Namibia by drinking a beverage (called omagongo) made from the marula fruit. </a:t>
            </a:r>
          </a:p>
        </p:txBody>
      </p:sp>
      <p:pic>
        <p:nvPicPr>
          <p:cNvPr id="21506" name="Picture 2" descr="Oshituthi shomagongo, marula fruit festival - intangible heritage - Culture  Sector - UNESCO">
            <a:extLst>
              <a:ext uri="{FF2B5EF4-FFF2-40B4-BE49-F238E27FC236}">
                <a16:creationId xmlns:a16="http://schemas.microsoft.com/office/drawing/2014/main" id="{FA8FEBB7-D3D5-4241-79E3-F5AF4758E342}"/>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0005" r="8276"/>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307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AFE61-E44B-9E72-29FD-2BD4A5DC902B}"/>
              </a:ext>
            </a:extLst>
          </p:cNvPr>
          <p:cNvSpPr>
            <a:spLocks noGrp="1"/>
          </p:cNvSpPr>
          <p:nvPr>
            <p:ph type="title"/>
          </p:nvPr>
        </p:nvSpPr>
        <p:spPr/>
        <p:txBody>
          <a:bodyPr/>
          <a:lstStyle/>
          <a:p>
            <a:r>
              <a:rPr lang="en-US" dirty="0"/>
              <a:t>Fighting</a:t>
            </a:r>
          </a:p>
        </p:txBody>
      </p:sp>
      <p:sp>
        <p:nvSpPr>
          <p:cNvPr id="3" name="Content Placeholder 2">
            <a:extLst>
              <a:ext uri="{FF2B5EF4-FFF2-40B4-BE49-F238E27FC236}">
                <a16:creationId xmlns:a16="http://schemas.microsoft.com/office/drawing/2014/main" id="{B2BDD80F-3178-D586-1994-E7C4B2081558}"/>
              </a:ext>
            </a:extLst>
          </p:cNvPr>
          <p:cNvSpPr>
            <a:spLocks noGrp="1"/>
          </p:cNvSpPr>
          <p:nvPr>
            <p:ph sz="half" idx="1"/>
          </p:nvPr>
        </p:nvSpPr>
        <p:spPr/>
        <p:txBody>
          <a:bodyPr>
            <a:normAutofit fontScale="77500" lnSpcReduction="20000"/>
          </a:bodyPr>
          <a:lstStyle/>
          <a:p>
            <a:r>
              <a:rPr lang="en-US" dirty="0"/>
              <a:t>As people moved around for resources and to control population, the Tswana, Botswana and Ndebele tribes would get into fights over land.  There were also Dutch settlers to fight with. </a:t>
            </a:r>
          </a:p>
        </p:txBody>
      </p:sp>
      <p:sp>
        <p:nvSpPr>
          <p:cNvPr id="4" name="Content Placeholder 3">
            <a:extLst>
              <a:ext uri="{FF2B5EF4-FFF2-40B4-BE49-F238E27FC236}">
                <a16:creationId xmlns:a16="http://schemas.microsoft.com/office/drawing/2014/main" id="{81C9E22C-2250-7552-238B-463872B6693B}"/>
              </a:ext>
            </a:extLst>
          </p:cNvPr>
          <p:cNvSpPr>
            <a:spLocks noGrp="1"/>
          </p:cNvSpPr>
          <p:nvPr>
            <p:ph sz="half" idx="2"/>
          </p:nvPr>
        </p:nvSpPr>
        <p:spPr/>
        <p:txBody>
          <a:bodyPr>
            <a:normAutofit fontScale="77500" lnSpcReduction="20000"/>
          </a:bodyPr>
          <a:lstStyle/>
          <a:p>
            <a:r>
              <a:rPr lang="en-US" dirty="0"/>
              <a:t>Khama III, the leader of Batswana, asked the British Government for help and it put Bechuanaland under it’s protection–the northern part was called the Bechuanaland Protectorate, which later became independent and is now Botswana.  The southern portion, British Bechuanaland, became part of the Cape Colony and then the northwest province of South Africa.  </a:t>
            </a:r>
          </a:p>
        </p:txBody>
      </p:sp>
    </p:spTree>
    <p:extLst>
      <p:ext uri="{BB962C8B-B14F-4D97-AF65-F5344CB8AC3E}">
        <p14:creationId xmlns:p14="http://schemas.microsoft.com/office/powerpoint/2010/main" val="364495648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775056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8DC79-C362-C392-0477-912D40D4D7C3}"/>
              </a:ext>
            </a:extLst>
          </p:cNvPr>
          <p:cNvSpPr>
            <a:spLocks noGrp="1"/>
          </p:cNvSpPr>
          <p:nvPr>
            <p:ph type="title"/>
          </p:nvPr>
        </p:nvSpPr>
        <p:spPr/>
        <p:txBody>
          <a:bodyPr/>
          <a:lstStyle/>
          <a:p>
            <a:r>
              <a:rPr lang="en-US" dirty="0"/>
              <a:t>The African Council</a:t>
            </a:r>
          </a:p>
        </p:txBody>
      </p:sp>
      <p:sp>
        <p:nvSpPr>
          <p:cNvPr id="3" name="Content Placeholder 2">
            <a:extLst>
              <a:ext uri="{FF2B5EF4-FFF2-40B4-BE49-F238E27FC236}">
                <a16:creationId xmlns:a16="http://schemas.microsoft.com/office/drawing/2014/main" id="{D322427E-4326-14EA-E490-70F1238F29B0}"/>
              </a:ext>
            </a:extLst>
          </p:cNvPr>
          <p:cNvSpPr>
            <a:spLocks noGrp="1"/>
          </p:cNvSpPr>
          <p:nvPr>
            <p:ph sz="half" idx="1"/>
          </p:nvPr>
        </p:nvSpPr>
        <p:spPr/>
        <p:txBody>
          <a:bodyPr>
            <a:normAutofit lnSpcReduction="10000"/>
          </a:bodyPr>
          <a:lstStyle/>
          <a:p>
            <a:r>
              <a:rPr lang="en-US" dirty="0"/>
              <a:t>1920 As the British tried to rule but also give some say to the locals, The Africa Council was created– 8 Tswana tribal leaders and other elected members were a part.  A European-African advisory council was formed in 1951.  </a:t>
            </a:r>
          </a:p>
        </p:txBody>
      </p:sp>
      <p:sp>
        <p:nvSpPr>
          <p:cNvPr id="4" name="Content Placeholder 3">
            <a:extLst>
              <a:ext uri="{FF2B5EF4-FFF2-40B4-BE49-F238E27FC236}">
                <a16:creationId xmlns:a16="http://schemas.microsoft.com/office/drawing/2014/main" id="{C7D6C963-4641-3F1B-3449-01CC895672E9}"/>
              </a:ext>
            </a:extLst>
          </p:cNvPr>
          <p:cNvSpPr>
            <a:spLocks noGrp="1"/>
          </p:cNvSpPr>
          <p:nvPr>
            <p:ph sz="half" idx="2"/>
          </p:nvPr>
        </p:nvSpPr>
        <p:spPr/>
        <p:txBody>
          <a:bodyPr>
            <a:normAutofit lnSpcReduction="10000"/>
          </a:bodyPr>
          <a:lstStyle/>
          <a:p>
            <a:r>
              <a:rPr lang="en-US" dirty="0"/>
              <a:t>Botswana became independent of Britain in 1964.  </a:t>
            </a:r>
          </a:p>
        </p:txBody>
      </p:sp>
    </p:spTree>
    <p:extLst>
      <p:ext uri="{BB962C8B-B14F-4D97-AF65-F5344CB8AC3E}">
        <p14:creationId xmlns:p14="http://schemas.microsoft.com/office/powerpoint/2010/main" val="15753169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7F4F5-ED22-7D09-6644-AD9739691496}"/>
              </a:ext>
            </a:extLst>
          </p:cNvPr>
          <p:cNvSpPr>
            <a:spLocks noGrp="1"/>
          </p:cNvSpPr>
          <p:nvPr>
            <p:ph type="title"/>
          </p:nvPr>
        </p:nvSpPr>
        <p:spPr/>
        <p:txBody>
          <a:bodyPr/>
          <a:lstStyle/>
          <a:p>
            <a:r>
              <a:rPr lang="en-US" dirty="0"/>
              <a:t>Apartheid</a:t>
            </a:r>
          </a:p>
        </p:txBody>
      </p:sp>
      <p:sp>
        <p:nvSpPr>
          <p:cNvPr id="3" name="Content Placeholder 2">
            <a:extLst>
              <a:ext uri="{FF2B5EF4-FFF2-40B4-BE49-F238E27FC236}">
                <a16:creationId xmlns:a16="http://schemas.microsoft.com/office/drawing/2014/main" id="{57A4C542-F725-93EE-5399-00685BAB6B0D}"/>
              </a:ext>
            </a:extLst>
          </p:cNvPr>
          <p:cNvSpPr>
            <a:spLocks noGrp="1"/>
          </p:cNvSpPr>
          <p:nvPr>
            <p:ph sz="half" idx="1"/>
          </p:nvPr>
        </p:nvSpPr>
        <p:spPr/>
        <p:txBody>
          <a:bodyPr>
            <a:normAutofit fontScale="85000" lnSpcReduction="20000"/>
          </a:bodyPr>
          <a:lstStyle/>
          <a:p>
            <a:r>
              <a:rPr lang="en-US" dirty="0"/>
              <a:t>During the rule of Europeans, Apartheid was a political and social system that discriminated against non-whites, mainly focusing on skin color and facial features.  The word means “</a:t>
            </a:r>
            <a:r>
              <a:rPr lang="en-US" dirty="0" err="1"/>
              <a:t>distantiation</a:t>
            </a:r>
            <a:r>
              <a:rPr lang="en-US" dirty="0"/>
              <a:t>”.  </a:t>
            </a:r>
          </a:p>
          <a:p>
            <a:r>
              <a:rPr lang="en-US" dirty="0"/>
              <a:t>**While this didn’t happen in Botswana, it meant a lot of South Africans fled to Botswana seeking refuge from the Apartheid government**</a:t>
            </a:r>
          </a:p>
        </p:txBody>
      </p:sp>
      <p:sp>
        <p:nvSpPr>
          <p:cNvPr id="4" name="Content Placeholder 3">
            <a:extLst>
              <a:ext uri="{FF2B5EF4-FFF2-40B4-BE49-F238E27FC236}">
                <a16:creationId xmlns:a16="http://schemas.microsoft.com/office/drawing/2014/main" id="{D95F7A63-D04B-A88D-114E-C393023E0ACC}"/>
              </a:ext>
            </a:extLst>
          </p:cNvPr>
          <p:cNvSpPr>
            <a:spLocks noGrp="1"/>
          </p:cNvSpPr>
          <p:nvPr>
            <p:ph sz="half" idx="2"/>
          </p:nvPr>
        </p:nvSpPr>
        <p:spPr/>
        <p:txBody>
          <a:bodyPr>
            <a:normAutofit fontScale="85000" lnSpcReduction="20000"/>
          </a:bodyPr>
          <a:lstStyle/>
          <a:p>
            <a:r>
              <a:rPr lang="en-US" dirty="0"/>
              <a:t>Essentially, it was segregation to a large extent.  It wasn’t abolished until 1994.</a:t>
            </a:r>
          </a:p>
          <a:p>
            <a:r>
              <a:rPr lang="en-US" dirty="0"/>
              <a:t>Nelson Mandela, the president of South Africa, was the first black person to the hold the position.  He and Frederik Willem de Klerk were awarded the Nobel Peace Prize for their efforts.  </a:t>
            </a:r>
          </a:p>
        </p:txBody>
      </p:sp>
    </p:spTree>
    <p:extLst>
      <p:ext uri="{BB962C8B-B14F-4D97-AF65-F5344CB8AC3E}">
        <p14:creationId xmlns:p14="http://schemas.microsoft.com/office/powerpoint/2010/main" val="3053987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8"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9229" name="Rectangle 9224">
            <a:extLst>
              <a:ext uri="{FF2B5EF4-FFF2-40B4-BE49-F238E27FC236}">
                <a16:creationId xmlns:a16="http://schemas.microsoft.com/office/drawing/2014/main" id="{BB3F6F06-A72D-4442-A031-E1D2004CB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Freeform: Shape 9226">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14B2B5">
              <a:alpha val="20000"/>
            </a:srgb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5751094" y="750667"/>
            <a:ext cx="5602705" cy="2678333"/>
          </a:xfrm>
        </p:spPr>
        <p:txBody>
          <a:bodyPr vert="horz" lIns="91440" tIns="45720" rIns="91440" bIns="45720" rtlCol="0" anchor="b">
            <a:normAutofit/>
          </a:bodyPr>
          <a:lstStyle/>
          <a:p>
            <a:r>
              <a:rPr lang="en-US" sz="6000" i="1"/>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5751094" y="3572613"/>
            <a:ext cx="5602705" cy="850411"/>
          </a:xfrm>
        </p:spPr>
        <p:txBody>
          <a:bodyPr vert="horz" lIns="91440" tIns="45720" rIns="91440" bIns="45720" rtlCol="0" anchor="t">
            <a:normAutofit/>
          </a:bodyPr>
          <a:lstStyle/>
          <a:p>
            <a:pPr marL="0" indent="0">
              <a:buNone/>
            </a:pPr>
            <a:r>
              <a:rPr lang="en-US" sz="2400" cap="all"/>
              <a:t>Parliamentary Republic</a:t>
            </a:r>
          </a:p>
        </p:txBody>
      </p:sp>
      <p:pic>
        <p:nvPicPr>
          <p:cNvPr id="9218" name="Picture 2" descr="Parliament of Botswana - Wikipedia">
            <a:extLst>
              <a:ext uri="{FF2B5EF4-FFF2-40B4-BE49-F238E27FC236}">
                <a16:creationId xmlns:a16="http://schemas.microsoft.com/office/drawing/2014/main" id="{94EB366D-AA48-97A9-203F-090243B96BE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2743" y="2960076"/>
            <a:ext cx="4289777" cy="3217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6887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0256" name="Rectangle 10248">
            <a:extLst>
              <a:ext uri="{FF2B5EF4-FFF2-40B4-BE49-F238E27FC236}">
                <a16:creationId xmlns:a16="http://schemas.microsoft.com/office/drawing/2014/main" id="{6E2B17B6-CB6E-4E5C-AC3B-18B7C91D80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7" name="Rectangle 10250">
            <a:extLst>
              <a:ext uri="{FF2B5EF4-FFF2-40B4-BE49-F238E27FC236}">
                <a16:creationId xmlns:a16="http://schemas.microsoft.com/office/drawing/2014/main" id="{57F674D0-5816-4E8A-BCEB-6637F2469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258" name="Freeform: Shape 10252">
            <a:extLst>
              <a:ext uri="{FF2B5EF4-FFF2-40B4-BE49-F238E27FC236}">
                <a16:creationId xmlns:a16="http://schemas.microsoft.com/office/drawing/2014/main" id="{FD78F7CD-9EFB-48CC-80BD-85B57EE4DA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1162050"/>
            <a:ext cx="5470628" cy="4194013"/>
          </a:xfrm>
          <a:custGeom>
            <a:avLst/>
            <a:gdLst>
              <a:gd name="connsiteX0" fmla="*/ 5462602 w 5470628"/>
              <a:gd name="connsiteY0" fmla="*/ 1413608 h 3193741"/>
              <a:gd name="connsiteX1" fmla="*/ 5465724 w 5470628"/>
              <a:gd name="connsiteY1" fmla="*/ 1421881 h 3193741"/>
              <a:gd name="connsiteX2" fmla="*/ 5465025 w 5470628"/>
              <a:gd name="connsiteY2" fmla="*/ 1466556 h 3193741"/>
              <a:gd name="connsiteX3" fmla="*/ 5463208 w 5470628"/>
              <a:gd name="connsiteY3" fmla="*/ 1466226 h 3193741"/>
              <a:gd name="connsiteX4" fmla="*/ 5463242 w 5470628"/>
              <a:gd name="connsiteY4" fmla="*/ 1451866 h 3193741"/>
              <a:gd name="connsiteX5" fmla="*/ 5462894 w 5470628"/>
              <a:gd name="connsiteY5" fmla="*/ 1423194 h 3193741"/>
              <a:gd name="connsiteX6" fmla="*/ 5461417 w 5470628"/>
              <a:gd name="connsiteY6" fmla="*/ 1391849 h 3193741"/>
              <a:gd name="connsiteX7" fmla="*/ 5462246 w 5470628"/>
              <a:gd name="connsiteY7" fmla="*/ 1401944 h 3193741"/>
              <a:gd name="connsiteX8" fmla="*/ 5462602 w 5470628"/>
              <a:gd name="connsiteY8" fmla="*/ 1413608 h 3193741"/>
              <a:gd name="connsiteX9" fmla="*/ 5459078 w 5470628"/>
              <a:gd name="connsiteY9" fmla="*/ 1404268 h 3193741"/>
              <a:gd name="connsiteX10" fmla="*/ 5460137 w 5470628"/>
              <a:gd name="connsiteY10" fmla="*/ 1393780 h 3193741"/>
              <a:gd name="connsiteX11" fmla="*/ 5461417 w 5470628"/>
              <a:gd name="connsiteY11" fmla="*/ 1391849 h 3193741"/>
              <a:gd name="connsiteX12" fmla="*/ 614271 w 5470628"/>
              <a:gd name="connsiteY12" fmla="*/ 1052206 h 3193741"/>
              <a:gd name="connsiteX13" fmla="*/ 611497 w 5470628"/>
              <a:gd name="connsiteY13" fmla="*/ 1055389 h 3193741"/>
              <a:gd name="connsiteX14" fmla="*/ 630277 w 5470628"/>
              <a:gd name="connsiteY14" fmla="*/ 1065215 h 3193741"/>
              <a:gd name="connsiteX15" fmla="*/ 651856 w 5470628"/>
              <a:gd name="connsiteY15" fmla="*/ 1067584 h 3193741"/>
              <a:gd name="connsiteX16" fmla="*/ 614271 w 5470628"/>
              <a:gd name="connsiteY16" fmla="*/ 1052206 h 3193741"/>
              <a:gd name="connsiteX17" fmla="*/ 810628 w 5470628"/>
              <a:gd name="connsiteY17" fmla="*/ 695550 h 3193741"/>
              <a:gd name="connsiteX18" fmla="*/ 1033084 w 5470628"/>
              <a:gd name="connsiteY18" fmla="*/ 791270 h 3193741"/>
              <a:gd name="connsiteX19" fmla="*/ 1036153 w 5470628"/>
              <a:gd name="connsiteY19" fmla="*/ 788050 h 3193741"/>
              <a:gd name="connsiteX20" fmla="*/ 810628 w 5470628"/>
              <a:gd name="connsiteY20" fmla="*/ 695550 h 3193741"/>
              <a:gd name="connsiteX21" fmla="*/ 4850908 w 5470628"/>
              <a:gd name="connsiteY21" fmla="*/ 727 h 3193741"/>
              <a:gd name="connsiteX22" fmla="*/ 4858584 w 5470628"/>
              <a:gd name="connsiteY22" fmla="*/ 13795 h 3193741"/>
              <a:gd name="connsiteX23" fmla="*/ 4843408 w 5470628"/>
              <a:gd name="connsiteY23" fmla="*/ 37224 h 3193741"/>
              <a:gd name="connsiteX24" fmla="*/ 4871062 w 5470628"/>
              <a:gd name="connsiteY24" fmla="*/ 78954 h 3193741"/>
              <a:gd name="connsiteX25" fmla="*/ 4989038 w 5470628"/>
              <a:gd name="connsiteY25" fmla="*/ 66799 h 3193741"/>
              <a:gd name="connsiteX26" fmla="*/ 5002636 w 5470628"/>
              <a:gd name="connsiteY26" fmla="*/ 79388 h 3193741"/>
              <a:gd name="connsiteX27" fmla="*/ 5008332 w 5470628"/>
              <a:gd name="connsiteY27" fmla="*/ 140859 h 3193741"/>
              <a:gd name="connsiteX28" fmla="*/ 5014326 w 5470628"/>
              <a:gd name="connsiteY28" fmla="*/ 155555 h 3193741"/>
              <a:gd name="connsiteX29" fmla="*/ 5030704 w 5470628"/>
              <a:gd name="connsiteY29" fmla="*/ 221190 h 3193741"/>
              <a:gd name="connsiteX30" fmla="*/ 5097262 w 5470628"/>
              <a:gd name="connsiteY30" fmla="*/ 317759 h 3193741"/>
              <a:gd name="connsiteX31" fmla="*/ 5165084 w 5470628"/>
              <a:gd name="connsiteY31" fmla="*/ 373367 h 3193741"/>
              <a:gd name="connsiteX32" fmla="*/ 5174137 w 5470628"/>
              <a:gd name="connsiteY32" fmla="*/ 389353 h 3193741"/>
              <a:gd name="connsiteX33" fmla="*/ 5192507 w 5470628"/>
              <a:gd name="connsiteY33" fmla="*/ 453561 h 3193741"/>
              <a:gd name="connsiteX34" fmla="*/ 5187160 w 5470628"/>
              <a:gd name="connsiteY34" fmla="*/ 467732 h 3193741"/>
              <a:gd name="connsiteX35" fmla="*/ 5160106 w 5470628"/>
              <a:gd name="connsiteY35" fmla="*/ 486904 h 3193741"/>
              <a:gd name="connsiteX36" fmla="*/ 5138948 w 5470628"/>
              <a:gd name="connsiteY36" fmla="*/ 528614 h 3193741"/>
              <a:gd name="connsiteX37" fmla="*/ 5097016 w 5470628"/>
              <a:gd name="connsiteY37" fmla="*/ 589923 h 3193741"/>
              <a:gd name="connsiteX38" fmla="*/ 5075869 w 5470628"/>
              <a:gd name="connsiteY38" fmla="*/ 608381 h 3193741"/>
              <a:gd name="connsiteX39" fmla="*/ 5093172 w 5470628"/>
              <a:gd name="connsiteY39" fmla="*/ 618385 h 3193741"/>
              <a:gd name="connsiteX40" fmla="*/ 5153518 w 5470628"/>
              <a:gd name="connsiteY40" fmla="*/ 687474 h 3193741"/>
              <a:gd name="connsiteX41" fmla="*/ 5074984 w 5470628"/>
              <a:gd name="connsiteY41" fmla="*/ 776941 h 3193741"/>
              <a:gd name="connsiteX42" fmla="*/ 5033348 w 5470628"/>
              <a:gd name="connsiteY42" fmla="*/ 805473 h 3193741"/>
              <a:gd name="connsiteX43" fmla="*/ 5116847 w 5470628"/>
              <a:gd name="connsiteY43" fmla="*/ 803426 h 3193741"/>
              <a:gd name="connsiteX44" fmla="*/ 5147902 w 5470628"/>
              <a:gd name="connsiteY44" fmla="*/ 833118 h 3193741"/>
              <a:gd name="connsiteX45" fmla="*/ 5161665 w 5470628"/>
              <a:gd name="connsiteY45" fmla="*/ 848297 h 3193741"/>
              <a:gd name="connsiteX46" fmla="*/ 5246520 w 5470628"/>
              <a:gd name="connsiteY46" fmla="*/ 942412 h 3193741"/>
              <a:gd name="connsiteX47" fmla="*/ 5235368 w 5470628"/>
              <a:gd name="connsiteY47" fmla="*/ 972946 h 3193741"/>
              <a:gd name="connsiteX48" fmla="*/ 5113739 w 5470628"/>
              <a:gd name="connsiteY48" fmla="*/ 1128845 h 3193741"/>
              <a:gd name="connsiteX49" fmla="*/ 5255034 w 5470628"/>
              <a:gd name="connsiteY49" fmla="*/ 1151117 h 3193741"/>
              <a:gd name="connsiteX50" fmla="*/ 5267513 w 5470628"/>
              <a:gd name="connsiteY50" fmla="*/ 1216275 h 3193741"/>
              <a:gd name="connsiteX51" fmla="*/ 5343113 w 5470628"/>
              <a:gd name="connsiteY51" fmla="*/ 1281854 h 3193741"/>
              <a:gd name="connsiteX52" fmla="*/ 5452014 w 5470628"/>
              <a:gd name="connsiteY52" fmla="*/ 1385543 h 3193741"/>
              <a:gd name="connsiteX53" fmla="*/ 5459078 w 5470628"/>
              <a:gd name="connsiteY53" fmla="*/ 1404268 h 3193741"/>
              <a:gd name="connsiteX54" fmla="*/ 5458838 w 5470628"/>
              <a:gd name="connsiteY54" fmla="*/ 1406644 h 3193741"/>
              <a:gd name="connsiteX55" fmla="*/ 5455752 w 5470628"/>
              <a:gd name="connsiteY55" fmla="*/ 1450751 h 3193741"/>
              <a:gd name="connsiteX56" fmla="*/ 5454594 w 5470628"/>
              <a:gd name="connsiteY56" fmla="*/ 1464662 h 3193741"/>
              <a:gd name="connsiteX57" fmla="*/ 5447215 w 5470628"/>
              <a:gd name="connsiteY57" fmla="*/ 1463321 h 3193741"/>
              <a:gd name="connsiteX58" fmla="*/ 5433934 w 5470628"/>
              <a:gd name="connsiteY58" fmla="*/ 1458428 h 3193741"/>
              <a:gd name="connsiteX59" fmla="*/ 5424276 w 5470628"/>
              <a:gd name="connsiteY59" fmla="*/ 1477014 h 3193741"/>
              <a:gd name="connsiteX60" fmla="*/ 5444628 w 5470628"/>
              <a:gd name="connsiteY60" fmla="*/ 1511562 h 3193741"/>
              <a:gd name="connsiteX61" fmla="*/ 5453752 w 5470628"/>
              <a:gd name="connsiteY61" fmla="*/ 1474786 h 3193741"/>
              <a:gd name="connsiteX62" fmla="*/ 5454594 w 5470628"/>
              <a:gd name="connsiteY62" fmla="*/ 1464662 h 3193741"/>
              <a:gd name="connsiteX63" fmla="*/ 5463208 w 5470628"/>
              <a:gd name="connsiteY63" fmla="*/ 1466226 h 3193741"/>
              <a:gd name="connsiteX64" fmla="*/ 5463164 w 5470628"/>
              <a:gd name="connsiteY64" fmla="*/ 1484226 h 3193741"/>
              <a:gd name="connsiteX65" fmla="*/ 5456160 w 5470628"/>
              <a:gd name="connsiteY65" fmla="*/ 1575885 h 3193741"/>
              <a:gd name="connsiteX66" fmla="*/ 5345636 w 5470628"/>
              <a:gd name="connsiteY66" fmla="*/ 1714543 h 3193741"/>
              <a:gd name="connsiteX67" fmla="*/ 5251319 w 5470628"/>
              <a:gd name="connsiteY67" fmla="*/ 1775792 h 3193741"/>
              <a:gd name="connsiteX68" fmla="*/ 5043512 w 5470628"/>
              <a:gd name="connsiteY68" fmla="*/ 2027305 h 3193741"/>
              <a:gd name="connsiteX69" fmla="*/ 4978144 w 5470628"/>
              <a:gd name="connsiteY69" fmla="*/ 2108535 h 3193741"/>
              <a:gd name="connsiteX70" fmla="*/ 5031476 w 5470628"/>
              <a:gd name="connsiteY70" fmla="*/ 2128173 h 3193741"/>
              <a:gd name="connsiteX71" fmla="*/ 4937389 w 5470628"/>
              <a:gd name="connsiteY71" fmla="*/ 2216441 h 3193741"/>
              <a:gd name="connsiteX72" fmla="*/ 4826122 w 5470628"/>
              <a:gd name="connsiteY72" fmla="*/ 2315331 h 3193741"/>
              <a:gd name="connsiteX73" fmla="*/ 2544647 w 5470628"/>
              <a:gd name="connsiteY73" fmla="*/ 3190975 h 3193741"/>
              <a:gd name="connsiteX74" fmla="*/ 1328257 w 5470628"/>
              <a:gd name="connsiteY74" fmla="*/ 3153006 h 3193741"/>
              <a:gd name="connsiteX75" fmla="*/ 977943 w 5470628"/>
              <a:gd name="connsiteY75" fmla="*/ 3082502 h 3193741"/>
              <a:gd name="connsiteX76" fmla="*/ 854473 w 5470628"/>
              <a:gd name="connsiteY76" fmla="*/ 2994250 h 3193741"/>
              <a:gd name="connsiteX77" fmla="*/ 811593 w 5470628"/>
              <a:gd name="connsiteY77" fmla="*/ 2970498 h 3193741"/>
              <a:gd name="connsiteX78" fmla="*/ 707024 w 5470628"/>
              <a:gd name="connsiteY78" fmla="*/ 2945439 h 3193741"/>
              <a:gd name="connsiteX79" fmla="*/ 523487 w 5470628"/>
              <a:gd name="connsiteY79" fmla="*/ 2886053 h 3193741"/>
              <a:gd name="connsiteX80" fmla="*/ 587884 w 5470628"/>
              <a:gd name="connsiteY80" fmla="*/ 2859746 h 3193741"/>
              <a:gd name="connsiteX81" fmla="*/ 779426 w 5470628"/>
              <a:gd name="connsiteY81" fmla="*/ 2885897 h 3193741"/>
              <a:gd name="connsiteX82" fmla="*/ 917288 w 5470628"/>
              <a:gd name="connsiteY82" fmla="*/ 2882248 h 3193741"/>
              <a:gd name="connsiteX83" fmla="*/ 718684 w 5470628"/>
              <a:gd name="connsiteY83" fmla="*/ 2819941 h 3193741"/>
              <a:gd name="connsiteX84" fmla="*/ 524650 w 5470628"/>
              <a:gd name="connsiteY84" fmla="*/ 2731220 h 3193741"/>
              <a:gd name="connsiteX85" fmla="*/ 670138 w 5470628"/>
              <a:gd name="connsiteY85" fmla="*/ 2735189 h 3193741"/>
              <a:gd name="connsiteX86" fmla="*/ 675382 w 5470628"/>
              <a:gd name="connsiteY86" fmla="*/ 2719369 h 3193741"/>
              <a:gd name="connsiteX87" fmla="*/ 542021 w 5470628"/>
              <a:gd name="connsiteY87" fmla="*/ 2601946 h 3193741"/>
              <a:gd name="connsiteX88" fmla="*/ 476895 w 5470628"/>
              <a:gd name="connsiteY88" fmla="*/ 2555976 h 3193741"/>
              <a:gd name="connsiteX89" fmla="*/ 188751 w 5470628"/>
              <a:gd name="connsiteY89" fmla="*/ 2428830 h 3193741"/>
              <a:gd name="connsiteX90" fmla="*/ 456762 w 5470628"/>
              <a:gd name="connsiteY90" fmla="*/ 2468731 h 3193741"/>
              <a:gd name="connsiteX91" fmla="*/ 174514 w 5470628"/>
              <a:gd name="connsiteY91" fmla="*/ 2345378 h 3193741"/>
              <a:gd name="connsiteX92" fmla="*/ 38827 w 5470628"/>
              <a:gd name="connsiteY92" fmla="*/ 2303685 h 3193741"/>
              <a:gd name="connsiteX93" fmla="*/ 3281 w 5470628"/>
              <a:gd name="connsiteY93" fmla="*/ 2273587 h 3193741"/>
              <a:gd name="connsiteX94" fmla="*/ 61590 w 5470628"/>
              <a:gd name="connsiteY94" fmla="*/ 2259170 h 3193741"/>
              <a:gd name="connsiteX95" fmla="*/ 242291 w 5470628"/>
              <a:gd name="connsiteY95" fmla="*/ 2250569 h 3193741"/>
              <a:gd name="connsiteX96" fmla="*/ 13205 w 5470628"/>
              <a:gd name="connsiteY96" fmla="*/ 2172263 h 3193741"/>
              <a:gd name="connsiteX97" fmla="*/ 180810 w 5470628"/>
              <a:gd name="connsiteY97" fmla="*/ 2168333 h 3193741"/>
              <a:gd name="connsiteX98" fmla="*/ 226020 w 5470628"/>
              <a:gd name="connsiteY98" fmla="*/ 2121100 h 3193741"/>
              <a:gd name="connsiteX99" fmla="*/ 299145 w 5470628"/>
              <a:gd name="connsiteY99" fmla="*/ 2044862 h 3193741"/>
              <a:gd name="connsiteX100" fmla="*/ 350236 w 5470628"/>
              <a:gd name="connsiteY100" fmla="*/ 2001187 h 3193741"/>
              <a:gd name="connsiteX101" fmla="*/ 365223 w 5470628"/>
              <a:gd name="connsiteY101" fmla="*/ 1881218 h 3193741"/>
              <a:gd name="connsiteX102" fmla="*/ 310707 w 5470628"/>
              <a:gd name="connsiteY102" fmla="*/ 1758752 h 3193741"/>
              <a:gd name="connsiteX103" fmla="*/ 181659 w 5470628"/>
              <a:gd name="connsiteY103" fmla="*/ 1709137 h 3193741"/>
              <a:gd name="connsiteX104" fmla="*/ 213063 w 5470628"/>
              <a:gd name="connsiteY104" fmla="*/ 1632021 h 3193741"/>
              <a:gd name="connsiteX105" fmla="*/ 481390 w 5470628"/>
              <a:gd name="connsiteY105" fmla="*/ 1644125 h 3193741"/>
              <a:gd name="connsiteX106" fmla="*/ 68930 w 5470628"/>
              <a:gd name="connsiteY106" fmla="*/ 1457537 h 3193741"/>
              <a:gd name="connsiteX107" fmla="*/ 135138 w 5470628"/>
              <a:gd name="connsiteY107" fmla="*/ 1440976 h 3193741"/>
              <a:gd name="connsiteX108" fmla="*/ 131611 w 5470628"/>
              <a:gd name="connsiteY108" fmla="*/ 1427642 h 3193741"/>
              <a:gd name="connsiteX109" fmla="*/ 130443 w 5470628"/>
              <a:gd name="connsiteY109" fmla="*/ 1343795 h 3193741"/>
              <a:gd name="connsiteX110" fmla="*/ 138930 w 5470628"/>
              <a:gd name="connsiteY110" fmla="*/ 1304094 h 3193741"/>
              <a:gd name="connsiteX111" fmla="*/ 118409 w 5470628"/>
              <a:gd name="connsiteY111" fmla="*/ 1262212 h 3193741"/>
              <a:gd name="connsiteX112" fmla="*/ 421410 w 5470628"/>
              <a:gd name="connsiteY112" fmla="*/ 1304757 h 3193741"/>
              <a:gd name="connsiteX113" fmla="*/ 655702 w 5470628"/>
              <a:gd name="connsiteY113" fmla="*/ 1291801 h 3193741"/>
              <a:gd name="connsiteX114" fmla="*/ 648299 w 5470628"/>
              <a:gd name="connsiteY114" fmla="*/ 1287715 h 3193741"/>
              <a:gd name="connsiteX115" fmla="*/ 531027 w 5470628"/>
              <a:gd name="connsiteY115" fmla="*/ 1193967 h 3193741"/>
              <a:gd name="connsiteX116" fmla="*/ 526433 w 5470628"/>
              <a:gd name="connsiteY116" fmla="*/ 1191913 h 3193741"/>
              <a:gd name="connsiteX117" fmla="*/ 504666 w 5470628"/>
              <a:gd name="connsiteY117" fmla="*/ 1177230 h 3193741"/>
              <a:gd name="connsiteX118" fmla="*/ 482307 w 5470628"/>
              <a:gd name="connsiteY118" fmla="*/ 1162618 h 3193741"/>
              <a:gd name="connsiteX119" fmla="*/ 479029 w 5470628"/>
              <a:gd name="connsiteY119" fmla="*/ 1162540 h 3193741"/>
              <a:gd name="connsiteX120" fmla="*/ 447663 w 5470628"/>
              <a:gd name="connsiteY120" fmla="*/ 1132649 h 3193741"/>
              <a:gd name="connsiteX121" fmla="*/ 438547 w 5470628"/>
              <a:gd name="connsiteY121" fmla="*/ 1110977 h 3193741"/>
              <a:gd name="connsiteX122" fmla="*/ 405343 w 5470628"/>
              <a:gd name="connsiteY122" fmla="*/ 1089612 h 3193741"/>
              <a:gd name="connsiteX123" fmla="*/ 371373 w 5470628"/>
              <a:gd name="connsiteY123" fmla="*/ 1070238 h 3193741"/>
              <a:gd name="connsiteX124" fmla="*/ 290358 w 5470628"/>
              <a:gd name="connsiteY124" fmla="*/ 1059884 h 3193741"/>
              <a:gd name="connsiteX125" fmla="*/ 235140 w 5470628"/>
              <a:gd name="connsiteY125" fmla="*/ 1029322 h 3193741"/>
              <a:gd name="connsiteX126" fmla="*/ 300494 w 5470628"/>
              <a:gd name="connsiteY126" fmla="*/ 1032083 h 3193741"/>
              <a:gd name="connsiteX127" fmla="*/ 239661 w 5470628"/>
              <a:gd name="connsiteY127" fmla="*/ 997457 h 3193741"/>
              <a:gd name="connsiteX128" fmla="*/ 204788 w 5470628"/>
              <a:gd name="connsiteY128" fmla="*/ 959211 h 3193741"/>
              <a:gd name="connsiteX129" fmla="*/ 207583 w 5470628"/>
              <a:gd name="connsiteY129" fmla="*/ 947009 h 3193741"/>
              <a:gd name="connsiteX130" fmla="*/ 223061 w 5470628"/>
              <a:gd name="connsiteY130" fmla="*/ 947033 h 3193741"/>
              <a:gd name="connsiteX131" fmla="*/ 280015 w 5470628"/>
              <a:gd name="connsiteY131" fmla="*/ 972164 h 3193741"/>
              <a:gd name="connsiteX132" fmla="*/ 353948 w 5470628"/>
              <a:gd name="connsiteY132" fmla="*/ 1006865 h 3193741"/>
              <a:gd name="connsiteX133" fmla="*/ 240466 w 5470628"/>
              <a:gd name="connsiteY133" fmla="*/ 939943 h 3193741"/>
              <a:gd name="connsiteX134" fmla="*/ 158812 w 5470628"/>
              <a:gd name="connsiteY134" fmla="*/ 891467 h 3193741"/>
              <a:gd name="connsiteX135" fmla="*/ 139551 w 5470628"/>
              <a:gd name="connsiteY135" fmla="*/ 855364 h 3193741"/>
              <a:gd name="connsiteX136" fmla="*/ 145731 w 5470628"/>
              <a:gd name="connsiteY136" fmla="*/ 844888 h 3193741"/>
              <a:gd name="connsiteX137" fmla="*/ 158154 w 5470628"/>
              <a:gd name="connsiteY137" fmla="*/ 848366 h 3193741"/>
              <a:gd name="connsiteX138" fmla="*/ 169370 w 5470628"/>
              <a:gd name="connsiteY138" fmla="*/ 856260 h 3193741"/>
              <a:gd name="connsiteX139" fmla="*/ 288295 w 5470628"/>
              <a:gd name="connsiteY139" fmla="*/ 915169 h 3193741"/>
              <a:gd name="connsiteX140" fmla="*/ 462694 w 5470628"/>
              <a:gd name="connsiteY140" fmla="*/ 994643 h 3193741"/>
              <a:gd name="connsiteX141" fmla="*/ 531910 w 5470628"/>
              <a:gd name="connsiteY141" fmla="*/ 1006664 h 3193741"/>
              <a:gd name="connsiteX142" fmla="*/ 333940 w 5470628"/>
              <a:gd name="connsiteY142" fmla="*/ 893507 h 3193741"/>
              <a:gd name="connsiteX143" fmla="*/ 181443 w 5470628"/>
              <a:gd name="connsiteY143" fmla="*/ 746608 h 3193741"/>
              <a:gd name="connsiteX144" fmla="*/ 162678 w 5470628"/>
              <a:gd name="connsiteY144" fmla="*/ 737018 h 3193741"/>
              <a:gd name="connsiteX145" fmla="*/ 156307 w 5470628"/>
              <a:gd name="connsiteY145" fmla="*/ 730435 h 3193741"/>
              <a:gd name="connsiteX146" fmla="*/ 117227 w 5470628"/>
              <a:gd name="connsiteY146" fmla="*/ 677515 h 3193741"/>
              <a:gd name="connsiteX147" fmla="*/ 113655 w 5470628"/>
              <a:gd name="connsiteY147" fmla="*/ 663474 h 3193741"/>
              <a:gd name="connsiteX148" fmla="*/ 115226 w 5470628"/>
              <a:gd name="connsiteY148" fmla="*/ 636712 h 3193741"/>
              <a:gd name="connsiteX149" fmla="*/ 105067 w 5470628"/>
              <a:gd name="connsiteY149" fmla="*/ 622046 h 3193741"/>
              <a:gd name="connsiteX150" fmla="*/ 104113 w 5470628"/>
              <a:gd name="connsiteY150" fmla="*/ 611722 h 3193741"/>
              <a:gd name="connsiteX151" fmla="*/ 118895 w 5470628"/>
              <a:gd name="connsiteY151" fmla="*/ 610169 h 3193741"/>
              <a:gd name="connsiteX152" fmla="*/ 163095 w 5470628"/>
              <a:gd name="connsiteY152" fmla="*/ 640642 h 3193741"/>
              <a:gd name="connsiteX153" fmla="*/ 185766 w 5470628"/>
              <a:gd name="connsiteY153" fmla="*/ 641454 h 3193741"/>
              <a:gd name="connsiteX154" fmla="*/ 212892 w 5470628"/>
              <a:gd name="connsiteY154" fmla="*/ 637457 h 3193741"/>
              <a:gd name="connsiteX155" fmla="*/ 223932 w 5470628"/>
              <a:gd name="connsiteY155" fmla="*/ 647271 h 3193741"/>
              <a:gd name="connsiteX156" fmla="*/ 287167 w 5470628"/>
              <a:gd name="connsiteY156" fmla="*/ 691571 h 3193741"/>
              <a:gd name="connsiteX157" fmla="*/ 330380 w 5470628"/>
              <a:gd name="connsiteY157" fmla="*/ 692506 h 3193741"/>
              <a:gd name="connsiteX158" fmla="*/ 296172 w 5470628"/>
              <a:gd name="connsiteY158" fmla="*/ 688108 h 3193741"/>
              <a:gd name="connsiteX159" fmla="*/ 286974 w 5470628"/>
              <a:gd name="connsiteY159" fmla="*/ 674512 h 3193741"/>
              <a:gd name="connsiteX160" fmla="*/ 286166 w 5470628"/>
              <a:gd name="connsiteY160" fmla="*/ 661798 h 3193741"/>
              <a:gd name="connsiteX161" fmla="*/ 236268 w 5470628"/>
              <a:gd name="connsiteY161" fmla="*/ 635338 h 3193741"/>
              <a:gd name="connsiteX162" fmla="*/ 231734 w 5470628"/>
              <a:gd name="connsiteY162" fmla="*/ 634225 h 3193741"/>
              <a:gd name="connsiteX163" fmla="*/ 221253 w 5470628"/>
              <a:gd name="connsiteY163" fmla="*/ 623870 h 3193741"/>
              <a:gd name="connsiteX164" fmla="*/ 237564 w 5470628"/>
              <a:gd name="connsiteY164" fmla="*/ 613590 h 3193741"/>
              <a:gd name="connsiteX165" fmla="*/ 282259 w 5470628"/>
              <a:gd name="connsiteY165" fmla="*/ 619091 h 3193741"/>
              <a:gd name="connsiteX166" fmla="*/ 370630 w 5470628"/>
              <a:gd name="connsiteY166" fmla="*/ 665566 h 3193741"/>
              <a:gd name="connsiteX167" fmla="*/ 498017 w 5470628"/>
              <a:gd name="connsiteY167" fmla="*/ 740532 h 3193741"/>
              <a:gd name="connsiteX168" fmla="*/ 918036 w 5470628"/>
              <a:gd name="connsiteY168" fmla="*/ 924307 h 3193741"/>
              <a:gd name="connsiteX169" fmla="*/ 1079304 w 5470628"/>
              <a:gd name="connsiteY169" fmla="*/ 984494 h 3193741"/>
              <a:gd name="connsiteX170" fmla="*/ 1079935 w 5470628"/>
              <a:gd name="connsiteY170" fmla="*/ 980383 h 3193741"/>
              <a:gd name="connsiteX171" fmla="*/ 1079695 w 5470628"/>
              <a:gd name="connsiteY171" fmla="*/ 976616 h 3193741"/>
              <a:gd name="connsiteX172" fmla="*/ 966178 w 5470628"/>
              <a:gd name="connsiteY172" fmla="*/ 937219 h 3193741"/>
              <a:gd name="connsiteX173" fmla="*/ 720106 w 5470628"/>
              <a:gd name="connsiteY173" fmla="*/ 807112 h 3193741"/>
              <a:gd name="connsiteX174" fmla="*/ 698823 w 5470628"/>
              <a:gd name="connsiteY174" fmla="*/ 804708 h 3193741"/>
              <a:gd name="connsiteX175" fmla="*/ 664513 w 5470628"/>
              <a:gd name="connsiteY175" fmla="*/ 784663 h 3193741"/>
              <a:gd name="connsiteX176" fmla="*/ 660380 w 5470628"/>
              <a:gd name="connsiteY176" fmla="*/ 771165 h 3193741"/>
              <a:gd name="connsiteX177" fmla="*/ 584959 w 5470628"/>
              <a:gd name="connsiteY177" fmla="*/ 722409 h 3193741"/>
              <a:gd name="connsiteX178" fmla="*/ 435649 w 5470628"/>
              <a:gd name="connsiteY178" fmla="*/ 639659 h 3193741"/>
              <a:gd name="connsiteX179" fmla="*/ 404944 w 5470628"/>
              <a:gd name="connsiteY179" fmla="*/ 606128 h 3193741"/>
              <a:gd name="connsiteX180" fmla="*/ 408476 w 5470628"/>
              <a:gd name="connsiteY180" fmla="*/ 591466 h 3193741"/>
              <a:gd name="connsiteX181" fmla="*/ 425225 w 5470628"/>
              <a:gd name="connsiteY181" fmla="*/ 592759 h 3193741"/>
              <a:gd name="connsiteX182" fmla="*/ 487115 w 5470628"/>
              <a:gd name="connsiteY182" fmla="*/ 620614 h 3193741"/>
              <a:gd name="connsiteX183" fmla="*/ 550277 w 5470628"/>
              <a:gd name="connsiteY183" fmla="*/ 649738 h 3193741"/>
              <a:gd name="connsiteX184" fmla="*/ 544421 w 5470628"/>
              <a:gd name="connsiteY184" fmla="*/ 641907 h 3193741"/>
              <a:gd name="connsiteX185" fmla="*/ 431905 w 5470628"/>
              <a:gd name="connsiteY185" fmla="*/ 580799 h 3193741"/>
              <a:gd name="connsiteX186" fmla="*/ 351177 w 5470628"/>
              <a:gd name="connsiteY186" fmla="*/ 528177 h 3193741"/>
              <a:gd name="connsiteX187" fmla="*/ 339749 w 5470628"/>
              <a:gd name="connsiteY187" fmla="*/ 498244 h 3193741"/>
              <a:gd name="connsiteX188" fmla="*/ 346313 w 5470628"/>
              <a:gd name="connsiteY188" fmla="*/ 489145 h 3193741"/>
              <a:gd name="connsiteX189" fmla="*/ 356579 w 5470628"/>
              <a:gd name="connsiteY189" fmla="*/ 491460 h 3193741"/>
              <a:gd name="connsiteX190" fmla="*/ 371505 w 5470628"/>
              <a:gd name="connsiteY190" fmla="*/ 501516 h 3193741"/>
              <a:gd name="connsiteX191" fmla="*/ 476275 w 5470628"/>
              <a:gd name="connsiteY191" fmla="*/ 553122 h 3193741"/>
              <a:gd name="connsiteX192" fmla="*/ 649952 w 5470628"/>
              <a:gd name="connsiteY192" fmla="*/ 635294 h 3193741"/>
              <a:gd name="connsiteX193" fmla="*/ 727161 w 5470628"/>
              <a:gd name="connsiteY193" fmla="*/ 651328 h 3193741"/>
              <a:gd name="connsiteX194" fmla="*/ 722417 w 5470628"/>
              <a:gd name="connsiteY194" fmla="*/ 646921 h 3193741"/>
              <a:gd name="connsiteX195" fmla="*/ 546079 w 5470628"/>
              <a:gd name="connsiteY195" fmla="*/ 546328 h 3193741"/>
              <a:gd name="connsiteX196" fmla="*/ 378182 w 5470628"/>
              <a:gd name="connsiteY196" fmla="*/ 386585 h 3193741"/>
              <a:gd name="connsiteX197" fmla="*/ 370158 w 5470628"/>
              <a:gd name="connsiteY197" fmla="*/ 382100 h 3193741"/>
              <a:gd name="connsiteX198" fmla="*/ 357861 w 5470628"/>
              <a:gd name="connsiteY198" fmla="*/ 371252 h 3193741"/>
              <a:gd name="connsiteX199" fmla="*/ 331313 w 5470628"/>
              <a:gd name="connsiteY199" fmla="*/ 328203 h 3193741"/>
              <a:gd name="connsiteX200" fmla="*/ 319354 w 5470628"/>
              <a:gd name="connsiteY200" fmla="*/ 299282 h 3193741"/>
              <a:gd name="connsiteX201" fmla="*/ 319682 w 5470628"/>
              <a:gd name="connsiteY201" fmla="*/ 285719 h 3193741"/>
              <a:gd name="connsiteX202" fmla="*/ 306391 w 5470628"/>
              <a:gd name="connsiteY202" fmla="*/ 268585 h 3193741"/>
              <a:gd name="connsiteX203" fmla="*/ 303294 w 5470628"/>
              <a:gd name="connsiteY203" fmla="*/ 257334 h 3193741"/>
              <a:gd name="connsiteX204" fmla="*/ 319242 w 5470628"/>
              <a:gd name="connsiteY204" fmla="*/ 255403 h 3193741"/>
              <a:gd name="connsiteX205" fmla="*/ 364093 w 5470628"/>
              <a:gd name="connsiteY205" fmla="*/ 286745 h 3193741"/>
              <a:gd name="connsiteX206" fmla="*/ 385301 w 5470628"/>
              <a:gd name="connsiteY206" fmla="*/ 287973 h 3193741"/>
              <a:gd name="connsiteX207" fmla="*/ 417598 w 5470628"/>
              <a:gd name="connsiteY207" fmla="*/ 285722 h 3193741"/>
              <a:gd name="connsiteX208" fmla="*/ 440155 w 5470628"/>
              <a:gd name="connsiteY208" fmla="*/ 308139 h 3193741"/>
              <a:gd name="connsiteX209" fmla="*/ 534406 w 5470628"/>
              <a:gd name="connsiteY209" fmla="*/ 339430 h 3193741"/>
              <a:gd name="connsiteX210" fmla="*/ 495633 w 5470628"/>
              <a:gd name="connsiteY210" fmla="*/ 333450 h 3193741"/>
              <a:gd name="connsiteX211" fmla="*/ 486289 w 5470628"/>
              <a:gd name="connsiteY211" fmla="*/ 322243 h 3193741"/>
              <a:gd name="connsiteX212" fmla="*/ 484000 w 5470628"/>
              <a:gd name="connsiteY212" fmla="*/ 304964 h 3193741"/>
              <a:gd name="connsiteX213" fmla="*/ 436911 w 5470628"/>
              <a:gd name="connsiteY213" fmla="*/ 280536 h 3193741"/>
              <a:gd name="connsiteX214" fmla="*/ 426865 w 5470628"/>
              <a:gd name="connsiteY214" fmla="*/ 277007 h 3193741"/>
              <a:gd name="connsiteX215" fmla="*/ 420654 w 5470628"/>
              <a:gd name="connsiteY215" fmla="*/ 268269 h 3193741"/>
              <a:gd name="connsiteX216" fmla="*/ 432329 w 5470628"/>
              <a:gd name="connsiteY216" fmla="*/ 259975 h 3193741"/>
              <a:gd name="connsiteX217" fmla="*/ 447672 w 5470628"/>
              <a:gd name="connsiteY217" fmla="*/ 257879 h 3193741"/>
              <a:gd name="connsiteX218" fmla="*/ 502242 w 5470628"/>
              <a:gd name="connsiteY218" fmla="*/ 273572 h 3193741"/>
              <a:gd name="connsiteX219" fmla="*/ 659874 w 5470628"/>
              <a:gd name="connsiteY219" fmla="*/ 365516 h 3193741"/>
              <a:gd name="connsiteX220" fmla="*/ 829177 w 5470628"/>
              <a:gd name="connsiteY220" fmla="*/ 444421 h 3193741"/>
              <a:gd name="connsiteX221" fmla="*/ 1231903 w 5470628"/>
              <a:gd name="connsiteY221" fmla="*/ 613682 h 3193741"/>
              <a:gd name="connsiteX222" fmla="*/ 1911736 w 5470628"/>
              <a:gd name="connsiteY222" fmla="*/ 685084 h 3193741"/>
              <a:gd name="connsiteX223" fmla="*/ 2564313 w 5470628"/>
              <a:gd name="connsiteY223" fmla="*/ 632143 h 3193741"/>
              <a:gd name="connsiteX224" fmla="*/ 2657304 w 5470628"/>
              <a:gd name="connsiteY224" fmla="*/ 624913 h 3193741"/>
              <a:gd name="connsiteX225" fmla="*/ 4235818 w 5470628"/>
              <a:gd name="connsiteY225" fmla="*/ 259339 h 3193741"/>
              <a:gd name="connsiteX226" fmla="*/ 4460331 w 5470628"/>
              <a:gd name="connsiteY226" fmla="*/ 176864 h 3193741"/>
              <a:gd name="connsiteX227" fmla="*/ 4499578 w 5470628"/>
              <a:gd name="connsiteY227" fmla="*/ 186791 h 3193741"/>
              <a:gd name="connsiteX228" fmla="*/ 4514640 w 5470628"/>
              <a:gd name="connsiteY228" fmla="*/ 188841 h 3193741"/>
              <a:gd name="connsiteX229" fmla="*/ 4516523 w 5470628"/>
              <a:gd name="connsiteY229" fmla="*/ 189988 h 3193741"/>
              <a:gd name="connsiteX230" fmla="*/ 4518126 w 5470628"/>
              <a:gd name="connsiteY230" fmla="*/ 189316 h 3193741"/>
              <a:gd name="connsiteX231" fmla="*/ 4514640 w 5470628"/>
              <a:gd name="connsiteY231" fmla="*/ 188841 h 3193741"/>
              <a:gd name="connsiteX232" fmla="*/ 4511569 w 5470628"/>
              <a:gd name="connsiteY232" fmla="*/ 186970 h 3193741"/>
              <a:gd name="connsiteX233" fmla="*/ 4510888 w 5470628"/>
              <a:gd name="connsiteY233" fmla="*/ 180943 h 3193741"/>
              <a:gd name="connsiteX234" fmla="*/ 4531865 w 5470628"/>
              <a:gd name="connsiteY234" fmla="*/ 155151 h 3193741"/>
              <a:gd name="connsiteX235" fmla="*/ 4573441 w 5470628"/>
              <a:gd name="connsiteY235" fmla="*/ 139676 h 3193741"/>
              <a:gd name="connsiteX236" fmla="*/ 4594964 w 5470628"/>
              <a:gd name="connsiteY236" fmla="*/ 145847 h 3193741"/>
              <a:gd name="connsiteX237" fmla="*/ 4623059 w 5470628"/>
              <a:gd name="connsiteY237" fmla="*/ 152410 h 3193741"/>
              <a:gd name="connsiteX238" fmla="*/ 4748356 w 5470628"/>
              <a:gd name="connsiteY238" fmla="*/ 68192 h 3193741"/>
              <a:gd name="connsiteX239" fmla="*/ 4833812 w 5470628"/>
              <a:gd name="connsiteY239" fmla="*/ 8017 h 3193741"/>
              <a:gd name="connsiteX240" fmla="*/ 4850908 w 5470628"/>
              <a:gd name="connsiteY240" fmla="*/ 727 h 319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470628" h="3193741">
                <a:moveTo>
                  <a:pt x="5462602" y="1413608"/>
                </a:moveTo>
                <a:lnTo>
                  <a:pt x="5465724" y="1421881"/>
                </a:lnTo>
                <a:cubicBezTo>
                  <a:pt x="5472118" y="1444281"/>
                  <a:pt x="5472640" y="1461744"/>
                  <a:pt x="5465025" y="1466556"/>
                </a:cubicBezTo>
                <a:lnTo>
                  <a:pt x="5463208" y="1466226"/>
                </a:lnTo>
                <a:lnTo>
                  <a:pt x="5463242" y="1451866"/>
                </a:lnTo>
                <a:cubicBezTo>
                  <a:pt x="5463190" y="1441487"/>
                  <a:pt x="5463068" y="1431722"/>
                  <a:pt x="5462894" y="1423194"/>
                </a:cubicBezTo>
                <a:close/>
                <a:moveTo>
                  <a:pt x="5461417" y="1391849"/>
                </a:moveTo>
                <a:cubicBezTo>
                  <a:pt x="5461710" y="1392940"/>
                  <a:pt x="5461992" y="1396513"/>
                  <a:pt x="5462246" y="1401944"/>
                </a:cubicBezTo>
                <a:lnTo>
                  <a:pt x="5462602" y="1413608"/>
                </a:lnTo>
                <a:lnTo>
                  <a:pt x="5459078" y="1404268"/>
                </a:lnTo>
                <a:lnTo>
                  <a:pt x="5460137" y="1393780"/>
                </a:lnTo>
                <a:cubicBezTo>
                  <a:pt x="5460561" y="1391114"/>
                  <a:pt x="5460982" y="1390270"/>
                  <a:pt x="5461417" y="1391849"/>
                </a:cubicBezTo>
                <a:close/>
                <a:moveTo>
                  <a:pt x="614271" y="1052206"/>
                </a:moveTo>
                <a:cubicBezTo>
                  <a:pt x="613444" y="1053256"/>
                  <a:pt x="612323" y="1054339"/>
                  <a:pt x="611497" y="1055389"/>
                </a:cubicBezTo>
                <a:cubicBezTo>
                  <a:pt x="617673" y="1058912"/>
                  <a:pt x="624115" y="1061928"/>
                  <a:pt x="630277" y="1065215"/>
                </a:cubicBezTo>
                <a:cubicBezTo>
                  <a:pt x="637469" y="1066004"/>
                  <a:pt x="644958" y="1066759"/>
                  <a:pt x="651856" y="1067584"/>
                </a:cubicBezTo>
                <a:cubicBezTo>
                  <a:pt x="639327" y="1062458"/>
                  <a:pt x="626799" y="1057332"/>
                  <a:pt x="614271" y="1052206"/>
                </a:cubicBezTo>
                <a:close/>
                <a:moveTo>
                  <a:pt x="810628" y="695550"/>
                </a:moveTo>
                <a:cubicBezTo>
                  <a:pt x="873537" y="739416"/>
                  <a:pt x="951215" y="767494"/>
                  <a:pt x="1033084" y="791270"/>
                </a:cubicBezTo>
                <a:cubicBezTo>
                  <a:pt x="1034205" y="790184"/>
                  <a:pt x="1035031" y="789136"/>
                  <a:pt x="1036153" y="788050"/>
                </a:cubicBezTo>
                <a:cubicBezTo>
                  <a:pt x="960983" y="757296"/>
                  <a:pt x="885798" y="726306"/>
                  <a:pt x="810628" y="695550"/>
                </a:cubicBezTo>
                <a:close/>
                <a:moveTo>
                  <a:pt x="4850908" y="727"/>
                </a:moveTo>
                <a:cubicBezTo>
                  <a:pt x="4858191" y="2929"/>
                  <a:pt x="4860543" y="7152"/>
                  <a:pt x="4858584" y="13795"/>
                </a:cubicBezTo>
                <a:cubicBezTo>
                  <a:pt x="4855845" y="22194"/>
                  <a:pt x="4850092" y="30008"/>
                  <a:pt x="4843408" y="37224"/>
                </a:cubicBezTo>
                <a:cubicBezTo>
                  <a:pt x="4812232" y="71132"/>
                  <a:pt x="4827067" y="79774"/>
                  <a:pt x="4871062" y="78954"/>
                </a:cubicBezTo>
                <a:cubicBezTo>
                  <a:pt x="4910302" y="78234"/>
                  <a:pt x="4949507" y="72299"/>
                  <a:pt x="4989038" y="66799"/>
                </a:cubicBezTo>
                <a:cubicBezTo>
                  <a:pt x="5008500" y="63967"/>
                  <a:pt x="5009491" y="65509"/>
                  <a:pt x="5002636" y="79388"/>
                </a:cubicBezTo>
                <a:cubicBezTo>
                  <a:pt x="4991594" y="102315"/>
                  <a:pt x="4990844" y="123285"/>
                  <a:pt x="5008332" y="140859"/>
                </a:cubicBezTo>
                <a:cubicBezTo>
                  <a:pt x="5012456" y="144868"/>
                  <a:pt x="5015428" y="149491"/>
                  <a:pt x="5014326" y="155555"/>
                </a:cubicBezTo>
                <a:cubicBezTo>
                  <a:pt x="5009356" y="180357"/>
                  <a:pt x="5019874" y="200674"/>
                  <a:pt x="5030704" y="221190"/>
                </a:cubicBezTo>
                <a:cubicBezTo>
                  <a:pt x="5048958" y="255517"/>
                  <a:pt x="5072099" y="287116"/>
                  <a:pt x="5097262" y="317759"/>
                </a:cubicBezTo>
                <a:cubicBezTo>
                  <a:pt x="5115004" y="339336"/>
                  <a:pt x="5126222" y="365974"/>
                  <a:pt x="5165084" y="373367"/>
                </a:cubicBezTo>
                <a:cubicBezTo>
                  <a:pt x="5174420" y="375083"/>
                  <a:pt x="5177498" y="381353"/>
                  <a:pt x="5174137" y="389353"/>
                </a:cubicBezTo>
                <a:cubicBezTo>
                  <a:pt x="5163026" y="415847"/>
                  <a:pt x="5172067" y="436343"/>
                  <a:pt x="5192507" y="453561"/>
                </a:cubicBezTo>
                <a:cubicBezTo>
                  <a:pt x="5199734" y="459565"/>
                  <a:pt x="5197020" y="463690"/>
                  <a:pt x="5187160" y="467732"/>
                </a:cubicBezTo>
                <a:cubicBezTo>
                  <a:pt x="5175836" y="472188"/>
                  <a:pt x="5167025" y="478711"/>
                  <a:pt x="5160106" y="486904"/>
                </a:cubicBezTo>
                <a:cubicBezTo>
                  <a:pt x="5148744" y="500143"/>
                  <a:pt x="5143396" y="514315"/>
                  <a:pt x="5138948" y="528614"/>
                </a:cubicBezTo>
                <a:cubicBezTo>
                  <a:pt x="5132042" y="551041"/>
                  <a:pt x="5123894" y="572670"/>
                  <a:pt x="5097016" y="589923"/>
                </a:cubicBezTo>
                <a:cubicBezTo>
                  <a:pt x="5089016" y="595163"/>
                  <a:pt x="5082598" y="601872"/>
                  <a:pt x="5075869" y="608381"/>
                </a:cubicBezTo>
                <a:cubicBezTo>
                  <a:pt x="5078016" y="614052"/>
                  <a:pt x="5083322" y="617918"/>
                  <a:pt x="5093172" y="618385"/>
                </a:cubicBezTo>
                <a:cubicBezTo>
                  <a:pt x="5155867" y="621469"/>
                  <a:pt x="5153088" y="652648"/>
                  <a:pt x="5153518" y="687474"/>
                </a:cubicBezTo>
                <a:cubicBezTo>
                  <a:pt x="5154177" y="730575"/>
                  <a:pt x="5118812" y="754787"/>
                  <a:pt x="5074984" y="776941"/>
                </a:cubicBezTo>
                <a:cubicBezTo>
                  <a:pt x="5059986" y="784451"/>
                  <a:pt x="5038116" y="786863"/>
                  <a:pt x="5033348" y="805473"/>
                </a:cubicBezTo>
                <a:cubicBezTo>
                  <a:pt x="5059529" y="819384"/>
                  <a:pt x="5089376" y="802009"/>
                  <a:pt x="5116847" y="803426"/>
                </a:cubicBezTo>
                <a:cubicBezTo>
                  <a:pt x="5139548" y="804709"/>
                  <a:pt x="5176330" y="798120"/>
                  <a:pt x="5147902" y="833118"/>
                </a:cubicBezTo>
                <a:cubicBezTo>
                  <a:pt x="5139626" y="843373"/>
                  <a:pt x="5150382" y="848714"/>
                  <a:pt x="5161665" y="848297"/>
                </a:cubicBezTo>
                <a:cubicBezTo>
                  <a:pt x="5253064" y="844106"/>
                  <a:pt x="5215170" y="912756"/>
                  <a:pt x="5246520" y="942412"/>
                </a:cubicBezTo>
                <a:cubicBezTo>
                  <a:pt x="5255359" y="950358"/>
                  <a:pt x="5247812" y="967405"/>
                  <a:pt x="5235368" y="972946"/>
                </a:cubicBezTo>
                <a:cubicBezTo>
                  <a:pt x="5156387" y="1008610"/>
                  <a:pt x="5149354" y="1071149"/>
                  <a:pt x="5113739" y="1128845"/>
                </a:cubicBezTo>
                <a:cubicBezTo>
                  <a:pt x="5157305" y="1144685"/>
                  <a:pt x="5208388" y="1143005"/>
                  <a:pt x="5255034" y="1151117"/>
                </a:cubicBezTo>
                <a:cubicBezTo>
                  <a:pt x="5303482" y="1159484"/>
                  <a:pt x="5304156" y="1170079"/>
                  <a:pt x="5267513" y="1216275"/>
                </a:cubicBezTo>
                <a:cubicBezTo>
                  <a:pt x="5370269" y="1212844"/>
                  <a:pt x="5370269" y="1212844"/>
                  <a:pt x="5343113" y="1281854"/>
                </a:cubicBezTo>
                <a:cubicBezTo>
                  <a:pt x="5386272" y="1279593"/>
                  <a:pt x="5428618" y="1334726"/>
                  <a:pt x="5452014" y="1385543"/>
                </a:cubicBezTo>
                <a:lnTo>
                  <a:pt x="5459078" y="1404268"/>
                </a:lnTo>
                <a:lnTo>
                  <a:pt x="5458838" y="1406644"/>
                </a:lnTo>
                <a:cubicBezTo>
                  <a:pt x="5457942" y="1418063"/>
                  <a:pt x="5456960" y="1434367"/>
                  <a:pt x="5455752" y="1450751"/>
                </a:cubicBezTo>
                <a:lnTo>
                  <a:pt x="5454594" y="1464662"/>
                </a:lnTo>
                <a:lnTo>
                  <a:pt x="5447215" y="1463321"/>
                </a:lnTo>
                <a:cubicBezTo>
                  <a:pt x="5441256" y="1459714"/>
                  <a:pt x="5437002" y="1458345"/>
                  <a:pt x="5433934" y="1458428"/>
                </a:cubicBezTo>
                <a:cubicBezTo>
                  <a:pt x="5424728" y="1458676"/>
                  <a:pt x="5426188" y="1471978"/>
                  <a:pt x="5424276" y="1477014"/>
                </a:cubicBezTo>
                <a:cubicBezTo>
                  <a:pt x="5417851" y="1492977"/>
                  <a:pt x="5433852" y="1501241"/>
                  <a:pt x="5444628" y="1511562"/>
                </a:cubicBezTo>
                <a:cubicBezTo>
                  <a:pt x="5448663" y="1515344"/>
                  <a:pt x="5451544" y="1497678"/>
                  <a:pt x="5453752" y="1474786"/>
                </a:cubicBezTo>
                <a:lnTo>
                  <a:pt x="5454594" y="1464662"/>
                </a:lnTo>
                <a:lnTo>
                  <a:pt x="5463208" y="1466226"/>
                </a:lnTo>
                <a:lnTo>
                  <a:pt x="5463164" y="1484226"/>
                </a:lnTo>
                <a:cubicBezTo>
                  <a:pt x="5462722" y="1528173"/>
                  <a:pt x="5460824" y="1571999"/>
                  <a:pt x="5456160" y="1575885"/>
                </a:cubicBezTo>
                <a:cubicBezTo>
                  <a:pt x="5406708" y="1617226"/>
                  <a:pt x="5442751" y="1692579"/>
                  <a:pt x="5345636" y="1714543"/>
                </a:cubicBezTo>
                <a:cubicBezTo>
                  <a:pt x="5301930" y="1724583"/>
                  <a:pt x="5282493" y="1755882"/>
                  <a:pt x="5251319" y="1775792"/>
                </a:cubicBezTo>
                <a:cubicBezTo>
                  <a:pt x="5142610" y="1844714"/>
                  <a:pt x="5072132" y="1925140"/>
                  <a:pt x="5043512" y="2027305"/>
                </a:cubicBezTo>
                <a:cubicBezTo>
                  <a:pt x="5035488" y="2055562"/>
                  <a:pt x="5000258" y="2081893"/>
                  <a:pt x="4978144" y="2108535"/>
                </a:cubicBezTo>
                <a:cubicBezTo>
                  <a:pt x="4990785" y="2124798"/>
                  <a:pt x="5050411" y="2079615"/>
                  <a:pt x="5031476" y="2128173"/>
                </a:cubicBezTo>
                <a:cubicBezTo>
                  <a:pt x="5017138" y="2164787"/>
                  <a:pt x="4975973" y="2191363"/>
                  <a:pt x="4937389" y="2216441"/>
                </a:cubicBezTo>
                <a:cubicBezTo>
                  <a:pt x="4893079" y="2245058"/>
                  <a:pt x="4843760" y="2269776"/>
                  <a:pt x="4826122" y="2315331"/>
                </a:cubicBezTo>
                <a:cubicBezTo>
                  <a:pt x="4822276" y="2325050"/>
                  <a:pt x="3896510" y="3112888"/>
                  <a:pt x="2544647" y="3190975"/>
                </a:cubicBezTo>
                <a:cubicBezTo>
                  <a:pt x="2323734" y="3203734"/>
                  <a:pt x="1445947" y="3169121"/>
                  <a:pt x="1328257" y="3153006"/>
                </a:cubicBezTo>
                <a:cubicBezTo>
                  <a:pt x="1207258" y="3136344"/>
                  <a:pt x="1101756" y="3091943"/>
                  <a:pt x="977943" y="3082502"/>
                </a:cubicBezTo>
                <a:cubicBezTo>
                  <a:pt x="912454" y="3077622"/>
                  <a:pt x="848655" y="3061861"/>
                  <a:pt x="854473" y="2994250"/>
                </a:cubicBezTo>
                <a:cubicBezTo>
                  <a:pt x="856228" y="2975057"/>
                  <a:pt x="838125" y="2961827"/>
                  <a:pt x="811593" y="2970498"/>
                </a:cubicBezTo>
                <a:cubicBezTo>
                  <a:pt x="761454" y="2987010"/>
                  <a:pt x="736680" y="2962489"/>
                  <a:pt x="707024" y="2945439"/>
                </a:cubicBezTo>
                <a:cubicBezTo>
                  <a:pt x="654509" y="2915262"/>
                  <a:pt x="603913" y="2882480"/>
                  <a:pt x="523487" y="2886053"/>
                </a:cubicBezTo>
                <a:cubicBezTo>
                  <a:pt x="537017" y="2855468"/>
                  <a:pt x="563587" y="2856758"/>
                  <a:pt x="587884" y="2859746"/>
                </a:cubicBezTo>
                <a:cubicBezTo>
                  <a:pt x="652090" y="2867866"/>
                  <a:pt x="715235" y="2878012"/>
                  <a:pt x="779426" y="2885897"/>
                </a:cubicBezTo>
                <a:cubicBezTo>
                  <a:pt x="821123" y="2891048"/>
                  <a:pt x="863074" y="2900202"/>
                  <a:pt x="917288" y="2882248"/>
                </a:cubicBezTo>
                <a:cubicBezTo>
                  <a:pt x="866364" y="2830288"/>
                  <a:pt x="785092" y="2829930"/>
                  <a:pt x="718684" y="2819941"/>
                </a:cubicBezTo>
                <a:cubicBezTo>
                  <a:pt x="635747" y="2807447"/>
                  <a:pt x="584925" y="2771133"/>
                  <a:pt x="524650" y="2731220"/>
                </a:cubicBezTo>
                <a:cubicBezTo>
                  <a:pt x="584180" y="2712621"/>
                  <a:pt x="623299" y="2742760"/>
                  <a:pt x="670138" y="2735189"/>
                </a:cubicBezTo>
                <a:cubicBezTo>
                  <a:pt x="672406" y="2728745"/>
                  <a:pt x="675988" y="2719532"/>
                  <a:pt x="675382" y="2719369"/>
                </a:cubicBezTo>
                <a:cubicBezTo>
                  <a:pt x="596666" y="2703042"/>
                  <a:pt x="557844" y="2658869"/>
                  <a:pt x="542021" y="2601946"/>
                </a:cubicBezTo>
                <a:cubicBezTo>
                  <a:pt x="533902" y="2572560"/>
                  <a:pt x="505246" y="2566541"/>
                  <a:pt x="476895" y="2555976"/>
                </a:cubicBezTo>
                <a:cubicBezTo>
                  <a:pt x="377189" y="2518466"/>
                  <a:pt x="272496" y="2486779"/>
                  <a:pt x="188751" y="2428830"/>
                </a:cubicBezTo>
                <a:cubicBezTo>
                  <a:pt x="280875" y="2426687"/>
                  <a:pt x="357216" y="2461808"/>
                  <a:pt x="456762" y="2468731"/>
                </a:cubicBezTo>
                <a:cubicBezTo>
                  <a:pt x="373794" y="2404281"/>
                  <a:pt x="269816" y="2379152"/>
                  <a:pt x="174514" y="2345378"/>
                </a:cubicBezTo>
                <a:cubicBezTo>
                  <a:pt x="130977" y="2330009"/>
                  <a:pt x="90329" y="2308598"/>
                  <a:pt x="38827" y="2303685"/>
                </a:cubicBezTo>
                <a:cubicBezTo>
                  <a:pt x="20556" y="2301864"/>
                  <a:pt x="-10092" y="2297272"/>
                  <a:pt x="3281" y="2273587"/>
                </a:cubicBezTo>
                <a:cubicBezTo>
                  <a:pt x="14533" y="2253956"/>
                  <a:pt x="39095" y="2256437"/>
                  <a:pt x="61590" y="2259170"/>
                </a:cubicBezTo>
                <a:cubicBezTo>
                  <a:pt x="115591" y="2265916"/>
                  <a:pt x="170539" y="2259497"/>
                  <a:pt x="242291" y="2250569"/>
                </a:cubicBezTo>
                <a:cubicBezTo>
                  <a:pt x="178223" y="2197829"/>
                  <a:pt x="68904" y="2229102"/>
                  <a:pt x="13205" y="2172263"/>
                </a:cubicBezTo>
                <a:cubicBezTo>
                  <a:pt x="77196" y="2153598"/>
                  <a:pt x="128251" y="2170191"/>
                  <a:pt x="180810" y="2168333"/>
                </a:cubicBezTo>
                <a:cubicBezTo>
                  <a:pt x="228319" y="2166612"/>
                  <a:pt x="239444" y="2154350"/>
                  <a:pt x="226020" y="2121100"/>
                </a:cubicBezTo>
                <a:cubicBezTo>
                  <a:pt x="205165" y="2069293"/>
                  <a:pt x="229388" y="2038364"/>
                  <a:pt x="299145" y="2044862"/>
                </a:cubicBezTo>
                <a:cubicBezTo>
                  <a:pt x="363822" y="2051027"/>
                  <a:pt x="369032" y="2029991"/>
                  <a:pt x="350236" y="2001187"/>
                </a:cubicBezTo>
                <a:cubicBezTo>
                  <a:pt x="322862" y="1959187"/>
                  <a:pt x="348423" y="1921214"/>
                  <a:pt x="365223" y="1881218"/>
                </a:cubicBezTo>
                <a:cubicBezTo>
                  <a:pt x="390527" y="1820499"/>
                  <a:pt x="376326" y="1793748"/>
                  <a:pt x="310707" y="1758752"/>
                </a:cubicBezTo>
                <a:cubicBezTo>
                  <a:pt x="273754" y="1739265"/>
                  <a:pt x="234367" y="1723631"/>
                  <a:pt x="181659" y="1709137"/>
                </a:cubicBezTo>
                <a:cubicBezTo>
                  <a:pt x="299387" y="1683727"/>
                  <a:pt x="172918" y="1660608"/>
                  <a:pt x="213063" y="1632021"/>
                </a:cubicBezTo>
                <a:cubicBezTo>
                  <a:pt x="296030" y="1612244"/>
                  <a:pt x="369047" y="1679323"/>
                  <a:pt x="481390" y="1644125"/>
                </a:cubicBezTo>
                <a:cubicBezTo>
                  <a:pt x="336659" y="1595935"/>
                  <a:pt x="176348" y="1532074"/>
                  <a:pt x="68930" y="1457537"/>
                </a:cubicBezTo>
                <a:cubicBezTo>
                  <a:pt x="91299" y="1434897"/>
                  <a:pt x="115799" y="1450436"/>
                  <a:pt x="135138" y="1440976"/>
                </a:cubicBezTo>
                <a:cubicBezTo>
                  <a:pt x="133952" y="1436374"/>
                  <a:pt x="135290" y="1429332"/>
                  <a:pt x="131611" y="1427642"/>
                </a:cubicBezTo>
                <a:cubicBezTo>
                  <a:pt x="52402" y="1389548"/>
                  <a:pt x="51441" y="1388478"/>
                  <a:pt x="130443" y="1343795"/>
                </a:cubicBezTo>
                <a:cubicBezTo>
                  <a:pt x="158017" y="1328118"/>
                  <a:pt x="154966" y="1317573"/>
                  <a:pt x="138930" y="1304094"/>
                </a:cubicBezTo>
                <a:cubicBezTo>
                  <a:pt x="127608" y="1294551"/>
                  <a:pt x="113720" y="1286742"/>
                  <a:pt x="118409" y="1262212"/>
                </a:cubicBezTo>
                <a:cubicBezTo>
                  <a:pt x="164937" y="1287183"/>
                  <a:pt x="383505" y="1312432"/>
                  <a:pt x="421410" y="1304757"/>
                </a:cubicBezTo>
                <a:cubicBezTo>
                  <a:pt x="464009" y="1296037"/>
                  <a:pt x="610877" y="1288926"/>
                  <a:pt x="655702" y="1291801"/>
                </a:cubicBezTo>
                <a:cubicBezTo>
                  <a:pt x="653235" y="1290438"/>
                  <a:pt x="650767" y="1289077"/>
                  <a:pt x="648299" y="1287715"/>
                </a:cubicBezTo>
                <a:cubicBezTo>
                  <a:pt x="603999" y="1260339"/>
                  <a:pt x="559107" y="1233035"/>
                  <a:pt x="531027" y="1193967"/>
                </a:cubicBezTo>
                <a:cubicBezTo>
                  <a:pt x="529741" y="1192462"/>
                  <a:pt x="529061" y="1191120"/>
                  <a:pt x="526433" y="1191913"/>
                </a:cubicBezTo>
                <a:cubicBezTo>
                  <a:pt x="503415" y="1199684"/>
                  <a:pt x="505590" y="1187083"/>
                  <a:pt x="504666" y="1177230"/>
                </a:cubicBezTo>
                <a:cubicBezTo>
                  <a:pt x="503726" y="1167141"/>
                  <a:pt x="499378" y="1159602"/>
                  <a:pt x="482307" y="1162618"/>
                </a:cubicBezTo>
                <a:cubicBezTo>
                  <a:pt x="481421" y="1162726"/>
                  <a:pt x="480226" y="1162633"/>
                  <a:pt x="479029" y="1162540"/>
                </a:cubicBezTo>
                <a:cubicBezTo>
                  <a:pt x="470949" y="1161859"/>
                  <a:pt x="444139" y="1138059"/>
                  <a:pt x="447663" y="1132649"/>
                </a:cubicBezTo>
                <a:cubicBezTo>
                  <a:pt x="455539" y="1120781"/>
                  <a:pt x="446335" y="1116439"/>
                  <a:pt x="438547" y="1110977"/>
                </a:cubicBezTo>
                <a:cubicBezTo>
                  <a:pt x="427656" y="1103517"/>
                  <a:pt x="416795" y="1096529"/>
                  <a:pt x="405343" y="1089612"/>
                </a:cubicBezTo>
                <a:cubicBezTo>
                  <a:pt x="394202" y="1082895"/>
                  <a:pt x="382794" y="1076684"/>
                  <a:pt x="371373" y="1070238"/>
                </a:cubicBezTo>
                <a:cubicBezTo>
                  <a:pt x="344889" y="1065616"/>
                  <a:pt x="318169" y="1061972"/>
                  <a:pt x="290358" y="1059884"/>
                </a:cubicBezTo>
                <a:cubicBezTo>
                  <a:pt x="269709" y="1058114"/>
                  <a:pt x="246624" y="1055453"/>
                  <a:pt x="235140" y="1029322"/>
                </a:cubicBezTo>
                <a:cubicBezTo>
                  <a:pt x="256895" y="1029771"/>
                  <a:pt x="278695" y="1030927"/>
                  <a:pt x="300494" y="1032083"/>
                </a:cubicBezTo>
                <a:cubicBezTo>
                  <a:pt x="279542" y="1020860"/>
                  <a:pt x="259181" y="1009565"/>
                  <a:pt x="239661" y="997457"/>
                </a:cubicBezTo>
                <a:cubicBezTo>
                  <a:pt x="223540" y="987309"/>
                  <a:pt x="210281" y="975391"/>
                  <a:pt x="204788" y="959211"/>
                </a:cubicBezTo>
                <a:cubicBezTo>
                  <a:pt x="203337" y="955117"/>
                  <a:pt x="202166" y="950750"/>
                  <a:pt x="207583" y="947009"/>
                </a:cubicBezTo>
                <a:cubicBezTo>
                  <a:pt x="213561" y="942727"/>
                  <a:pt x="218466" y="944980"/>
                  <a:pt x="223061" y="947033"/>
                </a:cubicBezTo>
                <a:cubicBezTo>
                  <a:pt x="242046" y="955410"/>
                  <a:pt x="261311" y="963516"/>
                  <a:pt x="280015" y="972164"/>
                </a:cubicBezTo>
                <a:cubicBezTo>
                  <a:pt x="304852" y="983629"/>
                  <a:pt x="329408" y="995365"/>
                  <a:pt x="353948" y="1006865"/>
                </a:cubicBezTo>
                <a:cubicBezTo>
                  <a:pt x="319294" y="981405"/>
                  <a:pt x="281290" y="959435"/>
                  <a:pt x="240466" y="939943"/>
                </a:cubicBezTo>
                <a:cubicBezTo>
                  <a:pt x="210990" y="925718"/>
                  <a:pt x="181514" y="911494"/>
                  <a:pt x="158812" y="891467"/>
                </a:cubicBezTo>
                <a:cubicBezTo>
                  <a:pt x="147166" y="881489"/>
                  <a:pt x="141336" y="869384"/>
                  <a:pt x="139551" y="855364"/>
                </a:cubicBezTo>
                <a:cubicBezTo>
                  <a:pt x="139312" y="851597"/>
                  <a:pt x="139634" y="847287"/>
                  <a:pt x="145731" y="844888"/>
                </a:cubicBezTo>
                <a:cubicBezTo>
                  <a:pt x="151843" y="842724"/>
                  <a:pt x="155581" y="845356"/>
                  <a:pt x="158154" y="848366"/>
                </a:cubicBezTo>
                <a:cubicBezTo>
                  <a:pt x="161052" y="851811"/>
                  <a:pt x="164496" y="854479"/>
                  <a:pt x="169370" y="856260"/>
                </a:cubicBezTo>
                <a:cubicBezTo>
                  <a:pt x="212096" y="872913"/>
                  <a:pt x="249775" y="894448"/>
                  <a:pt x="288295" y="915169"/>
                </a:cubicBezTo>
                <a:cubicBezTo>
                  <a:pt x="343452" y="944788"/>
                  <a:pt x="397769" y="975222"/>
                  <a:pt x="462694" y="994643"/>
                </a:cubicBezTo>
                <a:cubicBezTo>
                  <a:pt x="487260" y="1001870"/>
                  <a:pt x="512622" y="1007575"/>
                  <a:pt x="531910" y="1006664"/>
                </a:cubicBezTo>
                <a:cubicBezTo>
                  <a:pt x="460990" y="972547"/>
                  <a:pt x="394087" y="936046"/>
                  <a:pt x="333940" y="893507"/>
                </a:cubicBezTo>
                <a:cubicBezTo>
                  <a:pt x="273173" y="850568"/>
                  <a:pt x="219876" y="803403"/>
                  <a:pt x="181443" y="746608"/>
                </a:cubicBezTo>
                <a:cubicBezTo>
                  <a:pt x="177494" y="740681"/>
                  <a:pt x="175038" y="734810"/>
                  <a:pt x="162678" y="737018"/>
                </a:cubicBezTo>
                <a:cubicBezTo>
                  <a:pt x="157082" y="737933"/>
                  <a:pt x="155070" y="734381"/>
                  <a:pt x="156307" y="730435"/>
                </a:cubicBezTo>
                <a:cubicBezTo>
                  <a:pt x="164051" y="702450"/>
                  <a:pt x="145532" y="687373"/>
                  <a:pt x="117227" y="677515"/>
                </a:cubicBezTo>
                <a:cubicBezTo>
                  <a:pt x="108392" y="674314"/>
                  <a:pt x="107546" y="670384"/>
                  <a:pt x="113655" y="663474"/>
                </a:cubicBezTo>
                <a:cubicBezTo>
                  <a:pt x="121976" y="653926"/>
                  <a:pt x="120506" y="644851"/>
                  <a:pt x="115226" y="636712"/>
                </a:cubicBezTo>
                <a:cubicBezTo>
                  <a:pt x="112224" y="631619"/>
                  <a:pt x="108350" y="626868"/>
                  <a:pt x="105067" y="622046"/>
                </a:cubicBezTo>
                <a:cubicBezTo>
                  <a:pt x="102790" y="619000"/>
                  <a:pt x="99022" y="615897"/>
                  <a:pt x="104113" y="611722"/>
                </a:cubicBezTo>
                <a:cubicBezTo>
                  <a:pt x="108939" y="608053"/>
                  <a:pt x="114081" y="609328"/>
                  <a:pt x="118895" y="610169"/>
                </a:cubicBezTo>
                <a:cubicBezTo>
                  <a:pt x="142040" y="613772"/>
                  <a:pt x="156094" y="624170"/>
                  <a:pt x="163095" y="640642"/>
                </a:cubicBezTo>
                <a:cubicBezTo>
                  <a:pt x="168334" y="652819"/>
                  <a:pt x="173104" y="652953"/>
                  <a:pt x="185766" y="641454"/>
                </a:cubicBezTo>
                <a:cubicBezTo>
                  <a:pt x="195327" y="632704"/>
                  <a:pt x="204232" y="632337"/>
                  <a:pt x="212892" y="637457"/>
                </a:cubicBezTo>
                <a:cubicBezTo>
                  <a:pt x="217516" y="639981"/>
                  <a:pt x="220444" y="643897"/>
                  <a:pt x="223932" y="647271"/>
                </a:cubicBezTo>
                <a:cubicBezTo>
                  <a:pt x="241420" y="664845"/>
                  <a:pt x="259762" y="681841"/>
                  <a:pt x="287167" y="691571"/>
                </a:cubicBezTo>
                <a:cubicBezTo>
                  <a:pt x="299355" y="696027"/>
                  <a:pt x="312354" y="699197"/>
                  <a:pt x="330380" y="692506"/>
                </a:cubicBezTo>
                <a:cubicBezTo>
                  <a:pt x="318517" y="688486"/>
                  <a:pt x="306954" y="689175"/>
                  <a:pt x="296172" y="688108"/>
                </a:cubicBezTo>
                <a:cubicBezTo>
                  <a:pt x="285390" y="687041"/>
                  <a:pt x="279539" y="683953"/>
                  <a:pt x="286974" y="674512"/>
                </a:cubicBezTo>
                <a:cubicBezTo>
                  <a:pt x="291105" y="669267"/>
                  <a:pt x="290555" y="665301"/>
                  <a:pt x="286166" y="661798"/>
                </a:cubicBezTo>
                <a:cubicBezTo>
                  <a:pt x="272052" y="650459"/>
                  <a:pt x="264416" y="633352"/>
                  <a:pt x="236268" y="635338"/>
                </a:cubicBezTo>
                <a:cubicBezTo>
                  <a:pt x="234792" y="635517"/>
                  <a:pt x="233255" y="634754"/>
                  <a:pt x="231734" y="634225"/>
                </a:cubicBezTo>
                <a:cubicBezTo>
                  <a:pt x="225957" y="632316"/>
                  <a:pt x="219575" y="630241"/>
                  <a:pt x="221253" y="623870"/>
                </a:cubicBezTo>
                <a:cubicBezTo>
                  <a:pt x="223227" y="617462"/>
                  <a:pt x="230816" y="615119"/>
                  <a:pt x="237564" y="613590"/>
                </a:cubicBezTo>
                <a:cubicBezTo>
                  <a:pt x="254884" y="609831"/>
                  <a:pt x="268844" y="614072"/>
                  <a:pt x="282259" y="619091"/>
                </a:cubicBezTo>
                <a:cubicBezTo>
                  <a:pt x="314893" y="631509"/>
                  <a:pt x="342201" y="649080"/>
                  <a:pt x="370630" y="665566"/>
                </a:cubicBezTo>
                <a:cubicBezTo>
                  <a:pt x="413275" y="690295"/>
                  <a:pt x="451153" y="719635"/>
                  <a:pt x="498017" y="740532"/>
                </a:cubicBezTo>
                <a:cubicBezTo>
                  <a:pt x="637369" y="802423"/>
                  <a:pt x="774774" y="866448"/>
                  <a:pt x="918036" y="924307"/>
                </a:cubicBezTo>
                <a:cubicBezTo>
                  <a:pt x="970882" y="945666"/>
                  <a:pt x="1024819" y="965469"/>
                  <a:pt x="1079304" y="984494"/>
                </a:cubicBezTo>
                <a:cubicBezTo>
                  <a:pt x="1079509" y="983045"/>
                  <a:pt x="1079744" y="982067"/>
                  <a:pt x="1079935" y="980383"/>
                </a:cubicBezTo>
                <a:cubicBezTo>
                  <a:pt x="1079860" y="979206"/>
                  <a:pt x="1079770" y="977793"/>
                  <a:pt x="1079695" y="976616"/>
                </a:cubicBezTo>
                <a:cubicBezTo>
                  <a:pt x="1041139" y="964679"/>
                  <a:pt x="1003098" y="951491"/>
                  <a:pt x="966178" y="937219"/>
                </a:cubicBezTo>
                <a:cubicBezTo>
                  <a:pt x="875541" y="901932"/>
                  <a:pt x="791930" y="860100"/>
                  <a:pt x="720106" y="807112"/>
                </a:cubicBezTo>
                <a:cubicBezTo>
                  <a:pt x="714181" y="802848"/>
                  <a:pt x="707904" y="802421"/>
                  <a:pt x="698823" y="804708"/>
                </a:cubicBezTo>
                <a:cubicBezTo>
                  <a:pt x="669544" y="812288"/>
                  <a:pt x="659939" y="806334"/>
                  <a:pt x="664513" y="784663"/>
                </a:cubicBezTo>
                <a:cubicBezTo>
                  <a:pt x="665660" y="779304"/>
                  <a:pt x="665686" y="775031"/>
                  <a:pt x="660380" y="771165"/>
                </a:cubicBezTo>
                <a:cubicBezTo>
                  <a:pt x="636661" y="753871"/>
                  <a:pt x="611807" y="737427"/>
                  <a:pt x="584959" y="722409"/>
                </a:cubicBezTo>
                <a:cubicBezTo>
                  <a:pt x="535282" y="694735"/>
                  <a:pt x="482226" y="670082"/>
                  <a:pt x="435649" y="639659"/>
                </a:cubicBezTo>
                <a:cubicBezTo>
                  <a:pt x="421965" y="630403"/>
                  <a:pt x="411440" y="619340"/>
                  <a:pt x="404944" y="606128"/>
                </a:cubicBezTo>
                <a:cubicBezTo>
                  <a:pt x="402872" y="601635"/>
                  <a:pt x="401613" y="595856"/>
                  <a:pt x="408476" y="591466"/>
                </a:cubicBezTo>
                <a:cubicBezTo>
                  <a:pt x="415044" y="587111"/>
                  <a:pt x="420320" y="590506"/>
                  <a:pt x="425225" y="592759"/>
                </a:cubicBezTo>
                <a:cubicBezTo>
                  <a:pt x="445746" y="601899"/>
                  <a:pt x="466578" y="611238"/>
                  <a:pt x="487115" y="620614"/>
                </a:cubicBezTo>
                <a:cubicBezTo>
                  <a:pt x="507947" y="629954"/>
                  <a:pt x="528514" y="639800"/>
                  <a:pt x="550277" y="649738"/>
                </a:cubicBezTo>
                <a:cubicBezTo>
                  <a:pt x="551408" y="644145"/>
                  <a:pt x="546904" y="643504"/>
                  <a:pt x="544421" y="641907"/>
                </a:cubicBezTo>
                <a:cubicBezTo>
                  <a:pt x="509355" y="619344"/>
                  <a:pt x="471190" y="599529"/>
                  <a:pt x="431905" y="580799"/>
                </a:cubicBezTo>
                <a:cubicBezTo>
                  <a:pt x="401512" y="566211"/>
                  <a:pt x="371947" y="550574"/>
                  <a:pt x="351177" y="528177"/>
                </a:cubicBezTo>
                <a:cubicBezTo>
                  <a:pt x="343180" y="519419"/>
                  <a:pt x="338696" y="509759"/>
                  <a:pt x="339749" y="498244"/>
                </a:cubicBezTo>
                <a:cubicBezTo>
                  <a:pt x="340115" y="494641"/>
                  <a:pt x="340481" y="491037"/>
                  <a:pt x="346313" y="489145"/>
                </a:cubicBezTo>
                <a:cubicBezTo>
                  <a:pt x="350979" y="487631"/>
                  <a:pt x="354067" y="489392"/>
                  <a:pt x="356579" y="491460"/>
                </a:cubicBezTo>
                <a:cubicBezTo>
                  <a:pt x="360984" y="495197"/>
                  <a:pt x="365388" y="498934"/>
                  <a:pt x="371505" y="501516"/>
                </a:cubicBezTo>
                <a:cubicBezTo>
                  <a:pt x="408203" y="517000"/>
                  <a:pt x="442659" y="534654"/>
                  <a:pt x="476275" y="553122"/>
                </a:cubicBezTo>
                <a:cubicBezTo>
                  <a:pt x="531461" y="583213"/>
                  <a:pt x="586103" y="614082"/>
                  <a:pt x="649952" y="635294"/>
                </a:cubicBezTo>
                <a:cubicBezTo>
                  <a:pt x="673972" y="643298"/>
                  <a:pt x="698805" y="650018"/>
                  <a:pt x="727161" y="651328"/>
                </a:cubicBezTo>
                <a:cubicBezTo>
                  <a:pt x="726126" y="649081"/>
                  <a:pt x="724263" y="647883"/>
                  <a:pt x="722417" y="646921"/>
                </a:cubicBezTo>
                <a:cubicBezTo>
                  <a:pt x="660627" y="615969"/>
                  <a:pt x="600830" y="583590"/>
                  <a:pt x="546079" y="546328"/>
                </a:cubicBezTo>
                <a:cubicBezTo>
                  <a:pt x="478576" y="500409"/>
                  <a:pt x="420223" y="448637"/>
                  <a:pt x="378182" y="386585"/>
                </a:cubicBezTo>
                <a:cubicBezTo>
                  <a:pt x="376229" y="383975"/>
                  <a:pt x="374884" y="381528"/>
                  <a:pt x="370158" y="382100"/>
                </a:cubicBezTo>
                <a:cubicBezTo>
                  <a:pt x="358064" y="383802"/>
                  <a:pt x="356583" y="379236"/>
                  <a:pt x="357861" y="371252"/>
                </a:cubicBezTo>
                <a:cubicBezTo>
                  <a:pt x="361373" y="351608"/>
                  <a:pt x="352380" y="336565"/>
                  <a:pt x="331313" y="328203"/>
                </a:cubicBezTo>
                <a:cubicBezTo>
                  <a:pt x="316037" y="321986"/>
                  <a:pt x="303183" y="316425"/>
                  <a:pt x="319354" y="299282"/>
                </a:cubicBezTo>
                <a:cubicBezTo>
                  <a:pt x="323265" y="295249"/>
                  <a:pt x="321459" y="290249"/>
                  <a:pt x="319682" y="285719"/>
                </a:cubicBezTo>
                <a:cubicBezTo>
                  <a:pt x="317166" y="278905"/>
                  <a:pt x="312080" y="273828"/>
                  <a:pt x="306391" y="268585"/>
                </a:cubicBezTo>
                <a:cubicBezTo>
                  <a:pt x="303227" y="265647"/>
                  <a:pt x="299399" y="261602"/>
                  <a:pt x="303294" y="257334"/>
                </a:cubicBezTo>
                <a:cubicBezTo>
                  <a:pt x="307735" y="252289"/>
                  <a:pt x="314131" y="254598"/>
                  <a:pt x="319242" y="255403"/>
                </a:cubicBezTo>
                <a:cubicBezTo>
                  <a:pt x="342683" y="258970"/>
                  <a:pt x="357062" y="269803"/>
                  <a:pt x="364093" y="286745"/>
                </a:cubicBezTo>
                <a:cubicBezTo>
                  <a:pt x="368651" y="297582"/>
                  <a:pt x="374307" y="297608"/>
                  <a:pt x="385301" y="287973"/>
                </a:cubicBezTo>
                <a:cubicBezTo>
                  <a:pt x="397712" y="277216"/>
                  <a:pt x="408079" y="276436"/>
                  <a:pt x="417598" y="285722"/>
                </a:cubicBezTo>
                <a:cubicBezTo>
                  <a:pt x="425226" y="293339"/>
                  <a:pt x="431406" y="301607"/>
                  <a:pt x="440155" y="308139"/>
                </a:cubicBezTo>
                <a:cubicBezTo>
                  <a:pt x="463623" y="326175"/>
                  <a:pt x="485720" y="346039"/>
                  <a:pt x="534406" y="339430"/>
                </a:cubicBezTo>
                <a:cubicBezTo>
                  <a:pt x="520872" y="332528"/>
                  <a:pt x="507316" y="334645"/>
                  <a:pt x="495633" y="333450"/>
                </a:cubicBezTo>
                <a:cubicBezTo>
                  <a:pt x="487244" y="332567"/>
                  <a:pt x="478750" y="330037"/>
                  <a:pt x="486289" y="322243"/>
                </a:cubicBezTo>
                <a:cubicBezTo>
                  <a:pt x="494951" y="313365"/>
                  <a:pt x="489365" y="309771"/>
                  <a:pt x="484000" y="304964"/>
                </a:cubicBezTo>
                <a:cubicBezTo>
                  <a:pt x="471673" y="293645"/>
                  <a:pt x="461604" y="280392"/>
                  <a:pt x="436911" y="280536"/>
                </a:cubicBezTo>
                <a:cubicBezTo>
                  <a:pt x="433041" y="280530"/>
                  <a:pt x="429923" y="278297"/>
                  <a:pt x="426865" y="277007"/>
                </a:cubicBezTo>
                <a:cubicBezTo>
                  <a:pt x="422581" y="275154"/>
                  <a:pt x="418872" y="272993"/>
                  <a:pt x="420654" y="268269"/>
                </a:cubicBezTo>
                <a:cubicBezTo>
                  <a:pt x="422468" y="264016"/>
                  <a:pt x="426748" y="261125"/>
                  <a:pt x="432329" y="259975"/>
                </a:cubicBezTo>
                <a:cubicBezTo>
                  <a:pt x="437320" y="258895"/>
                  <a:pt x="442621" y="258016"/>
                  <a:pt x="447672" y="257879"/>
                </a:cubicBezTo>
                <a:cubicBezTo>
                  <a:pt x="470223" y="256809"/>
                  <a:pt x="486254" y="265543"/>
                  <a:pt x="502242" y="273572"/>
                </a:cubicBezTo>
                <a:cubicBezTo>
                  <a:pt x="558179" y="301436"/>
                  <a:pt x="607891" y="334326"/>
                  <a:pt x="659874" y="365516"/>
                </a:cubicBezTo>
                <a:cubicBezTo>
                  <a:pt x="711842" y="396471"/>
                  <a:pt x="772192" y="418818"/>
                  <a:pt x="829177" y="444421"/>
                </a:cubicBezTo>
                <a:cubicBezTo>
                  <a:pt x="960626" y="503711"/>
                  <a:pt x="1092650" y="562693"/>
                  <a:pt x="1231903" y="613682"/>
                </a:cubicBezTo>
                <a:cubicBezTo>
                  <a:pt x="1368099" y="663381"/>
                  <a:pt x="1823141" y="686561"/>
                  <a:pt x="1911736" y="685084"/>
                </a:cubicBezTo>
                <a:cubicBezTo>
                  <a:pt x="2024994" y="682992"/>
                  <a:pt x="2291986" y="655399"/>
                  <a:pt x="2564313" y="632143"/>
                </a:cubicBezTo>
                <a:cubicBezTo>
                  <a:pt x="2595089" y="629364"/>
                  <a:pt x="2625288" y="626893"/>
                  <a:pt x="2657304" y="624913"/>
                </a:cubicBezTo>
                <a:cubicBezTo>
                  <a:pt x="3564401" y="568191"/>
                  <a:pt x="4203594" y="276765"/>
                  <a:pt x="4235818" y="259339"/>
                </a:cubicBezTo>
                <a:cubicBezTo>
                  <a:pt x="4287616" y="231474"/>
                  <a:pt x="4460006" y="176429"/>
                  <a:pt x="4460331" y="176864"/>
                </a:cubicBezTo>
                <a:cubicBezTo>
                  <a:pt x="4464175" y="181144"/>
                  <a:pt x="4483735" y="184529"/>
                  <a:pt x="4499578" y="186791"/>
                </a:cubicBezTo>
                <a:lnTo>
                  <a:pt x="4514640" y="188841"/>
                </a:lnTo>
                <a:lnTo>
                  <a:pt x="4516523" y="189988"/>
                </a:lnTo>
                <a:cubicBezTo>
                  <a:pt x="4522035" y="190091"/>
                  <a:pt x="4521760" y="189857"/>
                  <a:pt x="4518126" y="189316"/>
                </a:cubicBezTo>
                <a:lnTo>
                  <a:pt x="4514640" y="188841"/>
                </a:lnTo>
                <a:lnTo>
                  <a:pt x="4511569" y="186970"/>
                </a:lnTo>
                <a:cubicBezTo>
                  <a:pt x="4510788" y="185226"/>
                  <a:pt x="4510719" y="182981"/>
                  <a:pt x="4510888" y="180943"/>
                </a:cubicBezTo>
                <a:cubicBezTo>
                  <a:pt x="4511690" y="170169"/>
                  <a:pt x="4517648" y="160906"/>
                  <a:pt x="4531865" y="155151"/>
                </a:cubicBezTo>
                <a:cubicBezTo>
                  <a:pt x="4545507" y="149703"/>
                  <a:pt x="4559473" y="144689"/>
                  <a:pt x="4573441" y="139676"/>
                </a:cubicBezTo>
                <a:cubicBezTo>
                  <a:pt x="4585075" y="135420"/>
                  <a:pt x="4593048" y="134454"/>
                  <a:pt x="4594964" y="145847"/>
                </a:cubicBezTo>
                <a:cubicBezTo>
                  <a:pt x="4596879" y="157242"/>
                  <a:pt x="4613452" y="160454"/>
                  <a:pt x="4623059" y="152410"/>
                </a:cubicBezTo>
                <a:cubicBezTo>
                  <a:pt x="4660632" y="120811"/>
                  <a:pt x="4705757" y="95654"/>
                  <a:pt x="4748356" y="68192"/>
                </a:cubicBezTo>
                <a:cubicBezTo>
                  <a:pt x="4778098" y="49168"/>
                  <a:pt x="4809406" y="31378"/>
                  <a:pt x="4833812" y="8017"/>
                </a:cubicBezTo>
                <a:cubicBezTo>
                  <a:pt x="4838299" y="3678"/>
                  <a:pt x="4842399" y="-2039"/>
                  <a:pt x="4850908" y="7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1400175" y="2524126"/>
            <a:ext cx="3833312" cy="1457324"/>
          </a:xfrm>
        </p:spPr>
        <p:txBody>
          <a:bodyPr vert="horz" lIns="91440" tIns="45720" rIns="91440" bIns="45720" rtlCol="0" anchor="b">
            <a:normAutofit/>
          </a:bodyPr>
          <a:lstStyle/>
          <a:p>
            <a:pPr algn="ctr"/>
            <a:r>
              <a:rPr lang="en-US" sz="3200" i="1"/>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1658299" y="4082936"/>
            <a:ext cx="3317064" cy="646785"/>
          </a:xfrm>
        </p:spPr>
        <p:txBody>
          <a:bodyPr vert="horz" lIns="91440" tIns="45720" rIns="91440" bIns="45720" rtlCol="0">
            <a:normAutofit/>
          </a:bodyPr>
          <a:lstStyle/>
          <a:p>
            <a:pPr marL="0" indent="0" algn="ctr">
              <a:buNone/>
            </a:pPr>
            <a:r>
              <a:rPr lang="en-US" sz="2000" cap="all"/>
              <a:t>Botswanan Pula</a:t>
            </a:r>
          </a:p>
        </p:txBody>
      </p:sp>
      <p:pic>
        <p:nvPicPr>
          <p:cNvPr id="10242" name="Picture 2" descr="Wildside Africa - Fun Fact Week - Botswana Currency... | Facebook">
            <a:extLst>
              <a:ext uri="{FF2B5EF4-FFF2-40B4-BE49-F238E27FC236}">
                <a16:creationId xmlns:a16="http://schemas.microsoft.com/office/drawing/2014/main" id="{9ED4F9FE-56F2-FFDD-8DF6-829427F9A31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708456" y="1623272"/>
            <a:ext cx="4840078" cy="3625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0495237"/>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Freeform: Shape 103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035" name="Rectangle 1034">
            <a:extLst>
              <a:ext uri="{FF2B5EF4-FFF2-40B4-BE49-F238E27FC236}">
                <a16:creationId xmlns:a16="http://schemas.microsoft.com/office/drawing/2014/main" id="{49752775-F02C-4C61-A592-6CEB4C47C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513788" y="365125"/>
            <a:ext cx="4840010" cy="1720525"/>
          </a:xfrm>
        </p:spPr>
        <p:txBody>
          <a:bodyPr vert="horz" lIns="91440" tIns="45720" rIns="91440" bIns="45720" rtlCol="0" anchor="ctr">
            <a:normAutofit/>
          </a:bodyPr>
          <a:lstStyle/>
          <a:p>
            <a:r>
              <a:rPr lang="en-US" sz="4000" i="1"/>
              <a:t>Botswana</a:t>
            </a:r>
          </a:p>
        </p:txBody>
      </p:sp>
      <p:sp>
        <p:nvSpPr>
          <p:cNvPr id="1037" name="Freeform: Shape 1036">
            <a:extLst>
              <a:ext uri="{FF2B5EF4-FFF2-40B4-BE49-F238E27FC236}">
                <a16:creationId xmlns:a16="http://schemas.microsoft.com/office/drawing/2014/main" id="{0C5F069E-AFE6-4825-8945-46F2918A5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6116569" cy="6858000"/>
          </a:xfrm>
          <a:custGeom>
            <a:avLst/>
            <a:gdLst>
              <a:gd name="connsiteX0" fmla="*/ 0 w 6116569"/>
              <a:gd name="connsiteY0" fmla="*/ 0 h 6879321"/>
              <a:gd name="connsiteX1" fmla="*/ 2935851 w 6116569"/>
              <a:gd name="connsiteY1" fmla="*/ 0 h 6879321"/>
              <a:gd name="connsiteX2" fmla="*/ 3238280 w 6116569"/>
              <a:gd name="connsiteY2" fmla="*/ 31980 h 6879321"/>
              <a:gd name="connsiteX3" fmla="*/ 3660541 w 6116569"/>
              <a:gd name="connsiteY3" fmla="*/ 550772 h 6879321"/>
              <a:gd name="connsiteX4" fmla="*/ 3808902 w 6116569"/>
              <a:gd name="connsiteY4" fmla="*/ 589860 h 6879321"/>
              <a:gd name="connsiteX5" fmla="*/ 4413762 w 6116569"/>
              <a:gd name="connsiteY5" fmla="*/ 625393 h 6879321"/>
              <a:gd name="connsiteX6" fmla="*/ 4567830 w 6116569"/>
              <a:gd name="connsiteY6" fmla="*/ 721333 h 6879321"/>
              <a:gd name="connsiteX7" fmla="*/ 4171247 w 6116569"/>
              <a:gd name="connsiteY7" fmla="*/ 792401 h 6879321"/>
              <a:gd name="connsiteX8" fmla="*/ 4376671 w 6116569"/>
              <a:gd name="connsiteY8" fmla="*/ 842148 h 6879321"/>
              <a:gd name="connsiteX9" fmla="*/ 4527887 w 6116569"/>
              <a:gd name="connsiteY9" fmla="*/ 813722 h 6879321"/>
              <a:gd name="connsiteX10" fmla="*/ 4633452 w 6116569"/>
              <a:gd name="connsiteY10" fmla="*/ 799508 h 6879321"/>
              <a:gd name="connsiteX11" fmla="*/ 4947293 w 6116569"/>
              <a:gd name="connsiteY11" fmla="*/ 870576 h 6879321"/>
              <a:gd name="connsiteX12" fmla="*/ 5263988 w 6116569"/>
              <a:gd name="connsiteY12" fmla="*/ 820828 h 6879321"/>
              <a:gd name="connsiteX13" fmla="*/ 5249723 w 6116569"/>
              <a:gd name="connsiteY13" fmla="*/ 895449 h 6879321"/>
              <a:gd name="connsiteX14" fmla="*/ 4744723 w 6116569"/>
              <a:gd name="connsiteY14" fmla="*/ 1197485 h 6879321"/>
              <a:gd name="connsiteX15" fmla="*/ 4767548 w 6116569"/>
              <a:gd name="connsiteY15" fmla="*/ 1346727 h 6879321"/>
              <a:gd name="connsiteX16" fmla="*/ 4539299 w 6116569"/>
              <a:gd name="connsiteY16" fmla="*/ 1421348 h 6879321"/>
              <a:gd name="connsiteX17" fmla="*/ 4607773 w 6116569"/>
              <a:gd name="connsiteY17" fmla="*/ 1485309 h 6879321"/>
              <a:gd name="connsiteX18" fmla="*/ 4579242 w 6116569"/>
              <a:gd name="connsiteY18" fmla="*/ 1535055 h 6879321"/>
              <a:gd name="connsiteX19" fmla="*/ 5278255 w 6116569"/>
              <a:gd name="connsiteY19" fmla="*/ 1609676 h 6879321"/>
              <a:gd name="connsiteX20" fmla="*/ 5771843 w 6116569"/>
              <a:gd name="connsiteY20" fmla="*/ 1630997 h 6879321"/>
              <a:gd name="connsiteX21" fmla="*/ 6105656 w 6116569"/>
              <a:gd name="connsiteY21" fmla="*/ 1748257 h 6879321"/>
              <a:gd name="connsiteX22" fmla="*/ 5691955 w 6116569"/>
              <a:gd name="connsiteY22" fmla="*/ 2167555 h 6879321"/>
              <a:gd name="connsiteX23" fmla="*/ 5475118 w 6116569"/>
              <a:gd name="connsiteY23" fmla="*/ 2348776 h 6879321"/>
              <a:gd name="connsiteX24" fmla="*/ 5826051 w 6116569"/>
              <a:gd name="connsiteY24" fmla="*/ 2291922 h 6879321"/>
              <a:gd name="connsiteX25" fmla="*/ 5552153 w 6116569"/>
              <a:gd name="connsiteY25" fmla="*/ 2597513 h 6879321"/>
              <a:gd name="connsiteX26" fmla="*/ 5603508 w 6116569"/>
              <a:gd name="connsiteY26" fmla="*/ 2647260 h 6879321"/>
              <a:gd name="connsiteX27" fmla="*/ 5700515 w 6116569"/>
              <a:gd name="connsiteY27" fmla="*/ 2679240 h 6879321"/>
              <a:gd name="connsiteX28" fmla="*/ 5246870 w 6116569"/>
              <a:gd name="connsiteY28" fmla="*/ 2888889 h 6879321"/>
              <a:gd name="connsiteX29" fmla="*/ 4836022 w 6116569"/>
              <a:gd name="connsiteY29" fmla="*/ 3169605 h 6879321"/>
              <a:gd name="connsiteX30" fmla="*/ 4736163 w 6116569"/>
              <a:gd name="connsiteY30" fmla="*/ 3233565 h 6879321"/>
              <a:gd name="connsiteX31" fmla="*/ 4853141 w 6116569"/>
              <a:gd name="connsiteY31" fmla="*/ 3233565 h 6879321"/>
              <a:gd name="connsiteX32" fmla="*/ 4944440 w 6116569"/>
              <a:gd name="connsiteY32" fmla="*/ 3226459 h 6879321"/>
              <a:gd name="connsiteX33" fmla="*/ 5109921 w 6116569"/>
              <a:gd name="connsiteY33" fmla="*/ 3283313 h 6879321"/>
              <a:gd name="connsiteX34" fmla="*/ 5694809 w 6116569"/>
              <a:gd name="connsiteY34" fmla="*/ 3141178 h 6879321"/>
              <a:gd name="connsiteX35" fmla="*/ 5566419 w 6116569"/>
              <a:gd name="connsiteY35" fmla="*/ 3301079 h 6879321"/>
              <a:gd name="connsiteX36" fmla="*/ 5415203 w 6116569"/>
              <a:gd name="connsiteY36" fmla="*/ 3397020 h 6879321"/>
              <a:gd name="connsiteX37" fmla="*/ 5612068 w 6116569"/>
              <a:gd name="connsiteY37" fmla="*/ 3432554 h 6879321"/>
              <a:gd name="connsiteX38" fmla="*/ 5206927 w 6116569"/>
              <a:gd name="connsiteY38" fmla="*/ 3599562 h 6879321"/>
              <a:gd name="connsiteX39" fmla="*/ 5301079 w 6116569"/>
              <a:gd name="connsiteY39" fmla="*/ 3723930 h 6879321"/>
              <a:gd name="connsiteX40" fmla="*/ 4507915 w 6116569"/>
              <a:gd name="connsiteY40" fmla="*/ 4306683 h 6879321"/>
              <a:gd name="connsiteX41" fmla="*/ 3982942 w 6116569"/>
              <a:gd name="connsiteY41" fmla="*/ 4587399 h 6879321"/>
              <a:gd name="connsiteX42" fmla="*/ 4185513 w 6116569"/>
              <a:gd name="connsiteY42" fmla="*/ 4541205 h 6879321"/>
              <a:gd name="connsiteX43" fmla="*/ 5212633 w 6116569"/>
              <a:gd name="connsiteY43" fmla="*/ 4455924 h 6879321"/>
              <a:gd name="connsiteX44" fmla="*/ 5312492 w 6116569"/>
              <a:gd name="connsiteY44" fmla="*/ 4473691 h 6879321"/>
              <a:gd name="connsiteX45" fmla="*/ 4596361 w 6116569"/>
              <a:gd name="connsiteY45" fmla="*/ 4818368 h 6879321"/>
              <a:gd name="connsiteX46" fmla="*/ 4873113 w 6116569"/>
              <a:gd name="connsiteY46" fmla="*/ 4885882 h 6879321"/>
              <a:gd name="connsiteX47" fmla="*/ 4935881 w 6116569"/>
              <a:gd name="connsiteY47" fmla="*/ 4914309 h 6879321"/>
              <a:gd name="connsiteX48" fmla="*/ 4873113 w 6116569"/>
              <a:gd name="connsiteY48" fmla="*/ 5003143 h 6879321"/>
              <a:gd name="connsiteX49" fmla="*/ 4721898 w 6116569"/>
              <a:gd name="connsiteY49" fmla="*/ 5095530 h 6879321"/>
              <a:gd name="connsiteX50" fmla="*/ 5132745 w 6116569"/>
              <a:gd name="connsiteY50" fmla="*/ 4949842 h 6879321"/>
              <a:gd name="connsiteX51" fmla="*/ 5101362 w 6116569"/>
              <a:gd name="connsiteY51" fmla="*/ 5081317 h 6879321"/>
              <a:gd name="connsiteX52" fmla="*/ 5138452 w 6116569"/>
              <a:gd name="connsiteY52" fmla="*/ 5198578 h 6879321"/>
              <a:gd name="connsiteX53" fmla="*/ 4904497 w 6116569"/>
              <a:gd name="connsiteY53" fmla="*/ 5362033 h 6879321"/>
              <a:gd name="connsiteX54" fmla="*/ 4579242 w 6116569"/>
              <a:gd name="connsiteY54" fmla="*/ 5674729 h 6879321"/>
              <a:gd name="connsiteX55" fmla="*/ 4253988 w 6116569"/>
              <a:gd name="connsiteY55" fmla="*/ 5884379 h 6879321"/>
              <a:gd name="connsiteX56" fmla="*/ 3985795 w 6116569"/>
              <a:gd name="connsiteY56" fmla="*/ 6069153 h 6879321"/>
              <a:gd name="connsiteX57" fmla="*/ 4231163 w 6116569"/>
              <a:gd name="connsiteY57" fmla="*/ 6030066 h 6879321"/>
              <a:gd name="connsiteX58" fmla="*/ 3814609 w 6116569"/>
              <a:gd name="connsiteY58" fmla="*/ 6317889 h 6879321"/>
              <a:gd name="connsiteX59" fmla="*/ 3751840 w 6116569"/>
              <a:gd name="connsiteY59" fmla="*/ 6339209 h 6879321"/>
              <a:gd name="connsiteX60" fmla="*/ 3089919 w 6116569"/>
              <a:gd name="connsiteY60" fmla="*/ 6563071 h 6879321"/>
              <a:gd name="connsiteX61" fmla="*/ 2961529 w 6116569"/>
              <a:gd name="connsiteY61" fmla="*/ 6662566 h 6879321"/>
              <a:gd name="connsiteX62" fmla="*/ 3107038 w 6116569"/>
              <a:gd name="connsiteY62" fmla="*/ 6673226 h 6879321"/>
              <a:gd name="connsiteX63" fmla="*/ 3594919 w 6116569"/>
              <a:gd name="connsiteY63" fmla="*/ 6591499 h 6879321"/>
              <a:gd name="connsiteX64" fmla="*/ 3261106 w 6116569"/>
              <a:gd name="connsiteY64" fmla="*/ 6726527 h 6879321"/>
              <a:gd name="connsiteX65" fmla="*/ 3620597 w 6116569"/>
              <a:gd name="connsiteY65" fmla="*/ 6740740 h 6879321"/>
              <a:gd name="connsiteX66" fmla="*/ 3703337 w 6116569"/>
              <a:gd name="connsiteY66" fmla="*/ 6826020 h 6879321"/>
              <a:gd name="connsiteX67" fmla="*/ 3689072 w 6116569"/>
              <a:gd name="connsiteY67" fmla="*/ 6879321 h 6879321"/>
              <a:gd name="connsiteX68" fmla="*/ 0 w 6116569"/>
              <a:gd name="connsiteY68" fmla="*/ 6879321 h 687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26" name="Picture 2" descr="Botswana's Flag - EnchantedLearning.com">
            <a:extLst>
              <a:ext uri="{FF2B5EF4-FFF2-40B4-BE49-F238E27FC236}">
                <a16:creationId xmlns:a16="http://schemas.microsoft.com/office/drawing/2014/main" id="{60BFE354-77A2-709A-D16C-F006BC516B5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5415" y="983767"/>
            <a:ext cx="3106644" cy="22166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otswana | History, Population, Capital, Map, Flag, &amp; Facts | Britannica">
            <a:extLst>
              <a:ext uri="{FF2B5EF4-FFF2-40B4-BE49-F238E27FC236}">
                <a16:creationId xmlns:a16="http://schemas.microsoft.com/office/drawing/2014/main" id="{A1734209-5F52-D4F4-CC95-0F4711D2403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6774" y="3657600"/>
            <a:ext cx="2883923" cy="2390052"/>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513788" y="2265037"/>
            <a:ext cx="4840010" cy="3911926"/>
          </a:xfrm>
        </p:spPr>
        <p:txBody>
          <a:bodyPr vert="horz" lIns="91440" tIns="45720" rIns="91440" bIns="45720" rtlCol="0">
            <a:normAutofit/>
          </a:bodyPr>
          <a:lstStyle/>
          <a:p>
            <a:pPr indent="-228600">
              <a:buFont typeface="Arial" panose="020B0604020202020204" pitchFamily="34" charset="0"/>
              <a:buChar char="•"/>
            </a:pPr>
            <a:r>
              <a:rPr lang="en-US" sz="2000" dirty="0"/>
              <a:t>Things We Will Learn:</a:t>
            </a:r>
          </a:p>
          <a:p>
            <a:pPr indent="-228600">
              <a:buFont typeface="Arial" panose="020B0604020202020204" pitchFamily="34" charset="0"/>
              <a:buChar char="•"/>
            </a:pPr>
            <a:r>
              <a:rPr lang="en-US" sz="2000" dirty="0"/>
              <a:t>Geography</a:t>
            </a:r>
          </a:p>
          <a:p>
            <a:pPr indent="-228600">
              <a:buFont typeface="Arial" panose="020B0604020202020204" pitchFamily="34" charset="0"/>
              <a:buChar char="•"/>
            </a:pPr>
            <a:r>
              <a:rPr lang="en-US" sz="2000" dirty="0"/>
              <a:t>Language</a:t>
            </a:r>
          </a:p>
          <a:p>
            <a:pPr indent="-228600">
              <a:buFont typeface="Arial" panose="020B0604020202020204" pitchFamily="34" charset="0"/>
              <a:buChar char="•"/>
            </a:pPr>
            <a:r>
              <a:rPr lang="en-US" sz="2000" dirty="0"/>
              <a:t>Advancements for the World</a:t>
            </a:r>
          </a:p>
          <a:p>
            <a:pPr indent="-228600">
              <a:buFont typeface="Arial" panose="020B0604020202020204" pitchFamily="34" charset="0"/>
              <a:buChar char="•"/>
            </a:pPr>
            <a:r>
              <a:rPr lang="en-US" sz="2000" dirty="0"/>
              <a:t>History</a:t>
            </a:r>
          </a:p>
          <a:p>
            <a:pPr indent="-228600">
              <a:buFont typeface="Arial" panose="020B0604020202020204" pitchFamily="34" charset="0"/>
              <a:buChar char="•"/>
            </a:pPr>
            <a:r>
              <a:rPr lang="en-US" sz="2000" dirty="0"/>
              <a:t>Culture</a:t>
            </a:r>
          </a:p>
          <a:p>
            <a:pPr indent="-228600">
              <a:buFont typeface="Arial" panose="020B0604020202020204" pitchFamily="34" charset="0"/>
              <a:buChar char="•"/>
            </a:pPr>
            <a:r>
              <a:rPr lang="en-US" sz="2000" dirty="0"/>
              <a:t>Current Events</a:t>
            </a:r>
          </a:p>
          <a:p>
            <a:pPr indent="-228600">
              <a:buFont typeface="Arial" panose="020B0604020202020204" pitchFamily="34" charset="0"/>
              <a:buChar char="•"/>
            </a:pPr>
            <a:endParaRPr lang="en-US" sz="2000" dirty="0"/>
          </a:p>
        </p:txBody>
      </p:sp>
    </p:spTree>
    <p:extLst>
      <p:ext uri="{BB962C8B-B14F-4D97-AF65-F5344CB8AC3E}">
        <p14:creationId xmlns:p14="http://schemas.microsoft.com/office/powerpoint/2010/main" val="1257943451"/>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1273" name="Rectangle 11272">
            <a:extLst>
              <a:ext uri="{FF2B5EF4-FFF2-40B4-BE49-F238E27FC236}">
                <a16:creationId xmlns:a16="http://schemas.microsoft.com/office/drawing/2014/main" id="{BD517D21-289D-4850-929A-9D0A854EA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275" name="mask">
            <a:extLst>
              <a:ext uri="{FF2B5EF4-FFF2-40B4-BE49-F238E27FC236}">
                <a16:creationId xmlns:a16="http://schemas.microsoft.com/office/drawing/2014/main" id="{69F2D923-FC6D-402C-AF7F-48E07A89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3" y="-1"/>
            <a:ext cx="12188952" cy="6858000"/>
          </a:xfrm>
          <a:custGeom>
            <a:avLst/>
            <a:gdLst>
              <a:gd name="connsiteX0" fmla="*/ 10360682 w 12188952"/>
              <a:gd name="connsiteY0" fmla="*/ 1582951 h 6858000"/>
              <a:gd name="connsiteX1" fmla="*/ 9965970 w 12188952"/>
              <a:gd name="connsiteY1" fmla="*/ 1755290 h 6858000"/>
              <a:gd name="connsiteX2" fmla="*/ 9601833 w 12188952"/>
              <a:gd name="connsiteY2" fmla="*/ 1855358 h 6858000"/>
              <a:gd name="connsiteX3" fmla="*/ 9032001 w 12188952"/>
              <a:gd name="connsiteY3" fmla="*/ 1899833 h 6858000"/>
              <a:gd name="connsiteX4" fmla="*/ 8453831 w 12188952"/>
              <a:gd name="connsiteY4" fmla="*/ 1933189 h 6858000"/>
              <a:gd name="connsiteX5" fmla="*/ 7883999 w 12188952"/>
              <a:gd name="connsiteY5" fmla="*/ 1944308 h 6858000"/>
              <a:gd name="connsiteX6" fmla="*/ 7311387 w 12188952"/>
              <a:gd name="connsiteY6" fmla="*/ 1941528 h 6858000"/>
              <a:gd name="connsiteX7" fmla="*/ 7047319 w 12188952"/>
              <a:gd name="connsiteY7" fmla="*/ 1938749 h 6858000"/>
              <a:gd name="connsiteX8" fmla="*/ 6335724 w 12188952"/>
              <a:gd name="connsiteY8" fmla="*/ 1913732 h 6858000"/>
              <a:gd name="connsiteX9" fmla="*/ 6332945 w 12188952"/>
              <a:gd name="connsiteY9" fmla="*/ 1913732 h 6858000"/>
              <a:gd name="connsiteX10" fmla="*/ 6168943 w 12188952"/>
              <a:gd name="connsiteY10" fmla="*/ 1908172 h 6858000"/>
              <a:gd name="connsiteX11" fmla="*/ 5596332 w 12188952"/>
              <a:gd name="connsiteY11" fmla="*/ 1908172 h 6858000"/>
              <a:gd name="connsiteX12" fmla="*/ 5023720 w 12188952"/>
              <a:gd name="connsiteY12" fmla="*/ 1977664 h 6858000"/>
              <a:gd name="connsiteX13" fmla="*/ 4453890 w 12188952"/>
              <a:gd name="connsiteY13" fmla="*/ 2058275 h 6858000"/>
              <a:gd name="connsiteX14" fmla="*/ 4028600 w 12188952"/>
              <a:gd name="connsiteY14" fmla="*/ 2113868 h 6858000"/>
              <a:gd name="connsiteX15" fmla="*/ 3956328 w 12188952"/>
              <a:gd name="connsiteY15" fmla="*/ 2347360 h 6858000"/>
              <a:gd name="connsiteX16" fmla="*/ 4209278 w 12188952"/>
              <a:gd name="connsiteY16" fmla="*/ 2525259 h 6858000"/>
              <a:gd name="connsiteX17" fmla="*/ 4053617 w 12188952"/>
              <a:gd name="connsiteY17" fmla="*/ 2644784 h 6858000"/>
              <a:gd name="connsiteX18" fmla="*/ 4278770 w 12188952"/>
              <a:gd name="connsiteY18" fmla="*/ 2789327 h 6858000"/>
              <a:gd name="connsiteX19" fmla="*/ 4412194 w 12188952"/>
              <a:gd name="connsiteY19" fmla="*/ 2914412 h 6858000"/>
              <a:gd name="connsiteX20" fmla="*/ 4920873 w 12188952"/>
              <a:gd name="connsiteY20" fmla="*/ 2970006 h 6858000"/>
              <a:gd name="connsiteX21" fmla="*/ 5051518 w 12188952"/>
              <a:gd name="connsiteY21" fmla="*/ 3045057 h 6858000"/>
              <a:gd name="connsiteX22" fmla="*/ 4920873 w 12188952"/>
              <a:gd name="connsiteY22" fmla="*/ 3092311 h 6858000"/>
              <a:gd name="connsiteX23" fmla="*/ 4137007 w 12188952"/>
              <a:gd name="connsiteY23" fmla="*/ 3075633 h 6858000"/>
              <a:gd name="connsiteX24" fmla="*/ 4034159 w 12188952"/>
              <a:gd name="connsiteY24" fmla="*/ 3136786 h 6858000"/>
              <a:gd name="connsiteX25" fmla="*/ 5296129 w 12188952"/>
              <a:gd name="connsiteY25" fmla="*/ 3286888 h 6858000"/>
              <a:gd name="connsiteX26" fmla="*/ 4517821 w 12188952"/>
              <a:gd name="connsiteY26" fmla="*/ 3589872 h 6858000"/>
              <a:gd name="connsiteX27" fmla="*/ 4754094 w 12188952"/>
              <a:gd name="connsiteY27" fmla="*/ 3648245 h 6858000"/>
              <a:gd name="connsiteX28" fmla="*/ 5218298 w 12188952"/>
              <a:gd name="connsiteY28" fmla="*/ 3890077 h 6858000"/>
              <a:gd name="connsiteX29" fmla="*/ 4806907 w 12188952"/>
              <a:gd name="connsiteY29" fmla="*/ 4067975 h 6858000"/>
              <a:gd name="connsiteX30" fmla="*/ 5137687 w 12188952"/>
              <a:gd name="connsiteY30" fmla="*/ 4173602 h 6858000"/>
              <a:gd name="connsiteX31" fmla="*/ 5218298 w 12188952"/>
              <a:gd name="connsiteY31" fmla="*/ 4240314 h 6858000"/>
              <a:gd name="connsiteX32" fmla="*/ 5176602 w 12188952"/>
              <a:gd name="connsiteY32" fmla="*/ 4256992 h 6858000"/>
              <a:gd name="connsiteX33" fmla="*/ 5913214 w 12188952"/>
              <a:gd name="connsiteY33" fmla="*/ 4384858 h 6858000"/>
              <a:gd name="connsiteX34" fmla="*/ 5607451 w 12188952"/>
              <a:gd name="connsiteY34" fmla="*/ 4443230 h 6858000"/>
              <a:gd name="connsiteX35" fmla="*/ 7586575 w 12188952"/>
              <a:gd name="connsiteY35" fmla="*/ 4924113 h 6858000"/>
              <a:gd name="connsiteX36" fmla="*/ 10471869 w 12188952"/>
              <a:gd name="connsiteY36" fmla="*/ 4985265 h 6858000"/>
              <a:gd name="connsiteX37" fmla="*/ 10916616 w 12188952"/>
              <a:gd name="connsiteY37" fmla="*/ 4687841 h 6858000"/>
              <a:gd name="connsiteX38" fmla="*/ 11333566 w 12188952"/>
              <a:gd name="connsiteY38" fmla="*/ 3392515 h 6858000"/>
              <a:gd name="connsiteX39" fmla="*/ 11289091 w 12188952"/>
              <a:gd name="connsiteY39" fmla="*/ 2300106 h 6858000"/>
              <a:gd name="connsiteX40" fmla="*/ 10747056 w 12188952"/>
              <a:gd name="connsiteY40" fmla="*/ 1816443 h 6858000"/>
              <a:gd name="connsiteX41" fmla="*/ 10360682 w 12188952"/>
              <a:gd name="connsiteY41" fmla="*/ 1582951 h 6858000"/>
              <a:gd name="connsiteX42" fmla="*/ 0 w 12188952"/>
              <a:gd name="connsiteY42" fmla="*/ 0 h 6858000"/>
              <a:gd name="connsiteX43" fmla="*/ 12188952 w 12188952"/>
              <a:gd name="connsiteY43" fmla="*/ 0 h 6858000"/>
              <a:gd name="connsiteX44" fmla="*/ 12188952 w 12188952"/>
              <a:gd name="connsiteY44" fmla="*/ 6858000 h 6858000"/>
              <a:gd name="connsiteX45" fmla="*/ 0 w 12188952"/>
              <a:gd name="connsiteY4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88952" h="6858000">
                <a:moveTo>
                  <a:pt x="10360682" y="1582951"/>
                </a:moveTo>
                <a:cubicBezTo>
                  <a:pt x="10227259" y="1638544"/>
                  <a:pt x="10118852" y="1796986"/>
                  <a:pt x="9965970" y="1755290"/>
                </a:cubicBezTo>
                <a:cubicBezTo>
                  <a:pt x="9813089" y="1716375"/>
                  <a:pt x="9743597" y="1916511"/>
                  <a:pt x="9601833" y="1855358"/>
                </a:cubicBezTo>
                <a:cubicBezTo>
                  <a:pt x="9415596" y="1910952"/>
                  <a:pt x="9223799" y="1910952"/>
                  <a:pt x="9032001" y="1899833"/>
                </a:cubicBezTo>
                <a:cubicBezTo>
                  <a:pt x="8840205" y="1924850"/>
                  <a:pt x="8648407" y="1952647"/>
                  <a:pt x="8453831" y="1933189"/>
                </a:cubicBezTo>
                <a:cubicBezTo>
                  <a:pt x="8262034" y="1949868"/>
                  <a:pt x="8075796" y="1960986"/>
                  <a:pt x="7883999" y="1944308"/>
                </a:cubicBezTo>
                <a:cubicBezTo>
                  <a:pt x="7692202" y="1963765"/>
                  <a:pt x="7500405" y="1955426"/>
                  <a:pt x="7311387" y="1941528"/>
                </a:cubicBezTo>
                <a:cubicBezTo>
                  <a:pt x="7222438" y="1941528"/>
                  <a:pt x="7136268" y="1938749"/>
                  <a:pt x="7047319" y="1938749"/>
                </a:cubicBezTo>
                <a:cubicBezTo>
                  <a:pt x="6811047" y="1927630"/>
                  <a:pt x="6574776" y="1922071"/>
                  <a:pt x="6335724" y="1913732"/>
                </a:cubicBezTo>
                <a:cubicBezTo>
                  <a:pt x="6335724" y="1913732"/>
                  <a:pt x="6332945" y="1913732"/>
                  <a:pt x="6332945" y="1913732"/>
                </a:cubicBezTo>
                <a:cubicBezTo>
                  <a:pt x="6277350" y="1910952"/>
                  <a:pt x="6224538" y="1910952"/>
                  <a:pt x="6168943" y="1908172"/>
                </a:cubicBezTo>
                <a:cubicBezTo>
                  <a:pt x="5977147" y="1908172"/>
                  <a:pt x="5785350" y="1908172"/>
                  <a:pt x="5596332" y="1908172"/>
                </a:cubicBezTo>
                <a:cubicBezTo>
                  <a:pt x="5410094" y="1983223"/>
                  <a:pt x="5207180" y="1919291"/>
                  <a:pt x="5023720" y="1977664"/>
                </a:cubicBezTo>
                <a:cubicBezTo>
                  <a:pt x="4829144" y="1974885"/>
                  <a:pt x="4645687" y="2033257"/>
                  <a:pt x="4453890" y="2058275"/>
                </a:cubicBezTo>
                <a:cubicBezTo>
                  <a:pt x="4309346" y="2069393"/>
                  <a:pt x="4162024" y="2055495"/>
                  <a:pt x="4028600" y="2113868"/>
                </a:cubicBezTo>
                <a:cubicBezTo>
                  <a:pt x="3925752" y="2161122"/>
                  <a:pt x="3845142" y="2222275"/>
                  <a:pt x="3956328" y="2347360"/>
                </a:cubicBezTo>
                <a:cubicBezTo>
                  <a:pt x="4089753" y="2344581"/>
                  <a:pt x="4075854" y="2555835"/>
                  <a:pt x="4209278" y="2525259"/>
                </a:cubicBezTo>
                <a:cubicBezTo>
                  <a:pt x="4181482" y="2622548"/>
                  <a:pt x="4086973" y="2572513"/>
                  <a:pt x="4053617" y="2644784"/>
                </a:cubicBezTo>
                <a:cubicBezTo>
                  <a:pt x="4123109" y="2705937"/>
                  <a:pt x="4256532" y="2661463"/>
                  <a:pt x="4278770" y="2789327"/>
                </a:cubicBezTo>
                <a:cubicBezTo>
                  <a:pt x="4250974" y="2922751"/>
                  <a:pt x="4339924" y="2906073"/>
                  <a:pt x="4412194" y="2914412"/>
                </a:cubicBezTo>
                <a:cubicBezTo>
                  <a:pt x="4584534" y="2931091"/>
                  <a:pt x="4751314" y="2942209"/>
                  <a:pt x="4920873" y="2970006"/>
                </a:cubicBezTo>
                <a:cubicBezTo>
                  <a:pt x="4962568" y="2978345"/>
                  <a:pt x="5059857" y="2958887"/>
                  <a:pt x="5051518" y="3045057"/>
                </a:cubicBezTo>
                <a:cubicBezTo>
                  <a:pt x="5043179" y="3114548"/>
                  <a:pt x="4968127" y="3089532"/>
                  <a:pt x="4920873" y="3092311"/>
                </a:cubicBezTo>
                <a:cubicBezTo>
                  <a:pt x="4659584" y="3125668"/>
                  <a:pt x="4395517" y="3072854"/>
                  <a:pt x="4137007" y="3075633"/>
                </a:cubicBezTo>
                <a:cubicBezTo>
                  <a:pt x="4106431" y="3075633"/>
                  <a:pt x="4100871" y="3167362"/>
                  <a:pt x="4034159" y="3136786"/>
                </a:cubicBezTo>
                <a:cubicBezTo>
                  <a:pt x="4209278" y="3220176"/>
                  <a:pt x="5023720" y="3242414"/>
                  <a:pt x="5296129" y="3286888"/>
                </a:cubicBezTo>
                <a:cubicBezTo>
                  <a:pt x="5012602" y="3603771"/>
                  <a:pt x="4742974" y="3411974"/>
                  <a:pt x="4517821" y="3589872"/>
                </a:cubicBezTo>
                <a:cubicBezTo>
                  <a:pt x="4517821" y="3589872"/>
                  <a:pt x="4562296" y="3589872"/>
                  <a:pt x="4754094" y="3648245"/>
                </a:cubicBezTo>
                <a:cubicBezTo>
                  <a:pt x="4906975" y="3695499"/>
                  <a:pt x="4831925" y="3762211"/>
                  <a:pt x="5218298" y="3890077"/>
                </a:cubicBezTo>
                <a:cubicBezTo>
                  <a:pt x="5070976" y="3931771"/>
                  <a:pt x="4879178" y="3851161"/>
                  <a:pt x="4806907" y="4067975"/>
                </a:cubicBezTo>
                <a:cubicBezTo>
                  <a:pt x="4920873" y="4106891"/>
                  <a:pt x="5057077" y="4070755"/>
                  <a:pt x="5137687" y="4173602"/>
                </a:cubicBezTo>
                <a:cubicBezTo>
                  <a:pt x="5162704" y="4204179"/>
                  <a:pt x="5187722" y="4223637"/>
                  <a:pt x="5218298" y="4240314"/>
                </a:cubicBezTo>
                <a:cubicBezTo>
                  <a:pt x="5204400" y="4245874"/>
                  <a:pt x="5187722" y="4251433"/>
                  <a:pt x="5176602" y="4256992"/>
                </a:cubicBezTo>
                <a:cubicBezTo>
                  <a:pt x="5198840" y="4276451"/>
                  <a:pt x="5768673" y="4382077"/>
                  <a:pt x="5913214" y="4384858"/>
                </a:cubicBezTo>
                <a:cubicBezTo>
                  <a:pt x="5813146" y="4418213"/>
                  <a:pt x="5607451" y="4443230"/>
                  <a:pt x="5607451" y="4443230"/>
                </a:cubicBezTo>
                <a:cubicBezTo>
                  <a:pt x="5607451" y="4443230"/>
                  <a:pt x="5651926" y="4571095"/>
                  <a:pt x="7586575" y="4924113"/>
                </a:cubicBezTo>
                <a:cubicBezTo>
                  <a:pt x="7942372" y="4988046"/>
                  <a:pt x="10310649" y="4996385"/>
                  <a:pt x="10471869" y="4985265"/>
                </a:cubicBezTo>
                <a:cubicBezTo>
                  <a:pt x="10624751" y="4974147"/>
                  <a:pt x="10827667" y="4668383"/>
                  <a:pt x="10916616" y="4687841"/>
                </a:cubicBezTo>
                <a:cubicBezTo>
                  <a:pt x="10944413" y="4660044"/>
                  <a:pt x="11250176" y="3981806"/>
                  <a:pt x="11333566" y="3392515"/>
                </a:cubicBezTo>
                <a:cubicBezTo>
                  <a:pt x="11355803" y="3156244"/>
                  <a:pt x="11378041" y="2483564"/>
                  <a:pt x="11289091" y="2300106"/>
                </a:cubicBezTo>
                <a:cubicBezTo>
                  <a:pt x="11239057" y="2194478"/>
                  <a:pt x="10874921" y="1872037"/>
                  <a:pt x="10747056" y="1816443"/>
                </a:cubicBezTo>
                <a:cubicBezTo>
                  <a:pt x="10616412" y="1744172"/>
                  <a:pt x="10463531" y="1708036"/>
                  <a:pt x="10360682" y="1582951"/>
                </a:cubicBezTo>
                <a:close/>
                <a:moveTo>
                  <a:pt x="0" y="0"/>
                </a:moveTo>
                <a:lnTo>
                  <a:pt x="12188952" y="0"/>
                </a:lnTo>
                <a:lnTo>
                  <a:pt x="12188952"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838200" y="1113158"/>
            <a:ext cx="4614334" cy="2806704"/>
          </a:xfrm>
        </p:spPr>
        <p:txBody>
          <a:bodyPr vert="horz" lIns="91440" tIns="45720" rIns="91440" bIns="45720" rtlCol="0" anchor="b">
            <a:normAutofit/>
          </a:bodyPr>
          <a:lstStyle/>
          <a:p>
            <a:r>
              <a:rPr lang="en-US" sz="4800" i="1"/>
              <a:t>Religion</a:t>
            </a:r>
          </a:p>
        </p:txBody>
      </p:sp>
      <p:pic>
        <p:nvPicPr>
          <p:cNvPr id="11266" name="Picture 2" descr="Botswana - Religion | Britannica">
            <a:extLst>
              <a:ext uri="{FF2B5EF4-FFF2-40B4-BE49-F238E27FC236}">
                <a16:creationId xmlns:a16="http://schemas.microsoft.com/office/drawing/2014/main" id="{22077736-0FD1-39AC-C3F8-EC7BB5B2B07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94470" y="1774635"/>
            <a:ext cx="5482167" cy="328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223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5" name="Freeform: Shape 1229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2297" name="Rectangle 12296">
            <a:extLst>
              <a:ext uri="{FF2B5EF4-FFF2-40B4-BE49-F238E27FC236}">
                <a16:creationId xmlns:a16="http://schemas.microsoft.com/office/drawing/2014/main" id="{9720C8A5-6B45-4E4F-BA80-8A14A9F5B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299" name="Rectangle 12298">
            <a:extLst>
              <a:ext uri="{FF2B5EF4-FFF2-40B4-BE49-F238E27FC236}">
                <a16:creationId xmlns:a16="http://schemas.microsoft.com/office/drawing/2014/main" id="{C89ECBDA-51E6-4484-8F25-E777102F7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01" name="Freeform: Shape 12300">
            <a:extLst>
              <a:ext uri="{FF2B5EF4-FFF2-40B4-BE49-F238E27FC236}">
                <a16:creationId xmlns:a16="http://schemas.microsoft.com/office/drawing/2014/main" id="{EA2AEA56-4902-4CC1-A43B-1AC27C88C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6749" y="720952"/>
            <a:ext cx="6959544" cy="5545704"/>
          </a:xfrm>
          <a:custGeom>
            <a:avLst/>
            <a:gdLst>
              <a:gd name="connsiteX0" fmla="*/ 839883 w 5283866"/>
              <a:gd name="connsiteY0" fmla="*/ 18 h 4210442"/>
              <a:gd name="connsiteX1" fmla="*/ 875727 w 5283866"/>
              <a:gd name="connsiteY1" fmla="*/ 6050 h 4210442"/>
              <a:gd name="connsiteX2" fmla="*/ 1624617 w 5283866"/>
              <a:gd name="connsiteY2" fmla="*/ 99799 h 4210442"/>
              <a:gd name="connsiteX3" fmla="*/ 2328012 w 5283866"/>
              <a:gd name="connsiteY3" fmla="*/ 148051 h 4210442"/>
              <a:gd name="connsiteX4" fmla="*/ 3177820 w 5283866"/>
              <a:gd name="connsiteY4" fmla="*/ 228566 h 4210442"/>
              <a:gd name="connsiteX5" fmla="*/ 3770646 w 5283866"/>
              <a:gd name="connsiteY5" fmla="*/ 252831 h 4210442"/>
              <a:gd name="connsiteX6" fmla="*/ 3800149 w 5283866"/>
              <a:gd name="connsiteY6" fmla="*/ 251727 h 4210442"/>
              <a:gd name="connsiteX7" fmla="*/ 4102076 w 5283866"/>
              <a:gd name="connsiteY7" fmla="*/ 288400 h 4210442"/>
              <a:gd name="connsiteX8" fmla="*/ 3904377 w 5283866"/>
              <a:gd name="connsiteY8" fmla="*/ 446120 h 4210442"/>
              <a:gd name="connsiteX9" fmla="*/ 4188933 w 5283866"/>
              <a:gd name="connsiteY9" fmla="*/ 520843 h 4210442"/>
              <a:gd name="connsiteX10" fmla="*/ 4465492 w 5283866"/>
              <a:gd name="connsiteY10" fmla="*/ 626449 h 4210442"/>
              <a:gd name="connsiteX11" fmla="*/ 4517606 w 5283866"/>
              <a:gd name="connsiteY11" fmla="*/ 670015 h 4210442"/>
              <a:gd name="connsiteX12" fmla="*/ 4948576 w 5283866"/>
              <a:gd name="connsiteY12" fmla="*/ 954847 h 4210442"/>
              <a:gd name="connsiteX13" fmla="*/ 4866132 w 5283866"/>
              <a:gd name="connsiteY13" fmla="*/ 1015233 h 4210442"/>
              <a:gd name="connsiteX14" fmla="*/ 5019164 w 5283866"/>
              <a:gd name="connsiteY14" fmla="*/ 1087474 h 4210442"/>
              <a:gd name="connsiteX15" fmla="*/ 5053630 w 5283866"/>
              <a:gd name="connsiteY15" fmla="*/ 1117806 h 4210442"/>
              <a:gd name="connsiteX16" fmla="*/ 5024404 w 5283866"/>
              <a:gd name="connsiteY16" fmla="*/ 1154202 h 4210442"/>
              <a:gd name="connsiteX17" fmla="*/ 4960984 w 5283866"/>
              <a:gd name="connsiteY17" fmla="*/ 1179569 h 4210442"/>
              <a:gd name="connsiteX18" fmla="*/ 4876887 w 5283866"/>
              <a:gd name="connsiteY18" fmla="*/ 1243814 h 4210442"/>
              <a:gd name="connsiteX19" fmla="*/ 4880195 w 5283866"/>
              <a:gd name="connsiteY19" fmla="*/ 1293998 h 4210442"/>
              <a:gd name="connsiteX20" fmla="*/ 4930104 w 5283866"/>
              <a:gd name="connsiteY20" fmla="*/ 1384991 h 4210442"/>
              <a:gd name="connsiteX21" fmla="*/ 4855103 w 5283866"/>
              <a:gd name="connsiteY21" fmla="*/ 1480119 h 4210442"/>
              <a:gd name="connsiteX22" fmla="*/ 4816500 w 5283866"/>
              <a:gd name="connsiteY22" fmla="*/ 1508242 h 4210442"/>
              <a:gd name="connsiteX23" fmla="*/ 4890949 w 5283866"/>
              <a:gd name="connsiteY23" fmla="*/ 1517893 h 4210442"/>
              <a:gd name="connsiteX24" fmla="*/ 4916868 w 5283866"/>
              <a:gd name="connsiteY24" fmla="*/ 1557599 h 4210442"/>
              <a:gd name="connsiteX25" fmla="*/ 4928448 w 5283866"/>
              <a:gd name="connsiteY25" fmla="*/ 1577453 h 4210442"/>
              <a:gd name="connsiteX26" fmla="*/ 4998760 w 5283866"/>
              <a:gd name="connsiteY26" fmla="*/ 1701809 h 4210442"/>
              <a:gd name="connsiteX27" fmla="*/ 4986903 w 5283866"/>
              <a:gd name="connsiteY27" fmla="*/ 1736550 h 4210442"/>
              <a:gd name="connsiteX28" fmla="*/ 4869716 w 5283866"/>
              <a:gd name="connsiteY28" fmla="*/ 1904472 h 4210442"/>
              <a:gd name="connsiteX29" fmla="*/ 4994348 w 5283866"/>
              <a:gd name="connsiteY29" fmla="*/ 1951346 h 4210442"/>
              <a:gd name="connsiteX30" fmla="*/ 5001792 w 5283866"/>
              <a:gd name="connsiteY30" fmla="*/ 2030756 h 4210442"/>
              <a:gd name="connsiteX31" fmla="*/ 5065212 w 5283866"/>
              <a:gd name="connsiteY31" fmla="*/ 2119543 h 4210442"/>
              <a:gd name="connsiteX32" fmla="*/ 5204732 w 5283866"/>
              <a:gd name="connsiteY32" fmla="*/ 2244450 h 4210442"/>
              <a:gd name="connsiteX33" fmla="*/ 5283866 w 5283866"/>
              <a:gd name="connsiteY33" fmla="*/ 2328272 h 4210442"/>
              <a:gd name="connsiteX34" fmla="*/ 5147380 w 5283866"/>
              <a:gd name="connsiteY34" fmla="*/ 2350606 h 4210442"/>
              <a:gd name="connsiteX35" fmla="*/ 5126148 w 5283866"/>
              <a:gd name="connsiteY35" fmla="*/ 2363566 h 4210442"/>
              <a:gd name="connsiteX36" fmla="*/ 5142417 w 5283866"/>
              <a:gd name="connsiteY36" fmla="*/ 2407682 h 4210442"/>
              <a:gd name="connsiteX37" fmla="*/ 5164200 w 5283866"/>
              <a:gd name="connsiteY37" fmla="*/ 2451526 h 4210442"/>
              <a:gd name="connsiteX38" fmla="*/ 5149034 w 5283866"/>
              <a:gd name="connsiteY38" fmla="*/ 2485992 h 4210442"/>
              <a:gd name="connsiteX39" fmla="*/ 5042601 w 5283866"/>
              <a:gd name="connsiteY39" fmla="*/ 2635164 h 4210442"/>
              <a:gd name="connsiteX40" fmla="*/ 4955194 w 5283866"/>
              <a:gd name="connsiteY40" fmla="*/ 2694445 h 4210442"/>
              <a:gd name="connsiteX41" fmla="*/ 4756116 w 5283866"/>
              <a:gd name="connsiteY41" fmla="*/ 2963836 h 4210442"/>
              <a:gd name="connsiteX42" fmla="*/ 4693523 w 5283866"/>
              <a:gd name="connsiteY42" fmla="*/ 3051244 h 4210442"/>
              <a:gd name="connsiteX43" fmla="*/ 4739848 w 5283866"/>
              <a:gd name="connsiteY43" fmla="*/ 3082125 h 4210442"/>
              <a:gd name="connsiteX44" fmla="*/ 4651060 w 5283866"/>
              <a:gd name="connsiteY44" fmla="*/ 3173670 h 4210442"/>
              <a:gd name="connsiteX45" fmla="*/ 4546556 w 5283866"/>
              <a:gd name="connsiteY45" fmla="*/ 3275413 h 4210442"/>
              <a:gd name="connsiteX46" fmla="*/ 4519261 w 5283866"/>
              <a:gd name="connsiteY46" fmla="*/ 3302437 h 4210442"/>
              <a:gd name="connsiteX47" fmla="*/ 2364961 w 5283866"/>
              <a:gd name="connsiteY47" fmla="*/ 4209597 h 4210442"/>
              <a:gd name="connsiteX48" fmla="*/ 1796951 w 5283866"/>
              <a:gd name="connsiteY48" fmla="*/ 4075867 h 4210442"/>
              <a:gd name="connsiteX49" fmla="*/ 1572227 w 5283866"/>
              <a:gd name="connsiteY49" fmla="*/ 3971917 h 4210442"/>
              <a:gd name="connsiteX50" fmla="*/ 1284364 w 5283866"/>
              <a:gd name="connsiteY50" fmla="*/ 3805097 h 4210442"/>
              <a:gd name="connsiteX51" fmla="*/ 976645 w 5283866"/>
              <a:gd name="connsiteY51" fmla="*/ 3670815 h 4210442"/>
              <a:gd name="connsiteX52" fmla="*/ 871866 w 5283866"/>
              <a:gd name="connsiteY52" fmla="*/ 3547839 h 4210442"/>
              <a:gd name="connsiteX53" fmla="*/ 835195 w 5283866"/>
              <a:gd name="connsiteY53" fmla="*/ 3513373 h 4210442"/>
              <a:gd name="connsiteX54" fmla="*/ 743375 w 5283866"/>
              <a:gd name="connsiteY54" fmla="*/ 3468427 h 4210442"/>
              <a:gd name="connsiteX55" fmla="*/ 583175 w 5283866"/>
              <a:gd name="connsiteY55" fmla="*/ 3371370 h 4210442"/>
              <a:gd name="connsiteX56" fmla="*/ 641906 w 5283866"/>
              <a:gd name="connsiteY56" fmla="*/ 3349311 h 4210442"/>
              <a:gd name="connsiteX57" fmla="*/ 810930 w 5283866"/>
              <a:gd name="connsiteY57" fmla="*/ 3408042 h 4210442"/>
              <a:gd name="connsiteX58" fmla="*/ 933908 w 5283866"/>
              <a:gd name="connsiteY58" fmla="*/ 3423758 h 4210442"/>
              <a:gd name="connsiteX59" fmla="*/ 760747 w 5283866"/>
              <a:gd name="connsiteY59" fmla="*/ 3321187 h 4210442"/>
              <a:gd name="connsiteX60" fmla="*/ 593101 w 5283866"/>
              <a:gd name="connsiteY60" fmla="*/ 3187731 h 4210442"/>
              <a:gd name="connsiteX61" fmla="*/ 722419 w 5283866"/>
              <a:gd name="connsiteY61" fmla="*/ 3213374 h 4210442"/>
              <a:gd name="connsiteX62" fmla="*/ 727934 w 5283866"/>
              <a:gd name="connsiteY62" fmla="*/ 3195451 h 4210442"/>
              <a:gd name="connsiteX63" fmla="*/ 615987 w 5283866"/>
              <a:gd name="connsiteY63" fmla="*/ 3036630 h 4210442"/>
              <a:gd name="connsiteX64" fmla="*/ 560564 w 5283866"/>
              <a:gd name="connsiteY64" fmla="*/ 2972660 h 4210442"/>
              <a:gd name="connsiteX65" fmla="*/ 311302 w 5283866"/>
              <a:gd name="connsiteY65" fmla="*/ 2779924 h 4210442"/>
              <a:gd name="connsiteX66" fmla="*/ 547882 w 5283866"/>
              <a:gd name="connsiteY66" fmla="*/ 2865952 h 4210442"/>
              <a:gd name="connsiteX67" fmla="*/ 303582 w 5283866"/>
              <a:gd name="connsiteY67" fmla="*/ 2678453 h 4210442"/>
              <a:gd name="connsiteX68" fmla="*/ 185016 w 5283866"/>
              <a:gd name="connsiteY68" fmla="*/ 2609244 h 4210442"/>
              <a:gd name="connsiteX69" fmla="*/ 154963 w 5283866"/>
              <a:gd name="connsiteY69" fmla="*/ 2568435 h 4210442"/>
              <a:gd name="connsiteX70" fmla="*/ 207627 w 5283866"/>
              <a:gd name="connsiteY70" fmla="*/ 2559612 h 4210442"/>
              <a:gd name="connsiteX71" fmla="*/ 369207 w 5283866"/>
              <a:gd name="connsiteY71" fmla="*/ 2575330 h 4210442"/>
              <a:gd name="connsiteX72" fmla="*/ 169852 w 5283866"/>
              <a:gd name="connsiteY72" fmla="*/ 2449319 h 4210442"/>
              <a:gd name="connsiteX73" fmla="*/ 319299 w 5283866"/>
              <a:gd name="connsiteY73" fmla="*/ 2468619 h 4210442"/>
              <a:gd name="connsiteX74" fmla="*/ 362313 w 5283866"/>
              <a:gd name="connsiteY74" fmla="*/ 2418988 h 4210442"/>
              <a:gd name="connsiteX75" fmla="*/ 431798 w 5283866"/>
              <a:gd name="connsiteY75" fmla="*/ 2338750 h 4210442"/>
              <a:gd name="connsiteX76" fmla="*/ 479775 w 5283866"/>
              <a:gd name="connsiteY76" fmla="*/ 2294082 h 4210442"/>
              <a:gd name="connsiteX77" fmla="*/ 499903 w 5283866"/>
              <a:gd name="connsiteY77" fmla="*/ 2153458 h 4210442"/>
              <a:gd name="connsiteX78" fmla="*/ 458544 w 5283866"/>
              <a:gd name="connsiteY78" fmla="*/ 1999599 h 4210442"/>
              <a:gd name="connsiteX79" fmla="*/ 346596 w 5283866"/>
              <a:gd name="connsiteY79" fmla="*/ 1921843 h 4210442"/>
              <a:gd name="connsiteX80" fmla="*/ 378857 w 5283866"/>
              <a:gd name="connsiteY80" fmla="*/ 1834435 h 4210442"/>
              <a:gd name="connsiteX81" fmla="*/ 617091 w 5283866"/>
              <a:gd name="connsiteY81" fmla="*/ 1887376 h 4210442"/>
              <a:gd name="connsiteX82" fmla="*/ 260568 w 5283866"/>
              <a:gd name="connsiteY82" fmla="*/ 1679198 h 4210442"/>
              <a:gd name="connsiteX83" fmla="*/ 320402 w 5283866"/>
              <a:gd name="connsiteY83" fmla="*/ 1668720 h 4210442"/>
              <a:gd name="connsiteX84" fmla="*/ 317920 w 5283866"/>
              <a:gd name="connsiteY84" fmla="*/ 1652452 h 4210442"/>
              <a:gd name="connsiteX85" fmla="*/ 321779 w 5283866"/>
              <a:gd name="connsiteY85" fmla="*/ 1552359 h 4210442"/>
              <a:gd name="connsiteX86" fmla="*/ 331707 w 5283866"/>
              <a:gd name="connsiteY86" fmla="*/ 1506313 h 4210442"/>
              <a:gd name="connsiteX87" fmla="*/ 315990 w 5283866"/>
              <a:gd name="connsiteY87" fmla="*/ 1453371 h 4210442"/>
              <a:gd name="connsiteX88" fmla="*/ 583450 w 5283866"/>
              <a:gd name="connsiteY88" fmla="*/ 1474052 h 4210442"/>
              <a:gd name="connsiteX89" fmla="*/ 699809 w 5283866"/>
              <a:gd name="connsiteY89" fmla="*/ 1461919 h 4210442"/>
              <a:gd name="connsiteX90" fmla="*/ 902750 w 5283866"/>
              <a:gd name="connsiteY90" fmla="*/ 1458612 h 4210442"/>
              <a:gd name="connsiteX91" fmla="*/ 996774 w 5283866"/>
              <a:gd name="connsiteY91" fmla="*/ 1468814 h 4210442"/>
              <a:gd name="connsiteX92" fmla="*/ 1077012 w 5283866"/>
              <a:gd name="connsiteY92" fmla="*/ 1455578 h 4210442"/>
              <a:gd name="connsiteX93" fmla="*/ 1000083 w 5283866"/>
              <a:gd name="connsiteY93" fmla="*/ 1393262 h 4210442"/>
              <a:gd name="connsiteX94" fmla="*/ 891720 w 5283866"/>
              <a:gd name="connsiteY94" fmla="*/ 1394089 h 4210442"/>
              <a:gd name="connsiteX95" fmla="*/ 814515 w 5283866"/>
              <a:gd name="connsiteY95" fmla="*/ 1353557 h 4210442"/>
              <a:gd name="connsiteX96" fmla="*/ 740895 w 5283866"/>
              <a:gd name="connsiteY96" fmla="*/ 1280211 h 4210442"/>
              <a:gd name="connsiteX97" fmla="*/ 481154 w 5283866"/>
              <a:gd name="connsiteY97" fmla="*/ 1163301 h 4210442"/>
              <a:gd name="connsiteX98" fmla="*/ 433728 w 5283866"/>
              <a:gd name="connsiteY98" fmla="*/ 1118909 h 4210442"/>
              <a:gd name="connsiteX99" fmla="*/ 1176276 w 5283866"/>
              <a:gd name="connsiteY99" fmla="*/ 1288484 h 4210442"/>
              <a:gd name="connsiteX100" fmla="*/ 946867 w 5283866"/>
              <a:gd name="connsiteY100" fmla="*/ 1217344 h 4210442"/>
              <a:gd name="connsiteX101" fmla="*/ 1102104 w 5283866"/>
              <a:gd name="connsiteY101" fmla="*/ 1230304 h 4210442"/>
              <a:gd name="connsiteX102" fmla="*/ 1188133 w 5283866"/>
              <a:gd name="connsiteY102" fmla="*/ 1182603 h 4210442"/>
              <a:gd name="connsiteX103" fmla="*/ 1187030 w 5283866"/>
              <a:gd name="connsiteY103" fmla="*/ 1169092 h 4210442"/>
              <a:gd name="connsiteX104" fmla="*/ 1123887 w 5283866"/>
              <a:gd name="connsiteY104" fmla="*/ 1124698 h 4210442"/>
              <a:gd name="connsiteX105" fmla="*/ 1086938 w 5283866"/>
              <a:gd name="connsiteY105" fmla="*/ 1096023 h 4210442"/>
              <a:gd name="connsiteX106" fmla="*/ 985744 w 5283866"/>
              <a:gd name="connsiteY106" fmla="*/ 992622 h 4210442"/>
              <a:gd name="connsiteX107" fmla="*/ 1057987 w 5283866"/>
              <a:gd name="connsiteY107" fmla="*/ 981594 h 4210442"/>
              <a:gd name="connsiteX108" fmla="*/ 1084733 w 5283866"/>
              <a:gd name="connsiteY108" fmla="*/ 960086 h 4210442"/>
              <a:gd name="connsiteX109" fmla="*/ 1064605 w 5283866"/>
              <a:gd name="connsiteY109" fmla="*/ 929756 h 4210442"/>
              <a:gd name="connsiteX110" fmla="*/ 840985 w 5283866"/>
              <a:gd name="connsiteY110" fmla="*/ 836558 h 4210442"/>
              <a:gd name="connsiteX111" fmla="*/ 823615 w 5283866"/>
              <a:gd name="connsiteY111" fmla="*/ 764315 h 4210442"/>
              <a:gd name="connsiteX112" fmla="*/ 865526 w 5283866"/>
              <a:gd name="connsiteY112" fmla="*/ 753562 h 4210442"/>
              <a:gd name="connsiteX113" fmla="*/ 914331 w 5283866"/>
              <a:gd name="connsiteY113" fmla="*/ 758525 h 4210442"/>
              <a:gd name="connsiteX114" fmla="*/ 875452 w 5283866"/>
              <a:gd name="connsiteY114" fmla="*/ 701724 h 4210442"/>
              <a:gd name="connsiteX115" fmla="*/ 717181 w 5283866"/>
              <a:gd name="connsiteY115" fmla="*/ 644371 h 4210442"/>
              <a:gd name="connsiteX116" fmla="*/ 755783 w 5283866"/>
              <a:gd name="connsiteY116" fmla="*/ 591707 h 4210442"/>
              <a:gd name="connsiteX117" fmla="*/ 0 w 5283866"/>
              <a:gd name="connsiteY117" fmla="*/ 352370 h 4210442"/>
              <a:gd name="connsiteX118" fmla="*/ 135937 w 5283866"/>
              <a:gd name="connsiteY118" fmla="*/ 349889 h 4210442"/>
              <a:gd name="connsiteX119" fmla="*/ 421595 w 5283866"/>
              <a:gd name="connsiteY119" fmla="*/ 385458 h 4210442"/>
              <a:gd name="connsiteX120" fmla="*/ 564424 w 5283866"/>
              <a:gd name="connsiteY120" fmla="*/ 379393 h 4210442"/>
              <a:gd name="connsiteX121" fmla="*/ 698432 w 5283866"/>
              <a:gd name="connsiteY121" fmla="*/ 398694 h 4210442"/>
              <a:gd name="connsiteX122" fmla="*/ 815067 w 5283866"/>
              <a:gd name="connsiteY122" fmla="*/ 398694 h 4210442"/>
              <a:gd name="connsiteX123" fmla="*/ 705876 w 5283866"/>
              <a:gd name="connsiteY123" fmla="*/ 370568 h 4210442"/>
              <a:gd name="connsiteX124" fmla="*/ 775360 w 5283866"/>
              <a:gd name="connsiteY124" fmla="*/ 345477 h 4210442"/>
              <a:gd name="connsiteX125" fmla="*/ 787493 w 5283866"/>
              <a:gd name="connsiteY125" fmla="*/ 315146 h 4210442"/>
              <a:gd name="connsiteX126" fmla="*/ 819202 w 5283866"/>
              <a:gd name="connsiteY126" fmla="*/ 291709 h 4210442"/>
              <a:gd name="connsiteX127" fmla="*/ 998705 w 5283866"/>
              <a:gd name="connsiteY127" fmla="*/ 303291 h 4210442"/>
              <a:gd name="connsiteX128" fmla="*/ 880139 w 5283866"/>
              <a:gd name="connsiteY128" fmla="*/ 206783 h 4210442"/>
              <a:gd name="connsiteX129" fmla="*/ 804037 w 5283866"/>
              <a:gd name="connsiteY129" fmla="*/ 190790 h 4210442"/>
              <a:gd name="connsiteX130" fmla="*/ 786666 w 5283866"/>
              <a:gd name="connsiteY130" fmla="*/ 149707 h 4210442"/>
              <a:gd name="connsiteX131" fmla="*/ 821960 w 5283866"/>
              <a:gd name="connsiteY131" fmla="*/ 140884 h 4210442"/>
              <a:gd name="connsiteX132" fmla="*/ 997325 w 5283866"/>
              <a:gd name="connsiteY132" fmla="*/ 174800 h 4210442"/>
              <a:gd name="connsiteX133" fmla="*/ 1026829 w 5283866"/>
              <a:gd name="connsiteY133" fmla="*/ 161287 h 4210442"/>
              <a:gd name="connsiteX134" fmla="*/ 696777 w 5283866"/>
              <a:gd name="connsiteY134" fmla="*/ 73604 h 4210442"/>
              <a:gd name="connsiteX135" fmla="*/ 701741 w 5283866"/>
              <a:gd name="connsiteY135" fmla="*/ 50444 h 4210442"/>
              <a:gd name="connsiteX136" fmla="*/ 992362 w 5283866"/>
              <a:gd name="connsiteY136" fmla="*/ 86289 h 4210442"/>
              <a:gd name="connsiteX137" fmla="*/ 806519 w 5283866"/>
              <a:gd name="connsiteY137" fmla="*/ 18183 h 4210442"/>
              <a:gd name="connsiteX138" fmla="*/ 839883 w 5283866"/>
              <a:gd name="connsiteY138" fmla="*/ 18 h 421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6545179" y="1472030"/>
            <a:ext cx="3978442" cy="1631950"/>
          </a:xfrm>
        </p:spPr>
        <p:txBody>
          <a:bodyPr vert="horz" lIns="91440" tIns="45720" rIns="91440" bIns="45720" rtlCol="0" anchor="b">
            <a:normAutofit/>
          </a:bodyPr>
          <a:lstStyle/>
          <a:p>
            <a:r>
              <a:rPr lang="en-US" sz="3600" i="1"/>
              <a:t>People of Note</a:t>
            </a:r>
          </a:p>
        </p:txBody>
      </p:sp>
      <p:pic>
        <p:nvPicPr>
          <p:cNvPr id="12290" name="Picture 2" descr="A statue of a person on a rock&#10;&#10;Description automatically generated with medium confidence">
            <a:extLst>
              <a:ext uri="{FF2B5EF4-FFF2-40B4-BE49-F238E27FC236}">
                <a16:creationId xmlns:a16="http://schemas.microsoft.com/office/drawing/2014/main" id="{12C879E9-0FE8-E370-4ECE-2FC2299FACB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38338" y="753020"/>
            <a:ext cx="4015954" cy="535460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6545179" y="3243151"/>
            <a:ext cx="3978442" cy="2419711"/>
          </a:xfrm>
        </p:spPr>
        <p:txBody>
          <a:bodyPr vert="horz" lIns="91440" tIns="45720" rIns="91440" bIns="45720" rtlCol="0">
            <a:normAutofit/>
          </a:bodyPr>
          <a:lstStyle/>
          <a:p>
            <a:pPr>
              <a:lnSpc>
                <a:spcPct val="90000"/>
              </a:lnSpc>
            </a:pPr>
            <a:r>
              <a:rPr lang="en-US" sz="2000"/>
              <a:t>Mpule Keneiwe Kwelagobe, of Gabarone, is a model and beauty queen</a:t>
            </a:r>
          </a:p>
          <a:p>
            <a:pPr>
              <a:lnSpc>
                <a:spcPct val="90000"/>
              </a:lnSpc>
            </a:pPr>
            <a:r>
              <a:rPr lang="en-US" sz="2000"/>
              <a:t>Amantle Montsho, sprinter</a:t>
            </a:r>
          </a:p>
          <a:p>
            <a:pPr>
              <a:lnSpc>
                <a:spcPct val="90000"/>
              </a:lnSpc>
            </a:pPr>
            <a:r>
              <a:rPr lang="en-US" sz="2000"/>
              <a:t>Seretse Khama, political leader who led Botswana to independence.</a:t>
            </a:r>
          </a:p>
          <a:p>
            <a:pPr>
              <a:lnSpc>
                <a:spcPct val="90000"/>
              </a:lnSpc>
            </a:pPr>
            <a:endParaRPr lang="en-US" sz="2000"/>
          </a:p>
        </p:txBody>
      </p:sp>
    </p:spTree>
    <p:extLst>
      <p:ext uri="{BB962C8B-B14F-4D97-AF65-F5344CB8AC3E}">
        <p14:creationId xmlns:p14="http://schemas.microsoft.com/office/powerpoint/2010/main" val="2128850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normAutofit fontScale="92500" lnSpcReduction="10000"/>
          </a:bodyPr>
          <a:lstStyle/>
          <a:p>
            <a:r>
              <a:rPr lang="en-US" dirty="0"/>
              <a:t>Greet everyone there, starting with the elders.</a:t>
            </a:r>
          </a:p>
          <a:p>
            <a:r>
              <a:rPr lang="en-US" dirty="0"/>
              <a:t>Pointing and using one’s left hand is frown upon. </a:t>
            </a:r>
          </a:p>
          <a:p>
            <a:r>
              <a:rPr lang="en-US" dirty="0"/>
              <a:t>Weddings can last multiple days and the </a:t>
            </a:r>
            <a:r>
              <a:rPr lang="en-US" dirty="0" err="1"/>
              <a:t>bogadi</a:t>
            </a:r>
            <a:r>
              <a:rPr lang="en-US" dirty="0"/>
              <a:t> (bride-price) is given from the groom’s family to the bride’s, is negotiated when the couple is engaged.</a:t>
            </a:r>
          </a:p>
          <a:p>
            <a:endParaRPr lang="en-US" dirty="0"/>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normAutofit fontScale="92500" lnSpcReduction="10000"/>
          </a:bodyPr>
          <a:lstStyle/>
          <a:p>
            <a:endParaRPr lang="en-US" dirty="0"/>
          </a:p>
        </p:txBody>
      </p:sp>
    </p:spTree>
    <p:extLst>
      <p:ext uri="{BB962C8B-B14F-4D97-AF65-F5344CB8AC3E}">
        <p14:creationId xmlns:p14="http://schemas.microsoft.com/office/powerpoint/2010/main" val="2771250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9" name="Freeform: Shape 1331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3321" name="Rectangle 13320">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3" name="Freeform: Shape 13322">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14B2B5">
              <a:alpha val="20000"/>
            </a:srgb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5526156" y="365125"/>
            <a:ext cx="5827643" cy="1433433"/>
          </a:xfrm>
        </p:spPr>
        <p:txBody>
          <a:bodyPr vert="horz" lIns="91440" tIns="45720" rIns="91440" bIns="45720" rtlCol="0" anchor="b">
            <a:normAutofit/>
          </a:bodyPr>
          <a:lstStyle/>
          <a:p>
            <a:r>
              <a:rPr lang="en-US" i="1"/>
              <a:t>Fashion</a:t>
            </a:r>
          </a:p>
        </p:txBody>
      </p:sp>
      <p:pic>
        <p:nvPicPr>
          <p:cNvPr id="13314" name="Picture 2" descr="A group of people dancing&#10;&#10;Description automatically generated with medium confidence">
            <a:extLst>
              <a:ext uri="{FF2B5EF4-FFF2-40B4-BE49-F238E27FC236}">
                <a16:creationId xmlns:a16="http://schemas.microsoft.com/office/drawing/2014/main" id="{CD2B67EF-3E60-99F1-10E1-8A5D52E159F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43466" y="3009908"/>
            <a:ext cx="4309533" cy="299512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6E959E1-FF00-4D92-B38B-D8BD6DA0CF3B}"/>
              </a:ext>
            </a:extLst>
          </p:cNvPr>
          <p:cNvSpPr>
            <a:spLocks noGrp="1"/>
          </p:cNvSpPr>
          <p:nvPr>
            <p:ph sz="half" idx="1"/>
          </p:nvPr>
        </p:nvSpPr>
        <p:spPr>
          <a:xfrm>
            <a:off x="5526156" y="2055813"/>
            <a:ext cx="5827644" cy="4121149"/>
          </a:xfrm>
        </p:spPr>
        <p:txBody>
          <a:bodyPr vert="horz" lIns="91440" tIns="45720" rIns="91440" bIns="45720" rtlCol="0" anchor="t">
            <a:normAutofit/>
          </a:bodyPr>
          <a:lstStyle/>
          <a:p>
            <a:r>
              <a:rPr lang="en-US" sz="2400"/>
              <a:t>Tshega– traditional clothing used by men, consisted of a blanket made from animal skin (Kaross) worn on the loin area, a cap also made from animal skin, sandals and belts.  </a:t>
            </a:r>
          </a:p>
          <a:p>
            <a:r>
              <a:rPr lang="en-US" sz="2400"/>
              <a:t>Khiba, a skirt with a Mosese, an animal skin blanket   (Kaross) to cover the upper half of the body is traditional female attire, including jewelry. </a:t>
            </a:r>
          </a:p>
        </p:txBody>
      </p:sp>
    </p:spTree>
    <p:extLst>
      <p:ext uri="{BB962C8B-B14F-4D97-AF65-F5344CB8AC3E}">
        <p14:creationId xmlns:p14="http://schemas.microsoft.com/office/powerpoint/2010/main" val="3499025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Freeform: Shape 1434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4345" name="Rectangle 14344">
            <a:extLst>
              <a:ext uri="{FF2B5EF4-FFF2-40B4-BE49-F238E27FC236}">
                <a16:creationId xmlns:a16="http://schemas.microsoft.com/office/drawing/2014/main" id="{9720C8A5-6B45-4E4F-BA80-8A14A9F5B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347" name="Rectangle 14346">
            <a:extLst>
              <a:ext uri="{FF2B5EF4-FFF2-40B4-BE49-F238E27FC236}">
                <a16:creationId xmlns:a16="http://schemas.microsoft.com/office/drawing/2014/main" id="{C89ECBDA-51E6-4484-8F25-E777102F7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49" name="Freeform: Shape 14348">
            <a:extLst>
              <a:ext uri="{FF2B5EF4-FFF2-40B4-BE49-F238E27FC236}">
                <a16:creationId xmlns:a16="http://schemas.microsoft.com/office/drawing/2014/main" id="{EA2AEA56-4902-4CC1-A43B-1AC27C88C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6749" y="720952"/>
            <a:ext cx="6959544" cy="5545704"/>
          </a:xfrm>
          <a:custGeom>
            <a:avLst/>
            <a:gdLst>
              <a:gd name="connsiteX0" fmla="*/ 839883 w 5283866"/>
              <a:gd name="connsiteY0" fmla="*/ 18 h 4210442"/>
              <a:gd name="connsiteX1" fmla="*/ 875727 w 5283866"/>
              <a:gd name="connsiteY1" fmla="*/ 6050 h 4210442"/>
              <a:gd name="connsiteX2" fmla="*/ 1624617 w 5283866"/>
              <a:gd name="connsiteY2" fmla="*/ 99799 h 4210442"/>
              <a:gd name="connsiteX3" fmla="*/ 2328012 w 5283866"/>
              <a:gd name="connsiteY3" fmla="*/ 148051 h 4210442"/>
              <a:gd name="connsiteX4" fmla="*/ 3177820 w 5283866"/>
              <a:gd name="connsiteY4" fmla="*/ 228566 h 4210442"/>
              <a:gd name="connsiteX5" fmla="*/ 3770646 w 5283866"/>
              <a:gd name="connsiteY5" fmla="*/ 252831 h 4210442"/>
              <a:gd name="connsiteX6" fmla="*/ 3800149 w 5283866"/>
              <a:gd name="connsiteY6" fmla="*/ 251727 h 4210442"/>
              <a:gd name="connsiteX7" fmla="*/ 4102076 w 5283866"/>
              <a:gd name="connsiteY7" fmla="*/ 288400 h 4210442"/>
              <a:gd name="connsiteX8" fmla="*/ 3904377 w 5283866"/>
              <a:gd name="connsiteY8" fmla="*/ 446120 h 4210442"/>
              <a:gd name="connsiteX9" fmla="*/ 4188933 w 5283866"/>
              <a:gd name="connsiteY9" fmla="*/ 520843 h 4210442"/>
              <a:gd name="connsiteX10" fmla="*/ 4465492 w 5283866"/>
              <a:gd name="connsiteY10" fmla="*/ 626449 h 4210442"/>
              <a:gd name="connsiteX11" fmla="*/ 4517606 w 5283866"/>
              <a:gd name="connsiteY11" fmla="*/ 670015 h 4210442"/>
              <a:gd name="connsiteX12" fmla="*/ 4948576 w 5283866"/>
              <a:gd name="connsiteY12" fmla="*/ 954847 h 4210442"/>
              <a:gd name="connsiteX13" fmla="*/ 4866132 w 5283866"/>
              <a:gd name="connsiteY13" fmla="*/ 1015233 h 4210442"/>
              <a:gd name="connsiteX14" fmla="*/ 5019164 w 5283866"/>
              <a:gd name="connsiteY14" fmla="*/ 1087474 h 4210442"/>
              <a:gd name="connsiteX15" fmla="*/ 5053630 w 5283866"/>
              <a:gd name="connsiteY15" fmla="*/ 1117806 h 4210442"/>
              <a:gd name="connsiteX16" fmla="*/ 5024404 w 5283866"/>
              <a:gd name="connsiteY16" fmla="*/ 1154202 h 4210442"/>
              <a:gd name="connsiteX17" fmla="*/ 4960984 w 5283866"/>
              <a:gd name="connsiteY17" fmla="*/ 1179569 h 4210442"/>
              <a:gd name="connsiteX18" fmla="*/ 4876887 w 5283866"/>
              <a:gd name="connsiteY18" fmla="*/ 1243814 h 4210442"/>
              <a:gd name="connsiteX19" fmla="*/ 4880195 w 5283866"/>
              <a:gd name="connsiteY19" fmla="*/ 1293998 h 4210442"/>
              <a:gd name="connsiteX20" fmla="*/ 4930104 w 5283866"/>
              <a:gd name="connsiteY20" fmla="*/ 1384991 h 4210442"/>
              <a:gd name="connsiteX21" fmla="*/ 4855103 w 5283866"/>
              <a:gd name="connsiteY21" fmla="*/ 1480119 h 4210442"/>
              <a:gd name="connsiteX22" fmla="*/ 4816500 w 5283866"/>
              <a:gd name="connsiteY22" fmla="*/ 1508242 h 4210442"/>
              <a:gd name="connsiteX23" fmla="*/ 4890949 w 5283866"/>
              <a:gd name="connsiteY23" fmla="*/ 1517893 h 4210442"/>
              <a:gd name="connsiteX24" fmla="*/ 4916868 w 5283866"/>
              <a:gd name="connsiteY24" fmla="*/ 1557599 h 4210442"/>
              <a:gd name="connsiteX25" fmla="*/ 4928448 w 5283866"/>
              <a:gd name="connsiteY25" fmla="*/ 1577453 h 4210442"/>
              <a:gd name="connsiteX26" fmla="*/ 4998760 w 5283866"/>
              <a:gd name="connsiteY26" fmla="*/ 1701809 h 4210442"/>
              <a:gd name="connsiteX27" fmla="*/ 4986903 w 5283866"/>
              <a:gd name="connsiteY27" fmla="*/ 1736550 h 4210442"/>
              <a:gd name="connsiteX28" fmla="*/ 4869716 w 5283866"/>
              <a:gd name="connsiteY28" fmla="*/ 1904472 h 4210442"/>
              <a:gd name="connsiteX29" fmla="*/ 4994348 w 5283866"/>
              <a:gd name="connsiteY29" fmla="*/ 1951346 h 4210442"/>
              <a:gd name="connsiteX30" fmla="*/ 5001792 w 5283866"/>
              <a:gd name="connsiteY30" fmla="*/ 2030756 h 4210442"/>
              <a:gd name="connsiteX31" fmla="*/ 5065212 w 5283866"/>
              <a:gd name="connsiteY31" fmla="*/ 2119543 h 4210442"/>
              <a:gd name="connsiteX32" fmla="*/ 5204732 w 5283866"/>
              <a:gd name="connsiteY32" fmla="*/ 2244450 h 4210442"/>
              <a:gd name="connsiteX33" fmla="*/ 5283866 w 5283866"/>
              <a:gd name="connsiteY33" fmla="*/ 2328272 h 4210442"/>
              <a:gd name="connsiteX34" fmla="*/ 5147380 w 5283866"/>
              <a:gd name="connsiteY34" fmla="*/ 2350606 h 4210442"/>
              <a:gd name="connsiteX35" fmla="*/ 5126148 w 5283866"/>
              <a:gd name="connsiteY35" fmla="*/ 2363566 h 4210442"/>
              <a:gd name="connsiteX36" fmla="*/ 5142417 w 5283866"/>
              <a:gd name="connsiteY36" fmla="*/ 2407682 h 4210442"/>
              <a:gd name="connsiteX37" fmla="*/ 5164200 w 5283866"/>
              <a:gd name="connsiteY37" fmla="*/ 2451526 h 4210442"/>
              <a:gd name="connsiteX38" fmla="*/ 5149034 w 5283866"/>
              <a:gd name="connsiteY38" fmla="*/ 2485992 h 4210442"/>
              <a:gd name="connsiteX39" fmla="*/ 5042601 w 5283866"/>
              <a:gd name="connsiteY39" fmla="*/ 2635164 h 4210442"/>
              <a:gd name="connsiteX40" fmla="*/ 4955194 w 5283866"/>
              <a:gd name="connsiteY40" fmla="*/ 2694445 h 4210442"/>
              <a:gd name="connsiteX41" fmla="*/ 4756116 w 5283866"/>
              <a:gd name="connsiteY41" fmla="*/ 2963836 h 4210442"/>
              <a:gd name="connsiteX42" fmla="*/ 4693523 w 5283866"/>
              <a:gd name="connsiteY42" fmla="*/ 3051244 h 4210442"/>
              <a:gd name="connsiteX43" fmla="*/ 4739848 w 5283866"/>
              <a:gd name="connsiteY43" fmla="*/ 3082125 h 4210442"/>
              <a:gd name="connsiteX44" fmla="*/ 4651060 w 5283866"/>
              <a:gd name="connsiteY44" fmla="*/ 3173670 h 4210442"/>
              <a:gd name="connsiteX45" fmla="*/ 4546556 w 5283866"/>
              <a:gd name="connsiteY45" fmla="*/ 3275413 h 4210442"/>
              <a:gd name="connsiteX46" fmla="*/ 4519261 w 5283866"/>
              <a:gd name="connsiteY46" fmla="*/ 3302437 h 4210442"/>
              <a:gd name="connsiteX47" fmla="*/ 2364961 w 5283866"/>
              <a:gd name="connsiteY47" fmla="*/ 4209597 h 4210442"/>
              <a:gd name="connsiteX48" fmla="*/ 1796951 w 5283866"/>
              <a:gd name="connsiteY48" fmla="*/ 4075867 h 4210442"/>
              <a:gd name="connsiteX49" fmla="*/ 1572227 w 5283866"/>
              <a:gd name="connsiteY49" fmla="*/ 3971917 h 4210442"/>
              <a:gd name="connsiteX50" fmla="*/ 1284364 w 5283866"/>
              <a:gd name="connsiteY50" fmla="*/ 3805097 h 4210442"/>
              <a:gd name="connsiteX51" fmla="*/ 976645 w 5283866"/>
              <a:gd name="connsiteY51" fmla="*/ 3670815 h 4210442"/>
              <a:gd name="connsiteX52" fmla="*/ 871866 w 5283866"/>
              <a:gd name="connsiteY52" fmla="*/ 3547839 h 4210442"/>
              <a:gd name="connsiteX53" fmla="*/ 835195 w 5283866"/>
              <a:gd name="connsiteY53" fmla="*/ 3513373 h 4210442"/>
              <a:gd name="connsiteX54" fmla="*/ 743375 w 5283866"/>
              <a:gd name="connsiteY54" fmla="*/ 3468427 h 4210442"/>
              <a:gd name="connsiteX55" fmla="*/ 583175 w 5283866"/>
              <a:gd name="connsiteY55" fmla="*/ 3371370 h 4210442"/>
              <a:gd name="connsiteX56" fmla="*/ 641906 w 5283866"/>
              <a:gd name="connsiteY56" fmla="*/ 3349311 h 4210442"/>
              <a:gd name="connsiteX57" fmla="*/ 810930 w 5283866"/>
              <a:gd name="connsiteY57" fmla="*/ 3408042 h 4210442"/>
              <a:gd name="connsiteX58" fmla="*/ 933908 w 5283866"/>
              <a:gd name="connsiteY58" fmla="*/ 3423758 h 4210442"/>
              <a:gd name="connsiteX59" fmla="*/ 760747 w 5283866"/>
              <a:gd name="connsiteY59" fmla="*/ 3321187 h 4210442"/>
              <a:gd name="connsiteX60" fmla="*/ 593101 w 5283866"/>
              <a:gd name="connsiteY60" fmla="*/ 3187731 h 4210442"/>
              <a:gd name="connsiteX61" fmla="*/ 722419 w 5283866"/>
              <a:gd name="connsiteY61" fmla="*/ 3213374 h 4210442"/>
              <a:gd name="connsiteX62" fmla="*/ 727934 w 5283866"/>
              <a:gd name="connsiteY62" fmla="*/ 3195451 h 4210442"/>
              <a:gd name="connsiteX63" fmla="*/ 615987 w 5283866"/>
              <a:gd name="connsiteY63" fmla="*/ 3036630 h 4210442"/>
              <a:gd name="connsiteX64" fmla="*/ 560564 w 5283866"/>
              <a:gd name="connsiteY64" fmla="*/ 2972660 h 4210442"/>
              <a:gd name="connsiteX65" fmla="*/ 311302 w 5283866"/>
              <a:gd name="connsiteY65" fmla="*/ 2779924 h 4210442"/>
              <a:gd name="connsiteX66" fmla="*/ 547882 w 5283866"/>
              <a:gd name="connsiteY66" fmla="*/ 2865952 h 4210442"/>
              <a:gd name="connsiteX67" fmla="*/ 303582 w 5283866"/>
              <a:gd name="connsiteY67" fmla="*/ 2678453 h 4210442"/>
              <a:gd name="connsiteX68" fmla="*/ 185016 w 5283866"/>
              <a:gd name="connsiteY68" fmla="*/ 2609244 h 4210442"/>
              <a:gd name="connsiteX69" fmla="*/ 154963 w 5283866"/>
              <a:gd name="connsiteY69" fmla="*/ 2568435 h 4210442"/>
              <a:gd name="connsiteX70" fmla="*/ 207627 w 5283866"/>
              <a:gd name="connsiteY70" fmla="*/ 2559612 h 4210442"/>
              <a:gd name="connsiteX71" fmla="*/ 369207 w 5283866"/>
              <a:gd name="connsiteY71" fmla="*/ 2575330 h 4210442"/>
              <a:gd name="connsiteX72" fmla="*/ 169852 w 5283866"/>
              <a:gd name="connsiteY72" fmla="*/ 2449319 h 4210442"/>
              <a:gd name="connsiteX73" fmla="*/ 319299 w 5283866"/>
              <a:gd name="connsiteY73" fmla="*/ 2468619 h 4210442"/>
              <a:gd name="connsiteX74" fmla="*/ 362313 w 5283866"/>
              <a:gd name="connsiteY74" fmla="*/ 2418988 h 4210442"/>
              <a:gd name="connsiteX75" fmla="*/ 431798 w 5283866"/>
              <a:gd name="connsiteY75" fmla="*/ 2338750 h 4210442"/>
              <a:gd name="connsiteX76" fmla="*/ 479775 w 5283866"/>
              <a:gd name="connsiteY76" fmla="*/ 2294082 h 4210442"/>
              <a:gd name="connsiteX77" fmla="*/ 499903 w 5283866"/>
              <a:gd name="connsiteY77" fmla="*/ 2153458 h 4210442"/>
              <a:gd name="connsiteX78" fmla="*/ 458544 w 5283866"/>
              <a:gd name="connsiteY78" fmla="*/ 1999599 h 4210442"/>
              <a:gd name="connsiteX79" fmla="*/ 346596 w 5283866"/>
              <a:gd name="connsiteY79" fmla="*/ 1921843 h 4210442"/>
              <a:gd name="connsiteX80" fmla="*/ 378857 w 5283866"/>
              <a:gd name="connsiteY80" fmla="*/ 1834435 h 4210442"/>
              <a:gd name="connsiteX81" fmla="*/ 617091 w 5283866"/>
              <a:gd name="connsiteY81" fmla="*/ 1887376 h 4210442"/>
              <a:gd name="connsiteX82" fmla="*/ 260568 w 5283866"/>
              <a:gd name="connsiteY82" fmla="*/ 1679198 h 4210442"/>
              <a:gd name="connsiteX83" fmla="*/ 320402 w 5283866"/>
              <a:gd name="connsiteY83" fmla="*/ 1668720 h 4210442"/>
              <a:gd name="connsiteX84" fmla="*/ 317920 w 5283866"/>
              <a:gd name="connsiteY84" fmla="*/ 1652452 h 4210442"/>
              <a:gd name="connsiteX85" fmla="*/ 321779 w 5283866"/>
              <a:gd name="connsiteY85" fmla="*/ 1552359 h 4210442"/>
              <a:gd name="connsiteX86" fmla="*/ 331707 w 5283866"/>
              <a:gd name="connsiteY86" fmla="*/ 1506313 h 4210442"/>
              <a:gd name="connsiteX87" fmla="*/ 315990 w 5283866"/>
              <a:gd name="connsiteY87" fmla="*/ 1453371 h 4210442"/>
              <a:gd name="connsiteX88" fmla="*/ 583450 w 5283866"/>
              <a:gd name="connsiteY88" fmla="*/ 1474052 h 4210442"/>
              <a:gd name="connsiteX89" fmla="*/ 699809 w 5283866"/>
              <a:gd name="connsiteY89" fmla="*/ 1461919 h 4210442"/>
              <a:gd name="connsiteX90" fmla="*/ 902750 w 5283866"/>
              <a:gd name="connsiteY90" fmla="*/ 1458612 h 4210442"/>
              <a:gd name="connsiteX91" fmla="*/ 996774 w 5283866"/>
              <a:gd name="connsiteY91" fmla="*/ 1468814 h 4210442"/>
              <a:gd name="connsiteX92" fmla="*/ 1077012 w 5283866"/>
              <a:gd name="connsiteY92" fmla="*/ 1455578 h 4210442"/>
              <a:gd name="connsiteX93" fmla="*/ 1000083 w 5283866"/>
              <a:gd name="connsiteY93" fmla="*/ 1393262 h 4210442"/>
              <a:gd name="connsiteX94" fmla="*/ 891720 w 5283866"/>
              <a:gd name="connsiteY94" fmla="*/ 1394089 h 4210442"/>
              <a:gd name="connsiteX95" fmla="*/ 814515 w 5283866"/>
              <a:gd name="connsiteY95" fmla="*/ 1353557 h 4210442"/>
              <a:gd name="connsiteX96" fmla="*/ 740895 w 5283866"/>
              <a:gd name="connsiteY96" fmla="*/ 1280211 h 4210442"/>
              <a:gd name="connsiteX97" fmla="*/ 481154 w 5283866"/>
              <a:gd name="connsiteY97" fmla="*/ 1163301 h 4210442"/>
              <a:gd name="connsiteX98" fmla="*/ 433728 w 5283866"/>
              <a:gd name="connsiteY98" fmla="*/ 1118909 h 4210442"/>
              <a:gd name="connsiteX99" fmla="*/ 1176276 w 5283866"/>
              <a:gd name="connsiteY99" fmla="*/ 1288484 h 4210442"/>
              <a:gd name="connsiteX100" fmla="*/ 946867 w 5283866"/>
              <a:gd name="connsiteY100" fmla="*/ 1217344 h 4210442"/>
              <a:gd name="connsiteX101" fmla="*/ 1102104 w 5283866"/>
              <a:gd name="connsiteY101" fmla="*/ 1230304 h 4210442"/>
              <a:gd name="connsiteX102" fmla="*/ 1188133 w 5283866"/>
              <a:gd name="connsiteY102" fmla="*/ 1182603 h 4210442"/>
              <a:gd name="connsiteX103" fmla="*/ 1187030 w 5283866"/>
              <a:gd name="connsiteY103" fmla="*/ 1169092 h 4210442"/>
              <a:gd name="connsiteX104" fmla="*/ 1123887 w 5283866"/>
              <a:gd name="connsiteY104" fmla="*/ 1124698 h 4210442"/>
              <a:gd name="connsiteX105" fmla="*/ 1086938 w 5283866"/>
              <a:gd name="connsiteY105" fmla="*/ 1096023 h 4210442"/>
              <a:gd name="connsiteX106" fmla="*/ 985744 w 5283866"/>
              <a:gd name="connsiteY106" fmla="*/ 992622 h 4210442"/>
              <a:gd name="connsiteX107" fmla="*/ 1057987 w 5283866"/>
              <a:gd name="connsiteY107" fmla="*/ 981594 h 4210442"/>
              <a:gd name="connsiteX108" fmla="*/ 1084733 w 5283866"/>
              <a:gd name="connsiteY108" fmla="*/ 960086 h 4210442"/>
              <a:gd name="connsiteX109" fmla="*/ 1064605 w 5283866"/>
              <a:gd name="connsiteY109" fmla="*/ 929756 h 4210442"/>
              <a:gd name="connsiteX110" fmla="*/ 840985 w 5283866"/>
              <a:gd name="connsiteY110" fmla="*/ 836558 h 4210442"/>
              <a:gd name="connsiteX111" fmla="*/ 823615 w 5283866"/>
              <a:gd name="connsiteY111" fmla="*/ 764315 h 4210442"/>
              <a:gd name="connsiteX112" fmla="*/ 865526 w 5283866"/>
              <a:gd name="connsiteY112" fmla="*/ 753562 h 4210442"/>
              <a:gd name="connsiteX113" fmla="*/ 914331 w 5283866"/>
              <a:gd name="connsiteY113" fmla="*/ 758525 h 4210442"/>
              <a:gd name="connsiteX114" fmla="*/ 875452 w 5283866"/>
              <a:gd name="connsiteY114" fmla="*/ 701724 h 4210442"/>
              <a:gd name="connsiteX115" fmla="*/ 717181 w 5283866"/>
              <a:gd name="connsiteY115" fmla="*/ 644371 h 4210442"/>
              <a:gd name="connsiteX116" fmla="*/ 755783 w 5283866"/>
              <a:gd name="connsiteY116" fmla="*/ 591707 h 4210442"/>
              <a:gd name="connsiteX117" fmla="*/ 0 w 5283866"/>
              <a:gd name="connsiteY117" fmla="*/ 352370 h 4210442"/>
              <a:gd name="connsiteX118" fmla="*/ 135937 w 5283866"/>
              <a:gd name="connsiteY118" fmla="*/ 349889 h 4210442"/>
              <a:gd name="connsiteX119" fmla="*/ 421595 w 5283866"/>
              <a:gd name="connsiteY119" fmla="*/ 385458 h 4210442"/>
              <a:gd name="connsiteX120" fmla="*/ 564424 w 5283866"/>
              <a:gd name="connsiteY120" fmla="*/ 379393 h 4210442"/>
              <a:gd name="connsiteX121" fmla="*/ 698432 w 5283866"/>
              <a:gd name="connsiteY121" fmla="*/ 398694 h 4210442"/>
              <a:gd name="connsiteX122" fmla="*/ 815067 w 5283866"/>
              <a:gd name="connsiteY122" fmla="*/ 398694 h 4210442"/>
              <a:gd name="connsiteX123" fmla="*/ 705876 w 5283866"/>
              <a:gd name="connsiteY123" fmla="*/ 370568 h 4210442"/>
              <a:gd name="connsiteX124" fmla="*/ 775360 w 5283866"/>
              <a:gd name="connsiteY124" fmla="*/ 345477 h 4210442"/>
              <a:gd name="connsiteX125" fmla="*/ 787493 w 5283866"/>
              <a:gd name="connsiteY125" fmla="*/ 315146 h 4210442"/>
              <a:gd name="connsiteX126" fmla="*/ 819202 w 5283866"/>
              <a:gd name="connsiteY126" fmla="*/ 291709 h 4210442"/>
              <a:gd name="connsiteX127" fmla="*/ 998705 w 5283866"/>
              <a:gd name="connsiteY127" fmla="*/ 303291 h 4210442"/>
              <a:gd name="connsiteX128" fmla="*/ 880139 w 5283866"/>
              <a:gd name="connsiteY128" fmla="*/ 206783 h 4210442"/>
              <a:gd name="connsiteX129" fmla="*/ 804037 w 5283866"/>
              <a:gd name="connsiteY129" fmla="*/ 190790 h 4210442"/>
              <a:gd name="connsiteX130" fmla="*/ 786666 w 5283866"/>
              <a:gd name="connsiteY130" fmla="*/ 149707 h 4210442"/>
              <a:gd name="connsiteX131" fmla="*/ 821960 w 5283866"/>
              <a:gd name="connsiteY131" fmla="*/ 140884 h 4210442"/>
              <a:gd name="connsiteX132" fmla="*/ 997325 w 5283866"/>
              <a:gd name="connsiteY132" fmla="*/ 174800 h 4210442"/>
              <a:gd name="connsiteX133" fmla="*/ 1026829 w 5283866"/>
              <a:gd name="connsiteY133" fmla="*/ 161287 h 4210442"/>
              <a:gd name="connsiteX134" fmla="*/ 696777 w 5283866"/>
              <a:gd name="connsiteY134" fmla="*/ 73604 h 4210442"/>
              <a:gd name="connsiteX135" fmla="*/ 701741 w 5283866"/>
              <a:gd name="connsiteY135" fmla="*/ 50444 h 4210442"/>
              <a:gd name="connsiteX136" fmla="*/ 992362 w 5283866"/>
              <a:gd name="connsiteY136" fmla="*/ 86289 h 4210442"/>
              <a:gd name="connsiteX137" fmla="*/ 806519 w 5283866"/>
              <a:gd name="connsiteY137" fmla="*/ 18183 h 4210442"/>
              <a:gd name="connsiteX138" fmla="*/ 839883 w 5283866"/>
              <a:gd name="connsiteY138" fmla="*/ 18 h 421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6545179" y="1472030"/>
            <a:ext cx="3978442" cy="1631950"/>
          </a:xfrm>
        </p:spPr>
        <p:txBody>
          <a:bodyPr vert="horz" lIns="91440" tIns="45720" rIns="91440" bIns="45720" rtlCol="0" anchor="b">
            <a:normAutofit/>
          </a:bodyPr>
          <a:lstStyle/>
          <a:p>
            <a:r>
              <a:rPr lang="en-US" sz="3600" i="1"/>
              <a:t>Sports</a:t>
            </a:r>
          </a:p>
        </p:txBody>
      </p:sp>
      <p:pic>
        <p:nvPicPr>
          <p:cNvPr id="14338" name="Picture 2" descr="Botswana National Olympic Committee revises Tokyo 2020 medal target">
            <a:extLst>
              <a:ext uri="{FF2B5EF4-FFF2-40B4-BE49-F238E27FC236}">
                <a16:creationId xmlns:a16="http://schemas.microsoft.com/office/drawing/2014/main" id="{6387EF4F-CBD5-C4A9-FD63-EEF2AED922D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38338" y="2089998"/>
            <a:ext cx="4015954" cy="268064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6545179" y="3243151"/>
            <a:ext cx="3978442" cy="2419711"/>
          </a:xfrm>
        </p:spPr>
        <p:txBody>
          <a:bodyPr vert="horz" lIns="91440" tIns="45720" rIns="91440" bIns="45720" rtlCol="0">
            <a:normAutofit/>
          </a:bodyPr>
          <a:lstStyle/>
          <a:p>
            <a:pPr>
              <a:lnSpc>
                <a:spcPct val="90000"/>
              </a:lnSpc>
            </a:pPr>
            <a:r>
              <a:rPr lang="en-US" sz="1600"/>
              <a:t>Cricket</a:t>
            </a:r>
          </a:p>
          <a:p>
            <a:pPr>
              <a:lnSpc>
                <a:spcPct val="90000"/>
              </a:lnSpc>
            </a:pPr>
            <a:r>
              <a:rPr lang="en-US" sz="1600"/>
              <a:t>Rugby</a:t>
            </a:r>
          </a:p>
          <a:p>
            <a:pPr>
              <a:lnSpc>
                <a:spcPct val="90000"/>
              </a:lnSpc>
            </a:pPr>
            <a:r>
              <a:rPr lang="en-US" sz="1600"/>
              <a:t>Tennis</a:t>
            </a:r>
          </a:p>
          <a:p>
            <a:pPr>
              <a:lnSpc>
                <a:spcPct val="90000"/>
              </a:lnSpc>
            </a:pPr>
            <a:r>
              <a:rPr lang="en-US" sz="1600"/>
              <a:t>Softball</a:t>
            </a:r>
          </a:p>
          <a:p>
            <a:pPr>
              <a:lnSpc>
                <a:spcPct val="90000"/>
              </a:lnSpc>
            </a:pPr>
            <a:r>
              <a:rPr lang="en-US" sz="1600"/>
              <a:t>Badminton</a:t>
            </a:r>
          </a:p>
          <a:p>
            <a:pPr>
              <a:lnSpc>
                <a:spcPct val="90000"/>
              </a:lnSpc>
            </a:pPr>
            <a:r>
              <a:rPr lang="en-US" sz="1600"/>
              <a:t>Golf</a:t>
            </a:r>
          </a:p>
          <a:p>
            <a:pPr>
              <a:lnSpc>
                <a:spcPct val="90000"/>
              </a:lnSpc>
            </a:pPr>
            <a:r>
              <a:rPr lang="en-US" sz="1600"/>
              <a:t>Track and field</a:t>
            </a:r>
          </a:p>
          <a:p>
            <a:pPr>
              <a:lnSpc>
                <a:spcPct val="90000"/>
              </a:lnSpc>
            </a:pPr>
            <a:endParaRPr lang="en-US" sz="1600"/>
          </a:p>
        </p:txBody>
      </p:sp>
    </p:spTree>
    <p:extLst>
      <p:ext uri="{BB962C8B-B14F-4D97-AF65-F5344CB8AC3E}">
        <p14:creationId xmlns:p14="http://schemas.microsoft.com/office/powerpoint/2010/main" val="29596751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7" name="Freeform: Shape 1536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5369" name="Rectangle 15368">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1" name="Freeform: Shape 15370">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Seswaa- slow cooked beef.  </a:t>
            </a:r>
          </a:p>
          <a:p>
            <a:r>
              <a:rPr lang="en-US" sz="2000"/>
              <a:t>Segwapa-  also known as biltong, a beef jerky</a:t>
            </a:r>
          </a:p>
          <a:p>
            <a:r>
              <a:rPr lang="en-US" sz="2000"/>
              <a:t>Mogatla – oxtail</a:t>
            </a:r>
          </a:p>
          <a:p>
            <a:r>
              <a:rPr lang="en-US" sz="2000"/>
              <a:t>Diphaphatha- stove top muffins (like English muffins in a way)</a:t>
            </a:r>
          </a:p>
        </p:txBody>
      </p:sp>
      <p:pic>
        <p:nvPicPr>
          <p:cNvPr id="15362" name="Picture 2" descr="Diphaphatha ">
            <a:extLst>
              <a:ext uri="{FF2B5EF4-FFF2-40B4-BE49-F238E27FC236}">
                <a16:creationId xmlns:a16="http://schemas.microsoft.com/office/drawing/2014/main" id="{0E787789-6AE5-B268-E3DA-57E5AAB110A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056646" y="1197228"/>
            <a:ext cx="4491887" cy="449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635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Leg rattles (</a:t>
            </a:r>
            <a:r>
              <a:rPr lang="en-US" dirty="0" err="1"/>
              <a:t>matlhowa</a:t>
            </a:r>
            <a:r>
              <a:rPr lang="en-US" dirty="0"/>
              <a:t>)</a:t>
            </a:r>
          </a:p>
          <a:p>
            <a:r>
              <a:rPr lang="en-US" dirty="0" err="1"/>
              <a:t>Marapo</a:t>
            </a:r>
            <a:endParaRPr lang="en-US" dirty="0"/>
          </a:p>
          <a:p>
            <a:r>
              <a:rPr lang="en-US" dirty="0" err="1"/>
              <a:t>Ngendjo</a:t>
            </a:r>
            <a:endParaRPr lang="en-US" dirty="0"/>
          </a:p>
          <a:p>
            <a:r>
              <a:rPr lang="en-US" dirty="0" err="1"/>
              <a:t>Kika</a:t>
            </a:r>
            <a:r>
              <a:rPr lang="en-US" dirty="0"/>
              <a:t>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a:hlinkClick r:id="rId2"/>
              </a:rPr>
              <a:t>https://www.youtube.com/watch?v=Nx7NzvI5Cr0</a:t>
            </a:r>
            <a:r>
              <a:rPr lang="en-US" dirty="0"/>
              <a:t> </a:t>
            </a:r>
          </a:p>
        </p:txBody>
      </p:sp>
    </p:spTree>
    <p:extLst>
      <p:ext uri="{BB962C8B-B14F-4D97-AF65-F5344CB8AC3E}">
        <p14:creationId xmlns:p14="http://schemas.microsoft.com/office/powerpoint/2010/main" val="4119637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91" name="Freeform: Shape 1639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6393" name="Rectangle 16392">
            <a:extLst>
              <a:ext uri="{FF2B5EF4-FFF2-40B4-BE49-F238E27FC236}">
                <a16:creationId xmlns:a16="http://schemas.microsoft.com/office/drawing/2014/main" id="{9720C8A5-6B45-4E4F-BA80-8A14A9F5B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395" name="Rectangle 16394">
            <a:extLst>
              <a:ext uri="{FF2B5EF4-FFF2-40B4-BE49-F238E27FC236}">
                <a16:creationId xmlns:a16="http://schemas.microsoft.com/office/drawing/2014/main" id="{C89ECBDA-51E6-4484-8F25-E777102F7D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7" name="Freeform: Shape 16396">
            <a:extLst>
              <a:ext uri="{FF2B5EF4-FFF2-40B4-BE49-F238E27FC236}">
                <a16:creationId xmlns:a16="http://schemas.microsoft.com/office/drawing/2014/main" id="{EA2AEA56-4902-4CC1-A43B-1AC27C88C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56749" y="720952"/>
            <a:ext cx="6959544" cy="5545704"/>
          </a:xfrm>
          <a:custGeom>
            <a:avLst/>
            <a:gdLst>
              <a:gd name="connsiteX0" fmla="*/ 839883 w 5283866"/>
              <a:gd name="connsiteY0" fmla="*/ 18 h 4210442"/>
              <a:gd name="connsiteX1" fmla="*/ 875727 w 5283866"/>
              <a:gd name="connsiteY1" fmla="*/ 6050 h 4210442"/>
              <a:gd name="connsiteX2" fmla="*/ 1624617 w 5283866"/>
              <a:gd name="connsiteY2" fmla="*/ 99799 h 4210442"/>
              <a:gd name="connsiteX3" fmla="*/ 2328012 w 5283866"/>
              <a:gd name="connsiteY3" fmla="*/ 148051 h 4210442"/>
              <a:gd name="connsiteX4" fmla="*/ 3177820 w 5283866"/>
              <a:gd name="connsiteY4" fmla="*/ 228566 h 4210442"/>
              <a:gd name="connsiteX5" fmla="*/ 3770646 w 5283866"/>
              <a:gd name="connsiteY5" fmla="*/ 252831 h 4210442"/>
              <a:gd name="connsiteX6" fmla="*/ 3800149 w 5283866"/>
              <a:gd name="connsiteY6" fmla="*/ 251727 h 4210442"/>
              <a:gd name="connsiteX7" fmla="*/ 4102076 w 5283866"/>
              <a:gd name="connsiteY7" fmla="*/ 288400 h 4210442"/>
              <a:gd name="connsiteX8" fmla="*/ 3904377 w 5283866"/>
              <a:gd name="connsiteY8" fmla="*/ 446120 h 4210442"/>
              <a:gd name="connsiteX9" fmla="*/ 4188933 w 5283866"/>
              <a:gd name="connsiteY9" fmla="*/ 520843 h 4210442"/>
              <a:gd name="connsiteX10" fmla="*/ 4465492 w 5283866"/>
              <a:gd name="connsiteY10" fmla="*/ 626449 h 4210442"/>
              <a:gd name="connsiteX11" fmla="*/ 4517606 w 5283866"/>
              <a:gd name="connsiteY11" fmla="*/ 670015 h 4210442"/>
              <a:gd name="connsiteX12" fmla="*/ 4948576 w 5283866"/>
              <a:gd name="connsiteY12" fmla="*/ 954847 h 4210442"/>
              <a:gd name="connsiteX13" fmla="*/ 4866132 w 5283866"/>
              <a:gd name="connsiteY13" fmla="*/ 1015233 h 4210442"/>
              <a:gd name="connsiteX14" fmla="*/ 5019164 w 5283866"/>
              <a:gd name="connsiteY14" fmla="*/ 1087474 h 4210442"/>
              <a:gd name="connsiteX15" fmla="*/ 5053630 w 5283866"/>
              <a:gd name="connsiteY15" fmla="*/ 1117806 h 4210442"/>
              <a:gd name="connsiteX16" fmla="*/ 5024404 w 5283866"/>
              <a:gd name="connsiteY16" fmla="*/ 1154202 h 4210442"/>
              <a:gd name="connsiteX17" fmla="*/ 4960984 w 5283866"/>
              <a:gd name="connsiteY17" fmla="*/ 1179569 h 4210442"/>
              <a:gd name="connsiteX18" fmla="*/ 4876887 w 5283866"/>
              <a:gd name="connsiteY18" fmla="*/ 1243814 h 4210442"/>
              <a:gd name="connsiteX19" fmla="*/ 4880195 w 5283866"/>
              <a:gd name="connsiteY19" fmla="*/ 1293998 h 4210442"/>
              <a:gd name="connsiteX20" fmla="*/ 4930104 w 5283866"/>
              <a:gd name="connsiteY20" fmla="*/ 1384991 h 4210442"/>
              <a:gd name="connsiteX21" fmla="*/ 4855103 w 5283866"/>
              <a:gd name="connsiteY21" fmla="*/ 1480119 h 4210442"/>
              <a:gd name="connsiteX22" fmla="*/ 4816500 w 5283866"/>
              <a:gd name="connsiteY22" fmla="*/ 1508242 h 4210442"/>
              <a:gd name="connsiteX23" fmla="*/ 4890949 w 5283866"/>
              <a:gd name="connsiteY23" fmla="*/ 1517893 h 4210442"/>
              <a:gd name="connsiteX24" fmla="*/ 4916868 w 5283866"/>
              <a:gd name="connsiteY24" fmla="*/ 1557599 h 4210442"/>
              <a:gd name="connsiteX25" fmla="*/ 4928448 w 5283866"/>
              <a:gd name="connsiteY25" fmla="*/ 1577453 h 4210442"/>
              <a:gd name="connsiteX26" fmla="*/ 4998760 w 5283866"/>
              <a:gd name="connsiteY26" fmla="*/ 1701809 h 4210442"/>
              <a:gd name="connsiteX27" fmla="*/ 4986903 w 5283866"/>
              <a:gd name="connsiteY27" fmla="*/ 1736550 h 4210442"/>
              <a:gd name="connsiteX28" fmla="*/ 4869716 w 5283866"/>
              <a:gd name="connsiteY28" fmla="*/ 1904472 h 4210442"/>
              <a:gd name="connsiteX29" fmla="*/ 4994348 w 5283866"/>
              <a:gd name="connsiteY29" fmla="*/ 1951346 h 4210442"/>
              <a:gd name="connsiteX30" fmla="*/ 5001792 w 5283866"/>
              <a:gd name="connsiteY30" fmla="*/ 2030756 h 4210442"/>
              <a:gd name="connsiteX31" fmla="*/ 5065212 w 5283866"/>
              <a:gd name="connsiteY31" fmla="*/ 2119543 h 4210442"/>
              <a:gd name="connsiteX32" fmla="*/ 5204732 w 5283866"/>
              <a:gd name="connsiteY32" fmla="*/ 2244450 h 4210442"/>
              <a:gd name="connsiteX33" fmla="*/ 5283866 w 5283866"/>
              <a:gd name="connsiteY33" fmla="*/ 2328272 h 4210442"/>
              <a:gd name="connsiteX34" fmla="*/ 5147380 w 5283866"/>
              <a:gd name="connsiteY34" fmla="*/ 2350606 h 4210442"/>
              <a:gd name="connsiteX35" fmla="*/ 5126148 w 5283866"/>
              <a:gd name="connsiteY35" fmla="*/ 2363566 h 4210442"/>
              <a:gd name="connsiteX36" fmla="*/ 5142417 w 5283866"/>
              <a:gd name="connsiteY36" fmla="*/ 2407682 h 4210442"/>
              <a:gd name="connsiteX37" fmla="*/ 5164200 w 5283866"/>
              <a:gd name="connsiteY37" fmla="*/ 2451526 h 4210442"/>
              <a:gd name="connsiteX38" fmla="*/ 5149034 w 5283866"/>
              <a:gd name="connsiteY38" fmla="*/ 2485992 h 4210442"/>
              <a:gd name="connsiteX39" fmla="*/ 5042601 w 5283866"/>
              <a:gd name="connsiteY39" fmla="*/ 2635164 h 4210442"/>
              <a:gd name="connsiteX40" fmla="*/ 4955194 w 5283866"/>
              <a:gd name="connsiteY40" fmla="*/ 2694445 h 4210442"/>
              <a:gd name="connsiteX41" fmla="*/ 4756116 w 5283866"/>
              <a:gd name="connsiteY41" fmla="*/ 2963836 h 4210442"/>
              <a:gd name="connsiteX42" fmla="*/ 4693523 w 5283866"/>
              <a:gd name="connsiteY42" fmla="*/ 3051244 h 4210442"/>
              <a:gd name="connsiteX43" fmla="*/ 4739848 w 5283866"/>
              <a:gd name="connsiteY43" fmla="*/ 3082125 h 4210442"/>
              <a:gd name="connsiteX44" fmla="*/ 4651060 w 5283866"/>
              <a:gd name="connsiteY44" fmla="*/ 3173670 h 4210442"/>
              <a:gd name="connsiteX45" fmla="*/ 4546556 w 5283866"/>
              <a:gd name="connsiteY45" fmla="*/ 3275413 h 4210442"/>
              <a:gd name="connsiteX46" fmla="*/ 4519261 w 5283866"/>
              <a:gd name="connsiteY46" fmla="*/ 3302437 h 4210442"/>
              <a:gd name="connsiteX47" fmla="*/ 2364961 w 5283866"/>
              <a:gd name="connsiteY47" fmla="*/ 4209597 h 4210442"/>
              <a:gd name="connsiteX48" fmla="*/ 1796951 w 5283866"/>
              <a:gd name="connsiteY48" fmla="*/ 4075867 h 4210442"/>
              <a:gd name="connsiteX49" fmla="*/ 1572227 w 5283866"/>
              <a:gd name="connsiteY49" fmla="*/ 3971917 h 4210442"/>
              <a:gd name="connsiteX50" fmla="*/ 1284364 w 5283866"/>
              <a:gd name="connsiteY50" fmla="*/ 3805097 h 4210442"/>
              <a:gd name="connsiteX51" fmla="*/ 976645 w 5283866"/>
              <a:gd name="connsiteY51" fmla="*/ 3670815 h 4210442"/>
              <a:gd name="connsiteX52" fmla="*/ 871866 w 5283866"/>
              <a:gd name="connsiteY52" fmla="*/ 3547839 h 4210442"/>
              <a:gd name="connsiteX53" fmla="*/ 835195 w 5283866"/>
              <a:gd name="connsiteY53" fmla="*/ 3513373 h 4210442"/>
              <a:gd name="connsiteX54" fmla="*/ 743375 w 5283866"/>
              <a:gd name="connsiteY54" fmla="*/ 3468427 h 4210442"/>
              <a:gd name="connsiteX55" fmla="*/ 583175 w 5283866"/>
              <a:gd name="connsiteY55" fmla="*/ 3371370 h 4210442"/>
              <a:gd name="connsiteX56" fmla="*/ 641906 w 5283866"/>
              <a:gd name="connsiteY56" fmla="*/ 3349311 h 4210442"/>
              <a:gd name="connsiteX57" fmla="*/ 810930 w 5283866"/>
              <a:gd name="connsiteY57" fmla="*/ 3408042 h 4210442"/>
              <a:gd name="connsiteX58" fmla="*/ 933908 w 5283866"/>
              <a:gd name="connsiteY58" fmla="*/ 3423758 h 4210442"/>
              <a:gd name="connsiteX59" fmla="*/ 760747 w 5283866"/>
              <a:gd name="connsiteY59" fmla="*/ 3321187 h 4210442"/>
              <a:gd name="connsiteX60" fmla="*/ 593101 w 5283866"/>
              <a:gd name="connsiteY60" fmla="*/ 3187731 h 4210442"/>
              <a:gd name="connsiteX61" fmla="*/ 722419 w 5283866"/>
              <a:gd name="connsiteY61" fmla="*/ 3213374 h 4210442"/>
              <a:gd name="connsiteX62" fmla="*/ 727934 w 5283866"/>
              <a:gd name="connsiteY62" fmla="*/ 3195451 h 4210442"/>
              <a:gd name="connsiteX63" fmla="*/ 615987 w 5283866"/>
              <a:gd name="connsiteY63" fmla="*/ 3036630 h 4210442"/>
              <a:gd name="connsiteX64" fmla="*/ 560564 w 5283866"/>
              <a:gd name="connsiteY64" fmla="*/ 2972660 h 4210442"/>
              <a:gd name="connsiteX65" fmla="*/ 311302 w 5283866"/>
              <a:gd name="connsiteY65" fmla="*/ 2779924 h 4210442"/>
              <a:gd name="connsiteX66" fmla="*/ 547882 w 5283866"/>
              <a:gd name="connsiteY66" fmla="*/ 2865952 h 4210442"/>
              <a:gd name="connsiteX67" fmla="*/ 303582 w 5283866"/>
              <a:gd name="connsiteY67" fmla="*/ 2678453 h 4210442"/>
              <a:gd name="connsiteX68" fmla="*/ 185016 w 5283866"/>
              <a:gd name="connsiteY68" fmla="*/ 2609244 h 4210442"/>
              <a:gd name="connsiteX69" fmla="*/ 154963 w 5283866"/>
              <a:gd name="connsiteY69" fmla="*/ 2568435 h 4210442"/>
              <a:gd name="connsiteX70" fmla="*/ 207627 w 5283866"/>
              <a:gd name="connsiteY70" fmla="*/ 2559612 h 4210442"/>
              <a:gd name="connsiteX71" fmla="*/ 369207 w 5283866"/>
              <a:gd name="connsiteY71" fmla="*/ 2575330 h 4210442"/>
              <a:gd name="connsiteX72" fmla="*/ 169852 w 5283866"/>
              <a:gd name="connsiteY72" fmla="*/ 2449319 h 4210442"/>
              <a:gd name="connsiteX73" fmla="*/ 319299 w 5283866"/>
              <a:gd name="connsiteY73" fmla="*/ 2468619 h 4210442"/>
              <a:gd name="connsiteX74" fmla="*/ 362313 w 5283866"/>
              <a:gd name="connsiteY74" fmla="*/ 2418988 h 4210442"/>
              <a:gd name="connsiteX75" fmla="*/ 431798 w 5283866"/>
              <a:gd name="connsiteY75" fmla="*/ 2338750 h 4210442"/>
              <a:gd name="connsiteX76" fmla="*/ 479775 w 5283866"/>
              <a:gd name="connsiteY76" fmla="*/ 2294082 h 4210442"/>
              <a:gd name="connsiteX77" fmla="*/ 499903 w 5283866"/>
              <a:gd name="connsiteY77" fmla="*/ 2153458 h 4210442"/>
              <a:gd name="connsiteX78" fmla="*/ 458544 w 5283866"/>
              <a:gd name="connsiteY78" fmla="*/ 1999599 h 4210442"/>
              <a:gd name="connsiteX79" fmla="*/ 346596 w 5283866"/>
              <a:gd name="connsiteY79" fmla="*/ 1921843 h 4210442"/>
              <a:gd name="connsiteX80" fmla="*/ 378857 w 5283866"/>
              <a:gd name="connsiteY80" fmla="*/ 1834435 h 4210442"/>
              <a:gd name="connsiteX81" fmla="*/ 617091 w 5283866"/>
              <a:gd name="connsiteY81" fmla="*/ 1887376 h 4210442"/>
              <a:gd name="connsiteX82" fmla="*/ 260568 w 5283866"/>
              <a:gd name="connsiteY82" fmla="*/ 1679198 h 4210442"/>
              <a:gd name="connsiteX83" fmla="*/ 320402 w 5283866"/>
              <a:gd name="connsiteY83" fmla="*/ 1668720 h 4210442"/>
              <a:gd name="connsiteX84" fmla="*/ 317920 w 5283866"/>
              <a:gd name="connsiteY84" fmla="*/ 1652452 h 4210442"/>
              <a:gd name="connsiteX85" fmla="*/ 321779 w 5283866"/>
              <a:gd name="connsiteY85" fmla="*/ 1552359 h 4210442"/>
              <a:gd name="connsiteX86" fmla="*/ 331707 w 5283866"/>
              <a:gd name="connsiteY86" fmla="*/ 1506313 h 4210442"/>
              <a:gd name="connsiteX87" fmla="*/ 315990 w 5283866"/>
              <a:gd name="connsiteY87" fmla="*/ 1453371 h 4210442"/>
              <a:gd name="connsiteX88" fmla="*/ 583450 w 5283866"/>
              <a:gd name="connsiteY88" fmla="*/ 1474052 h 4210442"/>
              <a:gd name="connsiteX89" fmla="*/ 699809 w 5283866"/>
              <a:gd name="connsiteY89" fmla="*/ 1461919 h 4210442"/>
              <a:gd name="connsiteX90" fmla="*/ 902750 w 5283866"/>
              <a:gd name="connsiteY90" fmla="*/ 1458612 h 4210442"/>
              <a:gd name="connsiteX91" fmla="*/ 996774 w 5283866"/>
              <a:gd name="connsiteY91" fmla="*/ 1468814 h 4210442"/>
              <a:gd name="connsiteX92" fmla="*/ 1077012 w 5283866"/>
              <a:gd name="connsiteY92" fmla="*/ 1455578 h 4210442"/>
              <a:gd name="connsiteX93" fmla="*/ 1000083 w 5283866"/>
              <a:gd name="connsiteY93" fmla="*/ 1393262 h 4210442"/>
              <a:gd name="connsiteX94" fmla="*/ 891720 w 5283866"/>
              <a:gd name="connsiteY94" fmla="*/ 1394089 h 4210442"/>
              <a:gd name="connsiteX95" fmla="*/ 814515 w 5283866"/>
              <a:gd name="connsiteY95" fmla="*/ 1353557 h 4210442"/>
              <a:gd name="connsiteX96" fmla="*/ 740895 w 5283866"/>
              <a:gd name="connsiteY96" fmla="*/ 1280211 h 4210442"/>
              <a:gd name="connsiteX97" fmla="*/ 481154 w 5283866"/>
              <a:gd name="connsiteY97" fmla="*/ 1163301 h 4210442"/>
              <a:gd name="connsiteX98" fmla="*/ 433728 w 5283866"/>
              <a:gd name="connsiteY98" fmla="*/ 1118909 h 4210442"/>
              <a:gd name="connsiteX99" fmla="*/ 1176276 w 5283866"/>
              <a:gd name="connsiteY99" fmla="*/ 1288484 h 4210442"/>
              <a:gd name="connsiteX100" fmla="*/ 946867 w 5283866"/>
              <a:gd name="connsiteY100" fmla="*/ 1217344 h 4210442"/>
              <a:gd name="connsiteX101" fmla="*/ 1102104 w 5283866"/>
              <a:gd name="connsiteY101" fmla="*/ 1230304 h 4210442"/>
              <a:gd name="connsiteX102" fmla="*/ 1188133 w 5283866"/>
              <a:gd name="connsiteY102" fmla="*/ 1182603 h 4210442"/>
              <a:gd name="connsiteX103" fmla="*/ 1187030 w 5283866"/>
              <a:gd name="connsiteY103" fmla="*/ 1169092 h 4210442"/>
              <a:gd name="connsiteX104" fmla="*/ 1123887 w 5283866"/>
              <a:gd name="connsiteY104" fmla="*/ 1124698 h 4210442"/>
              <a:gd name="connsiteX105" fmla="*/ 1086938 w 5283866"/>
              <a:gd name="connsiteY105" fmla="*/ 1096023 h 4210442"/>
              <a:gd name="connsiteX106" fmla="*/ 985744 w 5283866"/>
              <a:gd name="connsiteY106" fmla="*/ 992622 h 4210442"/>
              <a:gd name="connsiteX107" fmla="*/ 1057987 w 5283866"/>
              <a:gd name="connsiteY107" fmla="*/ 981594 h 4210442"/>
              <a:gd name="connsiteX108" fmla="*/ 1084733 w 5283866"/>
              <a:gd name="connsiteY108" fmla="*/ 960086 h 4210442"/>
              <a:gd name="connsiteX109" fmla="*/ 1064605 w 5283866"/>
              <a:gd name="connsiteY109" fmla="*/ 929756 h 4210442"/>
              <a:gd name="connsiteX110" fmla="*/ 840985 w 5283866"/>
              <a:gd name="connsiteY110" fmla="*/ 836558 h 4210442"/>
              <a:gd name="connsiteX111" fmla="*/ 823615 w 5283866"/>
              <a:gd name="connsiteY111" fmla="*/ 764315 h 4210442"/>
              <a:gd name="connsiteX112" fmla="*/ 865526 w 5283866"/>
              <a:gd name="connsiteY112" fmla="*/ 753562 h 4210442"/>
              <a:gd name="connsiteX113" fmla="*/ 914331 w 5283866"/>
              <a:gd name="connsiteY113" fmla="*/ 758525 h 4210442"/>
              <a:gd name="connsiteX114" fmla="*/ 875452 w 5283866"/>
              <a:gd name="connsiteY114" fmla="*/ 701724 h 4210442"/>
              <a:gd name="connsiteX115" fmla="*/ 717181 w 5283866"/>
              <a:gd name="connsiteY115" fmla="*/ 644371 h 4210442"/>
              <a:gd name="connsiteX116" fmla="*/ 755783 w 5283866"/>
              <a:gd name="connsiteY116" fmla="*/ 591707 h 4210442"/>
              <a:gd name="connsiteX117" fmla="*/ 0 w 5283866"/>
              <a:gd name="connsiteY117" fmla="*/ 352370 h 4210442"/>
              <a:gd name="connsiteX118" fmla="*/ 135937 w 5283866"/>
              <a:gd name="connsiteY118" fmla="*/ 349889 h 4210442"/>
              <a:gd name="connsiteX119" fmla="*/ 421595 w 5283866"/>
              <a:gd name="connsiteY119" fmla="*/ 385458 h 4210442"/>
              <a:gd name="connsiteX120" fmla="*/ 564424 w 5283866"/>
              <a:gd name="connsiteY120" fmla="*/ 379393 h 4210442"/>
              <a:gd name="connsiteX121" fmla="*/ 698432 w 5283866"/>
              <a:gd name="connsiteY121" fmla="*/ 398694 h 4210442"/>
              <a:gd name="connsiteX122" fmla="*/ 815067 w 5283866"/>
              <a:gd name="connsiteY122" fmla="*/ 398694 h 4210442"/>
              <a:gd name="connsiteX123" fmla="*/ 705876 w 5283866"/>
              <a:gd name="connsiteY123" fmla="*/ 370568 h 4210442"/>
              <a:gd name="connsiteX124" fmla="*/ 775360 w 5283866"/>
              <a:gd name="connsiteY124" fmla="*/ 345477 h 4210442"/>
              <a:gd name="connsiteX125" fmla="*/ 787493 w 5283866"/>
              <a:gd name="connsiteY125" fmla="*/ 315146 h 4210442"/>
              <a:gd name="connsiteX126" fmla="*/ 819202 w 5283866"/>
              <a:gd name="connsiteY126" fmla="*/ 291709 h 4210442"/>
              <a:gd name="connsiteX127" fmla="*/ 998705 w 5283866"/>
              <a:gd name="connsiteY127" fmla="*/ 303291 h 4210442"/>
              <a:gd name="connsiteX128" fmla="*/ 880139 w 5283866"/>
              <a:gd name="connsiteY128" fmla="*/ 206783 h 4210442"/>
              <a:gd name="connsiteX129" fmla="*/ 804037 w 5283866"/>
              <a:gd name="connsiteY129" fmla="*/ 190790 h 4210442"/>
              <a:gd name="connsiteX130" fmla="*/ 786666 w 5283866"/>
              <a:gd name="connsiteY130" fmla="*/ 149707 h 4210442"/>
              <a:gd name="connsiteX131" fmla="*/ 821960 w 5283866"/>
              <a:gd name="connsiteY131" fmla="*/ 140884 h 4210442"/>
              <a:gd name="connsiteX132" fmla="*/ 997325 w 5283866"/>
              <a:gd name="connsiteY132" fmla="*/ 174800 h 4210442"/>
              <a:gd name="connsiteX133" fmla="*/ 1026829 w 5283866"/>
              <a:gd name="connsiteY133" fmla="*/ 161287 h 4210442"/>
              <a:gd name="connsiteX134" fmla="*/ 696777 w 5283866"/>
              <a:gd name="connsiteY134" fmla="*/ 73604 h 4210442"/>
              <a:gd name="connsiteX135" fmla="*/ 701741 w 5283866"/>
              <a:gd name="connsiteY135" fmla="*/ 50444 h 4210442"/>
              <a:gd name="connsiteX136" fmla="*/ 992362 w 5283866"/>
              <a:gd name="connsiteY136" fmla="*/ 86289 h 4210442"/>
              <a:gd name="connsiteX137" fmla="*/ 806519 w 5283866"/>
              <a:gd name="connsiteY137" fmla="*/ 18183 h 4210442"/>
              <a:gd name="connsiteX138" fmla="*/ 839883 w 5283866"/>
              <a:gd name="connsiteY138" fmla="*/ 18 h 421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6545179" y="1472030"/>
            <a:ext cx="3978442" cy="1631950"/>
          </a:xfrm>
        </p:spPr>
        <p:txBody>
          <a:bodyPr vert="horz" lIns="91440" tIns="45720" rIns="91440" bIns="45720" rtlCol="0" anchor="b">
            <a:normAutofit/>
          </a:bodyPr>
          <a:lstStyle/>
          <a:p>
            <a:r>
              <a:rPr lang="en-US" sz="3600" i="1"/>
              <a:t>Art</a:t>
            </a:r>
          </a:p>
        </p:txBody>
      </p:sp>
      <p:pic>
        <p:nvPicPr>
          <p:cNvPr id="16386" name="Picture 2" descr="Traditional Art of Botswana">
            <a:extLst>
              <a:ext uri="{FF2B5EF4-FFF2-40B4-BE49-F238E27FC236}">
                <a16:creationId xmlns:a16="http://schemas.microsoft.com/office/drawing/2014/main" id="{77BD8917-7257-4AA0-6BAA-D22EE467248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38338" y="2094105"/>
            <a:ext cx="4015954" cy="267243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6545179" y="3243151"/>
            <a:ext cx="3978442" cy="2419711"/>
          </a:xfrm>
        </p:spPr>
        <p:txBody>
          <a:bodyPr vert="horz" lIns="91440" tIns="45720" rIns="91440" bIns="45720" rtlCol="0">
            <a:normAutofit/>
          </a:bodyPr>
          <a:lstStyle/>
          <a:p>
            <a:r>
              <a:rPr lang="en-US" sz="2000"/>
              <a:t>Woven baskets (Bayei and Hambukushu women in the north-west regions of the Okavango Delta)</a:t>
            </a:r>
          </a:p>
          <a:p>
            <a:r>
              <a:rPr lang="en-US" sz="2000"/>
              <a:t>Pottery</a:t>
            </a:r>
          </a:p>
          <a:p>
            <a:r>
              <a:rPr lang="en-US" sz="2000"/>
              <a:t>Bushman Art</a:t>
            </a:r>
          </a:p>
          <a:p>
            <a:endParaRPr lang="en-US" sz="2000"/>
          </a:p>
        </p:txBody>
      </p:sp>
    </p:spTree>
    <p:extLst>
      <p:ext uri="{BB962C8B-B14F-4D97-AF65-F5344CB8AC3E}">
        <p14:creationId xmlns:p14="http://schemas.microsoft.com/office/powerpoint/2010/main" val="1127945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5" name="Freeform: Shape 1741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7417" name="Rectangle 17416">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9" name="Freeform: Shape 17418">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Books inspired by Botswana: </a:t>
            </a:r>
            <a:br>
              <a:rPr lang="en-US" sz="2000"/>
            </a:br>
            <a:r>
              <a:rPr lang="en-US" sz="2000"/>
              <a:t>Precious Ramotswe Mysteries by Alexander McCall Smith</a:t>
            </a:r>
            <a:br>
              <a:rPr lang="en-US" sz="2000"/>
            </a:br>
            <a:r>
              <a:rPr lang="en-US" sz="2000"/>
              <a:t>-The Great Cake Mystery</a:t>
            </a:r>
            <a:br>
              <a:rPr lang="en-US" sz="2000"/>
            </a:br>
            <a:r>
              <a:rPr lang="en-US" sz="2000"/>
              <a:t>-The Mystery of Meerkat Hill</a:t>
            </a:r>
            <a:br>
              <a:rPr lang="en-US" sz="2000"/>
            </a:br>
            <a:r>
              <a:rPr lang="en-US" sz="2000"/>
              <a:t>-The Mystery of the Missing Lion</a:t>
            </a:r>
          </a:p>
        </p:txBody>
      </p:sp>
      <p:pic>
        <p:nvPicPr>
          <p:cNvPr id="17410" name="Picture 2" descr="Text&#10;&#10;Description automatically generated">
            <a:extLst>
              <a:ext uri="{FF2B5EF4-FFF2-40B4-BE49-F238E27FC236}">
                <a16:creationId xmlns:a16="http://schemas.microsoft.com/office/drawing/2014/main" id="{7F9FA9BE-E034-E653-E6A5-E3E21E9E6E5A}"/>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056646" y="2303356"/>
            <a:ext cx="4491887" cy="2279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311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4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8443" name="Rectangle 18442">
            <a:extLst>
              <a:ext uri="{FF2B5EF4-FFF2-40B4-BE49-F238E27FC236}">
                <a16:creationId xmlns:a16="http://schemas.microsoft.com/office/drawing/2014/main" id="{FA69AAE0-49D5-4C8B-8BA2-55898C00E0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6" name="Picture 4" descr="Property for sale in Phakalane | RE/MAX of Southern Africa">
            <a:extLst>
              <a:ext uri="{FF2B5EF4-FFF2-40B4-BE49-F238E27FC236}">
                <a16:creationId xmlns:a16="http://schemas.microsoft.com/office/drawing/2014/main" id="{7C6AA34D-0161-CF57-0E2B-4A4364C15DD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5099" r="12502"/>
          <a:stretch/>
        </p:blipFill>
        <p:spPr bwMode="auto">
          <a:xfrm>
            <a:off x="-1" y="-1"/>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343650" y="4181474"/>
            <a:ext cx="5505814" cy="1471335"/>
          </a:xfrm>
        </p:spPr>
        <p:txBody>
          <a:bodyPr vert="horz" lIns="91440" tIns="45720" rIns="91440" bIns="45720" rtlCol="0" anchor="b">
            <a:normAutofit/>
          </a:bodyPr>
          <a:lstStyle/>
          <a:p>
            <a:r>
              <a:rPr lang="en-US" sz="4400" i="1"/>
              <a:t>Homes</a:t>
            </a:r>
          </a:p>
        </p:txBody>
      </p:sp>
      <p:pic>
        <p:nvPicPr>
          <p:cNvPr id="18434" name="Picture 2" descr="Review of Traditional Tswana Housing: A Study in Four Villages in eastern  Botswana (2nd edition) | The Heritage Portal">
            <a:extLst>
              <a:ext uri="{FF2B5EF4-FFF2-40B4-BE49-F238E27FC236}">
                <a16:creationId xmlns:a16="http://schemas.microsoft.com/office/drawing/2014/main" id="{EF4B8FD9-2262-6B6A-17A7-94D1E41A89FC}"/>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12241" r="10851" b="2"/>
          <a:stretch/>
        </p:blipFill>
        <p:spPr bwMode="auto">
          <a:xfrm>
            <a:off x="7653538" y="3"/>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70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57" name="Rectangle 2056">
            <a:extLst>
              <a:ext uri="{FF2B5EF4-FFF2-40B4-BE49-F238E27FC236}">
                <a16:creationId xmlns:a16="http://schemas.microsoft.com/office/drawing/2014/main" id="{317B7366-37C8-497F-8B24-C0D854C71A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i="1"/>
              <a:t>Main Facts</a:t>
            </a:r>
          </a:p>
        </p:txBody>
      </p:sp>
      <p:pic>
        <p:nvPicPr>
          <p:cNvPr id="2050" name="Picture 2" descr="Top Ten Reasons to Visit Beautiful Botswana - Blog - Iconic Africa">
            <a:extLst>
              <a:ext uri="{FF2B5EF4-FFF2-40B4-BE49-F238E27FC236}">
                <a16:creationId xmlns:a16="http://schemas.microsoft.com/office/drawing/2014/main" id="{2A97AB81-E75D-9900-04E7-B27C7E4F624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177" r="23869" b="1"/>
          <a:stretch/>
        </p:blipFill>
        <p:spPr bwMode="auto">
          <a:xfrm>
            <a:off x="1129323" y="2013626"/>
            <a:ext cx="4488714" cy="3576825"/>
          </a:xfrm>
          <a:custGeom>
            <a:avLst/>
            <a:gdLst/>
            <a:ahLst/>
            <a:cxnLst/>
            <a:rect l="l" t="t" r="r" b="b"/>
            <a:pathLst>
              <a:path w="4488714" h="3576825">
                <a:moveTo>
                  <a:pt x="713492" y="15"/>
                </a:moveTo>
                <a:cubicBezTo>
                  <a:pt x="723739" y="278"/>
                  <a:pt x="734339" y="3967"/>
                  <a:pt x="743942" y="5139"/>
                </a:cubicBezTo>
                <a:cubicBezTo>
                  <a:pt x="955929" y="31374"/>
                  <a:pt x="1167914" y="59717"/>
                  <a:pt x="1380134" y="84780"/>
                </a:cubicBezTo>
                <a:cubicBezTo>
                  <a:pt x="1578535" y="108204"/>
                  <a:pt x="1778340" y="113591"/>
                  <a:pt x="1977677" y="125771"/>
                </a:cubicBezTo>
                <a:cubicBezTo>
                  <a:pt x="2218942" y="140529"/>
                  <a:pt x="2459740" y="161377"/>
                  <a:pt x="2699600" y="194169"/>
                </a:cubicBezTo>
                <a:cubicBezTo>
                  <a:pt x="2866144" y="217126"/>
                  <a:pt x="3034328" y="233053"/>
                  <a:pt x="3203214" y="214783"/>
                </a:cubicBezTo>
                <a:cubicBezTo>
                  <a:pt x="3211646" y="213845"/>
                  <a:pt x="3221250" y="210801"/>
                  <a:pt x="3228277" y="213845"/>
                </a:cubicBezTo>
                <a:cubicBezTo>
                  <a:pt x="3310262" y="248045"/>
                  <a:pt x="3399740" y="223449"/>
                  <a:pt x="3484768" y="244999"/>
                </a:cubicBezTo>
                <a:cubicBezTo>
                  <a:pt x="3462984" y="328154"/>
                  <a:pt x="3369523" y="321361"/>
                  <a:pt x="3316820" y="378984"/>
                </a:cubicBezTo>
                <a:cubicBezTo>
                  <a:pt x="3402785" y="401939"/>
                  <a:pt x="3480084" y="425129"/>
                  <a:pt x="3558554" y="442462"/>
                </a:cubicBezTo>
                <a:cubicBezTo>
                  <a:pt x="3641709" y="460733"/>
                  <a:pt x="3712214" y="510158"/>
                  <a:pt x="3793494" y="532176"/>
                </a:cubicBezTo>
                <a:cubicBezTo>
                  <a:pt x="3810829" y="536861"/>
                  <a:pt x="3831676" y="553257"/>
                  <a:pt x="3837766" y="569186"/>
                </a:cubicBezTo>
                <a:cubicBezTo>
                  <a:pt x="3857442" y="620719"/>
                  <a:pt x="4250260" y="765244"/>
                  <a:pt x="4203881" y="811154"/>
                </a:cubicBezTo>
                <a:cubicBezTo>
                  <a:pt x="4184673" y="830128"/>
                  <a:pt x="4159844" y="843714"/>
                  <a:pt x="4133843" y="862453"/>
                </a:cubicBezTo>
                <a:cubicBezTo>
                  <a:pt x="4172962" y="897823"/>
                  <a:pt x="4216998" y="913283"/>
                  <a:pt x="4263846" y="923823"/>
                </a:cubicBezTo>
                <a:cubicBezTo>
                  <a:pt x="4277901" y="927103"/>
                  <a:pt x="4291721" y="933661"/>
                  <a:pt x="4293126" y="949590"/>
                </a:cubicBezTo>
                <a:cubicBezTo>
                  <a:pt x="4294531" y="966220"/>
                  <a:pt x="4280242" y="972778"/>
                  <a:pt x="4268297" y="980509"/>
                </a:cubicBezTo>
                <a:cubicBezTo>
                  <a:pt x="4251666" y="991283"/>
                  <a:pt x="4235503" y="1000654"/>
                  <a:pt x="4214422" y="1002059"/>
                </a:cubicBezTo>
                <a:cubicBezTo>
                  <a:pt x="4179754" y="1004167"/>
                  <a:pt x="4163124" y="1034149"/>
                  <a:pt x="4142980" y="1056636"/>
                </a:cubicBezTo>
                <a:cubicBezTo>
                  <a:pt x="4131736" y="1069286"/>
                  <a:pt x="4126114" y="1094817"/>
                  <a:pt x="4145790" y="1099268"/>
                </a:cubicBezTo>
                <a:cubicBezTo>
                  <a:pt x="4193106" y="1110043"/>
                  <a:pt x="4189358" y="1141197"/>
                  <a:pt x="4188188" y="1176567"/>
                </a:cubicBezTo>
                <a:cubicBezTo>
                  <a:pt x="4186548" y="1220370"/>
                  <a:pt x="4158673" y="1240514"/>
                  <a:pt x="4124474" y="1257380"/>
                </a:cubicBezTo>
                <a:cubicBezTo>
                  <a:pt x="4112762" y="1263235"/>
                  <a:pt x="4096132" y="1263000"/>
                  <a:pt x="4091680" y="1281271"/>
                </a:cubicBezTo>
                <a:cubicBezTo>
                  <a:pt x="4110888" y="1298606"/>
                  <a:pt x="4134312" y="1284551"/>
                  <a:pt x="4154926" y="1289469"/>
                </a:cubicBezTo>
                <a:cubicBezTo>
                  <a:pt x="4172025" y="1293452"/>
                  <a:pt x="4200368" y="1291344"/>
                  <a:pt x="4176944" y="1323200"/>
                </a:cubicBezTo>
                <a:cubicBezTo>
                  <a:pt x="4170150" y="1332335"/>
                  <a:pt x="4178114" y="1339363"/>
                  <a:pt x="4186782" y="1340066"/>
                </a:cubicBezTo>
                <a:cubicBezTo>
                  <a:pt x="4256117" y="1347327"/>
                  <a:pt x="4224260" y="1411743"/>
                  <a:pt x="4246513" y="1445708"/>
                </a:cubicBezTo>
                <a:cubicBezTo>
                  <a:pt x="4252602" y="1455076"/>
                  <a:pt x="4246044" y="1471239"/>
                  <a:pt x="4236440" y="1475221"/>
                </a:cubicBezTo>
                <a:cubicBezTo>
                  <a:pt x="4175069" y="1501456"/>
                  <a:pt x="4166637" y="1563998"/>
                  <a:pt x="4136888" y="1617873"/>
                </a:cubicBezTo>
                <a:cubicBezTo>
                  <a:pt x="4169214" y="1639188"/>
                  <a:pt x="4207863" y="1643873"/>
                  <a:pt x="4242764" y="1657693"/>
                </a:cubicBezTo>
                <a:cubicBezTo>
                  <a:pt x="4279072" y="1672216"/>
                  <a:pt x="4279072" y="1682991"/>
                  <a:pt x="4249089" y="1725153"/>
                </a:cubicBezTo>
                <a:cubicBezTo>
                  <a:pt x="4327090" y="1734290"/>
                  <a:pt x="4327090" y="1734290"/>
                  <a:pt x="4302964" y="1800579"/>
                </a:cubicBezTo>
                <a:cubicBezTo>
                  <a:pt x="4368318" y="1806669"/>
                  <a:pt x="4411417" y="1838057"/>
                  <a:pt x="4421488" y="1906689"/>
                </a:cubicBezTo>
                <a:cubicBezTo>
                  <a:pt x="4426408" y="1939951"/>
                  <a:pt x="4455922" y="1955644"/>
                  <a:pt x="4488714" y="1977897"/>
                </a:cubicBezTo>
                <a:cubicBezTo>
                  <a:pt x="4447958" y="1999448"/>
                  <a:pt x="4420318" y="2044421"/>
                  <a:pt x="4372767" y="1996870"/>
                </a:cubicBezTo>
                <a:cubicBezTo>
                  <a:pt x="4355434" y="1979537"/>
                  <a:pt x="4357072" y="2001555"/>
                  <a:pt x="4354731" y="2007880"/>
                </a:cubicBezTo>
                <a:cubicBezTo>
                  <a:pt x="4349110" y="2023339"/>
                  <a:pt x="4360820" y="2033646"/>
                  <a:pt x="4368551" y="2045357"/>
                </a:cubicBezTo>
                <a:cubicBezTo>
                  <a:pt x="4376046" y="2057070"/>
                  <a:pt x="4384948" y="2069484"/>
                  <a:pt x="4387056" y="2082603"/>
                </a:cubicBezTo>
                <a:cubicBezTo>
                  <a:pt x="4388460" y="2091738"/>
                  <a:pt x="4381668" y="2105088"/>
                  <a:pt x="4374173" y="2111882"/>
                </a:cubicBezTo>
                <a:cubicBezTo>
                  <a:pt x="4334820" y="2147720"/>
                  <a:pt x="4358244" y="2228299"/>
                  <a:pt x="4283756" y="2238606"/>
                </a:cubicBezTo>
                <a:cubicBezTo>
                  <a:pt x="4250260" y="2243289"/>
                  <a:pt x="4234098" y="2272804"/>
                  <a:pt x="4209503" y="2288966"/>
                </a:cubicBezTo>
                <a:cubicBezTo>
                  <a:pt x="4124006" y="2345418"/>
                  <a:pt x="4066851" y="2418032"/>
                  <a:pt x="4040383" y="2517817"/>
                </a:cubicBezTo>
                <a:cubicBezTo>
                  <a:pt x="4033122" y="2545457"/>
                  <a:pt x="4005246" y="2567711"/>
                  <a:pt x="3987210" y="2592071"/>
                </a:cubicBezTo>
                <a:cubicBezTo>
                  <a:pt x="3995878" y="2609873"/>
                  <a:pt x="4043193" y="2571458"/>
                  <a:pt x="4026563" y="2618305"/>
                </a:cubicBezTo>
                <a:cubicBezTo>
                  <a:pt x="4013914" y="2653442"/>
                  <a:pt x="3981588" y="2675226"/>
                  <a:pt x="3951137" y="2696074"/>
                </a:cubicBezTo>
                <a:cubicBezTo>
                  <a:pt x="3916470" y="2719731"/>
                  <a:pt x="3878055" y="2738704"/>
                  <a:pt x="3862360" y="2782506"/>
                </a:cubicBezTo>
                <a:cubicBezTo>
                  <a:pt x="3859081" y="2791877"/>
                  <a:pt x="3848540" y="2801714"/>
                  <a:pt x="3839172" y="2805463"/>
                </a:cubicBezTo>
                <a:cubicBezTo>
                  <a:pt x="3350549" y="3576343"/>
                  <a:pt x="2147734" y="3581495"/>
                  <a:pt x="2009066" y="3576107"/>
                </a:cubicBezTo>
                <a:cubicBezTo>
                  <a:pt x="1841116" y="3569315"/>
                  <a:pt x="1682302" y="3521764"/>
                  <a:pt x="1526534" y="3462502"/>
                </a:cubicBezTo>
                <a:cubicBezTo>
                  <a:pt x="1460712" y="3437439"/>
                  <a:pt x="1399577" y="3401835"/>
                  <a:pt x="1335628" y="3374195"/>
                </a:cubicBezTo>
                <a:cubicBezTo>
                  <a:pt x="1247321" y="3336013"/>
                  <a:pt x="1179158" y="3263165"/>
                  <a:pt x="1091084" y="3232479"/>
                </a:cubicBezTo>
                <a:cubicBezTo>
                  <a:pt x="1000434" y="3200857"/>
                  <a:pt x="922901" y="3143000"/>
                  <a:pt x="829673" y="3118405"/>
                </a:cubicBezTo>
                <a:cubicBezTo>
                  <a:pt x="780484" y="3105288"/>
                  <a:pt x="732933" y="3081631"/>
                  <a:pt x="740662" y="3013935"/>
                </a:cubicBezTo>
                <a:cubicBezTo>
                  <a:pt x="742771" y="2994727"/>
                  <a:pt x="729888" y="2979034"/>
                  <a:pt x="709509" y="2984656"/>
                </a:cubicBezTo>
                <a:cubicBezTo>
                  <a:pt x="670626" y="2995196"/>
                  <a:pt x="653058" y="2967321"/>
                  <a:pt x="631507" y="2946474"/>
                </a:cubicBezTo>
                <a:cubicBezTo>
                  <a:pt x="593093" y="2909465"/>
                  <a:pt x="556552" y="2870113"/>
                  <a:pt x="495415" y="2864022"/>
                </a:cubicBezTo>
                <a:cubicBezTo>
                  <a:pt x="507126" y="2834976"/>
                  <a:pt x="527037" y="2839193"/>
                  <a:pt x="545308" y="2845283"/>
                </a:cubicBezTo>
                <a:cubicBezTo>
                  <a:pt x="593327" y="2861212"/>
                  <a:pt x="640877" y="2879248"/>
                  <a:pt x="688896" y="2895176"/>
                </a:cubicBezTo>
                <a:cubicBezTo>
                  <a:pt x="720284" y="2905483"/>
                  <a:pt x="751438" y="2920006"/>
                  <a:pt x="793367" y="2908527"/>
                </a:cubicBezTo>
                <a:cubicBezTo>
                  <a:pt x="757294" y="2849968"/>
                  <a:pt x="695923" y="2839427"/>
                  <a:pt x="646265" y="2821391"/>
                </a:cubicBezTo>
                <a:cubicBezTo>
                  <a:pt x="584192" y="2798670"/>
                  <a:pt x="547651" y="2755803"/>
                  <a:pt x="503847" y="2708019"/>
                </a:cubicBezTo>
                <a:cubicBezTo>
                  <a:pt x="549524" y="2696541"/>
                  <a:pt x="577867" y="2731678"/>
                  <a:pt x="613705" y="2729803"/>
                </a:cubicBezTo>
                <a:cubicBezTo>
                  <a:pt x="615580" y="2723714"/>
                  <a:pt x="618859" y="2714813"/>
                  <a:pt x="618390" y="2714577"/>
                </a:cubicBezTo>
                <a:cubicBezTo>
                  <a:pt x="559831" y="2688343"/>
                  <a:pt x="532425" y="2639153"/>
                  <a:pt x="523289" y="2579656"/>
                </a:cubicBezTo>
                <a:cubicBezTo>
                  <a:pt x="518605" y="2548972"/>
                  <a:pt x="497289" y="2539368"/>
                  <a:pt x="476207" y="2525313"/>
                </a:cubicBezTo>
                <a:cubicBezTo>
                  <a:pt x="402656" y="2475421"/>
                  <a:pt x="324889" y="2430213"/>
                  <a:pt x="264455" y="2361581"/>
                </a:cubicBezTo>
                <a:cubicBezTo>
                  <a:pt x="334259" y="2370716"/>
                  <a:pt x="390242" y="2415455"/>
                  <a:pt x="465433" y="2434663"/>
                </a:cubicBezTo>
                <a:cubicBezTo>
                  <a:pt x="405702" y="2359238"/>
                  <a:pt x="328402" y="2321058"/>
                  <a:pt x="257897" y="2275380"/>
                </a:cubicBezTo>
                <a:cubicBezTo>
                  <a:pt x="225806" y="2254533"/>
                  <a:pt x="196059" y="2227830"/>
                  <a:pt x="157174" y="2216586"/>
                </a:cubicBezTo>
                <a:cubicBezTo>
                  <a:pt x="143354" y="2212604"/>
                  <a:pt x="120633" y="2204172"/>
                  <a:pt x="131643" y="2181919"/>
                </a:cubicBezTo>
                <a:cubicBezTo>
                  <a:pt x="141011" y="2163415"/>
                  <a:pt x="159516" y="2169035"/>
                  <a:pt x="176382" y="2174423"/>
                </a:cubicBezTo>
                <a:cubicBezTo>
                  <a:pt x="216905" y="2187776"/>
                  <a:pt x="258834" y="2188009"/>
                  <a:pt x="313646" y="2187776"/>
                </a:cubicBezTo>
                <a:cubicBezTo>
                  <a:pt x="267735" y="2126639"/>
                  <a:pt x="183643" y="2144910"/>
                  <a:pt x="144292" y="2080728"/>
                </a:cubicBezTo>
                <a:cubicBezTo>
                  <a:pt x="193481" y="2069484"/>
                  <a:pt x="231428" y="2092674"/>
                  <a:pt x="271249" y="2097124"/>
                </a:cubicBezTo>
                <a:cubicBezTo>
                  <a:pt x="307321" y="2101106"/>
                  <a:pt x="316222" y="2090332"/>
                  <a:pt x="307790" y="2054961"/>
                </a:cubicBezTo>
                <a:cubicBezTo>
                  <a:pt x="294673" y="1999915"/>
                  <a:pt x="314349" y="1971806"/>
                  <a:pt x="366818" y="1986798"/>
                </a:cubicBezTo>
                <a:cubicBezTo>
                  <a:pt x="415539" y="2000852"/>
                  <a:pt x="420692" y="1980240"/>
                  <a:pt x="407575" y="1948852"/>
                </a:cubicBezTo>
                <a:cubicBezTo>
                  <a:pt x="388836" y="1903176"/>
                  <a:pt x="410151" y="1867805"/>
                  <a:pt x="424674" y="1829390"/>
                </a:cubicBezTo>
                <a:cubicBezTo>
                  <a:pt x="446928" y="1770831"/>
                  <a:pt x="437558" y="1742253"/>
                  <a:pt x="389539" y="1698685"/>
                </a:cubicBezTo>
                <a:cubicBezTo>
                  <a:pt x="362602" y="1674323"/>
                  <a:pt x="333557" y="1653711"/>
                  <a:pt x="294438" y="1632630"/>
                </a:cubicBezTo>
                <a:cubicBezTo>
                  <a:pt x="384620" y="1621152"/>
                  <a:pt x="289988" y="1582503"/>
                  <a:pt x="321844" y="1558376"/>
                </a:cubicBezTo>
                <a:cubicBezTo>
                  <a:pt x="385557" y="1548538"/>
                  <a:pt x="437558" y="1625368"/>
                  <a:pt x="524227" y="1603350"/>
                </a:cubicBezTo>
                <a:cubicBezTo>
                  <a:pt x="417179" y="1536825"/>
                  <a:pt x="298889" y="1515041"/>
                  <a:pt x="221356" y="1426500"/>
                </a:cubicBezTo>
                <a:cubicBezTo>
                  <a:pt x="239158" y="1406355"/>
                  <a:pt x="256960" y="1425094"/>
                  <a:pt x="272186" y="1417599"/>
                </a:cubicBezTo>
                <a:cubicBezTo>
                  <a:pt x="271717" y="1412914"/>
                  <a:pt x="272889" y="1405886"/>
                  <a:pt x="270077" y="1403779"/>
                </a:cubicBezTo>
                <a:cubicBezTo>
                  <a:pt x="212221" y="1355525"/>
                  <a:pt x="211283" y="1354355"/>
                  <a:pt x="273356" y="1318749"/>
                </a:cubicBezTo>
                <a:cubicBezTo>
                  <a:pt x="295141" y="1306335"/>
                  <a:pt x="293267" y="1295325"/>
                  <a:pt x="281790" y="1279632"/>
                </a:cubicBezTo>
                <a:cubicBezTo>
                  <a:pt x="273590" y="1268622"/>
                  <a:pt x="263753" y="1258784"/>
                  <a:pt x="268438" y="1234657"/>
                </a:cubicBezTo>
                <a:cubicBezTo>
                  <a:pt x="302402" y="1265578"/>
                  <a:pt x="466603" y="1255505"/>
                  <a:pt x="495649" y="1252226"/>
                </a:cubicBezTo>
                <a:cubicBezTo>
                  <a:pt x="528208" y="1248713"/>
                  <a:pt x="560299" y="1233721"/>
                  <a:pt x="594497" y="1241919"/>
                </a:cubicBezTo>
                <a:cubicBezTo>
                  <a:pt x="621903" y="1248479"/>
                  <a:pt x="748860" y="1311957"/>
                  <a:pt x="766898" y="1239109"/>
                </a:cubicBezTo>
                <a:cubicBezTo>
                  <a:pt x="767835" y="1235595"/>
                  <a:pt x="819132" y="1243794"/>
                  <a:pt x="846773" y="1247776"/>
                </a:cubicBezTo>
                <a:cubicBezTo>
                  <a:pt x="871134" y="1251055"/>
                  <a:pt x="898540" y="1265578"/>
                  <a:pt x="914936" y="1236532"/>
                </a:cubicBezTo>
                <a:cubicBezTo>
                  <a:pt x="924540" y="1219433"/>
                  <a:pt x="884954" y="1186405"/>
                  <a:pt x="849584" y="1183594"/>
                </a:cubicBezTo>
                <a:cubicBezTo>
                  <a:pt x="818898" y="1181017"/>
                  <a:pt x="786807" y="1177269"/>
                  <a:pt x="757528" y="1184296"/>
                </a:cubicBezTo>
                <a:cubicBezTo>
                  <a:pt x="721456" y="1192730"/>
                  <a:pt x="702014" y="1179144"/>
                  <a:pt x="691941" y="1149864"/>
                </a:cubicBezTo>
                <a:cubicBezTo>
                  <a:pt x="680698" y="1117539"/>
                  <a:pt x="659147" y="1102547"/>
                  <a:pt x="629400" y="1087555"/>
                </a:cubicBezTo>
                <a:cubicBezTo>
                  <a:pt x="557253" y="1051250"/>
                  <a:pt x="487920" y="1009321"/>
                  <a:pt x="408747" y="988239"/>
                </a:cubicBezTo>
                <a:cubicBezTo>
                  <a:pt x="393052" y="984022"/>
                  <a:pt x="375719" y="978400"/>
                  <a:pt x="368458" y="950527"/>
                </a:cubicBezTo>
                <a:cubicBezTo>
                  <a:pt x="582786" y="992220"/>
                  <a:pt x="778141" y="1100908"/>
                  <a:pt x="999262" y="1094583"/>
                </a:cubicBezTo>
                <a:cubicBezTo>
                  <a:pt x="938829" y="1060149"/>
                  <a:pt x="868792" y="1058276"/>
                  <a:pt x="804376" y="1034149"/>
                </a:cubicBezTo>
                <a:cubicBezTo>
                  <a:pt x="850053" y="1016113"/>
                  <a:pt x="892918" y="1034852"/>
                  <a:pt x="936252" y="1045159"/>
                </a:cubicBezTo>
                <a:cubicBezTo>
                  <a:pt x="972559" y="1053591"/>
                  <a:pt x="1005353" y="1054997"/>
                  <a:pt x="1009335" y="1004636"/>
                </a:cubicBezTo>
                <a:cubicBezTo>
                  <a:pt x="1007929" y="1001356"/>
                  <a:pt x="1008163" y="997141"/>
                  <a:pt x="1008398" y="993158"/>
                </a:cubicBezTo>
                <a:cubicBezTo>
                  <a:pt x="996216" y="972311"/>
                  <a:pt x="977244" y="961536"/>
                  <a:pt x="954757" y="955445"/>
                </a:cubicBezTo>
                <a:cubicBezTo>
                  <a:pt x="941171" y="951697"/>
                  <a:pt x="923135" y="946075"/>
                  <a:pt x="923368" y="931085"/>
                </a:cubicBezTo>
                <a:cubicBezTo>
                  <a:pt x="924071" y="875570"/>
                  <a:pt x="880738" y="859407"/>
                  <a:pt x="837403" y="843245"/>
                </a:cubicBezTo>
                <a:cubicBezTo>
                  <a:pt x="861530" y="815605"/>
                  <a:pt x="880503" y="835983"/>
                  <a:pt x="898774" y="833876"/>
                </a:cubicBezTo>
                <a:cubicBezTo>
                  <a:pt x="910720" y="832470"/>
                  <a:pt x="921495" y="829894"/>
                  <a:pt x="921495" y="815605"/>
                </a:cubicBezTo>
                <a:cubicBezTo>
                  <a:pt x="921729" y="803658"/>
                  <a:pt x="916107" y="790072"/>
                  <a:pt x="904396" y="789839"/>
                </a:cubicBezTo>
                <a:cubicBezTo>
                  <a:pt x="831079" y="787730"/>
                  <a:pt x="790556" y="710900"/>
                  <a:pt x="714428" y="710666"/>
                </a:cubicBezTo>
                <a:cubicBezTo>
                  <a:pt x="668986" y="710666"/>
                  <a:pt x="738086" y="667332"/>
                  <a:pt x="699672" y="649295"/>
                </a:cubicBezTo>
                <a:cubicBezTo>
                  <a:pt x="691238" y="645313"/>
                  <a:pt x="721690" y="639224"/>
                  <a:pt x="735276" y="640160"/>
                </a:cubicBezTo>
                <a:cubicBezTo>
                  <a:pt x="748627" y="641097"/>
                  <a:pt x="760573" y="652574"/>
                  <a:pt x="776736" y="644376"/>
                </a:cubicBezTo>
                <a:cubicBezTo>
                  <a:pt x="785637" y="615097"/>
                  <a:pt x="762682" y="604322"/>
                  <a:pt x="743708" y="596123"/>
                </a:cubicBezTo>
                <a:cubicBezTo>
                  <a:pt x="699905" y="577150"/>
                  <a:pt x="657274" y="554195"/>
                  <a:pt x="609255" y="547401"/>
                </a:cubicBezTo>
                <a:cubicBezTo>
                  <a:pt x="592156" y="545059"/>
                  <a:pt x="633850" y="513671"/>
                  <a:pt x="642048" y="502662"/>
                </a:cubicBezTo>
                <a:cubicBezTo>
                  <a:pt x="448801" y="386949"/>
                  <a:pt x="216437" y="392804"/>
                  <a:pt x="0" y="299342"/>
                </a:cubicBezTo>
                <a:cubicBezTo>
                  <a:pt x="47785" y="281073"/>
                  <a:pt x="82921" y="294424"/>
                  <a:pt x="115480" y="297235"/>
                </a:cubicBezTo>
                <a:cubicBezTo>
                  <a:pt x="196760" y="304261"/>
                  <a:pt x="277105" y="318784"/>
                  <a:pt x="358151" y="327451"/>
                </a:cubicBezTo>
                <a:cubicBezTo>
                  <a:pt x="397971" y="331667"/>
                  <a:pt x="434981" y="347596"/>
                  <a:pt x="479486" y="322299"/>
                </a:cubicBezTo>
                <a:cubicBezTo>
                  <a:pt x="509235" y="305433"/>
                  <a:pt x="556786" y="323703"/>
                  <a:pt x="593327" y="338695"/>
                </a:cubicBezTo>
                <a:cubicBezTo>
                  <a:pt x="623543" y="351109"/>
                  <a:pt x="652355" y="354388"/>
                  <a:pt x="692410" y="338695"/>
                </a:cubicBezTo>
                <a:cubicBezTo>
                  <a:pt x="656103" y="329091"/>
                  <a:pt x="628228" y="320659"/>
                  <a:pt x="599651" y="314802"/>
                </a:cubicBezTo>
                <a:cubicBezTo>
                  <a:pt x="576930" y="310118"/>
                  <a:pt x="631040" y="291144"/>
                  <a:pt x="658679" y="293487"/>
                </a:cubicBezTo>
                <a:cubicBezTo>
                  <a:pt x="697329" y="296766"/>
                  <a:pt x="675545" y="284586"/>
                  <a:pt x="668986" y="267720"/>
                </a:cubicBezTo>
                <a:cubicBezTo>
                  <a:pt x="661959" y="249684"/>
                  <a:pt x="682806" y="244063"/>
                  <a:pt x="695923" y="247810"/>
                </a:cubicBezTo>
                <a:cubicBezTo>
                  <a:pt x="746284" y="262568"/>
                  <a:pt x="796411" y="236567"/>
                  <a:pt x="848413" y="257649"/>
                </a:cubicBezTo>
                <a:cubicBezTo>
                  <a:pt x="835295" y="205647"/>
                  <a:pt x="806952" y="182926"/>
                  <a:pt x="747690" y="175664"/>
                </a:cubicBezTo>
                <a:cubicBezTo>
                  <a:pt x="725437" y="172854"/>
                  <a:pt x="702248" y="177070"/>
                  <a:pt x="683040" y="162078"/>
                </a:cubicBezTo>
                <a:cubicBezTo>
                  <a:pt x="672030" y="153413"/>
                  <a:pt x="659616" y="143106"/>
                  <a:pt x="668283" y="127177"/>
                </a:cubicBezTo>
                <a:cubicBezTo>
                  <a:pt x="674373" y="115933"/>
                  <a:pt x="687491" y="115933"/>
                  <a:pt x="698266" y="119682"/>
                </a:cubicBezTo>
                <a:cubicBezTo>
                  <a:pt x="746519" y="136313"/>
                  <a:pt x="796880" y="142403"/>
                  <a:pt x="847241" y="148494"/>
                </a:cubicBezTo>
                <a:cubicBezTo>
                  <a:pt x="854972" y="149430"/>
                  <a:pt x="863637" y="152476"/>
                  <a:pt x="872305" y="137015"/>
                </a:cubicBezTo>
                <a:cubicBezTo>
                  <a:pt x="778141" y="111951"/>
                  <a:pt x="688662" y="76347"/>
                  <a:pt x="591921" y="62527"/>
                </a:cubicBezTo>
                <a:cubicBezTo>
                  <a:pt x="593327" y="55969"/>
                  <a:pt x="594732" y="49410"/>
                  <a:pt x="596138" y="42852"/>
                </a:cubicBezTo>
                <a:cubicBezTo>
                  <a:pt x="671796" y="52220"/>
                  <a:pt x="747456" y="61590"/>
                  <a:pt x="843025" y="73303"/>
                </a:cubicBezTo>
                <a:cubicBezTo>
                  <a:pt x="784231" y="36058"/>
                  <a:pt x="728717" y="48473"/>
                  <a:pt x="685149" y="15446"/>
                </a:cubicBezTo>
                <a:cubicBezTo>
                  <a:pt x="693347" y="2914"/>
                  <a:pt x="703244" y="-249"/>
                  <a:pt x="713492" y="15"/>
                </a:cubicBez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6119528" y="2013625"/>
            <a:ext cx="4429939" cy="3421975"/>
          </a:xfrm>
        </p:spPr>
        <p:txBody>
          <a:bodyPr vert="horz" lIns="91440" tIns="45720" rIns="91440" bIns="45720" rtlCol="0">
            <a:normAutofit fontScale="92500" lnSpcReduction="10000"/>
          </a:bodyPr>
          <a:lstStyle/>
          <a:p>
            <a:r>
              <a:rPr lang="en-US" sz="2000" dirty="0"/>
              <a:t>Capital: Gaborone</a:t>
            </a:r>
          </a:p>
          <a:p>
            <a:r>
              <a:rPr lang="en-US" sz="2000" dirty="0"/>
              <a:t>Language: Setswana, English</a:t>
            </a:r>
          </a:p>
          <a:p>
            <a:r>
              <a:rPr lang="en-US" sz="2000" dirty="0"/>
              <a:t>Exports: Diamonds, Wire, Copper, Bovine, Gold</a:t>
            </a:r>
          </a:p>
          <a:p>
            <a:r>
              <a:rPr lang="en-US" sz="2000" dirty="0"/>
              <a:t>Fun Facts:  Best place to see Meerkats in the wild, Africa’s oldest continuous democracy,  the highest concentration of elephants.  Okavango Delta is one of the Seven Natural Wonders of Africa</a:t>
            </a:r>
          </a:p>
        </p:txBody>
      </p:sp>
    </p:spTree>
    <p:extLst>
      <p:ext uri="{BB962C8B-B14F-4D97-AF65-F5344CB8AC3E}">
        <p14:creationId xmlns:p14="http://schemas.microsoft.com/office/powerpoint/2010/main" val="375643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3" name="Freeform: Shape 1946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9465" name="Rectangle 19464">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Freeform: Shape 19466">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The New Year</a:t>
            </a:r>
          </a:p>
          <a:p>
            <a:r>
              <a:rPr lang="en-US" sz="2000"/>
              <a:t>President’s Day</a:t>
            </a:r>
          </a:p>
          <a:p>
            <a:r>
              <a:rPr lang="en-US" sz="2000"/>
              <a:t>Most significant– Christmas– typically families give each other new clothing.  </a:t>
            </a:r>
          </a:p>
          <a:p>
            <a:r>
              <a:rPr lang="en-US" sz="2000"/>
              <a:t>Boxing Day, a traditionally British practice</a:t>
            </a:r>
          </a:p>
        </p:txBody>
      </p:sp>
      <p:pic>
        <p:nvPicPr>
          <p:cNvPr id="19458" name="Picture 2" descr="Botswana Custom Christmas Ornament Personalized Botswana - Etsy">
            <a:extLst>
              <a:ext uri="{FF2B5EF4-FFF2-40B4-BE49-F238E27FC236}">
                <a16:creationId xmlns:a16="http://schemas.microsoft.com/office/drawing/2014/main" id="{A3E538E2-70B4-E7AE-2357-366B0C419F1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056646" y="1197228"/>
            <a:ext cx="4491887" cy="4491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727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020597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9" name="Freeform: Shape 2048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491" name="Rectangle 20490">
            <a:extLst>
              <a:ext uri="{FF2B5EF4-FFF2-40B4-BE49-F238E27FC236}">
                <a16:creationId xmlns:a16="http://schemas.microsoft.com/office/drawing/2014/main" id="{49752775-F02C-4C61-A592-6CEB4C47C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6513788" y="365125"/>
            <a:ext cx="4840010" cy="1720525"/>
          </a:xfrm>
        </p:spPr>
        <p:txBody>
          <a:bodyPr vert="horz" lIns="91440" tIns="45720" rIns="91440" bIns="45720" rtlCol="0" anchor="ctr">
            <a:normAutofit/>
          </a:bodyPr>
          <a:lstStyle/>
          <a:p>
            <a:r>
              <a:rPr lang="en-US" sz="4000" i="1" dirty="0"/>
              <a:t>Eswatini (Swaziland)</a:t>
            </a:r>
          </a:p>
        </p:txBody>
      </p:sp>
      <p:sp>
        <p:nvSpPr>
          <p:cNvPr id="20493" name="Freeform: Shape 20492">
            <a:extLst>
              <a:ext uri="{FF2B5EF4-FFF2-40B4-BE49-F238E27FC236}">
                <a16:creationId xmlns:a16="http://schemas.microsoft.com/office/drawing/2014/main" id="{0C5F069E-AFE6-4825-8945-46F2918A5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6116569" cy="6858000"/>
          </a:xfrm>
          <a:custGeom>
            <a:avLst/>
            <a:gdLst>
              <a:gd name="connsiteX0" fmla="*/ 0 w 6116569"/>
              <a:gd name="connsiteY0" fmla="*/ 0 h 6879321"/>
              <a:gd name="connsiteX1" fmla="*/ 2935851 w 6116569"/>
              <a:gd name="connsiteY1" fmla="*/ 0 h 6879321"/>
              <a:gd name="connsiteX2" fmla="*/ 3238280 w 6116569"/>
              <a:gd name="connsiteY2" fmla="*/ 31980 h 6879321"/>
              <a:gd name="connsiteX3" fmla="*/ 3660541 w 6116569"/>
              <a:gd name="connsiteY3" fmla="*/ 550772 h 6879321"/>
              <a:gd name="connsiteX4" fmla="*/ 3808902 w 6116569"/>
              <a:gd name="connsiteY4" fmla="*/ 589860 h 6879321"/>
              <a:gd name="connsiteX5" fmla="*/ 4413762 w 6116569"/>
              <a:gd name="connsiteY5" fmla="*/ 625393 h 6879321"/>
              <a:gd name="connsiteX6" fmla="*/ 4567830 w 6116569"/>
              <a:gd name="connsiteY6" fmla="*/ 721333 h 6879321"/>
              <a:gd name="connsiteX7" fmla="*/ 4171247 w 6116569"/>
              <a:gd name="connsiteY7" fmla="*/ 792401 h 6879321"/>
              <a:gd name="connsiteX8" fmla="*/ 4376671 w 6116569"/>
              <a:gd name="connsiteY8" fmla="*/ 842148 h 6879321"/>
              <a:gd name="connsiteX9" fmla="*/ 4527887 w 6116569"/>
              <a:gd name="connsiteY9" fmla="*/ 813722 h 6879321"/>
              <a:gd name="connsiteX10" fmla="*/ 4633452 w 6116569"/>
              <a:gd name="connsiteY10" fmla="*/ 799508 h 6879321"/>
              <a:gd name="connsiteX11" fmla="*/ 4947293 w 6116569"/>
              <a:gd name="connsiteY11" fmla="*/ 870576 h 6879321"/>
              <a:gd name="connsiteX12" fmla="*/ 5263988 w 6116569"/>
              <a:gd name="connsiteY12" fmla="*/ 820828 h 6879321"/>
              <a:gd name="connsiteX13" fmla="*/ 5249723 w 6116569"/>
              <a:gd name="connsiteY13" fmla="*/ 895449 h 6879321"/>
              <a:gd name="connsiteX14" fmla="*/ 4744723 w 6116569"/>
              <a:gd name="connsiteY14" fmla="*/ 1197485 h 6879321"/>
              <a:gd name="connsiteX15" fmla="*/ 4767548 w 6116569"/>
              <a:gd name="connsiteY15" fmla="*/ 1346727 h 6879321"/>
              <a:gd name="connsiteX16" fmla="*/ 4539299 w 6116569"/>
              <a:gd name="connsiteY16" fmla="*/ 1421348 h 6879321"/>
              <a:gd name="connsiteX17" fmla="*/ 4607773 w 6116569"/>
              <a:gd name="connsiteY17" fmla="*/ 1485309 h 6879321"/>
              <a:gd name="connsiteX18" fmla="*/ 4579242 w 6116569"/>
              <a:gd name="connsiteY18" fmla="*/ 1535055 h 6879321"/>
              <a:gd name="connsiteX19" fmla="*/ 5278255 w 6116569"/>
              <a:gd name="connsiteY19" fmla="*/ 1609676 h 6879321"/>
              <a:gd name="connsiteX20" fmla="*/ 5771843 w 6116569"/>
              <a:gd name="connsiteY20" fmla="*/ 1630997 h 6879321"/>
              <a:gd name="connsiteX21" fmla="*/ 6105656 w 6116569"/>
              <a:gd name="connsiteY21" fmla="*/ 1748257 h 6879321"/>
              <a:gd name="connsiteX22" fmla="*/ 5691955 w 6116569"/>
              <a:gd name="connsiteY22" fmla="*/ 2167555 h 6879321"/>
              <a:gd name="connsiteX23" fmla="*/ 5475118 w 6116569"/>
              <a:gd name="connsiteY23" fmla="*/ 2348776 h 6879321"/>
              <a:gd name="connsiteX24" fmla="*/ 5826051 w 6116569"/>
              <a:gd name="connsiteY24" fmla="*/ 2291922 h 6879321"/>
              <a:gd name="connsiteX25" fmla="*/ 5552153 w 6116569"/>
              <a:gd name="connsiteY25" fmla="*/ 2597513 h 6879321"/>
              <a:gd name="connsiteX26" fmla="*/ 5603508 w 6116569"/>
              <a:gd name="connsiteY26" fmla="*/ 2647260 h 6879321"/>
              <a:gd name="connsiteX27" fmla="*/ 5700515 w 6116569"/>
              <a:gd name="connsiteY27" fmla="*/ 2679240 h 6879321"/>
              <a:gd name="connsiteX28" fmla="*/ 5246870 w 6116569"/>
              <a:gd name="connsiteY28" fmla="*/ 2888889 h 6879321"/>
              <a:gd name="connsiteX29" fmla="*/ 4836022 w 6116569"/>
              <a:gd name="connsiteY29" fmla="*/ 3169605 h 6879321"/>
              <a:gd name="connsiteX30" fmla="*/ 4736163 w 6116569"/>
              <a:gd name="connsiteY30" fmla="*/ 3233565 h 6879321"/>
              <a:gd name="connsiteX31" fmla="*/ 4853141 w 6116569"/>
              <a:gd name="connsiteY31" fmla="*/ 3233565 h 6879321"/>
              <a:gd name="connsiteX32" fmla="*/ 4944440 w 6116569"/>
              <a:gd name="connsiteY32" fmla="*/ 3226459 h 6879321"/>
              <a:gd name="connsiteX33" fmla="*/ 5109921 w 6116569"/>
              <a:gd name="connsiteY33" fmla="*/ 3283313 h 6879321"/>
              <a:gd name="connsiteX34" fmla="*/ 5694809 w 6116569"/>
              <a:gd name="connsiteY34" fmla="*/ 3141178 h 6879321"/>
              <a:gd name="connsiteX35" fmla="*/ 5566419 w 6116569"/>
              <a:gd name="connsiteY35" fmla="*/ 3301079 h 6879321"/>
              <a:gd name="connsiteX36" fmla="*/ 5415203 w 6116569"/>
              <a:gd name="connsiteY36" fmla="*/ 3397020 h 6879321"/>
              <a:gd name="connsiteX37" fmla="*/ 5612068 w 6116569"/>
              <a:gd name="connsiteY37" fmla="*/ 3432554 h 6879321"/>
              <a:gd name="connsiteX38" fmla="*/ 5206927 w 6116569"/>
              <a:gd name="connsiteY38" fmla="*/ 3599562 h 6879321"/>
              <a:gd name="connsiteX39" fmla="*/ 5301079 w 6116569"/>
              <a:gd name="connsiteY39" fmla="*/ 3723930 h 6879321"/>
              <a:gd name="connsiteX40" fmla="*/ 4507915 w 6116569"/>
              <a:gd name="connsiteY40" fmla="*/ 4306683 h 6879321"/>
              <a:gd name="connsiteX41" fmla="*/ 3982942 w 6116569"/>
              <a:gd name="connsiteY41" fmla="*/ 4587399 h 6879321"/>
              <a:gd name="connsiteX42" fmla="*/ 4185513 w 6116569"/>
              <a:gd name="connsiteY42" fmla="*/ 4541205 h 6879321"/>
              <a:gd name="connsiteX43" fmla="*/ 5212633 w 6116569"/>
              <a:gd name="connsiteY43" fmla="*/ 4455924 h 6879321"/>
              <a:gd name="connsiteX44" fmla="*/ 5312492 w 6116569"/>
              <a:gd name="connsiteY44" fmla="*/ 4473691 h 6879321"/>
              <a:gd name="connsiteX45" fmla="*/ 4596361 w 6116569"/>
              <a:gd name="connsiteY45" fmla="*/ 4818368 h 6879321"/>
              <a:gd name="connsiteX46" fmla="*/ 4873113 w 6116569"/>
              <a:gd name="connsiteY46" fmla="*/ 4885882 h 6879321"/>
              <a:gd name="connsiteX47" fmla="*/ 4935881 w 6116569"/>
              <a:gd name="connsiteY47" fmla="*/ 4914309 h 6879321"/>
              <a:gd name="connsiteX48" fmla="*/ 4873113 w 6116569"/>
              <a:gd name="connsiteY48" fmla="*/ 5003143 h 6879321"/>
              <a:gd name="connsiteX49" fmla="*/ 4721898 w 6116569"/>
              <a:gd name="connsiteY49" fmla="*/ 5095530 h 6879321"/>
              <a:gd name="connsiteX50" fmla="*/ 5132745 w 6116569"/>
              <a:gd name="connsiteY50" fmla="*/ 4949842 h 6879321"/>
              <a:gd name="connsiteX51" fmla="*/ 5101362 w 6116569"/>
              <a:gd name="connsiteY51" fmla="*/ 5081317 h 6879321"/>
              <a:gd name="connsiteX52" fmla="*/ 5138452 w 6116569"/>
              <a:gd name="connsiteY52" fmla="*/ 5198578 h 6879321"/>
              <a:gd name="connsiteX53" fmla="*/ 4904497 w 6116569"/>
              <a:gd name="connsiteY53" fmla="*/ 5362033 h 6879321"/>
              <a:gd name="connsiteX54" fmla="*/ 4579242 w 6116569"/>
              <a:gd name="connsiteY54" fmla="*/ 5674729 h 6879321"/>
              <a:gd name="connsiteX55" fmla="*/ 4253988 w 6116569"/>
              <a:gd name="connsiteY55" fmla="*/ 5884379 h 6879321"/>
              <a:gd name="connsiteX56" fmla="*/ 3985795 w 6116569"/>
              <a:gd name="connsiteY56" fmla="*/ 6069153 h 6879321"/>
              <a:gd name="connsiteX57" fmla="*/ 4231163 w 6116569"/>
              <a:gd name="connsiteY57" fmla="*/ 6030066 h 6879321"/>
              <a:gd name="connsiteX58" fmla="*/ 3814609 w 6116569"/>
              <a:gd name="connsiteY58" fmla="*/ 6317889 h 6879321"/>
              <a:gd name="connsiteX59" fmla="*/ 3751840 w 6116569"/>
              <a:gd name="connsiteY59" fmla="*/ 6339209 h 6879321"/>
              <a:gd name="connsiteX60" fmla="*/ 3089919 w 6116569"/>
              <a:gd name="connsiteY60" fmla="*/ 6563071 h 6879321"/>
              <a:gd name="connsiteX61" fmla="*/ 2961529 w 6116569"/>
              <a:gd name="connsiteY61" fmla="*/ 6662566 h 6879321"/>
              <a:gd name="connsiteX62" fmla="*/ 3107038 w 6116569"/>
              <a:gd name="connsiteY62" fmla="*/ 6673226 h 6879321"/>
              <a:gd name="connsiteX63" fmla="*/ 3594919 w 6116569"/>
              <a:gd name="connsiteY63" fmla="*/ 6591499 h 6879321"/>
              <a:gd name="connsiteX64" fmla="*/ 3261106 w 6116569"/>
              <a:gd name="connsiteY64" fmla="*/ 6726527 h 6879321"/>
              <a:gd name="connsiteX65" fmla="*/ 3620597 w 6116569"/>
              <a:gd name="connsiteY65" fmla="*/ 6740740 h 6879321"/>
              <a:gd name="connsiteX66" fmla="*/ 3703337 w 6116569"/>
              <a:gd name="connsiteY66" fmla="*/ 6826020 h 6879321"/>
              <a:gd name="connsiteX67" fmla="*/ 3689072 w 6116569"/>
              <a:gd name="connsiteY67" fmla="*/ 6879321 h 6879321"/>
              <a:gd name="connsiteX68" fmla="*/ 0 w 6116569"/>
              <a:gd name="connsiteY68" fmla="*/ 6879321 h 687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484" name="Picture 4" descr="Amazon.com : Swaziland Flag Polyester 3 ft. x 5 ft. : Patio, Lawn &amp; Garden">
            <a:extLst>
              <a:ext uri="{FF2B5EF4-FFF2-40B4-BE49-F238E27FC236}">
                <a16:creationId xmlns:a16="http://schemas.microsoft.com/office/drawing/2014/main" id="{4C05321A-2DE8-F3F3-964E-9EE84254C5A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1135" y="1133522"/>
            <a:ext cx="3195204" cy="1917122"/>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Map of eSwatini (formerly Swaziland) and Satellite Image">
            <a:extLst>
              <a:ext uri="{FF2B5EF4-FFF2-40B4-BE49-F238E27FC236}">
                <a16:creationId xmlns:a16="http://schemas.microsoft.com/office/drawing/2014/main" id="{49CFBEAE-91B0-8E3F-9ADD-1B635FEFF11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74428" y="3657600"/>
            <a:ext cx="2048616" cy="2390052"/>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6513788" y="2265037"/>
            <a:ext cx="4840010" cy="3911926"/>
          </a:xfrm>
        </p:spPr>
        <p:txBody>
          <a:bodyPr vert="horz" lIns="91440" tIns="45720" rIns="91440" bIns="45720" rtlCol="0">
            <a:normAutofit/>
          </a:bodyPr>
          <a:lstStyle/>
          <a:p>
            <a:pPr indent="-228600">
              <a:buFont typeface="Arial" panose="020B0604020202020204" pitchFamily="34" charset="0"/>
              <a:buChar char="•"/>
            </a:pPr>
            <a:r>
              <a:rPr lang="en-US" sz="2000" dirty="0"/>
              <a:t>Things We Will Learn:</a:t>
            </a:r>
          </a:p>
          <a:p>
            <a:pPr indent="-228600">
              <a:buFont typeface="Arial" panose="020B0604020202020204" pitchFamily="34" charset="0"/>
              <a:buChar char="•"/>
            </a:pPr>
            <a:r>
              <a:rPr lang="en-US" sz="2000" dirty="0"/>
              <a:t>Geography</a:t>
            </a:r>
          </a:p>
          <a:p>
            <a:pPr indent="-228600">
              <a:buFont typeface="Arial" panose="020B0604020202020204" pitchFamily="34" charset="0"/>
              <a:buChar char="•"/>
            </a:pPr>
            <a:r>
              <a:rPr lang="en-US" sz="2000" dirty="0"/>
              <a:t>Language</a:t>
            </a:r>
          </a:p>
          <a:p>
            <a:pPr indent="-228600">
              <a:buFont typeface="Arial" panose="020B0604020202020204" pitchFamily="34" charset="0"/>
              <a:buChar char="•"/>
            </a:pPr>
            <a:r>
              <a:rPr lang="en-US" sz="2000" dirty="0"/>
              <a:t>Advancements for the World</a:t>
            </a:r>
          </a:p>
          <a:p>
            <a:pPr indent="-228600">
              <a:buFont typeface="Arial" panose="020B0604020202020204" pitchFamily="34" charset="0"/>
              <a:buChar char="•"/>
            </a:pPr>
            <a:r>
              <a:rPr lang="en-US" sz="2000" dirty="0"/>
              <a:t>History</a:t>
            </a:r>
          </a:p>
          <a:p>
            <a:pPr indent="-228600">
              <a:buFont typeface="Arial" panose="020B0604020202020204" pitchFamily="34" charset="0"/>
              <a:buChar char="•"/>
            </a:pPr>
            <a:r>
              <a:rPr lang="en-US" sz="2000" dirty="0"/>
              <a:t>Culture</a:t>
            </a:r>
          </a:p>
          <a:p>
            <a:pPr indent="-228600">
              <a:buFont typeface="Arial" panose="020B0604020202020204" pitchFamily="34" charset="0"/>
              <a:buChar char="•"/>
            </a:pPr>
            <a:r>
              <a:rPr lang="en-US" sz="2000" dirty="0"/>
              <a:t>Current Events</a:t>
            </a:r>
          </a:p>
          <a:p>
            <a:pPr indent="-228600">
              <a:buFont typeface="Arial" panose="020B0604020202020204" pitchFamily="34" charset="0"/>
              <a:buChar char="•"/>
            </a:pPr>
            <a:endParaRPr lang="en-US" sz="2000" dirty="0"/>
          </a:p>
        </p:txBody>
      </p:sp>
    </p:spTree>
    <p:extLst>
      <p:ext uri="{BB962C8B-B14F-4D97-AF65-F5344CB8AC3E}">
        <p14:creationId xmlns:p14="http://schemas.microsoft.com/office/powerpoint/2010/main" val="736808709"/>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Freeform: Shape 103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033" name="Rectangle 1032">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5" name="Freeform: Shape 1034">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1" y="2623381"/>
            <a:ext cx="3888528" cy="3553581"/>
          </a:xfrm>
        </p:spPr>
        <p:txBody>
          <a:bodyPr vert="horz" lIns="91440" tIns="45720" rIns="91440" bIns="45720" rtlCol="0">
            <a:normAutofit fontScale="77500" lnSpcReduction="20000"/>
          </a:bodyPr>
          <a:lstStyle/>
          <a:p>
            <a:r>
              <a:rPr lang="en-US" sz="2000" dirty="0"/>
              <a:t>Capital: Mbabane and Lobamba</a:t>
            </a:r>
          </a:p>
          <a:p>
            <a:r>
              <a:rPr lang="en-US" sz="2000" dirty="0"/>
              <a:t>Language: Swati, English </a:t>
            </a:r>
            <a:r>
              <a:rPr lang="en-US" sz="2000" dirty="0">
                <a:hlinkClick r:id="rId2"/>
              </a:rPr>
              <a:t>https://www.youtube.com/watch?v=-fuHwrECETE</a:t>
            </a:r>
            <a:r>
              <a:rPr lang="en-US" sz="2000" dirty="0"/>
              <a:t> </a:t>
            </a:r>
          </a:p>
          <a:p>
            <a:r>
              <a:rPr lang="en-US" sz="2000" dirty="0"/>
              <a:t>Exports: Sugar, Gold, Oils, Sawn Wood</a:t>
            </a:r>
          </a:p>
          <a:p>
            <a:r>
              <a:rPr lang="en-US" sz="2000" dirty="0"/>
              <a:t>Fun Facts:  The last absolute monarchy in Africa and one of the few remaining in the world. In 2018 it got it’s new name when King Mswati III renamed Swaziland to Eswatini.  </a:t>
            </a:r>
            <a:r>
              <a:rPr lang="en-US" sz="2000" dirty="0" err="1"/>
              <a:t>Sibebe</a:t>
            </a:r>
            <a:r>
              <a:rPr lang="en-US" sz="2000" dirty="0"/>
              <a:t> Rock is the world’s second largest monolith (only behind Uluru in Australia).  </a:t>
            </a:r>
          </a:p>
        </p:txBody>
      </p:sp>
      <p:pic>
        <p:nvPicPr>
          <p:cNvPr id="1026" name="Picture 2" descr="Swaziland | Waterfall, Places to travel, Beautiful places">
            <a:extLst>
              <a:ext uri="{FF2B5EF4-FFF2-40B4-BE49-F238E27FC236}">
                <a16:creationId xmlns:a16="http://schemas.microsoft.com/office/drawing/2014/main" id="{8C5EC39E-B29E-0FBA-1DF3-94144FB96A7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7426631" y="643234"/>
            <a:ext cx="3751916" cy="5599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1971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17410" name="Picture 2" descr="Eswatini | Culture, History, &amp; People | Britannica">
            <a:extLst>
              <a:ext uri="{FF2B5EF4-FFF2-40B4-BE49-F238E27FC236}">
                <a16:creationId xmlns:a16="http://schemas.microsoft.com/office/drawing/2014/main" id="{E6B77299-C79B-B2F6-8FA8-3ED1279F207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66333" y="2011363"/>
            <a:ext cx="4259334"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291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7" name="Freeform: Shape 1536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5369" name="Rectangle 15368">
            <a:extLst>
              <a:ext uri="{FF2B5EF4-FFF2-40B4-BE49-F238E27FC236}">
                <a16:creationId xmlns:a16="http://schemas.microsoft.com/office/drawing/2014/main" id="{85F55C16-BC21-49EF-A4FF-C3155BB93B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a:xfrm>
            <a:off x="6513788" y="365125"/>
            <a:ext cx="4840010" cy="1952744"/>
          </a:xfrm>
        </p:spPr>
        <p:txBody>
          <a:bodyPr vert="horz" lIns="91440" tIns="45720" rIns="91440" bIns="45720" rtlCol="0" anchor="ctr">
            <a:normAutofit/>
          </a:bodyPr>
          <a:lstStyle/>
          <a:p>
            <a:r>
              <a:rPr lang="en-US" i="1"/>
              <a:t>Country Geography</a:t>
            </a:r>
          </a:p>
        </p:txBody>
      </p:sp>
      <p:sp>
        <p:nvSpPr>
          <p:cNvPr id="15371" name="Freeform: Shape 15370">
            <a:extLst>
              <a:ext uri="{FF2B5EF4-FFF2-40B4-BE49-F238E27FC236}">
                <a16:creationId xmlns:a16="http://schemas.microsoft.com/office/drawing/2014/main" id="{0C5F069E-AFE6-4825-8945-46F2918A5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6116569" cy="6858000"/>
          </a:xfrm>
          <a:custGeom>
            <a:avLst/>
            <a:gdLst>
              <a:gd name="connsiteX0" fmla="*/ 0 w 6116569"/>
              <a:gd name="connsiteY0" fmla="*/ 0 h 6879321"/>
              <a:gd name="connsiteX1" fmla="*/ 2935851 w 6116569"/>
              <a:gd name="connsiteY1" fmla="*/ 0 h 6879321"/>
              <a:gd name="connsiteX2" fmla="*/ 3238280 w 6116569"/>
              <a:gd name="connsiteY2" fmla="*/ 31980 h 6879321"/>
              <a:gd name="connsiteX3" fmla="*/ 3660541 w 6116569"/>
              <a:gd name="connsiteY3" fmla="*/ 550772 h 6879321"/>
              <a:gd name="connsiteX4" fmla="*/ 3808902 w 6116569"/>
              <a:gd name="connsiteY4" fmla="*/ 589860 h 6879321"/>
              <a:gd name="connsiteX5" fmla="*/ 4413762 w 6116569"/>
              <a:gd name="connsiteY5" fmla="*/ 625393 h 6879321"/>
              <a:gd name="connsiteX6" fmla="*/ 4567830 w 6116569"/>
              <a:gd name="connsiteY6" fmla="*/ 721333 h 6879321"/>
              <a:gd name="connsiteX7" fmla="*/ 4171247 w 6116569"/>
              <a:gd name="connsiteY7" fmla="*/ 792401 h 6879321"/>
              <a:gd name="connsiteX8" fmla="*/ 4376671 w 6116569"/>
              <a:gd name="connsiteY8" fmla="*/ 842148 h 6879321"/>
              <a:gd name="connsiteX9" fmla="*/ 4527887 w 6116569"/>
              <a:gd name="connsiteY9" fmla="*/ 813722 h 6879321"/>
              <a:gd name="connsiteX10" fmla="*/ 4633452 w 6116569"/>
              <a:gd name="connsiteY10" fmla="*/ 799508 h 6879321"/>
              <a:gd name="connsiteX11" fmla="*/ 4947293 w 6116569"/>
              <a:gd name="connsiteY11" fmla="*/ 870576 h 6879321"/>
              <a:gd name="connsiteX12" fmla="*/ 5263988 w 6116569"/>
              <a:gd name="connsiteY12" fmla="*/ 820828 h 6879321"/>
              <a:gd name="connsiteX13" fmla="*/ 5249723 w 6116569"/>
              <a:gd name="connsiteY13" fmla="*/ 895449 h 6879321"/>
              <a:gd name="connsiteX14" fmla="*/ 4744723 w 6116569"/>
              <a:gd name="connsiteY14" fmla="*/ 1197485 h 6879321"/>
              <a:gd name="connsiteX15" fmla="*/ 4767548 w 6116569"/>
              <a:gd name="connsiteY15" fmla="*/ 1346727 h 6879321"/>
              <a:gd name="connsiteX16" fmla="*/ 4539299 w 6116569"/>
              <a:gd name="connsiteY16" fmla="*/ 1421348 h 6879321"/>
              <a:gd name="connsiteX17" fmla="*/ 4607773 w 6116569"/>
              <a:gd name="connsiteY17" fmla="*/ 1485309 h 6879321"/>
              <a:gd name="connsiteX18" fmla="*/ 4579242 w 6116569"/>
              <a:gd name="connsiteY18" fmla="*/ 1535055 h 6879321"/>
              <a:gd name="connsiteX19" fmla="*/ 5278255 w 6116569"/>
              <a:gd name="connsiteY19" fmla="*/ 1609676 h 6879321"/>
              <a:gd name="connsiteX20" fmla="*/ 5771843 w 6116569"/>
              <a:gd name="connsiteY20" fmla="*/ 1630997 h 6879321"/>
              <a:gd name="connsiteX21" fmla="*/ 6105656 w 6116569"/>
              <a:gd name="connsiteY21" fmla="*/ 1748257 h 6879321"/>
              <a:gd name="connsiteX22" fmla="*/ 5691955 w 6116569"/>
              <a:gd name="connsiteY22" fmla="*/ 2167555 h 6879321"/>
              <a:gd name="connsiteX23" fmla="*/ 5475118 w 6116569"/>
              <a:gd name="connsiteY23" fmla="*/ 2348776 h 6879321"/>
              <a:gd name="connsiteX24" fmla="*/ 5826051 w 6116569"/>
              <a:gd name="connsiteY24" fmla="*/ 2291922 h 6879321"/>
              <a:gd name="connsiteX25" fmla="*/ 5552153 w 6116569"/>
              <a:gd name="connsiteY25" fmla="*/ 2597513 h 6879321"/>
              <a:gd name="connsiteX26" fmla="*/ 5603508 w 6116569"/>
              <a:gd name="connsiteY26" fmla="*/ 2647260 h 6879321"/>
              <a:gd name="connsiteX27" fmla="*/ 5700515 w 6116569"/>
              <a:gd name="connsiteY27" fmla="*/ 2679240 h 6879321"/>
              <a:gd name="connsiteX28" fmla="*/ 5246870 w 6116569"/>
              <a:gd name="connsiteY28" fmla="*/ 2888889 h 6879321"/>
              <a:gd name="connsiteX29" fmla="*/ 4836022 w 6116569"/>
              <a:gd name="connsiteY29" fmla="*/ 3169605 h 6879321"/>
              <a:gd name="connsiteX30" fmla="*/ 4736163 w 6116569"/>
              <a:gd name="connsiteY30" fmla="*/ 3233565 h 6879321"/>
              <a:gd name="connsiteX31" fmla="*/ 4853141 w 6116569"/>
              <a:gd name="connsiteY31" fmla="*/ 3233565 h 6879321"/>
              <a:gd name="connsiteX32" fmla="*/ 4944440 w 6116569"/>
              <a:gd name="connsiteY32" fmla="*/ 3226459 h 6879321"/>
              <a:gd name="connsiteX33" fmla="*/ 5109921 w 6116569"/>
              <a:gd name="connsiteY33" fmla="*/ 3283313 h 6879321"/>
              <a:gd name="connsiteX34" fmla="*/ 5694809 w 6116569"/>
              <a:gd name="connsiteY34" fmla="*/ 3141178 h 6879321"/>
              <a:gd name="connsiteX35" fmla="*/ 5566419 w 6116569"/>
              <a:gd name="connsiteY35" fmla="*/ 3301079 h 6879321"/>
              <a:gd name="connsiteX36" fmla="*/ 5415203 w 6116569"/>
              <a:gd name="connsiteY36" fmla="*/ 3397020 h 6879321"/>
              <a:gd name="connsiteX37" fmla="*/ 5612068 w 6116569"/>
              <a:gd name="connsiteY37" fmla="*/ 3432554 h 6879321"/>
              <a:gd name="connsiteX38" fmla="*/ 5206927 w 6116569"/>
              <a:gd name="connsiteY38" fmla="*/ 3599562 h 6879321"/>
              <a:gd name="connsiteX39" fmla="*/ 5301079 w 6116569"/>
              <a:gd name="connsiteY39" fmla="*/ 3723930 h 6879321"/>
              <a:gd name="connsiteX40" fmla="*/ 4507915 w 6116569"/>
              <a:gd name="connsiteY40" fmla="*/ 4306683 h 6879321"/>
              <a:gd name="connsiteX41" fmla="*/ 3982942 w 6116569"/>
              <a:gd name="connsiteY41" fmla="*/ 4587399 h 6879321"/>
              <a:gd name="connsiteX42" fmla="*/ 4185513 w 6116569"/>
              <a:gd name="connsiteY42" fmla="*/ 4541205 h 6879321"/>
              <a:gd name="connsiteX43" fmla="*/ 5212633 w 6116569"/>
              <a:gd name="connsiteY43" fmla="*/ 4455924 h 6879321"/>
              <a:gd name="connsiteX44" fmla="*/ 5312492 w 6116569"/>
              <a:gd name="connsiteY44" fmla="*/ 4473691 h 6879321"/>
              <a:gd name="connsiteX45" fmla="*/ 4596361 w 6116569"/>
              <a:gd name="connsiteY45" fmla="*/ 4818368 h 6879321"/>
              <a:gd name="connsiteX46" fmla="*/ 4873113 w 6116569"/>
              <a:gd name="connsiteY46" fmla="*/ 4885882 h 6879321"/>
              <a:gd name="connsiteX47" fmla="*/ 4935881 w 6116569"/>
              <a:gd name="connsiteY47" fmla="*/ 4914309 h 6879321"/>
              <a:gd name="connsiteX48" fmla="*/ 4873113 w 6116569"/>
              <a:gd name="connsiteY48" fmla="*/ 5003143 h 6879321"/>
              <a:gd name="connsiteX49" fmla="*/ 4721898 w 6116569"/>
              <a:gd name="connsiteY49" fmla="*/ 5095530 h 6879321"/>
              <a:gd name="connsiteX50" fmla="*/ 5132745 w 6116569"/>
              <a:gd name="connsiteY50" fmla="*/ 4949842 h 6879321"/>
              <a:gd name="connsiteX51" fmla="*/ 5101362 w 6116569"/>
              <a:gd name="connsiteY51" fmla="*/ 5081317 h 6879321"/>
              <a:gd name="connsiteX52" fmla="*/ 5138452 w 6116569"/>
              <a:gd name="connsiteY52" fmla="*/ 5198578 h 6879321"/>
              <a:gd name="connsiteX53" fmla="*/ 4904497 w 6116569"/>
              <a:gd name="connsiteY53" fmla="*/ 5362033 h 6879321"/>
              <a:gd name="connsiteX54" fmla="*/ 4579242 w 6116569"/>
              <a:gd name="connsiteY54" fmla="*/ 5674729 h 6879321"/>
              <a:gd name="connsiteX55" fmla="*/ 4253988 w 6116569"/>
              <a:gd name="connsiteY55" fmla="*/ 5884379 h 6879321"/>
              <a:gd name="connsiteX56" fmla="*/ 3985795 w 6116569"/>
              <a:gd name="connsiteY56" fmla="*/ 6069153 h 6879321"/>
              <a:gd name="connsiteX57" fmla="*/ 4231163 w 6116569"/>
              <a:gd name="connsiteY57" fmla="*/ 6030066 h 6879321"/>
              <a:gd name="connsiteX58" fmla="*/ 3814609 w 6116569"/>
              <a:gd name="connsiteY58" fmla="*/ 6317889 h 6879321"/>
              <a:gd name="connsiteX59" fmla="*/ 3751840 w 6116569"/>
              <a:gd name="connsiteY59" fmla="*/ 6339209 h 6879321"/>
              <a:gd name="connsiteX60" fmla="*/ 3089919 w 6116569"/>
              <a:gd name="connsiteY60" fmla="*/ 6563071 h 6879321"/>
              <a:gd name="connsiteX61" fmla="*/ 2961529 w 6116569"/>
              <a:gd name="connsiteY61" fmla="*/ 6662566 h 6879321"/>
              <a:gd name="connsiteX62" fmla="*/ 3107038 w 6116569"/>
              <a:gd name="connsiteY62" fmla="*/ 6673226 h 6879321"/>
              <a:gd name="connsiteX63" fmla="*/ 3594919 w 6116569"/>
              <a:gd name="connsiteY63" fmla="*/ 6591499 h 6879321"/>
              <a:gd name="connsiteX64" fmla="*/ 3261106 w 6116569"/>
              <a:gd name="connsiteY64" fmla="*/ 6726527 h 6879321"/>
              <a:gd name="connsiteX65" fmla="*/ 3620597 w 6116569"/>
              <a:gd name="connsiteY65" fmla="*/ 6740740 h 6879321"/>
              <a:gd name="connsiteX66" fmla="*/ 3703337 w 6116569"/>
              <a:gd name="connsiteY66" fmla="*/ 6826020 h 6879321"/>
              <a:gd name="connsiteX67" fmla="*/ 3689072 w 6116569"/>
              <a:gd name="connsiteY67" fmla="*/ 6879321 h 6879321"/>
              <a:gd name="connsiteX68" fmla="*/ 0 w 6116569"/>
              <a:gd name="connsiteY68" fmla="*/ 6879321 h 687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5362" name="Picture 2" descr="Geography of Eswatini - Wikipedia">
            <a:extLst>
              <a:ext uri="{FF2B5EF4-FFF2-40B4-BE49-F238E27FC236}">
                <a16:creationId xmlns:a16="http://schemas.microsoft.com/office/drawing/2014/main" id="{F0012D57-D05E-1FFA-1A80-E4C7850F00C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1134" y="1932632"/>
            <a:ext cx="3195204" cy="316615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a:xfrm>
            <a:off x="6513788" y="2497257"/>
            <a:ext cx="4840010" cy="3679705"/>
          </a:xfrm>
        </p:spPr>
        <p:txBody>
          <a:bodyPr vert="horz" lIns="91440" tIns="45720" rIns="91440" bIns="45720" rtlCol="0">
            <a:normAutofit/>
          </a:bodyPr>
          <a:lstStyle/>
          <a:p>
            <a:r>
              <a:rPr lang="en-US" sz="2000" dirty="0">
                <a:sym typeface="Wingdings" panose="05000000000000000000" pitchFamily="2" charset="2"/>
              </a:rPr>
              <a:t>Longitude and Latitude: 26.5225S, 31.4659E</a:t>
            </a:r>
          </a:p>
          <a:p>
            <a:r>
              <a:rPr lang="en-US" sz="2000" dirty="0">
                <a:sym typeface="Wingdings" panose="05000000000000000000" pitchFamily="2" charset="2"/>
              </a:rPr>
              <a:t>Major Mountains, Rivers and Other Geographic sites: </a:t>
            </a:r>
            <a:r>
              <a:rPr lang="en-US" sz="2000" dirty="0" err="1">
                <a:sym typeface="Wingdings" panose="05000000000000000000" pitchFamily="2" charset="2"/>
              </a:rPr>
              <a:t>Emlembe</a:t>
            </a:r>
            <a:r>
              <a:rPr lang="en-US" sz="2000" dirty="0">
                <a:sym typeface="Wingdings" panose="05000000000000000000" pitchFamily="2" charset="2"/>
              </a:rPr>
              <a:t> is the highest mountain in Eswatini.  </a:t>
            </a:r>
            <a:r>
              <a:rPr lang="en-US" sz="2000" dirty="0" err="1">
                <a:sym typeface="Wingdings" panose="05000000000000000000" pitchFamily="2" charset="2"/>
              </a:rPr>
              <a:t>Lomati</a:t>
            </a:r>
            <a:r>
              <a:rPr lang="en-US" sz="2000" dirty="0">
                <a:sym typeface="Wingdings" panose="05000000000000000000" pitchFamily="2" charset="2"/>
              </a:rPr>
              <a:t> River, Komati River, </a:t>
            </a:r>
            <a:r>
              <a:rPr lang="en-US" sz="2000" dirty="0" err="1">
                <a:sym typeface="Wingdings" panose="05000000000000000000" pitchFamily="2" charset="2"/>
              </a:rPr>
              <a:t>Umbuluzi</a:t>
            </a:r>
            <a:r>
              <a:rPr lang="en-US" sz="2000" dirty="0">
                <a:sym typeface="Wingdings" panose="05000000000000000000" pitchFamily="2" charset="2"/>
              </a:rPr>
              <a:t> and Usutu.  </a:t>
            </a:r>
            <a:endParaRPr lang="en-US" sz="2000" dirty="0"/>
          </a:p>
        </p:txBody>
      </p:sp>
    </p:spTree>
    <p:extLst>
      <p:ext uri="{BB962C8B-B14F-4D97-AF65-F5344CB8AC3E}">
        <p14:creationId xmlns:p14="http://schemas.microsoft.com/office/powerpoint/2010/main" val="1487455351"/>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3" name="Rectangle 12">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D9C791E-180D-7442-2AD7-5A1BAECD492B}"/>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Sibebe Rock</a:t>
            </a:r>
          </a:p>
        </p:txBody>
      </p:sp>
      <p:sp>
        <p:nvSpPr>
          <p:cNvPr id="3" name="Content Placeholder 2">
            <a:extLst>
              <a:ext uri="{FF2B5EF4-FFF2-40B4-BE49-F238E27FC236}">
                <a16:creationId xmlns:a16="http://schemas.microsoft.com/office/drawing/2014/main" id="{929D9D68-47C0-E808-4F13-4AA2126798F1}"/>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A granite mountain, it’s the largest rock in Africa and the second largest monolith in the world.  It is in Mbabane, Eswatini.  </a:t>
            </a:r>
          </a:p>
        </p:txBody>
      </p:sp>
      <p:pic>
        <p:nvPicPr>
          <p:cNvPr id="6" name="Content Placeholder 5">
            <a:extLst>
              <a:ext uri="{FF2B5EF4-FFF2-40B4-BE49-F238E27FC236}">
                <a16:creationId xmlns:a16="http://schemas.microsoft.com/office/drawing/2014/main" id="{96F93B89-CBD1-71E5-0C1A-E46BBE9E8FAD}"/>
              </a:ext>
            </a:extLst>
          </p:cNvPr>
          <p:cNvPicPr>
            <a:picLocks noGrp="1" noChangeAspect="1"/>
          </p:cNvPicPr>
          <p:nvPr>
            <p:ph sz="half" idx="2"/>
          </p:nvPr>
        </p:nvPicPr>
        <p:blipFill>
          <a:blip r:embed="rId2"/>
          <a:stretch>
            <a:fillRect/>
          </a:stretch>
        </p:blipFill>
        <p:spPr>
          <a:xfrm>
            <a:off x="6800986" y="1679775"/>
            <a:ext cx="4747547" cy="3560660"/>
          </a:xfrm>
          <a:prstGeom prst="rect">
            <a:avLst/>
          </a:prstGeom>
        </p:spPr>
      </p:pic>
    </p:spTree>
    <p:extLst>
      <p:ext uri="{BB962C8B-B14F-4D97-AF65-F5344CB8AC3E}">
        <p14:creationId xmlns:p14="http://schemas.microsoft.com/office/powerpoint/2010/main" val="10172257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5" name="Freeform: Shape 307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3086" name="Rectangle 3080">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4D5DAC-7414-FD93-D89A-19E558FF2E4F}"/>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i="1"/>
              <a:t>Ngwenya Mine</a:t>
            </a:r>
          </a:p>
        </p:txBody>
      </p:sp>
      <p:pic>
        <p:nvPicPr>
          <p:cNvPr id="3074" name="Picture 2" descr="The Ngwenya Mine in Eswatini">
            <a:extLst>
              <a:ext uri="{FF2B5EF4-FFF2-40B4-BE49-F238E27FC236}">
                <a16:creationId xmlns:a16="http://schemas.microsoft.com/office/drawing/2014/main" id="{C01B923B-06BC-D915-F4B8-BFF772802D3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7319" r="13146" b="-1"/>
          <a:stretch/>
        </p:blipFill>
        <p:spPr bwMode="auto">
          <a:xfrm>
            <a:off x="2" y="10"/>
            <a:ext cx="611656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C9E1AAF-18F3-58E7-7CFE-13D6FE5A6E23}"/>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a:t>Considered the world’s oldest mine.  Iron ore deposits are some of the oldest geological formations in the world.</a:t>
            </a:r>
          </a:p>
        </p:txBody>
      </p:sp>
    </p:spTree>
    <p:extLst>
      <p:ext uri="{BB962C8B-B14F-4D97-AF65-F5344CB8AC3E}">
        <p14:creationId xmlns:p14="http://schemas.microsoft.com/office/powerpoint/2010/main" val="3377196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Subtropical with two main seasons.</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7982752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43" name="Freeform: Shape 1434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4345" name="Rectangle 14344">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6513788" y="365125"/>
            <a:ext cx="4840010" cy="1807305"/>
          </a:xfrm>
        </p:spPr>
        <p:txBody>
          <a:bodyPr vert="horz" lIns="91440" tIns="45720" rIns="91440" bIns="45720" rtlCol="0" anchor="ctr">
            <a:normAutofit/>
          </a:bodyPr>
          <a:lstStyle/>
          <a:p>
            <a:r>
              <a:rPr lang="en-US" i="1"/>
              <a:t>Animals</a:t>
            </a:r>
          </a:p>
        </p:txBody>
      </p:sp>
      <p:pic>
        <p:nvPicPr>
          <p:cNvPr id="14338" name="Picture 2" descr="Pedalo launches new website for The Kingdom of Eswatini">
            <a:extLst>
              <a:ext uri="{FF2B5EF4-FFF2-40B4-BE49-F238E27FC236}">
                <a16:creationId xmlns:a16="http://schemas.microsoft.com/office/drawing/2014/main" id="{12C47621-C9A4-0368-DF21-2F826DF9B86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32024" r="8442" b="-1"/>
          <a:stretch/>
        </p:blipFill>
        <p:spPr bwMode="auto">
          <a:xfrm>
            <a:off x="2" y="10"/>
            <a:ext cx="611656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6513788" y="2333297"/>
            <a:ext cx="4840010" cy="3843666"/>
          </a:xfrm>
        </p:spPr>
        <p:txBody>
          <a:bodyPr vert="horz" lIns="91440" tIns="45720" rIns="91440" bIns="45720" rtlCol="0">
            <a:normAutofit/>
          </a:bodyPr>
          <a:lstStyle/>
          <a:p>
            <a:r>
              <a:rPr lang="en-US" sz="2000"/>
              <a:t>The “Big Five Game Animals”</a:t>
            </a:r>
          </a:p>
          <a:p>
            <a:pPr lvl="1"/>
            <a:r>
              <a:rPr lang="en-US" sz="2000"/>
              <a:t>Lion</a:t>
            </a:r>
          </a:p>
          <a:p>
            <a:pPr lvl="1"/>
            <a:r>
              <a:rPr lang="en-US" sz="2000"/>
              <a:t>Leopard</a:t>
            </a:r>
          </a:p>
          <a:p>
            <a:pPr lvl="1"/>
            <a:r>
              <a:rPr lang="en-US" sz="2000"/>
              <a:t>Rhino</a:t>
            </a:r>
          </a:p>
          <a:p>
            <a:pPr lvl="1"/>
            <a:r>
              <a:rPr lang="en-US" sz="2000"/>
              <a:t>Elephant</a:t>
            </a:r>
          </a:p>
          <a:p>
            <a:pPr lvl="1"/>
            <a:r>
              <a:rPr lang="en-US" sz="2000"/>
              <a:t>Buffalo</a:t>
            </a:r>
          </a:p>
          <a:p>
            <a:pPr marL="457200" lvl="1"/>
            <a:endParaRPr lang="en-US" sz="2000"/>
          </a:p>
          <a:p>
            <a:endParaRPr lang="en-US" sz="2000"/>
          </a:p>
        </p:txBody>
      </p:sp>
    </p:spTree>
    <p:extLst>
      <p:ext uri="{BB962C8B-B14F-4D97-AF65-F5344CB8AC3E}">
        <p14:creationId xmlns:p14="http://schemas.microsoft.com/office/powerpoint/2010/main" val="194590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3081" name="Rectangle 3080">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3" name="Freeform: Shape 3082">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Country on Map</a:t>
            </a:r>
          </a:p>
        </p:txBody>
      </p:sp>
      <p:pic>
        <p:nvPicPr>
          <p:cNvPr id="3074" name="Picture 2" descr="Botswana Map and Satellite Image">
            <a:extLst>
              <a:ext uri="{FF2B5EF4-FFF2-40B4-BE49-F238E27FC236}">
                <a16:creationId xmlns:a16="http://schemas.microsoft.com/office/drawing/2014/main" id="{B2508FA6-C543-02B1-F51C-159F3AB0DC3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606253" y="2111059"/>
            <a:ext cx="4942280" cy="263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943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4105" name="Rectangle 410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Lion - Wikipedia">
            <a:extLst>
              <a:ext uri="{FF2B5EF4-FFF2-40B4-BE49-F238E27FC236}">
                <a16:creationId xmlns:a16="http://schemas.microsoft.com/office/drawing/2014/main" id="{0AB4BBB1-69EA-A991-8651-019271EFA04D}"/>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5158" b="9842"/>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4107" name="Rectangle 4106">
            <a:extLst>
              <a:ext uri="{FF2B5EF4-FFF2-40B4-BE49-F238E27FC236}">
                <a16:creationId xmlns:a16="http://schemas.microsoft.com/office/drawing/2014/main" id="{A44CD100-6267-4E62-AA64-2182A3A6A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alpha val="30000"/>
                </a:schemeClr>
              </a:gs>
              <a:gs pos="33000">
                <a:schemeClr val="bg1">
                  <a:alpha val="20000"/>
                </a:schemeClr>
              </a:gs>
              <a:gs pos="0">
                <a:schemeClr val="bg1">
                  <a:alpha val="0"/>
                </a:schemeClr>
              </a:gs>
              <a:gs pos="100000">
                <a:schemeClr val="bg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477981" y="1122362"/>
            <a:ext cx="4023360" cy="2802219"/>
          </a:xfrm>
        </p:spPr>
        <p:txBody>
          <a:bodyPr vert="horz" lIns="91440" tIns="45720" rIns="91440" bIns="45720" rtlCol="0" anchor="b">
            <a:normAutofit/>
          </a:bodyPr>
          <a:lstStyle/>
          <a:p>
            <a:r>
              <a:rPr lang="en-US" i="1"/>
              <a:t>Lion</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477980" y="3969352"/>
            <a:ext cx="4023359" cy="1208141"/>
          </a:xfrm>
        </p:spPr>
        <p:txBody>
          <a:bodyPr vert="horz" lIns="91440" tIns="45720" rIns="91440" bIns="45720" rtlCol="0">
            <a:normAutofit/>
          </a:bodyPr>
          <a:lstStyle/>
          <a:p>
            <a:r>
              <a:rPr lang="en-US" cap="all">
                <a:hlinkClick r:id="rId3"/>
              </a:rPr>
              <a:t>https://www.youtube.com/watch?v=L5YHlH0f4Uw</a:t>
            </a:r>
            <a:r>
              <a:rPr lang="en-US" cap="all"/>
              <a:t> </a:t>
            </a:r>
          </a:p>
        </p:txBody>
      </p:sp>
    </p:spTree>
    <p:extLst>
      <p:ext uri="{BB962C8B-B14F-4D97-AF65-F5344CB8AC3E}">
        <p14:creationId xmlns:p14="http://schemas.microsoft.com/office/powerpoint/2010/main" val="3759912201"/>
      </p:ext>
    </p:extLst>
  </p:cSld>
  <p:clrMapOvr>
    <a:overrideClrMapping bg1="dk1" tx1="lt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Freeform: Shape 512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5129" name="Rectangle 5128">
            <a:extLst>
              <a:ext uri="{FF2B5EF4-FFF2-40B4-BE49-F238E27FC236}">
                <a16:creationId xmlns:a16="http://schemas.microsoft.com/office/drawing/2014/main" id="{85F55C16-BC21-49EF-A4FF-C3155BB93B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6513788" y="365125"/>
            <a:ext cx="4840010" cy="1952744"/>
          </a:xfrm>
        </p:spPr>
        <p:txBody>
          <a:bodyPr vert="horz" lIns="91440" tIns="45720" rIns="91440" bIns="45720" rtlCol="0" anchor="ctr">
            <a:normAutofit/>
          </a:bodyPr>
          <a:lstStyle/>
          <a:p>
            <a:r>
              <a:rPr lang="en-US" i="1"/>
              <a:t>Plants</a:t>
            </a:r>
          </a:p>
        </p:txBody>
      </p:sp>
      <p:sp>
        <p:nvSpPr>
          <p:cNvPr id="5131" name="Freeform: Shape 5130">
            <a:extLst>
              <a:ext uri="{FF2B5EF4-FFF2-40B4-BE49-F238E27FC236}">
                <a16:creationId xmlns:a16="http://schemas.microsoft.com/office/drawing/2014/main" id="{0C5F069E-AFE6-4825-8945-46F2918A50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6116569" cy="6858000"/>
          </a:xfrm>
          <a:custGeom>
            <a:avLst/>
            <a:gdLst>
              <a:gd name="connsiteX0" fmla="*/ 0 w 6116569"/>
              <a:gd name="connsiteY0" fmla="*/ 0 h 6879321"/>
              <a:gd name="connsiteX1" fmla="*/ 2935851 w 6116569"/>
              <a:gd name="connsiteY1" fmla="*/ 0 h 6879321"/>
              <a:gd name="connsiteX2" fmla="*/ 3238280 w 6116569"/>
              <a:gd name="connsiteY2" fmla="*/ 31980 h 6879321"/>
              <a:gd name="connsiteX3" fmla="*/ 3660541 w 6116569"/>
              <a:gd name="connsiteY3" fmla="*/ 550772 h 6879321"/>
              <a:gd name="connsiteX4" fmla="*/ 3808902 w 6116569"/>
              <a:gd name="connsiteY4" fmla="*/ 589860 h 6879321"/>
              <a:gd name="connsiteX5" fmla="*/ 4413762 w 6116569"/>
              <a:gd name="connsiteY5" fmla="*/ 625393 h 6879321"/>
              <a:gd name="connsiteX6" fmla="*/ 4567830 w 6116569"/>
              <a:gd name="connsiteY6" fmla="*/ 721333 h 6879321"/>
              <a:gd name="connsiteX7" fmla="*/ 4171247 w 6116569"/>
              <a:gd name="connsiteY7" fmla="*/ 792401 h 6879321"/>
              <a:gd name="connsiteX8" fmla="*/ 4376671 w 6116569"/>
              <a:gd name="connsiteY8" fmla="*/ 842148 h 6879321"/>
              <a:gd name="connsiteX9" fmla="*/ 4527887 w 6116569"/>
              <a:gd name="connsiteY9" fmla="*/ 813722 h 6879321"/>
              <a:gd name="connsiteX10" fmla="*/ 4633452 w 6116569"/>
              <a:gd name="connsiteY10" fmla="*/ 799508 h 6879321"/>
              <a:gd name="connsiteX11" fmla="*/ 4947293 w 6116569"/>
              <a:gd name="connsiteY11" fmla="*/ 870576 h 6879321"/>
              <a:gd name="connsiteX12" fmla="*/ 5263988 w 6116569"/>
              <a:gd name="connsiteY12" fmla="*/ 820828 h 6879321"/>
              <a:gd name="connsiteX13" fmla="*/ 5249723 w 6116569"/>
              <a:gd name="connsiteY13" fmla="*/ 895449 h 6879321"/>
              <a:gd name="connsiteX14" fmla="*/ 4744723 w 6116569"/>
              <a:gd name="connsiteY14" fmla="*/ 1197485 h 6879321"/>
              <a:gd name="connsiteX15" fmla="*/ 4767548 w 6116569"/>
              <a:gd name="connsiteY15" fmla="*/ 1346727 h 6879321"/>
              <a:gd name="connsiteX16" fmla="*/ 4539299 w 6116569"/>
              <a:gd name="connsiteY16" fmla="*/ 1421348 h 6879321"/>
              <a:gd name="connsiteX17" fmla="*/ 4607773 w 6116569"/>
              <a:gd name="connsiteY17" fmla="*/ 1485309 h 6879321"/>
              <a:gd name="connsiteX18" fmla="*/ 4579242 w 6116569"/>
              <a:gd name="connsiteY18" fmla="*/ 1535055 h 6879321"/>
              <a:gd name="connsiteX19" fmla="*/ 5278255 w 6116569"/>
              <a:gd name="connsiteY19" fmla="*/ 1609676 h 6879321"/>
              <a:gd name="connsiteX20" fmla="*/ 5771843 w 6116569"/>
              <a:gd name="connsiteY20" fmla="*/ 1630997 h 6879321"/>
              <a:gd name="connsiteX21" fmla="*/ 6105656 w 6116569"/>
              <a:gd name="connsiteY21" fmla="*/ 1748257 h 6879321"/>
              <a:gd name="connsiteX22" fmla="*/ 5691955 w 6116569"/>
              <a:gd name="connsiteY22" fmla="*/ 2167555 h 6879321"/>
              <a:gd name="connsiteX23" fmla="*/ 5475118 w 6116569"/>
              <a:gd name="connsiteY23" fmla="*/ 2348776 h 6879321"/>
              <a:gd name="connsiteX24" fmla="*/ 5826051 w 6116569"/>
              <a:gd name="connsiteY24" fmla="*/ 2291922 h 6879321"/>
              <a:gd name="connsiteX25" fmla="*/ 5552153 w 6116569"/>
              <a:gd name="connsiteY25" fmla="*/ 2597513 h 6879321"/>
              <a:gd name="connsiteX26" fmla="*/ 5603508 w 6116569"/>
              <a:gd name="connsiteY26" fmla="*/ 2647260 h 6879321"/>
              <a:gd name="connsiteX27" fmla="*/ 5700515 w 6116569"/>
              <a:gd name="connsiteY27" fmla="*/ 2679240 h 6879321"/>
              <a:gd name="connsiteX28" fmla="*/ 5246870 w 6116569"/>
              <a:gd name="connsiteY28" fmla="*/ 2888889 h 6879321"/>
              <a:gd name="connsiteX29" fmla="*/ 4836022 w 6116569"/>
              <a:gd name="connsiteY29" fmla="*/ 3169605 h 6879321"/>
              <a:gd name="connsiteX30" fmla="*/ 4736163 w 6116569"/>
              <a:gd name="connsiteY30" fmla="*/ 3233565 h 6879321"/>
              <a:gd name="connsiteX31" fmla="*/ 4853141 w 6116569"/>
              <a:gd name="connsiteY31" fmla="*/ 3233565 h 6879321"/>
              <a:gd name="connsiteX32" fmla="*/ 4944440 w 6116569"/>
              <a:gd name="connsiteY32" fmla="*/ 3226459 h 6879321"/>
              <a:gd name="connsiteX33" fmla="*/ 5109921 w 6116569"/>
              <a:gd name="connsiteY33" fmla="*/ 3283313 h 6879321"/>
              <a:gd name="connsiteX34" fmla="*/ 5694809 w 6116569"/>
              <a:gd name="connsiteY34" fmla="*/ 3141178 h 6879321"/>
              <a:gd name="connsiteX35" fmla="*/ 5566419 w 6116569"/>
              <a:gd name="connsiteY35" fmla="*/ 3301079 h 6879321"/>
              <a:gd name="connsiteX36" fmla="*/ 5415203 w 6116569"/>
              <a:gd name="connsiteY36" fmla="*/ 3397020 h 6879321"/>
              <a:gd name="connsiteX37" fmla="*/ 5612068 w 6116569"/>
              <a:gd name="connsiteY37" fmla="*/ 3432554 h 6879321"/>
              <a:gd name="connsiteX38" fmla="*/ 5206927 w 6116569"/>
              <a:gd name="connsiteY38" fmla="*/ 3599562 h 6879321"/>
              <a:gd name="connsiteX39" fmla="*/ 5301079 w 6116569"/>
              <a:gd name="connsiteY39" fmla="*/ 3723930 h 6879321"/>
              <a:gd name="connsiteX40" fmla="*/ 4507915 w 6116569"/>
              <a:gd name="connsiteY40" fmla="*/ 4306683 h 6879321"/>
              <a:gd name="connsiteX41" fmla="*/ 3982942 w 6116569"/>
              <a:gd name="connsiteY41" fmla="*/ 4587399 h 6879321"/>
              <a:gd name="connsiteX42" fmla="*/ 4185513 w 6116569"/>
              <a:gd name="connsiteY42" fmla="*/ 4541205 h 6879321"/>
              <a:gd name="connsiteX43" fmla="*/ 5212633 w 6116569"/>
              <a:gd name="connsiteY43" fmla="*/ 4455924 h 6879321"/>
              <a:gd name="connsiteX44" fmla="*/ 5312492 w 6116569"/>
              <a:gd name="connsiteY44" fmla="*/ 4473691 h 6879321"/>
              <a:gd name="connsiteX45" fmla="*/ 4596361 w 6116569"/>
              <a:gd name="connsiteY45" fmla="*/ 4818368 h 6879321"/>
              <a:gd name="connsiteX46" fmla="*/ 4873113 w 6116569"/>
              <a:gd name="connsiteY46" fmla="*/ 4885882 h 6879321"/>
              <a:gd name="connsiteX47" fmla="*/ 4935881 w 6116569"/>
              <a:gd name="connsiteY47" fmla="*/ 4914309 h 6879321"/>
              <a:gd name="connsiteX48" fmla="*/ 4873113 w 6116569"/>
              <a:gd name="connsiteY48" fmla="*/ 5003143 h 6879321"/>
              <a:gd name="connsiteX49" fmla="*/ 4721898 w 6116569"/>
              <a:gd name="connsiteY49" fmla="*/ 5095530 h 6879321"/>
              <a:gd name="connsiteX50" fmla="*/ 5132745 w 6116569"/>
              <a:gd name="connsiteY50" fmla="*/ 4949842 h 6879321"/>
              <a:gd name="connsiteX51" fmla="*/ 5101362 w 6116569"/>
              <a:gd name="connsiteY51" fmla="*/ 5081317 h 6879321"/>
              <a:gd name="connsiteX52" fmla="*/ 5138452 w 6116569"/>
              <a:gd name="connsiteY52" fmla="*/ 5198578 h 6879321"/>
              <a:gd name="connsiteX53" fmla="*/ 4904497 w 6116569"/>
              <a:gd name="connsiteY53" fmla="*/ 5362033 h 6879321"/>
              <a:gd name="connsiteX54" fmla="*/ 4579242 w 6116569"/>
              <a:gd name="connsiteY54" fmla="*/ 5674729 h 6879321"/>
              <a:gd name="connsiteX55" fmla="*/ 4253988 w 6116569"/>
              <a:gd name="connsiteY55" fmla="*/ 5884379 h 6879321"/>
              <a:gd name="connsiteX56" fmla="*/ 3985795 w 6116569"/>
              <a:gd name="connsiteY56" fmla="*/ 6069153 h 6879321"/>
              <a:gd name="connsiteX57" fmla="*/ 4231163 w 6116569"/>
              <a:gd name="connsiteY57" fmla="*/ 6030066 h 6879321"/>
              <a:gd name="connsiteX58" fmla="*/ 3814609 w 6116569"/>
              <a:gd name="connsiteY58" fmla="*/ 6317889 h 6879321"/>
              <a:gd name="connsiteX59" fmla="*/ 3751840 w 6116569"/>
              <a:gd name="connsiteY59" fmla="*/ 6339209 h 6879321"/>
              <a:gd name="connsiteX60" fmla="*/ 3089919 w 6116569"/>
              <a:gd name="connsiteY60" fmla="*/ 6563071 h 6879321"/>
              <a:gd name="connsiteX61" fmla="*/ 2961529 w 6116569"/>
              <a:gd name="connsiteY61" fmla="*/ 6662566 h 6879321"/>
              <a:gd name="connsiteX62" fmla="*/ 3107038 w 6116569"/>
              <a:gd name="connsiteY62" fmla="*/ 6673226 h 6879321"/>
              <a:gd name="connsiteX63" fmla="*/ 3594919 w 6116569"/>
              <a:gd name="connsiteY63" fmla="*/ 6591499 h 6879321"/>
              <a:gd name="connsiteX64" fmla="*/ 3261106 w 6116569"/>
              <a:gd name="connsiteY64" fmla="*/ 6726527 h 6879321"/>
              <a:gd name="connsiteX65" fmla="*/ 3620597 w 6116569"/>
              <a:gd name="connsiteY65" fmla="*/ 6740740 h 6879321"/>
              <a:gd name="connsiteX66" fmla="*/ 3703337 w 6116569"/>
              <a:gd name="connsiteY66" fmla="*/ 6826020 h 6879321"/>
              <a:gd name="connsiteX67" fmla="*/ 3689072 w 6116569"/>
              <a:gd name="connsiteY67" fmla="*/ 6879321 h 6879321"/>
              <a:gd name="connsiteX68" fmla="*/ 0 w 6116569"/>
              <a:gd name="connsiteY68" fmla="*/ 6879321 h 687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122" name="Picture 2" descr="Eswatini · iNaturalist">
            <a:extLst>
              <a:ext uri="{FF2B5EF4-FFF2-40B4-BE49-F238E27FC236}">
                <a16:creationId xmlns:a16="http://schemas.microsoft.com/office/drawing/2014/main" id="{21EB704F-C1F9-61CF-4776-C605E9077A9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01134" y="2317508"/>
            <a:ext cx="3195204" cy="239640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6513788" y="2497257"/>
            <a:ext cx="4840010" cy="3679705"/>
          </a:xfrm>
        </p:spPr>
        <p:txBody>
          <a:bodyPr vert="horz" lIns="91440" tIns="45720" rIns="91440" bIns="45720" rtlCol="0">
            <a:normAutofit/>
          </a:bodyPr>
          <a:lstStyle/>
          <a:p>
            <a:r>
              <a:rPr lang="en-US" sz="2000"/>
              <a:t>Common Lantana</a:t>
            </a:r>
          </a:p>
          <a:p>
            <a:r>
              <a:rPr lang="en-US" sz="2000"/>
              <a:t>Mysore Thorn</a:t>
            </a:r>
          </a:p>
          <a:p>
            <a:r>
              <a:rPr lang="en-US" sz="2000"/>
              <a:t>Mountain Aloe</a:t>
            </a:r>
          </a:p>
          <a:p>
            <a:r>
              <a:rPr lang="en-US" sz="2000"/>
              <a:t>Queen-of-the-Night</a:t>
            </a:r>
          </a:p>
        </p:txBody>
      </p:sp>
    </p:spTree>
    <p:extLst>
      <p:ext uri="{BB962C8B-B14F-4D97-AF65-F5344CB8AC3E}">
        <p14:creationId xmlns:p14="http://schemas.microsoft.com/office/powerpoint/2010/main" val="1917676813"/>
      </p:ext>
    </p:extLst>
  </p:cSld>
  <p:clrMapOvr>
    <a:overrideClrMapping bg1="dk1" tx1="lt1" bg2="dk2" tx2="lt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lnSpcReduction="10000"/>
          </a:bodyPr>
          <a:lstStyle/>
          <a:p>
            <a:r>
              <a:rPr lang="en-US" dirty="0"/>
              <a:t>The people, The Swazis, migrated from Mozambique after being kicked out of the south by the Zulu tribes. </a:t>
            </a:r>
          </a:p>
          <a:p>
            <a:r>
              <a:rPr lang="en-US" dirty="0"/>
              <a:t>In the 1840s, Mswati II the king asked the British for help against the Zulu tribes who were now raiding their new land.  </a:t>
            </a:r>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lnSpcReduction="10000"/>
          </a:bodyPr>
          <a:lstStyle/>
          <a:p>
            <a:r>
              <a:rPr lang="en-US" dirty="0"/>
              <a:t>It went under British control in 1902 until 1968 when it became independent again.  </a:t>
            </a:r>
          </a:p>
        </p:txBody>
      </p:sp>
    </p:spTree>
    <p:extLst>
      <p:ext uri="{BB962C8B-B14F-4D97-AF65-F5344CB8AC3E}">
        <p14:creationId xmlns:p14="http://schemas.microsoft.com/office/powerpoint/2010/main" val="13242549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875BB-55FA-18CE-78ED-B5BA3A46DFE7}"/>
              </a:ext>
            </a:extLst>
          </p:cNvPr>
          <p:cNvSpPr>
            <a:spLocks noGrp="1"/>
          </p:cNvSpPr>
          <p:nvPr>
            <p:ph type="title"/>
          </p:nvPr>
        </p:nvSpPr>
        <p:spPr/>
        <p:txBody>
          <a:bodyPr/>
          <a:lstStyle/>
          <a:p>
            <a:r>
              <a:rPr lang="en-US" dirty="0"/>
              <a:t>King </a:t>
            </a:r>
            <a:r>
              <a:rPr lang="en-US" dirty="0" err="1"/>
              <a:t>Sobhuza</a:t>
            </a:r>
            <a:r>
              <a:rPr lang="en-US" dirty="0"/>
              <a:t> II</a:t>
            </a:r>
          </a:p>
        </p:txBody>
      </p:sp>
      <p:sp>
        <p:nvSpPr>
          <p:cNvPr id="3" name="Content Placeholder 2">
            <a:extLst>
              <a:ext uri="{FF2B5EF4-FFF2-40B4-BE49-F238E27FC236}">
                <a16:creationId xmlns:a16="http://schemas.microsoft.com/office/drawing/2014/main" id="{41F6186B-6D91-AE0B-EBC1-5E1A4BE543C5}"/>
              </a:ext>
            </a:extLst>
          </p:cNvPr>
          <p:cNvSpPr>
            <a:spLocks noGrp="1"/>
          </p:cNvSpPr>
          <p:nvPr>
            <p:ph sz="half" idx="1"/>
          </p:nvPr>
        </p:nvSpPr>
        <p:spPr/>
        <p:txBody>
          <a:bodyPr>
            <a:normAutofit lnSpcReduction="10000"/>
          </a:bodyPr>
          <a:lstStyle/>
          <a:p>
            <a:r>
              <a:rPr lang="en-US" dirty="0"/>
              <a:t>Fun fact:  He reigned from 1899 to 1982 and was the longest-reigning monarch in world history (82 years, 253 days!)</a:t>
            </a:r>
          </a:p>
          <a:p>
            <a:r>
              <a:rPr lang="en-US" dirty="0"/>
              <a:t>During his reign, the country goes through many constitutions and parliament comes and goes.  </a:t>
            </a:r>
          </a:p>
        </p:txBody>
      </p:sp>
      <p:sp>
        <p:nvSpPr>
          <p:cNvPr id="4" name="Content Placeholder 3">
            <a:extLst>
              <a:ext uri="{FF2B5EF4-FFF2-40B4-BE49-F238E27FC236}">
                <a16:creationId xmlns:a16="http://schemas.microsoft.com/office/drawing/2014/main" id="{F57D931B-4858-1515-EBAC-B97FA5491976}"/>
              </a:ext>
            </a:extLst>
          </p:cNvPr>
          <p:cNvSpPr>
            <a:spLocks noGrp="1"/>
          </p:cNvSpPr>
          <p:nvPr>
            <p:ph sz="half" idx="2"/>
          </p:nvPr>
        </p:nvSpPr>
        <p:spPr/>
        <p:txBody>
          <a:bodyPr>
            <a:normAutofit lnSpcReduction="10000"/>
          </a:bodyPr>
          <a:lstStyle/>
          <a:p>
            <a:r>
              <a:rPr lang="en-US" dirty="0"/>
              <a:t>Queen Mother </a:t>
            </a:r>
            <a:r>
              <a:rPr lang="en-US" dirty="0" err="1"/>
              <a:t>Dzeliwe</a:t>
            </a:r>
            <a:r>
              <a:rPr lang="en-US" dirty="0"/>
              <a:t> (King </a:t>
            </a:r>
            <a:r>
              <a:rPr lang="en-US" dirty="0" err="1"/>
              <a:t>Sobhuza’s</a:t>
            </a:r>
            <a:r>
              <a:rPr lang="en-US" dirty="0"/>
              <a:t> mother) becomes regent at his death in 1982 until Prince </a:t>
            </a:r>
            <a:r>
              <a:rPr lang="en-US" dirty="0" err="1"/>
              <a:t>Makhosetive</a:t>
            </a:r>
            <a:r>
              <a:rPr lang="en-US" dirty="0"/>
              <a:t> reaches age 21.  </a:t>
            </a:r>
          </a:p>
          <a:p>
            <a:r>
              <a:rPr lang="en-US" dirty="0"/>
              <a:t>Prince </a:t>
            </a:r>
            <a:r>
              <a:rPr lang="en-US" dirty="0" err="1"/>
              <a:t>Makhosetive</a:t>
            </a:r>
            <a:r>
              <a:rPr lang="en-US" dirty="0"/>
              <a:t> is crowned 3 years early, in 1986 and changes his title to King Mswati III.  </a:t>
            </a:r>
          </a:p>
        </p:txBody>
      </p:sp>
    </p:spTree>
    <p:extLst>
      <p:ext uri="{BB962C8B-B14F-4D97-AF65-F5344CB8AC3E}">
        <p14:creationId xmlns:p14="http://schemas.microsoft.com/office/powerpoint/2010/main" val="25207067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4E49E-48A6-36CC-D084-D4CB83EC2CCA}"/>
              </a:ext>
            </a:extLst>
          </p:cNvPr>
          <p:cNvSpPr>
            <a:spLocks noGrp="1"/>
          </p:cNvSpPr>
          <p:nvPr>
            <p:ph type="title"/>
          </p:nvPr>
        </p:nvSpPr>
        <p:spPr/>
        <p:txBody>
          <a:bodyPr/>
          <a:lstStyle/>
          <a:p>
            <a:r>
              <a:rPr lang="en-US" dirty="0"/>
              <a:t>The People Want Democracy</a:t>
            </a:r>
          </a:p>
        </p:txBody>
      </p:sp>
      <p:sp>
        <p:nvSpPr>
          <p:cNvPr id="3" name="Content Placeholder 2">
            <a:extLst>
              <a:ext uri="{FF2B5EF4-FFF2-40B4-BE49-F238E27FC236}">
                <a16:creationId xmlns:a16="http://schemas.microsoft.com/office/drawing/2014/main" id="{43E5BE9F-2E9F-3A38-2F89-316F879613B3}"/>
              </a:ext>
            </a:extLst>
          </p:cNvPr>
          <p:cNvSpPr>
            <a:spLocks noGrp="1"/>
          </p:cNvSpPr>
          <p:nvPr>
            <p:ph sz="half" idx="1"/>
          </p:nvPr>
        </p:nvSpPr>
        <p:spPr/>
        <p:txBody>
          <a:bodyPr/>
          <a:lstStyle/>
          <a:p>
            <a:r>
              <a:rPr lang="en-US" dirty="0"/>
              <a:t>In 2007 and 2010 there are protests in the capital of Manzini for democratic reforms.  </a:t>
            </a:r>
          </a:p>
          <a:p>
            <a:r>
              <a:rPr lang="en-US" dirty="0"/>
              <a:t>Meanwhile, the government has a budget crisis and can’t pay public sector workers.  </a:t>
            </a:r>
          </a:p>
        </p:txBody>
      </p:sp>
      <p:sp>
        <p:nvSpPr>
          <p:cNvPr id="4" name="Content Placeholder 3">
            <a:extLst>
              <a:ext uri="{FF2B5EF4-FFF2-40B4-BE49-F238E27FC236}">
                <a16:creationId xmlns:a16="http://schemas.microsoft.com/office/drawing/2014/main" id="{7821438A-A1D6-E548-8255-0B411A0DE3EF}"/>
              </a:ext>
            </a:extLst>
          </p:cNvPr>
          <p:cNvSpPr>
            <a:spLocks noGrp="1"/>
          </p:cNvSpPr>
          <p:nvPr>
            <p:ph sz="half" idx="2"/>
          </p:nvPr>
        </p:nvSpPr>
        <p:spPr/>
        <p:txBody>
          <a:bodyPr/>
          <a:lstStyle/>
          <a:p>
            <a:r>
              <a:rPr lang="en-US" dirty="0"/>
              <a:t>In 2018, King Mswati changed the name from Swaziland to Eswatini.</a:t>
            </a:r>
          </a:p>
        </p:txBody>
      </p:sp>
    </p:spTree>
    <p:extLst>
      <p:ext uri="{BB962C8B-B14F-4D97-AF65-F5344CB8AC3E}">
        <p14:creationId xmlns:p14="http://schemas.microsoft.com/office/powerpoint/2010/main" val="4656738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6146" name="Picture 2" descr="Absolute Monarchy: Introducing eSwatini's (Swaziland) Royal Family">
            <a:extLst>
              <a:ext uri="{FF2B5EF4-FFF2-40B4-BE49-F238E27FC236}">
                <a16:creationId xmlns:a16="http://schemas.microsoft.com/office/drawing/2014/main" id="{CB5336F2-C0A7-CBBC-7670-BC2F63CB6ED5}"/>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500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6153" name="Rectangle 615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50000">
                <a:schemeClr val="tx1">
                  <a:alpha val="3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643466" y="643467"/>
            <a:ext cx="10905059" cy="3330353"/>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3600" i="1">
                <a:solidFill>
                  <a:schemeClr val="bg1"/>
                </a:solidFill>
              </a:rPr>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643466" y="4133135"/>
            <a:ext cx="10902016" cy="1454510"/>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1800" cap="all">
                <a:solidFill>
                  <a:schemeClr val="bg1"/>
                </a:solidFill>
              </a:rPr>
              <a:t>Monarchy</a:t>
            </a:r>
          </a:p>
        </p:txBody>
      </p:sp>
      <p:cxnSp>
        <p:nvCxnSpPr>
          <p:cNvPr id="6155" name="Straight Connector 6154">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4088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7170" name="Picture 2" descr="Swazi lilangeni - Wikipedia">
            <a:extLst>
              <a:ext uri="{FF2B5EF4-FFF2-40B4-BE49-F238E27FC236}">
                <a16:creationId xmlns:a16="http://schemas.microsoft.com/office/drawing/2014/main" id="{B309F5E0-0CE6-3DBA-778C-F44E994CD49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5621" b="2723"/>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7177" name="Rectangle 717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50000">
                <a:schemeClr val="tx1">
                  <a:alpha val="3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643466" y="643467"/>
            <a:ext cx="10905059" cy="3330353"/>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3600" i="1">
                <a:solidFill>
                  <a:schemeClr val="bg1"/>
                </a:solidFill>
              </a:rPr>
              <a:t>Currency</a:t>
            </a:r>
          </a:p>
        </p:txBody>
      </p:sp>
      <p:sp>
        <p:nvSpPr>
          <p:cNvPr id="3" name="Content Placeholder 2">
            <a:extLst>
              <a:ext uri="{FF2B5EF4-FFF2-40B4-BE49-F238E27FC236}">
                <a16:creationId xmlns:a16="http://schemas.microsoft.com/office/drawing/2014/main" id="{1246AE74-6467-46F3-AB5E-9A67BA782897}"/>
              </a:ext>
            </a:extLst>
          </p:cNvPr>
          <p:cNvSpPr>
            <a:spLocks noGrp="1"/>
          </p:cNvSpPr>
          <p:nvPr>
            <p:ph sz="half" idx="1"/>
          </p:nvPr>
        </p:nvSpPr>
        <p:spPr>
          <a:xfrm>
            <a:off x="643466" y="4133135"/>
            <a:ext cx="10902016" cy="1454510"/>
          </a:xfrm>
          <a:effectLst>
            <a:outerShdw blurRad="50800" dist="38100" dir="2700000" algn="tl" rotWithShape="0">
              <a:prstClr val="black">
                <a:alpha val="40000"/>
              </a:prstClr>
            </a:outerShdw>
          </a:effectLst>
        </p:spPr>
        <p:txBody>
          <a:bodyPr vert="horz" lIns="91440" tIns="45720" rIns="91440" bIns="45720" rtlCol="0">
            <a:normAutofit/>
          </a:bodyPr>
          <a:lstStyle/>
          <a:p>
            <a:pPr marL="0" indent="0" algn="ctr">
              <a:buNone/>
            </a:pPr>
            <a:r>
              <a:rPr lang="en-US" sz="1800" cap="all">
                <a:solidFill>
                  <a:schemeClr val="bg1"/>
                </a:solidFill>
              </a:rPr>
              <a:t>The Swazi Lilangeni</a:t>
            </a:r>
          </a:p>
        </p:txBody>
      </p:sp>
      <p:cxnSp>
        <p:nvCxnSpPr>
          <p:cNvPr id="7179" name="Straight Connector 7178">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80915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8194" name="Picture 2" descr="Eswatini | Culture, History, &amp; People | Britannica">
            <a:extLst>
              <a:ext uri="{FF2B5EF4-FFF2-40B4-BE49-F238E27FC236}">
                <a16:creationId xmlns:a16="http://schemas.microsoft.com/office/drawing/2014/main" id="{2DB860A2-31B7-E066-4900-97A1EE116D3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625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8201" name="Rectangle 820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50000">
                <a:schemeClr val="tx1">
                  <a:alpha val="3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643466" y="643467"/>
            <a:ext cx="10905059" cy="3330353"/>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3600" i="1">
                <a:solidFill>
                  <a:schemeClr val="bg1"/>
                </a:solidFill>
              </a:rPr>
              <a:t>Religion</a:t>
            </a:r>
          </a:p>
        </p:txBody>
      </p:sp>
      <p:cxnSp>
        <p:nvCxnSpPr>
          <p:cNvPr id="8203" name="Straight Connector 8202">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5614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3" name="Freeform: Shape 922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9225" name="Rectangle 9224">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7" name="Freeform: Shape 9226">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Richard E Grant, famous actor who has been in large films like Loki, Star Wars, and other movies is from this country.</a:t>
            </a:r>
          </a:p>
          <a:p>
            <a:r>
              <a:rPr lang="en-US" sz="2000"/>
              <a:t>Usman Ally, TV Actor </a:t>
            </a:r>
          </a:p>
        </p:txBody>
      </p:sp>
      <p:pic>
        <p:nvPicPr>
          <p:cNvPr id="9218" name="Picture 2" descr="Richard E. Grant">
            <a:extLst>
              <a:ext uri="{FF2B5EF4-FFF2-40B4-BE49-F238E27FC236}">
                <a16:creationId xmlns:a16="http://schemas.microsoft.com/office/drawing/2014/main" id="{EE7DF67F-D75C-D201-DF0E-913BDF5106A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800986" y="1069398"/>
            <a:ext cx="4747547" cy="4747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0372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9" name="Freeform: Shape 1331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3321" name="Rectangle 13320">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descr="Eswatini Tourism on Twitter: &quot;#Eswatini's traditional Sibhaca dance is high  energy: pulsating drums &amp;amp; rousing singing encourage very high kicks!  You can join in at Mantenga. How high can you kick? 😳🦵🏿 #">
            <a:extLst>
              <a:ext uri="{FF2B5EF4-FFF2-40B4-BE49-F238E27FC236}">
                <a16:creationId xmlns:a16="http://schemas.microsoft.com/office/drawing/2014/main" id="{699D5020-17E5-938B-27C9-432D408C8BFF}"/>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5730"/>
          <a:stretch/>
        </p:blipFill>
        <p:spPr bwMode="auto">
          <a:xfrm>
            <a:off x="20" y="10"/>
            <a:ext cx="12191980" cy="685799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a:xfrm>
            <a:off x="5801709" y="3512557"/>
            <a:ext cx="5552090" cy="1191873"/>
          </a:xfrm>
        </p:spPr>
        <p:txBody>
          <a:bodyPr vert="horz" lIns="91440" tIns="45720" rIns="91440" bIns="45720" rtlCol="0" anchor="b">
            <a:normAutofit/>
          </a:bodyPr>
          <a:lstStyle/>
          <a:p>
            <a:r>
              <a:rPr lang="en-US" sz="3600" i="1"/>
              <a:t>Day to Day Life</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a:xfrm>
            <a:off x="5801709" y="4811636"/>
            <a:ext cx="5552089" cy="1544713"/>
          </a:xfrm>
        </p:spPr>
        <p:txBody>
          <a:bodyPr vert="horz" lIns="91440" tIns="45720" rIns="91440" bIns="45720" rtlCol="0">
            <a:normAutofit/>
          </a:bodyPr>
          <a:lstStyle/>
          <a:p>
            <a:pPr>
              <a:lnSpc>
                <a:spcPct val="90000"/>
              </a:lnSpc>
            </a:pPr>
            <a:r>
              <a:rPr lang="en-US" sz="1400"/>
              <a:t>Has the highest HIV/Aids rate in the world– 26% of people. </a:t>
            </a:r>
          </a:p>
          <a:p>
            <a:pPr>
              <a:lnSpc>
                <a:spcPct val="90000"/>
              </a:lnSpc>
            </a:pPr>
            <a:r>
              <a:rPr lang="en-US" sz="1400"/>
              <a:t>Centered around the kagogo (grandma’s hut)</a:t>
            </a:r>
          </a:p>
          <a:p>
            <a:pPr>
              <a:lnSpc>
                <a:spcPct val="90000"/>
              </a:lnSpc>
            </a:pPr>
            <a:r>
              <a:rPr lang="en-US" sz="1400"/>
              <a:t>Being a monarchy with recent tribal rule, many traditions are very old and celebrate the culture of Africa for hundreds of years. </a:t>
            </a:r>
          </a:p>
          <a:p>
            <a:pPr>
              <a:lnSpc>
                <a:spcPct val="90000"/>
              </a:lnSpc>
            </a:pPr>
            <a:endParaRPr lang="en-US" sz="1400"/>
          </a:p>
        </p:txBody>
      </p:sp>
    </p:spTree>
    <p:extLst>
      <p:ext uri="{BB962C8B-B14F-4D97-AF65-F5344CB8AC3E}">
        <p14:creationId xmlns:p14="http://schemas.microsoft.com/office/powerpoint/2010/main" val="2970383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22.3285S, 24.6849E</a:t>
            </a:r>
          </a:p>
          <a:p>
            <a:r>
              <a:rPr lang="en-US" dirty="0">
                <a:sym typeface="Wingdings" panose="05000000000000000000" pitchFamily="2" charset="2"/>
              </a:rPr>
              <a:t>Major Mountains, Rivers and Other Geographic sites: </a:t>
            </a:r>
            <a:r>
              <a:rPr lang="en-US" dirty="0" err="1">
                <a:sym typeface="Wingdings" panose="05000000000000000000" pitchFamily="2" charset="2"/>
              </a:rPr>
              <a:t>Otso</a:t>
            </a:r>
            <a:r>
              <a:rPr lang="en-US" dirty="0">
                <a:sym typeface="Wingdings" panose="05000000000000000000" pitchFamily="2" charset="2"/>
              </a:rPr>
              <a:t> Mountains, </a:t>
            </a:r>
            <a:r>
              <a:rPr lang="en-US" dirty="0" err="1">
                <a:sym typeface="Wingdings" panose="05000000000000000000" pitchFamily="2" charset="2"/>
              </a:rPr>
              <a:t>Tsodilo</a:t>
            </a:r>
            <a:r>
              <a:rPr lang="en-US" dirty="0">
                <a:sym typeface="Wingdings" panose="05000000000000000000" pitchFamily="2" charset="2"/>
              </a:rPr>
              <a:t> Hills, </a:t>
            </a:r>
            <a:r>
              <a:rPr lang="en-US" dirty="0" err="1">
                <a:sym typeface="Wingdings" panose="05000000000000000000" pitchFamily="2" charset="2"/>
              </a:rPr>
              <a:t>Cubango</a:t>
            </a:r>
            <a:r>
              <a:rPr lang="en-US" dirty="0">
                <a:sym typeface="Wingdings" panose="05000000000000000000" pitchFamily="2" charset="2"/>
              </a:rPr>
              <a:t> River, Boteti River, Zambezi River.  Okavango Delta, Kalahari Desert</a:t>
            </a:r>
            <a:endParaRPr lang="en-US" dirty="0"/>
          </a:p>
        </p:txBody>
      </p:sp>
      <p:pic>
        <p:nvPicPr>
          <p:cNvPr id="4098" name="Picture 2">
            <a:extLst>
              <a:ext uri="{FF2B5EF4-FFF2-40B4-BE49-F238E27FC236}">
                <a16:creationId xmlns:a16="http://schemas.microsoft.com/office/drawing/2014/main" id="{899D8C1C-4F4E-0230-617D-74DEF5F2A20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74220" y="2011363"/>
            <a:ext cx="4428385"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9020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7"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0249" name="Rectangle 10248">
            <a:extLst>
              <a:ext uri="{FF2B5EF4-FFF2-40B4-BE49-F238E27FC236}">
                <a16:creationId xmlns:a16="http://schemas.microsoft.com/office/drawing/2014/main" id="{BB3F6F06-A72D-4442-A031-E1D2004CB3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51" name="Freeform: Shape 10250">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14B2B5">
              <a:alpha val="20000"/>
            </a:srgb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5751094" y="750667"/>
            <a:ext cx="5602705" cy="2678333"/>
          </a:xfrm>
        </p:spPr>
        <p:txBody>
          <a:bodyPr vert="horz" lIns="91440" tIns="45720" rIns="91440" bIns="45720" rtlCol="0" anchor="b">
            <a:normAutofit/>
          </a:bodyPr>
          <a:lstStyle/>
          <a:p>
            <a:r>
              <a:rPr lang="en-US" sz="6000" i="1"/>
              <a:t>Fashion</a:t>
            </a:r>
          </a:p>
        </p:txBody>
      </p:sp>
      <p:pic>
        <p:nvPicPr>
          <p:cNvPr id="10242" name="Picture 2" descr="ESWATINI - Textile Magazine, Textile News, Apparel News, Fashion News">
            <a:extLst>
              <a:ext uri="{FF2B5EF4-FFF2-40B4-BE49-F238E27FC236}">
                <a16:creationId xmlns:a16="http://schemas.microsoft.com/office/drawing/2014/main" id="{5D5F6B84-F275-12C0-66B5-D7804929378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42264" y="3101170"/>
            <a:ext cx="4410736" cy="293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5424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1273" name="Rectangle 11272">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Eswatini: Swallows clock 50-match unbeaten streak">
            <a:extLst>
              <a:ext uri="{FF2B5EF4-FFF2-40B4-BE49-F238E27FC236}">
                <a16:creationId xmlns:a16="http://schemas.microsoft.com/office/drawing/2014/main" id="{B980C3D2-1698-8072-FC1D-2FCFB4CBFD6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287" r="12176"/>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5" name="Rectangle 11274">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Sports</a:t>
            </a:r>
          </a:p>
        </p:txBody>
      </p:sp>
    </p:spTree>
    <p:extLst>
      <p:ext uri="{BB962C8B-B14F-4D97-AF65-F5344CB8AC3E}">
        <p14:creationId xmlns:p14="http://schemas.microsoft.com/office/powerpoint/2010/main" val="18447442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p:txBody>
          <a:bodyPr/>
          <a:lstStyle/>
          <a:p>
            <a:r>
              <a:rPr lang="en-US" dirty="0" err="1"/>
              <a:t>Umncushu</a:t>
            </a:r>
            <a:r>
              <a:rPr lang="en-US" dirty="0"/>
              <a:t>(porridge) </a:t>
            </a:r>
          </a:p>
          <a:p>
            <a:r>
              <a:rPr lang="en-US" dirty="0" err="1"/>
              <a:t>Buganu</a:t>
            </a:r>
            <a:r>
              <a:rPr lang="en-US" dirty="0"/>
              <a:t>(Marula fruit drink)</a:t>
            </a:r>
          </a:p>
          <a:p>
            <a:r>
              <a:rPr lang="en-US" dirty="0" err="1"/>
              <a:t>Inkaka</a:t>
            </a:r>
            <a:r>
              <a:rPr lang="en-US" dirty="0"/>
              <a:t> (Bitter Gourd)</a:t>
            </a:r>
          </a:p>
        </p:txBody>
      </p:sp>
      <p:pic>
        <p:nvPicPr>
          <p:cNvPr id="6" name="Content Placeholder 5">
            <a:extLst>
              <a:ext uri="{FF2B5EF4-FFF2-40B4-BE49-F238E27FC236}">
                <a16:creationId xmlns:a16="http://schemas.microsoft.com/office/drawing/2014/main" id="{B3E92315-BCE1-5FD4-5384-2AF043CF0490}"/>
              </a:ext>
            </a:extLst>
          </p:cNvPr>
          <p:cNvPicPr>
            <a:picLocks noGrp="1" noChangeAspect="1"/>
          </p:cNvPicPr>
          <p:nvPr>
            <p:ph sz="half" idx="2"/>
          </p:nvPr>
        </p:nvPicPr>
        <p:blipFill>
          <a:blip r:embed="rId2"/>
          <a:stretch>
            <a:fillRect/>
          </a:stretch>
        </p:blipFill>
        <p:spPr>
          <a:xfrm>
            <a:off x="6419850" y="2343216"/>
            <a:ext cx="4937125" cy="3497130"/>
          </a:xfrm>
          <a:prstGeom prst="rect">
            <a:avLst/>
          </a:prstGeom>
        </p:spPr>
      </p:pic>
    </p:spTree>
    <p:extLst>
      <p:ext uri="{BB962C8B-B14F-4D97-AF65-F5344CB8AC3E}">
        <p14:creationId xmlns:p14="http://schemas.microsoft.com/office/powerpoint/2010/main" val="729182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hlinkClick r:id="rId2"/>
              </a:rPr>
              <a:t>https://www.youtube.com/watch?v=CxloIgJ-9P4</a:t>
            </a:r>
            <a:r>
              <a:rPr lang="en-US" dirty="0"/>
              <a:t> – This video has the King and the Queen Mother honored. </a:t>
            </a:r>
          </a:p>
        </p:txBody>
      </p:sp>
      <p:sp>
        <p:nvSpPr>
          <p:cNvPr id="4" name="Content Placeholder 3">
            <a:extLst>
              <a:ext uri="{FF2B5EF4-FFF2-40B4-BE49-F238E27FC236}">
                <a16:creationId xmlns:a16="http://schemas.microsoft.com/office/drawing/2014/main" id="{1A96566C-FFD5-4B00-83AA-E2FC678FF6A3}"/>
              </a:ext>
            </a:extLst>
          </p:cNvPr>
          <p:cNvSpPr>
            <a:spLocks noGrp="1"/>
          </p:cNvSpPr>
          <p:nvPr>
            <p:ph sz="half" idx="2"/>
          </p:nvPr>
        </p:nvSpPr>
        <p:spPr/>
        <p:txBody>
          <a:bodyPr/>
          <a:lstStyle/>
          <a:p>
            <a:r>
              <a:rPr lang="en-US" dirty="0" err="1"/>
              <a:t>Incwala</a:t>
            </a:r>
            <a:r>
              <a:rPr lang="en-US" dirty="0"/>
              <a:t>– 8 day ceremony where young girls cut reeds and present them to the Queen Mother to “repair the windbreak around her royal residence”  then they dance in celebration.</a:t>
            </a:r>
          </a:p>
        </p:txBody>
      </p:sp>
    </p:spTree>
    <p:extLst>
      <p:ext uri="{BB962C8B-B14F-4D97-AF65-F5344CB8AC3E}">
        <p14:creationId xmlns:p14="http://schemas.microsoft.com/office/powerpoint/2010/main" val="32744472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8441" name="Rectangle 18440">
            <a:extLst>
              <a:ext uri="{FF2B5EF4-FFF2-40B4-BE49-F238E27FC236}">
                <a16:creationId xmlns:a16="http://schemas.microsoft.com/office/drawing/2014/main" id="{6E2B17B6-CB6E-4E5C-AC3B-18B7C91D80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43" name="Rectangle 18442">
            <a:extLst>
              <a:ext uri="{FF2B5EF4-FFF2-40B4-BE49-F238E27FC236}">
                <a16:creationId xmlns:a16="http://schemas.microsoft.com/office/drawing/2014/main" id="{57F674D0-5816-4E8A-BCEB-6637F2469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445" name="Freeform: Shape 18444">
            <a:extLst>
              <a:ext uri="{FF2B5EF4-FFF2-40B4-BE49-F238E27FC236}">
                <a16:creationId xmlns:a16="http://schemas.microsoft.com/office/drawing/2014/main" id="{FD78F7CD-9EFB-48CC-80BD-85B57EE4DA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1162050"/>
            <a:ext cx="5470628" cy="4194013"/>
          </a:xfrm>
          <a:custGeom>
            <a:avLst/>
            <a:gdLst>
              <a:gd name="connsiteX0" fmla="*/ 5462602 w 5470628"/>
              <a:gd name="connsiteY0" fmla="*/ 1413608 h 3193741"/>
              <a:gd name="connsiteX1" fmla="*/ 5465724 w 5470628"/>
              <a:gd name="connsiteY1" fmla="*/ 1421881 h 3193741"/>
              <a:gd name="connsiteX2" fmla="*/ 5465025 w 5470628"/>
              <a:gd name="connsiteY2" fmla="*/ 1466556 h 3193741"/>
              <a:gd name="connsiteX3" fmla="*/ 5463208 w 5470628"/>
              <a:gd name="connsiteY3" fmla="*/ 1466226 h 3193741"/>
              <a:gd name="connsiteX4" fmla="*/ 5463242 w 5470628"/>
              <a:gd name="connsiteY4" fmla="*/ 1451866 h 3193741"/>
              <a:gd name="connsiteX5" fmla="*/ 5462894 w 5470628"/>
              <a:gd name="connsiteY5" fmla="*/ 1423194 h 3193741"/>
              <a:gd name="connsiteX6" fmla="*/ 5461417 w 5470628"/>
              <a:gd name="connsiteY6" fmla="*/ 1391849 h 3193741"/>
              <a:gd name="connsiteX7" fmla="*/ 5462246 w 5470628"/>
              <a:gd name="connsiteY7" fmla="*/ 1401944 h 3193741"/>
              <a:gd name="connsiteX8" fmla="*/ 5462602 w 5470628"/>
              <a:gd name="connsiteY8" fmla="*/ 1413608 h 3193741"/>
              <a:gd name="connsiteX9" fmla="*/ 5459078 w 5470628"/>
              <a:gd name="connsiteY9" fmla="*/ 1404268 h 3193741"/>
              <a:gd name="connsiteX10" fmla="*/ 5460137 w 5470628"/>
              <a:gd name="connsiteY10" fmla="*/ 1393780 h 3193741"/>
              <a:gd name="connsiteX11" fmla="*/ 5461417 w 5470628"/>
              <a:gd name="connsiteY11" fmla="*/ 1391849 h 3193741"/>
              <a:gd name="connsiteX12" fmla="*/ 614271 w 5470628"/>
              <a:gd name="connsiteY12" fmla="*/ 1052206 h 3193741"/>
              <a:gd name="connsiteX13" fmla="*/ 611497 w 5470628"/>
              <a:gd name="connsiteY13" fmla="*/ 1055389 h 3193741"/>
              <a:gd name="connsiteX14" fmla="*/ 630277 w 5470628"/>
              <a:gd name="connsiteY14" fmla="*/ 1065215 h 3193741"/>
              <a:gd name="connsiteX15" fmla="*/ 651856 w 5470628"/>
              <a:gd name="connsiteY15" fmla="*/ 1067584 h 3193741"/>
              <a:gd name="connsiteX16" fmla="*/ 614271 w 5470628"/>
              <a:gd name="connsiteY16" fmla="*/ 1052206 h 3193741"/>
              <a:gd name="connsiteX17" fmla="*/ 810628 w 5470628"/>
              <a:gd name="connsiteY17" fmla="*/ 695550 h 3193741"/>
              <a:gd name="connsiteX18" fmla="*/ 1033084 w 5470628"/>
              <a:gd name="connsiteY18" fmla="*/ 791270 h 3193741"/>
              <a:gd name="connsiteX19" fmla="*/ 1036153 w 5470628"/>
              <a:gd name="connsiteY19" fmla="*/ 788050 h 3193741"/>
              <a:gd name="connsiteX20" fmla="*/ 810628 w 5470628"/>
              <a:gd name="connsiteY20" fmla="*/ 695550 h 3193741"/>
              <a:gd name="connsiteX21" fmla="*/ 4850908 w 5470628"/>
              <a:gd name="connsiteY21" fmla="*/ 727 h 3193741"/>
              <a:gd name="connsiteX22" fmla="*/ 4858584 w 5470628"/>
              <a:gd name="connsiteY22" fmla="*/ 13795 h 3193741"/>
              <a:gd name="connsiteX23" fmla="*/ 4843408 w 5470628"/>
              <a:gd name="connsiteY23" fmla="*/ 37224 h 3193741"/>
              <a:gd name="connsiteX24" fmla="*/ 4871062 w 5470628"/>
              <a:gd name="connsiteY24" fmla="*/ 78954 h 3193741"/>
              <a:gd name="connsiteX25" fmla="*/ 4989038 w 5470628"/>
              <a:gd name="connsiteY25" fmla="*/ 66799 h 3193741"/>
              <a:gd name="connsiteX26" fmla="*/ 5002636 w 5470628"/>
              <a:gd name="connsiteY26" fmla="*/ 79388 h 3193741"/>
              <a:gd name="connsiteX27" fmla="*/ 5008332 w 5470628"/>
              <a:gd name="connsiteY27" fmla="*/ 140859 h 3193741"/>
              <a:gd name="connsiteX28" fmla="*/ 5014326 w 5470628"/>
              <a:gd name="connsiteY28" fmla="*/ 155555 h 3193741"/>
              <a:gd name="connsiteX29" fmla="*/ 5030704 w 5470628"/>
              <a:gd name="connsiteY29" fmla="*/ 221190 h 3193741"/>
              <a:gd name="connsiteX30" fmla="*/ 5097262 w 5470628"/>
              <a:gd name="connsiteY30" fmla="*/ 317759 h 3193741"/>
              <a:gd name="connsiteX31" fmla="*/ 5165084 w 5470628"/>
              <a:gd name="connsiteY31" fmla="*/ 373367 h 3193741"/>
              <a:gd name="connsiteX32" fmla="*/ 5174137 w 5470628"/>
              <a:gd name="connsiteY32" fmla="*/ 389353 h 3193741"/>
              <a:gd name="connsiteX33" fmla="*/ 5192507 w 5470628"/>
              <a:gd name="connsiteY33" fmla="*/ 453561 h 3193741"/>
              <a:gd name="connsiteX34" fmla="*/ 5187160 w 5470628"/>
              <a:gd name="connsiteY34" fmla="*/ 467732 h 3193741"/>
              <a:gd name="connsiteX35" fmla="*/ 5160106 w 5470628"/>
              <a:gd name="connsiteY35" fmla="*/ 486904 h 3193741"/>
              <a:gd name="connsiteX36" fmla="*/ 5138948 w 5470628"/>
              <a:gd name="connsiteY36" fmla="*/ 528614 h 3193741"/>
              <a:gd name="connsiteX37" fmla="*/ 5097016 w 5470628"/>
              <a:gd name="connsiteY37" fmla="*/ 589923 h 3193741"/>
              <a:gd name="connsiteX38" fmla="*/ 5075869 w 5470628"/>
              <a:gd name="connsiteY38" fmla="*/ 608381 h 3193741"/>
              <a:gd name="connsiteX39" fmla="*/ 5093172 w 5470628"/>
              <a:gd name="connsiteY39" fmla="*/ 618385 h 3193741"/>
              <a:gd name="connsiteX40" fmla="*/ 5153518 w 5470628"/>
              <a:gd name="connsiteY40" fmla="*/ 687474 h 3193741"/>
              <a:gd name="connsiteX41" fmla="*/ 5074984 w 5470628"/>
              <a:gd name="connsiteY41" fmla="*/ 776941 h 3193741"/>
              <a:gd name="connsiteX42" fmla="*/ 5033348 w 5470628"/>
              <a:gd name="connsiteY42" fmla="*/ 805473 h 3193741"/>
              <a:gd name="connsiteX43" fmla="*/ 5116847 w 5470628"/>
              <a:gd name="connsiteY43" fmla="*/ 803426 h 3193741"/>
              <a:gd name="connsiteX44" fmla="*/ 5147902 w 5470628"/>
              <a:gd name="connsiteY44" fmla="*/ 833118 h 3193741"/>
              <a:gd name="connsiteX45" fmla="*/ 5161665 w 5470628"/>
              <a:gd name="connsiteY45" fmla="*/ 848297 h 3193741"/>
              <a:gd name="connsiteX46" fmla="*/ 5246520 w 5470628"/>
              <a:gd name="connsiteY46" fmla="*/ 942412 h 3193741"/>
              <a:gd name="connsiteX47" fmla="*/ 5235368 w 5470628"/>
              <a:gd name="connsiteY47" fmla="*/ 972946 h 3193741"/>
              <a:gd name="connsiteX48" fmla="*/ 5113739 w 5470628"/>
              <a:gd name="connsiteY48" fmla="*/ 1128845 h 3193741"/>
              <a:gd name="connsiteX49" fmla="*/ 5255034 w 5470628"/>
              <a:gd name="connsiteY49" fmla="*/ 1151117 h 3193741"/>
              <a:gd name="connsiteX50" fmla="*/ 5267513 w 5470628"/>
              <a:gd name="connsiteY50" fmla="*/ 1216275 h 3193741"/>
              <a:gd name="connsiteX51" fmla="*/ 5343113 w 5470628"/>
              <a:gd name="connsiteY51" fmla="*/ 1281854 h 3193741"/>
              <a:gd name="connsiteX52" fmla="*/ 5452014 w 5470628"/>
              <a:gd name="connsiteY52" fmla="*/ 1385543 h 3193741"/>
              <a:gd name="connsiteX53" fmla="*/ 5459078 w 5470628"/>
              <a:gd name="connsiteY53" fmla="*/ 1404268 h 3193741"/>
              <a:gd name="connsiteX54" fmla="*/ 5458838 w 5470628"/>
              <a:gd name="connsiteY54" fmla="*/ 1406644 h 3193741"/>
              <a:gd name="connsiteX55" fmla="*/ 5455752 w 5470628"/>
              <a:gd name="connsiteY55" fmla="*/ 1450751 h 3193741"/>
              <a:gd name="connsiteX56" fmla="*/ 5454594 w 5470628"/>
              <a:gd name="connsiteY56" fmla="*/ 1464662 h 3193741"/>
              <a:gd name="connsiteX57" fmla="*/ 5447215 w 5470628"/>
              <a:gd name="connsiteY57" fmla="*/ 1463321 h 3193741"/>
              <a:gd name="connsiteX58" fmla="*/ 5433934 w 5470628"/>
              <a:gd name="connsiteY58" fmla="*/ 1458428 h 3193741"/>
              <a:gd name="connsiteX59" fmla="*/ 5424276 w 5470628"/>
              <a:gd name="connsiteY59" fmla="*/ 1477014 h 3193741"/>
              <a:gd name="connsiteX60" fmla="*/ 5444628 w 5470628"/>
              <a:gd name="connsiteY60" fmla="*/ 1511562 h 3193741"/>
              <a:gd name="connsiteX61" fmla="*/ 5453752 w 5470628"/>
              <a:gd name="connsiteY61" fmla="*/ 1474786 h 3193741"/>
              <a:gd name="connsiteX62" fmla="*/ 5454594 w 5470628"/>
              <a:gd name="connsiteY62" fmla="*/ 1464662 h 3193741"/>
              <a:gd name="connsiteX63" fmla="*/ 5463208 w 5470628"/>
              <a:gd name="connsiteY63" fmla="*/ 1466226 h 3193741"/>
              <a:gd name="connsiteX64" fmla="*/ 5463164 w 5470628"/>
              <a:gd name="connsiteY64" fmla="*/ 1484226 h 3193741"/>
              <a:gd name="connsiteX65" fmla="*/ 5456160 w 5470628"/>
              <a:gd name="connsiteY65" fmla="*/ 1575885 h 3193741"/>
              <a:gd name="connsiteX66" fmla="*/ 5345636 w 5470628"/>
              <a:gd name="connsiteY66" fmla="*/ 1714543 h 3193741"/>
              <a:gd name="connsiteX67" fmla="*/ 5251319 w 5470628"/>
              <a:gd name="connsiteY67" fmla="*/ 1775792 h 3193741"/>
              <a:gd name="connsiteX68" fmla="*/ 5043512 w 5470628"/>
              <a:gd name="connsiteY68" fmla="*/ 2027305 h 3193741"/>
              <a:gd name="connsiteX69" fmla="*/ 4978144 w 5470628"/>
              <a:gd name="connsiteY69" fmla="*/ 2108535 h 3193741"/>
              <a:gd name="connsiteX70" fmla="*/ 5031476 w 5470628"/>
              <a:gd name="connsiteY70" fmla="*/ 2128173 h 3193741"/>
              <a:gd name="connsiteX71" fmla="*/ 4937389 w 5470628"/>
              <a:gd name="connsiteY71" fmla="*/ 2216441 h 3193741"/>
              <a:gd name="connsiteX72" fmla="*/ 4826122 w 5470628"/>
              <a:gd name="connsiteY72" fmla="*/ 2315331 h 3193741"/>
              <a:gd name="connsiteX73" fmla="*/ 2544647 w 5470628"/>
              <a:gd name="connsiteY73" fmla="*/ 3190975 h 3193741"/>
              <a:gd name="connsiteX74" fmla="*/ 1328257 w 5470628"/>
              <a:gd name="connsiteY74" fmla="*/ 3153006 h 3193741"/>
              <a:gd name="connsiteX75" fmla="*/ 977943 w 5470628"/>
              <a:gd name="connsiteY75" fmla="*/ 3082502 h 3193741"/>
              <a:gd name="connsiteX76" fmla="*/ 854473 w 5470628"/>
              <a:gd name="connsiteY76" fmla="*/ 2994250 h 3193741"/>
              <a:gd name="connsiteX77" fmla="*/ 811593 w 5470628"/>
              <a:gd name="connsiteY77" fmla="*/ 2970498 h 3193741"/>
              <a:gd name="connsiteX78" fmla="*/ 707024 w 5470628"/>
              <a:gd name="connsiteY78" fmla="*/ 2945439 h 3193741"/>
              <a:gd name="connsiteX79" fmla="*/ 523487 w 5470628"/>
              <a:gd name="connsiteY79" fmla="*/ 2886053 h 3193741"/>
              <a:gd name="connsiteX80" fmla="*/ 587884 w 5470628"/>
              <a:gd name="connsiteY80" fmla="*/ 2859746 h 3193741"/>
              <a:gd name="connsiteX81" fmla="*/ 779426 w 5470628"/>
              <a:gd name="connsiteY81" fmla="*/ 2885897 h 3193741"/>
              <a:gd name="connsiteX82" fmla="*/ 917288 w 5470628"/>
              <a:gd name="connsiteY82" fmla="*/ 2882248 h 3193741"/>
              <a:gd name="connsiteX83" fmla="*/ 718684 w 5470628"/>
              <a:gd name="connsiteY83" fmla="*/ 2819941 h 3193741"/>
              <a:gd name="connsiteX84" fmla="*/ 524650 w 5470628"/>
              <a:gd name="connsiteY84" fmla="*/ 2731220 h 3193741"/>
              <a:gd name="connsiteX85" fmla="*/ 670138 w 5470628"/>
              <a:gd name="connsiteY85" fmla="*/ 2735189 h 3193741"/>
              <a:gd name="connsiteX86" fmla="*/ 675382 w 5470628"/>
              <a:gd name="connsiteY86" fmla="*/ 2719369 h 3193741"/>
              <a:gd name="connsiteX87" fmla="*/ 542021 w 5470628"/>
              <a:gd name="connsiteY87" fmla="*/ 2601946 h 3193741"/>
              <a:gd name="connsiteX88" fmla="*/ 476895 w 5470628"/>
              <a:gd name="connsiteY88" fmla="*/ 2555976 h 3193741"/>
              <a:gd name="connsiteX89" fmla="*/ 188751 w 5470628"/>
              <a:gd name="connsiteY89" fmla="*/ 2428830 h 3193741"/>
              <a:gd name="connsiteX90" fmla="*/ 456762 w 5470628"/>
              <a:gd name="connsiteY90" fmla="*/ 2468731 h 3193741"/>
              <a:gd name="connsiteX91" fmla="*/ 174514 w 5470628"/>
              <a:gd name="connsiteY91" fmla="*/ 2345378 h 3193741"/>
              <a:gd name="connsiteX92" fmla="*/ 38827 w 5470628"/>
              <a:gd name="connsiteY92" fmla="*/ 2303685 h 3193741"/>
              <a:gd name="connsiteX93" fmla="*/ 3281 w 5470628"/>
              <a:gd name="connsiteY93" fmla="*/ 2273587 h 3193741"/>
              <a:gd name="connsiteX94" fmla="*/ 61590 w 5470628"/>
              <a:gd name="connsiteY94" fmla="*/ 2259170 h 3193741"/>
              <a:gd name="connsiteX95" fmla="*/ 242291 w 5470628"/>
              <a:gd name="connsiteY95" fmla="*/ 2250569 h 3193741"/>
              <a:gd name="connsiteX96" fmla="*/ 13205 w 5470628"/>
              <a:gd name="connsiteY96" fmla="*/ 2172263 h 3193741"/>
              <a:gd name="connsiteX97" fmla="*/ 180810 w 5470628"/>
              <a:gd name="connsiteY97" fmla="*/ 2168333 h 3193741"/>
              <a:gd name="connsiteX98" fmla="*/ 226020 w 5470628"/>
              <a:gd name="connsiteY98" fmla="*/ 2121100 h 3193741"/>
              <a:gd name="connsiteX99" fmla="*/ 299145 w 5470628"/>
              <a:gd name="connsiteY99" fmla="*/ 2044862 h 3193741"/>
              <a:gd name="connsiteX100" fmla="*/ 350236 w 5470628"/>
              <a:gd name="connsiteY100" fmla="*/ 2001187 h 3193741"/>
              <a:gd name="connsiteX101" fmla="*/ 365223 w 5470628"/>
              <a:gd name="connsiteY101" fmla="*/ 1881218 h 3193741"/>
              <a:gd name="connsiteX102" fmla="*/ 310707 w 5470628"/>
              <a:gd name="connsiteY102" fmla="*/ 1758752 h 3193741"/>
              <a:gd name="connsiteX103" fmla="*/ 181659 w 5470628"/>
              <a:gd name="connsiteY103" fmla="*/ 1709137 h 3193741"/>
              <a:gd name="connsiteX104" fmla="*/ 213063 w 5470628"/>
              <a:gd name="connsiteY104" fmla="*/ 1632021 h 3193741"/>
              <a:gd name="connsiteX105" fmla="*/ 481390 w 5470628"/>
              <a:gd name="connsiteY105" fmla="*/ 1644125 h 3193741"/>
              <a:gd name="connsiteX106" fmla="*/ 68930 w 5470628"/>
              <a:gd name="connsiteY106" fmla="*/ 1457537 h 3193741"/>
              <a:gd name="connsiteX107" fmla="*/ 135138 w 5470628"/>
              <a:gd name="connsiteY107" fmla="*/ 1440976 h 3193741"/>
              <a:gd name="connsiteX108" fmla="*/ 131611 w 5470628"/>
              <a:gd name="connsiteY108" fmla="*/ 1427642 h 3193741"/>
              <a:gd name="connsiteX109" fmla="*/ 130443 w 5470628"/>
              <a:gd name="connsiteY109" fmla="*/ 1343795 h 3193741"/>
              <a:gd name="connsiteX110" fmla="*/ 138930 w 5470628"/>
              <a:gd name="connsiteY110" fmla="*/ 1304094 h 3193741"/>
              <a:gd name="connsiteX111" fmla="*/ 118409 w 5470628"/>
              <a:gd name="connsiteY111" fmla="*/ 1262212 h 3193741"/>
              <a:gd name="connsiteX112" fmla="*/ 421410 w 5470628"/>
              <a:gd name="connsiteY112" fmla="*/ 1304757 h 3193741"/>
              <a:gd name="connsiteX113" fmla="*/ 655702 w 5470628"/>
              <a:gd name="connsiteY113" fmla="*/ 1291801 h 3193741"/>
              <a:gd name="connsiteX114" fmla="*/ 648299 w 5470628"/>
              <a:gd name="connsiteY114" fmla="*/ 1287715 h 3193741"/>
              <a:gd name="connsiteX115" fmla="*/ 531027 w 5470628"/>
              <a:gd name="connsiteY115" fmla="*/ 1193967 h 3193741"/>
              <a:gd name="connsiteX116" fmla="*/ 526433 w 5470628"/>
              <a:gd name="connsiteY116" fmla="*/ 1191913 h 3193741"/>
              <a:gd name="connsiteX117" fmla="*/ 504666 w 5470628"/>
              <a:gd name="connsiteY117" fmla="*/ 1177230 h 3193741"/>
              <a:gd name="connsiteX118" fmla="*/ 482307 w 5470628"/>
              <a:gd name="connsiteY118" fmla="*/ 1162618 h 3193741"/>
              <a:gd name="connsiteX119" fmla="*/ 479029 w 5470628"/>
              <a:gd name="connsiteY119" fmla="*/ 1162540 h 3193741"/>
              <a:gd name="connsiteX120" fmla="*/ 447663 w 5470628"/>
              <a:gd name="connsiteY120" fmla="*/ 1132649 h 3193741"/>
              <a:gd name="connsiteX121" fmla="*/ 438547 w 5470628"/>
              <a:gd name="connsiteY121" fmla="*/ 1110977 h 3193741"/>
              <a:gd name="connsiteX122" fmla="*/ 405343 w 5470628"/>
              <a:gd name="connsiteY122" fmla="*/ 1089612 h 3193741"/>
              <a:gd name="connsiteX123" fmla="*/ 371373 w 5470628"/>
              <a:gd name="connsiteY123" fmla="*/ 1070238 h 3193741"/>
              <a:gd name="connsiteX124" fmla="*/ 290358 w 5470628"/>
              <a:gd name="connsiteY124" fmla="*/ 1059884 h 3193741"/>
              <a:gd name="connsiteX125" fmla="*/ 235140 w 5470628"/>
              <a:gd name="connsiteY125" fmla="*/ 1029322 h 3193741"/>
              <a:gd name="connsiteX126" fmla="*/ 300494 w 5470628"/>
              <a:gd name="connsiteY126" fmla="*/ 1032083 h 3193741"/>
              <a:gd name="connsiteX127" fmla="*/ 239661 w 5470628"/>
              <a:gd name="connsiteY127" fmla="*/ 997457 h 3193741"/>
              <a:gd name="connsiteX128" fmla="*/ 204788 w 5470628"/>
              <a:gd name="connsiteY128" fmla="*/ 959211 h 3193741"/>
              <a:gd name="connsiteX129" fmla="*/ 207583 w 5470628"/>
              <a:gd name="connsiteY129" fmla="*/ 947009 h 3193741"/>
              <a:gd name="connsiteX130" fmla="*/ 223061 w 5470628"/>
              <a:gd name="connsiteY130" fmla="*/ 947033 h 3193741"/>
              <a:gd name="connsiteX131" fmla="*/ 280015 w 5470628"/>
              <a:gd name="connsiteY131" fmla="*/ 972164 h 3193741"/>
              <a:gd name="connsiteX132" fmla="*/ 353948 w 5470628"/>
              <a:gd name="connsiteY132" fmla="*/ 1006865 h 3193741"/>
              <a:gd name="connsiteX133" fmla="*/ 240466 w 5470628"/>
              <a:gd name="connsiteY133" fmla="*/ 939943 h 3193741"/>
              <a:gd name="connsiteX134" fmla="*/ 158812 w 5470628"/>
              <a:gd name="connsiteY134" fmla="*/ 891467 h 3193741"/>
              <a:gd name="connsiteX135" fmla="*/ 139551 w 5470628"/>
              <a:gd name="connsiteY135" fmla="*/ 855364 h 3193741"/>
              <a:gd name="connsiteX136" fmla="*/ 145731 w 5470628"/>
              <a:gd name="connsiteY136" fmla="*/ 844888 h 3193741"/>
              <a:gd name="connsiteX137" fmla="*/ 158154 w 5470628"/>
              <a:gd name="connsiteY137" fmla="*/ 848366 h 3193741"/>
              <a:gd name="connsiteX138" fmla="*/ 169370 w 5470628"/>
              <a:gd name="connsiteY138" fmla="*/ 856260 h 3193741"/>
              <a:gd name="connsiteX139" fmla="*/ 288295 w 5470628"/>
              <a:gd name="connsiteY139" fmla="*/ 915169 h 3193741"/>
              <a:gd name="connsiteX140" fmla="*/ 462694 w 5470628"/>
              <a:gd name="connsiteY140" fmla="*/ 994643 h 3193741"/>
              <a:gd name="connsiteX141" fmla="*/ 531910 w 5470628"/>
              <a:gd name="connsiteY141" fmla="*/ 1006664 h 3193741"/>
              <a:gd name="connsiteX142" fmla="*/ 333940 w 5470628"/>
              <a:gd name="connsiteY142" fmla="*/ 893507 h 3193741"/>
              <a:gd name="connsiteX143" fmla="*/ 181443 w 5470628"/>
              <a:gd name="connsiteY143" fmla="*/ 746608 h 3193741"/>
              <a:gd name="connsiteX144" fmla="*/ 162678 w 5470628"/>
              <a:gd name="connsiteY144" fmla="*/ 737018 h 3193741"/>
              <a:gd name="connsiteX145" fmla="*/ 156307 w 5470628"/>
              <a:gd name="connsiteY145" fmla="*/ 730435 h 3193741"/>
              <a:gd name="connsiteX146" fmla="*/ 117227 w 5470628"/>
              <a:gd name="connsiteY146" fmla="*/ 677515 h 3193741"/>
              <a:gd name="connsiteX147" fmla="*/ 113655 w 5470628"/>
              <a:gd name="connsiteY147" fmla="*/ 663474 h 3193741"/>
              <a:gd name="connsiteX148" fmla="*/ 115226 w 5470628"/>
              <a:gd name="connsiteY148" fmla="*/ 636712 h 3193741"/>
              <a:gd name="connsiteX149" fmla="*/ 105067 w 5470628"/>
              <a:gd name="connsiteY149" fmla="*/ 622046 h 3193741"/>
              <a:gd name="connsiteX150" fmla="*/ 104113 w 5470628"/>
              <a:gd name="connsiteY150" fmla="*/ 611722 h 3193741"/>
              <a:gd name="connsiteX151" fmla="*/ 118895 w 5470628"/>
              <a:gd name="connsiteY151" fmla="*/ 610169 h 3193741"/>
              <a:gd name="connsiteX152" fmla="*/ 163095 w 5470628"/>
              <a:gd name="connsiteY152" fmla="*/ 640642 h 3193741"/>
              <a:gd name="connsiteX153" fmla="*/ 185766 w 5470628"/>
              <a:gd name="connsiteY153" fmla="*/ 641454 h 3193741"/>
              <a:gd name="connsiteX154" fmla="*/ 212892 w 5470628"/>
              <a:gd name="connsiteY154" fmla="*/ 637457 h 3193741"/>
              <a:gd name="connsiteX155" fmla="*/ 223932 w 5470628"/>
              <a:gd name="connsiteY155" fmla="*/ 647271 h 3193741"/>
              <a:gd name="connsiteX156" fmla="*/ 287167 w 5470628"/>
              <a:gd name="connsiteY156" fmla="*/ 691571 h 3193741"/>
              <a:gd name="connsiteX157" fmla="*/ 330380 w 5470628"/>
              <a:gd name="connsiteY157" fmla="*/ 692506 h 3193741"/>
              <a:gd name="connsiteX158" fmla="*/ 296172 w 5470628"/>
              <a:gd name="connsiteY158" fmla="*/ 688108 h 3193741"/>
              <a:gd name="connsiteX159" fmla="*/ 286974 w 5470628"/>
              <a:gd name="connsiteY159" fmla="*/ 674512 h 3193741"/>
              <a:gd name="connsiteX160" fmla="*/ 286166 w 5470628"/>
              <a:gd name="connsiteY160" fmla="*/ 661798 h 3193741"/>
              <a:gd name="connsiteX161" fmla="*/ 236268 w 5470628"/>
              <a:gd name="connsiteY161" fmla="*/ 635338 h 3193741"/>
              <a:gd name="connsiteX162" fmla="*/ 231734 w 5470628"/>
              <a:gd name="connsiteY162" fmla="*/ 634225 h 3193741"/>
              <a:gd name="connsiteX163" fmla="*/ 221253 w 5470628"/>
              <a:gd name="connsiteY163" fmla="*/ 623870 h 3193741"/>
              <a:gd name="connsiteX164" fmla="*/ 237564 w 5470628"/>
              <a:gd name="connsiteY164" fmla="*/ 613590 h 3193741"/>
              <a:gd name="connsiteX165" fmla="*/ 282259 w 5470628"/>
              <a:gd name="connsiteY165" fmla="*/ 619091 h 3193741"/>
              <a:gd name="connsiteX166" fmla="*/ 370630 w 5470628"/>
              <a:gd name="connsiteY166" fmla="*/ 665566 h 3193741"/>
              <a:gd name="connsiteX167" fmla="*/ 498017 w 5470628"/>
              <a:gd name="connsiteY167" fmla="*/ 740532 h 3193741"/>
              <a:gd name="connsiteX168" fmla="*/ 918036 w 5470628"/>
              <a:gd name="connsiteY168" fmla="*/ 924307 h 3193741"/>
              <a:gd name="connsiteX169" fmla="*/ 1079304 w 5470628"/>
              <a:gd name="connsiteY169" fmla="*/ 984494 h 3193741"/>
              <a:gd name="connsiteX170" fmla="*/ 1079935 w 5470628"/>
              <a:gd name="connsiteY170" fmla="*/ 980383 h 3193741"/>
              <a:gd name="connsiteX171" fmla="*/ 1079695 w 5470628"/>
              <a:gd name="connsiteY171" fmla="*/ 976616 h 3193741"/>
              <a:gd name="connsiteX172" fmla="*/ 966178 w 5470628"/>
              <a:gd name="connsiteY172" fmla="*/ 937219 h 3193741"/>
              <a:gd name="connsiteX173" fmla="*/ 720106 w 5470628"/>
              <a:gd name="connsiteY173" fmla="*/ 807112 h 3193741"/>
              <a:gd name="connsiteX174" fmla="*/ 698823 w 5470628"/>
              <a:gd name="connsiteY174" fmla="*/ 804708 h 3193741"/>
              <a:gd name="connsiteX175" fmla="*/ 664513 w 5470628"/>
              <a:gd name="connsiteY175" fmla="*/ 784663 h 3193741"/>
              <a:gd name="connsiteX176" fmla="*/ 660380 w 5470628"/>
              <a:gd name="connsiteY176" fmla="*/ 771165 h 3193741"/>
              <a:gd name="connsiteX177" fmla="*/ 584959 w 5470628"/>
              <a:gd name="connsiteY177" fmla="*/ 722409 h 3193741"/>
              <a:gd name="connsiteX178" fmla="*/ 435649 w 5470628"/>
              <a:gd name="connsiteY178" fmla="*/ 639659 h 3193741"/>
              <a:gd name="connsiteX179" fmla="*/ 404944 w 5470628"/>
              <a:gd name="connsiteY179" fmla="*/ 606128 h 3193741"/>
              <a:gd name="connsiteX180" fmla="*/ 408476 w 5470628"/>
              <a:gd name="connsiteY180" fmla="*/ 591466 h 3193741"/>
              <a:gd name="connsiteX181" fmla="*/ 425225 w 5470628"/>
              <a:gd name="connsiteY181" fmla="*/ 592759 h 3193741"/>
              <a:gd name="connsiteX182" fmla="*/ 487115 w 5470628"/>
              <a:gd name="connsiteY182" fmla="*/ 620614 h 3193741"/>
              <a:gd name="connsiteX183" fmla="*/ 550277 w 5470628"/>
              <a:gd name="connsiteY183" fmla="*/ 649738 h 3193741"/>
              <a:gd name="connsiteX184" fmla="*/ 544421 w 5470628"/>
              <a:gd name="connsiteY184" fmla="*/ 641907 h 3193741"/>
              <a:gd name="connsiteX185" fmla="*/ 431905 w 5470628"/>
              <a:gd name="connsiteY185" fmla="*/ 580799 h 3193741"/>
              <a:gd name="connsiteX186" fmla="*/ 351177 w 5470628"/>
              <a:gd name="connsiteY186" fmla="*/ 528177 h 3193741"/>
              <a:gd name="connsiteX187" fmla="*/ 339749 w 5470628"/>
              <a:gd name="connsiteY187" fmla="*/ 498244 h 3193741"/>
              <a:gd name="connsiteX188" fmla="*/ 346313 w 5470628"/>
              <a:gd name="connsiteY188" fmla="*/ 489145 h 3193741"/>
              <a:gd name="connsiteX189" fmla="*/ 356579 w 5470628"/>
              <a:gd name="connsiteY189" fmla="*/ 491460 h 3193741"/>
              <a:gd name="connsiteX190" fmla="*/ 371505 w 5470628"/>
              <a:gd name="connsiteY190" fmla="*/ 501516 h 3193741"/>
              <a:gd name="connsiteX191" fmla="*/ 476275 w 5470628"/>
              <a:gd name="connsiteY191" fmla="*/ 553122 h 3193741"/>
              <a:gd name="connsiteX192" fmla="*/ 649952 w 5470628"/>
              <a:gd name="connsiteY192" fmla="*/ 635294 h 3193741"/>
              <a:gd name="connsiteX193" fmla="*/ 727161 w 5470628"/>
              <a:gd name="connsiteY193" fmla="*/ 651328 h 3193741"/>
              <a:gd name="connsiteX194" fmla="*/ 722417 w 5470628"/>
              <a:gd name="connsiteY194" fmla="*/ 646921 h 3193741"/>
              <a:gd name="connsiteX195" fmla="*/ 546079 w 5470628"/>
              <a:gd name="connsiteY195" fmla="*/ 546328 h 3193741"/>
              <a:gd name="connsiteX196" fmla="*/ 378182 w 5470628"/>
              <a:gd name="connsiteY196" fmla="*/ 386585 h 3193741"/>
              <a:gd name="connsiteX197" fmla="*/ 370158 w 5470628"/>
              <a:gd name="connsiteY197" fmla="*/ 382100 h 3193741"/>
              <a:gd name="connsiteX198" fmla="*/ 357861 w 5470628"/>
              <a:gd name="connsiteY198" fmla="*/ 371252 h 3193741"/>
              <a:gd name="connsiteX199" fmla="*/ 331313 w 5470628"/>
              <a:gd name="connsiteY199" fmla="*/ 328203 h 3193741"/>
              <a:gd name="connsiteX200" fmla="*/ 319354 w 5470628"/>
              <a:gd name="connsiteY200" fmla="*/ 299282 h 3193741"/>
              <a:gd name="connsiteX201" fmla="*/ 319682 w 5470628"/>
              <a:gd name="connsiteY201" fmla="*/ 285719 h 3193741"/>
              <a:gd name="connsiteX202" fmla="*/ 306391 w 5470628"/>
              <a:gd name="connsiteY202" fmla="*/ 268585 h 3193741"/>
              <a:gd name="connsiteX203" fmla="*/ 303294 w 5470628"/>
              <a:gd name="connsiteY203" fmla="*/ 257334 h 3193741"/>
              <a:gd name="connsiteX204" fmla="*/ 319242 w 5470628"/>
              <a:gd name="connsiteY204" fmla="*/ 255403 h 3193741"/>
              <a:gd name="connsiteX205" fmla="*/ 364093 w 5470628"/>
              <a:gd name="connsiteY205" fmla="*/ 286745 h 3193741"/>
              <a:gd name="connsiteX206" fmla="*/ 385301 w 5470628"/>
              <a:gd name="connsiteY206" fmla="*/ 287973 h 3193741"/>
              <a:gd name="connsiteX207" fmla="*/ 417598 w 5470628"/>
              <a:gd name="connsiteY207" fmla="*/ 285722 h 3193741"/>
              <a:gd name="connsiteX208" fmla="*/ 440155 w 5470628"/>
              <a:gd name="connsiteY208" fmla="*/ 308139 h 3193741"/>
              <a:gd name="connsiteX209" fmla="*/ 534406 w 5470628"/>
              <a:gd name="connsiteY209" fmla="*/ 339430 h 3193741"/>
              <a:gd name="connsiteX210" fmla="*/ 495633 w 5470628"/>
              <a:gd name="connsiteY210" fmla="*/ 333450 h 3193741"/>
              <a:gd name="connsiteX211" fmla="*/ 486289 w 5470628"/>
              <a:gd name="connsiteY211" fmla="*/ 322243 h 3193741"/>
              <a:gd name="connsiteX212" fmla="*/ 484000 w 5470628"/>
              <a:gd name="connsiteY212" fmla="*/ 304964 h 3193741"/>
              <a:gd name="connsiteX213" fmla="*/ 436911 w 5470628"/>
              <a:gd name="connsiteY213" fmla="*/ 280536 h 3193741"/>
              <a:gd name="connsiteX214" fmla="*/ 426865 w 5470628"/>
              <a:gd name="connsiteY214" fmla="*/ 277007 h 3193741"/>
              <a:gd name="connsiteX215" fmla="*/ 420654 w 5470628"/>
              <a:gd name="connsiteY215" fmla="*/ 268269 h 3193741"/>
              <a:gd name="connsiteX216" fmla="*/ 432329 w 5470628"/>
              <a:gd name="connsiteY216" fmla="*/ 259975 h 3193741"/>
              <a:gd name="connsiteX217" fmla="*/ 447672 w 5470628"/>
              <a:gd name="connsiteY217" fmla="*/ 257879 h 3193741"/>
              <a:gd name="connsiteX218" fmla="*/ 502242 w 5470628"/>
              <a:gd name="connsiteY218" fmla="*/ 273572 h 3193741"/>
              <a:gd name="connsiteX219" fmla="*/ 659874 w 5470628"/>
              <a:gd name="connsiteY219" fmla="*/ 365516 h 3193741"/>
              <a:gd name="connsiteX220" fmla="*/ 829177 w 5470628"/>
              <a:gd name="connsiteY220" fmla="*/ 444421 h 3193741"/>
              <a:gd name="connsiteX221" fmla="*/ 1231903 w 5470628"/>
              <a:gd name="connsiteY221" fmla="*/ 613682 h 3193741"/>
              <a:gd name="connsiteX222" fmla="*/ 1911736 w 5470628"/>
              <a:gd name="connsiteY222" fmla="*/ 685084 h 3193741"/>
              <a:gd name="connsiteX223" fmla="*/ 2564313 w 5470628"/>
              <a:gd name="connsiteY223" fmla="*/ 632143 h 3193741"/>
              <a:gd name="connsiteX224" fmla="*/ 2657304 w 5470628"/>
              <a:gd name="connsiteY224" fmla="*/ 624913 h 3193741"/>
              <a:gd name="connsiteX225" fmla="*/ 4235818 w 5470628"/>
              <a:gd name="connsiteY225" fmla="*/ 259339 h 3193741"/>
              <a:gd name="connsiteX226" fmla="*/ 4460331 w 5470628"/>
              <a:gd name="connsiteY226" fmla="*/ 176864 h 3193741"/>
              <a:gd name="connsiteX227" fmla="*/ 4499578 w 5470628"/>
              <a:gd name="connsiteY227" fmla="*/ 186791 h 3193741"/>
              <a:gd name="connsiteX228" fmla="*/ 4514640 w 5470628"/>
              <a:gd name="connsiteY228" fmla="*/ 188841 h 3193741"/>
              <a:gd name="connsiteX229" fmla="*/ 4516523 w 5470628"/>
              <a:gd name="connsiteY229" fmla="*/ 189988 h 3193741"/>
              <a:gd name="connsiteX230" fmla="*/ 4518126 w 5470628"/>
              <a:gd name="connsiteY230" fmla="*/ 189316 h 3193741"/>
              <a:gd name="connsiteX231" fmla="*/ 4514640 w 5470628"/>
              <a:gd name="connsiteY231" fmla="*/ 188841 h 3193741"/>
              <a:gd name="connsiteX232" fmla="*/ 4511569 w 5470628"/>
              <a:gd name="connsiteY232" fmla="*/ 186970 h 3193741"/>
              <a:gd name="connsiteX233" fmla="*/ 4510888 w 5470628"/>
              <a:gd name="connsiteY233" fmla="*/ 180943 h 3193741"/>
              <a:gd name="connsiteX234" fmla="*/ 4531865 w 5470628"/>
              <a:gd name="connsiteY234" fmla="*/ 155151 h 3193741"/>
              <a:gd name="connsiteX235" fmla="*/ 4573441 w 5470628"/>
              <a:gd name="connsiteY235" fmla="*/ 139676 h 3193741"/>
              <a:gd name="connsiteX236" fmla="*/ 4594964 w 5470628"/>
              <a:gd name="connsiteY236" fmla="*/ 145847 h 3193741"/>
              <a:gd name="connsiteX237" fmla="*/ 4623059 w 5470628"/>
              <a:gd name="connsiteY237" fmla="*/ 152410 h 3193741"/>
              <a:gd name="connsiteX238" fmla="*/ 4748356 w 5470628"/>
              <a:gd name="connsiteY238" fmla="*/ 68192 h 3193741"/>
              <a:gd name="connsiteX239" fmla="*/ 4833812 w 5470628"/>
              <a:gd name="connsiteY239" fmla="*/ 8017 h 3193741"/>
              <a:gd name="connsiteX240" fmla="*/ 4850908 w 5470628"/>
              <a:gd name="connsiteY240" fmla="*/ 727 h 319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470628" h="3193741">
                <a:moveTo>
                  <a:pt x="5462602" y="1413608"/>
                </a:moveTo>
                <a:lnTo>
                  <a:pt x="5465724" y="1421881"/>
                </a:lnTo>
                <a:cubicBezTo>
                  <a:pt x="5472118" y="1444281"/>
                  <a:pt x="5472640" y="1461744"/>
                  <a:pt x="5465025" y="1466556"/>
                </a:cubicBezTo>
                <a:lnTo>
                  <a:pt x="5463208" y="1466226"/>
                </a:lnTo>
                <a:lnTo>
                  <a:pt x="5463242" y="1451866"/>
                </a:lnTo>
                <a:cubicBezTo>
                  <a:pt x="5463190" y="1441487"/>
                  <a:pt x="5463068" y="1431722"/>
                  <a:pt x="5462894" y="1423194"/>
                </a:cubicBezTo>
                <a:close/>
                <a:moveTo>
                  <a:pt x="5461417" y="1391849"/>
                </a:moveTo>
                <a:cubicBezTo>
                  <a:pt x="5461710" y="1392940"/>
                  <a:pt x="5461992" y="1396513"/>
                  <a:pt x="5462246" y="1401944"/>
                </a:cubicBezTo>
                <a:lnTo>
                  <a:pt x="5462602" y="1413608"/>
                </a:lnTo>
                <a:lnTo>
                  <a:pt x="5459078" y="1404268"/>
                </a:lnTo>
                <a:lnTo>
                  <a:pt x="5460137" y="1393780"/>
                </a:lnTo>
                <a:cubicBezTo>
                  <a:pt x="5460561" y="1391114"/>
                  <a:pt x="5460982" y="1390270"/>
                  <a:pt x="5461417" y="1391849"/>
                </a:cubicBezTo>
                <a:close/>
                <a:moveTo>
                  <a:pt x="614271" y="1052206"/>
                </a:moveTo>
                <a:cubicBezTo>
                  <a:pt x="613444" y="1053256"/>
                  <a:pt x="612323" y="1054339"/>
                  <a:pt x="611497" y="1055389"/>
                </a:cubicBezTo>
                <a:cubicBezTo>
                  <a:pt x="617673" y="1058912"/>
                  <a:pt x="624115" y="1061928"/>
                  <a:pt x="630277" y="1065215"/>
                </a:cubicBezTo>
                <a:cubicBezTo>
                  <a:pt x="637469" y="1066004"/>
                  <a:pt x="644958" y="1066759"/>
                  <a:pt x="651856" y="1067584"/>
                </a:cubicBezTo>
                <a:cubicBezTo>
                  <a:pt x="639327" y="1062458"/>
                  <a:pt x="626799" y="1057332"/>
                  <a:pt x="614271" y="1052206"/>
                </a:cubicBezTo>
                <a:close/>
                <a:moveTo>
                  <a:pt x="810628" y="695550"/>
                </a:moveTo>
                <a:cubicBezTo>
                  <a:pt x="873537" y="739416"/>
                  <a:pt x="951215" y="767494"/>
                  <a:pt x="1033084" y="791270"/>
                </a:cubicBezTo>
                <a:cubicBezTo>
                  <a:pt x="1034205" y="790184"/>
                  <a:pt x="1035031" y="789136"/>
                  <a:pt x="1036153" y="788050"/>
                </a:cubicBezTo>
                <a:cubicBezTo>
                  <a:pt x="960983" y="757296"/>
                  <a:pt x="885798" y="726306"/>
                  <a:pt x="810628" y="695550"/>
                </a:cubicBezTo>
                <a:close/>
                <a:moveTo>
                  <a:pt x="4850908" y="727"/>
                </a:moveTo>
                <a:cubicBezTo>
                  <a:pt x="4858191" y="2929"/>
                  <a:pt x="4860543" y="7152"/>
                  <a:pt x="4858584" y="13795"/>
                </a:cubicBezTo>
                <a:cubicBezTo>
                  <a:pt x="4855845" y="22194"/>
                  <a:pt x="4850092" y="30008"/>
                  <a:pt x="4843408" y="37224"/>
                </a:cubicBezTo>
                <a:cubicBezTo>
                  <a:pt x="4812232" y="71132"/>
                  <a:pt x="4827067" y="79774"/>
                  <a:pt x="4871062" y="78954"/>
                </a:cubicBezTo>
                <a:cubicBezTo>
                  <a:pt x="4910302" y="78234"/>
                  <a:pt x="4949507" y="72299"/>
                  <a:pt x="4989038" y="66799"/>
                </a:cubicBezTo>
                <a:cubicBezTo>
                  <a:pt x="5008500" y="63967"/>
                  <a:pt x="5009491" y="65509"/>
                  <a:pt x="5002636" y="79388"/>
                </a:cubicBezTo>
                <a:cubicBezTo>
                  <a:pt x="4991594" y="102315"/>
                  <a:pt x="4990844" y="123285"/>
                  <a:pt x="5008332" y="140859"/>
                </a:cubicBezTo>
                <a:cubicBezTo>
                  <a:pt x="5012456" y="144868"/>
                  <a:pt x="5015428" y="149491"/>
                  <a:pt x="5014326" y="155555"/>
                </a:cubicBezTo>
                <a:cubicBezTo>
                  <a:pt x="5009356" y="180357"/>
                  <a:pt x="5019874" y="200674"/>
                  <a:pt x="5030704" y="221190"/>
                </a:cubicBezTo>
                <a:cubicBezTo>
                  <a:pt x="5048958" y="255517"/>
                  <a:pt x="5072099" y="287116"/>
                  <a:pt x="5097262" y="317759"/>
                </a:cubicBezTo>
                <a:cubicBezTo>
                  <a:pt x="5115004" y="339336"/>
                  <a:pt x="5126222" y="365974"/>
                  <a:pt x="5165084" y="373367"/>
                </a:cubicBezTo>
                <a:cubicBezTo>
                  <a:pt x="5174420" y="375083"/>
                  <a:pt x="5177498" y="381353"/>
                  <a:pt x="5174137" y="389353"/>
                </a:cubicBezTo>
                <a:cubicBezTo>
                  <a:pt x="5163026" y="415847"/>
                  <a:pt x="5172067" y="436343"/>
                  <a:pt x="5192507" y="453561"/>
                </a:cubicBezTo>
                <a:cubicBezTo>
                  <a:pt x="5199734" y="459565"/>
                  <a:pt x="5197020" y="463690"/>
                  <a:pt x="5187160" y="467732"/>
                </a:cubicBezTo>
                <a:cubicBezTo>
                  <a:pt x="5175836" y="472188"/>
                  <a:pt x="5167025" y="478711"/>
                  <a:pt x="5160106" y="486904"/>
                </a:cubicBezTo>
                <a:cubicBezTo>
                  <a:pt x="5148744" y="500143"/>
                  <a:pt x="5143396" y="514315"/>
                  <a:pt x="5138948" y="528614"/>
                </a:cubicBezTo>
                <a:cubicBezTo>
                  <a:pt x="5132042" y="551041"/>
                  <a:pt x="5123894" y="572670"/>
                  <a:pt x="5097016" y="589923"/>
                </a:cubicBezTo>
                <a:cubicBezTo>
                  <a:pt x="5089016" y="595163"/>
                  <a:pt x="5082598" y="601872"/>
                  <a:pt x="5075869" y="608381"/>
                </a:cubicBezTo>
                <a:cubicBezTo>
                  <a:pt x="5078016" y="614052"/>
                  <a:pt x="5083322" y="617918"/>
                  <a:pt x="5093172" y="618385"/>
                </a:cubicBezTo>
                <a:cubicBezTo>
                  <a:pt x="5155867" y="621469"/>
                  <a:pt x="5153088" y="652648"/>
                  <a:pt x="5153518" y="687474"/>
                </a:cubicBezTo>
                <a:cubicBezTo>
                  <a:pt x="5154177" y="730575"/>
                  <a:pt x="5118812" y="754787"/>
                  <a:pt x="5074984" y="776941"/>
                </a:cubicBezTo>
                <a:cubicBezTo>
                  <a:pt x="5059986" y="784451"/>
                  <a:pt x="5038116" y="786863"/>
                  <a:pt x="5033348" y="805473"/>
                </a:cubicBezTo>
                <a:cubicBezTo>
                  <a:pt x="5059529" y="819384"/>
                  <a:pt x="5089376" y="802009"/>
                  <a:pt x="5116847" y="803426"/>
                </a:cubicBezTo>
                <a:cubicBezTo>
                  <a:pt x="5139548" y="804709"/>
                  <a:pt x="5176330" y="798120"/>
                  <a:pt x="5147902" y="833118"/>
                </a:cubicBezTo>
                <a:cubicBezTo>
                  <a:pt x="5139626" y="843373"/>
                  <a:pt x="5150382" y="848714"/>
                  <a:pt x="5161665" y="848297"/>
                </a:cubicBezTo>
                <a:cubicBezTo>
                  <a:pt x="5253064" y="844106"/>
                  <a:pt x="5215170" y="912756"/>
                  <a:pt x="5246520" y="942412"/>
                </a:cubicBezTo>
                <a:cubicBezTo>
                  <a:pt x="5255359" y="950358"/>
                  <a:pt x="5247812" y="967405"/>
                  <a:pt x="5235368" y="972946"/>
                </a:cubicBezTo>
                <a:cubicBezTo>
                  <a:pt x="5156387" y="1008610"/>
                  <a:pt x="5149354" y="1071149"/>
                  <a:pt x="5113739" y="1128845"/>
                </a:cubicBezTo>
                <a:cubicBezTo>
                  <a:pt x="5157305" y="1144685"/>
                  <a:pt x="5208388" y="1143005"/>
                  <a:pt x="5255034" y="1151117"/>
                </a:cubicBezTo>
                <a:cubicBezTo>
                  <a:pt x="5303482" y="1159484"/>
                  <a:pt x="5304156" y="1170079"/>
                  <a:pt x="5267513" y="1216275"/>
                </a:cubicBezTo>
                <a:cubicBezTo>
                  <a:pt x="5370269" y="1212844"/>
                  <a:pt x="5370269" y="1212844"/>
                  <a:pt x="5343113" y="1281854"/>
                </a:cubicBezTo>
                <a:cubicBezTo>
                  <a:pt x="5386272" y="1279593"/>
                  <a:pt x="5428618" y="1334726"/>
                  <a:pt x="5452014" y="1385543"/>
                </a:cubicBezTo>
                <a:lnTo>
                  <a:pt x="5459078" y="1404268"/>
                </a:lnTo>
                <a:lnTo>
                  <a:pt x="5458838" y="1406644"/>
                </a:lnTo>
                <a:cubicBezTo>
                  <a:pt x="5457942" y="1418063"/>
                  <a:pt x="5456960" y="1434367"/>
                  <a:pt x="5455752" y="1450751"/>
                </a:cubicBezTo>
                <a:lnTo>
                  <a:pt x="5454594" y="1464662"/>
                </a:lnTo>
                <a:lnTo>
                  <a:pt x="5447215" y="1463321"/>
                </a:lnTo>
                <a:cubicBezTo>
                  <a:pt x="5441256" y="1459714"/>
                  <a:pt x="5437002" y="1458345"/>
                  <a:pt x="5433934" y="1458428"/>
                </a:cubicBezTo>
                <a:cubicBezTo>
                  <a:pt x="5424728" y="1458676"/>
                  <a:pt x="5426188" y="1471978"/>
                  <a:pt x="5424276" y="1477014"/>
                </a:cubicBezTo>
                <a:cubicBezTo>
                  <a:pt x="5417851" y="1492977"/>
                  <a:pt x="5433852" y="1501241"/>
                  <a:pt x="5444628" y="1511562"/>
                </a:cubicBezTo>
                <a:cubicBezTo>
                  <a:pt x="5448663" y="1515344"/>
                  <a:pt x="5451544" y="1497678"/>
                  <a:pt x="5453752" y="1474786"/>
                </a:cubicBezTo>
                <a:lnTo>
                  <a:pt x="5454594" y="1464662"/>
                </a:lnTo>
                <a:lnTo>
                  <a:pt x="5463208" y="1466226"/>
                </a:lnTo>
                <a:lnTo>
                  <a:pt x="5463164" y="1484226"/>
                </a:lnTo>
                <a:cubicBezTo>
                  <a:pt x="5462722" y="1528173"/>
                  <a:pt x="5460824" y="1571999"/>
                  <a:pt x="5456160" y="1575885"/>
                </a:cubicBezTo>
                <a:cubicBezTo>
                  <a:pt x="5406708" y="1617226"/>
                  <a:pt x="5442751" y="1692579"/>
                  <a:pt x="5345636" y="1714543"/>
                </a:cubicBezTo>
                <a:cubicBezTo>
                  <a:pt x="5301930" y="1724583"/>
                  <a:pt x="5282493" y="1755882"/>
                  <a:pt x="5251319" y="1775792"/>
                </a:cubicBezTo>
                <a:cubicBezTo>
                  <a:pt x="5142610" y="1844714"/>
                  <a:pt x="5072132" y="1925140"/>
                  <a:pt x="5043512" y="2027305"/>
                </a:cubicBezTo>
                <a:cubicBezTo>
                  <a:pt x="5035488" y="2055562"/>
                  <a:pt x="5000258" y="2081893"/>
                  <a:pt x="4978144" y="2108535"/>
                </a:cubicBezTo>
                <a:cubicBezTo>
                  <a:pt x="4990785" y="2124798"/>
                  <a:pt x="5050411" y="2079615"/>
                  <a:pt x="5031476" y="2128173"/>
                </a:cubicBezTo>
                <a:cubicBezTo>
                  <a:pt x="5017138" y="2164787"/>
                  <a:pt x="4975973" y="2191363"/>
                  <a:pt x="4937389" y="2216441"/>
                </a:cubicBezTo>
                <a:cubicBezTo>
                  <a:pt x="4893079" y="2245058"/>
                  <a:pt x="4843760" y="2269776"/>
                  <a:pt x="4826122" y="2315331"/>
                </a:cubicBezTo>
                <a:cubicBezTo>
                  <a:pt x="4822276" y="2325050"/>
                  <a:pt x="3896510" y="3112888"/>
                  <a:pt x="2544647" y="3190975"/>
                </a:cubicBezTo>
                <a:cubicBezTo>
                  <a:pt x="2323734" y="3203734"/>
                  <a:pt x="1445947" y="3169121"/>
                  <a:pt x="1328257" y="3153006"/>
                </a:cubicBezTo>
                <a:cubicBezTo>
                  <a:pt x="1207258" y="3136344"/>
                  <a:pt x="1101756" y="3091943"/>
                  <a:pt x="977943" y="3082502"/>
                </a:cubicBezTo>
                <a:cubicBezTo>
                  <a:pt x="912454" y="3077622"/>
                  <a:pt x="848655" y="3061861"/>
                  <a:pt x="854473" y="2994250"/>
                </a:cubicBezTo>
                <a:cubicBezTo>
                  <a:pt x="856228" y="2975057"/>
                  <a:pt x="838125" y="2961827"/>
                  <a:pt x="811593" y="2970498"/>
                </a:cubicBezTo>
                <a:cubicBezTo>
                  <a:pt x="761454" y="2987010"/>
                  <a:pt x="736680" y="2962489"/>
                  <a:pt x="707024" y="2945439"/>
                </a:cubicBezTo>
                <a:cubicBezTo>
                  <a:pt x="654509" y="2915262"/>
                  <a:pt x="603913" y="2882480"/>
                  <a:pt x="523487" y="2886053"/>
                </a:cubicBezTo>
                <a:cubicBezTo>
                  <a:pt x="537017" y="2855468"/>
                  <a:pt x="563587" y="2856758"/>
                  <a:pt x="587884" y="2859746"/>
                </a:cubicBezTo>
                <a:cubicBezTo>
                  <a:pt x="652090" y="2867866"/>
                  <a:pt x="715235" y="2878012"/>
                  <a:pt x="779426" y="2885897"/>
                </a:cubicBezTo>
                <a:cubicBezTo>
                  <a:pt x="821123" y="2891048"/>
                  <a:pt x="863074" y="2900202"/>
                  <a:pt x="917288" y="2882248"/>
                </a:cubicBezTo>
                <a:cubicBezTo>
                  <a:pt x="866364" y="2830288"/>
                  <a:pt x="785092" y="2829930"/>
                  <a:pt x="718684" y="2819941"/>
                </a:cubicBezTo>
                <a:cubicBezTo>
                  <a:pt x="635747" y="2807447"/>
                  <a:pt x="584925" y="2771133"/>
                  <a:pt x="524650" y="2731220"/>
                </a:cubicBezTo>
                <a:cubicBezTo>
                  <a:pt x="584180" y="2712621"/>
                  <a:pt x="623299" y="2742760"/>
                  <a:pt x="670138" y="2735189"/>
                </a:cubicBezTo>
                <a:cubicBezTo>
                  <a:pt x="672406" y="2728745"/>
                  <a:pt x="675988" y="2719532"/>
                  <a:pt x="675382" y="2719369"/>
                </a:cubicBezTo>
                <a:cubicBezTo>
                  <a:pt x="596666" y="2703042"/>
                  <a:pt x="557844" y="2658869"/>
                  <a:pt x="542021" y="2601946"/>
                </a:cubicBezTo>
                <a:cubicBezTo>
                  <a:pt x="533902" y="2572560"/>
                  <a:pt x="505246" y="2566541"/>
                  <a:pt x="476895" y="2555976"/>
                </a:cubicBezTo>
                <a:cubicBezTo>
                  <a:pt x="377189" y="2518466"/>
                  <a:pt x="272496" y="2486779"/>
                  <a:pt x="188751" y="2428830"/>
                </a:cubicBezTo>
                <a:cubicBezTo>
                  <a:pt x="280875" y="2426687"/>
                  <a:pt x="357216" y="2461808"/>
                  <a:pt x="456762" y="2468731"/>
                </a:cubicBezTo>
                <a:cubicBezTo>
                  <a:pt x="373794" y="2404281"/>
                  <a:pt x="269816" y="2379152"/>
                  <a:pt x="174514" y="2345378"/>
                </a:cubicBezTo>
                <a:cubicBezTo>
                  <a:pt x="130977" y="2330009"/>
                  <a:pt x="90329" y="2308598"/>
                  <a:pt x="38827" y="2303685"/>
                </a:cubicBezTo>
                <a:cubicBezTo>
                  <a:pt x="20556" y="2301864"/>
                  <a:pt x="-10092" y="2297272"/>
                  <a:pt x="3281" y="2273587"/>
                </a:cubicBezTo>
                <a:cubicBezTo>
                  <a:pt x="14533" y="2253956"/>
                  <a:pt x="39095" y="2256437"/>
                  <a:pt x="61590" y="2259170"/>
                </a:cubicBezTo>
                <a:cubicBezTo>
                  <a:pt x="115591" y="2265916"/>
                  <a:pt x="170539" y="2259497"/>
                  <a:pt x="242291" y="2250569"/>
                </a:cubicBezTo>
                <a:cubicBezTo>
                  <a:pt x="178223" y="2197829"/>
                  <a:pt x="68904" y="2229102"/>
                  <a:pt x="13205" y="2172263"/>
                </a:cubicBezTo>
                <a:cubicBezTo>
                  <a:pt x="77196" y="2153598"/>
                  <a:pt x="128251" y="2170191"/>
                  <a:pt x="180810" y="2168333"/>
                </a:cubicBezTo>
                <a:cubicBezTo>
                  <a:pt x="228319" y="2166612"/>
                  <a:pt x="239444" y="2154350"/>
                  <a:pt x="226020" y="2121100"/>
                </a:cubicBezTo>
                <a:cubicBezTo>
                  <a:pt x="205165" y="2069293"/>
                  <a:pt x="229388" y="2038364"/>
                  <a:pt x="299145" y="2044862"/>
                </a:cubicBezTo>
                <a:cubicBezTo>
                  <a:pt x="363822" y="2051027"/>
                  <a:pt x="369032" y="2029991"/>
                  <a:pt x="350236" y="2001187"/>
                </a:cubicBezTo>
                <a:cubicBezTo>
                  <a:pt x="322862" y="1959187"/>
                  <a:pt x="348423" y="1921214"/>
                  <a:pt x="365223" y="1881218"/>
                </a:cubicBezTo>
                <a:cubicBezTo>
                  <a:pt x="390527" y="1820499"/>
                  <a:pt x="376326" y="1793748"/>
                  <a:pt x="310707" y="1758752"/>
                </a:cubicBezTo>
                <a:cubicBezTo>
                  <a:pt x="273754" y="1739265"/>
                  <a:pt x="234367" y="1723631"/>
                  <a:pt x="181659" y="1709137"/>
                </a:cubicBezTo>
                <a:cubicBezTo>
                  <a:pt x="299387" y="1683727"/>
                  <a:pt x="172918" y="1660608"/>
                  <a:pt x="213063" y="1632021"/>
                </a:cubicBezTo>
                <a:cubicBezTo>
                  <a:pt x="296030" y="1612244"/>
                  <a:pt x="369047" y="1679323"/>
                  <a:pt x="481390" y="1644125"/>
                </a:cubicBezTo>
                <a:cubicBezTo>
                  <a:pt x="336659" y="1595935"/>
                  <a:pt x="176348" y="1532074"/>
                  <a:pt x="68930" y="1457537"/>
                </a:cubicBezTo>
                <a:cubicBezTo>
                  <a:pt x="91299" y="1434897"/>
                  <a:pt x="115799" y="1450436"/>
                  <a:pt x="135138" y="1440976"/>
                </a:cubicBezTo>
                <a:cubicBezTo>
                  <a:pt x="133952" y="1436374"/>
                  <a:pt x="135290" y="1429332"/>
                  <a:pt x="131611" y="1427642"/>
                </a:cubicBezTo>
                <a:cubicBezTo>
                  <a:pt x="52402" y="1389548"/>
                  <a:pt x="51441" y="1388478"/>
                  <a:pt x="130443" y="1343795"/>
                </a:cubicBezTo>
                <a:cubicBezTo>
                  <a:pt x="158017" y="1328118"/>
                  <a:pt x="154966" y="1317573"/>
                  <a:pt x="138930" y="1304094"/>
                </a:cubicBezTo>
                <a:cubicBezTo>
                  <a:pt x="127608" y="1294551"/>
                  <a:pt x="113720" y="1286742"/>
                  <a:pt x="118409" y="1262212"/>
                </a:cubicBezTo>
                <a:cubicBezTo>
                  <a:pt x="164937" y="1287183"/>
                  <a:pt x="383505" y="1312432"/>
                  <a:pt x="421410" y="1304757"/>
                </a:cubicBezTo>
                <a:cubicBezTo>
                  <a:pt x="464009" y="1296037"/>
                  <a:pt x="610877" y="1288926"/>
                  <a:pt x="655702" y="1291801"/>
                </a:cubicBezTo>
                <a:cubicBezTo>
                  <a:pt x="653235" y="1290438"/>
                  <a:pt x="650767" y="1289077"/>
                  <a:pt x="648299" y="1287715"/>
                </a:cubicBezTo>
                <a:cubicBezTo>
                  <a:pt x="603999" y="1260339"/>
                  <a:pt x="559107" y="1233035"/>
                  <a:pt x="531027" y="1193967"/>
                </a:cubicBezTo>
                <a:cubicBezTo>
                  <a:pt x="529741" y="1192462"/>
                  <a:pt x="529061" y="1191120"/>
                  <a:pt x="526433" y="1191913"/>
                </a:cubicBezTo>
                <a:cubicBezTo>
                  <a:pt x="503415" y="1199684"/>
                  <a:pt x="505590" y="1187083"/>
                  <a:pt x="504666" y="1177230"/>
                </a:cubicBezTo>
                <a:cubicBezTo>
                  <a:pt x="503726" y="1167141"/>
                  <a:pt x="499378" y="1159602"/>
                  <a:pt x="482307" y="1162618"/>
                </a:cubicBezTo>
                <a:cubicBezTo>
                  <a:pt x="481421" y="1162726"/>
                  <a:pt x="480226" y="1162633"/>
                  <a:pt x="479029" y="1162540"/>
                </a:cubicBezTo>
                <a:cubicBezTo>
                  <a:pt x="470949" y="1161859"/>
                  <a:pt x="444139" y="1138059"/>
                  <a:pt x="447663" y="1132649"/>
                </a:cubicBezTo>
                <a:cubicBezTo>
                  <a:pt x="455539" y="1120781"/>
                  <a:pt x="446335" y="1116439"/>
                  <a:pt x="438547" y="1110977"/>
                </a:cubicBezTo>
                <a:cubicBezTo>
                  <a:pt x="427656" y="1103517"/>
                  <a:pt x="416795" y="1096529"/>
                  <a:pt x="405343" y="1089612"/>
                </a:cubicBezTo>
                <a:cubicBezTo>
                  <a:pt x="394202" y="1082895"/>
                  <a:pt x="382794" y="1076684"/>
                  <a:pt x="371373" y="1070238"/>
                </a:cubicBezTo>
                <a:cubicBezTo>
                  <a:pt x="344889" y="1065616"/>
                  <a:pt x="318169" y="1061972"/>
                  <a:pt x="290358" y="1059884"/>
                </a:cubicBezTo>
                <a:cubicBezTo>
                  <a:pt x="269709" y="1058114"/>
                  <a:pt x="246624" y="1055453"/>
                  <a:pt x="235140" y="1029322"/>
                </a:cubicBezTo>
                <a:cubicBezTo>
                  <a:pt x="256895" y="1029771"/>
                  <a:pt x="278695" y="1030927"/>
                  <a:pt x="300494" y="1032083"/>
                </a:cubicBezTo>
                <a:cubicBezTo>
                  <a:pt x="279542" y="1020860"/>
                  <a:pt x="259181" y="1009565"/>
                  <a:pt x="239661" y="997457"/>
                </a:cubicBezTo>
                <a:cubicBezTo>
                  <a:pt x="223540" y="987309"/>
                  <a:pt x="210281" y="975391"/>
                  <a:pt x="204788" y="959211"/>
                </a:cubicBezTo>
                <a:cubicBezTo>
                  <a:pt x="203337" y="955117"/>
                  <a:pt x="202166" y="950750"/>
                  <a:pt x="207583" y="947009"/>
                </a:cubicBezTo>
                <a:cubicBezTo>
                  <a:pt x="213561" y="942727"/>
                  <a:pt x="218466" y="944980"/>
                  <a:pt x="223061" y="947033"/>
                </a:cubicBezTo>
                <a:cubicBezTo>
                  <a:pt x="242046" y="955410"/>
                  <a:pt x="261311" y="963516"/>
                  <a:pt x="280015" y="972164"/>
                </a:cubicBezTo>
                <a:cubicBezTo>
                  <a:pt x="304852" y="983629"/>
                  <a:pt x="329408" y="995365"/>
                  <a:pt x="353948" y="1006865"/>
                </a:cubicBezTo>
                <a:cubicBezTo>
                  <a:pt x="319294" y="981405"/>
                  <a:pt x="281290" y="959435"/>
                  <a:pt x="240466" y="939943"/>
                </a:cubicBezTo>
                <a:cubicBezTo>
                  <a:pt x="210990" y="925718"/>
                  <a:pt x="181514" y="911494"/>
                  <a:pt x="158812" y="891467"/>
                </a:cubicBezTo>
                <a:cubicBezTo>
                  <a:pt x="147166" y="881489"/>
                  <a:pt x="141336" y="869384"/>
                  <a:pt x="139551" y="855364"/>
                </a:cubicBezTo>
                <a:cubicBezTo>
                  <a:pt x="139312" y="851597"/>
                  <a:pt x="139634" y="847287"/>
                  <a:pt x="145731" y="844888"/>
                </a:cubicBezTo>
                <a:cubicBezTo>
                  <a:pt x="151843" y="842724"/>
                  <a:pt x="155581" y="845356"/>
                  <a:pt x="158154" y="848366"/>
                </a:cubicBezTo>
                <a:cubicBezTo>
                  <a:pt x="161052" y="851811"/>
                  <a:pt x="164496" y="854479"/>
                  <a:pt x="169370" y="856260"/>
                </a:cubicBezTo>
                <a:cubicBezTo>
                  <a:pt x="212096" y="872913"/>
                  <a:pt x="249775" y="894448"/>
                  <a:pt x="288295" y="915169"/>
                </a:cubicBezTo>
                <a:cubicBezTo>
                  <a:pt x="343452" y="944788"/>
                  <a:pt x="397769" y="975222"/>
                  <a:pt x="462694" y="994643"/>
                </a:cubicBezTo>
                <a:cubicBezTo>
                  <a:pt x="487260" y="1001870"/>
                  <a:pt x="512622" y="1007575"/>
                  <a:pt x="531910" y="1006664"/>
                </a:cubicBezTo>
                <a:cubicBezTo>
                  <a:pt x="460990" y="972547"/>
                  <a:pt x="394087" y="936046"/>
                  <a:pt x="333940" y="893507"/>
                </a:cubicBezTo>
                <a:cubicBezTo>
                  <a:pt x="273173" y="850568"/>
                  <a:pt x="219876" y="803403"/>
                  <a:pt x="181443" y="746608"/>
                </a:cubicBezTo>
                <a:cubicBezTo>
                  <a:pt x="177494" y="740681"/>
                  <a:pt x="175038" y="734810"/>
                  <a:pt x="162678" y="737018"/>
                </a:cubicBezTo>
                <a:cubicBezTo>
                  <a:pt x="157082" y="737933"/>
                  <a:pt x="155070" y="734381"/>
                  <a:pt x="156307" y="730435"/>
                </a:cubicBezTo>
                <a:cubicBezTo>
                  <a:pt x="164051" y="702450"/>
                  <a:pt x="145532" y="687373"/>
                  <a:pt x="117227" y="677515"/>
                </a:cubicBezTo>
                <a:cubicBezTo>
                  <a:pt x="108392" y="674314"/>
                  <a:pt x="107546" y="670384"/>
                  <a:pt x="113655" y="663474"/>
                </a:cubicBezTo>
                <a:cubicBezTo>
                  <a:pt x="121976" y="653926"/>
                  <a:pt x="120506" y="644851"/>
                  <a:pt x="115226" y="636712"/>
                </a:cubicBezTo>
                <a:cubicBezTo>
                  <a:pt x="112224" y="631619"/>
                  <a:pt x="108350" y="626868"/>
                  <a:pt x="105067" y="622046"/>
                </a:cubicBezTo>
                <a:cubicBezTo>
                  <a:pt x="102790" y="619000"/>
                  <a:pt x="99022" y="615897"/>
                  <a:pt x="104113" y="611722"/>
                </a:cubicBezTo>
                <a:cubicBezTo>
                  <a:pt x="108939" y="608053"/>
                  <a:pt x="114081" y="609328"/>
                  <a:pt x="118895" y="610169"/>
                </a:cubicBezTo>
                <a:cubicBezTo>
                  <a:pt x="142040" y="613772"/>
                  <a:pt x="156094" y="624170"/>
                  <a:pt x="163095" y="640642"/>
                </a:cubicBezTo>
                <a:cubicBezTo>
                  <a:pt x="168334" y="652819"/>
                  <a:pt x="173104" y="652953"/>
                  <a:pt x="185766" y="641454"/>
                </a:cubicBezTo>
                <a:cubicBezTo>
                  <a:pt x="195327" y="632704"/>
                  <a:pt x="204232" y="632337"/>
                  <a:pt x="212892" y="637457"/>
                </a:cubicBezTo>
                <a:cubicBezTo>
                  <a:pt x="217516" y="639981"/>
                  <a:pt x="220444" y="643897"/>
                  <a:pt x="223932" y="647271"/>
                </a:cubicBezTo>
                <a:cubicBezTo>
                  <a:pt x="241420" y="664845"/>
                  <a:pt x="259762" y="681841"/>
                  <a:pt x="287167" y="691571"/>
                </a:cubicBezTo>
                <a:cubicBezTo>
                  <a:pt x="299355" y="696027"/>
                  <a:pt x="312354" y="699197"/>
                  <a:pt x="330380" y="692506"/>
                </a:cubicBezTo>
                <a:cubicBezTo>
                  <a:pt x="318517" y="688486"/>
                  <a:pt x="306954" y="689175"/>
                  <a:pt x="296172" y="688108"/>
                </a:cubicBezTo>
                <a:cubicBezTo>
                  <a:pt x="285390" y="687041"/>
                  <a:pt x="279539" y="683953"/>
                  <a:pt x="286974" y="674512"/>
                </a:cubicBezTo>
                <a:cubicBezTo>
                  <a:pt x="291105" y="669267"/>
                  <a:pt x="290555" y="665301"/>
                  <a:pt x="286166" y="661798"/>
                </a:cubicBezTo>
                <a:cubicBezTo>
                  <a:pt x="272052" y="650459"/>
                  <a:pt x="264416" y="633352"/>
                  <a:pt x="236268" y="635338"/>
                </a:cubicBezTo>
                <a:cubicBezTo>
                  <a:pt x="234792" y="635517"/>
                  <a:pt x="233255" y="634754"/>
                  <a:pt x="231734" y="634225"/>
                </a:cubicBezTo>
                <a:cubicBezTo>
                  <a:pt x="225957" y="632316"/>
                  <a:pt x="219575" y="630241"/>
                  <a:pt x="221253" y="623870"/>
                </a:cubicBezTo>
                <a:cubicBezTo>
                  <a:pt x="223227" y="617462"/>
                  <a:pt x="230816" y="615119"/>
                  <a:pt x="237564" y="613590"/>
                </a:cubicBezTo>
                <a:cubicBezTo>
                  <a:pt x="254884" y="609831"/>
                  <a:pt x="268844" y="614072"/>
                  <a:pt x="282259" y="619091"/>
                </a:cubicBezTo>
                <a:cubicBezTo>
                  <a:pt x="314893" y="631509"/>
                  <a:pt x="342201" y="649080"/>
                  <a:pt x="370630" y="665566"/>
                </a:cubicBezTo>
                <a:cubicBezTo>
                  <a:pt x="413275" y="690295"/>
                  <a:pt x="451153" y="719635"/>
                  <a:pt x="498017" y="740532"/>
                </a:cubicBezTo>
                <a:cubicBezTo>
                  <a:pt x="637369" y="802423"/>
                  <a:pt x="774774" y="866448"/>
                  <a:pt x="918036" y="924307"/>
                </a:cubicBezTo>
                <a:cubicBezTo>
                  <a:pt x="970882" y="945666"/>
                  <a:pt x="1024819" y="965469"/>
                  <a:pt x="1079304" y="984494"/>
                </a:cubicBezTo>
                <a:cubicBezTo>
                  <a:pt x="1079509" y="983045"/>
                  <a:pt x="1079744" y="982067"/>
                  <a:pt x="1079935" y="980383"/>
                </a:cubicBezTo>
                <a:cubicBezTo>
                  <a:pt x="1079860" y="979206"/>
                  <a:pt x="1079770" y="977793"/>
                  <a:pt x="1079695" y="976616"/>
                </a:cubicBezTo>
                <a:cubicBezTo>
                  <a:pt x="1041139" y="964679"/>
                  <a:pt x="1003098" y="951491"/>
                  <a:pt x="966178" y="937219"/>
                </a:cubicBezTo>
                <a:cubicBezTo>
                  <a:pt x="875541" y="901932"/>
                  <a:pt x="791930" y="860100"/>
                  <a:pt x="720106" y="807112"/>
                </a:cubicBezTo>
                <a:cubicBezTo>
                  <a:pt x="714181" y="802848"/>
                  <a:pt x="707904" y="802421"/>
                  <a:pt x="698823" y="804708"/>
                </a:cubicBezTo>
                <a:cubicBezTo>
                  <a:pt x="669544" y="812288"/>
                  <a:pt x="659939" y="806334"/>
                  <a:pt x="664513" y="784663"/>
                </a:cubicBezTo>
                <a:cubicBezTo>
                  <a:pt x="665660" y="779304"/>
                  <a:pt x="665686" y="775031"/>
                  <a:pt x="660380" y="771165"/>
                </a:cubicBezTo>
                <a:cubicBezTo>
                  <a:pt x="636661" y="753871"/>
                  <a:pt x="611807" y="737427"/>
                  <a:pt x="584959" y="722409"/>
                </a:cubicBezTo>
                <a:cubicBezTo>
                  <a:pt x="535282" y="694735"/>
                  <a:pt x="482226" y="670082"/>
                  <a:pt x="435649" y="639659"/>
                </a:cubicBezTo>
                <a:cubicBezTo>
                  <a:pt x="421965" y="630403"/>
                  <a:pt x="411440" y="619340"/>
                  <a:pt x="404944" y="606128"/>
                </a:cubicBezTo>
                <a:cubicBezTo>
                  <a:pt x="402872" y="601635"/>
                  <a:pt x="401613" y="595856"/>
                  <a:pt x="408476" y="591466"/>
                </a:cubicBezTo>
                <a:cubicBezTo>
                  <a:pt x="415044" y="587111"/>
                  <a:pt x="420320" y="590506"/>
                  <a:pt x="425225" y="592759"/>
                </a:cubicBezTo>
                <a:cubicBezTo>
                  <a:pt x="445746" y="601899"/>
                  <a:pt x="466578" y="611238"/>
                  <a:pt x="487115" y="620614"/>
                </a:cubicBezTo>
                <a:cubicBezTo>
                  <a:pt x="507947" y="629954"/>
                  <a:pt x="528514" y="639800"/>
                  <a:pt x="550277" y="649738"/>
                </a:cubicBezTo>
                <a:cubicBezTo>
                  <a:pt x="551408" y="644145"/>
                  <a:pt x="546904" y="643504"/>
                  <a:pt x="544421" y="641907"/>
                </a:cubicBezTo>
                <a:cubicBezTo>
                  <a:pt x="509355" y="619344"/>
                  <a:pt x="471190" y="599529"/>
                  <a:pt x="431905" y="580799"/>
                </a:cubicBezTo>
                <a:cubicBezTo>
                  <a:pt x="401512" y="566211"/>
                  <a:pt x="371947" y="550574"/>
                  <a:pt x="351177" y="528177"/>
                </a:cubicBezTo>
                <a:cubicBezTo>
                  <a:pt x="343180" y="519419"/>
                  <a:pt x="338696" y="509759"/>
                  <a:pt x="339749" y="498244"/>
                </a:cubicBezTo>
                <a:cubicBezTo>
                  <a:pt x="340115" y="494641"/>
                  <a:pt x="340481" y="491037"/>
                  <a:pt x="346313" y="489145"/>
                </a:cubicBezTo>
                <a:cubicBezTo>
                  <a:pt x="350979" y="487631"/>
                  <a:pt x="354067" y="489392"/>
                  <a:pt x="356579" y="491460"/>
                </a:cubicBezTo>
                <a:cubicBezTo>
                  <a:pt x="360984" y="495197"/>
                  <a:pt x="365388" y="498934"/>
                  <a:pt x="371505" y="501516"/>
                </a:cubicBezTo>
                <a:cubicBezTo>
                  <a:pt x="408203" y="517000"/>
                  <a:pt x="442659" y="534654"/>
                  <a:pt x="476275" y="553122"/>
                </a:cubicBezTo>
                <a:cubicBezTo>
                  <a:pt x="531461" y="583213"/>
                  <a:pt x="586103" y="614082"/>
                  <a:pt x="649952" y="635294"/>
                </a:cubicBezTo>
                <a:cubicBezTo>
                  <a:pt x="673972" y="643298"/>
                  <a:pt x="698805" y="650018"/>
                  <a:pt x="727161" y="651328"/>
                </a:cubicBezTo>
                <a:cubicBezTo>
                  <a:pt x="726126" y="649081"/>
                  <a:pt x="724263" y="647883"/>
                  <a:pt x="722417" y="646921"/>
                </a:cubicBezTo>
                <a:cubicBezTo>
                  <a:pt x="660627" y="615969"/>
                  <a:pt x="600830" y="583590"/>
                  <a:pt x="546079" y="546328"/>
                </a:cubicBezTo>
                <a:cubicBezTo>
                  <a:pt x="478576" y="500409"/>
                  <a:pt x="420223" y="448637"/>
                  <a:pt x="378182" y="386585"/>
                </a:cubicBezTo>
                <a:cubicBezTo>
                  <a:pt x="376229" y="383975"/>
                  <a:pt x="374884" y="381528"/>
                  <a:pt x="370158" y="382100"/>
                </a:cubicBezTo>
                <a:cubicBezTo>
                  <a:pt x="358064" y="383802"/>
                  <a:pt x="356583" y="379236"/>
                  <a:pt x="357861" y="371252"/>
                </a:cubicBezTo>
                <a:cubicBezTo>
                  <a:pt x="361373" y="351608"/>
                  <a:pt x="352380" y="336565"/>
                  <a:pt x="331313" y="328203"/>
                </a:cubicBezTo>
                <a:cubicBezTo>
                  <a:pt x="316037" y="321986"/>
                  <a:pt x="303183" y="316425"/>
                  <a:pt x="319354" y="299282"/>
                </a:cubicBezTo>
                <a:cubicBezTo>
                  <a:pt x="323265" y="295249"/>
                  <a:pt x="321459" y="290249"/>
                  <a:pt x="319682" y="285719"/>
                </a:cubicBezTo>
                <a:cubicBezTo>
                  <a:pt x="317166" y="278905"/>
                  <a:pt x="312080" y="273828"/>
                  <a:pt x="306391" y="268585"/>
                </a:cubicBezTo>
                <a:cubicBezTo>
                  <a:pt x="303227" y="265647"/>
                  <a:pt x="299399" y="261602"/>
                  <a:pt x="303294" y="257334"/>
                </a:cubicBezTo>
                <a:cubicBezTo>
                  <a:pt x="307735" y="252289"/>
                  <a:pt x="314131" y="254598"/>
                  <a:pt x="319242" y="255403"/>
                </a:cubicBezTo>
                <a:cubicBezTo>
                  <a:pt x="342683" y="258970"/>
                  <a:pt x="357062" y="269803"/>
                  <a:pt x="364093" y="286745"/>
                </a:cubicBezTo>
                <a:cubicBezTo>
                  <a:pt x="368651" y="297582"/>
                  <a:pt x="374307" y="297608"/>
                  <a:pt x="385301" y="287973"/>
                </a:cubicBezTo>
                <a:cubicBezTo>
                  <a:pt x="397712" y="277216"/>
                  <a:pt x="408079" y="276436"/>
                  <a:pt x="417598" y="285722"/>
                </a:cubicBezTo>
                <a:cubicBezTo>
                  <a:pt x="425226" y="293339"/>
                  <a:pt x="431406" y="301607"/>
                  <a:pt x="440155" y="308139"/>
                </a:cubicBezTo>
                <a:cubicBezTo>
                  <a:pt x="463623" y="326175"/>
                  <a:pt x="485720" y="346039"/>
                  <a:pt x="534406" y="339430"/>
                </a:cubicBezTo>
                <a:cubicBezTo>
                  <a:pt x="520872" y="332528"/>
                  <a:pt x="507316" y="334645"/>
                  <a:pt x="495633" y="333450"/>
                </a:cubicBezTo>
                <a:cubicBezTo>
                  <a:pt x="487244" y="332567"/>
                  <a:pt x="478750" y="330037"/>
                  <a:pt x="486289" y="322243"/>
                </a:cubicBezTo>
                <a:cubicBezTo>
                  <a:pt x="494951" y="313365"/>
                  <a:pt x="489365" y="309771"/>
                  <a:pt x="484000" y="304964"/>
                </a:cubicBezTo>
                <a:cubicBezTo>
                  <a:pt x="471673" y="293645"/>
                  <a:pt x="461604" y="280392"/>
                  <a:pt x="436911" y="280536"/>
                </a:cubicBezTo>
                <a:cubicBezTo>
                  <a:pt x="433041" y="280530"/>
                  <a:pt x="429923" y="278297"/>
                  <a:pt x="426865" y="277007"/>
                </a:cubicBezTo>
                <a:cubicBezTo>
                  <a:pt x="422581" y="275154"/>
                  <a:pt x="418872" y="272993"/>
                  <a:pt x="420654" y="268269"/>
                </a:cubicBezTo>
                <a:cubicBezTo>
                  <a:pt x="422468" y="264016"/>
                  <a:pt x="426748" y="261125"/>
                  <a:pt x="432329" y="259975"/>
                </a:cubicBezTo>
                <a:cubicBezTo>
                  <a:pt x="437320" y="258895"/>
                  <a:pt x="442621" y="258016"/>
                  <a:pt x="447672" y="257879"/>
                </a:cubicBezTo>
                <a:cubicBezTo>
                  <a:pt x="470223" y="256809"/>
                  <a:pt x="486254" y="265543"/>
                  <a:pt x="502242" y="273572"/>
                </a:cubicBezTo>
                <a:cubicBezTo>
                  <a:pt x="558179" y="301436"/>
                  <a:pt x="607891" y="334326"/>
                  <a:pt x="659874" y="365516"/>
                </a:cubicBezTo>
                <a:cubicBezTo>
                  <a:pt x="711842" y="396471"/>
                  <a:pt x="772192" y="418818"/>
                  <a:pt x="829177" y="444421"/>
                </a:cubicBezTo>
                <a:cubicBezTo>
                  <a:pt x="960626" y="503711"/>
                  <a:pt x="1092650" y="562693"/>
                  <a:pt x="1231903" y="613682"/>
                </a:cubicBezTo>
                <a:cubicBezTo>
                  <a:pt x="1368099" y="663381"/>
                  <a:pt x="1823141" y="686561"/>
                  <a:pt x="1911736" y="685084"/>
                </a:cubicBezTo>
                <a:cubicBezTo>
                  <a:pt x="2024994" y="682992"/>
                  <a:pt x="2291986" y="655399"/>
                  <a:pt x="2564313" y="632143"/>
                </a:cubicBezTo>
                <a:cubicBezTo>
                  <a:pt x="2595089" y="629364"/>
                  <a:pt x="2625288" y="626893"/>
                  <a:pt x="2657304" y="624913"/>
                </a:cubicBezTo>
                <a:cubicBezTo>
                  <a:pt x="3564401" y="568191"/>
                  <a:pt x="4203594" y="276765"/>
                  <a:pt x="4235818" y="259339"/>
                </a:cubicBezTo>
                <a:cubicBezTo>
                  <a:pt x="4287616" y="231474"/>
                  <a:pt x="4460006" y="176429"/>
                  <a:pt x="4460331" y="176864"/>
                </a:cubicBezTo>
                <a:cubicBezTo>
                  <a:pt x="4464175" y="181144"/>
                  <a:pt x="4483735" y="184529"/>
                  <a:pt x="4499578" y="186791"/>
                </a:cubicBezTo>
                <a:lnTo>
                  <a:pt x="4514640" y="188841"/>
                </a:lnTo>
                <a:lnTo>
                  <a:pt x="4516523" y="189988"/>
                </a:lnTo>
                <a:cubicBezTo>
                  <a:pt x="4522035" y="190091"/>
                  <a:pt x="4521760" y="189857"/>
                  <a:pt x="4518126" y="189316"/>
                </a:cubicBezTo>
                <a:lnTo>
                  <a:pt x="4514640" y="188841"/>
                </a:lnTo>
                <a:lnTo>
                  <a:pt x="4511569" y="186970"/>
                </a:lnTo>
                <a:cubicBezTo>
                  <a:pt x="4510788" y="185226"/>
                  <a:pt x="4510719" y="182981"/>
                  <a:pt x="4510888" y="180943"/>
                </a:cubicBezTo>
                <a:cubicBezTo>
                  <a:pt x="4511690" y="170169"/>
                  <a:pt x="4517648" y="160906"/>
                  <a:pt x="4531865" y="155151"/>
                </a:cubicBezTo>
                <a:cubicBezTo>
                  <a:pt x="4545507" y="149703"/>
                  <a:pt x="4559473" y="144689"/>
                  <a:pt x="4573441" y="139676"/>
                </a:cubicBezTo>
                <a:cubicBezTo>
                  <a:pt x="4585075" y="135420"/>
                  <a:pt x="4593048" y="134454"/>
                  <a:pt x="4594964" y="145847"/>
                </a:cubicBezTo>
                <a:cubicBezTo>
                  <a:pt x="4596879" y="157242"/>
                  <a:pt x="4613452" y="160454"/>
                  <a:pt x="4623059" y="152410"/>
                </a:cubicBezTo>
                <a:cubicBezTo>
                  <a:pt x="4660632" y="120811"/>
                  <a:pt x="4705757" y="95654"/>
                  <a:pt x="4748356" y="68192"/>
                </a:cubicBezTo>
                <a:cubicBezTo>
                  <a:pt x="4778098" y="49168"/>
                  <a:pt x="4809406" y="31378"/>
                  <a:pt x="4833812" y="8017"/>
                </a:cubicBezTo>
                <a:cubicBezTo>
                  <a:pt x="4838299" y="3678"/>
                  <a:pt x="4842399" y="-2039"/>
                  <a:pt x="4850908" y="7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1400175" y="2524126"/>
            <a:ext cx="3833312" cy="1457324"/>
          </a:xfrm>
        </p:spPr>
        <p:txBody>
          <a:bodyPr vert="horz" lIns="91440" tIns="45720" rIns="91440" bIns="45720" rtlCol="0" anchor="b">
            <a:normAutofit/>
          </a:bodyPr>
          <a:lstStyle/>
          <a:p>
            <a:pPr algn="ctr"/>
            <a:r>
              <a:rPr lang="en-US" sz="3200" i="1"/>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1658299" y="4082936"/>
            <a:ext cx="3317064" cy="646785"/>
          </a:xfrm>
        </p:spPr>
        <p:txBody>
          <a:bodyPr vert="horz" lIns="91440" tIns="45720" rIns="91440" bIns="45720" rtlCol="0">
            <a:normAutofit/>
          </a:bodyPr>
          <a:lstStyle/>
          <a:p>
            <a:pPr marL="0" indent="0" algn="ctr">
              <a:lnSpc>
                <a:spcPct val="90000"/>
              </a:lnSpc>
              <a:buNone/>
            </a:pPr>
            <a:r>
              <a:rPr lang="en-US" sz="1100" cap="all"/>
              <a:t>Carving of wood and stone, candles, glass blowing, grass weaving, jewellery, mohair weaving, </a:t>
            </a:r>
          </a:p>
        </p:txBody>
      </p:sp>
      <p:pic>
        <p:nvPicPr>
          <p:cNvPr id="18434" name="Picture 2" descr="Eswatini crafts hi-res stock photography and images - Alamy">
            <a:extLst>
              <a:ext uri="{FF2B5EF4-FFF2-40B4-BE49-F238E27FC236}">
                <a16:creationId xmlns:a16="http://schemas.microsoft.com/office/drawing/2014/main" id="{9073612E-467D-D7F0-4EA1-C7FBB1E2423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708456" y="1657237"/>
            <a:ext cx="4840078" cy="3557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579067"/>
      </p:ext>
    </p:extLst>
  </p:cSld>
  <p:clrMapOvr>
    <a:overrideClrMapping bg1="dk1" tx1="lt1" bg2="dk2" tx2="lt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p:txBody>
          <a:bodyPr/>
          <a:lstStyle/>
          <a:p>
            <a:r>
              <a:rPr lang="en-US"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p:txBody>
          <a:bodyPr>
            <a:normAutofit fontScale="92500" lnSpcReduction="10000"/>
          </a:bodyPr>
          <a:lstStyle/>
          <a:p>
            <a:r>
              <a:rPr lang="en-US" dirty="0"/>
              <a:t>When the Ground Is Hard, </a:t>
            </a:r>
            <a:r>
              <a:rPr lang="en-US" dirty="0" err="1"/>
              <a:t>Malla</a:t>
            </a:r>
            <a:r>
              <a:rPr lang="en-US" dirty="0"/>
              <a:t> Nunn</a:t>
            </a:r>
          </a:p>
          <a:p>
            <a:r>
              <a:rPr lang="en-US" dirty="0"/>
              <a:t>What The Future Holds, Sara </a:t>
            </a:r>
            <a:r>
              <a:rPr lang="en-US" dirty="0" err="1"/>
              <a:t>Mkhonza</a:t>
            </a:r>
            <a:endParaRPr lang="en-US" dirty="0"/>
          </a:p>
          <a:p>
            <a:r>
              <a:rPr lang="en-US" dirty="0"/>
              <a:t>For Kids</a:t>
            </a:r>
            <a:br>
              <a:rPr lang="en-US" dirty="0"/>
            </a:br>
            <a:r>
              <a:rPr lang="en-US" dirty="0"/>
              <a:t>All The Kings Animals, Christina Kessler</a:t>
            </a:r>
            <a:br>
              <a:rPr lang="en-US" dirty="0"/>
            </a:br>
            <a:endParaRPr lang="en-US" dirty="0"/>
          </a:p>
        </p:txBody>
      </p:sp>
      <p:sp>
        <p:nvSpPr>
          <p:cNvPr id="4" name="Content Placeholder 3">
            <a:extLst>
              <a:ext uri="{FF2B5EF4-FFF2-40B4-BE49-F238E27FC236}">
                <a16:creationId xmlns:a16="http://schemas.microsoft.com/office/drawing/2014/main" id="{F289D9C3-0258-4916-86CC-9492CE5F307C}"/>
              </a:ext>
            </a:extLst>
          </p:cNvPr>
          <p:cNvSpPr>
            <a:spLocks noGrp="1"/>
          </p:cNvSpPr>
          <p:nvPr>
            <p:ph sz="half" idx="2"/>
          </p:nvPr>
        </p:nvSpPr>
        <p:spPr/>
        <p:txBody>
          <a:bodyPr>
            <a:normAutofit fontScale="92500" lnSpcReduction="10000"/>
          </a:bodyPr>
          <a:lstStyle/>
          <a:p>
            <a:r>
              <a:rPr lang="en-US" dirty="0">
                <a:hlinkClick r:id="rId2"/>
              </a:rPr>
              <a:t>https://www.art-critique.com/en/2018/12/liyana-the-story-of-a-brave-girl-created-by-eswatini-orphans/</a:t>
            </a:r>
            <a:r>
              <a:rPr lang="en-US" dirty="0"/>
              <a:t> (While not written literature, this video is an eSwatini story).  Notice the lower-case e?  Some sources have it lower case while others have it upper.</a:t>
            </a:r>
          </a:p>
          <a:p>
            <a:r>
              <a:rPr lang="en-US" dirty="0"/>
              <a:t>The full movie is on Amazon.      </a:t>
            </a:r>
          </a:p>
        </p:txBody>
      </p:sp>
    </p:spTree>
    <p:extLst>
      <p:ext uri="{BB962C8B-B14F-4D97-AF65-F5344CB8AC3E}">
        <p14:creationId xmlns:p14="http://schemas.microsoft.com/office/powerpoint/2010/main" val="27498336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9467" name="Rectangle 19466">
            <a:extLst>
              <a:ext uri="{FF2B5EF4-FFF2-40B4-BE49-F238E27FC236}">
                <a16:creationId xmlns:a16="http://schemas.microsoft.com/office/drawing/2014/main" id="{FA69AAE0-49D5-4C8B-8BA2-55898C00E0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460" name="Picture 4" descr="SWAZI VILLAGE HOME STAY - Prices &amp; Guest house Reviews (Eswatini  (Swaziland)/Manzini)">
            <a:extLst>
              <a:ext uri="{FF2B5EF4-FFF2-40B4-BE49-F238E27FC236}">
                <a16:creationId xmlns:a16="http://schemas.microsoft.com/office/drawing/2014/main" id="{B58DD910-F235-DE9C-3552-7391A5478DDA}"/>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1262" r="5401" b="-1"/>
          <a:stretch/>
        </p:blipFill>
        <p:spPr bwMode="auto">
          <a:xfrm>
            <a:off x="-1" y="-1"/>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6343650" y="4181474"/>
            <a:ext cx="5505814" cy="1471335"/>
          </a:xfrm>
        </p:spPr>
        <p:txBody>
          <a:bodyPr vert="horz" lIns="91440" tIns="45720" rIns="91440" bIns="45720" rtlCol="0" anchor="b">
            <a:normAutofit/>
          </a:bodyPr>
          <a:lstStyle/>
          <a:p>
            <a:r>
              <a:rPr lang="en-US" sz="4400" i="1"/>
              <a:t>Homes</a:t>
            </a:r>
          </a:p>
        </p:txBody>
      </p:sp>
      <p:pic>
        <p:nvPicPr>
          <p:cNvPr id="19458" name="Picture 2">
            <a:extLst>
              <a:ext uri="{FF2B5EF4-FFF2-40B4-BE49-F238E27FC236}">
                <a16:creationId xmlns:a16="http://schemas.microsoft.com/office/drawing/2014/main" id="{9B3A1E63-1E06-E387-C253-EAB5064FAB86}"/>
              </a:ext>
            </a:extLst>
          </p:cNvPr>
          <p:cNvPicPr>
            <a:picLocks noGrp="1" noChangeAspect="1" noChangeArrowheads="1"/>
          </p:cNvPicPr>
          <p:nvPr>
            <p:ph sz="half" idx="1"/>
          </p:nvPr>
        </p:nvPicPr>
        <p:blipFill rotWithShape="1">
          <a:blip r:embed="rId3">
            <a:extLst>
              <a:ext uri="{28A0092B-C50C-407E-A947-70E740481C1C}">
                <a14:useLocalDpi xmlns:a14="http://schemas.microsoft.com/office/drawing/2010/main" val="0"/>
              </a:ext>
            </a:extLst>
          </a:blip>
          <a:srcRect l="6946" r="16967" b="-3"/>
          <a:stretch/>
        </p:blipFill>
        <p:spPr bwMode="auto">
          <a:xfrm>
            <a:off x="7653538" y="3"/>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1554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57" name="Rectangle 2056">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dirty="0"/>
              <a:t>Umhlanga- reed dance- festival held annually involves tens of thousands of women from across the country.   (Mentioned on the music slide)</a:t>
            </a:r>
          </a:p>
        </p:txBody>
      </p:sp>
      <p:pic>
        <p:nvPicPr>
          <p:cNvPr id="2050" name="Picture 2" descr="Interesting facts about Eswatini Swaziland feastival">
            <a:extLst>
              <a:ext uri="{FF2B5EF4-FFF2-40B4-BE49-F238E27FC236}">
                <a16:creationId xmlns:a16="http://schemas.microsoft.com/office/drawing/2014/main" id="{433EF920-A439-ED17-9FA6-64C4B0F3223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105" r="20164" b="-1"/>
          <a:stretch/>
        </p:blipFill>
        <p:spPr bwMode="auto">
          <a:xfrm>
            <a:off x="4726728" y="-33856"/>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38076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3332383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9" name="Freeform: Shape 2048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491" name="Rectangle 20490">
            <a:extLst>
              <a:ext uri="{FF2B5EF4-FFF2-40B4-BE49-F238E27FC236}">
                <a16:creationId xmlns:a16="http://schemas.microsoft.com/office/drawing/2014/main" id="{BF0F4E97-E194-4493-885A-6C7C34A446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93" name="Freeform: Shape 20492">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14B2B5">
              <a:alpha val="20000"/>
            </a:srgb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5526156" y="365125"/>
            <a:ext cx="5827643" cy="1511300"/>
          </a:xfrm>
        </p:spPr>
        <p:txBody>
          <a:bodyPr vert="horz" lIns="91440" tIns="45720" rIns="91440" bIns="45720" rtlCol="0" anchor="b">
            <a:normAutofit/>
          </a:bodyPr>
          <a:lstStyle/>
          <a:p>
            <a:r>
              <a:rPr lang="en-US" sz="4000" i="1"/>
              <a:t>Lesotho</a:t>
            </a:r>
          </a:p>
        </p:txBody>
      </p:sp>
      <p:pic>
        <p:nvPicPr>
          <p:cNvPr id="20482" name="Picture 2" descr="Lesotho Map and Satellite Image">
            <a:extLst>
              <a:ext uri="{FF2B5EF4-FFF2-40B4-BE49-F238E27FC236}">
                <a16:creationId xmlns:a16="http://schemas.microsoft.com/office/drawing/2014/main" id="{528AA93E-6349-CB2C-BF83-CDEFBC3C94B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71207" y="680381"/>
            <a:ext cx="2587752" cy="2587752"/>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National Flag of Lesotho | Lesotho National Flag History, Meaning and  Pictures">
            <a:extLst>
              <a:ext uri="{FF2B5EF4-FFF2-40B4-BE49-F238E27FC236}">
                <a16:creationId xmlns:a16="http://schemas.microsoft.com/office/drawing/2014/main" id="{FB9C3464-FC1D-BB22-C87F-8B7E26B84E4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2264" y="3715460"/>
            <a:ext cx="4045639" cy="233635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A7390020-4849-4F1B-9531-E73219106518}"/>
              </a:ext>
            </a:extLst>
          </p:cNvPr>
          <p:cNvSpPr>
            <a:spLocks noGrp="1"/>
          </p:cNvSpPr>
          <p:nvPr>
            <p:ph type="subTitle" idx="1"/>
          </p:nvPr>
        </p:nvSpPr>
        <p:spPr>
          <a:xfrm>
            <a:off x="5526156" y="2055813"/>
            <a:ext cx="5827644" cy="4121149"/>
          </a:xfrm>
        </p:spPr>
        <p:txBody>
          <a:bodyPr vert="horz" lIns="91440" tIns="45720" rIns="91440" bIns="45720" rtlCol="0" anchor="t">
            <a:normAutofit/>
          </a:bodyPr>
          <a:lstStyle/>
          <a:p>
            <a:pPr indent="-228600">
              <a:lnSpc>
                <a:spcPct val="90000"/>
              </a:lnSpc>
              <a:buFont typeface="Arial" panose="020B0604020202020204" pitchFamily="34" charset="0"/>
              <a:buChar char="•"/>
            </a:pPr>
            <a:r>
              <a:rPr lang="en-US" dirty="0"/>
              <a:t>Things We Will Learn:</a:t>
            </a:r>
          </a:p>
          <a:p>
            <a:pPr indent="-228600">
              <a:lnSpc>
                <a:spcPct val="90000"/>
              </a:lnSpc>
              <a:buFont typeface="Arial" panose="020B0604020202020204" pitchFamily="34" charset="0"/>
              <a:buChar char="•"/>
            </a:pPr>
            <a:r>
              <a:rPr lang="en-US" dirty="0"/>
              <a:t>Geography</a:t>
            </a:r>
          </a:p>
          <a:p>
            <a:pPr indent="-228600">
              <a:lnSpc>
                <a:spcPct val="90000"/>
              </a:lnSpc>
              <a:buFont typeface="Arial" panose="020B0604020202020204" pitchFamily="34" charset="0"/>
              <a:buChar char="•"/>
            </a:pPr>
            <a:r>
              <a:rPr lang="en-US" dirty="0"/>
              <a:t>Language</a:t>
            </a:r>
          </a:p>
          <a:p>
            <a:pPr indent="-228600">
              <a:lnSpc>
                <a:spcPct val="90000"/>
              </a:lnSpc>
              <a:buFont typeface="Arial" panose="020B0604020202020204" pitchFamily="34" charset="0"/>
              <a:buChar char="•"/>
            </a:pPr>
            <a:r>
              <a:rPr lang="en-US" dirty="0"/>
              <a:t>Advancements for the World</a:t>
            </a:r>
          </a:p>
          <a:p>
            <a:pPr indent="-228600">
              <a:lnSpc>
                <a:spcPct val="90000"/>
              </a:lnSpc>
              <a:buFont typeface="Arial" panose="020B0604020202020204" pitchFamily="34" charset="0"/>
              <a:buChar char="•"/>
            </a:pPr>
            <a:r>
              <a:rPr lang="en-US" dirty="0"/>
              <a:t>History</a:t>
            </a:r>
          </a:p>
          <a:p>
            <a:pPr indent="-228600">
              <a:lnSpc>
                <a:spcPct val="90000"/>
              </a:lnSpc>
              <a:buFont typeface="Arial" panose="020B0604020202020204" pitchFamily="34" charset="0"/>
              <a:buChar char="•"/>
            </a:pPr>
            <a:r>
              <a:rPr lang="en-US" dirty="0"/>
              <a:t>Culture</a:t>
            </a:r>
          </a:p>
          <a:p>
            <a:pPr indent="-228600">
              <a:lnSpc>
                <a:spcPct val="90000"/>
              </a:lnSpc>
              <a:buFont typeface="Arial" panose="020B0604020202020204" pitchFamily="34" charset="0"/>
              <a:buChar char="•"/>
            </a:pPr>
            <a:r>
              <a:rPr lang="en-US" dirty="0"/>
              <a:t>Current Events</a:t>
            </a:r>
          </a:p>
          <a:p>
            <a:pPr indent="-228600">
              <a:lnSpc>
                <a:spcPct val="90000"/>
              </a:lnSpc>
              <a:buFont typeface="Arial" panose="020B0604020202020204" pitchFamily="34" charset="0"/>
              <a:buChar char="•"/>
            </a:pPr>
            <a:endParaRPr lang="en-US" dirty="0"/>
          </a:p>
        </p:txBody>
      </p:sp>
    </p:spTree>
    <p:extLst>
      <p:ext uri="{BB962C8B-B14F-4D97-AF65-F5344CB8AC3E}">
        <p14:creationId xmlns:p14="http://schemas.microsoft.com/office/powerpoint/2010/main" val="2646566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7318D-CF7E-A435-8737-18D01F83A04C}"/>
              </a:ext>
            </a:extLst>
          </p:cNvPr>
          <p:cNvSpPr>
            <a:spLocks noGrp="1"/>
          </p:cNvSpPr>
          <p:nvPr>
            <p:ph type="title"/>
          </p:nvPr>
        </p:nvSpPr>
        <p:spPr/>
        <p:txBody>
          <a:bodyPr/>
          <a:lstStyle/>
          <a:p>
            <a:r>
              <a:rPr lang="en-US" dirty="0"/>
              <a:t>Okavango Delta</a:t>
            </a:r>
          </a:p>
        </p:txBody>
      </p:sp>
      <p:sp>
        <p:nvSpPr>
          <p:cNvPr id="4" name="Content Placeholder 3">
            <a:extLst>
              <a:ext uri="{FF2B5EF4-FFF2-40B4-BE49-F238E27FC236}">
                <a16:creationId xmlns:a16="http://schemas.microsoft.com/office/drawing/2014/main" id="{7554749D-1CEC-6993-DA84-8D4215F16713}"/>
              </a:ext>
            </a:extLst>
          </p:cNvPr>
          <p:cNvSpPr>
            <a:spLocks noGrp="1"/>
          </p:cNvSpPr>
          <p:nvPr>
            <p:ph sz="half" idx="2"/>
          </p:nvPr>
        </p:nvSpPr>
        <p:spPr/>
        <p:txBody>
          <a:bodyPr>
            <a:normAutofit fontScale="85000" lnSpcReduction="10000"/>
          </a:bodyPr>
          <a:lstStyle/>
          <a:p>
            <a:r>
              <a:rPr lang="en-US" dirty="0"/>
              <a:t>Permanent marshland and seasonally flooded plains.  The annual flooding from the River Okavango occurs during the dry season, so native plants have adjusted to their climate with the change of season.  It is home to some of the most endangered species of large mammals on the planet, including the cheetah, white rhino and African wild dog. </a:t>
            </a:r>
          </a:p>
        </p:txBody>
      </p:sp>
      <p:pic>
        <p:nvPicPr>
          <p:cNvPr id="5122" name="Picture 2" descr="Botswana's Okavango Delta is created by a delicate balance, but for how  much longer?">
            <a:extLst>
              <a:ext uri="{FF2B5EF4-FFF2-40B4-BE49-F238E27FC236}">
                <a16:creationId xmlns:a16="http://schemas.microsoft.com/office/drawing/2014/main" id="{3FA4EB95-95D4-561E-9726-77C52379B313}"/>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2444982"/>
            <a:ext cx="4937125" cy="3293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631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11" name="Freeform: Shape 2151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1513" name="Rectangle 21512">
            <a:extLst>
              <a:ext uri="{FF2B5EF4-FFF2-40B4-BE49-F238E27FC236}">
                <a16:creationId xmlns:a16="http://schemas.microsoft.com/office/drawing/2014/main" id="{687AFE0E-B37D-4531-AFE8-231C8348EA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i="1"/>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a:xfrm>
            <a:off x="838201" y="2013625"/>
            <a:ext cx="4614759" cy="4163337"/>
          </a:xfrm>
        </p:spPr>
        <p:txBody>
          <a:bodyPr vert="horz" lIns="91440" tIns="45720" rIns="91440" bIns="45720" rtlCol="0">
            <a:normAutofit lnSpcReduction="10000"/>
          </a:bodyPr>
          <a:lstStyle/>
          <a:p>
            <a:r>
              <a:rPr lang="en-US" sz="2000" dirty="0"/>
              <a:t>Capital: Maseru</a:t>
            </a:r>
          </a:p>
          <a:p>
            <a:r>
              <a:rPr lang="en-US" sz="2000" dirty="0"/>
              <a:t>Language: Southern Sotho</a:t>
            </a:r>
          </a:p>
          <a:p>
            <a:r>
              <a:rPr lang="en-US" sz="2000" dirty="0"/>
              <a:t>Exports: Diamonds, Knit Suits, Wool</a:t>
            </a:r>
          </a:p>
          <a:p>
            <a:r>
              <a:rPr lang="en-US" sz="2000" dirty="0"/>
              <a:t>Fun Facts: Used to be The Basutoland.  The Sani Pass is named the world’s most dangerous mountain pass.  It is entirely surrounded by one other country.  It is translated as the “land of the Sesotho speakers”.  It is also known as the kingdom of the sky, because it is all above 3281 feet in elevation. </a:t>
            </a:r>
          </a:p>
        </p:txBody>
      </p:sp>
      <p:pic>
        <p:nvPicPr>
          <p:cNvPr id="21506" name="Picture 2" descr="Explore Lesotho, An Untouched Gem Hidden By South Africa's Borders">
            <a:extLst>
              <a:ext uri="{FF2B5EF4-FFF2-40B4-BE49-F238E27FC236}">
                <a16:creationId xmlns:a16="http://schemas.microsoft.com/office/drawing/2014/main" id="{E3D8AD58-118C-1DB5-F171-1CC1DD1FA68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7698" r="21711"/>
          <a:stretch/>
        </p:blipFill>
        <p:spPr bwMode="auto">
          <a:xfrm>
            <a:off x="6101338" y="2015168"/>
            <a:ext cx="5283866" cy="4210442"/>
          </a:xfrm>
          <a:custGeom>
            <a:avLst/>
            <a:gdLst/>
            <a:ahLst/>
            <a:cxnLst/>
            <a:rect l="l" t="t" r="r" b="b"/>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7301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p:txBody>
          <a:bodyPr/>
          <a:lstStyle/>
          <a:p>
            <a:r>
              <a:rPr lang="en-US" dirty="0"/>
              <a:t>Country on Map</a:t>
            </a:r>
          </a:p>
        </p:txBody>
      </p:sp>
      <p:pic>
        <p:nvPicPr>
          <p:cNvPr id="23554" name="Picture 2" descr="Lesotho | Capital, Map, Flag, Population, Language, &amp; People | Britannica">
            <a:extLst>
              <a:ext uri="{FF2B5EF4-FFF2-40B4-BE49-F238E27FC236}">
                <a16:creationId xmlns:a16="http://schemas.microsoft.com/office/drawing/2014/main" id="{C089E257-BE40-8973-2E3C-76789A4741B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4656" y="2011363"/>
            <a:ext cx="4342687"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86522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583" name="Rectangle 24582">
            <a:extLst>
              <a:ext uri="{FF2B5EF4-FFF2-40B4-BE49-F238E27FC236}">
                <a16:creationId xmlns:a16="http://schemas.microsoft.com/office/drawing/2014/main" id="{F541DB91-0B10-46D9-B34B-7BFF96026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85" name="Freeform: Shape 24584">
            <a:extLst>
              <a:ext uri="{FF2B5EF4-FFF2-40B4-BE49-F238E27FC236}">
                <a16:creationId xmlns:a16="http://schemas.microsoft.com/office/drawing/2014/main" id="{9CF7FE1C-8BC5-4B0C-A2BC-93AB72C90F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68100" y="-1"/>
            <a:ext cx="10423900" cy="5920155"/>
          </a:xfrm>
          <a:custGeom>
            <a:avLst/>
            <a:gdLst>
              <a:gd name="connsiteX0" fmla="*/ 10423900 w 10423900"/>
              <a:gd name="connsiteY0" fmla="*/ 0 h 5491534"/>
              <a:gd name="connsiteX1" fmla="*/ 3493157 w 10423900"/>
              <a:gd name="connsiteY1" fmla="*/ 0 h 5491534"/>
              <a:gd name="connsiteX2" fmla="*/ 3493018 w 10423900"/>
              <a:gd name="connsiteY2" fmla="*/ 31 h 5491534"/>
              <a:gd name="connsiteX3" fmla="*/ 3245493 w 10423900"/>
              <a:gd name="connsiteY3" fmla="*/ 104839 h 5491534"/>
              <a:gd name="connsiteX4" fmla="*/ 4434802 w 10423900"/>
              <a:gd name="connsiteY4" fmla="*/ 284558 h 5491534"/>
              <a:gd name="connsiteX5" fmla="*/ 4011937 w 10423900"/>
              <a:gd name="connsiteY5" fmla="*/ 395559 h 5491534"/>
              <a:gd name="connsiteX6" fmla="*/ 3573213 w 10423900"/>
              <a:gd name="connsiteY6" fmla="*/ 474847 h 5491534"/>
              <a:gd name="connsiteX7" fmla="*/ 3097489 w 10423900"/>
              <a:gd name="connsiteY7" fmla="*/ 532990 h 5491534"/>
              <a:gd name="connsiteX8" fmla="*/ 2664052 w 10423900"/>
              <a:gd name="connsiteY8" fmla="*/ 649279 h 5491534"/>
              <a:gd name="connsiteX9" fmla="*/ 3795218 w 10423900"/>
              <a:gd name="connsiteY9" fmla="*/ 696852 h 5491534"/>
              <a:gd name="connsiteX10" fmla="*/ 3208492 w 10423900"/>
              <a:gd name="connsiteY10" fmla="*/ 802568 h 5491534"/>
              <a:gd name="connsiteX11" fmla="*/ 2727483 w 10423900"/>
              <a:gd name="connsiteY11" fmla="*/ 939999 h 5491534"/>
              <a:gd name="connsiteX12" fmla="*/ 2389190 w 10423900"/>
              <a:gd name="connsiteY12" fmla="*/ 1003429 h 5491534"/>
              <a:gd name="connsiteX13" fmla="*/ 2029754 w 10423900"/>
              <a:gd name="connsiteY13" fmla="*/ 1019287 h 5491534"/>
              <a:gd name="connsiteX14" fmla="*/ 1945181 w 10423900"/>
              <a:gd name="connsiteY14" fmla="*/ 1119716 h 5491534"/>
              <a:gd name="connsiteX15" fmla="*/ 2056184 w 10423900"/>
              <a:gd name="connsiteY15" fmla="*/ 1225434 h 5491534"/>
              <a:gd name="connsiteX16" fmla="*/ 2225329 w 10423900"/>
              <a:gd name="connsiteY16" fmla="*/ 1236004 h 5491534"/>
              <a:gd name="connsiteX17" fmla="*/ 3234920 w 10423900"/>
              <a:gd name="connsiteY17" fmla="*/ 1262435 h 5491534"/>
              <a:gd name="connsiteX18" fmla="*/ 0 w 10423900"/>
              <a:gd name="connsiteY18" fmla="*/ 1495009 h 5491534"/>
              <a:gd name="connsiteX19" fmla="*/ 438724 w 10423900"/>
              <a:gd name="connsiteY19" fmla="*/ 1637728 h 5491534"/>
              <a:gd name="connsiteX20" fmla="*/ 586726 w 10423900"/>
              <a:gd name="connsiteY20" fmla="*/ 2028877 h 5491534"/>
              <a:gd name="connsiteX21" fmla="*/ 1125878 w 10423900"/>
              <a:gd name="connsiteY21" fmla="*/ 2250882 h 5491534"/>
              <a:gd name="connsiteX22" fmla="*/ 1474744 w 10423900"/>
              <a:gd name="connsiteY22" fmla="*/ 2330169 h 5491534"/>
              <a:gd name="connsiteX23" fmla="*/ 2272901 w 10423900"/>
              <a:gd name="connsiteY23" fmla="*/ 2446458 h 5491534"/>
              <a:gd name="connsiteX24" fmla="*/ 2389190 w 10423900"/>
              <a:gd name="connsiteY24" fmla="*/ 2636747 h 5491534"/>
              <a:gd name="connsiteX25" fmla="*/ 2489621 w 10423900"/>
              <a:gd name="connsiteY25" fmla="*/ 2848179 h 5491534"/>
              <a:gd name="connsiteX26" fmla="*/ 2701053 w 10423900"/>
              <a:gd name="connsiteY26" fmla="*/ 2985611 h 5491534"/>
              <a:gd name="connsiteX27" fmla="*/ 1057165 w 10423900"/>
              <a:gd name="connsiteY27" fmla="*/ 2964468 h 5491534"/>
              <a:gd name="connsiteX28" fmla="*/ 2912485 w 10423900"/>
              <a:gd name="connsiteY28" fmla="*/ 3408477 h 5491534"/>
              <a:gd name="connsiteX29" fmla="*/ 2748626 w 10423900"/>
              <a:gd name="connsiteY29" fmla="*/ 3582909 h 5491534"/>
              <a:gd name="connsiteX30" fmla="*/ 3763503 w 10423900"/>
              <a:gd name="connsiteY30" fmla="*/ 3820771 h 5491534"/>
              <a:gd name="connsiteX31" fmla="*/ 3219063 w 10423900"/>
              <a:gd name="connsiteY31" fmla="*/ 3847199 h 5491534"/>
              <a:gd name="connsiteX32" fmla="*/ 6385269 w 10423900"/>
              <a:gd name="connsiteY32" fmla="*/ 4840933 h 5491534"/>
              <a:gd name="connsiteX33" fmla="*/ 10285854 w 10423900"/>
              <a:gd name="connsiteY33" fmla="*/ 5471118 h 5491534"/>
              <a:gd name="connsiteX34" fmla="*/ 10423900 w 10423900"/>
              <a:gd name="connsiteY34" fmla="*/ 5491534 h 549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3900" h="5491534">
                <a:moveTo>
                  <a:pt x="10423900" y="0"/>
                </a:moveTo>
                <a:lnTo>
                  <a:pt x="3493157" y="0"/>
                </a:lnTo>
                <a:lnTo>
                  <a:pt x="3493018" y="31"/>
                </a:lnTo>
                <a:cubicBezTo>
                  <a:pt x="3414969" y="12668"/>
                  <a:pt x="3328744" y="21588"/>
                  <a:pt x="3245493" y="104839"/>
                </a:cubicBezTo>
                <a:cubicBezTo>
                  <a:pt x="3668357" y="162984"/>
                  <a:pt x="4075366" y="51981"/>
                  <a:pt x="4434802" y="284558"/>
                </a:cubicBezTo>
                <a:cubicBezTo>
                  <a:pt x="4302656" y="400846"/>
                  <a:pt x="4154654" y="374416"/>
                  <a:pt x="4011937" y="395559"/>
                </a:cubicBezTo>
                <a:cubicBezTo>
                  <a:pt x="3863934" y="416704"/>
                  <a:pt x="3721217" y="453704"/>
                  <a:pt x="3573213" y="474847"/>
                </a:cubicBezTo>
                <a:cubicBezTo>
                  <a:pt x="3414639" y="501275"/>
                  <a:pt x="3256063" y="506562"/>
                  <a:pt x="3097489" y="532990"/>
                </a:cubicBezTo>
                <a:cubicBezTo>
                  <a:pt x="2965345" y="554135"/>
                  <a:pt x="2822627" y="517133"/>
                  <a:pt x="2664052" y="649279"/>
                </a:cubicBezTo>
                <a:cubicBezTo>
                  <a:pt x="3055203" y="744424"/>
                  <a:pt x="3409352" y="601706"/>
                  <a:pt x="3795218" y="696852"/>
                </a:cubicBezTo>
                <a:cubicBezTo>
                  <a:pt x="3567928" y="781425"/>
                  <a:pt x="3382924" y="754995"/>
                  <a:pt x="3208492" y="802568"/>
                </a:cubicBezTo>
                <a:cubicBezTo>
                  <a:pt x="3049916" y="850140"/>
                  <a:pt x="2859627" y="797282"/>
                  <a:pt x="2727483" y="939999"/>
                </a:cubicBezTo>
                <a:cubicBezTo>
                  <a:pt x="2627052" y="1051000"/>
                  <a:pt x="2521336" y="1066858"/>
                  <a:pt x="2389190" y="1003429"/>
                </a:cubicBezTo>
                <a:cubicBezTo>
                  <a:pt x="2272901" y="945284"/>
                  <a:pt x="2146043" y="961142"/>
                  <a:pt x="2029754" y="1019287"/>
                </a:cubicBezTo>
                <a:cubicBezTo>
                  <a:pt x="1987468" y="1040430"/>
                  <a:pt x="1945181" y="1066858"/>
                  <a:pt x="1945181" y="1119716"/>
                </a:cubicBezTo>
                <a:cubicBezTo>
                  <a:pt x="1945181" y="1193719"/>
                  <a:pt x="1998039" y="1214862"/>
                  <a:pt x="2056184" y="1225434"/>
                </a:cubicBezTo>
                <a:cubicBezTo>
                  <a:pt x="2109042" y="1236004"/>
                  <a:pt x="2172471" y="1246577"/>
                  <a:pt x="2225329" y="1236004"/>
                </a:cubicBezTo>
                <a:cubicBezTo>
                  <a:pt x="2563622" y="1177861"/>
                  <a:pt x="2896629" y="1273005"/>
                  <a:pt x="3234920" y="1262435"/>
                </a:cubicBezTo>
                <a:cubicBezTo>
                  <a:pt x="2172471" y="1489724"/>
                  <a:pt x="1099450" y="1415723"/>
                  <a:pt x="0" y="1495009"/>
                </a:cubicBezTo>
                <a:cubicBezTo>
                  <a:pt x="142717" y="1653583"/>
                  <a:pt x="327721" y="1521439"/>
                  <a:pt x="438724" y="1637728"/>
                </a:cubicBezTo>
                <a:cubicBezTo>
                  <a:pt x="333006" y="1880875"/>
                  <a:pt x="375293" y="2013020"/>
                  <a:pt x="586726" y="2028877"/>
                </a:cubicBezTo>
                <a:cubicBezTo>
                  <a:pt x="792873" y="2044734"/>
                  <a:pt x="1014877" y="1960161"/>
                  <a:pt x="1125878" y="2250882"/>
                </a:cubicBezTo>
                <a:cubicBezTo>
                  <a:pt x="1157593" y="2340740"/>
                  <a:pt x="1353170" y="2314312"/>
                  <a:pt x="1474744" y="2330169"/>
                </a:cubicBezTo>
                <a:cubicBezTo>
                  <a:pt x="1739034" y="2367170"/>
                  <a:pt x="2019183" y="2330169"/>
                  <a:pt x="2272901" y="2446458"/>
                </a:cubicBezTo>
                <a:cubicBezTo>
                  <a:pt x="2373332" y="2488744"/>
                  <a:pt x="2442048" y="2520459"/>
                  <a:pt x="2389190" y="2636747"/>
                </a:cubicBezTo>
                <a:cubicBezTo>
                  <a:pt x="2336332" y="2758321"/>
                  <a:pt x="2405048" y="2800607"/>
                  <a:pt x="2489621" y="2848179"/>
                </a:cubicBezTo>
                <a:cubicBezTo>
                  <a:pt x="2553051" y="2885180"/>
                  <a:pt x="2648195" y="2874609"/>
                  <a:pt x="2701053" y="2985611"/>
                </a:cubicBezTo>
                <a:cubicBezTo>
                  <a:pt x="2146043" y="2969753"/>
                  <a:pt x="1606888" y="2879895"/>
                  <a:pt x="1057165" y="2964468"/>
                </a:cubicBezTo>
                <a:cubicBezTo>
                  <a:pt x="1659748" y="3175900"/>
                  <a:pt x="2320474" y="3165328"/>
                  <a:pt x="2912485" y="3408477"/>
                </a:cubicBezTo>
                <a:cubicBezTo>
                  <a:pt x="2891342" y="3493050"/>
                  <a:pt x="2753911" y="3456048"/>
                  <a:pt x="2748626" y="3582909"/>
                </a:cubicBezTo>
                <a:cubicBezTo>
                  <a:pt x="3060489" y="3715055"/>
                  <a:pt x="3435782" y="3625195"/>
                  <a:pt x="3763503" y="3820771"/>
                </a:cubicBezTo>
                <a:cubicBezTo>
                  <a:pt x="3573213" y="3910629"/>
                  <a:pt x="3398782" y="3762626"/>
                  <a:pt x="3219063" y="3847199"/>
                </a:cubicBezTo>
                <a:cubicBezTo>
                  <a:pt x="3277208" y="3974060"/>
                  <a:pt x="5909545" y="4756360"/>
                  <a:pt x="6385269" y="4840933"/>
                </a:cubicBezTo>
                <a:cubicBezTo>
                  <a:pt x="7171204" y="4982659"/>
                  <a:pt x="9157515" y="5302348"/>
                  <a:pt x="10285854" y="5471118"/>
                </a:cubicBezTo>
                <a:lnTo>
                  <a:pt x="10423900" y="5491534"/>
                </a:lnTo>
                <a:close/>
              </a:path>
            </a:pathLst>
          </a:custGeom>
          <a:solidFill>
            <a:srgbClr val="14B2B5">
              <a:alpha val="20000"/>
            </a:srgbClr>
          </a:solidFill>
          <a:ln w="32707"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E60BC6B5-BAC5-71D0-2752-43E68AADC350}"/>
              </a:ext>
            </a:extLst>
          </p:cNvPr>
          <p:cNvSpPr>
            <a:spLocks noGrp="1"/>
          </p:cNvSpPr>
          <p:nvPr>
            <p:ph type="title"/>
          </p:nvPr>
        </p:nvSpPr>
        <p:spPr>
          <a:xfrm>
            <a:off x="5526156" y="365125"/>
            <a:ext cx="5827643" cy="1433433"/>
          </a:xfrm>
        </p:spPr>
        <p:txBody>
          <a:bodyPr anchor="b">
            <a:normAutofit/>
          </a:bodyPr>
          <a:lstStyle/>
          <a:p>
            <a:r>
              <a:rPr lang="en-US" dirty="0" err="1"/>
              <a:t>Lesothosaurus</a:t>
            </a:r>
            <a:endParaRPr lang="en-US" dirty="0"/>
          </a:p>
        </p:txBody>
      </p:sp>
      <p:pic>
        <p:nvPicPr>
          <p:cNvPr id="24578" name="Picture 2" descr="The dinosaur footprints found in Lesotho with a person next to it to demonstrate its size">
            <a:extLst>
              <a:ext uri="{FF2B5EF4-FFF2-40B4-BE49-F238E27FC236}">
                <a16:creationId xmlns:a16="http://schemas.microsoft.com/office/drawing/2014/main" id="{63D7F2F8-741C-89BE-426D-FBCCDFED489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3466" y="3069164"/>
            <a:ext cx="4309533" cy="287661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8971735-C9CE-8CA3-EBBC-ADC50BCF7660}"/>
              </a:ext>
            </a:extLst>
          </p:cNvPr>
          <p:cNvSpPr>
            <a:spLocks noGrp="1"/>
          </p:cNvSpPr>
          <p:nvPr>
            <p:ph idx="1"/>
          </p:nvPr>
        </p:nvSpPr>
        <p:spPr>
          <a:xfrm>
            <a:off x="5526156" y="2055813"/>
            <a:ext cx="5827644" cy="4121149"/>
          </a:xfrm>
        </p:spPr>
        <p:txBody>
          <a:bodyPr anchor="t">
            <a:normAutofit/>
          </a:bodyPr>
          <a:lstStyle/>
          <a:p>
            <a:r>
              <a:rPr lang="en-US" sz="2400"/>
              <a:t>Not only were the bones of this dinosaur found in this country, it was named after Lesotho!  The largest dinosaur footprints ever found, from a relative of the tyrannosaurux rex the Kayentapus anbrokholohali were also discovered here. </a:t>
            </a:r>
          </a:p>
        </p:txBody>
      </p:sp>
    </p:spTree>
    <p:extLst>
      <p:ext uri="{BB962C8B-B14F-4D97-AF65-F5344CB8AC3E}">
        <p14:creationId xmlns:p14="http://schemas.microsoft.com/office/powerpoint/2010/main" val="5832846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lstStyle/>
          <a:p>
            <a:r>
              <a:rPr lang="en-US" dirty="0">
                <a:sym typeface="Wingdings" panose="05000000000000000000" pitchFamily="2" charset="2"/>
              </a:rPr>
              <a:t>Longitude and Latitude: 29.6100S, 28.2336E</a:t>
            </a:r>
          </a:p>
          <a:p>
            <a:r>
              <a:rPr lang="en-US" dirty="0">
                <a:sym typeface="Wingdings" panose="05000000000000000000" pitchFamily="2" charset="2"/>
              </a:rPr>
              <a:t>Major Mountains, Rivers and Other Geographic sites:  </a:t>
            </a:r>
            <a:r>
              <a:rPr lang="en-US" dirty="0" err="1">
                <a:sym typeface="Wingdings" panose="05000000000000000000" pitchFamily="2" charset="2"/>
              </a:rPr>
              <a:t>Thabana</a:t>
            </a:r>
            <a:r>
              <a:rPr lang="en-US" dirty="0">
                <a:sym typeface="Wingdings" panose="05000000000000000000" pitchFamily="2" charset="2"/>
              </a:rPr>
              <a:t> </a:t>
            </a:r>
            <a:r>
              <a:rPr lang="en-US" dirty="0" err="1">
                <a:sym typeface="Wingdings" panose="05000000000000000000" pitchFamily="2" charset="2"/>
              </a:rPr>
              <a:t>Ntlenyana</a:t>
            </a:r>
            <a:r>
              <a:rPr lang="en-US" dirty="0">
                <a:sym typeface="Wingdings" panose="05000000000000000000" pitchFamily="2" charset="2"/>
              </a:rPr>
              <a:t>, </a:t>
            </a:r>
            <a:r>
              <a:rPr lang="en-US" dirty="0" err="1">
                <a:sym typeface="Wingdings" panose="05000000000000000000" pitchFamily="2" charset="2"/>
              </a:rPr>
              <a:t>Mafadi</a:t>
            </a:r>
            <a:r>
              <a:rPr lang="en-US" dirty="0">
                <a:sym typeface="Wingdings" panose="05000000000000000000" pitchFamily="2" charset="2"/>
              </a:rPr>
              <a:t>, etc. Mountains.  Orange River, Caledon River.  Lake </a:t>
            </a:r>
            <a:r>
              <a:rPr lang="en-US" dirty="0" err="1">
                <a:sym typeface="Wingdings" panose="05000000000000000000" pitchFamily="2" charset="2"/>
              </a:rPr>
              <a:t>Letsie</a:t>
            </a:r>
            <a:endParaRPr lang="en-US" dirty="0"/>
          </a:p>
        </p:txBody>
      </p:sp>
      <p:pic>
        <p:nvPicPr>
          <p:cNvPr id="22530" name="Picture 2">
            <a:extLst>
              <a:ext uri="{FF2B5EF4-FFF2-40B4-BE49-F238E27FC236}">
                <a16:creationId xmlns:a16="http://schemas.microsoft.com/office/drawing/2014/main" id="{065B78B6-0DEE-865B-36ED-0842ECFE7DC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49397" y="2011363"/>
            <a:ext cx="4478031"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3955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033" name="Rectangle 1032">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ni Pass - Wikipedia">
            <a:extLst>
              <a:ext uri="{FF2B5EF4-FFF2-40B4-BE49-F238E27FC236}">
                <a16:creationId xmlns:a16="http://schemas.microsoft.com/office/drawing/2014/main" id="{5606248F-1DC8-FD6C-EBA6-83EE0C413B07}"/>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185" r="-1" b="1207"/>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35" name="Rectangle 1034">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34611C-3646-F2C6-108F-9DCFA6C061F4}"/>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Sani Pass</a:t>
            </a:r>
          </a:p>
        </p:txBody>
      </p:sp>
    </p:spTree>
    <p:extLst>
      <p:ext uri="{BB962C8B-B14F-4D97-AF65-F5344CB8AC3E}">
        <p14:creationId xmlns:p14="http://schemas.microsoft.com/office/powerpoint/2010/main" val="13764611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Temperate, hot summers and relative cold winters.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755421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057" name="Rectangle 2056">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i="1"/>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dirty="0"/>
              <a:t>Lions</a:t>
            </a:r>
          </a:p>
          <a:p>
            <a:r>
              <a:rPr lang="en-US" sz="2000" dirty="0"/>
              <a:t>Leopard</a:t>
            </a:r>
          </a:p>
          <a:p>
            <a:r>
              <a:rPr lang="en-US" sz="2000" dirty="0"/>
              <a:t>Zebra</a:t>
            </a:r>
          </a:p>
          <a:p>
            <a:r>
              <a:rPr lang="en-US" sz="2000" dirty="0"/>
              <a:t>Cape porcupine</a:t>
            </a:r>
          </a:p>
          <a:p>
            <a:r>
              <a:rPr lang="en-US" sz="2000" dirty="0"/>
              <a:t>Egyptian goose</a:t>
            </a:r>
          </a:p>
          <a:p>
            <a:r>
              <a:rPr lang="en-US" sz="2000" dirty="0"/>
              <a:t>Springwater sprite</a:t>
            </a:r>
          </a:p>
          <a:p>
            <a:endParaRPr lang="en-US" sz="2000" dirty="0"/>
          </a:p>
        </p:txBody>
      </p:sp>
      <p:pic>
        <p:nvPicPr>
          <p:cNvPr id="2050" name="Picture 2">
            <a:extLst>
              <a:ext uri="{FF2B5EF4-FFF2-40B4-BE49-F238E27FC236}">
                <a16:creationId xmlns:a16="http://schemas.microsoft.com/office/drawing/2014/main" id="{956366E0-9BAA-7C66-3336-C56E8129A6C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4227" r="20563"/>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1367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3074" name="Picture 2" descr="A porcupine on the ground&#10;&#10;Description automatically generated with medium confidence">
            <a:extLst>
              <a:ext uri="{FF2B5EF4-FFF2-40B4-BE49-F238E27FC236}">
                <a16:creationId xmlns:a16="http://schemas.microsoft.com/office/drawing/2014/main" id="{33FA30DF-2A9C-B105-C562-DFCDEEC386BA}"/>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3186" b="13762"/>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3081" name="Rectangle 308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50000">
                <a:schemeClr val="tx1">
                  <a:alpha val="3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43466" y="643467"/>
            <a:ext cx="10905059" cy="3330353"/>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3600" i="1">
                <a:solidFill>
                  <a:schemeClr val="bg1"/>
                </a:solidFill>
              </a:rPr>
              <a:t>Cape Porcupine</a:t>
            </a:r>
          </a:p>
        </p:txBody>
      </p:sp>
      <p:sp>
        <p:nvSpPr>
          <p:cNvPr id="4" name="Text Placeholder 3">
            <a:extLst>
              <a:ext uri="{FF2B5EF4-FFF2-40B4-BE49-F238E27FC236}">
                <a16:creationId xmlns:a16="http://schemas.microsoft.com/office/drawing/2014/main" id="{70301473-727B-4422-9F8E-AF2F6EE6B012}"/>
              </a:ext>
            </a:extLst>
          </p:cNvPr>
          <p:cNvSpPr>
            <a:spLocks noGrp="1"/>
          </p:cNvSpPr>
          <p:nvPr>
            <p:ph type="body" sz="half" idx="2"/>
          </p:nvPr>
        </p:nvSpPr>
        <p:spPr>
          <a:xfrm>
            <a:off x="643466" y="4133135"/>
            <a:ext cx="10902016" cy="1454510"/>
          </a:xfrm>
          <a:effectLst>
            <a:outerShdw blurRad="50800" dist="38100" dir="2700000" algn="tl" rotWithShape="0">
              <a:prstClr val="black">
                <a:alpha val="40000"/>
              </a:prstClr>
            </a:outerShdw>
          </a:effectLst>
        </p:spPr>
        <p:txBody>
          <a:bodyPr vert="horz" lIns="91440" tIns="45720" rIns="91440" bIns="45720" rtlCol="0">
            <a:normAutofit/>
          </a:bodyPr>
          <a:lstStyle/>
          <a:p>
            <a:pPr algn="ctr"/>
            <a:r>
              <a:rPr lang="en-US" sz="1800" cap="all" dirty="0">
                <a:solidFill>
                  <a:schemeClr val="bg1"/>
                </a:solidFill>
              </a:rPr>
              <a:t>They are the largest porcupines in the world.  They are monogamous and live in a small family group comprised of an adult pair and their offspring.  They live in rock crevices in a connected burrow system.  They are herbivores, nocturnal, and live 12-15 years. </a:t>
            </a:r>
          </a:p>
        </p:txBody>
      </p:sp>
      <p:cxnSp>
        <p:nvCxnSpPr>
          <p:cNvPr id="3083" name="Straight Connector 3082">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2600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Freeform: Shape 4102">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4105" name="Rectangle 4104">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a:t>Grasslands</a:t>
            </a:r>
          </a:p>
          <a:p>
            <a:r>
              <a:rPr lang="en-US" sz="2000"/>
              <a:t>Spiral Aloe</a:t>
            </a:r>
          </a:p>
        </p:txBody>
      </p:sp>
      <p:pic>
        <p:nvPicPr>
          <p:cNvPr id="4098" name="Picture 2" descr="A close-up of a plant&#10;&#10;Description automatically generated with medium confidence">
            <a:extLst>
              <a:ext uri="{FF2B5EF4-FFF2-40B4-BE49-F238E27FC236}">
                <a16:creationId xmlns:a16="http://schemas.microsoft.com/office/drawing/2014/main" id="{9A298FEA-C959-937C-75C0-A9C4015D409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8157" b="13009"/>
          <a:stretch/>
        </p:blipFill>
        <p:spPr bwMode="auto">
          <a:xfrm>
            <a:off x="4726728" y="16943"/>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5471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Origins</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lstStyle/>
          <a:p>
            <a:r>
              <a:rPr lang="en-US" dirty="0"/>
              <a:t>Originally inhabited by local tribe called the Khoisan.  </a:t>
            </a:r>
          </a:p>
          <a:p>
            <a:r>
              <a:rPr lang="en-US" dirty="0"/>
              <a:t>The Bantu tribe, followed by the Sotho-Tswana people also lived here.  </a:t>
            </a:r>
          </a:p>
          <a:p>
            <a:endParaRPr lang="en-US" dirty="0"/>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lstStyle/>
          <a:p>
            <a:pPr marL="0" indent="0">
              <a:buNone/>
            </a:pPr>
            <a:r>
              <a:rPr lang="en-US" dirty="0"/>
              <a:t>In 1822 the land was united and called Basutoland.</a:t>
            </a:r>
          </a:p>
        </p:txBody>
      </p:sp>
    </p:spTree>
    <p:extLst>
      <p:ext uri="{BB962C8B-B14F-4D97-AF65-F5344CB8AC3E}">
        <p14:creationId xmlns:p14="http://schemas.microsoft.com/office/powerpoint/2010/main" val="1233286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718D3-7151-96FF-CEE6-8B12583E6C83}"/>
              </a:ext>
            </a:extLst>
          </p:cNvPr>
          <p:cNvSpPr>
            <a:spLocks noGrp="1"/>
          </p:cNvSpPr>
          <p:nvPr>
            <p:ph type="title"/>
          </p:nvPr>
        </p:nvSpPr>
        <p:spPr/>
        <p:txBody>
          <a:bodyPr/>
          <a:lstStyle/>
          <a:p>
            <a:r>
              <a:rPr lang="en-US" dirty="0"/>
              <a:t>Boteti River</a:t>
            </a:r>
          </a:p>
        </p:txBody>
      </p:sp>
      <p:sp>
        <p:nvSpPr>
          <p:cNvPr id="3" name="Content Placeholder 2">
            <a:extLst>
              <a:ext uri="{FF2B5EF4-FFF2-40B4-BE49-F238E27FC236}">
                <a16:creationId xmlns:a16="http://schemas.microsoft.com/office/drawing/2014/main" id="{DFE0F63A-DCB8-8AE8-E885-EDA3D232CF00}"/>
              </a:ext>
            </a:extLst>
          </p:cNvPr>
          <p:cNvSpPr>
            <a:spLocks noGrp="1"/>
          </p:cNvSpPr>
          <p:nvPr>
            <p:ph sz="half" idx="1"/>
          </p:nvPr>
        </p:nvSpPr>
        <p:spPr/>
        <p:txBody>
          <a:bodyPr>
            <a:normAutofit fontScale="92500"/>
          </a:bodyPr>
          <a:lstStyle/>
          <a:p>
            <a:r>
              <a:rPr lang="en-US" dirty="0"/>
              <a:t>It was once a significant river, providing a significant volume of water.  It would fill the </a:t>
            </a:r>
            <a:r>
              <a:rPr lang="en-US" dirty="0" err="1"/>
              <a:t>Mopipi</a:t>
            </a:r>
            <a:r>
              <a:rPr lang="en-US" dirty="0"/>
              <a:t> Dam, vital for the diamond mines.  And important for the local wildlife, but it ran nearly dry for many years, causing difficulty for animals and people alike. </a:t>
            </a:r>
          </a:p>
        </p:txBody>
      </p:sp>
      <p:pic>
        <p:nvPicPr>
          <p:cNvPr id="22530" name="Picture 2" descr="Boteti River, Botswana">
            <a:extLst>
              <a:ext uri="{FF2B5EF4-FFF2-40B4-BE49-F238E27FC236}">
                <a16:creationId xmlns:a16="http://schemas.microsoft.com/office/drawing/2014/main" id="{FA998073-8F89-A83D-C5B9-AA7BA7309CA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654925" y="3167856"/>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1740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Freeform: Shape 512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5129" name="Rectangle 5128">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AC9B02-CCC1-B27C-4F45-89BE451A8171}"/>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i="1"/>
              <a:t>Europe </a:t>
            </a:r>
          </a:p>
        </p:txBody>
      </p:sp>
      <p:sp>
        <p:nvSpPr>
          <p:cNvPr id="3" name="Content Placeholder 2">
            <a:extLst>
              <a:ext uri="{FF2B5EF4-FFF2-40B4-BE49-F238E27FC236}">
                <a16:creationId xmlns:a16="http://schemas.microsoft.com/office/drawing/2014/main" id="{E13B6115-3492-22DD-612D-89A96486228E}"/>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a:t>French, followed by the British controlled the land but the country was renamed Lesotho after they became independent in 1966.  </a:t>
            </a:r>
          </a:p>
        </p:txBody>
      </p:sp>
      <p:pic>
        <p:nvPicPr>
          <p:cNvPr id="5122" name="Picture 2" descr="Which country used to be called Basutoland? : r/JackSucksAtGeography">
            <a:extLst>
              <a:ext uri="{FF2B5EF4-FFF2-40B4-BE49-F238E27FC236}">
                <a16:creationId xmlns:a16="http://schemas.microsoft.com/office/drawing/2014/main" id="{5A4BDBE9-FE26-3804-A76F-D3C69D93FAA1}"/>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0824"/>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53071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EE61-9714-7364-C48B-3B0B75D55EB6}"/>
              </a:ext>
            </a:extLst>
          </p:cNvPr>
          <p:cNvSpPr>
            <a:spLocks noGrp="1"/>
          </p:cNvSpPr>
          <p:nvPr>
            <p:ph type="title"/>
          </p:nvPr>
        </p:nvSpPr>
        <p:spPr/>
        <p:txBody>
          <a:bodyPr/>
          <a:lstStyle/>
          <a:p>
            <a:r>
              <a:rPr lang="en-US" dirty="0"/>
              <a:t>Political Unrest</a:t>
            </a:r>
          </a:p>
        </p:txBody>
      </p:sp>
      <p:sp>
        <p:nvSpPr>
          <p:cNvPr id="3" name="Content Placeholder 2">
            <a:extLst>
              <a:ext uri="{FF2B5EF4-FFF2-40B4-BE49-F238E27FC236}">
                <a16:creationId xmlns:a16="http://schemas.microsoft.com/office/drawing/2014/main" id="{86BA1301-52DD-FD70-46FE-7A3D62957FA6}"/>
              </a:ext>
            </a:extLst>
          </p:cNvPr>
          <p:cNvSpPr>
            <a:spLocks noGrp="1"/>
          </p:cNvSpPr>
          <p:nvPr>
            <p:ph sz="half" idx="1"/>
          </p:nvPr>
        </p:nvSpPr>
        <p:spPr/>
        <p:txBody>
          <a:bodyPr/>
          <a:lstStyle/>
          <a:p>
            <a:pPr marL="0" indent="0">
              <a:buNone/>
            </a:pPr>
            <a:r>
              <a:rPr lang="en-US" dirty="0"/>
              <a:t>The country was originally run by the Basuto National Party but as it has changed hands, there have been protests, fights and other problems that happen when people aren’t happy with their government. </a:t>
            </a:r>
          </a:p>
        </p:txBody>
      </p:sp>
      <p:pic>
        <p:nvPicPr>
          <p:cNvPr id="6" name="Content Placeholder 5">
            <a:extLst>
              <a:ext uri="{FF2B5EF4-FFF2-40B4-BE49-F238E27FC236}">
                <a16:creationId xmlns:a16="http://schemas.microsoft.com/office/drawing/2014/main" id="{508705D7-FAED-D4DE-5A8E-8A63AFFDE795}"/>
              </a:ext>
            </a:extLst>
          </p:cNvPr>
          <p:cNvPicPr>
            <a:picLocks noGrp="1" noChangeAspect="1"/>
          </p:cNvPicPr>
          <p:nvPr>
            <p:ph sz="half" idx="2"/>
          </p:nvPr>
        </p:nvPicPr>
        <p:blipFill>
          <a:blip r:embed="rId2"/>
          <a:stretch>
            <a:fillRect/>
          </a:stretch>
        </p:blipFill>
        <p:spPr>
          <a:xfrm>
            <a:off x="6419850" y="2703215"/>
            <a:ext cx="4937125" cy="2777132"/>
          </a:xfrm>
          <a:prstGeom prst="rect">
            <a:avLst/>
          </a:prstGeom>
        </p:spPr>
      </p:pic>
    </p:spTree>
    <p:extLst>
      <p:ext uri="{BB962C8B-B14F-4D97-AF65-F5344CB8AC3E}">
        <p14:creationId xmlns:p14="http://schemas.microsoft.com/office/powerpoint/2010/main" val="23667814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8201" name="Rectangle 8200">
            <a:extLst>
              <a:ext uri="{FF2B5EF4-FFF2-40B4-BE49-F238E27FC236}">
                <a16:creationId xmlns:a16="http://schemas.microsoft.com/office/drawing/2014/main" id="{D47766EE-4192-4B2D-A5A0-F60F9A5F74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Lesotho lawmakers to debate reclaiming parts of South Africa | News | Al  Jazeera">
            <a:extLst>
              <a:ext uri="{FF2B5EF4-FFF2-40B4-BE49-F238E27FC236}">
                <a16:creationId xmlns:a16="http://schemas.microsoft.com/office/drawing/2014/main" id="{AD0C5163-6F5D-EAD4-391D-7221CD784FED}"/>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b="15730"/>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8203" name="Rectangle 8202">
            <a:extLst>
              <a:ext uri="{FF2B5EF4-FFF2-40B4-BE49-F238E27FC236}">
                <a16:creationId xmlns:a16="http://schemas.microsoft.com/office/drawing/2014/main" id="{FE664A62-D0CB-4F7E-9B51-BA22140714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9931"/>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212AB6-7E30-4640-BCA1-3B739C97F402}"/>
              </a:ext>
            </a:extLst>
          </p:cNvPr>
          <p:cNvSpPr>
            <a:spLocks noGrp="1"/>
          </p:cNvSpPr>
          <p:nvPr>
            <p:ph type="title"/>
          </p:nvPr>
        </p:nvSpPr>
        <p:spPr>
          <a:xfrm>
            <a:off x="3325473" y="1998924"/>
            <a:ext cx="5541054" cy="2213621"/>
          </a:xfrm>
        </p:spPr>
        <p:txBody>
          <a:bodyPr vert="horz" lIns="91440" tIns="45720" rIns="91440" bIns="45720" rtlCol="0" anchor="b">
            <a:normAutofit/>
          </a:bodyPr>
          <a:lstStyle/>
          <a:p>
            <a:pPr algn="ctr"/>
            <a:r>
              <a:rPr lang="en-US" sz="4800" i="1"/>
              <a:t>Government</a:t>
            </a:r>
          </a:p>
        </p:txBody>
      </p:sp>
      <p:sp>
        <p:nvSpPr>
          <p:cNvPr id="3" name="Content Placeholder 2">
            <a:extLst>
              <a:ext uri="{FF2B5EF4-FFF2-40B4-BE49-F238E27FC236}">
                <a16:creationId xmlns:a16="http://schemas.microsoft.com/office/drawing/2014/main" id="{ADE8128B-EE5C-4E69-BF4D-88465E9E5AF9}"/>
              </a:ext>
            </a:extLst>
          </p:cNvPr>
          <p:cNvSpPr>
            <a:spLocks noGrp="1"/>
          </p:cNvSpPr>
          <p:nvPr>
            <p:ph sz="half" idx="1"/>
          </p:nvPr>
        </p:nvSpPr>
        <p:spPr>
          <a:xfrm>
            <a:off x="3880419" y="4300833"/>
            <a:ext cx="4431162" cy="1191873"/>
          </a:xfrm>
        </p:spPr>
        <p:txBody>
          <a:bodyPr vert="horz" lIns="91440" tIns="45720" rIns="91440" bIns="45720" rtlCol="0">
            <a:normAutofit/>
          </a:bodyPr>
          <a:lstStyle/>
          <a:p>
            <a:pPr marL="0" indent="0" algn="ctr">
              <a:buNone/>
            </a:pPr>
            <a:r>
              <a:rPr lang="en-US" sz="2200" cap="all"/>
              <a:t>Parliamentary system, unitary state, constitutional monarcy. </a:t>
            </a:r>
          </a:p>
        </p:txBody>
      </p:sp>
    </p:spTree>
    <p:extLst>
      <p:ext uri="{BB962C8B-B14F-4D97-AF65-F5344CB8AC3E}">
        <p14:creationId xmlns:p14="http://schemas.microsoft.com/office/powerpoint/2010/main" val="3691982849"/>
      </p:ext>
    </p:extLst>
  </p:cSld>
  <p:clrMapOvr>
    <a:overrideClrMapping bg1="dk1" tx1="lt1" bg2="dk2" tx2="lt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3"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9225" name="Rectangle 9224">
            <a:extLst>
              <a:ext uri="{FF2B5EF4-FFF2-40B4-BE49-F238E27FC236}">
                <a16:creationId xmlns:a16="http://schemas.microsoft.com/office/drawing/2014/main" id="{D47766EE-4192-4B2D-A5A0-F60F9A5F74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Lesotho banknotes - Lesotho paper money catalog and Lesotho currency history">
            <a:extLst>
              <a:ext uri="{FF2B5EF4-FFF2-40B4-BE49-F238E27FC236}">
                <a16:creationId xmlns:a16="http://schemas.microsoft.com/office/drawing/2014/main" id="{39DD13C7-E392-D296-58AF-52677B946700}"/>
              </a:ext>
            </a:extLst>
          </p:cNvPr>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t="23383" b="26133"/>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9227" name="Rectangle 9226">
            <a:extLst>
              <a:ext uri="{FF2B5EF4-FFF2-40B4-BE49-F238E27FC236}">
                <a16:creationId xmlns:a16="http://schemas.microsoft.com/office/drawing/2014/main" id="{FE664A62-D0CB-4F7E-9B51-BA22140714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99931"/>
            <a:ext cx="12191999" cy="5058137"/>
          </a:xfrm>
          <a:prstGeom prst="rect">
            <a:avLst/>
          </a:prstGeom>
          <a:gradFill flip="none" rotWithShape="1">
            <a:gsLst>
              <a:gs pos="50000">
                <a:schemeClr val="bg1">
                  <a:alpha val="30000"/>
                </a:schemeClr>
              </a:gs>
              <a:gs pos="80000">
                <a:schemeClr val="bg1">
                  <a:alpha val="15000"/>
                </a:schemeClr>
              </a:gs>
              <a:gs pos="0">
                <a:schemeClr val="bg1">
                  <a:alpha val="0"/>
                </a:schemeClr>
              </a:gs>
              <a:gs pos="20000">
                <a:schemeClr val="bg1">
                  <a:alpha val="15000"/>
                </a:schemeClr>
              </a:gs>
              <a:gs pos="100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FEAA47-507C-451F-8A2A-77116B790D90}"/>
              </a:ext>
            </a:extLst>
          </p:cNvPr>
          <p:cNvSpPr>
            <a:spLocks noGrp="1"/>
          </p:cNvSpPr>
          <p:nvPr>
            <p:ph type="title"/>
          </p:nvPr>
        </p:nvSpPr>
        <p:spPr>
          <a:xfrm>
            <a:off x="3325473" y="1998924"/>
            <a:ext cx="5541054" cy="2213621"/>
          </a:xfrm>
        </p:spPr>
        <p:txBody>
          <a:bodyPr vert="horz" lIns="91440" tIns="45720" rIns="91440" bIns="45720" rtlCol="0" anchor="b">
            <a:normAutofit/>
          </a:bodyPr>
          <a:lstStyle/>
          <a:p>
            <a:pPr algn="ctr"/>
            <a:r>
              <a:rPr lang="en-US" sz="4800" i="1"/>
              <a:t>Currency</a:t>
            </a:r>
          </a:p>
        </p:txBody>
      </p:sp>
      <p:sp>
        <p:nvSpPr>
          <p:cNvPr id="4" name="Content Placeholder 3">
            <a:extLst>
              <a:ext uri="{FF2B5EF4-FFF2-40B4-BE49-F238E27FC236}">
                <a16:creationId xmlns:a16="http://schemas.microsoft.com/office/drawing/2014/main" id="{975132C0-9FFF-4EA7-A4E4-DE5D6B666C84}"/>
              </a:ext>
            </a:extLst>
          </p:cNvPr>
          <p:cNvSpPr>
            <a:spLocks noGrp="1"/>
          </p:cNvSpPr>
          <p:nvPr>
            <p:ph sz="half" idx="2"/>
          </p:nvPr>
        </p:nvSpPr>
        <p:spPr>
          <a:xfrm>
            <a:off x="3880419" y="4300833"/>
            <a:ext cx="4431162" cy="1191873"/>
          </a:xfrm>
        </p:spPr>
        <p:txBody>
          <a:bodyPr vert="horz" lIns="91440" tIns="45720" rIns="91440" bIns="45720" rtlCol="0">
            <a:normAutofit/>
          </a:bodyPr>
          <a:lstStyle/>
          <a:p>
            <a:pPr marL="0" indent="0" algn="ctr">
              <a:buNone/>
            </a:pPr>
            <a:r>
              <a:rPr lang="en-US" sz="2400" cap="all"/>
              <a:t>Lesotho Loti</a:t>
            </a:r>
          </a:p>
        </p:txBody>
      </p:sp>
    </p:spTree>
    <p:extLst>
      <p:ext uri="{BB962C8B-B14F-4D97-AF65-F5344CB8AC3E}">
        <p14:creationId xmlns:p14="http://schemas.microsoft.com/office/powerpoint/2010/main" val="2702066202"/>
      </p:ext>
    </p:extLst>
  </p:cSld>
  <p:clrMapOvr>
    <a:overrideClrMapping bg1="dk1" tx1="lt1" bg2="dk2" tx2="lt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7177" name="Rectangle 7176">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70" name="Picture 2" descr="Lesotho - Religion | Britannica">
            <a:extLst>
              <a:ext uri="{FF2B5EF4-FFF2-40B4-BE49-F238E27FC236}">
                <a16:creationId xmlns:a16="http://schemas.microsoft.com/office/drawing/2014/main" id="{F24DCD5F-8FD9-14EA-7C2E-0E49E88AE6A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r="-1" b="6226"/>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7179" name="Rectangle 7178">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2EFC0D-C5EB-4FC2-964A-7258B127C274}"/>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Religion</a:t>
            </a:r>
          </a:p>
        </p:txBody>
      </p:sp>
    </p:spTree>
    <p:extLst>
      <p:ext uri="{BB962C8B-B14F-4D97-AF65-F5344CB8AC3E}">
        <p14:creationId xmlns:p14="http://schemas.microsoft.com/office/powerpoint/2010/main" val="18930969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7" name="Freeform: Shape 1024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0249" name="Rectangle 10248">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183FA-6C18-4D4C-91B6-7FFD6502A7C4}"/>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i="1"/>
              <a:t>People of Note</a:t>
            </a:r>
          </a:p>
        </p:txBody>
      </p:sp>
      <p:sp>
        <p:nvSpPr>
          <p:cNvPr id="3" name="Content Placeholder 2">
            <a:extLst>
              <a:ext uri="{FF2B5EF4-FFF2-40B4-BE49-F238E27FC236}">
                <a16:creationId xmlns:a16="http://schemas.microsoft.com/office/drawing/2014/main" id="{59129AC3-3F04-4123-A0C7-386894B7F2AC}"/>
              </a:ext>
            </a:extLst>
          </p:cNvPr>
          <p:cNvSpPr>
            <a:spLocks noGrp="1"/>
          </p:cNvSpPr>
          <p:nvPr>
            <p:ph sz="half" idx="1"/>
          </p:nvPr>
        </p:nvSpPr>
        <p:spPr>
          <a:xfrm>
            <a:off x="838200" y="2333297"/>
            <a:ext cx="4619621" cy="3843666"/>
          </a:xfrm>
        </p:spPr>
        <p:txBody>
          <a:bodyPr vert="horz" lIns="91440" tIns="45720" rIns="91440" bIns="45720" rtlCol="0">
            <a:normAutofit/>
          </a:bodyPr>
          <a:lstStyle/>
          <a:p>
            <a:r>
              <a:rPr lang="en-US" sz="2000"/>
              <a:t>Desmond Dube, singer, actor and mime artist.</a:t>
            </a:r>
          </a:p>
          <a:p>
            <a:r>
              <a:rPr lang="en-US" sz="2000"/>
              <a:t>Prince Seeiso, along with Prince Harry, formed “Sentebale” which means “forget-me-not” to support organizations working with young people and children, particularly orphans from HIV and AIDS.</a:t>
            </a:r>
          </a:p>
        </p:txBody>
      </p:sp>
      <p:pic>
        <p:nvPicPr>
          <p:cNvPr id="10242" name="Picture 2" descr="Prince Seeiso of Lesotho Invited to Royal Wedding After Years of Work With  Prince Harry - Prince Seeiso Facts">
            <a:extLst>
              <a:ext uri="{FF2B5EF4-FFF2-40B4-BE49-F238E27FC236}">
                <a16:creationId xmlns:a16="http://schemas.microsoft.com/office/drawing/2014/main" id="{3DD86BCA-852B-D89C-5A86-AA5C28395FA8}"/>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3660" r="20694"/>
          <a:stretch/>
        </p:blipFill>
        <p:spPr bwMode="auto">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83770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38F32-FA6C-485A-A31F-416CB39C7AB0}"/>
              </a:ext>
            </a:extLst>
          </p:cNvPr>
          <p:cNvSpPr>
            <a:spLocks noGrp="1"/>
          </p:cNvSpPr>
          <p:nvPr>
            <p:ph type="title"/>
          </p:nvPr>
        </p:nvSpPr>
        <p:spPr/>
        <p:txBody>
          <a:bodyPr/>
          <a:lstStyle/>
          <a:p>
            <a:r>
              <a:rPr lang="en-US" dirty="0"/>
              <a:t>Customs</a:t>
            </a:r>
          </a:p>
        </p:txBody>
      </p:sp>
      <p:sp>
        <p:nvSpPr>
          <p:cNvPr id="3" name="Content Placeholder 2">
            <a:extLst>
              <a:ext uri="{FF2B5EF4-FFF2-40B4-BE49-F238E27FC236}">
                <a16:creationId xmlns:a16="http://schemas.microsoft.com/office/drawing/2014/main" id="{070C1BF3-0BBD-4AA6-B365-CBA9589D2763}"/>
              </a:ext>
            </a:extLst>
          </p:cNvPr>
          <p:cNvSpPr>
            <a:spLocks noGrp="1"/>
          </p:cNvSpPr>
          <p:nvPr>
            <p:ph sz="half" idx="1"/>
          </p:nvPr>
        </p:nvSpPr>
        <p:spPr/>
        <p:txBody>
          <a:bodyPr>
            <a:normAutofit fontScale="92500" lnSpcReduction="10000"/>
          </a:bodyPr>
          <a:lstStyle/>
          <a:p>
            <a:r>
              <a:rPr lang="en-US" dirty="0"/>
              <a:t>Take your time to greet properly</a:t>
            </a:r>
          </a:p>
          <a:p>
            <a:r>
              <a:rPr lang="en-US" dirty="0"/>
              <a:t>Being on time isn’t incredibly important.</a:t>
            </a:r>
          </a:p>
          <a:p>
            <a:r>
              <a:rPr lang="en-US" dirty="0"/>
              <a:t>In town, women dress and act empowered.  In villages they don’t wear trousers, or cover their legs with wraps if they do.  They always defer to the men. </a:t>
            </a:r>
          </a:p>
        </p:txBody>
      </p:sp>
      <p:sp>
        <p:nvSpPr>
          <p:cNvPr id="4" name="Content Placeholder 3">
            <a:extLst>
              <a:ext uri="{FF2B5EF4-FFF2-40B4-BE49-F238E27FC236}">
                <a16:creationId xmlns:a16="http://schemas.microsoft.com/office/drawing/2014/main" id="{3EE6896E-7181-4DCE-BBDA-9A93E743E6DF}"/>
              </a:ext>
            </a:extLst>
          </p:cNvPr>
          <p:cNvSpPr>
            <a:spLocks noGrp="1"/>
          </p:cNvSpPr>
          <p:nvPr>
            <p:ph sz="half" idx="2"/>
          </p:nvPr>
        </p:nvSpPr>
        <p:spPr/>
        <p:txBody>
          <a:bodyPr>
            <a:normAutofit fontScale="92500" lnSpcReduction="10000"/>
          </a:bodyPr>
          <a:lstStyle/>
          <a:p>
            <a:pPr marL="0" indent="0">
              <a:buNone/>
            </a:pPr>
            <a:r>
              <a:rPr lang="en-US" dirty="0"/>
              <a:t>The people are non confrontational so if a problem arises you have to be creative, otherwise conversations are very direct.</a:t>
            </a:r>
          </a:p>
        </p:txBody>
      </p:sp>
    </p:spTree>
    <p:extLst>
      <p:ext uri="{BB962C8B-B14F-4D97-AF65-F5344CB8AC3E}">
        <p14:creationId xmlns:p14="http://schemas.microsoft.com/office/powerpoint/2010/main" val="14281640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7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pic>
        <p:nvPicPr>
          <p:cNvPr id="11266" name="Picture 2" descr="Lesotho Fashion week lives up to expectations – Irawo">
            <a:extLst>
              <a:ext uri="{FF2B5EF4-FFF2-40B4-BE49-F238E27FC236}">
                <a16:creationId xmlns:a16="http://schemas.microsoft.com/office/drawing/2014/main" id="{EACBCD01-5C76-D3DE-D6F7-AF28653B5279}"/>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11827" b="50626"/>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1273" name="Rectangle 11272">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50000">
                <a:schemeClr val="tx1">
                  <a:alpha val="35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044F5D-EA64-47C5-9547-DB78A08BA4E6}"/>
              </a:ext>
            </a:extLst>
          </p:cNvPr>
          <p:cNvSpPr>
            <a:spLocks noGrp="1"/>
          </p:cNvSpPr>
          <p:nvPr>
            <p:ph type="title"/>
          </p:nvPr>
        </p:nvSpPr>
        <p:spPr>
          <a:xfrm>
            <a:off x="643466" y="643467"/>
            <a:ext cx="10905059" cy="3330353"/>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3600" i="1">
                <a:solidFill>
                  <a:schemeClr val="bg1"/>
                </a:solidFill>
              </a:rPr>
              <a:t>Fashion</a:t>
            </a:r>
          </a:p>
        </p:txBody>
      </p:sp>
      <p:cxnSp>
        <p:nvCxnSpPr>
          <p:cNvPr id="11275" name="Straight Connector 11274">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34129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2297" name="Rectangle 12296">
            <a:extLst>
              <a:ext uri="{FF2B5EF4-FFF2-40B4-BE49-F238E27FC236}">
                <a16:creationId xmlns:a16="http://schemas.microsoft.com/office/drawing/2014/main" id="{B06649EA-9E18-4697-BEFD-3EF214039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9" name="gradient">
            <a:extLst>
              <a:ext uri="{FF2B5EF4-FFF2-40B4-BE49-F238E27FC236}">
                <a16:creationId xmlns:a16="http://schemas.microsoft.com/office/drawing/2014/main" id="{71A32A9E-41F5-4615-AE09-16A2700AA8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gradFill flip="none" rotWithShape="1">
            <a:gsLst>
              <a:gs pos="100000">
                <a:schemeClr val="bg1">
                  <a:alpha val="0"/>
                </a:schemeClr>
              </a:gs>
              <a:gs pos="18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301" name="mask">
            <a:extLst>
              <a:ext uri="{FF2B5EF4-FFF2-40B4-BE49-F238E27FC236}">
                <a16:creationId xmlns:a16="http://schemas.microsoft.com/office/drawing/2014/main" id="{69F2D923-FC6D-402C-AF7F-48E07A897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3" y="-1"/>
            <a:ext cx="12188952" cy="6858000"/>
          </a:xfrm>
          <a:custGeom>
            <a:avLst/>
            <a:gdLst>
              <a:gd name="connsiteX0" fmla="*/ 10360682 w 12188952"/>
              <a:gd name="connsiteY0" fmla="*/ 1582951 h 6858000"/>
              <a:gd name="connsiteX1" fmla="*/ 9965970 w 12188952"/>
              <a:gd name="connsiteY1" fmla="*/ 1755290 h 6858000"/>
              <a:gd name="connsiteX2" fmla="*/ 9601833 w 12188952"/>
              <a:gd name="connsiteY2" fmla="*/ 1855358 h 6858000"/>
              <a:gd name="connsiteX3" fmla="*/ 9032001 w 12188952"/>
              <a:gd name="connsiteY3" fmla="*/ 1899833 h 6858000"/>
              <a:gd name="connsiteX4" fmla="*/ 8453831 w 12188952"/>
              <a:gd name="connsiteY4" fmla="*/ 1933189 h 6858000"/>
              <a:gd name="connsiteX5" fmla="*/ 7883999 w 12188952"/>
              <a:gd name="connsiteY5" fmla="*/ 1944308 h 6858000"/>
              <a:gd name="connsiteX6" fmla="*/ 7311387 w 12188952"/>
              <a:gd name="connsiteY6" fmla="*/ 1941528 h 6858000"/>
              <a:gd name="connsiteX7" fmla="*/ 7047319 w 12188952"/>
              <a:gd name="connsiteY7" fmla="*/ 1938749 h 6858000"/>
              <a:gd name="connsiteX8" fmla="*/ 6335724 w 12188952"/>
              <a:gd name="connsiteY8" fmla="*/ 1913732 h 6858000"/>
              <a:gd name="connsiteX9" fmla="*/ 6332945 w 12188952"/>
              <a:gd name="connsiteY9" fmla="*/ 1913732 h 6858000"/>
              <a:gd name="connsiteX10" fmla="*/ 6168943 w 12188952"/>
              <a:gd name="connsiteY10" fmla="*/ 1908172 h 6858000"/>
              <a:gd name="connsiteX11" fmla="*/ 5596332 w 12188952"/>
              <a:gd name="connsiteY11" fmla="*/ 1908172 h 6858000"/>
              <a:gd name="connsiteX12" fmla="*/ 5023720 w 12188952"/>
              <a:gd name="connsiteY12" fmla="*/ 1977664 h 6858000"/>
              <a:gd name="connsiteX13" fmla="*/ 4453890 w 12188952"/>
              <a:gd name="connsiteY13" fmla="*/ 2058275 h 6858000"/>
              <a:gd name="connsiteX14" fmla="*/ 4028600 w 12188952"/>
              <a:gd name="connsiteY14" fmla="*/ 2113868 h 6858000"/>
              <a:gd name="connsiteX15" fmla="*/ 3956328 w 12188952"/>
              <a:gd name="connsiteY15" fmla="*/ 2347360 h 6858000"/>
              <a:gd name="connsiteX16" fmla="*/ 4209278 w 12188952"/>
              <a:gd name="connsiteY16" fmla="*/ 2525259 h 6858000"/>
              <a:gd name="connsiteX17" fmla="*/ 4053617 w 12188952"/>
              <a:gd name="connsiteY17" fmla="*/ 2644784 h 6858000"/>
              <a:gd name="connsiteX18" fmla="*/ 4278770 w 12188952"/>
              <a:gd name="connsiteY18" fmla="*/ 2789327 h 6858000"/>
              <a:gd name="connsiteX19" fmla="*/ 4412194 w 12188952"/>
              <a:gd name="connsiteY19" fmla="*/ 2914412 h 6858000"/>
              <a:gd name="connsiteX20" fmla="*/ 4920873 w 12188952"/>
              <a:gd name="connsiteY20" fmla="*/ 2970006 h 6858000"/>
              <a:gd name="connsiteX21" fmla="*/ 5051518 w 12188952"/>
              <a:gd name="connsiteY21" fmla="*/ 3045057 h 6858000"/>
              <a:gd name="connsiteX22" fmla="*/ 4920873 w 12188952"/>
              <a:gd name="connsiteY22" fmla="*/ 3092311 h 6858000"/>
              <a:gd name="connsiteX23" fmla="*/ 4137007 w 12188952"/>
              <a:gd name="connsiteY23" fmla="*/ 3075633 h 6858000"/>
              <a:gd name="connsiteX24" fmla="*/ 4034159 w 12188952"/>
              <a:gd name="connsiteY24" fmla="*/ 3136786 h 6858000"/>
              <a:gd name="connsiteX25" fmla="*/ 5296129 w 12188952"/>
              <a:gd name="connsiteY25" fmla="*/ 3286888 h 6858000"/>
              <a:gd name="connsiteX26" fmla="*/ 4517821 w 12188952"/>
              <a:gd name="connsiteY26" fmla="*/ 3589872 h 6858000"/>
              <a:gd name="connsiteX27" fmla="*/ 4754094 w 12188952"/>
              <a:gd name="connsiteY27" fmla="*/ 3648245 h 6858000"/>
              <a:gd name="connsiteX28" fmla="*/ 5218298 w 12188952"/>
              <a:gd name="connsiteY28" fmla="*/ 3890077 h 6858000"/>
              <a:gd name="connsiteX29" fmla="*/ 4806907 w 12188952"/>
              <a:gd name="connsiteY29" fmla="*/ 4067975 h 6858000"/>
              <a:gd name="connsiteX30" fmla="*/ 5137687 w 12188952"/>
              <a:gd name="connsiteY30" fmla="*/ 4173602 h 6858000"/>
              <a:gd name="connsiteX31" fmla="*/ 5218298 w 12188952"/>
              <a:gd name="connsiteY31" fmla="*/ 4240314 h 6858000"/>
              <a:gd name="connsiteX32" fmla="*/ 5176602 w 12188952"/>
              <a:gd name="connsiteY32" fmla="*/ 4256992 h 6858000"/>
              <a:gd name="connsiteX33" fmla="*/ 5913214 w 12188952"/>
              <a:gd name="connsiteY33" fmla="*/ 4384858 h 6858000"/>
              <a:gd name="connsiteX34" fmla="*/ 5607451 w 12188952"/>
              <a:gd name="connsiteY34" fmla="*/ 4443230 h 6858000"/>
              <a:gd name="connsiteX35" fmla="*/ 7586575 w 12188952"/>
              <a:gd name="connsiteY35" fmla="*/ 4924113 h 6858000"/>
              <a:gd name="connsiteX36" fmla="*/ 10471869 w 12188952"/>
              <a:gd name="connsiteY36" fmla="*/ 4985265 h 6858000"/>
              <a:gd name="connsiteX37" fmla="*/ 10916616 w 12188952"/>
              <a:gd name="connsiteY37" fmla="*/ 4687841 h 6858000"/>
              <a:gd name="connsiteX38" fmla="*/ 11333566 w 12188952"/>
              <a:gd name="connsiteY38" fmla="*/ 3392515 h 6858000"/>
              <a:gd name="connsiteX39" fmla="*/ 11289091 w 12188952"/>
              <a:gd name="connsiteY39" fmla="*/ 2300106 h 6858000"/>
              <a:gd name="connsiteX40" fmla="*/ 10747056 w 12188952"/>
              <a:gd name="connsiteY40" fmla="*/ 1816443 h 6858000"/>
              <a:gd name="connsiteX41" fmla="*/ 10360682 w 12188952"/>
              <a:gd name="connsiteY41" fmla="*/ 1582951 h 6858000"/>
              <a:gd name="connsiteX42" fmla="*/ 0 w 12188952"/>
              <a:gd name="connsiteY42" fmla="*/ 0 h 6858000"/>
              <a:gd name="connsiteX43" fmla="*/ 12188952 w 12188952"/>
              <a:gd name="connsiteY43" fmla="*/ 0 h 6858000"/>
              <a:gd name="connsiteX44" fmla="*/ 12188952 w 12188952"/>
              <a:gd name="connsiteY44" fmla="*/ 6858000 h 6858000"/>
              <a:gd name="connsiteX45" fmla="*/ 0 w 12188952"/>
              <a:gd name="connsiteY4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188952" h="6858000">
                <a:moveTo>
                  <a:pt x="10360682" y="1582951"/>
                </a:moveTo>
                <a:cubicBezTo>
                  <a:pt x="10227259" y="1638544"/>
                  <a:pt x="10118852" y="1796986"/>
                  <a:pt x="9965970" y="1755290"/>
                </a:cubicBezTo>
                <a:cubicBezTo>
                  <a:pt x="9813089" y="1716375"/>
                  <a:pt x="9743597" y="1916511"/>
                  <a:pt x="9601833" y="1855358"/>
                </a:cubicBezTo>
                <a:cubicBezTo>
                  <a:pt x="9415596" y="1910952"/>
                  <a:pt x="9223799" y="1910952"/>
                  <a:pt x="9032001" y="1899833"/>
                </a:cubicBezTo>
                <a:cubicBezTo>
                  <a:pt x="8840205" y="1924850"/>
                  <a:pt x="8648407" y="1952647"/>
                  <a:pt x="8453831" y="1933189"/>
                </a:cubicBezTo>
                <a:cubicBezTo>
                  <a:pt x="8262034" y="1949868"/>
                  <a:pt x="8075796" y="1960986"/>
                  <a:pt x="7883999" y="1944308"/>
                </a:cubicBezTo>
                <a:cubicBezTo>
                  <a:pt x="7692202" y="1963765"/>
                  <a:pt x="7500405" y="1955426"/>
                  <a:pt x="7311387" y="1941528"/>
                </a:cubicBezTo>
                <a:cubicBezTo>
                  <a:pt x="7222438" y="1941528"/>
                  <a:pt x="7136268" y="1938749"/>
                  <a:pt x="7047319" y="1938749"/>
                </a:cubicBezTo>
                <a:cubicBezTo>
                  <a:pt x="6811047" y="1927630"/>
                  <a:pt x="6574776" y="1922071"/>
                  <a:pt x="6335724" y="1913732"/>
                </a:cubicBezTo>
                <a:cubicBezTo>
                  <a:pt x="6335724" y="1913732"/>
                  <a:pt x="6332945" y="1913732"/>
                  <a:pt x="6332945" y="1913732"/>
                </a:cubicBezTo>
                <a:cubicBezTo>
                  <a:pt x="6277350" y="1910952"/>
                  <a:pt x="6224538" y="1910952"/>
                  <a:pt x="6168943" y="1908172"/>
                </a:cubicBezTo>
                <a:cubicBezTo>
                  <a:pt x="5977147" y="1908172"/>
                  <a:pt x="5785350" y="1908172"/>
                  <a:pt x="5596332" y="1908172"/>
                </a:cubicBezTo>
                <a:cubicBezTo>
                  <a:pt x="5410094" y="1983223"/>
                  <a:pt x="5207180" y="1919291"/>
                  <a:pt x="5023720" y="1977664"/>
                </a:cubicBezTo>
                <a:cubicBezTo>
                  <a:pt x="4829144" y="1974885"/>
                  <a:pt x="4645687" y="2033257"/>
                  <a:pt x="4453890" y="2058275"/>
                </a:cubicBezTo>
                <a:cubicBezTo>
                  <a:pt x="4309346" y="2069393"/>
                  <a:pt x="4162024" y="2055495"/>
                  <a:pt x="4028600" y="2113868"/>
                </a:cubicBezTo>
                <a:cubicBezTo>
                  <a:pt x="3925752" y="2161122"/>
                  <a:pt x="3845142" y="2222275"/>
                  <a:pt x="3956328" y="2347360"/>
                </a:cubicBezTo>
                <a:cubicBezTo>
                  <a:pt x="4089753" y="2344581"/>
                  <a:pt x="4075854" y="2555835"/>
                  <a:pt x="4209278" y="2525259"/>
                </a:cubicBezTo>
                <a:cubicBezTo>
                  <a:pt x="4181482" y="2622548"/>
                  <a:pt x="4086973" y="2572513"/>
                  <a:pt x="4053617" y="2644784"/>
                </a:cubicBezTo>
                <a:cubicBezTo>
                  <a:pt x="4123109" y="2705937"/>
                  <a:pt x="4256532" y="2661463"/>
                  <a:pt x="4278770" y="2789327"/>
                </a:cubicBezTo>
                <a:cubicBezTo>
                  <a:pt x="4250974" y="2922751"/>
                  <a:pt x="4339924" y="2906073"/>
                  <a:pt x="4412194" y="2914412"/>
                </a:cubicBezTo>
                <a:cubicBezTo>
                  <a:pt x="4584534" y="2931091"/>
                  <a:pt x="4751314" y="2942209"/>
                  <a:pt x="4920873" y="2970006"/>
                </a:cubicBezTo>
                <a:cubicBezTo>
                  <a:pt x="4962568" y="2978345"/>
                  <a:pt x="5059857" y="2958887"/>
                  <a:pt x="5051518" y="3045057"/>
                </a:cubicBezTo>
                <a:cubicBezTo>
                  <a:pt x="5043179" y="3114548"/>
                  <a:pt x="4968127" y="3089532"/>
                  <a:pt x="4920873" y="3092311"/>
                </a:cubicBezTo>
                <a:cubicBezTo>
                  <a:pt x="4659584" y="3125668"/>
                  <a:pt x="4395517" y="3072854"/>
                  <a:pt x="4137007" y="3075633"/>
                </a:cubicBezTo>
                <a:cubicBezTo>
                  <a:pt x="4106431" y="3075633"/>
                  <a:pt x="4100871" y="3167362"/>
                  <a:pt x="4034159" y="3136786"/>
                </a:cubicBezTo>
                <a:cubicBezTo>
                  <a:pt x="4209278" y="3220176"/>
                  <a:pt x="5023720" y="3242414"/>
                  <a:pt x="5296129" y="3286888"/>
                </a:cubicBezTo>
                <a:cubicBezTo>
                  <a:pt x="5012602" y="3603771"/>
                  <a:pt x="4742974" y="3411974"/>
                  <a:pt x="4517821" y="3589872"/>
                </a:cubicBezTo>
                <a:cubicBezTo>
                  <a:pt x="4517821" y="3589872"/>
                  <a:pt x="4562296" y="3589872"/>
                  <a:pt x="4754094" y="3648245"/>
                </a:cubicBezTo>
                <a:cubicBezTo>
                  <a:pt x="4906975" y="3695499"/>
                  <a:pt x="4831925" y="3762211"/>
                  <a:pt x="5218298" y="3890077"/>
                </a:cubicBezTo>
                <a:cubicBezTo>
                  <a:pt x="5070976" y="3931771"/>
                  <a:pt x="4879178" y="3851161"/>
                  <a:pt x="4806907" y="4067975"/>
                </a:cubicBezTo>
                <a:cubicBezTo>
                  <a:pt x="4920873" y="4106891"/>
                  <a:pt x="5057077" y="4070755"/>
                  <a:pt x="5137687" y="4173602"/>
                </a:cubicBezTo>
                <a:cubicBezTo>
                  <a:pt x="5162704" y="4204179"/>
                  <a:pt x="5187722" y="4223637"/>
                  <a:pt x="5218298" y="4240314"/>
                </a:cubicBezTo>
                <a:cubicBezTo>
                  <a:pt x="5204400" y="4245874"/>
                  <a:pt x="5187722" y="4251433"/>
                  <a:pt x="5176602" y="4256992"/>
                </a:cubicBezTo>
                <a:cubicBezTo>
                  <a:pt x="5198840" y="4276451"/>
                  <a:pt x="5768673" y="4382077"/>
                  <a:pt x="5913214" y="4384858"/>
                </a:cubicBezTo>
                <a:cubicBezTo>
                  <a:pt x="5813146" y="4418213"/>
                  <a:pt x="5607451" y="4443230"/>
                  <a:pt x="5607451" y="4443230"/>
                </a:cubicBezTo>
                <a:cubicBezTo>
                  <a:pt x="5607451" y="4443230"/>
                  <a:pt x="5651926" y="4571095"/>
                  <a:pt x="7586575" y="4924113"/>
                </a:cubicBezTo>
                <a:cubicBezTo>
                  <a:pt x="7942372" y="4988046"/>
                  <a:pt x="10310649" y="4996385"/>
                  <a:pt x="10471869" y="4985265"/>
                </a:cubicBezTo>
                <a:cubicBezTo>
                  <a:pt x="10624751" y="4974147"/>
                  <a:pt x="10827667" y="4668383"/>
                  <a:pt x="10916616" y="4687841"/>
                </a:cubicBezTo>
                <a:cubicBezTo>
                  <a:pt x="10944413" y="4660044"/>
                  <a:pt x="11250176" y="3981806"/>
                  <a:pt x="11333566" y="3392515"/>
                </a:cubicBezTo>
                <a:cubicBezTo>
                  <a:pt x="11355803" y="3156244"/>
                  <a:pt x="11378041" y="2483564"/>
                  <a:pt x="11289091" y="2300106"/>
                </a:cubicBezTo>
                <a:cubicBezTo>
                  <a:pt x="11239057" y="2194478"/>
                  <a:pt x="10874921" y="1872037"/>
                  <a:pt x="10747056" y="1816443"/>
                </a:cubicBezTo>
                <a:cubicBezTo>
                  <a:pt x="10616412" y="1744172"/>
                  <a:pt x="10463531" y="1708036"/>
                  <a:pt x="10360682" y="1582951"/>
                </a:cubicBezTo>
                <a:close/>
                <a:moveTo>
                  <a:pt x="0" y="0"/>
                </a:moveTo>
                <a:lnTo>
                  <a:pt x="12188952" y="0"/>
                </a:lnTo>
                <a:lnTo>
                  <a:pt x="12188952"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290" name="Picture 2" descr="Is the Ministry of sports competent? - Lesotho Times">
            <a:extLst>
              <a:ext uri="{FF2B5EF4-FFF2-40B4-BE49-F238E27FC236}">
                <a16:creationId xmlns:a16="http://schemas.microsoft.com/office/drawing/2014/main" id="{7C98902B-12FE-1B96-0231-6A8D1BB00B61}"/>
              </a:ext>
            </a:extLst>
          </p:cNvPr>
          <p:cNvPicPr>
            <a:picLocks noGrp="1" noChangeAspect="1" noChangeArrowheads="1"/>
          </p:cNvPicPr>
          <p:nvPr>
            <p:ph sz="half" idx="2"/>
          </p:nvPr>
        </p:nvPicPr>
        <p:blipFill rotWithShape="1">
          <a:blip r:embed="rId2">
            <a:alphaModFix/>
            <a:extLst>
              <a:ext uri="{28A0092B-C50C-407E-A947-70E740481C1C}">
                <a14:useLocalDpi xmlns:a14="http://schemas.microsoft.com/office/drawing/2010/main" val="0"/>
              </a:ext>
            </a:extLst>
          </a:blip>
          <a:srcRect l="1285" r="-1" b="-1"/>
          <a:stretch/>
        </p:blipFill>
        <p:spPr bwMode="auto">
          <a:xfrm>
            <a:off x="3829987" y="1362113"/>
            <a:ext cx="7577528" cy="37543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AB5C91-55D8-45BF-8DD8-222751538821}"/>
              </a:ext>
            </a:extLst>
          </p:cNvPr>
          <p:cNvSpPr>
            <a:spLocks noGrp="1"/>
          </p:cNvSpPr>
          <p:nvPr>
            <p:ph type="title"/>
          </p:nvPr>
        </p:nvSpPr>
        <p:spPr>
          <a:xfrm>
            <a:off x="838200" y="1113158"/>
            <a:ext cx="5409042" cy="2806704"/>
          </a:xfrm>
        </p:spPr>
        <p:txBody>
          <a:bodyPr vert="horz" lIns="91440" tIns="45720" rIns="91440" bIns="45720" rtlCol="0" anchor="b">
            <a:normAutofit/>
          </a:bodyPr>
          <a:lstStyle/>
          <a:p>
            <a:r>
              <a:rPr lang="en-US" sz="4800" i="1"/>
              <a:t>Sports</a:t>
            </a:r>
          </a:p>
        </p:txBody>
      </p:sp>
      <p:sp>
        <p:nvSpPr>
          <p:cNvPr id="3" name="Content Placeholder 2">
            <a:extLst>
              <a:ext uri="{FF2B5EF4-FFF2-40B4-BE49-F238E27FC236}">
                <a16:creationId xmlns:a16="http://schemas.microsoft.com/office/drawing/2014/main" id="{8D7AE94E-BE9A-4DC3-A2AE-1D0E1FBFED2E}"/>
              </a:ext>
            </a:extLst>
          </p:cNvPr>
          <p:cNvSpPr>
            <a:spLocks noGrp="1"/>
          </p:cNvSpPr>
          <p:nvPr>
            <p:ph sz="half" idx="1"/>
          </p:nvPr>
        </p:nvSpPr>
        <p:spPr>
          <a:xfrm>
            <a:off x="838199" y="3986940"/>
            <a:ext cx="5409042" cy="1467873"/>
          </a:xfrm>
        </p:spPr>
        <p:txBody>
          <a:bodyPr vert="horz" lIns="91440" tIns="45720" rIns="91440" bIns="45720" rtlCol="0">
            <a:normAutofit/>
          </a:bodyPr>
          <a:lstStyle/>
          <a:p>
            <a:pPr marL="0" indent="0">
              <a:buNone/>
            </a:pPr>
            <a:r>
              <a:rPr lang="en-US" sz="2400" cap="all"/>
              <a:t>Football, Judo, boxing, long distance running.</a:t>
            </a:r>
          </a:p>
        </p:txBody>
      </p:sp>
    </p:spTree>
    <p:extLst>
      <p:ext uri="{BB962C8B-B14F-4D97-AF65-F5344CB8AC3E}">
        <p14:creationId xmlns:p14="http://schemas.microsoft.com/office/powerpoint/2010/main" val="802928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9" name="Freeform: Shape 1331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3321" name="Rectangle 13320">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79C312-87AA-4C97-AEEF-8C062F4C11D0}"/>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dirty="0"/>
              <a:t>Food</a:t>
            </a:r>
          </a:p>
        </p:txBody>
      </p:sp>
      <p:sp>
        <p:nvSpPr>
          <p:cNvPr id="3" name="Content Placeholder 2">
            <a:extLst>
              <a:ext uri="{FF2B5EF4-FFF2-40B4-BE49-F238E27FC236}">
                <a16:creationId xmlns:a16="http://schemas.microsoft.com/office/drawing/2014/main" id="{96D01539-996B-41A2-9098-AF570F9B915E}"/>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dirty="0"/>
              <a:t>Papa (stiff porridge)</a:t>
            </a:r>
          </a:p>
          <a:p>
            <a:r>
              <a:rPr lang="en-US" sz="2000" dirty="0" err="1"/>
              <a:t>Moroho</a:t>
            </a:r>
            <a:r>
              <a:rPr lang="en-US" sz="2000" dirty="0"/>
              <a:t> (leafy greens)</a:t>
            </a:r>
          </a:p>
          <a:p>
            <a:r>
              <a:rPr lang="en-US" sz="2000" dirty="0"/>
              <a:t>Roasted Maize</a:t>
            </a:r>
          </a:p>
          <a:p>
            <a:r>
              <a:rPr lang="en-US" sz="2000" dirty="0" err="1"/>
              <a:t>Bohobe</a:t>
            </a:r>
            <a:r>
              <a:rPr lang="en-US" sz="2000" dirty="0"/>
              <a:t> Bread</a:t>
            </a:r>
          </a:p>
          <a:p>
            <a:r>
              <a:rPr lang="en-US" sz="2000" dirty="0" err="1"/>
              <a:t>Diphaphatha</a:t>
            </a:r>
            <a:r>
              <a:rPr lang="en-US" sz="2000" dirty="0"/>
              <a:t> (pot-roasted bread)</a:t>
            </a:r>
          </a:p>
          <a:p>
            <a:r>
              <a:rPr lang="en-US" sz="2000" dirty="0" err="1"/>
              <a:t>Makoenya</a:t>
            </a:r>
            <a:r>
              <a:rPr lang="en-US" sz="2000" dirty="0"/>
              <a:t> (fat cakes)</a:t>
            </a:r>
          </a:p>
        </p:txBody>
      </p:sp>
      <p:pic>
        <p:nvPicPr>
          <p:cNvPr id="13314" name="Picture 2" descr="Papa">
            <a:extLst>
              <a:ext uri="{FF2B5EF4-FFF2-40B4-BE49-F238E27FC236}">
                <a16:creationId xmlns:a16="http://schemas.microsoft.com/office/drawing/2014/main" id="{1BDB3ED9-EE33-08ED-2917-A7B2B031C44E}"/>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2543" r="14726" b="-1"/>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786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89393-84F7-5AEF-DE13-FD74FAC5C7C8}"/>
              </a:ext>
            </a:extLst>
          </p:cNvPr>
          <p:cNvSpPr>
            <a:spLocks noGrp="1"/>
          </p:cNvSpPr>
          <p:nvPr>
            <p:ph type="title"/>
          </p:nvPr>
        </p:nvSpPr>
        <p:spPr/>
        <p:txBody>
          <a:bodyPr/>
          <a:lstStyle/>
          <a:p>
            <a:r>
              <a:rPr lang="en-US" dirty="0"/>
              <a:t>Kalahari Desert</a:t>
            </a:r>
          </a:p>
        </p:txBody>
      </p:sp>
      <p:sp>
        <p:nvSpPr>
          <p:cNvPr id="3" name="Content Placeholder 2">
            <a:extLst>
              <a:ext uri="{FF2B5EF4-FFF2-40B4-BE49-F238E27FC236}">
                <a16:creationId xmlns:a16="http://schemas.microsoft.com/office/drawing/2014/main" id="{E7575D4E-C3A7-C61C-2F87-B91CE502E615}"/>
              </a:ext>
            </a:extLst>
          </p:cNvPr>
          <p:cNvSpPr>
            <a:spLocks noGrp="1"/>
          </p:cNvSpPr>
          <p:nvPr>
            <p:ph sz="half" idx="1"/>
          </p:nvPr>
        </p:nvSpPr>
        <p:spPr/>
        <p:txBody>
          <a:bodyPr/>
          <a:lstStyle/>
          <a:p>
            <a:r>
              <a:rPr lang="en-US" dirty="0"/>
              <a:t>Most all of </a:t>
            </a:r>
            <a:r>
              <a:rPr lang="en-US" dirty="0" err="1"/>
              <a:t>Bostwana</a:t>
            </a:r>
            <a:r>
              <a:rPr lang="en-US" dirty="0"/>
              <a:t> is part of the Kalahari Desert.  It is also in Namibia and the Northern Cape province in South Africa</a:t>
            </a:r>
          </a:p>
        </p:txBody>
      </p:sp>
      <p:pic>
        <p:nvPicPr>
          <p:cNvPr id="23554" name="Picture 2" descr="Kalahari Desert | Map &amp; Facts | Britannica">
            <a:extLst>
              <a:ext uri="{FF2B5EF4-FFF2-40B4-BE49-F238E27FC236}">
                <a16:creationId xmlns:a16="http://schemas.microsoft.com/office/drawing/2014/main" id="{C2FC3E1D-F70F-0BA6-91B8-64C8D3FBE16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984830" y="2011363"/>
            <a:ext cx="3807165" cy="4160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703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7336-356D-4D4B-9D47-6A26FE841CA6}"/>
              </a:ext>
            </a:extLst>
          </p:cNvPr>
          <p:cNvSpPr>
            <a:spLocks noGrp="1"/>
          </p:cNvSpPr>
          <p:nvPr>
            <p:ph type="title"/>
          </p:nvPr>
        </p:nvSpPr>
        <p:spPr/>
        <p:txBody>
          <a:bodyPr/>
          <a:lstStyle/>
          <a:p>
            <a:r>
              <a:rPr lang="en-US" dirty="0"/>
              <a:t>Music</a:t>
            </a:r>
          </a:p>
        </p:txBody>
      </p:sp>
      <p:sp>
        <p:nvSpPr>
          <p:cNvPr id="3" name="Content Placeholder 2">
            <a:extLst>
              <a:ext uri="{FF2B5EF4-FFF2-40B4-BE49-F238E27FC236}">
                <a16:creationId xmlns:a16="http://schemas.microsoft.com/office/drawing/2014/main" id="{C1951244-86C4-475A-8353-8B523D569040}"/>
              </a:ext>
            </a:extLst>
          </p:cNvPr>
          <p:cNvSpPr>
            <a:spLocks noGrp="1"/>
          </p:cNvSpPr>
          <p:nvPr>
            <p:ph sz="half" idx="1"/>
          </p:nvPr>
        </p:nvSpPr>
        <p:spPr/>
        <p:txBody>
          <a:bodyPr/>
          <a:lstStyle/>
          <a:p>
            <a:r>
              <a:rPr lang="en-US" dirty="0"/>
              <a:t>Traditional instruments include </a:t>
            </a:r>
            <a:r>
              <a:rPr lang="en-US" dirty="0" err="1"/>
              <a:t>lekolulo</a:t>
            </a:r>
            <a:r>
              <a:rPr lang="en-US" dirty="0"/>
              <a:t> (flute), </a:t>
            </a:r>
            <a:r>
              <a:rPr lang="en-US" dirty="0" err="1"/>
              <a:t>setolo-tolo</a:t>
            </a:r>
            <a:r>
              <a:rPr lang="en-US" dirty="0"/>
              <a:t> (jaw harp type instrument) and a stringed </a:t>
            </a:r>
            <a:r>
              <a:rPr lang="en-US" dirty="0" err="1"/>
              <a:t>thomo</a:t>
            </a:r>
            <a:r>
              <a:rPr lang="en-US" dirty="0"/>
              <a:t>.  </a:t>
            </a:r>
          </a:p>
          <a:p>
            <a:r>
              <a:rPr lang="en-US" dirty="0">
                <a:hlinkClick r:id="rId2"/>
              </a:rPr>
              <a:t>https://www.youtube.com/watch?v=p1_pFp8SgR4</a:t>
            </a:r>
            <a:r>
              <a:rPr lang="en-US" dirty="0"/>
              <a:t> </a:t>
            </a:r>
          </a:p>
        </p:txBody>
      </p:sp>
      <p:pic>
        <p:nvPicPr>
          <p:cNvPr id="14338" name="Picture 2" descr="Musical instruments of Lesotho - #AuxSons">
            <a:extLst>
              <a:ext uri="{FF2B5EF4-FFF2-40B4-BE49-F238E27FC236}">
                <a16:creationId xmlns:a16="http://schemas.microsoft.com/office/drawing/2014/main" id="{C98C43DA-8DA5-8FC4-49EA-43F13C0C9B3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419850" y="2611971"/>
            <a:ext cx="4937125" cy="2959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80690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7" name="Freeform: Shape 15366">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5369" name="Rectangle 15368">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71" name="Freeform: Shape 15370">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052FA75-EDCF-4052-B1C4-35C4A360906A}"/>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a:t>Art</a:t>
            </a:r>
          </a:p>
        </p:txBody>
      </p:sp>
      <p:sp>
        <p:nvSpPr>
          <p:cNvPr id="3" name="Content Placeholder 2">
            <a:extLst>
              <a:ext uri="{FF2B5EF4-FFF2-40B4-BE49-F238E27FC236}">
                <a16:creationId xmlns:a16="http://schemas.microsoft.com/office/drawing/2014/main" id="{0439B767-9A3E-4D93-B3A8-E3D7EB3EB0D5}"/>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Mohair weavings</a:t>
            </a:r>
          </a:p>
          <a:p>
            <a:r>
              <a:rPr lang="en-US" sz="2000"/>
              <a:t>Meshu Mokitimi, the most famous art.  His style of art is called “African Mesh Art”</a:t>
            </a:r>
          </a:p>
        </p:txBody>
      </p:sp>
      <p:pic>
        <p:nvPicPr>
          <p:cNvPr id="15362" name="Picture 2" descr="Meshu Mokitimi">
            <a:extLst>
              <a:ext uri="{FF2B5EF4-FFF2-40B4-BE49-F238E27FC236}">
                <a16:creationId xmlns:a16="http://schemas.microsoft.com/office/drawing/2014/main" id="{A1CE3294-1240-1810-B89C-D1B57A209F6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800986" y="1869257"/>
            <a:ext cx="4747547" cy="3147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5937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91" name="Freeform: Shape 1639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6393" name="Rectangle 16392">
            <a:extLst>
              <a:ext uri="{FF2B5EF4-FFF2-40B4-BE49-F238E27FC236}">
                <a16:creationId xmlns:a16="http://schemas.microsoft.com/office/drawing/2014/main" id="{0E3596DD-156A-473E-9BB3-C6A29F757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5" name="Freeform: Shape 16394">
            <a:extLst>
              <a:ext uri="{FF2B5EF4-FFF2-40B4-BE49-F238E27FC236}">
                <a16:creationId xmlns:a16="http://schemas.microsoft.com/office/drawing/2014/main" id="{2C46C4D6-C474-4E92-B52E-944C1118F7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0811FF1-C070-4D0A-860A-58EDFFCF7557}"/>
              </a:ext>
            </a:extLst>
          </p:cNvPr>
          <p:cNvSpPr>
            <a:spLocks noGrp="1"/>
          </p:cNvSpPr>
          <p:nvPr>
            <p:ph type="title"/>
          </p:nvPr>
        </p:nvSpPr>
        <p:spPr>
          <a:xfrm>
            <a:off x="838201" y="643467"/>
            <a:ext cx="3888526" cy="1800526"/>
          </a:xfrm>
        </p:spPr>
        <p:txBody>
          <a:bodyPr vert="horz" lIns="91440" tIns="45720" rIns="91440" bIns="45720" rtlCol="0" anchor="ctr">
            <a:normAutofit/>
          </a:bodyPr>
          <a:lstStyle/>
          <a:p>
            <a:r>
              <a:rPr lang="en-US" i="1" dirty="0"/>
              <a:t>Literature</a:t>
            </a:r>
          </a:p>
        </p:txBody>
      </p:sp>
      <p:sp>
        <p:nvSpPr>
          <p:cNvPr id="3" name="Content Placeholder 2">
            <a:extLst>
              <a:ext uri="{FF2B5EF4-FFF2-40B4-BE49-F238E27FC236}">
                <a16:creationId xmlns:a16="http://schemas.microsoft.com/office/drawing/2014/main" id="{E05BD007-F68C-422F-B6B4-47831088FA20}"/>
              </a:ext>
            </a:extLst>
          </p:cNvPr>
          <p:cNvSpPr>
            <a:spLocks noGrp="1"/>
          </p:cNvSpPr>
          <p:nvPr>
            <p:ph sz="half" idx="1"/>
          </p:nvPr>
        </p:nvSpPr>
        <p:spPr>
          <a:xfrm>
            <a:off x="838201" y="2623381"/>
            <a:ext cx="3888528" cy="3553581"/>
          </a:xfrm>
        </p:spPr>
        <p:txBody>
          <a:bodyPr vert="horz" lIns="91440" tIns="45720" rIns="91440" bIns="45720" rtlCol="0">
            <a:normAutofit/>
          </a:bodyPr>
          <a:lstStyle/>
          <a:p>
            <a:r>
              <a:rPr lang="en-US" sz="2000"/>
              <a:t>Tales from Lesotho- 10 tales stories from Basutoland</a:t>
            </a:r>
          </a:p>
          <a:p>
            <a:r>
              <a:rPr lang="en-US" sz="2000"/>
              <a:t>Singing Away the Hunger- Mpho M’Atsepo Nthunya</a:t>
            </a:r>
          </a:p>
        </p:txBody>
      </p:sp>
      <p:pic>
        <p:nvPicPr>
          <p:cNvPr id="16386" name="Picture 2" descr="Calendar&#10;&#10;Description automatically generated with low confidence">
            <a:extLst>
              <a:ext uri="{FF2B5EF4-FFF2-40B4-BE49-F238E27FC236}">
                <a16:creationId xmlns:a16="http://schemas.microsoft.com/office/drawing/2014/main" id="{ABF36192-10F2-2E0E-2F32-BB67043574B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7361800" y="643234"/>
            <a:ext cx="3625919" cy="5599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3162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5"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17417" name="Rectangle 17416">
            <a:extLst>
              <a:ext uri="{FF2B5EF4-FFF2-40B4-BE49-F238E27FC236}">
                <a16:creationId xmlns:a16="http://schemas.microsoft.com/office/drawing/2014/main" id="{6E2B17B6-CB6E-4E5C-AC3B-18B7C91D80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9" name="Rectangle 17418">
            <a:extLst>
              <a:ext uri="{FF2B5EF4-FFF2-40B4-BE49-F238E27FC236}">
                <a16:creationId xmlns:a16="http://schemas.microsoft.com/office/drawing/2014/main" id="{57F674D0-5816-4E8A-BCEB-6637F2469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421" name="Freeform: Shape 17420">
            <a:extLst>
              <a:ext uri="{FF2B5EF4-FFF2-40B4-BE49-F238E27FC236}">
                <a16:creationId xmlns:a16="http://schemas.microsoft.com/office/drawing/2014/main" id="{FD78F7CD-9EFB-48CC-80BD-85B57EE4DA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1162050"/>
            <a:ext cx="5470628" cy="4194013"/>
          </a:xfrm>
          <a:custGeom>
            <a:avLst/>
            <a:gdLst>
              <a:gd name="connsiteX0" fmla="*/ 5462602 w 5470628"/>
              <a:gd name="connsiteY0" fmla="*/ 1413608 h 3193741"/>
              <a:gd name="connsiteX1" fmla="*/ 5465724 w 5470628"/>
              <a:gd name="connsiteY1" fmla="*/ 1421881 h 3193741"/>
              <a:gd name="connsiteX2" fmla="*/ 5465025 w 5470628"/>
              <a:gd name="connsiteY2" fmla="*/ 1466556 h 3193741"/>
              <a:gd name="connsiteX3" fmla="*/ 5463208 w 5470628"/>
              <a:gd name="connsiteY3" fmla="*/ 1466226 h 3193741"/>
              <a:gd name="connsiteX4" fmla="*/ 5463242 w 5470628"/>
              <a:gd name="connsiteY4" fmla="*/ 1451866 h 3193741"/>
              <a:gd name="connsiteX5" fmla="*/ 5462894 w 5470628"/>
              <a:gd name="connsiteY5" fmla="*/ 1423194 h 3193741"/>
              <a:gd name="connsiteX6" fmla="*/ 5461417 w 5470628"/>
              <a:gd name="connsiteY6" fmla="*/ 1391849 h 3193741"/>
              <a:gd name="connsiteX7" fmla="*/ 5462246 w 5470628"/>
              <a:gd name="connsiteY7" fmla="*/ 1401944 h 3193741"/>
              <a:gd name="connsiteX8" fmla="*/ 5462602 w 5470628"/>
              <a:gd name="connsiteY8" fmla="*/ 1413608 h 3193741"/>
              <a:gd name="connsiteX9" fmla="*/ 5459078 w 5470628"/>
              <a:gd name="connsiteY9" fmla="*/ 1404268 h 3193741"/>
              <a:gd name="connsiteX10" fmla="*/ 5460137 w 5470628"/>
              <a:gd name="connsiteY10" fmla="*/ 1393780 h 3193741"/>
              <a:gd name="connsiteX11" fmla="*/ 5461417 w 5470628"/>
              <a:gd name="connsiteY11" fmla="*/ 1391849 h 3193741"/>
              <a:gd name="connsiteX12" fmla="*/ 614271 w 5470628"/>
              <a:gd name="connsiteY12" fmla="*/ 1052206 h 3193741"/>
              <a:gd name="connsiteX13" fmla="*/ 611497 w 5470628"/>
              <a:gd name="connsiteY13" fmla="*/ 1055389 h 3193741"/>
              <a:gd name="connsiteX14" fmla="*/ 630277 w 5470628"/>
              <a:gd name="connsiteY14" fmla="*/ 1065215 h 3193741"/>
              <a:gd name="connsiteX15" fmla="*/ 651856 w 5470628"/>
              <a:gd name="connsiteY15" fmla="*/ 1067584 h 3193741"/>
              <a:gd name="connsiteX16" fmla="*/ 614271 w 5470628"/>
              <a:gd name="connsiteY16" fmla="*/ 1052206 h 3193741"/>
              <a:gd name="connsiteX17" fmla="*/ 810628 w 5470628"/>
              <a:gd name="connsiteY17" fmla="*/ 695550 h 3193741"/>
              <a:gd name="connsiteX18" fmla="*/ 1033084 w 5470628"/>
              <a:gd name="connsiteY18" fmla="*/ 791270 h 3193741"/>
              <a:gd name="connsiteX19" fmla="*/ 1036153 w 5470628"/>
              <a:gd name="connsiteY19" fmla="*/ 788050 h 3193741"/>
              <a:gd name="connsiteX20" fmla="*/ 810628 w 5470628"/>
              <a:gd name="connsiteY20" fmla="*/ 695550 h 3193741"/>
              <a:gd name="connsiteX21" fmla="*/ 4850908 w 5470628"/>
              <a:gd name="connsiteY21" fmla="*/ 727 h 3193741"/>
              <a:gd name="connsiteX22" fmla="*/ 4858584 w 5470628"/>
              <a:gd name="connsiteY22" fmla="*/ 13795 h 3193741"/>
              <a:gd name="connsiteX23" fmla="*/ 4843408 w 5470628"/>
              <a:gd name="connsiteY23" fmla="*/ 37224 h 3193741"/>
              <a:gd name="connsiteX24" fmla="*/ 4871062 w 5470628"/>
              <a:gd name="connsiteY24" fmla="*/ 78954 h 3193741"/>
              <a:gd name="connsiteX25" fmla="*/ 4989038 w 5470628"/>
              <a:gd name="connsiteY25" fmla="*/ 66799 h 3193741"/>
              <a:gd name="connsiteX26" fmla="*/ 5002636 w 5470628"/>
              <a:gd name="connsiteY26" fmla="*/ 79388 h 3193741"/>
              <a:gd name="connsiteX27" fmla="*/ 5008332 w 5470628"/>
              <a:gd name="connsiteY27" fmla="*/ 140859 h 3193741"/>
              <a:gd name="connsiteX28" fmla="*/ 5014326 w 5470628"/>
              <a:gd name="connsiteY28" fmla="*/ 155555 h 3193741"/>
              <a:gd name="connsiteX29" fmla="*/ 5030704 w 5470628"/>
              <a:gd name="connsiteY29" fmla="*/ 221190 h 3193741"/>
              <a:gd name="connsiteX30" fmla="*/ 5097262 w 5470628"/>
              <a:gd name="connsiteY30" fmla="*/ 317759 h 3193741"/>
              <a:gd name="connsiteX31" fmla="*/ 5165084 w 5470628"/>
              <a:gd name="connsiteY31" fmla="*/ 373367 h 3193741"/>
              <a:gd name="connsiteX32" fmla="*/ 5174137 w 5470628"/>
              <a:gd name="connsiteY32" fmla="*/ 389353 h 3193741"/>
              <a:gd name="connsiteX33" fmla="*/ 5192507 w 5470628"/>
              <a:gd name="connsiteY33" fmla="*/ 453561 h 3193741"/>
              <a:gd name="connsiteX34" fmla="*/ 5187160 w 5470628"/>
              <a:gd name="connsiteY34" fmla="*/ 467732 h 3193741"/>
              <a:gd name="connsiteX35" fmla="*/ 5160106 w 5470628"/>
              <a:gd name="connsiteY35" fmla="*/ 486904 h 3193741"/>
              <a:gd name="connsiteX36" fmla="*/ 5138948 w 5470628"/>
              <a:gd name="connsiteY36" fmla="*/ 528614 h 3193741"/>
              <a:gd name="connsiteX37" fmla="*/ 5097016 w 5470628"/>
              <a:gd name="connsiteY37" fmla="*/ 589923 h 3193741"/>
              <a:gd name="connsiteX38" fmla="*/ 5075869 w 5470628"/>
              <a:gd name="connsiteY38" fmla="*/ 608381 h 3193741"/>
              <a:gd name="connsiteX39" fmla="*/ 5093172 w 5470628"/>
              <a:gd name="connsiteY39" fmla="*/ 618385 h 3193741"/>
              <a:gd name="connsiteX40" fmla="*/ 5153518 w 5470628"/>
              <a:gd name="connsiteY40" fmla="*/ 687474 h 3193741"/>
              <a:gd name="connsiteX41" fmla="*/ 5074984 w 5470628"/>
              <a:gd name="connsiteY41" fmla="*/ 776941 h 3193741"/>
              <a:gd name="connsiteX42" fmla="*/ 5033348 w 5470628"/>
              <a:gd name="connsiteY42" fmla="*/ 805473 h 3193741"/>
              <a:gd name="connsiteX43" fmla="*/ 5116847 w 5470628"/>
              <a:gd name="connsiteY43" fmla="*/ 803426 h 3193741"/>
              <a:gd name="connsiteX44" fmla="*/ 5147902 w 5470628"/>
              <a:gd name="connsiteY44" fmla="*/ 833118 h 3193741"/>
              <a:gd name="connsiteX45" fmla="*/ 5161665 w 5470628"/>
              <a:gd name="connsiteY45" fmla="*/ 848297 h 3193741"/>
              <a:gd name="connsiteX46" fmla="*/ 5246520 w 5470628"/>
              <a:gd name="connsiteY46" fmla="*/ 942412 h 3193741"/>
              <a:gd name="connsiteX47" fmla="*/ 5235368 w 5470628"/>
              <a:gd name="connsiteY47" fmla="*/ 972946 h 3193741"/>
              <a:gd name="connsiteX48" fmla="*/ 5113739 w 5470628"/>
              <a:gd name="connsiteY48" fmla="*/ 1128845 h 3193741"/>
              <a:gd name="connsiteX49" fmla="*/ 5255034 w 5470628"/>
              <a:gd name="connsiteY49" fmla="*/ 1151117 h 3193741"/>
              <a:gd name="connsiteX50" fmla="*/ 5267513 w 5470628"/>
              <a:gd name="connsiteY50" fmla="*/ 1216275 h 3193741"/>
              <a:gd name="connsiteX51" fmla="*/ 5343113 w 5470628"/>
              <a:gd name="connsiteY51" fmla="*/ 1281854 h 3193741"/>
              <a:gd name="connsiteX52" fmla="*/ 5452014 w 5470628"/>
              <a:gd name="connsiteY52" fmla="*/ 1385543 h 3193741"/>
              <a:gd name="connsiteX53" fmla="*/ 5459078 w 5470628"/>
              <a:gd name="connsiteY53" fmla="*/ 1404268 h 3193741"/>
              <a:gd name="connsiteX54" fmla="*/ 5458838 w 5470628"/>
              <a:gd name="connsiteY54" fmla="*/ 1406644 h 3193741"/>
              <a:gd name="connsiteX55" fmla="*/ 5455752 w 5470628"/>
              <a:gd name="connsiteY55" fmla="*/ 1450751 h 3193741"/>
              <a:gd name="connsiteX56" fmla="*/ 5454594 w 5470628"/>
              <a:gd name="connsiteY56" fmla="*/ 1464662 h 3193741"/>
              <a:gd name="connsiteX57" fmla="*/ 5447215 w 5470628"/>
              <a:gd name="connsiteY57" fmla="*/ 1463321 h 3193741"/>
              <a:gd name="connsiteX58" fmla="*/ 5433934 w 5470628"/>
              <a:gd name="connsiteY58" fmla="*/ 1458428 h 3193741"/>
              <a:gd name="connsiteX59" fmla="*/ 5424276 w 5470628"/>
              <a:gd name="connsiteY59" fmla="*/ 1477014 h 3193741"/>
              <a:gd name="connsiteX60" fmla="*/ 5444628 w 5470628"/>
              <a:gd name="connsiteY60" fmla="*/ 1511562 h 3193741"/>
              <a:gd name="connsiteX61" fmla="*/ 5453752 w 5470628"/>
              <a:gd name="connsiteY61" fmla="*/ 1474786 h 3193741"/>
              <a:gd name="connsiteX62" fmla="*/ 5454594 w 5470628"/>
              <a:gd name="connsiteY62" fmla="*/ 1464662 h 3193741"/>
              <a:gd name="connsiteX63" fmla="*/ 5463208 w 5470628"/>
              <a:gd name="connsiteY63" fmla="*/ 1466226 h 3193741"/>
              <a:gd name="connsiteX64" fmla="*/ 5463164 w 5470628"/>
              <a:gd name="connsiteY64" fmla="*/ 1484226 h 3193741"/>
              <a:gd name="connsiteX65" fmla="*/ 5456160 w 5470628"/>
              <a:gd name="connsiteY65" fmla="*/ 1575885 h 3193741"/>
              <a:gd name="connsiteX66" fmla="*/ 5345636 w 5470628"/>
              <a:gd name="connsiteY66" fmla="*/ 1714543 h 3193741"/>
              <a:gd name="connsiteX67" fmla="*/ 5251319 w 5470628"/>
              <a:gd name="connsiteY67" fmla="*/ 1775792 h 3193741"/>
              <a:gd name="connsiteX68" fmla="*/ 5043512 w 5470628"/>
              <a:gd name="connsiteY68" fmla="*/ 2027305 h 3193741"/>
              <a:gd name="connsiteX69" fmla="*/ 4978144 w 5470628"/>
              <a:gd name="connsiteY69" fmla="*/ 2108535 h 3193741"/>
              <a:gd name="connsiteX70" fmla="*/ 5031476 w 5470628"/>
              <a:gd name="connsiteY70" fmla="*/ 2128173 h 3193741"/>
              <a:gd name="connsiteX71" fmla="*/ 4937389 w 5470628"/>
              <a:gd name="connsiteY71" fmla="*/ 2216441 h 3193741"/>
              <a:gd name="connsiteX72" fmla="*/ 4826122 w 5470628"/>
              <a:gd name="connsiteY72" fmla="*/ 2315331 h 3193741"/>
              <a:gd name="connsiteX73" fmla="*/ 2544647 w 5470628"/>
              <a:gd name="connsiteY73" fmla="*/ 3190975 h 3193741"/>
              <a:gd name="connsiteX74" fmla="*/ 1328257 w 5470628"/>
              <a:gd name="connsiteY74" fmla="*/ 3153006 h 3193741"/>
              <a:gd name="connsiteX75" fmla="*/ 977943 w 5470628"/>
              <a:gd name="connsiteY75" fmla="*/ 3082502 h 3193741"/>
              <a:gd name="connsiteX76" fmla="*/ 854473 w 5470628"/>
              <a:gd name="connsiteY76" fmla="*/ 2994250 h 3193741"/>
              <a:gd name="connsiteX77" fmla="*/ 811593 w 5470628"/>
              <a:gd name="connsiteY77" fmla="*/ 2970498 h 3193741"/>
              <a:gd name="connsiteX78" fmla="*/ 707024 w 5470628"/>
              <a:gd name="connsiteY78" fmla="*/ 2945439 h 3193741"/>
              <a:gd name="connsiteX79" fmla="*/ 523487 w 5470628"/>
              <a:gd name="connsiteY79" fmla="*/ 2886053 h 3193741"/>
              <a:gd name="connsiteX80" fmla="*/ 587884 w 5470628"/>
              <a:gd name="connsiteY80" fmla="*/ 2859746 h 3193741"/>
              <a:gd name="connsiteX81" fmla="*/ 779426 w 5470628"/>
              <a:gd name="connsiteY81" fmla="*/ 2885897 h 3193741"/>
              <a:gd name="connsiteX82" fmla="*/ 917288 w 5470628"/>
              <a:gd name="connsiteY82" fmla="*/ 2882248 h 3193741"/>
              <a:gd name="connsiteX83" fmla="*/ 718684 w 5470628"/>
              <a:gd name="connsiteY83" fmla="*/ 2819941 h 3193741"/>
              <a:gd name="connsiteX84" fmla="*/ 524650 w 5470628"/>
              <a:gd name="connsiteY84" fmla="*/ 2731220 h 3193741"/>
              <a:gd name="connsiteX85" fmla="*/ 670138 w 5470628"/>
              <a:gd name="connsiteY85" fmla="*/ 2735189 h 3193741"/>
              <a:gd name="connsiteX86" fmla="*/ 675382 w 5470628"/>
              <a:gd name="connsiteY86" fmla="*/ 2719369 h 3193741"/>
              <a:gd name="connsiteX87" fmla="*/ 542021 w 5470628"/>
              <a:gd name="connsiteY87" fmla="*/ 2601946 h 3193741"/>
              <a:gd name="connsiteX88" fmla="*/ 476895 w 5470628"/>
              <a:gd name="connsiteY88" fmla="*/ 2555976 h 3193741"/>
              <a:gd name="connsiteX89" fmla="*/ 188751 w 5470628"/>
              <a:gd name="connsiteY89" fmla="*/ 2428830 h 3193741"/>
              <a:gd name="connsiteX90" fmla="*/ 456762 w 5470628"/>
              <a:gd name="connsiteY90" fmla="*/ 2468731 h 3193741"/>
              <a:gd name="connsiteX91" fmla="*/ 174514 w 5470628"/>
              <a:gd name="connsiteY91" fmla="*/ 2345378 h 3193741"/>
              <a:gd name="connsiteX92" fmla="*/ 38827 w 5470628"/>
              <a:gd name="connsiteY92" fmla="*/ 2303685 h 3193741"/>
              <a:gd name="connsiteX93" fmla="*/ 3281 w 5470628"/>
              <a:gd name="connsiteY93" fmla="*/ 2273587 h 3193741"/>
              <a:gd name="connsiteX94" fmla="*/ 61590 w 5470628"/>
              <a:gd name="connsiteY94" fmla="*/ 2259170 h 3193741"/>
              <a:gd name="connsiteX95" fmla="*/ 242291 w 5470628"/>
              <a:gd name="connsiteY95" fmla="*/ 2250569 h 3193741"/>
              <a:gd name="connsiteX96" fmla="*/ 13205 w 5470628"/>
              <a:gd name="connsiteY96" fmla="*/ 2172263 h 3193741"/>
              <a:gd name="connsiteX97" fmla="*/ 180810 w 5470628"/>
              <a:gd name="connsiteY97" fmla="*/ 2168333 h 3193741"/>
              <a:gd name="connsiteX98" fmla="*/ 226020 w 5470628"/>
              <a:gd name="connsiteY98" fmla="*/ 2121100 h 3193741"/>
              <a:gd name="connsiteX99" fmla="*/ 299145 w 5470628"/>
              <a:gd name="connsiteY99" fmla="*/ 2044862 h 3193741"/>
              <a:gd name="connsiteX100" fmla="*/ 350236 w 5470628"/>
              <a:gd name="connsiteY100" fmla="*/ 2001187 h 3193741"/>
              <a:gd name="connsiteX101" fmla="*/ 365223 w 5470628"/>
              <a:gd name="connsiteY101" fmla="*/ 1881218 h 3193741"/>
              <a:gd name="connsiteX102" fmla="*/ 310707 w 5470628"/>
              <a:gd name="connsiteY102" fmla="*/ 1758752 h 3193741"/>
              <a:gd name="connsiteX103" fmla="*/ 181659 w 5470628"/>
              <a:gd name="connsiteY103" fmla="*/ 1709137 h 3193741"/>
              <a:gd name="connsiteX104" fmla="*/ 213063 w 5470628"/>
              <a:gd name="connsiteY104" fmla="*/ 1632021 h 3193741"/>
              <a:gd name="connsiteX105" fmla="*/ 481390 w 5470628"/>
              <a:gd name="connsiteY105" fmla="*/ 1644125 h 3193741"/>
              <a:gd name="connsiteX106" fmla="*/ 68930 w 5470628"/>
              <a:gd name="connsiteY106" fmla="*/ 1457537 h 3193741"/>
              <a:gd name="connsiteX107" fmla="*/ 135138 w 5470628"/>
              <a:gd name="connsiteY107" fmla="*/ 1440976 h 3193741"/>
              <a:gd name="connsiteX108" fmla="*/ 131611 w 5470628"/>
              <a:gd name="connsiteY108" fmla="*/ 1427642 h 3193741"/>
              <a:gd name="connsiteX109" fmla="*/ 130443 w 5470628"/>
              <a:gd name="connsiteY109" fmla="*/ 1343795 h 3193741"/>
              <a:gd name="connsiteX110" fmla="*/ 138930 w 5470628"/>
              <a:gd name="connsiteY110" fmla="*/ 1304094 h 3193741"/>
              <a:gd name="connsiteX111" fmla="*/ 118409 w 5470628"/>
              <a:gd name="connsiteY111" fmla="*/ 1262212 h 3193741"/>
              <a:gd name="connsiteX112" fmla="*/ 421410 w 5470628"/>
              <a:gd name="connsiteY112" fmla="*/ 1304757 h 3193741"/>
              <a:gd name="connsiteX113" fmla="*/ 655702 w 5470628"/>
              <a:gd name="connsiteY113" fmla="*/ 1291801 h 3193741"/>
              <a:gd name="connsiteX114" fmla="*/ 648299 w 5470628"/>
              <a:gd name="connsiteY114" fmla="*/ 1287715 h 3193741"/>
              <a:gd name="connsiteX115" fmla="*/ 531027 w 5470628"/>
              <a:gd name="connsiteY115" fmla="*/ 1193967 h 3193741"/>
              <a:gd name="connsiteX116" fmla="*/ 526433 w 5470628"/>
              <a:gd name="connsiteY116" fmla="*/ 1191913 h 3193741"/>
              <a:gd name="connsiteX117" fmla="*/ 504666 w 5470628"/>
              <a:gd name="connsiteY117" fmla="*/ 1177230 h 3193741"/>
              <a:gd name="connsiteX118" fmla="*/ 482307 w 5470628"/>
              <a:gd name="connsiteY118" fmla="*/ 1162618 h 3193741"/>
              <a:gd name="connsiteX119" fmla="*/ 479029 w 5470628"/>
              <a:gd name="connsiteY119" fmla="*/ 1162540 h 3193741"/>
              <a:gd name="connsiteX120" fmla="*/ 447663 w 5470628"/>
              <a:gd name="connsiteY120" fmla="*/ 1132649 h 3193741"/>
              <a:gd name="connsiteX121" fmla="*/ 438547 w 5470628"/>
              <a:gd name="connsiteY121" fmla="*/ 1110977 h 3193741"/>
              <a:gd name="connsiteX122" fmla="*/ 405343 w 5470628"/>
              <a:gd name="connsiteY122" fmla="*/ 1089612 h 3193741"/>
              <a:gd name="connsiteX123" fmla="*/ 371373 w 5470628"/>
              <a:gd name="connsiteY123" fmla="*/ 1070238 h 3193741"/>
              <a:gd name="connsiteX124" fmla="*/ 290358 w 5470628"/>
              <a:gd name="connsiteY124" fmla="*/ 1059884 h 3193741"/>
              <a:gd name="connsiteX125" fmla="*/ 235140 w 5470628"/>
              <a:gd name="connsiteY125" fmla="*/ 1029322 h 3193741"/>
              <a:gd name="connsiteX126" fmla="*/ 300494 w 5470628"/>
              <a:gd name="connsiteY126" fmla="*/ 1032083 h 3193741"/>
              <a:gd name="connsiteX127" fmla="*/ 239661 w 5470628"/>
              <a:gd name="connsiteY127" fmla="*/ 997457 h 3193741"/>
              <a:gd name="connsiteX128" fmla="*/ 204788 w 5470628"/>
              <a:gd name="connsiteY128" fmla="*/ 959211 h 3193741"/>
              <a:gd name="connsiteX129" fmla="*/ 207583 w 5470628"/>
              <a:gd name="connsiteY129" fmla="*/ 947009 h 3193741"/>
              <a:gd name="connsiteX130" fmla="*/ 223061 w 5470628"/>
              <a:gd name="connsiteY130" fmla="*/ 947033 h 3193741"/>
              <a:gd name="connsiteX131" fmla="*/ 280015 w 5470628"/>
              <a:gd name="connsiteY131" fmla="*/ 972164 h 3193741"/>
              <a:gd name="connsiteX132" fmla="*/ 353948 w 5470628"/>
              <a:gd name="connsiteY132" fmla="*/ 1006865 h 3193741"/>
              <a:gd name="connsiteX133" fmla="*/ 240466 w 5470628"/>
              <a:gd name="connsiteY133" fmla="*/ 939943 h 3193741"/>
              <a:gd name="connsiteX134" fmla="*/ 158812 w 5470628"/>
              <a:gd name="connsiteY134" fmla="*/ 891467 h 3193741"/>
              <a:gd name="connsiteX135" fmla="*/ 139551 w 5470628"/>
              <a:gd name="connsiteY135" fmla="*/ 855364 h 3193741"/>
              <a:gd name="connsiteX136" fmla="*/ 145731 w 5470628"/>
              <a:gd name="connsiteY136" fmla="*/ 844888 h 3193741"/>
              <a:gd name="connsiteX137" fmla="*/ 158154 w 5470628"/>
              <a:gd name="connsiteY137" fmla="*/ 848366 h 3193741"/>
              <a:gd name="connsiteX138" fmla="*/ 169370 w 5470628"/>
              <a:gd name="connsiteY138" fmla="*/ 856260 h 3193741"/>
              <a:gd name="connsiteX139" fmla="*/ 288295 w 5470628"/>
              <a:gd name="connsiteY139" fmla="*/ 915169 h 3193741"/>
              <a:gd name="connsiteX140" fmla="*/ 462694 w 5470628"/>
              <a:gd name="connsiteY140" fmla="*/ 994643 h 3193741"/>
              <a:gd name="connsiteX141" fmla="*/ 531910 w 5470628"/>
              <a:gd name="connsiteY141" fmla="*/ 1006664 h 3193741"/>
              <a:gd name="connsiteX142" fmla="*/ 333940 w 5470628"/>
              <a:gd name="connsiteY142" fmla="*/ 893507 h 3193741"/>
              <a:gd name="connsiteX143" fmla="*/ 181443 w 5470628"/>
              <a:gd name="connsiteY143" fmla="*/ 746608 h 3193741"/>
              <a:gd name="connsiteX144" fmla="*/ 162678 w 5470628"/>
              <a:gd name="connsiteY144" fmla="*/ 737018 h 3193741"/>
              <a:gd name="connsiteX145" fmla="*/ 156307 w 5470628"/>
              <a:gd name="connsiteY145" fmla="*/ 730435 h 3193741"/>
              <a:gd name="connsiteX146" fmla="*/ 117227 w 5470628"/>
              <a:gd name="connsiteY146" fmla="*/ 677515 h 3193741"/>
              <a:gd name="connsiteX147" fmla="*/ 113655 w 5470628"/>
              <a:gd name="connsiteY147" fmla="*/ 663474 h 3193741"/>
              <a:gd name="connsiteX148" fmla="*/ 115226 w 5470628"/>
              <a:gd name="connsiteY148" fmla="*/ 636712 h 3193741"/>
              <a:gd name="connsiteX149" fmla="*/ 105067 w 5470628"/>
              <a:gd name="connsiteY149" fmla="*/ 622046 h 3193741"/>
              <a:gd name="connsiteX150" fmla="*/ 104113 w 5470628"/>
              <a:gd name="connsiteY150" fmla="*/ 611722 h 3193741"/>
              <a:gd name="connsiteX151" fmla="*/ 118895 w 5470628"/>
              <a:gd name="connsiteY151" fmla="*/ 610169 h 3193741"/>
              <a:gd name="connsiteX152" fmla="*/ 163095 w 5470628"/>
              <a:gd name="connsiteY152" fmla="*/ 640642 h 3193741"/>
              <a:gd name="connsiteX153" fmla="*/ 185766 w 5470628"/>
              <a:gd name="connsiteY153" fmla="*/ 641454 h 3193741"/>
              <a:gd name="connsiteX154" fmla="*/ 212892 w 5470628"/>
              <a:gd name="connsiteY154" fmla="*/ 637457 h 3193741"/>
              <a:gd name="connsiteX155" fmla="*/ 223932 w 5470628"/>
              <a:gd name="connsiteY155" fmla="*/ 647271 h 3193741"/>
              <a:gd name="connsiteX156" fmla="*/ 287167 w 5470628"/>
              <a:gd name="connsiteY156" fmla="*/ 691571 h 3193741"/>
              <a:gd name="connsiteX157" fmla="*/ 330380 w 5470628"/>
              <a:gd name="connsiteY157" fmla="*/ 692506 h 3193741"/>
              <a:gd name="connsiteX158" fmla="*/ 296172 w 5470628"/>
              <a:gd name="connsiteY158" fmla="*/ 688108 h 3193741"/>
              <a:gd name="connsiteX159" fmla="*/ 286974 w 5470628"/>
              <a:gd name="connsiteY159" fmla="*/ 674512 h 3193741"/>
              <a:gd name="connsiteX160" fmla="*/ 286166 w 5470628"/>
              <a:gd name="connsiteY160" fmla="*/ 661798 h 3193741"/>
              <a:gd name="connsiteX161" fmla="*/ 236268 w 5470628"/>
              <a:gd name="connsiteY161" fmla="*/ 635338 h 3193741"/>
              <a:gd name="connsiteX162" fmla="*/ 231734 w 5470628"/>
              <a:gd name="connsiteY162" fmla="*/ 634225 h 3193741"/>
              <a:gd name="connsiteX163" fmla="*/ 221253 w 5470628"/>
              <a:gd name="connsiteY163" fmla="*/ 623870 h 3193741"/>
              <a:gd name="connsiteX164" fmla="*/ 237564 w 5470628"/>
              <a:gd name="connsiteY164" fmla="*/ 613590 h 3193741"/>
              <a:gd name="connsiteX165" fmla="*/ 282259 w 5470628"/>
              <a:gd name="connsiteY165" fmla="*/ 619091 h 3193741"/>
              <a:gd name="connsiteX166" fmla="*/ 370630 w 5470628"/>
              <a:gd name="connsiteY166" fmla="*/ 665566 h 3193741"/>
              <a:gd name="connsiteX167" fmla="*/ 498017 w 5470628"/>
              <a:gd name="connsiteY167" fmla="*/ 740532 h 3193741"/>
              <a:gd name="connsiteX168" fmla="*/ 918036 w 5470628"/>
              <a:gd name="connsiteY168" fmla="*/ 924307 h 3193741"/>
              <a:gd name="connsiteX169" fmla="*/ 1079304 w 5470628"/>
              <a:gd name="connsiteY169" fmla="*/ 984494 h 3193741"/>
              <a:gd name="connsiteX170" fmla="*/ 1079935 w 5470628"/>
              <a:gd name="connsiteY170" fmla="*/ 980383 h 3193741"/>
              <a:gd name="connsiteX171" fmla="*/ 1079695 w 5470628"/>
              <a:gd name="connsiteY171" fmla="*/ 976616 h 3193741"/>
              <a:gd name="connsiteX172" fmla="*/ 966178 w 5470628"/>
              <a:gd name="connsiteY172" fmla="*/ 937219 h 3193741"/>
              <a:gd name="connsiteX173" fmla="*/ 720106 w 5470628"/>
              <a:gd name="connsiteY173" fmla="*/ 807112 h 3193741"/>
              <a:gd name="connsiteX174" fmla="*/ 698823 w 5470628"/>
              <a:gd name="connsiteY174" fmla="*/ 804708 h 3193741"/>
              <a:gd name="connsiteX175" fmla="*/ 664513 w 5470628"/>
              <a:gd name="connsiteY175" fmla="*/ 784663 h 3193741"/>
              <a:gd name="connsiteX176" fmla="*/ 660380 w 5470628"/>
              <a:gd name="connsiteY176" fmla="*/ 771165 h 3193741"/>
              <a:gd name="connsiteX177" fmla="*/ 584959 w 5470628"/>
              <a:gd name="connsiteY177" fmla="*/ 722409 h 3193741"/>
              <a:gd name="connsiteX178" fmla="*/ 435649 w 5470628"/>
              <a:gd name="connsiteY178" fmla="*/ 639659 h 3193741"/>
              <a:gd name="connsiteX179" fmla="*/ 404944 w 5470628"/>
              <a:gd name="connsiteY179" fmla="*/ 606128 h 3193741"/>
              <a:gd name="connsiteX180" fmla="*/ 408476 w 5470628"/>
              <a:gd name="connsiteY180" fmla="*/ 591466 h 3193741"/>
              <a:gd name="connsiteX181" fmla="*/ 425225 w 5470628"/>
              <a:gd name="connsiteY181" fmla="*/ 592759 h 3193741"/>
              <a:gd name="connsiteX182" fmla="*/ 487115 w 5470628"/>
              <a:gd name="connsiteY182" fmla="*/ 620614 h 3193741"/>
              <a:gd name="connsiteX183" fmla="*/ 550277 w 5470628"/>
              <a:gd name="connsiteY183" fmla="*/ 649738 h 3193741"/>
              <a:gd name="connsiteX184" fmla="*/ 544421 w 5470628"/>
              <a:gd name="connsiteY184" fmla="*/ 641907 h 3193741"/>
              <a:gd name="connsiteX185" fmla="*/ 431905 w 5470628"/>
              <a:gd name="connsiteY185" fmla="*/ 580799 h 3193741"/>
              <a:gd name="connsiteX186" fmla="*/ 351177 w 5470628"/>
              <a:gd name="connsiteY186" fmla="*/ 528177 h 3193741"/>
              <a:gd name="connsiteX187" fmla="*/ 339749 w 5470628"/>
              <a:gd name="connsiteY187" fmla="*/ 498244 h 3193741"/>
              <a:gd name="connsiteX188" fmla="*/ 346313 w 5470628"/>
              <a:gd name="connsiteY188" fmla="*/ 489145 h 3193741"/>
              <a:gd name="connsiteX189" fmla="*/ 356579 w 5470628"/>
              <a:gd name="connsiteY189" fmla="*/ 491460 h 3193741"/>
              <a:gd name="connsiteX190" fmla="*/ 371505 w 5470628"/>
              <a:gd name="connsiteY190" fmla="*/ 501516 h 3193741"/>
              <a:gd name="connsiteX191" fmla="*/ 476275 w 5470628"/>
              <a:gd name="connsiteY191" fmla="*/ 553122 h 3193741"/>
              <a:gd name="connsiteX192" fmla="*/ 649952 w 5470628"/>
              <a:gd name="connsiteY192" fmla="*/ 635294 h 3193741"/>
              <a:gd name="connsiteX193" fmla="*/ 727161 w 5470628"/>
              <a:gd name="connsiteY193" fmla="*/ 651328 h 3193741"/>
              <a:gd name="connsiteX194" fmla="*/ 722417 w 5470628"/>
              <a:gd name="connsiteY194" fmla="*/ 646921 h 3193741"/>
              <a:gd name="connsiteX195" fmla="*/ 546079 w 5470628"/>
              <a:gd name="connsiteY195" fmla="*/ 546328 h 3193741"/>
              <a:gd name="connsiteX196" fmla="*/ 378182 w 5470628"/>
              <a:gd name="connsiteY196" fmla="*/ 386585 h 3193741"/>
              <a:gd name="connsiteX197" fmla="*/ 370158 w 5470628"/>
              <a:gd name="connsiteY197" fmla="*/ 382100 h 3193741"/>
              <a:gd name="connsiteX198" fmla="*/ 357861 w 5470628"/>
              <a:gd name="connsiteY198" fmla="*/ 371252 h 3193741"/>
              <a:gd name="connsiteX199" fmla="*/ 331313 w 5470628"/>
              <a:gd name="connsiteY199" fmla="*/ 328203 h 3193741"/>
              <a:gd name="connsiteX200" fmla="*/ 319354 w 5470628"/>
              <a:gd name="connsiteY200" fmla="*/ 299282 h 3193741"/>
              <a:gd name="connsiteX201" fmla="*/ 319682 w 5470628"/>
              <a:gd name="connsiteY201" fmla="*/ 285719 h 3193741"/>
              <a:gd name="connsiteX202" fmla="*/ 306391 w 5470628"/>
              <a:gd name="connsiteY202" fmla="*/ 268585 h 3193741"/>
              <a:gd name="connsiteX203" fmla="*/ 303294 w 5470628"/>
              <a:gd name="connsiteY203" fmla="*/ 257334 h 3193741"/>
              <a:gd name="connsiteX204" fmla="*/ 319242 w 5470628"/>
              <a:gd name="connsiteY204" fmla="*/ 255403 h 3193741"/>
              <a:gd name="connsiteX205" fmla="*/ 364093 w 5470628"/>
              <a:gd name="connsiteY205" fmla="*/ 286745 h 3193741"/>
              <a:gd name="connsiteX206" fmla="*/ 385301 w 5470628"/>
              <a:gd name="connsiteY206" fmla="*/ 287973 h 3193741"/>
              <a:gd name="connsiteX207" fmla="*/ 417598 w 5470628"/>
              <a:gd name="connsiteY207" fmla="*/ 285722 h 3193741"/>
              <a:gd name="connsiteX208" fmla="*/ 440155 w 5470628"/>
              <a:gd name="connsiteY208" fmla="*/ 308139 h 3193741"/>
              <a:gd name="connsiteX209" fmla="*/ 534406 w 5470628"/>
              <a:gd name="connsiteY209" fmla="*/ 339430 h 3193741"/>
              <a:gd name="connsiteX210" fmla="*/ 495633 w 5470628"/>
              <a:gd name="connsiteY210" fmla="*/ 333450 h 3193741"/>
              <a:gd name="connsiteX211" fmla="*/ 486289 w 5470628"/>
              <a:gd name="connsiteY211" fmla="*/ 322243 h 3193741"/>
              <a:gd name="connsiteX212" fmla="*/ 484000 w 5470628"/>
              <a:gd name="connsiteY212" fmla="*/ 304964 h 3193741"/>
              <a:gd name="connsiteX213" fmla="*/ 436911 w 5470628"/>
              <a:gd name="connsiteY213" fmla="*/ 280536 h 3193741"/>
              <a:gd name="connsiteX214" fmla="*/ 426865 w 5470628"/>
              <a:gd name="connsiteY214" fmla="*/ 277007 h 3193741"/>
              <a:gd name="connsiteX215" fmla="*/ 420654 w 5470628"/>
              <a:gd name="connsiteY215" fmla="*/ 268269 h 3193741"/>
              <a:gd name="connsiteX216" fmla="*/ 432329 w 5470628"/>
              <a:gd name="connsiteY216" fmla="*/ 259975 h 3193741"/>
              <a:gd name="connsiteX217" fmla="*/ 447672 w 5470628"/>
              <a:gd name="connsiteY217" fmla="*/ 257879 h 3193741"/>
              <a:gd name="connsiteX218" fmla="*/ 502242 w 5470628"/>
              <a:gd name="connsiteY218" fmla="*/ 273572 h 3193741"/>
              <a:gd name="connsiteX219" fmla="*/ 659874 w 5470628"/>
              <a:gd name="connsiteY219" fmla="*/ 365516 h 3193741"/>
              <a:gd name="connsiteX220" fmla="*/ 829177 w 5470628"/>
              <a:gd name="connsiteY220" fmla="*/ 444421 h 3193741"/>
              <a:gd name="connsiteX221" fmla="*/ 1231903 w 5470628"/>
              <a:gd name="connsiteY221" fmla="*/ 613682 h 3193741"/>
              <a:gd name="connsiteX222" fmla="*/ 1911736 w 5470628"/>
              <a:gd name="connsiteY222" fmla="*/ 685084 h 3193741"/>
              <a:gd name="connsiteX223" fmla="*/ 2564313 w 5470628"/>
              <a:gd name="connsiteY223" fmla="*/ 632143 h 3193741"/>
              <a:gd name="connsiteX224" fmla="*/ 2657304 w 5470628"/>
              <a:gd name="connsiteY224" fmla="*/ 624913 h 3193741"/>
              <a:gd name="connsiteX225" fmla="*/ 4235818 w 5470628"/>
              <a:gd name="connsiteY225" fmla="*/ 259339 h 3193741"/>
              <a:gd name="connsiteX226" fmla="*/ 4460331 w 5470628"/>
              <a:gd name="connsiteY226" fmla="*/ 176864 h 3193741"/>
              <a:gd name="connsiteX227" fmla="*/ 4499578 w 5470628"/>
              <a:gd name="connsiteY227" fmla="*/ 186791 h 3193741"/>
              <a:gd name="connsiteX228" fmla="*/ 4514640 w 5470628"/>
              <a:gd name="connsiteY228" fmla="*/ 188841 h 3193741"/>
              <a:gd name="connsiteX229" fmla="*/ 4516523 w 5470628"/>
              <a:gd name="connsiteY229" fmla="*/ 189988 h 3193741"/>
              <a:gd name="connsiteX230" fmla="*/ 4518126 w 5470628"/>
              <a:gd name="connsiteY230" fmla="*/ 189316 h 3193741"/>
              <a:gd name="connsiteX231" fmla="*/ 4514640 w 5470628"/>
              <a:gd name="connsiteY231" fmla="*/ 188841 h 3193741"/>
              <a:gd name="connsiteX232" fmla="*/ 4511569 w 5470628"/>
              <a:gd name="connsiteY232" fmla="*/ 186970 h 3193741"/>
              <a:gd name="connsiteX233" fmla="*/ 4510888 w 5470628"/>
              <a:gd name="connsiteY233" fmla="*/ 180943 h 3193741"/>
              <a:gd name="connsiteX234" fmla="*/ 4531865 w 5470628"/>
              <a:gd name="connsiteY234" fmla="*/ 155151 h 3193741"/>
              <a:gd name="connsiteX235" fmla="*/ 4573441 w 5470628"/>
              <a:gd name="connsiteY235" fmla="*/ 139676 h 3193741"/>
              <a:gd name="connsiteX236" fmla="*/ 4594964 w 5470628"/>
              <a:gd name="connsiteY236" fmla="*/ 145847 h 3193741"/>
              <a:gd name="connsiteX237" fmla="*/ 4623059 w 5470628"/>
              <a:gd name="connsiteY237" fmla="*/ 152410 h 3193741"/>
              <a:gd name="connsiteX238" fmla="*/ 4748356 w 5470628"/>
              <a:gd name="connsiteY238" fmla="*/ 68192 h 3193741"/>
              <a:gd name="connsiteX239" fmla="*/ 4833812 w 5470628"/>
              <a:gd name="connsiteY239" fmla="*/ 8017 h 3193741"/>
              <a:gd name="connsiteX240" fmla="*/ 4850908 w 5470628"/>
              <a:gd name="connsiteY240" fmla="*/ 727 h 319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5470628" h="3193741">
                <a:moveTo>
                  <a:pt x="5462602" y="1413608"/>
                </a:moveTo>
                <a:lnTo>
                  <a:pt x="5465724" y="1421881"/>
                </a:lnTo>
                <a:cubicBezTo>
                  <a:pt x="5472118" y="1444281"/>
                  <a:pt x="5472640" y="1461744"/>
                  <a:pt x="5465025" y="1466556"/>
                </a:cubicBezTo>
                <a:lnTo>
                  <a:pt x="5463208" y="1466226"/>
                </a:lnTo>
                <a:lnTo>
                  <a:pt x="5463242" y="1451866"/>
                </a:lnTo>
                <a:cubicBezTo>
                  <a:pt x="5463190" y="1441487"/>
                  <a:pt x="5463068" y="1431722"/>
                  <a:pt x="5462894" y="1423194"/>
                </a:cubicBezTo>
                <a:close/>
                <a:moveTo>
                  <a:pt x="5461417" y="1391849"/>
                </a:moveTo>
                <a:cubicBezTo>
                  <a:pt x="5461710" y="1392940"/>
                  <a:pt x="5461992" y="1396513"/>
                  <a:pt x="5462246" y="1401944"/>
                </a:cubicBezTo>
                <a:lnTo>
                  <a:pt x="5462602" y="1413608"/>
                </a:lnTo>
                <a:lnTo>
                  <a:pt x="5459078" y="1404268"/>
                </a:lnTo>
                <a:lnTo>
                  <a:pt x="5460137" y="1393780"/>
                </a:lnTo>
                <a:cubicBezTo>
                  <a:pt x="5460561" y="1391114"/>
                  <a:pt x="5460982" y="1390270"/>
                  <a:pt x="5461417" y="1391849"/>
                </a:cubicBezTo>
                <a:close/>
                <a:moveTo>
                  <a:pt x="614271" y="1052206"/>
                </a:moveTo>
                <a:cubicBezTo>
                  <a:pt x="613444" y="1053256"/>
                  <a:pt x="612323" y="1054339"/>
                  <a:pt x="611497" y="1055389"/>
                </a:cubicBezTo>
                <a:cubicBezTo>
                  <a:pt x="617673" y="1058912"/>
                  <a:pt x="624115" y="1061928"/>
                  <a:pt x="630277" y="1065215"/>
                </a:cubicBezTo>
                <a:cubicBezTo>
                  <a:pt x="637469" y="1066004"/>
                  <a:pt x="644958" y="1066759"/>
                  <a:pt x="651856" y="1067584"/>
                </a:cubicBezTo>
                <a:cubicBezTo>
                  <a:pt x="639327" y="1062458"/>
                  <a:pt x="626799" y="1057332"/>
                  <a:pt x="614271" y="1052206"/>
                </a:cubicBezTo>
                <a:close/>
                <a:moveTo>
                  <a:pt x="810628" y="695550"/>
                </a:moveTo>
                <a:cubicBezTo>
                  <a:pt x="873537" y="739416"/>
                  <a:pt x="951215" y="767494"/>
                  <a:pt x="1033084" y="791270"/>
                </a:cubicBezTo>
                <a:cubicBezTo>
                  <a:pt x="1034205" y="790184"/>
                  <a:pt x="1035031" y="789136"/>
                  <a:pt x="1036153" y="788050"/>
                </a:cubicBezTo>
                <a:cubicBezTo>
                  <a:pt x="960983" y="757296"/>
                  <a:pt x="885798" y="726306"/>
                  <a:pt x="810628" y="695550"/>
                </a:cubicBezTo>
                <a:close/>
                <a:moveTo>
                  <a:pt x="4850908" y="727"/>
                </a:moveTo>
                <a:cubicBezTo>
                  <a:pt x="4858191" y="2929"/>
                  <a:pt x="4860543" y="7152"/>
                  <a:pt x="4858584" y="13795"/>
                </a:cubicBezTo>
                <a:cubicBezTo>
                  <a:pt x="4855845" y="22194"/>
                  <a:pt x="4850092" y="30008"/>
                  <a:pt x="4843408" y="37224"/>
                </a:cubicBezTo>
                <a:cubicBezTo>
                  <a:pt x="4812232" y="71132"/>
                  <a:pt x="4827067" y="79774"/>
                  <a:pt x="4871062" y="78954"/>
                </a:cubicBezTo>
                <a:cubicBezTo>
                  <a:pt x="4910302" y="78234"/>
                  <a:pt x="4949507" y="72299"/>
                  <a:pt x="4989038" y="66799"/>
                </a:cubicBezTo>
                <a:cubicBezTo>
                  <a:pt x="5008500" y="63967"/>
                  <a:pt x="5009491" y="65509"/>
                  <a:pt x="5002636" y="79388"/>
                </a:cubicBezTo>
                <a:cubicBezTo>
                  <a:pt x="4991594" y="102315"/>
                  <a:pt x="4990844" y="123285"/>
                  <a:pt x="5008332" y="140859"/>
                </a:cubicBezTo>
                <a:cubicBezTo>
                  <a:pt x="5012456" y="144868"/>
                  <a:pt x="5015428" y="149491"/>
                  <a:pt x="5014326" y="155555"/>
                </a:cubicBezTo>
                <a:cubicBezTo>
                  <a:pt x="5009356" y="180357"/>
                  <a:pt x="5019874" y="200674"/>
                  <a:pt x="5030704" y="221190"/>
                </a:cubicBezTo>
                <a:cubicBezTo>
                  <a:pt x="5048958" y="255517"/>
                  <a:pt x="5072099" y="287116"/>
                  <a:pt x="5097262" y="317759"/>
                </a:cubicBezTo>
                <a:cubicBezTo>
                  <a:pt x="5115004" y="339336"/>
                  <a:pt x="5126222" y="365974"/>
                  <a:pt x="5165084" y="373367"/>
                </a:cubicBezTo>
                <a:cubicBezTo>
                  <a:pt x="5174420" y="375083"/>
                  <a:pt x="5177498" y="381353"/>
                  <a:pt x="5174137" y="389353"/>
                </a:cubicBezTo>
                <a:cubicBezTo>
                  <a:pt x="5163026" y="415847"/>
                  <a:pt x="5172067" y="436343"/>
                  <a:pt x="5192507" y="453561"/>
                </a:cubicBezTo>
                <a:cubicBezTo>
                  <a:pt x="5199734" y="459565"/>
                  <a:pt x="5197020" y="463690"/>
                  <a:pt x="5187160" y="467732"/>
                </a:cubicBezTo>
                <a:cubicBezTo>
                  <a:pt x="5175836" y="472188"/>
                  <a:pt x="5167025" y="478711"/>
                  <a:pt x="5160106" y="486904"/>
                </a:cubicBezTo>
                <a:cubicBezTo>
                  <a:pt x="5148744" y="500143"/>
                  <a:pt x="5143396" y="514315"/>
                  <a:pt x="5138948" y="528614"/>
                </a:cubicBezTo>
                <a:cubicBezTo>
                  <a:pt x="5132042" y="551041"/>
                  <a:pt x="5123894" y="572670"/>
                  <a:pt x="5097016" y="589923"/>
                </a:cubicBezTo>
                <a:cubicBezTo>
                  <a:pt x="5089016" y="595163"/>
                  <a:pt x="5082598" y="601872"/>
                  <a:pt x="5075869" y="608381"/>
                </a:cubicBezTo>
                <a:cubicBezTo>
                  <a:pt x="5078016" y="614052"/>
                  <a:pt x="5083322" y="617918"/>
                  <a:pt x="5093172" y="618385"/>
                </a:cubicBezTo>
                <a:cubicBezTo>
                  <a:pt x="5155867" y="621469"/>
                  <a:pt x="5153088" y="652648"/>
                  <a:pt x="5153518" y="687474"/>
                </a:cubicBezTo>
                <a:cubicBezTo>
                  <a:pt x="5154177" y="730575"/>
                  <a:pt x="5118812" y="754787"/>
                  <a:pt x="5074984" y="776941"/>
                </a:cubicBezTo>
                <a:cubicBezTo>
                  <a:pt x="5059986" y="784451"/>
                  <a:pt x="5038116" y="786863"/>
                  <a:pt x="5033348" y="805473"/>
                </a:cubicBezTo>
                <a:cubicBezTo>
                  <a:pt x="5059529" y="819384"/>
                  <a:pt x="5089376" y="802009"/>
                  <a:pt x="5116847" y="803426"/>
                </a:cubicBezTo>
                <a:cubicBezTo>
                  <a:pt x="5139548" y="804709"/>
                  <a:pt x="5176330" y="798120"/>
                  <a:pt x="5147902" y="833118"/>
                </a:cubicBezTo>
                <a:cubicBezTo>
                  <a:pt x="5139626" y="843373"/>
                  <a:pt x="5150382" y="848714"/>
                  <a:pt x="5161665" y="848297"/>
                </a:cubicBezTo>
                <a:cubicBezTo>
                  <a:pt x="5253064" y="844106"/>
                  <a:pt x="5215170" y="912756"/>
                  <a:pt x="5246520" y="942412"/>
                </a:cubicBezTo>
                <a:cubicBezTo>
                  <a:pt x="5255359" y="950358"/>
                  <a:pt x="5247812" y="967405"/>
                  <a:pt x="5235368" y="972946"/>
                </a:cubicBezTo>
                <a:cubicBezTo>
                  <a:pt x="5156387" y="1008610"/>
                  <a:pt x="5149354" y="1071149"/>
                  <a:pt x="5113739" y="1128845"/>
                </a:cubicBezTo>
                <a:cubicBezTo>
                  <a:pt x="5157305" y="1144685"/>
                  <a:pt x="5208388" y="1143005"/>
                  <a:pt x="5255034" y="1151117"/>
                </a:cubicBezTo>
                <a:cubicBezTo>
                  <a:pt x="5303482" y="1159484"/>
                  <a:pt x="5304156" y="1170079"/>
                  <a:pt x="5267513" y="1216275"/>
                </a:cubicBezTo>
                <a:cubicBezTo>
                  <a:pt x="5370269" y="1212844"/>
                  <a:pt x="5370269" y="1212844"/>
                  <a:pt x="5343113" y="1281854"/>
                </a:cubicBezTo>
                <a:cubicBezTo>
                  <a:pt x="5386272" y="1279593"/>
                  <a:pt x="5428618" y="1334726"/>
                  <a:pt x="5452014" y="1385543"/>
                </a:cubicBezTo>
                <a:lnTo>
                  <a:pt x="5459078" y="1404268"/>
                </a:lnTo>
                <a:lnTo>
                  <a:pt x="5458838" y="1406644"/>
                </a:lnTo>
                <a:cubicBezTo>
                  <a:pt x="5457942" y="1418063"/>
                  <a:pt x="5456960" y="1434367"/>
                  <a:pt x="5455752" y="1450751"/>
                </a:cubicBezTo>
                <a:lnTo>
                  <a:pt x="5454594" y="1464662"/>
                </a:lnTo>
                <a:lnTo>
                  <a:pt x="5447215" y="1463321"/>
                </a:lnTo>
                <a:cubicBezTo>
                  <a:pt x="5441256" y="1459714"/>
                  <a:pt x="5437002" y="1458345"/>
                  <a:pt x="5433934" y="1458428"/>
                </a:cubicBezTo>
                <a:cubicBezTo>
                  <a:pt x="5424728" y="1458676"/>
                  <a:pt x="5426188" y="1471978"/>
                  <a:pt x="5424276" y="1477014"/>
                </a:cubicBezTo>
                <a:cubicBezTo>
                  <a:pt x="5417851" y="1492977"/>
                  <a:pt x="5433852" y="1501241"/>
                  <a:pt x="5444628" y="1511562"/>
                </a:cubicBezTo>
                <a:cubicBezTo>
                  <a:pt x="5448663" y="1515344"/>
                  <a:pt x="5451544" y="1497678"/>
                  <a:pt x="5453752" y="1474786"/>
                </a:cubicBezTo>
                <a:lnTo>
                  <a:pt x="5454594" y="1464662"/>
                </a:lnTo>
                <a:lnTo>
                  <a:pt x="5463208" y="1466226"/>
                </a:lnTo>
                <a:lnTo>
                  <a:pt x="5463164" y="1484226"/>
                </a:lnTo>
                <a:cubicBezTo>
                  <a:pt x="5462722" y="1528173"/>
                  <a:pt x="5460824" y="1571999"/>
                  <a:pt x="5456160" y="1575885"/>
                </a:cubicBezTo>
                <a:cubicBezTo>
                  <a:pt x="5406708" y="1617226"/>
                  <a:pt x="5442751" y="1692579"/>
                  <a:pt x="5345636" y="1714543"/>
                </a:cubicBezTo>
                <a:cubicBezTo>
                  <a:pt x="5301930" y="1724583"/>
                  <a:pt x="5282493" y="1755882"/>
                  <a:pt x="5251319" y="1775792"/>
                </a:cubicBezTo>
                <a:cubicBezTo>
                  <a:pt x="5142610" y="1844714"/>
                  <a:pt x="5072132" y="1925140"/>
                  <a:pt x="5043512" y="2027305"/>
                </a:cubicBezTo>
                <a:cubicBezTo>
                  <a:pt x="5035488" y="2055562"/>
                  <a:pt x="5000258" y="2081893"/>
                  <a:pt x="4978144" y="2108535"/>
                </a:cubicBezTo>
                <a:cubicBezTo>
                  <a:pt x="4990785" y="2124798"/>
                  <a:pt x="5050411" y="2079615"/>
                  <a:pt x="5031476" y="2128173"/>
                </a:cubicBezTo>
                <a:cubicBezTo>
                  <a:pt x="5017138" y="2164787"/>
                  <a:pt x="4975973" y="2191363"/>
                  <a:pt x="4937389" y="2216441"/>
                </a:cubicBezTo>
                <a:cubicBezTo>
                  <a:pt x="4893079" y="2245058"/>
                  <a:pt x="4843760" y="2269776"/>
                  <a:pt x="4826122" y="2315331"/>
                </a:cubicBezTo>
                <a:cubicBezTo>
                  <a:pt x="4822276" y="2325050"/>
                  <a:pt x="3896510" y="3112888"/>
                  <a:pt x="2544647" y="3190975"/>
                </a:cubicBezTo>
                <a:cubicBezTo>
                  <a:pt x="2323734" y="3203734"/>
                  <a:pt x="1445947" y="3169121"/>
                  <a:pt x="1328257" y="3153006"/>
                </a:cubicBezTo>
                <a:cubicBezTo>
                  <a:pt x="1207258" y="3136344"/>
                  <a:pt x="1101756" y="3091943"/>
                  <a:pt x="977943" y="3082502"/>
                </a:cubicBezTo>
                <a:cubicBezTo>
                  <a:pt x="912454" y="3077622"/>
                  <a:pt x="848655" y="3061861"/>
                  <a:pt x="854473" y="2994250"/>
                </a:cubicBezTo>
                <a:cubicBezTo>
                  <a:pt x="856228" y="2975057"/>
                  <a:pt x="838125" y="2961827"/>
                  <a:pt x="811593" y="2970498"/>
                </a:cubicBezTo>
                <a:cubicBezTo>
                  <a:pt x="761454" y="2987010"/>
                  <a:pt x="736680" y="2962489"/>
                  <a:pt x="707024" y="2945439"/>
                </a:cubicBezTo>
                <a:cubicBezTo>
                  <a:pt x="654509" y="2915262"/>
                  <a:pt x="603913" y="2882480"/>
                  <a:pt x="523487" y="2886053"/>
                </a:cubicBezTo>
                <a:cubicBezTo>
                  <a:pt x="537017" y="2855468"/>
                  <a:pt x="563587" y="2856758"/>
                  <a:pt x="587884" y="2859746"/>
                </a:cubicBezTo>
                <a:cubicBezTo>
                  <a:pt x="652090" y="2867866"/>
                  <a:pt x="715235" y="2878012"/>
                  <a:pt x="779426" y="2885897"/>
                </a:cubicBezTo>
                <a:cubicBezTo>
                  <a:pt x="821123" y="2891048"/>
                  <a:pt x="863074" y="2900202"/>
                  <a:pt x="917288" y="2882248"/>
                </a:cubicBezTo>
                <a:cubicBezTo>
                  <a:pt x="866364" y="2830288"/>
                  <a:pt x="785092" y="2829930"/>
                  <a:pt x="718684" y="2819941"/>
                </a:cubicBezTo>
                <a:cubicBezTo>
                  <a:pt x="635747" y="2807447"/>
                  <a:pt x="584925" y="2771133"/>
                  <a:pt x="524650" y="2731220"/>
                </a:cubicBezTo>
                <a:cubicBezTo>
                  <a:pt x="584180" y="2712621"/>
                  <a:pt x="623299" y="2742760"/>
                  <a:pt x="670138" y="2735189"/>
                </a:cubicBezTo>
                <a:cubicBezTo>
                  <a:pt x="672406" y="2728745"/>
                  <a:pt x="675988" y="2719532"/>
                  <a:pt x="675382" y="2719369"/>
                </a:cubicBezTo>
                <a:cubicBezTo>
                  <a:pt x="596666" y="2703042"/>
                  <a:pt x="557844" y="2658869"/>
                  <a:pt x="542021" y="2601946"/>
                </a:cubicBezTo>
                <a:cubicBezTo>
                  <a:pt x="533902" y="2572560"/>
                  <a:pt x="505246" y="2566541"/>
                  <a:pt x="476895" y="2555976"/>
                </a:cubicBezTo>
                <a:cubicBezTo>
                  <a:pt x="377189" y="2518466"/>
                  <a:pt x="272496" y="2486779"/>
                  <a:pt x="188751" y="2428830"/>
                </a:cubicBezTo>
                <a:cubicBezTo>
                  <a:pt x="280875" y="2426687"/>
                  <a:pt x="357216" y="2461808"/>
                  <a:pt x="456762" y="2468731"/>
                </a:cubicBezTo>
                <a:cubicBezTo>
                  <a:pt x="373794" y="2404281"/>
                  <a:pt x="269816" y="2379152"/>
                  <a:pt x="174514" y="2345378"/>
                </a:cubicBezTo>
                <a:cubicBezTo>
                  <a:pt x="130977" y="2330009"/>
                  <a:pt x="90329" y="2308598"/>
                  <a:pt x="38827" y="2303685"/>
                </a:cubicBezTo>
                <a:cubicBezTo>
                  <a:pt x="20556" y="2301864"/>
                  <a:pt x="-10092" y="2297272"/>
                  <a:pt x="3281" y="2273587"/>
                </a:cubicBezTo>
                <a:cubicBezTo>
                  <a:pt x="14533" y="2253956"/>
                  <a:pt x="39095" y="2256437"/>
                  <a:pt x="61590" y="2259170"/>
                </a:cubicBezTo>
                <a:cubicBezTo>
                  <a:pt x="115591" y="2265916"/>
                  <a:pt x="170539" y="2259497"/>
                  <a:pt x="242291" y="2250569"/>
                </a:cubicBezTo>
                <a:cubicBezTo>
                  <a:pt x="178223" y="2197829"/>
                  <a:pt x="68904" y="2229102"/>
                  <a:pt x="13205" y="2172263"/>
                </a:cubicBezTo>
                <a:cubicBezTo>
                  <a:pt x="77196" y="2153598"/>
                  <a:pt x="128251" y="2170191"/>
                  <a:pt x="180810" y="2168333"/>
                </a:cubicBezTo>
                <a:cubicBezTo>
                  <a:pt x="228319" y="2166612"/>
                  <a:pt x="239444" y="2154350"/>
                  <a:pt x="226020" y="2121100"/>
                </a:cubicBezTo>
                <a:cubicBezTo>
                  <a:pt x="205165" y="2069293"/>
                  <a:pt x="229388" y="2038364"/>
                  <a:pt x="299145" y="2044862"/>
                </a:cubicBezTo>
                <a:cubicBezTo>
                  <a:pt x="363822" y="2051027"/>
                  <a:pt x="369032" y="2029991"/>
                  <a:pt x="350236" y="2001187"/>
                </a:cubicBezTo>
                <a:cubicBezTo>
                  <a:pt x="322862" y="1959187"/>
                  <a:pt x="348423" y="1921214"/>
                  <a:pt x="365223" y="1881218"/>
                </a:cubicBezTo>
                <a:cubicBezTo>
                  <a:pt x="390527" y="1820499"/>
                  <a:pt x="376326" y="1793748"/>
                  <a:pt x="310707" y="1758752"/>
                </a:cubicBezTo>
                <a:cubicBezTo>
                  <a:pt x="273754" y="1739265"/>
                  <a:pt x="234367" y="1723631"/>
                  <a:pt x="181659" y="1709137"/>
                </a:cubicBezTo>
                <a:cubicBezTo>
                  <a:pt x="299387" y="1683727"/>
                  <a:pt x="172918" y="1660608"/>
                  <a:pt x="213063" y="1632021"/>
                </a:cubicBezTo>
                <a:cubicBezTo>
                  <a:pt x="296030" y="1612244"/>
                  <a:pt x="369047" y="1679323"/>
                  <a:pt x="481390" y="1644125"/>
                </a:cubicBezTo>
                <a:cubicBezTo>
                  <a:pt x="336659" y="1595935"/>
                  <a:pt x="176348" y="1532074"/>
                  <a:pt x="68930" y="1457537"/>
                </a:cubicBezTo>
                <a:cubicBezTo>
                  <a:pt x="91299" y="1434897"/>
                  <a:pt x="115799" y="1450436"/>
                  <a:pt x="135138" y="1440976"/>
                </a:cubicBezTo>
                <a:cubicBezTo>
                  <a:pt x="133952" y="1436374"/>
                  <a:pt x="135290" y="1429332"/>
                  <a:pt x="131611" y="1427642"/>
                </a:cubicBezTo>
                <a:cubicBezTo>
                  <a:pt x="52402" y="1389548"/>
                  <a:pt x="51441" y="1388478"/>
                  <a:pt x="130443" y="1343795"/>
                </a:cubicBezTo>
                <a:cubicBezTo>
                  <a:pt x="158017" y="1328118"/>
                  <a:pt x="154966" y="1317573"/>
                  <a:pt x="138930" y="1304094"/>
                </a:cubicBezTo>
                <a:cubicBezTo>
                  <a:pt x="127608" y="1294551"/>
                  <a:pt x="113720" y="1286742"/>
                  <a:pt x="118409" y="1262212"/>
                </a:cubicBezTo>
                <a:cubicBezTo>
                  <a:pt x="164937" y="1287183"/>
                  <a:pt x="383505" y="1312432"/>
                  <a:pt x="421410" y="1304757"/>
                </a:cubicBezTo>
                <a:cubicBezTo>
                  <a:pt x="464009" y="1296037"/>
                  <a:pt x="610877" y="1288926"/>
                  <a:pt x="655702" y="1291801"/>
                </a:cubicBezTo>
                <a:cubicBezTo>
                  <a:pt x="653235" y="1290438"/>
                  <a:pt x="650767" y="1289077"/>
                  <a:pt x="648299" y="1287715"/>
                </a:cubicBezTo>
                <a:cubicBezTo>
                  <a:pt x="603999" y="1260339"/>
                  <a:pt x="559107" y="1233035"/>
                  <a:pt x="531027" y="1193967"/>
                </a:cubicBezTo>
                <a:cubicBezTo>
                  <a:pt x="529741" y="1192462"/>
                  <a:pt x="529061" y="1191120"/>
                  <a:pt x="526433" y="1191913"/>
                </a:cubicBezTo>
                <a:cubicBezTo>
                  <a:pt x="503415" y="1199684"/>
                  <a:pt x="505590" y="1187083"/>
                  <a:pt x="504666" y="1177230"/>
                </a:cubicBezTo>
                <a:cubicBezTo>
                  <a:pt x="503726" y="1167141"/>
                  <a:pt x="499378" y="1159602"/>
                  <a:pt x="482307" y="1162618"/>
                </a:cubicBezTo>
                <a:cubicBezTo>
                  <a:pt x="481421" y="1162726"/>
                  <a:pt x="480226" y="1162633"/>
                  <a:pt x="479029" y="1162540"/>
                </a:cubicBezTo>
                <a:cubicBezTo>
                  <a:pt x="470949" y="1161859"/>
                  <a:pt x="444139" y="1138059"/>
                  <a:pt x="447663" y="1132649"/>
                </a:cubicBezTo>
                <a:cubicBezTo>
                  <a:pt x="455539" y="1120781"/>
                  <a:pt x="446335" y="1116439"/>
                  <a:pt x="438547" y="1110977"/>
                </a:cubicBezTo>
                <a:cubicBezTo>
                  <a:pt x="427656" y="1103517"/>
                  <a:pt x="416795" y="1096529"/>
                  <a:pt x="405343" y="1089612"/>
                </a:cubicBezTo>
                <a:cubicBezTo>
                  <a:pt x="394202" y="1082895"/>
                  <a:pt x="382794" y="1076684"/>
                  <a:pt x="371373" y="1070238"/>
                </a:cubicBezTo>
                <a:cubicBezTo>
                  <a:pt x="344889" y="1065616"/>
                  <a:pt x="318169" y="1061972"/>
                  <a:pt x="290358" y="1059884"/>
                </a:cubicBezTo>
                <a:cubicBezTo>
                  <a:pt x="269709" y="1058114"/>
                  <a:pt x="246624" y="1055453"/>
                  <a:pt x="235140" y="1029322"/>
                </a:cubicBezTo>
                <a:cubicBezTo>
                  <a:pt x="256895" y="1029771"/>
                  <a:pt x="278695" y="1030927"/>
                  <a:pt x="300494" y="1032083"/>
                </a:cubicBezTo>
                <a:cubicBezTo>
                  <a:pt x="279542" y="1020860"/>
                  <a:pt x="259181" y="1009565"/>
                  <a:pt x="239661" y="997457"/>
                </a:cubicBezTo>
                <a:cubicBezTo>
                  <a:pt x="223540" y="987309"/>
                  <a:pt x="210281" y="975391"/>
                  <a:pt x="204788" y="959211"/>
                </a:cubicBezTo>
                <a:cubicBezTo>
                  <a:pt x="203337" y="955117"/>
                  <a:pt x="202166" y="950750"/>
                  <a:pt x="207583" y="947009"/>
                </a:cubicBezTo>
                <a:cubicBezTo>
                  <a:pt x="213561" y="942727"/>
                  <a:pt x="218466" y="944980"/>
                  <a:pt x="223061" y="947033"/>
                </a:cubicBezTo>
                <a:cubicBezTo>
                  <a:pt x="242046" y="955410"/>
                  <a:pt x="261311" y="963516"/>
                  <a:pt x="280015" y="972164"/>
                </a:cubicBezTo>
                <a:cubicBezTo>
                  <a:pt x="304852" y="983629"/>
                  <a:pt x="329408" y="995365"/>
                  <a:pt x="353948" y="1006865"/>
                </a:cubicBezTo>
                <a:cubicBezTo>
                  <a:pt x="319294" y="981405"/>
                  <a:pt x="281290" y="959435"/>
                  <a:pt x="240466" y="939943"/>
                </a:cubicBezTo>
                <a:cubicBezTo>
                  <a:pt x="210990" y="925718"/>
                  <a:pt x="181514" y="911494"/>
                  <a:pt x="158812" y="891467"/>
                </a:cubicBezTo>
                <a:cubicBezTo>
                  <a:pt x="147166" y="881489"/>
                  <a:pt x="141336" y="869384"/>
                  <a:pt x="139551" y="855364"/>
                </a:cubicBezTo>
                <a:cubicBezTo>
                  <a:pt x="139312" y="851597"/>
                  <a:pt x="139634" y="847287"/>
                  <a:pt x="145731" y="844888"/>
                </a:cubicBezTo>
                <a:cubicBezTo>
                  <a:pt x="151843" y="842724"/>
                  <a:pt x="155581" y="845356"/>
                  <a:pt x="158154" y="848366"/>
                </a:cubicBezTo>
                <a:cubicBezTo>
                  <a:pt x="161052" y="851811"/>
                  <a:pt x="164496" y="854479"/>
                  <a:pt x="169370" y="856260"/>
                </a:cubicBezTo>
                <a:cubicBezTo>
                  <a:pt x="212096" y="872913"/>
                  <a:pt x="249775" y="894448"/>
                  <a:pt x="288295" y="915169"/>
                </a:cubicBezTo>
                <a:cubicBezTo>
                  <a:pt x="343452" y="944788"/>
                  <a:pt x="397769" y="975222"/>
                  <a:pt x="462694" y="994643"/>
                </a:cubicBezTo>
                <a:cubicBezTo>
                  <a:pt x="487260" y="1001870"/>
                  <a:pt x="512622" y="1007575"/>
                  <a:pt x="531910" y="1006664"/>
                </a:cubicBezTo>
                <a:cubicBezTo>
                  <a:pt x="460990" y="972547"/>
                  <a:pt x="394087" y="936046"/>
                  <a:pt x="333940" y="893507"/>
                </a:cubicBezTo>
                <a:cubicBezTo>
                  <a:pt x="273173" y="850568"/>
                  <a:pt x="219876" y="803403"/>
                  <a:pt x="181443" y="746608"/>
                </a:cubicBezTo>
                <a:cubicBezTo>
                  <a:pt x="177494" y="740681"/>
                  <a:pt x="175038" y="734810"/>
                  <a:pt x="162678" y="737018"/>
                </a:cubicBezTo>
                <a:cubicBezTo>
                  <a:pt x="157082" y="737933"/>
                  <a:pt x="155070" y="734381"/>
                  <a:pt x="156307" y="730435"/>
                </a:cubicBezTo>
                <a:cubicBezTo>
                  <a:pt x="164051" y="702450"/>
                  <a:pt x="145532" y="687373"/>
                  <a:pt x="117227" y="677515"/>
                </a:cubicBezTo>
                <a:cubicBezTo>
                  <a:pt x="108392" y="674314"/>
                  <a:pt x="107546" y="670384"/>
                  <a:pt x="113655" y="663474"/>
                </a:cubicBezTo>
                <a:cubicBezTo>
                  <a:pt x="121976" y="653926"/>
                  <a:pt x="120506" y="644851"/>
                  <a:pt x="115226" y="636712"/>
                </a:cubicBezTo>
                <a:cubicBezTo>
                  <a:pt x="112224" y="631619"/>
                  <a:pt x="108350" y="626868"/>
                  <a:pt x="105067" y="622046"/>
                </a:cubicBezTo>
                <a:cubicBezTo>
                  <a:pt x="102790" y="619000"/>
                  <a:pt x="99022" y="615897"/>
                  <a:pt x="104113" y="611722"/>
                </a:cubicBezTo>
                <a:cubicBezTo>
                  <a:pt x="108939" y="608053"/>
                  <a:pt x="114081" y="609328"/>
                  <a:pt x="118895" y="610169"/>
                </a:cubicBezTo>
                <a:cubicBezTo>
                  <a:pt x="142040" y="613772"/>
                  <a:pt x="156094" y="624170"/>
                  <a:pt x="163095" y="640642"/>
                </a:cubicBezTo>
                <a:cubicBezTo>
                  <a:pt x="168334" y="652819"/>
                  <a:pt x="173104" y="652953"/>
                  <a:pt x="185766" y="641454"/>
                </a:cubicBezTo>
                <a:cubicBezTo>
                  <a:pt x="195327" y="632704"/>
                  <a:pt x="204232" y="632337"/>
                  <a:pt x="212892" y="637457"/>
                </a:cubicBezTo>
                <a:cubicBezTo>
                  <a:pt x="217516" y="639981"/>
                  <a:pt x="220444" y="643897"/>
                  <a:pt x="223932" y="647271"/>
                </a:cubicBezTo>
                <a:cubicBezTo>
                  <a:pt x="241420" y="664845"/>
                  <a:pt x="259762" y="681841"/>
                  <a:pt x="287167" y="691571"/>
                </a:cubicBezTo>
                <a:cubicBezTo>
                  <a:pt x="299355" y="696027"/>
                  <a:pt x="312354" y="699197"/>
                  <a:pt x="330380" y="692506"/>
                </a:cubicBezTo>
                <a:cubicBezTo>
                  <a:pt x="318517" y="688486"/>
                  <a:pt x="306954" y="689175"/>
                  <a:pt x="296172" y="688108"/>
                </a:cubicBezTo>
                <a:cubicBezTo>
                  <a:pt x="285390" y="687041"/>
                  <a:pt x="279539" y="683953"/>
                  <a:pt x="286974" y="674512"/>
                </a:cubicBezTo>
                <a:cubicBezTo>
                  <a:pt x="291105" y="669267"/>
                  <a:pt x="290555" y="665301"/>
                  <a:pt x="286166" y="661798"/>
                </a:cubicBezTo>
                <a:cubicBezTo>
                  <a:pt x="272052" y="650459"/>
                  <a:pt x="264416" y="633352"/>
                  <a:pt x="236268" y="635338"/>
                </a:cubicBezTo>
                <a:cubicBezTo>
                  <a:pt x="234792" y="635517"/>
                  <a:pt x="233255" y="634754"/>
                  <a:pt x="231734" y="634225"/>
                </a:cubicBezTo>
                <a:cubicBezTo>
                  <a:pt x="225957" y="632316"/>
                  <a:pt x="219575" y="630241"/>
                  <a:pt x="221253" y="623870"/>
                </a:cubicBezTo>
                <a:cubicBezTo>
                  <a:pt x="223227" y="617462"/>
                  <a:pt x="230816" y="615119"/>
                  <a:pt x="237564" y="613590"/>
                </a:cubicBezTo>
                <a:cubicBezTo>
                  <a:pt x="254884" y="609831"/>
                  <a:pt x="268844" y="614072"/>
                  <a:pt x="282259" y="619091"/>
                </a:cubicBezTo>
                <a:cubicBezTo>
                  <a:pt x="314893" y="631509"/>
                  <a:pt x="342201" y="649080"/>
                  <a:pt x="370630" y="665566"/>
                </a:cubicBezTo>
                <a:cubicBezTo>
                  <a:pt x="413275" y="690295"/>
                  <a:pt x="451153" y="719635"/>
                  <a:pt x="498017" y="740532"/>
                </a:cubicBezTo>
                <a:cubicBezTo>
                  <a:pt x="637369" y="802423"/>
                  <a:pt x="774774" y="866448"/>
                  <a:pt x="918036" y="924307"/>
                </a:cubicBezTo>
                <a:cubicBezTo>
                  <a:pt x="970882" y="945666"/>
                  <a:pt x="1024819" y="965469"/>
                  <a:pt x="1079304" y="984494"/>
                </a:cubicBezTo>
                <a:cubicBezTo>
                  <a:pt x="1079509" y="983045"/>
                  <a:pt x="1079744" y="982067"/>
                  <a:pt x="1079935" y="980383"/>
                </a:cubicBezTo>
                <a:cubicBezTo>
                  <a:pt x="1079860" y="979206"/>
                  <a:pt x="1079770" y="977793"/>
                  <a:pt x="1079695" y="976616"/>
                </a:cubicBezTo>
                <a:cubicBezTo>
                  <a:pt x="1041139" y="964679"/>
                  <a:pt x="1003098" y="951491"/>
                  <a:pt x="966178" y="937219"/>
                </a:cubicBezTo>
                <a:cubicBezTo>
                  <a:pt x="875541" y="901932"/>
                  <a:pt x="791930" y="860100"/>
                  <a:pt x="720106" y="807112"/>
                </a:cubicBezTo>
                <a:cubicBezTo>
                  <a:pt x="714181" y="802848"/>
                  <a:pt x="707904" y="802421"/>
                  <a:pt x="698823" y="804708"/>
                </a:cubicBezTo>
                <a:cubicBezTo>
                  <a:pt x="669544" y="812288"/>
                  <a:pt x="659939" y="806334"/>
                  <a:pt x="664513" y="784663"/>
                </a:cubicBezTo>
                <a:cubicBezTo>
                  <a:pt x="665660" y="779304"/>
                  <a:pt x="665686" y="775031"/>
                  <a:pt x="660380" y="771165"/>
                </a:cubicBezTo>
                <a:cubicBezTo>
                  <a:pt x="636661" y="753871"/>
                  <a:pt x="611807" y="737427"/>
                  <a:pt x="584959" y="722409"/>
                </a:cubicBezTo>
                <a:cubicBezTo>
                  <a:pt x="535282" y="694735"/>
                  <a:pt x="482226" y="670082"/>
                  <a:pt x="435649" y="639659"/>
                </a:cubicBezTo>
                <a:cubicBezTo>
                  <a:pt x="421965" y="630403"/>
                  <a:pt x="411440" y="619340"/>
                  <a:pt x="404944" y="606128"/>
                </a:cubicBezTo>
                <a:cubicBezTo>
                  <a:pt x="402872" y="601635"/>
                  <a:pt x="401613" y="595856"/>
                  <a:pt x="408476" y="591466"/>
                </a:cubicBezTo>
                <a:cubicBezTo>
                  <a:pt x="415044" y="587111"/>
                  <a:pt x="420320" y="590506"/>
                  <a:pt x="425225" y="592759"/>
                </a:cubicBezTo>
                <a:cubicBezTo>
                  <a:pt x="445746" y="601899"/>
                  <a:pt x="466578" y="611238"/>
                  <a:pt x="487115" y="620614"/>
                </a:cubicBezTo>
                <a:cubicBezTo>
                  <a:pt x="507947" y="629954"/>
                  <a:pt x="528514" y="639800"/>
                  <a:pt x="550277" y="649738"/>
                </a:cubicBezTo>
                <a:cubicBezTo>
                  <a:pt x="551408" y="644145"/>
                  <a:pt x="546904" y="643504"/>
                  <a:pt x="544421" y="641907"/>
                </a:cubicBezTo>
                <a:cubicBezTo>
                  <a:pt x="509355" y="619344"/>
                  <a:pt x="471190" y="599529"/>
                  <a:pt x="431905" y="580799"/>
                </a:cubicBezTo>
                <a:cubicBezTo>
                  <a:pt x="401512" y="566211"/>
                  <a:pt x="371947" y="550574"/>
                  <a:pt x="351177" y="528177"/>
                </a:cubicBezTo>
                <a:cubicBezTo>
                  <a:pt x="343180" y="519419"/>
                  <a:pt x="338696" y="509759"/>
                  <a:pt x="339749" y="498244"/>
                </a:cubicBezTo>
                <a:cubicBezTo>
                  <a:pt x="340115" y="494641"/>
                  <a:pt x="340481" y="491037"/>
                  <a:pt x="346313" y="489145"/>
                </a:cubicBezTo>
                <a:cubicBezTo>
                  <a:pt x="350979" y="487631"/>
                  <a:pt x="354067" y="489392"/>
                  <a:pt x="356579" y="491460"/>
                </a:cubicBezTo>
                <a:cubicBezTo>
                  <a:pt x="360984" y="495197"/>
                  <a:pt x="365388" y="498934"/>
                  <a:pt x="371505" y="501516"/>
                </a:cubicBezTo>
                <a:cubicBezTo>
                  <a:pt x="408203" y="517000"/>
                  <a:pt x="442659" y="534654"/>
                  <a:pt x="476275" y="553122"/>
                </a:cubicBezTo>
                <a:cubicBezTo>
                  <a:pt x="531461" y="583213"/>
                  <a:pt x="586103" y="614082"/>
                  <a:pt x="649952" y="635294"/>
                </a:cubicBezTo>
                <a:cubicBezTo>
                  <a:pt x="673972" y="643298"/>
                  <a:pt x="698805" y="650018"/>
                  <a:pt x="727161" y="651328"/>
                </a:cubicBezTo>
                <a:cubicBezTo>
                  <a:pt x="726126" y="649081"/>
                  <a:pt x="724263" y="647883"/>
                  <a:pt x="722417" y="646921"/>
                </a:cubicBezTo>
                <a:cubicBezTo>
                  <a:pt x="660627" y="615969"/>
                  <a:pt x="600830" y="583590"/>
                  <a:pt x="546079" y="546328"/>
                </a:cubicBezTo>
                <a:cubicBezTo>
                  <a:pt x="478576" y="500409"/>
                  <a:pt x="420223" y="448637"/>
                  <a:pt x="378182" y="386585"/>
                </a:cubicBezTo>
                <a:cubicBezTo>
                  <a:pt x="376229" y="383975"/>
                  <a:pt x="374884" y="381528"/>
                  <a:pt x="370158" y="382100"/>
                </a:cubicBezTo>
                <a:cubicBezTo>
                  <a:pt x="358064" y="383802"/>
                  <a:pt x="356583" y="379236"/>
                  <a:pt x="357861" y="371252"/>
                </a:cubicBezTo>
                <a:cubicBezTo>
                  <a:pt x="361373" y="351608"/>
                  <a:pt x="352380" y="336565"/>
                  <a:pt x="331313" y="328203"/>
                </a:cubicBezTo>
                <a:cubicBezTo>
                  <a:pt x="316037" y="321986"/>
                  <a:pt x="303183" y="316425"/>
                  <a:pt x="319354" y="299282"/>
                </a:cubicBezTo>
                <a:cubicBezTo>
                  <a:pt x="323265" y="295249"/>
                  <a:pt x="321459" y="290249"/>
                  <a:pt x="319682" y="285719"/>
                </a:cubicBezTo>
                <a:cubicBezTo>
                  <a:pt x="317166" y="278905"/>
                  <a:pt x="312080" y="273828"/>
                  <a:pt x="306391" y="268585"/>
                </a:cubicBezTo>
                <a:cubicBezTo>
                  <a:pt x="303227" y="265647"/>
                  <a:pt x="299399" y="261602"/>
                  <a:pt x="303294" y="257334"/>
                </a:cubicBezTo>
                <a:cubicBezTo>
                  <a:pt x="307735" y="252289"/>
                  <a:pt x="314131" y="254598"/>
                  <a:pt x="319242" y="255403"/>
                </a:cubicBezTo>
                <a:cubicBezTo>
                  <a:pt x="342683" y="258970"/>
                  <a:pt x="357062" y="269803"/>
                  <a:pt x="364093" y="286745"/>
                </a:cubicBezTo>
                <a:cubicBezTo>
                  <a:pt x="368651" y="297582"/>
                  <a:pt x="374307" y="297608"/>
                  <a:pt x="385301" y="287973"/>
                </a:cubicBezTo>
                <a:cubicBezTo>
                  <a:pt x="397712" y="277216"/>
                  <a:pt x="408079" y="276436"/>
                  <a:pt x="417598" y="285722"/>
                </a:cubicBezTo>
                <a:cubicBezTo>
                  <a:pt x="425226" y="293339"/>
                  <a:pt x="431406" y="301607"/>
                  <a:pt x="440155" y="308139"/>
                </a:cubicBezTo>
                <a:cubicBezTo>
                  <a:pt x="463623" y="326175"/>
                  <a:pt x="485720" y="346039"/>
                  <a:pt x="534406" y="339430"/>
                </a:cubicBezTo>
                <a:cubicBezTo>
                  <a:pt x="520872" y="332528"/>
                  <a:pt x="507316" y="334645"/>
                  <a:pt x="495633" y="333450"/>
                </a:cubicBezTo>
                <a:cubicBezTo>
                  <a:pt x="487244" y="332567"/>
                  <a:pt x="478750" y="330037"/>
                  <a:pt x="486289" y="322243"/>
                </a:cubicBezTo>
                <a:cubicBezTo>
                  <a:pt x="494951" y="313365"/>
                  <a:pt x="489365" y="309771"/>
                  <a:pt x="484000" y="304964"/>
                </a:cubicBezTo>
                <a:cubicBezTo>
                  <a:pt x="471673" y="293645"/>
                  <a:pt x="461604" y="280392"/>
                  <a:pt x="436911" y="280536"/>
                </a:cubicBezTo>
                <a:cubicBezTo>
                  <a:pt x="433041" y="280530"/>
                  <a:pt x="429923" y="278297"/>
                  <a:pt x="426865" y="277007"/>
                </a:cubicBezTo>
                <a:cubicBezTo>
                  <a:pt x="422581" y="275154"/>
                  <a:pt x="418872" y="272993"/>
                  <a:pt x="420654" y="268269"/>
                </a:cubicBezTo>
                <a:cubicBezTo>
                  <a:pt x="422468" y="264016"/>
                  <a:pt x="426748" y="261125"/>
                  <a:pt x="432329" y="259975"/>
                </a:cubicBezTo>
                <a:cubicBezTo>
                  <a:pt x="437320" y="258895"/>
                  <a:pt x="442621" y="258016"/>
                  <a:pt x="447672" y="257879"/>
                </a:cubicBezTo>
                <a:cubicBezTo>
                  <a:pt x="470223" y="256809"/>
                  <a:pt x="486254" y="265543"/>
                  <a:pt x="502242" y="273572"/>
                </a:cubicBezTo>
                <a:cubicBezTo>
                  <a:pt x="558179" y="301436"/>
                  <a:pt x="607891" y="334326"/>
                  <a:pt x="659874" y="365516"/>
                </a:cubicBezTo>
                <a:cubicBezTo>
                  <a:pt x="711842" y="396471"/>
                  <a:pt x="772192" y="418818"/>
                  <a:pt x="829177" y="444421"/>
                </a:cubicBezTo>
                <a:cubicBezTo>
                  <a:pt x="960626" y="503711"/>
                  <a:pt x="1092650" y="562693"/>
                  <a:pt x="1231903" y="613682"/>
                </a:cubicBezTo>
                <a:cubicBezTo>
                  <a:pt x="1368099" y="663381"/>
                  <a:pt x="1823141" y="686561"/>
                  <a:pt x="1911736" y="685084"/>
                </a:cubicBezTo>
                <a:cubicBezTo>
                  <a:pt x="2024994" y="682992"/>
                  <a:pt x="2291986" y="655399"/>
                  <a:pt x="2564313" y="632143"/>
                </a:cubicBezTo>
                <a:cubicBezTo>
                  <a:pt x="2595089" y="629364"/>
                  <a:pt x="2625288" y="626893"/>
                  <a:pt x="2657304" y="624913"/>
                </a:cubicBezTo>
                <a:cubicBezTo>
                  <a:pt x="3564401" y="568191"/>
                  <a:pt x="4203594" y="276765"/>
                  <a:pt x="4235818" y="259339"/>
                </a:cubicBezTo>
                <a:cubicBezTo>
                  <a:pt x="4287616" y="231474"/>
                  <a:pt x="4460006" y="176429"/>
                  <a:pt x="4460331" y="176864"/>
                </a:cubicBezTo>
                <a:cubicBezTo>
                  <a:pt x="4464175" y="181144"/>
                  <a:pt x="4483735" y="184529"/>
                  <a:pt x="4499578" y="186791"/>
                </a:cubicBezTo>
                <a:lnTo>
                  <a:pt x="4514640" y="188841"/>
                </a:lnTo>
                <a:lnTo>
                  <a:pt x="4516523" y="189988"/>
                </a:lnTo>
                <a:cubicBezTo>
                  <a:pt x="4522035" y="190091"/>
                  <a:pt x="4521760" y="189857"/>
                  <a:pt x="4518126" y="189316"/>
                </a:cubicBezTo>
                <a:lnTo>
                  <a:pt x="4514640" y="188841"/>
                </a:lnTo>
                <a:lnTo>
                  <a:pt x="4511569" y="186970"/>
                </a:lnTo>
                <a:cubicBezTo>
                  <a:pt x="4510788" y="185226"/>
                  <a:pt x="4510719" y="182981"/>
                  <a:pt x="4510888" y="180943"/>
                </a:cubicBezTo>
                <a:cubicBezTo>
                  <a:pt x="4511690" y="170169"/>
                  <a:pt x="4517648" y="160906"/>
                  <a:pt x="4531865" y="155151"/>
                </a:cubicBezTo>
                <a:cubicBezTo>
                  <a:pt x="4545507" y="149703"/>
                  <a:pt x="4559473" y="144689"/>
                  <a:pt x="4573441" y="139676"/>
                </a:cubicBezTo>
                <a:cubicBezTo>
                  <a:pt x="4585075" y="135420"/>
                  <a:pt x="4593048" y="134454"/>
                  <a:pt x="4594964" y="145847"/>
                </a:cubicBezTo>
                <a:cubicBezTo>
                  <a:pt x="4596879" y="157242"/>
                  <a:pt x="4613452" y="160454"/>
                  <a:pt x="4623059" y="152410"/>
                </a:cubicBezTo>
                <a:cubicBezTo>
                  <a:pt x="4660632" y="120811"/>
                  <a:pt x="4705757" y="95654"/>
                  <a:pt x="4748356" y="68192"/>
                </a:cubicBezTo>
                <a:cubicBezTo>
                  <a:pt x="4778098" y="49168"/>
                  <a:pt x="4809406" y="31378"/>
                  <a:pt x="4833812" y="8017"/>
                </a:cubicBezTo>
                <a:cubicBezTo>
                  <a:pt x="4838299" y="3678"/>
                  <a:pt x="4842399" y="-2039"/>
                  <a:pt x="4850908" y="7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0365D894-80CB-42CB-81CC-E513CF36F1FB}"/>
              </a:ext>
            </a:extLst>
          </p:cNvPr>
          <p:cNvSpPr>
            <a:spLocks noGrp="1"/>
          </p:cNvSpPr>
          <p:nvPr>
            <p:ph type="title"/>
          </p:nvPr>
        </p:nvSpPr>
        <p:spPr>
          <a:xfrm>
            <a:off x="1400175" y="2524126"/>
            <a:ext cx="3833312" cy="1457324"/>
          </a:xfrm>
        </p:spPr>
        <p:txBody>
          <a:bodyPr vert="horz" lIns="91440" tIns="45720" rIns="91440" bIns="45720" rtlCol="0" anchor="b">
            <a:normAutofit/>
          </a:bodyPr>
          <a:lstStyle/>
          <a:p>
            <a:pPr algn="ctr"/>
            <a:r>
              <a:rPr lang="en-US" sz="3200" i="1"/>
              <a:t>Homes</a:t>
            </a:r>
          </a:p>
        </p:txBody>
      </p:sp>
      <p:pic>
        <p:nvPicPr>
          <p:cNvPr id="17410" name="Picture 2" descr="The Basotho Hut, Lesotho, South Africa">
            <a:extLst>
              <a:ext uri="{FF2B5EF4-FFF2-40B4-BE49-F238E27FC236}">
                <a16:creationId xmlns:a16="http://schemas.microsoft.com/office/drawing/2014/main" id="{94688446-E809-CD95-B273-3609E97478D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708456" y="1825540"/>
            <a:ext cx="4840078" cy="3220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273091"/>
      </p:ext>
    </p:extLst>
  </p:cSld>
  <p:clrMapOvr>
    <a:overrideClrMapping bg1="dk1" tx1="lt1" bg2="dk2" tx2="lt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9" name="Freeform: Shape 1843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18441" name="Rectangle 18440">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434" name="Picture 2" descr="Lesotho - Cultural life | Britannica">
            <a:extLst>
              <a:ext uri="{FF2B5EF4-FFF2-40B4-BE49-F238E27FC236}">
                <a16:creationId xmlns:a16="http://schemas.microsoft.com/office/drawing/2014/main" id="{A9BEC1C7-FCF7-699F-49FC-A11859C160A3}"/>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t="20775"/>
          <a:stretch/>
        </p:blipFill>
        <p:spPr bwMode="auto">
          <a:xfrm>
            <a:off x="20" y="10"/>
            <a:ext cx="12191980" cy="685799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A655711-F47D-456E-A888-F01B1CDE2CF5}"/>
              </a:ext>
            </a:extLst>
          </p:cNvPr>
          <p:cNvSpPr>
            <a:spLocks noGrp="1"/>
          </p:cNvSpPr>
          <p:nvPr>
            <p:ph type="title"/>
          </p:nvPr>
        </p:nvSpPr>
        <p:spPr>
          <a:xfrm>
            <a:off x="5801709" y="3512557"/>
            <a:ext cx="5552090" cy="1191873"/>
          </a:xfrm>
        </p:spPr>
        <p:txBody>
          <a:bodyPr vert="horz" lIns="91440" tIns="45720" rIns="91440" bIns="45720" rtlCol="0" anchor="b">
            <a:normAutofit/>
          </a:bodyPr>
          <a:lstStyle/>
          <a:p>
            <a:r>
              <a:rPr lang="en-US" sz="3600" i="1"/>
              <a:t>Festivals and Holidays</a:t>
            </a:r>
          </a:p>
        </p:txBody>
      </p:sp>
      <p:sp>
        <p:nvSpPr>
          <p:cNvPr id="3" name="Content Placeholder 2">
            <a:extLst>
              <a:ext uri="{FF2B5EF4-FFF2-40B4-BE49-F238E27FC236}">
                <a16:creationId xmlns:a16="http://schemas.microsoft.com/office/drawing/2014/main" id="{EE6FCDEB-F573-4645-80B5-8A91BDFC6BD0}"/>
              </a:ext>
            </a:extLst>
          </p:cNvPr>
          <p:cNvSpPr>
            <a:spLocks noGrp="1"/>
          </p:cNvSpPr>
          <p:nvPr>
            <p:ph sz="half" idx="1"/>
          </p:nvPr>
        </p:nvSpPr>
        <p:spPr>
          <a:xfrm>
            <a:off x="5801709" y="4811636"/>
            <a:ext cx="5552089" cy="1544713"/>
          </a:xfrm>
        </p:spPr>
        <p:txBody>
          <a:bodyPr vert="horz" lIns="91440" tIns="45720" rIns="91440" bIns="45720" rtlCol="0">
            <a:normAutofit/>
          </a:bodyPr>
          <a:lstStyle/>
          <a:p>
            <a:pPr>
              <a:lnSpc>
                <a:spcPct val="90000"/>
              </a:lnSpc>
            </a:pPr>
            <a:r>
              <a:rPr lang="en-US" sz="2000"/>
              <a:t>Moshoeshoe’s Day, celebrating the life and reign of Moshoeshoe the Great.  </a:t>
            </a:r>
          </a:p>
          <a:p>
            <a:pPr>
              <a:lnSpc>
                <a:spcPct val="90000"/>
              </a:lnSpc>
            </a:pPr>
            <a:r>
              <a:rPr lang="en-US" sz="2000"/>
              <a:t>Family Day in early March. </a:t>
            </a:r>
          </a:p>
          <a:p>
            <a:pPr>
              <a:lnSpc>
                <a:spcPct val="90000"/>
              </a:lnSpc>
            </a:pPr>
            <a:r>
              <a:rPr lang="en-US" sz="2000"/>
              <a:t>Lesotho Jazz festival in December</a:t>
            </a:r>
          </a:p>
        </p:txBody>
      </p:sp>
    </p:spTree>
    <p:extLst>
      <p:ext uri="{BB962C8B-B14F-4D97-AF65-F5344CB8AC3E}">
        <p14:creationId xmlns:p14="http://schemas.microsoft.com/office/powerpoint/2010/main" val="22313530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1292-C381-4CCF-BD8B-01091ADACF0B}"/>
              </a:ext>
            </a:extLst>
          </p:cNvPr>
          <p:cNvSpPr>
            <a:spLocks noGrp="1"/>
          </p:cNvSpPr>
          <p:nvPr>
            <p:ph type="title"/>
          </p:nvPr>
        </p:nvSpPr>
        <p:spPr/>
        <p:txBody>
          <a:bodyPr/>
          <a:lstStyle/>
          <a:p>
            <a:r>
              <a:rPr lang="en-US" dirty="0"/>
              <a:t>Current Events</a:t>
            </a:r>
          </a:p>
        </p:txBody>
      </p:sp>
      <p:sp>
        <p:nvSpPr>
          <p:cNvPr id="3" name="Text Placeholder 2">
            <a:extLst>
              <a:ext uri="{FF2B5EF4-FFF2-40B4-BE49-F238E27FC236}">
                <a16:creationId xmlns:a16="http://schemas.microsoft.com/office/drawing/2014/main" id="{BC5EBE42-1E65-40A8-B306-91FEEDF636E2}"/>
              </a:ext>
            </a:extLst>
          </p:cNvPr>
          <p:cNvSpPr>
            <a:spLocks noGrp="1"/>
          </p:cNvSpPr>
          <p:nvPr>
            <p:ph type="body" idx="1"/>
          </p:nvPr>
        </p:nvSpPr>
        <p:spPr/>
        <p:txBody>
          <a:bodyPr/>
          <a:lstStyle/>
          <a:p>
            <a:r>
              <a:rPr lang="en-US" dirty="0"/>
              <a:t>Political 	</a:t>
            </a:r>
          </a:p>
        </p:txBody>
      </p:sp>
      <p:sp>
        <p:nvSpPr>
          <p:cNvPr id="4" name="Content Placeholder 3">
            <a:extLst>
              <a:ext uri="{FF2B5EF4-FFF2-40B4-BE49-F238E27FC236}">
                <a16:creationId xmlns:a16="http://schemas.microsoft.com/office/drawing/2014/main" id="{7CE39F17-DDF6-47B5-B345-F533B3146C27}"/>
              </a:ext>
            </a:extLst>
          </p:cNvPr>
          <p:cNvSpPr>
            <a:spLocks noGrp="1"/>
          </p:cNvSpPr>
          <p:nvPr>
            <p:ph sz="half" idx="2"/>
          </p:nvPr>
        </p:nvSpPr>
        <p:spPr/>
        <p:txBody>
          <a:bodyPr/>
          <a:lstStyle/>
          <a:p>
            <a:endParaRPr lang="en-US"/>
          </a:p>
        </p:txBody>
      </p:sp>
      <p:sp>
        <p:nvSpPr>
          <p:cNvPr id="5" name="Text Placeholder 4">
            <a:extLst>
              <a:ext uri="{FF2B5EF4-FFF2-40B4-BE49-F238E27FC236}">
                <a16:creationId xmlns:a16="http://schemas.microsoft.com/office/drawing/2014/main" id="{0E0BFC5A-3C6D-4303-9B38-FF40770339A3}"/>
              </a:ext>
            </a:extLst>
          </p:cNvPr>
          <p:cNvSpPr>
            <a:spLocks noGrp="1"/>
          </p:cNvSpPr>
          <p:nvPr>
            <p:ph type="body" sz="quarter" idx="3"/>
          </p:nvPr>
        </p:nvSpPr>
        <p:spPr/>
        <p:txBody>
          <a:bodyPr/>
          <a:lstStyle/>
          <a:p>
            <a:r>
              <a:rPr lang="en-US" dirty="0"/>
              <a:t>Everyday Life</a:t>
            </a:r>
          </a:p>
        </p:txBody>
      </p:sp>
      <p:sp>
        <p:nvSpPr>
          <p:cNvPr id="6" name="Content Placeholder 5">
            <a:extLst>
              <a:ext uri="{FF2B5EF4-FFF2-40B4-BE49-F238E27FC236}">
                <a16:creationId xmlns:a16="http://schemas.microsoft.com/office/drawing/2014/main" id="{7D779EDB-2036-48D1-AE62-7AEA9547BD1D}"/>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22833340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470" name="Rectangle 19464">
            <a:extLst>
              <a:ext uri="{FF2B5EF4-FFF2-40B4-BE49-F238E27FC236}">
                <a16:creationId xmlns:a16="http://schemas.microsoft.com/office/drawing/2014/main" id="{62245F03-66D5-45EC-A0B5-90E656B11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465" name="Rectangle 19464">
            <a:extLst>
              <a:ext uri="{FF2B5EF4-FFF2-40B4-BE49-F238E27FC236}">
                <a16:creationId xmlns:a16="http://schemas.microsoft.com/office/drawing/2014/main" id="{62245F03-66D5-45EC-A0B5-90E656B11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1E2951-4715-4797-94CC-9ED54D62E5A2}"/>
              </a:ext>
            </a:extLst>
          </p:cNvPr>
          <p:cNvSpPr>
            <a:spLocks noGrp="1"/>
          </p:cNvSpPr>
          <p:nvPr>
            <p:ph type="ctrTitle"/>
          </p:nvPr>
        </p:nvSpPr>
        <p:spPr>
          <a:xfrm>
            <a:off x="1524000" y="4063296"/>
            <a:ext cx="9144000" cy="1152663"/>
          </a:xfrm>
        </p:spPr>
        <p:txBody>
          <a:bodyPr anchor="ctr">
            <a:normAutofit/>
          </a:bodyPr>
          <a:lstStyle/>
          <a:p>
            <a:pPr algn="ctr"/>
            <a:r>
              <a:rPr lang="en-US"/>
              <a:t>South Africa</a:t>
            </a:r>
          </a:p>
        </p:txBody>
      </p:sp>
      <p:pic>
        <p:nvPicPr>
          <p:cNvPr id="19458" name="Picture 2" descr="Flag of South Africa | Britannica">
            <a:extLst>
              <a:ext uri="{FF2B5EF4-FFF2-40B4-BE49-F238E27FC236}">
                <a16:creationId xmlns:a16="http://schemas.microsoft.com/office/drawing/2014/main" id="{C7686421-5216-DB49-87D1-98E28F68BAB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60118" y="649707"/>
            <a:ext cx="4714149" cy="314669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South Africa Map and Satellite Image">
            <a:extLst>
              <a:ext uri="{FF2B5EF4-FFF2-40B4-BE49-F238E27FC236}">
                <a16:creationId xmlns:a16="http://schemas.microsoft.com/office/drawing/2014/main" id="{A42E0384-383E-00E8-5C71-8BB323FD6F3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7732" y="643467"/>
            <a:ext cx="3159175" cy="315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8825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9BF5A-8B4E-49A7-95FB-B103D8343A2C}"/>
              </a:ext>
            </a:extLst>
          </p:cNvPr>
          <p:cNvSpPr>
            <a:spLocks noGrp="1"/>
          </p:cNvSpPr>
          <p:nvPr>
            <p:ph type="title"/>
          </p:nvPr>
        </p:nvSpPr>
        <p:spPr/>
        <p:txBody>
          <a:bodyPr/>
          <a:lstStyle/>
          <a:p>
            <a:r>
              <a:rPr lang="en-US" dirty="0"/>
              <a:t>Main Facts</a:t>
            </a:r>
          </a:p>
        </p:txBody>
      </p:sp>
      <p:sp>
        <p:nvSpPr>
          <p:cNvPr id="3" name="Content Placeholder 2">
            <a:extLst>
              <a:ext uri="{FF2B5EF4-FFF2-40B4-BE49-F238E27FC236}">
                <a16:creationId xmlns:a16="http://schemas.microsoft.com/office/drawing/2014/main" id="{BFFE36C5-B7B1-41F9-AFF0-7C8BEFE5DB7C}"/>
              </a:ext>
            </a:extLst>
          </p:cNvPr>
          <p:cNvSpPr>
            <a:spLocks noGrp="1"/>
          </p:cNvSpPr>
          <p:nvPr>
            <p:ph sz="half" idx="1"/>
          </p:nvPr>
        </p:nvSpPr>
        <p:spPr/>
        <p:txBody>
          <a:bodyPr>
            <a:normAutofit fontScale="62500" lnSpcReduction="20000"/>
          </a:bodyPr>
          <a:lstStyle/>
          <a:p>
            <a:r>
              <a:rPr lang="en-US" dirty="0"/>
              <a:t>Capital: Cape Town (seat of parliament), Pretoria (administrative capital), Bloemfontein (judicial capital)</a:t>
            </a:r>
          </a:p>
          <a:p>
            <a:r>
              <a:rPr lang="en-US" dirty="0"/>
              <a:t>Language: Afrikaans, Southern Sotho, English, Tswana</a:t>
            </a:r>
          </a:p>
          <a:p>
            <a:r>
              <a:rPr lang="en-US" dirty="0"/>
              <a:t>Exports: Platinum, Gold, Iron Ore, Diamonds, Coal</a:t>
            </a:r>
          </a:p>
          <a:p>
            <a:r>
              <a:rPr lang="en-US" dirty="0"/>
              <a:t>Fun Facts:  It has 11 official languages, largest producer of macadamia nuts, first heart transplant ever happened in South Africa.  The second fruit producer in the world, The most luxurious train in the world—</a:t>
            </a:r>
            <a:r>
              <a:rPr lang="en-US" dirty="0" err="1"/>
              <a:t>Rovos</a:t>
            </a:r>
            <a:r>
              <a:rPr lang="en-US" dirty="0"/>
              <a:t> Rail.  There are 8 world heritage sites.</a:t>
            </a:r>
          </a:p>
        </p:txBody>
      </p:sp>
      <p:pic>
        <p:nvPicPr>
          <p:cNvPr id="20482" name="Picture 2" descr="Pictures of Lesotho - love the beautiful mountain kingdom">
            <a:extLst>
              <a:ext uri="{FF2B5EF4-FFF2-40B4-BE49-F238E27FC236}">
                <a16:creationId xmlns:a16="http://schemas.microsoft.com/office/drawing/2014/main" id="{5113CFB3-E73F-B3AC-04B9-B15C0FC2137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19850" y="2240360"/>
            <a:ext cx="4937125" cy="370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31966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11"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21513" name="Rectangle 21512">
            <a:extLst>
              <a:ext uri="{FF2B5EF4-FFF2-40B4-BE49-F238E27FC236}">
                <a16:creationId xmlns:a16="http://schemas.microsoft.com/office/drawing/2014/main" id="{DCE1AED4-C7FF-4468-BF54-4470A0A3E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506" name="Picture 2" descr="South Africa | History, Capital, Flag, Map, Population, &amp; Facts | Britannica">
            <a:extLst>
              <a:ext uri="{FF2B5EF4-FFF2-40B4-BE49-F238E27FC236}">
                <a16:creationId xmlns:a16="http://schemas.microsoft.com/office/drawing/2014/main" id="{BE9F821E-BF8E-65F8-29B1-B6439B3B83E3}"/>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4290" r="-1" b="6948"/>
          <a:stretch/>
        </p:blipFill>
        <p:spPr bwMode="auto">
          <a:xfrm>
            <a:off x="20" y="10"/>
            <a:ext cx="12188932" cy="6857990"/>
          </a:xfrm>
          <a:prstGeom prst="rect">
            <a:avLst/>
          </a:prstGeom>
          <a:noFill/>
          <a:extLst>
            <a:ext uri="{909E8E84-426E-40DD-AFC4-6F175D3DCCD1}">
              <a14:hiddenFill xmlns:a14="http://schemas.microsoft.com/office/drawing/2010/main">
                <a:solidFill>
                  <a:srgbClr val="FFFFFF"/>
                </a:solidFill>
              </a14:hiddenFill>
            </a:ext>
          </a:extLst>
        </p:spPr>
      </p:pic>
      <p:sp>
        <p:nvSpPr>
          <p:cNvPr id="21515" name="Rectangle 21514">
            <a:extLst>
              <a:ext uri="{FF2B5EF4-FFF2-40B4-BE49-F238E27FC236}">
                <a16:creationId xmlns:a16="http://schemas.microsoft.com/office/drawing/2014/main" id="{BDE94FAB-AA60-43B4-A2C3-3A940B9A95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44000">
                <a:schemeClr val="tx1">
                  <a:alpha val="40000"/>
                </a:schemeClr>
              </a:gs>
              <a:gs pos="100000">
                <a:schemeClr val="tx1">
                  <a:alpha val="70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7A2CD6-F727-44E2-9D69-2E252ABC53BD}"/>
              </a:ext>
            </a:extLst>
          </p:cNvPr>
          <p:cNvSpPr>
            <a:spLocks noGrp="1"/>
          </p:cNvSpPr>
          <p:nvPr>
            <p:ph type="title"/>
          </p:nvPr>
        </p:nvSpPr>
        <p:spPr>
          <a:xfrm>
            <a:off x="1524000" y="4416721"/>
            <a:ext cx="9144000" cy="1152663"/>
          </a:xfrm>
        </p:spPr>
        <p:txBody>
          <a:bodyPr vert="horz" lIns="91440" tIns="45720" rIns="91440" bIns="45720" rtlCol="0" anchor="b">
            <a:normAutofit/>
          </a:bodyPr>
          <a:lstStyle/>
          <a:p>
            <a:pPr algn="ctr"/>
            <a:r>
              <a:rPr lang="en-US" sz="4800" i="1">
                <a:solidFill>
                  <a:schemeClr val="bg1"/>
                </a:solidFill>
              </a:rPr>
              <a:t>Country on Map</a:t>
            </a:r>
          </a:p>
        </p:txBody>
      </p:sp>
    </p:spTree>
    <p:extLst>
      <p:ext uri="{BB962C8B-B14F-4D97-AF65-F5344CB8AC3E}">
        <p14:creationId xmlns:p14="http://schemas.microsoft.com/office/powerpoint/2010/main" val="16153877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925-04C1-4E4A-9F66-333098CD072F}"/>
              </a:ext>
            </a:extLst>
          </p:cNvPr>
          <p:cNvSpPr>
            <a:spLocks noGrp="1"/>
          </p:cNvSpPr>
          <p:nvPr>
            <p:ph type="title"/>
          </p:nvPr>
        </p:nvSpPr>
        <p:spPr/>
        <p:txBody>
          <a:bodyPr/>
          <a:lstStyle/>
          <a:p>
            <a:r>
              <a:rPr lang="en-US" dirty="0"/>
              <a:t>Country Geography</a:t>
            </a:r>
          </a:p>
        </p:txBody>
      </p:sp>
      <p:sp>
        <p:nvSpPr>
          <p:cNvPr id="3" name="Content Placeholder 2">
            <a:extLst>
              <a:ext uri="{FF2B5EF4-FFF2-40B4-BE49-F238E27FC236}">
                <a16:creationId xmlns:a16="http://schemas.microsoft.com/office/drawing/2014/main" id="{EAE4F483-2946-43B9-84CA-9E6CF1509924}"/>
              </a:ext>
            </a:extLst>
          </p:cNvPr>
          <p:cNvSpPr>
            <a:spLocks noGrp="1"/>
          </p:cNvSpPr>
          <p:nvPr>
            <p:ph sz="half" idx="1"/>
          </p:nvPr>
        </p:nvSpPr>
        <p:spPr/>
        <p:txBody>
          <a:bodyPr>
            <a:normAutofit lnSpcReduction="10000"/>
          </a:bodyPr>
          <a:lstStyle/>
          <a:p>
            <a:r>
              <a:rPr lang="en-US" dirty="0">
                <a:sym typeface="Wingdings" panose="05000000000000000000" pitchFamily="2" charset="2"/>
              </a:rPr>
              <a:t>Longitude and Latitude: 30.5595S, 22.9375E</a:t>
            </a:r>
          </a:p>
          <a:p>
            <a:r>
              <a:rPr lang="en-US" dirty="0">
                <a:sym typeface="Wingdings" panose="05000000000000000000" pitchFamily="2" charset="2"/>
              </a:rPr>
              <a:t>Major Mountains, Rivers and Other Geographic sites:  Maclear’s Beacon, </a:t>
            </a:r>
            <a:r>
              <a:rPr lang="en-US" dirty="0" err="1">
                <a:sym typeface="Wingdings" panose="05000000000000000000" pitchFamily="2" charset="2"/>
              </a:rPr>
              <a:t>Thabana</a:t>
            </a:r>
            <a:r>
              <a:rPr lang="en-US" dirty="0">
                <a:sym typeface="Wingdings" panose="05000000000000000000" pitchFamily="2" charset="2"/>
              </a:rPr>
              <a:t> </a:t>
            </a:r>
            <a:r>
              <a:rPr lang="en-US" dirty="0" err="1">
                <a:sym typeface="Wingdings" panose="05000000000000000000" pitchFamily="2" charset="2"/>
              </a:rPr>
              <a:t>Ntlenyana</a:t>
            </a:r>
            <a:r>
              <a:rPr lang="en-US" dirty="0">
                <a:sym typeface="Wingdings" panose="05000000000000000000" pitchFamily="2" charset="2"/>
              </a:rPr>
              <a:t>, </a:t>
            </a:r>
            <a:r>
              <a:rPr lang="en-US" dirty="0" err="1">
                <a:sym typeface="Wingdings" panose="05000000000000000000" pitchFamily="2" charset="2"/>
              </a:rPr>
              <a:t>Mafadi</a:t>
            </a:r>
            <a:r>
              <a:rPr lang="en-US" dirty="0">
                <a:sym typeface="Wingdings" panose="05000000000000000000" pitchFamily="2" charset="2"/>
              </a:rPr>
              <a:t>, Cathedral Peak.  Orange River, Vaal River, Tugela River, Groot-</a:t>
            </a:r>
            <a:r>
              <a:rPr lang="en-US" dirty="0" err="1">
                <a:sym typeface="Wingdings" panose="05000000000000000000" pitchFamily="2" charset="2"/>
              </a:rPr>
              <a:t>visrivier</a:t>
            </a:r>
            <a:r>
              <a:rPr lang="en-US" dirty="0">
                <a:sym typeface="Wingdings" panose="05000000000000000000" pitchFamily="2" charset="2"/>
              </a:rPr>
              <a:t>, </a:t>
            </a:r>
            <a:r>
              <a:rPr lang="en-US" dirty="0" err="1">
                <a:sym typeface="Wingdings" panose="05000000000000000000" pitchFamily="2" charset="2"/>
              </a:rPr>
              <a:t>Sibayi</a:t>
            </a:r>
            <a:r>
              <a:rPr lang="en-US" dirty="0">
                <a:sym typeface="Wingdings" panose="05000000000000000000" pitchFamily="2" charset="2"/>
              </a:rPr>
              <a:t> Lake</a:t>
            </a:r>
            <a:endParaRPr lang="en-US" dirty="0"/>
          </a:p>
        </p:txBody>
      </p:sp>
      <p:pic>
        <p:nvPicPr>
          <p:cNvPr id="22530" name="Picture 2">
            <a:extLst>
              <a:ext uri="{FF2B5EF4-FFF2-40B4-BE49-F238E27FC236}">
                <a16:creationId xmlns:a16="http://schemas.microsoft.com/office/drawing/2014/main" id="{72F5D594-9DE3-0E9A-F85A-490E19D1C1F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74103" y="2047189"/>
            <a:ext cx="4428619" cy="4089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7919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Generally warm to hot and generally has two seasons, summer and winter. Summer is the “green season” and winter is the “dry season”. </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407050912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9" name="Freeform: Shape 23558">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3561" name="Rectangle 23560">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28DF65-865F-355C-347D-450E83FDFC08}"/>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Cathedral Peak</a:t>
            </a:r>
          </a:p>
        </p:txBody>
      </p:sp>
      <p:sp>
        <p:nvSpPr>
          <p:cNvPr id="3" name="Content Placeholder 2">
            <a:extLst>
              <a:ext uri="{FF2B5EF4-FFF2-40B4-BE49-F238E27FC236}">
                <a16:creationId xmlns:a16="http://schemas.microsoft.com/office/drawing/2014/main" id="{7A334639-7733-3DB4-862D-F4E0BF12A763}"/>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dirty="0"/>
              <a:t>9,856 feet high free- standing mountain in Drakensberg.  Also known as </a:t>
            </a:r>
            <a:r>
              <a:rPr lang="en-US" sz="2000" dirty="0" err="1"/>
              <a:t>Mponjwana</a:t>
            </a:r>
            <a:r>
              <a:rPr lang="en-US" sz="2000" dirty="0"/>
              <a:t> (Little Horn).  It is surrounded by two wilderness areas.  The </a:t>
            </a:r>
            <a:r>
              <a:rPr lang="en-US" sz="2000" dirty="0" err="1"/>
              <a:t>mdedeleo</a:t>
            </a:r>
            <a:r>
              <a:rPr lang="en-US" sz="2000" dirty="0"/>
              <a:t> and </a:t>
            </a:r>
            <a:r>
              <a:rPr lang="en-US" sz="2000" dirty="0" err="1"/>
              <a:t>Mlambonja</a:t>
            </a:r>
            <a:r>
              <a:rPr lang="en-US" sz="2000" dirty="0"/>
              <a:t>.  </a:t>
            </a:r>
          </a:p>
          <a:p>
            <a:endParaRPr lang="en-US" sz="2000" dirty="0"/>
          </a:p>
        </p:txBody>
      </p:sp>
      <p:pic>
        <p:nvPicPr>
          <p:cNvPr id="23554" name="Picture 2" descr="Cathedral Peak - Drakensberg Hikes - explore the Drakensberg">
            <a:extLst>
              <a:ext uri="{FF2B5EF4-FFF2-40B4-BE49-F238E27FC236}">
                <a16:creationId xmlns:a16="http://schemas.microsoft.com/office/drawing/2014/main" id="{2C3D87DC-4ECC-881A-BDD9-15E9BDBE1360}"/>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25441" r="1828" b="-1"/>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90981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136DD-A175-5392-D320-289131D1542A}"/>
              </a:ext>
            </a:extLst>
          </p:cNvPr>
          <p:cNvSpPr>
            <a:spLocks noGrp="1"/>
          </p:cNvSpPr>
          <p:nvPr>
            <p:ph type="title"/>
          </p:nvPr>
        </p:nvSpPr>
        <p:spPr/>
        <p:txBody>
          <a:bodyPr/>
          <a:lstStyle/>
          <a:p>
            <a:r>
              <a:rPr lang="en-US" dirty="0" err="1"/>
              <a:t>Rovos</a:t>
            </a:r>
            <a:r>
              <a:rPr lang="en-US" dirty="0"/>
              <a:t> Rail</a:t>
            </a:r>
          </a:p>
        </p:txBody>
      </p:sp>
      <p:sp>
        <p:nvSpPr>
          <p:cNvPr id="3" name="Content Placeholder 2">
            <a:extLst>
              <a:ext uri="{FF2B5EF4-FFF2-40B4-BE49-F238E27FC236}">
                <a16:creationId xmlns:a16="http://schemas.microsoft.com/office/drawing/2014/main" id="{4E23F0B2-4E9B-910D-6F46-735B0D7F4CAA}"/>
              </a:ext>
            </a:extLst>
          </p:cNvPr>
          <p:cNvSpPr>
            <a:spLocks noGrp="1"/>
          </p:cNvSpPr>
          <p:nvPr>
            <p:ph sz="half" idx="1"/>
          </p:nvPr>
        </p:nvSpPr>
        <p:spPr/>
        <p:txBody>
          <a:bodyPr/>
          <a:lstStyle/>
          <a:p>
            <a:r>
              <a:rPr lang="en-US" dirty="0"/>
              <a:t>Established in 1989 it is one fancy train that stopped at some of the greatest destinations in Africa and offers a wide range of off-train excursions.  </a:t>
            </a:r>
          </a:p>
          <a:p>
            <a:r>
              <a:rPr lang="en-US" dirty="0"/>
              <a:t>It has its own private station in Pretoria.  </a:t>
            </a:r>
          </a:p>
        </p:txBody>
      </p:sp>
      <p:sp>
        <p:nvSpPr>
          <p:cNvPr id="4" name="Content Placeholder 3">
            <a:extLst>
              <a:ext uri="{FF2B5EF4-FFF2-40B4-BE49-F238E27FC236}">
                <a16:creationId xmlns:a16="http://schemas.microsoft.com/office/drawing/2014/main" id="{63777073-2164-489C-F98A-A102F8FF63E0}"/>
              </a:ext>
            </a:extLst>
          </p:cNvPr>
          <p:cNvSpPr>
            <a:spLocks noGrp="1"/>
          </p:cNvSpPr>
          <p:nvPr>
            <p:ph sz="half" idx="2"/>
          </p:nvPr>
        </p:nvSpPr>
        <p:spPr/>
        <p:txBody>
          <a:bodyPr/>
          <a:lstStyle/>
          <a:p>
            <a:r>
              <a:rPr lang="en-US" dirty="0">
                <a:hlinkClick r:id="rId2"/>
              </a:rPr>
              <a:t>https://www.youtube.com/watch?v=YHwW1Yc8mCE</a:t>
            </a:r>
            <a:r>
              <a:rPr lang="en-US" dirty="0"/>
              <a:t> </a:t>
            </a:r>
          </a:p>
          <a:p>
            <a:endParaRPr lang="en-US" dirty="0"/>
          </a:p>
        </p:txBody>
      </p:sp>
    </p:spTree>
    <p:extLst>
      <p:ext uri="{BB962C8B-B14F-4D97-AF65-F5344CB8AC3E}">
        <p14:creationId xmlns:p14="http://schemas.microsoft.com/office/powerpoint/2010/main" val="11553308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A3E7D-0DB7-4A93-B2B5-57F386A42D46}"/>
              </a:ext>
            </a:extLst>
          </p:cNvPr>
          <p:cNvSpPr>
            <a:spLocks noGrp="1"/>
          </p:cNvSpPr>
          <p:nvPr>
            <p:ph type="title"/>
          </p:nvPr>
        </p:nvSpPr>
        <p:spPr/>
        <p:txBody>
          <a:bodyPr/>
          <a:lstStyle/>
          <a:p>
            <a:r>
              <a:rPr lang="en-US" dirty="0"/>
              <a:t>Climate and Weather</a:t>
            </a:r>
          </a:p>
        </p:txBody>
      </p:sp>
      <p:sp>
        <p:nvSpPr>
          <p:cNvPr id="3" name="Text Placeholder 2">
            <a:extLst>
              <a:ext uri="{FF2B5EF4-FFF2-40B4-BE49-F238E27FC236}">
                <a16:creationId xmlns:a16="http://schemas.microsoft.com/office/drawing/2014/main" id="{B65419F2-5B7E-45E7-9084-583844839C03}"/>
              </a:ext>
            </a:extLst>
          </p:cNvPr>
          <p:cNvSpPr>
            <a:spLocks noGrp="1"/>
          </p:cNvSpPr>
          <p:nvPr>
            <p:ph type="body" idx="1"/>
          </p:nvPr>
        </p:nvSpPr>
        <p:spPr/>
        <p:txBody>
          <a:bodyPr/>
          <a:lstStyle/>
          <a:p>
            <a:r>
              <a:rPr lang="en-US" dirty="0"/>
              <a:t>Climate</a:t>
            </a:r>
          </a:p>
        </p:txBody>
      </p:sp>
      <p:sp>
        <p:nvSpPr>
          <p:cNvPr id="4" name="Content Placeholder 3">
            <a:extLst>
              <a:ext uri="{FF2B5EF4-FFF2-40B4-BE49-F238E27FC236}">
                <a16:creationId xmlns:a16="http://schemas.microsoft.com/office/drawing/2014/main" id="{0CB2281F-4151-409A-B0A9-E37A7B33F0E4}"/>
              </a:ext>
            </a:extLst>
          </p:cNvPr>
          <p:cNvSpPr>
            <a:spLocks noGrp="1"/>
          </p:cNvSpPr>
          <p:nvPr>
            <p:ph sz="half" idx="2"/>
          </p:nvPr>
        </p:nvSpPr>
        <p:spPr/>
        <p:txBody>
          <a:bodyPr/>
          <a:lstStyle/>
          <a:p>
            <a:r>
              <a:rPr lang="en-US" dirty="0"/>
              <a:t>Subtropical, with moderate and warm temperate conditions.</a:t>
            </a:r>
          </a:p>
        </p:txBody>
      </p:sp>
      <p:sp>
        <p:nvSpPr>
          <p:cNvPr id="5" name="Text Placeholder 4">
            <a:extLst>
              <a:ext uri="{FF2B5EF4-FFF2-40B4-BE49-F238E27FC236}">
                <a16:creationId xmlns:a16="http://schemas.microsoft.com/office/drawing/2014/main" id="{4470AADE-FF33-4371-BBE8-46CDC52A895C}"/>
              </a:ext>
            </a:extLst>
          </p:cNvPr>
          <p:cNvSpPr>
            <a:spLocks noGrp="1"/>
          </p:cNvSpPr>
          <p:nvPr>
            <p:ph type="body" sz="quarter" idx="3"/>
          </p:nvPr>
        </p:nvSpPr>
        <p:spPr/>
        <p:txBody>
          <a:bodyPr/>
          <a:lstStyle/>
          <a:p>
            <a:r>
              <a:rPr lang="en-US" dirty="0"/>
              <a:t>Weather</a:t>
            </a:r>
          </a:p>
        </p:txBody>
      </p:sp>
      <p:sp>
        <p:nvSpPr>
          <p:cNvPr id="6" name="Content Placeholder 5">
            <a:extLst>
              <a:ext uri="{FF2B5EF4-FFF2-40B4-BE49-F238E27FC236}">
                <a16:creationId xmlns:a16="http://schemas.microsoft.com/office/drawing/2014/main" id="{E827A003-B4FF-4A58-92B8-624068C8E860}"/>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38747042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A7147-7CD2-4ADA-AF58-AC9BB7387205}"/>
              </a:ext>
            </a:extLst>
          </p:cNvPr>
          <p:cNvSpPr>
            <a:spLocks noGrp="1"/>
          </p:cNvSpPr>
          <p:nvPr>
            <p:ph type="title"/>
          </p:nvPr>
        </p:nvSpPr>
        <p:spPr/>
        <p:txBody>
          <a:bodyPr/>
          <a:lstStyle/>
          <a:p>
            <a:r>
              <a:rPr lang="en-US" dirty="0"/>
              <a:t>Animals</a:t>
            </a:r>
          </a:p>
        </p:txBody>
      </p:sp>
      <p:sp>
        <p:nvSpPr>
          <p:cNvPr id="3" name="Content Placeholder 2">
            <a:extLst>
              <a:ext uri="{FF2B5EF4-FFF2-40B4-BE49-F238E27FC236}">
                <a16:creationId xmlns:a16="http://schemas.microsoft.com/office/drawing/2014/main" id="{793AE101-E52F-4250-83FE-8DB35D644D0B}"/>
              </a:ext>
            </a:extLst>
          </p:cNvPr>
          <p:cNvSpPr>
            <a:spLocks noGrp="1"/>
          </p:cNvSpPr>
          <p:nvPr>
            <p:ph sz="half" idx="1"/>
          </p:nvPr>
        </p:nvSpPr>
        <p:spPr/>
        <p:txBody>
          <a:bodyPr/>
          <a:lstStyle/>
          <a:p>
            <a:r>
              <a:rPr lang="en-US" dirty="0"/>
              <a:t>Lion</a:t>
            </a:r>
          </a:p>
          <a:p>
            <a:r>
              <a:rPr lang="en-US" dirty="0"/>
              <a:t>African Buffalo</a:t>
            </a:r>
          </a:p>
          <a:p>
            <a:r>
              <a:rPr lang="en-US" dirty="0"/>
              <a:t>Giraffe</a:t>
            </a:r>
          </a:p>
          <a:p>
            <a:r>
              <a:rPr lang="en-US" dirty="0"/>
              <a:t>Elephant</a:t>
            </a:r>
          </a:p>
          <a:p>
            <a:r>
              <a:rPr lang="en-US" dirty="0"/>
              <a:t>Leopard</a:t>
            </a:r>
          </a:p>
          <a:p>
            <a:r>
              <a:rPr lang="en-US" dirty="0"/>
              <a:t>Hippo</a:t>
            </a:r>
          </a:p>
          <a:p>
            <a:endParaRPr lang="en-US" dirty="0"/>
          </a:p>
        </p:txBody>
      </p:sp>
      <p:pic>
        <p:nvPicPr>
          <p:cNvPr id="24578" name="Picture 2">
            <a:extLst>
              <a:ext uri="{FF2B5EF4-FFF2-40B4-BE49-F238E27FC236}">
                <a16:creationId xmlns:a16="http://schemas.microsoft.com/office/drawing/2014/main" id="{2C561E78-E5E2-891A-4991-46B19404396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19850" y="2382591"/>
            <a:ext cx="4937125" cy="3418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4708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7" name="Graphic 1">
            <a:extLst>
              <a:ext uri="{FF2B5EF4-FFF2-40B4-BE49-F238E27FC236}">
                <a16:creationId xmlns:a16="http://schemas.microsoft.com/office/drawing/2014/main" id="{0D57E7FA-E8FC-45AC-868F-CDC814493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V="1">
            <a:off x="2599854" y="527562"/>
            <a:ext cx="6992292" cy="5102484"/>
          </a:xfrm>
          <a:custGeom>
            <a:avLst/>
            <a:gdLst/>
            <a:ahLst/>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alpha val="20000"/>
            </a:schemeClr>
          </a:solidFill>
          <a:ln w="32707" cap="flat">
            <a:noFill/>
            <a:prstDash val="solid"/>
            <a:miter/>
          </a:ln>
        </p:spPr>
        <p:txBody>
          <a:bodyPr rtlCol="0" anchor="ctr"/>
          <a:lstStyle/>
          <a:p>
            <a:endParaRPr lang="en-US" dirty="0"/>
          </a:p>
        </p:txBody>
      </p:sp>
      <p:sp useBgFill="1">
        <p:nvSpPr>
          <p:cNvPr id="25609" name="Rectangle 25608">
            <a:extLst>
              <a:ext uri="{FF2B5EF4-FFF2-40B4-BE49-F238E27FC236}">
                <a16:creationId xmlns:a16="http://schemas.microsoft.com/office/drawing/2014/main" id="{B7BD7FCF-A254-4A97-A15C-319B67622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11" name="Freeform: Shape 25610">
            <a:extLst>
              <a:ext uri="{FF2B5EF4-FFF2-40B4-BE49-F238E27FC236}">
                <a16:creationId xmlns:a16="http://schemas.microsoft.com/office/drawing/2014/main" id="{52FFAF72-6204-4676-9C6F-9A4CC4D918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962785" cy="6858000"/>
          </a:xfrm>
          <a:custGeom>
            <a:avLst/>
            <a:gdLst>
              <a:gd name="connsiteX0" fmla="*/ 1044839 w 5962785"/>
              <a:gd name="connsiteY0" fmla="*/ 0 h 6858000"/>
              <a:gd name="connsiteX1" fmla="*/ 5962785 w 5962785"/>
              <a:gd name="connsiteY1" fmla="*/ 0 h 6858000"/>
              <a:gd name="connsiteX2" fmla="*/ 5962785 w 5962785"/>
              <a:gd name="connsiteY2" fmla="*/ 6858000 h 6858000"/>
              <a:gd name="connsiteX3" fmla="*/ 1469886 w 5962785"/>
              <a:gd name="connsiteY3" fmla="*/ 6858000 h 6858000"/>
              <a:gd name="connsiteX4" fmla="*/ 1416006 w 5962785"/>
              <a:gd name="connsiteY4" fmla="*/ 6823984 h 6858000"/>
              <a:gd name="connsiteX5" fmla="*/ 1232473 w 5962785"/>
              <a:gd name="connsiteY5" fmla="*/ 6733873 h 6858000"/>
              <a:gd name="connsiteX6" fmla="*/ 1075471 w 5962785"/>
              <a:gd name="connsiteY6" fmla="*/ 6503186 h 6858000"/>
              <a:gd name="connsiteX7" fmla="*/ 1020229 w 5962785"/>
              <a:gd name="connsiteY7" fmla="*/ 6438306 h 6858000"/>
              <a:gd name="connsiteX8" fmla="*/ 883579 w 5962785"/>
              <a:gd name="connsiteY8" fmla="*/ 6351798 h 6858000"/>
              <a:gd name="connsiteX9" fmla="*/ 645167 w 5962785"/>
              <a:gd name="connsiteY9" fmla="*/ 6167969 h 6858000"/>
              <a:gd name="connsiteX10" fmla="*/ 732391 w 5962785"/>
              <a:gd name="connsiteY10" fmla="*/ 6124716 h 6858000"/>
              <a:gd name="connsiteX11" fmla="*/ 985339 w 5962785"/>
              <a:gd name="connsiteY11" fmla="*/ 6236455 h 6858000"/>
              <a:gd name="connsiteX12" fmla="*/ 1168509 w 5962785"/>
              <a:gd name="connsiteY12" fmla="*/ 6265291 h 6858000"/>
              <a:gd name="connsiteX13" fmla="*/ 909746 w 5962785"/>
              <a:gd name="connsiteY13" fmla="*/ 6070649 h 6858000"/>
              <a:gd name="connsiteX14" fmla="*/ 659704 w 5962785"/>
              <a:gd name="connsiteY14" fmla="*/ 5818335 h 6858000"/>
              <a:gd name="connsiteX15" fmla="*/ 851597 w 5962785"/>
              <a:gd name="connsiteY15" fmla="*/ 5865193 h 6858000"/>
              <a:gd name="connsiteX16" fmla="*/ 860319 w 5962785"/>
              <a:gd name="connsiteY16" fmla="*/ 5832753 h 6858000"/>
              <a:gd name="connsiteX17" fmla="*/ 691686 w 5962785"/>
              <a:gd name="connsiteY17" fmla="*/ 5533581 h 6858000"/>
              <a:gd name="connsiteX18" fmla="*/ 610278 w 5962785"/>
              <a:gd name="connsiteY18" fmla="*/ 5411029 h 6858000"/>
              <a:gd name="connsiteX19" fmla="*/ 238123 w 5962785"/>
              <a:gd name="connsiteY19" fmla="*/ 5046976 h 6858000"/>
              <a:gd name="connsiteX20" fmla="*/ 592833 w 5962785"/>
              <a:gd name="connsiteY20" fmla="*/ 5209177 h 6858000"/>
              <a:gd name="connsiteX21" fmla="*/ 226494 w 5962785"/>
              <a:gd name="connsiteY21" fmla="*/ 4855939 h 6858000"/>
              <a:gd name="connsiteX22" fmla="*/ 49139 w 5962785"/>
              <a:gd name="connsiteY22" fmla="*/ 4726177 h 6858000"/>
              <a:gd name="connsiteX23" fmla="*/ 5527 w 5962785"/>
              <a:gd name="connsiteY23" fmla="*/ 4650483 h 6858000"/>
              <a:gd name="connsiteX24" fmla="*/ 84029 w 5962785"/>
              <a:gd name="connsiteY24" fmla="*/ 4632460 h 6858000"/>
              <a:gd name="connsiteX25" fmla="*/ 325347 w 5962785"/>
              <a:gd name="connsiteY25" fmla="*/ 4661296 h 6858000"/>
              <a:gd name="connsiteX26" fmla="*/ 25879 w 5962785"/>
              <a:gd name="connsiteY26" fmla="*/ 4423401 h 6858000"/>
              <a:gd name="connsiteX27" fmla="*/ 249753 w 5962785"/>
              <a:gd name="connsiteY27" fmla="*/ 4459446 h 6858000"/>
              <a:gd name="connsiteX28" fmla="*/ 313718 w 5962785"/>
              <a:gd name="connsiteY28" fmla="*/ 4365729 h 6858000"/>
              <a:gd name="connsiteX29" fmla="*/ 418386 w 5962785"/>
              <a:gd name="connsiteY29" fmla="*/ 4214341 h 6858000"/>
              <a:gd name="connsiteX30" fmla="*/ 491072 w 5962785"/>
              <a:gd name="connsiteY30" fmla="*/ 4131438 h 6858000"/>
              <a:gd name="connsiteX31" fmla="*/ 520147 w 5962785"/>
              <a:gd name="connsiteY31" fmla="*/ 3864706 h 6858000"/>
              <a:gd name="connsiteX32" fmla="*/ 459090 w 5962785"/>
              <a:gd name="connsiteY32" fmla="*/ 3572743 h 6858000"/>
              <a:gd name="connsiteX33" fmla="*/ 290458 w 5962785"/>
              <a:gd name="connsiteY33" fmla="*/ 3424959 h 6858000"/>
              <a:gd name="connsiteX34" fmla="*/ 339884 w 5962785"/>
              <a:gd name="connsiteY34" fmla="*/ 3259153 h 6858000"/>
              <a:gd name="connsiteX35" fmla="*/ 697501 w 5962785"/>
              <a:gd name="connsiteY35" fmla="*/ 3360078 h 6858000"/>
              <a:gd name="connsiteX36" fmla="*/ 165437 w 5962785"/>
              <a:gd name="connsiteY36" fmla="*/ 2967190 h 6858000"/>
              <a:gd name="connsiteX37" fmla="*/ 255568 w 5962785"/>
              <a:gd name="connsiteY37" fmla="*/ 2949167 h 6858000"/>
              <a:gd name="connsiteX38" fmla="*/ 578296 w 5962785"/>
              <a:gd name="connsiteY38" fmla="*/ 2725691 h 6858000"/>
              <a:gd name="connsiteX39" fmla="*/ 595740 w 5962785"/>
              <a:gd name="connsiteY39" fmla="*/ 2714876 h 6858000"/>
              <a:gd name="connsiteX40" fmla="*/ 650982 w 5962785"/>
              <a:gd name="connsiteY40" fmla="*/ 2574301 h 6858000"/>
              <a:gd name="connsiteX41" fmla="*/ 825429 w 5962785"/>
              <a:gd name="connsiteY41" fmla="*/ 2552674 h 6858000"/>
              <a:gd name="connsiteX42" fmla="*/ 970802 w 5962785"/>
              <a:gd name="connsiteY42" fmla="*/ 2585115 h 6858000"/>
              <a:gd name="connsiteX43" fmla="*/ 1127805 w 5962785"/>
              <a:gd name="connsiteY43" fmla="*/ 2545465 h 6858000"/>
              <a:gd name="connsiteX44" fmla="*/ 1267362 w 5962785"/>
              <a:gd name="connsiteY44" fmla="*/ 2563488 h 6858000"/>
              <a:gd name="connsiteX45" fmla="*/ 1386568 w 5962785"/>
              <a:gd name="connsiteY45" fmla="*/ 2538257 h 6858000"/>
              <a:gd name="connsiteX46" fmla="*/ 1270270 w 5962785"/>
              <a:gd name="connsiteY46" fmla="*/ 2419309 h 6858000"/>
              <a:gd name="connsiteX47" fmla="*/ 1107453 w 5962785"/>
              <a:gd name="connsiteY47" fmla="*/ 2419309 h 6858000"/>
              <a:gd name="connsiteX48" fmla="*/ 991154 w 5962785"/>
              <a:gd name="connsiteY48" fmla="*/ 2343615 h 6858000"/>
              <a:gd name="connsiteX49" fmla="*/ 880671 w 5962785"/>
              <a:gd name="connsiteY49" fmla="*/ 2206645 h 6858000"/>
              <a:gd name="connsiteX50" fmla="*/ 491072 w 5962785"/>
              <a:gd name="connsiteY50" fmla="*/ 1986771 h 6858000"/>
              <a:gd name="connsiteX51" fmla="*/ 421293 w 5962785"/>
              <a:gd name="connsiteY51" fmla="*/ 1903868 h 6858000"/>
              <a:gd name="connsiteX52" fmla="*/ 1531941 w 5962785"/>
              <a:gd name="connsiteY52" fmla="*/ 2224667 h 6858000"/>
              <a:gd name="connsiteX53" fmla="*/ 1188861 w 5962785"/>
              <a:gd name="connsiteY53" fmla="*/ 2091301 h 6858000"/>
              <a:gd name="connsiteX54" fmla="*/ 1421458 w 5962785"/>
              <a:gd name="connsiteY54" fmla="*/ 2116532 h 6858000"/>
              <a:gd name="connsiteX55" fmla="*/ 1549386 w 5962785"/>
              <a:gd name="connsiteY55" fmla="*/ 2026420 h 6858000"/>
              <a:gd name="connsiteX56" fmla="*/ 1549386 w 5962785"/>
              <a:gd name="connsiteY56" fmla="*/ 1997584 h 6858000"/>
              <a:gd name="connsiteX57" fmla="*/ 1453440 w 5962785"/>
              <a:gd name="connsiteY57" fmla="*/ 1914682 h 6858000"/>
              <a:gd name="connsiteX58" fmla="*/ 1398198 w 5962785"/>
              <a:gd name="connsiteY58" fmla="*/ 1860614 h 6858000"/>
              <a:gd name="connsiteX59" fmla="*/ 1247011 w 5962785"/>
              <a:gd name="connsiteY59" fmla="*/ 1665972 h 6858000"/>
              <a:gd name="connsiteX60" fmla="*/ 1354586 w 5962785"/>
              <a:gd name="connsiteY60" fmla="*/ 1644345 h 6858000"/>
              <a:gd name="connsiteX61" fmla="*/ 1395290 w 5962785"/>
              <a:gd name="connsiteY61" fmla="*/ 1604696 h 6858000"/>
              <a:gd name="connsiteX62" fmla="*/ 1366216 w 5962785"/>
              <a:gd name="connsiteY62" fmla="*/ 1547025 h 6858000"/>
              <a:gd name="connsiteX63" fmla="*/ 1031858 w 5962785"/>
              <a:gd name="connsiteY63" fmla="*/ 1370405 h 6858000"/>
              <a:gd name="connsiteX64" fmla="*/ 1005692 w 5962785"/>
              <a:gd name="connsiteY64" fmla="*/ 1233435 h 6858000"/>
              <a:gd name="connsiteX65" fmla="*/ 1069655 w 5962785"/>
              <a:gd name="connsiteY65" fmla="*/ 1211808 h 6858000"/>
              <a:gd name="connsiteX66" fmla="*/ 1142342 w 5962785"/>
              <a:gd name="connsiteY66" fmla="*/ 1222621 h 6858000"/>
              <a:gd name="connsiteX67" fmla="*/ 1084193 w 5962785"/>
              <a:gd name="connsiteY67" fmla="*/ 1114487 h 6858000"/>
              <a:gd name="connsiteX68" fmla="*/ 848689 w 5962785"/>
              <a:gd name="connsiteY68" fmla="*/ 1006353 h 6858000"/>
              <a:gd name="connsiteX69" fmla="*/ 805077 w 5962785"/>
              <a:gd name="connsiteY69" fmla="*/ 948681 h 6858000"/>
              <a:gd name="connsiteX70" fmla="*/ 863226 w 5962785"/>
              <a:gd name="connsiteY70" fmla="*/ 919844 h 6858000"/>
              <a:gd name="connsiteX71" fmla="*/ 906838 w 5962785"/>
              <a:gd name="connsiteY71" fmla="*/ 909031 h 6858000"/>
              <a:gd name="connsiteX72" fmla="*/ 5527 w 5962785"/>
              <a:gd name="connsiteY72" fmla="*/ 458471 h 6858000"/>
              <a:gd name="connsiteX73" fmla="*/ 209049 w 5962785"/>
              <a:gd name="connsiteY73" fmla="*/ 454867 h 6858000"/>
              <a:gd name="connsiteX74" fmla="*/ 409664 w 5962785"/>
              <a:gd name="connsiteY74" fmla="*/ 526956 h 6858000"/>
              <a:gd name="connsiteX75" fmla="*/ 621908 w 5962785"/>
              <a:gd name="connsiteY75" fmla="*/ 516143 h 6858000"/>
              <a:gd name="connsiteX76" fmla="*/ 822522 w 5962785"/>
              <a:gd name="connsiteY76" fmla="*/ 552188 h 6858000"/>
              <a:gd name="connsiteX77" fmla="*/ 996969 w 5962785"/>
              <a:gd name="connsiteY77" fmla="*/ 552188 h 6858000"/>
              <a:gd name="connsiteX78" fmla="*/ 834151 w 5962785"/>
              <a:gd name="connsiteY78" fmla="*/ 498120 h 6858000"/>
              <a:gd name="connsiteX79" fmla="*/ 773095 w 5962785"/>
              <a:gd name="connsiteY79" fmla="*/ 408008 h 6858000"/>
              <a:gd name="connsiteX80" fmla="*/ 793447 w 5962785"/>
              <a:gd name="connsiteY80" fmla="*/ 325106 h 6858000"/>
              <a:gd name="connsiteX81" fmla="*/ 860319 w 5962785"/>
              <a:gd name="connsiteY81" fmla="*/ 350336 h 6858000"/>
              <a:gd name="connsiteX82" fmla="*/ 938820 w 5962785"/>
              <a:gd name="connsiteY82" fmla="*/ 444054 h 6858000"/>
              <a:gd name="connsiteX83" fmla="*/ 956265 w 5962785"/>
              <a:gd name="connsiteY83" fmla="*/ 386381 h 6858000"/>
              <a:gd name="connsiteX84" fmla="*/ 1002784 w 5962785"/>
              <a:gd name="connsiteY84" fmla="*/ 343127 h 6858000"/>
              <a:gd name="connsiteX85" fmla="*/ 1270270 w 5962785"/>
              <a:gd name="connsiteY85" fmla="*/ 364755 h 6858000"/>
              <a:gd name="connsiteX86" fmla="*/ 1092915 w 5962785"/>
              <a:gd name="connsiteY86" fmla="*/ 180926 h 6858000"/>
              <a:gd name="connsiteX87" fmla="*/ 979525 w 5962785"/>
              <a:gd name="connsiteY87" fmla="*/ 152090 h 6858000"/>
              <a:gd name="connsiteX88" fmla="*/ 953358 w 5962785"/>
              <a:gd name="connsiteY88" fmla="*/ 76396 h 6858000"/>
              <a:gd name="connsiteX89" fmla="*/ 1005692 w 5962785"/>
              <a:gd name="connsiteY89" fmla="*/ 58373 h 6858000"/>
              <a:gd name="connsiteX90" fmla="*/ 1267362 w 5962785"/>
              <a:gd name="connsiteY90" fmla="*/ 123254 h 6858000"/>
              <a:gd name="connsiteX91" fmla="*/ 1310975 w 5962785"/>
              <a:gd name="connsiteY91" fmla="*/ 98023 h 6858000"/>
              <a:gd name="connsiteX92" fmla="*/ 1159787 w 5962785"/>
              <a:gd name="connsiteY92" fmla="*/ 435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2EC7C5A-A046-4646-8E03-ED84258C7037}"/>
              </a:ext>
            </a:extLst>
          </p:cNvPr>
          <p:cNvSpPr>
            <a:spLocks noGrp="1"/>
          </p:cNvSpPr>
          <p:nvPr>
            <p:ph type="title"/>
          </p:nvPr>
        </p:nvSpPr>
        <p:spPr>
          <a:xfrm>
            <a:off x="643468" y="643467"/>
            <a:ext cx="4620584" cy="4567137"/>
          </a:xfrm>
        </p:spPr>
        <p:txBody>
          <a:bodyPr vert="horz" lIns="91440" tIns="45720" rIns="91440" bIns="45720" rtlCol="0" anchor="b">
            <a:normAutofit/>
          </a:bodyPr>
          <a:lstStyle/>
          <a:p>
            <a:r>
              <a:rPr lang="en-US" sz="4800" i="1"/>
              <a:t>Giraffe</a:t>
            </a:r>
          </a:p>
        </p:txBody>
      </p:sp>
      <p:pic>
        <p:nvPicPr>
          <p:cNvPr id="25602" name="Picture 2" descr="Giraffe Facts | Save Giraffes Now | The Science of Living Large">
            <a:extLst>
              <a:ext uri="{FF2B5EF4-FFF2-40B4-BE49-F238E27FC236}">
                <a16:creationId xmlns:a16="http://schemas.microsoft.com/office/drawing/2014/main" id="{25774B98-09DE-4919-F337-BDD863E473D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606253" y="1137018"/>
            <a:ext cx="4942280" cy="4583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3693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Freeform: Shape 615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6153" name="Rectangle 6152">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783A4D-75A8-6C54-17D8-546B254A2C2B}"/>
              </a:ext>
            </a:extLst>
          </p:cNvPr>
          <p:cNvSpPr>
            <a:spLocks noGrp="1"/>
          </p:cNvSpPr>
          <p:nvPr>
            <p:ph type="title"/>
          </p:nvPr>
        </p:nvSpPr>
        <p:spPr>
          <a:xfrm>
            <a:off x="838201" y="365125"/>
            <a:ext cx="5251316" cy="1807305"/>
          </a:xfrm>
        </p:spPr>
        <p:txBody>
          <a:bodyPr vert="horz" lIns="91440" tIns="45720" rIns="91440" bIns="45720" rtlCol="0" anchor="ctr">
            <a:normAutofit/>
          </a:bodyPr>
          <a:lstStyle/>
          <a:p>
            <a:r>
              <a:rPr lang="en-US" sz="4000" i="1"/>
              <a:t>The African Penguin</a:t>
            </a:r>
          </a:p>
        </p:txBody>
      </p:sp>
      <p:sp>
        <p:nvSpPr>
          <p:cNvPr id="4" name="Text Placeholder 3">
            <a:extLst>
              <a:ext uri="{FF2B5EF4-FFF2-40B4-BE49-F238E27FC236}">
                <a16:creationId xmlns:a16="http://schemas.microsoft.com/office/drawing/2014/main" id="{6755EFFC-BBEE-E4EE-8886-FBC6411A2C78}"/>
              </a:ext>
            </a:extLst>
          </p:cNvPr>
          <p:cNvSpPr>
            <a:spLocks noGrp="1"/>
          </p:cNvSpPr>
          <p:nvPr>
            <p:ph type="body" sz="half" idx="2"/>
          </p:nvPr>
        </p:nvSpPr>
        <p:spPr>
          <a:xfrm>
            <a:off x="838200" y="2333297"/>
            <a:ext cx="4619621" cy="3843666"/>
          </a:xfrm>
        </p:spPr>
        <p:txBody>
          <a:bodyPr vert="horz" lIns="91440" tIns="45720" rIns="91440" bIns="45720" rtlCol="0">
            <a:normAutofit/>
          </a:bodyPr>
          <a:lstStyle/>
          <a:p>
            <a:pPr indent="-228600">
              <a:buFont typeface="Arial" panose="020B0604020202020204" pitchFamily="34" charset="0"/>
              <a:buChar char="•"/>
            </a:pPr>
            <a:r>
              <a:rPr lang="en-US" sz="2000"/>
              <a:t>There are only 10,000 breeding pairs left of these penguins.  They are also known as the Cape penguin or South African penguin and they only swim in South African waters.  </a:t>
            </a:r>
          </a:p>
        </p:txBody>
      </p:sp>
      <p:pic>
        <p:nvPicPr>
          <p:cNvPr id="6146" name="Picture 2" descr="As African Penguins Go Hungry, a Debate Rages in South Africa: Who Gets the  Fish? | Hakai Magazine">
            <a:extLst>
              <a:ext uri="{FF2B5EF4-FFF2-40B4-BE49-F238E27FC236}">
                <a16:creationId xmlns:a16="http://schemas.microsoft.com/office/drawing/2014/main" id="{676BC6D6-BDE1-3288-B616-1E2590E16D6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4933" r="27030" b="-1"/>
          <a:stretch/>
        </p:blipFill>
        <p:spPr bwMode="auto">
          <a:xfrm>
            <a:off x="6229215" y="33876"/>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1353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31" name="Freeform: Shape 26630">
            <a:extLst>
              <a:ext uri="{FF2B5EF4-FFF2-40B4-BE49-F238E27FC236}">
                <a16:creationId xmlns:a16="http://schemas.microsoft.com/office/drawing/2014/main" id="{13B7BB51-92B8-4089-8DAB-1202A4D1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315111"/>
            <a:ext cx="3021543" cy="1435442"/>
          </a:xfrm>
          <a:custGeom>
            <a:avLst/>
            <a:gdLst/>
            <a:ahLst/>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endParaRPr lang="en-US"/>
          </a:p>
        </p:txBody>
      </p:sp>
      <p:sp useBgFill="1">
        <p:nvSpPr>
          <p:cNvPr id="26633" name="Rectangle 26632">
            <a:extLst>
              <a:ext uri="{FF2B5EF4-FFF2-40B4-BE49-F238E27FC236}">
                <a16:creationId xmlns:a16="http://schemas.microsoft.com/office/drawing/2014/main" id="{94C5663A-0CE3-4AEE-B47E-FB68D9EBFE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831749-B73C-4BCE-B2E3-079E36207011}"/>
              </a:ext>
            </a:extLst>
          </p:cNvPr>
          <p:cNvSpPr>
            <a:spLocks noGrp="1"/>
          </p:cNvSpPr>
          <p:nvPr>
            <p:ph type="title"/>
          </p:nvPr>
        </p:nvSpPr>
        <p:spPr>
          <a:xfrm>
            <a:off x="838201" y="365125"/>
            <a:ext cx="3816095" cy="1807305"/>
          </a:xfrm>
        </p:spPr>
        <p:txBody>
          <a:bodyPr vert="horz" lIns="91440" tIns="45720" rIns="91440" bIns="45720" rtlCol="0" anchor="ctr">
            <a:normAutofit/>
          </a:bodyPr>
          <a:lstStyle/>
          <a:p>
            <a:r>
              <a:rPr lang="en-US" i="1"/>
              <a:t>Plants</a:t>
            </a:r>
          </a:p>
        </p:txBody>
      </p:sp>
      <p:sp>
        <p:nvSpPr>
          <p:cNvPr id="3" name="Content Placeholder 2">
            <a:extLst>
              <a:ext uri="{FF2B5EF4-FFF2-40B4-BE49-F238E27FC236}">
                <a16:creationId xmlns:a16="http://schemas.microsoft.com/office/drawing/2014/main" id="{676944CE-19D5-42AB-9585-173E364E3759}"/>
              </a:ext>
            </a:extLst>
          </p:cNvPr>
          <p:cNvSpPr>
            <a:spLocks noGrp="1"/>
          </p:cNvSpPr>
          <p:nvPr>
            <p:ph sz="half" idx="1"/>
          </p:nvPr>
        </p:nvSpPr>
        <p:spPr>
          <a:xfrm>
            <a:off x="838201" y="2333297"/>
            <a:ext cx="3816096" cy="3843666"/>
          </a:xfrm>
        </p:spPr>
        <p:txBody>
          <a:bodyPr vert="horz" lIns="91440" tIns="45720" rIns="91440" bIns="45720" rtlCol="0">
            <a:normAutofit/>
          </a:bodyPr>
          <a:lstStyle/>
          <a:p>
            <a:r>
              <a:rPr lang="en-US" sz="2000"/>
              <a:t>Flaming katy</a:t>
            </a:r>
          </a:p>
          <a:p>
            <a:r>
              <a:rPr lang="en-US" sz="2000"/>
              <a:t>Wild banana</a:t>
            </a:r>
          </a:p>
          <a:p>
            <a:r>
              <a:rPr lang="en-US" sz="2000"/>
              <a:t>Common lantana</a:t>
            </a:r>
          </a:p>
          <a:p>
            <a:r>
              <a:rPr lang="en-US" sz="2000"/>
              <a:t>African spear</a:t>
            </a:r>
          </a:p>
          <a:p>
            <a:endParaRPr lang="en-US" sz="2000"/>
          </a:p>
          <a:p>
            <a:endParaRPr lang="en-US" sz="2000"/>
          </a:p>
        </p:txBody>
      </p:sp>
      <p:pic>
        <p:nvPicPr>
          <p:cNvPr id="26626" name="Picture 2" descr="Flaming Katy Kalanchoe - How To Grow Flaming Katy Plants">
            <a:extLst>
              <a:ext uri="{FF2B5EF4-FFF2-40B4-BE49-F238E27FC236}">
                <a16:creationId xmlns:a16="http://schemas.microsoft.com/office/drawing/2014/main" id="{C5041D87-066C-D8F6-D515-8C86152538EC}"/>
              </a:ext>
            </a:extLst>
          </p:cNvPr>
          <p:cNvPicPr>
            <a:picLocks noGrp="1" noChangeAspect="1" noChangeArrowheads="1"/>
          </p:cNvPicPr>
          <p:nvPr>
            <p:ph sz="half" idx="2"/>
          </p:nvPr>
        </p:nvPicPr>
        <p:blipFill rotWithShape="1">
          <a:blip r:embed="rId2">
            <a:extLst>
              <a:ext uri="{28A0092B-C50C-407E-A947-70E740481C1C}">
                <a14:useLocalDpi xmlns:a14="http://schemas.microsoft.com/office/drawing/2010/main" val="0"/>
              </a:ext>
            </a:extLst>
          </a:blip>
          <a:srcRect l="11168" r="7113"/>
          <a:stretch/>
        </p:blipFill>
        <p:spPr bwMode="auto">
          <a:xfrm>
            <a:off x="4726728" y="10"/>
            <a:ext cx="7472381" cy="6857990"/>
          </a:xfrm>
          <a:custGeom>
            <a:avLst/>
            <a:gdLst/>
            <a:ahLst/>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27678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92229-18E0-4837-9676-9817E592F7CE}"/>
              </a:ext>
            </a:extLst>
          </p:cNvPr>
          <p:cNvSpPr>
            <a:spLocks noGrp="1"/>
          </p:cNvSpPr>
          <p:nvPr>
            <p:ph type="title"/>
          </p:nvPr>
        </p:nvSpPr>
        <p:spPr/>
        <p:txBody>
          <a:bodyPr/>
          <a:lstStyle/>
          <a:p>
            <a:r>
              <a:rPr lang="en-US" dirty="0"/>
              <a:t>Early History</a:t>
            </a:r>
          </a:p>
        </p:txBody>
      </p:sp>
      <p:sp>
        <p:nvSpPr>
          <p:cNvPr id="3" name="Content Placeholder 2">
            <a:extLst>
              <a:ext uri="{FF2B5EF4-FFF2-40B4-BE49-F238E27FC236}">
                <a16:creationId xmlns:a16="http://schemas.microsoft.com/office/drawing/2014/main" id="{28B233DD-C2D6-4AFA-BEAB-725529019072}"/>
              </a:ext>
            </a:extLst>
          </p:cNvPr>
          <p:cNvSpPr>
            <a:spLocks noGrp="1"/>
          </p:cNvSpPr>
          <p:nvPr>
            <p:ph sz="half" idx="1"/>
          </p:nvPr>
        </p:nvSpPr>
        <p:spPr/>
        <p:txBody>
          <a:bodyPr>
            <a:normAutofit fontScale="92500" lnSpcReduction="20000"/>
          </a:bodyPr>
          <a:lstStyle/>
          <a:p>
            <a:pPr marL="0" indent="0">
              <a:buNone/>
            </a:pPr>
            <a:r>
              <a:rPr lang="en-US" dirty="0"/>
              <a:t>The San people lived here as hunter gatherers.  They started to live in larger tribes and these tribes became known as the Khoikhoi people. </a:t>
            </a:r>
          </a:p>
          <a:p>
            <a:pPr marL="0" indent="0">
              <a:buNone/>
            </a:pPr>
            <a:r>
              <a:rPr lang="en-US" dirty="0"/>
              <a:t>Bantu tribes migrated to the area, even today Bantu language is spoken all over South Africa.  They brought them in with iron and farming.</a:t>
            </a:r>
          </a:p>
          <a:p>
            <a:pPr marL="0" indent="0">
              <a:buNone/>
            </a:pPr>
            <a:endParaRPr lang="en-US" dirty="0"/>
          </a:p>
        </p:txBody>
      </p:sp>
      <p:sp>
        <p:nvSpPr>
          <p:cNvPr id="4" name="Content Placeholder 3">
            <a:extLst>
              <a:ext uri="{FF2B5EF4-FFF2-40B4-BE49-F238E27FC236}">
                <a16:creationId xmlns:a16="http://schemas.microsoft.com/office/drawing/2014/main" id="{3D051D6B-6ADB-4798-BF05-F06876DC7D94}"/>
              </a:ext>
            </a:extLst>
          </p:cNvPr>
          <p:cNvSpPr>
            <a:spLocks noGrp="1"/>
          </p:cNvSpPr>
          <p:nvPr>
            <p:ph sz="half" idx="2"/>
          </p:nvPr>
        </p:nvSpPr>
        <p:spPr/>
        <p:txBody>
          <a:bodyPr>
            <a:normAutofit fontScale="92500" lnSpcReduction="20000"/>
          </a:bodyPr>
          <a:lstStyle/>
          <a:p>
            <a:r>
              <a:rPr lang="en-US" dirty="0"/>
              <a:t>Bartolomeu Dias sailed around the southern tip of Africa and names his landing place “Cape of Storms”.  1488.</a:t>
            </a:r>
          </a:p>
          <a:p>
            <a:r>
              <a:rPr lang="en-US" dirty="0"/>
              <a:t>A few years later, </a:t>
            </a:r>
            <a:r>
              <a:rPr lang="en-US" dirty="0" err="1"/>
              <a:t>Vaco</a:t>
            </a:r>
            <a:r>
              <a:rPr lang="en-US" dirty="0"/>
              <a:t> da Gama sails around the bottom of South Africa. </a:t>
            </a:r>
          </a:p>
          <a:p>
            <a:pPr marL="0" indent="0">
              <a:buNone/>
            </a:pPr>
            <a:endParaRPr lang="en-US" dirty="0"/>
          </a:p>
        </p:txBody>
      </p:sp>
    </p:spTree>
    <p:extLst>
      <p:ext uri="{BB962C8B-B14F-4D97-AF65-F5344CB8AC3E}">
        <p14:creationId xmlns:p14="http://schemas.microsoft.com/office/powerpoint/2010/main" val="28796028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82F8A-4315-3D72-64DF-7F979E1A732A}"/>
              </a:ext>
            </a:extLst>
          </p:cNvPr>
          <p:cNvSpPr>
            <a:spLocks noGrp="1"/>
          </p:cNvSpPr>
          <p:nvPr>
            <p:ph type="title"/>
          </p:nvPr>
        </p:nvSpPr>
        <p:spPr/>
        <p:txBody>
          <a:bodyPr/>
          <a:lstStyle/>
          <a:p>
            <a:r>
              <a:rPr lang="en-US" dirty="0"/>
              <a:t>The Dutch</a:t>
            </a:r>
          </a:p>
        </p:txBody>
      </p:sp>
      <p:sp>
        <p:nvSpPr>
          <p:cNvPr id="3" name="Content Placeholder 2">
            <a:extLst>
              <a:ext uri="{FF2B5EF4-FFF2-40B4-BE49-F238E27FC236}">
                <a16:creationId xmlns:a16="http://schemas.microsoft.com/office/drawing/2014/main" id="{484CA6C6-CAFA-A184-84AE-2C9E6DABFFB3}"/>
              </a:ext>
            </a:extLst>
          </p:cNvPr>
          <p:cNvSpPr>
            <a:spLocks noGrp="1"/>
          </p:cNvSpPr>
          <p:nvPr>
            <p:ph sz="half" idx="1"/>
          </p:nvPr>
        </p:nvSpPr>
        <p:spPr/>
        <p:txBody>
          <a:bodyPr/>
          <a:lstStyle/>
          <a:p>
            <a:r>
              <a:rPr lang="en-US" dirty="0"/>
              <a:t>The Dutch East India Company established the Dutch Cape Colony in 1652.  100 years later, the British take over Cape Colony after the Battle of Muizenberg</a:t>
            </a:r>
          </a:p>
        </p:txBody>
      </p:sp>
      <p:sp>
        <p:nvSpPr>
          <p:cNvPr id="4" name="Content Placeholder 3">
            <a:extLst>
              <a:ext uri="{FF2B5EF4-FFF2-40B4-BE49-F238E27FC236}">
                <a16:creationId xmlns:a16="http://schemas.microsoft.com/office/drawing/2014/main" id="{B9012BDC-531E-2EBC-F713-118D460906CA}"/>
              </a:ext>
            </a:extLst>
          </p:cNvPr>
          <p:cNvSpPr>
            <a:spLocks noGrp="1"/>
          </p:cNvSpPr>
          <p:nvPr>
            <p:ph sz="half" idx="2"/>
          </p:nvPr>
        </p:nvSpPr>
        <p:spPr/>
        <p:txBody>
          <a:bodyPr/>
          <a:lstStyle/>
          <a:p>
            <a:endParaRPr lang="en-US" dirty="0"/>
          </a:p>
        </p:txBody>
      </p:sp>
    </p:spTree>
    <p:extLst>
      <p:ext uri="{BB962C8B-B14F-4D97-AF65-F5344CB8AC3E}">
        <p14:creationId xmlns:p14="http://schemas.microsoft.com/office/powerpoint/2010/main" val="39160566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38213-49C4-EDB0-3F7C-AF9F8DE1751A}"/>
              </a:ext>
            </a:extLst>
          </p:cNvPr>
          <p:cNvSpPr>
            <a:spLocks noGrp="1"/>
          </p:cNvSpPr>
          <p:nvPr>
            <p:ph type="title"/>
          </p:nvPr>
        </p:nvSpPr>
        <p:spPr/>
        <p:txBody>
          <a:bodyPr/>
          <a:lstStyle/>
          <a:p>
            <a:r>
              <a:rPr lang="en-US" dirty="0"/>
              <a:t>Battle of Muizenberg</a:t>
            </a:r>
          </a:p>
        </p:txBody>
      </p:sp>
      <p:sp>
        <p:nvSpPr>
          <p:cNvPr id="3" name="Content Placeholder 2">
            <a:extLst>
              <a:ext uri="{FF2B5EF4-FFF2-40B4-BE49-F238E27FC236}">
                <a16:creationId xmlns:a16="http://schemas.microsoft.com/office/drawing/2014/main" id="{CF0F2BC5-8036-5F42-D28C-A41C0E456C42}"/>
              </a:ext>
            </a:extLst>
          </p:cNvPr>
          <p:cNvSpPr>
            <a:spLocks noGrp="1"/>
          </p:cNvSpPr>
          <p:nvPr>
            <p:ph sz="half" idx="1"/>
          </p:nvPr>
        </p:nvSpPr>
        <p:spPr/>
        <p:txBody>
          <a:bodyPr>
            <a:normAutofit fontScale="77500" lnSpcReduction="20000"/>
          </a:bodyPr>
          <a:lstStyle/>
          <a:p>
            <a:pPr lvl="1"/>
            <a:r>
              <a:rPr lang="en-US" dirty="0"/>
              <a:t>The harbor of Cape Colony was a critical resting point for trade ships heading to the far east, via the East India Company.  The Dutch didn’t mind the English ships stopping because the two countries weren’t at odds. </a:t>
            </a:r>
          </a:p>
          <a:p>
            <a:pPr lvl="1"/>
            <a:r>
              <a:rPr lang="en-US" dirty="0"/>
              <a:t>In the 1700s, the French invaded Holland.  That meant the French controlled Holland and all of it’s possessions, even the Cape settlement in South Africa.</a:t>
            </a:r>
          </a:p>
          <a:p>
            <a:endParaRPr lang="en-US" dirty="0"/>
          </a:p>
        </p:txBody>
      </p:sp>
      <p:sp>
        <p:nvSpPr>
          <p:cNvPr id="4" name="Content Placeholder 3">
            <a:extLst>
              <a:ext uri="{FF2B5EF4-FFF2-40B4-BE49-F238E27FC236}">
                <a16:creationId xmlns:a16="http://schemas.microsoft.com/office/drawing/2014/main" id="{929F98F3-96CB-7589-43BC-B480C2A3ECAA}"/>
              </a:ext>
            </a:extLst>
          </p:cNvPr>
          <p:cNvSpPr>
            <a:spLocks noGrp="1"/>
          </p:cNvSpPr>
          <p:nvPr>
            <p:ph sz="half" idx="2"/>
          </p:nvPr>
        </p:nvSpPr>
        <p:spPr/>
        <p:txBody>
          <a:bodyPr>
            <a:normAutofit fontScale="77500" lnSpcReduction="20000"/>
          </a:bodyPr>
          <a:lstStyle/>
          <a:p>
            <a:r>
              <a:rPr lang="en-US" dirty="0"/>
              <a:t>The British and the French weren’t exactly friends in the mid 1700s, so the British and the East India Company took action. </a:t>
            </a:r>
          </a:p>
          <a:p>
            <a:r>
              <a:rPr lang="en-US" dirty="0"/>
              <a:t>The British marched all the way to Muizenberg and the Dutch didn’t hold control.  The original goal of the British was to just make sure the French didn’t claim their new property, but they ended up taking  over and now the area is more English-speaking, but it could have been French.</a:t>
            </a:r>
          </a:p>
        </p:txBody>
      </p:sp>
    </p:spTree>
    <p:extLst>
      <p:ext uri="{BB962C8B-B14F-4D97-AF65-F5344CB8AC3E}">
        <p14:creationId xmlns:p14="http://schemas.microsoft.com/office/powerpoint/2010/main" val="3156089190"/>
      </p:ext>
    </p:extLst>
  </p:cSld>
  <p:clrMapOvr>
    <a:masterClrMapping/>
  </p:clrMapOvr>
</p:sld>
</file>

<file path=ppt/theme/theme1.xml><?xml version="1.0" encoding="utf-8"?>
<a:theme xmlns:a="http://schemas.openxmlformats.org/drawingml/2006/main" name="BrushVTI">
  <a:themeElements>
    <a:clrScheme name="AnalogousFromRegularSeed_2SEEDS">
      <a:dk1>
        <a:srgbClr val="000000"/>
      </a:dk1>
      <a:lt1>
        <a:srgbClr val="FFFFFF"/>
      </a:lt1>
      <a:dk2>
        <a:srgbClr val="32231C"/>
      </a:dk2>
      <a:lt2>
        <a:srgbClr val="F3F0F0"/>
      </a:lt2>
      <a:accent1>
        <a:srgbClr val="14B2B5"/>
      </a:accent1>
      <a:accent2>
        <a:srgbClr val="20B579"/>
      </a:accent2>
      <a:accent3>
        <a:srgbClr val="2995E7"/>
      </a:accent3>
      <a:accent4>
        <a:srgbClr val="D5173A"/>
      </a:accent4>
      <a:accent5>
        <a:srgbClr val="E75529"/>
      </a:accent5>
      <a:accent6>
        <a:srgbClr val="D59217"/>
      </a:accent6>
      <a:hlink>
        <a:srgbClr val="C14745"/>
      </a:hlink>
      <a:folHlink>
        <a:srgbClr val="7F7F7F"/>
      </a:folHlink>
    </a:clrScheme>
    <a:fontScheme name="Custom 3">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VTI" id="{7102FA3A-9D7B-4497-8C4B-FB535AAFDE06}" vid="{C6D41F62-6FAB-440A-BEC7-CB7BF190811F}"/>
    </a:ext>
  </a:extLst>
</a:theme>
</file>

<file path=docProps/app.xml><?xml version="1.0" encoding="utf-8"?>
<Properties xmlns="http://schemas.openxmlformats.org/officeDocument/2006/extended-properties" xmlns:vt="http://schemas.openxmlformats.org/officeDocument/2006/docPropsVTypes">
  <TotalTime>5403</TotalTime>
  <Words>4819</Words>
  <Application>Microsoft Office PowerPoint</Application>
  <PresentationFormat>Widescreen</PresentationFormat>
  <Paragraphs>505</Paragraphs>
  <Slides>150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150</vt:i4>
      </vt:variant>
    </vt:vector>
  </HeadingPairs>
  <TitlesOfParts>
    <vt:vector size="153" baseType="lpstr">
      <vt:lpstr>Arial</vt:lpstr>
      <vt:lpstr>Century Gothic</vt:lpstr>
      <vt:lpstr>BrushVTI</vt:lpstr>
      <vt:lpstr>Southern Africa</vt:lpstr>
      <vt:lpstr>Botswana</vt:lpstr>
      <vt:lpstr>Main Facts</vt:lpstr>
      <vt:lpstr>Country on Map</vt:lpstr>
      <vt:lpstr>Country Geography</vt:lpstr>
      <vt:lpstr>Okavango Delta</vt:lpstr>
      <vt:lpstr>Boteti River</vt:lpstr>
      <vt:lpstr>Kalahari Desert</vt:lpstr>
      <vt:lpstr>Climate and Weather</vt:lpstr>
      <vt:lpstr>Animals</vt:lpstr>
      <vt:lpstr>Elephants</vt:lpstr>
      <vt:lpstr>Plants</vt:lpstr>
      <vt:lpstr>Early Peoples</vt:lpstr>
      <vt:lpstr>Europeans</vt:lpstr>
      <vt:lpstr>Fighting</vt:lpstr>
      <vt:lpstr>The African Council</vt:lpstr>
      <vt:lpstr>Apartheid</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Eswatini (Swaziland)</vt:lpstr>
      <vt:lpstr>Main Facts</vt:lpstr>
      <vt:lpstr>Country on Map</vt:lpstr>
      <vt:lpstr>Country Geography</vt:lpstr>
      <vt:lpstr>Sibebe Rock</vt:lpstr>
      <vt:lpstr>Ngwenya Mine</vt:lpstr>
      <vt:lpstr>Climate and Weather</vt:lpstr>
      <vt:lpstr>Animals</vt:lpstr>
      <vt:lpstr>Lion</vt:lpstr>
      <vt:lpstr>Plants</vt:lpstr>
      <vt:lpstr>History</vt:lpstr>
      <vt:lpstr>King Sobhuza II</vt:lpstr>
      <vt:lpstr>The People Want Democracy</vt:lpstr>
      <vt:lpstr>Government</vt:lpstr>
      <vt:lpstr>Currency</vt:lpstr>
      <vt:lpstr>Religion</vt:lpstr>
      <vt:lpstr>People of Note</vt:lpstr>
      <vt:lpstr>Day to Day Life</vt:lpstr>
      <vt:lpstr>Fashion</vt:lpstr>
      <vt:lpstr>Sports</vt:lpstr>
      <vt:lpstr>Food</vt:lpstr>
      <vt:lpstr>Music</vt:lpstr>
      <vt:lpstr>Art</vt:lpstr>
      <vt:lpstr>Literature</vt:lpstr>
      <vt:lpstr>Homes</vt:lpstr>
      <vt:lpstr>Festivals and Holidays</vt:lpstr>
      <vt:lpstr>Current Events</vt:lpstr>
      <vt:lpstr>Lesotho</vt:lpstr>
      <vt:lpstr>Main Facts</vt:lpstr>
      <vt:lpstr>Country on Map</vt:lpstr>
      <vt:lpstr>Lesothosaurus</vt:lpstr>
      <vt:lpstr>Country Geography</vt:lpstr>
      <vt:lpstr>Sani Pass</vt:lpstr>
      <vt:lpstr>Climate and Weather</vt:lpstr>
      <vt:lpstr>Animals</vt:lpstr>
      <vt:lpstr>Cape Porcupine</vt:lpstr>
      <vt:lpstr>Plants</vt:lpstr>
      <vt:lpstr>Origins</vt:lpstr>
      <vt:lpstr>Europe </vt:lpstr>
      <vt:lpstr>Political Unrest</vt:lpstr>
      <vt:lpstr>Government</vt:lpstr>
      <vt:lpstr>Currency</vt:lpstr>
      <vt:lpstr>Religion</vt:lpstr>
      <vt:lpstr>People of Note</vt:lpstr>
      <vt:lpstr>Customs</vt:lpstr>
      <vt:lpstr>Fashion</vt:lpstr>
      <vt:lpstr>Sports</vt:lpstr>
      <vt:lpstr>Food</vt:lpstr>
      <vt:lpstr>Music</vt:lpstr>
      <vt:lpstr>Art</vt:lpstr>
      <vt:lpstr>Literature</vt:lpstr>
      <vt:lpstr>Homes</vt:lpstr>
      <vt:lpstr>Festivals and Holidays</vt:lpstr>
      <vt:lpstr>Current Events</vt:lpstr>
      <vt:lpstr>South Africa</vt:lpstr>
      <vt:lpstr>Main Facts</vt:lpstr>
      <vt:lpstr>Country on Map</vt:lpstr>
      <vt:lpstr>Country Geography</vt:lpstr>
      <vt:lpstr>Cathedral Peak</vt:lpstr>
      <vt:lpstr>Rovos Rail</vt:lpstr>
      <vt:lpstr>Climate and Weather</vt:lpstr>
      <vt:lpstr>Animals</vt:lpstr>
      <vt:lpstr>Giraffe</vt:lpstr>
      <vt:lpstr>The African Penguin</vt:lpstr>
      <vt:lpstr>Plants</vt:lpstr>
      <vt:lpstr>Early History</vt:lpstr>
      <vt:lpstr>The Dutch</vt:lpstr>
      <vt:lpstr>Battle of Muizenberg</vt:lpstr>
      <vt:lpstr>The March of the Battle of Muizenberg</vt:lpstr>
      <vt:lpstr>Flip-Flop The Leaders Around.</vt:lpstr>
      <vt:lpstr>Zulu Kingdom</vt:lpstr>
      <vt:lpstr>Beginning of the Boers Wars</vt:lpstr>
      <vt:lpstr>Diamonds</vt:lpstr>
      <vt:lpstr>Gold</vt:lpstr>
      <vt:lpstr>Let’s All Come Together?</vt:lpstr>
      <vt:lpstr>Quick Fire, Early 1900s!</vt:lpstr>
      <vt:lpstr>Apartheid</vt:lpstr>
      <vt:lpstr>The Soweto Uprising. </vt:lpstr>
      <vt:lpstr>The End Of What Shouldn’t Have Started</vt:lpstr>
      <vt:lpstr>After Apartheid</vt:lpstr>
      <vt:lpstr>Government</vt:lpstr>
      <vt:lpstr>Currency</vt:lpstr>
      <vt:lpstr>Religion</vt:lpstr>
      <vt:lpstr>Advancements</vt:lpstr>
      <vt:lpstr>People of Note</vt:lpstr>
      <vt:lpstr>Customs</vt:lpstr>
      <vt:lpstr>Fashion</vt:lpstr>
      <vt:lpstr>Sports</vt:lpstr>
      <vt:lpstr>Food</vt:lpstr>
      <vt:lpstr>Music</vt:lpstr>
      <vt:lpstr>Art</vt:lpstr>
      <vt:lpstr>Literature</vt:lpstr>
      <vt:lpstr>Homes</vt:lpstr>
      <vt:lpstr>Festivals and Holidays</vt:lpstr>
      <vt:lpstr>Current Events</vt:lpstr>
      <vt:lpstr>Namibia</vt:lpstr>
      <vt:lpstr>Main Facts</vt:lpstr>
      <vt:lpstr>Country on Map</vt:lpstr>
      <vt:lpstr>Country Geography</vt:lpstr>
      <vt:lpstr>Climate and Weather</vt:lpstr>
      <vt:lpstr>Animals</vt:lpstr>
      <vt:lpstr>Animal Name</vt:lpstr>
      <vt:lpstr>Plants</vt:lpstr>
      <vt:lpstr>First History</vt:lpstr>
      <vt:lpstr>South Africa</vt:lpstr>
      <vt:lpstr>Government</vt:lpstr>
      <vt:lpstr>Currency</vt:lpstr>
      <vt:lpstr>Religion</vt:lpstr>
      <vt:lpstr>People of Note</vt:lpstr>
      <vt:lpstr>Etiquette</vt:lpstr>
      <vt:lpstr>Fashion</vt:lpstr>
      <vt:lpstr>Sports</vt:lpstr>
      <vt:lpstr>Food</vt:lpstr>
      <vt:lpstr>Music</vt:lpstr>
      <vt:lpstr>Art</vt:lpstr>
      <vt:lpstr>Literature</vt:lpstr>
      <vt:lpstr>Homes</vt:lpstr>
      <vt:lpstr>Festivals and Holidays</vt:lpstr>
      <vt:lpstr>Current Events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Southern Africa</dc:title>
  <dc:creator>Kristin Parrish</dc:creator>
  <cp:lastModifiedBy>Kristin Parrish</cp:lastModifiedBy>
  <cp:revision>17</cp:revision>
  <dcterms:created xsi:type="dcterms:W3CDTF">2020-11-14T21:25:51Z</dcterms:created>
  <dcterms:modified xsi:type="dcterms:W3CDTF">2023-06-25T19:00:32Z</dcterms:modified>
</cp:coreProperties>
</file>