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3.jpg" ContentType="image/gif"/>
  <Override PartName="/ppt/media/image62.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319" r:id="rId5"/>
    <p:sldId id="316" r:id="rId6"/>
    <p:sldId id="261" r:id="rId7"/>
    <p:sldId id="320" r:id="rId8"/>
    <p:sldId id="263" r:id="rId9"/>
    <p:sldId id="262" r:id="rId10"/>
    <p:sldId id="264" r:id="rId11"/>
    <p:sldId id="265" r:id="rId12"/>
    <p:sldId id="266" r:id="rId13"/>
    <p:sldId id="705" r:id="rId14"/>
    <p:sldId id="706" r:id="rId15"/>
    <p:sldId id="283" r:id="rId16"/>
    <p:sldId id="426" r:id="rId17"/>
    <p:sldId id="427" r:id="rId18"/>
    <p:sldId id="276" r:id="rId19"/>
    <p:sldId id="277" r:id="rId20"/>
    <p:sldId id="278" r:id="rId21"/>
    <p:sldId id="358" r:id="rId22"/>
    <p:sldId id="268" r:id="rId23"/>
    <p:sldId id="272" r:id="rId24"/>
    <p:sldId id="273" r:id="rId25"/>
    <p:sldId id="356" r:id="rId26"/>
    <p:sldId id="274" r:id="rId27"/>
    <p:sldId id="357" r:id="rId28"/>
    <p:sldId id="269" r:id="rId29"/>
    <p:sldId id="286" r:id="rId30"/>
    <p:sldId id="288" r:id="rId31"/>
    <p:sldId id="429" r:id="rId32"/>
    <p:sldId id="289" r:id="rId33"/>
    <p:sldId id="361" r:id="rId34"/>
    <p:sldId id="290" r:id="rId35"/>
    <p:sldId id="291" r:id="rId36"/>
    <p:sldId id="292" r:id="rId37"/>
    <p:sldId id="317" r:id="rId38"/>
    <p:sldId id="294" r:id="rId39"/>
    <p:sldId id="295" r:id="rId40"/>
    <p:sldId id="315" r:id="rId41"/>
    <p:sldId id="296" r:id="rId42"/>
    <p:sldId id="318" r:id="rId43"/>
    <p:sldId id="297" r:id="rId44"/>
    <p:sldId id="707" r:id="rId45"/>
    <p:sldId id="323" r:id="rId46"/>
    <p:sldId id="324" r:id="rId47"/>
    <p:sldId id="431" r:id="rId48"/>
    <p:sldId id="432" r:id="rId49"/>
    <p:sldId id="303" r:id="rId50"/>
    <p:sldId id="304" r:id="rId51"/>
    <p:sldId id="305" r:id="rId52"/>
    <p:sldId id="306" r:id="rId53"/>
    <p:sldId id="307" r:id="rId54"/>
    <p:sldId id="308" r:id="rId55"/>
    <p:sldId id="359" r:id="rId56"/>
    <p:sldId id="309" r:id="rId57"/>
    <p:sldId id="310" r:id="rId58"/>
    <p:sldId id="311" r:id="rId59"/>
    <p:sldId id="360" r:id="rId60"/>
    <p:sldId id="325" r:id="rId61"/>
    <p:sldId id="326" r:id="rId62"/>
    <p:sldId id="362" r:id="rId63"/>
    <p:sldId id="327" r:id="rId64"/>
    <p:sldId id="329" r:id="rId65"/>
    <p:sldId id="330" r:id="rId66"/>
    <p:sldId id="331" r:id="rId67"/>
    <p:sldId id="333" r:id="rId68"/>
    <p:sldId id="708" r:id="rId69"/>
    <p:sldId id="338" r:id="rId70"/>
    <p:sldId id="346" r:id="rId71"/>
    <p:sldId id="434" r:id="rId72"/>
    <p:sldId id="435" r:id="rId73"/>
    <p:sldId id="344" r:id="rId74"/>
    <p:sldId id="345" r:id="rId75"/>
    <p:sldId id="347" r:id="rId76"/>
    <p:sldId id="348" r:id="rId77"/>
    <p:sldId id="349" r:id="rId78"/>
    <p:sldId id="364" r:id="rId79"/>
    <p:sldId id="350" r:id="rId80"/>
    <p:sldId id="363" r:id="rId81"/>
    <p:sldId id="352" r:id="rId82"/>
    <p:sldId id="365" r:id="rId83"/>
    <p:sldId id="375" r:id="rId84"/>
    <p:sldId id="372" r:id="rId85"/>
    <p:sldId id="383" r:id="rId86"/>
    <p:sldId id="385" r:id="rId87"/>
    <p:sldId id="374" r:id="rId88"/>
    <p:sldId id="384" r:id="rId89"/>
    <p:sldId id="386" r:id="rId90"/>
    <p:sldId id="373" r:id="rId91"/>
    <p:sldId id="366" r:id="rId92"/>
    <p:sldId id="709" r:id="rId93"/>
    <p:sldId id="710" r:id="rId94"/>
    <p:sldId id="438" r:id="rId95"/>
    <p:sldId id="439" r:id="rId96"/>
    <p:sldId id="376" r:id="rId97"/>
    <p:sldId id="377" r:id="rId98"/>
    <p:sldId id="378" r:id="rId99"/>
    <p:sldId id="379" r:id="rId100"/>
    <p:sldId id="380" r:id="rId101"/>
    <p:sldId id="381" r:id="rId102"/>
    <p:sldId id="382" r:id="rId103"/>
    <p:sldId id="388" r:id="rId104"/>
    <p:sldId id="389" r:id="rId105"/>
    <p:sldId id="259" r:id="rId106"/>
    <p:sldId id="390" r:id="rId107"/>
    <p:sldId id="409" r:id="rId108"/>
    <p:sldId id="410" r:id="rId109"/>
    <p:sldId id="391" r:id="rId110"/>
    <p:sldId id="393" r:id="rId111"/>
    <p:sldId id="394" r:id="rId112"/>
    <p:sldId id="411" r:id="rId113"/>
    <p:sldId id="395" r:id="rId114"/>
    <p:sldId id="396" r:id="rId115"/>
    <p:sldId id="711" r:id="rId116"/>
    <p:sldId id="436" r:id="rId117"/>
    <p:sldId id="437" r:id="rId118"/>
    <p:sldId id="397" r:id="rId119"/>
    <p:sldId id="398" r:id="rId120"/>
    <p:sldId id="399" r:id="rId121"/>
    <p:sldId id="400" r:id="rId122"/>
    <p:sldId id="401" r:id="rId123"/>
    <p:sldId id="271" r:id="rId124"/>
    <p:sldId id="402" r:id="rId125"/>
    <p:sldId id="403" r:id="rId126"/>
    <p:sldId id="404" r:id="rId127"/>
    <p:sldId id="405" r:id="rId128"/>
    <p:sldId id="440" r:id="rId129"/>
    <p:sldId id="441" r:id="rId130"/>
    <p:sldId id="442" r:id="rId131"/>
    <p:sldId id="443" r:id="rId132"/>
    <p:sldId id="648" r:id="rId133"/>
    <p:sldId id="444" r:id="rId134"/>
    <p:sldId id="445" r:id="rId135"/>
    <p:sldId id="446" r:id="rId136"/>
    <p:sldId id="447" r:id="rId137"/>
    <p:sldId id="448" r:id="rId138"/>
    <p:sldId id="649" r:id="rId139"/>
    <p:sldId id="650" r:id="rId140"/>
    <p:sldId id="712" r:id="rId141"/>
    <p:sldId id="656" r:id="rId142"/>
    <p:sldId id="449" r:id="rId143"/>
    <p:sldId id="450" r:id="rId144"/>
    <p:sldId id="451" r:id="rId145"/>
    <p:sldId id="452" r:id="rId146"/>
    <p:sldId id="453" r:id="rId147"/>
    <p:sldId id="454" r:id="rId148"/>
    <p:sldId id="455" r:id="rId149"/>
    <p:sldId id="456" r:id="rId150"/>
    <p:sldId id="457" r:id="rId151"/>
    <p:sldId id="458" r:id="rId152"/>
    <p:sldId id="459" r:id="rId153"/>
    <p:sldId id="460" r:id="rId154"/>
    <p:sldId id="461" r:id="rId155"/>
    <p:sldId id="462" r:id="rId156"/>
    <p:sldId id="463" r:id="rId1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7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FF7B5-DD09-4FE9-B7F0-1D6EBC60CE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5EFF88-3B31-487C-A7CE-A51480FE5A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B52379-5280-4596-826F-32BFCD040405}"/>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1790F00F-93D7-4C25-AE52-44DD77DA0D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175D2B-D46F-40CD-B411-E128869495EA}"/>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2393604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45CDE-72E6-46BA-B8AE-0494910F39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D0CDF80-C842-4E7A-8E4D-F4E14CDDC1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E71958-386D-470B-AF8A-75810FF25FD6}"/>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942ABD1C-487F-4EFA-91D3-C87493F6D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3AE83D-7563-45EA-B635-383F49723180}"/>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2675798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A65F81-BEAF-4F64-BF3B-38A5C62DD3C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47AB959-8BC8-44B6-92D1-11758409BD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E72FDC-E174-487D-B4E5-69E0EDA08B58}"/>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FC3E8A66-7833-4F15-8CF5-EC65DF5D01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E06165-FBB5-49AD-8A23-DAD80EE772DD}"/>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1657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965C-9B50-4AE3-9DCD-C136F8F515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078608-F85F-4428-96FC-F4D28CDC36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333BB9-C124-402F-A478-BDB66A5EF960}"/>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ADE98C3B-B7B3-47EC-9155-E00202FFD5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AB4274-8CC0-43B5-AA2A-59A8C15A4E3A}"/>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74821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5637-0D2D-4396-BA41-407AFC07E3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ED13A3-08B7-4565-8FA7-B34E4A14F0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751E64-8244-4AC0-A6BB-6A1A36524E7B}"/>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B2716DD4-74E0-46CE-82AD-874C58A6A3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CCDC28-EC2B-4CDA-BA17-AEC2CD8CA4DA}"/>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2282524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F7C25-DF6E-4037-AC61-E9C0F9447F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C52FF6-9E20-44EC-8479-4A63BD9AF8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D6B2D2-466D-415D-A32C-3EEB8FB696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29E385-0173-4A5C-A681-A8C2BDD45147}"/>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6" name="Footer Placeholder 5">
            <a:extLst>
              <a:ext uri="{FF2B5EF4-FFF2-40B4-BE49-F238E27FC236}">
                <a16:creationId xmlns:a16="http://schemas.microsoft.com/office/drawing/2014/main" id="{70449E1A-F87B-4DCF-8CB9-1B680114B1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87093D-1AD0-46E5-BD49-83FFEA321133}"/>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949295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4F7C8-AD15-4054-9121-1747F3BB300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B5FC255-F322-4031-8851-36BAD103B7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96B602-9F6F-4299-9CE0-95BDE92CB9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816ED6-D5DE-4A87-8857-B6AF2AD89D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C4A87B-588A-42F1-ABE8-914CE20A1C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06E95D-7D3D-487C-A652-6AB920C09F94}"/>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8" name="Footer Placeholder 7">
            <a:extLst>
              <a:ext uri="{FF2B5EF4-FFF2-40B4-BE49-F238E27FC236}">
                <a16:creationId xmlns:a16="http://schemas.microsoft.com/office/drawing/2014/main" id="{2C05AEA8-D1DA-4667-A5F4-97F2628C167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E5CE28-444D-40E8-ACF7-6157761C7AA4}"/>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186161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9D947-01E9-401A-BBC0-EEDFAFC44A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715BEF-E33C-42B6-BBB0-C76561CD2118}"/>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4" name="Footer Placeholder 3">
            <a:extLst>
              <a:ext uri="{FF2B5EF4-FFF2-40B4-BE49-F238E27FC236}">
                <a16:creationId xmlns:a16="http://schemas.microsoft.com/office/drawing/2014/main" id="{015B7F18-7D9C-4E24-91AF-760AA3A6EC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4F4EAE-4EDA-4049-9A6E-FEE7F36B7567}"/>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75117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9CC92F-D690-4C12-9D7A-23415F774DE0}"/>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3" name="Footer Placeholder 2">
            <a:extLst>
              <a:ext uri="{FF2B5EF4-FFF2-40B4-BE49-F238E27FC236}">
                <a16:creationId xmlns:a16="http://schemas.microsoft.com/office/drawing/2014/main" id="{80D62B90-E7EC-4F2A-8D3D-D44C00A667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0C80A8-8613-48B0-B74C-3A1B9D1535DB}"/>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113741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3CD0A-20B1-4911-B4AD-E9DDBB2FD1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EEF2F8-55EE-4351-9788-88FD3E6BA7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1A2F72B-EE02-44C4-B8AE-A5C47A8EE2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4976F-1527-4C70-B9E0-53EEB10DD8BB}"/>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6" name="Footer Placeholder 5">
            <a:extLst>
              <a:ext uri="{FF2B5EF4-FFF2-40B4-BE49-F238E27FC236}">
                <a16:creationId xmlns:a16="http://schemas.microsoft.com/office/drawing/2014/main" id="{4A3A6335-1B8F-4DAD-9B0F-D5DC41E305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2C41B8-B134-4338-BFE8-7CFD1CD88417}"/>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3525389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4913B-748A-401B-8846-FACC500E33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B1019B-5AFF-4A39-B98D-DDF85CCE78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25812EB-0767-492F-895C-6F98205CFC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A8AEAB-51B2-41BD-9C31-25EE2AC77DE2}"/>
              </a:ext>
            </a:extLst>
          </p:cNvPr>
          <p:cNvSpPr>
            <a:spLocks noGrp="1"/>
          </p:cNvSpPr>
          <p:nvPr>
            <p:ph type="dt" sz="half" idx="10"/>
          </p:nvPr>
        </p:nvSpPr>
        <p:spPr/>
        <p:txBody>
          <a:bodyPr/>
          <a:lstStyle/>
          <a:p>
            <a:fld id="{E7F14004-FE62-4CF3-8679-D21DD14B9DBC}" type="datetimeFigureOut">
              <a:rPr lang="en-US" smtClean="0"/>
              <a:t>7/18/2023</a:t>
            </a:fld>
            <a:endParaRPr lang="en-US"/>
          </a:p>
        </p:txBody>
      </p:sp>
      <p:sp>
        <p:nvSpPr>
          <p:cNvPr id="6" name="Footer Placeholder 5">
            <a:extLst>
              <a:ext uri="{FF2B5EF4-FFF2-40B4-BE49-F238E27FC236}">
                <a16:creationId xmlns:a16="http://schemas.microsoft.com/office/drawing/2014/main" id="{C7AA821F-7E57-4FF8-ADE4-49AFEE249B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07642C-7DEC-4EB7-9215-CCFE366152FB}"/>
              </a:ext>
            </a:extLst>
          </p:cNvPr>
          <p:cNvSpPr>
            <a:spLocks noGrp="1"/>
          </p:cNvSpPr>
          <p:nvPr>
            <p:ph type="sldNum" sz="quarter" idx="12"/>
          </p:nvPr>
        </p:nvSpPr>
        <p:spPr/>
        <p:txBody>
          <a:bodyPr/>
          <a:lstStyle/>
          <a:p>
            <a:fld id="{5B542728-A638-4DB1-BEF3-0B07E2A01A45}" type="slidenum">
              <a:rPr lang="en-US" smtClean="0"/>
              <a:t>‹#›</a:t>
            </a:fld>
            <a:endParaRPr lang="en-US"/>
          </a:p>
        </p:txBody>
      </p:sp>
    </p:spTree>
    <p:extLst>
      <p:ext uri="{BB962C8B-B14F-4D97-AF65-F5344CB8AC3E}">
        <p14:creationId xmlns:p14="http://schemas.microsoft.com/office/powerpoint/2010/main" val="23226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14D20C-0B29-4038-8316-ED177189A2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F09382-809B-4D8B-B325-43230B6969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01EA08-8EA8-4667-AE96-C196A5F1C2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F14004-FE62-4CF3-8679-D21DD14B9DBC}" type="datetimeFigureOut">
              <a:rPr lang="en-US" smtClean="0"/>
              <a:t>7/18/2023</a:t>
            </a:fld>
            <a:endParaRPr lang="en-US"/>
          </a:p>
        </p:txBody>
      </p:sp>
      <p:sp>
        <p:nvSpPr>
          <p:cNvPr id="5" name="Footer Placeholder 4">
            <a:extLst>
              <a:ext uri="{FF2B5EF4-FFF2-40B4-BE49-F238E27FC236}">
                <a16:creationId xmlns:a16="http://schemas.microsoft.com/office/drawing/2014/main" id="{0B0C7D78-F894-439E-B1A1-0339AB6A8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70F132-8570-4EEB-8209-3EC2D6AF99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542728-A638-4DB1-BEF3-0B07E2A01A45}" type="slidenum">
              <a:rPr lang="en-US" smtClean="0"/>
              <a:t>‹#›</a:t>
            </a:fld>
            <a:endParaRPr lang="en-US"/>
          </a:p>
        </p:txBody>
      </p:sp>
    </p:spTree>
    <p:extLst>
      <p:ext uri="{BB962C8B-B14F-4D97-AF65-F5344CB8AC3E}">
        <p14:creationId xmlns:p14="http://schemas.microsoft.com/office/powerpoint/2010/main" val="412513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jpg"/><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106.svg"/><Relationship Id="rId2" Type="http://schemas.openxmlformats.org/officeDocument/2006/relationships/image" Target="../media/image105.png"/><Relationship Id="rId1" Type="http://schemas.openxmlformats.org/officeDocument/2006/relationships/slideLayout" Target="../slideLayouts/slideLayout1.xml"/><Relationship Id="rId4" Type="http://schemas.openxmlformats.org/officeDocument/2006/relationships/image" Target="../media/image107.jpg"/></Relationships>
</file>

<file path=ppt/slides/_rels/slide104.xml.rels><?xml version="1.0" encoding="UTF-8" standalone="yes"?>
<Relationships xmlns="http://schemas.openxmlformats.org/package/2006/relationships"><Relationship Id="rId2" Type="http://schemas.openxmlformats.org/officeDocument/2006/relationships/image" Target="../media/image108.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11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113.jpg"/><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image" Target="../media/image114.jpg"/><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121.jp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123.jp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hyperlink" Target="https://youtu.be/UMFWdTVtQw0" TargetMode="Externa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hyperlink" Target="https://www.youtube.com/watch?v=ItTr4KedOYk" TargetMode="External"/><Relationship Id="rId2" Type="http://schemas.openxmlformats.org/officeDocument/2006/relationships/image" Target="../media/image137.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51.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i_B6BJFumno"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eg"/><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9.xml"/><Relationship Id="rId4" Type="http://schemas.openxmlformats.org/officeDocument/2006/relationships/image" Target="../media/image45.jpg"/></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www.youtube.com/watch?v=vsINANZ6Riw"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4.xml"/><Relationship Id="rId4" Type="http://schemas.openxmlformats.org/officeDocument/2006/relationships/image" Target="../media/image54.jpeg"/></Relationships>
</file>

<file path=ppt/slides/_rels/slide53.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g"/><Relationship Id="rId1" Type="http://schemas.openxmlformats.org/officeDocument/2006/relationships/slideLayout" Target="../slideLayouts/slideLayout8.xml"/><Relationship Id="rId4" Type="http://schemas.openxmlformats.org/officeDocument/2006/relationships/image" Target="../media/image66.jpg"/></Relationships>
</file>

<file path=ppt/slides/_rels/slide64.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s://www.youtube.com/watch?v=8yj53tJEwLs" TargetMode="Externa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4.xml"/><Relationship Id="rId4" Type="http://schemas.openxmlformats.org/officeDocument/2006/relationships/image" Target="../media/image79.jpg"/></Relationships>
</file>

<file path=ppt/slides/_rels/slide76.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4.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hyperlink" Target="https://www.youtube.com/watch?v=k5Q6-hh49mU"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90.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AABB-B807-442C-B119-6F99277E7165}"/>
              </a:ext>
            </a:extLst>
          </p:cNvPr>
          <p:cNvSpPr>
            <a:spLocks noGrp="1"/>
          </p:cNvSpPr>
          <p:nvPr>
            <p:ph type="ctrTitle"/>
          </p:nvPr>
        </p:nvSpPr>
        <p:spPr/>
        <p:txBody>
          <a:bodyPr/>
          <a:lstStyle/>
          <a:p>
            <a:r>
              <a:rPr lang="en-US" dirty="0"/>
              <a:t>Eastern Africa</a:t>
            </a:r>
          </a:p>
        </p:txBody>
      </p:sp>
      <p:sp>
        <p:nvSpPr>
          <p:cNvPr id="3" name="Subtitle 2">
            <a:extLst>
              <a:ext uri="{FF2B5EF4-FFF2-40B4-BE49-F238E27FC236}">
                <a16:creationId xmlns:a16="http://schemas.microsoft.com/office/drawing/2014/main" id="{FBEAC4AA-86AA-4CFE-BD09-62ADD1201C55}"/>
              </a:ext>
            </a:extLst>
          </p:cNvPr>
          <p:cNvSpPr>
            <a:spLocks noGrp="1"/>
          </p:cNvSpPr>
          <p:nvPr>
            <p:ph type="subTitle" idx="1"/>
          </p:nvPr>
        </p:nvSpPr>
        <p:spPr/>
        <p:txBody>
          <a:bodyPr/>
          <a:lstStyle/>
          <a:p>
            <a:r>
              <a:rPr lang="en-US" dirty="0"/>
              <a:t>Ethiopia, Kenya, Somalia, Tanzania, Uganda</a:t>
            </a:r>
          </a:p>
          <a:p>
            <a:r>
              <a:rPr lang="en-US" dirty="0"/>
              <a:t>Mozambique, Eritrea, Zambia, Zimbabwe, Rwanda, Burundi, Malawi, Madagascar</a:t>
            </a:r>
          </a:p>
        </p:txBody>
      </p:sp>
    </p:spTree>
    <p:extLst>
      <p:ext uri="{BB962C8B-B14F-4D97-AF65-F5344CB8AC3E}">
        <p14:creationId xmlns:p14="http://schemas.microsoft.com/office/powerpoint/2010/main" val="1978932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40A5D-CD67-40B8-8FD2-AEF9EDE03F6C}"/>
              </a:ext>
            </a:extLst>
          </p:cNvPr>
          <p:cNvSpPr>
            <a:spLocks noGrp="1"/>
          </p:cNvSpPr>
          <p:nvPr>
            <p:ph type="title"/>
          </p:nvPr>
        </p:nvSpPr>
        <p:spPr/>
        <p:txBody>
          <a:bodyPr/>
          <a:lstStyle/>
          <a:p>
            <a:r>
              <a:rPr lang="en-US" dirty="0"/>
              <a:t>10 Animals Only Found In Ethiopia</a:t>
            </a:r>
          </a:p>
        </p:txBody>
      </p:sp>
      <p:sp>
        <p:nvSpPr>
          <p:cNvPr id="3" name="Content Placeholder 2">
            <a:extLst>
              <a:ext uri="{FF2B5EF4-FFF2-40B4-BE49-F238E27FC236}">
                <a16:creationId xmlns:a16="http://schemas.microsoft.com/office/drawing/2014/main" id="{33C6490E-CEEA-4D33-91B4-AEFDCE6B6561}"/>
              </a:ext>
            </a:extLst>
          </p:cNvPr>
          <p:cNvSpPr>
            <a:spLocks noGrp="1"/>
          </p:cNvSpPr>
          <p:nvPr>
            <p:ph sz="half" idx="1"/>
          </p:nvPr>
        </p:nvSpPr>
        <p:spPr/>
        <p:txBody>
          <a:bodyPr>
            <a:normAutofit fontScale="92500" lnSpcReduction="20000"/>
          </a:bodyPr>
          <a:lstStyle/>
          <a:p>
            <a:r>
              <a:rPr lang="en-US" dirty="0"/>
              <a:t>The Ethiopian Wolf</a:t>
            </a:r>
          </a:p>
          <a:p>
            <a:r>
              <a:rPr lang="en-US" dirty="0" err="1"/>
              <a:t>Walia</a:t>
            </a:r>
            <a:r>
              <a:rPr lang="en-US" dirty="0"/>
              <a:t> Ibex</a:t>
            </a:r>
          </a:p>
          <a:p>
            <a:r>
              <a:rPr lang="en-US" dirty="0"/>
              <a:t>Mountain Nyala</a:t>
            </a:r>
          </a:p>
          <a:p>
            <a:r>
              <a:rPr lang="en-US" dirty="0"/>
              <a:t>Somali Wild Donkey</a:t>
            </a:r>
          </a:p>
          <a:p>
            <a:r>
              <a:rPr lang="en-US" dirty="0"/>
              <a:t>Yellow Fronted Parrot</a:t>
            </a:r>
          </a:p>
          <a:p>
            <a:r>
              <a:rPr lang="en-US" dirty="0"/>
              <a:t>Bale Mountain </a:t>
            </a:r>
            <a:r>
              <a:rPr lang="en-US" dirty="0" err="1"/>
              <a:t>Vervet</a:t>
            </a:r>
            <a:endParaRPr lang="en-US" dirty="0"/>
          </a:p>
          <a:p>
            <a:r>
              <a:rPr lang="en-US" dirty="0" err="1"/>
              <a:t>Menilik</a:t>
            </a:r>
            <a:r>
              <a:rPr lang="en-US" dirty="0"/>
              <a:t> Bushbucks</a:t>
            </a:r>
          </a:p>
          <a:p>
            <a:r>
              <a:rPr lang="en-US" dirty="0"/>
              <a:t>Gelada Baboons</a:t>
            </a:r>
          </a:p>
          <a:p>
            <a:r>
              <a:rPr lang="en-US" dirty="0" err="1"/>
              <a:t>Swanyne’s</a:t>
            </a:r>
            <a:r>
              <a:rPr lang="en-US" dirty="0"/>
              <a:t> </a:t>
            </a:r>
            <a:r>
              <a:rPr lang="en-US" dirty="0" err="1"/>
              <a:t>Hartebeeste</a:t>
            </a:r>
            <a:endParaRPr lang="en-US" dirty="0"/>
          </a:p>
          <a:p>
            <a:r>
              <a:rPr lang="en-US" dirty="0"/>
              <a:t>Black Lion</a:t>
            </a:r>
          </a:p>
        </p:txBody>
      </p:sp>
      <p:pic>
        <p:nvPicPr>
          <p:cNvPr id="6" name="Content Placeholder 5" descr="An animal standing in a grassy field&#10;&#10;Description automatically generated">
            <a:extLst>
              <a:ext uri="{FF2B5EF4-FFF2-40B4-BE49-F238E27FC236}">
                <a16:creationId xmlns:a16="http://schemas.microsoft.com/office/drawing/2014/main" id="{D4A98FDF-A564-4E4A-8BEE-A648373308E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69401"/>
            <a:ext cx="5181600" cy="3463786"/>
          </a:xfrm>
        </p:spPr>
      </p:pic>
      <p:sp>
        <p:nvSpPr>
          <p:cNvPr id="7" name="TextBox 6">
            <a:extLst>
              <a:ext uri="{FF2B5EF4-FFF2-40B4-BE49-F238E27FC236}">
                <a16:creationId xmlns:a16="http://schemas.microsoft.com/office/drawing/2014/main" id="{DCA08DED-B8EC-4FDA-81A9-630F7CF077F8}"/>
              </a:ext>
            </a:extLst>
          </p:cNvPr>
          <p:cNvSpPr txBox="1"/>
          <p:nvPr/>
        </p:nvSpPr>
        <p:spPr>
          <a:xfrm>
            <a:off x="8325853" y="6176963"/>
            <a:ext cx="1838965" cy="646331"/>
          </a:xfrm>
          <a:prstGeom prst="rect">
            <a:avLst/>
          </a:prstGeom>
          <a:noFill/>
        </p:spPr>
        <p:txBody>
          <a:bodyPr wrap="none" rtlCol="0">
            <a:spAutoFit/>
          </a:bodyPr>
          <a:lstStyle/>
          <a:p>
            <a:r>
              <a:rPr lang="en-US" dirty="0" err="1"/>
              <a:t>Menilik</a:t>
            </a:r>
            <a:r>
              <a:rPr lang="en-US" dirty="0"/>
              <a:t> Bushbuck</a:t>
            </a:r>
          </a:p>
          <a:p>
            <a:endParaRPr lang="en-US" dirty="0"/>
          </a:p>
        </p:txBody>
      </p:sp>
    </p:spTree>
    <p:extLst>
      <p:ext uri="{BB962C8B-B14F-4D97-AF65-F5344CB8AC3E}">
        <p14:creationId xmlns:p14="http://schemas.microsoft.com/office/powerpoint/2010/main" val="257728968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47C9E-AC7A-4C66-90EA-8118D0DDCD53}"/>
              </a:ext>
            </a:extLst>
          </p:cNvPr>
          <p:cNvSpPr>
            <a:spLocks noGrp="1"/>
          </p:cNvSpPr>
          <p:nvPr>
            <p:ph type="title"/>
          </p:nvPr>
        </p:nvSpPr>
        <p:spPr/>
        <p:txBody>
          <a:bodyPr/>
          <a:lstStyle/>
          <a:p>
            <a:r>
              <a:rPr lang="en-US" dirty="0"/>
              <a:t>Art</a:t>
            </a:r>
          </a:p>
        </p:txBody>
      </p:sp>
      <p:sp>
        <p:nvSpPr>
          <p:cNvPr id="3" name="Text Placeholder 2">
            <a:extLst>
              <a:ext uri="{FF2B5EF4-FFF2-40B4-BE49-F238E27FC236}">
                <a16:creationId xmlns:a16="http://schemas.microsoft.com/office/drawing/2014/main" id="{0462FCD6-D4B3-4576-8464-3F240C1C3A00}"/>
              </a:ext>
            </a:extLst>
          </p:cNvPr>
          <p:cNvSpPr>
            <a:spLocks noGrp="1"/>
          </p:cNvSpPr>
          <p:nvPr>
            <p:ph type="body" idx="1"/>
          </p:nvPr>
        </p:nvSpPr>
        <p:spPr/>
        <p:txBody>
          <a:bodyPr/>
          <a:lstStyle/>
          <a:p>
            <a:r>
              <a:rPr lang="en-US" dirty="0"/>
              <a:t>Most well known Forms of art</a:t>
            </a:r>
          </a:p>
        </p:txBody>
      </p:sp>
      <p:sp>
        <p:nvSpPr>
          <p:cNvPr id="4" name="Content Placeholder 3">
            <a:extLst>
              <a:ext uri="{FF2B5EF4-FFF2-40B4-BE49-F238E27FC236}">
                <a16:creationId xmlns:a16="http://schemas.microsoft.com/office/drawing/2014/main" id="{2923214C-6B74-4DAE-8097-9E573F4CBCA6}"/>
              </a:ext>
            </a:extLst>
          </p:cNvPr>
          <p:cNvSpPr>
            <a:spLocks noGrp="1"/>
          </p:cNvSpPr>
          <p:nvPr>
            <p:ph sz="half" idx="2"/>
          </p:nvPr>
        </p:nvSpPr>
        <p:spPr/>
        <p:txBody>
          <a:bodyPr/>
          <a:lstStyle/>
          <a:p>
            <a:r>
              <a:rPr lang="en-US" dirty="0"/>
              <a:t>Known work wood sculpture generally known as Makonde Art.  </a:t>
            </a:r>
          </a:p>
          <a:p>
            <a:r>
              <a:rPr lang="en-US" dirty="0"/>
              <a:t>They also make various carvings and paintings.  Painting on walls, leather or stone is common.</a:t>
            </a:r>
          </a:p>
        </p:txBody>
      </p:sp>
      <p:sp>
        <p:nvSpPr>
          <p:cNvPr id="5" name="Text Placeholder 4">
            <a:extLst>
              <a:ext uri="{FF2B5EF4-FFF2-40B4-BE49-F238E27FC236}">
                <a16:creationId xmlns:a16="http://schemas.microsoft.com/office/drawing/2014/main" id="{E5126810-6094-41E9-A665-01D6079025FB}"/>
              </a:ext>
            </a:extLst>
          </p:cNvPr>
          <p:cNvSpPr>
            <a:spLocks noGrp="1"/>
          </p:cNvSpPr>
          <p:nvPr>
            <p:ph type="body" sz="quarter" idx="3"/>
          </p:nvPr>
        </p:nvSpPr>
        <p:spPr/>
        <p:txBody>
          <a:bodyPr/>
          <a:lstStyle/>
          <a:p>
            <a:pPr algn="ctr"/>
            <a:r>
              <a:rPr lang="en-US" dirty="0"/>
              <a:t>Makonde Carvings</a:t>
            </a:r>
          </a:p>
        </p:txBody>
      </p:sp>
      <p:pic>
        <p:nvPicPr>
          <p:cNvPr id="8" name="Content Placeholder 7" descr="A picture containing indoor, table, sitting, wooden&#10;&#10;Description automatically generated">
            <a:extLst>
              <a:ext uri="{FF2B5EF4-FFF2-40B4-BE49-F238E27FC236}">
                <a16:creationId xmlns:a16="http://schemas.microsoft.com/office/drawing/2014/main" id="{4E5B6582-265D-4BFB-BC94-A14C7D1F2391}"/>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7566038" y="2505075"/>
            <a:ext cx="2395512" cy="3684588"/>
          </a:xfrm>
        </p:spPr>
      </p:pic>
    </p:spTree>
    <p:extLst>
      <p:ext uri="{BB962C8B-B14F-4D97-AF65-F5344CB8AC3E}">
        <p14:creationId xmlns:p14="http://schemas.microsoft.com/office/powerpoint/2010/main" val="101772390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A8E8-A459-4543-A995-43D18129DED3}"/>
              </a:ext>
            </a:extLst>
          </p:cNvPr>
          <p:cNvSpPr>
            <a:spLocks noGrp="1"/>
          </p:cNvSpPr>
          <p:nvPr>
            <p:ph type="title"/>
          </p:nvPr>
        </p:nvSpPr>
        <p:spPr/>
        <p:txBody>
          <a:bodyPr/>
          <a:lstStyle/>
          <a:p>
            <a:r>
              <a:rPr lang="en-US" dirty="0"/>
              <a:t>Fashion</a:t>
            </a:r>
          </a:p>
        </p:txBody>
      </p:sp>
      <p:sp>
        <p:nvSpPr>
          <p:cNvPr id="3" name="Text Placeholder 2">
            <a:extLst>
              <a:ext uri="{FF2B5EF4-FFF2-40B4-BE49-F238E27FC236}">
                <a16:creationId xmlns:a16="http://schemas.microsoft.com/office/drawing/2014/main" id="{B6F6A7DB-0D2A-482E-9260-50DD0D493209}"/>
              </a:ext>
            </a:extLst>
          </p:cNvPr>
          <p:cNvSpPr>
            <a:spLocks noGrp="1"/>
          </p:cNvSpPr>
          <p:nvPr>
            <p:ph type="body" idx="1"/>
          </p:nvPr>
        </p:nvSpPr>
        <p:spPr/>
        <p:txBody>
          <a:bodyPr/>
          <a:lstStyle/>
          <a:p>
            <a:r>
              <a:rPr lang="en-US" dirty="0"/>
              <a:t>Traditional</a:t>
            </a:r>
          </a:p>
        </p:txBody>
      </p:sp>
      <p:sp>
        <p:nvSpPr>
          <p:cNvPr id="4" name="Content Placeholder 3">
            <a:extLst>
              <a:ext uri="{FF2B5EF4-FFF2-40B4-BE49-F238E27FC236}">
                <a16:creationId xmlns:a16="http://schemas.microsoft.com/office/drawing/2014/main" id="{31C6F70F-8096-46A1-9AE2-FB0CB1455A18}"/>
              </a:ext>
            </a:extLst>
          </p:cNvPr>
          <p:cNvSpPr>
            <a:spLocks noGrp="1"/>
          </p:cNvSpPr>
          <p:nvPr>
            <p:ph sz="half" idx="2"/>
          </p:nvPr>
        </p:nvSpPr>
        <p:spPr/>
        <p:txBody>
          <a:bodyPr/>
          <a:lstStyle/>
          <a:p>
            <a:r>
              <a:rPr lang="en-US" dirty="0"/>
              <a:t>Men wear a kanzu (a cap) and a cloak called “</a:t>
            </a:r>
            <a:r>
              <a:rPr lang="en-US" dirty="0" err="1"/>
              <a:t>bisht</a:t>
            </a:r>
            <a:r>
              <a:rPr lang="en-US" dirty="0"/>
              <a:t>”.  Unique to Tanzania is a “</a:t>
            </a:r>
            <a:r>
              <a:rPr lang="en-US" dirty="0" err="1"/>
              <a:t>khanga</a:t>
            </a:r>
            <a:r>
              <a:rPr lang="en-US" dirty="0"/>
              <a:t>”  it’s a rectangular cloth and sold in pairs to be worn over other clothing in a flattering way.  </a:t>
            </a:r>
          </a:p>
        </p:txBody>
      </p:sp>
      <p:sp>
        <p:nvSpPr>
          <p:cNvPr id="5" name="Text Placeholder 4">
            <a:extLst>
              <a:ext uri="{FF2B5EF4-FFF2-40B4-BE49-F238E27FC236}">
                <a16:creationId xmlns:a16="http://schemas.microsoft.com/office/drawing/2014/main" id="{853138EF-403B-4D34-B070-07A9759BEFDB}"/>
              </a:ext>
            </a:extLst>
          </p:cNvPr>
          <p:cNvSpPr>
            <a:spLocks noGrp="1"/>
          </p:cNvSpPr>
          <p:nvPr>
            <p:ph type="body" sz="quarter" idx="3"/>
          </p:nvPr>
        </p:nvSpPr>
        <p:spPr/>
        <p:txBody>
          <a:bodyPr/>
          <a:lstStyle/>
          <a:p>
            <a:r>
              <a:rPr lang="en-US" dirty="0"/>
              <a:t>Fashion Now</a:t>
            </a:r>
          </a:p>
        </p:txBody>
      </p:sp>
      <p:sp>
        <p:nvSpPr>
          <p:cNvPr id="6" name="Content Placeholder 5">
            <a:extLst>
              <a:ext uri="{FF2B5EF4-FFF2-40B4-BE49-F238E27FC236}">
                <a16:creationId xmlns:a16="http://schemas.microsoft.com/office/drawing/2014/main" id="{82C49207-AECC-4B1C-9F99-59314704A1F8}"/>
              </a:ext>
            </a:extLst>
          </p:cNvPr>
          <p:cNvSpPr>
            <a:spLocks noGrp="1"/>
          </p:cNvSpPr>
          <p:nvPr>
            <p:ph sz="quarter" idx="4"/>
          </p:nvPr>
        </p:nvSpPr>
        <p:spPr/>
        <p:txBody>
          <a:bodyPr/>
          <a:lstStyle/>
          <a:p>
            <a:r>
              <a:rPr lang="en-US" dirty="0"/>
              <a:t>While the </a:t>
            </a:r>
            <a:r>
              <a:rPr lang="en-US" dirty="0" err="1"/>
              <a:t>khanga</a:t>
            </a:r>
            <a:r>
              <a:rPr lang="en-US" dirty="0"/>
              <a:t> is still worn regularly, it is now worn over more westernized fashion (or stuff we would wear).</a:t>
            </a:r>
          </a:p>
        </p:txBody>
      </p:sp>
      <p:pic>
        <p:nvPicPr>
          <p:cNvPr id="8" name="Picture 7" descr="A group of people in a field&#10;&#10;Description automatically generated">
            <a:extLst>
              <a:ext uri="{FF2B5EF4-FFF2-40B4-BE49-F238E27FC236}">
                <a16:creationId xmlns:a16="http://schemas.microsoft.com/office/drawing/2014/main" id="{757D4DA0-A26E-4827-82C7-FA31930E58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3512" y="4048599"/>
            <a:ext cx="3548063" cy="2623663"/>
          </a:xfrm>
          <a:prstGeom prst="rect">
            <a:avLst/>
          </a:prstGeom>
        </p:spPr>
      </p:pic>
    </p:spTree>
    <p:extLst>
      <p:ext uri="{BB962C8B-B14F-4D97-AF65-F5344CB8AC3E}">
        <p14:creationId xmlns:p14="http://schemas.microsoft.com/office/powerpoint/2010/main" val="28788076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9A44C-462D-4613-AC78-C99046EAD436}"/>
              </a:ext>
            </a:extLst>
          </p:cNvPr>
          <p:cNvSpPr>
            <a:spLocks noGrp="1"/>
          </p:cNvSpPr>
          <p:nvPr>
            <p:ph type="title"/>
          </p:nvPr>
        </p:nvSpPr>
        <p:spPr/>
        <p:txBody>
          <a:bodyPr/>
          <a:lstStyle/>
          <a:p>
            <a:r>
              <a:rPr lang="en-US" dirty="0"/>
              <a:t>Sports</a:t>
            </a:r>
          </a:p>
        </p:txBody>
      </p:sp>
      <p:sp>
        <p:nvSpPr>
          <p:cNvPr id="3" name="Text Placeholder 2">
            <a:extLst>
              <a:ext uri="{FF2B5EF4-FFF2-40B4-BE49-F238E27FC236}">
                <a16:creationId xmlns:a16="http://schemas.microsoft.com/office/drawing/2014/main" id="{E18B0A6B-F4B0-4BE6-92CD-A543E75DBC0E}"/>
              </a:ext>
            </a:extLst>
          </p:cNvPr>
          <p:cNvSpPr>
            <a:spLocks noGrp="1"/>
          </p:cNvSpPr>
          <p:nvPr>
            <p:ph type="body" idx="1"/>
          </p:nvPr>
        </p:nvSpPr>
        <p:spPr/>
        <p:txBody>
          <a:bodyPr/>
          <a:lstStyle/>
          <a:p>
            <a:r>
              <a:rPr lang="en-US" dirty="0"/>
              <a:t>Soccer and Runners</a:t>
            </a:r>
          </a:p>
        </p:txBody>
      </p:sp>
      <p:sp>
        <p:nvSpPr>
          <p:cNvPr id="4" name="Content Placeholder 3">
            <a:extLst>
              <a:ext uri="{FF2B5EF4-FFF2-40B4-BE49-F238E27FC236}">
                <a16:creationId xmlns:a16="http://schemas.microsoft.com/office/drawing/2014/main" id="{B3E99502-E82A-4915-B90B-5AE753988D3A}"/>
              </a:ext>
            </a:extLst>
          </p:cNvPr>
          <p:cNvSpPr>
            <a:spLocks noGrp="1"/>
          </p:cNvSpPr>
          <p:nvPr>
            <p:ph sz="half" idx="2"/>
          </p:nvPr>
        </p:nvSpPr>
        <p:spPr/>
        <p:txBody>
          <a:bodyPr>
            <a:normAutofit fontScale="92500" lnSpcReduction="10000"/>
          </a:bodyPr>
          <a:lstStyle/>
          <a:p>
            <a:r>
              <a:rPr lang="en-US" dirty="0"/>
              <a:t>Like other African countries, soccer is a well known and popular sport and the national team has done well.</a:t>
            </a:r>
          </a:p>
          <a:p>
            <a:r>
              <a:rPr lang="en-US" dirty="0"/>
              <a:t>John Stephen </a:t>
            </a:r>
            <a:r>
              <a:rPr lang="en-US" dirty="0" err="1"/>
              <a:t>Akhwari</a:t>
            </a:r>
            <a:r>
              <a:rPr lang="en-US" dirty="0"/>
              <a:t> represented Tanzania in the Olympic Marathon in 1968, famously falling at the halfway point, dislocating his knee but finishing the race and coming in last place anyway.</a:t>
            </a:r>
          </a:p>
        </p:txBody>
      </p:sp>
      <p:sp>
        <p:nvSpPr>
          <p:cNvPr id="5" name="Text Placeholder 4">
            <a:extLst>
              <a:ext uri="{FF2B5EF4-FFF2-40B4-BE49-F238E27FC236}">
                <a16:creationId xmlns:a16="http://schemas.microsoft.com/office/drawing/2014/main" id="{60A2AD14-3426-4754-BB18-F7AE04534F75}"/>
              </a:ext>
            </a:extLst>
          </p:cNvPr>
          <p:cNvSpPr>
            <a:spLocks noGrp="1"/>
          </p:cNvSpPr>
          <p:nvPr>
            <p:ph type="body" sz="quarter" idx="3"/>
          </p:nvPr>
        </p:nvSpPr>
        <p:spPr/>
        <p:txBody>
          <a:bodyPr/>
          <a:lstStyle/>
          <a:p>
            <a:r>
              <a:rPr lang="en-US" dirty="0"/>
              <a:t>Boxing</a:t>
            </a:r>
          </a:p>
        </p:txBody>
      </p:sp>
      <p:sp>
        <p:nvSpPr>
          <p:cNvPr id="6" name="Content Placeholder 5">
            <a:extLst>
              <a:ext uri="{FF2B5EF4-FFF2-40B4-BE49-F238E27FC236}">
                <a16:creationId xmlns:a16="http://schemas.microsoft.com/office/drawing/2014/main" id="{99AF2A6D-9FE5-419A-A40C-0B7281B3846D}"/>
              </a:ext>
            </a:extLst>
          </p:cNvPr>
          <p:cNvSpPr>
            <a:spLocks noGrp="1"/>
          </p:cNvSpPr>
          <p:nvPr>
            <p:ph sz="quarter" idx="4"/>
          </p:nvPr>
        </p:nvSpPr>
        <p:spPr/>
        <p:txBody>
          <a:bodyPr>
            <a:normAutofit fontScale="92500" lnSpcReduction="10000"/>
          </a:bodyPr>
          <a:lstStyle/>
          <a:p>
            <a:r>
              <a:rPr lang="en-US" dirty="0" err="1"/>
              <a:t>Mwakinyo</a:t>
            </a:r>
            <a:r>
              <a:rPr lang="en-US" dirty="0"/>
              <a:t>, professional boxer from Tanzania, ranked 15</a:t>
            </a:r>
            <a:r>
              <a:rPr lang="en-US" baseline="30000" dirty="0"/>
              <a:t>th</a:t>
            </a:r>
            <a:r>
              <a:rPr lang="en-US" dirty="0"/>
              <a:t> in the world in 2018.  </a:t>
            </a:r>
          </a:p>
        </p:txBody>
      </p:sp>
      <p:pic>
        <p:nvPicPr>
          <p:cNvPr id="8" name="Picture 7" descr="A person holding a racket on a court&#10;&#10;Description automatically generated">
            <a:extLst>
              <a:ext uri="{FF2B5EF4-FFF2-40B4-BE49-F238E27FC236}">
                <a16:creationId xmlns:a16="http://schemas.microsoft.com/office/drawing/2014/main" id="{8DE0BC77-2C53-4C1B-B17B-5D258E3691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9425" y="44602"/>
            <a:ext cx="3076575" cy="2053280"/>
          </a:xfrm>
          <a:prstGeom prst="rect">
            <a:avLst/>
          </a:prstGeom>
        </p:spPr>
      </p:pic>
      <p:pic>
        <p:nvPicPr>
          <p:cNvPr id="10" name="Picture 9" descr="A picture containing man, sitting, phone, jumping&#10;&#10;Description automatically generated">
            <a:extLst>
              <a:ext uri="{FF2B5EF4-FFF2-40B4-BE49-F238E27FC236}">
                <a16:creationId xmlns:a16="http://schemas.microsoft.com/office/drawing/2014/main" id="{0D3DB116-2836-4C87-9043-8889368710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6745" y="3638549"/>
            <a:ext cx="3945467" cy="2219325"/>
          </a:xfrm>
          <a:prstGeom prst="rect">
            <a:avLst/>
          </a:prstGeom>
        </p:spPr>
      </p:pic>
    </p:spTree>
    <p:extLst>
      <p:ext uri="{BB962C8B-B14F-4D97-AF65-F5344CB8AC3E}">
        <p14:creationId xmlns:p14="http://schemas.microsoft.com/office/powerpoint/2010/main" val="40883126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3308" y="4462044"/>
            <a:ext cx="11438793" cy="184425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49270" y="4615840"/>
            <a:ext cx="3885141" cy="1526741"/>
          </a:xfrm>
        </p:spPr>
        <p:txBody>
          <a:bodyPr vert="horz" lIns="91440" tIns="45720" rIns="91440" bIns="45720" rtlCol="0" anchor="ctr">
            <a:normAutofit/>
          </a:bodyPr>
          <a:lstStyle/>
          <a:p>
            <a:pPr algn="r"/>
            <a:r>
              <a:rPr lang="en-US" sz="3000">
                <a:solidFill>
                  <a:schemeClr val="bg1"/>
                </a:solidFill>
              </a:rPr>
              <a:t>Uganda</a:t>
            </a:r>
          </a:p>
        </p:txBody>
      </p:sp>
      <p:pic>
        <p:nvPicPr>
          <p:cNvPr id="5" name="Graphic 4">
            <a:extLst>
              <a:ext uri="{FF2B5EF4-FFF2-40B4-BE49-F238E27FC236}">
                <a16:creationId xmlns:a16="http://schemas.microsoft.com/office/drawing/2014/main" id="{016CF655-8613-412A-98EC-D1BE0D01F1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3308" y="374291"/>
            <a:ext cx="5559480" cy="3706320"/>
          </a:xfrm>
          <a:prstGeom prst="rect">
            <a:avLst/>
          </a:prstGeom>
        </p:spPr>
      </p:pic>
      <p:pic>
        <p:nvPicPr>
          <p:cNvPr id="7" name="Picture 6" descr="A picture containing text, map&#10;&#10;Description automatically generated">
            <a:extLst>
              <a:ext uri="{FF2B5EF4-FFF2-40B4-BE49-F238E27FC236}">
                <a16:creationId xmlns:a16="http://schemas.microsoft.com/office/drawing/2014/main" id="{52AAB73B-8C99-4502-B0B3-F9F37C16A0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7224" y="357013"/>
            <a:ext cx="3495979" cy="3749040"/>
          </a:xfrm>
          <a:prstGeom prst="rect">
            <a:avLst/>
          </a:prstGeom>
        </p:spPr>
      </p:pic>
      <p:cxnSp>
        <p:nvCxnSpPr>
          <p:cNvPr id="14" name="Straight Connector 13">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39873" y="4690076"/>
            <a:ext cx="0" cy="137160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4945336" y="4615840"/>
            <a:ext cx="6609921" cy="1526741"/>
          </a:xfrm>
        </p:spPr>
        <p:txBody>
          <a:bodyPr vert="horz" lIns="91440" tIns="45720" rIns="91440" bIns="45720" rtlCol="0" anchor="ctr">
            <a:normAutofit/>
          </a:bodyPr>
          <a:lstStyle/>
          <a:p>
            <a:pPr indent="-228600" algn="l">
              <a:buFont typeface="Arial" panose="020B0604020202020204" pitchFamily="34" charset="0"/>
              <a:buChar char="•"/>
            </a:pPr>
            <a:r>
              <a:rPr lang="en-US" sz="700">
                <a:solidFill>
                  <a:schemeClr val="bg1"/>
                </a:solidFill>
              </a:rPr>
              <a:t>Things We Will Learn:</a:t>
            </a:r>
          </a:p>
          <a:p>
            <a:pPr indent="-228600" algn="l">
              <a:buFont typeface="Arial" panose="020B0604020202020204" pitchFamily="34" charset="0"/>
              <a:buChar char="•"/>
            </a:pPr>
            <a:r>
              <a:rPr lang="en-US" sz="700">
                <a:solidFill>
                  <a:schemeClr val="bg1"/>
                </a:solidFill>
              </a:rPr>
              <a:t>Geography</a:t>
            </a:r>
          </a:p>
          <a:p>
            <a:pPr indent="-228600" algn="l">
              <a:buFont typeface="Arial" panose="020B0604020202020204" pitchFamily="34" charset="0"/>
              <a:buChar char="•"/>
            </a:pPr>
            <a:r>
              <a:rPr lang="en-US" sz="700">
                <a:solidFill>
                  <a:schemeClr val="bg1"/>
                </a:solidFill>
              </a:rPr>
              <a:t>Language</a:t>
            </a:r>
          </a:p>
          <a:p>
            <a:pPr indent="-228600" algn="l">
              <a:buFont typeface="Arial" panose="020B0604020202020204" pitchFamily="34" charset="0"/>
              <a:buChar char="•"/>
            </a:pPr>
            <a:r>
              <a:rPr lang="en-US" sz="700">
                <a:solidFill>
                  <a:schemeClr val="bg1"/>
                </a:solidFill>
              </a:rPr>
              <a:t>Advancements for the World</a:t>
            </a:r>
          </a:p>
          <a:p>
            <a:pPr indent="-228600" algn="l">
              <a:buFont typeface="Arial" panose="020B0604020202020204" pitchFamily="34" charset="0"/>
              <a:buChar char="•"/>
            </a:pPr>
            <a:r>
              <a:rPr lang="en-US" sz="700">
                <a:solidFill>
                  <a:schemeClr val="bg1"/>
                </a:solidFill>
              </a:rPr>
              <a:t>History</a:t>
            </a:r>
          </a:p>
          <a:p>
            <a:pPr indent="-228600" algn="l">
              <a:buFont typeface="Arial" panose="020B0604020202020204" pitchFamily="34" charset="0"/>
              <a:buChar char="•"/>
            </a:pPr>
            <a:r>
              <a:rPr lang="en-US" sz="700">
                <a:solidFill>
                  <a:schemeClr val="bg1"/>
                </a:solidFill>
              </a:rPr>
              <a:t>Culture</a:t>
            </a:r>
          </a:p>
          <a:p>
            <a:pPr indent="-228600" algn="l">
              <a:buFont typeface="Arial" panose="020B0604020202020204" pitchFamily="34" charset="0"/>
              <a:buChar char="•"/>
            </a:pPr>
            <a:r>
              <a:rPr lang="en-US" sz="700">
                <a:solidFill>
                  <a:schemeClr val="bg1"/>
                </a:solidFill>
              </a:rPr>
              <a:t>Current Events</a:t>
            </a:r>
          </a:p>
          <a:p>
            <a:pPr indent="-228600" algn="l">
              <a:buFont typeface="Arial" panose="020B0604020202020204" pitchFamily="34" charset="0"/>
              <a:buChar char="•"/>
            </a:pPr>
            <a:endParaRPr lang="en-US" sz="700">
              <a:solidFill>
                <a:schemeClr val="bg1"/>
              </a:solidFill>
            </a:endParaRPr>
          </a:p>
        </p:txBody>
      </p:sp>
    </p:spTree>
    <p:extLst>
      <p:ext uri="{BB962C8B-B14F-4D97-AF65-F5344CB8AC3E}">
        <p14:creationId xmlns:p14="http://schemas.microsoft.com/office/powerpoint/2010/main" val="125794345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picture containing circuit, city, table&#10;&#10;Description automatically generated">
            <a:extLst>
              <a:ext uri="{FF2B5EF4-FFF2-40B4-BE49-F238E27FC236}">
                <a16:creationId xmlns:a16="http://schemas.microsoft.com/office/drawing/2014/main" id="{0A5311FC-458A-4BF9-82C1-AA9063FD23D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6250"/>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Main Facts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525516" y="3417573"/>
            <a:ext cx="4593021" cy="2619839"/>
          </a:xfrm>
        </p:spPr>
        <p:txBody>
          <a:bodyPr vert="horz" lIns="91440" tIns="45720" rIns="91440" bIns="45720" rtlCol="0" anchor="ctr">
            <a:normAutofit fontScale="92500" lnSpcReduction="10000"/>
          </a:bodyPr>
          <a:lstStyle/>
          <a:p>
            <a:r>
              <a:rPr lang="en-US" sz="1800" dirty="0"/>
              <a:t>Capital: Kampala</a:t>
            </a:r>
          </a:p>
          <a:p>
            <a:r>
              <a:rPr lang="en-US" sz="1800" dirty="0"/>
              <a:t>Language: English is main language, but Bantu, Central Sudanic and Nilotic are indigenous of the area</a:t>
            </a:r>
          </a:p>
          <a:p>
            <a:r>
              <a:rPr lang="en-US" sz="1800" dirty="0"/>
              <a:t>Exports: Coffee, Gold, Legumes.</a:t>
            </a:r>
          </a:p>
          <a:p>
            <a:r>
              <a:rPr lang="en-US" sz="1800" dirty="0"/>
              <a:t>Fun Facts: Vehicles drive on the left hand side of the road.  Home of the smallest church in the world, The Chapel in </a:t>
            </a:r>
            <a:r>
              <a:rPr lang="en-US" sz="1800" dirty="0" err="1"/>
              <a:t>Nebbi</a:t>
            </a:r>
            <a:r>
              <a:rPr lang="en-US" sz="1800" dirty="0"/>
              <a:t> Town, 8 feet tall and accommodates 3 people, including the pastor.</a:t>
            </a:r>
          </a:p>
        </p:txBody>
      </p:sp>
    </p:spTree>
    <p:extLst>
      <p:ext uri="{BB962C8B-B14F-4D97-AF65-F5344CB8AC3E}">
        <p14:creationId xmlns:p14="http://schemas.microsoft.com/office/powerpoint/2010/main" val="37564360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pPr algn="ctr"/>
            <a:r>
              <a:rPr lang="en-US" dirty="0"/>
              <a:t>Uganda on Map</a:t>
            </a:r>
          </a:p>
        </p:txBody>
      </p:sp>
      <p:pic>
        <p:nvPicPr>
          <p:cNvPr id="5" name="Content Placeholder 4" descr="A picture containing text, map&#10;&#10;Description automatically generated">
            <a:extLst>
              <a:ext uri="{FF2B5EF4-FFF2-40B4-BE49-F238E27FC236}">
                <a16:creationId xmlns:a16="http://schemas.microsoft.com/office/drawing/2014/main" id="{C01B658B-9D02-4403-BCCE-895397448F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8262" y="1825625"/>
            <a:ext cx="4055476" cy="4351338"/>
          </a:xfrm>
        </p:spPr>
      </p:pic>
    </p:spTree>
    <p:extLst>
      <p:ext uri="{BB962C8B-B14F-4D97-AF65-F5344CB8AC3E}">
        <p14:creationId xmlns:p14="http://schemas.microsoft.com/office/powerpoint/2010/main" val="74394322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800">
                <a:sym typeface="Wingdings" panose="05000000000000000000" pitchFamily="2" charset="2"/>
              </a:rPr>
              <a:t>Longitude and Latitude:</a:t>
            </a:r>
            <a:r>
              <a:rPr lang="en-US" sz="1800"/>
              <a:t>1.3733° N, 32.2903° E</a:t>
            </a:r>
            <a:endParaRPr lang="en-US" sz="1800">
              <a:sym typeface="Wingdings" panose="05000000000000000000" pitchFamily="2" charset="2"/>
            </a:endParaRPr>
          </a:p>
          <a:p>
            <a:r>
              <a:rPr lang="en-US" sz="1800">
                <a:sym typeface="Wingdings" panose="05000000000000000000" pitchFamily="2" charset="2"/>
              </a:rPr>
              <a:t>Major Mountains, Rivers and Other Geographic sites: Bwindi Impenetrable National Park, Murchison Falls National Park, Kasubi Tombs, Jinja</a:t>
            </a:r>
            <a:endParaRPr lang="en-US" sz="1800"/>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close up of a map&#10;&#10;Description automatically generated">
            <a:extLst>
              <a:ext uri="{FF2B5EF4-FFF2-40B4-BE49-F238E27FC236}">
                <a16:creationId xmlns:a16="http://schemas.microsoft.com/office/drawing/2014/main" id="{FD8132A7-3B89-4D9F-A2A5-4FC4C0C5A7FD}"/>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6240"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835902055"/>
      </p:ext>
    </p:extLst>
  </p:cSld>
  <p:clrMapOvr>
    <a:overrideClrMapping bg1="dk1" tx1="lt1" bg2="dk2" tx2="lt2" accent1="accent1" accent2="accent2" accent3="accent3" accent4="accent4" accent5="accent5" accent6="accent6" hlink="hlink" folHlink="folHlink"/>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D513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694AA27-15FA-4921-8535-4D6582A64D8D}"/>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Bwindi Impenetrable National Park </a:t>
            </a:r>
          </a:p>
        </p:txBody>
      </p:sp>
      <p:pic>
        <p:nvPicPr>
          <p:cNvPr id="6" name="Content Placeholder 5" descr="A black bear sitting on top of a grass covered field&#10;&#10;Description automatically generated">
            <a:extLst>
              <a:ext uri="{FF2B5EF4-FFF2-40B4-BE49-F238E27FC236}">
                <a16:creationId xmlns:a16="http://schemas.microsoft.com/office/drawing/2014/main" id="{DF5685F2-1FD8-4A50-A89F-262DECFC775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346" r="16982" b="1"/>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1A582924-4293-4A82-9A38-ED3020EDB5F6}"/>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Well known for it’s safari and gorilla trek adventures for tourists</a:t>
            </a:r>
          </a:p>
          <a:p>
            <a:r>
              <a:rPr lang="en-US" sz="2000">
                <a:solidFill>
                  <a:srgbClr val="FFFFFF"/>
                </a:solidFill>
              </a:rPr>
              <a:t>160 species of trees, 100 species of ferns</a:t>
            </a:r>
          </a:p>
          <a:p>
            <a:r>
              <a:rPr lang="en-US" sz="2000">
                <a:solidFill>
                  <a:srgbClr val="FFFFFF"/>
                </a:solidFill>
              </a:rPr>
              <a:t>Southern part of Uganda</a:t>
            </a:r>
          </a:p>
          <a:p>
            <a:r>
              <a:rPr lang="en-US" sz="2000">
                <a:solidFill>
                  <a:srgbClr val="FFFFFF"/>
                </a:solidFill>
              </a:rPr>
              <a:t>Known for birds, butterflies and gorillas.  </a:t>
            </a:r>
          </a:p>
        </p:txBody>
      </p:sp>
    </p:spTree>
    <p:extLst>
      <p:ext uri="{BB962C8B-B14F-4D97-AF65-F5344CB8AC3E}">
        <p14:creationId xmlns:p14="http://schemas.microsoft.com/office/powerpoint/2010/main" val="124747431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620F5-94CE-4F39-BA5A-8F5B3341EB2D}"/>
              </a:ext>
            </a:extLst>
          </p:cNvPr>
          <p:cNvSpPr>
            <a:spLocks noGrp="1"/>
          </p:cNvSpPr>
          <p:nvPr>
            <p:ph type="title"/>
          </p:nvPr>
        </p:nvSpPr>
        <p:spPr/>
        <p:txBody>
          <a:bodyPr/>
          <a:lstStyle/>
          <a:p>
            <a:r>
              <a:rPr lang="en-US" dirty="0" err="1"/>
              <a:t>Kasubi</a:t>
            </a:r>
            <a:r>
              <a:rPr lang="en-US" dirty="0"/>
              <a:t> Tombs</a:t>
            </a:r>
          </a:p>
        </p:txBody>
      </p:sp>
      <p:sp>
        <p:nvSpPr>
          <p:cNvPr id="3" name="Content Placeholder 2">
            <a:extLst>
              <a:ext uri="{FF2B5EF4-FFF2-40B4-BE49-F238E27FC236}">
                <a16:creationId xmlns:a16="http://schemas.microsoft.com/office/drawing/2014/main" id="{75861468-E7A7-4A20-919C-3D935BDE41C8}"/>
              </a:ext>
            </a:extLst>
          </p:cNvPr>
          <p:cNvSpPr>
            <a:spLocks noGrp="1"/>
          </p:cNvSpPr>
          <p:nvPr>
            <p:ph sz="half" idx="1"/>
          </p:nvPr>
        </p:nvSpPr>
        <p:spPr/>
        <p:txBody>
          <a:bodyPr>
            <a:normAutofit fontScale="92500" lnSpcReduction="20000"/>
          </a:bodyPr>
          <a:lstStyle/>
          <a:p>
            <a:r>
              <a:rPr lang="en-US" dirty="0"/>
              <a:t>Within Kampala, Uganda.  </a:t>
            </a:r>
            <a:r>
              <a:rPr lang="en-US" dirty="0" err="1"/>
              <a:t>Kasubi</a:t>
            </a:r>
            <a:r>
              <a:rPr lang="en-US" dirty="0"/>
              <a:t> Tombs is an active religious place in the Buganda Kingdom, a traditional kingdom in Uganda.</a:t>
            </a:r>
          </a:p>
          <a:p>
            <a:r>
              <a:rPr lang="en-US" dirty="0"/>
              <a:t>Burial ground of four Buganda monarchs.  Was almost destroyed in 2010 fire.</a:t>
            </a:r>
          </a:p>
          <a:p>
            <a:r>
              <a:rPr lang="en-US" dirty="0"/>
              <a:t>Buganda is a subnational kingdom in Uganda.  It is the kingdom of the Ganda people.  When Uganda became independent in 1962, the monarchies autonomy was revoked, though people still follow their own kingdoms</a:t>
            </a:r>
          </a:p>
          <a:p>
            <a:endParaRPr lang="en-US" dirty="0"/>
          </a:p>
        </p:txBody>
      </p:sp>
      <p:pic>
        <p:nvPicPr>
          <p:cNvPr id="6" name="Content Placeholder 5" descr="The roof of a building&#10;&#10;Description automatically generated">
            <a:extLst>
              <a:ext uri="{FF2B5EF4-FFF2-40B4-BE49-F238E27FC236}">
                <a16:creationId xmlns:a16="http://schemas.microsoft.com/office/drawing/2014/main" id="{91E5E178-E953-412B-9BD3-8EBBFCFEA50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58194"/>
            <a:ext cx="5181600" cy="3886200"/>
          </a:xfrm>
        </p:spPr>
      </p:pic>
    </p:spTree>
    <p:extLst>
      <p:ext uri="{BB962C8B-B14F-4D97-AF65-F5344CB8AC3E}">
        <p14:creationId xmlns:p14="http://schemas.microsoft.com/office/powerpoint/2010/main" val="23166744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Warm, Tropical Climate.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Has mild seasonal changes, the hottest months being December, January and February.</a:t>
            </a:r>
          </a:p>
        </p:txBody>
      </p:sp>
    </p:spTree>
    <p:extLst>
      <p:ext uri="{BB962C8B-B14F-4D97-AF65-F5344CB8AC3E}">
        <p14:creationId xmlns:p14="http://schemas.microsoft.com/office/powerpoint/2010/main" val="4070509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D6702-4C59-4851-9947-78AAF4B0B60F}"/>
              </a:ext>
            </a:extLst>
          </p:cNvPr>
          <p:cNvSpPr>
            <a:spLocks noGrp="1"/>
          </p:cNvSpPr>
          <p:nvPr>
            <p:ph type="title"/>
          </p:nvPr>
        </p:nvSpPr>
        <p:spPr>
          <a:xfrm>
            <a:off x="7640524" y="5680364"/>
            <a:ext cx="3193732" cy="993775"/>
          </a:xfrm>
        </p:spPr>
        <p:txBody>
          <a:bodyPr>
            <a:normAutofit/>
          </a:bodyPr>
          <a:lstStyle/>
          <a:p>
            <a:r>
              <a:rPr lang="en-US" dirty="0"/>
              <a:t>Ethiopian Fox</a:t>
            </a:r>
            <a:br>
              <a:rPr lang="en-US" dirty="0"/>
            </a:br>
            <a:endParaRPr lang="en-US" dirty="0"/>
          </a:p>
        </p:txBody>
      </p:sp>
      <p:pic>
        <p:nvPicPr>
          <p:cNvPr id="6" name="Content Placeholder 5" descr="A dog standing on top of a grass covered field&#10;&#10;Description automatically generated">
            <a:extLst>
              <a:ext uri="{FF2B5EF4-FFF2-40B4-BE49-F238E27FC236}">
                <a16:creationId xmlns:a16="http://schemas.microsoft.com/office/drawing/2014/main" id="{0B006CAB-BB34-4771-B61B-A0FD52BDDB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81330" y="583074"/>
            <a:ext cx="5253254" cy="4873625"/>
          </a:xfrm>
        </p:spPr>
      </p:pic>
      <p:sp>
        <p:nvSpPr>
          <p:cNvPr id="4" name="Text Placeholder 3">
            <a:extLst>
              <a:ext uri="{FF2B5EF4-FFF2-40B4-BE49-F238E27FC236}">
                <a16:creationId xmlns:a16="http://schemas.microsoft.com/office/drawing/2014/main" id="{17F0F5B0-E5DF-409B-AC5B-2521524CBBDD}"/>
              </a:ext>
            </a:extLst>
          </p:cNvPr>
          <p:cNvSpPr>
            <a:spLocks noGrp="1"/>
          </p:cNvSpPr>
          <p:nvPr>
            <p:ph type="body" sz="half" idx="2"/>
          </p:nvPr>
        </p:nvSpPr>
        <p:spPr>
          <a:xfrm>
            <a:off x="3333151" y="189496"/>
            <a:ext cx="2563812" cy="2345156"/>
          </a:xfrm>
        </p:spPr>
        <p:txBody>
          <a:bodyPr/>
          <a:lstStyle/>
          <a:p>
            <a:r>
              <a:rPr lang="en-US" dirty="0"/>
              <a:t>Hartebeest</a:t>
            </a:r>
            <a:br>
              <a:rPr lang="en-US" dirty="0"/>
            </a:br>
            <a:r>
              <a:rPr lang="en-US" dirty="0"/>
              <a:t>Grazers that move in herds of 20-300 and migrate to grass throughout the year.  </a:t>
            </a:r>
          </a:p>
        </p:txBody>
      </p:sp>
      <p:pic>
        <p:nvPicPr>
          <p:cNvPr id="8" name="Picture 7" descr="A brown cow standing on top of a dry grass field&#10;&#10;Description automatically generated">
            <a:extLst>
              <a:ext uri="{FF2B5EF4-FFF2-40B4-BE49-F238E27FC236}">
                <a16:creationId xmlns:a16="http://schemas.microsoft.com/office/drawing/2014/main" id="{F7276BB0-C2D6-4478-84BF-BE2600064C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7737" y="1179930"/>
            <a:ext cx="2834640" cy="2709443"/>
          </a:xfrm>
          <a:prstGeom prst="rect">
            <a:avLst/>
          </a:prstGeom>
        </p:spPr>
      </p:pic>
      <p:pic>
        <p:nvPicPr>
          <p:cNvPr id="10" name="Picture 9" descr="A monkey sitting in a garden&#10;&#10;Description automatically generated">
            <a:extLst>
              <a:ext uri="{FF2B5EF4-FFF2-40B4-BE49-F238E27FC236}">
                <a16:creationId xmlns:a16="http://schemas.microsoft.com/office/drawing/2014/main" id="{02C3E74A-D656-4239-8012-74F5929C44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444" y="157412"/>
            <a:ext cx="2964440" cy="4172175"/>
          </a:xfrm>
          <a:prstGeom prst="rect">
            <a:avLst/>
          </a:prstGeom>
        </p:spPr>
      </p:pic>
      <p:sp>
        <p:nvSpPr>
          <p:cNvPr id="11" name="TextBox 10">
            <a:extLst>
              <a:ext uri="{FF2B5EF4-FFF2-40B4-BE49-F238E27FC236}">
                <a16:creationId xmlns:a16="http://schemas.microsoft.com/office/drawing/2014/main" id="{B6012654-C769-44EE-9D57-3FB8ED36FACA}"/>
              </a:ext>
            </a:extLst>
          </p:cNvPr>
          <p:cNvSpPr txBox="1"/>
          <p:nvPr/>
        </p:nvSpPr>
        <p:spPr>
          <a:xfrm>
            <a:off x="169717" y="4422925"/>
            <a:ext cx="2964440" cy="1754326"/>
          </a:xfrm>
          <a:prstGeom prst="rect">
            <a:avLst/>
          </a:prstGeom>
          <a:noFill/>
        </p:spPr>
        <p:txBody>
          <a:bodyPr wrap="square" rtlCol="0">
            <a:spAutoFit/>
          </a:bodyPr>
          <a:lstStyle/>
          <a:p>
            <a:r>
              <a:rPr lang="en-US" dirty="0" err="1"/>
              <a:t>Vervet</a:t>
            </a:r>
            <a:endParaRPr lang="en-US" dirty="0"/>
          </a:p>
          <a:p>
            <a:r>
              <a:rPr lang="en-US" dirty="0"/>
              <a:t>Some scientist claim these are some of the most human like.  They have anxiety, hypertension and even alcohol dependency.  </a:t>
            </a:r>
          </a:p>
        </p:txBody>
      </p:sp>
    </p:spTree>
    <p:extLst>
      <p:ext uri="{BB962C8B-B14F-4D97-AF65-F5344CB8AC3E}">
        <p14:creationId xmlns:p14="http://schemas.microsoft.com/office/powerpoint/2010/main" val="180840732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4A7B4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524256" y="491260"/>
            <a:ext cx="6594189" cy="1625210"/>
          </a:xfrm>
        </p:spPr>
        <p:txBody>
          <a:bodyPr vert="horz" lIns="91440" tIns="45720" rIns="91440" bIns="45720" rtlCol="0" anchor="ctr">
            <a:normAutofit/>
          </a:bodyPr>
          <a:lstStyle/>
          <a:p>
            <a:r>
              <a:rPr lang="en-US">
                <a:solidFill>
                  <a:srgbClr val="FFFFFF"/>
                </a:solidFill>
              </a:rPr>
              <a:t>Animals</a:t>
            </a:r>
          </a:p>
        </p:txBody>
      </p:sp>
      <p:pic>
        <p:nvPicPr>
          <p:cNvPr id="6" name="Content Placeholder 5" descr="A picture containing mammal, animal, grass, priest&#10;&#10;Description automatically generated">
            <a:extLst>
              <a:ext uri="{FF2B5EF4-FFF2-40B4-BE49-F238E27FC236}">
                <a16:creationId xmlns:a16="http://schemas.microsoft.com/office/drawing/2014/main" id="{DBBBB0C9-F664-4A08-BE76-66751351ABC6}"/>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7939" r="2" b="5192"/>
          <a:stretch/>
        </p:blipFill>
        <p:spPr>
          <a:xfrm>
            <a:off x="327547" y="2454903"/>
            <a:ext cx="7058306" cy="4080254"/>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Ugandan Kob</a:t>
            </a:r>
          </a:p>
          <a:p>
            <a:r>
              <a:rPr lang="en-US" sz="2000">
                <a:solidFill>
                  <a:srgbClr val="FFFFFF"/>
                </a:solidFill>
              </a:rPr>
              <a:t>Sitatunga</a:t>
            </a:r>
          </a:p>
          <a:p>
            <a:r>
              <a:rPr lang="en-US" sz="2000">
                <a:solidFill>
                  <a:srgbClr val="FFFFFF"/>
                </a:solidFill>
              </a:rPr>
              <a:t>Golden Monkey</a:t>
            </a:r>
          </a:p>
          <a:p>
            <a:r>
              <a:rPr lang="en-US" sz="2000">
                <a:solidFill>
                  <a:srgbClr val="FFFFFF"/>
                </a:solidFill>
              </a:rPr>
              <a:t>Olive Baboon</a:t>
            </a:r>
          </a:p>
          <a:p>
            <a:r>
              <a:rPr lang="en-US" sz="2000">
                <a:solidFill>
                  <a:srgbClr val="FFFFFF"/>
                </a:solidFill>
              </a:rPr>
              <a:t>Red Colobuses</a:t>
            </a:r>
          </a:p>
        </p:txBody>
      </p:sp>
    </p:spTree>
    <p:extLst>
      <p:ext uri="{BB962C8B-B14F-4D97-AF65-F5344CB8AC3E}">
        <p14:creationId xmlns:p14="http://schemas.microsoft.com/office/powerpoint/2010/main" val="38452044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sz="4400"/>
              <a:t>Red Colubuses</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4965431" y="2438400"/>
            <a:ext cx="6586489" cy="3785419"/>
          </a:xfrm>
        </p:spPr>
        <p:txBody>
          <a:bodyPr vert="horz" lIns="91440" tIns="45720" rIns="91440" bIns="45720" rtlCol="0">
            <a:normAutofit/>
          </a:bodyPr>
          <a:lstStyle/>
          <a:p>
            <a:pPr indent="-228600">
              <a:buFont typeface="Arial" panose="020B0604020202020204" pitchFamily="34" charset="0"/>
              <a:buChar char="•"/>
            </a:pPr>
            <a:r>
              <a:rPr lang="en-US" sz="2000" dirty="0"/>
              <a:t>Most are currently facing extinction, they are the most threatened group of non-ape primates in Africa.  </a:t>
            </a:r>
          </a:p>
          <a:p>
            <a:pPr indent="-228600">
              <a:buFont typeface="Arial" panose="020B0604020202020204" pitchFamily="34" charset="0"/>
              <a:buChar char="•"/>
            </a:pPr>
            <a:r>
              <a:rPr lang="en-US" sz="2000" dirty="0"/>
              <a:t>19 distinct forms of red colobus monkey are on the threatened species list</a:t>
            </a:r>
          </a:p>
          <a:p>
            <a:pPr indent="-228600">
              <a:buFont typeface="Arial" panose="020B0604020202020204" pitchFamily="34" charset="0"/>
              <a:buChar char="•"/>
            </a:pPr>
            <a:r>
              <a:rPr lang="en-US" sz="2000" dirty="0"/>
              <a:t>They vary in color, facial expressions and vocalizations.</a:t>
            </a:r>
          </a:p>
        </p:txBody>
      </p:sp>
      <p:pic>
        <p:nvPicPr>
          <p:cNvPr id="6" name="Content Placeholder 5" descr="A monkey sitting on a branch&#10;&#10;Description automatically generated">
            <a:extLst>
              <a:ext uri="{FF2B5EF4-FFF2-40B4-BE49-F238E27FC236}">
                <a16:creationId xmlns:a16="http://schemas.microsoft.com/office/drawing/2014/main" id="{4604E3BC-13BD-4316-B48C-2B0E5320FB3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167" r="9272"/>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D29D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33168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9" y="450221"/>
            <a:ext cx="3362146" cy="391152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74701" y="762000"/>
            <a:ext cx="2771672" cy="3230578"/>
          </a:xfrm>
        </p:spPr>
        <p:txBody>
          <a:bodyPr vert="horz" lIns="91440" tIns="45720" rIns="91440" bIns="45720" rtlCol="0" anchor="ctr">
            <a:normAutofit/>
          </a:bodyPr>
          <a:lstStyle/>
          <a:p>
            <a:r>
              <a:rPr lang="en-US" sz="3800">
                <a:solidFill>
                  <a:srgbClr val="FFFFFF"/>
                </a:solidFill>
              </a:rPr>
              <a:t>Ugandan Kob</a:t>
            </a:r>
          </a:p>
        </p:txBody>
      </p:sp>
      <p:pic>
        <p:nvPicPr>
          <p:cNvPr id="6" name="Content Placeholder 5" descr="An animal standing in a grassy field&#10;&#10;Description automatically generated">
            <a:extLst>
              <a:ext uri="{FF2B5EF4-FFF2-40B4-BE49-F238E27FC236}">
                <a16:creationId xmlns:a16="http://schemas.microsoft.com/office/drawing/2014/main" id="{8B241123-8288-4C13-85C4-FEA01D1C306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8197" r="26611" b="-1"/>
          <a:stretch/>
        </p:blipFill>
        <p:spPr>
          <a:xfrm>
            <a:off x="3988092" y="448054"/>
            <a:ext cx="4036457" cy="5954580"/>
          </a:xfrm>
          <a:prstGeom prst="rect">
            <a:avLst/>
          </a:prstGeom>
        </p:spPr>
      </p:pic>
      <p:sp>
        <p:nvSpPr>
          <p:cNvPr id="13" name="Rectangle 12">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88443" y="445459"/>
            <a:ext cx="3522149" cy="595717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460981" y="805294"/>
            <a:ext cx="2977071" cy="5237503"/>
          </a:xfrm>
        </p:spPr>
        <p:txBody>
          <a:bodyPr vert="horz" lIns="91440" tIns="45720" rIns="91440" bIns="45720" rtlCol="0" anchor="ctr">
            <a:normAutofit/>
          </a:bodyPr>
          <a:lstStyle/>
          <a:p>
            <a:pPr indent="-228600">
              <a:buFont typeface="Arial" panose="020B0604020202020204" pitchFamily="34" charset="0"/>
              <a:buChar char="•"/>
            </a:pPr>
            <a:r>
              <a:rPr lang="en-US" sz="1700"/>
              <a:t>A type of antelope.  Ugandan variety is normally reddish-brown.</a:t>
            </a:r>
          </a:p>
          <a:p>
            <a:pPr indent="-228600">
              <a:buFont typeface="Arial" panose="020B0604020202020204" pitchFamily="34" charset="0"/>
              <a:buChar char="•"/>
            </a:pPr>
            <a:r>
              <a:rPr lang="en-US" sz="1700"/>
              <a:t>It is the animal on the coat of arms of Uganda, along with a grew corned crane.  </a:t>
            </a:r>
          </a:p>
          <a:p>
            <a:pPr indent="-228600">
              <a:buFont typeface="Arial" panose="020B0604020202020204" pitchFamily="34" charset="0"/>
              <a:buChar char="•"/>
            </a:pPr>
            <a:r>
              <a:rPr lang="en-US" sz="1700"/>
              <a:t>Only males have horns.  Average weight of 107 pounds.</a:t>
            </a:r>
          </a:p>
          <a:p>
            <a:pPr indent="-228600">
              <a:buFont typeface="Arial" panose="020B0604020202020204" pitchFamily="34" charset="0"/>
              <a:buChar char="•"/>
            </a:pPr>
            <a:r>
              <a:rPr lang="en-US" sz="1700"/>
              <a:t>Herbivores that feed largely on grasses and reeds.    </a:t>
            </a:r>
          </a:p>
          <a:p>
            <a:pPr indent="-228600">
              <a:buFont typeface="Arial" panose="020B0604020202020204" pitchFamily="34" charset="0"/>
              <a:buChar char="•"/>
            </a:pPr>
            <a:r>
              <a:rPr lang="en-US" sz="1700"/>
              <a:t>Live in a “lek mating system” Females live in loose groups and visit the traditional breeding grounds to mate.  Males hold small territories for females to enter.</a:t>
            </a:r>
          </a:p>
        </p:txBody>
      </p:sp>
      <p:sp>
        <p:nvSpPr>
          <p:cNvPr id="15" name="Rectangle 14">
            <a:extLst>
              <a:ext uri="{FF2B5EF4-FFF2-40B4-BE49-F238E27FC236}">
                <a16:creationId xmlns:a16="http://schemas.microsoft.com/office/drawing/2014/main" id="{05CC4153-3F0D-4F4C-8F12-E8FC3FA40A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058" y="4517136"/>
            <a:ext cx="3362146" cy="1890452"/>
          </a:xfrm>
          <a:prstGeom prst="rect">
            <a:avLst/>
          </a:prstGeom>
          <a:solidFill>
            <a:srgbClr val="617648">
              <a:alpha val="9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76843312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27522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Plants</a:t>
            </a:r>
          </a:p>
        </p:txBody>
      </p:sp>
      <p:pic>
        <p:nvPicPr>
          <p:cNvPr id="6" name="Content Placeholder 5" descr="A tree next to a body of water&#10;&#10;Description automatically generated">
            <a:extLst>
              <a:ext uri="{FF2B5EF4-FFF2-40B4-BE49-F238E27FC236}">
                <a16:creationId xmlns:a16="http://schemas.microsoft.com/office/drawing/2014/main" id="{8A8A8E18-C2F2-4555-A554-21968CA8A1EF}"/>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7925" r="1" b="12903"/>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Neem Tree</a:t>
            </a:r>
          </a:p>
          <a:p>
            <a:r>
              <a:rPr lang="en-US" sz="2000">
                <a:solidFill>
                  <a:srgbClr val="FFFFFF"/>
                </a:solidFill>
              </a:rPr>
              <a:t>Coffee Leaves</a:t>
            </a:r>
          </a:p>
          <a:p>
            <a:r>
              <a:rPr lang="en-US" sz="2000">
                <a:solidFill>
                  <a:srgbClr val="FFFFFF"/>
                </a:solidFill>
              </a:rPr>
              <a:t>Aloe Vera</a:t>
            </a:r>
          </a:p>
          <a:p>
            <a:r>
              <a:rPr lang="en-US" sz="2000">
                <a:solidFill>
                  <a:srgbClr val="FFFFFF"/>
                </a:solidFill>
              </a:rPr>
              <a:t>Moringa Olifera Tree</a:t>
            </a:r>
          </a:p>
        </p:txBody>
      </p:sp>
    </p:spTree>
    <p:extLst>
      <p:ext uri="{BB962C8B-B14F-4D97-AF65-F5344CB8AC3E}">
        <p14:creationId xmlns:p14="http://schemas.microsoft.com/office/powerpoint/2010/main" val="249896750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500" dirty="0"/>
              <a:t>Southeast Africa, also known as the “Pearl of Africa” is where Uganda is located. </a:t>
            </a:r>
          </a:p>
          <a:p>
            <a:r>
              <a:rPr lang="en-US" sz="1500" dirty="0"/>
              <a:t>The Bantu people migrated here and established several city-state kingdoms.  The Empire of Kitara, the Kingdom of Buganda, and the Kingdom of Ankole. </a:t>
            </a:r>
          </a:p>
          <a:p>
            <a:r>
              <a:rPr lang="en-US" sz="1500" dirty="0"/>
              <a:t>In the 1930s, Arabs arrived, bring with them the slave trade.  In the 1860s, the British arrived and made the country a colony., which is remained until 1062 when Uganda became independent.</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picture containing text, map&#10;&#10;Description automatically generated">
            <a:extLst>
              <a:ext uri="{FF2B5EF4-FFF2-40B4-BE49-F238E27FC236}">
                <a16:creationId xmlns:a16="http://schemas.microsoft.com/office/drawing/2014/main" id="{D5F985B4-F888-46F4-8B37-C7D4F17FD504}"/>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5181" r="3" b="3360"/>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2887784141"/>
      </p:ext>
    </p:extLst>
  </p:cSld>
  <p:clrMapOvr>
    <a:overrideClrMapping bg1="dk1" tx1="lt1" bg2="dk2" tx2="lt2" accent1="accent1" accent2="accent2" accent3="accent3" accent4="accent4" accent5="accent5" accent6="accent6" hlink="hlink" folHlink="folHlink"/>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EECD-DED5-4BA5-D0C3-0494D6622A9E}"/>
              </a:ext>
            </a:extLst>
          </p:cNvPr>
          <p:cNvSpPr>
            <a:spLocks noGrp="1"/>
          </p:cNvSpPr>
          <p:nvPr>
            <p:ph type="title"/>
          </p:nvPr>
        </p:nvSpPr>
        <p:spPr/>
        <p:txBody>
          <a:bodyPr/>
          <a:lstStyle/>
          <a:p>
            <a:r>
              <a:rPr lang="en-US" dirty="0"/>
              <a:t>Idi Amin</a:t>
            </a:r>
          </a:p>
        </p:txBody>
      </p:sp>
      <p:sp>
        <p:nvSpPr>
          <p:cNvPr id="3" name="Content Placeholder 2">
            <a:extLst>
              <a:ext uri="{FF2B5EF4-FFF2-40B4-BE49-F238E27FC236}">
                <a16:creationId xmlns:a16="http://schemas.microsoft.com/office/drawing/2014/main" id="{3E27955F-A203-6D94-1458-6556E43D1DAE}"/>
              </a:ext>
            </a:extLst>
          </p:cNvPr>
          <p:cNvSpPr>
            <a:spLocks noGrp="1"/>
          </p:cNvSpPr>
          <p:nvPr>
            <p:ph sz="half" idx="1"/>
          </p:nvPr>
        </p:nvSpPr>
        <p:spPr/>
        <p:txBody>
          <a:bodyPr/>
          <a:lstStyle/>
          <a:p>
            <a:r>
              <a:rPr lang="en-US" dirty="0"/>
              <a:t>Idi Amin made himself dictator of Uganda.  He wasn’t a kind or helpful ruler.  300,000 people were killed by the government during his rule.  For 14 years, starting in 1971, the country was under this terrible rule. </a:t>
            </a:r>
          </a:p>
        </p:txBody>
      </p:sp>
      <p:sp>
        <p:nvSpPr>
          <p:cNvPr id="4" name="Content Placeholder 3">
            <a:extLst>
              <a:ext uri="{FF2B5EF4-FFF2-40B4-BE49-F238E27FC236}">
                <a16:creationId xmlns:a16="http://schemas.microsoft.com/office/drawing/2014/main" id="{FA458AE3-188C-964B-710E-D2F7671EC601}"/>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36065592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43D9-8FAF-4A62-A43B-62B93608ECDD}"/>
              </a:ext>
            </a:extLst>
          </p:cNvPr>
          <p:cNvSpPr>
            <a:spLocks noGrp="1"/>
          </p:cNvSpPr>
          <p:nvPr>
            <p:ph type="title"/>
          </p:nvPr>
        </p:nvSpPr>
        <p:spPr/>
        <p:txBody>
          <a:bodyPr/>
          <a:lstStyle/>
          <a:p>
            <a:r>
              <a:rPr lang="en-US" dirty="0"/>
              <a:t>How The Government Works</a:t>
            </a:r>
          </a:p>
        </p:txBody>
      </p:sp>
      <p:sp>
        <p:nvSpPr>
          <p:cNvPr id="3" name="Content Placeholder 2">
            <a:extLst>
              <a:ext uri="{FF2B5EF4-FFF2-40B4-BE49-F238E27FC236}">
                <a16:creationId xmlns:a16="http://schemas.microsoft.com/office/drawing/2014/main" id="{BDC8AF93-0FC8-4D79-A51E-7ED5054921EA}"/>
              </a:ext>
            </a:extLst>
          </p:cNvPr>
          <p:cNvSpPr>
            <a:spLocks noGrp="1"/>
          </p:cNvSpPr>
          <p:nvPr>
            <p:ph idx="1"/>
          </p:nvPr>
        </p:nvSpPr>
        <p:spPr/>
        <p:txBody>
          <a:bodyPr/>
          <a:lstStyle/>
          <a:p>
            <a:r>
              <a:rPr lang="en-US" dirty="0"/>
              <a:t>Uganda is a presidential republic.  The President of Uganda is both the head of state and head of government.  Executive power is exercised by the government.  Legislative power is given to both the government and National Assembly.</a:t>
            </a:r>
          </a:p>
        </p:txBody>
      </p:sp>
    </p:spTree>
    <p:extLst>
      <p:ext uri="{BB962C8B-B14F-4D97-AF65-F5344CB8AC3E}">
        <p14:creationId xmlns:p14="http://schemas.microsoft.com/office/powerpoint/2010/main" val="359203147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47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B9BB02-B7A4-4E62-AE84-851925CE3956}"/>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Currency-Shilling</a:t>
            </a:r>
          </a:p>
        </p:txBody>
      </p:sp>
      <p:sp>
        <p:nvSpPr>
          <p:cNvPr id="16"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cture containing text&#10;&#10;Description automatically generated">
            <a:extLst>
              <a:ext uri="{FF2B5EF4-FFF2-40B4-BE49-F238E27FC236}">
                <a16:creationId xmlns:a16="http://schemas.microsoft.com/office/drawing/2014/main" id="{FBCEDE79-E3A6-4235-AFCB-8E980F9CA30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674" b="15419"/>
          <a:stretch/>
        </p:blipFill>
        <p:spPr>
          <a:xfrm>
            <a:off x="976251" y="942538"/>
            <a:ext cx="7163222" cy="4808332"/>
          </a:xfrm>
          <a:prstGeom prst="rect">
            <a:avLst/>
          </a:prstGeom>
          <a:effectLst/>
        </p:spPr>
      </p:pic>
    </p:spTree>
    <p:extLst>
      <p:ext uri="{BB962C8B-B14F-4D97-AF65-F5344CB8AC3E}">
        <p14:creationId xmlns:p14="http://schemas.microsoft.com/office/powerpoint/2010/main" val="23548417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4" y="448055"/>
            <a:ext cx="3414370" cy="3801257"/>
          </a:xfrm>
          <a:prstGeom prst="rect">
            <a:avLst/>
          </a:prstGeom>
          <a:solidFill>
            <a:srgbClr val="71425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777240" y="731519"/>
            <a:ext cx="2845191" cy="3237579"/>
          </a:xfrm>
        </p:spPr>
        <p:txBody>
          <a:bodyPr vert="horz" lIns="91440" tIns="45720" rIns="91440" bIns="45720" rtlCol="0" anchor="ctr">
            <a:normAutofit/>
          </a:bodyPr>
          <a:lstStyle/>
          <a:p>
            <a:r>
              <a:rPr lang="en-US" sz="3800">
                <a:solidFill>
                  <a:srgbClr val="FFFFFF"/>
                </a:solidFill>
              </a:rPr>
              <a:t>Religion</a:t>
            </a:r>
          </a:p>
        </p:txBody>
      </p:sp>
      <p:pic>
        <p:nvPicPr>
          <p:cNvPr id="6" name="Content Placeholder 5" descr="A group of people in a room&#10;&#10;Description automatically generated">
            <a:extLst>
              <a:ext uri="{FF2B5EF4-FFF2-40B4-BE49-F238E27FC236}">
                <a16:creationId xmlns:a16="http://schemas.microsoft.com/office/drawing/2014/main" id="{34FF7D39-4E6E-4013-B882-9C58CEC15216}"/>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 b="25821"/>
          <a:stretch/>
        </p:blipFill>
        <p:spPr>
          <a:xfrm>
            <a:off x="4044603" y="448056"/>
            <a:ext cx="7680450" cy="3802932"/>
          </a:xfrm>
          <a:prstGeom prst="rect">
            <a:avLst/>
          </a:prstGeom>
        </p:spPr>
      </p:pic>
      <p:sp>
        <p:nvSpPr>
          <p:cNvPr id="13" name="Rectangle 1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19227"/>
            <a:ext cx="3414369" cy="1979852"/>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5" name="Rectangle 14">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4603" y="4416552"/>
            <a:ext cx="7688475" cy="1984248"/>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AA62787-5B7E-470D-A3A1-CD191BB3F4B1}"/>
              </a:ext>
            </a:extLst>
          </p:cNvPr>
          <p:cNvSpPr>
            <a:spLocks noGrp="1"/>
          </p:cNvSpPr>
          <p:nvPr>
            <p:ph sz="half" idx="1"/>
          </p:nvPr>
        </p:nvSpPr>
        <p:spPr>
          <a:xfrm>
            <a:off x="4379709" y="4642338"/>
            <a:ext cx="7037591" cy="1564310"/>
          </a:xfrm>
        </p:spPr>
        <p:txBody>
          <a:bodyPr vert="horz" lIns="91440" tIns="45720" rIns="91440" bIns="45720" rtlCol="0" anchor="ctr">
            <a:normAutofit/>
          </a:bodyPr>
          <a:lstStyle/>
          <a:p>
            <a:r>
              <a:rPr lang="en-US" sz="1500"/>
              <a:t>Currently Christian and Islam</a:t>
            </a:r>
          </a:p>
          <a:p>
            <a:r>
              <a:rPr lang="en-US" sz="1500"/>
              <a:t>Muslim is 12% of the population, or 4.06 Million people.</a:t>
            </a:r>
          </a:p>
          <a:p>
            <a:r>
              <a:rPr lang="en-US" sz="1500"/>
              <a:t>Catholicism or protestant are the two highest percentage of religion.</a:t>
            </a:r>
          </a:p>
          <a:p>
            <a:r>
              <a:rPr lang="en-US" sz="1500"/>
              <a:t>Religious Freedom is allowed in Uganda, however, the religion needs to be registered and those considered cults are not allowed.</a:t>
            </a:r>
          </a:p>
        </p:txBody>
      </p:sp>
    </p:spTree>
    <p:extLst>
      <p:ext uri="{BB962C8B-B14F-4D97-AF65-F5344CB8AC3E}">
        <p14:creationId xmlns:p14="http://schemas.microsoft.com/office/powerpoint/2010/main" val="103722349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person in a green car parked on the side of a road&#10;&#10;Description automatically generated">
            <a:extLst>
              <a:ext uri="{FF2B5EF4-FFF2-40B4-BE49-F238E27FC236}">
                <a16:creationId xmlns:a16="http://schemas.microsoft.com/office/drawing/2014/main" id="{FF0C9CD8-FD54-46F1-822F-F9FF0121933F}"/>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9563" r="1548"/>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Advancements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525516" y="3417573"/>
            <a:ext cx="4593021" cy="2619839"/>
          </a:xfrm>
        </p:spPr>
        <p:txBody>
          <a:bodyPr vert="horz" lIns="91440" tIns="45720" rIns="91440" bIns="45720" rtlCol="0" anchor="ctr">
            <a:normAutofit/>
          </a:bodyPr>
          <a:lstStyle/>
          <a:p>
            <a:r>
              <a:rPr lang="en-US" sz="1800"/>
              <a:t>Has a long history of health research. </a:t>
            </a:r>
          </a:p>
          <a:p>
            <a:r>
              <a:rPr lang="en-US" sz="1800"/>
              <a:t>Due to lack of funding, they often aren’t advancing, however, they often start a lot of research that other countries are able to continue.   </a:t>
            </a:r>
          </a:p>
        </p:txBody>
      </p:sp>
    </p:spTree>
    <p:extLst>
      <p:ext uri="{BB962C8B-B14F-4D97-AF65-F5344CB8AC3E}">
        <p14:creationId xmlns:p14="http://schemas.microsoft.com/office/powerpoint/2010/main" val="609103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142060-1DA2-4665-A300-1356685F1F55}"/>
              </a:ext>
            </a:extLst>
          </p:cNvPr>
          <p:cNvSpPr>
            <a:spLocks noGrp="1"/>
          </p:cNvSpPr>
          <p:nvPr>
            <p:ph type="title"/>
          </p:nvPr>
        </p:nvSpPr>
        <p:spPr>
          <a:xfrm>
            <a:off x="643468" y="623392"/>
            <a:ext cx="3363974" cy="1607060"/>
          </a:xfrm>
          <a:noFill/>
          <a:ln w="19050">
            <a:solidFill>
              <a:schemeClr val="tx1"/>
            </a:solidFill>
          </a:ln>
        </p:spPr>
        <p:txBody>
          <a:bodyPr vert="horz" wrap="square" lIns="91440" tIns="45720" rIns="91440" bIns="45720" rtlCol="0" anchor="ctr">
            <a:normAutofit/>
          </a:bodyPr>
          <a:lstStyle/>
          <a:p>
            <a:pPr algn="ctr"/>
            <a:r>
              <a:rPr lang="en-US" sz="2800" kern="1200">
                <a:solidFill>
                  <a:schemeClr val="tx1"/>
                </a:solidFill>
                <a:latin typeface="+mj-lt"/>
                <a:ea typeface="+mj-ea"/>
                <a:cs typeface="+mj-cs"/>
              </a:rPr>
              <a:t>Well Known Plants In Ethiopia</a:t>
            </a:r>
          </a:p>
        </p:txBody>
      </p:sp>
      <p:sp>
        <p:nvSpPr>
          <p:cNvPr id="4" name="Text Placeholder 3">
            <a:extLst>
              <a:ext uri="{FF2B5EF4-FFF2-40B4-BE49-F238E27FC236}">
                <a16:creationId xmlns:a16="http://schemas.microsoft.com/office/drawing/2014/main" id="{F53A2F3D-5F2C-466E-ADFA-82C1B00CE8A9}"/>
              </a:ext>
            </a:extLst>
          </p:cNvPr>
          <p:cNvSpPr>
            <a:spLocks noGrp="1"/>
          </p:cNvSpPr>
          <p:nvPr>
            <p:ph type="body" sz="half" idx="2"/>
          </p:nvPr>
        </p:nvSpPr>
        <p:spPr>
          <a:xfrm>
            <a:off x="643468" y="2638043"/>
            <a:ext cx="3363974" cy="3415623"/>
          </a:xfrm>
        </p:spPr>
        <p:txBody>
          <a:bodyPr vert="horz" lIns="91440" tIns="45720" rIns="91440" bIns="45720" rtlCol="0">
            <a:normAutofit/>
          </a:bodyPr>
          <a:lstStyle/>
          <a:p>
            <a:pPr marL="342900" indent="-228600">
              <a:buFont typeface="Arial" panose="020B0604020202020204" pitchFamily="34" charset="0"/>
              <a:buChar char="•"/>
            </a:pPr>
            <a:r>
              <a:rPr lang="en-US" sz="1700"/>
              <a:t>The False Banana</a:t>
            </a:r>
          </a:p>
          <a:p>
            <a:pPr marL="342900" indent="-228600">
              <a:buFont typeface="Arial" panose="020B0604020202020204" pitchFamily="34" charset="0"/>
              <a:buChar char="•"/>
            </a:pPr>
            <a:r>
              <a:rPr lang="en-US" sz="1700"/>
              <a:t>Endod (African Soap Berry)</a:t>
            </a:r>
          </a:p>
          <a:p>
            <a:pPr marL="342900" indent="-228600">
              <a:buFont typeface="Arial" panose="020B0604020202020204" pitchFamily="34" charset="0"/>
              <a:buChar char="•"/>
            </a:pPr>
            <a:r>
              <a:rPr lang="en-US" sz="1700"/>
              <a:t>Kosso, medicine from the African Redwood.  Ethiopians eat raw meat (causing tapeworms) they swear by grounding the seed of the African Redwood with water to take care of the problem. </a:t>
            </a:r>
          </a:p>
          <a:p>
            <a:pPr marL="342900" indent="-228600">
              <a:buFont typeface="Arial" panose="020B0604020202020204" pitchFamily="34" charset="0"/>
              <a:buChar char="•"/>
            </a:pPr>
            <a:r>
              <a:rPr lang="en-US" sz="1700"/>
              <a:t>Coffee (one of Ethiopia’s largest exports, next to gold)</a:t>
            </a:r>
          </a:p>
          <a:p>
            <a:pPr marL="342900" indent="-228600">
              <a:buFont typeface="Arial" panose="020B0604020202020204" pitchFamily="34" charset="0"/>
              <a:buChar char="•"/>
            </a:pPr>
            <a:endParaRPr lang="en-US" sz="1700"/>
          </a:p>
        </p:txBody>
      </p:sp>
      <p:pic>
        <p:nvPicPr>
          <p:cNvPr id="6" name="Content Placeholder 5" descr="The False Banana Tree">
            <a:extLst>
              <a:ext uri="{FF2B5EF4-FFF2-40B4-BE49-F238E27FC236}">
                <a16:creationId xmlns:a16="http://schemas.microsoft.com/office/drawing/2014/main" id="{1CF74BE1-B02B-4F11-BF9F-18E34A815CD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97763" y="1268765"/>
            <a:ext cx="6250769" cy="4159602"/>
          </a:xfrm>
          <a:prstGeom prst="rect">
            <a:avLst/>
          </a:prstGeom>
        </p:spPr>
      </p:pic>
      <p:sp>
        <p:nvSpPr>
          <p:cNvPr id="3" name="TextBox 2">
            <a:extLst>
              <a:ext uri="{FF2B5EF4-FFF2-40B4-BE49-F238E27FC236}">
                <a16:creationId xmlns:a16="http://schemas.microsoft.com/office/drawing/2014/main" id="{92F9C81B-16BF-4BD7-A0B7-72198E15E890}"/>
              </a:ext>
            </a:extLst>
          </p:cNvPr>
          <p:cNvSpPr txBox="1"/>
          <p:nvPr/>
        </p:nvSpPr>
        <p:spPr>
          <a:xfrm>
            <a:off x="8200724" y="6053666"/>
            <a:ext cx="1406347" cy="369332"/>
          </a:xfrm>
          <a:prstGeom prst="rect">
            <a:avLst/>
          </a:prstGeom>
          <a:noFill/>
        </p:spPr>
        <p:txBody>
          <a:bodyPr wrap="none" rtlCol="0">
            <a:spAutoFit/>
          </a:bodyPr>
          <a:lstStyle/>
          <a:p>
            <a:r>
              <a:rPr lang="en-US" dirty="0">
                <a:solidFill>
                  <a:schemeClr val="bg1"/>
                </a:solidFill>
              </a:rPr>
              <a:t>False Banana</a:t>
            </a:r>
          </a:p>
        </p:txBody>
      </p:sp>
    </p:spTree>
    <p:extLst>
      <p:ext uri="{BB962C8B-B14F-4D97-AF65-F5344CB8AC3E}">
        <p14:creationId xmlns:p14="http://schemas.microsoft.com/office/powerpoint/2010/main" val="523464636"/>
      </p:ext>
    </p:extLst>
  </p:cSld>
  <p:clrMapOvr>
    <a:overrideClrMapping bg1="dk1" tx1="lt1" bg2="dk2" tx2="lt2" accent1="accent1" accent2="accent2" accent3="accent3" accent4="accent4" accent5="accent5" accent6="accent6" hlink="hlink" folHlink="folHlink"/>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4965430" y="629268"/>
            <a:ext cx="6586491" cy="1286160"/>
          </a:xfrm>
        </p:spPr>
        <p:txBody>
          <a:bodyPr vert="horz" lIns="91440" tIns="45720" rIns="91440" bIns="45720" rtlCol="0" anchor="b">
            <a:normAutofit/>
          </a:bodyPr>
          <a:lstStyle/>
          <a:p>
            <a:r>
              <a:rPr lang="en-US" dirty="0"/>
              <a:t>Customs</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a:xfrm>
            <a:off x="4965431" y="2438400"/>
            <a:ext cx="6586489" cy="3785419"/>
          </a:xfrm>
        </p:spPr>
        <p:txBody>
          <a:bodyPr vert="horz" lIns="91440" tIns="45720" rIns="91440" bIns="45720" rtlCol="0">
            <a:normAutofit/>
          </a:bodyPr>
          <a:lstStyle/>
          <a:p>
            <a:r>
              <a:rPr lang="en-US" sz="2000"/>
              <a:t>You greet with the right hand.</a:t>
            </a:r>
          </a:p>
          <a:p>
            <a:r>
              <a:rPr lang="en-US" sz="2000"/>
              <a:t>Tipping your waiter is important.</a:t>
            </a:r>
          </a:p>
          <a:p>
            <a:r>
              <a:rPr lang="en-US" sz="2000"/>
              <a:t>Keep distance between each other while speaking, it’s a sign of respect.  </a:t>
            </a:r>
          </a:p>
          <a:p>
            <a:r>
              <a:rPr lang="en-US" sz="2000"/>
              <a:t>Food is typically served on the floor.  </a:t>
            </a:r>
          </a:p>
        </p:txBody>
      </p:sp>
      <p:pic>
        <p:nvPicPr>
          <p:cNvPr id="6" name="Content Placeholder 5" descr="A group of people walking down a dirt road&#10;&#10;Description automatically generated">
            <a:extLst>
              <a:ext uri="{FF2B5EF4-FFF2-40B4-BE49-F238E27FC236}">
                <a16:creationId xmlns:a16="http://schemas.microsoft.com/office/drawing/2014/main" id="{E3AD3773-7985-4A41-8F95-AA504CCF94AE}"/>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r="6045"/>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43CE6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125062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750242" y="632990"/>
            <a:ext cx="4062643" cy="1043409"/>
          </a:xfrm>
        </p:spPr>
        <p:txBody>
          <a:bodyPr vert="horz" lIns="91440" tIns="45720" rIns="91440" bIns="45720" rtlCol="0" anchor="ctr">
            <a:normAutofit/>
          </a:bodyPr>
          <a:lstStyle/>
          <a:p>
            <a:r>
              <a:rPr lang="en-US" sz="3600" kern="1200">
                <a:solidFill>
                  <a:schemeClr val="tx1"/>
                </a:solidFill>
                <a:latin typeface="+mj-lt"/>
                <a:ea typeface="+mj-ea"/>
                <a:cs typeface="+mj-cs"/>
              </a:rPr>
              <a:t>Fashion</a:t>
            </a:r>
          </a:p>
        </p:txBody>
      </p:sp>
      <p:sp>
        <p:nvSpPr>
          <p:cNvPr id="3" name="Content Placeholder 2">
            <a:extLst>
              <a:ext uri="{FF2B5EF4-FFF2-40B4-BE49-F238E27FC236}">
                <a16:creationId xmlns:a16="http://schemas.microsoft.com/office/drawing/2014/main" id="{76E959E1-FF00-4D92-B38B-D8BD6DA0CF3B}"/>
              </a:ext>
            </a:extLst>
          </p:cNvPr>
          <p:cNvSpPr>
            <a:spLocks noGrp="1"/>
          </p:cNvSpPr>
          <p:nvPr>
            <p:ph sz="half" idx="1"/>
          </p:nvPr>
        </p:nvSpPr>
        <p:spPr>
          <a:xfrm>
            <a:off x="518474" y="1774372"/>
            <a:ext cx="4064409" cy="2754086"/>
          </a:xfrm>
        </p:spPr>
        <p:txBody>
          <a:bodyPr vert="horz" lIns="91440" tIns="45720" rIns="91440" bIns="45720" rtlCol="0" anchor="t">
            <a:normAutofit/>
          </a:bodyPr>
          <a:lstStyle/>
          <a:p>
            <a:r>
              <a:rPr lang="en-US" sz="1500"/>
              <a:t>Current fashion uses bright, African inspired fabric, lace and sating.  They like to wear the latest fashions all over the world, particularly the western world.  </a:t>
            </a:r>
          </a:p>
          <a:p>
            <a:r>
              <a:rPr lang="en-US" sz="1500"/>
              <a:t>Traditionally men wore a Kanzu, a tunic of white or cream fabric.  Silk, cotton or poplin.  The women wore a Gomesi/Busuuti.  It is a long dress that sweeps the ground with pointed, triangular shoulder pads and square neck.  It has a large mass of clothing falling on one side around the hip area.  </a:t>
            </a:r>
          </a:p>
        </p:txBody>
      </p:sp>
      <p:pic>
        <p:nvPicPr>
          <p:cNvPr id="6" name="Content Placeholder 5" descr="A group of people posing for the camera&#10;&#10;Description automatically generated">
            <a:extLst>
              <a:ext uri="{FF2B5EF4-FFF2-40B4-BE49-F238E27FC236}">
                <a16:creationId xmlns:a16="http://schemas.microsoft.com/office/drawing/2014/main" id="{E948F22D-8852-4F67-B16F-3101BAB4A2A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038101" y="1215998"/>
            <a:ext cx="5510771" cy="4133078"/>
          </a:xfrm>
          <a:prstGeom prst="rect">
            <a:avLst/>
          </a:prstGeom>
        </p:spPr>
      </p:pic>
    </p:spTree>
    <p:extLst>
      <p:ext uri="{BB962C8B-B14F-4D97-AF65-F5344CB8AC3E}">
        <p14:creationId xmlns:p14="http://schemas.microsoft.com/office/powerpoint/2010/main" val="3499025529"/>
      </p:ext>
    </p:extLst>
  </p:cSld>
  <p:clrMapOvr>
    <a:overrideClrMapping bg1="dk1" tx1="lt1" bg2="dk2" tx2="lt2" accent1="accent1" accent2="accent2" accent3="accent3" accent4="accent4" accent5="accent5" accent6="accent6" hlink="hlink" folHlink="folHlink"/>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750242" y="632990"/>
            <a:ext cx="4062643" cy="1043409"/>
          </a:xfrm>
        </p:spPr>
        <p:txBody>
          <a:bodyPr vert="horz" lIns="91440" tIns="45720" rIns="91440" bIns="45720" rtlCol="0" anchor="ctr">
            <a:normAutofit/>
          </a:bodyPr>
          <a:lstStyle/>
          <a:p>
            <a:r>
              <a:rPr lang="en-US" sz="3600" kern="1200">
                <a:solidFill>
                  <a:schemeClr val="tx1"/>
                </a:solidFill>
                <a:latin typeface="+mj-lt"/>
                <a:ea typeface="+mj-ea"/>
                <a:cs typeface="+mj-cs"/>
              </a:rPr>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518474" y="1774372"/>
            <a:ext cx="4064409" cy="2754086"/>
          </a:xfrm>
        </p:spPr>
        <p:txBody>
          <a:bodyPr vert="horz" lIns="91440" tIns="45720" rIns="91440" bIns="45720" rtlCol="0" anchor="t">
            <a:normAutofit/>
          </a:bodyPr>
          <a:lstStyle/>
          <a:p>
            <a:r>
              <a:rPr lang="en-US" sz="1800"/>
              <a:t>Cricket, netball, rugby, running and of course, football (soccer) are all popular. </a:t>
            </a:r>
          </a:p>
          <a:p>
            <a:endParaRPr lang="en-US" sz="1800"/>
          </a:p>
        </p:txBody>
      </p:sp>
      <p:pic>
        <p:nvPicPr>
          <p:cNvPr id="6" name="Content Placeholder 5" descr="A person hitting a ball with a crowd watching&#10;&#10;Description automatically generated">
            <a:extLst>
              <a:ext uri="{FF2B5EF4-FFF2-40B4-BE49-F238E27FC236}">
                <a16:creationId xmlns:a16="http://schemas.microsoft.com/office/drawing/2014/main" id="{E045355E-3043-4BBA-941F-B87790623FED}"/>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142635" y="643467"/>
            <a:ext cx="5301703" cy="5278140"/>
          </a:xfrm>
          <a:prstGeom prst="rect">
            <a:avLst/>
          </a:prstGeom>
        </p:spPr>
      </p:pic>
    </p:spTree>
    <p:extLst>
      <p:ext uri="{BB962C8B-B14F-4D97-AF65-F5344CB8AC3E}">
        <p14:creationId xmlns:p14="http://schemas.microsoft.com/office/powerpoint/2010/main" val="2959675179"/>
      </p:ext>
    </p:extLst>
  </p:cSld>
  <p:clrMapOvr>
    <a:overrideClrMapping bg1="dk1" tx1="lt1" bg2="dk2" tx2="lt2" accent1="accent1" accent2="accent2" accent3="accent3" accent4="accent4" accent5="accent5" accent6="accent6" hlink="hlink" folHlink="folHlink"/>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a:t>Simple breakfast and two other timed meals.  Beef, sweet potatoes, soybeans, peanuts and vegetables with sauces are the main food items.  </a:t>
            </a:r>
          </a:p>
          <a:p>
            <a:r>
              <a:rPr lang="en-US" dirty="0"/>
              <a:t>Beef and chicken stews, matoke and </a:t>
            </a:r>
            <a:r>
              <a:rPr lang="en-US" dirty="0" err="1"/>
              <a:t>oluwombo</a:t>
            </a:r>
            <a:r>
              <a:rPr lang="en-US" dirty="0"/>
              <a:t> or ugali are popular traditional dishes.  (to the right is Ugali)</a:t>
            </a:r>
          </a:p>
        </p:txBody>
      </p:sp>
      <p:pic>
        <p:nvPicPr>
          <p:cNvPr id="6" name="Content Placeholder 5" descr="A plate of food on a table&#10;&#10;Description automatically generated">
            <a:extLst>
              <a:ext uri="{FF2B5EF4-FFF2-40B4-BE49-F238E27FC236}">
                <a16:creationId xmlns:a16="http://schemas.microsoft.com/office/drawing/2014/main" id="{3931C58A-D89B-4F7D-8F4D-AC309C1158E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92086"/>
            <a:ext cx="5181600" cy="3418416"/>
          </a:xfrm>
        </p:spPr>
      </p:pic>
    </p:spTree>
    <p:extLst>
      <p:ext uri="{BB962C8B-B14F-4D97-AF65-F5344CB8AC3E}">
        <p14:creationId xmlns:p14="http://schemas.microsoft.com/office/powerpoint/2010/main" val="21263529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800"/>
              <a:t>With 65 different ethnic groups in Uganda, they have a large base for indigenous music.</a:t>
            </a:r>
          </a:p>
          <a:p>
            <a:r>
              <a:rPr lang="en-US" sz="1800"/>
              <a:t>Pop music that came from traditional music started from the Kadongo Kamu style.  Started in the 80’s.  Kadongo Kamu means “one guitar” and focuses on the bass guitar. </a:t>
            </a:r>
          </a:p>
          <a:p>
            <a:r>
              <a:rPr lang="en-US" sz="1800"/>
              <a:t> They have slowly incorporated more western music like Hip hop and Dancehall.  </a:t>
            </a:r>
          </a:p>
          <a:p>
            <a:r>
              <a:rPr lang="en-US" sz="1800"/>
              <a:t>Baganda music is the largest native nationality in the country.  Has a lot of drums and locally made fiddles.  </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picture containing man, holding, standing, cake&#10;&#10;Description automatically generated">
            <a:extLst>
              <a:ext uri="{FF2B5EF4-FFF2-40B4-BE49-F238E27FC236}">
                <a16:creationId xmlns:a16="http://schemas.microsoft.com/office/drawing/2014/main" id="{218252F9-1747-44A6-83C8-3FF7FABAE3F7}"/>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878" r="33084"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4119637496"/>
      </p:ext>
    </p:extLst>
  </p:cSld>
  <p:clrMapOvr>
    <a:overrideClrMapping bg1="dk1" tx1="lt1" bg2="dk2" tx2="lt2" accent1="accent1" accent2="accent2" accent3="accent3" accent4="accent4" accent5="accent5" accent6="accent6" hlink="hlink" folHlink="folHlink"/>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4" name="Freeform: Shape 10">
            <a:extLst>
              <a:ext uri="{FF2B5EF4-FFF2-40B4-BE49-F238E27FC236}">
                <a16:creationId xmlns:a16="http://schemas.microsoft.com/office/drawing/2014/main" id="{E862BE82-D00D-42C1-BF16-93AA37870C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F6D92C2D-1D3D-4974-918C-06579FB354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33" y="-2"/>
            <a:ext cx="5441859" cy="5654940"/>
          </a:xfrm>
          <a:custGeom>
            <a:avLst/>
            <a:gdLst>
              <a:gd name="connsiteX0" fmla="*/ 0 w 5441859"/>
              <a:gd name="connsiteY0" fmla="*/ 0 h 5654940"/>
              <a:gd name="connsiteX1" fmla="*/ 4400492 w 5441859"/>
              <a:gd name="connsiteY1" fmla="*/ 0 h 5654940"/>
              <a:gd name="connsiteX2" fmla="*/ 4484767 w 5441859"/>
              <a:gd name="connsiteY2" fmla="*/ 76595 h 5654940"/>
              <a:gd name="connsiteX3" fmla="*/ 5441859 w 5441859"/>
              <a:gd name="connsiteY3" fmla="*/ 2387221 h 5654940"/>
              <a:gd name="connsiteX4" fmla="*/ 2174140 w 5441859"/>
              <a:gd name="connsiteY4" fmla="*/ 5654940 h 5654940"/>
              <a:gd name="connsiteX5" fmla="*/ 156693 w 5441859"/>
              <a:gd name="connsiteY5" fmla="*/ 4957981 h 5654940"/>
              <a:gd name="connsiteX6" fmla="*/ 0 w 5441859"/>
              <a:gd name="connsiteY6" fmla="*/ 4820612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0" y="0"/>
                </a:moveTo>
                <a:lnTo>
                  <a:pt x="4400492" y="0"/>
                </a:lnTo>
                <a:lnTo>
                  <a:pt x="4484767" y="76595"/>
                </a:lnTo>
                <a:cubicBezTo>
                  <a:pt x="5076108" y="667936"/>
                  <a:pt x="5441859" y="1484866"/>
                  <a:pt x="5441859" y="2387221"/>
                </a:cubicBezTo>
                <a:cubicBezTo>
                  <a:pt x="5441859" y="4191932"/>
                  <a:pt x="3978851" y="5654940"/>
                  <a:pt x="2174140" y="5654940"/>
                </a:cubicBezTo>
                <a:cubicBezTo>
                  <a:pt x="1412778" y="5654940"/>
                  <a:pt x="712231" y="5394557"/>
                  <a:pt x="156693" y="4957981"/>
                </a:cubicBezTo>
                <a:lnTo>
                  <a:pt x="0" y="4820612"/>
                </a:lnTo>
                <a:close/>
              </a:path>
            </a:pathLst>
          </a:custGeom>
          <a:solidFill>
            <a:schemeClr val="bg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750242" y="632990"/>
            <a:ext cx="4062643" cy="1043409"/>
          </a:xfrm>
        </p:spPr>
        <p:txBody>
          <a:bodyPr vert="horz" lIns="91440" tIns="45720" rIns="91440" bIns="45720" rtlCol="0" anchor="ctr">
            <a:normAutofit/>
          </a:bodyPr>
          <a:lstStyle/>
          <a:p>
            <a:r>
              <a:rPr lang="en-US" sz="3600" kern="1200">
                <a:solidFill>
                  <a:schemeClr val="tx1"/>
                </a:solidFill>
                <a:latin typeface="+mj-lt"/>
                <a:ea typeface="+mj-ea"/>
                <a:cs typeface="+mj-cs"/>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18474" y="1774372"/>
            <a:ext cx="4064409" cy="2754086"/>
          </a:xfrm>
        </p:spPr>
        <p:txBody>
          <a:bodyPr vert="horz" lIns="91440" tIns="45720" rIns="91440" bIns="45720" rtlCol="0" anchor="t">
            <a:normAutofit/>
          </a:bodyPr>
          <a:lstStyle/>
          <a:p>
            <a:r>
              <a:rPr lang="en-US" sz="1800"/>
              <a:t>Despite a political roller coaster it has a great art tradition, including a fine arts school known for producing great artists.  The Margaret Trowell Fine Art School is famous for sculptor Francis Nnaggenda and painter Sam Ntiro.  </a:t>
            </a:r>
          </a:p>
          <a:p>
            <a:r>
              <a:rPr lang="en-US" sz="1800"/>
              <a:t>The school remained open even during a civil war and while famous artists went into exile the school remained prestigious.  </a:t>
            </a:r>
          </a:p>
        </p:txBody>
      </p:sp>
      <p:pic>
        <p:nvPicPr>
          <p:cNvPr id="6" name="Content Placeholder 5" descr="A close up of a statue&#10;&#10;Description automatically generated">
            <a:extLst>
              <a:ext uri="{FF2B5EF4-FFF2-40B4-BE49-F238E27FC236}">
                <a16:creationId xmlns:a16="http://schemas.microsoft.com/office/drawing/2014/main" id="{92745EAB-F97C-4776-9EFF-2C3DAA83D98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17696" y="643467"/>
            <a:ext cx="4151580" cy="5278140"/>
          </a:xfrm>
          <a:prstGeom prst="rect">
            <a:avLst/>
          </a:prstGeom>
        </p:spPr>
      </p:pic>
    </p:spTree>
    <p:extLst>
      <p:ext uri="{BB962C8B-B14F-4D97-AF65-F5344CB8AC3E}">
        <p14:creationId xmlns:p14="http://schemas.microsoft.com/office/powerpoint/2010/main" val="1127945975"/>
      </p:ext>
    </p:extLst>
  </p:cSld>
  <p:clrMapOvr>
    <a:overrideClrMapping bg1="dk1" tx1="lt1" bg2="dk2" tx2="lt2" accent1="accent1" accent2="accent2" accent3="accent3" accent4="accent4" accent5="accent5" accent6="accent6" hlink="hlink" folHlink="folHlink"/>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01098" y="1396289"/>
            <a:ext cx="5277333" cy="1325563"/>
          </a:xfrm>
        </p:spPr>
        <p:txBody>
          <a:bodyPr vert="horz" lIns="91440" tIns="45720" rIns="91440" bIns="45720" rtlCol="0" anchor="ctr">
            <a:normAutofit/>
          </a:bodyPr>
          <a:lstStyle/>
          <a:p>
            <a:r>
              <a:rPr lang="en-US" kern="1200">
                <a:solidFill>
                  <a:schemeClr val="tx1"/>
                </a:solidFill>
                <a:latin typeface="+mj-lt"/>
                <a:ea typeface="+mj-ea"/>
                <a:cs typeface="+mj-cs"/>
              </a:rPr>
              <a:t>Homes</a:t>
            </a:r>
          </a:p>
        </p:txBody>
      </p:sp>
      <p:sp>
        <p:nvSpPr>
          <p:cNvPr id="3" name="Content Placeholder 2">
            <a:extLst>
              <a:ext uri="{FF2B5EF4-FFF2-40B4-BE49-F238E27FC236}">
                <a16:creationId xmlns:a16="http://schemas.microsoft.com/office/drawing/2014/main" id="{AF238FF1-CE9E-4E10-A270-C02E1C6643FA}"/>
              </a:ext>
            </a:extLst>
          </p:cNvPr>
          <p:cNvSpPr>
            <a:spLocks noGrp="1"/>
          </p:cNvSpPr>
          <p:nvPr>
            <p:ph sz="half" idx="1"/>
          </p:nvPr>
        </p:nvSpPr>
        <p:spPr>
          <a:xfrm>
            <a:off x="805543" y="2871982"/>
            <a:ext cx="5272888" cy="3181684"/>
          </a:xfrm>
        </p:spPr>
        <p:txBody>
          <a:bodyPr vert="horz" lIns="91440" tIns="45720" rIns="91440" bIns="45720" rtlCol="0" anchor="t">
            <a:normAutofit/>
          </a:bodyPr>
          <a:lstStyle/>
          <a:p>
            <a:r>
              <a:rPr lang="en-US" sz="1800"/>
              <a:t>Thatched huts with mud and wattle walls are common but even in rural areas the use of corrugated iron is used as roofing.  </a:t>
            </a:r>
          </a:p>
        </p:txBody>
      </p:sp>
      <p:sp>
        <p:nvSpPr>
          <p:cNvPr id="11" name="Freeform 49">
            <a:extLst>
              <a:ext uri="{FF2B5EF4-FFF2-40B4-BE49-F238E27FC236}">
                <a16:creationId xmlns:a16="http://schemas.microsoft.com/office/drawing/2014/main" id="{EF9B8DF2-C3F5-49A2-94D2-F7B65A0F1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4330B6AC-E6AB-45E4-A303-C8DE90EB2A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93318" y="760562"/>
            <a:ext cx="5298683" cy="6097438"/>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person standing in front of a brick building&#10;&#10;Description automatically generated">
            <a:extLst>
              <a:ext uri="{FF2B5EF4-FFF2-40B4-BE49-F238E27FC236}">
                <a16:creationId xmlns:a16="http://schemas.microsoft.com/office/drawing/2014/main" id="{F35CE3AC-9AC9-4D73-A6D0-C9E27EA5C82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924800" y="2927759"/>
            <a:ext cx="3945463" cy="2004044"/>
          </a:xfrm>
          <a:prstGeom prst="rect">
            <a:avLst/>
          </a:prstGeom>
        </p:spPr>
      </p:pic>
    </p:spTree>
    <p:extLst>
      <p:ext uri="{BB962C8B-B14F-4D97-AF65-F5344CB8AC3E}">
        <p14:creationId xmlns:p14="http://schemas.microsoft.com/office/powerpoint/2010/main" val="354570836"/>
      </p:ext>
    </p:extLst>
  </p:cSld>
  <p:clrMapOvr>
    <a:overrideClrMapping bg1="dk1" tx1="lt1" bg2="dk2" tx2="lt2" accent1="accent1" accent2="accent2" accent3="accent3" accent4="accent4" accent5="accent5" accent6="accent6" hlink="hlink" folHlink="folHlink"/>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800"/>
              <a:t>January 26 Liberation Day</a:t>
            </a:r>
          </a:p>
          <a:p>
            <a:r>
              <a:rPr lang="en-US" sz="1800"/>
              <a:t>March 8 Women’s Day is a day where the women of the country are celebrated for their contributions to society.  Female religious leaders lead prayer, female speakers give presentations and the president gives a talk about something that impacts women, in 2020 he discussed domestic violence.  </a:t>
            </a:r>
          </a:p>
          <a:p>
            <a:r>
              <a:rPr lang="en-US" sz="1800"/>
              <a:t>June 3 Martyrs Day is in honor of 45 martyrs, Christian and Anglican, who were killed on the orders of Kabaka Mwanga II, the king of Buganda between 1885 and 1887.</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large crowd of people&#10;&#10;Description automatically generated">
            <a:extLst>
              <a:ext uri="{FF2B5EF4-FFF2-40B4-BE49-F238E27FC236}">
                <a16:creationId xmlns:a16="http://schemas.microsoft.com/office/drawing/2014/main" id="{860A688C-5F20-41B6-929F-3080F67CCAF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4134" r="22111" b="-2"/>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77672745"/>
      </p:ext>
    </p:extLst>
  </p:cSld>
  <p:clrMapOvr>
    <a:overrideClrMapping bg1="dk1" tx1="lt1" bg2="dk2" tx2="lt2" accent1="accent1" accent2="accent2" accent3="accent3" accent4="accent4" accent5="accent5" accent6="accent6" hlink="hlink" folHlink="folHlink"/>
  </p:clrMapOvr>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flag of Mozambique | Britannica">
            <a:extLst>
              <a:ext uri="{FF2B5EF4-FFF2-40B4-BE49-F238E27FC236}">
                <a16:creationId xmlns:a16="http://schemas.microsoft.com/office/drawing/2014/main" id="{E127D80A-9C86-0556-CE05-3DD4074008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883" b="12847"/>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US" sz="5200">
                <a:solidFill>
                  <a:srgbClr val="FFFFFF"/>
                </a:solidFill>
              </a:rPr>
              <a:t>Mozambique</a:t>
            </a:r>
          </a:p>
        </p:txBody>
      </p:sp>
    </p:spTree>
    <p:extLst>
      <p:ext uri="{BB962C8B-B14F-4D97-AF65-F5344CB8AC3E}">
        <p14:creationId xmlns:p14="http://schemas.microsoft.com/office/powerpoint/2010/main" val="38892835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lstStyle/>
          <a:p>
            <a:r>
              <a:rPr lang="en-US" dirty="0"/>
              <a:t>Capital: Maputo</a:t>
            </a:r>
          </a:p>
          <a:p>
            <a:r>
              <a:rPr lang="en-US" dirty="0"/>
              <a:t>Language: Portuguese</a:t>
            </a:r>
          </a:p>
          <a:p>
            <a:r>
              <a:rPr lang="en-US" dirty="0"/>
              <a:t>Exports: Tea, Hydropower</a:t>
            </a:r>
          </a:p>
          <a:p>
            <a:r>
              <a:rPr lang="en-US" dirty="0"/>
              <a:t>Fun Facts: Mozambique was never part of the British Empire.  </a:t>
            </a:r>
          </a:p>
          <a:p>
            <a:r>
              <a:rPr lang="en-US" dirty="0"/>
              <a:t>Famous for dive sites</a:t>
            </a:r>
          </a:p>
        </p:txBody>
      </p:sp>
      <p:pic>
        <p:nvPicPr>
          <p:cNvPr id="2050" name="Picture 2" descr="The Most Beautiful Beaches in Mozambique">
            <a:extLst>
              <a:ext uri="{FF2B5EF4-FFF2-40B4-BE49-F238E27FC236}">
                <a16:creationId xmlns:a16="http://schemas.microsoft.com/office/drawing/2014/main" id="{85CBBE76-19D1-362E-0BC7-BB1478DD550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5166219" y="1204769"/>
            <a:ext cx="6676865" cy="4448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706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26983-646E-F345-677D-5EAD1C8B8686}"/>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77C33A4-9B55-0D27-0782-43D98F90E781}"/>
              </a:ext>
            </a:extLst>
          </p:cNvPr>
          <p:cNvSpPr>
            <a:spLocks noGrp="1"/>
          </p:cNvSpPr>
          <p:nvPr>
            <p:ph sz="half" idx="1"/>
          </p:nvPr>
        </p:nvSpPr>
        <p:spPr/>
        <p:txBody>
          <a:bodyPr/>
          <a:lstStyle/>
          <a:p>
            <a:r>
              <a:rPr lang="en-US" dirty="0"/>
              <a:t>Ancient Ethiopia is one of the oldest kingdoms in the world.  It is mentioned in Greek history and Hebrew history.  It was never officially colonized by Europe, which is unlike most other countries in Africa.  </a:t>
            </a:r>
          </a:p>
          <a:p>
            <a:r>
              <a:rPr lang="en-US" dirty="0"/>
              <a:t>During World War II, Italy did occupy the area but was removed when they lost the war.   </a:t>
            </a:r>
          </a:p>
        </p:txBody>
      </p:sp>
      <p:sp>
        <p:nvSpPr>
          <p:cNvPr id="4" name="Content Placeholder 3">
            <a:extLst>
              <a:ext uri="{FF2B5EF4-FFF2-40B4-BE49-F238E27FC236}">
                <a16:creationId xmlns:a16="http://schemas.microsoft.com/office/drawing/2014/main" id="{CCD1A416-8B57-6AF0-17C0-A93BA69E4A3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4865658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8537B233-9CDD-4A90-AABB-A8963DEE4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841248" y="818457"/>
            <a:ext cx="3322317" cy="2975876"/>
          </a:xfrm>
        </p:spPr>
        <p:txBody>
          <a:bodyPr vert="horz" lIns="91440" tIns="45720" rIns="91440" bIns="45720" rtlCol="0" anchor="b">
            <a:normAutofit/>
          </a:bodyPr>
          <a:lstStyle/>
          <a:p>
            <a:r>
              <a:rPr lang="en-US" kern="1200">
                <a:solidFill>
                  <a:schemeClr val="tx1"/>
                </a:solidFill>
                <a:latin typeface="+mj-lt"/>
                <a:ea typeface="+mj-ea"/>
                <a:cs typeface="+mj-cs"/>
              </a:rPr>
              <a:t>Country on Map</a:t>
            </a:r>
          </a:p>
        </p:txBody>
      </p:sp>
      <p:cxnSp>
        <p:nvCxnSpPr>
          <p:cNvPr id="3081" name="Straight Connector 3080">
            <a:extLst>
              <a:ext uri="{FF2B5EF4-FFF2-40B4-BE49-F238E27FC236}">
                <a16:creationId xmlns:a16="http://schemas.microsoft.com/office/drawing/2014/main" id="{040575EE-C594-4566-BC00-663004E52A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763566" y="1417320"/>
            <a:ext cx="0" cy="402336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3074" name="Picture 2" descr="Mozambique location on the Africa map">
            <a:extLst>
              <a:ext uri="{FF2B5EF4-FFF2-40B4-BE49-F238E27FC236}">
                <a16:creationId xmlns:a16="http://schemas.microsoft.com/office/drawing/2014/main" id="{02E436B0-0803-40B3-0E3F-369E5DDE085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894059" y="566916"/>
            <a:ext cx="5337786" cy="5724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524129"/>
      </p:ext>
    </p:extLst>
  </p:cSld>
  <p:clrMapOvr>
    <a:overrideClrMapping bg1="dk1" tx1="lt1" bg2="dk2" tx2="lt2" accent1="accent1" accent2="accent2" accent3="accent3" accent4="accent4" accent5="accent5" accent6="accent6" hlink="hlink" folHlink="folHlink"/>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B0792D4F-247E-46FE-85FC-881DEFA41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841248" y="932688"/>
            <a:ext cx="4892040" cy="1773936"/>
          </a:xfrm>
        </p:spPr>
        <p:txBody>
          <a:bodyPr vert="horz" lIns="91440" tIns="45720" rIns="91440" bIns="45720" rtlCol="0" anchor="b">
            <a:normAutofit/>
          </a:bodyPr>
          <a:lstStyle/>
          <a:p>
            <a:r>
              <a:rPr lang="en-US" sz="40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841248" y="2898648"/>
            <a:ext cx="4892040" cy="3209544"/>
          </a:xfrm>
        </p:spPr>
        <p:txBody>
          <a:bodyPr vert="horz" lIns="91440" tIns="45720" rIns="91440" bIns="45720" rtlCol="0" anchor="t">
            <a:normAutofit/>
          </a:bodyPr>
          <a:lstStyle/>
          <a:p>
            <a:pPr marL="0" indent="0">
              <a:buNone/>
            </a:pPr>
            <a:endParaRPr lang="en-US" sz="2000" dirty="0">
              <a:sym typeface="Wingdings" panose="05000000000000000000" pitchFamily="2" charset="2"/>
            </a:endParaRPr>
          </a:p>
          <a:p>
            <a:r>
              <a:rPr lang="en-US" sz="2000" dirty="0">
                <a:sym typeface="Wingdings" panose="05000000000000000000" pitchFamily="2" charset="2"/>
              </a:rPr>
              <a:t>Longitude and Latitude: 18.6657S 35.5296 E</a:t>
            </a:r>
          </a:p>
          <a:p>
            <a:r>
              <a:rPr lang="en-US" sz="2000" dirty="0">
                <a:sym typeface="Wingdings" panose="05000000000000000000" pitchFamily="2" charset="2"/>
              </a:rPr>
              <a:t>Major Mountains, Rivers and Other Geographic sites:  Mount </a:t>
            </a:r>
            <a:r>
              <a:rPr lang="en-US" sz="2000" dirty="0" err="1">
                <a:sym typeface="Wingdings" panose="05000000000000000000" pitchFamily="2" charset="2"/>
              </a:rPr>
              <a:t>Lico</a:t>
            </a:r>
            <a:r>
              <a:rPr lang="en-US" sz="2000" dirty="0">
                <a:sym typeface="Wingdings" panose="05000000000000000000" pitchFamily="2" charset="2"/>
              </a:rPr>
              <a:t>, Mount </a:t>
            </a:r>
            <a:r>
              <a:rPr lang="en-US" sz="2000" dirty="0" err="1">
                <a:sym typeface="Wingdings" panose="05000000000000000000" pitchFamily="2" charset="2"/>
              </a:rPr>
              <a:t>Mabu</a:t>
            </a:r>
            <a:r>
              <a:rPr lang="en-US" sz="2000" dirty="0">
                <a:sym typeface="Wingdings" panose="05000000000000000000" pitchFamily="2" charset="2"/>
              </a:rPr>
              <a:t>, Serra de </a:t>
            </a:r>
            <a:r>
              <a:rPr lang="en-US" sz="2000" dirty="0" err="1">
                <a:sym typeface="Wingdings" panose="05000000000000000000" pitchFamily="2" charset="2"/>
              </a:rPr>
              <a:t>Gorongosa</a:t>
            </a:r>
            <a:r>
              <a:rPr lang="en-US" sz="2000" dirty="0">
                <a:sym typeface="Wingdings" panose="05000000000000000000" pitchFamily="2" charset="2"/>
              </a:rPr>
              <a:t>, Zambezi River,</a:t>
            </a:r>
            <a:endParaRPr lang="en-US" sz="2000" dirty="0"/>
          </a:p>
        </p:txBody>
      </p:sp>
      <p:cxnSp>
        <p:nvCxnSpPr>
          <p:cNvPr id="4105" name="Straight Connector 4104">
            <a:extLst>
              <a:ext uri="{FF2B5EF4-FFF2-40B4-BE49-F238E27FC236}">
                <a16:creationId xmlns:a16="http://schemas.microsoft.com/office/drawing/2014/main" id="{749A7284-D010-4ACB-A08A-FC3C3689B5E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238597" y="1417320"/>
            <a:ext cx="0" cy="402336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4098" name="Picture 2" descr="Mozambique Elevation and Elevation Maps of Cities, Topographic Map Contour">
            <a:extLst>
              <a:ext uri="{FF2B5EF4-FFF2-40B4-BE49-F238E27FC236}">
                <a16:creationId xmlns:a16="http://schemas.microsoft.com/office/drawing/2014/main" id="{2CC3DDBB-13CD-EAE2-7D84-D3DE804A07B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748272" y="578160"/>
            <a:ext cx="5025525" cy="5710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005548"/>
      </p:ext>
    </p:extLst>
  </p:cSld>
  <p:clrMapOvr>
    <a:overrideClrMapping bg1="dk1" tx1="lt1" bg2="dk2" tx2="lt2" accent1="accent1" accent2="accent2" accent3="accent3" accent4="accent4" accent5="accent5" accent6="accent6" hlink="hlink" folHlink="folHlink"/>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9" name="Rectangle 5128">
            <a:extLst>
              <a:ext uri="{FF2B5EF4-FFF2-40B4-BE49-F238E27FC236}">
                <a16:creationId xmlns:a16="http://schemas.microsoft.com/office/drawing/2014/main" id="{96918796-2918-40D6-BE3A-4600C47FCD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122" name="Picture 2" descr="Paisagem da Serra da Gorongosa - Gorongosa">
            <a:extLst>
              <a:ext uri="{FF2B5EF4-FFF2-40B4-BE49-F238E27FC236}">
                <a16:creationId xmlns:a16="http://schemas.microsoft.com/office/drawing/2014/main" id="{581D5EFA-2A47-533E-3407-0738373346A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60450" y="2166938"/>
            <a:ext cx="5367338" cy="3457575"/>
          </a:xfrm>
          <a:prstGeom prst="rect">
            <a:avLst/>
          </a:prstGeom>
          <a:extLst>
            <a:ext uri="{909E8E84-426E-40DD-AFC4-6F175D3DCCD1}">
              <a14:hiddenFill xmlns:a14="http://schemas.microsoft.com/office/drawing/2010/main">
                <a:solidFill>
                  <a:srgbClr val="FFFFFF"/>
                </a:solidFill>
              </a14:hiddenFill>
            </a:ext>
          </a:extLst>
        </p:spPr>
      </p:pic>
      <p:pic>
        <p:nvPicPr>
          <p:cNvPr id="5124" name="Picture 4" descr="A grassy field with a mountain in the background&#10;&#10;Description automatically generated with low confidence">
            <a:extLst>
              <a:ext uri="{FF2B5EF4-FFF2-40B4-BE49-F238E27FC236}">
                <a16:creationId xmlns:a16="http://schemas.microsoft.com/office/drawing/2014/main" id="{363065FC-1B41-42BF-FE61-114A2379E02E}"/>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494463" y="2166938"/>
            <a:ext cx="4635500" cy="345757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BA89DC9-095B-F2EA-07FA-47CE4081B064}"/>
              </a:ext>
            </a:extLst>
          </p:cNvPr>
          <p:cNvSpPr>
            <a:spLocks noGrp="1"/>
          </p:cNvSpPr>
          <p:nvPr>
            <p:ph type="title"/>
          </p:nvPr>
        </p:nvSpPr>
        <p:spPr>
          <a:xfrm>
            <a:off x="838200" y="672747"/>
            <a:ext cx="10515600" cy="715556"/>
          </a:xfrm>
        </p:spPr>
        <p:txBody>
          <a:bodyPr vert="horz" lIns="91440" tIns="45720" rIns="91440" bIns="45720" rtlCol="0" anchor="ctr">
            <a:normAutofit/>
          </a:bodyPr>
          <a:lstStyle/>
          <a:p>
            <a:pPr algn="ctr"/>
            <a:r>
              <a:rPr lang="en-US" sz="3200" kern="1200">
                <a:solidFill>
                  <a:schemeClr val="bg1"/>
                </a:solidFill>
                <a:latin typeface="+mj-lt"/>
                <a:ea typeface="+mj-ea"/>
                <a:cs typeface="+mj-cs"/>
              </a:rPr>
              <a:t>Serra de Gorongosa</a:t>
            </a:r>
          </a:p>
        </p:txBody>
      </p:sp>
    </p:spTree>
    <p:extLst>
      <p:ext uri="{BB962C8B-B14F-4D97-AF65-F5344CB8AC3E}">
        <p14:creationId xmlns:p14="http://schemas.microsoft.com/office/powerpoint/2010/main" val="284655283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to sub-tropical climate with two seasons, a dry season from April to September and a hot and humid season.</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What is the weather in northern Mozambique today?  What about southern?</a:t>
            </a:r>
          </a:p>
        </p:txBody>
      </p:sp>
    </p:spTree>
    <p:extLst>
      <p:ext uri="{BB962C8B-B14F-4D97-AF65-F5344CB8AC3E}">
        <p14:creationId xmlns:p14="http://schemas.microsoft.com/office/powerpoint/2010/main" val="224209470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normAutofit fontScale="92500" lnSpcReduction="10000"/>
          </a:bodyPr>
          <a:lstStyle/>
          <a:p>
            <a:r>
              <a:rPr lang="en-US" dirty="0"/>
              <a:t>Lions</a:t>
            </a:r>
          </a:p>
          <a:p>
            <a:r>
              <a:rPr lang="en-US" dirty="0"/>
              <a:t>Cheetahs</a:t>
            </a:r>
          </a:p>
          <a:p>
            <a:r>
              <a:rPr lang="en-US" dirty="0"/>
              <a:t>Elephants (African Elephant is National Animal)</a:t>
            </a:r>
          </a:p>
          <a:p>
            <a:r>
              <a:rPr lang="en-US" dirty="0"/>
              <a:t>Leopards</a:t>
            </a:r>
          </a:p>
          <a:p>
            <a:r>
              <a:rPr lang="en-US" dirty="0"/>
              <a:t>Rhinos</a:t>
            </a:r>
          </a:p>
          <a:p>
            <a:r>
              <a:rPr lang="en-US" dirty="0"/>
              <a:t>Antelopes</a:t>
            </a:r>
          </a:p>
          <a:p>
            <a:r>
              <a:rPr lang="en-US" dirty="0"/>
              <a:t>Zebras</a:t>
            </a:r>
          </a:p>
          <a:p>
            <a:r>
              <a:rPr lang="en-US" dirty="0"/>
              <a:t>Hyenas</a:t>
            </a:r>
          </a:p>
          <a:p>
            <a:r>
              <a:rPr lang="en-US" dirty="0"/>
              <a:t>Civet (pictured)</a:t>
            </a:r>
          </a:p>
          <a:p>
            <a:endParaRPr lang="en-US" dirty="0"/>
          </a:p>
        </p:txBody>
      </p:sp>
      <p:pic>
        <p:nvPicPr>
          <p:cNvPr id="6146" name="Picture 2" descr="Wildlife in Mozambique - Types of Mozambican Animals - AZ Animals">
            <a:extLst>
              <a:ext uri="{FF2B5EF4-FFF2-40B4-BE49-F238E27FC236}">
                <a16:creationId xmlns:a16="http://schemas.microsoft.com/office/drawing/2014/main" id="{328846B0-9019-AB33-6D3D-8950B245804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858000" y="2572544"/>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79466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African Elephant</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p:txBody>
          <a:bodyPr/>
          <a:lstStyle/>
          <a:p>
            <a:r>
              <a:rPr lang="en-US" dirty="0"/>
              <a:t>Can grow to 30 ft from trunk to trail, weighing more than 13,000 pounds. </a:t>
            </a:r>
          </a:p>
          <a:p>
            <a:r>
              <a:rPr lang="en-US" dirty="0"/>
              <a:t>Can stand 12 feet tall.</a:t>
            </a:r>
          </a:p>
          <a:p>
            <a:r>
              <a:rPr lang="en-US" dirty="0"/>
              <a:t>Can live to 70 years old in the wild. They have no natural predators, humans are the main risk for wild elephants with poaching and destruction of habitat.</a:t>
            </a:r>
          </a:p>
          <a:p>
            <a:r>
              <a:rPr lang="en-US" dirty="0">
                <a:hlinkClick r:id="rId2"/>
              </a:rPr>
              <a:t>https://youtu.be/UMFWdTVtQw0</a:t>
            </a:r>
            <a:r>
              <a:rPr lang="en-US" dirty="0"/>
              <a:t> </a:t>
            </a:r>
          </a:p>
          <a:p>
            <a:endParaRPr lang="en-US" dirty="0"/>
          </a:p>
        </p:txBody>
      </p:sp>
      <p:pic>
        <p:nvPicPr>
          <p:cNvPr id="9218" name="Picture 2" descr="Mozambique: Tuskless elephant evolution linked to ivory hunting - BBC News">
            <a:extLst>
              <a:ext uri="{FF2B5EF4-FFF2-40B4-BE49-F238E27FC236}">
                <a16:creationId xmlns:a16="http://schemas.microsoft.com/office/drawing/2014/main" id="{3B3CB7D6-23F0-8C61-7E2D-9A2FC7926E2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83188" y="1688306"/>
            <a:ext cx="6172200" cy="3471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0957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The plant marvels of Mozambique | Kew">
            <a:extLst>
              <a:ext uri="{FF2B5EF4-FFF2-40B4-BE49-F238E27FC236}">
                <a16:creationId xmlns:a16="http://schemas.microsoft.com/office/drawing/2014/main" id="{E3D5B1C6-2212-EB65-6A77-BAA57C39ED9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888" b="-1"/>
          <a:stretch/>
        </p:blipFill>
        <p:spPr bwMode="auto">
          <a:xfrm>
            <a:off x="-3047" y="-16032"/>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49" name="Rectangle 10248">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Mozambique has 271 strictly endemic plants (meaning they only grow within the countries boarders).</a:t>
            </a:r>
          </a:p>
        </p:txBody>
      </p:sp>
    </p:spTree>
    <p:extLst>
      <p:ext uri="{BB962C8B-B14F-4D97-AF65-F5344CB8AC3E}">
        <p14:creationId xmlns:p14="http://schemas.microsoft.com/office/powerpoint/2010/main" val="55014614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8181FC64-B306-4821-98E2-780662EFC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19458" name="Picture 2" descr="11,600+ Mozambique Stock Photos, Pictures &amp; Royalty-Free ...">
            <a:extLst>
              <a:ext uri="{FF2B5EF4-FFF2-40B4-BE49-F238E27FC236}">
                <a16:creationId xmlns:a16="http://schemas.microsoft.com/office/drawing/2014/main" id="{0231D73B-72F7-B12E-6D5E-EF4BB563FB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650" r="532" b="-1"/>
          <a:stretch/>
        </p:blipFill>
        <p:spPr bwMode="auto">
          <a:xfrm>
            <a:off x="20" y="-9929"/>
            <a:ext cx="9947062" cy="6857990"/>
          </a:xfrm>
          <a:prstGeom prst="rect">
            <a:avLst/>
          </a:prstGeom>
          <a:noFill/>
          <a:extLst>
            <a:ext uri="{909E8E84-426E-40DD-AFC4-6F175D3DCCD1}">
              <a14:hiddenFill xmlns:a14="http://schemas.microsoft.com/office/drawing/2010/main">
                <a:solidFill>
                  <a:srgbClr val="FFFFFF"/>
                </a:solidFill>
              </a14:hiddenFill>
            </a:ext>
          </a:extLst>
        </p:spPr>
      </p:pic>
      <p:sp>
        <p:nvSpPr>
          <p:cNvPr id="19465" name="Freeform: Shape 19464">
            <a:extLst>
              <a:ext uri="{FF2B5EF4-FFF2-40B4-BE49-F238E27FC236}">
                <a16:creationId xmlns:a16="http://schemas.microsoft.com/office/drawing/2014/main" id="{5871FC61-DD4E-47D4-81FD-8A7E7D12B3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986049" y="0"/>
            <a:ext cx="5205951" cy="6858000"/>
          </a:xfrm>
          <a:custGeom>
            <a:avLst/>
            <a:gdLst>
              <a:gd name="connsiteX0" fmla="*/ 0 w 5205951"/>
              <a:gd name="connsiteY0" fmla="*/ 0 h 6858000"/>
              <a:gd name="connsiteX1" fmla="*/ 1709529 w 5205951"/>
              <a:gd name="connsiteY1" fmla="*/ 0 h 6858000"/>
              <a:gd name="connsiteX2" fmla="*/ 2489695 w 5205951"/>
              <a:gd name="connsiteY2" fmla="*/ 0 h 6858000"/>
              <a:gd name="connsiteX3" fmla="*/ 3582928 w 5205951"/>
              <a:gd name="connsiteY3" fmla="*/ 0 h 6858000"/>
              <a:gd name="connsiteX4" fmla="*/ 3605052 w 5205951"/>
              <a:gd name="connsiteY4" fmla="*/ 14997 h 6858000"/>
              <a:gd name="connsiteX5" fmla="*/ 5205951 w 5205951"/>
              <a:gd name="connsiteY5" fmla="*/ 3621656 h 6858000"/>
              <a:gd name="connsiteX6" fmla="*/ 3331601 w 5205951"/>
              <a:gd name="connsiteY6" fmla="*/ 6374814 h 6858000"/>
              <a:gd name="connsiteX7" fmla="*/ 2814953 w 5205951"/>
              <a:gd name="connsiteY7" fmla="*/ 6780599 h 6858000"/>
              <a:gd name="connsiteX8" fmla="*/ 2703197 w 5205951"/>
              <a:gd name="connsiteY8" fmla="*/ 6858000 h 6858000"/>
              <a:gd name="connsiteX9" fmla="*/ 2489695 w 5205951"/>
              <a:gd name="connsiteY9" fmla="*/ 6858000 h 6858000"/>
              <a:gd name="connsiteX10" fmla="*/ 1709529 w 5205951"/>
              <a:gd name="connsiteY10" fmla="*/ 6858000 h 6858000"/>
              <a:gd name="connsiteX11" fmla="*/ 0 w 520595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05951" h="6858000">
                <a:moveTo>
                  <a:pt x="0" y="0"/>
                </a:moveTo>
                <a:lnTo>
                  <a:pt x="1709529" y="0"/>
                </a:lnTo>
                <a:lnTo>
                  <a:pt x="2489695" y="0"/>
                </a:lnTo>
                <a:lnTo>
                  <a:pt x="3582928" y="0"/>
                </a:lnTo>
                <a:lnTo>
                  <a:pt x="3605052" y="14997"/>
                </a:lnTo>
                <a:cubicBezTo>
                  <a:pt x="4632215" y="754641"/>
                  <a:pt x="5205951" y="2093192"/>
                  <a:pt x="5205951" y="3621656"/>
                </a:cubicBezTo>
                <a:cubicBezTo>
                  <a:pt x="5205951" y="4969131"/>
                  <a:pt x="4277226" y="5602839"/>
                  <a:pt x="3331601" y="6374814"/>
                </a:cubicBezTo>
                <a:cubicBezTo>
                  <a:pt x="3159398" y="6515397"/>
                  <a:pt x="2988771" y="6653108"/>
                  <a:pt x="2814953" y="6780599"/>
                </a:cubicBezTo>
                <a:lnTo>
                  <a:pt x="2703197" y="6858000"/>
                </a:lnTo>
                <a:lnTo>
                  <a:pt x="2489695" y="6858000"/>
                </a:lnTo>
                <a:lnTo>
                  <a:pt x="1709529" y="6858000"/>
                </a:lnTo>
                <a:lnTo>
                  <a:pt x="0" y="6858000"/>
                </a:ln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useBgFill="1">
        <p:nvSpPr>
          <p:cNvPr id="19467" name="Freeform: Shape 19466">
            <a:extLst>
              <a:ext uri="{FF2B5EF4-FFF2-40B4-BE49-F238E27FC236}">
                <a16:creationId xmlns:a16="http://schemas.microsoft.com/office/drawing/2014/main" id="{F9EC3F91-A75C-4F74-867E-E4C28C135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48226" y="0"/>
            <a:ext cx="5043774" cy="6858000"/>
          </a:xfrm>
          <a:custGeom>
            <a:avLst/>
            <a:gdLst>
              <a:gd name="connsiteX0" fmla="*/ 1648981 w 5043774"/>
              <a:gd name="connsiteY0" fmla="*/ 0 h 6858000"/>
              <a:gd name="connsiteX1" fmla="*/ 2759699 w 5043774"/>
              <a:gd name="connsiteY1" fmla="*/ 0 h 6858000"/>
              <a:gd name="connsiteX2" fmla="*/ 3379301 w 5043774"/>
              <a:gd name="connsiteY2" fmla="*/ 0 h 6858000"/>
              <a:gd name="connsiteX3" fmla="*/ 3552342 w 5043774"/>
              <a:gd name="connsiteY3" fmla="*/ 0 h 6858000"/>
              <a:gd name="connsiteX4" fmla="*/ 4617166 w 5043774"/>
              <a:gd name="connsiteY4" fmla="*/ 0 h 6858000"/>
              <a:gd name="connsiteX5" fmla="*/ 4786130 w 5043774"/>
              <a:gd name="connsiteY5" fmla="*/ 0 h 6858000"/>
              <a:gd name="connsiteX6" fmla="*/ 4980168 w 5043774"/>
              <a:gd name="connsiteY6" fmla="*/ 0 h 6858000"/>
              <a:gd name="connsiteX7" fmla="*/ 5043774 w 5043774"/>
              <a:gd name="connsiteY7" fmla="*/ 0 h 6858000"/>
              <a:gd name="connsiteX8" fmla="*/ 5043774 w 5043774"/>
              <a:gd name="connsiteY8" fmla="*/ 6858000 h 6858000"/>
              <a:gd name="connsiteX9" fmla="*/ 4980168 w 5043774"/>
              <a:gd name="connsiteY9" fmla="*/ 6858000 h 6858000"/>
              <a:gd name="connsiteX10" fmla="*/ 4786130 w 5043774"/>
              <a:gd name="connsiteY10" fmla="*/ 6858000 h 6858000"/>
              <a:gd name="connsiteX11" fmla="*/ 4617166 w 5043774"/>
              <a:gd name="connsiteY11" fmla="*/ 6858000 h 6858000"/>
              <a:gd name="connsiteX12" fmla="*/ 3552342 w 5043774"/>
              <a:gd name="connsiteY12" fmla="*/ 6858000 h 6858000"/>
              <a:gd name="connsiteX13" fmla="*/ 3379301 w 5043774"/>
              <a:gd name="connsiteY13" fmla="*/ 6858000 h 6858000"/>
              <a:gd name="connsiteX14" fmla="*/ 2759699 w 5043774"/>
              <a:gd name="connsiteY14" fmla="*/ 6858000 h 6858000"/>
              <a:gd name="connsiteX15" fmla="*/ 2542782 w 5043774"/>
              <a:gd name="connsiteY15" fmla="*/ 6858000 h 6858000"/>
              <a:gd name="connsiteX16" fmla="*/ 2429239 w 5043774"/>
              <a:gd name="connsiteY16" fmla="*/ 6780599 h 6858000"/>
              <a:gd name="connsiteX17" fmla="*/ 1904328 w 5043774"/>
              <a:gd name="connsiteY17" fmla="*/ 6374814 h 6858000"/>
              <a:gd name="connsiteX18" fmla="*/ 0 w 5043774"/>
              <a:gd name="connsiteY18" fmla="*/ 3621656 h 6858000"/>
              <a:gd name="connsiteX19" fmla="*/ 1626503 w 5043774"/>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43774" h="6858000">
                <a:moveTo>
                  <a:pt x="1648981" y="0"/>
                </a:moveTo>
                <a:lnTo>
                  <a:pt x="2759699" y="0"/>
                </a:lnTo>
                <a:lnTo>
                  <a:pt x="3379301" y="0"/>
                </a:lnTo>
                <a:lnTo>
                  <a:pt x="3552342" y="0"/>
                </a:lnTo>
                <a:lnTo>
                  <a:pt x="4617166" y="0"/>
                </a:lnTo>
                <a:lnTo>
                  <a:pt x="4786130" y="0"/>
                </a:lnTo>
                <a:lnTo>
                  <a:pt x="4980168" y="0"/>
                </a:lnTo>
                <a:lnTo>
                  <a:pt x="5043774" y="0"/>
                </a:lnTo>
                <a:lnTo>
                  <a:pt x="5043774" y="6858000"/>
                </a:lnTo>
                <a:lnTo>
                  <a:pt x="4980168" y="6858000"/>
                </a:lnTo>
                <a:lnTo>
                  <a:pt x="4786130" y="6858000"/>
                </a:lnTo>
                <a:lnTo>
                  <a:pt x="4617166" y="6858000"/>
                </a:lnTo>
                <a:lnTo>
                  <a:pt x="3552342" y="6858000"/>
                </a:lnTo>
                <a:lnTo>
                  <a:pt x="3379301" y="6858000"/>
                </a:lnTo>
                <a:lnTo>
                  <a:pt x="2759699" y="6858000"/>
                </a:lnTo>
                <a:lnTo>
                  <a:pt x="2542782" y="6858000"/>
                </a:lnTo>
                <a:lnTo>
                  <a:pt x="2429239" y="6780599"/>
                </a:lnTo>
                <a:cubicBezTo>
                  <a:pt x="2252641" y="6653108"/>
                  <a:pt x="2079285" y="6515397"/>
                  <a:pt x="1904328" y="6374814"/>
                </a:cubicBezTo>
                <a:cubicBezTo>
                  <a:pt x="943579" y="5602839"/>
                  <a:pt x="0" y="4969131"/>
                  <a:pt x="0" y="3621656"/>
                </a:cubicBezTo>
                <a:cubicBezTo>
                  <a:pt x="0" y="2093192"/>
                  <a:pt x="582912" y="754641"/>
                  <a:pt x="1626503" y="14997"/>
                </a:cubicBezTo>
                <a:close/>
              </a:path>
            </a:pathLst>
          </a:cu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latin typeface="Meiryo"/>
            </a:endParaRPr>
          </a:p>
        </p:txBody>
      </p:sp>
      <p:sp>
        <p:nvSpPr>
          <p:cNvPr id="19469" name="Freeform: Shape 19468">
            <a:extLst>
              <a:ext uri="{FF2B5EF4-FFF2-40B4-BE49-F238E27FC236}">
                <a16:creationId xmlns:a16="http://schemas.microsoft.com/office/drawing/2014/main" id="{829A1E2C-5AC8-40FC-99E9-832069D39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97013"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8046720" y="1045597"/>
            <a:ext cx="3633746" cy="1588422"/>
          </a:xfrm>
        </p:spPr>
        <p:txBody>
          <a:bodyPr vert="horz" lIns="91440" tIns="45720" rIns="91440" bIns="45720" rtlCol="0" anchor="b">
            <a:normAutofit/>
          </a:bodyPr>
          <a:lstStyle/>
          <a:p>
            <a:r>
              <a:rPr lang="en-US" sz="3600"/>
              <a:t>Mozambique Histroy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8046719" y="2722729"/>
            <a:ext cx="3633747" cy="2700062"/>
          </a:xfrm>
        </p:spPr>
        <p:txBody>
          <a:bodyPr vert="horz" lIns="91440" tIns="45720" rIns="91440" bIns="45720" rtlCol="0">
            <a:normAutofit/>
          </a:bodyPr>
          <a:lstStyle/>
          <a:p>
            <a:r>
              <a:rPr lang="en-US" sz="2000">
                <a:hlinkClick r:id="rId3"/>
              </a:rPr>
              <a:t> https://www.youtube.com/watch?v=ItTr4KedOYk</a:t>
            </a:r>
            <a:r>
              <a:rPr lang="en-US" sz="2000"/>
              <a:t>  </a:t>
            </a:r>
          </a:p>
          <a:p>
            <a:endParaRPr lang="en-US" sz="2000"/>
          </a:p>
          <a:p>
            <a:endParaRPr lang="en-US" sz="2000"/>
          </a:p>
        </p:txBody>
      </p:sp>
    </p:spTree>
    <p:extLst>
      <p:ext uri="{BB962C8B-B14F-4D97-AF65-F5344CB8AC3E}">
        <p14:creationId xmlns:p14="http://schemas.microsoft.com/office/powerpoint/2010/main" val="223205948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439" name="Rectangle 18438">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74AE16-1098-5E9F-DA55-A20831C2735B}"/>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Early History</a:t>
            </a:r>
          </a:p>
        </p:txBody>
      </p:sp>
      <p:sp>
        <p:nvSpPr>
          <p:cNvPr id="3" name="Content Placeholder 2">
            <a:extLst>
              <a:ext uri="{FF2B5EF4-FFF2-40B4-BE49-F238E27FC236}">
                <a16:creationId xmlns:a16="http://schemas.microsoft.com/office/drawing/2014/main" id="{8A5551DD-1BF4-9C75-6719-F648CFBB0A33}"/>
              </a:ext>
            </a:extLst>
          </p:cNvPr>
          <p:cNvSpPr>
            <a:spLocks noGrp="1"/>
          </p:cNvSpPr>
          <p:nvPr>
            <p:ph sz="half" idx="1"/>
          </p:nvPr>
        </p:nvSpPr>
        <p:spPr>
          <a:xfrm>
            <a:off x="638882" y="4631162"/>
            <a:ext cx="3571810" cy="1324100"/>
          </a:xfrm>
        </p:spPr>
        <p:txBody>
          <a:bodyPr vert="horz" lIns="91440" tIns="45720" rIns="91440" bIns="45720" rtlCol="0">
            <a:normAutofit fontScale="70000" lnSpcReduction="20000"/>
          </a:bodyPr>
          <a:lstStyle/>
          <a:p>
            <a:pPr marL="0" indent="0">
              <a:buNone/>
            </a:pPr>
            <a:r>
              <a:rPr lang="en-US" sz="2400" kern="1200" dirty="0">
                <a:solidFill>
                  <a:schemeClr val="tx1"/>
                </a:solidFill>
                <a:latin typeface="+mn-lt"/>
                <a:ea typeface="+mn-ea"/>
                <a:cs typeface="+mn-cs"/>
              </a:rPr>
              <a:t>Originally, the San people lived here.  The Bantu people migrated here from the south as they did most of Africa and set up city-state kingdoms.  </a:t>
            </a:r>
            <a:r>
              <a:rPr lang="en-US" sz="2400" dirty="0"/>
              <a:t>They were soon followed by the Arabs and the slave trade.</a:t>
            </a:r>
            <a:endParaRPr lang="en-US" sz="2400" kern="1200" dirty="0">
              <a:solidFill>
                <a:srgbClr val="FF0000"/>
              </a:solidFill>
              <a:latin typeface="+mn-lt"/>
              <a:ea typeface="+mn-ea"/>
              <a:cs typeface="+mn-cs"/>
            </a:endParaRPr>
          </a:p>
          <a:p>
            <a:pPr marL="0" indent="0">
              <a:buNone/>
            </a:pPr>
            <a:endParaRPr lang="en-US" sz="2400" kern="1200" dirty="0">
              <a:solidFill>
                <a:schemeClr val="tx1"/>
              </a:solidFill>
              <a:latin typeface="+mn-lt"/>
              <a:ea typeface="+mn-ea"/>
              <a:cs typeface="+mn-cs"/>
            </a:endParaRPr>
          </a:p>
        </p:txBody>
      </p:sp>
      <p:sp>
        <p:nvSpPr>
          <p:cNvPr id="18441"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How the Shona Empire of Africa Buried Secrets of Kings in Stones -  Face2Face Africa">
            <a:extLst>
              <a:ext uri="{FF2B5EF4-FFF2-40B4-BE49-F238E27FC236}">
                <a16:creationId xmlns:a16="http://schemas.microsoft.com/office/drawing/2014/main" id="{91E9CB07-D26C-93CC-0B68-99B403C94A7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875307"/>
            <a:ext cx="7214616" cy="5079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36635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AFAB7E-E811-B710-B859-D4D09150F784}"/>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dirty="0"/>
              <a:t>Portuguese </a:t>
            </a:r>
          </a:p>
        </p:txBody>
      </p:sp>
      <p:pic>
        <p:nvPicPr>
          <p:cNvPr id="11266" name="Picture 2" descr="Vasco da Gama - Biography, Voyages &amp; Legacy - HISTORY">
            <a:extLst>
              <a:ext uri="{FF2B5EF4-FFF2-40B4-BE49-F238E27FC236}">
                <a16:creationId xmlns:a16="http://schemas.microsoft.com/office/drawing/2014/main" id="{B832B0D1-E819-DE95-2168-E5CB88356BB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4791" r="25041"/>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675EBB-F271-FA7F-9DE5-F76661A75EFC}"/>
              </a:ext>
            </a:extLst>
          </p:cNvPr>
          <p:cNvSpPr>
            <a:spLocks noGrp="1"/>
          </p:cNvSpPr>
          <p:nvPr>
            <p:ph sz="half" idx="1"/>
          </p:nvPr>
        </p:nvSpPr>
        <p:spPr>
          <a:xfrm>
            <a:off x="6513788" y="2333297"/>
            <a:ext cx="4840010" cy="3843666"/>
          </a:xfrm>
        </p:spPr>
        <p:txBody>
          <a:bodyPr vert="horz" lIns="91440" tIns="45720" rIns="91440" bIns="45720" rtlCol="0">
            <a:normAutofit lnSpcReduction="10000"/>
          </a:bodyPr>
          <a:lstStyle/>
          <a:p>
            <a:r>
              <a:rPr lang="en-US" sz="2000" dirty="0"/>
              <a:t>In 1498 Portuguese expedition lands off the coast, led by Vasco da Gama. Unlike other areas of the African coastline, the Portuguese decided to lay down roots in Mozambique.  They set up forts and many people immigrated.  They banned the slave trade, but it kept happening as a black market for years anyway.</a:t>
            </a:r>
          </a:p>
          <a:p>
            <a:r>
              <a:rPr lang="en-US" sz="2000" dirty="0"/>
              <a:t>While other European countries were granting independence to their African colonies, Portugal hung on to Mozambique and it wasn’t independent until 1975, which is around 10 years after most other countries were given freedom.</a:t>
            </a:r>
          </a:p>
        </p:txBody>
      </p:sp>
    </p:spTree>
    <p:extLst>
      <p:ext uri="{BB962C8B-B14F-4D97-AF65-F5344CB8AC3E}">
        <p14:creationId xmlns:p14="http://schemas.microsoft.com/office/powerpoint/2010/main" val="4130677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468A-2C48-908F-602D-2C046178774F}"/>
              </a:ext>
            </a:extLst>
          </p:cNvPr>
          <p:cNvSpPr>
            <a:spLocks noGrp="1"/>
          </p:cNvSpPr>
          <p:nvPr>
            <p:ph type="title"/>
          </p:nvPr>
        </p:nvSpPr>
        <p:spPr/>
        <p:txBody>
          <a:bodyPr/>
          <a:lstStyle/>
          <a:p>
            <a:r>
              <a:rPr lang="en-US" dirty="0"/>
              <a:t>Modern </a:t>
            </a:r>
            <a:r>
              <a:rPr lang="en-US" dirty="0" err="1"/>
              <a:t>HIstory</a:t>
            </a:r>
            <a:endParaRPr lang="en-US" dirty="0"/>
          </a:p>
        </p:txBody>
      </p:sp>
      <p:sp>
        <p:nvSpPr>
          <p:cNvPr id="3" name="Content Placeholder 2">
            <a:extLst>
              <a:ext uri="{FF2B5EF4-FFF2-40B4-BE49-F238E27FC236}">
                <a16:creationId xmlns:a16="http://schemas.microsoft.com/office/drawing/2014/main" id="{BF40662E-78C8-8CEC-296E-6DF641FDA909}"/>
              </a:ext>
            </a:extLst>
          </p:cNvPr>
          <p:cNvSpPr>
            <a:spLocks noGrp="1"/>
          </p:cNvSpPr>
          <p:nvPr>
            <p:ph sz="half" idx="1"/>
          </p:nvPr>
        </p:nvSpPr>
        <p:spPr/>
        <p:txBody>
          <a:bodyPr/>
          <a:lstStyle/>
          <a:p>
            <a:r>
              <a:rPr lang="en-US" dirty="0"/>
              <a:t>Famine and military coups have made life in Ethiopia difficult.  In 1974, Haile Selassie, the emperor, was forcibly removed by the military.  A socialist state took the place of a king.  However, military regimes continued to fight for power and the people were starved and in an unsafe home.  </a:t>
            </a:r>
          </a:p>
        </p:txBody>
      </p:sp>
      <p:sp>
        <p:nvSpPr>
          <p:cNvPr id="4" name="Content Placeholder 3">
            <a:extLst>
              <a:ext uri="{FF2B5EF4-FFF2-40B4-BE49-F238E27FC236}">
                <a16:creationId xmlns:a16="http://schemas.microsoft.com/office/drawing/2014/main" id="{1B044F11-CE7C-6AAA-BFC2-DDA69C9319D3}"/>
              </a:ext>
            </a:extLst>
          </p:cNvPr>
          <p:cNvSpPr>
            <a:spLocks noGrp="1"/>
          </p:cNvSpPr>
          <p:nvPr>
            <p:ph sz="half" idx="2"/>
          </p:nvPr>
        </p:nvSpPr>
        <p:spPr/>
        <p:txBody>
          <a:bodyPr/>
          <a:lstStyle/>
          <a:p>
            <a:r>
              <a:rPr lang="en-US" dirty="0"/>
              <a:t>In 1995, there was a new constitution and multi-party elections established which seemed to ease the trouble.</a:t>
            </a:r>
          </a:p>
          <a:p>
            <a:r>
              <a:rPr lang="en-US" dirty="0"/>
              <a:t>Currently, they are having a border dispute with Eritrea.  </a:t>
            </a:r>
          </a:p>
        </p:txBody>
      </p:sp>
    </p:spTree>
    <p:extLst>
      <p:ext uri="{BB962C8B-B14F-4D97-AF65-F5344CB8AC3E}">
        <p14:creationId xmlns:p14="http://schemas.microsoft.com/office/powerpoint/2010/main" val="5866840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28985-17B5-3771-4249-25CC1308E1B9}"/>
              </a:ext>
            </a:extLst>
          </p:cNvPr>
          <p:cNvSpPr>
            <a:spLocks noGrp="1"/>
          </p:cNvSpPr>
          <p:nvPr>
            <p:ph type="title"/>
          </p:nvPr>
        </p:nvSpPr>
        <p:spPr/>
        <p:txBody>
          <a:bodyPr/>
          <a:lstStyle/>
          <a:p>
            <a:r>
              <a:rPr lang="en-US" dirty="0"/>
              <a:t>Civil War</a:t>
            </a:r>
          </a:p>
        </p:txBody>
      </p:sp>
      <p:sp>
        <p:nvSpPr>
          <p:cNvPr id="3" name="Content Placeholder 2">
            <a:extLst>
              <a:ext uri="{FF2B5EF4-FFF2-40B4-BE49-F238E27FC236}">
                <a16:creationId xmlns:a16="http://schemas.microsoft.com/office/drawing/2014/main" id="{812A6AC8-2A81-7C23-FEAE-303253391FCD}"/>
              </a:ext>
            </a:extLst>
          </p:cNvPr>
          <p:cNvSpPr>
            <a:spLocks noGrp="1"/>
          </p:cNvSpPr>
          <p:nvPr>
            <p:ph sz="half" idx="1"/>
          </p:nvPr>
        </p:nvSpPr>
        <p:spPr/>
        <p:txBody>
          <a:bodyPr>
            <a:normAutofit lnSpcReduction="10000"/>
          </a:bodyPr>
          <a:lstStyle/>
          <a:p>
            <a:r>
              <a:rPr lang="en-US" dirty="0"/>
              <a:t>Independence doesn’t usually come easy.  The different people groups of the area have differing ideas on how things should be run. </a:t>
            </a:r>
          </a:p>
          <a:p>
            <a:r>
              <a:rPr lang="en-US" dirty="0"/>
              <a:t>As a result, the area has been in civil war, military coups, </a:t>
            </a:r>
            <a:r>
              <a:rPr lang="en-US" dirty="0" err="1"/>
              <a:t>takeovers,etc</a:t>
            </a:r>
            <a:r>
              <a:rPr lang="en-US" dirty="0"/>
              <a:t>., for years.  Millions have fled and the country has been ravaged by war and famine.</a:t>
            </a:r>
          </a:p>
        </p:txBody>
      </p:sp>
      <p:sp>
        <p:nvSpPr>
          <p:cNvPr id="4" name="Content Placeholder 3">
            <a:extLst>
              <a:ext uri="{FF2B5EF4-FFF2-40B4-BE49-F238E27FC236}">
                <a16:creationId xmlns:a16="http://schemas.microsoft.com/office/drawing/2014/main" id="{73ACF87E-D4BD-65C4-C034-1BE86BA9C979}"/>
              </a:ext>
            </a:extLst>
          </p:cNvPr>
          <p:cNvSpPr>
            <a:spLocks noGrp="1"/>
          </p:cNvSpPr>
          <p:nvPr>
            <p:ph sz="half" idx="2"/>
          </p:nvPr>
        </p:nvSpPr>
        <p:spPr/>
        <p:txBody>
          <a:bodyPr>
            <a:normAutofit lnSpcReduction="10000"/>
          </a:bodyPr>
          <a:lstStyle/>
          <a:p>
            <a:r>
              <a:rPr lang="en-US" dirty="0"/>
              <a:t>However, by 1995, many people started to return and things have slowly been calming down.</a:t>
            </a:r>
          </a:p>
        </p:txBody>
      </p:sp>
    </p:spTree>
    <p:extLst>
      <p:ext uri="{BB962C8B-B14F-4D97-AF65-F5344CB8AC3E}">
        <p14:creationId xmlns:p14="http://schemas.microsoft.com/office/powerpoint/2010/main" val="39559621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602A8-4FBE-06DD-FE4F-143B27CB60C1}"/>
              </a:ext>
            </a:extLst>
          </p:cNvPr>
          <p:cNvSpPr>
            <a:spLocks noGrp="1"/>
          </p:cNvSpPr>
          <p:nvPr>
            <p:ph type="title"/>
          </p:nvPr>
        </p:nvSpPr>
        <p:spPr/>
        <p:txBody>
          <a:bodyPr/>
          <a:lstStyle/>
          <a:p>
            <a:r>
              <a:rPr lang="en-US" dirty="0"/>
              <a:t>2019 Cyclone</a:t>
            </a:r>
          </a:p>
        </p:txBody>
      </p:sp>
      <p:sp>
        <p:nvSpPr>
          <p:cNvPr id="3" name="Content Placeholder 2">
            <a:extLst>
              <a:ext uri="{FF2B5EF4-FFF2-40B4-BE49-F238E27FC236}">
                <a16:creationId xmlns:a16="http://schemas.microsoft.com/office/drawing/2014/main" id="{322724BE-7261-FB72-900E-EEA21A6C0A37}"/>
              </a:ext>
            </a:extLst>
          </p:cNvPr>
          <p:cNvSpPr>
            <a:spLocks noGrp="1"/>
          </p:cNvSpPr>
          <p:nvPr>
            <p:ph sz="half" idx="1"/>
          </p:nvPr>
        </p:nvSpPr>
        <p:spPr/>
        <p:txBody>
          <a:bodyPr/>
          <a:lstStyle/>
          <a:p>
            <a:r>
              <a:rPr lang="en-US" dirty="0"/>
              <a:t>Cyclone </a:t>
            </a:r>
            <a:r>
              <a:rPr lang="en-US" dirty="0" err="1"/>
              <a:t>Idai</a:t>
            </a:r>
            <a:r>
              <a:rPr lang="en-US" dirty="0"/>
              <a:t> was a long-lived storm that created a humanitarian crisis in Mozambique, Zimbabwe, </a:t>
            </a:r>
            <a:r>
              <a:rPr lang="en-US" dirty="0" err="1"/>
              <a:t>Malwai</a:t>
            </a:r>
            <a:r>
              <a:rPr lang="en-US" dirty="0"/>
              <a:t> and killed more than 1500 people.  </a:t>
            </a:r>
          </a:p>
        </p:txBody>
      </p:sp>
      <p:pic>
        <p:nvPicPr>
          <p:cNvPr id="13314" name="Picture 2" descr="Cyclone Idai Photos From Mozambique and Zimbabwe - The Atlantic">
            <a:extLst>
              <a:ext uri="{FF2B5EF4-FFF2-40B4-BE49-F238E27FC236}">
                <a16:creationId xmlns:a16="http://schemas.microsoft.com/office/drawing/2014/main" id="{82420533-E97B-3F53-D252-200B422408D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360022"/>
            <a:ext cx="5181600" cy="3282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98039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5964CBE2-084A-47DF-A704-CF5F6217B5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38199" y="1174819"/>
            <a:ext cx="4826795" cy="2858363"/>
          </a:xfrm>
        </p:spPr>
        <p:txBody>
          <a:bodyPr vert="horz" lIns="91440" tIns="45720" rIns="91440" bIns="45720" rtlCol="0" anchor="b">
            <a:normAutofit/>
          </a:bodyPr>
          <a:lstStyle/>
          <a:p>
            <a:r>
              <a:rPr lang="en-US" sz="7200">
                <a:solidFill>
                  <a:schemeClr val="bg1"/>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35024" y="4414180"/>
            <a:ext cx="4830283" cy="1594507"/>
          </a:xfrm>
        </p:spPr>
        <p:txBody>
          <a:bodyPr vert="horz" lIns="91440" tIns="45720" rIns="91440" bIns="45720" rtlCol="0">
            <a:normAutofit/>
          </a:bodyPr>
          <a:lstStyle/>
          <a:p>
            <a:pPr marL="0" indent="0">
              <a:buNone/>
            </a:pPr>
            <a:r>
              <a:rPr lang="en-US" sz="2400">
                <a:solidFill>
                  <a:schemeClr val="bg1"/>
                </a:solidFill>
              </a:rPr>
              <a:t>Constitutional Republic.</a:t>
            </a:r>
          </a:p>
        </p:txBody>
      </p:sp>
      <p:pic>
        <p:nvPicPr>
          <p:cNvPr id="7170" name="Picture 2" descr="Maputo City Hall - Wikipedia">
            <a:extLst>
              <a:ext uri="{FF2B5EF4-FFF2-40B4-BE49-F238E27FC236}">
                <a16:creationId xmlns:a16="http://schemas.microsoft.com/office/drawing/2014/main" id="{B201F956-9F08-06CE-DB1E-882F54F0CE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3183" r="12450" b="2"/>
          <a:stretch/>
        </p:blipFill>
        <p:spPr bwMode="auto">
          <a:xfrm>
            <a:off x="6096000" y="841375"/>
            <a:ext cx="5260975" cy="4707593"/>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7177" name="Freeform: Shape 7176">
            <a:extLst>
              <a:ext uri="{FF2B5EF4-FFF2-40B4-BE49-F238E27FC236}">
                <a16:creationId xmlns:a16="http://schemas.microsoft.com/office/drawing/2014/main" id="{686A5CBB-E03B-4019-8BCD-78975D39E4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179" name="Freeform: Shape 7178">
            <a:extLst>
              <a:ext uri="{FF2B5EF4-FFF2-40B4-BE49-F238E27FC236}">
                <a16:creationId xmlns:a16="http://schemas.microsoft.com/office/drawing/2014/main" id="{94993204-9792-4E61-A83C-73D4379E2B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266887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p:txBody>
          <a:bodyPr/>
          <a:lstStyle/>
          <a:p>
            <a:r>
              <a:rPr lang="en-US" dirty="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p:txBody>
          <a:bodyPr/>
          <a:lstStyle/>
          <a:p>
            <a:r>
              <a:rPr lang="en-US" dirty="0"/>
              <a:t>Mozambican Metical</a:t>
            </a:r>
          </a:p>
        </p:txBody>
      </p:sp>
      <p:pic>
        <p:nvPicPr>
          <p:cNvPr id="8194" name="Picture 2" descr="Mozambique currency hi-res stock photography and images - Alamy">
            <a:extLst>
              <a:ext uri="{FF2B5EF4-FFF2-40B4-BE49-F238E27FC236}">
                <a16:creationId xmlns:a16="http://schemas.microsoft.com/office/drawing/2014/main" id="{42FC0ADB-861D-56CF-C3D1-6AF696BC0F91}"/>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447800" y="2544350"/>
            <a:ext cx="3962400" cy="2913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49523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Religion</a:t>
            </a:r>
          </a:p>
        </p:txBody>
      </p:sp>
      <p:pic>
        <p:nvPicPr>
          <p:cNvPr id="9218" name="Picture 2" descr="Mozambique - Religion | Britannica">
            <a:extLst>
              <a:ext uri="{FF2B5EF4-FFF2-40B4-BE49-F238E27FC236}">
                <a16:creationId xmlns:a16="http://schemas.microsoft.com/office/drawing/2014/main" id="{FA562833-79E5-4DB4-DC6D-3F6FB954F32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2434167" y="1675227"/>
            <a:ext cx="7323665" cy="4394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84165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343" name="Rectangle 1434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Advancements</a:t>
            </a:r>
          </a:p>
        </p:txBody>
      </p:sp>
      <p:sp>
        <p:nvSpPr>
          <p:cNvPr id="1434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000"/>
              <a:t>Many high-school level mathematics were first developed in Africa</a:t>
            </a:r>
          </a:p>
          <a:p>
            <a:r>
              <a:rPr lang="en-US" sz="2000"/>
              <a:t>Ancient, Massive stone complexes have been found in Mozambique pre-dating Egyptian pyramids. </a:t>
            </a:r>
          </a:p>
          <a:p>
            <a:r>
              <a:rPr lang="en-US" sz="2000"/>
              <a:t> African medicine was more advanced than European practices when they were invaded by the Europeans.</a:t>
            </a:r>
          </a:p>
          <a:p>
            <a:endParaRPr lang="en-US" sz="2000"/>
          </a:p>
        </p:txBody>
      </p:sp>
      <p:pic>
        <p:nvPicPr>
          <p:cNvPr id="14338" name="Picture 2" descr="Mozambique Mints a New National Park — and Surveys Its Riches - The New  York Times">
            <a:extLst>
              <a:ext uri="{FF2B5EF4-FFF2-40B4-BE49-F238E27FC236}">
                <a16:creationId xmlns:a16="http://schemas.microsoft.com/office/drawing/2014/main" id="{97180EBE-F0AE-4639-0E76-3B5C16E217A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3579"/>
          <a:stretch/>
        </p:blipFill>
        <p:spPr bwMode="auto">
          <a:xfrm>
            <a:off x="5311702" y="16052"/>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59318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descr="Maria De Lurdes Mutola | Laureus">
            <a:extLst>
              <a:ext uri="{FF2B5EF4-FFF2-40B4-BE49-F238E27FC236}">
                <a16:creationId xmlns:a16="http://schemas.microsoft.com/office/drawing/2014/main" id="{CD42F2D2-27B6-8EEA-9D9B-EDC8B608FC6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301" r="1" b="1"/>
          <a:stretch/>
        </p:blipFill>
        <p:spPr bwMode="auto">
          <a:xfrm>
            <a:off x="2522356" y="16052"/>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5369" name="Rectangle 1536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Maria de Lurdes Mutola is a retired female track and field athlete (800 meters).  She competed in 6 Olympic Games.</a:t>
            </a:r>
          </a:p>
          <a:p>
            <a:endParaRPr lang="en-US" sz="2000"/>
          </a:p>
        </p:txBody>
      </p:sp>
    </p:spTree>
    <p:extLst>
      <p:ext uri="{BB962C8B-B14F-4D97-AF65-F5344CB8AC3E}">
        <p14:creationId xmlns:p14="http://schemas.microsoft.com/office/powerpoint/2010/main" val="212885071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Customs</a:t>
            </a:r>
          </a:p>
        </p:txBody>
      </p:sp>
      <p:sp>
        <p:nvSpPr>
          <p:cNvPr id="820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Culture here is predominantly bantu.  Most Mozambicans live in rural areas and tend to prefer relaxed, slower paced living.  They place a lot of value in spending time together in family groups.    </a:t>
            </a:r>
          </a:p>
        </p:txBody>
      </p:sp>
      <p:pic>
        <p:nvPicPr>
          <p:cNvPr id="8194" name="Picture 2" descr="Ethnic Groups Of Mozambique - WorldAtlas">
            <a:extLst>
              <a:ext uri="{FF2B5EF4-FFF2-40B4-BE49-F238E27FC236}">
                <a16:creationId xmlns:a16="http://schemas.microsoft.com/office/drawing/2014/main" id="{D0871768-B5A5-D481-2FAE-9082B3C7E33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649" r="27398"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430171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7" name="Rectangle 7176">
            <a:extLst>
              <a:ext uri="{FF2B5EF4-FFF2-40B4-BE49-F238E27FC236}">
                <a16:creationId xmlns:a16="http://schemas.microsoft.com/office/drawing/2014/main" id="{4D4677D2-D5AC-4CF9-9EED-2B89D0A1C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9" name="Rectangle 7178">
            <a:extLst>
              <a:ext uri="{FF2B5EF4-FFF2-40B4-BE49-F238E27FC236}">
                <a16:creationId xmlns:a16="http://schemas.microsoft.com/office/drawing/2014/main" id="{AF695F69-7001-421E-98A8-E74156934A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2" name="Picture 4" descr="Capulana: Mozambique traditional fabric | women in Mozambique -  Afroculture.net">
            <a:extLst>
              <a:ext uri="{FF2B5EF4-FFF2-40B4-BE49-F238E27FC236}">
                <a16:creationId xmlns:a16="http://schemas.microsoft.com/office/drawing/2014/main" id="{A33358D0-4AD9-9F09-D5DF-724BFCF3F52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5907"/>
          <a:stretch/>
        </p:blipFill>
        <p:spPr bwMode="auto">
          <a:xfrm>
            <a:off x="6096010" y="10"/>
            <a:ext cx="6095999" cy="6857990"/>
          </a:xfrm>
          <a:custGeom>
            <a:avLst/>
            <a:gdLst/>
            <a:ahLst/>
            <a:cxnLst/>
            <a:rect l="l" t="t" r="r" b="b"/>
            <a:pathLst>
              <a:path w="6095999" h="6858000">
                <a:moveTo>
                  <a:pt x="0" y="0"/>
                </a:moveTo>
                <a:lnTo>
                  <a:pt x="6095999" y="0"/>
                </a:lnTo>
                <a:lnTo>
                  <a:pt x="6095999" y="6858000"/>
                </a:lnTo>
                <a:lnTo>
                  <a:pt x="0" y="6858000"/>
                </a:lnTo>
                <a:lnTo>
                  <a:pt x="0" y="6857999"/>
                </a:lnTo>
                <a:lnTo>
                  <a:pt x="4220980" y="6857999"/>
                </a:lnTo>
                <a:lnTo>
                  <a:pt x="4213164" y="6851010"/>
                </a:lnTo>
                <a:cubicBezTo>
                  <a:pt x="4181666" y="6825777"/>
                  <a:pt x="4066661" y="6744343"/>
                  <a:pt x="4062999" y="6737842"/>
                </a:cubicBezTo>
                <a:cubicBezTo>
                  <a:pt x="4024279" y="6693220"/>
                  <a:pt x="4060463" y="6731339"/>
                  <a:pt x="3994350" y="6686435"/>
                </a:cubicBezTo>
                <a:cubicBezTo>
                  <a:pt x="3947033" y="6670674"/>
                  <a:pt x="3899856" y="6566625"/>
                  <a:pt x="3859426" y="6512643"/>
                </a:cubicBezTo>
                <a:cubicBezTo>
                  <a:pt x="3843619" y="6494605"/>
                  <a:pt x="3819111" y="6476220"/>
                  <a:pt x="3795266" y="6469055"/>
                </a:cubicBezTo>
                <a:cubicBezTo>
                  <a:pt x="3772240" y="6479507"/>
                  <a:pt x="3769424" y="6446115"/>
                  <a:pt x="3752228" y="6440526"/>
                </a:cubicBezTo>
                <a:cubicBezTo>
                  <a:pt x="3742060" y="6447641"/>
                  <a:pt x="3719048" y="6424775"/>
                  <a:pt x="3716355" y="6414007"/>
                </a:cubicBezTo>
                <a:cubicBezTo>
                  <a:pt x="3729286" y="6392352"/>
                  <a:pt x="3629924" y="6387100"/>
                  <a:pt x="3629916" y="6370687"/>
                </a:cubicBezTo>
                <a:cubicBezTo>
                  <a:pt x="3600280" y="6362353"/>
                  <a:pt x="3495200" y="6368444"/>
                  <a:pt x="3479034" y="6339494"/>
                </a:cubicBezTo>
                <a:cubicBezTo>
                  <a:pt x="3420435" y="6317314"/>
                  <a:pt x="3345614" y="6290932"/>
                  <a:pt x="3319627" y="6285893"/>
                </a:cubicBezTo>
                <a:cubicBezTo>
                  <a:pt x="3282294" y="6327705"/>
                  <a:pt x="3185936" y="6185255"/>
                  <a:pt x="3075494" y="6164273"/>
                </a:cubicBezTo>
                <a:cubicBezTo>
                  <a:pt x="3059427" y="6166243"/>
                  <a:pt x="3051440" y="6164859"/>
                  <a:pt x="3050019" y="6153683"/>
                </a:cubicBezTo>
                <a:cubicBezTo>
                  <a:pt x="3016030" y="6146243"/>
                  <a:pt x="2991340" y="6114870"/>
                  <a:pt x="2963636" y="6123708"/>
                </a:cubicBezTo>
                <a:cubicBezTo>
                  <a:pt x="2928425" y="6105855"/>
                  <a:pt x="2947049" y="6092097"/>
                  <a:pt x="2914912" y="6078439"/>
                </a:cubicBezTo>
                <a:lnTo>
                  <a:pt x="2770812" y="6041758"/>
                </a:lnTo>
                <a:cubicBezTo>
                  <a:pt x="2750466" y="6034724"/>
                  <a:pt x="2729222" y="6014032"/>
                  <a:pt x="2708585" y="6007728"/>
                </a:cubicBezTo>
                <a:lnTo>
                  <a:pt x="2687072" y="6003931"/>
                </a:lnTo>
                <a:lnTo>
                  <a:pt x="2674457" y="5991515"/>
                </a:lnTo>
                <a:cubicBezTo>
                  <a:pt x="2668773" y="5988707"/>
                  <a:pt x="2661696" y="5988167"/>
                  <a:pt x="2652298" y="5991525"/>
                </a:cubicBezTo>
                <a:cubicBezTo>
                  <a:pt x="2634345" y="5986939"/>
                  <a:pt x="2583809" y="5969299"/>
                  <a:pt x="2566743" y="5963996"/>
                </a:cubicBezTo>
                <a:lnTo>
                  <a:pt x="2549903" y="5959709"/>
                </a:lnTo>
                <a:lnTo>
                  <a:pt x="2542177" y="5951723"/>
                </a:lnTo>
                <a:cubicBezTo>
                  <a:pt x="2529898" y="5945994"/>
                  <a:pt x="2498812" y="5935402"/>
                  <a:pt x="2476225" y="5925338"/>
                </a:cubicBezTo>
                <a:cubicBezTo>
                  <a:pt x="2457810" y="5911056"/>
                  <a:pt x="2433846" y="5899348"/>
                  <a:pt x="2406656" y="5891344"/>
                </a:cubicBezTo>
                <a:cubicBezTo>
                  <a:pt x="2400991" y="5896275"/>
                  <a:pt x="2393612" y="5885783"/>
                  <a:pt x="2389160" y="5883030"/>
                </a:cubicBezTo>
                <a:cubicBezTo>
                  <a:pt x="2387458" y="5886701"/>
                  <a:pt x="2375233" y="5885881"/>
                  <a:pt x="2372540" y="5881920"/>
                </a:cubicBezTo>
                <a:cubicBezTo>
                  <a:pt x="2293168" y="5849488"/>
                  <a:pt x="2325743" y="5894734"/>
                  <a:pt x="2283811" y="5862541"/>
                </a:cubicBezTo>
                <a:cubicBezTo>
                  <a:pt x="2275730" y="5859531"/>
                  <a:pt x="2268484" y="5859925"/>
                  <a:pt x="2261759" y="5861764"/>
                </a:cubicBezTo>
                <a:lnTo>
                  <a:pt x="2219265" y="5849327"/>
                </a:lnTo>
                <a:cubicBezTo>
                  <a:pt x="2203078" y="5842651"/>
                  <a:pt x="2185672" y="5837119"/>
                  <a:pt x="2167456" y="5832891"/>
                </a:cubicBezTo>
                <a:cubicBezTo>
                  <a:pt x="2161387" y="5839963"/>
                  <a:pt x="2149583" y="5826532"/>
                  <a:pt x="2143288" y="5823218"/>
                </a:cubicBezTo>
                <a:cubicBezTo>
                  <a:pt x="2141966" y="5828274"/>
                  <a:pt x="2126227" y="5828196"/>
                  <a:pt x="2121889" y="5823116"/>
                </a:cubicBezTo>
                <a:cubicBezTo>
                  <a:pt x="2013448" y="5786297"/>
                  <a:pt x="2065303" y="5844161"/>
                  <a:pt x="2004548" y="5804552"/>
                </a:cubicBezTo>
                <a:cubicBezTo>
                  <a:pt x="1993575" y="5801194"/>
                  <a:pt x="1984449" y="5802325"/>
                  <a:pt x="1976317" y="5805346"/>
                </a:cubicBezTo>
                <a:lnTo>
                  <a:pt x="1960968" y="5813703"/>
                </a:lnTo>
                <a:lnTo>
                  <a:pt x="1951886" y="5808313"/>
                </a:lnTo>
                <a:cubicBezTo>
                  <a:pt x="1914205" y="5801767"/>
                  <a:pt x="1900427" y="5810657"/>
                  <a:pt x="1881129" y="5796205"/>
                </a:cubicBezTo>
                <a:cubicBezTo>
                  <a:pt x="1847467" y="5788576"/>
                  <a:pt x="1808824" y="5783942"/>
                  <a:pt x="1778393" y="5776687"/>
                </a:cubicBezTo>
                <a:cubicBezTo>
                  <a:pt x="1764338" y="5756704"/>
                  <a:pt x="1721542" y="5761928"/>
                  <a:pt x="1698544" y="5752677"/>
                </a:cubicBezTo>
                <a:cubicBezTo>
                  <a:pt x="1688689" y="5744367"/>
                  <a:pt x="1680710" y="5741898"/>
                  <a:pt x="1667763" y="5746936"/>
                </a:cubicBezTo>
                <a:cubicBezTo>
                  <a:pt x="1622782" y="5706970"/>
                  <a:pt x="1636232" y="5740258"/>
                  <a:pt x="1589890" y="5720079"/>
                </a:cubicBezTo>
                <a:cubicBezTo>
                  <a:pt x="1550522" y="5700408"/>
                  <a:pt x="1504390" y="5684235"/>
                  <a:pt x="1470745" y="5647268"/>
                </a:cubicBezTo>
                <a:cubicBezTo>
                  <a:pt x="1465307" y="5637473"/>
                  <a:pt x="1447590" y="5631171"/>
                  <a:pt x="1431171" y="5633192"/>
                </a:cubicBezTo>
                <a:cubicBezTo>
                  <a:pt x="1428344" y="5633540"/>
                  <a:pt x="1425665" y="5634127"/>
                  <a:pt x="1423215" y="5634934"/>
                </a:cubicBezTo>
                <a:cubicBezTo>
                  <a:pt x="1404063" y="5609561"/>
                  <a:pt x="1384477" y="5616951"/>
                  <a:pt x="1377158" y="5600720"/>
                </a:cubicBezTo>
                <a:cubicBezTo>
                  <a:pt x="1337416" y="5587406"/>
                  <a:pt x="1299119" y="5594952"/>
                  <a:pt x="1292001" y="5580595"/>
                </a:cubicBezTo>
                <a:cubicBezTo>
                  <a:pt x="1270404" y="5577445"/>
                  <a:pt x="1236263" y="5586393"/>
                  <a:pt x="1224877" y="5570207"/>
                </a:cubicBezTo>
                <a:cubicBezTo>
                  <a:pt x="1218892" y="5580643"/>
                  <a:pt x="1203320" y="5557444"/>
                  <a:pt x="1188481" y="5562311"/>
                </a:cubicBezTo>
                <a:cubicBezTo>
                  <a:pt x="1177571" y="5566931"/>
                  <a:pt x="1170302" y="5560971"/>
                  <a:pt x="1160620" y="5558862"/>
                </a:cubicBezTo>
                <a:cubicBezTo>
                  <a:pt x="1146504" y="5561577"/>
                  <a:pt x="1106544" y="5545833"/>
                  <a:pt x="1097113" y="5537725"/>
                </a:cubicBezTo>
                <a:cubicBezTo>
                  <a:pt x="1076260" y="5511528"/>
                  <a:pt x="1012618" y="5517876"/>
                  <a:pt x="994944" y="5497522"/>
                </a:cubicBezTo>
                <a:cubicBezTo>
                  <a:pt x="987638" y="5493756"/>
                  <a:pt x="980141" y="5491480"/>
                  <a:pt x="972567" y="5490138"/>
                </a:cubicBezTo>
                <a:lnTo>
                  <a:pt x="927036" y="5488921"/>
                </a:lnTo>
                <a:lnTo>
                  <a:pt x="905198" y="5488488"/>
                </a:lnTo>
                <a:cubicBezTo>
                  <a:pt x="920127" y="5466532"/>
                  <a:pt x="847550" y="5479119"/>
                  <a:pt x="871473" y="5463326"/>
                </a:cubicBezTo>
                <a:cubicBezTo>
                  <a:pt x="835241" y="5455796"/>
                  <a:pt x="824844" y="5441869"/>
                  <a:pt x="787335" y="5431076"/>
                </a:cubicBezTo>
                <a:lnTo>
                  <a:pt x="646418" y="5398569"/>
                </a:lnTo>
                <a:cubicBezTo>
                  <a:pt x="594533" y="5378172"/>
                  <a:pt x="569175" y="5376706"/>
                  <a:pt x="522316" y="5365133"/>
                </a:cubicBezTo>
                <a:cubicBezTo>
                  <a:pt x="485699" y="5316148"/>
                  <a:pt x="451396" y="5327743"/>
                  <a:pt x="425051" y="5295085"/>
                </a:cubicBezTo>
                <a:cubicBezTo>
                  <a:pt x="373115" y="5280721"/>
                  <a:pt x="376598" y="5265782"/>
                  <a:pt x="318461" y="5265657"/>
                </a:cubicBezTo>
                <a:lnTo>
                  <a:pt x="266536" y="5232252"/>
                </a:lnTo>
                <a:cubicBezTo>
                  <a:pt x="254867" y="5225616"/>
                  <a:pt x="251642" y="5227516"/>
                  <a:pt x="248444" y="5225838"/>
                </a:cubicBezTo>
                <a:lnTo>
                  <a:pt x="247345" y="5222181"/>
                </a:lnTo>
                <a:lnTo>
                  <a:pt x="237345" y="5217023"/>
                </a:lnTo>
                <a:lnTo>
                  <a:pt x="219603" y="5204977"/>
                </a:lnTo>
                <a:lnTo>
                  <a:pt x="214443" y="5204489"/>
                </a:lnTo>
                <a:lnTo>
                  <a:pt x="184816" y="5189073"/>
                </a:lnTo>
                <a:lnTo>
                  <a:pt x="183534" y="5189699"/>
                </a:lnTo>
                <a:cubicBezTo>
                  <a:pt x="179981" y="5190754"/>
                  <a:pt x="176085" y="5190869"/>
                  <a:pt x="171363" y="5189023"/>
                </a:cubicBezTo>
                <a:cubicBezTo>
                  <a:pt x="165797" y="5204157"/>
                  <a:pt x="163531" y="5192594"/>
                  <a:pt x="150096" y="5185813"/>
                </a:cubicBezTo>
                <a:lnTo>
                  <a:pt x="59253" y="5172817"/>
                </a:lnTo>
                <a:lnTo>
                  <a:pt x="52526" y="5170052"/>
                </a:lnTo>
                <a:lnTo>
                  <a:pt x="52188" y="5170183"/>
                </a:lnTo>
                <a:cubicBezTo>
                  <a:pt x="50293" y="5169980"/>
                  <a:pt x="47917" y="5169219"/>
                  <a:pt x="44687" y="5167637"/>
                </a:cubicBezTo>
                <a:lnTo>
                  <a:pt x="40261" y="5165012"/>
                </a:lnTo>
                <a:lnTo>
                  <a:pt x="27209" y="5159648"/>
                </a:lnTo>
                <a:lnTo>
                  <a:pt x="21368" y="5159036"/>
                </a:lnTo>
                <a:lnTo>
                  <a:pt x="0" y="515885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599818" y="5234320"/>
            <a:ext cx="6931319" cy="752217"/>
          </a:xfrm>
        </p:spPr>
        <p:txBody>
          <a:bodyPr vert="horz" lIns="91440" tIns="45720" rIns="91440" bIns="45720" rtlCol="0" anchor="b">
            <a:normAutofit/>
          </a:bodyPr>
          <a:lstStyle/>
          <a:p>
            <a:r>
              <a:rPr lang="en-US" sz="3600" kern="1200">
                <a:solidFill>
                  <a:schemeClr val="tx1">
                    <a:lumMod val="85000"/>
                    <a:lumOff val="15000"/>
                  </a:schemeClr>
                </a:solidFill>
                <a:latin typeface="+mj-lt"/>
                <a:ea typeface="+mj-ea"/>
                <a:cs typeface="+mj-cs"/>
              </a:rPr>
              <a:t>Fashion</a:t>
            </a:r>
          </a:p>
        </p:txBody>
      </p:sp>
      <p:pic>
        <p:nvPicPr>
          <p:cNvPr id="7170" name="Picture 2" descr="Capulanas: A Staple in Mozambican Style | Textiles and Clothing Museum">
            <a:extLst>
              <a:ext uri="{FF2B5EF4-FFF2-40B4-BE49-F238E27FC236}">
                <a16:creationId xmlns:a16="http://schemas.microsoft.com/office/drawing/2014/main" id="{ED844994-266D-CBD6-1F32-1F76AF4A7FE3}"/>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7660" r="13109" b="-2"/>
          <a:stretch/>
        </p:blipFill>
        <p:spPr bwMode="auto">
          <a:xfrm>
            <a:off x="-5388" y="10"/>
            <a:ext cx="6169518" cy="5158840"/>
          </a:xfrm>
          <a:custGeom>
            <a:avLst/>
            <a:gdLst/>
            <a:ahLst/>
            <a:cxnLst/>
            <a:rect l="l" t="t" r="r" b="b"/>
            <a:pathLst>
              <a:path w="6096000" h="5158850">
                <a:moveTo>
                  <a:pt x="0" y="0"/>
                </a:moveTo>
                <a:lnTo>
                  <a:pt x="6096000" y="0"/>
                </a:lnTo>
                <a:lnTo>
                  <a:pt x="6096000" y="5158850"/>
                </a:lnTo>
                <a:lnTo>
                  <a:pt x="5957305" y="5157644"/>
                </a:lnTo>
                <a:cubicBezTo>
                  <a:pt x="5920540" y="5151975"/>
                  <a:pt x="5887096" y="5153588"/>
                  <a:pt x="5857259" y="5143603"/>
                </a:cubicBezTo>
                <a:cubicBezTo>
                  <a:pt x="5843335" y="5146861"/>
                  <a:pt x="5830921" y="5147051"/>
                  <a:pt x="5821375" y="5137142"/>
                </a:cubicBezTo>
                <a:cubicBezTo>
                  <a:pt x="5786501" y="5134144"/>
                  <a:pt x="5775399" y="5144200"/>
                  <a:pt x="5755916" y="5131695"/>
                </a:cubicBezTo>
                <a:cubicBezTo>
                  <a:pt x="5732132" y="5146996"/>
                  <a:pt x="5732735" y="5139753"/>
                  <a:pt x="5725007" y="5132964"/>
                </a:cubicBezTo>
                <a:lnTo>
                  <a:pt x="5723810" y="5132374"/>
                </a:lnTo>
                <a:lnTo>
                  <a:pt x="5720531" y="5134578"/>
                </a:lnTo>
                <a:lnTo>
                  <a:pt x="5714795" y="5134902"/>
                </a:lnTo>
                <a:lnTo>
                  <a:pt x="5700142" y="5131655"/>
                </a:lnTo>
                <a:lnTo>
                  <a:pt x="5694799" y="5129754"/>
                </a:lnTo>
                <a:cubicBezTo>
                  <a:pt x="5691058" y="5128696"/>
                  <a:pt x="5688491" y="5128320"/>
                  <a:pt x="5686627" y="5128420"/>
                </a:cubicBezTo>
                <a:lnTo>
                  <a:pt x="5686371" y="5128603"/>
                </a:lnTo>
                <a:lnTo>
                  <a:pt x="5678819" y="5126929"/>
                </a:lnTo>
                <a:cubicBezTo>
                  <a:pt x="5666199" y="5123608"/>
                  <a:pt x="5654035" y="5119908"/>
                  <a:pt x="5642547" y="5116000"/>
                </a:cubicBezTo>
                <a:cubicBezTo>
                  <a:pt x="5629445" y="5126457"/>
                  <a:pt x="5588783" y="5104807"/>
                  <a:pt x="5587979" y="5128480"/>
                </a:cubicBezTo>
                <a:cubicBezTo>
                  <a:pt x="5572317" y="5123886"/>
                  <a:pt x="5564904" y="5112774"/>
                  <a:pt x="5566635" y="5128675"/>
                </a:cubicBezTo>
                <a:cubicBezTo>
                  <a:pt x="5561375" y="5127594"/>
                  <a:pt x="5557787" y="5128327"/>
                  <a:pt x="5554953" y="5129937"/>
                </a:cubicBezTo>
                <a:lnTo>
                  <a:pt x="5554039" y="5130763"/>
                </a:lnTo>
                <a:lnTo>
                  <a:pt x="5514254" y="5120517"/>
                </a:lnTo>
                <a:lnTo>
                  <a:pt x="5492156" y="5111382"/>
                </a:lnTo>
                <a:lnTo>
                  <a:pt x="5480446" y="5107855"/>
                </a:lnTo>
                <a:lnTo>
                  <a:pt x="5477744" y="5104402"/>
                </a:lnTo>
                <a:cubicBezTo>
                  <a:pt x="5474490" y="5102038"/>
                  <a:pt x="5469391" y="5100405"/>
                  <a:pt x="5460150" y="5100442"/>
                </a:cubicBezTo>
                <a:lnTo>
                  <a:pt x="5457901" y="5100914"/>
                </a:lnTo>
                <a:lnTo>
                  <a:pt x="5444243" y="5094201"/>
                </a:lnTo>
                <a:cubicBezTo>
                  <a:pt x="5439994" y="5091441"/>
                  <a:pt x="5436419" y="5088231"/>
                  <a:pt x="5433825" y="5084410"/>
                </a:cubicBezTo>
                <a:cubicBezTo>
                  <a:pt x="5379443" y="5093528"/>
                  <a:pt x="5336110" y="5069767"/>
                  <a:pt x="5280996" y="5063773"/>
                </a:cubicBezTo>
                <a:cubicBezTo>
                  <a:pt x="5250806" y="5055129"/>
                  <a:pt x="5168599" y="5059471"/>
                  <a:pt x="5161582" y="5030966"/>
                </a:cubicBezTo>
                <a:cubicBezTo>
                  <a:pt x="5121870" y="5022662"/>
                  <a:pt x="5095637" y="5020496"/>
                  <a:pt x="5042717" y="5013952"/>
                </a:cubicBezTo>
                <a:cubicBezTo>
                  <a:pt x="4991136" y="4983679"/>
                  <a:pt x="4902283" y="4990567"/>
                  <a:pt x="4840514" y="4970468"/>
                </a:cubicBezTo>
                <a:cubicBezTo>
                  <a:pt x="4799904" y="4987615"/>
                  <a:pt x="4824087" y="4969531"/>
                  <a:pt x="4786778" y="4967817"/>
                </a:cubicBezTo>
                <a:cubicBezTo>
                  <a:pt x="4801901" y="4948343"/>
                  <a:pt x="4739845" y="4972374"/>
                  <a:pt x="4743741" y="4948216"/>
                </a:cubicBezTo>
                <a:cubicBezTo>
                  <a:pt x="4736829" y="4948670"/>
                  <a:pt x="4730010" y="4949869"/>
                  <a:pt x="4723136" y="4951257"/>
                </a:cubicBezTo>
                <a:lnTo>
                  <a:pt x="4719535" y="4951970"/>
                </a:lnTo>
                <a:lnTo>
                  <a:pt x="4706143" y="4950704"/>
                </a:lnTo>
                <a:lnTo>
                  <a:pt x="4701098" y="4955500"/>
                </a:lnTo>
                <a:lnTo>
                  <a:pt x="4680034" y="4957289"/>
                </a:lnTo>
                <a:cubicBezTo>
                  <a:pt x="4672339" y="4957161"/>
                  <a:pt x="4664292" y="4956094"/>
                  <a:pt x="4655741" y="4953520"/>
                </a:cubicBezTo>
                <a:cubicBezTo>
                  <a:pt x="4636359" y="4940479"/>
                  <a:pt x="4599701" y="4946454"/>
                  <a:pt x="4569298" y="4940691"/>
                </a:cubicBezTo>
                <a:lnTo>
                  <a:pt x="4555978" y="4935439"/>
                </a:lnTo>
                <a:lnTo>
                  <a:pt x="4508950" y="4932725"/>
                </a:lnTo>
                <a:cubicBezTo>
                  <a:pt x="4495669" y="4931511"/>
                  <a:pt x="4482007" y="4929765"/>
                  <a:pt x="4467838" y="4927057"/>
                </a:cubicBezTo>
                <a:lnTo>
                  <a:pt x="4441949" y="4920349"/>
                </a:lnTo>
                <a:lnTo>
                  <a:pt x="4394719" y="4912853"/>
                </a:lnTo>
                <a:lnTo>
                  <a:pt x="4356810" y="4916186"/>
                </a:lnTo>
                <a:lnTo>
                  <a:pt x="4222145" y="4920166"/>
                </a:lnTo>
                <a:cubicBezTo>
                  <a:pt x="4202488" y="4924963"/>
                  <a:pt x="4184742" y="4944595"/>
                  <a:pt x="4160481" y="4934555"/>
                </a:cubicBezTo>
                <a:cubicBezTo>
                  <a:pt x="4165854" y="4945670"/>
                  <a:pt x="4131661" y="4931019"/>
                  <a:pt x="4124879" y="4940397"/>
                </a:cubicBezTo>
                <a:cubicBezTo>
                  <a:pt x="4120895" y="4948198"/>
                  <a:pt x="4109593" y="4945570"/>
                  <a:pt x="4100114" y="4947117"/>
                </a:cubicBezTo>
                <a:cubicBezTo>
                  <a:pt x="4091835" y="4954382"/>
                  <a:pt x="4045978" y="4954676"/>
                  <a:pt x="4030957" y="4950944"/>
                </a:cubicBezTo>
                <a:cubicBezTo>
                  <a:pt x="3989825" y="4935537"/>
                  <a:pt x="3946860" y="4963196"/>
                  <a:pt x="3913764" y="4951738"/>
                </a:cubicBezTo>
                <a:cubicBezTo>
                  <a:pt x="3904534" y="4951024"/>
                  <a:pt x="3896577" y="4951663"/>
                  <a:pt x="3889457" y="4953140"/>
                </a:cubicBezTo>
                <a:lnTo>
                  <a:pt x="3871115" y="4959252"/>
                </a:lnTo>
                <a:lnTo>
                  <a:pt x="3869086" y="4964946"/>
                </a:lnTo>
                <a:lnTo>
                  <a:pt x="3856124" y="4966504"/>
                </a:lnTo>
                <a:lnTo>
                  <a:pt x="3835967" y="4975175"/>
                </a:lnTo>
                <a:cubicBezTo>
                  <a:pt x="3826465" y="4950975"/>
                  <a:pt x="3782586" y="4987146"/>
                  <a:pt x="3785910" y="4965148"/>
                </a:cubicBezTo>
                <a:cubicBezTo>
                  <a:pt x="3750785" y="4971249"/>
                  <a:pt x="3699033" y="4952693"/>
                  <a:pt x="3671085" y="4977741"/>
                </a:cubicBezTo>
                <a:cubicBezTo>
                  <a:pt x="3621255" y="4982620"/>
                  <a:pt x="3562637" y="4994206"/>
                  <a:pt x="3486928" y="4994420"/>
                </a:cubicBezTo>
                <a:cubicBezTo>
                  <a:pt x="3446030" y="4994640"/>
                  <a:pt x="3343460" y="4976299"/>
                  <a:pt x="3280956" y="4975036"/>
                </a:cubicBezTo>
                <a:cubicBezTo>
                  <a:pt x="3227193" y="4980695"/>
                  <a:pt x="3256481" y="4973778"/>
                  <a:pt x="3211563" y="4993919"/>
                </a:cubicBezTo>
                <a:cubicBezTo>
                  <a:pt x="3207119" y="4990757"/>
                  <a:pt x="3170070" y="4988394"/>
                  <a:pt x="3164681" y="4986606"/>
                </a:cubicBezTo>
                <a:lnTo>
                  <a:pt x="3127171" y="4979411"/>
                </a:lnTo>
                <a:lnTo>
                  <a:pt x="3096889" y="4976795"/>
                </a:lnTo>
                <a:cubicBezTo>
                  <a:pt x="3088441" y="4978753"/>
                  <a:pt x="3082883" y="4978233"/>
                  <a:pt x="3078620" y="4976620"/>
                </a:cubicBezTo>
                <a:lnTo>
                  <a:pt x="3074275" y="4973840"/>
                </a:lnTo>
                <a:lnTo>
                  <a:pt x="3036436" y="4968613"/>
                </a:lnTo>
                <a:lnTo>
                  <a:pt x="3031995" y="4969990"/>
                </a:lnTo>
                <a:lnTo>
                  <a:pt x="2994028" y="4967956"/>
                </a:lnTo>
                <a:cubicBezTo>
                  <a:pt x="2992299" y="4970105"/>
                  <a:pt x="2989407" y="4971561"/>
                  <a:pt x="2984001" y="4971609"/>
                </a:cubicBezTo>
                <a:cubicBezTo>
                  <a:pt x="2994191" y="4986644"/>
                  <a:pt x="2981386" y="4977427"/>
                  <a:pt x="2964542" y="4976237"/>
                </a:cubicBezTo>
                <a:cubicBezTo>
                  <a:pt x="2976613" y="4999323"/>
                  <a:pt x="2927627" y="4986817"/>
                  <a:pt x="2921274" y="4999668"/>
                </a:cubicBezTo>
                <a:cubicBezTo>
                  <a:pt x="2908629" y="4998274"/>
                  <a:pt x="2895476" y="4997220"/>
                  <a:pt x="2882111" y="4996632"/>
                </a:cubicBezTo>
                <a:lnTo>
                  <a:pt x="2874282" y="4996582"/>
                </a:lnTo>
                <a:cubicBezTo>
                  <a:pt x="2874237" y="4996658"/>
                  <a:pt x="2874193" y="4996735"/>
                  <a:pt x="2874147" y="4996812"/>
                </a:cubicBezTo>
                <a:cubicBezTo>
                  <a:pt x="2872492" y="4997296"/>
                  <a:pt x="2869935" y="4997466"/>
                  <a:pt x="2865932" y="4997221"/>
                </a:cubicBezTo>
                <a:lnTo>
                  <a:pt x="2860008" y="4996489"/>
                </a:lnTo>
                <a:lnTo>
                  <a:pt x="2844819" y="4996392"/>
                </a:lnTo>
                <a:lnTo>
                  <a:pt x="2839735" y="4997900"/>
                </a:lnTo>
                <a:lnTo>
                  <a:pt x="2837922" y="5000718"/>
                </a:lnTo>
                <a:lnTo>
                  <a:pt x="2836507" y="5000394"/>
                </a:lnTo>
                <a:cubicBezTo>
                  <a:pt x="2825749" y="4995427"/>
                  <a:pt x="2822382" y="4988291"/>
                  <a:pt x="2808859" y="5008050"/>
                </a:cubicBezTo>
                <a:cubicBezTo>
                  <a:pt x="2784233" y="4999995"/>
                  <a:pt x="2779499" y="5012041"/>
                  <a:pt x="2745907" y="5016391"/>
                </a:cubicBezTo>
                <a:cubicBezTo>
                  <a:pt x="2731796" y="5008784"/>
                  <a:pt x="2720518" y="5011549"/>
                  <a:pt x="2709519" y="5017601"/>
                </a:cubicBezTo>
                <a:cubicBezTo>
                  <a:pt x="2676766" y="5014138"/>
                  <a:pt x="2646981" y="5022656"/>
                  <a:pt x="2610212" y="5024813"/>
                </a:cubicBezTo>
                <a:cubicBezTo>
                  <a:pt x="2570359" y="5014992"/>
                  <a:pt x="2550109" y="5032793"/>
                  <a:pt x="2510814" y="5035020"/>
                </a:cubicBezTo>
                <a:cubicBezTo>
                  <a:pt x="2476639" y="5017991"/>
                  <a:pt x="2482834" y="5049980"/>
                  <a:pt x="2462736" y="5056754"/>
                </a:cubicBezTo>
                <a:lnTo>
                  <a:pt x="2457050" y="5057379"/>
                </a:lnTo>
                <a:lnTo>
                  <a:pt x="2442184" y="5054901"/>
                </a:lnTo>
                <a:lnTo>
                  <a:pt x="2436703" y="5053277"/>
                </a:lnTo>
                <a:cubicBezTo>
                  <a:pt x="2432888" y="5052418"/>
                  <a:pt x="2430299" y="5052175"/>
                  <a:pt x="2428451" y="5052373"/>
                </a:cubicBezTo>
                <a:lnTo>
                  <a:pt x="2420551" y="5051292"/>
                </a:lnTo>
                <a:cubicBezTo>
                  <a:pt x="2407700" y="5048633"/>
                  <a:pt x="2395274" y="5045570"/>
                  <a:pt x="2383501" y="5042264"/>
                </a:cubicBezTo>
                <a:cubicBezTo>
                  <a:pt x="2362992" y="5043848"/>
                  <a:pt x="2317884" y="5059023"/>
                  <a:pt x="2297493" y="5060796"/>
                </a:cubicBezTo>
                <a:lnTo>
                  <a:pt x="2261156" y="5052905"/>
                </a:lnTo>
                <a:lnTo>
                  <a:pt x="2200581" y="5036274"/>
                </a:lnTo>
                <a:lnTo>
                  <a:pt x="2198380" y="5036861"/>
                </a:lnTo>
                <a:lnTo>
                  <a:pt x="2116066" y="5030866"/>
                </a:lnTo>
                <a:cubicBezTo>
                  <a:pt x="2111600" y="5028328"/>
                  <a:pt x="2059664" y="5017338"/>
                  <a:pt x="2056754" y="5013653"/>
                </a:cubicBezTo>
                <a:cubicBezTo>
                  <a:pt x="2003393" y="5025622"/>
                  <a:pt x="1998298" y="5020073"/>
                  <a:pt x="1942916" y="5016969"/>
                </a:cubicBezTo>
                <a:cubicBezTo>
                  <a:pt x="1882138" y="5005950"/>
                  <a:pt x="1836966" y="4987831"/>
                  <a:pt x="1796717" y="4981610"/>
                </a:cubicBezTo>
                <a:cubicBezTo>
                  <a:pt x="1724075" y="4970499"/>
                  <a:pt x="1636218" y="4947449"/>
                  <a:pt x="1583222" y="4942334"/>
                </a:cubicBezTo>
                <a:cubicBezTo>
                  <a:pt x="1544265" y="4961611"/>
                  <a:pt x="1556109" y="4938719"/>
                  <a:pt x="1518821" y="4938963"/>
                </a:cubicBezTo>
                <a:cubicBezTo>
                  <a:pt x="1497291" y="4936197"/>
                  <a:pt x="1483221" y="4927794"/>
                  <a:pt x="1471837" y="4925740"/>
                </a:cubicBezTo>
                <a:lnTo>
                  <a:pt x="1450515" y="4926642"/>
                </a:lnTo>
                <a:lnTo>
                  <a:pt x="1437078" y="4926078"/>
                </a:lnTo>
                <a:lnTo>
                  <a:pt x="1432462" y="4931139"/>
                </a:lnTo>
                <a:lnTo>
                  <a:pt x="1411645" y="4934032"/>
                </a:lnTo>
                <a:cubicBezTo>
                  <a:pt x="1384856" y="4931153"/>
                  <a:pt x="1306656" y="4918434"/>
                  <a:pt x="1271729" y="4913863"/>
                </a:cubicBezTo>
                <a:cubicBezTo>
                  <a:pt x="1258697" y="4907976"/>
                  <a:pt x="1213546" y="4901042"/>
                  <a:pt x="1202076" y="4906608"/>
                </a:cubicBezTo>
                <a:cubicBezTo>
                  <a:pt x="1192059" y="4906580"/>
                  <a:pt x="1182171" y="4902320"/>
                  <a:pt x="1174670" y="4909064"/>
                </a:cubicBezTo>
                <a:cubicBezTo>
                  <a:pt x="1163701" y="4916862"/>
                  <a:pt x="1136874" y="4897641"/>
                  <a:pt x="1137035" y="4908989"/>
                </a:cubicBezTo>
                <a:cubicBezTo>
                  <a:pt x="1117838" y="4895687"/>
                  <a:pt x="1091386" y="4911450"/>
                  <a:pt x="1069882" y="4912892"/>
                </a:cubicBezTo>
                <a:cubicBezTo>
                  <a:pt x="1055589" y="4900472"/>
                  <a:pt x="1024570" y="4915744"/>
                  <a:pt x="980935" y="4911119"/>
                </a:cubicBezTo>
                <a:cubicBezTo>
                  <a:pt x="947614" y="4906556"/>
                  <a:pt x="913224" y="4897403"/>
                  <a:pt x="869960" y="4885518"/>
                </a:cubicBezTo>
                <a:cubicBezTo>
                  <a:pt x="819114" y="4856727"/>
                  <a:pt x="768074" y="4850663"/>
                  <a:pt x="721345" y="4839806"/>
                </a:cubicBezTo>
                <a:cubicBezTo>
                  <a:pt x="667944" y="4829906"/>
                  <a:pt x="698286" y="4859338"/>
                  <a:pt x="635428" y="4830000"/>
                </a:cubicBezTo>
                <a:cubicBezTo>
                  <a:pt x="626286" y="4837571"/>
                  <a:pt x="617638" y="4836842"/>
                  <a:pt x="604106" y="4830842"/>
                </a:cubicBezTo>
                <a:cubicBezTo>
                  <a:pt x="583276" y="4833091"/>
                  <a:pt x="539859" y="4845979"/>
                  <a:pt x="510451" y="4843485"/>
                </a:cubicBezTo>
                <a:cubicBezTo>
                  <a:pt x="489781" y="4840800"/>
                  <a:pt x="443867" y="4818678"/>
                  <a:pt x="427656" y="4815877"/>
                </a:cubicBezTo>
                <a:cubicBezTo>
                  <a:pt x="424088" y="4817297"/>
                  <a:pt x="419580" y="4820561"/>
                  <a:pt x="413184" y="4826676"/>
                </a:cubicBezTo>
                <a:cubicBezTo>
                  <a:pt x="387673" y="4816699"/>
                  <a:pt x="379855" y="4828170"/>
                  <a:pt x="341772" y="4829671"/>
                </a:cubicBezTo>
                <a:cubicBezTo>
                  <a:pt x="327795" y="4821005"/>
                  <a:pt x="314729" y="4822794"/>
                  <a:pt x="301266" y="4827842"/>
                </a:cubicBezTo>
                <a:cubicBezTo>
                  <a:pt x="265781" y="4821714"/>
                  <a:pt x="231017" y="4827635"/>
                  <a:pt x="189886" y="4826710"/>
                </a:cubicBezTo>
                <a:cubicBezTo>
                  <a:pt x="147910" y="4813727"/>
                  <a:pt x="121702" y="4829584"/>
                  <a:pt x="77762" y="4828518"/>
                </a:cubicBezTo>
                <a:cubicBezTo>
                  <a:pt x="38733" y="4806108"/>
                  <a:pt x="44308" y="4851138"/>
                  <a:pt x="8164" y="4846203"/>
                </a:cubicBezTo>
                <a:lnTo>
                  <a:pt x="0" y="4843648"/>
                </a:lnTo>
                <a:lnTo>
                  <a:pt x="0" y="408068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16038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Mozambique - Cultural institutions | Britannica">
            <a:extLst>
              <a:ext uri="{FF2B5EF4-FFF2-40B4-BE49-F238E27FC236}">
                <a16:creationId xmlns:a16="http://schemas.microsoft.com/office/drawing/2014/main" id="{EE843F55-F5E4-1EA0-3668-762008D7D5CA}"/>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b="16667"/>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dirty="0" err="1">
                <a:solidFill>
                  <a:srgbClr val="FFFFFF"/>
                </a:solidFill>
              </a:rPr>
              <a:t>Futebol</a:t>
            </a:r>
            <a:r>
              <a:rPr lang="en-US" sz="2400" dirty="0">
                <a:solidFill>
                  <a:srgbClr val="FFFFFF"/>
                </a:solidFill>
              </a:rPr>
              <a:t> (football) is the favorite sport!</a:t>
            </a:r>
          </a:p>
          <a:p>
            <a:pPr marL="0" indent="0" algn="ctr">
              <a:buNone/>
            </a:pPr>
            <a:r>
              <a:rPr lang="en-US" sz="2400" dirty="0">
                <a:solidFill>
                  <a:srgbClr val="FFFFFF"/>
                </a:solidFill>
              </a:rPr>
              <a:t>Track is also popular!</a:t>
            </a:r>
          </a:p>
        </p:txBody>
      </p:sp>
    </p:spTree>
    <p:extLst>
      <p:ext uri="{BB962C8B-B14F-4D97-AF65-F5344CB8AC3E}">
        <p14:creationId xmlns:p14="http://schemas.microsoft.com/office/powerpoint/2010/main" val="72199384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01187-6F4B-4911-9D0A-97B377BBFCC7}"/>
              </a:ext>
            </a:extLst>
          </p:cNvPr>
          <p:cNvSpPr>
            <a:spLocks noGrp="1"/>
          </p:cNvSpPr>
          <p:nvPr>
            <p:ph type="title"/>
          </p:nvPr>
        </p:nvSpPr>
        <p:spPr>
          <a:xfrm>
            <a:off x="4965430" y="629268"/>
            <a:ext cx="6586491" cy="1286160"/>
          </a:xfrm>
        </p:spPr>
        <p:txBody>
          <a:bodyPr anchor="b">
            <a:normAutofit/>
          </a:bodyPr>
          <a:lstStyle/>
          <a:p>
            <a:r>
              <a:rPr lang="en-US" dirty="0"/>
              <a:t>Axum Obelisk</a:t>
            </a:r>
          </a:p>
        </p:txBody>
      </p:sp>
      <p:sp>
        <p:nvSpPr>
          <p:cNvPr id="3" name="Content Placeholder 2">
            <a:extLst>
              <a:ext uri="{FF2B5EF4-FFF2-40B4-BE49-F238E27FC236}">
                <a16:creationId xmlns:a16="http://schemas.microsoft.com/office/drawing/2014/main" id="{99AE4AF5-2AB9-4BBC-80D9-C51C2C643DBE}"/>
              </a:ext>
            </a:extLst>
          </p:cNvPr>
          <p:cNvSpPr>
            <a:spLocks noGrp="1"/>
          </p:cNvSpPr>
          <p:nvPr>
            <p:ph idx="1"/>
          </p:nvPr>
        </p:nvSpPr>
        <p:spPr>
          <a:xfrm>
            <a:off x="4965431" y="2438400"/>
            <a:ext cx="6586489" cy="3785419"/>
          </a:xfrm>
        </p:spPr>
        <p:txBody>
          <a:bodyPr>
            <a:normAutofit/>
          </a:bodyPr>
          <a:lstStyle/>
          <a:p>
            <a:pPr marL="0" indent="0">
              <a:buNone/>
            </a:pPr>
            <a:r>
              <a:rPr lang="en-US" sz="2000"/>
              <a:t>Looted by Italy in 1937, returned to Ethiopia from Rome in 2005 in pieces.  Italy had demolished and brought back Italy during invasions.</a:t>
            </a:r>
          </a:p>
          <a:p>
            <a:pPr marL="0" indent="0">
              <a:buNone/>
            </a:pPr>
            <a:r>
              <a:rPr lang="en-US" sz="2000"/>
              <a:t>Obelisks are markers for underground burials.  The bigger the Obelisk, the more important the person.</a:t>
            </a:r>
            <a:br>
              <a:rPr lang="en-US" sz="2000"/>
            </a:br>
            <a:r>
              <a:rPr lang="en-US" sz="2000"/>
              <a:t>This one is probably the King Ezana’s Stele (another word for obelisk)</a:t>
            </a:r>
          </a:p>
          <a:p>
            <a:pPr marL="0" indent="0">
              <a:buNone/>
            </a:pPr>
            <a:r>
              <a:rPr lang="en-US" sz="2000"/>
              <a:t>King Ezana introduced Christianity, so they were no longer built after him.  Most were destroyed by war, time and earthquakes.</a:t>
            </a:r>
          </a:p>
        </p:txBody>
      </p:sp>
      <p:pic>
        <p:nvPicPr>
          <p:cNvPr id="5" name="Picture 4" descr="A picture containing outdoor, building, tower, clock&#10;&#10;Description automatically generated">
            <a:extLst>
              <a:ext uri="{FF2B5EF4-FFF2-40B4-BE49-F238E27FC236}">
                <a16:creationId xmlns:a16="http://schemas.microsoft.com/office/drawing/2014/main" id="{CAC24B0D-3C4C-447A-BF39-9CAF3281FD83}"/>
              </a:ext>
            </a:extLst>
          </p:cNvPr>
          <p:cNvPicPr>
            <a:picLocks noChangeAspect="1"/>
          </p:cNvPicPr>
          <p:nvPr/>
        </p:nvPicPr>
        <p:blipFill rotWithShape="1">
          <a:blip r:embed="rId2">
            <a:extLst>
              <a:ext uri="{28A0092B-C50C-407E-A947-70E740481C1C}">
                <a14:useLocalDpi xmlns:a14="http://schemas.microsoft.com/office/drawing/2010/main" val="0"/>
              </a:ext>
            </a:extLst>
          </a:blip>
          <a:srcRect r="9760" b="1"/>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778BD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570848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981825" y="1641752"/>
            <a:ext cx="4391024" cy="1323439"/>
          </a:xfrm>
        </p:spPr>
        <p:txBody>
          <a:bodyPr vert="horz" lIns="91440" tIns="45720" rIns="91440" bIns="45720" rtlCol="0" anchor="t">
            <a:normAutofit/>
          </a:bodyPr>
          <a:lstStyle/>
          <a:p>
            <a:r>
              <a:rPr lang="en-US" sz="4000">
                <a:solidFill>
                  <a:schemeClr val="bg1"/>
                </a:solidFill>
              </a:rPr>
              <a:t>Food</a:t>
            </a:r>
          </a:p>
        </p:txBody>
      </p:sp>
      <p:pic>
        <p:nvPicPr>
          <p:cNvPr id="1026" name="Picture 2" descr="MOZAMBICAN FRANGO (CHICKEN) À ZAMBEZIANA | Two Dads and a Kid">
            <a:extLst>
              <a:ext uri="{FF2B5EF4-FFF2-40B4-BE49-F238E27FC236}">
                <a16:creationId xmlns:a16="http://schemas.microsoft.com/office/drawing/2014/main" id="{8E6735C3-7B46-F3BD-581F-D050DC6F2A3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7609" r="16146" b="1"/>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1033" name="Group 1032">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1034" name="Freeform: Shape 1033">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35" name="Freeform: Shape 1034">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981826" y="3146400"/>
            <a:ext cx="4391024" cy="2682000"/>
          </a:xfrm>
        </p:spPr>
        <p:txBody>
          <a:bodyPr vert="horz" lIns="91440" tIns="45720" rIns="91440" bIns="45720" rtlCol="0">
            <a:normAutofit/>
          </a:bodyPr>
          <a:lstStyle/>
          <a:p>
            <a:r>
              <a:rPr lang="en-US" sz="1700">
                <a:solidFill>
                  <a:schemeClr val="bg1">
                    <a:alpha val="80000"/>
                  </a:schemeClr>
                </a:solidFill>
              </a:rPr>
              <a:t>Sea food!</a:t>
            </a:r>
          </a:p>
          <a:p>
            <a:r>
              <a:rPr lang="en-US" sz="1700">
                <a:solidFill>
                  <a:schemeClr val="bg1">
                    <a:alpha val="80000"/>
                  </a:schemeClr>
                </a:solidFill>
              </a:rPr>
              <a:t>Xima– a porridge made with corn flour is considered a staple. </a:t>
            </a:r>
          </a:p>
          <a:p>
            <a:r>
              <a:rPr lang="en-US" sz="1700">
                <a:solidFill>
                  <a:schemeClr val="bg1">
                    <a:alpha val="80000"/>
                  </a:schemeClr>
                </a:solidFill>
              </a:rPr>
              <a:t>Piri-piri– a chilli sauce and marinade</a:t>
            </a:r>
          </a:p>
          <a:p>
            <a:r>
              <a:rPr lang="en-US" sz="1700">
                <a:solidFill>
                  <a:schemeClr val="bg1">
                    <a:alpha val="80000"/>
                  </a:schemeClr>
                </a:solidFill>
              </a:rPr>
              <a:t>Feijoada– bean stew cooked with beef or pork.  </a:t>
            </a:r>
          </a:p>
          <a:p>
            <a:r>
              <a:rPr lang="en-US" sz="1700">
                <a:solidFill>
                  <a:schemeClr val="bg1">
                    <a:alpha val="80000"/>
                  </a:schemeClr>
                </a:solidFill>
              </a:rPr>
              <a:t>Galinha a Zambeziana- charcoal grilled chicken with coconut milk </a:t>
            </a:r>
          </a:p>
        </p:txBody>
      </p:sp>
    </p:spTree>
    <p:extLst>
      <p:ext uri="{BB962C8B-B14F-4D97-AF65-F5344CB8AC3E}">
        <p14:creationId xmlns:p14="http://schemas.microsoft.com/office/powerpoint/2010/main" val="41506872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1" name="Rectangle 3080">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6234865" y="568517"/>
            <a:ext cx="5248221" cy="1067209"/>
          </a:xfrm>
        </p:spPr>
        <p:txBody>
          <a:bodyPr vert="horz" lIns="91440" tIns="45720" rIns="91440" bIns="45720" rtlCol="0" anchor="ctr">
            <a:normAutofit/>
          </a:bodyPr>
          <a:lstStyle/>
          <a:p>
            <a:r>
              <a:rPr lang="en-US">
                <a:solidFill>
                  <a:schemeClr val="bg1"/>
                </a:solidFill>
              </a:rPr>
              <a:t>Music</a:t>
            </a:r>
          </a:p>
        </p:txBody>
      </p:sp>
      <p:pic>
        <p:nvPicPr>
          <p:cNvPr id="3076" name="Picture 4" descr="Danca Xigubo Xigubo é uma dança... - Mozambique in my Heart | Facebook">
            <a:extLst>
              <a:ext uri="{FF2B5EF4-FFF2-40B4-BE49-F238E27FC236}">
                <a16:creationId xmlns:a16="http://schemas.microsoft.com/office/drawing/2014/main" id="{2C224680-D35C-DD08-025C-C174750D915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1374" r="15950" b="-1"/>
          <a:stretch/>
        </p:blipFill>
        <p:spPr bwMode="auto">
          <a:xfrm>
            <a:off x="739959" y="1095407"/>
            <a:ext cx="4754947" cy="4754947"/>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noFill/>
          <a:ln w="28575">
            <a:noFill/>
          </a:ln>
          <a:extLst>
            <a:ext uri="{909E8E84-426E-40DD-AFC4-6F175D3DCCD1}">
              <a14:hiddenFill xmlns:a14="http://schemas.microsoft.com/office/drawing/2010/main">
                <a:solidFill>
                  <a:srgbClr val="FFFFFF"/>
                </a:solidFill>
              </a14:hiddenFill>
            </a:ext>
          </a:extLst>
        </p:spPr>
      </p:pic>
      <p:grpSp>
        <p:nvGrpSpPr>
          <p:cNvPr id="3083" name="Group 3082">
            <a:extLst>
              <a:ext uri="{FF2B5EF4-FFF2-40B4-BE49-F238E27FC236}">
                <a16:creationId xmlns:a16="http://schemas.microsoft.com/office/drawing/2014/main" id="{B894EFA8-F425-4D19-A94B-445388B31E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3084" name="Freeform: Shape 3083">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3085" name="Freeform: Shape 3084">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a:xfrm>
            <a:off x="6234868" y="1820369"/>
            <a:ext cx="5217173" cy="4351338"/>
          </a:xfrm>
        </p:spPr>
        <p:txBody>
          <a:bodyPr vert="horz" lIns="91440" tIns="45720" rIns="91440" bIns="45720" rtlCol="0">
            <a:normAutofit/>
          </a:bodyPr>
          <a:lstStyle/>
          <a:p>
            <a:r>
              <a:rPr lang="en-US" sz="2400">
                <a:solidFill>
                  <a:schemeClr val="bg1"/>
                </a:solidFill>
              </a:rPr>
              <a:t>Chopi- a hunting dance where the dancers dress in lion skins.</a:t>
            </a:r>
          </a:p>
          <a:p>
            <a:r>
              <a:rPr lang="en-US" sz="2400">
                <a:solidFill>
                  <a:schemeClr val="bg1"/>
                </a:solidFill>
              </a:rPr>
              <a:t>Mapiko- Northern Mozambique, men wear carved wooden masks to frighten away spirits.</a:t>
            </a:r>
          </a:p>
          <a:p>
            <a:r>
              <a:rPr lang="en-US" sz="2400">
                <a:solidFill>
                  <a:schemeClr val="bg1"/>
                </a:solidFill>
              </a:rPr>
              <a:t>Makua- A hopping dance on a stilt</a:t>
            </a:r>
          </a:p>
          <a:p>
            <a:r>
              <a:rPr lang="en-US" sz="2400">
                <a:solidFill>
                  <a:schemeClr val="bg1"/>
                </a:solidFill>
              </a:rPr>
              <a:t>Nyanga-Tete performers dance while singing and playing panpipes.  </a:t>
            </a:r>
          </a:p>
          <a:p>
            <a:r>
              <a:rPr lang="en-US" sz="2400">
                <a:solidFill>
                  <a:schemeClr val="bg1"/>
                </a:solidFill>
              </a:rPr>
              <a:t>Dance styles from this area have influenced pop stars such as Beyonce!</a:t>
            </a:r>
          </a:p>
        </p:txBody>
      </p:sp>
      <p:grpSp>
        <p:nvGrpSpPr>
          <p:cNvPr id="3087"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3088" name="Freeform: Shape 3087">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89" name="Freeform: Shape 3088">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90" name="Freeform: Shape 3089">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91" name="Freeform: Shape 3090">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92" name="Freeform: Shape 3091">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8132056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7D9D36D6-2AC5-46A1-A849-4C82D5264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5354955" y="552182"/>
            <a:ext cx="5998840" cy="3343135"/>
          </a:xfrm>
          <a:noFill/>
        </p:spPr>
        <p:txBody>
          <a:bodyPr vert="horz" lIns="91440" tIns="45720" rIns="91440" bIns="45720" rtlCol="0" anchor="b">
            <a:normAutofit/>
          </a:bodyPr>
          <a:lstStyle/>
          <a:p>
            <a:r>
              <a:rPr lang="en-US" sz="52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354955" y="4067032"/>
            <a:ext cx="5998840" cy="2067068"/>
          </a:xfrm>
          <a:noFill/>
        </p:spPr>
        <p:txBody>
          <a:bodyPr vert="horz" lIns="91440" tIns="45720" rIns="91440" bIns="45720" rtlCol="0">
            <a:normAutofit/>
          </a:bodyPr>
          <a:lstStyle/>
          <a:p>
            <a:pPr marL="0" indent="0">
              <a:buNone/>
            </a:pPr>
            <a:r>
              <a:rPr lang="en-US" sz="2400"/>
              <a:t>Wood sculpting is very popular, usually depicting evil spirits and totem-type family history. </a:t>
            </a:r>
          </a:p>
        </p:txBody>
      </p:sp>
      <p:pic>
        <p:nvPicPr>
          <p:cNvPr id="4098" name="Picture 2" descr="Contemporary Art in Mozambique | Glasstire">
            <a:extLst>
              <a:ext uri="{FF2B5EF4-FFF2-40B4-BE49-F238E27FC236}">
                <a16:creationId xmlns:a16="http://schemas.microsoft.com/office/drawing/2014/main" id="{2481A706-A367-2574-0326-2FECA43BDC7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01" r="2948"/>
          <a:stretch/>
        </p:blipFill>
        <p:spPr bwMode="auto">
          <a:xfrm>
            <a:off x="20" y="10"/>
            <a:ext cx="4992985"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67713"/>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First Wife: A Tale of Polygamy (first published female author, Paulina </a:t>
            </a:r>
            <a:r>
              <a:rPr lang="en-US" dirty="0" err="1"/>
              <a:t>Chiziane</a:t>
            </a:r>
            <a:r>
              <a:rPr lang="en-US" dirty="0"/>
              <a:t>)</a:t>
            </a:r>
          </a:p>
          <a:p>
            <a:r>
              <a:rPr lang="en-US" dirty="0"/>
              <a:t>Mia </a:t>
            </a:r>
            <a:r>
              <a:rPr lang="en-US" dirty="0" err="1"/>
              <a:t>Cuoto</a:t>
            </a:r>
            <a:r>
              <a:rPr lang="en-US" dirty="0"/>
              <a:t> has written many books with Eric M. B. Becker as her translator. </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63331110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9" name="Rectangle 5128">
            <a:extLst>
              <a:ext uri="{FF2B5EF4-FFF2-40B4-BE49-F238E27FC236}">
                <a16:creationId xmlns:a16="http://schemas.microsoft.com/office/drawing/2014/main" id="{ECEF6C2F-9906-4F89-9B4F-598E9F344B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428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7" name="Rectangle 5130">
            <a:extLst>
              <a:ext uri="{FF2B5EF4-FFF2-40B4-BE49-F238E27FC236}">
                <a16:creationId xmlns:a16="http://schemas.microsoft.com/office/drawing/2014/main" id="{91E12CD6-A76F-439F-9C98-C0211D8FD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6"/>
            <a:ext cx="12192000" cy="26151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Mozambique – EARTH ARCHITECTURE">
            <a:extLst>
              <a:ext uri="{FF2B5EF4-FFF2-40B4-BE49-F238E27FC236}">
                <a16:creationId xmlns:a16="http://schemas.microsoft.com/office/drawing/2014/main" id="{6D541AEB-1DC4-784A-FDA6-057CB7D43CE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93775" y="642938"/>
            <a:ext cx="5187950" cy="3275013"/>
          </a:xfrm>
          <a:prstGeom prst="rect">
            <a:avLst/>
          </a:prstGeom>
          <a:extLst>
            <a:ext uri="{909E8E84-426E-40DD-AFC4-6F175D3DCCD1}">
              <a14:hiddenFill xmlns:a14="http://schemas.microsoft.com/office/drawing/2010/main">
                <a:solidFill>
                  <a:srgbClr val="FFFFFF"/>
                </a:solidFill>
              </a14:hiddenFill>
            </a:ext>
          </a:extLst>
        </p:spPr>
      </p:pic>
      <p:pic>
        <p:nvPicPr>
          <p:cNvPr id="5124" name="Picture 4" descr="Low-cost house in Mozambique features corrugated iron and wood | Design  Indaba">
            <a:extLst>
              <a:ext uri="{FF2B5EF4-FFF2-40B4-BE49-F238E27FC236}">
                <a16:creationId xmlns:a16="http://schemas.microsoft.com/office/drawing/2014/main" id="{A30B8D43-2E9D-2EE8-70AF-DE890452B59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251575" y="642938"/>
            <a:ext cx="4954588" cy="32750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Homes</a:t>
            </a:r>
          </a:p>
        </p:txBody>
      </p:sp>
    </p:spTree>
    <p:extLst>
      <p:ext uri="{BB962C8B-B14F-4D97-AF65-F5344CB8AC3E}">
        <p14:creationId xmlns:p14="http://schemas.microsoft.com/office/powerpoint/2010/main" val="130566211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Get ready for Azgo Festival in Mozambique this may">
            <a:extLst>
              <a:ext uri="{FF2B5EF4-FFF2-40B4-BE49-F238E27FC236}">
                <a16:creationId xmlns:a16="http://schemas.microsoft.com/office/drawing/2014/main" id="{BD1A9A2A-8221-1B77-62F4-84E0537DC78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546" t="9091" r="32810"/>
          <a:stretch/>
        </p:blipFill>
        <p:spPr bwMode="auto">
          <a:xfrm>
            <a:off x="3522468" y="10"/>
            <a:ext cx="8669532"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Festivals and Holidays</a:t>
            </a:r>
          </a:p>
        </p:txBody>
      </p:sp>
      <p:sp>
        <p:nvSpPr>
          <p:cNvPr id="6155" name="Rectangle 6154">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157" name="Rectangle 6156">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 New Year, International Labor Day, Independence Day</a:t>
            </a:r>
          </a:p>
          <a:p>
            <a:r>
              <a:rPr lang="en-US" sz="1700"/>
              <a:t>AZGO Festival—open air music festival held in Maputo in May.</a:t>
            </a:r>
          </a:p>
          <a:p>
            <a:r>
              <a:rPr lang="en-US" sz="1700"/>
              <a:t>STRAB Festival- Subterranean Rhythm and Blues.</a:t>
            </a:r>
          </a:p>
          <a:p>
            <a:r>
              <a:rPr lang="en-US" sz="1700"/>
              <a:t>Chopi Music Festival</a:t>
            </a:r>
          </a:p>
        </p:txBody>
      </p:sp>
    </p:spTree>
    <p:extLst>
      <p:ext uri="{BB962C8B-B14F-4D97-AF65-F5344CB8AC3E}">
        <p14:creationId xmlns:p14="http://schemas.microsoft.com/office/powerpoint/2010/main" val="460076614"/>
      </p:ext>
    </p:extLst>
  </p:cSld>
  <p:clrMapOvr>
    <a:overrideClrMapping bg1="dk1" tx1="lt1" bg2="dk2" tx2="lt2" accent1="accent1" accent2="accent2" accent3="accent3" accent4="accent4" accent5="accent5" accent6="accent6" hlink="hlink" folHlink="folHlink"/>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910696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4ABA2-0424-4B09-AD5D-D63F7320CB92}"/>
              </a:ext>
            </a:extLst>
          </p:cNvPr>
          <p:cNvSpPr>
            <a:spLocks noGrp="1"/>
          </p:cNvSpPr>
          <p:nvPr>
            <p:ph type="title"/>
          </p:nvPr>
        </p:nvSpPr>
        <p:spPr/>
        <p:txBody>
          <a:bodyPr/>
          <a:lstStyle/>
          <a:p>
            <a:r>
              <a:rPr lang="en-US" dirty="0"/>
              <a:t>How the Government Works</a:t>
            </a:r>
          </a:p>
        </p:txBody>
      </p:sp>
      <p:sp>
        <p:nvSpPr>
          <p:cNvPr id="3" name="Content Placeholder 2">
            <a:extLst>
              <a:ext uri="{FF2B5EF4-FFF2-40B4-BE49-F238E27FC236}">
                <a16:creationId xmlns:a16="http://schemas.microsoft.com/office/drawing/2014/main" id="{848B1685-D862-42B2-8E87-4386E81CA1F9}"/>
              </a:ext>
            </a:extLst>
          </p:cNvPr>
          <p:cNvSpPr>
            <a:spLocks noGrp="1"/>
          </p:cNvSpPr>
          <p:nvPr>
            <p:ph idx="1"/>
          </p:nvPr>
        </p:nvSpPr>
        <p:spPr/>
        <p:txBody>
          <a:bodyPr/>
          <a:lstStyle/>
          <a:p>
            <a:r>
              <a:rPr lang="en-US" dirty="0"/>
              <a:t>The government in Ethiopia is a federal parliamentary republic.  The Prime Minister is the head of government.  Executive power is exercised by the entire government.  The prime minister is chosen by Parliament.  Their constitution was created in 1995.</a:t>
            </a:r>
          </a:p>
        </p:txBody>
      </p:sp>
    </p:spTree>
    <p:extLst>
      <p:ext uri="{BB962C8B-B14F-4D97-AF65-F5344CB8AC3E}">
        <p14:creationId xmlns:p14="http://schemas.microsoft.com/office/powerpoint/2010/main" val="2893635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picture containing food, rug&#10;&#10;Description automatically generated">
            <a:extLst>
              <a:ext uri="{FF2B5EF4-FFF2-40B4-BE49-F238E27FC236}">
                <a16:creationId xmlns:a16="http://schemas.microsoft.com/office/drawing/2014/main" id="{7FBEF101-34D3-444E-9C78-B967D7A7237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598" b="13816"/>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B88D558-E53A-4CAA-ADBB-D9F595437AEF}"/>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Currency –Ethiopian Birr</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9223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21613-5D83-4F7A-B9F4-A06F9113C0DD}"/>
              </a:ext>
            </a:extLst>
          </p:cNvPr>
          <p:cNvSpPr>
            <a:spLocks noGrp="1"/>
          </p:cNvSpPr>
          <p:nvPr>
            <p:ph type="ctrTitle"/>
          </p:nvPr>
        </p:nvSpPr>
        <p:spPr/>
        <p:txBody>
          <a:bodyPr/>
          <a:lstStyle/>
          <a:p>
            <a:r>
              <a:rPr lang="en-US" dirty="0"/>
              <a:t>Language</a:t>
            </a:r>
          </a:p>
        </p:txBody>
      </p:sp>
      <p:sp>
        <p:nvSpPr>
          <p:cNvPr id="3" name="Subtitle 2">
            <a:extLst>
              <a:ext uri="{FF2B5EF4-FFF2-40B4-BE49-F238E27FC236}">
                <a16:creationId xmlns:a16="http://schemas.microsoft.com/office/drawing/2014/main" id="{56B56A4F-366C-40BC-B79F-297B1F8B398B}"/>
              </a:ext>
            </a:extLst>
          </p:cNvPr>
          <p:cNvSpPr>
            <a:spLocks noGrp="1"/>
          </p:cNvSpPr>
          <p:nvPr>
            <p:ph type="subTitle" idx="1"/>
          </p:nvPr>
        </p:nvSpPr>
        <p:spPr/>
        <p:txBody>
          <a:bodyPr/>
          <a:lstStyle/>
          <a:p>
            <a:r>
              <a:rPr lang="en-US" dirty="0"/>
              <a:t>Official national language is Amharic.  </a:t>
            </a:r>
            <a:br>
              <a:rPr lang="en-US" dirty="0"/>
            </a:br>
            <a:r>
              <a:rPr lang="en-US" dirty="0"/>
              <a:t>Ethiopians also speak English, Arabic, Italian, French</a:t>
            </a:r>
          </a:p>
          <a:p>
            <a:r>
              <a:rPr lang="en-US" dirty="0">
                <a:solidFill>
                  <a:srgbClr val="FF0000"/>
                </a:solidFill>
                <a:hlinkClick r:id="rId2"/>
              </a:rPr>
              <a:t>https://www.youtube.com/watch?v=i_B6BJFumno</a:t>
            </a:r>
            <a:r>
              <a:rPr lang="en-US" dirty="0">
                <a:solidFill>
                  <a:srgbClr val="FF0000"/>
                </a:solidFill>
              </a:rPr>
              <a:t> </a:t>
            </a:r>
          </a:p>
        </p:txBody>
      </p:sp>
    </p:spTree>
    <p:extLst>
      <p:ext uri="{BB962C8B-B14F-4D97-AF65-F5344CB8AC3E}">
        <p14:creationId xmlns:p14="http://schemas.microsoft.com/office/powerpoint/2010/main" val="1050914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47D22-0821-481B-B872-43597D32640C}"/>
              </a:ext>
            </a:extLst>
          </p:cNvPr>
          <p:cNvSpPr>
            <a:spLocks noGrp="1"/>
          </p:cNvSpPr>
          <p:nvPr>
            <p:ph type="title"/>
          </p:nvPr>
        </p:nvSpPr>
        <p:spPr/>
        <p:txBody>
          <a:bodyPr/>
          <a:lstStyle/>
          <a:p>
            <a:r>
              <a:rPr lang="en-US" dirty="0"/>
              <a:t>Religion</a:t>
            </a:r>
          </a:p>
        </p:txBody>
      </p:sp>
      <p:sp>
        <p:nvSpPr>
          <p:cNvPr id="3" name="Content Placeholder 2">
            <a:extLst>
              <a:ext uri="{FF2B5EF4-FFF2-40B4-BE49-F238E27FC236}">
                <a16:creationId xmlns:a16="http://schemas.microsoft.com/office/drawing/2014/main" id="{FF991C94-CEA1-4059-BA86-F9D8A491973A}"/>
              </a:ext>
            </a:extLst>
          </p:cNvPr>
          <p:cNvSpPr>
            <a:spLocks noGrp="1"/>
          </p:cNvSpPr>
          <p:nvPr>
            <p:ph sz="half" idx="1"/>
          </p:nvPr>
        </p:nvSpPr>
        <p:spPr/>
        <p:txBody>
          <a:bodyPr>
            <a:normAutofit fontScale="85000" lnSpcReduction="20000"/>
          </a:bodyPr>
          <a:lstStyle/>
          <a:p>
            <a:r>
              <a:rPr lang="en-US" dirty="0"/>
              <a:t>Largest group of people in Ethiopia is called </a:t>
            </a:r>
            <a:r>
              <a:rPr lang="en-US" dirty="0" err="1"/>
              <a:t>Kushitic</a:t>
            </a:r>
            <a:r>
              <a:rPr lang="en-US" dirty="0"/>
              <a:t> (Kushites, Kush), in Greek, “Ethiopian” means burnt-skinned, and was the term used for the Kush people (KUSHITES mentioned in Bible)</a:t>
            </a:r>
          </a:p>
          <a:p>
            <a:r>
              <a:rPr lang="en-US" dirty="0"/>
              <a:t>Ethiopia, like the rest of Africa, was </a:t>
            </a:r>
            <a:r>
              <a:rPr lang="en-US" dirty="0" err="1"/>
              <a:t>vitalist</a:t>
            </a:r>
            <a:r>
              <a:rPr lang="en-US" dirty="0"/>
              <a:t> (animist) before Christianity.  </a:t>
            </a:r>
            <a:r>
              <a:rPr lang="en-US" dirty="0" err="1"/>
              <a:t>Vitalists</a:t>
            </a:r>
            <a:r>
              <a:rPr lang="en-US" dirty="0"/>
              <a:t> still exist among the Oromo people. (Oromia region under the new constitution)</a:t>
            </a:r>
          </a:p>
          <a:p>
            <a:r>
              <a:rPr lang="en-US" dirty="0"/>
              <a:t>Definition of animist: objects, places and creatures all possess a distinct spiritual essence and are all considered “alive”.  </a:t>
            </a:r>
          </a:p>
        </p:txBody>
      </p:sp>
      <p:sp>
        <p:nvSpPr>
          <p:cNvPr id="4" name="Content Placeholder 3">
            <a:extLst>
              <a:ext uri="{FF2B5EF4-FFF2-40B4-BE49-F238E27FC236}">
                <a16:creationId xmlns:a16="http://schemas.microsoft.com/office/drawing/2014/main" id="{777B5E66-7378-41AC-8049-EC203530F3D7}"/>
              </a:ext>
            </a:extLst>
          </p:cNvPr>
          <p:cNvSpPr>
            <a:spLocks noGrp="1"/>
          </p:cNvSpPr>
          <p:nvPr>
            <p:ph sz="half" idx="2"/>
          </p:nvPr>
        </p:nvSpPr>
        <p:spPr/>
        <p:txBody>
          <a:bodyPr>
            <a:normAutofit fontScale="85000" lnSpcReduction="20000"/>
          </a:bodyPr>
          <a:lstStyle/>
          <a:p>
            <a:r>
              <a:rPr lang="en-US" dirty="0"/>
              <a:t>Christianity</a:t>
            </a:r>
          </a:p>
          <a:p>
            <a:r>
              <a:rPr lang="en-US" dirty="0"/>
              <a:t>4</a:t>
            </a:r>
            <a:r>
              <a:rPr lang="en-US" baseline="30000" dirty="0"/>
              <a:t>th</a:t>
            </a:r>
            <a:r>
              <a:rPr lang="en-US" dirty="0"/>
              <a:t> century,  Emperor </a:t>
            </a:r>
            <a:r>
              <a:rPr lang="en-US" dirty="0" err="1"/>
              <a:t>Ezana</a:t>
            </a:r>
            <a:r>
              <a:rPr lang="en-US" dirty="0"/>
              <a:t> converted by merchants traveling the Red Sea</a:t>
            </a:r>
          </a:p>
          <a:p>
            <a:r>
              <a:rPr lang="en-US" dirty="0"/>
              <a:t>More of a Catholic faith, with holy relics, bishops, priests, etc.  </a:t>
            </a:r>
          </a:p>
          <a:p>
            <a:r>
              <a:rPr lang="en-US" dirty="0"/>
              <a:t>Over 60% of nation says it is Christian</a:t>
            </a:r>
          </a:p>
        </p:txBody>
      </p:sp>
    </p:spTree>
    <p:extLst>
      <p:ext uri="{BB962C8B-B14F-4D97-AF65-F5344CB8AC3E}">
        <p14:creationId xmlns:p14="http://schemas.microsoft.com/office/powerpoint/2010/main" val="321265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Placeholder 5" descr="A picture containing text, map&#10;&#10;Description automatically generated">
            <a:extLst>
              <a:ext uri="{FF2B5EF4-FFF2-40B4-BE49-F238E27FC236}">
                <a16:creationId xmlns:a16="http://schemas.microsoft.com/office/drawing/2014/main" id="{A8872C01-9B68-4E38-A4BF-6CC248FB771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12319" r="-1" b="13838"/>
          <a:stretch/>
        </p:blipFill>
        <p:spPr>
          <a:xfrm>
            <a:off x="20" y="10"/>
            <a:ext cx="6176054" cy="6857990"/>
          </a:xfrm>
          <a:prstGeom prst="rect">
            <a:avLst/>
          </a:prstGeom>
        </p:spPr>
      </p:pic>
      <p:sp>
        <p:nvSpPr>
          <p:cNvPr id="11" name="Freeform: Shape 10">
            <a:extLst>
              <a:ext uri="{FF2B5EF4-FFF2-40B4-BE49-F238E27FC236}">
                <a16:creationId xmlns:a16="http://schemas.microsoft.com/office/drawing/2014/main" id="{33CBE267-1877-479F-82F0-E4BAA5BCE7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54423" y="0"/>
            <a:ext cx="9737577" cy="6858478"/>
          </a:xfrm>
          <a:custGeom>
            <a:avLst/>
            <a:gdLst>
              <a:gd name="connsiteX0" fmla="*/ 0 w 9737577"/>
              <a:gd name="connsiteY0" fmla="*/ 0 h 6858478"/>
              <a:gd name="connsiteX1" fmla="*/ 268876 w 9737577"/>
              <a:gd name="connsiteY1" fmla="*/ 0 h 6858478"/>
              <a:gd name="connsiteX2" fmla="*/ 1554480 w 9737577"/>
              <a:gd name="connsiteY2" fmla="*/ 0 h 6858478"/>
              <a:gd name="connsiteX3" fmla="*/ 5489397 w 9737577"/>
              <a:gd name="connsiteY3" fmla="*/ 0 h 6858478"/>
              <a:gd name="connsiteX4" fmla="*/ 6555625 w 9737577"/>
              <a:gd name="connsiteY4" fmla="*/ 0 h 6858478"/>
              <a:gd name="connsiteX5" fmla="*/ 6561202 w 9737577"/>
              <a:gd name="connsiteY5" fmla="*/ 0 h 6858478"/>
              <a:gd name="connsiteX6" fmla="*/ 9737577 w 9737577"/>
              <a:gd name="connsiteY6" fmla="*/ 6858478 h 6858478"/>
              <a:gd name="connsiteX7" fmla="*/ 2313022 w 9737577"/>
              <a:gd name="connsiteY7" fmla="*/ 6858478 h 6858478"/>
              <a:gd name="connsiteX8" fmla="*/ 2313282 w 9737577"/>
              <a:gd name="connsiteY8" fmla="*/ 6857916 h 6858478"/>
              <a:gd name="connsiteX9" fmla="*/ 1554480 w 9737577"/>
              <a:gd name="connsiteY9" fmla="*/ 6857916 h 6858478"/>
              <a:gd name="connsiteX10" fmla="*/ 1554480 w 9737577"/>
              <a:gd name="connsiteY10" fmla="*/ 6858000 h 6858478"/>
              <a:gd name="connsiteX11" fmla="*/ 0 w 9737577"/>
              <a:gd name="connsiteY11" fmla="*/ 685800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37577" h="6858478">
                <a:moveTo>
                  <a:pt x="0" y="0"/>
                </a:moveTo>
                <a:lnTo>
                  <a:pt x="268876" y="0"/>
                </a:lnTo>
                <a:lnTo>
                  <a:pt x="1554480" y="0"/>
                </a:lnTo>
                <a:lnTo>
                  <a:pt x="5489397" y="0"/>
                </a:lnTo>
                <a:lnTo>
                  <a:pt x="6555625" y="0"/>
                </a:lnTo>
                <a:lnTo>
                  <a:pt x="6561202" y="0"/>
                </a:lnTo>
                <a:lnTo>
                  <a:pt x="9737577" y="6858478"/>
                </a:lnTo>
                <a:lnTo>
                  <a:pt x="2313022" y="6858478"/>
                </a:lnTo>
                <a:lnTo>
                  <a:pt x="2313282" y="6857916"/>
                </a:lnTo>
                <a:lnTo>
                  <a:pt x="1554480" y="6857916"/>
                </a:lnTo>
                <a:lnTo>
                  <a:pt x="1554480" y="6858000"/>
                </a:lnTo>
                <a:lnTo>
                  <a:pt x="0" y="685800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2EA12E3-1C9E-43D7-ABCC-C16A6ED4B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883049" y="0"/>
            <a:ext cx="9308951" cy="6858478"/>
          </a:xfrm>
          <a:custGeom>
            <a:avLst/>
            <a:gdLst>
              <a:gd name="connsiteX0" fmla="*/ 0 w 9308951"/>
              <a:gd name="connsiteY0" fmla="*/ 0 h 6858478"/>
              <a:gd name="connsiteX1" fmla="*/ 838200 w 9308951"/>
              <a:gd name="connsiteY1" fmla="*/ 0 h 6858478"/>
              <a:gd name="connsiteX2" fmla="*/ 838200 w 9308951"/>
              <a:gd name="connsiteY2" fmla="*/ 479 h 6858478"/>
              <a:gd name="connsiteX3" fmla="*/ 1230899 w 9308951"/>
              <a:gd name="connsiteY3" fmla="*/ 479 h 6858478"/>
              <a:gd name="connsiteX4" fmla="*/ 1230899 w 9308951"/>
              <a:gd name="connsiteY4" fmla="*/ 0 h 6858478"/>
              <a:gd name="connsiteX5" fmla="*/ 5060771 w 9308951"/>
              <a:gd name="connsiteY5" fmla="*/ 0 h 6858478"/>
              <a:gd name="connsiteX6" fmla="*/ 6126999 w 9308951"/>
              <a:gd name="connsiteY6" fmla="*/ 0 h 6858478"/>
              <a:gd name="connsiteX7" fmla="*/ 6132576 w 9308951"/>
              <a:gd name="connsiteY7" fmla="*/ 0 h 6858478"/>
              <a:gd name="connsiteX8" fmla="*/ 9308951 w 9308951"/>
              <a:gd name="connsiteY8" fmla="*/ 6858478 h 6858478"/>
              <a:gd name="connsiteX9" fmla="*/ 1884396 w 9308951"/>
              <a:gd name="connsiteY9" fmla="*/ 6858478 h 6858478"/>
              <a:gd name="connsiteX10" fmla="*/ 1884656 w 9308951"/>
              <a:gd name="connsiteY10" fmla="*/ 6857916 h 6858478"/>
              <a:gd name="connsiteX11" fmla="*/ 1230899 w 9308951"/>
              <a:gd name="connsiteY11" fmla="*/ 6857916 h 6858478"/>
              <a:gd name="connsiteX12" fmla="*/ 1230899 w 9308951"/>
              <a:gd name="connsiteY12" fmla="*/ 6858478 h 6858478"/>
              <a:gd name="connsiteX13" fmla="*/ 651890 w 9308951"/>
              <a:gd name="connsiteY13" fmla="*/ 6858478 h 6858478"/>
              <a:gd name="connsiteX14" fmla="*/ 651890 w 9308951"/>
              <a:gd name="connsiteY14" fmla="*/ 6858000 h 6858478"/>
              <a:gd name="connsiteX15" fmla="*/ 0 w 9308951"/>
              <a:gd name="connsiteY15" fmla="*/ 685800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08951" h="6858478">
                <a:moveTo>
                  <a:pt x="0" y="0"/>
                </a:moveTo>
                <a:lnTo>
                  <a:pt x="838200" y="0"/>
                </a:lnTo>
                <a:lnTo>
                  <a:pt x="838200" y="479"/>
                </a:lnTo>
                <a:lnTo>
                  <a:pt x="1230899" y="479"/>
                </a:lnTo>
                <a:lnTo>
                  <a:pt x="1230899" y="0"/>
                </a:lnTo>
                <a:lnTo>
                  <a:pt x="5060771" y="0"/>
                </a:lnTo>
                <a:lnTo>
                  <a:pt x="6126999" y="0"/>
                </a:lnTo>
                <a:lnTo>
                  <a:pt x="6132576" y="0"/>
                </a:lnTo>
                <a:lnTo>
                  <a:pt x="9308951" y="6858478"/>
                </a:lnTo>
                <a:lnTo>
                  <a:pt x="1884396" y="6858478"/>
                </a:lnTo>
                <a:lnTo>
                  <a:pt x="1884656" y="6857916"/>
                </a:lnTo>
                <a:lnTo>
                  <a:pt x="1230899" y="6857916"/>
                </a:lnTo>
                <a:lnTo>
                  <a:pt x="1230899" y="6858478"/>
                </a:lnTo>
                <a:lnTo>
                  <a:pt x="651890" y="6858478"/>
                </a:lnTo>
                <a:lnTo>
                  <a:pt x="651890"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40A2111-C9F2-4651-B387-7658F253E59C}"/>
              </a:ext>
            </a:extLst>
          </p:cNvPr>
          <p:cNvSpPr>
            <a:spLocks noGrp="1"/>
          </p:cNvSpPr>
          <p:nvPr>
            <p:ph type="title"/>
          </p:nvPr>
        </p:nvSpPr>
        <p:spPr>
          <a:xfrm>
            <a:off x="4122964" y="4851399"/>
            <a:ext cx="7230835" cy="1325563"/>
          </a:xfrm>
        </p:spPr>
        <p:txBody>
          <a:bodyPr vert="horz" lIns="91440" tIns="45720" rIns="91440" bIns="45720" rtlCol="0" anchor="ctr">
            <a:normAutofit fontScale="90000"/>
          </a:bodyPr>
          <a:lstStyle/>
          <a:p>
            <a:pPr algn="r"/>
            <a:r>
              <a:rPr lang="en-US" sz="4400" dirty="0"/>
              <a:t>We Will Focus On Ethiopia, Somalia, Uganda, Kenya, Tanzania</a:t>
            </a:r>
          </a:p>
        </p:txBody>
      </p:sp>
      <p:sp>
        <p:nvSpPr>
          <p:cNvPr id="4" name="Text Placeholder 3">
            <a:extLst>
              <a:ext uri="{FF2B5EF4-FFF2-40B4-BE49-F238E27FC236}">
                <a16:creationId xmlns:a16="http://schemas.microsoft.com/office/drawing/2014/main" id="{9E5D490A-6C21-4088-9371-BF33F52355D3}"/>
              </a:ext>
            </a:extLst>
          </p:cNvPr>
          <p:cNvSpPr>
            <a:spLocks noGrp="1"/>
          </p:cNvSpPr>
          <p:nvPr>
            <p:ph type="body" sz="half" idx="2"/>
          </p:nvPr>
        </p:nvSpPr>
        <p:spPr>
          <a:xfrm>
            <a:off x="5948657" y="365760"/>
            <a:ext cx="5405142" cy="4154361"/>
          </a:xfrm>
        </p:spPr>
        <p:txBody>
          <a:bodyPr vert="horz" lIns="91440" tIns="45720" rIns="91440" bIns="45720" rtlCol="0" anchor="ctr">
            <a:normAutofit/>
          </a:bodyPr>
          <a:lstStyle/>
          <a:p>
            <a:pPr indent="-228600">
              <a:buFont typeface="Arial" panose="020B0604020202020204" pitchFamily="34" charset="0"/>
              <a:buChar char="•"/>
            </a:pPr>
            <a:r>
              <a:rPr lang="en-US" sz="2000" dirty="0"/>
              <a:t>Eastern African </a:t>
            </a:r>
            <a:r>
              <a:rPr lang="en-US" sz="2000"/>
              <a:t>Countries :</a:t>
            </a:r>
          </a:p>
          <a:p>
            <a:pPr indent="-228600">
              <a:buFont typeface="Arial" panose="020B0604020202020204" pitchFamily="34" charset="0"/>
              <a:buChar char="•"/>
            </a:pPr>
            <a:endParaRPr lang="en-US" sz="2000" dirty="0"/>
          </a:p>
        </p:txBody>
      </p:sp>
    </p:spTree>
    <p:extLst>
      <p:ext uri="{BB962C8B-B14F-4D97-AF65-F5344CB8AC3E}">
        <p14:creationId xmlns:p14="http://schemas.microsoft.com/office/powerpoint/2010/main" val="4000638006"/>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02ACC-92C9-4EDA-86EE-369B60CDEB83}"/>
              </a:ext>
            </a:extLst>
          </p:cNvPr>
          <p:cNvSpPr>
            <a:spLocks noGrp="1"/>
          </p:cNvSpPr>
          <p:nvPr>
            <p:ph type="title"/>
          </p:nvPr>
        </p:nvSpPr>
        <p:spPr/>
        <p:txBody>
          <a:bodyPr/>
          <a:lstStyle/>
          <a:p>
            <a:r>
              <a:rPr lang="en-US" dirty="0"/>
              <a:t>Advancements For The World and Quick Facts</a:t>
            </a:r>
          </a:p>
        </p:txBody>
      </p:sp>
      <p:sp>
        <p:nvSpPr>
          <p:cNvPr id="3" name="Text Placeholder 2">
            <a:extLst>
              <a:ext uri="{FF2B5EF4-FFF2-40B4-BE49-F238E27FC236}">
                <a16:creationId xmlns:a16="http://schemas.microsoft.com/office/drawing/2014/main" id="{6C203186-FC54-4C81-8FD6-B2A2303492E5}"/>
              </a:ext>
            </a:extLst>
          </p:cNvPr>
          <p:cNvSpPr>
            <a:spLocks noGrp="1"/>
          </p:cNvSpPr>
          <p:nvPr>
            <p:ph type="body" idx="1"/>
          </p:nvPr>
        </p:nvSpPr>
        <p:spPr/>
        <p:txBody>
          <a:bodyPr/>
          <a:lstStyle/>
          <a:p>
            <a:r>
              <a:rPr lang="en-US" dirty="0"/>
              <a:t>What Do We See From Ethiopia?</a:t>
            </a:r>
          </a:p>
        </p:txBody>
      </p:sp>
      <p:sp>
        <p:nvSpPr>
          <p:cNvPr id="4" name="Content Placeholder 3">
            <a:extLst>
              <a:ext uri="{FF2B5EF4-FFF2-40B4-BE49-F238E27FC236}">
                <a16:creationId xmlns:a16="http://schemas.microsoft.com/office/drawing/2014/main" id="{41FDFE64-95F4-4ADB-8EAA-CA2C70F0B7E7}"/>
              </a:ext>
            </a:extLst>
          </p:cNvPr>
          <p:cNvSpPr>
            <a:spLocks noGrp="1"/>
          </p:cNvSpPr>
          <p:nvPr>
            <p:ph sz="half" idx="2"/>
          </p:nvPr>
        </p:nvSpPr>
        <p:spPr/>
        <p:txBody>
          <a:bodyPr/>
          <a:lstStyle/>
          <a:p>
            <a:r>
              <a:rPr lang="en-US" dirty="0"/>
              <a:t>Coffee was discovered in Ethiopia and is still considered one of the best coffee beans in the world.</a:t>
            </a:r>
          </a:p>
          <a:p>
            <a:r>
              <a:rPr lang="en-US" dirty="0" err="1"/>
              <a:t>Teff</a:t>
            </a:r>
            <a:r>
              <a:rPr lang="en-US" dirty="0"/>
              <a:t>, grain used in injera is the smallest grain and one of the healthiest</a:t>
            </a:r>
          </a:p>
          <a:p>
            <a:endParaRPr lang="en-US" dirty="0"/>
          </a:p>
        </p:txBody>
      </p:sp>
      <p:sp>
        <p:nvSpPr>
          <p:cNvPr id="5" name="Text Placeholder 4">
            <a:extLst>
              <a:ext uri="{FF2B5EF4-FFF2-40B4-BE49-F238E27FC236}">
                <a16:creationId xmlns:a16="http://schemas.microsoft.com/office/drawing/2014/main" id="{0CB77852-BAF0-44F0-8033-1AA02708AC89}"/>
              </a:ext>
            </a:extLst>
          </p:cNvPr>
          <p:cNvSpPr>
            <a:spLocks noGrp="1"/>
          </p:cNvSpPr>
          <p:nvPr>
            <p:ph type="body" sz="quarter" idx="3"/>
          </p:nvPr>
        </p:nvSpPr>
        <p:spPr/>
        <p:txBody>
          <a:bodyPr/>
          <a:lstStyle/>
          <a:p>
            <a:r>
              <a:rPr lang="en-US" dirty="0"/>
              <a:t>Coffee Ritual</a:t>
            </a:r>
          </a:p>
        </p:txBody>
      </p:sp>
      <p:sp>
        <p:nvSpPr>
          <p:cNvPr id="6" name="Content Placeholder 5">
            <a:extLst>
              <a:ext uri="{FF2B5EF4-FFF2-40B4-BE49-F238E27FC236}">
                <a16:creationId xmlns:a16="http://schemas.microsoft.com/office/drawing/2014/main" id="{FDF01651-5406-4510-B221-35548345E0D9}"/>
              </a:ext>
            </a:extLst>
          </p:cNvPr>
          <p:cNvSpPr>
            <a:spLocks noGrp="1"/>
          </p:cNvSpPr>
          <p:nvPr>
            <p:ph sz="quarter" idx="4"/>
          </p:nvPr>
        </p:nvSpPr>
        <p:spPr/>
        <p:txBody>
          <a:bodyPr/>
          <a:lstStyle/>
          <a:p>
            <a:r>
              <a:rPr lang="en-US" dirty="0"/>
              <a:t>Server starts a fire and roasts green coffee beans while burning frankincense.  Once roasted, the coffee beans are ground with a mortar an </a:t>
            </a:r>
            <a:r>
              <a:rPr lang="en-US" dirty="0" err="1"/>
              <a:t>dpestle</a:t>
            </a:r>
            <a:r>
              <a:rPr lang="en-US" dirty="0"/>
              <a:t> and the powder is placed in a traditional black pot called a jebena, then water is added.  </a:t>
            </a:r>
          </a:p>
        </p:txBody>
      </p:sp>
    </p:spTree>
    <p:extLst>
      <p:ext uri="{BB962C8B-B14F-4D97-AF65-F5344CB8AC3E}">
        <p14:creationId xmlns:p14="http://schemas.microsoft.com/office/powerpoint/2010/main" val="1811507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AD031-F007-416F-A6F0-8151FF31E511}"/>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sz="4400"/>
              <a:t>Ethiopian Customs</a:t>
            </a:r>
          </a:p>
        </p:txBody>
      </p:sp>
      <p:sp>
        <p:nvSpPr>
          <p:cNvPr id="4" name="Text Placeholder 3">
            <a:extLst>
              <a:ext uri="{FF2B5EF4-FFF2-40B4-BE49-F238E27FC236}">
                <a16:creationId xmlns:a16="http://schemas.microsoft.com/office/drawing/2014/main" id="{54899CD8-51A7-4577-8EFC-564C14B7D7F7}"/>
              </a:ext>
            </a:extLst>
          </p:cNvPr>
          <p:cNvSpPr>
            <a:spLocks noGrp="1"/>
          </p:cNvSpPr>
          <p:nvPr>
            <p:ph type="body" sz="half" idx="2"/>
          </p:nvPr>
        </p:nvSpPr>
        <p:spPr>
          <a:xfrm>
            <a:off x="762000" y="2279018"/>
            <a:ext cx="5314543" cy="3375920"/>
          </a:xfrm>
        </p:spPr>
        <p:txBody>
          <a:bodyPr vert="horz" lIns="91440" tIns="45720" rIns="91440" bIns="45720" rtlCol="0" anchor="t">
            <a:normAutofit/>
          </a:bodyPr>
          <a:lstStyle/>
          <a:p>
            <a:pPr indent="-228600">
              <a:buFont typeface="Arial" panose="020B0604020202020204" pitchFamily="34" charset="0"/>
              <a:buChar char="•"/>
            </a:pPr>
            <a:r>
              <a:rPr lang="en-US" sz="1100"/>
              <a:t>Shaking Hands- Shaking with both hands is considered a sign of respect.</a:t>
            </a:r>
          </a:p>
          <a:p>
            <a:pPr indent="-228600">
              <a:buFont typeface="Arial" panose="020B0604020202020204" pitchFamily="34" charset="0"/>
              <a:buChar char="•"/>
            </a:pPr>
            <a:r>
              <a:rPr lang="en-US" sz="1100"/>
              <a:t>Covering Hair- Women are expected to cover their hair in church services.</a:t>
            </a:r>
          </a:p>
          <a:p>
            <a:pPr indent="-228600">
              <a:buFont typeface="Arial" panose="020B0604020202020204" pitchFamily="34" charset="0"/>
              <a:buChar char="•"/>
            </a:pPr>
            <a:r>
              <a:rPr lang="en-US" sz="1100"/>
              <a:t>Taking Shoes Off- You are expected to keep your shoes off in church buildings, but you should keep them with you, because they disappear at the door!</a:t>
            </a:r>
          </a:p>
          <a:p>
            <a:pPr indent="-228600">
              <a:buFont typeface="Arial" panose="020B0604020202020204" pitchFamily="34" charset="0"/>
              <a:buChar char="•"/>
            </a:pPr>
            <a:r>
              <a:rPr lang="en-US" sz="1100"/>
              <a:t>Wearing Skirts- Revealing outfits are often considered inappropriate in rural areas, including short skirts.</a:t>
            </a:r>
          </a:p>
          <a:p>
            <a:pPr indent="-228600">
              <a:buFont typeface="Arial" panose="020B0604020202020204" pitchFamily="34" charset="0"/>
              <a:buChar char="•"/>
            </a:pPr>
            <a:r>
              <a:rPr lang="en-US" sz="1100"/>
              <a:t>During Meals- Remove hat, do not suck or lick fingers and stay until everyone is finished with their meal.  Your host will serve you, do not help yourself  unless asked.  They try to show guests respect by serving them.  However, they do often have a family style meal that requires your participation.</a:t>
            </a:r>
          </a:p>
          <a:p>
            <a:pPr indent="-228600">
              <a:buFont typeface="Arial" panose="020B0604020202020204" pitchFamily="34" charset="0"/>
              <a:buChar char="•"/>
            </a:pPr>
            <a:r>
              <a:rPr lang="en-US" sz="1100"/>
              <a:t>Bowing- a small bow when receiving something (from tea at dinner to a gift) is appropriate and respectful.</a:t>
            </a:r>
          </a:p>
          <a:p>
            <a:pPr indent="-228600">
              <a:buFont typeface="Arial" panose="020B0604020202020204" pitchFamily="34" charset="0"/>
              <a:buChar char="•"/>
            </a:pPr>
            <a:r>
              <a:rPr lang="en-US" sz="1100"/>
              <a:t>Standing- Stand when someone older enters the room</a:t>
            </a:r>
          </a:p>
          <a:p>
            <a:pPr indent="-228600">
              <a:buFont typeface="Arial" panose="020B0604020202020204" pitchFamily="34" charset="0"/>
              <a:buChar char="•"/>
            </a:pPr>
            <a:r>
              <a:rPr lang="en-US" sz="1100"/>
              <a:t>Low voice- Silence during church services and no voices above a whisper are accepted in all church buildings.</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group of people sitting at a table&#10;&#10;Description automatically generated">
            <a:extLst>
              <a:ext uri="{FF2B5EF4-FFF2-40B4-BE49-F238E27FC236}">
                <a16:creationId xmlns:a16="http://schemas.microsoft.com/office/drawing/2014/main" id="{6E1718BA-F737-456F-B4DE-7B5CC651C50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3769"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30191450"/>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9899462-FC16-43B0-966B-FCA263450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54295" y="478232"/>
            <a:ext cx="7034121" cy="5918673"/>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9D92DD-6758-4B37-AEEA-30CFE5B30207}"/>
              </a:ext>
            </a:extLst>
          </p:cNvPr>
          <p:cNvSpPr>
            <a:spLocks noGrp="1"/>
          </p:cNvSpPr>
          <p:nvPr>
            <p:ph type="title"/>
          </p:nvPr>
        </p:nvSpPr>
        <p:spPr>
          <a:xfrm>
            <a:off x="5297762" y="1053711"/>
            <a:ext cx="5638994" cy="1424446"/>
          </a:xfrm>
        </p:spPr>
        <p:txBody>
          <a:bodyPr vert="horz" lIns="91440" tIns="45720" rIns="91440" bIns="45720" rtlCol="0" anchor="ctr">
            <a:normAutofit/>
          </a:bodyPr>
          <a:lstStyle/>
          <a:p>
            <a:r>
              <a:rPr lang="en-US">
                <a:solidFill>
                  <a:srgbClr val="FFFFFF"/>
                </a:solidFill>
              </a:rPr>
              <a:t>Fashion</a:t>
            </a:r>
          </a:p>
        </p:txBody>
      </p:sp>
      <p:pic>
        <p:nvPicPr>
          <p:cNvPr id="8" name="Picture 7" descr="A group of people posing for the camera&#10;&#10;Description automatically generated">
            <a:extLst>
              <a:ext uri="{FF2B5EF4-FFF2-40B4-BE49-F238E27FC236}">
                <a16:creationId xmlns:a16="http://schemas.microsoft.com/office/drawing/2014/main" id="{FF1437F6-1D30-4783-965D-D923223131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548" y="3760447"/>
            <a:ext cx="2789902" cy="2789902"/>
          </a:xfrm>
          <a:prstGeom prst="rect">
            <a:avLst/>
          </a:prstGeom>
        </p:spPr>
      </p:pic>
      <p:cxnSp>
        <p:nvCxnSpPr>
          <p:cNvPr id="15" name="Straight Connector 14">
            <a:extLst>
              <a:ext uri="{FF2B5EF4-FFF2-40B4-BE49-F238E27FC236}">
                <a16:creationId xmlns:a16="http://schemas.microsoft.com/office/drawing/2014/main" id="{AAFEA932-2DF1-410C-A00A-7A1E7DBF75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30098" y="2639023"/>
            <a:ext cx="4562441"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pic>
        <p:nvPicPr>
          <p:cNvPr id="6" name="Content Placeholder 5" descr="A group of people posing for a photo&#10;&#10;Description automatically generated">
            <a:extLst>
              <a:ext uri="{FF2B5EF4-FFF2-40B4-BE49-F238E27FC236}">
                <a16:creationId xmlns:a16="http://schemas.microsoft.com/office/drawing/2014/main" id="{C1D4A68C-C271-401E-9739-C7541D7A4E1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9707" y="752115"/>
            <a:ext cx="3401121" cy="2788920"/>
          </a:xfrm>
          <a:prstGeom prst="rect">
            <a:avLst/>
          </a:prstGeom>
        </p:spPr>
      </p:pic>
      <p:sp>
        <p:nvSpPr>
          <p:cNvPr id="3" name="Content Placeholder 2">
            <a:extLst>
              <a:ext uri="{FF2B5EF4-FFF2-40B4-BE49-F238E27FC236}">
                <a16:creationId xmlns:a16="http://schemas.microsoft.com/office/drawing/2014/main" id="{BCBF5336-4623-470E-A184-1462A76C9E90}"/>
              </a:ext>
            </a:extLst>
          </p:cNvPr>
          <p:cNvSpPr>
            <a:spLocks noGrp="1"/>
          </p:cNvSpPr>
          <p:nvPr>
            <p:ph sz="half" idx="1"/>
          </p:nvPr>
        </p:nvSpPr>
        <p:spPr>
          <a:xfrm>
            <a:off x="5297762" y="2799889"/>
            <a:ext cx="5747187" cy="2987543"/>
          </a:xfrm>
        </p:spPr>
        <p:txBody>
          <a:bodyPr vert="horz" lIns="91440" tIns="45720" rIns="91440" bIns="45720" rtlCol="0" anchor="t">
            <a:normAutofit/>
          </a:bodyPr>
          <a:lstStyle/>
          <a:p>
            <a:r>
              <a:rPr lang="en-US" sz="2000" dirty="0">
                <a:solidFill>
                  <a:srgbClr val="FFFFFF"/>
                </a:solidFill>
              </a:rPr>
              <a:t>Traditional Dress For Women</a:t>
            </a:r>
          </a:p>
          <a:p>
            <a:pPr lvl="1"/>
            <a:r>
              <a:rPr lang="en-US" sz="1600" dirty="0" err="1">
                <a:solidFill>
                  <a:srgbClr val="FFFFFF"/>
                </a:solidFill>
              </a:rPr>
              <a:t>habesha</a:t>
            </a:r>
            <a:r>
              <a:rPr lang="en-US" sz="1600" dirty="0">
                <a:solidFill>
                  <a:srgbClr val="FFFFFF"/>
                </a:solidFill>
              </a:rPr>
              <a:t> </a:t>
            </a:r>
            <a:r>
              <a:rPr lang="en-US" sz="1600" dirty="0" err="1">
                <a:solidFill>
                  <a:srgbClr val="FFFFFF"/>
                </a:solidFill>
              </a:rPr>
              <a:t>kemis</a:t>
            </a:r>
            <a:r>
              <a:rPr lang="en-US" sz="1600" dirty="0">
                <a:solidFill>
                  <a:srgbClr val="FFFFFF"/>
                </a:solidFill>
              </a:rPr>
              <a:t> is the traditional clothing of women in Ethiopia. This ankle length, chiffon-made, snow white dress is usually worn at formal events.  Men’s outfits were similar, white, long linen.  </a:t>
            </a:r>
          </a:p>
          <a:p>
            <a:r>
              <a:rPr lang="en-US" sz="2000" dirty="0">
                <a:solidFill>
                  <a:srgbClr val="FFFFFF"/>
                </a:solidFill>
              </a:rPr>
              <a:t>Current fashion in Ethiopia: Genet Kebede is a famous fashion designer.  She uses light fabrics and more color</a:t>
            </a:r>
          </a:p>
        </p:txBody>
      </p:sp>
    </p:spTree>
    <p:extLst>
      <p:ext uri="{BB962C8B-B14F-4D97-AF65-F5344CB8AC3E}">
        <p14:creationId xmlns:p14="http://schemas.microsoft.com/office/powerpoint/2010/main" val="2340234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1385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7D4A16C-3459-4F65-81B1-678F2857AA37}"/>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Sports</a:t>
            </a:r>
          </a:p>
        </p:txBody>
      </p:sp>
      <p:pic>
        <p:nvPicPr>
          <p:cNvPr id="6" name="Content Placeholder 5" descr="A group of people walking down a street&#10;&#10;Description automatically generated">
            <a:extLst>
              <a:ext uri="{FF2B5EF4-FFF2-40B4-BE49-F238E27FC236}">
                <a16:creationId xmlns:a16="http://schemas.microsoft.com/office/drawing/2014/main" id="{BFDD22BA-D0B8-4208-9D27-3C586D206297}"/>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2" b="15213"/>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AF066F0-73AD-4BA2-AD5F-F201483F8B0E}"/>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dirty="0">
                <a:solidFill>
                  <a:srgbClr val="FFFFFF"/>
                </a:solidFill>
              </a:rPr>
              <a:t>Long Distance Running (Marathons, ultras)</a:t>
            </a:r>
          </a:p>
          <a:p>
            <a:r>
              <a:rPr lang="en-US" sz="2000" dirty="0">
                <a:solidFill>
                  <a:srgbClr val="FFFFFF"/>
                </a:solidFill>
              </a:rPr>
              <a:t>Football (soccer)</a:t>
            </a:r>
          </a:p>
          <a:p>
            <a:r>
              <a:rPr lang="en-US" sz="2000" dirty="0">
                <a:solidFill>
                  <a:srgbClr val="FFFFFF"/>
                </a:solidFill>
              </a:rPr>
              <a:t>Basketball</a:t>
            </a:r>
          </a:p>
          <a:p>
            <a:endParaRPr lang="en-US" sz="2000" dirty="0">
              <a:solidFill>
                <a:srgbClr val="FFFFFF"/>
              </a:solidFill>
            </a:endParaRPr>
          </a:p>
          <a:p>
            <a:r>
              <a:rPr lang="en-US" sz="2000" dirty="0">
                <a:solidFill>
                  <a:srgbClr val="FFFFFF"/>
                </a:solidFill>
              </a:rPr>
              <a:t>Quick Assignment:  Find a famous Ethiopian athlete and what they did!  I will ask on the test!</a:t>
            </a:r>
          </a:p>
        </p:txBody>
      </p:sp>
    </p:spTree>
    <p:extLst>
      <p:ext uri="{BB962C8B-B14F-4D97-AF65-F5344CB8AC3E}">
        <p14:creationId xmlns:p14="http://schemas.microsoft.com/office/powerpoint/2010/main" val="1697920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box&#10;&#10;Description automatically generated">
            <a:extLst>
              <a:ext uri="{FF2B5EF4-FFF2-40B4-BE49-F238E27FC236}">
                <a16:creationId xmlns:a16="http://schemas.microsoft.com/office/drawing/2014/main" id="{7EFCB072-0DFA-42AA-9F48-0226891CF32F}"/>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r="-2" b="2250"/>
          <a:stretch/>
        </p:blipFill>
        <p:spPr>
          <a:xfrm>
            <a:off x="6083786" y="-168316"/>
            <a:ext cx="6261330" cy="3932313"/>
          </a:xfrm>
          <a:prstGeom prst="rect">
            <a:avLst/>
          </a:prstGeom>
          <a:effectLst>
            <a:softEdge rad="533400"/>
          </a:effectLst>
        </p:spPr>
      </p:pic>
      <p:pic>
        <p:nvPicPr>
          <p:cNvPr id="6" name="Content Placeholder 5" descr="A picture containing indoor, colorful, table, covered&#10;&#10;Description automatically generated">
            <a:extLst>
              <a:ext uri="{FF2B5EF4-FFF2-40B4-BE49-F238E27FC236}">
                <a16:creationId xmlns:a16="http://schemas.microsoft.com/office/drawing/2014/main" id="{98E89BD1-3833-47FB-B7AA-72F7A73D8BDF}"/>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17972" r="1" b="31554"/>
          <a:stretch/>
        </p:blipFill>
        <p:spPr>
          <a:xfrm>
            <a:off x="6089904" y="2487166"/>
            <a:ext cx="6263640" cy="4215384"/>
          </a:xfrm>
          <a:prstGeom prst="rect">
            <a:avLst/>
          </a:prstGeom>
          <a:effectLst>
            <a:softEdge rad="533400"/>
          </a:effectLst>
        </p:spPr>
      </p:pic>
      <p:pic>
        <p:nvPicPr>
          <p:cNvPr id="13" name="Picture 12">
            <a:extLst>
              <a:ext uri="{FF2B5EF4-FFF2-40B4-BE49-F238E27FC236}">
                <a16:creationId xmlns:a16="http://schemas.microsoft.com/office/drawing/2014/main" id="{22901FED-4FC9-4ED5-8123-C98BCD1616B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772DBAC-8CE8-42D8-9351-2A4CBF91F991}"/>
              </a:ext>
            </a:extLst>
          </p:cNvPr>
          <p:cNvSpPr>
            <a:spLocks noGrp="1"/>
          </p:cNvSpPr>
          <p:nvPr>
            <p:ph type="title"/>
          </p:nvPr>
        </p:nvSpPr>
        <p:spPr>
          <a:xfrm>
            <a:off x="804998" y="798445"/>
            <a:ext cx="4803636" cy="1311664"/>
          </a:xfrm>
        </p:spPr>
        <p:txBody>
          <a:bodyPr vert="horz" lIns="91440" tIns="45720" rIns="91440" bIns="45720" rtlCol="0" anchor="ctr">
            <a:normAutofit/>
          </a:bodyPr>
          <a:lstStyle/>
          <a:p>
            <a:r>
              <a:rPr lang="en-US" sz="4000" kern="1200">
                <a:solidFill>
                  <a:srgbClr val="000000"/>
                </a:solidFill>
                <a:latin typeface="+mj-lt"/>
                <a:ea typeface="+mj-ea"/>
                <a:cs typeface="+mj-cs"/>
              </a:rPr>
              <a:t>Art</a:t>
            </a:r>
          </a:p>
        </p:txBody>
      </p:sp>
      <p:sp>
        <p:nvSpPr>
          <p:cNvPr id="3" name="Content Placeholder 2">
            <a:extLst>
              <a:ext uri="{FF2B5EF4-FFF2-40B4-BE49-F238E27FC236}">
                <a16:creationId xmlns:a16="http://schemas.microsoft.com/office/drawing/2014/main" id="{30EB2BD0-5060-446F-9813-D495032080C8}"/>
              </a:ext>
            </a:extLst>
          </p:cNvPr>
          <p:cNvSpPr>
            <a:spLocks noGrp="1"/>
          </p:cNvSpPr>
          <p:nvPr>
            <p:ph sz="half" idx="1"/>
          </p:nvPr>
        </p:nvSpPr>
        <p:spPr>
          <a:xfrm>
            <a:off x="804997" y="2272143"/>
            <a:ext cx="4803637" cy="3788830"/>
          </a:xfrm>
        </p:spPr>
        <p:txBody>
          <a:bodyPr vert="horz" lIns="91440" tIns="45720" rIns="91440" bIns="45720" rtlCol="0" anchor="ctr">
            <a:normAutofit/>
          </a:bodyPr>
          <a:lstStyle/>
          <a:p>
            <a:r>
              <a:rPr lang="en-US" sz="2000" dirty="0">
                <a:solidFill>
                  <a:srgbClr val="000000"/>
                </a:solidFill>
              </a:rPr>
              <a:t>Two main categories of art– Christian art (for churches)  and popular</a:t>
            </a:r>
          </a:p>
          <a:p>
            <a:r>
              <a:rPr lang="en-US" sz="2000" dirty="0">
                <a:solidFill>
                  <a:srgbClr val="000000"/>
                </a:solidFill>
              </a:rPr>
              <a:t>* WE WILL BE DOING A COUPLE OF ART PROJECTS *</a:t>
            </a:r>
          </a:p>
          <a:p>
            <a:r>
              <a:rPr lang="en-US" sz="2000" dirty="0">
                <a:solidFill>
                  <a:srgbClr val="000000"/>
                </a:solidFill>
              </a:rPr>
              <a:t>Christian</a:t>
            </a:r>
          </a:p>
          <a:p>
            <a:pPr lvl="1"/>
            <a:r>
              <a:rPr lang="en-US" sz="2000" dirty="0">
                <a:solidFill>
                  <a:srgbClr val="000000"/>
                </a:solidFill>
              </a:rPr>
              <a:t>Painting, crosses, icons, manuscripts, metalwork</a:t>
            </a:r>
          </a:p>
          <a:p>
            <a:r>
              <a:rPr lang="en-US" sz="2000" dirty="0">
                <a:solidFill>
                  <a:srgbClr val="000000"/>
                </a:solidFill>
              </a:rPr>
              <a:t>Popular</a:t>
            </a:r>
          </a:p>
          <a:p>
            <a:pPr lvl="1"/>
            <a:r>
              <a:rPr lang="en-US" sz="2000" dirty="0">
                <a:solidFill>
                  <a:srgbClr val="000000"/>
                </a:solidFill>
              </a:rPr>
              <a:t>Textiles, basketry, jewelry</a:t>
            </a:r>
          </a:p>
        </p:txBody>
      </p:sp>
    </p:spTree>
    <p:extLst>
      <p:ext uri="{BB962C8B-B14F-4D97-AF65-F5344CB8AC3E}">
        <p14:creationId xmlns:p14="http://schemas.microsoft.com/office/powerpoint/2010/main" val="2742672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A2C2B-CE7E-4341-B3FF-A65FCC808B8C}"/>
              </a:ext>
            </a:extLst>
          </p:cNvPr>
          <p:cNvSpPr>
            <a:spLocks noGrp="1"/>
          </p:cNvSpPr>
          <p:nvPr>
            <p:ph type="title"/>
          </p:nvPr>
        </p:nvSpPr>
        <p:spPr/>
        <p:txBody>
          <a:bodyPr/>
          <a:lstStyle/>
          <a:p>
            <a:r>
              <a:rPr lang="en-US" dirty="0"/>
              <a:t>Music</a:t>
            </a:r>
          </a:p>
        </p:txBody>
      </p:sp>
      <p:pic>
        <p:nvPicPr>
          <p:cNvPr id="6" name="Content Placeholder 5" descr="A person holding a piano&#10;&#10;Description automatically generated">
            <a:extLst>
              <a:ext uri="{FF2B5EF4-FFF2-40B4-BE49-F238E27FC236}">
                <a16:creationId xmlns:a16="http://schemas.microsoft.com/office/drawing/2014/main" id="{9ACBB07F-6C0C-44B3-8699-727B1676113A}"/>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446814"/>
            <a:ext cx="5181600" cy="3108960"/>
          </a:xfrm>
        </p:spPr>
      </p:pic>
      <p:sp>
        <p:nvSpPr>
          <p:cNvPr id="4" name="Content Placeholder 3">
            <a:extLst>
              <a:ext uri="{FF2B5EF4-FFF2-40B4-BE49-F238E27FC236}">
                <a16:creationId xmlns:a16="http://schemas.microsoft.com/office/drawing/2014/main" id="{656F30B8-FBE3-4828-83AA-66E88C6C8AF1}"/>
              </a:ext>
            </a:extLst>
          </p:cNvPr>
          <p:cNvSpPr>
            <a:spLocks noGrp="1"/>
          </p:cNvSpPr>
          <p:nvPr>
            <p:ph sz="half" idx="2"/>
          </p:nvPr>
        </p:nvSpPr>
        <p:spPr/>
        <p:txBody>
          <a:bodyPr>
            <a:normAutofit fontScale="92500" lnSpcReduction="20000"/>
          </a:bodyPr>
          <a:lstStyle/>
          <a:p>
            <a:r>
              <a:rPr lang="en-US" dirty="0" err="1"/>
              <a:t>Emahoy</a:t>
            </a:r>
            <a:r>
              <a:rPr lang="en-US" dirty="0"/>
              <a:t> </a:t>
            </a:r>
            <a:r>
              <a:rPr lang="en-US" dirty="0" err="1"/>
              <a:t>Tsegue</a:t>
            </a:r>
            <a:r>
              <a:rPr lang="en-US" dirty="0"/>
              <a:t>-Maryam </a:t>
            </a:r>
            <a:r>
              <a:rPr lang="en-US" dirty="0" err="1"/>
              <a:t>Guebrou</a:t>
            </a:r>
            <a:r>
              <a:rPr lang="en-US" dirty="0"/>
              <a:t> the female composer, bluesy singing nun.  (Read article)</a:t>
            </a:r>
          </a:p>
          <a:p>
            <a:r>
              <a:rPr lang="en-US" dirty="0"/>
              <a:t>Teddy Afro considered one of Ethiopia’s best ever and biggest pop star</a:t>
            </a:r>
          </a:p>
          <a:p>
            <a:r>
              <a:rPr lang="en-US" dirty="0"/>
              <a:t>Traditional Ethiopian Music uses the </a:t>
            </a:r>
            <a:r>
              <a:rPr lang="en-US" dirty="0" err="1"/>
              <a:t>Masinko</a:t>
            </a:r>
            <a:r>
              <a:rPr lang="en-US" dirty="0"/>
              <a:t> (1 stringed instrument), Krar s a 5 stringed Lyre, begena is a harp and </a:t>
            </a:r>
            <a:r>
              <a:rPr lang="en-US" dirty="0" err="1"/>
              <a:t>washint</a:t>
            </a:r>
            <a:r>
              <a:rPr lang="en-US" dirty="0"/>
              <a:t> is a flute.</a:t>
            </a:r>
          </a:p>
          <a:p>
            <a:r>
              <a:rPr lang="en-US" dirty="0">
                <a:solidFill>
                  <a:srgbClr val="FF0000"/>
                </a:solidFill>
              </a:rPr>
              <a:t>*Video of </a:t>
            </a:r>
            <a:r>
              <a:rPr lang="en-US" dirty="0" err="1">
                <a:solidFill>
                  <a:srgbClr val="FF0000"/>
                </a:solidFill>
              </a:rPr>
              <a:t>Emahoy</a:t>
            </a:r>
            <a:r>
              <a:rPr lang="en-US" dirty="0">
                <a:solidFill>
                  <a:srgbClr val="FF0000"/>
                </a:solidFill>
              </a:rPr>
              <a:t>, Teddy Afro and traditional Ethiopian music*</a:t>
            </a:r>
          </a:p>
          <a:p>
            <a:endParaRPr lang="en-US" dirty="0">
              <a:solidFill>
                <a:srgbClr val="FF0000"/>
              </a:solidFill>
            </a:endParaRPr>
          </a:p>
        </p:txBody>
      </p:sp>
    </p:spTree>
    <p:extLst>
      <p:ext uri="{BB962C8B-B14F-4D97-AF65-F5344CB8AC3E}">
        <p14:creationId xmlns:p14="http://schemas.microsoft.com/office/powerpoint/2010/main" val="2270224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F303B">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EA2263-ADED-4753-B317-5B8F55C0C394}"/>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Food (Amharic)</a:t>
            </a:r>
          </a:p>
        </p:txBody>
      </p:sp>
      <p:pic>
        <p:nvPicPr>
          <p:cNvPr id="6" name="Content Placeholder 5" descr="A plate of food on a table&#10;&#10;Description automatically generated">
            <a:extLst>
              <a:ext uri="{FF2B5EF4-FFF2-40B4-BE49-F238E27FC236}">
                <a16:creationId xmlns:a16="http://schemas.microsoft.com/office/drawing/2014/main" id="{920F128B-DCEC-4435-AF8A-8F649630CC1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6065" r="1" b="16346"/>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8CFC278-9B85-4F6C-9AAE-63E307123FA8}"/>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Most dishes are spicy meat dishes with vegetables.  Utensils are often not used, instead Ehtiopians use injera, a large sourdough flatbread, to scoop the food.  </a:t>
            </a:r>
          </a:p>
        </p:txBody>
      </p:sp>
    </p:spTree>
    <p:extLst>
      <p:ext uri="{BB962C8B-B14F-4D97-AF65-F5344CB8AC3E}">
        <p14:creationId xmlns:p14="http://schemas.microsoft.com/office/powerpoint/2010/main" val="3273624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5BDFA-8621-40E2-8F53-542AD4D15C3A}"/>
              </a:ext>
            </a:extLst>
          </p:cNvPr>
          <p:cNvSpPr>
            <a:spLocks noGrp="1"/>
          </p:cNvSpPr>
          <p:nvPr>
            <p:ph type="title"/>
          </p:nvPr>
        </p:nvSpPr>
        <p:spPr>
          <a:xfrm>
            <a:off x="655320" y="365125"/>
            <a:ext cx="5120114" cy="1692794"/>
          </a:xfrm>
        </p:spPr>
        <p:txBody>
          <a:bodyPr>
            <a:normAutofit/>
          </a:bodyPr>
          <a:lstStyle/>
          <a:p>
            <a:r>
              <a:rPr lang="en-US" dirty="0"/>
              <a:t>Homes</a:t>
            </a:r>
          </a:p>
        </p:txBody>
      </p:sp>
      <p:cxnSp>
        <p:nvCxnSpPr>
          <p:cNvPr id="10"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0BC67B3-243B-4DDC-9D6A-509EC3C40DDE}"/>
              </a:ext>
            </a:extLst>
          </p:cNvPr>
          <p:cNvSpPr>
            <a:spLocks noGrp="1"/>
          </p:cNvSpPr>
          <p:nvPr>
            <p:ph idx="1"/>
          </p:nvPr>
        </p:nvSpPr>
        <p:spPr>
          <a:xfrm>
            <a:off x="655321" y="2575034"/>
            <a:ext cx="5120113" cy="3462228"/>
          </a:xfrm>
        </p:spPr>
        <p:txBody>
          <a:bodyPr>
            <a:normAutofit/>
          </a:bodyPr>
          <a:lstStyle/>
          <a:p>
            <a:r>
              <a:rPr lang="en-US" sz="1800"/>
              <a:t>Except Addis Ababa and other urban centers, most houses are built of mud or mortar and have thatched or tin roofs.  The traditional thatched hut (tukul) is the most common dwelling.  It is thought that 89% of the population is still living in substandard housing.  Homelessness is a big problem in urban areas.  Cost of other living expenses excludes people from purchasing accommodations.  </a:t>
            </a:r>
          </a:p>
        </p:txBody>
      </p:sp>
      <p:pic>
        <p:nvPicPr>
          <p:cNvPr id="5" name="Picture 4" descr="A tent in a field&#10;&#10;Description automatically generated">
            <a:extLst>
              <a:ext uri="{FF2B5EF4-FFF2-40B4-BE49-F238E27FC236}">
                <a16:creationId xmlns:a16="http://schemas.microsoft.com/office/drawing/2014/main" id="{6ED751B5-9460-4FE1-A10F-4E21A11FD8C3}"/>
              </a:ext>
            </a:extLst>
          </p:cNvPr>
          <p:cNvPicPr>
            <a:picLocks noChangeAspect="1"/>
          </p:cNvPicPr>
          <p:nvPr/>
        </p:nvPicPr>
        <p:blipFill rotWithShape="1">
          <a:blip r:embed="rId2">
            <a:extLst>
              <a:ext uri="{28A0092B-C50C-407E-A947-70E740481C1C}">
                <a14:useLocalDpi xmlns:a14="http://schemas.microsoft.com/office/drawing/2010/main" val="0"/>
              </a:ext>
            </a:extLst>
          </a:blip>
          <a:srcRect l="17148" r="21404" b="-1"/>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5320656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0D047-F198-41FB-8836-6C79CD6C056A}"/>
              </a:ext>
            </a:extLst>
          </p:cNvPr>
          <p:cNvSpPr>
            <a:spLocks noGrp="1"/>
          </p:cNvSpPr>
          <p:nvPr>
            <p:ph type="title"/>
          </p:nvPr>
        </p:nvSpPr>
        <p:spPr/>
        <p:txBody>
          <a:bodyPr/>
          <a:lstStyle/>
          <a:p>
            <a:r>
              <a:rPr lang="en-US" dirty="0"/>
              <a:t>Myth/Lore  </a:t>
            </a:r>
          </a:p>
        </p:txBody>
      </p:sp>
      <p:sp>
        <p:nvSpPr>
          <p:cNvPr id="3" name="Content Placeholder 2">
            <a:extLst>
              <a:ext uri="{FF2B5EF4-FFF2-40B4-BE49-F238E27FC236}">
                <a16:creationId xmlns:a16="http://schemas.microsoft.com/office/drawing/2014/main" id="{266FD26C-CF34-4CE4-A5C1-674BF9100A7B}"/>
              </a:ext>
            </a:extLst>
          </p:cNvPr>
          <p:cNvSpPr>
            <a:spLocks noGrp="1"/>
          </p:cNvSpPr>
          <p:nvPr>
            <p:ph sz="half" idx="1"/>
          </p:nvPr>
        </p:nvSpPr>
        <p:spPr/>
        <p:txBody>
          <a:bodyPr>
            <a:normAutofit fontScale="70000" lnSpcReduction="20000"/>
          </a:bodyPr>
          <a:lstStyle/>
          <a:p>
            <a:r>
              <a:rPr lang="en-US" b="1" cap="all" dirty="0"/>
              <a:t>THE DOG, THE GOAT AND THE DONKEY</a:t>
            </a:r>
            <a:endParaRPr lang="en-US" b="1" i="1" dirty="0"/>
          </a:p>
          <a:p>
            <a:r>
              <a:rPr lang="en-US" dirty="0"/>
              <a:t>Once there was a dog, a goat and a donkey who wanted to travel to another country. So they got on the bus. The dog had ten </a:t>
            </a:r>
            <a:r>
              <a:rPr lang="en-US" i="1" dirty="0"/>
              <a:t>birr </a:t>
            </a:r>
            <a:r>
              <a:rPr lang="en-US" dirty="0"/>
              <a:t>(the main unit of currency in Ethiopia). The donkey had five </a:t>
            </a:r>
            <a:r>
              <a:rPr lang="en-US" i="1" dirty="0"/>
              <a:t>birr</a:t>
            </a:r>
            <a:r>
              <a:rPr lang="en-US" dirty="0"/>
              <a:t>, but the goat had no money.</a:t>
            </a:r>
          </a:p>
          <a:p>
            <a:r>
              <a:rPr lang="en-US" dirty="0"/>
              <a:t>The bus ticket cost five </a:t>
            </a:r>
            <a:r>
              <a:rPr lang="en-US" i="1" dirty="0"/>
              <a:t>birr</a:t>
            </a:r>
            <a:r>
              <a:rPr lang="en-US" dirty="0"/>
              <a:t>. But when the dog gave ten </a:t>
            </a:r>
            <a:r>
              <a:rPr lang="en-US" i="1" dirty="0"/>
              <a:t>birr</a:t>
            </a:r>
            <a:r>
              <a:rPr lang="en-US" dirty="0"/>
              <a:t> to the conductor, he didn’t get any change. Because the goat had no money, she tried to hide herself in the bus. But the donkey paid his five </a:t>
            </a:r>
            <a:r>
              <a:rPr lang="en-US" i="1" dirty="0"/>
              <a:t>birr</a:t>
            </a:r>
            <a:r>
              <a:rPr lang="en-US" dirty="0"/>
              <a:t>. When the bus arrived at its destination they all got off.</a:t>
            </a:r>
          </a:p>
          <a:p>
            <a:r>
              <a:rPr lang="en-US" dirty="0"/>
              <a:t>The dog always runs after the bus shouting, “Give me my five </a:t>
            </a:r>
            <a:r>
              <a:rPr lang="en-US" i="1" dirty="0"/>
              <a:t>birr</a:t>
            </a:r>
            <a:r>
              <a:rPr lang="en-US" dirty="0"/>
              <a:t>! My five </a:t>
            </a:r>
            <a:r>
              <a:rPr lang="en-US" i="1" dirty="0"/>
              <a:t>birr</a:t>
            </a:r>
            <a:r>
              <a:rPr lang="en-US" dirty="0"/>
              <a:t>!” The goat runs away from the bus, saying, “The conductor will ask me for my money.” But the donkey doesn’t move. He’s already paid his five </a:t>
            </a:r>
            <a:r>
              <a:rPr lang="en-US" i="1" dirty="0"/>
              <a:t>birr</a:t>
            </a:r>
            <a:r>
              <a:rPr lang="en-US" dirty="0"/>
              <a:t> and he feels quite safe and happy.</a:t>
            </a:r>
          </a:p>
        </p:txBody>
      </p:sp>
      <p:sp>
        <p:nvSpPr>
          <p:cNvPr id="4" name="Content Placeholder 3">
            <a:extLst>
              <a:ext uri="{FF2B5EF4-FFF2-40B4-BE49-F238E27FC236}">
                <a16:creationId xmlns:a16="http://schemas.microsoft.com/office/drawing/2014/main" id="{6BB52A28-53F2-4510-B5DD-565C14CF249B}"/>
              </a:ext>
            </a:extLst>
          </p:cNvPr>
          <p:cNvSpPr>
            <a:spLocks noGrp="1"/>
          </p:cNvSpPr>
          <p:nvPr>
            <p:ph sz="half" idx="2"/>
          </p:nvPr>
        </p:nvSpPr>
        <p:spPr/>
        <p:txBody>
          <a:bodyPr>
            <a:normAutofit fontScale="70000" lnSpcReduction="20000"/>
          </a:bodyPr>
          <a:lstStyle/>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31731097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9DEAB-4092-45E6-BF8E-EDF34D8B78E1}"/>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67C24DF8-F7FA-491B-A979-FCCDF5E4CF6C}"/>
              </a:ext>
            </a:extLst>
          </p:cNvPr>
          <p:cNvSpPr>
            <a:spLocks noGrp="1"/>
          </p:cNvSpPr>
          <p:nvPr>
            <p:ph sz="half" idx="1"/>
          </p:nvPr>
        </p:nvSpPr>
        <p:spPr/>
        <p:txBody>
          <a:bodyPr>
            <a:normAutofit fontScale="77500" lnSpcReduction="20000"/>
          </a:bodyPr>
          <a:lstStyle/>
          <a:p>
            <a:r>
              <a:rPr lang="en-US" dirty="0" err="1"/>
              <a:t>Genna</a:t>
            </a:r>
            <a:r>
              <a:rPr lang="en-US" dirty="0"/>
              <a:t> (Christmas) January 7, marks the end of a 40 day fasting period of advent</a:t>
            </a:r>
          </a:p>
          <a:p>
            <a:r>
              <a:rPr lang="en-US" dirty="0" err="1"/>
              <a:t>Timket</a:t>
            </a:r>
            <a:r>
              <a:rPr lang="en-US" dirty="0"/>
              <a:t> (Epiphany) January 19 is the symbolic reenactment of Jesus’ baptism in the River Jordan.  The recreation of the Ark of the Covenant is taken to a body of water, worshippers hold a vigil all night then the next morning the water is blessed and sprinkled on the gatherers.</a:t>
            </a:r>
          </a:p>
          <a:p>
            <a:r>
              <a:rPr lang="en-US" dirty="0" err="1"/>
              <a:t>Faskia</a:t>
            </a:r>
            <a:r>
              <a:rPr lang="en-US" dirty="0"/>
              <a:t> (Orthodox Easter) End of April, Early May.  They eat Doro Wat (a spicy chicken stew) and have a feast.  </a:t>
            </a:r>
          </a:p>
        </p:txBody>
      </p:sp>
      <p:sp>
        <p:nvSpPr>
          <p:cNvPr id="4" name="Content Placeholder 3">
            <a:extLst>
              <a:ext uri="{FF2B5EF4-FFF2-40B4-BE49-F238E27FC236}">
                <a16:creationId xmlns:a16="http://schemas.microsoft.com/office/drawing/2014/main" id="{FBA7AB6E-B068-4F2F-9CD5-175052D0FF95}"/>
              </a:ext>
            </a:extLst>
          </p:cNvPr>
          <p:cNvSpPr>
            <a:spLocks noGrp="1"/>
          </p:cNvSpPr>
          <p:nvPr>
            <p:ph sz="half" idx="2"/>
          </p:nvPr>
        </p:nvSpPr>
        <p:spPr/>
        <p:txBody>
          <a:bodyPr>
            <a:normAutofit fontScale="77500" lnSpcReduction="20000"/>
          </a:bodyPr>
          <a:lstStyle/>
          <a:p>
            <a:r>
              <a:rPr lang="en-US" dirty="0"/>
              <a:t>Enkutatash September 11 “Gift of Jewels” Ethiopian New Year</a:t>
            </a:r>
          </a:p>
          <a:p>
            <a:r>
              <a:rPr lang="en-US" dirty="0" err="1"/>
              <a:t>Meskel</a:t>
            </a:r>
            <a:r>
              <a:rPr lang="en-US" dirty="0"/>
              <a:t> (September 27)  (Finding of the True Cross).  They claim to have found remnants of the cross Jesus was crucified on.  Celebrated with bonfires, dancing and marking crosses on their foreheads with the ash.</a:t>
            </a:r>
          </a:p>
          <a:p>
            <a:r>
              <a:rPr lang="en-US" dirty="0"/>
              <a:t>Dates are confused because they use a Julian calendar consisting of 12 months of 30 days each and one month with 5 or 6 days.  It is 7.5 years behind the Gregorian calendar.  Days are marked by sunrise and sunset. Noon and midnight are “6:00” in Ethiopia. </a:t>
            </a:r>
          </a:p>
          <a:p>
            <a:r>
              <a:rPr lang="en-US" dirty="0">
                <a:solidFill>
                  <a:srgbClr val="FF0000"/>
                </a:solidFill>
              </a:rPr>
              <a:t>*Video of festivities*</a:t>
            </a:r>
          </a:p>
        </p:txBody>
      </p:sp>
      <p:pic>
        <p:nvPicPr>
          <p:cNvPr id="6" name="Picture 5" descr="A large crowd of people&#10;&#10;Description automatically generated">
            <a:extLst>
              <a:ext uri="{FF2B5EF4-FFF2-40B4-BE49-F238E27FC236}">
                <a16:creationId xmlns:a16="http://schemas.microsoft.com/office/drawing/2014/main" id="{C9828941-02AB-4590-A22E-B5098927D2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1218" y="4899259"/>
            <a:ext cx="2774186" cy="1846095"/>
          </a:xfrm>
          <a:prstGeom prst="rect">
            <a:avLst/>
          </a:prstGeom>
        </p:spPr>
      </p:pic>
    </p:spTree>
    <p:extLst>
      <p:ext uri="{BB962C8B-B14F-4D97-AF65-F5344CB8AC3E}">
        <p14:creationId xmlns:p14="http://schemas.microsoft.com/office/powerpoint/2010/main" val="688517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7D4867-5BA7-4462-B2F6-A23F4A622A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rgbClr val="3F3F3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296848E-800B-4C47-A592-A95087DD342B}"/>
              </a:ext>
            </a:extLst>
          </p:cNvPr>
          <p:cNvSpPr>
            <a:spLocks noGrp="1"/>
          </p:cNvSpPr>
          <p:nvPr>
            <p:ph type="title"/>
          </p:nvPr>
        </p:nvSpPr>
        <p:spPr>
          <a:xfrm>
            <a:off x="643468" y="623392"/>
            <a:ext cx="3363974" cy="1607060"/>
          </a:xfrm>
          <a:noFill/>
          <a:ln w="19050">
            <a:solidFill>
              <a:schemeClr val="tx1"/>
            </a:solidFill>
          </a:ln>
        </p:spPr>
        <p:txBody>
          <a:bodyPr wrap="square" anchor="ctr">
            <a:normAutofit/>
          </a:bodyPr>
          <a:lstStyle/>
          <a:p>
            <a:pPr algn="ctr"/>
            <a:r>
              <a:rPr lang="en-US" sz="2800"/>
              <a:t>Ethiopia</a:t>
            </a:r>
          </a:p>
        </p:txBody>
      </p:sp>
      <p:sp>
        <p:nvSpPr>
          <p:cNvPr id="3" name="Content Placeholder 2">
            <a:extLst>
              <a:ext uri="{FF2B5EF4-FFF2-40B4-BE49-F238E27FC236}">
                <a16:creationId xmlns:a16="http://schemas.microsoft.com/office/drawing/2014/main" id="{C3A668C3-A717-4563-B3E9-038CE682DE73}"/>
              </a:ext>
            </a:extLst>
          </p:cNvPr>
          <p:cNvSpPr>
            <a:spLocks noGrp="1"/>
          </p:cNvSpPr>
          <p:nvPr>
            <p:ph idx="1"/>
          </p:nvPr>
        </p:nvSpPr>
        <p:spPr>
          <a:xfrm>
            <a:off x="643468" y="2638043"/>
            <a:ext cx="3363974" cy="3415623"/>
          </a:xfrm>
        </p:spPr>
        <p:txBody>
          <a:bodyPr>
            <a:normAutofit/>
          </a:bodyPr>
          <a:lstStyle/>
          <a:p>
            <a:r>
              <a:rPr lang="en-US" sz="1400" dirty="0"/>
              <a:t>Things We Will Learn</a:t>
            </a:r>
          </a:p>
          <a:p>
            <a:pPr lvl="1"/>
            <a:r>
              <a:rPr lang="en-US" sz="1400" dirty="0"/>
              <a:t>Geography</a:t>
            </a:r>
          </a:p>
          <a:p>
            <a:pPr lvl="1"/>
            <a:r>
              <a:rPr lang="en-US" sz="1400" dirty="0"/>
              <a:t>Language/Religion</a:t>
            </a:r>
          </a:p>
          <a:p>
            <a:pPr lvl="1"/>
            <a:r>
              <a:rPr lang="en-US" sz="1400" dirty="0"/>
              <a:t>Advancements For The World</a:t>
            </a:r>
          </a:p>
          <a:p>
            <a:pPr lvl="1"/>
            <a:r>
              <a:rPr lang="en-US" sz="1400" dirty="0"/>
              <a:t>History</a:t>
            </a:r>
          </a:p>
          <a:p>
            <a:pPr lvl="2"/>
            <a:r>
              <a:rPr lang="en-US" sz="1400" dirty="0"/>
              <a:t>Important People</a:t>
            </a:r>
          </a:p>
          <a:p>
            <a:pPr lvl="2"/>
            <a:r>
              <a:rPr lang="en-US" sz="1400" dirty="0"/>
              <a:t>Important Events</a:t>
            </a:r>
          </a:p>
          <a:p>
            <a:pPr lvl="2"/>
            <a:r>
              <a:rPr lang="en-US" sz="1400" dirty="0"/>
              <a:t>Important Artifacts</a:t>
            </a:r>
          </a:p>
          <a:p>
            <a:pPr lvl="2"/>
            <a:r>
              <a:rPr lang="en-US" sz="1400" dirty="0"/>
              <a:t>How it fits in</a:t>
            </a:r>
          </a:p>
          <a:p>
            <a:pPr lvl="1"/>
            <a:r>
              <a:rPr lang="en-US" sz="1400" dirty="0"/>
              <a:t>Culture</a:t>
            </a:r>
          </a:p>
          <a:p>
            <a:pPr lvl="1"/>
            <a:r>
              <a:rPr lang="en-US" sz="1400" dirty="0"/>
              <a:t>Current Events</a:t>
            </a:r>
          </a:p>
        </p:txBody>
      </p:sp>
      <p:pic>
        <p:nvPicPr>
          <p:cNvPr id="5" name="Picture 4" descr="A close up of a map&#10;&#10;Description automatically generated">
            <a:extLst>
              <a:ext uri="{FF2B5EF4-FFF2-40B4-BE49-F238E27FC236}">
                <a16:creationId xmlns:a16="http://schemas.microsoft.com/office/drawing/2014/main" id="{D6B02B33-1B23-437D-A567-93606DBDF3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7763" y="935770"/>
            <a:ext cx="6250769" cy="4825593"/>
          </a:xfrm>
          <a:prstGeom prst="rect">
            <a:avLst/>
          </a:prstGeom>
        </p:spPr>
      </p:pic>
      <p:pic>
        <p:nvPicPr>
          <p:cNvPr id="6" name="Picture 5" descr="A picture containing drawing&#10;&#10;Description automatically generated">
            <a:extLst>
              <a:ext uri="{FF2B5EF4-FFF2-40B4-BE49-F238E27FC236}">
                <a16:creationId xmlns:a16="http://schemas.microsoft.com/office/drawing/2014/main" id="{BD3962C6-F431-4FDB-9664-5D3CB82C06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583" y="5528971"/>
            <a:ext cx="2644899" cy="1329029"/>
          </a:xfrm>
          <a:prstGeom prst="rect">
            <a:avLst/>
          </a:prstGeom>
        </p:spPr>
      </p:pic>
    </p:spTree>
    <p:extLst>
      <p:ext uri="{BB962C8B-B14F-4D97-AF65-F5344CB8AC3E}">
        <p14:creationId xmlns:p14="http://schemas.microsoft.com/office/powerpoint/2010/main" val="2985898378"/>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6848E-800B-4C47-A592-A95087DD342B}"/>
              </a:ext>
            </a:extLst>
          </p:cNvPr>
          <p:cNvSpPr>
            <a:spLocks noGrp="1"/>
          </p:cNvSpPr>
          <p:nvPr>
            <p:ph type="title"/>
          </p:nvPr>
        </p:nvSpPr>
        <p:spPr>
          <a:xfrm>
            <a:off x="643468" y="623392"/>
            <a:ext cx="3363974" cy="1607060"/>
          </a:xfrm>
          <a:noFill/>
          <a:ln w="19050">
            <a:solidFill>
              <a:schemeClr val="tx1"/>
            </a:solidFill>
          </a:ln>
        </p:spPr>
        <p:txBody>
          <a:bodyPr wrap="square" anchor="ctr">
            <a:normAutofit/>
          </a:bodyPr>
          <a:lstStyle/>
          <a:p>
            <a:pPr algn="ctr"/>
            <a:r>
              <a:rPr lang="en-US" sz="2800" dirty="0"/>
              <a:t>Kenya</a:t>
            </a:r>
          </a:p>
        </p:txBody>
      </p:sp>
      <p:sp>
        <p:nvSpPr>
          <p:cNvPr id="3" name="Content Placeholder 2">
            <a:extLst>
              <a:ext uri="{FF2B5EF4-FFF2-40B4-BE49-F238E27FC236}">
                <a16:creationId xmlns:a16="http://schemas.microsoft.com/office/drawing/2014/main" id="{C3A668C3-A717-4563-B3E9-038CE682DE73}"/>
              </a:ext>
            </a:extLst>
          </p:cNvPr>
          <p:cNvSpPr>
            <a:spLocks noGrp="1"/>
          </p:cNvSpPr>
          <p:nvPr>
            <p:ph idx="1"/>
          </p:nvPr>
        </p:nvSpPr>
        <p:spPr>
          <a:xfrm>
            <a:off x="643468" y="2638043"/>
            <a:ext cx="3363974" cy="3415623"/>
          </a:xfrm>
        </p:spPr>
        <p:txBody>
          <a:bodyPr>
            <a:normAutofit/>
          </a:bodyPr>
          <a:lstStyle/>
          <a:p>
            <a:r>
              <a:rPr lang="en-US" sz="1400" dirty="0"/>
              <a:t>Things We Will Learn</a:t>
            </a:r>
          </a:p>
          <a:p>
            <a:pPr lvl="1"/>
            <a:r>
              <a:rPr lang="en-US" sz="1400" dirty="0"/>
              <a:t>Geography</a:t>
            </a:r>
          </a:p>
          <a:p>
            <a:pPr lvl="1"/>
            <a:r>
              <a:rPr lang="en-US" sz="1400" dirty="0"/>
              <a:t>Language/Religion</a:t>
            </a:r>
          </a:p>
          <a:p>
            <a:pPr lvl="1"/>
            <a:r>
              <a:rPr lang="en-US" sz="1400" dirty="0"/>
              <a:t>Advancements For The World</a:t>
            </a:r>
          </a:p>
          <a:p>
            <a:pPr lvl="1"/>
            <a:r>
              <a:rPr lang="en-US" sz="1400" dirty="0"/>
              <a:t>History</a:t>
            </a:r>
          </a:p>
          <a:p>
            <a:pPr lvl="2"/>
            <a:r>
              <a:rPr lang="en-US" sz="1400" dirty="0"/>
              <a:t>Important People</a:t>
            </a:r>
          </a:p>
          <a:p>
            <a:pPr lvl="2"/>
            <a:r>
              <a:rPr lang="en-US" sz="1400" dirty="0"/>
              <a:t>Important Events</a:t>
            </a:r>
          </a:p>
          <a:p>
            <a:pPr lvl="2"/>
            <a:r>
              <a:rPr lang="en-US" sz="1400" dirty="0"/>
              <a:t>Important Artifacts</a:t>
            </a:r>
          </a:p>
          <a:p>
            <a:pPr lvl="2"/>
            <a:r>
              <a:rPr lang="en-US" sz="1400" dirty="0"/>
              <a:t>How it fits in</a:t>
            </a:r>
          </a:p>
          <a:p>
            <a:pPr lvl="1"/>
            <a:r>
              <a:rPr lang="en-US" sz="1400" dirty="0"/>
              <a:t>Culture</a:t>
            </a:r>
          </a:p>
          <a:p>
            <a:pPr lvl="1"/>
            <a:r>
              <a:rPr lang="en-US" sz="1400" dirty="0"/>
              <a:t>Current Events</a:t>
            </a:r>
          </a:p>
        </p:txBody>
      </p:sp>
      <p:pic>
        <p:nvPicPr>
          <p:cNvPr id="5" name="Picture 4">
            <a:extLst>
              <a:ext uri="{FF2B5EF4-FFF2-40B4-BE49-F238E27FC236}">
                <a16:creationId xmlns:a16="http://schemas.microsoft.com/office/drawing/2014/main" id="{D6B02B33-1B23-437D-A567-93606DBDF34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05784" y="935770"/>
            <a:ext cx="5034727" cy="4825593"/>
          </a:xfrm>
          <a:prstGeom prst="rect">
            <a:avLst/>
          </a:prstGeom>
        </p:spPr>
      </p:pic>
      <p:pic>
        <p:nvPicPr>
          <p:cNvPr id="6" name="Picture 5">
            <a:extLst>
              <a:ext uri="{FF2B5EF4-FFF2-40B4-BE49-F238E27FC236}">
                <a16:creationId xmlns:a16="http://schemas.microsoft.com/office/drawing/2014/main" id="{BD3962C6-F431-4FDB-9664-5D3CB82C06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44508" y="5528971"/>
            <a:ext cx="2215048" cy="1329029"/>
          </a:xfrm>
          <a:prstGeom prst="rect">
            <a:avLst/>
          </a:prstGeom>
        </p:spPr>
      </p:pic>
    </p:spTree>
    <p:extLst>
      <p:ext uri="{BB962C8B-B14F-4D97-AF65-F5344CB8AC3E}">
        <p14:creationId xmlns:p14="http://schemas.microsoft.com/office/powerpoint/2010/main" val="26962770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B9D7E975-9161-4F2D-AC53-69E1912F6B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a map&#10;&#10;Description automatically generated">
            <a:extLst>
              <a:ext uri="{FF2B5EF4-FFF2-40B4-BE49-F238E27FC236}">
                <a16:creationId xmlns:a16="http://schemas.microsoft.com/office/drawing/2014/main" id="{051C1CCB-84A1-4678-BCA7-5711A952632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641"/>
          <a:stretch/>
        </p:blipFill>
        <p:spPr>
          <a:xfrm>
            <a:off x="621675" y="623275"/>
            <a:ext cx="4032621" cy="5607882"/>
          </a:xfrm>
          <a:prstGeom prst="rect">
            <a:avLst/>
          </a:prstGeom>
        </p:spPr>
      </p:pic>
      <p:sp>
        <p:nvSpPr>
          <p:cNvPr id="12" name="Right Triangle 11">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463E6235-1649-4B47-9862-4026FC473B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4989" y="623275"/>
            <a:ext cx="6581837"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CC176D-2B79-41A5-8E95-349CE265B13C}"/>
              </a:ext>
            </a:extLst>
          </p:cNvPr>
          <p:cNvSpPr>
            <a:spLocks noGrp="1"/>
          </p:cNvSpPr>
          <p:nvPr>
            <p:ph type="title"/>
          </p:nvPr>
        </p:nvSpPr>
        <p:spPr>
          <a:xfrm>
            <a:off x="5450209" y="1056640"/>
            <a:ext cx="5799947" cy="3494398"/>
          </a:xfrm>
        </p:spPr>
        <p:txBody>
          <a:bodyPr vert="horz" lIns="91440" tIns="45720" rIns="91440" bIns="45720" rtlCol="0" anchor="b">
            <a:normAutofit/>
          </a:bodyPr>
          <a:lstStyle/>
          <a:p>
            <a:r>
              <a:rPr lang="en-US" sz="8000"/>
              <a:t>On The Map</a:t>
            </a:r>
          </a:p>
        </p:txBody>
      </p:sp>
    </p:spTree>
    <p:extLst>
      <p:ext uri="{BB962C8B-B14F-4D97-AF65-F5344CB8AC3E}">
        <p14:creationId xmlns:p14="http://schemas.microsoft.com/office/powerpoint/2010/main" val="4143412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3B4C2-59C2-4650-9F30-34ADE9C1D07E}"/>
              </a:ext>
            </a:extLst>
          </p:cNvPr>
          <p:cNvSpPr>
            <a:spLocks noGrp="1"/>
          </p:cNvSpPr>
          <p:nvPr>
            <p:ph type="title"/>
          </p:nvPr>
        </p:nvSpPr>
        <p:spPr>
          <a:xfrm>
            <a:off x="1000452" y="1610024"/>
            <a:ext cx="3058621" cy="1457002"/>
          </a:xfrm>
        </p:spPr>
        <p:txBody>
          <a:bodyPr vert="horz" lIns="91440" tIns="45720" rIns="91440" bIns="45720" rtlCol="0" anchor="b">
            <a:normAutofit/>
          </a:bodyPr>
          <a:lstStyle/>
          <a:p>
            <a:r>
              <a:rPr lang="en-US" sz="4000" dirty="0"/>
              <a:t>Kenya Geography</a:t>
            </a:r>
          </a:p>
        </p:txBody>
      </p:sp>
      <p:sp>
        <p:nvSpPr>
          <p:cNvPr id="6" name="Text Placeholder 5">
            <a:extLst>
              <a:ext uri="{FF2B5EF4-FFF2-40B4-BE49-F238E27FC236}">
                <a16:creationId xmlns:a16="http://schemas.microsoft.com/office/drawing/2014/main" id="{6B3E1C54-2AF5-47FC-AE44-6BD5F11C1B1D}"/>
              </a:ext>
            </a:extLst>
          </p:cNvPr>
          <p:cNvSpPr>
            <a:spLocks noGrp="1"/>
          </p:cNvSpPr>
          <p:nvPr>
            <p:ph type="body" sz="half" idx="2"/>
          </p:nvPr>
        </p:nvSpPr>
        <p:spPr>
          <a:xfrm>
            <a:off x="1000450" y="3067026"/>
            <a:ext cx="3058623" cy="3272324"/>
          </a:xfrm>
        </p:spPr>
        <p:txBody>
          <a:bodyPr vert="horz" lIns="91440" tIns="45720" rIns="91440" bIns="45720" rtlCol="0" anchor="t">
            <a:normAutofit/>
          </a:bodyPr>
          <a:lstStyle/>
          <a:p>
            <a:pPr indent="-228600">
              <a:buFont typeface="Arial" panose="020B0604020202020204" pitchFamily="34" charset="0"/>
              <a:buChar char="•"/>
            </a:pPr>
            <a:r>
              <a:rPr lang="en-US" sz="2000" dirty="0"/>
              <a:t>Longitude and Latitude 0.0236° S, 37.9062° E</a:t>
            </a:r>
          </a:p>
          <a:p>
            <a:pPr indent="-228600">
              <a:buFont typeface="Arial" panose="020B0604020202020204" pitchFamily="34" charset="0"/>
              <a:buChar char="•"/>
            </a:pPr>
            <a:r>
              <a:rPr lang="en-US" b="1" dirty="0"/>
              <a:t>Mount Kenya </a:t>
            </a:r>
            <a:r>
              <a:rPr lang="en-US" dirty="0"/>
              <a:t>– extinct volcano</a:t>
            </a:r>
          </a:p>
          <a:p>
            <a:pPr indent="-228600">
              <a:buFont typeface="Arial" panose="020B0604020202020204" pitchFamily="34" charset="0"/>
              <a:buChar char="•"/>
            </a:pPr>
            <a:r>
              <a:rPr lang="en-US" sz="2000" dirty="0" err="1"/>
              <a:t>Aberdare</a:t>
            </a:r>
            <a:r>
              <a:rPr lang="en-US" sz="2000" dirty="0"/>
              <a:t> Forest</a:t>
            </a:r>
            <a:br>
              <a:rPr lang="en-US" sz="2000" dirty="0"/>
            </a:br>
            <a:endParaRPr lang="en-US" sz="2000" dirty="0"/>
          </a:p>
          <a:p>
            <a:pPr indent="-228600">
              <a:buFont typeface="Arial" panose="020B0604020202020204" pitchFamily="34" charset="0"/>
              <a:buChar char="•"/>
            </a:pPr>
            <a:endParaRPr lang="en-US" sz="2000" dirty="0"/>
          </a:p>
        </p:txBody>
      </p:sp>
      <p:pic>
        <p:nvPicPr>
          <p:cNvPr id="8" name="Content Placeholder 7" descr="A close up of a map&#10;&#10;Description automatically generated">
            <a:extLst>
              <a:ext uri="{FF2B5EF4-FFF2-40B4-BE49-F238E27FC236}">
                <a16:creationId xmlns:a16="http://schemas.microsoft.com/office/drawing/2014/main" id="{B4EDFB71-88A2-46D5-8C6D-7FFC44B5E0B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3175" r="2" b="2"/>
          <a:stretch/>
        </p:blipFill>
        <p:spPr>
          <a:xfrm>
            <a:off x="4636963" y="10"/>
            <a:ext cx="7555037" cy="6857990"/>
          </a:xfrm>
          <a:prstGeom prst="rect">
            <a:avLst/>
          </a:prstGeom>
        </p:spPr>
      </p:pic>
    </p:spTree>
    <p:extLst>
      <p:ext uri="{BB962C8B-B14F-4D97-AF65-F5344CB8AC3E}">
        <p14:creationId xmlns:p14="http://schemas.microsoft.com/office/powerpoint/2010/main" val="3505906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86516-74A6-4115-8431-85BF422240C9}"/>
              </a:ext>
            </a:extLst>
          </p:cNvPr>
          <p:cNvSpPr>
            <a:spLocks noGrp="1"/>
          </p:cNvSpPr>
          <p:nvPr>
            <p:ph type="title"/>
          </p:nvPr>
        </p:nvSpPr>
        <p:spPr/>
        <p:txBody>
          <a:bodyPr/>
          <a:lstStyle/>
          <a:p>
            <a:r>
              <a:rPr lang="en-US" dirty="0"/>
              <a:t>Climate and Seasonal Weather</a:t>
            </a:r>
          </a:p>
        </p:txBody>
      </p:sp>
      <p:sp>
        <p:nvSpPr>
          <p:cNvPr id="3" name="Text Placeholder 2">
            <a:extLst>
              <a:ext uri="{FF2B5EF4-FFF2-40B4-BE49-F238E27FC236}">
                <a16:creationId xmlns:a16="http://schemas.microsoft.com/office/drawing/2014/main" id="{BE6B1337-AAA9-497F-B83C-DC3E80519E6B}"/>
              </a:ext>
            </a:extLst>
          </p:cNvPr>
          <p:cNvSpPr>
            <a:spLocks noGrp="1"/>
          </p:cNvSpPr>
          <p:nvPr>
            <p:ph type="body" idx="1"/>
          </p:nvPr>
        </p:nvSpPr>
        <p:spPr/>
        <p:txBody>
          <a:bodyPr/>
          <a:lstStyle/>
          <a:p>
            <a:r>
              <a:rPr lang="en-US" dirty="0"/>
              <a:t>Climate	</a:t>
            </a:r>
          </a:p>
        </p:txBody>
      </p:sp>
      <p:sp>
        <p:nvSpPr>
          <p:cNvPr id="4" name="Content Placeholder 3">
            <a:extLst>
              <a:ext uri="{FF2B5EF4-FFF2-40B4-BE49-F238E27FC236}">
                <a16:creationId xmlns:a16="http://schemas.microsoft.com/office/drawing/2014/main" id="{61A7DDC1-88AE-4067-A918-46BFD8AB1943}"/>
              </a:ext>
            </a:extLst>
          </p:cNvPr>
          <p:cNvSpPr>
            <a:spLocks noGrp="1"/>
          </p:cNvSpPr>
          <p:nvPr>
            <p:ph sz="half" idx="2"/>
          </p:nvPr>
        </p:nvSpPr>
        <p:spPr/>
        <p:txBody>
          <a:bodyPr>
            <a:normAutofit lnSpcReduction="10000"/>
          </a:bodyPr>
          <a:lstStyle/>
          <a:p>
            <a:r>
              <a:rPr lang="en-US" dirty="0"/>
              <a:t>Kenya has many different landscapes; coastlines of </a:t>
            </a:r>
            <a:r>
              <a:rPr lang="en-US" dirty="0" err="1"/>
              <a:t>Idian</a:t>
            </a:r>
            <a:r>
              <a:rPr lang="en-US" dirty="0"/>
              <a:t> Ocean, savannahs, snow-capped mountains.  </a:t>
            </a:r>
          </a:p>
          <a:p>
            <a:r>
              <a:rPr lang="en-US" dirty="0"/>
              <a:t>Kenya’s coast is tropical, warm temperatures and high humidity.  </a:t>
            </a:r>
          </a:p>
          <a:p>
            <a:r>
              <a:rPr lang="en-US" dirty="0"/>
              <a:t>Highlands are temperate. </a:t>
            </a:r>
          </a:p>
          <a:p>
            <a:r>
              <a:rPr lang="en-US" dirty="0"/>
              <a:t>Mountainous regions have four distinct seasons</a:t>
            </a:r>
          </a:p>
        </p:txBody>
      </p:sp>
      <p:sp>
        <p:nvSpPr>
          <p:cNvPr id="5" name="Text Placeholder 4">
            <a:extLst>
              <a:ext uri="{FF2B5EF4-FFF2-40B4-BE49-F238E27FC236}">
                <a16:creationId xmlns:a16="http://schemas.microsoft.com/office/drawing/2014/main" id="{1A493DC5-6B38-411B-9195-02B69B64D8EC}"/>
              </a:ext>
            </a:extLst>
          </p:cNvPr>
          <p:cNvSpPr>
            <a:spLocks noGrp="1"/>
          </p:cNvSpPr>
          <p:nvPr>
            <p:ph type="body" sz="quarter" idx="3"/>
          </p:nvPr>
        </p:nvSpPr>
        <p:spPr/>
        <p:txBody>
          <a:bodyPr/>
          <a:lstStyle/>
          <a:p>
            <a:r>
              <a:rPr lang="en-US" dirty="0"/>
              <a:t>Seasonal Weather</a:t>
            </a:r>
          </a:p>
        </p:txBody>
      </p:sp>
      <p:sp>
        <p:nvSpPr>
          <p:cNvPr id="6" name="Content Placeholder 5">
            <a:extLst>
              <a:ext uri="{FF2B5EF4-FFF2-40B4-BE49-F238E27FC236}">
                <a16:creationId xmlns:a16="http://schemas.microsoft.com/office/drawing/2014/main" id="{BA10BC2A-A6AE-4DFF-88C9-4A00AE96DFF3}"/>
              </a:ext>
            </a:extLst>
          </p:cNvPr>
          <p:cNvSpPr>
            <a:spLocks noGrp="1"/>
          </p:cNvSpPr>
          <p:nvPr>
            <p:ph sz="quarter" idx="4"/>
          </p:nvPr>
        </p:nvSpPr>
        <p:spPr/>
        <p:txBody>
          <a:bodyPr>
            <a:normAutofit lnSpcReduction="10000"/>
          </a:bodyPr>
          <a:lstStyle/>
          <a:p>
            <a:r>
              <a:rPr lang="en-US" dirty="0"/>
              <a:t>Weather dictated by monsoon winds.  Rainy seasons are April to June, and a shorter rainy season in November and December.  December to March is the hottest dry season and July to October is the coolest.</a:t>
            </a:r>
          </a:p>
        </p:txBody>
      </p:sp>
    </p:spTree>
    <p:extLst>
      <p:ext uri="{BB962C8B-B14F-4D97-AF65-F5344CB8AC3E}">
        <p14:creationId xmlns:p14="http://schemas.microsoft.com/office/powerpoint/2010/main" val="4925967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7BD7CC6-2F7F-4587-8E92-D041AB2CEB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E7ED1F4-19EF-4BC2-A6EA-DF1525142B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91CD8CAA-4614-4393-ADD7-7FDFD8ABD76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482489"/>
            <a:ext cx="304800" cy="429768"/>
            <a:chOff x="215328" y="-46937"/>
            <a:chExt cx="304800" cy="2773841"/>
          </a:xfrm>
        </p:grpSpPr>
        <p:cxnSp>
          <p:nvCxnSpPr>
            <p:cNvPr id="16" name="Straight Connector 15">
              <a:extLst>
                <a:ext uri="{FF2B5EF4-FFF2-40B4-BE49-F238E27FC236}">
                  <a16:creationId xmlns:a16="http://schemas.microsoft.com/office/drawing/2014/main" id="{89F5BF84-4D12-40EB-B3CA-72B55341A8A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CF91815-2B4A-44C8-BAC2-6732AD11A92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23960DB-F7E9-40C5-BDC7-9700C71B186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95623C8-E3C3-425E-B186-ADFF5B6702A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FD5DF76A-19E3-457C-83F9-FE872076201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22" name="Oval 21">
              <a:extLst>
                <a:ext uri="{FF2B5EF4-FFF2-40B4-BE49-F238E27FC236}">
                  <a16:creationId xmlns:a16="http://schemas.microsoft.com/office/drawing/2014/main" id="{6E32C45A-6D78-4A8D-981A-2E774DB4B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BDA3972F-7351-40A8-AC1F-31DA2C4795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E38F567-7644-4224-AC9B-3F39D9F6AC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21AAD594-364F-4B2F-90EE-F1D1A81369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25">
              <a:extLst>
                <a:ext uri="{FF2B5EF4-FFF2-40B4-BE49-F238E27FC236}">
                  <a16:creationId xmlns:a16="http://schemas.microsoft.com/office/drawing/2014/main" id="{E10FD3BD-CFEB-4E65-8692-854F0C5EE7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49C29A9-5AE1-4D9A-AD70-3B6B158FE5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Content Placeholder 5">
            <a:extLst>
              <a:ext uri="{FF2B5EF4-FFF2-40B4-BE49-F238E27FC236}">
                <a16:creationId xmlns:a16="http://schemas.microsoft.com/office/drawing/2014/main" id="{012ADB39-20C1-457E-AE0A-D8C3158167A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33" b="4"/>
          <a:stretch/>
        </p:blipFill>
        <p:spPr>
          <a:xfrm>
            <a:off x="631359" y="332548"/>
            <a:ext cx="5230679" cy="3492500"/>
          </a:xfrm>
          <a:prstGeom prst="rect">
            <a:avLst/>
          </a:prstGeom>
        </p:spPr>
      </p:pic>
      <p:sp>
        <p:nvSpPr>
          <p:cNvPr id="29" name="Rectangle 28">
            <a:extLst>
              <a:ext uri="{FF2B5EF4-FFF2-40B4-BE49-F238E27FC236}">
                <a16:creationId xmlns:a16="http://schemas.microsoft.com/office/drawing/2014/main" id="{A3919D60-F174-4FEB-9E9D-5AF6BD659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98EF7474-F1F7-47A7-AF33-E38A86EBF6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32" name="Straight Connector 31">
              <a:extLst>
                <a:ext uri="{FF2B5EF4-FFF2-40B4-BE49-F238E27FC236}">
                  <a16:creationId xmlns:a16="http://schemas.microsoft.com/office/drawing/2014/main" id="{8B14C3B3-01E7-4DD2-80BC-D6605BDB3AB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E2ED25-9BE8-462A-BE54-D3E506DBA28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3E48329-07A0-4DBB-9D0C-0614AE372F0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ED609B4-86D5-44D5-8511-42AE9B129B4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C912E1BF-76C2-49D5-A5AC-1CE20255C4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38" name="Straight Connector 37">
              <a:extLst>
                <a:ext uri="{FF2B5EF4-FFF2-40B4-BE49-F238E27FC236}">
                  <a16:creationId xmlns:a16="http://schemas.microsoft.com/office/drawing/2014/main" id="{84E6722B-B0C0-4A43-91F6-6E2D6E2D7F23}"/>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20000"/>
                    </a:schemeClr>
                  </a:gs>
                  <a:gs pos="100000">
                    <a:schemeClr val="tx2">
                      <a:lumMod val="50000"/>
                      <a:alpha val="2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8EAB6DA-9741-4668-8E47-957CD51511C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20000"/>
                    </a:schemeClr>
                  </a:gs>
                  <a:gs pos="100000">
                    <a:schemeClr val="tx2">
                      <a:lumMod val="50000"/>
                      <a:alpha val="2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36EC6AA-9E44-4DD2-B718-EE041114141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20000"/>
                    </a:schemeClr>
                  </a:gs>
                  <a:gs pos="100000">
                    <a:schemeClr val="tx2">
                      <a:lumMod val="50000"/>
                      <a:alpha val="2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38DE653-B3C7-49E5-A3B0-6C00B260834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20000"/>
                    </a:schemeClr>
                  </a:gs>
                  <a:gs pos="100000">
                    <a:schemeClr val="tx2">
                      <a:lumMod val="50000"/>
                      <a:alpha val="2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43" name="Rectangle 42">
            <a:extLst>
              <a:ext uri="{FF2B5EF4-FFF2-40B4-BE49-F238E27FC236}">
                <a16:creationId xmlns:a16="http://schemas.microsoft.com/office/drawing/2014/main" id="{90AE89EB-4F51-4181-9475-7E1048FB3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B78285A0-9022-40FD-B520-91444BA163D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46" name="Straight Connector 45">
              <a:extLst>
                <a:ext uri="{FF2B5EF4-FFF2-40B4-BE49-F238E27FC236}">
                  <a16:creationId xmlns:a16="http://schemas.microsoft.com/office/drawing/2014/main" id="{0E2EED1A-F137-41BB-A555-7CDFF9C334B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E1EC980-DEDC-41BF-995C-1D471C90EC34}"/>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A2F9486-DC13-4EDD-82CE-7FFC6F484647}"/>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46A2475-19E5-46B8-B7FE-C2CF42971F4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C618244B-2352-40E5-BB60-8399576D13BE}"/>
              </a:ext>
            </a:extLst>
          </p:cNvPr>
          <p:cNvSpPr>
            <a:spLocks noGrp="1"/>
          </p:cNvSpPr>
          <p:nvPr>
            <p:ph type="title"/>
          </p:nvPr>
        </p:nvSpPr>
        <p:spPr>
          <a:xfrm>
            <a:off x="629639" y="4038037"/>
            <a:ext cx="5230679" cy="2087424"/>
          </a:xfrm>
          <a:noFill/>
        </p:spPr>
        <p:txBody>
          <a:bodyPr vert="horz" lIns="91440" tIns="45720" rIns="91440" bIns="45720" rtlCol="0" anchor="t">
            <a:normAutofit/>
          </a:bodyPr>
          <a:lstStyle/>
          <a:p>
            <a:r>
              <a:rPr lang="en-US" sz="4800">
                <a:solidFill>
                  <a:schemeClr val="bg1"/>
                </a:solidFill>
              </a:rPr>
              <a:t>Mount Kenya</a:t>
            </a:r>
          </a:p>
        </p:txBody>
      </p:sp>
      <p:sp>
        <p:nvSpPr>
          <p:cNvPr id="4" name="Text Placeholder 3">
            <a:extLst>
              <a:ext uri="{FF2B5EF4-FFF2-40B4-BE49-F238E27FC236}">
                <a16:creationId xmlns:a16="http://schemas.microsoft.com/office/drawing/2014/main" id="{1DD0B1F7-B38C-4CD4-B9A3-4CE373105C98}"/>
              </a:ext>
            </a:extLst>
          </p:cNvPr>
          <p:cNvSpPr>
            <a:spLocks noGrp="1"/>
          </p:cNvSpPr>
          <p:nvPr>
            <p:ph type="body" sz="half" idx="2"/>
          </p:nvPr>
        </p:nvSpPr>
        <p:spPr/>
        <p:txBody>
          <a:bodyPr/>
          <a:lstStyle/>
          <a:p>
            <a:endParaRPr lang="en-US" dirty="0"/>
          </a:p>
        </p:txBody>
      </p:sp>
      <p:sp>
        <p:nvSpPr>
          <p:cNvPr id="3" name="TextBox 2">
            <a:extLst>
              <a:ext uri="{FF2B5EF4-FFF2-40B4-BE49-F238E27FC236}">
                <a16:creationId xmlns:a16="http://schemas.microsoft.com/office/drawing/2014/main" id="{FFE4E96E-6AC4-4217-BA9E-2D7EFD9BF8EB}"/>
              </a:ext>
            </a:extLst>
          </p:cNvPr>
          <p:cNvSpPr txBox="1"/>
          <p:nvPr/>
        </p:nvSpPr>
        <p:spPr>
          <a:xfrm>
            <a:off x="6949440" y="2057400"/>
            <a:ext cx="5103513" cy="4801314"/>
          </a:xfrm>
          <a:prstGeom prst="rect">
            <a:avLst/>
          </a:prstGeom>
          <a:noFill/>
        </p:spPr>
        <p:txBody>
          <a:bodyPr wrap="none" rtlCol="0">
            <a:spAutoFit/>
          </a:bodyPr>
          <a:lstStyle/>
          <a:p>
            <a:r>
              <a:rPr lang="en-US" dirty="0">
                <a:solidFill>
                  <a:schemeClr val="bg1"/>
                </a:solidFill>
              </a:rPr>
              <a:t>Second Largest Mountain in Africa</a:t>
            </a:r>
          </a:p>
          <a:p>
            <a:endParaRPr lang="en-US" dirty="0">
              <a:solidFill>
                <a:schemeClr val="bg1"/>
              </a:solidFill>
            </a:endParaRPr>
          </a:p>
          <a:p>
            <a:r>
              <a:rPr lang="en-US" dirty="0">
                <a:solidFill>
                  <a:schemeClr val="bg1"/>
                </a:solidFill>
              </a:rPr>
              <a:t>Dormant Volcano</a:t>
            </a:r>
          </a:p>
          <a:p>
            <a:endParaRPr lang="en-US" dirty="0">
              <a:solidFill>
                <a:schemeClr val="bg1"/>
              </a:solidFill>
            </a:endParaRPr>
          </a:p>
          <a:p>
            <a:r>
              <a:rPr lang="en-US" dirty="0">
                <a:solidFill>
                  <a:schemeClr val="bg1"/>
                </a:solidFill>
              </a:rPr>
              <a:t>Used to be taller, top has sometimes become </a:t>
            </a:r>
          </a:p>
          <a:p>
            <a:r>
              <a:rPr lang="en-US" dirty="0">
                <a:solidFill>
                  <a:schemeClr val="bg1"/>
                </a:solidFill>
              </a:rPr>
              <a:t>A glacier, causing the top to corrode with time</a:t>
            </a:r>
          </a:p>
          <a:p>
            <a:endParaRPr lang="en-US" dirty="0">
              <a:solidFill>
                <a:schemeClr val="bg1"/>
              </a:solidFill>
            </a:endParaRPr>
          </a:p>
          <a:p>
            <a:r>
              <a:rPr lang="en-US" dirty="0">
                <a:solidFill>
                  <a:schemeClr val="bg1"/>
                </a:solidFill>
              </a:rPr>
              <a:t>In spirit of becoming a free nation in 1963 from </a:t>
            </a:r>
          </a:p>
          <a:p>
            <a:r>
              <a:rPr lang="en-US" dirty="0">
                <a:solidFill>
                  <a:schemeClr val="bg1"/>
                </a:solidFill>
              </a:rPr>
              <a:t>British colonizers, Kenya’s flag mounted on peak by </a:t>
            </a:r>
          </a:p>
          <a:p>
            <a:r>
              <a:rPr lang="en-US" dirty="0" err="1">
                <a:solidFill>
                  <a:schemeClr val="bg1"/>
                </a:solidFill>
              </a:rPr>
              <a:t>Munyao</a:t>
            </a:r>
            <a:r>
              <a:rPr lang="en-US" dirty="0">
                <a:solidFill>
                  <a:schemeClr val="bg1"/>
                </a:solidFill>
              </a:rPr>
              <a:t> </a:t>
            </a:r>
            <a:r>
              <a:rPr lang="en-US" dirty="0" err="1">
                <a:solidFill>
                  <a:schemeClr val="bg1"/>
                </a:solidFill>
              </a:rPr>
              <a:t>Kisoi</a:t>
            </a:r>
            <a:r>
              <a:rPr lang="en-US" dirty="0">
                <a:solidFill>
                  <a:schemeClr val="bg1"/>
                </a:solidFill>
              </a:rPr>
              <a:t>.  </a:t>
            </a:r>
          </a:p>
          <a:p>
            <a:endParaRPr lang="en-US" dirty="0">
              <a:solidFill>
                <a:schemeClr val="bg1"/>
              </a:solidFill>
            </a:endParaRPr>
          </a:p>
          <a:p>
            <a:r>
              <a:rPr lang="en-US" dirty="0">
                <a:solidFill>
                  <a:schemeClr val="bg1"/>
                </a:solidFill>
              </a:rPr>
              <a:t>Most difficult to climb of all African mountains</a:t>
            </a:r>
          </a:p>
          <a:p>
            <a:endParaRPr lang="en-US" dirty="0">
              <a:solidFill>
                <a:schemeClr val="bg1"/>
              </a:solidFill>
            </a:endParaRPr>
          </a:p>
          <a:p>
            <a:r>
              <a:rPr lang="en-US" dirty="0">
                <a:solidFill>
                  <a:schemeClr val="bg1"/>
                </a:solidFill>
              </a:rPr>
              <a:t>Mount Kenya is so close to the equator that </a:t>
            </a:r>
          </a:p>
          <a:p>
            <a:r>
              <a:rPr lang="en-US" dirty="0">
                <a:solidFill>
                  <a:schemeClr val="bg1"/>
                </a:solidFill>
              </a:rPr>
              <a:t>The sun rises and sets at the same time (6:30) every </a:t>
            </a:r>
          </a:p>
          <a:p>
            <a:r>
              <a:rPr lang="en-US" dirty="0">
                <a:solidFill>
                  <a:schemeClr val="bg1"/>
                </a:solidFill>
              </a:rPr>
              <a:t>Single day!</a:t>
            </a:r>
          </a:p>
          <a:p>
            <a:endParaRPr lang="en-US" dirty="0">
              <a:solidFill>
                <a:schemeClr val="bg1"/>
              </a:solidFill>
            </a:endParaRPr>
          </a:p>
        </p:txBody>
      </p:sp>
    </p:spTree>
    <p:extLst>
      <p:ext uri="{BB962C8B-B14F-4D97-AF65-F5344CB8AC3E}">
        <p14:creationId xmlns:p14="http://schemas.microsoft.com/office/powerpoint/2010/main" val="34036676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7A453D2-15D8-4403-815F-291FA1634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161EA6B-09CA-445B-AB0D-8DF76FA92D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2B35F886-1102-4486-830A-34F41439CE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075420"/>
            <a:ext cx="12048729" cy="4093306"/>
            <a:chOff x="1" y="2075420"/>
            <a:chExt cx="12048729" cy="4093306"/>
          </a:xfrm>
        </p:grpSpPr>
        <p:sp>
          <p:nvSpPr>
            <p:cNvPr id="25" name="Oval 24">
              <a:extLst>
                <a:ext uri="{FF2B5EF4-FFF2-40B4-BE49-F238E27FC236}">
                  <a16:creationId xmlns:a16="http://schemas.microsoft.com/office/drawing/2014/main" id="{7DEFD1BC-7AD4-41EC-8E11-4E5E8AC541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8B0E5C8B-3874-4B3C-BAD4-9EFE85FEAC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E7DA6224-9378-452F-A53A-DD0BF19724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1DE869DF-C006-49F7-B9FF-0317F64E97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Oval 28">
              <a:extLst>
                <a:ext uri="{FF2B5EF4-FFF2-40B4-BE49-F238E27FC236}">
                  <a16:creationId xmlns:a16="http://schemas.microsoft.com/office/drawing/2014/main" id="{FD200C16-6204-4580-AB37-7E94176D04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F0DE7603-6DD0-4DB6-88FC-5402B9D4AA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21D6C52A-7B76-4AA9-BF50-F89AE332DA4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3504" y="815166"/>
            <a:ext cx="3549663" cy="2362139"/>
          </a:xfrm>
          <a:prstGeom prst="rect">
            <a:avLst/>
          </a:prstGeom>
        </p:spPr>
      </p:pic>
      <p:grpSp>
        <p:nvGrpSpPr>
          <p:cNvPr id="32" name="Group 31">
            <a:extLst>
              <a:ext uri="{FF2B5EF4-FFF2-40B4-BE49-F238E27FC236}">
                <a16:creationId xmlns:a16="http://schemas.microsoft.com/office/drawing/2014/main" id="{975C268C-D419-4123-9FAD-0E2B7F9EE79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474192" y="584794"/>
            <a:ext cx="304800" cy="429768"/>
            <a:chOff x="215328" y="-46937"/>
            <a:chExt cx="304800" cy="2773841"/>
          </a:xfrm>
        </p:grpSpPr>
        <p:cxnSp>
          <p:nvCxnSpPr>
            <p:cNvPr id="33" name="Straight Connector 32">
              <a:extLst>
                <a:ext uri="{FF2B5EF4-FFF2-40B4-BE49-F238E27FC236}">
                  <a16:creationId xmlns:a16="http://schemas.microsoft.com/office/drawing/2014/main" id="{3A7E309C-A3BD-432E-8CB5-F0B6425281E1}"/>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2153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F1F621C-4533-4835-ADE2-372F2763A07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3169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EFC8245-5168-4DAF-930D-09A7BDDA6C1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4185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192ED34-5046-4043-AEF8-2DF7C480619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520128" y="-46937"/>
              <a:ext cx="0" cy="2773841"/>
            </a:xfrm>
            <a:prstGeom prst="line">
              <a:avLst/>
            </a:prstGeom>
            <a:ln w="25400" cmpd="sng">
              <a:solidFill>
                <a:schemeClr val="bg2">
                  <a:lumMod val="60000"/>
                  <a:lumOff val="40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pic>
        <p:nvPicPr>
          <p:cNvPr id="8" name="Content Placeholder 7">
            <a:extLst>
              <a:ext uri="{FF2B5EF4-FFF2-40B4-BE49-F238E27FC236}">
                <a16:creationId xmlns:a16="http://schemas.microsoft.com/office/drawing/2014/main" id="{444FF078-E84A-4869-9B82-794AB04F717F}"/>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r="34065"/>
          <a:stretch/>
        </p:blipFill>
        <p:spPr>
          <a:xfrm>
            <a:off x="4280448" y="406043"/>
            <a:ext cx="3549663" cy="3162873"/>
          </a:xfrm>
          <a:prstGeom prst="rect">
            <a:avLst/>
          </a:prstGeom>
        </p:spPr>
      </p:pic>
      <p:sp>
        <p:nvSpPr>
          <p:cNvPr id="38" name="Rectangle 37">
            <a:extLst>
              <a:ext uri="{FF2B5EF4-FFF2-40B4-BE49-F238E27FC236}">
                <a16:creationId xmlns:a16="http://schemas.microsoft.com/office/drawing/2014/main" id="{B8114C98-A349-4111-A123-E8EAB86AB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438146" y="1042605"/>
            <a:ext cx="2796461" cy="711252"/>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670FB431-AE18-414D-92F4-1D12D199115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59539" y="317578"/>
            <a:ext cx="548640" cy="549007"/>
            <a:chOff x="7029447" y="3514725"/>
            <a:chExt cx="1285875" cy="549007"/>
          </a:xfrm>
        </p:grpSpPr>
        <p:cxnSp>
          <p:nvCxnSpPr>
            <p:cNvPr id="41" name="Straight Connector 40">
              <a:extLst>
                <a:ext uri="{FF2B5EF4-FFF2-40B4-BE49-F238E27FC236}">
                  <a16:creationId xmlns:a16="http://schemas.microsoft.com/office/drawing/2014/main" id="{24467063-D74E-4D42-8790-B9F6D69584B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1D19BAC-1681-47BC-AAF5-92FAFFF6F4CE}"/>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4347C2B-E846-452C-97AA-7E254FC1CE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0EA2B35-7959-4C2A-84AA-FF5D94FEDE9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pic>
        <p:nvPicPr>
          <p:cNvPr id="6" name="Content Placeholder 5">
            <a:extLst>
              <a:ext uri="{FF2B5EF4-FFF2-40B4-BE49-F238E27FC236}">
                <a16:creationId xmlns:a16="http://schemas.microsoft.com/office/drawing/2014/main" id="{D0B760B5-CB9E-417A-B092-ECE82D6C429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49294" y="806410"/>
            <a:ext cx="3549663" cy="2362139"/>
          </a:xfrm>
          <a:prstGeom prst="rect">
            <a:avLst/>
          </a:prstGeom>
        </p:spPr>
      </p:pic>
      <p:sp>
        <p:nvSpPr>
          <p:cNvPr id="46" name="Rectangle 45">
            <a:extLst>
              <a:ext uri="{FF2B5EF4-FFF2-40B4-BE49-F238E27FC236}">
                <a16:creationId xmlns:a16="http://schemas.microsoft.com/office/drawing/2014/main" id="{E2D3D3F2-ABBB-4453-B1C5-1BEBF7E4DD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6140785"/>
            <a:ext cx="6095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8214E4A5-A0D2-42C4-8D14-D2A7E495F0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16345" y="5940560"/>
            <a:ext cx="1285875" cy="549007"/>
            <a:chOff x="7029447" y="3514725"/>
            <a:chExt cx="1285875" cy="549007"/>
          </a:xfrm>
        </p:grpSpPr>
        <p:cxnSp>
          <p:nvCxnSpPr>
            <p:cNvPr id="49" name="Straight Connector 48">
              <a:extLst>
                <a:ext uri="{FF2B5EF4-FFF2-40B4-BE49-F238E27FC236}">
                  <a16:creationId xmlns:a16="http://schemas.microsoft.com/office/drawing/2014/main" id="{7494D7A0-6B21-41E8-A7D3-0033BBB7915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E141D7D-32B0-448E-A666-EA8703AFCF2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D87E268-6345-420F-8B97-B37ED04100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5E1622E-7FA6-4760-A2BF-A8105EBF7BB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02E0BBE4-C150-44BF-920D-6FBADEBE8FD0}"/>
              </a:ext>
            </a:extLst>
          </p:cNvPr>
          <p:cNvSpPr>
            <a:spLocks noGrp="1"/>
          </p:cNvSpPr>
          <p:nvPr>
            <p:ph type="title"/>
          </p:nvPr>
        </p:nvSpPr>
        <p:spPr>
          <a:xfrm>
            <a:off x="630936" y="4018137"/>
            <a:ext cx="4550664" cy="2129586"/>
          </a:xfrm>
          <a:noFill/>
        </p:spPr>
        <p:txBody>
          <a:bodyPr vert="horz" lIns="91440" tIns="45720" rIns="91440" bIns="45720" rtlCol="0" anchor="t">
            <a:normAutofit/>
          </a:bodyPr>
          <a:lstStyle/>
          <a:p>
            <a:r>
              <a:rPr lang="en-US" sz="4800" kern="1200" dirty="0" err="1">
                <a:solidFill>
                  <a:schemeClr val="bg1"/>
                </a:solidFill>
                <a:latin typeface="+mj-lt"/>
                <a:ea typeface="+mj-ea"/>
                <a:cs typeface="+mj-cs"/>
              </a:rPr>
              <a:t>Aberdare</a:t>
            </a:r>
            <a:r>
              <a:rPr lang="en-US" sz="4800" kern="1200" dirty="0">
                <a:solidFill>
                  <a:schemeClr val="bg1"/>
                </a:solidFill>
                <a:latin typeface="+mj-lt"/>
                <a:ea typeface="+mj-ea"/>
                <a:cs typeface="+mj-cs"/>
              </a:rPr>
              <a:t> Forest</a:t>
            </a:r>
          </a:p>
        </p:txBody>
      </p:sp>
      <p:sp>
        <p:nvSpPr>
          <p:cNvPr id="17" name="Content Placeholder 16">
            <a:extLst>
              <a:ext uri="{FF2B5EF4-FFF2-40B4-BE49-F238E27FC236}">
                <a16:creationId xmlns:a16="http://schemas.microsoft.com/office/drawing/2014/main" id="{7ECDEF6F-1A10-494B-9000-891F1271680F}"/>
              </a:ext>
            </a:extLst>
          </p:cNvPr>
          <p:cNvSpPr>
            <a:spLocks noGrp="1"/>
          </p:cNvSpPr>
          <p:nvPr>
            <p:ph sz="half" idx="1"/>
          </p:nvPr>
        </p:nvSpPr>
        <p:spPr>
          <a:xfrm>
            <a:off x="5486080" y="4018143"/>
            <a:ext cx="5994666" cy="2129599"/>
          </a:xfrm>
          <a:noFill/>
        </p:spPr>
        <p:txBody>
          <a:bodyPr vert="horz" lIns="91440" tIns="45720" rIns="91440" bIns="45720" rtlCol="0" anchor="t">
            <a:normAutofit/>
          </a:bodyPr>
          <a:lstStyle/>
          <a:p>
            <a:r>
              <a:rPr lang="en-US" sz="1800" dirty="0" err="1">
                <a:solidFill>
                  <a:schemeClr val="bg1"/>
                </a:solidFill>
              </a:rPr>
              <a:t>Karuru</a:t>
            </a:r>
            <a:r>
              <a:rPr lang="en-US" sz="1800" dirty="0">
                <a:solidFill>
                  <a:schemeClr val="bg1"/>
                </a:solidFill>
              </a:rPr>
              <a:t> waterfall, Chania Waterfalls, etc. make this beautiful forest a large attraction.  </a:t>
            </a:r>
          </a:p>
          <a:p>
            <a:r>
              <a:rPr lang="en-US" sz="1800" dirty="0">
                <a:solidFill>
                  <a:schemeClr val="bg1"/>
                </a:solidFill>
              </a:rPr>
              <a:t>Animals that can be seen:  Elephant, black Rhino, Leopard, Spotted Hyena, Olive Baboon, Black and White Colobus </a:t>
            </a:r>
            <a:r>
              <a:rPr lang="en-US" sz="1800" dirty="0" err="1">
                <a:solidFill>
                  <a:schemeClr val="bg1"/>
                </a:solidFill>
              </a:rPr>
              <a:t>Mokeys</a:t>
            </a:r>
            <a:r>
              <a:rPr lang="en-US" sz="1800" dirty="0">
                <a:solidFill>
                  <a:schemeClr val="bg1"/>
                </a:solidFill>
              </a:rPr>
              <a:t>, Sykes Monkey, Zebra, </a:t>
            </a:r>
            <a:r>
              <a:rPr lang="en-US" sz="1800" dirty="0" err="1">
                <a:solidFill>
                  <a:schemeClr val="bg1"/>
                </a:solidFill>
              </a:rPr>
              <a:t>Bushback</a:t>
            </a:r>
            <a:r>
              <a:rPr lang="en-US" sz="1800" dirty="0">
                <a:solidFill>
                  <a:schemeClr val="bg1"/>
                </a:solidFill>
              </a:rPr>
              <a:t>, etc.</a:t>
            </a:r>
          </a:p>
        </p:txBody>
      </p:sp>
    </p:spTree>
    <p:extLst>
      <p:ext uri="{BB962C8B-B14F-4D97-AF65-F5344CB8AC3E}">
        <p14:creationId xmlns:p14="http://schemas.microsoft.com/office/powerpoint/2010/main" val="725625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40A5D-CD67-40B8-8FD2-AEF9EDE03F6C}"/>
              </a:ext>
            </a:extLst>
          </p:cNvPr>
          <p:cNvSpPr>
            <a:spLocks noGrp="1"/>
          </p:cNvSpPr>
          <p:nvPr>
            <p:ph type="title"/>
          </p:nvPr>
        </p:nvSpPr>
        <p:spPr/>
        <p:txBody>
          <a:bodyPr/>
          <a:lstStyle/>
          <a:p>
            <a:r>
              <a:rPr lang="en-US" dirty="0"/>
              <a:t>Animals of Kenya</a:t>
            </a:r>
          </a:p>
        </p:txBody>
      </p:sp>
      <p:sp>
        <p:nvSpPr>
          <p:cNvPr id="3" name="Content Placeholder 2">
            <a:extLst>
              <a:ext uri="{FF2B5EF4-FFF2-40B4-BE49-F238E27FC236}">
                <a16:creationId xmlns:a16="http://schemas.microsoft.com/office/drawing/2014/main" id="{33C6490E-CEEA-4D33-91B4-AEFDCE6B6561}"/>
              </a:ext>
            </a:extLst>
          </p:cNvPr>
          <p:cNvSpPr>
            <a:spLocks noGrp="1"/>
          </p:cNvSpPr>
          <p:nvPr>
            <p:ph sz="half" idx="1"/>
          </p:nvPr>
        </p:nvSpPr>
        <p:spPr/>
        <p:txBody>
          <a:bodyPr>
            <a:normAutofit/>
          </a:bodyPr>
          <a:lstStyle/>
          <a:p>
            <a:r>
              <a:rPr lang="en-US" dirty="0"/>
              <a:t>Elephant</a:t>
            </a:r>
          </a:p>
          <a:p>
            <a:r>
              <a:rPr lang="en-US" dirty="0"/>
              <a:t>Buffalo</a:t>
            </a:r>
          </a:p>
          <a:p>
            <a:r>
              <a:rPr lang="en-US" dirty="0"/>
              <a:t>Cheetah, Leopard, Lion</a:t>
            </a:r>
          </a:p>
          <a:p>
            <a:r>
              <a:rPr lang="en-US" dirty="0"/>
              <a:t>Rhinoceros</a:t>
            </a:r>
          </a:p>
          <a:p>
            <a:r>
              <a:rPr lang="en-US" dirty="0"/>
              <a:t>Giraffe</a:t>
            </a:r>
          </a:p>
          <a:p>
            <a:r>
              <a:rPr lang="en-US" dirty="0"/>
              <a:t>Hyena</a:t>
            </a:r>
          </a:p>
          <a:p>
            <a:r>
              <a:rPr lang="en-US" dirty="0" err="1"/>
              <a:t>Babboon</a:t>
            </a:r>
            <a:r>
              <a:rPr lang="en-US" dirty="0"/>
              <a:t>, Colobus </a:t>
            </a:r>
            <a:r>
              <a:rPr lang="en-US" dirty="0" err="1"/>
              <a:t>Monket</a:t>
            </a:r>
            <a:r>
              <a:rPr lang="en-US" dirty="0"/>
              <a:t>, </a:t>
            </a:r>
          </a:p>
          <a:p>
            <a:r>
              <a:rPr lang="en-US" dirty="0"/>
              <a:t>Zebra</a:t>
            </a:r>
          </a:p>
        </p:txBody>
      </p:sp>
      <p:pic>
        <p:nvPicPr>
          <p:cNvPr id="6" name="Content Placeholder 5">
            <a:extLst>
              <a:ext uri="{FF2B5EF4-FFF2-40B4-BE49-F238E27FC236}">
                <a16:creationId xmlns:a16="http://schemas.microsoft.com/office/drawing/2014/main" id="{D4A98FDF-A564-4E4A-8BEE-A648373308EB}"/>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p:blipFill>
        <p:spPr>
          <a:xfrm>
            <a:off x="6019800" y="1922106"/>
            <a:ext cx="5181600" cy="3013787"/>
          </a:xfrm>
        </p:spPr>
      </p:pic>
      <p:sp>
        <p:nvSpPr>
          <p:cNvPr id="7" name="TextBox 6">
            <a:extLst>
              <a:ext uri="{FF2B5EF4-FFF2-40B4-BE49-F238E27FC236}">
                <a16:creationId xmlns:a16="http://schemas.microsoft.com/office/drawing/2014/main" id="{DCA08DED-B8EC-4FDA-81A9-630F7CF077F8}"/>
              </a:ext>
            </a:extLst>
          </p:cNvPr>
          <p:cNvSpPr txBox="1"/>
          <p:nvPr/>
        </p:nvSpPr>
        <p:spPr>
          <a:xfrm>
            <a:off x="8325853" y="6176963"/>
            <a:ext cx="1229311" cy="646331"/>
          </a:xfrm>
          <a:prstGeom prst="rect">
            <a:avLst/>
          </a:prstGeom>
          <a:noFill/>
        </p:spPr>
        <p:txBody>
          <a:bodyPr wrap="none" rtlCol="0">
            <a:spAutoFit/>
          </a:bodyPr>
          <a:lstStyle/>
          <a:p>
            <a:r>
              <a:rPr lang="en-US" dirty="0"/>
              <a:t>Rhinoceros</a:t>
            </a:r>
          </a:p>
          <a:p>
            <a:endParaRPr lang="en-US" dirty="0"/>
          </a:p>
        </p:txBody>
      </p:sp>
    </p:spTree>
    <p:extLst>
      <p:ext uri="{BB962C8B-B14F-4D97-AF65-F5344CB8AC3E}">
        <p14:creationId xmlns:p14="http://schemas.microsoft.com/office/powerpoint/2010/main" val="34064730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F687420-BEB4-45CD-8226-339BE553B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3D2D7F-6117-4176-BB92-2D0446637FE1}"/>
              </a:ext>
            </a:extLst>
          </p:cNvPr>
          <p:cNvSpPr>
            <a:spLocks noGrp="1"/>
          </p:cNvSpPr>
          <p:nvPr>
            <p:ph type="title"/>
          </p:nvPr>
        </p:nvSpPr>
        <p:spPr>
          <a:xfrm>
            <a:off x="645064" y="525982"/>
            <a:ext cx="4282983" cy="1200361"/>
          </a:xfrm>
        </p:spPr>
        <p:txBody>
          <a:bodyPr vert="horz" lIns="91440" tIns="45720" rIns="91440" bIns="45720" rtlCol="0" anchor="b">
            <a:normAutofit/>
          </a:bodyPr>
          <a:lstStyle/>
          <a:p>
            <a:r>
              <a:rPr lang="en-US" sz="3600"/>
              <a:t>Elephant</a:t>
            </a:r>
          </a:p>
        </p:txBody>
      </p:sp>
      <p:sp>
        <p:nvSpPr>
          <p:cNvPr id="13" name="Rectangle 1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D3E8D773-0171-4290-9100-76B2CEB76232}"/>
              </a:ext>
            </a:extLst>
          </p:cNvPr>
          <p:cNvSpPr>
            <a:spLocks noGrp="1"/>
          </p:cNvSpPr>
          <p:nvPr>
            <p:ph type="body" sz="half" idx="2"/>
          </p:nvPr>
        </p:nvSpPr>
        <p:spPr>
          <a:xfrm>
            <a:off x="645066" y="2031101"/>
            <a:ext cx="4282984" cy="3511943"/>
          </a:xfrm>
        </p:spPr>
        <p:txBody>
          <a:bodyPr vert="horz" lIns="91440" tIns="45720" rIns="91440" bIns="45720" rtlCol="0" anchor="ctr">
            <a:normAutofit/>
          </a:bodyPr>
          <a:lstStyle/>
          <a:p>
            <a:pPr indent="-228600">
              <a:buFont typeface="Arial" panose="020B0604020202020204" pitchFamily="34" charset="0"/>
              <a:buChar char="•"/>
            </a:pPr>
            <a:r>
              <a:rPr lang="en-US" sz="1400"/>
              <a:t>Largest mammal that lives on land.</a:t>
            </a:r>
          </a:p>
          <a:p>
            <a:pPr indent="-228600">
              <a:buFont typeface="Arial" panose="020B0604020202020204" pitchFamily="34" charset="0"/>
              <a:buChar char="•"/>
            </a:pPr>
            <a:r>
              <a:rPr lang="en-US" sz="1400"/>
              <a:t>(Mammal= have hair, give birth to live young, feed their babies milk)</a:t>
            </a:r>
          </a:p>
          <a:p>
            <a:pPr indent="-228600">
              <a:buFont typeface="Arial" panose="020B0604020202020204" pitchFamily="34" charset="0"/>
              <a:buChar char="•"/>
            </a:pPr>
            <a:r>
              <a:rPr lang="en-US" sz="1400"/>
              <a:t>Known for their gentle attitude and intelligence.</a:t>
            </a:r>
          </a:p>
          <a:p>
            <a:pPr indent="-228600">
              <a:buFont typeface="Arial" panose="020B0604020202020204" pitchFamily="34" charset="0"/>
              <a:buChar char="•"/>
            </a:pPr>
            <a:r>
              <a:rPr lang="en-US" sz="1400"/>
              <a:t>Trunks can grow to 6 feet long and can sense the size, shape and temperature of an object.</a:t>
            </a:r>
          </a:p>
          <a:p>
            <a:pPr indent="-228600">
              <a:buFont typeface="Arial" panose="020B0604020202020204" pitchFamily="34" charset="0"/>
              <a:buChar char="•"/>
            </a:pPr>
            <a:r>
              <a:rPr lang="en-US" sz="1400"/>
              <a:t>Use their trunks to help them lift food and suck water up to pour into their mouth.</a:t>
            </a:r>
          </a:p>
          <a:p>
            <a:pPr indent="-228600">
              <a:buFont typeface="Arial" panose="020B0604020202020204" pitchFamily="34" charset="0"/>
              <a:buChar char="•"/>
            </a:pPr>
            <a:r>
              <a:rPr lang="en-US" sz="1400"/>
              <a:t>Two typies- Asian and African.  African elephants have tusks, which help them dig for food. Only male Asian elephants have tusks.</a:t>
            </a:r>
          </a:p>
          <a:p>
            <a:pPr indent="-228600">
              <a:buFont typeface="Arial" panose="020B0604020202020204" pitchFamily="34" charset="0"/>
              <a:buChar char="•"/>
            </a:pPr>
            <a:r>
              <a:rPr lang="en-US" sz="1400"/>
              <a:t>Elephants can be 13 feet tall and weigh 15,000 pounds.</a:t>
            </a:r>
          </a:p>
          <a:p>
            <a:pPr indent="-228600">
              <a:buFont typeface="Arial" panose="020B0604020202020204" pitchFamily="34" charset="0"/>
              <a:buChar char="•"/>
            </a:pPr>
            <a:endParaRPr lang="en-US" sz="1400"/>
          </a:p>
        </p:txBody>
      </p:sp>
      <p:sp>
        <p:nvSpPr>
          <p:cNvPr id="15" name="Rectangle 14">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elephant that is standing on a branch&#10;&#10;Description automatically generated">
            <a:extLst>
              <a:ext uri="{FF2B5EF4-FFF2-40B4-BE49-F238E27FC236}">
                <a16:creationId xmlns:a16="http://schemas.microsoft.com/office/drawing/2014/main" id="{97CF8F77-D24F-4E04-9ABA-E0DDB99A9D9B}"/>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1895" r="7762" b="1"/>
          <a:stretch/>
        </p:blipFill>
        <p:spPr>
          <a:xfrm>
            <a:off x="5987738" y="650494"/>
            <a:ext cx="5628018" cy="5324142"/>
          </a:xfrm>
          <a:prstGeom prst="rect">
            <a:avLst/>
          </a:prstGeom>
        </p:spPr>
      </p:pic>
    </p:spTree>
    <p:extLst>
      <p:ext uri="{BB962C8B-B14F-4D97-AF65-F5344CB8AC3E}">
        <p14:creationId xmlns:p14="http://schemas.microsoft.com/office/powerpoint/2010/main" val="4194423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F687420-BEB4-45CD-8226-339BE553B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142060-1DA2-4665-A300-1356685F1F55}"/>
              </a:ext>
            </a:extLst>
          </p:cNvPr>
          <p:cNvSpPr>
            <a:spLocks noGrp="1"/>
          </p:cNvSpPr>
          <p:nvPr>
            <p:ph type="title"/>
          </p:nvPr>
        </p:nvSpPr>
        <p:spPr>
          <a:xfrm>
            <a:off x="645064" y="525982"/>
            <a:ext cx="4282983" cy="1200361"/>
          </a:xfrm>
        </p:spPr>
        <p:txBody>
          <a:bodyPr vert="horz" lIns="91440" tIns="45720" rIns="91440" bIns="45720" rtlCol="0" anchor="b">
            <a:normAutofit/>
          </a:bodyPr>
          <a:lstStyle/>
          <a:p>
            <a:r>
              <a:rPr lang="en-US" sz="3600"/>
              <a:t>Well Known Plants In Kenya</a:t>
            </a:r>
          </a:p>
        </p:txBody>
      </p:sp>
      <p:sp>
        <p:nvSpPr>
          <p:cNvPr id="13" name="Rectangle 1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F53A2F3D-5F2C-466E-ADFA-82C1B00CE8A9}"/>
              </a:ext>
            </a:extLst>
          </p:cNvPr>
          <p:cNvSpPr>
            <a:spLocks noGrp="1"/>
          </p:cNvSpPr>
          <p:nvPr>
            <p:ph type="body" sz="half" idx="2"/>
          </p:nvPr>
        </p:nvSpPr>
        <p:spPr>
          <a:xfrm>
            <a:off x="645066" y="2031101"/>
            <a:ext cx="4282984" cy="3511943"/>
          </a:xfrm>
        </p:spPr>
        <p:txBody>
          <a:bodyPr vert="horz" lIns="91440" tIns="45720" rIns="91440" bIns="45720" rtlCol="0" anchor="ctr">
            <a:normAutofit/>
          </a:bodyPr>
          <a:lstStyle/>
          <a:p>
            <a:pPr marL="342900" indent="-228600">
              <a:buFont typeface="Arial" panose="020B0604020202020204" pitchFamily="34" charset="0"/>
              <a:buChar char="•"/>
            </a:pPr>
            <a:r>
              <a:rPr lang="en-US" sz="1700" dirty="0"/>
              <a:t>Kenya has 6 climate zones; hot and wet, very hot and very dry, hot and dry, warm and moderate, cool and wet, cold and wet</a:t>
            </a:r>
          </a:p>
          <a:p>
            <a:pPr marL="342900" indent="-228600">
              <a:buFont typeface="Arial" panose="020B0604020202020204" pitchFamily="34" charset="0"/>
              <a:buChar char="•"/>
            </a:pPr>
            <a:r>
              <a:rPr lang="en-US" sz="1700" dirty="0"/>
              <a:t>Vast array of florals over country, some notable ones are…</a:t>
            </a:r>
          </a:p>
          <a:p>
            <a:pPr marL="800100" lvl="1" indent="-228600">
              <a:buFont typeface="Arial" panose="020B0604020202020204" pitchFamily="34" charset="0"/>
              <a:buChar char="•"/>
            </a:pPr>
            <a:r>
              <a:rPr lang="en-US" sz="1700"/>
              <a:t>Blood Lily</a:t>
            </a:r>
          </a:p>
          <a:p>
            <a:pPr marL="800100" lvl="1" indent="-228600">
              <a:buFont typeface="Arial" panose="020B0604020202020204" pitchFamily="34" charset="0"/>
              <a:buChar char="•"/>
            </a:pPr>
            <a:r>
              <a:rPr lang="en-US" sz="1700"/>
              <a:t>Agave</a:t>
            </a:r>
          </a:p>
          <a:p>
            <a:pPr marL="800100" lvl="1" indent="-228600">
              <a:buFont typeface="Arial" panose="020B0604020202020204" pitchFamily="34" charset="0"/>
              <a:buChar char="•"/>
            </a:pPr>
            <a:r>
              <a:rPr lang="en-US" sz="1700"/>
              <a:t>Aloe</a:t>
            </a:r>
          </a:p>
          <a:p>
            <a:pPr marL="800100" lvl="1" indent="-228600">
              <a:buFont typeface="Arial" panose="020B0604020202020204" pitchFamily="34" charset="0"/>
              <a:buChar char="•"/>
            </a:pPr>
            <a:r>
              <a:rPr lang="en-US" sz="1700"/>
              <a:t>Avocado</a:t>
            </a:r>
          </a:p>
          <a:p>
            <a:pPr marL="800100" lvl="1" indent="-228600">
              <a:buFont typeface="Arial" panose="020B0604020202020204" pitchFamily="34" charset="0"/>
              <a:buChar char="•"/>
            </a:pPr>
            <a:r>
              <a:rPr lang="en-US" sz="1700"/>
              <a:t>Rose Moss</a:t>
            </a:r>
          </a:p>
          <a:p>
            <a:pPr marL="1257300" lvl="2" indent="-228600">
              <a:buFont typeface="Arial" panose="020B0604020202020204" pitchFamily="34" charset="0"/>
              <a:buChar char="•"/>
            </a:pPr>
            <a:r>
              <a:rPr lang="en-US" sz="1700"/>
              <a:t>(Resource: ngkenya.com/flora/plants.html )</a:t>
            </a:r>
          </a:p>
        </p:txBody>
      </p:sp>
      <p:sp>
        <p:nvSpPr>
          <p:cNvPr id="15" name="Rectangle 14">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1CF74BE1-B02B-4F11-BF9F-18E34A815CD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9116" b="19933"/>
          <a:stretch/>
        </p:blipFill>
        <p:spPr>
          <a:xfrm>
            <a:off x="5987738" y="650494"/>
            <a:ext cx="5628018" cy="5324142"/>
          </a:xfrm>
          <a:prstGeom prst="rect">
            <a:avLst/>
          </a:prstGeom>
        </p:spPr>
      </p:pic>
      <p:sp>
        <p:nvSpPr>
          <p:cNvPr id="3" name="TextBox 2">
            <a:extLst>
              <a:ext uri="{FF2B5EF4-FFF2-40B4-BE49-F238E27FC236}">
                <a16:creationId xmlns:a16="http://schemas.microsoft.com/office/drawing/2014/main" id="{92F9C81B-16BF-4BD7-A0B7-72198E15E890}"/>
              </a:ext>
            </a:extLst>
          </p:cNvPr>
          <p:cNvSpPr txBox="1"/>
          <p:nvPr/>
        </p:nvSpPr>
        <p:spPr>
          <a:xfrm>
            <a:off x="8200724" y="6053666"/>
            <a:ext cx="1406347" cy="369332"/>
          </a:xfrm>
          <a:prstGeom prst="rect">
            <a:avLst/>
          </a:prstGeom>
          <a:noFill/>
        </p:spPr>
        <p:txBody>
          <a:bodyPr wrap="none" rtlCol="0">
            <a:spAutoFit/>
          </a:bodyPr>
          <a:lstStyle/>
          <a:p>
            <a:pPr>
              <a:spcAft>
                <a:spcPts val="600"/>
              </a:spcAft>
            </a:pPr>
            <a:r>
              <a:rPr lang="en-US" dirty="0">
                <a:solidFill>
                  <a:schemeClr val="bg1"/>
                </a:solidFill>
              </a:rPr>
              <a:t>False Banana</a:t>
            </a:r>
            <a:endParaRPr lang="en-US">
              <a:solidFill>
                <a:schemeClr val="bg1"/>
              </a:solidFill>
            </a:endParaRPr>
          </a:p>
        </p:txBody>
      </p:sp>
    </p:spTree>
    <p:extLst>
      <p:ext uri="{BB962C8B-B14F-4D97-AF65-F5344CB8AC3E}">
        <p14:creationId xmlns:p14="http://schemas.microsoft.com/office/powerpoint/2010/main" val="5720952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5E1D13B-3A3C-462E-A6FF-A3D5A3881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6">
            <a:extLst>
              <a:ext uri="{FF2B5EF4-FFF2-40B4-BE49-F238E27FC236}">
                <a16:creationId xmlns:a16="http://schemas.microsoft.com/office/drawing/2014/main" id="{B82AB0A7-5ADB-43AA-A85D-9EB9D8BC0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9421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94214E17-97F3-4B04-AAE9-03BA148AE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92875"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ectangle 8">
            <a:extLst>
              <a:ext uri="{FF2B5EF4-FFF2-40B4-BE49-F238E27FC236}">
                <a16:creationId xmlns:a16="http://schemas.microsoft.com/office/drawing/2014/main" id="{EC9D92EA-1FC7-47BC-8749-59CAF27E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 y="634080"/>
            <a:ext cx="7275530"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5742089E-80AF-411E-8ADD-8637EBD7C90E}"/>
              </a:ext>
            </a:extLst>
          </p:cNvPr>
          <p:cNvSpPr>
            <a:spLocks noGrp="1"/>
          </p:cNvSpPr>
          <p:nvPr>
            <p:ph type="title"/>
          </p:nvPr>
        </p:nvSpPr>
        <p:spPr>
          <a:xfrm>
            <a:off x="804201" y="951273"/>
            <a:ext cx="6149595" cy="1190546"/>
          </a:xfrm>
        </p:spPr>
        <p:txBody>
          <a:bodyPr vert="horz" lIns="91440" tIns="45720" rIns="91440" bIns="45720" rtlCol="0" anchor="ctr">
            <a:normAutofit/>
          </a:bodyPr>
          <a:lstStyle/>
          <a:p>
            <a:r>
              <a:rPr lang="en-US" sz="3600" dirty="0">
                <a:solidFill>
                  <a:srgbClr val="FFFFFF"/>
                </a:solidFill>
              </a:rPr>
              <a:t>Agave	</a:t>
            </a:r>
          </a:p>
        </p:txBody>
      </p:sp>
      <p:sp>
        <p:nvSpPr>
          <p:cNvPr id="4" name="Text Placeholder 3">
            <a:extLst>
              <a:ext uri="{FF2B5EF4-FFF2-40B4-BE49-F238E27FC236}">
                <a16:creationId xmlns:a16="http://schemas.microsoft.com/office/drawing/2014/main" id="{C71291C1-DD85-4988-B1C0-DBEC5C3C8CC5}"/>
              </a:ext>
            </a:extLst>
          </p:cNvPr>
          <p:cNvSpPr>
            <a:spLocks noGrp="1"/>
          </p:cNvSpPr>
          <p:nvPr>
            <p:ph type="body" sz="half" idx="2"/>
          </p:nvPr>
        </p:nvSpPr>
        <p:spPr>
          <a:xfrm>
            <a:off x="811094" y="2232591"/>
            <a:ext cx="6149595" cy="3301517"/>
          </a:xfrm>
        </p:spPr>
        <p:txBody>
          <a:bodyPr vert="horz" lIns="91440" tIns="45720" rIns="91440" bIns="45720" rtlCol="0" anchor="t">
            <a:normAutofit/>
          </a:bodyPr>
          <a:lstStyle/>
          <a:p>
            <a:pPr indent="-228600">
              <a:buFont typeface="Arial" panose="020B0604020202020204" pitchFamily="34" charset="0"/>
              <a:buChar char="•"/>
            </a:pPr>
            <a:r>
              <a:rPr lang="en-US" sz="1700" dirty="0">
                <a:solidFill>
                  <a:srgbClr val="FEFFFF"/>
                </a:solidFill>
              </a:rPr>
              <a:t>Succulent</a:t>
            </a:r>
          </a:p>
          <a:p>
            <a:pPr indent="-228600">
              <a:buFont typeface="Arial" panose="020B0604020202020204" pitchFamily="34" charset="0"/>
              <a:buChar char="•"/>
            </a:pPr>
            <a:r>
              <a:rPr lang="en-US" sz="1700" dirty="0">
                <a:solidFill>
                  <a:srgbClr val="FEFFFF"/>
                </a:solidFill>
              </a:rPr>
              <a:t>Stalks can be roasted, dried and sap can be used.  Tastes like sugarcane.  Has edible flowers.</a:t>
            </a:r>
          </a:p>
          <a:p>
            <a:pPr indent="-228600">
              <a:buFont typeface="Arial" panose="020B0604020202020204" pitchFamily="34" charset="0"/>
              <a:buChar char="•"/>
            </a:pPr>
            <a:r>
              <a:rPr lang="en-US" sz="1700" dirty="0">
                <a:solidFill>
                  <a:srgbClr val="FEFFFF"/>
                </a:solidFill>
              </a:rPr>
              <a:t>Became a popular sugar alternative.  However, still has high sucrose, meaning it isn’t as healthy as people thought.</a:t>
            </a:r>
          </a:p>
          <a:p>
            <a:pPr indent="-228600">
              <a:buFont typeface="Arial" panose="020B0604020202020204" pitchFamily="34" charset="0"/>
              <a:buChar char="•"/>
            </a:pPr>
            <a:endParaRPr lang="en-US" sz="1700" dirty="0">
              <a:solidFill>
                <a:srgbClr val="FEFFFF"/>
              </a:solidFill>
            </a:endParaRPr>
          </a:p>
        </p:txBody>
      </p:sp>
      <p:pic>
        <p:nvPicPr>
          <p:cNvPr id="6" name="Content Placeholder 5">
            <a:extLst>
              <a:ext uri="{FF2B5EF4-FFF2-40B4-BE49-F238E27FC236}">
                <a16:creationId xmlns:a16="http://schemas.microsoft.com/office/drawing/2014/main" id="{6D418115-892B-449A-9B43-1AF0175F08F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195" r="3" b="13777"/>
          <a:stretch/>
        </p:blipFill>
        <p:spPr>
          <a:xfrm>
            <a:off x="7554137" y="1353980"/>
            <a:ext cx="4637558" cy="5257799"/>
          </a:xfrm>
          <a:prstGeom prst="rect">
            <a:avLst/>
          </a:prstGeom>
        </p:spPr>
      </p:pic>
    </p:spTree>
    <p:extLst>
      <p:ext uri="{BB962C8B-B14F-4D97-AF65-F5344CB8AC3E}">
        <p14:creationId xmlns:p14="http://schemas.microsoft.com/office/powerpoint/2010/main" val="3157275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45513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B4E2C04-36B4-4EDE-A62F-E22FB6B56A37}"/>
              </a:ext>
            </a:extLst>
          </p:cNvPr>
          <p:cNvSpPr>
            <a:spLocks noGrp="1"/>
          </p:cNvSpPr>
          <p:nvPr>
            <p:ph type="title"/>
          </p:nvPr>
        </p:nvSpPr>
        <p:spPr>
          <a:xfrm>
            <a:off x="524256" y="4767072"/>
            <a:ext cx="6594189" cy="1625210"/>
          </a:xfrm>
        </p:spPr>
        <p:txBody>
          <a:bodyPr>
            <a:normAutofit/>
          </a:bodyPr>
          <a:lstStyle/>
          <a:p>
            <a:pPr algn="r"/>
            <a:r>
              <a:rPr lang="en-US">
                <a:solidFill>
                  <a:srgbClr val="FFFFFF"/>
                </a:solidFill>
              </a:rPr>
              <a:t>Main Facts</a:t>
            </a:r>
          </a:p>
        </p:txBody>
      </p:sp>
      <p:pic>
        <p:nvPicPr>
          <p:cNvPr id="5" name="Picture 4" descr="An aerial view of a city&#10;&#10;Description automatically generated">
            <a:extLst>
              <a:ext uri="{FF2B5EF4-FFF2-40B4-BE49-F238E27FC236}">
                <a16:creationId xmlns:a16="http://schemas.microsoft.com/office/drawing/2014/main" id="{6B6C7752-EF49-457E-9FF4-4C3A11C40721}"/>
              </a:ext>
            </a:extLst>
          </p:cNvPr>
          <p:cNvPicPr>
            <a:picLocks noChangeAspect="1"/>
          </p:cNvPicPr>
          <p:nvPr/>
        </p:nvPicPr>
        <p:blipFill rotWithShape="1">
          <a:blip r:embed="rId2">
            <a:extLst>
              <a:ext uri="{28A0092B-C50C-407E-A947-70E740481C1C}">
                <a14:useLocalDpi xmlns:a14="http://schemas.microsoft.com/office/drawing/2010/main" val="0"/>
              </a:ext>
            </a:extLst>
          </a:blip>
          <a:srcRect l="1881" r="990"/>
          <a:stretch/>
        </p:blipFill>
        <p:spPr>
          <a:xfrm>
            <a:off x="327547" y="321733"/>
            <a:ext cx="7058306" cy="4107392"/>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7005FB4-6FC8-45ED-910B-552846ACA16C}"/>
              </a:ext>
            </a:extLst>
          </p:cNvPr>
          <p:cNvSpPr>
            <a:spLocks noGrp="1"/>
          </p:cNvSpPr>
          <p:nvPr>
            <p:ph idx="1"/>
          </p:nvPr>
        </p:nvSpPr>
        <p:spPr>
          <a:xfrm>
            <a:off x="8029319" y="917725"/>
            <a:ext cx="3424739" cy="4852362"/>
          </a:xfrm>
        </p:spPr>
        <p:txBody>
          <a:bodyPr anchor="ctr">
            <a:normAutofit/>
          </a:bodyPr>
          <a:lstStyle/>
          <a:p>
            <a:r>
              <a:rPr lang="en-US" sz="2000" dirty="0">
                <a:solidFill>
                  <a:srgbClr val="FFFFFF"/>
                </a:solidFill>
              </a:rPr>
              <a:t>Capital: Addis Ababa</a:t>
            </a:r>
          </a:p>
          <a:p>
            <a:r>
              <a:rPr lang="en-US" sz="2000" dirty="0">
                <a:solidFill>
                  <a:srgbClr val="FFFFFF"/>
                </a:solidFill>
              </a:rPr>
              <a:t>2</a:t>
            </a:r>
            <a:r>
              <a:rPr lang="en-US" sz="2000" baseline="30000" dirty="0">
                <a:solidFill>
                  <a:srgbClr val="FFFFFF"/>
                </a:solidFill>
              </a:rPr>
              <a:t>nd</a:t>
            </a:r>
            <a:r>
              <a:rPr lang="en-US" sz="2000" dirty="0">
                <a:solidFill>
                  <a:srgbClr val="FFFFFF"/>
                </a:solidFill>
              </a:rPr>
              <a:t> most populous country in Africa</a:t>
            </a:r>
          </a:p>
          <a:p>
            <a:r>
              <a:rPr lang="en-US" sz="2000" dirty="0">
                <a:solidFill>
                  <a:srgbClr val="FFFFFF"/>
                </a:solidFill>
              </a:rPr>
              <a:t>Over 80 languages are spoken in Ethiopia</a:t>
            </a:r>
          </a:p>
          <a:p>
            <a:r>
              <a:rPr lang="en-US" sz="2000" dirty="0">
                <a:solidFill>
                  <a:srgbClr val="FFFFFF"/>
                </a:solidFill>
              </a:rPr>
              <a:t>Coffee was discovered here.</a:t>
            </a:r>
          </a:p>
          <a:p>
            <a:r>
              <a:rPr lang="en-US" sz="2000" dirty="0">
                <a:solidFill>
                  <a:srgbClr val="FFFFFF"/>
                </a:solidFill>
              </a:rPr>
              <a:t>“Ethiopia” is derived from Greek “</a:t>
            </a:r>
            <a:r>
              <a:rPr lang="en-US" sz="2000" dirty="0" err="1">
                <a:solidFill>
                  <a:srgbClr val="FFFFFF"/>
                </a:solidFill>
              </a:rPr>
              <a:t>ethio</a:t>
            </a:r>
            <a:r>
              <a:rPr lang="en-US" sz="2000" dirty="0">
                <a:solidFill>
                  <a:srgbClr val="FFFFFF"/>
                </a:solidFill>
              </a:rPr>
              <a:t>” meaning “burned” and “pia” meaning “face”.  </a:t>
            </a:r>
          </a:p>
          <a:p>
            <a:pPr marL="0" indent="0">
              <a:buNone/>
            </a:pPr>
            <a:endParaRPr lang="en-US" sz="2000" dirty="0">
              <a:solidFill>
                <a:srgbClr val="FFFFFF"/>
              </a:solidFill>
            </a:endParaRPr>
          </a:p>
        </p:txBody>
      </p:sp>
    </p:spTree>
    <p:extLst>
      <p:ext uri="{BB962C8B-B14F-4D97-AF65-F5344CB8AC3E}">
        <p14:creationId xmlns:p14="http://schemas.microsoft.com/office/powerpoint/2010/main" val="41684230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218E3-9E58-466F-9FE1-E882A35B22E2}"/>
              </a:ext>
            </a:extLst>
          </p:cNvPr>
          <p:cNvSpPr>
            <a:spLocks noGrp="1"/>
          </p:cNvSpPr>
          <p:nvPr>
            <p:ph type="title"/>
          </p:nvPr>
        </p:nvSpPr>
        <p:spPr/>
        <p:txBody>
          <a:bodyPr/>
          <a:lstStyle/>
          <a:p>
            <a:r>
              <a:rPr lang="en-US" dirty="0"/>
              <a:t>Economy</a:t>
            </a:r>
          </a:p>
        </p:txBody>
      </p:sp>
      <p:sp>
        <p:nvSpPr>
          <p:cNvPr id="3" name="Text Placeholder 2">
            <a:extLst>
              <a:ext uri="{FF2B5EF4-FFF2-40B4-BE49-F238E27FC236}">
                <a16:creationId xmlns:a16="http://schemas.microsoft.com/office/drawing/2014/main" id="{B6A4807C-6731-4713-A1E1-19E492767191}"/>
              </a:ext>
            </a:extLst>
          </p:cNvPr>
          <p:cNvSpPr>
            <a:spLocks noGrp="1"/>
          </p:cNvSpPr>
          <p:nvPr>
            <p:ph type="body" idx="1"/>
          </p:nvPr>
        </p:nvSpPr>
        <p:spPr/>
        <p:txBody>
          <a:bodyPr/>
          <a:lstStyle/>
          <a:p>
            <a:r>
              <a:rPr lang="en-US" dirty="0"/>
              <a:t>Economy</a:t>
            </a:r>
          </a:p>
        </p:txBody>
      </p:sp>
      <p:sp>
        <p:nvSpPr>
          <p:cNvPr id="4" name="Content Placeholder 3">
            <a:extLst>
              <a:ext uri="{FF2B5EF4-FFF2-40B4-BE49-F238E27FC236}">
                <a16:creationId xmlns:a16="http://schemas.microsoft.com/office/drawing/2014/main" id="{85A55DAC-7345-4F3A-9846-194ABFA3117A}"/>
              </a:ext>
            </a:extLst>
          </p:cNvPr>
          <p:cNvSpPr>
            <a:spLocks noGrp="1"/>
          </p:cNvSpPr>
          <p:nvPr>
            <p:ph sz="half" idx="2"/>
          </p:nvPr>
        </p:nvSpPr>
        <p:spPr/>
        <p:txBody>
          <a:bodyPr>
            <a:normAutofit fontScale="92500" lnSpcReduction="10000"/>
          </a:bodyPr>
          <a:lstStyle/>
          <a:p>
            <a:r>
              <a:rPr lang="en-US" dirty="0"/>
              <a:t>Agriculture, including millet, sweet potatoes, bananas, oranges, mangoes.  </a:t>
            </a:r>
          </a:p>
          <a:p>
            <a:r>
              <a:rPr lang="en-US" dirty="0"/>
              <a:t>Cash crops are tea and coffee.  </a:t>
            </a:r>
          </a:p>
          <a:p>
            <a:r>
              <a:rPr lang="en-US" dirty="0"/>
              <a:t>Kenya’s economy has struggled with political unrest and fear from travelers.  </a:t>
            </a:r>
          </a:p>
          <a:p>
            <a:r>
              <a:rPr lang="en-US" dirty="0"/>
              <a:t>Primary imports are petroleum, iron and steal.  Exports are tea, coffee, horticultural products </a:t>
            </a:r>
          </a:p>
        </p:txBody>
      </p:sp>
      <p:sp>
        <p:nvSpPr>
          <p:cNvPr id="5" name="Text Placeholder 4">
            <a:extLst>
              <a:ext uri="{FF2B5EF4-FFF2-40B4-BE49-F238E27FC236}">
                <a16:creationId xmlns:a16="http://schemas.microsoft.com/office/drawing/2014/main" id="{F9F9386E-5359-481D-8733-F30C38B7EDE6}"/>
              </a:ext>
            </a:extLst>
          </p:cNvPr>
          <p:cNvSpPr>
            <a:spLocks noGrp="1"/>
          </p:cNvSpPr>
          <p:nvPr>
            <p:ph type="body" sz="quarter" idx="3"/>
          </p:nvPr>
        </p:nvSpPr>
        <p:spPr/>
        <p:txBody>
          <a:bodyPr/>
          <a:lstStyle/>
          <a:p>
            <a:r>
              <a:rPr lang="en-US" dirty="0"/>
              <a:t>Social Classes</a:t>
            </a:r>
          </a:p>
        </p:txBody>
      </p:sp>
      <p:sp>
        <p:nvSpPr>
          <p:cNvPr id="6" name="Content Placeholder 5">
            <a:extLst>
              <a:ext uri="{FF2B5EF4-FFF2-40B4-BE49-F238E27FC236}">
                <a16:creationId xmlns:a16="http://schemas.microsoft.com/office/drawing/2014/main" id="{732A0347-C6A0-4630-B20F-C75F4AB8A389}"/>
              </a:ext>
            </a:extLst>
          </p:cNvPr>
          <p:cNvSpPr>
            <a:spLocks noGrp="1"/>
          </p:cNvSpPr>
          <p:nvPr>
            <p:ph sz="quarter" idx="4"/>
          </p:nvPr>
        </p:nvSpPr>
        <p:spPr/>
        <p:txBody>
          <a:bodyPr>
            <a:normAutofit fontScale="92500" lnSpcReduction="10000"/>
          </a:bodyPr>
          <a:lstStyle/>
          <a:p>
            <a:r>
              <a:rPr lang="en-US" dirty="0"/>
              <a:t>Most of Kenya is in poverty.  Most of the </a:t>
            </a:r>
            <a:r>
              <a:rPr lang="en-US" dirty="0" err="1"/>
              <a:t>wealthies</a:t>
            </a:r>
            <a:r>
              <a:rPr lang="en-US" dirty="0"/>
              <a:t> people are </a:t>
            </a:r>
            <a:r>
              <a:rPr lang="en-US" dirty="0" err="1"/>
              <a:t>Kikuyo</a:t>
            </a:r>
            <a:r>
              <a:rPr lang="en-US" dirty="0"/>
              <a:t>, followed by the Luo peoples.  Kenyans with higher social class tend to live a more westernized life than those in lower classes.  </a:t>
            </a:r>
          </a:p>
          <a:p>
            <a:endParaRPr lang="en-US" dirty="0"/>
          </a:p>
        </p:txBody>
      </p:sp>
    </p:spTree>
    <p:extLst>
      <p:ext uri="{BB962C8B-B14F-4D97-AF65-F5344CB8AC3E}">
        <p14:creationId xmlns:p14="http://schemas.microsoft.com/office/powerpoint/2010/main" val="3807858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4A5E02-1A8F-461A-8269-FC14E641B216}"/>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dirty="0"/>
              <a:t>History</a:t>
            </a:r>
          </a:p>
        </p:txBody>
      </p:sp>
      <p:grpSp>
        <p:nvGrpSpPr>
          <p:cNvPr id="28" name="Group 27">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29" name="Rectangle 28">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31">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7B04416-582E-41D8-95FA-DD37691A1340}"/>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dirty="0"/>
              <a:t>Before 900 AD, Islamic settlers and Bantu speaking people (Kenya, Tanzania, etc.) called the “Swahili” people</a:t>
            </a:r>
          </a:p>
          <a:p>
            <a:r>
              <a:rPr lang="en-US" sz="2000" dirty="0"/>
              <a:t>IN 1948, the Portuguese starting arriving and take over Mombasa.  They created Fort Jesus in Mombasa almost 100 years later.  </a:t>
            </a:r>
          </a:p>
          <a:p>
            <a:r>
              <a:rPr lang="en-US" sz="2000" dirty="0"/>
              <a:t>1699 Omani Arabs defeat Portuguese and rule Kenya</a:t>
            </a:r>
          </a:p>
          <a:p>
            <a:endParaRPr lang="en-US" sz="2000" dirty="0"/>
          </a:p>
        </p:txBody>
      </p:sp>
      <p:sp>
        <p:nvSpPr>
          <p:cNvPr id="34" name="Rectangle 33">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418A3604-618E-43C8-BA1A-3037978EDBF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20399" r="2" b="7261"/>
          <a:stretch/>
        </p:blipFill>
        <p:spPr>
          <a:xfrm>
            <a:off x="5977788" y="799352"/>
            <a:ext cx="5425410" cy="5259296"/>
          </a:xfrm>
          <a:prstGeom prst="rect">
            <a:avLst/>
          </a:prstGeom>
        </p:spPr>
      </p:pic>
    </p:spTree>
    <p:extLst>
      <p:ext uri="{BB962C8B-B14F-4D97-AF65-F5344CB8AC3E}">
        <p14:creationId xmlns:p14="http://schemas.microsoft.com/office/powerpoint/2010/main" val="36361169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710" y="635715"/>
            <a:ext cx="11142208" cy="2482136"/>
            <a:chOff x="409710" y="635715"/>
            <a:chExt cx="11142208" cy="2482136"/>
          </a:xfrm>
        </p:grpSpPr>
        <p:sp>
          <p:nvSpPr>
            <p:cNvPr id="13"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260AAFA0-4B6A-4AE6-A1CC-E114D53CB123}"/>
              </a:ext>
            </a:extLst>
          </p:cNvPr>
          <p:cNvSpPr>
            <a:spLocks noGrp="1"/>
          </p:cNvSpPr>
          <p:nvPr>
            <p:ph type="title"/>
          </p:nvPr>
        </p:nvSpPr>
        <p:spPr>
          <a:xfrm>
            <a:off x="1047280" y="759805"/>
            <a:ext cx="10306520" cy="1325563"/>
          </a:xfrm>
        </p:spPr>
        <p:txBody>
          <a:bodyPr>
            <a:normAutofit/>
          </a:bodyPr>
          <a:lstStyle/>
          <a:p>
            <a:r>
              <a:rPr lang="en-US" sz="4000">
                <a:solidFill>
                  <a:srgbClr val="FFFFFF"/>
                </a:solidFill>
              </a:rPr>
              <a:t>Fort Jesus Mombasa</a:t>
            </a:r>
          </a:p>
        </p:txBody>
      </p:sp>
      <p:sp>
        <p:nvSpPr>
          <p:cNvPr id="3" name="Content Placeholder 2">
            <a:extLst>
              <a:ext uri="{FF2B5EF4-FFF2-40B4-BE49-F238E27FC236}">
                <a16:creationId xmlns:a16="http://schemas.microsoft.com/office/drawing/2014/main" id="{668DF1E0-EDF7-4F00-90FF-EBB97897D08C}"/>
              </a:ext>
            </a:extLst>
          </p:cNvPr>
          <p:cNvSpPr>
            <a:spLocks noGrp="1"/>
          </p:cNvSpPr>
          <p:nvPr>
            <p:ph idx="1"/>
          </p:nvPr>
        </p:nvSpPr>
        <p:spPr>
          <a:xfrm>
            <a:off x="1424904" y="2494450"/>
            <a:ext cx="4053545" cy="3563159"/>
          </a:xfrm>
        </p:spPr>
        <p:txBody>
          <a:bodyPr>
            <a:normAutofit/>
          </a:bodyPr>
          <a:lstStyle/>
          <a:p>
            <a:r>
              <a:rPr lang="en-US" sz="1500" dirty="0"/>
              <a:t>On Island Mombasa</a:t>
            </a:r>
          </a:p>
          <a:p>
            <a:r>
              <a:rPr lang="en-US" sz="1500" dirty="0"/>
              <a:t>Created by Italian architect, ordered by King Philip I of Portugal.  Eastern cost of Africa was known as Swahili coast and was important to Indian Ocean Trade (merchant ships would deliver goods and exchange them for the exotic goods of Africa.  Eventually, the slave trade as well). </a:t>
            </a:r>
          </a:p>
          <a:p>
            <a:r>
              <a:rPr lang="en-US" sz="1500" dirty="0"/>
              <a:t>Fort Jesus was the first successful fort to protect a Western power in trade. </a:t>
            </a:r>
          </a:p>
          <a:p>
            <a:r>
              <a:rPr lang="en-US" sz="1500" dirty="0"/>
              <a:t>Became a national park in 1958 but in 2011 became a World Heritage Site by UNESCO (United Nations Educational, Scientific and Cultural Organization)</a:t>
            </a:r>
          </a:p>
        </p:txBody>
      </p:sp>
      <p:pic>
        <p:nvPicPr>
          <p:cNvPr id="5" name="Picture 4" descr="A stone castle next to a brick building&#10;&#10;Description automatically generated">
            <a:extLst>
              <a:ext uri="{FF2B5EF4-FFF2-40B4-BE49-F238E27FC236}">
                <a16:creationId xmlns:a16="http://schemas.microsoft.com/office/drawing/2014/main" id="{95876BF3-84EB-41E2-8336-4D55A4E3ADB6}"/>
              </a:ext>
            </a:extLst>
          </p:cNvPr>
          <p:cNvPicPr>
            <a:picLocks noChangeAspect="1"/>
          </p:cNvPicPr>
          <p:nvPr/>
        </p:nvPicPr>
        <p:blipFill rotWithShape="1">
          <a:blip r:embed="rId2">
            <a:extLst>
              <a:ext uri="{28A0092B-C50C-407E-A947-70E740481C1C}">
                <a14:useLocalDpi xmlns:a14="http://schemas.microsoft.com/office/drawing/2010/main" val="0"/>
              </a:ext>
            </a:extLst>
          </a:blip>
          <a:srcRect t="1067"/>
          <a:stretch/>
        </p:blipFill>
        <p:spPr>
          <a:xfrm>
            <a:off x="6098892" y="2492376"/>
            <a:ext cx="4802404" cy="3563372"/>
          </a:xfrm>
          <a:prstGeom prst="rect">
            <a:avLst/>
          </a:prstGeom>
        </p:spPr>
      </p:pic>
    </p:spTree>
    <p:extLst>
      <p:ext uri="{BB962C8B-B14F-4D97-AF65-F5344CB8AC3E}">
        <p14:creationId xmlns:p14="http://schemas.microsoft.com/office/powerpoint/2010/main" val="21974038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FD62B-1E6F-4C2F-B2C7-1532D47B7E84}"/>
              </a:ext>
            </a:extLst>
          </p:cNvPr>
          <p:cNvSpPr>
            <a:spLocks noGrp="1"/>
          </p:cNvSpPr>
          <p:nvPr>
            <p:ph type="title"/>
          </p:nvPr>
        </p:nvSpPr>
        <p:spPr/>
        <p:txBody>
          <a:bodyPr/>
          <a:lstStyle/>
          <a:p>
            <a:r>
              <a:rPr lang="en-US" dirty="0" err="1"/>
              <a:t>Seyyid</a:t>
            </a:r>
            <a:r>
              <a:rPr lang="en-US" dirty="0"/>
              <a:t> Said, Beginning of Slave Trade</a:t>
            </a:r>
          </a:p>
        </p:txBody>
      </p:sp>
      <p:sp>
        <p:nvSpPr>
          <p:cNvPr id="3" name="Text Placeholder 2">
            <a:extLst>
              <a:ext uri="{FF2B5EF4-FFF2-40B4-BE49-F238E27FC236}">
                <a16:creationId xmlns:a16="http://schemas.microsoft.com/office/drawing/2014/main" id="{1C0E3CF2-6947-4DF8-8A14-CEBABF1716E5}"/>
              </a:ext>
            </a:extLst>
          </p:cNvPr>
          <p:cNvSpPr>
            <a:spLocks noGrp="1"/>
          </p:cNvSpPr>
          <p:nvPr>
            <p:ph type="body" idx="1"/>
          </p:nvPr>
        </p:nvSpPr>
        <p:spPr/>
        <p:txBody>
          <a:bodyPr>
            <a:normAutofit lnSpcReduction="10000"/>
          </a:bodyPr>
          <a:lstStyle/>
          <a:p>
            <a:r>
              <a:rPr lang="en-US" dirty="0"/>
              <a:t>Sultan (leader) 1830-1880	 </a:t>
            </a:r>
          </a:p>
        </p:txBody>
      </p:sp>
      <p:sp>
        <p:nvSpPr>
          <p:cNvPr id="4" name="Content Placeholder 3">
            <a:extLst>
              <a:ext uri="{FF2B5EF4-FFF2-40B4-BE49-F238E27FC236}">
                <a16:creationId xmlns:a16="http://schemas.microsoft.com/office/drawing/2014/main" id="{2BDAFF64-67EC-4D9D-8749-078D56C96276}"/>
              </a:ext>
            </a:extLst>
          </p:cNvPr>
          <p:cNvSpPr>
            <a:spLocks noGrp="1"/>
          </p:cNvSpPr>
          <p:nvPr>
            <p:ph sz="half" idx="2"/>
          </p:nvPr>
        </p:nvSpPr>
        <p:spPr/>
        <p:txBody>
          <a:bodyPr>
            <a:normAutofit fontScale="55000" lnSpcReduction="20000"/>
          </a:bodyPr>
          <a:lstStyle/>
          <a:p>
            <a:r>
              <a:rPr lang="en-US" dirty="0"/>
              <a:t>Initiated clove trade, a meat preservative before refrigeration.  This grew quickly and he wanted a cheap labor force… slavery.</a:t>
            </a:r>
          </a:p>
          <a:p>
            <a:r>
              <a:rPr lang="en-US" dirty="0"/>
              <a:t>Was originally an Arabian leader in Oman, however, in 1840 he relocated to become an East African ruler with possessions in Arabia.</a:t>
            </a:r>
          </a:p>
          <a:p>
            <a:r>
              <a:rPr lang="en-US" dirty="0"/>
              <a:t>Indians, long active in the Indian Ocean trade business, were attracted to the high returns on labor investments, so started giving loans to countries and businessmen looking to purchase slaves in Zanzibar (Kenya’s capital)</a:t>
            </a:r>
          </a:p>
          <a:p>
            <a:r>
              <a:rPr lang="en-US" dirty="0"/>
              <a:t>Definition of Arab– Semitic (originating in southwestern Asia) people from Arabian Peninsula, Middle East and North Africa</a:t>
            </a:r>
          </a:p>
          <a:p>
            <a:r>
              <a:rPr lang="en-US" dirty="0"/>
              <a:t>Omani Arabs were Arabian people from Oman.  When they took over Kenya, their leader was Kenya’s leader, which is why </a:t>
            </a:r>
            <a:r>
              <a:rPr lang="en-US" dirty="0" err="1"/>
              <a:t>Seyyid</a:t>
            </a:r>
            <a:r>
              <a:rPr lang="en-US" dirty="0"/>
              <a:t> Said was Kenya’s Sultan.</a:t>
            </a:r>
          </a:p>
          <a:p>
            <a:r>
              <a:rPr lang="en-US" dirty="0"/>
              <a:t>Arabs were relied on by Europeans for the Indian Ocean trades.</a:t>
            </a:r>
          </a:p>
          <a:p>
            <a:endParaRPr lang="en-US" dirty="0"/>
          </a:p>
        </p:txBody>
      </p:sp>
      <p:sp>
        <p:nvSpPr>
          <p:cNvPr id="5" name="Text Placeholder 4">
            <a:extLst>
              <a:ext uri="{FF2B5EF4-FFF2-40B4-BE49-F238E27FC236}">
                <a16:creationId xmlns:a16="http://schemas.microsoft.com/office/drawing/2014/main" id="{737720B9-4408-4D96-A749-B1B09FF53234}"/>
              </a:ext>
            </a:extLst>
          </p:cNvPr>
          <p:cNvSpPr>
            <a:spLocks noGrp="1"/>
          </p:cNvSpPr>
          <p:nvPr>
            <p:ph type="body" sz="quarter" idx="3"/>
          </p:nvPr>
        </p:nvSpPr>
        <p:spPr/>
        <p:txBody>
          <a:bodyPr>
            <a:normAutofit lnSpcReduction="10000"/>
          </a:bodyPr>
          <a:lstStyle/>
          <a:p>
            <a:r>
              <a:rPr lang="en-US" dirty="0" err="1"/>
              <a:t>Seyyid</a:t>
            </a:r>
            <a:r>
              <a:rPr lang="en-US" dirty="0"/>
              <a:t> was a businessman</a:t>
            </a:r>
          </a:p>
          <a:p>
            <a:r>
              <a:rPr lang="en-US" dirty="0"/>
              <a:t>More than a leader.</a:t>
            </a:r>
          </a:p>
        </p:txBody>
      </p:sp>
      <p:pic>
        <p:nvPicPr>
          <p:cNvPr id="9" name="Content Placeholder 8" descr="A picture containing text, map&#10;&#10;Description automatically generated">
            <a:extLst>
              <a:ext uri="{FF2B5EF4-FFF2-40B4-BE49-F238E27FC236}">
                <a16:creationId xmlns:a16="http://schemas.microsoft.com/office/drawing/2014/main" id="{9D2E8BA3-899D-4991-A5C9-13864C5815A1}"/>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172200" y="2730214"/>
            <a:ext cx="5183188" cy="3234309"/>
          </a:xfrm>
        </p:spPr>
      </p:pic>
      <p:pic>
        <p:nvPicPr>
          <p:cNvPr id="8" name="Picture 7">
            <a:extLst>
              <a:ext uri="{FF2B5EF4-FFF2-40B4-BE49-F238E27FC236}">
                <a16:creationId xmlns:a16="http://schemas.microsoft.com/office/drawing/2014/main" id="{967D6CD6-3BBE-4F56-B6FF-4440894DE7F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755204" y="292854"/>
            <a:ext cx="2209433" cy="2594563"/>
          </a:xfrm>
          <a:prstGeom prst="rect">
            <a:avLst/>
          </a:prstGeom>
        </p:spPr>
      </p:pic>
    </p:spTree>
    <p:extLst>
      <p:ext uri="{BB962C8B-B14F-4D97-AF65-F5344CB8AC3E}">
        <p14:creationId xmlns:p14="http://schemas.microsoft.com/office/powerpoint/2010/main" val="37798871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EB18F-5770-554F-29E3-85F1A0117030}"/>
              </a:ext>
            </a:extLst>
          </p:cNvPr>
          <p:cNvSpPr>
            <a:spLocks noGrp="1"/>
          </p:cNvSpPr>
          <p:nvPr>
            <p:ph type="title"/>
          </p:nvPr>
        </p:nvSpPr>
        <p:spPr/>
        <p:txBody>
          <a:bodyPr/>
          <a:lstStyle/>
          <a:p>
            <a:r>
              <a:rPr lang="en-US" dirty="0"/>
              <a:t>The British</a:t>
            </a:r>
          </a:p>
        </p:txBody>
      </p:sp>
      <p:sp>
        <p:nvSpPr>
          <p:cNvPr id="3" name="Content Placeholder 2">
            <a:extLst>
              <a:ext uri="{FF2B5EF4-FFF2-40B4-BE49-F238E27FC236}">
                <a16:creationId xmlns:a16="http://schemas.microsoft.com/office/drawing/2014/main" id="{6DD857C5-21E7-4B50-616C-F531A4718ED3}"/>
              </a:ext>
            </a:extLst>
          </p:cNvPr>
          <p:cNvSpPr>
            <a:spLocks noGrp="1"/>
          </p:cNvSpPr>
          <p:nvPr>
            <p:ph sz="half" idx="1"/>
          </p:nvPr>
        </p:nvSpPr>
        <p:spPr/>
        <p:txBody>
          <a:bodyPr>
            <a:normAutofit lnSpcReduction="10000"/>
          </a:bodyPr>
          <a:lstStyle/>
          <a:p>
            <a:r>
              <a:rPr lang="en-US" dirty="0"/>
              <a:t>After the Portuguese, the British would arrive.  They created the East African Protectorate in 1895 and began to settle in the area.  In 1920, it became an official British colony.  </a:t>
            </a:r>
          </a:p>
          <a:p>
            <a:r>
              <a:rPr lang="en-US" dirty="0"/>
              <a:t>In 1952, the rebels, Mau </a:t>
            </a:r>
            <a:r>
              <a:rPr lang="en-US" dirty="0" err="1"/>
              <a:t>Mau</a:t>
            </a:r>
            <a:r>
              <a:rPr lang="en-US" dirty="0"/>
              <a:t>, began to fight for freedom.  Their efforts led to independence in 1963 and Jomo Kenyatta was the first president.</a:t>
            </a:r>
          </a:p>
        </p:txBody>
      </p:sp>
      <p:sp>
        <p:nvSpPr>
          <p:cNvPr id="4" name="Content Placeholder 3">
            <a:extLst>
              <a:ext uri="{FF2B5EF4-FFF2-40B4-BE49-F238E27FC236}">
                <a16:creationId xmlns:a16="http://schemas.microsoft.com/office/drawing/2014/main" id="{7462CE27-A64A-ED76-E422-3E99A30D2156}"/>
              </a:ext>
            </a:extLst>
          </p:cNvPr>
          <p:cNvSpPr>
            <a:spLocks noGrp="1"/>
          </p:cNvSpPr>
          <p:nvPr>
            <p:ph sz="half" idx="2"/>
          </p:nvPr>
        </p:nvSpPr>
        <p:spPr/>
        <p:txBody>
          <a:bodyPr>
            <a:normAutofit lnSpcReduction="10000"/>
          </a:bodyPr>
          <a:lstStyle/>
          <a:p>
            <a:endParaRPr lang="en-US"/>
          </a:p>
        </p:txBody>
      </p:sp>
    </p:spTree>
    <p:extLst>
      <p:ext uri="{BB962C8B-B14F-4D97-AF65-F5344CB8AC3E}">
        <p14:creationId xmlns:p14="http://schemas.microsoft.com/office/powerpoint/2010/main" val="31703873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0">
            <a:extLst>
              <a:ext uri="{FF2B5EF4-FFF2-40B4-BE49-F238E27FC236}">
                <a16:creationId xmlns:a16="http://schemas.microsoft.com/office/drawing/2014/main" id="{FD25506F-F092-4BA1-AF55-918C50933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53DDC01D-1457-421B-91B7-A37911A142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133600" y="685800"/>
            <a:ext cx="10058400" cy="5486400"/>
          </a:xfrm>
          <a:prstGeom prst="rect">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pic>
        <p:nvPicPr>
          <p:cNvPr id="21" name="Graphic 14">
            <a:extLst>
              <a:ext uri="{FF2B5EF4-FFF2-40B4-BE49-F238E27FC236}">
                <a16:creationId xmlns:a16="http://schemas.microsoft.com/office/drawing/2014/main" id="{62D6955C-623F-4E24-BDCB-C554684CBFD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5400000">
            <a:off x="3402303" y="-2670815"/>
            <a:ext cx="5475723" cy="12188952"/>
          </a:xfrm>
          <a:prstGeom prst="rect">
            <a:avLst/>
          </a:prstGeom>
        </p:spPr>
      </p:pic>
      <p:sp>
        <p:nvSpPr>
          <p:cNvPr id="2" name="Title 1">
            <a:extLst>
              <a:ext uri="{FF2B5EF4-FFF2-40B4-BE49-F238E27FC236}">
                <a16:creationId xmlns:a16="http://schemas.microsoft.com/office/drawing/2014/main" id="{689F78BC-0D9D-4896-BF0D-B184E8C42BB9}"/>
              </a:ext>
            </a:extLst>
          </p:cNvPr>
          <p:cNvSpPr>
            <a:spLocks noGrp="1"/>
          </p:cNvSpPr>
          <p:nvPr>
            <p:ph type="title"/>
          </p:nvPr>
        </p:nvSpPr>
        <p:spPr>
          <a:xfrm>
            <a:off x="1463040" y="685800"/>
            <a:ext cx="4882896" cy="2252306"/>
          </a:xfrm>
        </p:spPr>
        <p:txBody>
          <a:bodyPr vert="horz" lIns="91440" tIns="45720" rIns="91440" bIns="45720" rtlCol="0" anchor="t">
            <a:normAutofit/>
          </a:bodyPr>
          <a:lstStyle/>
          <a:p>
            <a:r>
              <a:rPr lang="en-US" sz="5000"/>
              <a:t>Wangari Maathia</a:t>
            </a:r>
          </a:p>
        </p:txBody>
      </p:sp>
      <p:sp>
        <p:nvSpPr>
          <p:cNvPr id="17" name="Rectangle 16">
            <a:extLst>
              <a:ext uri="{FF2B5EF4-FFF2-40B4-BE49-F238E27FC236}">
                <a16:creationId xmlns:a16="http://schemas.microsoft.com/office/drawing/2014/main" id="{FB154F73-29A0-4CF8-939B-DD0DDA2295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9764" y="685797"/>
            <a:ext cx="118872" cy="1550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7EE35B18-A422-4AED-A239-9DD0CB7ED224}"/>
              </a:ext>
            </a:extLst>
          </p:cNvPr>
          <p:cNvSpPr>
            <a:spLocks noGrp="1"/>
          </p:cNvSpPr>
          <p:nvPr>
            <p:ph type="body" sz="half" idx="2"/>
          </p:nvPr>
        </p:nvSpPr>
        <p:spPr>
          <a:xfrm>
            <a:off x="1463039" y="3133724"/>
            <a:ext cx="4882896" cy="2746621"/>
          </a:xfrm>
        </p:spPr>
        <p:txBody>
          <a:bodyPr vert="horz" lIns="91440" tIns="45720" rIns="91440" bIns="45720" rtlCol="0">
            <a:normAutofit/>
          </a:bodyPr>
          <a:lstStyle/>
          <a:p>
            <a:pPr indent="-228600">
              <a:buFont typeface="Arial" panose="020B0604020202020204" pitchFamily="34" charset="0"/>
              <a:buChar char="•"/>
            </a:pPr>
            <a:r>
              <a:rPr lang="en-US" sz="1500" dirty="0"/>
              <a:t>“We cannot tire or give up.  We owe it to the present and future generations of all species to rise up and walk!”</a:t>
            </a:r>
          </a:p>
          <a:p>
            <a:pPr indent="-228600">
              <a:buFont typeface="Arial" panose="020B0604020202020204" pitchFamily="34" charset="0"/>
              <a:buChar char="•"/>
            </a:pPr>
            <a:r>
              <a:rPr lang="en-US" sz="1500" dirty="0"/>
              <a:t>Founder of the Green Belt Movement (organization provides jobs to women through tree planting in Kenya)</a:t>
            </a:r>
          </a:p>
          <a:p>
            <a:pPr indent="-228600">
              <a:buFont typeface="Arial" panose="020B0604020202020204" pitchFamily="34" charset="0"/>
              <a:buChar char="•"/>
            </a:pPr>
            <a:r>
              <a:rPr lang="en-US" sz="1500" dirty="0"/>
              <a:t>First woman from Eastern Africa to get a doctorate degree.  </a:t>
            </a:r>
          </a:p>
          <a:p>
            <a:pPr indent="-228600">
              <a:buFont typeface="Arial" panose="020B0604020202020204" pitchFamily="34" charset="0"/>
              <a:buChar char="•"/>
            </a:pPr>
            <a:r>
              <a:rPr lang="en-US" sz="1500" dirty="0"/>
              <a:t>Won the Nobel Peace Prize for her “fight to promote ecologically viable social, economic and cultural development in Kenya and in Africa”.</a:t>
            </a:r>
          </a:p>
          <a:p>
            <a:pPr indent="-228600">
              <a:buFont typeface="Arial" panose="020B0604020202020204" pitchFamily="34" charset="0"/>
              <a:buChar char="•"/>
            </a:pPr>
            <a:r>
              <a:rPr lang="en-US" sz="1500" dirty="0"/>
              <a:t>Is a human rights and woman rights activist. </a:t>
            </a:r>
          </a:p>
        </p:txBody>
      </p:sp>
      <p:pic>
        <p:nvPicPr>
          <p:cNvPr id="6" name="Picture Placeholder 5" descr="A picture containing man, table, holding, old&#10;&#10;Description automatically generated">
            <a:extLst>
              <a:ext uri="{FF2B5EF4-FFF2-40B4-BE49-F238E27FC236}">
                <a16:creationId xmlns:a16="http://schemas.microsoft.com/office/drawing/2014/main" id="{FB0CEBB3-2F58-4EE8-BB71-E768E93AA110}"/>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t="1354" r="1" b="18230"/>
          <a:stretch/>
        </p:blipFill>
        <p:spPr>
          <a:xfrm>
            <a:off x="6581556" y="866556"/>
            <a:ext cx="5124887" cy="5124887"/>
          </a:xfrm>
          <a:prstGeom prst="rect">
            <a:avLst/>
          </a:prstGeom>
        </p:spPr>
      </p:pic>
      <p:sp>
        <p:nvSpPr>
          <p:cNvPr id="19" name="Rectangle 18">
            <a:extLst>
              <a:ext uri="{FF2B5EF4-FFF2-40B4-BE49-F238E27FC236}">
                <a16:creationId xmlns:a16="http://schemas.microsoft.com/office/drawing/2014/main" id="{9B0011D9-F7F7-406C-9DF8-6E5D0404D6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73128" y="6172201"/>
            <a:ext cx="118872"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962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BA08428-AA77-479F-83BF-714C8F8538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CD1EA40-7116-4FCB-9369-70F29FAA91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83" y="1"/>
            <a:ext cx="12199883" cy="32339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A2BEDE-6CDD-4952-A1C8-D4AEFE109740}"/>
              </a:ext>
            </a:extLst>
          </p:cNvPr>
          <p:cNvSpPr>
            <a:spLocks noGrp="1"/>
          </p:cNvSpPr>
          <p:nvPr>
            <p:ph type="title"/>
          </p:nvPr>
        </p:nvSpPr>
        <p:spPr>
          <a:xfrm>
            <a:off x="1166648" y="721805"/>
            <a:ext cx="5083681" cy="2147520"/>
          </a:xfrm>
        </p:spPr>
        <p:txBody>
          <a:bodyPr vert="horz" lIns="91440" tIns="45720" rIns="91440" bIns="45720" rtlCol="0" anchor="ctr">
            <a:normAutofit/>
          </a:bodyPr>
          <a:lstStyle/>
          <a:p>
            <a:r>
              <a:rPr lang="en-US" sz="4200" kern="1200">
                <a:solidFill>
                  <a:schemeClr val="tx1"/>
                </a:solidFill>
                <a:latin typeface="+mj-lt"/>
                <a:ea typeface="+mj-ea"/>
                <a:cs typeface="+mj-cs"/>
              </a:rPr>
              <a:t>Dabaab Refugee Camp	</a:t>
            </a:r>
          </a:p>
        </p:txBody>
      </p:sp>
      <p:sp>
        <p:nvSpPr>
          <p:cNvPr id="17" name="Rectangle 16">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F2C9D811-52F9-4605-AA6B-959FA39FCA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7763256" y="73152"/>
            <a:chExt cx="1178966" cy="232963"/>
          </a:xfrm>
        </p:grpSpPr>
        <p:sp>
          <p:nvSpPr>
            <p:cNvPr id="20" name="Rectangle 64">
              <a:extLst>
                <a:ext uri="{FF2B5EF4-FFF2-40B4-BE49-F238E27FC236}">
                  <a16:creationId xmlns:a16="http://schemas.microsoft.com/office/drawing/2014/main" id="{82CCA4BF-1607-4DC4-AA3F-59A50EA61D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FFCFEDF7-2503-4196-B5A4-0CC0A0D5EA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376A52EA-A2E9-4F61-9668-A59762D1B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6400F533-FEF3-4685-B9B5-9EE5DBA3F6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F703FD24-A3DC-45EA-B3E2-53C759AB65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7A38E19C-1E79-4D33-8B7E-BAB2D74705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CE30A0C9-C855-4901-89F1-AEC10CA876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C653C1B0-18BA-47BE-A208-0CD3033029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3833FC49-54E2-48EA-A180-22FE524169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94EE6DA9-38C7-42E3-AF87-E9B5C64E79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0D1C8302-4AC2-4892-909D-C573DD8475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A78E8263-F8AF-405C-81F3-57280435E3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8657258F-DE53-4042-9246-8E64F71C7F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3D224DDF-6367-4058-8C02-B6243A66C6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57FDD23D-5B19-4CA9-BEAD-6E1771A54D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FE3ABE1F-9941-4E30-912E-FD1F7A4A5D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0FDA1DC7-84C5-4ABE-AF8C-1005884AD3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E7F2CA86-DC7A-49C7-803B-048B2CFF72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64">
              <a:extLst>
                <a:ext uri="{FF2B5EF4-FFF2-40B4-BE49-F238E27FC236}">
                  <a16:creationId xmlns:a16="http://schemas.microsoft.com/office/drawing/2014/main" id="{765AC3F3-0375-48CC-8E94-8F7EBE568F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66">
              <a:extLst>
                <a:ext uri="{FF2B5EF4-FFF2-40B4-BE49-F238E27FC236}">
                  <a16:creationId xmlns:a16="http://schemas.microsoft.com/office/drawing/2014/main" id="{7A256E40-9A94-427C-A900-3007BF2748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Rectangle 40">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A pile of hay&#10;&#10;Description automatically generated">
            <a:extLst>
              <a:ext uri="{FF2B5EF4-FFF2-40B4-BE49-F238E27FC236}">
                <a16:creationId xmlns:a16="http://schemas.microsoft.com/office/drawing/2014/main" id="{53F06674-2489-4D2B-90AA-3AFE9E245082}"/>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t="4244" r="-1" b="4968"/>
          <a:stretch/>
        </p:blipFill>
        <p:spPr>
          <a:xfrm>
            <a:off x="6813843" y="427003"/>
            <a:ext cx="4892040" cy="2953512"/>
          </a:xfrm>
          <a:prstGeom prst="rect">
            <a:avLst/>
          </a:prstGeom>
        </p:spPr>
      </p:pic>
      <p:sp>
        <p:nvSpPr>
          <p:cNvPr id="4" name="Text Placeholder 3">
            <a:extLst>
              <a:ext uri="{FF2B5EF4-FFF2-40B4-BE49-F238E27FC236}">
                <a16:creationId xmlns:a16="http://schemas.microsoft.com/office/drawing/2014/main" id="{0BD662D7-0D82-4EC8-8F16-3684F08DFFA4}"/>
              </a:ext>
            </a:extLst>
          </p:cNvPr>
          <p:cNvSpPr>
            <a:spLocks noGrp="1"/>
          </p:cNvSpPr>
          <p:nvPr>
            <p:ph type="body" sz="half" idx="2"/>
          </p:nvPr>
        </p:nvSpPr>
        <p:spPr>
          <a:xfrm>
            <a:off x="1166649" y="3531476"/>
            <a:ext cx="5083680" cy="3034862"/>
          </a:xfrm>
        </p:spPr>
        <p:txBody>
          <a:bodyPr vert="horz" lIns="91440" tIns="45720" rIns="91440" bIns="45720" rtlCol="0" anchor="ctr">
            <a:normAutofit/>
          </a:bodyPr>
          <a:lstStyle/>
          <a:p>
            <a:pPr indent="-228600">
              <a:buFont typeface="Arial" panose="020B0604020202020204" pitchFamily="34" charset="0"/>
              <a:buChar char="•"/>
            </a:pPr>
            <a:r>
              <a:rPr lang="en-US" sz="1400" dirty="0" err="1"/>
              <a:t>Dabaab</a:t>
            </a:r>
            <a:r>
              <a:rPr lang="en-US" sz="1400" dirty="0"/>
              <a:t> Refugee Camp is the largest refugee camp in the world.  </a:t>
            </a:r>
          </a:p>
          <a:p>
            <a:pPr indent="-228600">
              <a:buFont typeface="Arial" panose="020B0604020202020204" pitchFamily="34" charset="0"/>
              <a:buChar char="•"/>
            </a:pPr>
            <a:r>
              <a:rPr lang="en-US" sz="1400" dirty="0"/>
              <a:t>Made of 4 camps, first started in 1991 when Somalians were escaping their war torn country.</a:t>
            </a:r>
          </a:p>
          <a:p>
            <a:pPr indent="-228600">
              <a:buFont typeface="Arial" panose="020B0604020202020204" pitchFamily="34" charset="0"/>
              <a:buChar char="•"/>
            </a:pPr>
            <a:r>
              <a:rPr lang="en-US" sz="1400" dirty="0"/>
              <a:t>As of October, 2019, there were 217,108 refugees living in </a:t>
            </a:r>
            <a:r>
              <a:rPr lang="en-US" sz="1400" dirty="0" err="1"/>
              <a:t>Dabaab</a:t>
            </a:r>
            <a:r>
              <a:rPr lang="en-US" sz="1400" dirty="0"/>
              <a:t>.  </a:t>
            </a:r>
          </a:p>
          <a:p>
            <a:pPr indent="-228600">
              <a:buFont typeface="Arial" panose="020B0604020202020204" pitchFamily="34" charset="0"/>
              <a:buChar char="•"/>
            </a:pPr>
            <a:r>
              <a:rPr lang="en-US" sz="1400" dirty="0"/>
              <a:t>Hosts refugees from South Sudan, Burundi, Congo, Ethiopia, Eritrea and Somalia.  </a:t>
            </a:r>
          </a:p>
          <a:p>
            <a:pPr indent="-228600">
              <a:buFont typeface="Arial" panose="020B0604020202020204" pitchFamily="34" charset="0"/>
              <a:buChar char="•"/>
            </a:pPr>
            <a:r>
              <a:rPr lang="en-US" sz="1400" dirty="0"/>
              <a:t>People live in mud-walled houses with iron sheeting roofs.  It is well organized but as a camp, still lacks basic comforts.</a:t>
            </a:r>
          </a:p>
          <a:p>
            <a:pPr indent="-228600">
              <a:buFont typeface="Arial" panose="020B0604020202020204" pitchFamily="34" charset="0"/>
              <a:buChar char="•"/>
            </a:pPr>
            <a:r>
              <a:rPr lang="en-US" sz="1400" dirty="0"/>
              <a:t>Government would like to close it but that would uproot the inhabitants and send them back to dangerous countries.</a:t>
            </a:r>
          </a:p>
        </p:txBody>
      </p:sp>
      <p:pic>
        <p:nvPicPr>
          <p:cNvPr id="8" name="Picture 7" descr="A close up of a dirt field&#10;&#10;Description automatically generated">
            <a:extLst>
              <a:ext uri="{FF2B5EF4-FFF2-40B4-BE49-F238E27FC236}">
                <a16:creationId xmlns:a16="http://schemas.microsoft.com/office/drawing/2014/main" id="{FD128228-FCD4-48D8-89E7-5FBBB9B94C74}"/>
              </a:ext>
            </a:extLst>
          </p:cNvPr>
          <p:cNvPicPr>
            <a:picLocks noChangeAspect="1"/>
          </p:cNvPicPr>
          <p:nvPr/>
        </p:nvPicPr>
        <p:blipFill rotWithShape="1">
          <a:blip r:embed="rId3">
            <a:extLst>
              <a:ext uri="{28A0092B-C50C-407E-A947-70E740481C1C}">
                <a14:useLocalDpi xmlns:a14="http://schemas.microsoft.com/office/drawing/2010/main" val="0"/>
              </a:ext>
            </a:extLst>
          </a:blip>
          <a:srcRect t="4923" r="-1" b="-1"/>
          <a:stretch/>
        </p:blipFill>
        <p:spPr>
          <a:xfrm>
            <a:off x="6813843" y="3612826"/>
            <a:ext cx="4892040" cy="2953512"/>
          </a:xfrm>
          <a:prstGeom prst="rect">
            <a:avLst/>
          </a:prstGeom>
        </p:spPr>
      </p:pic>
    </p:spTree>
    <p:extLst>
      <p:ext uri="{BB962C8B-B14F-4D97-AF65-F5344CB8AC3E}">
        <p14:creationId xmlns:p14="http://schemas.microsoft.com/office/powerpoint/2010/main" val="41204254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D25F302-27C5-414F-97F8-6EA0A6C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A group of people in a room&#10;&#10;Description automatically generated">
            <a:extLst>
              <a:ext uri="{FF2B5EF4-FFF2-40B4-BE49-F238E27FC236}">
                <a16:creationId xmlns:a16="http://schemas.microsoft.com/office/drawing/2014/main" id="{4C86CE91-42CA-4438-A427-17A538F41D8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6290" r="35857" b="-1"/>
          <a:stretch/>
        </p:blipFill>
        <p:spPr>
          <a:xfrm>
            <a:off x="621675" y="623275"/>
            <a:ext cx="4032621" cy="5607882"/>
          </a:xfrm>
          <a:prstGeom prst="rect">
            <a:avLst/>
          </a:prstGeom>
        </p:spPr>
      </p:pic>
      <p:sp>
        <p:nvSpPr>
          <p:cNvPr id="13" name="Right Triangle 12">
            <a:extLst>
              <a:ext uri="{FF2B5EF4-FFF2-40B4-BE49-F238E27FC236}">
                <a16:creationId xmlns:a16="http://schemas.microsoft.com/office/drawing/2014/main" id="{830A36F8-48C2-4842-A87B-8CE8DF4E7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76029" y="623275"/>
            <a:ext cx="6570797"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05AA7D-D52E-4413-B0CD-FC167F835547}"/>
              </a:ext>
            </a:extLst>
          </p:cNvPr>
          <p:cNvSpPr>
            <a:spLocks noGrp="1"/>
          </p:cNvSpPr>
          <p:nvPr>
            <p:ph type="title"/>
          </p:nvPr>
        </p:nvSpPr>
        <p:spPr>
          <a:xfrm>
            <a:off x="5465659" y="1188637"/>
            <a:ext cx="5642312" cy="1597228"/>
          </a:xfrm>
        </p:spPr>
        <p:txBody>
          <a:bodyPr vert="horz" lIns="91440" tIns="45720" rIns="91440" bIns="45720" rtlCol="0" anchor="ctr">
            <a:normAutofit/>
          </a:bodyPr>
          <a:lstStyle/>
          <a:p>
            <a:r>
              <a:rPr lang="en-US" sz="5400"/>
              <a:t>How The Government Works</a:t>
            </a:r>
          </a:p>
        </p:txBody>
      </p:sp>
      <p:sp>
        <p:nvSpPr>
          <p:cNvPr id="4" name="Text Placeholder 3">
            <a:extLst>
              <a:ext uri="{FF2B5EF4-FFF2-40B4-BE49-F238E27FC236}">
                <a16:creationId xmlns:a16="http://schemas.microsoft.com/office/drawing/2014/main" id="{69818CBD-590C-4450-BD68-00CBD432EAB0}"/>
              </a:ext>
            </a:extLst>
          </p:cNvPr>
          <p:cNvSpPr>
            <a:spLocks noGrp="1"/>
          </p:cNvSpPr>
          <p:nvPr>
            <p:ph type="body" sz="half" idx="2"/>
          </p:nvPr>
        </p:nvSpPr>
        <p:spPr>
          <a:xfrm>
            <a:off x="5465659" y="2998278"/>
            <a:ext cx="4784329" cy="1974316"/>
          </a:xfrm>
        </p:spPr>
        <p:txBody>
          <a:bodyPr vert="horz" lIns="91440" tIns="45720" rIns="91440" bIns="45720" rtlCol="0" anchor="t">
            <a:normAutofit/>
          </a:bodyPr>
          <a:lstStyle/>
          <a:p>
            <a:pPr indent="-228600">
              <a:buFont typeface="Arial" panose="020B0604020202020204" pitchFamily="34" charset="0"/>
              <a:buChar char="•"/>
            </a:pPr>
            <a:r>
              <a:rPr lang="en-US" sz="2200"/>
              <a:t>Government has three arms; The legislature, the executive and the judiciary.  Each arm is independent of the other and their roles are set by the constitution.  Their government is officially called the “Republic of Kenya”.</a:t>
            </a:r>
          </a:p>
        </p:txBody>
      </p:sp>
    </p:spTree>
    <p:extLst>
      <p:ext uri="{BB962C8B-B14F-4D97-AF65-F5344CB8AC3E}">
        <p14:creationId xmlns:p14="http://schemas.microsoft.com/office/powerpoint/2010/main" val="24400554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59A1C-E12E-43CF-8263-DCE7CC4E8C4B}"/>
              </a:ext>
            </a:extLst>
          </p:cNvPr>
          <p:cNvSpPr>
            <a:spLocks noGrp="1"/>
          </p:cNvSpPr>
          <p:nvPr>
            <p:ph type="title"/>
          </p:nvPr>
        </p:nvSpPr>
        <p:spPr/>
        <p:txBody>
          <a:bodyPr/>
          <a:lstStyle/>
          <a:p>
            <a:r>
              <a:rPr lang="en-US" dirty="0"/>
              <a:t>Currency</a:t>
            </a:r>
          </a:p>
        </p:txBody>
      </p:sp>
      <p:pic>
        <p:nvPicPr>
          <p:cNvPr id="5" name="Content Placeholder 4" descr="A picture containing text, newspaper, sitting, refrigerator&#10;&#10;Description automatically generated">
            <a:extLst>
              <a:ext uri="{FF2B5EF4-FFF2-40B4-BE49-F238E27FC236}">
                <a16:creationId xmlns:a16="http://schemas.microsoft.com/office/drawing/2014/main" id="{38A67F55-6917-4ECD-9A19-B1EEBE04992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8382" y="1825625"/>
            <a:ext cx="8595235" cy="4351338"/>
          </a:xfrm>
        </p:spPr>
      </p:pic>
    </p:spTree>
    <p:extLst>
      <p:ext uri="{BB962C8B-B14F-4D97-AF65-F5344CB8AC3E}">
        <p14:creationId xmlns:p14="http://schemas.microsoft.com/office/powerpoint/2010/main" val="20195578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21613-5D83-4F7A-B9F4-A06F9113C0DD}"/>
              </a:ext>
            </a:extLst>
          </p:cNvPr>
          <p:cNvSpPr>
            <a:spLocks noGrp="1"/>
          </p:cNvSpPr>
          <p:nvPr>
            <p:ph type="ctrTitle"/>
          </p:nvPr>
        </p:nvSpPr>
        <p:spPr/>
        <p:txBody>
          <a:bodyPr/>
          <a:lstStyle/>
          <a:p>
            <a:r>
              <a:rPr lang="en-US" dirty="0"/>
              <a:t>Language</a:t>
            </a:r>
          </a:p>
        </p:txBody>
      </p:sp>
      <p:sp>
        <p:nvSpPr>
          <p:cNvPr id="3" name="Subtitle 2">
            <a:extLst>
              <a:ext uri="{FF2B5EF4-FFF2-40B4-BE49-F238E27FC236}">
                <a16:creationId xmlns:a16="http://schemas.microsoft.com/office/drawing/2014/main" id="{56B56A4F-366C-40BC-B79F-297B1F8B398B}"/>
              </a:ext>
            </a:extLst>
          </p:cNvPr>
          <p:cNvSpPr>
            <a:spLocks noGrp="1"/>
          </p:cNvSpPr>
          <p:nvPr>
            <p:ph type="subTitle" idx="1"/>
          </p:nvPr>
        </p:nvSpPr>
        <p:spPr/>
        <p:txBody>
          <a:bodyPr/>
          <a:lstStyle/>
          <a:p>
            <a:r>
              <a:rPr lang="en-US" dirty="0"/>
              <a:t>Main languages in Kenya are English and Swahili</a:t>
            </a:r>
          </a:p>
          <a:p>
            <a:r>
              <a:rPr lang="en-US" dirty="0">
                <a:hlinkClick r:id="rId2"/>
              </a:rPr>
              <a:t>https://www.youtube.com/watch?v=vsINANZ6Riw</a:t>
            </a:r>
            <a:r>
              <a:rPr lang="en-US" dirty="0"/>
              <a:t> </a:t>
            </a:r>
          </a:p>
        </p:txBody>
      </p:sp>
    </p:spTree>
    <p:extLst>
      <p:ext uri="{BB962C8B-B14F-4D97-AF65-F5344CB8AC3E}">
        <p14:creationId xmlns:p14="http://schemas.microsoft.com/office/powerpoint/2010/main" val="1825867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CC66E84-2B42-463F-8329-75BA0D521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58E958-6FE2-4513-894A-4EF085D61AD9}"/>
              </a:ext>
            </a:extLst>
          </p:cNvPr>
          <p:cNvSpPr>
            <a:spLocks noGrp="1"/>
          </p:cNvSpPr>
          <p:nvPr>
            <p:ph type="title"/>
          </p:nvPr>
        </p:nvSpPr>
        <p:spPr>
          <a:xfrm>
            <a:off x="1113810" y="3130041"/>
            <a:ext cx="4036334" cy="2387600"/>
          </a:xfrm>
        </p:spPr>
        <p:txBody>
          <a:bodyPr vert="horz" lIns="91440" tIns="45720" rIns="91440" bIns="45720" rtlCol="0" anchor="t">
            <a:normAutofit/>
          </a:bodyPr>
          <a:lstStyle/>
          <a:p>
            <a:r>
              <a:rPr lang="en-US" sz="5400" dirty="0"/>
              <a:t>Ethiopia On African Map</a:t>
            </a:r>
          </a:p>
        </p:txBody>
      </p:sp>
      <p:grpSp>
        <p:nvGrpSpPr>
          <p:cNvPr id="12" name="Group 1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13" name="Rectangle 12">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679732"/>
            <a:ext cx="6009366" cy="542388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 up of a map&#10;&#10;Description automatically generated">
            <a:extLst>
              <a:ext uri="{FF2B5EF4-FFF2-40B4-BE49-F238E27FC236}">
                <a16:creationId xmlns:a16="http://schemas.microsoft.com/office/drawing/2014/main" id="{DEE63CDA-38C3-435A-A8E1-6502CA0C560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650" r="-2" b="-2"/>
          <a:stretch/>
        </p:blipFill>
        <p:spPr>
          <a:xfrm>
            <a:off x="5922492" y="928201"/>
            <a:ext cx="5536001" cy="4926942"/>
          </a:xfrm>
          <a:prstGeom prst="rect">
            <a:avLst/>
          </a:prstGeom>
        </p:spPr>
      </p:pic>
      <p:sp>
        <p:nvSpPr>
          <p:cNvPr id="19" name="Rectangle 18">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687568" y="6355073"/>
            <a:ext cx="600760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15083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10">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alm trees next to a tree&#10;&#10;Description automatically generated">
            <a:extLst>
              <a:ext uri="{FF2B5EF4-FFF2-40B4-BE49-F238E27FC236}">
                <a16:creationId xmlns:a16="http://schemas.microsoft.com/office/drawing/2014/main" id="{86C285E4-B439-47BC-8178-4321D916ACB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 b="11341"/>
          <a:stretch/>
        </p:blipFill>
        <p:spPr>
          <a:xfrm>
            <a:off x="603671" y="-1"/>
            <a:ext cx="11588329" cy="6857999"/>
          </a:xfrm>
          <a:prstGeom prst="rect">
            <a:avLst/>
          </a:prstGeom>
        </p:spPr>
      </p:pic>
      <p:sp>
        <p:nvSpPr>
          <p:cNvPr id="40" name="Rectangle 12">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19898"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C47D22-0821-481B-B872-43597D32640C}"/>
              </a:ext>
            </a:extLst>
          </p:cNvPr>
          <p:cNvSpPr>
            <a:spLocks noGrp="1"/>
          </p:cNvSpPr>
          <p:nvPr>
            <p:ph type="title"/>
          </p:nvPr>
        </p:nvSpPr>
        <p:spPr>
          <a:xfrm>
            <a:off x="1166649" y="721805"/>
            <a:ext cx="3874686" cy="2147520"/>
          </a:xfrm>
        </p:spPr>
        <p:txBody>
          <a:bodyPr vert="horz" lIns="91440" tIns="45720" rIns="91440" bIns="45720" rtlCol="0" anchor="ctr">
            <a:normAutofit/>
          </a:bodyPr>
          <a:lstStyle/>
          <a:p>
            <a:r>
              <a:rPr lang="en-US">
                <a:solidFill>
                  <a:schemeClr val="bg1"/>
                </a:solidFill>
              </a:rPr>
              <a:t>Religion</a:t>
            </a:r>
          </a:p>
        </p:txBody>
      </p:sp>
      <p:sp>
        <p:nvSpPr>
          <p:cNvPr id="41"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16">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1188720" y="73152"/>
            <a:chExt cx="1178966" cy="232963"/>
          </a:xfrm>
        </p:grpSpPr>
        <p:sp>
          <p:nvSpPr>
            <p:cNvPr id="18"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38">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F991C94-CEA1-4059-BA86-F9D8A491973A}"/>
              </a:ext>
            </a:extLst>
          </p:cNvPr>
          <p:cNvSpPr>
            <a:spLocks noGrp="1"/>
          </p:cNvSpPr>
          <p:nvPr>
            <p:ph sz="half" idx="1"/>
          </p:nvPr>
        </p:nvSpPr>
        <p:spPr>
          <a:xfrm>
            <a:off x="1166649" y="3379979"/>
            <a:ext cx="3874685" cy="3186359"/>
          </a:xfrm>
        </p:spPr>
        <p:txBody>
          <a:bodyPr vert="horz" lIns="91440" tIns="45720" rIns="91440" bIns="45720" rtlCol="0" anchor="ctr">
            <a:normAutofit/>
          </a:bodyPr>
          <a:lstStyle/>
          <a:p>
            <a:r>
              <a:rPr lang="en-US" sz="1800">
                <a:solidFill>
                  <a:schemeClr val="bg1"/>
                </a:solidFill>
              </a:rPr>
              <a:t>Traditional religion is rooted in having reverence for ancestors and natural phenomena.  Traditional Kikuyu religion states that Mount Kenya is God’s abode.  The Mijikenda offer sacrifices and prayers in holy shrines in the Kaya forest.</a:t>
            </a:r>
          </a:p>
          <a:p>
            <a:r>
              <a:rPr lang="en-US" sz="1800">
                <a:solidFill>
                  <a:schemeClr val="bg1"/>
                </a:solidFill>
              </a:rPr>
              <a:t>Kenya is predominantly Christian (European influence) with Islam behind (Arab influence)</a:t>
            </a:r>
          </a:p>
        </p:txBody>
      </p:sp>
    </p:spTree>
    <p:extLst>
      <p:ext uri="{BB962C8B-B14F-4D97-AF65-F5344CB8AC3E}">
        <p14:creationId xmlns:p14="http://schemas.microsoft.com/office/powerpoint/2010/main" val="30138369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02ACC-92C9-4EDA-86EE-369B60CDEB83}"/>
              </a:ext>
            </a:extLst>
          </p:cNvPr>
          <p:cNvSpPr>
            <a:spLocks noGrp="1"/>
          </p:cNvSpPr>
          <p:nvPr>
            <p:ph type="title"/>
          </p:nvPr>
        </p:nvSpPr>
        <p:spPr/>
        <p:txBody>
          <a:bodyPr/>
          <a:lstStyle/>
          <a:p>
            <a:r>
              <a:rPr lang="en-US" dirty="0"/>
              <a:t>Advancements For The World</a:t>
            </a:r>
          </a:p>
        </p:txBody>
      </p:sp>
      <p:sp>
        <p:nvSpPr>
          <p:cNvPr id="3" name="Text Placeholder 2">
            <a:extLst>
              <a:ext uri="{FF2B5EF4-FFF2-40B4-BE49-F238E27FC236}">
                <a16:creationId xmlns:a16="http://schemas.microsoft.com/office/drawing/2014/main" id="{6C203186-FC54-4C81-8FD6-B2A2303492E5}"/>
              </a:ext>
            </a:extLst>
          </p:cNvPr>
          <p:cNvSpPr>
            <a:spLocks noGrp="1"/>
          </p:cNvSpPr>
          <p:nvPr>
            <p:ph type="body" idx="1"/>
          </p:nvPr>
        </p:nvSpPr>
        <p:spPr/>
        <p:txBody>
          <a:bodyPr/>
          <a:lstStyle/>
          <a:p>
            <a:r>
              <a:rPr lang="en-US" dirty="0"/>
              <a:t>What Is Kenya Up To In The World</a:t>
            </a:r>
          </a:p>
        </p:txBody>
      </p:sp>
      <p:sp>
        <p:nvSpPr>
          <p:cNvPr id="4" name="Content Placeholder 3">
            <a:extLst>
              <a:ext uri="{FF2B5EF4-FFF2-40B4-BE49-F238E27FC236}">
                <a16:creationId xmlns:a16="http://schemas.microsoft.com/office/drawing/2014/main" id="{41FDFE64-95F4-4ADB-8EAA-CA2C70F0B7E7}"/>
              </a:ext>
            </a:extLst>
          </p:cNvPr>
          <p:cNvSpPr>
            <a:spLocks noGrp="1"/>
          </p:cNvSpPr>
          <p:nvPr>
            <p:ph sz="half" idx="2"/>
          </p:nvPr>
        </p:nvSpPr>
        <p:spPr/>
        <p:txBody>
          <a:bodyPr/>
          <a:lstStyle/>
          <a:p>
            <a:r>
              <a:rPr lang="en-US" dirty="0"/>
              <a:t>Tech has become one of the biggest innovations in Kenya, with advancements there being ahead of other countries in some things.</a:t>
            </a:r>
          </a:p>
          <a:p>
            <a:r>
              <a:rPr lang="en-US" dirty="0"/>
              <a:t>Kenya’s biggest exports are coffee, horticulture and petroleum.  </a:t>
            </a:r>
          </a:p>
          <a:p>
            <a:endParaRPr lang="en-US" dirty="0"/>
          </a:p>
        </p:txBody>
      </p:sp>
      <p:sp>
        <p:nvSpPr>
          <p:cNvPr id="5" name="Text Placeholder 4">
            <a:extLst>
              <a:ext uri="{FF2B5EF4-FFF2-40B4-BE49-F238E27FC236}">
                <a16:creationId xmlns:a16="http://schemas.microsoft.com/office/drawing/2014/main" id="{0CB77852-BAF0-44F0-8033-1AA02708AC89}"/>
              </a:ext>
            </a:extLst>
          </p:cNvPr>
          <p:cNvSpPr>
            <a:spLocks noGrp="1"/>
          </p:cNvSpPr>
          <p:nvPr>
            <p:ph type="body" sz="quarter" idx="3"/>
          </p:nvPr>
        </p:nvSpPr>
        <p:spPr/>
        <p:txBody>
          <a:bodyPr/>
          <a:lstStyle/>
          <a:p>
            <a:r>
              <a:rPr lang="en-US" dirty="0"/>
              <a:t>Horticulture</a:t>
            </a:r>
          </a:p>
        </p:txBody>
      </p:sp>
      <p:pic>
        <p:nvPicPr>
          <p:cNvPr id="8" name="Content Placeholder 7" descr="A person standing next to a fence&#10;&#10;Description automatically generated">
            <a:extLst>
              <a:ext uri="{FF2B5EF4-FFF2-40B4-BE49-F238E27FC236}">
                <a16:creationId xmlns:a16="http://schemas.microsoft.com/office/drawing/2014/main" id="{4D583DAE-FE78-4C65-9BF5-EC553910EC34}"/>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172200" y="2889008"/>
            <a:ext cx="5183188" cy="2916721"/>
          </a:xfrm>
        </p:spPr>
      </p:pic>
    </p:spTree>
    <p:extLst>
      <p:ext uri="{BB962C8B-B14F-4D97-AF65-F5344CB8AC3E}">
        <p14:creationId xmlns:p14="http://schemas.microsoft.com/office/powerpoint/2010/main" val="34322443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D92DD-6758-4B37-AEEA-30CFE5B30207}"/>
              </a:ext>
            </a:extLst>
          </p:cNvPr>
          <p:cNvSpPr>
            <a:spLocks noGrp="1"/>
          </p:cNvSpPr>
          <p:nvPr>
            <p:ph type="title"/>
          </p:nvPr>
        </p:nvSpPr>
        <p:spPr>
          <a:xfrm>
            <a:off x="838200" y="723578"/>
            <a:ext cx="4595071" cy="1645501"/>
          </a:xfrm>
        </p:spPr>
        <p:txBody>
          <a:bodyPr vert="horz" lIns="91440" tIns="45720" rIns="91440" bIns="45720" rtlCol="0" anchor="ctr">
            <a:normAutofit/>
          </a:bodyPr>
          <a:lstStyle/>
          <a:p>
            <a:r>
              <a:rPr lang="en-US" dirty="0"/>
              <a:t>Fashion</a:t>
            </a:r>
          </a:p>
        </p:txBody>
      </p:sp>
      <p:sp>
        <p:nvSpPr>
          <p:cNvPr id="3" name="Content Placeholder 2">
            <a:extLst>
              <a:ext uri="{FF2B5EF4-FFF2-40B4-BE49-F238E27FC236}">
                <a16:creationId xmlns:a16="http://schemas.microsoft.com/office/drawing/2014/main" id="{BCBF5336-4623-470E-A184-1462A76C9E90}"/>
              </a:ext>
            </a:extLst>
          </p:cNvPr>
          <p:cNvSpPr>
            <a:spLocks noGrp="1"/>
          </p:cNvSpPr>
          <p:nvPr>
            <p:ph sz="half" idx="1"/>
          </p:nvPr>
        </p:nvSpPr>
        <p:spPr>
          <a:xfrm>
            <a:off x="838200" y="2548467"/>
            <a:ext cx="4595071" cy="3628495"/>
          </a:xfrm>
        </p:spPr>
        <p:txBody>
          <a:bodyPr vert="horz" lIns="91440" tIns="45720" rIns="91440" bIns="45720" rtlCol="0">
            <a:normAutofit/>
          </a:bodyPr>
          <a:lstStyle/>
          <a:p>
            <a:r>
              <a:rPr lang="en-US" sz="1700" dirty="0"/>
              <a:t>Traditional Dress</a:t>
            </a:r>
          </a:p>
          <a:p>
            <a:pPr lvl="1"/>
            <a:r>
              <a:rPr lang="en-US" sz="1700" dirty="0"/>
              <a:t>Women wear </a:t>
            </a:r>
            <a:r>
              <a:rPr lang="en-US" sz="1700" dirty="0" err="1"/>
              <a:t>khanga</a:t>
            </a:r>
            <a:r>
              <a:rPr lang="en-US" sz="1700" dirty="0"/>
              <a:t> around the torso and waist, typically red, with a lot of bright decorations; necklaces, bracelets, and bead headdresses.  </a:t>
            </a:r>
          </a:p>
          <a:p>
            <a:pPr lvl="1"/>
            <a:r>
              <a:rPr lang="en-US" sz="1700" dirty="0"/>
              <a:t>Men wear a red-checked Shuka (a blanket)  and carry a distinctive ball-ended club</a:t>
            </a:r>
          </a:p>
          <a:p>
            <a:r>
              <a:rPr lang="en-US" sz="1700" dirty="0"/>
              <a:t>Current </a:t>
            </a:r>
          </a:p>
          <a:p>
            <a:pPr lvl="1"/>
            <a:r>
              <a:rPr lang="en-US" sz="1700" dirty="0"/>
              <a:t>Bright colors have dominated Kenyan fashion for years.  Tighter, form fitting clothing has been more popular. </a:t>
            </a:r>
          </a:p>
        </p:txBody>
      </p:sp>
      <p:sp>
        <p:nvSpPr>
          <p:cNvPr id="13" name="Rectangle 12">
            <a:extLst>
              <a:ext uri="{FF2B5EF4-FFF2-40B4-BE49-F238E27FC236}">
                <a16:creationId xmlns:a16="http://schemas.microsoft.com/office/drawing/2014/main" id="{003713C1-2FB2-413B-BF91-3AE41726FB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0991" y="3474720"/>
            <a:ext cx="6100914"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90795B4D-5022-4A7F-A01D-8D880B7CD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99584" y="0"/>
            <a:ext cx="6192415" cy="6858000"/>
          </a:xfrm>
          <a:prstGeom prst="rect">
            <a:avLst/>
          </a:pr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AFD19018-DE7C-4796-ADF2-AD2EB0FC0D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5999"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FF1437F6-1D30-4783-965D-D923223131E7}"/>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6688654" y="321734"/>
            <a:ext cx="1828825" cy="2739814"/>
          </a:xfrm>
          <a:prstGeom prst="rect">
            <a:avLst/>
          </a:prstGeom>
        </p:spPr>
      </p:pic>
      <p:sp>
        <p:nvSpPr>
          <p:cNvPr id="19" name="Rectangle 18">
            <a:extLst>
              <a:ext uri="{FF2B5EF4-FFF2-40B4-BE49-F238E27FC236}">
                <a16:creationId xmlns:a16="http://schemas.microsoft.com/office/drawing/2014/main" id="{B1A0A2C2-4F85-44AF-8708-8DCA4B550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9624" y="0"/>
            <a:ext cx="3002281" cy="33832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oup of people posing for the camera&#10;&#10;Description automatically generated">
            <a:extLst>
              <a:ext uri="{FF2B5EF4-FFF2-40B4-BE49-F238E27FC236}">
                <a16:creationId xmlns:a16="http://schemas.microsoft.com/office/drawing/2014/main" id="{C90E58E5-6CDC-49D5-A89F-DC51E1B9CA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02775" y="509482"/>
            <a:ext cx="2364317" cy="2364317"/>
          </a:xfrm>
          <a:prstGeom prst="rect">
            <a:avLst/>
          </a:prstGeom>
        </p:spPr>
      </p:pic>
      <p:pic>
        <p:nvPicPr>
          <p:cNvPr id="6" name="Content Placeholder 5">
            <a:extLst>
              <a:ext uri="{FF2B5EF4-FFF2-40B4-BE49-F238E27FC236}">
                <a16:creationId xmlns:a16="http://schemas.microsoft.com/office/drawing/2014/main" id="{C1D4A68C-C271-401E-9739-C7541D7A4E13}"/>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p:blipFill>
        <p:spPr>
          <a:xfrm>
            <a:off x="6770276" y="3796452"/>
            <a:ext cx="4747447" cy="2559898"/>
          </a:xfrm>
          <a:prstGeom prst="rect">
            <a:avLst/>
          </a:prstGeom>
        </p:spPr>
      </p:pic>
    </p:spTree>
    <p:extLst>
      <p:ext uri="{BB962C8B-B14F-4D97-AF65-F5344CB8AC3E}">
        <p14:creationId xmlns:p14="http://schemas.microsoft.com/office/powerpoint/2010/main" val="2489072801"/>
      </p:ext>
    </p:extLst>
  </p:cSld>
  <p:clrMapOvr>
    <a:overrideClrMapping bg1="dk1" tx1="lt1" bg2="dk2" tx2="lt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81E7530-396C-45F0-92F4-A885648D16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BFDD22BA-D0B8-4208-9D27-3C586D206297}"/>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222" r="1" b="3158"/>
          <a:stretch/>
        </p:blipFill>
        <p:spPr>
          <a:xfrm>
            <a:off x="603671" y="-1"/>
            <a:ext cx="11588329" cy="6857999"/>
          </a:xfrm>
          <a:prstGeom prst="rect">
            <a:avLst/>
          </a:prstGeom>
        </p:spPr>
      </p:pic>
      <p:sp>
        <p:nvSpPr>
          <p:cNvPr id="13" name="Rectangle 12">
            <a:extLst>
              <a:ext uri="{FF2B5EF4-FFF2-40B4-BE49-F238E27FC236}">
                <a16:creationId xmlns:a16="http://schemas.microsoft.com/office/drawing/2014/main" id="{7316481C-0A49-4796-812B-0D64F063B7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19898"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D4A16C-3459-4F65-81B1-678F2857AA37}"/>
              </a:ext>
            </a:extLst>
          </p:cNvPr>
          <p:cNvSpPr>
            <a:spLocks noGrp="1"/>
          </p:cNvSpPr>
          <p:nvPr>
            <p:ph type="title"/>
          </p:nvPr>
        </p:nvSpPr>
        <p:spPr>
          <a:xfrm>
            <a:off x="1166649" y="721805"/>
            <a:ext cx="3874686" cy="2147520"/>
          </a:xfrm>
        </p:spPr>
        <p:txBody>
          <a:bodyPr vert="horz" lIns="91440" tIns="45720" rIns="91440" bIns="45720" rtlCol="0" anchor="ctr">
            <a:normAutofit/>
          </a:bodyPr>
          <a:lstStyle/>
          <a:p>
            <a:r>
              <a:rPr lang="en-US">
                <a:solidFill>
                  <a:schemeClr val="bg1"/>
                </a:solidFill>
              </a:rPr>
              <a:t>Sports</a:t>
            </a:r>
          </a:p>
        </p:txBody>
      </p:sp>
      <p:sp>
        <p:nvSpPr>
          <p:cNvPr id="15" name="Rectangle 14">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1DE8B58-F373-409E-A253-4380A66091D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1188720" y="73152"/>
            <a:chExt cx="1178966" cy="232963"/>
          </a:xfrm>
        </p:grpSpPr>
        <p:sp>
          <p:nvSpPr>
            <p:cNvPr id="18" name="Rectangle 64">
              <a:extLst>
                <a:ext uri="{FF2B5EF4-FFF2-40B4-BE49-F238E27FC236}">
                  <a16:creationId xmlns:a16="http://schemas.microsoft.com/office/drawing/2014/main" id="{F5ACE265-D22D-48CC-99DE-EB81AE922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6FE80EEA-F4ED-4436-8861-0BEAAEFE76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854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C3642BC8-86E8-47D0-8846-3E4D49E4B4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82D35214-3634-4180-BF0E-45B6145161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3586"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15BE89E6-3D1C-42B5-A950-E72889F8BB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473771CC-5097-4E08-9606-24B0BC9A0D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38631"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BE872634-00DA-47BD-880D-5C05FFADCC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4F151F5C-DE9B-460E-BC51-471F4A8A5A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3675"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34557B8A-4D2F-4D0D-B746-59EA85318C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C764CD8E-E409-4E9B-8E87-746DDE36D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88720"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8E27A01D-2F01-4286-9453-3FBF6E84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460487A5-12EB-422E-9588-8FF06FAF7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31331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7D522D20-C9F7-4B34-9066-4B43ADAABD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97B04F2C-295B-447A-8941-0AD4F55516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188363"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17D7FF91-B366-4534-B9B4-5710926EE7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B5B8116C-ADD9-4826-9C37-270377E8F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063408"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2D01D96-8DB8-40BF-83AC-4CA49EC263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44B584CD-5E60-4B15-847C-B30D15DA1A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38452"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CF2BB7DC-B968-4F0B-9748-BF0E6E297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73152"/>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CF12C159-3F09-4861-9450-ECD5DB3100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813497" y="246888"/>
              <a:ext cx="54368" cy="5922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Rectangle 38">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F066F0-73AD-4BA2-AD5F-F201483F8B0E}"/>
              </a:ext>
            </a:extLst>
          </p:cNvPr>
          <p:cNvSpPr>
            <a:spLocks noGrp="1"/>
          </p:cNvSpPr>
          <p:nvPr>
            <p:ph sz="half" idx="1"/>
          </p:nvPr>
        </p:nvSpPr>
        <p:spPr>
          <a:xfrm>
            <a:off x="1166649" y="3379979"/>
            <a:ext cx="3874685" cy="3186359"/>
          </a:xfrm>
        </p:spPr>
        <p:txBody>
          <a:bodyPr vert="horz" lIns="91440" tIns="45720" rIns="91440" bIns="45720" rtlCol="0" anchor="ctr">
            <a:normAutofit/>
          </a:bodyPr>
          <a:lstStyle/>
          <a:p>
            <a:r>
              <a:rPr lang="en-US" sz="1800">
                <a:solidFill>
                  <a:schemeClr val="bg1"/>
                </a:solidFill>
              </a:rPr>
              <a:t>Track and Field, field hockey, rugby, soccer, etc. are popular sports.  Kenyans love being active</a:t>
            </a:r>
          </a:p>
          <a:p>
            <a:r>
              <a:rPr lang="en-US" sz="1800">
                <a:solidFill>
                  <a:schemeClr val="bg1"/>
                </a:solidFill>
              </a:rPr>
              <a:t>Football (soccer) is the most popular sport.</a:t>
            </a:r>
          </a:p>
          <a:p>
            <a:endParaRPr lang="en-US" sz="1800">
              <a:solidFill>
                <a:schemeClr val="bg1"/>
              </a:solidFill>
            </a:endParaRPr>
          </a:p>
        </p:txBody>
      </p:sp>
    </p:spTree>
    <p:extLst>
      <p:ext uri="{BB962C8B-B14F-4D97-AF65-F5344CB8AC3E}">
        <p14:creationId xmlns:p14="http://schemas.microsoft.com/office/powerpoint/2010/main" val="2143515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D4993743-B10A-433C-9996-3035D2C3A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45">
            <a:extLst>
              <a:ext uri="{FF2B5EF4-FFF2-40B4-BE49-F238E27FC236}">
                <a16:creationId xmlns:a16="http://schemas.microsoft.com/office/drawing/2014/main" id="{BB3B8946-A0AA-42D4-8A24-639DC6EA17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6">
            <a:extLst>
              <a:ext uri="{FF2B5EF4-FFF2-40B4-BE49-F238E27FC236}">
                <a16:creationId xmlns:a16="http://schemas.microsoft.com/office/drawing/2014/main" id="{AB1038E6-06EF-4DCB-B52E-D3825C50F7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7">
            <a:extLst>
              <a:ext uri="{FF2B5EF4-FFF2-40B4-BE49-F238E27FC236}">
                <a16:creationId xmlns:a16="http://schemas.microsoft.com/office/drawing/2014/main" id="{5C7EF35C-8B7D-4026-8F09-8B2B225057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44">
            <a:extLst>
              <a:ext uri="{FF2B5EF4-FFF2-40B4-BE49-F238E27FC236}">
                <a16:creationId xmlns:a16="http://schemas.microsoft.com/office/drawing/2014/main" id="{5F24A71D-C0A9-49AC-B2D1-5A9EA2BD3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48538"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Rectangle 22">
            <a:extLst>
              <a:ext uri="{FF2B5EF4-FFF2-40B4-BE49-F238E27FC236}">
                <a16:creationId xmlns:a16="http://schemas.microsoft.com/office/drawing/2014/main" id="{14280C55-570C-4284-9850-B2BA33DB67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7033095"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772DBAC-8CE8-42D8-9351-2A4CBF91F991}"/>
              </a:ext>
            </a:extLst>
          </p:cNvPr>
          <p:cNvSpPr>
            <a:spLocks noGrp="1"/>
          </p:cNvSpPr>
          <p:nvPr>
            <p:ph type="title"/>
          </p:nvPr>
        </p:nvSpPr>
        <p:spPr>
          <a:xfrm>
            <a:off x="964760" y="804328"/>
            <a:ext cx="6091312" cy="1205821"/>
          </a:xfrm>
        </p:spPr>
        <p:txBody>
          <a:bodyPr vert="horz" lIns="91440" tIns="45720" rIns="91440" bIns="45720" rtlCol="0" anchor="ctr">
            <a:normAutofit/>
          </a:bodyPr>
          <a:lstStyle/>
          <a:p>
            <a:r>
              <a:rPr lang="en-US" sz="4000">
                <a:solidFill>
                  <a:srgbClr val="FEFFFF"/>
                </a:solidFill>
              </a:rPr>
              <a:t>Art</a:t>
            </a:r>
          </a:p>
        </p:txBody>
      </p:sp>
      <p:sp>
        <p:nvSpPr>
          <p:cNvPr id="3" name="Content Placeholder 2">
            <a:extLst>
              <a:ext uri="{FF2B5EF4-FFF2-40B4-BE49-F238E27FC236}">
                <a16:creationId xmlns:a16="http://schemas.microsoft.com/office/drawing/2014/main" id="{30EB2BD0-5060-446F-9813-D495032080C8}"/>
              </a:ext>
            </a:extLst>
          </p:cNvPr>
          <p:cNvSpPr>
            <a:spLocks noGrp="1"/>
          </p:cNvSpPr>
          <p:nvPr>
            <p:ph sz="half" idx="1"/>
          </p:nvPr>
        </p:nvSpPr>
        <p:spPr>
          <a:xfrm>
            <a:off x="1282189" y="2494450"/>
            <a:ext cx="5773883" cy="3563159"/>
          </a:xfrm>
        </p:spPr>
        <p:txBody>
          <a:bodyPr vert="horz" lIns="91440" tIns="45720" rIns="91440" bIns="45720" rtlCol="0">
            <a:normAutofit/>
          </a:bodyPr>
          <a:lstStyle/>
          <a:p>
            <a:r>
              <a:rPr lang="en-US" sz="2400" dirty="0"/>
              <a:t>Kenyan Railway in Nairobi is seemingly abandoned, with empty train carriages and overgrown tracks, but a blossoming art scene with sculptures and other art forms sprouting up in the area.</a:t>
            </a:r>
          </a:p>
          <a:p>
            <a:r>
              <a:rPr lang="en-US" sz="2400" dirty="0"/>
              <a:t>Maasai beaded jewelry, soapstone sculptures, tribal masks, traditional </a:t>
            </a:r>
            <a:r>
              <a:rPr lang="en-US" sz="2400" dirty="0" err="1"/>
              <a:t>Kikoys</a:t>
            </a:r>
            <a:r>
              <a:rPr lang="en-US" sz="2400" dirty="0"/>
              <a:t> (African Sarongs) are traditional artforms in Kenya</a:t>
            </a:r>
          </a:p>
        </p:txBody>
      </p:sp>
      <p:pic>
        <p:nvPicPr>
          <p:cNvPr id="8" name="Picture 7">
            <a:extLst>
              <a:ext uri="{FF2B5EF4-FFF2-40B4-BE49-F238E27FC236}">
                <a16:creationId xmlns:a16="http://schemas.microsoft.com/office/drawing/2014/main" id="{7EFCB072-0DFA-42AA-9F48-0226891CF32F}"/>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8590074" y="633852"/>
            <a:ext cx="2212671" cy="2706632"/>
          </a:xfrm>
          <a:prstGeom prst="rect">
            <a:avLst/>
          </a:prstGeom>
        </p:spPr>
      </p:pic>
      <p:pic>
        <p:nvPicPr>
          <p:cNvPr id="6" name="Content Placeholder 5">
            <a:extLst>
              <a:ext uri="{FF2B5EF4-FFF2-40B4-BE49-F238E27FC236}">
                <a16:creationId xmlns:a16="http://schemas.microsoft.com/office/drawing/2014/main" id="{98E89BD1-3833-47FB-B7AA-72F7A73D8BD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p:blipFill>
        <p:spPr>
          <a:xfrm>
            <a:off x="8591897" y="3511296"/>
            <a:ext cx="2205976" cy="2757470"/>
          </a:xfrm>
          <a:prstGeom prst="rect">
            <a:avLst/>
          </a:prstGeom>
        </p:spPr>
      </p:pic>
    </p:spTree>
    <p:extLst>
      <p:ext uri="{BB962C8B-B14F-4D97-AF65-F5344CB8AC3E}">
        <p14:creationId xmlns:p14="http://schemas.microsoft.com/office/powerpoint/2010/main" val="9839053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5BB91-59C6-4D45-AD44-6C4DE7F92F71}"/>
              </a:ext>
            </a:extLst>
          </p:cNvPr>
          <p:cNvSpPr>
            <a:spLocks noGrp="1"/>
          </p:cNvSpPr>
          <p:nvPr>
            <p:ph type="title"/>
          </p:nvPr>
        </p:nvSpPr>
        <p:spPr/>
        <p:txBody>
          <a:bodyPr/>
          <a:lstStyle/>
          <a:p>
            <a:r>
              <a:rPr lang="en-US" dirty="0"/>
              <a:t>Music</a:t>
            </a:r>
          </a:p>
        </p:txBody>
      </p:sp>
      <p:sp>
        <p:nvSpPr>
          <p:cNvPr id="3" name="Text Placeholder 2">
            <a:extLst>
              <a:ext uri="{FF2B5EF4-FFF2-40B4-BE49-F238E27FC236}">
                <a16:creationId xmlns:a16="http://schemas.microsoft.com/office/drawing/2014/main" id="{C17A1D86-4A69-4F86-A198-E43D55CFAF45}"/>
              </a:ext>
            </a:extLst>
          </p:cNvPr>
          <p:cNvSpPr>
            <a:spLocks noGrp="1"/>
          </p:cNvSpPr>
          <p:nvPr>
            <p:ph type="body" idx="1"/>
          </p:nvPr>
        </p:nvSpPr>
        <p:spPr/>
        <p:txBody>
          <a:bodyPr/>
          <a:lstStyle/>
          <a:p>
            <a:r>
              <a:rPr lang="en-US" dirty="0"/>
              <a:t>Luo Music Traditional and Still Popular</a:t>
            </a:r>
          </a:p>
        </p:txBody>
      </p:sp>
      <p:pic>
        <p:nvPicPr>
          <p:cNvPr id="8" name="Content Placeholder 7" descr="A picture containing person, man, holding, bicycle&#10;&#10;Description automatically generated">
            <a:extLst>
              <a:ext uri="{FF2B5EF4-FFF2-40B4-BE49-F238E27FC236}">
                <a16:creationId xmlns:a16="http://schemas.microsoft.com/office/drawing/2014/main" id="{D14BBF86-D9AE-4DE9-9A12-6C78F90A611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2925" y="2482850"/>
            <a:ext cx="4010025" cy="4010025"/>
          </a:xfrm>
        </p:spPr>
      </p:pic>
      <p:sp>
        <p:nvSpPr>
          <p:cNvPr id="5" name="Text Placeholder 4">
            <a:extLst>
              <a:ext uri="{FF2B5EF4-FFF2-40B4-BE49-F238E27FC236}">
                <a16:creationId xmlns:a16="http://schemas.microsoft.com/office/drawing/2014/main" id="{E18A285A-466C-47E9-A93A-688DD10C3DE1}"/>
              </a:ext>
            </a:extLst>
          </p:cNvPr>
          <p:cNvSpPr>
            <a:spLocks noGrp="1"/>
          </p:cNvSpPr>
          <p:nvPr>
            <p:ph type="body" sz="quarter" idx="3"/>
          </p:nvPr>
        </p:nvSpPr>
        <p:spPr/>
        <p:txBody>
          <a:bodyPr/>
          <a:lstStyle/>
          <a:p>
            <a:r>
              <a:rPr lang="en-US" dirty="0"/>
              <a:t>Types of Music</a:t>
            </a:r>
          </a:p>
        </p:txBody>
      </p:sp>
      <p:sp>
        <p:nvSpPr>
          <p:cNvPr id="6" name="Content Placeholder 5">
            <a:extLst>
              <a:ext uri="{FF2B5EF4-FFF2-40B4-BE49-F238E27FC236}">
                <a16:creationId xmlns:a16="http://schemas.microsoft.com/office/drawing/2014/main" id="{7A7879CF-0ED3-4006-8C58-E41F127ECC8D}"/>
              </a:ext>
            </a:extLst>
          </p:cNvPr>
          <p:cNvSpPr>
            <a:spLocks noGrp="1"/>
          </p:cNvSpPr>
          <p:nvPr>
            <p:ph sz="quarter" idx="4"/>
          </p:nvPr>
        </p:nvSpPr>
        <p:spPr/>
        <p:txBody>
          <a:bodyPr/>
          <a:lstStyle/>
          <a:p>
            <a:r>
              <a:rPr lang="en-US" dirty="0" err="1"/>
              <a:t>Zanzibaran</a:t>
            </a:r>
            <a:r>
              <a:rPr lang="en-US" dirty="0"/>
              <a:t> taarab music is popular as has </a:t>
            </a:r>
            <a:r>
              <a:rPr lang="en-US" dirty="0" err="1"/>
              <a:t>regae</a:t>
            </a:r>
            <a:r>
              <a:rPr lang="en-US" dirty="0"/>
              <a:t>, soul, soukous, zouk and funk.  </a:t>
            </a:r>
          </a:p>
          <a:p>
            <a:r>
              <a:rPr lang="en-US" dirty="0"/>
              <a:t>Luo </a:t>
            </a:r>
            <a:r>
              <a:rPr lang="en-US" dirty="0" err="1"/>
              <a:t>Benga</a:t>
            </a:r>
            <a:r>
              <a:rPr lang="en-US" dirty="0"/>
              <a:t> music, traditional popular folk songs of Kenya’s Luo peoples.  </a:t>
            </a:r>
          </a:p>
        </p:txBody>
      </p:sp>
    </p:spTree>
    <p:extLst>
      <p:ext uri="{BB962C8B-B14F-4D97-AF65-F5344CB8AC3E}">
        <p14:creationId xmlns:p14="http://schemas.microsoft.com/office/powerpoint/2010/main" val="16386440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5A2B1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EA2263-ADED-4753-B317-5B8F55C0C394}"/>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Food</a:t>
            </a:r>
            <a:endParaRPr lang="en-US" dirty="0">
              <a:solidFill>
                <a:srgbClr val="FFFFFF"/>
              </a:solidFill>
            </a:endParaRPr>
          </a:p>
        </p:txBody>
      </p:sp>
      <p:pic>
        <p:nvPicPr>
          <p:cNvPr id="6" name="Content Placeholder 5">
            <a:extLst>
              <a:ext uri="{FF2B5EF4-FFF2-40B4-BE49-F238E27FC236}">
                <a16:creationId xmlns:a16="http://schemas.microsoft.com/office/drawing/2014/main" id="{920F128B-DCEC-4435-AF8A-8F649630CC1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22410" r="1" b="1"/>
          <a:stretch/>
        </p:blipFill>
        <p:spPr>
          <a:xfrm>
            <a:off x="327547" y="321733"/>
            <a:ext cx="7058306" cy="4107392"/>
          </a:xfrm>
          <a:prstGeom prst="rect">
            <a:avLst/>
          </a:prstGeom>
        </p:spPr>
      </p:pic>
      <p:sp>
        <p:nvSpPr>
          <p:cNvPr id="21"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8CFC278-9B85-4F6C-9AAE-63E307123FA8}"/>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The most popular food in Kenya is Ugali (cornmeal made with maize flour).  Eaten with meaty stew.   Kenyans also enjoy tea and many other dishes, of course.</a:t>
            </a:r>
          </a:p>
          <a:p>
            <a:pPr marL="0"/>
            <a:endParaRPr lang="en-US" sz="2000">
              <a:solidFill>
                <a:srgbClr val="FFFFFF"/>
              </a:solidFill>
            </a:endParaRPr>
          </a:p>
        </p:txBody>
      </p:sp>
    </p:spTree>
    <p:extLst>
      <p:ext uri="{BB962C8B-B14F-4D97-AF65-F5344CB8AC3E}">
        <p14:creationId xmlns:p14="http://schemas.microsoft.com/office/powerpoint/2010/main" val="11067305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AB0D047-F198-41FB-8836-6C79CD6C056A}"/>
              </a:ext>
            </a:extLst>
          </p:cNvPr>
          <p:cNvSpPr>
            <a:spLocks noGrp="1"/>
          </p:cNvSpPr>
          <p:nvPr>
            <p:ph type="title"/>
          </p:nvPr>
        </p:nvSpPr>
        <p:spPr>
          <a:xfrm>
            <a:off x="838200" y="1412488"/>
            <a:ext cx="2899189" cy="4363844"/>
          </a:xfrm>
        </p:spPr>
        <p:txBody>
          <a:bodyPr anchor="t">
            <a:normAutofit/>
          </a:bodyPr>
          <a:lstStyle/>
          <a:p>
            <a:r>
              <a:rPr lang="en-US" sz="4000" dirty="0">
                <a:solidFill>
                  <a:srgbClr val="FFFFFF"/>
                </a:solidFill>
              </a:rPr>
              <a:t>Myth/Lore</a:t>
            </a:r>
            <a:br>
              <a:rPr lang="en-US" sz="4000" dirty="0">
                <a:solidFill>
                  <a:srgbClr val="FFFFFF"/>
                </a:solidFill>
              </a:rPr>
            </a:br>
            <a:br>
              <a:rPr lang="en-US" sz="4000" dirty="0">
                <a:solidFill>
                  <a:srgbClr val="FFFFFF"/>
                </a:solidFill>
              </a:rPr>
            </a:br>
            <a:r>
              <a:rPr lang="en-US" sz="4000" dirty="0">
                <a:solidFill>
                  <a:srgbClr val="FFFFFF"/>
                </a:solidFill>
              </a:rPr>
              <a:t>The Origin of Cattle  </a:t>
            </a:r>
          </a:p>
        </p:txBody>
      </p:sp>
      <p:sp>
        <p:nvSpPr>
          <p:cNvPr id="3" name="Content Placeholder 2">
            <a:extLst>
              <a:ext uri="{FF2B5EF4-FFF2-40B4-BE49-F238E27FC236}">
                <a16:creationId xmlns:a16="http://schemas.microsoft.com/office/drawing/2014/main" id="{266FD26C-CF34-4CE4-A5C1-674BF9100A7B}"/>
              </a:ext>
            </a:extLst>
          </p:cNvPr>
          <p:cNvSpPr>
            <a:spLocks noGrp="1"/>
          </p:cNvSpPr>
          <p:nvPr>
            <p:ph sz="half" idx="1"/>
          </p:nvPr>
        </p:nvSpPr>
        <p:spPr>
          <a:xfrm>
            <a:off x="4380855" y="1412489"/>
            <a:ext cx="3427283" cy="4363844"/>
          </a:xfrm>
        </p:spPr>
        <p:txBody>
          <a:bodyPr>
            <a:normAutofit fontScale="32500" lnSpcReduction="20000"/>
          </a:bodyPr>
          <a:lstStyle/>
          <a:p>
            <a:br>
              <a:rPr lang="en-US" sz="1400" dirty="0"/>
            </a:br>
            <a:r>
              <a:rPr lang="en-US" dirty="0"/>
              <a:t> In the beginning, the Maasai did not have any cattle. One day God called </a:t>
            </a:r>
            <a:r>
              <a:rPr lang="en-US" dirty="0" err="1"/>
              <a:t>Maasinta</a:t>
            </a:r>
            <a:r>
              <a:rPr lang="en-US" dirty="0"/>
              <a:t>, who was the first Maasai and said to him: "I want you to make a large enclosure, and when you have done so, come back and inform me." </a:t>
            </a:r>
            <a:r>
              <a:rPr lang="en-US" dirty="0" err="1"/>
              <a:t>Maasinta</a:t>
            </a:r>
            <a:r>
              <a:rPr lang="en-US" dirty="0"/>
              <a:t> went and did as he was instructed, and came back to report what he had done. Next God said to him: "Tomorrow, very early in the morning, I want you to go and stand against the outside wall of the house for I will give you something called cattle. But when you see or hear anything do not be surprised. Keep very silent." Very early in the morning, </a:t>
            </a:r>
            <a:r>
              <a:rPr lang="en-US" dirty="0" err="1"/>
              <a:t>Maasinta</a:t>
            </a:r>
            <a:r>
              <a:rPr lang="en-US" dirty="0"/>
              <a:t> went to wait for what was to be given him. He soon heard the sound of thunder and God released a long leather thong from heaven to earth. Cattle descended down this thong into the enclosure. The surface of the earth shook so vigorously that his house almost fell over. </a:t>
            </a:r>
            <a:r>
              <a:rPr lang="en-US" dirty="0" err="1"/>
              <a:t>Maasinta</a:t>
            </a:r>
            <a:r>
              <a:rPr lang="en-US" dirty="0"/>
              <a:t> was gripped with fear, but did not make any move or sound. While the cattle were still descending, the </a:t>
            </a:r>
            <a:r>
              <a:rPr lang="en-US" dirty="0" err="1"/>
              <a:t>Dorobo</a:t>
            </a:r>
            <a:r>
              <a:rPr lang="en-US" dirty="0"/>
              <a:t>, who was a house-mate of </a:t>
            </a:r>
            <a:r>
              <a:rPr lang="en-US" dirty="0" err="1"/>
              <a:t>Maasinta</a:t>
            </a:r>
            <a:r>
              <a:rPr lang="en-US" dirty="0"/>
              <a:t>, woke up from his sleep. He went outside and on seeing the countless cattle coming down the strap, he was so surprised that he said: "</a:t>
            </a:r>
            <a:r>
              <a:rPr lang="en-US" dirty="0" err="1"/>
              <a:t>Ayieyieyie</a:t>
            </a:r>
            <a:r>
              <a:rPr lang="en-US" dirty="0"/>
              <a:t>!", an exclamation of utter shock. On hearing this, God took back the thong and the cattle stopped descending. God then said to </a:t>
            </a:r>
            <a:r>
              <a:rPr lang="en-US" dirty="0" err="1"/>
              <a:t>Maasinta</a:t>
            </a:r>
            <a:r>
              <a:rPr lang="en-US" dirty="0"/>
              <a:t>, thinking he was the one who had spoken: "Is it that these cattle are enough for you? I will never again do this to you, so you had better love these cattle in the same way I love you." That is why the Maasai love cattle very much.</a:t>
            </a:r>
          </a:p>
          <a:p>
            <a:r>
              <a:rPr lang="en-US" dirty="0"/>
              <a:t> How about the </a:t>
            </a:r>
            <a:r>
              <a:rPr lang="en-US" dirty="0" err="1"/>
              <a:t>Dorobo</a:t>
            </a:r>
            <a:r>
              <a:rPr lang="en-US" dirty="0"/>
              <a:t>? </a:t>
            </a:r>
            <a:r>
              <a:rPr lang="en-US" dirty="0" err="1"/>
              <a:t>Maasinta</a:t>
            </a:r>
            <a:r>
              <a:rPr lang="en-US" dirty="0"/>
              <a:t> was very upset with him for having cut God's thong. He cursed him thus: "</a:t>
            </a:r>
            <a:r>
              <a:rPr lang="en-US" dirty="0" err="1"/>
              <a:t>Dorobo</a:t>
            </a:r>
            <a:r>
              <a:rPr lang="en-US" dirty="0"/>
              <a:t>, are you the one who cut God's thong? May you remain as poor as you have always been. You and your offspring will for ever remain my servants. Let it be that you will live off animals in the wild. May the milk of my cattle be poison if you ever taste it." This is why up to this day the </a:t>
            </a:r>
            <a:r>
              <a:rPr lang="en-US" dirty="0" err="1"/>
              <a:t>Dorobo</a:t>
            </a:r>
            <a:r>
              <a:rPr lang="en-US" dirty="0"/>
              <a:t> still live in the forest and they are never given milk.</a:t>
            </a:r>
          </a:p>
        </p:txBody>
      </p:sp>
      <p:cxnSp>
        <p:nvCxnSpPr>
          <p:cNvPr id="11" name="Straight Connector 10">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6BB52A28-53F2-4510-B5DD-565C14CF249B}"/>
              </a:ext>
            </a:extLst>
          </p:cNvPr>
          <p:cNvSpPr>
            <a:spLocks noGrp="1"/>
          </p:cNvSpPr>
          <p:nvPr>
            <p:ph sz="half" idx="2"/>
          </p:nvPr>
        </p:nvSpPr>
        <p:spPr>
          <a:xfrm>
            <a:off x="8451604" y="1412489"/>
            <a:ext cx="3197701" cy="4363844"/>
          </a:xfrm>
        </p:spPr>
        <p:txBody>
          <a:bodyPr>
            <a:normAutofit fontScale="32500" lnSpcReduction="20000"/>
          </a:bodyPr>
          <a:lstStyle/>
          <a:p>
            <a:r>
              <a:rPr lang="en-US" sz="2000"/>
              <a:t>RESOURCES</a:t>
            </a:r>
          </a:p>
          <a:p>
            <a:endParaRPr lang="en-US" sz="2000"/>
          </a:p>
        </p:txBody>
      </p:sp>
    </p:spTree>
    <p:extLst>
      <p:ext uri="{BB962C8B-B14F-4D97-AF65-F5344CB8AC3E}">
        <p14:creationId xmlns:p14="http://schemas.microsoft.com/office/powerpoint/2010/main" val="3140122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09DEAB-4092-45E6-BF8E-EDF34D8B78E1}"/>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3700"/>
              <a:t>Festivals and Holidays</a:t>
            </a:r>
          </a:p>
        </p:txBody>
      </p:sp>
      <p:grpSp>
        <p:nvGrpSpPr>
          <p:cNvPr id="14" name="Group 13">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5" name="Rectangle 1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C24DF8-F7FA-491B-A979-FCCDF5E4CF6C}"/>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1100"/>
              <a:t>East African Arts Festival, March, Nairobi hosts event that showcases art, music, theater, music, fashion, literature, architecture, sculpture and traditional crafts.</a:t>
            </a:r>
          </a:p>
          <a:p>
            <a:r>
              <a:rPr lang="en-US" sz="1100"/>
              <a:t>Easter</a:t>
            </a:r>
          </a:p>
          <a:p>
            <a:r>
              <a:rPr lang="en-US" sz="1100"/>
              <a:t>Eid al-Fitr is an Islamic celebration in September.  Sighting of the moon marks end of Muslim Holy month.  Communal prayers, personal cleansing, charity, three days of feasting</a:t>
            </a:r>
          </a:p>
          <a:p>
            <a:r>
              <a:rPr lang="en-US" sz="1100"/>
              <a:t>International Camel Derby since 1990, camel races. Donkey rides, etc.</a:t>
            </a:r>
          </a:p>
          <a:p>
            <a:r>
              <a:rPr lang="en-US" sz="1100"/>
              <a:t>Jamhuri Day means “republic” in Swahili, December 12, celebrates Kenya’s becoming a republic.  Marked by parades, dancing and cultural performances</a:t>
            </a:r>
          </a:p>
          <a:p>
            <a:r>
              <a:rPr lang="en-US" sz="1100"/>
              <a:t>Christmas, houses decorated with balloons flowers and green leaves.  Larger towns decorate downtown with fake snow.  Gifts are often practical like church outfits, books.  Families attend church and have a roasted goat feast.</a:t>
            </a:r>
          </a:p>
          <a:p>
            <a:endParaRPr lang="en-US" sz="1100"/>
          </a:p>
          <a:p>
            <a:r>
              <a:rPr lang="en-US" sz="1100"/>
              <a:t>New Year</a:t>
            </a:r>
          </a:p>
          <a:p>
            <a:endParaRPr lang="en-US" sz="1100"/>
          </a:p>
        </p:txBody>
      </p:sp>
      <p:sp>
        <p:nvSpPr>
          <p:cNvPr id="20" name="Rectangle 19">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A picture containing child, person, outdoor, boy&#10;&#10;Description automatically generated">
            <a:extLst>
              <a:ext uri="{FF2B5EF4-FFF2-40B4-BE49-F238E27FC236}">
                <a16:creationId xmlns:a16="http://schemas.microsoft.com/office/drawing/2014/main" id="{B08D6A73-5CD2-4FC3-949C-7CA5BAAE2254}"/>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7383" r="15248"/>
          <a:stretch/>
        </p:blipFill>
        <p:spPr>
          <a:xfrm>
            <a:off x="5977788" y="799352"/>
            <a:ext cx="5425410" cy="5259296"/>
          </a:xfrm>
          <a:prstGeom prst="rect">
            <a:avLst/>
          </a:prstGeom>
        </p:spPr>
      </p:pic>
    </p:spTree>
    <p:extLst>
      <p:ext uri="{BB962C8B-B14F-4D97-AF65-F5344CB8AC3E}">
        <p14:creationId xmlns:p14="http://schemas.microsoft.com/office/powerpoint/2010/main" val="13367835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8B55E-D0F7-47D4-B89D-1E7BC9AC5ED6}"/>
              </a:ext>
            </a:extLst>
          </p:cNvPr>
          <p:cNvSpPr>
            <a:spLocks noGrp="1"/>
          </p:cNvSpPr>
          <p:nvPr>
            <p:ph type="title"/>
          </p:nvPr>
        </p:nvSpPr>
        <p:spPr/>
        <p:txBody>
          <a:bodyPr/>
          <a:lstStyle/>
          <a:p>
            <a:r>
              <a:rPr lang="en-US" dirty="0"/>
              <a:t>Customs and Etiquette</a:t>
            </a:r>
          </a:p>
        </p:txBody>
      </p:sp>
      <p:sp>
        <p:nvSpPr>
          <p:cNvPr id="3" name="Content Placeholder 2">
            <a:extLst>
              <a:ext uri="{FF2B5EF4-FFF2-40B4-BE49-F238E27FC236}">
                <a16:creationId xmlns:a16="http://schemas.microsoft.com/office/drawing/2014/main" id="{A46076BA-F358-4137-A1DA-84BAA5417B0E}"/>
              </a:ext>
            </a:extLst>
          </p:cNvPr>
          <p:cNvSpPr>
            <a:spLocks noGrp="1"/>
          </p:cNvSpPr>
          <p:nvPr>
            <p:ph sz="half" idx="1"/>
          </p:nvPr>
        </p:nvSpPr>
        <p:spPr/>
        <p:txBody>
          <a:bodyPr>
            <a:normAutofit fontScale="92500" lnSpcReduction="10000"/>
          </a:bodyPr>
          <a:lstStyle/>
          <a:p>
            <a:r>
              <a:rPr lang="en-US" dirty="0"/>
              <a:t>Handshake is the most common form of greeting “</a:t>
            </a:r>
            <a:r>
              <a:rPr lang="en-US" dirty="0" err="1"/>
              <a:t>Jambo</a:t>
            </a:r>
            <a:r>
              <a:rPr lang="en-US" dirty="0"/>
              <a:t>” (how are you?) is usually said immediately.</a:t>
            </a:r>
          </a:p>
          <a:p>
            <a:r>
              <a:rPr lang="en-US" dirty="0"/>
              <a:t>In some areas, eye contact is avoided with elders</a:t>
            </a:r>
          </a:p>
          <a:p>
            <a:r>
              <a:rPr lang="en-US" dirty="0"/>
              <a:t>Women do most of the work from farming, cooking, cleaning and caring for children.</a:t>
            </a:r>
          </a:p>
          <a:p>
            <a:r>
              <a:rPr lang="en-US" dirty="0"/>
              <a:t>Women typically wear dresses or skirts.  </a:t>
            </a:r>
          </a:p>
        </p:txBody>
      </p:sp>
      <p:sp>
        <p:nvSpPr>
          <p:cNvPr id="4" name="Content Placeholder 3">
            <a:extLst>
              <a:ext uri="{FF2B5EF4-FFF2-40B4-BE49-F238E27FC236}">
                <a16:creationId xmlns:a16="http://schemas.microsoft.com/office/drawing/2014/main" id="{C29AC80F-4221-4697-9D20-8191A15ACDBE}"/>
              </a:ext>
            </a:extLst>
          </p:cNvPr>
          <p:cNvSpPr>
            <a:spLocks noGrp="1"/>
          </p:cNvSpPr>
          <p:nvPr>
            <p:ph sz="half" idx="2"/>
          </p:nvPr>
        </p:nvSpPr>
        <p:spPr/>
        <p:txBody>
          <a:bodyPr>
            <a:normAutofit fontScale="92500" lnSpcReduction="10000"/>
          </a:bodyPr>
          <a:lstStyle/>
          <a:p>
            <a:r>
              <a:rPr lang="en-US" dirty="0"/>
              <a:t>Losing your temper is highly rude.  </a:t>
            </a:r>
          </a:p>
          <a:p>
            <a:r>
              <a:rPr lang="en-US" dirty="0"/>
              <a:t>Kenyan’s don’t typically point fingers but jut their chin in the direction they wish to point.</a:t>
            </a:r>
          </a:p>
          <a:p>
            <a:r>
              <a:rPr lang="en-US" dirty="0"/>
              <a:t>If hands are unclean, they grab elbows.  </a:t>
            </a:r>
          </a:p>
          <a:p>
            <a:r>
              <a:rPr lang="en-US" dirty="0"/>
              <a:t>Money is accepted by extending right hand out in a cupped way with left hand resting just above it on the arm.  </a:t>
            </a:r>
          </a:p>
          <a:p>
            <a:r>
              <a:rPr lang="en-US" dirty="0"/>
              <a:t>Always accept tea from your host.</a:t>
            </a:r>
          </a:p>
        </p:txBody>
      </p:sp>
    </p:spTree>
    <p:extLst>
      <p:ext uri="{BB962C8B-B14F-4D97-AF65-F5344CB8AC3E}">
        <p14:creationId xmlns:p14="http://schemas.microsoft.com/office/powerpoint/2010/main" val="2504041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73B4C2-59C2-4650-9F30-34ADE9C1D07E}"/>
              </a:ext>
            </a:extLst>
          </p:cNvPr>
          <p:cNvSpPr>
            <a:spLocks noGrp="1"/>
          </p:cNvSpPr>
          <p:nvPr>
            <p:ph type="title"/>
          </p:nvPr>
        </p:nvSpPr>
        <p:spPr>
          <a:xfrm>
            <a:off x="1000452" y="1610024"/>
            <a:ext cx="3058621" cy="1457002"/>
          </a:xfrm>
        </p:spPr>
        <p:txBody>
          <a:bodyPr vert="horz" lIns="91440" tIns="45720" rIns="91440" bIns="45720" rtlCol="0" anchor="b">
            <a:normAutofit/>
          </a:bodyPr>
          <a:lstStyle/>
          <a:p>
            <a:r>
              <a:rPr lang="en-US" sz="4000"/>
              <a:t>Ethiopia Geography</a:t>
            </a:r>
          </a:p>
        </p:txBody>
      </p:sp>
      <p:grpSp>
        <p:nvGrpSpPr>
          <p:cNvPr id="15" name="Group 14">
            <a:extLst>
              <a:ext uri="{FF2B5EF4-FFF2-40B4-BE49-F238E27FC236}">
                <a16:creationId xmlns:a16="http://schemas.microsoft.com/office/drawing/2014/main" id="{770AE191-D2EA-45C9-A44D-830C188F74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16"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17"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6" name="Text Placeholder 5">
            <a:extLst>
              <a:ext uri="{FF2B5EF4-FFF2-40B4-BE49-F238E27FC236}">
                <a16:creationId xmlns:a16="http://schemas.microsoft.com/office/drawing/2014/main" id="{6B3E1C54-2AF5-47FC-AE44-6BD5F11C1B1D}"/>
              </a:ext>
            </a:extLst>
          </p:cNvPr>
          <p:cNvSpPr>
            <a:spLocks noGrp="1"/>
          </p:cNvSpPr>
          <p:nvPr>
            <p:ph type="body" sz="half" idx="2"/>
          </p:nvPr>
        </p:nvSpPr>
        <p:spPr>
          <a:xfrm>
            <a:off x="1000450" y="3067026"/>
            <a:ext cx="3058623" cy="3272324"/>
          </a:xfrm>
        </p:spPr>
        <p:txBody>
          <a:bodyPr vert="horz" lIns="91440" tIns="45720" rIns="91440" bIns="45720" rtlCol="0" anchor="t">
            <a:normAutofit fontScale="85000" lnSpcReduction="20000"/>
          </a:bodyPr>
          <a:lstStyle/>
          <a:p>
            <a:pPr indent="-228600">
              <a:buFont typeface="Arial" panose="020B0604020202020204" pitchFamily="34" charset="0"/>
              <a:buChar char="•"/>
            </a:pPr>
            <a:r>
              <a:rPr lang="en-US" sz="2000" dirty="0"/>
              <a:t>Longitude and Latitude 9.1450° N, 40.4897° E</a:t>
            </a:r>
          </a:p>
          <a:p>
            <a:pPr indent="-228600">
              <a:buFont typeface="Arial" panose="020B0604020202020204" pitchFamily="34" charset="0"/>
              <a:buChar char="•"/>
            </a:pPr>
            <a:r>
              <a:rPr lang="en-US" b="1" dirty="0"/>
              <a:t>Ethiopian Highlands</a:t>
            </a:r>
            <a:r>
              <a:rPr lang="en-US" dirty="0"/>
              <a:t> is a rugged mass of mountains in Ethiopia. It forms the largest continuous area of its elevation in the continent. (</a:t>
            </a:r>
            <a:r>
              <a:rPr lang="en-US" dirty="0" err="1"/>
              <a:t>Semien</a:t>
            </a:r>
            <a:r>
              <a:rPr lang="en-US" dirty="0"/>
              <a:t> Mountains)</a:t>
            </a:r>
          </a:p>
          <a:p>
            <a:pPr indent="-228600">
              <a:buFont typeface="Arial" panose="020B0604020202020204" pitchFamily="34" charset="0"/>
              <a:buChar char="•"/>
            </a:pPr>
            <a:r>
              <a:rPr lang="en-US" sz="2000" dirty="0"/>
              <a:t>9 Major Rivers, including the Blue Nile, which starts at Lake Tana and goes into the Nile</a:t>
            </a:r>
          </a:p>
          <a:p>
            <a:pPr indent="-228600">
              <a:buFont typeface="Arial" panose="020B0604020202020204" pitchFamily="34" charset="0"/>
              <a:buChar char="•"/>
            </a:pPr>
            <a:r>
              <a:rPr lang="en-US" sz="2000" dirty="0"/>
              <a:t>Lake Tana is a heart shaped lake (can you see it on the map?) and is a source for the Blue Nile, which eventually feeds the Nile River</a:t>
            </a:r>
            <a:br>
              <a:rPr lang="en-US" sz="2000" dirty="0"/>
            </a:br>
            <a:endParaRPr lang="en-US" sz="2000" dirty="0"/>
          </a:p>
          <a:p>
            <a:pPr indent="-228600">
              <a:buFont typeface="Arial" panose="020B0604020202020204" pitchFamily="34" charset="0"/>
              <a:buChar char="•"/>
            </a:pPr>
            <a:endParaRPr lang="en-US" sz="2000" dirty="0"/>
          </a:p>
        </p:txBody>
      </p:sp>
      <p:pic>
        <p:nvPicPr>
          <p:cNvPr id="8" name="Content Placeholder 7" descr="A close up of a map&#10;&#10;Description automatically generated">
            <a:extLst>
              <a:ext uri="{FF2B5EF4-FFF2-40B4-BE49-F238E27FC236}">
                <a16:creationId xmlns:a16="http://schemas.microsoft.com/office/drawing/2014/main" id="{B4EDFB71-88A2-46D5-8C6D-7FFC44B5E0B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3175" r="2" b="2"/>
          <a:stretch/>
        </p:blipFill>
        <p:spPr>
          <a:xfrm>
            <a:off x="4636963" y="10"/>
            <a:ext cx="7555037" cy="6857990"/>
          </a:xfrm>
          <a:prstGeom prst="rect">
            <a:avLst/>
          </a:prstGeom>
        </p:spPr>
      </p:pic>
    </p:spTree>
    <p:extLst>
      <p:ext uri="{BB962C8B-B14F-4D97-AF65-F5344CB8AC3E}">
        <p14:creationId xmlns:p14="http://schemas.microsoft.com/office/powerpoint/2010/main" val="6637005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02F3C71-C981-4614-98EA-D6C494F80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717424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96848E-800B-4C47-A592-A95087DD342B}"/>
              </a:ext>
            </a:extLst>
          </p:cNvPr>
          <p:cNvSpPr>
            <a:spLocks noGrp="1"/>
          </p:cNvSpPr>
          <p:nvPr>
            <p:ph type="title"/>
          </p:nvPr>
        </p:nvSpPr>
        <p:spPr>
          <a:xfrm>
            <a:off x="821516" y="640263"/>
            <a:ext cx="6204984" cy="1344975"/>
          </a:xfrm>
        </p:spPr>
        <p:txBody>
          <a:bodyPr>
            <a:normAutofit/>
          </a:bodyPr>
          <a:lstStyle/>
          <a:p>
            <a:r>
              <a:rPr lang="en-US" sz="4000"/>
              <a:t>Somalia</a:t>
            </a:r>
          </a:p>
        </p:txBody>
      </p:sp>
      <p:sp>
        <p:nvSpPr>
          <p:cNvPr id="3" name="Content Placeholder 2">
            <a:extLst>
              <a:ext uri="{FF2B5EF4-FFF2-40B4-BE49-F238E27FC236}">
                <a16:creationId xmlns:a16="http://schemas.microsoft.com/office/drawing/2014/main" id="{C3A668C3-A717-4563-B3E9-038CE682DE73}"/>
              </a:ext>
            </a:extLst>
          </p:cNvPr>
          <p:cNvSpPr>
            <a:spLocks noGrp="1"/>
          </p:cNvSpPr>
          <p:nvPr>
            <p:ph idx="1"/>
          </p:nvPr>
        </p:nvSpPr>
        <p:spPr>
          <a:xfrm>
            <a:off x="821515" y="2121762"/>
            <a:ext cx="6204984" cy="3626917"/>
          </a:xfrm>
        </p:spPr>
        <p:txBody>
          <a:bodyPr>
            <a:normAutofit/>
          </a:bodyPr>
          <a:lstStyle/>
          <a:p>
            <a:r>
              <a:rPr lang="en-US" sz="1900"/>
              <a:t>Things We Will Learn</a:t>
            </a:r>
          </a:p>
          <a:p>
            <a:pPr lvl="1"/>
            <a:r>
              <a:rPr lang="en-US" sz="1900"/>
              <a:t>Geography</a:t>
            </a:r>
          </a:p>
          <a:p>
            <a:pPr lvl="1"/>
            <a:r>
              <a:rPr lang="en-US" sz="1900"/>
              <a:t>Language/Religion</a:t>
            </a:r>
          </a:p>
          <a:p>
            <a:pPr lvl="1"/>
            <a:r>
              <a:rPr lang="en-US" sz="1900"/>
              <a:t>Advancements For The World</a:t>
            </a:r>
          </a:p>
          <a:p>
            <a:pPr lvl="1"/>
            <a:r>
              <a:rPr lang="en-US" sz="1900"/>
              <a:t>History</a:t>
            </a:r>
          </a:p>
          <a:p>
            <a:pPr lvl="2"/>
            <a:r>
              <a:rPr lang="en-US" sz="1900"/>
              <a:t>Important People</a:t>
            </a:r>
          </a:p>
          <a:p>
            <a:pPr lvl="2"/>
            <a:r>
              <a:rPr lang="en-US" sz="1900"/>
              <a:t>Important Events</a:t>
            </a:r>
          </a:p>
          <a:p>
            <a:pPr lvl="2"/>
            <a:r>
              <a:rPr lang="en-US" sz="1900"/>
              <a:t>Important Artifacts</a:t>
            </a:r>
          </a:p>
          <a:p>
            <a:pPr lvl="2"/>
            <a:r>
              <a:rPr lang="en-US" sz="1900"/>
              <a:t>How it fits in</a:t>
            </a:r>
          </a:p>
          <a:p>
            <a:pPr lvl="1"/>
            <a:r>
              <a:rPr lang="en-US" sz="1900"/>
              <a:t>Culture</a:t>
            </a:r>
          </a:p>
          <a:p>
            <a:pPr lvl="1"/>
            <a:r>
              <a:rPr lang="en-US" sz="1900"/>
              <a:t>Current Events</a:t>
            </a:r>
          </a:p>
        </p:txBody>
      </p:sp>
      <p:pic>
        <p:nvPicPr>
          <p:cNvPr id="6" name="Picture 5">
            <a:extLst>
              <a:ext uri="{FF2B5EF4-FFF2-40B4-BE49-F238E27FC236}">
                <a16:creationId xmlns:a16="http://schemas.microsoft.com/office/drawing/2014/main" id="{BD3962C6-F431-4FDB-9664-5D3CB82C0636}"/>
              </a:ext>
            </a:extLst>
          </p:cNvPr>
          <p:cNvPicPr>
            <a:picLocks noChangeAspect="1"/>
          </p:cNvPicPr>
          <p:nvPr/>
        </p:nvPicPr>
        <p:blipFill>
          <a:blip r:embed="rId2">
            <a:extLst>
              <a:ext uri="{28A0092B-C50C-407E-A947-70E740481C1C}">
                <a14:useLocalDpi xmlns:a14="http://schemas.microsoft.com/office/drawing/2010/main" val="0"/>
              </a:ext>
            </a:extLst>
          </a:blip>
          <a:stretch/>
        </p:blipFill>
        <p:spPr>
          <a:xfrm>
            <a:off x="8136255" y="306909"/>
            <a:ext cx="3429000" cy="2286000"/>
          </a:xfrm>
          <a:prstGeom prst="rect">
            <a:avLst/>
          </a:prstGeom>
        </p:spPr>
      </p:pic>
      <p:pic>
        <p:nvPicPr>
          <p:cNvPr id="5" name="Picture 4">
            <a:extLst>
              <a:ext uri="{FF2B5EF4-FFF2-40B4-BE49-F238E27FC236}">
                <a16:creationId xmlns:a16="http://schemas.microsoft.com/office/drawing/2014/main" id="{D6B02B33-1B23-437D-A567-93606DBDF34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81046" y="3055669"/>
            <a:ext cx="3539419" cy="2935505"/>
          </a:xfrm>
          <a:prstGeom prst="rect">
            <a:avLst/>
          </a:prstGeom>
        </p:spPr>
      </p:pic>
    </p:spTree>
    <p:extLst>
      <p:ext uri="{BB962C8B-B14F-4D97-AF65-F5344CB8AC3E}">
        <p14:creationId xmlns:p14="http://schemas.microsoft.com/office/powerpoint/2010/main" val="36387561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3B4C2-59C2-4650-9F30-34ADE9C1D07E}"/>
              </a:ext>
            </a:extLst>
          </p:cNvPr>
          <p:cNvSpPr>
            <a:spLocks noGrp="1"/>
          </p:cNvSpPr>
          <p:nvPr>
            <p:ph type="title"/>
          </p:nvPr>
        </p:nvSpPr>
        <p:spPr>
          <a:xfrm>
            <a:off x="1000452" y="1610024"/>
            <a:ext cx="3058621" cy="1457002"/>
          </a:xfrm>
        </p:spPr>
        <p:txBody>
          <a:bodyPr vert="horz" lIns="91440" tIns="45720" rIns="91440" bIns="45720" rtlCol="0" anchor="b">
            <a:normAutofit/>
          </a:bodyPr>
          <a:lstStyle/>
          <a:p>
            <a:r>
              <a:rPr lang="en-US" sz="4000" dirty="0"/>
              <a:t>Somalia Geography</a:t>
            </a:r>
          </a:p>
        </p:txBody>
      </p:sp>
      <p:sp>
        <p:nvSpPr>
          <p:cNvPr id="6" name="Text Placeholder 5">
            <a:extLst>
              <a:ext uri="{FF2B5EF4-FFF2-40B4-BE49-F238E27FC236}">
                <a16:creationId xmlns:a16="http://schemas.microsoft.com/office/drawing/2014/main" id="{6B3E1C54-2AF5-47FC-AE44-6BD5F11C1B1D}"/>
              </a:ext>
            </a:extLst>
          </p:cNvPr>
          <p:cNvSpPr>
            <a:spLocks noGrp="1"/>
          </p:cNvSpPr>
          <p:nvPr>
            <p:ph type="body" sz="half" idx="2"/>
          </p:nvPr>
        </p:nvSpPr>
        <p:spPr>
          <a:xfrm>
            <a:off x="1000450" y="3067026"/>
            <a:ext cx="3058623" cy="3272324"/>
          </a:xfrm>
        </p:spPr>
        <p:txBody>
          <a:bodyPr vert="horz" lIns="91440" tIns="45720" rIns="91440" bIns="45720" rtlCol="0" anchor="t">
            <a:normAutofit/>
          </a:bodyPr>
          <a:lstStyle/>
          <a:p>
            <a:pPr indent="-228600">
              <a:buFont typeface="Arial" panose="020B0604020202020204" pitchFamily="34" charset="0"/>
              <a:buChar char="•"/>
            </a:pPr>
            <a:r>
              <a:rPr lang="en-US" sz="2000" dirty="0"/>
              <a:t>Longitude and Latitude </a:t>
            </a:r>
            <a:r>
              <a:rPr lang="en-US" dirty="0"/>
              <a:t>5.1521° N, 46.1996° E</a:t>
            </a:r>
            <a:endParaRPr lang="en-US" sz="2000" dirty="0"/>
          </a:p>
          <a:p>
            <a:pPr indent="-228600">
              <a:buFont typeface="Arial" panose="020B0604020202020204" pitchFamily="34" charset="0"/>
              <a:buChar char="•"/>
            </a:pPr>
            <a:r>
              <a:rPr lang="en-US" b="1" dirty="0" err="1"/>
              <a:t>Daallo</a:t>
            </a:r>
            <a:r>
              <a:rPr lang="en-US" b="1" dirty="0"/>
              <a:t> Frankincense Forest (forest of frankincense trees) at the base of Cal </a:t>
            </a:r>
            <a:r>
              <a:rPr lang="en-US" b="1" dirty="0" err="1"/>
              <a:t>Madow</a:t>
            </a:r>
            <a:r>
              <a:rPr lang="en-US" b="1" dirty="0"/>
              <a:t> mountains.</a:t>
            </a:r>
          </a:p>
          <a:p>
            <a:pPr indent="-228600">
              <a:buFont typeface="Arial" panose="020B0604020202020204" pitchFamily="34" charset="0"/>
              <a:buChar char="•"/>
            </a:pPr>
            <a:r>
              <a:rPr lang="en-US" sz="2000" b="1" dirty="0" err="1"/>
              <a:t>Iskushuban</a:t>
            </a:r>
            <a:r>
              <a:rPr lang="en-US" sz="2000" b="1" dirty="0"/>
              <a:t> Falls- Bari. Perennial waterfall</a:t>
            </a:r>
          </a:p>
          <a:p>
            <a:pPr indent="-228600">
              <a:buFont typeface="Arial" panose="020B0604020202020204" pitchFamily="34" charset="0"/>
              <a:buChar char="•"/>
            </a:pPr>
            <a:r>
              <a:rPr lang="en-US" sz="2000" b="1" dirty="0" err="1"/>
              <a:t>Lamadaya</a:t>
            </a:r>
            <a:r>
              <a:rPr lang="en-US" sz="2000" b="1" dirty="0"/>
              <a:t>- impressive waterfall in Cal </a:t>
            </a:r>
            <a:r>
              <a:rPr lang="en-US" sz="2000" b="1" dirty="0" err="1"/>
              <a:t>Madow</a:t>
            </a:r>
            <a:r>
              <a:rPr lang="en-US" sz="2000" b="1" dirty="0"/>
              <a:t> Mountains</a:t>
            </a:r>
            <a:endParaRPr lang="en-US" sz="2000" dirty="0"/>
          </a:p>
          <a:p>
            <a:pPr indent="-228600">
              <a:buFont typeface="Arial" panose="020B0604020202020204" pitchFamily="34" charset="0"/>
              <a:buChar char="•"/>
            </a:pPr>
            <a:endParaRPr lang="en-US" sz="2000" dirty="0"/>
          </a:p>
        </p:txBody>
      </p:sp>
      <p:pic>
        <p:nvPicPr>
          <p:cNvPr id="8" name="Content Placeholder 7">
            <a:extLst>
              <a:ext uri="{FF2B5EF4-FFF2-40B4-BE49-F238E27FC236}">
                <a16:creationId xmlns:a16="http://schemas.microsoft.com/office/drawing/2014/main" id="{B4EDFB71-88A2-46D5-8C6D-7FFC44B5E0B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556986" y="10"/>
            <a:ext cx="5714991" cy="6857990"/>
          </a:xfrm>
          <a:prstGeom prst="rect">
            <a:avLst/>
          </a:prstGeom>
        </p:spPr>
      </p:pic>
    </p:spTree>
    <p:extLst>
      <p:ext uri="{BB962C8B-B14F-4D97-AF65-F5344CB8AC3E}">
        <p14:creationId xmlns:p14="http://schemas.microsoft.com/office/powerpoint/2010/main" val="616691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8376F-3CDF-4285-A4CD-F21F845643B0}"/>
              </a:ext>
            </a:extLst>
          </p:cNvPr>
          <p:cNvSpPr>
            <a:spLocks noGrp="1"/>
          </p:cNvSpPr>
          <p:nvPr>
            <p:ph type="title"/>
          </p:nvPr>
        </p:nvSpPr>
        <p:spPr/>
        <p:txBody>
          <a:bodyPr/>
          <a:lstStyle/>
          <a:p>
            <a:r>
              <a:rPr lang="en-US" dirty="0"/>
              <a:t>Weather and Climate</a:t>
            </a:r>
          </a:p>
        </p:txBody>
      </p:sp>
      <p:sp>
        <p:nvSpPr>
          <p:cNvPr id="3" name="Text Placeholder 2">
            <a:extLst>
              <a:ext uri="{FF2B5EF4-FFF2-40B4-BE49-F238E27FC236}">
                <a16:creationId xmlns:a16="http://schemas.microsoft.com/office/drawing/2014/main" id="{255401C5-2800-4BAA-9CCC-D4E2AF3BCDB5}"/>
              </a:ext>
            </a:extLst>
          </p:cNvPr>
          <p:cNvSpPr>
            <a:spLocks noGrp="1"/>
          </p:cNvSpPr>
          <p:nvPr>
            <p:ph type="body" idx="1"/>
          </p:nvPr>
        </p:nvSpPr>
        <p:spPr/>
        <p:txBody>
          <a:bodyPr/>
          <a:lstStyle/>
          <a:p>
            <a:r>
              <a:rPr lang="en-US" dirty="0"/>
              <a:t>Weather</a:t>
            </a:r>
          </a:p>
        </p:txBody>
      </p:sp>
      <p:sp>
        <p:nvSpPr>
          <p:cNvPr id="4" name="Content Placeholder 3">
            <a:extLst>
              <a:ext uri="{FF2B5EF4-FFF2-40B4-BE49-F238E27FC236}">
                <a16:creationId xmlns:a16="http://schemas.microsoft.com/office/drawing/2014/main" id="{1FA98735-5449-4B22-B088-069172857E0B}"/>
              </a:ext>
            </a:extLst>
          </p:cNvPr>
          <p:cNvSpPr>
            <a:spLocks noGrp="1"/>
          </p:cNvSpPr>
          <p:nvPr>
            <p:ph sz="half" idx="2"/>
          </p:nvPr>
        </p:nvSpPr>
        <p:spPr/>
        <p:txBody>
          <a:bodyPr/>
          <a:lstStyle/>
          <a:p>
            <a:r>
              <a:rPr lang="en-US" dirty="0"/>
              <a:t>Hot with rainy seasons.</a:t>
            </a:r>
          </a:p>
        </p:txBody>
      </p:sp>
      <p:sp>
        <p:nvSpPr>
          <p:cNvPr id="5" name="Text Placeholder 4">
            <a:extLst>
              <a:ext uri="{FF2B5EF4-FFF2-40B4-BE49-F238E27FC236}">
                <a16:creationId xmlns:a16="http://schemas.microsoft.com/office/drawing/2014/main" id="{212D89F8-6BE4-48A7-B428-6F2D5B203617}"/>
              </a:ext>
            </a:extLst>
          </p:cNvPr>
          <p:cNvSpPr>
            <a:spLocks noGrp="1"/>
          </p:cNvSpPr>
          <p:nvPr>
            <p:ph type="body" sz="quarter" idx="3"/>
          </p:nvPr>
        </p:nvSpPr>
        <p:spPr/>
        <p:txBody>
          <a:bodyPr/>
          <a:lstStyle/>
          <a:p>
            <a:r>
              <a:rPr lang="en-US" dirty="0"/>
              <a:t>Climate</a:t>
            </a:r>
          </a:p>
        </p:txBody>
      </p:sp>
      <p:sp>
        <p:nvSpPr>
          <p:cNvPr id="6" name="Content Placeholder 5">
            <a:extLst>
              <a:ext uri="{FF2B5EF4-FFF2-40B4-BE49-F238E27FC236}">
                <a16:creationId xmlns:a16="http://schemas.microsoft.com/office/drawing/2014/main" id="{A2C24281-590C-4350-9065-FF7481ED8178}"/>
              </a:ext>
            </a:extLst>
          </p:cNvPr>
          <p:cNvSpPr>
            <a:spLocks noGrp="1"/>
          </p:cNvSpPr>
          <p:nvPr>
            <p:ph sz="quarter" idx="4"/>
          </p:nvPr>
        </p:nvSpPr>
        <p:spPr/>
        <p:txBody>
          <a:bodyPr/>
          <a:lstStyle/>
          <a:p>
            <a:r>
              <a:rPr lang="en-US" dirty="0"/>
              <a:t>Tropical</a:t>
            </a:r>
          </a:p>
          <a:p>
            <a:r>
              <a:rPr lang="en-US" dirty="0"/>
              <a:t>Hot year round, generally dry.  </a:t>
            </a:r>
          </a:p>
          <a:p>
            <a:r>
              <a:rPr lang="en-US" dirty="0"/>
              <a:t>Some areas are desert or semi-desert.</a:t>
            </a:r>
          </a:p>
        </p:txBody>
      </p:sp>
    </p:spTree>
    <p:extLst>
      <p:ext uri="{BB962C8B-B14F-4D97-AF65-F5344CB8AC3E}">
        <p14:creationId xmlns:p14="http://schemas.microsoft.com/office/powerpoint/2010/main" val="36375432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18244B-2352-40E5-BB60-8399576D13BE}"/>
              </a:ext>
            </a:extLst>
          </p:cNvPr>
          <p:cNvSpPr>
            <a:spLocks noGrp="1"/>
          </p:cNvSpPr>
          <p:nvPr>
            <p:ph type="title"/>
          </p:nvPr>
        </p:nvSpPr>
        <p:spPr>
          <a:xfrm>
            <a:off x="1000452" y="1610024"/>
            <a:ext cx="3058621" cy="1457002"/>
          </a:xfrm>
        </p:spPr>
        <p:txBody>
          <a:bodyPr vert="horz" lIns="91440" tIns="45720" rIns="91440" bIns="45720" rtlCol="0" anchor="b">
            <a:normAutofit/>
          </a:bodyPr>
          <a:lstStyle/>
          <a:p>
            <a:r>
              <a:rPr lang="en-US" sz="4000" dirty="0"/>
              <a:t>Cal </a:t>
            </a:r>
            <a:r>
              <a:rPr lang="en-US" sz="4000" dirty="0" err="1"/>
              <a:t>Madow</a:t>
            </a:r>
            <a:r>
              <a:rPr lang="en-US" sz="4000" dirty="0"/>
              <a:t> Mountains</a:t>
            </a:r>
            <a:endParaRPr lang="en-US" sz="4000" kern="1200" dirty="0">
              <a:solidFill>
                <a:schemeClr val="tx1"/>
              </a:solidFill>
              <a:latin typeface="+mj-lt"/>
              <a:ea typeface="+mj-ea"/>
              <a:cs typeface="+mj-cs"/>
            </a:endParaRPr>
          </a:p>
        </p:txBody>
      </p:sp>
      <p:grpSp>
        <p:nvGrpSpPr>
          <p:cNvPr id="16" name="Group 15">
            <a:extLst>
              <a:ext uri="{FF2B5EF4-FFF2-40B4-BE49-F238E27FC236}">
                <a16:creationId xmlns:a16="http://schemas.microsoft.com/office/drawing/2014/main" id="{770AE191-D2EA-45C9-A44D-830C188F74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17"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18"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4" name="Text Placeholder 3">
            <a:extLst>
              <a:ext uri="{FF2B5EF4-FFF2-40B4-BE49-F238E27FC236}">
                <a16:creationId xmlns:a16="http://schemas.microsoft.com/office/drawing/2014/main" id="{1DD0B1F7-B38C-4CD4-B9A3-4CE373105C98}"/>
              </a:ext>
            </a:extLst>
          </p:cNvPr>
          <p:cNvSpPr>
            <a:spLocks noGrp="1"/>
          </p:cNvSpPr>
          <p:nvPr>
            <p:ph type="body" sz="half" idx="2"/>
          </p:nvPr>
        </p:nvSpPr>
        <p:spPr>
          <a:xfrm>
            <a:off x="1000450" y="3067026"/>
            <a:ext cx="3058623" cy="3272324"/>
          </a:xfrm>
        </p:spPr>
        <p:txBody>
          <a:bodyPr vert="horz" lIns="91440" tIns="45720" rIns="91440" bIns="45720" rtlCol="0" anchor="t">
            <a:normAutofit fontScale="92500" lnSpcReduction="10000"/>
          </a:bodyPr>
          <a:lstStyle/>
          <a:p>
            <a:pPr indent="-228600">
              <a:buFont typeface="Arial" panose="020B0604020202020204" pitchFamily="34" charset="0"/>
              <a:buChar char="•"/>
            </a:pPr>
            <a:r>
              <a:rPr lang="en-US" sz="2000" dirty="0"/>
              <a:t>The demand of frankincense essential oils in the 2010’s has made the population of frankincense trees nearly extinct.  Most of the frankincense trees come from the Somalian forest.  </a:t>
            </a:r>
          </a:p>
          <a:p>
            <a:pPr indent="-228600">
              <a:buFont typeface="Arial" panose="020B0604020202020204" pitchFamily="34" charset="0"/>
              <a:buChar char="•"/>
            </a:pPr>
            <a:r>
              <a:rPr lang="en-US" sz="2000" dirty="0" err="1"/>
              <a:t>Lamadaya</a:t>
            </a:r>
            <a:r>
              <a:rPr lang="en-US" sz="2000" dirty="0"/>
              <a:t> and other waterfalls make the Cal </a:t>
            </a:r>
            <a:r>
              <a:rPr lang="en-US" sz="2000" dirty="0" err="1"/>
              <a:t>Madow</a:t>
            </a:r>
            <a:r>
              <a:rPr lang="en-US" sz="2000" dirty="0"/>
              <a:t> mountain range a beautiful but treacherous place to visit</a:t>
            </a:r>
          </a:p>
        </p:txBody>
      </p:sp>
      <p:pic>
        <p:nvPicPr>
          <p:cNvPr id="9" name="Picture 8" descr="A close up of a rock&#10;&#10;Description automatically generated">
            <a:extLst>
              <a:ext uri="{FF2B5EF4-FFF2-40B4-BE49-F238E27FC236}">
                <a16:creationId xmlns:a16="http://schemas.microsoft.com/office/drawing/2014/main" id="{B6E5B38A-EDBD-40C6-9656-20B7C5339F3A}"/>
              </a:ext>
            </a:extLst>
          </p:cNvPr>
          <p:cNvPicPr>
            <a:picLocks noChangeAspect="1"/>
          </p:cNvPicPr>
          <p:nvPr/>
        </p:nvPicPr>
        <p:blipFill rotWithShape="1">
          <a:blip r:embed="rId2">
            <a:extLst>
              <a:ext uri="{28A0092B-C50C-407E-A947-70E740481C1C}">
                <a14:useLocalDpi xmlns:a14="http://schemas.microsoft.com/office/drawing/2010/main" val="0"/>
              </a:ext>
            </a:extLst>
          </a:blip>
          <a:srcRect l="22827" r="7958" b="-2"/>
          <a:stretch/>
        </p:blipFill>
        <p:spPr>
          <a:xfrm>
            <a:off x="4636963" y="1"/>
            <a:ext cx="3731799" cy="3383280"/>
          </a:xfrm>
          <a:prstGeom prst="rect">
            <a:avLst/>
          </a:prstGeom>
        </p:spPr>
      </p:pic>
      <p:pic>
        <p:nvPicPr>
          <p:cNvPr id="6" name="Content Placeholder 5">
            <a:extLst>
              <a:ext uri="{FF2B5EF4-FFF2-40B4-BE49-F238E27FC236}">
                <a16:creationId xmlns:a16="http://schemas.microsoft.com/office/drawing/2014/main" id="{012ADB39-20C1-457E-AE0A-D8C3158167A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396" r="16862" b="3"/>
          <a:stretch/>
        </p:blipFill>
        <p:spPr>
          <a:xfrm>
            <a:off x="8460201" y="10"/>
            <a:ext cx="3731799" cy="3383270"/>
          </a:xfrm>
          <a:prstGeom prst="rect">
            <a:avLst/>
          </a:prstGeom>
        </p:spPr>
      </p:pic>
      <p:pic>
        <p:nvPicPr>
          <p:cNvPr id="7" name="Picture 6" descr="A close up of a tree&#10;&#10;Description automatically generated">
            <a:extLst>
              <a:ext uri="{FF2B5EF4-FFF2-40B4-BE49-F238E27FC236}">
                <a16:creationId xmlns:a16="http://schemas.microsoft.com/office/drawing/2014/main" id="{3485D3D3-A05E-4E1C-BC1B-28C13829B2B9}"/>
              </a:ext>
            </a:extLst>
          </p:cNvPr>
          <p:cNvPicPr>
            <a:picLocks noChangeAspect="1"/>
          </p:cNvPicPr>
          <p:nvPr/>
        </p:nvPicPr>
        <p:blipFill rotWithShape="1">
          <a:blip r:embed="rId4">
            <a:extLst>
              <a:ext uri="{28A0092B-C50C-407E-A947-70E740481C1C}">
                <a14:useLocalDpi xmlns:a14="http://schemas.microsoft.com/office/drawing/2010/main" val="0"/>
              </a:ext>
            </a:extLst>
          </a:blip>
          <a:srcRect r="10705" b="2"/>
          <a:stretch/>
        </p:blipFill>
        <p:spPr>
          <a:xfrm>
            <a:off x="4639055" y="3474720"/>
            <a:ext cx="7552944" cy="3383280"/>
          </a:xfrm>
          <a:prstGeom prst="rect">
            <a:avLst/>
          </a:prstGeom>
        </p:spPr>
      </p:pic>
    </p:spTree>
    <p:extLst>
      <p:ext uri="{BB962C8B-B14F-4D97-AF65-F5344CB8AC3E}">
        <p14:creationId xmlns:p14="http://schemas.microsoft.com/office/powerpoint/2010/main" val="208709012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640A5D-CD67-40B8-8FD2-AEF9EDE03F6C}"/>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Animals of Somalia</a:t>
            </a:r>
          </a:p>
        </p:txBody>
      </p:sp>
      <p:grpSp>
        <p:nvGrpSpPr>
          <p:cNvPr id="14" name="Group 13">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5" name="Rectangle 14">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3C6490E-CEEA-4D33-91B4-AEFDCE6B6561}"/>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Aardvark</a:t>
            </a:r>
          </a:p>
          <a:p>
            <a:r>
              <a:rPr lang="en-US" sz="2000"/>
              <a:t>African Civet</a:t>
            </a:r>
          </a:p>
          <a:p>
            <a:r>
              <a:rPr lang="en-US" sz="2000"/>
              <a:t>African Clawed Frog</a:t>
            </a:r>
          </a:p>
          <a:p>
            <a:r>
              <a:rPr lang="en-US" sz="2000"/>
              <a:t>African Wild Dog</a:t>
            </a:r>
          </a:p>
          <a:p>
            <a:r>
              <a:rPr lang="en-US" sz="2000"/>
              <a:t>Antelope</a:t>
            </a:r>
          </a:p>
          <a:p>
            <a:r>
              <a:rPr lang="en-US" sz="2000"/>
              <a:t>Baboon</a:t>
            </a:r>
          </a:p>
          <a:p>
            <a:r>
              <a:rPr lang="en-US" sz="2000"/>
              <a:t>Barb (fish)</a:t>
            </a:r>
          </a:p>
          <a:p>
            <a:r>
              <a:rPr lang="en-US" sz="2000"/>
              <a:t>Caracal</a:t>
            </a:r>
          </a:p>
        </p:txBody>
      </p:sp>
      <p:sp>
        <p:nvSpPr>
          <p:cNvPr id="20" name="Rectangle 19">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a:extLst>
              <a:ext uri="{FF2B5EF4-FFF2-40B4-BE49-F238E27FC236}">
                <a16:creationId xmlns:a16="http://schemas.microsoft.com/office/drawing/2014/main" id="{D4A98FDF-A564-4E4A-8BEE-A648373308EB}"/>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9917" r="8845" b="-1"/>
          <a:stretch/>
        </p:blipFill>
        <p:spPr>
          <a:xfrm>
            <a:off x="5977788" y="799352"/>
            <a:ext cx="5425410" cy="5259296"/>
          </a:xfrm>
          <a:prstGeom prst="rect">
            <a:avLst/>
          </a:prstGeom>
        </p:spPr>
      </p:pic>
      <p:sp>
        <p:nvSpPr>
          <p:cNvPr id="7" name="TextBox 6">
            <a:extLst>
              <a:ext uri="{FF2B5EF4-FFF2-40B4-BE49-F238E27FC236}">
                <a16:creationId xmlns:a16="http://schemas.microsoft.com/office/drawing/2014/main" id="{DCA08DED-B8EC-4FDA-81A9-630F7CF077F8}"/>
              </a:ext>
            </a:extLst>
          </p:cNvPr>
          <p:cNvSpPr txBox="1"/>
          <p:nvPr/>
        </p:nvSpPr>
        <p:spPr>
          <a:xfrm>
            <a:off x="8325853" y="6176963"/>
            <a:ext cx="864083" cy="723275"/>
          </a:xfrm>
          <a:prstGeom prst="rect">
            <a:avLst/>
          </a:prstGeom>
          <a:noFill/>
        </p:spPr>
        <p:txBody>
          <a:bodyPr wrap="none" rtlCol="0">
            <a:spAutoFit/>
          </a:bodyPr>
          <a:lstStyle/>
          <a:p>
            <a:pPr>
              <a:spcAft>
                <a:spcPts val="600"/>
              </a:spcAft>
            </a:pPr>
            <a:r>
              <a:rPr lang="en-US" dirty="0"/>
              <a:t>Caracal</a:t>
            </a:r>
            <a:endParaRPr lang="en-US"/>
          </a:p>
          <a:p>
            <a:pPr>
              <a:spcAft>
                <a:spcPts val="600"/>
              </a:spcAft>
            </a:pPr>
            <a:endParaRPr lang="en-US"/>
          </a:p>
        </p:txBody>
      </p:sp>
    </p:spTree>
    <p:extLst>
      <p:ext uri="{BB962C8B-B14F-4D97-AF65-F5344CB8AC3E}">
        <p14:creationId xmlns:p14="http://schemas.microsoft.com/office/powerpoint/2010/main" val="8665516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D2D7F-6117-4176-BB92-2D0446637FE1}"/>
              </a:ext>
            </a:extLst>
          </p:cNvPr>
          <p:cNvSpPr>
            <a:spLocks noGrp="1"/>
          </p:cNvSpPr>
          <p:nvPr>
            <p:ph type="title"/>
          </p:nvPr>
        </p:nvSpPr>
        <p:spPr>
          <a:xfrm>
            <a:off x="645064" y="525982"/>
            <a:ext cx="4282983" cy="1200361"/>
          </a:xfrm>
        </p:spPr>
        <p:txBody>
          <a:bodyPr vert="horz" lIns="91440" tIns="45720" rIns="91440" bIns="45720" rtlCol="0" anchor="b">
            <a:normAutofit/>
          </a:bodyPr>
          <a:lstStyle/>
          <a:p>
            <a:r>
              <a:rPr lang="en-US" sz="3600" dirty="0"/>
              <a:t>African Civet</a:t>
            </a:r>
          </a:p>
        </p:txBody>
      </p:sp>
      <p:sp>
        <p:nvSpPr>
          <p:cNvPr id="4" name="Text Placeholder 3">
            <a:extLst>
              <a:ext uri="{FF2B5EF4-FFF2-40B4-BE49-F238E27FC236}">
                <a16:creationId xmlns:a16="http://schemas.microsoft.com/office/drawing/2014/main" id="{D3E8D773-0171-4290-9100-76B2CEB76232}"/>
              </a:ext>
            </a:extLst>
          </p:cNvPr>
          <p:cNvSpPr>
            <a:spLocks noGrp="1"/>
          </p:cNvSpPr>
          <p:nvPr>
            <p:ph type="body" sz="half" idx="2"/>
          </p:nvPr>
        </p:nvSpPr>
        <p:spPr>
          <a:xfrm>
            <a:off x="645066" y="2031101"/>
            <a:ext cx="4282984" cy="3511943"/>
          </a:xfrm>
        </p:spPr>
        <p:txBody>
          <a:bodyPr vert="horz" lIns="91440" tIns="45720" rIns="91440" bIns="45720" rtlCol="0" anchor="ctr">
            <a:normAutofit fontScale="92500" lnSpcReduction="10000"/>
          </a:bodyPr>
          <a:lstStyle/>
          <a:p>
            <a:pPr indent="-228600">
              <a:buFont typeface="Arial" panose="020B0604020202020204" pitchFamily="34" charset="0"/>
              <a:buChar char="•"/>
            </a:pPr>
            <a:r>
              <a:rPr lang="en-US" sz="1400" dirty="0"/>
              <a:t>Thought Civets look like felines, they are closely related to weasels and mongooses.  The musk is secretes to mark its territory has been used to manufacture perfumes for centuries.  </a:t>
            </a:r>
          </a:p>
          <a:p>
            <a:pPr indent="-228600">
              <a:buFont typeface="Arial" panose="020B0604020202020204" pitchFamily="34" charset="0"/>
              <a:buChar char="•"/>
            </a:pPr>
            <a:r>
              <a:rPr lang="en-US" sz="1400" dirty="0"/>
              <a:t>Solitary animal that only comes out under the cover of night.  Tree dwelling and only gathers during mating season.</a:t>
            </a:r>
          </a:p>
          <a:p>
            <a:pPr indent="-228600">
              <a:buFont typeface="Arial" panose="020B0604020202020204" pitchFamily="34" charset="0"/>
              <a:buChar char="•"/>
            </a:pPr>
            <a:r>
              <a:rPr lang="en-US" sz="1400" dirty="0"/>
              <a:t>Eats small animals such as lizards, snakes, frogs and insects.  It will sometimes eats berries and fallen fruits.  </a:t>
            </a:r>
          </a:p>
          <a:p>
            <a:pPr indent="-228600">
              <a:buFont typeface="Arial" panose="020B0604020202020204" pitchFamily="34" charset="0"/>
              <a:buChar char="•"/>
            </a:pPr>
            <a:r>
              <a:rPr lang="en-US" sz="1400" dirty="0"/>
              <a:t>Because the capture of civets has been an inhumane and overdone practice, it is not typically allowed in mainstream perfumes and environmentalists are fighting for civets to not be captured.</a:t>
            </a:r>
          </a:p>
          <a:p>
            <a:pPr indent="-228600">
              <a:buFont typeface="Arial" panose="020B0604020202020204" pitchFamily="34" charset="0"/>
              <a:buChar char="•"/>
            </a:pPr>
            <a:r>
              <a:rPr lang="en-US" sz="1400" dirty="0"/>
              <a:t>When the western world enjoys something in Somalia, the Somalians will do anything to make the trade.  Civets aren’t the only animals in danger.  Ivory poachers (elephants) and other wildlife, as well as the land being overworked and destroyed through poor farming practices has led to Somalia losing a lot of resources. </a:t>
            </a:r>
          </a:p>
        </p:txBody>
      </p:sp>
      <p:pic>
        <p:nvPicPr>
          <p:cNvPr id="6" name="Content Placeholder 5">
            <a:extLst>
              <a:ext uri="{FF2B5EF4-FFF2-40B4-BE49-F238E27FC236}">
                <a16:creationId xmlns:a16="http://schemas.microsoft.com/office/drawing/2014/main" id="{97CF8F77-D24F-4E04-9ABA-E0DDB99A9D9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987738" y="1097281"/>
            <a:ext cx="5628018" cy="4430567"/>
          </a:xfrm>
          <a:prstGeom prst="rect">
            <a:avLst/>
          </a:prstGeom>
        </p:spPr>
      </p:pic>
    </p:spTree>
    <p:extLst>
      <p:ext uri="{BB962C8B-B14F-4D97-AF65-F5344CB8AC3E}">
        <p14:creationId xmlns:p14="http://schemas.microsoft.com/office/powerpoint/2010/main" val="18957060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D3A9E89-033E-4C4A-8C41-416DABFFD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6293361-111E-427D-8E5B-256944AC83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27535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142060-1DA2-4665-A300-1356685F1F55}"/>
              </a:ext>
            </a:extLst>
          </p:cNvPr>
          <p:cNvSpPr>
            <a:spLocks noGrp="1"/>
          </p:cNvSpPr>
          <p:nvPr>
            <p:ph type="title"/>
          </p:nvPr>
        </p:nvSpPr>
        <p:spPr>
          <a:xfrm>
            <a:off x="594360" y="687479"/>
            <a:ext cx="3444240" cy="1574874"/>
          </a:xfrm>
        </p:spPr>
        <p:txBody>
          <a:bodyPr vert="horz" lIns="91440" tIns="45720" rIns="91440" bIns="45720" rtlCol="0" anchor="b">
            <a:normAutofit/>
          </a:bodyPr>
          <a:lstStyle/>
          <a:p>
            <a:r>
              <a:rPr lang="en-US" sz="3400" kern="1200">
                <a:solidFill>
                  <a:schemeClr val="tx1"/>
                </a:solidFill>
                <a:latin typeface="+mj-lt"/>
                <a:ea typeface="+mj-ea"/>
                <a:cs typeface="+mj-cs"/>
              </a:rPr>
              <a:t>Well Known Plants In Somalia</a:t>
            </a:r>
          </a:p>
        </p:txBody>
      </p:sp>
      <p:grpSp>
        <p:nvGrpSpPr>
          <p:cNvPr id="16" name="Group 15">
            <a:extLst>
              <a:ext uri="{FF2B5EF4-FFF2-40B4-BE49-F238E27FC236}">
                <a16:creationId xmlns:a16="http://schemas.microsoft.com/office/drawing/2014/main" id="{A41D73DD-160B-4885-A9CF-94EADD70D42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4360" y="73152"/>
            <a:ext cx="1178966" cy="232963"/>
            <a:chOff x="7763256" y="73152"/>
            <a:chExt cx="1178966" cy="232963"/>
          </a:xfrm>
        </p:grpSpPr>
        <p:sp>
          <p:nvSpPr>
            <p:cNvPr id="17" name="Rectangle 64">
              <a:extLst>
                <a:ext uri="{FF2B5EF4-FFF2-40B4-BE49-F238E27FC236}">
                  <a16:creationId xmlns:a16="http://schemas.microsoft.com/office/drawing/2014/main" id="{163DBB78-4E4E-4B2A-B257-CD3C2408AF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6">
              <a:extLst>
                <a:ext uri="{FF2B5EF4-FFF2-40B4-BE49-F238E27FC236}">
                  <a16:creationId xmlns:a16="http://schemas.microsoft.com/office/drawing/2014/main" id="{DD0F509B-05E7-42D0-9A4A-9BBA9ABA4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4">
              <a:extLst>
                <a:ext uri="{FF2B5EF4-FFF2-40B4-BE49-F238E27FC236}">
                  <a16:creationId xmlns:a16="http://schemas.microsoft.com/office/drawing/2014/main" id="{FF4A0A03-6FCB-47AB-A889-ABEAF35DE0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8A6A27D1-12E0-4FAD-8C16-8A32A4EF20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90BF3193-B4B0-4FDB-9734-8C9FABA532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AB0CFE0F-0383-4629-9009-F66B040A16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5C7EB065-8792-4BDB-9863-6F1BAA3C4B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45ACE59D-97B6-4DD1-BB37-12C292F183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5F2AAD78-5862-44FE-AB92-AF713D5F1F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C9BF96B3-92E5-4693-B918-69EDD8FD74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5B9B69C3-A82A-4F4F-A3C4-9D2B5AFAD1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ED3C38D4-9B11-4F5F-A279-1A30E0CFB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3100DDA4-8F42-4CB2-8921-3894F7BA05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A5936488-9C8D-40DA-BB04-6850F2235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1B9028EA-A394-4A9A-865A-E02D2D9AF2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3E802313-55B4-481A-BFD3-000851BC82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708829DB-C817-49E6-9A68-CA180E94F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F6D48ED4-3DDF-47BF-87FA-07B83FD955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4796464F-801F-4ACF-8CA7-B166D8E422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EFBA0710-DB96-4132-8292-1ECBDADD73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 Placeholder 3">
            <a:extLst>
              <a:ext uri="{FF2B5EF4-FFF2-40B4-BE49-F238E27FC236}">
                <a16:creationId xmlns:a16="http://schemas.microsoft.com/office/drawing/2014/main" id="{F53A2F3D-5F2C-466E-ADFA-82C1B00CE8A9}"/>
              </a:ext>
            </a:extLst>
          </p:cNvPr>
          <p:cNvSpPr>
            <a:spLocks noGrp="1"/>
          </p:cNvSpPr>
          <p:nvPr>
            <p:ph type="body" sz="half" idx="2"/>
          </p:nvPr>
        </p:nvSpPr>
        <p:spPr>
          <a:xfrm>
            <a:off x="594360" y="3155626"/>
            <a:ext cx="3444240" cy="2935176"/>
          </a:xfrm>
        </p:spPr>
        <p:txBody>
          <a:bodyPr vert="horz" lIns="91440" tIns="45720" rIns="91440" bIns="45720" rtlCol="0" anchor="ctr">
            <a:normAutofit/>
          </a:bodyPr>
          <a:lstStyle/>
          <a:p>
            <a:pPr marL="342900" indent="-228600">
              <a:buFont typeface="Arial" panose="020B0604020202020204" pitchFamily="34" charset="0"/>
              <a:buChar char="•"/>
            </a:pPr>
            <a:r>
              <a:rPr lang="en-US" sz="1800"/>
              <a:t>Acacia </a:t>
            </a:r>
          </a:p>
          <a:p>
            <a:pPr marL="342900" indent="-228600">
              <a:buFont typeface="Arial" panose="020B0604020202020204" pitchFamily="34" charset="0"/>
              <a:buChar char="•"/>
            </a:pPr>
            <a:r>
              <a:rPr lang="en-US" sz="1800"/>
              <a:t>Frankincense</a:t>
            </a:r>
          </a:p>
          <a:p>
            <a:pPr marL="342900" indent="-228600">
              <a:buFont typeface="Arial" panose="020B0604020202020204" pitchFamily="34" charset="0"/>
              <a:buChar char="•"/>
            </a:pPr>
            <a:r>
              <a:rPr lang="en-US" sz="1800"/>
              <a:t>Myrrh</a:t>
            </a:r>
          </a:p>
          <a:p>
            <a:pPr marL="342900" indent="-228600">
              <a:buFont typeface="Arial" panose="020B0604020202020204" pitchFamily="34" charset="0"/>
              <a:buChar char="•"/>
            </a:pPr>
            <a:endParaRPr lang="en-US" sz="1800"/>
          </a:p>
        </p:txBody>
      </p:sp>
      <p:pic>
        <p:nvPicPr>
          <p:cNvPr id="7" name="Picture 6" descr="A small bird perched on a tree branch&#10;&#10;Description automatically generated">
            <a:extLst>
              <a:ext uri="{FF2B5EF4-FFF2-40B4-BE49-F238E27FC236}">
                <a16:creationId xmlns:a16="http://schemas.microsoft.com/office/drawing/2014/main" id="{B5927A7C-1DCA-4E2D-85B8-D6D09AD2F5AB}"/>
              </a:ext>
            </a:extLst>
          </p:cNvPr>
          <p:cNvPicPr>
            <a:picLocks noChangeAspect="1"/>
          </p:cNvPicPr>
          <p:nvPr/>
        </p:nvPicPr>
        <p:blipFill rotWithShape="1">
          <a:blip r:embed="rId2">
            <a:extLst>
              <a:ext uri="{28A0092B-C50C-407E-A947-70E740481C1C}">
                <a14:useLocalDpi xmlns:a14="http://schemas.microsoft.com/office/drawing/2010/main" val="0"/>
              </a:ext>
            </a:extLst>
          </a:blip>
          <a:srcRect r="2" b="3040"/>
          <a:stretch/>
        </p:blipFill>
        <p:spPr>
          <a:xfrm>
            <a:off x="4466900" y="531074"/>
            <a:ext cx="3566160" cy="5577118"/>
          </a:xfrm>
          <a:prstGeom prst="rect">
            <a:avLst/>
          </a:prstGeom>
        </p:spPr>
      </p:pic>
      <p:pic>
        <p:nvPicPr>
          <p:cNvPr id="6" name="Content Placeholder 5">
            <a:extLst>
              <a:ext uri="{FF2B5EF4-FFF2-40B4-BE49-F238E27FC236}">
                <a16:creationId xmlns:a16="http://schemas.microsoft.com/office/drawing/2014/main" id="{1CF74BE1-B02B-4F11-BF9F-18E34A815CD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5422" r="36620" b="-2"/>
          <a:stretch/>
        </p:blipFill>
        <p:spPr>
          <a:xfrm>
            <a:off x="8321044" y="531074"/>
            <a:ext cx="3566160" cy="5577118"/>
          </a:xfrm>
          <a:prstGeom prst="rect">
            <a:avLst/>
          </a:prstGeom>
        </p:spPr>
      </p:pic>
      <p:sp>
        <p:nvSpPr>
          <p:cNvPr id="38" name="Rectangle 37">
            <a:extLst>
              <a:ext uri="{FF2B5EF4-FFF2-40B4-BE49-F238E27FC236}">
                <a16:creationId xmlns:a16="http://schemas.microsoft.com/office/drawing/2014/main" id="{78907291-9D6D-4740-81DB-441477BCA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1384"/>
            <a:ext cx="12192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2F9C81B-16BF-4BD7-A0B7-72198E15E890}"/>
              </a:ext>
            </a:extLst>
          </p:cNvPr>
          <p:cNvSpPr txBox="1"/>
          <p:nvPr/>
        </p:nvSpPr>
        <p:spPr>
          <a:xfrm>
            <a:off x="8200724" y="6053666"/>
            <a:ext cx="1406347" cy="369332"/>
          </a:xfrm>
          <a:prstGeom prst="rect">
            <a:avLst/>
          </a:prstGeom>
          <a:noFill/>
        </p:spPr>
        <p:txBody>
          <a:bodyPr wrap="none" rtlCol="0">
            <a:spAutoFit/>
          </a:bodyPr>
          <a:lstStyle/>
          <a:p>
            <a:pPr>
              <a:spcAft>
                <a:spcPts val="600"/>
              </a:spcAft>
            </a:pPr>
            <a:r>
              <a:rPr lang="en-US" dirty="0">
                <a:solidFill>
                  <a:schemeClr val="bg1"/>
                </a:solidFill>
              </a:rPr>
              <a:t>False Banana</a:t>
            </a:r>
            <a:endParaRPr lang="en-US">
              <a:solidFill>
                <a:schemeClr val="bg1"/>
              </a:solidFill>
            </a:endParaRPr>
          </a:p>
        </p:txBody>
      </p:sp>
    </p:spTree>
    <p:extLst>
      <p:ext uri="{BB962C8B-B14F-4D97-AF65-F5344CB8AC3E}">
        <p14:creationId xmlns:p14="http://schemas.microsoft.com/office/powerpoint/2010/main" val="32201399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D3A9E89-033E-4C4A-8C41-416DABFFD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6293361-111E-427D-8E5B-256944AC83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27535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4A5E02-1A8F-461A-8269-FC14E641B216}"/>
              </a:ext>
            </a:extLst>
          </p:cNvPr>
          <p:cNvSpPr>
            <a:spLocks noGrp="1"/>
          </p:cNvSpPr>
          <p:nvPr>
            <p:ph type="title"/>
          </p:nvPr>
        </p:nvSpPr>
        <p:spPr>
          <a:xfrm>
            <a:off x="6464807" y="687479"/>
            <a:ext cx="5120640" cy="1574874"/>
          </a:xfrm>
        </p:spPr>
        <p:txBody>
          <a:bodyPr vert="horz" lIns="91440" tIns="45720" rIns="91440" bIns="45720" rtlCol="0" anchor="b">
            <a:normAutofit/>
          </a:bodyPr>
          <a:lstStyle/>
          <a:p>
            <a:r>
              <a:rPr lang="en-US" sz="4000" dirty="0"/>
              <a:t>History</a:t>
            </a:r>
          </a:p>
        </p:txBody>
      </p:sp>
      <p:grpSp>
        <p:nvGrpSpPr>
          <p:cNvPr id="15" name="Group 14">
            <a:extLst>
              <a:ext uri="{FF2B5EF4-FFF2-40B4-BE49-F238E27FC236}">
                <a16:creationId xmlns:a16="http://schemas.microsoft.com/office/drawing/2014/main" id="{081AA034-16A9-4A1D-8930-6E4B4918309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464808" y="73152"/>
            <a:ext cx="1178966" cy="232963"/>
            <a:chOff x="7763256" y="73152"/>
            <a:chExt cx="1178966" cy="232963"/>
          </a:xfrm>
        </p:grpSpPr>
        <p:sp>
          <p:nvSpPr>
            <p:cNvPr id="16" name="Rectangle 64">
              <a:extLst>
                <a:ext uri="{FF2B5EF4-FFF2-40B4-BE49-F238E27FC236}">
                  <a16:creationId xmlns:a16="http://schemas.microsoft.com/office/drawing/2014/main" id="{60880D26-A917-4A7E-B7BE-94B125D2C3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66">
              <a:extLst>
                <a:ext uri="{FF2B5EF4-FFF2-40B4-BE49-F238E27FC236}">
                  <a16:creationId xmlns:a16="http://schemas.microsoft.com/office/drawing/2014/main" id="{DEB61806-CA4F-4A34-9AE0-AAFCA5FF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4">
              <a:extLst>
                <a:ext uri="{FF2B5EF4-FFF2-40B4-BE49-F238E27FC236}">
                  <a16:creationId xmlns:a16="http://schemas.microsoft.com/office/drawing/2014/main" id="{3A39B6FE-D6B6-44E3-AE4F-8CCDAF1A4C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8D815FE6-1030-410C-B571-B99F4D203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DB748507-4C06-491D-B41C-C1615D56D7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EB197D10-5A99-49C8-8BE1-9174B7B56A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22A7A535-1B64-4981-94AE-0D09083E9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22E343AB-1141-474F-A8A9-D18E9619E1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1C7847A9-6655-450B-9D0E-969465BFE0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1913B28C-A300-4ADA-A368-601E1588A5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D8345855-BAC3-4BD4-99C3-4F35175915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E52172EC-400B-414C-9709-010260AAD6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76105580-8F2E-4524-B1DE-7217ACEE1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5368269B-8FA3-45BA-B623-29C99342E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2E5BF368-77E0-4E07-B646-66BD4D3DF5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9B186BBD-4EF7-4C4D-A9F1-8CA8BE8112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7186C77B-1BD0-431D-BEA8-C55B0A00C0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8763F301-266C-4B20-A013-A3BCA72DDA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EFD61696-59C7-43AB-B481-763F61AAEF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D06F3975-4749-4813-83A0-154B430A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Content Placeholder 5">
            <a:extLst>
              <a:ext uri="{FF2B5EF4-FFF2-40B4-BE49-F238E27FC236}">
                <a16:creationId xmlns:a16="http://schemas.microsoft.com/office/drawing/2014/main" id="{418A3604-618E-43C8-BA1A-3037978EDBF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3797" r="8550" b="2"/>
          <a:stretch/>
        </p:blipFill>
        <p:spPr>
          <a:xfrm>
            <a:off x="594360" y="576072"/>
            <a:ext cx="5175504" cy="5522976"/>
          </a:xfrm>
          <a:prstGeom prst="rect">
            <a:avLst/>
          </a:prstGeom>
        </p:spPr>
      </p:pic>
      <p:sp>
        <p:nvSpPr>
          <p:cNvPr id="3" name="Content Placeholder 2">
            <a:extLst>
              <a:ext uri="{FF2B5EF4-FFF2-40B4-BE49-F238E27FC236}">
                <a16:creationId xmlns:a16="http://schemas.microsoft.com/office/drawing/2014/main" id="{D7B04416-582E-41D8-95FA-DD37691A1340}"/>
              </a:ext>
            </a:extLst>
          </p:cNvPr>
          <p:cNvSpPr>
            <a:spLocks noGrp="1"/>
          </p:cNvSpPr>
          <p:nvPr>
            <p:ph sz="half" idx="1"/>
          </p:nvPr>
        </p:nvSpPr>
        <p:spPr>
          <a:xfrm>
            <a:off x="6464807" y="3176337"/>
            <a:ext cx="5120640" cy="2922711"/>
          </a:xfrm>
        </p:spPr>
        <p:txBody>
          <a:bodyPr vert="horz" lIns="91440" tIns="45720" rIns="91440" bIns="45720" rtlCol="0" anchor="t">
            <a:normAutofit/>
          </a:bodyPr>
          <a:lstStyle/>
          <a:p>
            <a:r>
              <a:rPr lang="en-US" sz="1800" dirty="0"/>
              <a:t>In “Horn of Africa”, the area has been under the control of many different empires and governments.  </a:t>
            </a:r>
            <a:r>
              <a:rPr lang="en-US" sz="1800" dirty="0" err="1"/>
              <a:t>Ajuran</a:t>
            </a:r>
            <a:r>
              <a:rPr lang="en-US" sz="1800" dirty="0"/>
              <a:t> Sultanate (13</a:t>
            </a:r>
            <a:r>
              <a:rPr lang="en-US" sz="1800" baseline="30000" dirty="0"/>
              <a:t>th</a:t>
            </a:r>
            <a:r>
              <a:rPr lang="en-US" sz="1800" dirty="0"/>
              <a:t>-17</a:t>
            </a:r>
            <a:r>
              <a:rPr lang="en-US" sz="1800" baseline="30000" dirty="0"/>
              <a:t>th</a:t>
            </a:r>
            <a:r>
              <a:rPr lang="en-US" sz="1800" dirty="0"/>
              <a:t> centuries), Egypt (1875), France (1860s), Britain (1887-it is called Somaliland), and Italy (1889).</a:t>
            </a:r>
          </a:p>
        </p:txBody>
      </p:sp>
      <p:sp>
        <p:nvSpPr>
          <p:cNvPr id="37" name="Rectangle 36">
            <a:extLst>
              <a:ext uri="{FF2B5EF4-FFF2-40B4-BE49-F238E27FC236}">
                <a16:creationId xmlns:a16="http://schemas.microsoft.com/office/drawing/2014/main" id="{78907291-9D6D-4740-81DB-441477BCA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1384"/>
            <a:ext cx="12192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1517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25346-E2CE-9DBF-FA4A-8806EA95A8FE}"/>
              </a:ext>
            </a:extLst>
          </p:cNvPr>
          <p:cNvSpPr>
            <a:spLocks noGrp="1"/>
          </p:cNvSpPr>
          <p:nvPr>
            <p:ph type="title"/>
          </p:nvPr>
        </p:nvSpPr>
        <p:spPr/>
        <p:txBody>
          <a:bodyPr/>
          <a:lstStyle/>
          <a:p>
            <a:r>
              <a:rPr lang="en-US" dirty="0"/>
              <a:t>Always War</a:t>
            </a:r>
          </a:p>
        </p:txBody>
      </p:sp>
      <p:sp>
        <p:nvSpPr>
          <p:cNvPr id="3" name="Content Placeholder 2">
            <a:extLst>
              <a:ext uri="{FF2B5EF4-FFF2-40B4-BE49-F238E27FC236}">
                <a16:creationId xmlns:a16="http://schemas.microsoft.com/office/drawing/2014/main" id="{122535FD-ED0C-2B34-CE41-7BC0060CF567}"/>
              </a:ext>
            </a:extLst>
          </p:cNvPr>
          <p:cNvSpPr>
            <a:spLocks noGrp="1"/>
          </p:cNvSpPr>
          <p:nvPr>
            <p:ph sz="half" idx="1"/>
          </p:nvPr>
        </p:nvSpPr>
        <p:spPr/>
        <p:txBody>
          <a:bodyPr>
            <a:normAutofit lnSpcReduction="10000"/>
          </a:bodyPr>
          <a:lstStyle/>
          <a:p>
            <a:r>
              <a:rPr lang="en-US" dirty="0"/>
              <a:t>In the 1800s is when the Europeans arrived.  The British and the Italians split the land and called it British Somaliland and Italian Somaliland.  </a:t>
            </a:r>
          </a:p>
          <a:p>
            <a:r>
              <a:rPr lang="en-US" dirty="0"/>
              <a:t>The Dervishes, Sufi </a:t>
            </a:r>
            <a:r>
              <a:rPr lang="en-US" dirty="0" err="1"/>
              <a:t>Islams</a:t>
            </a:r>
            <a:r>
              <a:rPr lang="en-US" dirty="0"/>
              <a:t> (they chose to live in materially poverty as part of their beliefs), fought the British from the inside for years, causing the first part of what seems like a never ending strife. </a:t>
            </a:r>
          </a:p>
        </p:txBody>
      </p:sp>
      <p:sp>
        <p:nvSpPr>
          <p:cNvPr id="4" name="Content Placeholder 3">
            <a:extLst>
              <a:ext uri="{FF2B5EF4-FFF2-40B4-BE49-F238E27FC236}">
                <a16:creationId xmlns:a16="http://schemas.microsoft.com/office/drawing/2014/main" id="{445C9DC0-58F0-5B6A-77DF-E638EB104374}"/>
              </a:ext>
            </a:extLst>
          </p:cNvPr>
          <p:cNvSpPr>
            <a:spLocks noGrp="1"/>
          </p:cNvSpPr>
          <p:nvPr>
            <p:ph sz="half" idx="2"/>
          </p:nvPr>
        </p:nvSpPr>
        <p:spPr/>
        <p:txBody>
          <a:bodyPr>
            <a:normAutofit lnSpcReduction="10000"/>
          </a:bodyPr>
          <a:lstStyle/>
          <a:p>
            <a:r>
              <a:rPr lang="en-US" dirty="0"/>
              <a:t>After the country became independent, it struggled to find a government that makes everyone happy enough not to have war.  Since 1991, the country has been in a civil war and anarchy (which means no real central government).  It is considered one of the most violent and poorest countries in the world.</a:t>
            </a:r>
          </a:p>
        </p:txBody>
      </p:sp>
    </p:spTree>
    <p:extLst>
      <p:ext uri="{BB962C8B-B14F-4D97-AF65-F5344CB8AC3E}">
        <p14:creationId xmlns:p14="http://schemas.microsoft.com/office/powerpoint/2010/main" val="7598971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standing next to a body of water&#10;&#10;Description automatically generated">
            <a:extLst>
              <a:ext uri="{FF2B5EF4-FFF2-40B4-BE49-F238E27FC236}">
                <a16:creationId xmlns:a16="http://schemas.microsoft.com/office/drawing/2014/main" id="{26341C8C-133F-438A-B909-07A69AC60B51}"/>
              </a:ext>
            </a:extLst>
          </p:cNvPr>
          <p:cNvPicPr>
            <a:picLocks noChangeAspect="1"/>
          </p:cNvPicPr>
          <p:nvPr/>
        </p:nvPicPr>
        <p:blipFill rotWithShape="1">
          <a:blip r:embed="rId2">
            <a:extLst>
              <a:ext uri="{28A0092B-C50C-407E-A947-70E740481C1C}">
                <a14:useLocalDpi xmlns:a14="http://schemas.microsoft.com/office/drawing/2010/main" val="0"/>
              </a:ext>
            </a:extLst>
          </a:blip>
          <a:srcRect l="22623" r="4300"/>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13" name="Freeform: Shape 12">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5" name="Freeform: Shape 14">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3501187-6F4B-4911-9D0A-97B377BBFCC7}"/>
              </a:ext>
            </a:extLst>
          </p:cNvPr>
          <p:cNvSpPr>
            <a:spLocks noGrp="1"/>
          </p:cNvSpPr>
          <p:nvPr>
            <p:ph type="title"/>
          </p:nvPr>
        </p:nvSpPr>
        <p:spPr>
          <a:xfrm>
            <a:off x="371094" y="1161288"/>
            <a:ext cx="3438144" cy="1125728"/>
          </a:xfrm>
        </p:spPr>
        <p:txBody>
          <a:bodyPr anchor="b">
            <a:normAutofit/>
          </a:bodyPr>
          <a:lstStyle/>
          <a:p>
            <a:r>
              <a:rPr lang="en-US" sz="2800"/>
              <a:t>Pirates</a:t>
            </a:r>
          </a:p>
        </p:txBody>
      </p:sp>
      <p:sp>
        <p:nvSpPr>
          <p:cNvPr id="17" name="Rectangle 16">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99AE4AF5-2AB9-4BBC-80D9-C51C2C643DBE}"/>
              </a:ext>
            </a:extLst>
          </p:cNvPr>
          <p:cNvSpPr>
            <a:spLocks noGrp="1"/>
          </p:cNvSpPr>
          <p:nvPr>
            <p:ph idx="1"/>
          </p:nvPr>
        </p:nvSpPr>
        <p:spPr>
          <a:xfrm>
            <a:off x="371094" y="2718054"/>
            <a:ext cx="3438906" cy="3207258"/>
          </a:xfrm>
        </p:spPr>
        <p:txBody>
          <a:bodyPr anchor="t">
            <a:normAutofit fontScale="85000" lnSpcReduction="20000"/>
          </a:bodyPr>
          <a:lstStyle/>
          <a:p>
            <a:pPr marL="0" indent="0">
              <a:buNone/>
            </a:pPr>
            <a:r>
              <a:rPr lang="en-US" sz="1700" dirty="0"/>
              <a:t>Pirates are something we think of at other times, but Piracy is still a problem.  In 2008, UN Security council allowed countries to send warships to Somalia’s territorial waters to tackle the pirate problem.</a:t>
            </a:r>
          </a:p>
          <a:p>
            <a:pPr marL="0" indent="0">
              <a:buNone/>
            </a:pPr>
            <a:r>
              <a:rPr lang="en-US" sz="1700" dirty="0"/>
              <a:t>When the Somali government collapsed there was no longer a Navy to keep fisherman in line.  International fishing vessels started fishing in Somali waters, depleting local supply.  Local fishing communities started forming armed groups to deter invaders, then started holding vessels for ransom.  With ransoms being a high payout, they began hijacking larger vessels.  The Russian and Indian Navy started to combat these pirates as the problem grew but there are still pirates in the waters of Somalia today.</a:t>
            </a:r>
          </a:p>
        </p:txBody>
      </p:sp>
    </p:spTree>
    <p:extLst>
      <p:ext uri="{BB962C8B-B14F-4D97-AF65-F5344CB8AC3E}">
        <p14:creationId xmlns:p14="http://schemas.microsoft.com/office/powerpoint/2010/main" val="2320478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A22FD-BF5C-47E9-8F95-4BF51835BE63}"/>
              </a:ext>
            </a:extLst>
          </p:cNvPr>
          <p:cNvSpPr>
            <a:spLocks noGrp="1"/>
          </p:cNvSpPr>
          <p:nvPr>
            <p:ph type="title"/>
          </p:nvPr>
        </p:nvSpPr>
        <p:spPr/>
        <p:txBody>
          <a:bodyPr/>
          <a:lstStyle/>
          <a:p>
            <a:r>
              <a:rPr lang="en-US" dirty="0"/>
              <a:t>Climate and Seasonal Weather</a:t>
            </a:r>
            <a:br>
              <a:rPr lang="en-US" dirty="0"/>
            </a:br>
            <a:endParaRPr lang="en-US" dirty="0"/>
          </a:p>
        </p:txBody>
      </p:sp>
      <p:sp>
        <p:nvSpPr>
          <p:cNvPr id="3" name="Content Placeholder 2">
            <a:extLst>
              <a:ext uri="{FF2B5EF4-FFF2-40B4-BE49-F238E27FC236}">
                <a16:creationId xmlns:a16="http://schemas.microsoft.com/office/drawing/2014/main" id="{4D28A048-5279-4610-9102-882CA20CD685}"/>
              </a:ext>
            </a:extLst>
          </p:cNvPr>
          <p:cNvSpPr>
            <a:spLocks noGrp="1"/>
          </p:cNvSpPr>
          <p:nvPr>
            <p:ph idx="1"/>
          </p:nvPr>
        </p:nvSpPr>
        <p:spPr/>
        <p:txBody>
          <a:bodyPr/>
          <a:lstStyle/>
          <a:p>
            <a:r>
              <a:rPr lang="en-US" dirty="0"/>
              <a:t>Climate varies by area in this large country.  It is temperate (comfortable) on the plateau and hot in the lowlands.  It is almost all in the tropics (region of earth near the equator) </a:t>
            </a:r>
          </a:p>
          <a:p>
            <a:r>
              <a:rPr lang="en-US" dirty="0"/>
              <a:t>The weather is typically comfortably warm and dry (39.2* F to 78.8*F) with short rains February-April and a large rain mid-June to mid-September.  </a:t>
            </a:r>
          </a:p>
          <a:p>
            <a:r>
              <a:rPr lang="en-US" dirty="0"/>
              <a:t>Has three seasons; Winter (cold season), warm season and rain.</a:t>
            </a:r>
          </a:p>
        </p:txBody>
      </p:sp>
    </p:spTree>
    <p:extLst>
      <p:ext uri="{BB962C8B-B14F-4D97-AF65-F5344CB8AC3E}">
        <p14:creationId xmlns:p14="http://schemas.microsoft.com/office/powerpoint/2010/main" val="12364949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02ACC-92C9-4EDA-86EE-369B60CDEB83}"/>
              </a:ext>
            </a:extLst>
          </p:cNvPr>
          <p:cNvSpPr>
            <a:spLocks noGrp="1"/>
          </p:cNvSpPr>
          <p:nvPr>
            <p:ph type="title"/>
          </p:nvPr>
        </p:nvSpPr>
        <p:spPr/>
        <p:txBody>
          <a:bodyPr/>
          <a:lstStyle/>
          <a:p>
            <a:r>
              <a:rPr lang="en-US" dirty="0"/>
              <a:t>Indian Ocean</a:t>
            </a:r>
          </a:p>
        </p:txBody>
      </p:sp>
      <p:sp>
        <p:nvSpPr>
          <p:cNvPr id="3" name="Text Placeholder 2">
            <a:extLst>
              <a:ext uri="{FF2B5EF4-FFF2-40B4-BE49-F238E27FC236}">
                <a16:creationId xmlns:a16="http://schemas.microsoft.com/office/drawing/2014/main" id="{6C203186-FC54-4C81-8FD6-B2A2303492E5}"/>
              </a:ext>
            </a:extLst>
          </p:cNvPr>
          <p:cNvSpPr>
            <a:spLocks noGrp="1"/>
          </p:cNvSpPr>
          <p:nvPr>
            <p:ph type="body" idx="1"/>
          </p:nvPr>
        </p:nvSpPr>
        <p:spPr/>
        <p:txBody>
          <a:bodyPr/>
          <a:lstStyle/>
          <a:p>
            <a:r>
              <a:rPr lang="en-US" dirty="0"/>
              <a:t>Somalia And Trade</a:t>
            </a:r>
          </a:p>
        </p:txBody>
      </p:sp>
      <p:sp>
        <p:nvSpPr>
          <p:cNvPr id="4" name="Content Placeholder 3">
            <a:extLst>
              <a:ext uri="{FF2B5EF4-FFF2-40B4-BE49-F238E27FC236}">
                <a16:creationId xmlns:a16="http://schemas.microsoft.com/office/drawing/2014/main" id="{41FDFE64-95F4-4ADB-8EAA-CA2C70F0B7E7}"/>
              </a:ext>
            </a:extLst>
          </p:cNvPr>
          <p:cNvSpPr>
            <a:spLocks noGrp="1"/>
          </p:cNvSpPr>
          <p:nvPr>
            <p:ph sz="half" idx="2"/>
          </p:nvPr>
        </p:nvSpPr>
        <p:spPr/>
        <p:txBody>
          <a:bodyPr>
            <a:normAutofit/>
          </a:bodyPr>
          <a:lstStyle/>
          <a:p>
            <a:r>
              <a:rPr lang="en-US" dirty="0"/>
              <a:t>Due to it’s location along the Indian Ocean, Somalia is important to trade.  Oil shipments that go to Asia, Africa and Americas go through their ports, as well as other large exports.</a:t>
            </a:r>
          </a:p>
          <a:p>
            <a:r>
              <a:rPr lang="en-US" dirty="0"/>
              <a:t>Somalia main exports are livestock, bananas, charcoal.</a:t>
            </a:r>
          </a:p>
          <a:p>
            <a:endParaRPr lang="en-US" dirty="0"/>
          </a:p>
        </p:txBody>
      </p:sp>
      <p:pic>
        <p:nvPicPr>
          <p:cNvPr id="10" name="Content Placeholder 9" descr="A castle on top of a sandy beach next to a body of water&#10;&#10;Description automatically generated">
            <a:extLst>
              <a:ext uri="{FF2B5EF4-FFF2-40B4-BE49-F238E27FC236}">
                <a16:creationId xmlns:a16="http://schemas.microsoft.com/office/drawing/2014/main" id="{223FEC8A-8618-4DE9-941D-75FFAD007B8A}"/>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5997575" y="668337"/>
            <a:ext cx="4480161" cy="2923673"/>
          </a:xfrm>
        </p:spPr>
      </p:pic>
      <p:pic>
        <p:nvPicPr>
          <p:cNvPr id="12" name="Picture 11" descr="A picture containing text, map&#10;&#10;Description automatically generated">
            <a:extLst>
              <a:ext uri="{FF2B5EF4-FFF2-40B4-BE49-F238E27FC236}">
                <a16:creationId xmlns:a16="http://schemas.microsoft.com/office/drawing/2014/main" id="{21DA3B10-A4C7-4B6E-8712-C53D70AC5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8968" y="3651292"/>
            <a:ext cx="3898231" cy="2923673"/>
          </a:xfrm>
          <a:prstGeom prst="rect">
            <a:avLst/>
          </a:prstGeom>
        </p:spPr>
      </p:pic>
    </p:spTree>
    <p:extLst>
      <p:ext uri="{BB962C8B-B14F-4D97-AF65-F5344CB8AC3E}">
        <p14:creationId xmlns:p14="http://schemas.microsoft.com/office/powerpoint/2010/main" val="30767137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88D3B-F8C4-4A33-9781-6CFC75D58602}"/>
              </a:ext>
            </a:extLst>
          </p:cNvPr>
          <p:cNvSpPr>
            <a:spLocks noGrp="1"/>
          </p:cNvSpPr>
          <p:nvPr>
            <p:ph type="title"/>
          </p:nvPr>
        </p:nvSpPr>
        <p:spPr/>
        <p:txBody>
          <a:bodyPr/>
          <a:lstStyle/>
          <a:p>
            <a:r>
              <a:rPr lang="en-US" dirty="0"/>
              <a:t>How Government Works</a:t>
            </a:r>
          </a:p>
        </p:txBody>
      </p:sp>
      <p:sp>
        <p:nvSpPr>
          <p:cNvPr id="3" name="Content Placeholder 2">
            <a:extLst>
              <a:ext uri="{FF2B5EF4-FFF2-40B4-BE49-F238E27FC236}">
                <a16:creationId xmlns:a16="http://schemas.microsoft.com/office/drawing/2014/main" id="{C5826BA8-FF6B-4317-9013-15BB9D02AA31}"/>
              </a:ext>
            </a:extLst>
          </p:cNvPr>
          <p:cNvSpPr>
            <a:spLocks noGrp="1"/>
          </p:cNvSpPr>
          <p:nvPr>
            <p:ph idx="1"/>
          </p:nvPr>
        </p:nvSpPr>
        <p:spPr/>
        <p:txBody>
          <a:bodyPr/>
          <a:lstStyle/>
          <a:p>
            <a:r>
              <a:rPr lang="en-US" dirty="0"/>
              <a:t>Federal Parliamentary Representative Democratic Republic.  According to the constitution of Somalia, the President of Somalia is head of state, Prime Minister is head of government and is appointed by the President and approved by the parliament.</a:t>
            </a:r>
          </a:p>
        </p:txBody>
      </p:sp>
    </p:spTree>
    <p:extLst>
      <p:ext uri="{BB962C8B-B14F-4D97-AF65-F5344CB8AC3E}">
        <p14:creationId xmlns:p14="http://schemas.microsoft.com/office/powerpoint/2010/main" val="32902814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2542EEC-4F7C-4AE2-933E-EAC8EB3FA3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7DC336-03EB-487E-B1DF-7DD140B3ADBF}"/>
              </a:ext>
            </a:extLst>
          </p:cNvPr>
          <p:cNvSpPr>
            <a:spLocks noGrp="1"/>
          </p:cNvSpPr>
          <p:nvPr>
            <p:ph type="title"/>
          </p:nvPr>
        </p:nvSpPr>
        <p:spPr>
          <a:xfrm>
            <a:off x="7041856" y="3113415"/>
            <a:ext cx="4036334" cy="2387600"/>
          </a:xfrm>
        </p:spPr>
        <p:txBody>
          <a:bodyPr vert="horz" lIns="91440" tIns="45720" rIns="91440" bIns="45720" rtlCol="0" anchor="t">
            <a:normAutofit/>
          </a:bodyPr>
          <a:lstStyle/>
          <a:p>
            <a:r>
              <a:rPr lang="en-US" sz="5400"/>
              <a:t>Currency- Shilling</a:t>
            </a:r>
          </a:p>
        </p:txBody>
      </p:sp>
      <p:sp>
        <p:nvSpPr>
          <p:cNvPr id="12" name="Rectangle 11">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824"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8B59D186-32DF-4A6F-9E3B-3225B65C986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505" r="-1" b="13983"/>
          <a:stretch/>
        </p:blipFill>
        <p:spPr>
          <a:xfrm>
            <a:off x="733507" y="666728"/>
            <a:ext cx="5536001" cy="5465791"/>
          </a:xfrm>
          <a:prstGeom prst="rect">
            <a:avLst/>
          </a:prstGeom>
        </p:spPr>
      </p:pic>
      <p:grpSp>
        <p:nvGrpSpPr>
          <p:cNvPr id="16" name="Group 15">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60480" y="3154317"/>
            <a:ext cx="731521" cy="673460"/>
            <a:chOff x="3940602" y="308034"/>
            <a:chExt cx="2116791" cy="3428999"/>
          </a:xfrm>
          <a:solidFill>
            <a:schemeClr val="accent4"/>
          </a:solidFill>
        </p:grpSpPr>
        <p:sp>
          <p:nvSpPr>
            <p:cNvPr id="17" name="Rectangle 16">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788904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21613-5D83-4F7A-B9F4-A06F9113C0DD}"/>
              </a:ext>
            </a:extLst>
          </p:cNvPr>
          <p:cNvSpPr>
            <a:spLocks noGrp="1"/>
          </p:cNvSpPr>
          <p:nvPr>
            <p:ph type="ctrTitle"/>
          </p:nvPr>
        </p:nvSpPr>
        <p:spPr/>
        <p:txBody>
          <a:bodyPr/>
          <a:lstStyle/>
          <a:p>
            <a:r>
              <a:rPr lang="en-US" dirty="0"/>
              <a:t>Language</a:t>
            </a:r>
          </a:p>
        </p:txBody>
      </p:sp>
      <p:sp>
        <p:nvSpPr>
          <p:cNvPr id="3" name="Subtitle 2">
            <a:extLst>
              <a:ext uri="{FF2B5EF4-FFF2-40B4-BE49-F238E27FC236}">
                <a16:creationId xmlns:a16="http://schemas.microsoft.com/office/drawing/2014/main" id="{56B56A4F-366C-40BC-B79F-297B1F8B398B}"/>
              </a:ext>
            </a:extLst>
          </p:cNvPr>
          <p:cNvSpPr>
            <a:spLocks noGrp="1"/>
          </p:cNvSpPr>
          <p:nvPr>
            <p:ph type="subTitle" idx="1"/>
          </p:nvPr>
        </p:nvSpPr>
        <p:spPr/>
        <p:txBody>
          <a:bodyPr/>
          <a:lstStyle/>
          <a:p>
            <a:r>
              <a:rPr lang="en-US" dirty="0"/>
              <a:t>Main languages in Somalia is Somali </a:t>
            </a:r>
          </a:p>
          <a:p>
            <a:r>
              <a:rPr lang="en-US" dirty="0">
                <a:hlinkClick r:id="rId2"/>
              </a:rPr>
              <a:t>https://www.youtube.com/watch?v=8yj53tJEwLs</a:t>
            </a:r>
            <a:r>
              <a:rPr lang="en-US" dirty="0"/>
              <a:t> </a:t>
            </a:r>
          </a:p>
          <a:p>
            <a:endParaRPr lang="en-US" dirty="0"/>
          </a:p>
        </p:txBody>
      </p:sp>
    </p:spTree>
    <p:extLst>
      <p:ext uri="{BB962C8B-B14F-4D97-AF65-F5344CB8AC3E}">
        <p14:creationId xmlns:p14="http://schemas.microsoft.com/office/powerpoint/2010/main" val="37317330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descr="A picture containing covered, group, many, large&#10;&#10;Description automatically generated">
            <a:extLst>
              <a:ext uri="{FF2B5EF4-FFF2-40B4-BE49-F238E27FC236}">
                <a16:creationId xmlns:a16="http://schemas.microsoft.com/office/drawing/2014/main" id="{4D29C509-E77D-4436-8E1F-0C87E1ECAFD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1302" r="1592" b="-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17" name="Freeform: Shape 16">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Freeform: Shape 18">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8C47D22-0821-481B-B872-43597D32640C}"/>
              </a:ext>
            </a:extLst>
          </p:cNvPr>
          <p:cNvSpPr>
            <a:spLocks noGrp="1"/>
          </p:cNvSpPr>
          <p:nvPr>
            <p:ph type="title"/>
          </p:nvPr>
        </p:nvSpPr>
        <p:spPr>
          <a:xfrm>
            <a:off x="371094" y="1161288"/>
            <a:ext cx="3438144" cy="1125728"/>
          </a:xfrm>
        </p:spPr>
        <p:txBody>
          <a:bodyPr vert="horz" lIns="91440" tIns="45720" rIns="91440" bIns="45720" rtlCol="0" anchor="b">
            <a:normAutofit/>
          </a:bodyPr>
          <a:lstStyle/>
          <a:p>
            <a:r>
              <a:rPr lang="en-US" sz="2800"/>
              <a:t>Religion</a:t>
            </a:r>
          </a:p>
        </p:txBody>
      </p:sp>
      <p:sp>
        <p:nvSpPr>
          <p:cNvPr id="21" name="Rectangle 20">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 name="Content Placeholder 7">
            <a:extLst>
              <a:ext uri="{FF2B5EF4-FFF2-40B4-BE49-F238E27FC236}">
                <a16:creationId xmlns:a16="http://schemas.microsoft.com/office/drawing/2014/main" id="{434183E8-6877-4D26-BDBA-D389AB40BB4A}"/>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100"/>
              <a:t>Islam is the primary religion in Somalia.  99.8% claim Muslim as their religion.  Not all Muslims are involved in the terrorist activities but many know no other way of life. </a:t>
            </a:r>
          </a:p>
          <a:p>
            <a:r>
              <a:rPr lang="en-US" sz="1100"/>
              <a:t>The legal system is governed by the Islamic Sharia (laws are found in the Quran, the Muslim “bible”).  Has 5 categories; mandatory, recommended, neutral, abhorred and prohibited.  Examples of laws; Theft is punishable by amputation of the hands.  Criticizing Muhammad or the Quran is punishable by death.  A male convicted of rape can have his conviction dismissed by marrying his victim, and men have sexual rights over women not wearing her Hijab.  There are so many other horrible laws.  This would explain the militias even more… if they think someone else is “disrespecting” part of the Quran, or reading it differently, they think it’s their job to kill each other.</a:t>
            </a:r>
          </a:p>
        </p:txBody>
      </p:sp>
    </p:spTree>
    <p:extLst>
      <p:ext uri="{BB962C8B-B14F-4D97-AF65-F5344CB8AC3E}">
        <p14:creationId xmlns:p14="http://schemas.microsoft.com/office/powerpoint/2010/main" val="15218358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3F59054-3394-4D87-8BD0-A28DCD47F1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erson standing in front of a building&#10;&#10;Description automatically generated">
            <a:extLst>
              <a:ext uri="{FF2B5EF4-FFF2-40B4-BE49-F238E27FC236}">
                <a16:creationId xmlns:a16="http://schemas.microsoft.com/office/drawing/2014/main" id="{3A353A7E-E36A-4E70-A300-0BE4FC355408}"/>
              </a:ext>
            </a:extLst>
          </p:cNvPr>
          <p:cNvPicPr>
            <a:picLocks noChangeAspect="1"/>
          </p:cNvPicPr>
          <p:nvPr/>
        </p:nvPicPr>
        <p:blipFill rotWithShape="1">
          <a:blip r:embed="rId2">
            <a:extLst>
              <a:ext uri="{28A0092B-C50C-407E-A947-70E740481C1C}">
                <a14:useLocalDpi xmlns:a14="http://schemas.microsoft.com/office/drawing/2010/main" val="0"/>
              </a:ext>
            </a:extLst>
          </a:blip>
          <a:srcRect l="15773" r="44772"/>
          <a:stretch/>
        </p:blipFill>
        <p:spPr>
          <a:xfrm>
            <a:off x="7381653" y="10"/>
            <a:ext cx="4810347" cy="6857990"/>
          </a:xfrm>
          <a:custGeom>
            <a:avLst/>
            <a:gdLst/>
            <a:ahLst/>
            <a:cxnLst/>
            <a:rect l="l" t="t" r="r" b="b"/>
            <a:pathLst>
              <a:path w="4817171" h="6858000">
                <a:moveTo>
                  <a:pt x="22751" y="0"/>
                </a:moveTo>
                <a:lnTo>
                  <a:pt x="4817171" y="0"/>
                </a:lnTo>
                <a:lnTo>
                  <a:pt x="4817171" y="6858000"/>
                </a:lnTo>
                <a:lnTo>
                  <a:pt x="0" y="6858000"/>
                </a:lnTo>
                <a:lnTo>
                  <a:pt x="6679" y="6845555"/>
                </a:lnTo>
                <a:cubicBezTo>
                  <a:pt x="496584" y="5886487"/>
                  <a:pt x="786702" y="4695963"/>
                  <a:pt x="786702" y="3406233"/>
                </a:cubicBezTo>
                <a:cubicBezTo>
                  <a:pt x="786702" y="2215714"/>
                  <a:pt x="539501" y="1109724"/>
                  <a:pt x="116147" y="192283"/>
                </a:cubicBezTo>
                <a:close/>
              </a:path>
            </a:pathLst>
          </a:custGeom>
        </p:spPr>
      </p:pic>
      <p:pic>
        <p:nvPicPr>
          <p:cNvPr id="10" name="Content Placeholder 9" descr="A person standing on a sidewalk&#10;&#10;Description automatically generated">
            <a:extLst>
              <a:ext uri="{FF2B5EF4-FFF2-40B4-BE49-F238E27FC236}">
                <a16:creationId xmlns:a16="http://schemas.microsoft.com/office/drawing/2014/main" id="{C07BD53D-1F36-479C-A930-5C4114F938FF}"/>
              </a:ext>
            </a:extLst>
          </p:cNvPr>
          <p:cNvPicPr>
            <a:picLocks noChangeAspect="1"/>
          </p:cNvPicPr>
          <p:nvPr/>
        </p:nvPicPr>
        <p:blipFill rotWithShape="1">
          <a:blip r:embed="rId3">
            <a:extLst>
              <a:ext uri="{28A0092B-C50C-407E-A947-70E740481C1C}">
                <a14:useLocalDpi xmlns:a14="http://schemas.microsoft.com/office/drawing/2010/main" val="0"/>
              </a:ext>
            </a:extLst>
          </a:blip>
          <a:srcRect t="3454" b="50946"/>
          <a:stretch/>
        </p:blipFill>
        <p:spPr>
          <a:xfrm>
            <a:off x="3136389" y="10"/>
            <a:ext cx="4979304" cy="3401558"/>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12" name="Content Placeholder 11" descr="A group of people standing in a room&#10;&#10;Description automatically generated">
            <a:extLst>
              <a:ext uri="{FF2B5EF4-FFF2-40B4-BE49-F238E27FC236}">
                <a16:creationId xmlns:a16="http://schemas.microsoft.com/office/drawing/2014/main" id="{2F2FDD07-0D61-4BC7-A1DA-050107C0C720}"/>
              </a:ext>
            </a:extLst>
          </p:cNvPr>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r="2" b="7921"/>
          <a:stretch/>
        </p:blipFill>
        <p:spPr>
          <a:xfrm>
            <a:off x="3189428" y="3456432"/>
            <a:ext cx="4925479" cy="3401568"/>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useBgFill="1">
        <p:nvSpPr>
          <p:cNvPr id="23" name="Freeform: Shape 22">
            <a:extLst>
              <a:ext uri="{FF2B5EF4-FFF2-40B4-BE49-F238E27FC236}">
                <a16:creationId xmlns:a16="http://schemas.microsoft.com/office/drawing/2014/main" id="{2FE0ABA9-CAF1-4816-837D-5F28AAA08E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Freeform: Shape 24">
            <a:extLst>
              <a:ext uri="{FF2B5EF4-FFF2-40B4-BE49-F238E27FC236}">
                <a16:creationId xmlns:a16="http://schemas.microsoft.com/office/drawing/2014/main" id="{BC8B9C14-70F0-4F42-85FF-0DD3D5A585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39D92DD-6758-4B37-AEEA-30CFE5B30207}"/>
              </a:ext>
            </a:extLst>
          </p:cNvPr>
          <p:cNvSpPr>
            <a:spLocks noGrp="1"/>
          </p:cNvSpPr>
          <p:nvPr>
            <p:ph type="title"/>
          </p:nvPr>
        </p:nvSpPr>
        <p:spPr>
          <a:xfrm>
            <a:off x="448056" y="685800"/>
            <a:ext cx="2807208" cy="1325563"/>
          </a:xfrm>
        </p:spPr>
        <p:txBody>
          <a:bodyPr vert="horz" lIns="91440" tIns="45720" rIns="91440" bIns="45720" rtlCol="0" anchor="ctr">
            <a:normAutofit/>
          </a:bodyPr>
          <a:lstStyle/>
          <a:p>
            <a:r>
              <a:rPr lang="en-US" sz="2800" kern="1200">
                <a:solidFill>
                  <a:schemeClr val="tx1"/>
                </a:solidFill>
                <a:latin typeface="+mj-lt"/>
                <a:ea typeface="+mj-ea"/>
                <a:cs typeface="+mj-cs"/>
              </a:rPr>
              <a:t>Fashion</a:t>
            </a:r>
          </a:p>
        </p:txBody>
      </p:sp>
      <p:sp>
        <p:nvSpPr>
          <p:cNvPr id="27" name="Rectangle 26">
            <a:extLst>
              <a:ext uri="{FF2B5EF4-FFF2-40B4-BE49-F238E27FC236}">
                <a16:creationId xmlns:a16="http://schemas.microsoft.com/office/drawing/2014/main" id="{98DE6C44-43F8-4DE4-AB81-66853FFEA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0685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2409529B-9B56-4F10-BE4D-F934DB89E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Content Placeholder 17">
            <a:extLst>
              <a:ext uri="{FF2B5EF4-FFF2-40B4-BE49-F238E27FC236}">
                <a16:creationId xmlns:a16="http://schemas.microsoft.com/office/drawing/2014/main" id="{0688A4F7-1B84-4A06-B07E-7B25529970BC}"/>
              </a:ext>
            </a:extLst>
          </p:cNvPr>
          <p:cNvSpPr>
            <a:spLocks noGrp="1"/>
          </p:cNvSpPr>
          <p:nvPr>
            <p:ph sz="half" idx="1"/>
          </p:nvPr>
        </p:nvSpPr>
        <p:spPr>
          <a:xfrm>
            <a:off x="448056" y="2258568"/>
            <a:ext cx="2807208" cy="3922776"/>
          </a:xfrm>
        </p:spPr>
        <p:txBody>
          <a:bodyPr vert="horz" lIns="91440" tIns="45720" rIns="91440" bIns="45720" rtlCol="0">
            <a:normAutofit lnSpcReduction="10000"/>
          </a:bodyPr>
          <a:lstStyle/>
          <a:p>
            <a:r>
              <a:rPr lang="en-US" sz="1700" dirty="0"/>
              <a:t>Traditional sarong type outfits are worn by men and women to this day.  Men wore white and light colors and women added color.  As Islam is the main religion of Somalia, women cover their heads in a Hijab.  Clothes are light and airy, as the weather is typically warm. </a:t>
            </a:r>
          </a:p>
          <a:p>
            <a:r>
              <a:rPr lang="en-US" sz="1700" dirty="0"/>
              <a:t>Modern clothes are still light and airy and similar to traditional, though you can see Somalians wearing normal clothes just like you and me!</a:t>
            </a:r>
          </a:p>
        </p:txBody>
      </p:sp>
    </p:spTree>
    <p:extLst>
      <p:ext uri="{BB962C8B-B14F-4D97-AF65-F5344CB8AC3E}">
        <p14:creationId xmlns:p14="http://schemas.microsoft.com/office/powerpoint/2010/main" val="18576446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4A16C-3459-4F65-81B1-678F2857AA37}"/>
              </a:ext>
            </a:extLst>
          </p:cNvPr>
          <p:cNvSpPr>
            <a:spLocks noGrp="1"/>
          </p:cNvSpPr>
          <p:nvPr>
            <p:ph type="title"/>
          </p:nvPr>
        </p:nvSpPr>
        <p:spPr>
          <a:xfrm>
            <a:off x="1166649" y="721805"/>
            <a:ext cx="3874686" cy="2147520"/>
          </a:xfrm>
        </p:spPr>
        <p:txBody>
          <a:bodyPr vert="horz" lIns="91440" tIns="45720" rIns="91440" bIns="45720" rtlCol="0" anchor="ctr">
            <a:normAutofit/>
          </a:bodyPr>
          <a:lstStyle/>
          <a:p>
            <a:r>
              <a:rPr lang="en-US">
                <a:solidFill>
                  <a:schemeClr val="bg1"/>
                </a:solidFill>
              </a:rPr>
              <a:t>Sports</a:t>
            </a:r>
          </a:p>
        </p:txBody>
      </p:sp>
      <p:pic>
        <p:nvPicPr>
          <p:cNvPr id="8" name="Content Placeholder 7" descr="A group of people posing for the camera&#10;&#10;Description automatically generated">
            <a:extLst>
              <a:ext uri="{FF2B5EF4-FFF2-40B4-BE49-F238E27FC236}">
                <a16:creationId xmlns:a16="http://schemas.microsoft.com/office/drawing/2014/main" id="{2594B5F9-49A8-4138-A3C6-F472AD47D17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1957137"/>
            <a:ext cx="5542744" cy="3678367"/>
          </a:xfrm>
        </p:spPr>
      </p:pic>
      <p:sp>
        <p:nvSpPr>
          <p:cNvPr id="5" name="Content Placeholder 4">
            <a:extLst>
              <a:ext uri="{FF2B5EF4-FFF2-40B4-BE49-F238E27FC236}">
                <a16:creationId xmlns:a16="http://schemas.microsoft.com/office/drawing/2014/main" id="{B02260EF-D328-493D-A1D4-F28FEABD2CF0}"/>
              </a:ext>
            </a:extLst>
          </p:cNvPr>
          <p:cNvSpPr>
            <a:spLocks noGrp="1"/>
          </p:cNvSpPr>
          <p:nvPr>
            <p:ph sz="half" idx="2"/>
          </p:nvPr>
        </p:nvSpPr>
        <p:spPr/>
        <p:txBody>
          <a:bodyPr/>
          <a:lstStyle/>
          <a:p>
            <a:r>
              <a:rPr lang="en-US" dirty="0"/>
              <a:t>Sports</a:t>
            </a:r>
          </a:p>
          <a:p>
            <a:pPr lvl="1"/>
            <a:r>
              <a:rPr lang="en-US" dirty="0"/>
              <a:t>Football (soccer) Is the most popular sport amongst Somalians.  They have done well in international competition.</a:t>
            </a:r>
          </a:p>
        </p:txBody>
      </p:sp>
    </p:spTree>
    <p:extLst>
      <p:ext uri="{BB962C8B-B14F-4D97-AF65-F5344CB8AC3E}">
        <p14:creationId xmlns:p14="http://schemas.microsoft.com/office/powerpoint/2010/main" val="126354393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63F5877B-98C7-49DD-83AB-0F6F57CB65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8" descr="A picture containing pair, hair, face, wearing&#10;&#10;Description automatically generated">
            <a:extLst>
              <a:ext uri="{FF2B5EF4-FFF2-40B4-BE49-F238E27FC236}">
                <a16:creationId xmlns:a16="http://schemas.microsoft.com/office/drawing/2014/main" id="{4B00D930-5300-44BF-AD06-974A0F0F3AA3}"/>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563"/>
          <a:stretch/>
        </p:blipFill>
        <p:spPr>
          <a:xfrm>
            <a:off x="7364078" y="-18"/>
            <a:ext cx="482792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11" name="Content Placeholder 10" descr="A picture containing person, man, indoor, holding&#10;&#10;Description automatically generated">
            <a:extLst>
              <a:ext uri="{FF2B5EF4-FFF2-40B4-BE49-F238E27FC236}">
                <a16:creationId xmlns:a16="http://schemas.microsoft.com/office/drawing/2014/main" id="{5036837C-C1E3-4EE8-9A41-B3E244CA85D0}"/>
              </a:ext>
            </a:extLst>
          </p:cNvPr>
          <p:cNvPicPr>
            <a:picLocks noChangeAspect="1"/>
          </p:cNvPicPr>
          <p:nvPr/>
        </p:nvPicPr>
        <p:blipFill rotWithShape="1">
          <a:blip r:embed="rId3">
            <a:extLst>
              <a:ext uri="{28A0092B-C50C-407E-A947-70E740481C1C}">
                <a14:useLocalDpi xmlns:a14="http://schemas.microsoft.com/office/drawing/2010/main" val="0"/>
              </a:ext>
            </a:extLst>
          </a:blip>
          <a:srcRect l="15466" r="33299" b="-1"/>
          <a:stretch/>
        </p:blipFill>
        <p:spPr>
          <a:xfrm>
            <a:off x="3119360" y="18"/>
            <a:ext cx="4966290"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20" name="Freeform: Shape 19">
            <a:extLst>
              <a:ext uri="{FF2B5EF4-FFF2-40B4-BE49-F238E27FC236}">
                <a16:creationId xmlns:a16="http://schemas.microsoft.com/office/drawing/2014/main" id="{4EA91930-66BC-4C41-B4F5-C31EB216F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2" name="Freeform: Shape 21">
            <a:extLst>
              <a:ext uri="{FF2B5EF4-FFF2-40B4-BE49-F238E27FC236}">
                <a16:creationId xmlns:a16="http://schemas.microsoft.com/office/drawing/2014/main" id="{6313CF8F-B436-401E-9575-DE0F8E8B5B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772DBAC-8CE8-42D8-9351-2A4CBF91F991}"/>
              </a:ext>
            </a:extLst>
          </p:cNvPr>
          <p:cNvSpPr>
            <a:spLocks noGrp="1"/>
          </p:cNvSpPr>
          <p:nvPr>
            <p:ph type="title"/>
          </p:nvPr>
        </p:nvSpPr>
        <p:spPr>
          <a:xfrm>
            <a:off x="448056" y="681038"/>
            <a:ext cx="2804504" cy="1325563"/>
          </a:xfrm>
        </p:spPr>
        <p:txBody>
          <a:bodyPr vert="horz" lIns="91440" tIns="45720" rIns="91440" bIns="45720" rtlCol="0" anchor="ctr">
            <a:normAutofit/>
          </a:bodyPr>
          <a:lstStyle/>
          <a:p>
            <a:r>
              <a:rPr lang="en-US" sz="2800" kern="1200">
                <a:solidFill>
                  <a:schemeClr val="tx1"/>
                </a:solidFill>
                <a:latin typeface="+mj-lt"/>
                <a:ea typeface="+mj-ea"/>
                <a:cs typeface="+mj-cs"/>
              </a:rPr>
              <a:t>Art</a:t>
            </a:r>
          </a:p>
        </p:txBody>
      </p:sp>
      <p:sp>
        <p:nvSpPr>
          <p:cNvPr id="24" name="Rectangle 23">
            <a:extLst>
              <a:ext uri="{FF2B5EF4-FFF2-40B4-BE49-F238E27FC236}">
                <a16:creationId xmlns:a16="http://schemas.microsoft.com/office/drawing/2014/main" id="{2A38CFE9-C30A-4551-ACCB-D5808FBC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Content Placeholder 14">
            <a:extLst>
              <a:ext uri="{FF2B5EF4-FFF2-40B4-BE49-F238E27FC236}">
                <a16:creationId xmlns:a16="http://schemas.microsoft.com/office/drawing/2014/main" id="{028AD29E-64E7-40C5-AD0A-CF38C3104ADA}"/>
              </a:ext>
            </a:extLst>
          </p:cNvPr>
          <p:cNvSpPr>
            <a:spLocks noGrp="1"/>
          </p:cNvSpPr>
          <p:nvPr>
            <p:ph sz="half" idx="1"/>
          </p:nvPr>
        </p:nvSpPr>
        <p:spPr>
          <a:xfrm>
            <a:off x="448056" y="2258171"/>
            <a:ext cx="2804504" cy="3918792"/>
          </a:xfrm>
        </p:spPr>
        <p:txBody>
          <a:bodyPr vert="horz" lIns="91440" tIns="45720" rIns="91440" bIns="45720" rtlCol="0">
            <a:normAutofit fontScale="92500" lnSpcReduction="10000"/>
          </a:bodyPr>
          <a:lstStyle/>
          <a:p>
            <a:r>
              <a:rPr lang="en-US" sz="1800" dirty="0"/>
              <a:t>Pottery, music, architecture and woodworking are the most well known works of art in Somalia.  </a:t>
            </a:r>
          </a:p>
          <a:p>
            <a:r>
              <a:rPr lang="en-US" sz="1800" dirty="0"/>
              <a:t>Somalians consider themselves poets and poetry, which turns into song lyrics, is important in daily life for many.</a:t>
            </a:r>
          </a:p>
          <a:p>
            <a:r>
              <a:rPr lang="en-US" sz="1800" dirty="0"/>
              <a:t>The oldest evidence of art in the Somali peninsula are rock paintings depicting cows, dogs, and giraffe.  There is also evidence of carvings. </a:t>
            </a:r>
          </a:p>
          <a:p>
            <a:endParaRPr lang="en-US" sz="1800" dirty="0"/>
          </a:p>
        </p:txBody>
      </p:sp>
    </p:spTree>
    <p:extLst>
      <p:ext uri="{BB962C8B-B14F-4D97-AF65-F5344CB8AC3E}">
        <p14:creationId xmlns:p14="http://schemas.microsoft.com/office/powerpoint/2010/main" val="13490090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AB251-C23B-4841-ADD5-0C3E95A913A1}"/>
              </a:ext>
            </a:extLst>
          </p:cNvPr>
          <p:cNvSpPr>
            <a:spLocks noGrp="1"/>
          </p:cNvSpPr>
          <p:nvPr>
            <p:ph type="title"/>
          </p:nvPr>
        </p:nvSpPr>
        <p:spPr>
          <a:xfrm>
            <a:off x="4965430" y="629268"/>
            <a:ext cx="6586491" cy="1286160"/>
          </a:xfrm>
        </p:spPr>
        <p:txBody>
          <a:bodyPr anchor="b">
            <a:normAutofit/>
          </a:bodyPr>
          <a:lstStyle/>
          <a:p>
            <a:r>
              <a:rPr lang="en-US" dirty="0"/>
              <a:t>Music</a:t>
            </a:r>
          </a:p>
        </p:txBody>
      </p:sp>
      <p:sp>
        <p:nvSpPr>
          <p:cNvPr id="3" name="Content Placeholder 2">
            <a:extLst>
              <a:ext uri="{FF2B5EF4-FFF2-40B4-BE49-F238E27FC236}">
                <a16:creationId xmlns:a16="http://schemas.microsoft.com/office/drawing/2014/main" id="{BC3F4CC0-F6F2-459F-B554-98DFD953258F}"/>
              </a:ext>
            </a:extLst>
          </p:cNvPr>
          <p:cNvSpPr>
            <a:spLocks noGrp="1"/>
          </p:cNvSpPr>
          <p:nvPr>
            <p:ph idx="1"/>
          </p:nvPr>
        </p:nvSpPr>
        <p:spPr>
          <a:xfrm>
            <a:off x="4965431" y="2438400"/>
            <a:ext cx="6586489" cy="3785419"/>
          </a:xfrm>
        </p:spPr>
        <p:txBody>
          <a:bodyPr>
            <a:normAutofit/>
          </a:bodyPr>
          <a:lstStyle/>
          <a:p>
            <a:r>
              <a:rPr lang="en-US" sz="2000" dirty="0"/>
              <a:t>Traditional music in Somalia is focused on poetry and Somali folklore.  Their music uses a five pitch scale (pentatonic).  Lyrics are of upmost importance.  They have ouds, drums, reed flutes, </a:t>
            </a:r>
            <a:r>
              <a:rPr lang="en-US" sz="2000" dirty="0" err="1"/>
              <a:t>shareero</a:t>
            </a:r>
            <a:r>
              <a:rPr lang="en-US" sz="2000" dirty="0"/>
              <a:t> (lyre), </a:t>
            </a:r>
            <a:r>
              <a:rPr lang="en-US" sz="2000" dirty="0" err="1"/>
              <a:t>kinaandha</a:t>
            </a:r>
            <a:r>
              <a:rPr lang="en-US" sz="2000" dirty="0"/>
              <a:t> (lute), </a:t>
            </a:r>
            <a:r>
              <a:rPr lang="en-US" sz="2000" dirty="0" err="1"/>
              <a:t>manhuube</a:t>
            </a:r>
            <a:r>
              <a:rPr lang="en-US" sz="2000" dirty="0"/>
              <a:t> (thumb piano)</a:t>
            </a:r>
          </a:p>
          <a:p>
            <a:r>
              <a:rPr lang="en-US" sz="2000" dirty="0"/>
              <a:t>To the left is a </a:t>
            </a:r>
            <a:r>
              <a:rPr lang="en-US" sz="2000" dirty="0" err="1"/>
              <a:t>Shareero</a:t>
            </a:r>
            <a:endParaRPr lang="en-US" sz="2000" dirty="0"/>
          </a:p>
        </p:txBody>
      </p:sp>
      <p:pic>
        <p:nvPicPr>
          <p:cNvPr id="5" name="Picture 4" descr="A picture containing sitting, table, black, wooden&#10;&#10;Description automatically generated">
            <a:extLst>
              <a:ext uri="{FF2B5EF4-FFF2-40B4-BE49-F238E27FC236}">
                <a16:creationId xmlns:a16="http://schemas.microsoft.com/office/drawing/2014/main" id="{40FA8000-F544-4ABB-BE82-0A9B69CE69C4}"/>
              </a:ext>
            </a:extLst>
          </p:cNvPr>
          <p:cNvPicPr>
            <a:picLocks noChangeAspect="1"/>
          </p:cNvPicPr>
          <p:nvPr/>
        </p:nvPicPr>
        <p:blipFill rotWithShape="1">
          <a:blip r:embed="rId2">
            <a:extLst>
              <a:ext uri="{28A0092B-C50C-407E-A947-70E740481C1C}">
                <a14:useLocalDpi xmlns:a14="http://schemas.microsoft.com/office/drawing/2010/main" val="0"/>
              </a:ext>
            </a:extLst>
          </a:blip>
          <a:srcRect l="5888" r="7453"/>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AE9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0436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6B5E2835-4E47-45B3-9CFE-732FF7B054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plate of food on a table&#10;&#10;Description automatically generated">
            <a:extLst>
              <a:ext uri="{FF2B5EF4-FFF2-40B4-BE49-F238E27FC236}">
                <a16:creationId xmlns:a16="http://schemas.microsoft.com/office/drawing/2014/main" id="{DEB0922A-8754-4673-9CCC-21CA2F08E6A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3745" r="1" b="3472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26" name="Freeform: Shape 25">
            <a:extLst>
              <a:ext uri="{FF2B5EF4-FFF2-40B4-BE49-F238E27FC236}">
                <a16:creationId xmlns:a16="http://schemas.microsoft.com/office/drawing/2014/main" id="{5B45AD5D-AA52-4F7B-9362-576A39AD9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8" name="Freeform: Shape 27">
            <a:extLst>
              <a:ext uri="{FF2B5EF4-FFF2-40B4-BE49-F238E27FC236}">
                <a16:creationId xmlns:a16="http://schemas.microsoft.com/office/drawing/2014/main" id="{AEDD7960-4866-4399-BEF6-DD1431AB4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EA2263-ADED-4753-B317-5B8F55C0C394}"/>
              </a:ext>
            </a:extLst>
          </p:cNvPr>
          <p:cNvSpPr>
            <a:spLocks noGrp="1"/>
          </p:cNvSpPr>
          <p:nvPr>
            <p:ph type="title"/>
          </p:nvPr>
        </p:nvSpPr>
        <p:spPr>
          <a:xfrm>
            <a:off x="371094" y="1161288"/>
            <a:ext cx="3438144" cy="1125728"/>
          </a:xfrm>
        </p:spPr>
        <p:txBody>
          <a:bodyPr vert="horz" lIns="91440" tIns="45720" rIns="91440" bIns="45720" rtlCol="0" anchor="b">
            <a:normAutofit/>
          </a:bodyPr>
          <a:lstStyle/>
          <a:p>
            <a:r>
              <a:rPr lang="en-US" sz="2800"/>
              <a:t>Food</a:t>
            </a:r>
          </a:p>
        </p:txBody>
      </p:sp>
      <p:sp>
        <p:nvSpPr>
          <p:cNvPr id="30" name="Rectangle 29">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2" name="Rectangle 31">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B8CFC278-9B85-4F6C-9AAE-63E307123FA8}"/>
              </a:ext>
            </a:extLst>
          </p:cNvPr>
          <p:cNvSpPr>
            <a:spLocks noGrp="1"/>
          </p:cNvSpPr>
          <p:nvPr>
            <p:ph sz="half" idx="1"/>
          </p:nvPr>
        </p:nvSpPr>
        <p:spPr>
          <a:xfrm>
            <a:off x="371094" y="2718054"/>
            <a:ext cx="3438906" cy="3207258"/>
          </a:xfrm>
        </p:spPr>
        <p:txBody>
          <a:bodyPr vert="horz" lIns="91440" tIns="45720" rIns="91440" bIns="45720" rtlCol="0" anchor="t">
            <a:normAutofit/>
          </a:bodyPr>
          <a:lstStyle/>
          <a:p>
            <a:pPr marL="0"/>
            <a:r>
              <a:rPr lang="en-US" sz="1700" dirty="0"/>
              <a:t>Due to it’s international trade, Somalia has a variety of foods and many we know and love here in the United States.</a:t>
            </a:r>
          </a:p>
          <a:p>
            <a:pPr marL="0"/>
            <a:r>
              <a:rPr lang="en-US" sz="1700" dirty="0"/>
              <a:t>Chai Tea is a popular drink.  </a:t>
            </a:r>
            <a:r>
              <a:rPr lang="en-US" sz="1700"/>
              <a:t>Somosas</a:t>
            </a:r>
            <a:r>
              <a:rPr lang="en-US" sz="1700" dirty="0"/>
              <a:t> are a popular street vendor food.  Food is often served on top of a bread and small piles.  </a:t>
            </a:r>
          </a:p>
        </p:txBody>
      </p:sp>
    </p:spTree>
    <p:extLst>
      <p:ext uri="{BB962C8B-B14F-4D97-AF65-F5344CB8AC3E}">
        <p14:creationId xmlns:p14="http://schemas.microsoft.com/office/powerpoint/2010/main" val="1648873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8244B-2352-40E5-BB60-8399576D13BE}"/>
              </a:ext>
            </a:extLst>
          </p:cNvPr>
          <p:cNvSpPr>
            <a:spLocks noGrp="1"/>
          </p:cNvSpPr>
          <p:nvPr>
            <p:ph type="title"/>
          </p:nvPr>
        </p:nvSpPr>
        <p:spPr/>
        <p:txBody>
          <a:bodyPr/>
          <a:lstStyle/>
          <a:p>
            <a:r>
              <a:rPr lang="en-US" dirty="0"/>
              <a:t>Ethiopian Highlands</a:t>
            </a:r>
          </a:p>
        </p:txBody>
      </p:sp>
      <p:pic>
        <p:nvPicPr>
          <p:cNvPr id="6" name="Content Placeholder 5" descr="A large mountain in the background&#10;&#10;Description automatically generated">
            <a:extLst>
              <a:ext uri="{FF2B5EF4-FFF2-40B4-BE49-F238E27FC236}">
                <a16:creationId xmlns:a16="http://schemas.microsoft.com/office/drawing/2014/main" id="{012ADB39-20C1-457E-AE0A-D8C3158167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3188" y="1688306"/>
            <a:ext cx="6172200" cy="3471862"/>
          </a:xfrm>
        </p:spPr>
      </p:pic>
      <p:sp>
        <p:nvSpPr>
          <p:cNvPr id="4" name="Text Placeholder 3">
            <a:extLst>
              <a:ext uri="{FF2B5EF4-FFF2-40B4-BE49-F238E27FC236}">
                <a16:creationId xmlns:a16="http://schemas.microsoft.com/office/drawing/2014/main" id="{1DD0B1F7-B38C-4CD4-B9A3-4CE373105C98}"/>
              </a:ext>
            </a:extLst>
          </p:cNvPr>
          <p:cNvSpPr>
            <a:spLocks noGrp="1"/>
          </p:cNvSpPr>
          <p:nvPr>
            <p:ph type="body" sz="half" idx="2"/>
          </p:nvPr>
        </p:nvSpPr>
        <p:spPr/>
        <p:txBody>
          <a:bodyPr/>
          <a:lstStyle/>
          <a:p>
            <a:r>
              <a:rPr lang="en-US" dirty="0"/>
              <a:t>In the Horn Region of Northeast Africa.  Continuous mountain range (</a:t>
            </a:r>
            <a:r>
              <a:rPr lang="en-US" dirty="0" err="1"/>
              <a:t>Semien</a:t>
            </a:r>
            <a:r>
              <a:rPr lang="en-US" dirty="0"/>
              <a:t> Mountains) that doesn’t go below 4,900 feet with summits of 14,930 feet.  </a:t>
            </a:r>
          </a:p>
          <a:p>
            <a:r>
              <a:rPr lang="en-US" dirty="0"/>
              <a:t>Called “Roof of Africa” due to its large area and height.  </a:t>
            </a:r>
          </a:p>
          <a:p>
            <a:r>
              <a:rPr lang="en-US" dirty="0"/>
              <a:t>These mountains create a temperate climate for Ethiopia, They do catch the precipitation of the monsoon winds of the Indian ocean, resulting in a rainy season from June-September.  This would confuse the Greeks, because the Nile would flood but the climate in the Mediterranean was dry and hot during this time.</a:t>
            </a:r>
          </a:p>
        </p:txBody>
      </p:sp>
    </p:spTree>
    <p:extLst>
      <p:ext uri="{BB962C8B-B14F-4D97-AF65-F5344CB8AC3E}">
        <p14:creationId xmlns:p14="http://schemas.microsoft.com/office/powerpoint/2010/main" val="27228477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3CD251C-A887-4D2F-925B-FC0971985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142383-7F96-4169-980E-867621932C4F}"/>
              </a:ext>
            </a:extLst>
          </p:cNvPr>
          <p:cNvSpPr>
            <a:spLocks noGrp="1"/>
          </p:cNvSpPr>
          <p:nvPr>
            <p:ph type="title"/>
          </p:nvPr>
        </p:nvSpPr>
        <p:spPr>
          <a:xfrm>
            <a:off x="1000452" y="1610024"/>
            <a:ext cx="3058621" cy="1457002"/>
          </a:xfrm>
        </p:spPr>
        <p:txBody>
          <a:bodyPr vert="horz" lIns="91440" tIns="45720" rIns="91440" bIns="45720" rtlCol="0" anchor="b">
            <a:normAutofit/>
          </a:bodyPr>
          <a:lstStyle/>
          <a:p>
            <a:r>
              <a:rPr lang="en-US" sz="4000"/>
              <a:t>Customs</a:t>
            </a:r>
          </a:p>
        </p:txBody>
      </p:sp>
      <p:grpSp>
        <p:nvGrpSpPr>
          <p:cNvPr id="13" name="Group 12">
            <a:extLst>
              <a:ext uri="{FF2B5EF4-FFF2-40B4-BE49-F238E27FC236}">
                <a16:creationId xmlns:a16="http://schemas.microsoft.com/office/drawing/2014/main" id="{770AE191-D2EA-45C9-A44D-830C188F74C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14"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15"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4" name="Text Placeholder 3">
            <a:extLst>
              <a:ext uri="{FF2B5EF4-FFF2-40B4-BE49-F238E27FC236}">
                <a16:creationId xmlns:a16="http://schemas.microsoft.com/office/drawing/2014/main" id="{2C77A33B-1771-44CC-B6DD-9F326EFB5A76}"/>
              </a:ext>
            </a:extLst>
          </p:cNvPr>
          <p:cNvSpPr>
            <a:spLocks noGrp="1"/>
          </p:cNvSpPr>
          <p:nvPr>
            <p:ph type="body" sz="half" idx="2"/>
          </p:nvPr>
        </p:nvSpPr>
        <p:spPr>
          <a:xfrm>
            <a:off x="1000450" y="3067026"/>
            <a:ext cx="3058623" cy="3272324"/>
          </a:xfrm>
        </p:spPr>
        <p:txBody>
          <a:bodyPr vert="horz" lIns="91440" tIns="45720" rIns="91440" bIns="45720" rtlCol="0" anchor="t">
            <a:normAutofit fontScale="92500" lnSpcReduction="20000"/>
          </a:bodyPr>
          <a:lstStyle/>
          <a:p>
            <a:pPr indent="-228600">
              <a:buFont typeface="Arial" panose="020B0604020202020204" pitchFamily="34" charset="0"/>
              <a:buChar char="•"/>
            </a:pPr>
            <a:r>
              <a:rPr lang="en-US" sz="1100" dirty="0"/>
              <a:t>It is polite to stand and greet people you respect. </a:t>
            </a:r>
          </a:p>
          <a:p>
            <a:pPr indent="-228600">
              <a:buFont typeface="Arial" panose="020B0604020202020204" pitchFamily="34" charset="0"/>
              <a:buChar char="•"/>
            </a:pPr>
            <a:r>
              <a:rPr lang="en-US" sz="1100" dirty="0"/>
              <a:t>“See </a:t>
            </a:r>
            <a:r>
              <a:rPr lang="en-US" sz="1100" dirty="0" err="1"/>
              <a:t>tahay</a:t>
            </a:r>
            <a:r>
              <a:rPr lang="en-US" sz="1100" dirty="0"/>
              <a:t>” (How are you?) is the common, casual greeting.</a:t>
            </a:r>
          </a:p>
          <a:p>
            <a:pPr indent="-228600">
              <a:buFont typeface="Arial" panose="020B0604020202020204" pitchFamily="34" charset="0"/>
              <a:buChar char="•"/>
            </a:pPr>
            <a:r>
              <a:rPr lang="en-US" sz="1100" dirty="0"/>
              <a:t>Opposite genders do not touch during greetings.  </a:t>
            </a:r>
          </a:p>
          <a:p>
            <a:pPr indent="-228600">
              <a:buFont typeface="Arial" panose="020B0604020202020204" pitchFamily="34" charset="0"/>
              <a:buChar char="•"/>
            </a:pPr>
            <a:r>
              <a:rPr lang="en-US" sz="1100" dirty="0"/>
              <a:t>Family is the most important part of life in Somalia.  Community child raising is important.  Homes usually consist of three generations (grandparents, children, grandchildren)</a:t>
            </a:r>
          </a:p>
          <a:p>
            <a:pPr indent="-228600">
              <a:buFont typeface="Arial" panose="020B0604020202020204" pitchFamily="34" charset="0"/>
              <a:buChar char="•"/>
            </a:pPr>
            <a:r>
              <a:rPr lang="en-US" sz="1100" dirty="0"/>
              <a:t>Repeat an offer multiple times to show that you are genuine.</a:t>
            </a:r>
          </a:p>
          <a:p>
            <a:pPr indent="-228600">
              <a:buFont typeface="Arial" panose="020B0604020202020204" pitchFamily="34" charset="0"/>
              <a:buChar char="•"/>
            </a:pPr>
            <a:r>
              <a:rPr lang="en-US" sz="1100" dirty="0"/>
              <a:t>Be respectful and modest.</a:t>
            </a:r>
          </a:p>
          <a:p>
            <a:pPr indent="-228600">
              <a:buFont typeface="Arial" panose="020B0604020202020204" pitchFamily="34" charset="0"/>
              <a:buChar char="•"/>
            </a:pPr>
            <a:r>
              <a:rPr lang="en-US" sz="1100" dirty="0"/>
              <a:t>DO NOT criticize Islam.  </a:t>
            </a:r>
          </a:p>
          <a:p>
            <a:pPr indent="-228600">
              <a:buFont typeface="Arial" panose="020B0604020202020204" pitchFamily="34" charset="0"/>
              <a:buChar char="•"/>
            </a:pPr>
            <a:r>
              <a:rPr lang="en-US" sz="1100" dirty="0"/>
              <a:t>Like many African people groups, the Bantu people in Somalia (Bantu speaking people that span over many countries in Africa).  Are humble, hardworking people.  Hair is incredibly important.  Because African hair has so many different thicknesses, curl grade, etc., there are many braid techniques to keep it healthy and growing. </a:t>
            </a:r>
          </a:p>
          <a:p>
            <a:pPr indent="-228600">
              <a:buFont typeface="Arial" panose="020B0604020202020204" pitchFamily="34" charset="0"/>
              <a:buChar char="•"/>
            </a:pPr>
            <a:endParaRPr lang="en-US" sz="1100" dirty="0"/>
          </a:p>
        </p:txBody>
      </p:sp>
      <p:pic>
        <p:nvPicPr>
          <p:cNvPr id="6" name="Content Placeholder 5" descr="A picture containing person, boy, young, child&#10;&#10;Description automatically generated">
            <a:extLst>
              <a:ext uri="{FF2B5EF4-FFF2-40B4-BE49-F238E27FC236}">
                <a16:creationId xmlns:a16="http://schemas.microsoft.com/office/drawing/2014/main" id="{10677006-3D77-437D-B8BD-E93CFBAE2BA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2809" r="3656" b="-1"/>
          <a:stretch/>
        </p:blipFill>
        <p:spPr>
          <a:xfrm>
            <a:off x="4636963" y="10"/>
            <a:ext cx="7555037" cy="6857990"/>
          </a:xfrm>
          <a:prstGeom prst="rect">
            <a:avLst/>
          </a:prstGeom>
        </p:spPr>
      </p:pic>
    </p:spTree>
    <p:extLst>
      <p:ext uri="{BB962C8B-B14F-4D97-AF65-F5344CB8AC3E}">
        <p14:creationId xmlns:p14="http://schemas.microsoft.com/office/powerpoint/2010/main" val="39809471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2F50BCB-B7AB-460B-8D05-5B30DEC8EC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86D3BA9-FEA3-49B7-B148-7ECC053E1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133600" y="685800"/>
            <a:ext cx="10058400" cy="5486400"/>
          </a:xfrm>
          <a:prstGeom prst="rect">
            <a:avLst/>
          </a:prstGeom>
          <a:solidFill>
            <a:schemeClr val="bg1">
              <a:lumMod val="9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8209DEAB-4092-45E6-BF8E-EDF34D8B78E1}"/>
              </a:ext>
            </a:extLst>
          </p:cNvPr>
          <p:cNvSpPr>
            <a:spLocks noGrp="1"/>
          </p:cNvSpPr>
          <p:nvPr>
            <p:ph type="title"/>
          </p:nvPr>
        </p:nvSpPr>
        <p:spPr>
          <a:xfrm>
            <a:off x="1463040" y="685797"/>
            <a:ext cx="5003501" cy="2263779"/>
          </a:xfrm>
        </p:spPr>
        <p:txBody>
          <a:bodyPr vert="horz" lIns="91440" tIns="45720" rIns="91440" bIns="45720" rtlCol="0" anchor="t">
            <a:normAutofit/>
          </a:bodyPr>
          <a:lstStyle/>
          <a:p>
            <a:r>
              <a:rPr lang="en-US" sz="5000"/>
              <a:t>Festivals and Holidays</a:t>
            </a:r>
          </a:p>
        </p:txBody>
      </p:sp>
      <p:sp>
        <p:nvSpPr>
          <p:cNvPr id="17" name="Rectangle 16">
            <a:extLst>
              <a:ext uri="{FF2B5EF4-FFF2-40B4-BE49-F238E27FC236}">
                <a16:creationId xmlns:a16="http://schemas.microsoft.com/office/drawing/2014/main" id="{A9BE4EDE-6DC8-48E2-99F3-98CBCEAB6B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9764" y="685797"/>
            <a:ext cx="118872" cy="1550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a:extLst>
              <a:ext uri="{FF2B5EF4-FFF2-40B4-BE49-F238E27FC236}">
                <a16:creationId xmlns:a16="http://schemas.microsoft.com/office/drawing/2014/main" id="{9CC29AE4-7924-4943-A9FA-2B8B14106F02}"/>
              </a:ext>
            </a:extLst>
          </p:cNvPr>
          <p:cNvSpPr>
            <a:spLocks noGrp="1"/>
          </p:cNvSpPr>
          <p:nvPr>
            <p:ph sz="half" idx="2"/>
          </p:nvPr>
        </p:nvSpPr>
        <p:spPr>
          <a:xfrm>
            <a:off x="1463040" y="3133724"/>
            <a:ext cx="5003501" cy="3038476"/>
          </a:xfrm>
        </p:spPr>
        <p:txBody>
          <a:bodyPr vert="horz" lIns="91440" tIns="45720" rIns="91440" bIns="45720" rtlCol="0">
            <a:normAutofit/>
          </a:bodyPr>
          <a:lstStyle/>
          <a:p>
            <a:r>
              <a:rPr lang="en-US" sz="1500"/>
              <a:t>Independence Day, June 26.  This is often criticized, since true freedom from violence has not yet happened.</a:t>
            </a:r>
          </a:p>
          <a:p>
            <a:r>
              <a:rPr lang="en-US" sz="1500"/>
              <a:t>Neerooosh, or Dab-shid, celebrates the beginning of the solar year in Somalia.  Known as the Festival of Fire, they light huge bonfires, splash water on each other and dance.</a:t>
            </a:r>
          </a:p>
          <a:p>
            <a:r>
              <a:rPr lang="en-US" sz="1500"/>
              <a:t>Eid al-Fitr (end of Ramadan) Ceremonies in mosques and gatherings of friends to enjoy feasts after sacrificing for the holy month of Ramadan</a:t>
            </a:r>
          </a:p>
          <a:p>
            <a:r>
              <a:rPr lang="en-US" sz="1500"/>
              <a:t>Eid al-Adha (Feast of the Sacrifice) commemorates Ibraham (Abraham in our Bible) and his willingness to sacrifice his son.  In accordance to the story, they slaughter a sheep then they cook and feast among family.  </a:t>
            </a:r>
          </a:p>
        </p:txBody>
      </p:sp>
      <p:pic>
        <p:nvPicPr>
          <p:cNvPr id="8" name="Content Placeholder 7" descr="A group of people standing in front of a large crowd watching&#10;&#10;Description automatically generated">
            <a:extLst>
              <a:ext uri="{FF2B5EF4-FFF2-40B4-BE49-F238E27FC236}">
                <a16:creationId xmlns:a16="http://schemas.microsoft.com/office/drawing/2014/main" id="{ED3B86B5-6697-4887-8158-5949AA87032F}"/>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6712" r="17963" b="2"/>
          <a:stretch/>
        </p:blipFill>
        <p:spPr>
          <a:xfrm>
            <a:off x="6721989" y="702189"/>
            <a:ext cx="5470011" cy="5470011"/>
          </a:xfrm>
          <a:prstGeom prst="rect">
            <a:avLst/>
          </a:prstGeom>
        </p:spPr>
      </p:pic>
      <p:sp>
        <p:nvSpPr>
          <p:cNvPr id="19" name="Graphic 14">
            <a:extLst>
              <a:ext uri="{FF2B5EF4-FFF2-40B4-BE49-F238E27FC236}">
                <a16:creationId xmlns:a16="http://schemas.microsoft.com/office/drawing/2014/main" id="{28DC658A-B0F6-46FC-ACE2-E243AD533C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705598" y="3425580"/>
            <a:ext cx="2743201" cy="2746621"/>
          </a:xfrm>
          <a:custGeom>
            <a:avLst/>
            <a:gdLst>
              <a:gd name="connsiteX0" fmla="*/ 2616327 w 2616326"/>
              <a:gd name="connsiteY0" fmla="*/ 634841 h 2618803"/>
              <a:gd name="connsiteX1" fmla="*/ 2616327 w 2616326"/>
              <a:gd name="connsiteY1" fmla="*/ 0 h 2618803"/>
              <a:gd name="connsiteX2" fmla="*/ 0 w 2616326"/>
              <a:gd name="connsiteY2" fmla="*/ 0 h 2618803"/>
              <a:gd name="connsiteX3" fmla="*/ 0 w 2616326"/>
              <a:gd name="connsiteY3" fmla="*/ 2618804 h 2618803"/>
              <a:gd name="connsiteX4" fmla="*/ 634270 w 2616326"/>
              <a:gd name="connsiteY4" fmla="*/ 2618804 h 2618803"/>
              <a:gd name="connsiteX5" fmla="*/ 2616327 w 2616326"/>
              <a:gd name="connsiteY5" fmla="*/ 634841 h 26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326" h="2618803">
                <a:moveTo>
                  <a:pt x="2616327" y="634841"/>
                </a:moveTo>
                <a:lnTo>
                  <a:pt x="2616327" y="0"/>
                </a:lnTo>
                <a:lnTo>
                  <a:pt x="0" y="0"/>
                </a:lnTo>
                <a:lnTo>
                  <a:pt x="0" y="2618804"/>
                </a:lnTo>
                <a:lnTo>
                  <a:pt x="634270" y="2618804"/>
                </a:lnTo>
                <a:cubicBezTo>
                  <a:pt x="634270" y="1523143"/>
                  <a:pt x="1521619" y="634841"/>
                  <a:pt x="2616327" y="634841"/>
                </a:cubicBezTo>
                <a:close/>
              </a:path>
            </a:pathLst>
          </a:custGeom>
          <a:solidFill>
            <a:schemeClr val="bg1">
              <a:alpha val="50000"/>
            </a:schemeClr>
          </a:solidFill>
          <a:ln w="9525" cap="flat">
            <a:noFill/>
            <a:prstDash val="solid"/>
            <a:miter/>
          </a:ln>
        </p:spPr>
        <p:txBody>
          <a:bodyPr rtlCol="0" anchor="ctr"/>
          <a:lstStyle/>
          <a:p>
            <a:endParaRPr lang="en-US"/>
          </a:p>
        </p:txBody>
      </p:sp>
      <p:sp>
        <p:nvSpPr>
          <p:cNvPr id="21" name="Graphic 14">
            <a:extLst>
              <a:ext uri="{FF2B5EF4-FFF2-40B4-BE49-F238E27FC236}">
                <a16:creationId xmlns:a16="http://schemas.microsoft.com/office/drawing/2014/main" id="{A98F7AA8-63CB-43D4-96CA-C60D2638FE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flipV="1">
            <a:off x="6705598" y="685799"/>
            <a:ext cx="2743201" cy="2746621"/>
          </a:xfrm>
          <a:custGeom>
            <a:avLst/>
            <a:gdLst>
              <a:gd name="connsiteX0" fmla="*/ 2616327 w 2616326"/>
              <a:gd name="connsiteY0" fmla="*/ 634841 h 2618803"/>
              <a:gd name="connsiteX1" fmla="*/ 2616327 w 2616326"/>
              <a:gd name="connsiteY1" fmla="*/ 0 h 2618803"/>
              <a:gd name="connsiteX2" fmla="*/ 0 w 2616326"/>
              <a:gd name="connsiteY2" fmla="*/ 0 h 2618803"/>
              <a:gd name="connsiteX3" fmla="*/ 0 w 2616326"/>
              <a:gd name="connsiteY3" fmla="*/ 2618804 h 2618803"/>
              <a:gd name="connsiteX4" fmla="*/ 634270 w 2616326"/>
              <a:gd name="connsiteY4" fmla="*/ 2618804 h 2618803"/>
              <a:gd name="connsiteX5" fmla="*/ 2616327 w 2616326"/>
              <a:gd name="connsiteY5" fmla="*/ 634841 h 26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326" h="2618803">
                <a:moveTo>
                  <a:pt x="2616327" y="634841"/>
                </a:moveTo>
                <a:lnTo>
                  <a:pt x="2616327" y="0"/>
                </a:lnTo>
                <a:lnTo>
                  <a:pt x="0" y="0"/>
                </a:lnTo>
                <a:lnTo>
                  <a:pt x="0" y="2618804"/>
                </a:lnTo>
                <a:lnTo>
                  <a:pt x="634270" y="2618804"/>
                </a:lnTo>
                <a:cubicBezTo>
                  <a:pt x="634270" y="1523143"/>
                  <a:pt x="1521619" y="634841"/>
                  <a:pt x="2616327" y="634841"/>
                </a:cubicBezTo>
                <a:close/>
              </a:path>
            </a:pathLst>
          </a:custGeom>
          <a:solidFill>
            <a:schemeClr val="bg1">
              <a:alpha val="25000"/>
            </a:schemeClr>
          </a:solidFill>
          <a:ln w="9525" cap="flat">
            <a:noFill/>
            <a:prstDash val="solid"/>
            <a:miter/>
          </a:ln>
        </p:spPr>
        <p:txBody>
          <a:bodyPr rtlCol="0" anchor="ctr"/>
          <a:lstStyle/>
          <a:p>
            <a:endParaRPr lang="en-US"/>
          </a:p>
        </p:txBody>
      </p:sp>
      <p:sp>
        <p:nvSpPr>
          <p:cNvPr id="23" name="Graphic 14">
            <a:extLst>
              <a:ext uri="{FF2B5EF4-FFF2-40B4-BE49-F238E27FC236}">
                <a16:creationId xmlns:a16="http://schemas.microsoft.com/office/drawing/2014/main" id="{DDAF221D-8B70-4DA2-8EC6-1B35600F83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448799" y="3425580"/>
            <a:ext cx="2743201" cy="2746621"/>
          </a:xfrm>
          <a:custGeom>
            <a:avLst/>
            <a:gdLst>
              <a:gd name="connsiteX0" fmla="*/ 2616327 w 2616326"/>
              <a:gd name="connsiteY0" fmla="*/ 634841 h 2618803"/>
              <a:gd name="connsiteX1" fmla="*/ 2616327 w 2616326"/>
              <a:gd name="connsiteY1" fmla="*/ 0 h 2618803"/>
              <a:gd name="connsiteX2" fmla="*/ 0 w 2616326"/>
              <a:gd name="connsiteY2" fmla="*/ 0 h 2618803"/>
              <a:gd name="connsiteX3" fmla="*/ 0 w 2616326"/>
              <a:gd name="connsiteY3" fmla="*/ 2618804 h 2618803"/>
              <a:gd name="connsiteX4" fmla="*/ 634270 w 2616326"/>
              <a:gd name="connsiteY4" fmla="*/ 2618804 h 2618803"/>
              <a:gd name="connsiteX5" fmla="*/ 2616327 w 2616326"/>
              <a:gd name="connsiteY5" fmla="*/ 634841 h 26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326" h="2618803">
                <a:moveTo>
                  <a:pt x="2616327" y="634841"/>
                </a:moveTo>
                <a:lnTo>
                  <a:pt x="2616327" y="0"/>
                </a:lnTo>
                <a:lnTo>
                  <a:pt x="0" y="0"/>
                </a:lnTo>
                <a:lnTo>
                  <a:pt x="0" y="2618804"/>
                </a:lnTo>
                <a:lnTo>
                  <a:pt x="634270" y="2618804"/>
                </a:lnTo>
                <a:cubicBezTo>
                  <a:pt x="634270" y="1523143"/>
                  <a:pt x="1521619" y="634841"/>
                  <a:pt x="2616327" y="634841"/>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25" name="Graphic 14">
            <a:extLst>
              <a:ext uri="{FF2B5EF4-FFF2-40B4-BE49-F238E27FC236}">
                <a16:creationId xmlns:a16="http://schemas.microsoft.com/office/drawing/2014/main" id="{16F72A90-B900-47B2-8B00-49749A6F07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9448799" y="685800"/>
            <a:ext cx="2743201" cy="2746621"/>
          </a:xfrm>
          <a:custGeom>
            <a:avLst/>
            <a:gdLst>
              <a:gd name="connsiteX0" fmla="*/ 2616327 w 2616326"/>
              <a:gd name="connsiteY0" fmla="*/ 634841 h 2618803"/>
              <a:gd name="connsiteX1" fmla="*/ 2616327 w 2616326"/>
              <a:gd name="connsiteY1" fmla="*/ 0 h 2618803"/>
              <a:gd name="connsiteX2" fmla="*/ 0 w 2616326"/>
              <a:gd name="connsiteY2" fmla="*/ 0 h 2618803"/>
              <a:gd name="connsiteX3" fmla="*/ 0 w 2616326"/>
              <a:gd name="connsiteY3" fmla="*/ 2618804 h 2618803"/>
              <a:gd name="connsiteX4" fmla="*/ 634270 w 2616326"/>
              <a:gd name="connsiteY4" fmla="*/ 2618804 h 2618803"/>
              <a:gd name="connsiteX5" fmla="*/ 2616327 w 2616326"/>
              <a:gd name="connsiteY5" fmla="*/ 634841 h 26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6326" h="2618803">
                <a:moveTo>
                  <a:pt x="2616327" y="634841"/>
                </a:moveTo>
                <a:lnTo>
                  <a:pt x="2616327" y="0"/>
                </a:lnTo>
                <a:lnTo>
                  <a:pt x="0" y="0"/>
                </a:lnTo>
                <a:lnTo>
                  <a:pt x="0" y="2618804"/>
                </a:lnTo>
                <a:lnTo>
                  <a:pt x="634270" y="2618804"/>
                </a:lnTo>
                <a:cubicBezTo>
                  <a:pt x="634270" y="1523143"/>
                  <a:pt x="1521619" y="634841"/>
                  <a:pt x="2616327" y="634841"/>
                </a:cubicBezTo>
                <a:close/>
              </a:path>
            </a:pathLst>
          </a:custGeom>
          <a:solidFill>
            <a:schemeClr val="bg1">
              <a:alpha val="50000"/>
            </a:schemeClr>
          </a:solidFill>
          <a:ln w="9525" cap="flat">
            <a:noFill/>
            <a:prstDash val="solid"/>
            <a:miter/>
          </a:ln>
        </p:spPr>
        <p:txBody>
          <a:bodyPr rtlCol="0" anchor="ctr"/>
          <a:lstStyle/>
          <a:p>
            <a:endParaRPr lang="en-US"/>
          </a:p>
        </p:txBody>
      </p:sp>
      <p:sp>
        <p:nvSpPr>
          <p:cNvPr id="27" name="Rectangle 26">
            <a:extLst>
              <a:ext uri="{FF2B5EF4-FFF2-40B4-BE49-F238E27FC236}">
                <a16:creationId xmlns:a16="http://schemas.microsoft.com/office/drawing/2014/main" id="{E2D05EDF-CB24-4761-95B4-BAD4574298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73128" y="6172201"/>
            <a:ext cx="118872"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3339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020B3-8ED0-4793-B4C6-585C45C09E58}"/>
              </a:ext>
            </a:extLst>
          </p:cNvPr>
          <p:cNvSpPr>
            <a:spLocks noGrp="1"/>
          </p:cNvSpPr>
          <p:nvPr>
            <p:ph type="title"/>
          </p:nvPr>
        </p:nvSpPr>
        <p:spPr/>
        <p:txBody>
          <a:bodyPr/>
          <a:lstStyle/>
          <a:p>
            <a:r>
              <a:rPr lang="en-US" dirty="0"/>
              <a:t>Tanzania</a:t>
            </a:r>
          </a:p>
        </p:txBody>
      </p:sp>
      <p:pic>
        <p:nvPicPr>
          <p:cNvPr id="6" name="Content Placeholder 5" descr="A picture containing drawing&#10;&#10;Description automatically generated">
            <a:extLst>
              <a:ext uri="{FF2B5EF4-FFF2-40B4-BE49-F238E27FC236}">
                <a16:creationId xmlns:a16="http://schemas.microsoft.com/office/drawing/2014/main" id="{A841A14E-0A28-4E38-A6C1-E58AFF40F85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53312" y="3129756"/>
            <a:ext cx="2619375" cy="1743075"/>
          </a:xfrm>
        </p:spPr>
      </p:pic>
      <p:pic>
        <p:nvPicPr>
          <p:cNvPr id="10" name="Content Placeholder 9" descr="A picture containing text, map&#10;&#10;Description automatically generated">
            <a:extLst>
              <a:ext uri="{FF2B5EF4-FFF2-40B4-BE49-F238E27FC236}">
                <a16:creationId xmlns:a16="http://schemas.microsoft.com/office/drawing/2014/main" id="{B3EE4D8A-84D7-486C-B2CD-142D8139061D}"/>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01262" y="1825625"/>
            <a:ext cx="4055476" cy="4351338"/>
          </a:xfrm>
        </p:spPr>
      </p:pic>
    </p:spTree>
    <p:extLst>
      <p:ext uri="{BB962C8B-B14F-4D97-AF65-F5344CB8AC3E}">
        <p14:creationId xmlns:p14="http://schemas.microsoft.com/office/powerpoint/2010/main" val="7697382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B11DF-E75B-46F6-BDEA-57254008D738}"/>
              </a:ext>
            </a:extLst>
          </p:cNvPr>
          <p:cNvSpPr>
            <a:spLocks noGrp="1"/>
          </p:cNvSpPr>
          <p:nvPr>
            <p:ph type="title"/>
          </p:nvPr>
        </p:nvSpPr>
        <p:spPr>
          <a:xfrm>
            <a:off x="4965430" y="629268"/>
            <a:ext cx="6586491" cy="1286160"/>
          </a:xfrm>
        </p:spPr>
        <p:txBody>
          <a:bodyPr anchor="b">
            <a:normAutofit/>
          </a:bodyPr>
          <a:lstStyle/>
          <a:p>
            <a:r>
              <a:rPr lang="en-US" dirty="0"/>
              <a:t>Tanzania Facts</a:t>
            </a:r>
          </a:p>
        </p:txBody>
      </p:sp>
      <p:sp>
        <p:nvSpPr>
          <p:cNvPr id="3" name="Content Placeholder 2">
            <a:extLst>
              <a:ext uri="{FF2B5EF4-FFF2-40B4-BE49-F238E27FC236}">
                <a16:creationId xmlns:a16="http://schemas.microsoft.com/office/drawing/2014/main" id="{9DC4DB8A-5D02-4D3A-B74F-00807795A8DF}"/>
              </a:ext>
            </a:extLst>
          </p:cNvPr>
          <p:cNvSpPr>
            <a:spLocks noGrp="1"/>
          </p:cNvSpPr>
          <p:nvPr>
            <p:ph idx="1"/>
          </p:nvPr>
        </p:nvSpPr>
        <p:spPr>
          <a:xfrm>
            <a:off x="4965431" y="2438400"/>
            <a:ext cx="6586489" cy="3785419"/>
          </a:xfrm>
        </p:spPr>
        <p:txBody>
          <a:bodyPr>
            <a:normAutofit/>
          </a:bodyPr>
          <a:lstStyle/>
          <a:p>
            <a:r>
              <a:rPr lang="en-US" sz="2000"/>
              <a:t>Capital: Dodoma</a:t>
            </a:r>
          </a:p>
          <a:p>
            <a:r>
              <a:rPr lang="en-US" sz="2000"/>
              <a:t>Population: 47,173,000</a:t>
            </a:r>
          </a:p>
          <a:p>
            <a:r>
              <a:rPr lang="en-US" sz="2000"/>
              <a:t>Official Language: Kiswahili, Swahili, English</a:t>
            </a:r>
          </a:p>
          <a:p>
            <a:r>
              <a:rPr lang="en-US" sz="2000"/>
              <a:t>Money: Tanzanian Shilling</a:t>
            </a:r>
          </a:p>
          <a:p>
            <a:r>
              <a:rPr lang="en-US" sz="2000"/>
              <a:t>Exports: gold, coffee, cashew nuts, cotton.  </a:t>
            </a:r>
          </a:p>
        </p:txBody>
      </p:sp>
      <p:pic>
        <p:nvPicPr>
          <p:cNvPr id="5" name="Picture 4" descr="A close up of a map&#10;&#10;Description automatically generated">
            <a:extLst>
              <a:ext uri="{FF2B5EF4-FFF2-40B4-BE49-F238E27FC236}">
                <a16:creationId xmlns:a16="http://schemas.microsoft.com/office/drawing/2014/main" id="{DF37C701-2A86-4083-8DB6-CB9F26588EF3}"/>
              </a:ext>
            </a:extLst>
          </p:cNvPr>
          <p:cNvPicPr>
            <a:picLocks noChangeAspect="1"/>
          </p:cNvPicPr>
          <p:nvPr/>
        </p:nvPicPr>
        <p:blipFill rotWithShape="1">
          <a:blip r:embed="rId2">
            <a:extLst>
              <a:ext uri="{28A0092B-C50C-407E-A947-70E740481C1C}">
                <a14:useLocalDpi xmlns:a14="http://schemas.microsoft.com/office/drawing/2010/main" val="0"/>
              </a:ext>
            </a:extLst>
          </a:blip>
          <a:srcRect r="3781"/>
          <a:stretch/>
        </p:blipFill>
        <p:spPr>
          <a:xfrm>
            <a:off x="20" y="10"/>
            <a:ext cx="4635571" cy="6857990"/>
          </a:xfrm>
          <a:prstGeom prst="rect">
            <a:avLst/>
          </a:prstGeom>
          <a:effectLst/>
        </p:spPr>
      </p:pic>
      <p:cxnSp>
        <p:nvCxnSpPr>
          <p:cNvPr id="12"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EFCE9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8183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CCCD0A-085E-41B6-A16A-D212B6795167}"/>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Geography</a:t>
            </a:r>
          </a:p>
        </p:txBody>
      </p:sp>
      <p:grpSp>
        <p:nvGrpSpPr>
          <p:cNvPr id="13" name="Group 12">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D226026-2826-498F-9B0F-2E2115C7F8CD}"/>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Latitude and Longitude: 6.3690 S and 34.8888 E</a:t>
            </a:r>
          </a:p>
          <a:p>
            <a:r>
              <a:rPr lang="en-US" sz="2000"/>
              <a:t>Includes islands (Zanzibar, Pemba, Mafia)</a:t>
            </a:r>
          </a:p>
          <a:p>
            <a:r>
              <a:rPr lang="en-US" sz="2000"/>
              <a:t>Mount Kilamanjaro</a:t>
            </a:r>
          </a:p>
          <a:p>
            <a:r>
              <a:rPr lang="en-US" sz="2000"/>
              <a:t>Lake Victoria</a:t>
            </a:r>
          </a:p>
          <a:p>
            <a:r>
              <a:rPr lang="en-US" sz="2000"/>
              <a:t>Lake Tanganyika</a:t>
            </a:r>
          </a:p>
        </p:txBody>
      </p:sp>
      <p:sp>
        <p:nvSpPr>
          <p:cNvPr id="19" name="Rectangle 18">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lose up of a map&#10;&#10;Description automatically generated">
            <a:extLst>
              <a:ext uri="{FF2B5EF4-FFF2-40B4-BE49-F238E27FC236}">
                <a16:creationId xmlns:a16="http://schemas.microsoft.com/office/drawing/2014/main" id="{F264EA60-936D-4E0C-998C-2F16DC9D4EFB}"/>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896"/>
          <a:stretch/>
        </p:blipFill>
        <p:spPr>
          <a:xfrm>
            <a:off x="5977788" y="799352"/>
            <a:ext cx="5425410" cy="5259296"/>
          </a:xfrm>
          <a:prstGeom prst="rect">
            <a:avLst/>
          </a:prstGeom>
        </p:spPr>
      </p:pic>
    </p:spTree>
    <p:extLst>
      <p:ext uri="{BB962C8B-B14F-4D97-AF65-F5344CB8AC3E}">
        <p14:creationId xmlns:p14="http://schemas.microsoft.com/office/powerpoint/2010/main" val="35217815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19361-D270-4509-8500-18932E0721C3}"/>
              </a:ext>
            </a:extLst>
          </p:cNvPr>
          <p:cNvSpPr>
            <a:spLocks noGrp="1"/>
          </p:cNvSpPr>
          <p:nvPr>
            <p:ph type="title"/>
          </p:nvPr>
        </p:nvSpPr>
        <p:spPr/>
        <p:txBody>
          <a:bodyPr/>
          <a:lstStyle/>
          <a:p>
            <a:r>
              <a:rPr lang="en-US" dirty="0"/>
              <a:t>Mount Kilimanjaro</a:t>
            </a:r>
          </a:p>
        </p:txBody>
      </p:sp>
      <p:pic>
        <p:nvPicPr>
          <p:cNvPr id="6" name="Content Placeholder 5" descr="A giraffe standing in front of a mountain&#10;&#10;Description automatically generated">
            <a:extLst>
              <a:ext uri="{FF2B5EF4-FFF2-40B4-BE49-F238E27FC236}">
                <a16:creationId xmlns:a16="http://schemas.microsoft.com/office/drawing/2014/main" id="{7054C148-2903-4382-9753-2770AC5688A8}"/>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291366"/>
            <a:ext cx="5181600" cy="3419856"/>
          </a:xfrm>
        </p:spPr>
      </p:pic>
      <p:sp>
        <p:nvSpPr>
          <p:cNvPr id="4" name="Content Placeholder 3">
            <a:extLst>
              <a:ext uri="{FF2B5EF4-FFF2-40B4-BE49-F238E27FC236}">
                <a16:creationId xmlns:a16="http://schemas.microsoft.com/office/drawing/2014/main" id="{416C1237-1FDB-4FFF-9AD3-0D788D82206E}"/>
              </a:ext>
            </a:extLst>
          </p:cNvPr>
          <p:cNvSpPr>
            <a:spLocks noGrp="1"/>
          </p:cNvSpPr>
          <p:nvPr>
            <p:ph sz="half" idx="2"/>
          </p:nvPr>
        </p:nvSpPr>
        <p:spPr/>
        <p:txBody>
          <a:bodyPr/>
          <a:lstStyle/>
          <a:p>
            <a:r>
              <a:rPr lang="en-US" dirty="0"/>
              <a:t>Highest Mountain in Africa</a:t>
            </a:r>
          </a:p>
          <a:p>
            <a:r>
              <a:rPr lang="en-US" dirty="0"/>
              <a:t>Freestanding (not in a range) </a:t>
            </a:r>
          </a:p>
          <a:p>
            <a:r>
              <a:rPr lang="en-US" dirty="0"/>
              <a:t>Can be seen in other African countries.</a:t>
            </a:r>
          </a:p>
          <a:p>
            <a:r>
              <a:rPr lang="en-US" dirty="0"/>
              <a:t>8,848 meters above sea level.  </a:t>
            </a:r>
          </a:p>
          <a:p>
            <a:r>
              <a:rPr lang="en-US" dirty="0"/>
              <a:t>Many people climb to the peak every year.  </a:t>
            </a:r>
          </a:p>
        </p:txBody>
      </p:sp>
    </p:spTree>
    <p:extLst>
      <p:ext uri="{BB962C8B-B14F-4D97-AF65-F5344CB8AC3E}">
        <p14:creationId xmlns:p14="http://schemas.microsoft.com/office/powerpoint/2010/main" val="1635931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2AF225-C4EB-40A7-A32F-827C34F727EA}"/>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dirty="0">
                <a:solidFill>
                  <a:srgbClr val="FFFFFF"/>
                </a:solidFill>
              </a:rPr>
              <a:t>Lake Victoria</a:t>
            </a:r>
          </a:p>
        </p:txBody>
      </p:sp>
      <p:cxnSp>
        <p:nvCxnSpPr>
          <p:cNvPr id="24" name="Straight Connector 23">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0" name="Picture 9" descr="A picture containing text, map&#10;&#10;Description automatically generated">
            <a:extLst>
              <a:ext uri="{FF2B5EF4-FFF2-40B4-BE49-F238E27FC236}">
                <a16:creationId xmlns:a16="http://schemas.microsoft.com/office/drawing/2014/main" id="{607CD954-1770-4A1B-A936-E111EC0754ED}"/>
              </a:ext>
            </a:extLst>
          </p:cNvPr>
          <p:cNvPicPr>
            <a:picLocks noChangeAspect="1"/>
          </p:cNvPicPr>
          <p:nvPr/>
        </p:nvPicPr>
        <p:blipFill rotWithShape="1">
          <a:blip r:embed="rId2">
            <a:extLst>
              <a:ext uri="{28A0092B-C50C-407E-A947-70E740481C1C}">
                <a14:useLocalDpi xmlns:a14="http://schemas.microsoft.com/office/drawing/2010/main" val="0"/>
              </a:ext>
            </a:extLst>
          </a:blip>
          <a:srcRect l="3245" r="20005"/>
          <a:stretch/>
        </p:blipFill>
        <p:spPr>
          <a:xfrm>
            <a:off x="332249" y="2426818"/>
            <a:ext cx="5454553" cy="3997637"/>
          </a:xfrm>
          <a:prstGeom prst="rect">
            <a:avLst/>
          </a:prstGeom>
        </p:spPr>
      </p:pic>
      <p:cxnSp>
        <p:nvCxnSpPr>
          <p:cNvPr id="26" name="Straight Connector 25">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8" name="Content Placeholder 7" descr="An island in the middle of a body of water&#10;&#10;Description automatically generated">
            <a:extLst>
              <a:ext uri="{FF2B5EF4-FFF2-40B4-BE49-F238E27FC236}">
                <a16:creationId xmlns:a16="http://schemas.microsoft.com/office/drawing/2014/main" id="{66072926-0294-426E-BD62-1A5358494FAC}"/>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24801" r="5160" b="2"/>
          <a:stretch/>
        </p:blipFill>
        <p:spPr>
          <a:xfrm>
            <a:off x="6445073" y="2441008"/>
            <a:ext cx="5455917" cy="3969256"/>
          </a:xfrm>
          <a:prstGeom prst="rect">
            <a:avLst/>
          </a:prstGeom>
        </p:spPr>
      </p:pic>
    </p:spTree>
    <p:extLst>
      <p:ext uri="{BB962C8B-B14F-4D97-AF65-F5344CB8AC3E}">
        <p14:creationId xmlns:p14="http://schemas.microsoft.com/office/powerpoint/2010/main" val="12431827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F7D788E-2C1B-4EF4-8719-12613771F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452"/>
          </a:xfrm>
          <a:prstGeom prst="rect">
            <a:avLst/>
          </a:prstGeom>
          <a:solidFill>
            <a:srgbClr val="4040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B7C545-CE39-4D0D-8316-AF06F0FCD51D}"/>
              </a:ext>
            </a:extLst>
          </p:cNvPr>
          <p:cNvSpPr>
            <a:spLocks noGrp="1"/>
          </p:cNvSpPr>
          <p:nvPr>
            <p:ph type="title"/>
          </p:nvPr>
        </p:nvSpPr>
        <p:spPr>
          <a:xfrm>
            <a:off x="764949" y="3499076"/>
            <a:ext cx="6053558" cy="2424774"/>
          </a:xfrm>
        </p:spPr>
        <p:txBody>
          <a:bodyPr>
            <a:normAutofit/>
          </a:bodyPr>
          <a:lstStyle/>
          <a:p>
            <a:r>
              <a:rPr lang="en-US" dirty="0">
                <a:solidFill>
                  <a:srgbClr val="FFFFFF"/>
                </a:solidFill>
              </a:rPr>
              <a:t>Animals of Tanzania</a:t>
            </a:r>
          </a:p>
        </p:txBody>
      </p:sp>
      <p:sp>
        <p:nvSpPr>
          <p:cNvPr id="11" name="Freeform: Shape 10">
            <a:extLst>
              <a:ext uri="{FF2B5EF4-FFF2-40B4-BE49-F238E27FC236}">
                <a16:creationId xmlns:a16="http://schemas.microsoft.com/office/drawing/2014/main" id="{7C54E824-C0F4-480B-BC88-689F50C45F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6199" y="548"/>
            <a:ext cx="4349752" cy="3142889"/>
          </a:xfrm>
          <a:custGeom>
            <a:avLst/>
            <a:gdLst>
              <a:gd name="connsiteX0" fmla="*/ 229420 w 4349752"/>
              <a:gd name="connsiteY0" fmla="*/ 0 h 3142889"/>
              <a:gd name="connsiteX1" fmla="*/ 4120333 w 4349752"/>
              <a:gd name="connsiteY1" fmla="*/ 0 h 3142889"/>
              <a:gd name="connsiteX2" fmla="*/ 4178840 w 4349752"/>
              <a:gd name="connsiteY2" fmla="*/ 121453 h 3142889"/>
              <a:gd name="connsiteX3" fmla="*/ 4349752 w 4349752"/>
              <a:gd name="connsiteY3" fmla="*/ 968013 h 3142889"/>
              <a:gd name="connsiteX4" fmla="*/ 2174876 w 4349752"/>
              <a:gd name="connsiteY4" fmla="*/ 3142889 h 3142889"/>
              <a:gd name="connsiteX5" fmla="*/ 0 w 4349752"/>
              <a:gd name="connsiteY5" fmla="*/ 968013 h 3142889"/>
              <a:gd name="connsiteX6" fmla="*/ 170913 w 4349752"/>
              <a:gd name="connsiteY6" fmla="*/ 121453 h 314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9752" h="3142889">
                <a:moveTo>
                  <a:pt x="229420" y="0"/>
                </a:moveTo>
                <a:lnTo>
                  <a:pt x="4120333" y="0"/>
                </a:lnTo>
                <a:lnTo>
                  <a:pt x="4178840" y="121453"/>
                </a:lnTo>
                <a:cubicBezTo>
                  <a:pt x="4288894" y="381652"/>
                  <a:pt x="4349752" y="667725"/>
                  <a:pt x="4349752" y="968013"/>
                </a:cubicBezTo>
                <a:cubicBezTo>
                  <a:pt x="4349752" y="2169164"/>
                  <a:pt x="3376027" y="3142889"/>
                  <a:pt x="2174876" y="3142889"/>
                </a:cubicBezTo>
                <a:cubicBezTo>
                  <a:pt x="973725" y="3142889"/>
                  <a:pt x="0" y="2169164"/>
                  <a:pt x="0" y="968013"/>
                </a:cubicBezTo>
                <a:cubicBezTo>
                  <a:pt x="0" y="667725"/>
                  <a:pt x="60858" y="381652"/>
                  <a:pt x="170913" y="12145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58DEA6A1-FC5C-4E6E-BBBF-7E472949B3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3759" y="1421356"/>
            <a:ext cx="4538241" cy="5436644"/>
          </a:xfrm>
          <a:custGeom>
            <a:avLst/>
            <a:gdLst>
              <a:gd name="connsiteX0" fmla="*/ 3084645 w 4538241"/>
              <a:gd name="connsiteY0" fmla="*/ 0 h 5436644"/>
              <a:gd name="connsiteX1" fmla="*/ 4285328 w 4538241"/>
              <a:gd name="connsiteY1" fmla="*/ 242407 h 5436644"/>
              <a:gd name="connsiteX2" fmla="*/ 4538241 w 4538241"/>
              <a:gd name="connsiteY2" fmla="*/ 364242 h 5436644"/>
              <a:gd name="connsiteX3" fmla="*/ 4538241 w 4538241"/>
              <a:gd name="connsiteY3" fmla="*/ 5436644 h 5436644"/>
              <a:gd name="connsiteX4" fmla="*/ 1091428 w 4538241"/>
              <a:gd name="connsiteY4" fmla="*/ 5436644 h 5436644"/>
              <a:gd name="connsiteX5" fmla="*/ 903472 w 4538241"/>
              <a:gd name="connsiteY5" fmla="*/ 5265818 h 5436644"/>
              <a:gd name="connsiteX6" fmla="*/ 0 w 4538241"/>
              <a:gd name="connsiteY6" fmla="*/ 3084645 h 5436644"/>
              <a:gd name="connsiteX7" fmla="*/ 3084645 w 4538241"/>
              <a:gd name="connsiteY7" fmla="*/ 0 h 54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38241" h="5436644">
                <a:moveTo>
                  <a:pt x="3084645" y="0"/>
                </a:moveTo>
                <a:cubicBezTo>
                  <a:pt x="3510546" y="0"/>
                  <a:pt x="3916286" y="86315"/>
                  <a:pt x="4285328" y="242407"/>
                </a:cubicBezTo>
                <a:lnTo>
                  <a:pt x="4538241" y="364242"/>
                </a:lnTo>
                <a:lnTo>
                  <a:pt x="4538241" y="5436644"/>
                </a:lnTo>
                <a:lnTo>
                  <a:pt x="1091428" y="5436644"/>
                </a:lnTo>
                <a:lnTo>
                  <a:pt x="903472" y="5265818"/>
                </a:lnTo>
                <a:cubicBezTo>
                  <a:pt x="345261" y="4707608"/>
                  <a:pt x="0" y="3936446"/>
                  <a:pt x="0" y="3084645"/>
                </a:cubicBezTo>
                <a:cubicBezTo>
                  <a:pt x="0" y="1381043"/>
                  <a:pt x="1381043" y="0"/>
                  <a:pt x="3084645"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96AAAC3B-1954-46B7-BBAC-27DFF5B529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39395" y="0"/>
            <a:ext cx="4023360" cy="2980240"/>
          </a:xfrm>
          <a:custGeom>
            <a:avLst/>
            <a:gdLst>
              <a:gd name="connsiteX0" fmla="*/ 248676 w 4023360"/>
              <a:gd name="connsiteY0" fmla="*/ 0 h 2980240"/>
              <a:gd name="connsiteX1" fmla="*/ 3774684 w 4023360"/>
              <a:gd name="connsiteY1" fmla="*/ 0 h 2980240"/>
              <a:gd name="connsiteX2" fmla="*/ 3780561 w 4023360"/>
              <a:gd name="connsiteY2" fmla="*/ 9674 h 2980240"/>
              <a:gd name="connsiteX3" fmla="*/ 4023360 w 4023360"/>
              <a:gd name="connsiteY3" fmla="*/ 968560 h 2980240"/>
              <a:gd name="connsiteX4" fmla="*/ 2011680 w 4023360"/>
              <a:gd name="connsiteY4" fmla="*/ 2980240 h 2980240"/>
              <a:gd name="connsiteX5" fmla="*/ 0 w 4023360"/>
              <a:gd name="connsiteY5" fmla="*/ 968560 h 2980240"/>
              <a:gd name="connsiteX6" fmla="*/ 242799 w 4023360"/>
              <a:gd name="connsiteY6" fmla="*/ 9674 h 298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360" h="2980240">
                <a:moveTo>
                  <a:pt x="248676" y="0"/>
                </a:moveTo>
                <a:lnTo>
                  <a:pt x="3774684" y="0"/>
                </a:lnTo>
                <a:lnTo>
                  <a:pt x="3780561" y="9674"/>
                </a:lnTo>
                <a:cubicBezTo>
                  <a:pt x="3935405" y="294716"/>
                  <a:pt x="4023360" y="621366"/>
                  <a:pt x="4023360" y="968560"/>
                </a:cubicBezTo>
                <a:cubicBezTo>
                  <a:pt x="4023360" y="2079580"/>
                  <a:pt x="3122700" y="2980240"/>
                  <a:pt x="2011680" y="2980240"/>
                </a:cubicBezTo>
                <a:cubicBezTo>
                  <a:pt x="900660" y="2980240"/>
                  <a:pt x="0" y="2079580"/>
                  <a:pt x="0" y="968560"/>
                </a:cubicBezTo>
                <a:cubicBezTo>
                  <a:pt x="0" y="621366"/>
                  <a:pt x="87955" y="294716"/>
                  <a:pt x="242799" y="967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1CB98CD-704D-4275-B7DB-1C3C2E3565DE}"/>
              </a:ext>
            </a:extLst>
          </p:cNvPr>
          <p:cNvSpPr>
            <a:spLocks noGrp="1"/>
          </p:cNvSpPr>
          <p:nvPr>
            <p:ph sz="half" idx="1"/>
          </p:nvPr>
        </p:nvSpPr>
        <p:spPr>
          <a:xfrm>
            <a:off x="4215161" y="356187"/>
            <a:ext cx="2878409" cy="1792281"/>
          </a:xfrm>
        </p:spPr>
        <p:txBody>
          <a:bodyPr anchor="ctr">
            <a:normAutofit fontScale="92500" lnSpcReduction="20000"/>
          </a:bodyPr>
          <a:lstStyle/>
          <a:p>
            <a:r>
              <a:rPr lang="en-US" sz="2000" dirty="0"/>
              <a:t>Dr. Jane Goodall researched chimps in the Gombe Stream National Park.  </a:t>
            </a:r>
          </a:p>
        </p:txBody>
      </p:sp>
      <p:sp>
        <p:nvSpPr>
          <p:cNvPr id="17" name="Freeform: Shape 16">
            <a:extLst>
              <a:ext uri="{FF2B5EF4-FFF2-40B4-BE49-F238E27FC236}">
                <a16:creationId xmlns:a16="http://schemas.microsoft.com/office/drawing/2014/main" id="{A5AD6500-BB62-4AAC-9D2F-C10DDC90CB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16897" y="1584494"/>
            <a:ext cx="4375105" cy="5273507"/>
          </a:xfrm>
          <a:custGeom>
            <a:avLst/>
            <a:gdLst>
              <a:gd name="connsiteX0" fmla="*/ 2921508 w 4375105"/>
              <a:gd name="connsiteY0" fmla="*/ 0 h 5273507"/>
              <a:gd name="connsiteX1" fmla="*/ 4314072 w 4375105"/>
              <a:gd name="connsiteY1" fmla="*/ 352611 h 5273507"/>
              <a:gd name="connsiteX2" fmla="*/ 4375105 w 4375105"/>
              <a:gd name="connsiteY2" fmla="*/ 389689 h 5273507"/>
              <a:gd name="connsiteX3" fmla="*/ 4375105 w 4375105"/>
              <a:gd name="connsiteY3" fmla="*/ 5273507 h 5273507"/>
              <a:gd name="connsiteX4" fmla="*/ 1193705 w 4375105"/>
              <a:gd name="connsiteY4" fmla="*/ 5273507 h 5273507"/>
              <a:gd name="connsiteX5" fmla="*/ 1063158 w 4375105"/>
              <a:gd name="connsiteY5" fmla="*/ 5175886 h 5273507"/>
              <a:gd name="connsiteX6" fmla="*/ 0 w 4375105"/>
              <a:gd name="connsiteY6" fmla="*/ 2921508 h 5273507"/>
              <a:gd name="connsiteX7" fmla="*/ 2921508 w 4375105"/>
              <a:gd name="connsiteY7" fmla="*/ 0 h 527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5105" h="5273507">
                <a:moveTo>
                  <a:pt x="2921508" y="0"/>
                </a:moveTo>
                <a:cubicBezTo>
                  <a:pt x="3425728" y="0"/>
                  <a:pt x="3900114" y="127735"/>
                  <a:pt x="4314072" y="352611"/>
                </a:cubicBezTo>
                <a:lnTo>
                  <a:pt x="4375105" y="389689"/>
                </a:lnTo>
                <a:lnTo>
                  <a:pt x="4375105" y="5273507"/>
                </a:lnTo>
                <a:lnTo>
                  <a:pt x="1193705" y="5273507"/>
                </a:lnTo>
                <a:lnTo>
                  <a:pt x="1063158" y="5175886"/>
                </a:lnTo>
                <a:cubicBezTo>
                  <a:pt x="413861" y="4640038"/>
                  <a:pt x="0" y="3829104"/>
                  <a:pt x="0" y="2921508"/>
                </a:cubicBezTo>
                <a:cubicBezTo>
                  <a:pt x="0" y="1308004"/>
                  <a:pt x="1308004" y="0"/>
                  <a:pt x="292150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CD4F7A09-A147-4A79-8691-42AAD90EF686}"/>
              </a:ext>
            </a:extLst>
          </p:cNvPr>
          <p:cNvSpPr>
            <a:spLocks noGrp="1"/>
          </p:cNvSpPr>
          <p:nvPr>
            <p:ph sz="half" idx="2"/>
          </p:nvPr>
        </p:nvSpPr>
        <p:spPr>
          <a:xfrm>
            <a:off x="8386139" y="3143438"/>
            <a:ext cx="3474621" cy="2780412"/>
          </a:xfrm>
        </p:spPr>
        <p:txBody>
          <a:bodyPr anchor="ctr">
            <a:normAutofit fontScale="92500" lnSpcReduction="20000"/>
          </a:bodyPr>
          <a:lstStyle/>
          <a:p>
            <a:r>
              <a:rPr lang="en-US" sz="2000" dirty="0" err="1"/>
              <a:t>Wildeebeest</a:t>
            </a:r>
            <a:endParaRPr lang="en-US" sz="2000" dirty="0"/>
          </a:p>
          <a:p>
            <a:r>
              <a:rPr lang="en-US" sz="2000" dirty="0"/>
              <a:t>Zebra</a:t>
            </a:r>
          </a:p>
          <a:p>
            <a:r>
              <a:rPr lang="en-US" sz="2000" dirty="0"/>
              <a:t>Giraffe</a:t>
            </a:r>
          </a:p>
          <a:p>
            <a:r>
              <a:rPr lang="en-US" sz="2000" dirty="0"/>
              <a:t>Elephant</a:t>
            </a:r>
          </a:p>
          <a:p>
            <a:r>
              <a:rPr lang="en-US" sz="2000" dirty="0"/>
              <a:t>Rhino</a:t>
            </a:r>
          </a:p>
          <a:p>
            <a:r>
              <a:rPr lang="en-US" sz="2000" dirty="0"/>
              <a:t>Lion</a:t>
            </a:r>
          </a:p>
          <a:p>
            <a:r>
              <a:rPr lang="en-US" sz="2000" dirty="0"/>
              <a:t>Leopard</a:t>
            </a:r>
          </a:p>
          <a:p>
            <a:r>
              <a:rPr lang="en-US" sz="2000" dirty="0"/>
              <a:t>Crocodiles</a:t>
            </a:r>
          </a:p>
        </p:txBody>
      </p:sp>
    </p:spTree>
    <p:extLst>
      <p:ext uri="{BB962C8B-B14F-4D97-AF65-F5344CB8AC3E}">
        <p14:creationId xmlns:p14="http://schemas.microsoft.com/office/powerpoint/2010/main" val="309236950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14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269A2F-3CC5-4766-9160-2FE13A3C0B20}"/>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dirty="0">
                <a:solidFill>
                  <a:srgbClr val="FFFFFF"/>
                </a:solidFill>
              </a:rPr>
              <a:t>Jane Goodall</a:t>
            </a:r>
            <a:br>
              <a:rPr lang="en-US" sz="3600" dirty="0">
                <a:solidFill>
                  <a:srgbClr val="FFFFFF"/>
                </a:solidFill>
              </a:rPr>
            </a:br>
            <a:br>
              <a:rPr lang="en-US" sz="3600" dirty="0">
                <a:solidFill>
                  <a:srgbClr val="FFFFFF"/>
                </a:solidFill>
              </a:rPr>
            </a:br>
            <a:r>
              <a:rPr lang="en-US" sz="3600" dirty="0">
                <a:solidFill>
                  <a:srgbClr val="FFFFFF"/>
                </a:solidFill>
                <a:hlinkClick r:id="rId2"/>
              </a:rPr>
              <a:t>https://www.youtube.com/watch?v=k5Q6-hh49mU</a:t>
            </a:r>
            <a:r>
              <a:rPr lang="en-US" sz="3600" dirty="0">
                <a:solidFill>
                  <a:srgbClr val="FFFFFF"/>
                </a:solidFill>
              </a:rPr>
              <a:t> </a:t>
            </a:r>
          </a:p>
        </p:txBody>
      </p:sp>
      <p:sp>
        <p:nvSpPr>
          <p:cNvPr id="12"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erson that is standing in the dirt&#10;&#10;Description automatically generated">
            <a:extLst>
              <a:ext uri="{FF2B5EF4-FFF2-40B4-BE49-F238E27FC236}">
                <a16:creationId xmlns:a16="http://schemas.microsoft.com/office/drawing/2014/main" id="{23073B57-3B7E-4224-9CC9-52ECEF9C7DD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223"/>
          <a:stretch/>
        </p:blipFill>
        <p:spPr>
          <a:xfrm>
            <a:off x="976251" y="942538"/>
            <a:ext cx="7163222" cy="4808332"/>
          </a:xfrm>
          <a:prstGeom prst="rect">
            <a:avLst/>
          </a:prstGeom>
          <a:effectLst/>
        </p:spPr>
      </p:pic>
    </p:spTree>
    <p:extLst>
      <p:ext uri="{BB962C8B-B14F-4D97-AF65-F5344CB8AC3E}">
        <p14:creationId xmlns:p14="http://schemas.microsoft.com/office/powerpoint/2010/main" val="9702453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FB69C7F0-82BE-4A57-869B-4617983C896B}"/>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sz="4000"/>
              <a:t>Wildebeest</a:t>
            </a:r>
          </a:p>
        </p:txBody>
      </p:sp>
      <p:sp>
        <p:nvSpPr>
          <p:cNvPr id="3" name="Content Placeholder 2">
            <a:extLst>
              <a:ext uri="{FF2B5EF4-FFF2-40B4-BE49-F238E27FC236}">
                <a16:creationId xmlns:a16="http://schemas.microsoft.com/office/drawing/2014/main" id="{575A1991-5967-4C1B-AC4D-5B4EEF05C121}"/>
              </a:ext>
            </a:extLst>
          </p:cNvPr>
          <p:cNvSpPr>
            <a:spLocks noGrp="1"/>
          </p:cNvSpPr>
          <p:nvPr>
            <p:ph sz="half" idx="1"/>
          </p:nvPr>
        </p:nvSpPr>
        <p:spPr>
          <a:xfrm>
            <a:off x="8842248" y="4078224"/>
            <a:ext cx="2926080" cy="1307592"/>
          </a:xfrm>
        </p:spPr>
        <p:txBody>
          <a:bodyPr vert="horz" lIns="91440" tIns="45720" rIns="91440" bIns="45720" rtlCol="0">
            <a:normAutofit fontScale="55000" lnSpcReduction="20000"/>
          </a:bodyPr>
          <a:lstStyle/>
          <a:p>
            <a:pPr marL="0" indent="0">
              <a:buNone/>
            </a:pPr>
            <a:r>
              <a:rPr lang="en-US" sz="2000" dirty="0"/>
              <a:t>Also called Gnu (like Nelly Gnu from Llama Llama)</a:t>
            </a:r>
          </a:p>
          <a:p>
            <a:pPr marL="0" indent="0">
              <a:buNone/>
            </a:pPr>
            <a:r>
              <a:rPr lang="en-US" sz="2000" dirty="0"/>
              <a:t>Take an annual migration for new grazing grounds.  </a:t>
            </a:r>
          </a:p>
          <a:p>
            <a:pPr marL="0" indent="0">
              <a:buNone/>
            </a:pPr>
            <a:r>
              <a:rPr lang="en-US" sz="2000" dirty="0"/>
              <a:t>Often graze in mixed herds with zebra, as zebra are more alert and help with wildebeest be alert to danger.</a:t>
            </a:r>
          </a:p>
        </p:txBody>
      </p:sp>
      <p:sp>
        <p:nvSpPr>
          <p:cNvPr id="44"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Shape 47">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An animal standing in a field&#10;&#10;Description automatically generated">
            <a:extLst>
              <a:ext uri="{FF2B5EF4-FFF2-40B4-BE49-F238E27FC236}">
                <a16:creationId xmlns:a16="http://schemas.microsoft.com/office/drawing/2014/main" id="{65B31908-0103-4F19-AD97-6A1D52528D9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329"/>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465501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0BBE4-C150-44BF-920D-6FBADEBE8FD0}"/>
              </a:ext>
            </a:extLst>
          </p:cNvPr>
          <p:cNvSpPr>
            <a:spLocks noGrp="1"/>
          </p:cNvSpPr>
          <p:nvPr>
            <p:ph type="title"/>
          </p:nvPr>
        </p:nvSpPr>
        <p:spPr/>
        <p:txBody>
          <a:bodyPr/>
          <a:lstStyle/>
          <a:p>
            <a:r>
              <a:rPr lang="en-US" dirty="0"/>
              <a:t>Famous Bodies Of Water</a:t>
            </a:r>
          </a:p>
        </p:txBody>
      </p:sp>
      <p:pic>
        <p:nvPicPr>
          <p:cNvPr id="6" name="Content Placeholder 5" descr="A large waterfall next to a tree&#10;&#10;Description automatically generated">
            <a:extLst>
              <a:ext uri="{FF2B5EF4-FFF2-40B4-BE49-F238E27FC236}">
                <a16:creationId xmlns:a16="http://schemas.microsoft.com/office/drawing/2014/main" id="{D0B760B5-CB9E-417A-B092-ECE82D6C4297}"/>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376156"/>
            <a:ext cx="3960960" cy="2484602"/>
          </a:xfrm>
        </p:spPr>
      </p:pic>
      <p:pic>
        <p:nvPicPr>
          <p:cNvPr id="8" name="Content Placeholder 7" descr="A close up of a map&#10;&#10;Description automatically generated">
            <a:extLst>
              <a:ext uri="{FF2B5EF4-FFF2-40B4-BE49-F238E27FC236}">
                <a16:creationId xmlns:a16="http://schemas.microsoft.com/office/drawing/2014/main" id="{444FF078-E84A-4869-9B82-794AB04F717F}"/>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99159" y="2311235"/>
            <a:ext cx="3931887" cy="3319544"/>
          </a:xfrm>
        </p:spPr>
      </p:pic>
      <p:pic>
        <p:nvPicPr>
          <p:cNvPr id="10" name="Picture 9" descr="A body of water&#10;&#10;Description automatically generated">
            <a:extLst>
              <a:ext uri="{FF2B5EF4-FFF2-40B4-BE49-F238E27FC236}">
                <a16:creationId xmlns:a16="http://schemas.microsoft.com/office/drawing/2014/main" id="{21D6C52A-7B76-4AA9-BF50-F89AE332DA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1046" y="2481262"/>
            <a:ext cx="3172661" cy="2379496"/>
          </a:xfrm>
          <a:prstGeom prst="rect">
            <a:avLst/>
          </a:prstGeom>
        </p:spPr>
      </p:pic>
      <p:sp>
        <p:nvSpPr>
          <p:cNvPr id="11" name="TextBox 10">
            <a:extLst>
              <a:ext uri="{FF2B5EF4-FFF2-40B4-BE49-F238E27FC236}">
                <a16:creationId xmlns:a16="http://schemas.microsoft.com/office/drawing/2014/main" id="{31BAAA24-B3DF-43B1-8A05-780B2E4BB62D}"/>
              </a:ext>
            </a:extLst>
          </p:cNvPr>
          <p:cNvSpPr txBox="1"/>
          <p:nvPr/>
        </p:nvSpPr>
        <p:spPr>
          <a:xfrm>
            <a:off x="1992332" y="4925679"/>
            <a:ext cx="1551387" cy="369332"/>
          </a:xfrm>
          <a:prstGeom prst="rect">
            <a:avLst/>
          </a:prstGeom>
          <a:noFill/>
        </p:spPr>
        <p:txBody>
          <a:bodyPr wrap="none" rtlCol="0">
            <a:spAutoFit/>
          </a:bodyPr>
          <a:lstStyle/>
          <a:p>
            <a:r>
              <a:rPr lang="en-US" dirty="0"/>
              <a:t>Blue Nile River</a:t>
            </a:r>
          </a:p>
        </p:txBody>
      </p:sp>
      <p:sp>
        <p:nvSpPr>
          <p:cNvPr id="12" name="TextBox 11">
            <a:extLst>
              <a:ext uri="{FF2B5EF4-FFF2-40B4-BE49-F238E27FC236}">
                <a16:creationId xmlns:a16="http://schemas.microsoft.com/office/drawing/2014/main" id="{69E62139-7F30-4960-A4A5-CC93C26B7239}"/>
              </a:ext>
            </a:extLst>
          </p:cNvPr>
          <p:cNvSpPr txBox="1"/>
          <p:nvPr/>
        </p:nvSpPr>
        <p:spPr>
          <a:xfrm>
            <a:off x="6253583" y="5727395"/>
            <a:ext cx="1023037" cy="369332"/>
          </a:xfrm>
          <a:prstGeom prst="rect">
            <a:avLst/>
          </a:prstGeom>
          <a:noFill/>
        </p:spPr>
        <p:txBody>
          <a:bodyPr wrap="none" rtlCol="0">
            <a:spAutoFit/>
          </a:bodyPr>
          <a:lstStyle/>
          <a:p>
            <a:r>
              <a:rPr lang="en-US" dirty="0"/>
              <a:t>Blue Nile</a:t>
            </a:r>
          </a:p>
        </p:txBody>
      </p:sp>
      <p:sp>
        <p:nvSpPr>
          <p:cNvPr id="13" name="TextBox 12">
            <a:extLst>
              <a:ext uri="{FF2B5EF4-FFF2-40B4-BE49-F238E27FC236}">
                <a16:creationId xmlns:a16="http://schemas.microsoft.com/office/drawing/2014/main" id="{5EBF6535-32D7-4C0F-91C6-B4B3EACA53F7}"/>
              </a:ext>
            </a:extLst>
          </p:cNvPr>
          <p:cNvSpPr txBox="1"/>
          <p:nvPr/>
        </p:nvSpPr>
        <p:spPr>
          <a:xfrm>
            <a:off x="8731046" y="5004228"/>
            <a:ext cx="2031133" cy="923330"/>
          </a:xfrm>
          <a:prstGeom prst="rect">
            <a:avLst/>
          </a:prstGeom>
          <a:noFill/>
        </p:spPr>
        <p:txBody>
          <a:bodyPr wrap="none" rtlCol="0">
            <a:spAutoFit/>
          </a:bodyPr>
          <a:lstStyle/>
          <a:p>
            <a:r>
              <a:rPr lang="en-US" dirty="0"/>
              <a:t>Tana Lake</a:t>
            </a:r>
          </a:p>
          <a:p>
            <a:r>
              <a:rPr lang="en-US" dirty="0"/>
              <a:t>(Heart Shaped, </a:t>
            </a:r>
            <a:br>
              <a:rPr lang="en-US" dirty="0"/>
            </a:br>
            <a:r>
              <a:rPr lang="en-US" dirty="0"/>
              <a:t>Source of Blue Nile)</a:t>
            </a:r>
          </a:p>
        </p:txBody>
      </p:sp>
    </p:spTree>
    <p:extLst>
      <p:ext uri="{BB962C8B-B14F-4D97-AF65-F5344CB8AC3E}">
        <p14:creationId xmlns:p14="http://schemas.microsoft.com/office/powerpoint/2010/main" val="3151677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A9431-BD96-44E0-9EF7-FFD8D6FED367}"/>
              </a:ext>
            </a:extLst>
          </p:cNvPr>
          <p:cNvSpPr>
            <a:spLocks noGrp="1"/>
          </p:cNvSpPr>
          <p:nvPr>
            <p:ph type="title"/>
          </p:nvPr>
        </p:nvSpPr>
        <p:spPr/>
        <p:txBody>
          <a:bodyPr/>
          <a:lstStyle/>
          <a:p>
            <a:r>
              <a:rPr lang="en-US" dirty="0"/>
              <a:t>Weather and Climate</a:t>
            </a:r>
          </a:p>
        </p:txBody>
      </p:sp>
      <p:sp>
        <p:nvSpPr>
          <p:cNvPr id="3" name="Text Placeholder 2">
            <a:extLst>
              <a:ext uri="{FF2B5EF4-FFF2-40B4-BE49-F238E27FC236}">
                <a16:creationId xmlns:a16="http://schemas.microsoft.com/office/drawing/2014/main" id="{35AD1C00-2169-4BF5-90BA-8A23FFD60F5D}"/>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917E91AC-1B22-44AC-846B-5DA29BAA31FF}"/>
              </a:ext>
            </a:extLst>
          </p:cNvPr>
          <p:cNvSpPr>
            <a:spLocks noGrp="1"/>
          </p:cNvSpPr>
          <p:nvPr>
            <p:ph sz="half" idx="2"/>
          </p:nvPr>
        </p:nvSpPr>
        <p:spPr/>
        <p:txBody>
          <a:bodyPr/>
          <a:lstStyle/>
          <a:p>
            <a:r>
              <a:rPr lang="en-US" dirty="0"/>
              <a:t>Tanzania has a tropical climate.  Hot and humid, though there are some northwestern highlands that are cool and temperate.  There are two rainy seasons; October to December and March to June. </a:t>
            </a:r>
          </a:p>
        </p:txBody>
      </p:sp>
      <p:sp>
        <p:nvSpPr>
          <p:cNvPr id="5" name="Text Placeholder 4">
            <a:extLst>
              <a:ext uri="{FF2B5EF4-FFF2-40B4-BE49-F238E27FC236}">
                <a16:creationId xmlns:a16="http://schemas.microsoft.com/office/drawing/2014/main" id="{3863EA88-D41C-4968-8EDF-20D8F2155D6E}"/>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7F9B4428-FF6B-44AC-85B3-48F5C497E801}"/>
              </a:ext>
            </a:extLst>
          </p:cNvPr>
          <p:cNvSpPr>
            <a:spLocks noGrp="1"/>
          </p:cNvSpPr>
          <p:nvPr>
            <p:ph sz="quarter" idx="4"/>
          </p:nvPr>
        </p:nvSpPr>
        <p:spPr/>
        <p:txBody>
          <a:bodyPr/>
          <a:lstStyle/>
          <a:p>
            <a:r>
              <a:rPr lang="en-US" dirty="0"/>
              <a:t>For the most part, it is hot and humid in Tanzania and doesn’t experience seasons.</a:t>
            </a:r>
          </a:p>
          <a:p>
            <a:r>
              <a:rPr lang="en-US" dirty="0"/>
              <a:t>The higher elevations of course are a bit cooler but don’t change a lot as the year goes on</a:t>
            </a:r>
          </a:p>
        </p:txBody>
      </p:sp>
      <p:pic>
        <p:nvPicPr>
          <p:cNvPr id="8" name="Picture 7" descr="A group of zebra standing on top of a dry grass field&#10;&#10;Description automatically generated">
            <a:extLst>
              <a:ext uri="{FF2B5EF4-FFF2-40B4-BE49-F238E27FC236}">
                <a16:creationId xmlns:a16="http://schemas.microsoft.com/office/drawing/2014/main" id="{D06B7C16-10F9-4CA7-89CD-8FC74AF785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9624" y="19367"/>
            <a:ext cx="4054804" cy="2317433"/>
          </a:xfrm>
          <a:prstGeom prst="rect">
            <a:avLst/>
          </a:prstGeom>
        </p:spPr>
      </p:pic>
    </p:spTree>
    <p:extLst>
      <p:ext uri="{BB962C8B-B14F-4D97-AF65-F5344CB8AC3E}">
        <p14:creationId xmlns:p14="http://schemas.microsoft.com/office/powerpoint/2010/main" val="18548676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840E2-603B-4CFE-9544-8356FA96C2AB}"/>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B7AF6381-DBF0-4914-B9A0-147D31DFBD61}"/>
              </a:ext>
            </a:extLst>
          </p:cNvPr>
          <p:cNvSpPr>
            <a:spLocks noGrp="1"/>
          </p:cNvSpPr>
          <p:nvPr>
            <p:ph idx="1"/>
          </p:nvPr>
        </p:nvSpPr>
        <p:spPr/>
        <p:txBody>
          <a:bodyPr>
            <a:normAutofit/>
          </a:bodyPr>
          <a:lstStyle/>
          <a:p>
            <a:pPr marL="0" indent="0">
              <a:buNone/>
            </a:pPr>
            <a:r>
              <a:rPr lang="en-US" dirty="0"/>
              <a:t>Some of the oldest known human remains have been found in the area of Tanzania, meaning people have lived here for a very long time. </a:t>
            </a:r>
          </a:p>
          <a:p>
            <a:pPr marL="0" indent="0">
              <a:buNone/>
            </a:pPr>
            <a:r>
              <a:rPr lang="en-US" dirty="0"/>
              <a:t>The Bantu peoples, who moved from the south founded city-states in 500AD.  They were followed by the Arabs, who used Tanzania has a slave trading hub.  </a:t>
            </a:r>
          </a:p>
          <a:p>
            <a:pPr marL="0" indent="0">
              <a:buNone/>
            </a:pPr>
            <a:r>
              <a:rPr lang="en-US" dirty="0"/>
              <a:t>A man named Sultan </a:t>
            </a:r>
            <a:r>
              <a:rPr lang="en-US" dirty="0" err="1"/>
              <a:t>Settid</a:t>
            </a:r>
            <a:r>
              <a:rPr lang="en-US" dirty="0"/>
              <a:t> Said, claimed the coastal areas of Eastern Africa and made Zanzibar his capital city, which became the central hub of the Arabs slave trade. </a:t>
            </a:r>
          </a:p>
        </p:txBody>
      </p:sp>
    </p:spTree>
    <p:extLst>
      <p:ext uri="{BB962C8B-B14F-4D97-AF65-F5344CB8AC3E}">
        <p14:creationId xmlns:p14="http://schemas.microsoft.com/office/powerpoint/2010/main" val="30094807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3B7AE-AA1E-8800-FD85-89AE545A90EF}"/>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F17CC377-7D0A-6A3B-05BC-09ED80B12FCD}"/>
              </a:ext>
            </a:extLst>
          </p:cNvPr>
          <p:cNvSpPr>
            <a:spLocks noGrp="1"/>
          </p:cNvSpPr>
          <p:nvPr>
            <p:ph idx="1"/>
          </p:nvPr>
        </p:nvSpPr>
        <p:spPr/>
        <p:txBody>
          <a:bodyPr>
            <a:normAutofit lnSpcReduction="10000"/>
          </a:bodyPr>
          <a:lstStyle/>
          <a:p>
            <a:r>
              <a:rPr lang="en-US" dirty="0"/>
              <a:t>Vasco da Gama arrived from Portugal in 1498 and claimed control of the area, but Europeans didn’t stay at that time.  They Portuguese were trying to have control over the coastal trades on the ocean, so they were trying to force locals to pay them a tribute or tax on any trades that happened.  The Omani people (the Arabs) drove the Portuguese out. </a:t>
            </a:r>
          </a:p>
          <a:p>
            <a:r>
              <a:rPr lang="en-US" dirty="0"/>
              <a:t>The British decided to get involved since there were no other Europeans so it was a British protectorate at the end of the 1800s.  Germany took control for a while and renamed the area Tanganyika.  After World War II, the British took control of Zanzibar and Tanganyika.  In 1964, the are merged and renamed itself Tanzania at it’s independence.  </a:t>
            </a:r>
          </a:p>
        </p:txBody>
      </p:sp>
    </p:spTree>
    <p:extLst>
      <p:ext uri="{BB962C8B-B14F-4D97-AF65-F5344CB8AC3E}">
        <p14:creationId xmlns:p14="http://schemas.microsoft.com/office/powerpoint/2010/main" val="16726379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F2C5B-2BE6-CFA4-D619-8C44396ECB6C}"/>
              </a:ext>
            </a:extLst>
          </p:cNvPr>
          <p:cNvSpPr>
            <a:spLocks noGrp="1"/>
          </p:cNvSpPr>
          <p:nvPr>
            <p:ph type="title"/>
          </p:nvPr>
        </p:nvSpPr>
        <p:spPr/>
        <p:txBody>
          <a:bodyPr/>
          <a:lstStyle/>
          <a:p>
            <a:r>
              <a:rPr lang="en-US" dirty="0"/>
              <a:t>David Livingstone and Henry Stanley</a:t>
            </a:r>
          </a:p>
        </p:txBody>
      </p:sp>
      <p:sp>
        <p:nvSpPr>
          <p:cNvPr id="3" name="Content Placeholder 2">
            <a:extLst>
              <a:ext uri="{FF2B5EF4-FFF2-40B4-BE49-F238E27FC236}">
                <a16:creationId xmlns:a16="http://schemas.microsoft.com/office/drawing/2014/main" id="{9D168B62-FE3F-08B9-43B9-F9CE5CAA86EE}"/>
              </a:ext>
            </a:extLst>
          </p:cNvPr>
          <p:cNvSpPr>
            <a:spLocks noGrp="1"/>
          </p:cNvSpPr>
          <p:nvPr>
            <p:ph idx="1"/>
          </p:nvPr>
        </p:nvSpPr>
        <p:spPr/>
        <p:txBody>
          <a:bodyPr>
            <a:normAutofit fontScale="62500" lnSpcReduction="20000"/>
          </a:bodyPr>
          <a:lstStyle/>
          <a:p>
            <a:r>
              <a:rPr lang="en-US" dirty="0"/>
              <a:t>Side Story</a:t>
            </a:r>
          </a:p>
          <a:p>
            <a:r>
              <a:rPr lang="en-US" dirty="0"/>
              <a:t>David Livingstone was a Scottish missionary.  He was also a doctor and very much against the slave trade.  During the 1800s, he went to Africa to introduce Christianity and “civilization” (or, what the Europeans thought was a more civilized way of life).  Due to his work, he was the first European to lay eyes on some of the important landscapes of Africa.  He was the first to cross the continent from west to east, the first to discover the Zambesi River, Victoria falls and much more.  He went missing in Africa for years and became quite famous for his travels and for his mysterious disappearance.</a:t>
            </a:r>
          </a:p>
          <a:p>
            <a:r>
              <a:rPr lang="en-US" dirty="0"/>
              <a:t>Henry Stanley was a journalist for the New York Herald.  In 1871, he traveled to Africa to find David Livingstone, who have been missing for a long time.  Henry was an orphan and war vet but had never been to Africa.  </a:t>
            </a:r>
          </a:p>
          <a:p>
            <a:r>
              <a:rPr lang="en-US" dirty="0"/>
              <a:t>Stanley found him in a small hut in Ujiji, a small village in Tanzania.  His health was very poor, as during his travels he had lost many of his supporters and had contracted a few diseases, like Malaria and dysentery.  He died two years after being saved. </a:t>
            </a:r>
          </a:p>
          <a:p>
            <a:r>
              <a:rPr lang="en-US" dirty="0"/>
              <a:t>This story made Henry Stanley famous by the line he said when he walked into the little hut where he found Livingstone. </a:t>
            </a:r>
          </a:p>
          <a:p>
            <a:r>
              <a:rPr lang="en-US" dirty="0"/>
              <a:t>“Dr. Livingstone, I presume? “</a:t>
            </a:r>
          </a:p>
        </p:txBody>
      </p:sp>
    </p:spTree>
    <p:extLst>
      <p:ext uri="{BB962C8B-B14F-4D97-AF65-F5344CB8AC3E}">
        <p14:creationId xmlns:p14="http://schemas.microsoft.com/office/powerpoint/2010/main" val="39876468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D6F14-4E64-46E6-B71D-74ED7BEA8845}"/>
              </a:ext>
            </a:extLst>
          </p:cNvPr>
          <p:cNvSpPr>
            <a:spLocks noGrp="1"/>
          </p:cNvSpPr>
          <p:nvPr>
            <p:ph type="title"/>
          </p:nvPr>
        </p:nvSpPr>
        <p:spPr/>
        <p:txBody>
          <a:bodyPr/>
          <a:lstStyle/>
          <a:p>
            <a:r>
              <a:rPr lang="en-US" dirty="0"/>
              <a:t>How the Government Works</a:t>
            </a:r>
          </a:p>
        </p:txBody>
      </p:sp>
      <p:sp>
        <p:nvSpPr>
          <p:cNvPr id="3" name="Content Placeholder 2">
            <a:extLst>
              <a:ext uri="{FF2B5EF4-FFF2-40B4-BE49-F238E27FC236}">
                <a16:creationId xmlns:a16="http://schemas.microsoft.com/office/drawing/2014/main" id="{7CC4B15F-E490-4689-BA98-C9532F38B11F}"/>
              </a:ext>
            </a:extLst>
          </p:cNvPr>
          <p:cNvSpPr>
            <a:spLocks noGrp="1"/>
          </p:cNvSpPr>
          <p:nvPr>
            <p:ph idx="1"/>
          </p:nvPr>
        </p:nvSpPr>
        <p:spPr/>
        <p:txBody>
          <a:bodyPr/>
          <a:lstStyle/>
          <a:p>
            <a:r>
              <a:rPr lang="en-US" dirty="0"/>
              <a:t>Unitary Presidential Democratic Republic.  The President of Tanzania is head of state and head of government. Multi-party system.  Legislative power is vested in both the government and parliament.</a:t>
            </a:r>
          </a:p>
        </p:txBody>
      </p:sp>
    </p:spTree>
    <p:extLst>
      <p:ext uri="{BB962C8B-B14F-4D97-AF65-F5344CB8AC3E}">
        <p14:creationId xmlns:p14="http://schemas.microsoft.com/office/powerpoint/2010/main" val="12285530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close up of a piece of paper&#10;&#10;Description automatically generated">
            <a:extLst>
              <a:ext uri="{FF2B5EF4-FFF2-40B4-BE49-F238E27FC236}">
                <a16:creationId xmlns:a16="http://schemas.microsoft.com/office/drawing/2014/main" id="{F8104E3D-A05B-4B48-A58E-910DEBA3058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3434"/>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24C7D3-A78A-440C-AABF-CC4062A73D5D}"/>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Currency – Shilling </a:t>
            </a:r>
          </a:p>
        </p:txBody>
      </p:sp>
      <p:cxnSp>
        <p:nvCxnSpPr>
          <p:cNvPr id="12" name="Straight Connector 11">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4885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7A25C-CF29-45AD-875E-5BA511F5BA9F}"/>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Customs</a:t>
            </a:r>
          </a:p>
        </p:txBody>
      </p:sp>
      <p:sp>
        <p:nvSpPr>
          <p:cNvPr id="3" name="Content Placeholder 2">
            <a:extLst>
              <a:ext uri="{FF2B5EF4-FFF2-40B4-BE49-F238E27FC236}">
                <a16:creationId xmlns:a16="http://schemas.microsoft.com/office/drawing/2014/main" id="{845720C6-4B64-4829-B6D4-F2750C24E1CC}"/>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700"/>
              <a:t>Handshakes are a greeting, and the longer the hand hold, the more the person likes you– it might be that you hold someone’s hand for the whole conversation.</a:t>
            </a:r>
          </a:p>
          <a:p>
            <a:r>
              <a:rPr lang="en-US" sz="1700"/>
              <a:t>Always use your right hand to shake hands.</a:t>
            </a:r>
          </a:p>
          <a:p>
            <a:r>
              <a:rPr lang="en-US" sz="1700"/>
              <a:t>Tanzanians will assume your left hand has been used for “toilet duties”.</a:t>
            </a:r>
          </a:p>
          <a:p>
            <a:r>
              <a:rPr lang="en-US" sz="1700"/>
              <a:t>Sniffing your food before you eat is considered highly rude.</a:t>
            </a:r>
          </a:p>
          <a:p>
            <a:r>
              <a:rPr lang="en-US" sz="1700"/>
              <a:t>Elders are treated with extreme respect.</a:t>
            </a:r>
          </a:p>
          <a:p>
            <a:r>
              <a:rPr lang="en-US" sz="1700"/>
              <a:t>Do not take pictures without permission, some believe that a piece of their soul goes with the picture.</a:t>
            </a:r>
          </a:p>
          <a:p>
            <a:endParaRPr lang="en-US" sz="1700"/>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picture containing person, outdoor, holding, hand&#10;&#10;Description automatically generated">
            <a:extLst>
              <a:ext uri="{FF2B5EF4-FFF2-40B4-BE49-F238E27FC236}">
                <a16:creationId xmlns:a16="http://schemas.microsoft.com/office/drawing/2014/main" id="{7F9B4470-0F3D-4318-92C5-F226D296862C}"/>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7571" r="28390"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436560708"/>
      </p:ext>
    </p:extLst>
  </p:cSld>
  <p:clrMapOvr>
    <a:overrideClrMapping bg1="dk1" tx1="lt1" bg2="dk2" tx2="lt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group of people standing in front of a crowd&#10;&#10;Description automatically generated">
            <a:extLst>
              <a:ext uri="{FF2B5EF4-FFF2-40B4-BE49-F238E27FC236}">
                <a16:creationId xmlns:a16="http://schemas.microsoft.com/office/drawing/2014/main" id="{72132AA8-AA5F-4F13-8FCA-29107B0569B8}"/>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16039" b="8961"/>
          <a:stretch/>
        </p:blipFill>
        <p:spPr>
          <a:xfrm>
            <a:off x="-1" y="10"/>
            <a:ext cx="12192000" cy="6857990"/>
          </a:xfrm>
          <a:prstGeom prst="rect">
            <a:avLst/>
          </a:prstGeom>
        </p:spPr>
      </p:pic>
      <p:sp>
        <p:nvSpPr>
          <p:cNvPr id="14"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BFCD8DDF-052E-417C-A766-81DF66AE8177}"/>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Holidays and Celebrations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FCB46713-5FCD-4EAD-A89F-117136E11AB8}"/>
              </a:ext>
            </a:extLst>
          </p:cNvPr>
          <p:cNvSpPr>
            <a:spLocks noGrp="1"/>
          </p:cNvSpPr>
          <p:nvPr>
            <p:ph sz="half" idx="2"/>
          </p:nvPr>
        </p:nvSpPr>
        <p:spPr>
          <a:xfrm>
            <a:off x="525516" y="3417573"/>
            <a:ext cx="4593021" cy="2619839"/>
          </a:xfrm>
        </p:spPr>
        <p:txBody>
          <a:bodyPr vert="horz" lIns="91440" tIns="45720" rIns="91440" bIns="45720" rtlCol="0" anchor="ctr">
            <a:normAutofit/>
          </a:bodyPr>
          <a:lstStyle/>
          <a:p>
            <a:r>
              <a:rPr lang="en-US" sz="1400"/>
              <a:t>Zanzibar Revolution Day January 12</a:t>
            </a:r>
          </a:p>
          <a:p>
            <a:r>
              <a:rPr lang="en-US" sz="1400"/>
              <a:t>Easter Monday</a:t>
            </a:r>
          </a:p>
          <a:p>
            <a:r>
              <a:rPr lang="en-US" sz="1400"/>
              <a:t>Eid Al-Adha (Feast of Sacrifice)– celebration to commemorate the willingness of Ibrahim/Abraham to follow Allah’s command to sacrifice his son.</a:t>
            </a:r>
          </a:p>
          <a:p>
            <a:r>
              <a:rPr lang="en-US" sz="1400"/>
              <a:t>Nyerere Day 14 October- public holiday where things are closed and people celebrate President Nyerere</a:t>
            </a:r>
          </a:p>
          <a:p>
            <a:r>
              <a:rPr lang="en-US" sz="1400"/>
              <a:t>Boxing Day December 26 Traditionally was a day off for servants when they would receive a Christmas box from their master.  </a:t>
            </a:r>
          </a:p>
        </p:txBody>
      </p:sp>
    </p:spTree>
    <p:extLst>
      <p:ext uri="{BB962C8B-B14F-4D97-AF65-F5344CB8AC3E}">
        <p14:creationId xmlns:p14="http://schemas.microsoft.com/office/powerpoint/2010/main" val="2144805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7DCA6-1B7E-42BE-B324-2569661AB937}"/>
              </a:ext>
            </a:extLst>
          </p:cNvPr>
          <p:cNvSpPr>
            <a:spLocks noGrp="1"/>
          </p:cNvSpPr>
          <p:nvPr>
            <p:ph type="title"/>
          </p:nvPr>
        </p:nvSpPr>
        <p:spPr/>
        <p:txBody>
          <a:bodyPr/>
          <a:lstStyle/>
          <a:p>
            <a:r>
              <a:rPr lang="en-US" dirty="0"/>
              <a:t>Food</a:t>
            </a:r>
          </a:p>
        </p:txBody>
      </p:sp>
      <p:sp>
        <p:nvSpPr>
          <p:cNvPr id="3" name="Text Placeholder 2">
            <a:extLst>
              <a:ext uri="{FF2B5EF4-FFF2-40B4-BE49-F238E27FC236}">
                <a16:creationId xmlns:a16="http://schemas.microsoft.com/office/drawing/2014/main" id="{9507D308-66F2-4F73-B5BA-294DE0689A40}"/>
              </a:ext>
            </a:extLst>
          </p:cNvPr>
          <p:cNvSpPr>
            <a:spLocks noGrp="1"/>
          </p:cNvSpPr>
          <p:nvPr>
            <p:ph type="body" idx="1"/>
          </p:nvPr>
        </p:nvSpPr>
        <p:spPr/>
        <p:txBody>
          <a:bodyPr/>
          <a:lstStyle/>
          <a:p>
            <a:r>
              <a:rPr lang="en-US" dirty="0"/>
              <a:t>Types of Foods</a:t>
            </a:r>
          </a:p>
        </p:txBody>
      </p:sp>
      <p:sp>
        <p:nvSpPr>
          <p:cNvPr id="4" name="Content Placeholder 3">
            <a:extLst>
              <a:ext uri="{FF2B5EF4-FFF2-40B4-BE49-F238E27FC236}">
                <a16:creationId xmlns:a16="http://schemas.microsoft.com/office/drawing/2014/main" id="{3CAD7194-BB38-4203-9AF8-5F6EE5F4C5D0}"/>
              </a:ext>
            </a:extLst>
          </p:cNvPr>
          <p:cNvSpPr>
            <a:spLocks noGrp="1"/>
          </p:cNvSpPr>
          <p:nvPr>
            <p:ph sz="half" idx="2"/>
          </p:nvPr>
        </p:nvSpPr>
        <p:spPr/>
        <p:txBody>
          <a:bodyPr>
            <a:normAutofit fontScale="92500" lnSpcReduction="20000"/>
          </a:bodyPr>
          <a:lstStyle/>
          <a:p>
            <a:r>
              <a:rPr lang="en-US" dirty="0"/>
              <a:t>Rice, Beans and </a:t>
            </a:r>
            <a:r>
              <a:rPr lang="en-US" dirty="0" err="1"/>
              <a:t>mchicha</a:t>
            </a:r>
            <a:r>
              <a:rPr lang="en-US" dirty="0"/>
              <a:t> is a standard meal, then you add meat like grilled chicken, </a:t>
            </a:r>
            <a:r>
              <a:rPr lang="en-US" dirty="0" err="1"/>
              <a:t>nyama</a:t>
            </a:r>
            <a:r>
              <a:rPr lang="en-US" dirty="0"/>
              <a:t> </a:t>
            </a:r>
            <a:r>
              <a:rPr lang="en-US" dirty="0" err="1"/>
              <a:t>choma</a:t>
            </a:r>
            <a:r>
              <a:rPr lang="en-US" dirty="0"/>
              <a:t> (grilled meat) fried or grilled fish, meat stew of curry.  </a:t>
            </a:r>
          </a:p>
          <a:p>
            <a:r>
              <a:rPr lang="en-US" dirty="0" err="1"/>
              <a:t>Mchicha</a:t>
            </a:r>
            <a:r>
              <a:rPr lang="en-US" dirty="0"/>
              <a:t> is like African Peanut Stew but thicker and more of a base.  A creamy vegetarian meal with leafy vegetables, amaranth, spinach, coconut milk, peanut butter, tomatoes and onions.</a:t>
            </a:r>
          </a:p>
        </p:txBody>
      </p:sp>
      <p:sp>
        <p:nvSpPr>
          <p:cNvPr id="5" name="Text Placeholder 4">
            <a:extLst>
              <a:ext uri="{FF2B5EF4-FFF2-40B4-BE49-F238E27FC236}">
                <a16:creationId xmlns:a16="http://schemas.microsoft.com/office/drawing/2014/main" id="{DB540E23-DCEF-4930-B73F-F19BAEE22674}"/>
              </a:ext>
            </a:extLst>
          </p:cNvPr>
          <p:cNvSpPr>
            <a:spLocks noGrp="1"/>
          </p:cNvSpPr>
          <p:nvPr>
            <p:ph type="body" sz="quarter" idx="3"/>
          </p:nvPr>
        </p:nvSpPr>
        <p:spPr/>
        <p:txBody>
          <a:bodyPr/>
          <a:lstStyle/>
          <a:p>
            <a:r>
              <a:rPr lang="en-US" dirty="0"/>
              <a:t>Look how colorful!</a:t>
            </a:r>
          </a:p>
        </p:txBody>
      </p:sp>
      <p:pic>
        <p:nvPicPr>
          <p:cNvPr id="8" name="Content Placeholder 7" descr="A bowl of food&#10;&#10;Description automatically generated">
            <a:extLst>
              <a:ext uri="{FF2B5EF4-FFF2-40B4-BE49-F238E27FC236}">
                <a16:creationId xmlns:a16="http://schemas.microsoft.com/office/drawing/2014/main" id="{49811D68-FFDC-4F6B-89F5-CFAA44BFF5EC}"/>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7535598" y="2505075"/>
            <a:ext cx="2456392" cy="3684588"/>
          </a:xfrm>
        </p:spPr>
      </p:pic>
    </p:spTree>
    <p:extLst>
      <p:ext uri="{BB962C8B-B14F-4D97-AF65-F5344CB8AC3E}">
        <p14:creationId xmlns:p14="http://schemas.microsoft.com/office/powerpoint/2010/main" val="136141249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D16A5-E216-419A-A7E8-25AF5A5F6EA4}"/>
              </a:ext>
            </a:extLst>
          </p:cNvPr>
          <p:cNvSpPr>
            <a:spLocks noGrp="1"/>
          </p:cNvSpPr>
          <p:nvPr>
            <p:ph type="title"/>
          </p:nvPr>
        </p:nvSpPr>
        <p:spPr/>
        <p:txBody>
          <a:bodyPr/>
          <a:lstStyle/>
          <a:p>
            <a:r>
              <a:rPr lang="en-US" dirty="0"/>
              <a:t>Music</a:t>
            </a:r>
            <a:br>
              <a:rPr lang="en-US" dirty="0"/>
            </a:br>
            <a:endParaRPr lang="en-US" dirty="0"/>
          </a:p>
        </p:txBody>
      </p:sp>
      <p:sp>
        <p:nvSpPr>
          <p:cNvPr id="3" name="Text Placeholder 2">
            <a:extLst>
              <a:ext uri="{FF2B5EF4-FFF2-40B4-BE49-F238E27FC236}">
                <a16:creationId xmlns:a16="http://schemas.microsoft.com/office/drawing/2014/main" id="{A0FEF73F-A191-4277-BDC9-84F8A388A403}"/>
              </a:ext>
            </a:extLst>
          </p:cNvPr>
          <p:cNvSpPr>
            <a:spLocks noGrp="1"/>
          </p:cNvSpPr>
          <p:nvPr>
            <p:ph type="body" idx="1"/>
          </p:nvPr>
        </p:nvSpPr>
        <p:spPr/>
        <p:txBody>
          <a:bodyPr/>
          <a:lstStyle/>
          <a:p>
            <a:r>
              <a:rPr lang="en-US" dirty="0"/>
              <a:t>Traditional </a:t>
            </a:r>
          </a:p>
        </p:txBody>
      </p:sp>
      <p:sp>
        <p:nvSpPr>
          <p:cNvPr id="4" name="Content Placeholder 3">
            <a:extLst>
              <a:ext uri="{FF2B5EF4-FFF2-40B4-BE49-F238E27FC236}">
                <a16:creationId xmlns:a16="http://schemas.microsoft.com/office/drawing/2014/main" id="{97E01474-06BB-4542-B893-DDCCE604364A}"/>
              </a:ext>
            </a:extLst>
          </p:cNvPr>
          <p:cNvSpPr>
            <a:spLocks noGrp="1"/>
          </p:cNvSpPr>
          <p:nvPr>
            <p:ph sz="half" idx="2"/>
          </p:nvPr>
        </p:nvSpPr>
        <p:spPr/>
        <p:txBody>
          <a:bodyPr>
            <a:normAutofit fontScale="92500" lnSpcReduction="20000"/>
          </a:bodyPr>
          <a:lstStyle/>
          <a:p>
            <a:r>
              <a:rPr lang="en-US" dirty="0"/>
              <a:t>Most traditional music is ritualistic.  Religious, or regional rituals.  The many different tribes that live in Tanzania have their own versions.</a:t>
            </a:r>
          </a:p>
          <a:p>
            <a:r>
              <a:rPr lang="en-US" dirty="0"/>
              <a:t>Typically this has a soloist and a choir singing a repetitive chorus, a flute, a stringed instrument and drums.  </a:t>
            </a:r>
          </a:p>
        </p:txBody>
      </p:sp>
      <p:sp>
        <p:nvSpPr>
          <p:cNvPr id="5" name="Text Placeholder 4">
            <a:extLst>
              <a:ext uri="{FF2B5EF4-FFF2-40B4-BE49-F238E27FC236}">
                <a16:creationId xmlns:a16="http://schemas.microsoft.com/office/drawing/2014/main" id="{DBF7CCD5-0032-4944-AE98-3094E447540F}"/>
              </a:ext>
            </a:extLst>
          </p:cNvPr>
          <p:cNvSpPr>
            <a:spLocks noGrp="1"/>
          </p:cNvSpPr>
          <p:nvPr>
            <p:ph type="body" sz="quarter" idx="3"/>
          </p:nvPr>
        </p:nvSpPr>
        <p:spPr/>
        <p:txBody>
          <a:bodyPr/>
          <a:lstStyle/>
          <a:p>
            <a:r>
              <a:rPr lang="en-US" dirty="0"/>
              <a:t>Modern</a:t>
            </a:r>
          </a:p>
        </p:txBody>
      </p:sp>
      <p:sp>
        <p:nvSpPr>
          <p:cNvPr id="6" name="Content Placeholder 5">
            <a:extLst>
              <a:ext uri="{FF2B5EF4-FFF2-40B4-BE49-F238E27FC236}">
                <a16:creationId xmlns:a16="http://schemas.microsoft.com/office/drawing/2014/main" id="{123BF433-4B03-4ABE-998C-AB426669449C}"/>
              </a:ext>
            </a:extLst>
          </p:cNvPr>
          <p:cNvSpPr>
            <a:spLocks noGrp="1"/>
          </p:cNvSpPr>
          <p:nvPr>
            <p:ph sz="quarter" idx="4"/>
          </p:nvPr>
        </p:nvSpPr>
        <p:spPr/>
        <p:txBody>
          <a:bodyPr>
            <a:normAutofit fontScale="92500" lnSpcReduction="20000"/>
          </a:bodyPr>
          <a:lstStyle/>
          <a:p>
            <a:r>
              <a:rPr lang="en-US" dirty="0"/>
              <a:t>Band/Orchestra/Choir or Modern Traditional: Modern Traditional composer </a:t>
            </a:r>
            <a:r>
              <a:rPr lang="en-US" dirty="0" err="1"/>
              <a:t>Hukwe</a:t>
            </a:r>
            <a:r>
              <a:rPr lang="en-US" dirty="0"/>
              <a:t> </a:t>
            </a:r>
            <a:r>
              <a:rPr lang="en-US" dirty="0" err="1"/>
              <a:t>Zawose</a:t>
            </a:r>
            <a:r>
              <a:rPr lang="en-US" dirty="0"/>
              <a:t> introduced other instruments to the chants of </a:t>
            </a:r>
            <a:r>
              <a:rPr lang="en-US" dirty="0" err="1"/>
              <a:t>traiditonal</a:t>
            </a:r>
            <a:r>
              <a:rPr lang="en-US" dirty="0"/>
              <a:t> Tanzanian ritual songs, such as more guitar and modern instruments.</a:t>
            </a:r>
          </a:p>
          <a:p>
            <a:r>
              <a:rPr lang="en-US" dirty="0"/>
              <a:t>Pop: Maua Sama, Lava </a:t>
            </a:r>
            <a:r>
              <a:rPr lang="en-US" dirty="0" err="1"/>
              <a:t>Lava</a:t>
            </a:r>
            <a:r>
              <a:rPr lang="en-US" dirty="0"/>
              <a:t>, Omarion, Harmonize and Diamond (a relaxed pop sound with often highly computerized vocals) </a:t>
            </a:r>
          </a:p>
        </p:txBody>
      </p:sp>
    </p:spTree>
    <p:extLst>
      <p:ext uri="{BB962C8B-B14F-4D97-AF65-F5344CB8AC3E}">
        <p14:creationId xmlns:p14="http://schemas.microsoft.com/office/powerpoint/2010/main" val="39602175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10929</TotalTime>
  <Words>9013</Words>
  <Application>Microsoft Office PowerPoint</Application>
  <PresentationFormat>Widescreen</PresentationFormat>
  <Paragraphs>706</Paragraphs>
  <Slides>156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156</vt:i4>
      </vt:variant>
    </vt:vector>
  </HeadingPairs>
  <TitlesOfParts>
    <vt:vector size="164" baseType="lpstr">
      <vt:lpstr>Meiryo</vt:lpstr>
      <vt:lpstr>Arial</vt:lpstr>
      <vt:lpstr>Calibri</vt:lpstr>
      <vt:lpstr>Calibri Light</vt:lpstr>
      <vt:lpstr>Helvetica Neue Medium</vt:lpstr>
      <vt:lpstr>Rockwell</vt:lpstr>
      <vt:lpstr>Tw Cen MT</vt:lpstr>
      <vt:lpstr>Office Theme</vt:lpstr>
      <vt:lpstr>Eastern Africa</vt:lpstr>
      <vt:lpstr>We Will Focus On Ethiopia, Somalia, Uganda, Kenya, Tanzania</vt:lpstr>
      <vt:lpstr>Ethiopia</vt:lpstr>
      <vt:lpstr>Main Facts</vt:lpstr>
      <vt:lpstr>Ethiopia On African Map</vt:lpstr>
      <vt:lpstr>Ethiopia Geography</vt:lpstr>
      <vt:lpstr>Climate and Seasonal Weather </vt:lpstr>
      <vt:lpstr>Ethiopian Highlands</vt:lpstr>
      <vt:lpstr>Famous Bodies Of Water</vt:lpstr>
      <vt:lpstr>10 Animals Only Found In Ethiopia</vt:lpstr>
      <vt:lpstr>Ethiopian Fox </vt:lpstr>
      <vt:lpstr>Well Known Plants In Ethiopia</vt:lpstr>
      <vt:lpstr>History</vt:lpstr>
      <vt:lpstr>Modern HIstory</vt:lpstr>
      <vt:lpstr>Axum Obelisk</vt:lpstr>
      <vt:lpstr>How the Government Works</vt:lpstr>
      <vt:lpstr>Currency –Ethiopian Birr</vt:lpstr>
      <vt:lpstr>Language</vt:lpstr>
      <vt:lpstr>Religion</vt:lpstr>
      <vt:lpstr>Advancements For The World and Quick Facts</vt:lpstr>
      <vt:lpstr>Ethiopian Customs</vt:lpstr>
      <vt:lpstr>Fashion</vt:lpstr>
      <vt:lpstr>Sports</vt:lpstr>
      <vt:lpstr>Art</vt:lpstr>
      <vt:lpstr>Music</vt:lpstr>
      <vt:lpstr>Food (Amharic)</vt:lpstr>
      <vt:lpstr>Homes</vt:lpstr>
      <vt:lpstr>Myth/Lore  </vt:lpstr>
      <vt:lpstr>Festivals and Holidays</vt:lpstr>
      <vt:lpstr>Kenya</vt:lpstr>
      <vt:lpstr>On The Map</vt:lpstr>
      <vt:lpstr>Kenya Geography</vt:lpstr>
      <vt:lpstr>Climate and Seasonal Weather</vt:lpstr>
      <vt:lpstr>Mount Kenya</vt:lpstr>
      <vt:lpstr>Aberdare Forest</vt:lpstr>
      <vt:lpstr>Animals of Kenya</vt:lpstr>
      <vt:lpstr>Elephant</vt:lpstr>
      <vt:lpstr>Well Known Plants In Kenya</vt:lpstr>
      <vt:lpstr>Agave </vt:lpstr>
      <vt:lpstr>Economy</vt:lpstr>
      <vt:lpstr>History</vt:lpstr>
      <vt:lpstr>Fort Jesus Mombasa</vt:lpstr>
      <vt:lpstr>Seyyid Said, Beginning of Slave Trade</vt:lpstr>
      <vt:lpstr>The British</vt:lpstr>
      <vt:lpstr>Wangari Maathia</vt:lpstr>
      <vt:lpstr>Dabaab Refugee Camp </vt:lpstr>
      <vt:lpstr>How The Government Works</vt:lpstr>
      <vt:lpstr>Currency</vt:lpstr>
      <vt:lpstr>Language</vt:lpstr>
      <vt:lpstr>Religion</vt:lpstr>
      <vt:lpstr>Advancements For The World</vt:lpstr>
      <vt:lpstr>Fashion</vt:lpstr>
      <vt:lpstr>Sports</vt:lpstr>
      <vt:lpstr>Art</vt:lpstr>
      <vt:lpstr>Music</vt:lpstr>
      <vt:lpstr>Food</vt:lpstr>
      <vt:lpstr>Myth/Lore  The Origin of Cattle  </vt:lpstr>
      <vt:lpstr>Festivals and Holidays</vt:lpstr>
      <vt:lpstr>Customs and Etiquette</vt:lpstr>
      <vt:lpstr>Somalia</vt:lpstr>
      <vt:lpstr>Somalia Geography</vt:lpstr>
      <vt:lpstr>Weather and Climate</vt:lpstr>
      <vt:lpstr>Cal Madow Mountains</vt:lpstr>
      <vt:lpstr>Animals of Somalia</vt:lpstr>
      <vt:lpstr>African Civet</vt:lpstr>
      <vt:lpstr>Well Known Plants In Somalia</vt:lpstr>
      <vt:lpstr>History</vt:lpstr>
      <vt:lpstr>Always War</vt:lpstr>
      <vt:lpstr>Pirates</vt:lpstr>
      <vt:lpstr>Indian Ocean</vt:lpstr>
      <vt:lpstr>How Government Works</vt:lpstr>
      <vt:lpstr>Currency- Shilling</vt:lpstr>
      <vt:lpstr>Language</vt:lpstr>
      <vt:lpstr>Religion</vt:lpstr>
      <vt:lpstr>Fashion</vt:lpstr>
      <vt:lpstr>Sports</vt:lpstr>
      <vt:lpstr>Art</vt:lpstr>
      <vt:lpstr>Music</vt:lpstr>
      <vt:lpstr>Food</vt:lpstr>
      <vt:lpstr>Customs</vt:lpstr>
      <vt:lpstr>Festivals and Holidays</vt:lpstr>
      <vt:lpstr>Tanzania</vt:lpstr>
      <vt:lpstr>Tanzania Facts</vt:lpstr>
      <vt:lpstr>Geography</vt:lpstr>
      <vt:lpstr>Mount Kilimanjaro</vt:lpstr>
      <vt:lpstr>Lake Victoria</vt:lpstr>
      <vt:lpstr>Animals of Tanzania</vt:lpstr>
      <vt:lpstr>Jane Goodall  https://www.youtube.com/watch?v=k5Q6-hh49mU </vt:lpstr>
      <vt:lpstr>Wildebeest</vt:lpstr>
      <vt:lpstr>Weather and Climate</vt:lpstr>
      <vt:lpstr>History</vt:lpstr>
      <vt:lpstr>Europeans</vt:lpstr>
      <vt:lpstr>David Livingstone and Henry Stanley</vt:lpstr>
      <vt:lpstr>How the Government Works</vt:lpstr>
      <vt:lpstr>Currency – Shilling </vt:lpstr>
      <vt:lpstr>Customs</vt:lpstr>
      <vt:lpstr>Holidays and Celebrations</vt:lpstr>
      <vt:lpstr>Food</vt:lpstr>
      <vt:lpstr>Music </vt:lpstr>
      <vt:lpstr>Art</vt:lpstr>
      <vt:lpstr>Fashion</vt:lpstr>
      <vt:lpstr>Sports</vt:lpstr>
      <vt:lpstr>Uganda</vt:lpstr>
      <vt:lpstr>Main Facts</vt:lpstr>
      <vt:lpstr>Uganda on Map</vt:lpstr>
      <vt:lpstr>Country Geography</vt:lpstr>
      <vt:lpstr>Bwindi Impenetrable National Park </vt:lpstr>
      <vt:lpstr>Kasubi Tombs</vt:lpstr>
      <vt:lpstr>Climate and Weather</vt:lpstr>
      <vt:lpstr>Animals</vt:lpstr>
      <vt:lpstr>Red Colubuses</vt:lpstr>
      <vt:lpstr>Ugandan Kob</vt:lpstr>
      <vt:lpstr>Plants</vt:lpstr>
      <vt:lpstr>History</vt:lpstr>
      <vt:lpstr>Idi Amin</vt:lpstr>
      <vt:lpstr>How The Government Works</vt:lpstr>
      <vt:lpstr>Currency-Shilling</vt:lpstr>
      <vt:lpstr>Religion</vt:lpstr>
      <vt:lpstr>Advancements</vt:lpstr>
      <vt:lpstr>Customs</vt:lpstr>
      <vt:lpstr>Fashion</vt:lpstr>
      <vt:lpstr>Sports</vt:lpstr>
      <vt:lpstr>Food</vt:lpstr>
      <vt:lpstr>Music</vt:lpstr>
      <vt:lpstr>Art</vt:lpstr>
      <vt:lpstr>Homes</vt:lpstr>
      <vt:lpstr>Festivals and Holidays</vt:lpstr>
      <vt:lpstr>Mozambique</vt:lpstr>
      <vt:lpstr>Main Facts</vt:lpstr>
      <vt:lpstr>Country on Map</vt:lpstr>
      <vt:lpstr>Country Geography</vt:lpstr>
      <vt:lpstr>Serra de Gorongosa</vt:lpstr>
      <vt:lpstr>Climate and Weather</vt:lpstr>
      <vt:lpstr>Animals</vt:lpstr>
      <vt:lpstr>African Elephant</vt:lpstr>
      <vt:lpstr>Plants</vt:lpstr>
      <vt:lpstr>Mozambique Histroy</vt:lpstr>
      <vt:lpstr>Early History</vt:lpstr>
      <vt:lpstr>Portuguese </vt:lpstr>
      <vt:lpstr>Civil War</vt:lpstr>
      <vt:lpstr>2019 Cyclone</vt:lpstr>
      <vt:lpstr>Government</vt:lpstr>
      <vt:lpstr>Currency</vt:lpstr>
      <vt:lpstr>Religion</vt:lpstr>
      <vt:lpstr>Advancements</vt:lpstr>
      <vt:lpstr>People of Note</vt:lpstr>
      <vt:lpstr>Customs</vt:lpstr>
      <vt:lpstr>Fashion</vt:lpstr>
      <vt:lpstr>Sports</vt:lpstr>
      <vt:lpstr>Food</vt:lpstr>
      <vt:lpstr>Music</vt:lpstr>
      <vt:lpstr>Art</vt:lpstr>
      <vt:lpstr>Literature</vt:lpstr>
      <vt:lpstr>Homes</vt:lpstr>
      <vt:lpstr>Festivals and Holidays</vt:lpstr>
      <vt:lpstr>Current Events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Eastern Africa</dc:title>
  <dc:creator>Kristin Parrish</dc:creator>
  <cp:lastModifiedBy>Kristin Parrish</cp:lastModifiedBy>
  <cp:revision>24</cp:revision>
  <dcterms:created xsi:type="dcterms:W3CDTF">2020-06-07T20:33:20Z</dcterms:created>
  <dcterms:modified xsi:type="dcterms:W3CDTF">2023-07-18T16:56:07Z</dcterms:modified>
</cp:coreProperties>
</file>